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96"/>
  </p:notesMasterIdLst>
  <p:handoutMasterIdLst>
    <p:handoutMasterId r:id="rId97"/>
  </p:handoutMasterIdLst>
  <p:sldIdLst>
    <p:sldId id="849" r:id="rId2"/>
    <p:sldId id="850" r:id="rId3"/>
    <p:sldId id="851" r:id="rId4"/>
    <p:sldId id="1018" r:id="rId5"/>
    <p:sldId id="1123" r:id="rId6"/>
    <p:sldId id="1124" r:id="rId7"/>
    <p:sldId id="1125" r:id="rId8"/>
    <p:sldId id="1021" r:id="rId9"/>
    <p:sldId id="1022" r:id="rId10"/>
    <p:sldId id="1017" r:id="rId11"/>
    <p:sldId id="1026" r:id="rId12"/>
    <p:sldId id="1023" r:id="rId13"/>
    <p:sldId id="1024" r:id="rId14"/>
    <p:sldId id="1027" r:id="rId15"/>
    <p:sldId id="1028" r:id="rId16"/>
    <p:sldId id="1126" r:id="rId17"/>
    <p:sldId id="1144" r:id="rId18"/>
    <p:sldId id="1145" r:id="rId19"/>
    <p:sldId id="1146" r:id="rId20"/>
    <p:sldId id="1147" r:id="rId21"/>
    <p:sldId id="1148" r:id="rId22"/>
    <p:sldId id="1149" r:id="rId23"/>
    <p:sldId id="1150" r:id="rId24"/>
    <p:sldId id="1151" r:id="rId25"/>
    <p:sldId id="1152" r:id="rId26"/>
    <p:sldId id="1153" r:id="rId27"/>
    <p:sldId id="1154" r:id="rId28"/>
    <p:sldId id="1155" r:id="rId29"/>
    <p:sldId id="1156" r:id="rId30"/>
    <p:sldId id="1157" r:id="rId31"/>
    <p:sldId id="1158" r:id="rId32"/>
    <p:sldId id="1159" r:id="rId33"/>
    <p:sldId id="1160" r:id="rId34"/>
    <p:sldId id="1161" r:id="rId35"/>
    <p:sldId id="1162" r:id="rId36"/>
    <p:sldId id="1163" r:id="rId37"/>
    <p:sldId id="1164" r:id="rId38"/>
    <p:sldId id="1165" r:id="rId39"/>
    <p:sldId id="1166" r:id="rId40"/>
    <p:sldId id="1185" r:id="rId41"/>
    <p:sldId id="1186" r:id="rId42"/>
    <p:sldId id="1167" r:id="rId43"/>
    <p:sldId id="1168" r:id="rId44"/>
    <p:sldId id="1175" r:id="rId45"/>
    <p:sldId id="1170" r:id="rId46"/>
    <p:sldId id="1171" r:id="rId47"/>
    <p:sldId id="1172" r:id="rId48"/>
    <p:sldId id="1173" r:id="rId49"/>
    <p:sldId id="1065" r:id="rId50"/>
    <p:sldId id="1174" r:id="rId51"/>
    <p:sldId id="1029" r:id="rId52"/>
    <p:sldId id="1116" r:id="rId53"/>
    <p:sldId id="1030" r:id="rId54"/>
    <p:sldId id="1067" r:id="rId55"/>
    <p:sldId id="1068" r:id="rId56"/>
    <p:sldId id="1070" r:id="rId57"/>
    <p:sldId id="1069" r:id="rId58"/>
    <p:sldId id="1039" r:id="rId59"/>
    <p:sldId id="1071" r:id="rId60"/>
    <p:sldId id="1072" r:id="rId61"/>
    <p:sldId id="1073" r:id="rId62"/>
    <p:sldId id="1074" r:id="rId63"/>
    <p:sldId id="1075" r:id="rId64"/>
    <p:sldId id="1127" r:id="rId65"/>
    <p:sldId id="1042" r:id="rId66"/>
    <p:sldId id="1086" r:id="rId67"/>
    <p:sldId id="1117" r:id="rId68"/>
    <p:sldId id="1046" r:id="rId69"/>
    <p:sldId id="1077" r:id="rId70"/>
    <p:sldId id="1078" r:id="rId71"/>
    <p:sldId id="1079" r:id="rId72"/>
    <p:sldId id="1080" r:id="rId73"/>
    <p:sldId id="1082" r:id="rId74"/>
    <p:sldId id="1130" r:id="rId75"/>
    <p:sldId id="1131" r:id="rId76"/>
    <p:sldId id="1132" r:id="rId77"/>
    <p:sldId id="1133" r:id="rId78"/>
    <p:sldId id="1135" r:id="rId79"/>
    <p:sldId id="1136" r:id="rId80"/>
    <p:sldId id="1081" r:id="rId81"/>
    <p:sldId id="1087" r:id="rId82"/>
    <p:sldId id="1088" r:id="rId83"/>
    <p:sldId id="1089" r:id="rId84"/>
    <p:sldId id="1090" r:id="rId85"/>
    <p:sldId id="1187" r:id="rId86"/>
    <p:sldId id="1099" r:id="rId87"/>
    <p:sldId id="1100" r:id="rId88"/>
    <p:sldId id="1101" r:id="rId89"/>
    <p:sldId id="988" r:id="rId90"/>
    <p:sldId id="1005" r:id="rId91"/>
    <p:sldId id="1129" r:id="rId92"/>
    <p:sldId id="1188" r:id="rId93"/>
    <p:sldId id="1189" r:id="rId94"/>
    <p:sldId id="1190" r:id="rId95"/>
  </p:sldIdLst>
  <p:sldSz cx="9906000" cy="6858000" type="A4"/>
  <p:notesSz cx="9923463" cy="6856413"/>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500"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5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5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5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5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5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5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5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5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160">
          <p15:clr>
            <a:srgbClr val="A4A3A4"/>
          </p15:clr>
        </p15:guide>
        <p15:guide id="2" pos="312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83" autoAdjust="0"/>
    <p:restoredTop sz="85399" autoAdjust="0"/>
  </p:normalViewPr>
  <p:slideViewPr>
    <p:cSldViewPr>
      <p:cViewPr varScale="1">
        <p:scale>
          <a:sx n="100" d="100"/>
          <a:sy n="100" d="100"/>
        </p:scale>
        <p:origin x="1854" y="7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9434"/>
    </p:cViewPr>
  </p:sorterViewPr>
  <p:notesViewPr>
    <p:cSldViewPr>
      <p:cViewPr varScale="1">
        <p:scale>
          <a:sx n="77" d="100"/>
          <a:sy n="77" d="100"/>
        </p:scale>
        <p:origin x="-660" y="-84"/>
      </p:cViewPr>
      <p:guideLst>
        <p:guide orient="horz" pos="2160"/>
        <p:guide pos="3125"/>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17BF3549-2A63-FD4C-B3EE-6ADBA52BDFB1}"/>
              </a:ext>
            </a:extLst>
          </p:cNvPr>
          <p:cNvSpPr>
            <a:spLocks noChangeArrowheads="1"/>
          </p:cNvSpPr>
          <p:nvPr/>
        </p:nvSpPr>
        <p:spPr bwMode="auto">
          <a:xfrm>
            <a:off x="2755900" y="6511925"/>
            <a:ext cx="4300538" cy="342900"/>
          </a:xfrm>
          <a:prstGeom prst="rect">
            <a:avLst/>
          </a:prstGeom>
          <a:noFill/>
          <a:ln>
            <a:noFill/>
          </a:ln>
          <a:effectLst/>
        </p:spPr>
        <p:txBody>
          <a:bodyPr wrap="none" anchor="ctr"/>
          <a:lstStyle>
            <a:lvl1pPr>
              <a:defRPr sz="2500" b="1">
                <a:solidFill>
                  <a:schemeClr val="tx1"/>
                </a:solidFill>
                <a:latin typeface="Times New Roman" pitchFamily="18" charset="0"/>
                <a:ea typeface="宋体" pitchFamily="2" charset="-122"/>
              </a:defRPr>
            </a:lvl1pPr>
            <a:lvl2pPr marL="742950" indent="-285750">
              <a:defRPr sz="2500" b="1">
                <a:solidFill>
                  <a:schemeClr val="tx1"/>
                </a:solidFill>
                <a:latin typeface="Times New Roman" pitchFamily="18" charset="0"/>
                <a:ea typeface="宋体" pitchFamily="2" charset="-122"/>
              </a:defRPr>
            </a:lvl2pPr>
            <a:lvl3pPr marL="1143000" indent="-228600">
              <a:defRPr sz="2500" b="1">
                <a:solidFill>
                  <a:schemeClr val="tx1"/>
                </a:solidFill>
                <a:latin typeface="Times New Roman" pitchFamily="18" charset="0"/>
                <a:ea typeface="宋体" pitchFamily="2" charset="-122"/>
              </a:defRPr>
            </a:lvl3pPr>
            <a:lvl4pPr marL="1600200" indent="-228600">
              <a:defRPr sz="2500" b="1">
                <a:solidFill>
                  <a:schemeClr val="tx1"/>
                </a:solidFill>
                <a:latin typeface="Times New Roman" pitchFamily="18" charset="0"/>
                <a:ea typeface="宋体" pitchFamily="2" charset="-122"/>
              </a:defRPr>
            </a:lvl4pPr>
            <a:lvl5pPr marL="2057400" indent="-228600">
              <a:defRPr sz="2500" b="1">
                <a:solidFill>
                  <a:schemeClr val="tx1"/>
                </a:solidFill>
                <a:latin typeface="Times New Roman" pitchFamily="18" charset="0"/>
                <a:ea typeface="宋体" pitchFamily="2" charset="-122"/>
              </a:defRPr>
            </a:lvl5pPr>
            <a:lvl6pPr marL="2514600" indent="-228600" algn="ctr" eaLnBrk="0" fontAlgn="base" hangingPunct="0">
              <a:lnSpc>
                <a:spcPct val="90000"/>
              </a:lnSpc>
              <a:spcBef>
                <a:spcPct val="20000"/>
              </a:spcBef>
              <a:spcAft>
                <a:spcPct val="0"/>
              </a:spcAft>
              <a:buClr>
                <a:srgbClr val="27305F"/>
              </a:buClr>
              <a:buSzPct val="60000"/>
              <a:buFont typeface="Wingdings" pitchFamily="2" charset="2"/>
              <a:defRPr sz="2500" b="1">
                <a:solidFill>
                  <a:schemeClr val="tx1"/>
                </a:solidFill>
                <a:latin typeface="Times New Roman" pitchFamily="18" charset="0"/>
                <a:ea typeface="宋体" pitchFamily="2" charset="-122"/>
              </a:defRPr>
            </a:lvl6pPr>
            <a:lvl7pPr marL="2971800" indent="-228600" algn="ctr" eaLnBrk="0" fontAlgn="base" hangingPunct="0">
              <a:lnSpc>
                <a:spcPct val="90000"/>
              </a:lnSpc>
              <a:spcBef>
                <a:spcPct val="20000"/>
              </a:spcBef>
              <a:spcAft>
                <a:spcPct val="0"/>
              </a:spcAft>
              <a:buClr>
                <a:srgbClr val="27305F"/>
              </a:buClr>
              <a:buSzPct val="60000"/>
              <a:buFont typeface="Wingdings" pitchFamily="2" charset="2"/>
              <a:defRPr sz="2500" b="1">
                <a:solidFill>
                  <a:schemeClr val="tx1"/>
                </a:solidFill>
                <a:latin typeface="Times New Roman" pitchFamily="18" charset="0"/>
                <a:ea typeface="宋体" pitchFamily="2" charset="-122"/>
              </a:defRPr>
            </a:lvl7pPr>
            <a:lvl8pPr marL="3429000" indent="-228600" algn="ctr" eaLnBrk="0" fontAlgn="base" hangingPunct="0">
              <a:lnSpc>
                <a:spcPct val="90000"/>
              </a:lnSpc>
              <a:spcBef>
                <a:spcPct val="20000"/>
              </a:spcBef>
              <a:spcAft>
                <a:spcPct val="0"/>
              </a:spcAft>
              <a:buClr>
                <a:srgbClr val="27305F"/>
              </a:buClr>
              <a:buSzPct val="60000"/>
              <a:buFont typeface="Wingdings" pitchFamily="2" charset="2"/>
              <a:defRPr sz="2500" b="1">
                <a:solidFill>
                  <a:schemeClr val="tx1"/>
                </a:solidFill>
                <a:latin typeface="Times New Roman" pitchFamily="18" charset="0"/>
                <a:ea typeface="宋体" pitchFamily="2" charset="-122"/>
              </a:defRPr>
            </a:lvl8pPr>
            <a:lvl9pPr marL="3886200" indent="-228600" algn="ctr" eaLnBrk="0" fontAlgn="base" hangingPunct="0">
              <a:lnSpc>
                <a:spcPct val="90000"/>
              </a:lnSpc>
              <a:spcBef>
                <a:spcPct val="20000"/>
              </a:spcBef>
              <a:spcAft>
                <a:spcPct val="0"/>
              </a:spcAft>
              <a:buClr>
                <a:srgbClr val="27305F"/>
              </a:buClr>
              <a:buSzPct val="60000"/>
              <a:buFont typeface="Wingdings" pitchFamily="2" charset="2"/>
              <a:defRPr sz="2500" b="1">
                <a:solidFill>
                  <a:schemeClr val="tx1"/>
                </a:solidFill>
                <a:latin typeface="Times New Roman" pitchFamily="18" charset="0"/>
                <a:ea typeface="宋体" pitchFamily="2" charset="-122"/>
              </a:defRPr>
            </a:lvl9pPr>
          </a:lstStyle>
          <a:p>
            <a:pPr algn="ctr">
              <a:defRPr/>
            </a:pPr>
            <a:r>
              <a:rPr lang="en-US" altLang="en-US" sz="1200" b="0">
                <a:latin typeface="Arial" charset="0"/>
              </a:rPr>
              <a:t>Borland</a:t>
            </a:r>
          </a:p>
        </p:txBody>
      </p:sp>
      <p:sp>
        <p:nvSpPr>
          <p:cNvPr id="128003" name="Rectangle 3">
            <a:extLst>
              <a:ext uri="{FF2B5EF4-FFF2-40B4-BE49-F238E27FC236}">
                <a16:creationId xmlns:a16="http://schemas.microsoft.com/office/drawing/2014/main" id="{ACEC6848-8552-6843-AFA6-5547FD3C2854}"/>
              </a:ext>
            </a:extLst>
          </p:cNvPr>
          <p:cNvSpPr>
            <a:spLocks noChangeArrowheads="1"/>
          </p:cNvSpPr>
          <p:nvPr/>
        </p:nvSpPr>
        <p:spPr bwMode="auto">
          <a:xfrm>
            <a:off x="5272088" y="6429375"/>
            <a:ext cx="4300537" cy="342900"/>
          </a:xfrm>
          <a:prstGeom prst="rect">
            <a:avLst/>
          </a:prstGeom>
          <a:noFill/>
          <a:ln>
            <a:noFill/>
          </a:ln>
          <a:effectLst/>
        </p:spPr>
        <p:txBody>
          <a:bodyPr lIns="90488" tIns="44450" rIns="90488" bIns="44450" anchor="b"/>
          <a:lstStyle>
            <a:lvl1pPr>
              <a:defRPr sz="2500" b="1">
                <a:solidFill>
                  <a:schemeClr val="tx1"/>
                </a:solidFill>
                <a:latin typeface="Times New Roman" panose="02020603050405020304" pitchFamily="18" charset="0"/>
                <a:ea typeface="宋体" panose="02010600030101010101" pitchFamily="2" charset="-122"/>
              </a:defRPr>
            </a:lvl1pPr>
            <a:lvl2pPr marL="742950" indent="-285750">
              <a:defRPr sz="2500" b="1">
                <a:solidFill>
                  <a:schemeClr val="tx1"/>
                </a:solidFill>
                <a:latin typeface="Times New Roman" panose="02020603050405020304" pitchFamily="18" charset="0"/>
                <a:ea typeface="宋体" panose="02010600030101010101" pitchFamily="2" charset="-122"/>
              </a:defRPr>
            </a:lvl2pPr>
            <a:lvl3pPr marL="1143000" indent="-228600">
              <a:defRPr sz="2500" b="1">
                <a:solidFill>
                  <a:schemeClr val="tx1"/>
                </a:solidFill>
                <a:latin typeface="Times New Roman" panose="02020603050405020304" pitchFamily="18" charset="0"/>
                <a:ea typeface="宋体" panose="02010600030101010101" pitchFamily="2" charset="-122"/>
              </a:defRPr>
            </a:lvl3pPr>
            <a:lvl4pPr marL="1600200" indent="-228600">
              <a:defRPr sz="2500" b="1">
                <a:solidFill>
                  <a:schemeClr val="tx1"/>
                </a:solidFill>
                <a:latin typeface="Times New Roman" panose="02020603050405020304" pitchFamily="18" charset="0"/>
                <a:ea typeface="宋体" panose="02010600030101010101" pitchFamily="2" charset="-122"/>
              </a:defRPr>
            </a:lvl4pPr>
            <a:lvl5pPr marL="2057400" indent="-228600">
              <a:defRPr sz="25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9pPr>
          </a:lstStyle>
          <a:p>
            <a:pPr algn="r"/>
            <a:fld id="{05C21D79-1565-1A4B-9898-43F79EB5E304}" type="slidenum">
              <a:rPr lang="zh-CN" altLang="en-US" sz="1200" b="0">
                <a:latin typeface="Arial" panose="020B0604020202020204" pitchFamily="34" charset="0"/>
              </a:rPr>
              <a:pPr algn="r"/>
              <a:t>‹#›</a:t>
            </a:fld>
            <a:endParaRPr lang="en-US" altLang="zh-CN" sz="1200" b="0">
              <a:latin typeface="Arial" panose="020B0604020202020204" pitchFamily="34" charset="0"/>
            </a:endParaRPr>
          </a:p>
        </p:txBody>
      </p:sp>
      <p:sp>
        <p:nvSpPr>
          <p:cNvPr id="128004" name="Rectangle 4">
            <a:extLst>
              <a:ext uri="{FF2B5EF4-FFF2-40B4-BE49-F238E27FC236}">
                <a16:creationId xmlns:a16="http://schemas.microsoft.com/office/drawing/2014/main" id="{818165A4-1EBC-CD47-9AF7-8EA34AA02100}"/>
              </a:ext>
            </a:extLst>
          </p:cNvPr>
          <p:cNvSpPr>
            <a:spLocks noChangeArrowheads="1"/>
          </p:cNvSpPr>
          <p:nvPr/>
        </p:nvSpPr>
        <p:spPr bwMode="auto">
          <a:xfrm>
            <a:off x="215900" y="6429375"/>
            <a:ext cx="4298950" cy="342900"/>
          </a:xfrm>
          <a:prstGeom prst="rect">
            <a:avLst/>
          </a:prstGeom>
          <a:noFill/>
          <a:ln>
            <a:noFill/>
          </a:ln>
          <a:effectLst/>
        </p:spPr>
        <p:txBody>
          <a:bodyPr lIns="90488" tIns="44450" rIns="90488" bIns="44450" anchor="b"/>
          <a:lstStyle>
            <a:lvl1pPr>
              <a:defRPr sz="2500" b="1">
                <a:solidFill>
                  <a:schemeClr val="tx1"/>
                </a:solidFill>
                <a:latin typeface="Times New Roman" pitchFamily="18" charset="0"/>
                <a:ea typeface="宋体" pitchFamily="2" charset="-122"/>
              </a:defRPr>
            </a:lvl1pPr>
            <a:lvl2pPr marL="742950" indent="-285750">
              <a:defRPr sz="2500" b="1">
                <a:solidFill>
                  <a:schemeClr val="tx1"/>
                </a:solidFill>
                <a:latin typeface="Times New Roman" pitchFamily="18" charset="0"/>
                <a:ea typeface="宋体" pitchFamily="2" charset="-122"/>
              </a:defRPr>
            </a:lvl2pPr>
            <a:lvl3pPr marL="1143000" indent="-228600">
              <a:defRPr sz="2500" b="1">
                <a:solidFill>
                  <a:schemeClr val="tx1"/>
                </a:solidFill>
                <a:latin typeface="Times New Roman" pitchFamily="18" charset="0"/>
                <a:ea typeface="宋体" pitchFamily="2" charset="-122"/>
              </a:defRPr>
            </a:lvl3pPr>
            <a:lvl4pPr marL="1600200" indent="-228600">
              <a:defRPr sz="2500" b="1">
                <a:solidFill>
                  <a:schemeClr val="tx1"/>
                </a:solidFill>
                <a:latin typeface="Times New Roman" pitchFamily="18" charset="0"/>
                <a:ea typeface="宋体" pitchFamily="2" charset="-122"/>
              </a:defRPr>
            </a:lvl4pPr>
            <a:lvl5pPr marL="2057400" indent="-228600">
              <a:defRPr sz="2500" b="1">
                <a:solidFill>
                  <a:schemeClr val="tx1"/>
                </a:solidFill>
                <a:latin typeface="Times New Roman" pitchFamily="18" charset="0"/>
                <a:ea typeface="宋体" pitchFamily="2" charset="-122"/>
              </a:defRPr>
            </a:lvl5pPr>
            <a:lvl6pPr marL="2514600" indent="-228600" algn="ctr" eaLnBrk="0" fontAlgn="base" hangingPunct="0">
              <a:lnSpc>
                <a:spcPct val="90000"/>
              </a:lnSpc>
              <a:spcBef>
                <a:spcPct val="20000"/>
              </a:spcBef>
              <a:spcAft>
                <a:spcPct val="0"/>
              </a:spcAft>
              <a:buClr>
                <a:srgbClr val="27305F"/>
              </a:buClr>
              <a:buSzPct val="60000"/>
              <a:buFont typeface="Wingdings" pitchFamily="2" charset="2"/>
              <a:defRPr sz="2500" b="1">
                <a:solidFill>
                  <a:schemeClr val="tx1"/>
                </a:solidFill>
                <a:latin typeface="Times New Roman" pitchFamily="18" charset="0"/>
                <a:ea typeface="宋体" pitchFamily="2" charset="-122"/>
              </a:defRPr>
            </a:lvl6pPr>
            <a:lvl7pPr marL="2971800" indent="-228600" algn="ctr" eaLnBrk="0" fontAlgn="base" hangingPunct="0">
              <a:lnSpc>
                <a:spcPct val="90000"/>
              </a:lnSpc>
              <a:spcBef>
                <a:spcPct val="20000"/>
              </a:spcBef>
              <a:spcAft>
                <a:spcPct val="0"/>
              </a:spcAft>
              <a:buClr>
                <a:srgbClr val="27305F"/>
              </a:buClr>
              <a:buSzPct val="60000"/>
              <a:buFont typeface="Wingdings" pitchFamily="2" charset="2"/>
              <a:defRPr sz="2500" b="1">
                <a:solidFill>
                  <a:schemeClr val="tx1"/>
                </a:solidFill>
                <a:latin typeface="Times New Roman" pitchFamily="18" charset="0"/>
                <a:ea typeface="宋体" pitchFamily="2" charset="-122"/>
              </a:defRPr>
            </a:lvl7pPr>
            <a:lvl8pPr marL="3429000" indent="-228600" algn="ctr" eaLnBrk="0" fontAlgn="base" hangingPunct="0">
              <a:lnSpc>
                <a:spcPct val="90000"/>
              </a:lnSpc>
              <a:spcBef>
                <a:spcPct val="20000"/>
              </a:spcBef>
              <a:spcAft>
                <a:spcPct val="0"/>
              </a:spcAft>
              <a:buClr>
                <a:srgbClr val="27305F"/>
              </a:buClr>
              <a:buSzPct val="60000"/>
              <a:buFont typeface="Wingdings" pitchFamily="2" charset="2"/>
              <a:defRPr sz="2500" b="1">
                <a:solidFill>
                  <a:schemeClr val="tx1"/>
                </a:solidFill>
                <a:latin typeface="Times New Roman" pitchFamily="18" charset="0"/>
                <a:ea typeface="宋体" pitchFamily="2" charset="-122"/>
              </a:defRPr>
            </a:lvl8pPr>
            <a:lvl9pPr marL="3886200" indent="-228600" algn="ctr" eaLnBrk="0" fontAlgn="base" hangingPunct="0">
              <a:lnSpc>
                <a:spcPct val="90000"/>
              </a:lnSpc>
              <a:spcBef>
                <a:spcPct val="20000"/>
              </a:spcBef>
              <a:spcAft>
                <a:spcPct val="0"/>
              </a:spcAft>
              <a:buClr>
                <a:srgbClr val="27305F"/>
              </a:buClr>
              <a:buSzPct val="60000"/>
              <a:buFont typeface="Wingdings" pitchFamily="2" charset="2"/>
              <a:defRPr sz="2500" b="1">
                <a:solidFill>
                  <a:schemeClr val="tx1"/>
                </a:solidFill>
                <a:latin typeface="Times New Roman" pitchFamily="18" charset="0"/>
                <a:ea typeface="宋体" pitchFamily="2" charset="-122"/>
              </a:defRPr>
            </a:lvl9pPr>
          </a:lstStyle>
          <a:p>
            <a:pPr>
              <a:defRPr/>
            </a:pPr>
            <a:r>
              <a:rPr lang="zh-CN" altLang="en-US" sz="1200" b="0">
                <a:latin typeface="Arial" charset="0"/>
              </a:rPr>
              <a:t>9/8/98</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028">
            <a:extLst>
              <a:ext uri="{FF2B5EF4-FFF2-40B4-BE49-F238E27FC236}">
                <a16:creationId xmlns:a16="http://schemas.microsoft.com/office/drawing/2014/main" id="{B4C2EC31-4387-F74D-A27A-F38F07674D64}"/>
              </a:ext>
            </a:extLst>
          </p:cNvPr>
          <p:cNvSpPr>
            <a:spLocks noGrp="1" noRot="1" noChangeAspect="1" noChangeArrowheads="1" noTextEdit="1"/>
          </p:cNvSpPr>
          <p:nvPr>
            <p:ph type="sldImg" idx="2"/>
          </p:nvPr>
        </p:nvSpPr>
        <p:spPr bwMode="auto">
          <a:xfrm>
            <a:off x="1228725" y="533400"/>
            <a:ext cx="3714750" cy="25717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8549" name="Rectangle 1029">
            <a:extLst>
              <a:ext uri="{FF2B5EF4-FFF2-40B4-BE49-F238E27FC236}">
                <a16:creationId xmlns:a16="http://schemas.microsoft.com/office/drawing/2014/main" id="{1FF90C17-097E-714A-AD22-48CEBB78D948}"/>
              </a:ext>
            </a:extLst>
          </p:cNvPr>
          <p:cNvSpPr>
            <a:spLocks noGrp="1" noChangeArrowheads="1"/>
          </p:cNvSpPr>
          <p:nvPr>
            <p:ph type="body" sz="quarter" idx="3"/>
          </p:nvPr>
        </p:nvSpPr>
        <p:spPr bwMode="auto">
          <a:xfrm>
            <a:off x="5056188" y="533400"/>
            <a:ext cx="3859212" cy="25146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08550" name="Rectangle 1030">
            <a:extLst>
              <a:ext uri="{FF2B5EF4-FFF2-40B4-BE49-F238E27FC236}">
                <a16:creationId xmlns:a16="http://schemas.microsoft.com/office/drawing/2014/main" id="{9FB63A57-DA23-BC4D-80F0-8319B44ABD09}"/>
              </a:ext>
            </a:extLst>
          </p:cNvPr>
          <p:cNvSpPr>
            <a:spLocks noGrp="1" noChangeArrowheads="1"/>
          </p:cNvSpPr>
          <p:nvPr>
            <p:ph type="ftr" sz="quarter" idx="4"/>
          </p:nvPr>
        </p:nvSpPr>
        <p:spPr bwMode="auto">
          <a:xfrm>
            <a:off x="0" y="6513513"/>
            <a:ext cx="4300538" cy="3429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buClrTx/>
              <a:buSzTx/>
              <a:buFontTx/>
              <a:buNone/>
              <a:defRPr sz="1200">
                <a:latin typeface="Arial" charset="0"/>
              </a:defRPr>
            </a:lvl1pPr>
          </a:lstStyle>
          <a:p>
            <a:pPr>
              <a:defRPr/>
            </a:pPr>
            <a:r>
              <a:rPr lang="zh-CN" altLang="en-US"/>
              <a:t>Confidential, for review only</a:t>
            </a:r>
            <a:endParaRPr lang="en-US" altLang="en-US"/>
          </a:p>
        </p:txBody>
      </p:sp>
      <p:sp>
        <p:nvSpPr>
          <p:cNvPr id="108551" name="Rectangle 1031">
            <a:extLst>
              <a:ext uri="{FF2B5EF4-FFF2-40B4-BE49-F238E27FC236}">
                <a16:creationId xmlns:a16="http://schemas.microsoft.com/office/drawing/2014/main" id="{69EEA452-8911-A349-B11E-E0C10155D6F3}"/>
              </a:ext>
            </a:extLst>
          </p:cNvPr>
          <p:cNvSpPr>
            <a:spLocks noGrp="1" noChangeArrowheads="1"/>
          </p:cNvSpPr>
          <p:nvPr>
            <p:ph type="sldNum" sz="quarter" idx="5"/>
          </p:nvPr>
        </p:nvSpPr>
        <p:spPr bwMode="auto">
          <a:xfrm>
            <a:off x="5622925" y="6513513"/>
            <a:ext cx="4300538" cy="3429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2653E1A3-A1EA-1847-BBF5-8ABFA76BEAB3}" type="slidenum">
              <a:rPr lang="zh-CN" altLang="en-US"/>
              <a:pPr/>
              <a:t>‹#›</a:t>
            </a:fld>
            <a:endParaRPr lang="en-US" altLang="zh-CN"/>
          </a:p>
        </p:txBody>
      </p:sp>
    </p:spTree>
  </p:cSld>
  <p:clrMap bg1="lt1" tx1="dk1" bg2="lt2" tx2="dk2" accent1="accent1" accent2="accent2" accent3="accent3" accent4="accent4" accent5="accent5" accent6="accent6" hlink="hlink" folHlink="folHlink"/>
  <p:hf hdr="0" dt="0"/>
  <p:notesStyle>
    <a:lvl1pPr marL="222250" indent="-222250" algn="l" rtl="0" eaLnBrk="0" fontAlgn="base" hangingPunct="0">
      <a:lnSpc>
        <a:spcPct val="90000"/>
      </a:lnSpc>
      <a:spcBef>
        <a:spcPct val="20000"/>
      </a:spcBef>
      <a:spcAft>
        <a:spcPct val="0"/>
      </a:spcAft>
      <a:buSzPct val="100000"/>
      <a:buChar char="•"/>
      <a:defRPr sz="1000" kern="1200">
        <a:solidFill>
          <a:schemeClr val="tx1"/>
        </a:solidFill>
        <a:latin typeface="宋体" pitchFamily="2" charset="-122"/>
        <a:ea typeface="宋体" pitchFamily="2" charset="-122"/>
        <a:cs typeface="+mn-cs"/>
      </a:defRPr>
    </a:lvl1pPr>
    <a:lvl2pPr marL="520700" indent="-184150" algn="l" rtl="0" eaLnBrk="0" fontAlgn="base" hangingPunct="0">
      <a:lnSpc>
        <a:spcPct val="90000"/>
      </a:lnSpc>
      <a:spcBef>
        <a:spcPct val="20000"/>
      </a:spcBef>
      <a:spcAft>
        <a:spcPct val="0"/>
      </a:spcAft>
      <a:buSzPct val="100000"/>
      <a:buChar char="-"/>
      <a:defRPr sz="1000" kern="1200">
        <a:solidFill>
          <a:schemeClr val="tx1"/>
        </a:solidFill>
        <a:latin typeface="宋体" pitchFamily="2" charset="-122"/>
        <a:ea typeface="宋体" pitchFamily="2" charset="-122"/>
        <a:cs typeface="+mn-cs"/>
      </a:defRPr>
    </a:lvl2pPr>
    <a:lvl3pPr marL="914400" algn="l" rtl="0" eaLnBrk="0" fontAlgn="base" hangingPunct="0">
      <a:lnSpc>
        <a:spcPct val="89000"/>
      </a:lnSpc>
      <a:spcBef>
        <a:spcPct val="40000"/>
      </a:spcBef>
      <a:spcAft>
        <a:spcPct val="0"/>
      </a:spcAft>
      <a:buSzPct val="100000"/>
      <a:buChar char="•"/>
      <a:defRPr sz="1000" kern="1200">
        <a:solidFill>
          <a:schemeClr val="tx1"/>
        </a:solidFill>
        <a:latin typeface="宋体" pitchFamily="2" charset="-122"/>
        <a:ea typeface="宋体" pitchFamily="2" charset="-122"/>
        <a:cs typeface="+mn-cs"/>
      </a:defRPr>
    </a:lvl3pPr>
    <a:lvl4pPr marL="1371600" algn="l" rtl="0" eaLnBrk="0" fontAlgn="base" hangingPunct="0">
      <a:lnSpc>
        <a:spcPct val="89000"/>
      </a:lnSpc>
      <a:spcBef>
        <a:spcPct val="40000"/>
      </a:spcBef>
      <a:spcAft>
        <a:spcPct val="0"/>
      </a:spcAft>
      <a:buSzPct val="100000"/>
      <a:buChar char="•"/>
      <a:defRPr sz="1000" kern="1200">
        <a:solidFill>
          <a:schemeClr val="tx1"/>
        </a:solidFill>
        <a:latin typeface="宋体" pitchFamily="2" charset="-122"/>
        <a:ea typeface="宋体" pitchFamily="2" charset="-122"/>
        <a:cs typeface="+mn-cs"/>
      </a:defRPr>
    </a:lvl4pPr>
    <a:lvl5pPr marL="1828800" algn="l" rtl="0" eaLnBrk="0" fontAlgn="base" hangingPunct="0">
      <a:lnSpc>
        <a:spcPct val="89000"/>
      </a:lnSpc>
      <a:spcBef>
        <a:spcPct val="40000"/>
      </a:spcBef>
      <a:spcAft>
        <a:spcPct val="0"/>
      </a:spcAft>
      <a:buSzPct val="100000"/>
      <a:buChar char="•"/>
      <a:defRPr sz="1000" kern="1200">
        <a:solidFill>
          <a:schemeClr val="tx1"/>
        </a:solidFill>
        <a:latin typeface="宋体" pitchFamily="2" charset="-122"/>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30">
            <a:extLst>
              <a:ext uri="{FF2B5EF4-FFF2-40B4-BE49-F238E27FC236}">
                <a16:creationId xmlns:a16="http://schemas.microsoft.com/office/drawing/2014/main" id="{DA15B362-51A4-0A4B-AB77-CB5277C000EE}"/>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500" b="1">
                <a:solidFill>
                  <a:schemeClr val="tx1"/>
                </a:solidFill>
                <a:latin typeface="Times New Roman" panose="02020603050405020304" pitchFamily="18" charset="0"/>
                <a:ea typeface="宋体" panose="02010600030101010101" pitchFamily="2" charset="-122"/>
              </a:defRPr>
            </a:lvl1pPr>
            <a:lvl2pPr marL="742950" indent="-285750">
              <a:defRPr sz="2500" b="1">
                <a:solidFill>
                  <a:schemeClr val="tx1"/>
                </a:solidFill>
                <a:latin typeface="Times New Roman" panose="02020603050405020304" pitchFamily="18" charset="0"/>
                <a:ea typeface="宋体" panose="02010600030101010101" pitchFamily="2" charset="-122"/>
              </a:defRPr>
            </a:lvl2pPr>
            <a:lvl3pPr marL="1143000" indent="-228600">
              <a:defRPr sz="2500" b="1">
                <a:solidFill>
                  <a:schemeClr val="tx1"/>
                </a:solidFill>
                <a:latin typeface="Times New Roman" panose="02020603050405020304" pitchFamily="18" charset="0"/>
                <a:ea typeface="宋体" panose="02010600030101010101" pitchFamily="2" charset="-122"/>
              </a:defRPr>
            </a:lvl3pPr>
            <a:lvl4pPr marL="1600200" indent="-228600">
              <a:defRPr sz="2500" b="1">
                <a:solidFill>
                  <a:schemeClr val="tx1"/>
                </a:solidFill>
                <a:latin typeface="Times New Roman" panose="02020603050405020304" pitchFamily="18" charset="0"/>
                <a:ea typeface="宋体" panose="02010600030101010101" pitchFamily="2" charset="-122"/>
              </a:defRPr>
            </a:lvl4pPr>
            <a:lvl5pPr marL="2057400" indent="-228600">
              <a:defRPr sz="25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9pPr>
          </a:lstStyle>
          <a:p>
            <a:r>
              <a:rPr lang="zh-CN" altLang="en-US" sz="1200">
                <a:latin typeface="Arial" panose="020B0604020202020204" pitchFamily="34" charset="0"/>
              </a:rPr>
              <a:t>Confidential, for review only</a:t>
            </a:r>
            <a:endParaRPr lang="en-US" altLang="en-US" sz="1200">
              <a:latin typeface="Arial" panose="020B0604020202020204" pitchFamily="34" charset="0"/>
            </a:endParaRPr>
          </a:p>
        </p:txBody>
      </p:sp>
      <p:sp>
        <p:nvSpPr>
          <p:cNvPr id="10243" name="Rectangle 1031">
            <a:extLst>
              <a:ext uri="{FF2B5EF4-FFF2-40B4-BE49-F238E27FC236}">
                <a16:creationId xmlns:a16="http://schemas.microsoft.com/office/drawing/2014/main" id="{8A87E8B9-06DD-2C43-95E6-022C7A78791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500" b="1">
                <a:solidFill>
                  <a:schemeClr val="tx1"/>
                </a:solidFill>
                <a:latin typeface="Times New Roman" panose="02020603050405020304" pitchFamily="18" charset="0"/>
                <a:ea typeface="宋体" panose="02010600030101010101" pitchFamily="2" charset="-122"/>
              </a:defRPr>
            </a:lvl1pPr>
            <a:lvl2pPr marL="742950" indent="-285750">
              <a:defRPr sz="2500" b="1">
                <a:solidFill>
                  <a:schemeClr val="tx1"/>
                </a:solidFill>
                <a:latin typeface="Times New Roman" panose="02020603050405020304" pitchFamily="18" charset="0"/>
                <a:ea typeface="宋体" panose="02010600030101010101" pitchFamily="2" charset="-122"/>
              </a:defRPr>
            </a:lvl2pPr>
            <a:lvl3pPr marL="1143000" indent="-228600">
              <a:defRPr sz="2500" b="1">
                <a:solidFill>
                  <a:schemeClr val="tx1"/>
                </a:solidFill>
                <a:latin typeface="Times New Roman" panose="02020603050405020304" pitchFamily="18" charset="0"/>
                <a:ea typeface="宋体" panose="02010600030101010101" pitchFamily="2" charset="-122"/>
              </a:defRPr>
            </a:lvl3pPr>
            <a:lvl4pPr marL="1600200" indent="-228600">
              <a:defRPr sz="2500" b="1">
                <a:solidFill>
                  <a:schemeClr val="tx1"/>
                </a:solidFill>
                <a:latin typeface="Times New Roman" panose="02020603050405020304" pitchFamily="18" charset="0"/>
                <a:ea typeface="宋体" panose="02010600030101010101" pitchFamily="2" charset="-122"/>
              </a:defRPr>
            </a:lvl4pPr>
            <a:lvl5pPr marL="2057400" indent="-228600">
              <a:defRPr sz="25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9pPr>
          </a:lstStyle>
          <a:p>
            <a:fld id="{CD849074-8C80-5849-8CFC-1D722201EB7F}" type="slidenum">
              <a:rPr lang="zh-CN" altLang="en-US" sz="1200">
                <a:latin typeface="Arial" panose="020B0604020202020204" pitchFamily="34" charset="0"/>
              </a:rPr>
              <a:pPr/>
              <a:t>5</a:t>
            </a:fld>
            <a:endParaRPr lang="en-US" altLang="zh-CN" sz="1200">
              <a:latin typeface="Arial" panose="020B0604020202020204" pitchFamily="34" charset="0"/>
            </a:endParaRPr>
          </a:p>
        </p:txBody>
      </p:sp>
      <p:sp>
        <p:nvSpPr>
          <p:cNvPr id="10244" name="Rectangle 2">
            <a:extLst>
              <a:ext uri="{FF2B5EF4-FFF2-40B4-BE49-F238E27FC236}">
                <a16:creationId xmlns:a16="http://schemas.microsoft.com/office/drawing/2014/main" id="{7FA5723B-5C39-EC4C-A87D-E1E67B92281A}"/>
              </a:ext>
            </a:extLst>
          </p:cNvPr>
          <p:cNvSpPr>
            <a:spLocks noGrp="1" noRot="1" noChangeAspect="1" noChangeArrowheads="1" noTextEdit="1"/>
          </p:cNvSpPr>
          <p:nvPr>
            <p:ph type="sldImg"/>
          </p:nvPr>
        </p:nvSpPr>
        <p:spPr>
          <a:ln/>
        </p:spPr>
      </p:sp>
      <p:sp>
        <p:nvSpPr>
          <p:cNvPr id="10245" name="Rectangle 3">
            <a:extLst>
              <a:ext uri="{FF2B5EF4-FFF2-40B4-BE49-F238E27FC236}">
                <a16:creationId xmlns:a16="http://schemas.microsoft.com/office/drawing/2014/main" id="{5DD7B10C-D12E-8B42-9132-E3286F5788E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r>
              <a:rPr lang="en-US" altLang="zh-CN"/>
              <a:t>BORROW</a:t>
            </a:r>
            <a:r>
              <a:rPr lang="zh-CN" altLang="en-US"/>
              <a:t>模式的设计在数据更新时会出现异常情况</a:t>
            </a:r>
          </a:p>
          <a:p>
            <a:pPr lvl="1"/>
            <a:r>
              <a:rPr lang="en-US" altLang="zh-CN"/>
              <a:t>1. </a:t>
            </a:r>
            <a:r>
              <a:rPr lang="zh-CN" altLang="en-US"/>
              <a:t>数据冗余</a:t>
            </a:r>
          </a:p>
          <a:p>
            <a:pPr lvl="2"/>
            <a:r>
              <a:rPr lang="zh-CN" altLang="en-US"/>
              <a:t>借书人每借一本书，有关借书证号，借书人姓名及所在单位和单位负责人都要重复存储。</a:t>
            </a:r>
          </a:p>
          <a:p>
            <a:pPr lvl="2"/>
            <a:r>
              <a:rPr lang="zh-CN" altLang="en-US"/>
              <a:t>大量的数据冗余不仅造成存储空间的浪费，而且存在着潜在的数据不一致。 </a:t>
            </a:r>
          </a:p>
          <a:p>
            <a:pPr lvl="1"/>
            <a:r>
              <a:rPr lang="en-US" altLang="zh-CN"/>
              <a:t>2. </a:t>
            </a:r>
            <a:r>
              <a:rPr lang="zh-CN" altLang="en-US"/>
              <a:t>插入异常</a:t>
            </a:r>
          </a:p>
          <a:p>
            <a:pPr lvl="2"/>
            <a:r>
              <a:rPr lang="zh-CN" altLang="en-US"/>
              <a:t>在</a:t>
            </a:r>
            <a:r>
              <a:rPr lang="en-US" altLang="zh-CN"/>
              <a:t>BORROW</a:t>
            </a:r>
            <a:r>
              <a:rPr lang="zh-CN" altLang="en-US"/>
              <a:t>关系模式中，如果要插入一个借书人的信息是不能进行的。</a:t>
            </a:r>
          </a:p>
          <a:p>
            <a:pPr lvl="2"/>
            <a:r>
              <a:rPr lang="zh-CN" altLang="en-US"/>
              <a:t>因为，</a:t>
            </a:r>
            <a:r>
              <a:rPr lang="en-US" altLang="zh-CN"/>
              <a:t>BORROW</a:t>
            </a:r>
            <a:r>
              <a:rPr lang="zh-CN" altLang="en-US"/>
              <a:t>模式的关键字是由</a:t>
            </a:r>
            <a:r>
              <a:rPr lang="en-US" altLang="zh-CN"/>
              <a:t>CARDNO</a:t>
            </a:r>
            <a:r>
              <a:rPr lang="zh-CN" altLang="en-US"/>
              <a:t>和</a:t>
            </a:r>
            <a:r>
              <a:rPr lang="en-US" altLang="zh-CN"/>
              <a:t>BNO</a:t>
            </a:r>
            <a:r>
              <a:rPr lang="zh-CN" altLang="en-US"/>
              <a:t>组成的联合键，根据关系模型的实体完整性规则，关键字不能为空。于是，如果一个人没有借书，有关借书人的信息就不能存入数据库，这显然是不合理的。</a:t>
            </a:r>
          </a:p>
          <a:p>
            <a:pPr lvl="2"/>
            <a:r>
              <a:rPr lang="zh-CN" altLang="en-US"/>
              <a:t>这种情况称为插入异常。</a:t>
            </a:r>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030">
            <a:extLst>
              <a:ext uri="{FF2B5EF4-FFF2-40B4-BE49-F238E27FC236}">
                <a16:creationId xmlns:a16="http://schemas.microsoft.com/office/drawing/2014/main" id="{7BC49F70-982C-5C4B-8BB3-0C505F2673CD}"/>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500" b="1">
                <a:solidFill>
                  <a:schemeClr val="tx1"/>
                </a:solidFill>
                <a:latin typeface="Times New Roman" panose="02020603050405020304" pitchFamily="18" charset="0"/>
                <a:ea typeface="宋体" panose="02010600030101010101" pitchFamily="2" charset="-122"/>
              </a:defRPr>
            </a:lvl1pPr>
            <a:lvl2pPr marL="742950" indent="-285750">
              <a:defRPr sz="2500" b="1">
                <a:solidFill>
                  <a:schemeClr val="tx1"/>
                </a:solidFill>
                <a:latin typeface="Times New Roman" panose="02020603050405020304" pitchFamily="18" charset="0"/>
                <a:ea typeface="宋体" panose="02010600030101010101" pitchFamily="2" charset="-122"/>
              </a:defRPr>
            </a:lvl2pPr>
            <a:lvl3pPr marL="1143000" indent="-228600">
              <a:defRPr sz="2500" b="1">
                <a:solidFill>
                  <a:schemeClr val="tx1"/>
                </a:solidFill>
                <a:latin typeface="Times New Roman" panose="02020603050405020304" pitchFamily="18" charset="0"/>
                <a:ea typeface="宋体" panose="02010600030101010101" pitchFamily="2" charset="-122"/>
              </a:defRPr>
            </a:lvl3pPr>
            <a:lvl4pPr marL="1600200" indent="-228600">
              <a:defRPr sz="2500" b="1">
                <a:solidFill>
                  <a:schemeClr val="tx1"/>
                </a:solidFill>
                <a:latin typeface="Times New Roman" panose="02020603050405020304" pitchFamily="18" charset="0"/>
                <a:ea typeface="宋体" panose="02010600030101010101" pitchFamily="2" charset="-122"/>
              </a:defRPr>
            </a:lvl4pPr>
            <a:lvl5pPr marL="2057400" indent="-228600">
              <a:defRPr sz="25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9pPr>
          </a:lstStyle>
          <a:p>
            <a:r>
              <a:rPr lang="zh-CN" altLang="en-US" sz="1200">
                <a:latin typeface="Arial" panose="020B0604020202020204" pitchFamily="34" charset="0"/>
              </a:rPr>
              <a:t>Confidential, for review only</a:t>
            </a:r>
            <a:endParaRPr lang="en-US" altLang="en-US" sz="1200">
              <a:latin typeface="Arial" panose="020B0604020202020204" pitchFamily="34" charset="0"/>
            </a:endParaRPr>
          </a:p>
        </p:txBody>
      </p:sp>
      <p:sp>
        <p:nvSpPr>
          <p:cNvPr id="79875" name="Rectangle 1031">
            <a:extLst>
              <a:ext uri="{FF2B5EF4-FFF2-40B4-BE49-F238E27FC236}">
                <a16:creationId xmlns:a16="http://schemas.microsoft.com/office/drawing/2014/main" id="{D24FBED8-5003-6944-B81A-F9223A515EE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500" b="1">
                <a:solidFill>
                  <a:schemeClr val="tx1"/>
                </a:solidFill>
                <a:latin typeface="Times New Roman" panose="02020603050405020304" pitchFamily="18" charset="0"/>
                <a:ea typeface="宋体" panose="02010600030101010101" pitchFamily="2" charset="-122"/>
              </a:defRPr>
            </a:lvl1pPr>
            <a:lvl2pPr marL="742950" indent="-285750">
              <a:defRPr sz="2500" b="1">
                <a:solidFill>
                  <a:schemeClr val="tx1"/>
                </a:solidFill>
                <a:latin typeface="Times New Roman" panose="02020603050405020304" pitchFamily="18" charset="0"/>
                <a:ea typeface="宋体" panose="02010600030101010101" pitchFamily="2" charset="-122"/>
              </a:defRPr>
            </a:lvl2pPr>
            <a:lvl3pPr marL="1143000" indent="-228600">
              <a:defRPr sz="2500" b="1">
                <a:solidFill>
                  <a:schemeClr val="tx1"/>
                </a:solidFill>
                <a:latin typeface="Times New Roman" panose="02020603050405020304" pitchFamily="18" charset="0"/>
                <a:ea typeface="宋体" panose="02010600030101010101" pitchFamily="2" charset="-122"/>
              </a:defRPr>
            </a:lvl3pPr>
            <a:lvl4pPr marL="1600200" indent="-228600">
              <a:defRPr sz="2500" b="1">
                <a:solidFill>
                  <a:schemeClr val="tx1"/>
                </a:solidFill>
                <a:latin typeface="Times New Roman" panose="02020603050405020304" pitchFamily="18" charset="0"/>
                <a:ea typeface="宋体" panose="02010600030101010101" pitchFamily="2" charset="-122"/>
              </a:defRPr>
            </a:lvl4pPr>
            <a:lvl5pPr marL="2057400" indent="-228600">
              <a:defRPr sz="25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9pPr>
          </a:lstStyle>
          <a:p>
            <a:fld id="{7E6878FF-2020-CE45-BE2B-4391B256B6F3}" type="slidenum">
              <a:rPr lang="zh-CN" altLang="en-US" sz="1200">
                <a:latin typeface="Arial" panose="020B0604020202020204" pitchFamily="34" charset="0"/>
              </a:rPr>
              <a:pPr/>
              <a:t>64</a:t>
            </a:fld>
            <a:endParaRPr lang="en-US" altLang="zh-CN" sz="1200">
              <a:latin typeface="Arial" panose="020B0604020202020204" pitchFamily="34" charset="0"/>
            </a:endParaRPr>
          </a:p>
        </p:txBody>
      </p:sp>
      <p:sp>
        <p:nvSpPr>
          <p:cNvPr id="79876" name="Rectangle 2">
            <a:extLst>
              <a:ext uri="{FF2B5EF4-FFF2-40B4-BE49-F238E27FC236}">
                <a16:creationId xmlns:a16="http://schemas.microsoft.com/office/drawing/2014/main" id="{C146C6C3-6FA6-E446-B67E-F3035101AE0C}"/>
              </a:ext>
            </a:extLst>
          </p:cNvPr>
          <p:cNvSpPr>
            <a:spLocks noGrp="1" noRot="1" noChangeAspect="1" noChangeArrowheads="1" noTextEdit="1"/>
          </p:cNvSpPr>
          <p:nvPr>
            <p:ph type="sldImg"/>
          </p:nvPr>
        </p:nvSpPr>
        <p:spPr>
          <a:ln/>
        </p:spPr>
      </p:sp>
      <p:sp>
        <p:nvSpPr>
          <p:cNvPr id="79877" name="Rectangle 3">
            <a:extLst>
              <a:ext uri="{FF2B5EF4-FFF2-40B4-BE49-F238E27FC236}">
                <a16:creationId xmlns:a16="http://schemas.microsoft.com/office/drawing/2014/main" id="{315E4139-898C-C94A-9289-CEF9DF5C9D8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030">
            <a:extLst>
              <a:ext uri="{FF2B5EF4-FFF2-40B4-BE49-F238E27FC236}">
                <a16:creationId xmlns:a16="http://schemas.microsoft.com/office/drawing/2014/main" id="{A3A49A7E-6C09-7749-97BA-B67C11687390}"/>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500" b="1">
                <a:solidFill>
                  <a:schemeClr val="tx1"/>
                </a:solidFill>
                <a:latin typeface="Times New Roman" panose="02020603050405020304" pitchFamily="18" charset="0"/>
                <a:ea typeface="宋体" panose="02010600030101010101" pitchFamily="2" charset="-122"/>
              </a:defRPr>
            </a:lvl1pPr>
            <a:lvl2pPr marL="742950" indent="-285750">
              <a:defRPr sz="2500" b="1">
                <a:solidFill>
                  <a:schemeClr val="tx1"/>
                </a:solidFill>
                <a:latin typeface="Times New Roman" panose="02020603050405020304" pitchFamily="18" charset="0"/>
                <a:ea typeface="宋体" panose="02010600030101010101" pitchFamily="2" charset="-122"/>
              </a:defRPr>
            </a:lvl2pPr>
            <a:lvl3pPr marL="1143000" indent="-228600">
              <a:defRPr sz="2500" b="1">
                <a:solidFill>
                  <a:schemeClr val="tx1"/>
                </a:solidFill>
                <a:latin typeface="Times New Roman" panose="02020603050405020304" pitchFamily="18" charset="0"/>
                <a:ea typeface="宋体" panose="02010600030101010101" pitchFamily="2" charset="-122"/>
              </a:defRPr>
            </a:lvl3pPr>
            <a:lvl4pPr marL="1600200" indent="-228600">
              <a:defRPr sz="2500" b="1">
                <a:solidFill>
                  <a:schemeClr val="tx1"/>
                </a:solidFill>
                <a:latin typeface="Times New Roman" panose="02020603050405020304" pitchFamily="18" charset="0"/>
                <a:ea typeface="宋体" panose="02010600030101010101" pitchFamily="2" charset="-122"/>
              </a:defRPr>
            </a:lvl4pPr>
            <a:lvl5pPr marL="2057400" indent="-228600">
              <a:defRPr sz="25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9pPr>
          </a:lstStyle>
          <a:p>
            <a:r>
              <a:rPr lang="zh-CN" altLang="en-US" sz="1200">
                <a:latin typeface="Arial" panose="020B0604020202020204" pitchFamily="34" charset="0"/>
              </a:rPr>
              <a:t>Confidential, for review only</a:t>
            </a:r>
            <a:endParaRPr lang="en-US" altLang="en-US" sz="1200">
              <a:latin typeface="Arial" panose="020B0604020202020204" pitchFamily="34" charset="0"/>
            </a:endParaRPr>
          </a:p>
        </p:txBody>
      </p:sp>
      <p:sp>
        <p:nvSpPr>
          <p:cNvPr id="86019" name="Rectangle 1031">
            <a:extLst>
              <a:ext uri="{FF2B5EF4-FFF2-40B4-BE49-F238E27FC236}">
                <a16:creationId xmlns:a16="http://schemas.microsoft.com/office/drawing/2014/main" id="{07F70EA4-74A2-7542-839A-F78C5A740AB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500" b="1">
                <a:solidFill>
                  <a:schemeClr val="tx1"/>
                </a:solidFill>
                <a:latin typeface="Times New Roman" panose="02020603050405020304" pitchFamily="18" charset="0"/>
                <a:ea typeface="宋体" panose="02010600030101010101" pitchFamily="2" charset="-122"/>
              </a:defRPr>
            </a:lvl1pPr>
            <a:lvl2pPr marL="742950" indent="-285750">
              <a:defRPr sz="2500" b="1">
                <a:solidFill>
                  <a:schemeClr val="tx1"/>
                </a:solidFill>
                <a:latin typeface="Times New Roman" panose="02020603050405020304" pitchFamily="18" charset="0"/>
                <a:ea typeface="宋体" panose="02010600030101010101" pitchFamily="2" charset="-122"/>
              </a:defRPr>
            </a:lvl2pPr>
            <a:lvl3pPr marL="1143000" indent="-228600">
              <a:defRPr sz="2500" b="1">
                <a:solidFill>
                  <a:schemeClr val="tx1"/>
                </a:solidFill>
                <a:latin typeface="Times New Roman" panose="02020603050405020304" pitchFamily="18" charset="0"/>
                <a:ea typeface="宋体" panose="02010600030101010101" pitchFamily="2" charset="-122"/>
              </a:defRPr>
            </a:lvl3pPr>
            <a:lvl4pPr marL="1600200" indent="-228600">
              <a:defRPr sz="2500" b="1">
                <a:solidFill>
                  <a:schemeClr val="tx1"/>
                </a:solidFill>
                <a:latin typeface="Times New Roman" panose="02020603050405020304" pitchFamily="18" charset="0"/>
                <a:ea typeface="宋体" panose="02010600030101010101" pitchFamily="2" charset="-122"/>
              </a:defRPr>
            </a:lvl4pPr>
            <a:lvl5pPr marL="2057400" indent="-228600">
              <a:defRPr sz="25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9pPr>
          </a:lstStyle>
          <a:p>
            <a:fld id="{F8CAE009-4566-2445-BBC7-9E5FC4F4EE2B}" type="slidenum">
              <a:rPr lang="zh-CN" altLang="en-US" sz="1200">
                <a:latin typeface="Arial" panose="020B0604020202020204" pitchFamily="34" charset="0"/>
              </a:rPr>
              <a:pPr/>
              <a:t>69</a:t>
            </a:fld>
            <a:endParaRPr lang="en-US" altLang="zh-CN" sz="1200">
              <a:latin typeface="Arial" panose="020B0604020202020204" pitchFamily="34" charset="0"/>
            </a:endParaRPr>
          </a:p>
        </p:txBody>
      </p:sp>
      <p:sp>
        <p:nvSpPr>
          <p:cNvPr id="86020" name="Rectangle 2">
            <a:extLst>
              <a:ext uri="{FF2B5EF4-FFF2-40B4-BE49-F238E27FC236}">
                <a16:creationId xmlns:a16="http://schemas.microsoft.com/office/drawing/2014/main" id="{C552823F-37A6-7D47-B49F-EB4F565D4785}"/>
              </a:ext>
            </a:extLst>
          </p:cNvPr>
          <p:cNvSpPr>
            <a:spLocks noGrp="1" noRot="1" noChangeAspect="1" noChangeArrowheads="1" noTextEdit="1"/>
          </p:cNvSpPr>
          <p:nvPr>
            <p:ph type="sldImg"/>
          </p:nvPr>
        </p:nvSpPr>
        <p:spPr>
          <a:ln/>
        </p:spPr>
      </p:sp>
      <p:sp>
        <p:nvSpPr>
          <p:cNvPr id="86021" name="Rectangle 3">
            <a:extLst>
              <a:ext uri="{FF2B5EF4-FFF2-40B4-BE49-F238E27FC236}">
                <a16:creationId xmlns:a16="http://schemas.microsoft.com/office/drawing/2014/main" id="{C320A128-2A49-BD46-B00B-3A0D2827325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r>
              <a:rPr lang="zh-CN" altLang="en-US"/>
              <a:t>证明：</a:t>
            </a:r>
            <a:r>
              <a:rPr lang="en-US" altLang="zh-CN"/>
              <a:t>Armstrong</a:t>
            </a:r>
            <a:r>
              <a:rPr lang="zh-CN" altLang="en-US"/>
              <a:t>公理的正确性已在前面证明，下面证明公理的完备性。 </a:t>
            </a:r>
          </a:p>
          <a:p>
            <a:pPr lvl="1"/>
            <a:r>
              <a:rPr lang="zh-CN" altLang="en-US"/>
              <a:t>设模式</a:t>
            </a:r>
            <a:r>
              <a:rPr lang="en-US" altLang="zh-CN"/>
              <a:t>R</a:t>
            </a:r>
            <a:r>
              <a:rPr lang="zh-CN" altLang="en-US"/>
              <a:t>上的函数依赖集</a:t>
            </a:r>
            <a:r>
              <a:rPr lang="en-US" altLang="zh-CN"/>
              <a:t>F</a:t>
            </a:r>
            <a:r>
              <a:rPr lang="zh-CN" altLang="en-US"/>
              <a:t>，</a:t>
            </a:r>
            <a:r>
              <a:rPr lang="en-US" altLang="zh-CN"/>
              <a:t>U</a:t>
            </a:r>
            <a:r>
              <a:rPr lang="zh-CN" altLang="en-US"/>
              <a:t>是</a:t>
            </a:r>
            <a:r>
              <a:rPr lang="en-US" altLang="zh-CN"/>
              <a:t>R</a:t>
            </a:r>
            <a:r>
              <a:rPr lang="zh-CN" altLang="en-US"/>
              <a:t>的属性全集。</a:t>
            </a:r>
            <a:r>
              <a:rPr lang="en-US" altLang="zh-CN"/>
              <a:t>X</a:t>
            </a:r>
            <a:r>
              <a:rPr lang="zh-CN" altLang="en-US"/>
              <a:t>，</a:t>
            </a:r>
            <a:r>
              <a:rPr lang="en-US" altLang="zh-CN"/>
              <a:t>Y</a:t>
            </a:r>
            <a:r>
              <a:rPr lang="zh-CN" altLang="en-US"/>
              <a:t>是</a:t>
            </a:r>
            <a:r>
              <a:rPr lang="en-US" altLang="zh-CN"/>
              <a:t>U</a:t>
            </a:r>
            <a:r>
              <a:rPr lang="zh-CN" altLang="en-US"/>
              <a:t>的子集。</a:t>
            </a:r>
            <a:r>
              <a:rPr lang="en-US" altLang="zh-CN"/>
              <a:t>(</a:t>
            </a:r>
            <a:r>
              <a:rPr lang="zh-CN" altLang="en-US"/>
              <a:t>证明逆否命题，</a:t>
            </a:r>
            <a:r>
              <a:rPr lang="zh-CN" altLang="en-US">
                <a:solidFill>
                  <a:srgbClr val="0000FF"/>
                </a:solidFill>
              </a:rPr>
              <a:t>函数依赖</a:t>
            </a:r>
            <a:r>
              <a:rPr lang="en-US" altLang="zh-CN">
                <a:solidFill>
                  <a:srgbClr val="0000FF"/>
                </a:solidFill>
              </a:rPr>
              <a:t>X→Y</a:t>
            </a:r>
            <a:r>
              <a:rPr lang="zh-CN" altLang="en-US">
                <a:solidFill>
                  <a:srgbClr val="0000FF"/>
                </a:solidFill>
              </a:rPr>
              <a:t>不能从</a:t>
            </a:r>
            <a:r>
              <a:rPr lang="en-US" altLang="zh-CN">
                <a:solidFill>
                  <a:srgbClr val="0000FF"/>
                </a:solidFill>
              </a:rPr>
              <a:t>F</a:t>
            </a:r>
            <a:r>
              <a:rPr lang="zh-CN" altLang="en-US">
                <a:solidFill>
                  <a:srgbClr val="0000FF"/>
                </a:solidFill>
              </a:rPr>
              <a:t>用公理推出，</a:t>
            </a:r>
            <a:r>
              <a:rPr lang="en-US" altLang="zh-CN">
                <a:solidFill>
                  <a:srgbClr val="0000FF"/>
                </a:solidFill>
              </a:rPr>
              <a:t>F</a:t>
            </a:r>
            <a:r>
              <a:rPr lang="zh-CN" altLang="en-US">
                <a:solidFill>
                  <a:srgbClr val="0000FF"/>
                </a:solidFill>
              </a:rPr>
              <a:t>就不蕴涵</a:t>
            </a:r>
            <a:r>
              <a:rPr lang="en-US" altLang="zh-CN">
                <a:solidFill>
                  <a:srgbClr val="0000FF"/>
                </a:solidFill>
              </a:rPr>
              <a:t>X→Y</a:t>
            </a:r>
            <a:r>
              <a:rPr lang="en-US" altLang="zh-CN"/>
              <a:t>)</a:t>
            </a:r>
          </a:p>
          <a:p>
            <a:pPr lvl="1"/>
            <a:r>
              <a:rPr lang="zh-CN" altLang="en-US"/>
              <a:t>给出关系</a:t>
            </a:r>
            <a:r>
              <a:rPr lang="en-US" altLang="zh-CN"/>
              <a:t>r(R)</a:t>
            </a:r>
            <a:r>
              <a:rPr lang="zh-CN" altLang="en-US"/>
              <a:t>，如果能够证明以下两点则定理得证  </a:t>
            </a:r>
          </a:p>
          <a:p>
            <a:pPr lvl="2">
              <a:lnSpc>
                <a:spcPct val="100000"/>
              </a:lnSpc>
            </a:pPr>
            <a:r>
              <a:rPr lang="zh-CN" altLang="en-US"/>
              <a:t>存在</a:t>
            </a:r>
            <a:r>
              <a:rPr lang="en-US" altLang="zh-CN"/>
              <a:t>r(R)</a:t>
            </a:r>
            <a:r>
              <a:rPr lang="zh-CN" altLang="en-US"/>
              <a:t>满足</a:t>
            </a:r>
            <a:r>
              <a:rPr lang="en-US" altLang="zh-CN"/>
              <a:t>F</a:t>
            </a:r>
            <a:r>
              <a:rPr lang="zh-CN" altLang="en-US"/>
              <a:t>中的所有函数依赖 </a:t>
            </a:r>
          </a:p>
          <a:p>
            <a:pPr lvl="2">
              <a:lnSpc>
                <a:spcPct val="100000"/>
              </a:lnSpc>
            </a:pPr>
            <a:r>
              <a:rPr lang="zh-CN" altLang="en-US"/>
              <a:t>不能用</a:t>
            </a:r>
            <a:r>
              <a:rPr lang="en-US" altLang="zh-CN"/>
              <a:t>Armstrong</a:t>
            </a:r>
            <a:r>
              <a:rPr lang="zh-CN" altLang="en-US"/>
              <a:t>公理推导出来的</a:t>
            </a:r>
            <a:r>
              <a:rPr lang="en-US" altLang="zh-CN"/>
              <a:t>X→Y , </a:t>
            </a:r>
            <a:r>
              <a:rPr lang="zh-CN" altLang="en-US"/>
              <a:t>在</a:t>
            </a:r>
            <a:r>
              <a:rPr lang="en-US" altLang="zh-CN"/>
              <a:t>r(R)</a:t>
            </a:r>
            <a:r>
              <a:rPr lang="zh-CN" altLang="en-US"/>
              <a:t>上不成立</a:t>
            </a:r>
          </a:p>
          <a:p>
            <a:endParaRPr lang="zh-CN" altLang="en-US"/>
          </a:p>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030">
            <a:extLst>
              <a:ext uri="{FF2B5EF4-FFF2-40B4-BE49-F238E27FC236}">
                <a16:creationId xmlns:a16="http://schemas.microsoft.com/office/drawing/2014/main" id="{0056FF99-EDF5-6E49-B917-C447BF7FB8FD}"/>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500" b="1">
                <a:solidFill>
                  <a:schemeClr val="tx1"/>
                </a:solidFill>
                <a:latin typeface="Times New Roman" panose="02020603050405020304" pitchFamily="18" charset="0"/>
                <a:ea typeface="宋体" panose="02010600030101010101" pitchFamily="2" charset="-122"/>
              </a:defRPr>
            </a:lvl1pPr>
            <a:lvl2pPr marL="742950" indent="-285750">
              <a:defRPr sz="2500" b="1">
                <a:solidFill>
                  <a:schemeClr val="tx1"/>
                </a:solidFill>
                <a:latin typeface="Times New Roman" panose="02020603050405020304" pitchFamily="18" charset="0"/>
                <a:ea typeface="宋体" panose="02010600030101010101" pitchFamily="2" charset="-122"/>
              </a:defRPr>
            </a:lvl2pPr>
            <a:lvl3pPr marL="1143000" indent="-228600">
              <a:defRPr sz="2500" b="1">
                <a:solidFill>
                  <a:schemeClr val="tx1"/>
                </a:solidFill>
                <a:latin typeface="Times New Roman" panose="02020603050405020304" pitchFamily="18" charset="0"/>
                <a:ea typeface="宋体" panose="02010600030101010101" pitchFamily="2" charset="-122"/>
              </a:defRPr>
            </a:lvl3pPr>
            <a:lvl4pPr marL="1600200" indent="-228600">
              <a:defRPr sz="2500" b="1">
                <a:solidFill>
                  <a:schemeClr val="tx1"/>
                </a:solidFill>
                <a:latin typeface="Times New Roman" panose="02020603050405020304" pitchFamily="18" charset="0"/>
                <a:ea typeface="宋体" panose="02010600030101010101" pitchFamily="2" charset="-122"/>
              </a:defRPr>
            </a:lvl4pPr>
            <a:lvl5pPr marL="2057400" indent="-228600">
              <a:defRPr sz="25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9pPr>
          </a:lstStyle>
          <a:p>
            <a:r>
              <a:rPr lang="zh-CN" altLang="en-US" sz="1200">
                <a:latin typeface="Arial" panose="020B0604020202020204" pitchFamily="34" charset="0"/>
              </a:rPr>
              <a:t>Confidential, for review only</a:t>
            </a:r>
            <a:endParaRPr lang="en-US" altLang="en-US" sz="1200">
              <a:latin typeface="Arial" panose="020B0604020202020204" pitchFamily="34" charset="0"/>
            </a:endParaRPr>
          </a:p>
        </p:txBody>
      </p:sp>
      <p:sp>
        <p:nvSpPr>
          <p:cNvPr id="90115" name="Rectangle 1031">
            <a:extLst>
              <a:ext uri="{FF2B5EF4-FFF2-40B4-BE49-F238E27FC236}">
                <a16:creationId xmlns:a16="http://schemas.microsoft.com/office/drawing/2014/main" id="{4C5F1134-9396-C943-A615-8B770847A5E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500" b="1">
                <a:solidFill>
                  <a:schemeClr val="tx1"/>
                </a:solidFill>
                <a:latin typeface="Times New Roman" panose="02020603050405020304" pitchFamily="18" charset="0"/>
                <a:ea typeface="宋体" panose="02010600030101010101" pitchFamily="2" charset="-122"/>
              </a:defRPr>
            </a:lvl1pPr>
            <a:lvl2pPr marL="742950" indent="-285750">
              <a:defRPr sz="2500" b="1">
                <a:solidFill>
                  <a:schemeClr val="tx1"/>
                </a:solidFill>
                <a:latin typeface="Times New Roman" panose="02020603050405020304" pitchFamily="18" charset="0"/>
                <a:ea typeface="宋体" panose="02010600030101010101" pitchFamily="2" charset="-122"/>
              </a:defRPr>
            </a:lvl2pPr>
            <a:lvl3pPr marL="1143000" indent="-228600">
              <a:defRPr sz="2500" b="1">
                <a:solidFill>
                  <a:schemeClr val="tx1"/>
                </a:solidFill>
                <a:latin typeface="Times New Roman" panose="02020603050405020304" pitchFamily="18" charset="0"/>
                <a:ea typeface="宋体" panose="02010600030101010101" pitchFamily="2" charset="-122"/>
              </a:defRPr>
            </a:lvl3pPr>
            <a:lvl4pPr marL="1600200" indent="-228600">
              <a:defRPr sz="2500" b="1">
                <a:solidFill>
                  <a:schemeClr val="tx1"/>
                </a:solidFill>
                <a:latin typeface="Times New Roman" panose="02020603050405020304" pitchFamily="18" charset="0"/>
                <a:ea typeface="宋体" panose="02010600030101010101" pitchFamily="2" charset="-122"/>
              </a:defRPr>
            </a:lvl4pPr>
            <a:lvl5pPr marL="2057400" indent="-228600">
              <a:defRPr sz="25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9pPr>
          </a:lstStyle>
          <a:p>
            <a:fld id="{F9E6598B-19ED-344D-8BA5-B83AA93E2900}" type="slidenum">
              <a:rPr lang="zh-CN" altLang="en-US" sz="1200">
                <a:latin typeface="Arial" panose="020B0604020202020204" pitchFamily="34" charset="0"/>
              </a:rPr>
              <a:pPr/>
              <a:t>72</a:t>
            </a:fld>
            <a:endParaRPr lang="en-US" altLang="zh-CN" sz="1200">
              <a:latin typeface="Arial" panose="020B0604020202020204" pitchFamily="34" charset="0"/>
            </a:endParaRPr>
          </a:p>
        </p:txBody>
      </p:sp>
      <p:sp>
        <p:nvSpPr>
          <p:cNvPr id="90116" name="Rectangle 2">
            <a:extLst>
              <a:ext uri="{FF2B5EF4-FFF2-40B4-BE49-F238E27FC236}">
                <a16:creationId xmlns:a16="http://schemas.microsoft.com/office/drawing/2014/main" id="{8245FA31-333B-B449-AED8-C03DC080CC49}"/>
              </a:ext>
            </a:extLst>
          </p:cNvPr>
          <p:cNvSpPr>
            <a:spLocks noGrp="1" noRot="1" noChangeAspect="1" noChangeArrowheads="1" noTextEdit="1"/>
          </p:cNvSpPr>
          <p:nvPr>
            <p:ph type="sldImg"/>
          </p:nvPr>
        </p:nvSpPr>
        <p:spPr>
          <a:ln/>
        </p:spPr>
      </p:sp>
      <p:sp>
        <p:nvSpPr>
          <p:cNvPr id="90117" name="Rectangle 3">
            <a:extLst>
              <a:ext uri="{FF2B5EF4-FFF2-40B4-BE49-F238E27FC236}">
                <a16:creationId xmlns:a16="http://schemas.microsoft.com/office/drawing/2014/main" id="{1DA1E23C-5C17-0946-B92A-3B9BB222A6D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r>
              <a:rPr lang="zh-CN" altLang="en-US"/>
              <a:t>循环次数</a:t>
            </a:r>
          </a:p>
          <a:p>
            <a:pPr lvl="1"/>
            <a:r>
              <a:rPr lang="zh-CN" altLang="en-US"/>
              <a:t>令</a:t>
            </a:r>
            <a:r>
              <a:rPr lang="en-US" altLang="zh-CN"/>
              <a:t>ai=|X</a:t>
            </a:r>
            <a:r>
              <a:rPr lang="en-US" altLang="zh-CN" baseline="30000"/>
              <a:t>(i)</a:t>
            </a:r>
            <a:r>
              <a:rPr lang="en-US" altLang="zh-CN"/>
              <a:t>|</a:t>
            </a:r>
            <a:r>
              <a:rPr lang="zh-CN" altLang="en-US"/>
              <a:t>，</a:t>
            </a:r>
            <a:r>
              <a:rPr lang="en-US" altLang="zh-CN"/>
              <a:t>{ai}</a:t>
            </a:r>
            <a:r>
              <a:rPr lang="zh-CN" altLang="en-US"/>
              <a:t>形成一个步长大于</a:t>
            </a:r>
            <a:r>
              <a:rPr lang="en-US" altLang="zh-CN"/>
              <a:t>1</a:t>
            </a:r>
            <a:r>
              <a:rPr lang="zh-CN" altLang="en-US"/>
              <a:t>的严格递增的序列，序列的上界是</a:t>
            </a:r>
            <a:r>
              <a:rPr lang="en-US" altLang="zh-CN"/>
              <a:t>|U|</a:t>
            </a:r>
            <a:r>
              <a:rPr lang="zh-CN" altLang="en-US"/>
              <a:t>，因此算法最多循环</a:t>
            </a:r>
            <a:r>
              <a:rPr lang="en-US" altLang="zh-CN"/>
              <a:t>|U|-|X|</a:t>
            </a:r>
            <a:r>
              <a:rPr lang="zh-CN" altLang="en-US"/>
              <a:t>。</a:t>
            </a:r>
          </a:p>
          <a:p>
            <a:endParaRPr lang="zh-CN" altLang="en-US" sz="1200"/>
          </a:p>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页脚占位符 3"/>
          <p:cNvSpPr>
            <a:spLocks noGrp="1"/>
          </p:cNvSpPr>
          <p:nvPr>
            <p:ph type="ftr" sz="quarter" idx="4"/>
          </p:nvPr>
        </p:nvSpPr>
        <p:spPr/>
        <p:txBody>
          <a:bodyPr/>
          <a:lstStyle/>
          <a:p>
            <a:pPr>
              <a:defRPr/>
            </a:pPr>
            <a:r>
              <a:rPr lang="zh-CN" altLang="en-US"/>
              <a:t>Confidential, for review only</a:t>
            </a:r>
            <a:endParaRPr lang="en-US" altLang="en-US"/>
          </a:p>
        </p:txBody>
      </p:sp>
      <p:sp>
        <p:nvSpPr>
          <p:cNvPr id="5" name="灯片编号占位符 4"/>
          <p:cNvSpPr>
            <a:spLocks noGrp="1"/>
          </p:cNvSpPr>
          <p:nvPr>
            <p:ph type="sldNum" sz="quarter" idx="5"/>
          </p:nvPr>
        </p:nvSpPr>
        <p:spPr/>
        <p:txBody>
          <a:bodyPr/>
          <a:lstStyle/>
          <a:p>
            <a:fld id="{2653E1A3-A1EA-1847-BBF5-8ABFA76BEAB3}" type="slidenum">
              <a:rPr lang="zh-CN" altLang="en-US" smtClean="0"/>
              <a:pPr/>
              <a:t>83</a:t>
            </a:fld>
            <a:endParaRPr lang="en-US" altLang="zh-CN"/>
          </a:p>
        </p:txBody>
      </p:sp>
    </p:spTree>
    <p:extLst>
      <p:ext uri="{BB962C8B-B14F-4D97-AF65-F5344CB8AC3E}">
        <p14:creationId xmlns:p14="http://schemas.microsoft.com/office/powerpoint/2010/main" val="2113828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1030">
            <a:extLst>
              <a:ext uri="{FF2B5EF4-FFF2-40B4-BE49-F238E27FC236}">
                <a16:creationId xmlns:a16="http://schemas.microsoft.com/office/drawing/2014/main" id="{10A189EA-8F9D-0146-A8E7-043BAB0B0F3A}"/>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500" b="1">
                <a:solidFill>
                  <a:schemeClr val="tx1"/>
                </a:solidFill>
                <a:latin typeface="Times New Roman" panose="02020603050405020304" pitchFamily="18" charset="0"/>
                <a:ea typeface="宋体" panose="02010600030101010101" pitchFamily="2" charset="-122"/>
              </a:defRPr>
            </a:lvl1pPr>
            <a:lvl2pPr marL="742950" indent="-285750">
              <a:defRPr sz="2500" b="1">
                <a:solidFill>
                  <a:schemeClr val="tx1"/>
                </a:solidFill>
                <a:latin typeface="Times New Roman" panose="02020603050405020304" pitchFamily="18" charset="0"/>
                <a:ea typeface="宋体" panose="02010600030101010101" pitchFamily="2" charset="-122"/>
              </a:defRPr>
            </a:lvl2pPr>
            <a:lvl3pPr marL="1143000" indent="-228600">
              <a:defRPr sz="2500" b="1">
                <a:solidFill>
                  <a:schemeClr val="tx1"/>
                </a:solidFill>
                <a:latin typeface="Times New Roman" panose="02020603050405020304" pitchFamily="18" charset="0"/>
                <a:ea typeface="宋体" panose="02010600030101010101" pitchFamily="2" charset="-122"/>
              </a:defRPr>
            </a:lvl3pPr>
            <a:lvl4pPr marL="1600200" indent="-228600">
              <a:defRPr sz="2500" b="1">
                <a:solidFill>
                  <a:schemeClr val="tx1"/>
                </a:solidFill>
                <a:latin typeface="Times New Roman" panose="02020603050405020304" pitchFamily="18" charset="0"/>
                <a:ea typeface="宋体" panose="02010600030101010101" pitchFamily="2" charset="-122"/>
              </a:defRPr>
            </a:lvl4pPr>
            <a:lvl5pPr marL="2057400" indent="-228600">
              <a:defRPr sz="25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9pPr>
          </a:lstStyle>
          <a:p>
            <a:r>
              <a:rPr lang="zh-CN" altLang="en-US" sz="1200">
                <a:latin typeface="Arial" panose="020B0604020202020204" pitchFamily="34" charset="0"/>
              </a:rPr>
              <a:t>Confidential, for review only</a:t>
            </a:r>
            <a:endParaRPr lang="en-US" altLang="en-US" sz="1200">
              <a:latin typeface="Arial" panose="020B0604020202020204" pitchFamily="34" charset="0"/>
            </a:endParaRPr>
          </a:p>
        </p:txBody>
      </p:sp>
      <p:sp>
        <p:nvSpPr>
          <p:cNvPr id="110595" name="Rectangle 1031">
            <a:extLst>
              <a:ext uri="{FF2B5EF4-FFF2-40B4-BE49-F238E27FC236}">
                <a16:creationId xmlns:a16="http://schemas.microsoft.com/office/drawing/2014/main" id="{1857937E-A772-7942-B9DF-09D10B093F3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500" b="1">
                <a:solidFill>
                  <a:schemeClr val="tx1"/>
                </a:solidFill>
                <a:latin typeface="Times New Roman" panose="02020603050405020304" pitchFamily="18" charset="0"/>
                <a:ea typeface="宋体" panose="02010600030101010101" pitchFamily="2" charset="-122"/>
              </a:defRPr>
            </a:lvl1pPr>
            <a:lvl2pPr marL="742950" indent="-285750">
              <a:defRPr sz="2500" b="1">
                <a:solidFill>
                  <a:schemeClr val="tx1"/>
                </a:solidFill>
                <a:latin typeface="Times New Roman" panose="02020603050405020304" pitchFamily="18" charset="0"/>
                <a:ea typeface="宋体" panose="02010600030101010101" pitchFamily="2" charset="-122"/>
              </a:defRPr>
            </a:lvl2pPr>
            <a:lvl3pPr marL="1143000" indent="-228600">
              <a:defRPr sz="2500" b="1">
                <a:solidFill>
                  <a:schemeClr val="tx1"/>
                </a:solidFill>
                <a:latin typeface="Times New Roman" panose="02020603050405020304" pitchFamily="18" charset="0"/>
                <a:ea typeface="宋体" panose="02010600030101010101" pitchFamily="2" charset="-122"/>
              </a:defRPr>
            </a:lvl3pPr>
            <a:lvl4pPr marL="1600200" indent="-228600">
              <a:defRPr sz="2500" b="1">
                <a:solidFill>
                  <a:schemeClr val="tx1"/>
                </a:solidFill>
                <a:latin typeface="Times New Roman" panose="02020603050405020304" pitchFamily="18" charset="0"/>
                <a:ea typeface="宋体" panose="02010600030101010101" pitchFamily="2" charset="-122"/>
              </a:defRPr>
            </a:lvl4pPr>
            <a:lvl5pPr marL="2057400" indent="-228600">
              <a:defRPr sz="25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9pPr>
          </a:lstStyle>
          <a:p>
            <a:fld id="{05465440-4583-C84E-92AF-78AAD4086F4E}" type="slidenum">
              <a:rPr lang="zh-CN" altLang="en-US" sz="1200">
                <a:latin typeface="Arial" panose="020B0604020202020204" pitchFamily="34" charset="0"/>
              </a:rPr>
              <a:pPr/>
              <a:t>91</a:t>
            </a:fld>
            <a:endParaRPr lang="en-US" altLang="zh-CN" sz="1200">
              <a:latin typeface="Arial" panose="020B0604020202020204" pitchFamily="34" charset="0"/>
            </a:endParaRPr>
          </a:p>
        </p:txBody>
      </p:sp>
      <p:sp>
        <p:nvSpPr>
          <p:cNvPr id="110596" name="Rectangle 2">
            <a:extLst>
              <a:ext uri="{FF2B5EF4-FFF2-40B4-BE49-F238E27FC236}">
                <a16:creationId xmlns:a16="http://schemas.microsoft.com/office/drawing/2014/main" id="{52F65F0C-8B99-8945-B4E2-69D1A5714C2B}"/>
              </a:ext>
            </a:extLst>
          </p:cNvPr>
          <p:cNvSpPr>
            <a:spLocks noGrp="1" noRot="1" noChangeAspect="1" noChangeArrowheads="1" noTextEdit="1"/>
          </p:cNvSpPr>
          <p:nvPr>
            <p:ph type="sldImg"/>
          </p:nvPr>
        </p:nvSpPr>
        <p:spPr>
          <a:xfrm>
            <a:off x="3103563" y="514350"/>
            <a:ext cx="3714750" cy="2571750"/>
          </a:xfrm>
          <a:ln/>
        </p:spPr>
      </p:sp>
      <p:sp>
        <p:nvSpPr>
          <p:cNvPr id="110597" name="Rectangle 3">
            <a:extLst>
              <a:ext uri="{FF2B5EF4-FFF2-40B4-BE49-F238E27FC236}">
                <a16:creationId xmlns:a16="http://schemas.microsoft.com/office/drawing/2014/main" id="{22B85C55-3D4D-CC42-91A3-90910B2EA257}"/>
              </a:ext>
            </a:extLst>
          </p:cNvPr>
          <p:cNvSpPr>
            <a:spLocks noGrp="1" noChangeArrowheads="1"/>
          </p:cNvSpPr>
          <p:nvPr>
            <p:ph type="body" idx="1"/>
          </p:nvPr>
        </p:nvSpPr>
        <p:spPr>
          <a:xfrm>
            <a:off x="1322388" y="3255963"/>
            <a:ext cx="7278687" cy="30861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30">
            <a:extLst>
              <a:ext uri="{FF2B5EF4-FFF2-40B4-BE49-F238E27FC236}">
                <a16:creationId xmlns:a16="http://schemas.microsoft.com/office/drawing/2014/main" id="{819E1468-1292-194D-9AF5-8914438E6846}"/>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500" b="1">
                <a:solidFill>
                  <a:schemeClr val="tx1"/>
                </a:solidFill>
                <a:latin typeface="Times New Roman" panose="02020603050405020304" pitchFamily="18" charset="0"/>
                <a:ea typeface="宋体" panose="02010600030101010101" pitchFamily="2" charset="-122"/>
              </a:defRPr>
            </a:lvl1pPr>
            <a:lvl2pPr marL="742950" indent="-285750">
              <a:defRPr sz="2500" b="1">
                <a:solidFill>
                  <a:schemeClr val="tx1"/>
                </a:solidFill>
                <a:latin typeface="Times New Roman" panose="02020603050405020304" pitchFamily="18" charset="0"/>
                <a:ea typeface="宋体" panose="02010600030101010101" pitchFamily="2" charset="-122"/>
              </a:defRPr>
            </a:lvl2pPr>
            <a:lvl3pPr marL="1143000" indent="-228600">
              <a:defRPr sz="2500" b="1">
                <a:solidFill>
                  <a:schemeClr val="tx1"/>
                </a:solidFill>
                <a:latin typeface="Times New Roman" panose="02020603050405020304" pitchFamily="18" charset="0"/>
                <a:ea typeface="宋体" panose="02010600030101010101" pitchFamily="2" charset="-122"/>
              </a:defRPr>
            </a:lvl3pPr>
            <a:lvl4pPr marL="1600200" indent="-228600">
              <a:defRPr sz="2500" b="1">
                <a:solidFill>
                  <a:schemeClr val="tx1"/>
                </a:solidFill>
                <a:latin typeface="Times New Roman" panose="02020603050405020304" pitchFamily="18" charset="0"/>
                <a:ea typeface="宋体" panose="02010600030101010101" pitchFamily="2" charset="-122"/>
              </a:defRPr>
            </a:lvl4pPr>
            <a:lvl5pPr marL="2057400" indent="-228600">
              <a:defRPr sz="25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9pPr>
          </a:lstStyle>
          <a:p>
            <a:r>
              <a:rPr lang="zh-CN" altLang="en-US" sz="1200">
                <a:latin typeface="Arial" panose="020B0604020202020204" pitchFamily="34" charset="0"/>
              </a:rPr>
              <a:t>Confidential, for review only</a:t>
            </a:r>
            <a:endParaRPr lang="en-US" altLang="en-US" sz="1200">
              <a:latin typeface="Arial" panose="020B0604020202020204" pitchFamily="34" charset="0"/>
            </a:endParaRPr>
          </a:p>
        </p:txBody>
      </p:sp>
      <p:sp>
        <p:nvSpPr>
          <p:cNvPr id="12291" name="Rectangle 1031">
            <a:extLst>
              <a:ext uri="{FF2B5EF4-FFF2-40B4-BE49-F238E27FC236}">
                <a16:creationId xmlns:a16="http://schemas.microsoft.com/office/drawing/2014/main" id="{D75F38D4-5072-9B48-9802-A6EE721CA98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500" b="1">
                <a:solidFill>
                  <a:schemeClr val="tx1"/>
                </a:solidFill>
                <a:latin typeface="Times New Roman" panose="02020603050405020304" pitchFamily="18" charset="0"/>
                <a:ea typeface="宋体" panose="02010600030101010101" pitchFamily="2" charset="-122"/>
              </a:defRPr>
            </a:lvl1pPr>
            <a:lvl2pPr marL="742950" indent="-285750">
              <a:defRPr sz="2500" b="1">
                <a:solidFill>
                  <a:schemeClr val="tx1"/>
                </a:solidFill>
                <a:latin typeface="Times New Roman" panose="02020603050405020304" pitchFamily="18" charset="0"/>
                <a:ea typeface="宋体" panose="02010600030101010101" pitchFamily="2" charset="-122"/>
              </a:defRPr>
            </a:lvl2pPr>
            <a:lvl3pPr marL="1143000" indent="-228600">
              <a:defRPr sz="2500" b="1">
                <a:solidFill>
                  <a:schemeClr val="tx1"/>
                </a:solidFill>
                <a:latin typeface="Times New Roman" panose="02020603050405020304" pitchFamily="18" charset="0"/>
                <a:ea typeface="宋体" panose="02010600030101010101" pitchFamily="2" charset="-122"/>
              </a:defRPr>
            </a:lvl3pPr>
            <a:lvl4pPr marL="1600200" indent="-228600">
              <a:defRPr sz="2500" b="1">
                <a:solidFill>
                  <a:schemeClr val="tx1"/>
                </a:solidFill>
                <a:latin typeface="Times New Roman" panose="02020603050405020304" pitchFamily="18" charset="0"/>
                <a:ea typeface="宋体" panose="02010600030101010101" pitchFamily="2" charset="-122"/>
              </a:defRPr>
            </a:lvl4pPr>
            <a:lvl5pPr marL="2057400" indent="-228600">
              <a:defRPr sz="25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9pPr>
          </a:lstStyle>
          <a:p>
            <a:fld id="{0657B67D-1215-9643-B19D-7FD96BBFEB1F}" type="slidenum">
              <a:rPr lang="zh-CN" altLang="en-US" sz="1200">
                <a:latin typeface="Arial" panose="020B0604020202020204" pitchFamily="34" charset="0"/>
              </a:rPr>
              <a:pPr/>
              <a:t>6</a:t>
            </a:fld>
            <a:endParaRPr lang="en-US" altLang="zh-CN" sz="1200">
              <a:latin typeface="Arial" panose="020B0604020202020204" pitchFamily="34" charset="0"/>
            </a:endParaRPr>
          </a:p>
        </p:txBody>
      </p:sp>
      <p:sp>
        <p:nvSpPr>
          <p:cNvPr id="12292" name="Rectangle 2">
            <a:extLst>
              <a:ext uri="{FF2B5EF4-FFF2-40B4-BE49-F238E27FC236}">
                <a16:creationId xmlns:a16="http://schemas.microsoft.com/office/drawing/2014/main" id="{6BE606C6-106F-B44D-8690-2B97CCDD949E}"/>
              </a:ext>
            </a:extLst>
          </p:cNvPr>
          <p:cNvSpPr>
            <a:spLocks noGrp="1" noRot="1" noChangeAspect="1" noChangeArrowheads="1" noTextEdit="1"/>
          </p:cNvSpPr>
          <p:nvPr>
            <p:ph type="sldImg"/>
          </p:nvPr>
        </p:nvSpPr>
        <p:spPr>
          <a:ln/>
        </p:spPr>
      </p:sp>
      <p:sp>
        <p:nvSpPr>
          <p:cNvPr id="12293" name="Rectangle 3">
            <a:extLst>
              <a:ext uri="{FF2B5EF4-FFF2-40B4-BE49-F238E27FC236}">
                <a16:creationId xmlns:a16="http://schemas.microsoft.com/office/drawing/2014/main" id="{4ADF2709-15F3-A345-A2EB-61E870F0543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30">
            <a:extLst>
              <a:ext uri="{FF2B5EF4-FFF2-40B4-BE49-F238E27FC236}">
                <a16:creationId xmlns:a16="http://schemas.microsoft.com/office/drawing/2014/main" id="{4AB42ABD-F1FB-D840-AE93-1050816916AD}"/>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500" b="1">
                <a:solidFill>
                  <a:schemeClr val="tx1"/>
                </a:solidFill>
                <a:latin typeface="Times New Roman" panose="02020603050405020304" pitchFamily="18" charset="0"/>
                <a:ea typeface="宋体" panose="02010600030101010101" pitchFamily="2" charset="-122"/>
              </a:defRPr>
            </a:lvl1pPr>
            <a:lvl2pPr marL="742950" indent="-285750">
              <a:defRPr sz="2500" b="1">
                <a:solidFill>
                  <a:schemeClr val="tx1"/>
                </a:solidFill>
                <a:latin typeface="Times New Roman" panose="02020603050405020304" pitchFamily="18" charset="0"/>
                <a:ea typeface="宋体" panose="02010600030101010101" pitchFamily="2" charset="-122"/>
              </a:defRPr>
            </a:lvl2pPr>
            <a:lvl3pPr marL="1143000" indent="-228600">
              <a:defRPr sz="2500" b="1">
                <a:solidFill>
                  <a:schemeClr val="tx1"/>
                </a:solidFill>
                <a:latin typeface="Times New Roman" panose="02020603050405020304" pitchFamily="18" charset="0"/>
                <a:ea typeface="宋体" panose="02010600030101010101" pitchFamily="2" charset="-122"/>
              </a:defRPr>
            </a:lvl3pPr>
            <a:lvl4pPr marL="1600200" indent="-228600">
              <a:defRPr sz="2500" b="1">
                <a:solidFill>
                  <a:schemeClr val="tx1"/>
                </a:solidFill>
                <a:latin typeface="Times New Roman" panose="02020603050405020304" pitchFamily="18" charset="0"/>
                <a:ea typeface="宋体" panose="02010600030101010101" pitchFamily="2" charset="-122"/>
              </a:defRPr>
            </a:lvl4pPr>
            <a:lvl5pPr marL="2057400" indent="-228600">
              <a:defRPr sz="25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9pPr>
          </a:lstStyle>
          <a:p>
            <a:r>
              <a:rPr lang="zh-CN" altLang="en-US" sz="1200">
                <a:latin typeface="Arial" panose="020B0604020202020204" pitchFamily="34" charset="0"/>
              </a:rPr>
              <a:t>Confidential, for review only</a:t>
            </a:r>
            <a:endParaRPr lang="en-US" altLang="en-US" sz="1200">
              <a:latin typeface="Arial" panose="020B0604020202020204" pitchFamily="34" charset="0"/>
            </a:endParaRPr>
          </a:p>
        </p:txBody>
      </p:sp>
      <p:sp>
        <p:nvSpPr>
          <p:cNvPr id="14339" name="Rectangle 1031">
            <a:extLst>
              <a:ext uri="{FF2B5EF4-FFF2-40B4-BE49-F238E27FC236}">
                <a16:creationId xmlns:a16="http://schemas.microsoft.com/office/drawing/2014/main" id="{F657A351-D561-6B45-88C9-1D1DB779A43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500" b="1">
                <a:solidFill>
                  <a:schemeClr val="tx1"/>
                </a:solidFill>
                <a:latin typeface="Times New Roman" panose="02020603050405020304" pitchFamily="18" charset="0"/>
                <a:ea typeface="宋体" panose="02010600030101010101" pitchFamily="2" charset="-122"/>
              </a:defRPr>
            </a:lvl1pPr>
            <a:lvl2pPr marL="742950" indent="-285750">
              <a:defRPr sz="2500" b="1">
                <a:solidFill>
                  <a:schemeClr val="tx1"/>
                </a:solidFill>
                <a:latin typeface="Times New Roman" panose="02020603050405020304" pitchFamily="18" charset="0"/>
                <a:ea typeface="宋体" panose="02010600030101010101" pitchFamily="2" charset="-122"/>
              </a:defRPr>
            </a:lvl2pPr>
            <a:lvl3pPr marL="1143000" indent="-228600">
              <a:defRPr sz="2500" b="1">
                <a:solidFill>
                  <a:schemeClr val="tx1"/>
                </a:solidFill>
                <a:latin typeface="Times New Roman" panose="02020603050405020304" pitchFamily="18" charset="0"/>
                <a:ea typeface="宋体" panose="02010600030101010101" pitchFamily="2" charset="-122"/>
              </a:defRPr>
            </a:lvl3pPr>
            <a:lvl4pPr marL="1600200" indent="-228600">
              <a:defRPr sz="2500" b="1">
                <a:solidFill>
                  <a:schemeClr val="tx1"/>
                </a:solidFill>
                <a:latin typeface="Times New Roman" panose="02020603050405020304" pitchFamily="18" charset="0"/>
                <a:ea typeface="宋体" panose="02010600030101010101" pitchFamily="2" charset="-122"/>
              </a:defRPr>
            </a:lvl4pPr>
            <a:lvl5pPr marL="2057400" indent="-228600">
              <a:defRPr sz="25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9pPr>
          </a:lstStyle>
          <a:p>
            <a:fld id="{DD60D729-7456-E34E-B612-2B652FF7C6BE}" type="slidenum">
              <a:rPr lang="zh-CN" altLang="en-US" sz="1200">
                <a:latin typeface="Arial" panose="020B0604020202020204" pitchFamily="34" charset="0"/>
              </a:rPr>
              <a:pPr/>
              <a:t>7</a:t>
            </a:fld>
            <a:endParaRPr lang="en-US" altLang="zh-CN" sz="1200">
              <a:latin typeface="Arial" panose="020B0604020202020204" pitchFamily="34" charset="0"/>
            </a:endParaRPr>
          </a:p>
        </p:txBody>
      </p:sp>
      <p:sp>
        <p:nvSpPr>
          <p:cNvPr id="14340" name="Rectangle 2">
            <a:extLst>
              <a:ext uri="{FF2B5EF4-FFF2-40B4-BE49-F238E27FC236}">
                <a16:creationId xmlns:a16="http://schemas.microsoft.com/office/drawing/2014/main" id="{C6176D67-5A88-FC4B-83C2-08D6EEBDC374}"/>
              </a:ext>
            </a:extLst>
          </p:cNvPr>
          <p:cNvSpPr>
            <a:spLocks noGrp="1" noRot="1" noChangeAspect="1" noChangeArrowheads="1" noTextEdit="1"/>
          </p:cNvSpPr>
          <p:nvPr>
            <p:ph type="sldImg"/>
          </p:nvPr>
        </p:nvSpPr>
        <p:spPr>
          <a:ln/>
        </p:spPr>
      </p:sp>
      <p:sp>
        <p:nvSpPr>
          <p:cNvPr id="14341" name="Rectangle 3">
            <a:extLst>
              <a:ext uri="{FF2B5EF4-FFF2-40B4-BE49-F238E27FC236}">
                <a16:creationId xmlns:a16="http://schemas.microsoft.com/office/drawing/2014/main" id="{2342CF38-D2D7-B845-AD7E-9F49F9777EC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r>
              <a:rPr lang="en-US" altLang="zh-CN"/>
              <a:t>3.	删除异常</a:t>
            </a:r>
          </a:p>
          <a:p>
            <a:pPr lvl="1"/>
            <a:r>
              <a:rPr lang="en-US" altLang="zh-CN"/>
              <a:t>当借书人归还所借的书后，需要从借阅关系中删除相关信息</a:t>
            </a:r>
          </a:p>
          <a:p>
            <a:pPr lvl="1"/>
            <a:r>
              <a:rPr lang="en-US" altLang="zh-CN"/>
              <a:t>如果借阅人把所借的书全部还清了，则在删除借书信息的同时，连同借阅人及所在单位的所有信息都一起从数据库中删去了，这是我们所不希望的。这种情况称为删除异常。</a:t>
            </a:r>
          </a:p>
          <a:p>
            <a:r>
              <a:rPr lang="en-US" altLang="zh-CN"/>
              <a:t>4.	更新异常</a:t>
            </a:r>
          </a:p>
          <a:p>
            <a:pPr lvl="1"/>
            <a:r>
              <a:rPr lang="en-US" altLang="zh-CN"/>
              <a:t>如果借书人所在单位变了或单位负责人变了，需要修改该借书人在DEPT或MN属性上的值。但由于数据冗余，有关借书人所有元组中的单位或单位负责人的信息都要修改。</a:t>
            </a:r>
          </a:p>
          <a:p>
            <a:pPr lvl="1"/>
            <a:r>
              <a:rPr lang="en-US" altLang="zh-CN"/>
              <a:t>这不仅增加了更新代价，而且存在着潜在的不一致性。</a:t>
            </a:r>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30">
            <a:extLst>
              <a:ext uri="{FF2B5EF4-FFF2-40B4-BE49-F238E27FC236}">
                <a16:creationId xmlns:a16="http://schemas.microsoft.com/office/drawing/2014/main" id="{608C06C6-B176-3749-8B74-6B897A97EE30}"/>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500" b="1">
                <a:solidFill>
                  <a:schemeClr val="tx1"/>
                </a:solidFill>
                <a:latin typeface="Times New Roman" panose="02020603050405020304" pitchFamily="18" charset="0"/>
                <a:ea typeface="宋体" panose="02010600030101010101" pitchFamily="2" charset="-122"/>
              </a:defRPr>
            </a:lvl1pPr>
            <a:lvl2pPr marL="742950" indent="-285750">
              <a:defRPr sz="2500" b="1">
                <a:solidFill>
                  <a:schemeClr val="tx1"/>
                </a:solidFill>
                <a:latin typeface="Times New Roman" panose="02020603050405020304" pitchFamily="18" charset="0"/>
                <a:ea typeface="宋体" panose="02010600030101010101" pitchFamily="2" charset="-122"/>
              </a:defRPr>
            </a:lvl2pPr>
            <a:lvl3pPr marL="1143000" indent="-228600">
              <a:defRPr sz="2500" b="1">
                <a:solidFill>
                  <a:schemeClr val="tx1"/>
                </a:solidFill>
                <a:latin typeface="Times New Roman" panose="02020603050405020304" pitchFamily="18" charset="0"/>
                <a:ea typeface="宋体" panose="02010600030101010101" pitchFamily="2" charset="-122"/>
              </a:defRPr>
            </a:lvl3pPr>
            <a:lvl4pPr marL="1600200" indent="-228600">
              <a:defRPr sz="2500" b="1">
                <a:solidFill>
                  <a:schemeClr val="tx1"/>
                </a:solidFill>
                <a:latin typeface="Times New Roman" panose="02020603050405020304" pitchFamily="18" charset="0"/>
                <a:ea typeface="宋体" panose="02010600030101010101" pitchFamily="2" charset="-122"/>
              </a:defRPr>
            </a:lvl4pPr>
            <a:lvl5pPr marL="2057400" indent="-228600">
              <a:defRPr sz="25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9pPr>
          </a:lstStyle>
          <a:p>
            <a:r>
              <a:rPr lang="zh-CN" altLang="en-US" sz="1200">
                <a:latin typeface="Arial" panose="020B0604020202020204" pitchFamily="34" charset="0"/>
              </a:rPr>
              <a:t>Confidential, for review only</a:t>
            </a:r>
            <a:endParaRPr lang="en-US" altLang="en-US" sz="1200">
              <a:latin typeface="Arial" panose="020B0604020202020204" pitchFamily="34" charset="0"/>
            </a:endParaRPr>
          </a:p>
        </p:txBody>
      </p:sp>
      <p:sp>
        <p:nvSpPr>
          <p:cNvPr id="46083" name="Rectangle 1031">
            <a:extLst>
              <a:ext uri="{FF2B5EF4-FFF2-40B4-BE49-F238E27FC236}">
                <a16:creationId xmlns:a16="http://schemas.microsoft.com/office/drawing/2014/main" id="{33A3A9C4-BDD9-E74D-B369-6DD8724AADA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500" b="1">
                <a:solidFill>
                  <a:schemeClr val="tx1"/>
                </a:solidFill>
                <a:latin typeface="Times New Roman" panose="02020603050405020304" pitchFamily="18" charset="0"/>
                <a:ea typeface="宋体" panose="02010600030101010101" pitchFamily="2" charset="-122"/>
              </a:defRPr>
            </a:lvl1pPr>
            <a:lvl2pPr marL="742950" indent="-285750">
              <a:defRPr sz="2500" b="1">
                <a:solidFill>
                  <a:schemeClr val="tx1"/>
                </a:solidFill>
                <a:latin typeface="Times New Roman" panose="02020603050405020304" pitchFamily="18" charset="0"/>
                <a:ea typeface="宋体" panose="02010600030101010101" pitchFamily="2" charset="-122"/>
              </a:defRPr>
            </a:lvl2pPr>
            <a:lvl3pPr marL="1143000" indent="-228600">
              <a:defRPr sz="2500" b="1">
                <a:solidFill>
                  <a:schemeClr val="tx1"/>
                </a:solidFill>
                <a:latin typeface="Times New Roman" panose="02020603050405020304" pitchFamily="18" charset="0"/>
                <a:ea typeface="宋体" panose="02010600030101010101" pitchFamily="2" charset="-122"/>
              </a:defRPr>
            </a:lvl3pPr>
            <a:lvl4pPr marL="1600200" indent="-228600">
              <a:defRPr sz="2500" b="1">
                <a:solidFill>
                  <a:schemeClr val="tx1"/>
                </a:solidFill>
                <a:latin typeface="Times New Roman" panose="02020603050405020304" pitchFamily="18" charset="0"/>
                <a:ea typeface="宋体" panose="02010600030101010101" pitchFamily="2" charset="-122"/>
              </a:defRPr>
            </a:lvl4pPr>
            <a:lvl5pPr marL="2057400" indent="-228600">
              <a:defRPr sz="25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9pPr>
          </a:lstStyle>
          <a:p>
            <a:fld id="{09EB7428-77DA-B548-86F1-C7837FBB5C93}" type="slidenum">
              <a:rPr lang="zh-CN" altLang="en-US" sz="1200">
                <a:latin typeface="Arial" panose="020B0604020202020204" pitchFamily="34" charset="0"/>
              </a:rPr>
              <a:pPr/>
              <a:t>37</a:t>
            </a:fld>
            <a:endParaRPr lang="en-US" altLang="zh-CN" sz="1200">
              <a:latin typeface="Arial" panose="020B0604020202020204" pitchFamily="34" charset="0"/>
            </a:endParaRPr>
          </a:p>
        </p:txBody>
      </p:sp>
      <p:sp>
        <p:nvSpPr>
          <p:cNvPr id="46084" name="Rectangle 2">
            <a:extLst>
              <a:ext uri="{FF2B5EF4-FFF2-40B4-BE49-F238E27FC236}">
                <a16:creationId xmlns:a16="http://schemas.microsoft.com/office/drawing/2014/main" id="{92F8A646-B382-7D45-B77D-E96BBF32B514}"/>
              </a:ext>
            </a:extLst>
          </p:cNvPr>
          <p:cNvSpPr>
            <a:spLocks noGrp="1" noRot="1" noChangeAspect="1" noChangeArrowheads="1" noTextEdit="1"/>
          </p:cNvSpPr>
          <p:nvPr>
            <p:ph type="sldImg"/>
          </p:nvPr>
        </p:nvSpPr>
        <p:spPr>
          <a:ln/>
        </p:spPr>
      </p:sp>
      <p:sp>
        <p:nvSpPr>
          <p:cNvPr id="46085" name="Rectangle 3">
            <a:extLst>
              <a:ext uri="{FF2B5EF4-FFF2-40B4-BE49-F238E27FC236}">
                <a16:creationId xmlns:a16="http://schemas.microsoft.com/office/drawing/2014/main" id="{28CA3054-FDEF-9E4D-9DF8-00B28406CA5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r>
              <a:rPr lang="zh-CN" altLang="en-US"/>
              <a:t>多值依赖的形式化定义</a:t>
            </a:r>
            <a:endParaRPr lang="en-US" altLang="zh-CN"/>
          </a:p>
          <a:p>
            <a:pPr lvl="1">
              <a:lnSpc>
                <a:spcPct val="110000"/>
              </a:lnSpc>
            </a:pPr>
            <a:r>
              <a:rPr lang="zh-CN" altLang="en-US"/>
              <a:t>在</a:t>
            </a:r>
            <a:r>
              <a:rPr lang="en-US" altLang="zh-CN" i="1"/>
              <a:t>R</a:t>
            </a:r>
            <a:r>
              <a:rPr lang="zh-CN" altLang="en-US"/>
              <a:t>（</a:t>
            </a:r>
            <a:r>
              <a:rPr lang="en-US" altLang="zh-CN" i="1"/>
              <a:t>U</a:t>
            </a:r>
            <a:r>
              <a:rPr lang="zh-CN" altLang="en-US"/>
              <a:t>）的任一关系 </a:t>
            </a:r>
            <a:r>
              <a:rPr lang="en-US" altLang="zh-CN" i="1"/>
              <a:t>r </a:t>
            </a:r>
            <a:r>
              <a:rPr lang="zh-CN" altLang="en-US"/>
              <a:t>中，如果存在元组</a:t>
            </a:r>
            <a:r>
              <a:rPr lang="en-US" altLang="zh-CN" i="1"/>
              <a:t>t</a:t>
            </a:r>
            <a:r>
              <a:rPr lang="zh-CN" altLang="en-US"/>
              <a:t>，</a:t>
            </a:r>
            <a:r>
              <a:rPr lang="en-US" altLang="zh-CN" i="1"/>
              <a:t>s </a:t>
            </a:r>
            <a:r>
              <a:rPr lang="zh-CN" altLang="en-US"/>
              <a:t>使得</a:t>
            </a:r>
            <a:r>
              <a:rPr lang="en-US" altLang="zh-CN" i="1"/>
              <a:t>t</a:t>
            </a:r>
            <a:r>
              <a:rPr lang="en-US" altLang="zh-CN"/>
              <a:t>[</a:t>
            </a:r>
            <a:r>
              <a:rPr lang="en-US" altLang="zh-CN" i="1"/>
              <a:t>X</a:t>
            </a:r>
            <a:r>
              <a:rPr lang="en-US" altLang="zh-CN"/>
              <a:t>]=</a:t>
            </a:r>
            <a:r>
              <a:rPr lang="en-US" altLang="zh-CN" i="1"/>
              <a:t>s</a:t>
            </a:r>
            <a:r>
              <a:rPr lang="en-US" altLang="zh-CN"/>
              <a:t>[</a:t>
            </a:r>
            <a:r>
              <a:rPr lang="en-US" altLang="zh-CN" i="1"/>
              <a:t>X</a:t>
            </a:r>
            <a:r>
              <a:rPr lang="en-US" altLang="zh-CN"/>
              <a:t>]</a:t>
            </a:r>
            <a:r>
              <a:rPr lang="zh-CN" altLang="en-US"/>
              <a:t>，那么就必然存在元组 </a:t>
            </a:r>
            <a:r>
              <a:rPr lang="en-US" altLang="zh-CN" i="1"/>
              <a:t>w</a:t>
            </a:r>
            <a:r>
              <a:rPr lang="zh-CN" altLang="en-US"/>
              <a:t>，</a:t>
            </a:r>
            <a:r>
              <a:rPr lang="en-US" altLang="zh-CN" i="1"/>
              <a:t>v</a:t>
            </a:r>
            <a:r>
              <a:rPr lang="en-US" altLang="zh-CN">
                <a:sym typeface="Symbol" pitchFamily="2" charset="2"/>
              </a:rPr>
              <a:t> </a:t>
            </a:r>
            <a:r>
              <a:rPr lang="en-US" altLang="zh-CN" i="1"/>
              <a:t>r</a:t>
            </a:r>
            <a:r>
              <a:rPr lang="zh-CN" altLang="en-US"/>
              <a:t>，（</a:t>
            </a:r>
            <a:r>
              <a:rPr lang="en-US" altLang="zh-CN" i="1"/>
              <a:t>w</a:t>
            </a:r>
            <a:r>
              <a:rPr lang="zh-CN" altLang="en-US"/>
              <a:t>，</a:t>
            </a:r>
            <a:r>
              <a:rPr lang="en-US" altLang="zh-CN" i="1"/>
              <a:t>v</a:t>
            </a:r>
            <a:r>
              <a:rPr lang="zh-CN" altLang="en-US"/>
              <a:t>可以与</a:t>
            </a:r>
            <a:r>
              <a:rPr lang="en-US" altLang="zh-CN" i="1"/>
              <a:t>s</a:t>
            </a:r>
            <a:r>
              <a:rPr lang="zh-CN" altLang="en-US"/>
              <a:t>，</a:t>
            </a:r>
            <a:r>
              <a:rPr lang="en-US" altLang="zh-CN" i="1"/>
              <a:t>t</a:t>
            </a:r>
            <a:r>
              <a:rPr lang="zh-CN" altLang="en-US"/>
              <a:t>相同），使得</a:t>
            </a:r>
            <a:r>
              <a:rPr lang="en-US" altLang="zh-CN" i="1"/>
              <a:t>w</a:t>
            </a:r>
            <a:r>
              <a:rPr lang="en-US" altLang="zh-CN"/>
              <a:t>[</a:t>
            </a:r>
            <a:r>
              <a:rPr lang="en-US" altLang="zh-CN" i="1"/>
              <a:t>X</a:t>
            </a:r>
            <a:r>
              <a:rPr lang="en-US" altLang="zh-CN"/>
              <a:t>]=</a:t>
            </a:r>
            <a:r>
              <a:rPr lang="en-US" altLang="zh-CN" i="1"/>
              <a:t>v</a:t>
            </a:r>
            <a:r>
              <a:rPr lang="en-US" altLang="zh-CN"/>
              <a:t>[</a:t>
            </a:r>
            <a:r>
              <a:rPr lang="en-US" altLang="zh-CN" i="1"/>
              <a:t>X</a:t>
            </a:r>
            <a:r>
              <a:rPr lang="en-US" altLang="zh-CN"/>
              <a:t>]=</a:t>
            </a:r>
            <a:r>
              <a:rPr lang="en-US" altLang="zh-CN" i="1"/>
              <a:t>t</a:t>
            </a:r>
            <a:r>
              <a:rPr lang="en-US" altLang="zh-CN"/>
              <a:t>[</a:t>
            </a:r>
            <a:r>
              <a:rPr lang="en-US" altLang="zh-CN" i="1"/>
              <a:t>X</a:t>
            </a:r>
            <a:r>
              <a:rPr lang="en-US" altLang="zh-CN"/>
              <a:t>]</a:t>
            </a:r>
            <a:r>
              <a:rPr lang="zh-CN" altLang="en-US"/>
              <a:t>，而</a:t>
            </a:r>
            <a:r>
              <a:rPr lang="en-US" altLang="zh-CN" i="1"/>
              <a:t>w</a:t>
            </a:r>
            <a:r>
              <a:rPr lang="en-US" altLang="zh-CN"/>
              <a:t>[</a:t>
            </a:r>
            <a:r>
              <a:rPr lang="en-US" altLang="zh-CN" i="1"/>
              <a:t>Y</a:t>
            </a:r>
            <a:r>
              <a:rPr lang="en-US" altLang="zh-CN"/>
              <a:t>]=</a:t>
            </a:r>
            <a:r>
              <a:rPr lang="en-US" altLang="zh-CN" i="1"/>
              <a:t>t</a:t>
            </a:r>
            <a:r>
              <a:rPr lang="en-US" altLang="zh-CN"/>
              <a:t>[</a:t>
            </a:r>
            <a:r>
              <a:rPr lang="en-US" altLang="zh-CN" i="1"/>
              <a:t>Y</a:t>
            </a:r>
            <a:r>
              <a:rPr lang="en-US" altLang="zh-CN"/>
              <a:t>]</a:t>
            </a:r>
            <a:r>
              <a:rPr lang="zh-CN" altLang="en-US"/>
              <a:t>，</a:t>
            </a:r>
            <a:r>
              <a:rPr lang="en-US" altLang="zh-CN" i="1"/>
              <a:t>w</a:t>
            </a:r>
            <a:r>
              <a:rPr lang="en-US" altLang="zh-CN"/>
              <a:t>[</a:t>
            </a:r>
            <a:r>
              <a:rPr lang="en-US" altLang="zh-CN" i="1"/>
              <a:t>Z</a:t>
            </a:r>
            <a:r>
              <a:rPr lang="en-US" altLang="zh-CN"/>
              <a:t>]=</a:t>
            </a:r>
            <a:r>
              <a:rPr lang="en-US" altLang="zh-CN" i="1"/>
              <a:t>s</a:t>
            </a:r>
            <a:r>
              <a:rPr lang="en-US" altLang="zh-CN"/>
              <a:t>[</a:t>
            </a:r>
            <a:r>
              <a:rPr lang="en-US" altLang="zh-CN" i="1"/>
              <a:t>Z</a:t>
            </a:r>
            <a:r>
              <a:rPr lang="en-US" altLang="zh-CN"/>
              <a:t>]</a:t>
            </a:r>
            <a:r>
              <a:rPr lang="zh-CN" altLang="en-US"/>
              <a:t>，</a:t>
            </a:r>
            <a:r>
              <a:rPr lang="en-US" altLang="zh-CN" i="1"/>
              <a:t>v</a:t>
            </a:r>
            <a:r>
              <a:rPr lang="en-US" altLang="zh-CN"/>
              <a:t>[</a:t>
            </a:r>
            <a:r>
              <a:rPr lang="en-US" altLang="zh-CN" i="1"/>
              <a:t>Y</a:t>
            </a:r>
            <a:r>
              <a:rPr lang="en-US" altLang="zh-CN"/>
              <a:t>]=</a:t>
            </a:r>
            <a:r>
              <a:rPr lang="en-US" altLang="zh-CN" i="1"/>
              <a:t>s</a:t>
            </a:r>
            <a:r>
              <a:rPr lang="en-US" altLang="zh-CN"/>
              <a:t>[</a:t>
            </a:r>
            <a:r>
              <a:rPr lang="en-US" altLang="zh-CN" i="1"/>
              <a:t>Y</a:t>
            </a:r>
            <a:r>
              <a:rPr lang="en-US" altLang="zh-CN"/>
              <a:t>]</a:t>
            </a:r>
            <a:r>
              <a:rPr lang="zh-CN" altLang="en-US"/>
              <a:t>，</a:t>
            </a:r>
            <a:r>
              <a:rPr lang="en-US" altLang="zh-CN" i="1"/>
              <a:t>v</a:t>
            </a:r>
            <a:r>
              <a:rPr lang="en-US" altLang="zh-CN"/>
              <a:t>[</a:t>
            </a:r>
            <a:r>
              <a:rPr lang="en-US" altLang="zh-CN" i="1"/>
              <a:t>Z</a:t>
            </a:r>
            <a:r>
              <a:rPr lang="en-US" altLang="zh-CN"/>
              <a:t>]=</a:t>
            </a:r>
            <a:r>
              <a:rPr lang="en-US" altLang="zh-CN" i="1"/>
              <a:t>t</a:t>
            </a:r>
            <a:r>
              <a:rPr lang="en-US" altLang="zh-CN"/>
              <a:t>[</a:t>
            </a:r>
            <a:r>
              <a:rPr lang="en-US" altLang="zh-CN" i="1"/>
              <a:t>Z</a:t>
            </a:r>
            <a:r>
              <a:rPr lang="en-US" altLang="zh-CN"/>
              <a:t>]</a:t>
            </a:r>
            <a:r>
              <a:rPr lang="zh-CN" altLang="en-US"/>
              <a:t>（即交换</a:t>
            </a:r>
            <a:r>
              <a:rPr lang="en-US" altLang="zh-CN" i="1"/>
              <a:t>s</a:t>
            </a:r>
            <a:r>
              <a:rPr lang="zh-CN" altLang="en-US"/>
              <a:t>，</a:t>
            </a:r>
            <a:r>
              <a:rPr lang="en-US" altLang="zh-CN" i="1"/>
              <a:t>t</a:t>
            </a:r>
            <a:r>
              <a:rPr lang="zh-CN" altLang="en-US"/>
              <a:t>元组的</a:t>
            </a:r>
            <a:r>
              <a:rPr lang="en-US" altLang="zh-CN" i="1"/>
              <a:t>Y</a:t>
            </a:r>
            <a:r>
              <a:rPr lang="zh-CN" altLang="en-US"/>
              <a:t>值所得的两个新元组必在</a:t>
            </a:r>
            <a:r>
              <a:rPr lang="en-US" altLang="zh-CN" i="1"/>
              <a:t>r</a:t>
            </a:r>
            <a:r>
              <a:rPr lang="zh-CN" altLang="en-US"/>
              <a:t>中），则</a:t>
            </a:r>
            <a:r>
              <a:rPr lang="en-US" altLang="zh-CN" i="1"/>
              <a:t>Y</a:t>
            </a:r>
            <a:r>
              <a:rPr lang="zh-CN" altLang="en-US"/>
              <a:t>多值依赖于</a:t>
            </a:r>
            <a:r>
              <a:rPr lang="en-US" altLang="zh-CN" i="1"/>
              <a:t>X</a:t>
            </a:r>
            <a:r>
              <a:rPr lang="zh-CN" altLang="en-US"/>
              <a:t>，记为</a:t>
            </a:r>
            <a:r>
              <a:rPr lang="en-US" altLang="zh-CN" i="1"/>
              <a:t>X</a:t>
            </a:r>
            <a:r>
              <a:rPr lang="en-US" altLang="zh-CN"/>
              <a:t>→→</a:t>
            </a:r>
            <a:r>
              <a:rPr lang="en-US" altLang="zh-CN" i="1"/>
              <a:t>Y</a:t>
            </a:r>
            <a:r>
              <a:rPr lang="zh-CN" altLang="en-US"/>
              <a:t>。 这里，</a:t>
            </a:r>
            <a:r>
              <a:rPr lang="en-US" altLang="zh-CN" i="1"/>
              <a:t>X</a:t>
            </a:r>
            <a:r>
              <a:rPr lang="en-US" altLang="zh-CN"/>
              <a:t>,</a:t>
            </a:r>
            <a:r>
              <a:rPr lang="en-US" altLang="zh-CN" i="1"/>
              <a:t>Y</a:t>
            </a:r>
            <a:r>
              <a:rPr lang="zh-CN" altLang="en-US"/>
              <a:t>是</a:t>
            </a:r>
            <a:r>
              <a:rPr lang="en-US" altLang="zh-CN" i="1"/>
              <a:t>U</a:t>
            </a:r>
            <a:r>
              <a:rPr lang="zh-CN" altLang="en-US"/>
              <a:t>的子集，</a:t>
            </a:r>
            <a:r>
              <a:rPr lang="en-US" altLang="zh-CN" i="1"/>
              <a:t>Z</a:t>
            </a:r>
            <a:r>
              <a:rPr lang="en-US" altLang="zh-CN"/>
              <a:t>=</a:t>
            </a:r>
            <a:r>
              <a:rPr lang="en-US" altLang="zh-CN" i="1"/>
              <a:t>U-X</a:t>
            </a:r>
            <a:r>
              <a:rPr lang="en-US" altLang="zh-CN"/>
              <a:t>-</a:t>
            </a:r>
            <a:r>
              <a:rPr lang="en-US" altLang="zh-CN" i="1"/>
              <a:t>Y</a:t>
            </a:r>
            <a:endParaRPr lang="zh-CN" altLang="en-US"/>
          </a:p>
          <a:p>
            <a:pPr>
              <a:buFontTx/>
              <a:buNone/>
            </a:pPr>
            <a:r>
              <a:rPr lang="zh-CN" altLang="en-US" i="1"/>
              <a:t>           </a:t>
            </a:r>
            <a:r>
              <a:rPr lang="en-US" altLang="zh-CN" i="1"/>
              <a:t>t         x       y1       z2</a:t>
            </a:r>
          </a:p>
          <a:p>
            <a:pPr>
              <a:buFontTx/>
              <a:buNone/>
            </a:pPr>
            <a:r>
              <a:rPr lang="en-US" altLang="zh-CN" i="1"/>
              <a:t>           s        x       y2       z1</a:t>
            </a:r>
          </a:p>
          <a:p>
            <a:pPr>
              <a:buFontTx/>
              <a:buNone/>
            </a:pPr>
            <a:r>
              <a:rPr lang="en-US" altLang="zh-CN" i="1"/>
              <a:t>           w       x       y1       z1</a:t>
            </a:r>
          </a:p>
          <a:p>
            <a:pPr>
              <a:buFontTx/>
              <a:buNone/>
            </a:pPr>
            <a:r>
              <a:rPr lang="en-US" altLang="zh-CN" i="1"/>
              <a:t>           v        x       y2       z2</a:t>
            </a:r>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a:extLst>
              <a:ext uri="{FF2B5EF4-FFF2-40B4-BE49-F238E27FC236}">
                <a16:creationId xmlns:a16="http://schemas.microsoft.com/office/drawing/2014/main" id="{CAE09DEF-846A-7D4D-B7A2-2E1227425BC9}"/>
              </a:ext>
            </a:extLst>
          </p:cNvPr>
          <p:cNvSpPr>
            <a:spLocks noGrp="1" noRot="1" noChangeAspect="1" noChangeArrowheads="1" noTextEdit="1"/>
          </p:cNvSpPr>
          <p:nvPr>
            <p:ph type="sldImg"/>
          </p:nvPr>
        </p:nvSpPr>
        <p:spPr>
          <a:ln/>
        </p:spPr>
      </p:sp>
      <p:sp>
        <p:nvSpPr>
          <p:cNvPr id="49155" name="备注占位符 2">
            <a:extLst>
              <a:ext uri="{FF2B5EF4-FFF2-40B4-BE49-F238E27FC236}">
                <a16:creationId xmlns:a16="http://schemas.microsoft.com/office/drawing/2014/main" id="{43AF249B-7445-A942-8F7C-E76DA05B7BE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r>
              <a:rPr lang="zh-CN" altLang="en-US"/>
              <a:t>同函数依赖类似，多值依赖也有逻辑蕴涵性。</a:t>
            </a:r>
          </a:p>
          <a:p>
            <a:pPr lvl="1"/>
            <a:r>
              <a:rPr lang="zh-CN" altLang="en-US"/>
              <a:t>从一组已知的多值依赖也可以推导出它所蕴涵的多值依赖。</a:t>
            </a:r>
          </a:p>
          <a:p>
            <a:endParaRPr lang="zh-CN" altLang="en-US"/>
          </a:p>
        </p:txBody>
      </p:sp>
      <p:sp>
        <p:nvSpPr>
          <p:cNvPr id="49156" name="页脚占位符 3">
            <a:extLst>
              <a:ext uri="{FF2B5EF4-FFF2-40B4-BE49-F238E27FC236}">
                <a16:creationId xmlns:a16="http://schemas.microsoft.com/office/drawing/2014/main" id="{F18F5442-542F-EB47-89FC-D9473AA9E332}"/>
              </a:ext>
            </a:extLst>
          </p:cNvPr>
          <p:cNvSpPr>
            <a:spLocks noGrp="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500" b="1">
                <a:solidFill>
                  <a:schemeClr val="tx1"/>
                </a:solidFill>
                <a:latin typeface="Times New Roman" panose="02020603050405020304" pitchFamily="18" charset="0"/>
                <a:ea typeface="宋体" panose="02010600030101010101" pitchFamily="2" charset="-122"/>
              </a:defRPr>
            </a:lvl1pPr>
            <a:lvl2pPr marL="742950" indent="-285750">
              <a:defRPr sz="2500" b="1">
                <a:solidFill>
                  <a:schemeClr val="tx1"/>
                </a:solidFill>
                <a:latin typeface="Times New Roman" panose="02020603050405020304" pitchFamily="18" charset="0"/>
                <a:ea typeface="宋体" panose="02010600030101010101" pitchFamily="2" charset="-122"/>
              </a:defRPr>
            </a:lvl2pPr>
            <a:lvl3pPr marL="1143000" indent="-228600">
              <a:defRPr sz="2500" b="1">
                <a:solidFill>
                  <a:schemeClr val="tx1"/>
                </a:solidFill>
                <a:latin typeface="Times New Roman" panose="02020603050405020304" pitchFamily="18" charset="0"/>
                <a:ea typeface="宋体" panose="02010600030101010101" pitchFamily="2" charset="-122"/>
              </a:defRPr>
            </a:lvl3pPr>
            <a:lvl4pPr marL="1600200" indent="-228600">
              <a:defRPr sz="2500" b="1">
                <a:solidFill>
                  <a:schemeClr val="tx1"/>
                </a:solidFill>
                <a:latin typeface="Times New Roman" panose="02020603050405020304" pitchFamily="18" charset="0"/>
                <a:ea typeface="宋体" panose="02010600030101010101" pitchFamily="2" charset="-122"/>
              </a:defRPr>
            </a:lvl4pPr>
            <a:lvl5pPr marL="2057400" indent="-228600">
              <a:defRPr sz="25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9pPr>
          </a:lstStyle>
          <a:p>
            <a:r>
              <a:rPr lang="zh-CN" altLang="en-US" sz="1200">
                <a:latin typeface="Arial" panose="020B0604020202020204" pitchFamily="34" charset="0"/>
              </a:rPr>
              <a:t>Confidential, for review only</a:t>
            </a:r>
            <a:endParaRPr lang="en-US" altLang="en-US" sz="1200">
              <a:latin typeface="Arial" panose="020B0604020202020204" pitchFamily="34" charset="0"/>
            </a:endParaRPr>
          </a:p>
        </p:txBody>
      </p:sp>
      <p:sp>
        <p:nvSpPr>
          <p:cNvPr id="49157" name="灯片编号占位符 4">
            <a:extLst>
              <a:ext uri="{FF2B5EF4-FFF2-40B4-BE49-F238E27FC236}">
                <a16:creationId xmlns:a16="http://schemas.microsoft.com/office/drawing/2014/main" id="{FE997DA9-7A97-6C44-929D-6C61C3C1B4ED}"/>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500" b="1">
                <a:solidFill>
                  <a:schemeClr val="tx1"/>
                </a:solidFill>
                <a:latin typeface="Times New Roman" panose="02020603050405020304" pitchFamily="18" charset="0"/>
                <a:ea typeface="宋体" panose="02010600030101010101" pitchFamily="2" charset="-122"/>
              </a:defRPr>
            </a:lvl1pPr>
            <a:lvl2pPr marL="742950" indent="-285750">
              <a:defRPr sz="2500" b="1">
                <a:solidFill>
                  <a:schemeClr val="tx1"/>
                </a:solidFill>
                <a:latin typeface="Times New Roman" panose="02020603050405020304" pitchFamily="18" charset="0"/>
                <a:ea typeface="宋体" panose="02010600030101010101" pitchFamily="2" charset="-122"/>
              </a:defRPr>
            </a:lvl2pPr>
            <a:lvl3pPr marL="1143000" indent="-228600">
              <a:defRPr sz="2500" b="1">
                <a:solidFill>
                  <a:schemeClr val="tx1"/>
                </a:solidFill>
                <a:latin typeface="Times New Roman" panose="02020603050405020304" pitchFamily="18" charset="0"/>
                <a:ea typeface="宋体" panose="02010600030101010101" pitchFamily="2" charset="-122"/>
              </a:defRPr>
            </a:lvl3pPr>
            <a:lvl4pPr marL="1600200" indent="-228600">
              <a:defRPr sz="2500" b="1">
                <a:solidFill>
                  <a:schemeClr val="tx1"/>
                </a:solidFill>
                <a:latin typeface="Times New Roman" panose="02020603050405020304" pitchFamily="18" charset="0"/>
                <a:ea typeface="宋体" panose="02010600030101010101" pitchFamily="2" charset="-122"/>
              </a:defRPr>
            </a:lvl4pPr>
            <a:lvl5pPr marL="2057400" indent="-228600">
              <a:defRPr sz="25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9pPr>
          </a:lstStyle>
          <a:p>
            <a:fld id="{33A839C7-B0AE-8347-A621-89BA3BFA40E8}" type="slidenum">
              <a:rPr lang="zh-CN" altLang="en-US" sz="1200">
                <a:latin typeface="Arial" panose="020B0604020202020204" pitchFamily="34" charset="0"/>
              </a:rPr>
              <a:pPr/>
              <a:t>39</a:t>
            </a:fld>
            <a:endParaRPr lang="en-US" altLang="zh-CN" sz="120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30">
            <a:extLst>
              <a:ext uri="{FF2B5EF4-FFF2-40B4-BE49-F238E27FC236}">
                <a16:creationId xmlns:a16="http://schemas.microsoft.com/office/drawing/2014/main" id="{3F060822-FDE2-EB46-BDCD-1AE0025DBE94}"/>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500" b="1">
                <a:solidFill>
                  <a:schemeClr val="tx1"/>
                </a:solidFill>
                <a:latin typeface="Times New Roman" panose="02020603050405020304" pitchFamily="18" charset="0"/>
                <a:ea typeface="宋体" panose="02010600030101010101" pitchFamily="2" charset="-122"/>
              </a:defRPr>
            </a:lvl1pPr>
            <a:lvl2pPr marL="742950" indent="-285750">
              <a:defRPr sz="2500" b="1">
                <a:solidFill>
                  <a:schemeClr val="tx1"/>
                </a:solidFill>
                <a:latin typeface="Times New Roman" panose="02020603050405020304" pitchFamily="18" charset="0"/>
                <a:ea typeface="宋体" panose="02010600030101010101" pitchFamily="2" charset="-122"/>
              </a:defRPr>
            </a:lvl2pPr>
            <a:lvl3pPr marL="1143000" indent="-228600">
              <a:defRPr sz="2500" b="1">
                <a:solidFill>
                  <a:schemeClr val="tx1"/>
                </a:solidFill>
                <a:latin typeface="Times New Roman" panose="02020603050405020304" pitchFamily="18" charset="0"/>
                <a:ea typeface="宋体" panose="02010600030101010101" pitchFamily="2" charset="-122"/>
              </a:defRPr>
            </a:lvl3pPr>
            <a:lvl4pPr marL="1600200" indent="-228600">
              <a:defRPr sz="2500" b="1">
                <a:solidFill>
                  <a:schemeClr val="tx1"/>
                </a:solidFill>
                <a:latin typeface="Times New Roman" panose="02020603050405020304" pitchFamily="18" charset="0"/>
                <a:ea typeface="宋体" panose="02010600030101010101" pitchFamily="2" charset="-122"/>
              </a:defRPr>
            </a:lvl4pPr>
            <a:lvl5pPr marL="2057400" indent="-228600">
              <a:defRPr sz="25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9pPr>
          </a:lstStyle>
          <a:p>
            <a:r>
              <a:rPr lang="zh-CN" altLang="en-US" sz="1200">
                <a:latin typeface="Arial" panose="020B0604020202020204" pitchFamily="34" charset="0"/>
              </a:rPr>
              <a:t>Confidential, for review only</a:t>
            </a:r>
            <a:endParaRPr lang="en-US" altLang="en-US" sz="1200">
              <a:latin typeface="Arial" panose="020B0604020202020204" pitchFamily="34" charset="0"/>
            </a:endParaRPr>
          </a:p>
        </p:txBody>
      </p:sp>
      <p:sp>
        <p:nvSpPr>
          <p:cNvPr id="54275" name="Rectangle 1031">
            <a:extLst>
              <a:ext uri="{FF2B5EF4-FFF2-40B4-BE49-F238E27FC236}">
                <a16:creationId xmlns:a16="http://schemas.microsoft.com/office/drawing/2014/main" id="{850CFDD2-F2BB-5343-8536-AD50AD4B950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500" b="1">
                <a:solidFill>
                  <a:schemeClr val="tx1"/>
                </a:solidFill>
                <a:latin typeface="Times New Roman" panose="02020603050405020304" pitchFamily="18" charset="0"/>
                <a:ea typeface="宋体" panose="02010600030101010101" pitchFamily="2" charset="-122"/>
              </a:defRPr>
            </a:lvl1pPr>
            <a:lvl2pPr marL="742950" indent="-285750">
              <a:defRPr sz="2500" b="1">
                <a:solidFill>
                  <a:schemeClr val="tx1"/>
                </a:solidFill>
                <a:latin typeface="Times New Roman" panose="02020603050405020304" pitchFamily="18" charset="0"/>
                <a:ea typeface="宋体" panose="02010600030101010101" pitchFamily="2" charset="-122"/>
              </a:defRPr>
            </a:lvl2pPr>
            <a:lvl3pPr marL="1143000" indent="-228600">
              <a:defRPr sz="2500" b="1">
                <a:solidFill>
                  <a:schemeClr val="tx1"/>
                </a:solidFill>
                <a:latin typeface="Times New Roman" panose="02020603050405020304" pitchFamily="18" charset="0"/>
                <a:ea typeface="宋体" panose="02010600030101010101" pitchFamily="2" charset="-122"/>
              </a:defRPr>
            </a:lvl3pPr>
            <a:lvl4pPr marL="1600200" indent="-228600">
              <a:defRPr sz="2500" b="1">
                <a:solidFill>
                  <a:schemeClr val="tx1"/>
                </a:solidFill>
                <a:latin typeface="Times New Roman" panose="02020603050405020304" pitchFamily="18" charset="0"/>
                <a:ea typeface="宋体" panose="02010600030101010101" pitchFamily="2" charset="-122"/>
              </a:defRPr>
            </a:lvl4pPr>
            <a:lvl5pPr marL="2057400" indent="-228600">
              <a:defRPr sz="25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9pPr>
          </a:lstStyle>
          <a:p>
            <a:fld id="{6B4C4E02-1E9C-DE4A-B1A5-DA5A00A2DB3A}" type="slidenum">
              <a:rPr lang="zh-CN" altLang="en-US" sz="1200">
                <a:latin typeface="Arial" panose="020B0604020202020204" pitchFamily="34" charset="0"/>
              </a:rPr>
              <a:pPr/>
              <a:t>43</a:t>
            </a:fld>
            <a:endParaRPr lang="en-US" altLang="zh-CN" sz="1200">
              <a:latin typeface="Arial" panose="020B0604020202020204" pitchFamily="34" charset="0"/>
            </a:endParaRPr>
          </a:p>
        </p:txBody>
      </p:sp>
      <p:sp>
        <p:nvSpPr>
          <p:cNvPr id="54276" name="Rectangle 2">
            <a:extLst>
              <a:ext uri="{FF2B5EF4-FFF2-40B4-BE49-F238E27FC236}">
                <a16:creationId xmlns:a16="http://schemas.microsoft.com/office/drawing/2014/main" id="{35B37951-DF8C-704D-ACAD-619F6A36DE2B}"/>
              </a:ext>
            </a:extLst>
          </p:cNvPr>
          <p:cNvSpPr>
            <a:spLocks noGrp="1" noRot="1" noChangeAspect="1" noChangeArrowheads="1" noTextEdit="1"/>
          </p:cNvSpPr>
          <p:nvPr>
            <p:ph type="sldImg"/>
          </p:nvPr>
        </p:nvSpPr>
        <p:spPr>
          <a:ln/>
        </p:spPr>
      </p:sp>
      <p:sp>
        <p:nvSpPr>
          <p:cNvPr id="54277" name="Rectangle 3">
            <a:extLst>
              <a:ext uri="{FF2B5EF4-FFF2-40B4-BE49-F238E27FC236}">
                <a16:creationId xmlns:a16="http://schemas.microsoft.com/office/drawing/2014/main" id="{1E6C2A13-EE9E-C448-9B74-E2F060E70A4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r>
              <a:rPr lang="en-US" altLang="zh-CN"/>
              <a:t>_(</a:t>
            </a:r>
            <a:r>
              <a:rPr lang="zh-CN" altLang="en-US"/>
              <a:t>略</a:t>
            </a:r>
            <a:r>
              <a:rPr lang="en-US" altLang="zh-CN"/>
              <a:t>)</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30">
            <a:extLst>
              <a:ext uri="{FF2B5EF4-FFF2-40B4-BE49-F238E27FC236}">
                <a16:creationId xmlns:a16="http://schemas.microsoft.com/office/drawing/2014/main" id="{F51D77B7-DF17-B545-B3AC-2CE1AE2A48D4}"/>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500" b="1">
                <a:solidFill>
                  <a:schemeClr val="tx1"/>
                </a:solidFill>
                <a:latin typeface="Times New Roman" panose="02020603050405020304" pitchFamily="18" charset="0"/>
                <a:ea typeface="宋体" panose="02010600030101010101" pitchFamily="2" charset="-122"/>
              </a:defRPr>
            </a:lvl1pPr>
            <a:lvl2pPr marL="742950" indent="-285750">
              <a:defRPr sz="2500" b="1">
                <a:solidFill>
                  <a:schemeClr val="tx1"/>
                </a:solidFill>
                <a:latin typeface="Times New Roman" panose="02020603050405020304" pitchFamily="18" charset="0"/>
                <a:ea typeface="宋体" panose="02010600030101010101" pitchFamily="2" charset="-122"/>
              </a:defRPr>
            </a:lvl2pPr>
            <a:lvl3pPr marL="1143000" indent="-228600">
              <a:defRPr sz="2500" b="1">
                <a:solidFill>
                  <a:schemeClr val="tx1"/>
                </a:solidFill>
                <a:latin typeface="Times New Roman" panose="02020603050405020304" pitchFamily="18" charset="0"/>
                <a:ea typeface="宋体" panose="02010600030101010101" pitchFamily="2" charset="-122"/>
              </a:defRPr>
            </a:lvl3pPr>
            <a:lvl4pPr marL="1600200" indent="-228600">
              <a:defRPr sz="2500" b="1">
                <a:solidFill>
                  <a:schemeClr val="tx1"/>
                </a:solidFill>
                <a:latin typeface="Times New Roman" panose="02020603050405020304" pitchFamily="18" charset="0"/>
                <a:ea typeface="宋体" panose="02010600030101010101" pitchFamily="2" charset="-122"/>
              </a:defRPr>
            </a:lvl4pPr>
            <a:lvl5pPr marL="2057400" indent="-228600">
              <a:defRPr sz="25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9pPr>
          </a:lstStyle>
          <a:p>
            <a:r>
              <a:rPr lang="zh-CN" altLang="en-US" sz="1200">
                <a:latin typeface="Arial" panose="020B0604020202020204" pitchFamily="34" charset="0"/>
              </a:rPr>
              <a:t>Confidential, for review only</a:t>
            </a:r>
            <a:endParaRPr lang="en-US" altLang="en-US" sz="1200">
              <a:latin typeface="Arial" panose="020B0604020202020204" pitchFamily="34" charset="0"/>
            </a:endParaRPr>
          </a:p>
        </p:txBody>
      </p:sp>
      <p:sp>
        <p:nvSpPr>
          <p:cNvPr id="57347" name="Rectangle 1031">
            <a:extLst>
              <a:ext uri="{FF2B5EF4-FFF2-40B4-BE49-F238E27FC236}">
                <a16:creationId xmlns:a16="http://schemas.microsoft.com/office/drawing/2014/main" id="{0A250A12-433A-A347-BF8E-CE48F64D391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500" b="1">
                <a:solidFill>
                  <a:schemeClr val="tx1"/>
                </a:solidFill>
                <a:latin typeface="Times New Roman" panose="02020603050405020304" pitchFamily="18" charset="0"/>
                <a:ea typeface="宋体" panose="02010600030101010101" pitchFamily="2" charset="-122"/>
              </a:defRPr>
            </a:lvl1pPr>
            <a:lvl2pPr marL="742950" indent="-285750">
              <a:defRPr sz="2500" b="1">
                <a:solidFill>
                  <a:schemeClr val="tx1"/>
                </a:solidFill>
                <a:latin typeface="Times New Roman" panose="02020603050405020304" pitchFamily="18" charset="0"/>
                <a:ea typeface="宋体" panose="02010600030101010101" pitchFamily="2" charset="-122"/>
              </a:defRPr>
            </a:lvl2pPr>
            <a:lvl3pPr marL="1143000" indent="-228600">
              <a:defRPr sz="2500" b="1">
                <a:solidFill>
                  <a:schemeClr val="tx1"/>
                </a:solidFill>
                <a:latin typeface="Times New Roman" panose="02020603050405020304" pitchFamily="18" charset="0"/>
                <a:ea typeface="宋体" panose="02010600030101010101" pitchFamily="2" charset="-122"/>
              </a:defRPr>
            </a:lvl3pPr>
            <a:lvl4pPr marL="1600200" indent="-228600">
              <a:defRPr sz="2500" b="1">
                <a:solidFill>
                  <a:schemeClr val="tx1"/>
                </a:solidFill>
                <a:latin typeface="Times New Roman" panose="02020603050405020304" pitchFamily="18" charset="0"/>
                <a:ea typeface="宋体" panose="02010600030101010101" pitchFamily="2" charset="-122"/>
              </a:defRPr>
            </a:lvl4pPr>
            <a:lvl5pPr marL="2057400" indent="-228600">
              <a:defRPr sz="25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9pPr>
          </a:lstStyle>
          <a:p>
            <a:fld id="{465094B7-06D3-0846-913D-B12FE6A86CB7}" type="slidenum">
              <a:rPr lang="zh-CN" altLang="en-US" sz="1200">
                <a:latin typeface="Arial" panose="020B0604020202020204" pitchFamily="34" charset="0"/>
              </a:rPr>
              <a:pPr/>
              <a:t>45</a:t>
            </a:fld>
            <a:endParaRPr lang="en-US" altLang="zh-CN" sz="1200">
              <a:latin typeface="Arial" panose="020B0604020202020204" pitchFamily="34" charset="0"/>
            </a:endParaRPr>
          </a:p>
        </p:txBody>
      </p:sp>
      <p:sp>
        <p:nvSpPr>
          <p:cNvPr id="57348" name="Rectangle 2">
            <a:extLst>
              <a:ext uri="{FF2B5EF4-FFF2-40B4-BE49-F238E27FC236}">
                <a16:creationId xmlns:a16="http://schemas.microsoft.com/office/drawing/2014/main" id="{6065BE7F-B596-EC4B-8848-100675780367}"/>
              </a:ext>
            </a:extLst>
          </p:cNvPr>
          <p:cNvSpPr>
            <a:spLocks noGrp="1" noRot="1" noChangeAspect="1" noChangeArrowheads="1" noTextEdit="1"/>
          </p:cNvSpPr>
          <p:nvPr>
            <p:ph type="sldImg"/>
          </p:nvPr>
        </p:nvSpPr>
        <p:spPr>
          <a:ln/>
        </p:spPr>
      </p:sp>
      <p:sp>
        <p:nvSpPr>
          <p:cNvPr id="57349" name="Rectangle 3">
            <a:extLst>
              <a:ext uri="{FF2B5EF4-FFF2-40B4-BE49-F238E27FC236}">
                <a16:creationId xmlns:a16="http://schemas.microsoft.com/office/drawing/2014/main" id="{D69E28A0-6F50-9C42-962F-7F5CB0103E7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r>
              <a:rPr lang="zh-CN" altLang="en-US"/>
              <a:t>课程</a:t>
            </a:r>
            <a:r>
              <a:rPr lang="en-US" altLang="zh-CN"/>
              <a:t>C,</a:t>
            </a:r>
            <a:r>
              <a:rPr lang="zh-CN" altLang="en-US"/>
              <a:t>教师</a:t>
            </a:r>
            <a:r>
              <a:rPr lang="en-US" altLang="zh-CN"/>
              <a:t>T,</a:t>
            </a:r>
            <a:r>
              <a:rPr lang="zh-CN" altLang="en-US"/>
              <a:t>参考书</a:t>
            </a:r>
            <a:r>
              <a:rPr lang="en-US" altLang="zh-CN"/>
              <a:t>B</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30">
            <a:extLst>
              <a:ext uri="{FF2B5EF4-FFF2-40B4-BE49-F238E27FC236}">
                <a16:creationId xmlns:a16="http://schemas.microsoft.com/office/drawing/2014/main" id="{8FA05CFE-C998-6D46-8EBE-074C34883C1C}"/>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500" b="1">
                <a:solidFill>
                  <a:schemeClr val="tx1"/>
                </a:solidFill>
                <a:latin typeface="Times New Roman" panose="02020603050405020304" pitchFamily="18" charset="0"/>
                <a:ea typeface="宋体" panose="02010600030101010101" pitchFamily="2" charset="-122"/>
              </a:defRPr>
            </a:lvl1pPr>
            <a:lvl2pPr marL="742950" indent="-285750">
              <a:defRPr sz="2500" b="1">
                <a:solidFill>
                  <a:schemeClr val="tx1"/>
                </a:solidFill>
                <a:latin typeface="Times New Roman" panose="02020603050405020304" pitchFamily="18" charset="0"/>
                <a:ea typeface="宋体" panose="02010600030101010101" pitchFamily="2" charset="-122"/>
              </a:defRPr>
            </a:lvl2pPr>
            <a:lvl3pPr marL="1143000" indent="-228600">
              <a:defRPr sz="2500" b="1">
                <a:solidFill>
                  <a:schemeClr val="tx1"/>
                </a:solidFill>
                <a:latin typeface="Times New Roman" panose="02020603050405020304" pitchFamily="18" charset="0"/>
                <a:ea typeface="宋体" panose="02010600030101010101" pitchFamily="2" charset="-122"/>
              </a:defRPr>
            </a:lvl3pPr>
            <a:lvl4pPr marL="1600200" indent="-228600">
              <a:defRPr sz="2500" b="1">
                <a:solidFill>
                  <a:schemeClr val="tx1"/>
                </a:solidFill>
                <a:latin typeface="Times New Roman" panose="02020603050405020304" pitchFamily="18" charset="0"/>
                <a:ea typeface="宋体" panose="02010600030101010101" pitchFamily="2" charset="-122"/>
              </a:defRPr>
            </a:lvl4pPr>
            <a:lvl5pPr marL="2057400" indent="-228600">
              <a:defRPr sz="25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9pPr>
          </a:lstStyle>
          <a:p>
            <a:r>
              <a:rPr lang="zh-CN" altLang="en-US" sz="1200">
                <a:latin typeface="Arial" panose="020B0604020202020204" pitchFamily="34" charset="0"/>
              </a:rPr>
              <a:t>Confidential, for review only</a:t>
            </a:r>
            <a:endParaRPr lang="en-US" altLang="en-US" sz="1200">
              <a:latin typeface="Arial" panose="020B0604020202020204" pitchFamily="34" charset="0"/>
            </a:endParaRPr>
          </a:p>
        </p:txBody>
      </p:sp>
      <p:sp>
        <p:nvSpPr>
          <p:cNvPr id="60419" name="Rectangle 1031">
            <a:extLst>
              <a:ext uri="{FF2B5EF4-FFF2-40B4-BE49-F238E27FC236}">
                <a16:creationId xmlns:a16="http://schemas.microsoft.com/office/drawing/2014/main" id="{4E34E92D-41B8-E048-97D2-FF25E680FC6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500" b="1">
                <a:solidFill>
                  <a:schemeClr val="tx1"/>
                </a:solidFill>
                <a:latin typeface="Times New Roman" panose="02020603050405020304" pitchFamily="18" charset="0"/>
                <a:ea typeface="宋体" panose="02010600030101010101" pitchFamily="2" charset="-122"/>
              </a:defRPr>
            </a:lvl1pPr>
            <a:lvl2pPr marL="742950" indent="-285750">
              <a:defRPr sz="2500" b="1">
                <a:solidFill>
                  <a:schemeClr val="tx1"/>
                </a:solidFill>
                <a:latin typeface="Times New Roman" panose="02020603050405020304" pitchFamily="18" charset="0"/>
                <a:ea typeface="宋体" panose="02010600030101010101" pitchFamily="2" charset="-122"/>
              </a:defRPr>
            </a:lvl2pPr>
            <a:lvl3pPr marL="1143000" indent="-228600">
              <a:defRPr sz="2500" b="1">
                <a:solidFill>
                  <a:schemeClr val="tx1"/>
                </a:solidFill>
                <a:latin typeface="Times New Roman" panose="02020603050405020304" pitchFamily="18" charset="0"/>
                <a:ea typeface="宋体" panose="02010600030101010101" pitchFamily="2" charset="-122"/>
              </a:defRPr>
            </a:lvl3pPr>
            <a:lvl4pPr marL="1600200" indent="-228600">
              <a:defRPr sz="2500" b="1">
                <a:solidFill>
                  <a:schemeClr val="tx1"/>
                </a:solidFill>
                <a:latin typeface="Times New Roman" panose="02020603050405020304" pitchFamily="18" charset="0"/>
                <a:ea typeface="宋体" panose="02010600030101010101" pitchFamily="2" charset="-122"/>
              </a:defRPr>
            </a:lvl4pPr>
            <a:lvl5pPr marL="2057400" indent="-228600">
              <a:defRPr sz="25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9pPr>
          </a:lstStyle>
          <a:p>
            <a:fld id="{10D9C022-EE04-1544-81A7-D9B194FAA4EC}" type="slidenum">
              <a:rPr lang="zh-CN" altLang="en-US" sz="1200">
                <a:latin typeface="Arial" panose="020B0604020202020204" pitchFamily="34" charset="0"/>
              </a:rPr>
              <a:pPr/>
              <a:t>47</a:t>
            </a:fld>
            <a:endParaRPr lang="en-US" altLang="zh-CN" sz="1200">
              <a:latin typeface="Arial" panose="020B0604020202020204" pitchFamily="34" charset="0"/>
            </a:endParaRPr>
          </a:p>
        </p:txBody>
      </p:sp>
      <p:sp>
        <p:nvSpPr>
          <p:cNvPr id="60420" name="Rectangle 2">
            <a:extLst>
              <a:ext uri="{FF2B5EF4-FFF2-40B4-BE49-F238E27FC236}">
                <a16:creationId xmlns:a16="http://schemas.microsoft.com/office/drawing/2014/main" id="{06916CAE-87B9-9A4B-95AF-86D274FB5EA9}"/>
              </a:ext>
            </a:extLst>
          </p:cNvPr>
          <p:cNvSpPr>
            <a:spLocks noGrp="1" noRot="1" noChangeAspect="1" noChangeArrowheads="1" noTextEdit="1"/>
          </p:cNvSpPr>
          <p:nvPr>
            <p:ph type="sldImg"/>
          </p:nvPr>
        </p:nvSpPr>
        <p:spPr>
          <a:ln/>
        </p:spPr>
      </p:sp>
      <p:sp>
        <p:nvSpPr>
          <p:cNvPr id="60421" name="Rectangle 3">
            <a:extLst>
              <a:ext uri="{FF2B5EF4-FFF2-40B4-BE49-F238E27FC236}">
                <a16:creationId xmlns:a16="http://schemas.microsoft.com/office/drawing/2014/main" id="{B546A3EF-E41F-1543-82B0-DE5BC92B1FD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pPr lvl="1"/>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30">
            <a:extLst>
              <a:ext uri="{FF2B5EF4-FFF2-40B4-BE49-F238E27FC236}">
                <a16:creationId xmlns:a16="http://schemas.microsoft.com/office/drawing/2014/main" id="{8F16D2DB-60B8-8046-A781-8549E6258BDF}"/>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500" b="1">
                <a:solidFill>
                  <a:schemeClr val="tx1"/>
                </a:solidFill>
                <a:latin typeface="Times New Roman" panose="02020603050405020304" pitchFamily="18" charset="0"/>
                <a:ea typeface="宋体" panose="02010600030101010101" pitchFamily="2" charset="-122"/>
              </a:defRPr>
            </a:lvl1pPr>
            <a:lvl2pPr marL="742950" indent="-285750">
              <a:defRPr sz="2500" b="1">
                <a:solidFill>
                  <a:schemeClr val="tx1"/>
                </a:solidFill>
                <a:latin typeface="Times New Roman" panose="02020603050405020304" pitchFamily="18" charset="0"/>
                <a:ea typeface="宋体" panose="02010600030101010101" pitchFamily="2" charset="-122"/>
              </a:defRPr>
            </a:lvl2pPr>
            <a:lvl3pPr marL="1143000" indent="-228600">
              <a:defRPr sz="2500" b="1">
                <a:solidFill>
                  <a:schemeClr val="tx1"/>
                </a:solidFill>
                <a:latin typeface="Times New Roman" panose="02020603050405020304" pitchFamily="18" charset="0"/>
                <a:ea typeface="宋体" panose="02010600030101010101" pitchFamily="2" charset="-122"/>
              </a:defRPr>
            </a:lvl3pPr>
            <a:lvl4pPr marL="1600200" indent="-228600">
              <a:defRPr sz="2500" b="1">
                <a:solidFill>
                  <a:schemeClr val="tx1"/>
                </a:solidFill>
                <a:latin typeface="Times New Roman" panose="02020603050405020304" pitchFamily="18" charset="0"/>
                <a:ea typeface="宋体" panose="02010600030101010101" pitchFamily="2" charset="-122"/>
              </a:defRPr>
            </a:lvl4pPr>
            <a:lvl5pPr marL="2057400" indent="-228600">
              <a:defRPr sz="25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9pPr>
          </a:lstStyle>
          <a:p>
            <a:r>
              <a:rPr lang="zh-CN" altLang="en-US" sz="1200">
                <a:latin typeface="Arial" panose="020B0604020202020204" pitchFamily="34" charset="0"/>
              </a:rPr>
              <a:t>Confidential, for review only</a:t>
            </a:r>
            <a:endParaRPr lang="en-US" altLang="en-US" sz="1200">
              <a:latin typeface="Arial" panose="020B0604020202020204" pitchFamily="34" charset="0"/>
            </a:endParaRPr>
          </a:p>
        </p:txBody>
      </p:sp>
      <p:sp>
        <p:nvSpPr>
          <p:cNvPr id="62467" name="Rectangle 1031">
            <a:extLst>
              <a:ext uri="{FF2B5EF4-FFF2-40B4-BE49-F238E27FC236}">
                <a16:creationId xmlns:a16="http://schemas.microsoft.com/office/drawing/2014/main" id="{EDB27294-4F68-694C-AB14-FCB102DDDF8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500" b="1">
                <a:solidFill>
                  <a:schemeClr val="tx1"/>
                </a:solidFill>
                <a:latin typeface="Times New Roman" panose="02020603050405020304" pitchFamily="18" charset="0"/>
                <a:ea typeface="宋体" panose="02010600030101010101" pitchFamily="2" charset="-122"/>
              </a:defRPr>
            </a:lvl1pPr>
            <a:lvl2pPr marL="742950" indent="-285750">
              <a:defRPr sz="2500" b="1">
                <a:solidFill>
                  <a:schemeClr val="tx1"/>
                </a:solidFill>
                <a:latin typeface="Times New Roman" panose="02020603050405020304" pitchFamily="18" charset="0"/>
                <a:ea typeface="宋体" panose="02010600030101010101" pitchFamily="2" charset="-122"/>
              </a:defRPr>
            </a:lvl2pPr>
            <a:lvl3pPr marL="1143000" indent="-228600">
              <a:defRPr sz="2500" b="1">
                <a:solidFill>
                  <a:schemeClr val="tx1"/>
                </a:solidFill>
                <a:latin typeface="Times New Roman" panose="02020603050405020304" pitchFamily="18" charset="0"/>
                <a:ea typeface="宋体" panose="02010600030101010101" pitchFamily="2" charset="-122"/>
              </a:defRPr>
            </a:lvl3pPr>
            <a:lvl4pPr marL="1600200" indent="-228600">
              <a:defRPr sz="2500" b="1">
                <a:solidFill>
                  <a:schemeClr val="tx1"/>
                </a:solidFill>
                <a:latin typeface="Times New Roman" panose="02020603050405020304" pitchFamily="18" charset="0"/>
                <a:ea typeface="宋体" panose="02010600030101010101" pitchFamily="2" charset="-122"/>
              </a:defRPr>
            </a:lvl4pPr>
            <a:lvl5pPr marL="2057400" indent="-228600">
              <a:defRPr sz="25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9pPr>
          </a:lstStyle>
          <a:p>
            <a:fld id="{58CB07D2-5A61-C040-80DE-33E131579B88}" type="slidenum">
              <a:rPr lang="zh-CN" altLang="en-US" sz="1200">
                <a:latin typeface="Arial" panose="020B0604020202020204" pitchFamily="34" charset="0"/>
              </a:rPr>
              <a:pPr/>
              <a:t>48</a:t>
            </a:fld>
            <a:endParaRPr lang="en-US" altLang="zh-CN" sz="1200">
              <a:latin typeface="Arial" panose="020B0604020202020204" pitchFamily="34" charset="0"/>
            </a:endParaRPr>
          </a:p>
        </p:txBody>
      </p:sp>
      <p:sp>
        <p:nvSpPr>
          <p:cNvPr id="62468" name="Rectangle 2">
            <a:extLst>
              <a:ext uri="{FF2B5EF4-FFF2-40B4-BE49-F238E27FC236}">
                <a16:creationId xmlns:a16="http://schemas.microsoft.com/office/drawing/2014/main" id="{B2901874-F1C2-404D-9078-5FE109D1AFE3}"/>
              </a:ext>
            </a:extLst>
          </p:cNvPr>
          <p:cNvSpPr>
            <a:spLocks noGrp="1" noRot="1" noChangeAspect="1" noChangeArrowheads="1" noTextEdit="1"/>
          </p:cNvSpPr>
          <p:nvPr>
            <p:ph type="sldImg"/>
          </p:nvPr>
        </p:nvSpPr>
        <p:spPr>
          <a:ln/>
        </p:spPr>
      </p:sp>
      <p:sp>
        <p:nvSpPr>
          <p:cNvPr id="62469" name="Rectangle 3">
            <a:extLst>
              <a:ext uri="{FF2B5EF4-FFF2-40B4-BE49-F238E27FC236}">
                <a16:creationId xmlns:a16="http://schemas.microsoft.com/office/drawing/2014/main" id="{DDAE209F-8829-7341-B732-17FFCB59A34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5475" name="Rectangle 3"/>
          <p:cNvSpPr>
            <a:spLocks noGrp="1" noChangeArrowheads="1"/>
          </p:cNvSpPr>
          <p:nvPr>
            <p:ph type="subTitle" sz="quarter" idx="1"/>
          </p:nvPr>
        </p:nvSpPr>
        <p:spPr>
          <a:xfrm>
            <a:off x="2146300" y="3505200"/>
            <a:ext cx="5745163" cy="976313"/>
          </a:xfrm>
        </p:spPr>
        <p:txBody>
          <a:bodyPr/>
          <a:lstStyle>
            <a:lvl1pPr marL="0" indent="0" algn="ctr">
              <a:lnSpc>
                <a:spcPct val="95000"/>
              </a:lnSpc>
              <a:spcBef>
                <a:spcPct val="10000"/>
              </a:spcBef>
              <a:buFont typeface="Wingdings" pitchFamily="2" charset="2"/>
              <a:buNone/>
              <a:defRPr sz="3200">
                <a:solidFill>
                  <a:srgbClr val="C1C4DD"/>
                </a:solidFill>
              </a:defRPr>
            </a:lvl1pPr>
          </a:lstStyle>
          <a:p>
            <a:pPr lvl="0"/>
            <a:r>
              <a:rPr lang="en-US" altLang="en-US" noProof="0"/>
              <a:t>Speaker’s Name,</a:t>
            </a:r>
          </a:p>
          <a:p>
            <a:pPr lvl="0"/>
            <a:r>
              <a:rPr lang="en-US" altLang="en-US" noProof="0"/>
              <a:t>Speaker’s Title</a:t>
            </a:r>
          </a:p>
        </p:txBody>
      </p:sp>
      <p:sp>
        <p:nvSpPr>
          <p:cNvPr id="105476" name="Rectangle 4"/>
          <p:cNvSpPr>
            <a:spLocks noGrp="1" noChangeArrowheads="1"/>
          </p:cNvSpPr>
          <p:nvPr>
            <p:ph type="ctrTitle" sz="quarter"/>
          </p:nvPr>
        </p:nvSpPr>
        <p:spPr>
          <a:xfrm>
            <a:off x="1096963" y="2136775"/>
            <a:ext cx="7608887" cy="1968500"/>
          </a:xfrm>
          <a:effectLst/>
        </p:spPr>
        <p:txBody>
          <a:bodyPr anchor="t"/>
          <a:lstStyle>
            <a:lvl1pPr algn="ctr">
              <a:lnSpc>
                <a:spcPct val="95000"/>
              </a:lnSpc>
              <a:buClr>
                <a:schemeClr val="folHlink"/>
              </a:buClr>
              <a:buSzPct val="95000"/>
              <a:defRPr sz="6800"/>
            </a:lvl1pPr>
          </a:lstStyle>
          <a:p>
            <a:pPr lvl="0"/>
            <a:r>
              <a:rPr lang="en-US" altLang="en-US" noProof="0"/>
              <a:t>Click to edit Master title style</a:t>
            </a:r>
          </a:p>
        </p:txBody>
      </p:sp>
    </p:spTree>
    <p:extLst>
      <p:ext uri="{BB962C8B-B14F-4D97-AF65-F5344CB8AC3E}">
        <p14:creationId xmlns:p14="http://schemas.microsoft.com/office/powerpoint/2010/main" val="479773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a:extLst>
              <a:ext uri="{FF2B5EF4-FFF2-40B4-BE49-F238E27FC236}">
                <a16:creationId xmlns:a16="http://schemas.microsoft.com/office/drawing/2014/main" id="{39DFEB3B-E028-2147-B985-BC90632C7CEA}"/>
              </a:ext>
            </a:extLst>
          </p:cNvPr>
          <p:cNvSpPr>
            <a:spLocks noGrp="1" noChangeArrowheads="1"/>
          </p:cNvSpPr>
          <p:nvPr>
            <p:ph type="sldNum" sz="quarter" idx="10"/>
          </p:nvPr>
        </p:nvSpPr>
        <p:spPr>
          <a:ln/>
        </p:spPr>
        <p:txBody>
          <a:bodyPr/>
          <a:lstStyle>
            <a:lvl1pPr>
              <a:defRPr/>
            </a:lvl1pPr>
          </a:lstStyle>
          <a:p>
            <a:fld id="{5E571CFA-306F-1C44-8BD6-BF3A6A0CF587}" type="slidenum">
              <a:rPr lang="zh-CN" altLang="en-US"/>
              <a:pPr/>
              <a:t>‹#›</a:t>
            </a:fld>
            <a:endParaRPr lang="en-US" altLang="zh-CN"/>
          </a:p>
        </p:txBody>
      </p:sp>
      <p:sp>
        <p:nvSpPr>
          <p:cNvPr id="5" name="Rectangle 7">
            <a:extLst>
              <a:ext uri="{FF2B5EF4-FFF2-40B4-BE49-F238E27FC236}">
                <a16:creationId xmlns:a16="http://schemas.microsoft.com/office/drawing/2014/main" id="{110424B2-32F7-A24D-B85A-2A884FF166BF}"/>
              </a:ext>
            </a:extLst>
          </p:cNvPr>
          <p:cNvSpPr>
            <a:spLocks noGrp="1" noChangeArrowheads="1"/>
          </p:cNvSpPr>
          <p:nvPr>
            <p:ph type="dt" sz="half" idx="11"/>
          </p:nvPr>
        </p:nvSpPr>
        <p:spPr>
          <a:ln/>
        </p:spPr>
        <p:txBody>
          <a:bodyPr/>
          <a:lstStyle>
            <a:lvl1pPr>
              <a:defRPr/>
            </a:lvl1pPr>
          </a:lstStyle>
          <a:p>
            <a:pPr>
              <a:defRPr/>
            </a:pPr>
            <a:fld id="{80081DA2-80E2-FD45-8D7C-F2D62C02F79D}" type="datetime1">
              <a:rPr lang="zh-CN" altLang="en-US"/>
              <a:pPr>
                <a:defRPr/>
              </a:pPr>
              <a:t>2024/5/24</a:t>
            </a:fld>
            <a:endParaRPr lang="en-US" altLang="zh-CN" sz="1000"/>
          </a:p>
        </p:txBody>
      </p:sp>
    </p:spTree>
    <p:extLst>
      <p:ext uri="{BB962C8B-B14F-4D97-AF65-F5344CB8AC3E}">
        <p14:creationId xmlns:p14="http://schemas.microsoft.com/office/powerpoint/2010/main" val="557616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65988" y="255588"/>
            <a:ext cx="2205037" cy="31511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50875" y="255588"/>
            <a:ext cx="6462713" cy="31511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a:extLst>
              <a:ext uri="{FF2B5EF4-FFF2-40B4-BE49-F238E27FC236}">
                <a16:creationId xmlns:a16="http://schemas.microsoft.com/office/drawing/2014/main" id="{5CC40667-6646-E94A-8E40-584BECF1DE81}"/>
              </a:ext>
            </a:extLst>
          </p:cNvPr>
          <p:cNvSpPr>
            <a:spLocks noGrp="1" noChangeArrowheads="1"/>
          </p:cNvSpPr>
          <p:nvPr>
            <p:ph type="sldNum" sz="quarter" idx="10"/>
          </p:nvPr>
        </p:nvSpPr>
        <p:spPr>
          <a:ln/>
        </p:spPr>
        <p:txBody>
          <a:bodyPr/>
          <a:lstStyle>
            <a:lvl1pPr>
              <a:defRPr/>
            </a:lvl1pPr>
          </a:lstStyle>
          <a:p>
            <a:fld id="{D5F795E9-89FA-FF43-8FE7-DC090234681B}" type="slidenum">
              <a:rPr lang="zh-CN" altLang="en-US"/>
              <a:pPr/>
              <a:t>‹#›</a:t>
            </a:fld>
            <a:endParaRPr lang="en-US" altLang="zh-CN"/>
          </a:p>
        </p:txBody>
      </p:sp>
      <p:sp>
        <p:nvSpPr>
          <p:cNvPr id="5" name="Rectangle 7">
            <a:extLst>
              <a:ext uri="{FF2B5EF4-FFF2-40B4-BE49-F238E27FC236}">
                <a16:creationId xmlns:a16="http://schemas.microsoft.com/office/drawing/2014/main" id="{15918C18-A736-0642-A3EE-95039B5BA9A1}"/>
              </a:ext>
            </a:extLst>
          </p:cNvPr>
          <p:cNvSpPr>
            <a:spLocks noGrp="1" noChangeArrowheads="1"/>
          </p:cNvSpPr>
          <p:nvPr>
            <p:ph type="dt" sz="half" idx="11"/>
          </p:nvPr>
        </p:nvSpPr>
        <p:spPr>
          <a:ln/>
        </p:spPr>
        <p:txBody>
          <a:bodyPr/>
          <a:lstStyle>
            <a:lvl1pPr>
              <a:defRPr/>
            </a:lvl1pPr>
          </a:lstStyle>
          <a:p>
            <a:pPr>
              <a:defRPr/>
            </a:pPr>
            <a:fld id="{BB1237A4-8B70-C640-B051-C0FEEDE55268}" type="datetime1">
              <a:rPr lang="zh-CN" altLang="en-US"/>
              <a:pPr>
                <a:defRPr/>
              </a:pPr>
              <a:t>2024/5/24</a:t>
            </a:fld>
            <a:endParaRPr lang="en-US" altLang="zh-CN" sz="1000"/>
          </a:p>
        </p:txBody>
      </p:sp>
    </p:spTree>
    <p:extLst>
      <p:ext uri="{BB962C8B-B14F-4D97-AF65-F5344CB8AC3E}">
        <p14:creationId xmlns:p14="http://schemas.microsoft.com/office/powerpoint/2010/main" val="1657833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a:extLst>
              <a:ext uri="{FF2B5EF4-FFF2-40B4-BE49-F238E27FC236}">
                <a16:creationId xmlns:a16="http://schemas.microsoft.com/office/drawing/2014/main" id="{E4CF871E-7306-E84F-BAB3-AA953370E5CD}"/>
              </a:ext>
            </a:extLst>
          </p:cNvPr>
          <p:cNvSpPr>
            <a:spLocks noGrp="1" noChangeArrowheads="1"/>
          </p:cNvSpPr>
          <p:nvPr>
            <p:ph type="sldNum" sz="quarter" idx="10"/>
          </p:nvPr>
        </p:nvSpPr>
        <p:spPr>
          <a:ln/>
        </p:spPr>
        <p:txBody>
          <a:bodyPr/>
          <a:lstStyle>
            <a:lvl1pPr>
              <a:defRPr/>
            </a:lvl1pPr>
          </a:lstStyle>
          <a:p>
            <a:fld id="{C043ADFF-777A-2840-AC3E-4251A5DD69E9}" type="slidenum">
              <a:rPr lang="zh-CN" altLang="en-US"/>
              <a:pPr/>
              <a:t>‹#›</a:t>
            </a:fld>
            <a:endParaRPr lang="en-US" altLang="zh-CN"/>
          </a:p>
        </p:txBody>
      </p:sp>
      <p:sp>
        <p:nvSpPr>
          <p:cNvPr id="5" name="Rectangle 7">
            <a:extLst>
              <a:ext uri="{FF2B5EF4-FFF2-40B4-BE49-F238E27FC236}">
                <a16:creationId xmlns:a16="http://schemas.microsoft.com/office/drawing/2014/main" id="{3CBC489A-DE57-8842-A903-44B5C69EC4E2}"/>
              </a:ext>
            </a:extLst>
          </p:cNvPr>
          <p:cNvSpPr>
            <a:spLocks noGrp="1" noChangeArrowheads="1"/>
          </p:cNvSpPr>
          <p:nvPr>
            <p:ph type="dt" sz="half" idx="11"/>
          </p:nvPr>
        </p:nvSpPr>
        <p:spPr>
          <a:ln/>
        </p:spPr>
        <p:txBody>
          <a:bodyPr/>
          <a:lstStyle>
            <a:lvl1pPr>
              <a:defRPr/>
            </a:lvl1pPr>
          </a:lstStyle>
          <a:p>
            <a:pPr>
              <a:defRPr/>
            </a:pPr>
            <a:fld id="{DA1A0F88-8A1A-FB42-99D1-A090A114EB80}" type="datetime1">
              <a:rPr lang="zh-CN" altLang="en-US"/>
              <a:pPr>
                <a:defRPr/>
              </a:pPr>
              <a:t>2024/5/24</a:t>
            </a:fld>
            <a:endParaRPr lang="en-US" altLang="zh-CN" sz="1000"/>
          </a:p>
        </p:txBody>
      </p:sp>
    </p:spTree>
    <p:extLst>
      <p:ext uri="{BB962C8B-B14F-4D97-AF65-F5344CB8AC3E}">
        <p14:creationId xmlns:p14="http://schemas.microsoft.com/office/powerpoint/2010/main" val="3251725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8">
            <a:extLst>
              <a:ext uri="{FF2B5EF4-FFF2-40B4-BE49-F238E27FC236}">
                <a16:creationId xmlns:a16="http://schemas.microsoft.com/office/drawing/2014/main" id="{42579465-DA21-6045-866E-A87DF9E7BD01}"/>
              </a:ext>
            </a:extLst>
          </p:cNvPr>
          <p:cNvSpPr>
            <a:spLocks noGrp="1" noChangeArrowheads="1"/>
          </p:cNvSpPr>
          <p:nvPr>
            <p:ph type="sldNum" sz="quarter" idx="10"/>
          </p:nvPr>
        </p:nvSpPr>
        <p:spPr>
          <a:ln/>
        </p:spPr>
        <p:txBody>
          <a:bodyPr/>
          <a:lstStyle>
            <a:lvl1pPr>
              <a:defRPr/>
            </a:lvl1pPr>
          </a:lstStyle>
          <a:p>
            <a:fld id="{1C3E683E-9D47-F04D-8BF7-C26A8F62805A}" type="slidenum">
              <a:rPr lang="zh-CN" altLang="en-US"/>
              <a:pPr/>
              <a:t>‹#›</a:t>
            </a:fld>
            <a:endParaRPr lang="en-US" altLang="zh-CN"/>
          </a:p>
        </p:txBody>
      </p:sp>
      <p:sp>
        <p:nvSpPr>
          <p:cNvPr id="5" name="Rectangle 7">
            <a:extLst>
              <a:ext uri="{FF2B5EF4-FFF2-40B4-BE49-F238E27FC236}">
                <a16:creationId xmlns:a16="http://schemas.microsoft.com/office/drawing/2014/main" id="{B66413B0-2CD0-A840-B9F3-4F4C17DA9BCB}"/>
              </a:ext>
            </a:extLst>
          </p:cNvPr>
          <p:cNvSpPr>
            <a:spLocks noGrp="1" noChangeArrowheads="1"/>
          </p:cNvSpPr>
          <p:nvPr>
            <p:ph type="dt" sz="half" idx="11"/>
          </p:nvPr>
        </p:nvSpPr>
        <p:spPr>
          <a:ln/>
        </p:spPr>
        <p:txBody>
          <a:bodyPr/>
          <a:lstStyle>
            <a:lvl1pPr>
              <a:defRPr/>
            </a:lvl1pPr>
          </a:lstStyle>
          <a:p>
            <a:pPr>
              <a:defRPr/>
            </a:pPr>
            <a:fld id="{D5F37824-16BB-4C4E-9DFA-8D36EDA77456}" type="datetime1">
              <a:rPr lang="zh-CN" altLang="en-US"/>
              <a:pPr>
                <a:defRPr/>
              </a:pPr>
              <a:t>2024/5/24</a:t>
            </a:fld>
            <a:endParaRPr lang="en-US" altLang="zh-CN" sz="1000"/>
          </a:p>
        </p:txBody>
      </p:sp>
    </p:spTree>
    <p:extLst>
      <p:ext uri="{BB962C8B-B14F-4D97-AF65-F5344CB8AC3E}">
        <p14:creationId xmlns:p14="http://schemas.microsoft.com/office/powerpoint/2010/main" val="4024122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50875" y="1143000"/>
            <a:ext cx="4333875" cy="2263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37150" y="1143000"/>
            <a:ext cx="4333875" cy="2263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a:extLst>
              <a:ext uri="{FF2B5EF4-FFF2-40B4-BE49-F238E27FC236}">
                <a16:creationId xmlns:a16="http://schemas.microsoft.com/office/drawing/2014/main" id="{A98B0900-D792-6045-9B8C-735E8620AD0B}"/>
              </a:ext>
            </a:extLst>
          </p:cNvPr>
          <p:cNvSpPr>
            <a:spLocks noGrp="1" noChangeArrowheads="1"/>
          </p:cNvSpPr>
          <p:nvPr>
            <p:ph type="sldNum" sz="quarter" idx="10"/>
          </p:nvPr>
        </p:nvSpPr>
        <p:spPr>
          <a:ln/>
        </p:spPr>
        <p:txBody>
          <a:bodyPr/>
          <a:lstStyle>
            <a:lvl1pPr>
              <a:defRPr/>
            </a:lvl1pPr>
          </a:lstStyle>
          <a:p>
            <a:fld id="{94EBC517-59A3-8746-AC2E-040CC04A0453}" type="slidenum">
              <a:rPr lang="zh-CN" altLang="en-US"/>
              <a:pPr/>
              <a:t>‹#›</a:t>
            </a:fld>
            <a:endParaRPr lang="en-US" altLang="zh-CN"/>
          </a:p>
        </p:txBody>
      </p:sp>
      <p:sp>
        <p:nvSpPr>
          <p:cNvPr id="6" name="Rectangle 7">
            <a:extLst>
              <a:ext uri="{FF2B5EF4-FFF2-40B4-BE49-F238E27FC236}">
                <a16:creationId xmlns:a16="http://schemas.microsoft.com/office/drawing/2014/main" id="{830256D5-A427-8144-ACB8-712209655BB5}"/>
              </a:ext>
            </a:extLst>
          </p:cNvPr>
          <p:cNvSpPr>
            <a:spLocks noGrp="1" noChangeArrowheads="1"/>
          </p:cNvSpPr>
          <p:nvPr>
            <p:ph type="dt" sz="half" idx="11"/>
          </p:nvPr>
        </p:nvSpPr>
        <p:spPr>
          <a:ln/>
        </p:spPr>
        <p:txBody>
          <a:bodyPr/>
          <a:lstStyle>
            <a:lvl1pPr>
              <a:defRPr/>
            </a:lvl1pPr>
          </a:lstStyle>
          <a:p>
            <a:pPr>
              <a:defRPr/>
            </a:pPr>
            <a:fld id="{A59700D5-B539-AE48-AA27-C84B09158FF9}" type="datetime1">
              <a:rPr lang="zh-CN" altLang="en-US"/>
              <a:pPr>
                <a:defRPr/>
              </a:pPr>
              <a:t>2024/5/24</a:t>
            </a:fld>
            <a:endParaRPr lang="en-US" altLang="zh-CN" sz="1000"/>
          </a:p>
        </p:txBody>
      </p:sp>
    </p:spTree>
    <p:extLst>
      <p:ext uri="{BB962C8B-B14F-4D97-AF65-F5344CB8AC3E}">
        <p14:creationId xmlns:p14="http://schemas.microsoft.com/office/powerpoint/2010/main" val="1147221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a:extLst>
              <a:ext uri="{FF2B5EF4-FFF2-40B4-BE49-F238E27FC236}">
                <a16:creationId xmlns:a16="http://schemas.microsoft.com/office/drawing/2014/main" id="{562FAC41-322E-B942-9820-6AC5F1F33958}"/>
              </a:ext>
            </a:extLst>
          </p:cNvPr>
          <p:cNvSpPr>
            <a:spLocks noGrp="1" noChangeArrowheads="1"/>
          </p:cNvSpPr>
          <p:nvPr>
            <p:ph type="sldNum" sz="quarter" idx="10"/>
          </p:nvPr>
        </p:nvSpPr>
        <p:spPr>
          <a:ln/>
        </p:spPr>
        <p:txBody>
          <a:bodyPr/>
          <a:lstStyle>
            <a:lvl1pPr>
              <a:defRPr/>
            </a:lvl1pPr>
          </a:lstStyle>
          <a:p>
            <a:fld id="{87E718C0-C669-9240-86FA-7664676A06B8}" type="slidenum">
              <a:rPr lang="zh-CN" altLang="en-US"/>
              <a:pPr/>
              <a:t>‹#›</a:t>
            </a:fld>
            <a:endParaRPr lang="en-US" altLang="zh-CN"/>
          </a:p>
        </p:txBody>
      </p:sp>
      <p:sp>
        <p:nvSpPr>
          <p:cNvPr id="8" name="Rectangle 7">
            <a:extLst>
              <a:ext uri="{FF2B5EF4-FFF2-40B4-BE49-F238E27FC236}">
                <a16:creationId xmlns:a16="http://schemas.microsoft.com/office/drawing/2014/main" id="{D638B80E-E459-D948-8ADA-9AFC80E54A01}"/>
              </a:ext>
            </a:extLst>
          </p:cNvPr>
          <p:cNvSpPr>
            <a:spLocks noGrp="1" noChangeArrowheads="1"/>
          </p:cNvSpPr>
          <p:nvPr>
            <p:ph type="dt" sz="half" idx="11"/>
          </p:nvPr>
        </p:nvSpPr>
        <p:spPr>
          <a:ln/>
        </p:spPr>
        <p:txBody>
          <a:bodyPr/>
          <a:lstStyle>
            <a:lvl1pPr>
              <a:defRPr/>
            </a:lvl1pPr>
          </a:lstStyle>
          <a:p>
            <a:pPr>
              <a:defRPr/>
            </a:pPr>
            <a:fld id="{A05CEB0A-97AC-E34B-8D58-A4F5457A20EE}" type="datetime1">
              <a:rPr lang="zh-CN" altLang="en-US"/>
              <a:pPr>
                <a:defRPr/>
              </a:pPr>
              <a:t>2024/5/24</a:t>
            </a:fld>
            <a:endParaRPr lang="en-US" altLang="zh-CN" sz="1000"/>
          </a:p>
        </p:txBody>
      </p:sp>
    </p:spTree>
    <p:extLst>
      <p:ext uri="{BB962C8B-B14F-4D97-AF65-F5344CB8AC3E}">
        <p14:creationId xmlns:p14="http://schemas.microsoft.com/office/powerpoint/2010/main" val="3490249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a:extLst>
              <a:ext uri="{FF2B5EF4-FFF2-40B4-BE49-F238E27FC236}">
                <a16:creationId xmlns:a16="http://schemas.microsoft.com/office/drawing/2014/main" id="{521B79B7-176A-1C42-8D53-A24C8A352939}"/>
              </a:ext>
            </a:extLst>
          </p:cNvPr>
          <p:cNvSpPr>
            <a:spLocks noGrp="1" noChangeArrowheads="1"/>
          </p:cNvSpPr>
          <p:nvPr>
            <p:ph type="sldNum" sz="quarter" idx="10"/>
          </p:nvPr>
        </p:nvSpPr>
        <p:spPr>
          <a:ln/>
        </p:spPr>
        <p:txBody>
          <a:bodyPr/>
          <a:lstStyle>
            <a:lvl1pPr>
              <a:defRPr/>
            </a:lvl1pPr>
          </a:lstStyle>
          <a:p>
            <a:fld id="{610074AC-6127-BB4F-92E5-34C0B70D74B4}" type="slidenum">
              <a:rPr lang="zh-CN" altLang="en-US"/>
              <a:pPr/>
              <a:t>‹#›</a:t>
            </a:fld>
            <a:endParaRPr lang="en-US" altLang="zh-CN"/>
          </a:p>
        </p:txBody>
      </p:sp>
      <p:sp>
        <p:nvSpPr>
          <p:cNvPr id="4" name="Rectangle 7">
            <a:extLst>
              <a:ext uri="{FF2B5EF4-FFF2-40B4-BE49-F238E27FC236}">
                <a16:creationId xmlns:a16="http://schemas.microsoft.com/office/drawing/2014/main" id="{23B345CB-FA03-4C44-8E90-9E491D78A22A}"/>
              </a:ext>
            </a:extLst>
          </p:cNvPr>
          <p:cNvSpPr>
            <a:spLocks noGrp="1" noChangeArrowheads="1"/>
          </p:cNvSpPr>
          <p:nvPr>
            <p:ph type="dt" sz="half" idx="11"/>
          </p:nvPr>
        </p:nvSpPr>
        <p:spPr>
          <a:ln/>
        </p:spPr>
        <p:txBody>
          <a:bodyPr/>
          <a:lstStyle>
            <a:lvl1pPr>
              <a:defRPr/>
            </a:lvl1pPr>
          </a:lstStyle>
          <a:p>
            <a:pPr>
              <a:defRPr/>
            </a:pPr>
            <a:fld id="{E7F5022A-690B-5440-BCF4-425C9B2AD824}" type="datetime1">
              <a:rPr lang="zh-CN" altLang="en-US"/>
              <a:pPr>
                <a:defRPr/>
              </a:pPr>
              <a:t>2024/5/24</a:t>
            </a:fld>
            <a:endParaRPr lang="en-US" altLang="zh-CN" sz="1000"/>
          </a:p>
        </p:txBody>
      </p:sp>
    </p:spTree>
    <p:extLst>
      <p:ext uri="{BB962C8B-B14F-4D97-AF65-F5344CB8AC3E}">
        <p14:creationId xmlns:p14="http://schemas.microsoft.com/office/powerpoint/2010/main" val="732655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3A428F8C-8304-064D-820D-53281AC59F79}"/>
              </a:ext>
            </a:extLst>
          </p:cNvPr>
          <p:cNvSpPr>
            <a:spLocks noGrp="1" noChangeArrowheads="1"/>
          </p:cNvSpPr>
          <p:nvPr>
            <p:ph type="sldNum" sz="quarter" idx="10"/>
          </p:nvPr>
        </p:nvSpPr>
        <p:spPr>
          <a:ln/>
        </p:spPr>
        <p:txBody>
          <a:bodyPr/>
          <a:lstStyle>
            <a:lvl1pPr>
              <a:defRPr/>
            </a:lvl1pPr>
          </a:lstStyle>
          <a:p>
            <a:fld id="{78623DC7-575A-4A40-B041-A0B8C4570C18}" type="slidenum">
              <a:rPr lang="zh-CN" altLang="en-US"/>
              <a:pPr/>
              <a:t>‹#›</a:t>
            </a:fld>
            <a:endParaRPr lang="en-US" altLang="zh-CN"/>
          </a:p>
        </p:txBody>
      </p:sp>
      <p:sp>
        <p:nvSpPr>
          <p:cNvPr id="3" name="Rectangle 7">
            <a:extLst>
              <a:ext uri="{FF2B5EF4-FFF2-40B4-BE49-F238E27FC236}">
                <a16:creationId xmlns:a16="http://schemas.microsoft.com/office/drawing/2014/main" id="{61E0C00A-3665-B740-955D-2053498CBE83}"/>
              </a:ext>
            </a:extLst>
          </p:cNvPr>
          <p:cNvSpPr>
            <a:spLocks noGrp="1" noChangeArrowheads="1"/>
          </p:cNvSpPr>
          <p:nvPr>
            <p:ph type="dt" sz="half" idx="11"/>
          </p:nvPr>
        </p:nvSpPr>
        <p:spPr>
          <a:ln/>
        </p:spPr>
        <p:txBody>
          <a:bodyPr/>
          <a:lstStyle>
            <a:lvl1pPr>
              <a:defRPr/>
            </a:lvl1pPr>
          </a:lstStyle>
          <a:p>
            <a:pPr>
              <a:defRPr/>
            </a:pPr>
            <a:fld id="{AC7EF6A6-E9AA-0B4D-BCC7-30B88E61E439}" type="datetime1">
              <a:rPr lang="zh-CN" altLang="en-US"/>
              <a:pPr>
                <a:defRPr/>
              </a:pPr>
              <a:t>2024/5/24</a:t>
            </a:fld>
            <a:endParaRPr lang="en-US" altLang="zh-CN" sz="1000"/>
          </a:p>
        </p:txBody>
      </p:sp>
    </p:spTree>
    <p:extLst>
      <p:ext uri="{BB962C8B-B14F-4D97-AF65-F5344CB8AC3E}">
        <p14:creationId xmlns:p14="http://schemas.microsoft.com/office/powerpoint/2010/main" val="1245413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a:extLst>
              <a:ext uri="{FF2B5EF4-FFF2-40B4-BE49-F238E27FC236}">
                <a16:creationId xmlns:a16="http://schemas.microsoft.com/office/drawing/2014/main" id="{1AE26F84-B95F-0F4C-8AD8-3E26ED628364}"/>
              </a:ext>
            </a:extLst>
          </p:cNvPr>
          <p:cNvSpPr>
            <a:spLocks noGrp="1" noChangeArrowheads="1"/>
          </p:cNvSpPr>
          <p:nvPr>
            <p:ph type="sldNum" sz="quarter" idx="10"/>
          </p:nvPr>
        </p:nvSpPr>
        <p:spPr>
          <a:ln/>
        </p:spPr>
        <p:txBody>
          <a:bodyPr/>
          <a:lstStyle>
            <a:lvl1pPr>
              <a:defRPr/>
            </a:lvl1pPr>
          </a:lstStyle>
          <a:p>
            <a:fld id="{F2EFBB97-E995-7D4B-9598-1C602CBF961C}" type="slidenum">
              <a:rPr lang="zh-CN" altLang="en-US"/>
              <a:pPr/>
              <a:t>‹#›</a:t>
            </a:fld>
            <a:endParaRPr lang="en-US" altLang="zh-CN"/>
          </a:p>
        </p:txBody>
      </p:sp>
      <p:sp>
        <p:nvSpPr>
          <p:cNvPr id="6" name="Rectangle 7">
            <a:extLst>
              <a:ext uri="{FF2B5EF4-FFF2-40B4-BE49-F238E27FC236}">
                <a16:creationId xmlns:a16="http://schemas.microsoft.com/office/drawing/2014/main" id="{A96972B4-ED99-B949-A724-455CBE100136}"/>
              </a:ext>
            </a:extLst>
          </p:cNvPr>
          <p:cNvSpPr>
            <a:spLocks noGrp="1" noChangeArrowheads="1"/>
          </p:cNvSpPr>
          <p:nvPr>
            <p:ph type="dt" sz="half" idx="11"/>
          </p:nvPr>
        </p:nvSpPr>
        <p:spPr>
          <a:ln/>
        </p:spPr>
        <p:txBody>
          <a:bodyPr/>
          <a:lstStyle>
            <a:lvl1pPr>
              <a:defRPr/>
            </a:lvl1pPr>
          </a:lstStyle>
          <a:p>
            <a:pPr>
              <a:defRPr/>
            </a:pPr>
            <a:fld id="{5EFD40EB-1450-AB46-99F5-F2A5E1B68A16}" type="datetime1">
              <a:rPr lang="zh-CN" altLang="en-US"/>
              <a:pPr>
                <a:defRPr/>
              </a:pPr>
              <a:t>2024/5/24</a:t>
            </a:fld>
            <a:endParaRPr lang="en-US" altLang="zh-CN" sz="1000"/>
          </a:p>
        </p:txBody>
      </p:sp>
    </p:spTree>
    <p:extLst>
      <p:ext uri="{BB962C8B-B14F-4D97-AF65-F5344CB8AC3E}">
        <p14:creationId xmlns:p14="http://schemas.microsoft.com/office/powerpoint/2010/main" val="382492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a:extLst>
              <a:ext uri="{FF2B5EF4-FFF2-40B4-BE49-F238E27FC236}">
                <a16:creationId xmlns:a16="http://schemas.microsoft.com/office/drawing/2014/main" id="{4415387A-66EE-9F48-9815-C9A25A562B2C}"/>
              </a:ext>
            </a:extLst>
          </p:cNvPr>
          <p:cNvSpPr>
            <a:spLocks noGrp="1" noChangeArrowheads="1"/>
          </p:cNvSpPr>
          <p:nvPr>
            <p:ph type="sldNum" sz="quarter" idx="10"/>
          </p:nvPr>
        </p:nvSpPr>
        <p:spPr>
          <a:ln/>
        </p:spPr>
        <p:txBody>
          <a:bodyPr/>
          <a:lstStyle>
            <a:lvl1pPr>
              <a:defRPr/>
            </a:lvl1pPr>
          </a:lstStyle>
          <a:p>
            <a:fld id="{9D39F053-8658-BD42-8879-B9F297FD0EF7}" type="slidenum">
              <a:rPr lang="zh-CN" altLang="en-US"/>
              <a:pPr/>
              <a:t>‹#›</a:t>
            </a:fld>
            <a:endParaRPr lang="en-US" altLang="zh-CN"/>
          </a:p>
        </p:txBody>
      </p:sp>
      <p:sp>
        <p:nvSpPr>
          <p:cNvPr id="6" name="Rectangle 7">
            <a:extLst>
              <a:ext uri="{FF2B5EF4-FFF2-40B4-BE49-F238E27FC236}">
                <a16:creationId xmlns:a16="http://schemas.microsoft.com/office/drawing/2014/main" id="{DC1A9E0A-0BBA-BE4F-8477-24EA80CF38B5}"/>
              </a:ext>
            </a:extLst>
          </p:cNvPr>
          <p:cNvSpPr>
            <a:spLocks noGrp="1" noChangeArrowheads="1"/>
          </p:cNvSpPr>
          <p:nvPr>
            <p:ph type="dt" sz="half" idx="11"/>
          </p:nvPr>
        </p:nvSpPr>
        <p:spPr>
          <a:ln/>
        </p:spPr>
        <p:txBody>
          <a:bodyPr/>
          <a:lstStyle>
            <a:lvl1pPr>
              <a:defRPr/>
            </a:lvl1pPr>
          </a:lstStyle>
          <a:p>
            <a:pPr>
              <a:defRPr/>
            </a:pPr>
            <a:fld id="{51DF42D3-AB60-ED43-B5DB-19B0C597535C}" type="datetime1">
              <a:rPr lang="zh-CN" altLang="en-US"/>
              <a:pPr>
                <a:defRPr/>
              </a:pPr>
              <a:t>2024/5/24</a:t>
            </a:fld>
            <a:endParaRPr lang="en-US" altLang="zh-CN" sz="1000"/>
          </a:p>
        </p:txBody>
      </p:sp>
    </p:spTree>
    <p:extLst>
      <p:ext uri="{BB962C8B-B14F-4D97-AF65-F5344CB8AC3E}">
        <p14:creationId xmlns:p14="http://schemas.microsoft.com/office/powerpoint/2010/main" val="1144237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577C6EC-03C9-8B48-B213-A22E67A32159}"/>
              </a:ext>
            </a:extLst>
          </p:cNvPr>
          <p:cNvSpPr>
            <a:spLocks noGrp="1" noChangeArrowheads="1"/>
          </p:cNvSpPr>
          <p:nvPr>
            <p:ph type="body" idx="1"/>
          </p:nvPr>
        </p:nvSpPr>
        <p:spPr bwMode="auto">
          <a:xfrm>
            <a:off x="650875" y="1143000"/>
            <a:ext cx="8820150" cy="226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altLang="en-US"/>
              <a:t>Body Text</a:t>
            </a:r>
          </a:p>
          <a:p>
            <a:pPr lvl="1"/>
            <a:r>
              <a:rPr lang="en-US" altLang="en-US"/>
              <a:t> Second Level</a:t>
            </a:r>
          </a:p>
          <a:p>
            <a:pPr lvl="2"/>
            <a:r>
              <a:rPr lang="en-US" altLang="en-US"/>
              <a:t>Third Level</a:t>
            </a:r>
          </a:p>
          <a:p>
            <a:pPr lvl="3"/>
            <a:r>
              <a:rPr lang="en-US" altLang="en-US"/>
              <a:t>Fourth Level</a:t>
            </a:r>
          </a:p>
          <a:p>
            <a:pPr lvl="4"/>
            <a:r>
              <a:rPr lang="en-US" altLang="en-US"/>
              <a:t>Fifth Level</a:t>
            </a:r>
          </a:p>
        </p:txBody>
      </p:sp>
      <p:sp>
        <p:nvSpPr>
          <p:cNvPr id="1027" name="Rectangle 3">
            <a:extLst>
              <a:ext uri="{FF2B5EF4-FFF2-40B4-BE49-F238E27FC236}">
                <a16:creationId xmlns:a16="http://schemas.microsoft.com/office/drawing/2014/main" id="{1159CA60-0F2C-6B4F-B0DD-77FD0C53F914}"/>
              </a:ext>
            </a:extLst>
          </p:cNvPr>
          <p:cNvSpPr>
            <a:spLocks noChangeArrowheads="1"/>
          </p:cNvSpPr>
          <p:nvPr/>
        </p:nvSpPr>
        <p:spPr bwMode="auto">
          <a:xfrm>
            <a:off x="4852988" y="2967038"/>
            <a:ext cx="196850" cy="650875"/>
          </a:xfrm>
          <a:prstGeom prst="rect">
            <a:avLst/>
          </a:prstGeom>
          <a:noFill/>
          <a:ln>
            <a:noFill/>
          </a:ln>
          <a:effectLst/>
        </p:spPr>
        <p:txBody>
          <a:bodyPr wrap="none" anchor="ctr"/>
          <a:lstStyle>
            <a:lvl1pPr>
              <a:defRPr sz="2500" b="1">
                <a:solidFill>
                  <a:schemeClr val="tx1"/>
                </a:solidFill>
                <a:latin typeface="Times New Roman" pitchFamily="18" charset="0"/>
                <a:ea typeface="宋体" pitchFamily="2" charset="-122"/>
              </a:defRPr>
            </a:lvl1pPr>
            <a:lvl2pPr marL="742950" indent="-285750">
              <a:defRPr sz="2500" b="1">
                <a:solidFill>
                  <a:schemeClr val="tx1"/>
                </a:solidFill>
                <a:latin typeface="Times New Roman" pitchFamily="18" charset="0"/>
                <a:ea typeface="宋体" pitchFamily="2" charset="-122"/>
              </a:defRPr>
            </a:lvl2pPr>
            <a:lvl3pPr marL="1143000" indent="-228600">
              <a:defRPr sz="2500" b="1">
                <a:solidFill>
                  <a:schemeClr val="tx1"/>
                </a:solidFill>
                <a:latin typeface="Times New Roman" pitchFamily="18" charset="0"/>
                <a:ea typeface="宋体" pitchFamily="2" charset="-122"/>
              </a:defRPr>
            </a:lvl3pPr>
            <a:lvl4pPr marL="1600200" indent="-228600">
              <a:defRPr sz="2500" b="1">
                <a:solidFill>
                  <a:schemeClr val="tx1"/>
                </a:solidFill>
                <a:latin typeface="Times New Roman" pitchFamily="18" charset="0"/>
                <a:ea typeface="宋体" pitchFamily="2" charset="-122"/>
              </a:defRPr>
            </a:lvl4pPr>
            <a:lvl5pPr marL="2057400" indent="-228600">
              <a:defRPr sz="2500" b="1">
                <a:solidFill>
                  <a:schemeClr val="tx1"/>
                </a:solidFill>
                <a:latin typeface="Times New Roman" pitchFamily="18" charset="0"/>
                <a:ea typeface="宋体" pitchFamily="2" charset="-122"/>
              </a:defRPr>
            </a:lvl5pPr>
            <a:lvl6pPr marL="2514600" indent="-228600" algn="ctr" eaLnBrk="0" fontAlgn="base" hangingPunct="0">
              <a:lnSpc>
                <a:spcPct val="90000"/>
              </a:lnSpc>
              <a:spcBef>
                <a:spcPct val="20000"/>
              </a:spcBef>
              <a:spcAft>
                <a:spcPct val="0"/>
              </a:spcAft>
              <a:buClr>
                <a:srgbClr val="27305F"/>
              </a:buClr>
              <a:buSzPct val="60000"/>
              <a:buFont typeface="Wingdings" pitchFamily="2" charset="2"/>
              <a:defRPr sz="2500" b="1">
                <a:solidFill>
                  <a:schemeClr val="tx1"/>
                </a:solidFill>
                <a:latin typeface="Times New Roman" pitchFamily="18" charset="0"/>
                <a:ea typeface="宋体" pitchFamily="2" charset="-122"/>
              </a:defRPr>
            </a:lvl6pPr>
            <a:lvl7pPr marL="2971800" indent="-228600" algn="ctr" eaLnBrk="0" fontAlgn="base" hangingPunct="0">
              <a:lnSpc>
                <a:spcPct val="90000"/>
              </a:lnSpc>
              <a:spcBef>
                <a:spcPct val="20000"/>
              </a:spcBef>
              <a:spcAft>
                <a:spcPct val="0"/>
              </a:spcAft>
              <a:buClr>
                <a:srgbClr val="27305F"/>
              </a:buClr>
              <a:buSzPct val="60000"/>
              <a:buFont typeface="Wingdings" pitchFamily="2" charset="2"/>
              <a:defRPr sz="2500" b="1">
                <a:solidFill>
                  <a:schemeClr val="tx1"/>
                </a:solidFill>
                <a:latin typeface="Times New Roman" pitchFamily="18" charset="0"/>
                <a:ea typeface="宋体" pitchFamily="2" charset="-122"/>
              </a:defRPr>
            </a:lvl7pPr>
            <a:lvl8pPr marL="3429000" indent="-228600" algn="ctr" eaLnBrk="0" fontAlgn="base" hangingPunct="0">
              <a:lnSpc>
                <a:spcPct val="90000"/>
              </a:lnSpc>
              <a:spcBef>
                <a:spcPct val="20000"/>
              </a:spcBef>
              <a:spcAft>
                <a:spcPct val="0"/>
              </a:spcAft>
              <a:buClr>
                <a:srgbClr val="27305F"/>
              </a:buClr>
              <a:buSzPct val="60000"/>
              <a:buFont typeface="Wingdings" pitchFamily="2" charset="2"/>
              <a:defRPr sz="2500" b="1">
                <a:solidFill>
                  <a:schemeClr val="tx1"/>
                </a:solidFill>
                <a:latin typeface="Times New Roman" pitchFamily="18" charset="0"/>
                <a:ea typeface="宋体" pitchFamily="2" charset="-122"/>
              </a:defRPr>
            </a:lvl8pPr>
            <a:lvl9pPr marL="3886200" indent="-228600" algn="ctr" eaLnBrk="0" fontAlgn="base" hangingPunct="0">
              <a:lnSpc>
                <a:spcPct val="90000"/>
              </a:lnSpc>
              <a:spcBef>
                <a:spcPct val="20000"/>
              </a:spcBef>
              <a:spcAft>
                <a:spcPct val="0"/>
              </a:spcAft>
              <a:buClr>
                <a:srgbClr val="27305F"/>
              </a:buClr>
              <a:buSzPct val="60000"/>
              <a:buFont typeface="Wingdings" pitchFamily="2" charset="2"/>
              <a:defRPr sz="2500" b="1">
                <a:solidFill>
                  <a:schemeClr val="tx1"/>
                </a:solidFill>
                <a:latin typeface="Times New Roman" pitchFamily="18" charset="0"/>
                <a:ea typeface="宋体" pitchFamily="2" charset="-122"/>
              </a:defRPr>
            </a:lvl9pPr>
          </a:lstStyle>
          <a:p>
            <a:pPr algn="ctr">
              <a:lnSpc>
                <a:spcPct val="90000"/>
              </a:lnSpc>
              <a:spcBef>
                <a:spcPct val="20000"/>
              </a:spcBef>
              <a:buClr>
                <a:srgbClr val="27305F"/>
              </a:buClr>
              <a:buSzPct val="60000"/>
              <a:buFont typeface="Wingdings" panose="05000000000000000000" pitchFamily="2" charset="2"/>
              <a:buNone/>
              <a:defRPr/>
            </a:pPr>
            <a:endParaRPr lang="zh-CN" altLang="en-US"/>
          </a:p>
        </p:txBody>
      </p:sp>
      <p:sp>
        <p:nvSpPr>
          <p:cNvPr id="104452" name="Rectangle 4">
            <a:extLst>
              <a:ext uri="{FF2B5EF4-FFF2-40B4-BE49-F238E27FC236}">
                <a16:creationId xmlns:a16="http://schemas.microsoft.com/office/drawing/2014/main" id="{99694AD7-A87A-8D4D-BE7B-1031A0A772FB}"/>
              </a:ext>
            </a:extLst>
          </p:cNvPr>
          <p:cNvSpPr>
            <a:spLocks noGrp="1" noChangeArrowheads="1"/>
          </p:cNvSpPr>
          <p:nvPr>
            <p:ph type="title"/>
          </p:nvPr>
        </p:nvSpPr>
        <p:spPr bwMode="auto">
          <a:xfrm>
            <a:off x="650875" y="255588"/>
            <a:ext cx="8820150" cy="658812"/>
          </a:xfrm>
          <a:prstGeom prst="rect">
            <a:avLst/>
          </a:prstGeom>
          <a:noFill/>
          <a:ln>
            <a:noFill/>
          </a:ln>
          <a:effectLst>
            <a:outerShdw dist="17961" dir="2700000" algn="ctr" rotWithShape="0">
              <a:schemeClr val="bg2"/>
            </a:outerShdw>
          </a:effectLst>
        </p:spPr>
        <p:txBody>
          <a:bodyPr vert="horz" wrap="square" lIns="0" tIns="0" rIns="0" bIns="0" numCol="1" anchor="b" anchorCtr="0" compatLnSpc="1">
            <a:prstTxWarp prst="textNoShape">
              <a:avLst/>
            </a:prstTxWarp>
            <a:spAutoFit/>
          </a:bodyPr>
          <a:lstStyle/>
          <a:p>
            <a:pPr lvl="0"/>
            <a:r>
              <a:rPr lang="en-US" altLang="en-US"/>
              <a:t>Slide Title</a:t>
            </a:r>
          </a:p>
        </p:txBody>
      </p:sp>
      <p:sp>
        <p:nvSpPr>
          <p:cNvPr id="104456" name="Rectangle 8">
            <a:extLst>
              <a:ext uri="{FF2B5EF4-FFF2-40B4-BE49-F238E27FC236}">
                <a16:creationId xmlns:a16="http://schemas.microsoft.com/office/drawing/2014/main" id="{1D960EA6-0ABA-7544-A118-BFB8052A7605}"/>
              </a:ext>
            </a:extLst>
          </p:cNvPr>
          <p:cNvSpPr>
            <a:spLocks noGrp="1" noChangeArrowheads="1"/>
          </p:cNvSpPr>
          <p:nvPr>
            <p:ph type="sldNum" sz="quarter" idx="4"/>
          </p:nvPr>
        </p:nvSpPr>
        <p:spPr bwMode="auto">
          <a:xfrm>
            <a:off x="7321550" y="6324600"/>
            <a:ext cx="2501900" cy="527050"/>
          </a:xfrm>
          <a:prstGeom prst="rect">
            <a:avLst/>
          </a:prstGeom>
          <a:noFill/>
          <a:ln>
            <a:noFill/>
          </a:ln>
          <a:effectLst/>
        </p:spPr>
        <p:txBody>
          <a:bodyPr vert="horz" wrap="square" lIns="115646" tIns="57824" rIns="115646" bIns="57824" numCol="1" anchor="t" anchorCtr="0" compatLnSpc="1">
            <a:prstTxWarp prst="textNoShape">
              <a:avLst/>
            </a:prstTxWarp>
          </a:bodyPr>
          <a:lstStyle>
            <a:lvl1pPr algn="r" defTabSz="1157288">
              <a:defRPr sz="2000">
                <a:latin typeface="Arial" panose="020B0604020202020204" pitchFamily="34" charset="0"/>
              </a:defRPr>
            </a:lvl1pPr>
          </a:lstStyle>
          <a:p>
            <a:fld id="{9025BC26-1B74-B542-8F70-1773C1DC95FB}" type="slidenum">
              <a:rPr lang="zh-CN" altLang="en-US"/>
              <a:pPr/>
              <a:t>‹#›</a:t>
            </a:fld>
            <a:endParaRPr lang="en-US" altLang="zh-CN"/>
          </a:p>
        </p:txBody>
      </p:sp>
      <p:sp>
        <p:nvSpPr>
          <p:cNvPr id="104455" name="Rectangle 7">
            <a:extLst>
              <a:ext uri="{FF2B5EF4-FFF2-40B4-BE49-F238E27FC236}">
                <a16:creationId xmlns:a16="http://schemas.microsoft.com/office/drawing/2014/main" id="{F5526A61-9C95-AE44-AA44-F63576AA8A42}"/>
              </a:ext>
            </a:extLst>
          </p:cNvPr>
          <p:cNvSpPr>
            <a:spLocks noGrp="1" noChangeArrowheads="1"/>
          </p:cNvSpPr>
          <p:nvPr>
            <p:ph type="dt" sz="half" idx="2"/>
          </p:nvPr>
        </p:nvSpPr>
        <p:spPr bwMode="auto">
          <a:xfrm>
            <a:off x="14288" y="6350000"/>
            <a:ext cx="2297112" cy="577850"/>
          </a:xfrm>
          <a:prstGeom prst="rect">
            <a:avLst/>
          </a:prstGeom>
          <a:noFill/>
          <a:ln>
            <a:noFill/>
          </a:ln>
          <a:effectLst/>
        </p:spPr>
        <p:txBody>
          <a:bodyPr vert="horz" wrap="square" lIns="115646" tIns="57824" rIns="115646" bIns="57824" numCol="1" anchor="t" anchorCtr="0" compatLnSpc="1">
            <a:prstTxWarp prst="textNoShape">
              <a:avLst/>
            </a:prstTxWarp>
          </a:bodyPr>
          <a:lstStyle>
            <a:lvl1pPr algn="l" defTabSz="1157288">
              <a:lnSpc>
                <a:spcPct val="100000"/>
              </a:lnSpc>
              <a:spcBef>
                <a:spcPct val="0"/>
              </a:spcBef>
              <a:buClrTx/>
              <a:buSzTx/>
              <a:buFontTx/>
              <a:buNone/>
              <a:defRPr sz="1800">
                <a:latin typeface="+mj-lt"/>
              </a:defRPr>
            </a:lvl1pPr>
          </a:lstStyle>
          <a:p>
            <a:pPr>
              <a:defRPr/>
            </a:pPr>
            <a:fld id="{18FD6215-6EF2-704F-B8FC-917E7F128E30}" type="datetime1">
              <a:rPr lang="zh-CN" altLang="en-US"/>
              <a:pPr>
                <a:defRPr/>
              </a:pPr>
              <a:t>2024/5/24</a:t>
            </a:fld>
            <a:endParaRPr lang="en-US" altLang="zh-CN" sz="1000"/>
          </a:p>
        </p:txBody>
      </p:sp>
    </p:spTree>
  </p:cSld>
  <p:clrMap bg1="lt1" tx1="dk1" bg2="lt2" tx2="dk2" accent1="accent1" accent2="accent2" accent3="accent3" accent4="accent4" accent5="accent5" accent6="accent6" hlink="hlink" folHlink="folHlink"/>
  <p:sldLayoutIdLst>
    <p:sldLayoutId id="2147483781"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hf hdr="0" ftr="0"/>
  <p:txStyles>
    <p:titleStyle>
      <a:lvl1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mj-lt"/>
          <a:ea typeface="+mj-ea"/>
          <a:cs typeface="+mj-cs"/>
        </a:defRPr>
      </a:lvl1pPr>
      <a:lvl2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charset="0"/>
          <a:ea typeface="黑体" pitchFamily="2" charset="-122"/>
        </a:defRPr>
      </a:lvl2pPr>
      <a:lvl3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charset="0"/>
          <a:ea typeface="黑体" pitchFamily="2" charset="-122"/>
        </a:defRPr>
      </a:lvl3pPr>
      <a:lvl4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charset="0"/>
          <a:ea typeface="黑体" pitchFamily="2" charset="-122"/>
        </a:defRPr>
      </a:lvl4pPr>
      <a:lvl5pPr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charset="0"/>
          <a:ea typeface="黑体" pitchFamily="2" charset="-122"/>
        </a:defRPr>
      </a:lvl5pPr>
      <a:lvl6pPr marL="457200"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charset="0"/>
          <a:ea typeface="黑体" pitchFamily="2" charset="-122"/>
        </a:defRPr>
      </a:lvl6pPr>
      <a:lvl7pPr marL="914400"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charset="0"/>
          <a:ea typeface="黑体" pitchFamily="2" charset="-122"/>
        </a:defRPr>
      </a:lvl7pPr>
      <a:lvl8pPr marL="1371600"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charset="0"/>
          <a:ea typeface="黑体" pitchFamily="2" charset="-122"/>
        </a:defRPr>
      </a:lvl8pPr>
      <a:lvl9pPr marL="1828800" algn="l" defTabSz="814388"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charset="0"/>
          <a:ea typeface="黑体" pitchFamily="2" charset="-122"/>
        </a:defRPr>
      </a:lvl9pPr>
    </p:titleStyle>
    <p:bodyStyle>
      <a:lvl1pPr marL="258763" indent="-258763" algn="l" defTabSz="814388" rtl="0" eaLnBrk="0" fontAlgn="base" hangingPunct="0">
        <a:lnSpc>
          <a:spcPct val="90000"/>
        </a:lnSpc>
        <a:spcBef>
          <a:spcPct val="20000"/>
        </a:spcBef>
        <a:spcAft>
          <a:spcPct val="0"/>
        </a:spcAft>
        <a:buClr>
          <a:srgbClr val="27305F"/>
        </a:buClr>
        <a:buSzPct val="60000"/>
        <a:buFont typeface="Wingdings" pitchFamily="2" charset="2"/>
        <a:buChar char="n"/>
        <a:defRPr sz="2800" b="1">
          <a:solidFill>
            <a:schemeClr val="tx1"/>
          </a:solidFill>
          <a:latin typeface="+mn-lt"/>
          <a:ea typeface="+mn-ea"/>
          <a:cs typeface="+mn-cs"/>
        </a:defRPr>
      </a:lvl1pPr>
      <a:lvl2pPr marL="649288" indent="-261938" algn="l" defTabSz="814388" rtl="0" eaLnBrk="0" fontAlgn="base" hangingPunct="0">
        <a:lnSpc>
          <a:spcPct val="90000"/>
        </a:lnSpc>
        <a:spcBef>
          <a:spcPct val="20000"/>
        </a:spcBef>
        <a:spcAft>
          <a:spcPct val="0"/>
        </a:spcAft>
        <a:buClr>
          <a:srgbClr val="27305F"/>
        </a:buClr>
        <a:buChar char="–"/>
        <a:defRPr sz="2800" b="1">
          <a:solidFill>
            <a:schemeClr val="tx1"/>
          </a:solidFill>
          <a:latin typeface="+mn-lt"/>
          <a:ea typeface="+mn-ea"/>
        </a:defRPr>
      </a:lvl2pPr>
      <a:lvl3pPr marL="1027113" indent="-249238" algn="l" defTabSz="814388" rtl="0" eaLnBrk="0" fontAlgn="base" hangingPunct="0">
        <a:lnSpc>
          <a:spcPct val="90000"/>
        </a:lnSpc>
        <a:spcBef>
          <a:spcPct val="20000"/>
        </a:spcBef>
        <a:spcAft>
          <a:spcPct val="0"/>
        </a:spcAft>
        <a:buClr>
          <a:srgbClr val="27305F"/>
        </a:buClr>
        <a:buFont typeface="Wingdings" pitchFamily="2" charset="2"/>
        <a:buChar char="Ø"/>
        <a:defRPr sz="2800" b="1">
          <a:solidFill>
            <a:schemeClr val="tx1"/>
          </a:solidFill>
          <a:latin typeface="+mn-lt"/>
          <a:ea typeface="+mn-ea"/>
        </a:defRPr>
      </a:lvl3pPr>
      <a:lvl4pPr marL="1416050" indent="-260350" algn="l" defTabSz="814388" rtl="0" eaLnBrk="0" fontAlgn="base" hangingPunct="0">
        <a:lnSpc>
          <a:spcPct val="90000"/>
        </a:lnSpc>
        <a:spcBef>
          <a:spcPct val="20000"/>
        </a:spcBef>
        <a:spcAft>
          <a:spcPct val="0"/>
        </a:spcAft>
        <a:buClr>
          <a:srgbClr val="27305F"/>
        </a:buClr>
        <a:buChar char="•"/>
        <a:defRPr sz="2800" b="1">
          <a:solidFill>
            <a:schemeClr val="tx1"/>
          </a:solidFill>
          <a:latin typeface="+mn-lt"/>
          <a:ea typeface="+mn-ea"/>
        </a:defRPr>
      </a:lvl4pPr>
      <a:lvl5pPr marL="1804988" indent="-260350" algn="l" defTabSz="814388" rtl="0" eaLnBrk="0" fontAlgn="base" hangingPunct="0">
        <a:lnSpc>
          <a:spcPct val="90000"/>
        </a:lnSpc>
        <a:spcBef>
          <a:spcPct val="20000"/>
        </a:spcBef>
        <a:spcAft>
          <a:spcPct val="0"/>
        </a:spcAft>
        <a:buClr>
          <a:srgbClr val="27305F"/>
        </a:buClr>
        <a:buChar char="•"/>
        <a:defRPr sz="2800" b="1">
          <a:solidFill>
            <a:schemeClr val="tx1"/>
          </a:solidFill>
          <a:latin typeface="+mn-lt"/>
          <a:ea typeface="+mn-ea"/>
        </a:defRPr>
      </a:lvl5pPr>
      <a:lvl6pPr marL="2262188" indent="-260350" algn="l" defTabSz="814388" rtl="0" eaLnBrk="0" fontAlgn="base" hangingPunct="0">
        <a:lnSpc>
          <a:spcPct val="90000"/>
        </a:lnSpc>
        <a:spcBef>
          <a:spcPct val="20000"/>
        </a:spcBef>
        <a:spcAft>
          <a:spcPct val="0"/>
        </a:spcAft>
        <a:buClr>
          <a:srgbClr val="27305F"/>
        </a:buClr>
        <a:buChar char="•"/>
        <a:defRPr sz="2800" b="1">
          <a:solidFill>
            <a:schemeClr val="tx1"/>
          </a:solidFill>
          <a:latin typeface="+mn-lt"/>
          <a:ea typeface="+mn-ea"/>
        </a:defRPr>
      </a:lvl6pPr>
      <a:lvl7pPr marL="2719388" indent="-260350" algn="l" defTabSz="814388" rtl="0" eaLnBrk="0" fontAlgn="base" hangingPunct="0">
        <a:lnSpc>
          <a:spcPct val="90000"/>
        </a:lnSpc>
        <a:spcBef>
          <a:spcPct val="20000"/>
        </a:spcBef>
        <a:spcAft>
          <a:spcPct val="0"/>
        </a:spcAft>
        <a:buClr>
          <a:srgbClr val="27305F"/>
        </a:buClr>
        <a:buChar char="•"/>
        <a:defRPr sz="2800" b="1">
          <a:solidFill>
            <a:schemeClr val="tx1"/>
          </a:solidFill>
          <a:latin typeface="+mn-lt"/>
          <a:ea typeface="+mn-ea"/>
        </a:defRPr>
      </a:lvl7pPr>
      <a:lvl8pPr marL="3176588" indent="-260350" algn="l" defTabSz="814388" rtl="0" eaLnBrk="0" fontAlgn="base" hangingPunct="0">
        <a:lnSpc>
          <a:spcPct val="90000"/>
        </a:lnSpc>
        <a:spcBef>
          <a:spcPct val="20000"/>
        </a:spcBef>
        <a:spcAft>
          <a:spcPct val="0"/>
        </a:spcAft>
        <a:buClr>
          <a:srgbClr val="27305F"/>
        </a:buClr>
        <a:buChar char="•"/>
        <a:defRPr sz="2800" b="1">
          <a:solidFill>
            <a:schemeClr val="tx1"/>
          </a:solidFill>
          <a:latin typeface="+mn-lt"/>
          <a:ea typeface="+mn-ea"/>
        </a:defRPr>
      </a:lvl8pPr>
      <a:lvl9pPr marL="3633788" indent="-260350" algn="l" defTabSz="814388" rtl="0" eaLnBrk="0" fontAlgn="base" hangingPunct="0">
        <a:lnSpc>
          <a:spcPct val="90000"/>
        </a:lnSpc>
        <a:spcBef>
          <a:spcPct val="20000"/>
        </a:spcBef>
        <a:spcAft>
          <a:spcPct val="0"/>
        </a:spcAft>
        <a:buClr>
          <a:srgbClr val="27305F"/>
        </a:buClr>
        <a:buChar char="•"/>
        <a:defRPr sz="28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7956" name="Rectangle 4">
            <a:extLst>
              <a:ext uri="{FF2B5EF4-FFF2-40B4-BE49-F238E27FC236}">
                <a16:creationId xmlns:a16="http://schemas.microsoft.com/office/drawing/2014/main" id="{A8F6035E-9CB5-8E42-A702-EFCF2F327B20}"/>
              </a:ext>
            </a:extLst>
          </p:cNvPr>
          <p:cNvSpPr>
            <a:spLocks noGrp="1" noChangeArrowheads="1"/>
          </p:cNvSpPr>
          <p:nvPr>
            <p:ph type="ctrTitle"/>
          </p:nvPr>
        </p:nvSpPr>
        <p:spPr>
          <a:xfrm>
            <a:off x="849313" y="1989138"/>
            <a:ext cx="8351837" cy="1968500"/>
          </a:xfrm>
        </p:spPr>
        <p:txBody>
          <a:bodyPr/>
          <a:lstStyle/>
          <a:p>
            <a:r>
              <a:rPr lang="zh-CN" altLang="en-US"/>
              <a:t>第</a:t>
            </a:r>
            <a:r>
              <a:rPr lang="en-US" altLang="zh-CN"/>
              <a:t>10</a:t>
            </a:r>
            <a:r>
              <a:rPr lang="zh-CN" altLang="en-US"/>
              <a:t>章  	</a:t>
            </a:r>
            <a:br>
              <a:rPr lang="zh-CN" altLang="en-US"/>
            </a:br>
            <a:r>
              <a:rPr lang="zh-CN" altLang="en-US"/>
              <a:t>关系数据库设计理论</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a:extLst>
              <a:ext uri="{FF2B5EF4-FFF2-40B4-BE49-F238E27FC236}">
                <a16:creationId xmlns:a16="http://schemas.microsoft.com/office/drawing/2014/main" id="{9F6C3D87-AA5C-AC46-B783-091A8E806C1B}"/>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BF47CD0B-C452-5142-AD19-61D3626558C6}" type="slidenum">
              <a:rPr lang="zh-CN" altLang="en-US" sz="2000">
                <a:latin typeface="Arial" panose="020B0604020202020204" pitchFamily="34" charset="0"/>
              </a:rPr>
              <a:pPr>
                <a:lnSpc>
                  <a:spcPct val="100000"/>
                </a:lnSpc>
                <a:spcBef>
                  <a:spcPct val="0"/>
                </a:spcBef>
                <a:buClrTx/>
                <a:buSzTx/>
                <a:buFontTx/>
                <a:buNone/>
              </a:pPr>
              <a:t>10</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86D8715B-2653-9C41-A4DF-8C4724187B37}"/>
              </a:ext>
            </a:extLst>
          </p:cNvPr>
          <p:cNvSpPr>
            <a:spLocks noGrp="1"/>
          </p:cNvSpPr>
          <p:nvPr>
            <p:ph type="dt" sz="quarter" idx="11"/>
          </p:nvPr>
        </p:nvSpPr>
        <p:spPr/>
        <p:txBody>
          <a:bodyPr/>
          <a:lstStyle/>
          <a:p>
            <a:pPr>
              <a:defRPr/>
            </a:pPr>
            <a:fld id="{80D4940E-8338-4CD3-87EA-2413A69228E3}" type="datetime1">
              <a:rPr lang="zh-CN" altLang="en-US"/>
              <a:pPr>
                <a:defRPr/>
              </a:pPr>
              <a:t>2024/5/24</a:t>
            </a:fld>
            <a:endParaRPr lang="en-US" altLang="zh-CN" sz="1000"/>
          </a:p>
        </p:txBody>
      </p:sp>
      <p:sp>
        <p:nvSpPr>
          <p:cNvPr id="1756162" name="Rectangle 2">
            <a:extLst>
              <a:ext uri="{FF2B5EF4-FFF2-40B4-BE49-F238E27FC236}">
                <a16:creationId xmlns:a16="http://schemas.microsoft.com/office/drawing/2014/main" id="{32D10B30-948B-8A43-83B5-5D306D59C61B}"/>
              </a:ext>
            </a:extLst>
          </p:cNvPr>
          <p:cNvSpPr>
            <a:spLocks noGrp="1" noChangeArrowheads="1"/>
          </p:cNvSpPr>
          <p:nvPr>
            <p:ph type="title"/>
          </p:nvPr>
        </p:nvSpPr>
        <p:spPr/>
        <p:txBody>
          <a:bodyPr/>
          <a:lstStyle/>
          <a:p>
            <a:r>
              <a:rPr lang="en-US" altLang="en-US"/>
              <a:t>10.2</a:t>
            </a:r>
            <a:r>
              <a:rPr lang="en-US" altLang="zh-CN"/>
              <a:t>.1</a:t>
            </a:r>
            <a:r>
              <a:rPr lang="en-US" altLang="en-US"/>
              <a:t>  函数依赖</a:t>
            </a:r>
            <a:r>
              <a:rPr lang="en-US" altLang="zh-CN"/>
              <a:t>的</a:t>
            </a:r>
            <a:r>
              <a:rPr lang="zh-CN" altLang="en-US"/>
              <a:t>定义</a:t>
            </a:r>
          </a:p>
        </p:txBody>
      </p:sp>
      <p:sp>
        <p:nvSpPr>
          <p:cNvPr id="17413" name="Rectangle 3">
            <a:extLst>
              <a:ext uri="{FF2B5EF4-FFF2-40B4-BE49-F238E27FC236}">
                <a16:creationId xmlns:a16="http://schemas.microsoft.com/office/drawing/2014/main" id="{287D0E69-6525-1C4A-8312-DD30154F78C6}"/>
              </a:ext>
            </a:extLst>
          </p:cNvPr>
          <p:cNvSpPr>
            <a:spLocks noGrp="1" noChangeArrowheads="1"/>
          </p:cNvSpPr>
          <p:nvPr>
            <p:ph type="body" idx="1"/>
          </p:nvPr>
        </p:nvSpPr>
        <p:spPr>
          <a:xfrm>
            <a:off x="650875" y="1143000"/>
            <a:ext cx="8820150" cy="4956175"/>
          </a:xfrm>
        </p:spPr>
        <p:txBody>
          <a:bodyPr/>
          <a:lstStyle/>
          <a:p>
            <a:pPr marL="342900" indent="-342900" algn="just" defTabSz="914400">
              <a:lnSpc>
                <a:spcPct val="100000"/>
              </a:lnSpc>
            </a:pPr>
            <a:r>
              <a:rPr lang="zh-CN" altLang="en-US"/>
              <a:t>函数依赖</a:t>
            </a:r>
            <a:r>
              <a:rPr lang="en-US" altLang="zh-CN"/>
              <a:t>(Functional Dependency, FD)</a:t>
            </a:r>
            <a:r>
              <a:rPr lang="zh-CN" altLang="en-US"/>
              <a:t>是现实世界中最广泛存在的一种数据依赖，</a:t>
            </a:r>
          </a:p>
          <a:p>
            <a:pPr marL="742950" lvl="1" indent="-285750" algn="just" defTabSz="914400">
              <a:lnSpc>
                <a:spcPct val="100000"/>
              </a:lnSpc>
            </a:pPr>
            <a:r>
              <a:rPr lang="zh-CN" altLang="en-US"/>
              <a:t>是现实世界属性间相互联系的抽象</a:t>
            </a:r>
            <a:r>
              <a:rPr lang="en-US" altLang="zh-CN"/>
              <a:t>;</a:t>
            </a:r>
          </a:p>
          <a:p>
            <a:pPr marL="742950" lvl="1" indent="-285750" algn="just" defTabSz="914400">
              <a:lnSpc>
                <a:spcPct val="100000"/>
              </a:lnSpc>
            </a:pPr>
            <a:r>
              <a:rPr lang="zh-CN" altLang="en-US"/>
              <a:t>是数据内在的性质</a:t>
            </a:r>
            <a:r>
              <a:rPr lang="en-US" altLang="zh-CN"/>
              <a:t>;</a:t>
            </a:r>
          </a:p>
          <a:p>
            <a:pPr marL="742950" lvl="1" indent="-285750" algn="just" defTabSz="914400">
              <a:lnSpc>
                <a:spcPct val="100000"/>
              </a:lnSpc>
            </a:pPr>
            <a:r>
              <a:rPr lang="zh-CN" altLang="en-US"/>
              <a:t>它表示了关系中属性间的一种制约关系。</a:t>
            </a:r>
          </a:p>
          <a:p>
            <a:pPr marL="342900" indent="-342900" defTabSz="914400">
              <a:lnSpc>
                <a:spcPct val="100000"/>
              </a:lnSpc>
              <a:buFont typeface="Wingdings" pitchFamily="2" charset="2"/>
              <a:buNone/>
            </a:pPr>
            <a:endParaRPr lang="zh-CN" altLang="en-US"/>
          </a:p>
          <a:p>
            <a:pPr marL="342900" indent="-342900" defTabSz="914400">
              <a:lnSpc>
                <a:spcPct val="100000"/>
              </a:lnSpc>
              <a:buFont typeface="Wingdings" pitchFamily="2" charset="2"/>
              <a:buNone/>
            </a:pPr>
            <a:r>
              <a:rPr lang="zh-CN" altLang="en-US"/>
              <a:t>一、函数依赖</a:t>
            </a:r>
          </a:p>
          <a:p>
            <a:pPr marL="342900" indent="-342900" defTabSz="914400">
              <a:lnSpc>
                <a:spcPct val="100000"/>
              </a:lnSpc>
              <a:buFont typeface="Wingdings" pitchFamily="2" charset="2"/>
              <a:buNone/>
            </a:pPr>
            <a:r>
              <a:rPr lang="zh-CN" altLang="en-US"/>
              <a:t>二、平凡函数依赖与非平凡函数依赖</a:t>
            </a:r>
          </a:p>
          <a:p>
            <a:pPr marL="342900" indent="-342900" defTabSz="914400">
              <a:lnSpc>
                <a:spcPct val="100000"/>
              </a:lnSpc>
              <a:buFont typeface="Wingdings" pitchFamily="2" charset="2"/>
              <a:buNone/>
            </a:pPr>
            <a:r>
              <a:rPr lang="zh-CN" altLang="en-US"/>
              <a:t>三、完全函数依赖与部分函数依赖</a:t>
            </a:r>
          </a:p>
          <a:p>
            <a:pPr marL="342900" indent="-342900" defTabSz="914400">
              <a:lnSpc>
                <a:spcPct val="100000"/>
              </a:lnSpc>
              <a:buFont typeface="Wingdings" pitchFamily="2" charset="2"/>
              <a:buNone/>
            </a:pPr>
            <a:r>
              <a:rPr lang="zh-CN" altLang="en-US"/>
              <a:t>四、传递函数依赖</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id="{21FC18BB-C06C-7F41-B747-F2CE1A5828EC}"/>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5775CDC1-25F7-604C-9614-D33E6C7F59A7}" type="slidenum">
              <a:rPr lang="zh-CN" altLang="en-US" sz="2000">
                <a:latin typeface="Arial" panose="020B0604020202020204" pitchFamily="34" charset="0"/>
              </a:rPr>
              <a:pPr>
                <a:lnSpc>
                  <a:spcPct val="100000"/>
                </a:lnSpc>
                <a:spcBef>
                  <a:spcPct val="0"/>
                </a:spcBef>
                <a:buClrTx/>
                <a:buSzTx/>
                <a:buFontTx/>
                <a:buNone/>
              </a:pPr>
              <a:t>11</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09A43FF3-10E1-BA47-90D5-D51EFBA4F048}"/>
              </a:ext>
            </a:extLst>
          </p:cNvPr>
          <p:cNvSpPr>
            <a:spLocks noGrp="1"/>
          </p:cNvSpPr>
          <p:nvPr>
            <p:ph type="dt" sz="quarter" idx="11"/>
          </p:nvPr>
        </p:nvSpPr>
        <p:spPr/>
        <p:txBody>
          <a:bodyPr/>
          <a:lstStyle/>
          <a:p>
            <a:pPr>
              <a:defRPr/>
            </a:pPr>
            <a:fld id="{C7C76BCA-D58E-49FE-A54E-FABDFBEDCACD}" type="datetime1">
              <a:rPr lang="zh-CN" altLang="en-US"/>
              <a:pPr>
                <a:defRPr/>
              </a:pPr>
              <a:t>2024/5/24</a:t>
            </a:fld>
            <a:endParaRPr lang="en-US" altLang="zh-CN" sz="1000"/>
          </a:p>
        </p:txBody>
      </p:sp>
      <p:sp>
        <p:nvSpPr>
          <p:cNvPr id="1766402" name="Rectangle 2">
            <a:extLst>
              <a:ext uri="{FF2B5EF4-FFF2-40B4-BE49-F238E27FC236}">
                <a16:creationId xmlns:a16="http://schemas.microsoft.com/office/drawing/2014/main" id="{6787088C-AA5F-5045-BCE0-CAA5769547F9}"/>
              </a:ext>
            </a:extLst>
          </p:cNvPr>
          <p:cNvSpPr>
            <a:spLocks noGrp="1" noChangeArrowheads="1"/>
          </p:cNvSpPr>
          <p:nvPr>
            <p:ph type="title"/>
          </p:nvPr>
        </p:nvSpPr>
        <p:spPr/>
        <p:txBody>
          <a:bodyPr/>
          <a:lstStyle/>
          <a:p>
            <a:r>
              <a:rPr lang="en-US" altLang="en-US"/>
              <a:t>10.2</a:t>
            </a:r>
            <a:r>
              <a:rPr lang="en-US" altLang="zh-CN"/>
              <a:t>.1</a:t>
            </a:r>
            <a:r>
              <a:rPr lang="en-US" altLang="en-US"/>
              <a:t>  函数依赖</a:t>
            </a:r>
            <a:r>
              <a:rPr lang="en-US" altLang="zh-CN"/>
              <a:t>的</a:t>
            </a:r>
            <a:r>
              <a:rPr lang="zh-CN" altLang="en-US"/>
              <a:t>定义</a:t>
            </a:r>
          </a:p>
        </p:txBody>
      </p:sp>
      <p:sp>
        <p:nvSpPr>
          <p:cNvPr id="13317" name="Rectangle 3">
            <a:extLst>
              <a:ext uri="{FF2B5EF4-FFF2-40B4-BE49-F238E27FC236}">
                <a16:creationId xmlns:a16="http://schemas.microsoft.com/office/drawing/2014/main" id="{FEE1AF9A-EFED-2844-8EA8-CB1D9DB68F4B}"/>
              </a:ext>
            </a:extLst>
          </p:cNvPr>
          <p:cNvSpPr>
            <a:spLocks noGrp="1" noChangeArrowheads="1"/>
          </p:cNvSpPr>
          <p:nvPr>
            <p:ph type="body" idx="1"/>
          </p:nvPr>
        </p:nvSpPr>
        <p:spPr>
          <a:xfrm>
            <a:off x="488950" y="1143000"/>
            <a:ext cx="8982075" cy="5164138"/>
          </a:xfrm>
        </p:spPr>
        <p:txBody>
          <a:bodyPr/>
          <a:lstStyle/>
          <a:p>
            <a:pPr marL="342900" indent="-342900" algn="just" defTabSz="914400"/>
            <a:r>
              <a:rPr lang="zh-CN" altLang="en-US"/>
              <a:t>定义</a:t>
            </a:r>
            <a:r>
              <a:rPr lang="en-US" altLang="zh-CN"/>
              <a:t>10.1  </a:t>
            </a:r>
            <a:r>
              <a:rPr lang="zh-CN" altLang="en-US"/>
              <a:t>设关系模式</a:t>
            </a:r>
            <a:r>
              <a:rPr lang="en-US" altLang="zh-CN"/>
              <a:t>R(U)</a:t>
            </a:r>
            <a:r>
              <a:rPr lang="zh-CN" altLang="en-US"/>
              <a:t>，</a:t>
            </a:r>
            <a:r>
              <a:rPr lang="en-US" altLang="zh-CN"/>
              <a:t>X,Y</a:t>
            </a:r>
            <a:r>
              <a:rPr lang="en-US" altLang="zh-CN">
                <a:sym typeface="Symbol" pitchFamily="2" charset="2"/>
              </a:rPr>
              <a:t></a:t>
            </a:r>
            <a:r>
              <a:rPr lang="en-US" altLang="zh-CN"/>
              <a:t>U</a:t>
            </a:r>
            <a:r>
              <a:rPr lang="zh-CN" altLang="en-US"/>
              <a:t>，</a:t>
            </a:r>
            <a:r>
              <a:rPr lang="en-US" altLang="zh-CN" i="1"/>
              <a:t>r</a:t>
            </a:r>
            <a:r>
              <a:rPr lang="zh-CN" altLang="en-US"/>
              <a:t>是</a:t>
            </a:r>
            <a:r>
              <a:rPr lang="en-US" altLang="zh-CN"/>
              <a:t>R(U)</a:t>
            </a:r>
            <a:r>
              <a:rPr lang="zh-CN" altLang="en-US"/>
              <a:t>上的任一关系。</a:t>
            </a:r>
            <a:endParaRPr lang="en-US" altLang="zh-CN"/>
          </a:p>
          <a:p>
            <a:pPr marL="342900" indent="-342900" algn="just" defTabSz="914400">
              <a:buFont typeface="Wingdings" pitchFamily="2" charset="2"/>
              <a:buNone/>
            </a:pPr>
            <a:r>
              <a:rPr lang="en-US" altLang="zh-CN"/>
              <a:t>    </a:t>
            </a:r>
            <a:r>
              <a:rPr lang="zh-CN" altLang="en-US"/>
              <a:t>对</a:t>
            </a:r>
            <a:r>
              <a:rPr lang="zh-CN" altLang="en-US">
                <a:solidFill>
                  <a:srgbClr val="FF0000"/>
                </a:solidFill>
              </a:rPr>
              <a:t>任意元组</a:t>
            </a:r>
            <a:r>
              <a:rPr lang="en-US" altLang="zh-CN" i="1">
                <a:solidFill>
                  <a:srgbClr val="FF0000"/>
                </a:solidFill>
              </a:rPr>
              <a:t>t</a:t>
            </a:r>
            <a:r>
              <a:rPr lang="en-US" altLang="zh-CN" baseline="-25000">
                <a:solidFill>
                  <a:srgbClr val="FF0000"/>
                </a:solidFill>
              </a:rPr>
              <a:t>1</a:t>
            </a:r>
            <a:r>
              <a:rPr lang="en-US" altLang="zh-CN">
                <a:solidFill>
                  <a:srgbClr val="FF0000"/>
                </a:solidFill>
              </a:rPr>
              <a:t> </a:t>
            </a:r>
            <a:r>
              <a:rPr lang="zh-CN" altLang="en-US">
                <a:solidFill>
                  <a:srgbClr val="FF0000"/>
                </a:solidFill>
              </a:rPr>
              <a:t>、</a:t>
            </a:r>
            <a:r>
              <a:rPr lang="en-US" altLang="zh-CN" i="1">
                <a:solidFill>
                  <a:srgbClr val="FF0000"/>
                </a:solidFill>
              </a:rPr>
              <a:t>t</a:t>
            </a:r>
            <a:r>
              <a:rPr lang="en-US" altLang="zh-CN" baseline="-25000">
                <a:solidFill>
                  <a:srgbClr val="FF0000"/>
                </a:solidFill>
              </a:rPr>
              <a:t>2</a:t>
            </a:r>
            <a:r>
              <a:rPr lang="en-US" altLang="zh-CN">
                <a:solidFill>
                  <a:srgbClr val="FF0000"/>
                </a:solidFill>
                <a:sym typeface="Symbol" pitchFamily="2" charset="2"/>
              </a:rPr>
              <a:t></a:t>
            </a:r>
            <a:r>
              <a:rPr lang="en-US" altLang="zh-CN" i="1">
                <a:solidFill>
                  <a:srgbClr val="FF0000"/>
                </a:solidFill>
              </a:rPr>
              <a:t>r</a:t>
            </a:r>
            <a:r>
              <a:rPr lang="en-US" altLang="zh-CN">
                <a:solidFill>
                  <a:srgbClr val="FF0000"/>
                </a:solidFill>
              </a:rPr>
              <a:t>, </a:t>
            </a:r>
            <a:r>
              <a:rPr lang="zh-CN" altLang="en-US"/>
              <a:t>如果</a:t>
            </a:r>
            <a:r>
              <a:rPr lang="en-US" altLang="zh-CN" i="1"/>
              <a:t>t</a:t>
            </a:r>
            <a:r>
              <a:rPr lang="en-US" altLang="zh-CN" baseline="-25000"/>
              <a:t>1</a:t>
            </a:r>
            <a:r>
              <a:rPr lang="zh-CN" altLang="en-US"/>
              <a:t>、</a:t>
            </a:r>
            <a:r>
              <a:rPr lang="en-US" altLang="zh-CN" i="1"/>
              <a:t>t</a:t>
            </a:r>
            <a:r>
              <a:rPr lang="en-US" altLang="zh-CN" baseline="-25000"/>
              <a:t>2</a:t>
            </a:r>
            <a:r>
              <a:rPr lang="zh-CN" altLang="en-US"/>
              <a:t>在</a:t>
            </a:r>
            <a:r>
              <a:rPr lang="en-US" altLang="zh-CN"/>
              <a:t>X</a:t>
            </a:r>
            <a:r>
              <a:rPr lang="zh-CN" altLang="en-US"/>
              <a:t>上的属性值相等， </a:t>
            </a:r>
            <a:r>
              <a:rPr lang="en-US" altLang="zh-CN" i="1"/>
              <a:t>t</a:t>
            </a:r>
            <a:r>
              <a:rPr lang="en-US" altLang="zh-CN" baseline="-25000"/>
              <a:t>1</a:t>
            </a:r>
            <a:r>
              <a:rPr lang="zh-CN" altLang="en-US"/>
              <a:t>、</a:t>
            </a:r>
            <a:r>
              <a:rPr lang="en-US" altLang="zh-CN" i="1"/>
              <a:t>t</a:t>
            </a:r>
            <a:r>
              <a:rPr lang="en-US" altLang="zh-CN" baseline="-25000"/>
              <a:t>2</a:t>
            </a:r>
            <a:r>
              <a:rPr lang="zh-CN" altLang="en-US"/>
              <a:t>在</a:t>
            </a:r>
            <a:r>
              <a:rPr lang="en-US" altLang="zh-CN"/>
              <a:t>Y</a:t>
            </a:r>
            <a:r>
              <a:rPr lang="zh-CN" altLang="en-US"/>
              <a:t>上的属性值亦相等，</a:t>
            </a:r>
          </a:p>
          <a:p>
            <a:pPr marL="742950" lvl="1" indent="-285750" algn="just" defTabSz="914400"/>
            <a:r>
              <a:rPr lang="zh-CN" altLang="en-US"/>
              <a:t>则称</a:t>
            </a:r>
            <a:r>
              <a:rPr lang="en-US" altLang="zh-CN"/>
              <a:t>X</a:t>
            </a:r>
            <a:r>
              <a:rPr lang="zh-CN" altLang="en-US">
                <a:solidFill>
                  <a:srgbClr val="0000FF"/>
                </a:solidFill>
              </a:rPr>
              <a:t>函数决定</a:t>
            </a:r>
            <a:r>
              <a:rPr lang="en-US" altLang="zh-CN"/>
              <a:t>Y,</a:t>
            </a:r>
            <a:r>
              <a:rPr lang="zh-CN" altLang="en-US"/>
              <a:t>或</a:t>
            </a:r>
            <a:r>
              <a:rPr lang="en-US" altLang="zh-CN"/>
              <a:t>Y</a:t>
            </a:r>
            <a:r>
              <a:rPr lang="zh-CN" altLang="en-US">
                <a:solidFill>
                  <a:srgbClr val="0000FF"/>
                </a:solidFill>
              </a:rPr>
              <a:t>函数依赖</a:t>
            </a:r>
            <a:r>
              <a:rPr lang="zh-CN" altLang="en-US"/>
              <a:t>于</a:t>
            </a:r>
            <a:r>
              <a:rPr lang="en-US" altLang="zh-CN"/>
              <a:t>X</a:t>
            </a:r>
            <a:r>
              <a:rPr lang="zh-CN" altLang="en-US"/>
              <a:t>，记为</a:t>
            </a:r>
            <a:r>
              <a:rPr lang="en-US" altLang="zh-CN">
                <a:solidFill>
                  <a:srgbClr val="FF0000"/>
                </a:solidFill>
              </a:rPr>
              <a:t>FD X→Y</a:t>
            </a:r>
            <a:endParaRPr lang="zh-CN" altLang="en-US"/>
          </a:p>
          <a:p>
            <a:pPr marL="742950" lvl="1" indent="-285750" defTabSz="914400"/>
            <a:r>
              <a:rPr lang="zh-CN" altLang="en-US"/>
              <a:t>称</a:t>
            </a:r>
            <a:r>
              <a:rPr lang="en-US" altLang="zh-CN"/>
              <a:t>X</a:t>
            </a:r>
            <a:r>
              <a:rPr lang="zh-CN" altLang="en-US"/>
              <a:t>为决定因素，或称</a:t>
            </a:r>
            <a:r>
              <a:rPr lang="en-US" altLang="zh-CN"/>
              <a:t>X</a:t>
            </a:r>
            <a:r>
              <a:rPr lang="zh-CN" altLang="en-US"/>
              <a:t>为函数依赖的左部，</a:t>
            </a:r>
          </a:p>
          <a:p>
            <a:pPr marL="742950" lvl="1" indent="-285750" defTabSz="914400"/>
            <a:r>
              <a:rPr lang="zh-CN" altLang="en-US"/>
              <a:t>称</a:t>
            </a:r>
            <a:r>
              <a:rPr lang="en-US" altLang="zh-CN"/>
              <a:t>Y</a:t>
            </a:r>
            <a:r>
              <a:rPr lang="zh-CN" altLang="en-US"/>
              <a:t>为函数依赖的右部。 </a:t>
            </a:r>
          </a:p>
          <a:p>
            <a:pPr marL="342900" indent="-342900" defTabSz="914400">
              <a:lnSpc>
                <a:spcPct val="85000"/>
              </a:lnSpc>
              <a:spcBef>
                <a:spcPct val="10000"/>
              </a:spcBef>
              <a:buFont typeface="Wingdings" pitchFamily="2" charset="2"/>
              <a:buNone/>
            </a:pPr>
            <a:r>
              <a:rPr lang="en-US" altLang="zh-CN" sz="2400"/>
              <a:t>BORROW</a:t>
            </a:r>
            <a:r>
              <a:rPr lang="zh-CN" altLang="en-US" sz="2400"/>
              <a:t>（</a:t>
            </a:r>
            <a:r>
              <a:rPr lang="en-US" altLang="zh-CN" sz="2400"/>
              <a:t>CARDNO</a:t>
            </a:r>
            <a:r>
              <a:rPr lang="zh-CN" altLang="en-US" sz="2400"/>
              <a:t>，</a:t>
            </a:r>
            <a:r>
              <a:rPr lang="en-US" altLang="zh-CN" sz="2400"/>
              <a:t>NAME</a:t>
            </a:r>
            <a:r>
              <a:rPr lang="zh-CN" altLang="en-US" sz="2400"/>
              <a:t>，</a:t>
            </a:r>
            <a:r>
              <a:rPr lang="en-US" altLang="zh-CN" sz="2400"/>
              <a:t>DEPT</a:t>
            </a:r>
            <a:r>
              <a:rPr lang="zh-CN" altLang="en-US" sz="2400"/>
              <a:t>，</a:t>
            </a:r>
            <a:r>
              <a:rPr lang="en-US" altLang="zh-CN" sz="2400"/>
              <a:t>MN</a:t>
            </a:r>
            <a:r>
              <a:rPr lang="zh-CN" altLang="en-US" sz="2400"/>
              <a:t>，</a:t>
            </a:r>
            <a:r>
              <a:rPr lang="en-US" altLang="zh-CN" sz="2400"/>
              <a:t>BNO</a:t>
            </a:r>
            <a:r>
              <a:rPr lang="zh-CN" altLang="en-US" sz="2400"/>
              <a:t>，</a:t>
            </a:r>
            <a:r>
              <a:rPr lang="en-US" altLang="zh-CN" sz="2400"/>
              <a:t>DATE</a:t>
            </a:r>
            <a:r>
              <a:rPr lang="zh-CN" altLang="en-US" sz="2400"/>
              <a:t>）</a:t>
            </a:r>
          </a:p>
          <a:p>
            <a:pPr marL="742950" lvl="1" indent="-285750" defTabSz="914400">
              <a:lnSpc>
                <a:spcPct val="85000"/>
              </a:lnSpc>
              <a:spcBef>
                <a:spcPct val="10000"/>
              </a:spcBef>
              <a:buFontTx/>
              <a:buNone/>
            </a:pPr>
            <a:r>
              <a:rPr lang="en-US" altLang="zh-CN" sz="2400"/>
              <a:t>CARDNO→NAME</a:t>
            </a:r>
            <a:r>
              <a:rPr lang="zh-CN" altLang="en-US" sz="2400"/>
              <a:t>；每个借书证号可以唯一确定一个读者 </a:t>
            </a:r>
          </a:p>
          <a:p>
            <a:pPr marL="742950" lvl="1" indent="-285750" defTabSz="914400">
              <a:lnSpc>
                <a:spcPct val="85000"/>
              </a:lnSpc>
              <a:spcBef>
                <a:spcPct val="10000"/>
              </a:spcBef>
              <a:buFontTx/>
              <a:buNone/>
            </a:pPr>
            <a:r>
              <a:rPr lang="en-US" altLang="zh-CN" sz="2400"/>
              <a:t>CARDNO→DEPT</a:t>
            </a:r>
            <a:r>
              <a:rPr lang="zh-CN" altLang="en-US" sz="2400"/>
              <a:t>；每个借书证号可以唯一确定读者所在单位  </a:t>
            </a:r>
          </a:p>
          <a:p>
            <a:pPr marL="742950" lvl="1" indent="-285750" defTabSz="914400">
              <a:lnSpc>
                <a:spcPct val="85000"/>
              </a:lnSpc>
              <a:spcBef>
                <a:spcPct val="10000"/>
              </a:spcBef>
              <a:buFontTx/>
              <a:buNone/>
            </a:pPr>
            <a:r>
              <a:rPr lang="en-US" altLang="zh-CN" sz="2400"/>
              <a:t>CARDNO→MN</a:t>
            </a:r>
            <a:r>
              <a:rPr lang="zh-CN" altLang="en-US" sz="2400"/>
              <a:t>；借书证号可以唯一确定读者所在单位负责人 </a:t>
            </a:r>
          </a:p>
          <a:p>
            <a:pPr marL="742950" lvl="1" indent="-285750" defTabSz="914400">
              <a:lnSpc>
                <a:spcPct val="85000"/>
              </a:lnSpc>
              <a:spcBef>
                <a:spcPct val="10000"/>
              </a:spcBef>
              <a:buFontTx/>
              <a:buNone/>
            </a:pPr>
            <a:r>
              <a:rPr lang="en-US" altLang="zh-CN" sz="2400"/>
              <a:t>DEPT→MN</a:t>
            </a:r>
            <a:r>
              <a:rPr lang="zh-CN" altLang="en-US" sz="2400"/>
              <a:t>；单位可以唯一确定单位负责人 </a:t>
            </a:r>
          </a:p>
          <a:p>
            <a:pPr marL="742950" lvl="1" indent="-285750" defTabSz="914400">
              <a:lnSpc>
                <a:spcPct val="85000"/>
              </a:lnSpc>
              <a:spcBef>
                <a:spcPct val="10000"/>
              </a:spcBef>
              <a:buFontTx/>
              <a:buNone/>
            </a:pPr>
            <a:r>
              <a:rPr lang="en-US" altLang="zh-CN" sz="2400"/>
              <a:t>(CARDNO,BNO)→DATE</a:t>
            </a:r>
            <a:r>
              <a:rPr lang="zh-CN" altLang="en-US" sz="2400"/>
              <a:t> 借阅日期由证号和图书编号共同决定</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a:extLst>
              <a:ext uri="{FF2B5EF4-FFF2-40B4-BE49-F238E27FC236}">
                <a16:creationId xmlns:a16="http://schemas.microsoft.com/office/drawing/2014/main" id="{C73B1502-D96F-9C4E-9143-37911F7DADE2}"/>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AF333397-0AE8-C54C-B746-489D43956201}" type="slidenum">
              <a:rPr lang="zh-CN" altLang="en-US" sz="2000">
                <a:latin typeface="Arial" panose="020B0604020202020204" pitchFamily="34" charset="0"/>
              </a:rPr>
              <a:pPr>
                <a:lnSpc>
                  <a:spcPct val="100000"/>
                </a:lnSpc>
                <a:spcBef>
                  <a:spcPct val="0"/>
                </a:spcBef>
                <a:buClrTx/>
                <a:buSzTx/>
                <a:buFontTx/>
                <a:buNone/>
              </a:pPr>
              <a:t>12</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86110D44-55A4-3D4C-99D2-096502BB5088}"/>
              </a:ext>
            </a:extLst>
          </p:cNvPr>
          <p:cNvSpPr>
            <a:spLocks noGrp="1"/>
          </p:cNvSpPr>
          <p:nvPr>
            <p:ph type="dt" sz="quarter" idx="11"/>
          </p:nvPr>
        </p:nvSpPr>
        <p:spPr/>
        <p:txBody>
          <a:bodyPr/>
          <a:lstStyle/>
          <a:p>
            <a:pPr>
              <a:defRPr/>
            </a:pPr>
            <a:fld id="{86DA3374-F8B3-435D-8295-A3ED0BBF9B25}" type="datetime1">
              <a:rPr lang="zh-CN" altLang="en-US"/>
              <a:pPr>
                <a:defRPr/>
              </a:pPr>
              <a:t>2024/5/24</a:t>
            </a:fld>
            <a:endParaRPr lang="en-US" altLang="zh-CN" sz="1000"/>
          </a:p>
        </p:txBody>
      </p:sp>
      <p:sp>
        <p:nvSpPr>
          <p:cNvPr id="1763330" name="Rectangle 2">
            <a:extLst>
              <a:ext uri="{FF2B5EF4-FFF2-40B4-BE49-F238E27FC236}">
                <a16:creationId xmlns:a16="http://schemas.microsoft.com/office/drawing/2014/main" id="{D3714136-BD19-5248-B65D-E6E067C9368D}"/>
              </a:ext>
            </a:extLst>
          </p:cNvPr>
          <p:cNvSpPr>
            <a:spLocks noGrp="1" noChangeArrowheads="1"/>
          </p:cNvSpPr>
          <p:nvPr>
            <p:ph type="title"/>
          </p:nvPr>
        </p:nvSpPr>
        <p:spPr/>
        <p:txBody>
          <a:bodyPr/>
          <a:lstStyle/>
          <a:p>
            <a:r>
              <a:rPr lang="en-US" altLang="en-US"/>
              <a:t>10.2</a:t>
            </a:r>
            <a:r>
              <a:rPr lang="en-US" altLang="zh-CN"/>
              <a:t>.1</a:t>
            </a:r>
            <a:r>
              <a:rPr lang="en-US" altLang="en-US"/>
              <a:t>  函数依赖</a:t>
            </a:r>
            <a:r>
              <a:rPr lang="en-US" altLang="zh-CN"/>
              <a:t>的</a:t>
            </a:r>
            <a:r>
              <a:rPr lang="zh-CN" altLang="en-US"/>
              <a:t>定义</a:t>
            </a:r>
          </a:p>
        </p:txBody>
      </p:sp>
      <p:sp>
        <p:nvSpPr>
          <p:cNvPr id="19461" name="Rectangle 3">
            <a:extLst>
              <a:ext uri="{FF2B5EF4-FFF2-40B4-BE49-F238E27FC236}">
                <a16:creationId xmlns:a16="http://schemas.microsoft.com/office/drawing/2014/main" id="{D0129CD4-1006-CF41-98CE-675B9DAD4606}"/>
              </a:ext>
            </a:extLst>
          </p:cNvPr>
          <p:cNvSpPr>
            <a:spLocks noGrp="1" noChangeArrowheads="1"/>
          </p:cNvSpPr>
          <p:nvPr>
            <p:ph type="body" idx="1"/>
          </p:nvPr>
        </p:nvSpPr>
        <p:spPr>
          <a:xfrm>
            <a:off x="650875" y="1143000"/>
            <a:ext cx="8820150" cy="5043488"/>
          </a:xfrm>
        </p:spPr>
        <p:txBody>
          <a:bodyPr/>
          <a:lstStyle/>
          <a:p>
            <a:pPr>
              <a:lnSpc>
                <a:spcPct val="85000"/>
              </a:lnSpc>
              <a:spcBef>
                <a:spcPct val="15000"/>
              </a:spcBef>
            </a:pPr>
            <a:r>
              <a:rPr lang="zh-CN" altLang="en-US"/>
              <a:t>函数依赖是指</a:t>
            </a:r>
            <a:r>
              <a:rPr lang="en-US" altLang="zh-CN"/>
              <a:t>R</a:t>
            </a:r>
            <a:r>
              <a:rPr lang="zh-CN" altLang="en-US"/>
              <a:t>的</a:t>
            </a:r>
            <a:r>
              <a:rPr lang="zh-CN" altLang="en-US">
                <a:solidFill>
                  <a:srgbClr val="0000FF"/>
                </a:solidFill>
              </a:rPr>
              <a:t>所有关系实例</a:t>
            </a:r>
            <a:r>
              <a:rPr lang="zh-CN" altLang="en-US"/>
              <a:t>均要满足的约束条件</a:t>
            </a:r>
            <a:r>
              <a:rPr lang="en-US" altLang="zh-CN"/>
              <a:t>, </a:t>
            </a:r>
          </a:p>
          <a:p>
            <a:pPr lvl="1">
              <a:lnSpc>
                <a:spcPct val="85000"/>
              </a:lnSpc>
              <a:spcBef>
                <a:spcPct val="15000"/>
              </a:spcBef>
            </a:pPr>
            <a:r>
              <a:rPr lang="zh-CN" altLang="en-US"/>
              <a:t>而不是指关系模式</a:t>
            </a:r>
            <a:r>
              <a:rPr lang="en-US" altLang="zh-CN"/>
              <a:t>R</a:t>
            </a:r>
            <a:r>
              <a:rPr lang="zh-CN" altLang="en-US"/>
              <a:t>的某个或某些关系实例满足的约束条件。</a:t>
            </a:r>
          </a:p>
          <a:p>
            <a:pPr>
              <a:lnSpc>
                <a:spcPct val="85000"/>
              </a:lnSpc>
              <a:spcBef>
                <a:spcPct val="15000"/>
              </a:spcBef>
            </a:pPr>
            <a:r>
              <a:rPr lang="zh-CN" altLang="en-US"/>
              <a:t>函数依赖是语义范畴的概念，只能根据现实世界中数据间的语义确定函数依赖 </a:t>
            </a:r>
          </a:p>
          <a:p>
            <a:pPr lvl="1">
              <a:lnSpc>
                <a:spcPct val="85000"/>
              </a:lnSpc>
              <a:spcBef>
                <a:spcPct val="15000"/>
              </a:spcBef>
            </a:pPr>
            <a:r>
              <a:rPr lang="zh-CN" altLang="en-US"/>
              <a:t>如函数依赖：姓名→年龄，只有规定不允许有同名同姓的人的情况下才成立。 </a:t>
            </a:r>
          </a:p>
          <a:p>
            <a:pPr lvl="1">
              <a:lnSpc>
                <a:spcPct val="85000"/>
              </a:lnSpc>
              <a:spcBef>
                <a:spcPct val="15000"/>
              </a:spcBef>
            </a:pPr>
            <a:r>
              <a:rPr lang="zh-CN" altLang="en-US"/>
              <a:t>为满足这种语义约束，当装入元组到数据库时,就要检查这种约束条件，使相应元组上的属性值满足规定的函数依赖。 </a:t>
            </a:r>
          </a:p>
          <a:p>
            <a:pPr>
              <a:lnSpc>
                <a:spcPct val="85000"/>
              </a:lnSpc>
              <a:spcBef>
                <a:spcPct val="15000"/>
              </a:spcBef>
            </a:pPr>
            <a:r>
              <a:rPr lang="zh-CN" altLang="en-US"/>
              <a:t>在模式设计中，设计者对需要处理的数据间的约束关系要非常清楚,才能根据实际情况确定属性间的函数依赖,从而设计出满足要求的数据库模式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灯片编号占位符 3">
            <a:extLst>
              <a:ext uri="{FF2B5EF4-FFF2-40B4-BE49-F238E27FC236}">
                <a16:creationId xmlns:a16="http://schemas.microsoft.com/office/drawing/2014/main" id="{5F6D4F2F-5026-AC42-AD98-CA5B04D5CBBA}"/>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C8B13987-0859-BD4C-B1AA-12BCF83DC86A}" type="slidenum">
              <a:rPr lang="zh-CN" altLang="en-US" sz="2000">
                <a:latin typeface="Arial" panose="020B0604020202020204" pitchFamily="34" charset="0"/>
              </a:rPr>
              <a:pPr>
                <a:lnSpc>
                  <a:spcPct val="100000"/>
                </a:lnSpc>
                <a:spcBef>
                  <a:spcPct val="0"/>
                </a:spcBef>
                <a:buClrTx/>
                <a:buSzTx/>
                <a:buFontTx/>
                <a:buNone/>
              </a:pPr>
              <a:t>13</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AF0761FD-CEC2-FC4E-B978-B0C28FC494E6}"/>
              </a:ext>
            </a:extLst>
          </p:cNvPr>
          <p:cNvSpPr>
            <a:spLocks noGrp="1"/>
          </p:cNvSpPr>
          <p:nvPr>
            <p:ph type="dt" sz="quarter" idx="11"/>
          </p:nvPr>
        </p:nvSpPr>
        <p:spPr/>
        <p:txBody>
          <a:bodyPr/>
          <a:lstStyle/>
          <a:p>
            <a:pPr>
              <a:defRPr/>
            </a:pPr>
            <a:fld id="{3AA780F7-4FA2-4E47-ACE1-55DCF2DBE7B7}" type="datetime1">
              <a:rPr lang="zh-CN" altLang="en-US"/>
              <a:pPr>
                <a:defRPr/>
              </a:pPr>
              <a:t>2024/5/24</a:t>
            </a:fld>
            <a:endParaRPr lang="en-US" altLang="zh-CN" sz="1000"/>
          </a:p>
        </p:txBody>
      </p:sp>
      <p:sp>
        <p:nvSpPr>
          <p:cNvPr id="1764354" name="Rectangle 2">
            <a:extLst>
              <a:ext uri="{FF2B5EF4-FFF2-40B4-BE49-F238E27FC236}">
                <a16:creationId xmlns:a16="http://schemas.microsoft.com/office/drawing/2014/main" id="{68D430CE-BFEB-884B-AEA2-B9F3790E86A6}"/>
              </a:ext>
            </a:extLst>
          </p:cNvPr>
          <p:cNvSpPr>
            <a:spLocks noGrp="1" noChangeArrowheads="1"/>
          </p:cNvSpPr>
          <p:nvPr>
            <p:ph type="title"/>
          </p:nvPr>
        </p:nvSpPr>
        <p:spPr/>
        <p:txBody>
          <a:bodyPr/>
          <a:lstStyle/>
          <a:p>
            <a:r>
              <a:rPr lang="en-US" altLang="en-US"/>
              <a:t>10.2</a:t>
            </a:r>
            <a:r>
              <a:rPr lang="en-US" altLang="zh-CN"/>
              <a:t>.1</a:t>
            </a:r>
            <a:r>
              <a:rPr lang="en-US" altLang="en-US"/>
              <a:t>  函数依赖</a:t>
            </a:r>
            <a:r>
              <a:rPr lang="en-US" altLang="zh-CN"/>
              <a:t>的</a:t>
            </a:r>
            <a:r>
              <a:rPr lang="zh-CN" altLang="en-US"/>
              <a:t>定义</a:t>
            </a:r>
          </a:p>
        </p:txBody>
      </p:sp>
      <p:sp>
        <p:nvSpPr>
          <p:cNvPr id="1764355" name="Rectangle 3">
            <a:extLst>
              <a:ext uri="{FF2B5EF4-FFF2-40B4-BE49-F238E27FC236}">
                <a16:creationId xmlns:a16="http://schemas.microsoft.com/office/drawing/2014/main" id="{65724633-B99B-0148-95B3-7E91BE5CC710}"/>
              </a:ext>
            </a:extLst>
          </p:cNvPr>
          <p:cNvSpPr>
            <a:spLocks noGrp="1" noChangeArrowheads="1"/>
          </p:cNvSpPr>
          <p:nvPr>
            <p:ph type="body" idx="1"/>
          </p:nvPr>
        </p:nvSpPr>
        <p:spPr>
          <a:xfrm>
            <a:off x="650875" y="1143000"/>
            <a:ext cx="8820150" cy="5424488"/>
          </a:xfrm>
        </p:spPr>
        <p:txBody>
          <a:bodyPr/>
          <a:lstStyle/>
          <a:p>
            <a:r>
              <a:rPr lang="zh-CN" altLang="en-US"/>
              <a:t>定义</a:t>
            </a:r>
            <a:r>
              <a:rPr lang="en-US" altLang="zh-CN"/>
              <a:t>10.2  </a:t>
            </a:r>
            <a:r>
              <a:rPr lang="zh-CN" altLang="en-US"/>
              <a:t>设</a:t>
            </a:r>
            <a:r>
              <a:rPr lang="en-US" altLang="zh-CN"/>
              <a:t>FD X→Y</a:t>
            </a:r>
            <a:r>
              <a:rPr lang="zh-CN" altLang="en-US"/>
              <a:t>，如果</a:t>
            </a:r>
            <a:r>
              <a:rPr lang="en-US" altLang="zh-CN"/>
              <a:t>Y</a:t>
            </a:r>
            <a:r>
              <a:rPr lang="en-US" altLang="zh-CN">
                <a:sym typeface="Symbol" pitchFamily="2" charset="2"/>
              </a:rPr>
              <a:t></a:t>
            </a:r>
            <a:r>
              <a:rPr lang="en-US" altLang="zh-CN"/>
              <a:t>X</a:t>
            </a:r>
            <a:r>
              <a:rPr lang="zh-CN" altLang="en-US"/>
              <a:t>，则称</a:t>
            </a:r>
            <a:r>
              <a:rPr lang="en-US" altLang="zh-CN"/>
              <a:t>FD X→Y</a:t>
            </a:r>
            <a:r>
              <a:rPr lang="zh-CN" altLang="en-US"/>
              <a:t>为</a:t>
            </a:r>
            <a:r>
              <a:rPr lang="zh-CN" altLang="en-US">
                <a:solidFill>
                  <a:srgbClr val="0000FF"/>
                </a:solidFill>
              </a:rPr>
              <a:t>非平凡的函数依赖</a:t>
            </a:r>
            <a:r>
              <a:rPr lang="zh-CN" altLang="en-US"/>
              <a:t>；否则，若</a:t>
            </a:r>
            <a:r>
              <a:rPr lang="en-US" altLang="zh-CN"/>
              <a:t>Y</a:t>
            </a:r>
            <a:r>
              <a:rPr lang="en-US" altLang="zh-CN">
                <a:sym typeface="Symbol" pitchFamily="2" charset="2"/>
              </a:rPr>
              <a:t></a:t>
            </a:r>
            <a:r>
              <a:rPr lang="en-US" altLang="zh-CN"/>
              <a:t>X</a:t>
            </a:r>
            <a:r>
              <a:rPr lang="zh-CN" altLang="en-US"/>
              <a:t>，称</a:t>
            </a:r>
            <a:r>
              <a:rPr lang="en-US" altLang="zh-CN"/>
              <a:t>FD X→Y</a:t>
            </a:r>
            <a:r>
              <a:rPr lang="zh-CN" altLang="en-US"/>
              <a:t>为</a:t>
            </a:r>
            <a:r>
              <a:rPr lang="zh-CN" altLang="en-US">
                <a:solidFill>
                  <a:srgbClr val="0000FF"/>
                </a:solidFill>
              </a:rPr>
              <a:t>平凡的函数依赖</a:t>
            </a:r>
            <a:r>
              <a:rPr lang="zh-CN" altLang="en-US"/>
              <a:t>。</a:t>
            </a:r>
          </a:p>
          <a:p>
            <a:pPr lvl="1"/>
            <a:r>
              <a:rPr lang="zh-CN" altLang="en-US"/>
              <a:t>平凡的函数依赖是对模式</a:t>
            </a:r>
            <a:r>
              <a:rPr lang="en-US" altLang="zh-CN"/>
              <a:t>R</a:t>
            </a:r>
            <a:r>
              <a:rPr lang="zh-CN" altLang="en-US"/>
              <a:t>上的所有关系都成立的函数依赖。 </a:t>
            </a:r>
          </a:p>
          <a:p>
            <a:pPr>
              <a:lnSpc>
                <a:spcPct val="100000"/>
              </a:lnSpc>
            </a:pPr>
            <a:r>
              <a:rPr lang="zh-CN" altLang="en-US"/>
              <a:t>例：在关系</a:t>
            </a:r>
            <a:r>
              <a:rPr lang="en-US" altLang="zh-CN"/>
              <a:t>SC(Sno, Cno, Grade)</a:t>
            </a:r>
            <a:r>
              <a:rPr lang="zh-CN" altLang="en-US"/>
              <a:t>中，</a:t>
            </a:r>
          </a:p>
          <a:p>
            <a:pPr lvl="1">
              <a:lnSpc>
                <a:spcPct val="100000"/>
              </a:lnSpc>
              <a:buFontTx/>
              <a:buNone/>
            </a:pPr>
            <a:r>
              <a:rPr lang="zh-CN" altLang="en-US"/>
              <a:t>      非平凡函数依赖： </a:t>
            </a:r>
            <a:r>
              <a:rPr lang="en-US" altLang="zh-CN"/>
              <a:t>(Sno, Cno) →</a:t>
            </a:r>
            <a:r>
              <a:rPr lang="en-US" altLang="zh-CN" baseline="46000"/>
              <a:t> </a:t>
            </a:r>
            <a:r>
              <a:rPr lang="en-US" altLang="zh-CN"/>
              <a:t>Grade</a:t>
            </a:r>
          </a:p>
          <a:p>
            <a:pPr lvl="1">
              <a:lnSpc>
                <a:spcPct val="100000"/>
              </a:lnSpc>
              <a:buFontTx/>
              <a:buNone/>
            </a:pPr>
            <a:r>
              <a:rPr lang="en-US" altLang="zh-CN"/>
              <a:t>      </a:t>
            </a:r>
            <a:r>
              <a:rPr lang="zh-CN" altLang="en-US"/>
              <a:t>平凡函数依赖：     </a:t>
            </a:r>
            <a:r>
              <a:rPr lang="en-US" altLang="zh-CN"/>
              <a:t>(Sno, Cno) →</a:t>
            </a:r>
            <a:r>
              <a:rPr lang="en-US" altLang="zh-CN" baseline="46000"/>
              <a:t> </a:t>
            </a:r>
            <a:r>
              <a:rPr lang="en-US" altLang="zh-CN"/>
              <a:t>Sno </a:t>
            </a:r>
          </a:p>
          <a:p>
            <a:pPr lvl="1">
              <a:lnSpc>
                <a:spcPct val="100000"/>
              </a:lnSpc>
              <a:buFontTx/>
              <a:buNone/>
            </a:pPr>
            <a:r>
              <a:rPr lang="en-US" altLang="zh-CN"/>
              <a:t>                                       (Sno, Cno) → Cno</a:t>
            </a:r>
          </a:p>
          <a:p>
            <a:pPr>
              <a:lnSpc>
                <a:spcPct val="100000"/>
              </a:lnSpc>
            </a:pPr>
            <a:r>
              <a:rPr lang="zh-CN" altLang="en-US">
                <a:solidFill>
                  <a:srgbClr val="0000FF"/>
                </a:solidFill>
              </a:rPr>
              <a:t>对于任一关系模式，平凡函数依赖都是必然成立的</a:t>
            </a:r>
            <a:r>
              <a:rPr lang="zh-CN" altLang="en-US"/>
              <a:t>，它不反映新的语义，因此若不特别声明， 总是讨论非平凡函数依赖。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64355">
                                            <p:txEl>
                                              <p:pRg st="0" end="0"/>
                                            </p:txEl>
                                          </p:spTgt>
                                        </p:tgtEl>
                                        <p:attrNameLst>
                                          <p:attrName>style.visibility</p:attrName>
                                        </p:attrNameLst>
                                      </p:cBhvr>
                                      <p:to>
                                        <p:strVal val="visible"/>
                                      </p:to>
                                    </p:set>
                                    <p:animEffect transition="in" filter="wipe(up)">
                                      <p:cBhvr>
                                        <p:cTn id="7" dur="500"/>
                                        <p:tgtEl>
                                          <p:spTgt spid="1764355">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764355">
                                            <p:txEl>
                                              <p:pRg st="1" end="1"/>
                                            </p:txEl>
                                          </p:spTgt>
                                        </p:tgtEl>
                                        <p:attrNameLst>
                                          <p:attrName>style.visibility</p:attrName>
                                        </p:attrNameLst>
                                      </p:cBhvr>
                                      <p:to>
                                        <p:strVal val="visible"/>
                                      </p:to>
                                    </p:set>
                                    <p:animEffect transition="in" filter="wipe(up)">
                                      <p:cBhvr>
                                        <p:cTn id="10" dur="500"/>
                                        <p:tgtEl>
                                          <p:spTgt spid="176435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764355">
                                            <p:txEl>
                                              <p:pRg st="2" end="2"/>
                                            </p:txEl>
                                          </p:spTgt>
                                        </p:tgtEl>
                                        <p:attrNameLst>
                                          <p:attrName>style.visibility</p:attrName>
                                        </p:attrNameLst>
                                      </p:cBhvr>
                                      <p:to>
                                        <p:strVal val="visible"/>
                                      </p:to>
                                    </p:set>
                                    <p:animEffect transition="in" filter="wipe(up)">
                                      <p:cBhvr>
                                        <p:cTn id="15" dur="500"/>
                                        <p:tgtEl>
                                          <p:spTgt spid="1764355">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764355">
                                            <p:txEl>
                                              <p:pRg st="3" end="3"/>
                                            </p:txEl>
                                          </p:spTgt>
                                        </p:tgtEl>
                                        <p:attrNameLst>
                                          <p:attrName>style.visibility</p:attrName>
                                        </p:attrNameLst>
                                      </p:cBhvr>
                                      <p:to>
                                        <p:strVal val="visible"/>
                                      </p:to>
                                    </p:set>
                                    <p:animEffect transition="in" filter="wipe(up)">
                                      <p:cBhvr>
                                        <p:cTn id="18" dur="500"/>
                                        <p:tgtEl>
                                          <p:spTgt spid="1764355">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764355">
                                            <p:txEl>
                                              <p:pRg st="4" end="4"/>
                                            </p:txEl>
                                          </p:spTgt>
                                        </p:tgtEl>
                                        <p:attrNameLst>
                                          <p:attrName>style.visibility</p:attrName>
                                        </p:attrNameLst>
                                      </p:cBhvr>
                                      <p:to>
                                        <p:strVal val="visible"/>
                                      </p:to>
                                    </p:set>
                                    <p:animEffect transition="in" filter="wipe(up)">
                                      <p:cBhvr>
                                        <p:cTn id="21" dur="500"/>
                                        <p:tgtEl>
                                          <p:spTgt spid="1764355">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764355">
                                            <p:txEl>
                                              <p:pRg st="5" end="5"/>
                                            </p:txEl>
                                          </p:spTgt>
                                        </p:tgtEl>
                                        <p:attrNameLst>
                                          <p:attrName>style.visibility</p:attrName>
                                        </p:attrNameLst>
                                      </p:cBhvr>
                                      <p:to>
                                        <p:strVal val="visible"/>
                                      </p:to>
                                    </p:set>
                                    <p:animEffect transition="in" filter="wipe(up)">
                                      <p:cBhvr>
                                        <p:cTn id="24" dur="500"/>
                                        <p:tgtEl>
                                          <p:spTgt spid="1764355">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764355">
                                            <p:txEl>
                                              <p:pRg st="6" end="6"/>
                                            </p:txEl>
                                          </p:spTgt>
                                        </p:tgtEl>
                                        <p:attrNameLst>
                                          <p:attrName>style.visibility</p:attrName>
                                        </p:attrNameLst>
                                      </p:cBhvr>
                                      <p:to>
                                        <p:strVal val="visible"/>
                                      </p:to>
                                    </p:set>
                                    <p:animEffect transition="in" filter="wipe(up)">
                                      <p:cBhvr>
                                        <p:cTn id="29" dur="500"/>
                                        <p:tgtEl>
                                          <p:spTgt spid="17643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4355"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a:extLst>
              <a:ext uri="{FF2B5EF4-FFF2-40B4-BE49-F238E27FC236}">
                <a16:creationId xmlns:a16="http://schemas.microsoft.com/office/drawing/2014/main" id="{BD651AEC-6EF2-1047-A332-10CA2447DD7D}"/>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D27A78CC-185F-1A4C-A9F8-536FCD8DC9AC}" type="slidenum">
              <a:rPr lang="zh-CN" altLang="en-US" sz="2000">
                <a:latin typeface="Arial" panose="020B0604020202020204" pitchFamily="34" charset="0"/>
              </a:rPr>
              <a:pPr>
                <a:lnSpc>
                  <a:spcPct val="100000"/>
                </a:lnSpc>
                <a:spcBef>
                  <a:spcPct val="0"/>
                </a:spcBef>
                <a:buClrTx/>
                <a:buSzTx/>
                <a:buFontTx/>
                <a:buNone/>
              </a:pPr>
              <a:t>14</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7507BC00-147E-F34C-963C-0B37FA68E550}"/>
              </a:ext>
            </a:extLst>
          </p:cNvPr>
          <p:cNvSpPr>
            <a:spLocks noGrp="1"/>
          </p:cNvSpPr>
          <p:nvPr>
            <p:ph type="dt" sz="quarter" idx="11"/>
          </p:nvPr>
        </p:nvSpPr>
        <p:spPr/>
        <p:txBody>
          <a:bodyPr/>
          <a:lstStyle/>
          <a:p>
            <a:pPr>
              <a:defRPr/>
            </a:pPr>
            <a:fld id="{A8538D57-8DEC-40BE-BA7D-9234A1028CDE}" type="datetime1">
              <a:rPr lang="zh-CN" altLang="en-US"/>
              <a:pPr>
                <a:defRPr/>
              </a:pPr>
              <a:t>2024/5/24</a:t>
            </a:fld>
            <a:endParaRPr lang="en-US" altLang="zh-CN" sz="1000"/>
          </a:p>
        </p:txBody>
      </p:sp>
      <p:sp>
        <p:nvSpPr>
          <p:cNvPr id="1767426" name="Rectangle 2">
            <a:extLst>
              <a:ext uri="{FF2B5EF4-FFF2-40B4-BE49-F238E27FC236}">
                <a16:creationId xmlns:a16="http://schemas.microsoft.com/office/drawing/2014/main" id="{E84B31EF-F0F9-814C-84B6-C52D8AA75EB2}"/>
              </a:ext>
            </a:extLst>
          </p:cNvPr>
          <p:cNvSpPr>
            <a:spLocks noGrp="1" noChangeArrowheads="1"/>
          </p:cNvSpPr>
          <p:nvPr>
            <p:ph type="title"/>
          </p:nvPr>
        </p:nvSpPr>
        <p:spPr/>
        <p:txBody>
          <a:bodyPr/>
          <a:lstStyle/>
          <a:p>
            <a:r>
              <a:rPr lang="en-US" altLang="en-US"/>
              <a:t>10.2</a:t>
            </a:r>
            <a:r>
              <a:rPr lang="en-US" altLang="zh-CN"/>
              <a:t>.1</a:t>
            </a:r>
            <a:r>
              <a:rPr lang="en-US" altLang="en-US"/>
              <a:t>  函数依赖</a:t>
            </a:r>
            <a:r>
              <a:rPr lang="en-US" altLang="zh-CN"/>
              <a:t>的</a:t>
            </a:r>
            <a:r>
              <a:rPr lang="zh-CN" altLang="en-US"/>
              <a:t>定义</a:t>
            </a:r>
          </a:p>
        </p:txBody>
      </p:sp>
      <p:sp>
        <p:nvSpPr>
          <p:cNvPr id="21509" name="Rectangle 3">
            <a:extLst>
              <a:ext uri="{FF2B5EF4-FFF2-40B4-BE49-F238E27FC236}">
                <a16:creationId xmlns:a16="http://schemas.microsoft.com/office/drawing/2014/main" id="{29B37F24-76BF-1D47-B64D-211A7C3E1791}"/>
              </a:ext>
            </a:extLst>
          </p:cNvPr>
          <p:cNvSpPr>
            <a:spLocks noGrp="1" noChangeArrowheads="1"/>
          </p:cNvSpPr>
          <p:nvPr>
            <p:ph type="body" idx="1"/>
          </p:nvPr>
        </p:nvSpPr>
        <p:spPr>
          <a:xfrm>
            <a:off x="650875" y="1143000"/>
            <a:ext cx="8820150" cy="5489575"/>
          </a:xfrm>
        </p:spPr>
        <p:txBody>
          <a:bodyPr/>
          <a:lstStyle/>
          <a:p>
            <a:r>
              <a:rPr lang="zh-CN" altLang="en-US"/>
              <a:t>定义</a:t>
            </a:r>
            <a:r>
              <a:rPr lang="en-US" altLang="zh-CN"/>
              <a:t>10.3  </a:t>
            </a:r>
          </a:p>
          <a:p>
            <a:pPr lvl="1"/>
            <a:r>
              <a:rPr lang="zh-CN" altLang="en-US"/>
              <a:t>设</a:t>
            </a:r>
            <a:r>
              <a:rPr lang="en-US" altLang="zh-CN"/>
              <a:t>FD X→Y</a:t>
            </a:r>
            <a:r>
              <a:rPr lang="zh-CN" altLang="en-US"/>
              <a:t>，如果对任意的</a:t>
            </a:r>
            <a:r>
              <a:rPr lang="en-US" altLang="zh-CN"/>
              <a:t>X’ </a:t>
            </a:r>
            <a:r>
              <a:rPr lang="en-US" altLang="zh-CN">
                <a:sym typeface="Symbol" pitchFamily="2" charset="2"/>
              </a:rPr>
              <a:t></a:t>
            </a:r>
            <a:r>
              <a:rPr lang="en-US" altLang="zh-CN"/>
              <a:t>X</a:t>
            </a:r>
            <a:r>
              <a:rPr lang="zh-CN" altLang="en-US"/>
              <a:t>，</a:t>
            </a:r>
            <a:r>
              <a:rPr lang="en-US" altLang="zh-CN"/>
              <a:t>X’→Y</a:t>
            </a:r>
            <a:r>
              <a:rPr lang="zh-CN" altLang="en-US"/>
              <a:t>都不成立</a:t>
            </a:r>
            <a:r>
              <a:rPr lang="en-US" altLang="zh-CN"/>
              <a:t>,</a:t>
            </a:r>
            <a:r>
              <a:rPr lang="zh-CN" altLang="en-US"/>
              <a:t>则称</a:t>
            </a:r>
            <a:r>
              <a:rPr lang="en-US" altLang="zh-CN"/>
              <a:t>FD X→Y</a:t>
            </a:r>
            <a:r>
              <a:rPr lang="zh-CN" altLang="en-US"/>
              <a:t>是</a:t>
            </a:r>
            <a:r>
              <a:rPr lang="zh-CN" altLang="en-US">
                <a:solidFill>
                  <a:srgbClr val="0000FF"/>
                </a:solidFill>
              </a:rPr>
              <a:t>完全函数依赖</a:t>
            </a:r>
            <a:r>
              <a:rPr lang="zh-CN" altLang="en-US"/>
              <a:t>；</a:t>
            </a:r>
          </a:p>
          <a:p>
            <a:pPr lvl="1"/>
            <a:r>
              <a:rPr lang="zh-CN" altLang="en-US"/>
              <a:t>若对</a:t>
            </a:r>
            <a:r>
              <a:rPr lang="en-US" altLang="zh-CN"/>
              <a:t>X</a:t>
            </a:r>
            <a:r>
              <a:rPr lang="zh-CN" altLang="en-US"/>
              <a:t>的真子集</a:t>
            </a:r>
            <a:r>
              <a:rPr lang="en-US" altLang="zh-CN"/>
              <a:t>X’</a:t>
            </a:r>
            <a:r>
              <a:rPr lang="zh-CN" altLang="en-US"/>
              <a:t>有</a:t>
            </a:r>
            <a:r>
              <a:rPr lang="en-US" altLang="zh-CN"/>
              <a:t>X’</a:t>
            </a:r>
            <a:r>
              <a:rPr lang="en-US" altLang="zh-CN">
                <a:sym typeface="Symbol" pitchFamily="2" charset="2"/>
              </a:rPr>
              <a:t></a:t>
            </a:r>
            <a:r>
              <a:rPr lang="en-US" altLang="zh-CN"/>
              <a:t>X</a:t>
            </a:r>
            <a:r>
              <a:rPr lang="zh-CN" altLang="en-US"/>
              <a:t>，而</a:t>
            </a:r>
            <a:r>
              <a:rPr lang="en-US" altLang="zh-CN"/>
              <a:t>X’ →Y</a:t>
            </a:r>
            <a:r>
              <a:rPr lang="zh-CN" altLang="en-US"/>
              <a:t>成立，则称</a:t>
            </a:r>
            <a:r>
              <a:rPr lang="en-US" altLang="zh-CN"/>
              <a:t>FD X→Y</a:t>
            </a:r>
            <a:r>
              <a:rPr lang="zh-CN" altLang="en-US"/>
              <a:t>是</a:t>
            </a:r>
            <a:r>
              <a:rPr lang="zh-CN" altLang="en-US">
                <a:solidFill>
                  <a:srgbClr val="0000FF"/>
                </a:solidFill>
              </a:rPr>
              <a:t>部分函数依赖</a:t>
            </a:r>
            <a:r>
              <a:rPr lang="zh-CN" altLang="en-US"/>
              <a:t>，即</a:t>
            </a:r>
            <a:r>
              <a:rPr lang="en-US" altLang="zh-CN"/>
              <a:t>Y</a:t>
            </a:r>
            <a:r>
              <a:rPr lang="zh-CN" altLang="en-US"/>
              <a:t>函数依赖于</a:t>
            </a:r>
            <a:r>
              <a:rPr lang="en-US" altLang="zh-CN"/>
              <a:t>X</a:t>
            </a:r>
            <a:r>
              <a:rPr lang="zh-CN" altLang="en-US"/>
              <a:t>的一部分</a:t>
            </a:r>
          </a:p>
          <a:p>
            <a:pPr>
              <a:lnSpc>
                <a:spcPct val="70000"/>
              </a:lnSpc>
            </a:pPr>
            <a:r>
              <a:rPr lang="zh-CN" altLang="en-US"/>
              <a:t>在借阅关系</a:t>
            </a:r>
            <a:r>
              <a:rPr lang="en-US" altLang="zh-CN"/>
              <a:t>BORROW</a:t>
            </a:r>
            <a:r>
              <a:rPr lang="zh-CN" altLang="en-US"/>
              <a:t>中，存在着完全函数依赖：</a:t>
            </a:r>
          </a:p>
          <a:p>
            <a:pPr lvl="2">
              <a:lnSpc>
                <a:spcPct val="70000"/>
              </a:lnSpc>
              <a:buFont typeface="Wingdings" pitchFamily="2" charset="2"/>
              <a:buNone/>
            </a:pPr>
            <a:r>
              <a:rPr lang="en-US" altLang="zh-CN" sz="2400"/>
              <a:t>(CARDNO, BNO)→DATE</a:t>
            </a:r>
            <a:r>
              <a:rPr lang="zh-CN" altLang="en-US" sz="2400"/>
              <a:t>，</a:t>
            </a:r>
          </a:p>
          <a:p>
            <a:pPr lvl="2">
              <a:lnSpc>
                <a:spcPct val="70000"/>
              </a:lnSpc>
              <a:buFont typeface="Wingdings" pitchFamily="2" charset="2"/>
              <a:buNone/>
            </a:pPr>
            <a:r>
              <a:rPr lang="en-US" altLang="zh-CN" sz="2400"/>
              <a:t>CARDNO→NAME</a:t>
            </a:r>
            <a:r>
              <a:rPr lang="zh-CN" altLang="en-US" sz="2400"/>
              <a:t>，</a:t>
            </a:r>
          </a:p>
          <a:p>
            <a:pPr lvl="2">
              <a:lnSpc>
                <a:spcPct val="70000"/>
              </a:lnSpc>
              <a:buFont typeface="Wingdings" pitchFamily="2" charset="2"/>
              <a:buNone/>
            </a:pPr>
            <a:r>
              <a:rPr lang="en-US" altLang="zh-CN" sz="2400"/>
              <a:t>CARDNO→DEPT</a:t>
            </a:r>
            <a:r>
              <a:rPr lang="zh-CN" altLang="en-US" sz="2400"/>
              <a:t>，</a:t>
            </a:r>
          </a:p>
          <a:p>
            <a:pPr lvl="2">
              <a:lnSpc>
                <a:spcPct val="70000"/>
              </a:lnSpc>
              <a:buFont typeface="Wingdings" pitchFamily="2" charset="2"/>
              <a:buNone/>
            </a:pPr>
            <a:r>
              <a:rPr lang="en-US" altLang="zh-CN" sz="2400"/>
              <a:t>CARDNO→MN</a:t>
            </a:r>
            <a:r>
              <a:rPr lang="zh-CN" altLang="en-US" sz="2400"/>
              <a:t>，</a:t>
            </a:r>
          </a:p>
          <a:p>
            <a:pPr lvl="2">
              <a:lnSpc>
                <a:spcPct val="70000"/>
              </a:lnSpc>
              <a:buFont typeface="Wingdings" pitchFamily="2" charset="2"/>
              <a:buNone/>
            </a:pPr>
            <a:r>
              <a:rPr lang="en-US" altLang="zh-CN" sz="2400"/>
              <a:t>DEPT→MN</a:t>
            </a:r>
            <a:r>
              <a:rPr lang="zh-CN" altLang="en-US" sz="2400"/>
              <a:t>。</a:t>
            </a:r>
          </a:p>
          <a:p>
            <a:pPr>
              <a:lnSpc>
                <a:spcPct val="70000"/>
              </a:lnSpc>
            </a:pPr>
            <a:r>
              <a:rPr lang="zh-CN" altLang="en-US"/>
              <a:t>而以下函数依赖是部分函数依赖：</a:t>
            </a:r>
          </a:p>
          <a:p>
            <a:pPr lvl="2">
              <a:lnSpc>
                <a:spcPct val="70000"/>
              </a:lnSpc>
              <a:buFont typeface="Wingdings" pitchFamily="2" charset="2"/>
              <a:buNone/>
            </a:pPr>
            <a:r>
              <a:rPr lang="en-US" altLang="zh-CN" sz="2400"/>
              <a:t>(CARDNO, BNO)→NAME</a:t>
            </a:r>
            <a:r>
              <a:rPr lang="zh-CN" altLang="en-US" sz="2400"/>
              <a:t>，</a:t>
            </a:r>
          </a:p>
          <a:p>
            <a:pPr lvl="2">
              <a:lnSpc>
                <a:spcPct val="70000"/>
              </a:lnSpc>
              <a:buFont typeface="Wingdings" pitchFamily="2" charset="2"/>
              <a:buNone/>
            </a:pPr>
            <a:r>
              <a:rPr lang="en-US" altLang="zh-CN" sz="2400"/>
              <a:t>(CARDNO, BNO)→DEPT</a:t>
            </a:r>
            <a:r>
              <a:rPr lang="zh-CN" altLang="en-US" sz="2400"/>
              <a:t>，</a:t>
            </a:r>
          </a:p>
          <a:p>
            <a:pPr lvl="2">
              <a:lnSpc>
                <a:spcPct val="70000"/>
              </a:lnSpc>
              <a:buFont typeface="Wingdings" pitchFamily="2" charset="2"/>
              <a:buNone/>
            </a:pPr>
            <a:r>
              <a:rPr lang="en-US" altLang="zh-CN" sz="2400"/>
              <a:t>(CARDNO, BNO)→MN</a:t>
            </a:r>
            <a:r>
              <a:rPr lang="zh-CN" altLang="en-US" sz="240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a:extLst>
              <a:ext uri="{FF2B5EF4-FFF2-40B4-BE49-F238E27FC236}">
                <a16:creationId xmlns:a16="http://schemas.microsoft.com/office/drawing/2014/main" id="{42779335-ACA7-F743-A7F8-A673B67B30FD}"/>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576BD8F2-02D7-0247-AD6C-29FFD36EDA23}" type="slidenum">
              <a:rPr lang="zh-CN" altLang="en-US" sz="2000">
                <a:latin typeface="Arial" panose="020B0604020202020204" pitchFamily="34" charset="0"/>
              </a:rPr>
              <a:pPr>
                <a:lnSpc>
                  <a:spcPct val="100000"/>
                </a:lnSpc>
                <a:spcBef>
                  <a:spcPct val="0"/>
                </a:spcBef>
                <a:buClrTx/>
                <a:buSzTx/>
                <a:buFontTx/>
                <a:buNone/>
              </a:pPr>
              <a:t>15</a:t>
            </a:fld>
            <a:endParaRPr lang="en-US" altLang="zh-CN" sz="2000">
              <a:latin typeface="Arial" panose="020B0604020202020204" pitchFamily="34" charset="0"/>
            </a:endParaRPr>
          </a:p>
        </p:txBody>
      </p:sp>
      <p:sp>
        <p:nvSpPr>
          <p:cNvPr id="7" name="日期占位符 4">
            <a:extLst>
              <a:ext uri="{FF2B5EF4-FFF2-40B4-BE49-F238E27FC236}">
                <a16:creationId xmlns:a16="http://schemas.microsoft.com/office/drawing/2014/main" id="{94191FE8-6FB4-8C4D-A037-FCBF0966D444}"/>
              </a:ext>
            </a:extLst>
          </p:cNvPr>
          <p:cNvSpPr>
            <a:spLocks noGrp="1"/>
          </p:cNvSpPr>
          <p:nvPr>
            <p:ph type="dt" sz="quarter" idx="11"/>
          </p:nvPr>
        </p:nvSpPr>
        <p:spPr/>
        <p:txBody>
          <a:bodyPr/>
          <a:lstStyle/>
          <a:p>
            <a:pPr>
              <a:defRPr/>
            </a:pPr>
            <a:fld id="{5F6C1A02-5CBC-49CC-977B-E4F6E606EA25}" type="datetime1">
              <a:rPr lang="zh-CN" altLang="en-US"/>
              <a:pPr>
                <a:defRPr/>
              </a:pPr>
              <a:t>2024/5/24</a:t>
            </a:fld>
            <a:endParaRPr lang="en-US" altLang="zh-CN" sz="1000"/>
          </a:p>
        </p:txBody>
      </p:sp>
      <p:sp>
        <p:nvSpPr>
          <p:cNvPr id="1768450" name="Rectangle 2">
            <a:extLst>
              <a:ext uri="{FF2B5EF4-FFF2-40B4-BE49-F238E27FC236}">
                <a16:creationId xmlns:a16="http://schemas.microsoft.com/office/drawing/2014/main" id="{38A1AAF0-33EF-4E42-A667-560C841243FA}"/>
              </a:ext>
            </a:extLst>
          </p:cNvPr>
          <p:cNvSpPr>
            <a:spLocks noGrp="1" noChangeArrowheads="1"/>
          </p:cNvSpPr>
          <p:nvPr>
            <p:ph type="title"/>
          </p:nvPr>
        </p:nvSpPr>
        <p:spPr/>
        <p:txBody>
          <a:bodyPr/>
          <a:lstStyle/>
          <a:p>
            <a:r>
              <a:rPr lang="en-US" altLang="en-US"/>
              <a:t>10.2</a:t>
            </a:r>
            <a:r>
              <a:rPr lang="en-US" altLang="zh-CN"/>
              <a:t>.1</a:t>
            </a:r>
            <a:r>
              <a:rPr lang="en-US" altLang="en-US"/>
              <a:t>  函数依赖</a:t>
            </a:r>
            <a:r>
              <a:rPr lang="en-US" altLang="zh-CN"/>
              <a:t>的</a:t>
            </a:r>
            <a:r>
              <a:rPr lang="zh-CN" altLang="en-US"/>
              <a:t>定义</a:t>
            </a:r>
          </a:p>
        </p:txBody>
      </p:sp>
      <p:sp>
        <p:nvSpPr>
          <p:cNvPr id="22533" name="Rectangle 3">
            <a:extLst>
              <a:ext uri="{FF2B5EF4-FFF2-40B4-BE49-F238E27FC236}">
                <a16:creationId xmlns:a16="http://schemas.microsoft.com/office/drawing/2014/main" id="{7800F1F4-A399-974A-861A-C5F2B7CB0339}"/>
              </a:ext>
            </a:extLst>
          </p:cNvPr>
          <p:cNvSpPr>
            <a:spLocks noGrp="1" noChangeArrowheads="1"/>
          </p:cNvSpPr>
          <p:nvPr>
            <p:ph type="body" idx="1"/>
          </p:nvPr>
        </p:nvSpPr>
        <p:spPr>
          <a:xfrm>
            <a:off x="650875" y="1143000"/>
            <a:ext cx="8820150" cy="5295900"/>
          </a:xfrm>
        </p:spPr>
        <p:txBody>
          <a:bodyPr/>
          <a:lstStyle/>
          <a:p>
            <a:r>
              <a:rPr lang="zh-CN" altLang="en-US" dirty="0"/>
              <a:t>定义</a:t>
            </a:r>
            <a:r>
              <a:rPr lang="en-US" altLang="zh-CN" dirty="0"/>
              <a:t>10.4  </a:t>
            </a:r>
            <a:r>
              <a:rPr lang="zh-CN" altLang="en-US" dirty="0"/>
              <a:t>设关系模式</a:t>
            </a:r>
            <a:r>
              <a:rPr lang="en-US" altLang="zh-CN" dirty="0"/>
              <a:t>R</a:t>
            </a:r>
            <a:r>
              <a:rPr lang="zh-CN" altLang="en-US" dirty="0"/>
              <a:t>，</a:t>
            </a:r>
            <a:r>
              <a:rPr lang="en-US" altLang="zh-CN" dirty="0"/>
              <a:t>X</a:t>
            </a:r>
            <a:r>
              <a:rPr lang="zh-CN" altLang="en-US" dirty="0"/>
              <a:t>、</a:t>
            </a:r>
            <a:r>
              <a:rPr lang="en-US" altLang="zh-CN" dirty="0"/>
              <a:t>Y</a:t>
            </a:r>
            <a:r>
              <a:rPr lang="zh-CN" altLang="en-US" dirty="0"/>
              <a:t>、</a:t>
            </a:r>
            <a:r>
              <a:rPr lang="en-US" altLang="zh-CN" dirty="0"/>
              <a:t>Z</a:t>
            </a:r>
            <a:r>
              <a:rPr lang="zh-CN" altLang="en-US" dirty="0"/>
              <a:t>是</a:t>
            </a:r>
            <a:r>
              <a:rPr lang="en-US" altLang="zh-CN" dirty="0"/>
              <a:t>R</a:t>
            </a:r>
            <a:r>
              <a:rPr lang="zh-CN" altLang="en-US" dirty="0"/>
              <a:t>的属性子集，若</a:t>
            </a:r>
            <a:r>
              <a:rPr lang="en-US" altLang="zh-CN" dirty="0"/>
              <a:t>FD X→Y</a:t>
            </a:r>
            <a:r>
              <a:rPr lang="zh-CN" altLang="en-US" dirty="0"/>
              <a:t>，</a:t>
            </a:r>
            <a:r>
              <a:rPr lang="en-US" altLang="zh-CN" dirty="0"/>
              <a:t>Y → X</a:t>
            </a:r>
            <a:r>
              <a:rPr lang="zh-CN" altLang="en-US" dirty="0"/>
              <a:t>，</a:t>
            </a:r>
            <a:r>
              <a:rPr lang="en-US" altLang="zh-CN" dirty="0"/>
              <a:t>Y→Z</a:t>
            </a:r>
            <a:r>
              <a:rPr lang="zh-CN" altLang="en-US" dirty="0"/>
              <a:t>，则必有</a:t>
            </a:r>
            <a:r>
              <a:rPr lang="en-US" altLang="zh-CN" dirty="0"/>
              <a:t>FD X→Z</a:t>
            </a:r>
            <a:r>
              <a:rPr lang="zh-CN" altLang="en-US" dirty="0"/>
              <a:t>，称</a:t>
            </a:r>
            <a:r>
              <a:rPr lang="en-US" altLang="zh-CN" dirty="0"/>
              <a:t>FD X→Z</a:t>
            </a:r>
            <a:r>
              <a:rPr lang="zh-CN" altLang="en-US" dirty="0"/>
              <a:t>为</a:t>
            </a:r>
            <a:r>
              <a:rPr lang="zh-CN" altLang="en-US" dirty="0">
                <a:solidFill>
                  <a:srgbClr val="0000FF"/>
                </a:solidFill>
              </a:rPr>
              <a:t>传递函数依赖</a:t>
            </a:r>
            <a:r>
              <a:rPr lang="zh-CN" altLang="en-US" dirty="0"/>
              <a:t>（</a:t>
            </a:r>
            <a:r>
              <a:rPr lang="en-US" altLang="zh-CN" dirty="0">
                <a:solidFill>
                  <a:srgbClr val="FF0000"/>
                </a:solidFill>
              </a:rPr>
              <a:t>Z</a:t>
            </a:r>
            <a:r>
              <a:rPr lang="zh-CN" altLang="en-US" dirty="0">
                <a:solidFill>
                  <a:srgbClr val="FF0000"/>
                </a:solidFill>
              </a:rPr>
              <a:t>对</a:t>
            </a:r>
            <a:r>
              <a:rPr lang="en-US" altLang="zh-CN" dirty="0">
                <a:solidFill>
                  <a:srgbClr val="FF0000"/>
                </a:solidFill>
              </a:rPr>
              <a:t>X</a:t>
            </a:r>
            <a:r>
              <a:rPr lang="zh-CN" altLang="en-US" dirty="0"/>
              <a:t>存在传递函数依赖）。</a:t>
            </a:r>
          </a:p>
          <a:p>
            <a:endParaRPr lang="zh-CN" altLang="en-US" dirty="0"/>
          </a:p>
          <a:p>
            <a:r>
              <a:rPr lang="zh-CN" altLang="en-US" dirty="0"/>
              <a:t>例如，在借阅关系</a:t>
            </a:r>
            <a:r>
              <a:rPr lang="en-US" altLang="zh-CN" dirty="0"/>
              <a:t>BORROW</a:t>
            </a:r>
            <a:r>
              <a:rPr lang="zh-CN" altLang="en-US" dirty="0"/>
              <a:t>中，</a:t>
            </a:r>
          </a:p>
          <a:p>
            <a:pPr lvl="1"/>
            <a:r>
              <a:rPr lang="zh-CN" altLang="en-US" dirty="0"/>
              <a:t>存在函数依赖</a:t>
            </a:r>
            <a:r>
              <a:rPr lang="en-US" altLang="zh-CN" dirty="0"/>
              <a:t>CARDNO→DEPT</a:t>
            </a:r>
            <a:r>
              <a:rPr lang="zh-CN" altLang="en-US" dirty="0"/>
              <a:t>，</a:t>
            </a:r>
            <a:r>
              <a:rPr lang="en-US" altLang="zh-CN" dirty="0"/>
              <a:t>DEPT→MN</a:t>
            </a:r>
            <a:r>
              <a:rPr lang="zh-CN" altLang="en-US" dirty="0"/>
              <a:t>，</a:t>
            </a:r>
          </a:p>
          <a:p>
            <a:pPr lvl="1"/>
            <a:r>
              <a:rPr lang="zh-CN" altLang="en-US" dirty="0"/>
              <a:t>而</a:t>
            </a:r>
            <a:r>
              <a:rPr lang="en-US" altLang="zh-CN" dirty="0"/>
              <a:t>DEPT</a:t>
            </a:r>
            <a:r>
              <a:rPr lang="zh-CN" altLang="en-US" dirty="0"/>
              <a:t> </a:t>
            </a:r>
            <a:r>
              <a:rPr lang="en-US" altLang="zh-CN" dirty="0"/>
              <a:t>→ CARDNO </a:t>
            </a:r>
            <a:r>
              <a:rPr lang="zh-CN" altLang="en-US" dirty="0"/>
              <a:t>，</a:t>
            </a:r>
          </a:p>
          <a:p>
            <a:pPr lvl="1"/>
            <a:r>
              <a:rPr lang="zh-CN" altLang="en-US" dirty="0"/>
              <a:t>则有传递依赖</a:t>
            </a:r>
            <a:r>
              <a:rPr lang="en-US" altLang="zh-CN" dirty="0"/>
              <a:t>CARDNO→MN </a:t>
            </a:r>
          </a:p>
          <a:p>
            <a:pPr lvl="2"/>
            <a:endParaRPr lang="zh-CN" altLang="en-US" dirty="0"/>
          </a:p>
          <a:p>
            <a:pPr lvl="2"/>
            <a:r>
              <a:rPr lang="zh-CN" altLang="en-US" dirty="0"/>
              <a:t>注</a:t>
            </a:r>
            <a:r>
              <a:rPr lang="en-US" altLang="zh-CN" dirty="0"/>
              <a:t>: </a:t>
            </a:r>
            <a:r>
              <a:rPr lang="zh-CN" altLang="en-US" dirty="0"/>
              <a:t>如果</a:t>
            </a:r>
            <a:r>
              <a:rPr lang="en-US" altLang="zh-CN" dirty="0"/>
              <a:t>Y→X, </a:t>
            </a:r>
            <a:r>
              <a:rPr lang="zh-CN" altLang="en-US" dirty="0"/>
              <a:t>已知</a:t>
            </a:r>
            <a:r>
              <a:rPr lang="en-US" altLang="zh-CN" dirty="0"/>
              <a:t>X→Y，</a:t>
            </a:r>
            <a:r>
              <a:rPr lang="zh-CN" altLang="en-US" dirty="0"/>
              <a:t>则</a:t>
            </a:r>
            <a:r>
              <a:rPr lang="en-US" altLang="zh-CN" dirty="0"/>
              <a:t>X←→Y,</a:t>
            </a:r>
          </a:p>
          <a:p>
            <a:pPr lvl="3"/>
            <a:r>
              <a:rPr lang="zh-CN" altLang="en-US" dirty="0"/>
              <a:t>又因为</a:t>
            </a:r>
            <a:r>
              <a:rPr lang="en-US" altLang="zh-CN" dirty="0"/>
              <a:t>Y→Z，</a:t>
            </a:r>
            <a:r>
              <a:rPr lang="zh-CN" altLang="en-US" dirty="0"/>
              <a:t>则有</a:t>
            </a:r>
            <a:r>
              <a:rPr lang="en-US" altLang="zh-CN" dirty="0"/>
              <a:t>X→Z, </a:t>
            </a:r>
            <a:br>
              <a:rPr lang="en-US" altLang="zh-CN" dirty="0"/>
            </a:br>
            <a:r>
              <a:rPr lang="zh-CN" altLang="en-US" dirty="0"/>
              <a:t>称</a:t>
            </a:r>
            <a:r>
              <a:rPr lang="en-US" altLang="zh-CN" dirty="0"/>
              <a:t>Z</a:t>
            </a:r>
            <a:r>
              <a:rPr lang="zh-CN" altLang="en-US" dirty="0">
                <a:solidFill>
                  <a:srgbClr val="0000FF"/>
                </a:solidFill>
              </a:rPr>
              <a:t>直接依赖</a:t>
            </a:r>
            <a:r>
              <a:rPr lang="zh-CN" altLang="en-US" dirty="0"/>
              <a:t>于</a:t>
            </a:r>
            <a:r>
              <a:rPr lang="en-US" altLang="zh-CN" dirty="0"/>
              <a:t>X</a:t>
            </a:r>
            <a:r>
              <a:rPr lang="zh-CN" altLang="en-US" dirty="0"/>
              <a:t>。</a:t>
            </a:r>
          </a:p>
        </p:txBody>
      </p:sp>
      <p:sp>
        <p:nvSpPr>
          <p:cNvPr id="22534" name="Line 4">
            <a:extLst>
              <a:ext uri="{FF2B5EF4-FFF2-40B4-BE49-F238E27FC236}">
                <a16:creationId xmlns:a16="http://schemas.microsoft.com/office/drawing/2014/main" id="{1529D6C9-223B-E04E-801A-0A2C28791D81}"/>
              </a:ext>
            </a:extLst>
          </p:cNvPr>
          <p:cNvSpPr>
            <a:spLocks noChangeShapeType="1"/>
          </p:cNvSpPr>
          <p:nvPr/>
        </p:nvSpPr>
        <p:spPr bwMode="auto">
          <a:xfrm flipH="1">
            <a:off x="3081338" y="1557338"/>
            <a:ext cx="215900" cy="287337"/>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22535" name="Line 5">
            <a:extLst>
              <a:ext uri="{FF2B5EF4-FFF2-40B4-BE49-F238E27FC236}">
                <a16:creationId xmlns:a16="http://schemas.microsoft.com/office/drawing/2014/main" id="{AF20C857-5747-4345-A2D9-0980E0F6CB79}"/>
              </a:ext>
            </a:extLst>
          </p:cNvPr>
          <p:cNvSpPr>
            <a:spLocks noChangeShapeType="1"/>
          </p:cNvSpPr>
          <p:nvPr/>
        </p:nvSpPr>
        <p:spPr bwMode="auto">
          <a:xfrm flipH="1">
            <a:off x="2720975" y="3789363"/>
            <a:ext cx="215900" cy="287337"/>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a:extLst>
              <a:ext uri="{FF2B5EF4-FFF2-40B4-BE49-F238E27FC236}">
                <a16:creationId xmlns:a16="http://schemas.microsoft.com/office/drawing/2014/main" id="{58EB6858-9F82-5643-A552-AE5A1966F4C9}"/>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51DD5D5C-1750-8841-96B4-9BE774514E52}" type="slidenum">
              <a:rPr lang="zh-CN" altLang="en-US" sz="2000">
                <a:latin typeface="Arial" panose="020B0604020202020204" pitchFamily="34" charset="0"/>
              </a:rPr>
              <a:pPr>
                <a:lnSpc>
                  <a:spcPct val="100000"/>
                </a:lnSpc>
                <a:spcBef>
                  <a:spcPct val="0"/>
                </a:spcBef>
                <a:buClrTx/>
                <a:buSzTx/>
                <a:buFontTx/>
                <a:buNone/>
              </a:pPr>
              <a:t>16</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2F50FEA4-7006-9B41-95E3-F2D310E0221C}"/>
              </a:ext>
            </a:extLst>
          </p:cNvPr>
          <p:cNvSpPr>
            <a:spLocks noGrp="1"/>
          </p:cNvSpPr>
          <p:nvPr>
            <p:ph type="dt" sz="quarter" idx="11"/>
          </p:nvPr>
        </p:nvSpPr>
        <p:spPr/>
        <p:txBody>
          <a:bodyPr/>
          <a:lstStyle/>
          <a:p>
            <a:pPr>
              <a:defRPr/>
            </a:pPr>
            <a:fld id="{F3C82311-A8DB-4E2A-9612-1965D0D0D11C}" type="datetime1">
              <a:rPr lang="zh-CN" altLang="en-US"/>
              <a:pPr>
                <a:defRPr/>
              </a:pPr>
              <a:t>2024/5/24</a:t>
            </a:fld>
            <a:endParaRPr lang="en-US" altLang="zh-CN" sz="1000"/>
          </a:p>
        </p:txBody>
      </p:sp>
      <p:sp>
        <p:nvSpPr>
          <p:cNvPr id="1875970" name="Rectangle 2">
            <a:extLst>
              <a:ext uri="{FF2B5EF4-FFF2-40B4-BE49-F238E27FC236}">
                <a16:creationId xmlns:a16="http://schemas.microsoft.com/office/drawing/2014/main" id="{8AB431D3-5F17-2745-A120-38526F5D22D3}"/>
              </a:ext>
            </a:extLst>
          </p:cNvPr>
          <p:cNvSpPr>
            <a:spLocks noGrp="1" noChangeArrowheads="1"/>
          </p:cNvSpPr>
          <p:nvPr>
            <p:ph type="title"/>
          </p:nvPr>
        </p:nvSpPr>
        <p:spPr/>
        <p:txBody>
          <a:bodyPr/>
          <a:lstStyle/>
          <a:p>
            <a:r>
              <a:rPr lang="en-US" altLang="en-US"/>
              <a:t>10.2</a:t>
            </a:r>
            <a:r>
              <a:rPr lang="en-US" altLang="zh-CN"/>
              <a:t>.1</a:t>
            </a:r>
            <a:r>
              <a:rPr lang="en-US" altLang="en-US"/>
              <a:t>  函数依赖</a:t>
            </a:r>
            <a:r>
              <a:rPr lang="en-US" altLang="zh-CN"/>
              <a:t>的</a:t>
            </a:r>
            <a:r>
              <a:rPr lang="zh-CN" altLang="en-US"/>
              <a:t>定义</a:t>
            </a:r>
          </a:p>
        </p:txBody>
      </p:sp>
      <p:sp>
        <p:nvSpPr>
          <p:cNvPr id="23557" name="Rectangle 3">
            <a:extLst>
              <a:ext uri="{FF2B5EF4-FFF2-40B4-BE49-F238E27FC236}">
                <a16:creationId xmlns:a16="http://schemas.microsoft.com/office/drawing/2014/main" id="{388366C3-76A9-364C-B3ED-85DEB45D615B}"/>
              </a:ext>
            </a:extLst>
          </p:cNvPr>
          <p:cNvSpPr>
            <a:spLocks noGrp="1" noChangeArrowheads="1"/>
          </p:cNvSpPr>
          <p:nvPr>
            <p:ph type="body" idx="1"/>
          </p:nvPr>
        </p:nvSpPr>
        <p:spPr>
          <a:xfrm>
            <a:off x="650875" y="1143000"/>
            <a:ext cx="8550275" cy="3673475"/>
          </a:xfrm>
        </p:spPr>
        <p:txBody>
          <a:bodyPr/>
          <a:lstStyle/>
          <a:p>
            <a:pPr>
              <a:lnSpc>
                <a:spcPct val="100000"/>
              </a:lnSpc>
              <a:buFont typeface="Wingdings" pitchFamily="2" charset="2"/>
              <a:buNone/>
            </a:pPr>
            <a:r>
              <a:rPr lang="zh-CN" altLang="en-US"/>
              <a:t>一、函数依赖</a:t>
            </a:r>
          </a:p>
          <a:p>
            <a:pPr>
              <a:lnSpc>
                <a:spcPct val="100000"/>
              </a:lnSpc>
              <a:buFont typeface="Wingdings" pitchFamily="2" charset="2"/>
              <a:buNone/>
            </a:pPr>
            <a:r>
              <a:rPr lang="zh-CN" altLang="en-US"/>
              <a:t>二、平凡函数依赖与非平凡函数依赖</a:t>
            </a:r>
          </a:p>
          <a:p>
            <a:pPr>
              <a:lnSpc>
                <a:spcPct val="100000"/>
              </a:lnSpc>
              <a:buFont typeface="Wingdings" pitchFamily="2" charset="2"/>
              <a:buNone/>
            </a:pPr>
            <a:r>
              <a:rPr lang="zh-CN" altLang="en-US"/>
              <a:t>三、完全函数依赖与部分函数依赖</a:t>
            </a:r>
          </a:p>
          <a:p>
            <a:pPr>
              <a:lnSpc>
                <a:spcPct val="100000"/>
              </a:lnSpc>
              <a:buFont typeface="Wingdings" pitchFamily="2" charset="2"/>
              <a:buNone/>
            </a:pPr>
            <a:r>
              <a:rPr lang="zh-CN" altLang="en-US"/>
              <a:t>四、传递函数依赖</a:t>
            </a:r>
          </a:p>
          <a:p>
            <a:endParaRPr lang="zh-CN" altLang="en-US"/>
          </a:p>
          <a:p>
            <a:r>
              <a:rPr lang="zh-CN" altLang="en-US"/>
              <a:t>了解现实世界中</a:t>
            </a:r>
            <a:r>
              <a:rPr lang="zh-CN" altLang="en-US">
                <a:solidFill>
                  <a:srgbClr val="FF0000"/>
                </a:solidFill>
              </a:rPr>
              <a:t>数据</a:t>
            </a:r>
            <a:r>
              <a:rPr lang="zh-CN" altLang="en-US"/>
              <a:t>间的依存和制约关系，正确确定</a:t>
            </a:r>
            <a:r>
              <a:rPr lang="zh-CN" altLang="en-US">
                <a:solidFill>
                  <a:srgbClr val="FF0000"/>
                </a:solidFill>
              </a:rPr>
              <a:t>属性</a:t>
            </a:r>
            <a:r>
              <a:rPr lang="zh-CN" altLang="en-US"/>
              <a:t>间的函数依赖关系，对设计一个好的数据库模式是很重要的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a:extLst>
              <a:ext uri="{FF2B5EF4-FFF2-40B4-BE49-F238E27FC236}">
                <a16:creationId xmlns:a16="http://schemas.microsoft.com/office/drawing/2014/main" id="{8F2705E2-CB52-0A4B-B860-CEA1CB605D2E}"/>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3EB0E677-571E-454D-B942-A5059C15261D}" type="slidenum">
              <a:rPr lang="zh-CN" altLang="en-US" sz="2000">
                <a:latin typeface="Arial" panose="020B0604020202020204" pitchFamily="34" charset="0"/>
              </a:rPr>
              <a:pPr>
                <a:lnSpc>
                  <a:spcPct val="100000"/>
                </a:lnSpc>
                <a:spcBef>
                  <a:spcPct val="0"/>
                </a:spcBef>
                <a:buClrTx/>
                <a:buSzTx/>
                <a:buFontTx/>
                <a:buNone/>
              </a:pPr>
              <a:t>17</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AB35FD67-A2C1-674F-AE9C-34DD9438081D}"/>
              </a:ext>
            </a:extLst>
          </p:cNvPr>
          <p:cNvSpPr>
            <a:spLocks noGrp="1"/>
          </p:cNvSpPr>
          <p:nvPr>
            <p:ph type="dt" sz="quarter" idx="11"/>
          </p:nvPr>
        </p:nvSpPr>
        <p:spPr/>
        <p:txBody>
          <a:bodyPr/>
          <a:lstStyle/>
          <a:p>
            <a:pPr>
              <a:defRPr/>
            </a:pPr>
            <a:fld id="{45D271B1-026C-49D8-8DCB-20E46B9A9DE0}" type="datetime1">
              <a:rPr lang="zh-CN" altLang="en-US"/>
              <a:pPr>
                <a:defRPr/>
              </a:pPr>
              <a:t>2024/5/24</a:t>
            </a:fld>
            <a:endParaRPr lang="en-US" altLang="zh-CN" sz="1000"/>
          </a:p>
        </p:txBody>
      </p:sp>
      <p:sp>
        <p:nvSpPr>
          <p:cNvPr id="1896450" name="Rectangle 2">
            <a:extLst>
              <a:ext uri="{FF2B5EF4-FFF2-40B4-BE49-F238E27FC236}">
                <a16:creationId xmlns:a16="http://schemas.microsoft.com/office/drawing/2014/main" id="{55A8CC87-4CC2-2943-9ECA-E26450532449}"/>
              </a:ext>
            </a:extLst>
          </p:cNvPr>
          <p:cNvSpPr>
            <a:spLocks noGrp="1" noChangeArrowheads="1"/>
          </p:cNvSpPr>
          <p:nvPr>
            <p:ph type="title"/>
          </p:nvPr>
        </p:nvSpPr>
        <p:spPr/>
        <p:txBody>
          <a:bodyPr/>
          <a:lstStyle/>
          <a:p>
            <a:r>
              <a:rPr lang="zh-CN" altLang="en-US"/>
              <a:t>第</a:t>
            </a:r>
            <a:r>
              <a:rPr lang="en-US" altLang="zh-CN"/>
              <a:t>10</a:t>
            </a:r>
            <a:r>
              <a:rPr lang="zh-CN" altLang="en-US"/>
              <a:t>章  	关系数据库设计理论</a:t>
            </a:r>
          </a:p>
        </p:txBody>
      </p:sp>
      <p:sp>
        <p:nvSpPr>
          <p:cNvPr id="24581" name="Rectangle 3">
            <a:extLst>
              <a:ext uri="{FF2B5EF4-FFF2-40B4-BE49-F238E27FC236}">
                <a16:creationId xmlns:a16="http://schemas.microsoft.com/office/drawing/2014/main" id="{462A03A8-1BBA-A34D-BAD2-546DF4B57A90}"/>
              </a:ext>
            </a:extLst>
          </p:cNvPr>
          <p:cNvSpPr>
            <a:spLocks noGrp="1" noChangeArrowheads="1"/>
          </p:cNvSpPr>
          <p:nvPr>
            <p:ph type="body" idx="1"/>
          </p:nvPr>
        </p:nvSpPr>
        <p:spPr>
          <a:xfrm>
            <a:off x="650875" y="1143000"/>
            <a:ext cx="8820150" cy="3203575"/>
          </a:xfrm>
        </p:spPr>
        <p:txBody>
          <a:bodyPr/>
          <a:lstStyle/>
          <a:p>
            <a:r>
              <a:rPr lang="en-US" altLang="zh-CN"/>
              <a:t>10.1  关系模型的存储异常</a:t>
            </a:r>
          </a:p>
          <a:p>
            <a:r>
              <a:rPr lang="en-US" altLang="zh-CN"/>
              <a:t>10.2  函数依赖</a:t>
            </a:r>
          </a:p>
          <a:p>
            <a:r>
              <a:rPr lang="en-US" altLang="zh-CN">
                <a:solidFill>
                  <a:srgbClr val="0000FF"/>
                </a:solidFill>
              </a:rPr>
              <a:t>10.5  关系模式的规范化</a:t>
            </a:r>
          </a:p>
          <a:p>
            <a:r>
              <a:rPr lang="en-US" altLang="zh-CN"/>
              <a:t>10.6  多值依赖和4NF</a:t>
            </a:r>
          </a:p>
          <a:p>
            <a:r>
              <a:rPr lang="en-US" altLang="zh-CN"/>
              <a:t>10.3  函数依赖公理</a:t>
            </a:r>
          </a:p>
          <a:p>
            <a:r>
              <a:rPr lang="en-US" altLang="zh-CN"/>
              <a:t>10.4  模式分解</a:t>
            </a:r>
          </a:p>
          <a:p>
            <a:r>
              <a:rPr lang="en-US" altLang="zh-CN"/>
              <a:t>10.8  小结</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a:extLst>
              <a:ext uri="{FF2B5EF4-FFF2-40B4-BE49-F238E27FC236}">
                <a16:creationId xmlns:a16="http://schemas.microsoft.com/office/drawing/2014/main" id="{BAC9087F-6B5C-0642-8C66-439819B9EF0E}"/>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EA440828-170E-834B-8EDB-03EBF822E525}" type="slidenum">
              <a:rPr lang="zh-CN" altLang="en-US" sz="2000">
                <a:latin typeface="Arial" panose="020B0604020202020204" pitchFamily="34" charset="0"/>
              </a:rPr>
              <a:pPr>
                <a:lnSpc>
                  <a:spcPct val="100000"/>
                </a:lnSpc>
                <a:spcBef>
                  <a:spcPct val="0"/>
                </a:spcBef>
                <a:buClrTx/>
                <a:buSzTx/>
                <a:buFontTx/>
                <a:buNone/>
              </a:pPr>
              <a:t>18</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1ADAEBB7-756D-4943-B2A1-B891F4D5A895}"/>
              </a:ext>
            </a:extLst>
          </p:cNvPr>
          <p:cNvSpPr>
            <a:spLocks noGrp="1"/>
          </p:cNvSpPr>
          <p:nvPr>
            <p:ph type="dt" sz="quarter" idx="11"/>
          </p:nvPr>
        </p:nvSpPr>
        <p:spPr/>
        <p:txBody>
          <a:bodyPr/>
          <a:lstStyle/>
          <a:p>
            <a:pPr>
              <a:defRPr/>
            </a:pPr>
            <a:fld id="{97A2E3A8-5359-4EFD-821F-FD18CED70DD3}" type="datetime1">
              <a:rPr lang="zh-CN" altLang="en-US"/>
              <a:pPr>
                <a:defRPr/>
              </a:pPr>
              <a:t>2024/5/24</a:t>
            </a:fld>
            <a:endParaRPr lang="en-US" altLang="zh-CN" sz="1000"/>
          </a:p>
        </p:txBody>
      </p:sp>
      <p:sp>
        <p:nvSpPr>
          <p:cNvPr id="1897474" name="Rectangle 2">
            <a:extLst>
              <a:ext uri="{FF2B5EF4-FFF2-40B4-BE49-F238E27FC236}">
                <a16:creationId xmlns:a16="http://schemas.microsoft.com/office/drawing/2014/main" id="{144D321D-A6AF-564A-9F4C-7383A6097BB2}"/>
              </a:ext>
            </a:extLst>
          </p:cNvPr>
          <p:cNvSpPr>
            <a:spLocks noGrp="1" noChangeArrowheads="1"/>
          </p:cNvSpPr>
          <p:nvPr>
            <p:ph type="title"/>
          </p:nvPr>
        </p:nvSpPr>
        <p:spPr/>
        <p:txBody>
          <a:bodyPr/>
          <a:lstStyle/>
          <a:p>
            <a:r>
              <a:rPr lang="en-US" altLang="zh-CN"/>
              <a:t>10.5  </a:t>
            </a:r>
            <a:r>
              <a:rPr lang="zh-CN" altLang="en-US"/>
              <a:t>关系模式的规范化</a:t>
            </a:r>
          </a:p>
        </p:txBody>
      </p:sp>
      <p:sp>
        <p:nvSpPr>
          <p:cNvPr id="25605" name="Rectangle 3">
            <a:extLst>
              <a:ext uri="{FF2B5EF4-FFF2-40B4-BE49-F238E27FC236}">
                <a16:creationId xmlns:a16="http://schemas.microsoft.com/office/drawing/2014/main" id="{F6CF75FF-55F3-484B-90CC-6094B993D7A4}"/>
              </a:ext>
            </a:extLst>
          </p:cNvPr>
          <p:cNvSpPr>
            <a:spLocks noGrp="1" noChangeArrowheads="1"/>
          </p:cNvSpPr>
          <p:nvPr>
            <p:ph type="body" idx="1"/>
          </p:nvPr>
        </p:nvSpPr>
        <p:spPr>
          <a:xfrm>
            <a:off x="650875" y="1143000"/>
            <a:ext cx="8820150" cy="5168900"/>
          </a:xfrm>
        </p:spPr>
        <p:txBody>
          <a:bodyPr/>
          <a:lstStyle/>
          <a:p>
            <a:pPr>
              <a:lnSpc>
                <a:spcPct val="110000"/>
              </a:lnSpc>
              <a:spcBef>
                <a:spcPct val="0"/>
              </a:spcBef>
            </a:pPr>
            <a:r>
              <a:rPr lang="zh-CN" altLang="en-US"/>
              <a:t>研究了规范化理论的目的</a:t>
            </a:r>
            <a:r>
              <a:rPr lang="en-US" altLang="zh-CN"/>
              <a:t>——</a:t>
            </a:r>
            <a:r>
              <a:rPr lang="zh-CN" altLang="en-US">
                <a:solidFill>
                  <a:srgbClr val="0000FF"/>
                </a:solidFill>
              </a:rPr>
              <a:t>设计好的数据模式  </a:t>
            </a:r>
          </a:p>
          <a:p>
            <a:pPr lvl="1">
              <a:lnSpc>
                <a:spcPct val="110000"/>
              </a:lnSpc>
              <a:spcBef>
                <a:spcPct val="0"/>
              </a:spcBef>
            </a:pPr>
            <a:r>
              <a:rPr lang="zh-CN" altLang="en-US"/>
              <a:t>用规范化理论改造关系模式</a:t>
            </a:r>
          </a:p>
          <a:p>
            <a:pPr lvl="1">
              <a:lnSpc>
                <a:spcPct val="110000"/>
              </a:lnSpc>
              <a:spcBef>
                <a:spcPct val="0"/>
              </a:spcBef>
            </a:pPr>
            <a:r>
              <a:rPr lang="zh-CN" altLang="en-US">
                <a:solidFill>
                  <a:srgbClr val="0000FF"/>
                </a:solidFill>
              </a:rPr>
              <a:t>通过分解关系模式</a:t>
            </a:r>
            <a:r>
              <a:rPr lang="en-US" altLang="zh-CN">
                <a:solidFill>
                  <a:srgbClr val="0000FF"/>
                </a:solidFill>
              </a:rPr>
              <a:t>, </a:t>
            </a:r>
            <a:r>
              <a:rPr lang="zh-CN" altLang="en-US">
                <a:solidFill>
                  <a:srgbClr val="0000FF"/>
                </a:solidFill>
              </a:rPr>
              <a:t>消除关系模式中不合适的数据依赖，解决插入异常、删除异常、更新异常和数据冗余问题</a:t>
            </a:r>
          </a:p>
          <a:p>
            <a:pPr>
              <a:lnSpc>
                <a:spcPct val="110000"/>
              </a:lnSpc>
              <a:spcBef>
                <a:spcPct val="0"/>
              </a:spcBef>
            </a:pPr>
            <a:r>
              <a:rPr lang="en-US" altLang="zh-CN"/>
              <a:t>1971</a:t>
            </a:r>
            <a:r>
              <a:rPr lang="zh-CN" altLang="en-US"/>
              <a:t>年，</a:t>
            </a:r>
            <a:r>
              <a:rPr lang="en-US" altLang="zh-CN"/>
              <a:t>E.F.Codd</a:t>
            </a:r>
            <a:r>
              <a:rPr lang="zh-CN" altLang="en-US"/>
              <a:t>首先提出了规范化的问题，</a:t>
            </a:r>
          </a:p>
          <a:p>
            <a:pPr lvl="1">
              <a:lnSpc>
                <a:spcPct val="110000"/>
              </a:lnSpc>
              <a:spcBef>
                <a:spcPct val="0"/>
              </a:spcBef>
            </a:pPr>
            <a:r>
              <a:rPr lang="zh-CN" altLang="en-US"/>
              <a:t>给出了范式</a:t>
            </a:r>
            <a:r>
              <a:rPr lang="en-US" altLang="zh-CN"/>
              <a:t>(Normal Form, NF)</a:t>
            </a:r>
            <a:r>
              <a:rPr lang="zh-CN" altLang="en-US"/>
              <a:t>的概念 </a:t>
            </a:r>
          </a:p>
          <a:p>
            <a:pPr lvl="1">
              <a:lnSpc>
                <a:spcPct val="110000"/>
              </a:lnSpc>
              <a:spcBef>
                <a:spcPct val="0"/>
              </a:spcBef>
            </a:pPr>
            <a:r>
              <a:rPr lang="zh-CN" altLang="en-US"/>
              <a:t>根据关系模式所达到的不同约束提出了</a:t>
            </a:r>
            <a:r>
              <a:rPr lang="en-US" altLang="zh-CN"/>
              <a:t>1NF</a:t>
            </a:r>
            <a:r>
              <a:rPr lang="zh-CN" altLang="en-US"/>
              <a:t>、</a:t>
            </a:r>
            <a:r>
              <a:rPr lang="en-US" altLang="zh-CN"/>
              <a:t>2NF</a:t>
            </a:r>
            <a:r>
              <a:rPr lang="zh-CN" altLang="en-US"/>
              <a:t>、</a:t>
            </a:r>
            <a:r>
              <a:rPr lang="en-US" altLang="zh-CN"/>
              <a:t>3NF</a:t>
            </a:r>
            <a:r>
              <a:rPr lang="zh-CN" altLang="en-US"/>
              <a:t>的概念 </a:t>
            </a:r>
          </a:p>
          <a:p>
            <a:pPr>
              <a:lnSpc>
                <a:spcPct val="110000"/>
              </a:lnSpc>
              <a:spcBef>
                <a:spcPct val="0"/>
              </a:spcBef>
            </a:pPr>
            <a:r>
              <a:rPr lang="en-US" altLang="zh-CN"/>
              <a:t>1974</a:t>
            </a:r>
            <a:r>
              <a:rPr lang="zh-CN" altLang="en-US"/>
              <a:t>年</a:t>
            </a:r>
            <a:r>
              <a:rPr lang="en-US" altLang="zh-CN"/>
              <a:t>Codd</a:t>
            </a:r>
            <a:r>
              <a:rPr lang="zh-CN" altLang="en-US"/>
              <a:t>和</a:t>
            </a:r>
            <a:r>
              <a:rPr lang="en-US" altLang="zh-CN"/>
              <a:t>Boyce</a:t>
            </a:r>
            <a:r>
              <a:rPr lang="zh-CN" altLang="en-US"/>
              <a:t>提出</a:t>
            </a:r>
            <a:r>
              <a:rPr lang="en-US" altLang="zh-CN" sz="2400"/>
              <a:t>BCNF(Boyce-Codd Normal Form)</a:t>
            </a:r>
            <a:r>
              <a:rPr lang="zh-CN" altLang="en-US"/>
              <a:t> </a:t>
            </a:r>
          </a:p>
          <a:p>
            <a:pPr>
              <a:lnSpc>
                <a:spcPct val="110000"/>
              </a:lnSpc>
              <a:spcBef>
                <a:spcPct val="0"/>
              </a:spcBef>
            </a:pPr>
            <a:r>
              <a:rPr lang="zh-CN" altLang="en-US"/>
              <a:t>之后又研究了</a:t>
            </a:r>
            <a:r>
              <a:rPr lang="en-US" altLang="zh-CN"/>
              <a:t>4NF</a:t>
            </a:r>
            <a:r>
              <a:rPr lang="zh-CN" altLang="en-US"/>
              <a:t>、</a:t>
            </a:r>
            <a:r>
              <a:rPr lang="en-US" altLang="zh-CN"/>
              <a:t>5NF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a:extLst>
              <a:ext uri="{FF2B5EF4-FFF2-40B4-BE49-F238E27FC236}">
                <a16:creationId xmlns:a16="http://schemas.microsoft.com/office/drawing/2014/main" id="{06E40320-47CF-E541-988A-A25EA13A8616}"/>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DE53E28D-243B-EC41-87A9-632A40975E8C}" type="slidenum">
              <a:rPr lang="zh-CN" altLang="en-US" sz="2000">
                <a:latin typeface="Arial" panose="020B0604020202020204" pitchFamily="34" charset="0"/>
              </a:rPr>
              <a:pPr>
                <a:lnSpc>
                  <a:spcPct val="100000"/>
                </a:lnSpc>
                <a:spcBef>
                  <a:spcPct val="0"/>
                </a:spcBef>
                <a:buClrTx/>
                <a:buSzTx/>
                <a:buFontTx/>
                <a:buNone/>
              </a:pPr>
              <a:t>19</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7DE4A0A4-7007-B54E-A70A-37B7B79E861A}"/>
              </a:ext>
            </a:extLst>
          </p:cNvPr>
          <p:cNvSpPr>
            <a:spLocks noGrp="1"/>
          </p:cNvSpPr>
          <p:nvPr>
            <p:ph type="dt" sz="quarter" idx="11"/>
          </p:nvPr>
        </p:nvSpPr>
        <p:spPr/>
        <p:txBody>
          <a:bodyPr/>
          <a:lstStyle/>
          <a:p>
            <a:pPr>
              <a:defRPr/>
            </a:pPr>
            <a:fld id="{E2BF2A74-05A9-4992-9C23-881AE07F81FD}" type="datetime1">
              <a:rPr lang="zh-CN" altLang="en-US"/>
              <a:pPr>
                <a:defRPr/>
              </a:pPr>
              <a:t>2024/5/24</a:t>
            </a:fld>
            <a:endParaRPr lang="en-US" altLang="zh-CN" sz="1000"/>
          </a:p>
        </p:txBody>
      </p:sp>
      <p:sp>
        <p:nvSpPr>
          <p:cNvPr id="1898498" name="Rectangle 2">
            <a:extLst>
              <a:ext uri="{FF2B5EF4-FFF2-40B4-BE49-F238E27FC236}">
                <a16:creationId xmlns:a16="http://schemas.microsoft.com/office/drawing/2014/main" id="{8B59C52C-0CA7-A54F-9A8E-00E22AFE82FD}"/>
              </a:ext>
            </a:extLst>
          </p:cNvPr>
          <p:cNvSpPr>
            <a:spLocks noGrp="1" noChangeArrowheads="1"/>
          </p:cNvSpPr>
          <p:nvPr>
            <p:ph type="title"/>
          </p:nvPr>
        </p:nvSpPr>
        <p:spPr/>
        <p:txBody>
          <a:bodyPr/>
          <a:lstStyle/>
          <a:p>
            <a:r>
              <a:rPr lang="en-US" altLang="zh-CN"/>
              <a:t>10.5  </a:t>
            </a:r>
            <a:r>
              <a:rPr lang="zh-CN" altLang="en-US"/>
              <a:t>关系模式的规范化</a:t>
            </a:r>
          </a:p>
        </p:txBody>
      </p:sp>
      <p:sp>
        <p:nvSpPr>
          <p:cNvPr id="26629" name="Rectangle 3">
            <a:extLst>
              <a:ext uri="{FF2B5EF4-FFF2-40B4-BE49-F238E27FC236}">
                <a16:creationId xmlns:a16="http://schemas.microsoft.com/office/drawing/2014/main" id="{C48957C0-D1E7-4F47-AA9E-5114F178D9B1}"/>
              </a:ext>
            </a:extLst>
          </p:cNvPr>
          <p:cNvSpPr>
            <a:spLocks noGrp="1" noChangeArrowheads="1"/>
          </p:cNvSpPr>
          <p:nvPr>
            <p:ph type="body" idx="1"/>
          </p:nvPr>
        </p:nvSpPr>
        <p:spPr>
          <a:xfrm>
            <a:off x="650875" y="1143000"/>
            <a:ext cx="8820150" cy="5211763"/>
          </a:xfrm>
        </p:spPr>
        <p:txBody>
          <a:bodyPr/>
          <a:lstStyle/>
          <a:p>
            <a:pPr marL="342900" indent="-342900" defTabSz="914400">
              <a:lnSpc>
                <a:spcPct val="100000"/>
              </a:lnSpc>
              <a:spcBef>
                <a:spcPct val="0"/>
              </a:spcBef>
            </a:pPr>
            <a:r>
              <a:rPr lang="zh-CN" altLang="en-US"/>
              <a:t>所谓范式就是规范化的关系模式。</a:t>
            </a:r>
          </a:p>
          <a:p>
            <a:pPr marL="742950" lvl="1" indent="-285750" defTabSz="914400">
              <a:lnSpc>
                <a:spcPct val="100000"/>
              </a:lnSpc>
            </a:pPr>
            <a:r>
              <a:rPr lang="zh-CN" altLang="en-US">
                <a:solidFill>
                  <a:srgbClr val="0000FF"/>
                </a:solidFill>
              </a:rPr>
              <a:t>范式是符合某一种级别的关系模式的集合</a:t>
            </a:r>
            <a:r>
              <a:rPr lang="zh-CN" altLang="en-US"/>
              <a:t>。</a:t>
            </a:r>
          </a:p>
          <a:p>
            <a:pPr marL="742950" lvl="1" indent="-285750" defTabSz="914400">
              <a:lnSpc>
                <a:spcPct val="100000"/>
              </a:lnSpc>
            </a:pPr>
            <a:r>
              <a:rPr lang="zh-CN" altLang="en-US"/>
              <a:t>关系数据库中的关系必须满足一定的要求。满足不同程度要求的为不同范式。</a:t>
            </a:r>
          </a:p>
          <a:p>
            <a:pPr marL="342900" indent="-342900" defTabSz="914400">
              <a:lnSpc>
                <a:spcPct val="100000"/>
              </a:lnSpc>
            </a:pPr>
            <a:r>
              <a:rPr lang="zh-CN" altLang="en-US"/>
              <a:t>范式的种类：	</a:t>
            </a:r>
          </a:p>
          <a:p>
            <a:pPr marL="742950" lvl="1" indent="-285750" defTabSz="914400">
              <a:lnSpc>
                <a:spcPct val="100000"/>
              </a:lnSpc>
            </a:pPr>
            <a:r>
              <a:rPr lang="zh-CN" altLang="en-US"/>
              <a:t>根据规范化程度的不同，数据库范式从低到高有</a:t>
            </a:r>
            <a:r>
              <a:rPr lang="en-US" altLang="zh-CN"/>
              <a:t>1NF</a:t>
            </a:r>
            <a:r>
              <a:rPr lang="zh-CN" altLang="en-US"/>
              <a:t>、 </a:t>
            </a:r>
            <a:r>
              <a:rPr lang="en-US" altLang="zh-CN"/>
              <a:t>2NF</a:t>
            </a:r>
            <a:r>
              <a:rPr lang="zh-CN" altLang="en-US"/>
              <a:t>、</a:t>
            </a:r>
            <a:r>
              <a:rPr lang="en-US" altLang="zh-CN"/>
              <a:t>3NF</a:t>
            </a:r>
            <a:r>
              <a:rPr lang="zh-CN" altLang="en-US"/>
              <a:t>、</a:t>
            </a:r>
            <a:r>
              <a:rPr lang="en-US" altLang="zh-CN"/>
              <a:t>BC</a:t>
            </a:r>
            <a:r>
              <a:rPr lang="zh-CN" altLang="en-US"/>
              <a:t>范式</a:t>
            </a:r>
            <a:r>
              <a:rPr lang="en-US" altLang="zh-CN"/>
              <a:t>(BCNF)</a:t>
            </a:r>
            <a:r>
              <a:rPr lang="zh-CN" altLang="en-US"/>
              <a:t>、 </a:t>
            </a:r>
            <a:r>
              <a:rPr lang="en-US" altLang="zh-CN"/>
              <a:t>4NF</a:t>
            </a:r>
          </a:p>
          <a:p>
            <a:pPr marL="342900" indent="-342900" defTabSz="914400">
              <a:lnSpc>
                <a:spcPct val="100000"/>
              </a:lnSpc>
            </a:pPr>
            <a:r>
              <a:rPr lang="zh-CN" altLang="en-US"/>
              <a:t>一个数据库模式从低一级的范式，可以通过</a:t>
            </a:r>
            <a:r>
              <a:rPr lang="zh-CN" altLang="en-US">
                <a:solidFill>
                  <a:srgbClr val="FF0000"/>
                </a:solidFill>
              </a:rPr>
              <a:t>模式分解</a:t>
            </a:r>
            <a:r>
              <a:rPr lang="zh-CN" altLang="en-US"/>
              <a:t>转化为若干个高一级的范式的关系模式的集合</a:t>
            </a:r>
          </a:p>
          <a:p>
            <a:pPr marL="742950" lvl="1" indent="-285750" defTabSz="914400">
              <a:lnSpc>
                <a:spcPct val="100000"/>
              </a:lnSpc>
            </a:pPr>
            <a:r>
              <a:rPr lang="zh-CN" altLang="en-US"/>
              <a:t>从低一级的范式通过分解达到高一级范式的过程称为</a:t>
            </a:r>
            <a:r>
              <a:rPr lang="zh-CN" altLang="en-US">
                <a:solidFill>
                  <a:srgbClr val="0000FF"/>
                </a:solidFill>
              </a:rPr>
              <a:t>关系模式的规范化</a:t>
            </a:r>
            <a:r>
              <a:rPr lang="zh-CN" altLang="en-US"/>
              <a:t> </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a:extLst>
              <a:ext uri="{FF2B5EF4-FFF2-40B4-BE49-F238E27FC236}">
                <a16:creationId xmlns:a16="http://schemas.microsoft.com/office/drawing/2014/main" id="{635D1C58-3DEF-E24B-801F-FEA7C71DEEEE}"/>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D89B5B7C-E57B-8A40-B96F-455BCD5F8DD7}" type="slidenum">
              <a:rPr lang="zh-CN" altLang="en-US" sz="2000">
                <a:latin typeface="Arial" panose="020B0604020202020204" pitchFamily="34" charset="0"/>
              </a:rPr>
              <a:pPr>
                <a:lnSpc>
                  <a:spcPct val="100000"/>
                </a:lnSpc>
                <a:spcBef>
                  <a:spcPct val="0"/>
                </a:spcBef>
                <a:buClrTx/>
                <a:buSzTx/>
                <a:buFontTx/>
                <a:buNone/>
              </a:pPr>
              <a:t>2</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48387500-6D55-7540-AB97-07C517D2B37B}"/>
              </a:ext>
            </a:extLst>
          </p:cNvPr>
          <p:cNvSpPr>
            <a:spLocks noGrp="1"/>
          </p:cNvSpPr>
          <p:nvPr>
            <p:ph type="dt" sz="quarter" idx="11"/>
          </p:nvPr>
        </p:nvSpPr>
        <p:spPr/>
        <p:txBody>
          <a:bodyPr/>
          <a:lstStyle/>
          <a:p>
            <a:pPr>
              <a:defRPr/>
            </a:pPr>
            <a:fld id="{6BA466A1-8FC5-4A0E-9FC1-B3CCCE278E19}" type="datetime1">
              <a:rPr lang="zh-CN" altLang="en-US"/>
              <a:pPr>
                <a:defRPr/>
              </a:pPr>
              <a:t>2024/5/24</a:t>
            </a:fld>
            <a:endParaRPr lang="en-US" altLang="zh-CN" sz="1000"/>
          </a:p>
        </p:txBody>
      </p:sp>
      <p:sp>
        <p:nvSpPr>
          <p:cNvPr id="1568770" name="Rectangle 2">
            <a:extLst>
              <a:ext uri="{FF2B5EF4-FFF2-40B4-BE49-F238E27FC236}">
                <a16:creationId xmlns:a16="http://schemas.microsoft.com/office/drawing/2014/main" id="{B96CEF96-21A1-AB4C-BE23-4C6648E89FE7}"/>
              </a:ext>
            </a:extLst>
          </p:cNvPr>
          <p:cNvSpPr>
            <a:spLocks noGrp="1" noChangeArrowheads="1"/>
          </p:cNvSpPr>
          <p:nvPr>
            <p:ph type="title"/>
          </p:nvPr>
        </p:nvSpPr>
        <p:spPr/>
        <p:txBody>
          <a:bodyPr/>
          <a:lstStyle/>
          <a:p>
            <a:r>
              <a:rPr lang="zh-CN" altLang="en-US"/>
              <a:t>第</a:t>
            </a:r>
            <a:r>
              <a:rPr lang="en-US" altLang="zh-CN"/>
              <a:t>10</a:t>
            </a:r>
            <a:r>
              <a:rPr lang="zh-CN" altLang="en-US"/>
              <a:t>章  	关系数据库设计理论</a:t>
            </a:r>
          </a:p>
        </p:txBody>
      </p:sp>
      <p:sp>
        <p:nvSpPr>
          <p:cNvPr id="6149" name="Rectangle 3">
            <a:extLst>
              <a:ext uri="{FF2B5EF4-FFF2-40B4-BE49-F238E27FC236}">
                <a16:creationId xmlns:a16="http://schemas.microsoft.com/office/drawing/2014/main" id="{608FFBF2-B53C-8541-B6BB-4B6A7142D2DF}"/>
              </a:ext>
            </a:extLst>
          </p:cNvPr>
          <p:cNvSpPr>
            <a:spLocks noGrp="1" noChangeArrowheads="1"/>
          </p:cNvSpPr>
          <p:nvPr>
            <p:ph type="body" idx="1"/>
          </p:nvPr>
        </p:nvSpPr>
        <p:spPr>
          <a:xfrm>
            <a:off x="650875" y="1143000"/>
            <a:ext cx="8820150" cy="3203575"/>
          </a:xfrm>
        </p:spPr>
        <p:txBody>
          <a:bodyPr/>
          <a:lstStyle/>
          <a:p>
            <a:r>
              <a:rPr lang="en-US" altLang="zh-CN"/>
              <a:t>10.1  关系模型的存储异常</a:t>
            </a:r>
          </a:p>
          <a:p>
            <a:r>
              <a:rPr lang="en-US" altLang="zh-CN"/>
              <a:t>10.2  函数依赖</a:t>
            </a:r>
          </a:p>
          <a:p>
            <a:r>
              <a:rPr lang="en-US" altLang="zh-CN"/>
              <a:t>10.5  关系模式的规范化</a:t>
            </a:r>
          </a:p>
          <a:p>
            <a:r>
              <a:rPr lang="en-US" altLang="zh-CN"/>
              <a:t>10.6  多值依赖和4NF</a:t>
            </a:r>
          </a:p>
          <a:p>
            <a:r>
              <a:rPr lang="en-US" altLang="zh-CN"/>
              <a:t>10.3  函数依赖公理</a:t>
            </a:r>
          </a:p>
          <a:p>
            <a:r>
              <a:rPr lang="en-US" altLang="zh-CN"/>
              <a:t>10.4*  模式分解</a:t>
            </a:r>
          </a:p>
          <a:p>
            <a:r>
              <a:rPr lang="en-US" altLang="zh-CN"/>
              <a:t>10.8  小结</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a:extLst>
              <a:ext uri="{FF2B5EF4-FFF2-40B4-BE49-F238E27FC236}">
                <a16:creationId xmlns:a16="http://schemas.microsoft.com/office/drawing/2014/main" id="{A4F4C54B-F82D-0347-910D-1D39AA0D631E}"/>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2C20BDFE-7D17-F846-9BFC-C1663D448045}" type="slidenum">
              <a:rPr lang="zh-CN" altLang="en-US" sz="2000">
                <a:latin typeface="Arial" panose="020B0604020202020204" pitchFamily="34" charset="0"/>
              </a:rPr>
              <a:pPr>
                <a:lnSpc>
                  <a:spcPct val="100000"/>
                </a:lnSpc>
                <a:spcBef>
                  <a:spcPct val="0"/>
                </a:spcBef>
                <a:buClrTx/>
                <a:buSzTx/>
                <a:buFontTx/>
                <a:buNone/>
              </a:pPr>
              <a:t>20</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6027CD29-3734-AC43-9EBD-41CBDD2B6D8C}"/>
              </a:ext>
            </a:extLst>
          </p:cNvPr>
          <p:cNvSpPr>
            <a:spLocks noGrp="1"/>
          </p:cNvSpPr>
          <p:nvPr>
            <p:ph type="dt" sz="quarter" idx="11"/>
          </p:nvPr>
        </p:nvSpPr>
        <p:spPr/>
        <p:txBody>
          <a:bodyPr/>
          <a:lstStyle/>
          <a:p>
            <a:pPr>
              <a:defRPr/>
            </a:pPr>
            <a:fld id="{ADDC1B54-D4C7-46FE-B4C2-4986CCB2C3AC}" type="datetime1">
              <a:rPr lang="zh-CN" altLang="en-US"/>
              <a:pPr>
                <a:defRPr/>
              </a:pPr>
              <a:t>2024/5/24</a:t>
            </a:fld>
            <a:endParaRPr lang="en-US" altLang="zh-CN" sz="1000"/>
          </a:p>
        </p:txBody>
      </p:sp>
      <p:sp>
        <p:nvSpPr>
          <p:cNvPr id="1899522" name="Rectangle 2">
            <a:extLst>
              <a:ext uri="{FF2B5EF4-FFF2-40B4-BE49-F238E27FC236}">
                <a16:creationId xmlns:a16="http://schemas.microsoft.com/office/drawing/2014/main" id="{6D760059-E543-9348-A78E-360DC95FF455}"/>
              </a:ext>
            </a:extLst>
          </p:cNvPr>
          <p:cNvSpPr>
            <a:spLocks noGrp="1" noChangeArrowheads="1"/>
          </p:cNvSpPr>
          <p:nvPr>
            <p:ph type="title"/>
          </p:nvPr>
        </p:nvSpPr>
        <p:spPr/>
        <p:txBody>
          <a:bodyPr/>
          <a:lstStyle/>
          <a:p>
            <a:pPr>
              <a:defRPr/>
            </a:pPr>
            <a:r>
              <a:rPr lang="en-US" altLang="zh-CN"/>
              <a:t>10.5.1 </a:t>
            </a:r>
            <a:r>
              <a:rPr lang="zh-CN" altLang="en-US"/>
              <a:t>第一范式</a:t>
            </a:r>
            <a:endParaRPr lang="en-US" altLang="zh-CN"/>
          </a:p>
        </p:txBody>
      </p:sp>
      <p:sp>
        <p:nvSpPr>
          <p:cNvPr id="27653" name="Rectangle 3">
            <a:extLst>
              <a:ext uri="{FF2B5EF4-FFF2-40B4-BE49-F238E27FC236}">
                <a16:creationId xmlns:a16="http://schemas.microsoft.com/office/drawing/2014/main" id="{91FCAC4F-91BC-8649-BCEF-EEB822465922}"/>
              </a:ext>
            </a:extLst>
          </p:cNvPr>
          <p:cNvSpPr>
            <a:spLocks noGrp="1" noChangeArrowheads="1"/>
          </p:cNvSpPr>
          <p:nvPr>
            <p:ph type="body" idx="1"/>
          </p:nvPr>
        </p:nvSpPr>
        <p:spPr>
          <a:xfrm>
            <a:off x="650875" y="1143000"/>
            <a:ext cx="8820150" cy="4699000"/>
          </a:xfrm>
        </p:spPr>
        <p:txBody>
          <a:bodyPr/>
          <a:lstStyle/>
          <a:p>
            <a:pPr>
              <a:lnSpc>
                <a:spcPct val="100000"/>
              </a:lnSpc>
            </a:pPr>
            <a:r>
              <a:rPr lang="zh-CN" altLang="en-US"/>
              <a:t>第一范式是最低级别的关系模式，关系数据库中的关系模式至少都应是第一范式的</a:t>
            </a:r>
          </a:p>
          <a:p>
            <a:pPr>
              <a:lnSpc>
                <a:spcPct val="100000"/>
              </a:lnSpc>
            </a:pPr>
            <a:r>
              <a:rPr lang="zh-CN" altLang="en-US"/>
              <a:t>定义</a:t>
            </a:r>
            <a:r>
              <a:rPr lang="en-US" altLang="zh-CN"/>
              <a:t>10. 15  </a:t>
            </a:r>
            <a:r>
              <a:rPr lang="zh-CN" altLang="en-US"/>
              <a:t>如果关系模式</a:t>
            </a:r>
            <a:r>
              <a:rPr lang="en-US" altLang="zh-CN"/>
              <a:t>R</a:t>
            </a:r>
            <a:r>
              <a:rPr lang="zh-CN" altLang="en-US"/>
              <a:t>的</a:t>
            </a:r>
            <a:r>
              <a:rPr lang="zh-CN" altLang="en-US">
                <a:solidFill>
                  <a:srgbClr val="0000FF"/>
                </a:solidFill>
              </a:rPr>
              <a:t>每一个属性对应的域值都是不可再分</a:t>
            </a:r>
            <a:r>
              <a:rPr lang="zh-CN" altLang="en-US"/>
              <a:t>的，称模式</a:t>
            </a:r>
            <a:r>
              <a:rPr lang="en-US" altLang="zh-CN"/>
              <a:t>R</a:t>
            </a:r>
            <a:r>
              <a:rPr lang="zh-CN" altLang="en-US"/>
              <a:t>属于</a:t>
            </a:r>
            <a:r>
              <a:rPr lang="zh-CN" altLang="en-US">
                <a:solidFill>
                  <a:srgbClr val="0000FF"/>
                </a:solidFill>
              </a:rPr>
              <a:t>第一范式</a:t>
            </a:r>
            <a:r>
              <a:rPr lang="zh-CN" altLang="en-US"/>
              <a:t>，简记为</a:t>
            </a:r>
            <a:r>
              <a:rPr lang="en-US" altLang="zh-CN"/>
              <a:t>R</a:t>
            </a:r>
            <a:r>
              <a:rPr lang="en-US" altLang="zh-CN">
                <a:sym typeface="Symbol" pitchFamily="2" charset="2"/>
              </a:rPr>
              <a:t></a:t>
            </a:r>
            <a:r>
              <a:rPr lang="en-US" altLang="zh-CN"/>
              <a:t>1NF</a:t>
            </a:r>
            <a:endParaRPr lang="zh-CN" altLang="en-US"/>
          </a:p>
          <a:p>
            <a:pPr lvl="1">
              <a:lnSpc>
                <a:spcPct val="100000"/>
              </a:lnSpc>
            </a:pPr>
            <a:r>
              <a:rPr lang="zh-CN" altLang="en-US"/>
              <a:t>若数据库模式</a:t>
            </a:r>
            <a:r>
              <a:rPr lang="en-US" altLang="zh-CN"/>
              <a:t>R</a:t>
            </a:r>
            <a:r>
              <a:rPr lang="zh-CN" altLang="en-US"/>
              <a:t>中的每个关系模式都是</a:t>
            </a:r>
            <a:r>
              <a:rPr lang="en-US" altLang="zh-CN"/>
              <a:t>1NF</a:t>
            </a:r>
            <a:r>
              <a:rPr lang="zh-CN" altLang="en-US"/>
              <a:t>，数据库模式</a:t>
            </a:r>
            <a:r>
              <a:rPr lang="en-US" altLang="zh-CN"/>
              <a:t>R</a:t>
            </a:r>
            <a:r>
              <a:rPr lang="en-US" altLang="zh-CN">
                <a:sym typeface="Symbol" pitchFamily="2" charset="2"/>
              </a:rPr>
              <a:t></a:t>
            </a:r>
            <a:r>
              <a:rPr lang="en-US" altLang="zh-CN"/>
              <a:t>1NF</a:t>
            </a:r>
            <a:r>
              <a:rPr lang="zh-CN" altLang="en-US"/>
              <a:t>。</a:t>
            </a:r>
          </a:p>
          <a:p>
            <a:pPr lvl="1">
              <a:lnSpc>
                <a:spcPct val="100000"/>
              </a:lnSpc>
            </a:pPr>
            <a:r>
              <a:rPr lang="zh-CN" altLang="en-US"/>
              <a:t>一个数据库系统中的关系至少应该是</a:t>
            </a:r>
            <a:r>
              <a:rPr lang="en-US" altLang="zh-CN"/>
              <a:t>1NF</a:t>
            </a:r>
            <a:r>
              <a:rPr lang="zh-CN" altLang="en-US"/>
              <a:t>的，是关系作为二维表的起码的要求。</a:t>
            </a:r>
          </a:p>
          <a:p>
            <a:pPr lvl="2">
              <a:lnSpc>
                <a:spcPct val="100000"/>
              </a:lnSpc>
            </a:pPr>
            <a:r>
              <a:rPr lang="zh-CN" altLang="en-US"/>
              <a:t>不满足</a:t>
            </a:r>
            <a:r>
              <a:rPr lang="en-US" altLang="zh-CN"/>
              <a:t>1NF</a:t>
            </a:r>
            <a:r>
              <a:rPr lang="zh-CN" altLang="en-US"/>
              <a:t>的数据库模式不能称为关系数据库</a:t>
            </a:r>
          </a:p>
          <a:p>
            <a:pPr lvl="2">
              <a:lnSpc>
                <a:spcPct val="100000"/>
              </a:lnSpc>
            </a:pPr>
            <a:r>
              <a:rPr lang="zh-CN" altLang="en-US"/>
              <a:t>但是满足</a:t>
            </a:r>
            <a:r>
              <a:rPr lang="en-US" altLang="zh-CN"/>
              <a:t>1NF</a:t>
            </a:r>
            <a:r>
              <a:rPr lang="zh-CN" altLang="en-US"/>
              <a:t>的关系模式不一定是好的关系模式</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a:extLst>
              <a:ext uri="{FF2B5EF4-FFF2-40B4-BE49-F238E27FC236}">
                <a16:creationId xmlns:a16="http://schemas.microsoft.com/office/drawing/2014/main" id="{B505F681-580A-344B-9C9A-FF6B85E55C94}"/>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2F942EDC-ED6C-A44E-980F-6E3710025527}" type="slidenum">
              <a:rPr lang="zh-CN" altLang="en-US" sz="2000">
                <a:latin typeface="Arial" panose="020B0604020202020204" pitchFamily="34" charset="0"/>
              </a:rPr>
              <a:pPr>
                <a:lnSpc>
                  <a:spcPct val="100000"/>
                </a:lnSpc>
                <a:spcBef>
                  <a:spcPct val="0"/>
                </a:spcBef>
                <a:buClrTx/>
                <a:buSzTx/>
                <a:buFontTx/>
                <a:buNone/>
              </a:pPr>
              <a:t>21</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125F0B7F-A7B7-844C-B09C-3143DE4EA3A3}"/>
              </a:ext>
            </a:extLst>
          </p:cNvPr>
          <p:cNvSpPr>
            <a:spLocks noGrp="1"/>
          </p:cNvSpPr>
          <p:nvPr>
            <p:ph type="dt" sz="quarter" idx="11"/>
          </p:nvPr>
        </p:nvSpPr>
        <p:spPr/>
        <p:txBody>
          <a:bodyPr/>
          <a:lstStyle/>
          <a:p>
            <a:pPr>
              <a:defRPr/>
            </a:pPr>
            <a:fld id="{A5C635B9-F8EC-4559-83CA-9FD05D2B22B4}" type="datetime1">
              <a:rPr lang="zh-CN" altLang="en-US"/>
              <a:pPr>
                <a:defRPr/>
              </a:pPr>
              <a:t>2024/5/24</a:t>
            </a:fld>
            <a:endParaRPr lang="en-US" altLang="zh-CN" sz="1000"/>
          </a:p>
        </p:txBody>
      </p:sp>
      <p:sp>
        <p:nvSpPr>
          <p:cNvPr id="1900546" name="Rectangle 2">
            <a:extLst>
              <a:ext uri="{FF2B5EF4-FFF2-40B4-BE49-F238E27FC236}">
                <a16:creationId xmlns:a16="http://schemas.microsoft.com/office/drawing/2014/main" id="{9142D860-FBEC-C140-BAB9-3D749A9A101A}"/>
              </a:ext>
            </a:extLst>
          </p:cNvPr>
          <p:cNvSpPr>
            <a:spLocks noGrp="1" noChangeArrowheads="1"/>
          </p:cNvSpPr>
          <p:nvPr>
            <p:ph type="title"/>
          </p:nvPr>
        </p:nvSpPr>
        <p:spPr/>
        <p:txBody>
          <a:bodyPr/>
          <a:lstStyle/>
          <a:p>
            <a:pPr>
              <a:defRPr/>
            </a:pPr>
            <a:r>
              <a:rPr lang="de-DE" altLang="zh-CN"/>
              <a:t>10.5.2 </a:t>
            </a:r>
            <a:r>
              <a:rPr lang="zh-CN" altLang="de-DE"/>
              <a:t>第二范式</a:t>
            </a:r>
            <a:r>
              <a:rPr lang="de-DE" altLang="zh-CN"/>
              <a:t>(2NF)</a:t>
            </a:r>
            <a:endParaRPr lang="zh-CN" altLang="en-US"/>
          </a:p>
        </p:txBody>
      </p:sp>
      <p:sp>
        <p:nvSpPr>
          <p:cNvPr id="23557" name="Rectangle 3">
            <a:extLst>
              <a:ext uri="{FF2B5EF4-FFF2-40B4-BE49-F238E27FC236}">
                <a16:creationId xmlns:a16="http://schemas.microsoft.com/office/drawing/2014/main" id="{EC3F1223-08BB-9043-A86E-3C10461003D4}"/>
              </a:ext>
            </a:extLst>
          </p:cNvPr>
          <p:cNvSpPr>
            <a:spLocks noGrp="1" noChangeArrowheads="1"/>
          </p:cNvSpPr>
          <p:nvPr>
            <p:ph type="body" idx="1"/>
          </p:nvPr>
        </p:nvSpPr>
        <p:spPr>
          <a:xfrm>
            <a:off x="650875" y="1143000"/>
            <a:ext cx="8820150" cy="5324475"/>
          </a:xfrm>
        </p:spPr>
        <p:txBody>
          <a:bodyPr/>
          <a:lstStyle/>
          <a:p>
            <a:r>
              <a:rPr lang="zh-CN" altLang="en-US"/>
              <a:t>定义</a:t>
            </a:r>
            <a:r>
              <a:rPr lang="en-US" altLang="zh-CN"/>
              <a:t>10.16  </a:t>
            </a:r>
            <a:r>
              <a:rPr lang="zh-CN" altLang="en-US"/>
              <a:t>设关系模式</a:t>
            </a:r>
            <a:r>
              <a:rPr lang="en-US" altLang="zh-CN"/>
              <a:t>R</a:t>
            </a:r>
            <a:r>
              <a:rPr lang="zh-CN" altLang="en-US"/>
              <a:t>，</a:t>
            </a:r>
            <a:r>
              <a:rPr lang="en-US" altLang="zh-CN"/>
              <a:t>A</a:t>
            </a:r>
            <a:r>
              <a:rPr lang="zh-CN" altLang="en-US"/>
              <a:t>是</a:t>
            </a:r>
            <a:r>
              <a:rPr lang="en-US" altLang="zh-CN"/>
              <a:t>R</a:t>
            </a:r>
            <a:r>
              <a:rPr lang="zh-CN" altLang="en-US"/>
              <a:t>中的属性，</a:t>
            </a:r>
            <a:r>
              <a:rPr lang="en-US" altLang="zh-CN"/>
              <a:t>F</a:t>
            </a:r>
            <a:r>
              <a:rPr lang="zh-CN" altLang="en-US"/>
              <a:t>是</a:t>
            </a:r>
            <a:r>
              <a:rPr lang="en-US" altLang="zh-CN"/>
              <a:t>R</a:t>
            </a:r>
            <a:r>
              <a:rPr lang="zh-CN" altLang="en-US"/>
              <a:t>上的函数依赖集。如果</a:t>
            </a:r>
            <a:r>
              <a:rPr lang="en-US" altLang="zh-CN"/>
              <a:t>A</a:t>
            </a:r>
            <a:r>
              <a:rPr lang="zh-CN" altLang="en-US"/>
              <a:t>包含在</a:t>
            </a:r>
            <a:r>
              <a:rPr lang="en-US" altLang="zh-CN"/>
              <a:t>R</a:t>
            </a:r>
            <a:r>
              <a:rPr lang="zh-CN" altLang="en-US"/>
              <a:t>的某个候选键中，称</a:t>
            </a:r>
            <a:r>
              <a:rPr lang="en-US" altLang="zh-CN"/>
              <a:t>A</a:t>
            </a:r>
            <a:r>
              <a:rPr lang="zh-CN" altLang="en-US"/>
              <a:t>为主属性，否则称</a:t>
            </a:r>
            <a:r>
              <a:rPr lang="en-US" altLang="zh-CN"/>
              <a:t>A</a:t>
            </a:r>
            <a:r>
              <a:rPr lang="zh-CN" altLang="en-US"/>
              <a:t>为非主属性。</a:t>
            </a:r>
          </a:p>
          <a:p>
            <a:r>
              <a:rPr lang="zh-CN" altLang="en-US"/>
              <a:t>定义</a:t>
            </a:r>
            <a:r>
              <a:rPr lang="en-US" altLang="zh-CN"/>
              <a:t>10.17  </a:t>
            </a:r>
            <a:r>
              <a:rPr lang="zh-CN" altLang="en-US"/>
              <a:t>如果一个关系模式</a:t>
            </a:r>
            <a:r>
              <a:rPr lang="en-US" altLang="zh-CN"/>
              <a:t>R</a:t>
            </a:r>
            <a:r>
              <a:rPr lang="en-US" altLang="zh-CN">
                <a:sym typeface="Symbol" pitchFamily="2" charset="2"/>
              </a:rPr>
              <a:t></a:t>
            </a:r>
            <a:r>
              <a:rPr lang="en-US" altLang="zh-CN"/>
              <a:t>1NF</a:t>
            </a:r>
            <a:r>
              <a:rPr lang="zh-CN" altLang="en-US"/>
              <a:t>，且</a:t>
            </a:r>
            <a:r>
              <a:rPr lang="zh-CN" altLang="en-US">
                <a:solidFill>
                  <a:srgbClr val="0000FF"/>
                </a:solidFill>
              </a:rPr>
              <a:t>所有非主属性都</a:t>
            </a:r>
            <a:r>
              <a:rPr lang="zh-CN" altLang="en-US">
                <a:solidFill>
                  <a:srgbClr val="FF0000"/>
                </a:solidFill>
              </a:rPr>
              <a:t>完全依赖</a:t>
            </a:r>
            <a:r>
              <a:rPr lang="zh-CN" altLang="en-US">
                <a:solidFill>
                  <a:srgbClr val="0000FF"/>
                </a:solidFill>
              </a:rPr>
              <a:t>于</a:t>
            </a:r>
            <a:r>
              <a:rPr lang="en-US" altLang="zh-CN">
                <a:solidFill>
                  <a:srgbClr val="0000FF"/>
                </a:solidFill>
              </a:rPr>
              <a:t>R</a:t>
            </a:r>
            <a:r>
              <a:rPr lang="zh-CN" altLang="en-US">
                <a:solidFill>
                  <a:srgbClr val="0000FF"/>
                </a:solidFill>
              </a:rPr>
              <a:t>的每个候选键</a:t>
            </a:r>
            <a:r>
              <a:rPr lang="zh-CN" altLang="en-US"/>
              <a:t>，则</a:t>
            </a:r>
            <a:r>
              <a:rPr lang="en-US" altLang="zh-CN"/>
              <a:t>R</a:t>
            </a:r>
            <a:r>
              <a:rPr lang="en-US" altLang="zh-CN">
                <a:sym typeface="Symbol" pitchFamily="2" charset="2"/>
              </a:rPr>
              <a:t></a:t>
            </a:r>
            <a:r>
              <a:rPr lang="en-US" altLang="zh-CN"/>
              <a:t>2NF</a:t>
            </a:r>
            <a:r>
              <a:rPr lang="zh-CN" altLang="en-US"/>
              <a:t>。  </a:t>
            </a:r>
          </a:p>
          <a:p>
            <a:endParaRPr lang="zh-CN" altLang="en-US"/>
          </a:p>
          <a:p>
            <a:r>
              <a:rPr lang="zh-CN" altLang="en-US" sz="3200">
                <a:solidFill>
                  <a:srgbClr val="0000FF"/>
                </a:solidFill>
                <a:ea typeface="微软雅黑" panose="020B0503020204020204" pitchFamily="34" charset="-122"/>
              </a:rPr>
              <a:t>如何判定一个关系模式是否属于</a:t>
            </a:r>
            <a:r>
              <a:rPr lang="en-US" altLang="zh-CN" sz="3200">
                <a:solidFill>
                  <a:srgbClr val="0000FF"/>
                </a:solidFill>
                <a:ea typeface="微软雅黑" panose="020B0503020204020204" pitchFamily="34" charset="-122"/>
              </a:rPr>
              <a:t>2NF</a:t>
            </a:r>
            <a:r>
              <a:rPr lang="zh-CN" altLang="en-US" sz="3200">
                <a:solidFill>
                  <a:srgbClr val="0000FF"/>
                </a:solidFill>
                <a:ea typeface="微软雅黑" panose="020B0503020204020204" pitchFamily="34" charset="-122"/>
              </a:rPr>
              <a:t>？</a:t>
            </a:r>
          </a:p>
          <a:p>
            <a:pPr lvl="1"/>
            <a:r>
              <a:rPr lang="zh-CN" altLang="en-US"/>
              <a:t>需要了解关系模式的属性间存在哪些依赖 </a:t>
            </a:r>
          </a:p>
          <a:p>
            <a:pPr lvl="1"/>
            <a:r>
              <a:rPr lang="zh-CN" altLang="en-US"/>
              <a:t>根据数据依赖关系，找出关系模式的候选键， </a:t>
            </a:r>
          </a:p>
          <a:p>
            <a:pPr lvl="1"/>
            <a:r>
              <a:rPr lang="zh-CN" altLang="en-US"/>
              <a:t>确定哪些属性是主属性，哪些属性是非主属性， </a:t>
            </a:r>
          </a:p>
          <a:p>
            <a:pPr lvl="1"/>
            <a:r>
              <a:rPr lang="zh-CN" altLang="en-US"/>
              <a:t>确定非主属性与候选键之间是否存在完全函数依赖关系，以判定该模式是否属于</a:t>
            </a:r>
            <a:r>
              <a:rPr lang="en-US" altLang="zh-CN"/>
              <a:t>2NF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3557">
                                            <p:txEl>
                                              <p:pRg st="4" end="4"/>
                                            </p:txEl>
                                          </p:spTgt>
                                        </p:tgtEl>
                                        <p:attrNameLst>
                                          <p:attrName>style.visibility</p:attrName>
                                        </p:attrNameLst>
                                      </p:cBhvr>
                                      <p:to>
                                        <p:strVal val="visible"/>
                                      </p:to>
                                    </p:set>
                                    <p:animEffect transition="in" filter="fade">
                                      <p:cBhvr>
                                        <p:cTn id="7" dur="1000"/>
                                        <p:tgtEl>
                                          <p:spTgt spid="23557">
                                            <p:txEl>
                                              <p:pRg st="4" end="4"/>
                                            </p:txEl>
                                          </p:spTgt>
                                        </p:tgtEl>
                                      </p:cBhvr>
                                    </p:animEffect>
                                    <p:anim calcmode="lin" valueType="num">
                                      <p:cBhvr>
                                        <p:cTn id="8" dur="1000" fill="hold"/>
                                        <p:tgtEl>
                                          <p:spTgt spid="23557">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23557">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3557">
                                            <p:txEl>
                                              <p:pRg st="5" end="5"/>
                                            </p:txEl>
                                          </p:spTgt>
                                        </p:tgtEl>
                                        <p:attrNameLst>
                                          <p:attrName>style.visibility</p:attrName>
                                        </p:attrNameLst>
                                      </p:cBhvr>
                                      <p:to>
                                        <p:strVal val="visible"/>
                                      </p:to>
                                    </p:set>
                                    <p:animEffect transition="in" filter="fade">
                                      <p:cBhvr>
                                        <p:cTn id="12" dur="1000"/>
                                        <p:tgtEl>
                                          <p:spTgt spid="23557">
                                            <p:txEl>
                                              <p:pRg st="5" end="5"/>
                                            </p:txEl>
                                          </p:spTgt>
                                        </p:tgtEl>
                                      </p:cBhvr>
                                    </p:animEffect>
                                    <p:anim calcmode="lin" valueType="num">
                                      <p:cBhvr>
                                        <p:cTn id="13" dur="1000" fill="hold"/>
                                        <p:tgtEl>
                                          <p:spTgt spid="23557">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23557">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3557">
                                            <p:txEl>
                                              <p:pRg st="6" end="6"/>
                                            </p:txEl>
                                          </p:spTgt>
                                        </p:tgtEl>
                                        <p:attrNameLst>
                                          <p:attrName>style.visibility</p:attrName>
                                        </p:attrNameLst>
                                      </p:cBhvr>
                                      <p:to>
                                        <p:strVal val="visible"/>
                                      </p:to>
                                    </p:set>
                                    <p:animEffect transition="in" filter="fade">
                                      <p:cBhvr>
                                        <p:cTn id="17" dur="1000"/>
                                        <p:tgtEl>
                                          <p:spTgt spid="23557">
                                            <p:txEl>
                                              <p:pRg st="6" end="6"/>
                                            </p:txEl>
                                          </p:spTgt>
                                        </p:tgtEl>
                                      </p:cBhvr>
                                    </p:animEffect>
                                    <p:anim calcmode="lin" valueType="num">
                                      <p:cBhvr>
                                        <p:cTn id="18" dur="1000" fill="hold"/>
                                        <p:tgtEl>
                                          <p:spTgt spid="23557">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23557">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3557">
                                            <p:txEl>
                                              <p:pRg st="7" end="7"/>
                                            </p:txEl>
                                          </p:spTgt>
                                        </p:tgtEl>
                                        <p:attrNameLst>
                                          <p:attrName>style.visibility</p:attrName>
                                        </p:attrNameLst>
                                      </p:cBhvr>
                                      <p:to>
                                        <p:strVal val="visible"/>
                                      </p:to>
                                    </p:set>
                                    <p:animEffect transition="in" filter="fade">
                                      <p:cBhvr>
                                        <p:cTn id="22" dur="1000"/>
                                        <p:tgtEl>
                                          <p:spTgt spid="23557">
                                            <p:txEl>
                                              <p:pRg st="7" end="7"/>
                                            </p:txEl>
                                          </p:spTgt>
                                        </p:tgtEl>
                                      </p:cBhvr>
                                    </p:animEffect>
                                    <p:anim calcmode="lin" valueType="num">
                                      <p:cBhvr>
                                        <p:cTn id="23" dur="1000" fill="hold"/>
                                        <p:tgtEl>
                                          <p:spTgt spid="23557">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2355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a:extLst>
              <a:ext uri="{FF2B5EF4-FFF2-40B4-BE49-F238E27FC236}">
                <a16:creationId xmlns:a16="http://schemas.microsoft.com/office/drawing/2014/main" id="{A6339382-E12B-B943-9305-E71F6FDA2150}"/>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CAA1DE31-EAF9-C342-A6F4-9B7DA314968C}" type="slidenum">
              <a:rPr lang="zh-CN" altLang="en-US" sz="2000">
                <a:latin typeface="Arial" panose="020B0604020202020204" pitchFamily="34" charset="0"/>
              </a:rPr>
              <a:pPr>
                <a:lnSpc>
                  <a:spcPct val="100000"/>
                </a:lnSpc>
                <a:spcBef>
                  <a:spcPct val="0"/>
                </a:spcBef>
                <a:buClrTx/>
                <a:buSzTx/>
                <a:buFontTx/>
                <a:buNone/>
              </a:pPr>
              <a:t>22</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254D4606-5B5F-7447-96CF-7A7B2B221251}"/>
              </a:ext>
            </a:extLst>
          </p:cNvPr>
          <p:cNvSpPr>
            <a:spLocks noGrp="1"/>
          </p:cNvSpPr>
          <p:nvPr>
            <p:ph type="dt" sz="quarter" idx="11"/>
          </p:nvPr>
        </p:nvSpPr>
        <p:spPr/>
        <p:txBody>
          <a:bodyPr/>
          <a:lstStyle/>
          <a:p>
            <a:pPr>
              <a:defRPr/>
            </a:pPr>
            <a:fld id="{922DD624-4B8A-48ED-A8ED-C7B4FB8CBB7F}" type="datetime1">
              <a:rPr lang="zh-CN" altLang="en-US"/>
              <a:pPr>
                <a:defRPr/>
              </a:pPr>
              <a:t>2024/5/24</a:t>
            </a:fld>
            <a:endParaRPr lang="en-US" altLang="zh-CN" sz="1000"/>
          </a:p>
        </p:txBody>
      </p:sp>
      <p:sp>
        <p:nvSpPr>
          <p:cNvPr id="1901570" name="Rectangle 2">
            <a:extLst>
              <a:ext uri="{FF2B5EF4-FFF2-40B4-BE49-F238E27FC236}">
                <a16:creationId xmlns:a16="http://schemas.microsoft.com/office/drawing/2014/main" id="{439BDC36-C1D3-6543-8781-6D7E85307042}"/>
              </a:ext>
            </a:extLst>
          </p:cNvPr>
          <p:cNvSpPr>
            <a:spLocks noGrp="1" noChangeArrowheads="1"/>
          </p:cNvSpPr>
          <p:nvPr>
            <p:ph type="title"/>
          </p:nvPr>
        </p:nvSpPr>
        <p:spPr/>
        <p:txBody>
          <a:bodyPr/>
          <a:lstStyle/>
          <a:p>
            <a:pPr>
              <a:defRPr/>
            </a:pPr>
            <a:r>
              <a:rPr lang="de-DE" altLang="zh-CN"/>
              <a:t>10.5.2 </a:t>
            </a:r>
            <a:r>
              <a:rPr lang="zh-CN" altLang="de-DE"/>
              <a:t>第二范式</a:t>
            </a:r>
            <a:r>
              <a:rPr lang="de-DE" altLang="zh-CN"/>
              <a:t>(2NF)</a:t>
            </a:r>
            <a:endParaRPr lang="zh-CN" altLang="en-US"/>
          </a:p>
        </p:txBody>
      </p:sp>
      <p:sp>
        <p:nvSpPr>
          <p:cNvPr id="1901571" name="Rectangle 3">
            <a:extLst>
              <a:ext uri="{FF2B5EF4-FFF2-40B4-BE49-F238E27FC236}">
                <a16:creationId xmlns:a16="http://schemas.microsoft.com/office/drawing/2014/main" id="{8C054AA7-77F5-714C-B3F7-1092CBED72AF}"/>
              </a:ext>
            </a:extLst>
          </p:cNvPr>
          <p:cNvSpPr>
            <a:spLocks noGrp="1" noChangeArrowheads="1"/>
          </p:cNvSpPr>
          <p:nvPr>
            <p:ph type="body" idx="1"/>
          </p:nvPr>
        </p:nvSpPr>
        <p:spPr>
          <a:xfrm>
            <a:off x="650875" y="1143000"/>
            <a:ext cx="8820150" cy="4757738"/>
          </a:xfrm>
        </p:spPr>
        <p:txBody>
          <a:bodyPr/>
          <a:lstStyle/>
          <a:p>
            <a:r>
              <a:rPr lang="zh-CN" altLang="en-US"/>
              <a:t>借书关系</a:t>
            </a:r>
          </a:p>
          <a:p>
            <a:pPr lvl="1">
              <a:buFontTx/>
              <a:buNone/>
            </a:pPr>
            <a:r>
              <a:rPr lang="en-US" altLang="zh-CN" sz="2400"/>
              <a:t>BORROW(CARDNO, NAME, DEPT, MN, BNO, DATE)</a:t>
            </a:r>
          </a:p>
          <a:p>
            <a:pPr lvl="1"/>
            <a:r>
              <a:rPr lang="zh-CN" altLang="en-US"/>
              <a:t>是</a:t>
            </a:r>
            <a:r>
              <a:rPr lang="en-US" altLang="zh-CN"/>
              <a:t>1NF</a:t>
            </a:r>
            <a:r>
              <a:rPr lang="zh-CN" altLang="en-US"/>
              <a:t>的，但不是</a:t>
            </a:r>
            <a:r>
              <a:rPr lang="en-US" altLang="zh-CN"/>
              <a:t>2NF </a:t>
            </a:r>
          </a:p>
          <a:p>
            <a:pPr lvl="1"/>
            <a:r>
              <a:rPr lang="zh-CN" altLang="en-US"/>
              <a:t>函数依赖：    </a:t>
            </a:r>
            <a:r>
              <a:rPr lang="en-US" altLang="zh-CN"/>
              <a:t>CARDNO→NAME</a:t>
            </a:r>
            <a:r>
              <a:rPr lang="zh-CN" altLang="en-US"/>
              <a:t>，</a:t>
            </a:r>
            <a:r>
              <a:rPr lang="en-US" altLang="zh-CN"/>
              <a:t>CARDNO→DEPT,      CARDNO→MN</a:t>
            </a:r>
            <a:r>
              <a:rPr lang="zh-CN" altLang="en-US"/>
              <a:t>，</a:t>
            </a:r>
          </a:p>
          <a:p>
            <a:pPr lvl="1">
              <a:buFontTx/>
              <a:buNone/>
            </a:pPr>
            <a:r>
              <a:rPr lang="en-US" altLang="zh-CN"/>
              <a:t>   DEPT→MN</a:t>
            </a:r>
            <a:r>
              <a:rPr lang="zh-CN" altLang="en-US"/>
              <a:t>，              </a:t>
            </a:r>
            <a:r>
              <a:rPr lang="en-US" altLang="zh-CN"/>
              <a:t>(CARDNO</a:t>
            </a:r>
            <a:r>
              <a:rPr lang="zh-CN" altLang="en-US"/>
              <a:t>、</a:t>
            </a:r>
            <a:r>
              <a:rPr lang="en-US" altLang="zh-CN"/>
              <a:t>BNO)→DATE </a:t>
            </a:r>
            <a:endParaRPr lang="zh-CN" altLang="en-US"/>
          </a:p>
          <a:p>
            <a:pPr lvl="1"/>
            <a:r>
              <a:rPr lang="zh-CN" altLang="en-US"/>
              <a:t>属性</a:t>
            </a:r>
            <a:r>
              <a:rPr lang="en-US" altLang="zh-CN"/>
              <a:t>NAME</a:t>
            </a:r>
            <a:r>
              <a:rPr lang="zh-CN" altLang="en-US"/>
              <a:t>、</a:t>
            </a:r>
            <a:r>
              <a:rPr lang="en-US" altLang="zh-CN"/>
              <a:t>DEPT</a:t>
            </a:r>
            <a:r>
              <a:rPr lang="zh-CN" altLang="en-US"/>
              <a:t>和</a:t>
            </a:r>
            <a:r>
              <a:rPr lang="en-US" altLang="zh-CN"/>
              <a:t>MN</a:t>
            </a:r>
            <a:r>
              <a:rPr lang="zh-CN" altLang="en-US"/>
              <a:t>部分依赖于</a:t>
            </a:r>
            <a:r>
              <a:rPr lang="en-US" altLang="zh-CN"/>
              <a:t>BORROW</a:t>
            </a:r>
            <a:r>
              <a:rPr lang="zh-CN" altLang="en-US"/>
              <a:t>的候选键。因此，</a:t>
            </a:r>
            <a:r>
              <a:rPr lang="en-US" altLang="zh-CN"/>
              <a:t>BORROW</a:t>
            </a:r>
            <a:r>
              <a:rPr lang="en-US" altLang="zh-CN">
                <a:sym typeface="Symbol" pitchFamily="2" charset="2"/>
              </a:rPr>
              <a:t></a:t>
            </a:r>
            <a:r>
              <a:rPr lang="en-US" altLang="zh-CN"/>
              <a:t>2NF </a:t>
            </a:r>
          </a:p>
          <a:p>
            <a:r>
              <a:rPr lang="en-US" altLang="zh-CN"/>
              <a:t>BORROW</a:t>
            </a:r>
            <a:r>
              <a:rPr lang="zh-CN" altLang="en-US"/>
              <a:t>不是一个好的关系模式</a:t>
            </a:r>
            <a:r>
              <a:rPr lang="en-US" altLang="zh-CN"/>
              <a:t>(</a:t>
            </a:r>
            <a:r>
              <a:rPr lang="zh-CN" altLang="en-US"/>
              <a:t>插入异常、删除异常、数据冗余、修改复杂</a:t>
            </a:r>
            <a:r>
              <a:rPr lang="en-US" altLang="zh-CN"/>
              <a:t>)</a:t>
            </a:r>
            <a:r>
              <a:rPr lang="zh-CN" altLang="en-US">
                <a:solidFill>
                  <a:srgbClr val="0000FF"/>
                </a:solidFill>
              </a:rPr>
              <a:t>原因</a:t>
            </a:r>
            <a:r>
              <a:rPr lang="en-US" altLang="zh-CN">
                <a:solidFill>
                  <a:srgbClr val="0000FF"/>
                </a:solidFill>
              </a:rPr>
              <a:t>:</a:t>
            </a:r>
          </a:p>
          <a:p>
            <a:pPr lvl="1"/>
            <a:r>
              <a:rPr lang="zh-CN" altLang="en-US">
                <a:solidFill>
                  <a:srgbClr val="0000FF"/>
                </a:solidFill>
              </a:rPr>
              <a:t> </a:t>
            </a:r>
            <a:r>
              <a:rPr lang="en-US" altLang="zh-CN">
                <a:solidFill>
                  <a:srgbClr val="0000FF"/>
                </a:solidFill>
              </a:rPr>
              <a:t>NAME</a:t>
            </a:r>
            <a:r>
              <a:rPr lang="zh-CN" altLang="en-US">
                <a:solidFill>
                  <a:srgbClr val="0000FF"/>
                </a:solidFill>
              </a:rPr>
              <a:t>、</a:t>
            </a:r>
            <a:r>
              <a:rPr lang="en-US" altLang="zh-CN">
                <a:solidFill>
                  <a:srgbClr val="0000FF"/>
                </a:solidFill>
              </a:rPr>
              <a:t>DEPT</a:t>
            </a:r>
            <a:r>
              <a:rPr lang="zh-CN" altLang="en-US">
                <a:solidFill>
                  <a:srgbClr val="0000FF"/>
                </a:solidFill>
              </a:rPr>
              <a:t>和</a:t>
            </a:r>
            <a:r>
              <a:rPr lang="en-US" altLang="zh-CN">
                <a:solidFill>
                  <a:srgbClr val="0000FF"/>
                </a:solidFill>
              </a:rPr>
              <a:t>MN</a:t>
            </a:r>
            <a:r>
              <a:rPr lang="zh-CN" altLang="en-US">
                <a:solidFill>
                  <a:srgbClr val="0000FF"/>
                </a:solidFill>
              </a:rPr>
              <a:t>部分函数依赖于候选键</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901571">
                                            <p:txEl>
                                              <p:pRg st="0" end="0"/>
                                            </p:txEl>
                                          </p:spTgt>
                                        </p:tgtEl>
                                        <p:attrNameLst>
                                          <p:attrName>style.visibility</p:attrName>
                                        </p:attrNameLst>
                                      </p:cBhvr>
                                      <p:to>
                                        <p:strVal val="visible"/>
                                      </p:to>
                                    </p:set>
                                    <p:animEffect transition="in" filter="wipe(up)">
                                      <p:cBhvr>
                                        <p:cTn id="7" dur="1000"/>
                                        <p:tgtEl>
                                          <p:spTgt spid="1901571">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01571">
                                            <p:txEl>
                                              <p:pRg st="1" end="1"/>
                                            </p:txEl>
                                          </p:spTgt>
                                        </p:tgtEl>
                                        <p:attrNameLst>
                                          <p:attrName>style.visibility</p:attrName>
                                        </p:attrNameLst>
                                      </p:cBhvr>
                                      <p:to>
                                        <p:strVal val="visible"/>
                                      </p:to>
                                    </p:set>
                                    <p:animEffect transition="in" filter="wipe(up)">
                                      <p:cBhvr>
                                        <p:cTn id="10" dur="1000"/>
                                        <p:tgtEl>
                                          <p:spTgt spid="1901571">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901571">
                                            <p:txEl>
                                              <p:pRg st="2" end="2"/>
                                            </p:txEl>
                                          </p:spTgt>
                                        </p:tgtEl>
                                        <p:attrNameLst>
                                          <p:attrName>style.visibility</p:attrName>
                                        </p:attrNameLst>
                                      </p:cBhvr>
                                      <p:to>
                                        <p:strVal val="visible"/>
                                      </p:to>
                                    </p:set>
                                    <p:animEffect transition="in" filter="wipe(up)">
                                      <p:cBhvr>
                                        <p:cTn id="13" dur="1000"/>
                                        <p:tgtEl>
                                          <p:spTgt spid="1901571">
                                            <p:txEl>
                                              <p:pRg st="2" end="2"/>
                                            </p:txEl>
                                          </p:spTgt>
                                        </p:tgtEl>
                                      </p:cBhvr>
                                    </p:animEffect>
                                  </p:childTnLst>
                                </p:cTn>
                              </p:par>
                            </p:childTnLst>
                          </p:cTn>
                        </p:par>
                        <p:par>
                          <p:cTn id="14" fill="hold" nodeType="afterGroup">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1901571">
                                            <p:txEl>
                                              <p:pRg st="3" end="3"/>
                                            </p:txEl>
                                          </p:spTgt>
                                        </p:tgtEl>
                                        <p:attrNameLst>
                                          <p:attrName>style.visibility</p:attrName>
                                        </p:attrNameLst>
                                      </p:cBhvr>
                                      <p:to>
                                        <p:strVal val="visible"/>
                                      </p:to>
                                    </p:set>
                                    <p:animEffect transition="in" filter="wipe(up)">
                                      <p:cBhvr>
                                        <p:cTn id="17" dur="1000"/>
                                        <p:tgtEl>
                                          <p:spTgt spid="1901571">
                                            <p:txEl>
                                              <p:pRg st="3" end="3"/>
                                            </p:txEl>
                                          </p:spTgt>
                                        </p:tgtEl>
                                      </p:cBhvr>
                                    </p:animEffect>
                                  </p:childTnLst>
                                </p:cTn>
                              </p:par>
                            </p:childTnLst>
                          </p:cTn>
                        </p:par>
                        <p:par>
                          <p:cTn id="18" fill="hold" nodeType="afterGroup">
                            <p:stCondLst>
                              <p:cond delay="2000"/>
                            </p:stCondLst>
                            <p:childTnLst>
                              <p:par>
                                <p:cTn id="19" presetID="22" presetClass="entr" presetSubtype="1" fill="hold" grpId="0" nodeType="afterEffect">
                                  <p:stCondLst>
                                    <p:cond delay="0"/>
                                  </p:stCondLst>
                                  <p:childTnLst>
                                    <p:set>
                                      <p:cBhvr>
                                        <p:cTn id="20" dur="1" fill="hold">
                                          <p:stCondLst>
                                            <p:cond delay="0"/>
                                          </p:stCondLst>
                                        </p:cTn>
                                        <p:tgtEl>
                                          <p:spTgt spid="1901571">
                                            <p:txEl>
                                              <p:pRg st="4" end="4"/>
                                            </p:txEl>
                                          </p:spTgt>
                                        </p:tgtEl>
                                        <p:attrNameLst>
                                          <p:attrName>style.visibility</p:attrName>
                                        </p:attrNameLst>
                                      </p:cBhvr>
                                      <p:to>
                                        <p:strVal val="visible"/>
                                      </p:to>
                                    </p:set>
                                    <p:animEffect transition="in" filter="wipe(up)">
                                      <p:cBhvr>
                                        <p:cTn id="21" dur="1000"/>
                                        <p:tgtEl>
                                          <p:spTgt spid="1901571">
                                            <p:txEl>
                                              <p:pRg st="4" end="4"/>
                                            </p:txEl>
                                          </p:spTgt>
                                        </p:tgtEl>
                                      </p:cBhvr>
                                    </p:animEffect>
                                  </p:childTnLst>
                                </p:cTn>
                              </p:par>
                            </p:childTnLst>
                          </p:cTn>
                        </p:par>
                        <p:par>
                          <p:cTn id="22" fill="hold" nodeType="afterGroup">
                            <p:stCondLst>
                              <p:cond delay="3000"/>
                            </p:stCondLst>
                            <p:childTnLst>
                              <p:par>
                                <p:cTn id="23" presetID="22" presetClass="entr" presetSubtype="1" fill="hold" grpId="0" nodeType="afterEffect">
                                  <p:stCondLst>
                                    <p:cond delay="0"/>
                                  </p:stCondLst>
                                  <p:childTnLst>
                                    <p:set>
                                      <p:cBhvr>
                                        <p:cTn id="24" dur="1" fill="hold">
                                          <p:stCondLst>
                                            <p:cond delay="0"/>
                                          </p:stCondLst>
                                        </p:cTn>
                                        <p:tgtEl>
                                          <p:spTgt spid="1901571">
                                            <p:txEl>
                                              <p:pRg st="5" end="5"/>
                                            </p:txEl>
                                          </p:spTgt>
                                        </p:tgtEl>
                                        <p:attrNameLst>
                                          <p:attrName>style.visibility</p:attrName>
                                        </p:attrNameLst>
                                      </p:cBhvr>
                                      <p:to>
                                        <p:strVal val="visible"/>
                                      </p:to>
                                    </p:set>
                                    <p:animEffect transition="in" filter="wipe(up)">
                                      <p:cBhvr>
                                        <p:cTn id="25" dur="1000"/>
                                        <p:tgtEl>
                                          <p:spTgt spid="1901571">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901571">
                                            <p:txEl>
                                              <p:pRg st="6" end="6"/>
                                            </p:txEl>
                                          </p:spTgt>
                                        </p:tgtEl>
                                        <p:attrNameLst>
                                          <p:attrName>style.visibility</p:attrName>
                                        </p:attrNameLst>
                                      </p:cBhvr>
                                      <p:to>
                                        <p:strVal val="visible"/>
                                      </p:to>
                                    </p:set>
                                    <p:animEffect transition="in" filter="wipe(up)">
                                      <p:cBhvr>
                                        <p:cTn id="30" dur="1000"/>
                                        <p:tgtEl>
                                          <p:spTgt spid="1901571">
                                            <p:txEl>
                                              <p:pRg st="6" end="6"/>
                                            </p:txEl>
                                          </p:spTgt>
                                        </p:tgtEl>
                                      </p:cBhvr>
                                    </p:animEffect>
                                  </p:childTnLst>
                                </p:cTn>
                              </p:par>
                            </p:childTnLst>
                          </p:cTn>
                        </p:par>
                        <p:par>
                          <p:cTn id="31" fill="hold" nodeType="afterGroup">
                            <p:stCondLst>
                              <p:cond delay="1000"/>
                            </p:stCondLst>
                            <p:childTnLst>
                              <p:par>
                                <p:cTn id="32" presetID="22" presetClass="entr" presetSubtype="1" fill="hold" grpId="0" nodeType="afterEffect">
                                  <p:stCondLst>
                                    <p:cond delay="0"/>
                                  </p:stCondLst>
                                  <p:childTnLst>
                                    <p:set>
                                      <p:cBhvr>
                                        <p:cTn id="33" dur="1" fill="hold">
                                          <p:stCondLst>
                                            <p:cond delay="0"/>
                                          </p:stCondLst>
                                        </p:cTn>
                                        <p:tgtEl>
                                          <p:spTgt spid="1901571">
                                            <p:txEl>
                                              <p:pRg st="7" end="7"/>
                                            </p:txEl>
                                          </p:spTgt>
                                        </p:tgtEl>
                                        <p:attrNameLst>
                                          <p:attrName>style.visibility</p:attrName>
                                        </p:attrNameLst>
                                      </p:cBhvr>
                                      <p:to>
                                        <p:strVal val="visible"/>
                                      </p:to>
                                    </p:set>
                                    <p:animEffect transition="in" filter="wipe(up)">
                                      <p:cBhvr>
                                        <p:cTn id="34" dur="1000"/>
                                        <p:tgtEl>
                                          <p:spTgt spid="19015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157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a:extLst>
              <a:ext uri="{FF2B5EF4-FFF2-40B4-BE49-F238E27FC236}">
                <a16:creationId xmlns:a16="http://schemas.microsoft.com/office/drawing/2014/main" id="{750092C3-102C-644F-BCFA-F3BC4909A58E}"/>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2D5AA640-1EB9-EC43-A385-2AB45E579877}" type="slidenum">
              <a:rPr lang="zh-CN" altLang="en-US" sz="2000">
                <a:latin typeface="Arial" panose="020B0604020202020204" pitchFamily="34" charset="0"/>
              </a:rPr>
              <a:pPr>
                <a:lnSpc>
                  <a:spcPct val="100000"/>
                </a:lnSpc>
                <a:spcBef>
                  <a:spcPct val="0"/>
                </a:spcBef>
                <a:buClrTx/>
                <a:buSzTx/>
                <a:buFontTx/>
                <a:buNone/>
              </a:pPr>
              <a:t>23</a:t>
            </a:fld>
            <a:endParaRPr lang="en-US" altLang="zh-CN" sz="2000">
              <a:latin typeface="Arial" panose="020B0604020202020204" pitchFamily="34" charset="0"/>
            </a:endParaRPr>
          </a:p>
        </p:txBody>
      </p:sp>
      <p:sp>
        <p:nvSpPr>
          <p:cNvPr id="60" name="日期占位符 4">
            <a:extLst>
              <a:ext uri="{FF2B5EF4-FFF2-40B4-BE49-F238E27FC236}">
                <a16:creationId xmlns:a16="http://schemas.microsoft.com/office/drawing/2014/main" id="{7F7E46DF-A88A-8A4D-8A58-324814203534}"/>
              </a:ext>
            </a:extLst>
          </p:cNvPr>
          <p:cNvSpPr>
            <a:spLocks noGrp="1"/>
          </p:cNvSpPr>
          <p:nvPr>
            <p:ph type="dt" sz="quarter" idx="11"/>
          </p:nvPr>
        </p:nvSpPr>
        <p:spPr/>
        <p:txBody>
          <a:bodyPr/>
          <a:lstStyle/>
          <a:p>
            <a:pPr>
              <a:defRPr/>
            </a:pPr>
            <a:fld id="{E302FF58-A077-4AD1-88CB-874B69C037CC}" type="datetime1">
              <a:rPr lang="zh-CN" altLang="en-US"/>
              <a:pPr>
                <a:defRPr/>
              </a:pPr>
              <a:t>2024/5/24</a:t>
            </a:fld>
            <a:endParaRPr lang="en-US" altLang="zh-CN" sz="1000"/>
          </a:p>
        </p:txBody>
      </p:sp>
      <p:sp>
        <p:nvSpPr>
          <p:cNvPr id="1902594" name="Rectangle 2">
            <a:extLst>
              <a:ext uri="{FF2B5EF4-FFF2-40B4-BE49-F238E27FC236}">
                <a16:creationId xmlns:a16="http://schemas.microsoft.com/office/drawing/2014/main" id="{BD7FAE12-8CF9-6D4B-99EE-AB87187D8C93}"/>
              </a:ext>
            </a:extLst>
          </p:cNvPr>
          <p:cNvSpPr>
            <a:spLocks noChangeArrowheads="1"/>
          </p:cNvSpPr>
          <p:nvPr/>
        </p:nvSpPr>
        <p:spPr bwMode="auto">
          <a:xfrm>
            <a:off x="2865438" y="3140075"/>
            <a:ext cx="2519362" cy="792163"/>
          </a:xfrm>
          <a:prstGeom prst="rect">
            <a:avLst/>
          </a:prstGeom>
          <a:solidFill>
            <a:srgbClr val="CCFFCC"/>
          </a:solidFill>
          <a:ln>
            <a:noFill/>
          </a:ln>
          <a:effectLst/>
          <a:extLs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a:buFont typeface="Wingdings" pitchFamily="2" charset="2"/>
              <a:buNone/>
            </a:pPr>
            <a:endParaRPr lang="zh-CN" altLang="en-US" sz="2500"/>
          </a:p>
        </p:txBody>
      </p:sp>
      <p:sp>
        <p:nvSpPr>
          <p:cNvPr id="1902595" name="Rectangle 3">
            <a:extLst>
              <a:ext uri="{FF2B5EF4-FFF2-40B4-BE49-F238E27FC236}">
                <a16:creationId xmlns:a16="http://schemas.microsoft.com/office/drawing/2014/main" id="{7DBFE352-906D-944A-8738-233D5B4A1782}"/>
              </a:ext>
            </a:extLst>
          </p:cNvPr>
          <p:cNvSpPr>
            <a:spLocks noGrp="1" noChangeArrowheads="1"/>
          </p:cNvSpPr>
          <p:nvPr>
            <p:ph type="title"/>
          </p:nvPr>
        </p:nvSpPr>
        <p:spPr/>
        <p:txBody>
          <a:bodyPr/>
          <a:lstStyle/>
          <a:p>
            <a:pPr>
              <a:defRPr/>
            </a:pPr>
            <a:r>
              <a:rPr lang="de-DE" altLang="zh-CN"/>
              <a:t>10.5.2 </a:t>
            </a:r>
            <a:r>
              <a:rPr lang="zh-CN" altLang="de-DE"/>
              <a:t>第二范式</a:t>
            </a:r>
            <a:r>
              <a:rPr lang="de-DE" altLang="zh-CN"/>
              <a:t>(2NF)</a:t>
            </a:r>
            <a:endParaRPr lang="zh-CN" altLang="en-US"/>
          </a:p>
        </p:txBody>
      </p:sp>
      <p:sp>
        <p:nvSpPr>
          <p:cNvPr id="30726" name="Rectangle 4">
            <a:extLst>
              <a:ext uri="{FF2B5EF4-FFF2-40B4-BE49-F238E27FC236}">
                <a16:creationId xmlns:a16="http://schemas.microsoft.com/office/drawing/2014/main" id="{66F98854-1DA3-E64E-882D-386B14ECE0FB}"/>
              </a:ext>
            </a:extLst>
          </p:cNvPr>
          <p:cNvSpPr>
            <a:spLocks noGrp="1" noChangeArrowheads="1"/>
          </p:cNvSpPr>
          <p:nvPr>
            <p:ph type="body" idx="1"/>
          </p:nvPr>
        </p:nvSpPr>
        <p:spPr>
          <a:xfrm>
            <a:off x="650875" y="1143000"/>
            <a:ext cx="8820150" cy="1536700"/>
          </a:xfrm>
        </p:spPr>
        <p:txBody>
          <a:bodyPr/>
          <a:lstStyle/>
          <a:p>
            <a:pPr>
              <a:lnSpc>
                <a:spcPct val="80000"/>
              </a:lnSpc>
            </a:pPr>
            <a:r>
              <a:rPr lang="zh-CN" altLang="en-US"/>
              <a:t>解决方法</a:t>
            </a:r>
            <a:r>
              <a:rPr lang="en-US" altLang="zh-CN"/>
              <a:t>:     BORROW</a:t>
            </a:r>
            <a:r>
              <a:rPr lang="zh-CN" altLang="en-US"/>
              <a:t>分解为两个关系模式，以消除这些部分函数依赖</a:t>
            </a:r>
          </a:p>
          <a:p>
            <a:pPr lvl="1">
              <a:lnSpc>
                <a:spcPct val="80000"/>
              </a:lnSpc>
            </a:pPr>
            <a:r>
              <a:rPr lang="en-US" altLang="zh-CN"/>
              <a:t>LOANS(</a:t>
            </a:r>
            <a:r>
              <a:rPr lang="en-US" altLang="zh-CN">
                <a:solidFill>
                  <a:srgbClr val="0000FF"/>
                </a:solidFill>
              </a:rPr>
              <a:t>CARDNO</a:t>
            </a:r>
            <a:r>
              <a:rPr lang="zh-CN" altLang="en-US"/>
              <a:t>，</a:t>
            </a:r>
            <a:r>
              <a:rPr lang="en-US" altLang="zh-CN"/>
              <a:t>NAME</a:t>
            </a:r>
            <a:r>
              <a:rPr lang="zh-CN" altLang="en-US"/>
              <a:t>，</a:t>
            </a:r>
            <a:r>
              <a:rPr lang="en-US" altLang="zh-CN"/>
              <a:t>DEPT</a:t>
            </a:r>
            <a:r>
              <a:rPr lang="zh-CN" altLang="en-US"/>
              <a:t>，</a:t>
            </a:r>
            <a:r>
              <a:rPr lang="en-US" altLang="zh-CN"/>
              <a:t>MN) </a:t>
            </a:r>
            <a:r>
              <a:rPr lang="zh-CN" altLang="en-US">
                <a:sym typeface="Symbol" pitchFamily="2" charset="2"/>
              </a:rPr>
              <a:t></a:t>
            </a:r>
            <a:r>
              <a:rPr lang="en-US" altLang="zh-CN"/>
              <a:t>2NF </a:t>
            </a:r>
            <a:endParaRPr lang="zh-CN" altLang="en-US"/>
          </a:p>
          <a:p>
            <a:pPr lvl="1">
              <a:lnSpc>
                <a:spcPct val="80000"/>
              </a:lnSpc>
            </a:pPr>
            <a:r>
              <a:rPr lang="en-US" altLang="zh-CN"/>
              <a:t>BORROW</a:t>
            </a:r>
            <a:r>
              <a:rPr lang="en-US" altLang="zh-CN">
                <a:sym typeface="Symbol" pitchFamily="2" charset="2"/>
              </a:rPr>
              <a:t></a:t>
            </a:r>
            <a:r>
              <a:rPr lang="en-US" altLang="zh-CN"/>
              <a:t> (</a:t>
            </a:r>
            <a:r>
              <a:rPr lang="en-US" altLang="zh-CN">
                <a:solidFill>
                  <a:srgbClr val="0000FF"/>
                </a:solidFill>
              </a:rPr>
              <a:t>CARDNO</a:t>
            </a:r>
            <a:r>
              <a:rPr lang="zh-CN" altLang="en-US">
                <a:solidFill>
                  <a:srgbClr val="0000FF"/>
                </a:solidFill>
              </a:rPr>
              <a:t>，</a:t>
            </a:r>
            <a:r>
              <a:rPr lang="en-US" altLang="zh-CN">
                <a:solidFill>
                  <a:srgbClr val="0000FF"/>
                </a:solidFill>
              </a:rPr>
              <a:t>BNO</a:t>
            </a:r>
            <a:r>
              <a:rPr lang="zh-CN" altLang="en-US"/>
              <a:t>，</a:t>
            </a:r>
            <a:r>
              <a:rPr lang="en-US" altLang="zh-CN"/>
              <a:t>DATE) </a:t>
            </a:r>
            <a:r>
              <a:rPr lang="zh-CN" altLang="en-US">
                <a:sym typeface="Symbol" pitchFamily="2" charset="2"/>
              </a:rPr>
              <a:t></a:t>
            </a:r>
            <a:r>
              <a:rPr lang="en-US" altLang="zh-CN"/>
              <a:t>2NF </a:t>
            </a:r>
            <a:r>
              <a:rPr lang="zh-CN" altLang="en-US"/>
              <a:t> </a:t>
            </a:r>
          </a:p>
        </p:txBody>
      </p:sp>
      <p:graphicFrame>
        <p:nvGraphicFramePr>
          <p:cNvPr id="1902597" name="Group 5">
            <a:extLst>
              <a:ext uri="{FF2B5EF4-FFF2-40B4-BE49-F238E27FC236}">
                <a16:creationId xmlns:a16="http://schemas.microsoft.com/office/drawing/2014/main" id="{68F8DB84-6A8C-9349-A4ED-92313087BF50}"/>
              </a:ext>
            </a:extLst>
          </p:cNvPr>
          <p:cNvGraphicFramePr>
            <a:graphicFrameLocks noGrp="1"/>
          </p:cNvGraphicFramePr>
          <p:nvPr/>
        </p:nvGraphicFramePr>
        <p:xfrm>
          <a:off x="158750" y="2781300"/>
          <a:ext cx="5256213" cy="1536700"/>
        </p:xfrm>
        <a:graphic>
          <a:graphicData uri="http://schemas.openxmlformats.org/drawingml/2006/table">
            <a:tbl>
              <a:tblPr/>
              <a:tblGrid>
                <a:gridCol w="1525588">
                  <a:extLst>
                    <a:ext uri="{9D8B030D-6E8A-4147-A177-3AD203B41FA5}">
                      <a16:colId xmlns:a16="http://schemas.microsoft.com/office/drawing/2014/main" val="230975380"/>
                    </a:ext>
                  </a:extLst>
                </a:gridCol>
                <a:gridCol w="1138237">
                  <a:extLst>
                    <a:ext uri="{9D8B030D-6E8A-4147-A177-3AD203B41FA5}">
                      <a16:colId xmlns:a16="http://schemas.microsoft.com/office/drawing/2014/main" val="3776493653"/>
                    </a:ext>
                  </a:extLst>
                </a:gridCol>
                <a:gridCol w="1439863">
                  <a:extLst>
                    <a:ext uri="{9D8B030D-6E8A-4147-A177-3AD203B41FA5}">
                      <a16:colId xmlns:a16="http://schemas.microsoft.com/office/drawing/2014/main" val="989340930"/>
                    </a:ext>
                  </a:extLst>
                </a:gridCol>
                <a:gridCol w="1152525">
                  <a:extLst>
                    <a:ext uri="{9D8B030D-6E8A-4147-A177-3AD203B41FA5}">
                      <a16:colId xmlns:a16="http://schemas.microsoft.com/office/drawing/2014/main" val="796830421"/>
                    </a:ext>
                  </a:extLst>
                </a:gridCol>
              </a:tblGrid>
              <a:tr h="384175">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CARDNO</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NAME</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DEPT</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MN</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60935597"/>
                  </a:ext>
                </a:extLst>
              </a:tr>
              <a:tr h="384175">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R001</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李晓鹏</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计算机系</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张宏军</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37197189"/>
                  </a:ext>
                </a:extLst>
              </a:tr>
              <a:tr h="384175">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R002</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王一鸣</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计算机系</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张宏军</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6956493"/>
                  </a:ext>
                </a:extLst>
              </a:tr>
              <a:tr h="384175">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R003</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刘明川</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无线电系</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范和平</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29876884"/>
                  </a:ext>
                </a:extLst>
              </a:tr>
            </a:tbl>
          </a:graphicData>
        </a:graphic>
      </p:graphicFrame>
      <p:graphicFrame>
        <p:nvGraphicFramePr>
          <p:cNvPr id="1902624" name="Group 32">
            <a:extLst>
              <a:ext uri="{FF2B5EF4-FFF2-40B4-BE49-F238E27FC236}">
                <a16:creationId xmlns:a16="http://schemas.microsoft.com/office/drawing/2014/main" id="{7B20DA9C-45D8-9D4C-A3FF-53E028293F13}"/>
              </a:ext>
            </a:extLst>
          </p:cNvPr>
          <p:cNvGraphicFramePr>
            <a:graphicFrameLocks noGrp="1"/>
          </p:cNvGraphicFramePr>
          <p:nvPr/>
        </p:nvGraphicFramePr>
        <p:xfrm>
          <a:off x="5472113" y="2781300"/>
          <a:ext cx="4376737" cy="1920875"/>
        </p:xfrm>
        <a:graphic>
          <a:graphicData uri="http://schemas.openxmlformats.org/drawingml/2006/table">
            <a:tbl>
              <a:tblPr/>
              <a:tblGrid>
                <a:gridCol w="1501775">
                  <a:extLst>
                    <a:ext uri="{9D8B030D-6E8A-4147-A177-3AD203B41FA5}">
                      <a16:colId xmlns:a16="http://schemas.microsoft.com/office/drawing/2014/main" val="20000"/>
                    </a:ext>
                  </a:extLst>
                </a:gridCol>
                <a:gridCol w="1427162">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tblGrid>
              <a:tr h="384175">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CARDNO</a:t>
                      </a:r>
                      <a:endParaRPr kumimoji="0" lang="en-US" altLang="zh-CN" sz="2400" b="0" i="0" u="none" strike="noStrike" cap="none" normalizeH="0" baseline="0">
                        <a:ln>
                          <a:noFill/>
                        </a:ln>
                        <a:solidFill>
                          <a:schemeClr val="tx1"/>
                        </a:solidFill>
                        <a:effectLst/>
                        <a:latin typeface="Arial" charset="0"/>
                        <a:ea typeface="宋体"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BNO</a:t>
                      </a:r>
                      <a:endParaRPr kumimoji="0" lang="en-US" altLang="zh-CN" sz="2400" b="0" i="0" u="none" strike="noStrike" cap="none" normalizeH="0" baseline="0">
                        <a:ln>
                          <a:noFill/>
                        </a:ln>
                        <a:solidFill>
                          <a:schemeClr val="tx1"/>
                        </a:solidFill>
                        <a:effectLst/>
                        <a:latin typeface="Arial" charset="0"/>
                        <a:ea typeface="宋体"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DATE</a:t>
                      </a:r>
                      <a:endParaRPr kumimoji="0" lang="en-US" altLang="zh-CN" sz="2400" b="0" i="0" u="none" strike="noStrike" cap="none" normalizeH="0" baseline="0">
                        <a:ln>
                          <a:noFill/>
                        </a:ln>
                        <a:solidFill>
                          <a:schemeClr val="tx1"/>
                        </a:solidFill>
                        <a:effectLst/>
                        <a:latin typeface="Arial" charset="0"/>
                        <a:ea typeface="宋体"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4175">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R001</a:t>
                      </a:r>
                      <a:endParaRPr kumimoji="0" lang="en-US" altLang="zh-CN" sz="2400" b="0" i="0" u="none" strike="noStrike" cap="none" normalizeH="0" baseline="0">
                        <a:ln>
                          <a:noFill/>
                        </a:ln>
                        <a:solidFill>
                          <a:schemeClr val="tx1"/>
                        </a:solidFill>
                        <a:effectLst/>
                        <a:latin typeface="Arial" charset="0"/>
                        <a:ea typeface="宋体"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TP31-125</a:t>
                      </a:r>
                      <a:endParaRPr kumimoji="0" lang="en-US" altLang="zh-CN" sz="2400" b="0" i="0" u="none" strike="noStrike" cap="none" normalizeH="0" baseline="0">
                        <a:ln>
                          <a:noFill/>
                        </a:ln>
                        <a:solidFill>
                          <a:schemeClr val="tx1"/>
                        </a:solidFill>
                        <a:effectLst/>
                        <a:latin typeface="Arial" charset="0"/>
                        <a:ea typeface="宋体"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20070123</a:t>
                      </a:r>
                      <a:endParaRPr kumimoji="0" lang="en-US" altLang="zh-CN" sz="2400" b="0" i="0" u="none" strike="noStrike" cap="none" normalizeH="0" baseline="0">
                        <a:ln>
                          <a:noFill/>
                        </a:ln>
                        <a:solidFill>
                          <a:schemeClr val="tx1"/>
                        </a:solidFill>
                        <a:effectLst/>
                        <a:latin typeface="Arial" charset="0"/>
                        <a:ea typeface="宋体"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4175">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R001</a:t>
                      </a:r>
                      <a:endParaRPr kumimoji="0" lang="en-US" altLang="zh-CN" sz="2400" b="0" i="0" u="none" strike="noStrike" cap="none" normalizeH="0" baseline="0">
                        <a:ln>
                          <a:noFill/>
                        </a:ln>
                        <a:solidFill>
                          <a:schemeClr val="tx1"/>
                        </a:solidFill>
                        <a:effectLst/>
                        <a:latin typeface="Arial" charset="0"/>
                        <a:ea typeface="宋体"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TP32-007</a:t>
                      </a:r>
                      <a:endParaRPr kumimoji="0" lang="en-US" altLang="zh-CN" sz="2400" b="0" i="0" u="none" strike="noStrike" cap="none" normalizeH="0" baseline="0">
                        <a:ln>
                          <a:noFill/>
                        </a:ln>
                        <a:solidFill>
                          <a:schemeClr val="tx1"/>
                        </a:solidFill>
                        <a:effectLst/>
                        <a:latin typeface="Arial" charset="0"/>
                        <a:ea typeface="宋体"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20061112</a:t>
                      </a:r>
                      <a:endParaRPr kumimoji="0" lang="en-US" altLang="zh-CN" sz="2400" b="0" i="0" u="none" strike="noStrike" cap="none" normalizeH="0" baseline="0">
                        <a:ln>
                          <a:noFill/>
                        </a:ln>
                        <a:solidFill>
                          <a:schemeClr val="tx1"/>
                        </a:solidFill>
                        <a:effectLst/>
                        <a:latin typeface="Arial" charset="0"/>
                        <a:ea typeface="宋体"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4175">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R001</a:t>
                      </a:r>
                      <a:endParaRPr kumimoji="0" lang="en-US" altLang="zh-CN" sz="2400" b="0" i="0" u="none" strike="noStrike" cap="none" normalizeH="0" baseline="0">
                        <a:ln>
                          <a:noFill/>
                        </a:ln>
                        <a:solidFill>
                          <a:schemeClr val="tx1"/>
                        </a:solidFill>
                        <a:effectLst/>
                        <a:latin typeface="Arial" charset="0"/>
                        <a:ea typeface="宋体"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TP12-233</a:t>
                      </a:r>
                      <a:endParaRPr kumimoji="0" lang="en-US" altLang="zh-CN" sz="2400" b="0" i="0" u="none" strike="noStrike" cap="none" normalizeH="0" baseline="0">
                        <a:ln>
                          <a:noFill/>
                        </a:ln>
                        <a:solidFill>
                          <a:schemeClr val="tx1"/>
                        </a:solidFill>
                        <a:effectLst/>
                        <a:latin typeface="Arial" charset="0"/>
                        <a:ea typeface="宋体"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20070405</a:t>
                      </a:r>
                      <a:endParaRPr kumimoji="0" lang="en-US" altLang="zh-CN" sz="2400" b="0" i="0" u="none" strike="noStrike" cap="none" normalizeH="0" baseline="0">
                        <a:ln>
                          <a:noFill/>
                        </a:ln>
                        <a:solidFill>
                          <a:schemeClr val="tx1"/>
                        </a:solidFill>
                        <a:effectLst/>
                        <a:latin typeface="Arial" charset="0"/>
                        <a:ea typeface="宋体"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4175">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R002</a:t>
                      </a:r>
                      <a:endParaRPr kumimoji="0" lang="en-US" altLang="zh-CN" sz="2400" b="0" i="0" u="none" strike="noStrike" cap="none" normalizeH="0" baseline="0">
                        <a:ln>
                          <a:noFill/>
                        </a:ln>
                        <a:solidFill>
                          <a:schemeClr val="tx1"/>
                        </a:solidFill>
                        <a:effectLst/>
                        <a:latin typeface="Arial" charset="0"/>
                        <a:ea typeface="宋体"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TP51-211</a:t>
                      </a:r>
                      <a:endParaRPr kumimoji="0" lang="en-US" altLang="zh-CN" sz="2400" b="0" i="0" u="none" strike="noStrike" cap="none" normalizeH="0" baseline="0">
                        <a:ln>
                          <a:noFill/>
                        </a:ln>
                        <a:solidFill>
                          <a:schemeClr val="tx1"/>
                        </a:solidFill>
                        <a:effectLst/>
                        <a:latin typeface="Arial" charset="0"/>
                        <a:ea typeface="宋体"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20080209</a:t>
                      </a:r>
                      <a:endParaRPr kumimoji="0" lang="en-US" altLang="zh-CN" sz="2400" b="0" i="0" u="none" strike="noStrike" cap="none" normalizeH="0" baseline="0">
                        <a:ln>
                          <a:noFill/>
                        </a:ln>
                        <a:solidFill>
                          <a:schemeClr val="tx1"/>
                        </a:solidFill>
                        <a:effectLst/>
                        <a:latin typeface="Arial" charset="0"/>
                        <a:ea typeface="宋体"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902650" name="Rectangle 58">
            <a:extLst>
              <a:ext uri="{FF2B5EF4-FFF2-40B4-BE49-F238E27FC236}">
                <a16:creationId xmlns:a16="http://schemas.microsoft.com/office/drawing/2014/main" id="{D10359D1-5879-AE40-8995-C9C7733F47DC}"/>
              </a:ext>
            </a:extLst>
          </p:cNvPr>
          <p:cNvSpPr>
            <a:spLocks noChangeArrowheads="1"/>
          </p:cNvSpPr>
          <p:nvPr/>
        </p:nvSpPr>
        <p:spPr bwMode="auto">
          <a:xfrm>
            <a:off x="631825" y="5084763"/>
            <a:ext cx="8929688" cy="145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marL="258763" indent="-258763" defTabSz="8143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8143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8143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8143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8143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8143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8143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8143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8143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80000"/>
              </a:lnSpc>
            </a:pPr>
            <a:r>
              <a:rPr lang="zh-CN" altLang="en-US">
                <a:solidFill>
                  <a:srgbClr val="0000FF"/>
                </a:solidFill>
              </a:rPr>
              <a:t>将一个</a:t>
            </a:r>
            <a:r>
              <a:rPr lang="en-US" altLang="zh-CN">
                <a:solidFill>
                  <a:srgbClr val="0000FF"/>
                </a:solidFill>
              </a:rPr>
              <a:t>1NF</a:t>
            </a:r>
            <a:r>
              <a:rPr lang="zh-CN" altLang="en-US">
                <a:solidFill>
                  <a:srgbClr val="0000FF"/>
                </a:solidFill>
              </a:rPr>
              <a:t>的关系分解为多个</a:t>
            </a:r>
            <a:r>
              <a:rPr lang="en-US" altLang="zh-CN">
                <a:solidFill>
                  <a:srgbClr val="0000FF"/>
                </a:solidFill>
              </a:rPr>
              <a:t>2NF</a:t>
            </a:r>
            <a:r>
              <a:rPr lang="zh-CN" altLang="en-US">
                <a:solidFill>
                  <a:srgbClr val="0000FF"/>
                </a:solidFill>
              </a:rPr>
              <a:t>的关系，可以在一定程度上减轻原</a:t>
            </a:r>
            <a:r>
              <a:rPr lang="en-US" altLang="zh-CN">
                <a:solidFill>
                  <a:srgbClr val="0000FF"/>
                </a:solidFill>
              </a:rPr>
              <a:t>1NF</a:t>
            </a:r>
            <a:r>
              <a:rPr lang="zh-CN" altLang="en-US">
                <a:solidFill>
                  <a:srgbClr val="0000FF"/>
                </a:solidFill>
              </a:rPr>
              <a:t>关系中存在的插入异常、删除异常、数据冗余度大、修改复杂等问题。</a:t>
            </a:r>
          </a:p>
          <a:p>
            <a:pPr>
              <a:lnSpc>
                <a:spcPct val="80000"/>
              </a:lnSpc>
            </a:pPr>
            <a:r>
              <a:rPr lang="zh-CN" altLang="en-US">
                <a:solidFill>
                  <a:srgbClr val="0000FF"/>
                </a:solidFill>
              </a:rPr>
              <a:t>并不能完全消除关系模式中的各种存储异常情况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02594"/>
                                        </p:tgtEl>
                                        <p:attrNameLst>
                                          <p:attrName>style.visibility</p:attrName>
                                        </p:attrNameLst>
                                      </p:cBhvr>
                                      <p:to>
                                        <p:strVal val="visible"/>
                                      </p:to>
                                    </p:set>
                                    <p:animEffect transition="in" filter="wipe(up)">
                                      <p:cBhvr>
                                        <p:cTn id="7" dur="1000"/>
                                        <p:tgtEl>
                                          <p:spTgt spid="19025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02650"/>
                                        </p:tgtEl>
                                        <p:attrNameLst>
                                          <p:attrName>style.visibility</p:attrName>
                                        </p:attrNameLst>
                                      </p:cBhvr>
                                      <p:to>
                                        <p:strVal val="visible"/>
                                      </p:to>
                                    </p:set>
                                    <p:animEffect transition="in" filter="wipe(up)">
                                      <p:cBhvr>
                                        <p:cTn id="12" dur="1000"/>
                                        <p:tgtEl>
                                          <p:spTgt spid="1902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2594" grpId="0" animBg="1"/>
      <p:bldP spid="190265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a:extLst>
              <a:ext uri="{FF2B5EF4-FFF2-40B4-BE49-F238E27FC236}">
                <a16:creationId xmlns:a16="http://schemas.microsoft.com/office/drawing/2014/main" id="{8BDCE665-327F-E241-95EE-29B566FA768E}"/>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62E5BCEB-668E-E84C-A3E3-53320C76FEC6}" type="slidenum">
              <a:rPr lang="zh-CN" altLang="en-US" sz="2000">
                <a:latin typeface="Arial" panose="020B0604020202020204" pitchFamily="34" charset="0"/>
              </a:rPr>
              <a:pPr>
                <a:lnSpc>
                  <a:spcPct val="100000"/>
                </a:lnSpc>
                <a:spcBef>
                  <a:spcPct val="0"/>
                </a:spcBef>
                <a:buClrTx/>
                <a:buSzTx/>
                <a:buFontTx/>
                <a:buNone/>
              </a:pPr>
              <a:t>24</a:t>
            </a:fld>
            <a:endParaRPr lang="en-US" altLang="zh-CN" sz="2000">
              <a:latin typeface="Arial" panose="020B0604020202020204" pitchFamily="34" charset="0"/>
            </a:endParaRPr>
          </a:p>
        </p:txBody>
      </p:sp>
      <p:sp>
        <p:nvSpPr>
          <p:cNvPr id="69" name="日期占位符 4">
            <a:extLst>
              <a:ext uri="{FF2B5EF4-FFF2-40B4-BE49-F238E27FC236}">
                <a16:creationId xmlns:a16="http://schemas.microsoft.com/office/drawing/2014/main" id="{345070F7-5A3D-D64B-94E6-CC83E02704B0}"/>
              </a:ext>
            </a:extLst>
          </p:cNvPr>
          <p:cNvSpPr>
            <a:spLocks noGrp="1"/>
          </p:cNvSpPr>
          <p:nvPr>
            <p:ph type="dt" sz="quarter" idx="11"/>
          </p:nvPr>
        </p:nvSpPr>
        <p:spPr/>
        <p:txBody>
          <a:bodyPr/>
          <a:lstStyle/>
          <a:p>
            <a:pPr>
              <a:defRPr/>
            </a:pPr>
            <a:fld id="{55824FBD-E8B7-4ADE-A1CB-ABF2AE37EEC0}" type="datetime1">
              <a:rPr lang="zh-CN" altLang="en-US"/>
              <a:pPr>
                <a:defRPr/>
              </a:pPr>
              <a:t>2024/5/24</a:t>
            </a:fld>
            <a:endParaRPr lang="en-US" altLang="zh-CN" sz="1000"/>
          </a:p>
        </p:txBody>
      </p:sp>
      <p:sp>
        <p:nvSpPr>
          <p:cNvPr id="1903618" name="Rectangle 2">
            <a:extLst>
              <a:ext uri="{FF2B5EF4-FFF2-40B4-BE49-F238E27FC236}">
                <a16:creationId xmlns:a16="http://schemas.microsoft.com/office/drawing/2014/main" id="{4EDC97C0-2200-4B4C-AB11-99B618779C6E}"/>
              </a:ext>
            </a:extLst>
          </p:cNvPr>
          <p:cNvSpPr>
            <a:spLocks noGrp="1" noChangeArrowheads="1"/>
          </p:cNvSpPr>
          <p:nvPr>
            <p:ph type="title"/>
          </p:nvPr>
        </p:nvSpPr>
        <p:spPr/>
        <p:txBody>
          <a:bodyPr/>
          <a:lstStyle/>
          <a:p>
            <a:pPr>
              <a:defRPr/>
            </a:pPr>
            <a:r>
              <a:rPr lang="en-US" altLang="zh-CN"/>
              <a:t>10.5.3 </a:t>
            </a:r>
            <a:r>
              <a:rPr lang="zh-CN" altLang="en-US"/>
              <a:t>第三范式</a:t>
            </a:r>
          </a:p>
        </p:txBody>
      </p:sp>
      <p:sp>
        <p:nvSpPr>
          <p:cNvPr id="1903619" name="Rectangle 3">
            <a:extLst>
              <a:ext uri="{FF2B5EF4-FFF2-40B4-BE49-F238E27FC236}">
                <a16:creationId xmlns:a16="http://schemas.microsoft.com/office/drawing/2014/main" id="{3128D619-9337-5945-AC63-495DD78F3BF6}"/>
              </a:ext>
            </a:extLst>
          </p:cNvPr>
          <p:cNvSpPr>
            <a:spLocks noGrp="1" noChangeArrowheads="1"/>
          </p:cNvSpPr>
          <p:nvPr>
            <p:ph type="body" idx="1"/>
          </p:nvPr>
        </p:nvSpPr>
        <p:spPr>
          <a:xfrm>
            <a:off x="650875" y="1143000"/>
            <a:ext cx="8820150" cy="3073400"/>
          </a:xfrm>
        </p:spPr>
        <p:txBody>
          <a:bodyPr/>
          <a:lstStyle/>
          <a:p>
            <a:pPr>
              <a:spcBef>
                <a:spcPct val="0"/>
              </a:spcBef>
            </a:pPr>
            <a:r>
              <a:rPr lang="en-US" altLang="zh-CN"/>
              <a:t>LOANS(</a:t>
            </a:r>
            <a:r>
              <a:rPr lang="en-US" altLang="zh-CN">
                <a:solidFill>
                  <a:srgbClr val="0000FF"/>
                </a:solidFill>
              </a:rPr>
              <a:t>CARDNO</a:t>
            </a:r>
            <a:r>
              <a:rPr lang="zh-CN" altLang="en-US"/>
              <a:t>，</a:t>
            </a:r>
            <a:r>
              <a:rPr lang="en-US" altLang="zh-CN"/>
              <a:t>NAME</a:t>
            </a:r>
            <a:r>
              <a:rPr lang="zh-CN" altLang="en-US"/>
              <a:t>，</a:t>
            </a:r>
            <a:r>
              <a:rPr lang="en-US" altLang="zh-CN"/>
              <a:t>DEPT</a:t>
            </a:r>
            <a:r>
              <a:rPr lang="zh-CN" altLang="en-US"/>
              <a:t>，</a:t>
            </a:r>
            <a:r>
              <a:rPr lang="en-US" altLang="zh-CN"/>
              <a:t>MN) </a:t>
            </a:r>
            <a:r>
              <a:rPr lang="zh-CN" altLang="en-US">
                <a:sym typeface="Symbol" pitchFamily="2" charset="2"/>
              </a:rPr>
              <a:t></a:t>
            </a:r>
            <a:r>
              <a:rPr lang="en-US" altLang="zh-CN"/>
              <a:t>2NF</a:t>
            </a:r>
          </a:p>
          <a:p>
            <a:pPr>
              <a:spcBef>
                <a:spcPct val="0"/>
              </a:spcBef>
            </a:pPr>
            <a:r>
              <a:rPr lang="zh-CN" altLang="en-US"/>
              <a:t>函数依赖：</a:t>
            </a:r>
          </a:p>
          <a:p>
            <a:pPr lvl="1">
              <a:spcBef>
                <a:spcPct val="0"/>
              </a:spcBef>
            </a:pPr>
            <a:r>
              <a:rPr lang="en-US" altLang="zh-CN"/>
              <a:t>CARDNO→DEPT</a:t>
            </a:r>
            <a:r>
              <a:rPr lang="zh-CN" altLang="en-US"/>
              <a:t>，</a:t>
            </a:r>
            <a:r>
              <a:rPr lang="en-US" altLang="zh-CN"/>
              <a:t>DEPT→MN</a:t>
            </a:r>
            <a:r>
              <a:rPr lang="zh-CN" altLang="en-US"/>
              <a:t>，</a:t>
            </a:r>
          </a:p>
          <a:p>
            <a:pPr lvl="1">
              <a:spcBef>
                <a:spcPct val="0"/>
              </a:spcBef>
            </a:pPr>
            <a:r>
              <a:rPr lang="zh-CN" altLang="en-US"/>
              <a:t>且</a:t>
            </a:r>
            <a:r>
              <a:rPr lang="en-US" altLang="zh-CN"/>
              <a:t>DEPT→ CARDNO </a:t>
            </a:r>
            <a:r>
              <a:rPr lang="zh-CN" altLang="en-US"/>
              <a:t>，</a:t>
            </a:r>
          </a:p>
          <a:p>
            <a:pPr lvl="1">
              <a:spcBef>
                <a:spcPct val="0"/>
              </a:spcBef>
            </a:pPr>
            <a:r>
              <a:rPr lang="zh-CN" altLang="en-US"/>
              <a:t>则</a:t>
            </a:r>
            <a:r>
              <a:rPr lang="en-US" altLang="zh-CN"/>
              <a:t>FD CARDNO→MN</a:t>
            </a:r>
            <a:r>
              <a:rPr lang="zh-CN" altLang="en-US"/>
              <a:t>是传递依赖</a:t>
            </a:r>
          </a:p>
          <a:p>
            <a:pPr>
              <a:spcBef>
                <a:spcPct val="0"/>
              </a:spcBef>
            </a:pPr>
            <a:r>
              <a:rPr lang="zh-CN" altLang="en-US">
                <a:solidFill>
                  <a:srgbClr val="0000FF"/>
                </a:solidFill>
              </a:rPr>
              <a:t>存在非主属性对候选键的传递函数依赖</a:t>
            </a:r>
          </a:p>
          <a:p>
            <a:pPr>
              <a:spcBef>
                <a:spcPct val="0"/>
              </a:spcBef>
            </a:pPr>
            <a:r>
              <a:rPr lang="zh-CN" altLang="en-US"/>
              <a:t>解决方法，把</a:t>
            </a:r>
            <a:r>
              <a:rPr lang="en-US" altLang="zh-CN"/>
              <a:t>LOANS</a:t>
            </a:r>
            <a:r>
              <a:rPr lang="zh-CN" altLang="en-US"/>
              <a:t>分解为两个关系模式，</a:t>
            </a:r>
          </a:p>
          <a:p>
            <a:pPr>
              <a:spcBef>
                <a:spcPct val="0"/>
              </a:spcBef>
              <a:buFont typeface="Wingdings" pitchFamily="2" charset="2"/>
              <a:buNone/>
            </a:pPr>
            <a:r>
              <a:rPr lang="zh-CN" altLang="en-US">
                <a:solidFill>
                  <a:srgbClr val="FF0000"/>
                </a:solidFill>
              </a:rPr>
              <a:t>以消除传递函数依赖</a:t>
            </a:r>
          </a:p>
        </p:txBody>
      </p:sp>
      <p:sp>
        <p:nvSpPr>
          <p:cNvPr id="31750" name="Line 4">
            <a:extLst>
              <a:ext uri="{FF2B5EF4-FFF2-40B4-BE49-F238E27FC236}">
                <a16:creationId xmlns:a16="http://schemas.microsoft.com/office/drawing/2014/main" id="{3BB876A1-FBB2-6244-8E6B-27226785DC75}"/>
              </a:ext>
            </a:extLst>
          </p:cNvPr>
          <p:cNvSpPr>
            <a:spLocks noChangeShapeType="1"/>
          </p:cNvSpPr>
          <p:nvPr/>
        </p:nvSpPr>
        <p:spPr bwMode="auto">
          <a:xfrm flipH="1">
            <a:off x="2720975" y="2349500"/>
            <a:ext cx="142875" cy="2159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graphicFrame>
        <p:nvGraphicFramePr>
          <p:cNvPr id="1903621" name="Group 5">
            <a:extLst>
              <a:ext uri="{FF2B5EF4-FFF2-40B4-BE49-F238E27FC236}">
                <a16:creationId xmlns:a16="http://schemas.microsoft.com/office/drawing/2014/main" id="{C19C9C29-EE14-364D-8282-1ADE2F96FAD3}"/>
              </a:ext>
            </a:extLst>
          </p:cNvPr>
          <p:cNvGraphicFramePr>
            <a:graphicFrameLocks noGrp="1"/>
          </p:cNvGraphicFramePr>
          <p:nvPr/>
        </p:nvGraphicFramePr>
        <p:xfrm>
          <a:off x="128588" y="4419600"/>
          <a:ext cx="5256212" cy="1536700"/>
        </p:xfrm>
        <a:graphic>
          <a:graphicData uri="http://schemas.openxmlformats.org/drawingml/2006/table">
            <a:tbl>
              <a:tblPr/>
              <a:tblGrid>
                <a:gridCol w="1525587">
                  <a:extLst>
                    <a:ext uri="{9D8B030D-6E8A-4147-A177-3AD203B41FA5}">
                      <a16:colId xmlns:a16="http://schemas.microsoft.com/office/drawing/2014/main" val="3519602974"/>
                    </a:ext>
                  </a:extLst>
                </a:gridCol>
                <a:gridCol w="1138238">
                  <a:extLst>
                    <a:ext uri="{9D8B030D-6E8A-4147-A177-3AD203B41FA5}">
                      <a16:colId xmlns:a16="http://schemas.microsoft.com/office/drawing/2014/main" val="3121087863"/>
                    </a:ext>
                  </a:extLst>
                </a:gridCol>
                <a:gridCol w="1439862">
                  <a:extLst>
                    <a:ext uri="{9D8B030D-6E8A-4147-A177-3AD203B41FA5}">
                      <a16:colId xmlns:a16="http://schemas.microsoft.com/office/drawing/2014/main" val="1168786966"/>
                    </a:ext>
                  </a:extLst>
                </a:gridCol>
                <a:gridCol w="1152525">
                  <a:extLst>
                    <a:ext uri="{9D8B030D-6E8A-4147-A177-3AD203B41FA5}">
                      <a16:colId xmlns:a16="http://schemas.microsoft.com/office/drawing/2014/main" val="3672492347"/>
                    </a:ext>
                  </a:extLst>
                </a:gridCol>
              </a:tblGrid>
              <a:tr h="384175">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CARDNO</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NAME</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DEPT</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MN</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25746012"/>
                  </a:ext>
                </a:extLst>
              </a:tr>
              <a:tr h="384175">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R001</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李晓鹏</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计算机系</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张宏军</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77042211"/>
                  </a:ext>
                </a:extLst>
              </a:tr>
              <a:tr h="384175">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R002</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王一鸣</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计算机系</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张宏军</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47140029"/>
                  </a:ext>
                </a:extLst>
              </a:tr>
              <a:tr h="384175">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R003</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刘明川</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无线电系</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范和平</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23042059"/>
                  </a:ext>
                </a:extLst>
              </a:tr>
            </a:tbl>
          </a:graphicData>
        </a:graphic>
      </p:graphicFrame>
      <p:graphicFrame>
        <p:nvGraphicFramePr>
          <p:cNvPr id="1903648" name="Group 32">
            <a:extLst>
              <a:ext uri="{FF2B5EF4-FFF2-40B4-BE49-F238E27FC236}">
                <a16:creationId xmlns:a16="http://schemas.microsoft.com/office/drawing/2014/main" id="{0E6450EC-112B-F245-AA4E-FC1FEC4B49A6}"/>
              </a:ext>
            </a:extLst>
          </p:cNvPr>
          <p:cNvGraphicFramePr>
            <a:graphicFrameLocks noGrp="1"/>
          </p:cNvGraphicFramePr>
          <p:nvPr/>
        </p:nvGraphicFramePr>
        <p:xfrm>
          <a:off x="5441950" y="3843338"/>
          <a:ext cx="4464050" cy="1536700"/>
        </p:xfrm>
        <a:graphic>
          <a:graphicData uri="http://schemas.openxmlformats.org/drawingml/2006/table">
            <a:tbl>
              <a:tblPr/>
              <a:tblGrid>
                <a:gridCol w="1655763">
                  <a:extLst>
                    <a:ext uri="{9D8B030D-6E8A-4147-A177-3AD203B41FA5}">
                      <a16:colId xmlns:a16="http://schemas.microsoft.com/office/drawing/2014/main" val="1986454067"/>
                    </a:ext>
                  </a:extLst>
                </a:gridCol>
                <a:gridCol w="1152525">
                  <a:extLst>
                    <a:ext uri="{9D8B030D-6E8A-4147-A177-3AD203B41FA5}">
                      <a16:colId xmlns:a16="http://schemas.microsoft.com/office/drawing/2014/main" val="2911512937"/>
                    </a:ext>
                  </a:extLst>
                </a:gridCol>
                <a:gridCol w="1655762">
                  <a:extLst>
                    <a:ext uri="{9D8B030D-6E8A-4147-A177-3AD203B41FA5}">
                      <a16:colId xmlns:a16="http://schemas.microsoft.com/office/drawing/2014/main" val="1447815474"/>
                    </a:ext>
                  </a:extLst>
                </a:gridCol>
              </a:tblGrid>
              <a:tr h="384175">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CARDNO</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NAME</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DEPT</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75633299"/>
                  </a:ext>
                </a:extLst>
              </a:tr>
              <a:tr h="384175">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R001</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李晓鹏</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计算机系</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79669274"/>
                  </a:ext>
                </a:extLst>
              </a:tr>
              <a:tr h="384175">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R002</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王一鸣</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计算机系</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17947103"/>
                  </a:ext>
                </a:extLst>
              </a:tr>
              <a:tr h="384175">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R003</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刘明川</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无线电系</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35" marB="4573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8302726"/>
                  </a:ext>
                </a:extLst>
              </a:tr>
            </a:tbl>
          </a:graphicData>
        </a:graphic>
      </p:graphicFrame>
      <p:graphicFrame>
        <p:nvGraphicFramePr>
          <p:cNvPr id="1903670" name="Group 54">
            <a:extLst>
              <a:ext uri="{FF2B5EF4-FFF2-40B4-BE49-F238E27FC236}">
                <a16:creationId xmlns:a16="http://schemas.microsoft.com/office/drawing/2014/main" id="{D491FA9F-994D-3549-A4EC-03BA9069C451}"/>
              </a:ext>
            </a:extLst>
          </p:cNvPr>
          <p:cNvGraphicFramePr>
            <a:graphicFrameLocks noGrp="1"/>
          </p:cNvGraphicFramePr>
          <p:nvPr/>
        </p:nvGraphicFramePr>
        <p:xfrm>
          <a:off x="5457825" y="5446713"/>
          <a:ext cx="3600450" cy="1236663"/>
        </p:xfrm>
        <a:graphic>
          <a:graphicData uri="http://schemas.openxmlformats.org/drawingml/2006/table">
            <a:tbl>
              <a:tblPr/>
              <a:tblGrid>
                <a:gridCol w="1971675">
                  <a:extLst>
                    <a:ext uri="{9D8B030D-6E8A-4147-A177-3AD203B41FA5}">
                      <a16:colId xmlns:a16="http://schemas.microsoft.com/office/drawing/2014/main" val="3033685517"/>
                    </a:ext>
                  </a:extLst>
                </a:gridCol>
                <a:gridCol w="1628775">
                  <a:extLst>
                    <a:ext uri="{9D8B030D-6E8A-4147-A177-3AD203B41FA5}">
                      <a16:colId xmlns:a16="http://schemas.microsoft.com/office/drawing/2014/main" val="1030441830"/>
                    </a:ext>
                  </a:extLst>
                </a:gridCol>
              </a:tblGrid>
              <a:tr h="468313">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DEPT</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MN</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42266331"/>
                  </a:ext>
                </a:extLst>
              </a:tr>
              <a:tr h="384175">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计算机系</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张宏军</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41641405"/>
                  </a:ext>
                </a:extLst>
              </a:tr>
              <a:tr h="384175">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无线电系</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8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范和平</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9" marB="4572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9882392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903619">
                                            <p:txEl>
                                              <p:pRg st="6" end="6"/>
                                            </p:txEl>
                                          </p:spTgt>
                                        </p:tgtEl>
                                        <p:attrNameLst>
                                          <p:attrName>style.visibility</p:attrName>
                                        </p:attrNameLst>
                                      </p:cBhvr>
                                      <p:to>
                                        <p:strVal val="visible"/>
                                      </p:to>
                                    </p:set>
                                    <p:animEffect transition="in" filter="wipe(up)">
                                      <p:cBhvr>
                                        <p:cTn id="7" dur="1000"/>
                                        <p:tgtEl>
                                          <p:spTgt spid="1903619">
                                            <p:txEl>
                                              <p:pRg st="6" end="6"/>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903619">
                                            <p:txEl>
                                              <p:pRg st="7" end="7"/>
                                            </p:txEl>
                                          </p:spTgt>
                                        </p:tgtEl>
                                        <p:attrNameLst>
                                          <p:attrName>style.visibility</p:attrName>
                                        </p:attrNameLst>
                                      </p:cBhvr>
                                      <p:to>
                                        <p:strVal val="visible"/>
                                      </p:to>
                                    </p:set>
                                    <p:animEffect transition="in" filter="wipe(up)">
                                      <p:cBhvr>
                                        <p:cTn id="12" dur="1000"/>
                                        <p:tgtEl>
                                          <p:spTgt spid="1903619">
                                            <p:txEl>
                                              <p:pRg st="7" end="7"/>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903621"/>
                                        </p:tgtEl>
                                        <p:attrNameLst>
                                          <p:attrName>style.visibility</p:attrName>
                                        </p:attrNameLst>
                                      </p:cBhvr>
                                      <p:to>
                                        <p:strVal val="visible"/>
                                      </p:to>
                                    </p:set>
                                    <p:animEffect transition="in" filter="blinds(horizontal)">
                                      <p:cBhvr>
                                        <p:cTn id="17" dur="500"/>
                                        <p:tgtEl>
                                          <p:spTgt spid="1903621"/>
                                        </p:tgtEl>
                                      </p:cBhvr>
                                    </p:animEffect>
                                  </p:childTnLst>
                                </p:cTn>
                              </p:par>
                              <p:par>
                                <p:cTn id="18" presetID="3" presetClass="entr" presetSubtype="10" fill="hold" nodeType="withEffect">
                                  <p:stCondLst>
                                    <p:cond delay="0"/>
                                  </p:stCondLst>
                                  <p:childTnLst>
                                    <p:set>
                                      <p:cBhvr>
                                        <p:cTn id="19" dur="1" fill="hold">
                                          <p:stCondLst>
                                            <p:cond delay="0"/>
                                          </p:stCondLst>
                                        </p:cTn>
                                        <p:tgtEl>
                                          <p:spTgt spid="1903648"/>
                                        </p:tgtEl>
                                        <p:attrNameLst>
                                          <p:attrName>style.visibility</p:attrName>
                                        </p:attrNameLst>
                                      </p:cBhvr>
                                      <p:to>
                                        <p:strVal val="visible"/>
                                      </p:to>
                                    </p:set>
                                    <p:animEffect transition="in" filter="blinds(horizontal)">
                                      <p:cBhvr>
                                        <p:cTn id="20" dur="500"/>
                                        <p:tgtEl>
                                          <p:spTgt spid="1903648"/>
                                        </p:tgtEl>
                                      </p:cBhvr>
                                    </p:animEffect>
                                  </p:childTnLst>
                                </p:cTn>
                              </p:par>
                              <p:par>
                                <p:cTn id="21" presetID="3" presetClass="entr" presetSubtype="10" fill="hold" nodeType="withEffect">
                                  <p:stCondLst>
                                    <p:cond delay="0"/>
                                  </p:stCondLst>
                                  <p:childTnLst>
                                    <p:set>
                                      <p:cBhvr>
                                        <p:cTn id="22" dur="1" fill="hold">
                                          <p:stCondLst>
                                            <p:cond delay="0"/>
                                          </p:stCondLst>
                                        </p:cTn>
                                        <p:tgtEl>
                                          <p:spTgt spid="1903670"/>
                                        </p:tgtEl>
                                        <p:attrNameLst>
                                          <p:attrName>style.visibility</p:attrName>
                                        </p:attrNameLst>
                                      </p:cBhvr>
                                      <p:to>
                                        <p:strVal val="visible"/>
                                      </p:to>
                                    </p:set>
                                    <p:animEffect transition="in" filter="blinds(horizontal)">
                                      <p:cBhvr>
                                        <p:cTn id="23" dur="500"/>
                                        <p:tgtEl>
                                          <p:spTgt spid="1903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a:extLst>
              <a:ext uri="{FF2B5EF4-FFF2-40B4-BE49-F238E27FC236}">
                <a16:creationId xmlns:a16="http://schemas.microsoft.com/office/drawing/2014/main" id="{ADAA8A53-0222-BD4C-BAC7-EC1CAF7EF406}"/>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099AE37D-28C6-2142-872F-86B7A06DCDBD}" type="slidenum">
              <a:rPr lang="zh-CN" altLang="en-US" sz="2000">
                <a:latin typeface="Arial" panose="020B0604020202020204" pitchFamily="34" charset="0"/>
              </a:rPr>
              <a:pPr>
                <a:lnSpc>
                  <a:spcPct val="100000"/>
                </a:lnSpc>
                <a:spcBef>
                  <a:spcPct val="0"/>
                </a:spcBef>
                <a:buClrTx/>
                <a:buSzTx/>
                <a:buFontTx/>
                <a:buNone/>
              </a:pPr>
              <a:t>25</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707CAC23-66C6-4747-B9F1-DACBE0F9FBAD}"/>
              </a:ext>
            </a:extLst>
          </p:cNvPr>
          <p:cNvSpPr>
            <a:spLocks noGrp="1"/>
          </p:cNvSpPr>
          <p:nvPr>
            <p:ph type="dt" sz="quarter" idx="11"/>
          </p:nvPr>
        </p:nvSpPr>
        <p:spPr/>
        <p:txBody>
          <a:bodyPr/>
          <a:lstStyle/>
          <a:p>
            <a:pPr>
              <a:defRPr/>
            </a:pPr>
            <a:fld id="{3D3BECFE-9E32-434F-8FC3-D6ED4D97C30F}" type="datetime1">
              <a:rPr lang="zh-CN" altLang="en-US"/>
              <a:pPr>
                <a:defRPr/>
              </a:pPr>
              <a:t>2024/5/24</a:t>
            </a:fld>
            <a:endParaRPr lang="en-US" altLang="zh-CN" sz="1000"/>
          </a:p>
        </p:txBody>
      </p:sp>
      <p:sp>
        <p:nvSpPr>
          <p:cNvPr id="1904642" name="Rectangle 2">
            <a:extLst>
              <a:ext uri="{FF2B5EF4-FFF2-40B4-BE49-F238E27FC236}">
                <a16:creationId xmlns:a16="http://schemas.microsoft.com/office/drawing/2014/main" id="{D4685CC5-A074-D045-8648-2A557D24130D}"/>
              </a:ext>
            </a:extLst>
          </p:cNvPr>
          <p:cNvSpPr>
            <a:spLocks noGrp="1" noChangeArrowheads="1"/>
          </p:cNvSpPr>
          <p:nvPr>
            <p:ph type="title"/>
          </p:nvPr>
        </p:nvSpPr>
        <p:spPr/>
        <p:txBody>
          <a:bodyPr/>
          <a:lstStyle/>
          <a:p>
            <a:pPr>
              <a:defRPr/>
            </a:pPr>
            <a:r>
              <a:rPr lang="en-US" altLang="zh-CN"/>
              <a:t>10.5.3 </a:t>
            </a:r>
            <a:r>
              <a:rPr lang="zh-CN" altLang="en-US"/>
              <a:t>第三范式</a:t>
            </a:r>
          </a:p>
        </p:txBody>
      </p:sp>
      <p:sp>
        <p:nvSpPr>
          <p:cNvPr id="32773" name="Rectangle 3">
            <a:extLst>
              <a:ext uri="{FF2B5EF4-FFF2-40B4-BE49-F238E27FC236}">
                <a16:creationId xmlns:a16="http://schemas.microsoft.com/office/drawing/2014/main" id="{3BA936D6-597B-1F4A-A840-BB10820ABBBE}"/>
              </a:ext>
            </a:extLst>
          </p:cNvPr>
          <p:cNvSpPr>
            <a:spLocks noGrp="1" noChangeArrowheads="1"/>
          </p:cNvSpPr>
          <p:nvPr>
            <p:ph type="body" idx="1"/>
          </p:nvPr>
        </p:nvSpPr>
        <p:spPr>
          <a:xfrm>
            <a:off x="650875" y="1143000"/>
            <a:ext cx="8820150" cy="3589338"/>
          </a:xfrm>
        </p:spPr>
        <p:txBody>
          <a:bodyPr/>
          <a:lstStyle/>
          <a:p>
            <a:pPr>
              <a:lnSpc>
                <a:spcPct val="120000"/>
              </a:lnSpc>
              <a:spcBef>
                <a:spcPct val="0"/>
              </a:spcBef>
            </a:pPr>
            <a:r>
              <a:rPr lang="zh-CN" altLang="en-US"/>
              <a:t>定义</a:t>
            </a:r>
            <a:r>
              <a:rPr lang="en-US" altLang="zh-CN"/>
              <a:t>10.18  </a:t>
            </a:r>
            <a:r>
              <a:rPr lang="zh-CN" altLang="en-US"/>
              <a:t>设</a:t>
            </a:r>
            <a:r>
              <a:rPr lang="en-US" altLang="zh-CN"/>
              <a:t>R</a:t>
            </a:r>
            <a:r>
              <a:rPr lang="en-US" altLang="zh-CN">
                <a:sym typeface="Symbol" pitchFamily="2" charset="2"/>
              </a:rPr>
              <a:t></a:t>
            </a:r>
            <a:r>
              <a:rPr lang="en-US" altLang="zh-CN"/>
              <a:t>1NF</a:t>
            </a:r>
            <a:r>
              <a:rPr lang="zh-CN" altLang="en-US"/>
              <a:t>，若在</a:t>
            </a:r>
            <a:r>
              <a:rPr lang="en-US" altLang="zh-CN"/>
              <a:t>R</a:t>
            </a:r>
            <a:r>
              <a:rPr lang="zh-CN" altLang="en-US"/>
              <a:t>中</a:t>
            </a:r>
            <a:r>
              <a:rPr lang="zh-CN" altLang="en-US">
                <a:solidFill>
                  <a:srgbClr val="FF0000"/>
                </a:solidFill>
              </a:rPr>
              <a:t>没有非主属性传递依赖于</a:t>
            </a:r>
            <a:r>
              <a:rPr lang="en-US" altLang="zh-CN">
                <a:solidFill>
                  <a:srgbClr val="FF0000"/>
                </a:solidFill>
              </a:rPr>
              <a:t>R</a:t>
            </a:r>
            <a:r>
              <a:rPr lang="zh-CN" altLang="en-US">
                <a:solidFill>
                  <a:srgbClr val="FF0000"/>
                </a:solidFill>
              </a:rPr>
              <a:t>的候选键</a:t>
            </a:r>
            <a:r>
              <a:rPr lang="zh-CN" altLang="en-US"/>
              <a:t>，则关系模式</a:t>
            </a:r>
            <a:r>
              <a:rPr lang="en-US" altLang="zh-CN"/>
              <a:t>R</a:t>
            </a:r>
            <a:r>
              <a:rPr lang="en-US" altLang="zh-CN">
                <a:sym typeface="Symbol" pitchFamily="2" charset="2"/>
              </a:rPr>
              <a:t></a:t>
            </a:r>
            <a:r>
              <a:rPr lang="en-US" altLang="zh-CN"/>
              <a:t>3NF </a:t>
            </a:r>
            <a:r>
              <a:rPr lang="zh-CN" altLang="en-US"/>
              <a:t>。如果数据库模式</a:t>
            </a:r>
            <a:r>
              <a:rPr lang="en-US" altLang="zh-CN" i="1"/>
              <a:t>R</a:t>
            </a:r>
            <a:r>
              <a:rPr lang="zh-CN" altLang="en-US"/>
              <a:t>中每一关系模式都是</a:t>
            </a:r>
            <a:r>
              <a:rPr lang="en-US" altLang="zh-CN"/>
              <a:t>3NF</a:t>
            </a:r>
            <a:r>
              <a:rPr lang="zh-CN" altLang="en-US"/>
              <a:t>，则数据库模式</a:t>
            </a:r>
            <a:r>
              <a:rPr lang="en-US" altLang="zh-CN" i="1"/>
              <a:t>R</a:t>
            </a:r>
            <a:r>
              <a:rPr lang="en-US" altLang="zh-CN">
                <a:sym typeface="Symbol" pitchFamily="2" charset="2"/>
              </a:rPr>
              <a:t></a:t>
            </a:r>
            <a:r>
              <a:rPr lang="en-US" altLang="zh-CN"/>
              <a:t>3NF </a:t>
            </a:r>
          </a:p>
          <a:p>
            <a:pPr>
              <a:lnSpc>
                <a:spcPct val="120000"/>
              </a:lnSpc>
              <a:spcBef>
                <a:spcPct val="0"/>
              </a:spcBef>
            </a:pPr>
            <a:endParaRPr lang="zh-CN" altLang="en-US"/>
          </a:p>
          <a:p>
            <a:pPr>
              <a:lnSpc>
                <a:spcPct val="120000"/>
              </a:lnSpc>
              <a:spcBef>
                <a:spcPct val="0"/>
              </a:spcBef>
            </a:pPr>
            <a:r>
              <a:rPr lang="zh-CN" altLang="en-US"/>
              <a:t>结论</a:t>
            </a:r>
          </a:p>
          <a:p>
            <a:pPr lvl="1">
              <a:lnSpc>
                <a:spcPct val="120000"/>
              </a:lnSpc>
              <a:spcBef>
                <a:spcPct val="0"/>
              </a:spcBef>
            </a:pPr>
            <a:r>
              <a:rPr lang="zh-CN" altLang="en-US"/>
              <a:t>一个</a:t>
            </a:r>
            <a:r>
              <a:rPr lang="en-US" altLang="zh-CN"/>
              <a:t>2NF</a:t>
            </a:r>
            <a:r>
              <a:rPr lang="zh-CN" altLang="en-US"/>
              <a:t>的关系模式不一定属于</a:t>
            </a:r>
            <a:r>
              <a:rPr lang="en-US" altLang="zh-CN"/>
              <a:t>3NF. </a:t>
            </a:r>
          </a:p>
          <a:p>
            <a:pPr lvl="1">
              <a:lnSpc>
                <a:spcPct val="120000"/>
              </a:lnSpc>
              <a:spcBef>
                <a:spcPct val="0"/>
              </a:spcBef>
            </a:pPr>
            <a:r>
              <a:rPr lang="zh-CN" altLang="en-US"/>
              <a:t>但是，一个关系模式若是</a:t>
            </a:r>
            <a:r>
              <a:rPr lang="en-US" altLang="zh-CN"/>
              <a:t>3NF</a:t>
            </a:r>
            <a:r>
              <a:rPr lang="zh-CN" altLang="en-US"/>
              <a:t>的，则一定属于</a:t>
            </a:r>
            <a:r>
              <a:rPr lang="en-US" altLang="zh-CN"/>
              <a:t>2NF</a:t>
            </a:r>
            <a:r>
              <a:rPr lang="zh-CN" altLang="en-US"/>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a:extLst>
              <a:ext uri="{FF2B5EF4-FFF2-40B4-BE49-F238E27FC236}">
                <a16:creationId xmlns:a16="http://schemas.microsoft.com/office/drawing/2014/main" id="{91050493-A488-7544-98D0-5EE888600624}"/>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73A28BCF-5BDE-784B-AA5E-BF8022494017}" type="slidenum">
              <a:rPr lang="zh-CN" altLang="en-US" sz="2000">
                <a:latin typeface="Arial" panose="020B0604020202020204" pitchFamily="34" charset="0"/>
              </a:rPr>
              <a:pPr>
                <a:lnSpc>
                  <a:spcPct val="100000"/>
                </a:lnSpc>
                <a:spcBef>
                  <a:spcPct val="0"/>
                </a:spcBef>
                <a:buClrTx/>
                <a:buSzTx/>
                <a:buFontTx/>
                <a:buNone/>
              </a:pPr>
              <a:t>26</a:t>
            </a:fld>
            <a:endParaRPr lang="en-US" altLang="zh-CN" sz="2000">
              <a:latin typeface="Arial" panose="020B0604020202020204" pitchFamily="34" charset="0"/>
            </a:endParaRPr>
          </a:p>
        </p:txBody>
      </p:sp>
      <p:sp>
        <p:nvSpPr>
          <p:cNvPr id="7" name="日期占位符 4">
            <a:extLst>
              <a:ext uri="{FF2B5EF4-FFF2-40B4-BE49-F238E27FC236}">
                <a16:creationId xmlns:a16="http://schemas.microsoft.com/office/drawing/2014/main" id="{066CCFB0-CDFD-B34E-A8AC-09DF8417726E}"/>
              </a:ext>
            </a:extLst>
          </p:cNvPr>
          <p:cNvSpPr>
            <a:spLocks noGrp="1"/>
          </p:cNvSpPr>
          <p:nvPr>
            <p:ph type="dt" sz="quarter" idx="11"/>
          </p:nvPr>
        </p:nvSpPr>
        <p:spPr/>
        <p:txBody>
          <a:bodyPr/>
          <a:lstStyle/>
          <a:p>
            <a:pPr>
              <a:defRPr/>
            </a:pPr>
            <a:fld id="{B6F1AACA-C17E-4DC8-836F-9AAE6735B24E}" type="datetime1">
              <a:rPr lang="zh-CN" altLang="en-US"/>
              <a:pPr>
                <a:defRPr/>
              </a:pPr>
              <a:t>2024/5/24</a:t>
            </a:fld>
            <a:endParaRPr lang="en-US" altLang="zh-CN" sz="1000"/>
          </a:p>
        </p:txBody>
      </p:sp>
      <p:sp>
        <p:nvSpPr>
          <p:cNvPr id="1905666" name="Rectangle 2">
            <a:extLst>
              <a:ext uri="{FF2B5EF4-FFF2-40B4-BE49-F238E27FC236}">
                <a16:creationId xmlns:a16="http://schemas.microsoft.com/office/drawing/2014/main" id="{4DFD5F0F-28AE-9644-9F53-E20BBBEC4C6D}"/>
              </a:ext>
            </a:extLst>
          </p:cNvPr>
          <p:cNvSpPr>
            <a:spLocks noGrp="1" noChangeArrowheads="1"/>
          </p:cNvSpPr>
          <p:nvPr>
            <p:ph type="title"/>
          </p:nvPr>
        </p:nvSpPr>
        <p:spPr/>
        <p:txBody>
          <a:bodyPr/>
          <a:lstStyle/>
          <a:p>
            <a:pPr>
              <a:defRPr/>
            </a:pPr>
            <a:r>
              <a:rPr lang="en-US" altLang="zh-CN"/>
              <a:t>10.5.3 </a:t>
            </a:r>
            <a:r>
              <a:rPr lang="zh-CN" altLang="en-US"/>
              <a:t>第三范式</a:t>
            </a:r>
          </a:p>
        </p:txBody>
      </p:sp>
      <p:sp>
        <p:nvSpPr>
          <p:cNvPr id="33797" name="Rectangle 3">
            <a:extLst>
              <a:ext uri="{FF2B5EF4-FFF2-40B4-BE49-F238E27FC236}">
                <a16:creationId xmlns:a16="http://schemas.microsoft.com/office/drawing/2014/main" id="{59771386-9402-F04C-B893-BEB6D8948883}"/>
              </a:ext>
            </a:extLst>
          </p:cNvPr>
          <p:cNvSpPr>
            <a:spLocks noGrp="1" noChangeArrowheads="1"/>
          </p:cNvSpPr>
          <p:nvPr>
            <p:ph type="body" idx="1"/>
          </p:nvPr>
        </p:nvSpPr>
        <p:spPr>
          <a:xfrm>
            <a:off x="650875" y="1143000"/>
            <a:ext cx="8820150" cy="5168900"/>
          </a:xfrm>
        </p:spPr>
        <p:txBody>
          <a:bodyPr/>
          <a:lstStyle/>
          <a:p>
            <a:pPr>
              <a:lnSpc>
                <a:spcPct val="110000"/>
              </a:lnSpc>
              <a:spcBef>
                <a:spcPct val="0"/>
              </a:spcBef>
            </a:pPr>
            <a:r>
              <a:rPr lang="zh-CN" altLang="en-US"/>
              <a:t>定理</a:t>
            </a:r>
            <a:r>
              <a:rPr lang="en-US" altLang="zh-CN"/>
              <a:t>10.6  </a:t>
            </a:r>
            <a:r>
              <a:rPr lang="zh-CN" altLang="en-US"/>
              <a:t>若任一关系模式</a:t>
            </a:r>
            <a:r>
              <a:rPr lang="en-US" altLang="zh-CN"/>
              <a:t>R</a:t>
            </a:r>
            <a:r>
              <a:rPr lang="en-US" altLang="zh-CN">
                <a:sym typeface="Symbol" pitchFamily="2" charset="2"/>
              </a:rPr>
              <a:t></a:t>
            </a:r>
            <a:r>
              <a:rPr lang="en-US" altLang="zh-CN"/>
              <a:t>3NF</a:t>
            </a:r>
            <a:r>
              <a:rPr lang="zh-CN" altLang="en-US"/>
              <a:t>，则</a:t>
            </a:r>
            <a:r>
              <a:rPr lang="en-US" altLang="zh-CN"/>
              <a:t>R</a:t>
            </a:r>
            <a:r>
              <a:rPr lang="en-US" altLang="zh-CN">
                <a:sym typeface="Symbol" pitchFamily="2" charset="2"/>
              </a:rPr>
              <a:t></a:t>
            </a:r>
            <a:r>
              <a:rPr lang="en-US" altLang="zh-CN"/>
              <a:t>2NF</a:t>
            </a:r>
            <a:r>
              <a:rPr lang="zh-CN" altLang="en-US"/>
              <a:t>。</a:t>
            </a:r>
          </a:p>
          <a:p>
            <a:pPr>
              <a:lnSpc>
                <a:spcPct val="110000"/>
              </a:lnSpc>
              <a:spcBef>
                <a:spcPct val="0"/>
              </a:spcBef>
              <a:buFont typeface="Wingdings" pitchFamily="2" charset="2"/>
              <a:buNone/>
            </a:pPr>
            <a:r>
              <a:rPr lang="zh-CN" altLang="en-US"/>
              <a:t>  证明：用反证法。设</a:t>
            </a:r>
            <a:r>
              <a:rPr lang="en-US" altLang="zh-CN"/>
              <a:t>R</a:t>
            </a:r>
            <a:r>
              <a:rPr lang="zh-CN" altLang="en-US"/>
              <a:t>上的函数依赖集为</a:t>
            </a:r>
            <a:r>
              <a:rPr lang="en-US" altLang="zh-CN"/>
              <a:t>F</a:t>
            </a:r>
            <a:r>
              <a:rPr lang="zh-CN" altLang="en-US"/>
              <a:t>，</a:t>
            </a:r>
            <a:r>
              <a:rPr lang="en-US" altLang="zh-CN"/>
              <a:t>R</a:t>
            </a:r>
            <a:r>
              <a:rPr lang="zh-CN" altLang="en-US"/>
              <a:t>的键为</a:t>
            </a:r>
            <a:r>
              <a:rPr lang="en-US" altLang="zh-CN"/>
              <a:t>K.</a:t>
            </a:r>
          </a:p>
          <a:p>
            <a:pPr lvl="1">
              <a:lnSpc>
                <a:spcPct val="110000"/>
              </a:lnSpc>
              <a:spcBef>
                <a:spcPct val="0"/>
              </a:spcBef>
            </a:pPr>
            <a:r>
              <a:rPr lang="zh-CN" altLang="en-US"/>
              <a:t>假设</a:t>
            </a:r>
            <a:r>
              <a:rPr lang="en-US" altLang="zh-CN"/>
              <a:t>R</a:t>
            </a:r>
            <a:r>
              <a:rPr lang="en-US" altLang="zh-CN">
                <a:sym typeface="Symbol" pitchFamily="2" charset="2"/>
              </a:rPr>
              <a:t></a:t>
            </a:r>
            <a:r>
              <a:rPr lang="en-US" altLang="zh-CN"/>
              <a:t>3NF</a:t>
            </a:r>
            <a:r>
              <a:rPr lang="zh-CN" altLang="en-US"/>
              <a:t>但</a:t>
            </a:r>
            <a:r>
              <a:rPr lang="en-US" altLang="zh-CN"/>
              <a:t>R</a:t>
            </a:r>
            <a:r>
              <a:rPr lang="en-US" altLang="zh-CN">
                <a:sym typeface="Symbol" pitchFamily="2" charset="2"/>
              </a:rPr>
              <a:t></a:t>
            </a:r>
            <a:r>
              <a:rPr lang="en-US" altLang="zh-CN"/>
              <a:t>2NF,</a:t>
            </a:r>
            <a:r>
              <a:rPr lang="zh-CN" altLang="en-US"/>
              <a:t>则有</a:t>
            </a:r>
            <a:r>
              <a:rPr lang="en-US" altLang="zh-CN"/>
              <a:t>R</a:t>
            </a:r>
            <a:r>
              <a:rPr lang="zh-CN" altLang="en-US"/>
              <a:t>中非主属性</a:t>
            </a:r>
            <a:r>
              <a:rPr lang="en-US" altLang="zh-CN"/>
              <a:t>A</a:t>
            </a:r>
            <a:r>
              <a:rPr lang="zh-CN" altLang="en-US"/>
              <a:t>部分依赖于关键字</a:t>
            </a:r>
            <a:r>
              <a:rPr lang="en-US" altLang="zh-CN"/>
              <a:t>K</a:t>
            </a:r>
            <a:r>
              <a:rPr lang="zh-CN" altLang="en-US"/>
              <a:t>。</a:t>
            </a:r>
          </a:p>
          <a:p>
            <a:pPr lvl="1">
              <a:lnSpc>
                <a:spcPct val="110000"/>
              </a:lnSpc>
              <a:spcBef>
                <a:spcPct val="0"/>
              </a:spcBef>
            </a:pPr>
            <a:r>
              <a:rPr lang="zh-CN" altLang="en-US"/>
              <a:t>那么，存在</a:t>
            </a:r>
            <a:r>
              <a:rPr lang="en-US" altLang="zh-CN"/>
              <a:t>K</a:t>
            </a:r>
            <a:r>
              <a:rPr lang="zh-CN" altLang="en-US"/>
              <a:t>的真子集</a:t>
            </a:r>
            <a:r>
              <a:rPr lang="en-US" altLang="zh-CN"/>
              <a:t>K’ </a:t>
            </a:r>
            <a:r>
              <a:rPr lang="zh-CN" altLang="en-US"/>
              <a:t>，使得</a:t>
            </a:r>
            <a:r>
              <a:rPr lang="en-US" altLang="zh-CN"/>
              <a:t>F|=K’→A</a:t>
            </a:r>
            <a:r>
              <a:rPr lang="zh-CN" altLang="en-US"/>
              <a:t>。</a:t>
            </a:r>
          </a:p>
          <a:p>
            <a:pPr lvl="1">
              <a:lnSpc>
                <a:spcPct val="110000"/>
              </a:lnSpc>
              <a:spcBef>
                <a:spcPct val="0"/>
              </a:spcBef>
            </a:pPr>
            <a:r>
              <a:rPr lang="zh-CN" altLang="en-US"/>
              <a:t>由于</a:t>
            </a:r>
            <a:r>
              <a:rPr lang="en-US" altLang="zh-CN"/>
              <a:t>K’</a:t>
            </a:r>
            <a:r>
              <a:rPr lang="en-US" altLang="zh-CN">
                <a:sym typeface="Symbol" pitchFamily="2" charset="2"/>
              </a:rPr>
              <a:t></a:t>
            </a:r>
            <a:r>
              <a:rPr lang="en-US" altLang="zh-CN"/>
              <a:t>K, </a:t>
            </a:r>
            <a:r>
              <a:rPr lang="zh-CN" altLang="en-US"/>
              <a:t>有</a:t>
            </a:r>
            <a:r>
              <a:rPr lang="en-US" altLang="zh-CN"/>
              <a:t>FD K→K’, </a:t>
            </a:r>
            <a:r>
              <a:rPr lang="zh-CN" altLang="en-US"/>
              <a:t>但</a:t>
            </a:r>
            <a:r>
              <a:rPr lang="en-US" altLang="zh-CN"/>
              <a:t>K’→ K. </a:t>
            </a:r>
          </a:p>
          <a:p>
            <a:pPr lvl="1">
              <a:lnSpc>
                <a:spcPct val="110000"/>
              </a:lnSpc>
              <a:spcBef>
                <a:spcPct val="0"/>
              </a:spcBef>
            </a:pPr>
            <a:r>
              <a:rPr lang="zh-CN" altLang="en-US"/>
              <a:t>于是</a:t>
            </a:r>
            <a:r>
              <a:rPr lang="en-US" altLang="zh-CN"/>
              <a:t>, K→K’, K’→ K</a:t>
            </a:r>
            <a:r>
              <a:rPr lang="zh-CN" altLang="en-US"/>
              <a:t>，</a:t>
            </a:r>
            <a:r>
              <a:rPr lang="en-US" altLang="zh-CN"/>
              <a:t>K’→A</a:t>
            </a:r>
            <a:r>
              <a:rPr lang="zh-CN" altLang="en-US"/>
              <a:t>，并且</a:t>
            </a:r>
            <a:r>
              <a:rPr lang="en-US" altLang="zh-CN"/>
              <a:t>A</a:t>
            </a:r>
            <a:r>
              <a:rPr lang="en-US" altLang="zh-CN">
                <a:sym typeface="Symbol" pitchFamily="2" charset="2"/>
              </a:rPr>
              <a:t></a:t>
            </a:r>
            <a:r>
              <a:rPr lang="en-US" altLang="zh-CN"/>
              <a:t>K</a:t>
            </a:r>
            <a:r>
              <a:rPr lang="zh-CN" altLang="en-US"/>
              <a:t>，</a:t>
            </a:r>
          </a:p>
          <a:p>
            <a:pPr lvl="1">
              <a:lnSpc>
                <a:spcPct val="110000"/>
              </a:lnSpc>
              <a:spcBef>
                <a:spcPct val="0"/>
              </a:spcBef>
            </a:pPr>
            <a:r>
              <a:rPr lang="zh-CN" altLang="en-US"/>
              <a:t>因而</a:t>
            </a:r>
            <a:r>
              <a:rPr lang="en-US" altLang="zh-CN"/>
              <a:t>A</a:t>
            </a:r>
            <a:r>
              <a:rPr lang="zh-CN" altLang="en-US"/>
              <a:t>传递依赖于</a:t>
            </a:r>
            <a:r>
              <a:rPr lang="en-US" altLang="zh-CN"/>
              <a:t>K</a:t>
            </a:r>
            <a:r>
              <a:rPr lang="zh-CN" altLang="en-US"/>
              <a:t>，即</a:t>
            </a:r>
            <a:r>
              <a:rPr lang="en-US" altLang="zh-CN"/>
              <a:t>R</a:t>
            </a:r>
            <a:r>
              <a:rPr lang="en-US" altLang="zh-CN">
                <a:sym typeface="Symbol" pitchFamily="2" charset="2"/>
              </a:rPr>
              <a:t></a:t>
            </a:r>
            <a:r>
              <a:rPr lang="en-US" altLang="zh-CN"/>
              <a:t>3NF</a:t>
            </a:r>
            <a:r>
              <a:rPr lang="zh-CN" altLang="en-US"/>
              <a:t>，与假设矛盾。证毕</a:t>
            </a:r>
          </a:p>
          <a:p>
            <a:pPr>
              <a:lnSpc>
                <a:spcPct val="110000"/>
              </a:lnSpc>
              <a:spcBef>
                <a:spcPct val="0"/>
              </a:spcBef>
            </a:pPr>
            <a:endParaRPr lang="zh-CN" altLang="en-US"/>
          </a:p>
          <a:p>
            <a:pPr>
              <a:lnSpc>
                <a:spcPct val="110000"/>
              </a:lnSpc>
              <a:spcBef>
                <a:spcPct val="0"/>
              </a:spcBef>
            </a:pPr>
            <a:r>
              <a:rPr lang="zh-CN" altLang="en-US"/>
              <a:t>若</a:t>
            </a:r>
            <a:r>
              <a:rPr lang="en-US" altLang="zh-CN"/>
              <a:t>R∈3NF</a:t>
            </a:r>
            <a:r>
              <a:rPr lang="zh-CN" altLang="en-US"/>
              <a:t>，则</a:t>
            </a:r>
            <a:r>
              <a:rPr lang="en-US" altLang="zh-CN"/>
              <a:t>R</a:t>
            </a:r>
            <a:r>
              <a:rPr lang="zh-CN" altLang="en-US"/>
              <a:t>的每一个</a:t>
            </a:r>
            <a:r>
              <a:rPr lang="zh-CN" altLang="en-US">
                <a:solidFill>
                  <a:srgbClr val="6600FF"/>
                </a:solidFill>
              </a:rPr>
              <a:t>非主属性</a:t>
            </a:r>
            <a:r>
              <a:rPr lang="zh-CN" altLang="en-US"/>
              <a:t>既</a:t>
            </a:r>
            <a:r>
              <a:rPr lang="zh-CN" altLang="en-US">
                <a:solidFill>
                  <a:srgbClr val="FF0000"/>
                </a:solidFill>
              </a:rPr>
              <a:t>不部分函数依赖</a:t>
            </a:r>
            <a:r>
              <a:rPr lang="zh-CN" altLang="en-US"/>
              <a:t>于候选键也</a:t>
            </a:r>
            <a:r>
              <a:rPr lang="zh-CN" altLang="en-US">
                <a:solidFill>
                  <a:srgbClr val="FF0000"/>
                </a:solidFill>
              </a:rPr>
              <a:t>不传递函数依赖</a:t>
            </a:r>
            <a:r>
              <a:rPr lang="zh-CN" altLang="en-US"/>
              <a:t>于候选键。</a:t>
            </a:r>
          </a:p>
        </p:txBody>
      </p:sp>
      <p:sp>
        <p:nvSpPr>
          <p:cNvPr id="33798" name="Line 4">
            <a:extLst>
              <a:ext uri="{FF2B5EF4-FFF2-40B4-BE49-F238E27FC236}">
                <a16:creationId xmlns:a16="http://schemas.microsoft.com/office/drawing/2014/main" id="{5C5A704B-9222-E446-BD78-6B429D9F2E0C}"/>
              </a:ext>
            </a:extLst>
          </p:cNvPr>
          <p:cNvSpPr>
            <a:spLocks noChangeShapeType="1"/>
          </p:cNvSpPr>
          <p:nvPr/>
        </p:nvSpPr>
        <p:spPr bwMode="auto">
          <a:xfrm flipH="1">
            <a:off x="6034088" y="3644900"/>
            <a:ext cx="71437" cy="2889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
        <p:nvSpPr>
          <p:cNvPr id="33799" name="Line 5">
            <a:extLst>
              <a:ext uri="{FF2B5EF4-FFF2-40B4-BE49-F238E27FC236}">
                <a16:creationId xmlns:a16="http://schemas.microsoft.com/office/drawing/2014/main" id="{96886CBC-C26A-3045-AA45-5E66B4EE41E3}"/>
              </a:ext>
            </a:extLst>
          </p:cNvPr>
          <p:cNvSpPr>
            <a:spLocks noChangeShapeType="1"/>
          </p:cNvSpPr>
          <p:nvPr/>
        </p:nvSpPr>
        <p:spPr bwMode="auto">
          <a:xfrm flipH="1">
            <a:off x="3873500" y="4076700"/>
            <a:ext cx="71438" cy="2889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a:extLst>
              <a:ext uri="{FF2B5EF4-FFF2-40B4-BE49-F238E27FC236}">
                <a16:creationId xmlns:a16="http://schemas.microsoft.com/office/drawing/2014/main" id="{B1815F36-334C-BB4A-B0CE-61A935A5C047}"/>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E35283B1-FF6A-B348-AD54-CDA6F84000C8}" type="slidenum">
              <a:rPr lang="zh-CN" altLang="en-US" sz="2000">
                <a:latin typeface="Arial" panose="020B0604020202020204" pitchFamily="34" charset="0"/>
              </a:rPr>
              <a:pPr>
                <a:lnSpc>
                  <a:spcPct val="100000"/>
                </a:lnSpc>
                <a:spcBef>
                  <a:spcPct val="0"/>
                </a:spcBef>
                <a:buClrTx/>
                <a:buSzTx/>
                <a:buFontTx/>
                <a:buNone/>
              </a:pPr>
              <a:t>27</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C2BB8125-3C4D-C04B-ADB9-D60AF6F97065}"/>
              </a:ext>
            </a:extLst>
          </p:cNvPr>
          <p:cNvSpPr>
            <a:spLocks noGrp="1"/>
          </p:cNvSpPr>
          <p:nvPr>
            <p:ph type="dt" sz="quarter" idx="11"/>
          </p:nvPr>
        </p:nvSpPr>
        <p:spPr/>
        <p:txBody>
          <a:bodyPr/>
          <a:lstStyle/>
          <a:p>
            <a:pPr>
              <a:defRPr/>
            </a:pPr>
            <a:fld id="{858D481D-D68A-43FB-8AF4-5A8D2B821C8C}" type="datetime1">
              <a:rPr lang="zh-CN" altLang="en-US"/>
              <a:pPr>
                <a:defRPr/>
              </a:pPr>
              <a:t>2024/5/24</a:t>
            </a:fld>
            <a:endParaRPr lang="en-US" altLang="zh-CN" sz="1000"/>
          </a:p>
        </p:txBody>
      </p:sp>
      <p:sp>
        <p:nvSpPr>
          <p:cNvPr id="1906690" name="Rectangle 2">
            <a:extLst>
              <a:ext uri="{FF2B5EF4-FFF2-40B4-BE49-F238E27FC236}">
                <a16:creationId xmlns:a16="http://schemas.microsoft.com/office/drawing/2014/main" id="{EB087FA5-620E-AA4A-BAEA-79C498EF7EEF}"/>
              </a:ext>
            </a:extLst>
          </p:cNvPr>
          <p:cNvSpPr>
            <a:spLocks noGrp="1" noChangeArrowheads="1"/>
          </p:cNvSpPr>
          <p:nvPr>
            <p:ph type="title"/>
          </p:nvPr>
        </p:nvSpPr>
        <p:spPr/>
        <p:txBody>
          <a:bodyPr/>
          <a:lstStyle/>
          <a:p>
            <a:pPr>
              <a:defRPr/>
            </a:pPr>
            <a:r>
              <a:rPr lang="zh-CN" altLang="zh-CN"/>
              <a:t>10.5.4</a:t>
            </a:r>
            <a:r>
              <a:rPr lang="zh-CN" altLang="en-US"/>
              <a:t> </a:t>
            </a:r>
            <a:r>
              <a:rPr lang="zh-CN" altLang="zh-CN"/>
              <a:t>Boyce-Codd范式</a:t>
            </a:r>
            <a:r>
              <a:rPr lang="en-US" altLang="zh-CN"/>
              <a:t>(</a:t>
            </a:r>
            <a:r>
              <a:rPr lang="zh-CN" altLang="zh-CN"/>
              <a:t>BCNF</a:t>
            </a:r>
            <a:r>
              <a:rPr lang="zh-CN" altLang="en-US"/>
              <a:t>)</a:t>
            </a:r>
            <a:endParaRPr lang="en-US" altLang="zh-CN"/>
          </a:p>
        </p:txBody>
      </p:sp>
      <p:sp>
        <p:nvSpPr>
          <p:cNvPr id="34821" name="Rectangle 3">
            <a:extLst>
              <a:ext uri="{FF2B5EF4-FFF2-40B4-BE49-F238E27FC236}">
                <a16:creationId xmlns:a16="http://schemas.microsoft.com/office/drawing/2014/main" id="{F9DC0D31-B384-1741-87BF-27CA719677F3}"/>
              </a:ext>
            </a:extLst>
          </p:cNvPr>
          <p:cNvSpPr>
            <a:spLocks noGrp="1" noChangeArrowheads="1"/>
          </p:cNvSpPr>
          <p:nvPr>
            <p:ph type="body" idx="1"/>
          </p:nvPr>
        </p:nvSpPr>
        <p:spPr>
          <a:xfrm>
            <a:off x="631825" y="1236663"/>
            <a:ext cx="8788400" cy="3590925"/>
          </a:xfrm>
        </p:spPr>
        <p:txBody>
          <a:bodyPr/>
          <a:lstStyle/>
          <a:p>
            <a:pPr marL="342900" indent="-342900" defTabSz="914400">
              <a:lnSpc>
                <a:spcPct val="140000"/>
              </a:lnSpc>
              <a:spcBef>
                <a:spcPct val="0"/>
              </a:spcBef>
            </a:pPr>
            <a:r>
              <a:rPr lang="zh-CN" altLang="en-US"/>
              <a:t>第三范式</a:t>
            </a:r>
          </a:p>
          <a:p>
            <a:pPr marL="742950" lvl="1" indent="-285750" defTabSz="914400">
              <a:lnSpc>
                <a:spcPct val="140000"/>
              </a:lnSpc>
              <a:spcBef>
                <a:spcPct val="0"/>
              </a:spcBef>
            </a:pPr>
            <a:r>
              <a:rPr lang="zh-CN" altLang="en-US"/>
              <a:t>消除了非主属性和主属性间的部分函数依赖和传递函数依赖，</a:t>
            </a:r>
          </a:p>
          <a:p>
            <a:pPr marL="742950" lvl="1" indent="-285750" defTabSz="914400">
              <a:lnSpc>
                <a:spcPct val="140000"/>
              </a:lnSpc>
              <a:spcBef>
                <a:spcPct val="0"/>
              </a:spcBef>
            </a:pPr>
            <a:r>
              <a:rPr lang="zh-CN" altLang="en-US"/>
              <a:t>在一定程度上解决了存储异常问题</a:t>
            </a:r>
          </a:p>
          <a:p>
            <a:pPr marL="742950" lvl="1" indent="-285750" defTabSz="914400">
              <a:lnSpc>
                <a:spcPct val="140000"/>
              </a:lnSpc>
              <a:spcBef>
                <a:spcPct val="0"/>
              </a:spcBef>
            </a:pPr>
            <a:r>
              <a:rPr lang="zh-CN" altLang="en-US"/>
              <a:t>但只是涉及非主属性和主属性间的函数依赖，而没有考虑</a:t>
            </a:r>
            <a:r>
              <a:rPr lang="zh-CN" altLang="en-US">
                <a:solidFill>
                  <a:srgbClr val="0000FF"/>
                </a:solidFill>
              </a:rPr>
              <a:t>主属性间的函数依赖问题</a:t>
            </a:r>
            <a:r>
              <a:rPr lang="zh-CN" altLang="en-US"/>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a:extLst>
              <a:ext uri="{FF2B5EF4-FFF2-40B4-BE49-F238E27FC236}">
                <a16:creationId xmlns:a16="http://schemas.microsoft.com/office/drawing/2014/main" id="{695FA34B-8794-994B-BF1C-A5B742F69215}"/>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301E83D2-0BA4-D14D-9240-1D40960262FB}" type="slidenum">
              <a:rPr lang="zh-CN" altLang="en-US" sz="2000">
                <a:latin typeface="Arial" panose="020B0604020202020204" pitchFamily="34" charset="0"/>
              </a:rPr>
              <a:pPr>
                <a:lnSpc>
                  <a:spcPct val="100000"/>
                </a:lnSpc>
                <a:spcBef>
                  <a:spcPct val="0"/>
                </a:spcBef>
                <a:buClrTx/>
                <a:buSzTx/>
                <a:buFontTx/>
                <a:buNone/>
              </a:pPr>
              <a:t>28</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DA860246-F8AC-EB4E-A5FF-B33120E1373A}"/>
              </a:ext>
            </a:extLst>
          </p:cNvPr>
          <p:cNvSpPr>
            <a:spLocks noGrp="1"/>
          </p:cNvSpPr>
          <p:nvPr>
            <p:ph type="dt" sz="quarter" idx="11"/>
          </p:nvPr>
        </p:nvSpPr>
        <p:spPr/>
        <p:txBody>
          <a:bodyPr/>
          <a:lstStyle/>
          <a:p>
            <a:pPr>
              <a:defRPr/>
            </a:pPr>
            <a:fld id="{9BBEC76B-D9D4-4A7A-B9B0-107344CB6BDE}" type="datetime1">
              <a:rPr lang="zh-CN" altLang="en-US"/>
              <a:pPr>
                <a:defRPr/>
              </a:pPr>
              <a:t>2024/5/24</a:t>
            </a:fld>
            <a:endParaRPr lang="en-US" altLang="zh-CN" sz="1000"/>
          </a:p>
        </p:txBody>
      </p:sp>
      <p:sp>
        <p:nvSpPr>
          <p:cNvPr id="1907714" name="Rectangle 2">
            <a:extLst>
              <a:ext uri="{FF2B5EF4-FFF2-40B4-BE49-F238E27FC236}">
                <a16:creationId xmlns:a16="http://schemas.microsoft.com/office/drawing/2014/main" id="{EDF17BA2-CC3E-804C-85E7-E592620E8B8F}"/>
              </a:ext>
            </a:extLst>
          </p:cNvPr>
          <p:cNvSpPr>
            <a:spLocks noGrp="1" noChangeArrowheads="1"/>
          </p:cNvSpPr>
          <p:nvPr>
            <p:ph type="title"/>
          </p:nvPr>
        </p:nvSpPr>
        <p:spPr/>
        <p:txBody>
          <a:bodyPr/>
          <a:lstStyle/>
          <a:p>
            <a:pPr>
              <a:defRPr/>
            </a:pPr>
            <a:r>
              <a:rPr lang="zh-CN" altLang="zh-CN"/>
              <a:t>10.5.4</a:t>
            </a:r>
            <a:r>
              <a:rPr lang="zh-CN" altLang="en-US"/>
              <a:t> </a:t>
            </a:r>
            <a:r>
              <a:rPr lang="zh-CN" altLang="zh-CN"/>
              <a:t>Boyce-Codd范式</a:t>
            </a:r>
            <a:r>
              <a:rPr lang="en-US" altLang="zh-CN"/>
              <a:t>(</a:t>
            </a:r>
            <a:r>
              <a:rPr lang="zh-CN" altLang="zh-CN"/>
              <a:t>BCNF</a:t>
            </a:r>
            <a:r>
              <a:rPr lang="zh-CN" altLang="en-US"/>
              <a:t>)</a:t>
            </a:r>
            <a:endParaRPr lang="en-US" altLang="zh-CN"/>
          </a:p>
        </p:txBody>
      </p:sp>
      <p:sp>
        <p:nvSpPr>
          <p:cNvPr id="1907715" name="Rectangle 3">
            <a:extLst>
              <a:ext uri="{FF2B5EF4-FFF2-40B4-BE49-F238E27FC236}">
                <a16:creationId xmlns:a16="http://schemas.microsoft.com/office/drawing/2014/main" id="{4BA24A0F-4A44-2945-A492-664EDCD8164B}"/>
              </a:ext>
            </a:extLst>
          </p:cNvPr>
          <p:cNvSpPr>
            <a:spLocks noGrp="1" noChangeArrowheads="1"/>
          </p:cNvSpPr>
          <p:nvPr>
            <p:ph type="body" idx="1"/>
          </p:nvPr>
        </p:nvSpPr>
        <p:spPr>
          <a:xfrm>
            <a:off x="631825" y="1236663"/>
            <a:ext cx="8788400" cy="5354637"/>
          </a:xfrm>
        </p:spPr>
        <p:txBody>
          <a:bodyPr/>
          <a:lstStyle/>
          <a:p>
            <a:pPr marL="342900" indent="-342900" defTabSz="914400">
              <a:spcBef>
                <a:spcPct val="25000"/>
              </a:spcBef>
            </a:pPr>
            <a:r>
              <a:rPr lang="zh-CN" altLang="en-US"/>
              <a:t>实际上，在主属性间也存在着部分函数依赖和传递函数依赖，同样会出现存储异常问题 。</a:t>
            </a:r>
          </a:p>
          <a:p>
            <a:pPr marL="342900" indent="-342900" defTabSz="914400">
              <a:spcBef>
                <a:spcPct val="25000"/>
              </a:spcBef>
            </a:pPr>
            <a:r>
              <a:rPr lang="zh-CN" altLang="en-US"/>
              <a:t>例如，关系模式</a:t>
            </a:r>
            <a:r>
              <a:rPr lang="en-US" altLang="zh-CN"/>
              <a:t>R(City, Street, Zip)</a:t>
            </a:r>
            <a:r>
              <a:rPr lang="zh-CN" altLang="en-US"/>
              <a:t>，</a:t>
            </a:r>
          </a:p>
          <a:p>
            <a:pPr marL="742950" lvl="1" indent="-285750" defTabSz="914400">
              <a:spcBef>
                <a:spcPct val="25000"/>
              </a:spcBef>
            </a:pPr>
            <a:r>
              <a:rPr lang="en-US" altLang="zh-CN"/>
              <a:t>R</a:t>
            </a:r>
            <a:r>
              <a:rPr lang="zh-CN" altLang="en-US"/>
              <a:t>上的函数依赖为 </a:t>
            </a:r>
            <a:r>
              <a:rPr lang="en-US" altLang="zh-CN"/>
              <a:t>{(City,Street)→Zip, Zip →City}</a:t>
            </a:r>
          </a:p>
          <a:p>
            <a:pPr marL="742950" lvl="1" indent="-285750" defTabSz="914400">
              <a:spcBef>
                <a:spcPct val="25000"/>
              </a:spcBef>
            </a:pPr>
            <a:r>
              <a:rPr lang="zh-CN" altLang="en-US"/>
              <a:t>候选键为</a:t>
            </a:r>
            <a:r>
              <a:rPr lang="en-US" altLang="zh-CN"/>
              <a:t>(City, Street)</a:t>
            </a:r>
            <a:r>
              <a:rPr lang="zh-CN" altLang="en-US"/>
              <a:t>或</a:t>
            </a:r>
            <a:r>
              <a:rPr lang="en-US" altLang="zh-CN"/>
              <a:t>(Street, Zip)</a:t>
            </a:r>
            <a:endParaRPr lang="zh-CN" altLang="en-US"/>
          </a:p>
          <a:p>
            <a:pPr marL="742950" lvl="1" indent="-285750" defTabSz="914400">
              <a:spcBef>
                <a:spcPct val="25000"/>
              </a:spcBef>
            </a:pPr>
            <a:r>
              <a:rPr lang="en-US" altLang="zh-CN"/>
              <a:t>R</a:t>
            </a:r>
            <a:r>
              <a:rPr lang="zh-CN" altLang="en-US"/>
              <a:t>中没有非主属性，因而也不存在非主属性与主属性间的部分函数依赖和传递函数依赖，</a:t>
            </a:r>
            <a:r>
              <a:rPr lang="en-US" altLang="zh-CN" i="1"/>
              <a:t>R</a:t>
            </a:r>
            <a:r>
              <a:rPr lang="en-US" altLang="zh-CN">
                <a:sym typeface="Symbol" pitchFamily="2" charset="2"/>
              </a:rPr>
              <a:t></a:t>
            </a:r>
            <a:r>
              <a:rPr lang="en-US" altLang="zh-CN"/>
              <a:t>3NF</a:t>
            </a:r>
            <a:endParaRPr lang="zh-CN" altLang="en-US"/>
          </a:p>
          <a:p>
            <a:pPr marL="742950" lvl="1" indent="-285750" defTabSz="914400">
              <a:spcBef>
                <a:spcPct val="25000"/>
              </a:spcBef>
            </a:pPr>
            <a:r>
              <a:rPr lang="zh-CN" altLang="en-US"/>
              <a:t>但由于有</a:t>
            </a:r>
            <a:r>
              <a:rPr lang="en-US" altLang="zh-CN"/>
              <a:t>Zip →City</a:t>
            </a:r>
            <a:r>
              <a:rPr lang="zh-CN" altLang="en-US"/>
              <a:t>，对候选键</a:t>
            </a:r>
            <a:r>
              <a:rPr lang="en-US" altLang="zh-CN"/>
              <a:t>(Street, Zip)</a:t>
            </a:r>
            <a:r>
              <a:rPr lang="zh-CN" altLang="en-US"/>
              <a:t>，</a:t>
            </a:r>
            <a:r>
              <a:rPr lang="en-US" altLang="zh-CN"/>
              <a:t>(Street, Zip)→ City</a:t>
            </a:r>
            <a:r>
              <a:rPr lang="zh-CN" altLang="en-US"/>
              <a:t>为部分函数依赖</a:t>
            </a:r>
            <a:r>
              <a:rPr lang="en-US" altLang="zh-CN"/>
              <a:t>,</a:t>
            </a:r>
          </a:p>
          <a:p>
            <a:pPr marL="1143000" lvl="2" indent="-228600" defTabSz="914400">
              <a:spcBef>
                <a:spcPct val="25000"/>
              </a:spcBef>
            </a:pPr>
            <a:r>
              <a:rPr lang="zh-CN" altLang="en-US"/>
              <a:t>造成</a:t>
            </a:r>
            <a:r>
              <a:rPr lang="en-US" altLang="zh-CN"/>
              <a:t>C</a:t>
            </a:r>
            <a:r>
              <a:rPr lang="zh-CN" altLang="en-US"/>
              <a:t>值多次重复，同样会引起更新异常</a:t>
            </a:r>
          </a:p>
          <a:p>
            <a:pPr marL="1143000" lvl="2" indent="-228600" defTabSz="914400">
              <a:spcBef>
                <a:spcPct val="25000"/>
              </a:spcBef>
            </a:pPr>
            <a:r>
              <a:rPr lang="zh-CN" altLang="en-US"/>
              <a:t>如若要修改北京对应的邮政编码为</a:t>
            </a:r>
            <a:r>
              <a:rPr lang="en-US" altLang="zh-CN"/>
              <a:t>110000</a:t>
            </a:r>
            <a:r>
              <a:rPr lang="zh-CN" altLang="en-US"/>
              <a:t>，必须修改北京地区的所有邮政编码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907715">
                                            <p:txEl>
                                              <p:pRg st="3" end="3"/>
                                            </p:txEl>
                                          </p:spTgt>
                                        </p:tgtEl>
                                        <p:attrNameLst>
                                          <p:attrName>style.visibility</p:attrName>
                                        </p:attrNameLst>
                                      </p:cBhvr>
                                      <p:to>
                                        <p:strVal val="visible"/>
                                      </p:to>
                                    </p:set>
                                    <p:animEffect transition="in" filter="wipe(up)">
                                      <p:cBhvr>
                                        <p:cTn id="7" dur="1000"/>
                                        <p:tgtEl>
                                          <p:spTgt spid="1907715">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907715">
                                            <p:txEl>
                                              <p:pRg st="4" end="4"/>
                                            </p:txEl>
                                          </p:spTgt>
                                        </p:tgtEl>
                                        <p:attrNameLst>
                                          <p:attrName>style.visibility</p:attrName>
                                        </p:attrNameLst>
                                      </p:cBhvr>
                                      <p:to>
                                        <p:strVal val="visible"/>
                                      </p:to>
                                    </p:set>
                                    <p:animEffect transition="in" filter="wipe(up)">
                                      <p:cBhvr>
                                        <p:cTn id="12" dur="1000"/>
                                        <p:tgtEl>
                                          <p:spTgt spid="1907715">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907715">
                                            <p:txEl>
                                              <p:pRg st="5" end="5"/>
                                            </p:txEl>
                                          </p:spTgt>
                                        </p:tgtEl>
                                        <p:attrNameLst>
                                          <p:attrName>style.visibility</p:attrName>
                                        </p:attrNameLst>
                                      </p:cBhvr>
                                      <p:to>
                                        <p:strVal val="visible"/>
                                      </p:to>
                                    </p:set>
                                    <p:animEffect transition="in" filter="wipe(up)">
                                      <p:cBhvr>
                                        <p:cTn id="17" dur="1000"/>
                                        <p:tgtEl>
                                          <p:spTgt spid="1907715">
                                            <p:txEl>
                                              <p:pRg st="5" end="5"/>
                                            </p:txEl>
                                          </p:spTgt>
                                        </p:tgtEl>
                                      </p:cBhvr>
                                    </p:animEffect>
                                  </p:childTnLst>
                                </p:cTn>
                              </p:par>
                            </p:childTnLst>
                          </p:cTn>
                        </p:par>
                        <p:par>
                          <p:cTn id="18" fill="hold" nodeType="afterGroup">
                            <p:stCondLst>
                              <p:cond delay="1000"/>
                            </p:stCondLst>
                            <p:childTnLst>
                              <p:par>
                                <p:cTn id="19" presetID="22" presetClass="entr" presetSubtype="1" fill="hold" nodeType="afterEffect">
                                  <p:stCondLst>
                                    <p:cond delay="0"/>
                                  </p:stCondLst>
                                  <p:childTnLst>
                                    <p:set>
                                      <p:cBhvr>
                                        <p:cTn id="20" dur="1" fill="hold">
                                          <p:stCondLst>
                                            <p:cond delay="0"/>
                                          </p:stCondLst>
                                        </p:cTn>
                                        <p:tgtEl>
                                          <p:spTgt spid="1907715">
                                            <p:txEl>
                                              <p:pRg st="6" end="6"/>
                                            </p:txEl>
                                          </p:spTgt>
                                        </p:tgtEl>
                                        <p:attrNameLst>
                                          <p:attrName>style.visibility</p:attrName>
                                        </p:attrNameLst>
                                      </p:cBhvr>
                                      <p:to>
                                        <p:strVal val="visible"/>
                                      </p:to>
                                    </p:set>
                                    <p:animEffect transition="in" filter="wipe(up)">
                                      <p:cBhvr>
                                        <p:cTn id="21" dur="1000"/>
                                        <p:tgtEl>
                                          <p:spTgt spid="1907715">
                                            <p:txEl>
                                              <p:pRg st="6" end="6"/>
                                            </p:txEl>
                                          </p:spTgt>
                                        </p:tgtEl>
                                      </p:cBhvr>
                                    </p:animEffect>
                                  </p:childTnLst>
                                </p:cTn>
                              </p:par>
                            </p:childTnLst>
                          </p:cTn>
                        </p:par>
                        <p:par>
                          <p:cTn id="22" fill="hold" nodeType="afterGroup">
                            <p:stCondLst>
                              <p:cond delay="2000"/>
                            </p:stCondLst>
                            <p:childTnLst>
                              <p:par>
                                <p:cTn id="23" presetID="22" presetClass="entr" presetSubtype="1" fill="hold" nodeType="afterEffect">
                                  <p:stCondLst>
                                    <p:cond delay="0"/>
                                  </p:stCondLst>
                                  <p:childTnLst>
                                    <p:set>
                                      <p:cBhvr>
                                        <p:cTn id="24" dur="1" fill="hold">
                                          <p:stCondLst>
                                            <p:cond delay="0"/>
                                          </p:stCondLst>
                                        </p:cTn>
                                        <p:tgtEl>
                                          <p:spTgt spid="1907715">
                                            <p:txEl>
                                              <p:pRg st="7" end="7"/>
                                            </p:txEl>
                                          </p:spTgt>
                                        </p:tgtEl>
                                        <p:attrNameLst>
                                          <p:attrName>style.visibility</p:attrName>
                                        </p:attrNameLst>
                                      </p:cBhvr>
                                      <p:to>
                                        <p:strVal val="visible"/>
                                      </p:to>
                                    </p:set>
                                    <p:animEffect transition="in" filter="wipe(up)">
                                      <p:cBhvr>
                                        <p:cTn id="25" dur="1000"/>
                                        <p:tgtEl>
                                          <p:spTgt spid="19077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a:extLst>
              <a:ext uri="{FF2B5EF4-FFF2-40B4-BE49-F238E27FC236}">
                <a16:creationId xmlns:a16="http://schemas.microsoft.com/office/drawing/2014/main" id="{4F35C492-2346-9D48-9991-23BC6D971EDD}"/>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77F64AE5-8097-4148-96FA-894AF150FB45}" type="slidenum">
              <a:rPr lang="zh-CN" altLang="en-US" sz="2000">
                <a:latin typeface="Arial" panose="020B0604020202020204" pitchFamily="34" charset="0"/>
              </a:rPr>
              <a:pPr>
                <a:lnSpc>
                  <a:spcPct val="100000"/>
                </a:lnSpc>
                <a:spcBef>
                  <a:spcPct val="0"/>
                </a:spcBef>
                <a:buClrTx/>
                <a:buSzTx/>
                <a:buFontTx/>
                <a:buNone/>
              </a:pPr>
              <a:t>29</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7C30A96D-42F1-BE4A-A376-38517A68C759}"/>
              </a:ext>
            </a:extLst>
          </p:cNvPr>
          <p:cNvSpPr>
            <a:spLocks noGrp="1"/>
          </p:cNvSpPr>
          <p:nvPr>
            <p:ph type="dt" sz="quarter" idx="11"/>
          </p:nvPr>
        </p:nvSpPr>
        <p:spPr/>
        <p:txBody>
          <a:bodyPr/>
          <a:lstStyle/>
          <a:p>
            <a:pPr>
              <a:defRPr/>
            </a:pPr>
            <a:fld id="{32FB7BC8-8AAD-409E-A3C5-6C4DD2BC5601}" type="datetime1">
              <a:rPr lang="zh-CN" altLang="en-US"/>
              <a:pPr>
                <a:defRPr/>
              </a:pPr>
              <a:t>2024/5/24</a:t>
            </a:fld>
            <a:endParaRPr lang="en-US" altLang="zh-CN" sz="1000"/>
          </a:p>
        </p:txBody>
      </p:sp>
      <p:sp>
        <p:nvSpPr>
          <p:cNvPr id="1908738" name="Rectangle 2">
            <a:extLst>
              <a:ext uri="{FF2B5EF4-FFF2-40B4-BE49-F238E27FC236}">
                <a16:creationId xmlns:a16="http://schemas.microsoft.com/office/drawing/2014/main" id="{3EA9A200-40D2-9943-A2BF-5277CCB22212}"/>
              </a:ext>
            </a:extLst>
          </p:cNvPr>
          <p:cNvSpPr>
            <a:spLocks noGrp="1" noChangeArrowheads="1"/>
          </p:cNvSpPr>
          <p:nvPr>
            <p:ph type="title"/>
          </p:nvPr>
        </p:nvSpPr>
        <p:spPr/>
        <p:txBody>
          <a:bodyPr/>
          <a:lstStyle/>
          <a:p>
            <a:pPr>
              <a:defRPr/>
            </a:pPr>
            <a:r>
              <a:rPr lang="zh-CN" altLang="zh-CN"/>
              <a:t>10.5.4</a:t>
            </a:r>
            <a:r>
              <a:rPr lang="zh-CN" altLang="en-US"/>
              <a:t> </a:t>
            </a:r>
            <a:r>
              <a:rPr lang="zh-CN" altLang="zh-CN"/>
              <a:t>Boyce-Codd范式</a:t>
            </a:r>
            <a:r>
              <a:rPr lang="en-US" altLang="zh-CN"/>
              <a:t>(</a:t>
            </a:r>
            <a:r>
              <a:rPr lang="zh-CN" altLang="zh-CN"/>
              <a:t>BCNF</a:t>
            </a:r>
            <a:r>
              <a:rPr lang="zh-CN" altLang="en-US"/>
              <a:t>)</a:t>
            </a:r>
          </a:p>
        </p:txBody>
      </p:sp>
      <p:sp>
        <p:nvSpPr>
          <p:cNvPr id="1908739" name="Rectangle 3">
            <a:extLst>
              <a:ext uri="{FF2B5EF4-FFF2-40B4-BE49-F238E27FC236}">
                <a16:creationId xmlns:a16="http://schemas.microsoft.com/office/drawing/2014/main" id="{7CB38B02-85CE-C94D-B4C9-03D67D794938}"/>
              </a:ext>
            </a:extLst>
          </p:cNvPr>
          <p:cNvSpPr>
            <a:spLocks noGrp="1" noChangeArrowheads="1"/>
          </p:cNvSpPr>
          <p:nvPr>
            <p:ph type="body" idx="1"/>
          </p:nvPr>
        </p:nvSpPr>
        <p:spPr>
          <a:xfrm>
            <a:off x="650875" y="1143000"/>
            <a:ext cx="8820150" cy="5422900"/>
          </a:xfrm>
        </p:spPr>
        <p:txBody>
          <a:bodyPr/>
          <a:lstStyle/>
          <a:p>
            <a:r>
              <a:rPr lang="zh-CN" altLang="en-US"/>
              <a:t>定义</a:t>
            </a:r>
            <a:r>
              <a:rPr lang="en-US" altLang="zh-CN"/>
              <a:t>10.19   </a:t>
            </a:r>
            <a:r>
              <a:rPr lang="zh-CN" altLang="en-US"/>
              <a:t>若</a:t>
            </a:r>
            <a:r>
              <a:rPr lang="en-US" altLang="zh-CN"/>
              <a:t>R</a:t>
            </a:r>
            <a:r>
              <a:rPr lang="en-US" altLang="zh-CN">
                <a:sym typeface="Symbol" pitchFamily="2" charset="2"/>
              </a:rPr>
              <a:t></a:t>
            </a:r>
            <a:r>
              <a:rPr lang="en-US" altLang="zh-CN"/>
              <a:t>1NF</a:t>
            </a:r>
            <a:r>
              <a:rPr lang="zh-CN" altLang="en-US"/>
              <a:t>，而且</a:t>
            </a:r>
            <a:r>
              <a:rPr lang="en-US" altLang="zh-CN"/>
              <a:t>R</a:t>
            </a:r>
            <a:r>
              <a:rPr lang="zh-CN" altLang="en-US"/>
              <a:t>中</a:t>
            </a:r>
            <a:r>
              <a:rPr lang="zh-CN" altLang="en-US">
                <a:solidFill>
                  <a:srgbClr val="0000FF"/>
                </a:solidFill>
              </a:rPr>
              <a:t>没有任何属性传递依赖于</a:t>
            </a:r>
            <a:r>
              <a:rPr lang="en-US" altLang="zh-CN">
                <a:solidFill>
                  <a:srgbClr val="0000FF"/>
                </a:solidFill>
              </a:rPr>
              <a:t>R</a:t>
            </a:r>
            <a:r>
              <a:rPr lang="zh-CN" altLang="en-US">
                <a:solidFill>
                  <a:srgbClr val="0000FF"/>
                </a:solidFill>
              </a:rPr>
              <a:t>中的任一关键字</a:t>
            </a:r>
            <a:r>
              <a:rPr lang="zh-CN" altLang="en-US"/>
              <a:t>，则关系模式</a:t>
            </a:r>
            <a:r>
              <a:rPr lang="en-US" altLang="zh-CN"/>
              <a:t>R</a:t>
            </a:r>
            <a:r>
              <a:rPr lang="zh-CN" altLang="en-US"/>
              <a:t>属于</a:t>
            </a:r>
            <a:r>
              <a:rPr lang="en-US" altLang="zh-CN"/>
              <a:t>Boyce-Codd</a:t>
            </a:r>
            <a:r>
              <a:rPr lang="zh-CN" altLang="en-US"/>
              <a:t>范式（</a:t>
            </a:r>
            <a:r>
              <a:rPr lang="en-US" altLang="zh-CN"/>
              <a:t>BCNF</a:t>
            </a:r>
            <a:r>
              <a:rPr lang="zh-CN" altLang="en-US"/>
              <a:t>）。如果数据库模式</a:t>
            </a:r>
            <a:r>
              <a:rPr lang="en-US" altLang="zh-CN" i="1"/>
              <a:t>R</a:t>
            </a:r>
            <a:r>
              <a:rPr lang="zh-CN" altLang="en-US"/>
              <a:t>中的每个关系模式</a:t>
            </a:r>
            <a:r>
              <a:rPr lang="en-US" altLang="zh-CN"/>
              <a:t>R</a:t>
            </a:r>
            <a:r>
              <a:rPr lang="zh-CN" altLang="en-US"/>
              <a:t>都属于</a:t>
            </a:r>
            <a:r>
              <a:rPr lang="en-US" altLang="zh-CN"/>
              <a:t>BCNF</a:t>
            </a:r>
            <a:r>
              <a:rPr lang="zh-CN" altLang="en-US"/>
              <a:t>，则数据库模式</a:t>
            </a:r>
            <a:r>
              <a:rPr lang="en-US" altLang="zh-CN" i="1"/>
              <a:t>R</a:t>
            </a:r>
            <a:r>
              <a:rPr lang="en-US" altLang="zh-CN">
                <a:sym typeface="Symbol" pitchFamily="2" charset="2"/>
              </a:rPr>
              <a:t></a:t>
            </a:r>
            <a:r>
              <a:rPr lang="en-US" altLang="zh-CN"/>
              <a:t>BCNF </a:t>
            </a:r>
          </a:p>
          <a:p>
            <a:r>
              <a:rPr lang="en-US" altLang="zh-CN">
                <a:solidFill>
                  <a:srgbClr val="FF0000"/>
                </a:solidFill>
              </a:rPr>
              <a:t>BCNF</a:t>
            </a:r>
            <a:r>
              <a:rPr lang="zh-CN" altLang="en-US">
                <a:solidFill>
                  <a:srgbClr val="FF0000"/>
                </a:solidFill>
              </a:rPr>
              <a:t>不但排除了非主属性对主属性的传递依赖，也排除了主属性间的传递依赖</a:t>
            </a:r>
            <a:r>
              <a:rPr lang="zh-CN" altLang="en-US"/>
              <a:t> </a:t>
            </a:r>
          </a:p>
          <a:p>
            <a:endParaRPr lang="zh-CN" altLang="en-US"/>
          </a:p>
          <a:p>
            <a:pPr>
              <a:buFont typeface="Wingdings" pitchFamily="2" charset="2"/>
              <a:buNone/>
            </a:pPr>
            <a:r>
              <a:rPr lang="zh-CN" altLang="en-US"/>
              <a:t>一个更直观的等价的</a:t>
            </a:r>
            <a:r>
              <a:rPr lang="en-US" altLang="zh-CN"/>
              <a:t>BCNF</a:t>
            </a:r>
            <a:r>
              <a:rPr lang="zh-CN" altLang="en-US"/>
              <a:t>的定义 </a:t>
            </a:r>
          </a:p>
          <a:p>
            <a:r>
              <a:rPr lang="zh-CN" altLang="en-US"/>
              <a:t>定义</a:t>
            </a:r>
            <a:r>
              <a:rPr lang="en-US" altLang="zh-CN"/>
              <a:t>10.20 </a:t>
            </a:r>
            <a:r>
              <a:rPr lang="zh-CN" altLang="en-US"/>
              <a:t>设关系模式</a:t>
            </a:r>
            <a:r>
              <a:rPr lang="en-US" altLang="zh-CN"/>
              <a:t>R</a:t>
            </a:r>
            <a:r>
              <a:rPr lang="en-US" altLang="zh-CN">
                <a:sym typeface="Symbol" pitchFamily="2" charset="2"/>
              </a:rPr>
              <a:t></a:t>
            </a:r>
            <a:r>
              <a:rPr lang="en-US" altLang="zh-CN"/>
              <a:t>1NF</a:t>
            </a:r>
            <a:r>
              <a:rPr lang="zh-CN" altLang="en-US"/>
              <a:t>，</a:t>
            </a:r>
            <a:r>
              <a:rPr lang="en-US" altLang="zh-CN"/>
              <a:t>F</a:t>
            </a:r>
            <a:r>
              <a:rPr lang="zh-CN" altLang="en-US"/>
              <a:t>是</a:t>
            </a:r>
            <a:r>
              <a:rPr lang="en-US" altLang="zh-CN"/>
              <a:t>R</a:t>
            </a:r>
            <a:r>
              <a:rPr lang="zh-CN" altLang="en-US"/>
              <a:t>上的函数依赖集</a:t>
            </a:r>
            <a:r>
              <a:rPr lang="en-US" altLang="zh-CN"/>
              <a:t>,</a:t>
            </a:r>
            <a:r>
              <a:rPr lang="zh-CN" altLang="en-US"/>
              <a:t>对于</a:t>
            </a:r>
            <a:r>
              <a:rPr lang="en-US" altLang="zh-CN"/>
              <a:t>F</a:t>
            </a:r>
            <a:r>
              <a:rPr lang="zh-CN" altLang="en-US"/>
              <a:t>中的每一个函数依赖</a:t>
            </a:r>
            <a:r>
              <a:rPr lang="en-US" altLang="zh-CN"/>
              <a:t>X→Y</a:t>
            </a:r>
            <a:r>
              <a:rPr lang="zh-CN" altLang="en-US"/>
              <a:t>，必有</a:t>
            </a:r>
            <a:r>
              <a:rPr lang="en-US" altLang="zh-CN"/>
              <a:t>X</a:t>
            </a:r>
            <a:r>
              <a:rPr lang="zh-CN" altLang="en-US"/>
              <a:t>是</a:t>
            </a:r>
            <a:r>
              <a:rPr lang="en-US" altLang="zh-CN"/>
              <a:t>R</a:t>
            </a:r>
            <a:r>
              <a:rPr lang="zh-CN" altLang="en-US"/>
              <a:t>的一个候选键，则</a:t>
            </a:r>
            <a:r>
              <a:rPr lang="en-US" altLang="zh-CN"/>
              <a:t>R</a:t>
            </a:r>
            <a:r>
              <a:rPr lang="en-US" altLang="zh-CN">
                <a:sym typeface="Symbol" pitchFamily="2" charset="2"/>
              </a:rPr>
              <a:t></a:t>
            </a:r>
            <a:r>
              <a:rPr lang="en-US" altLang="zh-CN"/>
              <a:t>BCNF </a:t>
            </a:r>
          </a:p>
          <a:p>
            <a:pPr lvl="1"/>
            <a:r>
              <a:rPr lang="zh-CN" altLang="en-US"/>
              <a:t>如果</a:t>
            </a:r>
            <a:r>
              <a:rPr lang="en-US" altLang="zh-CN"/>
              <a:t>R</a:t>
            </a:r>
            <a:r>
              <a:rPr lang="en-US" altLang="zh-CN">
                <a:sym typeface="Symbol" pitchFamily="2" charset="2"/>
              </a:rPr>
              <a:t></a:t>
            </a:r>
            <a:r>
              <a:rPr lang="en-US" altLang="zh-CN"/>
              <a:t>BCNF</a:t>
            </a:r>
            <a:r>
              <a:rPr lang="zh-CN" altLang="en-US"/>
              <a:t>，则</a:t>
            </a:r>
            <a:r>
              <a:rPr lang="en-US" altLang="zh-CN"/>
              <a:t>R</a:t>
            </a:r>
            <a:r>
              <a:rPr lang="zh-CN" altLang="en-US"/>
              <a:t>上的每一个函数依赖中的</a:t>
            </a:r>
            <a:r>
              <a:rPr lang="en-US" altLang="zh-CN"/>
              <a:t>,</a:t>
            </a:r>
            <a:r>
              <a:rPr lang="zh-CN" altLang="en-US">
                <a:solidFill>
                  <a:srgbClr val="0000FF"/>
                </a:solidFill>
              </a:rPr>
              <a:t>每个决定因素都包含侯选键</a:t>
            </a:r>
            <a:r>
              <a:rPr lang="zh-CN" alt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08739">
                                            <p:txEl>
                                              <p:pRg st="3" end="3"/>
                                            </p:txEl>
                                          </p:spTgt>
                                        </p:tgtEl>
                                        <p:attrNameLst>
                                          <p:attrName>style.visibility</p:attrName>
                                        </p:attrNameLst>
                                      </p:cBhvr>
                                      <p:to>
                                        <p:strVal val="visible"/>
                                      </p:to>
                                    </p:set>
                                    <p:anim calcmode="lin" valueType="num">
                                      <p:cBhvr additive="base">
                                        <p:cTn id="7" dur="500" fill="hold"/>
                                        <p:tgtEl>
                                          <p:spTgt spid="190873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08739">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08739">
                                            <p:txEl>
                                              <p:pRg st="4" end="4"/>
                                            </p:txEl>
                                          </p:spTgt>
                                        </p:tgtEl>
                                        <p:attrNameLst>
                                          <p:attrName>style.visibility</p:attrName>
                                        </p:attrNameLst>
                                      </p:cBhvr>
                                      <p:to>
                                        <p:strVal val="visible"/>
                                      </p:to>
                                    </p:set>
                                    <p:anim calcmode="lin" valueType="num">
                                      <p:cBhvr additive="base">
                                        <p:cTn id="11" dur="500" fill="hold"/>
                                        <p:tgtEl>
                                          <p:spTgt spid="1908739">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08739">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08739">
                                            <p:txEl>
                                              <p:pRg st="5" end="5"/>
                                            </p:txEl>
                                          </p:spTgt>
                                        </p:tgtEl>
                                        <p:attrNameLst>
                                          <p:attrName>style.visibility</p:attrName>
                                        </p:attrNameLst>
                                      </p:cBhvr>
                                      <p:to>
                                        <p:strVal val="visible"/>
                                      </p:to>
                                    </p:set>
                                    <p:anim calcmode="lin" valueType="num">
                                      <p:cBhvr additive="base">
                                        <p:cTn id="15" dur="500" fill="hold"/>
                                        <p:tgtEl>
                                          <p:spTgt spid="1908739">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0873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a:extLst>
              <a:ext uri="{FF2B5EF4-FFF2-40B4-BE49-F238E27FC236}">
                <a16:creationId xmlns:a16="http://schemas.microsoft.com/office/drawing/2014/main" id="{B321FABB-4F8B-0C40-833C-D7F5CF7BF245}"/>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3A0274AC-0029-594B-9446-103716C1B651}" type="slidenum">
              <a:rPr lang="zh-CN" altLang="en-US" sz="2000">
                <a:latin typeface="Arial" panose="020B0604020202020204" pitchFamily="34" charset="0"/>
              </a:rPr>
              <a:pPr>
                <a:lnSpc>
                  <a:spcPct val="100000"/>
                </a:lnSpc>
                <a:spcBef>
                  <a:spcPct val="0"/>
                </a:spcBef>
                <a:buClrTx/>
                <a:buSzTx/>
                <a:buFontTx/>
                <a:buNone/>
              </a:pPr>
              <a:t>3</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EDF76974-66F9-BD4D-AE51-7FEC03138111}"/>
              </a:ext>
            </a:extLst>
          </p:cNvPr>
          <p:cNvSpPr>
            <a:spLocks noGrp="1"/>
          </p:cNvSpPr>
          <p:nvPr>
            <p:ph type="dt" sz="quarter" idx="11"/>
          </p:nvPr>
        </p:nvSpPr>
        <p:spPr/>
        <p:txBody>
          <a:bodyPr/>
          <a:lstStyle/>
          <a:p>
            <a:pPr>
              <a:defRPr/>
            </a:pPr>
            <a:fld id="{692166EF-DF31-4B01-98C8-018675AE5CB6}" type="datetime1">
              <a:rPr lang="zh-CN" altLang="en-US"/>
              <a:pPr>
                <a:defRPr/>
              </a:pPr>
              <a:t>2024/5/24</a:t>
            </a:fld>
            <a:endParaRPr lang="en-US" altLang="zh-CN" sz="1000"/>
          </a:p>
        </p:txBody>
      </p:sp>
      <p:sp>
        <p:nvSpPr>
          <p:cNvPr id="1569794" name="Rectangle 2">
            <a:extLst>
              <a:ext uri="{FF2B5EF4-FFF2-40B4-BE49-F238E27FC236}">
                <a16:creationId xmlns:a16="http://schemas.microsoft.com/office/drawing/2014/main" id="{33F95C01-631D-E94D-A21F-71701FBAB534}"/>
              </a:ext>
            </a:extLst>
          </p:cNvPr>
          <p:cNvSpPr>
            <a:spLocks noGrp="1" noChangeArrowheads="1"/>
          </p:cNvSpPr>
          <p:nvPr>
            <p:ph type="title"/>
          </p:nvPr>
        </p:nvSpPr>
        <p:spPr/>
        <p:txBody>
          <a:bodyPr/>
          <a:lstStyle/>
          <a:p>
            <a:r>
              <a:rPr lang="en-US" altLang="zh-CN"/>
              <a:t>10.1  关系模型的存储异常</a:t>
            </a:r>
            <a:endParaRPr lang="zh-CN" altLang="en-US"/>
          </a:p>
        </p:txBody>
      </p:sp>
      <p:sp>
        <p:nvSpPr>
          <p:cNvPr id="5125" name="Rectangle 3">
            <a:extLst>
              <a:ext uri="{FF2B5EF4-FFF2-40B4-BE49-F238E27FC236}">
                <a16:creationId xmlns:a16="http://schemas.microsoft.com/office/drawing/2014/main" id="{6E8805A4-D929-E94B-A11D-5E20C569468A}"/>
              </a:ext>
            </a:extLst>
          </p:cNvPr>
          <p:cNvSpPr>
            <a:spLocks noGrp="1" noChangeArrowheads="1"/>
          </p:cNvSpPr>
          <p:nvPr>
            <p:ph type="body" idx="1"/>
          </p:nvPr>
        </p:nvSpPr>
        <p:spPr>
          <a:xfrm>
            <a:off x="650875" y="1143000"/>
            <a:ext cx="8820150" cy="4395788"/>
          </a:xfrm>
        </p:spPr>
        <p:txBody>
          <a:bodyPr/>
          <a:lstStyle/>
          <a:p>
            <a:pPr marL="342900" indent="-342900" algn="just" defTabSz="914400"/>
            <a:r>
              <a:rPr lang="zh-CN" altLang="en-US"/>
              <a:t>数据库模式的设计是数据库应用系统开发的核心问题</a:t>
            </a:r>
          </a:p>
          <a:p>
            <a:pPr marL="742950" lvl="1" indent="-285750" algn="just" defTabSz="914400"/>
            <a:r>
              <a:rPr lang="zh-CN" altLang="en-US"/>
              <a:t>由于认识或看问题的方法不同，一个数据库可以设计出不同的数据库模式。</a:t>
            </a:r>
          </a:p>
          <a:p>
            <a:pPr marL="742950" lvl="1" indent="-285750" algn="just" defTabSz="914400"/>
            <a:r>
              <a:rPr lang="zh-CN" altLang="en-US"/>
              <a:t>针对具体问题，如何构造一个适合于它的数据模式</a:t>
            </a:r>
            <a:r>
              <a:rPr lang="en-US" altLang="zh-CN"/>
              <a:t>?</a:t>
            </a:r>
            <a:endParaRPr lang="en-US" altLang="zh-CN" sz="900"/>
          </a:p>
          <a:p>
            <a:pPr marL="742950" lvl="1" indent="-285750" algn="just" defTabSz="914400">
              <a:buFontTx/>
              <a:buNone/>
            </a:pPr>
            <a:r>
              <a:rPr lang="zh-CN" altLang="en-US">
                <a:solidFill>
                  <a:srgbClr val="0000FF"/>
                </a:solidFill>
              </a:rPr>
              <a:t>        即构造几个关系模式，每个关系有哪些属性</a:t>
            </a:r>
          </a:p>
          <a:p>
            <a:pPr marL="742950" lvl="1" indent="-285750" algn="just" defTabSz="914400">
              <a:buFontTx/>
              <a:buNone/>
            </a:pPr>
            <a:r>
              <a:rPr lang="en-US" altLang="zh-CN">
                <a:solidFill>
                  <a:srgbClr val="0000FF"/>
                </a:solidFill>
              </a:rPr>
              <a:t>——</a:t>
            </a:r>
            <a:r>
              <a:rPr lang="zh-CN" altLang="en-US">
                <a:solidFill>
                  <a:srgbClr val="0000FF"/>
                </a:solidFill>
              </a:rPr>
              <a:t>这是数据库设计的问题</a:t>
            </a:r>
            <a:r>
              <a:rPr lang="en-US" altLang="zh-CN">
                <a:solidFill>
                  <a:srgbClr val="0000FF"/>
                </a:solidFill>
              </a:rPr>
              <a:t>,</a:t>
            </a:r>
            <a:r>
              <a:rPr lang="zh-CN" altLang="en-US">
                <a:solidFill>
                  <a:srgbClr val="0000FF"/>
                </a:solidFill>
              </a:rPr>
              <a:t>是关系数据库的逻辑设计</a:t>
            </a:r>
          </a:p>
          <a:p>
            <a:pPr marL="342900" indent="-342900" algn="just" defTabSz="914400"/>
            <a:endParaRPr lang="zh-CN" altLang="en-US">
              <a:solidFill>
                <a:srgbClr val="0000FF"/>
              </a:solidFill>
            </a:endParaRPr>
          </a:p>
          <a:p>
            <a:pPr marL="342900" indent="-342900" algn="just" defTabSz="914400"/>
            <a:r>
              <a:rPr lang="zh-CN" altLang="en-US">
                <a:solidFill>
                  <a:srgbClr val="0000FF"/>
                </a:solidFill>
              </a:rPr>
              <a:t>关系数据库模式的设计，即数据库的逻辑设计就是要从各种可能的关系模式组合中选取一组关系模式来构成一个数据库模式。 </a:t>
            </a:r>
            <a:endParaRPr lang="en-US" altLang="zh-CN">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125">
                                            <p:txEl>
                                              <p:pRg st="3" end="3"/>
                                            </p:txEl>
                                          </p:spTgt>
                                        </p:tgtEl>
                                        <p:attrNameLst>
                                          <p:attrName>style.visibility</p:attrName>
                                        </p:attrNameLst>
                                      </p:cBhvr>
                                      <p:to>
                                        <p:strVal val="visible"/>
                                      </p:to>
                                    </p:set>
                                    <p:animEffect transition="in" filter="wipe(up)">
                                      <p:cBhvr>
                                        <p:cTn id="7" dur="500"/>
                                        <p:tgtEl>
                                          <p:spTgt spid="5125">
                                            <p:txEl>
                                              <p:pRg st="3" end="3"/>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5125">
                                            <p:txEl>
                                              <p:pRg st="4" end="4"/>
                                            </p:txEl>
                                          </p:spTgt>
                                        </p:tgtEl>
                                        <p:attrNameLst>
                                          <p:attrName>style.visibility</p:attrName>
                                        </p:attrNameLst>
                                      </p:cBhvr>
                                      <p:to>
                                        <p:strVal val="visible"/>
                                      </p:to>
                                    </p:set>
                                    <p:animEffect transition="in" filter="wipe(up)">
                                      <p:cBhvr>
                                        <p:cTn id="11" dur="500"/>
                                        <p:tgtEl>
                                          <p:spTgt spid="5125">
                                            <p:txEl>
                                              <p:pRg st="4" end="4"/>
                                            </p:txEl>
                                          </p:spTgt>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5125">
                                            <p:txEl>
                                              <p:pRg st="6" end="6"/>
                                            </p:txEl>
                                          </p:spTgt>
                                        </p:tgtEl>
                                        <p:attrNameLst>
                                          <p:attrName>style.visibility</p:attrName>
                                        </p:attrNameLst>
                                      </p:cBhvr>
                                      <p:to>
                                        <p:strVal val="visible"/>
                                      </p:to>
                                    </p:set>
                                    <p:animEffect transition="in" filter="wipe(up)">
                                      <p:cBhvr>
                                        <p:cTn id="15" dur="500"/>
                                        <p:tgtEl>
                                          <p:spTgt spid="512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a:extLst>
              <a:ext uri="{FF2B5EF4-FFF2-40B4-BE49-F238E27FC236}">
                <a16:creationId xmlns:a16="http://schemas.microsoft.com/office/drawing/2014/main" id="{4B953839-3C2D-6E4A-AC8A-460FF291BE99}"/>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B3E6EC4F-786A-5E41-A89D-5F87DE3E8D5C}" type="slidenum">
              <a:rPr lang="zh-CN" altLang="en-US" sz="2000">
                <a:latin typeface="Arial" panose="020B0604020202020204" pitchFamily="34" charset="0"/>
              </a:rPr>
              <a:pPr>
                <a:lnSpc>
                  <a:spcPct val="100000"/>
                </a:lnSpc>
                <a:spcBef>
                  <a:spcPct val="0"/>
                </a:spcBef>
                <a:buClrTx/>
                <a:buSzTx/>
                <a:buFontTx/>
                <a:buNone/>
              </a:pPr>
              <a:t>30</a:t>
            </a:fld>
            <a:endParaRPr lang="en-US" altLang="zh-CN" sz="2000">
              <a:latin typeface="Arial" panose="020B0604020202020204" pitchFamily="34" charset="0"/>
            </a:endParaRPr>
          </a:p>
        </p:txBody>
      </p:sp>
      <p:sp>
        <p:nvSpPr>
          <p:cNvPr id="6" name="日期占位符 4">
            <a:extLst>
              <a:ext uri="{FF2B5EF4-FFF2-40B4-BE49-F238E27FC236}">
                <a16:creationId xmlns:a16="http://schemas.microsoft.com/office/drawing/2014/main" id="{4B69DC4B-463C-2842-9D49-A95C811DAEAD}"/>
              </a:ext>
            </a:extLst>
          </p:cNvPr>
          <p:cNvSpPr>
            <a:spLocks noGrp="1"/>
          </p:cNvSpPr>
          <p:nvPr>
            <p:ph type="dt" sz="quarter" idx="11"/>
          </p:nvPr>
        </p:nvSpPr>
        <p:spPr/>
        <p:txBody>
          <a:bodyPr/>
          <a:lstStyle/>
          <a:p>
            <a:pPr>
              <a:defRPr/>
            </a:pPr>
            <a:fld id="{B0F92D45-613C-4241-BFA9-6D30574AC2B6}" type="datetime1">
              <a:rPr lang="zh-CN" altLang="en-US"/>
              <a:pPr>
                <a:defRPr/>
              </a:pPr>
              <a:t>2024/5/24</a:t>
            </a:fld>
            <a:endParaRPr lang="en-US" altLang="zh-CN" sz="1000"/>
          </a:p>
        </p:txBody>
      </p:sp>
      <p:sp>
        <p:nvSpPr>
          <p:cNvPr id="1909762" name="Rectangle 2">
            <a:extLst>
              <a:ext uri="{FF2B5EF4-FFF2-40B4-BE49-F238E27FC236}">
                <a16:creationId xmlns:a16="http://schemas.microsoft.com/office/drawing/2014/main" id="{0269DB20-7264-5A48-8E13-0BED329DF6CE}"/>
              </a:ext>
            </a:extLst>
          </p:cNvPr>
          <p:cNvSpPr>
            <a:spLocks noGrp="1" noChangeArrowheads="1"/>
          </p:cNvSpPr>
          <p:nvPr>
            <p:ph type="title"/>
          </p:nvPr>
        </p:nvSpPr>
        <p:spPr>
          <a:xfrm>
            <a:off x="650875" y="311150"/>
            <a:ext cx="8820150" cy="603250"/>
          </a:xfrm>
        </p:spPr>
        <p:txBody>
          <a:bodyPr/>
          <a:lstStyle/>
          <a:p>
            <a:pPr defTabSz="914400">
              <a:defRPr/>
            </a:pPr>
            <a:r>
              <a:rPr lang="zh-CN" altLang="zh-CN" sz="4400"/>
              <a:t>10.5.4</a:t>
            </a:r>
            <a:r>
              <a:rPr lang="zh-CN" altLang="en-US" sz="4400"/>
              <a:t> </a:t>
            </a:r>
            <a:r>
              <a:rPr lang="zh-CN" altLang="zh-CN" sz="4400"/>
              <a:t>Boyce-Codd范式</a:t>
            </a:r>
            <a:r>
              <a:rPr lang="en-US" altLang="zh-CN" sz="4400"/>
              <a:t>(</a:t>
            </a:r>
            <a:r>
              <a:rPr lang="zh-CN" altLang="zh-CN" sz="4400"/>
              <a:t>BCNF</a:t>
            </a:r>
            <a:r>
              <a:rPr lang="zh-CN" altLang="en-US" sz="4400"/>
              <a:t>)</a:t>
            </a:r>
          </a:p>
        </p:txBody>
      </p:sp>
      <p:sp>
        <p:nvSpPr>
          <p:cNvPr id="37893" name="Rectangle 3">
            <a:extLst>
              <a:ext uri="{FF2B5EF4-FFF2-40B4-BE49-F238E27FC236}">
                <a16:creationId xmlns:a16="http://schemas.microsoft.com/office/drawing/2014/main" id="{1796B621-5D78-7942-AB3A-A9E6458A3ECE}"/>
              </a:ext>
            </a:extLst>
          </p:cNvPr>
          <p:cNvSpPr>
            <a:spLocks noGrp="1" noChangeArrowheads="1"/>
          </p:cNvSpPr>
          <p:nvPr>
            <p:ph type="body" idx="1"/>
          </p:nvPr>
        </p:nvSpPr>
        <p:spPr>
          <a:xfrm>
            <a:off x="488950" y="1196975"/>
            <a:ext cx="9144000" cy="5294313"/>
          </a:xfrm>
        </p:spPr>
        <p:txBody>
          <a:bodyPr/>
          <a:lstStyle/>
          <a:p>
            <a:pPr>
              <a:lnSpc>
                <a:spcPct val="80000"/>
              </a:lnSpc>
            </a:pPr>
            <a:r>
              <a:rPr lang="en-US" altLang="zh-CN"/>
              <a:t>3NF</a:t>
            </a:r>
            <a:r>
              <a:rPr lang="zh-CN" altLang="en-US"/>
              <a:t>与</a:t>
            </a:r>
            <a:r>
              <a:rPr lang="en-US" altLang="zh-CN"/>
              <a:t>BCNF</a:t>
            </a:r>
            <a:r>
              <a:rPr lang="zh-CN" altLang="en-US"/>
              <a:t>的关系</a:t>
            </a:r>
          </a:p>
          <a:p>
            <a:pPr lvl="1">
              <a:lnSpc>
                <a:spcPct val="80000"/>
              </a:lnSpc>
            </a:pPr>
            <a:r>
              <a:rPr lang="zh-CN" altLang="en-US"/>
              <a:t>若</a:t>
            </a:r>
            <a:r>
              <a:rPr lang="en-US" altLang="zh-CN"/>
              <a:t>R∈BCNF </a:t>
            </a:r>
          </a:p>
          <a:p>
            <a:pPr lvl="2">
              <a:lnSpc>
                <a:spcPct val="80000"/>
              </a:lnSpc>
            </a:pPr>
            <a:r>
              <a:rPr lang="zh-CN" altLang="en-US"/>
              <a:t>每一个决定属性集（因素）都包含（候选）键</a:t>
            </a:r>
          </a:p>
          <a:p>
            <a:pPr lvl="2">
              <a:lnSpc>
                <a:spcPct val="80000"/>
              </a:lnSpc>
            </a:pPr>
            <a:r>
              <a:rPr lang="en-US" altLang="zh-CN"/>
              <a:t>R</a:t>
            </a:r>
            <a:r>
              <a:rPr lang="zh-CN" altLang="en-US"/>
              <a:t>中的所有属性</a:t>
            </a:r>
            <a:r>
              <a:rPr lang="en-US" altLang="zh-CN"/>
              <a:t>(</a:t>
            </a:r>
            <a:r>
              <a:rPr lang="zh-CN" altLang="en-US"/>
              <a:t>主，非主属性</a:t>
            </a:r>
            <a:r>
              <a:rPr lang="en-US" altLang="zh-CN"/>
              <a:t>)</a:t>
            </a:r>
            <a:r>
              <a:rPr lang="zh-CN" altLang="en-US"/>
              <a:t>都完全函数依赖于键</a:t>
            </a:r>
          </a:p>
          <a:p>
            <a:pPr lvl="2">
              <a:lnSpc>
                <a:spcPct val="80000"/>
              </a:lnSpc>
            </a:pPr>
            <a:r>
              <a:rPr lang="zh-CN" altLang="en-US"/>
              <a:t>所以</a:t>
            </a:r>
            <a:r>
              <a:rPr lang="en-US" altLang="zh-CN"/>
              <a:t>R∈3NF</a:t>
            </a:r>
            <a:endParaRPr lang="zh-CN" altLang="en-US"/>
          </a:p>
          <a:p>
            <a:pPr lvl="1">
              <a:lnSpc>
                <a:spcPct val="80000"/>
              </a:lnSpc>
            </a:pPr>
            <a:r>
              <a:rPr lang="zh-CN" altLang="en-US"/>
              <a:t>若</a:t>
            </a:r>
            <a:r>
              <a:rPr lang="en-US" altLang="zh-CN"/>
              <a:t>R∈3NF,   </a:t>
            </a:r>
            <a:r>
              <a:rPr lang="en-US" altLang="zh-CN">
                <a:solidFill>
                  <a:srgbClr val="0000FF"/>
                </a:solidFill>
              </a:rPr>
              <a:t>R</a:t>
            </a:r>
            <a:r>
              <a:rPr lang="zh-CN" altLang="en-US">
                <a:solidFill>
                  <a:srgbClr val="0000FF"/>
                </a:solidFill>
              </a:rPr>
              <a:t>不一定</a:t>
            </a:r>
            <a:r>
              <a:rPr lang="en-US" altLang="zh-CN">
                <a:solidFill>
                  <a:srgbClr val="0000FF"/>
                </a:solidFill>
              </a:rPr>
              <a:t>∈BCNF</a:t>
            </a:r>
          </a:p>
          <a:p>
            <a:pPr lvl="2">
              <a:lnSpc>
                <a:spcPct val="80000"/>
              </a:lnSpc>
            </a:pPr>
            <a:r>
              <a:rPr lang="zh-CN" altLang="en-US"/>
              <a:t>如果</a:t>
            </a:r>
            <a:r>
              <a:rPr lang="en-US" altLang="zh-CN"/>
              <a:t>R∈3NF</a:t>
            </a:r>
            <a:r>
              <a:rPr lang="zh-CN" altLang="en-US"/>
              <a:t>，且</a:t>
            </a:r>
            <a:r>
              <a:rPr lang="en-US" altLang="zh-CN"/>
              <a:t>R</a:t>
            </a:r>
            <a:r>
              <a:rPr lang="zh-CN" altLang="en-US"/>
              <a:t>只有一个候选键，则</a:t>
            </a:r>
            <a:r>
              <a:rPr lang="en-US" altLang="zh-CN"/>
              <a:t>R</a:t>
            </a:r>
            <a:r>
              <a:rPr lang="zh-CN" altLang="en-US"/>
              <a:t>必属于</a:t>
            </a:r>
            <a:r>
              <a:rPr lang="en-US" altLang="zh-CN"/>
              <a:t>BCNF</a:t>
            </a:r>
          </a:p>
          <a:p>
            <a:pPr>
              <a:lnSpc>
                <a:spcPct val="80000"/>
              </a:lnSpc>
            </a:pPr>
            <a:r>
              <a:rPr lang="en-US" altLang="zh-CN"/>
              <a:t>BCNF</a:t>
            </a:r>
            <a:r>
              <a:rPr lang="zh-CN" altLang="en-US"/>
              <a:t>比</a:t>
            </a:r>
            <a:r>
              <a:rPr lang="en-US" altLang="zh-CN"/>
              <a:t>3NF</a:t>
            </a:r>
            <a:r>
              <a:rPr lang="zh-CN" altLang="en-US"/>
              <a:t>严格，</a:t>
            </a:r>
          </a:p>
          <a:p>
            <a:pPr lvl="1">
              <a:lnSpc>
                <a:spcPct val="80000"/>
              </a:lnSpc>
            </a:pPr>
            <a:r>
              <a:rPr lang="en-US" altLang="zh-CN"/>
              <a:t>3NF</a:t>
            </a:r>
            <a:r>
              <a:rPr lang="zh-CN" altLang="en-US"/>
              <a:t>仅消除了非主属性的存储异常，</a:t>
            </a:r>
          </a:p>
          <a:p>
            <a:pPr lvl="2">
              <a:lnSpc>
                <a:spcPct val="80000"/>
              </a:lnSpc>
            </a:pPr>
            <a:r>
              <a:rPr lang="en-US" altLang="zh-CN"/>
              <a:t>3NF</a:t>
            </a:r>
            <a:r>
              <a:rPr lang="zh-CN" altLang="en-US"/>
              <a:t>的“不彻底”性表现在可能存在主属性对键的部分依赖和传递依赖。</a:t>
            </a:r>
          </a:p>
          <a:p>
            <a:pPr lvl="1">
              <a:lnSpc>
                <a:spcPct val="80000"/>
              </a:lnSpc>
            </a:pPr>
            <a:r>
              <a:rPr lang="zh-CN" altLang="en-US"/>
              <a:t>而</a:t>
            </a:r>
            <a:r>
              <a:rPr lang="en-US" altLang="zh-CN"/>
              <a:t>BCNF</a:t>
            </a:r>
            <a:r>
              <a:rPr lang="zh-CN" altLang="en-US"/>
              <a:t>消除了整个关系模式的存储异常。</a:t>
            </a:r>
          </a:p>
        </p:txBody>
      </p:sp>
      <p:pic>
        <p:nvPicPr>
          <p:cNvPr id="37894" name="Picture 4">
            <a:extLst>
              <a:ext uri="{FF2B5EF4-FFF2-40B4-BE49-F238E27FC236}">
                <a16:creationId xmlns:a16="http://schemas.microsoft.com/office/drawing/2014/main" id="{A92AF977-D074-5341-8160-C98D5A2350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2638" y="1196975"/>
            <a:ext cx="48006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a:extLst>
              <a:ext uri="{FF2B5EF4-FFF2-40B4-BE49-F238E27FC236}">
                <a16:creationId xmlns:a16="http://schemas.microsoft.com/office/drawing/2014/main" id="{6E332B0F-9E0B-3145-B540-99AF9F8AF6F6}"/>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9CEE779F-9565-2740-B474-85D816B054D5}" type="slidenum">
              <a:rPr lang="zh-CN" altLang="en-US" sz="2000">
                <a:latin typeface="Arial" panose="020B0604020202020204" pitchFamily="34" charset="0"/>
              </a:rPr>
              <a:pPr>
                <a:lnSpc>
                  <a:spcPct val="100000"/>
                </a:lnSpc>
                <a:spcBef>
                  <a:spcPct val="0"/>
                </a:spcBef>
                <a:buClrTx/>
                <a:buSzTx/>
                <a:buFontTx/>
                <a:buNone/>
              </a:pPr>
              <a:t>31</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BCD9E0AE-EE1F-7F43-927B-8E8C781EA71A}"/>
              </a:ext>
            </a:extLst>
          </p:cNvPr>
          <p:cNvSpPr>
            <a:spLocks noGrp="1"/>
          </p:cNvSpPr>
          <p:nvPr>
            <p:ph type="dt" sz="quarter" idx="11"/>
          </p:nvPr>
        </p:nvSpPr>
        <p:spPr/>
        <p:txBody>
          <a:bodyPr/>
          <a:lstStyle/>
          <a:p>
            <a:pPr>
              <a:defRPr/>
            </a:pPr>
            <a:fld id="{915290F3-7CBA-48CE-B2FA-536504091501}" type="datetime1">
              <a:rPr lang="zh-CN" altLang="en-US"/>
              <a:pPr>
                <a:defRPr/>
              </a:pPr>
              <a:t>2024/5/24</a:t>
            </a:fld>
            <a:endParaRPr lang="en-US" altLang="zh-CN" sz="1000"/>
          </a:p>
        </p:txBody>
      </p:sp>
      <p:sp>
        <p:nvSpPr>
          <p:cNvPr id="1910786" name="Rectangle 2">
            <a:extLst>
              <a:ext uri="{FF2B5EF4-FFF2-40B4-BE49-F238E27FC236}">
                <a16:creationId xmlns:a16="http://schemas.microsoft.com/office/drawing/2014/main" id="{AB1B2128-51F0-074E-8E4F-EEDDAAA83713}"/>
              </a:ext>
            </a:extLst>
          </p:cNvPr>
          <p:cNvSpPr>
            <a:spLocks noGrp="1" noChangeArrowheads="1"/>
          </p:cNvSpPr>
          <p:nvPr>
            <p:ph type="title"/>
          </p:nvPr>
        </p:nvSpPr>
        <p:spPr>
          <a:xfrm>
            <a:off x="650875" y="311150"/>
            <a:ext cx="8820150" cy="603250"/>
          </a:xfrm>
        </p:spPr>
        <p:txBody>
          <a:bodyPr/>
          <a:lstStyle/>
          <a:p>
            <a:pPr defTabSz="914400">
              <a:defRPr/>
            </a:pPr>
            <a:r>
              <a:rPr lang="zh-CN" altLang="zh-CN" sz="4400"/>
              <a:t>10.5.4</a:t>
            </a:r>
            <a:r>
              <a:rPr lang="zh-CN" altLang="en-US" sz="4400"/>
              <a:t> </a:t>
            </a:r>
            <a:r>
              <a:rPr lang="zh-CN" altLang="zh-CN" sz="4400"/>
              <a:t>Boyce-Codd范式</a:t>
            </a:r>
            <a:r>
              <a:rPr lang="en-US" altLang="zh-CN" sz="4400"/>
              <a:t>(</a:t>
            </a:r>
            <a:r>
              <a:rPr lang="zh-CN" altLang="zh-CN" sz="4400"/>
              <a:t>BCNF</a:t>
            </a:r>
            <a:r>
              <a:rPr lang="zh-CN" altLang="en-US" sz="4400"/>
              <a:t>)</a:t>
            </a:r>
          </a:p>
        </p:txBody>
      </p:sp>
      <p:sp>
        <p:nvSpPr>
          <p:cNvPr id="38917" name="Rectangle 3">
            <a:extLst>
              <a:ext uri="{FF2B5EF4-FFF2-40B4-BE49-F238E27FC236}">
                <a16:creationId xmlns:a16="http://schemas.microsoft.com/office/drawing/2014/main" id="{82E6C85F-4EEF-B843-BDBD-88C566A3AD00}"/>
              </a:ext>
            </a:extLst>
          </p:cNvPr>
          <p:cNvSpPr>
            <a:spLocks noGrp="1" noChangeArrowheads="1"/>
          </p:cNvSpPr>
          <p:nvPr>
            <p:ph type="body" idx="1"/>
          </p:nvPr>
        </p:nvSpPr>
        <p:spPr>
          <a:xfrm>
            <a:off x="488950" y="1196975"/>
            <a:ext cx="9144000" cy="3759200"/>
          </a:xfrm>
        </p:spPr>
        <p:txBody>
          <a:bodyPr/>
          <a:lstStyle/>
          <a:p>
            <a:r>
              <a:rPr lang="en-US" altLang="zh-CN"/>
              <a:t>BCNF</a:t>
            </a:r>
            <a:r>
              <a:rPr lang="zh-CN" altLang="en-US"/>
              <a:t>的关系模式所具有的性质</a:t>
            </a:r>
          </a:p>
          <a:p>
            <a:pPr lvl="1">
              <a:lnSpc>
                <a:spcPct val="110000"/>
              </a:lnSpc>
              <a:buFontTx/>
              <a:buNone/>
            </a:pPr>
            <a:r>
              <a:rPr lang="zh-CN" altLang="en-US"/>
              <a:t>⒈ 所有</a:t>
            </a:r>
            <a:r>
              <a:rPr lang="zh-CN" altLang="en-US">
                <a:solidFill>
                  <a:srgbClr val="6600FF"/>
                </a:solidFill>
              </a:rPr>
              <a:t>非主属性</a:t>
            </a:r>
            <a:r>
              <a:rPr lang="zh-CN" altLang="en-US"/>
              <a:t>都完全函数依赖于每个候选码</a:t>
            </a:r>
          </a:p>
          <a:p>
            <a:pPr lvl="1">
              <a:lnSpc>
                <a:spcPct val="110000"/>
              </a:lnSpc>
              <a:buFontTx/>
              <a:buNone/>
            </a:pPr>
            <a:r>
              <a:rPr lang="zh-CN" altLang="en-US"/>
              <a:t>⒉ 所有</a:t>
            </a:r>
            <a:r>
              <a:rPr lang="zh-CN" altLang="en-US">
                <a:solidFill>
                  <a:srgbClr val="6600FF"/>
                </a:solidFill>
              </a:rPr>
              <a:t>主属性</a:t>
            </a:r>
            <a:r>
              <a:rPr lang="zh-CN" altLang="en-US"/>
              <a:t>都完全函数依赖于每个不包含它的候选码</a:t>
            </a:r>
          </a:p>
          <a:p>
            <a:pPr lvl="1">
              <a:lnSpc>
                <a:spcPct val="110000"/>
              </a:lnSpc>
              <a:buFontTx/>
              <a:buNone/>
            </a:pPr>
            <a:r>
              <a:rPr lang="zh-CN" altLang="en-US"/>
              <a:t>⒊ 没有任何属性完全函数依赖于</a:t>
            </a:r>
            <a:r>
              <a:rPr lang="zh-CN" altLang="en-US">
                <a:solidFill>
                  <a:srgbClr val="6600FF"/>
                </a:solidFill>
              </a:rPr>
              <a:t>非码</a:t>
            </a:r>
            <a:r>
              <a:rPr lang="zh-CN" altLang="en-US"/>
              <a:t>的任何一组属性</a:t>
            </a:r>
          </a:p>
          <a:p>
            <a:pPr lvl="1"/>
            <a:endParaRPr lang="zh-CN" altLang="en-US"/>
          </a:p>
          <a:p>
            <a:r>
              <a:rPr lang="zh-CN" altLang="en-US"/>
              <a:t>在函数依赖的范围内，</a:t>
            </a:r>
            <a:r>
              <a:rPr lang="en-US" altLang="zh-CN"/>
              <a:t>BCNF</a:t>
            </a:r>
            <a:r>
              <a:rPr lang="zh-CN" altLang="en-US"/>
              <a:t>已达到了关系模式的最大分离，已经消除了插入、删除异常，是函数依赖范围内能够达到的最高范式</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a:extLst>
              <a:ext uri="{FF2B5EF4-FFF2-40B4-BE49-F238E27FC236}">
                <a16:creationId xmlns:a16="http://schemas.microsoft.com/office/drawing/2014/main" id="{7F5D1B04-95B4-CB4F-BFE0-C149DB25D71A}"/>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77BE0A7E-3F9A-104B-83A0-0415A5042FB9}" type="slidenum">
              <a:rPr lang="zh-CN" altLang="en-US" sz="2000">
                <a:latin typeface="Arial" panose="020B0604020202020204" pitchFamily="34" charset="0"/>
              </a:rPr>
              <a:pPr>
                <a:lnSpc>
                  <a:spcPct val="100000"/>
                </a:lnSpc>
                <a:spcBef>
                  <a:spcPct val="0"/>
                </a:spcBef>
                <a:buClrTx/>
                <a:buSzTx/>
                <a:buFontTx/>
                <a:buNone/>
              </a:pPr>
              <a:t>32</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CF7CEF12-8AF3-CC46-B1E7-8B08176BC1E4}"/>
              </a:ext>
            </a:extLst>
          </p:cNvPr>
          <p:cNvSpPr>
            <a:spLocks noGrp="1"/>
          </p:cNvSpPr>
          <p:nvPr>
            <p:ph type="dt" sz="quarter" idx="11"/>
          </p:nvPr>
        </p:nvSpPr>
        <p:spPr/>
        <p:txBody>
          <a:bodyPr/>
          <a:lstStyle/>
          <a:p>
            <a:pPr>
              <a:defRPr/>
            </a:pPr>
            <a:fld id="{1DC1EA5C-A6AD-4037-A257-CD1EE3191565}" type="datetime1">
              <a:rPr lang="zh-CN" altLang="en-US"/>
              <a:pPr>
                <a:defRPr/>
              </a:pPr>
              <a:t>2024/5/24</a:t>
            </a:fld>
            <a:endParaRPr lang="en-US" altLang="zh-CN" sz="1000"/>
          </a:p>
        </p:txBody>
      </p:sp>
      <p:sp>
        <p:nvSpPr>
          <p:cNvPr id="1911810" name="Rectangle 2">
            <a:extLst>
              <a:ext uri="{FF2B5EF4-FFF2-40B4-BE49-F238E27FC236}">
                <a16:creationId xmlns:a16="http://schemas.microsoft.com/office/drawing/2014/main" id="{443F6D7B-850E-2B4E-9A37-9F96882177BD}"/>
              </a:ext>
            </a:extLst>
          </p:cNvPr>
          <p:cNvSpPr>
            <a:spLocks noGrp="1" noChangeArrowheads="1"/>
          </p:cNvSpPr>
          <p:nvPr>
            <p:ph type="title"/>
          </p:nvPr>
        </p:nvSpPr>
        <p:spPr/>
        <p:txBody>
          <a:bodyPr/>
          <a:lstStyle/>
          <a:p>
            <a:r>
              <a:rPr lang="zh-CN" altLang="en-US"/>
              <a:t>第</a:t>
            </a:r>
            <a:r>
              <a:rPr lang="en-US" altLang="zh-CN"/>
              <a:t>10</a:t>
            </a:r>
            <a:r>
              <a:rPr lang="zh-CN" altLang="en-US"/>
              <a:t>章  	关系数据库设计理论</a:t>
            </a:r>
          </a:p>
        </p:txBody>
      </p:sp>
      <p:sp>
        <p:nvSpPr>
          <p:cNvPr id="39941" name="Rectangle 3">
            <a:extLst>
              <a:ext uri="{FF2B5EF4-FFF2-40B4-BE49-F238E27FC236}">
                <a16:creationId xmlns:a16="http://schemas.microsoft.com/office/drawing/2014/main" id="{3804D878-1521-7F48-A25B-184592F8ECC7}"/>
              </a:ext>
            </a:extLst>
          </p:cNvPr>
          <p:cNvSpPr>
            <a:spLocks noGrp="1" noChangeArrowheads="1"/>
          </p:cNvSpPr>
          <p:nvPr>
            <p:ph type="body" idx="1"/>
          </p:nvPr>
        </p:nvSpPr>
        <p:spPr>
          <a:xfrm>
            <a:off x="650875" y="1143000"/>
            <a:ext cx="8820150" cy="3203575"/>
          </a:xfrm>
        </p:spPr>
        <p:txBody>
          <a:bodyPr/>
          <a:lstStyle/>
          <a:p>
            <a:r>
              <a:rPr lang="en-US" altLang="zh-CN"/>
              <a:t>10.1  关系模型的存储异常</a:t>
            </a:r>
          </a:p>
          <a:p>
            <a:r>
              <a:rPr lang="en-US" altLang="zh-CN"/>
              <a:t>10.2  函数依赖</a:t>
            </a:r>
          </a:p>
          <a:p>
            <a:r>
              <a:rPr lang="en-US" altLang="zh-CN"/>
              <a:t>10.5  关系模式的规范化</a:t>
            </a:r>
          </a:p>
          <a:p>
            <a:r>
              <a:rPr lang="en-US" altLang="zh-CN">
                <a:solidFill>
                  <a:srgbClr val="0000FF"/>
                </a:solidFill>
              </a:rPr>
              <a:t>10.6  多值依赖和4NF</a:t>
            </a:r>
          </a:p>
          <a:p>
            <a:r>
              <a:rPr lang="en-US" altLang="zh-CN"/>
              <a:t>10.3  函数依赖公理</a:t>
            </a:r>
          </a:p>
          <a:p>
            <a:r>
              <a:rPr lang="en-US" altLang="zh-CN"/>
              <a:t>10.4  模式分解</a:t>
            </a:r>
          </a:p>
          <a:p>
            <a:r>
              <a:rPr lang="en-US" altLang="zh-CN"/>
              <a:t>10.8  小结</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a:extLst>
              <a:ext uri="{FF2B5EF4-FFF2-40B4-BE49-F238E27FC236}">
                <a16:creationId xmlns:a16="http://schemas.microsoft.com/office/drawing/2014/main" id="{C433F3D3-7E1D-7940-8336-EBE0462890D7}"/>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EC386384-31EC-DC45-9C54-6A9FDDBF60D2}" type="slidenum">
              <a:rPr lang="zh-CN" altLang="en-US" sz="2000">
                <a:latin typeface="Arial" panose="020B0604020202020204" pitchFamily="34" charset="0"/>
              </a:rPr>
              <a:pPr>
                <a:lnSpc>
                  <a:spcPct val="100000"/>
                </a:lnSpc>
                <a:spcBef>
                  <a:spcPct val="0"/>
                </a:spcBef>
                <a:buClrTx/>
                <a:buSzTx/>
                <a:buFontTx/>
                <a:buNone/>
              </a:pPr>
              <a:t>33</a:t>
            </a:fld>
            <a:endParaRPr lang="en-US" altLang="zh-CN" sz="2000">
              <a:latin typeface="Arial" panose="020B0604020202020204" pitchFamily="34" charset="0"/>
            </a:endParaRPr>
          </a:p>
        </p:txBody>
      </p:sp>
      <p:sp>
        <p:nvSpPr>
          <p:cNvPr id="42" name="日期占位符 4">
            <a:extLst>
              <a:ext uri="{FF2B5EF4-FFF2-40B4-BE49-F238E27FC236}">
                <a16:creationId xmlns:a16="http://schemas.microsoft.com/office/drawing/2014/main" id="{CCC1F75B-6952-4E4B-98AD-7AAF505AC342}"/>
              </a:ext>
            </a:extLst>
          </p:cNvPr>
          <p:cNvSpPr>
            <a:spLocks noGrp="1"/>
          </p:cNvSpPr>
          <p:nvPr>
            <p:ph type="dt" sz="quarter" idx="11"/>
          </p:nvPr>
        </p:nvSpPr>
        <p:spPr/>
        <p:txBody>
          <a:bodyPr/>
          <a:lstStyle/>
          <a:p>
            <a:pPr>
              <a:defRPr/>
            </a:pPr>
            <a:fld id="{749CEB29-B390-477E-85A9-57BCCF3506FF}" type="datetime1">
              <a:rPr lang="zh-CN" altLang="en-US"/>
              <a:pPr>
                <a:defRPr/>
              </a:pPr>
              <a:t>2024/5/24</a:t>
            </a:fld>
            <a:endParaRPr lang="en-US" altLang="zh-CN" sz="1000"/>
          </a:p>
        </p:txBody>
      </p:sp>
      <p:sp>
        <p:nvSpPr>
          <p:cNvPr id="1912834" name="Rectangle 2">
            <a:extLst>
              <a:ext uri="{FF2B5EF4-FFF2-40B4-BE49-F238E27FC236}">
                <a16:creationId xmlns:a16="http://schemas.microsoft.com/office/drawing/2014/main" id="{6382680E-7C45-B147-B29C-95831254B248}"/>
              </a:ext>
            </a:extLst>
          </p:cNvPr>
          <p:cNvSpPr>
            <a:spLocks noGrp="1" noChangeArrowheads="1"/>
          </p:cNvSpPr>
          <p:nvPr>
            <p:ph type="title"/>
          </p:nvPr>
        </p:nvSpPr>
        <p:spPr/>
        <p:txBody>
          <a:bodyPr/>
          <a:lstStyle/>
          <a:p>
            <a:pPr defTabSz="914400"/>
            <a:r>
              <a:rPr lang="en-US" altLang="en-US"/>
              <a:t>10.6  多值依赖和4NF</a:t>
            </a:r>
            <a:endParaRPr lang="zh-CN" altLang="en-US"/>
          </a:p>
        </p:txBody>
      </p:sp>
      <p:sp>
        <p:nvSpPr>
          <p:cNvPr id="40965" name="Rectangle 3">
            <a:extLst>
              <a:ext uri="{FF2B5EF4-FFF2-40B4-BE49-F238E27FC236}">
                <a16:creationId xmlns:a16="http://schemas.microsoft.com/office/drawing/2014/main" id="{75B10376-B7E9-394F-BAE3-451F29B5E5B6}"/>
              </a:ext>
            </a:extLst>
          </p:cNvPr>
          <p:cNvSpPr>
            <a:spLocks noGrp="1" noChangeArrowheads="1"/>
          </p:cNvSpPr>
          <p:nvPr>
            <p:ph type="body" idx="1"/>
          </p:nvPr>
        </p:nvSpPr>
        <p:spPr>
          <a:xfrm>
            <a:off x="273050" y="1125538"/>
            <a:ext cx="9288463" cy="1152525"/>
          </a:xfrm>
        </p:spPr>
        <p:txBody>
          <a:bodyPr/>
          <a:lstStyle/>
          <a:p>
            <a:pPr>
              <a:spcBef>
                <a:spcPct val="0"/>
              </a:spcBef>
            </a:pPr>
            <a:r>
              <a:rPr lang="zh-CN" altLang="en-US"/>
              <a:t>属于</a:t>
            </a:r>
            <a:r>
              <a:rPr lang="en-US" altLang="zh-CN"/>
              <a:t>BCNF</a:t>
            </a:r>
            <a:r>
              <a:rPr lang="zh-CN" altLang="en-US"/>
              <a:t>的关系模式是否完美？</a:t>
            </a:r>
          </a:p>
          <a:p>
            <a:pPr>
              <a:spcBef>
                <a:spcPct val="0"/>
              </a:spcBef>
            </a:pPr>
            <a:r>
              <a:rPr lang="zh-CN" altLang="en-US"/>
              <a:t>例</a:t>
            </a:r>
            <a:r>
              <a:rPr lang="en-US" altLang="zh-CN"/>
              <a:t>: </a:t>
            </a:r>
            <a:r>
              <a:rPr lang="zh-CN" altLang="en-US"/>
              <a:t>学校中某一门课程由多个教师讲授，他们使用相同的一套参考书。关系模式</a:t>
            </a:r>
            <a:r>
              <a:rPr lang="en-US" altLang="zh-CN"/>
              <a:t>Teaching(C, T, B)</a:t>
            </a:r>
            <a:endParaRPr lang="en-US" altLang="zh-CN" sz="3600"/>
          </a:p>
        </p:txBody>
      </p:sp>
      <p:grpSp>
        <p:nvGrpSpPr>
          <p:cNvPr id="40966" name="Group 4">
            <a:extLst>
              <a:ext uri="{FF2B5EF4-FFF2-40B4-BE49-F238E27FC236}">
                <a16:creationId xmlns:a16="http://schemas.microsoft.com/office/drawing/2014/main" id="{197614F2-0F83-244C-975D-98DD99C0C200}"/>
              </a:ext>
            </a:extLst>
          </p:cNvPr>
          <p:cNvGrpSpPr>
            <a:grpSpLocks/>
          </p:cNvGrpSpPr>
          <p:nvPr/>
        </p:nvGrpSpPr>
        <p:grpSpPr bwMode="auto">
          <a:xfrm>
            <a:off x="1568450" y="1816100"/>
            <a:ext cx="7016750" cy="5041900"/>
            <a:chOff x="1300" y="709"/>
            <a:chExt cx="4420" cy="3327"/>
          </a:xfrm>
        </p:grpSpPr>
        <p:sp>
          <p:nvSpPr>
            <p:cNvPr id="40967" name="Rectangle 5">
              <a:extLst>
                <a:ext uri="{FF2B5EF4-FFF2-40B4-BE49-F238E27FC236}">
                  <a16:creationId xmlns:a16="http://schemas.microsoft.com/office/drawing/2014/main" id="{9D75EBF8-C53A-844E-A266-8F04D8C6F678}"/>
                </a:ext>
              </a:extLst>
            </p:cNvPr>
            <p:cNvSpPr>
              <a:spLocks noChangeArrowheads="1"/>
            </p:cNvSpPr>
            <p:nvPr/>
          </p:nvSpPr>
          <p:spPr bwMode="auto">
            <a:xfrm>
              <a:off x="1300" y="1056"/>
              <a:ext cx="4420" cy="2828"/>
            </a:xfrm>
            <a:prstGeom prst="rect">
              <a:avLst/>
            </a:prstGeom>
            <a:noFill/>
            <a:ln w="11112">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a:buFont typeface="Wingdings" pitchFamily="2" charset="2"/>
                <a:buNone/>
              </a:pPr>
              <a:endParaRPr lang="zh-CN" altLang="en-US" sz="2500"/>
            </a:p>
          </p:txBody>
        </p:sp>
        <p:sp>
          <p:nvSpPr>
            <p:cNvPr id="40968" name="Text Box 6">
              <a:extLst>
                <a:ext uri="{FF2B5EF4-FFF2-40B4-BE49-F238E27FC236}">
                  <a16:creationId xmlns:a16="http://schemas.microsoft.com/office/drawing/2014/main" id="{2D9439E5-2DA1-0441-9FB0-5FB5580D22A3}"/>
                </a:ext>
              </a:extLst>
            </p:cNvPr>
            <p:cNvSpPr txBox="1">
              <a:spLocks noChangeArrowheads="1"/>
            </p:cNvSpPr>
            <p:nvPr/>
          </p:nvSpPr>
          <p:spPr bwMode="auto">
            <a:xfrm>
              <a:off x="2893" y="3748"/>
              <a:ext cx="5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ClrTx/>
                <a:buSzTx/>
                <a:buFontTx/>
                <a:buNone/>
              </a:pPr>
              <a:r>
                <a:rPr kumimoji="1" lang="en-US" altLang="zh-CN" sz="2400"/>
                <a:t>…</a:t>
              </a:r>
            </a:p>
            <a:p>
              <a:pPr>
                <a:lnSpc>
                  <a:spcPct val="100000"/>
                </a:lnSpc>
                <a:spcBef>
                  <a:spcPct val="0"/>
                </a:spcBef>
                <a:buClrTx/>
                <a:buSzTx/>
                <a:buFontTx/>
                <a:buNone/>
              </a:pPr>
              <a:endParaRPr kumimoji="1" lang="zh-CN" altLang="en-US" sz="2400"/>
            </a:p>
          </p:txBody>
        </p:sp>
        <p:sp>
          <p:nvSpPr>
            <p:cNvPr id="40969" name="Text Box 7">
              <a:extLst>
                <a:ext uri="{FF2B5EF4-FFF2-40B4-BE49-F238E27FC236}">
                  <a16:creationId xmlns:a16="http://schemas.microsoft.com/office/drawing/2014/main" id="{B331EC89-33CA-1543-9C42-4EDE3741B2F2}"/>
                </a:ext>
              </a:extLst>
            </p:cNvPr>
            <p:cNvSpPr txBox="1">
              <a:spLocks noChangeArrowheads="1"/>
            </p:cNvSpPr>
            <p:nvPr/>
          </p:nvSpPr>
          <p:spPr bwMode="auto">
            <a:xfrm>
              <a:off x="1664" y="3552"/>
              <a:ext cx="501"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ClrTx/>
                <a:buSzTx/>
                <a:buFontTx/>
                <a:buNone/>
              </a:pPr>
              <a:r>
                <a:rPr kumimoji="1" lang="en-US" altLang="zh-CN" sz="2000" b="0"/>
                <a:t>…</a:t>
              </a:r>
              <a:endParaRPr kumimoji="1" lang="en-US" altLang="zh-CN" sz="3200" b="0"/>
            </a:p>
            <a:p>
              <a:pPr>
                <a:lnSpc>
                  <a:spcPct val="100000"/>
                </a:lnSpc>
                <a:spcBef>
                  <a:spcPct val="0"/>
                </a:spcBef>
                <a:buClrTx/>
                <a:buSzTx/>
                <a:buFontTx/>
                <a:buNone/>
              </a:pPr>
              <a:endParaRPr kumimoji="1" lang="zh-CN" altLang="en-US" sz="6000" b="0"/>
            </a:p>
          </p:txBody>
        </p:sp>
        <p:sp>
          <p:nvSpPr>
            <p:cNvPr id="40970" name="Text Box 8">
              <a:extLst>
                <a:ext uri="{FF2B5EF4-FFF2-40B4-BE49-F238E27FC236}">
                  <a16:creationId xmlns:a16="http://schemas.microsoft.com/office/drawing/2014/main" id="{6705550C-B5EF-1647-85D1-8C7180F0CA81}"/>
                </a:ext>
              </a:extLst>
            </p:cNvPr>
            <p:cNvSpPr txBox="1">
              <a:spLocks noChangeArrowheads="1"/>
            </p:cNvSpPr>
            <p:nvPr/>
          </p:nvSpPr>
          <p:spPr bwMode="auto">
            <a:xfrm>
              <a:off x="4784" y="3748"/>
              <a:ext cx="416"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ClrTx/>
                <a:buSzTx/>
                <a:buFontTx/>
                <a:buNone/>
              </a:pPr>
              <a:r>
                <a:rPr kumimoji="1" lang="en-US" altLang="zh-CN" sz="2400"/>
                <a:t>…</a:t>
              </a:r>
            </a:p>
          </p:txBody>
        </p:sp>
        <p:sp>
          <p:nvSpPr>
            <p:cNvPr id="40971" name="AutoShape 9">
              <a:extLst>
                <a:ext uri="{FF2B5EF4-FFF2-40B4-BE49-F238E27FC236}">
                  <a16:creationId xmlns:a16="http://schemas.microsoft.com/office/drawing/2014/main" id="{87B2E92D-5AAB-D040-A303-76627048F55A}"/>
                </a:ext>
              </a:extLst>
            </p:cNvPr>
            <p:cNvSpPr>
              <a:spLocks/>
            </p:cNvSpPr>
            <p:nvPr/>
          </p:nvSpPr>
          <p:spPr bwMode="auto">
            <a:xfrm>
              <a:off x="2834" y="1752"/>
              <a:ext cx="195" cy="461"/>
            </a:xfrm>
            <a:prstGeom prst="leftBrace">
              <a:avLst>
                <a:gd name="adj1" fmla="val 19701"/>
                <a:gd name="adj2" fmla="val 50000"/>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a:buFont typeface="Wingdings" pitchFamily="2" charset="2"/>
                <a:buNone/>
              </a:pPr>
              <a:endParaRPr lang="zh-CN" altLang="en-US" sz="2500"/>
            </a:p>
          </p:txBody>
        </p:sp>
        <p:sp>
          <p:nvSpPr>
            <p:cNvPr id="40972" name="AutoShape 10">
              <a:extLst>
                <a:ext uri="{FF2B5EF4-FFF2-40B4-BE49-F238E27FC236}">
                  <a16:creationId xmlns:a16="http://schemas.microsoft.com/office/drawing/2014/main" id="{929D6A4C-E55C-1040-B4B5-959CB63B54FE}"/>
                </a:ext>
              </a:extLst>
            </p:cNvPr>
            <p:cNvSpPr>
              <a:spLocks/>
            </p:cNvSpPr>
            <p:nvPr/>
          </p:nvSpPr>
          <p:spPr bwMode="auto">
            <a:xfrm rot="10800000">
              <a:off x="3469" y="1744"/>
              <a:ext cx="195" cy="461"/>
            </a:xfrm>
            <a:prstGeom prst="leftBrace">
              <a:avLst>
                <a:gd name="adj1" fmla="val 19701"/>
                <a:gd name="adj2" fmla="val 50000"/>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a:buFont typeface="Wingdings" pitchFamily="2" charset="2"/>
                <a:buNone/>
              </a:pPr>
              <a:endParaRPr lang="zh-CN" altLang="en-US" sz="2500"/>
            </a:p>
          </p:txBody>
        </p:sp>
        <p:sp>
          <p:nvSpPr>
            <p:cNvPr id="40973" name="AutoShape 11">
              <a:extLst>
                <a:ext uri="{FF2B5EF4-FFF2-40B4-BE49-F238E27FC236}">
                  <a16:creationId xmlns:a16="http://schemas.microsoft.com/office/drawing/2014/main" id="{3C8818C9-1966-0340-8580-12E9F3BEAC1C}"/>
                </a:ext>
              </a:extLst>
            </p:cNvPr>
            <p:cNvSpPr>
              <a:spLocks/>
            </p:cNvSpPr>
            <p:nvPr/>
          </p:nvSpPr>
          <p:spPr bwMode="auto">
            <a:xfrm>
              <a:off x="2802" y="2656"/>
              <a:ext cx="182" cy="457"/>
            </a:xfrm>
            <a:prstGeom prst="leftBrace">
              <a:avLst>
                <a:gd name="adj1" fmla="val 20925"/>
                <a:gd name="adj2" fmla="val 50000"/>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a:buFont typeface="Wingdings" pitchFamily="2" charset="2"/>
                <a:buNone/>
              </a:pPr>
              <a:endParaRPr lang="zh-CN" altLang="en-US" sz="2500"/>
            </a:p>
          </p:txBody>
        </p:sp>
        <p:sp>
          <p:nvSpPr>
            <p:cNvPr id="40974" name="AutoShape 12">
              <a:extLst>
                <a:ext uri="{FF2B5EF4-FFF2-40B4-BE49-F238E27FC236}">
                  <a16:creationId xmlns:a16="http://schemas.microsoft.com/office/drawing/2014/main" id="{3DD7A984-5FD2-7D40-99C0-2F82E6B30411}"/>
                </a:ext>
              </a:extLst>
            </p:cNvPr>
            <p:cNvSpPr>
              <a:spLocks/>
            </p:cNvSpPr>
            <p:nvPr/>
          </p:nvSpPr>
          <p:spPr bwMode="auto">
            <a:xfrm rot="10800000">
              <a:off x="3515" y="2656"/>
              <a:ext cx="195" cy="411"/>
            </a:xfrm>
            <a:prstGeom prst="leftBrace">
              <a:avLst>
                <a:gd name="adj1" fmla="val 17564"/>
                <a:gd name="adj2" fmla="val 50000"/>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a:buFont typeface="Wingdings" pitchFamily="2" charset="2"/>
                <a:buNone/>
              </a:pPr>
              <a:endParaRPr lang="zh-CN" altLang="en-US" sz="2500"/>
            </a:p>
          </p:txBody>
        </p:sp>
        <p:sp>
          <p:nvSpPr>
            <p:cNvPr id="40975" name="AutoShape 13">
              <a:extLst>
                <a:ext uri="{FF2B5EF4-FFF2-40B4-BE49-F238E27FC236}">
                  <a16:creationId xmlns:a16="http://schemas.microsoft.com/office/drawing/2014/main" id="{A746B36A-3BBF-2A41-932E-FEAF6648ED44}"/>
                </a:ext>
              </a:extLst>
            </p:cNvPr>
            <p:cNvSpPr>
              <a:spLocks/>
            </p:cNvSpPr>
            <p:nvPr/>
          </p:nvSpPr>
          <p:spPr bwMode="auto">
            <a:xfrm>
              <a:off x="2802" y="3263"/>
              <a:ext cx="195" cy="485"/>
            </a:xfrm>
            <a:prstGeom prst="leftBrace">
              <a:avLst>
                <a:gd name="adj1" fmla="val 20726"/>
                <a:gd name="adj2" fmla="val 50000"/>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a:buFont typeface="Wingdings" pitchFamily="2" charset="2"/>
                <a:buNone/>
              </a:pPr>
              <a:endParaRPr lang="zh-CN" altLang="en-US" sz="2500"/>
            </a:p>
          </p:txBody>
        </p:sp>
        <p:sp>
          <p:nvSpPr>
            <p:cNvPr id="40976" name="AutoShape 14">
              <a:extLst>
                <a:ext uri="{FF2B5EF4-FFF2-40B4-BE49-F238E27FC236}">
                  <a16:creationId xmlns:a16="http://schemas.microsoft.com/office/drawing/2014/main" id="{31FC8D76-7B21-D641-B481-7647C65F6508}"/>
                </a:ext>
              </a:extLst>
            </p:cNvPr>
            <p:cNvSpPr>
              <a:spLocks/>
            </p:cNvSpPr>
            <p:nvPr/>
          </p:nvSpPr>
          <p:spPr bwMode="auto">
            <a:xfrm rot="10800000">
              <a:off x="3417" y="3254"/>
              <a:ext cx="247" cy="494"/>
            </a:xfrm>
            <a:prstGeom prst="leftBrace">
              <a:avLst>
                <a:gd name="adj1" fmla="val 16667"/>
                <a:gd name="adj2" fmla="val 50000"/>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a:buFont typeface="Wingdings" pitchFamily="2" charset="2"/>
                <a:buNone/>
              </a:pPr>
              <a:endParaRPr lang="zh-CN" altLang="en-US" sz="2500"/>
            </a:p>
          </p:txBody>
        </p:sp>
        <p:grpSp>
          <p:nvGrpSpPr>
            <p:cNvPr id="40977" name="Group 15">
              <a:extLst>
                <a:ext uri="{FF2B5EF4-FFF2-40B4-BE49-F238E27FC236}">
                  <a16:creationId xmlns:a16="http://schemas.microsoft.com/office/drawing/2014/main" id="{D6EA07A0-047F-E042-AA38-6ECA7B6C3819}"/>
                </a:ext>
              </a:extLst>
            </p:cNvPr>
            <p:cNvGrpSpPr>
              <a:grpSpLocks/>
            </p:cNvGrpSpPr>
            <p:nvPr/>
          </p:nvGrpSpPr>
          <p:grpSpPr bwMode="auto">
            <a:xfrm>
              <a:off x="1306" y="1061"/>
              <a:ext cx="4408" cy="2818"/>
              <a:chOff x="0" y="0"/>
              <a:chExt cx="2272" cy="1610"/>
            </a:xfrm>
          </p:grpSpPr>
          <p:grpSp>
            <p:nvGrpSpPr>
              <p:cNvPr id="40985" name="Group 16">
                <a:extLst>
                  <a:ext uri="{FF2B5EF4-FFF2-40B4-BE49-F238E27FC236}">
                    <a16:creationId xmlns:a16="http://schemas.microsoft.com/office/drawing/2014/main" id="{08976674-8334-D147-BD17-4698F349CB67}"/>
                  </a:ext>
                </a:extLst>
              </p:cNvPr>
              <p:cNvGrpSpPr>
                <a:grpSpLocks/>
              </p:cNvGrpSpPr>
              <p:nvPr/>
            </p:nvGrpSpPr>
            <p:grpSpPr bwMode="auto">
              <a:xfrm>
                <a:off x="0" y="0"/>
                <a:ext cx="596" cy="355"/>
                <a:chOff x="0" y="0"/>
                <a:chExt cx="596" cy="355"/>
              </a:xfrm>
            </p:grpSpPr>
            <p:sp>
              <p:nvSpPr>
                <p:cNvPr id="41001" name="Rectangle 17">
                  <a:extLst>
                    <a:ext uri="{FF2B5EF4-FFF2-40B4-BE49-F238E27FC236}">
                      <a16:creationId xmlns:a16="http://schemas.microsoft.com/office/drawing/2014/main" id="{102D9610-D941-D045-A0C5-D1E722ECD1D1}"/>
                    </a:ext>
                  </a:extLst>
                </p:cNvPr>
                <p:cNvSpPr>
                  <a:spLocks noChangeArrowheads="1"/>
                </p:cNvSpPr>
                <p:nvPr/>
              </p:nvSpPr>
              <p:spPr bwMode="auto">
                <a:xfrm>
                  <a:off x="43" y="0"/>
                  <a:ext cx="510"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ClrTx/>
                    <a:buSzTx/>
                    <a:buFontTx/>
                    <a:buNone/>
                  </a:pPr>
                  <a:r>
                    <a:rPr kumimoji="1" lang="zh-CN" altLang="en-US" sz="2400"/>
                    <a:t>课  程  </a:t>
                  </a:r>
                  <a:r>
                    <a:rPr kumimoji="1" lang="en-US" altLang="zh-CN" sz="2400"/>
                    <a:t>C</a:t>
                  </a:r>
                </a:p>
                <a:p>
                  <a:pPr algn="ctr">
                    <a:lnSpc>
                      <a:spcPct val="100000"/>
                    </a:lnSpc>
                    <a:spcBef>
                      <a:spcPct val="0"/>
                    </a:spcBef>
                    <a:buClrTx/>
                    <a:buSzTx/>
                    <a:buFontTx/>
                    <a:buNone/>
                  </a:pPr>
                  <a:endParaRPr kumimoji="1" lang="zh-CN" altLang="en-US" sz="2400"/>
                </a:p>
              </p:txBody>
            </p:sp>
            <p:sp>
              <p:nvSpPr>
                <p:cNvPr id="41002" name="Rectangle 18">
                  <a:extLst>
                    <a:ext uri="{FF2B5EF4-FFF2-40B4-BE49-F238E27FC236}">
                      <a16:creationId xmlns:a16="http://schemas.microsoft.com/office/drawing/2014/main" id="{AE6282FE-CCD3-0641-80FC-9F178C290BE6}"/>
                    </a:ext>
                  </a:extLst>
                </p:cNvPr>
                <p:cNvSpPr>
                  <a:spLocks noChangeArrowheads="1"/>
                </p:cNvSpPr>
                <p:nvPr/>
              </p:nvSpPr>
              <p:spPr bwMode="auto">
                <a:xfrm>
                  <a:off x="0" y="0"/>
                  <a:ext cx="596" cy="35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a:buFont typeface="Wingdings" pitchFamily="2" charset="2"/>
                    <a:buNone/>
                  </a:pPr>
                  <a:endParaRPr lang="zh-CN" altLang="en-US" sz="2500"/>
                </a:p>
              </p:txBody>
            </p:sp>
          </p:grpSp>
          <p:grpSp>
            <p:nvGrpSpPr>
              <p:cNvPr id="40986" name="Group 19">
                <a:extLst>
                  <a:ext uri="{FF2B5EF4-FFF2-40B4-BE49-F238E27FC236}">
                    <a16:creationId xmlns:a16="http://schemas.microsoft.com/office/drawing/2014/main" id="{25751926-578B-954E-A1DF-ECCD6E5DD159}"/>
                  </a:ext>
                </a:extLst>
              </p:cNvPr>
              <p:cNvGrpSpPr>
                <a:grpSpLocks/>
              </p:cNvGrpSpPr>
              <p:nvPr/>
            </p:nvGrpSpPr>
            <p:grpSpPr bwMode="auto">
              <a:xfrm>
                <a:off x="596" y="0"/>
                <a:ext cx="822" cy="355"/>
                <a:chOff x="596" y="0"/>
                <a:chExt cx="822" cy="355"/>
              </a:xfrm>
            </p:grpSpPr>
            <p:sp>
              <p:nvSpPr>
                <p:cNvPr id="40999" name="Rectangle 20">
                  <a:extLst>
                    <a:ext uri="{FF2B5EF4-FFF2-40B4-BE49-F238E27FC236}">
                      <a16:creationId xmlns:a16="http://schemas.microsoft.com/office/drawing/2014/main" id="{D6A29F5F-97BC-5242-A7F2-9D5B14C4745E}"/>
                    </a:ext>
                  </a:extLst>
                </p:cNvPr>
                <p:cNvSpPr>
                  <a:spLocks noChangeArrowheads="1"/>
                </p:cNvSpPr>
                <p:nvPr/>
              </p:nvSpPr>
              <p:spPr bwMode="auto">
                <a:xfrm>
                  <a:off x="639" y="0"/>
                  <a:ext cx="736"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ClrTx/>
                    <a:buSzTx/>
                    <a:buFontTx/>
                    <a:buNone/>
                  </a:pPr>
                  <a:r>
                    <a:rPr kumimoji="1" lang="zh-CN" altLang="en-US" sz="2400"/>
                    <a:t>教  员  </a:t>
                  </a:r>
                  <a:r>
                    <a:rPr kumimoji="1" lang="en-US" altLang="zh-CN" sz="2400"/>
                    <a:t>T</a:t>
                  </a:r>
                  <a:endParaRPr kumimoji="1" lang="zh-CN" altLang="en-US" sz="2400"/>
                </a:p>
              </p:txBody>
            </p:sp>
            <p:sp>
              <p:nvSpPr>
                <p:cNvPr id="41000" name="Rectangle 21">
                  <a:extLst>
                    <a:ext uri="{FF2B5EF4-FFF2-40B4-BE49-F238E27FC236}">
                      <a16:creationId xmlns:a16="http://schemas.microsoft.com/office/drawing/2014/main" id="{4490D3BD-C088-3949-A5A9-13EC272C6658}"/>
                    </a:ext>
                  </a:extLst>
                </p:cNvPr>
                <p:cNvSpPr>
                  <a:spLocks noChangeArrowheads="1"/>
                </p:cNvSpPr>
                <p:nvPr/>
              </p:nvSpPr>
              <p:spPr bwMode="auto">
                <a:xfrm>
                  <a:off x="596" y="0"/>
                  <a:ext cx="822" cy="35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a:buFont typeface="Wingdings" pitchFamily="2" charset="2"/>
                    <a:buNone/>
                  </a:pPr>
                  <a:endParaRPr lang="zh-CN" altLang="en-US" sz="2500"/>
                </a:p>
              </p:txBody>
            </p:sp>
          </p:grpSp>
          <p:grpSp>
            <p:nvGrpSpPr>
              <p:cNvPr id="40987" name="Group 22">
                <a:extLst>
                  <a:ext uri="{FF2B5EF4-FFF2-40B4-BE49-F238E27FC236}">
                    <a16:creationId xmlns:a16="http://schemas.microsoft.com/office/drawing/2014/main" id="{8FF8E9A7-3833-C144-919B-FBE5A4E576DB}"/>
                  </a:ext>
                </a:extLst>
              </p:cNvPr>
              <p:cNvGrpSpPr>
                <a:grpSpLocks/>
              </p:cNvGrpSpPr>
              <p:nvPr/>
            </p:nvGrpSpPr>
            <p:grpSpPr bwMode="auto">
              <a:xfrm>
                <a:off x="1418" y="0"/>
                <a:ext cx="854" cy="355"/>
                <a:chOff x="1418" y="0"/>
                <a:chExt cx="854" cy="355"/>
              </a:xfrm>
            </p:grpSpPr>
            <p:sp>
              <p:nvSpPr>
                <p:cNvPr id="40997" name="Rectangle 23">
                  <a:extLst>
                    <a:ext uri="{FF2B5EF4-FFF2-40B4-BE49-F238E27FC236}">
                      <a16:creationId xmlns:a16="http://schemas.microsoft.com/office/drawing/2014/main" id="{952C2451-713F-4743-8062-D6948DDD8009}"/>
                    </a:ext>
                  </a:extLst>
                </p:cNvPr>
                <p:cNvSpPr>
                  <a:spLocks noChangeArrowheads="1"/>
                </p:cNvSpPr>
                <p:nvPr/>
              </p:nvSpPr>
              <p:spPr bwMode="auto">
                <a:xfrm>
                  <a:off x="1461" y="0"/>
                  <a:ext cx="768"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ClrTx/>
                    <a:buSzTx/>
                    <a:buFontTx/>
                    <a:buNone/>
                  </a:pPr>
                  <a:r>
                    <a:rPr kumimoji="1" lang="zh-CN" altLang="en-US" sz="2400"/>
                    <a:t>参 考 书 </a:t>
                  </a:r>
                  <a:r>
                    <a:rPr kumimoji="1" lang="en-US" altLang="zh-CN" sz="2400"/>
                    <a:t>B</a:t>
                  </a:r>
                  <a:endParaRPr kumimoji="1" lang="en-US" altLang="zh-CN" sz="6600"/>
                </a:p>
              </p:txBody>
            </p:sp>
            <p:sp>
              <p:nvSpPr>
                <p:cNvPr id="40998" name="Rectangle 24">
                  <a:extLst>
                    <a:ext uri="{FF2B5EF4-FFF2-40B4-BE49-F238E27FC236}">
                      <a16:creationId xmlns:a16="http://schemas.microsoft.com/office/drawing/2014/main" id="{E1AA8206-D4C4-E147-B49A-C9FD7622F178}"/>
                    </a:ext>
                  </a:extLst>
                </p:cNvPr>
                <p:cNvSpPr>
                  <a:spLocks noChangeArrowheads="1"/>
                </p:cNvSpPr>
                <p:nvPr/>
              </p:nvSpPr>
              <p:spPr bwMode="auto">
                <a:xfrm>
                  <a:off x="1418" y="0"/>
                  <a:ext cx="854" cy="35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a:buFont typeface="Wingdings" pitchFamily="2" charset="2"/>
                    <a:buNone/>
                  </a:pPr>
                  <a:endParaRPr lang="zh-CN" altLang="en-US" sz="2500"/>
                </a:p>
              </p:txBody>
            </p:sp>
          </p:grpSp>
          <p:grpSp>
            <p:nvGrpSpPr>
              <p:cNvPr id="40988" name="Group 25">
                <a:extLst>
                  <a:ext uri="{FF2B5EF4-FFF2-40B4-BE49-F238E27FC236}">
                    <a16:creationId xmlns:a16="http://schemas.microsoft.com/office/drawing/2014/main" id="{FB17AA49-3D17-814A-A37C-9782B153185E}"/>
                  </a:ext>
                </a:extLst>
              </p:cNvPr>
              <p:cNvGrpSpPr>
                <a:grpSpLocks/>
              </p:cNvGrpSpPr>
              <p:nvPr/>
            </p:nvGrpSpPr>
            <p:grpSpPr bwMode="auto">
              <a:xfrm>
                <a:off x="0" y="355"/>
                <a:ext cx="596" cy="1255"/>
                <a:chOff x="0" y="355"/>
                <a:chExt cx="596" cy="1255"/>
              </a:xfrm>
            </p:grpSpPr>
            <p:sp>
              <p:nvSpPr>
                <p:cNvPr id="40995" name="Rectangle 26">
                  <a:extLst>
                    <a:ext uri="{FF2B5EF4-FFF2-40B4-BE49-F238E27FC236}">
                      <a16:creationId xmlns:a16="http://schemas.microsoft.com/office/drawing/2014/main" id="{C1E6C96B-C373-F843-9C72-BD49E9531E78}"/>
                    </a:ext>
                  </a:extLst>
                </p:cNvPr>
                <p:cNvSpPr>
                  <a:spLocks noChangeArrowheads="1"/>
                </p:cNvSpPr>
                <p:nvPr/>
              </p:nvSpPr>
              <p:spPr bwMode="auto">
                <a:xfrm>
                  <a:off x="43" y="355"/>
                  <a:ext cx="510" cy="1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ClrTx/>
                    <a:buSzTx/>
                    <a:buFontTx/>
                    <a:buNone/>
                  </a:pPr>
                  <a:r>
                    <a:rPr kumimoji="1" lang="zh-CN" altLang="en-US" sz="700"/>
                    <a:t> </a:t>
                  </a:r>
                  <a:endParaRPr kumimoji="1" lang="zh-CN" altLang="en-US" sz="1000"/>
                </a:p>
                <a:p>
                  <a:pPr algn="ctr">
                    <a:lnSpc>
                      <a:spcPct val="100000"/>
                    </a:lnSpc>
                    <a:spcBef>
                      <a:spcPct val="0"/>
                    </a:spcBef>
                    <a:buClrTx/>
                    <a:buSzTx/>
                    <a:buFontTx/>
                    <a:buNone/>
                  </a:pPr>
                  <a:r>
                    <a:rPr kumimoji="1" lang="zh-CN" altLang="en-US" sz="700"/>
                    <a:t> </a:t>
                  </a:r>
                  <a:endParaRPr kumimoji="1" lang="zh-CN" altLang="en-US" sz="1000"/>
                </a:p>
                <a:p>
                  <a:pPr algn="ctr">
                    <a:lnSpc>
                      <a:spcPct val="100000"/>
                    </a:lnSpc>
                    <a:spcBef>
                      <a:spcPct val="0"/>
                    </a:spcBef>
                    <a:buClrTx/>
                    <a:buSzTx/>
                    <a:buFontTx/>
                    <a:buNone/>
                  </a:pPr>
                  <a:r>
                    <a:rPr kumimoji="1" lang="zh-CN" altLang="en-US" sz="2400"/>
                    <a:t>物理</a:t>
                  </a:r>
                </a:p>
                <a:p>
                  <a:pPr algn="ctr">
                    <a:lnSpc>
                      <a:spcPct val="100000"/>
                    </a:lnSpc>
                    <a:spcBef>
                      <a:spcPct val="0"/>
                    </a:spcBef>
                    <a:buClrTx/>
                    <a:buSzTx/>
                    <a:buFontTx/>
                    <a:buNone/>
                  </a:pPr>
                  <a:endParaRPr kumimoji="1" lang="zh-CN" altLang="en-US" sz="2400"/>
                </a:p>
                <a:p>
                  <a:pPr algn="ctr">
                    <a:lnSpc>
                      <a:spcPct val="100000"/>
                    </a:lnSpc>
                    <a:spcBef>
                      <a:spcPct val="0"/>
                    </a:spcBef>
                    <a:buClrTx/>
                    <a:buSzTx/>
                    <a:buFontTx/>
                    <a:buNone/>
                  </a:pPr>
                  <a:endParaRPr kumimoji="1" lang="zh-CN" altLang="en-US" sz="2400"/>
                </a:p>
                <a:p>
                  <a:pPr algn="ctr">
                    <a:lnSpc>
                      <a:spcPct val="100000"/>
                    </a:lnSpc>
                    <a:spcBef>
                      <a:spcPct val="0"/>
                    </a:spcBef>
                    <a:buClrTx/>
                    <a:buSzTx/>
                    <a:buFontTx/>
                    <a:buNone/>
                  </a:pPr>
                  <a:r>
                    <a:rPr kumimoji="1" lang="zh-CN" altLang="en-US" sz="2400"/>
                    <a:t> </a:t>
                  </a:r>
                </a:p>
                <a:p>
                  <a:pPr algn="ctr">
                    <a:lnSpc>
                      <a:spcPct val="100000"/>
                    </a:lnSpc>
                    <a:spcBef>
                      <a:spcPct val="0"/>
                    </a:spcBef>
                    <a:buClrTx/>
                    <a:buSzTx/>
                    <a:buFontTx/>
                    <a:buNone/>
                  </a:pPr>
                  <a:r>
                    <a:rPr kumimoji="1" lang="zh-CN" altLang="en-US" sz="2400"/>
                    <a:t>数学</a:t>
                  </a:r>
                </a:p>
                <a:p>
                  <a:pPr algn="ctr">
                    <a:lnSpc>
                      <a:spcPct val="100000"/>
                    </a:lnSpc>
                    <a:spcBef>
                      <a:spcPct val="0"/>
                    </a:spcBef>
                    <a:buClrTx/>
                    <a:buSzTx/>
                    <a:buFontTx/>
                    <a:buNone/>
                  </a:pPr>
                  <a:r>
                    <a:rPr kumimoji="1" lang="zh-CN" altLang="en-US" sz="2400"/>
                    <a:t> </a:t>
                  </a:r>
                </a:p>
                <a:p>
                  <a:pPr algn="ctr">
                    <a:lnSpc>
                      <a:spcPct val="30000"/>
                    </a:lnSpc>
                    <a:spcBef>
                      <a:spcPct val="0"/>
                    </a:spcBef>
                    <a:buClrTx/>
                    <a:buSzTx/>
                    <a:buFontTx/>
                    <a:buNone/>
                  </a:pPr>
                  <a:r>
                    <a:rPr kumimoji="1" lang="zh-CN" altLang="en-US" sz="2400"/>
                    <a:t>  </a:t>
                  </a:r>
                </a:p>
                <a:p>
                  <a:pPr algn="ctr">
                    <a:lnSpc>
                      <a:spcPct val="100000"/>
                    </a:lnSpc>
                    <a:spcBef>
                      <a:spcPct val="0"/>
                    </a:spcBef>
                    <a:buClrTx/>
                    <a:buSzTx/>
                    <a:buFontTx/>
                    <a:buNone/>
                  </a:pPr>
                  <a:r>
                    <a:rPr kumimoji="1" lang="zh-CN" altLang="en-US" sz="2400"/>
                    <a:t>计算数学</a:t>
                  </a:r>
                </a:p>
              </p:txBody>
            </p:sp>
            <p:sp>
              <p:nvSpPr>
                <p:cNvPr id="40996" name="Rectangle 27">
                  <a:extLst>
                    <a:ext uri="{FF2B5EF4-FFF2-40B4-BE49-F238E27FC236}">
                      <a16:creationId xmlns:a16="http://schemas.microsoft.com/office/drawing/2014/main" id="{759E44AB-83D0-DB41-8690-57C689178977}"/>
                    </a:ext>
                  </a:extLst>
                </p:cNvPr>
                <p:cNvSpPr>
                  <a:spLocks noChangeArrowheads="1"/>
                </p:cNvSpPr>
                <p:nvPr/>
              </p:nvSpPr>
              <p:spPr bwMode="auto">
                <a:xfrm>
                  <a:off x="0" y="355"/>
                  <a:ext cx="596" cy="125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a:buFont typeface="Wingdings" pitchFamily="2" charset="2"/>
                    <a:buNone/>
                  </a:pPr>
                  <a:endParaRPr lang="zh-CN" altLang="en-US" sz="2500"/>
                </a:p>
              </p:txBody>
            </p:sp>
          </p:grpSp>
          <p:grpSp>
            <p:nvGrpSpPr>
              <p:cNvPr id="40989" name="Group 28">
                <a:extLst>
                  <a:ext uri="{FF2B5EF4-FFF2-40B4-BE49-F238E27FC236}">
                    <a16:creationId xmlns:a16="http://schemas.microsoft.com/office/drawing/2014/main" id="{8C6A988B-E1F9-4146-BD9A-68EA469FAC31}"/>
                  </a:ext>
                </a:extLst>
              </p:cNvPr>
              <p:cNvGrpSpPr>
                <a:grpSpLocks/>
              </p:cNvGrpSpPr>
              <p:nvPr/>
            </p:nvGrpSpPr>
            <p:grpSpPr bwMode="auto">
              <a:xfrm>
                <a:off x="596" y="355"/>
                <a:ext cx="822" cy="1255"/>
                <a:chOff x="596" y="355"/>
                <a:chExt cx="822" cy="1255"/>
              </a:xfrm>
            </p:grpSpPr>
            <p:sp>
              <p:nvSpPr>
                <p:cNvPr id="40993" name="Rectangle 29">
                  <a:extLst>
                    <a:ext uri="{FF2B5EF4-FFF2-40B4-BE49-F238E27FC236}">
                      <a16:creationId xmlns:a16="http://schemas.microsoft.com/office/drawing/2014/main" id="{74FACBF8-4991-D24B-9494-99B43AF408E7}"/>
                    </a:ext>
                  </a:extLst>
                </p:cNvPr>
                <p:cNvSpPr>
                  <a:spLocks noChangeArrowheads="1"/>
                </p:cNvSpPr>
                <p:nvPr/>
              </p:nvSpPr>
              <p:spPr bwMode="auto">
                <a:xfrm>
                  <a:off x="639" y="355"/>
                  <a:ext cx="736" cy="1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ClrTx/>
                    <a:buSzTx/>
                    <a:buFontTx/>
                    <a:buNone/>
                  </a:pPr>
                  <a:r>
                    <a:rPr kumimoji="1" lang="zh-CN" altLang="en-US" sz="2400"/>
                    <a:t>李 勇</a:t>
                  </a:r>
                </a:p>
                <a:p>
                  <a:pPr algn="ctr">
                    <a:lnSpc>
                      <a:spcPct val="100000"/>
                    </a:lnSpc>
                    <a:spcBef>
                      <a:spcPct val="0"/>
                    </a:spcBef>
                    <a:buClrTx/>
                    <a:buSzTx/>
                    <a:buFontTx/>
                    <a:buNone/>
                  </a:pPr>
                  <a:r>
                    <a:rPr kumimoji="1" lang="zh-CN" altLang="en-US" sz="2400"/>
                    <a:t>王 军</a:t>
                  </a:r>
                </a:p>
                <a:p>
                  <a:pPr algn="ctr">
                    <a:lnSpc>
                      <a:spcPct val="100000"/>
                    </a:lnSpc>
                    <a:spcBef>
                      <a:spcPct val="0"/>
                    </a:spcBef>
                    <a:buClrTx/>
                    <a:buSzTx/>
                    <a:buFontTx/>
                    <a:buNone/>
                  </a:pPr>
                  <a:endParaRPr kumimoji="1" lang="zh-CN" altLang="en-US" sz="2400"/>
                </a:p>
                <a:p>
                  <a:pPr algn="ctr">
                    <a:lnSpc>
                      <a:spcPct val="100000"/>
                    </a:lnSpc>
                    <a:spcBef>
                      <a:spcPct val="0"/>
                    </a:spcBef>
                    <a:buClrTx/>
                    <a:buSzTx/>
                    <a:buFontTx/>
                    <a:buNone/>
                  </a:pPr>
                  <a:r>
                    <a:rPr kumimoji="1" lang="zh-CN" altLang="en-US" sz="2400"/>
                    <a:t>  </a:t>
                  </a:r>
                </a:p>
                <a:p>
                  <a:pPr algn="ctr">
                    <a:lnSpc>
                      <a:spcPct val="100000"/>
                    </a:lnSpc>
                    <a:spcBef>
                      <a:spcPct val="0"/>
                    </a:spcBef>
                    <a:buClrTx/>
                    <a:buSzTx/>
                    <a:buFontTx/>
                    <a:buNone/>
                  </a:pPr>
                  <a:r>
                    <a:rPr kumimoji="1" lang="zh-CN" altLang="en-US" sz="2400"/>
                    <a:t>李 勇</a:t>
                  </a:r>
                </a:p>
                <a:p>
                  <a:pPr algn="ctr">
                    <a:lnSpc>
                      <a:spcPct val="100000"/>
                    </a:lnSpc>
                    <a:spcBef>
                      <a:spcPct val="0"/>
                    </a:spcBef>
                    <a:buClrTx/>
                    <a:buSzTx/>
                    <a:buFontTx/>
                    <a:buNone/>
                  </a:pPr>
                  <a:r>
                    <a:rPr kumimoji="1" lang="zh-CN" altLang="en-US" sz="2400"/>
                    <a:t>张 平</a:t>
                  </a:r>
                </a:p>
                <a:p>
                  <a:pPr algn="ctr">
                    <a:lnSpc>
                      <a:spcPct val="80000"/>
                    </a:lnSpc>
                    <a:spcBef>
                      <a:spcPct val="0"/>
                    </a:spcBef>
                    <a:buClrTx/>
                    <a:buSzTx/>
                    <a:buFontTx/>
                    <a:buNone/>
                  </a:pPr>
                  <a:r>
                    <a:rPr kumimoji="1" lang="zh-CN" altLang="en-US" sz="2400"/>
                    <a:t>  </a:t>
                  </a:r>
                </a:p>
                <a:p>
                  <a:pPr algn="ctr">
                    <a:lnSpc>
                      <a:spcPct val="100000"/>
                    </a:lnSpc>
                    <a:spcBef>
                      <a:spcPct val="0"/>
                    </a:spcBef>
                    <a:buClrTx/>
                    <a:buSzTx/>
                    <a:buFontTx/>
                    <a:buNone/>
                  </a:pPr>
                  <a:r>
                    <a:rPr kumimoji="1" lang="zh-CN" altLang="en-US" sz="2400"/>
                    <a:t>张 平</a:t>
                  </a:r>
                </a:p>
                <a:p>
                  <a:pPr algn="ctr">
                    <a:lnSpc>
                      <a:spcPct val="100000"/>
                    </a:lnSpc>
                    <a:spcBef>
                      <a:spcPct val="0"/>
                    </a:spcBef>
                    <a:buClrTx/>
                    <a:buSzTx/>
                    <a:buFontTx/>
                    <a:buNone/>
                  </a:pPr>
                  <a:r>
                    <a:rPr kumimoji="1" lang="zh-CN" altLang="en-US" sz="2400"/>
                    <a:t>周 峰</a:t>
                  </a:r>
                </a:p>
              </p:txBody>
            </p:sp>
            <p:sp>
              <p:nvSpPr>
                <p:cNvPr id="40994" name="Rectangle 30">
                  <a:extLst>
                    <a:ext uri="{FF2B5EF4-FFF2-40B4-BE49-F238E27FC236}">
                      <a16:creationId xmlns:a16="http://schemas.microsoft.com/office/drawing/2014/main" id="{790023FB-E614-FC48-A2D3-8CF255988F4B}"/>
                    </a:ext>
                  </a:extLst>
                </p:cNvPr>
                <p:cNvSpPr>
                  <a:spLocks noChangeArrowheads="1"/>
                </p:cNvSpPr>
                <p:nvPr/>
              </p:nvSpPr>
              <p:spPr bwMode="auto">
                <a:xfrm>
                  <a:off x="596" y="355"/>
                  <a:ext cx="822" cy="125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a:buFont typeface="Wingdings" pitchFamily="2" charset="2"/>
                    <a:buNone/>
                  </a:pPr>
                  <a:endParaRPr lang="zh-CN" altLang="en-US" sz="2500"/>
                </a:p>
              </p:txBody>
            </p:sp>
          </p:grpSp>
          <p:grpSp>
            <p:nvGrpSpPr>
              <p:cNvPr id="40990" name="Group 31">
                <a:extLst>
                  <a:ext uri="{FF2B5EF4-FFF2-40B4-BE49-F238E27FC236}">
                    <a16:creationId xmlns:a16="http://schemas.microsoft.com/office/drawing/2014/main" id="{4A17376A-AE75-7641-8521-3F20A475360E}"/>
                  </a:ext>
                </a:extLst>
              </p:cNvPr>
              <p:cNvGrpSpPr>
                <a:grpSpLocks/>
              </p:cNvGrpSpPr>
              <p:nvPr/>
            </p:nvGrpSpPr>
            <p:grpSpPr bwMode="auto">
              <a:xfrm>
                <a:off x="1418" y="355"/>
                <a:ext cx="854" cy="1255"/>
                <a:chOff x="1418" y="355"/>
                <a:chExt cx="854" cy="1255"/>
              </a:xfrm>
            </p:grpSpPr>
            <p:sp>
              <p:nvSpPr>
                <p:cNvPr id="40991" name="Rectangle 32">
                  <a:extLst>
                    <a:ext uri="{FF2B5EF4-FFF2-40B4-BE49-F238E27FC236}">
                      <a16:creationId xmlns:a16="http://schemas.microsoft.com/office/drawing/2014/main" id="{CE81B0F6-50A3-5C4E-8DAF-072F9195D4DB}"/>
                    </a:ext>
                  </a:extLst>
                </p:cNvPr>
                <p:cNvSpPr>
                  <a:spLocks noChangeArrowheads="1"/>
                </p:cNvSpPr>
                <p:nvPr/>
              </p:nvSpPr>
              <p:spPr bwMode="auto">
                <a:xfrm>
                  <a:off x="1461" y="355"/>
                  <a:ext cx="768" cy="1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ClrTx/>
                    <a:buSzTx/>
                    <a:buFontTx/>
                    <a:buNone/>
                  </a:pPr>
                  <a:r>
                    <a:rPr kumimoji="1" lang="zh-CN" altLang="en-US" sz="2000"/>
                    <a:t>  </a:t>
                  </a:r>
                  <a:r>
                    <a:rPr kumimoji="1" lang="zh-CN" altLang="en-US" sz="2400"/>
                    <a:t>普通物理学</a:t>
                  </a:r>
                </a:p>
                <a:p>
                  <a:pPr algn="ctr">
                    <a:lnSpc>
                      <a:spcPct val="100000"/>
                    </a:lnSpc>
                    <a:spcBef>
                      <a:spcPct val="0"/>
                    </a:spcBef>
                    <a:buClrTx/>
                    <a:buSzTx/>
                    <a:buFontTx/>
                    <a:buNone/>
                  </a:pPr>
                  <a:r>
                    <a:rPr kumimoji="1" lang="zh-CN" altLang="en-US" sz="2400"/>
                    <a:t>光学原理</a:t>
                  </a:r>
                </a:p>
                <a:p>
                  <a:pPr algn="ctr">
                    <a:lnSpc>
                      <a:spcPct val="100000"/>
                    </a:lnSpc>
                    <a:spcBef>
                      <a:spcPct val="0"/>
                    </a:spcBef>
                    <a:buClrTx/>
                    <a:buSzTx/>
                    <a:buFontTx/>
                    <a:buNone/>
                  </a:pPr>
                  <a:r>
                    <a:rPr kumimoji="1" lang="zh-CN" altLang="en-US" sz="2400"/>
                    <a:t>  物理习题集</a:t>
                  </a:r>
                </a:p>
                <a:p>
                  <a:pPr algn="ctr">
                    <a:lnSpc>
                      <a:spcPct val="100000"/>
                    </a:lnSpc>
                    <a:spcBef>
                      <a:spcPct val="0"/>
                    </a:spcBef>
                    <a:buClrTx/>
                    <a:buSzTx/>
                    <a:buFontTx/>
                    <a:buNone/>
                  </a:pPr>
                  <a:r>
                    <a:rPr kumimoji="1" lang="zh-CN" altLang="en-US" sz="1000"/>
                    <a:t> </a:t>
                  </a:r>
                </a:p>
                <a:p>
                  <a:pPr algn="ctr">
                    <a:lnSpc>
                      <a:spcPct val="100000"/>
                    </a:lnSpc>
                    <a:spcBef>
                      <a:spcPct val="0"/>
                    </a:spcBef>
                    <a:buClrTx/>
                    <a:buSzTx/>
                    <a:buFontTx/>
                    <a:buNone/>
                  </a:pPr>
                  <a:r>
                    <a:rPr kumimoji="1" lang="zh-CN" altLang="en-US" sz="2400"/>
                    <a:t>数学分析</a:t>
                  </a:r>
                </a:p>
                <a:p>
                  <a:pPr algn="ctr">
                    <a:lnSpc>
                      <a:spcPct val="100000"/>
                    </a:lnSpc>
                    <a:spcBef>
                      <a:spcPct val="0"/>
                    </a:spcBef>
                    <a:buClrTx/>
                    <a:buSzTx/>
                    <a:buFontTx/>
                    <a:buNone/>
                  </a:pPr>
                  <a:r>
                    <a:rPr kumimoji="1" lang="zh-CN" altLang="en-US" sz="2400"/>
                    <a:t>微分方程</a:t>
                  </a:r>
                </a:p>
                <a:p>
                  <a:pPr algn="ctr">
                    <a:lnSpc>
                      <a:spcPct val="100000"/>
                    </a:lnSpc>
                    <a:spcBef>
                      <a:spcPct val="0"/>
                    </a:spcBef>
                    <a:buClrTx/>
                    <a:buSzTx/>
                    <a:buFontTx/>
                    <a:buNone/>
                  </a:pPr>
                  <a:r>
                    <a:rPr kumimoji="1" lang="zh-CN" altLang="en-US" sz="2400"/>
                    <a:t>高等代数</a:t>
                  </a:r>
                </a:p>
                <a:p>
                  <a:pPr algn="ctr">
                    <a:lnSpc>
                      <a:spcPct val="100000"/>
                    </a:lnSpc>
                    <a:spcBef>
                      <a:spcPct val="0"/>
                    </a:spcBef>
                    <a:buClrTx/>
                    <a:buSzTx/>
                    <a:buFontTx/>
                    <a:buNone/>
                  </a:pPr>
                  <a:r>
                    <a:rPr kumimoji="1" lang="zh-CN" altLang="en-US" sz="2400"/>
                    <a:t> </a:t>
                  </a:r>
                </a:p>
                <a:p>
                  <a:pPr algn="ctr">
                    <a:lnSpc>
                      <a:spcPct val="100000"/>
                    </a:lnSpc>
                    <a:spcBef>
                      <a:spcPct val="0"/>
                    </a:spcBef>
                    <a:buClrTx/>
                    <a:buSzTx/>
                    <a:buFontTx/>
                    <a:buNone/>
                  </a:pPr>
                  <a:r>
                    <a:rPr kumimoji="1" lang="zh-CN" altLang="en-US" sz="2400"/>
                    <a:t>数学分析</a:t>
                  </a:r>
                </a:p>
                <a:p>
                  <a:pPr algn="ctr">
                    <a:lnSpc>
                      <a:spcPct val="100000"/>
                    </a:lnSpc>
                    <a:spcBef>
                      <a:spcPct val="0"/>
                    </a:spcBef>
                    <a:buClrTx/>
                    <a:buSzTx/>
                    <a:buFontTx/>
                    <a:buNone/>
                  </a:pPr>
                  <a:r>
                    <a:rPr kumimoji="1" lang="zh-CN" altLang="en-US" sz="2400"/>
                    <a:t> </a:t>
                  </a:r>
                </a:p>
              </p:txBody>
            </p:sp>
            <p:sp>
              <p:nvSpPr>
                <p:cNvPr id="40992" name="Rectangle 33">
                  <a:extLst>
                    <a:ext uri="{FF2B5EF4-FFF2-40B4-BE49-F238E27FC236}">
                      <a16:creationId xmlns:a16="http://schemas.microsoft.com/office/drawing/2014/main" id="{8C966393-82A9-E44A-A795-B22021599F6F}"/>
                    </a:ext>
                  </a:extLst>
                </p:cNvPr>
                <p:cNvSpPr>
                  <a:spLocks noChangeArrowheads="1"/>
                </p:cNvSpPr>
                <p:nvPr/>
              </p:nvSpPr>
              <p:spPr bwMode="auto">
                <a:xfrm>
                  <a:off x="1418" y="355"/>
                  <a:ext cx="854" cy="1255"/>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a:buFont typeface="Wingdings" pitchFamily="2" charset="2"/>
                    <a:buNone/>
                  </a:pPr>
                  <a:endParaRPr lang="zh-CN" altLang="en-US" sz="2500"/>
                </a:p>
              </p:txBody>
            </p:sp>
          </p:grpSp>
        </p:grpSp>
        <p:sp>
          <p:nvSpPr>
            <p:cNvPr id="40978" name="Rectangle 34">
              <a:extLst>
                <a:ext uri="{FF2B5EF4-FFF2-40B4-BE49-F238E27FC236}">
                  <a16:creationId xmlns:a16="http://schemas.microsoft.com/office/drawing/2014/main" id="{96F46BAC-4803-774B-B15C-84B8536AFB39}"/>
                </a:ext>
              </a:extLst>
            </p:cNvPr>
            <p:cNvSpPr>
              <a:spLocks noChangeArrowheads="1"/>
            </p:cNvSpPr>
            <p:nvPr/>
          </p:nvSpPr>
          <p:spPr bwMode="auto">
            <a:xfrm>
              <a:off x="1396" y="709"/>
              <a:ext cx="572"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spcBef>
                  <a:spcPct val="0"/>
                </a:spcBef>
                <a:buClrTx/>
                <a:buSzTx/>
                <a:buFontTx/>
                <a:buNone/>
              </a:pPr>
              <a:endParaRPr kumimoji="1" lang="en-US" altLang="zh-CN" sz="2400"/>
            </a:p>
          </p:txBody>
        </p:sp>
        <p:sp>
          <p:nvSpPr>
            <p:cNvPr id="40979" name="AutoShape 35">
              <a:extLst>
                <a:ext uri="{FF2B5EF4-FFF2-40B4-BE49-F238E27FC236}">
                  <a16:creationId xmlns:a16="http://schemas.microsoft.com/office/drawing/2014/main" id="{F6C17CF3-FE50-7240-A4D3-60C73CE1ADAF}"/>
                </a:ext>
              </a:extLst>
            </p:cNvPr>
            <p:cNvSpPr>
              <a:spLocks noChangeAspect="1"/>
            </p:cNvSpPr>
            <p:nvPr/>
          </p:nvSpPr>
          <p:spPr bwMode="auto">
            <a:xfrm>
              <a:off x="4299" y="1770"/>
              <a:ext cx="75" cy="526"/>
            </a:xfrm>
            <a:prstGeom prst="leftBrace">
              <a:avLst>
                <a:gd name="adj1" fmla="val 58444"/>
                <a:gd name="adj2" fmla="val 50000"/>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a:buFont typeface="Wingdings" pitchFamily="2" charset="2"/>
                <a:buNone/>
              </a:pPr>
              <a:endParaRPr lang="zh-CN" altLang="en-US" sz="2500"/>
            </a:p>
          </p:txBody>
        </p:sp>
        <p:sp>
          <p:nvSpPr>
            <p:cNvPr id="40980" name="AutoShape 36">
              <a:extLst>
                <a:ext uri="{FF2B5EF4-FFF2-40B4-BE49-F238E27FC236}">
                  <a16:creationId xmlns:a16="http://schemas.microsoft.com/office/drawing/2014/main" id="{C5EE771A-7414-A94A-B78A-61527581778C}"/>
                </a:ext>
              </a:extLst>
            </p:cNvPr>
            <p:cNvSpPr>
              <a:spLocks noChangeAspect="1"/>
            </p:cNvSpPr>
            <p:nvPr/>
          </p:nvSpPr>
          <p:spPr bwMode="auto">
            <a:xfrm rot="10800000">
              <a:off x="5449" y="1770"/>
              <a:ext cx="75" cy="526"/>
            </a:xfrm>
            <a:prstGeom prst="leftBrace">
              <a:avLst>
                <a:gd name="adj1" fmla="val 58444"/>
                <a:gd name="adj2" fmla="val 50000"/>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a:buFont typeface="Wingdings" pitchFamily="2" charset="2"/>
                <a:buNone/>
              </a:pPr>
              <a:endParaRPr lang="zh-CN" altLang="en-US" sz="2500"/>
            </a:p>
          </p:txBody>
        </p:sp>
        <p:sp>
          <p:nvSpPr>
            <p:cNvPr id="40981" name="AutoShape 37">
              <a:extLst>
                <a:ext uri="{FF2B5EF4-FFF2-40B4-BE49-F238E27FC236}">
                  <a16:creationId xmlns:a16="http://schemas.microsoft.com/office/drawing/2014/main" id="{60406ABE-BB94-4245-9F13-058F4D584375}"/>
                </a:ext>
              </a:extLst>
            </p:cNvPr>
            <p:cNvSpPr>
              <a:spLocks noChangeAspect="1"/>
            </p:cNvSpPr>
            <p:nvPr/>
          </p:nvSpPr>
          <p:spPr bwMode="auto">
            <a:xfrm>
              <a:off x="4345" y="2541"/>
              <a:ext cx="70" cy="526"/>
            </a:xfrm>
            <a:prstGeom prst="leftBrace">
              <a:avLst>
                <a:gd name="adj1" fmla="val 62619"/>
                <a:gd name="adj2" fmla="val 50000"/>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a:buFont typeface="Wingdings" pitchFamily="2" charset="2"/>
                <a:buNone/>
              </a:pPr>
              <a:endParaRPr lang="zh-CN" altLang="en-US" sz="2500"/>
            </a:p>
          </p:txBody>
        </p:sp>
        <p:sp>
          <p:nvSpPr>
            <p:cNvPr id="40982" name="AutoShape 38">
              <a:extLst>
                <a:ext uri="{FF2B5EF4-FFF2-40B4-BE49-F238E27FC236}">
                  <a16:creationId xmlns:a16="http://schemas.microsoft.com/office/drawing/2014/main" id="{EB077BB8-F319-A448-8076-E64BAFE120D3}"/>
                </a:ext>
              </a:extLst>
            </p:cNvPr>
            <p:cNvSpPr>
              <a:spLocks noChangeAspect="1"/>
            </p:cNvSpPr>
            <p:nvPr/>
          </p:nvSpPr>
          <p:spPr bwMode="auto">
            <a:xfrm rot="10800000">
              <a:off x="5318" y="2587"/>
              <a:ext cx="70" cy="526"/>
            </a:xfrm>
            <a:prstGeom prst="leftBrace">
              <a:avLst>
                <a:gd name="adj1" fmla="val 62619"/>
                <a:gd name="adj2" fmla="val 50000"/>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a:buFont typeface="Wingdings" pitchFamily="2" charset="2"/>
                <a:buNone/>
              </a:pPr>
              <a:endParaRPr lang="zh-CN" altLang="en-US" sz="2500"/>
            </a:p>
          </p:txBody>
        </p:sp>
        <p:sp>
          <p:nvSpPr>
            <p:cNvPr id="40983" name="AutoShape 39">
              <a:extLst>
                <a:ext uri="{FF2B5EF4-FFF2-40B4-BE49-F238E27FC236}">
                  <a16:creationId xmlns:a16="http://schemas.microsoft.com/office/drawing/2014/main" id="{AC25238F-0F5F-6943-AF97-BA5DAF9F73FD}"/>
                </a:ext>
              </a:extLst>
            </p:cNvPr>
            <p:cNvSpPr>
              <a:spLocks noChangeAspect="1"/>
            </p:cNvSpPr>
            <p:nvPr/>
          </p:nvSpPr>
          <p:spPr bwMode="auto">
            <a:xfrm>
              <a:off x="4345" y="3266"/>
              <a:ext cx="69" cy="478"/>
            </a:xfrm>
            <a:prstGeom prst="leftBrace">
              <a:avLst>
                <a:gd name="adj1" fmla="val 57729"/>
                <a:gd name="adj2" fmla="val 50000"/>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a:buFont typeface="Wingdings" pitchFamily="2" charset="2"/>
                <a:buNone/>
              </a:pPr>
              <a:endParaRPr lang="zh-CN" altLang="en-US" sz="2500"/>
            </a:p>
          </p:txBody>
        </p:sp>
        <p:sp>
          <p:nvSpPr>
            <p:cNvPr id="40984" name="AutoShape 40">
              <a:extLst>
                <a:ext uri="{FF2B5EF4-FFF2-40B4-BE49-F238E27FC236}">
                  <a16:creationId xmlns:a16="http://schemas.microsoft.com/office/drawing/2014/main" id="{F2C4D12A-4278-0843-9B1B-44ADC1BFD1F7}"/>
                </a:ext>
              </a:extLst>
            </p:cNvPr>
            <p:cNvSpPr>
              <a:spLocks noChangeAspect="1"/>
            </p:cNvSpPr>
            <p:nvPr/>
          </p:nvSpPr>
          <p:spPr bwMode="auto">
            <a:xfrm rot="10800000">
              <a:off x="5319" y="3270"/>
              <a:ext cx="69" cy="478"/>
            </a:xfrm>
            <a:prstGeom prst="leftBrace">
              <a:avLst>
                <a:gd name="adj1" fmla="val 57729"/>
                <a:gd name="adj2" fmla="val 50000"/>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a:buFont typeface="Wingdings" pitchFamily="2" charset="2"/>
                <a:buNone/>
              </a:pPr>
              <a:endParaRPr lang="zh-CN" altLang="en-US" sz="2500"/>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a:extLst>
              <a:ext uri="{FF2B5EF4-FFF2-40B4-BE49-F238E27FC236}">
                <a16:creationId xmlns:a16="http://schemas.microsoft.com/office/drawing/2014/main" id="{37E78F21-8A25-C742-B97B-2316118C810F}"/>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895C743F-F4A7-7548-B2B1-0A736EA20476}" type="slidenum">
              <a:rPr lang="zh-CN" altLang="en-US" sz="2000">
                <a:latin typeface="Arial" panose="020B0604020202020204" pitchFamily="34" charset="0"/>
              </a:rPr>
              <a:pPr>
                <a:lnSpc>
                  <a:spcPct val="100000"/>
                </a:lnSpc>
                <a:spcBef>
                  <a:spcPct val="0"/>
                </a:spcBef>
                <a:buClrTx/>
                <a:buSzTx/>
                <a:buFontTx/>
                <a:buNone/>
              </a:pPr>
              <a:t>34</a:t>
            </a:fld>
            <a:endParaRPr lang="en-US" altLang="zh-CN" sz="2000">
              <a:latin typeface="Arial" panose="020B0604020202020204" pitchFamily="34" charset="0"/>
            </a:endParaRPr>
          </a:p>
        </p:txBody>
      </p:sp>
      <p:sp>
        <p:nvSpPr>
          <p:cNvPr id="20" name="日期占位符 4">
            <a:extLst>
              <a:ext uri="{FF2B5EF4-FFF2-40B4-BE49-F238E27FC236}">
                <a16:creationId xmlns:a16="http://schemas.microsoft.com/office/drawing/2014/main" id="{07BCAA34-9150-E442-989D-19358B3ED66B}"/>
              </a:ext>
            </a:extLst>
          </p:cNvPr>
          <p:cNvSpPr>
            <a:spLocks noGrp="1"/>
          </p:cNvSpPr>
          <p:nvPr>
            <p:ph type="dt" sz="quarter" idx="11"/>
          </p:nvPr>
        </p:nvSpPr>
        <p:spPr/>
        <p:txBody>
          <a:bodyPr/>
          <a:lstStyle/>
          <a:p>
            <a:pPr>
              <a:defRPr/>
            </a:pPr>
            <a:fld id="{8DE3AF76-9B9C-4221-81D0-1AC97AE779D5}" type="datetime1">
              <a:rPr lang="zh-CN" altLang="en-US"/>
              <a:pPr>
                <a:defRPr/>
              </a:pPr>
              <a:t>2024/5/24</a:t>
            </a:fld>
            <a:endParaRPr lang="en-US" altLang="zh-CN" sz="1000"/>
          </a:p>
        </p:txBody>
      </p:sp>
      <p:grpSp>
        <p:nvGrpSpPr>
          <p:cNvPr id="41988" name="Group 2">
            <a:extLst>
              <a:ext uri="{FF2B5EF4-FFF2-40B4-BE49-F238E27FC236}">
                <a16:creationId xmlns:a16="http://schemas.microsoft.com/office/drawing/2014/main" id="{43CAF575-DA02-7247-857E-9319C86F967B}"/>
              </a:ext>
            </a:extLst>
          </p:cNvPr>
          <p:cNvGrpSpPr>
            <a:grpSpLocks/>
          </p:cNvGrpSpPr>
          <p:nvPr/>
        </p:nvGrpSpPr>
        <p:grpSpPr bwMode="auto">
          <a:xfrm>
            <a:off x="1857375" y="1844675"/>
            <a:ext cx="6686550" cy="4573588"/>
            <a:chOff x="1344" y="1296"/>
            <a:chExt cx="3888" cy="2881"/>
          </a:xfrm>
        </p:grpSpPr>
        <p:sp>
          <p:nvSpPr>
            <p:cNvPr id="41991" name="Rectangle 3">
              <a:extLst>
                <a:ext uri="{FF2B5EF4-FFF2-40B4-BE49-F238E27FC236}">
                  <a16:creationId xmlns:a16="http://schemas.microsoft.com/office/drawing/2014/main" id="{2275D2F9-8A69-924D-A605-2B7C3703B4F5}"/>
                </a:ext>
              </a:extLst>
            </p:cNvPr>
            <p:cNvSpPr>
              <a:spLocks noChangeArrowheads="1"/>
            </p:cNvSpPr>
            <p:nvPr/>
          </p:nvSpPr>
          <p:spPr bwMode="auto">
            <a:xfrm>
              <a:off x="3936" y="1623"/>
              <a:ext cx="1296" cy="255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a:spcBef>
                  <a:spcPct val="0"/>
                </a:spcBef>
                <a:buFont typeface="Wingdings" pitchFamily="2" charset="2"/>
                <a:buNone/>
              </a:pPr>
              <a:r>
                <a:rPr lang="zh-CN" altLang="en-US" sz="2400"/>
                <a:t>普通物理学</a:t>
              </a:r>
            </a:p>
            <a:p>
              <a:pPr algn="ctr">
                <a:spcBef>
                  <a:spcPct val="0"/>
                </a:spcBef>
                <a:buFont typeface="Wingdings" pitchFamily="2" charset="2"/>
                <a:buNone/>
              </a:pPr>
              <a:r>
                <a:rPr lang="zh-CN" altLang="en-US" sz="2400"/>
                <a:t>光学原理</a:t>
              </a:r>
            </a:p>
            <a:p>
              <a:pPr algn="ctr">
                <a:spcBef>
                  <a:spcPct val="0"/>
                </a:spcBef>
                <a:buFont typeface="Wingdings" pitchFamily="2" charset="2"/>
                <a:buNone/>
              </a:pPr>
              <a:r>
                <a:rPr lang="zh-CN" altLang="en-US" sz="2400"/>
                <a:t>物理习题集</a:t>
              </a:r>
            </a:p>
            <a:p>
              <a:pPr algn="ctr">
                <a:spcBef>
                  <a:spcPct val="0"/>
                </a:spcBef>
                <a:buFont typeface="Wingdings" pitchFamily="2" charset="2"/>
                <a:buNone/>
              </a:pPr>
              <a:r>
                <a:rPr lang="zh-CN" altLang="en-US" sz="2400"/>
                <a:t>普通物理学</a:t>
              </a:r>
            </a:p>
            <a:p>
              <a:pPr algn="ctr">
                <a:spcBef>
                  <a:spcPct val="0"/>
                </a:spcBef>
                <a:buFont typeface="Wingdings" pitchFamily="2" charset="2"/>
                <a:buNone/>
              </a:pPr>
              <a:r>
                <a:rPr lang="zh-CN" altLang="en-US" sz="2400"/>
                <a:t>光学原理</a:t>
              </a:r>
            </a:p>
            <a:p>
              <a:pPr algn="ctr">
                <a:spcBef>
                  <a:spcPct val="0"/>
                </a:spcBef>
                <a:buFont typeface="Wingdings" pitchFamily="2" charset="2"/>
                <a:buNone/>
              </a:pPr>
              <a:r>
                <a:rPr lang="zh-CN" altLang="en-US" sz="2400"/>
                <a:t>物理习题集</a:t>
              </a:r>
            </a:p>
            <a:p>
              <a:pPr algn="ctr">
                <a:spcBef>
                  <a:spcPct val="0"/>
                </a:spcBef>
                <a:buFont typeface="Wingdings" pitchFamily="2" charset="2"/>
                <a:buNone/>
              </a:pPr>
              <a:r>
                <a:rPr lang="zh-CN" altLang="en-US" sz="2400"/>
                <a:t>数学分析</a:t>
              </a:r>
            </a:p>
            <a:p>
              <a:pPr algn="ctr">
                <a:spcBef>
                  <a:spcPct val="0"/>
                </a:spcBef>
                <a:buFont typeface="Wingdings" pitchFamily="2" charset="2"/>
                <a:buNone/>
              </a:pPr>
              <a:r>
                <a:rPr lang="zh-CN" altLang="en-US" sz="2400"/>
                <a:t>微分方程</a:t>
              </a:r>
            </a:p>
            <a:p>
              <a:pPr algn="ctr">
                <a:spcBef>
                  <a:spcPct val="0"/>
                </a:spcBef>
                <a:buFont typeface="Wingdings" pitchFamily="2" charset="2"/>
                <a:buNone/>
              </a:pPr>
              <a:r>
                <a:rPr lang="zh-CN" altLang="en-US" sz="2400"/>
                <a:t>高等代数</a:t>
              </a:r>
            </a:p>
            <a:p>
              <a:pPr algn="ctr">
                <a:spcBef>
                  <a:spcPct val="0"/>
                </a:spcBef>
                <a:buFont typeface="Wingdings" pitchFamily="2" charset="2"/>
                <a:buNone/>
              </a:pPr>
              <a:r>
                <a:rPr lang="zh-CN" altLang="en-US" sz="2400"/>
                <a:t>数学分析</a:t>
              </a:r>
            </a:p>
            <a:p>
              <a:pPr algn="ctr">
                <a:spcBef>
                  <a:spcPct val="0"/>
                </a:spcBef>
                <a:buFont typeface="Wingdings" pitchFamily="2" charset="2"/>
                <a:buNone/>
              </a:pPr>
              <a:r>
                <a:rPr lang="zh-CN" altLang="en-US" sz="2400"/>
                <a:t>微分方程</a:t>
              </a:r>
            </a:p>
            <a:p>
              <a:pPr algn="ctr">
                <a:spcBef>
                  <a:spcPct val="0"/>
                </a:spcBef>
                <a:buFont typeface="Wingdings" pitchFamily="2" charset="2"/>
                <a:buNone/>
              </a:pPr>
              <a:r>
                <a:rPr lang="zh-CN" altLang="en-US" sz="2400"/>
                <a:t>高等代数</a:t>
              </a:r>
            </a:p>
            <a:p>
              <a:pPr algn="ctr">
                <a:spcBef>
                  <a:spcPct val="0"/>
                </a:spcBef>
                <a:buClrTx/>
                <a:buSzTx/>
                <a:buFontTx/>
                <a:buNone/>
              </a:pPr>
              <a:r>
                <a:rPr lang="en-US" altLang="zh-CN" sz="2400"/>
                <a:t>…</a:t>
              </a:r>
            </a:p>
          </p:txBody>
        </p:sp>
        <p:sp>
          <p:nvSpPr>
            <p:cNvPr id="41992" name="Rectangle 4">
              <a:extLst>
                <a:ext uri="{FF2B5EF4-FFF2-40B4-BE49-F238E27FC236}">
                  <a16:creationId xmlns:a16="http://schemas.microsoft.com/office/drawing/2014/main" id="{BFA53A11-6ECB-9A45-A38A-6933B03A375E}"/>
                </a:ext>
              </a:extLst>
            </p:cNvPr>
            <p:cNvSpPr>
              <a:spLocks noChangeArrowheads="1"/>
            </p:cNvSpPr>
            <p:nvPr/>
          </p:nvSpPr>
          <p:spPr bwMode="auto">
            <a:xfrm>
              <a:off x="2640" y="1623"/>
              <a:ext cx="1296" cy="255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a:spcBef>
                  <a:spcPct val="0"/>
                </a:spcBef>
                <a:buFont typeface="Wingdings" pitchFamily="2" charset="2"/>
                <a:buNone/>
              </a:pPr>
              <a:r>
                <a:rPr lang="zh-CN" altLang="en-US" sz="2400">
                  <a:solidFill>
                    <a:srgbClr val="6600FF"/>
                  </a:solidFill>
                </a:rPr>
                <a:t>李 勇</a:t>
              </a:r>
              <a:endParaRPr lang="zh-CN" altLang="en-US" sz="2400"/>
            </a:p>
            <a:p>
              <a:pPr algn="ctr">
                <a:spcBef>
                  <a:spcPct val="0"/>
                </a:spcBef>
                <a:buFont typeface="Wingdings" pitchFamily="2" charset="2"/>
                <a:buNone/>
              </a:pPr>
              <a:r>
                <a:rPr lang="zh-CN" altLang="en-US" sz="2400"/>
                <a:t>李 勇</a:t>
              </a:r>
            </a:p>
            <a:p>
              <a:pPr algn="ctr">
                <a:spcBef>
                  <a:spcPct val="0"/>
                </a:spcBef>
                <a:buFont typeface="Wingdings" pitchFamily="2" charset="2"/>
                <a:buNone/>
              </a:pPr>
              <a:r>
                <a:rPr lang="zh-CN" altLang="en-US" sz="2400"/>
                <a:t>李 勇</a:t>
              </a:r>
            </a:p>
            <a:p>
              <a:pPr algn="ctr">
                <a:spcBef>
                  <a:spcPct val="0"/>
                </a:spcBef>
                <a:buFont typeface="Wingdings" pitchFamily="2" charset="2"/>
                <a:buNone/>
              </a:pPr>
              <a:r>
                <a:rPr lang="zh-CN" altLang="en-US" sz="2400">
                  <a:solidFill>
                    <a:srgbClr val="6600FF"/>
                  </a:solidFill>
                </a:rPr>
                <a:t>王 军</a:t>
              </a:r>
              <a:endParaRPr lang="zh-CN" altLang="en-US" sz="2400"/>
            </a:p>
            <a:p>
              <a:pPr algn="ctr">
                <a:spcBef>
                  <a:spcPct val="0"/>
                </a:spcBef>
                <a:buFont typeface="Wingdings" pitchFamily="2" charset="2"/>
                <a:buNone/>
              </a:pPr>
              <a:r>
                <a:rPr lang="zh-CN" altLang="en-US" sz="2400"/>
                <a:t>王 军</a:t>
              </a:r>
            </a:p>
            <a:p>
              <a:pPr algn="ctr">
                <a:spcBef>
                  <a:spcPct val="0"/>
                </a:spcBef>
                <a:buFont typeface="Wingdings" pitchFamily="2" charset="2"/>
                <a:buNone/>
              </a:pPr>
              <a:r>
                <a:rPr lang="zh-CN" altLang="en-US" sz="2400"/>
                <a:t>王 军</a:t>
              </a:r>
            </a:p>
            <a:p>
              <a:pPr algn="ctr">
                <a:spcBef>
                  <a:spcPct val="0"/>
                </a:spcBef>
                <a:buFont typeface="Wingdings" pitchFamily="2" charset="2"/>
                <a:buNone/>
              </a:pPr>
              <a:r>
                <a:rPr lang="zh-CN" altLang="en-US" sz="2400"/>
                <a:t>李 勇</a:t>
              </a:r>
            </a:p>
            <a:p>
              <a:pPr algn="ctr">
                <a:spcBef>
                  <a:spcPct val="0"/>
                </a:spcBef>
                <a:buFont typeface="Wingdings" pitchFamily="2" charset="2"/>
                <a:buNone/>
              </a:pPr>
              <a:r>
                <a:rPr lang="zh-CN" altLang="en-US" sz="2400"/>
                <a:t>李 勇</a:t>
              </a:r>
            </a:p>
            <a:p>
              <a:pPr algn="ctr">
                <a:spcBef>
                  <a:spcPct val="0"/>
                </a:spcBef>
                <a:buFont typeface="Wingdings" pitchFamily="2" charset="2"/>
                <a:buNone/>
              </a:pPr>
              <a:r>
                <a:rPr lang="zh-CN" altLang="en-US" sz="2400"/>
                <a:t>李 勇</a:t>
              </a:r>
            </a:p>
            <a:p>
              <a:pPr algn="ctr">
                <a:spcBef>
                  <a:spcPct val="0"/>
                </a:spcBef>
                <a:buFont typeface="Wingdings" pitchFamily="2" charset="2"/>
                <a:buNone/>
              </a:pPr>
              <a:r>
                <a:rPr lang="zh-CN" altLang="en-US" sz="2400"/>
                <a:t>张 平</a:t>
              </a:r>
            </a:p>
            <a:p>
              <a:pPr algn="ctr">
                <a:spcBef>
                  <a:spcPct val="0"/>
                </a:spcBef>
                <a:buFont typeface="Wingdings" pitchFamily="2" charset="2"/>
                <a:buNone/>
              </a:pPr>
              <a:r>
                <a:rPr lang="zh-CN" altLang="en-US" sz="2400"/>
                <a:t>张 平</a:t>
              </a:r>
            </a:p>
            <a:p>
              <a:pPr algn="ctr">
                <a:spcBef>
                  <a:spcPct val="0"/>
                </a:spcBef>
                <a:buFont typeface="Wingdings" pitchFamily="2" charset="2"/>
                <a:buNone/>
              </a:pPr>
              <a:r>
                <a:rPr lang="zh-CN" altLang="en-US" sz="2400"/>
                <a:t>张 平</a:t>
              </a:r>
            </a:p>
            <a:p>
              <a:pPr algn="ctr">
                <a:spcBef>
                  <a:spcPct val="0"/>
                </a:spcBef>
                <a:buClrTx/>
                <a:buSzTx/>
                <a:buFontTx/>
                <a:buNone/>
              </a:pPr>
              <a:r>
                <a:rPr lang="zh-CN" altLang="en-US" sz="2400"/>
                <a:t> </a:t>
              </a:r>
              <a:r>
                <a:rPr lang="en-US" altLang="zh-CN" sz="2400"/>
                <a:t>…</a:t>
              </a:r>
            </a:p>
          </p:txBody>
        </p:sp>
        <p:sp>
          <p:nvSpPr>
            <p:cNvPr id="41993" name="Rectangle 5">
              <a:extLst>
                <a:ext uri="{FF2B5EF4-FFF2-40B4-BE49-F238E27FC236}">
                  <a16:creationId xmlns:a16="http://schemas.microsoft.com/office/drawing/2014/main" id="{761F6804-3568-1D40-B447-11F8A130635A}"/>
                </a:ext>
              </a:extLst>
            </p:cNvPr>
            <p:cNvSpPr>
              <a:spLocks noChangeArrowheads="1"/>
            </p:cNvSpPr>
            <p:nvPr/>
          </p:nvSpPr>
          <p:spPr bwMode="auto">
            <a:xfrm>
              <a:off x="1344" y="1623"/>
              <a:ext cx="1296" cy="255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a:spcBef>
                  <a:spcPct val="0"/>
                </a:spcBef>
                <a:buFont typeface="Wingdings" pitchFamily="2" charset="2"/>
                <a:buNone/>
              </a:pPr>
              <a:r>
                <a:rPr lang="zh-CN" altLang="en-US" sz="2400"/>
                <a:t>物 理</a:t>
              </a:r>
            </a:p>
            <a:p>
              <a:pPr algn="ctr">
                <a:spcBef>
                  <a:spcPct val="0"/>
                </a:spcBef>
                <a:buFont typeface="Wingdings" pitchFamily="2" charset="2"/>
                <a:buNone/>
              </a:pPr>
              <a:r>
                <a:rPr lang="zh-CN" altLang="en-US" sz="2400"/>
                <a:t>物 理</a:t>
              </a:r>
            </a:p>
            <a:p>
              <a:pPr algn="ctr">
                <a:spcBef>
                  <a:spcPct val="0"/>
                </a:spcBef>
                <a:buFont typeface="Wingdings" pitchFamily="2" charset="2"/>
                <a:buNone/>
              </a:pPr>
              <a:r>
                <a:rPr lang="zh-CN" altLang="en-US" sz="2400"/>
                <a:t>物 理</a:t>
              </a:r>
            </a:p>
            <a:p>
              <a:pPr algn="ctr">
                <a:spcBef>
                  <a:spcPct val="0"/>
                </a:spcBef>
                <a:buFont typeface="Wingdings" pitchFamily="2" charset="2"/>
                <a:buNone/>
              </a:pPr>
              <a:r>
                <a:rPr lang="zh-CN" altLang="en-US" sz="2400"/>
                <a:t>物 理</a:t>
              </a:r>
            </a:p>
            <a:p>
              <a:pPr algn="ctr">
                <a:spcBef>
                  <a:spcPct val="0"/>
                </a:spcBef>
                <a:buFont typeface="Wingdings" pitchFamily="2" charset="2"/>
                <a:buNone/>
              </a:pPr>
              <a:r>
                <a:rPr lang="zh-CN" altLang="en-US" sz="2400"/>
                <a:t>物 理</a:t>
              </a:r>
            </a:p>
            <a:p>
              <a:pPr algn="ctr">
                <a:spcBef>
                  <a:spcPct val="0"/>
                </a:spcBef>
                <a:buClrTx/>
                <a:buSzTx/>
                <a:buFontTx/>
                <a:buNone/>
              </a:pPr>
              <a:r>
                <a:rPr lang="zh-CN" altLang="en-US" sz="2400"/>
                <a:t>物 理</a:t>
              </a:r>
            </a:p>
            <a:p>
              <a:pPr algn="ctr">
                <a:spcBef>
                  <a:spcPct val="0"/>
                </a:spcBef>
                <a:buClrTx/>
                <a:buSzTx/>
                <a:buFontTx/>
                <a:buNone/>
              </a:pPr>
              <a:r>
                <a:rPr lang="zh-CN" altLang="en-US" sz="2400"/>
                <a:t>数 学</a:t>
              </a:r>
            </a:p>
            <a:p>
              <a:pPr algn="ctr">
                <a:spcBef>
                  <a:spcPct val="0"/>
                </a:spcBef>
                <a:buClrTx/>
                <a:buSzTx/>
                <a:buFontTx/>
                <a:buNone/>
              </a:pPr>
              <a:r>
                <a:rPr lang="zh-CN" altLang="en-US" sz="2400"/>
                <a:t>数 学</a:t>
              </a:r>
            </a:p>
            <a:p>
              <a:pPr algn="ctr">
                <a:spcBef>
                  <a:spcPct val="0"/>
                </a:spcBef>
                <a:buClrTx/>
                <a:buSzTx/>
                <a:buFontTx/>
                <a:buNone/>
              </a:pPr>
              <a:r>
                <a:rPr lang="zh-CN" altLang="en-US" sz="2400"/>
                <a:t>数 学</a:t>
              </a:r>
            </a:p>
            <a:p>
              <a:pPr algn="ctr">
                <a:spcBef>
                  <a:spcPct val="0"/>
                </a:spcBef>
                <a:buClrTx/>
                <a:buSzTx/>
                <a:buFontTx/>
                <a:buNone/>
              </a:pPr>
              <a:r>
                <a:rPr lang="zh-CN" altLang="en-US" sz="2400"/>
                <a:t>数 学</a:t>
              </a:r>
            </a:p>
            <a:p>
              <a:pPr algn="ctr">
                <a:spcBef>
                  <a:spcPct val="0"/>
                </a:spcBef>
                <a:buClrTx/>
                <a:buSzTx/>
                <a:buFontTx/>
                <a:buNone/>
              </a:pPr>
              <a:r>
                <a:rPr lang="zh-CN" altLang="en-US" sz="2400"/>
                <a:t>数 学</a:t>
              </a:r>
            </a:p>
            <a:p>
              <a:pPr algn="ctr">
                <a:spcBef>
                  <a:spcPct val="0"/>
                </a:spcBef>
                <a:buClrTx/>
                <a:buSzTx/>
                <a:buFontTx/>
                <a:buNone/>
              </a:pPr>
              <a:r>
                <a:rPr lang="zh-CN" altLang="en-US" sz="2400"/>
                <a:t>数 学</a:t>
              </a:r>
            </a:p>
            <a:p>
              <a:pPr algn="ctr">
                <a:spcBef>
                  <a:spcPct val="0"/>
                </a:spcBef>
                <a:buClrTx/>
                <a:buSzTx/>
                <a:buFontTx/>
                <a:buNone/>
              </a:pPr>
              <a:r>
                <a:rPr lang="zh-CN" altLang="en-US" sz="2400"/>
                <a:t> </a:t>
              </a:r>
              <a:r>
                <a:rPr lang="en-US" altLang="zh-CN" sz="2400"/>
                <a:t>…</a:t>
              </a:r>
            </a:p>
          </p:txBody>
        </p:sp>
        <p:sp>
          <p:nvSpPr>
            <p:cNvPr id="41994" name="Rectangle 6">
              <a:extLst>
                <a:ext uri="{FF2B5EF4-FFF2-40B4-BE49-F238E27FC236}">
                  <a16:creationId xmlns:a16="http://schemas.microsoft.com/office/drawing/2014/main" id="{C47C7BF8-5FAE-844C-A6C2-DDAD4769D761}"/>
                </a:ext>
              </a:extLst>
            </p:cNvPr>
            <p:cNvSpPr>
              <a:spLocks noChangeArrowheads="1"/>
            </p:cNvSpPr>
            <p:nvPr/>
          </p:nvSpPr>
          <p:spPr bwMode="auto">
            <a:xfrm>
              <a:off x="3936" y="1296"/>
              <a:ext cx="1296" cy="32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a:buFont typeface="Wingdings" pitchFamily="2" charset="2"/>
                <a:buNone/>
              </a:pPr>
              <a:r>
                <a:rPr lang="zh-CN" altLang="en-US" sz="2500"/>
                <a:t>参考书</a:t>
              </a:r>
              <a:r>
                <a:rPr lang="en-US" altLang="zh-CN" sz="2500"/>
                <a:t>B</a:t>
              </a:r>
            </a:p>
          </p:txBody>
        </p:sp>
        <p:sp>
          <p:nvSpPr>
            <p:cNvPr id="41995" name="Rectangle 7">
              <a:extLst>
                <a:ext uri="{FF2B5EF4-FFF2-40B4-BE49-F238E27FC236}">
                  <a16:creationId xmlns:a16="http://schemas.microsoft.com/office/drawing/2014/main" id="{B598AC6B-BF25-D746-A4CA-5E5BB2BBB447}"/>
                </a:ext>
              </a:extLst>
            </p:cNvPr>
            <p:cNvSpPr>
              <a:spLocks noChangeArrowheads="1"/>
            </p:cNvSpPr>
            <p:nvPr/>
          </p:nvSpPr>
          <p:spPr bwMode="auto">
            <a:xfrm>
              <a:off x="2640" y="1296"/>
              <a:ext cx="1296" cy="32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a:buFont typeface="Wingdings" pitchFamily="2" charset="2"/>
                <a:buNone/>
              </a:pPr>
              <a:r>
                <a:rPr lang="zh-CN" altLang="en-US" sz="2500"/>
                <a:t>教员</a:t>
              </a:r>
              <a:r>
                <a:rPr lang="en-US" altLang="zh-CN" sz="2500"/>
                <a:t>T</a:t>
              </a:r>
            </a:p>
          </p:txBody>
        </p:sp>
        <p:sp>
          <p:nvSpPr>
            <p:cNvPr id="41996" name="Rectangle 8">
              <a:extLst>
                <a:ext uri="{FF2B5EF4-FFF2-40B4-BE49-F238E27FC236}">
                  <a16:creationId xmlns:a16="http://schemas.microsoft.com/office/drawing/2014/main" id="{B085E583-47E6-7342-847D-D3E450352A09}"/>
                </a:ext>
              </a:extLst>
            </p:cNvPr>
            <p:cNvSpPr>
              <a:spLocks noChangeArrowheads="1"/>
            </p:cNvSpPr>
            <p:nvPr/>
          </p:nvSpPr>
          <p:spPr bwMode="auto">
            <a:xfrm>
              <a:off x="1344" y="1296"/>
              <a:ext cx="1296" cy="32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a:buFont typeface="Wingdings" pitchFamily="2" charset="2"/>
                <a:buNone/>
              </a:pPr>
              <a:r>
                <a:rPr lang="zh-CN" altLang="en-US" sz="2500"/>
                <a:t>课程</a:t>
              </a:r>
              <a:r>
                <a:rPr lang="en-US" altLang="zh-CN" sz="2500"/>
                <a:t>C</a:t>
              </a:r>
            </a:p>
          </p:txBody>
        </p:sp>
        <p:sp>
          <p:nvSpPr>
            <p:cNvPr id="41997" name="Line 9">
              <a:extLst>
                <a:ext uri="{FF2B5EF4-FFF2-40B4-BE49-F238E27FC236}">
                  <a16:creationId xmlns:a16="http://schemas.microsoft.com/office/drawing/2014/main" id="{71943CC1-86F0-6B4B-8227-65333D7A0BD8}"/>
                </a:ext>
              </a:extLst>
            </p:cNvPr>
            <p:cNvSpPr>
              <a:spLocks noChangeShapeType="1"/>
            </p:cNvSpPr>
            <p:nvPr/>
          </p:nvSpPr>
          <p:spPr bwMode="auto">
            <a:xfrm>
              <a:off x="1344" y="1296"/>
              <a:ext cx="388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1998" name="Line 10">
              <a:extLst>
                <a:ext uri="{FF2B5EF4-FFF2-40B4-BE49-F238E27FC236}">
                  <a16:creationId xmlns:a16="http://schemas.microsoft.com/office/drawing/2014/main" id="{3383312A-8067-DA40-8527-0869AC19879A}"/>
                </a:ext>
              </a:extLst>
            </p:cNvPr>
            <p:cNvSpPr>
              <a:spLocks noChangeShapeType="1"/>
            </p:cNvSpPr>
            <p:nvPr/>
          </p:nvSpPr>
          <p:spPr bwMode="auto">
            <a:xfrm>
              <a:off x="1344" y="1623"/>
              <a:ext cx="38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1999" name="Line 11">
              <a:extLst>
                <a:ext uri="{FF2B5EF4-FFF2-40B4-BE49-F238E27FC236}">
                  <a16:creationId xmlns:a16="http://schemas.microsoft.com/office/drawing/2014/main" id="{289D3A72-ED1A-5048-80E9-FE6EAD9A4EF9}"/>
                </a:ext>
              </a:extLst>
            </p:cNvPr>
            <p:cNvSpPr>
              <a:spLocks noChangeShapeType="1"/>
            </p:cNvSpPr>
            <p:nvPr/>
          </p:nvSpPr>
          <p:spPr bwMode="auto">
            <a:xfrm>
              <a:off x="1344" y="4177"/>
              <a:ext cx="3888"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000" name="Line 12">
              <a:extLst>
                <a:ext uri="{FF2B5EF4-FFF2-40B4-BE49-F238E27FC236}">
                  <a16:creationId xmlns:a16="http://schemas.microsoft.com/office/drawing/2014/main" id="{751A1A32-935B-0D4F-99DD-D8C27DE3A33F}"/>
                </a:ext>
              </a:extLst>
            </p:cNvPr>
            <p:cNvSpPr>
              <a:spLocks noChangeShapeType="1"/>
            </p:cNvSpPr>
            <p:nvPr/>
          </p:nvSpPr>
          <p:spPr bwMode="auto">
            <a:xfrm>
              <a:off x="2640" y="1296"/>
              <a:ext cx="0" cy="28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001" name="Line 13">
              <a:extLst>
                <a:ext uri="{FF2B5EF4-FFF2-40B4-BE49-F238E27FC236}">
                  <a16:creationId xmlns:a16="http://schemas.microsoft.com/office/drawing/2014/main" id="{6E1393A6-C2D1-3441-8EA6-379229B3BDBE}"/>
                </a:ext>
              </a:extLst>
            </p:cNvPr>
            <p:cNvSpPr>
              <a:spLocks noChangeShapeType="1"/>
            </p:cNvSpPr>
            <p:nvPr/>
          </p:nvSpPr>
          <p:spPr bwMode="auto">
            <a:xfrm>
              <a:off x="3936" y="1296"/>
              <a:ext cx="0" cy="28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002" name="Line 14">
              <a:extLst>
                <a:ext uri="{FF2B5EF4-FFF2-40B4-BE49-F238E27FC236}">
                  <a16:creationId xmlns:a16="http://schemas.microsoft.com/office/drawing/2014/main" id="{4342532E-B5C2-6041-9F9A-C613B227B37A}"/>
                </a:ext>
              </a:extLst>
            </p:cNvPr>
            <p:cNvSpPr>
              <a:spLocks noChangeShapeType="1"/>
            </p:cNvSpPr>
            <p:nvPr/>
          </p:nvSpPr>
          <p:spPr bwMode="auto">
            <a:xfrm>
              <a:off x="5232" y="1296"/>
              <a:ext cx="0" cy="2881"/>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003" name="Line 15">
              <a:extLst>
                <a:ext uri="{FF2B5EF4-FFF2-40B4-BE49-F238E27FC236}">
                  <a16:creationId xmlns:a16="http://schemas.microsoft.com/office/drawing/2014/main" id="{BA180DE2-BD18-8C43-BE16-B412096EBDF7}"/>
                </a:ext>
              </a:extLst>
            </p:cNvPr>
            <p:cNvSpPr>
              <a:spLocks noChangeShapeType="1"/>
            </p:cNvSpPr>
            <p:nvPr/>
          </p:nvSpPr>
          <p:spPr bwMode="auto">
            <a:xfrm>
              <a:off x="1344" y="1623"/>
              <a:ext cx="0" cy="255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2004" name="Line 16">
              <a:extLst>
                <a:ext uri="{FF2B5EF4-FFF2-40B4-BE49-F238E27FC236}">
                  <a16:creationId xmlns:a16="http://schemas.microsoft.com/office/drawing/2014/main" id="{01236AAF-9383-D44A-81E8-F3876EEDAA77}"/>
                </a:ext>
              </a:extLst>
            </p:cNvPr>
            <p:cNvSpPr>
              <a:spLocks noChangeShapeType="1"/>
            </p:cNvSpPr>
            <p:nvPr/>
          </p:nvSpPr>
          <p:spPr bwMode="auto">
            <a:xfrm>
              <a:off x="1344" y="1296"/>
              <a:ext cx="0" cy="327"/>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1913873" name="Rectangle 17">
            <a:extLst>
              <a:ext uri="{FF2B5EF4-FFF2-40B4-BE49-F238E27FC236}">
                <a16:creationId xmlns:a16="http://schemas.microsoft.com/office/drawing/2014/main" id="{B2ED6CA9-B046-2D4D-84AE-50D1C71E8EBA}"/>
              </a:ext>
            </a:extLst>
          </p:cNvPr>
          <p:cNvSpPr>
            <a:spLocks noGrp="1" noChangeArrowheads="1"/>
          </p:cNvSpPr>
          <p:nvPr>
            <p:ph type="title"/>
          </p:nvPr>
        </p:nvSpPr>
        <p:spPr>
          <a:effectLst/>
        </p:spPr>
        <p:txBody>
          <a:bodyPr lIns="91440" tIns="45720" rIns="91440" bIns="45720" anchor="ctr"/>
          <a:lstStyle/>
          <a:p>
            <a:pPr defTabSz="914400"/>
            <a:r>
              <a:rPr lang="en-US" altLang="en-US"/>
              <a:t>10.6  多值依赖和4NF</a:t>
            </a:r>
            <a:endParaRPr lang="en-US" altLang="zh-CN"/>
          </a:p>
        </p:txBody>
      </p:sp>
      <p:sp>
        <p:nvSpPr>
          <p:cNvPr id="1913874" name="Rectangle 18">
            <a:extLst>
              <a:ext uri="{FF2B5EF4-FFF2-40B4-BE49-F238E27FC236}">
                <a16:creationId xmlns:a16="http://schemas.microsoft.com/office/drawing/2014/main" id="{CE387C56-E7CF-6A47-A356-C31479935732}"/>
              </a:ext>
            </a:extLst>
          </p:cNvPr>
          <p:cNvSpPr>
            <a:spLocks noChangeArrowheads="1"/>
          </p:cNvSpPr>
          <p:nvPr/>
        </p:nvSpPr>
        <p:spPr bwMode="auto">
          <a:xfrm>
            <a:off x="920750" y="1217613"/>
            <a:ext cx="3890963" cy="519112"/>
          </a:xfrm>
          <a:prstGeom prst="rect">
            <a:avLst/>
          </a:prstGeom>
          <a:noFill/>
          <a:ln>
            <a:noFill/>
          </a:ln>
          <a:effectLst/>
        </p:spPr>
        <p:txBody>
          <a:bodyPr wrap="none">
            <a:spAutoFit/>
          </a:bodyPr>
          <a:lstStyle>
            <a:lvl1pPr>
              <a:defRPr sz="2500" b="1">
                <a:solidFill>
                  <a:schemeClr val="tx1"/>
                </a:solidFill>
                <a:latin typeface="Times New Roman" panose="02020603050405020304" pitchFamily="18" charset="0"/>
                <a:ea typeface="宋体" panose="02010600030101010101" pitchFamily="2" charset="-122"/>
              </a:defRPr>
            </a:lvl1pPr>
            <a:lvl2pPr marL="742950" indent="-285750">
              <a:defRPr sz="2500" b="1">
                <a:solidFill>
                  <a:schemeClr val="tx1"/>
                </a:solidFill>
                <a:latin typeface="Times New Roman" panose="02020603050405020304" pitchFamily="18" charset="0"/>
                <a:ea typeface="宋体" panose="02010600030101010101" pitchFamily="2" charset="-122"/>
              </a:defRPr>
            </a:lvl2pPr>
            <a:lvl3pPr marL="1143000" indent="-228600">
              <a:defRPr sz="2500" b="1">
                <a:solidFill>
                  <a:schemeClr val="tx1"/>
                </a:solidFill>
                <a:latin typeface="Times New Roman" panose="02020603050405020304" pitchFamily="18" charset="0"/>
                <a:ea typeface="宋体" panose="02010600030101010101" pitchFamily="2" charset="-122"/>
              </a:defRPr>
            </a:lvl3pPr>
            <a:lvl4pPr marL="1600200" indent="-228600">
              <a:defRPr sz="2500" b="1">
                <a:solidFill>
                  <a:schemeClr val="tx1"/>
                </a:solidFill>
                <a:latin typeface="Times New Roman" panose="02020603050405020304" pitchFamily="18" charset="0"/>
                <a:ea typeface="宋体" panose="02010600030101010101" pitchFamily="2" charset="-122"/>
              </a:defRPr>
            </a:lvl4pPr>
            <a:lvl5pPr marL="2057400" indent="-228600">
              <a:defRPr sz="25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500" b="1">
                <a:solidFill>
                  <a:schemeClr val="tx1"/>
                </a:solidFill>
                <a:latin typeface="Times New Roman" panose="02020603050405020304" pitchFamily="18" charset="0"/>
                <a:ea typeface="宋体" panose="02010600030101010101" pitchFamily="2" charset="-122"/>
              </a:defRPr>
            </a:lvl9pPr>
          </a:lstStyle>
          <a:p>
            <a:r>
              <a:rPr lang="zh-CN" altLang="en-US" sz="2800">
                <a:effectLst>
                  <a:outerShdw blurRad="38100" dist="38100" dir="2700000" algn="tl">
                    <a:srgbClr val="C0C0C0"/>
                  </a:outerShdw>
                </a:effectLst>
                <a:latin typeface="Arial" panose="020B0604020202020204" pitchFamily="34" charset="0"/>
              </a:rPr>
              <a:t>用二维表表示</a:t>
            </a:r>
            <a:r>
              <a:rPr lang="en-US" altLang="zh-CN" sz="2800">
                <a:effectLst>
                  <a:outerShdw blurRad="38100" dist="38100" dir="2700000" algn="tl">
                    <a:srgbClr val="C0C0C0"/>
                  </a:outerShdw>
                </a:effectLst>
                <a:latin typeface="Arial" panose="020B0604020202020204" pitchFamily="34" charset="0"/>
              </a:rPr>
              <a:t>Teaching</a:t>
            </a:r>
            <a:endParaRPr lang="zh-CN" altLang="en-US" sz="2800">
              <a:effectLst>
                <a:outerShdw blurRad="38100" dist="38100" dir="2700000" algn="tl">
                  <a:srgbClr val="C0C0C0"/>
                </a:outerShdw>
              </a:effectLst>
              <a:latin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a:extLst>
              <a:ext uri="{FF2B5EF4-FFF2-40B4-BE49-F238E27FC236}">
                <a16:creationId xmlns:a16="http://schemas.microsoft.com/office/drawing/2014/main" id="{87B7201B-EBEC-584C-91CF-6BCE88BFE89F}"/>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47E531A4-63E2-6149-933B-F47DECA10CA1}" type="slidenum">
              <a:rPr lang="zh-CN" altLang="en-US" sz="2000">
                <a:latin typeface="Arial" panose="020B0604020202020204" pitchFamily="34" charset="0"/>
              </a:rPr>
              <a:pPr>
                <a:lnSpc>
                  <a:spcPct val="100000"/>
                </a:lnSpc>
                <a:spcBef>
                  <a:spcPct val="0"/>
                </a:spcBef>
                <a:buClrTx/>
                <a:buSzTx/>
                <a:buFontTx/>
                <a:buNone/>
              </a:pPr>
              <a:t>35</a:t>
            </a:fld>
            <a:endParaRPr lang="en-US" altLang="zh-CN" sz="2000">
              <a:latin typeface="Arial" panose="020B0604020202020204" pitchFamily="34" charset="0"/>
            </a:endParaRPr>
          </a:p>
        </p:txBody>
      </p:sp>
      <p:sp>
        <p:nvSpPr>
          <p:cNvPr id="6" name="日期占位符 4">
            <a:extLst>
              <a:ext uri="{FF2B5EF4-FFF2-40B4-BE49-F238E27FC236}">
                <a16:creationId xmlns:a16="http://schemas.microsoft.com/office/drawing/2014/main" id="{CA5E7175-B8CB-D04A-A49E-B383B09BCE32}"/>
              </a:ext>
            </a:extLst>
          </p:cNvPr>
          <p:cNvSpPr>
            <a:spLocks noGrp="1"/>
          </p:cNvSpPr>
          <p:nvPr>
            <p:ph type="dt" sz="quarter" idx="11"/>
          </p:nvPr>
        </p:nvSpPr>
        <p:spPr/>
        <p:txBody>
          <a:bodyPr/>
          <a:lstStyle/>
          <a:p>
            <a:pPr>
              <a:defRPr/>
            </a:pPr>
            <a:fld id="{7BA5601A-DE2D-441F-9601-4BBADDF16D50}" type="datetime1">
              <a:rPr lang="zh-CN" altLang="en-US"/>
              <a:pPr>
                <a:defRPr/>
              </a:pPr>
              <a:t>2024/5/24</a:t>
            </a:fld>
            <a:endParaRPr lang="en-US" altLang="zh-CN" sz="1000"/>
          </a:p>
        </p:txBody>
      </p:sp>
      <p:sp>
        <p:nvSpPr>
          <p:cNvPr id="1914882" name="Rectangle 2">
            <a:extLst>
              <a:ext uri="{FF2B5EF4-FFF2-40B4-BE49-F238E27FC236}">
                <a16:creationId xmlns:a16="http://schemas.microsoft.com/office/drawing/2014/main" id="{2C3C195B-A53E-D248-8B9D-599FAC4372D5}"/>
              </a:ext>
            </a:extLst>
          </p:cNvPr>
          <p:cNvSpPr>
            <a:spLocks noGrp="1" noChangeArrowheads="1"/>
          </p:cNvSpPr>
          <p:nvPr>
            <p:ph type="title"/>
          </p:nvPr>
        </p:nvSpPr>
        <p:spPr/>
        <p:txBody>
          <a:bodyPr/>
          <a:lstStyle/>
          <a:p>
            <a:r>
              <a:rPr lang="en-US" altLang="en-US"/>
              <a:t>10.6  多值依赖和4NF</a:t>
            </a:r>
            <a:endParaRPr lang="zh-CN" altLang="en-US"/>
          </a:p>
        </p:txBody>
      </p:sp>
      <p:sp>
        <p:nvSpPr>
          <p:cNvPr id="43013" name="Rectangle 3">
            <a:extLst>
              <a:ext uri="{FF2B5EF4-FFF2-40B4-BE49-F238E27FC236}">
                <a16:creationId xmlns:a16="http://schemas.microsoft.com/office/drawing/2014/main" id="{1522BBB4-F436-5145-B0C3-83F141F65BC0}"/>
              </a:ext>
            </a:extLst>
          </p:cNvPr>
          <p:cNvSpPr>
            <a:spLocks noGrp="1" noChangeArrowheads="1"/>
          </p:cNvSpPr>
          <p:nvPr>
            <p:ph type="body" idx="1"/>
          </p:nvPr>
        </p:nvSpPr>
        <p:spPr>
          <a:xfrm>
            <a:off x="650875" y="1143000"/>
            <a:ext cx="8820150" cy="1366838"/>
          </a:xfrm>
        </p:spPr>
        <p:txBody>
          <a:bodyPr/>
          <a:lstStyle/>
          <a:p>
            <a:pPr marL="342900" indent="-342900" defTabSz="914400">
              <a:lnSpc>
                <a:spcPct val="100000"/>
              </a:lnSpc>
            </a:pPr>
            <a:r>
              <a:rPr lang="en-US" altLang="zh-CN"/>
              <a:t>Teaching∈BCNF:</a:t>
            </a:r>
          </a:p>
          <a:p>
            <a:pPr marL="342900" indent="-342900" defTabSz="914400"/>
            <a:r>
              <a:rPr lang="en-US" altLang="zh-CN"/>
              <a:t>Teaching</a:t>
            </a:r>
            <a:r>
              <a:rPr lang="zh-CN" altLang="en-US"/>
              <a:t>具有唯一候选键</a:t>
            </a:r>
            <a:r>
              <a:rPr lang="en-US" altLang="zh-CN"/>
              <a:t>(</a:t>
            </a:r>
            <a:r>
              <a:rPr lang="zh-CN" altLang="en-US"/>
              <a:t>课程</a:t>
            </a:r>
            <a:r>
              <a:rPr lang="en-US" altLang="zh-CN"/>
              <a:t>C,</a:t>
            </a:r>
            <a:r>
              <a:rPr lang="zh-CN" altLang="en-US"/>
              <a:t>教师</a:t>
            </a:r>
            <a:r>
              <a:rPr lang="en-US" altLang="zh-CN"/>
              <a:t>T,</a:t>
            </a:r>
            <a:r>
              <a:rPr lang="zh-CN" altLang="en-US"/>
              <a:t>参考书</a:t>
            </a:r>
            <a:r>
              <a:rPr lang="en-US" altLang="zh-CN"/>
              <a:t>B),</a:t>
            </a:r>
          </a:p>
          <a:p>
            <a:pPr marL="342900" indent="-342900" defTabSz="914400">
              <a:buFont typeface="Wingdings" pitchFamily="2" charset="2"/>
              <a:buNone/>
            </a:pPr>
            <a:r>
              <a:rPr lang="zh-CN" altLang="en-US"/>
              <a:t>     即全键</a:t>
            </a:r>
          </a:p>
        </p:txBody>
      </p:sp>
      <p:pic>
        <p:nvPicPr>
          <p:cNvPr id="43014" name="Picture 4">
            <a:extLst>
              <a:ext uri="{FF2B5EF4-FFF2-40B4-BE49-F238E27FC236}">
                <a16:creationId xmlns:a16="http://schemas.microsoft.com/office/drawing/2014/main" id="{03DB024D-0B93-F044-BF29-1AF2E5F3B2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8088" y="2636838"/>
            <a:ext cx="7131050" cy="352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a:extLst>
              <a:ext uri="{FF2B5EF4-FFF2-40B4-BE49-F238E27FC236}">
                <a16:creationId xmlns:a16="http://schemas.microsoft.com/office/drawing/2014/main" id="{189C34B1-F27E-D546-A27E-E37F844CF906}"/>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6BF63C64-AB9B-3948-AB0B-1FD283DE6838}" type="slidenum">
              <a:rPr lang="zh-CN" altLang="en-US" sz="2000">
                <a:latin typeface="Arial" panose="020B0604020202020204" pitchFamily="34" charset="0"/>
              </a:rPr>
              <a:pPr>
                <a:lnSpc>
                  <a:spcPct val="100000"/>
                </a:lnSpc>
                <a:spcBef>
                  <a:spcPct val="0"/>
                </a:spcBef>
                <a:buClrTx/>
                <a:buSzTx/>
                <a:buFontTx/>
                <a:buNone/>
              </a:pPr>
              <a:t>36</a:t>
            </a:fld>
            <a:endParaRPr lang="en-US" altLang="zh-CN" sz="2000">
              <a:latin typeface="Arial" panose="020B0604020202020204" pitchFamily="34" charset="0"/>
            </a:endParaRPr>
          </a:p>
        </p:txBody>
      </p:sp>
      <p:sp>
        <p:nvSpPr>
          <p:cNvPr id="6" name="日期占位符 4">
            <a:extLst>
              <a:ext uri="{FF2B5EF4-FFF2-40B4-BE49-F238E27FC236}">
                <a16:creationId xmlns:a16="http://schemas.microsoft.com/office/drawing/2014/main" id="{34A99BED-E1CC-8645-A269-267A04D0BAB0}"/>
              </a:ext>
            </a:extLst>
          </p:cNvPr>
          <p:cNvSpPr>
            <a:spLocks noGrp="1"/>
          </p:cNvSpPr>
          <p:nvPr>
            <p:ph type="dt" sz="quarter" idx="11"/>
          </p:nvPr>
        </p:nvSpPr>
        <p:spPr/>
        <p:txBody>
          <a:bodyPr/>
          <a:lstStyle/>
          <a:p>
            <a:pPr>
              <a:defRPr/>
            </a:pPr>
            <a:fld id="{0FAF740F-9A27-4769-BAE7-96F6AEFF89F4}" type="datetime1">
              <a:rPr lang="zh-CN" altLang="en-US"/>
              <a:pPr>
                <a:defRPr/>
              </a:pPr>
              <a:t>2024/5/24</a:t>
            </a:fld>
            <a:endParaRPr lang="en-US" altLang="zh-CN" sz="1000"/>
          </a:p>
        </p:txBody>
      </p:sp>
      <p:sp>
        <p:nvSpPr>
          <p:cNvPr id="1915906" name="Rectangle 2">
            <a:extLst>
              <a:ext uri="{FF2B5EF4-FFF2-40B4-BE49-F238E27FC236}">
                <a16:creationId xmlns:a16="http://schemas.microsoft.com/office/drawing/2014/main" id="{77320066-E5B6-0644-871D-88ACE77733D6}"/>
              </a:ext>
            </a:extLst>
          </p:cNvPr>
          <p:cNvSpPr>
            <a:spLocks noGrp="1" noChangeArrowheads="1"/>
          </p:cNvSpPr>
          <p:nvPr>
            <p:ph type="title"/>
          </p:nvPr>
        </p:nvSpPr>
        <p:spPr/>
        <p:txBody>
          <a:bodyPr/>
          <a:lstStyle/>
          <a:p>
            <a:r>
              <a:rPr lang="en-US" altLang="en-US"/>
              <a:t>10.6  多值依赖和4NF</a:t>
            </a:r>
            <a:endParaRPr lang="zh-CN" altLang="en-US"/>
          </a:p>
        </p:txBody>
      </p:sp>
      <p:sp>
        <p:nvSpPr>
          <p:cNvPr id="44037" name="Rectangle 3">
            <a:extLst>
              <a:ext uri="{FF2B5EF4-FFF2-40B4-BE49-F238E27FC236}">
                <a16:creationId xmlns:a16="http://schemas.microsoft.com/office/drawing/2014/main" id="{6297E997-2E49-604E-B5D7-7C5BBFACDD25}"/>
              </a:ext>
            </a:extLst>
          </p:cNvPr>
          <p:cNvSpPr>
            <a:spLocks noGrp="1" noChangeArrowheads="1"/>
          </p:cNvSpPr>
          <p:nvPr>
            <p:ph type="body" idx="1"/>
          </p:nvPr>
        </p:nvSpPr>
        <p:spPr>
          <a:xfrm>
            <a:off x="650875" y="1143000"/>
            <a:ext cx="8820150" cy="5038725"/>
          </a:xfrm>
        </p:spPr>
        <p:txBody>
          <a:bodyPr/>
          <a:lstStyle/>
          <a:p>
            <a:pPr marL="342900" indent="-342900" defTabSz="914400"/>
            <a:r>
              <a:rPr lang="en-US" altLang="zh-CN"/>
              <a:t>Teaching</a:t>
            </a:r>
            <a:r>
              <a:rPr lang="zh-CN" altLang="en-US"/>
              <a:t>模式中存在的问题</a:t>
            </a:r>
          </a:p>
          <a:p>
            <a:pPr marL="742950" lvl="1" indent="-285750" defTabSz="914400"/>
            <a:r>
              <a:rPr lang="zh-CN" altLang="en-US"/>
              <a:t> </a:t>
            </a:r>
            <a:r>
              <a:rPr lang="en-US" altLang="zh-CN"/>
              <a:t>(1)</a:t>
            </a:r>
            <a:r>
              <a:rPr lang="zh-CN" altLang="en-US"/>
              <a:t>数据冗余度大：有多少名任课教师，参考书就要存储多少次</a:t>
            </a:r>
          </a:p>
          <a:p>
            <a:pPr marL="742950" lvl="1" indent="-285750" defTabSz="914400"/>
            <a:r>
              <a:rPr lang="en-US" altLang="zh-CN"/>
              <a:t>(2)</a:t>
            </a:r>
            <a:r>
              <a:rPr lang="zh-CN" altLang="en-US"/>
              <a:t>插入操作复杂：当某课程增加一名任课教师时，该课程有多少本参照书，就必须插入多少个元组</a:t>
            </a:r>
          </a:p>
          <a:p>
            <a:pPr marL="742950" lvl="1" indent="-285750" defTabSz="914400">
              <a:buFontTx/>
              <a:buNone/>
            </a:pPr>
            <a:r>
              <a:rPr lang="zh-CN" altLang="en-US"/>
              <a:t>       例如物理课增加一名教师刘关，需要插入两个元组：（物理，刘关，普通物理学） （物理，刘关，光学原理）</a:t>
            </a:r>
          </a:p>
          <a:p>
            <a:pPr marL="742950" lvl="1" indent="-285750" defTabSz="914400"/>
            <a:r>
              <a:rPr lang="en-US" altLang="zh-CN"/>
              <a:t>(3) </a:t>
            </a:r>
            <a:r>
              <a:rPr lang="zh-CN" altLang="en-US"/>
              <a:t>删除操作复杂：某一门课要去掉一本参考书，该课程有多少名教师，就必须删除多少个元组</a:t>
            </a:r>
          </a:p>
          <a:p>
            <a:pPr marL="742950" lvl="1" indent="-285750" defTabSz="914400"/>
            <a:r>
              <a:rPr lang="en-US" altLang="zh-CN"/>
              <a:t>(4) </a:t>
            </a:r>
            <a:r>
              <a:rPr lang="zh-CN" altLang="en-US"/>
              <a:t>修改操作复杂：某一门课要修改一本参考书，该课程有多少名教师，就必须修改多少个元组    </a:t>
            </a:r>
          </a:p>
        </p:txBody>
      </p:sp>
      <p:sp>
        <p:nvSpPr>
          <p:cNvPr id="1915908" name="Rectangle 4">
            <a:extLst>
              <a:ext uri="{FF2B5EF4-FFF2-40B4-BE49-F238E27FC236}">
                <a16:creationId xmlns:a16="http://schemas.microsoft.com/office/drawing/2014/main" id="{FF247FEC-DDEB-0D4B-95D2-E1811C41A5AF}"/>
              </a:ext>
            </a:extLst>
          </p:cNvPr>
          <p:cNvSpPr>
            <a:spLocks noChangeArrowheads="1"/>
          </p:cNvSpPr>
          <p:nvPr/>
        </p:nvSpPr>
        <p:spPr bwMode="auto">
          <a:xfrm>
            <a:off x="5529263" y="333375"/>
            <a:ext cx="4376737" cy="1200150"/>
          </a:xfrm>
          <a:prstGeom prst="rect">
            <a:avLst/>
          </a:prstGeom>
          <a:solidFill>
            <a:srgbClr val="FFFF99"/>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2400">
                <a:solidFill>
                  <a:srgbClr val="0000FF"/>
                </a:solidFill>
                <a:latin typeface="Arial" panose="020B0604020202020204" pitchFamily="34" charset="0"/>
              </a:rPr>
              <a:t>产生原因</a:t>
            </a:r>
          </a:p>
          <a:p>
            <a:pPr>
              <a:lnSpc>
                <a:spcPct val="100000"/>
              </a:lnSpc>
              <a:spcBef>
                <a:spcPct val="0"/>
              </a:spcBef>
              <a:buClrTx/>
              <a:buSzTx/>
              <a:buFontTx/>
              <a:buNone/>
            </a:pPr>
            <a:r>
              <a:rPr lang="zh-CN" altLang="en-US" sz="2400">
                <a:latin typeface="Arial" panose="020B0604020202020204" pitchFamily="34" charset="0"/>
              </a:rPr>
              <a:t>存在多值依赖  </a:t>
            </a:r>
            <a:r>
              <a:rPr lang="en-US" altLang="zh-CN" sz="2400">
                <a:latin typeface="Arial" panose="020B0604020202020204" pitchFamily="34" charset="0"/>
              </a:rPr>
              <a:t>{</a:t>
            </a:r>
            <a:r>
              <a:rPr lang="zh-CN" altLang="en-US" sz="2400">
                <a:latin typeface="Arial" panose="020B0604020202020204" pitchFamily="34" charset="0"/>
              </a:rPr>
              <a:t>课程</a:t>
            </a:r>
            <a:r>
              <a:rPr lang="en-US" altLang="zh-CN" sz="2400">
                <a:latin typeface="Arial" panose="020B0604020202020204" pitchFamily="34" charset="0"/>
              </a:rPr>
              <a:t>→→</a:t>
            </a:r>
            <a:r>
              <a:rPr lang="zh-CN" altLang="en-US" sz="2400">
                <a:latin typeface="Arial" panose="020B0604020202020204" pitchFamily="34" charset="0"/>
              </a:rPr>
              <a:t>教员</a:t>
            </a:r>
            <a:r>
              <a:rPr lang="en-US" altLang="zh-CN" sz="2400">
                <a:latin typeface="Arial" panose="020B0604020202020204" pitchFamily="34" charset="0"/>
              </a:rPr>
              <a:t>} {</a:t>
            </a:r>
            <a:r>
              <a:rPr lang="zh-CN" altLang="en-US" sz="2400">
                <a:latin typeface="Arial" panose="020B0604020202020204" pitchFamily="34" charset="0"/>
              </a:rPr>
              <a:t>课程</a:t>
            </a:r>
            <a:r>
              <a:rPr lang="en-US" altLang="zh-CN" sz="2400">
                <a:latin typeface="Arial" panose="020B0604020202020204" pitchFamily="34" charset="0"/>
              </a:rPr>
              <a:t>→→</a:t>
            </a:r>
            <a:r>
              <a:rPr lang="zh-CN" altLang="en-US" sz="2400">
                <a:latin typeface="Arial" panose="020B0604020202020204" pitchFamily="34" charset="0"/>
              </a:rPr>
              <a:t>参考书</a:t>
            </a:r>
            <a:r>
              <a:rPr lang="en-US" altLang="zh-CN" sz="2400">
                <a:latin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15908"/>
                                        </p:tgtEl>
                                        <p:attrNameLst>
                                          <p:attrName>style.visibility</p:attrName>
                                        </p:attrNameLst>
                                      </p:cBhvr>
                                      <p:to>
                                        <p:strVal val="visible"/>
                                      </p:to>
                                    </p:set>
                                    <p:animEffect transition="in" filter="blinds(horizontal)">
                                      <p:cBhvr>
                                        <p:cTn id="7" dur="500"/>
                                        <p:tgtEl>
                                          <p:spTgt spid="1915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590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a:extLst>
              <a:ext uri="{FF2B5EF4-FFF2-40B4-BE49-F238E27FC236}">
                <a16:creationId xmlns:a16="http://schemas.microsoft.com/office/drawing/2014/main" id="{A370FF83-A3F1-2345-92E9-EEB9488370ED}"/>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D43DDAD2-A1A9-254B-90A3-F4AFCF9A2A9F}" type="slidenum">
              <a:rPr lang="zh-CN" altLang="en-US" sz="2000">
                <a:latin typeface="Arial" panose="020B0604020202020204" pitchFamily="34" charset="0"/>
              </a:rPr>
              <a:pPr>
                <a:lnSpc>
                  <a:spcPct val="100000"/>
                </a:lnSpc>
                <a:spcBef>
                  <a:spcPct val="0"/>
                </a:spcBef>
                <a:buClrTx/>
                <a:buSzTx/>
                <a:buFontTx/>
                <a:buNone/>
              </a:pPr>
              <a:t>37</a:t>
            </a:fld>
            <a:endParaRPr lang="en-US" altLang="zh-CN" sz="2000">
              <a:latin typeface="Arial" panose="020B0604020202020204" pitchFamily="34" charset="0"/>
            </a:endParaRPr>
          </a:p>
        </p:txBody>
      </p:sp>
      <p:sp>
        <p:nvSpPr>
          <p:cNvPr id="24" name="日期占位符 4">
            <a:extLst>
              <a:ext uri="{FF2B5EF4-FFF2-40B4-BE49-F238E27FC236}">
                <a16:creationId xmlns:a16="http://schemas.microsoft.com/office/drawing/2014/main" id="{91EE5781-1735-E749-904E-1E0C23BAF9F0}"/>
              </a:ext>
            </a:extLst>
          </p:cNvPr>
          <p:cNvSpPr>
            <a:spLocks noGrp="1"/>
          </p:cNvSpPr>
          <p:nvPr>
            <p:ph type="dt" sz="quarter" idx="11"/>
          </p:nvPr>
        </p:nvSpPr>
        <p:spPr/>
        <p:txBody>
          <a:bodyPr/>
          <a:lstStyle/>
          <a:p>
            <a:pPr>
              <a:defRPr/>
            </a:pPr>
            <a:fld id="{59575190-A139-497B-A77A-7BEAEEA7F7E9}" type="datetime1">
              <a:rPr lang="zh-CN" altLang="en-US"/>
              <a:pPr>
                <a:defRPr/>
              </a:pPr>
              <a:t>2024/5/24</a:t>
            </a:fld>
            <a:endParaRPr lang="en-US" altLang="zh-CN" sz="1000"/>
          </a:p>
        </p:txBody>
      </p:sp>
      <p:sp>
        <p:nvSpPr>
          <p:cNvPr id="1916930" name="Text Box 2">
            <a:extLst>
              <a:ext uri="{FF2B5EF4-FFF2-40B4-BE49-F238E27FC236}">
                <a16:creationId xmlns:a16="http://schemas.microsoft.com/office/drawing/2014/main" id="{994E031C-2BAE-374F-A937-7DD7D1137E61}"/>
              </a:ext>
            </a:extLst>
          </p:cNvPr>
          <p:cNvSpPr txBox="1">
            <a:spLocks noChangeArrowheads="1"/>
          </p:cNvSpPr>
          <p:nvPr/>
        </p:nvSpPr>
        <p:spPr bwMode="auto">
          <a:xfrm>
            <a:off x="3960813" y="4117975"/>
            <a:ext cx="5745162" cy="390525"/>
          </a:xfrm>
          <a:prstGeom prst="rect">
            <a:avLst/>
          </a:prstGeom>
          <a:gradFill rotWithShape="1">
            <a:gsLst>
              <a:gs pos="0">
                <a:srgbClr val="FEC3BE"/>
              </a:gs>
              <a:gs pos="100000">
                <a:srgbClr val="FFFFFF"/>
              </a:gs>
            </a:gsLst>
            <a:lin ang="0" scaled="1"/>
          </a:grad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70000"/>
              </a:lnSpc>
              <a:spcBef>
                <a:spcPct val="50000"/>
              </a:spcBef>
              <a:buFont typeface="Wingdings" pitchFamily="2" charset="2"/>
              <a:buNone/>
            </a:pPr>
            <a:r>
              <a:rPr lang="en-US" altLang="zh-CN">
                <a:solidFill>
                  <a:srgbClr val="0000FF"/>
                </a:solidFill>
              </a:rPr>
              <a:t>u</a:t>
            </a:r>
          </a:p>
        </p:txBody>
      </p:sp>
      <p:sp>
        <p:nvSpPr>
          <p:cNvPr id="1916931" name="Text Box 3">
            <a:extLst>
              <a:ext uri="{FF2B5EF4-FFF2-40B4-BE49-F238E27FC236}">
                <a16:creationId xmlns:a16="http://schemas.microsoft.com/office/drawing/2014/main" id="{24CAE198-4F30-B647-A9FD-9CABAAC13A91}"/>
              </a:ext>
            </a:extLst>
          </p:cNvPr>
          <p:cNvSpPr txBox="1">
            <a:spLocks noChangeArrowheads="1"/>
          </p:cNvSpPr>
          <p:nvPr/>
        </p:nvSpPr>
        <p:spPr bwMode="auto">
          <a:xfrm>
            <a:off x="3944938" y="5156200"/>
            <a:ext cx="5745162" cy="390525"/>
          </a:xfrm>
          <a:prstGeom prst="rect">
            <a:avLst/>
          </a:prstGeom>
          <a:solidFill>
            <a:srgbClr val="CCFFCC"/>
          </a:solid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70000"/>
              </a:lnSpc>
              <a:spcBef>
                <a:spcPct val="50000"/>
              </a:spcBef>
              <a:buFont typeface="Wingdings" pitchFamily="2" charset="2"/>
              <a:buNone/>
            </a:pPr>
            <a:r>
              <a:rPr lang="en-US" altLang="zh-CN">
                <a:solidFill>
                  <a:srgbClr val="0000FF"/>
                </a:solidFill>
              </a:rPr>
              <a:t>t</a:t>
            </a:r>
          </a:p>
        </p:txBody>
      </p:sp>
      <p:sp>
        <p:nvSpPr>
          <p:cNvPr id="1916932" name="Text Box 4">
            <a:extLst>
              <a:ext uri="{FF2B5EF4-FFF2-40B4-BE49-F238E27FC236}">
                <a16:creationId xmlns:a16="http://schemas.microsoft.com/office/drawing/2014/main" id="{F2929D34-C64C-F049-B725-D65CD4BA6DF4}"/>
              </a:ext>
            </a:extLst>
          </p:cNvPr>
          <p:cNvSpPr txBox="1">
            <a:spLocks noChangeArrowheads="1"/>
          </p:cNvSpPr>
          <p:nvPr/>
        </p:nvSpPr>
        <p:spPr bwMode="auto">
          <a:xfrm>
            <a:off x="3960813" y="4489450"/>
            <a:ext cx="5745162" cy="336550"/>
          </a:xfrm>
          <a:prstGeom prst="rect">
            <a:avLst/>
          </a:prstGeom>
          <a:solidFill>
            <a:srgbClr val="CCFFCC"/>
          </a:solid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50000"/>
              </a:lnSpc>
              <a:spcBef>
                <a:spcPct val="50000"/>
              </a:spcBef>
              <a:buFont typeface="Wingdings" pitchFamily="2" charset="2"/>
              <a:buNone/>
            </a:pPr>
            <a:r>
              <a:rPr lang="en-US" altLang="zh-CN" sz="3200">
                <a:solidFill>
                  <a:srgbClr val="0000FF"/>
                </a:solidFill>
              </a:rPr>
              <a:t>s</a:t>
            </a:r>
          </a:p>
        </p:txBody>
      </p:sp>
      <p:sp>
        <p:nvSpPr>
          <p:cNvPr id="1916933" name="Rectangle 5">
            <a:extLst>
              <a:ext uri="{FF2B5EF4-FFF2-40B4-BE49-F238E27FC236}">
                <a16:creationId xmlns:a16="http://schemas.microsoft.com/office/drawing/2014/main" id="{62728505-3A97-A748-8CAF-7D297BE3075C}"/>
              </a:ext>
            </a:extLst>
          </p:cNvPr>
          <p:cNvSpPr>
            <a:spLocks noGrp="1" noChangeArrowheads="1"/>
          </p:cNvSpPr>
          <p:nvPr>
            <p:ph type="title"/>
          </p:nvPr>
        </p:nvSpPr>
        <p:spPr/>
        <p:txBody>
          <a:bodyPr/>
          <a:lstStyle/>
          <a:p>
            <a:r>
              <a:rPr lang="en-US" altLang="zh-CN"/>
              <a:t>10.6.1 </a:t>
            </a:r>
            <a:r>
              <a:rPr lang="zh-CN" altLang="en-US"/>
              <a:t>多值依赖</a:t>
            </a:r>
            <a:endParaRPr lang="en-US" altLang="zh-CN"/>
          </a:p>
        </p:txBody>
      </p:sp>
      <p:sp>
        <p:nvSpPr>
          <p:cNvPr id="45064" name="Rectangle 6">
            <a:extLst>
              <a:ext uri="{FF2B5EF4-FFF2-40B4-BE49-F238E27FC236}">
                <a16:creationId xmlns:a16="http://schemas.microsoft.com/office/drawing/2014/main" id="{3DF104D2-4360-7E45-A6FD-8686156B6A8D}"/>
              </a:ext>
            </a:extLst>
          </p:cNvPr>
          <p:cNvSpPr>
            <a:spLocks noGrp="1" noChangeArrowheads="1"/>
          </p:cNvSpPr>
          <p:nvPr>
            <p:ph type="body" idx="1"/>
          </p:nvPr>
        </p:nvSpPr>
        <p:spPr>
          <a:xfrm>
            <a:off x="650875" y="1143000"/>
            <a:ext cx="8820150" cy="2476500"/>
          </a:xfrm>
        </p:spPr>
        <p:txBody>
          <a:bodyPr/>
          <a:lstStyle/>
          <a:p>
            <a:pPr marL="342900" indent="-342900" defTabSz="914400"/>
            <a:r>
              <a:rPr lang="zh-CN" altLang="en-US"/>
              <a:t>定义</a:t>
            </a:r>
            <a:r>
              <a:rPr lang="en-US" altLang="zh-CN"/>
              <a:t>10.21 </a:t>
            </a:r>
            <a:r>
              <a:rPr lang="zh-CN" altLang="en-US"/>
              <a:t>设</a:t>
            </a:r>
            <a:r>
              <a:rPr lang="en-US" altLang="zh-CN"/>
              <a:t>R(U)</a:t>
            </a:r>
            <a:r>
              <a:rPr lang="zh-CN" altLang="en-US"/>
              <a:t>是一个关系模式，</a:t>
            </a:r>
            <a:r>
              <a:rPr lang="en-US" altLang="zh-CN"/>
              <a:t>X</a:t>
            </a:r>
            <a:r>
              <a:rPr lang="zh-CN" altLang="en-US"/>
              <a:t>和</a:t>
            </a:r>
            <a:r>
              <a:rPr lang="en-US" altLang="zh-CN"/>
              <a:t>Y</a:t>
            </a:r>
            <a:r>
              <a:rPr lang="zh-CN" altLang="en-US"/>
              <a:t>是</a:t>
            </a:r>
            <a:r>
              <a:rPr lang="en-US" altLang="zh-CN"/>
              <a:t>U</a:t>
            </a:r>
            <a:r>
              <a:rPr lang="zh-CN" altLang="en-US"/>
              <a:t>的子集</a:t>
            </a:r>
            <a:r>
              <a:rPr lang="en-US" altLang="zh-CN"/>
              <a:t>,</a:t>
            </a:r>
            <a:r>
              <a:rPr lang="zh-CN" altLang="en-US"/>
              <a:t>且</a:t>
            </a:r>
            <a:r>
              <a:rPr lang="en-US" altLang="zh-CN"/>
              <a:t>Z=U</a:t>
            </a:r>
            <a:r>
              <a:rPr lang="en-US" altLang="zh-CN">
                <a:sym typeface="Symbol" pitchFamily="2" charset="2"/>
              </a:rPr>
              <a:t></a:t>
            </a:r>
            <a:r>
              <a:rPr lang="en-US" altLang="zh-CN"/>
              <a:t>(XY)</a:t>
            </a:r>
            <a:r>
              <a:rPr lang="zh-CN" altLang="en-US"/>
              <a:t>。如果对于关系</a:t>
            </a:r>
            <a:r>
              <a:rPr lang="en-US" altLang="zh-CN"/>
              <a:t>r(R)</a:t>
            </a:r>
            <a:r>
              <a:rPr lang="zh-CN" altLang="en-US"/>
              <a:t>中的任意两个元组</a:t>
            </a:r>
            <a:r>
              <a:rPr lang="en-US" altLang="zh-CN"/>
              <a:t>s</a:t>
            </a:r>
            <a:r>
              <a:rPr lang="zh-CN" altLang="en-US"/>
              <a:t>和</a:t>
            </a:r>
            <a:r>
              <a:rPr lang="en-US" altLang="zh-CN"/>
              <a:t>t,</a:t>
            </a:r>
            <a:r>
              <a:rPr lang="zh-CN" altLang="en-US"/>
              <a:t>若</a:t>
            </a:r>
            <a:r>
              <a:rPr lang="en-US" altLang="zh-CN"/>
              <a:t>s[X]=t[X]</a:t>
            </a:r>
            <a:r>
              <a:rPr lang="zh-CN" altLang="en-US"/>
              <a:t>，在</a:t>
            </a:r>
            <a:r>
              <a:rPr lang="en-US" altLang="zh-CN"/>
              <a:t>r</a:t>
            </a:r>
            <a:r>
              <a:rPr lang="zh-CN" altLang="en-US"/>
              <a:t>中存在元组</a:t>
            </a:r>
            <a:r>
              <a:rPr lang="en-US" altLang="zh-CN"/>
              <a:t>u</a:t>
            </a:r>
            <a:r>
              <a:rPr lang="zh-CN" altLang="en-US"/>
              <a:t>，有：</a:t>
            </a:r>
          </a:p>
          <a:p>
            <a:pPr marL="342900" indent="-342900" defTabSz="914400">
              <a:buFont typeface="Wingdings" pitchFamily="2" charset="2"/>
              <a:buNone/>
            </a:pPr>
            <a:r>
              <a:rPr lang="zh-CN" altLang="en-US"/>
              <a:t>        </a:t>
            </a:r>
            <a:r>
              <a:rPr lang="en-US" altLang="zh-CN"/>
              <a:t>u[X]=s[X]</a:t>
            </a:r>
            <a:r>
              <a:rPr lang="zh-CN" altLang="en-US"/>
              <a:t>，</a:t>
            </a:r>
            <a:r>
              <a:rPr lang="en-US" altLang="zh-CN"/>
              <a:t>u[Y]=s[Y]</a:t>
            </a:r>
            <a:r>
              <a:rPr lang="zh-CN" altLang="en-US"/>
              <a:t>，且</a:t>
            </a:r>
            <a:r>
              <a:rPr lang="en-US" altLang="zh-CN"/>
              <a:t>u[Z]=t[Z]</a:t>
            </a:r>
            <a:r>
              <a:rPr lang="zh-CN" altLang="en-US"/>
              <a:t>，</a:t>
            </a:r>
          </a:p>
          <a:p>
            <a:pPr marL="342900" indent="-342900" defTabSz="914400">
              <a:buFont typeface="Wingdings" pitchFamily="2" charset="2"/>
              <a:buNone/>
            </a:pPr>
            <a:r>
              <a:rPr lang="zh-CN" altLang="en-US"/>
              <a:t>    则关系</a:t>
            </a:r>
            <a:r>
              <a:rPr lang="en-US" altLang="zh-CN"/>
              <a:t>r(R)</a:t>
            </a:r>
            <a:r>
              <a:rPr lang="zh-CN" altLang="en-US"/>
              <a:t>满足</a:t>
            </a:r>
            <a:r>
              <a:rPr lang="zh-CN" altLang="en-US">
                <a:solidFill>
                  <a:srgbClr val="0000FF"/>
                </a:solidFill>
              </a:rPr>
              <a:t>多值依赖</a:t>
            </a:r>
            <a:r>
              <a:rPr lang="en-US" altLang="zh-CN"/>
              <a:t>(MVD) X→→Y</a:t>
            </a:r>
            <a:r>
              <a:rPr lang="zh-CN" altLang="en-US"/>
              <a:t>，称</a:t>
            </a:r>
            <a:r>
              <a:rPr lang="en-US" altLang="zh-CN"/>
              <a:t>X</a:t>
            </a:r>
            <a:r>
              <a:rPr lang="zh-CN" altLang="en-US"/>
              <a:t>多值决定</a:t>
            </a:r>
            <a:r>
              <a:rPr lang="en-US" altLang="zh-CN"/>
              <a:t>Y</a:t>
            </a:r>
            <a:r>
              <a:rPr lang="zh-CN" altLang="en-US"/>
              <a:t>或</a:t>
            </a:r>
            <a:r>
              <a:rPr lang="en-US" altLang="zh-CN"/>
              <a:t>Y</a:t>
            </a:r>
            <a:r>
              <a:rPr lang="zh-CN" altLang="en-US"/>
              <a:t>多值依赖于</a:t>
            </a:r>
            <a:r>
              <a:rPr lang="en-US" altLang="zh-CN"/>
              <a:t>X</a:t>
            </a:r>
            <a:r>
              <a:rPr lang="zh-CN" altLang="en-US"/>
              <a:t>。 </a:t>
            </a:r>
          </a:p>
        </p:txBody>
      </p:sp>
      <p:sp>
        <p:nvSpPr>
          <p:cNvPr id="1916935" name="Rectangle 7">
            <a:extLst>
              <a:ext uri="{FF2B5EF4-FFF2-40B4-BE49-F238E27FC236}">
                <a16:creationId xmlns:a16="http://schemas.microsoft.com/office/drawing/2014/main" id="{E6C5E943-9AFE-FE4A-A0D8-5D051E0D9209}"/>
              </a:ext>
            </a:extLst>
          </p:cNvPr>
          <p:cNvSpPr>
            <a:spLocks noChangeArrowheads="1"/>
          </p:cNvSpPr>
          <p:nvPr/>
        </p:nvSpPr>
        <p:spPr bwMode="auto">
          <a:xfrm>
            <a:off x="488950" y="5013325"/>
            <a:ext cx="3400425" cy="1565275"/>
          </a:xfrm>
          <a:prstGeom prst="rect">
            <a:avLst/>
          </a:prstGeom>
          <a:solidFill>
            <a:srgbClr val="FFFF99"/>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2400">
                <a:latin typeface="Arial" panose="020B0604020202020204" pitchFamily="34" charset="0"/>
              </a:rPr>
              <a:t>Teaching(X,Y,Z)</a:t>
            </a:r>
          </a:p>
          <a:p>
            <a:pPr>
              <a:lnSpc>
                <a:spcPct val="100000"/>
              </a:lnSpc>
              <a:spcBef>
                <a:spcPct val="0"/>
              </a:spcBef>
              <a:buClrTx/>
              <a:buSzTx/>
              <a:buFontTx/>
              <a:buNone/>
            </a:pPr>
            <a:r>
              <a:rPr lang="zh-CN" altLang="en-US" sz="2400">
                <a:latin typeface="Arial" panose="020B0604020202020204" pitchFamily="34" charset="0"/>
              </a:rPr>
              <a:t>    对于</a:t>
            </a:r>
            <a:r>
              <a:rPr lang="en-US" altLang="zh-CN" sz="2400">
                <a:latin typeface="Arial" panose="020B0604020202020204" pitchFamily="34" charset="0"/>
              </a:rPr>
              <a:t>X</a:t>
            </a:r>
            <a:r>
              <a:rPr lang="zh-CN" altLang="en-US" sz="2400">
                <a:latin typeface="Arial" panose="020B0604020202020204" pitchFamily="34" charset="0"/>
              </a:rPr>
              <a:t>的每一个值，</a:t>
            </a:r>
            <a:r>
              <a:rPr lang="en-US" altLang="zh-CN" sz="2400">
                <a:latin typeface="Arial" panose="020B0604020202020204" pitchFamily="34" charset="0"/>
              </a:rPr>
              <a:t>Y</a:t>
            </a:r>
            <a:r>
              <a:rPr lang="zh-CN" altLang="en-US" sz="2400">
                <a:latin typeface="Arial" panose="020B0604020202020204" pitchFamily="34" charset="0"/>
              </a:rPr>
              <a:t>有一组值与之对应，而不论</a:t>
            </a:r>
            <a:r>
              <a:rPr lang="en-US" altLang="zh-CN" sz="2400">
                <a:latin typeface="Arial" panose="020B0604020202020204" pitchFamily="34" charset="0"/>
              </a:rPr>
              <a:t>Z</a:t>
            </a:r>
            <a:r>
              <a:rPr lang="zh-CN" altLang="en-US" sz="2400">
                <a:latin typeface="Arial" panose="020B0604020202020204" pitchFamily="34" charset="0"/>
              </a:rPr>
              <a:t>取何值</a:t>
            </a:r>
          </a:p>
        </p:txBody>
      </p:sp>
      <p:sp>
        <p:nvSpPr>
          <p:cNvPr id="1916936" name="Rectangle 8">
            <a:extLst>
              <a:ext uri="{FF2B5EF4-FFF2-40B4-BE49-F238E27FC236}">
                <a16:creationId xmlns:a16="http://schemas.microsoft.com/office/drawing/2014/main" id="{1F506668-D408-F24E-8470-512ECBC254FC}"/>
              </a:ext>
            </a:extLst>
          </p:cNvPr>
          <p:cNvSpPr>
            <a:spLocks noChangeArrowheads="1"/>
          </p:cNvSpPr>
          <p:nvPr/>
        </p:nvSpPr>
        <p:spPr bwMode="auto">
          <a:xfrm>
            <a:off x="488950" y="3716338"/>
            <a:ext cx="3384550" cy="1200150"/>
          </a:xfrm>
          <a:prstGeom prst="rect">
            <a:avLst/>
          </a:prstGeom>
          <a:solidFill>
            <a:srgbClr val="FFFF99"/>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2400">
                <a:latin typeface="Arial" panose="020B0604020202020204" pitchFamily="34" charset="0"/>
              </a:rPr>
              <a:t>存在多值依赖 </a:t>
            </a:r>
          </a:p>
          <a:p>
            <a:pPr>
              <a:lnSpc>
                <a:spcPct val="100000"/>
              </a:lnSpc>
              <a:spcBef>
                <a:spcPct val="0"/>
              </a:spcBef>
              <a:buClrTx/>
              <a:buSzTx/>
              <a:buFontTx/>
              <a:buNone/>
            </a:pPr>
            <a:r>
              <a:rPr lang="zh-CN" altLang="en-US" sz="2400">
                <a:latin typeface="Arial" panose="020B0604020202020204" pitchFamily="34" charset="0"/>
              </a:rPr>
              <a:t> </a:t>
            </a:r>
            <a:r>
              <a:rPr lang="en-US" altLang="zh-CN" sz="2400">
                <a:latin typeface="Arial" panose="020B0604020202020204" pitchFamily="34" charset="0"/>
              </a:rPr>
              <a:t>{</a:t>
            </a:r>
            <a:r>
              <a:rPr lang="zh-CN" altLang="en-US" sz="2400">
                <a:latin typeface="Arial" panose="020B0604020202020204" pitchFamily="34" charset="0"/>
              </a:rPr>
              <a:t>课程</a:t>
            </a:r>
            <a:r>
              <a:rPr lang="en-US" altLang="zh-CN" sz="2400">
                <a:latin typeface="Arial" panose="020B0604020202020204" pitchFamily="34" charset="0"/>
              </a:rPr>
              <a:t>→→</a:t>
            </a:r>
            <a:r>
              <a:rPr lang="zh-CN" altLang="en-US" sz="2400">
                <a:latin typeface="Arial" panose="020B0604020202020204" pitchFamily="34" charset="0"/>
              </a:rPr>
              <a:t>教员</a:t>
            </a:r>
            <a:r>
              <a:rPr lang="en-US" altLang="zh-CN" sz="2400">
                <a:latin typeface="Arial" panose="020B0604020202020204" pitchFamily="34" charset="0"/>
              </a:rPr>
              <a:t>} </a:t>
            </a:r>
          </a:p>
          <a:p>
            <a:pPr>
              <a:lnSpc>
                <a:spcPct val="100000"/>
              </a:lnSpc>
              <a:spcBef>
                <a:spcPct val="0"/>
              </a:spcBef>
              <a:buClrTx/>
              <a:buSzTx/>
              <a:buFontTx/>
              <a:buNone/>
            </a:pPr>
            <a:r>
              <a:rPr lang="en-US" altLang="zh-CN" sz="2400">
                <a:latin typeface="Arial" panose="020B0604020202020204" pitchFamily="34" charset="0"/>
              </a:rPr>
              <a:t>{</a:t>
            </a:r>
            <a:r>
              <a:rPr lang="zh-CN" altLang="en-US" sz="2400">
                <a:latin typeface="Arial" panose="020B0604020202020204" pitchFamily="34" charset="0"/>
              </a:rPr>
              <a:t>课程</a:t>
            </a:r>
            <a:r>
              <a:rPr lang="en-US" altLang="zh-CN" sz="2400">
                <a:latin typeface="Arial" panose="020B0604020202020204" pitchFamily="34" charset="0"/>
              </a:rPr>
              <a:t>→→</a:t>
            </a:r>
            <a:r>
              <a:rPr lang="zh-CN" altLang="en-US" sz="2400">
                <a:latin typeface="Arial" panose="020B0604020202020204" pitchFamily="34" charset="0"/>
              </a:rPr>
              <a:t>参考书</a:t>
            </a:r>
            <a:r>
              <a:rPr lang="en-US" altLang="zh-CN" sz="2400">
                <a:latin typeface="Arial" panose="020B0604020202020204" pitchFamily="34" charset="0"/>
              </a:rPr>
              <a:t>}</a:t>
            </a:r>
          </a:p>
        </p:txBody>
      </p:sp>
      <p:grpSp>
        <p:nvGrpSpPr>
          <p:cNvPr id="45067" name="Group 9">
            <a:extLst>
              <a:ext uri="{FF2B5EF4-FFF2-40B4-BE49-F238E27FC236}">
                <a16:creationId xmlns:a16="http://schemas.microsoft.com/office/drawing/2014/main" id="{97496828-1712-4349-B120-6BD9C725398F}"/>
              </a:ext>
            </a:extLst>
          </p:cNvPr>
          <p:cNvGrpSpPr>
            <a:grpSpLocks/>
          </p:cNvGrpSpPr>
          <p:nvPr/>
        </p:nvGrpSpPr>
        <p:grpSpPr bwMode="auto">
          <a:xfrm>
            <a:off x="4376738" y="3787775"/>
            <a:ext cx="5256212" cy="2449513"/>
            <a:chOff x="2576" y="2341"/>
            <a:chExt cx="3492" cy="1543"/>
          </a:xfrm>
        </p:grpSpPr>
        <p:sp>
          <p:nvSpPr>
            <p:cNvPr id="45068" name="Rectangle 10">
              <a:extLst>
                <a:ext uri="{FF2B5EF4-FFF2-40B4-BE49-F238E27FC236}">
                  <a16:creationId xmlns:a16="http://schemas.microsoft.com/office/drawing/2014/main" id="{BA8C7808-4B16-E44D-8145-071851BC5518}"/>
                </a:ext>
              </a:extLst>
            </p:cNvPr>
            <p:cNvSpPr>
              <a:spLocks noChangeArrowheads="1"/>
            </p:cNvSpPr>
            <p:nvPr/>
          </p:nvSpPr>
          <p:spPr bwMode="auto">
            <a:xfrm>
              <a:off x="4904" y="2547"/>
              <a:ext cx="1164" cy="133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a:spcBef>
                  <a:spcPct val="0"/>
                </a:spcBef>
                <a:buFont typeface="Wingdings" pitchFamily="2" charset="2"/>
                <a:buNone/>
              </a:pPr>
              <a:r>
                <a:rPr lang="zh-CN" altLang="en-US" sz="2400">
                  <a:solidFill>
                    <a:srgbClr val="FF0066"/>
                  </a:solidFill>
                </a:rPr>
                <a:t>普通物理学</a:t>
              </a:r>
            </a:p>
            <a:p>
              <a:pPr algn="ctr">
                <a:spcBef>
                  <a:spcPct val="0"/>
                </a:spcBef>
                <a:buFont typeface="Wingdings" pitchFamily="2" charset="2"/>
                <a:buNone/>
              </a:pPr>
              <a:r>
                <a:rPr lang="zh-CN" altLang="en-US" sz="2400"/>
                <a:t>光学原理</a:t>
              </a:r>
            </a:p>
            <a:p>
              <a:pPr algn="ctr">
                <a:spcBef>
                  <a:spcPct val="0"/>
                </a:spcBef>
                <a:buFont typeface="Wingdings" pitchFamily="2" charset="2"/>
                <a:buNone/>
              </a:pPr>
              <a:r>
                <a:rPr lang="zh-CN" altLang="en-US" sz="2400"/>
                <a:t>物理习题集</a:t>
              </a:r>
            </a:p>
            <a:p>
              <a:pPr algn="ctr">
                <a:spcBef>
                  <a:spcPct val="0"/>
                </a:spcBef>
                <a:buFont typeface="Wingdings" pitchFamily="2" charset="2"/>
                <a:buNone/>
              </a:pPr>
              <a:r>
                <a:rPr lang="zh-CN" altLang="en-US" sz="2400">
                  <a:solidFill>
                    <a:srgbClr val="FF0066"/>
                  </a:solidFill>
                </a:rPr>
                <a:t>普通物理学</a:t>
              </a:r>
            </a:p>
            <a:p>
              <a:pPr algn="ctr">
                <a:spcBef>
                  <a:spcPct val="0"/>
                </a:spcBef>
                <a:buFont typeface="Wingdings" pitchFamily="2" charset="2"/>
                <a:buNone/>
              </a:pPr>
              <a:r>
                <a:rPr lang="zh-CN" altLang="en-US" sz="2400"/>
                <a:t>光学原理</a:t>
              </a:r>
            </a:p>
            <a:p>
              <a:pPr algn="ctr">
                <a:spcBef>
                  <a:spcPct val="0"/>
                </a:spcBef>
                <a:buFont typeface="Wingdings" pitchFamily="2" charset="2"/>
                <a:buNone/>
              </a:pPr>
              <a:r>
                <a:rPr lang="zh-CN" altLang="en-US" sz="2400"/>
                <a:t>物理习题集</a:t>
              </a:r>
            </a:p>
          </p:txBody>
        </p:sp>
        <p:sp>
          <p:nvSpPr>
            <p:cNvPr id="45069" name="Rectangle 11">
              <a:extLst>
                <a:ext uri="{FF2B5EF4-FFF2-40B4-BE49-F238E27FC236}">
                  <a16:creationId xmlns:a16="http://schemas.microsoft.com/office/drawing/2014/main" id="{DACFBABB-DFF6-2944-A2C0-E238F8F72753}"/>
                </a:ext>
              </a:extLst>
            </p:cNvPr>
            <p:cNvSpPr>
              <a:spLocks noChangeArrowheads="1"/>
            </p:cNvSpPr>
            <p:nvPr/>
          </p:nvSpPr>
          <p:spPr bwMode="auto">
            <a:xfrm>
              <a:off x="3740" y="2547"/>
              <a:ext cx="1164" cy="133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a:spcBef>
                  <a:spcPct val="0"/>
                </a:spcBef>
                <a:buFont typeface="Wingdings" pitchFamily="2" charset="2"/>
                <a:buNone/>
              </a:pPr>
              <a:r>
                <a:rPr lang="zh-CN" altLang="en-US" sz="2400">
                  <a:solidFill>
                    <a:srgbClr val="FF0000"/>
                  </a:solidFill>
                </a:rPr>
                <a:t>李 勇</a:t>
              </a:r>
            </a:p>
            <a:p>
              <a:pPr algn="ctr">
                <a:spcBef>
                  <a:spcPct val="0"/>
                </a:spcBef>
                <a:buFont typeface="Wingdings" pitchFamily="2" charset="2"/>
                <a:buNone/>
              </a:pPr>
              <a:r>
                <a:rPr lang="zh-CN" altLang="en-US" sz="2400">
                  <a:solidFill>
                    <a:srgbClr val="FF0000"/>
                  </a:solidFill>
                </a:rPr>
                <a:t>李 勇</a:t>
              </a:r>
            </a:p>
            <a:p>
              <a:pPr algn="ctr">
                <a:spcBef>
                  <a:spcPct val="0"/>
                </a:spcBef>
                <a:buFont typeface="Wingdings" pitchFamily="2" charset="2"/>
                <a:buNone/>
              </a:pPr>
              <a:r>
                <a:rPr lang="zh-CN" altLang="en-US" sz="2400"/>
                <a:t>李 勇</a:t>
              </a:r>
            </a:p>
            <a:p>
              <a:pPr algn="ctr">
                <a:spcBef>
                  <a:spcPct val="0"/>
                </a:spcBef>
                <a:buFont typeface="Wingdings" pitchFamily="2" charset="2"/>
                <a:buNone/>
              </a:pPr>
              <a:r>
                <a:rPr lang="zh-CN" altLang="en-US" sz="2400"/>
                <a:t>王 军</a:t>
              </a:r>
            </a:p>
            <a:p>
              <a:pPr algn="ctr">
                <a:spcBef>
                  <a:spcPct val="0"/>
                </a:spcBef>
                <a:buFont typeface="Wingdings" pitchFamily="2" charset="2"/>
                <a:buNone/>
              </a:pPr>
              <a:r>
                <a:rPr lang="zh-CN" altLang="en-US" sz="2400"/>
                <a:t>王 军</a:t>
              </a:r>
            </a:p>
            <a:p>
              <a:pPr algn="ctr">
                <a:spcBef>
                  <a:spcPct val="0"/>
                </a:spcBef>
                <a:buFont typeface="Wingdings" pitchFamily="2" charset="2"/>
                <a:buNone/>
              </a:pPr>
              <a:r>
                <a:rPr lang="zh-CN" altLang="en-US" sz="2400"/>
                <a:t>王 军</a:t>
              </a:r>
            </a:p>
          </p:txBody>
        </p:sp>
        <p:sp>
          <p:nvSpPr>
            <p:cNvPr id="45070" name="Rectangle 12">
              <a:extLst>
                <a:ext uri="{FF2B5EF4-FFF2-40B4-BE49-F238E27FC236}">
                  <a16:creationId xmlns:a16="http://schemas.microsoft.com/office/drawing/2014/main" id="{6B954D0F-BC72-D74D-915F-27C548C63362}"/>
                </a:ext>
              </a:extLst>
            </p:cNvPr>
            <p:cNvSpPr>
              <a:spLocks noChangeArrowheads="1"/>
            </p:cNvSpPr>
            <p:nvPr/>
          </p:nvSpPr>
          <p:spPr bwMode="auto">
            <a:xfrm>
              <a:off x="2576" y="2547"/>
              <a:ext cx="1164" cy="133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a:spcBef>
                  <a:spcPct val="0"/>
                </a:spcBef>
                <a:buFont typeface="Wingdings" pitchFamily="2" charset="2"/>
                <a:buNone/>
              </a:pPr>
              <a:r>
                <a:rPr lang="zh-CN" altLang="en-US" sz="2400"/>
                <a:t>物 理</a:t>
              </a:r>
            </a:p>
            <a:p>
              <a:pPr algn="ctr">
                <a:spcBef>
                  <a:spcPct val="0"/>
                </a:spcBef>
                <a:buFont typeface="Wingdings" pitchFamily="2" charset="2"/>
                <a:buNone/>
              </a:pPr>
              <a:r>
                <a:rPr lang="zh-CN" altLang="en-US" sz="2400">
                  <a:solidFill>
                    <a:srgbClr val="0000FF"/>
                  </a:solidFill>
                </a:rPr>
                <a:t>物 理</a:t>
              </a:r>
            </a:p>
            <a:p>
              <a:pPr algn="ctr">
                <a:spcBef>
                  <a:spcPct val="0"/>
                </a:spcBef>
                <a:buFont typeface="Wingdings" pitchFamily="2" charset="2"/>
                <a:buNone/>
              </a:pPr>
              <a:r>
                <a:rPr lang="zh-CN" altLang="en-US" sz="2400"/>
                <a:t>物 理</a:t>
              </a:r>
            </a:p>
            <a:p>
              <a:pPr algn="ctr">
                <a:spcBef>
                  <a:spcPct val="0"/>
                </a:spcBef>
                <a:buFont typeface="Wingdings" pitchFamily="2" charset="2"/>
                <a:buNone/>
              </a:pPr>
              <a:r>
                <a:rPr lang="zh-CN" altLang="en-US" sz="2400">
                  <a:solidFill>
                    <a:srgbClr val="0000FF"/>
                  </a:solidFill>
                </a:rPr>
                <a:t>物 理</a:t>
              </a:r>
            </a:p>
            <a:p>
              <a:pPr algn="ctr">
                <a:spcBef>
                  <a:spcPct val="0"/>
                </a:spcBef>
                <a:buFont typeface="Wingdings" pitchFamily="2" charset="2"/>
                <a:buNone/>
              </a:pPr>
              <a:r>
                <a:rPr lang="zh-CN" altLang="en-US" sz="2400"/>
                <a:t>物 理</a:t>
              </a:r>
            </a:p>
            <a:p>
              <a:pPr algn="ctr">
                <a:spcBef>
                  <a:spcPct val="0"/>
                </a:spcBef>
                <a:buClrTx/>
                <a:buSzTx/>
                <a:buFontTx/>
                <a:buNone/>
              </a:pPr>
              <a:r>
                <a:rPr lang="zh-CN" altLang="en-US" sz="2400"/>
                <a:t>物 理</a:t>
              </a:r>
            </a:p>
          </p:txBody>
        </p:sp>
        <p:sp>
          <p:nvSpPr>
            <p:cNvPr id="45071" name="Rectangle 13">
              <a:extLst>
                <a:ext uri="{FF2B5EF4-FFF2-40B4-BE49-F238E27FC236}">
                  <a16:creationId xmlns:a16="http://schemas.microsoft.com/office/drawing/2014/main" id="{2C0F7691-FFFE-EA4F-AC54-B355C6670D40}"/>
                </a:ext>
              </a:extLst>
            </p:cNvPr>
            <p:cNvSpPr>
              <a:spLocks noChangeArrowheads="1"/>
            </p:cNvSpPr>
            <p:nvPr/>
          </p:nvSpPr>
          <p:spPr bwMode="auto">
            <a:xfrm>
              <a:off x="4904" y="2341"/>
              <a:ext cx="1164" cy="206"/>
            </a:xfrm>
            <a:prstGeom prst="rect">
              <a:avLst/>
            </a:prstGeom>
            <a:gradFill rotWithShape="1">
              <a:gsLst>
                <a:gs pos="0">
                  <a:srgbClr val="FF9933"/>
                </a:gs>
                <a:gs pos="50000">
                  <a:srgbClr val="FFFFFF"/>
                </a:gs>
                <a:gs pos="100000">
                  <a:srgbClr val="FF9933"/>
                </a:gs>
              </a:gsLst>
              <a:lin ang="540000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a:buFont typeface="Wingdings" pitchFamily="2" charset="2"/>
                <a:buNone/>
              </a:pPr>
              <a:r>
                <a:rPr lang="zh-CN" altLang="en-US" sz="2500"/>
                <a:t>参考书</a:t>
              </a:r>
              <a:r>
                <a:rPr lang="en-US" altLang="zh-CN" sz="2500"/>
                <a:t>Z</a:t>
              </a:r>
            </a:p>
          </p:txBody>
        </p:sp>
        <p:sp>
          <p:nvSpPr>
            <p:cNvPr id="45072" name="Rectangle 14">
              <a:extLst>
                <a:ext uri="{FF2B5EF4-FFF2-40B4-BE49-F238E27FC236}">
                  <a16:creationId xmlns:a16="http://schemas.microsoft.com/office/drawing/2014/main" id="{3EF5FF2D-E88A-3A41-A8EB-002ECE06700C}"/>
                </a:ext>
              </a:extLst>
            </p:cNvPr>
            <p:cNvSpPr>
              <a:spLocks noChangeArrowheads="1"/>
            </p:cNvSpPr>
            <p:nvPr/>
          </p:nvSpPr>
          <p:spPr bwMode="auto">
            <a:xfrm>
              <a:off x="3740" y="2341"/>
              <a:ext cx="1164" cy="206"/>
            </a:xfrm>
            <a:prstGeom prst="rect">
              <a:avLst/>
            </a:prstGeom>
            <a:gradFill rotWithShape="1">
              <a:gsLst>
                <a:gs pos="0">
                  <a:srgbClr val="FF9933"/>
                </a:gs>
                <a:gs pos="50000">
                  <a:srgbClr val="FFFFFF"/>
                </a:gs>
                <a:gs pos="100000">
                  <a:srgbClr val="FF9933"/>
                </a:gs>
              </a:gsLst>
              <a:lin ang="540000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a:buFont typeface="Wingdings" pitchFamily="2" charset="2"/>
                <a:buNone/>
              </a:pPr>
              <a:r>
                <a:rPr lang="zh-CN" altLang="en-US" sz="2500"/>
                <a:t>教员</a:t>
              </a:r>
              <a:r>
                <a:rPr lang="en-US" altLang="zh-CN" sz="2500"/>
                <a:t>Y</a:t>
              </a:r>
            </a:p>
          </p:txBody>
        </p:sp>
        <p:sp>
          <p:nvSpPr>
            <p:cNvPr id="45073" name="Rectangle 15">
              <a:extLst>
                <a:ext uri="{FF2B5EF4-FFF2-40B4-BE49-F238E27FC236}">
                  <a16:creationId xmlns:a16="http://schemas.microsoft.com/office/drawing/2014/main" id="{83D9BBF3-577F-0145-B564-7ACCE2181DEC}"/>
                </a:ext>
              </a:extLst>
            </p:cNvPr>
            <p:cNvSpPr>
              <a:spLocks noChangeArrowheads="1"/>
            </p:cNvSpPr>
            <p:nvPr/>
          </p:nvSpPr>
          <p:spPr bwMode="auto">
            <a:xfrm>
              <a:off x="2576" y="2341"/>
              <a:ext cx="1164" cy="206"/>
            </a:xfrm>
            <a:prstGeom prst="rect">
              <a:avLst/>
            </a:prstGeom>
            <a:gradFill rotWithShape="1">
              <a:gsLst>
                <a:gs pos="0">
                  <a:srgbClr val="FF9933"/>
                </a:gs>
                <a:gs pos="50000">
                  <a:srgbClr val="FFFFFF"/>
                </a:gs>
                <a:gs pos="100000">
                  <a:srgbClr val="FF9933"/>
                </a:gs>
              </a:gsLst>
              <a:lin ang="540000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a:buFont typeface="Wingdings" pitchFamily="2" charset="2"/>
                <a:buNone/>
              </a:pPr>
              <a:r>
                <a:rPr lang="zh-CN" altLang="en-US" sz="2500"/>
                <a:t>课程</a:t>
              </a:r>
              <a:r>
                <a:rPr lang="en-US" altLang="zh-CN" sz="2500"/>
                <a:t>X</a:t>
              </a:r>
            </a:p>
          </p:txBody>
        </p:sp>
        <p:sp>
          <p:nvSpPr>
            <p:cNvPr id="45074" name="Line 16">
              <a:extLst>
                <a:ext uri="{FF2B5EF4-FFF2-40B4-BE49-F238E27FC236}">
                  <a16:creationId xmlns:a16="http://schemas.microsoft.com/office/drawing/2014/main" id="{790A9D25-E7CC-B542-8746-8C893598ED9D}"/>
                </a:ext>
              </a:extLst>
            </p:cNvPr>
            <p:cNvSpPr>
              <a:spLocks noChangeShapeType="1"/>
            </p:cNvSpPr>
            <p:nvPr/>
          </p:nvSpPr>
          <p:spPr bwMode="auto">
            <a:xfrm>
              <a:off x="2576" y="2341"/>
              <a:ext cx="349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5075" name="Line 17">
              <a:extLst>
                <a:ext uri="{FF2B5EF4-FFF2-40B4-BE49-F238E27FC236}">
                  <a16:creationId xmlns:a16="http://schemas.microsoft.com/office/drawing/2014/main" id="{9BFFC4DF-8FBA-D649-B949-7A75E4A9EE9E}"/>
                </a:ext>
              </a:extLst>
            </p:cNvPr>
            <p:cNvSpPr>
              <a:spLocks noChangeShapeType="1"/>
            </p:cNvSpPr>
            <p:nvPr/>
          </p:nvSpPr>
          <p:spPr bwMode="auto">
            <a:xfrm>
              <a:off x="2576" y="3884"/>
              <a:ext cx="349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5076" name="Line 18">
              <a:extLst>
                <a:ext uri="{FF2B5EF4-FFF2-40B4-BE49-F238E27FC236}">
                  <a16:creationId xmlns:a16="http://schemas.microsoft.com/office/drawing/2014/main" id="{A1A6CC61-E231-1B49-A2BE-880B4D3D8C4E}"/>
                </a:ext>
              </a:extLst>
            </p:cNvPr>
            <p:cNvSpPr>
              <a:spLocks noChangeShapeType="1"/>
            </p:cNvSpPr>
            <p:nvPr/>
          </p:nvSpPr>
          <p:spPr bwMode="auto">
            <a:xfrm>
              <a:off x="3755" y="2341"/>
              <a:ext cx="0" cy="149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5077" name="Line 19">
              <a:extLst>
                <a:ext uri="{FF2B5EF4-FFF2-40B4-BE49-F238E27FC236}">
                  <a16:creationId xmlns:a16="http://schemas.microsoft.com/office/drawing/2014/main" id="{2A301BF6-565C-9D4D-B08F-5E81D834D161}"/>
                </a:ext>
              </a:extLst>
            </p:cNvPr>
            <p:cNvSpPr>
              <a:spLocks noChangeShapeType="1"/>
            </p:cNvSpPr>
            <p:nvPr/>
          </p:nvSpPr>
          <p:spPr bwMode="auto">
            <a:xfrm flipH="1">
              <a:off x="4889" y="2341"/>
              <a:ext cx="15" cy="154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5078" name="Line 20">
              <a:extLst>
                <a:ext uri="{FF2B5EF4-FFF2-40B4-BE49-F238E27FC236}">
                  <a16:creationId xmlns:a16="http://schemas.microsoft.com/office/drawing/2014/main" id="{2AF2075F-ADB6-5843-8BD1-2BCFFEFC2D4D}"/>
                </a:ext>
              </a:extLst>
            </p:cNvPr>
            <p:cNvSpPr>
              <a:spLocks noChangeShapeType="1"/>
            </p:cNvSpPr>
            <p:nvPr/>
          </p:nvSpPr>
          <p:spPr bwMode="auto">
            <a:xfrm>
              <a:off x="6068" y="2341"/>
              <a:ext cx="0" cy="1543"/>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5079" name="Line 21">
              <a:extLst>
                <a:ext uri="{FF2B5EF4-FFF2-40B4-BE49-F238E27FC236}">
                  <a16:creationId xmlns:a16="http://schemas.microsoft.com/office/drawing/2014/main" id="{1AA4C1E8-0822-3940-A3A4-82860AF27CE0}"/>
                </a:ext>
              </a:extLst>
            </p:cNvPr>
            <p:cNvSpPr>
              <a:spLocks noChangeShapeType="1"/>
            </p:cNvSpPr>
            <p:nvPr/>
          </p:nvSpPr>
          <p:spPr bwMode="auto">
            <a:xfrm>
              <a:off x="2576" y="2547"/>
              <a:ext cx="0" cy="13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5080" name="Line 22">
              <a:extLst>
                <a:ext uri="{FF2B5EF4-FFF2-40B4-BE49-F238E27FC236}">
                  <a16:creationId xmlns:a16="http://schemas.microsoft.com/office/drawing/2014/main" id="{5D31813E-A9FB-B840-976E-6C20D6A0CC3F}"/>
                </a:ext>
              </a:extLst>
            </p:cNvPr>
            <p:cNvSpPr>
              <a:spLocks noChangeShapeType="1"/>
            </p:cNvSpPr>
            <p:nvPr/>
          </p:nvSpPr>
          <p:spPr bwMode="auto">
            <a:xfrm>
              <a:off x="2576" y="2341"/>
              <a:ext cx="0" cy="20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16932"/>
                                        </p:tgtEl>
                                        <p:attrNameLst>
                                          <p:attrName>style.visibility</p:attrName>
                                        </p:attrNameLst>
                                      </p:cBhvr>
                                      <p:to>
                                        <p:strVal val="visible"/>
                                      </p:to>
                                    </p:set>
                                    <p:animEffect transition="in" filter="wipe(up)">
                                      <p:cBhvr>
                                        <p:cTn id="7" dur="1000"/>
                                        <p:tgtEl>
                                          <p:spTgt spid="19169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16931"/>
                                        </p:tgtEl>
                                        <p:attrNameLst>
                                          <p:attrName>style.visibility</p:attrName>
                                        </p:attrNameLst>
                                      </p:cBhvr>
                                      <p:to>
                                        <p:strVal val="visible"/>
                                      </p:to>
                                    </p:set>
                                    <p:animEffect transition="in" filter="wipe(up)">
                                      <p:cBhvr>
                                        <p:cTn id="12" dur="1000"/>
                                        <p:tgtEl>
                                          <p:spTgt spid="19169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916930"/>
                                        </p:tgtEl>
                                        <p:attrNameLst>
                                          <p:attrName>style.visibility</p:attrName>
                                        </p:attrNameLst>
                                      </p:cBhvr>
                                      <p:to>
                                        <p:strVal val="visible"/>
                                      </p:to>
                                    </p:set>
                                    <p:animEffect transition="in" filter="wipe(up)">
                                      <p:cBhvr>
                                        <p:cTn id="17" dur="1000"/>
                                        <p:tgtEl>
                                          <p:spTgt spid="19169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916936"/>
                                        </p:tgtEl>
                                        <p:attrNameLst>
                                          <p:attrName>style.visibility</p:attrName>
                                        </p:attrNameLst>
                                      </p:cBhvr>
                                      <p:to>
                                        <p:strVal val="visible"/>
                                      </p:to>
                                    </p:set>
                                    <p:animEffect transition="in" filter="wipe(up)">
                                      <p:cBhvr>
                                        <p:cTn id="22" dur="1000"/>
                                        <p:tgtEl>
                                          <p:spTgt spid="19169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916935"/>
                                        </p:tgtEl>
                                        <p:attrNameLst>
                                          <p:attrName>style.visibility</p:attrName>
                                        </p:attrNameLst>
                                      </p:cBhvr>
                                      <p:to>
                                        <p:strVal val="visible"/>
                                      </p:to>
                                    </p:set>
                                    <p:animEffect transition="in" filter="wipe(up)">
                                      <p:cBhvr>
                                        <p:cTn id="27" dur="1000"/>
                                        <p:tgtEl>
                                          <p:spTgt spid="1916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6930" grpId="0" animBg="1"/>
      <p:bldP spid="1916931" grpId="0" animBg="1"/>
      <p:bldP spid="1916932" grpId="0" animBg="1"/>
      <p:bldP spid="1916935" grpId="0" animBg="1"/>
      <p:bldP spid="191693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a:extLst>
              <a:ext uri="{FF2B5EF4-FFF2-40B4-BE49-F238E27FC236}">
                <a16:creationId xmlns:a16="http://schemas.microsoft.com/office/drawing/2014/main" id="{A6643BB5-E7F5-164A-8E66-024F344112D7}"/>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44F73F86-5E4D-224A-8E05-D5A42A5C1EF7}" type="slidenum">
              <a:rPr lang="zh-CN" altLang="en-US" sz="2000">
                <a:latin typeface="Arial" panose="020B0604020202020204" pitchFamily="34" charset="0"/>
              </a:rPr>
              <a:pPr>
                <a:lnSpc>
                  <a:spcPct val="100000"/>
                </a:lnSpc>
                <a:spcBef>
                  <a:spcPct val="0"/>
                </a:spcBef>
                <a:buClrTx/>
                <a:buSzTx/>
                <a:buFontTx/>
                <a:buNone/>
              </a:pPr>
              <a:t>38</a:t>
            </a:fld>
            <a:endParaRPr lang="en-US" altLang="zh-CN" sz="2000">
              <a:latin typeface="Arial" panose="020B0604020202020204" pitchFamily="34" charset="0"/>
            </a:endParaRPr>
          </a:p>
        </p:txBody>
      </p:sp>
      <p:sp>
        <p:nvSpPr>
          <p:cNvPr id="20" name="日期占位符 4">
            <a:extLst>
              <a:ext uri="{FF2B5EF4-FFF2-40B4-BE49-F238E27FC236}">
                <a16:creationId xmlns:a16="http://schemas.microsoft.com/office/drawing/2014/main" id="{581B4CFA-F4E5-FF4E-BF19-1BAA6A312F6F}"/>
              </a:ext>
            </a:extLst>
          </p:cNvPr>
          <p:cNvSpPr>
            <a:spLocks noGrp="1"/>
          </p:cNvSpPr>
          <p:nvPr>
            <p:ph type="dt" sz="quarter" idx="11"/>
          </p:nvPr>
        </p:nvSpPr>
        <p:spPr/>
        <p:txBody>
          <a:bodyPr/>
          <a:lstStyle/>
          <a:p>
            <a:pPr>
              <a:defRPr/>
            </a:pPr>
            <a:fld id="{5779043F-3B18-4B24-8389-5703D03179E4}" type="datetime1">
              <a:rPr lang="zh-CN" altLang="en-US"/>
              <a:pPr>
                <a:defRPr/>
              </a:pPr>
              <a:t>2024/5/24</a:t>
            </a:fld>
            <a:endParaRPr lang="en-US" altLang="zh-CN" sz="1000"/>
          </a:p>
        </p:txBody>
      </p:sp>
      <p:sp>
        <p:nvSpPr>
          <p:cNvPr id="1918978" name="Rectangle 2">
            <a:extLst>
              <a:ext uri="{FF2B5EF4-FFF2-40B4-BE49-F238E27FC236}">
                <a16:creationId xmlns:a16="http://schemas.microsoft.com/office/drawing/2014/main" id="{B72EBCD5-86BC-924A-BD43-DD3996B6C92A}"/>
              </a:ext>
            </a:extLst>
          </p:cNvPr>
          <p:cNvSpPr>
            <a:spLocks noGrp="1" noChangeArrowheads="1"/>
          </p:cNvSpPr>
          <p:nvPr>
            <p:ph type="title"/>
          </p:nvPr>
        </p:nvSpPr>
        <p:spPr/>
        <p:txBody>
          <a:bodyPr/>
          <a:lstStyle/>
          <a:p>
            <a:r>
              <a:rPr lang="en-US" altLang="zh-CN"/>
              <a:t>10.6.1 </a:t>
            </a:r>
            <a:r>
              <a:rPr lang="zh-CN" altLang="en-US"/>
              <a:t>多值依赖</a:t>
            </a:r>
          </a:p>
        </p:txBody>
      </p:sp>
      <p:sp>
        <p:nvSpPr>
          <p:cNvPr id="47109" name="Rectangle 3">
            <a:extLst>
              <a:ext uri="{FF2B5EF4-FFF2-40B4-BE49-F238E27FC236}">
                <a16:creationId xmlns:a16="http://schemas.microsoft.com/office/drawing/2014/main" id="{19FFB66D-4CAA-F241-9D5C-3D7441409E27}"/>
              </a:ext>
            </a:extLst>
          </p:cNvPr>
          <p:cNvSpPr>
            <a:spLocks noGrp="1" noChangeArrowheads="1"/>
          </p:cNvSpPr>
          <p:nvPr>
            <p:ph type="body" idx="1"/>
          </p:nvPr>
        </p:nvSpPr>
        <p:spPr>
          <a:xfrm>
            <a:off x="650875" y="1143000"/>
            <a:ext cx="8820150" cy="2390775"/>
          </a:xfrm>
        </p:spPr>
        <p:txBody>
          <a:bodyPr/>
          <a:lstStyle/>
          <a:p>
            <a:r>
              <a:rPr lang="zh-CN" altLang="en-US"/>
              <a:t>等价的多值依赖的另一个定义 </a:t>
            </a:r>
          </a:p>
          <a:p>
            <a:pPr lvl="1"/>
            <a:r>
              <a:rPr lang="zh-CN" altLang="en-US"/>
              <a:t>定义</a:t>
            </a:r>
            <a:r>
              <a:rPr lang="en-US" altLang="zh-CN"/>
              <a:t>10.22</a:t>
            </a:r>
            <a:r>
              <a:rPr lang="zh-CN" altLang="en-US"/>
              <a:t>设</a:t>
            </a:r>
            <a:r>
              <a:rPr lang="en-US" altLang="zh-CN"/>
              <a:t>R(U)</a:t>
            </a:r>
            <a:r>
              <a:rPr lang="zh-CN" altLang="en-US"/>
              <a:t>是一个关系模式，</a:t>
            </a:r>
            <a:r>
              <a:rPr lang="en-US" altLang="zh-CN"/>
              <a:t>X,Y</a:t>
            </a:r>
            <a:r>
              <a:rPr lang="zh-CN" altLang="en-US"/>
              <a:t>和</a:t>
            </a:r>
            <a:r>
              <a:rPr lang="en-US" altLang="zh-CN"/>
              <a:t>Z</a:t>
            </a:r>
            <a:r>
              <a:rPr lang="zh-CN" altLang="en-US"/>
              <a:t>是</a:t>
            </a:r>
            <a:r>
              <a:rPr lang="en-US" altLang="zh-CN"/>
              <a:t>U</a:t>
            </a:r>
            <a:r>
              <a:rPr lang="zh-CN" altLang="en-US"/>
              <a:t>的子集</a:t>
            </a:r>
            <a:r>
              <a:rPr lang="en-US" altLang="zh-CN"/>
              <a:t>,</a:t>
            </a:r>
            <a:r>
              <a:rPr lang="zh-CN" altLang="en-US"/>
              <a:t>且</a:t>
            </a:r>
            <a:r>
              <a:rPr lang="en-US" altLang="zh-CN"/>
              <a:t>Z=U</a:t>
            </a:r>
            <a:r>
              <a:rPr lang="en-US" altLang="zh-CN">
                <a:sym typeface="Symbol" pitchFamily="2" charset="2"/>
              </a:rPr>
              <a:t></a:t>
            </a:r>
            <a:r>
              <a:rPr lang="en-US" altLang="zh-CN"/>
              <a:t>X </a:t>
            </a:r>
            <a:r>
              <a:rPr lang="en-US" altLang="zh-CN">
                <a:sym typeface="Symbol" pitchFamily="2" charset="2"/>
              </a:rPr>
              <a:t></a:t>
            </a:r>
            <a:r>
              <a:rPr lang="en-US" altLang="zh-CN"/>
              <a:t> Y</a:t>
            </a:r>
            <a:r>
              <a:rPr lang="zh-CN" altLang="en-US"/>
              <a:t>。</a:t>
            </a:r>
            <a:r>
              <a:rPr lang="en-US" altLang="zh-CN"/>
              <a:t>r</a:t>
            </a:r>
            <a:r>
              <a:rPr lang="zh-CN" altLang="en-US"/>
              <a:t>是</a:t>
            </a:r>
            <a:r>
              <a:rPr lang="en-US" altLang="zh-CN"/>
              <a:t>R</a:t>
            </a:r>
            <a:r>
              <a:rPr lang="zh-CN" altLang="en-US"/>
              <a:t>上的一个关系。当且仅当对于给定的一个</a:t>
            </a:r>
            <a:r>
              <a:rPr lang="en-US" altLang="zh-CN" i="1"/>
              <a:t>x</a:t>
            </a:r>
            <a:r>
              <a:rPr lang="zh-CN" altLang="en-US"/>
              <a:t>值，有一组</a:t>
            </a:r>
            <a:r>
              <a:rPr lang="en-US" altLang="zh-CN" i="1"/>
              <a:t>y</a:t>
            </a:r>
            <a:r>
              <a:rPr lang="zh-CN" altLang="en-US"/>
              <a:t>的值，且这组</a:t>
            </a:r>
            <a:r>
              <a:rPr lang="en-US" altLang="zh-CN" i="1"/>
              <a:t>y</a:t>
            </a:r>
            <a:r>
              <a:rPr lang="zh-CN" altLang="en-US"/>
              <a:t>值仅仅决定于</a:t>
            </a:r>
            <a:r>
              <a:rPr lang="en-US" altLang="zh-CN" i="1"/>
              <a:t>x</a:t>
            </a:r>
            <a:r>
              <a:rPr lang="zh-CN" altLang="en-US"/>
              <a:t>值，而与</a:t>
            </a:r>
            <a:r>
              <a:rPr lang="en-US" altLang="zh-CN"/>
              <a:t>r</a:t>
            </a:r>
            <a:r>
              <a:rPr lang="zh-CN" altLang="en-US"/>
              <a:t>中的其它属性 </a:t>
            </a:r>
            <a:r>
              <a:rPr lang="en-US" altLang="zh-CN" i="1"/>
              <a:t>z </a:t>
            </a:r>
            <a:r>
              <a:rPr lang="zh-CN" altLang="en-US"/>
              <a:t>无关，则称</a:t>
            </a:r>
            <a:r>
              <a:rPr lang="en-US" altLang="zh-CN"/>
              <a:t>X</a:t>
            </a:r>
            <a:r>
              <a:rPr lang="zh-CN" altLang="en-US"/>
              <a:t>多值决定</a:t>
            </a:r>
            <a:r>
              <a:rPr lang="en-US" altLang="zh-CN"/>
              <a:t>Y</a:t>
            </a:r>
            <a:r>
              <a:rPr lang="zh-CN" altLang="en-US"/>
              <a:t>或</a:t>
            </a:r>
            <a:r>
              <a:rPr lang="en-US" altLang="zh-CN"/>
              <a:t>Y</a:t>
            </a:r>
            <a:r>
              <a:rPr lang="zh-CN" altLang="en-US"/>
              <a:t>多值依赖于</a:t>
            </a:r>
            <a:r>
              <a:rPr lang="en-US" altLang="zh-CN"/>
              <a:t>X</a:t>
            </a:r>
            <a:r>
              <a:rPr lang="zh-CN" altLang="en-US"/>
              <a:t>，记为</a:t>
            </a:r>
            <a:r>
              <a:rPr lang="en-US" altLang="zh-CN"/>
              <a:t>X→→Y </a:t>
            </a:r>
            <a:endParaRPr lang="zh-CN" altLang="en-US"/>
          </a:p>
        </p:txBody>
      </p:sp>
      <p:grpSp>
        <p:nvGrpSpPr>
          <p:cNvPr id="47110" name="Group 4">
            <a:extLst>
              <a:ext uri="{FF2B5EF4-FFF2-40B4-BE49-F238E27FC236}">
                <a16:creationId xmlns:a16="http://schemas.microsoft.com/office/drawing/2014/main" id="{B8D2C3B2-2ACF-E24A-95EF-8DEA30C1B507}"/>
              </a:ext>
            </a:extLst>
          </p:cNvPr>
          <p:cNvGrpSpPr>
            <a:grpSpLocks/>
          </p:cNvGrpSpPr>
          <p:nvPr/>
        </p:nvGrpSpPr>
        <p:grpSpPr bwMode="auto">
          <a:xfrm>
            <a:off x="4376738" y="3787775"/>
            <a:ext cx="5256212" cy="2449513"/>
            <a:chOff x="2576" y="2341"/>
            <a:chExt cx="3492" cy="1543"/>
          </a:xfrm>
        </p:grpSpPr>
        <p:sp>
          <p:nvSpPr>
            <p:cNvPr id="47112" name="Rectangle 5">
              <a:extLst>
                <a:ext uri="{FF2B5EF4-FFF2-40B4-BE49-F238E27FC236}">
                  <a16:creationId xmlns:a16="http://schemas.microsoft.com/office/drawing/2014/main" id="{9E014AC1-3816-114B-B424-077E41AE079F}"/>
                </a:ext>
              </a:extLst>
            </p:cNvPr>
            <p:cNvSpPr>
              <a:spLocks noChangeArrowheads="1"/>
            </p:cNvSpPr>
            <p:nvPr/>
          </p:nvSpPr>
          <p:spPr bwMode="auto">
            <a:xfrm>
              <a:off x="4904" y="2547"/>
              <a:ext cx="1164" cy="133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a:spcBef>
                  <a:spcPct val="0"/>
                </a:spcBef>
                <a:buFont typeface="Wingdings" pitchFamily="2" charset="2"/>
                <a:buNone/>
              </a:pPr>
              <a:r>
                <a:rPr lang="zh-CN" altLang="en-US" sz="2400"/>
                <a:t>普通物理学</a:t>
              </a:r>
            </a:p>
            <a:p>
              <a:pPr algn="ctr">
                <a:spcBef>
                  <a:spcPct val="0"/>
                </a:spcBef>
                <a:buFont typeface="Wingdings" pitchFamily="2" charset="2"/>
                <a:buNone/>
              </a:pPr>
              <a:r>
                <a:rPr lang="zh-CN" altLang="en-US" sz="2400"/>
                <a:t>光学原理</a:t>
              </a:r>
            </a:p>
            <a:p>
              <a:pPr algn="ctr">
                <a:spcBef>
                  <a:spcPct val="0"/>
                </a:spcBef>
                <a:buFont typeface="Wingdings" pitchFamily="2" charset="2"/>
                <a:buNone/>
              </a:pPr>
              <a:r>
                <a:rPr lang="zh-CN" altLang="en-US" sz="2400"/>
                <a:t>物理习题集</a:t>
              </a:r>
            </a:p>
            <a:p>
              <a:pPr algn="ctr">
                <a:spcBef>
                  <a:spcPct val="0"/>
                </a:spcBef>
                <a:buFont typeface="Wingdings" pitchFamily="2" charset="2"/>
                <a:buNone/>
              </a:pPr>
              <a:r>
                <a:rPr lang="zh-CN" altLang="en-US" sz="2400"/>
                <a:t>普通物理学</a:t>
              </a:r>
            </a:p>
            <a:p>
              <a:pPr algn="ctr">
                <a:spcBef>
                  <a:spcPct val="0"/>
                </a:spcBef>
                <a:buFont typeface="Wingdings" pitchFamily="2" charset="2"/>
                <a:buNone/>
              </a:pPr>
              <a:r>
                <a:rPr lang="zh-CN" altLang="en-US" sz="2400"/>
                <a:t>光学原理</a:t>
              </a:r>
            </a:p>
            <a:p>
              <a:pPr algn="ctr">
                <a:spcBef>
                  <a:spcPct val="0"/>
                </a:spcBef>
                <a:buFont typeface="Wingdings" pitchFamily="2" charset="2"/>
                <a:buNone/>
              </a:pPr>
              <a:r>
                <a:rPr lang="zh-CN" altLang="en-US" sz="2400"/>
                <a:t>物理习题集</a:t>
              </a:r>
            </a:p>
          </p:txBody>
        </p:sp>
        <p:sp>
          <p:nvSpPr>
            <p:cNvPr id="47113" name="Rectangle 6">
              <a:extLst>
                <a:ext uri="{FF2B5EF4-FFF2-40B4-BE49-F238E27FC236}">
                  <a16:creationId xmlns:a16="http://schemas.microsoft.com/office/drawing/2014/main" id="{8443B979-E732-6049-AF81-39F6695A1F4D}"/>
                </a:ext>
              </a:extLst>
            </p:cNvPr>
            <p:cNvSpPr>
              <a:spLocks noChangeArrowheads="1"/>
            </p:cNvSpPr>
            <p:nvPr/>
          </p:nvSpPr>
          <p:spPr bwMode="auto">
            <a:xfrm>
              <a:off x="3740" y="2547"/>
              <a:ext cx="1164" cy="133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a:spcBef>
                  <a:spcPct val="0"/>
                </a:spcBef>
                <a:buFont typeface="Wingdings" pitchFamily="2" charset="2"/>
                <a:buNone/>
              </a:pPr>
              <a:r>
                <a:rPr lang="zh-CN" altLang="en-US" sz="2400"/>
                <a:t>李 勇</a:t>
              </a:r>
            </a:p>
            <a:p>
              <a:pPr algn="ctr">
                <a:spcBef>
                  <a:spcPct val="0"/>
                </a:spcBef>
                <a:buFont typeface="Wingdings" pitchFamily="2" charset="2"/>
                <a:buNone/>
              </a:pPr>
              <a:r>
                <a:rPr lang="zh-CN" altLang="en-US" sz="2400"/>
                <a:t>李 勇</a:t>
              </a:r>
            </a:p>
            <a:p>
              <a:pPr algn="ctr">
                <a:spcBef>
                  <a:spcPct val="0"/>
                </a:spcBef>
                <a:buFont typeface="Wingdings" pitchFamily="2" charset="2"/>
                <a:buNone/>
              </a:pPr>
              <a:r>
                <a:rPr lang="zh-CN" altLang="en-US" sz="2400"/>
                <a:t>李 勇</a:t>
              </a:r>
            </a:p>
            <a:p>
              <a:pPr algn="ctr">
                <a:spcBef>
                  <a:spcPct val="0"/>
                </a:spcBef>
                <a:buFont typeface="Wingdings" pitchFamily="2" charset="2"/>
                <a:buNone/>
              </a:pPr>
              <a:r>
                <a:rPr lang="zh-CN" altLang="en-US" sz="2400"/>
                <a:t>王 军</a:t>
              </a:r>
            </a:p>
            <a:p>
              <a:pPr algn="ctr">
                <a:spcBef>
                  <a:spcPct val="0"/>
                </a:spcBef>
                <a:buFont typeface="Wingdings" pitchFamily="2" charset="2"/>
                <a:buNone/>
              </a:pPr>
              <a:r>
                <a:rPr lang="zh-CN" altLang="en-US" sz="2400"/>
                <a:t>王 军</a:t>
              </a:r>
            </a:p>
            <a:p>
              <a:pPr algn="ctr">
                <a:spcBef>
                  <a:spcPct val="0"/>
                </a:spcBef>
                <a:buFont typeface="Wingdings" pitchFamily="2" charset="2"/>
                <a:buNone/>
              </a:pPr>
              <a:r>
                <a:rPr lang="zh-CN" altLang="en-US" sz="2400"/>
                <a:t>王 军</a:t>
              </a:r>
            </a:p>
          </p:txBody>
        </p:sp>
        <p:sp>
          <p:nvSpPr>
            <p:cNvPr id="47114" name="Rectangle 7">
              <a:extLst>
                <a:ext uri="{FF2B5EF4-FFF2-40B4-BE49-F238E27FC236}">
                  <a16:creationId xmlns:a16="http://schemas.microsoft.com/office/drawing/2014/main" id="{FB43C377-C507-264A-A9E8-DBD0CE4795A2}"/>
                </a:ext>
              </a:extLst>
            </p:cNvPr>
            <p:cNvSpPr>
              <a:spLocks noChangeArrowheads="1"/>
            </p:cNvSpPr>
            <p:nvPr/>
          </p:nvSpPr>
          <p:spPr bwMode="auto">
            <a:xfrm>
              <a:off x="2576" y="2547"/>
              <a:ext cx="1164" cy="1337"/>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a:spcBef>
                  <a:spcPct val="0"/>
                </a:spcBef>
                <a:buFont typeface="Wingdings" pitchFamily="2" charset="2"/>
                <a:buNone/>
              </a:pPr>
              <a:r>
                <a:rPr lang="zh-CN" altLang="en-US" sz="2400"/>
                <a:t>物 理</a:t>
              </a:r>
            </a:p>
            <a:p>
              <a:pPr algn="ctr">
                <a:spcBef>
                  <a:spcPct val="0"/>
                </a:spcBef>
                <a:buFont typeface="Wingdings" pitchFamily="2" charset="2"/>
                <a:buNone/>
              </a:pPr>
              <a:r>
                <a:rPr lang="zh-CN" altLang="en-US" sz="2400"/>
                <a:t>物 理</a:t>
              </a:r>
            </a:p>
            <a:p>
              <a:pPr algn="ctr">
                <a:spcBef>
                  <a:spcPct val="0"/>
                </a:spcBef>
                <a:buFont typeface="Wingdings" pitchFamily="2" charset="2"/>
                <a:buNone/>
              </a:pPr>
              <a:r>
                <a:rPr lang="zh-CN" altLang="en-US" sz="2400"/>
                <a:t>物 理</a:t>
              </a:r>
            </a:p>
            <a:p>
              <a:pPr algn="ctr">
                <a:spcBef>
                  <a:spcPct val="0"/>
                </a:spcBef>
                <a:buFont typeface="Wingdings" pitchFamily="2" charset="2"/>
                <a:buNone/>
              </a:pPr>
              <a:r>
                <a:rPr lang="zh-CN" altLang="en-US" sz="2400"/>
                <a:t>物 理</a:t>
              </a:r>
            </a:p>
            <a:p>
              <a:pPr algn="ctr">
                <a:spcBef>
                  <a:spcPct val="0"/>
                </a:spcBef>
                <a:buFont typeface="Wingdings" pitchFamily="2" charset="2"/>
                <a:buNone/>
              </a:pPr>
              <a:r>
                <a:rPr lang="zh-CN" altLang="en-US" sz="2400"/>
                <a:t>物 理</a:t>
              </a:r>
            </a:p>
            <a:p>
              <a:pPr algn="ctr">
                <a:spcBef>
                  <a:spcPct val="0"/>
                </a:spcBef>
                <a:buClrTx/>
                <a:buSzTx/>
                <a:buFontTx/>
                <a:buNone/>
              </a:pPr>
              <a:r>
                <a:rPr lang="zh-CN" altLang="en-US" sz="2400"/>
                <a:t>物 理</a:t>
              </a:r>
            </a:p>
          </p:txBody>
        </p:sp>
        <p:sp>
          <p:nvSpPr>
            <p:cNvPr id="47115" name="Rectangle 8">
              <a:extLst>
                <a:ext uri="{FF2B5EF4-FFF2-40B4-BE49-F238E27FC236}">
                  <a16:creationId xmlns:a16="http://schemas.microsoft.com/office/drawing/2014/main" id="{3F74F775-4B4B-5F4E-93DA-CDCDD4DFE8FA}"/>
                </a:ext>
              </a:extLst>
            </p:cNvPr>
            <p:cNvSpPr>
              <a:spLocks noChangeArrowheads="1"/>
            </p:cNvSpPr>
            <p:nvPr/>
          </p:nvSpPr>
          <p:spPr bwMode="auto">
            <a:xfrm>
              <a:off x="4904" y="2341"/>
              <a:ext cx="1164" cy="206"/>
            </a:xfrm>
            <a:prstGeom prst="rect">
              <a:avLst/>
            </a:prstGeom>
            <a:gradFill rotWithShape="1">
              <a:gsLst>
                <a:gs pos="0">
                  <a:srgbClr val="FF9933"/>
                </a:gs>
                <a:gs pos="50000">
                  <a:srgbClr val="FFFFFF"/>
                </a:gs>
                <a:gs pos="100000">
                  <a:srgbClr val="FF9933"/>
                </a:gs>
              </a:gsLst>
              <a:lin ang="540000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a:buFont typeface="Wingdings" pitchFamily="2" charset="2"/>
                <a:buNone/>
              </a:pPr>
              <a:r>
                <a:rPr lang="zh-CN" altLang="en-US" sz="2500"/>
                <a:t>参考书</a:t>
              </a:r>
              <a:r>
                <a:rPr lang="en-US" altLang="zh-CN" sz="2500"/>
                <a:t>Z</a:t>
              </a:r>
            </a:p>
          </p:txBody>
        </p:sp>
        <p:sp>
          <p:nvSpPr>
            <p:cNvPr id="47116" name="Rectangle 9">
              <a:extLst>
                <a:ext uri="{FF2B5EF4-FFF2-40B4-BE49-F238E27FC236}">
                  <a16:creationId xmlns:a16="http://schemas.microsoft.com/office/drawing/2014/main" id="{900F1733-FDB1-4844-A21F-553EE2700048}"/>
                </a:ext>
              </a:extLst>
            </p:cNvPr>
            <p:cNvSpPr>
              <a:spLocks noChangeArrowheads="1"/>
            </p:cNvSpPr>
            <p:nvPr/>
          </p:nvSpPr>
          <p:spPr bwMode="auto">
            <a:xfrm>
              <a:off x="3740" y="2341"/>
              <a:ext cx="1164" cy="206"/>
            </a:xfrm>
            <a:prstGeom prst="rect">
              <a:avLst/>
            </a:prstGeom>
            <a:gradFill rotWithShape="1">
              <a:gsLst>
                <a:gs pos="0">
                  <a:srgbClr val="FF9933"/>
                </a:gs>
                <a:gs pos="50000">
                  <a:srgbClr val="FFFFFF"/>
                </a:gs>
                <a:gs pos="100000">
                  <a:srgbClr val="FF9933"/>
                </a:gs>
              </a:gsLst>
              <a:lin ang="540000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a:buFont typeface="Wingdings" pitchFamily="2" charset="2"/>
                <a:buNone/>
              </a:pPr>
              <a:r>
                <a:rPr lang="zh-CN" altLang="en-US" sz="2500"/>
                <a:t>教员</a:t>
              </a:r>
              <a:r>
                <a:rPr lang="en-US" altLang="zh-CN" sz="2500"/>
                <a:t>Y</a:t>
              </a:r>
            </a:p>
          </p:txBody>
        </p:sp>
        <p:sp>
          <p:nvSpPr>
            <p:cNvPr id="47117" name="Rectangle 10">
              <a:extLst>
                <a:ext uri="{FF2B5EF4-FFF2-40B4-BE49-F238E27FC236}">
                  <a16:creationId xmlns:a16="http://schemas.microsoft.com/office/drawing/2014/main" id="{0167B179-6899-A04B-A244-1700913FD101}"/>
                </a:ext>
              </a:extLst>
            </p:cNvPr>
            <p:cNvSpPr>
              <a:spLocks noChangeArrowheads="1"/>
            </p:cNvSpPr>
            <p:nvPr/>
          </p:nvSpPr>
          <p:spPr bwMode="auto">
            <a:xfrm>
              <a:off x="2576" y="2341"/>
              <a:ext cx="1164" cy="206"/>
            </a:xfrm>
            <a:prstGeom prst="rect">
              <a:avLst/>
            </a:prstGeom>
            <a:gradFill rotWithShape="1">
              <a:gsLst>
                <a:gs pos="0">
                  <a:srgbClr val="FF9933"/>
                </a:gs>
                <a:gs pos="50000">
                  <a:srgbClr val="FFFFFF"/>
                </a:gs>
                <a:gs pos="100000">
                  <a:srgbClr val="FF9933"/>
                </a:gs>
              </a:gsLst>
              <a:lin ang="540000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a:buFont typeface="Wingdings" pitchFamily="2" charset="2"/>
                <a:buNone/>
              </a:pPr>
              <a:r>
                <a:rPr lang="zh-CN" altLang="en-US" sz="2500"/>
                <a:t>课程</a:t>
              </a:r>
              <a:r>
                <a:rPr lang="en-US" altLang="zh-CN" sz="2500"/>
                <a:t>X</a:t>
              </a:r>
            </a:p>
          </p:txBody>
        </p:sp>
        <p:sp>
          <p:nvSpPr>
            <p:cNvPr id="47118" name="Line 11">
              <a:extLst>
                <a:ext uri="{FF2B5EF4-FFF2-40B4-BE49-F238E27FC236}">
                  <a16:creationId xmlns:a16="http://schemas.microsoft.com/office/drawing/2014/main" id="{3187E4AD-AE6F-9143-A1A6-663207045B16}"/>
                </a:ext>
              </a:extLst>
            </p:cNvPr>
            <p:cNvSpPr>
              <a:spLocks noChangeShapeType="1"/>
            </p:cNvSpPr>
            <p:nvPr/>
          </p:nvSpPr>
          <p:spPr bwMode="auto">
            <a:xfrm>
              <a:off x="2576" y="2341"/>
              <a:ext cx="349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7119" name="Line 12">
              <a:extLst>
                <a:ext uri="{FF2B5EF4-FFF2-40B4-BE49-F238E27FC236}">
                  <a16:creationId xmlns:a16="http://schemas.microsoft.com/office/drawing/2014/main" id="{9957914F-8A2D-B94E-B29E-5754B15C904C}"/>
                </a:ext>
              </a:extLst>
            </p:cNvPr>
            <p:cNvSpPr>
              <a:spLocks noChangeShapeType="1"/>
            </p:cNvSpPr>
            <p:nvPr/>
          </p:nvSpPr>
          <p:spPr bwMode="auto">
            <a:xfrm>
              <a:off x="2576" y="3884"/>
              <a:ext cx="3492"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7120" name="Line 13">
              <a:extLst>
                <a:ext uri="{FF2B5EF4-FFF2-40B4-BE49-F238E27FC236}">
                  <a16:creationId xmlns:a16="http://schemas.microsoft.com/office/drawing/2014/main" id="{5FAB896C-778A-1F45-B6C5-F0392DC999CD}"/>
                </a:ext>
              </a:extLst>
            </p:cNvPr>
            <p:cNvSpPr>
              <a:spLocks noChangeShapeType="1"/>
            </p:cNvSpPr>
            <p:nvPr/>
          </p:nvSpPr>
          <p:spPr bwMode="auto">
            <a:xfrm>
              <a:off x="3755" y="2341"/>
              <a:ext cx="0" cy="149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7121" name="Line 14">
              <a:extLst>
                <a:ext uri="{FF2B5EF4-FFF2-40B4-BE49-F238E27FC236}">
                  <a16:creationId xmlns:a16="http://schemas.microsoft.com/office/drawing/2014/main" id="{074A40B4-587B-3640-B5A1-22769D6E8854}"/>
                </a:ext>
              </a:extLst>
            </p:cNvPr>
            <p:cNvSpPr>
              <a:spLocks noChangeShapeType="1"/>
            </p:cNvSpPr>
            <p:nvPr/>
          </p:nvSpPr>
          <p:spPr bwMode="auto">
            <a:xfrm flipH="1">
              <a:off x="4889" y="2341"/>
              <a:ext cx="15" cy="154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7122" name="Line 15">
              <a:extLst>
                <a:ext uri="{FF2B5EF4-FFF2-40B4-BE49-F238E27FC236}">
                  <a16:creationId xmlns:a16="http://schemas.microsoft.com/office/drawing/2014/main" id="{C8B7C117-EB58-7042-B491-C0ECAAA885AB}"/>
                </a:ext>
              </a:extLst>
            </p:cNvPr>
            <p:cNvSpPr>
              <a:spLocks noChangeShapeType="1"/>
            </p:cNvSpPr>
            <p:nvPr/>
          </p:nvSpPr>
          <p:spPr bwMode="auto">
            <a:xfrm>
              <a:off x="6068" y="2341"/>
              <a:ext cx="0" cy="1543"/>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7123" name="Line 16">
              <a:extLst>
                <a:ext uri="{FF2B5EF4-FFF2-40B4-BE49-F238E27FC236}">
                  <a16:creationId xmlns:a16="http://schemas.microsoft.com/office/drawing/2014/main" id="{020770B9-7FC8-0048-AC03-09C0213BD7B8}"/>
                </a:ext>
              </a:extLst>
            </p:cNvPr>
            <p:cNvSpPr>
              <a:spLocks noChangeShapeType="1"/>
            </p:cNvSpPr>
            <p:nvPr/>
          </p:nvSpPr>
          <p:spPr bwMode="auto">
            <a:xfrm>
              <a:off x="2576" y="2547"/>
              <a:ext cx="0" cy="133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47124" name="Line 17">
              <a:extLst>
                <a:ext uri="{FF2B5EF4-FFF2-40B4-BE49-F238E27FC236}">
                  <a16:creationId xmlns:a16="http://schemas.microsoft.com/office/drawing/2014/main" id="{E5FC656E-642B-594C-8B2F-738029F8553F}"/>
                </a:ext>
              </a:extLst>
            </p:cNvPr>
            <p:cNvSpPr>
              <a:spLocks noChangeShapeType="1"/>
            </p:cNvSpPr>
            <p:nvPr/>
          </p:nvSpPr>
          <p:spPr bwMode="auto">
            <a:xfrm>
              <a:off x="2576" y="2341"/>
              <a:ext cx="0" cy="20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grpSp>
      <p:sp>
        <p:nvSpPr>
          <p:cNvPr id="47111" name="Rectangle 18">
            <a:extLst>
              <a:ext uri="{FF2B5EF4-FFF2-40B4-BE49-F238E27FC236}">
                <a16:creationId xmlns:a16="http://schemas.microsoft.com/office/drawing/2014/main" id="{8D0F7C59-2953-AA40-80CA-78A9D85C6B22}"/>
              </a:ext>
            </a:extLst>
          </p:cNvPr>
          <p:cNvSpPr>
            <a:spLocks noChangeArrowheads="1"/>
          </p:cNvSpPr>
          <p:nvPr/>
        </p:nvSpPr>
        <p:spPr bwMode="auto">
          <a:xfrm>
            <a:off x="488950" y="3716338"/>
            <a:ext cx="3384550" cy="1200150"/>
          </a:xfrm>
          <a:prstGeom prst="rect">
            <a:avLst/>
          </a:prstGeom>
          <a:solidFill>
            <a:srgbClr val="FFFF99"/>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2400">
                <a:latin typeface="Arial" panose="020B0604020202020204" pitchFamily="34" charset="0"/>
              </a:rPr>
              <a:t>存在多值依赖 </a:t>
            </a:r>
          </a:p>
          <a:p>
            <a:pPr>
              <a:lnSpc>
                <a:spcPct val="100000"/>
              </a:lnSpc>
              <a:spcBef>
                <a:spcPct val="0"/>
              </a:spcBef>
              <a:buClrTx/>
              <a:buSzTx/>
              <a:buFontTx/>
              <a:buNone/>
            </a:pPr>
            <a:r>
              <a:rPr lang="zh-CN" altLang="en-US" sz="2400">
                <a:latin typeface="Arial" panose="020B0604020202020204" pitchFamily="34" charset="0"/>
              </a:rPr>
              <a:t> </a:t>
            </a:r>
            <a:r>
              <a:rPr lang="en-US" altLang="zh-CN" sz="2400">
                <a:latin typeface="Arial" panose="020B0604020202020204" pitchFamily="34" charset="0"/>
              </a:rPr>
              <a:t>{</a:t>
            </a:r>
            <a:r>
              <a:rPr lang="zh-CN" altLang="en-US" sz="2400">
                <a:latin typeface="Arial" panose="020B0604020202020204" pitchFamily="34" charset="0"/>
              </a:rPr>
              <a:t>课程</a:t>
            </a:r>
            <a:r>
              <a:rPr lang="en-US" altLang="zh-CN" sz="2400">
                <a:latin typeface="Arial" panose="020B0604020202020204" pitchFamily="34" charset="0"/>
              </a:rPr>
              <a:t>→→</a:t>
            </a:r>
            <a:r>
              <a:rPr lang="zh-CN" altLang="en-US" sz="2400">
                <a:latin typeface="Arial" panose="020B0604020202020204" pitchFamily="34" charset="0"/>
              </a:rPr>
              <a:t>教员</a:t>
            </a:r>
            <a:r>
              <a:rPr lang="en-US" altLang="zh-CN" sz="2400">
                <a:latin typeface="Arial" panose="020B0604020202020204" pitchFamily="34" charset="0"/>
              </a:rPr>
              <a:t>} </a:t>
            </a:r>
          </a:p>
          <a:p>
            <a:pPr>
              <a:lnSpc>
                <a:spcPct val="100000"/>
              </a:lnSpc>
              <a:spcBef>
                <a:spcPct val="0"/>
              </a:spcBef>
              <a:buClrTx/>
              <a:buSzTx/>
              <a:buFontTx/>
              <a:buNone/>
            </a:pPr>
            <a:r>
              <a:rPr lang="en-US" altLang="zh-CN" sz="2400">
                <a:latin typeface="Arial" panose="020B0604020202020204" pitchFamily="34" charset="0"/>
              </a:rPr>
              <a:t>{</a:t>
            </a:r>
            <a:r>
              <a:rPr lang="zh-CN" altLang="en-US" sz="2400">
                <a:latin typeface="Arial" panose="020B0604020202020204" pitchFamily="34" charset="0"/>
              </a:rPr>
              <a:t>课程</a:t>
            </a:r>
            <a:r>
              <a:rPr lang="en-US" altLang="zh-CN" sz="2400">
                <a:latin typeface="Arial" panose="020B0604020202020204" pitchFamily="34" charset="0"/>
              </a:rPr>
              <a:t>→→</a:t>
            </a:r>
            <a:r>
              <a:rPr lang="zh-CN" altLang="en-US" sz="2400">
                <a:latin typeface="Arial" panose="020B0604020202020204" pitchFamily="34" charset="0"/>
              </a:rPr>
              <a:t>参考书</a:t>
            </a:r>
            <a:r>
              <a:rPr lang="en-US" altLang="zh-CN" sz="2400">
                <a:latin typeface="Arial" panose="020B0604020202020204" pitchFamily="34" charset="0"/>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a:extLst>
              <a:ext uri="{FF2B5EF4-FFF2-40B4-BE49-F238E27FC236}">
                <a16:creationId xmlns:a16="http://schemas.microsoft.com/office/drawing/2014/main" id="{5E35BD97-3939-B343-A2E1-BCA65E2042F7}"/>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E59535FA-E4B3-3447-8DBB-62847BD471DA}" type="slidenum">
              <a:rPr lang="zh-CN" altLang="en-US" sz="2000">
                <a:latin typeface="Arial" panose="020B0604020202020204" pitchFamily="34" charset="0"/>
              </a:rPr>
              <a:pPr>
                <a:lnSpc>
                  <a:spcPct val="100000"/>
                </a:lnSpc>
                <a:spcBef>
                  <a:spcPct val="0"/>
                </a:spcBef>
                <a:buClrTx/>
                <a:buSzTx/>
                <a:buFontTx/>
                <a:buNone/>
              </a:pPr>
              <a:t>39</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782FEBAA-6C7B-0647-BED8-ACDEE56308DF}"/>
              </a:ext>
            </a:extLst>
          </p:cNvPr>
          <p:cNvSpPr>
            <a:spLocks noGrp="1"/>
          </p:cNvSpPr>
          <p:nvPr>
            <p:ph type="dt" sz="quarter" idx="11"/>
          </p:nvPr>
        </p:nvSpPr>
        <p:spPr/>
        <p:txBody>
          <a:bodyPr/>
          <a:lstStyle/>
          <a:p>
            <a:pPr>
              <a:defRPr/>
            </a:pPr>
            <a:fld id="{0261DF05-9A22-42C0-85E5-3D7A90AD34CC}" type="datetime1">
              <a:rPr lang="zh-CN" altLang="en-US"/>
              <a:pPr>
                <a:defRPr/>
              </a:pPr>
              <a:t>2024/5/24</a:t>
            </a:fld>
            <a:endParaRPr lang="en-US" altLang="zh-CN" sz="1000"/>
          </a:p>
        </p:txBody>
      </p:sp>
      <p:sp>
        <p:nvSpPr>
          <p:cNvPr id="1920002" name="Rectangle 2">
            <a:extLst>
              <a:ext uri="{FF2B5EF4-FFF2-40B4-BE49-F238E27FC236}">
                <a16:creationId xmlns:a16="http://schemas.microsoft.com/office/drawing/2014/main" id="{6B06F9F4-D9FB-DF4D-8DEF-BC0170A34CF5}"/>
              </a:ext>
            </a:extLst>
          </p:cNvPr>
          <p:cNvSpPr>
            <a:spLocks noGrp="1" noChangeArrowheads="1"/>
          </p:cNvSpPr>
          <p:nvPr>
            <p:ph type="title"/>
          </p:nvPr>
        </p:nvSpPr>
        <p:spPr/>
        <p:txBody>
          <a:bodyPr/>
          <a:lstStyle/>
          <a:p>
            <a:r>
              <a:rPr lang="en-US" altLang="zh-CN"/>
              <a:t>10.6.1 </a:t>
            </a:r>
            <a:r>
              <a:rPr lang="zh-CN" altLang="en-US"/>
              <a:t>多值依赖</a:t>
            </a:r>
          </a:p>
        </p:txBody>
      </p:sp>
      <p:sp>
        <p:nvSpPr>
          <p:cNvPr id="48133" name="Rectangle 3">
            <a:extLst>
              <a:ext uri="{FF2B5EF4-FFF2-40B4-BE49-F238E27FC236}">
                <a16:creationId xmlns:a16="http://schemas.microsoft.com/office/drawing/2014/main" id="{B25C2188-7E62-6B48-9E23-79CFB556F9D7}"/>
              </a:ext>
            </a:extLst>
          </p:cNvPr>
          <p:cNvSpPr>
            <a:spLocks noGrp="1" noChangeArrowheads="1"/>
          </p:cNvSpPr>
          <p:nvPr>
            <p:ph type="body" idx="1"/>
          </p:nvPr>
        </p:nvSpPr>
        <p:spPr>
          <a:xfrm>
            <a:off x="650875" y="1143000"/>
            <a:ext cx="8820150" cy="1809750"/>
          </a:xfrm>
        </p:spPr>
        <p:txBody>
          <a:bodyPr/>
          <a:lstStyle/>
          <a:p>
            <a:r>
              <a:rPr lang="zh-CN" altLang="en-US"/>
              <a:t>平凡多值依赖和非平凡的多值依赖</a:t>
            </a:r>
          </a:p>
          <a:p>
            <a:pPr lvl="1"/>
            <a:r>
              <a:rPr lang="zh-CN" altLang="en-US"/>
              <a:t>	若</a:t>
            </a:r>
            <a:r>
              <a:rPr lang="en-US" altLang="zh-CN"/>
              <a:t>X→→Y,</a:t>
            </a:r>
            <a:r>
              <a:rPr lang="zh-CN" altLang="en-US"/>
              <a:t>而</a:t>
            </a:r>
            <a:r>
              <a:rPr lang="en-US" altLang="zh-CN"/>
              <a:t>Z</a:t>
            </a:r>
            <a:r>
              <a:rPr lang="zh-CN" altLang="en-US"/>
              <a:t>＝</a:t>
            </a:r>
            <a:r>
              <a:rPr lang="en-US" altLang="zh-CN"/>
              <a:t>ɸ,</a:t>
            </a:r>
            <a:r>
              <a:rPr lang="zh-CN" altLang="en-US"/>
              <a:t>则称 </a:t>
            </a:r>
            <a:r>
              <a:rPr lang="en-US" altLang="zh-CN"/>
              <a:t>X→→Y</a:t>
            </a:r>
            <a:r>
              <a:rPr lang="zh-CN" altLang="en-US"/>
              <a:t>为</a:t>
            </a:r>
            <a:r>
              <a:rPr lang="zh-CN" altLang="en-US">
                <a:solidFill>
                  <a:srgbClr val="0000FF"/>
                </a:solidFill>
              </a:rPr>
              <a:t>平凡的多值依赖</a:t>
            </a:r>
          </a:p>
          <a:p>
            <a:pPr lvl="1"/>
            <a:r>
              <a:rPr lang="zh-CN" altLang="en-US"/>
              <a:t>	否则称</a:t>
            </a:r>
            <a:r>
              <a:rPr lang="en-US" altLang="zh-CN"/>
              <a:t>X→→Y</a:t>
            </a:r>
            <a:r>
              <a:rPr lang="zh-CN" altLang="en-US"/>
              <a:t>为</a:t>
            </a:r>
            <a:r>
              <a:rPr lang="zh-CN" altLang="en-US">
                <a:solidFill>
                  <a:srgbClr val="0000FF"/>
                </a:solidFill>
              </a:rPr>
              <a:t>非平凡的多值依赖</a:t>
            </a:r>
          </a:p>
          <a:p>
            <a:pPr lvl="1"/>
            <a:endParaRPr lang="zh-CN" altLang="en-US">
              <a:solidFill>
                <a:srgbClr val="0000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a:extLst>
              <a:ext uri="{FF2B5EF4-FFF2-40B4-BE49-F238E27FC236}">
                <a16:creationId xmlns:a16="http://schemas.microsoft.com/office/drawing/2014/main" id="{67369086-C47E-8346-90FA-EFF69F315B2A}"/>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79861D99-533F-FE4A-9662-722413592CA8}" type="slidenum">
              <a:rPr lang="zh-CN" altLang="en-US" sz="2000">
                <a:latin typeface="Arial" panose="020B0604020202020204" pitchFamily="34" charset="0"/>
              </a:rPr>
              <a:pPr>
                <a:lnSpc>
                  <a:spcPct val="100000"/>
                </a:lnSpc>
                <a:spcBef>
                  <a:spcPct val="0"/>
                </a:spcBef>
                <a:buClrTx/>
                <a:buSzTx/>
                <a:buFontTx/>
                <a:buNone/>
              </a:pPr>
              <a:t>4</a:t>
            </a:fld>
            <a:endParaRPr lang="en-US" altLang="zh-CN" sz="2000">
              <a:latin typeface="Arial" panose="020B0604020202020204" pitchFamily="34" charset="0"/>
            </a:endParaRPr>
          </a:p>
        </p:txBody>
      </p:sp>
      <p:sp>
        <p:nvSpPr>
          <p:cNvPr id="72" name="日期占位符 4">
            <a:extLst>
              <a:ext uri="{FF2B5EF4-FFF2-40B4-BE49-F238E27FC236}">
                <a16:creationId xmlns:a16="http://schemas.microsoft.com/office/drawing/2014/main" id="{D0906087-C72A-0F4A-A7F8-D550132F3F67}"/>
              </a:ext>
            </a:extLst>
          </p:cNvPr>
          <p:cNvSpPr>
            <a:spLocks noGrp="1"/>
          </p:cNvSpPr>
          <p:nvPr>
            <p:ph type="dt" sz="quarter" idx="11"/>
          </p:nvPr>
        </p:nvSpPr>
        <p:spPr/>
        <p:txBody>
          <a:bodyPr/>
          <a:lstStyle/>
          <a:p>
            <a:pPr>
              <a:defRPr/>
            </a:pPr>
            <a:fld id="{6173F9F2-15F1-4CF9-917C-18A18D0874D0}" type="datetime1">
              <a:rPr lang="zh-CN" altLang="en-US"/>
              <a:pPr>
                <a:defRPr/>
              </a:pPr>
              <a:t>2024/5/24</a:t>
            </a:fld>
            <a:endParaRPr lang="en-US" altLang="zh-CN" sz="1000"/>
          </a:p>
        </p:txBody>
      </p:sp>
      <p:sp>
        <p:nvSpPr>
          <p:cNvPr id="1757186" name="Rectangle 2">
            <a:extLst>
              <a:ext uri="{FF2B5EF4-FFF2-40B4-BE49-F238E27FC236}">
                <a16:creationId xmlns:a16="http://schemas.microsoft.com/office/drawing/2014/main" id="{6DCECED1-09B5-604E-B503-F17BE8B086B1}"/>
              </a:ext>
            </a:extLst>
          </p:cNvPr>
          <p:cNvSpPr>
            <a:spLocks noGrp="1" noChangeArrowheads="1"/>
          </p:cNvSpPr>
          <p:nvPr>
            <p:ph type="title"/>
          </p:nvPr>
        </p:nvSpPr>
        <p:spPr/>
        <p:txBody>
          <a:bodyPr/>
          <a:lstStyle/>
          <a:p>
            <a:r>
              <a:rPr lang="en-US" altLang="zh-CN"/>
              <a:t>10.1  关系模型的存储异常</a:t>
            </a:r>
            <a:endParaRPr lang="zh-CN" altLang="en-US"/>
          </a:p>
        </p:txBody>
      </p:sp>
      <p:sp>
        <p:nvSpPr>
          <p:cNvPr id="8197" name="Rectangle 3">
            <a:extLst>
              <a:ext uri="{FF2B5EF4-FFF2-40B4-BE49-F238E27FC236}">
                <a16:creationId xmlns:a16="http://schemas.microsoft.com/office/drawing/2014/main" id="{28D7B5D2-AD3B-AC43-ADA3-A7D70B294952}"/>
              </a:ext>
            </a:extLst>
          </p:cNvPr>
          <p:cNvSpPr>
            <a:spLocks noGrp="1" noChangeArrowheads="1"/>
          </p:cNvSpPr>
          <p:nvPr>
            <p:ph type="body" idx="1"/>
          </p:nvPr>
        </p:nvSpPr>
        <p:spPr>
          <a:xfrm>
            <a:off x="650875" y="1143000"/>
            <a:ext cx="8820150" cy="2157413"/>
          </a:xfrm>
        </p:spPr>
        <p:txBody>
          <a:bodyPr/>
          <a:lstStyle/>
          <a:p>
            <a:pPr marL="342900" indent="-342900" defTabSz="914400">
              <a:lnSpc>
                <a:spcPct val="80000"/>
              </a:lnSpc>
            </a:pPr>
            <a:r>
              <a:rPr lang="zh-CN" altLang="en-US"/>
              <a:t>某学校图书馆要建一个图书数据库，其中借阅管理包括借书证号(</a:t>
            </a:r>
            <a:r>
              <a:rPr lang="en-US" altLang="zh-CN"/>
              <a:t>CARDNO</a:t>
            </a:r>
            <a:r>
              <a:rPr lang="zh-CN" altLang="en-US"/>
              <a:t>)、借书人姓名(</a:t>
            </a:r>
            <a:r>
              <a:rPr lang="en-US" altLang="zh-CN"/>
              <a:t>NAME</a:t>
            </a:r>
            <a:r>
              <a:rPr lang="zh-CN" altLang="en-US"/>
              <a:t>)、借书人所在单位(</a:t>
            </a:r>
            <a:r>
              <a:rPr lang="en-US" altLang="zh-CN"/>
              <a:t>DEPT</a:t>
            </a:r>
            <a:r>
              <a:rPr lang="zh-CN" altLang="en-US"/>
              <a:t>)、单位负责人(</a:t>
            </a:r>
            <a:r>
              <a:rPr lang="en-US" altLang="zh-CN"/>
              <a:t>MN</a:t>
            </a:r>
            <a:r>
              <a:rPr lang="zh-CN" altLang="en-US"/>
              <a:t>)、图书编号(</a:t>
            </a:r>
            <a:r>
              <a:rPr lang="en-US" altLang="zh-CN"/>
              <a:t>BNO</a:t>
            </a:r>
            <a:r>
              <a:rPr lang="zh-CN" altLang="en-US"/>
              <a:t>)、借阅日期(</a:t>
            </a:r>
            <a:r>
              <a:rPr lang="en-US" altLang="zh-CN"/>
              <a:t>DATE</a:t>
            </a:r>
            <a:r>
              <a:rPr lang="zh-CN" altLang="en-US"/>
              <a:t>)等信息。</a:t>
            </a:r>
          </a:p>
          <a:p>
            <a:pPr marL="742950" lvl="1" indent="-285750" defTabSz="914400">
              <a:lnSpc>
                <a:spcPct val="80000"/>
              </a:lnSpc>
            </a:pPr>
            <a:r>
              <a:rPr lang="zh-CN" altLang="en-US"/>
              <a:t>借阅图书登记可以用如下关系模式来描述：</a:t>
            </a:r>
          </a:p>
          <a:p>
            <a:pPr marL="342900" indent="-342900" defTabSz="914400">
              <a:lnSpc>
                <a:spcPct val="80000"/>
              </a:lnSpc>
              <a:buFont typeface="Wingdings" pitchFamily="2" charset="2"/>
              <a:buNone/>
            </a:pPr>
            <a:r>
              <a:rPr lang="en-US" altLang="zh-CN" sz="2400"/>
              <a:t>BORROW</a:t>
            </a:r>
            <a:r>
              <a:rPr lang="zh-CN" altLang="en-US" sz="2400"/>
              <a:t>（</a:t>
            </a:r>
            <a:r>
              <a:rPr lang="en-US" altLang="zh-CN" sz="2400"/>
              <a:t>CARDNO</a:t>
            </a:r>
            <a:r>
              <a:rPr lang="zh-CN" altLang="en-US" sz="2400"/>
              <a:t>，</a:t>
            </a:r>
            <a:r>
              <a:rPr lang="en-US" altLang="zh-CN" sz="2400"/>
              <a:t>NAME</a:t>
            </a:r>
            <a:r>
              <a:rPr lang="zh-CN" altLang="en-US" sz="2400"/>
              <a:t>，</a:t>
            </a:r>
            <a:r>
              <a:rPr lang="en-US" altLang="zh-CN" sz="2400"/>
              <a:t>DEPT</a:t>
            </a:r>
            <a:r>
              <a:rPr lang="zh-CN" altLang="en-US" sz="2400"/>
              <a:t>，</a:t>
            </a:r>
            <a:r>
              <a:rPr lang="en-US" altLang="zh-CN" sz="2400"/>
              <a:t>MN</a:t>
            </a:r>
            <a:r>
              <a:rPr lang="zh-CN" altLang="en-US" sz="2400"/>
              <a:t>，</a:t>
            </a:r>
            <a:r>
              <a:rPr lang="en-US" altLang="zh-CN" sz="2400"/>
              <a:t>BNO</a:t>
            </a:r>
            <a:r>
              <a:rPr lang="zh-CN" altLang="en-US" sz="2400"/>
              <a:t>，</a:t>
            </a:r>
            <a:r>
              <a:rPr lang="en-US" altLang="zh-CN" sz="2400"/>
              <a:t>DATE</a:t>
            </a:r>
            <a:r>
              <a:rPr lang="zh-CN" altLang="en-US" sz="2400"/>
              <a:t>）</a:t>
            </a:r>
            <a:endParaRPr lang="en-US" altLang="zh-CN"/>
          </a:p>
        </p:txBody>
      </p:sp>
      <p:graphicFrame>
        <p:nvGraphicFramePr>
          <p:cNvPr id="1757919" name="Group 735">
            <a:extLst>
              <a:ext uri="{FF2B5EF4-FFF2-40B4-BE49-F238E27FC236}">
                <a16:creationId xmlns:a16="http://schemas.microsoft.com/office/drawing/2014/main" id="{43D26C04-202E-DB4A-8147-A287F5F2BD16}"/>
              </a:ext>
            </a:extLst>
          </p:cNvPr>
          <p:cNvGraphicFramePr>
            <a:graphicFrameLocks noGrp="1"/>
          </p:cNvGraphicFramePr>
          <p:nvPr/>
        </p:nvGraphicFramePr>
        <p:xfrm>
          <a:off x="228600" y="3284538"/>
          <a:ext cx="9296400" cy="3365504"/>
        </p:xfrm>
        <a:graphic>
          <a:graphicData uri="http://schemas.openxmlformats.org/drawingml/2006/table">
            <a:tbl>
              <a:tblPr/>
              <a:tblGrid>
                <a:gridCol w="1549400">
                  <a:extLst>
                    <a:ext uri="{9D8B030D-6E8A-4147-A177-3AD203B41FA5}">
                      <a16:colId xmlns:a16="http://schemas.microsoft.com/office/drawing/2014/main" val="178828891"/>
                    </a:ext>
                  </a:extLst>
                </a:gridCol>
                <a:gridCol w="1549400">
                  <a:extLst>
                    <a:ext uri="{9D8B030D-6E8A-4147-A177-3AD203B41FA5}">
                      <a16:colId xmlns:a16="http://schemas.microsoft.com/office/drawing/2014/main" val="3185427711"/>
                    </a:ext>
                  </a:extLst>
                </a:gridCol>
                <a:gridCol w="1379538">
                  <a:extLst>
                    <a:ext uri="{9D8B030D-6E8A-4147-A177-3AD203B41FA5}">
                      <a16:colId xmlns:a16="http://schemas.microsoft.com/office/drawing/2014/main" val="112909891"/>
                    </a:ext>
                  </a:extLst>
                </a:gridCol>
                <a:gridCol w="1312862">
                  <a:extLst>
                    <a:ext uri="{9D8B030D-6E8A-4147-A177-3AD203B41FA5}">
                      <a16:colId xmlns:a16="http://schemas.microsoft.com/office/drawing/2014/main" val="1609241893"/>
                    </a:ext>
                  </a:extLst>
                </a:gridCol>
                <a:gridCol w="1819275">
                  <a:extLst>
                    <a:ext uri="{9D8B030D-6E8A-4147-A177-3AD203B41FA5}">
                      <a16:colId xmlns:a16="http://schemas.microsoft.com/office/drawing/2014/main" val="2333158658"/>
                    </a:ext>
                  </a:extLst>
                </a:gridCol>
                <a:gridCol w="1685925">
                  <a:extLst>
                    <a:ext uri="{9D8B030D-6E8A-4147-A177-3AD203B41FA5}">
                      <a16:colId xmlns:a16="http://schemas.microsoft.com/office/drawing/2014/main" val="2634076624"/>
                    </a:ext>
                  </a:extLst>
                </a:gridCol>
              </a:tblGrid>
              <a:tr h="420688">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CARDNO</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NAME</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DEPT</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MN</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BNO</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DATE</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extLst>
                  <a:ext uri="{0D108BD9-81ED-4DB2-BD59-A6C34878D82A}">
                    <a16:rowId xmlns:a16="http://schemas.microsoft.com/office/drawing/2014/main" val="2091508472"/>
                  </a:ext>
                </a:extLst>
              </a:tr>
              <a:tr h="420688">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R001</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李晓鹏</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计算机</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张宏军</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TP31-125</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20070123</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extLst>
                  <a:ext uri="{0D108BD9-81ED-4DB2-BD59-A6C34878D82A}">
                    <a16:rowId xmlns:a16="http://schemas.microsoft.com/office/drawing/2014/main" val="2093181997"/>
                  </a:ext>
                </a:extLst>
              </a:tr>
              <a:tr h="420688">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R001</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李晓鹏</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计算机</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张宏军</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TP32-007</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20061112</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extLst>
                  <a:ext uri="{0D108BD9-81ED-4DB2-BD59-A6C34878D82A}">
                    <a16:rowId xmlns:a16="http://schemas.microsoft.com/office/drawing/2014/main" val="3354869822"/>
                  </a:ext>
                </a:extLst>
              </a:tr>
              <a:tr h="420688">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R001</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李晓鹏</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计算机</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张宏军</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TP12-233</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20070405</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extLst>
                  <a:ext uri="{0D108BD9-81ED-4DB2-BD59-A6C34878D82A}">
                    <a16:rowId xmlns:a16="http://schemas.microsoft.com/office/drawing/2014/main" val="3480176672"/>
                  </a:ext>
                </a:extLst>
              </a:tr>
              <a:tr h="420688">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R002</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王一鸣</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计算机</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张宏军</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TP51-211</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20080209</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extLst>
                  <a:ext uri="{0D108BD9-81ED-4DB2-BD59-A6C34878D82A}">
                    <a16:rowId xmlns:a16="http://schemas.microsoft.com/office/drawing/2014/main" val="3322922652"/>
                  </a:ext>
                </a:extLst>
              </a:tr>
              <a:tr h="420688">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R003</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刘明川</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无线电</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范和平</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TP23-126</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20071011</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extLst>
                  <a:ext uri="{0D108BD9-81ED-4DB2-BD59-A6C34878D82A}">
                    <a16:rowId xmlns:a16="http://schemas.microsoft.com/office/drawing/2014/main" val="2751745753"/>
                  </a:ext>
                </a:extLst>
              </a:tr>
              <a:tr h="420688">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R003</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刘明川</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无线电</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范和平</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TP23-023</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20080321</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extLst>
                  <a:ext uri="{0D108BD9-81ED-4DB2-BD59-A6C34878D82A}">
                    <a16:rowId xmlns:a16="http://schemas.microsoft.com/office/drawing/2014/main" val="2938975744"/>
                  </a:ext>
                </a:extLst>
              </a:tr>
              <a:tr h="420688">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R003</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刘明川</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无线电</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范和平</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TP25-045</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20080321</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extLst>
                  <a:ext uri="{0D108BD9-81ED-4DB2-BD59-A6C34878D82A}">
                    <a16:rowId xmlns:a16="http://schemas.microsoft.com/office/drawing/2014/main" val="1331327267"/>
                  </a:ext>
                </a:extLst>
              </a:tr>
            </a:tbl>
          </a:graphicData>
        </a:graphic>
      </p:graphicFrame>
      <p:sp>
        <p:nvSpPr>
          <p:cNvPr id="1757920" name="AutoShape 736">
            <a:extLst>
              <a:ext uri="{FF2B5EF4-FFF2-40B4-BE49-F238E27FC236}">
                <a16:creationId xmlns:a16="http://schemas.microsoft.com/office/drawing/2014/main" id="{7F45208C-88C2-9D42-B170-0B50E0E35670}"/>
              </a:ext>
            </a:extLst>
          </p:cNvPr>
          <p:cNvSpPr>
            <a:spLocks noChangeArrowheads="1"/>
          </p:cNvSpPr>
          <p:nvPr/>
        </p:nvSpPr>
        <p:spPr bwMode="auto">
          <a:xfrm>
            <a:off x="381000" y="3733800"/>
            <a:ext cx="5562600" cy="1219200"/>
          </a:xfrm>
          <a:prstGeom prst="roundRect">
            <a:avLst>
              <a:gd name="adj" fmla="val 16667"/>
            </a:avLst>
          </a:prstGeom>
          <a:noFill/>
          <a:ln w="508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a:buFont typeface="Wingdings" pitchFamily="2" charset="2"/>
              <a:buNone/>
            </a:pPr>
            <a:endParaRPr lang="zh-CN" altLang="en-US" sz="2500"/>
          </a:p>
        </p:txBody>
      </p:sp>
      <p:sp>
        <p:nvSpPr>
          <p:cNvPr id="1757921" name="Text Box 737">
            <a:extLst>
              <a:ext uri="{FF2B5EF4-FFF2-40B4-BE49-F238E27FC236}">
                <a16:creationId xmlns:a16="http://schemas.microsoft.com/office/drawing/2014/main" id="{697E6DBA-7AE3-044B-9BC9-532A8B08F17E}"/>
              </a:ext>
            </a:extLst>
          </p:cNvPr>
          <p:cNvSpPr txBox="1">
            <a:spLocks noChangeArrowheads="1"/>
          </p:cNvSpPr>
          <p:nvPr/>
        </p:nvSpPr>
        <p:spPr bwMode="auto">
          <a:xfrm>
            <a:off x="2514600" y="533400"/>
            <a:ext cx="7086600" cy="2036763"/>
          </a:xfrm>
          <a:prstGeom prst="rect">
            <a:avLst/>
          </a:prstGeom>
          <a:solidFill>
            <a:srgbClr val="CCCCFF"/>
          </a:solidFill>
          <a:ln w="12700">
            <a:solidFill>
              <a:srgbClr val="6600CC"/>
            </a:solidFill>
            <a:miter lim="800000"/>
            <a:headEnd/>
            <a:tailEnd/>
          </a:ln>
          <a:effectLst>
            <a:outerShdw dist="107763" dir="2700000" algn="ctr" rotWithShape="0">
              <a:srgbClr val="6600CC"/>
            </a:outerShdw>
          </a:effectLst>
        </p:spPr>
        <p:txBody>
          <a:bodyPr lIns="90488" tIns="137160" rIns="90488" bIns="137160">
            <a:spAutoFit/>
          </a:bodyPr>
          <a:lstStyle>
            <a:lvl1pPr marL="228600">
              <a:lnSpc>
                <a:spcPct val="90000"/>
              </a:lnSpc>
              <a:spcBef>
                <a:spcPct val="20000"/>
              </a:spcBef>
              <a:buClr>
                <a:srgbClr val="27305F"/>
              </a:buClr>
              <a:buSzPct val="60000"/>
              <a:buFont typeface="Wingdings" pitchFamily="2" charset="2"/>
              <a:buChar char="n"/>
              <a:tabLst>
                <a:tab pos="2800350" algn="l"/>
              </a:tabLst>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tabLst>
                <a:tab pos="2800350" algn="l"/>
              </a:tabLst>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tabLst>
                <a:tab pos="2800350" algn="l"/>
              </a:tabLst>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tabLst>
                <a:tab pos="2800350" algn="l"/>
              </a:tabLst>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tabLst>
                <a:tab pos="2800350" algn="l"/>
              </a:tabLst>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tabLst>
                <a:tab pos="2800350" algn="l"/>
              </a:tabLs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tabLst>
                <a:tab pos="2800350" algn="l"/>
              </a:tabLs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tabLst>
                <a:tab pos="2800350" algn="l"/>
              </a:tabLs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tabLst>
                <a:tab pos="2800350" algn="l"/>
              </a:tabLs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ClrTx/>
              <a:buSzPct val="80000"/>
              <a:buFont typeface="Wingdings" pitchFamily="2" charset="2"/>
              <a:buChar char="q"/>
            </a:pPr>
            <a:r>
              <a:rPr lang="en-US" altLang="zh-CN"/>
              <a:t> 1. </a:t>
            </a:r>
            <a:r>
              <a:rPr lang="zh-CN" altLang="en-US"/>
              <a:t>数据冗余</a:t>
            </a:r>
            <a:endParaRPr lang="en-US" altLang="zh-CN"/>
          </a:p>
          <a:p>
            <a:pPr>
              <a:buSzTx/>
              <a:buFont typeface="Wingdings" pitchFamily="2" charset="2"/>
              <a:buChar char="Ø"/>
            </a:pPr>
            <a:r>
              <a:rPr lang="zh-CN" altLang="en-US"/>
              <a:t>借书人每借一本书，很多信息重复存储</a:t>
            </a:r>
          </a:p>
          <a:p>
            <a:pPr>
              <a:buSzTx/>
              <a:buFont typeface="Wingdings" pitchFamily="2" charset="2"/>
              <a:buChar char="Ø"/>
            </a:pPr>
            <a:r>
              <a:rPr lang="zh-CN" altLang="en-US"/>
              <a:t>大量的数据冗余不仅造成存储空间的浪费,而且存在着潜在的数据不一致。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57920"/>
                                        </p:tgtEl>
                                        <p:attrNameLst>
                                          <p:attrName>style.visibility</p:attrName>
                                        </p:attrNameLst>
                                      </p:cBhvr>
                                      <p:to>
                                        <p:strVal val="visible"/>
                                      </p:to>
                                    </p:set>
                                    <p:anim calcmode="lin" valueType="num">
                                      <p:cBhvr additive="base">
                                        <p:cTn id="7" dur="500" fill="hold"/>
                                        <p:tgtEl>
                                          <p:spTgt spid="1757920"/>
                                        </p:tgtEl>
                                        <p:attrNameLst>
                                          <p:attrName>ppt_x</p:attrName>
                                        </p:attrNameLst>
                                      </p:cBhvr>
                                      <p:tavLst>
                                        <p:tav tm="0">
                                          <p:val>
                                            <p:strVal val="0-#ppt_w/2"/>
                                          </p:val>
                                        </p:tav>
                                        <p:tav tm="100000">
                                          <p:val>
                                            <p:strVal val="#ppt_x"/>
                                          </p:val>
                                        </p:tav>
                                      </p:tavLst>
                                    </p:anim>
                                    <p:anim calcmode="lin" valueType="num">
                                      <p:cBhvr additive="base">
                                        <p:cTn id="8" dur="500" fill="hold"/>
                                        <p:tgtEl>
                                          <p:spTgt spid="175792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757921"/>
                                        </p:tgtEl>
                                        <p:attrNameLst>
                                          <p:attrName>style.visibility</p:attrName>
                                        </p:attrNameLst>
                                      </p:cBhvr>
                                      <p:to>
                                        <p:strVal val="visible"/>
                                      </p:to>
                                    </p:set>
                                    <p:animEffect transition="in" filter="box(in)">
                                      <p:cBhvr>
                                        <p:cTn id="13" dur="500"/>
                                        <p:tgtEl>
                                          <p:spTgt spid="1757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7920" grpId="0" animBg="1"/>
      <p:bldP spid="1757921"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a:extLst>
              <a:ext uri="{FF2B5EF4-FFF2-40B4-BE49-F238E27FC236}">
                <a16:creationId xmlns:a16="http://schemas.microsoft.com/office/drawing/2014/main" id="{388BE9EF-7E32-3242-818D-7AF796AA5919}"/>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9295C965-FC77-F944-8BC9-190BC8A27E3A}" type="slidenum">
              <a:rPr lang="zh-CN" altLang="en-US" sz="2000">
                <a:latin typeface="Arial" panose="020B0604020202020204" pitchFamily="34" charset="0"/>
              </a:rPr>
              <a:pPr>
                <a:lnSpc>
                  <a:spcPct val="100000"/>
                </a:lnSpc>
                <a:spcBef>
                  <a:spcPct val="0"/>
                </a:spcBef>
                <a:buClrTx/>
                <a:buSzTx/>
                <a:buFontTx/>
                <a:buNone/>
              </a:pPr>
              <a:t>40</a:t>
            </a:fld>
            <a:endParaRPr lang="en-US" altLang="zh-CN" sz="2000">
              <a:latin typeface="Arial" panose="020B0604020202020204" pitchFamily="34" charset="0"/>
            </a:endParaRPr>
          </a:p>
        </p:txBody>
      </p:sp>
      <p:sp>
        <p:nvSpPr>
          <p:cNvPr id="32" name="日期占位符 4">
            <a:extLst>
              <a:ext uri="{FF2B5EF4-FFF2-40B4-BE49-F238E27FC236}">
                <a16:creationId xmlns:a16="http://schemas.microsoft.com/office/drawing/2014/main" id="{405F6310-6A23-6841-AE6E-9812A77BE772}"/>
              </a:ext>
            </a:extLst>
          </p:cNvPr>
          <p:cNvSpPr>
            <a:spLocks noGrp="1"/>
          </p:cNvSpPr>
          <p:nvPr>
            <p:ph type="dt" sz="quarter" idx="11"/>
          </p:nvPr>
        </p:nvSpPr>
        <p:spPr/>
        <p:txBody>
          <a:bodyPr/>
          <a:lstStyle/>
          <a:p>
            <a:pPr>
              <a:defRPr/>
            </a:pPr>
            <a:fld id="{C8BFA67E-5D16-4AE1-A42B-35F4904AA8AF}" type="datetime1">
              <a:rPr lang="zh-CN" altLang="en-US"/>
              <a:pPr>
                <a:defRPr/>
              </a:pPr>
              <a:t>2024/5/24</a:t>
            </a:fld>
            <a:endParaRPr lang="en-US" altLang="zh-CN" sz="1000"/>
          </a:p>
        </p:txBody>
      </p:sp>
      <p:sp>
        <p:nvSpPr>
          <p:cNvPr id="1946626" name="Rectangle 2">
            <a:extLst>
              <a:ext uri="{FF2B5EF4-FFF2-40B4-BE49-F238E27FC236}">
                <a16:creationId xmlns:a16="http://schemas.microsoft.com/office/drawing/2014/main" id="{59F9614E-792C-4E4A-A7BB-BE3C3B022CD9}"/>
              </a:ext>
            </a:extLst>
          </p:cNvPr>
          <p:cNvSpPr>
            <a:spLocks noGrp="1" noChangeArrowheads="1"/>
          </p:cNvSpPr>
          <p:nvPr>
            <p:ph type="title"/>
          </p:nvPr>
        </p:nvSpPr>
        <p:spPr/>
        <p:txBody>
          <a:bodyPr/>
          <a:lstStyle/>
          <a:p>
            <a:r>
              <a:rPr lang="zh-CN" altLang="en-US"/>
              <a:t>多值依赖的性质</a:t>
            </a:r>
          </a:p>
        </p:txBody>
      </p:sp>
      <p:sp>
        <p:nvSpPr>
          <p:cNvPr id="50181" name="Rectangle 3">
            <a:extLst>
              <a:ext uri="{FF2B5EF4-FFF2-40B4-BE49-F238E27FC236}">
                <a16:creationId xmlns:a16="http://schemas.microsoft.com/office/drawing/2014/main" id="{EFDFB9AA-E52E-0A40-927E-164057C6CB81}"/>
              </a:ext>
            </a:extLst>
          </p:cNvPr>
          <p:cNvSpPr>
            <a:spLocks noGrp="1" noChangeArrowheads="1"/>
          </p:cNvSpPr>
          <p:nvPr>
            <p:ph type="body" idx="1"/>
          </p:nvPr>
        </p:nvSpPr>
        <p:spPr>
          <a:xfrm>
            <a:off x="650875" y="1143000"/>
            <a:ext cx="8820150" cy="1793875"/>
          </a:xfrm>
        </p:spPr>
        <p:txBody>
          <a:bodyPr/>
          <a:lstStyle/>
          <a:p>
            <a:r>
              <a:rPr lang="en-US" altLang="zh-CN"/>
              <a:t>(1) </a:t>
            </a:r>
            <a:r>
              <a:rPr lang="zh-CN" altLang="en-US"/>
              <a:t>多值依赖具有对称性</a:t>
            </a:r>
          </a:p>
          <a:p>
            <a:pPr lvl="1"/>
            <a:r>
              <a:rPr lang="zh-CN" altLang="en-US"/>
              <a:t>若</a:t>
            </a:r>
            <a:r>
              <a:rPr lang="en-US" altLang="zh-CN"/>
              <a:t>X→→Y</a:t>
            </a:r>
            <a:r>
              <a:rPr lang="zh-CN" altLang="en-US"/>
              <a:t>，则</a:t>
            </a:r>
            <a:r>
              <a:rPr lang="en-US" altLang="zh-CN"/>
              <a:t>X→→Z</a:t>
            </a:r>
            <a:r>
              <a:rPr lang="zh-CN" altLang="en-US"/>
              <a:t>，其中</a:t>
            </a:r>
            <a:r>
              <a:rPr lang="en-US" altLang="zh-CN"/>
              <a:t>Z</a:t>
            </a:r>
            <a:r>
              <a:rPr lang="zh-CN" altLang="en-US"/>
              <a:t>＝</a:t>
            </a:r>
            <a:r>
              <a:rPr lang="en-US" altLang="zh-CN"/>
              <a:t>U</a:t>
            </a:r>
            <a:r>
              <a:rPr lang="zh-CN" altLang="en-US"/>
              <a:t>－</a:t>
            </a:r>
            <a:r>
              <a:rPr lang="en-US" altLang="zh-CN"/>
              <a:t>X</a:t>
            </a:r>
            <a:r>
              <a:rPr lang="zh-CN" altLang="en-US"/>
              <a:t>－</a:t>
            </a:r>
            <a:r>
              <a:rPr lang="en-US" altLang="zh-CN"/>
              <a:t>Y</a:t>
            </a:r>
          </a:p>
          <a:p>
            <a:pPr lvl="1"/>
            <a:r>
              <a:rPr lang="zh-CN" altLang="en-US"/>
              <a:t>多值依赖的对称性可以用</a:t>
            </a:r>
          </a:p>
          <a:p>
            <a:pPr lvl="1">
              <a:buFontTx/>
              <a:buNone/>
            </a:pPr>
            <a:r>
              <a:rPr lang="zh-CN" altLang="en-US"/>
              <a:t>完全二分图直观表示</a:t>
            </a:r>
          </a:p>
        </p:txBody>
      </p:sp>
      <p:grpSp>
        <p:nvGrpSpPr>
          <p:cNvPr id="50182" name="Group 4">
            <a:extLst>
              <a:ext uri="{FF2B5EF4-FFF2-40B4-BE49-F238E27FC236}">
                <a16:creationId xmlns:a16="http://schemas.microsoft.com/office/drawing/2014/main" id="{A3D48E2D-9B67-1349-BF38-28CF636F5CC5}"/>
              </a:ext>
            </a:extLst>
          </p:cNvPr>
          <p:cNvGrpSpPr>
            <a:grpSpLocks/>
          </p:cNvGrpSpPr>
          <p:nvPr/>
        </p:nvGrpSpPr>
        <p:grpSpPr bwMode="auto">
          <a:xfrm>
            <a:off x="4665663" y="2060575"/>
            <a:ext cx="4535487" cy="2232025"/>
            <a:chOff x="1800" y="1752"/>
            <a:chExt cx="8100" cy="2966"/>
          </a:xfrm>
        </p:grpSpPr>
        <p:sp>
          <p:nvSpPr>
            <p:cNvPr id="50195" name="Oval 5">
              <a:extLst>
                <a:ext uri="{FF2B5EF4-FFF2-40B4-BE49-F238E27FC236}">
                  <a16:creationId xmlns:a16="http://schemas.microsoft.com/office/drawing/2014/main" id="{1410ABEF-0FC4-054C-8280-65424BED72CE}"/>
                </a:ext>
              </a:extLst>
            </p:cNvPr>
            <p:cNvSpPr>
              <a:spLocks noChangeArrowheads="1"/>
            </p:cNvSpPr>
            <p:nvPr/>
          </p:nvSpPr>
          <p:spPr bwMode="auto">
            <a:xfrm>
              <a:off x="1800" y="2566"/>
              <a:ext cx="1247" cy="1073"/>
            </a:xfrm>
            <a:prstGeom prst="ellipse">
              <a:avLst/>
            </a:prstGeom>
            <a:solidFill>
              <a:srgbClr val="FFFFFF"/>
            </a:solidFill>
            <a:ln w="28575">
              <a:solidFill>
                <a:srgbClr val="000000"/>
              </a:solidFill>
              <a:round/>
              <a:headEnd/>
              <a:tailEnd/>
            </a:ln>
          </p:spPr>
          <p:txBody>
            <a:bodyPr/>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ClrTx/>
                <a:buSzTx/>
                <a:buFontTx/>
                <a:buNone/>
              </a:pPr>
              <a:r>
                <a:rPr kumimoji="1" lang="en-US" altLang="zh-CN"/>
                <a:t>X</a:t>
              </a:r>
              <a:r>
                <a:rPr kumimoji="1" lang="en-US" altLang="zh-CN" baseline="-25000"/>
                <a:t>i</a:t>
              </a:r>
              <a:endParaRPr kumimoji="1" lang="en-US" altLang="zh-CN"/>
            </a:p>
          </p:txBody>
        </p:sp>
        <p:sp>
          <p:nvSpPr>
            <p:cNvPr id="50196" name="AutoShape 6">
              <a:extLst>
                <a:ext uri="{FF2B5EF4-FFF2-40B4-BE49-F238E27FC236}">
                  <a16:creationId xmlns:a16="http://schemas.microsoft.com/office/drawing/2014/main" id="{D7229F87-9C6F-6448-AA49-8E77D72450AD}"/>
                </a:ext>
              </a:extLst>
            </p:cNvPr>
            <p:cNvSpPr>
              <a:spLocks noChangeArrowheads="1"/>
            </p:cNvSpPr>
            <p:nvPr/>
          </p:nvSpPr>
          <p:spPr bwMode="auto">
            <a:xfrm>
              <a:off x="3977" y="3913"/>
              <a:ext cx="5923" cy="805"/>
            </a:xfrm>
            <a:prstGeom prst="flowChartTerminator">
              <a:avLst/>
            </a:prstGeom>
            <a:solidFill>
              <a:srgbClr val="FFFFFF"/>
            </a:solidFill>
            <a:ln w="28575">
              <a:solidFill>
                <a:srgbClr val="000000"/>
              </a:solidFill>
              <a:miter lim="800000"/>
              <a:headEnd/>
              <a:tailEnd/>
            </a:ln>
          </p:spPr>
          <p:txBody>
            <a:bodyPr tIns="0"/>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ClrTx/>
                <a:buSzTx/>
                <a:buFontTx/>
                <a:buNone/>
              </a:pPr>
              <a:r>
                <a:rPr kumimoji="1" lang="en-US" altLang="zh-CN"/>
                <a:t>Z</a:t>
              </a:r>
              <a:r>
                <a:rPr kumimoji="1" lang="en-US" altLang="zh-CN" baseline="-25000"/>
                <a:t>i1 </a:t>
              </a:r>
              <a:r>
                <a:rPr kumimoji="1" lang="en-US" altLang="zh-CN"/>
                <a:t>    Z</a:t>
              </a:r>
              <a:r>
                <a:rPr kumimoji="1" lang="en-US" altLang="zh-CN" baseline="-25000"/>
                <a:t>i2</a:t>
              </a:r>
              <a:r>
                <a:rPr kumimoji="1" lang="en-US" altLang="zh-CN"/>
                <a:t> … Z</a:t>
              </a:r>
              <a:r>
                <a:rPr kumimoji="1" lang="en-US" altLang="zh-CN" baseline="-25000"/>
                <a:t>im</a:t>
              </a:r>
              <a:endParaRPr kumimoji="1" lang="en-US" altLang="zh-CN"/>
            </a:p>
            <a:p>
              <a:pPr algn="just" eaLnBrk="1" hangingPunct="1">
                <a:lnSpc>
                  <a:spcPct val="100000"/>
                </a:lnSpc>
                <a:spcBef>
                  <a:spcPct val="0"/>
                </a:spcBef>
                <a:buClrTx/>
                <a:buSzTx/>
                <a:buFontTx/>
                <a:buNone/>
              </a:pPr>
              <a:endParaRPr kumimoji="1" lang="zh-CN" altLang="en-US" b="0"/>
            </a:p>
          </p:txBody>
        </p:sp>
        <p:sp>
          <p:nvSpPr>
            <p:cNvPr id="50197" name="AutoShape 7">
              <a:extLst>
                <a:ext uri="{FF2B5EF4-FFF2-40B4-BE49-F238E27FC236}">
                  <a16:creationId xmlns:a16="http://schemas.microsoft.com/office/drawing/2014/main" id="{267EC913-F1D9-B542-A832-F1DF0B37E499}"/>
                </a:ext>
              </a:extLst>
            </p:cNvPr>
            <p:cNvSpPr>
              <a:spLocks noChangeArrowheads="1"/>
            </p:cNvSpPr>
            <p:nvPr/>
          </p:nvSpPr>
          <p:spPr bwMode="auto">
            <a:xfrm>
              <a:off x="3977" y="1752"/>
              <a:ext cx="5923" cy="805"/>
            </a:xfrm>
            <a:prstGeom prst="flowChartTerminator">
              <a:avLst/>
            </a:prstGeom>
            <a:solidFill>
              <a:srgbClr val="FFFFFF"/>
            </a:solidFill>
            <a:ln w="28575">
              <a:solidFill>
                <a:srgbClr val="000000"/>
              </a:solidFill>
              <a:miter lim="800000"/>
              <a:headEnd/>
              <a:tailEnd/>
            </a:ln>
          </p:spPr>
          <p:txBody>
            <a:bodyPr tIns="0"/>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ClrTx/>
                <a:buSzTx/>
                <a:buFontTx/>
                <a:buNone/>
              </a:pPr>
              <a:r>
                <a:rPr kumimoji="1" lang="en-US" altLang="zh-CN"/>
                <a:t>Y</a:t>
              </a:r>
              <a:r>
                <a:rPr kumimoji="1" lang="en-US" altLang="zh-CN" baseline="-25000"/>
                <a:t>i1</a:t>
              </a:r>
              <a:r>
                <a:rPr kumimoji="1" lang="en-US" altLang="zh-CN"/>
                <a:t>    Y</a:t>
              </a:r>
              <a:r>
                <a:rPr kumimoji="1" lang="en-US" altLang="zh-CN" baseline="-25000"/>
                <a:t>i2</a:t>
              </a:r>
              <a:r>
                <a:rPr kumimoji="1" lang="en-US" altLang="zh-CN"/>
                <a:t> … Y</a:t>
              </a:r>
              <a:r>
                <a:rPr kumimoji="1" lang="en-US" altLang="zh-CN" baseline="-25000"/>
                <a:t>in</a:t>
              </a:r>
              <a:endParaRPr kumimoji="1" lang="en-US" altLang="zh-CN"/>
            </a:p>
          </p:txBody>
        </p:sp>
        <p:sp>
          <p:nvSpPr>
            <p:cNvPr id="50198" name="Line 8">
              <a:extLst>
                <a:ext uri="{FF2B5EF4-FFF2-40B4-BE49-F238E27FC236}">
                  <a16:creationId xmlns:a16="http://schemas.microsoft.com/office/drawing/2014/main" id="{03AE941A-91D4-414E-A539-EC184E959E0D}"/>
                </a:ext>
              </a:extLst>
            </p:cNvPr>
            <p:cNvSpPr>
              <a:spLocks noChangeShapeType="1"/>
            </p:cNvSpPr>
            <p:nvPr/>
          </p:nvSpPr>
          <p:spPr bwMode="auto">
            <a:xfrm flipV="1">
              <a:off x="3047" y="2292"/>
              <a:ext cx="935" cy="53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99" name="Line 9">
              <a:extLst>
                <a:ext uri="{FF2B5EF4-FFF2-40B4-BE49-F238E27FC236}">
                  <a16:creationId xmlns:a16="http://schemas.microsoft.com/office/drawing/2014/main" id="{07ECD3FA-0964-CC47-9233-9120EB373881}"/>
                </a:ext>
              </a:extLst>
            </p:cNvPr>
            <p:cNvSpPr>
              <a:spLocks noChangeShapeType="1"/>
            </p:cNvSpPr>
            <p:nvPr/>
          </p:nvSpPr>
          <p:spPr bwMode="auto">
            <a:xfrm>
              <a:off x="3047" y="3373"/>
              <a:ext cx="935" cy="805"/>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00" name="Freeform 10">
              <a:extLst>
                <a:ext uri="{FF2B5EF4-FFF2-40B4-BE49-F238E27FC236}">
                  <a16:creationId xmlns:a16="http://schemas.microsoft.com/office/drawing/2014/main" id="{1B6C41B3-C518-DC4B-8B8B-560601FABA95}"/>
                </a:ext>
              </a:extLst>
            </p:cNvPr>
            <p:cNvSpPr>
              <a:spLocks/>
            </p:cNvSpPr>
            <p:nvPr/>
          </p:nvSpPr>
          <p:spPr bwMode="auto">
            <a:xfrm>
              <a:off x="4607" y="2586"/>
              <a:ext cx="11" cy="1317"/>
            </a:xfrm>
            <a:custGeom>
              <a:avLst/>
              <a:gdLst>
                <a:gd name="T0" fmla="*/ 2589 w 6"/>
                <a:gd name="T1" fmla="*/ 0 h 765"/>
                <a:gd name="T2" fmla="*/ 0 w 6"/>
                <a:gd name="T3" fmla="*/ 174920 h 765"/>
                <a:gd name="T4" fmla="*/ 0 60000 65536"/>
                <a:gd name="T5" fmla="*/ 0 60000 65536"/>
              </a:gdLst>
              <a:ahLst/>
              <a:cxnLst>
                <a:cxn ang="T4">
                  <a:pos x="T0" y="T1"/>
                </a:cxn>
                <a:cxn ang="T5">
                  <a:pos x="T2" y="T3"/>
                </a:cxn>
              </a:cxnLst>
              <a:rect l="0" t="0" r="r" b="b"/>
              <a:pathLst>
                <a:path w="6" h="765">
                  <a:moveTo>
                    <a:pt x="6" y="0"/>
                  </a:moveTo>
                  <a:lnTo>
                    <a:pt x="0" y="765"/>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201" name="Line 11">
              <a:extLst>
                <a:ext uri="{FF2B5EF4-FFF2-40B4-BE49-F238E27FC236}">
                  <a16:creationId xmlns:a16="http://schemas.microsoft.com/office/drawing/2014/main" id="{7D886784-4467-024F-AB38-72663A29CBA1}"/>
                </a:ext>
              </a:extLst>
            </p:cNvPr>
            <p:cNvSpPr>
              <a:spLocks noChangeShapeType="1"/>
            </p:cNvSpPr>
            <p:nvPr/>
          </p:nvSpPr>
          <p:spPr bwMode="auto">
            <a:xfrm>
              <a:off x="4606" y="2561"/>
              <a:ext cx="1558" cy="134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2" name="Line 12">
              <a:extLst>
                <a:ext uri="{FF2B5EF4-FFF2-40B4-BE49-F238E27FC236}">
                  <a16:creationId xmlns:a16="http://schemas.microsoft.com/office/drawing/2014/main" id="{D3E04272-9C36-984C-B797-ABC0256C72FD}"/>
                </a:ext>
              </a:extLst>
            </p:cNvPr>
            <p:cNvSpPr>
              <a:spLocks noChangeShapeType="1"/>
            </p:cNvSpPr>
            <p:nvPr/>
          </p:nvSpPr>
          <p:spPr bwMode="auto">
            <a:xfrm>
              <a:off x="4606" y="2561"/>
              <a:ext cx="4364" cy="134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3" name="Line 13">
              <a:extLst>
                <a:ext uri="{FF2B5EF4-FFF2-40B4-BE49-F238E27FC236}">
                  <a16:creationId xmlns:a16="http://schemas.microsoft.com/office/drawing/2014/main" id="{583B256C-7878-534D-8610-0E510E35DE26}"/>
                </a:ext>
              </a:extLst>
            </p:cNvPr>
            <p:cNvSpPr>
              <a:spLocks noChangeShapeType="1"/>
            </p:cNvSpPr>
            <p:nvPr/>
          </p:nvSpPr>
          <p:spPr bwMode="auto">
            <a:xfrm flipH="1">
              <a:off x="4606" y="2561"/>
              <a:ext cx="1558" cy="134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4" name="Line 14">
              <a:extLst>
                <a:ext uri="{FF2B5EF4-FFF2-40B4-BE49-F238E27FC236}">
                  <a16:creationId xmlns:a16="http://schemas.microsoft.com/office/drawing/2014/main" id="{93534431-9103-2443-8082-537380E77C5F}"/>
                </a:ext>
              </a:extLst>
            </p:cNvPr>
            <p:cNvSpPr>
              <a:spLocks noChangeShapeType="1"/>
            </p:cNvSpPr>
            <p:nvPr/>
          </p:nvSpPr>
          <p:spPr bwMode="auto">
            <a:xfrm>
              <a:off x="6164" y="2561"/>
              <a:ext cx="0" cy="134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5" name="Line 15">
              <a:extLst>
                <a:ext uri="{FF2B5EF4-FFF2-40B4-BE49-F238E27FC236}">
                  <a16:creationId xmlns:a16="http://schemas.microsoft.com/office/drawing/2014/main" id="{C3AA42FA-CA2E-644C-92AF-9D39BCA0EE42}"/>
                </a:ext>
              </a:extLst>
            </p:cNvPr>
            <p:cNvSpPr>
              <a:spLocks noChangeShapeType="1"/>
            </p:cNvSpPr>
            <p:nvPr/>
          </p:nvSpPr>
          <p:spPr bwMode="auto">
            <a:xfrm>
              <a:off x="6164" y="2561"/>
              <a:ext cx="2806" cy="134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6" name="Line 16">
              <a:extLst>
                <a:ext uri="{FF2B5EF4-FFF2-40B4-BE49-F238E27FC236}">
                  <a16:creationId xmlns:a16="http://schemas.microsoft.com/office/drawing/2014/main" id="{9D2D9107-E17F-F945-8270-772F74CD13B3}"/>
                </a:ext>
              </a:extLst>
            </p:cNvPr>
            <p:cNvSpPr>
              <a:spLocks noChangeShapeType="1"/>
            </p:cNvSpPr>
            <p:nvPr/>
          </p:nvSpPr>
          <p:spPr bwMode="auto">
            <a:xfrm flipV="1">
              <a:off x="8970" y="2561"/>
              <a:ext cx="0" cy="134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7" name="Line 17">
              <a:extLst>
                <a:ext uri="{FF2B5EF4-FFF2-40B4-BE49-F238E27FC236}">
                  <a16:creationId xmlns:a16="http://schemas.microsoft.com/office/drawing/2014/main" id="{25285FAC-7D29-0A42-98C9-7ABDC20BBF98}"/>
                </a:ext>
              </a:extLst>
            </p:cNvPr>
            <p:cNvSpPr>
              <a:spLocks noChangeShapeType="1"/>
            </p:cNvSpPr>
            <p:nvPr/>
          </p:nvSpPr>
          <p:spPr bwMode="auto">
            <a:xfrm flipH="1">
              <a:off x="6164" y="2561"/>
              <a:ext cx="2806" cy="134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8" name="Line 18">
              <a:extLst>
                <a:ext uri="{FF2B5EF4-FFF2-40B4-BE49-F238E27FC236}">
                  <a16:creationId xmlns:a16="http://schemas.microsoft.com/office/drawing/2014/main" id="{DA850A2C-3D6A-3D45-AD59-6D1E1B337F5A}"/>
                </a:ext>
              </a:extLst>
            </p:cNvPr>
            <p:cNvSpPr>
              <a:spLocks noChangeShapeType="1"/>
            </p:cNvSpPr>
            <p:nvPr/>
          </p:nvSpPr>
          <p:spPr bwMode="auto">
            <a:xfrm flipV="1">
              <a:off x="4606" y="2561"/>
              <a:ext cx="4364" cy="134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0183" name="Group 19">
            <a:extLst>
              <a:ext uri="{FF2B5EF4-FFF2-40B4-BE49-F238E27FC236}">
                <a16:creationId xmlns:a16="http://schemas.microsoft.com/office/drawing/2014/main" id="{F27A7CD9-87FF-0D45-BC55-EF4250BBBB1F}"/>
              </a:ext>
            </a:extLst>
          </p:cNvPr>
          <p:cNvGrpSpPr>
            <a:grpSpLocks/>
          </p:cNvGrpSpPr>
          <p:nvPr/>
        </p:nvGrpSpPr>
        <p:grpSpPr bwMode="auto">
          <a:xfrm>
            <a:off x="920750" y="4437063"/>
            <a:ext cx="7704138" cy="2420937"/>
            <a:chOff x="720" y="1296"/>
            <a:chExt cx="4608" cy="2304"/>
          </a:xfrm>
        </p:grpSpPr>
        <p:sp>
          <p:nvSpPr>
            <p:cNvPr id="50184" name="Oval 20">
              <a:extLst>
                <a:ext uri="{FF2B5EF4-FFF2-40B4-BE49-F238E27FC236}">
                  <a16:creationId xmlns:a16="http://schemas.microsoft.com/office/drawing/2014/main" id="{675564B0-1EC5-514A-8342-62CF385FF8E4}"/>
                </a:ext>
              </a:extLst>
            </p:cNvPr>
            <p:cNvSpPr>
              <a:spLocks noChangeArrowheads="1"/>
            </p:cNvSpPr>
            <p:nvPr/>
          </p:nvSpPr>
          <p:spPr bwMode="auto">
            <a:xfrm>
              <a:off x="720" y="1928"/>
              <a:ext cx="687" cy="834"/>
            </a:xfrm>
            <a:prstGeom prst="ellipse">
              <a:avLst/>
            </a:prstGeom>
            <a:solidFill>
              <a:srgbClr val="FFFFFF"/>
            </a:solidFill>
            <a:ln w="28575">
              <a:solidFill>
                <a:srgbClr val="000000"/>
              </a:solidFill>
              <a:round/>
              <a:headEnd/>
              <a:tailEnd/>
            </a:ln>
          </p:spPr>
          <p:txBody>
            <a:bodyPr/>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ClrTx/>
                <a:buSzTx/>
                <a:buFontTx/>
                <a:buNone/>
              </a:pPr>
              <a:r>
                <a:rPr kumimoji="1" lang="zh-CN" altLang="en-US" sz="2400"/>
                <a:t> 物</a:t>
              </a:r>
            </a:p>
            <a:p>
              <a:pPr algn="just" eaLnBrk="1" hangingPunct="1">
                <a:lnSpc>
                  <a:spcPct val="100000"/>
                </a:lnSpc>
                <a:spcBef>
                  <a:spcPct val="0"/>
                </a:spcBef>
                <a:buClrTx/>
                <a:buSzTx/>
                <a:buFontTx/>
                <a:buNone/>
              </a:pPr>
              <a:r>
                <a:rPr kumimoji="1" lang="zh-CN" altLang="en-US" sz="2400"/>
                <a:t> 理</a:t>
              </a:r>
            </a:p>
          </p:txBody>
        </p:sp>
        <p:sp>
          <p:nvSpPr>
            <p:cNvPr id="50185" name="AutoShape 21">
              <a:extLst>
                <a:ext uri="{FF2B5EF4-FFF2-40B4-BE49-F238E27FC236}">
                  <a16:creationId xmlns:a16="http://schemas.microsoft.com/office/drawing/2014/main" id="{E7B2CE95-6435-D542-828A-BD8978433472}"/>
                </a:ext>
              </a:extLst>
            </p:cNvPr>
            <p:cNvSpPr>
              <a:spLocks noChangeArrowheads="1"/>
            </p:cNvSpPr>
            <p:nvPr/>
          </p:nvSpPr>
          <p:spPr bwMode="auto">
            <a:xfrm>
              <a:off x="1920" y="2975"/>
              <a:ext cx="3408" cy="625"/>
            </a:xfrm>
            <a:prstGeom prst="flowChartTerminator">
              <a:avLst/>
            </a:prstGeom>
            <a:solidFill>
              <a:srgbClr val="FFFFFF"/>
            </a:solidFill>
            <a:ln w="28575">
              <a:solidFill>
                <a:srgbClr val="000000"/>
              </a:solidFill>
              <a:miter lim="800000"/>
              <a:headEnd/>
              <a:tailEnd/>
            </a:ln>
          </p:spPr>
          <p:txBody>
            <a:bodyPr tIns="72000"/>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ClrTx/>
                <a:buSzTx/>
                <a:buFontTx/>
                <a:buNone/>
              </a:pPr>
              <a:r>
                <a:rPr kumimoji="1" lang="zh-CN" altLang="en-US" sz="2400"/>
                <a:t>普通物理学  光学原理  物理习题集</a:t>
              </a:r>
            </a:p>
            <a:p>
              <a:pPr algn="just" eaLnBrk="1" hangingPunct="1">
                <a:lnSpc>
                  <a:spcPct val="100000"/>
                </a:lnSpc>
                <a:spcBef>
                  <a:spcPct val="0"/>
                </a:spcBef>
                <a:buClrTx/>
                <a:buSzTx/>
                <a:buFontTx/>
                <a:buNone/>
              </a:pPr>
              <a:endParaRPr kumimoji="1" lang="zh-CN" altLang="en-US" sz="2400" b="0"/>
            </a:p>
          </p:txBody>
        </p:sp>
        <p:sp>
          <p:nvSpPr>
            <p:cNvPr id="50186" name="AutoShape 22">
              <a:extLst>
                <a:ext uri="{FF2B5EF4-FFF2-40B4-BE49-F238E27FC236}">
                  <a16:creationId xmlns:a16="http://schemas.microsoft.com/office/drawing/2014/main" id="{E70A33FF-5A93-EB49-8BCD-1A8836C5DA83}"/>
                </a:ext>
              </a:extLst>
            </p:cNvPr>
            <p:cNvSpPr>
              <a:spLocks noChangeArrowheads="1"/>
            </p:cNvSpPr>
            <p:nvPr/>
          </p:nvSpPr>
          <p:spPr bwMode="auto">
            <a:xfrm>
              <a:off x="1920" y="1296"/>
              <a:ext cx="3264" cy="625"/>
            </a:xfrm>
            <a:prstGeom prst="flowChartTerminator">
              <a:avLst/>
            </a:prstGeom>
            <a:solidFill>
              <a:srgbClr val="FFFFFF"/>
            </a:solidFill>
            <a:ln w="28575">
              <a:solidFill>
                <a:srgbClr val="000000"/>
              </a:solidFill>
              <a:miter lim="800000"/>
              <a:headEnd/>
              <a:tailEnd/>
            </a:ln>
          </p:spPr>
          <p:txBody>
            <a:bodyPr tIns="0"/>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ClrTx/>
                <a:buSzTx/>
                <a:buFontTx/>
                <a:buNone/>
              </a:pPr>
              <a:r>
                <a:rPr kumimoji="1" lang="zh-CN" altLang="en-US" sz="2400"/>
                <a:t>李勇                 王军</a:t>
              </a:r>
            </a:p>
          </p:txBody>
        </p:sp>
        <p:sp>
          <p:nvSpPr>
            <p:cNvPr id="50187" name="Line 23">
              <a:extLst>
                <a:ext uri="{FF2B5EF4-FFF2-40B4-BE49-F238E27FC236}">
                  <a16:creationId xmlns:a16="http://schemas.microsoft.com/office/drawing/2014/main" id="{670E06EE-4274-B84A-8823-8496885BF955}"/>
                </a:ext>
              </a:extLst>
            </p:cNvPr>
            <p:cNvSpPr>
              <a:spLocks noChangeShapeType="1"/>
            </p:cNvSpPr>
            <p:nvPr/>
          </p:nvSpPr>
          <p:spPr bwMode="auto">
            <a:xfrm flipV="1">
              <a:off x="1407" y="1715"/>
              <a:ext cx="516" cy="41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88" name="Line 24">
              <a:extLst>
                <a:ext uri="{FF2B5EF4-FFF2-40B4-BE49-F238E27FC236}">
                  <a16:creationId xmlns:a16="http://schemas.microsoft.com/office/drawing/2014/main" id="{8B03BAE3-ED7A-A041-B4FD-D59EEB0A6CFA}"/>
                </a:ext>
              </a:extLst>
            </p:cNvPr>
            <p:cNvSpPr>
              <a:spLocks noChangeShapeType="1"/>
            </p:cNvSpPr>
            <p:nvPr/>
          </p:nvSpPr>
          <p:spPr bwMode="auto">
            <a:xfrm>
              <a:off x="1407" y="2555"/>
              <a:ext cx="516" cy="62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189" name="Freeform 25">
              <a:extLst>
                <a:ext uri="{FF2B5EF4-FFF2-40B4-BE49-F238E27FC236}">
                  <a16:creationId xmlns:a16="http://schemas.microsoft.com/office/drawing/2014/main" id="{F517986E-6EC1-714A-A579-81B48A9CC522}"/>
                </a:ext>
              </a:extLst>
            </p:cNvPr>
            <p:cNvSpPr>
              <a:spLocks/>
            </p:cNvSpPr>
            <p:nvPr/>
          </p:nvSpPr>
          <p:spPr bwMode="auto">
            <a:xfrm>
              <a:off x="2496" y="1920"/>
              <a:ext cx="6" cy="1023"/>
            </a:xfrm>
            <a:custGeom>
              <a:avLst/>
              <a:gdLst>
                <a:gd name="T0" fmla="*/ 6 w 6"/>
                <a:gd name="T1" fmla="*/ 0 h 765"/>
                <a:gd name="T2" fmla="*/ 0 w 6"/>
                <a:gd name="T3" fmla="*/ 13988 h 765"/>
                <a:gd name="T4" fmla="*/ 0 60000 65536"/>
                <a:gd name="T5" fmla="*/ 0 60000 65536"/>
              </a:gdLst>
              <a:ahLst/>
              <a:cxnLst>
                <a:cxn ang="T4">
                  <a:pos x="T0" y="T1"/>
                </a:cxn>
                <a:cxn ang="T5">
                  <a:pos x="T2" y="T3"/>
                </a:cxn>
              </a:cxnLst>
              <a:rect l="0" t="0" r="r" b="b"/>
              <a:pathLst>
                <a:path w="6" h="765">
                  <a:moveTo>
                    <a:pt x="6" y="0"/>
                  </a:moveTo>
                  <a:lnTo>
                    <a:pt x="0" y="765"/>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190" name="Line 26">
              <a:extLst>
                <a:ext uri="{FF2B5EF4-FFF2-40B4-BE49-F238E27FC236}">
                  <a16:creationId xmlns:a16="http://schemas.microsoft.com/office/drawing/2014/main" id="{0A011EF8-B1AD-F346-9ED6-B61578D6CFC5}"/>
                </a:ext>
              </a:extLst>
            </p:cNvPr>
            <p:cNvSpPr>
              <a:spLocks noChangeShapeType="1"/>
            </p:cNvSpPr>
            <p:nvPr/>
          </p:nvSpPr>
          <p:spPr bwMode="auto">
            <a:xfrm>
              <a:off x="2496" y="1920"/>
              <a:ext cx="1152" cy="105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1" name="Line 27">
              <a:extLst>
                <a:ext uri="{FF2B5EF4-FFF2-40B4-BE49-F238E27FC236}">
                  <a16:creationId xmlns:a16="http://schemas.microsoft.com/office/drawing/2014/main" id="{89EB0E25-ECCD-C740-89C8-31DAE5C47F54}"/>
                </a:ext>
              </a:extLst>
            </p:cNvPr>
            <p:cNvSpPr>
              <a:spLocks noChangeShapeType="1"/>
            </p:cNvSpPr>
            <p:nvPr/>
          </p:nvSpPr>
          <p:spPr bwMode="auto">
            <a:xfrm>
              <a:off x="2496" y="1920"/>
              <a:ext cx="2175" cy="104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2" name="Line 28">
              <a:extLst>
                <a:ext uri="{FF2B5EF4-FFF2-40B4-BE49-F238E27FC236}">
                  <a16:creationId xmlns:a16="http://schemas.microsoft.com/office/drawing/2014/main" id="{2E83C2CA-D149-954E-BE49-FFED62D04422}"/>
                </a:ext>
              </a:extLst>
            </p:cNvPr>
            <p:cNvSpPr>
              <a:spLocks noChangeShapeType="1"/>
            </p:cNvSpPr>
            <p:nvPr/>
          </p:nvSpPr>
          <p:spPr bwMode="auto">
            <a:xfrm flipV="1">
              <a:off x="4671" y="1924"/>
              <a:ext cx="0" cy="104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3" name="Line 29">
              <a:extLst>
                <a:ext uri="{FF2B5EF4-FFF2-40B4-BE49-F238E27FC236}">
                  <a16:creationId xmlns:a16="http://schemas.microsoft.com/office/drawing/2014/main" id="{0DB6B5BA-06C9-B149-B004-28874BDCB37B}"/>
                </a:ext>
              </a:extLst>
            </p:cNvPr>
            <p:cNvSpPr>
              <a:spLocks noChangeShapeType="1"/>
            </p:cNvSpPr>
            <p:nvPr/>
          </p:nvSpPr>
          <p:spPr bwMode="auto">
            <a:xfrm flipH="1">
              <a:off x="3600" y="1924"/>
              <a:ext cx="1071" cy="100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4" name="Line 30">
              <a:extLst>
                <a:ext uri="{FF2B5EF4-FFF2-40B4-BE49-F238E27FC236}">
                  <a16:creationId xmlns:a16="http://schemas.microsoft.com/office/drawing/2014/main" id="{A5C69600-D068-DE44-8D21-1683AD1EDB7B}"/>
                </a:ext>
              </a:extLst>
            </p:cNvPr>
            <p:cNvSpPr>
              <a:spLocks noChangeShapeType="1"/>
            </p:cNvSpPr>
            <p:nvPr/>
          </p:nvSpPr>
          <p:spPr bwMode="auto">
            <a:xfrm flipV="1">
              <a:off x="2496" y="1924"/>
              <a:ext cx="2175" cy="105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a:extLst>
              <a:ext uri="{FF2B5EF4-FFF2-40B4-BE49-F238E27FC236}">
                <a16:creationId xmlns:a16="http://schemas.microsoft.com/office/drawing/2014/main" id="{1D0A4EDA-B26C-A84F-9898-BD05829A7EFC}"/>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FC95473B-493A-EB4F-B7E8-6ED90A855E49}" type="slidenum">
              <a:rPr lang="zh-CN" altLang="en-US" sz="2000">
                <a:latin typeface="Arial" panose="020B0604020202020204" pitchFamily="34" charset="0"/>
              </a:rPr>
              <a:pPr>
                <a:lnSpc>
                  <a:spcPct val="100000"/>
                </a:lnSpc>
                <a:spcBef>
                  <a:spcPct val="0"/>
                </a:spcBef>
                <a:buClrTx/>
                <a:buSzTx/>
                <a:buFontTx/>
                <a:buNone/>
              </a:pPr>
              <a:t>41</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DA92F44A-9385-454B-BC32-83BC76E8F061}"/>
              </a:ext>
            </a:extLst>
          </p:cNvPr>
          <p:cNvSpPr>
            <a:spLocks noGrp="1"/>
          </p:cNvSpPr>
          <p:nvPr>
            <p:ph type="dt" sz="quarter" idx="11"/>
          </p:nvPr>
        </p:nvSpPr>
        <p:spPr/>
        <p:txBody>
          <a:bodyPr/>
          <a:lstStyle/>
          <a:p>
            <a:pPr>
              <a:defRPr/>
            </a:pPr>
            <a:fld id="{45E42AA5-CF2A-429A-9FC5-02CF7CFB48C1}" type="datetime1">
              <a:rPr lang="zh-CN" altLang="en-US"/>
              <a:pPr>
                <a:defRPr/>
              </a:pPr>
              <a:t>2024/5/24</a:t>
            </a:fld>
            <a:endParaRPr lang="en-US" altLang="zh-CN" sz="1000"/>
          </a:p>
        </p:txBody>
      </p:sp>
      <p:sp>
        <p:nvSpPr>
          <p:cNvPr id="1947650" name="Rectangle 2">
            <a:extLst>
              <a:ext uri="{FF2B5EF4-FFF2-40B4-BE49-F238E27FC236}">
                <a16:creationId xmlns:a16="http://schemas.microsoft.com/office/drawing/2014/main" id="{005DA5F8-F5FB-054D-8A14-50E64D33E705}"/>
              </a:ext>
            </a:extLst>
          </p:cNvPr>
          <p:cNvSpPr>
            <a:spLocks noGrp="1" noChangeArrowheads="1"/>
          </p:cNvSpPr>
          <p:nvPr>
            <p:ph type="title"/>
          </p:nvPr>
        </p:nvSpPr>
        <p:spPr/>
        <p:txBody>
          <a:bodyPr/>
          <a:lstStyle/>
          <a:p>
            <a:r>
              <a:rPr lang="zh-CN" altLang="en-US"/>
              <a:t>多值依赖的性质</a:t>
            </a:r>
          </a:p>
        </p:txBody>
      </p:sp>
      <p:sp>
        <p:nvSpPr>
          <p:cNvPr id="51205" name="Rectangle 3">
            <a:extLst>
              <a:ext uri="{FF2B5EF4-FFF2-40B4-BE49-F238E27FC236}">
                <a16:creationId xmlns:a16="http://schemas.microsoft.com/office/drawing/2014/main" id="{9F528BC9-073A-3446-ADB4-278D83A769C6}"/>
              </a:ext>
            </a:extLst>
          </p:cNvPr>
          <p:cNvSpPr>
            <a:spLocks noGrp="1" noChangeArrowheads="1"/>
          </p:cNvSpPr>
          <p:nvPr>
            <p:ph type="body" idx="1"/>
          </p:nvPr>
        </p:nvSpPr>
        <p:spPr>
          <a:xfrm>
            <a:off x="650875" y="1143000"/>
            <a:ext cx="8820150" cy="3117850"/>
          </a:xfrm>
        </p:spPr>
        <p:txBody>
          <a:bodyPr/>
          <a:lstStyle/>
          <a:p>
            <a:r>
              <a:rPr lang="en-US" altLang="zh-CN"/>
              <a:t>(2) </a:t>
            </a:r>
            <a:r>
              <a:rPr lang="zh-CN" altLang="en-US"/>
              <a:t>多值依赖具有传递性</a:t>
            </a:r>
          </a:p>
          <a:p>
            <a:pPr lvl="1"/>
            <a:r>
              <a:rPr lang="zh-CN" altLang="en-US"/>
              <a:t>若</a:t>
            </a:r>
            <a:r>
              <a:rPr lang="en-US" altLang="zh-CN"/>
              <a:t>X→→Y</a:t>
            </a:r>
            <a:r>
              <a:rPr lang="zh-CN" altLang="en-US"/>
              <a:t>、</a:t>
            </a:r>
            <a:r>
              <a:rPr lang="en-US" altLang="zh-CN"/>
              <a:t>Y→→Z</a:t>
            </a:r>
            <a:r>
              <a:rPr lang="zh-CN" altLang="en-US"/>
              <a:t>，则</a:t>
            </a:r>
            <a:r>
              <a:rPr lang="en-US" altLang="zh-CN"/>
              <a:t>X→→Z</a:t>
            </a:r>
            <a:r>
              <a:rPr lang="zh-CN" altLang="en-US"/>
              <a:t>－</a:t>
            </a:r>
            <a:r>
              <a:rPr lang="en-US" altLang="zh-CN"/>
              <a:t>Y</a:t>
            </a:r>
          </a:p>
          <a:p>
            <a:pPr lvl="1"/>
            <a:endParaRPr lang="zh-CN" altLang="en-US"/>
          </a:p>
          <a:p>
            <a:r>
              <a:rPr lang="en-US" altLang="zh-CN"/>
              <a:t>(3) </a:t>
            </a:r>
            <a:r>
              <a:rPr lang="zh-CN" altLang="en-US"/>
              <a:t>函数依赖是多值依赖的特殊情况</a:t>
            </a:r>
          </a:p>
          <a:p>
            <a:pPr lvl="1"/>
            <a:r>
              <a:rPr lang="zh-CN" altLang="en-US"/>
              <a:t>若</a:t>
            </a:r>
            <a:r>
              <a:rPr lang="en-US" altLang="zh-CN"/>
              <a:t>X→Y</a:t>
            </a:r>
            <a:r>
              <a:rPr lang="zh-CN" altLang="en-US"/>
              <a:t>，则</a:t>
            </a:r>
            <a:r>
              <a:rPr lang="en-US" altLang="zh-CN"/>
              <a:t>X→→Y</a:t>
            </a:r>
          </a:p>
          <a:p>
            <a:pPr lvl="2"/>
            <a:r>
              <a:rPr lang="zh-CN" altLang="en-US"/>
              <a:t>这是因为当</a:t>
            </a:r>
            <a:r>
              <a:rPr lang="en-US" altLang="zh-CN"/>
              <a:t>X→Y</a:t>
            </a:r>
            <a:r>
              <a:rPr lang="zh-CN" altLang="en-US"/>
              <a:t>时，对</a:t>
            </a:r>
            <a:r>
              <a:rPr lang="en-US" altLang="zh-CN"/>
              <a:t>X</a:t>
            </a:r>
            <a:r>
              <a:rPr lang="zh-CN" altLang="en-US"/>
              <a:t>的每一个值</a:t>
            </a:r>
            <a:r>
              <a:rPr lang="en-US" altLang="zh-CN" i="1"/>
              <a:t>x</a:t>
            </a:r>
            <a:r>
              <a:rPr lang="zh-CN" altLang="en-US"/>
              <a:t>，</a:t>
            </a:r>
            <a:r>
              <a:rPr lang="en-US" altLang="zh-CN"/>
              <a:t>Y</a:t>
            </a:r>
            <a:r>
              <a:rPr lang="zh-CN" altLang="en-US"/>
              <a:t>有确定的值</a:t>
            </a:r>
            <a:r>
              <a:rPr lang="en-US" altLang="zh-CN" i="1"/>
              <a:t>y</a:t>
            </a:r>
            <a:r>
              <a:rPr lang="zh-CN" altLang="en-US"/>
              <a:t>与之对应，所以</a:t>
            </a:r>
            <a:r>
              <a:rPr lang="en-US" altLang="zh-CN"/>
              <a:t>X→→Y</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a:extLst>
              <a:ext uri="{FF2B5EF4-FFF2-40B4-BE49-F238E27FC236}">
                <a16:creationId xmlns:a16="http://schemas.microsoft.com/office/drawing/2014/main" id="{18CA29C9-4450-B64E-AD52-6A6F62D40016}"/>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3961D96B-D7A1-E743-9EC6-21C58255AA6A}" type="slidenum">
              <a:rPr lang="zh-CN" altLang="en-US" sz="2000">
                <a:latin typeface="Arial" panose="020B0604020202020204" pitchFamily="34" charset="0"/>
              </a:rPr>
              <a:pPr>
                <a:lnSpc>
                  <a:spcPct val="100000"/>
                </a:lnSpc>
                <a:spcBef>
                  <a:spcPct val="0"/>
                </a:spcBef>
                <a:buClrTx/>
                <a:buSzTx/>
                <a:buFontTx/>
                <a:buNone/>
              </a:pPr>
              <a:t>42</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CDBB4831-525B-7945-8552-5B3EDB781825}"/>
              </a:ext>
            </a:extLst>
          </p:cNvPr>
          <p:cNvSpPr>
            <a:spLocks noGrp="1"/>
          </p:cNvSpPr>
          <p:nvPr>
            <p:ph type="dt" sz="quarter" idx="11"/>
          </p:nvPr>
        </p:nvSpPr>
        <p:spPr/>
        <p:txBody>
          <a:bodyPr/>
          <a:lstStyle/>
          <a:p>
            <a:pPr>
              <a:defRPr/>
            </a:pPr>
            <a:fld id="{39D5AE63-422C-4AE7-9B29-F786FF83AAD0}" type="datetime1">
              <a:rPr lang="zh-CN" altLang="en-US"/>
              <a:pPr>
                <a:defRPr/>
              </a:pPr>
              <a:t>2024/5/24</a:t>
            </a:fld>
            <a:endParaRPr lang="en-US" altLang="zh-CN" sz="1000"/>
          </a:p>
        </p:txBody>
      </p:sp>
      <p:sp>
        <p:nvSpPr>
          <p:cNvPr id="1921026" name="Rectangle 2">
            <a:extLst>
              <a:ext uri="{FF2B5EF4-FFF2-40B4-BE49-F238E27FC236}">
                <a16:creationId xmlns:a16="http://schemas.microsoft.com/office/drawing/2014/main" id="{5E449D47-7A29-4047-86FE-E1B9A79921D3}"/>
              </a:ext>
            </a:extLst>
          </p:cNvPr>
          <p:cNvSpPr>
            <a:spLocks noGrp="1" noChangeArrowheads="1"/>
          </p:cNvSpPr>
          <p:nvPr>
            <p:ph type="title"/>
          </p:nvPr>
        </p:nvSpPr>
        <p:spPr/>
        <p:txBody>
          <a:bodyPr/>
          <a:lstStyle/>
          <a:p>
            <a:r>
              <a:rPr lang="en-US" altLang="zh-CN"/>
              <a:t>10.6.1 </a:t>
            </a:r>
            <a:r>
              <a:rPr lang="zh-CN" altLang="en-US"/>
              <a:t>多值依赖</a:t>
            </a:r>
          </a:p>
        </p:txBody>
      </p:sp>
      <p:sp>
        <p:nvSpPr>
          <p:cNvPr id="52229" name="Rectangle 3">
            <a:extLst>
              <a:ext uri="{FF2B5EF4-FFF2-40B4-BE49-F238E27FC236}">
                <a16:creationId xmlns:a16="http://schemas.microsoft.com/office/drawing/2014/main" id="{F05CAA86-6D6E-F94E-A8C5-97673A1D0439}"/>
              </a:ext>
            </a:extLst>
          </p:cNvPr>
          <p:cNvSpPr>
            <a:spLocks noGrp="1" noChangeArrowheads="1"/>
          </p:cNvSpPr>
          <p:nvPr>
            <p:ph type="body" idx="1"/>
          </p:nvPr>
        </p:nvSpPr>
        <p:spPr>
          <a:xfrm>
            <a:off x="650875" y="1143000"/>
            <a:ext cx="8820150" cy="5378450"/>
          </a:xfrm>
        </p:spPr>
        <p:txBody>
          <a:bodyPr/>
          <a:lstStyle/>
          <a:p>
            <a:pPr>
              <a:spcBef>
                <a:spcPct val="0"/>
              </a:spcBef>
            </a:pPr>
            <a:r>
              <a:rPr lang="zh-CN" altLang="en-US"/>
              <a:t>设</a:t>
            </a:r>
            <a:r>
              <a:rPr lang="en-US" altLang="zh-CN"/>
              <a:t>r</a:t>
            </a:r>
            <a:r>
              <a:rPr lang="zh-CN" altLang="en-US"/>
              <a:t>是模式</a:t>
            </a:r>
            <a:r>
              <a:rPr lang="en-US" altLang="zh-CN"/>
              <a:t>R</a:t>
            </a:r>
            <a:r>
              <a:rPr lang="zh-CN" altLang="en-US"/>
              <a:t>上的关系，且</a:t>
            </a:r>
            <a:r>
              <a:rPr lang="en-US" altLang="zh-CN"/>
              <a:t>W</a:t>
            </a:r>
            <a:r>
              <a:rPr lang="zh-CN" altLang="en-US"/>
              <a:t>、</a:t>
            </a:r>
            <a:r>
              <a:rPr lang="en-US" altLang="zh-CN"/>
              <a:t>X</a:t>
            </a:r>
            <a:r>
              <a:rPr lang="zh-CN" altLang="en-US"/>
              <a:t>、</a:t>
            </a:r>
            <a:r>
              <a:rPr lang="en-US" altLang="zh-CN"/>
              <a:t>Y</a:t>
            </a:r>
            <a:r>
              <a:rPr lang="zh-CN" altLang="en-US"/>
              <a:t>、</a:t>
            </a:r>
            <a:r>
              <a:rPr lang="en-US" altLang="zh-CN"/>
              <a:t>Z</a:t>
            </a:r>
            <a:r>
              <a:rPr lang="zh-CN" altLang="en-US"/>
              <a:t>是</a:t>
            </a:r>
            <a:r>
              <a:rPr lang="en-US" altLang="zh-CN"/>
              <a:t>R</a:t>
            </a:r>
            <a:r>
              <a:rPr lang="zh-CN" altLang="en-US"/>
              <a:t>的子集。多值依赖的推理公理为：</a:t>
            </a:r>
          </a:p>
          <a:p>
            <a:pPr lvl="1">
              <a:spcBef>
                <a:spcPct val="0"/>
              </a:spcBef>
            </a:pPr>
            <a:r>
              <a:rPr lang="en-US" altLang="zh-CN"/>
              <a:t>M1</a:t>
            </a:r>
            <a:r>
              <a:rPr lang="zh-CN" altLang="en-US"/>
              <a:t>：自反律  若</a:t>
            </a:r>
            <a:r>
              <a:rPr lang="en-US" altLang="zh-CN"/>
              <a:t>Y </a:t>
            </a:r>
            <a:r>
              <a:rPr lang="en-US" altLang="zh-CN">
                <a:sym typeface="Symbol" pitchFamily="2" charset="2"/>
              </a:rPr>
              <a:t></a:t>
            </a:r>
            <a:r>
              <a:rPr lang="en-US" altLang="zh-CN"/>
              <a:t> X </a:t>
            </a:r>
            <a:r>
              <a:rPr lang="zh-CN" altLang="en-US"/>
              <a:t>则</a:t>
            </a:r>
            <a:r>
              <a:rPr lang="en-US" altLang="zh-CN"/>
              <a:t>X→→Y</a:t>
            </a:r>
            <a:r>
              <a:rPr lang="zh-CN" altLang="en-US"/>
              <a:t>。</a:t>
            </a:r>
          </a:p>
          <a:p>
            <a:pPr lvl="1">
              <a:spcBef>
                <a:spcPct val="0"/>
              </a:spcBef>
            </a:pPr>
            <a:r>
              <a:rPr lang="en-US" altLang="zh-CN"/>
              <a:t>M2</a:t>
            </a:r>
            <a:r>
              <a:rPr lang="zh-CN" altLang="en-US"/>
              <a:t>：增广律  若</a:t>
            </a:r>
            <a:r>
              <a:rPr lang="en-US" altLang="zh-CN"/>
              <a:t>X→→Y</a:t>
            </a:r>
            <a:r>
              <a:rPr lang="zh-CN" altLang="en-US"/>
              <a:t>，</a:t>
            </a:r>
            <a:r>
              <a:rPr lang="en-US" altLang="zh-CN"/>
              <a:t>W </a:t>
            </a:r>
            <a:r>
              <a:rPr lang="en-US" altLang="zh-CN">
                <a:sym typeface="Symbol" pitchFamily="2" charset="2"/>
              </a:rPr>
              <a:t></a:t>
            </a:r>
            <a:r>
              <a:rPr lang="en-US" altLang="zh-CN"/>
              <a:t> Z</a:t>
            </a:r>
            <a:r>
              <a:rPr lang="zh-CN" altLang="en-US"/>
              <a:t>，则</a:t>
            </a:r>
            <a:r>
              <a:rPr lang="en-US" altLang="zh-CN"/>
              <a:t>XZ→→YW</a:t>
            </a:r>
            <a:r>
              <a:rPr lang="zh-CN" altLang="en-US"/>
              <a:t>。</a:t>
            </a:r>
          </a:p>
          <a:p>
            <a:pPr lvl="1">
              <a:spcBef>
                <a:spcPct val="0"/>
              </a:spcBef>
            </a:pPr>
            <a:r>
              <a:rPr lang="en-US" altLang="zh-CN"/>
              <a:t>M3</a:t>
            </a:r>
            <a:r>
              <a:rPr lang="zh-CN" altLang="en-US"/>
              <a:t>：</a:t>
            </a:r>
            <a:r>
              <a:rPr lang="zh-CN" altLang="en-US">
                <a:solidFill>
                  <a:srgbClr val="0000FF"/>
                </a:solidFill>
              </a:rPr>
              <a:t>相加律  若</a:t>
            </a:r>
            <a:r>
              <a:rPr lang="en-US" altLang="zh-CN">
                <a:solidFill>
                  <a:srgbClr val="0000FF"/>
                </a:solidFill>
              </a:rPr>
              <a:t>X→→Y</a:t>
            </a:r>
            <a:r>
              <a:rPr lang="zh-CN" altLang="en-US">
                <a:solidFill>
                  <a:srgbClr val="0000FF"/>
                </a:solidFill>
              </a:rPr>
              <a:t>、</a:t>
            </a:r>
            <a:r>
              <a:rPr lang="en-US" altLang="zh-CN">
                <a:solidFill>
                  <a:srgbClr val="0000FF"/>
                </a:solidFill>
              </a:rPr>
              <a:t>X→→Z</a:t>
            </a:r>
            <a:r>
              <a:rPr lang="zh-CN" altLang="en-US">
                <a:solidFill>
                  <a:srgbClr val="0000FF"/>
                </a:solidFill>
              </a:rPr>
              <a:t>，则</a:t>
            </a:r>
            <a:r>
              <a:rPr lang="en-US" altLang="zh-CN">
                <a:solidFill>
                  <a:srgbClr val="0000FF"/>
                </a:solidFill>
              </a:rPr>
              <a:t>X→→YZ</a:t>
            </a:r>
            <a:r>
              <a:rPr lang="zh-CN" altLang="en-US"/>
              <a:t>。</a:t>
            </a:r>
          </a:p>
          <a:p>
            <a:pPr lvl="1">
              <a:spcBef>
                <a:spcPct val="0"/>
              </a:spcBef>
            </a:pPr>
            <a:r>
              <a:rPr lang="en-US" altLang="zh-CN"/>
              <a:t>M4</a:t>
            </a:r>
            <a:r>
              <a:rPr lang="zh-CN" altLang="en-US"/>
              <a:t>：</a:t>
            </a:r>
            <a:r>
              <a:rPr lang="zh-CN" altLang="en-US">
                <a:solidFill>
                  <a:srgbClr val="0000FF"/>
                </a:solidFill>
              </a:rPr>
              <a:t>投影律  若</a:t>
            </a:r>
            <a:r>
              <a:rPr lang="en-US" altLang="zh-CN">
                <a:solidFill>
                  <a:srgbClr val="0000FF"/>
                </a:solidFill>
              </a:rPr>
              <a:t>X→→Y</a:t>
            </a:r>
            <a:r>
              <a:rPr lang="zh-CN" altLang="en-US">
                <a:solidFill>
                  <a:srgbClr val="0000FF"/>
                </a:solidFill>
              </a:rPr>
              <a:t>、</a:t>
            </a:r>
            <a:r>
              <a:rPr lang="en-US" altLang="zh-CN">
                <a:solidFill>
                  <a:srgbClr val="0000FF"/>
                </a:solidFill>
              </a:rPr>
              <a:t>X→→Z</a:t>
            </a:r>
            <a:r>
              <a:rPr lang="zh-CN" altLang="en-US"/>
              <a:t>，</a:t>
            </a:r>
          </a:p>
          <a:p>
            <a:pPr lvl="1">
              <a:spcBef>
                <a:spcPct val="0"/>
              </a:spcBef>
              <a:buFontTx/>
              <a:buNone/>
            </a:pPr>
            <a:r>
              <a:rPr lang="zh-CN" altLang="en-US"/>
              <a:t>                          </a:t>
            </a:r>
            <a:r>
              <a:rPr lang="zh-CN" altLang="en-US">
                <a:solidFill>
                  <a:srgbClr val="0000FF"/>
                </a:solidFill>
              </a:rPr>
              <a:t>则</a:t>
            </a:r>
            <a:r>
              <a:rPr lang="en-US" altLang="zh-CN">
                <a:solidFill>
                  <a:srgbClr val="0000FF"/>
                </a:solidFill>
              </a:rPr>
              <a:t>X→→Y∩Z</a:t>
            </a:r>
            <a:r>
              <a:rPr lang="zh-CN" altLang="en-US">
                <a:solidFill>
                  <a:srgbClr val="0000FF"/>
                </a:solidFill>
              </a:rPr>
              <a:t>、</a:t>
            </a:r>
            <a:r>
              <a:rPr lang="en-US" altLang="zh-CN">
                <a:solidFill>
                  <a:srgbClr val="0000FF"/>
                </a:solidFill>
              </a:rPr>
              <a:t> X→→Y</a:t>
            </a:r>
            <a:r>
              <a:rPr lang="zh-CN" altLang="en-US">
                <a:solidFill>
                  <a:srgbClr val="0000FF"/>
                </a:solidFill>
              </a:rPr>
              <a:t>－</a:t>
            </a:r>
            <a:r>
              <a:rPr lang="en-US" altLang="zh-CN">
                <a:solidFill>
                  <a:srgbClr val="0000FF"/>
                </a:solidFill>
              </a:rPr>
              <a:t>Z</a:t>
            </a:r>
            <a:r>
              <a:rPr lang="zh-CN" altLang="en-US">
                <a:solidFill>
                  <a:srgbClr val="0000FF"/>
                </a:solidFill>
              </a:rPr>
              <a:t>。</a:t>
            </a:r>
          </a:p>
          <a:p>
            <a:pPr lvl="1">
              <a:spcBef>
                <a:spcPct val="0"/>
              </a:spcBef>
            </a:pPr>
            <a:r>
              <a:rPr lang="en-US" altLang="zh-CN"/>
              <a:t>M5</a:t>
            </a:r>
            <a:r>
              <a:rPr lang="zh-CN" altLang="en-US"/>
              <a:t>：传递律  若</a:t>
            </a:r>
            <a:r>
              <a:rPr lang="en-US" altLang="zh-CN"/>
              <a:t>X→→Y</a:t>
            </a:r>
            <a:r>
              <a:rPr lang="zh-CN" altLang="en-US"/>
              <a:t>、</a:t>
            </a:r>
            <a:r>
              <a:rPr lang="en-US" altLang="zh-CN"/>
              <a:t>Y→→Z</a:t>
            </a:r>
            <a:r>
              <a:rPr lang="zh-CN" altLang="en-US"/>
              <a:t>，则</a:t>
            </a:r>
            <a:r>
              <a:rPr lang="en-US" altLang="zh-CN"/>
              <a:t>X→→Z</a:t>
            </a:r>
            <a:r>
              <a:rPr lang="zh-CN" altLang="en-US"/>
              <a:t>－</a:t>
            </a:r>
            <a:r>
              <a:rPr lang="en-US" altLang="zh-CN"/>
              <a:t>Y</a:t>
            </a:r>
            <a:r>
              <a:rPr lang="zh-CN" altLang="en-US"/>
              <a:t>。</a:t>
            </a:r>
          </a:p>
          <a:p>
            <a:pPr lvl="1">
              <a:spcBef>
                <a:spcPct val="0"/>
              </a:spcBef>
            </a:pPr>
            <a:r>
              <a:rPr lang="en-US" altLang="zh-CN"/>
              <a:t>M6</a:t>
            </a:r>
            <a:r>
              <a:rPr lang="zh-CN" altLang="en-US"/>
              <a:t>：伪传递律  若</a:t>
            </a:r>
            <a:r>
              <a:rPr lang="en-US" altLang="zh-CN"/>
              <a:t>X→→Y</a:t>
            </a:r>
            <a:r>
              <a:rPr lang="zh-CN" altLang="en-US"/>
              <a:t>、</a:t>
            </a:r>
            <a:r>
              <a:rPr lang="en-US" altLang="zh-CN"/>
              <a:t>YW→→Z</a:t>
            </a:r>
            <a:r>
              <a:rPr lang="zh-CN" altLang="en-US"/>
              <a:t>，</a:t>
            </a:r>
          </a:p>
          <a:p>
            <a:pPr lvl="1">
              <a:spcBef>
                <a:spcPct val="0"/>
              </a:spcBef>
              <a:buFontTx/>
              <a:buNone/>
            </a:pPr>
            <a:r>
              <a:rPr lang="zh-CN" altLang="en-US"/>
              <a:t>                          则</a:t>
            </a:r>
            <a:r>
              <a:rPr lang="en-US" altLang="zh-CN"/>
              <a:t>XW→→Z</a:t>
            </a:r>
            <a:r>
              <a:rPr lang="zh-CN" altLang="en-US"/>
              <a:t>－</a:t>
            </a:r>
            <a:r>
              <a:rPr lang="en-US" altLang="zh-CN"/>
              <a:t>(YW)</a:t>
            </a:r>
            <a:endParaRPr lang="zh-CN" altLang="en-US"/>
          </a:p>
          <a:p>
            <a:pPr lvl="1">
              <a:spcBef>
                <a:spcPct val="0"/>
              </a:spcBef>
            </a:pPr>
            <a:r>
              <a:rPr lang="en-US" altLang="zh-CN"/>
              <a:t>M7</a:t>
            </a:r>
            <a:r>
              <a:rPr lang="zh-CN" altLang="en-US"/>
              <a:t>：互补律  若</a:t>
            </a:r>
            <a:r>
              <a:rPr lang="en-US" altLang="zh-CN"/>
              <a:t>X→→Y</a:t>
            </a:r>
            <a:r>
              <a:rPr lang="zh-CN" altLang="en-US"/>
              <a:t>、</a:t>
            </a:r>
            <a:r>
              <a:rPr lang="en-US" altLang="zh-CN"/>
              <a:t>Z</a:t>
            </a:r>
            <a:r>
              <a:rPr lang="zh-CN" altLang="en-US"/>
              <a:t>＝</a:t>
            </a:r>
            <a:r>
              <a:rPr lang="en-US" altLang="zh-CN"/>
              <a:t>R</a:t>
            </a:r>
            <a:r>
              <a:rPr lang="zh-CN" altLang="en-US"/>
              <a:t>－</a:t>
            </a:r>
            <a:r>
              <a:rPr lang="en-US" altLang="zh-CN"/>
              <a:t>(XY)</a:t>
            </a:r>
            <a:r>
              <a:rPr lang="zh-CN" altLang="en-US"/>
              <a:t>，则</a:t>
            </a:r>
            <a:r>
              <a:rPr lang="en-US" altLang="zh-CN"/>
              <a:t>X→→Z</a:t>
            </a:r>
            <a:endParaRPr lang="zh-CN" altLang="en-US"/>
          </a:p>
          <a:p>
            <a:pPr lvl="1">
              <a:spcBef>
                <a:spcPct val="0"/>
              </a:spcBef>
            </a:pPr>
            <a:r>
              <a:rPr lang="en-US" altLang="zh-CN"/>
              <a:t>M8</a:t>
            </a:r>
            <a:r>
              <a:rPr lang="zh-CN" altLang="en-US"/>
              <a:t>：重复律  若</a:t>
            </a:r>
            <a:r>
              <a:rPr lang="en-US" altLang="zh-CN"/>
              <a:t>X→Y</a:t>
            </a:r>
            <a:r>
              <a:rPr lang="zh-CN" altLang="en-US"/>
              <a:t>，则</a:t>
            </a:r>
            <a:r>
              <a:rPr lang="en-US" altLang="zh-CN"/>
              <a:t>X→→Y</a:t>
            </a:r>
            <a:r>
              <a:rPr lang="zh-CN" altLang="en-US"/>
              <a:t>。 </a:t>
            </a:r>
          </a:p>
          <a:p>
            <a:pPr lvl="1">
              <a:spcBef>
                <a:spcPct val="0"/>
              </a:spcBef>
            </a:pPr>
            <a:r>
              <a:rPr lang="en-US" altLang="zh-CN"/>
              <a:t>M9</a:t>
            </a:r>
            <a:r>
              <a:rPr lang="zh-CN" altLang="en-US"/>
              <a:t>：结合律  若</a:t>
            </a:r>
            <a:r>
              <a:rPr lang="en-US" altLang="zh-CN"/>
              <a:t>X→→Y</a:t>
            </a:r>
            <a:r>
              <a:rPr lang="zh-CN" altLang="en-US"/>
              <a:t>，</a:t>
            </a:r>
            <a:r>
              <a:rPr lang="en-US" altLang="zh-CN"/>
              <a:t>Z→W</a:t>
            </a:r>
            <a:r>
              <a:rPr lang="zh-CN" altLang="en-US"/>
              <a:t>，其中</a:t>
            </a:r>
            <a:r>
              <a:rPr lang="en-US" altLang="zh-CN"/>
              <a:t>W </a:t>
            </a:r>
            <a:r>
              <a:rPr lang="en-US" altLang="zh-CN">
                <a:sym typeface="Symbol" pitchFamily="2" charset="2"/>
              </a:rPr>
              <a:t></a:t>
            </a:r>
            <a:r>
              <a:rPr lang="en-US" altLang="zh-CN"/>
              <a:t> Y</a:t>
            </a:r>
            <a:r>
              <a:rPr lang="zh-CN" altLang="en-US"/>
              <a:t>和</a:t>
            </a:r>
            <a:r>
              <a:rPr lang="en-US" altLang="zh-CN"/>
              <a:t>Y∩Z</a:t>
            </a:r>
            <a:r>
              <a:rPr lang="zh-CN" altLang="en-US"/>
              <a:t>＝</a:t>
            </a:r>
            <a:r>
              <a:rPr lang="en-US" altLang="zh-CN"/>
              <a:t>Φ</a:t>
            </a:r>
            <a:r>
              <a:rPr lang="zh-CN" altLang="en-US"/>
              <a:t>，则</a:t>
            </a:r>
            <a:r>
              <a:rPr lang="en-US" altLang="zh-CN"/>
              <a:t>X→W</a:t>
            </a:r>
            <a:r>
              <a:rPr lang="zh-CN" altLang="en-US"/>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a:extLst>
              <a:ext uri="{FF2B5EF4-FFF2-40B4-BE49-F238E27FC236}">
                <a16:creationId xmlns:a16="http://schemas.microsoft.com/office/drawing/2014/main" id="{78BBA290-D8B2-BD41-A5E3-91DC831D151B}"/>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3570D852-475E-D448-B33D-A3C1A32B6C74}" type="slidenum">
              <a:rPr lang="zh-CN" altLang="en-US" sz="2000">
                <a:latin typeface="Arial" panose="020B0604020202020204" pitchFamily="34" charset="0"/>
              </a:rPr>
              <a:pPr>
                <a:lnSpc>
                  <a:spcPct val="100000"/>
                </a:lnSpc>
                <a:spcBef>
                  <a:spcPct val="0"/>
                </a:spcBef>
                <a:buClrTx/>
                <a:buSzTx/>
                <a:buFontTx/>
                <a:buNone/>
              </a:pPr>
              <a:t>43</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6582960A-E657-3F4F-8EA7-F78968F0985A}"/>
              </a:ext>
            </a:extLst>
          </p:cNvPr>
          <p:cNvSpPr>
            <a:spLocks noGrp="1"/>
          </p:cNvSpPr>
          <p:nvPr>
            <p:ph type="dt" sz="quarter" idx="11"/>
          </p:nvPr>
        </p:nvSpPr>
        <p:spPr/>
        <p:txBody>
          <a:bodyPr/>
          <a:lstStyle/>
          <a:p>
            <a:pPr>
              <a:defRPr/>
            </a:pPr>
            <a:fld id="{4CC7ACA5-A4A8-4B93-BDAA-B13CAFC9D54C}" type="datetime1">
              <a:rPr lang="zh-CN" altLang="en-US"/>
              <a:pPr>
                <a:defRPr/>
              </a:pPr>
              <a:t>2024/5/24</a:t>
            </a:fld>
            <a:endParaRPr lang="en-US" altLang="zh-CN" sz="1000"/>
          </a:p>
        </p:txBody>
      </p:sp>
      <p:sp>
        <p:nvSpPr>
          <p:cNvPr id="1922050" name="Rectangle 2">
            <a:extLst>
              <a:ext uri="{FF2B5EF4-FFF2-40B4-BE49-F238E27FC236}">
                <a16:creationId xmlns:a16="http://schemas.microsoft.com/office/drawing/2014/main" id="{68A2DFF7-1F63-2742-B602-72BCC4BBE86A}"/>
              </a:ext>
            </a:extLst>
          </p:cNvPr>
          <p:cNvSpPr>
            <a:spLocks noGrp="1" noChangeArrowheads="1"/>
          </p:cNvSpPr>
          <p:nvPr>
            <p:ph type="title"/>
          </p:nvPr>
        </p:nvSpPr>
        <p:spPr/>
        <p:txBody>
          <a:bodyPr/>
          <a:lstStyle/>
          <a:p>
            <a:pPr>
              <a:defRPr/>
            </a:pPr>
            <a:r>
              <a:rPr lang="en-US" altLang="zh-CN"/>
              <a:t>10.6.2 4NF</a:t>
            </a:r>
            <a:endParaRPr lang="zh-CN" altLang="en-US"/>
          </a:p>
        </p:txBody>
      </p:sp>
      <p:sp>
        <p:nvSpPr>
          <p:cNvPr id="53253" name="Rectangle 3">
            <a:extLst>
              <a:ext uri="{FF2B5EF4-FFF2-40B4-BE49-F238E27FC236}">
                <a16:creationId xmlns:a16="http://schemas.microsoft.com/office/drawing/2014/main" id="{DA65E41C-CFB2-C44B-B68D-7D168C3600FA}"/>
              </a:ext>
            </a:extLst>
          </p:cNvPr>
          <p:cNvSpPr>
            <a:spLocks noGrp="1" noChangeArrowheads="1"/>
          </p:cNvSpPr>
          <p:nvPr>
            <p:ph type="body" idx="1"/>
          </p:nvPr>
        </p:nvSpPr>
        <p:spPr>
          <a:xfrm>
            <a:off x="650875" y="1143000"/>
            <a:ext cx="8820150" cy="5330825"/>
          </a:xfrm>
        </p:spPr>
        <p:txBody>
          <a:bodyPr/>
          <a:lstStyle/>
          <a:p>
            <a:pPr marL="457200" indent="-457200">
              <a:lnSpc>
                <a:spcPct val="80000"/>
              </a:lnSpc>
            </a:pPr>
            <a:r>
              <a:rPr lang="zh-CN" altLang="en-US" sz="3200"/>
              <a:t>若关系模式存在多值依赖时，还需要进一步规范化 </a:t>
            </a:r>
          </a:p>
          <a:p>
            <a:pPr marL="457200" indent="-457200">
              <a:lnSpc>
                <a:spcPct val="80000"/>
              </a:lnSpc>
            </a:pPr>
            <a:r>
              <a:rPr lang="zh-CN" altLang="en-US" sz="3200"/>
              <a:t>定义</a:t>
            </a:r>
            <a:r>
              <a:rPr lang="en-US" altLang="zh-CN" sz="3200"/>
              <a:t>10.23  </a:t>
            </a:r>
            <a:r>
              <a:rPr lang="zh-CN" altLang="en-US" sz="3200"/>
              <a:t>设关系模式</a:t>
            </a:r>
            <a:r>
              <a:rPr lang="en-US" altLang="zh-CN" sz="3200"/>
              <a:t>R</a:t>
            </a:r>
            <a:r>
              <a:rPr lang="en-US" altLang="zh-CN" sz="3200">
                <a:sym typeface="Symbol" pitchFamily="2" charset="2"/>
              </a:rPr>
              <a:t></a:t>
            </a:r>
            <a:r>
              <a:rPr lang="en-US" altLang="zh-CN" sz="3200"/>
              <a:t>1NF</a:t>
            </a:r>
            <a:r>
              <a:rPr lang="zh-CN" altLang="en-US" sz="3200"/>
              <a:t>，</a:t>
            </a:r>
            <a:r>
              <a:rPr lang="en-US" altLang="zh-CN" sz="3200"/>
              <a:t>F</a:t>
            </a:r>
            <a:r>
              <a:rPr lang="zh-CN" altLang="en-US" sz="3200"/>
              <a:t>是</a:t>
            </a:r>
            <a:r>
              <a:rPr lang="en-US" altLang="zh-CN" sz="3200"/>
              <a:t>R</a:t>
            </a:r>
            <a:r>
              <a:rPr lang="zh-CN" altLang="en-US" sz="3200"/>
              <a:t>上的</a:t>
            </a:r>
            <a:r>
              <a:rPr lang="en-US" altLang="zh-CN" sz="3200"/>
              <a:t>FD</a:t>
            </a:r>
            <a:r>
              <a:rPr lang="zh-CN" altLang="en-US" sz="3200"/>
              <a:t>和</a:t>
            </a:r>
            <a:r>
              <a:rPr lang="en-US" altLang="zh-CN" sz="3200"/>
              <a:t>MVD</a:t>
            </a:r>
            <a:r>
              <a:rPr lang="zh-CN" altLang="en-US" sz="3200"/>
              <a:t>集。</a:t>
            </a:r>
            <a:r>
              <a:rPr lang="zh-CN" altLang="en-US" sz="3200">
                <a:solidFill>
                  <a:srgbClr val="0000FF"/>
                </a:solidFill>
              </a:rPr>
              <a:t>如果对于</a:t>
            </a:r>
            <a:r>
              <a:rPr lang="en-US" altLang="zh-CN" sz="3200">
                <a:solidFill>
                  <a:srgbClr val="0000FF"/>
                </a:solidFill>
              </a:rPr>
              <a:t>R</a:t>
            </a:r>
            <a:r>
              <a:rPr lang="zh-CN" altLang="en-US" sz="3200">
                <a:solidFill>
                  <a:srgbClr val="0000FF"/>
                </a:solidFill>
              </a:rPr>
              <a:t>上的任何一个非平凡的多值依赖</a:t>
            </a:r>
            <a:r>
              <a:rPr lang="en-US" altLang="zh-CN" sz="3200">
                <a:solidFill>
                  <a:srgbClr val="0000FF"/>
                </a:solidFill>
              </a:rPr>
              <a:t>X→→Y</a:t>
            </a:r>
            <a:r>
              <a:rPr lang="zh-CN" altLang="en-US" sz="3200">
                <a:solidFill>
                  <a:srgbClr val="0000FF"/>
                </a:solidFill>
              </a:rPr>
              <a:t>，</a:t>
            </a:r>
            <a:r>
              <a:rPr lang="en-US" altLang="zh-CN" sz="3200">
                <a:solidFill>
                  <a:srgbClr val="0000FF"/>
                </a:solidFill>
              </a:rPr>
              <a:t>X</a:t>
            </a:r>
            <a:r>
              <a:rPr lang="zh-CN" altLang="en-US" sz="3200">
                <a:solidFill>
                  <a:srgbClr val="0000FF"/>
                </a:solidFill>
              </a:rPr>
              <a:t>都含有键</a:t>
            </a:r>
            <a:r>
              <a:rPr lang="en-US" altLang="zh-CN" sz="3200">
                <a:solidFill>
                  <a:srgbClr val="0000FF"/>
                </a:solidFill>
              </a:rPr>
              <a:t>(</a:t>
            </a:r>
            <a:r>
              <a:rPr lang="zh-CN" altLang="en-US" sz="3200">
                <a:solidFill>
                  <a:srgbClr val="0000FF"/>
                </a:solidFill>
              </a:rPr>
              <a:t>码</a:t>
            </a:r>
            <a:r>
              <a:rPr lang="en-US" altLang="zh-CN" sz="3200">
                <a:solidFill>
                  <a:srgbClr val="0000FF"/>
                </a:solidFill>
              </a:rPr>
              <a:t>)</a:t>
            </a:r>
            <a:r>
              <a:rPr lang="zh-CN" altLang="en-US" sz="3200"/>
              <a:t>，则</a:t>
            </a:r>
            <a:r>
              <a:rPr lang="en-US" altLang="zh-CN" sz="3200"/>
              <a:t>R</a:t>
            </a:r>
            <a:r>
              <a:rPr lang="en-US" altLang="zh-CN" sz="3200">
                <a:sym typeface="Symbol" pitchFamily="2" charset="2"/>
              </a:rPr>
              <a:t></a:t>
            </a:r>
            <a:r>
              <a:rPr lang="en-US" altLang="zh-CN" sz="3200"/>
              <a:t>4NF</a:t>
            </a:r>
            <a:r>
              <a:rPr lang="zh-CN" altLang="en-US" sz="3200"/>
              <a:t>。如果数据库模式</a:t>
            </a:r>
            <a:r>
              <a:rPr lang="en-US" altLang="zh-CN" sz="3200" i="1"/>
              <a:t>R</a:t>
            </a:r>
            <a:r>
              <a:rPr lang="zh-CN" altLang="en-US" sz="3200"/>
              <a:t>中的每一个关系模式</a:t>
            </a:r>
            <a:r>
              <a:rPr lang="en-US" altLang="zh-CN" sz="3200"/>
              <a:t>R</a:t>
            </a:r>
            <a:r>
              <a:rPr lang="zh-CN" altLang="en-US" sz="3200"/>
              <a:t>都属于</a:t>
            </a:r>
            <a:r>
              <a:rPr lang="en-US" altLang="zh-CN" sz="3200"/>
              <a:t>4NF</a:t>
            </a:r>
            <a:r>
              <a:rPr lang="zh-CN" altLang="en-US" sz="3200"/>
              <a:t>，那么，数据库模式</a:t>
            </a:r>
            <a:r>
              <a:rPr lang="en-US" altLang="zh-CN" sz="3200" i="1"/>
              <a:t>R</a:t>
            </a:r>
            <a:r>
              <a:rPr lang="en-US" altLang="zh-CN" sz="3200">
                <a:sym typeface="Symbol" pitchFamily="2" charset="2"/>
              </a:rPr>
              <a:t></a:t>
            </a:r>
            <a:r>
              <a:rPr lang="en-US" altLang="zh-CN" sz="3200"/>
              <a:t>4NF</a:t>
            </a:r>
            <a:r>
              <a:rPr lang="zh-CN" altLang="en-US" sz="3200"/>
              <a:t>。 </a:t>
            </a:r>
          </a:p>
          <a:p>
            <a:pPr marL="457200" indent="-457200">
              <a:lnSpc>
                <a:spcPct val="80000"/>
              </a:lnSpc>
            </a:pPr>
            <a:endParaRPr lang="zh-CN" altLang="en-US" sz="3200"/>
          </a:p>
          <a:p>
            <a:pPr marL="457200" indent="-457200">
              <a:lnSpc>
                <a:spcPct val="80000"/>
              </a:lnSpc>
            </a:pPr>
            <a:r>
              <a:rPr lang="zh-CN" altLang="en-US">
                <a:solidFill>
                  <a:srgbClr val="2C376C"/>
                </a:solidFill>
              </a:rPr>
              <a:t>定义</a:t>
            </a:r>
            <a:r>
              <a:rPr lang="en-US" altLang="zh-CN">
                <a:solidFill>
                  <a:srgbClr val="2C376C"/>
                </a:solidFill>
              </a:rPr>
              <a:t>3.3  </a:t>
            </a:r>
            <a:r>
              <a:rPr lang="zh-CN" altLang="en-US">
                <a:solidFill>
                  <a:srgbClr val="2C376C"/>
                </a:solidFill>
              </a:rPr>
              <a:t>设关系模式</a:t>
            </a:r>
            <a:r>
              <a:rPr lang="en-US" altLang="zh-CN">
                <a:solidFill>
                  <a:srgbClr val="2C376C"/>
                </a:solidFill>
              </a:rPr>
              <a:t>R ( U )</a:t>
            </a:r>
            <a:r>
              <a:rPr lang="zh-CN" altLang="en-US">
                <a:solidFill>
                  <a:srgbClr val="2C376C"/>
                </a:solidFill>
              </a:rPr>
              <a:t>，</a:t>
            </a:r>
            <a:r>
              <a:rPr lang="en-US" altLang="zh-CN">
                <a:solidFill>
                  <a:srgbClr val="2C376C"/>
                </a:solidFill>
              </a:rPr>
              <a:t>K </a:t>
            </a:r>
            <a:r>
              <a:rPr lang="en-US" altLang="zh-CN">
                <a:solidFill>
                  <a:srgbClr val="2C376C"/>
                </a:solidFill>
                <a:sym typeface="Symbol" pitchFamily="2" charset="2"/>
              </a:rPr>
              <a:t></a:t>
            </a:r>
            <a:r>
              <a:rPr lang="en-US" altLang="zh-CN">
                <a:solidFill>
                  <a:srgbClr val="2C376C"/>
                </a:solidFill>
              </a:rPr>
              <a:t> U</a:t>
            </a:r>
            <a:r>
              <a:rPr lang="zh-CN" altLang="en-US">
                <a:solidFill>
                  <a:srgbClr val="2C376C"/>
                </a:solidFill>
              </a:rPr>
              <a:t>，</a:t>
            </a:r>
            <a:r>
              <a:rPr lang="en-US" altLang="zh-CN">
                <a:solidFill>
                  <a:srgbClr val="2C376C"/>
                </a:solidFill>
              </a:rPr>
              <a:t>r</a:t>
            </a:r>
            <a:r>
              <a:rPr lang="zh-CN" altLang="en-US">
                <a:solidFill>
                  <a:srgbClr val="2C376C"/>
                </a:solidFill>
              </a:rPr>
              <a:t>是</a:t>
            </a:r>
            <a:r>
              <a:rPr lang="en-US" altLang="zh-CN">
                <a:solidFill>
                  <a:srgbClr val="2C376C"/>
                </a:solidFill>
              </a:rPr>
              <a:t>R</a:t>
            </a:r>
            <a:r>
              <a:rPr lang="zh-CN" altLang="en-US">
                <a:solidFill>
                  <a:srgbClr val="2C376C"/>
                </a:solidFill>
              </a:rPr>
              <a:t>上的任一关系，若对</a:t>
            </a:r>
            <a:r>
              <a:rPr lang="en-US" altLang="zh-CN">
                <a:solidFill>
                  <a:srgbClr val="2C376C"/>
                </a:solidFill>
              </a:rPr>
              <a:t>r</a:t>
            </a:r>
            <a:r>
              <a:rPr lang="zh-CN" altLang="en-US">
                <a:solidFill>
                  <a:srgbClr val="2C376C"/>
                </a:solidFill>
              </a:rPr>
              <a:t>中的任意二个不同的元组满足：</a:t>
            </a:r>
          </a:p>
          <a:p>
            <a:pPr marL="1235075" lvl="2" indent="-457200">
              <a:lnSpc>
                <a:spcPct val="80000"/>
              </a:lnSpc>
              <a:buFont typeface="Wingdings" pitchFamily="2" charset="2"/>
              <a:buAutoNum type="circleNumDbPlain"/>
            </a:pPr>
            <a:r>
              <a:rPr lang="en-US" altLang="zh-CN">
                <a:solidFill>
                  <a:srgbClr val="2C376C"/>
                </a:solidFill>
              </a:rPr>
              <a:t>t</a:t>
            </a:r>
            <a:r>
              <a:rPr lang="en-US" altLang="zh-CN" baseline="-25000">
                <a:solidFill>
                  <a:srgbClr val="2C376C"/>
                </a:solidFill>
              </a:rPr>
              <a:t>1</a:t>
            </a:r>
            <a:r>
              <a:rPr lang="en-US" altLang="zh-CN">
                <a:solidFill>
                  <a:srgbClr val="2C376C"/>
                </a:solidFill>
              </a:rPr>
              <a:t>[ K] </a:t>
            </a:r>
            <a:r>
              <a:rPr lang="en-US" altLang="zh-CN">
                <a:solidFill>
                  <a:srgbClr val="2C376C"/>
                </a:solidFill>
                <a:sym typeface="Symbol" pitchFamily="2" charset="2"/>
              </a:rPr>
              <a:t></a:t>
            </a:r>
            <a:r>
              <a:rPr lang="en-US" altLang="zh-CN">
                <a:solidFill>
                  <a:srgbClr val="2C376C"/>
                </a:solidFill>
              </a:rPr>
              <a:t> t</a:t>
            </a:r>
            <a:r>
              <a:rPr lang="en-US" altLang="zh-CN" baseline="-25000">
                <a:solidFill>
                  <a:srgbClr val="2C376C"/>
                </a:solidFill>
              </a:rPr>
              <a:t>2</a:t>
            </a:r>
            <a:r>
              <a:rPr lang="en-US" altLang="zh-CN">
                <a:solidFill>
                  <a:srgbClr val="2C376C"/>
                </a:solidFill>
              </a:rPr>
              <a:t>[K],  </a:t>
            </a:r>
            <a:r>
              <a:rPr lang="zh-CN" altLang="en-US">
                <a:solidFill>
                  <a:srgbClr val="2C376C"/>
                </a:solidFill>
              </a:rPr>
              <a:t>则称</a:t>
            </a:r>
            <a:r>
              <a:rPr lang="en-US" altLang="zh-CN">
                <a:solidFill>
                  <a:srgbClr val="2C376C"/>
                </a:solidFill>
              </a:rPr>
              <a:t>K</a:t>
            </a:r>
            <a:r>
              <a:rPr lang="zh-CN" altLang="en-US">
                <a:solidFill>
                  <a:srgbClr val="2C376C"/>
                </a:solidFill>
              </a:rPr>
              <a:t>是</a:t>
            </a:r>
            <a:r>
              <a:rPr lang="en-US" altLang="zh-CN">
                <a:solidFill>
                  <a:srgbClr val="2C376C"/>
                </a:solidFill>
              </a:rPr>
              <a:t>R</a:t>
            </a:r>
            <a:r>
              <a:rPr lang="zh-CN" altLang="en-US">
                <a:solidFill>
                  <a:srgbClr val="2C376C"/>
                </a:solidFill>
              </a:rPr>
              <a:t>的超键</a:t>
            </a:r>
            <a:r>
              <a:rPr lang="en-US" altLang="zh-CN">
                <a:solidFill>
                  <a:srgbClr val="2C376C"/>
                </a:solidFill>
              </a:rPr>
              <a:t>( superkey ) </a:t>
            </a:r>
            <a:r>
              <a:rPr lang="zh-CN" altLang="en-US">
                <a:solidFill>
                  <a:srgbClr val="2C376C"/>
                </a:solidFill>
              </a:rPr>
              <a:t>。</a:t>
            </a:r>
          </a:p>
          <a:p>
            <a:pPr marL="1235075" lvl="2" indent="-457200">
              <a:lnSpc>
                <a:spcPct val="80000"/>
              </a:lnSpc>
              <a:buFont typeface="Wingdings" pitchFamily="2" charset="2"/>
              <a:buNone/>
            </a:pPr>
            <a:r>
              <a:rPr lang="zh-CN" altLang="en-US">
                <a:solidFill>
                  <a:srgbClr val="2C376C"/>
                </a:solidFill>
              </a:rPr>
              <a:t>② 若不存在</a:t>
            </a:r>
            <a:r>
              <a:rPr lang="en-US" altLang="zh-CN">
                <a:solidFill>
                  <a:srgbClr val="2C376C"/>
                </a:solidFill>
              </a:rPr>
              <a:t>K</a:t>
            </a:r>
            <a:r>
              <a:rPr lang="en-US" altLang="zh-CN">
                <a:solidFill>
                  <a:srgbClr val="2C376C"/>
                </a:solidFill>
                <a:sym typeface="Symbol" pitchFamily="2" charset="2"/>
              </a:rPr>
              <a:t></a:t>
            </a:r>
            <a:r>
              <a:rPr lang="en-US" altLang="zh-CN">
                <a:solidFill>
                  <a:srgbClr val="2C376C"/>
                </a:solidFill>
              </a:rPr>
              <a:t> </a:t>
            </a:r>
            <a:r>
              <a:rPr lang="en-US" altLang="zh-CN">
                <a:solidFill>
                  <a:srgbClr val="2C376C"/>
                </a:solidFill>
                <a:sym typeface="Symbol" pitchFamily="2" charset="2"/>
              </a:rPr>
              <a:t></a:t>
            </a:r>
            <a:r>
              <a:rPr lang="en-US" altLang="zh-CN">
                <a:solidFill>
                  <a:srgbClr val="2C376C"/>
                </a:solidFill>
              </a:rPr>
              <a:t> K</a:t>
            </a:r>
            <a:r>
              <a:rPr lang="zh-CN" altLang="en-US">
                <a:solidFill>
                  <a:srgbClr val="2C376C"/>
                </a:solidFill>
              </a:rPr>
              <a:t>, 使得</a:t>
            </a:r>
            <a:r>
              <a:rPr lang="en-US" altLang="zh-CN">
                <a:solidFill>
                  <a:srgbClr val="2C376C"/>
                </a:solidFill>
              </a:rPr>
              <a:t>t</a:t>
            </a:r>
            <a:r>
              <a:rPr lang="en-US" altLang="zh-CN" baseline="-25000">
                <a:solidFill>
                  <a:srgbClr val="2C376C"/>
                </a:solidFill>
              </a:rPr>
              <a:t>1 </a:t>
            </a:r>
            <a:r>
              <a:rPr lang="en-US" altLang="zh-CN">
                <a:solidFill>
                  <a:srgbClr val="2C376C"/>
                </a:solidFill>
              </a:rPr>
              <a:t>[ K</a:t>
            </a:r>
            <a:r>
              <a:rPr lang="en-US" altLang="zh-CN">
                <a:solidFill>
                  <a:srgbClr val="2C376C"/>
                </a:solidFill>
                <a:sym typeface="Symbol" pitchFamily="2" charset="2"/>
              </a:rPr>
              <a:t></a:t>
            </a:r>
            <a:r>
              <a:rPr lang="en-US" altLang="zh-CN">
                <a:solidFill>
                  <a:srgbClr val="2C376C"/>
                </a:solidFill>
              </a:rPr>
              <a:t> ] </a:t>
            </a:r>
            <a:r>
              <a:rPr lang="en-US" altLang="zh-CN">
                <a:solidFill>
                  <a:srgbClr val="2C376C"/>
                </a:solidFill>
                <a:sym typeface="Symbol" pitchFamily="2" charset="2"/>
              </a:rPr>
              <a:t></a:t>
            </a:r>
            <a:r>
              <a:rPr lang="en-US" altLang="zh-CN">
                <a:solidFill>
                  <a:srgbClr val="2C376C"/>
                </a:solidFill>
              </a:rPr>
              <a:t> t</a:t>
            </a:r>
            <a:r>
              <a:rPr lang="en-US" altLang="zh-CN" baseline="-25000">
                <a:solidFill>
                  <a:srgbClr val="2C376C"/>
                </a:solidFill>
              </a:rPr>
              <a:t>2</a:t>
            </a:r>
            <a:r>
              <a:rPr lang="en-US" altLang="zh-CN">
                <a:solidFill>
                  <a:srgbClr val="2C376C"/>
                </a:solidFill>
              </a:rPr>
              <a:t> [K</a:t>
            </a:r>
            <a:r>
              <a:rPr lang="en-US" altLang="zh-CN">
                <a:solidFill>
                  <a:srgbClr val="2C376C"/>
                </a:solidFill>
                <a:sym typeface="Symbol" pitchFamily="2" charset="2"/>
              </a:rPr>
              <a:t></a:t>
            </a:r>
            <a:r>
              <a:rPr lang="en-US" altLang="zh-CN">
                <a:solidFill>
                  <a:srgbClr val="2C376C"/>
                </a:solidFill>
              </a:rPr>
              <a:t>]</a:t>
            </a:r>
            <a:r>
              <a:rPr lang="zh-CN" altLang="en-US">
                <a:solidFill>
                  <a:srgbClr val="2C376C"/>
                </a:solidFill>
              </a:rPr>
              <a:t>成立, 称</a:t>
            </a:r>
            <a:r>
              <a:rPr lang="en-US" altLang="zh-CN">
                <a:solidFill>
                  <a:srgbClr val="2C376C"/>
                </a:solidFill>
              </a:rPr>
              <a:t>K</a:t>
            </a:r>
            <a:r>
              <a:rPr lang="zh-CN" altLang="en-US">
                <a:solidFill>
                  <a:srgbClr val="2C376C"/>
                </a:solidFill>
              </a:rPr>
              <a:t>是</a:t>
            </a:r>
            <a:r>
              <a:rPr lang="en-US" altLang="zh-CN">
                <a:solidFill>
                  <a:srgbClr val="2C376C"/>
                </a:solidFill>
              </a:rPr>
              <a:t>R</a:t>
            </a:r>
            <a:r>
              <a:rPr lang="zh-CN" altLang="en-US">
                <a:solidFill>
                  <a:srgbClr val="2C376C"/>
                </a:solidFill>
              </a:rPr>
              <a:t>的键</a:t>
            </a:r>
            <a:r>
              <a:rPr lang="en-US" altLang="zh-CN">
                <a:solidFill>
                  <a:srgbClr val="2C376C"/>
                </a:solidFill>
              </a:rPr>
              <a:t>(</a:t>
            </a:r>
            <a:r>
              <a:rPr lang="zh-CN" altLang="en-US">
                <a:solidFill>
                  <a:srgbClr val="2C376C"/>
                </a:solidFill>
              </a:rPr>
              <a:t>码</a:t>
            </a:r>
            <a:r>
              <a:rPr lang="en-US" altLang="zh-CN">
                <a:solidFill>
                  <a:srgbClr val="2C376C"/>
                </a:solidFill>
              </a:rPr>
              <a:t>)</a:t>
            </a:r>
            <a:endParaRPr lang="zh-CN" altLang="en-US" sz="3200">
              <a:solidFill>
                <a:srgbClr val="2C376C"/>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a:extLst>
              <a:ext uri="{FF2B5EF4-FFF2-40B4-BE49-F238E27FC236}">
                <a16:creationId xmlns:a16="http://schemas.microsoft.com/office/drawing/2014/main" id="{777ECD6C-7087-BE48-A87C-1D6935D2AD6A}"/>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F6E14CA0-09D6-3B48-9A10-64D3EA3F6B91}" type="slidenum">
              <a:rPr lang="zh-CN" altLang="en-US" sz="2000">
                <a:latin typeface="Arial" panose="020B0604020202020204" pitchFamily="34" charset="0"/>
              </a:rPr>
              <a:pPr>
                <a:lnSpc>
                  <a:spcPct val="100000"/>
                </a:lnSpc>
                <a:spcBef>
                  <a:spcPct val="0"/>
                </a:spcBef>
                <a:buClrTx/>
                <a:buSzTx/>
                <a:buFontTx/>
                <a:buNone/>
              </a:pPr>
              <a:t>44</a:t>
            </a:fld>
            <a:endParaRPr lang="en-US" altLang="zh-CN" sz="2000">
              <a:latin typeface="Arial" panose="020B0604020202020204" pitchFamily="34" charset="0"/>
            </a:endParaRPr>
          </a:p>
        </p:txBody>
      </p:sp>
      <p:sp>
        <p:nvSpPr>
          <p:cNvPr id="6" name="日期占位符 4">
            <a:extLst>
              <a:ext uri="{FF2B5EF4-FFF2-40B4-BE49-F238E27FC236}">
                <a16:creationId xmlns:a16="http://schemas.microsoft.com/office/drawing/2014/main" id="{3C1809DE-7AA6-7747-AA03-9A20933BD330}"/>
              </a:ext>
            </a:extLst>
          </p:cNvPr>
          <p:cNvSpPr>
            <a:spLocks noGrp="1"/>
          </p:cNvSpPr>
          <p:nvPr>
            <p:ph type="dt" sz="quarter" idx="11"/>
          </p:nvPr>
        </p:nvSpPr>
        <p:spPr/>
        <p:txBody>
          <a:bodyPr/>
          <a:lstStyle/>
          <a:p>
            <a:pPr>
              <a:defRPr/>
            </a:pPr>
            <a:fld id="{2E8DC05A-A0DD-40E6-AB19-0ED7BCA72CD2}" type="datetime1">
              <a:rPr lang="zh-CN" altLang="en-US"/>
              <a:pPr>
                <a:defRPr/>
              </a:pPr>
              <a:t>2024/5/24</a:t>
            </a:fld>
            <a:endParaRPr lang="en-US" altLang="zh-CN" sz="1000"/>
          </a:p>
        </p:txBody>
      </p:sp>
      <p:sp>
        <p:nvSpPr>
          <p:cNvPr id="1936386" name="Rectangle 2">
            <a:extLst>
              <a:ext uri="{FF2B5EF4-FFF2-40B4-BE49-F238E27FC236}">
                <a16:creationId xmlns:a16="http://schemas.microsoft.com/office/drawing/2014/main" id="{02EC20B2-D143-8340-8329-C51E852BBCA5}"/>
              </a:ext>
            </a:extLst>
          </p:cNvPr>
          <p:cNvSpPr>
            <a:spLocks noGrp="1" noChangeArrowheads="1"/>
          </p:cNvSpPr>
          <p:nvPr>
            <p:ph type="title"/>
          </p:nvPr>
        </p:nvSpPr>
        <p:spPr/>
        <p:txBody>
          <a:bodyPr/>
          <a:lstStyle/>
          <a:p>
            <a:pPr>
              <a:defRPr/>
            </a:pPr>
            <a:r>
              <a:rPr lang="en-US" altLang="zh-CN"/>
              <a:t>10.6.2 4NF</a:t>
            </a:r>
            <a:endParaRPr lang="zh-CN" altLang="en-US"/>
          </a:p>
        </p:txBody>
      </p:sp>
      <p:sp>
        <p:nvSpPr>
          <p:cNvPr id="47109" name="Rectangle 3">
            <a:extLst>
              <a:ext uri="{FF2B5EF4-FFF2-40B4-BE49-F238E27FC236}">
                <a16:creationId xmlns:a16="http://schemas.microsoft.com/office/drawing/2014/main" id="{5D6B8902-2213-8F45-89A9-DE24D2F6F3D4}"/>
              </a:ext>
            </a:extLst>
          </p:cNvPr>
          <p:cNvSpPr>
            <a:spLocks noGrp="1" noChangeArrowheads="1"/>
          </p:cNvSpPr>
          <p:nvPr>
            <p:ph type="body" idx="1"/>
          </p:nvPr>
        </p:nvSpPr>
        <p:spPr>
          <a:xfrm>
            <a:off x="650875" y="1143000"/>
            <a:ext cx="8820150" cy="5900738"/>
          </a:xfrm>
        </p:spPr>
        <p:txBody>
          <a:bodyPr/>
          <a:lstStyle/>
          <a:p>
            <a:pPr marL="457200" indent="-457200"/>
            <a:r>
              <a:rPr lang="zh-CN" altLang="en-US"/>
              <a:t>根据</a:t>
            </a:r>
            <a:r>
              <a:rPr lang="en-US" altLang="zh-CN"/>
              <a:t>4NF</a:t>
            </a:r>
            <a:r>
              <a:rPr lang="zh-CN" altLang="en-US"/>
              <a:t>的定义，关系模式</a:t>
            </a:r>
            <a:r>
              <a:rPr lang="en-US" altLang="zh-CN"/>
              <a:t>R&lt;U，F&gt;∈1NF，</a:t>
            </a:r>
            <a:r>
              <a:rPr lang="zh-CN" altLang="en-US"/>
              <a:t>如果对于</a:t>
            </a:r>
            <a:r>
              <a:rPr lang="en-US" altLang="zh-CN"/>
              <a:t>R</a:t>
            </a:r>
            <a:r>
              <a:rPr lang="zh-CN" altLang="en-US"/>
              <a:t>的每个非平凡多值依赖</a:t>
            </a:r>
            <a:r>
              <a:rPr lang="en-US" altLang="zh-CN"/>
              <a:t>X→→Y(Y </a:t>
            </a:r>
            <a:r>
              <a:rPr lang="en-US" altLang="zh-CN">
                <a:sym typeface="Symbol" pitchFamily="2" charset="2"/>
              </a:rPr>
              <a:t></a:t>
            </a:r>
            <a:r>
              <a:rPr lang="en-US" altLang="zh-CN"/>
              <a:t> X)，X</a:t>
            </a:r>
            <a:r>
              <a:rPr lang="zh-CN" altLang="en-US"/>
              <a:t>都含有候选键，则必然有</a:t>
            </a:r>
            <a:r>
              <a:rPr lang="en-US" altLang="zh-CN"/>
              <a:t>X→Y</a:t>
            </a:r>
            <a:r>
              <a:rPr lang="zh-CN" altLang="en-US"/>
              <a:t>，所以</a:t>
            </a:r>
            <a:r>
              <a:rPr lang="en-US" altLang="zh-CN"/>
              <a:t>4NF</a:t>
            </a:r>
            <a:r>
              <a:rPr lang="zh-CN" altLang="en-US"/>
              <a:t>所允许的非平凡多值依赖实际上是函数依赖</a:t>
            </a:r>
            <a:r>
              <a:rPr lang="en-US" altLang="zh-CN"/>
              <a:t>。</a:t>
            </a:r>
          </a:p>
          <a:p>
            <a:pPr marL="847725" lvl="1" indent="-457200">
              <a:lnSpc>
                <a:spcPct val="110000"/>
              </a:lnSpc>
            </a:pPr>
            <a:r>
              <a:rPr lang="zh-CN" altLang="en-US"/>
              <a:t>如果</a:t>
            </a:r>
            <a:r>
              <a:rPr lang="en-US" altLang="zh-CN"/>
              <a:t>R ∈ 4NF</a:t>
            </a:r>
            <a:r>
              <a:rPr lang="zh-CN" altLang="en-US"/>
              <a:t>， 则</a:t>
            </a:r>
            <a:r>
              <a:rPr lang="en-US" altLang="zh-CN"/>
              <a:t>R ∈ BCNF</a:t>
            </a:r>
          </a:p>
          <a:p>
            <a:pPr marL="457200" indent="-457200"/>
            <a:endParaRPr lang="en-US" altLang="zh-CN" sz="1000"/>
          </a:p>
          <a:p>
            <a:pPr lvl="2"/>
            <a:r>
              <a:rPr lang="zh-CN" altLang="en-US">
                <a:solidFill>
                  <a:srgbClr val="2C376C"/>
                </a:solidFill>
              </a:rPr>
              <a:t>函数依赖是多值依赖的特殊情况</a:t>
            </a:r>
          </a:p>
          <a:p>
            <a:pPr lvl="3"/>
            <a:r>
              <a:rPr lang="zh-CN" altLang="en-US">
                <a:solidFill>
                  <a:srgbClr val="2C376C"/>
                </a:solidFill>
              </a:rPr>
              <a:t>若</a:t>
            </a:r>
            <a:r>
              <a:rPr lang="en-US" altLang="zh-CN">
                <a:solidFill>
                  <a:srgbClr val="2C376C"/>
                </a:solidFill>
              </a:rPr>
              <a:t>X→Y</a:t>
            </a:r>
            <a:r>
              <a:rPr lang="zh-CN" altLang="en-US">
                <a:solidFill>
                  <a:srgbClr val="2C376C"/>
                </a:solidFill>
              </a:rPr>
              <a:t>，则</a:t>
            </a:r>
            <a:r>
              <a:rPr lang="en-US" altLang="zh-CN">
                <a:solidFill>
                  <a:srgbClr val="2C376C"/>
                </a:solidFill>
              </a:rPr>
              <a:t>X→→Y</a:t>
            </a:r>
          </a:p>
          <a:p>
            <a:pPr lvl="4"/>
            <a:r>
              <a:rPr lang="zh-CN" altLang="en-US">
                <a:solidFill>
                  <a:srgbClr val="2C376C"/>
                </a:solidFill>
              </a:rPr>
              <a:t>这是因为当</a:t>
            </a:r>
            <a:r>
              <a:rPr lang="en-US" altLang="zh-CN">
                <a:solidFill>
                  <a:srgbClr val="2C376C"/>
                </a:solidFill>
              </a:rPr>
              <a:t>X→Y</a:t>
            </a:r>
            <a:r>
              <a:rPr lang="zh-CN" altLang="en-US">
                <a:solidFill>
                  <a:srgbClr val="2C376C"/>
                </a:solidFill>
              </a:rPr>
              <a:t>时，对</a:t>
            </a:r>
            <a:r>
              <a:rPr lang="en-US" altLang="zh-CN">
                <a:solidFill>
                  <a:srgbClr val="2C376C"/>
                </a:solidFill>
              </a:rPr>
              <a:t>X</a:t>
            </a:r>
            <a:r>
              <a:rPr lang="zh-CN" altLang="en-US">
                <a:solidFill>
                  <a:srgbClr val="2C376C"/>
                </a:solidFill>
              </a:rPr>
              <a:t>的每一个值</a:t>
            </a:r>
            <a:r>
              <a:rPr lang="en-US" altLang="zh-CN" i="1">
                <a:solidFill>
                  <a:srgbClr val="2C376C"/>
                </a:solidFill>
              </a:rPr>
              <a:t>x</a:t>
            </a:r>
            <a:r>
              <a:rPr lang="zh-CN" altLang="en-US">
                <a:solidFill>
                  <a:srgbClr val="2C376C"/>
                </a:solidFill>
              </a:rPr>
              <a:t>，</a:t>
            </a:r>
            <a:r>
              <a:rPr lang="en-US" altLang="zh-CN">
                <a:solidFill>
                  <a:srgbClr val="2C376C"/>
                </a:solidFill>
              </a:rPr>
              <a:t>Y</a:t>
            </a:r>
            <a:r>
              <a:rPr lang="zh-CN" altLang="en-US">
                <a:solidFill>
                  <a:srgbClr val="2C376C"/>
                </a:solidFill>
              </a:rPr>
              <a:t>有确定的值</a:t>
            </a:r>
            <a:r>
              <a:rPr lang="en-US" altLang="zh-CN" i="1">
                <a:solidFill>
                  <a:srgbClr val="2C376C"/>
                </a:solidFill>
              </a:rPr>
              <a:t>y</a:t>
            </a:r>
            <a:r>
              <a:rPr lang="zh-CN" altLang="en-US">
                <a:solidFill>
                  <a:srgbClr val="2C376C"/>
                </a:solidFill>
              </a:rPr>
              <a:t>与之对应，所以</a:t>
            </a:r>
            <a:r>
              <a:rPr lang="en-US" altLang="zh-CN">
                <a:solidFill>
                  <a:srgbClr val="2C376C"/>
                </a:solidFill>
              </a:rPr>
              <a:t>X→→Y</a:t>
            </a:r>
          </a:p>
          <a:p>
            <a:pPr lvl="2"/>
            <a:r>
              <a:rPr lang="zh-CN" altLang="en-US">
                <a:solidFill>
                  <a:srgbClr val="2C376C"/>
                </a:solidFill>
              </a:rPr>
              <a:t>定义</a:t>
            </a:r>
            <a:r>
              <a:rPr lang="en-US" altLang="zh-CN">
                <a:solidFill>
                  <a:srgbClr val="2C376C"/>
                </a:solidFill>
              </a:rPr>
              <a:t>10.20 </a:t>
            </a:r>
            <a:r>
              <a:rPr lang="zh-CN" altLang="en-US">
                <a:solidFill>
                  <a:srgbClr val="2C376C"/>
                </a:solidFill>
              </a:rPr>
              <a:t>设关系模式</a:t>
            </a:r>
            <a:r>
              <a:rPr lang="en-US" altLang="zh-CN">
                <a:solidFill>
                  <a:srgbClr val="2C376C"/>
                </a:solidFill>
              </a:rPr>
              <a:t>R</a:t>
            </a:r>
            <a:r>
              <a:rPr lang="en-US" altLang="zh-CN">
                <a:solidFill>
                  <a:srgbClr val="2C376C"/>
                </a:solidFill>
                <a:sym typeface="Symbol" pitchFamily="2" charset="2"/>
              </a:rPr>
              <a:t></a:t>
            </a:r>
            <a:r>
              <a:rPr lang="en-US" altLang="zh-CN">
                <a:solidFill>
                  <a:srgbClr val="2C376C"/>
                </a:solidFill>
              </a:rPr>
              <a:t>1NF</a:t>
            </a:r>
            <a:r>
              <a:rPr lang="zh-CN" altLang="en-US">
                <a:solidFill>
                  <a:srgbClr val="2C376C"/>
                </a:solidFill>
              </a:rPr>
              <a:t>，</a:t>
            </a:r>
            <a:r>
              <a:rPr lang="en-US" altLang="zh-CN">
                <a:solidFill>
                  <a:srgbClr val="2C376C"/>
                </a:solidFill>
              </a:rPr>
              <a:t>F</a:t>
            </a:r>
            <a:r>
              <a:rPr lang="zh-CN" altLang="en-US">
                <a:solidFill>
                  <a:srgbClr val="2C376C"/>
                </a:solidFill>
              </a:rPr>
              <a:t>是</a:t>
            </a:r>
            <a:r>
              <a:rPr lang="en-US" altLang="zh-CN">
                <a:solidFill>
                  <a:srgbClr val="2C376C"/>
                </a:solidFill>
              </a:rPr>
              <a:t>R</a:t>
            </a:r>
            <a:r>
              <a:rPr lang="zh-CN" altLang="en-US">
                <a:solidFill>
                  <a:srgbClr val="2C376C"/>
                </a:solidFill>
              </a:rPr>
              <a:t>上的函数依赖集</a:t>
            </a:r>
            <a:r>
              <a:rPr lang="en-US" altLang="zh-CN">
                <a:solidFill>
                  <a:srgbClr val="2C376C"/>
                </a:solidFill>
              </a:rPr>
              <a:t>,</a:t>
            </a:r>
            <a:r>
              <a:rPr lang="zh-CN" altLang="en-US">
                <a:solidFill>
                  <a:srgbClr val="2C376C"/>
                </a:solidFill>
              </a:rPr>
              <a:t>对于</a:t>
            </a:r>
            <a:r>
              <a:rPr lang="en-US" altLang="zh-CN">
                <a:solidFill>
                  <a:srgbClr val="2C376C"/>
                </a:solidFill>
              </a:rPr>
              <a:t>F</a:t>
            </a:r>
            <a:r>
              <a:rPr lang="zh-CN" altLang="en-US">
                <a:solidFill>
                  <a:srgbClr val="2C376C"/>
                </a:solidFill>
              </a:rPr>
              <a:t>中的每一个函数依赖</a:t>
            </a:r>
            <a:r>
              <a:rPr lang="en-US" altLang="zh-CN">
                <a:solidFill>
                  <a:srgbClr val="2C376C"/>
                </a:solidFill>
              </a:rPr>
              <a:t>X→Y</a:t>
            </a:r>
            <a:r>
              <a:rPr lang="zh-CN" altLang="en-US">
                <a:solidFill>
                  <a:srgbClr val="2C376C"/>
                </a:solidFill>
              </a:rPr>
              <a:t>，必有</a:t>
            </a:r>
            <a:r>
              <a:rPr lang="en-US" altLang="zh-CN">
                <a:solidFill>
                  <a:srgbClr val="2C376C"/>
                </a:solidFill>
              </a:rPr>
              <a:t>X</a:t>
            </a:r>
            <a:r>
              <a:rPr lang="zh-CN" altLang="en-US">
                <a:solidFill>
                  <a:srgbClr val="2C376C"/>
                </a:solidFill>
              </a:rPr>
              <a:t>是</a:t>
            </a:r>
            <a:r>
              <a:rPr lang="en-US" altLang="zh-CN">
                <a:solidFill>
                  <a:srgbClr val="2C376C"/>
                </a:solidFill>
              </a:rPr>
              <a:t>R</a:t>
            </a:r>
            <a:r>
              <a:rPr lang="zh-CN" altLang="en-US">
                <a:solidFill>
                  <a:srgbClr val="2C376C"/>
                </a:solidFill>
              </a:rPr>
              <a:t>的一个候选键，则</a:t>
            </a:r>
            <a:r>
              <a:rPr lang="en-US" altLang="zh-CN">
                <a:solidFill>
                  <a:srgbClr val="2C376C"/>
                </a:solidFill>
              </a:rPr>
              <a:t>R</a:t>
            </a:r>
            <a:r>
              <a:rPr lang="en-US" altLang="zh-CN">
                <a:solidFill>
                  <a:srgbClr val="2C376C"/>
                </a:solidFill>
                <a:sym typeface="Symbol" pitchFamily="2" charset="2"/>
              </a:rPr>
              <a:t></a:t>
            </a:r>
            <a:r>
              <a:rPr lang="en-US" altLang="zh-CN">
                <a:solidFill>
                  <a:srgbClr val="2C376C"/>
                </a:solidFill>
              </a:rPr>
              <a:t>BCNF </a:t>
            </a:r>
            <a:endParaRPr lang="zh-CN" altLang="en-US">
              <a:solidFill>
                <a:srgbClr val="2C376C"/>
              </a:solidFill>
            </a:endParaRPr>
          </a:p>
          <a:p>
            <a:pPr marL="847725" lvl="1" indent="-457200">
              <a:lnSpc>
                <a:spcPct val="110000"/>
              </a:lnSpc>
            </a:pPr>
            <a:endParaRPr lang="en-US" altLang="zh-CN"/>
          </a:p>
        </p:txBody>
      </p:sp>
      <p:sp>
        <p:nvSpPr>
          <p:cNvPr id="55302" name="Line 4">
            <a:extLst>
              <a:ext uri="{FF2B5EF4-FFF2-40B4-BE49-F238E27FC236}">
                <a16:creationId xmlns:a16="http://schemas.microsoft.com/office/drawing/2014/main" id="{62A36525-2F86-6245-B300-4F3B90C4AE7B}"/>
              </a:ext>
            </a:extLst>
          </p:cNvPr>
          <p:cNvSpPr>
            <a:spLocks noChangeShapeType="1"/>
          </p:cNvSpPr>
          <p:nvPr/>
        </p:nvSpPr>
        <p:spPr bwMode="auto">
          <a:xfrm>
            <a:off x="7040563" y="1557338"/>
            <a:ext cx="22860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a:extLst>
              <a:ext uri="{FF2B5EF4-FFF2-40B4-BE49-F238E27FC236}">
                <a16:creationId xmlns:a16="http://schemas.microsoft.com/office/drawing/2014/main" id="{AD9416D9-B71B-0749-86B2-121DFAF87700}"/>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B5E989B3-803C-B142-A8CD-F15A98B83503}" type="slidenum">
              <a:rPr lang="zh-CN" altLang="en-US" sz="2000">
                <a:latin typeface="Arial" panose="020B0604020202020204" pitchFamily="34" charset="0"/>
              </a:rPr>
              <a:pPr>
                <a:lnSpc>
                  <a:spcPct val="100000"/>
                </a:lnSpc>
                <a:spcBef>
                  <a:spcPct val="0"/>
                </a:spcBef>
                <a:buClrTx/>
                <a:buSzTx/>
                <a:buFontTx/>
                <a:buNone/>
              </a:pPr>
              <a:t>45</a:t>
            </a:fld>
            <a:endParaRPr lang="en-US" altLang="zh-CN" sz="2000">
              <a:latin typeface="Arial" panose="020B0604020202020204" pitchFamily="34" charset="0"/>
            </a:endParaRPr>
          </a:p>
        </p:txBody>
      </p:sp>
      <p:sp>
        <p:nvSpPr>
          <p:cNvPr id="6" name="日期占位符 4">
            <a:extLst>
              <a:ext uri="{FF2B5EF4-FFF2-40B4-BE49-F238E27FC236}">
                <a16:creationId xmlns:a16="http://schemas.microsoft.com/office/drawing/2014/main" id="{9A2C082E-DEC0-B046-A0B9-49B71895DD2C}"/>
              </a:ext>
            </a:extLst>
          </p:cNvPr>
          <p:cNvSpPr>
            <a:spLocks noGrp="1"/>
          </p:cNvSpPr>
          <p:nvPr>
            <p:ph type="dt" sz="quarter" idx="11"/>
          </p:nvPr>
        </p:nvSpPr>
        <p:spPr/>
        <p:txBody>
          <a:bodyPr/>
          <a:lstStyle/>
          <a:p>
            <a:pPr>
              <a:defRPr/>
            </a:pPr>
            <a:fld id="{71EFB8FD-879D-470D-A5C3-ED680F44F3AC}" type="datetime1">
              <a:rPr lang="zh-CN" altLang="en-US"/>
              <a:pPr>
                <a:defRPr/>
              </a:pPr>
              <a:t>2024/5/24</a:t>
            </a:fld>
            <a:endParaRPr lang="en-US" altLang="zh-CN" sz="1000"/>
          </a:p>
        </p:txBody>
      </p:sp>
      <p:sp>
        <p:nvSpPr>
          <p:cNvPr id="1924098" name="Rectangle 2">
            <a:extLst>
              <a:ext uri="{FF2B5EF4-FFF2-40B4-BE49-F238E27FC236}">
                <a16:creationId xmlns:a16="http://schemas.microsoft.com/office/drawing/2014/main" id="{7CE608B0-AC47-C74E-B1EC-213B150BA95C}"/>
              </a:ext>
            </a:extLst>
          </p:cNvPr>
          <p:cNvSpPr>
            <a:spLocks noGrp="1" noChangeArrowheads="1"/>
          </p:cNvSpPr>
          <p:nvPr>
            <p:ph type="title"/>
          </p:nvPr>
        </p:nvSpPr>
        <p:spPr/>
        <p:txBody>
          <a:bodyPr/>
          <a:lstStyle/>
          <a:p>
            <a:pPr>
              <a:defRPr/>
            </a:pPr>
            <a:r>
              <a:rPr lang="en-US" altLang="en-US"/>
              <a:t>10.6.2</a:t>
            </a:r>
            <a:r>
              <a:rPr lang="en-US" altLang="zh-CN"/>
              <a:t> </a:t>
            </a:r>
            <a:r>
              <a:rPr lang="en-US" altLang="en-US"/>
              <a:t>4NF</a:t>
            </a:r>
            <a:endParaRPr lang="zh-CN" altLang="en-US"/>
          </a:p>
        </p:txBody>
      </p:sp>
      <p:sp>
        <p:nvSpPr>
          <p:cNvPr id="1924099" name="Rectangle 3">
            <a:extLst>
              <a:ext uri="{FF2B5EF4-FFF2-40B4-BE49-F238E27FC236}">
                <a16:creationId xmlns:a16="http://schemas.microsoft.com/office/drawing/2014/main" id="{FD7DBA61-66D1-C749-A64D-954D08E64ADC}"/>
              </a:ext>
            </a:extLst>
          </p:cNvPr>
          <p:cNvSpPr>
            <a:spLocks noGrp="1" noChangeArrowheads="1"/>
          </p:cNvSpPr>
          <p:nvPr>
            <p:ph type="body" idx="1"/>
          </p:nvPr>
        </p:nvSpPr>
        <p:spPr>
          <a:xfrm>
            <a:off x="650875" y="1143000"/>
            <a:ext cx="8820150" cy="4978400"/>
          </a:xfrm>
        </p:spPr>
        <p:txBody>
          <a:bodyPr/>
          <a:lstStyle/>
          <a:p>
            <a:pPr marL="342900" indent="-342900" defTabSz="914400">
              <a:lnSpc>
                <a:spcPct val="85000"/>
              </a:lnSpc>
              <a:spcBef>
                <a:spcPct val="35000"/>
              </a:spcBef>
            </a:pPr>
            <a:r>
              <a:rPr lang="zh-CN" altLang="zh-CN"/>
              <a:t>可采用分解的方法</a:t>
            </a:r>
            <a:r>
              <a:rPr lang="zh-CN" altLang="en-US"/>
              <a:t>消去</a:t>
            </a:r>
            <a:r>
              <a:rPr lang="zh-CN" altLang="zh-CN"/>
              <a:t>非平凡非函数依赖的多值依赖</a:t>
            </a:r>
          </a:p>
          <a:p>
            <a:pPr marL="342900" indent="-342900" defTabSz="914400">
              <a:lnSpc>
                <a:spcPct val="85000"/>
              </a:lnSpc>
              <a:spcBef>
                <a:spcPct val="35000"/>
              </a:spcBef>
            </a:pPr>
            <a:r>
              <a:rPr lang="zh-CN" altLang="en-US"/>
              <a:t>例： </a:t>
            </a:r>
            <a:r>
              <a:rPr lang="en-US" altLang="zh-CN"/>
              <a:t>Teaching(C,T,B) ∈ 4NF</a:t>
            </a:r>
          </a:p>
          <a:p>
            <a:pPr marL="342900" indent="-342900" defTabSz="914400">
              <a:lnSpc>
                <a:spcPct val="85000"/>
              </a:lnSpc>
              <a:spcBef>
                <a:spcPct val="35000"/>
              </a:spcBef>
              <a:buFont typeface="Wingdings" pitchFamily="2" charset="2"/>
              <a:buNone/>
            </a:pPr>
            <a:r>
              <a:rPr lang="en-US" altLang="zh-CN"/>
              <a:t>    </a:t>
            </a:r>
            <a:r>
              <a:rPr lang="zh-CN" altLang="en-US"/>
              <a:t>存在非平凡的多值依赖</a:t>
            </a:r>
            <a:r>
              <a:rPr lang="en-US" altLang="zh-CN"/>
              <a:t>C→→T</a:t>
            </a:r>
            <a:r>
              <a:rPr lang="zh-CN" altLang="en-US"/>
              <a:t>，且</a:t>
            </a:r>
            <a:r>
              <a:rPr lang="en-US" altLang="zh-CN"/>
              <a:t>C</a:t>
            </a:r>
            <a:r>
              <a:rPr lang="zh-CN" altLang="en-US"/>
              <a:t>不是候选码</a:t>
            </a:r>
          </a:p>
          <a:p>
            <a:pPr marL="742950" lvl="1" indent="-285750" defTabSz="914400">
              <a:lnSpc>
                <a:spcPct val="85000"/>
              </a:lnSpc>
              <a:spcBef>
                <a:spcPct val="35000"/>
              </a:spcBef>
            </a:pPr>
            <a:r>
              <a:rPr lang="zh-CN" altLang="en-US"/>
              <a:t>用投影分解法把</a:t>
            </a:r>
            <a:r>
              <a:rPr lang="en-US" altLang="zh-CN"/>
              <a:t>Teaching</a:t>
            </a:r>
            <a:r>
              <a:rPr lang="zh-CN" altLang="en-US"/>
              <a:t>分解为如下两个关系模式</a:t>
            </a:r>
          </a:p>
          <a:p>
            <a:pPr marL="342900" indent="-342900" defTabSz="914400">
              <a:lnSpc>
                <a:spcPct val="85000"/>
              </a:lnSpc>
              <a:spcBef>
                <a:spcPct val="35000"/>
              </a:spcBef>
              <a:buFont typeface="Wingdings" pitchFamily="2" charset="2"/>
              <a:buNone/>
            </a:pPr>
            <a:r>
              <a:rPr lang="zh-CN" altLang="en-US"/>
              <a:t>		               </a:t>
            </a:r>
            <a:r>
              <a:rPr lang="en-US" altLang="zh-CN"/>
              <a:t>CT(</a:t>
            </a:r>
            <a:r>
              <a:rPr lang="zh-CN" altLang="en-US"/>
              <a:t>课程</a:t>
            </a:r>
            <a:r>
              <a:rPr lang="en-US" altLang="zh-CN"/>
              <a:t>C,</a:t>
            </a:r>
            <a:r>
              <a:rPr lang="zh-CN" altLang="en-US"/>
              <a:t>教师</a:t>
            </a:r>
            <a:r>
              <a:rPr lang="en-US" altLang="zh-CN"/>
              <a:t>T) ∈ 4NF</a:t>
            </a:r>
          </a:p>
          <a:p>
            <a:pPr marL="342900" indent="-342900" defTabSz="914400">
              <a:lnSpc>
                <a:spcPct val="85000"/>
              </a:lnSpc>
              <a:spcBef>
                <a:spcPct val="35000"/>
              </a:spcBef>
              <a:buFont typeface="Wingdings" pitchFamily="2" charset="2"/>
              <a:buNone/>
            </a:pPr>
            <a:r>
              <a:rPr lang="en-US" altLang="zh-CN"/>
              <a:t>          		    CB(</a:t>
            </a:r>
            <a:r>
              <a:rPr lang="zh-CN" altLang="en-US"/>
              <a:t>课程</a:t>
            </a:r>
            <a:r>
              <a:rPr lang="en-US" altLang="zh-CN"/>
              <a:t>C,</a:t>
            </a:r>
            <a:r>
              <a:rPr lang="zh-CN" altLang="en-US"/>
              <a:t>参考书</a:t>
            </a:r>
            <a:r>
              <a:rPr lang="en-US" altLang="zh-CN"/>
              <a:t>B) ∈ 4NF</a:t>
            </a:r>
          </a:p>
          <a:p>
            <a:pPr marL="342900" indent="-342900" defTabSz="914400">
              <a:lnSpc>
                <a:spcPct val="85000"/>
              </a:lnSpc>
              <a:spcBef>
                <a:spcPct val="35000"/>
              </a:spcBef>
              <a:buFont typeface="Wingdings" pitchFamily="2" charset="2"/>
              <a:buNone/>
            </a:pPr>
            <a:r>
              <a:rPr lang="en-US" altLang="zh-CN"/>
              <a:t>    C→→T</a:t>
            </a:r>
            <a:r>
              <a:rPr lang="zh-CN" altLang="en-US"/>
              <a:t>， </a:t>
            </a:r>
            <a:r>
              <a:rPr lang="en-US" altLang="zh-CN"/>
              <a:t>C→→B</a:t>
            </a:r>
            <a:r>
              <a:rPr lang="zh-CN" altLang="en-US"/>
              <a:t>是平凡多值依赖</a:t>
            </a:r>
          </a:p>
          <a:p>
            <a:pPr marL="342900" indent="-342900" defTabSz="914400">
              <a:lnSpc>
                <a:spcPct val="85000"/>
              </a:lnSpc>
              <a:spcBef>
                <a:spcPct val="35000"/>
              </a:spcBef>
            </a:pPr>
            <a:endParaRPr lang="zh-CN" altLang="en-US"/>
          </a:p>
          <a:p>
            <a:pPr marL="342900" indent="-342900" defTabSz="914400">
              <a:lnSpc>
                <a:spcPct val="85000"/>
              </a:lnSpc>
              <a:spcBef>
                <a:spcPct val="35000"/>
              </a:spcBef>
            </a:pPr>
            <a:r>
              <a:rPr lang="zh-CN" altLang="zh-CN">
                <a:solidFill>
                  <a:srgbClr val="0000FF"/>
                </a:solidFill>
              </a:rPr>
              <a:t>只考虑函数依赖，BCNF是关系模式规范化的最高程度</a:t>
            </a:r>
            <a:endParaRPr lang="zh-CN" altLang="en-US">
              <a:solidFill>
                <a:srgbClr val="0000FF"/>
              </a:solidFill>
            </a:endParaRPr>
          </a:p>
          <a:p>
            <a:pPr marL="342900" indent="-342900" defTabSz="914400">
              <a:lnSpc>
                <a:spcPct val="85000"/>
              </a:lnSpc>
              <a:spcBef>
                <a:spcPct val="35000"/>
              </a:spcBef>
            </a:pPr>
            <a:r>
              <a:rPr lang="zh-CN" altLang="zh-CN">
                <a:solidFill>
                  <a:srgbClr val="0000FF"/>
                </a:solidFill>
              </a:rPr>
              <a:t>考虑多值依赖，4NF是关系模式规范化的最高程度</a:t>
            </a:r>
            <a:endParaRPr lang="zh-CN" altLang="en-US">
              <a:solidFill>
                <a:srgbClr val="0000FF"/>
              </a:solidFill>
            </a:endParaRPr>
          </a:p>
        </p:txBody>
      </p:sp>
      <p:sp>
        <p:nvSpPr>
          <p:cNvPr id="56326" name="Line 4">
            <a:extLst>
              <a:ext uri="{FF2B5EF4-FFF2-40B4-BE49-F238E27FC236}">
                <a16:creationId xmlns:a16="http://schemas.microsoft.com/office/drawing/2014/main" id="{8E65C57C-E874-DD49-AF09-11C6BF363255}"/>
              </a:ext>
            </a:extLst>
          </p:cNvPr>
          <p:cNvSpPr>
            <a:spLocks noChangeShapeType="1"/>
          </p:cNvSpPr>
          <p:nvPr/>
        </p:nvSpPr>
        <p:spPr bwMode="auto">
          <a:xfrm>
            <a:off x="4592638" y="1700213"/>
            <a:ext cx="82550" cy="3048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24099">
                                            <p:txEl>
                                              <p:pRg st="3" end="3"/>
                                            </p:txEl>
                                          </p:spTgt>
                                        </p:tgtEl>
                                        <p:attrNameLst>
                                          <p:attrName>style.visibility</p:attrName>
                                        </p:attrNameLst>
                                      </p:cBhvr>
                                      <p:to>
                                        <p:strVal val="visible"/>
                                      </p:to>
                                    </p:set>
                                    <p:anim calcmode="lin" valueType="num">
                                      <p:cBhvr additive="base">
                                        <p:cTn id="7" dur="500" fill="hold"/>
                                        <p:tgtEl>
                                          <p:spTgt spid="192409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24099">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24099">
                                            <p:txEl>
                                              <p:pRg st="4" end="4"/>
                                            </p:txEl>
                                          </p:spTgt>
                                        </p:tgtEl>
                                        <p:attrNameLst>
                                          <p:attrName>style.visibility</p:attrName>
                                        </p:attrNameLst>
                                      </p:cBhvr>
                                      <p:to>
                                        <p:strVal val="visible"/>
                                      </p:to>
                                    </p:set>
                                    <p:anim calcmode="lin" valueType="num">
                                      <p:cBhvr additive="base">
                                        <p:cTn id="11" dur="500" fill="hold"/>
                                        <p:tgtEl>
                                          <p:spTgt spid="1924099">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24099">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24099">
                                            <p:txEl>
                                              <p:pRg st="5" end="5"/>
                                            </p:txEl>
                                          </p:spTgt>
                                        </p:tgtEl>
                                        <p:attrNameLst>
                                          <p:attrName>style.visibility</p:attrName>
                                        </p:attrNameLst>
                                      </p:cBhvr>
                                      <p:to>
                                        <p:strVal val="visible"/>
                                      </p:to>
                                    </p:set>
                                    <p:anim calcmode="lin" valueType="num">
                                      <p:cBhvr additive="base">
                                        <p:cTn id="15" dur="500" fill="hold"/>
                                        <p:tgtEl>
                                          <p:spTgt spid="1924099">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24099">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924099">
                                            <p:txEl>
                                              <p:pRg st="6" end="6"/>
                                            </p:txEl>
                                          </p:spTgt>
                                        </p:tgtEl>
                                        <p:attrNameLst>
                                          <p:attrName>style.visibility</p:attrName>
                                        </p:attrNameLst>
                                      </p:cBhvr>
                                      <p:to>
                                        <p:strVal val="visible"/>
                                      </p:to>
                                    </p:set>
                                    <p:anim calcmode="lin" valueType="num">
                                      <p:cBhvr additive="base">
                                        <p:cTn id="19" dur="500" fill="hold"/>
                                        <p:tgtEl>
                                          <p:spTgt spid="1924099">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24099">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924099">
                                            <p:txEl>
                                              <p:pRg st="8" end="8"/>
                                            </p:txEl>
                                          </p:spTgt>
                                        </p:tgtEl>
                                        <p:attrNameLst>
                                          <p:attrName>style.visibility</p:attrName>
                                        </p:attrNameLst>
                                      </p:cBhvr>
                                      <p:to>
                                        <p:strVal val="visible"/>
                                      </p:to>
                                    </p:set>
                                    <p:anim calcmode="lin" valueType="num">
                                      <p:cBhvr additive="base">
                                        <p:cTn id="23" dur="500" fill="hold"/>
                                        <p:tgtEl>
                                          <p:spTgt spid="1924099">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924099">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924099">
                                            <p:txEl>
                                              <p:pRg st="9" end="9"/>
                                            </p:txEl>
                                          </p:spTgt>
                                        </p:tgtEl>
                                        <p:attrNameLst>
                                          <p:attrName>style.visibility</p:attrName>
                                        </p:attrNameLst>
                                      </p:cBhvr>
                                      <p:to>
                                        <p:strVal val="visible"/>
                                      </p:to>
                                    </p:set>
                                    <p:anim calcmode="lin" valueType="num">
                                      <p:cBhvr additive="base">
                                        <p:cTn id="27" dur="500" fill="hold"/>
                                        <p:tgtEl>
                                          <p:spTgt spid="1924099">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92409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a:extLst>
              <a:ext uri="{FF2B5EF4-FFF2-40B4-BE49-F238E27FC236}">
                <a16:creationId xmlns:a16="http://schemas.microsoft.com/office/drawing/2014/main" id="{ADDB46F0-A2B7-9E4E-8517-A0285C6A1EE7}"/>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DCACAA44-6B5C-0748-8C8F-8F0271C82738}" type="slidenum">
              <a:rPr lang="zh-CN" altLang="en-US" sz="2000">
                <a:latin typeface="Arial" panose="020B0604020202020204" pitchFamily="34" charset="0"/>
              </a:rPr>
              <a:pPr>
                <a:lnSpc>
                  <a:spcPct val="100000"/>
                </a:lnSpc>
                <a:spcBef>
                  <a:spcPct val="0"/>
                </a:spcBef>
                <a:buClrTx/>
                <a:buSzTx/>
                <a:buFontTx/>
                <a:buNone/>
              </a:pPr>
              <a:t>46</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CE1F144C-BE4F-354C-8A9D-8C04E633C1A2}"/>
              </a:ext>
            </a:extLst>
          </p:cNvPr>
          <p:cNvSpPr>
            <a:spLocks noGrp="1"/>
          </p:cNvSpPr>
          <p:nvPr>
            <p:ph type="dt" sz="quarter" idx="11"/>
          </p:nvPr>
        </p:nvSpPr>
        <p:spPr/>
        <p:txBody>
          <a:bodyPr/>
          <a:lstStyle/>
          <a:p>
            <a:pPr>
              <a:defRPr/>
            </a:pPr>
            <a:fld id="{18A60777-91FF-420C-851F-8672ADAE37F8}" type="datetime1">
              <a:rPr lang="zh-CN" altLang="en-US"/>
              <a:pPr>
                <a:defRPr/>
              </a:pPr>
              <a:t>2024/5/24</a:t>
            </a:fld>
            <a:endParaRPr lang="en-US" altLang="zh-CN" sz="1000"/>
          </a:p>
        </p:txBody>
      </p:sp>
      <p:sp>
        <p:nvSpPr>
          <p:cNvPr id="1926146" name="Rectangle 2">
            <a:extLst>
              <a:ext uri="{FF2B5EF4-FFF2-40B4-BE49-F238E27FC236}">
                <a16:creationId xmlns:a16="http://schemas.microsoft.com/office/drawing/2014/main" id="{C08C870E-A251-C34A-84BF-E701C04F17B9}"/>
              </a:ext>
            </a:extLst>
          </p:cNvPr>
          <p:cNvSpPr>
            <a:spLocks noGrp="1" noChangeArrowheads="1"/>
          </p:cNvSpPr>
          <p:nvPr>
            <p:ph type="title"/>
          </p:nvPr>
        </p:nvSpPr>
        <p:spPr/>
        <p:txBody>
          <a:bodyPr/>
          <a:lstStyle/>
          <a:p>
            <a:r>
              <a:rPr lang="zh-CN" altLang="en-US"/>
              <a:t>规范化小结</a:t>
            </a:r>
          </a:p>
        </p:txBody>
      </p:sp>
      <p:sp>
        <p:nvSpPr>
          <p:cNvPr id="58373" name="Rectangle 3">
            <a:extLst>
              <a:ext uri="{FF2B5EF4-FFF2-40B4-BE49-F238E27FC236}">
                <a16:creationId xmlns:a16="http://schemas.microsoft.com/office/drawing/2014/main" id="{C4FFAD28-CCF5-E44A-9D37-6EEA72A89287}"/>
              </a:ext>
            </a:extLst>
          </p:cNvPr>
          <p:cNvSpPr>
            <a:spLocks noGrp="1" noChangeArrowheads="1"/>
          </p:cNvSpPr>
          <p:nvPr>
            <p:ph type="body" idx="1"/>
          </p:nvPr>
        </p:nvSpPr>
        <p:spPr>
          <a:xfrm>
            <a:off x="650875" y="1143000"/>
            <a:ext cx="8820150" cy="4613275"/>
          </a:xfrm>
        </p:spPr>
        <p:txBody>
          <a:bodyPr/>
          <a:lstStyle/>
          <a:p>
            <a:pPr>
              <a:lnSpc>
                <a:spcPct val="100000"/>
              </a:lnSpc>
            </a:pPr>
            <a:r>
              <a:rPr lang="zh-CN" altLang="en-US"/>
              <a:t>关系数据库的规范化理论是数据库逻辑设计的工具。</a:t>
            </a:r>
          </a:p>
          <a:p>
            <a:pPr lvl="1">
              <a:lnSpc>
                <a:spcPct val="100000"/>
              </a:lnSpc>
            </a:pPr>
            <a:r>
              <a:rPr lang="zh-CN" altLang="en-US"/>
              <a:t>一个关系只要其分量都是不可分的数据项，它就是规范化的关系，但这只是最基本的规范化。</a:t>
            </a:r>
          </a:p>
          <a:p>
            <a:pPr lvl="1">
              <a:lnSpc>
                <a:spcPct val="100000"/>
              </a:lnSpc>
            </a:pPr>
            <a:r>
              <a:rPr lang="zh-CN" altLang="en-US"/>
              <a:t>规范化程度可以有多个不同的级别</a:t>
            </a:r>
            <a:r>
              <a:rPr lang="en-US" altLang="zh-CN"/>
              <a:t>,</a:t>
            </a:r>
          </a:p>
          <a:p>
            <a:pPr lvl="1">
              <a:lnSpc>
                <a:spcPct val="100000"/>
              </a:lnSpc>
            </a:pPr>
            <a:r>
              <a:rPr lang="zh-CN" altLang="en-US"/>
              <a:t>规范化程度过低的关系不一定能够很好地描述现实世界，可能存在插入异常、删除异常、修改复杂、数据冗余等问题</a:t>
            </a:r>
          </a:p>
          <a:p>
            <a:pPr>
              <a:lnSpc>
                <a:spcPct val="100000"/>
              </a:lnSpc>
            </a:pPr>
            <a:r>
              <a:rPr lang="zh-CN" altLang="en-US"/>
              <a:t>一个低一级范式的关系模式，通过模式分解可以转换为若干个高一级范式的关系模式集合，这种过程就叫</a:t>
            </a:r>
            <a:r>
              <a:rPr lang="zh-CN" altLang="en-US">
                <a:solidFill>
                  <a:srgbClr val="0000FF"/>
                </a:solidFill>
              </a:rPr>
              <a:t>关系模式的规范化</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a:extLst>
              <a:ext uri="{FF2B5EF4-FFF2-40B4-BE49-F238E27FC236}">
                <a16:creationId xmlns:a16="http://schemas.microsoft.com/office/drawing/2014/main" id="{DCA2103C-C496-FD48-868D-C0244AD35DDC}"/>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DE5A8765-B503-434D-AB45-08918B7FF07D}" type="slidenum">
              <a:rPr lang="zh-CN" altLang="en-US" sz="2000">
                <a:latin typeface="Arial" panose="020B0604020202020204" pitchFamily="34" charset="0"/>
              </a:rPr>
              <a:pPr>
                <a:lnSpc>
                  <a:spcPct val="100000"/>
                </a:lnSpc>
                <a:spcBef>
                  <a:spcPct val="0"/>
                </a:spcBef>
                <a:buClrTx/>
                <a:buSzTx/>
                <a:buFontTx/>
                <a:buNone/>
              </a:pPr>
              <a:t>47</a:t>
            </a:fld>
            <a:endParaRPr lang="en-US" altLang="zh-CN" sz="2000">
              <a:latin typeface="Arial" panose="020B0604020202020204" pitchFamily="34" charset="0"/>
            </a:endParaRPr>
          </a:p>
        </p:txBody>
      </p:sp>
      <p:sp>
        <p:nvSpPr>
          <p:cNvPr id="8" name="日期占位符 4">
            <a:extLst>
              <a:ext uri="{FF2B5EF4-FFF2-40B4-BE49-F238E27FC236}">
                <a16:creationId xmlns:a16="http://schemas.microsoft.com/office/drawing/2014/main" id="{795B058D-5D30-DD4B-9B8C-00B078C1E099}"/>
              </a:ext>
            </a:extLst>
          </p:cNvPr>
          <p:cNvSpPr>
            <a:spLocks noGrp="1"/>
          </p:cNvSpPr>
          <p:nvPr>
            <p:ph type="dt" sz="quarter" idx="11"/>
          </p:nvPr>
        </p:nvSpPr>
        <p:spPr/>
        <p:txBody>
          <a:bodyPr/>
          <a:lstStyle/>
          <a:p>
            <a:pPr>
              <a:defRPr/>
            </a:pPr>
            <a:fld id="{468CEC1F-92A4-4C65-9B7E-F2B6B815555D}" type="datetime1">
              <a:rPr lang="zh-CN" altLang="en-US"/>
              <a:pPr>
                <a:defRPr/>
              </a:pPr>
              <a:t>2024/5/24</a:t>
            </a:fld>
            <a:endParaRPr lang="en-US" altLang="zh-CN" sz="1000"/>
          </a:p>
        </p:txBody>
      </p:sp>
      <p:sp>
        <p:nvSpPr>
          <p:cNvPr id="1927170" name="Rectangle 2">
            <a:extLst>
              <a:ext uri="{FF2B5EF4-FFF2-40B4-BE49-F238E27FC236}">
                <a16:creationId xmlns:a16="http://schemas.microsoft.com/office/drawing/2014/main" id="{54519BF9-42EF-C841-8B35-6CAF81072348}"/>
              </a:ext>
            </a:extLst>
          </p:cNvPr>
          <p:cNvSpPr>
            <a:spLocks noGrp="1" noChangeArrowheads="1"/>
          </p:cNvSpPr>
          <p:nvPr>
            <p:ph type="title"/>
          </p:nvPr>
        </p:nvSpPr>
        <p:spPr/>
        <p:txBody>
          <a:bodyPr/>
          <a:lstStyle/>
          <a:p>
            <a:r>
              <a:rPr lang="zh-CN" altLang="en-US"/>
              <a:t>规范化小结</a:t>
            </a:r>
          </a:p>
        </p:txBody>
      </p:sp>
      <p:sp>
        <p:nvSpPr>
          <p:cNvPr id="59397" name="Rectangle 3">
            <a:extLst>
              <a:ext uri="{FF2B5EF4-FFF2-40B4-BE49-F238E27FC236}">
                <a16:creationId xmlns:a16="http://schemas.microsoft.com/office/drawing/2014/main" id="{8038E48A-0F5A-6C44-B017-922684E46B22}"/>
              </a:ext>
            </a:extLst>
          </p:cNvPr>
          <p:cNvSpPr>
            <a:spLocks noGrp="1" noChangeArrowheads="1"/>
          </p:cNvSpPr>
          <p:nvPr>
            <p:ph type="body" idx="1"/>
          </p:nvPr>
        </p:nvSpPr>
        <p:spPr>
          <a:xfrm>
            <a:off x="650875" y="1143000"/>
            <a:ext cx="8820150" cy="384175"/>
          </a:xfrm>
        </p:spPr>
        <p:txBody>
          <a:bodyPr/>
          <a:lstStyle/>
          <a:p>
            <a:pPr marL="342900" indent="-342900" defTabSz="914400"/>
            <a:r>
              <a:rPr lang="zh-CN" altLang="en-US"/>
              <a:t>关系模式规范化的基本步骤</a:t>
            </a:r>
            <a:endParaRPr lang="zh-CN" altLang="en-US" sz="2400"/>
          </a:p>
        </p:txBody>
      </p:sp>
      <p:sp>
        <p:nvSpPr>
          <p:cNvPr id="59398" name="Rectangle 4">
            <a:extLst>
              <a:ext uri="{FF2B5EF4-FFF2-40B4-BE49-F238E27FC236}">
                <a16:creationId xmlns:a16="http://schemas.microsoft.com/office/drawing/2014/main" id="{AF05AE25-9256-134B-8B83-7A6AEEC31F2F}"/>
              </a:ext>
            </a:extLst>
          </p:cNvPr>
          <p:cNvSpPr>
            <a:spLocks noChangeArrowheads="1"/>
          </p:cNvSpPr>
          <p:nvPr/>
        </p:nvSpPr>
        <p:spPr bwMode="auto">
          <a:xfrm>
            <a:off x="776288" y="1927225"/>
            <a:ext cx="8785225" cy="3446463"/>
          </a:xfrm>
          <a:prstGeom prst="rect">
            <a:avLst/>
          </a:prstGeom>
          <a:solidFill>
            <a:srgbClr val="FFFF00">
              <a:alpha val="50195"/>
            </a:srgbClr>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a:buFont typeface="Wingdings" pitchFamily="2" charset="2"/>
              <a:buNone/>
            </a:pPr>
            <a:endParaRPr lang="zh-CN" altLang="en-US" sz="2500"/>
          </a:p>
        </p:txBody>
      </p:sp>
      <p:sp>
        <p:nvSpPr>
          <p:cNvPr id="59399" name="Line 5">
            <a:extLst>
              <a:ext uri="{FF2B5EF4-FFF2-40B4-BE49-F238E27FC236}">
                <a16:creationId xmlns:a16="http://schemas.microsoft.com/office/drawing/2014/main" id="{7242C0B4-513D-C34C-9562-C981C552F765}"/>
              </a:ext>
            </a:extLst>
          </p:cNvPr>
          <p:cNvSpPr>
            <a:spLocks noChangeShapeType="1"/>
          </p:cNvSpPr>
          <p:nvPr/>
        </p:nvSpPr>
        <p:spPr bwMode="auto">
          <a:xfrm>
            <a:off x="2922588" y="1992313"/>
            <a:ext cx="14287" cy="33083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59400" name="Rectangle 6">
            <a:extLst>
              <a:ext uri="{FF2B5EF4-FFF2-40B4-BE49-F238E27FC236}">
                <a16:creationId xmlns:a16="http://schemas.microsoft.com/office/drawing/2014/main" id="{229F7F83-081B-3145-9A2E-02F1023D42AB}"/>
              </a:ext>
            </a:extLst>
          </p:cNvPr>
          <p:cNvSpPr>
            <a:spLocks noChangeArrowheads="1"/>
          </p:cNvSpPr>
          <p:nvPr/>
        </p:nvSpPr>
        <p:spPr bwMode="auto">
          <a:xfrm>
            <a:off x="911225" y="1916113"/>
            <a:ext cx="8994775" cy="342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2400">
                <a:latin typeface="Arial" panose="020B0604020202020204" pitchFamily="34" charset="0"/>
              </a:rPr>
              <a:t> 	              </a:t>
            </a:r>
            <a:r>
              <a:rPr lang="en-US" altLang="zh-CN" sz="2400">
                <a:latin typeface="Arial" panose="020B0604020202020204" pitchFamily="34" charset="0"/>
              </a:rPr>
              <a:t>1NF</a:t>
            </a:r>
          </a:p>
          <a:p>
            <a:pPr>
              <a:lnSpc>
                <a:spcPct val="100000"/>
              </a:lnSpc>
              <a:spcBef>
                <a:spcPct val="0"/>
              </a:spcBef>
              <a:buClrTx/>
              <a:buSzTx/>
              <a:buFontTx/>
              <a:buNone/>
            </a:pPr>
            <a:r>
              <a:rPr lang="en-US" altLang="zh-CN" sz="2400">
                <a:latin typeface="Arial" panose="020B0604020202020204" pitchFamily="34" charset="0"/>
              </a:rPr>
              <a:t>                	    ↓  </a:t>
            </a:r>
            <a:r>
              <a:rPr lang="zh-CN" altLang="en-US" sz="2400">
                <a:latin typeface="Arial" panose="020B0604020202020204" pitchFamily="34" charset="0"/>
              </a:rPr>
              <a:t>消除非主属性对</a:t>
            </a:r>
            <a:r>
              <a:rPr lang="zh-CN" altLang="en-US" sz="2400"/>
              <a:t>候选键</a:t>
            </a:r>
            <a:r>
              <a:rPr lang="zh-CN" altLang="en-US" sz="2400">
                <a:latin typeface="Arial" panose="020B0604020202020204" pitchFamily="34" charset="0"/>
              </a:rPr>
              <a:t>的部分函数依赖</a:t>
            </a:r>
          </a:p>
          <a:p>
            <a:pPr>
              <a:lnSpc>
                <a:spcPct val="100000"/>
              </a:lnSpc>
              <a:spcBef>
                <a:spcPct val="0"/>
              </a:spcBef>
              <a:buClrTx/>
              <a:buSzTx/>
              <a:buFontTx/>
              <a:buNone/>
            </a:pPr>
            <a:r>
              <a:rPr lang="zh-CN" altLang="en-US" sz="2400">
                <a:latin typeface="Arial" panose="020B0604020202020204" pitchFamily="34" charset="0"/>
              </a:rPr>
              <a:t>消除决定属性   </a:t>
            </a:r>
            <a:r>
              <a:rPr lang="en-US" altLang="zh-CN" sz="2400">
                <a:latin typeface="Arial" panose="020B0604020202020204" pitchFamily="34" charset="0"/>
              </a:rPr>
              <a:t>2NF</a:t>
            </a:r>
          </a:p>
          <a:p>
            <a:pPr>
              <a:lnSpc>
                <a:spcPct val="100000"/>
              </a:lnSpc>
              <a:spcBef>
                <a:spcPct val="0"/>
              </a:spcBef>
              <a:buClrTx/>
              <a:buSzTx/>
              <a:buFontTx/>
              <a:buNone/>
            </a:pPr>
            <a:r>
              <a:rPr lang="zh-CN" altLang="en-US" sz="2400">
                <a:latin typeface="Arial" panose="020B0604020202020204" pitchFamily="34" charset="0"/>
              </a:rPr>
              <a:t>集非码的非平    </a:t>
            </a:r>
            <a:r>
              <a:rPr lang="en-US" altLang="zh-CN" sz="2400">
                <a:latin typeface="Arial" panose="020B0604020202020204" pitchFamily="34" charset="0"/>
              </a:rPr>
              <a:t>↓  </a:t>
            </a:r>
            <a:r>
              <a:rPr lang="zh-CN" altLang="en-US" sz="2400">
                <a:latin typeface="Arial" panose="020B0604020202020204" pitchFamily="34" charset="0"/>
              </a:rPr>
              <a:t>消除非主属性对</a:t>
            </a:r>
            <a:r>
              <a:rPr lang="zh-CN" altLang="en-US" sz="2400"/>
              <a:t>候选键</a:t>
            </a:r>
            <a:r>
              <a:rPr lang="zh-CN" altLang="en-US" sz="2400">
                <a:latin typeface="Arial" panose="020B0604020202020204" pitchFamily="34" charset="0"/>
              </a:rPr>
              <a:t>的传递函数依赖</a:t>
            </a:r>
          </a:p>
          <a:p>
            <a:pPr>
              <a:lnSpc>
                <a:spcPct val="100000"/>
              </a:lnSpc>
              <a:spcBef>
                <a:spcPct val="0"/>
              </a:spcBef>
              <a:buClrTx/>
              <a:buSzTx/>
              <a:buFontTx/>
              <a:buNone/>
            </a:pPr>
            <a:r>
              <a:rPr lang="zh-CN" altLang="en-US" sz="2400">
                <a:latin typeface="Arial" panose="020B0604020202020204" pitchFamily="34" charset="0"/>
              </a:rPr>
              <a:t>凡函数依赖       </a:t>
            </a:r>
            <a:r>
              <a:rPr lang="en-US" altLang="zh-CN" sz="2400">
                <a:latin typeface="Arial" panose="020B0604020202020204" pitchFamily="34" charset="0"/>
              </a:rPr>
              <a:t>3NF</a:t>
            </a:r>
          </a:p>
          <a:p>
            <a:pPr>
              <a:lnSpc>
                <a:spcPct val="100000"/>
              </a:lnSpc>
              <a:spcBef>
                <a:spcPct val="0"/>
              </a:spcBef>
              <a:buClrTx/>
              <a:buSzTx/>
              <a:buFontTx/>
              <a:buNone/>
            </a:pPr>
            <a:r>
              <a:rPr lang="en-US" altLang="zh-CN" sz="2400">
                <a:latin typeface="Arial" panose="020B0604020202020204" pitchFamily="34" charset="0"/>
              </a:rPr>
              <a:t>                	    ↓  </a:t>
            </a:r>
            <a:r>
              <a:rPr lang="zh-CN" altLang="en-US" sz="2400">
                <a:latin typeface="Arial" panose="020B0604020202020204" pitchFamily="34" charset="0"/>
              </a:rPr>
              <a:t>消除主属性对</a:t>
            </a:r>
            <a:r>
              <a:rPr lang="zh-CN" altLang="en-US" sz="2400"/>
              <a:t>候选键</a:t>
            </a:r>
            <a:r>
              <a:rPr lang="zh-CN" altLang="en-US" sz="2400">
                <a:latin typeface="Arial" panose="020B0604020202020204" pitchFamily="34" charset="0"/>
              </a:rPr>
              <a:t>的部分和传递函数依赖</a:t>
            </a:r>
          </a:p>
          <a:p>
            <a:pPr>
              <a:lnSpc>
                <a:spcPct val="100000"/>
              </a:lnSpc>
              <a:spcBef>
                <a:spcPct val="0"/>
              </a:spcBef>
              <a:buClrTx/>
              <a:buSzTx/>
              <a:buFontTx/>
              <a:buNone/>
            </a:pPr>
            <a:r>
              <a:rPr lang="zh-CN" altLang="en-US" sz="2400">
                <a:latin typeface="Arial" panose="020B0604020202020204" pitchFamily="34" charset="0"/>
              </a:rPr>
              <a:t>               	  </a:t>
            </a:r>
            <a:r>
              <a:rPr lang="en-US" altLang="zh-CN" sz="2400">
                <a:latin typeface="Arial" panose="020B0604020202020204" pitchFamily="34" charset="0"/>
              </a:rPr>
              <a:t>BCNF </a:t>
            </a:r>
          </a:p>
          <a:p>
            <a:pPr>
              <a:lnSpc>
                <a:spcPct val="100000"/>
              </a:lnSpc>
              <a:spcBef>
                <a:spcPct val="0"/>
              </a:spcBef>
              <a:buClrTx/>
              <a:buSzTx/>
              <a:buFontTx/>
              <a:buNone/>
            </a:pPr>
            <a:r>
              <a:rPr lang="en-US" altLang="zh-CN" sz="2400">
                <a:latin typeface="Arial" panose="020B0604020202020204" pitchFamily="34" charset="0"/>
              </a:rPr>
              <a:t>                	    ↓  </a:t>
            </a:r>
            <a:r>
              <a:rPr lang="zh-CN" altLang="en-US" sz="2400">
                <a:latin typeface="Arial" panose="020B0604020202020204" pitchFamily="34" charset="0"/>
              </a:rPr>
              <a:t>消除非平凡且非函数依赖的多值依赖</a:t>
            </a:r>
          </a:p>
          <a:p>
            <a:pPr>
              <a:lnSpc>
                <a:spcPct val="100000"/>
              </a:lnSpc>
              <a:spcBef>
                <a:spcPct val="0"/>
              </a:spcBef>
              <a:buClrTx/>
              <a:buSzTx/>
              <a:buFontTx/>
              <a:buNone/>
            </a:pPr>
            <a:r>
              <a:rPr lang="zh-CN" altLang="en-US" sz="2400">
                <a:latin typeface="Arial" panose="020B0604020202020204" pitchFamily="34" charset="0"/>
              </a:rPr>
              <a:t>               	  </a:t>
            </a:r>
            <a:r>
              <a:rPr lang="en-US" altLang="zh-CN" sz="2400">
                <a:latin typeface="Arial" panose="020B0604020202020204" pitchFamily="34" charset="0"/>
              </a:rPr>
              <a:t>4NF</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a:extLst>
              <a:ext uri="{FF2B5EF4-FFF2-40B4-BE49-F238E27FC236}">
                <a16:creationId xmlns:a16="http://schemas.microsoft.com/office/drawing/2014/main" id="{CE341341-ACE7-DC48-9BF8-768BF9C680B9}"/>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85137BA0-1002-E943-BB52-DFB5A2DC653E}" type="slidenum">
              <a:rPr lang="zh-CN" altLang="en-US" sz="2000">
                <a:latin typeface="Arial" panose="020B0604020202020204" pitchFamily="34" charset="0"/>
              </a:rPr>
              <a:pPr>
                <a:lnSpc>
                  <a:spcPct val="100000"/>
                </a:lnSpc>
                <a:spcBef>
                  <a:spcPct val="0"/>
                </a:spcBef>
                <a:buClrTx/>
                <a:buSzTx/>
                <a:buFontTx/>
                <a:buNone/>
              </a:pPr>
              <a:t>48</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07DF4C24-26A4-DF4C-BD54-9E26487D5645}"/>
              </a:ext>
            </a:extLst>
          </p:cNvPr>
          <p:cNvSpPr>
            <a:spLocks noGrp="1"/>
          </p:cNvSpPr>
          <p:nvPr>
            <p:ph type="dt" sz="quarter" idx="11"/>
          </p:nvPr>
        </p:nvSpPr>
        <p:spPr/>
        <p:txBody>
          <a:bodyPr/>
          <a:lstStyle/>
          <a:p>
            <a:pPr>
              <a:defRPr/>
            </a:pPr>
            <a:fld id="{C0392E58-8918-41BB-8974-87BF46EF6F88}" type="datetime1">
              <a:rPr lang="zh-CN" altLang="en-US"/>
              <a:pPr>
                <a:defRPr/>
              </a:pPr>
              <a:t>2024/5/24</a:t>
            </a:fld>
            <a:endParaRPr lang="en-US" altLang="zh-CN" sz="1000"/>
          </a:p>
        </p:txBody>
      </p:sp>
      <p:sp>
        <p:nvSpPr>
          <p:cNvPr id="1929218" name="Rectangle 2">
            <a:extLst>
              <a:ext uri="{FF2B5EF4-FFF2-40B4-BE49-F238E27FC236}">
                <a16:creationId xmlns:a16="http://schemas.microsoft.com/office/drawing/2014/main" id="{7163E005-EDEC-F94D-A72C-C6D621F855AC}"/>
              </a:ext>
            </a:extLst>
          </p:cNvPr>
          <p:cNvSpPr>
            <a:spLocks noGrp="1" noChangeArrowheads="1"/>
          </p:cNvSpPr>
          <p:nvPr>
            <p:ph type="title"/>
          </p:nvPr>
        </p:nvSpPr>
        <p:spPr/>
        <p:txBody>
          <a:bodyPr/>
          <a:lstStyle/>
          <a:p>
            <a:r>
              <a:rPr lang="zh-CN" altLang="en-US"/>
              <a:t>规范化的基本思想</a:t>
            </a:r>
          </a:p>
        </p:txBody>
      </p:sp>
      <p:sp>
        <p:nvSpPr>
          <p:cNvPr id="61445" name="Rectangle 3">
            <a:extLst>
              <a:ext uri="{FF2B5EF4-FFF2-40B4-BE49-F238E27FC236}">
                <a16:creationId xmlns:a16="http://schemas.microsoft.com/office/drawing/2014/main" id="{EA536717-3C4F-3142-B477-D404F9A877CD}"/>
              </a:ext>
            </a:extLst>
          </p:cNvPr>
          <p:cNvSpPr>
            <a:spLocks noGrp="1" noChangeArrowheads="1"/>
          </p:cNvSpPr>
          <p:nvPr>
            <p:ph type="body" idx="1"/>
          </p:nvPr>
        </p:nvSpPr>
        <p:spPr>
          <a:xfrm>
            <a:off x="704850" y="1196975"/>
            <a:ext cx="8856663" cy="5122863"/>
          </a:xfrm>
        </p:spPr>
        <p:txBody>
          <a:bodyPr/>
          <a:lstStyle/>
          <a:p>
            <a:pPr>
              <a:lnSpc>
                <a:spcPct val="80000"/>
              </a:lnSpc>
            </a:pPr>
            <a:r>
              <a:rPr lang="zh-CN" altLang="en-US"/>
              <a:t>所谓规范化实质上是概念的单一化</a:t>
            </a:r>
          </a:p>
          <a:p>
            <a:pPr lvl="1">
              <a:lnSpc>
                <a:spcPct val="80000"/>
              </a:lnSpc>
            </a:pPr>
            <a:r>
              <a:rPr lang="zh-CN" altLang="en-US"/>
              <a:t>消除不合适的数据依赖</a:t>
            </a:r>
            <a:r>
              <a:rPr lang="en-US" altLang="zh-CN"/>
              <a:t>,</a:t>
            </a:r>
            <a:r>
              <a:rPr lang="zh-CN" altLang="en-US"/>
              <a:t>使模式中的各关系模式达到某种程度的“分离”</a:t>
            </a:r>
          </a:p>
          <a:p>
            <a:pPr lvl="1">
              <a:lnSpc>
                <a:spcPct val="80000"/>
              </a:lnSpc>
            </a:pPr>
            <a:r>
              <a:rPr lang="zh-CN" altLang="en-US"/>
              <a:t>采用“一事一地”的模式设计原则</a:t>
            </a:r>
            <a:r>
              <a:rPr lang="en-US" altLang="zh-CN"/>
              <a:t>,</a:t>
            </a:r>
            <a:r>
              <a:rPr lang="zh-CN" altLang="en-US"/>
              <a:t>让一个关系描述一个概念、一个实体或者实体间的一种联系。若多于一个概念就把它“分离”出去</a:t>
            </a:r>
          </a:p>
          <a:p>
            <a:pPr lvl="1">
              <a:lnSpc>
                <a:spcPct val="80000"/>
              </a:lnSpc>
            </a:pPr>
            <a:r>
              <a:rPr lang="zh-CN" altLang="en-US"/>
              <a:t>上面的规范化步骤可以在其中任何一步终止</a:t>
            </a:r>
          </a:p>
          <a:p>
            <a:pPr>
              <a:lnSpc>
                <a:spcPct val="80000"/>
              </a:lnSpc>
            </a:pPr>
            <a:endParaRPr lang="zh-CN" altLang="en-US"/>
          </a:p>
          <a:p>
            <a:pPr>
              <a:lnSpc>
                <a:spcPct val="80000"/>
              </a:lnSpc>
            </a:pPr>
            <a:r>
              <a:rPr lang="zh-CN" altLang="en-US"/>
              <a:t>不能说规范化程度越高的关系模式就越好</a:t>
            </a:r>
          </a:p>
          <a:p>
            <a:pPr lvl="1">
              <a:lnSpc>
                <a:spcPct val="80000"/>
              </a:lnSpc>
            </a:pPr>
            <a:r>
              <a:rPr lang="zh-CN" altLang="en-US"/>
              <a:t>在设计数据库模式结构时，必须对实际情况和用户需求作进一步分析，确定合适的的模式</a:t>
            </a:r>
          </a:p>
          <a:p>
            <a:pPr lvl="1">
              <a:lnSpc>
                <a:spcPct val="80000"/>
              </a:lnSpc>
            </a:pPr>
            <a:endParaRPr lang="zh-CN" altLang="en-US"/>
          </a:p>
          <a:p>
            <a:pPr>
              <a:lnSpc>
                <a:spcPct val="80000"/>
              </a:lnSpc>
            </a:pPr>
            <a:r>
              <a:rPr lang="zh-CN" altLang="en-US">
                <a:solidFill>
                  <a:srgbClr val="0000FF"/>
                </a:solidFill>
              </a:rPr>
              <a:t>规范化是范式的升高，而连接的本质是范式的降低</a:t>
            </a:r>
            <a:r>
              <a:rPr lang="zh-CN" altLang="en-US"/>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a:extLst>
              <a:ext uri="{FF2B5EF4-FFF2-40B4-BE49-F238E27FC236}">
                <a16:creationId xmlns:a16="http://schemas.microsoft.com/office/drawing/2014/main" id="{458D1658-E17A-974A-860D-45B8B58A0650}"/>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EF7CA14B-FC13-8148-99EF-5AF4BE070635}" type="slidenum">
              <a:rPr lang="zh-CN" altLang="en-US" sz="2000">
                <a:latin typeface="Arial" panose="020B0604020202020204" pitchFamily="34" charset="0"/>
              </a:rPr>
              <a:pPr>
                <a:lnSpc>
                  <a:spcPct val="100000"/>
                </a:lnSpc>
                <a:spcBef>
                  <a:spcPct val="0"/>
                </a:spcBef>
                <a:buClrTx/>
                <a:buSzTx/>
                <a:buFontTx/>
                <a:buNone/>
              </a:pPr>
              <a:t>49</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0267F935-2934-8343-836D-60E7D814FC6A}"/>
              </a:ext>
            </a:extLst>
          </p:cNvPr>
          <p:cNvSpPr>
            <a:spLocks noGrp="1"/>
          </p:cNvSpPr>
          <p:nvPr>
            <p:ph type="dt" sz="quarter" idx="11"/>
          </p:nvPr>
        </p:nvSpPr>
        <p:spPr/>
        <p:txBody>
          <a:bodyPr/>
          <a:lstStyle/>
          <a:p>
            <a:pPr>
              <a:defRPr/>
            </a:pPr>
            <a:fld id="{98BE1870-1043-449F-900F-2CE1855F3F3D}" type="datetime1">
              <a:rPr lang="zh-CN" altLang="en-US"/>
              <a:pPr>
                <a:defRPr/>
              </a:pPr>
              <a:t>2024/5/24</a:t>
            </a:fld>
            <a:endParaRPr lang="en-US" altLang="zh-CN" sz="1000"/>
          </a:p>
        </p:txBody>
      </p:sp>
      <p:sp>
        <p:nvSpPr>
          <p:cNvPr id="1809410" name="Rectangle 2">
            <a:extLst>
              <a:ext uri="{FF2B5EF4-FFF2-40B4-BE49-F238E27FC236}">
                <a16:creationId xmlns:a16="http://schemas.microsoft.com/office/drawing/2014/main" id="{9D5261B6-ABA6-FA41-A9EE-D254DE63343C}"/>
              </a:ext>
            </a:extLst>
          </p:cNvPr>
          <p:cNvSpPr>
            <a:spLocks noGrp="1" noChangeArrowheads="1"/>
          </p:cNvSpPr>
          <p:nvPr>
            <p:ph type="title"/>
          </p:nvPr>
        </p:nvSpPr>
        <p:spPr/>
        <p:txBody>
          <a:bodyPr/>
          <a:lstStyle/>
          <a:p>
            <a:r>
              <a:rPr lang="zh-CN" altLang="en-US"/>
              <a:t>第</a:t>
            </a:r>
            <a:r>
              <a:rPr lang="en-US" altLang="zh-CN"/>
              <a:t>10</a:t>
            </a:r>
            <a:r>
              <a:rPr lang="zh-CN" altLang="en-US"/>
              <a:t>章  	关系数据库设计理论</a:t>
            </a:r>
          </a:p>
        </p:txBody>
      </p:sp>
      <p:sp>
        <p:nvSpPr>
          <p:cNvPr id="63493" name="Rectangle 3">
            <a:extLst>
              <a:ext uri="{FF2B5EF4-FFF2-40B4-BE49-F238E27FC236}">
                <a16:creationId xmlns:a16="http://schemas.microsoft.com/office/drawing/2014/main" id="{9E4FEA07-453C-FF49-A07F-2E01F317C4C7}"/>
              </a:ext>
            </a:extLst>
          </p:cNvPr>
          <p:cNvSpPr>
            <a:spLocks noGrp="1" noChangeArrowheads="1"/>
          </p:cNvSpPr>
          <p:nvPr>
            <p:ph type="body" idx="1"/>
          </p:nvPr>
        </p:nvSpPr>
        <p:spPr>
          <a:xfrm>
            <a:off x="650875" y="1143000"/>
            <a:ext cx="8820150" cy="3203575"/>
          </a:xfrm>
        </p:spPr>
        <p:txBody>
          <a:bodyPr/>
          <a:lstStyle/>
          <a:p>
            <a:r>
              <a:rPr lang="en-US" altLang="zh-CN"/>
              <a:t>10.1  关系模型的存储异常</a:t>
            </a:r>
          </a:p>
          <a:p>
            <a:r>
              <a:rPr lang="en-US" altLang="zh-CN"/>
              <a:t>10.2  函数依赖</a:t>
            </a:r>
          </a:p>
          <a:p>
            <a:r>
              <a:rPr lang="en-US" altLang="zh-CN"/>
              <a:t>10.5  关系模式的规范化</a:t>
            </a:r>
          </a:p>
          <a:p>
            <a:r>
              <a:rPr lang="en-US" altLang="zh-CN"/>
              <a:t>10.6  多值依赖和4NF</a:t>
            </a:r>
          </a:p>
          <a:p>
            <a:r>
              <a:rPr lang="en-US" altLang="zh-CN">
                <a:solidFill>
                  <a:srgbClr val="0000FF"/>
                </a:solidFill>
              </a:rPr>
              <a:t>10.3  函数依赖公理</a:t>
            </a:r>
          </a:p>
          <a:p>
            <a:r>
              <a:rPr lang="en-US" altLang="zh-CN"/>
              <a:t>10.4  模式分解</a:t>
            </a:r>
          </a:p>
          <a:p>
            <a:r>
              <a:rPr lang="en-US" altLang="zh-CN"/>
              <a:t>10.8  小结</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a:extLst>
              <a:ext uri="{FF2B5EF4-FFF2-40B4-BE49-F238E27FC236}">
                <a16:creationId xmlns:a16="http://schemas.microsoft.com/office/drawing/2014/main" id="{CFA5F3B0-039C-FC4C-888D-14A7FBCB15A4}"/>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2929AE2B-8416-D842-837A-11A4B402D261}" type="slidenum">
              <a:rPr lang="zh-CN" altLang="en-US" sz="2000">
                <a:latin typeface="Arial" panose="020B0604020202020204" pitchFamily="34" charset="0"/>
              </a:rPr>
              <a:pPr>
                <a:lnSpc>
                  <a:spcPct val="100000"/>
                </a:lnSpc>
                <a:spcBef>
                  <a:spcPct val="0"/>
                </a:spcBef>
                <a:buClrTx/>
                <a:buSzTx/>
                <a:buFontTx/>
                <a:buNone/>
              </a:pPr>
              <a:t>5</a:t>
            </a:fld>
            <a:endParaRPr lang="en-US" altLang="zh-CN" sz="2000">
              <a:latin typeface="Arial" panose="020B0604020202020204" pitchFamily="34" charset="0"/>
            </a:endParaRPr>
          </a:p>
        </p:txBody>
      </p:sp>
      <p:sp>
        <p:nvSpPr>
          <p:cNvPr id="71" name="日期占位符 4">
            <a:extLst>
              <a:ext uri="{FF2B5EF4-FFF2-40B4-BE49-F238E27FC236}">
                <a16:creationId xmlns:a16="http://schemas.microsoft.com/office/drawing/2014/main" id="{FBB9F441-E275-9B46-AD71-A7E8E6D4D634}"/>
              </a:ext>
            </a:extLst>
          </p:cNvPr>
          <p:cNvSpPr>
            <a:spLocks noGrp="1"/>
          </p:cNvSpPr>
          <p:nvPr>
            <p:ph type="dt" sz="quarter" idx="11"/>
          </p:nvPr>
        </p:nvSpPr>
        <p:spPr/>
        <p:txBody>
          <a:bodyPr/>
          <a:lstStyle/>
          <a:p>
            <a:pPr>
              <a:defRPr/>
            </a:pPr>
            <a:fld id="{DB9818B0-69B3-40D9-A503-115F37D08988}" type="datetime1">
              <a:rPr lang="zh-CN" altLang="en-US"/>
              <a:pPr>
                <a:defRPr/>
              </a:pPr>
              <a:t>2024/5/24</a:t>
            </a:fld>
            <a:endParaRPr lang="en-US" altLang="zh-CN" sz="1000"/>
          </a:p>
        </p:txBody>
      </p:sp>
      <p:sp>
        <p:nvSpPr>
          <p:cNvPr id="9220" name="Rectangle 2">
            <a:extLst>
              <a:ext uri="{FF2B5EF4-FFF2-40B4-BE49-F238E27FC236}">
                <a16:creationId xmlns:a16="http://schemas.microsoft.com/office/drawing/2014/main" id="{EFF85E85-FFF1-B64A-BA08-B80584E50178}"/>
              </a:ext>
            </a:extLst>
          </p:cNvPr>
          <p:cNvSpPr>
            <a:spLocks noGrp="1" noChangeArrowheads="1"/>
          </p:cNvSpPr>
          <p:nvPr>
            <p:ph type="title"/>
          </p:nvPr>
        </p:nvSpPr>
        <p:spPr>
          <a:xfrm>
            <a:off x="650875" y="365125"/>
            <a:ext cx="8820150" cy="549275"/>
          </a:xfrm>
        </p:spPr>
        <p:txBody>
          <a:bodyPr/>
          <a:lstStyle/>
          <a:p>
            <a:r>
              <a:rPr lang="en-US" altLang="zh-CN" sz="4000">
                <a:effectLst/>
                <a:latin typeface="Times New Roman" panose="02020603050405020304" pitchFamily="18" charset="0"/>
                <a:ea typeface="宋体" panose="02010600030101010101" pitchFamily="2" charset="-122"/>
              </a:rPr>
              <a:t>2. </a:t>
            </a:r>
            <a:r>
              <a:rPr lang="zh-CN" altLang="en-US" sz="4000">
                <a:effectLst/>
                <a:latin typeface="Times New Roman" panose="02020603050405020304" pitchFamily="18" charset="0"/>
                <a:ea typeface="宋体" panose="02010600030101010101" pitchFamily="2" charset="-122"/>
              </a:rPr>
              <a:t>插入异常</a:t>
            </a:r>
          </a:p>
        </p:txBody>
      </p:sp>
      <p:sp>
        <p:nvSpPr>
          <p:cNvPr id="9221" name="Rectangle 3">
            <a:extLst>
              <a:ext uri="{FF2B5EF4-FFF2-40B4-BE49-F238E27FC236}">
                <a16:creationId xmlns:a16="http://schemas.microsoft.com/office/drawing/2014/main" id="{366BA0A2-AC08-7B44-B83B-497B6A7D598F}"/>
              </a:ext>
            </a:extLst>
          </p:cNvPr>
          <p:cNvSpPr>
            <a:spLocks noGrp="1" noChangeArrowheads="1"/>
          </p:cNvSpPr>
          <p:nvPr>
            <p:ph type="body" idx="1"/>
          </p:nvPr>
        </p:nvSpPr>
        <p:spPr>
          <a:xfrm>
            <a:off x="650875" y="1143000"/>
            <a:ext cx="8820150" cy="292100"/>
          </a:xfrm>
        </p:spPr>
        <p:txBody>
          <a:bodyPr/>
          <a:lstStyle/>
          <a:p>
            <a:pPr marL="342900" indent="-342900" defTabSz="914400">
              <a:lnSpc>
                <a:spcPct val="80000"/>
              </a:lnSpc>
              <a:buFont typeface="Wingdings" pitchFamily="2" charset="2"/>
              <a:buNone/>
            </a:pPr>
            <a:r>
              <a:rPr lang="en-US" altLang="zh-CN" sz="2400"/>
              <a:t>BORROW</a:t>
            </a:r>
            <a:r>
              <a:rPr lang="zh-CN" altLang="en-US" sz="2400"/>
              <a:t>（</a:t>
            </a:r>
            <a:r>
              <a:rPr lang="en-US" altLang="zh-CN" sz="2400"/>
              <a:t>CARDNO</a:t>
            </a:r>
            <a:r>
              <a:rPr lang="zh-CN" altLang="en-US" sz="2400"/>
              <a:t>，</a:t>
            </a:r>
            <a:r>
              <a:rPr lang="en-US" altLang="zh-CN" sz="2400"/>
              <a:t>NAME</a:t>
            </a:r>
            <a:r>
              <a:rPr lang="zh-CN" altLang="en-US" sz="2400"/>
              <a:t>，</a:t>
            </a:r>
            <a:r>
              <a:rPr lang="en-US" altLang="zh-CN" sz="2400"/>
              <a:t>DEPT</a:t>
            </a:r>
            <a:r>
              <a:rPr lang="zh-CN" altLang="en-US" sz="2400"/>
              <a:t>，</a:t>
            </a:r>
            <a:r>
              <a:rPr lang="en-US" altLang="zh-CN" sz="2400"/>
              <a:t>MN</a:t>
            </a:r>
            <a:r>
              <a:rPr lang="zh-CN" altLang="en-US" sz="2400"/>
              <a:t>，</a:t>
            </a:r>
            <a:r>
              <a:rPr lang="en-US" altLang="zh-CN" sz="2400"/>
              <a:t>BNO</a:t>
            </a:r>
            <a:r>
              <a:rPr lang="zh-CN" altLang="en-US" sz="2400"/>
              <a:t>，</a:t>
            </a:r>
            <a:r>
              <a:rPr lang="en-US" altLang="zh-CN" sz="2400"/>
              <a:t>DATE</a:t>
            </a:r>
            <a:r>
              <a:rPr lang="zh-CN" altLang="en-US" sz="2400"/>
              <a:t>）</a:t>
            </a:r>
            <a:endParaRPr lang="en-US" altLang="zh-CN"/>
          </a:p>
        </p:txBody>
      </p:sp>
      <p:graphicFrame>
        <p:nvGraphicFramePr>
          <p:cNvPr id="1869895" name="Group 71">
            <a:extLst>
              <a:ext uri="{FF2B5EF4-FFF2-40B4-BE49-F238E27FC236}">
                <a16:creationId xmlns:a16="http://schemas.microsoft.com/office/drawing/2014/main" id="{D9F44485-5D9D-8248-A1E5-44A11FBA0DE2}"/>
              </a:ext>
            </a:extLst>
          </p:cNvPr>
          <p:cNvGraphicFramePr>
            <a:graphicFrameLocks noGrp="1"/>
          </p:cNvGraphicFramePr>
          <p:nvPr/>
        </p:nvGraphicFramePr>
        <p:xfrm>
          <a:off x="228600" y="1524000"/>
          <a:ext cx="9296400" cy="3365504"/>
        </p:xfrm>
        <a:graphic>
          <a:graphicData uri="http://schemas.openxmlformats.org/drawingml/2006/table">
            <a:tbl>
              <a:tblPr/>
              <a:tblGrid>
                <a:gridCol w="1549400">
                  <a:extLst>
                    <a:ext uri="{9D8B030D-6E8A-4147-A177-3AD203B41FA5}">
                      <a16:colId xmlns:a16="http://schemas.microsoft.com/office/drawing/2014/main" val="638032314"/>
                    </a:ext>
                  </a:extLst>
                </a:gridCol>
                <a:gridCol w="1549400">
                  <a:extLst>
                    <a:ext uri="{9D8B030D-6E8A-4147-A177-3AD203B41FA5}">
                      <a16:colId xmlns:a16="http://schemas.microsoft.com/office/drawing/2014/main" val="364279242"/>
                    </a:ext>
                  </a:extLst>
                </a:gridCol>
                <a:gridCol w="1379538">
                  <a:extLst>
                    <a:ext uri="{9D8B030D-6E8A-4147-A177-3AD203B41FA5}">
                      <a16:colId xmlns:a16="http://schemas.microsoft.com/office/drawing/2014/main" val="2342930132"/>
                    </a:ext>
                  </a:extLst>
                </a:gridCol>
                <a:gridCol w="1312862">
                  <a:extLst>
                    <a:ext uri="{9D8B030D-6E8A-4147-A177-3AD203B41FA5}">
                      <a16:colId xmlns:a16="http://schemas.microsoft.com/office/drawing/2014/main" val="2891628025"/>
                    </a:ext>
                  </a:extLst>
                </a:gridCol>
                <a:gridCol w="1819275">
                  <a:extLst>
                    <a:ext uri="{9D8B030D-6E8A-4147-A177-3AD203B41FA5}">
                      <a16:colId xmlns:a16="http://schemas.microsoft.com/office/drawing/2014/main" val="1915009836"/>
                    </a:ext>
                  </a:extLst>
                </a:gridCol>
                <a:gridCol w="1685925">
                  <a:extLst>
                    <a:ext uri="{9D8B030D-6E8A-4147-A177-3AD203B41FA5}">
                      <a16:colId xmlns:a16="http://schemas.microsoft.com/office/drawing/2014/main" val="270617914"/>
                    </a:ext>
                  </a:extLst>
                </a:gridCol>
              </a:tblGrid>
              <a:tr h="420688">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CARDNO</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FF66"/>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NAME</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DEPT</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MN</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BNO</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chemeClr val="accent2"/>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DATE</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extLst>
                  <a:ext uri="{0D108BD9-81ED-4DB2-BD59-A6C34878D82A}">
                    <a16:rowId xmlns:a16="http://schemas.microsoft.com/office/drawing/2014/main" val="1144520303"/>
                  </a:ext>
                </a:extLst>
              </a:tr>
              <a:tr h="420688">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R001</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FF66"/>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李晓鹏</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计算机</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张宏军</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TP31-125</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chemeClr val="accent2"/>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20070123</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extLst>
                  <a:ext uri="{0D108BD9-81ED-4DB2-BD59-A6C34878D82A}">
                    <a16:rowId xmlns:a16="http://schemas.microsoft.com/office/drawing/2014/main" val="1713312150"/>
                  </a:ext>
                </a:extLst>
              </a:tr>
              <a:tr h="420688">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R001</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FF66"/>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李晓鹏</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计算机</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张宏军</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TP32-007</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chemeClr val="accent2"/>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20061112</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extLst>
                  <a:ext uri="{0D108BD9-81ED-4DB2-BD59-A6C34878D82A}">
                    <a16:rowId xmlns:a16="http://schemas.microsoft.com/office/drawing/2014/main" val="3112052838"/>
                  </a:ext>
                </a:extLst>
              </a:tr>
              <a:tr h="420688">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R001</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FF66"/>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李晓鹏</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计算机</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张宏军</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TP12-233</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chemeClr val="accent2"/>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20070405</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extLst>
                  <a:ext uri="{0D108BD9-81ED-4DB2-BD59-A6C34878D82A}">
                    <a16:rowId xmlns:a16="http://schemas.microsoft.com/office/drawing/2014/main" val="3777252171"/>
                  </a:ext>
                </a:extLst>
              </a:tr>
              <a:tr h="420688">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R002</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FF66"/>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王一鸣</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计算机</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张宏军</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TP51-211</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chemeClr val="accent2"/>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20080209</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extLst>
                  <a:ext uri="{0D108BD9-81ED-4DB2-BD59-A6C34878D82A}">
                    <a16:rowId xmlns:a16="http://schemas.microsoft.com/office/drawing/2014/main" val="486792197"/>
                  </a:ext>
                </a:extLst>
              </a:tr>
              <a:tr h="420688">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R003</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FF66"/>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刘明川</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无线电</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范和平</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TP23-126</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chemeClr val="accent2"/>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20071011</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extLst>
                  <a:ext uri="{0D108BD9-81ED-4DB2-BD59-A6C34878D82A}">
                    <a16:rowId xmlns:a16="http://schemas.microsoft.com/office/drawing/2014/main" val="2440712429"/>
                  </a:ext>
                </a:extLst>
              </a:tr>
              <a:tr h="420688">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R003</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FF66"/>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刘明川</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无线电</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范和平</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TP23-023</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chemeClr val="accent2"/>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20080321</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extLst>
                  <a:ext uri="{0D108BD9-81ED-4DB2-BD59-A6C34878D82A}">
                    <a16:rowId xmlns:a16="http://schemas.microsoft.com/office/drawing/2014/main" val="188105979"/>
                  </a:ext>
                </a:extLst>
              </a:tr>
              <a:tr h="420688">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R003</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FF66"/>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刘明川</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无线电</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范和平</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TP25-045</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chemeClr val="accent2"/>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20080321</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extLst>
                  <a:ext uri="{0D108BD9-81ED-4DB2-BD59-A6C34878D82A}">
                    <a16:rowId xmlns:a16="http://schemas.microsoft.com/office/drawing/2014/main" val="3494732144"/>
                  </a:ext>
                </a:extLst>
              </a:tr>
            </a:tbl>
          </a:graphicData>
        </a:graphic>
      </p:graphicFrame>
      <p:sp>
        <p:nvSpPr>
          <p:cNvPr id="1869894" name="Text Box 70">
            <a:extLst>
              <a:ext uri="{FF2B5EF4-FFF2-40B4-BE49-F238E27FC236}">
                <a16:creationId xmlns:a16="http://schemas.microsoft.com/office/drawing/2014/main" id="{2A376154-2490-8944-ADDF-A4B316CEDEB6}"/>
              </a:ext>
            </a:extLst>
          </p:cNvPr>
          <p:cNvSpPr txBox="1">
            <a:spLocks noChangeArrowheads="1"/>
          </p:cNvSpPr>
          <p:nvPr/>
        </p:nvSpPr>
        <p:spPr bwMode="auto">
          <a:xfrm>
            <a:off x="1219200" y="4572000"/>
            <a:ext cx="7620000" cy="2097088"/>
          </a:xfrm>
          <a:prstGeom prst="rect">
            <a:avLst/>
          </a:prstGeom>
          <a:solidFill>
            <a:srgbClr val="CCCCFF"/>
          </a:solidFill>
          <a:ln w="12700">
            <a:solidFill>
              <a:srgbClr val="6600CC"/>
            </a:solidFill>
            <a:miter lim="800000"/>
            <a:headEnd/>
            <a:tailEnd/>
          </a:ln>
          <a:effectLst>
            <a:outerShdw dist="107763" dir="2700000" algn="ctr" rotWithShape="0">
              <a:srgbClr val="6600CC"/>
            </a:outerShdw>
          </a:effectLst>
        </p:spPr>
        <p:txBody>
          <a:bodyPr lIns="90488" tIns="137160" rIns="90488" bIns="137160">
            <a:spAutoFit/>
          </a:bodyPr>
          <a:lstStyle>
            <a:lvl1pPr marL="228600">
              <a:lnSpc>
                <a:spcPct val="90000"/>
              </a:lnSpc>
              <a:spcBef>
                <a:spcPct val="20000"/>
              </a:spcBef>
              <a:buClr>
                <a:srgbClr val="27305F"/>
              </a:buClr>
              <a:buSzPct val="60000"/>
              <a:buFont typeface="Wingdings" pitchFamily="2" charset="2"/>
              <a:buChar char="n"/>
              <a:tabLst>
                <a:tab pos="2800350" algn="l"/>
              </a:tabLst>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tabLst>
                <a:tab pos="2800350" algn="l"/>
              </a:tabLst>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tabLst>
                <a:tab pos="2800350" algn="l"/>
              </a:tabLst>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tabLst>
                <a:tab pos="2800350" algn="l"/>
              </a:tabLst>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tabLst>
                <a:tab pos="2800350" algn="l"/>
              </a:tabLst>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tabLst>
                <a:tab pos="2800350" algn="l"/>
              </a:tabLs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tabLst>
                <a:tab pos="2800350" algn="l"/>
              </a:tabLs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tabLst>
                <a:tab pos="2800350" algn="l"/>
              </a:tabLs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tabLst>
                <a:tab pos="2800350" algn="l"/>
              </a:tabLs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ClrTx/>
              <a:buSzPct val="80000"/>
              <a:buFont typeface="Wingdings" pitchFamily="2" charset="2"/>
              <a:buChar char="q"/>
            </a:pPr>
            <a:r>
              <a:rPr lang="en-US" altLang="zh-CN" sz="3200"/>
              <a:t> </a:t>
            </a:r>
            <a:r>
              <a:rPr lang="en-US" altLang="zh-CN"/>
              <a:t>2. </a:t>
            </a:r>
            <a:r>
              <a:rPr lang="zh-CN" altLang="en-US"/>
              <a:t>插入异常</a:t>
            </a:r>
            <a:endParaRPr lang="en-US" altLang="zh-CN" sz="3200"/>
          </a:p>
          <a:p>
            <a:pPr>
              <a:buSzTx/>
              <a:buFont typeface="Wingdings" pitchFamily="2" charset="2"/>
              <a:buChar char="Ø"/>
            </a:pPr>
            <a:r>
              <a:rPr lang="zh-CN" altLang="en-US"/>
              <a:t>关键字是由</a:t>
            </a:r>
            <a:r>
              <a:rPr lang="en-US" altLang="zh-CN"/>
              <a:t>CARDNO</a:t>
            </a:r>
            <a:r>
              <a:rPr lang="zh-CN" altLang="en-US"/>
              <a:t>和</a:t>
            </a:r>
            <a:r>
              <a:rPr lang="en-US" altLang="zh-CN"/>
              <a:t>BNO</a:t>
            </a:r>
            <a:r>
              <a:rPr lang="zh-CN" altLang="en-US"/>
              <a:t>组成的联合键,根据实体完整性规则，关键字不能为空</a:t>
            </a:r>
          </a:p>
          <a:p>
            <a:pPr>
              <a:buSzTx/>
              <a:buFont typeface="Wingdings" pitchFamily="2" charset="2"/>
              <a:buChar char="Ø"/>
            </a:pPr>
            <a:r>
              <a:rPr lang="zh-CN" altLang="en-US"/>
              <a:t>如果要插入一个借书人的信息是不能进行的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869894"/>
                                        </p:tgtEl>
                                        <p:attrNameLst>
                                          <p:attrName>style.visibility</p:attrName>
                                        </p:attrNameLst>
                                      </p:cBhvr>
                                      <p:to>
                                        <p:strVal val="visible"/>
                                      </p:to>
                                    </p:set>
                                    <p:animEffect transition="in" filter="box(in)">
                                      <p:cBhvr>
                                        <p:cTn id="7" dur="500"/>
                                        <p:tgtEl>
                                          <p:spTgt spid="1869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9894"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3">
            <a:extLst>
              <a:ext uri="{FF2B5EF4-FFF2-40B4-BE49-F238E27FC236}">
                <a16:creationId xmlns:a16="http://schemas.microsoft.com/office/drawing/2014/main" id="{314018E5-F5F9-8B48-AC6A-9EEFA8BA0CC3}"/>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F60E391F-0A1E-764C-A440-19E070FE580E}" type="slidenum">
              <a:rPr lang="zh-CN" altLang="en-US" sz="2000">
                <a:latin typeface="Arial" panose="020B0604020202020204" pitchFamily="34" charset="0"/>
              </a:rPr>
              <a:pPr>
                <a:lnSpc>
                  <a:spcPct val="100000"/>
                </a:lnSpc>
                <a:spcBef>
                  <a:spcPct val="0"/>
                </a:spcBef>
                <a:buClrTx/>
                <a:buSzTx/>
                <a:buFontTx/>
                <a:buNone/>
              </a:pPr>
              <a:t>50</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8978736C-3C55-EF47-A9EE-F6464BF37C76}"/>
              </a:ext>
            </a:extLst>
          </p:cNvPr>
          <p:cNvSpPr>
            <a:spLocks noGrp="1"/>
          </p:cNvSpPr>
          <p:nvPr>
            <p:ph type="dt" sz="quarter" idx="11"/>
          </p:nvPr>
        </p:nvSpPr>
        <p:spPr/>
        <p:txBody>
          <a:bodyPr/>
          <a:lstStyle/>
          <a:p>
            <a:pPr>
              <a:defRPr/>
            </a:pPr>
            <a:fld id="{83E143D9-681D-490F-AE83-FCA88696AB6F}" type="datetime1">
              <a:rPr lang="zh-CN" altLang="en-US"/>
              <a:pPr>
                <a:defRPr/>
              </a:pPr>
              <a:t>2024/5/24</a:t>
            </a:fld>
            <a:endParaRPr lang="en-US" altLang="zh-CN" sz="1000"/>
          </a:p>
        </p:txBody>
      </p:sp>
      <p:sp>
        <p:nvSpPr>
          <p:cNvPr id="1931266" name="Rectangle 2">
            <a:extLst>
              <a:ext uri="{FF2B5EF4-FFF2-40B4-BE49-F238E27FC236}">
                <a16:creationId xmlns:a16="http://schemas.microsoft.com/office/drawing/2014/main" id="{44F87C32-7A90-5643-AD92-9475E9DAEB4F}"/>
              </a:ext>
            </a:extLst>
          </p:cNvPr>
          <p:cNvSpPr>
            <a:spLocks noGrp="1" noChangeArrowheads="1"/>
          </p:cNvSpPr>
          <p:nvPr>
            <p:ph type="title"/>
          </p:nvPr>
        </p:nvSpPr>
        <p:spPr/>
        <p:txBody>
          <a:bodyPr/>
          <a:lstStyle/>
          <a:p>
            <a:r>
              <a:rPr lang="en-US" altLang="en-US"/>
              <a:t>10.2</a:t>
            </a:r>
            <a:r>
              <a:rPr lang="en-US" altLang="zh-CN"/>
              <a:t>.1</a:t>
            </a:r>
            <a:r>
              <a:rPr lang="en-US" altLang="en-US"/>
              <a:t>  函数依赖</a:t>
            </a:r>
            <a:r>
              <a:rPr lang="en-US" altLang="zh-CN"/>
              <a:t>的</a:t>
            </a:r>
            <a:r>
              <a:rPr lang="zh-CN" altLang="en-US"/>
              <a:t>定义</a:t>
            </a:r>
            <a:r>
              <a:rPr lang="en-US" altLang="zh-CN"/>
              <a:t>(</a:t>
            </a:r>
            <a:r>
              <a:rPr lang="zh-CN" altLang="en-US"/>
              <a:t>回顾</a:t>
            </a:r>
            <a:r>
              <a:rPr lang="en-US" altLang="zh-CN"/>
              <a:t>)</a:t>
            </a:r>
          </a:p>
        </p:txBody>
      </p:sp>
      <p:sp>
        <p:nvSpPr>
          <p:cNvPr id="64517" name="Rectangle 3">
            <a:extLst>
              <a:ext uri="{FF2B5EF4-FFF2-40B4-BE49-F238E27FC236}">
                <a16:creationId xmlns:a16="http://schemas.microsoft.com/office/drawing/2014/main" id="{809F0AA1-9979-204F-9E86-9F4D72C25233}"/>
              </a:ext>
            </a:extLst>
          </p:cNvPr>
          <p:cNvSpPr>
            <a:spLocks noGrp="1" noChangeArrowheads="1"/>
          </p:cNvSpPr>
          <p:nvPr>
            <p:ph type="body" idx="1"/>
          </p:nvPr>
        </p:nvSpPr>
        <p:spPr>
          <a:xfrm>
            <a:off x="650875" y="1143000"/>
            <a:ext cx="8820150" cy="2435225"/>
          </a:xfrm>
        </p:spPr>
        <p:txBody>
          <a:bodyPr/>
          <a:lstStyle/>
          <a:p>
            <a:pPr>
              <a:lnSpc>
                <a:spcPct val="100000"/>
              </a:lnSpc>
              <a:buFont typeface="Wingdings" pitchFamily="2" charset="2"/>
              <a:buNone/>
            </a:pPr>
            <a:r>
              <a:rPr lang="zh-CN" altLang="en-US"/>
              <a:t>一、函数依赖</a:t>
            </a:r>
          </a:p>
          <a:p>
            <a:pPr>
              <a:lnSpc>
                <a:spcPct val="100000"/>
              </a:lnSpc>
              <a:buFont typeface="Wingdings" pitchFamily="2" charset="2"/>
              <a:buNone/>
            </a:pPr>
            <a:r>
              <a:rPr lang="zh-CN" altLang="en-US"/>
              <a:t>二、平凡函数依赖与非平凡函数依赖</a:t>
            </a:r>
          </a:p>
          <a:p>
            <a:pPr>
              <a:lnSpc>
                <a:spcPct val="100000"/>
              </a:lnSpc>
              <a:buFont typeface="Wingdings" pitchFamily="2" charset="2"/>
              <a:buNone/>
            </a:pPr>
            <a:r>
              <a:rPr lang="zh-CN" altLang="en-US"/>
              <a:t>三、完全函数依赖与部分函数依赖</a:t>
            </a:r>
          </a:p>
          <a:p>
            <a:pPr>
              <a:lnSpc>
                <a:spcPct val="100000"/>
              </a:lnSpc>
              <a:buFont typeface="Wingdings" pitchFamily="2" charset="2"/>
              <a:buNone/>
            </a:pPr>
            <a:r>
              <a:rPr lang="zh-CN" altLang="en-US"/>
              <a:t>四、传递函数依赖</a:t>
            </a:r>
          </a:p>
          <a:p>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灯片编号占位符 3">
            <a:extLst>
              <a:ext uri="{FF2B5EF4-FFF2-40B4-BE49-F238E27FC236}">
                <a16:creationId xmlns:a16="http://schemas.microsoft.com/office/drawing/2014/main" id="{9744C2A5-1B56-184A-AF9F-5BB4A06CBB5C}"/>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8F4A0C96-293B-0041-B0E3-E7C63156B605}" type="slidenum">
              <a:rPr lang="zh-CN" altLang="en-US" sz="2000">
                <a:latin typeface="Arial" panose="020B0604020202020204" pitchFamily="34" charset="0"/>
              </a:rPr>
              <a:pPr>
                <a:lnSpc>
                  <a:spcPct val="100000"/>
                </a:lnSpc>
                <a:spcBef>
                  <a:spcPct val="0"/>
                </a:spcBef>
                <a:buClrTx/>
                <a:buSzTx/>
                <a:buFontTx/>
                <a:buNone/>
              </a:pPr>
              <a:t>51</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A8A3DD5F-05D5-D944-A98F-9631801519DD}"/>
              </a:ext>
            </a:extLst>
          </p:cNvPr>
          <p:cNvSpPr>
            <a:spLocks noGrp="1"/>
          </p:cNvSpPr>
          <p:nvPr>
            <p:ph type="dt" sz="quarter" idx="11"/>
          </p:nvPr>
        </p:nvSpPr>
        <p:spPr/>
        <p:txBody>
          <a:bodyPr/>
          <a:lstStyle/>
          <a:p>
            <a:pPr>
              <a:defRPr/>
            </a:pPr>
            <a:fld id="{A81CA44C-91F9-4851-A91E-388321A55057}" type="datetime1">
              <a:rPr lang="zh-CN" altLang="en-US"/>
              <a:pPr>
                <a:defRPr/>
              </a:pPr>
              <a:t>2024/5/24</a:t>
            </a:fld>
            <a:endParaRPr lang="en-US" altLang="zh-CN" sz="1000"/>
          </a:p>
        </p:txBody>
      </p:sp>
      <p:sp>
        <p:nvSpPr>
          <p:cNvPr id="1769474" name="Rectangle 2">
            <a:extLst>
              <a:ext uri="{FF2B5EF4-FFF2-40B4-BE49-F238E27FC236}">
                <a16:creationId xmlns:a16="http://schemas.microsoft.com/office/drawing/2014/main" id="{57E708F4-A3E9-6142-AFBB-D1246B0C0A37}"/>
              </a:ext>
            </a:extLst>
          </p:cNvPr>
          <p:cNvSpPr>
            <a:spLocks noGrp="1" noChangeArrowheads="1"/>
          </p:cNvSpPr>
          <p:nvPr>
            <p:ph type="title"/>
          </p:nvPr>
        </p:nvSpPr>
        <p:spPr/>
        <p:txBody>
          <a:bodyPr/>
          <a:lstStyle/>
          <a:p>
            <a:r>
              <a:rPr lang="en-US" altLang="zh-CN"/>
              <a:t>10.2.2 </a:t>
            </a:r>
            <a:r>
              <a:rPr lang="zh-CN" altLang="en-US"/>
              <a:t>函数依赖的蕴涵性</a:t>
            </a:r>
          </a:p>
        </p:txBody>
      </p:sp>
      <p:sp>
        <p:nvSpPr>
          <p:cNvPr id="1769475" name="Rectangle 3">
            <a:extLst>
              <a:ext uri="{FF2B5EF4-FFF2-40B4-BE49-F238E27FC236}">
                <a16:creationId xmlns:a16="http://schemas.microsoft.com/office/drawing/2014/main" id="{D8A56A56-B2D9-8D4F-AFB3-E78C4ED68EA3}"/>
              </a:ext>
            </a:extLst>
          </p:cNvPr>
          <p:cNvSpPr>
            <a:spLocks noGrp="1" noChangeArrowheads="1"/>
          </p:cNvSpPr>
          <p:nvPr>
            <p:ph type="body" idx="1"/>
          </p:nvPr>
        </p:nvSpPr>
        <p:spPr>
          <a:xfrm>
            <a:off x="650875" y="1143000"/>
            <a:ext cx="8820150" cy="5080000"/>
          </a:xfrm>
        </p:spPr>
        <p:txBody>
          <a:bodyPr/>
          <a:lstStyle/>
          <a:p>
            <a:pPr>
              <a:lnSpc>
                <a:spcPct val="80000"/>
              </a:lnSpc>
              <a:spcBef>
                <a:spcPct val="30000"/>
              </a:spcBef>
            </a:pPr>
            <a:r>
              <a:rPr lang="zh-CN" altLang="en-US"/>
              <a:t>一个关系模式</a:t>
            </a:r>
            <a:r>
              <a:rPr lang="en-US" altLang="zh-CN"/>
              <a:t>R</a:t>
            </a:r>
            <a:r>
              <a:rPr lang="zh-CN" altLang="en-US"/>
              <a:t>上的任一关系</a:t>
            </a:r>
            <a:r>
              <a:rPr lang="en-US" altLang="zh-CN"/>
              <a:t>r(R)</a:t>
            </a:r>
            <a:r>
              <a:rPr lang="zh-CN" altLang="en-US"/>
              <a:t>，在任意给定的时刻都有它所满足的一组函数依赖集</a:t>
            </a:r>
            <a:r>
              <a:rPr lang="en-US" altLang="zh-CN"/>
              <a:t>F</a:t>
            </a:r>
            <a:r>
              <a:rPr lang="zh-CN" altLang="en-US"/>
              <a:t>。</a:t>
            </a:r>
          </a:p>
          <a:p>
            <a:pPr lvl="1">
              <a:lnSpc>
                <a:spcPct val="80000"/>
              </a:lnSpc>
              <a:spcBef>
                <a:spcPct val="30000"/>
              </a:spcBef>
            </a:pPr>
            <a:r>
              <a:rPr lang="zh-CN" altLang="en-US"/>
              <a:t>若关系模式</a:t>
            </a:r>
            <a:r>
              <a:rPr lang="en-US" altLang="zh-CN"/>
              <a:t>R</a:t>
            </a:r>
            <a:r>
              <a:rPr lang="zh-CN" altLang="en-US"/>
              <a:t>上的任一关系都能满足一个确定的函数依赖集</a:t>
            </a:r>
            <a:r>
              <a:rPr lang="en-US" altLang="zh-CN"/>
              <a:t>F</a:t>
            </a:r>
            <a:r>
              <a:rPr lang="zh-CN" altLang="en-US"/>
              <a:t>，则称</a:t>
            </a:r>
            <a:r>
              <a:rPr lang="en-US" altLang="zh-CN"/>
              <a:t>F</a:t>
            </a:r>
            <a:r>
              <a:rPr lang="zh-CN" altLang="en-US"/>
              <a:t>为</a:t>
            </a:r>
            <a:r>
              <a:rPr lang="en-US" altLang="zh-CN"/>
              <a:t>R</a:t>
            </a:r>
            <a:r>
              <a:rPr lang="zh-CN" altLang="en-US"/>
              <a:t>满足的</a:t>
            </a:r>
            <a:r>
              <a:rPr lang="zh-CN" altLang="en-US">
                <a:solidFill>
                  <a:srgbClr val="0000FF"/>
                </a:solidFill>
              </a:rPr>
              <a:t>函数依赖集</a:t>
            </a:r>
            <a:r>
              <a:rPr lang="zh-CN" altLang="en-US"/>
              <a:t> </a:t>
            </a:r>
          </a:p>
          <a:p>
            <a:pPr>
              <a:lnSpc>
                <a:spcPct val="80000"/>
              </a:lnSpc>
              <a:spcBef>
                <a:spcPct val="30000"/>
              </a:spcBef>
            </a:pPr>
            <a:r>
              <a:rPr lang="zh-CN" altLang="en-US">
                <a:solidFill>
                  <a:srgbClr val="0000FF"/>
                </a:solidFill>
              </a:rPr>
              <a:t>对于给定的一组函数依赖，需要判断另外一些函数依赖是否成立</a:t>
            </a:r>
            <a:r>
              <a:rPr lang="zh-CN" altLang="en-US"/>
              <a:t>。例如</a:t>
            </a:r>
            <a:r>
              <a:rPr lang="en-US" altLang="zh-CN"/>
              <a:t>,</a:t>
            </a:r>
            <a:r>
              <a:rPr lang="zh-CN" altLang="en-US"/>
              <a:t>已知关系模式</a:t>
            </a:r>
            <a:r>
              <a:rPr lang="en-US" altLang="zh-CN"/>
              <a:t>R</a:t>
            </a:r>
            <a:r>
              <a:rPr lang="zh-CN" altLang="en-US"/>
              <a:t>上的函数依赖集为</a:t>
            </a:r>
            <a:r>
              <a:rPr lang="en-US" altLang="zh-CN"/>
              <a:t>F, F</a:t>
            </a:r>
            <a:r>
              <a:rPr lang="zh-CN" altLang="en-US"/>
              <a:t>中有函数依赖</a:t>
            </a:r>
            <a:r>
              <a:rPr lang="en-US" altLang="zh-CN"/>
              <a:t>X→Y，X→Z，</a:t>
            </a:r>
            <a:r>
              <a:rPr lang="zh-CN" altLang="en-US"/>
              <a:t>问</a:t>
            </a:r>
            <a:r>
              <a:rPr lang="en-US" altLang="zh-CN"/>
              <a:t>X→YZ</a:t>
            </a:r>
            <a:r>
              <a:rPr lang="zh-CN" altLang="en-US"/>
              <a:t>是否成立。</a:t>
            </a:r>
          </a:p>
          <a:p>
            <a:pPr>
              <a:lnSpc>
                <a:spcPct val="80000"/>
              </a:lnSpc>
              <a:spcBef>
                <a:spcPct val="30000"/>
              </a:spcBef>
              <a:buFont typeface="Wingdings" pitchFamily="2" charset="2"/>
              <a:buNone/>
            </a:pPr>
            <a:r>
              <a:rPr lang="en-US" altLang="zh-CN"/>
              <a:t>—</a:t>
            </a:r>
            <a:r>
              <a:rPr lang="zh-CN" altLang="en-US"/>
              <a:t>这是</a:t>
            </a:r>
            <a:r>
              <a:rPr lang="zh-CN" altLang="en-US">
                <a:solidFill>
                  <a:srgbClr val="FF0000"/>
                </a:solidFill>
              </a:rPr>
              <a:t>函数依赖的逻辑蕴涵</a:t>
            </a:r>
            <a:r>
              <a:rPr lang="zh-CN" altLang="en-US"/>
              <a:t>所要研究的问题</a:t>
            </a:r>
          </a:p>
          <a:p>
            <a:pPr>
              <a:lnSpc>
                <a:spcPct val="80000"/>
              </a:lnSpc>
              <a:spcBef>
                <a:spcPct val="30000"/>
              </a:spcBef>
            </a:pPr>
            <a:endParaRPr lang="zh-CN" altLang="en-US"/>
          </a:p>
          <a:p>
            <a:pPr>
              <a:lnSpc>
                <a:spcPct val="80000"/>
              </a:lnSpc>
              <a:spcBef>
                <a:spcPct val="30000"/>
              </a:spcBef>
            </a:pPr>
            <a:r>
              <a:rPr lang="zh-CN" altLang="en-US"/>
              <a:t>定义</a:t>
            </a:r>
            <a:r>
              <a:rPr lang="en-US" altLang="zh-CN"/>
              <a:t>10.5  </a:t>
            </a:r>
            <a:r>
              <a:rPr lang="zh-CN" altLang="en-US"/>
              <a:t>设函数依赖集</a:t>
            </a:r>
            <a:r>
              <a:rPr lang="en-US" altLang="zh-CN"/>
              <a:t>F</a:t>
            </a:r>
            <a:r>
              <a:rPr lang="zh-CN" altLang="en-US"/>
              <a:t>和关系模式</a:t>
            </a:r>
            <a:r>
              <a:rPr lang="en-US" altLang="zh-CN"/>
              <a:t>R(U)</a:t>
            </a:r>
            <a:r>
              <a:rPr lang="zh-CN" altLang="en-US"/>
              <a:t>，属性集</a:t>
            </a:r>
            <a:r>
              <a:rPr lang="en-US" altLang="zh-CN"/>
              <a:t>X</a:t>
            </a:r>
            <a:r>
              <a:rPr lang="zh-CN" altLang="en-US"/>
              <a:t>,</a:t>
            </a:r>
            <a:r>
              <a:rPr lang="en-US" altLang="zh-CN"/>
              <a:t>Y</a:t>
            </a:r>
            <a:r>
              <a:rPr lang="en-US" altLang="zh-CN">
                <a:sym typeface="Symbol" pitchFamily="2" charset="2"/>
              </a:rPr>
              <a:t></a:t>
            </a:r>
            <a:r>
              <a:rPr lang="en-US" altLang="zh-CN"/>
              <a:t>U，</a:t>
            </a:r>
            <a:r>
              <a:rPr lang="zh-CN" altLang="en-US"/>
              <a:t>关系模式</a:t>
            </a:r>
            <a:r>
              <a:rPr lang="en-US" altLang="zh-CN"/>
              <a:t>R</a:t>
            </a:r>
            <a:r>
              <a:rPr lang="zh-CN" altLang="en-US"/>
              <a:t>满足</a:t>
            </a:r>
            <a:r>
              <a:rPr lang="en-US" altLang="zh-CN"/>
              <a:t>F </a:t>
            </a:r>
            <a:r>
              <a:rPr lang="zh-CN" altLang="en-US"/>
              <a:t>。如果关系模式</a:t>
            </a:r>
            <a:r>
              <a:rPr lang="en-US" altLang="zh-CN"/>
              <a:t>R</a:t>
            </a:r>
            <a:r>
              <a:rPr lang="zh-CN" altLang="en-US"/>
              <a:t>满足</a:t>
            </a:r>
            <a:r>
              <a:rPr lang="en-US" altLang="zh-CN"/>
              <a:t>FD X→Y</a:t>
            </a:r>
            <a:r>
              <a:rPr lang="zh-CN" altLang="en-US"/>
              <a:t>，则称</a:t>
            </a:r>
            <a:r>
              <a:rPr lang="en-US" altLang="zh-CN"/>
              <a:t>F</a:t>
            </a:r>
            <a:r>
              <a:rPr lang="zh-CN" altLang="en-US">
                <a:solidFill>
                  <a:srgbClr val="0000FF"/>
                </a:solidFill>
              </a:rPr>
              <a:t>逻辑蕴涵</a:t>
            </a:r>
            <a:r>
              <a:rPr lang="en-US" altLang="zh-CN"/>
              <a:t>FD X→Y</a:t>
            </a:r>
            <a:r>
              <a:rPr lang="zh-CN" altLang="en-US"/>
              <a:t>，或称</a:t>
            </a:r>
            <a:r>
              <a:rPr lang="en-US" altLang="zh-CN"/>
              <a:t>X→Y</a:t>
            </a:r>
            <a:r>
              <a:rPr lang="zh-CN" altLang="en-US"/>
              <a:t>逻辑蕴涵于</a:t>
            </a:r>
            <a:r>
              <a:rPr lang="en-US" altLang="zh-CN"/>
              <a:t>F</a:t>
            </a:r>
            <a:r>
              <a:rPr lang="zh-CN" altLang="en-US"/>
              <a:t>。记为 </a:t>
            </a:r>
            <a:r>
              <a:rPr lang="en-US" altLang="zh-CN">
                <a:solidFill>
                  <a:srgbClr val="FF0000"/>
                </a:solidFill>
              </a:rPr>
              <a:t>F |= X→Y</a:t>
            </a:r>
            <a:r>
              <a:rPr lang="zh-CN" alt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69475">
                                            <p:txEl>
                                              <p:pRg st="0" end="0"/>
                                            </p:txEl>
                                          </p:spTgt>
                                        </p:tgtEl>
                                        <p:attrNameLst>
                                          <p:attrName>style.visibility</p:attrName>
                                        </p:attrNameLst>
                                      </p:cBhvr>
                                      <p:to>
                                        <p:strVal val="visible"/>
                                      </p:to>
                                    </p:set>
                                    <p:animEffect transition="in" filter="wipe(up)">
                                      <p:cBhvr>
                                        <p:cTn id="7" dur="500"/>
                                        <p:tgtEl>
                                          <p:spTgt spid="1769475">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769475">
                                            <p:txEl>
                                              <p:pRg st="1" end="1"/>
                                            </p:txEl>
                                          </p:spTgt>
                                        </p:tgtEl>
                                        <p:attrNameLst>
                                          <p:attrName>style.visibility</p:attrName>
                                        </p:attrNameLst>
                                      </p:cBhvr>
                                      <p:to>
                                        <p:strVal val="visible"/>
                                      </p:to>
                                    </p:set>
                                    <p:animEffect transition="in" filter="wipe(up)">
                                      <p:cBhvr>
                                        <p:cTn id="10" dur="500"/>
                                        <p:tgtEl>
                                          <p:spTgt spid="176947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769475">
                                            <p:txEl>
                                              <p:pRg st="2" end="2"/>
                                            </p:txEl>
                                          </p:spTgt>
                                        </p:tgtEl>
                                        <p:attrNameLst>
                                          <p:attrName>style.visibility</p:attrName>
                                        </p:attrNameLst>
                                      </p:cBhvr>
                                      <p:to>
                                        <p:strVal val="visible"/>
                                      </p:to>
                                    </p:set>
                                    <p:animEffect transition="in" filter="wipe(up)">
                                      <p:cBhvr>
                                        <p:cTn id="15" dur="500"/>
                                        <p:tgtEl>
                                          <p:spTgt spid="176947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769475">
                                            <p:txEl>
                                              <p:pRg st="3" end="3"/>
                                            </p:txEl>
                                          </p:spTgt>
                                        </p:tgtEl>
                                        <p:attrNameLst>
                                          <p:attrName>style.visibility</p:attrName>
                                        </p:attrNameLst>
                                      </p:cBhvr>
                                      <p:to>
                                        <p:strVal val="visible"/>
                                      </p:to>
                                    </p:set>
                                    <p:animEffect transition="in" filter="wipe(up)">
                                      <p:cBhvr>
                                        <p:cTn id="20" dur="500"/>
                                        <p:tgtEl>
                                          <p:spTgt spid="1769475">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769475">
                                            <p:txEl>
                                              <p:pRg st="5" end="5"/>
                                            </p:txEl>
                                          </p:spTgt>
                                        </p:tgtEl>
                                        <p:attrNameLst>
                                          <p:attrName>style.visibility</p:attrName>
                                        </p:attrNameLst>
                                      </p:cBhvr>
                                      <p:to>
                                        <p:strVal val="visible"/>
                                      </p:to>
                                    </p:set>
                                    <p:animEffect transition="in" filter="wipe(up)">
                                      <p:cBhvr>
                                        <p:cTn id="25" dur="500"/>
                                        <p:tgtEl>
                                          <p:spTgt spid="17694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9475"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灯片编号占位符 3">
            <a:extLst>
              <a:ext uri="{FF2B5EF4-FFF2-40B4-BE49-F238E27FC236}">
                <a16:creationId xmlns:a16="http://schemas.microsoft.com/office/drawing/2014/main" id="{5C7E162A-11EE-674F-A81E-140AAB0FBB7C}"/>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2D6BA89E-9612-0840-A431-AAF949EF5F98}" type="slidenum">
              <a:rPr lang="zh-CN" altLang="en-US" sz="2000">
                <a:latin typeface="Arial" panose="020B0604020202020204" pitchFamily="34" charset="0"/>
              </a:rPr>
              <a:pPr>
                <a:lnSpc>
                  <a:spcPct val="100000"/>
                </a:lnSpc>
                <a:spcBef>
                  <a:spcPct val="0"/>
                </a:spcBef>
                <a:buClrTx/>
                <a:buSzTx/>
                <a:buFontTx/>
                <a:buNone/>
              </a:pPr>
              <a:t>52</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1843BA6D-B800-B844-9363-D8D52D67F547}"/>
              </a:ext>
            </a:extLst>
          </p:cNvPr>
          <p:cNvSpPr>
            <a:spLocks noGrp="1"/>
          </p:cNvSpPr>
          <p:nvPr>
            <p:ph type="dt" sz="quarter" idx="11"/>
          </p:nvPr>
        </p:nvSpPr>
        <p:spPr/>
        <p:txBody>
          <a:bodyPr/>
          <a:lstStyle/>
          <a:p>
            <a:pPr>
              <a:defRPr/>
            </a:pPr>
            <a:fld id="{F442BE67-B790-4F5F-B092-B83E8000C9F2}" type="datetime1">
              <a:rPr lang="zh-CN" altLang="en-US"/>
              <a:pPr>
                <a:defRPr/>
              </a:pPr>
              <a:t>2024/5/24</a:t>
            </a:fld>
            <a:endParaRPr lang="en-US" altLang="zh-CN" sz="1000"/>
          </a:p>
        </p:txBody>
      </p:sp>
      <p:sp>
        <p:nvSpPr>
          <p:cNvPr id="1862658" name="Rectangle 2">
            <a:extLst>
              <a:ext uri="{FF2B5EF4-FFF2-40B4-BE49-F238E27FC236}">
                <a16:creationId xmlns:a16="http://schemas.microsoft.com/office/drawing/2014/main" id="{AD3969D5-48E3-B64B-A9EF-47C88435A5D5}"/>
              </a:ext>
            </a:extLst>
          </p:cNvPr>
          <p:cNvSpPr>
            <a:spLocks noGrp="1" noChangeArrowheads="1"/>
          </p:cNvSpPr>
          <p:nvPr>
            <p:ph type="title"/>
          </p:nvPr>
        </p:nvSpPr>
        <p:spPr/>
        <p:txBody>
          <a:bodyPr/>
          <a:lstStyle/>
          <a:p>
            <a:r>
              <a:rPr lang="en-US" altLang="zh-CN"/>
              <a:t>10.2.2 </a:t>
            </a:r>
            <a:r>
              <a:rPr lang="zh-CN" altLang="en-US"/>
              <a:t>函数依赖的蕴涵性</a:t>
            </a:r>
          </a:p>
        </p:txBody>
      </p:sp>
      <p:sp>
        <p:nvSpPr>
          <p:cNvPr id="1862659" name="Rectangle 3">
            <a:extLst>
              <a:ext uri="{FF2B5EF4-FFF2-40B4-BE49-F238E27FC236}">
                <a16:creationId xmlns:a16="http://schemas.microsoft.com/office/drawing/2014/main" id="{7A25A842-EC3F-8C43-9249-34C408D45B1E}"/>
              </a:ext>
            </a:extLst>
          </p:cNvPr>
          <p:cNvSpPr>
            <a:spLocks noGrp="1" noChangeArrowheads="1"/>
          </p:cNvSpPr>
          <p:nvPr>
            <p:ph type="body" idx="1"/>
          </p:nvPr>
        </p:nvSpPr>
        <p:spPr>
          <a:xfrm>
            <a:off x="650875" y="1143000"/>
            <a:ext cx="8820150" cy="5294313"/>
          </a:xfrm>
        </p:spPr>
        <p:txBody>
          <a:bodyPr/>
          <a:lstStyle/>
          <a:p>
            <a:pPr>
              <a:spcBef>
                <a:spcPct val="30000"/>
              </a:spcBef>
            </a:pPr>
            <a:r>
              <a:rPr lang="zh-CN" altLang="en-US"/>
              <a:t>定义</a:t>
            </a:r>
            <a:r>
              <a:rPr lang="en-US" altLang="zh-CN"/>
              <a:t>10.6   </a:t>
            </a:r>
            <a:r>
              <a:rPr lang="zh-CN" altLang="en-US"/>
              <a:t>设函数依赖集</a:t>
            </a:r>
            <a:r>
              <a:rPr lang="en-US" altLang="zh-CN"/>
              <a:t>F</a:t>
            </a:r>
            <a:r>
              <a:rPr lang="zh-CN" altLang="en-US"/>
              <a:t>，所有被</a:t>
            </a:r>
            <a:r>
              <a:rPr lang="en-US" altLang="zh-CN"/>
              <a:t>F</a:t>
            </a:r>
            <a:r>
              <a:rPr lang="zh-CN" altLang="en-US"/>
              <a:t>逻辑蕴涵的函数依赖称为</a:t>
            </a:r>
            <a:r>
              <a:rPr lang="en-US" altLang="zh-CN">
                <a:solidFill>
                  <a:srgbClr val="0000FF"/>
                </a:solidFill>
              </a:rPr>
              <a:t>F</a:t>
            </a:r>
            <a:r>
              <a:rPr lang="zh-CN" altLang="en-US">
                <a:solidFill>
                  <a:srgbClr val="0000FF"/>
                </a:solidFill>
              </a:rPr>
              <a:t>的闭包</a:t>
            </a:r>
            <a:r>
              <a:rPr lang="zh-CN" altLang="en-US"/>
              <a:t>，记为</a:t>
            </a:r>
            <a:r>
              <a:rPr lang="en-US" altLang="zh-CN"/>
              <a:t>F</a:t>
            </a:r>
            <a:r>
              <a:rPr lang="en-US" altLang="zh-CN" baseline="30000"/>
              <a:t>+</a:t>
            </a:r>
            <a:r>
              <a:rPr lang="zh-CN" altLang="en-US"/>
              <a:t>。</a:t>
            </a:r>
          </a:p>
          <a:p>
            <a:pPr lvl="1">
              <a:spcBef>
                <a:spcPct val="30000"/>
              </a:spcBef>
            </a:pPr>
            <a:r>
              <a:rPr lang="en-US" altLang="zh-CN"/>
              <a:t>F</a:t>
            </a:r>
            <a:r>
              <a:rPr lang="en-US" altLang="zh-CN" baseline="30000"/>
              <a:t>+</a:t>
            </a:r>
            <a:r>
              <a:rPr lang="en-US" altLang="zh-CN"/>
              <a:t> </a:t>
            </a:r>
            <a:r>
              <a:rPr lang="zh-CN" altLang="en-US"/>
              <a:t>可表示为：</a:t>
            </a:r>
            <a:r>
              <a:rPr lang="en-US" altLang="zh-CN"/>
              <a:t>F</a:t>
            </a:r>
            <a:r>
              <a:rPr lang="en-US" altLang="zh-CN" baseline="30000"/>
              <a:t>+</a:t>
            </a:r>
            <a:r>
              <a:rPr lang="en-US" altLang="zh-CN"/>
              <a:t> = { X→Y|  </a:t>
            </a:r>
            <a:r>
              <a:rPr lang="zh-CN" altLang="en-US"/>
              <a:t>所有</a:t>
            </a:r>
            <a:r>
              <a:rPr lang="en-US" altLang="zh-CN"/>
              <a:t>F </a:t>
            </a:r>
            <a:r>
              <a:rPr lang="zh-CN" altLang="en-US">
                <a:solidFill>
                  <a:srgbClr val="FF0000"/>
                </a:solidFill>
              </a:rPr>
              <a:t>蕴涵</a:t>
            </a:r>
            <a:r>
              <a:rPr lang="zh-CN" altLang="en-US"/>
              <a:t>的</a:t>
            </a:r>
            <a:r>
              <a:rPr lang="en-US" altLang="zh-CN"/>
              <a:t>FD  X→Y}</a:t>
            </a:r>
            <a:r>
              <a:rPr lang="zh-CN" altLang="en-US"/>
              <a:t> </a:t>
            </a:r>
          </a:p>
          <a:p>
            <a:pPr>
              <a:spcBef>
                <a:spcPct val="30000"/>
              </a:spcBef>
            </a:pPr>
            <a:r>
              <a:rPr lang="zh-CN" altLang="en-US"/>
              <a:t>例</a:t>
            </a:r>
            <a:r>
              <a:rPr lang="en-US" altLang="zh-CN"/>
              <a:t>: F={AB→C, C→B}</a:t>
            </a:r>
            <a:r>
              <a:rPr lang="zh-CN" altLang="en-US"/>
              <a:t>是</a:t>
            </a:r>
            <a:r>
              <a:rPr lang="en-US" altLang="zh-CN"/>
              <a:t>R(A, B, C)</a:t>
            </a:r>
            <a:r>
              <a:rPr lang="zh-CN" altLang="en-US"/>
              <a:t>上的一组函数依赖</a:t>
            </a:r>
          </a:p>
          <a:p>
            <a:pPr lvl="1">
              <a:lnSpc>
                <a:spcPct val="70000"/>
              </a:lnSpc>
              <a:spcBef>
                <a:spcPct val="30000"/>
              </a:spcBef>
              <a:buFontTx/>
              <a:buNone/>
            </a:pPr>
            <a:r>
              <a:rPr lang="en-US" altLang="zh-CN"/>
              <a:t>F</a:t>
            </a:r>
            <a:r>
              <a:rPr lang="en-US" altLang="zh-CN" baseline="30000"/>
              <a:t>+</a:t>
            </a:r>
            <a:r>
              <a:rPr lang="en-US" altLang="zh-CN"/>
              <a:t> ={A→A</a:t>
            </a:r>
            <a:r>
              <a:rPr lang="zh-CN" altLang="en-US"/>
              <a:t>，</a:t>
            </a:r>
            <a:r>
              <a:rPr lang="en-US" altLang="zh-CN"/>
              <a:t>AB→A</a:t>
            </a:r>
            <a:r>
              <a:rPr lang="zh-CN" altLang="en-US"/>
              <a:t>，</a:t>
            </a:r>
            <a:r>
              <a:rPr lang="en-US" altLang="zh-CN"/>
              <a:t>AC→A</a:t>
            </a:r>
            <a:r>
              <a:rPr lang="zh-CN" altLang="en-US"/>
              <a:t>，</a:t>
            </a:r>
            <a:r>
              <a:rPr lang="en-US" altLang="zh-CN"/>
              <a:t>ABC→A</a:t>
            </a:r>
            <a:r>
              <a:rPr lang="zh-CN" altLang="en-US"/>
              <a:t>，</a:t>
            </a:r>
          </a:p>
          <a:p>
            <a:pPr lvl="1">
              <a:lnSpc>
                <a:spcPct val="70000"/>
              </a:lnSpc>
              <a:buFontTx/>
              <a:buNone/>
            </a:pPr>
            <a:r>
              <a:rPr lang="en-US" altLang="zh-CN"/>
              <a:t>         B→B</a:t>
            </a:r>
            <a:r>
              <a:rPr lang="zh-CN" altLang="en-US"/>
              <a:t>，</a:t>
            </a:r>
            <a:r>
              <a:rPr lang="en-US" altLang="zh-CN"/>
              <a:t>AB→B</a:t>
            </a:r>
            <a:r>
              <a:rPr lang="zh-CN" altLang="en-US"/>
              <a:t>，</a:t>
            </a:r>
            <a:r>
              <a:rPr lang="en-US" altLang="zh-CN"/>
              <a:t>BC→B</a:t>
            </a:r>
            <a:r>
              <a:rPr lang="zh-CN" altLang="en-US"/>
              <a:t>，</a:t>
            </a:r>
            <a:r>
              <a:rPr lang="en-US" altLang="zh-CN"/>
              <a:t>ABC→B</a:t>
            </a:r>
            <a:r>
              <a:rPr lang="zh-CN" altLang="en-US"/>
              <a:t>，</a:t>
            </a:r>
          </a:p>
          <a:p>
            <a:pPr lvl="1">
              <a:lnSpc>
                <a:spcPct val="70000"/>
              </a:lnSpc>
              <a:buFontTx/>
              <a:buNone/>
            </a:pPr>
            <a:r>
              <a:rPr lang="en-US" altLang="zh-CN"/>
              <a:t>        C→C</a:t>
            </a:r>
            <a:r>
              <a:rPr lang="zh-CN" altLang="en-US"/>
              <a:t>，</a:t>
            </a:r>
            <a:r>
              <a:rPr lang="en-US" altLang="zh-CN"/>
              <a:t>AC→C</a:t>
            </a:r>
            <a:r>
              <a:rPr lang="zh-CN" altLang="en-US"/>
              <a:t>，</a:t>
            </a:r>
            <a:r>
              <a:rPr lang="en-US" altLang="zh-CN"/>
              <a:t>BC→C</a:t>
            </a:r>
            <a:r>
              <a:rPr lang="zh-CN" altLang="en-US"/>
              <a:t>，</a:t>
            </a:r>
            <a:r>
              <a:rPr lang="en-US" altLang="zh-CN"/>
              <a:t>ABC→C</a:t>
            </a:r>
            <a:r>
              <a:rPr lang="zh-CN" altLang="en-US"/>
              <a:t>，</a:t>
            </a:r>
          </a:p>
          <a:p>
            <a:pPr lvl="1">
              <a:lnSpc>
                <a:spcPct val="70000"/>
              </a:lnSpc>
              <a:buFontTx/>
              <a:buNone/>
            </a:pPr>
            <a:r>
              <a:rPr lang="en-US" altLang="zh-CN"/>
              <a:t>        AB→AB</a:t>
            </a:r>
            <a:r>
              <a:rPr lang="zh-CN" altLang="en-US"/>
              <a:t>，</a:t>
            </a:r>
            <a:r>
              <a:rPr lang="en-US" altLang="zh-CN"/>
              <a:t>ABC→AB</a:t>
            </a:r>
            <a:r>
              <a:rPr lang="zh-CN" altLang="en-US"/>
              <a:t>，</a:t>
            </a:r>
          </a:p>
          <a:p>
            <a:pPr lvl="1">
              <a:lnSpc>
                <a:spcPct val="70000"/>
              </a:lnSpc>
              <a:buFontTx/>
              <a:buNone/>
            </a:pPr>
            <a:r>
              <a:rPr lang="en-US" altLang="zh-CN"/>
              <a:t>        AC→AC</a:t>
            </a:r>
            <a:r>
              <a:rPr lang="zh-CN" altLang="en-US"/>
              <a:t>，</a:t>
            </a:r>
            <a:r>
              <a:rPr lang="en-US" altLang="zh-CN"/>
              <a:t>ABC→AC</a:t>
            </a:r>
            <a:r>
              <a:rPr lang="zh-CN" altLang="en-US"/>
              <a:t>，</a:t>
            </a:r>
          </a:p>
          <a:p>
            <a:pPr lvl="1">
              <a:lnSpc>
                <a:spcPct val="70000"/>
              </a:lnSpc>
              <a:buFontTx/>
              <a:buNone/>
            </a:pPr>
            <a:r>
              <a:rPr lang="en-US" altLang="zh-CN"/>
              <a:t>        BC→BC</a:t>
            </a:r>
            <a:r>
              <a:rPr lang="zh-CN" altLang="en-US"/>
              <a:t>，</a:t>
            </a:r>
            <a:r>
              <a:rPr lang="en-US" altLang="zh-CN"/>
              <a:t>ABC→BC</a:t>
            </a:r>
            <a:r>
              <a:rPr lang="zh-CN" altLang="en-US"/>
              <a:t>，</a:t>
            </a:r>
          </a:p>
          <a:p>
            <a:pPr lvl="1">
              <a:lnSpc>
                <a:spcPct val="70000"/>
              </a:lnSpc>
              <a:buFontTx/>
              <a:buNone/>
            </a:pPr>
            <a:r>
              <a:rPr lang="en-US" altLang="zh-CN"/>
              <a:t>       ABC→ABC</a:t>
            </a:r>
            <a:r>
              <a:rPr lang="zh-CN" altLang="en-US"/>
              <a:t>，</a:t>
            </a:r>
          </a:p>
          <a:p>
            <a:pPr lvl="1">
              <a:lnSpc>
                <a:spcPct val="70000"/>
              </a:lnSpc>
              <a:buFontTx/>
              <a:buNone/>
            </a:pPr>
            <a:r>
              <a:rPr lang="en-US" altLang="zh-CN"/>
              <a:t>       </a:t>
            </a:r>
            <a:r>
              <a:rPr lang="en-US" altLang="zh-CN">
                <a:solidFill>
                  <a:srgbClr val="0000FF"/>
                </a:solidFill>
              </a:rPr>
              <a:t>AB→C</a:t>
            </a:r>
            <a:r>
              <a:rPr lang="zh-CN" altLang="en-US"/>
              <a:t>，</a:t>
            </a:r>
            <a:r>
              <a:rPr lang="en-US" altLang="zh-CN"/>
              <a:t>AB→AC</a:t>
            </a:r>
            <a:r>
              <a:rPr lang="zh-CN" altLang="en-US"/>
              <a:t>，</a:t>
            </a:r>
            <a:r>
              <a:rPr lang="en-US" altLang="zh-CN"/>
              <a:t>AB→BC</a:t>
            </a:r>
            <a:r>
              <a:rPr lang="zh-CN" altLang="en-US"/>
              <a:t>，</a:t>
            </a:r>
            <a:r>
              <a:rPr lang="en-US" altLang="zh-CN"/>
              <a:t>AB→ABC</a:t>
            </a:r>
            <a:r>
              <a:rPr lang="zh-CN" altLang="en-US"/>
              <a:t>，</a:t>
            </a:r>
          </a:p>
          <a:p>
            <a:pPr lvl="1">
              <a:lnSpc>
                <a:spcPct val="70000"/>
              </a:lnSpc>
              <a:buFontTx/>
              <a:buNone/>
            </a:pPr>
            <a:r>
              <a:rPr lang="en-US" altLang="zh-CN"/>
              <a:t>       </a:t>
            </a:r>
            <a:r>
              <a:rPr lang="en-US" altLang="zh-CN">
                <a:solidFill>
                  <a:srgbClr val="0000FF"/>
                </a:solidFill>
              </a:rPr>
              <a:t>C→B</a:t>
            </a:r>
            <a:r>
              <a:rPr lang="zh-CN" altLang="en-US"/>
              <a:t>，</a:t>
            </a:r>
            <a:r>
              <a:rPr lang="en-US" altLang="zh-CN"/>
              <a:t>C→BC</a:t>
            </a:r>
            <a:r>
              <a:rPr lang="zh-CN" altLang="en-US"/>
              <a:t>，</a:t>
            </a:r>
            <a:r>
              <a:rPr lang="en-US" altLang="zh-CN"/>
              <a:t>AC→B</a:t>
            </a:r>
            <a:r>
              <a:rPr lang="zh-CN" altLang="en-US"/>
              <a:t>，</a:t>
            </a:r>
            <a:r>
              <a:rPr lang="en-US" altLang="zh-CN"/>
              <a:t>AC→AB</a:t>
            </a:r>
            <a:r>
              <a:rPr lang="zh-CN" altLang="en-US"/>
              <a:t>，</a:t>
            </a:r>
            <a:r>
              <a:rPr lang="en-US" altLang="zh-CN"/>
              <a:t>AC→ABC }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62659">
                                            <p:txEl>
                                              <p:pRg st="0" end="0"/>
                                            </p:txEl>
                                          </p:spTgt>
                                        </p:tgtEl>
                                        <p:attrNameLst>
                                          <p:attrName>style.visibility</p:attrName>
                                        </p:attrNameLst>
                                      </p:cBhvr>
                                      <p:to>
                                        <p:strVal val="visible"/>
                                      </p:to>
                                    </p:set>
                                    <p:animEffect transition="in" filter="wipe(up)">
                                      <p:cBhvr>
                                        <p:cTn id="7" dur="500"/>
                                        <p:tgtEl>
                                          <p:spTgt spid="1862659">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862659">
                                            <p:txEl>
                                              <p:pRg st="1" end="1"/>
                                            </p:txEl>
                                          </p:spTgt>
                                        </p:tgtEl>
                                        <p:attrNameLst>
                                          <p:attrName>style.visibility</p:attrName>
                                        </p:attrNameLst>
                                      </p:cBhvr>
                                      <p:to>
                                        <p:strVal val="visible"/>
                                      </p:to>
                                    </p:set>
                                    <p:animEffect transition="in" filter="wipe(up)">
                                      <p:cBhvr>
                                        <p:cTn id="10" dur="500"/>
                                        <p:tgtEl>
                                          <p:spTgt spid="186265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862659">
                                            <p:txEl>
                                              <p:pRg st="2" end="2"/>
                                            </p:txEl>
                                          </p:spTgt>
                                        </p:tgtEl>
                                        <p:attrNameLst>
                                          <p:attrName>style.visibility</p:attrName>
                                        </p:attrNameLst>
                                      </p:cBhvr>
                                      <p:to>
                                        <p:strVal val="visible"/>
                                      </p:to>
                                    </p:set>
                                    <p:animEffect transition="in" filter="wipe(up)">
                                      <p:cBhvr>
                                        <p:cTn id="15" dur="500"/>
                                        <p:tgtEl>
                                          <p:spTgt spid="1862659">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862659">
                                            <p:txEl>
                                              <p:pRg st="3" end="3"/>
                                            </p:txEl>
                                          </p:spTgt>
                                        </p:tgtEl>
                                        <p:attrNameLst>
                                          <p:attrName>style.visibility</p:attrName>
                                        </p:attrNameLst>
                                      </p:cBhvr>
                                      <p:to>
                                        <p:strVal val="visible"/>
                                      </p:to>
                                    </p:set>
                                    <p:animEffect transition="in" filter="wipe(up)">
                                      <p:cBhvr>
                                        <p:cTn id="18" dur="500"/>
                                        <p:tgtEl>
                                          <p:spTgt spid="1862659">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862659">
                                            <p:txEl>
                                              <p:pRg st="4" end="4"/>
                                            </p:txEl>
                                          </p:spTgt>
                                        </p:tgtEl>
                                        <p:attrNameLst>
                                          <p:attrName>style.visibility</p:attrName>
                                        </p:attrNameLst>
                                      </p:cBhvr>
                                      <p:to>
                                        <p:strVal val="visible"/>
                                      </p:to>
                                    </p:set>
                                    <p:animEffect transition="in" filter="wipe(up)">
                                      <p:cBhvr>
                                        <p:cTn id="21" dur="500"/>
                                        <p:tgtEl>
                                          <p:spTgt spid="1862659">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862659">
                                            <p:txEl>
                                              <p:pRg st="5" end="5"/>
                                            </p:txEl>
                                          </p:spTgt>
                                        </p:tgtEl>
                                        <p:attrNameLst>
                                          <p:attrName>style.visibility</p:attrName>
                                        </p:attrNameLst>
                                      </p:cBhvr>
                                      <p:to>
                                        <p:strVal val="visible"/>
                                      </p:to>
                                    </p:set>
                                    <p:animEffect transition="in" filter="wipe(up)">
                                      <p:cBhvr>
                                        <p:cTn id="24" dur="500"/>
                                        <p:tgtEl>
                                          <p:spTgt spid="1862659">
                                            <p:txEl>
                                              <p:pRg st="5" end="5"/>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862659">
                                            <p:txEl>
                                              <p:pRg st="6" end="6"/>
                                            </p:txEl>
                                          </p:spTgt>
                                        </p:tgtEl>
                                        <p:attrNameLst>
                                          <p:attrName>style.visibility</p:attrName>
                                        </p:attrNameLst>
                                      </p:cBhvr>
                                      <p:to>
                                        <p:strVal val="visible"/>
                                      </p:to>
                                    </p:set>
                                    <p:animEffect transition="in" filter="wipe(up)">
                                      <p:cBhvr>
                                        <p:cTn id="27" dur="500"/>
                                        <p:tgtEl>
                                          <p:spTgt spid="1862659">
                                            <p:txEl>
                                              <p:pRg st="6" end="6"/>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862659">
                                            <p:txEl>
                                              <p:pRg st="7" end="7"/>
                                            </p:txEl>
                                          </p:spTgt>
                                        </p:tgtEl>
                                        <p:attrNameLst>
                                          <p:attrName>style.visibility</p:attrName>
                                        </p:attrNameLst>
                                      </p:cBhvr>
                                      <p:to>
                                        <p:strVal val="visible"/>
                                      </p:to>
                                    </p:set>
                                    <p:animEffect transition="in" filter="wipe(up)">
                                      <p:cBhvr>
                                        <p:cTn id="30" dur="500"/>
                                        <p:tgtEl>
                                          <p:spTgt spid="1862659">
                                            <p:txEl>
                                              <p:pRg st="7" end="7"/>
                                            </p:txEl>
                                          </p:spTgt>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862659">
                                            <p:txEl>
                                              <p:pRg st="8" end="8"/>
                                            </p:txEl>
                                          </p:spTgt>
                                        </p:tgtEl>
                                        <p:attrNameLst>
                                          <p:attrName>style.visibility</p:attrName>
                                        </p:attrNameLst>
                                      </p:cBhvr>
                                      <p:to>
                                        <p:strVal val="visible"/>
                                      </p:to>
                                    </p:set>
                                    <p:animEffect transition="in" filter="wipe(up)">
                                      <p:cBhvr>
                                        <p:cTn id="33" dur="500"/>
                                        <p:tgtEl>
                                          <p:spTgt spid="1862659">
                                            <p:txEl>
                                              <p:pRg st="8" end="8"/>
                                            </p:txEl>
                                          </p:spTgt>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1862659">
                                            <p:txEl>
                                              <p:pRg st="9" end="9"/>
                                            </p:txEl>
                                          </p:spTgt>
                                        </p:tgtEl>
                                        <p:attrNameLst>
                                          <p:attrName>style.visibility</p:attrName>
                                        </p:attrNameLst>
                                      </p:cBhvr>
                                      <p:to>
                                        <p:strVal val="visible"/>
                                      </p:to>
                                    </p:set>
                                    <p:animEffect transition="in" filter="wipe(up)">
                                      <p:cBhvr>
                                        <p:cTn id="36" dur="500"/>
                                        <p:tgtEl>
                                          <p:spTgt spid="1862659">
                                            <p:txEl>
                                              <p:pRg st="9" end="9"/>
                                            </p:txEl>
                                          </p:spTgt>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1862659">
                                            <p:txEl>
                                              <p:pRg st="10" end="10"/>
                                            </p:txEl>
                                          </p:spTgt>
                                        </p:tgtEl>
                                        <p:attrNameLst>
                                          <p:attrName>style.visibility</p:attrName>
                                        </p:attrNameLst>
                                      </p:cBhvr>
                                      <p:to>
                                        <p:strVal val="visible"/>
                                      </p:to>
                                    </p:set>
                                    <p:animEffect transition="in" filter="wipe(up)">
                                      <p:cBhvr>
                                        <p:cTn id="39" dur="500"/>
                                        <p:tgtEl>
                                          <p:spTgt spid="1862659">
                                            <p:txEl>
                                              <p:pRg st="10" end="10"/>
                                            </p:txEl>
                                          </p:spTgt>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1862659">
                                            <p:txEl>
                                              <p:pRg st="11" end="11"/>
                                            </p:txEl>
                                          </p:spTgt>
                                        </p:tgtEl>
                                        <p:attrNameLst>
                                          <p:attrName>style.visibility</p:attrName>
                                        </p:attrNameLst>
                                      </p:cBhvr>
                                      <p:to>
                                        <p:strVal val="visible"/>
                                      </p:to>
                                    </p:set>
                                    <p:animEffect transition="in" filter="wipe(up)">
                                      <p:cBhvr>
                                        <p:cTn id="42" dur="500"/>
                                        <p:tgtEl>
                                          <p:spTgt spid="186265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2659"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灯片编号占位符 3">
            <a:extLst>
              <a:ext uri="{FF2B5EF4-FFF2-40B4-BE49-F238E27FC236}">
                <a16:creationId xmlns:a16="http://schemas.microsoft.com/office/drawing/2014/main" id="{EB073749-83FA-964B-9761-9819BE8F727D}"/>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F0E915C3-BB20-9C47-A180-00B602681185}" type="slidenum">
              <a:rPr lang="zh-CN" altLang="en-US" sz="2000">
                <a:latin typeface="Arial" panose="020B0604020202020204" pitchFamily="34" charset="0"/>
              </a:rPr>
              <a:pPr>
                <a:lnSpc>
                  <a:spcPct val="100000"/>
                </a:lnSpc>
                <a:spcBef>
                  <a:spcPct val="0"/>
                </a:spcBef>
                <a:buClrTx/>
                <a:buSzTx/>
                <a:buFontTx/>
                <a:buNone/>
              </a:pPr>
              <a:t>53</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30BB4A49-C813-2249-B945-721C43F93136}"/>
              </a:ext>
            </a:extLst>
          </p:cNvPr>
          <p:cNvSpPr>
            <a:spLocks noGrp="1"/>
          </p:cNvSpPr>
          <p:nvPr>
            <p:ph type="dt" sz="quarter" idx="11"/>
          </p:nvPr>
        </p:nvSpPr>
        <p:spPr/>
        <p:txBody>
          <a:bodyPr/>
          <a:lstStyle/>
          <a:p>
            <a:pPr>
              <a:defRPr/>
            </a:pPr>
            <a:fld id="{9248B902-B104-4075-A7C0-04BDB85B48BA}" type="datetime1">
              <a:rPr lang="zh-CN" altLang="en-US"/>
              <a:pPr>
                <a:defRPr/>
              </a:pPr>
              <a:t>2024/5/24</a:t>
            </a:fld>
            <a:endParaRPr lang="en-US" altLang="zh-CN" sz="1000"/>
          </a:p>
        </p:txBody>
      </p:sp>
      <p:sp>
        <p:nvSpPr>
          <p:cNvPr id="1770498" name="Rectangle 2">
            <a:extLst>
              <a:ext uri="{FF2B5EF4-FFF2-40B4-BE49-F238E27FC236}">
                <a16:creationId xmlns:a16="http://schemas.microsoft.com/office/drawing/2014/main" id="{DEFEA3B8-57D0-E141-8E83-B745BDAC90AE}"/>
              </a:ext>
            </a:extLst>
          </p:cNvPr>
          <p:cNvSpPr>
            <a:spLocks noGrp="1" noChangeArrowheads="1"/>
          </p:cNvSpPr>
          <p:nvPr>
            <p:ph type="title"/>
          </p:nvPr>
        </p:nvSpPr>
        <p:spPr/>
        <p:txBody>
          <a:bodyPr/>
          <a:lstStyle/>
          <a:p>
            <a:r>
              <a:rPr lang="en-US" altLang="zh-CN"/>
              <a:t>10.2.2 </a:t>
            </a:r>
            <a:r>
              <a:rPr lang="zh-CN" altLang="en-US"/>
              <a:t>函数依赖的蕴涵性</a:t>
            </a:r>
          </a:p>
        </p:txBody>
      </p:sp>
      <p:sp>
        <p:nvSpPr>
          <p:cNvPr id="1770499" name="Rectangle 3">
            <a:extLst>
              <a:ext uri="{FF2B5EF4-FFF2-40B4-BE49-F238E27FC236}">
                <a16:creationId xmlns:a16="http://schemas.microsoft.com/office/drawing/2014/main" id="{D4815910-50AA-DE43-829F-AC6B36BD894F}"/>
              </a:ext>
            </a:extLst>
          </p:cNvPr>
          <p:cNvSpPr>
            <a:spLocks noGrp="1" noChangeArrowheads="1"/>
          </p:cNvSpPr>
          <p:nvPr>
            <p:ph type="body" idx="1"/>
          </p:nvPr>
        </p:nvSpPr>
        <p:spPr>
          <a:xfrm>
            <a:off x="650875" y="1143000"/>
            <a:ext cx="8820150" cy="5124450"/>
          </a:xfrm>
        </p:spPr>
        <p:txBody>
          <a:bodyPr/>
          <a:lstStyle/>
          <a:p>
            <a:r>
              <a:rPr lang="zh-CN" altLang="en-US"/>
              <a:t>定义</a:t>
            </a:r>
            <a:r>
              <a:rPr lang="en-US" altLang="zh-CN"/>
              <a:t>10.7 </a:t>
            </a:r>
            <a:r>
              <a:rPr lang="zh-CN" altLang="en-US"/>
              <a:t>设关系模式</a:t>
            </a:r>
            <a:r>
              <a:rPr lang="en-US" altLang="zh-CN"/>
              <a:t>R</a:t>
            </a:r>
            <a:r>
              <a:rPr lang="zh-CN" altLang="en-US"/>
              <a:t>（</a:t>
            </a:r>
            <a:r>
              <a:rPr lang="en-US" altLang="zh-CN"/>
              <a:t>U</a:t>
            </a:r>
            <a:r>
              <a:rPr lang="zh-CN" altLang="en-US"/>
              <a:t>，</a:t>
            </a:r>
            <a:r>
              <a:rPr lang="en-US" altLang="zh-CN"/>
              <a:t>F</a:t>
            </a:r>
            <a:r>
              <a:rPr lang="zh-CN" altLang="en-US"/>
              <a:t>），</a:t>
            </a:r>
            <a:r>
              <a:rPr lang="en-US" altLang="zh-CN"/>
              <a:t>U</a:t>
            </a:r>
            <a:r>
              <a:rPr lang="zh-CN" altLang="en-US"/>
              <a:t>是</a:t>
            </a:r>
            <a:r>
              <a:rPr lang="en-US" altLang="zh-CN"/>
              <a:t>R</a:t>
            </a:r>
            <a:r>
              <a:rPr lang="zh-CN" altLang="en-US"/>
              <a:t>的属性全集，</a:t>
            </a:r>
            <a:r>
              <a:rPr lang="en-US" altLang="zh-CN"/>
              <a:t>F</a:t>
            </a:r>
            <a:r>
              <a:rPr lang="zh-CN" altLang="en-US"/>
              <a:t>是</a:t>
            </a:r>
            <a:r>
              <a:rPr lang="en-US" altLang="zh-CN"/>
              <a:t>R</a:t>
            </a:r>
            <a:r>
              <a:rPr lang="zh-CN" altLang="en-US"/>
              <a:t>的函数依赖集，</a:t>
            </a:r>
            <a:r>
              <a:rPr lang="en-US" altLang="zh-CN"/>
              <a:t>X</a:t>
            </a:r>
            <a:r>
              <a:rPr lang="zh-CN" altLang="en-US"/>
              <a:t>是</a:t>
            </a:r>
            <a:r>
              <a:rPr lang="en-US" altLang="zh-CN"/>
              <a:t>U</a:t>
            </a:r>
            <a:r>
              <a:rPr lang="zh-CN" altLang="en-US"/>
              <a:t>的子集。如果满足条件：</a:t>
            </a:r>
          </a:p>
          <a:p>
            <a:pPr lvl="1"/>
            <a:r>
              <a:rPr lang="en-US" altLang="zh-CN"/>
              <a:t>(1) X→U</a:t>
            </a:r>
            <a:r>
              <a:rPr lang="en-US" altLang="zh-CN">
                <a:sym typeface="Symbol" pitchFamily="2" charset="2"/>
              </a:rPr>
              <a:t></a:t>
            </a:r>
            <a:r>
              <a:rPr lang="en-US" altLang="zh-CN"/>
              <a:t> F</a:t>
            </a:r>
            <a:r>
              <a:rPr lang="en-US" altLang="zh-CN" baseline="30000"/>
              <a:t>+</a:t>
            </a:r>
            <a:r>
              <a:rPr lang="zh-CN" altLang="en-US"/>
              <a:t>；</a:t>
            </a:r>
          </a:p>
          <a:p>
            <a:pPr lvl="1"/>
            <a:r>
              <a:rPr lang="en-US" altLang="zh-CN"/>
              <a:t>(2) </a:t>
            </a:r>
            <a:r>
              <a:rPr lang="zh-CN" altLang="en-US"/>
              <a:t>不存在</a:t>
            </a:r>
            <a:r>
              <a:rPr lang="en-US" altLang="zh-CN"/>
              <a:t>X</a:t>
            </a:r>
            <a:r>
              <a:rPr lang="en-US" altLang="zh-CN">
                <a:sym typeface="Symbol" pitchFamily="2" charset="2"/>
              </a:rPr>
              <a:t></a:t>
            </a:r>
            <a:r>
              <a:rPr lang="en-US" altLang="zh-CN"/>
              <a:t>X</a:t>
            </a:r>
            <a:r>
              <a:rPr lang="zh-CN" altLang="en-US"/>
              <a:t>且</a:t>
            </a:r>
            <a:r>
              <a:rPr lang="en-US" altLang="zh-CN"/>
              <a:t>X</a:t>
            </a:r>
            <a:r>
              <a:rPr lang="en-US" altLang="zh-CN">
                <a:sym typeface="Symbol" pitchFamily="2" charset="2"/>
              </a:rPr>
              <a:t></a:t>
            </a:r>
            <a:r>
              <a:rPr lang="en-US" altLang="zh-CN"/>
              <a:t>→U</a:t>
            </a:r>
            <a:r>
              <a:rPr lang="en-US" altLang="zh-CN">
                <a:sym typeface="Symbol" pitchFamily="2" charset="2"/>
              </a:rPr>
              <a:t></a:t>
            </a:r>
            <a:r>
              <a:rPr lang="en-US" altLang="zh-CN"/>
              <a:t> F</a:t>
            </a:r>
            <a:r>
              <a:rPr lang="en-US" altLang="zh-CN" baseline="30000"/>
              <a:t>+</a:t>
            </a:r>
            <a:r>
              <a:rPr lang="zh-CN" altLang="en-US"/>
              <a:t>成立。</a:t>
            </a:r>
          </a:p>
          <a:p>
            <a:pPr lvl="1">
              <a:buFontTx/>
              <a:buNone/>
            </a:pPr>
            <a:r>
              <a:rPr lang="zh-CN" altLang="en-US"/>
              <a:t>则称</a:t>
            </a:r>
            <a:r>
              <a:rPr lang="en-US" altLang="zh-CN"/>
              <a:t>X</a:t>
            </a:r>
            <a:r>
              <a:rPr lang="zh-CN" altLang="en-US"/>
              <a:t>为模式</a:t>
            </a:r>
            <a:r>
              <a:rPr lang="en-US" altLang="zh-CN"/>
              <a:t>R</a:t>
            </a:r>
            <a:r>
              <a:rPr lang="zh-CN" altLang="en-US"/>
              <a:t>的一个候选键。</a:t>
            </a:r>
          </a:p>
          <a:p>
            <a:r>
              <a:rPr lang="zh-CN" altLang="en-US">
                <a:solidFill>
                  <a:srgbClr val="0000FF"/>
                </a:solidFill>
              </a:rPr>
              <a:t>要确定关系模式的关键字</a:t>
            </a:r>
            <a:r>
              <a:rPr lang="en-US" altLang="zh-CN">
                <a:solidFill>
                  <a:srgbClr val="0000FF"/>
                </a:solidFill>
              </a:rPr>
              <a:t>,</a:t>
            </a:r>
            <a:r>
              <a:rPr lang="zh-CN" altLang="en-US">
                <a:solidFill>
                  <a:srgbClr val="0000FF"/>
                </a:solidFill>
              </a:rPr>
              <a:t>需要确定模式中属性间的依赖关系</a:t>
            </a:r>
            <a:r>
              <a:rPr lang="zh-CN" altLang="en-US"/>
              <a:t> </a:t>
            </a:r>
          </a:p>
          <a:p>
            <a:endParaRPr lang="zh-CN" altLang="en-US"/>
          </a:p>
          <a:p>
            <a:r>
              <a:rPr lang="zh-CN" altLang="en-US"/>
              <a:t>为了从一组函数依赖求得蕴涵的函数依赖，例如已知函数依赖集</a:t>
            </a:r>
            <a:r>
              <a:rPr lang="en-US" altLang="zh-CN"/>
              <a:t>F</a:t>
            </a:r>
            <a:r>
              <a:rPr lang="zh-CN" altLang="en-US"/>
              <a:t>，求</a:t>
            </a:r>
            <a:r>
              <a:rPr lang="en-US" altLang="zh-CN"/>
              <a:t>FD </a:t>
            </a:r>
            <a:r>
              <a:rPr lang="en-US" altLang="zh-CN" i="1"/>
              <a:t>X→</a:t>
            </a:r>
            <a:r>
              <a:rPr lang="en-US" altLang="zh-CN"/>
              <a:t>Y</a:t>
            </a:r>
            <a:r>
              <a:rPr lang="zh-CN" altLang="en-US"/>
              <a:t>是否为</a:t>
            </a:r>
            <a:r>
              <a:rPr lang="en-US" altLang="zh-CN"/>
              <a:t>F</a:t>
            </a:r>
            <a:r>
              <a:rPr lang="zh-CN" altLang="en-US"/>
              <a:t>所蕴涵，就需要一套</a:t>
            </a:r>
            <a:r>
              <a:rPr lang="zh-CN" altLang="en-US">
                <a:solidFill>
                  <a:srgbClr val="FF0000"/>
                </a:solidFill>
              </a:rPr>
              <a:t>推理规则</a:t>
            </a:r>
            <a:r>
              <a:rPr lang="zh-CN" altLang="en-US"/>
              <a:t>，这组推理规则是</a:t>
            </a:r>
            <a:r>
              <a:rPr lang="en-US" altLang="zh-CN"/>
              <a:t>1974</a:t>
            </a:r>
            <a:r>
              <a:rPr lang="zh-CN" altLang="en-US"/>
              <a:t>年首先由</a:t>
            </a:r>
            <a:r>
              <a:rPr lang="en-US" altLang="zh-CN"/>
              <a:t>Armstrong</a:t>
            </a:r>
            <a:r>
              <a:rPr lang="zh-CN" altLang="en-US"/>
              <a:t>提出来的。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70499">
                                            <p:txEl>
                                              <p:pRg st="0" end="0"/>
                                            </p:txEl>
                                          </p:spTgt>
                                        </p:tgtEl>
                                        <p:attrNameLst>
                                          <p:attrName>style.visibility</p:attrName>
                                        </p:attrNameLst>
                                      </p:cBhvr>
                                      <p:to>
                                        <p:strVal val="visible"/>
                                      </p:to>
                                    </p:set>
                                    <p:animEffect transition="in" filter="wipe(up)">
                                      <p:cBhvr>
                                        <p:cTn id="7" dur="500"/>
                                        <p:tgtEl>
                                          <p:spTgt spid="1770499">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770499">
                                            <p:txEl>
                                              <p:pRg st="1" end="1"/>
                                            </p:txEl>
                                          </p:spTgt>
                                        </p:tgtEl>
                                        <p:attrNameLst>
                                          <p:attrName>style.visibility</p:attrName>
                                        </p:attrNameLst>
                                      </p:cBhvr>
                                      <p:to>
                                        <p:strVal val="visible"/>
                                      </p:to>
                                    </p:set>
                                    <p:animEffect transition="in" filter="wipe(up)">
                                      <p:cBhvr>
                                        <p:cTn id="10" dur="500"/>
                                        <p:tgtEl>
                                          <p:spTgt spid="1770499">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770499">
                                            <p:txEl>
                                              <p:pRg st="2" end="2"/>
                                            </p:txEl>
                                          </p:spTgt>
                                        </p:tgtEl>
                                        <p:attrNameLst>
                                          <p:attrName>style.visibility</p:attrName>
                                        </p:attrNameLst>
                                      </p:cBhvr>
                                      <p:to>
                                        <p:strVal val="visible"/>
                                      </p:to>
                                    </p:set>
                                    <p:animEffect transition="in" filter="wipe(up)">
                                      <p:cBhvr>
                                        <p:cTn id="13" dur="500"/>
                                        <p:tgtEl>
                                          <p:spTgt spid="1770499">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770499">
                                            <p:txEl>
                                              <p:pRg st="3" end="3"/>
                                            </p:txEl>
                                          </p:spTgt>
                                        </p:tgtEl>
                                        <p:attrNameLst>
                                          <p:attrName>style.visibility</p:attrName>
                                        </p:attrNameLst>
                                      </p:cBhvr>
                                      <p:to>
                                        <p:strVal val="visible"/>
                                      </p:to>
                                    </p:set>
                                    <p:animEffect transition="in" filter="wipe(up)">
                                      <p:cBhvr>
                                        <p:cTn id="16" dur="500"/>
                                        <p:tgtEl>
                                          <p:spTgt spid="1770499">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770499">
                                            <p:txEl>
                                              <p:pRg st="4" end="4"/>
                                            </p:txEl>
                                          </p:spTgt>
                                        </p:tgtEl>
                                        <p:attrNameLst>
                                          <p:attrName>style.visibility</p:attrName>
                                        </p:attrNameLst>
                                      </p:cBhvr>
                                      <p:to>
                                        <p:strVal val="visible"/>
                                      </p:to>
                                    </p:set>
                                    <p:animEffect transition="in" filter="wipe(up)">
                                      <p:cBhvr>
                                        <p:cTn id="21" dur="500"/>
                                        <p:tgtEl>
                                          <p:spTgt spid="1770499">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770499">
                                            <p:txEl>
                                              <p:pRg st="6" end="6"/>
                                            </p:txEl>
                                          </p:spTgt>
                                        </p:tgtEl>
                                        <p:attrNameLst>
                                          <p:attrName>style.visibility</p:attrName>
                                        </p:attrNameLst>
                                      </p:cBhvr>
                                      <p:to>
                                        <p:strVal val="visible"/>
                                      </p:to>
                                    </p:set>
                                    <p:animEffect transition="in" filter="wipe(up)">
                                      <p:cBhvr>
                                        <p:cTn id="26" dur="500"/>
                                        <p:tgtEl>
                                          <p:spTgt spid="17704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0499"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3">
            <a:extLst>
              <a:ext uri="{FF2B5EF4-FFF2-40B4-BE49-F238E27FC236}">
                <a16:creationId xmlns:a16="http://schemas.microsoft.com/office/drawing/2014/main" id="{D1FF0BF3-5918-0A44-872C-AE919FB4E767}"/>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168A1831-5179-4D49-85FE-13728B2DD1CE}" type="slidenum">
              <a:rPr lang="zh-CN" altLang="en-US" sz="2000">
                <a:latin typeface="Arial" panose="020B0604020202020204" pitchFamily="34" charset="0"/>
              </a:rPr>
              <a:pPr>
                <a:lnSpc>
                  <a:spcPct val="100000"/>
                </a:lnSpc>
                <a:spcBef>
                  <a:spcPct val="0"/>
                </a:spcBef>
                <a:buClrTx/>
                <a:buSzTx/>
                <a:buFontTx/>
                <a:buNone/>
              </a:pPr>
              <a:t>54</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65BA202E-BF86-3B47-A98C-05953DF3D798}"/>
              </a:ext>
            </a:extLst>
          </p:cNvPr>
          <p:cNvSpPr>
            <a:spLocks noGrp="1"/>
          </p:cNvSpPr>
          <p:nvPr>
            <p:ph type="dt" sz="quarter" idx="11"/>
          </p:nvPr>
        </p:nvSpPr>
        <p:spPr/>
        <p:txBody>
          <a:bodyPr/>
          <a:lstStyle/>
          <a:p>
            <a:pPr>
              <a:defRPr/>
            </a:pPr>
            <a:fld id="{B07BDC4E-A273-4258-8DB0-5354ADEAC53F}" type="datetime1">
              <a:rPr lang="zh-CN" altLang="en-US"/>
              <a:pPr>
                <a:defRPr/>
              </a:pPr>
              <a:t>2024/5/24</a:t>
            </a:fld>
            <a:endParaRPr lang="en-US" altLang="zh-CN" sz="1000"/>
          </a:p>
        </p:txBody>
      </p:sp>
      <p:sp>
        <p:nvSpPr>
          <p:cNvPr id="1811458" name="Rectangle 2">
            <a:extLst>
              <a:ext uri="{FF2B5EF4-FFF2-40B4-BE49-F238E27FC236}">
                <a16:creationId xmlns:a16="http://schemas.microsoft.com/office/drawing/2014/main" id="{F91B4732-7F4E-B241-B419-72237B45157E}"/>
              </a:ext>
            </a:extLst>
          </p:cNvPr>
          <p:cNvSpPr>
            <a:spLocks noGrp="1" noChangeArrowheads="1"/>
          </p:cNvSpPr>
          <p:nvPr>
            <p:ph type="title"/>
          </p:nvPr>
        </p:nvSpPr>
        <p:spPr/>
        <p:txBody>
          <a:bodyPr/>
          <a:lstStyle/>
          <a:p>
            <a:pPr>
              <a:defRPr/>
            </a:pPr>
            <a:r>
              <a:rPr lang="en-US" altLang="zh-CN"/>
              <a:t>10.3.1 Armstrong</a:t>
            </a:r>
            <a:r>
              <a:rPr lang="zh-CN" altLang="en-US"/>
              <a:t>公理</a:t>
            </a:r>
          </a:p>
        </p:txBody>
      </p:sp>
      <p:sp>
        <p:nvSpPr>
          <p:cNvPr id="68613" name="Rectangle 3">
            <a:extLst>
              <a:ext uri="{FF2B5EF4-FFF2-40B4-BE49-F238E27FC236}">
                <a16:creationId xmlns:a16="http://schemas.microsoft.com/office/drawing/2014/main" id="{0EB062D0-F329-7641-8803-91130A803CF7}"/>
              </a:ext>
            </a:extLst>
          </p:cNvPr>
          <p:cNvSpPr>
            <a:spLocks noGrp="1" noChangeArrowheads="1"/>
          </p:cNvSpPr>
          <p:nvPr>
            <p:ph type="body" idx="1"/>
          </p:nvPr>
        </p:nvSpPr>
        <p:spPr>
          <a:xfrm>
            <a:off x="650875" y="1143000"/>
            <a:ext cx="8820150" cy="4143375"/>
          </a:xfrm>
        </p:spPr>
        <p:txBody>
          <a:bodyPr/>
          <a:lstStyle/>
          <a:p>
            <a:r>
              <a:rPr lang="zh-CN" altLang="en-US"/>
              <a:t>函数依赖的公理系统是模式分解算法的理论基础， </a:t>
            </a:r>
          </a:p>
          <a:p>
            <a:r>
              <a:rPr lang="en-US" altLang="zh-CN"/>
              <a:t>Armstrong</a:t>
            </a:r>
            <a:r>
              <a:rPr lang="zh-CN" altLang="en-US"/>
              <a:t>公理 </a:t>
            </a:r>
          </a:p>
          <a:p>
            <a:pPr lvl="1"/>
            <a:r>
              <a:rPr lang="zh-CN" altLang="en-US"/>
              <a:t>设关系模式</a:t>
            </a:r>
            <a:r>
              <a:rPr lang="en-US" altLang="zh-CN"/>
              <a:t>R(U</a:t>
            </a:r>
            <a:r>
              <a:rPr lang="zh-CN" altLang="en-US"/>
              <a:t>，</a:t>
            </a:r>
            <a:r>
              <a:rPr lang="en-US" altLang="zh-CN"/>
              <a:t>F)</a:t>
            </a:r>
            <a:r>
              <a:rPr lang="zh-CN" altLang="en-US"/>
              <a:t>，并且</a:t>
            </a:r>
            <a:r>
              <a:rPr lang="en-US" altLang="zh-CN"/>
              <a:t>X</a:t>
            </a:r>
            <a:r>
              <a:rPr lang="zh-CN" altLang="en-US"/>
              <a:t>、</a:t>
            </a:r>
            <a:r>
              <a:rPr lang="en-US" altLang="zh-CN"/>
              <a:t>Y</a:t>
            </a:r>
            <a:r>
              <a:rPr lang="zh-CN" altLang="en-US"/>
              <a:t>、</a:t>
            </a:r>
            <a:r>
              <a:rPr lang="en-US" altLang="zh-CN"/>
              <a:t>Z</a:t>
            </a:r>
            <a:r>
              <a:rPr lang="zh-CN" altLang="en-US"/>
              <a:t>和</a:t>
            </a:r>
            <a:r>
              <a:rPr lang="en-US" altLang="zh-CN"/>
              <a:t>W</a:t>
            </a:r>
            <a:r>
              <a:rPr lang="zh-CN" altLang="en-US"/>
              <a:t>是</a:t>
            </a:r>
            <a:r>
              <a:rPr lang="en-US" altLang="zh-CN"/>
              <a:t>U</a:t>
            </a:r>
            <a:r>
              <a:rPr lang="zh-CN" altLang="en-US"/>
              <a:t>的子集</a:t>
            </a:r>
          </a:p>
          <a:p>
            <a:pPr lvl="1"/>
            <a:r>
              <a:rPr lang="en-US" altLang="zh-CN"/>
              <a:t>A1  </a:t>
            </a:r>
            <a:r>
              <a:rPr lang="zh-CN" altLang="en-US">
                <a:solidFill>
                  <a:srgbClr val="0000FF"/>
                </a:solidFill>
              </a:rPr>
              <a:t>自反律</a:t>
            </a:r>
            <a:r>
              <a:rPr lang="en-US" altLang="zh-CN"/>
              <a:t>(Reflexivity)</a:t>
            </a:r>
          </a:p>
          <a:p>
            <a:pPr lvl="2">
              <a:buFont typeface="Wingdings" pitchFamily="2" charset="2"/>
              <a:buNone/>
            </a:pPr>
            <a:r>
              <a:rPr lang="zh-CN" altLang="en-US"/>
              <a:t>若</a:t>
            </a:r>
            <a:r>
              <a:rPr lang="en-US" altLang="zh-CN"/>
              <a:t>Y</a:t>
            </a:r>
            <a:r>
              <a:rPr lang="en-US" altLang="zh-CN">
                <a:sym typeface="Symbol" pitchFamily="2" charset="2"/>
              </a:rPr>
              <a:t></a:t>
            </a:r>
            <a:r>
              <a:rPr lang="en-US" altLang="zh-CN"/>
              <a:t>X</a:t>
            </a:r>
            <a:r>
              <a:rPr lang="en-US" altLang="zh-CN">
                <a:sym typeface="Symbol" pitchFamily="2" charset="2"/>
              </a:rPr>
              <a:t></a:t>
            </a:r>
            <a:r>
              <a:rPr lang="en-US" altLang="zh-CN"/>
              <a:t>U, </a:t>
            </a:r>
            <a:r>
              <a:rPr lang="zh-CN" altLang="en-US"/>
              <a:t>则 </a:t>
            </a:r>
            <a:r>
              <a:rPr lang="en-US" altLang="zh-CN"/>
              <a:t>F |= X→Y</a:t>
            </a:r>
            <a:r>
              <a:rPr lang="zh-CN" altLang="en-US"/>
              <a:t>；</a:t>
            </a:r>
          </a:p>
          <a:p>
            <a:pPr lvl="1"/>
            <a:r>
              <a:rPr lang="en-US" altLang="zh-CN"/>
              <a:t>A2  </a:t>
            </a:r>
            <a:r>
              <a:rPr lang="zh-CN" altLang="en-US">
                <a:solidFill>
                  <a:srgbClr val="0000FF"/>
                </a:solidFill>
              </a:rPr>
              <a:t>增广律</a:t>
            </a:r>
            <a:r>
              <a:rPr lang="en-US" altLang="zh-CN"/>
              <a:t>(Augmentation) </a:t>
            </a:r>
          </a:p>
          <a:p>
            <a:pPr lvl="2">
              <a:buFont typeface="Wingdings" pitchFamily="2" charset="2"/>
              <a:buNone/>
            </a:pPr>
            <a:r>
              <a:rPr lang="zh-CN" altLang="en-US"/>
              <a:t>若</a:t>
            </a:r>
            <a:r>
              <a:rPr lang="en-US" altLang="zh-CN"/>
              <a:t>X→Y</a:t>
            </a:r>
            <a:r>
              <a:rPr lang="zh-CN" altLang="en-US"/>
              <a:t>且</a:t>
            </a:r>
            <a:r>
              <a:rPr lang="en-US" altLang="zh-CN"/>
              <a:t>Z</a:t>
            </a:r>
            <a:r>
              <a:rPr lang="en-US" altLang="zh-CN">
                <a:sym typeface="Symbol" pitchFamily="2" charset="2"/>
              </a:rPr>
              <a:t></a:t>
            </a:r>
            <a:r>
              <a:rPr lang="en-US" altLang="zh-CN"/>
              <a:t>U</a:t>
            </a:r>
            <a:r>
              <a:rPr lang="zh-CN" altLang="en-US"/>
              <a:t>，则 </a:t>
            </a:r>
            <a:r>
              <a:rPr lang="en-US" altLang="zh-CN"/>
              <a:t>F |= XZ→YZ</a:t>
            </a:r>
            <a:r>
              <a:rPr lang="zh-CN" altLang="en-US"/>
              <a:t>；</a:t>
            </a:r>
          </a:p>
          <a:p>
            <a:pPr lvl="1"/>
            <a:r>
              <a:rPr lang="en-US" altLang="zh-CN"/>
              <a:t>A3  </a:t>
            </a:r>
            <a:r>
              <a:rPr lang="zh-CN" altLang="en-US">
                <a:solidFill>
                  <a:srgbClr val="0000FF"/>
                </a:solidFill>
              </a:rPr>
              <a:t>传递律</a:t>
            </a:r>
            <a:r>
              <a:rPr lang="en-US" altLang="zh-CN"/>
              <a:t>(Transitivity)</a:t>
            </a:r>
          </a:p>
          <a:p>
            <a:pPr lvl="2">
              <a:buFont typeface="Wingdings" pitchFamily="2" charset="2"/>
              <a:buNone/>
            </a:pPr>
            <a:r>
              <a:rPr lang="zh-CN" altLang="en-US"/>
              <a:t>若</a:t>
            </a:r>
            <a:r>
              <a:rPr lang="en-US" altLang="zh-CN"/>
              <a:t>X→Y, Y→Z</a:t>
            </a:r>
            <a:r>
              <a:rPr lang="zh-CN" altLang="en-US"/>
              <a:t>，则 </a:t>
            </a:r>
            <a:r>
              <a:rPr lang="en-US" altLang="zh-CN"/>
              <a:t>F |= X→Z.</a:t>
            </a:r>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灯片编号占位符 3">
            <a:extLst>
              <a:ext uri="{FF2B5EF4-FFF2-40B4-BE49-F238E27FC236}">
                <a16:creationId xmlns:a16="http://schemas.microsoft.com/office/drawing/2014/main" id="{AA325938-9380-9C4C-8CD3-EC82E3F9BE8A}"/>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E8600E49-0BBA-A345-9C8A-F38151C00246}" type="slidenum">
              <a:rPr lang="zh-CN" altLang="en-US" sz="2000">
                <a:latin typeface="Arial" panose="020B0604020202020204" pitchFamily="34" charset="0"/>
              </a:rPr>
              <a:pPr>
                <a:lnSpc>
                  <a:spcPct val="100000"/>
                </a:lnSpc>
                <a:spcBef>
                  <a:spcPct val="0"/>
                </a:spcBef>
                <a:buClrTx/>
                <a:buSzTx/>
                <a:buFontTx/>
                <a:buNone/>
              </a:pPr>
              <a:t>55</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D96D15E4-69B5-7842-B854-DC949A8F31E1}"/>
              </a:ext>
            </a:extLst>
          </p:cNvPr>
          <p:cNvSpPr>
            <a:spLocks noGrp="1"/>
          </p:cNvSpPr>
          <p:nvPr>
            <p:ph type="dt" sz="quarter" idx="11"/>
          </p:nvPr>
        </p:nvSpPr>
        <p:spPr/>
        <p:txBody>
          <a:bodyPr/>
          <a:lstStyle/>
          <a:p>
            <a:pPr>
              <a:defRPr/>
            </a:pPr>
            <a:fld id="{62E4DD7E-ABD6-4E81-869F-6565F1DD4585}" type="datetime1">
              <a:rPr lang="zh-CN" altLang="en-US"/>
              <a:pPr>
                <a:defRPr/>
              </a:pPr>
              <a:t>2024/5/24</a:t>
            </a:fld>
            <a:endParaRPr lang="en-US" altLang="zh-CN" sz="1000"/>
          </a:p>
        </p:txBody>
      </p:sp>
      <p:sp>
        <p:nvSpPr>
          <p:cNvPr id="1812482" name="Rectangle 2">
            <a:extLst>
              <a:ext uri="{FF2B5EF4-FFF2-40B4-BE49-F238E27FC236}">
                <a16:creationId xmlns:a16="http://schemas.microsoft.com/office/drawing/2014/main" id="{C597DD5C-6556-5749-8F4D-7FDA26820BF5}"/>
              </a:ext>
            </a:extLst>
          </p:cNvPr>
          <p:cNvSpPr>
            <a:spLocks noGrp="1" noChangeArrowheads="1"/>
          </p:cNvSpPr>
          <p:nvPr>
            <p:ph type="title"/>
          </p:nvPr>
        </p:nvSpPr>
        <p:spPr/>
        <p:txBody>
          <a:bodyPr/>
          <a:lstStyle/>
          <a:p>
            <a:pPr>
              <a:defRPr/>
            </a:pPr>
            <a:r>
              <a:rPr lang="en-US" altLang="zh-CN"/>
              <a:t>10.3.1 Armstrong</a:t>
            </a:r>
            <a:r>
              <a:rPr lang="zh-CN" altLang="en-US"/>
              <a:t>公理</a:t>
            </a:r>
          </a:p>
        </p:txBody>
      </p:sp>
      <p:sp>
        <p:nvSpPr>
          <p:cNvPr id="1812483" name="Rectangle 3">
            <a:extLst>
              <a:ext uri="{FF2B5EF4-FFF2-40B4-BE49-F238E27FC236}">
                <a16:creationId xmlns:a16="http://schemas.microsoft.com/office/drawing/2014/main" id="{66EF8D63-3219-DC46-853B-6389A1B91153}"/>
              </a:ext>
            </a:extLst>
          </p:cNvPr>
          <p:cNvSpPr>
            <a:spLocks noGrp="1" noChangeArrowheads="1"/>
          </p:cNvSpPr>
          <p:nvPr>
            <p:ph type="body" idx="1"/>
          </p:nvPr>
        </p:nvSpPr>
        <p:spPr>
          <a:xfrm>
            <a:off x="650875" y="1143000"/>
            <a:ext cx="8820150" cy="4441825"/>
          </a:xfrm>
        </p:spPr>
        <p:txBody>
          <a:bodyPr/>
          <a:lstStyle/>
          <a:p>
            <a:r>
              <a:rPr lang="zh-CN" altLang="en-US"/>
              <a:t>证明：</a:t>
            </a:r>
            <a:r>
              <a:rPr lang="zh-CN" altLang="en-US">
                <a:solidFill>
                  <a:srgbClr val="0000FF"/>
                </a:solidFill>
              </a:rPr>
              <a:t>自反律</a:t>
            </a:r>
            <a:r>
              <a:rPr lang="en-US" altLang="zh-CN">
                <a:solidFill>
                  <a:srgbClr val="0000FF"/>
                </a:solidFill>
              </a:rPr>
              <a:t>(Reflexivity)</a:t>
            </a:r>
            <a:r>
              <a:rPr lang="zh-CN" altLang="en-US">
                <a:solidFill>
                  <a:srgbClr val="0000FF"/>
                </a:solidFill>
              </a:rPr>
              <a:t>若</a:t>
            </a:r>
            <a:r>
              <a:rPr lang="en-US" altLang="zh-CN">
                <a:solidFill>
                  <a:srgbClr val="0000FF"/>
                </a:solidFill>
              </a:rPr>
              <a:t>Y</a:t>
            </a:r>
            <a:r>
              <a:rPr lang="en-US" altLang="zh-CN">
                <a:solidFill>
                  <a:srgbClr val="0000FF"/>
                </a:solidFill>
                <a:sym typeface="Symbol" pitchFamily="2" charset="2"/>
              </a:rPr>
              <a:t></a:t>
            </a:r>
            <a:r>
              <a:rPr lang="en-US" altLang="zh-CN">
                <a:solidFill>
                  <a:srgbClr val="0000FF"/>
                </a:solidFill>
              </a:rPr>
              <a:t>X</a:t>
            </a:r>
            <a:r>
              <a:rPr lang="en-US" altLang="zh-CN">
                <a:solidFill>
                  <a:srgbClr val="0000FF"/>
                </a:solidFill>
                <a:sym typeface="Symbol" pitchFamily="2" charset="2"/>
              </a:rPr>
              <a:t></a:t>
            </a:r>
            <a:r>
              <a:rPr lang="en-US" altLang="zh-CN">
                <a:solidFill>
                  <a:srgbClr val="0000FF"/>
                </a:solidFill>
              </a:rPr>
              <a:t>U, </a:t>
            </a:r>
            <a:r>
              <a:rPr lang="zh-CN" altLang="en-US">
                <a:solidFill>
                  <a:srgbClr val="0000FF"/>
                </a:solidFill>
              </a:rPr>
              <a:t>则 </a:t>
            </a:r>
            <a:r>
              <a:rPr lang="en-US" altLang="zh-CN">
                <a:solidFill>
                  <a:srgbClr val="0000FF"/>
                </a:solidFill>
              </a:rPr>
              <a:t>F|=X→Y</a:t>
            </a:r>
            <a:r>
              <a:rPr lang="zh-CN" altLang="en-US">
                <a:solidFill>
                  <a:srgbClr val="0000FF"/>
                </a:solidFill>
              </a:rPr>
              <a:t>；</a:t>
            </a:r>
          </a:p>
          <a:p>
            <a:pPr lvl="1"/>
            <a:r>
              <a:rPr lang="en-US" altLang="zh-CN"/>
              <a:t>(1)  </a:t>
            </a:r>
            <a:r>
              <a:rPr lang="zh-CN" altLang="en-US"/>
              <a:t>若</a:t>
            </a:r>
            <a:r>
              <a:rPr lang="en-US" altLang="zh-CN"/>
              <a:t>t</a:t>
            </a:r>
            <a:r>
              <a:rPr lang="en-US" altLang="zh-CN" baseline="-25000"/>
              <a:t>1</a:t>
            </a:r>
            <a:r>
              <a:rPr lang="en-US" altLang="zh-CN"/>
              <a:t>[X]=t</a:t>
            </a:r>
            <a:r>
              <a:rPr lang="en-US" altLang="zh-CN" baseline="-25000"/>
              <a:t>2</a:t>
            </a:r>
            <a:r>
              <a:rPr lang="en-US" altLang="zh-CN"/>
              <a:t>[X]</a:t>
            </a:r>
            <a:r>
              <a:rPr lang="zh-CN" altLang="en-US"/>
              <a:t>，则</a:t>
            </a:r>
            <a:r>
              <a:rPr lang="en-US" altLang="zh-CN"/>
              <a:t>X</a:t>
            </a:r>
            <a:r>
              <a:rPr lang="zh-CN" altLang="en-US"/>
              <a:t>的任意子集在</a:t>
            </a:r>
            <a:r>
              <a:rPr lang="en-US" altLang="zh-CN"/>
              <a:t>t</a:t>
            </a:r>
            <a:r>
              <a:rPr lang="en-US" altLang="zh-CN" baseline="-25000"/>
              <a:t>1</a:t>
            </a:r>
            <a:r>
              <a:rPr lang="zh-CN" altLang="en-US"/>
              <a:t>、</a:t>
            </a:r>
            <a:r>
              <a:rPr lang="en-US" altLang="zh-CN"/>
              <a:t>t</a:t>
            </a:r>
            <a:r>
              <a:rPr lang="en-US" altLang="zh-CN" baseline="-25000"/>
              <a:t>2</a:t>
            </a:r>
            <a:r>
              <a:rPr lang="zh-CN" altLang="en-US"/>
              <a:t>上的属性值相同，</a:t>
            </a:r>
          </a:p>
          <a:p>
            <a:pPr lvl="2">
              <a:buFont typeface="Wingdings" pitchFamily="2" charset="2"/>
              <a:buNone/>
            </a:pPr>
            <a:r>
              <a:rPr lang="zh-CN" altLang="en-US"/>
              <a:t>     因</a:t>
            </a:r>
            <a:r>
              <a:rPr lang="en-US" altLang="zh-CN"/>
              <a:t>Y</a:t>
            </a:r>
            <a:r>
              <a:rPr lang="en-US" altLang="zh-CN">
                <a:sym typeface="Symbol" pitchFamily="2" charset="2"/>
              </a:rPr>
              <a:t></a:t>
            </a:r>
            <a:r>
              <a:rPr lang="en-US" altLang="zh-CN"/>
              <a:t>X</a:t>
            </a:r>
            <a:r>
              <a:rPr lang="zh-CN" altLang="en-US"/>
              <a:t>，即有</a:t>
            </a:r>
            <a:r>
              <a:rPr lang="en-US" altLang="zh-CN"/>
              <a:t>t</a:t>
            </a:r>
            <a:r>
              <a:rPr lang="en-US" altLang="zh-CN" baseline="-25000"/>
              <a:t>1</a:t>
            </a:r>
            <a:r>
              <a:rPr lang="en-US" altLang="zh-CN"/>
              <a:t>[Y] = t</a:t>
            </a:r>
            <a:r>
              <a:rPr lang="en-US" altLang="zh-CN" baseline="-25000"/>
              <a:t>2</a:t>
            </a:r>
            <a:r>
              <a:rPr lang="en-US" altLang="zh-CN"/>
              <a:t>[Y]</a:t>
            </a:r>
            <a:r>
              <a:rPr lang="zh-CN" altLang="en-US"/>
              <a:t>。</a:t>
            </a:r>
          </a:p>
          <a:p>
            <a:pPr lvl="2">
              <a:buFont typeface="Wingdings" pitchFamily="2" charset="2"/>
              <a:buNone/>
            </a:pPr>
            <a:r>
              <a:rPr lang="zh-CN" altLang="en-US"/>
              <a:t>     根据函数依赖的定义，</a:t>
            </a:r>
            <a:r>
              <a:rPr lang="en-US" altLang="zh-CN"/>
              <a:t>X→Y</a:t>
            </a:r>
            <a:r>
              <a:rPr lang="zh-CN" altLang="en-US"/>
              <a:t>成立 。则 </a:t>
            </a:r>
            <a:r>
              <a:rPr lang="en-US" altLang="zh-CN"/>
              <a:t>F|=X→Y</a:t>
            </a:r>
            <a:endParaRPr lang="zh-CN" altLang="en-US"/>
          </a:p>
          <a:p>
            <a:pPr lvl="2">
              <a:buFont typeface="Wingdings" pitchFamily="2" charset="2"/>
              <a:buNone/>
            </a:pPr>
            <a:endParaRPr lang="zh-CN" altLang="en-US"/>
          </a:p>
          <a:p>
            <a:r>
              <a:rPr lang="zh-CN" altLang="en-US">
                <a:solidFill>
                  <a:srgbClr val="0000FF"/>
                </a:solidFill>
              </a:rPr>
              <a:t>在一个关系中，</a:t>
            </a:r>
          </a:p>
          <a:p>
            <a:pPr lvl="1"/>
            <a:r>
              <a:rPr lang="zh-CN" altLang="en-US">
                <a:solidFill>
                  <a:srgbClr val="0000FF"/>
                </a:solidFill>
              </a:rPr>
              <a:t>两个元组不可能在属性集</a:t>
            </a:r>
            <a:r>
              <a:rPr lang="en-US" altLang="zh-CN">
                <a:solidFill>
                  <a:srgbClr val="0000FF"/>
                </a:solidFill>
              </a:rPr>
              <a:t>X</a:t>
            </a:r>
            <a:r>
              <a:rPr lang="zh-CN" altLang="en-US">
                <a:solidFill>
                  <a:srgbClr val="0000FF"/>
                </a:solidFill>
              </a:rPr>
              <a:t>上的值相同、而在</a:t>
            </a:r>
            <a:r>
              <a:rPr lang="en-US" altLang="zh-CN">
                <a:solidFill>
                  <a:srgbClr val="0000FF"/>
                </a:solidFill>
              </a:rPr>
              <a:t>X</a:t>
            </a:r>
            <a:r>
              <a:rPr lang="zh-CN" altLang="en-US">
                <a:solidFill>
                  <a:srgbClr val="0000FF"/>
                </a:solidFill>
              </a:rPr>
              <a:t>的子集</a:t>
            </a:r>
            <a:r>
              <a:rPr lang="en-US" altLang="zh-CN">
                <a:solidFill>
                  <a:srgbClr val="0000FF"/>
                </a:solidFill>
              </a:rPr>
              <a:t>Y</a:t>
            </a:r>
            <a:r>
              <a:rPr lang="zh-CN" altLang="en-US">
                <a:solidFill>
                  <a:srgbClr val="0000FF"/>
                </a:solidFill>
              </a:rPr>
              <a:t>上的值不同。</a:t>
            </a:r>
          </a:p>
          <a:p>
            <a:pPr lvl="1"/>
            <a:r>
              <a:rPr lang="zh-CN" altLang="en-US">
                <a:solidFill>
                  <a:srgbClr val="0000FF"/>
                </a:solidFill>
              </a:rPr>
              <a:t>所以，公理</a:t>
            </a:r>
            <a:r>
              <a:rPr lang="en-US" altLang="zh-CN">
                <a:solidFill>
                  <a:srgbClr val="0000FF"/>
                </a:solidFill>
              </a:rPr>
              <a:t>A1</a:t>
            </a:r>
            <a:r>
              <a:rPr lang="zh-CN" altLang="en-US">
                <a:solidFill>
                  <a:srgbClr val="0000FF"/>
                </a:solidFill>
              </a:rPr>
              <a:t>是平凡的</a:t>
            </a:r>
            <a:r>
              <a:rPr lang="zh-CN" altLang="en-US"/>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12483">
                                            <p:txEl>
                                              <p:pRg st="0" end="0"/>
                                            </p:txEl>
                                          </p:spTgt>
                                        </p:tgtEl>
                                        <p:attrNameLst>
                                          <p:attrName>style.visibility</p:attrName>
                                        </p:attrNameLst>
                                      </p:cBhvr>
                                      <p:to>
                                        <p:strVal val="visible"/>
                                      </p:to>
                                    </p:set>
                                    <p:animEffect transition="in" filter="wipe(up)">
                                      <p:cBhvr>
                                        <p:cTn id="7" dur="500"/>
                                        <p:tgtEl>
                                          <p:spTgt spid="181248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812483">
                                            <p:txEl>
                                              <p:pRg st="1" end="1"/>
                                            </p:txEl>
                                          </p:spTgt>
                                        </p:tgtEl>
                                        <p:attrNameLst>
                                          <p:attrName>style.visibility</p:attrName>
                                        </p:attrNameLst>
                                      </p:cBhvr>
                                      <p:to>
                                        <p:strVal val="visible"/>
                                      </p:to>
                                    </p:set>
                                    <p:animEffect transition="in" filter="wipe(up)">
                                      <p:cBhvr>
                                        <p:cTn id="10" dur="500"/>
                                        <p:tgtEl>
                                          <p:spTgt spid="1812483">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812483">
                                            <p:txEl>
                                              <p:pRg st="2" end="2"/>
                                            </p:txEl>
                                          </p:spTgt>
                                        </p:tgtEl>
                                        <p:attrNameLst>
                                          <p:attrName>style.visibility</p:attrName>
                                        </p:attrNameLst>
                                      </p:cBhvr>
                                      <p:to>
                                        <p:strVal val="visible"/>
                                      </p:to>
                                    </p:set>
                                    <p:animEffect transition="in" filter="wipe(up)">
                                      <p:cBhvr>
                                        <p:cTn id="13" dur="500"/>
                                        <p:tgtEl>
                                          <p:spTgt spid="1812483">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812483">
                                            <p:txEl>
                                              <p:pRg st="3" end="3"/>
                                            </p:txEl>
                                          </p:spTgt>
                                        </p:tgtEl>
                                        <p:attrNameLst>
                                          <p:attrName>style.visibility</p:attrName>
                                        </p:attrNameLst>
                                      </p:cBhvr>
                                      <p:to>
                                        <p:strVal val="visible"/>
                                      </p:to>
                                    </p:set>
                                    <p:animEffect transition="in" filter="wipe(up)">
                                      <p:cBhvr>
                                        <p:cTn id="16" dur="500"/>
                                        <p:tgtEl>
                                          <p:spTgt spid="181248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812483">
                                            <p:txEl>
                                              <p:pRg st="5" end="5"/>
                                            </p:txEl>
                                          </p:spTgt>
                                        </p:tgtEl>
                                        <p:attrNameLst>
                                          <p:attrName>style.visibility</p:attrName>
                                        </p:attrNameLst>
                                      </p:cBhvr>
                                      <p:to>
                                        <p:strVal val="visible"/>
                                      </p:to>
                                    </p:set>
                                    <p:animEffect transition="in" filter="wipe(up)">
                                      <p:cBhvr>
                                        <p:cTn id="21" dur="500"/>
                                        <p:tgtEl>
                                          <p:spTgt spid="1812483">
                                            <p:txEl>
                                              <p:pRg st="5" end="5"/>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812483">
                                            <p:txEl>
                                              <p:pRg st="6" end="6"/>
                                            </p:txEl>
                                          </p:spTgt>
                                        </p:tgtEl>
                                        <p:attrNameLst>
                                          <p:attrName>style.visibility</p:attrName>
                                        </p:attrNameLst>
                                      </p:cBhvr>
                                      <p:to>
                                        <p:strVal val="visible"/>
                                      </p:to>
                                    </p:set>
                                    <p:animEffect transition="in" filter="wipe(up)">
                                      <p:cBhvr>
                                        <p:cTn id="24" dur="500"/>
                                        <p:tgtEl>
                                          <p:spTgt spid="1812483">
                                            <p:txEl>
                                              <p:pRg st="6" end="6"/>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812483">
                                            <p:txEl>
                                              <p:pRg st="7" end="7"/>
                                            </p:txEl>
                                          </p:spTgt>
                                        </p:tgtEl>
                                        <p:attrNameLst>
                                          <p:attrName>style.visibility</p:attrName>
                                        </p:attrNameLst>
                                      </p:cBhvr>
                                      <p:to>
                                        <p:strVal val="visible"/>
                                      </p:to>
                                    </p:set>
                                    <p:animEffect transition="in" filter="wipe(up)">
                                      <p:cBhvr>
                                        <p:cTn id="27" dur="500"/>
                                        <p:tgtEl>
                                          <p:spTgt spid="18124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483"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灯片编号占位符 3">
            <a:extLst>
              <a:ext uri="{FF2B5EF4-FFF2-40B4-BE49-F238E27FC236}">
                <a16:creationId xmlns:a16="http://schemas.microsoft.com/office/drawing/2014/main" id="{9DC05BD7-95D4-354D-844E-23ADF25C994E}"/>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2A21C804-DA91-F34B-8117-63A52F41839C}" type="slidenum">
              <a:rPr lang="zh-CN" altLang="en-US" sz="2000">
                <a:latin typeface="Arial" panose="020B0604020202020204" pitchFamily="34" charset="0"/>
              </a:rPr>
              <a:pPr>
                <a:lnSpc>
                  <a:spcPct val="100000"/>
                </a:lnSpc>
                <a:spcBef>
                  <a:spcPct val="0"/>
                </a:spcBef>
                <a:buClrTx/>
                <a:buSzTx/>
                <a:buFontTx/>
                <a:buNone/>
              </a:pPr>
              <a:t>56</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8783472E-4E44-204D-B38F-9FF7A0C68B97}"/>
              </a:ext>
            </a:extLst>
          </p:cNvPr>
          <p:cNvSpPr>
            <a:spLocks noGrp="1"/>
          </p:cNvSpPr>
          <p:nvPr>
            <p:ph type="dt" sz="quarter" idx="11"/>
          </p:nvPr>
        </p:nvSpPr>
        <p:spPr/>
        <p:txBody>
          <a:bodyPr/>
          <a:lstStyle/>
          <a:p>
            <a:pPr>
              <a:defRPr/>
            </a:pPr>
            <a:fld id="{CCB78968-5E29-412C-A43D-4689CA6C17CC}" type="datetime1">
              <a:rPr lang="zh-CN" altLang="en-US"/>
              <a:pPr>
                <a:defRPr/>
              </a:pPr>
              <a:t>2024/5/24</a:t>
            </a:fld>
            <a:endParaRPr lang="en-US" altLang="zh-CN" sz="1000"/>
          </a:p>
        </p:txBody>
      </p:sp>
      <p:sp>
        <p:nvSpPr>
          <p:cNvPr id="1814530" name="Rectangle 2">
            <a:extLst>
              <a:ext uri="{FF2B5EF4-FFF2-40B4-BE49-F238E27FC236}">
                <a16:creationId xmlns:a16="http://schemas.microsoft.com/office/drawing/2014/main" id="{019E42B5-4E8B-1C4B-B517-794BE8AFF6CB}"/>
              </a:ext>
            </a:extLst>
          </p:cNvPr>
          <p:cNvSpPr>
            <a:spLocks noGrp="1" noChangeArrowheads="1"/>
          </p:cNvSpPr>
          <p:nvPr>
            <p:ph type="title"/>
          </p:nvPr>
        </p:nvSpPr>
        <p:spPr/>
        <p:txBody>
          <a:bodyPr/>
          <a:lstStyle/>
          <a:p>
            <a:pPr>
              <a:defRPr/>
            </a:pPr>
            <a:r>
              <a:rPr lang="en-US" altLang="zh-CN"/>
              <a:t>10.3.1 Armstrong</a:t>
            </a:r>
            <a:r>
              <a:rPr lang="zh-CN" altLang="en-US"/>
              <a:t>公理</a:t>
            </a:r>
          </a:p>
        </p:txBody>
      </p:sp>
      <p:sp>
        <p:nvSpPr>
          <p:cNvPr id="1814531" name="Rectangle 3">
            <a:extLst>
              <a:ext uri="{FF2B5EF4-FFF2-40B4-BE49-F238E27FC236}">
                <a16:creationId xmlns:a16="http://schemas.microsoft.com/office/drawing/2014/main" id="{CB7C11C5-7BBA-3649-8258-49284028DFC9}"/>
              </a:ext>
            </a:extLst>
          </p:cNvPr>
          <p:cNvSpPr>
            <a:spLocks noGrp="1" noChangeArrowheads="1"/>
          </p:cNvSpPr>
          <p:nvPr>
            <p:ph type="body" idx="1"/>
          </p:nvPr>
        </p:nvSpPr>
        <p:spPr>
          <a:xfrm>
            <a:off x="650875" y="1143000"/>
            <a:ext cx="8820150" cy="5467350"/>
          </a:xfrm>
        </p:spPr>
        <p:txBody>
          <a:bodyPr/>
          <a:lstStyle/>
          <a:p>
            <a:r>
              <a:rPr lang="zh-CN" altLang="en-US"/>
              <a:t>证明：</a:t>
            </a:r>
            <a:endParaRPr lang="zh-CN" altLang="en-US">
              <a:solidFill>
                <a:srgbClr val="0000FF"/>
              </a:solidFill>
            </a:endParaRPr>
          </a:p>
          <a:p>
            <a:pPr>
              <a:buFont typeface="Wingdings" pitchFamily="2" charset="2"/>
              <a:buNone/>
            </a:pPr>
            <a:r>
              <a:rPr lang="zh-CN" altLang="en-US">
                <a:solidFill>
                  <a:srgbClr val="0000FF"/>
                </a:solidFill>
              </a:rPr>
              <a:t>增广律</a:t>
            </a:r>
            <a:r>
              <a:rPr lang="en-US" altLang="zh-CN">
                <a:solidFill>
                  <a:srgbClr val="0000FF"/>
                </a:solidFill>
              </a:rPr>
              <a:t>(Augmentation) </a:t>
            </a:r>
            <a:r>
              <a:rPr lang="zh-CN" altLang="en-US">
                <a:solidFill>
                  <a:srgbClr val="0000FF"/>
                </a:solidFill>
              </a:rPr>
              <a:t>若</a:t>
            </a:r>
            <a:r>
              <a:rPr lang="en-US" altLang="zh-CN">
                <a:solidFill>
                  <a:srgbClr val="0000FF"/>
                </a:solidFill>
              </a:rPr>
              <a:t>X→Y</a:t>
            </a:r>
            <a:r>
              <a:rPr lang="zh-CN" altLang="en-US">
                <a:solidFill>
                  <a:srgbClr val="0000FF"/>
                </a:solidFill>
              </a:rPr>
              <a:t>且</a:t>
            </a:r>
            <a:r>
              <a:rPr lang="en-US" altLang="zh-CN">
                <a:solidFill>
                  <a:srgbClr val="0000FF"/>
                </a:solidFill>
              </a:rPr>
              <a:t>Z</a:t>
            </a:r>
            <a:r>
              <a:rPr lang="en-US" altLang="zh-CN">
                <a:solidFill>
                  <a:srgbClr val="0000FF"/>
                </a:solidFill>
                <a:sym typeface="Symbol" pitchFamily="2" charset="2"/>
              </a:rPr>
              <a:t></a:t>
            </a:r>
            <a:r>
              <a:rPr lang="en-US" altLang="zh-CN">
                <a:solidFill>
                  <a:srgbClr val="0000FF"/>
                </a:solidFill>
              </a:rPr>
              <a:t>U</a:t>
            </a:r>
            <a:r>
              <a:rPr lang="zh-CN" altLang="en-US">
                <a:solidFill>
                  <a:srgbClr val="0000FF"/>
                </a:solidFill>
              </a:rPr>
              <a:t>，则 </a:t>
            </a:r>
            <a:r>
              <a:rPr lang="en-US" altLang="zh-CN">
                <a:solidFill>
                  <a:srgbClr val="0000FF"/>
                </a:solidFill>
              </a:rPr>
              <a:t>F |= XZ→YZ</a:t>
            </a:r>
          </a:p>
          <a:p>
            <a:pPr lvl="1"/>
            <a:r>
              <a:rPr lang="en-US" altLang="zh-CN"/>
              <a:t>(2)  </a:t>
            </a:r>
            <a:r>
              <a:rPr lang="zh-CN" altLang="en-US"/>
              <a:t>设</a:t>
            </a:r>
            <a:r>
              <a:rPr lang="en-US" altLang="zh-CN"/>
              <a:t>t</a:t>
            </a:r>
            <a:r>
              <a:rPr lang="en-US" altLang="zh-CN" baseline="-25000"/>
              <a:t>1</a:t>
            </a:r>
            <a:r>
              <a:rPr lang="en-US" altLang="zh-CN"/>
              <a:t>[XZ]=t</a:t>
            </a:r>
            <a:r>
              <a:rPr lang="en-US" altLang="zh-CN" baseline="-25000"/>
              <a:t>2</a:t>
            </a:r>
            <a:r>
              <a:rPr lang="en-US" altLang="zh-CN"/>
              <a:t>[XZ]</a:t>
            </a:r>
            <a:r>
              <a:rPr lang="zh-CN" altLang="en-US"/>
              <a:t>，则有</a:t>
            </a:r>
            <a:r>
              <a:rPr lang="en-US" altLang="zh-CN"/>
              <a:t>t</a:t>
            </a:r>
            <a:r>
              <a:rPr lang="en-US" altLang="zh-CN" baseline="-25000"/>
              <a:t>1</a:t>
            </a:r>
            <a:r>
              <a:rPr lang="en-US" altLang="zh-CN"/>
              <a:t>[X]t</a:t>
            </a:r>
            <a:r>
              <a:rPr lang="en-US" altLang="zh-CN" baseline="-25000"/>
              <a:t>1</a:t>
            </a:r>
            <a:r>
              <a:rPr lang="en-US" altLang="zh-CN"/>
              <a:t>[Z]=t</a:t>
            </a:r>
            <a:r>
              <a:rPr lang="en-US" altLang="zh-CN" baseline="-25000"/>
              <a:t>2</a:t>
            </a:r>
            <a:r>
              <a:rPr lang="en-US" altLang="zh-CN"/>
              <a:t>[X]t</a:t>
            </a:r>
            <a:r>
              <a:rPr lang="en-US" altLang="zh-CN" baseline="-25000"/>
              <a:t>2</a:t>
            </a:r>
            <a:r>
              <a:rPr lang="en-US" altLang="zh-CN"/>
              <a:t>[Z]</a:t>
            </a:r>
            <a:r>
              <a:rPr lang="zh-CN" altLang="en-US"/>
              <a:t>，</a:t>
            </a:r>
          </a:p>
          <a:p>
            <a:pPr lvl="1">
              <a:buFontTx/>
              <a:buNone/>
            </a:pPr>
            <a:r>
              <a:rPr lang="zh-CN" altLang="en-US"/>
              <a:t>则</a:t>
            </a:r>
            <a:r>
              <a:rPr lang="en-US" altLang="zh-CN"/>
              <a:t>t</a:t>
            </a:r>
            <a:r>
              <a:rPr lang="en-US" altLang="zh-CN" baseline="-25000"/>
              <a:t>1</a:t>
            </a:r>
            <a:r>
              <a:rPr lang="en-US" altLang="zh-CN"/>
              <a:t>[X]=t</a:t>
            </a:r>
            <a:r>
              <a:rPr lang="en-US" altLang="zh-CN" baseline="-25000"/>
              <a:t>2</a:t>
            </a:r>
            <a:r>
              <a:rPr lang="en-US" altLang="zh-CN"/>
              <a:t>[X]</a:t>
            </a:r>
            <a:r>
              <a:rPr lang="zh-CN" altLang="en-US"/>
              <a:t>，</a:t>
            </a:r>
            <a:r>
              <a:rPr lang="en-US" altLang="zh-CN"/>
              <a:t>t</a:t>
            </a:r>
            <a:r>
              <a:rPr lang="en-US" altLang="zh-CN" baseline="-25000"/>
              <a:t>1</a:t>
            </a:r>
            <a:r>
              <a:rPr lang="en-US" altLang="zh-CN"/>
              <a:t>[Z]=t</a:t>
            </a:r>
            <a:r>
              <a:rPr lang="en-US" altLang="zh-CN" baseline="-25000"/>
              <a:t>2</a:t>
            </a:r>
            <a:r>
              <a:rPr lang="en-US" altLang="zh-CN"/>
              <a:t>[Z]</a:t>
            </a:r>
            <a:endParaRPr lang="zh-CN" altLang="en-US"/>
          </a:p>
          <a:p>
            <a:pPr lvl="1">
              <a:buFontTx/>
              <a:buNone/>
            </a:pPr>
            <a:r>
              <a:rPr lang="zh-CN" altLang="en-US"/>
              <a:t>由已知条件</a:t>
            </a:r>
            <a:r>
              <a:rPr lang="en-US" altLang="zh-CN"/>
              <a:t>X→Y</a:t>
            </a:r>
            <a:r>
              <a:rPr lang="zh-CN" altLang="en-US"/>
              <a:t>可知，</a:t>
            </a:r>
            <a:r>
              <a:rPr lang="en-US" altLang="zh-CN"/>
              <a:t>t</a:t>
            </a:r>
            <a:r>
              <a:rPr lang="en-US" altLang="zh-CN" baseline="-25000"/>
              <a:t>1</a:t>
            </a:r>
            <a:r>
              <a:rPr lang="en-US" altLang="zh-CN"/>
              <a:t>[Y]=t</a:t>
            </a:r>
            <a:r>
              <a:rPr lang="en-US" altLang="zh-CN" baseline="-25000"/>
              <a:t>2</a:t>
            </a:r>
            <a:r>
              <a:rPr lang="en-US" altLang="zh-CN"/>
              <a:t>[Y]</a:t>
            </a:r>
            <a:r>
              <a:rPr lang="zh-CN" altLang="en-US"/>
              <a:t>。</a:t>
            </a:r>
          </a:p>
          <a:p>
            <a:pPr lvl="1">
              <a:buFontTx/>
              <a:buNone/>
            </a:pPr>
            <a:r>
              <a:rPr lang="zh-CN" altLang="en-US"/>
              <a:t>因此，有</a:t>
            </a:r>
            <a:r>
              <a:rPr lang="en-US" altLang="zh-CN"/>
              <a:t>t</a:t>
            </a:r>
            <a:r>
              <a:rPr lang="en-US" altLang="zh-CN" baseline="-25000"/>
              <a:t>1</a:t>
            </a:r>
            <a:r>
              <a:rPr lang="en-US" altLang="zh-CN"/>
              <a:t>[YZ]=t</a:t>
            </a:r>
            <a:r>
              <a:rPr lang="en-US" altLang="zh-CN" baseline="-25000"/>
              <a:t>1</a:t>
            </a:r>
            <a:r>
              <a:rPr lang="en-US" altLang="zh-CN"/>
              <a:t>[Y]t</a:t>
            </a:r>
            <a:r>
              <a:rPr lang="en-US" altLang="zh-CN" baseline="-25000"/>
              <a:t>1</a:t>
            </a:r>
            <a:r>
              <a:rPr lang="en-US" altLang="zh-CN"/>
              <a:t>[Z]=t</a:t>
            </a:r>
            <a:r>
              <a:rPr lang="en-US" altLang="zh-CN" baseline="-25000"/>
              <a:t>2</a:t>
            </a:r>
            <a:r>
              <a:rPr lang="en-US" altLang="zh-CN"/>
              <a:t>[Y]t</a:t>
            </a:r>
            <a:r>
              <a:rPr lang="en-US" altLang="zh-CN" baseline="-25000"/>
              <a:t>2</a:t>
            </a:r>
            <a:r>
              <a:rPr lang="en-US" altLang="zh-CN"/>
              <a:t>[Z]=t</a:t>
            </a:r>
            <a:r>
              <a:rPr lang="en-US" altLang="zh-CN" baseline="-25000"/>
              <a:t>2</a:t>
            </a:r>
            <a:r>
              <a:rPr lang="en-US" altLang="zh-CN"/>
              <a:t>[YZ]</a:t>
            </a:r>
          </a:p>
          <a:p>
            <a:pPr lvl="1">
              <a:buFontTx/>
              <a:buNone/>
            </a:pPr>
            <a:r>
              <a:rPr lang="zh-CN" altLang="en-US"/>
              <a:t>根据函数依赖的定义，</a:t>
            </a:r>
          </a:p>
          <a:p>
            <a:pPr lvl="1">
              <a:buFontTx/>
              <a:buNone/>
            </a:pPr>
            <a:r>
              <a:rPr lang="zh-CN" altLang="en-US"/>
              <a:t>若</a:t>
            </a:r>
            <a:r>
              <a:rPr lang="en-US" altLang="zh-CN"/>
              <a:t>t</a:t>
            </a:r>
            <a:r>
              <a:rPr lang="en-US" altLang="zh-CN" baseline="-25000"/>
              <a:t>1</a:t>
            </a:r>
            <a:r>
              <a:rPr lang="en-US" altLang="zh-CN"/>
              <a:t>[XZ]=t</a:t>
            </a:r>
            <a:r>
              <a:rPr lang="en-US" altLang="zh-CN" baseline="-25000"/>
              <a:t>2</a:t>
            </a:r>
            <a:r>
              <a:rPr lang="en-US" altLang="zh-CN"/>
              <a:t>[XZ]</a:t>
            </a:r>
            <a:r>
              <a:rPr lang="zh-CN" altLang="en-US"/>
              <a:t>，有</a:t>
            </a:r>
            <a:r>
              <a:rPr lang="en-US" altLang="zh-CN"/>
              <a:t>t</a:t>
            </a:r>
            <a:r>
              <a:rPr lang="en-US" altLang="zh-CN" baseline="-25000"/>
              <a:t>1</a:t>
            </a:r>
            <a:r>
              <a:rPr lang="en-US" altLang="zh-CN"/>
              <a:t>[YZ]=t</a:t>
            </a:r>
            <a:r>
              <a:rPr lang="en-US" altLang="zh-CN" baseline="-25000"/>
              <a:t>2</a:t>
            </a:r>
            <a:r>
              <a:rPr lang="en-US" altLang="zh-CN"/>
              <a:t>[YZ]</a:t>
            </a:r>
            <a:r>
              <a:rPr lang="zh-CN" altLang="en-US"/>
              <a:t>时，</a:t>
            </a:r>
            <a:r>
              <a:rPr lang="en-US" altLang="zh-CN"/>
              <a:t>XZ→YZ</a:t>
            </a:r>
            <a:r>
              <a:rPr lang="zh-CN" altLang="en-US"/>
              <a:t>成立</a:t>
            </a:r>
          </a:p>
          <a:p>
            <a:pPr lvl="3">
              <a:buFontTx/>
              <a:buNone/>
            </a:pPr>
            <a:endParaRPr lang="zh-CN" altLang="en-US"/>
          </a:p>
          <a:p>
            <a:r>
              <a:rPr lang="zh-CN" altLang="en-US">
                <a:solidFill>
                  <a:srgbClr val="0000FF"/>
                </a:solidFill>
              </a:rPr>
              <a:t>增广律表明，在一个函数依赖的左部增加</a:t>
            </a:r>
            <a:r>
              <a:rPr lang="en-US" altLang="zh-CN">
                <a:solidFill>
                  <a:srgbClr val="0000FF"/>
                </a:solidFill>
              </a:rPr>
              <a:t>R</a:t>
            </a:r>
            <a:r>
              <a:rPr lang="zh-CN" altLang="en-US">
                <a:solidFill>
                  <a:srgbClr val="0000FF"/>
                </a:solidFill>
              </a:rPr>
              <a:t>的属性，所得函数依赖亦成立。公理</a:t>
            </a:r>
            <a:r>
              <a:rPr lang="en-US" altLang="zh-CN">
                <a:solidFill>
                  <a:srgbClr val="0000FF"/>
                </a:solidFill>
              </a:rPr>
              <a:t>A2</a:t>
            </a:r>
            <a:r>
              <a:rPr lang="zh-CN" altLang="en-US">
                <a:solidFill>
                  <a:srgbClr val="0000FF"/>
                </a:solidFill>
              </a:rPr>
              <a:t>还可以写为：</a:t>
            </a:r>
          </a:p>
          <a:p>
            <a:pPr lvl="1">
              <a:buFontTx/>
              <a:buNone/>
            </a:pPr>
            <a:r>
              <a:rPr lang="zh-CN" altLang="en-US">
                <a:solidFill>
                  <a:srgbClr val="0000FF"/>
                </a:solidFill>
              </a:rPr>
              <a:t>若</a:t>
            </a:r>
            <a:r>
              <a:rPr lang="en-US" altLang="zh-CN">
                <a:solidFill>
                  <a:srgbClr val="0000FF"/>
                </a:solidFill>
              </a:rPr>
              <a:t>X→Y</a:t>
            </a:r>
            <a:r>
              <a:rPr lang="zh-CN" altLang="en-US">
                <a:solidFill>
                  <a:srgbClr val="0000FF"/>
                </a:solidFill>
              </a:rPr>
              <a:t>且</a:t>
            </a:r>
            <a:r>
              <a:rPr lang="en-US" altLang="zh-CN">
                <a:solidFill>
                  <a:srgbClr val="0000FF"/>
                </a:solidFill>
              </a:rPr>
              <a:t>W</a:t>
            </a:r>
            <a:r>
              <a:rPr lang="en-US" altLang="zh-CN">
                <a:solidFill>
                  <a:srgbClr val="0000FF"/>
                </a:solidFill>
                <a:sym typeface="Symbol" pitchFamily="2" charset="2"/>
              </a:rPr>
              <a:t></a:t>
            </a:r>
            <a:r>
              <a:rPr lang="en-US" altLang="zh-CN">
                <a:solidFill>
                  <a:srgbClr val="0000FF"/>
                </a:solidFill>
              </a:rPr>
              <a:t>Z</a:t>
            </a:r>
            <a:r>
              <a:rPr lang="en-US" altLang="zh-CN">
                <a:solidFill>
                  <a:srgbClr val="0000FF"/>
                </a:solidFill>
                <a:sym typeface="Symbol" pitchFamily="2" charset="2"/>
              </a:rPr>
              <a:t></a:t>
            </a:r>
            <a:r>
              <a:rPr lang="en-US" altLang="zh-CN">
                <a:solidFill>
                  <a:srgbClr val="0000FF"/>
                </a:solidFill>
              </a:rPr>
              <a:t>U</a:t>
            </a:r>
            <a:r>
              <a:rPr lang="zh-CN" altLang="en-US">
                <a:solidFill>
                  <a:srgbClr val="0000FF"/>
                </a:solidFill>
              </a:rPr>
              <a:t>，则 </a:t>
            </a:r>
            <a:r>
              <a:rPr lang="en-US" altLang="zh-CN">
                <a:solidFill>
                  <a:srgbClr val="0000FF"/>
                </a:solidFill>
              </a:rPr>
              <a:t>F|=XZ→YW</a:t>
            </a:r>
            <a:r>
              <a:rPr lang="zh-CN" altLang="en-US">
                <a:solidFill>
                  <a:srgbClr val="0000FF"/>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14531">
                                            <p:txEl>
                                              <p:pRg st="0" end="0"/>
                                            </p:txEl>
                                          </p:spTgt>
                                        </p:tgtEl>
                                        <p:attrNameLst>
                                          <p:attrName>style.visibility</p:attrName>
                                        </p:attrNameLst>
                                      </p:cBhvr>
                                      <p:to>
                                        <p:strVal val="visible"/>
                                      </p:to>
                                    </p:set>
                                    <p:animEffect transition="in" filter="wipe(up)">
                                      <p:cBhvr>
                                        <p:cTn id="7" dur="500"/>
                                        <p:tgtEl>
                                          <p:spTgt spid="18145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14531">
                                            <p:txEl>
                                              <p:pRg st="1" end="1"/>
                                            </p:txEl>
                                          </p:spTgt>
                                        </p:tgtEl>
                                        <p:attrNameLst>
                                          <p:attrName>style.visibility</p:attrName>
                                        </p:attrNameLst>
                                      </p:cBhvr>
                                      <p:to>
                                        <p:strVal val="visible"/>
                                      </p:to>
                                    </p:set>
                                    <p:animEffect transition="in" filter="wipe(up)">
                                      <p:cBhvr>
                                        <p:cTn id="12" dur="500"/>
                                        <p:tgtEl>
                                          <p:spTgt spid="18145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14531">
                                            <p:txEl>
                                              <p:pRg st="2" end="2"/>
                                            </p:txEl>
                                          </p:spTgt>
                                        </p:tgtEl>
                                        <p:attrNameLst>
                                          <p:attrName>style.visibility</p:attrName>
                                        </p:attrNameLst>
                                      </p:cBhvr>
                                      <p:to>
                                        <p:strVal val="visible"/>
                                      </p:to>
                                    </p:set>
                                    <p:animEffect transition="in" filter="wipe(up)">
                                      <p:cBhvr>
                                        <p:cTn id="17" dur="500"/>
                                        <p:tgtEl>
                                          <p:spTgt spid="181453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814531">
                                            <p:txEl>
                                              <p:pRg st="3" end="3"/>
                                            </p:txEl>
                                          </p:spTgt>
                                        </p:tgtEl>
                                        <p:attrNameLst>
                                          <p:attrName>style.visibility</p:attrName>
                                        </p:attrNameLst>
                                      </p:cBhvr>
                                      <p:to>
                                        <p:strVal val="visible"/>
                                      </p:to>
                                    </p:set>
                                    <p:animEffect transition="in" filter="wipe(up)">
                                      <p:cBhvr>
                                        <p:cTn id="22" dur="500"/>
                                        <p:tgtEl>
                                          <p:spTgt spid="181453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814531">
                                            <p:txEl>
                                              <p:pRg st="4" end="4"/>
                                            </p:txEl>
                                          </p:spTgt>
                                        </p:tgtEl>
                                        <p:attrNameLst>
                                          <p:attrName>style.visibility</p:attrName>
                                        </p:attrNameLst>
                                      </p:cBhvr>
                                      <p:to>
                                        <p:strVal val="visible"/>
                                      </p:to>
                                    </p:set>
                                    <p:animEffect transition="in" filter="wipe(up)">
                                      <p:cBhvr>
                                        <p:cTn id="27" dur="500"/>
                                        <p:tgtEl>
                                          <p:spTgt spid="181453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814531">
                                            <p:txEl>
                                              <p:pRg st="5" end="5"/>
                                            </p:txEl>
                                          </p:spTgt>
                                        </p:tgtEl>
                                        <p:attrNameLst>
                                          <p:attrName>style.visibility</p:attrName>
                                        </p:attrNameLst>
                                      </p:cBhvr>
                                      <p:to>
                                        <p:strVal val="visible"/>
                                      </p:to>
                                    </p:set>
                                    <p:animEffect transition="in" filter="wipe(up)">
                                      <p:cBhvr>
                                        <p:cTn id="32" dur="500"/>
                                        <p:tgtEl>
                                          <p:spTgt spid="181453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814531">
                                            <p:txEl>
                                              <p:pRg st="6" end="6"/>
                                            </p:txEl>
                                          </p:spTgt>
                                        </p:tgtEl>
                                        <p:attrNameLst>
                                          <p:attrName>style.visibility</p:attrName>
                                        </p:attrNameLst>
                                      </p:cBhvr>
                                      <p:to>
                                        <p:strVal val="visible"/>
                                      </p:to>
                                    </p:set>
                                    <p:animEffect transition="in" filter="wipe(up)">
                                      <p:cBhvr>
                                        <p:cTn id="37" dur="500"/>
                                        <p:tgtEl>
                                          <p:spTgt spid="181453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814531">
                                            <p:txEl>
                                              <p:pRg st="7" end="7"/>
                                            </p:txEl>
                                          </p:spTgt>
                                        </p:tgtEl>
                                        <p:attrNameLst>
                                          <p:attrName>style.visibility</p:attrName>
                                        </p:attrNameLst>
                                      </p:cBhvr>
                                      <p:to>
                                        <p:strVal val="visible"/>
                                      </p:to>
                                    </p:set>
                                    <p:animEffect transition="in" filter="wipe(up)">
                                      <p:cBhvr>
                                        <p:cTn id="42" dur="500"/>
                                        <p:tgtEl>
                                          <p:spTgt spid="181453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814531">
                                            <p:txEl>
                                              <p:pRg st="9" end="9"/>
                                            </p:txEl>
                                          </p:spTgt>
                                        </p:tgtEl>
                                        <p:attrNameLst>
                                          <p:attrName>style.visibility</p:attrName>
                                        </p:attrNameLst>
                                      </p:cBhvr>
                                      <p:to>
                                        <p:strVal val="visible"/>
                                      </p:to>
                                    </p:set>
                                    <p:animEffect transition="in" filter="wipe(up)">
                                      <p:cBhvr>
                                        <p:cTn id="47" dur="500"/>
                                        <p:tgtEl>
                                          <p:spTgt spid="1814531">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814531">
                                            <p:txEl>
                                              <p:pRg st="10" end="10"/>
                                            </p:txEl>
                                          </p:spTgt>
                                        </p:tgtEl>
                                        <p:attrNameLst>
                                          <p:attrName>style.visibility</p:attrName>
                                        </p:attrNameLst>
                                      </p:cBhvr>
                                      <p:to>
                                        <p:strVal val="visible"/>
                                      </p:to>
                                    </p:set>
                                    <p:animEffect transition="in" filter="wipe(up)">
                                      <p:cBhvr>
                                        <p:cTn id="52" dur="500"/>
                                        <p:tgtEl>
                                          <p:spTgt spid="181453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4531" grpId="0" build="p" bldLvl="2"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a:extLst>
              <a:ext uri="{FF2B5EF4-FFF2-40B4-BE49-F238E27FC236}">
                <a16:creationId xmlns:a16="http://schemas.microsoft.com/office/drawing/2014/main" id="{0E4FD9ED-39DD-5241-9039-AAC944520B12}"/>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7C478A6A-EA5C-214F-8620-EE549F98FF37}" type="slidenum">
              <a:rPr lang="zh-CN" altLang="en-US" sz="2000">
                <a:latin typeface="Arial" panose="020B0604020202020204" pitchFamily="34" charset="0"/>
              </a:rPr>
              <a:pPr>
                <a:lnSpc>
                  <a:spcPct val="100000"/>
                </a:lnSpc>
                <a:spcBef>
                  <a:spcPct val="0"/>
                </a:spcBef>
                <a:buClrTx/>
                <a:buSzTx/>
                <a:buFontTx/>
                <a:buNone/>
              </a:pPr>
              <a:t>57</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448855F4-B553-E947-BACC-731319D7027E}"/>
              </a:ext>
            </a:extLst>
          </p:cNvPr>
          <p:cNvSpPr>
            <a:spLocks noGrp="1"/>
          </p:cNvSpPr>
          <p:nvPr>
            <p:ph type="dt" sz="quarter" idx="11"/>
          </p:nvPr>
        </p:nvSpPr>
        <p:spPr/>
        <p:txBody>
          <a:bodyPr/>
          <a:lstStyle/>
          <a:p>
            <a:pPr>
              <a:defRPr/>
            </a:pPr>
            <a:fld id="{F215C054-2EB3-487D-9929-E6434A675818}" type="datetime1">
              <a:rPr lang="zh-CN" altLang="en-US"/>
              <a:pPr>
                <a:defRPr/>
              </a:pPr>
              <a:t>2024/5/24</a:t>
            </a:fld>
            <a:endParaRPr lang="en-US" altLang="zh-CN" sz="1000"/>
          </a:p>
        </p:txBody>
      </p:sp>
      <p:sp>
        <p:nvSpPr>
          <p:cNvPr id="1813506" name="Rectangle 2">
            <a:extLst>
              <a:ext uri="{FF2B5EF4-FFF2-40B4-BE49-F238E27FC236}">
                <a16:creationId xmlns:a16="http://schemas.microsoft.com/office/drawing/2014/main" id="{5537F4D3-B441-AB48-ABDB-E8964592C629}"/>
              </a:ext>
            </a:extLst>
          </p:cNvPr>
          <p:cNvSpPr>
            <a:spLocks noGrp="1" noChangeArrowheads="1"/>
          </p:cNvSpPr>
          <p:nvPr>
            <p:ph type="title"/>
          </p:nvPr>
        </p:nvSpPr>
        <p:spPr/>
        <p:txBody>
          <a:bodyPr/>
          <a:lstStyle/>
          <a:p>
            <a:pPr>
              <a:defRPr/>
            </a:pPr>
            <a:r>
              <a:rPr lang="en-US" altLang="zh-CN"/>
              <a:t>10.3.1 Armstrong</a:t>
            </a:r>
            <a:r>
              <a:rPr lang="zh-CN" altLang="en-US"/>
              <a:t>公理</a:t>
            </a:r>
          </a:p>
        </p:txBody>
      </p:sp>
      <p:sp>
        <p:nvSpPr>
          <p:cNvPr id="71685" name="Rectangle 3">
            <a:extLst>
              <a:ext uri="{FF2B5EF4-FFF2-40B4-BE49-F238E27FC236}">
                <a16:creationId xmlns:a16="http://schemas.microsoft.com/office/drawing/2014/main" id="{A02B7669-6D35-D24D-AFCB-011CE3C7DFFE}"/>
              </a:ext>
            </a:extLst>
          </p:cNvPr>
          <p:cNvSpPr>
            <a:spLocks noGrp="1" noChangeArrowheads="1"/>
          </p:cNvSpPr>
          <p:nvPr>
            <p:ph type="body" idx="1"/>
          </p:nvPr>
        </p:nvSpPr>
        <p:spPr/>
        <p:txBody>
          <a:bodyPr/>
          <a:lstStyle/>
          <a:p>
            <a:r>
              <a:rPr lang="zh-CN" altLang="en-US"/>
              <a:t>证明：</a:t>
            </a:r>
          </a:p>
          <a:p>
            <a:pPr>
              <a:buFont typeface="Wingdings" pitchFamily="2" charset="2"/>
              <a:buNone/>
            </a:pPr>
            <a:r>
              <a:rPr lang="zh-CN" altLang="en-US">
                <a:solidFill>
                  <a:srgbClr val="0000FF"/>
                </a:solidFill>
              </a:rPr>
              <a:t>传递律</a:t>
            </a:r>
            <a:r>
              <a:rPr lang="en-US" altLang="zh-CN">
                <a:solidFill>
                  <a:srgbClr val="0000FF"/>
                </a:solidFill>
              </a:rPr>
              <a:t>(Transitivity) </a:t>
            </a:r>
            <a:r>
              <a:rPr lang="zh-CN" altLang="en-US">
                <a:solidFill>
                  <a:srgbClr val="0000FF"/>
                </a:solidFill>
              </a:rPr>
              <a:t>若</a:t>
            </a:r>
            <a:r>
              <a:rPr lang="en-US" altLang="zh-CN">
                <a:solidFill>
                  <a:srgbClr val="0000FF"/>
                </a:solidFill>
              </a:rPr>
              <a:t>X→Y, Y→Z</a:t>
            </a:r>
            <a:r>
              <a:rPr lang="zh-CN" altLang="en-US">
                <a:solidFill>
                  <a:srgbClr val="0000FF"/>
                </a:solidFill>
              </a:rPr>
              <a:t>，则 </a:t>
            </a:r>
            <a:r>
              <a:rPr lang="en-US" altLang="zh-CN">
                <a:solidFill>
                  <a:srgbClr val="0000FF"/>
                </a:solidFill>
              </a:rPr>
              <a:t>F|=X→Z </a:t>
            </a:r>
            <a:r>
              <a:rPr lang="zh-CN" altLang="en-US">
                <a:solidFill>
                  <a:srgbClr val="0000FF"/>
                </a:solidFill>
              </a:rPr>
              <a:t>；</a:t>
            </a:r>
          </a:p>
          <a:p>
            <a:pPr lvl="1"/>
            <a:r>
              <a:rPr lang="en-US" altLang="zh-CN"/>
              <a:t>(3) </a:t>
            </a:r>
            <a:r>
              <a:rPr lang="zh-CN" altLang="en-US"/>
              <a:t>已知</a:t>
            </a:r>
            <a:r>
              <a:rPr lang="en-US" altLang="zh-CN"/>
              <a:t>X→Y</a:t>
            </a:r>
            <a:r>
              <a:rPr lang="zh-CN" altLang="en-US"/>
              <a:t>，则</a:t>
            </a:r>
            <a:r>
              <a:rPr lang="en-US" altLang="zh-CN"/>
              <a:t>t</a:t>
            </a:r>
            <a:r>
              <a:rPr lang="en-US" altLang="zh-CN" baseline="-25000"/>
              <a:t>1</a:t>
            </a:r>
            <a:r>
              <a:rPr lang="en-US" altLang="zh-CN"/>
              <a:t>[X]=t</a:t>
            </a:r>
            <a:r>
              <a:rPr lang="en-US" altLang="zh-CN" baseline="-25000"/>
              <a:t>2</a:t>
            </a:r>
            <a:r>
              <a:rPr lang="en-US" altLang="zh-CN"/>
              <a:t>[X]</a:t>
            </a:r>
            <a:r>
              <a:rPr lang="zh-CN" altLang="en-US"/>
              <a:t>时，有</a:t>
            </a:r>
            <a:r>
              <a:rPr lang="en-US" altLang="zh-CN"/>
              <a:t>t</a:t>
            </a:r>
            <a:r>
              <a:rPr lang="en-US" altLang="zh-CN" baseline="-25000"/>
              <a:t>1</a:t>
            </a:r>
            <a:r>
              <a:rPr lang="en-US" altLang="zh-CN"/>
              <a:t>[Y]=t</a:t>
            </a:r>
            <a:r>
              <a:rPr lang="en-US" altLang="zh-CN" baseline="-25000"/>
              <a:t>2</a:t>
            </a:r>
            <a:r>
              <a:rPr lang="en-US" altLang="zh-CN"/>
              <a:t>[Y]</a:t>
            </a:r>
            <a:r>
              <a:rPr lang="zh-CN" altLang="en-US"/>
              <a:t>。</a:t>
            </a:r>
          </a:p>
          <a:p>
            <a:pPr lvl="1">
              <a:buFontTx/>
              <a:buNone/>
            </a:pPr>
            <a:r>
              <a:rPr lang="zh-CN" altLang="en-US"/>
              <a:t>又已知</a:t>
            </a:r>
            <a:r>
              <a:rPr lang="en-US" altLang="zh-CN"/>
              <a:t>Y→Z</a:t>
            </a:r>
            <a:r>
              <a:rPr lang="zh-CN" altLang="en-US"/>
              <a:t>，则</a:t>
            </a:r>
            <a:r>
              <a:rPr lang="en-US" altLang="zh-CN"/>
              <a:t>t</a:t>
            </a:r>
            <a:r>
              <a:rPr lang="en-US" altLang="zh-CN" baseline="-25000"/>
              <a:t>1</a:t>
            </a:r>
            <a:r>
              <a:rPr lang="en-US" altLang="zh-CN"/>
              <a:t>[Y]=t</a:t>
            </a:r>
            <a:r>
              <a:rPr lang="en-US" altLang="zh-CN" baseline="-25000"/>
              <a:t>2</a:t>
            </a:r>
            <a:r>
              <a:rPr lang="en-US" altLang="zh-CN"/>
              <a:t>[Y]</a:t>
            </a:r>
            <a:r>
              <a:rPr lang="zh-CN" altLang="en-US"/>
              <a:t>时</a:t>
            </a:r>
            <a:r>
              <a:rPr lang="en-US" altLang="zh-CN"/>
              <a:t>, </a:t>
            </a:r>
            <a:r>
              <a:rPr lang="zh-CN" altLang="en-US"/>
              <a:t>有</a:t>
            </a:r>
            <a:r>
              <a:rPr lang="en-US" altLang="zh-CN"/>
              <a:t>t</a:t>
            </a:r>
            <a:r>
              <a:rPr lang="en-US" altLang="zh-CN" baseline="-25000"/>
              <a:t>1</a:t>
            </a:r>
            <a:r>
              <a:rPr lang="en-US" altLang="zh-CN"/>
              <a:t>[Z]=t</a:t>
            </a:r>
            <a:r>
              <a:rPr lang="en-US" altLang="zh-CN" baseline="-25000"/>
              <a:t>2</a:t>
            </a:r>
            <a:r>
              <a:rPr lang="en-US" altLang="zh-CN"/>
              <a:t>[Z]</a:t>
            </a:r>
            <a:r>
              <a:rPr lang="zh-CN" altLang="en-US"/>
              <a:t>。</a:t>
            </a:r>
          </a:p>
          <a:p>
            <a:pPr lvl="1">
              <a:buFontTx/>
              <a:buNone/>
            </a:pPr>
            <a:r>
              <a:rPr lang="zh-CN" altLang="en-US"/>
              <a:t>显然，</a:t>
            </a:r>
            <a:r>
              <a:rPr lang="en-US" altLang="zh-CN"/>
              <a:t>X→Z </a:t>
            </a:r>
            <a:r>
              <a:rPr lang="zh-CN" altLang="en-US"/>
              <a:t>成立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3">
            <a:extLst>
              <a:ext uri="{FF2B5EF4-FFF2-40B4-BE49-F238E27FC236}">
                <a16:creationId xmlns:a16="http://schemas.microsoft.com/office/drawing/2014/main" id="{40921105-7984-FE41-BC20-C56E6FE67D08}"/>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7396C964-06EE-9947-9645-FE4A9C0ED4B7}" type="slidenum">
              <a:rPr lang="zh-CN" altLang="en-US" sz="2000">
                <a:latin typeface="Arial" panose="020B0604020202020204" pitchFamily="34" charset="0"/>
              </a:rPr>
              <a:pPr>
                <a:lnSpc>
                  <a:spcPct val="100000"/>
                </a:lnSpc>
                <a:spcBef>
                  <a:spcPct val="0"/>
                </a:spcBef>
                <a:buClrTx/>
                <a:buSzTx/>
                <a:buFontTx/>
                <a:buNone/>
              </a:pPr>
              <a:t>58</a:t>
            </a:fld>
            <a:endParaRPr lang="en-US" altLang="zh-CN" sz="2000">
              <a:latin typeface="Arial" panose="020B0604020202020204" pitchFamily="34" charset="0"/>
            </a:endParaRPr>
          </a:p>
        </p:txBody>
      </p:sp>
      <p:sp>
        <p:nvSpPr>
          <p:cNvPr id="6" name="日期占位符 4">
            <a:extLst>
              <a:ext uri="{FF2B5EF4-FFF2-40B4-BE49-F238E27FC236}">
                <a16:creationId xmlns:a16="http://schemas.microsoft.com/office/drawing/2014/main" id="{22422031-387B-D844-BB5D-A0495D278293}"/>
              </a:ext>
            </a:extLst>
          </p:cNvPr>
          <p:cNvSpPr>
            <a:spLocks noGrp="1"/>
          </p:cNvSpPr>
          <p:nvPr>
            <p:ph type="dt" sz="quarter" idx="11"/>
          </p:nvPr>
        </p:nvSpPr>
        <p:spPr/>
        <p:txBody>
          <a:bodyPr/>
          <a:lstStyle/>
          <a:p>
            <a:pPr>
              <a:defRPr/>
            </a:pPr>
            <a:fld id="{931C36B9-6F39-42C0-8455-A4CC7882264E}" type="datetime1">
              <a:rPr lang="zh-CN" altLang="en-US"/>
              <a:pPr>
                <a:defRPr/>
              </a:pPr>
              <a:t>2024/5/24</a:t>
            </a:fld>
            <a:endParaRPr lang="en-US" altLang="zh-CN" sz="1000"/>
          </a:p>
        </p:txBody>
      </p:sp>
      <p:sp>
        <p:nvSpPr>
          <p:cNvPr id="1779714" name="Rectangle 2">
            <a:extLst>
              <a:ext uri="{FF2B5EF4-FFF2-40B4-BE49-F238E27FC236}">
                <a16:creationId xmlns:a16="http://schemas.microsoft.com/office/drawing/2014/main" id="{CB6563C1-633C-0143-B70E-693817B78E20}"/>
              </a:ext>
            </a:extLst>
          </p:cNvPr>
          <p:cNvSpPr>
            <a:spLocks noGrp="1" noChangeArrowheads="1"/>
          </p:cNvSpPr>
          <p:nvPr>
            <p:ph type="title"/>
          </p:nvPr>
        </p:nvSpPr>
        <p:spPr/>
        <p:txBody>
          <a:bodyPr/>
          <a:lstStyle/>
          <a:p>
            <a:r>
              <a:rPr lang="zh-CN" altLang="en-US"/>
              <a:t>导出推论</a:t>
            </a:r>
          </a:p>
        </p:txBody>
      </p:sp>
      <p:sp>
        <p:nvSpPr>
          <p:cNvPr id="72709" name="Rectangle 3">
            <a:extLst>
              <a:ext uri="{FF2B5EF4-FFF2-40B4-BE49-F238E27FC236}">
                <a16:creationId xmlns:a16="http://schemas.microsoft.com/office/drawing/2014/main" id="{25540D36-2CC5-9045-B7A0-03B17771B85F}"/>
              </a:ext>
            </a:extLst>
          </p:cNvPr>
          <p:cNvSpPr>
            <a:spLocks noGrp="1" noChangeArrowheads="1"/>
          </p:cNvSpPr>
          <p:nvPr>
            <p:ph type="body" idx="1"/>
          </p:nvPr>
        </p:nvSpPr>
        <p:spPr>
          <a:xfrm>
            <a:off x="273050" y="1125538"/>
            <a:ext cx="4911725" cy="5041380"/>
          </a:xfrm>
        </p:spPr>
        <p:txBody>
          <a:bodyPr/>
          <a:lstStyle/>
          <a:p>
            <a:pPr>
              <a:buFont typeface="Wingdings" pitchFamily="2" charset="2"/>
              <a:buNone/>
            </a:pPr>
            <a:r>
              <a:rPr lang="zh-CN" altLang="en-US" dirty="0"/>
              <a:t>   根据</a:t>
            </a:r>
            <a:r>
              <a:rPr lang="en-US" altLang="zh-CN" dirty="0"/>
              <a:t>A1</a:t>
            </a:r>
            <a:r>
              <a:rPr lang="zh-CN" altLang="en-US" dirty="0"/>
              <a:t>，</a:t>
            </a:r>
            <a:r>
              <a:rPr lang="en-US" altLang="zh-CN" dirty="0"/>
              <a:t>A2</a:t>
            </a:r>
            <a:r>
              <a:rPr lang="zh-CN" altLang="en-US" dirty="0"/>
              <a:t>，</a:t>
            </a:r>
            <a:r>
              <a:rPr lang="en-US" altLang="zh-CN" dirty="0"/>
              <a:t>A3</a:t>
            </a:r>
            <a:r>
              <a:rPr lang="zh-CN" altLang="en-US" dirty="0"/>
              <a:t>这三条推理规则可以得到下面三条很有用的推论：</a:t>
            </a:r>
          </a:p>
          <a:p>
            <a:pPr>
              <a:spcBef>
                <a:spcPct val="0"/>
              </a:spcBef>
            </a:pPr>
            <a:r>
              <a:rPr lang="zh-CN" altLang="en-US" dirty="0"/>
              <a:t> </a:t>
            </a:r>
            <a:r>
              <a:rPr lang="zh-CN" altLang="en-US" dirty="0">
                <a:solidFill>
                  <a:srgbClr val="0000FF"/>
                </a:solidFill>
              </a:rPr>
              <a:t>合成规则</a:t>
            </a:r>
            <a:endParaRPr lang="zh-CN" altLang="en-US" dirty="0"/>
          </a:p>
          <a:p>
            <a:pPr>
              <a:spcBef>
                <a:spcPct val="0"/>
              </a:spcBef>
              <a:buFont typeface="Wingdings" pitchFamily="2" charset="2"/>
              <a:buNone/>
            </a:pPr>
            <a:r>
              <a:rPr lang="zh-CN" altLang="en-US" dirty="0"/>
              <a:t>由</a:t>
            </a:r>
            <a:r>
              <a:rPr lang="en-US" altLang="zh-CN" dirty="0"/>
              <a:t>X→Y, X→Z, </a:t>
            </a:r>
            <a:r>
              <a:rPr lang="zh-CN" altLang="en-US" dirty="0"/>
              <a:t>则</a:t>
            </a:r>
            <a:r>
              <a:rPr lang="en-US" altLang="zh-CN" dirty="0"/>
              <a:t>X→YZ</a:t>
            </a:r>
            <a:endParaRPr lang="zh-CN" altLang="en-US" dirty="0"/>
          </a:p>
          <a:p>
            <a:pPr>
              <a:spcBef>
                <a:spcPct val="0"/>
              </a:spcBef>
              <a:buFont typeface="Wingdings" pitchFamily="2" charset="2"/>
              <a:buNone/>
            </a:pPr>
            <a:r>
              <a:rPr lang="zh-CN" altLang="en-US" dirty="0"/>
              <a:t>       （</a:t>
            </a:r>
            <a:r>
              <a:rPr lang="en-US" altLang="zh-CN" dirty="0"/>
              <a:t>A2</a:t>
            </a:r>
            <a:r>
              <a:rPr lang="zh-CN" altLang="en-US" dirty="0"/>
              <a:t>， </a:t>
            </a:r>
            <a:r>
              <a:rPr lang="en-US" altLang="zh-CN" dirty="0"/>
              <a:t>A3</a:t>
            </a:r>
            <a:r>
              <a:rPr lang="zh-CN" altLang="en-US" dirty="0"/>
              <a:t>）</a:t>
            </a:r>
          </a:p>
          <a:p>
            <a:pPr>
              <a:spcBef>
                <a:spcPct val="0"/>
              </a:spcBef>
            </a:pPr>
            <a:r>
              <a:rPr lang="zh-CN" altLang="en-US" dirty="0">
                <a:solidFill>
                  <a:srgbClr val="0000FF"/>
                </a:solidFill>
              </a:rPr>
              <a:t>分解规则</a:t>
            </a:r>
            <a:endParaRPr lang="zh-CN" altLang="en-US" dirty="0"/>
          </a:p>
          <a:p>
            <a:pPr>
              <a:spcBef>
                <a:spcPct val="0"/>
              </a:spcBef>
              <a:buFont typeface="Wingdings" pitchFamily="2" charset="2"/>
              <a:buNone/>
            </a:pPr>
            <a:r>
              <a:rPr lang="zh-CN" altLang="en-US" dirty="0"/>
              <a:t>由</a:t>
            </a:r>
            <a:r>
              <a:rPr lang="en-US" altLang="zh-CN" dirty="0"/>
              <a:t>X→Y</a:t>
            </a:r>
            <a:r>
              <a:rPr lang="zh-CN" altLang="en-US" dirty="0"/>
              <a:t>及 </a:t>
            </a:r>
            <a:r>
              <a:rPr lang="en-US" altLang="zh-CN" dirty="0"/>
              <a:t>Z</a:t>
            </a:r>
            <a:r>
              <a:rPr lang="en-US" altLang="zh-CN" dirty="0">
                <a:sym typeface="Symbol" pitchFamily="2" charset="2"/>
              </a:rPr>
              <a:t></a:t>
            </a:r>
            <a:r>
              <a:rPr lang="en-US" altLang="zh-CN" dirty="0"/>
              <a:t>Y</a:t>
            </a:r>
            <a:r>
              <a:rPr lang="zh-CN" altLang="en-US" dirty="0"/>
              <a:t>,则</a:t>
            </a:r>
            <a:r>
              <a:rPr lang="en-US" altLang="zh-CN" dirty="0"/>
              <a:t>X→Z</a:t>
            </a:r>
            <a:endParaRPr lang="zh-CN" altLang="en-US" dirty="0"/>
          </a:p>
          <a:p>
            <a:pPr>
              <a:spcBef>
                <a:spcPct val="0"/>
              </a:spcBef>
              <a:buFont typeface="Wingdings" pitchFamily="2" charset="2"/>
              <a:buNone/>
            </a:pPr>
            <a:r>
              <a:rPr lang="zh-CN" altLang="en-US" dirty="0"/>
              <a:t>       （</a:t>
            </a:r>
            <a:r>
              <a:rPr lang="en-US" altLang="zh-CN" dirty="0"/>
              <a:t>A1</a:t>
            </a:r>
            <a:r>
              <a:rPr lang="zh-CN" altLang="en-US" dirty="0"/>
              <a:t>， </a:t>
            </a:r>
            <a:r>
              <a:rPr lang="en-US" altLang="zh-CN" dirty="0"/>
              <a:t>A3</a:t>
            </a:r>
            <a:r>
              <a:rPr lang="zh-CN" altLang="en-US" dirty="0"/>
              <a:t>）</a:t>
            </a:r>
          </a:p>
          <a:p>
            <a:pPr>
              <a:spcBef>
                <a:spcPct val="0"/>
              </a:spcBef>
            </a:pPr>
            <a:r>
              <a:rPr lang="zh-CN" altLang="en-US" dirty="0"/>
              <a:t> </a:t>
            </a:r>
            <a:r>
              <a:rPr lang="zh-CN" altLang="en-US" dirty="0">
                <a:solidFill>
                  <a:srgbClr val="0000FF"/>
                </a:solidFill>
              </a:rPr>
              <a:t>伪传递规则</a:t>
            </a:r>
            <a:endParaRPr lang="zh-CN" altLang="en-US" dirty="0"/>
          </a:p>
          <a:p>
            <a:pPr>
              <a:spcBef>
                <a:spcPct val="0"/>
              </a:spcBef>
              <a:buFont typeface="Wingdings" pitchFamily="2" charset="2"/>
              <a:buNone/>
            </a:pPr>
            <a:r>
              <a:rPr lang="zh-CN" altLang="en-US" dirty="0"/>
              <a:t>由</a:t>
            </a:r>
            <a:r>
              <a:rPr lang="en-US" altLang="zh-CN" dirty="0"/>
              <a:t>X→Y, YZ→W,</a:t>
            </a:r>
            <a:br>
              <a:rPr lang="en-US" altLang="zh-CN" dirty="0"/>
            </a:br>
            <a:r>
              <a:rPr lang="zh-CN" altLang="en-US" dirty="0"/>
              <a:t>则</a:t>
            </a:r>
            <a:r>
              <a:rPr lang="en-US" altLang="zh-CN" dirty="0"/>
              <a:t>XZ→W</a:t>
            </a:r>
            <a:endParaRPr lang="zh-CN" altLang="en-US" dirty="0"/>
          </a:p>
          <a:p>
            <a:pPr>
              <a:spcBef>
                <a:spcPct val="0"/>
              </a:spcBef>
              <a:buFont typeface="Wingdings" pitchFamily="2" charset="2"/>
              <a:buNone/>
            </a:pPr>
            <a:r>
              <a:rPr lang="zh-CN" altLang="en-US" dirty="0"/>
              <a:t>       （</a:t>
            </a:r>
            <a:r>
              <a:rPr lang="en-US" altLang="zh-CN" dirty="0"/>
              <a:t>A2</a:t>
            </a:r>
            <a:r>
              <a:rPr lang="zh-CN" altLang="en-US" dirty="0"/>
              <a:t>， </a:t>
            </a:r>
            <a:r>
              <a:rPr lang="en-US" altLang="zh-CN" dirty="0"/>
              <a:t>A3</a:t>
            </a:r>
            <a:r>
              <a:rPr lang="zh-CN" altLang="en-US" dirty="0"/>
              <a:t>）</a:t>
            </a:r>
          </a:p>
        </p:txBody>
      </p:sp>
      <p:sp>
        <p:nvSpPr>
          <p:cNvPr id="72710" name="Text Box 5">
            <a:extLst>
              <a:ext uri="{FF2B5EF4-FFF2-40B4-BE49-F238E27FC236}">
                <a16:creationId xmlns:a16="http://schemas.microsoft.com/office/drawing/2014/main" id="{CA6292F2-C689-804E-B32C-01104BA91CEC}"/>
              </a:ext>
            </a:extLst>
          </p:cNvPr>
          <p:cNvSpPr txBox="1">
            <a:spLocks noChangeArrowheads="1"/>
          </p:cNvSpPr>
          <p:nvPr/>
        </p:nvSpPr>
        <p:spPr bwMode="auto">
          <a:xfrm>
            <a:off x="4343400" y="1981200"/>
            <a:ext cx="5410200" cy="3702050"/>
          </a:xfrm>
          <a:prstGeom prst="rect">
            <a:avLst/>
          </a:prstGeom>
          <a:solidFill>
            <a:srgbClr val="CCCCFF"/>
          </a:solidFill>
          <a:ln w="12700">
            <a:solidFill>
              <a:srgbClr val="6600CC"/>
            </a:solidFill>
            <a:miter lim="800000"/>
            <a:headEnd/>
            <a:tailEnd/>
          </a:ln>
          <a:effectLst>
            <a:outerShdw dist="107763" dir="2700000" algn="ctr" rotWithShape="0">
              <a:srgbClr val="6600CC"/>
            </a:outerShdw>
          </a:effectLst>
        </p:spPr>
        <p:txBody>
          <a:bodyPr lIns="90488" tIns="137160" rIns="90488" bIns="137160">
            <a:spAutoFit/>
          </a:bodyPr>
          <a:lstStyle>
            <a:lvl1pPr marL="228600">
              <a:lnSpc>
                <a:spcPct val="90000"/>
              </a:lnSpc>
              <a:spcBef>
                <a:spcPct val="20000"/>
              </a:spcBef>
              <a:buClr>
                <a:srgbClr val="27305F"/>
              </a:buClr>
              <a:buSzPct val="60000"/>
              <a:buFont typeface="Wingdings" pitchFamily="2" charset="2"/>
              <a:buChar char="n"/>
              <a:tabLst>
                <a:tab pos="2800350" algn="l"/>
              </a:tabLst>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tabLst>
                <a:tab pos="2800350" algn="l"/>
              </a:tabLst>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tabLst>
                <a:tab pos="2800350" algn="l"/>
              </a:tabLst>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tabLst>
                <a:tab pos="2800350" algn="l"/>
              </a:tabLst>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tabLst>
                <a:tab pos="2800350" algn="l"/>
              </a:tabLst>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tabLst>
                <a:tab pos="2800350" algn="l"/>
              </a:tabLs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tabLst>
                <a:tab pos="2800350" algn="l"/>
              </a:tabLs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tabLst>
                <a:tab pos="2800350" algn="l"/>
              </a:tabLs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tabLst>
                <a:tab pos="2800350" algn="l"/>
              </a:tabLst>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Font typeface="Wingdings" pitchFamily="2" charset="2"/>
              <a:buChar char="q"/>
            </a:pPr>
            <a:r>
              <a:rPr lang="en-US" altLang="zh-CN"/>
              <a:t> Al. </a:t>
            </a:r>
            <a:r>
              <a:rPr lang="zh-CN" altLang="en-US"/>
              <a:t>自反律</a:t>
            </a:r>
          </a:p>
          <a:p>
            <a:pPr>
              <a:lnSpc>
                <a:spcPct val="100000"/>
              </a:lnSpc>
              <a:spcBef>
                <a:spcPct val="0"/>
              </a:spcBef>
              <a:buSzTx/>
              <a:buFontTx/>
              <a:buNone/>
            </a:pPr>
            <a:r>
              <a:rPr lang="zh-CN" altLang="en-US"/>
              <a:t>若</a:t>
            </a:r>
            <a:r>
              <a:rPr lang="en-US" altLang="zh-CN" i="1"/>
              <a:t>Y </a:t>
            </a:r>
            <a:r>
              <a:rPr lang="en-US" altLang="zh-CN">
                <a:sym typeface="Symbol" pitchFamily="2" charset="2"/>
              </a:rPr>
              <a:t></a:t>
            </a:r>
            <a:r>
              <a:rPr lang="en-US" altLang="zh-CN"/>
              <a:t> </a:t>
            </a:r>
            <a:r>
              <a:rPr lang="en-US" altLang="zh-CN" i="1"/>
              <a:t>X</a:t>
            </a:r>
            <a:r>
              <a:rPr lang="en-US" altLang="zh-CN"/>
              <a:t> </a:t>
            </a:r>
            <a:r>
              <a:rPr lang="en-US" altLang="zh-CN">
                <a:sym typeface="Symbol" pitchFamily="2" charset="2"/>
              </a:rPr>
              <a:t></a:t>
            </a:r>
            <a:r>
              <a:rPr lang="en-US" altLang="zh-CN"/>
              <a:t> </a:t>
            </a:r>
            <a:r>
              <a:rPr lang="en-US" altLang="zh-CN" i="1"/>
              <a:t>U</a:t>
            </a:r>
            <a:r>
              <a:rPr lang="zh-CN" altLang="en-US"/>
              <a:t>,则</a:t>
            </a:r>
            <a:r>
              <a:rPr lang="en-US" altLang="zh-CN" i="1"/>
              <a:t>X </a:t>
            </a:r>
            <a:r>
              <a:rPr lang="en-US" altLang="zh-CN"/>
              <a:t>→</a:t>
            </a:r>
            <a:r>
              <a:rPr lang="en-US" altLang="zh-CN" i="1"/>
              <a:t>Y</a:t>
            </a:r>
            <a:r>
              <a:rPr lang="zh-CN" altLang="en-US"/>
              <a:t>为</a:t>
            </a:r>
            <a:r>
              <a:rPr lang="en-US" altLang="zh-CN" i="1"/>
              <a:t>F</a:t>
            </a:r>
            <a:r>
              <a:rPr lang="zh-CN" altLang="en-US"/>
              <a:t>所蕴含</a:t>
            </a:r>
          </a:p>
          <a:p>
            <a:pPr>
              <a:lnSpc>
                <a:spcPct val="100000"/>
              </a:lnSpc>
              <a:spcBef>
                <a:spcPct val="0"/>
              </a:spcBef>
              <a:buFont typeface="Wingdings" pitchFamily="2" charset="2"/>
              <a:buChar char="q"/>
            </a:pPr>
            <a:r>
              <a:rPr lang="en-US" altLang="zh-CN"/>
              <a:t> A2. </a:t>
            </a:r>
            <a:r>
              <a:rPr lang="zh-CN" altLang="en-US"/>
              <a:t>增广律</a:t>
            </a:r>
          </a:p>
          <a:p>
            <a:pPr>
              <a:lnSpc>
                <a:spcPct val="100000"/>
              </a:lnSpc>
              <a:spcBef>
                <a:spcPct val="0"/>
              </a:spcBef>
              <a:buSzTx/>
              <a:buFontTx/>
              <a:buNone/>
            </a:pPr>
            <a:r>
              <a:rPr lang="zh-CN" altLang="en-US"/>
              <a:t>若</a:t>
            </a:r>
            <a:r>
              <a:rPr lang="en-US" altLang="zh-CN" i="1"/>
              <a:t>X</a:t>
            </a:r>
            <a:r>
              <a:rPr lang="en-US" altLang="zh-CN"/>
              <a:t>→</a:t>
            </a:r>
            <a:r>
              <a:rPr lang="en-US" altLang="zh-CN" i="1"/>
              <a:t>Y</a:t>
            </a:r>
            <a:r>
              <a:rPr lang="zh-CN" altLang="en-US"/>
              <a:t>为</a:t>
            </a:r>
            <a:r>
              <a:rPr lang="en-US" altLang="zh-CN" i="1"/>
              <a:t>F</a:t>
            </a:r>
            <a:r>
              <a:rPr lang="zh-CN" altLang="en-US"/>
              <a:t>所蕴含，且</a:t>
            </a:r>
            <a:r>
              <a:rPr lang="en-US" altLang="zh-CN" i="1"/>
              <a:t>Z</a:t>
            </a:r>
            <a:r>
              <a:rPr lang="en-US" altLang="zh-CN"/>
              <a:t> </a:t>
            </a:r>
            <a:r>
              <a:rPr lang="en-US" altLang="zh-CN">
                <a:sym typeface="Symbol" pitchFamily="2" charset="2"/>
              </a:rPr>
              <a:t></a:t>
            </a:r>
            <a:r>
              <a:rPr lang="en-US" altLang="zh-CN"/>
              <a:t> </a:t>
            </a:r>
            <a:r>
              <a:rPr lang="en-US" altLang="zh-CN" i="1"/>
              <a:t>U</a:t>
            </a:r>
            <a:r>
              <a:rPr lang="zh-CN" altLang="en-US"/>
              <a:t>，则</a:t>
            </a:r>
            <a:r>
              <a:rPr lang="en-US" altLang="zh-CN" i="1"/>
              <a:t>XZ</a:t>
            </a:r>
            <a:r>
              <a:rPr lang="en-US" altLang="zh-CN"/>
              <a:t>→</a:t>
            </a:r>
            <a:r>
              <a:rPr lang="en-US" altLang="zh-CN" i="1"/>
              <a:t>YZ</a:t>
            </a:r>
            <a:r>
              <a:rPr lang="zh-CN" altLang="en-US"/>
              <a:t>为</a:t>
            </a:r>
            <a:r>
              <a:rPr lang="en-US" altLang="zh-CN" i="1"/>
              <a:t>F</a:t>
            </a:r>
            <a:r>
              <a:rPr lang="zh-CN" altLang="en-US"/>
              <a:t>所蕴含。</a:t>
            </a:r>
          </a:p>
          <a:p>
            <a:pPr>
              <a:lnSpc>
                <a:spcPct val="100000"/>
              </a:lnSpc>
              <a:spcBef>
                <a:spcPct val="0"/>
              </a:spcBef>
              <a:buFont typeface="Wingdings" pitchFamily="2" charset="2"/>
              <a:buChar char="q"/>
            </a:pPr>
            <a:r>
              <a:rPr lang="en-US" altLang="zh-CN"/>
              <a:t> A3. </a:t>
            </a:r>
            <a:r>
              <a:rPr lang="zh-CN" altLang="en-US"/>
              <a:t>传递律</a:t>
            </a:r>
          </a:p>
          <a:p>
            <a:pPr>
              <a:lnSpc>
                <a:spcPct val="100000"/>
              </a:lnSpc>
              <a:spcBef>
                <a:spcPct val="0"/>
              </a:spcBef>
              <a:buSzTx/>
              <a:buFontTx/>
              <a:buNone/>
            </a:pPr>
            <a:r>
              <a:rPr lang="zh-CN" altLang="en-US"/>
              <a:t>若</a:t>
            </a:r>
            <a:r>
              <a:rPr lang="en-US" altLang="zh-CN" i="1"/>
              <a:t>X</a:t>
            </a:r>
            <a:r>
              <a:rPr lang="en-US" altLang="zh-CN"/>
              <a:t>→</a:t>
            </a:r>
            <a:r>
              <a:rPr lang="en-US" altLang="zh-CN" i="1"/>
              <a:t>Y</a:t>
            </a:r>
            <a:r>
              <a:rPr lang="zh-CN" altLang="en-US"/>
              <a:t>及</a:t>
            </a:r>
            <a:r>
              <a:rPr lang="en-US" altLang="zh-CN" i="1"/>
              <a:t>Y</a:t>
            </a:r>
            <a:r>
              <a:rPr lang="en-US" altLang="zh-CN"/>
              <a:t>→</a:t>
            </a:r>
            <a:r>
              <a:rPr lang="en-US" altLang="zh-CN" i="1"/>
              <a:t>Z</a:t>
            </a:r>
            <a:r>
              <a:rPr lang="zh-CN" altLang="en-US"/>
              <a:t>为</a:t>
            </a:r>
            <a:r>
              <a:rPr lang="en-US" altLang="zh-CN" i="1"/>
              <a:t>F</a:t>
            </a:r>
            <a:r>
              <a:rPr lang="zh-CN" altLang="en-US"/>
              <a:t>所蕴含，则</a:t>
            </a:r>
            <a:r>
              <a:rPr lang="en-US" altLang="zh-CN" i="1"/>
              <a:t>X</a:t>
            </a:r>
            <a:r>
              <a:rPr lang="en-US" altLang="zh-CN"/>
              <a:t>→</a:t>
            </a:r>
            <a:r>
              <a:rPr lang="en-US" altLang="zh-CN" i="1"/>
              <a:t>Z</a:t>
            </a:r>
            <a:r>
              <a:rPr lang="zh-CN" altLang="en-US"/>
              <a:t>为</a:t>
            </a:r>
            <a:r>
              <a:rPr lang="en-US" altLang="zh-CN" i="1"/>
              <a:t>F</a:t>
            </a:r>
            <a:r>
              <a:rPr lang="zh-CN" altLang="en-US"/>
              <a:t>所蕴含。</a:t>
            </a:r>
            <a:endParaRPr lang="en-US" altLang="zh-C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3">
            <a:extLst>
              <a:ext uri="{FF2B5EF4-FFF2-40B4-BE49-F238E27FC236}">
                <a16:creationId xmlns:a16="http://schemas.microsoft.com/office/drawing/2014/main" id="{A916BCF8-4413-0E42-A181-D83A0F423547}"/>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8B8D48E0-3C2B-E945-B17C-A85E8F515F6A}" type="slidenum">
              <a:rPr lang="zh-CN" altLang="en-US" sz="2000">
                <a:latin typeface="Arial" panose="020B0604020202020204" pitchFamily="34" charset="0"/>
              </a:rPr>
              <a:pPr>
                <a:lnSpc>
                  <a:spcPct val="100000"/>
                </a:lnSpc>
                <a:spcBef>
                  <a:spcPct val="0"/>
                </a:spcBef>
                <a:buClrTx/>
                <a:buSzTx/>
                <a:buFontTx/>
                <a:buNone/>
              </a:pPr>
              <a:t>59</a:t>
            </a:fld>
            <a:endParaRPr lang="en-US" altLang="zh-CN" sz="2000">
              <a:latin typeface="Arial" panose="020B0604020202020204" pitchFamily="34" charset="0"/>
            </a:endParaRPr>
          </a:p>
        </p:txBody>
      </p:sp>
      <p:sp>
        <p:nvSpPr>
          <p:cNvPr id="6" name="日期占位符 4">
            <a:extLst>
              <a:ext uri="{FF2B5EF4-FFF2-40B4-BE49-F238E27FC236}">
                <a16:creationId xmlns:a16="http://schemas.microsoft.com/office/drawing/2014/main" id="{042EF8F0-60C2-804B-A8B2-961775391064}"/>
              </a:ext>
            </a:extLst>
          </p:cNvPr>
          <p:cNvSpPr>
            <a:spLocks noGrp="1"/>
          </p:cNvSpPr>
          <p:nvPr>
            <p:ph type="dt" sz="quarter" idx="11"/>
          </p:nvPr>
        </p:nvSpPr>
        <p:spPr/>
        <p:txBody>
          <a:bodyPr/>
          <a:lstStyle/>
          <a:p>
            <a:pPr>
              <a:defRPr/>
            </a:pPr>
            <a:fld id="{87E2F078-636E-449C-AF39-D193CC554381}" type="datetime1">
              <a:rPr lang="zh-CN" altLang="en-US"/>
              <a:pPr>
                <a:defRPr/>
              </a:pPr>
              <a:t>2024/5/24</a:t>
            </a:fld>
            <a:endParaRPr lang="en-US" altLang="zh-CN" sz="1000"/>
          </a:p>
        </p:txBody>
      </p:sp>
      <p:sp>
        <p:nvSpPr>
          <p:cNvPr id="1815554" name="Rectangle 2">
            <a:extLst>
              <a:ext uri="{FF2B5EF4-FFF2-40B4-BE49-F238E27FC236}">
                <a16:creationId xmlns:a16="http://schemas.microsoft.com/office/drawing/2014/main" id="{3A055EE6-FD9F-4C4A-8D14-362C93CD2BC6}"/>
              </a:ext>
            </a:extLst>
          </p:cNvPr>
          <p:cNvSpPr>
            <a:spLocks noGrp="1" noChangeArrowheads="1"/>
          </p:cNvSpPr>
          <p:nvPr>
            <p:ph type="title"/>
          </p:nvPr>
        </p:nvSpPr>
        <p:spPr/>
        <p:txBody>
          <a:bodyPr/>
          <a:lstStyle/>
          <a:p>
            <a:r>
              <a:rPr lang="zh-CN" altLang="en-US"/>
              <a:t>导出推论</a:t>
            </a:r>
          </a:p>
        </p:txBody>
      </p:sp>
      <p:sp>
        <p:nvSpPr>
          <p:cNvPr id="73733" name="Rectangle 3">
            <a:extLst>
              <a:ext uri="{FF2B5EF4-FFF2-40B4-BE49-F238E27FC236}">
                <a16:creationId xmlns:a16="http://schemas.microsoft.com/office/drawing/2014/main" id="{3DD2E7C4-4922-BE44-91D4-8072EA901F49}"/>
              </a:ext>
            </a:extLst>
          </p:cNvPr>
          <p:cNvSpPr>
            <a:spLocks noGrp="1" noChangeArrowheads="1"/>
          </p:cNvSpPr>
          <p:nvPr>
            <p:ph type="body" idx="1"/>
          </p:nvPr>
        </p:nvSpPr>
        <p:spPr>
          <a:xfrm>
            <a:off x="273050" y="1125538"/>
            <a:ext cx="4911725" cy="3841750"/>
          </a:xfrm>
        </p:spPr>
        <p:txBody>
          <a:bodyPr/>
          <a:lstStyle/>
          <a:p>
            <a:pPr>
              <a:buFont typeface="Wingdings" pitchFamily="2" charset="2"/>
              <a:buNone/>
            </a:pPr>
            <a:r>
              <a:rPr lang="zh-CN" altLang="en-US"/>
              <a:t> </a:t>
            </a:r>
            <a:r>
              <a:rPr lang="zh-CN" altLang="en-US">
                <a:solidFill>
                  <a:srgbClr val="0000FF"/>
                </a:solidFill>
              </a:rPr>
              <a:t>合成规则</a:t>
            </a:r>
            <a:endParaRPr lang="zh-CN" altLang="en-US"/>
          </a:p>
          <a:p>
            <a:pPr>
              <a:spcBef>
                <a:spcPct val="0"/>
              </a:spcBef>
              <a:buFont typeface="Wingdings" pitchFamily="2" charset="2"/>
              <a:buNone/>
            </a:pPr>
            <a:r>
              <a:rPr lang="zh-CN" altLang="en-US"/>
              <a:t>由</a:t>
            </a:r>
            <a:r>
              <a:rPr lang="en-US" altLang="zh-CN" i="1"/>
              <a:t>X</a:t>
            </a:r>
            <a:r>
              <a:rPr lang="en-US" altLang="zh-CN"/>
              <a:t>→</a:t>
            </a:r>
            <a:r>
              <a:rPr lang="en-US" altLang="zh-CN" i="1"/>
              <a:t>Y</a:t>
            </a:r>
            <a:r>
              <a:rPr lang="en-US" altLang="zh-CN"/>
              <a:t>,</a:t>
            </a:r>
            <a:r>
              <a:rPr lang="en-US" altLang="zh-CN" i="1"/>
              <a:t>X</a:t>
            </a:r>
            <a:r>
              <a:rPr lang="en-US" altLang="zh-CN"/>
              <a:t>→</a:t>
            </a:r>
            <a:r>
              <a:rPr lang="en-US" altLang="zh-CN" i="1"/>
              <a:t>Z</a:t>
            </a:r>
            <a:r>
              <a:rPr lang="en-US" altLang="zh-CN"/>
              <a:t>,</a:t>
            </a:r>
            <a:r>
              <a:rPr lang="zh-CN" altLang="en-US"/>
              <a:t>则</a:t>
            </a:r>
            <a:r>
              <a:rPr lang="en-US" altLang="zh-CN" i="1"/>
              <a:t>X</a:t>
            </a:r>
            <a:r>
              <a:rPr lang="en-US" altLang="zh-CN"/>
              <a:t>→</a:t>
            </a:r>
            <a:r>
              <a:rPr lang="en-US" altLang="zh-CN" i="1"/>
              <a:t>YZ</a:t>
            </a:r>
            <a:endParaRPr lang="zh-CN" altLang="en-US"/>
          </a:p>
          <a:p>
            <a:pPr>
              <a:spcBef>
                <a:spcPct val="0"/>
              </a:spcBef>
              <a:buFont typeface="Wingdings" pitchFamily="2" charset="2"/>
              <a:buNone/>
            </a:pPr>
            <a:r>
              <a:rPr lang="zh-CN" altLang="en-US"/>
              <a:t>       （</a:t>
            </a:r>
            <a:r>
              <a:rPr lang="en-US" altLang="zh-CN"/>
              <a:t>A2</a:t>
            </a:r>
            <a:r>
              <a:rPr lang="zh-CN" altLang="en-US"/>
              <a:t>， </a:t>
            </a:r>
            <a:r>
              <a:rPr lang="en-US" altLang="zh-CN"/>
              <a:t>A3</a:t>
            </a:r>
            <a:r>
              <a:rPr lang="zh-CN" altLang="en-US"/>
              <a:t>）</a:t>
            </a:r>
          </a:p>
          <a:p>
            <a:pPr>
              <a:spcBef>
                <a:spcPct val="0"/>
              </a:spcBef>
              <a:buFont typeface="Wingdings" pitchFamily="2" charset="2"/>
              <a:buNone/>
            </a:pPr>
            <a:endParaRPr lang="zh-CN" altLang="en-US"/>
          </a:p>
          <a:p>
            <a:pPr>
              <a:spcBef>
                <a:spcPct val="0"/>
              </a:spcBef>
              <a:buFont typeface="Wingdings" pitchFamily="2" charset="2"/>
              <a:buNone/>
            </a:pPr>
            <a:r>
              <a:rPr lang="zh-CN" altLang="en-US"/>
              <a:t>证明：</a:t>
            </a:r>
          </a:p>
          <a:p>
            <a:pPr>
              <a:spcBef>
                <a:spcPct val="0"/>
              </a:spcBef>
              <a:buFont typeface="Wingdings" pitchFamily="2" charset="2"/>
              <a:buNone/>
            </a:pPr>
            <a:r>
              <a:rPr lang="zh-CN" altLang="en-US"/>
              <a:t>   若</a:t>
            </a:r>
            <a:r>
              <a:rPr lang="en-US" altLang="zh-CN"/>
              <a:t>X→Y,</a:t>
            </a:r>
            <a:r>
              <a:rPr lang="zh-CN" altLang="en-US"/>
              <a:t>由公理</a:t>
            </a:r>
            <a:r>
              <a:rPr lang="en-US" altLang="zh-CN"/>
              <a:t>A2</a:t>
            </a:r>
            <a:r>
              <a:rPr lang="zh-CN" altLang="en-US"/>
              <a:t>，</a:t>
            </a:r>
          </a:p>
          <a:p>
            <a:pPr>
              <a:spcBef>
                <a:spcPct val="0"/>
              </a:spcBef>
              <a:buFont typeface="Wingdings" pitchFamily="2" charset="2"/>
              <a:buNone/>
            </a:pPr>
            <a:r>
              <a:rPr lang="zh-CN" altLang="en-US"/>
              <a:t>                 有</a:t>
            </a:r>
            <a:r>
              <a:rPr lang="en-US" altLang="zh-CN"/>
              <a:t>XX→XY</a:t>
            </a:r>
            <a:r>
              <a:rPr lang="zh-CN" altLang="en-US"/>
              <a:t>。</a:t>
            </a:r>
          </a:p>
          <a:p>
            <a:pPr>
              <a:spcBef>
                <a:spcPct val="0"/>
              </a:spcBef>
              <a:buFont typeface="Wingdings" pitchFamily="2" charset="2"/>
              <a:buNone/>
            </a:pPr>
            <a:r>
              <a:rPr lang="zh-CN" altLang="en-US"/>
              <a:t>   若</a:t>
            </a:r>
            <a:r>
              <a:rPr lang="en-US" altLang="zh-CN"/>
              <a:t>X→Z,</a:t>
            </a:r>
            <a:r>
              <a:rPr lang="zh-CN" altLang="en-US"/>
              <a:t>同理有</a:t>
            </a:r>
            <a:r>
              <a:rPr lang="en-US" altLang="zh-CN"/>
              <a:t>XY→YZ</a:t>
            </a:r>
            <a:endParaRPr lang="zh-CN" altLang="en-US"/>
          </a:p>
          <a:p>
            <a:pPr>
              <a:spcBef>
                <a:spcPct val="0"/>
              </a:spcBef>
              <a:buFont typeface="Wingdings" pitchFamily="2" charset="2"/>
              <a:buNone/>
            </a:pPr>
            <a:r>
              <a:rPr lang="zh-CN" altLang="en-US"/>
              <a:t>   由公理</a:t>
            </a:r>
            <a:r>
              <a:rPr lang="en-US" altLang="zh-CN"/>
              <a:t>A3</a:t>
            </a:r>
            <a:r>
              <a:rPr lang="zh-CN" altLang="en-US"/>
              <a:t>，有</a:t>
            </a:r>
            <a:r>
              <a:rPr lang="en-US" altLang="zh-CN"/>
              <a:t>XX→YZ</a:t>
            </a:r>
            <a:r>
              <a:rPr lang="zh-CN" altLang="en-US"/>
              <a:t>，</a:t>
            </a:r>
          </a:p>
          <a:p>
            <a:pPr>
              <a:spcBef>
                <a:spcPct val="0"/>
              </a:spcBef>
              <a:buFont typeface="Wingdings" pitchFamily="2" charset="2"/>
              <a:buNone/>
            </a:pPr>
            <a:r>
              <a:rPr lang="zh-CN" altLang="en-US"/>
              <a:t>   即</a:t>
            </a:r>
            <a:r>
              <a:rPr lang="en-US" altLang="zh-CN"/>
              <a:t>X→YZ</a:t>
            </a:r>
            <a:r>
              <a:rPr lang="zh-CN" altLang="en-US"/>
              <a:t>。 </a:t>
            </a:r>
          </a:p>
        </p:txBody>
      </p:sp>
      <p:sp>
        <p:nvSpPr>
          <p:cNvPr id="73734" name="Text Box 5">
            <a:extLst>
              <a:ext uri="{FF2B5EF4-FFF2-40B4-BE49-F238E27FC236}">
                <a16:creationId xmlns:a16="http://schemas.microsoft.com/office/drawing/2014/main" id="{4A5C934C-9811-894A-BA91-2A6E9A236657}"/>
              </a:ext>
            </a:extLst>
          </p:cNvPr>
          <p:cNvSpPr txBox="1">
            <a:spLocks noChangeArrowheads="1"/>
          </p:cNvSpPr>
          <p:nvPr/>
        </p:nvSpPr>
        <p:spPr bwMode="auto">
          <a:xfrm>
            <a:off x="4343400" y="1981200"/>
            <a:ext cx="5410200" cy="3702050"/>
          </a:xfrm>
          <a:prstGeom prst="rect">
            <a:avLst/>
          </a:prstGeom>
          <a:solidFill>
            <a:srgbClr val="CCCCFF"/>
          </a:solidFill>
          <a:ln w="12700">
            <a:solidFill>
              <a:srgbClr val="6600CC"/>
            </a:solidFill>
            <a:miter lim="800000"/>
            <a:headEnd/>
            <a:tailEnd/>
          </a:ln>
          <a:effectLst>
            <a:outerShdw dist="107763" dir="2700000" algn="ctr" rotWithShape="0">
              <a:srgbClr val="6600CC"/>
            </a:outerShdw>
          </a:effectLst>
        </p:spPr>
        <p:txBody>
          <a:bodyPr lIns="90488" tIns="137160" rIns="90488" bIns="137160">
            <a:spAutoFit/>
          </a:bodyPr>
          <a:lstStyle>
            <a:lvl1pPr marL="228600">
              <a:lnSpc>
                <a:spcPct val="90000"/>
              </a:lnSpc>
              <a:spcBef>
                <a:spcPct val="20000"/>
              </a:spcBef>
              <a:buClr>
                <a:srgbClr val="27305F"/>
              </a:buClr>
              <a:buSzPct val="60000"/>
              <a:buFont typeface="Wingdings" pitchFamily="2" charset="2"/>
              <a:buChar char="n"/>
              <a:tabLst>
                <a:tab pos="2800350" algn="l"/>
              </a:tabLst>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tabLst>
                <a:tab pos="2800350" algn="l"/>
              </a:tabLst>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tabLst>
                <a:tab pos="2800350" algn="l"/>
              </a:tabLst>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tabLst>
                <a:tab pos="2800350" algn="l"/>
              </a:tabLst>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tabLst>
                <a:tab pos="2800350" algn="l"/>
              </a:tabLst>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tabLst>
                <a:tab pos="2800350" algn="l"/>
              </a:tabLs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tabLst>
                <a:tab pos="2800350" algn="l"/>
              </a:tabLs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tabLst>
                <a:tab pos="2800350" algn="l"/>
              </a:tabLs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tabLst>
                <a:tab pos="2800350" algn="l"/>
              </a:tabLst>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Font typeface="Wingdings" pitchFamily="2" charset="2"/>
              <a:buChar char="q"/>
            </a:pPr>
            <a:r>
              <a:rPr lang="en-US" altLang="zh-CN"/>
              <a:t> Al. </a:t>
            </a:r>
            <a:r>
              <a:rPr lang="zh-CN" altLang="en-US"/>
              <a:t>自反律</a:t>
            </a:r>
          </a:p>
          <a:p>
            <a:pPr>
              <a:lnSpc>
                <a:spcPct val="100000"/>
              </a:lnSpc>
              <a:spcBef>
                <a:spcPct val="0"/>
              </a:spcBef>
              <a:buSzTx/>
              <a:buFontTx/>
              <a:buNone/>
            </a:pPr>
            <a:r>
              <a:rPr lang="zh-CN" altLang="en-US"/>
              <a:t>若</a:t>
            </a:r>
            <a:r>
              <a:rPr lang="en-US" altLang="zh-CN" i="1"/>
              <a:t>Y </a:t>
            </a:r>
            <a:r>
              <a:rPr lang="en-US" altLang="zh-CN">
                <a:sym typeface="Symbol" pitchFamily="2" charset="2"/>
              </a:rPr>
              <a:t></a:t>
            </a:r>
            <a:r>
              <a:rPr lang="en-US" altLang="zh-CN"/>
              <a:t> </a:t>
            </a:r>
            <a:r>
              <a:rPr lang="en-US" altLang="zh-CN" i="1"/>
              <a:t>X</a:t>
            </a:r>
            <a:r>
              <a:rPr lang="en-US" altLang="zh-CN"/>
              <a:t> </a:t>
            </a:r>
            <a:r>
              <a:rPr lang="en-US" altLang="zh-CN">
                <a:sym typeface="Symbol" pitchFamily="2" charset="2"/>
              </a:rPr>
              <a:t></a:t>
            </a:r>
            <a:r>
              <a:rPr lang="en-US" altLang="zh-CN"/>
              <a:t> </a:t>
            </a:r>
            <a:r>
              <a:rPr lang="en-US" altLang="zh-CN" i="1"/>
              <a:t>U</a:t>
            </a:r>
            <a:r>
              <a:rPr lang="zh-CN" altLang="en-US"/>
              <a:t>,则</a:t>
            </a:r>
            <a:r>
              <a:rPr lang="en-US" altLang="zh-CN" i="1"/>
              <a:t>X </a:t>
            </a:r>
            <a:r>
              <a:rPr lang="en-US" altLang="zh-CN"/>
              <a:t>→</a:t>
            </a:r>
            <a:r>
              <a:rPr lang="en-US" altLang="zh-CN" i="1"/>
              <a:t>Y</a:t>
            </a:r>
            <a:r>
              <a:rPr lang="zh-CN" altLang="en-US"/>
              <a:t>为</a:t>
            </a:r>
            <a:r>
              <a:rPr lang="en-US" altLang="zh-CN" i="1"/>
              <a:t>F</a:t>
            </a:r>
            <a:r>
              <a:rPr lang="zh-CN" altLang="en-US"/>
              <a:t>所蕴含</a:t>
            </a:r>
          </a:p>
          <a:p>
            <a:pPr>
              <a:lnSpc>
                <a:spcPct val="100000"/>
              </a:lnSpc>
              <a:spcBef>
                <a:spcPct val="0"/>
              </a:spcBef>
              <a:buFont typeface="Wingdings" pitchFamily="2" charset="2"/>
              <a:buChar char="q"/>
            </a:pPr>
            <a:r>
              <a:rPr lang="en-US" altLang="zh-CN"/>
              <a:t> A2. </a:t>
            </a:r>
            <a:r>
              <a:rPr lang="zh-CN" altLang="en-US"/>
              <a:t>增广律</a:t>
            </a:r>
          </a:p>
          <a:p>
            <a:pPr>
              <a:lnSpc>
                <a:spcPct val="100000"/>
              </a:lnSpc>
              <a:spcBef>
                <a:spcPct val="0"/>
              </a:spcBef>
              <a:buSzTx/>
              <a:buFontTx/>
              <a:buNone/>
            </a:pPr>
            <a:r>
              <a:rPr lang="zh-CN" altLang="en-US"/>
              <a:t>若</a:t>
            </a:r>
            <a:r>
              <a:rPr lang="en-US" altLang="zh-CN" i="1"/>
              <a:t>X</a:t>
            </a:r>
            <a:r>
              <a:rPr lang="en-US" altLang="zh-CN"/>
              <a:t>→</a:t>
            </a:r>
            <a:r>
              <a:rPr lang="en-US" altLang="zh-CN" i="1"/>
              <a:t>Y</a:t>
            </a:r>
            <a:r>
              <a:rPr lang="zh-CN" altLang="en-US"/>
              <a:t>为</a:t>
            </a:r>
            <a:r>
              <a:rPr lang="en-US" altLang="zh-CN" i="1"/>
              <a:t>F</a:t>
            </a:r>
            <a:r>
              <a:rPr lang="zh-CN" altLang="en-US"/>
              <a:t>所蕴含，且</a:t>
            </a:r>
            <a:r>
              <a:rPr lang="en-US" altLang="zh-CN" i="1"/>
              <a:t>Z</a:t>
            </a:r>
            <a:r>
              <a:rPr lang="en-US" altLang="zh-CN"/>
              <a:t> </a:t>
            </a:r>
            <a:r>
              <a:rPr lang="en-US" altLang="zh-CN">
                <a:sym typeface="Symbol" pitchFamily="2" charset="2"/>
              </a:rPr>
              <a:t></a:t>
            </a:r>
            <a:r>
              <a:rPr lang="en-US" altLang="zh-CN"/>
              <a:t> </a:t>
            </a:r>
            <a:r>
              <a:rPr lang="en-US" altLang="zh-CN" i="1"/>
              <a:t>U</a:t>
            </a:r>
            <a:r>
              <a:rPr lang="zh-CN" altLang="en-US"/>
              <a:t>，则</a:t>
            </a:r>
            <a:r>
              <a:rPr lang="en-US" altLang="zh-CN" i="1"/>
              <a:t>XZ</a:t>
            </a:r>
            <a:r>
              <a:rPr lang="en-US" altLang="zh-CN"/>
              <a:t>→</a:t>
            </a:r>
            <a:r>
              <a:rPr lang="en-US" altLang="zh-CN" i="1"/>
              <a:t>YZ</a:t>
            </a:r>
            <a:r>
              <a:rPr lang="zh-CN" altLang="en-US"/>
              <a:t>为</a:t>
            </a:r>
            <a:r>
              <a:rPr lang="en-US" altLang="zh-CN" i="1"/>
              <a:t>F</a:t>
            </a:r>
            <a:r>
              <a:rPr lang="zh-CN" altLang="en-US"/>
              <a:t>所蕴含。</a:t>
            </a:r>
          </a:p>
          <a:p>
            <a:pPr>
              <a:lnSpc>
                <a:spcPct val="100000"/>
              </a:lnSpc>
              <a:spcBef>
                <a:spcPct val="0"/>
              </a:spcBef>
              <a:buFont typeface="Wingdings" pitchFamily="2" charset="2"/>
              <a:buChar char="q"/>
            </a:pPr>
            <a:r>
              <a:rPr lang="en-US" altLang="zh-CN"/>
              <a:t> A3. </a:t>
            </a:r>
            <a:r>
              <a:rPr lang="zh-CN" altLang="en-US"/>
              <a:t>传递律</a:t>
            </a:r>
          </a:p>
          <a:p>
            <a:pPr>
              <a:lnSpc>
                <a:spcPct val="100000"/>
              </a:lnSpc>
              <a:spcBef>
                <a:spcPct val="0"/>
              </a:spcBef>
              <a:buSzTx/>
              <a:buFontTx/>
              <a:buNone/>
            </a:pPr>
            <a:r>
              <a:rPr lang="zh-CN" altLang="en-US"/>
              <a:t>若</a:t>
            </a:r>
            <a:r>
              <a:rPr lang="en-US" altLang="zh-CN" i="1"/>
              <a:t>X</a:t>
            </a:r>
            <a:r>
              <a:rPr lang="en-US" altLang="zh-CN"/>
              <a:t>→</a:t>
            </a:r>
            <a:r>
              <a:rPr lang="en-US" altLang="zh-CN" i="1"/>
              <a:t>Y</a:t>
            </a:r>
            <a:r>
              <a:rPr lang="zh-CN" altLang="en-US"/>
              <a:t>及</a:t>
            </a:r>
            <a:r>
              <a:rPr lang="en-US" altLang="zh-CN" i="1"/>
              <a:t>Y</a:t>
            </a:r>
            <a:r>
              <a:rPr lang="en-US" altLang="zh-CN"/>
              <a:t>→</a:t>
            </a:r>
            <a:r>
              <a:rPr lang="en-US" altLang="zh-CN" i="1"/>
              <a:t>Z</a:t>
            </a:r>
            <a:r>
              <a:rPr lang="zh-CN" altLang="en-US"/>
              <a:t>为</a:t>
            </a:r>
            <a:r>
              <a:rPr lang="en-US" altLang="zh-CN" i="1"/>
              <a:t>F</a:t>
            </a:r>
            <a:r>
              <a:rPr lang="zh-CN" altLang="en-US"/>
              <a:t>所蕴含，则</a:t>
            </a:r>
            <a:r>
              <a:rPr lang="en-US" altLang="zh-CN" i="1"/>
              <a:t>X</a:t>
            </a:r>
            <a:r>
              <a:rPr lang="en-US" altLang="zh-CN"/>
              <a:t>→</a:t>
            </a:r>
            <a:r>
              <a:rPr lang="en-US" altLang="zh-CN" i="1"/>
              <a:t>Z</a:t>
            </a:r>
            <a:r>
              <a:rPr lang="zh-CN" altLang="en-US"/>
              <a:t>为</a:t>
            </a:r>
            <a:r>
              <a:rPr lang="en-US" altLang="zh-CN" i="1"/>
              <a:t>F</a:t>
            </a:r>
            <a:r>
              <a:rPr lang="zh-CN" altLang="en-US"/>
              <a:t>所蕴含。</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a:extLst>
              <a:ext uri="{FF2B5EF4-FFF2-40B4-BE49-F238E27FC236}">
                <a16:creationId xmlns:a16="http://schemas.microsoft.com/office/drawing/2014/main" id="{5A3F82FC-CEA6-9747-8AE6-39D261A22477}"/>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60DF73C8-4D15-184A-A23B-11E3ACAC6075}" type="slidenum">
              <a:rPr lang="zh-CN" altLang="en-US" sz="2000">
                <a:latin typeface="Arial" panose="020B0604020202020204" pitchFamily="34" charset="0"/>
              </a:rPr>
              <a:pPr>
                <a:lnSpc>
                  <a:spcPct val="100000"/>
                </a:lnSpc>
                <a:spcBef>
                  <a:spcPct val="0"/>
                </a:spcBef>
                <a:buClrTx/>
                <a:buSzTx/>
                <a:buFontTx/>
                <a:buNone/>
              </a:pPr>
              <a:t>6</a:t>
            </a:fld>
            <a:endParaRPr lang="en-US" altLang="zh-CN" sz="2000">
              <a:latin typeface="Arial" panose="020B0604020202020204" pitchFamily="34" charset="0"/>
            </a:endParaRPr>
          </a:p>
        </p:txBody>
      </p:sp>
      <p:sp>
        <p:nvSpPr>
          <p:cNvPr id="72" name="日期占位符 4">
            <a:extLst>
              <a:ext uri="{FF2B5EF4-FFF2-40B4-BE49-F238E27FC236}">
                <a16:creationId xmlns:a16="http://schemas.microsoft.com/office/drawing/2014/main" id="{B4F44496-3A15-9045-95A7-DFC252F91C5F}"/>
              </a:ext>
            </a:extLst>
          </p:cNvPr>
          <p:cNvSpPr>
            <a:spLocks noGrp="1"/>
          </p:cNvSpPr>
          <p:nvPr>
            <p:ph type="dt" sz="quarter" idx="11"/>
          </p:nvPr>
        </p:nvSpPr>
        <p:spPr/>
        <p:txBody>
          <a:bodyPr/>
          <a:lstStyle/>
          <a:p>
            <a:pPr>
              <a:defRPr/>
            </a:pPr>
            <a:fld id="{1006A91E-F2EA-46EA-8E0B-E02216DF3F85}" type="datetime1">
              <a:rPr lang="zh-CN" altLang="en-US"/>
              <a:pPr>
                <a:defRPr/>
              </a:pPr>
              <a:t>2024/5/24</a:t>
            </a:fld>
            <a:endParaRPr lang="en-US" altLang="zh-CN" sz="1000"/>
          </a:p>
        </p:txBody>
      </p:sp>
      <p:sp>
        <p:nvSpPr>
          <p:cNvPr id="1871874" name="Rectangle 2">
            <a:extLst>
              <a:ext uri="{FF2B5EF4-FFF2-40B4-BE49-F238E27FC236}">
                <a16:creationId xmlns:a16="http://schemas.microsoft.com/office/drawing/2014/main" id="{8F89B793-A23C-6E4B-8AF7-86AA33E046C1}"/>
              </a:ext>
            </a:extLst>
          </p:cNvPr>
          <p:cNvSpPr>
            <a:spLocks noGrp="1" noChangeArrowheads="1"/>
          </p:cNvSpPr>
          <p:nvPr>
            <p:ph type="title"/>
          </p:nvPr>
        </p:nvSpPr>
        <p:spPr/>
        <p:txBody>
          <a:bodyPr/>
          <a:lstStyle/>
          <a:p>
            <a:r>
              <a:rPr lang="zh-CN" altLang="en-US"/>
              <a:t> 3. 删除异常</a:t>
            </a:r>
          </a:p>
        </p:txBody>
      </p:sp>
      <p:sp>
        <p:nvSpPr>
          <p:cNvPr id="11269" name="Rectangle 3">
            <a:extLst>
              <a:ext uri="{FF2B5EF4-FFF2-40B4-BE49-F238E27FC236}">
                <a16:creationId xmlns:a16="http://schemas.microsoft.com/office/drawing/2014/main" id="{2E36EEBF-9B2A-7545-BFE3-8C0E993D7D18}"/>
              </a:ext>
            </a:extLst>
          </p:cNvPr>
          <p:cNvSpPr>
            <a:spLocks noGrp="1" noChangeArrowheads="1"/>
          </p:cNvSpPr>
          <p:nvPr>
            <p:ph type="body" idx="1"/>
          </p:nvPr>
        </p:nvSpPr>
        <p:spPr>
          <a:xfrm>
            <a:off x="650875" y="1143000"/>
            <a:ext cx="8820150" cy="292100"/>
          </a:xfrm>
        </p:spPr>
        <p:txBody>
          <a:bodyPr/>
          <a:lstStyle/>
          <a:p>
            <a:pPr marL="342900" indent="-342900" defTabSz="914400">
              <a:lnSpc>
                <a:spcPct val="80000"/>
              </a:lnSpc>
              <a:buFont typeface="Wingdings" pitchFamily="2" charset="2"/>
              <a:buNone/>
            </a:pPr>
            <a:r>
              <a:rPr lang="en-US" altLang="zh-CN" sz="2400"/>
              <a:t>BORROW</a:t>
            </a:r>
            <a:r>
              <a:rPr lang="zh-CN" altLang="en-US" sz="2400"/>
              <a:t>（</a:t>
            </a:r>
            <a:r>
              <a:rPr lang="en-US" altLang="zh-CN" sz="2400"/>
              <a:t>CARDNO</a:t>
            </a:r>
            <a:r>
              <a:rPr lang="zh-CN" altLang="en-US" sz="2400"/>
              <a:t>，</a:t>
            </a:r>
            <a:r>
              <a:rPr lang="en-US" altLang="zh-CN" sz="2400"/>
              <a:t>NAME</a:t>
            </a:r>
            <a:r>
              <a:rPr lang="zh-CN" altLang="en-US" sz="2400"/>
              <a:t>，</a:t>
            </a:r>
            <a:r>
              <a:rPr lang="en-US" altLang="zh-CN" sz="2400"/>
              <a:t>DEPT</a:t>
            </a:r>
            <a:r>
              <a:rPr lang="zh-CN" altLang="en-US" sz="2400"/>
              <a:t>，</a:t>
            </a:r>
            <a:r>
              <a:rPr lang="en-US" altLang="zh-CN" sz="2400"/>
              <a:t>MN</a:t>
            </a:r>
            <a:r>
              <a:rPr lang="zh-CN" altLang="en-US" sz="2400"/>
              <a:t>，</a:t>
            </a:r>
            <a:r>
              <a:rPr lang="en-US" altLang="zh-CN" sz="2400"/>
              <a:t>BNO</a:t>
            </a:r>
            <a:r>
              <a:rPr lang="zh-CN" altLang="en-US" sz="2400"/>
              <a:t>，</a:t>
            </a:r>
            <a:r>
              <a:rPr lang="en-US" altLang="zh-CN" sz="2400"/>
              <a:t>DATE</a:t>
            </a:r>
            <a:r>
              <a:rPr lang="zh-CN" altLang="en-US" sz="2400"/>
              <a:t>）</a:t>
            </a:r>
            <a:endParaRPr lang="en-US" altLang="zh-CN"/>
          </a:p>
        </p:txBody>
      </p:sp>
      <p:graphicFrame>
        <p:nvGraphicFramePr>
          <p:cNvPr id="1871876" name="Group 4">
            <a:extLst>
              <a:ext uri="{FF2B5EF4-FFF2-40B4-BE49-F238E27FC236}">
                <a16:creationId xmlns:a16="http://schemas.microsoft.com/office/drawing/2014/main" id="{E68D1157-43D2-8A47-80A3-8324061827D7}"/>
              </a:ext>
            </a:extLst>
          </p:cNvPr>
          <p:cNvGraphicFramePr>
            <a:graphicFrameLocks noGrp="1"/>
          </p:cNvGraphicFramePr>
          <p:nvPr/>
        </p:nvGraphicFramePr>
        <p:xfrm>
          <a:off x="228600" y="1524000"/>
          <a:ext cx="9296400" cy="3365504"/>
        </p:xfrm>
        <a:graphic>
          <a:graphicData uri="http://schemas.openxmlformats.org/drawingml/2006/table">
            <a:tbl>
              <a:tblPr/>
              <a:tblGrid>
                <a:gridCol w="1549400">
                  <a:extLst>
                    <a:ext uri="{9D8B030D-6E8A-4147-A177-3AD203B41FA5}">
                      <a16:colId xmlns:a16="http://schemas.microsoft.com/office/drawing/2014/main" val="932844370"/>
                    </a:ext>
                  </a:extLst>
                </a:gridCol>
                <a:gridCol w="1549400">
                  <a:extLst>
                    <a:ext uri="{9D8B030D-6E8A-4147-A177-3AD203B41FA5}">
                      <a16:colId xmlns:a16="http://schemas.microsoft.com/office/drawing/2014/main" val="1182351485"/>
                    </a:ext>
                  </a:extLst>
                </a:gridCol>
                <a:gridCol w="1379538">
                  <a:extLst>
                    <a:ext uri="{9D8B030D-6E8A-4147-A177-3AD203B41FA5}">
                      <a16:colId xmlns:a16="http://schemas.microsoft.com/office/drawing/2014/main" val="1396920854"/>
                    </a:ext>
                  </a:extLst>
                </a:gridCol>
                <a:gridCol w="1312862">
                  <a:extLst>
                    <a:ext uri="{9D8B030D-6E8A-4147-A177-3AD203B41FA5}">
                      <a16:colId xmlns:a16="http://schemas.microsoft.com/office/drawing/2014/main" val="181813321"/>
                    </a:ext>
                  </a:extLst>
                </a:gridCol>
                <a:gridCol w="1819275">
                  <a:extLst>
                    <a:ext uri="{9D8B030D-6E8A-4147-A177-3AD203B41FA5}">
                      <a16:colId xmlns:a16="http://schemas.microsoft.com/office/drawing/2014/main" val="1282841500"/>
                    </a:ext>
                  </a:extLst>
                </a:gridCol>
                <a:gridCol w="1685925">
                  <a:extLst>
                    <a:ext uri="{9D8B030D-6E8A-4147-A177-3AD203B41FA5}">
                      <a16:colId xmlns:a16="http://schemas.microsoft.com/office/drawing/2014/main" val="2191842277"/>
                    </a:ext>
                  </a:extLst>
                </a:gridCol>
              </a:tblGrid>
              <a:tr h="420688">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CARDNO</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FF66"/>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NAME</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DEPT</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MN</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BNO</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chemeClr val="accent2"/>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DATE</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extLst>
                  <a:ext uri="{0D108BD9-81ED-4DB2-BD59-A6C34878D82A}">
                    <a16:rowId xmlns:a16="http://schemas.microsoft.com/office/drawing/2014/main" val="2912484645"/>
                  </a:ext>
                </a:extLst>
              </a:tr>
              <a:tr h="420688">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R001</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FF66"/>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李晓鹏</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计算机</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张宏军</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TP31-125</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chemeClr val="accent2"/>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20070123</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extLst>
                  <a:ext uri="{0D108BD9-81ED-4DB2-BD59-A6C34878D82A}">
                    <a16:rowId xmlns:a16="http://schemas.microsoft.com/office/drawing/2014/main" val="3629920652"/>
                  </a:ext>
                </a:extLst>
              </a:tr>
              <a:tr h="420688">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R001</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FF66"/>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李晓鹏</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计算机</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张宏军</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TP32-007</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chemeClr val="accent2"/>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20061112</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extLst>
                  <a:ext uri="{0D108BD9-81ED-4DB2-BD59-A6C34878D82A}">
                    <a16:rowId xmlns:a16="http://schemas.microsoft.com/office/drawing/2014/main" val="3113874607"/>
                  </a:ext>
                </a:extLst>
              </a:tr>
              <a:tr h="420688">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R001</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FF66"/>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李晓鹏</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计算机</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张宏军</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TP12-233</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chemeClr val="accent2"/>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20070405</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extLst>
                  <a:ext uri="{0D108BD9-81ED-4DB2-BD59-A6C34878D82A}">
                    <a16:rowId xmlns:a16="http://schemas.microsoft.com/office/drawing/2014/main" val="1738737300"/>
                  </a:ext>
                </a:extLst>
              </a:tr>
              <a:tr h="420688">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R002</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FF66"/>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王一鸣</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计算机</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张宏军</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TP51-211</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chemeClr val="accent2"/>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20080209</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extLst>
                  <a:ext uri="{0D108BD9-81ED-4DB2-BD59-A6C34878D82A}">
                    <a16:rowId xmlns:a16="http://schemas.microsoft.com/office/drawing/2014/main" val="3946165314"/>
                  </a:ext>
                </a:extLst>
              </a:tr>
              <a:tr h="420688">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R003</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FF66"/>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刘明川</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无线电</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范和平</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TP23-126</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chemeClr val="accent2"/>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20071011</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extLst>
                  <a:ext uri="{0D108BD9-81ED-4DB2-BD59-A6C34878D82A}">
                    <a16:rowId xmlns:a16="http://schemas.microsoft.com/office/drawing/2014/main" val="540524714"/>
                  </a:ext>
                </a:extLst>
              </a:tr>
              <a:tr h="420688">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R003</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FF66"/>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刘明川</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无线电</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范和平</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TP23-023</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chemeClr val="accent2"/>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20080321</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extLst>
                  <a:ext uri="{0D108BD9-81ED-4DB2-BD59-A6C34878D82A}">
                    <a16:rowId xmlns:a16="http://schemas.microsoft.com/office/drawing/2014/main" val="60737792"/>
                  </a:ext>
                </a:extLst>
              </a:tr>
              <a:tr h="420688">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R003</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FF66"/>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刘明川</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无线电</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范和平</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TP25-045</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chemeClr val="accent2"/>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20080321</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extLst>
                  <a:ext uri="{0D108BD9-81ED-4DB2-BD59-A6C34878D82A}">
                    <a16:rowId xmlns:a16="http://schemas.microsoft.com/office/drawing/2014/main" val="1940101928"/>
                  </a:ext>
                </a:extLst>
              </a:tr>
            </a:tbl>
          </a:graphicData>
        </a:graphic>
      </p:graphicFrame>
      <p:sp>
        <p:nvSpPr>
          <p:cNvPr id="1871941" name="Text Box 69">
            <a:extLst>
              <a:ext uri="{FF2B5EF4-FFF2-40B4-BE49-F238E27FC236}">
                <a16:creationId xmlns:a16="http://schemas.microsoft.com/office/drawing/2014/main" id="{54A844A3-E2AF-034B-ADF9-2D38301F304F}"/>
              </a:ext>
            </a:extLst>
          </p:cNvPr>
          <p:cNvSpPr txBox="1">
            <a:spLocks noChangeArrowheads="1"/>
          </p:cNvSpPr>
          <p:nvPr/>
        </p:nvSpPr>
        <p:spPr bwMode="auto">
          <a:xfrm>
            <a:off x="1219200" y="4419600"/>
            <a:ext cx="7620000" cy="2309813"/>
          </a:xfrm>
          <a:prstGeom prst="rect">
            <a:avLst/>
          </a:prstGeom>
          <a:solidFill>
            <a:srgbClr val="CCCCFF"/>
          </a:solidFill>
          <a:ln w="12700">
            <a:solidFill>
              <a:srgbClr val="6600CC"/>
            </a:solidFill>
            <a:miter lim="800000"/>
            <a:headEnd/>
            <a:tailEnd/>
          </a:ln>
          <a:effectLst>
            <a:outerShdw dist="107763" dir="2700000" algn="ctr" rotWithShape="0">
              <a:srgbClr val="6600CC"/>
            </a:outerShdw>
          </a:effectLst>
        </p:spPr>
        <p:txBody>
          <a:bodyPr lIns="90488" tIns="137160" rIns="90488" bIns="137160">
            <a:spAutoFit/>
          </a:bodyPr>
          <a:lstStyle>
            <a:lvl1pPr marL="228600">
              <a:lnSpc>
                <a:spcPct val="90000"/>
              </a:lnSpc>
              <a:spcBef>
                <a:spcPct val="20000"/>
              </a:spcBef>
              <a:buClr>
                <a:srgbClr val="27305F"/>
              </a:buClr>
              <a:buSzPct val="60000"/>
              <a:buFont typeface="Wingdings" pitchFamily="2" charset="2"/>
              <a:buChar char="n"/>
              <a:tabLst>
                <a:tab pos="2800350" algn="l"/>
              </a:tabLst>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tabLst>
                <a:tab pos="2800350" algn="l"/>
              </a:tabLst>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tabLst>
                <a:tab pos="2800350" algn="l"/>
              </a:tabLst>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tabLst>
                <a:tab pos="2800350" algn="l"/>
              </a:tabLst>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tabLst>
                <a:tab pos="2800350" algn="l"/>
              </a:tabLst>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tabLst>
                <a:tab pos="2800350" algn="l"/>
              </a:tabLs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tabLst>
                <a:tab pos="2800350" algn="l"/>
              </a:tabLs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tabLst>
                <a:tab pos="2800350" algn="l"/>
              </a:tabLs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tabLst>
                <a:tab pos="2800350" algn="l"/>
              </a:tabLs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ClrTx/>
              <a:buSzPct val="80000"/>
              <a:buFont typeface="Wingdings" pitchFamily="2" charset="2"/>
              <a:buChar char="q"/>
            </a:pPr>
            <a:r>
              <a:rPr lang="en-US" altLang="zh-CN" sz="3200"/>
              <a:t> </a:t>
            </a:r>
            <a:r>
              <a:rPr lang="en-US" altLang="zh-CN"/>
              <a:t>3. 删除异常</a:t>
            </a:r>
            <a:endParaRPr lang="en-US" altLang="zh-CN" sz="3200"/>
          </a:p>
          <a:p>
            <a:pPr>
              <a:lnSpc>
                <a:spcPct val="80000"/>
              </a:lnSpc>
              <a:buSzTx/>
              <a:buFontTx/>
              <a:buChar char="–"/>
            </a:pPr>
            <a:r>
              <a:rPr lang="en-US" altLang="zh-CN"/>
              <a:t>当借书人归还所借的书后，需要从借阅关系中删除相关信息</a:t>
            </a:r>
          </a:p>
          <a:p>
            <a:pPr>
              <a:lnSpc>
                <a:spcPct val="80000"/>
              </a:lnSpc>
              <a:buSzTx/>
              <a:buFontTx/>
              <a:buChar char="–"/>
            </a:pPr>
            <a:r>
              <a:rPr lang="en-US" altLang="zh-CN"/>
              <a:t>如果借阅人把所借的书全部还清了，则连同借阅人及所在单位的所有信息都一起</a:t>
            </a:r>
            <a:r>
              <a:rPr lang="zh-CN" altLang="en-US"/>
              <a:t>删除</a:t>
            </a:r>
          </a:p>
        </p:txBody>
      </p:sp>
      <p:sp>
        <p:nvSpPr>
          <p:cNvPr id="1871942" name="AutoShape 70">
            <a:extLst>
              <a:ext uri="{FF2B5EF4-FFF2-40B4-BE49-F238E27FC236}">
                <a16:creationId xmlns:a16="http://schemas.microsoft.com/office/drawing/2014/main" id="{7B5FED9B-98F7-EF43-A989-C527B141680C}"/>
              </a:ext>
            </a:extLst>
          </p:cNvPr>
          <p:cNvSpPr>
            <a:spLocks noChangeArrowheads="1"/>
          </p:cNvSpPr>
          <p:nvPr/>
        </p:nvSpPr>
        <p:spPr bwMode="auto">
          <a:xfrm>
            <a:off x="381000" y="1905000"/>
            <a:ext cx="5562600" cy="1371600"/>
          </a:xfrm>
          <a:prstGeom prst="roundRect">
            <a:avLst>
              <a:gd name="adj" fmla="val 16667"/>
            </a:avLst>
          </a:prstGeom>
          <a:noFill/>
          <a:ln w="508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a:buFont typeface="Wingdings" pitchFamily="2" charset="2"/>
              <a:buNone/>
            </a:pPr>
            <a:endParaRPr lang="zh-CN" altLang="en-US" sz="25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71942"/>
                                        </p:tgtEl>
                                        <p:attrNameLst>
                                          <p:attrName>style.visibility</p:attrName>
                                        </p:attrNameLst>
                                      </p:cBhvr>
                                      <p:to>
                                        <p:strVal val="visible"/>
                                      </p:to>
                                    </p:set>
                                    <p:anim calcmode="lin" valueType="num">
                                      <p:cBhvr additive="base">
                                        <p:cTn id="7" dur="500" fill="hold"/>
                                        <p:tgtEl>
                                          <p:spTgt spid="1871942"/>
                                        </p:tgtEl>
                                        <p:attrNameLst>
                                          <p:attrName>ppt_x</p:attrName>
                                        </p:attrNameLst>
                                      </p:cBhvr>
                                      <p:tavLst>
                                        <p:tav tm="0">
                                          <p:val>
                                            <p:strVal val="0-#ppt_w/2"/>
                                          </p:val>
                                        </p:tav>
                                        <p:tav tm="100000">
                                          <p:val>
                                            <p:strVal val="#ppt_x"/>
                                          </p:val>
                                        </p:tav>
                                      </p:tavLst>
                                    </p:anim>
                                    <p:anim calcmode="lin" valueType="num">
                                      <p:cBhvr additive="base">
                                        <p:cTn id="8" dur="500" fill="hold"/>
                                        <p:tgtEl>
                                          <p:spTgt spid="187194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871941"/>
                                        </p:tgtEl>
                                        <p:attrNameLst>
                                          <p:attrName>style.visibility</p:attrName>
                                        </p:attrNameLst>
                                      </p:cBhvr>
                                      <p:to>
                                        <p:strVal val="visible"/>
                                      </p:to>
                                    </p:set>
                                    <p:animEffect transition="in" filter="box(in)">
                                      <p:cBhvr>
                                        <p:cTn id="13" dur="500"/>
                                        <p:tgtEl>
                                          <p:spTgt spid="1871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1941" grpId="0" animBg="1" autoUpdateAnimBg="0"/>
      <p:bldP spid="187194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3">
            <a:extLst>
              <a:ext uri="{FF2B5EF4-FFF2-40B4-BE49-F238E27FC236}">
                <a16:creationId xmlns:a16="http://schemas.microsoft.com/office/drawing/2014/main" id="{76239524-A349-3644-8B64-302D965C20A5}"/>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FC3EFB0F-581D-684F-A395-FB08E640D0AC}" type="slidenum">
              <a:rPr lang="zh-CN" altLang="en-US" sz="2000">
                <a:latin typeface="Arial" panose="020B0604020202020204" pitchFamily="34" charset="0"/>
              </a:rPr>
              <a:pPr>
                <a:lnSpc>
                  <a:spcPct val="100000"/>
                </a:lnSpc>
                <a:spcBef>
                  <a:spcPct val="0"/>
                </a:spcBef>
                <a:buClrTx/>
                <a:buSzTx/>
                <a:buFontTx/>
                <a:buNone/>
              </a:pPr>
              <a:t>60</a:t>
            </a:fld>
            <a:endParaRPr lang="en-US" altLang="zh-CN" sz="2000">
              <a:latin typeface="Arial" panose="020B0604020202020204" pitchFamily="34" charset="0"/>
            </a:endParaRPr>
          </a:p>
        </p:txBody>
      </p:sp>
      <p:sp>
        <p:nvSpPr>
          <p:cNvPr id="6" name="日期占位符 4">
            <a:extLst>
              <a:ext uri="{FF2B5EF4-FFF2-40B4-BE49-F238E27FC236}">
                <a16:creationId xmlns:a16="http://schemas.microsoft.com/office/drawing/2014/main" id="{40F0AEF4-62C7-F14E-8D82-0C8FB9D464CD}"/>
              </a:ext>
            </a:extLst>
          </p:cNvPr>
          <p:cNvSpPr>
            <a:spLocks noGrp="1"/>
          </p:cNvSpPr>
          <p:nvPr>
            <p:ph type="dt" sz="quarter" idx="11"/>
          </p:nvPr>
        </p:nvSpPr>
        <p:spPr/>
        <p:txBody>
          <a:bodyPr/>
          <a:lstStyle/>
          <a:p>
            <a:pPr>
              <a:defRPr/>
            </a:pPr>
            <a:fld id="{F1F5DED4-7BBC-437C-966A-D54FE7ACB6F2}" type="datetime1">
              <a:rPr lang="zh-CN" altLang="en-US"/>
              <a:pPr>
                <a:defRPr/>
              </a:pPr>
              <a:t>2024/5/24</a:t>
            </a:fld>
            <a:endParaRPr lang="en-US" altLang="zh-CN" sz="1000"/>
          </a:p>
        </p:txBody>
      </p:sp>
      <p:sp>
        <p:nvSpPr>
          <p:cNvPr id="1816578" name="Rectangle 2">
            <a:extLst>
              <a:ext uri="{FF2B5EF4-FFF2-40B4-BE49-F238E27FC236}">
                <a16:creationId xmlns:a16="http://schemas.microsoft.com/office/drawing/2014/main" id="{CC91AAD0-2041-7E49-B48D-79C8D3724FE6}"/>
              </a:ext>
            </a:extLst>
          </p:cNvPr>
          <p:cNvSpPr>
            <a:spLocks noGrp="1" noChangeArrowheads="1"/>
          </p:cNvSpPr>
          <p:nvPr>
            <p:ph type="title"/>
          </p:nvPr>
        </p:nvSpPr>
        <p:spPr/>
        <p:txBody>
          <a:bodyPr/>
          <a:lstStyle/>
          <a:p>
            <a:r>
              <a:rPr lang="zh-CN" altLang="en-US"/>
              <a:t>导出推论</a:t>
            </a:r>
          </a:p>
        </p:txBody>
      </p:sp>
      <p:sp>
        <p:nvSpPr>
          <p:cNvPr id="74757" name="Rectangle 3">
            <a:extLst>
              <a:ext uri="{FF2B5EF4-FFF2-40B4-BE49-F238E27FC236}">
                <a16:creationId xmlns:a16="http://schemas.microsoft.com/office/drawing/2014/main" id="{C13273DB-17E5-EC42-B15F-96AEC21F65E5}"/>
              </a:ext>
            </a:extLst>
          </p:cNvPr>
          <p:cNvSpPr>
            <a:spLocks noGrp="1" noChangeArrowheads="1"/>
          </p:cNvSpPr>
          <p:nvPr>
            <p:ph type="body" idx="1"/>
          </p:nvPr>
        </p:nvSpPr>
        <p:spPr>
          <a:xfrm>
            <a:off x="273050" y="1125538"/>
            <a:ext cx="4911725" cy="3073400"/>
          </a:xfrm>
        </p:spPr>
        <p:txBody>
          <a:bodyPr/>
          <a:lstStyle/>
          <a:p>
            <a:pPr>
              <a:buFont typeface="Wingdings" pitchFamily="2" charset="2"/>
              <a:buNone/>
            </a:pPr>
            <a:r>
              <a:rPr lang="zh-CN" altLang="en-US">
                <a:solidFill>
                  <a:srgbClr val="0000FF"/>
                </a:solidFill>
              </a:rPr>
              <a:t>分解规则</a:t>
            </a:r>
            <a:endParaRPr lang="zh-CN" altLang="en-US"/>
          </a:p>
          <a:p>
            <a:pPr>
              <a:spcBef>
                <a:spcPct val="0"/>
              </a:spcBef>
              <a:buFont typeface="Wingdings" pitchFamily="2" charset="2"/>
              <a:buNone/>
            </a:pPr>
            <a:r>
              <a:rPr lang="zh-CN" altLang="en-US"/>
              <a:t>由</a:t>
            </a:r>
            <a:r>
              <a:rPr lang="en-US" altLang="zh-CN"/>
              <a:t>X→Y</a:t>
            </a:r>
            <a:r>
              <a:rPr lang="zh-CN" altLang="en-US"/>
              <a:t>及 </a:t>
            </a:r>
            <a:r>
              <a:rPr lang="en-US" altLang="zh-CN"/>
              <a:t>Z</a:t>
            </a:r>
            <a:r>
              <a:rPr lang="en-US" altLang="zh-CN">
                <a:sym typeface="Symbol" pitchFamily="2" charset="2"/>
              </a:rPr>
              <a:t></a:t>
            </a:r>
            <a:r>
              <a:rPr lang="en-US" altLang="zh-CN"/>
              <a:t>Y</a:t>
            </a:r>
            <a:r>
              <a:rPr lang="zh-CN" altLang="en-US"/>
              <a:t>,则</a:t>
            </a:r>
            <a:r>
              <a:rPr lang="en-US" altLang="zh-CN"/>
              <a:t>X→Z</a:t>
            </a:r>
            <a:endParaRPr lang="zh-CN" altLang="en-US"/>
          </a:p>
          <a:p>
            <a:pPr>
              <a:spcBef>
                <a:spcPct val="0"/>
              </a:spcBef>
              <a:buFont typeface="Wingdings" pitchFamily="2" charset="2"/>
              <a:buNone/>
            </a:pPr>
            <a:r>
              <a:rPr lang="zh-CN" altLang="en-US"/>
              <a:t>       （</a:t>
            </a:r>
            <a:r>
              <a:rPr lang="en-US" altLang="zh-CN"/>
              <a:t>A1</a:t>
            </a:r>
            <a:r>
              <a:rPr lang="zh-CN" altLang="en-US"/>
              <a:t>， </a:t>
            </a:r>
            <a:r>
              <a:rPr lang="en-US" altLang="zh-CN"/>
              <a:t>A3</a:t>
            </a:r>
            <a:r>
              <a:rPr lang="zh-CN" altLang="en-US"/>
              <a:t>）</a:t>
            </a:r>
          </a:p>
          <a:p>
            <a:pPr>
              <a:spcBef>
                <a:spcPct val="0"/>
              </a:spcBef>
              <a:buFont typeface="Wingdings" pitchFamily="2" charset="2"/>
              <a:buNone/>
            </a:pPr>
            <a:endParaRPr lang="zh-CN" altLang="en-US"/>
          </a:p>
          <a:p>
            <a:pPr>
              <a:spcBef>
                <a:spcPct val="0"/>
              </a:spcBef>
              <a:buFont typeface="Wingdings" pitchFamily="2" charset="2"/>
              <a:buNone/>
            </a:pPr>
            <a:r>
              <a:rPr lang="zh-CN" altLang="en-US"/>
              <a:t>证明：若</a:t>
            </a:r>
            <a:r>
              <a:rPr lang="en-US" altLang="zh-CN"/>
              <a:t>Z</a:t>
            </a:r>
            <a:r>
              <a:rPr lang="en-US" altLang="zh-CN">
                <a:sym typeface="Symbol" pitchFamily="2" charset="2"/>
              </a:rPr>
              <a:t></a:t>
            </a:r>
            <a:r>
              <a:rPr lang="en-US" altLang="zh-CN"/>
              <a:t>Y</a:t>
            </a:r>
            <a:r>
              <a:rPr lang="zh-CN" altLang="en-US"/>
              <a:t>，</a:t>
            </a:r>
          </a:p>
          <a:p>
            <a:pPr>
              <a:spcBef>
                <a:spcPct val="0"/>
              </a:spcBef>
              <a:buFont typeface="Wingdings" pitchFamily="2" charset="2"/>
              <a:buNone/>
            </a:pPr>
            <a:r>
              <a:rPr lang="zh-CN" altLang="en-US"/>
              <a:t>    由公理</a:t>
            </a:r>
            <a:r>
              <a:rPr lang="en-US" altLang="zh-CN"/>
              <a:t>A1, </a:t>
            </a:r>
            <a:r>
              <a:rPr lang="zh-CN" altLang="en-US"/>
              <a:t>有</a:t>
            </a:r>
            <a:r>
              <a:rPr lang="en-US" altLang="zh-CN"/>
              <a:t>Y→Z</a:t>
            </a:r>
            <a:r>
              <a:rPr lang="zh-CN" altLang="en-US"/>
              <a:t>，</a:t>
            </a:r>
          </a:p>
          <a:p>
            <a:pPr>
              <a:spcBef>
                <a:spcPct val="0"/>
              </a:spcBef>
              <a:buFont typeface="Wingdings" pitchFamily="2" charset="2"/>
              <a:buNone/>
            </a:pPr>
            <a:r>
              <a:rPr lang="zh-CN" altLang="en-US"/>
              <a:t>    又已知</a:t>
            </a:r>
            <a:r>
              <a:rPr lang="en-US" altLang="zh-CN"/>
              <a:t>X→Y</a:t>
            </a:r>
            <a:r>
              <a:rPr lang="zh-CN" altLang="en-US"/>
              <a:t>，</a:t>
            </a:r>
          </a:p>
          <a:p>
            <a:pPr>
              <a:spcBef>
                <a:spcPct val="0"/>
              </a:spcBef>
              <a:buFont typeface="Wingdings" pitchFamily="2" charset="2"/>
              <a:buNone/>
            </a:pPr>
            <a:r>
              <a:rPr lang="zh-CN" altLang="en-US"/>
              <a:t>    由公理</a:t>
            </a:r>
            <a:r>
              <a:rPr lang="en-US" altLang="zh-CN"/>
              <a:t>A3</a:t>
            </a:r>
            <a:r>
              <a:rPr lang="zh-CN" altLang="en-US"/>
              <a:t>，</a:t>
            </a:r>
            <a:r>
              <a:rPr lang="en-US" altLang="zh-CN"/>
              <a:t>X→Z</a:t>
            </a:r>
            <a:r>
              <a:rPr lang="zh-CN" altLang="en-US"/>
              <a:t>成立 </a:t>
            </a:r>
          </a:p>
        </p:txBody>
      </p:sp>
      <p:sp>
        <p:nvSpPr>
          <p:cNvPr id="74758" name="Text Box 5">
            <a:extLst>
              <a:ext uri="{FF2B5EF4-FFF2-40B4-BE49-F238E27FC236}">
                <a16:creationId xmlns:a16="http://schemas.microsoft.com/office/drawing/2014/main" id="{9D9511C8-D01F-CC4E-BEF2-A745F06F5EC9}"/>
              </a:ext>
            </a:extLst>
          </p:cNvPr>
          <p:cNvSpPr txBox="1">
            <a:spLocks noChangeArrowheads="1"/>
          </p:cNvSpPr>
          <p:nvPr/>
        </p:nvSpPr>
        <p:spPr bwMode="auto">
          <a:xfrm>
            <a:off x="4343400" y="1981200"/>
            <a:ext cx="5410200" cy="3702050"/>
          </a:xfrm>
          <a:prstGeom prst="rect">
            <a:avLst/>
          </a:prstGeom>
          <a:solidFill>
            <a:srgbClr val="CCCCFF"/>
          </a:solidFill>
          <a:ln w="12700">
            <a:solidFill>
              <a:srgbClr val="6600CC"/>
            </a:solidFill>
            <a:miter lim="800000"/>
            <a:headEnd/>
            <a:tailEnd/>
          </a:ln>
          <a:effectLst>
            <a:outerShdw dist="107763" dir="2700000" algn="ctr" rotWithShape="0">
              <a:srgbClr val="6600CC"/>
            </a:outerShdw>
          </a:effectLst>
        </p:spPr>
        <p:txBody>
          <a:bodyPr lIns="90488" tIns="137160" rIns="90488" bIns="137160">
            <a:spAutoFit/>
          </a:bodyPr>
          <a:lstStyle>
            <a:lvl1pPr marL="228600">
              <a:lnSpc>
                <a:spcPct val="90000"/>
              </a:lnSpc>
              <a:spcBef>
                <a:spcPct val="20000"/>
              </a:spcBef>
              <a:buClr>
                <a:srgbClr val="27305F"/>
              </a:buClr>
              <a:buSzPct val="60000"/>
              <a:buFont typeface="Wingdings" pitchFamily="2" charset="2"/>
              <a:buChar char="n"/>
              <a:tabLst>
                <a:tab pos="2800350" algn="l"/>
              </a:tabLst>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tabLst>
                <a:tab pos="2800350" algn="l"/>
              </a:tabLst>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tabLst>
                <a:tab pos="2800350" algn="l"/>
              </a:tabLst>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tabLst>
                <a:tab pos="2800350" algn="l"/>
              </a:tabLst>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tabLst>
                <a:tab pos="2800350" algn="l"/>
              </a:tabLst>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tabLst>
                <a:tab pos="2800350" algn="l"/>
              </a:tabLs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tabLst>
                <a:tab pos="2800350" algn="l"/>
              </a:tabLs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tabLst>
                <a:tab pos="2800350" algn="l"/>
              </a:tabLs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tabLst>
                <a:tab pos="2800350" algn="l"/>
              </a:tabLst>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Font typeface="Wingdings" pitchFamily="2" charset="2"/>
              <a:buChar char="q"/>
            </a:pPr>
            <a:r>
              <a:rPr lang="en-US" altLang="zh-CN"/>
              <a:t> Al. </a:t>
            </a:r>
            <a:r>
              <a:rPr lang="zh-CN" altLang="en-US"/>
              <a:t>自反律</a:t>
            </a:r>
          </a:p>
          <a:p>
            <a:pPr>
              <a:lnSpc>
                <a:spcPct val="100000"/>
              </a:lnSpc>
              <a:spcBef>
                <a:spcPct val="0"/>
              </a:spcBef>
              <a:buSzTx/>
              <a:buFontTx/>
              <a:buNone/>
            </a:pPr>
            <a:r>
              <a:rPr lang="zh-CN" altLang="en-US"/>
              <a:t>若</a:t>
            </a:r>
            <a:r>
              <a:rPr lang="en-US" altLang="zh-CN" i="1"/>
              <a:t>Y </a:t>
            </a:r>
            <a:r>
              <a:rPr lang="en-US" altLang="zh-CN">
                <a:sym typeface="Symbol" pitchFamily="2" charset="2"/>
              </a:rPr>
              <a:t></a:t>
            </a:r>
            <a:r>
              <a:rPr lang="en-US" altLang="zh-CN"/>
              <a:t> </a:t>
            </a:r>
            <a:r>
              <a:rPr lang="en-US" altLang="zh-CN" i="1"/>
              <a:t>X</a:t>
            </a:r>
            <a:r>
              <a:rPr lang="en-US" altLang="zh-CN"/>
              <a:t> </a:t>
            </a:r>
            <a:r>
              <a:rPr lang="en-US" altLang="zh-CN">
                <a:sym typeface="Symbol" pitchFamily="2" charset="2"/>
              </a:rPr>
              <a:t></a:t>
            </a:r>
            <a:r>
              <a:rPr lang="en-US" altLang="zh-CN"/>
              <a:t> </a:t>
            </a:r>
            <a:r>
              <a:rPr lang="en-US" altLang="zh-CN" i="1"/>
              <a:t>U</a:t>
            </a:r>
            <a:r>
              <a:rPr lang="zh-CN" altLang="en-US"/>
              <a:t>,则</a:t>
            </a:r>
            <a:r>
              <a:rPr lang="en-US" altLang="zh-CN" i="1"/>
              <a:t>X </a:t>
            </a:r>
            <a:r>
              <a:rPr lang="en-US" altLang="zh-CN"/>
              <a:t>→</a:t>
            </a:r>
            <a:r>
              <a:rPr lang="en-US" altLang="zh-CN" i="1"/>
              <a:t>Y</a:t>
            </a:r>
            <a:r>
              <a:rPr lang="zh-CN" altLang="en-US"/>
              <a:t>为</a:t>
            </a:r>
            <a:r>
              <a:rPr lang="en-US" altLang="zh-CN" i="1"/>
              <a:t>F</a:t>
            </a:r>
            <a:r>
              <a:rPr lang="zh-CN" altLang="en-US"/>
              <a:t>所蕴含</a:t>
            </a:r>
          </a:p>
          <a:p>
            <a:pPr>
              <a:lnSpc>
                <a:spcPct val="100000"/>
              </a:lnSpc>
              <a:spcBef>
                <a:spcPct val="0"/>
              </a:spcBef>
              <a:buFont typeface="Wingdings" pitchFamily="2" charset="2"/>
              <a:buChar char="q"/>
            </a:pPr>
            <a:r>
              <a:rPr lang="en-US" altLang="zh-CN"/>
              <a:t> A2. </a:t>
            </a:r>
            <a:r>
              <a:rPr lang="zh-CN" altLang="en-US"/>
              <a:t>增广律</a:t>
            </a:r>
          </a:p>
          <a:p>
            <a:pPr>
              <a:lnSpc>
                <a:spcPct val="100000"/>
              </a:lnSpc>
              <a:spcBef>
                <a:spcPct val="0"/>
              </a:spcBef>
              <a:buSzTx/>
              <a:buFontTx/>
              <a:buNone/>
            </a:pPr>
            <a:r>
              <a:rPr lang="zh-CN" altLang="en-US"/>
              <a:t>若</a:t>
            </a:r>
            <a:r>
              <a:rPr lang="en-US" altLang="zh-CN" i="1"/>
              <a:t>X</a:t>
            </a:r>
            <a:r>
              <a:rPr lang="en-US" altLang="zh-CN"/>
              <a:t>→</a:t>
            </a:r>
            <a:r>
              <a:rPr lang="en-US" altLang="zh-CN" i="1"/>
              <a:t>Y</a:t>
            </a:r>
            <a:r>
              <a:rPr lang="zh-CN" altLang="en-US"/>
              <a:t>为</a:t>
            </a:r>
            <a:r>
              <a:rPr lang="en-US" altLang="zh-CN" i="1"/>
              <a:t>F</a:t>
            </a:r>
            <a:r>
              <a:rPr lang="zh-CN" altLang="en-US"/>
              <a:t>所蕴含，且</a:t>
            </a:r>
            <a:r>
              <a:rPr lang="en-US" altLang="zh-CN" i="1"/>
              <a:t>Z</a:t>
            </a:r>
            <a:r>
              <a:rPr lang="en-US" altLang="zh-CN"/>
              <a:t> </a:t>
            </a:r>
            <a:r>
              <a:rPr lang="en-US" altLang="zh-CN">
                <a:sym typeface="Symbol" pitchFamily="2" charset="2"/>
              </a:rPr>
              <a:t></a:t>
            </a:r>
            <a:r>
              <a:rPr lang="en-US" altLang="zh-CN"/>
              <a:t> </a:t>
            </a:r>
            <a:r>
              <a:rPr lang="en-US" altLang="zh-CN" i="1"/>
              <a:t>U</a:t>
            </a:r>
            <a:r>
              <a:rPr lang="zh-CN" altLang="en-US"/>
              <a:t>，则</a:t>
            </a:r>
            <a:r>
              <a:rPr lang="en-US" altLang="zh-CN" i="1"/>
              <a:t>XZ</a:t>
            </a:r>
            <a:r>
              <a:rPr lang="en-US" altLang="zh-CN"/>
              <a:t>→</a:t>
            </a:r>
            <a:r>
              <a:rPr lang="en-US" altLang="zh-CN" i="1"/>
              <a:t>YZ</a:t>
            </a:r>
            <a:r>
              <a:rPr lang="zh-CN" altLang="en-US"/>
              <a:t>为</a:t>
            </a:r>
            <a:r>
              <a:rPr lang="en-US" altLang="zh-CN" i="1"/>
              <a:t>F</a:t>
            </a:r>
            <a:r>
              <a:rPr lang="zh-CN" altLang="en-US"/>
              <a:t>所蕴含。</a:t>
            </a:r>
          </a:p>
          <a:p>
            <a:pPr>
              <a:lnSpc>
                <a:spcPct val="100000"/>
              </a:lnSpc>
              <a:spcBef>
                <a:spcPct val="0"/>
              </a:spcBef>
              <a:buFont typeface="Wingdings" pitchFamily="2" charset="2"/>
              <a:buChar char="q"/>
            </a:pPr>
            <a:r>
              <a:rPr lang="en-US" altLang="zh-CN"/>
              <a:t> A3. </a:t>
            </a:r>
            <a:r>
              <a:rPr lang="zh-CN" altLang="en-US"/>
              <a:t>传递律</a:t>
            </a:r>
          </a:p>
          <a:p>
            <a:pPr>
              <a:lnSpc>
                <a:spcPct val="100000"/>
              </a:lnSpc>
              <a:spcBef>
                <a:spcPct val="0"/>
              </a:spcBef>
              <a:buSzTx/>
              <a:buFontTx/>
              <a:buNone/>
            </a:pPr>
            <a:r>
              <a:rPr lang="zh-CN" altLang="en-US"/>
              <a:t>若</a:t>
            </a:r>
            <a:r>
              <a:rPr lang="en-US" altLang="zh-CN" i="1"/>
              <a:t>X</a:t>
            </a:r>
            <a:r>
              <a:rPr lang="en-US" altLang="zh-CN"/>
              <a:t>→</a:t>
            </a:r>
            <a:r>
              <a:rPr lang="en-US" altLang="zh-CN" i="1"/>
              <a:t>Y</a:t>
            </a:r>
            <a:r>
              <a:rPr lang="zh-CN" altLang="en-US"/>
              <a:t>及</a:t>
            </a:r>
            <a:r>
              <a:rPr lang="en-US" altLang="zh-CN" i="1"/>
              <a:t>Y</a:t>
            </a:r>
            <a:r>
              <a:rPr lang="en-US" altLang="zh-CN"/>
              <a:t>→</a:t>
            </a:r>
            <a:r>
              <a:rPr lang="en-US" altLang="zh-CN" i="1"/>
              <a:t>Z</a:t>
            </a:r>
            <a:r>
              <a:rPr lang="zh-CN" altLang="en-US"/>
              <a:t>为</a:t>
            </a:r>
            <a:r>
              <a:rPr lang="en-US" altLang="zh-CN" i="1"/>
              <a:t>F</a:t>
            </a:r>
            <a:r>
              <a:rPr lang="zh-CN" altLang="en-US"/>
              <a:t>所蕴含，则</a:t>
            </a:r>
            <a:r>
              <a:rPr lang="en-US" altLang="zh-CN" i="1"/>
              <a:t>X</a:t>
            </a:r>
            <a:r>
              <a:rPr lang="en-US" altLang="zh-CN"/>
              <a:t>→</a:t>
            </a:r>
            <a:r>
              <a:rPr lang="en-US" altLang="zh-CN" i="1"/>
              <a:t>Z</a:t>
            </a:r>
            <a:r>
              <a:rPr lang="zh-CN" altLang="en-US"/>
              <a:t>为</a:t>
            </a:r>
            <a:r>
              <a:rPr lang="en-US" altLang="zh-CN" i="1"/>
              <a:t>F</a:t>
            </a:r>
            <a:r>
              <a:rPr lang="zh-CN" altLang="en-US"/>
              <a:t>所蕴含。</a:t>
            </a:r>
            <a:endParaRPr lang="en-US"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3">
            <a:extLst>
              <a:ext uri="{FF2B5EF4-FFF2-40B4-BE49-F238E27FC236}">
                <a16:creationId xmlns:a16="http://schemas.microsoft.com/office/drawing/2014/main" id="{C0C18E12-EF17-8D4B-A13E-641879185BDC}"/>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3016D1DA-C397-9948-B8DE-A584F4A05C61}" type="slidenum">
              <a:rPr lang="zh-CN" altLang="en-US" sz="2000">
                <a:latin typeface="Arial" panose="020B0604020202020204" pitchFamily="34" charset="0"/>
              </a:rPr>
              <a:pPr>
                <a:lnSpc>
                  <a:spcPct val="100000"/>
                </a:lnSpc>
                <a:spcBef>
                  <a:spcPct val="0"/>
                </a:spcBef>
                <a:buClrTx/>
                <a:buSzTx/>
                <a:buFontTx/>
                <a:buNone/>
              </a:pPr>
              <a:t>61</a:t>
            </a:fld>
            <a:endParaRPr lang="en-US" altLang="zh-CN" sz="2000">
              <a:latin typeface="Arial" panose="020B0604020202020204" pitchFamily="34" charset="0"/>
            </a:endParaRPr>
          </a:p>
        </p:txBody>
      </p:sp>
      <p:sp>
        <p:nvSpPr>
          <p:cNvPr id="6" name="日期占位符 4">
            <a:extLst>
              <a:ext uri="{FF2B5EF4-FFF2-40B4-BE49-F238E27FC236}">
                <a16:creationId xmlns:a16="http://schemas.microsoft.com/office/drawing/2014/main" id="{22BE4840-EBE3-9848-9E6E-468302364F84}"/>
              </a:ext>
            </a:extLst>
          </p:cNvPr>
          <p:cNvSpPr>
            <a:spLocks noGrp="1"/>
          </p:cNvSpPr>
          <p:nvPr>
            <p:ph type="dt" sz="quarter" idx="11"/>
          </p:nvPr>
        </p:nvSpPr>
        <p:spPr/>
        <p:txBody>
          <a:bodyPr/>
          <a:lstStyle/>
          <a:p>
            <a:pPr>
              <a:defRPr/>
            </a:pPr>
            <a:fld id="{9FC6F175-1DFB-4708-BC00-BA39877F9F81}" type="datetime1">
              <a:rPr lang="zh-CN" altLang="en-US"/>
              <a:pPr>
                <a:defRPr/>
              </a:pPr>
              <a:t>2024/5/24</a:t>
            </a:fld>
            <a:endParaRPr lang="en-US" altLang="zh-CN" sz="1000"/>
          </a:p>
        </p:txBody>
      </p:sp>
      <p:sp>
        <p:nvSpPr>
          <p:cNvPr id="1817602" name="Rectangle 2">
            <a:extLst>
              <a:ext uri="{FF2B5EF4-FFF2-40B4-BE49-F238E27FC236}">
                <a16:creationId xmlns:a16="http://schemas.microsoft.com/office/drawing/2014/main" id="{E809C402-03BC-D04D-8BE9-0108F2BF16EF}"/>
              </a:ext>
            </a:extLst>
          </p:cNvPr>
          <p:cNvSpPr>
            <a:spLocks noGrp="1" noChangeArrowheads="1"/>
          </p:cNvSpPr>
          <p:nvPr>
            <p:ph type="title"/>
          </p:nvPr>
        </p:nvSpPr>
        <p:spPr/>
        <p:txBody>
          <a:bodyPr/>
          <a:lstStyle/>
          <a:p>
            <a:r>
              <a:rPr lang="zh-CN" altLang="en-US"/>
              <a:t>导出推论</a:t>
            </a:r>
          </a:p>
        </p:txBody>
      </p:sp>
      <p:sp>
        <p:nvSpPr>
          <p:cNvPr id="75781" name="Rectangle 3">
            <a:extLst>
              <a:ext uri="{FF2B5EF4-FFF2-40B4-BE49-F238E27FC236}">
                <a16:creationId xmlns:a16="http://schemas.microsoft.com/office/drawing/2014/main" id="{7F97A778-D0C9-5443-8B28-513B33F5DB05}"/>
              </a:ext>
            </a:extLst>
          </p:cNvPr>
          <p:cNvSpPr>
            <a:spLocks noGrp="1" noChangeArrowheads="1"/>
          </p:cNvSpPr>
          <p:nvPr>
            <p:ph type="body" idx="1"/>
          </p:nvPr>
        </p:nvSpPr>
        <p:spPr>
          <a:xfrm>
            <a:off x="273050" y="1125538"/>
            <a:ext cx="4911725" cy="3457575"/>
          </a:xfrm>
        </p:spPr>
        <p:txBody>
          <a:bodyPr/>
          <a:lstStyle/>
          <a:p>
            <a:pPr>
              <a:buFont typeface="Wingdings" pitchFamily="2" charset="2"/>
              <a:buNone/>
            </a:pPr>
            <a:r>
              <a:rPr lang="zh-CN" altLang="en-US"/>
              <a:t> </a:t>
            </a:r>
            <a:r>
              <a:rPr lang="zh-CN" altLang="en-US">
                <a:solidFill>
                  <a:srgbClr val="0000FF"/>
                </a:solidFill>
              </a:rPr>
              <a:t>伪传递规则</a:t>
            </a:r>
            <a:endParaRPr lang="zh-CN" altLang="en-US"/>
          </a:p>
          <a:p>
            <a:pPr>
              <a:spcBef>
                <a:spcPct val="0"/>
              </a:spcBef>
              <a:buFont typeface="Wingdings" pitchFamily="2" charset="2"/>
              <a:buNone/>
            </a:pPr>
            <a:r>
              <a:rPr lang="zh-CN" altLang="en-US"/>
              <a:t>由</a:t>
            </a:r>
            <a:r>
              <a:rPr lang="en-US" altLang="zh-CN"/>
              <a:t>X→Y, YZ→W,</a:t>
            </a:r>
            <a:r>
              <a:rPr lang="zh-CN" altLang="en-US"/>
              <a:t>则</a:t>
            </a:r>
            <a:r>
              <a:rPr lang="en-US" altLang="zh-CN"/>
              <a:t>XZ→W</a:t>
            </a:r>
            <a:endParaRPr lang="zh-CN" altLang="en-US"/>
          </a:p>
          <a:p>
            <a:pPr>
              <a:spcBef>
                <a:spcPct val="0"/>
              </a:spcBef>
              <a:buFont typeface="Wingdings" pitchFamily="2" charset="2"/>
              <a:buNone/>
            </a:pPr>
            <a:r>
              <a:rPr lang="zh-CN" altLang="en-US"/>
              <a:t>       （</a:t>
            </a:r>
            <a:r>
              <a:rPr lang="en-US" altLang="zh-CN"/>
              <a:t>A2</a:t>
            </a:r>
            <a:r>
              <a:rPr lang="zh-CN" altLang="en-US"/>
              <a:t>， </a:t>
            </a:r>
            <a:r>
              <a:rPr lang="en-US" altLang="zh-CN"/>
              <a:t>A3</a:t>
            </a:r>
            <a:r>
              <a:rPr lang="zh-CN" altLang="en-US"/>
              <a:t>）</a:t>
            </a:r>
          </a:p>
          <a:p>
            <a:pPr>
              <a:spcBef>
                <a:spcPct val="0"/>
              </a:spcBef>
            </a:pPr>
            <a:r>
              <a:rPr lang="zh-CN" altLang="en-US"/>
              <a:t>证明：</a:t>
            </a:r>
          </a:p>
          <a:p>
            <a:pPr>
              <a:spcBef>
                <a:spcPct val="0"/>
              </a:spcBef>
              <a:buFont typeface="Wingdings" pitchFamily="2" charset="2"/>
              <a:buNone/>
            </a:pPr>
            <a:r>
              <a:rPr lang="zh-CN" altLang="en-US"/>
              <a:t>   若</a:t>
            </a:r>
            <a:r>
              <a:rPr lang="en-US" altLang="zh-CN"/>
              <a:t>X→Y</a:t>
            </a:r>
            <a:r>
              <a:rPr lang="zh-CN" altLang="en-US"/>
              <a:t>，</a:t>
            </a:r>
          </a:p>
          <a:p>
            <a:pPr>
              <a:spcBef>
                <a:spcPct val="0"/>
              </a:spcBef>
              <a:buFont typeface="Wingdings" pitchFamily="2" charset="2"/>
              <a:buNone/>
            </a:pPr>
            <a:r>
              <a:rPr lang="zh-CN" altLang="en-US"/>
              <a:t>   由公理</a:t>
            </a:r>
            <a:r>
              <a:rPr lang="en-US" altLang="zh-CN"/>
              <a:t>A2</a:t>
            </a:r>
            <a:r>
              <a:rPr lang="zh-CN" altLang="en-US"/>
              <a:t>有</a:t>
            </a:r>
            <a:r>
              <a:rPr lang="en-US" altLang="zh-CN"/>
              <a:t>XZ→YZ</a:t>
            </a:r>
            <a:r>
              <a:rPr lang="zh-CN" altLang="en-US"/>
              <a:t>，</a:t>
            </a:r>
          </a:p>
          <a:p>
            <a:pPr>
              <a:spcBef>
                <a:spcPct val="0"/>
              </a:spcBef>
              <a:buFont typeface="Wingdings" pitchFamily="2" charset="2"/>
              <a:buNone/>
            </a:pPr>
            <a:r>
              <a:rPr lang="zh-CN" altLang="en-US"/>
              <a:t>   又有</a:t>
            </a:r>
            <a:r>
              <a:rPr lang="en-US" altLang="zh-CN"/>
              <a:t>YZ→W</a:t>
            </a:r>
            <a:r>
              <a:rPr lang="zh-CN" altLang="en-US"/>
              <a:t>，</a:t>
            </a:r>
          </a:p>
          <a:p>
            <a:pPr>
              <a:spcBef>
                <a:spcPct val="0"/>
              </a:spcBef>
              <a:buFont typeface="Wingdings" pitchFamily="2" charset="2"/>
              <a:buNone/>
            </a:pPr>
            <a:r>
              <a:rPr lang="zh-CN" altLang="en-US"/>
              <a:t>   根据公理</a:t>
            </a:r>
            <a:r>
              <a:rPr lang="en-US" altLang="zh-CN"/>
              <a:t>A3</a:t>
            </a:r>
            <a:r>
              <a:rPr lang="zh-CN" altLang="en-US"/>
              <a:t>，</a:t>
            </a:r>
          </a:p>
          <a:p>
            <a:pPr>
              <a:spcBef>
                <a:spcPct val="0"/>
              </a:spcBef>
              <a:buFont typeface="Wingdings" pitchFamily="2" charset="2"/>
              <a:buNone/>
            </a:pPr>
            <a:r>
              <a:rPr lang="en-US" altLang="zh-CN"/>
              <a:t>   XZ→W</a:t>
            </a:r>
            <a:r>
              <a:rPr lang="zh-CN" altLang="en-US"/>
              <a:t>成立。 </a:t>
            </a:r>
          </a:p>
        </p:txBody>
      </p:sp>
      <p:sp>
        <p:nvSpPr>
          <p:cNvPr id="75782" name="Text Box 5">
            <a:extLst>
              <a:ext uri="{FF2B5EF4-FFF2-40B4-BE49-F238E27FC236}">
                <a16:creationId xmlns:a16="http://schemas.microsoft.com/office/drawing/2014/main" id="{6574752C-6CB7-5540-8FBD-8B6B206EB529}"/>
              </a:ext>
            </a:extLst>
          </p:cNvPr>
          <p:cNvSpPr txBox="1">
            <a:spLocks noChangeArrowheads="1"/>
          </p:cNvSpPr>
          <p:nvPr/>
        </p:nvSpPr>
        <p:spPr bwMode="auto">
          <a:xfrm>
            <a:off x="4343400" y="1981200"/>
            <a:ext cx="5410200" cy="3702050"/>
          </a:xfrm>
          <a:prstGeom prst="rect">
            <a:avLst/>
          </a:prstGeom>
          <a:solidFill>
            <a:srgbClr val="CCCCFF"/>
          </a:solidFill>
          <a:ln w="12700">
            <a:solidFill>
              <a:srgbClr val="6600CC"/>
            </a:solidFill>
            <a:miter lim="800000"/>
            <a:headEnd/>
            <a:tailEnd/>
          </a:ln>
          <a:effectLst>
            <a:outerShdw dist="107763" dir="2700000" algn="ctr" rotWithShape="0">
              <a:srgbClr val="6600CC"/>
            </a:outerShdw>
          </a:effectLst>
        </p:spPr>
        <p:txBody>
          <a:bodyPr lIns="90488" tIns="137160" rIns="90488" bIns="137160">
            <a:spAutoFit/>
          </a:bodyPr>
          <a:lstStyle>
            <a:lvl1pPr marL="228600">
              <a:lnSpc>
                <a:spcPct val="90000"/>
              </a:lnSpc>
              <a:spcBef>
                <a:spcPct val="20000"/>
              </a:spcBef>
              <a:buClr>
                <a:srgbClr val="27305F"/>
              </a:buClr>
              <a:buSzPct val="60000"/>
              <a:buFont typeface="Wingdings" pitchFamily="2" charset="2"/>
              <a:buChar char="n"/>
              <a:tabLst>
                <a:tab pos="2800350" algn="l"/>
              </a:tabLst>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tabLst>
                <a:tab pos="2800350" algn="l"/>
              </a:tabLst>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tabLst>
                <a:tab pos="2800350" algn="l"/>
              </a:tabLst>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tabLst>
                <a:tab pos="2800350" algn="l"/>
              </a:tabLst>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tabLst>
                <a:tab pos="2800350" algn="l"/>
              </a:tabLst>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tabLst>
                <a:tab pos="2800350" algn="l"/>
              </a:tabLs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tabLst>
                <a:tab pos="2800350" algn="l"/>
              </a:tabLs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tabLst>
                <a:tab pos="2800350" algn="l"/>
              </a:tabLs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tabLst>
                <a:tab pos="2800350" algn="l"/>
              </a:tabLst>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Font typeface="Wingdings" pitchFamily="2" charset="2"/>
              <a:buChar char="q"/>
            </a:pPr>
            <a:r>
              <a:rPr lang="en-US" altLang="zh-CN"/>
              <a:t> Al. </a:t>
            </a:r>
            <a:r>
              <a:rPr lang="zh-CN" altLang="en-US"/>
              <a:t>自反律</a:t>
            </a:r>
          </a:p>
          <a:p>
            <a:pPr>
              <a:lnSpc>
                <a:spcPct val="100000"/>
              </a:lnSpc>
              <a:spcBef>
                <a:spcPct val="0"/>
              </a:spcBef>
              <a:buSzTx/>
              <a:buFontTx/>
              <a:buNone/>
            </a:pPr>
            <a:r>
              <a:rPr lang="zh-CN" altLang="en-US"/>
              <a:t>若</a:t>
            </a:r>
            <a:r>
              <a:rPr lang="en-US" altLang="zh-CN" i="1"/>
              <a:t>Y </a:t>
            </a:r>
            <a:r>
              <a:rPr lang="en-US" altLang="zh-CN">
                <a:sym typeface="Symbol" pitchFamily="2" charset="2"/>
              </a:rPr>
              <a:t></a:t>
            </a:r>
            <a:r>
              <a:rPr lang="en-US" altLang="zh-CN"/>
              <a:t> </a:t>
            </a:r>
            <a:r>
              <a:rPr lang="en-US" altLang="zh-CN" i="1"/>
              <a:t>X</a:t>
            </a:r>
            <a:r>
              <a:rPr lang="en-US" altLang="zh-CN"/>
              <a:t> </a:t>
            </a:r>
            <a:r>
              <a:rPr lang="en-US" altLang="zh-CN">
                <a:sym typeface="Symbol" pitchFamily="2" charset="2"/>
              </a:rPr>
              <a:t></a:t>
            </a:r>
            <a:r>
              <a:rPr lang="en-US" altLang="zh-CN"/>
              <a:t> </a:t>
            </a:r>
            <a:r>
              <a:rPr lang="en-US" altLang="zh-CN" i="1"/>
              <a:t>U</a:t>
            </a:r>
            <a:r>
              <a:rPr lang="zh-CN" altLang="en-US"/>
              <a:t>,则</a:t>
            </a:r>
            <a:r>
              <a:rPr lang="en-US" altLang="zh-CN" i="1"/>
              <a:t>X </a:t>
            </a:r>
            <a:r>
              <a:rPr lang="en-US" altLang="zh-CN"/>
              <a:t>→</a:t>
            </a:r>
            <a:r>
              <a:rPr lang="en-US" altLang="zh-CN" i="1"/>
              <a:t>Y</a:t>
            </a:r>
            <a:r>
              <a:rPr lang="zh-CN" altLang="en-US"/>
              <a:t>为</a:t>
            </a:r>
            <a:r>
              <a:rPr lang="en-US" altLang="zh-CN" i="1"/>
              <a:t>F</a:t>
            </a:r>
            <a:r>
              <a:rPr lang="zh-CN" altLang="en-US"/>
              <a:t>所蕴含</a:t>
            </a:r>
          </a:p>
          <a:p>
            <a:pPr>
              <a:lnSpc>
                <a:spcPct val="100000"/>
              </a:lnSpc>
              <a:spcBef>
                <a:spcPct val="0"/>
              </a:spcBef>
              <a:buFont typeface="Wingdings" pitchFamily="2" charset="2"/>
              <a:buChar char="q"/>
            </a:pPr>
            <a:r>
              <a:rPr lang="en-US" altLang="zh-CN"/>
              <a:t> A2. </a:t>
            </a:r>
            <a:r>
              <a:rPr lang="zh-CN" altLang="en-US"/>
              <a:t>增广律</a:t>
            </a:r>
          </a:p>
          <a:p>
            <a:pPr>
              <a:lnSpc>
                <a:spcPct val="100000"/>
              </a:lnSpc>
              <a:spcBef>
                <a:spcPct val="0"/>
              </a:spcBef>
              <a:buSzTx/>
              <a:buFontTx/>
              <a:buNone/>
            </a:pPr>
            <a:r>
              <a:rPr lang="zh-CN" altLang="en-US"/>
              <a:t>若</a:t>
            </a:r>
            <a:r>
              <a:rPr lang="en-US" altLang="zh-CN" i="1"/>
              <a:t>X</a:t>
            </a:r>
            <a:r>
              <a:rPr lang="en-US" altLang="zh-CN"/>
              <a:t>→</a:t>
            </a:r>
            <a:r>
              <a:rPr lang="en-US" altLang="zh-CN" i="1"/>
              <a:t>Y</a:t>
            </a:r>
            <a:r>
              <a:rPr lang="zh-CN" altLang="en-US"/>
              <a:t>为</a:t>
            </a:r>
            <a:r>
              <a:rPr lang="en-US" altLang="zh-CN" i="1"/>
              <a:t>F</a:t>
            </a:r>
            <a:r>
              <a:rPr lang="zh-CN" altLang="en-US"/>
              <a:t>所蕴含，且</a:t>
            </a:r>
            <a:r>
              <a:rPr lang="en-US" altLang="zh-CN" i="1"/>
              <a:t>Z</a:t>
            </a:r>
            <a:r>
              <a:rPr lang="en-US" altLang="zh-CN"/>
              <a:t> </a:t>
            </a:r>
            <a:r>
              <a:rPr lang="en-US" altLang="zh-CN">
                <a:sym typeface="Symbol" pitchFamily="2" charset="2"/>
              </a:rPr>
              <a:t></a:t>
            </a:r>
            <a:r>
              <a:rPr lang="en-US" altLang="zh-CN"/>
              <a:t> </a:t>
            </a:r>
            <a:r>
              <a:rPr lang="en-US" altLang="zh-CN" i="1"/>
              <a:t>U</a:t>
            </a:r>
            <a:r>
              <a:rPr lang="zh-CN" altLang="en-US"/>
              <a:t>，则</a:t>
            </a:r>
            <a:r>
              <a:rPr lang="en-US" altLang="zh-CN" i="1"/>
              <a:t>XZ</a:t>
            </a:r>
            <a:r>
              <a:rPr lang="en-US" altLang="zh-CN"/>
              <a:t>→</a:t>
            </a:r>
            <a:r>
              <a:rPr lang="en-US" altLang="zh-CN" i="1"/>
              <a:t>YZ</a:t>
            </a:r>
            <a:r>
              <a:rPr lang="zh-CN" altLang="en-US"/>
              <a:t>为</a:t>
            </a:r>
            <a:r>
              <a:rPr lang="en-US" altLang="zh-CN" i="1"/>
              <a:t>F</a:t>
            </a:r>
            <a:r>
              <a:rPr lang="zh-CN" altLang="en-US"/>
              <a:t>所蕴含。</a:t>
            </a:r>
          </a:p>
          <a:p>
            <a:pPr>
              <a:lnSpc>
                <a:spcPct val="100000"/>
              </a:lnSpc>
              <a:spcBef>
                <a:spcPct val="0"/>
              </a:spcBef>
              <a:buFont typeface="Wingdings" pitchFamily="2" charset="2"/>
              <a:buChar char="q"/>
            </a:pPr>
            <a:r>
              <a:rPr lang="en-US" altLang="zh-CN"/>
              <a:t> A3. </a:t>
            </a:r>
            <a:r>
              <a:rPr lang="zh-CN" altLang="en-US"/>
              <a:t>传递律</a:t>
            </a:r>
          </a:p>
          <a:p>
            <a:pPr>
              <a:lnSpc>
                <a:spcPct val="100000"/>
              </a:lnSpc>
              <a:spcBef>
                <a:spcPct val="0"/>
              </a:spcBef>
              <a:buSzTx/>
              <a:buFontTx/>
              <a:buNone/>
            </a:pPr>
            <a:r>
              <a:rPr lang="zh-CN" altLang="en-US"/>
              <a:t>若</a:t>
            </a:r>
            <a:r>
              <a:rPr lang="en-US" altLang="zh-CN" i="1"/>
              <a:t>X</a:t>
            </a:r>
            <a:r>
              <a:rPr lang="en-US" altLang="zh-CN"/>
              <a:t>→</a:t>
            </a:r>
            <a:r>
              <a:rPr lang="en-US" altLang="zh-CN" i="1"/>
              <a:t>Y</a:t>
            </a:r>
            <a:r>
              <a:rPr lang="zh-CN" altLang="en-US"/>
              <a:t>及</a:t>
            </a:r>
            <a:r>
              <a:rPr lang="en-US" altLang="zh-CN" i="1"/>
              <a:t>Y</a:t>
            </a:r>
            <a:r>
              <a:rPr lang="en-US" altLang="zh-CN"/>
              <a:t>→</a:t>
            </a:r>
            <a:r>
              <a:rPr lang="en-US" altLang="zh-CN" i="1"/>
              <a:t>Z</a:t>
            </a:r>
            <a:r>
              <a:rPr lang="zh-CN" altLang="en-US"/>
              <a:t>为</a:t>
            </a:r>
            <a:r>
              <a:rPr lang="en-US" altLang="zh-CN" i="1"/>
              <a:t>F</a:t>
            </a:r>
            <a:r>
              <a:rPr lang="zh-CN" altLang="en-US"/>
              <a:t>所蕴含，则</a:t>
            </a:r>
            <a:r>
              <a:rPr lang="en-US" altLang="zh-CN" i="1"/>
              <a:t>X</a:t>
            </a:r>
            <a:r>
              <a:rPr lang="en-US" altLang="zh-CN"/>
              <a:t>→</a:t>
            </a:r>
            <a:r>
              <a:rPr lang="en-US" altLang="zh-CN" i="1"/>
              <a:t>Z</a:t>
            </a:r>
            <a:r>
              <a:rPr lang="zh-CN" altLang="en-US"/>
              <a:t>为</a:t>
            </a:r>
            <a:r>
              <a:rPr lang="en-US" altLang="zh-CN" i="1"/>
              <a:t>F</a:t>
            </a:r>
            <a:r>
              <a:rPr lang="zh-CN" altLang="en-US"/>
              <a:t>所蕴含。</a:t>
            </a:r>
            <a:endParaRPr lang="en-US"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3">
            <a:extLst>
              <a:ext uri="{FF2B5EF4-FFF2-40B4-BE49-F238E27FC236}">
                <a16:creationId xmlns:a16="http://schemas.microsoft.com/office/drawing/2014/main" id="{F71A26E8-F48C-B74C-903C-4E63D0266DCD}"/>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0F22EF21-8A82-5849-B34C-C9C652C236ED}" type="slidenum">
              <a:rPr lang="zh-CN" altLang="en-US" sz="2000">
                <a:latin typeface="Arial" panose="020B0604020202020204" pitchFamily="34" charset="0"/>
              </a:rPr>
              <a:pPr>
                <a:lnSpc>
                  <a:spcPct val="100000"/>
                </a:lnSpc>
                <a:spcBef>
                  <a:spcPct val="0"/>
                </a:spcBef>
                <a:buClrTx/>
                <a:buSzTx/>
                <a:buFontTx/>
                <a:buNone/>
              </a:pPr>
              <a:t>62</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BD9BB609-7AC1-674F-A5E1-4B705800AE4F}"/>
              </a:ext>
            </a:extLst>
          </p:cNvPr>
          <p:cNvSpPr>
            <a:spLocks noGrp="1"/>
          </p:cNvSpPr>
          <p:nvPr>
            <p:ph type="dt" sz="quarter" idx="11"/>
          </p:nvPr>
        </p:nvSpPr>
        <p:spPr/>
        <p:txBody>
          <a:bodyPr/>
          <a:lstStyle/>
          <a:p>
            <a:pPr>
              <a:defRPr/>
            </a:pPr>
            <a:fld id="{8BFB3CF8-5AF2-4027-8D43-0EF640772C3F}" type="datetime1">
              <a:rPr lang="zh-CN" altLang="en-US"/>
              <a:pPr>
                <a:defRPr/>
              </a:pPr>
              <a:t>2024/5/24</a:t>
            </a:fld>
            <a:endParaRPr lang="en-US" altLang="zh-CN" sz="1000"/>
          </a:p>
        </p:txBody>
      </p:sp>
      <p:sp>
        <p:nvSpPr>
          <p:cNvPr id="1818626" name="Rectangle 2">
            <a:extLst>
              <a:ext uri="{FF2B5EF4-FFF2-40B4-BE49-F238E27FC236}">
                <a16:creationId xmlns:a16="http://schemas.microsoft.com/office/drawing/2014/main" id="{61503D09-EF35-B34C-B030-1B008F557DCB}"/>
              </a:ext>
            </a:extLst>
          </p:cNvPr>
          <p:cNvSpPr>
            <a:spLocks noGrp="1" noChangeArrowheads="1"/>
          </p:cNvSpPr>
          <p:nvPr>
            <p:ph type="title"/>
          </p:nvPr>
        </p:nvSpPr>
        <p:spPr/>
        <p:txBody>
          <a:bodyPr/>
          <a:lstStyle/>
          <a:p>
            <a:r>
              <a:rPr lang="zh-CN" altLang="en-US"/>
              <a:t>导出推论</a:t>
            </a:r>
          </a:p>
        </p:txBody>
      </p:sp>
      <p:sp>
        <p:nvSpPr>
          <p:cNvPr id="76805" name="Rectangle 3">
            <a:extLst>
              <a:ext uri="{FF2B5EF4-FFF2-40B4-BE49-F238E27FC236}">
                <a16:creationId xmlns:a16="http://schemas.microsoft.com/office/drawing/2014/main" id="{42EF7E75-AAA3-1F4C-93D0-56547D9B3BC8}"/>
              </a:ext>
            </a:extLst>
          </p:cNvPr>
          <p:cNvSpPr>
            <a:spLocks noGrp="1" noChangeArrowheads="1"/>
          </p:cNvSpPr>
          <p:nvPr>
            <p:ph type="body" idx="1"/>
          </p:nvPr>
        </p:nvSpPr>
        <p:spPr>
          <a:xfrm>
            <a:off x="273050" y="1125538"/>
            <a:ext cx="9632950" cy="3589337"/>
          </a:xfrm>
        </p:spPr>
        <p:txBody>
          <a:bodyPr/>
          <a:lstStyle/>
          <a:p>
            <a:pPr>
              <a:lnSpc>
                <a:spcPct val="120000"/>
              </a:lnSpc>
              <a:buFont typeface="Wingdings" pitchFamily="2" charset="2"/>
              <a:buNone/>
            </a:pPr>
            <a:r>
              <a:rPr lang="zh-CN" altLang="en-US"/>
              <a:t>   根据</a:t>
            </a:r>
            <a:r>
              <a:rPr lang="en-US" altLang="zh-CN"/>
              <a:t>A1</a:t>
            </a:r>
            <a:r>
              <a:rPr lang="zh-CN" altLang="en-US"/>
              <a:t>，</a:t>
            </a:r>
            <a:r>
              <a:rPr lang="en-US" altLang="zh-CN"/>
              <a:t>A2</a:t>
            </a:r>
            <a:r>
              <a:rPr lang="zh-CN" altLang="en-US"/>
              <a:t>，</a:t>
            </a:r>
            <a:r>
              <a:rPr lang="en-US" altLang="zh-CN"/>
              <a:t>A3</a:t>
            </a:r>
            <a:r>
              <a:rPr lang="zh-CN" altLang="en-US"/>
              <a:t>可以得到下面三条推论：</a:t>
            </a:r>
          </a:p>
          <a:p>
            <a:pPr>
              <a:lnSpc>
                <a:spcPct val="120000"/>
              </a:lnSpc>
              <a:spcBef>
                <a:spcPct val="0"/>
              </a:spcBef>
            </a:pPr>
            <a:r>
              <a:rPr lang="zh-CN" altLang="en-US"/>
              <a:t> </a:t>
            </a:r>
            <a:r>
              <a:rPr lang="zh-CN" altLang="en-US">
                <a:solidFill>
                  <a:srgbClr val="0000FF"/>
                </a:solidFill>
              </a:rPr>
              <a:t>合成规则    </a:t>
            </a:r>
            <a:r>
              <a:rPr lang="zh-CN" altLang="en-US"/>
              <a:t>由</a:t>
            </a:r>
            <a:r>
              <a:rPr lang="en-US" altLang="zh-CN" i="1"/>
              <a:t>X</a:t>
            </a:r>
            <a:r>
              <a:rPr lang="en-US" altLang="zh-CN"/>
              <a:t>→</a:t>
            </a:r>
            <a:r>
              <a:rPr lang="en-US" altLang="zh-CN" i="1"/>
              <a:t>Y</a:t>
            </a:r>
            <a:r>
              <a:rPr lang="en-US" altLang="zh-CN"/>
              <a:t>,</a:t>
            </a:r>
            <a:r>
              <a:rPr lang="en-US" altLang="zh-CN" i="1"/>
              <a:t>X</a:t>
            </a:r>
            <a:r>
              <a:rPr lang="en-US" altLang="zh-CN"/>
              <a:t>→</a:t>
            </a:r>
            <a:r>
              <a:rPr lang="en-US" altLang="zh-CN" i="1"/>
              <a:t>Z</a:t>
            </a:r>
            <a:r>
              <a:rPr lang="en-US" altLang="zh-CN"/>
              <a:t>,</a:t>
            </a:r>
            <a:r>
              <a:rPr lang="zh-CN" altLang="en-US"/>
              <a:t>则</a:t>
            </a:r>
            <a:r>
              <a:rPr lang="en-US" altLang="zh-CN" i="1"/>
              <a:t>X</a:t>
            </a:r>
            <a:r>
              <a:rPr lang="en-US" altLang="zh-CN"/>
              <a:t>→</a:t>
            </a:r>
            <a:r>
              <a:rPr lang="en-US" altLang="zh-CN" i="1"/>
              <a:t>YZ</a:t>
            </a:r>
            <a:endParaRPr lang="zh-CN" altLang="en-US"/>
          </a:p>
          <a:p>
            <a:pPr>
              <a:lnSpc>
                <a:spcPct val="120000"/>
              </a:lnSpc>
              <a:spcBef>
                <a:spcPct val="0"/>
              </a:spcBef>
            </a:pPr>
            <a:r>
              <a:rPr lang="zh-CN" altLang="en-US">
                <a:solidFill>
                  <a:srgbClr val="0000FF"/>
                </a:solidFill>
              </a:rPr>
              <a:t> 分解规则     </a:t>
            </a:r>
            <a:r>
              <a:rPr lang="zh-CN" altLang="en-US"/>
              <a:t>由</a:t>
            </a:r>
            <a:r>
              <a:rPr lang="en-US" altLang="zh-CN" i="1"/>
              <a:t>X</a:t>
            </a:r>
            <a:r>
              <a:rPr lang="en-US" altLang="zh-CN"/>
              <a:t>→</a:t>
            </a:r>
            <a:r>
              <a:rPr lang="en-US" altLang="zh-CN" i="1"/>
              <a:t>Y</a:t>
            </a:r>
            <a:r>
              <a:rPr lang="zh-CN" altLang="en-US"/>
              <a:t>及 </a:t>
            </a:r>
            <a:r>
              <a:rPr lang="en-US" altLang="zh-CN" i="1"/>
              <a:t>Z</a:t>
            </a:r>
            <a:r>
              <a:rPr lang="en-US" altLang="zh-CN">
                <a:sym typeface="Symbol" pitchFamily="2" charset="2"/>
              </a:rPr>
              <a:t></a:t>
            </a:r>
            <a:r>
              <a:rPr lang="en-US" altLang="zh-CN" i="1"/>
              <a:t>Y</a:t>
            </a:r>
            <a:r>
              <a:rPr lang="zh-CN" altLang="en-US"/>
              <a:t>,则</a:t>
            </a:r>
            <a:r>
              <a:rPr lang="en-US" altLang="zh-CN" i="1"/>
              <a:t>X</a:t>
            </a:r>
            <a:r>
              <a:rPr lang="en-US" altLang="zh-CN"/>
              <a:t>→</a:t>
            </a:r>
            <a:r>
              <a:rPr lang="en-US" altLang="zh-CN" i="1"/>
              <a:t>Z</a:t>
            </a:r>
            <a:endParaRPr lang="zh-CN" altLang="en-US"/>
          </a:p>
          <a:p>
            <a:pPr>
              <a:lnSpc>
                <a:spcPct val="120000"/>
              </a:lnSpc>
              <a:spcBef>
                <a:spcPct val="0"/>
              </a:spcBef>
            </a:pPr>
            <a:r>
              <a:rPr lang="zh-CN" altLang="en-US"/>
              <a:t> </a:t>
            </a:r>
            <a:r>
              <a:rPr lang="zh-CN" altLang="en-US">
                <a:solidFill>
                  <a:srgbClr val="0000FF"/>
                </a:solidFill>
              </a:rPr>
              <a:t>伪传递规则 </a:t>
            </a:r>
            <a:r>
              <a:rPr lang="zh-CN" altLang="en-US"/>
              <a:t>由</a:t>
            </a:r>
            <a:r>
              <a:rPr lang="en-US" altLang="zh-CN" i="1"/>
              <a:t>X</a:t>
            </a:r>
            <a:r>
              <a:rPr lang="en-US" altLang="zh-CN"/>
              <a:t>→</a:t>
            </a:r>
            <a:r>
              <a:rPr lang="en-US" altLang="zh-CN" i="1"/>
              <a:t>Y</a:t>
            </a:r>
            <a:r>
              <a:rPr lang="en-US" altLang="zh-CN"/>
              <a:t>,</a:t>
            </a:r>
            <a:r>
              <a:rPr lang="en-US" altLang="zh-CN" i="1"/>
              <a:t> YZ</a:t>
            </a:r>
            <a:r>
              <a:rPr lang="en-US" altLang="zh-CN"/>
              <a:t>→</a:t>
            </a:r>
            <a:r>
              <a:rPr lang="en-US" altLang="zh-CN" i="1"/>
              <a:t>W</a:t>
            </a:r>
            <a:r>
              <a:rPr lang="en-US" altLang="zh-CN"/>
              <a:t>,</a:t>
            </a:r>
            <a:r>
              <a:rPr lang="zh-CN" altLang="en-US"/>
              <a:t>则</a:t>
            </a:r>
            <a:r>
              <a:rPr lang="en-US" altLang="zh-CN" i="1"/>
              <a:t>XZ</a:t>
            </a:r>
            <a:r>
              <a:rPr lang="en-US" altLang="zh-CN"/>
              <a:t>→</a:t>
            </a:r>
            <a:r>
              <a:rPr lang="en-US" altLang="zh-CN" i="1"/>
              <a:t>W</a:t>
            </a:r>
            <a:endParaRPr lang="zh-CN" altLang="en-US"/>
          </a:p>
          <a:p>
            <a:pPr>
              <a:lnSpc>
                <a:spcPct val="120000"/>
              </a:lnSpc>
              <a:spcBef>
                <a:spcPct val="0"/>
              </a:spcBef>
            </a:pPr>
            <a:r>
              <a:rPr lang="zh-CN" altLang="en-US"/>
              <a:t>根据合成规则和分解规则，可得</a:t>
            </a:r>
          </a:p>
          <a:p>
            <a:pPr>
              <a:lnSpc>
                <a:spcPct val="120000"/>
              </a:lnSpc>
              <a:spcBef>
                <a:spcPct val="0"/>
              </a:spcBef>
              <a:buFont typeface="Wingdings" pitchFamily="2" charset="2"/>
              <a:buNone/>
            </a:pPr>
            <a:r>
              <a:rPr lang="en-US" altLang="zh-CN" i="1"/>
              <a:t>          </a:t>
            </a:r>
            <a:r>
              <a:rPr lang="en-US" altLang="zh-CN" i="1">
                <a:solidFill>
                  <a:srgbClr val="FF0000"/>
                </a:solidFill>
              </a:rPr>
              <a:t>X</a:t>
            </a:r>
            <a:r>
              <a:rPr lang="en-US" altLang="zh-CN">
                <a:solidFill>
                  <a:srgbClr val="FF0000"/>
                </a:solidFill>
              </a:rPr>
              <a:t>→</a:t>
            </a:r>
            <a:r>
              <a:rPr lang="en-US" altLang="zh-CN" i="1">
                <a:solidFill>
                  <a:srgbClr val="FF0000"/>
                </a:solidFill>
              </a:rPr>
              <a:t>A</a:t>
            </a:r>
            <a:r>
              <a:rPr lang="en-US" altLang="zh-CN" i="1" baseline="-25000">
                <a:solidFill>
                  <a:srgbClr val="FF0000"/>
                </a:solidFill>
              </a:rPr>
              <a:t>1</a:t>
            </a:r>
            <a:r>
              <a:rPr lang="en-US" altLang="zh-CN" i="1">
                <a:solidFill>
                  <a:srgbClr val="FF0000"/>
                </a:solidFill>
              </a:rPr>
              <a:t> A</a:t>
            </a:r>
            <a:r>
              <a:rPr lang="en-US" altLang="zh-CN" i="1" baseline="-25000">
                <a:solidFill>
                  <a:srgbClr val="FF0000"/>
                </a:solidFill>
              </a:rPr>
              <a:t>2</a:t>
            </a:r>
            <a:r>
              <a:rPr lang="en-US" altLang="zh-CN" i="1">
                <a:solidFill>
                  <a:srgbClr val="FF0000"/>
                </a:solidFill>
              </a:rPr>
              <a:t>…A</a:t>
            </a:r>
            <a:r>
              <a:rPr lang="en-US" altLang="zh-CN" i="1" baseline="-25000">
                <a:solidFill>
                  <a:srgbClr val="FF0000"/>
                </a:solidFill>
              </a:rPr>
              <a:t>k  </a:t>
            </a:r>
            <a:r>
              <a:rPr lang="zh-CN" altLang="en-US">
                <a:solidFill>
                  <a:srgbClr val="FF0000"/>
                </a:solidFill>
              </a:rPr>
              <a:t>成立的充分必要条件是</a:t>
            </a:r>
            <a:r>
              <a:rPr lang="en-US" altLang="zh-CN">
                <a:solidFill>
                  <a:srgbClr val="FF0000"/>
                </a:solidFill>
              </a:rPr>
              <a:t> </a:t>
            </a:r>
            <a:r>
              <a:rPr lang="en-US" altLang="zh-CN" i="1">
                <a:solidFill>
                  <a:srgbClr val="FF0000"/>
                </a:solidFill>
              </a:rPr>
              <a:t>X</a:t>
            </a:r>
            <a:r>
              <a:rPr lang="en-US" altLang="zh-CN">
                <a:solidFill>
                  <a:srgbClr val="FF0000"/>
                </a:solidFill>
              </a:rPr>
              <a:t>→</a:t>
            </a:r>
            <a:r>
              <a:rPr lang="en-US" altLang="zh-CN" i="1">
                <a:solidFill>
                  <a:srgbClr val="FF0000"/>
                </a:solidFill>
              </a:rPr>
              <a:t>A</a:t>
            </a:r>
            <a:r>
              <a:rPr lang="en-US" altLang="zh-CN" i="1" baseline="-25000">
                <a:solidFill>
                  <a:srgbClr val="FF0000"/>
                </a:solidFill>
              </a:rPr>
              <a:t>i </a:t>
            </a:r>
            <a:r>
              <a:rPr lang="zh-CN" altLang="en-US">
                <a:solidFill>
                  <a:srgbClr val="FF0000"/>
                </a:solidFill>
              </a:rPr>
              <a:t>成立</a:t>
            </a:r>
          </a:p>
          <a:p>
            <a:pPr>
              <a:lnSpc>
                <a:spcPct val="120000"/>
              </a:lnSpc>
              <a:spcBef>
                <a:spcPct val="0"/>
              </a:spcBef>
              <a:buFont typeface="Wingdings" pitchFamily="2" charset="2"/>
              <a:buNone/>
            </a:pPr>
            <a:r>
              <a:rPr lang="zh-CN" altLang="en-US"/>
              <a:t>                                       （</a:t>
            </a:r>
            <a:r>
              <a:rPr lang="en-US" altLang="zh-CN" i="1"/>
              <a:t>i</a:t>
            </a:r>
            <a:r>
              <a:rPr lang="en-US" altLang="zh-CN"/>
              <a:t>=l</a:t>
            </a:r>
            <a:r>
              <a:rPr lang="zh-CN" altLang="en-US"/>
              <a:t>，</a:t>
            </a:r>
            <a:r>
              <a:rPr lang="en-US" altLang="zh-CN"/>
              <a:t>2</a:t>
            </a:r>
            <a:r>
              <a:rPr lang="zh-CN" altLang="en-US"/>
              <a:t>，</a:t>
            </a:r>
            <a:r>
              <a:rPr lang="en-US" altLang="zh-CN"/>
              <a:t>…</a:t>
            </a:r>
            <a:r>
              <a:rPr lang="zh-CN" altLang="en-US"/>
              <a:t>，</a:t>
            </a:r>
            <a:r>
              <a:rPr lang="en-US" altLang="zh-CN" i="1"/>
              <a:t>k</a:t>
            </a:r>
            <a:r>
              <a:rPr lang="zh-CN" altLang="en-US"/>
              <a:t>）。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灯片编号占位符 3">
            <a:extLst>
              <a:ext uri="{FF2B5EF4-FFF2-40B4-BE49-F238E27FC236}">
                <a16:creationId xmlns:a16="http://schemas.microsoft.com/office/drawing/2014/main" id="{E3A66E78-3140-DD4D-8EE5-94E9A67B2F97}"/>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37DBCEB0-9FDE-9148-8511-94CF506B6125}" type="slidenum">
              <a:rPr lang="zh-CN" altLang="en-US" sz="2000">
                <a:latin typeface="Arial" panose="020B0604020202020204" pitchFamily="34" charset="0"/>
              </a:rPr>
              <a:pPr>
                <a:lnSpc>
                  <a:spcPct val="100000"/>
                </a:lnSpc>
                <a:spcBef>
                  <a:spcPct val="0"/>
                </a:spcBef>
                <a:buClrTx/>
                <a:buSzTx/>
                <a:buFontTx/>
                <a:buNone/>
              </a:pPr>
              <a:t>63</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21520168-2258-2E4F-ABDB-42BDF25AD0E2}"/>
              </a:ext>
            </a:extLst>
          </p:cNvPr>
          <p:cNvSpPr>
            <a:spLocks noGrp="1"/>
          </p:cNvSpPr>
          <p:nvPr>
            <p:ph type="dt" sz="quarter" idx="11"/>
          </p:nvPr>
        </p:nvSpPr>
        <p:spPr/>
        <p:txBody>
          <a:bodyPr/>
          <a:lstStyle/>
          <a:p>
            <a:pPr>
              <a:defRPr/>
            </a:pPr>
            <a:fld id="{B75BE5FF-21F7-4EE9-817C-17270B965434}" type="datetime1">
              <a:rPr lang="zh-CN" altLang="en-US"/>
              <a:pPr>
                <a:defRPr/>
              </a:pPr>
              <a:t>2024/5/24</a:t>
            </a:fld>
            <a:endParaRPr lang="en-US" altLang="zh-CN" sz="1000"/>
          </a:p>
        </p:txBody>
      </p:sp>
      <p:sp>
        <p:nvSpPr>
          <p:cNvPr id="1819650" name="Rectangle 2">
            <a:extLst>
              <a:ext uri="{FF2B5EF4-FFF2-40B4-BE49-F238E27FC236}">
                <a16:creationId xmlns:a16="http://schemas.microsoft.com/office/drawing/2014/main" id="{293D0979-A5B8-D845-A244-A44A2FED9C8B}"/>
              </a:ext>
            </a:extLst>
          </p:cNvPr>
          <p:cNvSpPr>
            <a:spLocks noGrp="1" noChangeArrowheads="1"/>
          </p:cNvSpPr>
          <p:nvPr>
            <p:ph type="title"/>
          </p:nvPr>
        </p:nvSpPr>
        <p:spPr/>
        <p:txBody>
          <a:bodyPr/>
          <a:lstStyle/>
          <a:p>
            <a:pPr>
              <a:defRPr/>
            </a:pPr>
            <a:r>
              <a:rPr lang="en-US" altLang="zh-CN"/>
              <a:t>Armstrong</a:t>
            </a:r>
            <a:r>
              <a:rPr lang="zh-CN" altLang="en-US"/>
              <a:t>公理用途</a:t>
            </a:r>
          </a:p>
        </p:txBody>
      </p:sp>
      <p:sp>
        <p:nvSpPr>
          <p:cNvPr id="1819651" name="Rectangle 3">
            <a:extLst>
              <a:ext uri="{FF2B5EF4-FFF2-40B4-BE49-F238E27FC236}">
                <a16:creationId xmlns:a16="http://schemas.microsoft.com/office/drawing/2014/main" id="{26663286-45B0-5548-BCF4-EAE58132A779}"/>
              </a:ext>
            </a:extLst>
          </p:cNvPr>
          <p:cNvSpPr>
            <a:spLocks noGrp="1" noChangeArrowheads="1"/>
          </p:cNvSpPr>
          <p:nvPr>
            <p:ph type="body" idx="1"/>
          </p:nvPr>
        </p:nvSpPr>
        <p:spPr>
          <a:xfrm>
            <a:off x="650875" y="1143000"/>
            <a:ext cx="8820150" cy="2498725"/>
          </a:xfrm>
        </p:spPr>
        <p:txBody>
          <a:bodyPr/>
          <a:lstStyle/>
          <a:p>
            <a:pPr>
              <a:lnSpc>
                <a:spcPct val="120000"/>
              </a:lnSpc>
              <a:spcBef>
                <a:spcPct val="0"/>
              </a:spcBef>
            </a:pPr>
            <a:r>
              <a:rPr lang="en-US" altLang="zh-CN"/>
              <a:t>Armstrong</a:t>
            </a:r>
            <a:r>
              <a:rPr lang="zh-CN" altLang="en-US"/>
              <a:t>公理系统是一套推理规则</a:t>
            </a:r>
          </a:p>
          <a:p>
            <a:pPr lvl="1">
              <a:lnSpc>
                <a:spcPct val="120000"/>
              </a:lnSpc>
              <a:spcBef>
                <a:spcPct val="0"/>
              </a:spcBef>
            </a:pPr>
            <a:r>
              <a:rPr lang="zh-CN" altLang="en-US"/>
              <a:t>从一组函数依赖求得蕴含的函数依赖</a:t>
            </a:r>
          </a:p>
          <a:p>
            <a:pPr lvl="1">
              <a:lnSpc>
                <a:spcPct val="120000"/>
              </a:lnSpc>
              <a:spcBef>
                <a:spcPct val="0"/>
              </a:spcBef>
            </a:pPr>
            <a:r>
              <a:rPr lang="zh-CN" altLang="en-US"/>
              <a:t>是模式分解算法的理论基础</a:t>
            </a:r>
          </a:p>
          <a:p>
            <a:pPr lvl="1">
              <a:lnSpc>
                <a:spcPct val="120000"/>
              </a:lnSpc>
              <a:spcBef>
                <a:spcPct val="0"/>
              </a:spcBef>
            </a:pPr>
            <a:r>
              <a:rPr lang="zh-CN" altLang="en-US"/>
              <a:t>求给定关系模式的关键字</a:t>
            </a:r>
          </a:p>
          <a:p>
            <a:pPr>
              <a:spcBef>
                <a:spcPct val="10000"/>
              </a:spcBef>
            </a:pP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19651">
                                            <p:txEl>
                                              <p:pRg st="0" end="0"/>
                                            </p:txEl>
                                          </p:spTgt>
                                        </p:tgtEl>
                                        <p:attrNameLst>
                                          <p:attrName>style.visibility</p:attrName>
                                        </p:attrNameLst>
                                      </p:cBhvr>
                                      <p:to>
                                        <p:strVal val="visible"/>
                                      </p:to>
                                    </p:set>
                                    <p:animEffect transition="in" filter="wipe(up)">
                                      <p:cBhvr>
                                        <p:cTn id="7" dur="500"/>
                                        <p:tgtEl>
                                          <p:spTgt spid="1819651">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819651">
                                            <p:txEl>
                                              <p:pRg st="1" end="1"/>
                                            </p:txEl>
                                          </p:spTgt>
                                        </p:tgtEl>
                                        <p:attrNameLst>
                                          <p:attrName>style.visibility</p:attrName>
                                        </p:attrNameLst>
                                      </p:cBhvr>
                                      <p:to>
                                        <p:strVal val="visible"/>
                                      </p:to>
                                    </p:set>
                                    <p:animEffect transition="in" filter="wipe(up)">
                                      <p:cBhvr>
                                        <p:cTn id="10" dur="500"/>
                                        <p:tgtEl>
                                          <p:spTgt spid="1819651">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819651">
                                            <p:txEl>
                                              <p:pRg st="2" end="2"/>
                                            </p:txEl>
                                          </p:spTgt>
                                        </p:tgtEl>
                                        <p:attrNameLst>
                                          <p:attrName>style.visibility</p:attrName>
                                        </p:attrNameLst>
                                      </p:cBhvr>
                                      <p:to>
                                        <p:strVal val="visible"/>
                                      </p:to>
                                    </p:set>
                                    <p:animEffect transition="in" filter="wipe(up)">
                                      <p:cBhvr>
                                        <p:cTn id="13" dur="500"/>
                                        <p:tgtEl>
                                          <p:spTgt spid="1819651">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819651">
                                            <p:txEl>
                                              <p:pRg st="3" end="3"/>
                                            </p:txEl>
                                          </p:spTgt>
                                        </p:tgtEl>
                                        <p:attrNameLst>
                                          <p:attrName>style.visibility</p:attrName>
                                        </p:attrNameLst>
                                      </p:cBhvr>
                                      <p:to>
                                        <p:strVal val="visible"/>
                                      </p:to>
                                    </p:set>
                                    <p:animEffect transition="in" filter="wipe(up)">
                                      <p:cBhvr>
                                        <p:cTn id="16" dur="500"/>
                                        <p:tgtEl>
                                          <p:spTgt spid="18196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9651"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灯片编号占位符 3">
            <a:extLst>
              <a:ext uri="{FF2B5EF4-FFF2-40B4-BE49-F238E27FC236}">
                <a16:creationId xmlns:a16="http://schemas.microsoft.com/office/drawing/2014/main" id="{D2569F19-E474-B448-8991-B18CEF817FA3}"/>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A2C8D0DE-0E6B-4B4B-8733-898EC4108397}" type="slidenum">
              <a:rPr lang="zh-CN" altLang="en-US" sz="2000">
                <a:latin typeface="Arial" panose="020B0604020202020204" pitchFamily="34" charset="0"/>
              </a:rPr>
              <a:pPr>
                <a:lnSpc>
                  <a:spcPct val="100000"/>
                </a:lnSpc>
                <a:spcBef>
                  <a:spcPct val="0"/>
                </a:spcBef>
                <a:buClrTx/>
                <a:buSzTx/>
                <a:buFontTx/>
                <a:buNone/>
              </a:pPr>
              <a:t>64</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11F6397C-B964-5644-8453-2B6BC7E1CAA1}"/>
              </a:ext>
            </a:extLst>
          </p:cNvPr>
          <p:cNvSpPr>
            <a:spLocks noGrp="1"/>
          </p:cNvSpPr>
          <p:nvPr>
            <p:ph type="dt" sz="quarter" idx="11"/>
          </p:nvPr>
        </p:nvSpPr>
        <p:spPr/>
        <p:txBody>
          <a:bodyPr/>
          <a:lstStyle/>
          <a:p>
            <a:pPr>
              <a:defRPr/>
            </a:pPr>
            <a:fld id="{9078FF66-BA18-4AF1-A45A-43ABCE98B719}" type="datetime1">
              <a:rPr lang="zh-CN" altLang="en-US"/>
              <a:pPr>
                <a:defRPr/>
              </a:pPr>
              <a:t>2024/5/24</a:t>
            </a:fld>
            <a:endParaRPr lang="en-US" altLang="zh-CN" sz="1000"/>
          </a:p>
        </p:txBody>
      </p:sp>
      <p:sp>
        <p:nvSpPr>
          <p:cNvPr id="1876994" name="Rectangle 2">
            <a:extLst>
              <a:ext uri="{FF2B5EF4-FFF2-40B4-BE49-F238E27FC236}">
                <a16:creationId xmlns:a16="http://schemas.microsoft.com/office/drawing/2014/main" id="{269257B5-48C3-8D4C-BDF5-BECBAD01FFD6}"/>
              </a:ext>
            </a:extLst>
          </p:cNvPr>
          <p:cNvSpPr>
            <a:spLocks noGrp="1" noChangeArrowheads="1"/>
          </p:cNvSpPr>
          <p:nvPr>
            <p:ph type="title"/>
          </p:nvPr>
        </p:nvSpPr>
        <p:spPr/>
        <p:txBody>
          <a:bodyPr/>
          <a:lstStyle/>
          <a:p>
            <a:r>
              <a:rPr lang="en-US" altLang="zh-CN"/>
              <a:t>Armstrong</a:t>
            </a:r>
            <a:r>
              <a:rPr lang="zh-CN" altLang="en-US"/>
              <a:t>公理完备性</a:t>
            </a:r>
          </a:p>
        </p:txBody>
      </p:sp>
      <p:sp>
        <p:nvSpPr>
          <p:cNvPr id="1876995" name="Rectangle 3">
            <a:extLst>
              <a:ext uri="{FF2B5EF4-FFF2-40B4-BE49-F238E27FC236}">
                <a16:creationId xmlns:a16="http://schemas.microsoft.com/office/drawing/2014/main" id="{932A0DCD-39D5-F240-AD15-6D69D0A86015}"/>
              </a:ext>
            </a:extLst>
          </p:cNvPr>
          <p:cNvSpPr>
            <a:spLocks noGrp="1" noChangeArrowheads="1"/>
          </p:cNvSpPr>
          <p:nvPr>
            <p:ph type="body" idx="1"/>
          </p:nvPr>
        </p:nvSpPr>
        <p:spPr>
          <a:xfrm>
            <a:off x="650875" y="1143000"/>
            <a:ext cx="8820150" cy="5505450"/>
          </a:xfrm>
        </p:spPr>
        <p:txBody>
          <a:bodyPr/>
          <a:lstStyle/>
          <a:p>
            <a:pPr>
              <a:lnSpc>
                <a:spcPct val="80000"/>
              </a:lnSpc>
              <a:spcBef>
                <a:spcPct val="10000"/>
              </a:spcBef>
            </a:pPr>
            <a:r>
              <a:rPr lang="en-US" altLang="zh-CN"/>
              <a:t>Armstrong</a:t>
            </a:r>
            <a:r>
              <a:rPr lang="zh-CN" altLang="en-US"/>
              <a:t>公理是正确的、完备的</a:t>
            </a:r>
            <a:r>
              <a:rPr lang="en-US" altLang="zh-CN"/>
              <a:t>?</a:t>
            </a:r>
          </a:p>
          <a:p>
            <a:pPr lvl="1">
              <a:lnSpc>
                <a:spcPct val="80000"/>
              </a:lnSpc>
              <a:spcBef>
                <a:spcPct val="10000"/>
              </a:spcBef>
            </a:pPr>
            <a:r>
              <a:rPr lang="zh-CN" altLang="en-US"/>
              <a:t>正确性 </a:t>
            </a:r>
          </a:p>
          <a:p>
            <a:pPr lvl="2">
              <a:lnSpc>
                <a:spcPct val="80000"/>
              </a:lnSpc>
              <a:spcBef>
                <a:spcPct val="10000"/>
              </a:spcBef>
            </a:pPr>
            <a:r>
              <a:rPr lang="zh-CN" altLang="en-US">
                <a:latin typeface="宋体" panose="02010600030101010101" pitchFamily="2" charset="-122"/>
              </a:rPr>
              <a:t>利用该公理系统，如果能从函数依赖集</a:t>
            </a:r>
            <a:r>
              <a:rPr lang="en-US" altLang="zh-CN"/>
              <a:t>F</a:t>
            </a:r>
            <a:r>
              <a:rPr lang="zh-CN" altLang="en-US">
                <a:latin typeface="宋体" panose="02010600030101010101" pitchFamily="2" charset="-122"/>
              </a:rPr>
              <a:t>推出</a:t>
            </a:r>
            <a:r>
              <a:rPr lang="en-US" altLang="zh-CN"/>
              <a:t>FD X</a:t>
            </a:r>
            <a:r>
              <a:rPr lang="en-US" altLang="zh-CN">
                <a:latin typeface="宋体" panose="02010600030101010101" pitchFamily="2" charset="-122"/>
              </a:rPr>
              <a:t>→</a:t>
            </a:r>
            <a:r>
              <a:rPr lang="en-US" altLang="zh-CN"/>
              <a:t>Y</a:t>
            </a:r>
            <a:r>
              <a:rPr lang="zh-CN" altLang="en-US">
                <a:latin typeface="宋体" panose="02010600030101010101" pitchFamily="2" charset="-122"/>
              </a:rPr>
              <a:t>成立，则</a:t>
            </a:r>
            <a:r>
              <a:rPr lang="en-US" altLang="zh-CN"/>
              <a:t>F</a:t>
            </a:r>
            <a:r>
              <a:rPr lang="zh-CN" altLang="en-US">
                <a:latin typeface="宋体" panose="02010600030101010101" pitchFamily="2" charset="-122"/>
              </a:rPr>
              <a:t>蕴涵</a:t>
            </a:r>
            <a:r>
              <a:rPr lang="zh-CN" altLang="en-US"/>
              <a:t>  </a:t>
            </a:r>
            <a:r>
              <a:rPr lang="en-US" altLang="zh-CN"/>
              <a:t>X</a:t>
            </a:r>
            <a:r>
              <a:rPr lang="en-US" altLang="zh-CN">
                <a:latin typeface="宋体" panose="02010600030101010101" pitchFamily="2" charset="-122"/>
              </a:rPr>
              <a:t>→</a:t>
            </a:r>
            <a:r>
              <a:rPr lang="en-US" altLang="zh-CN"/>
              <a:t>Y</a:t>
            </a:r>
            <a:endParaRPr lang="zh-CN" altLang="en-US"/>
          </a:p>
          <a:p>
            <a:pPr lvl="1">
              <a:lnSpc>
                <a:spcPct val="80000"/>
              </a:lnSpc>
              <a:spcBef>
                <a:spcPct val="10000"/>
              </a:spcBef>
            </a:pPr>
            <a:r>
              <a:rPr lang="zh-CN" altLang="en-US"/>
              <a:t>完备性</a:t>
            </a:r>
          </a:p>
          <a:p>
            <a:pPr lvl="2">
              <a:lnSpc>
                <a:spcPct val="80000"/>
              </a:lnSpc>
              <a:spcBef>
                <a:spcPct val="10000"/>
              </a:spcBef>
            </a:pPr>
            <a:r>
              <a:rPr lang="zh-CN" altLang="en-US"/>
              <a:t>用公理可以从已知的一组函数依赖</a:t>
            </a:r>
            <a:r>
              <a:rPr lang="en-US" altLang="zh-CN"/>
              <a:t>F</a:t>
            </a:r>
            <a:r>
              <a:rPr lang="zh-CN" altLang="en-US"/>
              <a:t>推出它所蕴涵的所有函数依赖 。</a:t>
            </a:r>
          </a:p>
          <a:p>
            <a:pPr lvl="2">
              <a:lnSpc>
                <a:spcPct val="80000"/>
              </a:lnSpc>
              <a:spcBef>
                <a:spcPct val="10000"/>
              </a:spcBef>
            </a:pPr>
            <a:endParaRPr lang="zh-CN" altLang="en-US"/>
          </a:p>
          <a:p>
            <a:pPr>
              <a:lnSpc>
                <a:spcPct val="80000"/>
              </a:lnSpc>
            </a:pPr>
            <a:r>
              <a:rPr lang="zh-CN" altLang="en-US"/>
              <a:t>要说明公理的完备性，可以对已知函数依赖集</a:t>
            </a:r>
            <a:r>
              <a:rPr lang="en-US" altLang="zh-CN"/>
              <a:t>F</a:t>
            </a:r>
            <a:r>
              <a:rPr lang="zh-CN" altLang="en-US"/>
              <a:t>求</a:t>
            </a:r>
            <a:r>
              <a:rPr lang="en-US" altLang="zh-CN"/>
              <a:t>F</a:t>
            </a:r>
            <a:r>
              <a:rPr lang="en-US" altLang="zh-CN" baseline="30000"/>
              <a:t>+</a:t>
            </a:r>
            <a:r>
              <a:rPr lang="zh-CN" altLang="en-US"/>
              <a:t>。如果可以用公理推导出</a:t>
            </a:r>
            <a:r>
              <a:rPr lang="en-US" altLang="zh-CN"/>
              <a:t>F</a:t>
            </a:r>
            <a:r>
              <a:rPr lang="en-US" altLang="zh-CN" baseline="30000"/>
              <a:t>+</a:t>
            </a:r>
            <a:r>
              <a:rPr lang="zh-CN" altLang="en-US"/>
              <a:t>中所有的函数依赖</a:t>
            </a:r>
            <a:r>
              <a:rPr lang="en-US" altLang="zh-CN"/>
              <a:t>,</a:t>
            </a:r>
            <a:r>
              <a:rPr lang="zh-CN" altLang="en-US"/>
              <a:t>则可以证明公理是完备的。</a:t>
            </a:r>
          </a:p>
          <a:p>
            <a:pPr>
              <a:lnSpc>
                <a:spcPct val="80000"/>
              </a:lnSpc>
              <a:spcBef>
                <a:spcPct val="10000"/>
              </a:spcBef>
            </a:pPr>
            <a:r>
              <a:rPr lang="zh-CN" altLang="en-US"/>
              <a:t>由</a:t>
            </a:r>
            <a:r>
              <a:rPr lang="en-US" altLang="zh-CN"/>
              <a:t>F={</a:t>
            </a:r>
            <a:r>
              <a:rPr lang="en-US" altLang="zh-CN" i="1"/>
              <a:t>X</a:t>
            </a:r>
            <a:r>
              <a:rPr lang="en-US" altLang="zh-CN"/>
              <a:t>→</a:t>
            </a:r>
            <a:r>
              <a:rPr lang="en-US" altLang="zh-CN" i="1"/>
              <a:t>A</a:t>
            </a:r>
            <a:r>
              <a:rPr lang="en-US" altLang="zh-CN" baseline="-25000"/>
              <a:t>1</a:t>
            </a:r>
            <a:r>
              <a:rPr lang="en-US" altLang="zh-CN"/>
              <a:t>,…, </a:t>
            </a:r>
            <a:r>
              <a:rPr lang="en-US" altLang="zh-CN" i="1"/>
              <a:t>X</a:t>
            </a:r>
            <a:r>
              <a:rPr lang="en-US" altLang="zh-CN"/>
              <a:t>→</a:t>
            </a:r>
            <a:r>
              <a:rPr lang="en-US" altLang="zh-CN" i="1"/>
              <a:t>A</a:t>
            </a:r>
            <a:r>
              <a:rPr lang="en-US" altLang="zh-CN" baseline="-25000"/>
              <a:t>n</a:t>
            </a:r>
            <a:r>
              <a:rPr lang="en-US" altLang="zh-CN"/>
              <a:t>}</a:t>
            </a:r>
            <a:r>
              <a:rPr lang="zh-CN" altLang="en-US"/>
              <a:t>出发可以推导出2</a:t>
            </a:r>
            <a:r>
              <a:rPr lang="en-US" altLang="zh-CN" baseline="30000"/>
              <a:t>n</a:t>
            </a:r>
            <a:r>
              <a:rPr lang="zh-CN" altLang="en-US"/>
              <a:t>个不同的函数依赖。该问题属于</a:t>
            </a:r>
            <a:r>
              <a:rPr lang="en-US" altLang="zh-CN"/>
              <a:t>NP</a:t>
            </a:r>
            <a:r>
              <a:rPr lang="zh-CN" altLang="en-US"/>
              <a:t>完全问题。</a:t>
            </a:r>
            <a:r>
              <a:rPr lang="zh-CN" altLang="en-US">
                <a:latin typeface="宋体" panose="02010600030101010101" pitchFamily="2" charset="-122"/>
              </a:rPr>
              <a:t>由</a:t>
            </a:r>
            <a:r>
              <a:rPr lang="en-US" altLang="zh-CN"/>
              <a:t>F</a:t>
            </a:r>
            <a:r>
              <a:rPr lang="zh-CN" altLang="en-US">
                <a:latin typeface="宋体" panose="02010600030101010101" pitchFamily="2" charset="-122"/>
              </a:rPr>
              <a:t>求</a:t>
            </a:r>
            <a:r>
              <a:rPr lang="en-US" altLang="zh-CN"/>
              <a:t>F</a:t>
            </a:r>
            <a:r>
              <a:rPr lang="en-US" altLang="zh-CN" baseline="30000"/>
              <a:t>+ </a:t>
            </a:r>
            <a:r>
              <a:rPr lang="zh-CN" altLang="en-US">
                <a:latin typeface="宋体" panose="02010600030101010101" pitchFamily="2" charset="-122"/>
              </a:rPr>
              <a:t>是行不通的</a:t>
            </a:r>
          </a:p>
          <a:p>
            <a:pPr lvl="1">
              <a:lnSpc>
                <a:spcPct val="80000"/>
              </a:lnSpc>
              <a:spcBef>
                <a:spcPct val="10000"/>
              </a:spcBef>
            </a:pPr>
            <a:r>
              <a:rPr lang="zh-CN" altLang="en-US"/>
              <a:t>可以用穷举法得到答案，计算的时间随问题的复杂程度成指数的增长，很快便变得不可计算了</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76995">
                                            <p:txEl>
                                              <p:pRg st="0" end="0"/>
                                            </p:txEl>
                                          </p:spTgt>
                                        </p:tgtEl>
                                        <p:attrNameLst>
                                          <p:attrName>style.visibility</p:attrName>
                                        </p:attrNameLst>
                                      </p:cBhvr>
                                      <p:to>
                                        <p:strVal val="visible"/>
                                      </p:to>
                                    </p:set>
                                    <p:animEffect transition="in" filter="wipe(up)">
                                      <p:cBhvr>
                                        <p:cTn id="7" dur="500"/>
                                        <p:tgtEl>
                                          <p:spTgt spid="1876995">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876995">
                                            <p:txEl>
                                              <p:pRg st="1" end="1"/>
                                            </p:txEl>
                                          </p:spTgt>
                                        </p:tgtEl>
                                        <p:attrNameLst>
                                          <p:attrName>style.visibility</p:attrName>
                                        </p:attrNameLst>
                                      </p:cBhvr>
                                      <p:to>
                                        <p:strVal val="visible"/>
                                      </p:to>
                                    </p:set>
                                    <p:animEffect transition="in" filter="wipe(up)">
                                      <p:cBhvr>
                                        <p:cTn id="10" dur="500"/>
                                        <p:tgtEl>
                                          <p:spTgt spid="1876995">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876995">
                                            <p:txEl>
                                              <p:pRg st="2" end="2"/>
                                            </p:txEl>
                                          </p:spTgt>
                                        </p:tgtEl>
                                        <p:attrNameLst>
                                          <p:attrName>style.visibility</p:attrName>
                                        </p:attrNameLst>
                                      </p:cBhvr>
                                      <p:to>
                                        <p:strVal val="visible"/>
                                      </p:to>
                                    </p:set>
                                    <p:animEffect transition="in" filter="wipe(up)">
                                      <p:cBhvr>
                                        <p:cTn id="13" dur="500"/>
                                        <p:tgtEl>
                                          <p:spTgt spid="1876995">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876995">
                                            <p:txEl>
                                              <p:pRg st="3" end="3"/>
                                            </p:txEl>
                                          </p:spTgt>
                                        </p:tgtEl>
                                        <p:attrNameLst>
                                          <p:attrName>style.visibility</p:attrName>
                                        </p:attrNameLst>
                                      </p:cBhvr>
                                      <p:to>
                                        <p:strVal val="visible"/>
                                      </p:to>
                                    </p:set>
                                    <p:animEffect transition="in" filter="wipe(up)">
                                      <p:cBhvr>
                                        <p:cTn id="16" dur="500"/>
                                        <p:tgtEl>
                                          <p:spTgt spid="1876995">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876995">
                                            <p:txEl>
                                              <p:pRg st="4" end="4"/>
                                            </p:txEl>
                                          </p:spTgt>
                                        </p:tgtEl>
                                        <p:attrNameLst>
                                          <p:attrName>style.visibility</p:attrName>
                                        </p:attrNameLst>
                                      </p:cBhvr>
                                      <p:to>
                                        <p:strVal val="visible"/>
                                      </p:to>
                                    </p:set>
                                    <p:animEffect transition="in" filter="wipe(up)">
                                      <p:cBhvr>
                                        <p:cTn id="19" dur="500"/>
                                        <p:tgtEl>
                                          <p:spTgt spid="1876995">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876995">
                                            <p:txEl>
                                              <p:pRg st="6" end="6"/>
                                            </p:txEl>
                                          </p:spTgt>
                                        </p:tgtEl>
                                        <p:attrNameLst>
                                          <p:attrName>style.visibility</p:attrName>
                                        </p:attrNameLst>
                                      </p:cBhvr>
                                      <p:to>
                                        <p:strVal val="visible"/>
                                      </p:to>
                                    </p:set>
                                    <p:animEffect transition="in" filter="wipe(up)">
                                      <p:cBhvr>
                                        <p:cTn id="24" dur="500"/>
                                        <p:tgtEl>
                                          <p:spTgt spid="1876995">
                                            <p:txEl>
                                              <p:pRg st="6" end="6"/>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876995">
                                            <p:txEl>
                                              <p:pRg st="7" end="7"/>
                                            </p:txEl>
                                          </p:spTgt>
                                        </p:tgtEl>
                                        <p:attrNameLst>
                                          <p:attrName>style.visibility</p:attrName>
                                        </p:attrNameLst>
                                      </p:cBhvr>
                                      <p:to>
                                        <p:strVal val="visible"/>
                                      </p:to>
                                    </p:set>
                                    <p:animEffect transition="in" filter="wipe(up)">
                                      <p:cBhvr>
                                        <p:cTn id="29" dur="500"/>
                                        <p:tgtEl>
                                          <p:spTgt spid="1876995">
                                            <p:txEl>
                                              <p:pRg st="7" end="7"/>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876995">
                                            <p:txEl>
                                              <p:pRg st="8" end="8"/>
                                            </p:txEl>
                                          </p:spTgt>
                                        </p:tgtEl>
                                        <p:attrNameLst>
                                          <p:attrName>style.visibility</p:attrName>
                                        </p:attrNameLst>
                                      </p:cBhvr>
                                      <p:to>
                                        <p:strVal val="visible"/>
                                      </p:to>
                                    </p:set>
                                    <p:animEffect transition="in" filter="wipe(up)">
                                      <p:cBhvr>
                                        <p:cTn id="32" dur="500"/>
                                        <p:tgtEl>
                                          <p:spTgt spid="18769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6995"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3">
            <a:extLst>
              <a:ext uri="{FF2B5EF4-FFF2-40B4-BE49-F238E27FC236}">
                <a16:creationId xmlns:a16="http://schemas.microsoft.com/office/drawing/2014/main" id="{6EB219A9-3084-0745-A856-523DEA1592E2}"/>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ED134B21-C8DF-CE43-A59E-E0E7E45BDD33}" type="slidenum">
              <a:rPr lang="zh-CN" altLang="en-US" sz="2000">
                <a:latin typeface="Arial" panose="020B0604020202020204" pitchFamily="34" charset="0"/>
              </a:rPr>
              <a:pPr>
                <a:lnSpc>
                  <a:spcPct val="100000"/>
                </a:lnSpc>
                <a:spcBef>
                  <a:spcPct val="0"/>
                </a:spcBef>
                <a:buClrTx/>
                <a:buSzTx/>
                <a:buFontTx/>
                <a:buNone/>
              </a:pPr>
              <a:t>65</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EFD6E0E9-B6FD-5047-B5E9-C0516E6F90F3}"/>
              </a:ext>
            </a:extLst>
          </p:cNvPr>
          <p:cNvSpPr>
            <a:spLocks noGrp="1"/>
          </p:cNvSpPr>
          <p:nvPr>
            <p:ph type="dt" sz="quarter" idx="11"/>
          </p:nvPr>
        </p:nvSpPr>
        <p:spPr/>
        <p:txBody>
          <a:bodyPr/>
          <a:lstStyle/>
          <a:p>
            <a:pPr>
              <a:defRPr/>
            </a:pPr>
            <a:fld id="{428D49C9-CB09-4290-BEB6-91B0EA804530}" type="datetime1">
              <a:rPr lang="zh-CN" altLang="en-US"/>
              <a:pPr>
                <a:defRPr/>
              </a:pPr>
              <a:t>2024/5/24</a:t>
            </a:fld>
            <a:endParaRPr lang="en-US" altLang="zh-CN" sz="1000"/>
          </a:p>
        </p:txBody>
      </p:sp>
      <p:sp>
        <p:nvSpPr>
          <p:cNvPr id="1783810" name="Rectangle 2">
            <a:extLst>
              <a:ext uri="{FF2B5EF4-FFF2-40B4-BE49-F238E27FC236}">
                <a16:creationId xmlns:a16="http://schemas.microsoft.com/office/drawing/2014/main" id="{EF1E2EA9-8FE7-CD48-8480-843C6DB56D88}"/>
              </a:ext>
            </a:extLst>
          </p:cNvPr>
          <p:cNvSpPr>
            <a:spLocks noGrp="1" noChangeArrowheads="1"/>
          </p:cNvSpPr>
          <p:nvPr>
            <p:ph type="title"/>
          </p:nvPr>
        </p:nvSpPr>
        <p:spPr/>
        <p:txBody>
          <a:bodyPr/>
          <a:lstStyle/>
          <a:p>
            <a:r>
              <a:rPr lang="zh-CN" altLang="en-US"/>
              <a:t>属性闭包</a:t>
            </a:r>
          </a:p>
        </p:txBody>
      </p:sp>
      <p:sp>
        <p:nvSpPr>
          <p:cNvPr id="80901" name="Rectangle 3">
            <a:extLst>
              <a:ext uri="{FF2B5EF4-FFF2-40B4-BE49-F238E27FC236}">
                <a16:creationId xmlns:a16="http://schemas.microsoft.com/office/drawing/2014/main" id="{1AC24BCF-4557-B145-8647-35F3B9F6CE54}"/>
              </a:ext>
            </a:extLst>
          </p:cNvPr>
          <p:cNvSpPr>
            <a:spLocks noGrp="1" noChangeArrowheads="1"/>
          </p:cNvSpPr>
          <p:nvPr>
            <p:ph type="body" idx="1"/>
          </p:nvPr>
        </p:nvSpPr>
        <p:spPr>
          <a:xfrm>
            <a:off x="344488" y="1125538"/>
            <a:ext cx="9255125" cy="5168900"/>
          </a:xfrm>
        </p:spPr>
        <p:txBody>
          <a:bodyPr/>
          <a:lstStyle/>
          <a:p>
            <a:pPr marL="342900" indent="-342900" defTabSz="914400">
              <a:lnSpc>
                <a:spcPct val="110000"/>
              </a:lnSpc>
            </a:pPr>
            <a:r>
              <a:rPr lang="zh-CN" altLang="en-US"/>
              <a:t>定义</a:t>
            </a:r>
            <a:r>
              <a:rPr lang="en-US" altLang="zh-CN"/>
              <a:t>10.8  </a:t>
            </a:r>
            <a:r>
              <a:rPr lang="zh-CN" altLang="en-US"/>
              <a:t>设关系模式</a:t>
            </a:r>
            <a:r>
              <a:rPr lang="en-US" altLang="zh-CN"/>
              <a:t>R(U, F)</a:t>
            </a:r>
            <a:r>
              <a:rPr lang="zh-CN" altLang="en-US"/>
              <a:t>，</a:t>
            </a:r>
            <a:r>
              <a:rPr lang="en-US" altLang="zh-CN"/>
              <a:t>U={A</a:t>
            </a:r>
            <a:r>
              <a:rPr lang="en-US" altLang="zh-CN" baseline="-25000"/>
              <a:t>1</a:t>
            </a:r>
            <a:r>
              <a:rPr lang="en-US" altLang="zh-CN"/>
              <a:t>,A</a:t>
            </a:r>
            <a:r>
              <a:rPr lang="en-US" altLang="zh-CN" baseline="-25000"/>
              <a:t>2</a:t>
            </a:r>
            <a:r>
              <a:rPr lang="en-US" altLang="zh-CN"/>
              <a:t>,…,A</a:t>
            </a:r>
            <a:r>
              <a:rPr lang="en-US" altLang="zh-CN" baseline="-25000"/>
              <a:t>n</a:t>
            </a:r>
            <a:r>
              <a:rPr lang="en-US" altLang="zh-CN"/>
              <a:t>}</a:t>
            </a:r>
            <a:r>
              <a:rPr lang="zh-CN" altLang="en-US"/>
              <a:t>，</a:t>
            </a:r>
            <a:r>
              <a:rPr lang="en-US" altLang="zh-CN"/>
              <a:t>X</a:t>
            </a:r>
            <a:r>
              <a:rPr lang="en-US" altLang="zh-CN">
                <a:sym typeface="Symbol" pitchFamily="2" charset="2"/>
              </a:rPr>
              <a:t></a:t>
            </a:r>
            <a:r>
              <a:rPr lang="en-US" altLang="zh-CN"/>
              <a:t>U</a:t>
            </a:r>
            <a:r>
              <a:rPr lang="zh-CN" altLang="en-US"/>
              <a:t>。所有用公理推出的函数依赖</a:t>
            </a:r>
            <a:r>
              <a:rPr lang="en-US" altLang="zh-CN"/>
              <a:t>X→A</a:t>
            </a:r>
            <a:r>
              <a:rPr lang="en-US" altLang="zh-CN" baseline="-25000"/>
              <a:t>i</a:t>
            </a:r>
            <a:r>
              <a:rPr lang="zh-CN" altLang="en-US"/>
              <a:t>中</a:t>
            </a:r>
            <a:r>
              <a:rPr lang="en-US" altLang="zh-CN"/>
              <a:t>A</a:t>
            </a:r>
            <a:r>
              <a:rPr lang="en-US" altLang="zh-CN" baseline="-25000"/>
              <a:t>i</a:t>
            </a:r>
            <a:r>
              <a:rPr lang="zh-CN" altLang="en-US"/>
              <a:t>的属性集合称为</a:t>
            </a:r>
            <a:r>
              <a:rPr lang="zh-CN" altLang="en-US">
                <a:solidFill>
                  <a:srgbClr val="0000FF"/>
                </a:solidFill>
              </a:rPr>
              <a:t>属性集</a:t>
            </a:r>
            <a:r>
              <a:rPr lang="en-US" altLang="zh-CN">
                <a:solidFill>
                  <a:srgbClr val="0000FF"/>
                </a:solidFill>
              </a:rPr>
              <a:t>X</a:t>
            </a:r>
            <a:r>
              <a:rPr lang="zh-CN" altLang="en-US">
                <a:solidFill>
                  <a:srgbClr val="0000FF"/>
                </a:solidFill>
              </a:rPr>
              <a:t>关于函数依赖集</a:t>
            </a:r>
            <a:r>
              <a:rPr lang="en-US" altLang="zh-CN">
                <a:solidFill>
                  <a:srgbClr val="0000FF"/>
                </a:solidFill>
              </a:rPr>
              <a:t>F</a:t>
            </a:r>
            <a:r>
              <a:rPr lang="zh-CN" altLang="en-US">
                <a:solidFill>
                  <a:srgbClr val="0000FF"/>
                </a:solidFill>
              </a:rPr>
              <a:t>的闭包</a:t>
            </a:r>
            <a:r>
              <a:rPr lang="zh-CN" altLang="en-US"/>
              <a:t>，记为</a:t>
            </a:r>
            <a:r>
              <a:rPr lang="en-US" altLang="zh-CN"/>
              <a:t>X</a:t>
            </a:r>
            <a:r>
              <a:rPr lang="en-US" altLang="zh-CN" baseline="-25000"/>
              <a:t>F</a:t>
            </a:r>
            <a:r>
              <a:rPr lang="en-US" altLang="zh-CN" baseline="30000"/>
              <a:t>+</a:t>
            </a:r>
            <a:r>
              <a:rPr lang="zh-CN" altLang="en-US"/>
              <a:t>。</a:t>
            </a:r>
          </a:p>
          <a:p>
            <a:pPr marL="342900" indent="-342900" defTabSz="914400">
              <a:lnSpc>
                <a:spcPct val="110000"/>
              </a:lnSpc>
              <a:buFont typeface="Wingdings" pitchFamily="2" charset="2"/>
              <a:buNone/>
            </a:pPr>
            <a:r>
              <a:rPr lang="zh-CN" altLang="en-US"/>
              <a:t>           </a:t>
            </a:r>
            <a:r>
              <a:rPr lang="zh-CN" altLang="en-US">
                <a:solidFill>
                  <a:srgbClr val="FF0000"/>
                </a:solidFill>
              </a:rPr>
              <a:t> </a:t>
            </a:r>
            <a:r>
              <a:rPr lang="en-US" altLang="zh-CN">
                <a:solidFill>
                  <a:srgbClr val="FF0000"/>
                </a:solidFill>
              </a:rPr>
              <a:t>X</a:t>
            </a:r>
            <a:r>
              <a:rPr lang="en-US" altLang="zh-CN" baseline="-25000">
                <a:solidFill>
                  <a:srgbClr val="FF0000"/>
                </a:solidFill>
              </a:rPr>
              <a:t>F</a:t>
            </a:r>
            <a:r>
              <a:rPr lang="en-US" altLang="zh-CN" baseline="30000">
                <a:solidFill>
                  <a:srgbClr val="FF0000"/>
                </a:solidFill>
              </a:rPr>
              <a:t>+</a:t>
            </a:r>
            <a:r>
              <a:rPr lang="en-US" altLang="zh-CN">
                <a:solidFill>
                  <a:srgbClr val="FF0000"/>
                </a:solidFill>
              </a:rPr>
              <a:t>={A</a:t>
            </a:r>
            <a:r>
              <a:rPr lang="en-US" altLang="zh-CN" baseline="-30000">
                <a:solidFill>
                  <a:srgbClr val="FF0000"/>
                </a:solidFill>
              </a:rPr>
              <a:t>i  </a:t>
            </a:r>
            <a:r>
              <a:rPr lang="en-US" altLang="zh-CN">
                <a:solidFill>
                  <a:srgbClr val="FF0000"/>
                </a:solidFill>
              </a:rPr>
              <a:t>| </a:t>
            </a:r>
            <a:r>
              <a:rPr lang="zh-CN" altLang="en-US">
                <a:solidFill>
                  <a:srgbClr val="FF0000"/>
                </a:solidFill>
                <a:latin typeface="宋体" panose="02010600030101010101" pitchFamily="2" charset="-122"/>
              </a:rPr>
              <a:t>所有用公理由</a:t>
            </a:r>
            <a:r>
              <a:rPr lang="en-US" altLang="zh-CN">
                <a:solidFill>
                  <a:srgbClr val="FF0000"/>
                </a:solidFill>
              </a:rPr>
              <a:t>F</a:t>
            </a:r>
            <a:r>
              <a:rPr lang="zh-CN" altLang="en-US">
                <a:solidFill>
                  <a:srgbClr val="FF0000"/>
                </a:solidFill>
                <a:latin typeface="宋体" panose="02010600030101010101" pitchFamily="2" charset="-122"/>
              </a:rPr>
              <a:t>推出的</a:t>
            </a:r>
            <a:r>
              <a:rPr lang="en-US" altLang="zh-CN">
                <a:solidFill>
                  <a:srgbClr val="FF0000"/>
                </a:solidFill>
              </a:rPr>
              <a:t>X</a:t>
            </a:r>
            <a:r>
              <a:rPr lang="en-US" altLang="zh-CN">
                <a:solidFill>
                  <a:srgbClr val="FF0000"/>
                </a:solidFill>
                <a:latin typeface="宋体" panose="02010600030101010101" pitchFamily="2" charset="-122"/>
              </a:rPr>
              <a:t>→</a:t>
            </a:r>
            <a:r>
              <a:rPr lang="en-US" altLang="zh-CN">
                <a:solidFill>
                  <a:srgbClr val="FF0000"/>
                </a:solidFill>
              </a:rPr>
              <a:t>A</a:t>
            </a:r>
            <a:r>
              <a:rPr lang="en-US" altLang="zh-CN" baseline="-30000">
                <a:solidFill>
                  <a:srgbClr val="FF0000"/>
                </a:solidFill>
              </a:rPr>
              <a:t>i</a:t>
            </a:r>
            <a:r>
              <a:rPr lang="en-US" altLang="zh-CN">
                <a:solidFill>
                  <a:srgbClr val="FF0000"/>
                </a:solidFill>
              </a:rPr>
              <a:t>}</a:t>
            </a:r>
            <a:r>
              <a:rPr lang="en-US" altLang="zh-CN">
                <a:solidFill>
                  <a:srgbClr val="FF0000"/>
                </a:solidFill>
                <a:latin typeface="宋体" panose="02010600030101010101" pitchFamily="2" charset="-122"/>
              </a:rPr>
              <a:t>。</a:t>
            </a:r>
            <a:r>
              <a:rPr lang="en-US" altLang="zh-CN">
                <a:solidFill>
                  <a:srgbClr val="FF0000"/>
                </a:solidFill>
              </a:rPr>
              <a:t> </a:t>
            </a:r>
            <a:r>
              <a:rPr lang="zh-CN" altLang="en-US">
                <a:solidFill>
                  <a:srgbClr val="FF0000"/>
                </a:solidFill>
              </a:rPr>
              <a:t> </a:t>
            </a:r>
          </a:p>
          <a:p>
            <a:pPr marL="742950" lvl="1" indent="-285750" defTabSz="914400"/>
            <a:r>
              <a:rPr lang="zh-CN" altLang="zh-CN"/>
              <a:t>显然，由自反律知道</a:t>
            </a:r>
            <a:r>
              <a:rPr lang="en-US" altLang="zh-CN"/>
              <a:t>X</a:t>
            </a:r>
            <a:r>
              <a:rPr lang="en-US" altLang="zh-CN">
                <a:sym typeface="Symbol" pitchFamily="2" charset="2"/>
              </a:rPr>
              <a:t></a:t>
            </a:r>
            <a:r>
              <a:rPr lang="en-US" altLang="zh-CN"/>
              <a:t>X</a:t>
            </a:r>
            <a:r>
              <a:rPr lang="en-US" altLang="zh-CN" baseline="-25000"/>
              <a:t>F</a:t>
            </a:r>
            <a:r>
              <a:rPr lang="en-US" altLang="zh-CN" baseline="30000"/>
              <a:t>+</a:t>
            </a:r>
            <a:r>
              <a:rPr lang="en-US" altLang="zh-CN"/>
              <a:t> </a:t>
            </a:r>
            <a:r>
              <a:rPr lang="zh-CN" altLang="en-US"/>
              <a:t>。</a:t>
            </a:r>
          </a:p>
          <a:p>
            <a:pPr marL="742950" lvl="1" indent="-285750" defTabSz="914400"/>
            <a:r>
              <a:rPr lang="zh-CN" altLang="en-US"/>
              <a:t>例如，设</a:t>
            </a:r>
            <a:r>
              <a:rPr lang="en-US" altLang="zh-CN"/>
              <a:t>R(A, B, D, E, H)</a:t>
            </a:r>
            <a:r>
              <a:rPr lang="zh-CN" altLang="en-US"/>
              <a:t>，</a:t>
            </a:r>
          </a:p>
          <a:p>
            <a:pPr marL="742950" lvl="1" indent="-285750" defTabSz="914400">
              <a:buFontTx/>
              <a:buNone/>
            </a:pPr>
            <a:r>
              <a:rPr lang="en-US" altLang="zh-CN"/>
              <a:t>              R</a:t>
            </a:r>
            <a:r>
              <a:rPr lang="zh-CN" altLang="en-US"/>
              <a:t>上的函数依赖集</a:t>
            </a:r>
            <a:r>
              <a:rPr lang="en-US" altLang="zh-CN"/>
              <a:t>F={A→D</a:t>
            </a:r>
            <a:r>
              <a:rPr lang="zh-CN" altLang="en-US"/>
              <a:t>，</a:t>
            </a:r>
            <a:r>
              <a:rPr lang="en-US" altLang="zh-CN"/>
              <a:t>AB→DE</a:t>
            </a:r>
            <a:r>
              <a:rPr lang="zh-CN" altLang="en-US"/>
              <a:t>，</a:t>
            </a:r>
            <a:r>
              <a:rPr lang="en-US" altLang="zh-CN"/>
              <a:t>E→H}</a:t>
            </a:r>
            <a:endParaRPr lang="zh-CN" altLang="en-US"/>
          </a:p>
          <a:p>
            <a:pPr marL="742950" lvl="1" indent="-285750" defTabSz="914400"/>
            <a:r>
              <a:rPr lang="zh-CN" altLang="en-US"/>
              <a:t>若</a:t>
            </a:r>
            <a:r>
              <a:rPr lang="en-US" altLang="zh-CN"/>
              <a:t>X={A}</a:t>
            </a:r>
            <a:r>
              <a:rPr lang="zh-CN" altLang="en-US"/>
              <a:t>，</a:t>
            </a:r>
            <a:r>
              <a:rPr lang="en-US" altLang="zh-CN"/>
              <a:t>(A)</a:t>
            </a:r>
            <a:r>
              <a:rPr lang="en-US" altLang="zh-CN" baseline="-25000"/>
              <a:t>F</a:t>
            </a:r>
            <a:r>
              <a:rPr lang="en-US" altLang="zh-CN" baseline="30000"/>
              <a:t>+</a:t>
            </a:r>
            <a:r>
              <a:rPr lang="en-US" altLang="zh-CN"/>
              <a:t> =AD</a:t>
            </a:r>
            <a:r>
              <a:rPr lang="zh-CN" altLang="en-US"/>
              <a:t>。 </a:t>
            </a:r>
          </a:p>
          <a:p>
            <a:pPr marL="742950" lvl="1" indent="-285750" defTabSz="914400"/>
            <a:r>
              <a:rPr lang="zh-CN" altLang="en-US"/>
              <a:t>若</a:t>
            </a:r>
            <a:r>
              <a:rPr lang="en-US" altLang="zh-CN"/>
              <a:t>X={AB}</a:t>
            </a:r>
            <a:r>
              <a:rPr lang="zh-CN" altLang="en-US"/>
              <a:t>，</a:t>
            </a:r>
            <a:r>
              <a:rPr lang="en-US" altLang="zh-CN"/>
              <a:t>(AB)</a:t>
            </a:r>
            <a:r>
              <a:rPr lang="en-US" altLang="zh-CN" baseline="-25000"/>
              <a:t>F</a:t>
            </a:r>
            <a:r>
              <a:rPr lang="en-US" altLang="zh-CN" baseline="30000"/>
              <a:t>+</a:t>
            </a:r>
            <a:r>
              <a:rPr lang="en-US" altLang="zh-CN"/>
              <a:t> =ABDEH</a:t>
            </a:r>
            <a:r>
              <a:rPr lang="zh-CN" altLang="en-US"/>
              <a:t>。</a:t>
            </a:r>
          </a:p>
          <a:p>
            <a:pPr marL="342900" indent="-342900" defTabSz="914400"/>
            <a:r>
              <a:rPr lang="zh-CN" altLang="en-US">
                <a:solidFill>
                  <a:srgbClr val="0000FF"/>
                </a:solidFill>
              </a:rPr>
              <a:t>有了属性闭包的概念，就可以从</a:t>
            </a:r>
            <a:r>
              <a:rPr lang="en-US" altLang="zh-CN">
                <a:solidFill>
                  <a:srgbClr val="0000FF"/>
                </a:solidFill>
              </a:rPr>
              <a:t>X</a:t>
            </a:r>
            <a:r>
              <a:rPr lang="en-US" altLang="zh-CN" baseline="-25000">
                <a:solidFill>
                  <a:srgbClr val="0000FF"/>
                </a:solidFill>
              </a:rPr>
              <a:t>F</a:t>
            </a:r>
            <a:r>
              <a:rPr lang="en-US" altLang="zh-CN" baseline="30000">
                <a:solidFill>
                  <a:srgbClr val="0000FF"/>
                </a:solidFill>
              </a:rPr>
              <a:t>+</a:t>
            </a:r>
            <a:r>
              <a:rPr lang="zh-CN" altLang="en-US">
                <a:solidFill>
                  <a:srgbClr val="0000FF"/>
                </a:solidFill>
              </a:rPr>
              <a:t>中看出某个函数依赖</a:t>
            </a:r>
            <a:r>
              <a:rPr lang="en-US" altLang="zh-CN">
                <a:solidFill>
                  <a:srgbClr val="0000FF"/>
                </a:solidFill>
              </a:rPr>
              <a:t>X→Y</a:t>
            </a:r>
            <a:r>
              <a:rPr lang="zh-CN" altLang="en-US">
                <a:solidFill>
                  <a:srgbClr val="0000FF"/>
                </a:solidFill>
              </a:rPr>
              <a:t>是否能够用公理从</a:t>
            </a:r>
            <a:r>
              <a:rPr lang="en-US" altLang="zh-CN">
                <a:solidFill>
                  <a:srgbClr val="0000FF"/>
                </a:solidFill>
              </a:rPr>
              <a:t>F</a:t>
            </a:r>
            <a:r>
              <a:rPr lang="zh-CN" altLang="en-US">
                <a:solidFill>
                  <a:srgbClr val="0000FF"/>
                </a:solidFill>
              </a:rPr>
              <a:t>中推出。</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灯片编号占位符 3">
            <a:extLst>
              <a:ext uri="{FF2B5EF4-FFF2-40B4-BE49-F238E27FC236}">
                <a16:creationId xmlns:a16="http://schemas.microsoft.com/office/drawing/2014/main" id="{2FBF532C-E9D6-1E49-93D9-789E45F71EB1}"/>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9C410DAE-34A7-9441-A5A9-F3349713A035}" type="slidenum">
              <a:rPr lang="zh-CN" altLang="en-US" sz="2000">
                <a:latin typeface="Arial" panose="020B0604020202020204" pitchFamily="34" charset="0"/>
              </a:rPr>
              <a:pPr>
                <a:lnSpc>
                  <a:spcPct val="100000"/>
                </a:lnSpc>
                <a:spcBef>
                  <a:spcPct val="0"/>
                </a:spcBef>
                <a:buClrTx/>
                <a:buSzTx/>
                <a:buFontTx/>
                <a:buNone/>
              </a:pPr>
              <a:t>66</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18F0984F-485A-9642-893C-B44E71305236}"/>
              </a:ext>
            </a:extLst>
          </p:cNvPr>
          <p:cNvSpPr>
            <a:spLocks noGrp="1"/>
          </p:cNvSpPr>
          <p:nvPr>
            <p:ph type="dt" sz="quarter" idx="11"/>
          </p:nvPr>
        </p:nvSpPr>
        <p:spPr/>
        <p:txBody>
          <a:bodyPr/>
          <a:lstStyle/>
          <a:p>
            <a:pPr>
              <a:defRPr/>
            </a:pPr>
            <a:fld id="{11AF0FD9-DFB8-4258-B356-9CB5450EC436}" type="datetime1">
              <a:rPr lang="zh-CN" altLang="en-US"/>
              <a:pPr>
                <a:defRPr/>
              </a:pPr>
              <a:t>2024/5/24</a:t>
            </a:fld>
            <a:endParaRPr lang="en-US" altLang="zh-CN" sz="1000"/>
          </a:p>
        </p:txBody>
      </p:sp>
      <p:sp>
        <p:nvSpPr>
          <p:cNvPr id="1831938" name="Rectangle 2">
            <a:extLst>
              <a:ext uri="{FF2B5EF4-FFF2-40B4-BE49-F238E27FC236}">
                <a16:creationId xmlns:a16="http://schemas.microsoft.com/office/drawing/2014/main" id="{61E1B919-D180-7143-A419-F3D29E2D6F5F}"/>
              </a:ext>
            </a:extLst>
          </p:cNvPr>
          <p:cNvSpPr>
            <a:spLocks noGrp="1" noChangeArrowheads="1"/>
          </p:cNvSpPr>
          <p:nvPr>
            <p:ph type="title"/>
          </p:nvPr>
        </p:nvSpPr>
        <p:spPr/>
        <p:txBody>
          <a:bodyPr/>
          <a:lstStyle/>
          <a:p>
            <a:r>
              <a:rPr lang="zh-CN" altLang="en-US"/>
              <a:t>属性闭包</a:t>
            </a:r>
          </a:p>
        </p:txBody>
      </p:sp>
      <p:sp>
        <p:nvSpPr>
          <p:cNvPr id="1831939" name="Rectangle 3">
            <a:extLst>
              <a:ext uri="{FF2B5EF4-FFF2-40B4-BE49-F238E27FC236}">
                <a16:creationId xmlns:a16="http://schemas.microsoft.com/office/drawing/2014/main" id="{71004F46-B37D-D74D-AFA5-E0BA61366547}"/>
              </a:ext>
            </a:extLst>
          </p:cNvPr>
          <p:cNvSpPr>
            <a:spLocks noGrp="1" noChangeArrowheads="1"/>
          </p:cNvSpPr>
          <p:nvPr>
            <p:ph type="body" idx="1"/>
          </p:nvPr>
        </p:nvSpPr>
        <p:spPr>
          <a:xfrm>
            <a:off x="344488" y="1125538"/>
            <a:ext cx="9255125" cy="5381625"/>
          </a:xfrm>
        </p:spPr>
        <p:txBody>
          <a:bodyPr/>
          <a:lstStyle/>
          <a:p>
            <a:pPr marL="342900" indent="-342900" defTabSz="914400">
              <a:lnSpc>
                <a:spcPct val="110000"/>
              </a:lnSpc>
            </a:pPr>
            <a:r>
              <a:rPr lang="zh-CN" altLang="en-US"/>
              <a:t>定理</a:t>
            </a:r>
            <a:r>
              <a:rPr lang="en-US" altLang="zh-CN"/>
              <a:t>10.1  </a:t>
            </a:r>
            <a:r>
              <a:rPr lang="zh-CN" altLang="en-US"/>
              <a:t>设关系模式</a:t>
            </a:r>
            <a:r>
              <a:rPr lang="en-US" altLang="zh-CN"/>
              <a:t>R(U, F), X,Y</a:t>
            </a:r>
            <a:r>
              <a:rPr lang="en-US" altLang="zh-CN">
                <a:sym typeface="Symbol" pitchFamily="2" charset="2"/>
              </a:rPr>
              <a:t></a:t>
            </a:r>
            <a:r>
              <a:rPr lang="en-US" altLang="zh-CN"/>
              <a:t>U</a:t>
            </a:r>
            <a:r>
              <a:rPr lang="zh-CN" altLang="en-US"/>
              <a:t>。能够由</a:t>
            </a:r>
            <a:r>
              <a:rPr lang="en-US" altLang="zh-CN"/>
              <a:t>Armstrong</a:t>
            </a:r>
            <a:r>
              <a:rPr lang="zh-CN" altLang="en-US"/>
              <a:t>公理从</a:t>
            </a:r>
            <a:r>
              <a:rPr lang="en-US" altLang="zh-CN"/>
              <a:t>F</a:t>
            </a:r>
            <a:r>
              <a:rPr lang="zh-CN" altLang="en-US"/>
              <a:t>导出</a:t>
            </a:r>
            <a:r>
              <a:rPr lang="en-US" altLang="zh-CN"/>
              <a:t>X→Y</a:t>
            </a:r>
            <a:r>
              <a:rPr lang="zh-CN" altLang="en-US"/>
              <a:t>成立的充要条件是</a:t>
            </a:r>
            <a:r>
              <a:rPr lang="en-US" altLang="zh-CN"/>
              <a:t>Y</a:t>
            </a:r>
            <a:r>
              <a:rPr lang="en-US" altLang="zh-CN">
                <a:sym typeface="Symbol" pitchFamily="2" charset="2"/>
              </a:rPr>
              <a:t></a:t>
            </a:r>
            <a:r>
              <a:rPr lang="en-US" altLang="zh-CN"/>
              <a:t> X</a:t>
            </a:r>
            <a:r>
              <a:rPr lang="en-US" altLang="zh-CN" baseline="-25000"/>
              <a:t>F</a:t>
            </a:r>
            <a:r>
              <a:rPr lang="en-US" altLang="zh-CN" baseline="30000"/>
              <a:t>+</a:t>
            </a:r>
            <a:r>
              <a:rPr lang="en-US" altLang="zh-CN"/>
              <a:t> </a:t>
            </a:r>
          </a:p>
          <a:p>
            <a:pPr marL="742950" lvl="1" indent="-285750" defTabSz="914400"/>
            <a:r>
              <a:rPr lang="zh-CN" altLang="en-US"/>
              <a:t>证明：设</a:t>
            </a:r>
            <a:r>
              <a:rPr lang="en-US" altLang="zh-CN"/>
              <a:t>Y= {A</a:t>
            </a:r>
            <a:r>
              <a:rPr lang="en-US" altLang="zh-CN" baseline="-25000"/>
              <a:t>1</a:t>
            </a:r>
            <a:r>
              <a:rPr lang="en-US" altLang="zh-CN"/>
              <a:t>,A</a:t>
            </a:r>
            <a:r>
              <a:rPr lang="en-US" altLang="zh-CN" baseline="-25000"/>
              <a:t>2</a:t>
            </a:r>
            <a:r>
              <a:rPr lang="en-US" altLang="zh-CN"/>
              <a:t>,…,A</a:t>
            </a:r>
            <a:r>
              <a:rPr lang="en-US" altLang="zh-CN" baseline="-25000"/>
              <a:t>k </a:t>
            </a:r>
            <a:r>
              <a:rPr lang="en-US" altLang="zh-CN"/>
              <a:t>}</a:t>
            </a:r>
            <a:r>
              <a:rPr lang="en-US" altLang="zh-CN" baseline="-25000"/>
              <a:t> </a:t>
            </a:r>
            <a:r>
              <a:rPr lang="zh-CN" altLang="en-US"/>
              <a:t>，</a:t>
            </a:r>
            <a:r>
              <a:rPr lang="en-US" altLang="zh-CN"/>
              <a:t>A</a:t>
            </a:r>
            <a:r>
              <a:rPr lang="en-US" altLang="zh-CN" baseline="-25000"/>
              <a:t>i</a:t>
            </a:r>
            <a:r>
              <a:rPr lang="en-US" altLang="zh-CN"/>
              <a:t>∈U (i=1,2, … ,k)</a:t>
            </a:r>
            <a:r>
              <a:rPr lang="zh-CN" altLang="en-US"/>
              <a:t>。</a:t>
            </a:r>
          </a:p>
          <a:p>
            <a:pPr marL="1143000" lvl="2" indent="-228600" defTabSz="914400"/>
            <a:r>
              <a:rPr lang="zh-CN" altLang="en-US"/>
              <a:t>先证充分性。设</a:t>
            </a:r>
            <a:r>
              <a:rPr lang="en-US" altLang="zh-CN"/>
              <a:t>Y</a:t>
            </a:r>
            <a:r>
              <a:rPr lang="en-US" altLang="zh-CN">
                <a:sym typeface="Symbol" pitchFamily="2" charset="2"/>
              </a:rPr>
              <a:t></a:t>
            </a:r>
            <a:r>
              <a:rPr lang="en-US" altLang="zh-CN"/>
              <a:t> X</a:t>
            </a:r>
            <a:r>
              <a:rPr lang="en-US" altLang="zh-CN" baseline="-25000"/>
              <a:t>F</a:t>
            </a:r>
            <a:r>
              <a:rPr lang="en-US" altLang="zh-CN" baseline="30000"/>
              <a:t>+</a:t>
            </a:r>
            <a:r>
              <a:rPr lang="en-US" altLang="zh-CN"/>
              <a:t> </a:t>
            </a:r>
            <a:r>
              <a:rPr lang="zh-CN" altLang="en-US"/>
              <a:t>，由</a:t>
            </a:r>
            <a:r>
              <a:rPr lang="en-US" altLang="zh-CN"/>
              <a:t>X</a:t>
            </a:r>
            <a:r>
              <a:rPr lang="en-US" altLang="zh-CN" baseline="-25000"/>
              <a:t>F</a:t>
            </a:r>
            <a:r>
              <a:rPr lang="en-US" altLang="zh-CN" baseline="30000"/>
              <a:t>+</a:t>
            </a:r>
            <a:r>
              <a:rPr lang="zh-CN" altLang="en-US"/>
              <a:t>的定义知，</a:t>
            </a:r>
            <a:r>
              <a:rPr lang="en-US" altLang="zh-CN"/>
              <a:t>X→A</a:t>
            </a:r>
            <a:r>
              <a:rPr lang="en-US" altLang="zh-CN" baseline="-25000"/>
              <a:t>i</a:t>
            </a:r>
            <a:r>
              <a:rPr lang="en-US" altLang="zh-CN"/>
              <a:t> (i=1,2, … , k)</a:t>
            </a:r>
            <a:r>
              <a:rPr lang="zh-CN" altLang="en-US"/>
              <a:t>是由</a:t>
            </a:r>
            <a:r>
              <a:rPr lang="en-US" altLang="zh-CN"/>
              <a:t>Armstrong</a:t>
            </a:r>
            <a:r>
              <a:rPr lang="zh-CN" altLang="en-US"/>
              <a:t>公理从</a:t>
            </a:r>
            <a:r>
              <a:rPr lang="en-US" altLang="zh-CN"/>
              <a:t>F</a:t>
            </a:r>
            <a:r>
              <a:rPr lang="zh-CN" altLang="en-US"/>
              <a:t>中导出的，根据合成规则，</a:t>
            </a:r>
            <a:r>
              <a:rPr lang="en-US" altLang="zh-CN"/>
              <a:t>X→Y</a:t>
            </a:r>
            <a:r>
              <a:rPr lang="zh-CN" altLang="en-US"/>
              <a:t>成立。</a:t>
            </a:r>
          </a:p>
          <a:p>
            <a:pPr marL="1143000" lvl="2" indent="-228600" defTabSz="914400"/>
            <a:r>
              <a:rPr lang="zh-CN" altLang="en-US"/>
              <a:t>证必要性。设</a:t>
            </a:r>
            <a:r>
              <a:rPr lang="en-US" altLang="zh-CN"/>
              <a:t>X→Y</a:t>
            </a:r>
            <a:r>
              <a:rPr lang="zh-CN" altLang="en-US"/>
              <a:t>是用</a:t>
            </a:r>
            <a:r>
              <a:rPr lang="en-US" altLang="zh-CN"/>
              <a:t>Armstrong</a:t>
            </a:r>
            <a:r>
              <a:rPr lang="zh-CN" altLang="en-US"/>
              <a:t>公理从</a:t>
            </a:r>
            <a:r>
              <a:rPr lang="en-US" altLang="zh-CN"/>
              <a:t>F</a:t>
            </a:r>
            <a:r>
              <a:rPr lang="zh-CN" altLang="en-US"/>
              <a:t>推导出的。根据分解规则，有</a:t>
            </a:r>
            <a:r>
              <a:rPr lang="en-US" altLang="zh-CN"/>
              <a:t>X→A</a:t>
            </a:r>
            <a:r>
              <a:rPr lang="en-US" altLang="zh-CN" baseline="-25000"/>
              <a:t>i</a:t>
            </a:r>
            <a:r>
              <a:rPr lang="en-US" altLang="zh-CN"/>
              <a:t> (i=1,2, … ,k)</a:t>
            </a:r>
            <a:r>
              <a:rPr lang="zh-CN" altLang="en-US"/>
              <a:t>成立，由</a:t>
            </a:r>
            <a:r>
              <a:rPr lang="en-US" altLang="zh-CN"/>
              <a:t>X</a:t>
            </a:r>
            <a:r>
              <a:rPr lang="en-US" altLang="zh-CN" baseline="-25000"/>
              <a:t>F</a:t>
            </a:r>
            <a:r>
              <a:rPr lang="en-US" altLang="zh-CN" baseline="30000"/>
              <a:t>+</a:t>
            </a:r>
            <a:r>
              <a:rPr lang="zh-CN" altLang="en-US"/>
              <a:t>的定义知， </a:t>
            </a:r>
            <a:r>
              <a:rPr lang="en-US" altLang="zh-CN"/>
              <a:t>A</a:t>
            </a:r>
            <a:r>
              <a:rPr lang="en-US" altLang="zh-CN" baseline="-25000"/>
              <a:t>i</a:t>
            </a:r>
            <a:r>
              <a:rPr lang="en-US" altLang="zh-CN"/>
              <a:t> ∈X</a:t>
            </a:r>
            <a:r>
              <a:rPr lang="en-US" altLang="zh-CN" baseline="-25000"/>
              <a:t>F</a:t>
            </a:r>
            <a:r>
              <a:rPr lang="en-US" altLang="zh-CN" baseline="30000"/>
              <a:t>+</a:t>
            </a:r>
            <a:r>
              <a:rPr lang="en-US" altLang="zh-CN"/>
              <a:t> (i=1,2, … ,k)</a:t>
            </a:r>
            <a:r>
              <a:rPr lang="zh-CN" altLang="en-US"/>
              <a:t>，即</a:t>
            </a:r>
            <a:r>
              <a:rPr lang="en-US" altLang="zh-CN"/>
              <a:t>Y</a:t>
            </a:r>
            <a:r>
              <a:rPr lang="en-US" altLang="zh-CN">
                <a:sym typeface="Symbol" pitchFamily="2" charset="2"/>
              </a:rPr>
              <a:t></a:t>
            </a:r>
            <a:r>
              <a:rPr lang="en-US" altLang="zh-CN"/>
              <a:t> X</a:t>
            </a:r>
            <a:r>
              <a:rPr lang="en-US" altLang="zh-CN" baseline="-25000"/>
              <a:t>F</a:t>
            </a:r>
            <a:r>
              <a:rPr lang="en-US" altLang="zh-CN" baseline="30000"/>
              <a:t>+</a:t>
            </a:r>
            <a:r>
              <a:rPr lang="en-US" altLang="zh-CN"/>
              <a:t> </a:t>
            </a:r>
            <a:r>
              <a:rPr lang="zh-CN" altLang="en-US"/>
              <a:t>。 </a:t>
            </a:r>
          </a:p>
          <a:p>
            <a:pPr marL="742950" lvl="1" indent="-285750" defTabSz="914400"/>
            <a:r>
              <a:rPr lang="zh-CN" altLang="en-US"/>
              <a:t>证毕。</a:t>
            </a:r>
          </a:p>
          <a:p>
            <a:pPr marL="342900" indent="-342900" defTabSz="914400">
              <a:lnSpc>
                <a:spcPct val="110000"/>
              </a:lnSpc>
            </a:pPr>
            <a:r>
              <a:rPr lang="zh-CN" altLang="en-US"/>
              <a:t>用途： </a:t>
            </a:r>
            <a:r>
              <a:rPr lang="zh-CN" altLang="en-US">
                <a:solidFill>
                  <a:srgbClr val="FF0000"/>
                </a:solidFill>
              </a:rPr>
              <a:t>将判定</a:t>
            </a:r>
            <a:r>
              <a:rPr lang="en-US" altLang="zh-CN" i="1">
                <a:solidFill>
                  <a:srgbClr val="FF0000"/>
                </a:solidFill>
              </a:rPr>
              <a:t>X</a:t>
            </a:r>
            <a:r>
              <a:rPr lang="en-US" altLang="zh-CN">
                <a:solidFill>
                  <a:srgbClr val="FF0000"/>
                </a:solidFill>
              </a:rPr>
              <a:t>→</a:t>
            </a:r>
            <a:r>
              <a:rPr lang="en-US" altLang="zh-CN" i="1">
                <a:solidFill>
                  <a:srgbClr val="FF0000"/>
                </a:solidFill>
              </a:rPr>
              <a:t>Y</a:t>
            </a:r>
            <a:r>
              <a:rPr lang="zh-CN" altLang="en-US">
                <a:solidFill>
                  <a:srgbClr val="FF0000"/>
                </a:solidFill>
              </a:rPr>
              <a:t>是否能由</a:t>
            </a:r>
            <a:r>
              <a:rPr lang="en-US" altLang="zh-CN" i="1">
                <a:solidFill>
                  <a:srgbClr val="FF0000"/>
                </a:solidFill>
              </a:rPr>
              <a:t>F</a:t>
            </a:r>
            <a:r>
              <a:rPr lang="zh-CN" altLang="en-US">
                <a:solidFill>
                  <a:srgbClr val="FF0000"/>
                </a:solidFill>
              </a:rPr>
              <a:t>根据</a:t>
            </a:r>
            <a:r>
              <a:rPr lang="en-US" altLang="zh-CN">
                <a:solidFill>
                  <a:srgbClr val="FF0000"/>
                </a:solidFill>
              </a:rPr>
              <a:t>Armstrong</a:t>
            </a:r>
            <a:r>
              <a:rPr lang="zh-CN" altLang="en-US">
                <a:solidFill>
                  <a:srgbClr val="FF0000"/>
                </a:solidFill>
              </a:rPr>
              <a:t>公理导出的问题，转化为求出</a:t>
            </a:r>
            <a:r>
              <a:rPr lang="en-US" altLang="zh-CN">
                <a:solidFill>
                  <a:srgbClr val="FF0000"/>
                </a:solidFill>
              </a:rPr>
              <a:t>X</a:t>
            </a:r>
            <a:r>
              <a:rPr lang="en-US" altLang="zh-CN" baseline="-25000">
                <a:solidFill>
                  <a:srgbClr val="FF0000"/>
                </a:solidFill>
              </a:rPr>
              <a:t>F</a:t>
            </a:r>
            <a:r>
              <a:rPr lang="en-US" altLang="zh-CN" baseline="30000">
                <a:solidFill>
                  <a:srgbClr val="FF0000"/>
                </a:solidFill>
              </a:rPr>
              <a:t>+</a:t>
            </a:r>
            <a:r>
              <a:rPr lang="en-US" altLang="zh-CN">
                <a:solidFill>
                  <a:srgbClr val="FF0000"/>
                </a:solidFill>
              </a:rPr>
              <a:t> </a:t>
            </a:r>
            <a:r>
              <a:rPr lang="zh-CN" altLang="en-US">
                <a:solidFill>
                  <a:srgbClr val="FF0000"/>
                </a:solidFill>
              </a:rPr>
              <a:t>，判定</a:t>
            </a:r>
            <a:r>
              <a:rPr lang="en-US" altLang="zh-CN">
                <a:solidFill>
                  <a:srgbClr val="FF0000"/>
                </a:solidFill>
              </a:rPr>
              <a:t>Y</a:t>
            </a:r>
            <a:r>
              <a:rPr lang="zh-CN" altLang="en-US">
                <a:solidFill>
                  <a:srgbClr val="FF0000"/>
                </a:solidFill>
              </a:rPr>
              <a:t>是否为</a:t>
            </a:r>
            <a:r>
              <a:rPr lang="en-US" altLang="zh-CN">
                <a:solidFill>
                  <a:srgbClr val="FF0000"/>
                </a:solidFill>
              </a:rPr>
              <a:t>X</a:t>
            </a:r>
            <a:r>
              <a:rPr lang="en-US" altLang="zh-CN" baseline="-25000">
                <a:solidFill>
                  <a:srgbClr val="FF0000"/>
                </a:solidFill>
              </a:rPr>
              <a:t>F</a:t>
            </a:r>
            <a:r>
              <a:rPr lang="en-US" altLang="zh-CN" baseline="30000">
                <a:solidFill>
                  <a:srgbClr val="FF0000"/>
                </a:solidFill>
              </a:rPr>
              <a:t>+</a:t>
            </a:r>
            <a:r>
              <a:rPr lang="zh-CN" altLang="en-US">
                <a:solidFill>
                  <a:srgbClr val="FF0000"/>
                </a:solidFill>
              </a:rPr>
              <a:t>的子集的问题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31939">
                                            <p:txEl>
                                              <p:pRg st="0" end="0"/>
                                            </p:txEl>
                                          </p:spTgt>
                                        </p:tgtEl>
                                        <p:attrNameLst>
                                          <p:attrName>style.visibility</p:attrName>
                                        </p:attrNameLst>
                                      </p:cBhvr>
                                      <p:to>
                                        <p:strVal val="visible"/>
                                      </p:to>
                                    </p:set>
                                    <p:animEffect transition="in" filter="wipe(up)">
                                      <p:cBhvr>
                                        <p:cTn id="7" dur="500"/>
                                        <p:tgtEl>
                                          <p:spTgt spid="1831939">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831939">
                                            <p:txEl>
                                              <p:pRg st="1" end="1"/>
                                            </p:txEl>
                                          </p:spTgt>
                                        </p:tgtEl>
                                        <p:attrNameLst>
                                          <p:attrName>style.visibility</p:attrName>
                                        </p:attrNameLst>
                                      </p:cBhvr>
                                      <p:to>
                                        <p:strVal val="visible"/>
                                      </p:to>
                                    </p:set>
                                    <p:animEffect transition="in" filter="wipe(up)">
                                      <p:cBhvr>
                                        <p:cTn id="10" dur="500"/>
                                        <p:tgtEl>
                                          <p:spTgt spid="1831939">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831939">
                                            <p:txEl>
                                              <p:pRg st="2" end="2"/>
                                            </p:txEl>
                                          </p:spTgt>
                                        </p:tgtEl>
                                        <p:attrNameLst>
                                          <p:attrName>style.visibility</p:attrName>
                                        </p:attrNameLst>
                                      </p:cBhvr>
                                      <p:to>
                                        <p:strVal val="visible"/>
                                      </p:to>
                                    </p:set>
                                    <p:animEffect transition="in" filter="wipe(up)">
                                      <p:cBhvr>
                                        <p:cTn id="13" dur="500"/>
                                        <p:tgtEl>
                                          <p:spTgt spid="1831939">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831939">
                                            <p:txEl>
                                              <p:pRg st="3" end="3"/>
                                            </p:txEl>
                                          </p:spTgt>
                                        </p:tgtEl>
                                        <p:attrNameLst>
                                          <p:attrName>style.visibility</p:attrName>
                                        </p:attrNameLst>
                                      </p:cBhvr>
                                      <p:to>
                                        <p:strVal val="visible"/>
                                      </p:to>
                                    </p:set>
                                    <p:animEffect transition="in" filter="wipe(up)">
                                      <p:cBhvr>
                                        <p:cTn id="16" dur="500"/>
                                        <p:tgtEl>
                                          <p:spTgt spid="1831939">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831939">
                                            <p:txEl>
                                              <p:pRg st="4" end="4"/>
                                            </p:txEl>
                                          </p:spTgt>
                                        </p:tgtEl>
                                        <p:attrNameLst>
                                          <p:attrName>style.visibility</p:attrName>
                                        </p:attrNameLst>
                                      </p:cBhvr>
                                      <p:to>
                                        <p:strVal val="visible"/>
                                      </p:to>
                                    </p:set>
                                    <p:animEffect transition="in" filter="wipe(up)">
                                      <p:cBhvr>
                                        <p:cTn id="19" dur="500"/>
                                        <p:tgtEl>
                                          <p:spTgt spid="1831939">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831939">
                                            <p:txEl>
                                              <p:pRg st="5" end="5"/>
                                            </p:txEl>
                                          </p:spTgt>
                                        </p:tgtEl>
                                        <p:attrNameLst>
                                          <p:attrName>style.visibility</p:attrName>
                                        </p:attrNameLst>
                                      </p:cBhvr>
                                      <p:to>
                                        <p:strVal val="visible"/>
                                      </p:to>
                                    </p:set>
                                    <p:animEffect transition="in" filter="wipe(up)">
                                      <p:cBhvr>
                                        <p:cTn id="24" dur="500"/>
                                        <p:tgtEl>
                                          <p:spTgt spid="18319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1939"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灯片编号占位符 3">
            <a:extLst>
              <a:ext uri="{FF2B5EF4-FFF2-40B4-BE49-F238E27FC236}">
                <a16:creationId xmlns:a16="http://schemas.microsoft.com/office/drawing/2014/main" id="{A6CC9CC0-36CA-344A-B58E-9D00A1C9107C}"/>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B6475ED3-EB21-9C4D-81EE-30F9A47BADFE}" type="slidenum">
              <a:rPr lang="zh-CN" altLang="en-US" sz="2000">
                <a:latin typeface="Arial" panose="020B0604020202020204" pitchFamily="34" charset="0"/>
              </a:rPr>
              <a:pPr>
                <a:lnSpc>
                  <a:spcPct val="100000"/>
                </a:lnSpc>
                <a:spcBef>
                  <a:spcPct val="0"/>
                </a:spcBef>
                <a:buClrTx/>
                <a:buSzTx/>
                <a:buFontTx/>
                <a:buNone/>
              </a:pPr>
              <a:t>67</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E3C0735C-7BAD-6B43-B342-0F0323F63F6F}"/>
              </a:ext>
            </a:extLst>
          </p:cNvPr>
          <p:cNvSpPr>
            <a:spLocks noGrp="1"/>
          </p:cNvSpPr>
          <p:nvPr>
            <p:ph type="dt" sz="quarter" idx="11"/>
          </p:nvPr>
        </p:nvSpPr>
        <p:spPr/>
        <p:txBody>
          <a:bodyPr/>
          <a:lstStyle/>
          <a:p>
            <a:pPr>
              <a:defRPr/>
            </a:pPr>
            <a:fld id="{C3A28DDF-76A1-4665-9E7C-EE99EC7580FE}" type="datetime1">
              <a:rPr lang="zh-CN" altLang="en-US"/>
              <a:pPr>
                <a:defRPr/>
              </a:pPr>
              <a:t>2024/5/24</a:t>
            </a:fld>
            <a:endParaRPr lang="en-US" altLang="zh-CN" sz="1000"/>
          </a:p>
        </p:txBody>
      </p:sp>
      <p:sp>
        <p:nvSpPr>
          <p:cNvPr id="1863682" name="Rectangle 2">
            <a:extLst>
              <a:ext uri="{FF2B5EF4-FFF2-40B4-BE49-F238E27FC236}">
                <a16:creationId xmlns:a16="http://schemas.microsoft.com/office/drawing/2014/main" id="{4F179DCF-B4DF-924C-877D-B9965DA4C555}"/>
              </a:ext>
            </a:extLst>
          </p:cNvPr>
          <p:cNvSpPr>
            <a:spLocks noGrp="1" noChangeArrowheads="1"/>
          </p:cNvSpPr>
          <p:nvPr>
            <p:ph type="title"/>
          </p:nvPr>
        </p:nvSpPr>
        <p:spPr/>
        <p:txBody>
          <a:bodyPr/>
          <a:lstStyle/>
          <a:p>
            <a:r>
              <a:rPr lang="en-US" altLang="zh-CN"/>
              <a:t>Armstrong</a:t>
            </a:r>
            <a:r>
              <a:rPr lang="zh-CN" altLang="en-US"/>
              <a:t>公理完备性的思路</a:t>
            </a:r>
          </a:p>
        </p:txBody>
      </p:sp>
      <p:sp>
        <p:nvSpPr>
          <p:cNvPr id="1863683" name="Rectangle 3">
            <a:extLst>
              <a:ext uri="{FF2B5EF4-FFF2-40B4-BE49-F238E27FC236}">
                <a16:creationId xmlns:a16="http://schemas.microsoft.com/office/drawing/2014/main" id="{4535243D-800D-714A-9CFA-DF1EB2F18A59}"/>
              </a:ext>
            </a:extLst>
          </p:cNvPr>
          <p:cNvSpPr>
            <a:spLocks noGrp="1" noChangeArrowheads="1"/>
          </p:cNvSpPr>
          <p:nvPr>
            <p:ph type="body" idx="1"/>
          </p:nvPr>
        </p:nvSpPr>
        <p:spPr>
          <a:xfrm>
            <a:off x="631825" y="1125538"/>
            <a:ext cx="8820150" cy="5216525"/>
          </a:xfrm>
        </p:spPr>
        <p:txBody>
          <a:bodyPr/>
          <a:lstStyle/>
          <a:p>
            <a:pPr>
              <a:lnSpc>
                <a:spcPct val="95000"/>
              </a:lnSpc>
              <a:spcBef>
                <a:spcPct val="35000"/>
              </a:spcBef>
            </a:pPr>
            <a:r>
              <a:rPr lang="zh-CN" altLang="en-US"/>
              <a:t>证明完备性：用公理可以从已知的一组函数依赖</a:t>
            </a:r>
            <a:r>
              <a:rPr lang="en-US" altLang="zh-CN"/>
              <a:t>F</a:t>
            </a:r>
            <a:r>
              <a:rPr lang="zh-CN" altLang="en-US"/>
              <a:t>推出它所蕴涵的所有函数依赖</a:t>
            </a:r>
          </a:p>
          <a:p>
            <a:pPr>
              <a:lnSpc>
                <a:spcPct val="95000"/>
              </a:lnSpc>
              <a:spcBef>
                <a:spcPct val="35000"/>
              </a:spcBef>
            </a:pPr>
            <a:r>
              <a:rPr lang="en-US" altLang="zh-CN"/>
              <a:t>(1)  </a:t>
            </a:r>
            <a:r>
              <a:rPr lang="zh-CN" altLang="en-US"/>
              <a:t>对已知函数依赖集</a:t>
            </a:r>
            <a:r>
              <a:rPr lang="en-US" altLang="zh-CN"/>
              <a:t>F</a:t>
            </a:r>
            <a:r>
              <a:rPr lang="zh-CN" altLang="en-US"/>
              <a:t>求</a:t>
            </a:r>
            <a:r>
              <a:rPr lang="en-US" altLang="zh-CN"/>
              <a:t>F</a:t>
            </a:r>
            <a:r>
              <a:rPr lang="en-US" altLang="zh-CN" baseline="30000"/>
              <a:t>+</a:t>
            </a:r>
            <a:r>
              <a:rPr lang="zh-CN" altLang="en-US"/>
              <a:t>。如果可以用公理推导出</a:t>
            </a:r>
            <a:r>
              <a:rPr lang="en-US" altLang="zh-CN"/>
              <a:t>F</a:t>
            </a:r>
            <a:r>
              <a:rPr lang="en-US" altLang="zh-CN" baseline="30000"/>
              <a:t>+</a:t>
            </a:r>
            <a:r>
              <a:rPr lang="zh-CN" altLang="en-US"/>
              <a:t>中所有的函数依赖</a:t>
            </a:r>
            <a:r>
              <a:rPr lang="en-US" altLang="zh-CN"/>
              <a:t>,</a:t>
            </a:r>
            <a:r>
              <a:rPr lang="zh-CN" altLang="en-US"/>
              <a:t>则可以证明公理是完备的</a:t>
            </a:r>
          </a:p>
          <a:p>
            <a:pPr lvl="1">
              <a:lnSpc>
                <a:spcPct val="95000"/>
              </a:lnSpc>
              <a:spcBef>
                <a:spcPct val="35000"/>
              </a:spcBef>
            </a:pPr>
            <a:r>
              <a:rPr lang="zh-CN" altLang="en-US"/>
              <a:t>定义</a:t>
            </a:r>
            <a:r>
              <a:rPr lang="en-US" altLang="zh-CN"/>
              <a:t>10.6   </a:t>
            </a:r>
            <a:r>
              <a:rPr lang="zh-CN" altLang="en-US"/>
              <a:t>设函数依赖集</a:t>
            </a:r>
            <a:r>
              <a:rPr lang="en-US" altLang="zh-CN"/>
              <a:t>F</a:t>
            </a:r>
            <a:r>
              <a:rPr lang="zh-CN" altLang="en-US"/>
              <a:t>，所有被</a:t>
            </a:r>
            <a:r>
              <a:rPr lang="en-US" altLang="zh-CN"/>
              <a:t>F</a:t>
            </a:r>
            <a:r>
              <a:rPr lang="zh-CN" altLang="en-US"/>
              <a:t>逻辑蕴涵的函数依赖称为</a:t>
            </a:r>
            <a:r>
              <a:rPr lang="en-US" altLang="zh-CN">
                <a:solidFill>
                  <a:srgbClr val="0000FF"/>
                </a:solidFill>
              </a:rPr>
              <a:t>F</a:t>
            </a:r>
            <a:r>
              <a:rPr lang="zh-CN" altLang="en-US">
                <a:solidFill>
                  <a:srgbClr val="0000FF"/>
                </a:solidFill>
              </a:rPr>
              <a:t>的闭包</a:t>
            </a:r>
            <a:r>
              <a:rPr lang="zh-CN" altLang="en-US"/>
              <a:t>，记为</a:t>
            </a:r>
            <a:r>
              <a:rPr lang="en-US" altLang="zh-CN"/>
              <a:t>F</a:t>
            </a:r>
            <a:r>
              <a:rPr lang="en-US" altLang="zh-CN" baseline="30000"/>
              <a:t>+</a:t>
            </a:r>
            <a:r>
              <a:rPr lang="zh-CN" altLang="en-US"/>
              <a:t>。</a:t>
            </a:r>
          </a:p>
          <a:p>
            <a:pPr lvl="1">
              <a:lnSpc>
                <a:spcPct val="95000"/>
              </a:lnSpc>
              <a:spcBef>
                <a:spcPct val="35000"/>
              </a:spcBef>
              <a:buFontTx/>
              <a:buNone/>
            </a:pPr>
            <a:r>
              <a:rPr lang="en-US" altLang="zh-CN"/>
              <a:t>F</a:t>
            </a:r>
            <a:r>
              <a:rPr lang="en-US" altLang="zh-CN" baseline="30000"/>
              <a:t>+</a:t>
            </a:r>
            <a:r>
              <a:rPr lang="en-US" altLang="zh-CN"/>
              <a:t> </a:t>
            </a:r>
            <a:r>
              <a:rPr lang="zh-CN" altLang="en-US"/>
              <a:t>可表示为：</a:t>
            </a:r>
            <a:r>
              <a:rPr lang="en-US" altLang="zh-CN"/>
              <a:t>F</a:t>
            </a:r>
            <a:r>
              <a:rPr lang="en-US" altLang="zh-CN" baseline="30000"/>
              <a:t>+</a:t>
            </a:r>
            <a:r>
              <a:rPr lang="en-US" altLang="zh-CN"/>
              <a:t> = { X→Y|  </a:t>
            </a:r>
            <a:r>
              <a:rPr lang="zh-CN" altLang="en-US"/>
              <a:t>所有</a:t>
            </a:r>
            <a:r>
              <a:rPr lang="en-US" altLang="zh-CN"/>
              <a:t>F</a:t>
            </a:r>
            <a:r>
              <a:rPr lang="en-US" altLang="zh-CN">
                <a:solidFill>
                  <a:srgbClr val="FF0000"/>
                </a:solidFill>
              </a:rPr>
              <a:t> </a:t>
            </a:r>
            <a:r>
              <a:rPr lang="zh-CN" altLang="en-US">
                <a:solidFill>
                  <a:srgbClr val="FF0000"/>
                </a:solidFill>
              </a:rPr>
              <a:t>蕴涵</a:t>
            </a:r>
            <a:r>
              <a:rPr lang="zh-CN" altLang="en-US"/>
              <a:t>的</a:t>
            </a:r>
            <a:r>
              <a:rPr lang="en-US" altLang="zh-CN"/>
              <a:t>FD  X→Y}</a:t>
            </a:r>
          </a:p>
          <a:p>
            <a:pPr>
              <a:lnSpc>
                <a:spcPct val="95000"/>
              </a:lnSpc>
              <a:spcBef>
                <a:spcPct val="35000"/>
              </a:spcBef>
            </a:pPr>
            <a:r>
              <a:rPr lang="en-US" altLang="zh-CN"/>
              <a:t>(2) </a:t>
            </a:r>
            <a:r>
              <a:rPr lang="zh-CN" altLang="en-US"/>
              <a:t>有了属性闭包的概念，就可以从</a:t>
            </a:r>
            <a:r>
              <a:rPr lang="en-US" altLang="zh-CN"/>
              <a:t>X</a:t>
            </a:r>
            <a:r>
              <a:rPr lang="en-US" altLang="zh-CN" baseline="30000"/>
              <a:t>+</a:t>
            </a:r>
            <a:r>
              <a:rPr lang="zh-CN" altLang="en-US"/>
              <a:t>中看出某个函数依赖</a:t>
            </a:r>
            <a:r>
              <a:rPr lang="en-US" altLang="zh-CN"/>
              <a:t>X→Y</a:t>
            </a:r>
            <a:r>
              <a:rPr lang="zh-CN" altLang="en-US"/>
              <a:t>是否能够用公理从</a:t>
            </a:r>
            <a:r>
              <a:rPr lang="en-US" altLang="zh-CN"/>
              <a:t>F</a:t>
            </a:r>
            <a:r>
              <a:rPr lang="zh-CN" altLang="en-US"/>
              <a:t>中推出。</a:t>
            </a:r>
          </a:p>
          <a:p>
            <a:pPr lvl="1">
              <a:lnSpc>
                <a:spcPct val="95000"/>
              </a:lnSpc>
              <a:spcBef>
                <a:spcPct val="35000"/>
              </a:spcBef>
            </a:pPr>
            <a:r>
              <a:rPr lang="zh-CN" altLang="en-US"/>
              <a:t>将判定</a:t>
            </a:r>
            <a:r>
              <a:rPr lang="en-US" altLang="zh-CN"/>
              <a:t>X→Y</a:t>
            </a:r>
            <a:r>
              <a:rPr lang="zh-CN" altLang="en-US"/>
              <a:t>是否能由</a:t>
            </a:r>
            <a:r>
              <a:rPr lang="en-US" altLang="zh-CN" i="1"/>
              <a:t>F</a:t>
            </a:r>
            <a:r>
              <a:rPr lang="zh-CN" altLang="en-US"/>
              <a:t>根据</a:t>
            </a:r>
            <a:r>
              <a:rPr lang="en-US" altLang="zh-CN"/>
              <a:t>Armstrong</a:t>
            </a:r>
            <a:r>
              <a:rPr lang="zh-CN" altLang="en-US"/>
              <a:t>公理导出的问题，转化为求出</a:t>
            </a:r>
            <a:r>
              <a:rPr lang="en-US" altLang="zh-CN"/>
              <a:t>X</a:t>
            </a:r>
            <a:r>
              <a:rPr lang="en-US" altLang="zh-CN" baseline="-25000"/>
              <a:t>F</a:t>
            </a:r>
            <a:r>
              <a:rPr lang="en-US" altLang="zh-CN" baseline="30000"/>
              <a:t>+</a:t>
            </a:r>
            <a:r>
              <a:rPr lang="en-US" altLang="zh-CN"/>
              <a:t>, </a:t>
            </a:r>
            <a:r>
              <a:rPr lang="zh-CN" altLang="en-US"/>
              <a:t>判定</a:t>
            </a:r>
            <a:r>
              <a:rPr lang="en-US" altLang="zh-CN"/>
              <a:t>Y</a:t>
            </a:r>
            <a:r>
              <a:rPr lang="zh-CN" altLang="en-US"/>
              <a:t>是否为</a:t>
            </a:r>
            <a:r>
              <a:rPr lang="en-US" altLang="zh-CN"/>
              <a:t>X</a:t>
            </a:r>
            <a:r>
              <a:rPr lang="en-US" altLang="zh-CN" baseline="-25000"/>
              <a:t>F</a:t>
            </a:r>
            <a:r>
              <a:rPr lang="en-US" altLang="zh-CN" baseline="30000"/>
              <a:t>+</a:t>
            </a:r>
            <a:r>
              <a:rPr lang="zh-CN" altLang="en-US"/>
              <a:t>的子集的问题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63683">
                                            <p:txEl>
                                              <p:pRg st="0" end="0"/>
                                            </p:txEl>
                                          </p:spTgt>
                                        </p:tgtEl>
                                        <p:attrNameLst>
                                          <p:attrName>style.visibility</p:attrName>
                                        </p:attrNameLst>
                                      </p:cBhvr>
                                      <p:to>
                                        <p:strVal val="visible"/>
                                      </p:to>
                                    </p:set>
                                    <p:animEffect transition="in" filter="wipe(up)">
                                      <p:cBhvr>
                                        <p:cTn id="7" dur="500"/>
                                        <p:tgtEl>
                                          <p:spTgt spid="18636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63683">
                                            <p:txEl>
                                              <p:pRg st="1" end="1"/>
                                            </p:txEl>
                                          </p:spTgt>
                                        </p:tgtEl>
                                        <p:attrNameLst>
                                          <p:attrName>style.visibility</p:attrName>
                                        </p:attrNameLst>
                                      </p:cBhvr>
                                      <p:to>
                                        <p:strVal val="visible"/>
                                      </p:to>
                                    </p:set>
                                    <p:animEffect transition="in" filter="wipe(up)">
                                      <p:cBhvr>
                                        <p:cTn id="12" dur="500"/>
                                        <p:tgtEl>
                                          <p:spTgt spid="1863683">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863683">
                                            <p:txEl>
                                              <p:pRg st="2" end="2"/>
                                            </p:txEl>
                                          </p:spTgt>
                                        </p:tgtEl>
                                        <p:attrNameLst>
                                          <p:attrName>style.visibility</p:attrName>
                                        </p:attrNameLst>
                                      </p:cBhvr>
                                      <p:to>
                                        <p:strVal val="visible"/>
                                      </p:to>
                                    </p:set>
                                    <p:animEffect transition="in" filter="wipe(up)">
                                      <p:cBhvr>
                                        <p:cTn id="15" dur="500"/>
                                        <p:tgtEl>
                                          <p:spTgt spid="1863683">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863683">
                                            <p:txEl>
                                              <p:pRg st="3" end="3"/>
                                            </p:txEl>
                                          </p:spTgt>
                                        </p:tgtEl>
                                        <p:attrNameLst>
                                          <p:attrName>style.visibility</p:attrName>
                                        </p:attrNameLst>
                                      </p:cBhvr>
                                      <p:to>
                                        <p:strVal val="visible"/>
                                      </p:to>
                                    </p:set>
                                    <p:animEffect transition="in" filter="wipe(up)">
                                      <p:cBhvr>
                                        <p:cTn id="18" dur="500"/>
                                        <p:tgtEl>
                                          <p:spTgt spid="186368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863683">
                                            <p:txEl>
                                              <p:pRg st="4" end="4"/>
                                            </p:txEl>
                                          </p:spTgt>
                                        </p:tgtEl>
                                        <p:attrNameLst>
                                          <p:attrName>style.visibility</p:attrName>
                                        </p:attrNameLst>
                                      </p:cBhvr>
                                      <p:to>
                                        <p:strVal val="visible"/>
                                      </p:to>
                                    </p:set>
                                    <p:animEffect transition="in" filter="wipe(up)">
                                      <p:cBhvr>
                                        <p:cTn id="23" dur="500"/>
                                        <p:tgtEl>
                                          <p:spTgt spid="1863683">
                                            <p:txEl>
                                              <p:pRg st="4" end="4"/>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863683">
                                            <p:txEl>
                                              <p:pRg st="5" end="5"/>
                                            </p:txEl>
                                          </p:spTgt>
                                        </p:tgtEl>
                                        <p:attrNameLst>
                                          <p:attrName>style.visibility</p:attrName>
                                        </p:attrNameLst>
                                      </p:cBhvr>
                                      <p:to>
                                        <p:strVal val="visible"/>
                                      </p:to>
                                    </p:set>
                                    <p:animEffect transition="in" filter="wipe(up)">
                                      <p:cBhvr>
                                        <p:cTn id="26" dur="500"/>
                                        <p:tgtEl>
                                          <p:spTgt spid="18636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683"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3">
            <a:extLst>
              <a:ext uri="{FF2B5EF4-FFF2-40B4-BE49-F238E27FC236}">
                <a16:creationId xmlns:a16="http://schemas.microsoft.com/office/drawing/2014/main" id="{BB8DEFDF-4B5F-5D4B-AF27-803F8D4B5683}"/>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96BF7E74-2792-E446-99EF-BDDFDA396F7B}" type="slidenum">
              <a:rPr lang="zh-CN" altLang="en-US" sz="2000">
                <a:latin typeface="Arial" panose="020B0604020202020204" pitchFamily="34" charset="0"/>
              </a:rPr>
              <a:pPr>
                <a:lnSpc>
                  <a:spcPct val="100000"/>
                </a:lnSpc>
                <a:spcBef>
                  <a:spcPct val="0"/>
                </a:spcBef>
                <a:buClrTx/>
                <a:buSzTx/>
                <a:buFontTx/>
                <a:buNone/>
              </a:pPr>
              <a:t>68</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85D0725A-5FDF-A240-978B-6C5CE10E8EF8}"/>
              </a:ext>
            </a:extLst>
          </p:cNvPr>
          <p:cNvSpPr>
            <a:spLocks noGrp="1"/>
          </p:cNvSpPr>
          <p:nvPr>
            <p:ph type="dt" sz="quarter" idx="11"/>
          </p:nvPr>
        </p:nvSpPr>
        <p:spPr/>
        <p:txBody>
          <a:bodyPr/>
          <a:lstStyle/>
          <a:p>
            <a:pPr>
              <a:defRPr/>
            </a:pPr>
            <a:fld id="{B3270C00-6D34-4E09-A23E-56B626B4D389}" type="datetime1">
              <a:rPr lang="zh-CN" altLang="en-US"/>
              <a:pPr>
                <a:defRPr/>
              </a:pPr>
              <a:t>2024/5/24</a:t>
            </a:fld>
            <a:endParaRPr lang="en-US" altLang="zh-CN" sz="1000"/>
          </a:p>
        </p:txBody>
      </p:sp>
      <p:sp>
        <p:nvSpPr>
          <p:cNvPr id="1789954" name="Rectangle 2">
            <a:extLst>
              <a:ext uri="{FF2B5EF4-FFF2-40B4-BE49-F238E27FC236}">
                <a16:creationId xmlns:a16="http://schemas.microsoft.com/office/drawing/2014/main" id="{F0EBD76A-D3D1-DE4C-B1BE-06839EEE1C42}"/>
              </a:ext>
            </a:extLst>
          </p:cNvPr>
          <p:cNvSpPr>
            <a:spLocks noGrp="1" noChangeArrowheads="1"/>
          </p:cNvSpPr>
          <p:nvPr>
            <p:ph type="title"/>
          </p:nvPr>
        </p:nvSpPr>
        <p:spPr>
          <a:xfrm>
            <a:off x="650875" y="311150"/>
            <a:ext cx="8820150" cy="603250"/>
          </a:xfrm>
        </p:spPr>
        <p:txBody>
          <a:bodyPr/>
          <a:lstStyle/>
          <a:p>
            <a:pPr defTabSz="914400"/>
            <a:r>
              <a:rPr lang="en-US" altLang="zh-CN" sz="4400"/>
              <a:t>Armstrong</a:t>
            </a:r>
            <a:r>
              <a:rPr lang="zh-CN" altLang="en-US" sz="4400"/>
              <a:t>公理完备性</a:t>
            </a:r>
          </a:p>
        </p:txBody>
      </p:sp>
      <p:sp>
        <p:nvSpPr>
          <p:cNvPr id="83973" name="Rectangle 3">
            <a:extLst>
              <a:ext uri="{FF2B5EF4-FFF2-40B4-BE49-F238E27FC236}">
                <a16:creationId xmlns:a16="http://schemas.microsoft.com/office/drawing/2014/main" id="{762FA9D7-5258-244D-9A64-60736A6CD89F}"/>
              </a:ext>
            </a:extLst>
          </p:cNvPr>
          <p:cNvSpPr>
            <a:spLocks noGrp="1" noChangeArrowheads="1"/>
          </p:cNvSpPr>
          <p:nvPr>
            <p:ph type="body" idx="1"/>
          </p:nvPr>
        </p:nvSpPr>
        <p:spPr>
          <a:xfrm>
            <a:off x="650875" y="1143000"/>
            <a:ext cx="8820150" cy="5426075"/>
          </a:xfrm>
        </p:spPr>
        <p:txBody>
          <a:bodyPr/>
          <a:lstStyle/>
          <a:p>
            <a:pPr marL="342900" indent="-342900" defTabSz="914400">
              <a:lnSpc>
                <a:spcPct val="100000"/>
              </a:lnSpc>
            </a:pPr>
            <a:r>
              <a:rPr lang="zh-CN" altLang="en-US"/>
              <a:t>定理</a:t>
            </a:r>
            <a:r>
              <a:rPr lang="en-US" altLang="zh-CN"/>
              <a:t>10.2  Armstrong</a:t>
            </a:r>
            <a:r>
              <a:rPr lang="zh-CN" altLang="en-US"/>
              <a:t>公理是正确的，完备的 </a:t>
            </a:r>
          </a:p>
          <a:p>
            <a:pPr marL="742950" lvl="1" indent="-285750" defTabSz="914400">
              <a:lnSpc>
                <a:spcPct val="100000"/>
              </a:lnSpc>
            </a:pPr>
            <a:r>
              <a:rPr lang="zh-CN" altLang="en-US">
                <a:solidFill>
                  <a:srgbClr val="0000FF"/>
                </a:solidFill>
              </a:rPr>
              <a:t>正确性</a:t>
            </a:r>
            <a:r>
              <a:rPr lang="zh-CN" altLang="en-US"/>
              <a:t>：由</a:t>
            </a:r>
            <a:r>
              <a:rPr lang="en-US" altLang="zh-CN" i="1"/>
              <a:t>F</a:t>
            </a:r>
            <a:r>
              <a:rPr lang="zh-CN" altLang="en-US"/>
              <a:t>出发根据</a:t>
            </a:r>
            <a:r>
              <a:rPr lang="en-US" altLang="zh-CN"/>
              <a:t>Armstrong</a:t>
            </a:r>
            <a:r>
              <a:rPr lang="zh-CN" altLang="en-US"/>
              <a:t>公理推导出来的每一个函数依赖一定在</a:t>
            </a:r>
            <a:r>
              <a:rPr lang="en-US" altLang="zh-CN"/>
              <a:t>F</a:t>
            </a:r>
            <a:r>
              <a:rPr lang="en-US" altLang="zh-CN" baseline="30000"/>
              <a:t>+</a:t>
            </a:r>
            <a:r>
              <a:rPr lang="zh-CN" altLang="en-US"/>
              <a:t>中（ </a:t>
            </a:r>
            <a:r>
              <a:rPr lang="en-US" altLang="zh-CN"/>
              <a:t>Armstrong</a:t>
            </a:r>
            <a:r>
              <a:rPr lang="zh-CN" altLang="en-US"/>
              <a:t>公理的正确性已在前面证明）</a:t>
            </a:r>
          </a:p>
          <a:p>
            <a:pPr marL="742950" lvl="1" indent="-285750" defTabSz="914400">
              <a:lnSpc>
                <a:spcPct val="100000"/>
              </a:lnSpc>
            </a:pPr>
            <a:r>
              <a:rPr lang="zh-CN" altLang="en-US">
                <a:solidFill>
                  <a:srgbClr val="0000FF"/>
                </a:solidFill>
              </a:rPr>
              <a:t>完备性</a:t>
            </a:r>
            <a:r>
              <a:rPr lang="zh-CN" altLang="en-US"/>
              <a:t>：</a:t>
            </a:r>
            <a:r>
              <a:rPr lang="en-US" altLang="zh-CN" i="1"/>
              <a:t>F</a:t>
            </a:r>
            <a:r>
              <a:rPr lang="en-US" altLang="zh-CN" baseline="30000"/>
              <a:t>+</a:t>
            </a:r>
            <a:r>
              <a:rPr lang="zh-CN" altLang="en-US"/>
              <a:t>中的每一个函数依赖，必定可以由</a:t>
            </a:r>
            <a:r>
              <a:rPr lang="en-US" altLang="zh-CN" i="1"/>
              <a:t>F</a:t>
            </a:r>
            <a:r>
              <a:rPr lang="zh-CN" altLang="en-US"/>
              <a:t>出发根据</a:t>
            </a:r>
            <a:r>
              <a:rPr lang="en-US" altLang="zh-CN"/>
              <a:t>Armstrong</a:t>
            </a:r>
            <a:r>
              <a:rPr lang="zh-CN" altLang="en-US"/>
              <a:t>公理推导出来</a:t>
            </a:r>
          </a:p>
          <a:p>
            <a:pPr marL="1143000" lvl="2" indent="-228600" defTabSz="914400">
              <a:lnSpc>
                <a:spcPct val="100000"/>
              </a:lnSpc>
            </a:pPr>
            <a:r>
              <a:rPr lang="zh-CN" altLang="en-US"/>
              <a:t>只需证明</a:t>
            </a:r>
            <a:r>
              <a:rPr lang="zh-CN" altLang="en-US">
                <a:solidFill>
                  <a:srgbClr val="0000FF"/>
                </a:solidFill>
              </a:rPr>
              <a:t>逆否命题</a:t>
            </a:r>
            <a:r>
              <a:rPr lang="en-US" altLang="zh-CN">
                <a:solidFill>
                  <a:srgbClr val="0000FF"/>
                </a:solidFill>
              </a:rPr>
              <a:t>:</a:t>
            </a:r>
            <a:r>
              <a:rPr lang="en-US" altLang="zh-CN"/>
              <a:t> </a:t>
            </a:r>
            <a:r>
              <a:rPr lang="zh-CN" altLang="en-US"/>
              <a:t>若函数依赖</a:t>
            </a:r>
            <a:r>
              <a:rPr lang="en-US" altLang="zh-CN" i="1"/>
              <a:t>X</a:t>
            </a:r>
            <a:r>
              <a:rPr lang="en-US" altLang="zh-CN"/>
              <a:t>→</a:t>
            </a:r>
            <a:r>
              <a:rPr lang="en-US" altLang="zh-CN" i="1"/>
              <a:t>Y</a:t>
            </a:r>
            <a:r>
              <a:rPr lang="zh-CN" altLang="en-US"/>
              <a:t>不能由</a:t>
            </a:r>
            <a:r>
              <a:rPr lang="en-US" altLang="zh-CN" i="1"/>
              <a:t>F</a:t>
            </a:r>
            <a:r>
              <a:rPr lang="zh-CN" altLang="en-US"/>
              <a:t>从</a:t>
            </a:r>
            <a:r>
              <a:rPr lang="en-US" altLang="zh-CN"/>
              <a:t>Armstrong</a:t>
            </a:r>
            <a:r>
              <a:rPr lang="zh-CN" altLang="en-US"/>
              <a:t>公理导出，那么它必然不为</a:t>
            </a:r>
            <a:r>
              <a:rPr lang="en-US" altLang="zh-CN" i="1"/>
              <a:t>F</a:t>
            </a:r>
            <a:r>
              <a:rPr lang="zh-CN" altLang="en-US"/>
              <a:t>所蕴含</a:t>
            </a:r>
          </a:p>
          <a:p>
            <a:pPr marL="742950" lvl="1" indent="-285750" defTabSz="914400">
              <a:lnSpc>
                <a:spcPct val="100000"/>
              </a:lnSpc>
              <a:buFontTx/>
              <a:buNone/>
            </a:pPr>
            <a:endParaRPr lang="zh-CN" altLang="en-US" sz="2400"/>
          </a:p>
          <a:p>
            <a:pPr marL="742950" lvl="1" indent="-285750" defTabSz="914400">
              <a:lnSpc>
                <a:spcPct val="100000"/>
              </a:lnSpc>
              <a:buFontTx/>
              <a:buNone/>
            </a:pPr>
            <a:r>
              <a:rPr lang="zh-CN" altLang="en-US" sz="2400"/>
              <a:t>思路：给出关系</a:t>
            </a:r>
            <a:r>
              <a:rPr lang="en-US" altLang="zh-CN" sz="2400"/>
              <a:t>r(R)</a:t>
            </a:r>
            <a:r>
              <a:rPr lang="zh-CN" altLang="en-US" sz="2400"/>
              <a:t>，如果能够证明以下两点则完备性得证  </a:t>
            </a:r>
          </a:p>
          <a:p>
            <a:pPr marL="1143000" lvl="2" indent="-228600" defTabSz="914400">
              <a:lnSpc>
                <a:spcPct val="100000"/>
              </a:lnSpc>
            </a:pPr>
            <a:r>
              <a:rPr lang="zh-CN" altLang="en-US" sz="2400"/>
              <a:t>存在</a:t>
            </a:r>
            <a:r>
              <a:rPr lang="en-US" altLang="zh-CN" sz="2400"/>
              <a:t>r(R)</a:t>
            </a:r>
            <a:r>
              <a:rPr lang="zh-CN" altLang="en-US" sz="2400"/>
              <a:t>满足</a:t>
            </a:r>
            <a:r>
              <a:rPr lang="en-US" altLang="zh-CN" sz="2400"/>
              <a:t>F</a:t>
            </a:r>
            <a:r>
              <a:rPr lang="zh-CN" altLang="en-US" sz="2400"/>
              <a:t>中的所有函数依赖 </a:t>
            </a:r>
          </a:p>
          <a:p>
            <a:pPr marL="1143000" lvl="2" indent="-228600" defTabSz="914400">
              <a:lnSpc>
                <a:spcPct val="100000"/>
              </a:lnSpc>
            </a:pPr>
            <a:r>
              <a:rPr lang="zh-CN" altLang="en-US" sz="2400"/>
              <a:t>不能用</a:t>
            </a:r>
            <a:r>
              <a:rPr lang="en-US" altLang="zh-CN" sz="2400"/>
              <a:t>Armstrong</a:t>
            </a:r>
            <a:r>
              <a:rPr lang="zh-CN" altLang="en-US" sz="2400"/>
              <a:t>公理推导出来的</a:t>
            </a:r>
            <a:r>
              <a:rPr lang="en-US" altLang="zh-CN" sz="2400">
                <a:solidFill>
                  <a:srgbClr val="FF0000"/>
                </a:solidFill>
              </a:rPr>
              <a:t>X</a:t>
            </a:r>
            <a:r>
              <a:rPr lang="en-US" altLang="zh-CN" sz="2400"/>
              <a:t>→Y , </a:t>
            </a:r>
            <a:r>
              <a:rPr lang="zh-CN" altLang="en-US" sz="2400"/>
              <a:t>在</a:t>
            </a:r>
            <a:r>
              <a:rPr lang="en-US" altLang="zh-CN" sz="2400"/>
              <a:t>r(R)</a:t>
            </a:r>
            <a:r>
              <a:rPr lang="zh-CN" altLang="en-US" sz="2400"/>
              <a:t>上不成立</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灯片编号占位符 3">
            <a:extLst>
              <a:ext uri="{FF2B5EF4-FFF2-40B4-BE49-F238E27FC236}">
                <a16:creationId xmlns:a16="http://schemas.microsoft.com/office/drawing/2014/main" id="{6A657978-9F36-8C49-B9BE-7EF80C919E74}"/>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3FC701C1-6031-134B-B039-CA63257569A8}" type="slidenum">
              <a:rPr lang="zh-CN" altLang="en-US" sz="2000">
                <a:latin typeface="Arial" panose="020B0604020202020204" pitchFamily="34" charset="0"/>
              </a:rPr>
              <a:pPr>
                <a:lnSpc>
                  <a:spcPct val="100000"/>
                </a:lnSpc>
                <a:spcBef>
                  <a:spcPct val="0"/>
                </a:spcBef>
                <a:buClrTx/>
                <a:buSzTx/>
                <a:buFontTx/>
                <a:buNone/>
              </a:pPr>
              <a:t>69</a:t>
            </a:fld>
            <a:endParaRPr lang="en-US" altLang="zh-CN" sz="2000">
              <a:latin typeface="Arial" panose="020B0604020202020204" pitchFamily="34" charset="0"/>
            </a:endParaRPr>
          </a:p>
        </p:txBody>
      </p:sp>
      <p:sp>
        <p:nvSpPr>
          <p:cNvPr id="48" name="日期占位符 4">
            <a:extLst>
              <a:ext uri="{FF2B5EF4-FFF2-40B4-BE49-F238E27FC236}">
                <a16:creationId xmlns:a16="http://schemas.microsoft.com/office/drawing/2014/main" id="{FCC7BD7D-874A-B640-BB13-011D3D3543A8}"/>
              </a:ext>
            </a:extLst>
          </p:cNvPr>
          <p:cNvSpPr>
            <a:spLocks noGrp="1"/>
          </p:cNvSpPr>
          <p:nvPr>
            <p:ph type="dt" sz="quarter" idx="11"/>
          </p:nvPr>
        </p:nvSpPr>
        <p:spPr/>
        <p:txBody>
          <a:bodyPr/>
          <a:lstStyle/>
          <a:p>
            <a:pPr>
              <a:defRPr/>
            </a:pPr>
            <a:fld id="{926DE070-4B0D-4951-99B7-4FD0911BC88B}" type="datetime1">
              <a:rPr lang="zh-CN" altLang="en-US"/>
              <a:pPr>
                <a:defRPr/>
              </a:pPr>
              <a:t>2024/5/24</a:t>
            </a:fld>
            <a:endParaRPr lang="en-US" altLang="zh-CN" sz="1000"/>
          </a:p>
        </p:txBody>
      </p:sp>
      <p:sp>
        <p:nvSpPr>
          <p:cNvPr id="1821698" name="Rectangle 2">
            <a:extLst>
              <a:ext uri="{FF2B5EF4-FFF2-40B4-BE49-F238E27FC236}">
                <a16:creationId xmlns:a16="http://schemas.microsoft.com/office/drawing/2014/main" id="{216598DD-F783-C94B-8D07-05E7E2EC67BA}"/>
              </a:ext>
            </a:extLst>
          </p:cNvPr>
          <p:cNvSpPr>
            <a:spLocks noGrp="1" noChangeArrowheads="1"/>
          </p:cNvSpPr>
          <p:nvPr>
            <p:ph type="title"/>
          </p:nvPr>
        </p:nvSpPr>
        <p:spPr/>
        <p:txBody>
          <a:bodyPr/>
          <a:lstStyle/>
          <a:p>
            <a:r>
              <a:rPr lang="en-US" altLang="zh-CN"/>
              <a:t>Armstrong</a:t>
            </a:r>
            <a:r>
              <a:rPr lang="zh-CN" altLang="en-US"/>
              <a:t>公理完备性证明</a:t>
            </a:r>
          </a:p>
        </p:txBody>
      </p:sp>
      <p:sp>
        <p:nvSpPr>
          <p:cNvPr id="1821699" name="Rectangle 3">
            <a:extLst>
              <a:ext uri="{FF2B5EF4-FFF2-40B4-BE49-F238E27FC236}">
                <a16:creationId xmlns:a16="http://schemas.microsoft.com/office/drawing/2014/main" id="{1B6641D3-341F-164F-9825-3246E34892EB}"/>
              </a:ext>
            </a:extLst>
          </p:cNvPr>
          <p:cNvSpPr>
            <a:spLocks noGrp="1" noChangeArrowheads="1"/>
          </p:cNvSpPr>
          <p:nvPr>
            <p:ph type="body" idx="1"/>
          </p:nvPr>
        </p:nvSpPr>
        <p:spPr>
          <a:xfrm>
            <a:off x="344488" y="1143000"/>
            <a:ext cx="9255125" cy="5567363"/>
          </a:xfrm>
        </p:spPr>
        <p:txBody>
          <a:bodyPr/>
          <a:lstStyle/>
          <a:p>
            <a:pPr>
              <a:lnSpc>
                <a:spcPct val="80000"/>
              </a:lnSpc>
              <a:spcBef>
                <a:spcPct val="0"/>
              </a:spcBef>
            </a:pPr>
            <a:r>
              <a:rPr lang="zh-CN" altLang="en-US"/>
              <a:t>证明：先证明 </a:t>
            </a:r>
            <a:r>
              <a:rPr lang="en-US" altLang="zh-CN">
                <a:solidFill>
                  <a:srgbClr val="FF0000"/>
                </a:solidFill>
              </a:rPr>
              <a:t>r(R)</a:t>
            </a:r>
            <a:r>
              <a:rPr lang="zh-CN" altLang="en-US">
                <a:solidFill>
                  <a:srgbClr val="FF0000"/>
                </a:solidFill>
              </a:rPr>
              <a:t>满足</a:t>
            </a:r>
            <a:r>
              <a:rPr lang="en-US" altLang="zh-CN">
                <a:solidFill>
                  <a:srgbClr val="FF0000"/>
                </a:solidFill>
              </a:rPr>
              <a:t>F</a:t>
            </a:r>
            <a:r>
              <a:rPr lang="zh-CN" altLang="en-US">
                <a:solidFill>
                  <a:srgbClr val="FF0000"/>
                </a:solidFill>
              </a:rPr>
              <a:t>中的所有函数依赖</a:t>
            </a:r>
            <a:r>
              <a:rPr lang="zh-CN" altLang="en-US"/>
              <a:t> </a:t>
            </a:r>
          </a:p>
          <a:p>
            <a:pPr lvl="1">
              <a:lnSpc>
                <a:spcPct val="80000"/>
              </a:lnSpc>
              <a:spcBef>
                <a:spcPct val="0"/>
              </a:spcBef>
            </a:pPr>
            <a:r>
              <a:rPr lang="zh-CN" altLang="en-US"/>
              <a:t>构造一张二维表</a:t>
            </a:r>
            <a:r>
              <a:rPr lang="en-US" altLang="zh-CN" i="1"/>
              <a:t>r</a:t>
            </a:r>
            <a:r>
              <a:rPr lang="zh-CN" altLang="en-US"/>
              <a:t>，它由下列两个元组构成，可以证明</a:t>
            </a:r>
            <a:r>
              <a:rPr lang="en-US" altLang="zh-CN" i="1">
                <a:solidFill>
                  <a:srgbClr val="6600FF"/>
                </a:solidFill>
              </a:rPr>
              <a:t>r</a:t>
            </a:r>
            <a:r>
              <a:rPr lang="zh-CN" altLang="en-US">
                <a:solidFill>
                  <a:srgbClr val="6600FF"/>
                </a:solidFill>
              </a:rPr>
              <a:t>必是</a:t>
            </a:r>
            <a:r>
              <a:rPr lang="en-US" altLang="zh-CN" i="1">
                <a:solidFill>
                  <a:srgbClr val="6600FF"/>
                </a:solidFill>
              </a:rPr>
              <a:t>R</a:t>
            </a:r>
            <a:r>
              <a:rPr lang="en-US" altLang="zh-CN">
                <a:solidFill>
                  <a:srgbClr val="6600FF"/>
                </a:solidFill>
              </a:rPr>
              <a:t>(</a:t>
            </a:r>
            <a:r>
              <a:rPr lang="en-US" altLang="zh-CN" i="1">
                <a:solidFill>
                  <a:srgbClr val="6600FF"/>
                </a:solidFill>
              </a:rPr>
              <a:t>U</a:t>
            </a:r>
            <a:r>
              <a:rPr lang="en-US" altLang="zh-CN">
                <a:solidFill>
                  <a:srgbClr val="6600FF"/>
                </a:solidFill>
              </a:rPr>
              <a:t>, </a:t>
            </a:r>
            <a:r>
              <a:rPr lang="en-US" altLang="zh-CN" i="1">
                <a:solidFill>
                  <a:srgbClr val="6600FF"/>
                </a:solidFill>
              </a:rPr>
              <a:t>F</a:t>
            </a:r>
            <a:r>
              <a:rPr lang="en-US" altLang="zh-CN">
                <a:solidFill>
                  <a:srgbClr val="6600FF"/>
                </a:solidFill>
              </a:rPr>
              <a:t>)</a:t>
            </a:r>
            <a:r>
              <a:rPr lang="zh-CN" altLang="en-US">
                <a:solidFill>
                  <a:srgbClr val="6600FF"/>
                </a:solidFill>
              </a:rPr>
              <a:t>的一个关系</a:t>
            </a:r>
            <a:r>
              <a:rPr lang="zh-CN" altLang="en-US"/>
              <a:t>，即满足</a:t>
            </a:r>
            <a:r>
              <a:rPr lang="en-US" altLang="zh-CN"/>
              <a:t>F</a:t>
            </a:r>
            <a:r>
              <a:rPr lang="zh-CN" altLang="en-US"/>
              <a:t>中的所有函数依赖 。</a:t>
            </a:r>
          </a:p>
          <a:p>
            <a:pPr algn="just">
              <a:lnSpc>
                <a:spcPct val="80000"/>
              </a:lnSpc>
              <a:spcBef>
                <a:spcPct val="0"/>
              </a:spcBef>
              <a:spcAft>
                <a:spcPct val="25000"/>
              </a:spcAft>
              <a:buFont typeface="Wingdings" pitchFamily="2" charset="2"/>
              <a:buNone/>
            </a:pPr>
            <a:r>
              <a:rPr lang="zh-CN" altLang="en-US" i="1"/>
              <a:t>			 </a:t>
            </a:r>
            <a:endParaRPr lang="en-US" altLang="zh-CN" sz="2400"/>
          </a:p>
          <a:p>
            <a:pPr lvl="1">
              <a:lnSpc>
                <a:spcPct val="80000"/>
              </a:lnSpc>
              <a:spcBef>
                <a:spcPct val="0"/>
              </a:spcBef>
            </a:pPr>
            <a:endParaRPr lang="zh-CN" altLang="en-US"/>
          </a:p>
          <a:p>
            <a:pPr lvl="1">
              <a:lnSpc>
                <a:spcPct val="80000"/>
              </a:lnSpc>
              <a:spcBef>
                <a:spcPct val="0"/>
              </a:spcBef>
            </a:pPr>
            <a:endParaRPr lang="zh-CN" altLang="en-US"/>
          </a:p>
          <a:p>
            <a:pPr lvl="1">
              <a:lnSpc>
                <a:spcPct val="80000"/>
              </a:lnSpc>
              <a:spcBef>
                <a:spcPct val="0"/>
              </a:spcBef>
            </a:pPr>
            <a:endParaRPr lang="zh-CN" altLang="en-US"/>
          </a:p>
          <a:p>
            <a:pPr lvl="1">
              <a:lnSpc>
                <a:spcPct val="80000"/>
              </a:lnSpc>
              <a:spcBef>
                <a:spcPct val="0"/>
              </a:spcBef>
            </a:pPr>
            <a:r>
              <a:rPr lang="zh-CN" altLang="en-US"/>
              <a:t>设</a:t>
            </a:r>
            <a:r>
              <a:rPr lang="en-US" altLang="zh-CN"/>
              <a:t>FD W→Z</a:t>
            </a:r>
            <a:r>
              <a:rPr lang="en-US" altLang="zh-CN">
                <a:sym typeface="Symbol" pitchFamily="2" charset="2"/>
              </a:rPr>
              <a:t></a:t>
            </a:r>
            <a:r>
              <a:rPr lang="en-US" altLang="zh-CN"/>
              <a:t>F</a:t>
            </a:r>
            <a:r>
              <a:rPr lang="zh-CN" altLang="en-US"/>
              <a:t>，</a:t>
            </a:r>
            <a:r>
              <a:rPr lang="en-US" altLang="zh-CN"/>
              <a:t>W</a:t>
            </a:r>
            <a:r>
              <a:rPr lang="zh-CN" altLang="en-US"/>
              <a:t>在</a:t>
            </a:r>
            <a:r>
              <a:rPr lang="en-US" altLang="zh-CN"/>
              <a:t>r</a:t>
            </a:r>
            <a:r>
              <a:rPr lang="zh-CN" altLang="en-US"/>
              <a:t>中有两种情况：</a:t>
            </a:r>
          </a:p>
          <a:p>
            <a:pPr lvl="2">
              <a:lnSpc>
                <a:spcPct val="80000"/>
              </a:lnSpc>
              <a:spcBef>
                <a:spcPct val="0"/>
              </a:spcBef>
            </a:pPr>
            <a:r>
              <a:rPr lang="en-US" altLang="zh-CN"/>
              <a:t>(1) W </a:t>
            </a:r>
            <a:r>
              <a:rPr lang="en-US" altLang="zh-CN">
                <a:sym typeface="Symbol" pitchFamily="2" charset="2"/>
              </a:rPr>
              <a:t></a:t>
            </a:r>
            <a:r>
              <a:rPr lang="en-US" altLang="zh-CN"/>
              <a:t> X</a:t>
            </a:r>
            <a:r>
              <a:rPr lang="en-US" altLang="zh-CN" baseline="-25000"/>
              <a:t>F</a:t>
            </a:r>
            <a:r>
              <a:rPr lang="en-US" altLang="zh-CN" baseline="30000"/>
              <a:t>+ </a:t>
            </a:r>
            <a:r>
              <a:rPr lang="zh-CN" altLang="en-US"/>
              <a:t>。根据属性闭包的定义，有</a:t>
            </a:r>
            <a:r>
              <a:rPr lang="en-US" altLang="zh-CN"/>
              <a:t>X→W</a:t>
            </a:r>
            <a:r>
              <a:rPr lang="zh-CN" altLang="en-US"/>
              <a:t>，又因</a:t>
            </a:r>
            <a:r>
              <a:rPr lang="en-US" altLang="zh-CN"/>
              <a:t>W→Z</a:t>
            </a:r>
            <a:r>
              <a:rPr lang="zh-CN" altLang="en-US"/>
              <a:t>，由函数依赖的传递性得</a:t>
            </a:r>
            <a:r>
              <a:rPr lang="en-US" altLang="zh-CN"/>
              <a:t>FD X→Z</a:t>
            </a:r>
            <a:r>
              <a:rPr lang="zh-CN" altLang="en-US"/>
              <a:t>成立。根据属性闭包的定义，有</a:t>
            </a:r>
            <a:r>
              <a:rPr lang="en-US" altLang="zh-CN"/>
              <a:t>Z</a:t>
            </a:r>
            <a:r>
              <a:rPr lang="en-US" altLang="zh-CN">
                <a:sym typeface="Symbol" pitchFamily="2" charset="2"/>
              </a:rPr>
              <a:t> </a:t>
            </a:r>
            <a:r>
              <a:rPr lang="en-US" altLang="zh-CN"/>
              <a:t>X</a:t>
            </a:r>
            <a:r>
              <a:rPr lang="en-US" altLang="zh-CN" baseline="-25000"/>
              <a:t>F</a:t>
            </a:r>
            <a:r>
              <a:rPr lang="en-US" altLang="zh-CN" baseline="30000"/>
              <a:t>+ </a:t>
            </a:r>
            <a:r>
              <a:rPr lang="zh-CN" altLang="en-US"/>
              <a:t>。由</a:t>
            </a:r>
            <a:r>
              <a:rPr lang="en-US" altLang="zh-CN"/>
              <a:t>r</a:t>
            </a:r>
            <a:r>
              <a:rPr lang="zh-CN" altLang="en-US"/>
              <a:t>的构造知</a:t>
            </a:r>
            <a:r>
              <a:rPr lang="en-US" altLang="zh-CN"/>
              <a:t>W→Z</a:t>
            </a:r>
            <a:r>
              <a:rPr lang="zh-CN" altLang="en-US"/>
              <a:t>在</a:t>
            </a:r>
            <a:r>
              <a:rPr lang="en-US" altLang="zh-CN"/>
              <a:t>r</a:t>
            </a:r>
            <a:r>
              <a:rPr lang="zh-CN" altLang="en-US"/>
              <a:t>上成立。</a:t>
            </a:r>
          </a:p>
          <a:p>
            <a:pPr lvl="2">
              <a:lnSpc>
                <a:spcPct val="80000"/>
              </a:lnSpc>
              <a:spcBef>
                <a:spcPct val="0"/>
              </a:spcBef>
            </a:pPr>
            <a:r>
              <a:rPr lang="en-US" altLang="zh-CN"/>
              <a:t>(2) W</a:t>
            </a:r>
            <a:r>
              <a:rPr lang="en-US" altLang="zh-CN">
                <a:sym typeface="Symbol" pitchFamily="2" charset="2"/>
              </a:rPr>
              <a:t></a:t>
            </a:r>
            <a:r>
              <a:rPr lang="en-US" altLang="zh-CN"/>
              <a:t> X</a:t>
            </a:r>
            <a:r>
              <a:rPr lang="en-US" altLang="zh-CN" baseline="-25000"/>
              <a:t>F</a:t>
            </a:r>
            <a:r>
              <a:rPr lang="en-US" altLang="zh-CN" baseline="30000"/>
              <a:t>+ </a:t>
            </a:r>
            <a:r>
              <a:rPr lang="zh-CN" altLang="en-US"/>
              <a:t>。则在</a:t>
            </a:r>
            <a:r>
              <a:rPr lang="en-US" altLang="zh-CN"/>
              <a:t>r</a:t>
            </a:r>
            <a:r>
              <a:rPr lang="zh-CN" altLang="en-US"/>
              <a:t>中有</a:t>
            </a:r>
            <a:r>
              <a:rPr lang="en-US" altLang="zh-CN"/>
              <a:t>t[W]</a:t>
            </a:r>
            <a:r>
              <a:rPr lang="en-US" altLang="zh-CN">
                <a:sym typeface="Symbol" pitchFamily="2" charset="2"/>
              </a:rPr>
              <a:t></a:t>
            </a:r>
            <a:r>
              <a:rPr lang="en-US" altLang="zh-CN"/>
              <a:t>t'[W]</a:t>
            </a:r>
            <a:r>
              <a:rPr lang="zh-CN" altLang="en-US"/>
              <a:t>，因此，</a:t>
            </a:r>
            <a:r>
              <a:rPr lang="en-US" altLang="zh-CN"/>
              <a:t>W→Z</a:t>
            </a:r>
            <a:r>
              <a:rPr lang="zh-CN" altLang="en-US"/>
              <a:t>在</a:t>
            </a:r>
            <a:r>
              <a:rPr lang="en-US" altLang="zh-CN"/>
              <a:t>r</a:t>
            </a:r>
            <a:r>
              <a:rPr lang="zh-CN" altLang="en-US"/>
              <a:t>上总是成立的。</a:t>
            </a:r>
          </a:p>
          <a:p>
            <a:pPr lvl="1">
              <a:lnSpc>
                <a:spcPct val="80000"/>
              </a:lnSpc>
              <a:spcBef>
                <a:spcPct val="0"/>
              </a:spcBef>
            </a:pPr>
            <a:r>
              <a:rPr lang="zh-CN" altLang="en-US"/>
              <a:t>由</a:t>
            </a:r>
            <a:r>
              <a:rPr lang="en-US" altLang="zh-CN"/>
              <a:t>(1)</a:t>
            </a:r>
            <a:r>
              <a:rPr lang="zh-CN" altLang="en-US"/>
              <a:t>和</a:t>
            </a:r>
            <a:r>
              <a:rPr lang="en-US" altLang="zh-CN"/>
              <a:t>(2)</a:t>
            </a:r>
            <a:r>
              <a:rPr lang="zh-CN" altLang="en-US"/>
              <a:t>知，对</a:t>
            </a:r>
            <a:r>
              <a:rPr lang="en-US" altLang="zh-CN"/>
              <a:t>F</a:t>
            </a:r>
            <a:r>
              <a:rPr lang="zh-CN" altLang="en-US"/>
              <a:t>中的任意函数依赖在</a:t>
            </a:r>
            <a:r>
              <a:rPr lang="en-US" altLang="zh-CN"/>
              <a:t>r</a:t>
            </a:r>
            <a:r>
              <a:rPr lang="zh-CN" altLang="en-US"/>
              <a:t>上都是成立的</a:t>
            </a:r>
            <a:r>
              <a:rPr lang="en-US" altLang="zh-CN"/>
              <a:t>,</a:t>
            </a:r>
            <a:r>
              <a:rPr lang="zh-CN" altLang="en-US"/>
              <a:t>即</a:t>
            </a:r>
            <a:r>
              <a:rPr lang="en-US" altLang="zh-CN"/>
              <a:t>r</a:t>
            </a:r>
            <a:r>
              <a:rPr lang="zh-CN" altLang="en-US"/>
              <a:t>满足</a:t>
            </a:r>
            <a:r>
              <a:rPr lang="en-US" altLang="zh-CN"/>
              <a:t>F</a:t>
            </a:r>
            <a:r>
              <a:rPr lang="zh-CN" altLang="en-US"/>
              <a:t>。 </a:t>
            </a:r>
          </a:p>
        </p:txBody>
      </p:sp>
      <p:grpSp>
        <p:nvGrpSpPr>
          <p:cNvPr id="84998" name="Group 56">
            <a:extLst>
              <a:ext uri="{FF2B5EF4-FFF2-40B4-BE49-F238E27FC236}">
                <a16:creationId xmlns:a16="http://schemas.microsoft.com/office/drawing/2014/main" id="{6F9C47E5-8399-9043-9B96-957EEDEBEFCA}"/>
              </a:ext>
            </a:extLst>
          </p:cNvPr>
          <p:cNvGrpSpPr>
            <a:grpSpLocks/>
          </p:cNvGrpSpPr>
          <p:nvPr/>
        </p:nvGrpSpPr>
        <p:grpSpPr bwMode="auto">
          <a:xfrm>
            <a:off x="3081338" y="2060575"/>
            <a:ext cx="4392612" cy="574675"/>
            <a:chOff x="3211" y="1344"/>
            <a:chExt cx="2767" cy="362"/>
          </a:xfrm>
        </p:grpSpPr>
        <p:sp>
          <p:nvSpPr>
            <p:cNvPr id="85037" name="AutoShape 4">
              <a:extLst>
                <a:ext uri="{FF2B5EF4-FFF2-40B4-BE49-F238E27FC236}">
                  <a16:creationId xmlns:a16="http://schemas.microsoft.com/office/drawing/2014/main" id="{12D2F2A8-4699-F742-BAA8-11E17D6BC54A}"/>
                </a:ext>
              </a:extLst>
            </p:cNvPr>
            <p:cNvSpPr>
              <a:spLocks/>
            </p:cNvSpPr>
            <p:nvPr/>
          </p:nvSpPr>
          <p:spPr bwMode="auto">
            <a:xfrm rot="5400000">
              <a:off x="3710" y="1071"/>
              <a:ext cx="136" cy="1134"/>
            </a:xfrm>
            <a:prstGeom prst="leftBrace">
              <a:avLst>
                <a:gd name="adj1" fmla="val 69485"/>
                <a:gd name="adj2" fmla="val 50000"/>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a:buFont typeface="Wingdings" pitchFamily="2" charset="2"/>
                <a:buNone/>
              </a:pPr>
              <a:endParaRPr lang="zh-CN" altLang="en-US" sz="2500"/>
            </a:p>
          </p:txBody>
        </p:sp>
        <p:sp>
          <p:nvSpPr>
            <p:cNvPr id="85038" name="AutoShape 53">
              <a:extLst>
                <a:ext uri="{FF2B5EF4-FFF2-40B4-BE49-F238E27FC236}">
                  <a16:creationId xmlns:a16="http://schemas.microsoft.com/office/drawing/2014/main" id="{34A308AD-F386-7541-8733-131E5398607E}"/>
                </a:ext>
              </a:extLst>
            </p:cNvPr>
            <p:cNvSpPr>
              <a:spLocks/>
            </p:cNvSpPr>
            <p:nvPr/>
          </p:nvSpPr>
          <p:spPr bwMode="auto">
            <a:xfrm rot="5400000">
              <a:off x="5298" y="1025"/>
              <a:ext cx="136" cy="1225"/>
            </a:xfrm>
            <a:prstGeom prst="leftBrace">
              <a:avLst>
                <a:gd name="adj1" fmla="val 75061"/>
                <a:gd name="adj2" fmla="val 50000"/>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a:buFont typeface="Wingdings" pitchFamily="2" charset="2"/>
                <a:buNone/>
              </a:pPr>
              <a:endParaRPr lang="zh-CN" altLang="en-US" sz="2500"/>
            </a:p>
          </p:txBody>
        </p:sp>
        <p:sp>
          <p:nvSpPr>
            <p:cNvPr id="85039" name="Rectangle 54">
              <a:extLst>
                <a:ext uri="{FF2B5EF4-FFF2-40B4-BE49-F238E27FC236}">
                  <a16:creationId xmlns:a16="http://schemas.microsoft.com/office/drawing/2014/main" id="{BD46A44C-9BA9-7B49-B38B-A9646A032400}"/>
                </a:ext>
              </a:extLst>
            </p:cNvPr>
            <p:cNvSpPr>
              <a:spLocks noChangeArrowheads="1"/>
            </p:cNvSpPr>
            <p:nvPr/>
          </p:nvSpPr>
          <p:spPr bwMode="auto">
            <a:xfrm>
              <a:off x="3565" y="1344"/>
              <a:ext cx="418"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a:buFont typeface="Wingdings" pitchFamily="2" charset="2"/>
                <a:buNone/>
              </a:pPr>
              <a:r>
                <a:rPr lang="en-US" altLang="zh-CN" sz="2500"/>
                <a:t>X</a:t>
              </a:r>
              <a:r>
                <a:rPr lang="en-US" altLang="zh-CN" sz="2500" baseline="-25000"/>
                <a:t>F</a:t>
              </a:r>
              <a:r>
                <a:rPr lang="en-US" altLang="zh-CN" sz="2500" baseline="30000"/>
                <a:t>+</a:t>
              </a:r>
              <a:endParaRPr lang="zh-CN" altLang="en-US" sz="2500" baseline="30000"/>
            </a:p>
          </p:txBody>
        </p:sp>
        <p:sp>
          <p:nvSpPr>
            <p:cNvPr id="85040" name="Rectangle 55">
              <a:extLst>
                <a:ext uri="{FF2B5EF4-FFF2-40B4-BE49-F238E27FC236}">
                  <a16:creationId xmlns:a16="http://schemas.microsoft.com/office/drawing/2014/main" id="{330CD251-3ED0-0A4C-8ACD-8062E1F47E01}"/>
                </a:ext>
              </a:extLst>
            </p:cNvPr>
            <p:cNvSpPr>
              <a:spLocks noChangeArrowheads="1"/>
            </p:cNvSpPr>
            <p:nvPr/>
          </p:nvSpPr>
          <p:spPr bwMode="auto">
            <a:xfrm>
              <a:off x="5107" y="1387"/>
              <a:ext cx="67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a:buFont typeface="Wingdings" pitchFamily="2" charset="2"/>
                <a:buNone/>
              </a:pPr>
              <a:r>
                <a:rPr lang="en-US" altLang="zh-CN" sz="2500" i="1"/>
                <a:t>U</a:t>
              </a:r>
              <a:r>
                <a:rPr lang="en-US" altLang="zh-CN" sz="2500"/>
                <a:t>- X</a:t>
              </a:r>
              <a:r>
                <a:rPr lang="en-US" altLang="zh-CN" sz="2500" baseline="-25000"/>
                <a:t>F</a:t>
              </a:r>
              <a:r>
                <a:rPr lang="en-US" altLang="zh-CN" sz="2500" baseline="30000"/>
                <a:t>+</a:t>
              </a:r>
              <a:endParaRPr lang="zh-CN" altLang="en-US" sz="2500" baseline="30000"/>
            </a:p>
          </p:txBody>
        </p:sp>
      </p:grpSp>
      <p:graphicFrame>
        <p:nvGraphicFramePr>
          <p:cNvPr id="1821818" name="Group 122">
            <a:extLst>
              <a:ext uri="{FF2B5EF4-FFF2-40B4-BE49-F238E27FC236}">
                <a16:creationId xmlns:a16="http://schemas.microsoft.com/office/drawing/2014/main" id="{ABECC161-EFF5-3F47-8D8A-E77BF203C8D3}"/>
              </a:ext>
            </a:extLst>
          </p:cNvPr>
          <p:cNvGraphicFramePr>
            <a:graphicFrameLocks noGrp="1"/>
          </p:cNvGraphicFramePr>
          <p:nvPr/>
        </p:nvGraphicFramePr>
        <p:xfrm>
          <a:off x="2936875" y="2706688"/>
          <a:ext cx="4752975" cy="868391"/>
        </p:xfrm>
        <a:graphic>
          <a:graphicData uri="http://schemas.openxmlformats.org/drawingml/2006/table">
            <a:tbl>
              <a:tblPr/>
              <a:tblGrid>
                <a:gridCol w="593725">
                  <a:extLst>
                    <a:ext uri="{9D8B030D-6E8A-4147-A177-3AD203B41FA5}">
                      <a16:colId xmlns:a16="http://schemas.microsoft.com/office/drawing/2014/main" val="20000"/>
                    </a:ext>
                  </a:extLst>
                </a:gridCol>
                <a:gridCol w="595313">
                  <a:extLst>
                    <a:ext uri="{9D8B030D-6E8A-4147-A177-3AD203B41FA5}">
                      <a16:colId xmlns:a16="http://schemas.microsoft.com/office/drawing/2014/main" val="20001"/>
                    </a:ext>
                  </a:extLst>
                </a:gridCol>
                <a:gridCol w="593725">
                  <a:extLst>
                    <a:ext uri="{9D8B030D-6E8A-4147-A177-3AD203B41FA5}">
                      <a16:colId xmlns:a16="http://schemas.microsoft.com/office/drawing/2014/main" val="20002"/>
                    </a:ext>
                  </a:extLst>
                </a:gridCol>
                <a:gridCol w="593725">
                  <a:extLst>
                    <a:ext uri="{9D8B030D-6E8A-4147-A177-3AD203B41FA5}">
                      <a16:colId xmlns:a16="http://schemas.microsoft.com/office/drawing/2014/main" val="20003"/>
                    </a:ext>
                  </a:extLst>
                </a:gridCol>
                <a:gridCol w="593725">
                  <a:extLst>
                    <a:ext uri="{9D8B030D-6E8A-4147-A177-3AD203B41FA5}">
                      <a16:colId xmlns:a16="http://schemas.microsoft.com/office/drawing/2014/main" val="20004"/>
                    </a:ext>
                  </a:extLst>
                </a:gridCol>
                <a:gridCol w="595312">
                  <a:extLst>
                    <a:ext uri="{9D8B030D-6E8A-4147-A177-3AD203B41FA5}">
                      <a16:colId xmlns:a16="http://schemas.microsoft.com/office/drawing/2014/main" val="20005"/>
                    </a:ext>
                  </a:extLst>
                </a:gridCol>
                <a:gridCol w="593725">
                  <a:extLst>
                    <a:ext uri="{9D8B030D-6E8A-4147-A177-3AD203B41FA5}">
                      <a16:colId xmlns:a16="http://schemas.microsoft.com/office/drawing/2014/main" val="20006"/>
                    </a:ext>
                  </a:extLst>
                </a:gridCol>
                <a:gridCol w="593725">
                  <a:extLst>
                    <a:ext uri="{9D8B030D-6E8A-4147-A177-3AD203B41FA5}">
                      <a16:colId xmlns:a16="http://schemas.microsoft.com/office/drawing/2014/main" val="20007"/>
                    </a:ext>
                  </a:extLst>
                </a:gridCol>
              </a:tblGrid>
              <a:tr h="315715">
                <a:tc>
                  <a:txBody>
                    <a:bodyPr/>
                    <a:lstStyle/>
                    <a:p>
                      <a:pPr marL="0" marR="0" lvl="0" indent="0" algn="l" defTabSz="814388" rtl="0" eaLnBrk="0" fontAlgn="base" latinLnBrk="0" hangingPunct="0">
                        <a:lnSpc>
                          <a:spcPct val="60000"/>
                        </a:lnSpc>
                        <a:spcBef>
                          <a:spcPct val="20000"/>
                        </a:spcBef>
                        <a:spcAft>
                          <a:spcPct val="0"/>
                        </a:spcAft>
                        <a:buClr>
                          <a:srgbClr val="27305F"/>
                        </a:buClr>
                        <a:buSzPct val="60000"/>
                        <a:buFont typeface="Wingdings" pitchFamily="2" charset="2"/>
                        <a:buNone/>
                        <a:tabLst/>
                      </a:pPr>
                      <a:r>
                        <a:rPr kumimoji="0" lang="en-US" altLang="zh-CN" sz="2300" b="1" i="0" u="none" strike="noStrike" cap="none" normalizeH="0" baseline="0">
                          <a:ln>
                            <a:noFill/>
                          </a:ln>
                          <a:solidFill>
                            <a:schemeClr val="tx1"/>
                          </a:solidFill>
                          <a:effectLst/>
                          <a:latin typeface="Times New Roman" pitchFamily="18" charset="0"/>
                          <a:ea typeface="宋体" pitchFamily="2" charset="-122"/>
                        </a:rPr>
                        <a:t>A</a:t>
                      </a:r>
                      <a:r>
                        <a:rPr kumimoji="0" lang="en-US" altLang="zh-CN" sz="2300" b="1" i="0" u="none" strike="noStrike" cap="none" normalizeH="0" baseline="-25000">
                          <a:ln>
                            <a:noFill/>
                          </a:ln>
                          <a:solidFill>
                            <a:schemeClr val="tx1"/>
                          </a:solidFill>
                          <a:effectLst/>
                          <a:latin typeface="Times New Roman" pitchFamily="18" charset="0"/>
                          <a:ea typeface="宋体" pitchFamily="2" charset="-122"/>
                        </a:rPr>
                        <a:t>1</a:t>
                      </a:r>
                      <a:endParaRPr kumimoji="0" lang="zh-CN" altLang="en-US" sz="2300" b="1" i="0" u="none" strike="noStrike" cap="none" normalizeH="0" baseline="-25000">
                        <a:ln>
                          <a:noFill/>
                        </a:ln>
                        <a:solidFill>
                          <a:schemeClr val="tx1"/>
                        </a:solidFill>
                        <a:effectLst/>
                        <a:latin typeface="Times New Roman" pitchFamily="18" charset="0"/>
                        <a:ea typeface="宋体" pitchFamily="2" charset="-122"/>
                      </a:endParaRPr>
                    </a:p>
                  </a:txBody>
                  <a:tcPr marL="90000" marR="90000" marT="44778" marB="4477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60000"/>
                        </a:lnSpc>
                        <a:spcBef>
                          <a:spcPct val="20000"/>
                        </a:spcBef>
                        <a:spcAft>
                          <a:spcPct val="0"/>
                        </a:spcAft>
                        <a:buClr>
                          <a:srgbClr val="27305F"/>
                        </a:buClr>
                        <a:buSzPct val="60000"/>
                        <a:buFont typeface="Wingdings" pitchFamily="2" charset="2"/>
                        <a:buNone/>
                        <a:tabLst/>
                      </a:pPr>
                      <a:r>
                        <a:rPr kumimoji="0" lang="en-US" altLang="zh-CN" sz="2300" b="1" i="0" u="none" strike="noStrike" cap="none" normalizeH="0" baseline="0">
                          <a:ln>
                            <a:noFill/>
                          </a:ln>
                          <a:solidFill>
                            <a:schemeClr val="tx1"/>
                          </a:solidFill>
                          <a:effectLst/>
                          <a:latin typeface="Times New Roman" pitchFamily="18" charset="0"/>
                          <a:ea typeface="宋体" pitchFamily="2" charset="-122"/>
                        </a:rPr>
                        <a:t>A</a:t>
                      </a:r>
                      <a:r>
                        <a:rPr kumimoji="0" lang="en-US" altLang="zh-CN" sz="2300" b="1" i="0" u="none" strike="noStrike" cap="none" normalizeH="0" baseline="-25000">
                          <a:ln>
                            <a:noFill/>
                          </a:ln>
                          <a:solidFill>
                            <a:schemeClr val="tx1"/>
                          </a:solidFill>
                          <a:effectLst/>
                          <a:latin typeface="Times New Roman" pitchFamily="18" charset="0"/>
                          <a:ea typeface="宋体" pitchFamily="2" charset="-122"/>
                        </a:rPr>
                        <a:t>2</a:t>
                      </a:r>
                      <a:endParaRPr kumimoji="0" lang="zh-CN" altLang="en-US" sz="2300" b="1" i="0" u="none" strike="noStrike" cap="none" normalizeH="0" baseline="-25000">
                        <a:ln>
                          <a:noFill/>
                        </a:ln>
                        <a:solidFill>
                          <a:schemeClr val="tx1"/>
                        </a:solidFill>
                        <a:effectLst/>
                        <a:latin typeface="Times New Roman" pitchFamily="18" charset="0"/>
                        <a:ea typeface="宋体" pitchFamily="2" charset="-122"/>
                      </a:endParaRPr>
                    </a:p>
                  </a:txBody>
                  <a:tcPr marL="90000" marR="90000" marT="44778" marB="4477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60000"/>
                        </a:lnSpc>
                        <a:spcBef>
                          <a:spcPct val="20000"/>
                        </a:spcBef>
                        <a:spcAft>
                          <a:spcPct val="0"/>
                        </a:spcAft>
                        <a:buClr>
                          <a:srgbClr val="27305F"/>
                        </a:buClr>
                        <a:buSzPct val="60000"/>
                        <a:buFont typeface="Wingdings" pitchFamily="2" charset="2"/>
                        <a:buNone/>
                        <a:tabLst/>
                      </a:pPr>
                      <a:r>
                        <a:rPr kumimoji="0" lang="en-US" altLang="zh-CN" sz="2300" b="1" i="0" u="none" strike="noStrike" cap="none" normalizeH="0" baseline="0">
                          <a:ln>
                            <a:noFill/>
                          </a:ln>
                          <a:solidFill>
                            <a:schemeClr val="tx1"/>
                          </a:solidFill>
                          <a:effectLst/>
                          <a:latin typeface="Times New Roman" pitchFamily="18" charset="0"/>
                          <a:ea typeface="宋体" pitchFamily="2" charset="-122"/>
                        </a:rPr>
                        <a:t>….</a:t>
                      </a:r>
                    </a:p>
                  </a:txBody>
                  <a:tcPr marL="90000" marR="90000" marT="44778" marB="4477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60000"/>
                        </a:lnSpc>
                        <a:spcBef>
                          <a:spcPct val="20000"/>
                        </a:spcBef>
                        <a:spcAft>
                          <a:spcPct val="0"/>
                        </a:spcAft>
                        <a:buClr>
                          <a:srgbClr val="27305F"/>
                        </a:buClr>
                        <a:buSzPct val="60000"/>
                        <a:buFont typeface="Wingdings" pitchFamily="2" charset="2"/>
                        <a:buNone/>
                        <a:tabLst/>
                      </a:pPr>
                      <a:endParaRPr kumimoji="0" lang="zh-CN" altLang="en-US" sz="2300" b="1" i="0" u="none" strike="noStrike" cap="none" normalizeH="0" baseline="0">
                        <a:ln>
                          <a:noFill/>
                        </a:ln>
                        <a:solidFill>
                          <a:schemeClr val="tx1"/>
                        </a:solidFill>
                        <a:effectLst/>
                        <a:latin typeface="Times New Roman" pitchFamily="18" charset="0"/>
                        <a:ea typeface="宋体" pitchFamily="2" charset="-122"/>
                      </a:endParaRPr>
                    </a:p>
                  </a:txBody>
                  <a:tcPr marL="90000" marR="90000" marT="44778" marB="4477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60000"/>
                        </a:lnSpc>
                        <a:spcBef>
                          <a:spcPct val="20000"/>
                        </a:spcBef>
                        <a:spcAft>
                          <a:spcPct val="0"/>
                        </a:spcAft>
                        <a:buClr>
                          <a:srgbClr val="27305F"/>
                        </a:buClr>
                        <a:buSzPct val="60000"/>
                        <a:buFont typeface="Wingdings" pitchFamily="2" charset="2"/>
                        <a:buNone/>
                        <a:tabLst/>
                      </a:pPr>
                      <a:r>
                        <a:rPr kumimoji="0" lang="en-US" altLang="zh-CN" sz="2300" b="1" i="0" u="none" strike="noStrike" cap="none" normalizeH="0" baseline="0">
                          <a:ln>
                            <a:noFill/>
                          </a:ln>
                          <a:solidFill>
                            <a:schemeClr val="tx1"/>
                          </a:solidFill>
                          <a:effectLst/>
                          <a:latin typeface="Times New Roman" pitchFamily="18" charset="0"/>
                          <a:ea typeface="宋体" pitchFamily="2" charset="-122"/>
                        </a:rPr>
                        <a:t>…</a:t>
                      </a:r>
                    </a:p>
                  </a:txBody>
                  <a:tcPr marL="90000" marR="90000" marT="44778" marB="4477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60000"/>
                        </a:lnSpc>
                        <a:spcBef>
                          <a:spcPct val="20000"/>
                        </a:spcBef>
                        <a:spcAft>
                          <a:spcPct val="0"/>
                        </a:spcAft>
                        <a:buClr>
                          <a:srgbClr val="27305F"/>
                        </a:buClr>
                        <a:buSzPct val="60000"/>
                        <a:buFont typeface="Wingdings" pitchFamily="2" charset="2"/>
                        <a:buNone/>
                        <a:tabLst/>
                      </a:pPr>
                      <a:endParaRPr kumimoji="0" lang="zh-CN" altLang="en-US" sz="2300" b="1" i="0" u="none" strike="noStrike" cap="none" normalizeH="0" baseline="0">
                        <a:ln>
                          <a:noFill/>
                        </a:ln>
                        <a:solidFill>
                          <a:schemeClr val="tx1"/>
                        </a:solidFill>
                        <a:effectLst/>
                        <a:latin typeface="Times New Roman" pitchFamily="18" charset="0"/>
                        <a:ea typeface="宋体" pitchFamily="2" charset="-122"/>
                      </a:endParaRPr>
                    </a:p>
                  </a:txBody>
                  <a:tcPr marL="90000" marR="90000" marT="44778" marB="4477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60000"/>
                        </a:lnSpc>
                        <a:spcBef>
                          <a:spcPct val="20000"/>
                        </a:spcBef>
                        <a:spcAft>
                          <a:spcPct val="0"/>
                        </a:spcAft>
                        <a:buClr>
                          <a:srgbClr val="27305F"/>
                        </a:buClr>
                        <a:buSzPct val="60000"/>
                        <a:buFont typeface="Wingdings" pitchFamily="2" charset="2"/>
                        <a:buNone/>
                        <a:tabLst/>
                      </a:pPr>
                      <a:endParaRPr kumimoji="0" lang="zh-CN" altLang="en-US" sz="2300" b="1" i="0" u="none" strike="noStrike" cap="none" normalizeH="0" baseline="0">
                        <a:ln>
                          <a:noFill/>
                        </a:ln>
                        <a:solidFill>
                          <a:schemeClr val="tx1"/>
                        </a:solidFill>
                        <a:effectLst/>
                        <a:latin typeface="Times New Roman" pitchFamily="18" charset="0"/>
                        <a:ea typeface="宋体" pitchFamily="2" charset="-122"/>
                      </a:endParaRPr>
                    </a:p>
                  </a:txBody>
                  <a:tcPr marL="90000" marR="90000" marT="44778" marB="4477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60000"/>
                        </a:lnSpc>
                        <a:spcBef>
                          <a:spcPct val="20000"/>
                        </a:spcBef>
                        <a:spcAft>
                          <a:spcPct val="0"/>
                        </a:spcAft>
                        <a:buClr>
                          <a:srgbClr val="27305F"/>
                        </a:buClr>
                        <a:buSzPct val="60000"/>
                        <a:buFont typeface="Wingdings" pitchFamily="2" charset="2"/>
                        <a:buNone/>
                        <a:tabLst/>
                      </a:pPr>
                      <a:r>
                        <a:rPr kumimoji="0" lang="en-US" altLang="zh-CN" sz="2300" b="1" i="0" u="none" strike="noStrike" cap="none" normalizeH="0" baseline="0">
                          <a:ln>
                            <a:noFill/>
                          </a:ln>
                          <a:solidFill>
                            <a:schemeClr val="tx1"/>
                          </a:solidFill>
                          <a:effectLst/>
                          <a:latin typeface="Times New Roman" pitchFamily="18" charset="0"/>
                          <a:ea typeface="宋体" pitchFamily="2" charset="-122"/>
                        </a:rPr>
                        <a:t>A</a:t>
                      </a:r>
                      <a:r>
                        <a:rPr kumimoji="0" lang="en-US" altLang="zh-CN" sz="2300" b="1" i="0" u="none" strike="noStrike" cap="none" normalizeH="0" baseline="-25000">
                          <a:ln>
                            <a:noFill/>
                          </a:ln>
                          <a:solidFill>
                            <a:schemeClr val="tx1"/>
                          </a:solidFill>
                          <a:effectLst/>
                          <a:latin typeface="Times New Roman" pitchFamily="18" charset="0"/>
                          <a:ea typeface="宋体" pitchFamily="2" charset="-122"/>
                        </a:rPr>
                        <a:t>n</a:t>
                      </a:r>
                      <a:endParaRPr kumimoji="0" lang="zh-CN" altLang="en-US" sz="2300" b="1" i="0" u="none" strike="noStrike" cap="none" normalizeH="0" baseline="-25000">
                        <a:ln>
                          <a:noFill/>
                        </a:ln>
                        <a:solidFill>
                          <a:schemeClr val="tx1"/>
                        </a:solidFill>
                        <a:effectLst/>
                        <a:latin typeface="Times New Roman" pitchFamily="18" charset="0"/>
                        <a:ea typeface="宋体" pitchFamily="2" charset="-122"/>
                      </a:endParaRPr>
                    </a:p>
                  </a:txBody>
                  <a:tcPr marL="90000" marR="90000" marT="44778" marB="4477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6324">
                <a:tc>
                  <a:txBody>
                    <a:bodyPr/>
                    <a:lstStyle/>
                    <a:p>
                      <a:pPr marL="0" marR="0" lvl="0" indent="0" algn="l" defTabSz="814388" rtl="0" eaLnBrk="0" fontAlgn="base" latinLnBrk="0" hangingPunct="0">
                        <a:lnSpc>
                          <a:spcPct val="60000"/>
                        </a:lnSpc>
                        <a:spcBef>
                          <a:spcPct val="0"/>
                        </a:spcBef>
                        <a:spcAft>
                          <a:spcPct val="0"/>
                        </a:spcAft>
                        <a:buClrTx/>
                        <a:buSzTx/>
                        <a:buFontTx/>
                        <a:buNone/>
                        <a:tabLst/>
                      </a:pPr>
                      <a:r>
                        <a:rPr kumimoji="0" lang="en-US" altLang="zh-CN" sz="1900" b="1" i="1" u="none" strike="noStrike" cap="none" normalizeH="0" baseline="0">
                          <a:ln>
                            <a:noFill/>
                          </a:ln>
                          <a:solidFill>
                            <a:schemeClr val="tx1"/>
                          </a:solidFill>
                          <a:effectLst/>
                          <a:latin typeface="Arial" charset="0"/>
                          <a:ea typeface="宋体" pitchFamily="2" charset="-122"/>
                        </a:rPr>
                        <a:t>1</a:t>
                      </a:r>
                    </a:p>
                  </a:txBody>
                  <a:tcPr marL="90000" marR="90000" marT="44778" marB="4477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814388" rtl="0" eaLnBrk="0" fontAlgn="base" latinLnBrk="0" hangingPunct="0">
                        <a:lnSpc>
                          <a:spcPct val="60000"/>
                        </a:lnSpc>
                        <a:spcBef>
                          <a:spcPct val="0"/>
                        </a:spcBef>
                        <a:spcAft>
                          <a:spcPct val="0"/>
                        </a:spcAft>
                        <a:buClrTx/>
                        <a:buSzTx/>
                        <a:buFontTx/>
                        <a:buNone/>
                        <a:tabLst/>
                      </a:pPr>
                      <a:r>
                        <a:rPr kumimoji="0" lang="en-US" altLang="zh-CN" sz="1900" b="1" i="1" u="none" strike="noStrike" cap="none" normalizeH="0" baseline="0">
                          <a:ln>
                            <a:noFill/>
                          </a:ln>
                          <a:solidFill>
                            <a:schemeClr val="tx1"/>
                          </a:solidFill>
                          <a:effectLst/>
                          <a:latin typeface="Arial" charset="0"/>
                          <a:ea typeface="宋体" pitchFamily="2" charset="-122"/>
                        </a:rPr>
                        <a:t>1</a:t>
                      </a:r>
                    </a:p>
                  </a:txBody>
                  <a:tcPr marL="90000" marR="90000" marT="44778" marB="4477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814388" rtl="0" eaLnBrk="0" fontAlgn="base" latinLnBrk="0" hangingPunct="0">
                        <a:lnSpc>
                          <a:spcPct val="60000"/>
                        </a:lnSpc>
                        <a:spcBef>
                          <a:spcPct val="0"/>
                        </a:spcBef>
                        <a:spcAft>
                          <a:spcPct val="0"/>
                        </a:spcAft>
                        <a:buClrTx/>
                        <a:buSzTx/>
                        <a:buFontTx/>
                        <a:buNone/>
                        <a:tabLst/>
                      </a:pPr>
                      <a:r>
                        <a:rPr kumimoji="0" lang="en-US" altLang="zh-CN" sz="1900" b="1" i="1" u="none" strike="noStrike" cap="none" normalizeH="0" baseline="0">
                          <a:ln>
                            <a:noFill/>
                          </a:ln>
                          <a:solidFill>
                            <a:schemeClr val="tx1"/>
                          </a:solidFill>
                          <a:effectLst/>
                          <a:latin typeface="Arial" charset="0"/>
                          <a:ea typeface="宋体" pitchFamily="2" charset="-122"/>
                        </a:rPr>
                        <a:t>…</a:t>
                      </a:r>
                    </a:p>
                  </a:txBody>
                  <a:tcPr marL="90000" marR="90000" marT="44778" marB="4477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814388" rtl="0" eaLnBrk="0" fontAlgn="base" latinLnBrk="0" hangingPunct="0">
                        <a:lnSpc>
                          <a:spcPct val="60000"/>
                        </a:lnSpc>
                        <a:spcBef>
                          <a:spcPct val="0"/>
                        </a:spcBef>
                        <a:spcAft>
                          <a:spcPct val="0"/>
                        </a:spcAft>
                        <a:buClrTx/>
                        <a:buSzTx/>
                        <a:buFontTx/>
                        <a:buNone/>
                        <a:tabLst/>
                      </a:pPr>
                      <a:r>
                        <a:rPr kumimoji="0" lang="en-US" altLang="zh-CN" sz="1900" b="1" i="1" u="none" strike="noStrike" cap="none" normalizeH="0" baseline="0">
                          <a:ln>
                            <a:noFill/>
                          </a:ln>
                          <a:solidFill>
                            <a:schemeClr val="tx1"/>
                          </a:solidFill>
                          <a:effectLst/>
                          <a:latin typeface="Arial" charset="0"/>
                          <a:ea typeface="宋体" pitchFamily="2" charset="-122"/>
                        </a:rPr>
                        <a:t>1</a:t>
                      </a:r>
                    </a:p>
                  </a:txBody>
                  <a:tcPr marL="90000" marR="90000" marT="44778" marB="4477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814388" rtl="0" eaLnBrk="0" fontAlgn="base" latinLnBrk="0" hangingPunct="0">
                        <a:lnSpc>
                          <a:spcPct val="60000"/>
                        </a:lnSpc>
                        <a:spcBef>
                          <a:spcPct val="0"/>
                        </a:spcBef>
                        <a:spcAft>
                          <a:spcPct val="0"/>
                        </a:spcAft>
                        <a:buClrTx/>
                        <a:buSzTx/>
                        <a:buFontTx/>
                        <a:buNone/>
                        <a:tabLst/>
                      </a:pPr>
                      <a:r>
                        <a:rPr kumimoji="0" lang="en-US" altLang="zh-CN" sz="1900" b="1" i="1" u="none" strike="noStrike" cap="none" normalizeH="0" baseline="0">
                          <a:ln>
                            <a:noFill/>
                          </a:ln>
                          <a:solidFill>
                            <a:schemeClr val="tx1"/>
                          </a:solidFill>
                          <a:effectLst/>
                          <a:latin typeface="Arial" charset="0"/>
                          <a:ea typeface="宋体" pitchFamily="2" charset="-122"/>
                        </a:rPr>
                        <a:t>0</a:t>
                      </a:r>
                    </a:p>
                  </a:txBody>
                  <a:tcPr marL="90000" marR="90000" marT="44778" marB="4477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814388" rtl="0" eaLnBrk="0" fontAlgn="base" latinLnBrk="0" hangingPunct="0">
                        <a:lnSpc>
                          <a:spcPct val="60000"/>
                        </a:lnSpc>
                        <a:spcBef>
                          <a:spcPct val="0"/>
                        </a:spcBef>
                        <a:spcAft>
                          <a:spcPct val="0"/>
                        </a:spcAft>
                        <a:buClrTx/>
                        <a:buSzTx/>
                        <a:buFontTx/>
                        <a:buNone/>
                        <a:tabLst/>
                      </a:pPr>
                      <a:r>
                        <a:rPr kumimoji="0" lang="en-US" altLang="zh-CN" sz="1900" b="1" i="1" u="none" strike="noStrike" cap="none" normalizeH="0" baseline="0">
                          <a:ln>
                            <a:noFill/>
                          </a:ln>
                          <a:solidFill>
                            <a:schemeClr val="tx1"/>
                          </a:solidFill>
                          <a:effectLst/>
                          <a:latin typeface="Arial" charset="0"/>
                          <a:ea typeface="宋体" pitchFamily="2" charset="-122"/>
                        </a:rPr>
                        <a:t>0</a:t>
                      </a:r>
                    </a:p>
                  </a:txBody>
                  <a:tcPr marL="90000" marR="90000" marT="44778" marB="4477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814388" rtl="0" eaLnBrk="0" fontAlgn="base" latinLnBrk="0" hangingPunct="0">
                        <a:lnSpc>
                          <a:spcPct val="60000"/>
                        </a:lnSpc>
                        <a:spcBef>
                          <a:spcPct val="0"/>
                        </a:spcBef>
                        <a:spcAft>
                          <a:spcPct val="0"/>
                        </a:spcAft>
                        <a:buClrTx/>
                        <a:buSzTx/>
                        <a:buFontTx/>
                        <a:buNone/>
                        <a:tabLst/>
                      </a:pPr>
                      <a:r>
                        <a:rPr kumimoji="0" lang="en-US" altLang="zh-CN" sz="1900" b="1" i="1" u="none" strike="noStrike" cap="none" normalizeH="0" baseline="0">
                          <a:ln>
                            <a:noFill/>
                          </a:ln>
                          <a:solidFill>
                            <a:schemeClr val="tx1"/>
                          </a:solidFill>
                          <a:effectLst/>
                          <a:latin typeface="Arial" charset="0"/>
                          <a:ea typeface="宋体" pitchFamily="2" charset="-122"/>
                        </a:rPr>
                        <a:t>…</a:t>
                      </a:r>
                    </a:p>
                  </a:txBody>
                  <a:tcPr marL="90000" marR="90000" marT="44778" marB="4477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814388" rtl="0" eaLnBrk="0" fontAlgn="base" latinLnBrk="0" hangingPunct="0">
                        <a:lnSpc>
                          <a:spcPct val="60000"/>
                        </a:lnSpc>
                        <a:spcBef>
                          <a:spcPct val="0"/>
                        </a:spcBef>
                        <a:spcAft>
                          <a:spcPct val="0"/>
                        </a:spcAft>
                        <a:buClrTx/>
                        <a:buSzTx/>
                        <a:buFontTx/>
                        <a:buNone/>
                        <a:tabLst/>
                      </a:pPr>
                      <a:r>
                        <a:rPr kumimoji="0" lang="en-US" altLang="zh-CN" sz="1900" b="1" i="1" u="none" strike="noStrike" cap="none" normalizeH="0" baseline="0">
                          <a:ln>
                            <a:noFill/>
                          </a:ln>
                          <a:solidFill>
                            <a:schemeClr val="tx1"/>
                          </a:solidFill>
                          <a:effectLst/>
                          <a:latin typeface="Arial" charset="0"/>
                          <a:ea typeface="宋体" pitchFamily="2" charset="-122"/>
                        </a:rPr>
                        <a:t>0</a:t>
                      </a:r>
                    </a:p>
                  </a:txBody>
                  <a:tcPr marL="90000" marR="90000" marT="44778" marB="4477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76324">
                <a:tc>
                  <a:txBody>
                    <a:bodyPr/>
                    <a:lstStyle/>
                    <a:p>
                      <a:pPr marL="0" marR="0" lvl="0" indent="0" algn="l" defTabSz="814388" rtl="0" eaLnBrk="0" fontAlgn="base" latinLnBrk="0" hangingPunct="0">
                        <a:lnSpc>
                          <a:spcPct val="60000"/>
                        </a:lnSpc>
                        <a:spcBef>
                          <a:spcPct val="0"/>
                        </a:spcBef>
                        <a:spcAft>
                          <a:spcPct val="0"/>
                        </a:spcAft>
                        <a:buClrTx/>
                        <a:buSzTx/>
                        <a:buFontTx/>
                        <a:buNone/>
                        <a:tabLst/>
                      </a:pPr>
                      <a:r>
                        <a:rPr kumimoji="0" lang="en-US" altLang="zh-CN" sz="1900" b="1" i="1" u="none" strike="noStrike" cap="none" normalizeH="0" baseline="0">
                          <a:ln>
                            <a:noFill/>
                          </a:ln>
                          <a:solidFill>
                            <a:schemeClr val="tx1"/>
                          </a:solidFill>
                          <a:effectLst/>
                          <a:latin typeface="Arial" charset="0"/>
                          <a:ea typeface="宋体" pitchFamily="2" charset="-122"/>
                        </a:rPr>
                        <a:t>1</a:t>
                      </a:r>
                    </a:p>
                  </a:txBody>
                  <a:tcPr marL="90000" marR="90000" marT="44778" marB="447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814388" rtl="0" eaLnBrk="0" fontAlgn="base" latinLnBrk="0" hangingPunct="0">
                        <a:lnSpc>
                          <a:spcPct val="60000"/>
                        </a:lnSpc>
                        <a:spcBef>
                          <a:spcPct val="0"/>
                        </a:spcBef>
                        <a:spcAft>
                          <a:spcPct val="0"/>
                        </a:spcAft>
                        <a:buClrTx/>
                        <a:buSzTx/>
                        <a:buFontTx/>
                        <a:buNone/>
                        <a:tabLst/>
                      </a:pPr>
                      <a:r>
                        <a:rPr kumimoji="0" lang="en-US" altLang="zh-CN" sz="1900" b="1" i="1" u="none" strike="noStrike" cap="none" normalizeH="0" baseline="0">
                          <a:ln>
                            <a:noFill/>
                          </a:ln>
                          <a:solidFill>
                            <a:schemeClr val="tx1"/>
                          </a:solidFill>
                          <a:effectLst/>
                          <a:latin typeface="Arial" charset="0"/>
                          <a:ea typeface="宋体" pitchFamily="2" charset="-122"/>
                        </a:rPr>
                        <a:t>1</a:t>
                      </a:r>
                    </a:p>
                  </a:txBody>
                  <a:tcPr marL="90000" marR="90000" marT="44778" marB="447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814388" rtl="0" eaLnBrk="0" fontAlgn="base" latinLnBrk="0" hangingPunct="0">
                        <a:lnSpc>
                          <a:spcPct val="60000"/>
                        </a:lnSpc>
                        <a:spcBef>
                          <a:spcPct val="0"/>
                        </a:spcBef>
                        <a:spcAft>
                          <a:spcPct val="0"/>
                        </a:spcAft>
                        <a:buClrTx/>
                        <a:buSzTx/>
                        <a:buFontTx/>
                        <a:buNone/>
                        <a:tabLst/>
                      </a:pPr>
                      <a:r>
                        <a:rPr kumimoji="0" lang="en-US" altLang="zh-CN" sz="1900" b="1" i="1" u="none" strike="noStrike" cap="none" normalizeH="0" baseline="0">
                          <a:ln>
                            <a:noFill/>
                          </a:ln>
                          <a:solidFill>
                            <a:schemeClr val="tx1"/>
                          </a:solidFill>
                          <a:effectLst/>
                          <a:latin typeface="Arial" charset="0"/>
                          <a:ea typeface="宋体" pitchFamily="2" charset="-122"/>
                        </a:rPr>
                        <a:t>…</a:t>
                      </a:r>
                    </a:p>
                  </a:txBody>
                  <a:tcPr marL="90000" marR="90000" marT="44778" marB="447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814388" rtl="0" eaLnBrk="0" fontAlgn="base" latinLnBrk="0" hangingPunct="0">
                        <a:lnSpc>
                          <a:spcPct val="60000"/>
                        </a:lnSpc>
                        <a:spcBef>
                          <a:spcPct val="0"/>
                        </a:spcBef>
                        <a:spcAft>
                          <a:spcPct val="0"/>
                        </a:spcAft>
                        <a:buClrTx/>
                        <a:buSzTx/>
                        <a:buFontTx/>
                        <a:buNone/>
                        <a:tabLst/>
                      </a:pPr>
                      <a:r>
                        <a:rPr kumimoji="0" lang="en-US" altLang="zh-CN" sz="1900" b="1" i="1" u="none" strike="noStrike" cap="none" normalizeH="0" baseline="0">
                          <a:ln>
                            <a:noFill/>
                          </a:ln>
                          <a:solidFill>
                            <a:schemeClr val="tx1"/>
                          </a:solidFill>
                          <a:effectLst/>
                          <a:latin typeface="Arial" charset="0"/>
                          <a:ea typeface="宋体" pitchFamily="2" charset="-122"/>
                        </a:rPr>
                        <a:t>1</a:t>
                      </a:r>
                    </a:p>
                  </a:txBody>
                  <a:tcPr marL="90000" marR="90000" marT="44778" marB="447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814388" rtl="0" eaLnBrk="0" fontAlgn="base" latinLnBrk="0" hangingPunct="0">
                        <a:lnSpc>
                          <a:spcPct val="60000"/>
                        </a:lnSpc>
                        <a:spcBef>
                          <a:spcPct val="0"/>
                        </a:spcBef>
                        <a:spcAft>
                          <a:spcPct val="0"/>
                        </a:spcAft>
                        <a:buClrTx/>
                        <a:buSzTx/>
                        <a:buFontTx/>
                        <a:buNone/>
                        <a:tabLst/>
                      </a:pPr>
                      <a:r>
                        <a:rPr kumimoji="0" lang="en-US" altLang="zh-CN" sz="1900" b="1" i="1" u="none" strike="noStrike" cap="none" normalizeH="0" baseline="0">
                          <a:ln>
                            <a:noFill/>
                          </a:ln>
                          <a:solidFill>
                            <a:schemeClr val="tx1"/>
                          </a:solidFill>
                          <a:effectLst/>
                          <a:latin typeface="Arial" charset="0"/>
                          <a:ea typeface="宋体" pitchFamily="2" charset="-122"/>
                        </a:rPr>
                        <a:t>1</a:t>
                      </a:r>
                    </a:p>
                  </a:txBody>
                  <a:tcPr marL="90000" marR="90000" marT="44778" marB="447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814388" rtl="0" eaLnBrk="0" fontAlgn="base" latinLnBrk="0" hangingPunct="0">
                        <a:lnSpc>
                          <a:spcPct val="60000"/>
                        </a:lnSpc>
                        <a:spcBef>
                          <a:spcPct val="0"/>
                        </a:spcBef>
                        <a:spcAft>
                          <a:spcPct val="0"/>
                        </a:spcAft>
                        <a:buClrTx/>
                        <a:buSzTx/>
                        <a:buFontTx/>
                        <a:buNone/>
                        <a:tabLst/>
                      </a:pPr>
                      <a:r>
                        <a:rPr kumimoji="0" lang="en-US" altLang="zh-CN" sz="1900" b="1" i="1" u="none" strike="noStrike" cap="none" normalizeH="0" baseline="0">
                          <a:ln>
                            <a:noFill/>
                          </a:ln>
                          <a:solidFill>
                            <a:schemeClr val="tx1"/>
                          </a:solidFill>
                          <a:effectLst/>
                          <a:latin typeface="Arial" charset="0"/>
                          <a:ea typeface="宋体" pitchFamily="2" charset="-122"/>
                        </a:rPr>
                        <a:t>1</a:t>
                      </a:r>
                    </a:p>
                  </a:txBody>
                  <a:tcPr marL="90000" marR="90000" marT="44778" marB="447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814388" rtl="0" eaLnBrk="0" fontAlgn="base" latinLnBrk="0" hangingPunct="0">
                        <a:lnSpc>
                          <a:spcPct val="60000"/>
                        </a:lnSpc>
                        <a:spcBef>
                          <a:spcPct val="0"/>
                        </a:spcBef>
                        <a:spcAft>
                          <a:spcPct val="0"/>
                        </a:spcAft>
                        <a:buClrTx/>
                        <a:buSzTx/>
                        <a:buFontTx/>
                        <a:buNone/>
                        <a:tabLst/>
                      </a:pPr>
                      <a:r>
                        <a:rPr kumimoji="0" lang="en-US" altLang="zh-CN" sz="1900" b="1" i="1" u="none" strike="noStrike" cap="none" normalizeH="0" baseline="0">
                          <a:ln>
                            <a:noFill/>
                          </a:ln>
                          <a:solidFill>
                            <a:schemeClr val="tx1"/>
                          </a:solidFill>
                          <a:effectLst/>
                          <a:latin typeface="Arial" charset="0"/>
                          <a:ea typeface="宋体" pitchFamily="2" charset="-122"/>
                        </a:rPr>
                        <a:t>…</a:t>
                      </a:r>
                    </a:p>
                  </a:txBody>
                  <a:tcPr marL="90000" marR="90000" marT="44778" marB="447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814388" rtl="0" eaLnBrk="0" fontAlgn="base" latinLnBrk="0" hangingPunct="0">
                        <a:lnSpc>
                          <a:spcPct val="60000"/>
                        </a:lnSpc>
                        <a:spcBef>
                          <a:spcPct val="0"/>
                        </a:spcBef>
                        <a:spcAft>
                          <a:spcPct val="0"/>
                        </a:spcAft>
                        <a:buClrTx/>
                        <a:buSzTx/>
                        <a:buFontTx/>
                        <a:buNone/>
                        <a:tabLst/>
                      </a:pPr>
                      <a:r>
                        <a:rPr kumimoji="0" lang="en-US" altLang="zh-CN" sz="1900" b="1" i="1" u="none" strike="noStrike" cap="none" normalizeH="0" baseline="0">
                          <a:ln>
                            <a:noFill/>
                          </a:ln>
                          <a:solidFill>
                            <a:schemeClr val="tx1"/>
                          </a:solidFill>
                          <a:effectLst/>
                          <a:latin typeface="Arial" charset="0"/>
                          <a:ea typeface="宋体" pitchFamily="2" charset="-122"/>
                        </a:rPr>
                        <a:t>1</a:t>
                      </a:r>
                    </a:p>
                  </a:txBody>
                  <a:tcPr marL="90000" marR="90000" marT="44778" marB="447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21699">
                                            <p:txEl>
                                              <p:pRg st="0" end="0"/>
                                            </p:txEl>
                                          </p:spTgt>
                                        </p:tgtEl>
                                        <p:attrNameLst>
                                          <p:attrName>style.visibility</p:attrName>
                                        </p:attrNameLst>
                                      </p:cBhvr>
                                      <p:to>
                                        <p:strVal val="visible"/>
                                      </p:to>
                                    </p:set>
                                    <p:animEffect transition="in" filter="wipe(up)">
                                      <p:cBhvr>
                                        <p:cTn id="7" dur="500"/>
                                        <p:tgtEl>
                                          <p:spTgt spid="18216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21699">
                                            <p:txEl>
                                              <p:pRg st="1" end="1"/>
                                            </p:txEl>
                                          </p:spTgt>
                                        </p:tgtEl>
                                        <p:attrNameLst>
                                          <p:attrName>style.visibility</p:attrName>
                                        </p:attrNameLst>
                                      </p:cBhvr>
                                      <p:to>
                                        <p:strVal val="visible"/>
                                      </p:to>
                                    </p:set>
                                    <p:animEffect transition="in" filter="wipe(up)">
                                      <p:cBhvr>
                                        <p:cTn id="12" dur="500"/>
                                        <p:tgtEl>
                                          <p:spTgt spid="18216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21699">
                                            <p:txEl>
                                              <p:pRg st="6" end="6"/>
                                            </p:txEl>
                                          </p:spTgt>
                                        </p:tgtEl>
                                        <p:attrNameLst>
                                          <p:attrName>style.visibility</p:attrName>
                                        </p:attrNameLst>
                                      </p:cBhvr>
                                      <p:to>
                                        <p:strVal val="visible"/>
                                      </p:to>
                                    </p:set>
                                    <p:animEffect transition="in" filter="wipe(up)">
                                      <p:cBhvr>
                                        <p:cTn id="17" dur="500"/>
                                        <p:tgtEl>
                                          <p:spTgt spid="1821699">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821699">
                                            <p:txEl>
                                              <p:pRg st="7" end="7"/>
                                            </p:txEl>
                                          </p:spTgt>
                                        </p:tgtEl>
                                        <p:attrNameLst>
                                          <p:attrName>style.visibility</p:attrName>
                                        </p:attrNameLst>
                                      </p:cBhvr>
                                      <p:to>
                                        <p:strVal val="visible"/>
                                      </p:to>
                                    </p:set>
                                    <p:animEffect transition="in" filter="wipe(up)">
                                      <p:cBhvr>
                                        <p:cTn id="22" dur="500"/>
                                        <p:tgtEl>
                                          <p:spTgt spid="1821699">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821699">
                                            <p:txEl>
                                              <p:pRg st="8" end="8"/>
                                            </p:txEl>
                                          </p:spTgt>
                                        </p:tgtEl>
                                        <p:attrNameLst>
                                          <p:attrName>style.visibility</p:attrName>
                                        </p:attrNameLst>
                                      </p:cBhvr>
                                      <p:to>
                                        <p:strVal val="visible"/>
                                      </p:to>
                                    </p:set>
                                    <p:animEffect transition="in" filter="wipe(up)">
                                      <p:cBhvr>
                                        <p:cTn id="27" dur="500"/>
                                        <p:tgtEl>
                                          <p:spTgt spid="1821699">
                                            <p:txEl>
                                              <p:pRg st="8" end="8"/>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821699">
                                            <p:txEl>
                                              <p:pRg st="9" end="9"/>
                                            </p:txEl>
                                          </p:spTgt>
                                        </p:tgtEl>
                                        <p:attrNameLst>
                                          <p:attrName>style.visibility</p:attrName>
                                        </p:attrNameLst>
                                      </p:cBhvr>
                                      <p:to>
                                        <p:strVal val="visible"/>
                                      </p:to>
                                    </p:set>
                                    <p:animEffect transition="in" filter="wipe(up)">
                                      <p:cBhvr>
                                        <p:cTn id="32" dur="500"/>
                                        <p:tgtEl>
                                          <p:spTgt spid="182169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1699" grpId="0" uiExpand="1" build="p" bldLvl="3"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a:extLst>
              <a:ext uri="{FF2B5EF4-FFF2-40B4-BE49-F238E27FC236}">
                <a16:creationId xmlns:a16="http://schemas.microsoft.com/office/drawing/2014/main" id="{17BD1037-A634-734B-9F05-B9E0098C7DB5}"/>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4210745A-1E5B-6A42-BA37-14CAAAA09F0D}" type="slidenum">
              <a:rPr lang="zh-CN" altLang="en-US" sz="2000">
                <a:latin typeface="Arial" panose="020B0604020202020204" pitchFamily="34" charset="0"/>
              </a:rPr>
              <a:pPr>
                <a:lnSpc>
                  <a:spcPct val="100000"/>
                </a:lnSpc>
                <a:spcBef>
                  <a:spcPct val="0"/>
                </a:spcBef>
                <a:buClrTx/>
                <a:buSzTx/>
                <a:buFontTx/>
                <a:buNone/>
              </a:pPr>
              <a:t>7</a:t>
            </a:fld>
            <a:endParaRPr lang="en-US" altLang="zh-CN" sz="2000">
              <a:latin typeface="Arial" panose="020B0604020202020204" pitchFamily="34" charset="0"/>
            </a:endParaRPr>
          </a:p>
        </p:txBody>
      </p:sp>
      <p:sp>
        <p:nvSpPr>
          <p:cNvPr id="72" name="日期占位符 4">
            <a:extLst>
              <a:ext uri="{FF2B5EF4-FFF2-40B4-BE49-F238E27FC236}">
                <a16:creationId xmlns:a16="http://schemas.microsoft.com/office/drawing/2014/main" id="{6F5992FD-88DC-1245-A8C8-6386E0628504}"/>
              </a:ext>
            </a:extLst>
          </p:cNvPr>
          <p:cNvSpPr>
            <a:spLocks noGrp="1"/>
          </p:cNvSpPr>
          <p:nvPr>
            <p:ph type="dt" sz="quarter" idx="11"/>
          </p:nvPr>
        </p:nvSpPr>
        <p:spPr/>
        <p:txBody>
          <a:bodyPr/>
          <a:lstStyle/>
          <a:p>
            <a:pPr>
              <a:defRPr/>
            </a:pPr>
            <a:fld id="{47DF78C8-8350-4FEC-9B22-B069BD4B9D14}" type="datetime1">
              <a:rPr lang="zh-CN" altLang="en-US"/>
              <a:pPr>
                <a:defRPr/>
              </a:pPr>
              <a:t>2024/5/24</a:t>
            </a:fld>
            <a:endParaRPr lang="en-US" altLang="zh-CN" sz="1000"/>
          </a:p>
        </p:txBody>
      </p:sp>
      <p:sp>
        <p:nvSpPr>
          <p:cNvPr id="1873922" name="Rectangle 2">
            <a:extLst>
              <a:ext uri="{FF2B5EF4-FFF2-40B4-BE49-F238E27FC236}">
                <a16:creationId xmlns:a16="http://schemas.microsoft.com/office/drawing/2014/main" id="{11D984C5-59D6-A144-99A5-51CC6D95B66B}"/>
              </a:ext>
            </a:extLst>
          </p:cNvPr>
          <p:cNvSpPr>
            <a:spLocks noGrp="1" noChangeArrowheads="1"/>
          </p:cNvSpPr>
          <p:nvPr>
            <p:ph type="title"/>
          </p:nvPr>
        </p:nvSpPr>
        <p:spPr/>
        <p:txBody>
          <a:bodyPr/>
          <a:lstStyle/>
          <a:p>
            <a:r>
              <a:rPr lang="zh-CN" altLang="en-US"/>
              <a:t>4.	更新异常</a:t>
            </a:r>
          </a:p>
        </p:txBody>
      </p:sp>
      <p:sp>
        <p:nvSpPr>
          <p:cNvPr id="13317" name="Rectangle 3">
            <a:extLst>
              <a:ext uri="{FF2B5EF4-FFF2-40B4-BE49-F238E27FC236}">
                <a16:creationId xmlns:a16="http://schemas.microsoft.com/office/drawing/2014/main" id="{C4328600-4F1E-674C-A390-F23887E3383B}"/>
              </a:ext>
            </a:extLst>
          </p:cNvPr>
          <p:cNvSpPr>
            <a:spLocks noGrp="1" noChangeArrowheads="1"/>
          </p:cNvSpPr>
          <p:nvPr>
            <p:ph type="body" idx="1"/>
          </p:nvPr>
        </p:nvSpPr>
        <p:spPr>
          <a:xfrm>
            <a:off x="650875" y="1143000"/>
            <a:ext cx="8820150" cy="292100"/>
          </a:xfrm>
        </p:spPr>
        <p:txBody>
          <a:bodyPr/>
          <a:lstStyle/>
          <a:p>
            <a:pPr marL="342900" indent="-342900" defTabSz="914400">
              <a:lnSpc>
                <a:spcPct val="80000"/>
              </a:lnSpc>
              <a:buFont typeface="Wingdings" pitchFamily="2" charset="2"/>
              <a:buNone/>
            </a:pPr>
            <a:r>
              <a:rPr lang="en-US" altLang="zh-CN" sz="2400"/>
              <a:t>BORROW</a:t>
            </a:r>
            <a:r>
              <a:rPr lang="zh-CN" altLang="en-US" sz="2400"/>
              <a:t>（</a:t>
            </a:r>
            <a:r>
              <a:rPr lang="en-US" altLang="zh-CN" sz="2400"/>
              <a:t>CARDNO</a:t>
            </a:r>
            <a:r>
              <a:rPr lang="zh-CN" altLang="en-US" sz="2400"/>
              <a:t>，</a:t>
            </a:r>
            <a:r>
              <a:rPr lang="en-US" altLang="zh-CN" sz="2400"/>
              <a:t>NAME</a:t>
            </a:r>
            <a:r>
              <a:rPr lang="zh-CN" altLang="en-US" sz="2400"/>
              <a:t>，</a:t>
            </a:r>
            <a:r>
              <a:rPr lang="en-US" altLang="zh-CN" sz="2400"/>
              <a:t>DEPT</a:t>
            </a:r>
            <a:r>
              <a:rPr lang="zh-CN" altLang="en-US" sz="2400"/>
              <a:t>，</a:t>
            </a:r>
            <a:r>
              <a:rPr lang="en-US" altLang="zh-CN" sz="2400"/>
              <a:t>MN</a:t>
            </a:r>
            <a:r>
              <a:rPr lang="zh-CN" altLang="en-US" sz="2400"/>
              <a:t>，</a:t>
            </a:r>
            <a:r>
              <a:rPr lang="en-US" altLang="zh-CN" sz="2400"/>
              <a:t>BNO</a:t>
            </a:r>
            <a:r>
              <a:rPr lang="zh-CN" altLang="en-US" sz="2400"/>
              <a:t>，</a:t>
            </a:r>
            <a:r>
              <a:rPr lang="en-US" altLang="zh-CN" sz="2400"/>
              <a:t>DATE</a:t>
            </a:r>
            <a:r>
              <a:rPr lang="zh-CN" altLang="en-US" sz="2400"/>
              <a:t>）</a:t>
            </a:r>
            <a:endParaRPr lang="en-US" altLang="zh-CN"/>
          </a:p>
        </p:txBody>
      </p:sp>
      <p:graphicFrame>
        <p:nvGraphicFramePr>
          <p:cNvPr id="1873924" name="Group 4">
            <a:extLst>
              <a:ext uri="{FF2B5EF4-FFF2-40B4-BE49-F238E27FC236}">
                <a16:creationId xmlns:a16="http://schemas.microsoft.com/office/drawing/2014/main" id="{61FDE0F4-B86F-FB44-90F5-E69C5CC75B13}"/>
              </a:ext>
            </a:extLst>
          </p:cNvPr>
          <p:cNvGraphicFramePr>
            <a:graphicFrameLocks noGrp="1"/>
          </p:cNvGraphicFramePr>
          <p:nvPr/>
        </p:nvGraphicFramePr>
        <p:xfrm>
          <a:off x="228600" y="1524000"/>
          <a:ext cx="9296400" cy="3365504"/>
        </p:xfrm>
        <a:graphic>
          <a:graphicData uri="http://schemas.openxmlformats.org/drawingml/2006/table">
            <a:tbl>
              <a:tblPr/>
              <a:tblGrid>
                <a:gridCol w="1549400">
                  <a:extLst>
                    <a:ext uri="{9D8B030D-6E8A-4147-A177-3AD203B41FA5}">
                      <a16:colId xmlns:a16="http://schemas.microsoft.com/office/drawing/2014/main" val="2583603729"/>
                    </a:ext>
                  </a:extLst>
                </a:gridCol>
                <a:gridCol w="1549400">
                  <a:extLst>
                    <a:ext uri="{9D8B030D-6E8A-4147-A177-3AD203B41FA5}">
                      <a16:colId xmlns:a16="http://schemas.microsoft.com/office/drawing/2014/main" val="3045964224"/>
                    </a:ext>
                  </a:extLst>
                </a:gridCol>
                <a:gridCol w="1379538">
                  <a:extLst>
                    <a:ext uri="{9D8B030D-6E8A-4147-A177-3AD203B41FA5}">
                      <a16:colId xmlns:a16="http://schemas.microsoft.com/office/drawing/2014/main" val="2156640397"/>
                    </a:ext>
                  </a:extLst>
                </a:gridCol>
                <a:gridCol w="1312862">
                  <a:extLst>
                    <a:ext uri="{9D8B030D-6E8A-4147-A177-3AD203B41FA5}">
                      <a16:colId xmlns:a16="http://schemas.microsoft.com/office/drawing/2014/main" val="805057261"/>
                    </a:ext>
                  </a:extLst>
                </a:gridCol>
                <a:gridCol w="1819275">
                  <a:extLst>
                    <a:ext uri="{9D8B030D-6E8A-4147-A177-3AD203B41FA5}">
                      <a16:colId xmlns:a16="http://schemas.microsoft.com/office/drawing/2014/main" val="2452093959"/>
                    </a:ext>
                  </a:extLst>
                </a:gridCol>
                <a:gridCol w="1685925">
                  <a:extLst>
                    <a:ext uri="{9D8B030D-6E8A-4147-A177-3AD203B41FA5}">
                      <a16:colId xmlns:a16="http://schemas.microsoft.com/office/drawing/2014/main" val="3604828150"/>
                    </a:ext>
                  </a:extLst>
                </a:gridCol>
              </a:tblGrid>
              <a:tr h="420688">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CARDNO</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FF66"/>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NAME</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DEPT</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MN</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BNO</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chemeClr val="accent2"/>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DATE</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extLst>
                  <a:ext uri="{0D108BD9-81ED-4DB2-BD59-A6C34878D82A}">
                    <a16:rowId xmlns:a16="http://schemas.microsoft.com/office/drawing/2014/main" val="638198078"/>
                  </a:ext>
                </a:extLst>
              </a:tr>
              <a:tr h="420688">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R001</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FF66"/>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李晓鹏</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计算机</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张宏军</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TP31-125</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chemeClr val="accent2"/>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20070123</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extLst>
                  <a:ext uri="{0D108BD9-81ED-4DB2-BD59-A6C34878D82A}">
                    <a16:rowId xmlns:a16="http://schemas.microsoft.com/office/drawing/2014/main" val="3459181148"/>
                  </a:ext>
                </a:extLst>
              </a:tr>
              <a:tr h="420688">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R001</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FF66"/>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李晓鹏</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计算机</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张宏军</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TP32-007</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chemeClr val="accent2"/>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20061112</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extLst>
                  <a:ext uri="{0D108BD9-81ED-4DB2-BD59-A6C34878D82A}">
                    <a16:rowId xmlns:a16="http://schemas.microsoft.com/office/drawing/2014/main" val="3346996462"/>
                  </a:ext>
                </a:extLst>
              </a:tr>
              <a:tr h="420688">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R001</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FF66"/>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李晓鹏</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计算机</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张宏军</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TP12-233</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chemeClr val="accent2"/>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20070405</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extLst>
                  <a:ext uri="{0D108BD9-81ED-4DB2-BD59-A6C34878D82A}">
                    <a16:rowId xmlns:a16="http://schemas.microsoft.com/office/drawing/2014/main" val="3408541115"/>
                  </a:ext>
                </a:extLst>
              </a:tr>
              <a:tr h="420688">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R002</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FF66"/>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王一鸣</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计算机</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张宏军</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TP51-211</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chemeClr val="accent2"/>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20080209</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extLst>
                  <a:ext uri="{0D108BD9-81ED-4DB2-BD59-A6C34878D82A}">
                    <a16:rowId xmlns:a16="http://schemas.microsoft.com/office/drawing/2014/main" val="2422562015"/>
                  </a:ext>
                </a:extLst>
              </a:tr>
              <a:tr h="420688">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R003</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FF66"/>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刘明川</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无线电</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范和平</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TP23-126</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chemeClr val="accent2"/>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20071011</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extLst>
                  <a:ext uri="{0D108BD9-81ED-4DB2-BD59-A6C34878D82A}">
                    <a16:rowId xmlns:a16="http://schemas.microsoft.com/office/drawing/2014/main" val="1966062904"/>
                  </a:ext>
                </a:extLst>
              </a:tr>
              <a:tr h="420688">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R003</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FF66"/>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刘明川</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无线电</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范和平</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TP23-023</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chemeClr val="accent2"/>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20080321</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extLst>
                  <a:ext uri="{0D108BD9-81ED-4DB2-BD59-A6C34878D82A}">
                    <a16:rowId xmlns:a16="http://schemas.microsoft.com/office/drawing/2014/main" val="3538904207"/>
                  </a:ext>
                </a:extLst>
              </a:tr>
              <a:tr h="420688">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R003</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FFFF66"/>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刘明川</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无线电</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范和平</a:t>
                      </a:r>
                      <a:endPar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TP25-045</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chemeClr val="accent2"/>
                        </a:gs>
                        <a:gs pos="100000">
                          <a:srgbClr val="FFFFFF"/>
                        </a:gs>
                      </a:gsLst>
                      <a:lin ang="5400000" scaled="1"/>
                    </a:gradFill>
                  </a:tcPr>
                </a:tc>
                <a:tc>
                  <a:txBody>
                    <a:bodyPr/>
                    <a:lstStyle>
                      <a:lvl1pPr>
                        <a:lnSpc>
                          <a:spcPct val="90000"/>
                        </a:lnSpc>
                        <a:spcBef>
                          <a:spcPct val="20000"/>
                        </a:spcBef>
                        <a:buClr>
                          <a:srgbClr val="27305F"/>
                        </a:buClr>
                        <a:buSzPct val="60000"/>
                        <a:buFont typeface="Wingdings" pitchFamily="2" charset="2"/>
                        <a:defRPr sz="24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defRPr sz="24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defRPr sz="2400" b="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20080321</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B5BEE3"/>
                        </a:gs>
                        <a:gs pos="100000">
                          <a:srgbClr val="FFFFFF"/>
                        </a:gs>
                      </a:gsLst>
                      <a:lin ang="5400000" scaled="1"/>
                    </a:gradFill>
                  </a:tcPr>
                </a:tc>
                <a:extLst>
                  <a:ext uri="{0D108BD9-81ED-4DB2-BD59-A6C34878D82A}">
                    <a16:rowId xmlns:a16="http://schemas.microsoft.com/office/drawing/2014/main" val="547172528"/>
                  </a:ext>
                </a:extLst>
              </a:tr>
            </a:tbl>
          </a:graphicData>
        </a:graphic>
      </p:graphicFrame>
      <p:sp>
        <p:nvSpPr>
          <p:cNvPr id="1873989" name="Text Box 69">
            <a:extLst>
              <a:ext uri="{FF2B5EF4-FFF2-40B4-BE49-F238E27FC236}">
                <a16:creationId xmlns:a16="http://schemas.microsoft.com/office/drawing/2014/main" id="{0F7FE3BA-4C02-014A-9A46-CE83086AB4C2}"/>
              </a:ext>
            </a:extLst>
          </p:cNvPr>
          <p:cNvSpPr txBox="1">
            <a:spLocks noChangeArrowheads="1"/>
          </p:cNvSpPr>
          <p:nvPr/>
        </p:nvSpPr>
        <p:spPr bwMode="auto">
          <a:xfrm>
            <a:off x="1219200" y="3657600"/>
            <a:ext cx="7620000" cy="3017838"/>
          </a:xfrm>
          <a:prstGeom prst="rect">
            <a:avLst/>
          </a:prstGeom>
          <a:solidFill>
            <a:srgbClr val="CCCCFF"/>
          </a:solidFill>
          <a:ln w="12700">
            <a:solidFill>
              <a:srgbClr val="6600CC"/>
            </a:solidFill>
            <a:miter lim="800000"/>
            <a:headEnd/>
            <a:tailEnd/>
          </a:ln>
          <a:effectLst>
            <a:outerShdw dist="107763" dir="2700000" algn="ctr" rotWithShape="0">
              <a:srgbClr val="6600CC"/>
            </a:outerShdw>
          </a:effectLst>
        </p:spPr>
        <p:txBody>
          <a:bodyPr lIns="90488" tIns="137160" rIns="90488" bIns="137160">
            <a:spAutoFit/>
          </a:bodyPr>
          <a:lstStyle>
            <a:lvl1pPr marL="228600">
              <a:lnSpc>
                <a:spcPct val="90000"/>
              </a:lnSpc>
              <a:spcBef>
                <a:spcPct val="20000"/>
              </a:spcBef>
              <a:buClr>
                <a:srgbClr val="27305F"/>
              </a:buClr>
              <a:buSzPct val="60000"/>
              <a:buFont typeface="Wingdings" pitchFamily="2" charset="2"/>
              <a:buChar char="n"/>
              <a:tabLst>
                <a:tab pos="2800350" algn="l"/>
              </a:tabLst>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tabLst>
                <a:tab pos="2800350" algn="l"/>
              </a:tabLst>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tabLst>
                <a:tab pos="2800350" algn="l"/>
              </a:tabLst>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tabLst>
                <a:tab pos="2800350" algn="l"/>
              </a:tabLst>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tabLst>
                <a:tab pos="2800350" algn="l"/>
              </a:tabLst>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tabLst>
                <a:tab pos="2800350" algn="l"/>
              </a:tabLs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tabLst>
                <a:tab pos="2800350" algn="l"/>
              </a:tabLs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tabLst>
                <a:tab pos="2800350" algn="l"/>
              </a:tabLs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tabLst>
                <a:tab pos="2800350" algn="l"/>
              </a:tabLs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ClrTx/>
              <a:buSzPct val="80000"/>
              <a:buFont typeface="Wingdings" pitchFamily="2" charset="2"/>
              <a:buChar char="q"/>
            </a:pPr>
            <a:r>
              <a:rPr lang="en-US" altLang="zh-CN"/>
              <a:t>4. </a:t>
            </a:r>
            <a:r>
              <a:rPr lang="zh-CN" altLang="en-US"/>
              <a:t>更新异常</a:t>
            </a:r>
            <a:endParaRPr lang="en-US" altLang="zh-CN" sz="3200"/>
          </a:p>
          <a:p>
            <a:pPr>
              <a:lnSpc>
                <a:spcPct val="80000"/>
              </a:lnSpc>
              <a:buSzTx/>
              <a:buFontTx/>
              <a:buChar char="–"/>
            </a:pPr>
            <a:r>
              <a:rPr lang="zh-CN" altLang="en-US"/>
              <a:t>如果所在单位或单位负责人变了，需要修改该借书人在</a:t>
            </a:r>
            <a:r>
              <a:rPr lang="en-US" altLang="zh-CN"/>
              <a:t>DEPT</a:t>
            </a:r>
            <a:r>
              <a:rPr lang="zh-CN" altLang="en-US"/>
              <a:t>或</a:t>
            </a:r>
            <a:r>
              <a:rPr lang="en-US" altLang="zh-CN"/>
              <a:t>MN</a:t>
            </a:r>
            <a:r>
              <a:rPr lang="zh-CN" altLang="en-US"/>
              <a:t>属性上的值。</a:t>
            </a:r>
          </a:p>
          <a:p>
            <a:pPr>
              <a:lnSpc>
                <a:spcPct val="80000"/>
              </a:lnSpc>
              <a:buSzTx/>
              <a:buFontTx/>
              <a:buChar char="–"/>
            </a:pPr>
            <a:r>
              <a:rPr lang="zh-CN" altLang="en-US"/>
              <a:t>但由于数据冗余，有关借书人所有元组中的单位或单位负责人的信息都要修改。</a:t>
            </a:r>
          </a:p>
          <a:p>
            <a:pPr>
              <a:lnSpc>
                <a:spcPct val="80000"/>
              </a:lnSpc>
              <a:buSzTx/>
              <a:buFontTx/>
              <a:buChar char="–"/>
            </a:pPr>
            <a:r>
              <a:rPr lang="zh-CN" altLang="en-US"/>
              <a:t>这不仅增加了更新代价，而且存在着潜在的不一致性</a:t>
            </a:r>
          </a:p>
        </p:txBody>
      </p:sp>
      <p:sp>
        <p:nvSpPr>
          <p:cNvPr id="1873990" name="AutoShape 70">
            <a:extLst>
              <a:ext uri="{FF2B5EF4-FFF2-40B4-BE49-F238E27FC236}">
                <a16:creationId xmlns:a16="http://schemas.microsoft.com/office/drawing/2014/main" id="{28394024-2880-1D40-AE72-7A60DDB44AA5}"/>
              </a:ext>
            </a:extLst>
          </p:cNvPr>
          <p:cNvSpPr>
            <a:spLocks noChangeArrowheads="1"/>
          </p:cNvSpPr>
          <p:nvPr/>
        </p:nvSpPr>
        <p:spPr bwMode="auto">
          <a:xfrm>
            <a:off x="3200400" y="1905000"/>
            <a:ext cx="2743200" cy="1371600"/>
          </a:xfrm>
          <a:prstGeom prst="roundRect">
            <a:avLst>
              <a:gd name="adj" fmla="val 16667"/>
            </a:avLst>
          </a:prstGeom>
          <a:noFill/>
          <a:ln w="508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a:buFont typeface="Wingdings" pitchFamily="2" charset="2"/>
              <a:buNone/>
            </a:pPr>
            <a:endParaRPr lang="zh-CN" altLang="en-US" sz="25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73990"/>
                                        </p:tgtEl>
                                        <p:attrNameLst>
                                          <p:attrName>style.visibility</p:attrName>
                                        </p:attrNameLst>
                                      </p:cBhvr>
                                      <p:to>
                                        <p:strVal val="visible"/>
                                      </p:to>
                                    </p:set>
                                    <p:anim calcmode="lin" valueType="num">
                                      <p:cBhvr additive="base">
                                        <p:cTn id="7" dur="500" fill="hold"/>
                                        <p:tgtEl>
                                          <p:spTgt spid="1873990"/>
                                        </p:tgtEl>
                                        <p:attrNameLst>
                                          <p:attrName>ppt_x</p:attrName>
                                        </p:attrNameLst>
                                      </p:cBhvr>
                                      <p:tavLst>
                                        <p:tav tm="0">
                                          <p:val>
                                            <p:strVal val="0-#ppt_w/2"/>
                                          </p:val>
                                        </p:tav>
                                        <p:tav tm="100000">
                                          <p:val>
                                            <p:strVal val="#ppt_x"/>
                                          </p:val>
                                        </p:tav>
                                      </p:tavLst>
                                    </p:anim>
                                    <p:anim calcmode="lin" valueType="num">
                                      <p:cBhvr additive="base">
                                        <p:cTn id="8" dur="500" fill="hold"/>
                                        <p:tgtEl>
                                          <p:spTgt spid="187399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873989"/>
                                        </p:tgtEl>
                                        <p:attrNameLst>
                                          <p:attrName>style.visibility</p:attrName>
                                        </p:attrNameLst>
                                      </p:cBhvr>
                                      <p:to>
                                        <p:strVal val="visible"/>
                                      </p:to>
                                    </p:set>
                                    <p:animEffect transition="in" filter="box(in)">
                                      <p:cBhvr>
                                        <p:cTn id="13" dur="500"/>
                                        <p:tgtEl>
                                          <p:spTgt spid="1873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89" grpId="0" animBg="1" autoUpdateAnimBg="0"/>
      <p:bldP spid="1873990"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3">
            <a:extLst>
              <a:ext uri="{FF2B5EF4-FFF2-40B4-BE49-F238E27FC236}">
                <a16:creationId xmlns:a16="http://schemas.microsoft.com/office/drawing/2014/main" id="{D8D1490E-D3D3-1944-8910-6713552280B6}"/>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BCDCAB1D-8747-5B4B-9FF4-38405EB72A54}" type="slidenum">
              <a:rPr lang="zh-CN" altLang="en-US" sz="2000">
                <a:latin typeface="Arial" panose="020B0604020202020204" pitchFamily="34" charset="0"/>
              </a:rPr>
              <a:pPr>
                <a:lnSpc>
                  <a:spcPct val="100000"/>
                </a:lnSpc>
                <a:spcBef>
                  <a:spcPct val="0"/>
                </a:spcBef>
                <a:buClrTx/>
                <a:buSzTx/>
                <a:buFontTx/>
                <a:buNone/>
              </a:pPr>
              <a:t>70</a:t>
            </a:fld>
            <a:endParaRPr lang="en-US" altLang="zh-CN" sz="2000">
              <a:latin typeface="Arial" panose="020B0604020202020204" pitchFamily="34" charset="0"/>
            </a:endParaRPr>
          </a:p>
        </p:txBody>
      </p:sp>
      <p:sp>
        <p:nvSpPr>
          <p:cNvPr id="49" name="日期占位符 4">
            <a:extLst>
              <a:ext uri="{FF2B5EF4-FFF2-40B4-BE49-F238E27FC236}">
                <a16:creationId xmlns:a16="http://schemas.microsoft.com/office/drawing/2014/main" id="{E7184CF8-1072-694C-B7D0-63830C2AAC35}"/>
              </a:ext>
            </a:extLst>
          </p:cNvPr>
          <p:cNvSpPr>
            <a:spLocks noGrp="1"/>
          </p:cNvSpPr>
          <p:nvPr>
            <p:ph type="dt" sz="quarter" idx="11"/>
          </p:nvPr>
        </p:nvSpPr>
        <p:spPr/>
        <p:txBody>
          <a:bodyPr/>
          <a:lstStyle/>
          <a:p>
            <a:pPr>
              <a:defRPr/>
            </a:pPr>
            <a:fld id="{C915DECB-BAC0-432E-81A8-5B7C1368A48F}" type="datetime1">
              <a:rPr lang="zh-CN" altLang="en-US"/>
              <a:pPr>
                <a:defRPr/>
              </a:pPr>
              <a:t>2024/5/24</a:t>
            </a:fld>
            <a:endParaRPr lang="en-US" altLang="zh-CN" sz="1000"/>
          </a:p>
        </p:txBody>
      </p:sp>
      <p:sp>
        <p:nvSpPr>
          <p:cNvPr id="1822722" name="Rectangle 2">
            <a:extLst>
              <a:ext uri="{FF2B5EF4-FFF2-40B4-BE49-F238E27FC236}">
                <a16:creationId xmlns:a16="http://schemas.microsoft.com/office/drawing/2014/main" id="{AB837409-A035-4143-AE8E-8854BD1AA070}"/>
              </a:ext>
            </a:extLst>
          </p:cNvPr>
          <p:cNvSpPr>
            <a:spLocks noGrp="1" noChangeArrowheads="1"/>
          </p:cNvSpPr>
          <p:nvPr>
            <p:ph type="title"/>
          </p:nvPr>
        </p:nvSpPr>
        <p:spPr/>
        <p:txBody>
          <a:bodyPr/>
          <a:lstStyle/>
          <a:p>
            <a:r>
              <a:rPr lang="en-US" altLang="zh-CN"/>
              <a:t>Armstrong</a:t>
            </a:r>
            <a:r>
              <a:rPr lang="zh-CN" altLang="en-US"/>
              <a:t>公理完备性</a:t>
            </a:r>
          </a:p>
        </p:txBody>
      </p:sp>
      <p:sp>
        <p:nvSpPr>
          <p:cNvPr id="87045" name="Rectangle 3">
            <a:extLst>
              <a:ext uri="{FF2B5EF4-FFF2-40B4-BE49-F238E27FC236}">
                <a16:creationId xmlns:a16="http://schemas.microsoft.com/office/drawing/2014/main" id="{3FF87E79-D292-6441-8BD2-2AD5D89EE385}"/>
              </a:ext>
            </a:extLst>
          </p:cNvPr>
          <p:cNvSpPr>
            <a:spLocks noGrp="1" noChangeArrowheads="1"/>
          </p:cNvSpPr>
          <p:nvPr>
            <p:ph type="body" idx="1"/>
          </p:nvPr>
        </p:nvSpPr>
        <p:spPr>
          <a:xfrm>
            <a:off x="650875" y="1143000"/>
            <a:ext cx="8820150" cy="4273550"/>
          </a:xfrm>
        </p:spPr>
        <p:txBody>
          <a:bodyPr/>
          <a:lstStyle/>
          <a:p>
            <a:r>
              <a:rPr lang="zh-CN" altLang="en-US"/>
              <a:t>证明：</a:t>
            </a:r>
            <a:r>
              <a:rPr lang="en-US" altLang="zh-CN"/>
              <a:t>(</a:t>
            </a:r>
            <a:r>
              <a:rPr lang="zh-CN" altLang="en-US"/>
              <a:t>续</a:t>
            </a:r>
            <a:r>
              <a:rPr lang="en-US" altLang="zh-CN"/>
              <a:t>) </a:t>
            </a:r>
            <a:r>
              <a:rPr lang="zh-CN" altLang="en-US"/>
              <a:t>再证明</a:t>
            </a:r>
            <a:r>
              <a:rPr lang="zh-CN" altLang="en-US">
                <a:solidFill>
                  <a:srgbClr val="FF0000"/>
                </a:solidFill>
              </a:rPr>
              <a:t>不能用</a:t>
            </a:r>
            <a:r>
              <a:rPr lang="en-US" altLang="zh-CN">
                <a:solidFill>
                  <a:srgbClr val="FF0000"/>
                </a:solidFill>
              </a:rPr>
              <a:t>Armstrong</a:t>
            </a:r>
            <a:r>
              <a:rPr lang="zh-CN" altLang="en-US">
                <a:solidFill>
                  <a:srgbClr val="FF0000"/>
                </a:solidFill>
              </a:rPr>
              <a:t>公理推导出来的</a:t>
            </a:r>
            <a:r>
              <a:rPr lang="en-US" altLang="zh-CN">
                <a:solidFill>
                  <a:srgbClr val="FF0000"/>
                </a:solidFill>
              </a:rPr>
              <a:t>X→Y , </a:t>
            </a:r>
            <a:r>
              <a:rPr lang="zh-CN" altLang="en-US">
                <a:solidFill>
                  <a:srgbClr val="FF0000"/>
                </a:solidFill>
              </a:rPr>
              <a:t>在</a:t>
            </a:r>
            <a:r>
              <a:rPr lang="en-US" altLang="zh-CN">
                <a:solidFill>
                  <a:srgbClr val="FF0000"/>
                </a:solidFill>
              </a:rPr>
              <a:t>r(R)</a:t>
            </a:r>
            <a:r>
              <a:rPr lang="zh-CN" altLang="en-US">
                <a:solidFill>
                  <a:srgbClr val="FF0000"/>
                </a:solidFill>
              </a:rPr>
              <a:t>上不成立</a:t>
            </a:r>
          </a:p>
          <a:p>
            <a:pPr algn="just">
              <a:spcBef>
                <a:spcPct val="0"/>
              </a:spcBef>
              <a:spcAft>
                <a:spcPct val="25000"/>
              </a:spcAft>
              <a:buFont typeface="Wingdings" pitchFamily="2" charset="2"/>
              <a:buNone/>
            </a:pPr>
            <a:r>
              <a:rPr lang="en-US" altLang="zh-CN" sz="2400" i="1"/>
              <a:t>                        </a:t>
            </a:r>
          </a:p>
          <a:p>
            <a:pPr lvl="1"/>
            <a:endParaRPr lang="zh-CN" altLang="en-US" sz="2400" i="1"/>
          </a:p>
          <a:p>
            <a:pPr lvl="1"/>
            <a:endParaRPr lang="zh-CN" altLang="en-US" sz="2400" i="1"/>
          </a:p>
          <a:p>
            <a:pPr lvl="1"/>
            <a:endParaRPr lang="zh-CN" altLang="en-US" sz="2400" i="1"/>
          </a:p>
          <a:p>
            <a:pPr lvl="1"/>
            <a:r>
              <a:rPr lang="zh-CN" altLang="en-US"/>
              <a:t>因为</a:t>
            </a:r>
            <a:r>
              <a:rPr lang="en-US" altLang="zh-CN"/>
              <a:t>X→Y</a:t>
            </a:r>
            <a:r>
              <a:rPr lang="zh-CN" altLang="en-US"/>
              <a:t>不能由</a:t>
            </a:r>
            <a:r>
              <a:rPr lang="en-US" altLang="zh-CN"/>
              <a:t>F</a:t>
            </a:r>
            <a:r>
              <a:rPr lang="zh-CN" altLang="en-US"/>
              <a:t>从公理推出</a:t>
            </a:r>
            <a:r>
              <a:rPr lang="en-US" altLang="zh-CN"/>
              <a:t>,</a:t>
            </a:r>
            <a:r>
              <a:rPr lang="zh-CN" altLang="en-US"/>
              <a:t>由定理</a:t>
            </a:r>
            <a:r>
              <a:rPr lang="en-US" altLang="zh-CN"/>
              <a:t>10.1</a:t>
            </a:r>
            <a:r>
              <a:rPr lang="zh-CN" altLang="en-US"/>
              <a:t>知</a:t>
            </a:r>
            <a:r>
              <a:rPr lang="en-US" altLang="zh-CN"/>
              <a:t>,Y</a:t>
            </a:r>
            <a:r>
              <a:rPr lang="en-US" altLang="zh-CN">
                <a:sym typeface="Symbol" pitchFamily="2" charset="2"/>
              </a:rPr>
              <a:t> </a:t>
            </a:r>
            <a:r>
              <a:rPr lang="en-US" altLang="zh-CN"/>
              <a:t>X</a:t>
            </a:r>
            <a:r>
              <a:rPr lang="en-US" altLang="zh-CN" baseline="-25000"/>
              <a:t>F</a:t>
            </a:r>
            <a:r>
              <a:rPr lang="en-US" altLang="zh-CN" baseline="30000"/>
              <a:t>+</a:t>
            </a:r>
            <a:endParaRPr lang="zh-CN" altLang="en-US"/>
          </a:p>
          <a:p>
            <a:pPr lvl="1"/>
            <a:r>
              <a:rPr lang="en-US" altLang="zh-CN"/>
              <a:t>t[X]=t’[X]</a:t>
            </a:r>
            <a:r>
              <a:rPr lang="zh-CN" altLang="en-US"/>
              <a:t>，而</a:t>
            </a:r>
            <a:r>
              <a:rPr lang="en-US" altLang="zh-CN"/>
              <a:t>Y </a:t>
            </a:r>
            <a:r>
              <a:rPr lang="en-US" altLang="zh-CN">
                <a:sym typeface="Symbol" pitchFamily="2" charset="2"/>
              </a:rPr>
              <a:t></a:t>
            </a:r>
            <a:r>
              <a:rPr lang="en-US" altLang="zh-CN"/>
              <a:t> X</a:t>
            </a:r>
            <a:r>
              <a:rPr lang="en-US" altLang="zh-CN" baseline="-25000"/>
              <a:t>F</a:t>
            </a:r>
            <a:r>
              <a:rPr lang="en-US" altLang="zh-CN" baseline="30000"/>
              <a:t>+ </a:t>
            </a:r>
            <a:r>
              <a:rPr lang="zh-CN" altLang="en-US"/>
              <a:t>，则</a:t>
            </a:r>
            <a:r>
              <a:rPr lang="en-US" altLang="zh-CN"/>
              <a:t>t[Y]</a:t>
            </a:r>
            <a:r>
              <a:rPr lang="en-US" altLang="zh-CN">
                <a:sym typeface="Symbol" pitchFamily="2" charset="2"/>
              </a:rPr>
              <a:t></a:t>
            </a:r>
            <a:r>
              <a:rPr lang="en-US" altLang="zh-CN"/>
              <a:t>t’[Y]</a:t>
            </a:r>
            <a:r>
              <a:rPr lang="zh-CN" altLang="en-US"/>
              <a:t>，</a:t>
            </a:r>
          </a:p>
          <a:p>
            <a:pPr lvl="1"/>
            <a:r>
              <a:rPr lang="zh-CN" altLang="en-US"/>
              <a:t>即</a:t>
            </a:r>
            <a:r>
              <a:rPr lang="en-US" altLang="zh-CN"/>
              <a:t>r</a:t>
            </a:r>
            <a:r>
              <a:rPr lang="zh-CN" altLang="en-US"/>
              <a:t>不满足</a:t>
            </a:r>
            <a:r>
              <a:rPr lang="en-US" altLang="zh-CN"/>
              <a:t>X→Y</a:t>
            </a:r>
            <a:r>
              <a:rPr lang="zh-CN" altLang="en-US"/>
              <a:t>。</a:t>
            </a:r>
          </a:p>
          <a:p>
            <a:pPr lvl="1">
              <a:buFontTx/>
              <a:buNone/>
            </a:pPr>
            <a:r>
              <a:rPr lang="zh-CN" altLang="en-US"/>
              <a:t>证毕 </a:t>
            </a:r>
          </a:p>
        </p:txBody>
      </p:sp>
      <p:sp>
        <p:nvSpPr>
          <p:cNvPr id="87046" name="Rectangle 4">
            <a:extLst>
              <a:ext uri="{FF2B5EF4-FFF2-40B4-BE49-F238E27FC236}">
                <a16:creationId xmlns:a16="http://schemas.microsoft.com/office/drawing/2014/main" id="{156906D8-69F8-0545-AEB1-FB9E997FC6C4}"/>
              </a:ext>
            </a:extLst>
          </p:cNvPr>
          <p:cNvSpPr>
            <a:spLocks noChangeArrowheads="1"/>
          </p:cNvSpPr>
          <p:nvPr/>
        </p:nvSpPr>
        <p:spPr bwMode="auto">
          <a:xfrm>
            <a:off x="488950" y="5300663"/>
            <a:ext cx="8928100" cy="103187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10000"/>
              </a:lnSpc>
            </a:pPr>
            <a:r>
              <a:rPr lang="zh-CN" altLang="en-US">
                <a:solidFill>
                  <a:srgbClr val="2C376C"/>
                </a:solidFill>
                <a:latin typeface="Arial" panose="020B0604020202020204" pitchFamily="34" charset="0"/>
              </a:rPr>
              <a:t>定理</a:t>
            </a:r>
            <a:r>
              <a:rPr lang="en-US" altLang="zh-CN">
                <a:solidFill>
                  <a:srgbClr val="2C376C"/>
                </a:solidFill>
                <a:latin typeface="Arial" panose="020B0604020202020204" pitchFamily="34" charset="0"/>
              </a:rPr>
              <a:t>10.1  </a:t>
            </a:r>
            <a:r>
              <a:rPr lang="zh-CN" altLang="en-US">
                <a:solidFill>
                  <a:srgbClr val="2C376C"/>
                </a:solidFill>
                <a:latin typeface="Arial" panose="020B0604020202020204" pitchFamily="34" charset="0"/>
              </a:rPr>
              <a:t>设关系模式</a:t>
            </a:r>
            <a:r>
              <a:rPr lang="en-US" altLang="zh-CN">
                <a:solidFill>
                  <a:srgbClr val="2C376C"/>
                </a:solidFill>
                <a:latin typeface="Arial" panose="020B0604020202020204" pitchFamily="34" charset="0"/>
              </a:rPr>
              <a:t>R(U, F),  X,Y</a:t>
            </a:r>
            <a:r>
              <a:rPr lang="en-US" altLang="zh-CN">
                <a:solidFill>
                  <a:srgbClr val="2C376C"/>
                </a:solidFill>
                <a:latin typeface="Arial" panose="020B0604020202020204" pitchFamily="34" charset="0"/>
                <a:sym typeface="Symbol" pitchFamily="2" charset="2"/>
              </a:rPr>
              <a:t></a:t>
            </a:r>
            <a:r>
              <a:rPr lang="en-US" altLang="zh-CN">
                <a:solidFill>
                  <a:srgbClr val="2C376C"/>
                </a:solidFill>
                <a:latin typeface="Arial" panose="020B0604020202020204" pitchFamily="34" charset="0"/>
              </a:rPr>
              <a:t>U</a:t>
            </a:r>
            <a:r>
              <a:rPr lang="zh-CN" altLang="en-US">
                <a:solidFill>
                  <a:srgbClr val="2C376C"/>
                </a:solidFill>
                <a:latin typeface="Arial" panose="020B0604020202020204" pitchFamily="34" charset="0"/>
              </a:rPr>
              <a:t>。能够由</a:t>
            </a:r>
            <a:r>
              <a:rPr lang="en-US" altLang="zh-CN">
                <a:solidFill>
                  <a:srgbClr val="2C376C"/>
                </a:solidFill>
                <a:latin typeface="Arial" panose="020B0604020202020204" pitchFamily="34" charset="0"/>
              </a:rPr>
              <a:t>Armstrong</a:t>
            </a:r>
            <a:r>
              <a:rPr lang="zh-CN" altLang="en-US">
                <a:solidFill>
                  <a:srgbClr val="2C376C"/>
                </a:solidFill>
                <a:latin typeface="Arial" panose="020B0604020202020204" pitchFamily="34" charset="0"/>
              </a:rPr>
              <a:t>公理从</a:t>
            </a:r>
            <a:r>
              <a:rPr lang="en-US" altLang="zh-CN">
                <a:solidFill>
                  <a:srgbClr val="2C376C"/>
                </a:solidFill>
                <a:latin typeface="Arial" panose="020B0604020202020204" pitchFamily="34" charset="0"/>
              </a:rPr>
              <a:t>F</a:t>
            </a:r>
            <a:r>
              <a:rPr lang="zh-CN" altLang="en-US">
                <a:solidFill>
                  <a:srgbClr val="2C376C"/>
                </a:solidFill>
                <a:latin typeface="Arial" panose="020B0604020202020204" pitchFamily="34" charset="0"/>
              </a:rPr>
              <a:t>导出</a:t>
            </a:r>
            <a:r>
              <a:rPr lang="en-US" altLang="zh-CN">
                <a:solidFill>
                  <a:srgbClr val="2C376C"/>
                </a:solidFill>
                <a:latin typeface="Arial" panose="020B0604020202020204" pitchFamily="34" charset="0"/>
              </a:rPr>
              <a:t>X→Y</a:t>
            </a:r>
            <a:r>
              <a:rPr lang="zh-CN" altLang="en-US">
                <a:solidFill>
                  <a:srgbClr val="2C376C"/>
                </a:solidFill>
                <a:latin typeface="Arial" panose="020B0604020202020204" pitchFamily="34" charset="0"/>
              </a:rPr>
              <a:t>成立的充要条件是</a:t>
            </a:r>
            <a:r>
              <a:rPr lang="en-US" altLang="zh-CN">
                <a:solidFill>
                  <a:srgbClr val="2C376C"/>
                </a:solidFill>
                <a:latin typeface="Arial" panose="020B0604020202020204" pitchFamily="34" charset="0"/>
              </a:rPr>
              <a:t>Y</a:t>
            </a:r>
            <a:r>
              <a:rPr lang="en-US" altLang="zh-CN">
                <a:solidFill>
                  <a:srgbClr val="2C376C"/>
                </a:solidFill>
                <a:latin typeface="Arial" panose="020B0604020202020204" pitchFamily="34" charset="0"/>
                <a:sym typeface="Symbol" pitchFamily="2" charset="2"/>
              </a:rPr>
              <a:t></a:t>
            </a:r>
            <a:r>
              <a:rPr lang="en-US" altLang="zh-CN">
                <a:solidFill>
                  <a:srgbClr val="2C376C"/>
                </a:solidFill>
                <a:latin typeface="Arial" panose="020B0604020202020204" pitchFamily="34" charset="0"/>
              </a:rPr>
              <a:t>X</a:t>
            </a:r>
            <a:r>
              <a:rPr lang="en-US" altLang="zh-CN" baseline="-25000">
                <a:solidFill>
                  <a:srgbClr val="2C376C"/>
                </a:solidFill>
                <a:latin typeface="Arial" panose="020B0604020202020204" pitchFamily="34" charset="0"/>
              </a:rPr>
              <a:t>F</a:t>
            </a:r>
            <a:r>
              <a:rPr lang="en-US" altLang="zh-CN" baseline="30000">
                <a:solidFill>
                  <a:srgbClr val="2C376C"/>
                </a:solidFill>
                <a:latin typeface="Arial" panose="020B0604020202020204" pitchFamily="34" charset="0"/>
              </a:rPr>
              <a:t>+</a:t>
            </a:r>
            <a:r>
              <a:rPr lang="en-US" altLang="zh-CN">
                <a:solidFill>
                  <a:srgbClr val="2C376C"/>
                </a:solidFill>
                <a:latin typeface="Arial" panose="020B0604020202020204" pitchFamily="34" charset="0"/>
              </a:rPr>
              <a:t> </a:t>
            </a:r>
          </a:p>
        </p:txBody>
      </p:sp>
      <p:grpSp>
        <p:nvGrpSpPr>
          <p:cNvPr id="87047" name="Group 5">
            <a:extLst>
              <a:ext uri="{FF2B5EF4-FFF2-40B4-BE49-F238E27FC236}">
                <a16:creationId xmlns:a16="http://schemas.microsoft.com/office/drawing/2014/main" id="{5BB18316-3F9D-D945-9DCA-CC6FD9C14446}"/>
              </a:ext>
            </a:extLst>
          </p:cNvPr>
          <p:cNvGrpSpPr>
            <a:grpSpLocks/>
          </p:cNvGrpSpPr>
          <p:nvPr/>
        </p:nvGrpSpPr>
        <p:grpSpPr bwMode="auto">
          <a:xfrm>
            <a:off x="3152775" y="1846263"/>
            <a:ext cx="4392613" cy="574675"/>
            <a:chOff x="3211" y="1344"/>
            <a:chExt cx="2767" cy="362"/>
          </a:xfrm>
        </p:grpSpPr>
        <p:sp>
          <p:nvSpPr>
            <p:cNvPr id="87086" name="AutoShape 6">
              <a:extLst>
                <a:ext uri="{FF2B5EF4-FFF2-40B4-BE49-F238E27FC236}">
                  <a16:creationId xmlns:a16="http://schemas.microsoft.com/office/drawing/2014/main" id="{EEF8A867-2181-AD4C-BD3F-529838D239FF}"/>
                </a:ext>
              </a:extLst>
            </p:cNvPr>
            <p:cNvSpPr>
              <a:spLocks/>
            </p:cNvSpPr>
            <p:nvPr/>
          </p:nvSpPr>
          <p:spPr bwMode="auto">
            <a:xfrm rot="5400000">
              <a:off x="3710" y="1071"/>
              <a:ext cx="136" cy="1134"/>
            </a:xfrm>
            <a:prstGeom prst="leftBrace">
              <a:avLst>
                <a:gd name="adj1" fmla="val 69485"/>
                <a:gd name="adj2" fmla="val 50000"/>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a:buFont typeface="Wingdings" pitchFamily="2" charset="2"/>
                <a:buNone/>
              </a:pPr>
              <a:endParaRPr lang="zh-CN" altLang="en-US" sz="2500"/>
            </a:p>
          </p:txBody>
        </p:sp>
        <p:sp>
          <p:nvSpPr>
            <p:cNvPr id="87087" name="AutoShape 7">
              <a:extLst>
                <a:ext uri="{FF2B5EF4-FFF2-40B4-BE49-F238E27FC236}">
                  <a16:creationId xmlns:a16="http://schemas.microsoft.com/office/drawing/2014/main" id="{6585A95B-7784-194F-B1EC-4225AFC4E7C4}"/>
                </a:ext>
              </a:extLst>
            </p:cNvPr>
            <p:cNvSpPr>
              <a:spLocks/>
            </p:cNvSpPr>
            <p:nvPr/>
          </p:nvSpPr>
          <p:spPr bwMode="auto">
            <a:xfrm rot="5400000">
              <a:off x="5298" y="1025"/>
              <a:ext cx="136" cy="1225"/>
            </a:xfrm>
            <a:prstGeom prst="leftBrace">
              <a:avLst>
                <a:gd name="adj1" fmla="val 75061"/>
                <a:gd name="adj2" fmla="val 50000"/>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a:buFont typeface="Wingdings" pitchFamily="2" charset="2"/>
                <a:buNone/>
              </a:pPr>
              <a:endParaRPr lang="zh-CN" altLang="en-US" sz="2500"/>
            </a:p>
          </p:txBody>
        </p:sp>
        <p:sp>
          <p:nvSpPr>
            <p:cNvPr id="87088" name="Rectangle 8">
              <a:extLst>
                <a:ext uri="{FF2B5EF4-FFF2-40B4-BE49-F238E27FC236}">
                  <a16:creationId xmlns:a16="http://schemas.microsoft.com/office/drawing/2014/main" id="{3F186CBE-0EC4-124A-A03D-63816267F0B2}"/>
                </a:ext>
              </a:extLst>
            </p:cNvPr>
            <p:cNvSpPr>
              <a:spLocks noChangeArrowheads="1"/>
            </p:cNvSpPr>
            <p:nvPr/>
          </p:nvSpPr>
          <p:spPr bwMode="auto">
            <a:xfrm>
              <a:off x="3565" y="1344"/>
              <a:ext cx="418"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a:buFont typeface="Wingdings" pitchFamily="2" charset="2"/>
                <a:buNone/>
              </a:pPr>
              <a:r>
                <a:rPr lang="en-US" altLang="zh-CN" sz="2500"/>
                <a:t>X</a:t>
              </a:r>
              <a:r>
                <a:rPr lang="en-US" altLang="zh-CN" sz="2500" baseline="-25000"/>
                <a:t>F</a:t>
              </a:r>
              <a:r>
                <a:rPr lang="en-US" altLang="zh-CN" sz="2500" baseline="30000"/>
                <a:t>+</a:t>
              </a:r>
              <a:endParaRPr lang="zh-CN" altLang="en-US" sz="2500" baseline="30000"/>
            </a:p>
          </p:txBody>
        </p:sp>
        <p:sp>
          <p:nvSpPr>
            <p:cNvPr id="87089" name="Rectangle 9">
              <a:extLst>
                <a:ext uri="{FF2B5EF4-FFF2-40B4-BE49-F238E27FC236}">
                  <a16:creationId xmlns:a16="http://schemas.microsoft.com/office/drawing/2014/main" id="{2F225B6E-1201-714D-9E65-0FD7AF25FC5E}"/>
                </a:ext>
              </a:extLst>
            </p:cNvPr>
            <p:cNvSpPr>
              <a:spLocks noChangeArrowheads="1"/>
            </p:cNvSpPr>
            <p:nvPr/>
          </p:nvSpPr>
          <p:spPr bwMode="auto">
            <a:xfrm>
              <a:off x="5107" y="1387"/>
              <a:ext cx="679"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a:buFont typeface="Wingdings" pitchFamily="2" charset="2"/>
                <a:buNone/>
              </a:pPr>
              <a:r>
                <a:rPr lang="en-US" altLang="zh-CN" sz="2500" i="1"/>
                <a:t>U</a:t>
              </a:r>
              <a:r>
                <a:rPr lang="en-US" altLang="zh-CN" sz="2500"/>
                <a:t>- X</a:t>
              </a:r>
              <a:r>
                <a:rPr lang="en-US" altLang="zh-CN" sz="2500" baseline="-25000"/>
                <a:t>F</a:t>
              </a:r>
              <a:r>
                <a:rPr lang="en-US" altLang="zh-CN" sz="2500" baseline="30000"/>
                <a:t>+</a:t>
              </a:r>
              <a:endParaRPr lang="zh-CN" altLang="en-US" sz="2500" baseline="30000"/>
            </a:p>
          </p:txBody>
        </p:sp>
      </p:grpSp>
      <p:graphicFrame>
        <p:nvGraphicFramePr>
          <p:cNvPr id="1822730" name="Group 10">
            <a:extLst>
              <a:ext uri="{FF2B5EF4-FFF2-40B4-BE49-F238E27FC236}">
                <a16:creationId xmlns:a16="http://schemas.microsoft.com/office/drawing/2014/main" id="{E3DC644E-7E56-7340-A96B-87E2C54DBEC6}"/>
              </a:ext>
            </a:extLst>
          </p:cNvPr>
          <p:cNvGraphicFramePr>
            <a:graphicFrameLocks noGrp="1"/>
          </p:cNvGraphicFramePr>
          <p:nvPr/>
        </p:nvGraphicFramePr>
        <p:xfrm>
          <a:off x="3008313" y="2492375"/>
          <a:ext cx="4752975" cy="868391"/>
        </p:xfrm>
        <a:graphic>
          <a:graphicData uri="http://schemas.openxmlformats.org/drawingml/2006/table">
            <a:tbl>
              <a:tblPr/>
              <a:tblGrid>
                <a:gridCol w="593725">
                  <a:extLst>
                    <a:ext uri="{9D8B030D-6E8A-4147-A177-3AD203B41FA5}">
                      <a16:colId xmlns:a16="http://schemas.microsoft.com/office/drawing/2014/main" val="20000"/>
                    </a:ext>
                  </a:extLst>
                </a:gridCol>
                <a:gridCol w="595312">
                  <a:extLst>
                    <a:ext uri="{9D8B030D-6E8A-4147-A177-3AD203B41FA5}">
                      <a16:colId xmlns:a16="http://schemas.microsoft.com/office/drawing/2014/main" val="20001"/>
                    </a:ext>
                  </a:extLst>
                </a:gridCol>
                <a:gridCol w="593725">
                  <a:extLst>
                    <a:ext uri="{9D8B030D-6E8A-4147-A177-3AD203B41FA5}">
                      <a16:colId xmlns:a16="http://schemas.microsoft.com/office/drawing/2014/main" val="20002"/>
                    </a:ext>
                  </a:extLst>
                </a:gridCol>
                <a:gridCol w="593725">
                  <a:extLst>
                    <a:ext uri="{9D8B030D-6E8A-4147-A177-3AD203B41FA5}">
                      <a16:colId xmlns:a16="http://schemas.microsoft.com/office/drawing/2014/main" val="20003"/>
                    </a:ext>
                  </a:extLst>
                </a:gridCol>
                <a:gridCol w="593725">
                  <a:extLst>
                    <a:ext uri="{9D8B030D-6E8A-4147-A177-3AD203B41FA5}">
                      <a16:colId xmlns:a16="http://schemas.microsoft.com/office/drawing/2014/main" val="20004"/>
                    </a:ext>
                  </a:extLst>
                </a:gridCol>
                <a:gridCol w="595313">
                  <a:extLst>
                    <a:ext uri="{9D8B030D-6E8A-4147-A177-3AD203B41FA5}">
                      <a16:colId xmlns:a16="http://schemas.microsoft.com/office/drawing/2014/main" val="20005"/>
                    </a:ext>
                  </a:extLst>
                </a:gridCol>
                <a:gridCol w="593725">
                  <a:extLst>
                    <a:ext uri="{9D8B030D-6E8A-4147-A177-3AD203B41FA5}">
                      <a16:colId xmlns:a16="http://schemas.microsoft.com/office/drawing/2014/main" val="20006"/>
                    </a:ext>
                  </a:extLst>
                </a:gridCol>
                <a:gridCol w="593725">
                  <a:extLst>
                    <a:ext uri="{9D8B030D-6E8A-4147-A177-3AD203B41FA5}">
                      <a16:colId xmlns:a16="http://schemas.microsoft.com/office/drawing/2014/main" val="20007"/>
                    </a:ext>
                  </a:extLst>
                </a:gridCol>
              </a:tblGrid>
              <a:tr h="315715">
                <a:tc>
                  <a:txBody>
                    <a:bodyPr/>
                    <a:lstStyle/>
                    <a:p>
                      <a:pPr marL="0" marR="0" lvl="0" indent="0" algn="l" defTabSz="814388" rtl="0" eaLnBrk="0" fontAlgn="base" latinLnBrk="0" hangingPunct="0">
                        <a:lnSpc>
                          <a:spcPct val="60000"/>
                        </a:lnSpc>
                        <a:spcBef>
                          <a:spcPct val="20000"/>
                        </a:spcBef>
                        <a:spcAft>
                          <a:spcPct val="0"/>
                        </a:spcAft>
                        <a:buClr>
                          <a:srgbClr val="27305F"/>
                        </a:buClr>
                        <a:buSzPct val="60000"/>
                        <a:buFont typeface="Wingdings" pitchFamily="2" charset="2"/>
                        <a:buNone/>
                        <a:tabLst/>
                      </a:pPr>
                      <a:r>
                        <a:rPr kumimoji="0" lang="en-US" altLang="zh-CN" sz="2300" b="1" i="0" u="none" strike="noStrike" cap="none" normalizeH="0" baseline="0">
                          <a:ln>
                            <a:noFill/>
                          </a:ln>
                          <a:solidFill>
                            <a:schemeClr val="tx1"/>
                          </a:solidFill>
                          <a:effectLst/>
                          <a:latin typeface="Times New Roman" pitchFamily="18" charset="0"/>
                          <a:ea typeface="宋体" pitchFamily="2" charset="-122"/>
                        </a:rPr>
                        <a:t>A</a:t>
                      </a:r>
                      <a:r>
                        <a:rPr kumimoji="0" lang="en-US" altLang="zh-CN" sz="2300" b="1" i="0" u="none" strike="noStrike" cap="none" normalizeH="0" baseline="-25000">
                          <a:ln>
                            <a:noFill/>
                          </a:ln>
                          <a:solidFill>
                            <a:schemeClr val="tx1"/>
                          </a:solidFill>
                          <a:effectLst/>
                          <a:latin typeface="Times New Roman" pitchFamily="18" charset="0"/>
                          <a:ea typeface="宋体" pitchFamily="2" charset="-122"/>
                        </a:rPr>
                        <a:t>1</a:t>
                      </a:r>
                      <a:endParaRPr kumimoji="0" lang="zh-CN" altLang="en-US" sz="2300" b="1" i="0" u="none" strike="noStrike" cap="none" normalizeH="0" baseline="-25000">
                        <a:ln>
                          <a:noFill/>
                        </a:ln>
                        <a:solidFill>
                          <a:schemeClr val="tx1"/>
                        </a:solidFill>
                        <a:effectLst/>
                        <a:latin typeface="Times New Roman" pitchFamily="18" charset="0"/>
                        <a:ea typeface="宋体" pitchFamily="2" charset="-122"/>
                      </a:endParaRPr>
                    </a:p>
                  </a:txBody>
                  <a:tcPr marL="90000" marR="90000" marT="44778" marB="4477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60000"/>
                        </a:lnSpc>
                        <a:spcBef>
                          <a:spcPct val="20000"/>
                        </a:spcBef>
                        <a:spcAft>
                          <a:spcPct val="0"/>
                        </a:spcAft>
                        <a:buClr>
                          <a:srgbClr val="27305F"/>
                        </a:buClr>
                        <a:buSzPct val="60000"/>
                        <a:buFont typeface="Wingdings" pitchFamily="2" charset="2"/>
                        <a:buNone/>
                        <a:tabLst/>
                      </a:pPr>
                      <a:r>
                        <a:rPr kumimoji="0" lang="en-US" altLang="zh-CN" sz="2300" b="1" i="0" u="none" strike="noStrike" cap="none" normalizeH="0" baseline="0">
                          <a:ln>
                            <a:noFill/>
                          </a:ln>
                          <a:solidFill>
                            <a:schemeClr val="tx1"/>
                          </a:solidFill>
                          <a:effectLst/>
                          <a:latin typeface="Times New Roman" pitchFamily="18" charset="0"/>
                          <a:ea typeface="宋体" pitchFamily="2" charset="-122"/>
                        </a:rPr>
                        <a:t>A</a:t>
                      </a:r>
                      <a:r>
                        <a:rPr kumimoji="0" lang="en-US" altLang="zh-CN" sz="2300" b="1" i="0" u="none" strike="noStrike" cap="none" normalizeH="0" baseline="-25000">
                          <a:ln>
                            <a:noFill/>
                          </a:ln>
                          <a:solidFill>
                            <a:schemeClr val="tx1"/>
                          </a:solidFill>
                          <a:effectLst/>
                          <a:latin typeface="Times New Roman" pitchFamily="18" charset="0"/>
                          <a:ea typeface="宋体" pitchFamily="2" charset="-122"/>
                        </a:rPr>
                        <a:t>2</a:t>
                      </a:r>
                      <a:endParaRPr kumimoji="0" lang="zh-CN" altLang="en-US" sz="2300" b="1" i="0" u="none" strike="noStrike" cap="none" normalizeH="0" baseline="-25000">
                        <a:ln>
                          <a:noFill/>
                        </a:ln>
                        <a:solidFill>
                          <a:schemeClr val="tx1"/>
                        </a:solidFill>
                        <a:effectLst/>
                        <a:latin typeface="Times New Roman" pitchFamily="18" charset="0"/>
                        <a:ea typeface="宋体" pitchFamily="2" charset="-122"/>
                      </a:endParaRPr>
                    </a:p>
                  </a:txBody>
                  <a:tcPr marL="90000" marR="90000" marT="44778" marB="4477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60000"/>
                        </a:lnSpc>
                        <a:spcBef>
                          <a:spcPct val="20000"/>
                        </a:spcBef>
                        <a:spcAft>
                          <a:spcPct val="0"/>
                        </a:spcAft>
                        <a:buClr>
                          <a:srgbClr val="27305F"/>
                        </a:buClr>
                        <a:buSzPct val="60000"/>
                        <a:buFont typeface="Wingdings" pitchFamily="2" charset="2"/>
                        <a:buNone/>
                        <a:tabLst/>
                      </a:pPr>
                      <a:r>
                        <a:rPr kumimoji="0" lang="en-US" altLang="zh-CN" sz="2300" b="1" i="0" u="none" strike="noStrike" cap="none" normalizeH="0" baseline="0">
                          <a:ln>
                            <a:noFill/>
                          </a:ln>
                          <a:solidFill>
                            <a:schemeClr val="tx1"/>
                          </a:solidFill>
                          <a:effectLst/>
                          <a:latin typeface="Times New Roman" pitchFamily="18" charset="0"/>
                          <a:ea typeface="宋体" pitchFamily="2" charset="-122"/>
                        </a:rPr>
                        <a:t>….</a:t>
                      </a:r>
                    </a:p>
                  </a:txBody>
                  <a:tcPr marL="90000" marR="90000" marT="44778" marB="4477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60000"/>
                        </a:lnSpc>
                        <a:spcBef>
                          <a:spcPct val="20000"/>
                        </a:spcBef>
                        <a:spcAft>
                          <a:spcPct val="0"/>
                        </a:spcAft>
                        <a:buClr>
                          <a:srgbClr val="27305F"/>
                        </a:buClr>
                        <a:buSzPct val="60000"/>
                        <a:buFont typeface="Wingdings" pitchFamily="2" charset="2"/>
                        <a:buNone/>
                        <a:tabLst/>
                      </a:pPr>
                      <a:endParaRPr kumimoji="0" lang="zh-CN" altLang="en-US" sz="2300" b="1" i="0" u="none" strike="noStrike" cap="none" normalizeH="0" baseline="0">
                        <a:ln>
                          <a:noFill/>
                        </a:ln>
                        <a:solidFill>
                          <a:schemeClr val="tx1"/>
                        </a:solidFill>
                        <a:effectLst/>
                        <a:latin typeface="Times New Roman" pitchFamily="18" charset="0"/>
                        <a:ea typeface="宋体" pitchFamily="2" charset="-122"/>
                      </a:endParaRPr>
                    </a:p>
                  </a:txBody>
                  <a:tcPr marL="90000" marR="90000" marT="44778" marB="4477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60000"/>
                        </a:lnSpc>
                        <a:spcBef>
                          <a:spcPct val="20000"/>
                        </a:spcBef>
                        <a:spcAft>
                          <a:spcPct val="0"/>
                        </a:spcAft>
                        <a:buClr>
                          <a:srgbClr val="27305F"/>
                        </a:buClr>
                        <a:buSzPct val="60000"/>
                        <a:buFont typeface="Wingdings" pitchFamily="2" charset="2"/>
                        <a:buNone/>
                        <a:tabLst/>
                      </a:pPr>
                      <a:r>
                        <a:rPr kumimoji="0" lang="en-US" altLang="zh-CN" sz="2300" b="1" i="0" u="none" strike="noStrike" cap="none" normalizeH="0" baseline="0">
                          <a:ln>
                            <a:noFill/>
                          </a:ln>
                          <a:solidFill>
                            <a:schemeClr val="tx1"/>
                          </a:solidFill>
                          <a:effectLst/>
                          <a:latin typeface="Times New Roman" pitchFamily="18" charset="0"/>
                          <a:ea typeface="宋体" pitchFamily="2" charset="-122"/>
                        </a:rPr>
                        <a:t>…</a:t>
                      </a:r>
                    </a:p>
                  </a:txBody>
                  <a:tcPr marL="90000" marR="90000" marT="44778" marB="4477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60000"/>
                        </a:lnSpc>
                        <a:spcBef>
                          <a:spcPct val="20000"/>
                        </a:spcBef>
                        <a:spcAft>
                          <a:spcPct val="0"/>
                        </a:spcAft>
                        <a:buClr>
                          <a:srgbClr val="27305F"/>
                        </a:buClr>
                        <a:buSzPct val="60000"/>
                        <a:buFont typeface="Wingdings" pitchFamily="2" charset="2"/>
                        <a:buNone/>
                        <a:tabLst/>
                      </a:pPr>
                      <a:endParaRPr kumimoji="0" lang="zh-CN" altLang="en-US" sz="2300" b="1" i="0" u="none" strike="noStrike" cap="none" normalizeH="0" baseline="0">
                        <a:ln>
                          <a:noFill/>
                        </a:ln>
                        <a:solidFill>
                          <a:schemeClr val="tx1"/>
                        </a:solidFill>
                        <a:effectLst/>
                        <a:latin typeface="Times New Roman" pitchFamily="18" charset="0"/>
                        <a:ea typeface="宋体" pitchFamily="2" charset="-122"/>
                      </a:endParaRPr>
                    </a:p>
                  </a:txBody>
                  <a:tcPr marL="90000" marR="90000" marT="44778" marB="4477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60000"/>
                        </a:lnSpc>
                        <a:spcBef>
                          <a:spcPct val="20000"/>
                        </a:spcBef>
                        <a:spcAft>
                          <a:spcPct val="0"/>
                        </a:spcAft>
                        <a:buClr>
                          <a:srgbClr val="27305F"/>
                        </a:buClr>
                        <a:buSzPct val="60000"/>
                        <a:buFont typeface="Wingdings" pitchFamily="2" charset="2"/>
                        <a:buNone/>
                        <a:tabLst/>
                      </a:pPr>
                      <a:endParaRPr kumimoji="0" lang="zh-CN" altLang="en-US" sz="2300" b="1" i="0" u="none" strike="noStrike" cap="none" normalizeH="0" baseline="0">
                        <a:ln>
                          <a:noFill/>
                        </a:ln>
                        <a:solidFill>
                          <a:schemeClr val="tx1"/>
                        </a:solidFill>
                        <a:effectLst/>
                        <a:latin typeface="Times New Roman" pitchFamily="18" charset="0"/>
                        <a:ea typeface="宋体" pitchFamily="2" charset="-122"/>
                      </a:endParaRPr>
                    </a:p>
                  </a:txBody>
                  <a:tcPr marL="90000" marR="90000" marT="44778" marB="4477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814388" rtl="0" eaLnBrk="0" fontAlgn="base" latinLnBrk="0" hangingPunct="0">
                        <a:lnSpc>
                          <a:spcPct val="60000"/>
                        </a:lnSpc>
                        <a:spcBef>
                          <a:spcPct val="20000"/>
                        </a:spcBef>
                        <a:spcAft>
                          <a:spcPct val="0"/>
                        </a:spcAft>
                        <a:buClr>
                          <a:srgbClr val="27305F"/>
                        </a:buClr>
                        <a:buSzPct val="60000"/>
                        <a:buFont typeface="Wingdings" pitchFamily="2" charset="2"/>
                        <a:buNone/>
                        <a:tabLst/>
                      </a:pPr>
                      <a:r>
                        <a:rPr kumimoji="0" lang="en-US" altLang="zh-CN" sz="2300" b="1" i="0" u="none" strike="noStrike" cap="none" normalizeH="0" baseline="0">
                          <a:ln>
                            <a:noFill/>
                          </a:ln>
                          <a:solidFill>
                            <a:schemeClr val="tx1"/>
                          </a:solidFill>
                          <a:effectLst/>
                          <a:latin typeface="Times New Roman" pitchFamily="18" charset="0"/>
                          <a:ea typeface="宋体" pitchFamily="2" charset="-122"/>
                        </a:rPr>
                        <a:t>A</a:t>
                      </a:r>
                      <a:r>
                        <a:rPr kumimoji="0" lang="en-US" altLang="zh-CN" sz="2300" b="1" i="0" u="none" strike="noStrike" cap="none" normalizeH="0" baseline="-25000">
                          <a:ln>
                            <a:noFill/>
                          </a:ln>
                          <a:solidFill>
                            <a:schemeClr val="tx1"/>
                          </a:solidFill>
                          <a:effectLst/>
                          <a:latin typeface="Times New Roman" pitchFamily="18" charset="0"/>
                          <a:ea typeface="宋体" pitchFamily="2" charset="-122"/>
                        </a:rPr>
                        <a:t>n</a:t>
                      </a:r>
                      <a:endParaRPr kumimoji="0" lang="zh-CN" altLang="en-US" sz="2300" b="1" i="0" u="none" strike="noStrike" cap="none" normalizeH="0" baseline="-25000">
                        <a:ln>
                          <a:noFill/>
                        </a:ln>
                        <a:solidFill>
                          <a:schemeClr val="tx1"/>
                        </a:solidFill>
                        <a:effectLst/>
                        <a:latin typeface="Times New Roman" pitchFamily="18" charset="0"/>
                        <a:ea typeface="宋体" pitchFamily="2" charset="-122"/>
                      </a:endParaRPr>
                    </a:p>
                  </a:txBody>
                  <a:tcPr marL="90000" marR="90000" marT="44778" marB="4477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6324">
                <a:tc>
                  <a:txBody>
                    <a:bodyPr/>
                    <a:lstStyle/>
                    <a:p>
                      <a:pPr marL="0" marR="0" lvl="0" indent="0" algn="l" defTabSz="814388" rtl="0" eaLnBrk="0" fontAlgn="base" latinLnBrk="0" hangingPunct="0">
                        <a:lnSpc>
                          <a:spcPct val="60000"/>
                        </a:lnSpc>
                        <a:spcBef>
                          <a:spcPct val="0"/>
                        </a:spcBef>
                        <a:spcAft>
                          <a:spcPct val="0"/>
                        </a:spcAft>
                        <a:buClrTx/>
                        <a:buSzTx/>
                        <a:buFontTx/>
                        <a:buNone/>
                        <a:tabLst/>
                      </a:pPr>
                      <a:r>
                        <a:rPr kumimoji="0" lang="en-US" altLang="zh-CN" sz="1900" b="1" i="1" u="none" strike="noStrike" cap="none" normalizeH="0" baseline="0">
                          <a:ln>
                            <a:noFill/>
                          </a:ln>
                          <a:solidFill>
                            <a:schemeClr val="tx1"/>
                          </a:solidFill>
                          <a:effectLst/>
                          <a:latin typeface="Arial" charset="0"/>
                          <a:ea typeface="宋体" pitchFamily="2" charset="-122"/>
                        </a:rPr>
                        <a:t>1</a:t>
                      </a:r>
                    </a:p>
                  </a:txBody>
                  <a:tcPr marL="90000" marR="90000" marT="44778" marB="4477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814388" rtl="0" eaLnBrk="0" fontAlgn="base" latinLnBrk="0" hangingPunct="0">
                        <a:lnSpc>
                          <a:spcPct val="60000"/>
                        </a:lnSpc>
                        <a:spcBef>
                          <a:spcPct val="0"/>
                        </a:spcBef>
                        <a:spcAft>
                          <a:spcPct val="0"/>
                        </a:spcAft>
                        <a:buClrTx/>
                        <a:buSzTx/>
                        <a:buFontTx/>
                        <a:buNone/>
                        <a:tabLst/>
                      </a:pPr>
                      <a:r>
                        <a:rPr kumimoji="0" lang="en-US" altLang="zh-CN" sz="1900" b="1" i="1" u="none" strike="noStrike" cap="none" normalizeH="0" baseline="0">
                          <a:ln>
                            <a:noFill/>
                          </a:ln>
                          <a:solidFill>
                            <a:schemeClr val="tx1"/>
                          </a:solidFill>
                          <a:effectLst/>
                          <a:latin typeface="Arial" charset="0"/>
                          <a:ea typeface="宋体" pitchFamily="2" charset="-122"/>
                        </a:rPr>
                        <a:t>1</a:t>
                      </a:r>
                    </a:p>
                  </a:txBody>
                  <a:tcPr marL="90000" marR="90000" marT="44778" marB="4477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814388" rtl="0" eaLnBrk="0" fontAlgn="base" latinLnBrk="0" hangingPunct="0">
                        <a:lnSpc>
                          <a:spcPct val="60000"/>
                        </a:lnSpc>
                        <a:spcBef>
                          <a:spcPct val="0"/>
                        </a:spcBef>
                        <a:spcAft>
                          <a:spcPct val="0"/>
                        </a:spcAft>
                        <a:buClrTx/>
                        <a:buSzTx/>
                        <a:buFontTx/>
                        <a:buNone/>
                        <a:tabLst/>
                      </a:pPr>
                      <a:r>
                        <a:rPr kumimoji="0" lang="en-US" altLang="zh-CN" sz="1900" b="1" i="1" u="none" strike="noStrike" cap="none" normalizeH="0" baseline="0">
                          <a:ln>
                            <a:noFill/>
                          </a:ln>
                          <a:solidFill>
                            <a:schemeClr val="tx1"/>
                          </a:solidFill>
                          <a:effectLst/>
                          <a:latin typeface="Arial" charset="0"/>
                          <a:ea typeface="宋体" pitchFamily="2" charset="-122"/>
                        </a:rPr>
                        <a:t>…</a:t>
                      </a:r>
                    </a:p>
                  </a:txBody>
                  <a:tcPr marL="90000" marR="90000" marT="44778" marB="4477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814388" rtl="0" eaLnBrk="0" fontAlgn="base" latinLnBrk="0" hangingPunct="0">
                        <a:lnSpc>
                          <a:spcPct val="60000"/>
                        </a:lnSpc>
                        <a:spcBef>
                          <a:spcPct val="0"/>
                        </a:spcBef>
                        <a:spcAft>
                          <a:spcPct val="0"/>
                        </a:spcAft>
                        <a:buClrTx/>
                        <a:buSzTx/>
                        <a:buFontTx/>
                        <a:buNone/>
                        <a:tabLst/>
                      </a:pPr>
                      <a:r>
                        <a:rPr kumimoji="0" lang="en-US" altLang="zh-CN" sz="1900" b="1" i="1" u="none" strike="noStrike" cap="none" normalizeH="0" baseline="0">
                          <a:ln>
                            <a:noFill/>
                          </a:ln>
                          <a:solidFill>
                            <a:schemeClr val="tx1"/>
                          </a:solidFill>
                          <a:effectLst/>
                          <a:latin typeface="Arial" charset="0"/>
                          <a:ea typeface="宋体" pitchFamily="2" charset="-122"/>
                        </a:rPr>
                        <a:t>1</a:t>
                      </a:r>
                    </a:p>
                  </a:txBody>
                  <a:tcPr marL="90000" marR="90000" marT="44778" marB="4477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814388" rtl="0" eaLnBrk="0" fontAlgn="base" latinLnBrk="0" hangingPunct="0">
                        <a:lnSpc>
                          <a:spcPct val="60000"/>
                        </a:lnSpc>
                        <a:spcBef>
                          <a:spcPct val="0"/>
                        </a:spcBef>
                        <a:spcAft>
                          <a:spcPct val="0"/>
                        </a:spcAft>
                        <a:buClrTx/>
                        <a:buSzTx/>
                        <a:buFontTx/>
                        <a:buNone/>
                        <a:tabLst/>
                      </a:pPr>
                      <a:r>
                        <a:rPr kumimoji="0" lang="en-US" altLang="zh-CN" sz="1900" b="1" i="1" u="none" strike="noStrike" cap="none" normalizeH="0" baseline="0">
                          <a:ln>
                            <a:noFill/>
                          </a:ln>
                          <a:solidFill>
                            <a:schemeClr val="tx1"/>
                          </a:solidFill>
                          <a:effectLst/>
                          <a:latin typeface="Arial" charset="0"/>
                          <a:ea typeface="宋体" pitchFamily="2" charset="-122"/>
                        </a:rPr>
                        <a:t>0</a:t>
                      </a:r>
                    </a:p>
                  </a:txBody>
                  <a:tcPr marL="90000" marR="90000" marT="44778" marB="4477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814388" rtl="0" eaLnBrk="0" fontAlgn="base" latinLnBrk="0" hangingPunct="0">
                        <a:lnSpc>
                          <a:spcPct val="60000"/>
                        </a:lnSpc>
                        <a:spcBef>
                          <a:spcPct val="0"/>
                        </a:spcBef>
                        <a:spcAft>
                          <a:spcPct val="0"/>
                        </a:spcAft>
                        <a:buClrTx/>
                        <a:buSzTx/>
                        <a:buFontTx/>
                        <a:buNone/>
                        <a:tabLst/>
                      </a:pPr>
                      <a:r>
                        <a:rPr kumimoji="0" lang="en-US" altLang="zh-CN" sz="1900" b="1" i="1" u="none" strike="noStrike" cap="none" normalizeH="0" baseline="0">
                          <a:ln>
                            <a:noFill/>
                          </a:ln>
                          <a:solidFill>
                            <a:schemeClr val="tx1"/>
                          </a:solidFill>
                          <a:effectLst/>
                          <a:latin typeface="Arial" charset="0"/>
                          <a:ea typeface="宋体" pitchFamily="2" charset="-122"/>
                        </a:rPr>
                        <a:t>0</a:t>
                      </a:r>
                    </a:p>
                  </a:txBody>
                  <a:tcPr marL="90000" marR="90000" marT="44778" marB="4477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814388" rtl="0" eaLnBrk="0" fontAlgn="base" latinLnBrk="0" hangingPunct="0">
                        <a:lnSpc>
                          <a:spcPct val="60000"/>
                        </a:lnSpc>
                        <a:spcBef>
                          <a:spcPct val="0"/>
                        </a:spcBef>
                        <a:spcAft>
                          <a:spcPct val="0"/>
                        </a:spcAft>
                        <a:buClrTx/>
                        <a:buSzTx/>
                        <a:buFontTx/>
                        <a:buNone/>
                        <a:tabLst/>
                      </a:pPr>
                      <a:r>
                        <a:rPr kumimoji="0" lang="en-US" altLang="zh-CN" sz="1900" b="1" i="1" u="none" strike="noStrike" cap="none" normalizeH="0" baseline="0">
                          <a:ln>
                            <a:noFill/>
                          </a:ln>
                          <a:solidFill>
                            <a:schemeClr val="tx1"/>
                          </a:solidFill>
                          <a:effectLst/>
                          <a:latin typeface="Arial" charset="0"/>
                          <a:ea typeface="宋体" pitchFamily="2" charset="-122"/>
                        </a:rPr>
                        <a:t>…</a:t>
                      </a:r>
                    </a:p>
                  </a:txBody>
                  <a:tcPr marL="90000" marR="90000" marT="44778" marB="4477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814388" rtl="0" eaLnBrk="0" fontAlgn="base" latinLnBrk="0" hangingPunct="0">
                        <a:lnSpc>
                          <a:spcPct val="60000"/>
                        </a:lnSpc>
                        <a:spcBef>
                          <a:spcPct val="0"/>
                        </a:spcBef>
                        <a:spcAft>
                          <a:spcPct val="0"/>
                        </a:spcAft>
                        <a:buClrTx/>
                        <a:buSzTx/>
                        <a:buFontTx/>
                        <a:buNone/>
                        <a:tabLst/>
                      </a:pPr>
                      <a:r>
                        <a:rPr kumimoji="0" lang="en-US" altLang="zh-CN" sz="1900" b="1" i="1" u="none" strike="noStrike" cap="none" normalizeH="0" baseline="0">
                          <a:ln>
                            <a:noFill/>
                          </a:ln>
                          <a:solidFill>
                            <a:schemeClr val="tx1"/>
                          </a:solidFill>
                          <a:effectLst/>
                          <a:latin typeface="Arial" charset="0"/>
                          <a:ea typeface="宋体" pitchFamily="2" charset="-122"/>
                        </a:rPr>
                        <a:t>0</a:t>
                      </a:r>
                    </a:p>
                  </a:txBody>
                  <a:tcPr marL="90000" marR="90000" marT="44778" marB="4477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76324">
                <a:tc>
                  <a:txBody>
                    <a:bodyPr/>
                    <a:lstStyle/>
                    <a:p>
                      <a:pPr marL="0" marR="0" lvl="0" indent="0" algn="l" defTabSz="814388" rtl="0" eaLnBrk="0" fontAlgn="base" latinLnBrk="0" hangingPunct="0">
                        <a:lnSpc>
                          <a:spcPct val="60000"/>
                        </a:lnSpc>
                        <a:spcBef>
                          <a:spcPct val="0"/>
                        </a:spcBef>
                        <a:spcAft>
                          <a:spcPct val="0"/>
                        </a:spcAft>
                        <a:buClrTx/>
                        <a:buSzTx/>
                        <a:buFontTx/>
                        <a:buNone/>
                        <a:tabLst/>
                      </a:pPr>
                      <a:r>
                        <a:rPr kumimoji="0" lang="en-US" altLang="zh-CN" sz="1900" b="1" i="1" u="none" strike="noStrike" cap="none" normalizeH="0" baseline="0">
                          <a:ln>
                            <a:noFill/>
                          </a:ln>
                          <a:solidFill>
                            <a:schemeClr val="tx1"/>
                          </a:solidFill>
                          <a:effectLst/>
                          <a:latin typeface="Arial" charset="0"/>
                          <a:ea typeface="宋体" pitchFamily="2" charset="-122"/>
                        </a:rPr>
                        <a:t>1</a:t>
                      </a:r>
                    </a:p>
                  </a:txBody>
                  <a:tcPr marL="90000" marR="90000" marT="44778" marB="4477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814388" rtl="0" eaLnBrk="0" fontAlgn="base" latinLnBrk="0" hangingPunct="0">
                        <a:lnSpc>
                          <a:spcPct val="60000"/>
                        </a:lnSpc>
                        <a:spcBef>
                          <a:spcPct val="0"/>
                        </a:spcBef>
                        <a:spcAft>
                          <a:spcPct val="0"/>
                        </a:spcAft>
                        <a:buClrTx/>
                        <a:buSzTx/>
                        <a:buFontTx/>
                        <a:buNone/>
                        <a:tabLst/>
                      </a:pPr>
                      <a:r>
                        <a:rPr kumimoji="0" lang="en-US" altLang="zh-CN" sz="1900" b="1" i="1" u="none" strike="noStrike" cap="none" normalizeH="0" baseline="0">
                          <a:ln>
                            <a:noFill/>
                          </a:ln>
                          <a:solidFill>
                            <a:schemeClr val="tx1"/>
                          </a:solidFill>
                          <a:effectLst/>
                          <a:latin typeface="Arial" charset="0"/>
                          <a:ea typeface="宋体" pitchFamily="2" charset="-122"/>
                        </a:rPr>
                        <a:t>1</a:t>
                      </a:r>
                    </a:p>
                  </a:txBody>
                  <a:tcPr marL="90000" marR="90000" marT="44778" marB="447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814388" rtl="0" eaLnBrk="0" fontAlgn="base" latinLnBrk="0" hangingPunct="0">
                        <a:lnSpc>
                          <a:spcPct val="60000"/>
                        </a:lnSpc>
                        <a:spcBef>
                          <a:spcPct val="0"/>
                        </a:spcBef>
                        <a:spcAft>
                          <a:spcPct val="0"/>
                        </a:spcAft>
                        <a:buClrTx/>
                        <a:buSzTx/>
                        <a:buFontTx/>
                        <a:buNone/>
                        <a:tabLst/>
                      </a:pPr>
                      <a:r>
                        <a:rPr kumimoji="0" lang="en-US" altLang="zh-CN" sz="1900" b="1" i="1" u="none" strike="noStrike" cap="none" normalizeH="0" baseline="0">
                          <a:ln>
                            <a:noFill/>
                          </a:ln>
                          <a:solidFill>
                            <a:schemeClr val="tx1"/>
                          </a:solidFill>
                          <a:effectLst/>
                          <a:latin typeface="Arial" charset="0"/>
                          <a:ea typeface="宋体" pitchFamily="2" charset="-122"/>
                        </a:rPr>
                        <a:t>…</a:t>
                      </a:r>
                    </a:p>
                  </a:txBody>
                  <a:tcPr marL="90000" marR="90000" marT="44778" marB="447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814388" rtl="0" eaLnBrk="0" fontAlgn="base" latinLnBrk="0" hangingPunct="0">
                        <a:lnSpc>
                          <a:spcPct val="60000"/>
                        </a:lnSpc>
                        <a:spcBef>
                          <a:spcPct val="0"/>
                        </a:spcBef>
                        <a:spcAft>
                          <a:spcPct val="0"/>
                        </a:spcAft>
                        <a:buClrTx/>
                        <a:buSzTx/>
                        <a:buFontTx/>
                        <a:buNone/>
                        <a:tabLst/>
                      </a:pPr>
                      <a:r>
                        <a:rPr kumimoji="0" lang="en-US" altLang="zh-CN" sz="1900" b="1" i="1" u="none" strike="noStrike" cap="none" normalizeH="0" baseline="0">
                          <a:ln>
                            <a:noFill/>
                          </a:ln>
                          <a:solidFill>
                            <a:schemeClr val="tx1"/>
                          </a:solidFill>
                          <a:effectLst/>
                          <a:latin typeface="Arial" charset="0"/>
                          <a:ea typeface="宋体" pitchFamily="2" charset="-122"/>
                        </a:rPr>
                        <a:t>1</a:t>
                      </a:r>
                    </a:p>
                  </a:txBody>
                  <a:tcPr marL="90000" marR="90000" marT="44778" marB="447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814388" rtl="0" eaLnBrk="0" fontAlgn="base" latinLnBrk="0" hangingPunct="0">
                        <a:lnSpc>
                          <a:spcPct val="60000"/>
                        </a:lnSpc>
                        <a:spcBef>
                          <a:spcPct val="0"/>
                        </a:spcBef>
                        <a:spcAft>
                          <a:spcPct val="0"/>
                        </a:spcAft>
                        <a:buClrTx/>
                        <a:buSzTx/>
                        <a:buFontTx/>
                        <a:buNone/>
                        <a:tabLst/>
                      </a:pPr>
                      <a:r>
                        <a:rPr kumimoji="0" lang="en-US" altLang="zh-CN" sz="1900" b="1" i="1" u="none" strike="noStrike" cap="none" normalizeH="0" baseline="0">
                          <a:ln>
                            <a:noFill/>
                          </a:ln>
                          <a:solidFill>
                            <a:schemeClr val="tx1"/>
                          </a:solidFill>
                          <a:effectLst/>
                          <a:latin typeface="Arial" charset="0"/>
                          <a:ea typeface="宋体" pitchFamily="2" charset="-122"/>
                        </a:rPr>
                        <a:t>1</a:t>
                      </a:r>
                    </a:p>
                  </a:txBody>
                  <a:tcPr marL="90000" marR="90000" marT="44778" marB="447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814388" rtl="0" eaLnBrk="0" fontAlgn="base" latinLnBrk="0" hangingPunct="0">
                        <a:lnSpc>
                          <a:spcPct val="60000"/>
                        </a:lnSpc>
                        <a:spcBef>
                          <a:spcPct val="0"/>
                        </a:spcBef>
                        <a:spcAft>
                          <a:spcPct val="0"/>
                        </a:spcAft>
                        <a:buClrTx/>
                        <a:buSzTx/>
                        <a:buFontTx/>
                        <a:buNone/>
                        <a:tabLst/>
                      </a:pPr>
                      <a:r>
                        <a:rPr kumimoji="0" lang="en-US" altLang="zh-CN" sz="1900" b="1" i="1" u="none" strike="noStrike" cap="none" normalizeH="0" baseline="0">
                          <a:ln>
                            <a:noFill/>
                          </a:ln>
                          <a:solidFill>
                            <a:schemeClr val="tx1"/>
                          </a:solidFill>
                          <a:effectLst/>
                          <a:latin typeface="Arial" charset="0"/>
                          <a:ea typeface="宋体" pitchFamily="2" charset="-122"/>
                        </a:rPr>
                        <a:t>1</a:t>
                      </a:r>
                    </a:p>
                  </a:txBody>
                  <a:tcPr marL="90000" marR="90000" marT="44778" marB="447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814388" rtl="0" eaLnBrk="0" fontAlgn="base" latinLnBrk="0" hangingPunct="0">
                        <a:lnSpc>
                          <a:spcPct val="60000"/>
                        </a:lnSpc>
                        <a:spcBef>
                          <a:spcPct val="0"/>
                        </a:spcBef>
                        <a:spcAft>
                          <a:spcPct val="0"/>
                        </a:spcAft>
                        <a:buClrTx/>
                        <a:buSzTx/>
                        <a:buFontTx/>
                        <a:buNone/>
                        <a:tabLst/>
                      </a:pPr>
                      <a:r>
                        <a:rPr kumimoji="0" lang="en-US" altLang="zh-CN" sz="1900" b="1" i="1" u="none" strike="noStrike" cap="none" normalizeH="0" baseline="0">
                          <a:ln>
                            <a:noFill/>
                          </a:ln>
                          <a:solidFill>
                            <a:schemeClr val="tx1"/>
                          </a:solidFill>
                          <a:effectLst/>
                          <a:latin typeface="Arial" charset="0"/>
                          <a:ea typeface="宋体" pitchFamily="2" charset="-122"/>
                        </a:rPr>
                        <a:t>…</a:t>
                      </a:r>
                    </a:p>
                  </a:txBody>
                  <a:tcPr marL="90000" marR="90000" marT="44778" marB="4477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814388" rtl="0" eaLnBrk="0" fontAlgn="base" latinLnBrk="0" hangingPunct="0">
                        <a:lnSpc>
                          <a:spcPct val="60000"/>
                        </a:lnSpc>
                        <a:spcBef>
                          <a:spcPct val="0"/>
                        </a:spcBef>
                        <a:spcAft>
                          <a:spcPct val="0"/>
                        </a:spcAft>
                        <a:buClrTx/>
                        <a:buSzTx/>
                        <a:buFontTx/>
                        <a:buNone/>
                        <a:tabLst/>
                      </a:pPr>
                      <a:r>
                        <a:rPr kumimoji="0" lang="en-US" altLang="zh-CN" sz="1900" b="1" i="1" u="none" strike="noStrike" cap="none" normalizeH="0" baseline="0">
                          <a:ln>
                            <a:noFill/>
                          </a:ln>
                          <a:solidFill>
                            <a:schemeClr val="tx1"/>
                          </a:solidFill>
                          <a:effectLst/>
                          <a:latin typeface="Arial" charset="0"/>
                          <a:ea typeface="宋体" pitchFamily="2" charset="-122"/>
                        </a:rPr>
                        <a:t>1</a:t>
                      </a:r>
                    </a:p>
                  </a:txBody>
                  <a:tcPr marL="90000" marR="90000" marT="44778" marB="4477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3">
            <a:extLst>
              <a:ext uri="{FF2B5EF4-FFF2-40B4-BE49-F238E27FC236}">
                <a16:creationId xmlns:a16="http://schemas.microsoft.com/office/drawing/2014/main" id="{2171BE5C-BC5D-9F4B-9BC9-5B52610AE80A}"/>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EBA78D7C-150D-8C48-A7D9-8B001CDC5718}" type="slidenum">
              <a:rPr lang="zh-CN" altLang="en-US" sz="2000">
                <a:latin typeface="Arial" panose="020B0604020202020204" pitchFamily="34" charset="0"/>
              </a:rPr>
              <a:pPr>
                <a:lnSpc>
                  <a:spcPct val="100000"/>
                </a:lnSpc>
                <a:spcBef>
                  <a:spcPct val="0"/>
                </a:spcBef>
                <a:buClrTx/>
                <a:buSzTx/>
                <a:buFontTx/>
                <a:buNone/>
              </a:pPr>
              <a:t>71</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FB851DC7-1904-C549-B176-95CCD7456AD1}"/>
              </a:ext>
            </a:extLst>
          </p:cNvPr>
          <p:cNvSpPr>
            <a:spLocks noGrp="1"/>
          </p:cNvSpPr>
          <p:nvPr>
            <p:ph type="dt" sz="quarter" idx="11"/>
          </p:nvPr>
        </p:nvSpPr>
        <p:spPr/>
        <p:txBody>
          <a:bodyPr/>
          <a:lstStyle/>
          <a:p>
            <a:pPr>
              <a:defRPr/>
            </a:pPr>
            <a:fld id="{370C63A8-FA77-4DD3-9795-1961C4998CF8}" type="datetime1">
              <a:rPr lang="zh-CN" altLang="en-US"/>
              <a:pPr>
                <a:defRPr/>
              </a:pPr>
              <a:t>2024/5/24</a:t>
            </a:fld>
            <a:endParaRPr lang="en-US" altLang="zh-CN" sz="1000"/>
          </a:p>
        </p:txBody>
      </p:sp>
      <p:sp>
        <p:nvSpPr>
          <p:cNvPr id="1823746" name="Rectangle 2">
            <a:extLst>
              <a:ext uri="{FF2B5EF4-FFF2-40B4-BE49-F238E27FC236}">
                <a16:creationId xmlns:a16="http://schemas.microsoft.com/office/drawing/2014/main" id="{A18709B3-902D-1E41-BFB7-29C84121C38F}"/>
              </a:ext>
            </a:extLst>
          </p:cNvPr>
          <p:cNvSpPr>
            <a:spLocks noGrp="1" noChangeArrowheads="1"/>
          </p:cNvSpPr>
          <p:nvPr>
            <p:ph type="title"/>
          </p:nvPr>
        </p:nvSpPr>
        <p:spPr/>
        <p:txBody>
          <a:bodyPr/>
          <a:lstStyle/>
          <a:p>
            <a:r>
              <a:rPr lang="en-US" altLang="zh-CN"/>
              <a:t>Armstrong</a:t>
            </a:r>
            <a:r>
              <a:rPr lang="zh-CN" altLang="en-US"/>
              <a:t>公理完备性说明</a:t>
            </a:r>
          </a:p>
        </p:txBody>
      </p:sp>
      <p:sp>
        <p:nvSpPr>
          <p:cNvPr id="88069" name="Rectangle 3">
            <a:extLst>
              <a:ext uri="{FF2B5EF4-FFF2-40B4-BE49-F238E27FC236}">
                <a16:creationId xmlns:a16="http://schemas.microsoft.com/office/drawing/2014/main" id="{D6DFCADE-E1C9-F440-BA73-32481A1EC3A7}"/>
              </a:ext>
            </a:extLst>
          </p:cNvPr>
          <p:cNvSpPr>
            <a:spLocks noGrp="1" noChangeArrowheads="1"/>
          </p:cNvSpPr>
          <p:nvPr>
            <p:ph type="body" idx="1"/>
          </p:nvPr>
        </p:nvSpPr>
        <p:spPr>
          <a:xfrm>
            <a:off x="650875" y="1143000"/>
            <a:ext cx="8820150" cy="5467350"/>
          </a:xfrm>
        </p:spPr>
        <p:txBody>
          <a:bodyPr/>
          <a:lstStyle/>
          <a:p>
            <a:r>
              <a:rPr lang="en-US" altLang="zh-CN"/>
              <a:t>“</a:t>
            </a:r>
            <a:r>
              <a:rPr lang="zh-CN" altLang="en-US"/>
              <a:t>蕴含” 和 “导出”的等价</a:t>
            </a:r>
            <a:endParaRPr lang="en-US" altLang="zh-CN"/>
          </a:p>
          <a:p>
            <a:pPr lvl="1"/>
            <a:r>
              <a:rPr lang="zh-CN" altLang="en-US"/>
              <a:t>“通过</a:t>
            </a:r>
            <a:r>
              <a:rPr lang="en-US" altLang="zh-CN"/>
              <a:t>F</a:t>
            </a:r>
            <a:r>
              <a:rPr lang="zh-CN" altLang="en-US">
                <a:solidFill>
                  <a:srgbClr val="FF0000"/>
                </a:solidFill>
              </a:rPr>
              <a:t>推导出的</a:t>
            </a:r>
            <a:r>
              <a:rPr lang="zh-CN" altLang="en-US"/>
              <a:t>函数依赖”</a:t>
            </a:r>
          </a:p>
          <a:p>
            <a:pPr lvl="1"/>
            <a:r>
              <a:rPr lang="zh-CN" altLang="en-US"/>
              <a:t>“</a:t>
            </a:r>
            <a:r>
              <a:rPr lang="en-US" altLang="zh-CN"/>
              <a:t>F</a:t>
            </a:r>
            <a:r>
              <a:rPr lang="zh-CN" altLang="en-US">
                <a:solidFill>
                  <a:srgbClr val="FF0000"/>
                </a:solidFill>
              </a:rPr>
              <a:t>所蕴涵</a:t>
            </a:r>
            <a:r>
              <a:rPr lang="zh-CN" altLang="en-US"/>
              <a:t>的函数依赖”</a:t>
            </a:r>
          </a:p>
          <a:p>
            <a:pPr lvl="1">
              <a:buFontTx/>
              <a:buNone/>
            </a:pPr>
            <a:r>
              <a:rPr lang="zh-CN" altLang="en-US"/>
              <a:t>这两种说法是等价的 </a:t>
            </a:r>
          </a:p>
          <a:p>
            <a:r>
              <a:rPr lang="zh-CN" altLang="en-US"/>
              <a:t>属性闭包</a:t>
            </a:r>
            <a:r>
              <a:rPr lang="en-US" altLang="zh-CN"/>
              <a:t>X</a:t>
            </a:r>
            <a:r>
              <a:rPr lang="en-US" altLang="zh-CN" baseline="-25000"/>
              <a:t>F</a:t>
            </a:r>
            <a:r>
              <a:rPr lang="en-US" altLang="zh-CN" baseline="30000"/>
              <a:t>+</a:t>
            </a:r>
            <a:r>
              <a:rPr lang="zh-CN" altLang="en-US"/>
              <a:t>和函数依赖集的闭包</a:t>
            </a:r>
            <a:r>
              <a:rPr lang="en-US" altLang="zh-CN"/>
              <a:t>F</a:t>
            </a:r>
            <a:r>
              <a:rPr lang="en-US" altLang="zh-CN" baseline="30000"/>
              <a:t>+</a:t>
            </a:r>
            <a:r>
              <a:rPr lang="zh-CN" altLang="en-US"/>
              <a:t>的等价</a:t>
            </a:r>
          </a:p>
          <a:p>
            <a:pPr lvl="1"/>
            <a:r>
              <a:rPr lang="zh-CN" altLang="en-US"/>
              <a:t>    </a:t>
            </a:r>
            <a:r>
              <a:rPr lang="en-US" altLang="zh-CN"/>
              <a:t>X</a:t>
            </a:r>
            <a:r>
              <a:rPr lang="en-US" altLang="zh-CN" baseline="-25000"/>
              <a:t>F</a:t>
            </a:r>
            <a:r>
              <a:rPr lang="en-US" altLang="zh-CN" baseline="30000"/>
              <a:t>+</a:t>
            </a:r>
            <a:r>
              <a:rPr lang="en-US" altLang="zh-CN"/>
              <a:t>= {A</a:t>
            </a:r>
            <a:r>
              <a:rPr lang="en-US" altLang="zh-CN" baseline="-25000"/>
              <a:t>i</a:t>
            </a:r>
            <a:r>
              <a:rPr lang="en-US" altLang="zh-CN"/>
              <a:t> | </a:t>
            </a:r>
            <a:r>
              <a:rPr lang="zh-CN" altLang="en-US"/>
              <a:t>所有</a:t>
            </a:r>
            <a:r>
              <a:rPr lang="en-US" altLang="zh-CN"/>
              <a:t>F|= X→A</a:t>
            </a:r>
            <a:r>
              <a:rPr lang="en-US" altLang="zh-CN" baseline="-25000"/>
              <a:t>i</a:t>
            </a:r>
            <a:r>
              <a:rPr lang="en-US" altLang="zh-CN"/>
              <a:t>}</a:t>
            </a:r>
            <a:r>
              <a:rPr lang="zh-CN" altLang="en-US"/>
              <a:t>。</a:t>
            </a:r>
          </a:p>
          <a:p>
            <a:pPr lvl="1"/>
            <a:r>
              <a:rPr lang="zh-CN" altLang="en-US"/>
              <a:t>    </a:t>
            </a:r>
            <a:r>
              <a:rPr lang="en-US" altLang="zh-CN"/>
              <a:t>F</a:t>
            </a:r>
            <a:r>
              <a:rPr lang="en-US" altLang="zh-CN" baseline="30000"/>
              <a:t>+</a:t>
            </a:r>
            <a:r>
              <a:rPr lang="en-US" altLang="zh-CN"/>
              <a:t> = { X→Y| </a:t>
            </a:r>
            <a:r>
              <a:rPr lang="zh-CN" altLang="en-US"/>
              <a:t>用公理从</a:t>
            </a:r>
            <a:r>
              <a:rPr lang="en-US" altLang="zh-CN"/>
              <a:t>F</a:t>
            </a:r>
            <a:r>
              <a:rPr lang="zh-CN" altLang="en-US">
                <a:solidFill>
                  <a:srgbClr val="FF0000"/>
                </a:solidFill>
              </a:rPr>
              <a:t>导出</a:t>
            </a:r>
            <a:r>
              <a:rPr lang="zh-CN" altLang="en-US"/>
              <a:t>的所有</a:t>
            </a:r>
            <a:r>
              <a:rPr lang="en-US" altLang="zh-CN"/>
              <a:t>FD X→Y}</a:t>
            </a:r>
            <a:endParaRPr lang="zh-CN" altLang="en-US"/>
          </a:p>
          <a:p>
            <a:endParaRPr lang="zh-CN" altLang="en-US"/>
          </a:p>
          <a:p>
            <a:r>
              <a:rPr lang="zh-CN" altLang="en-US"/>
              <a:t>对于一个给定的关系模式</a:t>
            </a:r>
            <a:r>
              <a:rPr lang="en-US" altLang="zh-CN"/>
              <a:t>R</a:t>
            </a:r>
            <a:r>
              <a:rPr lang="zh-CN" altLang="en-US"/>
              <a:t>以及</a:t>
            </a:r>
            <a:r>
              <a:rPr lang="en-US" altLang="zh-CN"/>
              <a:t>R</a:t>
            </a:r>
            <a:r>
              <a:rPr lang="zh-CN" altLang="en-US"/>
              <a:t>的函数依赖集</a:t>
            </a:r>
            <a:r>
              <a:rPr lang="en-US" altLang="zh-CN"/>
              <a:t>F</a:t>
            </a:r>
            <a:r>
              <a:rPr lang="zh-CN" altLang="en-US"/>
              <a:t>，经常需要判断某一个函数依赖</a:t>
            </a:r>
            <a:r>
              <a:rPr lang="en-US" altLang="zh-CN"/>
              <a:t>X→Y</a:t>
            </a:r>
            <a:r>
              <a:rPr lang="zh-CN" altLang="en-US"/>
              <a:t>是否被</a:t>
            </a:r>
            <a:r>
              <a:rPr lang="en-US" altLang="zh-CN"/>
              <a:t>F</a:t>
            </a:r>
            <a:r>
              <a:rPr lang="zh-CN" altLang="en-US"/>
              <a:t>所逻辑蕴涵</a:t>
            </a:r>
          </a:p>
          <a:p>
            <a:pPr lvl="1"/>
            <a:r>
              <a:rPr lang="zh-CN" altLang="en-US"/>
              <a:t>判断</a:t>
            </a:r>
            <a:r>
              <a:rPr lang="en-US" altLang="zh-CN"/>
              <a:t>X→Y</a:t>
            </a:r>
            <a:r>
              <a:rPr lang="zh-CN" altLang="en-US"/>
              <a:t>是否是</a:t>
            </a:r>
            <a:r>
              <a:rPr lang="en-US" altLang="zh-CN"/>
              <a:t>F</a:t>
            </a:r>
            <a:r>
              <a:rPr lang="en-US" altLang="zh-CN" baseline="30000"/>
              <a:t>+</a:t>
            </a:r>
            <a:r>
              <a:rPr lang="en-US" altLang="zh-CN"/>
              <a:t> </a:t>
            </a:r>
            <a:r>
              <a:rPr lang="zh-CN" altLang="en-US"/>
              <a:t>中的成员            </a:t>
            </a:r>
            <a:r>
              <a:rPr lang="en-US" altLang="zh-CN"/>
              <a:t>F</a:t>
            </a:r>
            <a:r>
              <a:rPr lang="en-US" altLang="zh-CN" baseline="30000"/>
              <a:t>+</a:t>
            </a:r>
            <a:r>
              <a:rPr lang="zh-CN" altLang="en-US"/>
              <a:t>很大 </a:t>
            </a:r>
          </a:p>
          <a:p>
            <a:pPr lvl="1"/>
            <a:r>
              <a:rPr lang="zh-CN" altLang="en-US"/>
              <a:t>求</a:t>
            </a:r>
            <a:r>
              <a:rPr lang="en-US" altLang="zh-CN"/>
              <a:t>X</a:t>
            </a:r>
            <a:r>
              <a:rPr lang="en-US" altLang="zh-CN" baseline="-25000"/>
              <a:t>F</a:t>
            </a:r>
            <a:r>
              <a:rPr lang="en-US" altLang="zh-CN" baseline="30000"/>
              <a:t>+</a:t>
            </a:r>
            <a:r>
              <a:rPr lang="zh-CN" altLang="en-US"/>
              <a:t>然后判断</a:t>
            </a:r>
            <a:r>
              <a:rPr lang="en-US" altLang="zh-CN"/>
              <a:t>Y</a:t>
            </a:r>
            <a:r>
              <a:rPr lang="en-US" altLang="zh-CN">
                <a:sym typeface="Symbol" pitchFamily="2" charset="2"/>
              </a:rPr>
              <a:t></a:t>
            </a:r>
            <a:r>
              <a:rPr lang="en-US" altLang="zh-CN"/>
              <a:t> X</a:t>
            </a:r>
            <a:r>
              <a:rPr lang="en-US" altLang="zh-CN" baseline="30000"/>
              <a:t>+</a:t>
            </a:r>
            <a:r>
              <a:rPr lang="zh-CN" altLang="en-US"/>
              <a:t>是否成立          计算</a:t>
            </a:r>
            <a:r>
              <a:rPr lang="en-US" altLang="zh-CN"/>
              <a:t>X</a:t>
            </a:r>
            <a:r>
              <a:rPr lang="en-US" altLang="zh-CN" baseline="-25000"/>
              <a:t>F</a:t>
            </a:r>
            <a:r>
              <a:rPr lang="en-US" altLang="zh-CN" baseline="30000"/>
              <a:t>+</a:t>
            </a:r>
            <a:r>
              <a:rPr lang="zh-CN" altLang="en-US"/>
              <a:t>不困难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3">
            <a:extLst>
              <a:ext uri="{FF2B5EF4-FFF2-40B4-BE49-F238E27FC236}">
                <a16:creationId xmlns:a16="http://schemas.microsoft.com/office/drawing/2014/main" id="{BF0091B3-748C-794A-BCF5-D980610AB2CA}"/>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D319F5D3-E8AE-A742-8572-9798C36E1663}" type="slidenum">
              <a:rPr lang="zh-CN" altLang="en-US" sz="2000">
                <a:latin typeface="Arial" panose="020B0604020202020204" pitchFamily="34" charset="0"/>
              </a:rPr>
              <a:pPr>
                <a:lnSpc>
                  <a:spcPct val="100000"/>
                </a:lnSpc>
                <a:spcBef>
                  <a:spcPct val="0"/>
                </a:spcBef>
                <a:buClrTx/>
                <a:buSzTx/>
                <a:buFontTx/>
                <a:buNone/>
              </a:pPr>
              <a:t>72</a:t>
            </a:fld>
            <a:endParaRPr lang="en-US" altLang="zh-CN" sz="2000">
              <a:latin typeface="Arial" panose="020B0604020202020204" pitchFamily="34" charset="0"/>
            </a:endParaRPr>
          </a:p>
        </p:txBody>
      </p:sp>
      <p:sp>
        <p:nvSpPr>
          <p:cNvPr id="6" name="日期占位符 4">
            <a:extLst>
              <a:ext uri="{FF2B5EF4-FFF2-40B4-BE49-F238E27FC236}">
                <a16:creationId xmlns:a16="http://schemas.microsoft.com/office/drawing/2014/main" id="{B80F978D-EB2A-7644-9D75-59F556C82A01}"/>
              </a:ext>
            </a:extLst>
          </p:cNvPr>
          <p:cNvSpPr>
            <a:spLocks noGrp="1"/>
          </p:cNvSpPr>
          <p:nvPr>
            <p:ph type="dt" sz="quarter" idx="11"/>
          </p:nvPr>
        </p:nvSpPr>
        <p:spPr/>
        <p:txBody>
          <a:bodyPr/>
          <a:lstStyle/>
          <a:p>
            <a:pPr>
              <a:defRPr/>
            </a:pPr>
            <a:fld id="{B0ADCF95-4335-44B6-8253-3C34B63E02E3}" type="datetime1">
              <a:rPr lang="zh-CN" altLang="en-US"/>
              <a:pPr>
                <a:defRPr/>
              </a:pPr>
              <a:t>2024/5/24</a:t>
            </a:fld>
            <a:endParaRPr lang="en-US" altLang="zh-CN" sz="1000"/>
          </a:p>
        </p:txBody>
      </p:sp>
      <p:sp>
        <p:nvSpPr>
          <p:cNvPr id="1824770" name="Rectangle 2">
            <a:extLst>
              <a:ext uri="{FF2B5EF4-FFF2-40B4-BE49-F238E27FC236}">
                <a16:creationId xmlns:a16="http://schemas.microsoft.com/office/drawing/2014/main" id="{F2EE5FB5-814F-A54D-9DE7-21352309EEBD}"/>
              </a:ext>
            </a:extLst>
          </p:cNvPr>
          <p:cNvSpPr>
            <a:spLocks noGrp="1" noChangeArrowheads="1"/>
          </p:cNvSpPr>
          <p:nvPr>
            <p:ph type="title"/>
          </p:nvPr>
        </p:nvSpPr>
        <p:spPr/>
        <p:txBody>
          <a:bodyPr/>
          <a:lstStyle/>
          <a:p>
            <a:r>
              <a:rPr lang="zh-CN" altLang="en-US"/>
              <a:t>求属性闭包的算法</a:t>
            </a:r>
          </a:p>
        </p:txBody>
      </p:sp>
      <p:sp>
        <p:nvSpPr>
          <p:cNvPr id="89093" name="Rectangle 3">
            <a:extLst>
              <a:ext uri="{FF2B5EF4-FFF2-40B4-BE49-F238E27FC236}">
                <a16:creationId xmlns:a16="http://schemas.microsoft.com/office/drawing/2014/main" id="{2136D9D0-E752-3D4F-9335-5E5B8FC35ACB}"/>
              </a:ext>
            </a:extLst>
          </p:cNvPr>
          <p:cNvSpPr>
            <a:spLocks noGrp="1" noChangeArrowheads="1"/>
          </p:cNvSpPr>
          <p:nvPr>
            <p:ph type="body" idx="1"/>
          </p:nvPr>
        </p:nvSpPr>
        <p:spPr>
          <a:xfrm>
            <a:off x="650875" y="1143000"/>
            <a:ext cx="8820150" cy="4613275"/>
          </a:xfrm>
        </p:spPr>
        <p:txBody>
          <a:bodyPr/>
          <a:lstStyle/>
          <a:p>
            <a:r>
              <a:rPr lang="zh-CN" altLang="zh-CN" dirty="0"/>
              <a:t>算法</a:t>
            </a:r>
            <a:r>
              <a:rPr lang="en-US" altLang="zh-CN" dirty="0"/>
              <a:t>10.1 </a:t>
            </a:r>
            <a:r>
              <a:rPr lang="zh-CN" altLang="en-US" dirty="0"/>
              <a:t>计算属性集</a:t>
            </a:r>
            <a:r>
              <a:rPr lang="en-US" altLang="zh-CN" dirty="0"/>
              <a:t>X</a:t>
            </a:r>
            <a:r>
              <a:rPr lang="zh-CN" altLang="en-US" dirty="0"/>
              <a:t>关于</a:t>
            </a:r>
            <a:r>
              <a:rPr lang="en-US" altLang="zh-CN" dirty="0"/>
              <a:t>F</a:t>
            </a:r>
            <a:r>
              <a:rPr lang="zh-CN" altLang="en-US" dirty="0"/>
              <a:t>的闭包</a:t>
            </a:r>
            <a:r>
              <a:rPr lang="en-US" altLang="zh-CN" dirty="0"/>
              <a:t>X</a:t>
            </a:r>
            <a:r>
              <a:rPr lang="en-US" altLang="zh-CN" baseline="-25000" dirty="0"/>
              <a:t>F</a:t>
            </a:r>
            <a:r>
              <a:rPr lang="en-US" altLang="zh-CN" baseline="30000" dirty="0"/>
              <a:t>+</a:t>
            </a:r>
            <a:r>
              <a:rPr lang="en-US" altLang="zh-CN" dirty="0"/>
              <a:t> </a:t>
            </a:r>
            <a:endParaRPr lang="en-US" altLang="zh-CN" baseline="30000" dirty="0"/>
          </a:p>
          <a:p>
            <a:r>
              <a:rPr lang="zh-CN" altLang="en-US" dirty="0"/>
              <a:t>输入:模式</a:t>
            </a:r>
            <a:r>
              <a:rPr lang="en-US" altLang="zh-CN" dirty="0"/>
              <a:t>R</a:t>
            </a:r>
            <a:r>
              <a:rPr lang="zh-CN" altLang="en-US" dirty="0"/>
              <a:t>的属性全集</a:t>
            </a:r>
            <a:r>
              <a:rPr lang="en-US" altLang="zh-CN" dirty="0"/>
              <a:t>U,U</a:t>
            </a:r>
            <a:r>
              <a:rPr lang="zh-CN" altLang="en-US" dirty="0"/>
              <a:t>上的函数依赖集</a:t>
            </a:r>
            <a:r>
              <a:rPr lang="en-US" altLang="zh-CN" dirty="0"/>
              <a:t>F,</a:t>
            </a:r>
            <a:r>
              <a:rPr lang="zh-CN" altLang="en-US" dirty="0"/>
              <a:t>属性集</a:t>
            </a:r>
            <a:r>
              <a:rPr lang="en-US" altLang="zh-CN" dirty="0"/>
              <a:t>X</a:t>
            </a:r>
          </a:p>
          <a:p>
            <a:r>
              <a:rPr lang="zh-CN" altLang="en-US" dirty="0"/>
              <a:t>输出：属性集</a:t>
            </a:r>
            <a:r>
              <a:rPr lang="en-US" altLang="zh-CN" dirty="0"/>
              <a:t>X</a:t>
            </a:r>
            <a:r>
              <a:rPr lang="zh-CN" altLang="en-US" dirty="0"/>
              <a:t>的闭包</a:t>
            </a:r>
            <a:r>
              <a:rPr lang="en-US" altLang="zh-CN" dirty="0"/>
              <a:t>X</a:t>
            </a:r>
            <a:r>
              <a:rPr lang="en-US" altLang="zh-CN" baseline="-25000" dirty="0"/>
              <a:t>F</a:t>
            </a:r>
            <a:r>
              <a:rPr lang="en-US" altLang="zh-CN" baseline="30000" dirty="0"/>
              <a:t>+</a:t>
            </a:r>
            <a:endParaRPr lang="en-US" altLang="zh-CN" dirty="0"/>
          </a:p>
          <a:p>
            <a:r>
              <a:rPr lang="zh-CN" altLang="zh-CN" dirty="0"/>
              <a:t>方法：计算</a:t>
            </a:r>
            <a:r>
              <a:rPr lang="en-US" altLang="zh-CN" dirty="0"/>
              <a:t>X</a:t>
            </a:r>
            <a:r>
              <a:rPr lang="en-US" altLang="zh-CN" baseline="30000" dirty="0"/>
              <a:t>(</a:t>
            </a:r>
            <a:r>
              <a:rPr lang="en-US" altLang="zh-CN" baseline="30000" dirty="0" err="1"/>
              <a:t>i</a:t>
            </a:r>
            <a:r>
              <a:rPr lang="en-US" altLang="zh-CN" baseline="30000" dirty="0"/>
              <a:t>)</a:t>
            </a:r>
            <a:r>
              <a:rPr lang="zh-CN" altLang="en-US" dirty="0"/>
              <a:t>（</a:t>
            </a:r>
            <a:r>
              <a:rPr lang="en-US" altLang="zh-CN" dirty="0" err="1"/>
              <a:t>i</a:t>
            </a:r>
            <a:r>
              <a:rPr lang="en-US" altLang="zh-CN" dirty="0"/>
              <a:t>=0, 1, </a:t>
            </a:r>
            <a:r>
              <a:rPr lang="en-US" altLang="zh-CN" dirty="0">
                <a:sym typeface="Symbol" pitchFamily="2" charset="2"/>
              </a:rPr>
              <a:t></a:t>
            </a:r>
            <a:r>
              <a:rPr lang="en-US" altLang="zh-CN" dirty="0"/>
              <a:t> </a:t>
            </a:r>
            <a:r>
              <a:rPr lang="zh-CN" altLang="en-US" dirty="0"/>
              <a:t>）</a:t>
            </a:r>
          </a:p>
          <a:p>
            <a:pPr lvl="1"/>
            <a:r>
              <a:rPr lang="en-US" altLang="zh-CN" dirty="0"/>
              <a:t>(1) </a:t>
            </a:r>
            <a:r>
              <a:rPr lang="zh-CN" altLang="en-US" dirty="0"/>
              <a:t>初值 </a:t>
            </a:r>
            <a:r>
              <a:rPr lang="en-US" altLang="zh-CN" dirty="0"/>
              <a:t>X</a:t>
            </a:r>
            <a:r>
              <a:rPr lang="en-US" altLang="zh-CN" baseline="30000" dirty="0"/>
              <a:t>(0)</a:t>
            </a:r>
            <a:r>
              <a:rPr lang="en-US" altLang="zh-CN" dirty="0"/>
              <a:t> = X</a:t>
            </a:r>
            <a:r>
              <a:rPr lang="zh-CN" altLang="en-US" dirty="0"/>
              <a:t>，</a:t>
            </a:r>
            <a:r>
              <a:rPr lang="en-US" altLang="zh-CN" dirty="0" err="1"/>
              <a:t>i</a:t>
            </a:r>
            <a:r>
              <a:rPr lang="en-US" altLang="zh-CN" dirty="0"/>
              <a:t>=0</a:t>
            </a:r>
            <a:r>
              <a:rPr lang="zh-CN" altLang="en-US" dirty="0"/>
              <a:t>；</a:t>
            </a:r>
          </a:p>
          <a:p>
            <a:pPr lvl="1"/>
            <a:r>
              <a:rPr lang="en-US" altLang="zh-CN" dirty="0"/>
              <a:t>(2) X</a:t>
            </a:r>
            <a:r>
              <a:rPr lang="en-US" altLang="zh-CN" baseline="30000" dirty="0"/>
              <a:t>(i+1)</a:t>
            </a:r>
            <a:r>
              <a:rPr lang="en-US" altLang="zh-CN" dirty="0"/>
              <a:t> = X</a:t>
            </a:r>
            <a:r>
              <a:rPr lang="en-US" altLang="zh-CN" baseline="30000" dirty="0"/>
              <a:t>(</a:t>
            </a:r>
            <a:r>
              <a:rPr lang="en-US" altLang="zh-CN" baseline="30000" dirty="0" err="1"/>
              <a:t>i</a:t>
            </a:r>
            <a:r>
              <a:rPr lang="en-US" altLang="zh-CN" baseline="30000" dirty="0"/>
              <a:t>)</a:t>
            </a:r>
            <a:r>
              <a:rPr lang="en-US" altLang="zh-CN" dirty="0"/>
              <a:t> ∪Z</a:t>
            </a:r>
            <a:r>
              <a:rPr lang="zh-CN" altLang="en-US" dirty="0"/>
              <a:t>；其中，</a:t>
            </a:r>
          </a:p>
          <a:p>
            <a:pPr>
              <a:buFont typeface="Wingdings" pitchFamily="2" charset="2"/>
              <a:buNone/>
            </a:pPr>
            <a:r>
              <a:rPr lang="zh-CN" altLang="en-US" dirty="0"/>
              <a:t>属性集</a:t>
            </a:r>
            <a:r>
              <a:rPr lang="en-US" altLang="zh-CN" dirty="0">
                <a:solidFill>
                  <a:srgbClr val="FF0000"/>
                </a:solidFill>
              </a:rPr>
              <a:t>Z={A | </a:t>
            </a:r>
            <a:r>
              <a:rPr lang="zh-CN" altLang="en-US" dirty="0">
                <a:solidFill>
                  <a:srgbClr val="FF0000"/>
                </a:solidFill>
              </a:rPr>
              <a:t>存在</a:t>
            </a:r>
            <a:r>
              <a:rPr lang="en-US" altLang="zh-CN" dirty="0">
                <a:solidFill>
                  <a:srgbClr val="FF0000"/>
                </a:solidFill>
              </a:rPr>
              <a:t>V→W</a:t>
            </a:r>
            <a:r>
              <a:rPr lang="en-US" altLang="zh-CN" dirty="0">
                <a:solidFill>
                  <a:srgbClr val="FF0000"/>
                </a:solidFill>
                <a:sym typeface="Symbol" pitchFamily="2" charset="2"/>
              </a:rPr>
              <a:t></a:t>
            </a:r>
            <a:r>
              <a:rPr lang="en-US" altLang="zh-CN" dirty="0">
                <a:solidFill>
                  <a:srgbClr val="FF0000"/>
                </a:solidFill>
              </a:rPr>
              <a:t>F</a:t>
            </a:r>
            <a:r>
              <a:rPr lang="zh-CN" altLang="en-US" dirty="0">
                <a:solidFill>
                  <a:srgbClr val="FF0000"/>
                </a:solidFill>
              </a:rPr>
              <a:t>，</a:t>
            </a:r>
            <a:r>
              <a:rPr lang="en-US" altLang="zh-CN" dirty="0">
                <a:solidFill>
                  <a:srgbClr val="FF0000"/>
                </a:solidFill>
              </a:rPr>
              <a:t>V</a:t>
            </a:r>
            <a:r>
              <a:rPr lang="en-US" altLang="zh-CN" dirty="0">
                <a:solidFill>
                  <a:srgbClr val="FF0000"/>
                </a:solidFill>
                <a:sym typeface="Symbol" pitchFamily="2" charset="2"/>
              </a:rPr>
              <a:t></a:t>
            </a:r>
            <a:r>
              <a:rPr lang="en-US" altLang="zh-CN" dirty="0">
                <a:solidFill>
                  <a:srgbClr val="FF0000"/>
                </a:solidFill>
              </a:rPr>
              <a:t>X</a:t>
            </a:r>
            <a:r>
              <a:rPr lang="en-US" altLang="zh-CN" baseline="30000" dirty="0">
                <a:solidFill>
                  <a:srgbClr val="FF0000"/>
                </a:solidFill>
              </a:rPr>
              <a:t>(</a:t>
            </a:r>
            <a:r>
              <a:rPr lang="en-US" altLang="zh-CN" baseline="30000" dirty="0" err="1">
                <a:solidFill>
                  <a:srgbClr val="FF0000"/>
                </a:solidFill>
              </a:rPr>
              <a:t>i</a:t>
            </a:r>
            <a:r>
              <a:rPr lang="en-US" altLang="zh-CN" baseline="30000" dirty="0">
                <a:solidFill>
                  <a:srgbClr val="FF0000"/>
                </a:solidFill>
              </a:rPr>
              <a:t>)</a:t>
            </a:r>
            <a:r>
              <a:rPr lang="zh-CN" altLang="en-US" dirty="0">
                <a:solidFill>
                  <a:srgbClr val="FF0000"/>
                </a:solidFill>
              </a:rPr>
              <a:t>且</a:t>
            </a:r>
            <a:r>
              <a:rPr lang="en-US" altLang="zh-CN" dirty="0">
                <a:solidFill>
                  <a:srgbClr val="FF0000"/>
                </a:solidFill>
              </a:rPr>
              <a:t>A</a:t>
            </a:r>
            <a:r>
              <a:rPr lang="en-US" altLang="zh-CN" dirty="0">
                <a:solidFill>
                  <a:srgbClr val="FF0000"/>
                </a:solidFill>
                <a:sym typeface="Symbol" pitchFamily="2" charset="2"/>
              </a:rPr>
              <a:t></a:t>
            </a:r>
            <a:r>
              <a:rPr lang="en-US" altLang="zh-CN" dirty="0">
                <a:solidFill>
                  <a:srgbClr val="FF0000"/>
                </a:solidFill>
              </a:rPr>
              <a:t>W</a:t>
            </a:r>
            <a:r>
              <a:rPr lang="zh-CN" altLang="en-US" dirty="0">
                <a:solidFill>
                  <a:srgbClr val="FF0000"/>
                </a:solidFill>
              </a:rPr>
              <a:t>而</a:t>
            </a:r>
            <a:r>
              <a:rPr lang="en-US" altLang="zh-CN" dirty="0">
                <a:solidFill>
                  <a:srgbClr val="FF0000"/>
                </a:solidFill>
              </a:rPr>
              <a:t>A</a:t>
            </a:r>
            <a:r>
              <a:rPr lang="en-US" altLang="zh-CN" dirty="0">
                <a:solidFill>
                  <a:srgbClr val="FF0000"/>
                </a:solidFill>
                <a:sym typeface="Symbol" pitchFamily="2" charset="2"/>
              </a:rPr>
              <a:t></a:t>
            </a:r>
            <a:r>
              <a:rPr lang="en-US" altLang="zh-CN" dirty="0">
                <a:solidFill>
                  <a:srgbClr val="FF0000"/>
                </a:solidFill>
              </a:rPr>
              <a:t> X</a:t>
            </a:r>
            <a:r>
              <a:rPr lang="en-US" altLang="zh-CN" baseline="30000" dirty="0">
                <a:solidFill>
                  <a:srgbClr val="FF0000"/>
                </a:solidFill>
              </a:rPr>
              <a:t>(</a:t>
            </a:r>
            <a:r>
              <a:rPr lang="en-US" altLang="zh-CN" baseline="30000" dirty="0" err="1">
                <a:solidFill>
                  <a:srgbClr val="FF0000"/>
                </a:solidFill>
              </a:rPr>
              <a:t>i</a:t>
            </a:r>
            <a:r>
              <a:rPr lang="en-US" altLang="zh-CN" baseline="30000" dirty="0">
                <a:solidFill>
                  <a:srgbClr val="FF0000"/>
                </a:solidFill>
              </a:rPr>
              <a:t>)</a:t>
            </a:r>
            <a:r>
              <a:rPr lang="en-US" altLang="zh-CN" dirty="0">
                <a:solidFill>
                  <a:srgbClr val="FF0000"/>
                </a:solidFill>
              </a:rPr>
              <a:t>}</a:t>
            </a:r>
            <a:endParaRPr lang="zh-CN" altLang="en-US" dirty="0">
              <a:solidFill>
                <a:srgbClr val="FF0000"/>
              </a:solidFill>
            </a:endParaRPr>
          </a:p>
          <a:p>
            <a:pPr lvl="1"/>
            <a:r>
              <a:rPr lang="en-US" altLang="zh-CN" dirty="0"/>
              <a:t>(3) </a:t>
            </a:r>
            <a:r>
              <a:rPr lang="zh-CN" altLang="en-US" dirty="0"/>
              <a:t>判断</a:t>
            </a:r>
            <a:r>
              <a:rPr lang="en-US" altLang="zh-CN" dirty="0"/>
              <a:t>X</a:t>
            </a:r>
            <a:r>
              <a:rPr lang="en-US" altLang="zh-CN" baseline="30000" dirty="0"/>
              <a:t>(i+1)</a:t>
            </a:r>
            <a:r>
              <a:rPr lang="en-US" altLang="zh-CN" dirty="0"/>
              <a:t> = X</a:t>
            </a:r>
            <a:r>
              <a:rPr lang="en-US" altLang="zh-CN" baseline="30000" dirty="0"/>
              <a:t>(</a:t>
            </a:r>
            <a:r>
              <a:rPr lang="en-US" altLang="zh-CN" baseline="30000" dirty="0" err="1"/>
              <a:t>i</a:t>
            </a:r>
            <a:r>
              <a:rPr lang="en-US" altLang="zh-CN" baseline="30000" dirty="0"/>
              <a:t>)</a:t>
            </a:r>
            <a:r>
              <a:rPr lang="zh-CN" altLang="en-US" dirty="0"/>
              <a:t>或</a:t>
            </a:r>
            <a:r>
              <a:rPr lang="en-US" altLang="zh-CN" dirty="0"/>
              <a:t>X</a:t>
            </a:r>
            <a:r>
              <a:rPr lang="en-US" altLang="zh-CN" baseline="30000" dirty="0"/>
              <a:t>(i+1)</a:t>
            </a:r>
            <a:r>
              <a:rPr lang="en-US" altLang="zh-CN" dirty="0"/>
              <a:t> =U</a:t>
            </a:r>
            <a:r>
              <a:rPr lang="zh-CN" altLang="en-US" dirty="0"/>
              <a:t>是否成立，若成立转</a:t>
            </a:r>
            <a:r>
              <a:rPr lang="en-US" altLang="zh-CN" dirty="0"/>
              <a:t>(5)</a:t>
            </a:r>
            <a:endParaRPr lang="zh-CN" altLang="en-US" dirty="0"/>
          </a:p>
          <a:p>
            <a:pPr lvl="1"/>
            <a:r>
              <a:rPr lang="en-US" altLang="zh-CN" dirty="0"/>
              <a:t>(4) </a:t>
            </a:r>
            <a:r>
              <a:rPr lang="en-US" altLang="zh-CN" dirty="0" err="1"/>
              <a:t>i</a:t>
            </a:r>
            <a:r>
              <a:rPr lang="en-US" altLang="zh-CN" dirty="0"/>
              <a:t>=i+1</a:t>
            </a:r>
            <a:r>
              <a:rPr lang="zh-CN" altLang="en-US" dirty="0"/>
              <a:t>，转</a:t>
            </a:r>
            <a:r>
              <a:rPr lang="en-US" altLang="zh-CN" dirty="0"/>
              <a:t>(2)</a:t>
            </a:r>
            <a:r>
              <a:rPr lang="zh-CN" altLang="en-US" dirty="0"/>
              <a:t>；</a:t>
            </a:r>
          </a:p>
          <a:p>
            <a:pPr lvl="1"/>
            <a:r>
              <a:rPr lang="en-US" altLang="zh-CN" dirty="0"/>
              <a:t>(5) </a:t>
            </a:r>
            <a:r>
              <a:rPr lang="zh-CN" altLang="en-US" dirty="0"/>
              <a:t>输出</a:t>
            </a:r>
            <a:r>
              <a:rPr lang="en-US" altLang="zh-CN" dirty="0"/>
              <a:t>X</a:t>
            </a:r>
            <a:r>
              <a:rPr lang="en-US" altLang="zh-CN" baseline="-25000" dirty="0"/>
              <a:t>F</a:t>
            </a:r>
            <a:r>
              <a:rPr lang="en-US" altLang="zh-CN" baseline="30000" dirty="0"/>
              <a:t>+</a:t>
            </a:r>
            <a:r>
              <a:rPr lang="zh-CN" altLang="en-US" dirty="0"/>
              <a:t>的结果</a:t>
            </a:r>
            <a:r>
              <a:rPr lang="en-US" altLang="zh-CN" dirty="0"/>
              <a:t>X</a:t>
            </a:r>
            <a:r>
              <a:rPr lang="en-US" altLang="zh-CN" baseline="30000" dirty="0"/>
              <a:t>(i+1)</a:t>
            </a:r>
            <a:endParaRPr lang="zh-CN" altLang="en-US" baseline="30000" dirty="0"/>
          </a:p>
        </p:txBody>
      </p:sp>
      <p:sp>
        <p:nvSpPr>
          <p:cNvPr id="1824773" name="AutoShape 5">
            <a:extLst>
              <a:ext uri="{FF2B5EF4-FFF2-40B4-BE49-F238E27FC236}">
                <a16:creationId xmlns:a16="http://schemas.microsoft.com/office/drawing/2014/main" id="{30721086-9673-1E45-BCD0-3D0EEA99EC14}"/>
              </a:ext>
            </a:extLst>
          </p:cNvPr>
          <p:cNvSpPr>
            <a:spLocks noChangeArrowheads="1"/>
          </p:cNvSpPr>
          <p:nvPr/>
        </p:nvSpPr>
        <p:spPr bwMode="auto">
          <a:xfrm>
            <a:off x="5240338" y="2057400"/>
            <a:ext cx="4665662" cy="1524000"/>
          </a:xfrm>
          <a:prstGeom prst="wedgeRoundRectCallout">
            <a:avLst>
              <a:gd name="adj1" fmla="val -39995"/>
              <a:gd name="adj2" fmla="val 73231"/>
              <a:gd name="adj3" fmla="val 16667"/>
            </a:avLst>
          </a:prstGeom>
          <a:solidFill>
            <a:srgbClr val="CC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2400">
                <a:latin typeface="Arial" panose="020B0604020202020204" pitchFamily="34" charset="0"/>
              </a:rPr>
              <a:t>只要</a:t>
            </a:r>
            <a:r>
              <a:rPr lang="en-US" altLang="zh-CN" sz="2400">
                <a:latin typeface="Arial" panose="020B0604020202020204" pitchFamily="34" charset="0"/>
              </a:rPr>
              <a:t>F</a:t>
            </a:r>
            <a:r>
              <a:rPr lang="zh-CN" altLang="en-US" sz="2400">
                <a:latin typeface="Arial" panose="020B0604020202020204" pitchFamily="34" charset="0"/>
              </a:rPr>
              <a:t>中的函数依赖的左部属性包含在中间结果</a:t>
            </a:r>
            <a:r>
              <a:rPr lang="en-US" altLang="zh-CN" sz="2400">
                <a:latin typeface="Arial" panose="020B0604020202020204" pitchFamily="34" charset="0"/>
              </a:rPr>
              <a:t>X</a:t>
            </a:r>
            <a:r>
              <a:rPr lang="en-US" altLang="zh-CN" sz="2400" baseline="30000">
                <a:latin typeface="Arial" panose="020B0604020202020204" pitchFamily="34" charset="0"/>
              </a:rPr>
              <a:t>(i)</a:t>
            </a:r>
            <a:r>
              <a:rPr lang="zh-CN" altLang="en-US" sz="2400">
                <a:latin typeface="Arial" panose="020B0604020202020204" pitchFamily="34" charset="0"/>
              </a:rPr>
              <a:t>中，就可以将没有出现在</a:t>
            </a:r>
            <a:r>
              <a:rPr lang="en-US" altLang="zh-CN" sz="2400">
                <a:latin typeface="Arial" panose="020B0604020202020204" pitchFamily="34" charset="0"/>
              </a:rPr>
              <a:t>X</a:t>
            </a:r>
            <a:r>
              <a:rPr lang="en-US" altLang="zh-CN" sz="2400" baseline="30000">
                <a:latin typeface="Arial" panose="020B0604020202020204" pitchFamily="34" charset="0"/>
              </a:rPr>
              <a:t>(i)</a:t>
            </a:r>
            <a:r>
              <a:rPr lang="zh-CN" altLang="en-US" sz="2400">
                <a:latin typeface="Arial" panose="020B0604020202020204" pitchFamily="34" charset="0"/>
              </a:rPr>
              <a:t>中的右部属性</a:t>
            </a:r>
            <a:r>
              <a:rPr lang="en-US" altLang="zh-CN" sz="2400">
                <a:latin typeface="Arial" panose="020B0604020202020204" pitchFamily="34" charset="0"/>
              </a:rPr>
              <a:t>A</a:t>
            </a:r>
            <a:r>
              <a:rPr lang="zh-CN" altLang="en-US" sz="2400">
                <a:latin typeface="Arial" panose="020B0604020202020204" pitchFamily="34" charset="0"/>
              </a:rPr>
              <a:t>并入</a:t>
            </a:r>
            <a:r>
              <a:rPr lang="en-US" altLang="zh-CN" sz="2400">
                <a:latin typeface="Arial" panose="020B0604020202020204" pitchFamily="34" charset="0"/>
              </a:rPr>
              <a:t>X</a:t>
            </a:r>
            <a:r>
              <a:rPr lang="en-US" altLang="zh-CN" sz="2400" baseline="30000">
                <a:latin typeface="Arial" panose="020B0604020202020204" pitchFamily="34" charset="0"/>
              </a:rPr>
              <a:t>(i)</a:t>
            </a:r>
            <a:r>
              <a:rPr lang="zh-CN" altLang="en-US" sz="2400">
                <a:latin typeface="Arial" panose="020B0604020202020204" pitchFamily="34" charset="0"/>
              </a:rPr>
              <a:t>中。</a:t>
            </a:r>
            <a:r>
              <a:rPr lang="en-US" altLang="zh-CN" sz="2400">
                <a:latin typeface="Arial" panose="020B0604020202020204" pitchFamily="34" charset="0"/>
              </a:rPr>
              <a:t>X→A</a:t>
            </a:r>
            <a:r>
              <a:rPr lang="zh-CN" altLang="en-US" sz="2400">
                <a:latin typeface="Arial" panose="020B0604020202020204" pitchFamily="34" charset="0"/>
              </a:rPr>
              <a:t>显然成立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24773"/>
                                        </p:tgtEl>
                                        <p:attrNameLst>
                                          <p:attrName>style.visibility</p:attrName>
                                        </p:attrNameLst>
                                      </p:cBhvr>
                                      <p:to>
                                        <p:strVal val="visible"/>
                                      </p:to>
                                    </p:set>
                                    <p:animEffect transition="in" filter="wipe(up)">
                                      <p:cBhvr>
                                        <p:cTn id="7" dur="1000"/>
                                        <p:tgtEl>
                                          <p:spTgt spid="1824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4773" grpId="0" animBg="1"/>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灯片编号占位符 3">
            <a:extLst>
              <a:ext uri="{FF2B5EF4-FFF2-40B4-BE49-F238E27FC236}">
                <a16:creationId xmlns:a16="http://schemas.microsoft.com/office/drawing/2014/main" id="{529ADEFD-4872-9C4B-8A2D-F9150DE66576}"/>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FEB07B0B-EDAC-D344-A77E-2EC6AEBB8F2F}" type="slidenum">
              <a:rPr lang="zh-CN" altLang="en-US" sz="2000">
                <a:latin typeface="Arial" panose="020B0604020202020204" pitchFamily="34" charset="0"/>
              </a:rPr>
              <a:pPr>
                <a:lnSpc>
                  <a:spcPct val="100000"/>
                </a:lnSpc>
                <a:spcBef>
                  <a:spcPct val="0"/>
                </a:spcBef>
                <a:buClrTx/>
                <a:buSzTx/>
                <a:buFontTx/>
                <a:buNone/>
              </a:pPr>
              <a:t>73</a:t>
            </a:fld>
            <a:endParaRPr lang="en-US" altLang="zh-CN" sz="2000">
              <a:latin typeface="Arial" panose="020B0604020202020204" pitchFamily="34" charset="0"/>
            </a:endParaRPr>
          </a:p>
        </p:txBody>
      </p:sp>
      <p:sp>
        <p:nvSpPr>
          <p:cNvPr id="6" name="日期占位符 4">
            <a:extLst>
              <a:ext uri="{FF2B5EF4-FFF2-40B4-BE49-F238E27FC236}">
                <a16:creationId xmlns:a16="http://schemas.microsoft.com/office/drawing/2014/main" id="{017B0759-8D05-D74C-A365-F633EEFACE81}"/>
              </a:ext>
            </a:extLst>
          </p:cNvPr>
          <p:cNvSpPr>
            <a:spLocks noGrp="1"/>
          </p:cNvSpPr>
          <p:nvPr>
            <p:ph type="dt" sz="quarter" idx="11"/>
          </p:nvPr>
        </p:nvSpPr>
        <p:spPr/>
        <p:txBody>
          <a:bodyPr/>
          <a:lstStyle/>
          <a:p>
            <a:pPr>
              <a:defRPr/>
            </a:pPr>
            <a:fld id="{F08729C3-6FA0-4235-A684-2446E482C7BB}" type="datetime1">
              <a:rPr lang="zh-CN" altLang="en-US"/>
              <a:pPr>
                <a:defRPr/>
              </a:pPr>
              <a:t>2024/5/24</a:t>
            </a:fld>
            <a:endParaRPr lang="en-US" altLang="zh-CN" sz="1000"/>
          </a:p>
        </p:txBody>
      </p:sp>
      <p:sp>
        <p:nvSpPr>
          <p:cNvPr id="1827842" name="Rectangle 2">
            <a:extLst>
              <a:ext uri="{FF2B5EF4-FFF2-40B4-BE49-F238E27FC236}">
                <a16:creationId xmlns:a16="http://schemas.microsoft.com/office/drawing/2014/main" id="{BBCA565C-EF2D-7641-B888-5F558FE2D75B}"/>
              </a:ext>
            </a:extLst>
          </p:cNvPr>
          <p:cNvSpPr>
            <a:spLocks noGrp="1" noChangeArrowheads="1"/>
          </p:cNvSpPr>
          <p:nvPr>
            <p:ph type="title"/>
          </p:nvPr>
        </p:nvSpPr>
        <p:spPr/>
        <p:txBody>
          <a:bodyPr/>
          <a:lstStyle/>
          <a:p>
            <a:r>
              <a:rPr lang="zh-CN" altLang="en-US"/>
              <a:t>求属性闭包的算法</a:t>
            </a:r>
          </a:p>
        </p:txBody>
      </p:sp>
      <p:sp>
        <p:nvSpPr>
          <p:cNvPr id="1827843" name="Rectangle 3">
            <a:extLst>
              <a:ext uri="{FF2B5EF4-FFF2-40B4-BE49-F238E27FC236}">
                <a16:creationId xmlns:a16="http://schemas.microsoft.com/office/drawing/2014/main" id="{3F268A98-65E0-FA4E-B2F2-612E3982CC19}"/>
              </a:ext>
            </a:extLst>
          </p:cNvPr>
          <p:cNvSpPr>
            <a:spLocks noGrp="1" noChangeArrowheads="1"/>
          </p:cNvSpPr>
          <p:nvPr>
            <p:ph type="body" idx="1"/>
          </p:nvPr>
        </p:nvSpPr>
        <p:spPr>
          <a:xfrm>
            <a:off x="415925" y="1196975"/>
            <a:ext cx="9217025" cy="5378450"/>
          </a:xfrm>
        </p:spPr>
        <p:txBody>
          <a:bodyPr/>
          <a:lstStyle/>
          <a:p>
            <a:pPr>
              <a:spcBef>
                <a:spcPct val="0"/>
              </a:spcBef>
            </a:pPr>
            <a:r>
              <a:rPr lang="en-US" altLang="zh-CN"/>
              <a:t>【</a:t>
            </a:r>
            <a:r>
              <a:rPr lang="zh-CN" altLang="en-US"/>
              <a:t>例</a:t>
            </a:r>
            <a:r>
              <a:rPr lang="en-US" altLang="zh-CN"/>
              <a:t>10-1】</a:t>
            </a:r>
            <a:r>
              <a:rPr lang="zh-CN" altLang="en-US"/>
              <a:t>设关系模式</a:t>
            </a:r>
            <a:r>
              <a:rPr lang="en-US" altLang="zh-CN"/>
              <a:t>R(U,F), U={A,B,C,D,E,G},      F={ AB→C,BC→D,ACD→B,D→EG,BE→C,CE→AG}</a:t>
            </a:r>
            <a:r>
              <a:rPr lang="zh-CN" altLang="en-US"/>
              <a:t>,求 </a:t>
            </a:r>
            <a:r>
              <a:rPr lang="en-US" altLang="zh-CN"/>
              <a:t>(BD)</a:t>
            </a:r>
            <a:r>
              <a:rPr lang="en-US" altLang="zh-CN" baseline="30000"/>
              <a:t>+</a:t>
            </a:r>
          </a:p>
          <a:p>
            <a:pPr>
              <a:spcBef>
                <a:spcPct val="0"/>
              </a:spcBef>
            </a:pPr>
            <a:r>
              <a:rPr lang="zh-CN" altLang="en-US"/>
              <a:t>解：令</a:t>
            </a:r>
            <a:r>
              <a:rPr lang="en-US" altLang="zh-CN"/>
              <a:t>X={BD}  (1) </a:t>
            </a:r>
            <a:r>
              <a:rPr lang="zh-CN" altLang="en-US"/>
              <a:t>初值 </a:t>
            </a:r>
            <a:r>
              <a:rPr lang="en-US" altLang="zh-CN"/>
              <a:t>(X)</a:t>
            </a:r>
            <a:r>
              <a:rPr lang="en-US" altLang="zh-CN" baseline="30000"/>
              <a:t>(0)</a:t>
            </a:r>
            <a:r>
              <a:rPr lang="en-US" altLang="zh-CN"/>
              <a:t>={BD} </a:t>
            </a:r>
          </a:p>
          <a:p>
            <a:pPr>
              <a:spcBef>
                <a:spcPct val="0"/>
              </a:spcBef>
              <a:buFont typeface="Wingdings" pitchFamily="2" charset="2"/>
              <a:buNone/>
            </a:pPr>
            <a:r>
              <a:rPr lang="en-US" altLang="zh-CN"/>
              <a:t>   (2) </a:t>
            </a:r>
            <a:r>
              <a:rPr lang="zh-CN" altLang="en-US"/>
              <a:t>在</a:t>
            </a:r>
            <a:r>
              <a:rPr lang="en-US" altLang="zh-CN"/>
              <a:t>F</a:t>
            </a:r>
            <a:r>
              <a:rPr lang="zh-CN" altLang="en-US"/>
              <a:t>中寻找左部是</a:t>
            </a:r>
            <a:r>
              <a:rPr lang="en-US" altLang="zh-CN"/>
              <a:t>BD</a:t>
            </a:r>
            <a:r>
              <a:rPr lang="zh-CN" altLang="en-US"/>
              <a:t>子集的函数依赖，</a:t>
            </a:r>
            <a:r>
              <a:rPr lang="en-US" altLang="zh-CN"/>
              <a:t>D→EG</a:t>
            </a:r>
            <a:r>
              <a:rPr lang="zh-CN" altLang="en-US"/>
              <a:t>满足条件。结果为：</a:t>
            </a:r>
            <a:r>
              <a:rPr lang="en-US" altLang="zh-CN"/>
              <a:t>(X)</a:t>
            </a:r>
            <a:r>
              <a:rPr lang="en-US" altLang="zh-CN" baseline="30000"/>
              <a:t>(1)</a:t>
            </a:r>
            <a:r>
              <a:rPr lang="en-US" altLang="zh-CN"/>
              <a:t>={BDEG}</a:t>
            </a:r>
            <a:r>
              <a:rPr lang="zh-CN" altLang="en-US"/>
              <a:t>。</a:t>
            </a:r>
            <a:r>
              <a:rPr lang="en-US" altLang="zh-CN"/>
              <a:t>X</a:t>
            </a:r>
            <a:r>
              <a:rPr lang="en-US" altLang="zh-CN" baseline="30000"/>
              <a:t>(0)</a:t>
            </a:r>
            <a:r>
              <a:rPr lang="en-US" altLang="zh-CN"/>
              <a:t> </a:t>
            </a:r>
            <a:r>
              <a:rPr lang="en-US" altLang="zh-CN">
                <a:sym typeface="Symbol" pitchFamily="2" charset="2"/>
              </a:rPr>
              <a:t></a:t>
            </a:r>
            <a:r>
              <a:rPr lang="en-US" altLang="zh-CN"/>
              <a:t> X</a:t>
            </a:r>
            <a:r>
              <a:rPr lang="en-US" altLang="zh-CN" baseline="30000"/>
              <a:t>(1)</a:t>
            </a:r>
            <a:r>
              <a:rPr lang="zh-CN" altLang="en-US"/>
              <a:t>。 </a:t>
            </a:r>
          </a:p>
          <a:p>
            <a:pPr lvl="1">
              <a:spcBef>
                <a:spcPct val="0"/>
              </a:spcBef>
            </a:pPr>
            <a:r>
              <a:rPr lang="zh-CN" altLang="en-US"/>
              <a:t>在</a:t>
            </a:r>
            <a:r>
              <a:rPr lang="en-US" altLang="zh-CN"/>
              <a:t>F</a:t>
            </a:r>
            <a:r>
              <a:rPr lang="zh-CN" altLang="en-US"/>
              <a:t>中继续寻找左部是</a:t>
            </a:r>
            <a:r>
              <a:rPr lang="en-US" altLang="zh-CN"/>
              <a:t>BDEG</a:t>
            </a:r>
            <a:r>
              <a:rPr lang="zh-CN" altLang="en-US"/>
              <a:t>子集的函数依赖，得</a:t>
            </a:r>
            <a:r>
              <a:rPr lang="en-US" altLang="zh-CN"/>
              <a:t> BE→C</a:t>
            </a:r>
            <a:r>
              <a:rPr lang="zh-CN" altLang="en-US"/>
              <a:t>，</a:t>
            </a:r>
            <a:r>
              <a:rPr lang="en-US" altLang="zh-CN"/>
              <a:t>C</a:t>
            </a:r>
            <a:r>
              <a:rPr lang="zh-CN" altLang="en-US"/>
              <a:t>不包含在</a:t>
            </a:r>
            <a:r>
              <a:rPr lang="en-US" altLang="zh-CN"/>
              <a:t>BDEG</a:t>
            </a:r>
            <a:r>
              <a:rPr lang="zh-CN" altLang="en-US"/>
              <a:t>中，结果为</a:t>
            </a:r>
            <a:r>
              <a:rPr lang="en-US" altLang="zh-CN"/>
              <a:t>(X)</a:t>
            </a:r>
            <a:r>
              <a:rPr lang="en-US" altLang="zh-CN" baseline="30000"/>
              <a:t>(2)</a:t>
            </a:r>
            <a:r>
              <a:rPr lang="en-US" altLang="zh-CN"/>
              <a:t>={BCDEG}</a:t>
            </a:r>
          </a:p>
          <a:p>
            <a:pPr lvl="1">
              <a:spcBef>
                <a:spcPct val="0"/>
              </a:spcBef>
            </a:pPr>
            <a:r>
              <a:rPr lang="zh-CN" altLang="en-US"/>
              <a:t>在</a:t>
            </a:r>
            <a:r>
              <a:rPr lang="en-US" altLang="zh-CN"/>
              <a:t>F</a:t>
            </a:r>
            <a:r>
              <a:rPr lang="zh-CN" altLang="en-US"/>
              <a:t>中继续寻找左部是</a:t>
            </a:r>
            <a:r>
              <a:rPr lang="en-US" altLang="zh-CN"/>
              <a:t>BCDEG</a:t>
            </a:r>
            <a:r>
              <a:rPr lang="zh-CN" altLang="en-US"/>
              <a:t>子集的函数依赖，得</a:t>
            </a:r>
            <a:r>
              <a:rPr lang="en-US" altLang="zh-CN"/>
              <a:t>BC→D</a:t>
            </a:r>
            <a:r>
              <a:rPr lang="zh-CN" altLang="en-US"/>
              <a:t>，</a:t>
            </a:r>
            <a:r>
              <a:rPr lang="en-US" altLang="zh-CN"/>
              <a:t>CE→AG</a:t>
            </a:r>
            <a:r>
              <a:rPr lang="zh-CN" altLang="en-US"/>
              <a:t>。这里仅有右部属性</a:t>
            </a:r>
            <a:r>
              <a:rPr lang="en-US" altLang="zh-CN"/>
              <a:t>A</a:t>
            </a:r>
            <a:r>
              <a:rPr lang="zh-CN" altLang="en-US"/>
              <a:t>是未出现在</a:t>
            </a:r>
            <a:r>
              <a:rPr lang="en-US" altLang="zh-CN"/>
              <a:t>(X)</a:t>
            </a:r>
            <a:r>
              <a:rPr lang="en-US" altLang="zh-CN" baseline="30000"/>
              <a:t>(2)</a:t>
            </a:r>
            <a:r>
              <a:rPr lang="en-US" altLang="zh-CN"/>
              <a:t> </a:t>
            </a:r>
            <a:r>
              <a:rPr lang="zh-CN" altLang="en-US"/>
              <a:t>中的属性，结果为 </a:t>
            </a:r>
            <a:r>
              <a:rPr lang="en-US" altLang="zh-CN"/>
              <a:t>(X)</a:t>
            </a:r>
            <a:r>
              <a:rPr lang="en-US" altLang="zh-CN" baseline="30000"/>
              <a:t>(3)</a:t>
            </a:r>
            <a:r>
              <a:rPr lang="en-US" altLang="zh-CN"/>
              <a:t>={ABCDEG}</a:t>
            </a:r>
            <a:r>
              <a:rPr lang="zh-CN" altLang="en-US"/>
              <a:t>。</a:t>
            </a:r>
          </a:p>
          <a:p>
            <a:pPr lvl="1">
              <a:spcBef>
                <a:spcPct val="0"/>
              </a:spcBef>
            </a:pPr>
            <a:r>
              <a:rPr lang="en-US" altLang="zh-CN"/>
              <a:t>X</a:t>
            </a:r>
            <a:r>
              <a:rPr lang="en-US" altLang="zh-CN" baseline="30000"/>
              <a:t>(3)</a:t>
            </a:r>
            <a:r>
              <a:rPr lang="en-US" altLang="zh-CN"/>
              <a:t> </a:t>
            </a:r>
            <a:r>
              <a:rPr lang="en-US" altLang="zh-CN">
                <a:sym typeface="Symbol" pitchFamily="2" charset="2"/>
              </a:rPr>
              <a:t></a:t>
            </a:r>
            <a:r>
              <a:rPr lang="en-US" altLang="zh-CN"/>
              <a:t> X</a:t>
            </a:r>
            <a:r>
              <a:rPr lang="en-US" altLang="zh-CN" baseline="30000"/>
              <a:t>(2)</a:t>
            </a:r>
            <a:r>
              <a:rPr lang="zh-CN" altLang="en-US"/>
              <a:t>，虽然</a:t>
            </a:r>
            <a:r>
              <a:rPr lang="en-US" altLang="zh-CN"/>
              <a:t>F</a:t>
            </a:r>
            <a:r>
              <a:rPr lang="zh-CN" altLang="en-US"/>
              <a:t>中还有未考察过的函数依赖，但</a:t>
            </a:r>
            <a:r>
              <a:rPr lang="en-US" altLang="zh-CN"/>
              <a:t>X</a:t>
            </a:r>
            <a:r>
              <a:rPr lang="en-US" altLang="zh-CN" baseline="30000"/>
              <a:t>(3)</a:t>
            </a:r>
            <a:r>
              <a:rPr lang="en-US" altLang="zh-CN"/>
              <a:t> </a:t>
            </a:r>
            <a:r>
              <a:rPr lang="zh-CN" altLang="en-US"/>
              <a:t>已包含了</a:t>
            </a:r>
            <a:r>
              <a:rPr lang="en-US" altLang="zh-CN"/>
              <a:t>R</a:t>
            </a:r>
            <a:r>
              <a:rPr lang="zh-CN" altLang="en-US"/>
              <a:t>中的所有属性，结束。</a:t>
            </a:r>
          </a:p>
          <a:p>
            <a:pPr lvl="1">
              <a:spcBef>
                <a:spcPct val="0"/>
              </a:spcBef>
            </a:pPr>
            <a:r>
              <a:rPr lang="zh-CN" altLang="en-US"/>
              <a:t>输出结果：</a:t>
            </a:r>
            <a:r>
              <a:rPr lang="en-US" altLang="zh-CN"/>
              <a:t>(BD)</a:t>
            </a:r>
            <a:r>
              <a:rPr lang="en-US" altLang="zh-CN" baseline="30000"/>
              <a:t>+</a:t>
            </a:r>
            <a:r>
              <a:rPr lang="en-US" altLang="zh-CN"/>
              <a:t> = {ABCDEG} </a:t>
            </a:r>
            <a:endParaRPr lang="zh-CN" altLang="en-US"/>
          </a:p>
        </p:txBody>
      </p:sp>
      <p:sp>
        <p:nvSpPr>
          <p:cNvPr id="1827845" name="AutoShape 5">
            <a:extLst>
              <a:ext uri="{FF2B5EF4-FFF2-40B4-BE49-F238E27FC236}">
                <a16:creationId xmlns:a16="http://schemas.microsoft.com/office/drawing/2014/main" id="{7C75DD05-A3A9-D643-9BDD-34373FD0B518}"/>
              </a:ext>
            </a:extLst>
          </p:cNvPr>
          <p:cNvSpPr>
            <a:spLocks noChangeArrowheads="1"/>
          </p:cNvSpPr>
          <p:nvPr/>
        </p:nvSpPr>
        <p:spPr bwMode="auto">
          <a:xfrm>
            <a:off x="3008313" y="0"/>
            <a:ext cx="6553200" cy="1268413"/>
          </a:xfrm>
          <a:prstGeom prst="wedgeRoundRectCallout">
            <a:avLst>
              <a:gd name="adj1" fmla="val -9037"/>
              <a:gd name="adj2" fmla="val 49500"/>
              <a:gd name="adj3" fmla="val 16667"/>
            </a:avLst>
          </a:prstGeom>
          <a:solidFill>
            <a:srgbClr val="CCFF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zh-CN" altLang="en-US" sz="2400">
                <a:latin typeface="Arial" panose="020B0604020202020204" pitchFamily="34" charset="0"/>
              </a:rPr>
              <a:t>只要</a:t>
            </a:r>
            <a:r>
              <a:rPr lang="en-US" altLang="zh-CN" sz="2400">
                <a:latin typeface="Arial" panose="020B0604020202020204" pitchFamily="34" charset="0"/>
              </a:rPr>
              <a:t>F</a:t>
            </a:r>
            <a:r>
              <a:rPr lang="zh-CN" altLang="en-US" sz="2400">
                <a:latin typeface="Arial" panose="020B0604020202020204" pitchFamily="34" charset="0"/>
              </a:rPr>
              <a:t>中的函数依赖的左部属性包含在中间结果</a:t>
            </a:r>
            <a:r>
              <a:rPr lang="en-US" altLang="zh-CN" sz="2400">
                <a:latin typeface="Arial" panose="020B0604020202020204" pitchFamily="34" charset="0"/>
              </a:rPr>
              <a:t>X</a:t>
            </a:r>
            <a:r>
              <a:rPr lang="en-US" altLang="zh-CN" sz="2400" baseline="30000">
                <a:latin typeface="Arial" panose="020B0604020202020204" pitchFamily="34" charset="0"/>
              </a:rPr>
              <a:t>(i)</a:t>
            </a:r>
            <a:r>
              <a:rPr lang="zh-CN" altLang="en-US" sz="2400">
                <a:latin typeface="Arial" panose="020B0604020202020204" pitchFamily="34" charset="0"/>
              </a:rPr>
              <a:t>中，就可以将没有出现在</a:t>
            </a:r>
            <a:r>
              <a:rPr lang="en-US" altLang="zh-CN" sz="2400">
                <a:latin typeface="Arial" panose="020B0604020202020204" pitchFamily="34" charset="0"/>
              </a:rPr>
              <a:t>X</a:t>
            </a:r>
            <a:r>
              <a:rPr lang="en-US" altLang="zh-CN" sz="2400" baseline="30000">
                <a:latin typeface="Arial" panose="020B0604020202020204" pitchFamily="34" charset="0"/>
              </a:rPr>
              <a:t>(i)</a:t>
            </a:r>
            <a:r>
              <a:rPr lang="zh-CN" altLang="en-US" sz="2400">
                <a:latin typeface="Arial" panose="020B0604020202020204" pitchFamily="34" charset="0"/>
              </a:rPr>
              <a:t>中的右部属性</a:t>
            </a:r>
            <a:r>
              <a:rPr lang="en-US" altLang="zh-CN" sz="2400">
                <a:latin typeface="Arial" panose="020B0604020202020204" pitchFamily="34" charset="0"/>
              </a:rPr>
              <a:t>A</a:t>
            </a:r>
            <a:r>
              <a:rPr lang="zh-CN" altLang="en-US" sz="2400">
                <a:latin typeface="Arial" panose="020B0604020202020204" pitchFamily="34" charset="0"/>
              </a:rPr>
              <a:t>并入</a:t>
            </a:r>
            <a:r>
              <a:rPr lang="en-US" altLang="zh-CN" sz="2400">
                <a:latin typeface="Arial" panose="020B0604020202020204" pitchFamily="34" charset="0"/>
              </a:rPr>
              <a:t>X</a:t>
            </a:r>
            <a:r>
              <a:rPr lang="en-US" altLang="zh-CN" sz="2400" baseline="30000">
                <a:latin typeface="Arial" panose="020B0604020202020204" pitchFamily="34" charset="0"/>
              </a:rPr>
              <a:t>(i)</a:t>
            </a:r>
            <a:r>
              <a:rPr lang="zh-CN" altLang="en-US" sz="2400">
                <a:latin typeface="Arial" panose="020B0604020202020204" pitchFamily="34" charset="0"/>
              </a:rPr>
              <a:t>中。</a:t>
            </a:r>
            <a:r>
              <a:rPr lang="en-US" altLang="zh-CN" sz="2400">
                <a:latin typeface="Arial" panose="020B0604020202020204" pitchFamily="34" charset="0"/>
              </a:rPr>
              <a:t>X→A</a:t>
            </a:r>
            <a:r>
              <a:rPr lang="zh-CN" altLang="en-US" sz="2400">
                <a:latin typeface="Arial" panose="020B0604020202020204" pitchFamily="34" charset="0"/>
              </a:rPr>
              <a:t>显然成立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27845"/>
                                        </p:tgtEl>
                                        <p:attrNameLst>
                                          <p:attrName>style.visibility</p:attrName>
                                        </p:attrNameLst>
                                      </p:cBhvr>
                                      <p:to>
                                        <p:strVal val="visible"/>
                                      </p:to>
                                    </p:set>
                                    <p:animEffect transition="in" filter="blinds(horizontal)">
                                      <p:cBhvr>
                                        <p:cTn id="7" dur="500"/>
                                        <p:tgtEl>
                                          <p:spTgt spid="18278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27843">
                                            <p:txEl>
                                              <p:pRg st="0" end="0"/>
                                            </p:txEl>
                                          </p:spTgt>
                                        </p:tgtEl>
                                        <p:attrNameLst>
                                          <p:attrName>style.visibility</p:attrName>
                                        </p:attrNameLst>
                                      </p:cBhvr>
                                      <p:to>
                                        <p:strVal val="visible"/>
                                      </p:to>
                                    </p:set>
                                    <p:animEffect transition="in" filter="wipe(up)">
                                      <p:cBhvr>
                                        <p:cTn id="12" dur="500"/>
                                        <p:tgtEl>
                                          <p:spTgt spid="182784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27843">
                                            <p:txEl>
                                              <p:pRg st="1" end="1"/>
                                            </p:txEl>
                                          </p:spTgt>
                                        </p:tgtEl>
                                        <p:attrNameLst>
                                          <p:attrName>style.visibility</p:attrName>
                                        </p:attrNameLst>
                                      </p:cBhvr>
                                      <p:to>
                                        <p:strVal val="visible"/>
                                      </p:to>
                                    </p:set>
                                    <p:animEffect transition="in" filter="wipe(up)">
                                      <p:cBhvr>
                                        <p:cTn id="17" dur="500"/>
                                        <p:tgtEl>
                                          <p:spTgt spid="182784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827843">
                                            <p:txEl>
                                              <p:pRg st="2" end="2"/>
                                            </p:txEl>
                                          </p:spTgt>
                                        </p:tgtEl>
                                        <p:attrNameLst>
                                          <p:attrName>style.visibility</p:attrName>
                                        </p:attrNameLst>
                                      </p:cBhvr>
                                      <p:to>
                                        <p:strVal val="visible"/>
                                      </p:to>
                                    </p:set>
                                    <p:animEffect transition="in" filter="wipe(up)">
                                      <p:cBhvr>
                                        <p:cTn id="22" dur="500"/>
                                        <p:tgtEl>
                                          <p:spTgt spid="182784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827843">
                                            <p:txEl>
                                              <p:pRg st="3" end="3"/>
                                            </p:txEl>
                                          </p:spTgt>
                                        </p:tgtEl>
                                        <p:attrNameLst>
                                          <p:attrName>style.visibility</p:attrName>
                                        </p:attrNameLst>
                                      </p:cBhvr>
                                      <p:to>
                                        <p:strVal val="visible"/>
                                      </p:to>
                                    </p:set>
                                    <p:animEffect transition="in" filter="wipe(up)">
                                      <p:cBhvr>
                                        <p:cTn id="27" dur="500"/>
                                        <p:tgtEl>
                                          <p:spTgt spid="182784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827843">
                                            <p:txEl>
                                              <p:pRg st="4" end="4"/>
                                            </p:txEl>
                                          </p:spTgt>
                                        </p:tgtEl>
                                        <p:attrNameLst>
                                          <p:attrName>style.visibility</p:attrName>
                                        </p:attrNameLst>
                                      </p:cBhvr>
                                      <p:to>
                                        <p:strVal val="visible"/>
                                      </p:to>
                                    </p:set>
                                    <p:animEffect transition="in" filter="wipe(up)">
                                      <p:cBhvr>
                                        <p:cTn id="32" dur="500"/>
                                        <p:tgtEl>
                                          <p:spTgt spid="1827843">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827843">
                                            <p:txEl>
                                              <p:pRg st="5" end="5"/>
                                            </p:txEl>
                                          </p:spTgt>
                                        </p:tgtEl>
                                        <p:attrNameLst>
                                          <p:attrName>style.visibility</p:attrName>
                                        </p:attrNameLst>
                                      </p:cBhvr>
                                      <p:to>
                                        <p:strVal val="visible"/>
                                      </p:to>
                                    </p:set>
                                    <p:animEffect transition="in" filter="wipe(up)">
                                      <p:cBhvr>
                                        <p:cTn id="37" dur="500"/>
                                        <p:tgtEl>
                                          <p:spTgt spid="1827843">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827843">
                                            <p:txEl>
                                              <p:pRg st="6" end="6"/>
                                            </p:txEl>
                                          </p:spTgt>
                                        </p:tgtEl>
                                        <p:attrNameLst>
                                          <p:attrName>style.visibility</p:attrName>
                                        </p:attrNameLst>
                                      </p:cBhvr>
                                      <p:to>
                                        <p:strVal val="visible"/>
                                      </p:to>
                                    </p:set>
                                    <p:animEffect transition="in" filter="wipe(up)">
                                      <p:cBhvr>
                                        <p:cTn id="42" dur="500"/>
                                        <p:tgtEl>
                                          <p:spTgt spid="18278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7843" grpId="0" build="p" bldLvl="2" autoUpdateAnimBg="0"/>
      <p:bldP spid="1827845" grpId="0" animBg="1"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3">
            <a:extLst>
              <a:ext uri="{FF2B5EF4-FFF2-40B4-BE49-F238E27FC236}">
                <a16:creationId xmlns:a16="http://schemas.microsoft.com/office/drawing/2014/main" id="{304CE66E-005C-5C47-8C81-934D989294A7}"/>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E88ADB5A-F020-A449-9B1F-5AFBBDDAC3C9}" type="slidenum">
              <a:rPr lang="zh-CN" altLang="en-US" sz="2000">
                <a:latin typeface="Arial" panose="020B0604020202020204" pitchFamily="34" charset="0"/>
              </a:rPr>
              <a:pPr>
                <a:lnSpc>
                  <a:spcPct val="100000"/>
                </a:lnSpc>
                <a:spcBef>
                  <a:spcPct val="0"/>
                </a:spcBef>
                <a:buClrTx/>
                <a:buSzTx/>
                <a:buFontTx/>
                <a:buNone/>
              </a:pPr>
              <a:t>74</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C622F9B3-256C-9140-8C4F-008B7ED4F666}"/>
              </a:ext>
            </a:extLst>
          </p:cNvPr>
          <p:cNvSpPr>
            <a:spLocks noGrp="1"/>
          </p:cNvSpPr>
          <p:nvPr>
            <p:ph type="dt" sz="quarter" idx="11"/>
          </p:nvPr>
        </p:nvSpPr>
        <p:spPr/>
        <p:txBody>
          <a:bodyPr/>
          <a:lstStyle/>
          <a:p>
            <a:pPr>
              <a:defRPr/>
            </a:pPr>
            <a:fld id="{03E09CB4-527D-4AEE-B407-3F39F6AC8013}" type="datetime1">
              <a:rPr lang="zh-CN" altLang="en-US"/>
              <a:pPr>
                <a:defRPr/>
              </a:pPr>
              <a:t>2024/5/24</a:t>
            </a:fld>
            <a:endParaRPr lang="en-US" altLang="zh-CN" sz="1000"/>
          </a:p>
        </p:txBody>
      </p:sp>
      <p:sp>
        <p:nvSpPr>
          <p:cNvPr id="1882114" name="Rectangle 2">
            <a:extLst>
              <a:ext uri="{FF2B5EF4-FFF2-40B4-BE49-F238E27FC236}">
                <a16:creationId xmlns:a16="http://schemas.microsoft.com/office/drawing/2014/main" id="{1F05CCF1-3BD0-6448-8D48-206AC9BC939D}"/>
              </a:ext>
            </a:extLst>
          </p:cNvPr>
          <p:cNvSpPr>
            <a:spLocks noGrp="1" noChangeArrowheads="1"/>
          </p:cNvSpPr>
          <p:nvPr>
            <p:ph type="title"/>
          </p:nvPr>
        </p:nvSpPr>
        <p:spPr/>
        <p:txBody>
          <a:bodyPr/>
          <a:lstStyle/>
          <a:p>
            <a:r>
              <a:rPr lang="en-US" altLang="zh-CN"/>
              <a:t>10.3.2 </a:t>
            </a:r>
            <a:r>
              <a:rPr lang="zh-CN" altLang="en-US"/>
              <a:t>函数依赖集的等价和覆盖</a:t>
            </a:r>
          </a:p>
        </p:txBody>
      </p:sp>
      <p:sp>
        <p:nvSpPr>
          <p:cNvPr id="92165" name="Rectangle 3">
            <a:extLst>
              <a:ext uri="{FF2B5EF4-FFF2-40B4-BE49-F238E27FC236}">
                <a16:creationId xmlns:a16="http://schemas.microsoft.com/office/drawing/2014/main" id="{10A3AE09-566E-DB48-91E0-9826CE851BB8}"/>
              </a:ext>
            </a:extLst>
          </p:cNvPr>
          <p:cNvSpPr>
            <a:spLocks noGrp="1" noChangeArrowheads="1"/>
          </p:cNvSpPr>
          <p:nvPr>
            <p:ph type="body" idx="1"/>
          </p:nvPr>
        </p:nvSpPr>
        <p:spPr>
          <a:xfrm>
            <a:off x="650875" y="1143000"/>
            <a:ext cx="8820150" cy="5465763"/>
          </a:xfrm>
        </p:spPr>
        <p:txBody>
          <a:bodyPr/>
          <a:lstStyle/>
          <a:p>
            <a:pPr marL="533400" indent="-533400">
              <a:spcBef>
                <a:spcPct val="70000"/>
              </a:spcBef>
            </a:pPr>
            <a:r>
              <a:rPr lang="zh-CN" altLang="en-US"/>
              <a:t>定义</a:t>
            </a:r>
            <a:r>
              <a:rPr lang="en-US" altLang="zh-CN"/>
              <a:t>10.9  </a:t>
            </a:r>
            <a:r>
              <a:rPr lang="zh-CN" altLang="en-US"/>
              <a:t>如果</a:t>
            </a:r>
            <a:r>
              <a:rPr lang="en-US" altLang="zh-CN" i="1"/>
              <a:t>G</a:t>
            </a:r>
            <a:r>
              <a:rPr lang="en-US" altLang="zh-CN" baseline="30000"/>
              <a:t>+</a:t>
            </a:r>
            <a:r>
              <a:rPr lang="en-US" altLang="zh-CN"/>
              <a:t>=</a:t>
            </a:r>
            <a:r>
              <a:rPr lang="en-US" altLang="zh-CN" i="1"/>
              <a:t>F</a:t>
            </a:r>
            <a:r>
              <a:rPr lang="en-US" altLang="zh-CN" baseline="30000"/>
              <a:t>+</a:t>
            </a:r>
            <a:r>
              <a:rPr lang="zh-CN" altLang="en-US"/>
              <a:t>，就说函数依赖集</a:t>
            </a:r>
            <a:r>
              <a:rPr lang="en-US" altLang="zh-CN" i="1"/>
              <a:t>F</a:t>
            </a:r>
            <a:r>
              <a:rPr lang="zh-CN" altLang="en-US">
                <a:solidFill>
                  <a:srgbClr val="0000FF"/>
                </a:solidFill>
              </a:rPr>
              <a:t>覆盖</a:t>
            </a:r>
            <a:r>
              <a:rPr lang="en-US" altLang="zh-CN" i="1"/>
              <a:t>G</a:t>
            </a:r>
            <a:r>
              <a:rPr lang="zh-CN" altLang="en-US"/>
              <a:t>（</a:t>
            </a:r>
            <a:r>
              <a:rPr lang="en-US" altLang="zh-CN" i="1"/>
              <a:t>F</a:t>
            </a:r>
            <a:r>
              <a:rPr lang="zh-CN" altLang="en-US"/>
              <a:t>是</a:t>
            </a:r>
            <a:r>
              <a:rPr lang="en-US" altLang="zh-CN" i="1"/>
              <a:t>G</a:t>
            </a:r>
            <a:r>
              <a:rPr lang="zh-CN" altLang="en-US"/>
              <a:t>的覆盖，或</a:t>
            </a:r>
            <a:r>
              <a:rPr lang="en-US" altLang="zh-CN" i="1"/>
              <a:t>G</a:t>
            </a:r>
            <a:r>
              <a:rPr lang="zh-CN" altLang="en-US"/>
              <a:t>是</a:t>
            </a:r>
            <a:r>
              <a:rPr lang="en-US" altLang="zh-CN" i="1"/>
              <a:t>F</a:t>
            </a:r>
            <a:r>
              <a:rPr lang="zh-CN" altLang="en-US"/>
              <a:t>的覆盖），或</a:t>
            </a:r>
            <a:r>
              <a:rPr lang="en-US" altLang="zh-CN" i="1"/>
              <a:t>F</a:t>
            </a:r>
            <a:r>
              <a:rPr lang="zh-CN" altLang="en-US"/>
              <a:t>与</a:t>
            </a:r>
            <a:r>
              <a:rPr lang="en-US" altLang="zh-CN" i="1"/>
              <a:t>G</a:t>
            </a:r>
            <a:r>
              <a:rPr lang="zh-CN" altLang="en-US">
                <a:solidFill>
                  <a:srgbClr val="0000FF"/>
                </a:solidFill>
              </a:rPr>
              <a:t>等价</a:t>
            </a:r>
            <a:r>
              <a:rPr lang="zh-CN" altLang="en-US"/>
              <a:t>。</a:t>
            </a:r>
          </a:p>
          <a:p>
            <a:pPr marL="533400" indent="-533400">
              <a:lnSpc>
                <a:spcPct val="20000"/>
              </a:lnSpc>
              <a:spcBef>
                <a:spcPct val="70000"/>
              </a:spcBef>
            </a:pPr>
            <a:r>
              <a:rPr lang="zh-CN" altLang="en-US"/>
              <a:t>函数依赖集等价的充要条件</a:t>
            </a:r>
          </a:p>
          <a:p>
            <a:pPr marL="533400" indent="-533400" algn="just">
              <a:buFont typeface="Wingdings" pitchFamily="2" charset="2"/>
              <a:buNone/>
            </a:pPr>
            <a:r>
              <a:rPr lang="zh-CN" altLang="en-US"/>
              <a:t>引理</a:t>
            </a:r>
            <a:r>
              <a:rPr lang="en-US" altLang="zh-CN"/>
              <a:t>10.1  </a:t>
            </a:r>
            <a:r>
              <a:rPr lang="en-US" altLang="zh-CN" i="1"/>
              <a:t>F</a:t>
            </a:r>
            <a:r>
              <a:rPr lang="en-US" altLang="zh-CN" baseline="30000"/>
              <a:t>+ </a:t>
            </a:r>
            <a:r>
              <a:rPr lang="en-US" altLang="zh-CN"/>
              <a:t>= </a:t>
            </a:r>
            <a:r>
              <a:rPr lang="en-US" altLang="zh-CN" i="1"/>
              <a:t>G</a:t>
            </a:r>
            <a:r>
              <a:rPr lang="en-US" altLang="zh-CN" baseline="30000"/>
              <a:t>+ </a:t>
            </a:r>
            <a:r>
              <a:rPr lang="zh-CN" altLang="en-US"/>
              <a:t>的充分必要条件是</a:t>
            </a:r>
            <a:r>
              <a:rPr lang="en-US" altLang="zh-CN" i="1"/>
              <a:t>F</a:t>
            </a:r>
            <a:r>
              <a:rPr lang="en-US" altLang="zh-CN"/>
              <a:t> </a:t>
            </a:r>
            <a:r>
              <a:rPr lang="en-US" altLang="zh-CN">
                <a:sym typeface="Symbol" pitchFamily="2" charset="2"/>
              </a:rPr>
              <a:t></a:t>
            </a:r>
            <a:r>
              <a:rPr lang="en-US" altLang="zh-CN"/>
              <a:t> </a:t>
            </a:r>
            <a:r>
              <a:rPr lang="en-US" altLang="zh-CN" i="1"/>
              <a:t>G</a:t>
            </a:r>
            <a:r>
              <a:rPr lang="en-US" altLang="zh-CN" baseline="30000"/>
              <a:t>+ </a:t>
            </a:r>
            <a:r>
              <a:rPr lang="zh-CN" altLang="en-US"/>
              <a:t>，同时</a:t>
            </a:r>
            <a:r>
              <a:rPr lang="en-US" altLang="zh-CN" i="1"/>
              <a:t>G</a:t>
            </a:r>
            <a:r>
              <a:rPr lang="en-US" altLang="zh-CN"/>
              <a:t> </a:t>
            </a:r>
            <a:r>
              <a:rPr lang="en-US" altLang="zh-CN">
                <a:sym typeface="Symbol" pitchFamily="2" charset="2"/>
              </a:rPr>
              <a:t></a:t>
            </a:r>
            <a:r>
              <a:rPr lang="en-US" altLang="zh-CN"/>
              <a:t> </a:t>
            </a:r>
            <a:r>
              <a:rPr lang="en-US" altLang="zh-CN" i="1"/>
              <a:t>F</a:t>
            </a:r>
            <a:r>
              <a:rPr lang="en-US" altLang="zh-CN" baseline="30000"/>
              <a:t>+ </a:t>
            </a:r>
            <a:endParaRPr lang="en-US" altLang="zh-CN"/>
          </a:p>
          <a:p>
            <a:pPr marL="920750" lvl="1" indent="-533400">
              <a:buFontTx/>
              <a:buNone/>
            </a:pPr>
            <a:r>
              <a:rPr lang="zh-CN" altLang="en-US">
                <a:ea typeface="黑体" panose="02010609060101010101" pitchFamily="49" charset="-122"/>
              </a:rPr>
              <a:t>证</a:t>
            </a:r>
            <a:r>
              <a:rPr lang="en-US" altLang="zh-CN">
                <a:ea typeface="黑体" panose="02010609060101010101" pitchFamily="49" charset="-122"/>
              </a:rPr>
              <a:t>:  </a:t>
            </a:r>
            <a:r>
              <a:rPr lang="zh-CN" altLang="en-US"/>
              <a:t>必要性显然，只证充分性。</a:t>
            </a:r>
          </a:p>
          <a:p>
            <a:pPr marL="920750" lvl="1" indent="-533400">
              <a:buFontTx/>
              <a:buNone/>
            </a:pPr>
            <a:r>
              <a:rPr lang="zh-CN" altLang="en-US"/>
              <a:t>（</a:t>
            </a:r>
            <a:r>
              <a:rPr lang="en-US" altLang="zh-CN"/>
              <a:t>1</a:t>
            </a:r>
            <a:r>
              <a:rPr lang="zh-CN" altLang="en-US"/>
              <a:t>）若</a:t>
            </a:r>
            <a:r>
              <a:rPr lang="en-US" altLang="zh-CN" i="1"/>
              <a:t>F</a:t>
            </a:r>
            <a:r>
              <a:rPr lang="en-US" altLang="zh-CN">
                <a:sym typeface="Symbol" pitchFamily="2" charset="2"/>
              </a:rPr>
              <a:t></a:t>
            </a:r>
            <a:r>
              <a:rPr lang="en-US" altLang="zh-CN" i="1"/>
              <a:t>G</a:t>
            </a:r>
            <a:r>
              <a:rPr lang="en-US" altLang="zh-CN" baseline="30000"/>
              <a:t>+ </a:t>
            </a:r>
            <a:r>
              <a:rPr lang="zh-CN" altLang="en-US"/>
              <a:t>，则</a:t>
            </a:r>
            <a:r>
              <a:rPr lang="en-US" altLang="zh-CN" i="1"/>
              <a:t>X</a:t>
            </a:r>
            <a:r>
              <a:rPr lang="en-US" altLang="zh-CN" i="1" baseline="-30000"/>
              <a:t>F</a:t>
            </a:r>
            <a:r>
              <a:rPr lang="en-US" altLang="zh-CN" baseline="30000"/>
              <a:t>+ </a:t>
            </a:r>
            <a:r>
              <a:rPr lang="en-US" altLang="zh-CN">
                <a:sym typeface="Symbol" pitchFamily="2" charset="2"/>
              </a:rPr>
              <a:t></a:t>
            </a:r>
            <a:r>
              <a:rPr lang="en-US" altLang="zh-CN"/>
              <a:t> </a:t>
            </a:r>
            <a:r>
              <a:rPr lang="en-US" altLang="zh-CN" i="1"/>
              <a:t>X</a:t>
            </a:r>
            <a:r>
              <a:rPr lang="en-US" altLang="zh-CN" i="1" baseline="-30000"/>
              <a:t>G</a:t>
            </a:r>
            <a:r>
              <a:rPr lang="en-US" altLang="zh-CN" baseline="-30000"/>
              <a:t>+</a:t>
            </a:r>
            <a:r>
              <a:rPr lang="en-US" altLang="zh-CN" baseline="30000"/>
              <a:t>+ </a:t>
            </a:r>
            <a:r>
              <a:rPr lang="zh-CN" altLang="en-US"/>
              <a:t>。</a:t>
            </a:r>
          </a:p>
          <a:p>
            <a:pPr marL="920750" lvl="1" indent="-533400">
              <a:buFontTx/>
              <a:buNone/>
            </a:pPr>
            <a:r>
              <a:rPr lang="zh-CN" altLang="en-US"/>
              <a:t>（</a:t>
            </a:r>
            <a:r>
              <a:rPr lang="en-US" altLang="zh-CN"/>
              <a:t>2</a:t>
            </a:r>
            <a:r>
              <a:rPr lang="zh-CN" altLang="en-US"/>
              <a:t>）任取</a:t>
            </a:r>
            <a:r>
              <a:rPr lang="en-US" altLang="zh-CN" i="1"/>
              <a:t>X</a:t>
            </a:r>
            <a:r>
              <a:rPr lang="en-US" altLang="zh-CN"/>
              <a:t>→</a:t>
            </a:r>
            <a:r>
              <a:rPr lang="en-US" altLang="zh-CN" i="1"/>
              <a:t>Y</a:t>
            </a:r>
            <a:r>
              <a:rPr lang="en-US" altLang="zh-CN">
                <a:sym typeface="Symbol" pitchFamily="2" charset="2"/>
              </a:rPr>
              <a:t></a:t>
            </a:r>
            <a:r>
              <a:rPr lang="en-US" altLang="zh-CN" i="1"/>
              <a:t>F</a:t>
            </a:r>
            <a:r>
              <a:rPr lang="en-US" altLang="zh-CN" baseline="30000"/>
              <a:t>+  </a:t>
            </a:r>
            <a:r>
              <a:rPr lang="zh-CN" altLang="en-US"/>
              <a:t>则有 </a:t>
            </a:r>
            <a:r>
              <a:rPr lang="en-US" altLang="zh-CN" i="1"/>
              <a:t>Y</a:t>
            </a:r>
            <a:r>
              <a:rPr lang="en-US" altLang="zh-CN"/>
              <a:t> </a:t>
            </a:r>
            <a:r>
              <a:rPr lang="en-US" altLang="zh-CN">
                <a:sym typeface="Symbol" pitchFamily="2" charset="2"/>
              </a:rPr>
              <a:t></a:t>
            </a:r>
            <a:r>
              <a:rPr lang="en-US" altLang="zh-CN"/>
              <a:t> </a:t>
            </a:r>
            <a:r>
              <a:rPr lang="en-US" altLang="zh-CN" i="1"/>
              <a:t>X</a:t>
            </a:r>
            <a:r>
              <a:rPr lang="en-US" altLang="zh-CN" i="1" baseline="-30000"/>
              <a:t>F</a:t>
            </a:r>
            <a:r>
              <a:rPr lang="en-US" altLang="zh-CN" baseline="30000"/>
              <a:t>+ </a:t>
            </a:r>
            <a:r>
              <a:rPr lang="en-US" altLang="zh-CN"/>
              <a:t> </a:t>
            </a:r>
            <a:r>
              <a:rPr lang="en-US" altLang="zh-CN">
                <a:sym typeface="Symbol" pitchFamily="2" charset="2"/>
              </a:rPr>
              <a:t> </a:t>
            </a:r>
            <a:r>
              <a:rPr lang="en-US" altLang="zh-CN" i="1"/>
              <a:t>X</a:t>
            </a:r>
            <a:r>
              <a:rPr lang="en-US" altLang="zh-CN" i="1" baseline="-30000"/>
              <a:t>G</a:t>
            </a:r>
            <a:r>
              <a:rPr lang="en-US" altLang="zh-CN" baseline="-30000"/>
              <a:t>+</a:t>
            </a:r>
            <a:r>
              <a:rPr lang="en-US" altLang="zh-CN" baseline="30000"/>
              <a:t>+ </a:t>
            </a:r>
            <a:r>
              <a:rPr lang="zh-CN" altLang="en-US"/>
              <a:t>。</a:t>
            </a:r>
          </a:p>
          <a:p>
            <a:pPr marL="920750" lvl="1" indent="-533400">
              <a:lnSpc>
                <a:spcPct val="70000"/>
              </a:lnSpc>
              <a:buFontTx/>
              <a:buNone/>
            </a:pPr>
            <a:r>
              <a:rPr lang="zh-CN" altLang="en-US"/>
              <a:t>		     所以</a:t>
            </a:r>
            <a:r>
              <a:rPr lang="en-US" altLang="zh-CN" i="1"/>
              <a:t>X</a:t>
            </a:r>
            <a:r>
              <a:rPr lang="en-US" altLang="zh-CN"/>
              <a:t>→</a:t>
            </a:r>
            <a:r>
              <a:rPr lang="en-US" altLang="zh-CN" i="1"/>
              <a:t>Y </a:t>
            </a:r>
            <a:r>
              <a:rPr lang="en-US" altLang="zh-CN">
                <a:sym typeface="Symbol" pitchFamily="2" charset="2"/>
              </a:rPr>
              <a:t></a:t>
            </a:r>
            <a:r>
              <a:rPr lang="en-US" altLang="zh-CN"/>
              <a:t> (</a:t>
            </a:r>
            <a:r>
              <a:rPr lang="en-US" altLang="zh-CN" i="1"/>
              <a:t>G</a:t>
            </a:r>
            <a:r>
              <a:rPr lang="en-US" altLang="zh-CN" baseline="30000"/>
              <a:t>+</a:t>
            </a:r>
            <a:r>
              <a:rPr lang="en-US" altLang="zh-CN"/>
              <a:t>)</a:t>
            </a:r>
            <a:r>
              <a:rPr lang="en-US" altLang="zh-CN" baseline="30000"/>
              <a:t>+</a:t>
            </a:r>
            <a:r>
              <a:rPr lang="en-US" altLang="zh-CN"/>
              <a:t>= </a:t>
            </a:r>
            <a:r>
              <a:rPr lang="en-US" altLang="zh-CN" i="1"/>
              <a:t>G</a:t>
            </a:r>
            <a:r>
              <a:rPr lang="en-US" altLang="zh-CN" baseline="30000"/>
              <a:t>+</a:t>
            </a:r>
            <a:r>
              <a:rPr lang="zh-CN" altLang="en-US"/>
              <a:t>。即</a:t>
            </a:r>
            <a:r>
              <a:rPr lang="en-US" altLang="zh-CN" i="1"/>
              <a:t>F</a:t>
            </a:r>
            <a:r>
              <a:rPr lang="en-US" altLang="zh-CN" baseline="30000"/>
              <a:t>+ </a:t>
            </a:r>
            <a:r>
              <a:rPr lang="en-US" altLang="zh-CN">
                <a:sym typeface="Symbol" pitchFamily="2" charset="2"/>
              </a:rPr>
              <a:t></a:t>
            </a:r>
            <a:r>
              <a:rPr lang="en-US" altLang="zh-CN"/>
              <a:t> </a:t>
            </a:r>
            <a:r>
              <a:rPr lang="en-US" altLang="zh-CN" i="1"/>
              <a:t>G</a:t>
            </a:r>
            <a:r>
              <a:rPr lang="en-US" altLang="zh-CN" baseline="30000"/>
              <a:t>+</a:t>
            </a:r>
            <a:r>
              <a:rPr lang="zh-CN" altLang="en-US"/>
              <a:t>。</a:t>
            </a:r>
          </a:p>
          <a:p>
            <a:pPr marL="920750" lvl="1" indent="-533400">
              <a:lnSpc>
                <a:spcPct val="60000"/>
              </a:lnSpc>
              <a:buFontTx/>
              <a:buNone/>
            </a:pPr>
            <a:r>
              <a:rPr lang="zh-CN" altLang="en-US"/>
              <a:t>（</a:t>
            </a:r>
            <a:r>
              <a:rPr lang="en-US" altLang="zh-CN"/>
              <a:t>3</a:t>
            </a:r>
            <a:r>
              <a:rPr lang="zh-CN" altLang="en-US"/>
              <a:t>）同理可证</a:t>
            </a:r>
            <a:r>
              <a:rPr lang="en-US" altLang="zh-CN" i="1"/>
              <a:t>G</a:t>
            </a:r>
            <a:r>
              <a:rPr lang="en-US" altLang="zh-CN" baseline="30000"/>
              <a:t>+ </a:t>
            </a:r>
            <a:r>
              <a:rPr lang="en-US" altLang="zh-CN">
                <a:sym typeface="Symbol" pitchFamily="2" charset="2"/>
              </a:rPr>
              <a:t></a:t>
            </a:r>
            <a:r>
              <a:rPr lang="en-US" altLang="zh-CN" i="1"/>
              <a:t>F</a:t>
            </a:r>
            <a:r>
              <a:rPr lang="en-US" altLang="zh-CN" baseline="30000"/>
              <a:t>+ </a:t>
            </a:r>
            <a:r>
              <a:rPr lang="zh-CN" altLang="en-US"/>
              <a:t>，所以</a:t>
            </a:r>
            <a:r>
              <a:rPr lang="en-US" altLang="zh-CN" i="1"/>
              <a:t>F</a:t>
            </a:r>
            <a:r>
              <a:rPr lang="en-US" altLang="zh-CN" baseline="30000"/>
              <a:t>+ </a:t>
            </a:r>
            <a:r>
              <a:rPr lang="en-US" altLang="zh-CN"/>
              <a:t>= </a:t>
            </a:r>
            <a:r>
              <a:rPr lang="en-US" altLang="zh-CN" i="1"/>
              <a:t>G</a:t>
            </a:r>
            <a:r>
              <a:rPr lang="en-US" altLang="zh-CN" baseline="30000"/>
              <a:t>+</a:t>
            </a:r>
            <a:r>
              <a:rPr lang="zh-CN" altLang="en-US"/>
              <a:t>。</a:t>
            </a:r>
          </a:p>
          <a:p>
            <a:pPr marL="533400" indent="-533400"/>
            <a:r>
              <a:rPr lang="zh-CN" altLang="en-US">
                <a:solidFill>
                  <a:srgbClr val="FF0000"/>
                </a:solidFill>
              </a:rPr>
              <a:t>要判定</a:t>
            </a:r>
            <a:r>
              <a:rPr lang="en-US" altLang="zh-CN" i="1">
                <a:solidFill>
                  <a:srgbClr val="FF0000"/>
                </a:solidFill>
              </a:rPr>
              <a:t>F</a:t>
            </a:r>
            <a:r>
              <a:rPr lang="en-US" altLang="zh-CN" baseline="30000">
                <a:solidFill>
                  <a:srgbClr val="FF0000"/>
                </a:solidFill>
              </a:rPr>
              <a:t> </a:t>
            </a:r>
            <a:r>
              <a:rPr lang="en-US" altLang="zh-CN">
                <a:solidFill>
                  <a:srgbClr val="FF0000"/>
                </a:solidFill>
                <a:sym typeface="Symbol" pitchFamily="2" charset="2"/>
              </a:rPr>
              <a:t></a:t>
            </a:r>
            <a:r>
              <a:rPr lang="en-US" altLang="zh-CN">
                <a:solidFill>
                  <a:srgbClr val="FF0000"/>
                </a:solidFill>
              </a:rPr>
              <a:t> </a:t>
            </a:r>
            <a:r>
              <a:rPr lang="en-US" altLang="zh-CN" i="1">
                <a:solidFill>
                  <a:srgbClr val="FF0000"/>
                </a:solidFill>
              </a:rPr>
              <a:t>G</a:t>
            </a:r>
            <a:r>
              <a:rPr lang="en-US" altLang="zh-CN" baseline="30000">
                <a:solidFill>
                  <a:srgbClr val="FF0000"/>
                </a:solidFill>
              </a:rPr>
              <a:t>+</a:t>
            </a:r>
            <a:r>
              <a:rPr lang="zh-CN" altLang="en-US">
                <a:solidFill>
                  <a:srgbClr val="FF0000"/>
                </a:solidFill>
              </a:rPr>
              <a:t>，只须逐一对</a:t>
            </a:r>
            <a:r>
              <a:rPr lang="en-US" altLang="zh-CN" i="1">
                <a:solidFill>
                  <a:srgbClr val="FF0000"/>
                </a:solidFill>
              </a:rPr>
              <a:t>F</a:t>
            </a:r>
            <a:r>
              <a:rPr lang="zh-CN" altLang="en-US">
                <a:solidFill>
                  <a:srgbClr val="FF0000"/>
                </a:solidFill>
              </a:rPr>
              <a:t>中的函数依赖</a:t>
            </a:r>
            <a:r>
              <a:rPr lang="en-US" altLang="zh-CN" i="1">
                <a:solidFill>
                  <a:srgbClr val="FF0000"/>
                </a:solidFill>
              </a:rPr>
              <a:t>X</a:t>
            </a:r>
            <a:r>
              <a:rPr lang="en-US" altLang="zh-CN">
                <a:solidFill>
                  <a:srgbClr val="FF0000"/>
                </a:solidFill>
              </a:rPr>
              <a:t>→</a:t>
            </a:r>
            <a:r>
              <a:rPr lang="en-US" altLang="zh-CN" i="1">
                <a:solidFill>
                  <a:srgbClr val="FF0000"/>
                </a:solidFill>
              </a:rPr>
              <a:t>Y</a:t>
            </a:r>
            <a:r>
              <a:rPr lang="zh-CN" altLang="en-US">
                <a:solidFill>
                  <a:srgbClr val="FF0000"/>
                </a:solidFill>
              </a:rPr>
              <a:t>，考察 </a:t>
            </a:r>
            <a:r>
              <a:rPr lang="en-US" altLang="zh-CN" i="1">
                <a:solidFill>
                  <a:srgbClr val="FF0000"/>
                </a:solidFill>
              </a:rPr>
              <a:t>Y </a:t>
            </a:r>
            <a:r>
              <a:rPr lang="zh-CN" altLang="en-US">
                <a:solidFill>
                  <a:srgbClr val="FF0000"/>
                </a:solidFill>
              </a:rPr>
              <a:t>是否属于</a:t>
            </a:r>
            <a:r>
              <a:rPr lang="en-US" altLang="zh-CN" i="1">
                <a:solidFill>
                  <a:srgbClr val="FF0000"/>
                </a:solidFill>
              </a:rPr>
              <a:t>X</a:t>
            </a:r>
            <a:r>
              <a:rPr lang="en-US" altLang="zh-CN" i="1" baseline="-30000">
                <a:solidFill>
                  <a:srgbClr val="FF0000"/>
                </a:solidFill>
              </a:rPr>
              <a:t>G</a:t>
            </a:r>
            <a:r>
              <a:rPr lang="en-US" altLang="zh-CN" baseline="-30000">
                <a:solidFill>
                  <a:srgbClr val="FF0000"/>
                </a:solidFill>
              </a:rPr>
              <a:t>+</a:t>
            </a:r>
            <a:r>
              <a:rPr lang="en-US" altLang="zh-CN" baseline="30000">
                <a:solidFill>
                  <a:srgbClr val="FF0000"/>
                </a:solidFill>
              </a:rPr>
              <a:t>+ </a:t>
            </a:r>
            <a:r>
              <a:rPr lang="en-US" altLang="zh-CN">
                <a:solidFill>
                  <a:srgbClr val="FF0000"/>
                </a:solidFill>
              </a:rPr>
              <a:t> </a:t>
            </a:r>
            <a:r>
              <a:rPr lang="zh-CN" altLang="en-US">
                <a:solidFill>
                  <a:srgbClr val="FF0000"/>
                </a:solidFill>
              </a:rPr>
              <a:t>就行了。</a:t>
            </a:r>
          </a:p>
          <a:p>
            <a:pPr marL="533400" indent="-533400">
              <a:buFont typeface="Wingdings" pitchFamily="2" charset="2"/>
              <a:buNone/>
            </a:pPr>
            <a:r>
              <a:rPr lang="en-US" altLang="zh-CN">
                <a:solidFill>
                  <a:srgbClr val="FF0000"/>
                </a:solidFill>
              </a:rPr>
              <a:t>      ——</a:t>
            </a:r>
            <a:r>
              <a:rPr lang="zh-CN" altLang="en-US">
                <a:solidFill>
                  <a:srgbClr val="FF0000"/>
                </a:solidFill>
              </a:rPr>
              <a:t>引理</a:t>
            </a:r>
            <a:r>
              <a:rPr lang="en-US" altLang="zh-CN">
                <a:solidFill>
                  <a:srgbClr val="FF0000"/>
                </a:solidFill>
              </a:rPr>
              <a:t>10.1 </a:t>
            </a:r>
            <a:r>
              <a:rPr lang="zh-CN" altLang="en-US">
                <a:solidFill>
                  <a:srgbClr val="FF0000"/>
                </a:solidFill>
              </a:rPr>
              <a:t>给出了判断两个函数依赖集等价的可行算法。</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3">
            <a:extLst>
              <a:ext uri="{FF2B5EF4-FFF2-40B4-BE49-F238E27FC236}">
                <a16:creationId xmlns:a16="http://schemas.microsoft.com/office/drawing/2014/main" id="{806D3A7D-D487-7445-9A4D-0A666D04E7D5}"/>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2164C45C-776F-6649-B044-B4BF16AC2B30}" type="slidenum">
              <a:rPr lang="zh-CN" altLang="en-US" sz="2000">
                <a:latin typeface="Arial" panose="020B0604020202020204" pitchFamily="34" charset="0"/>
              </a:rPr>
              <a:pPr>
                <a:lnSpc>
                  <a:spcPct val="100000"/>
                </a:lnSpc>
                <a:spcBef>
                  <a:spcPct val="0"/>
                </a:spcBef>
                <a:buClrTx/>
                <a:buSzTx/>
                <a:buFontTx/>
                <a:buNone/>
              </a:pPr>
              <a:t>75</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C57517DD-4FB3-9D4B-9FA8-A4690ED10911}"/>
              </a:ext>
            </a:extLst>
          </p:cNvPr>
          <p:cNvSpPr>
            <a:spLocks noGrp="1"/>
          </p:cNvSpPr>
          <p:nvPr>
            <p:ph type="dt" sz="quarter" idx="11"/>
          </p:nvPr>
        </p:nvSpPr>
        <p:spPr/>
        <p:txBody>
          <a:bodyPr/>
          <a:lstStyle/>
          <a:p>
            <a:pPr>
              <a:defRPr/>
            </a:pPr>
            <a:fld id="{EB84C8F1-23D8-4B71-A4A1-4AF0606F6D21}" type="datetime1">
              <a:rPr lang="zh-CN" altLang="en-US"/>
              <a:pPr>
                <a:defRPr/>
              </a:pPr>
              <a:t>2024/5/24</a:t>
            </a:fld>
            <a:endParaRPr lang="en-US" altLang="zh-CN" sz="1000"/>
          </a:p>
        </p:txBody>
      </p:sp>
      <p:sp>
        <p:nvSpPr>
          <p:cNvPr id="1883138" name="Rectangle 2">
            <a:extLst>
              <a:ext uri="{FF2B5EF4-FFF2-40B4-BE49-F238E27FC236}">
                <a16:creationId xmlns:a16="http://schemas.microsoft.com/office/drawing/2014/main" id="{959DBA4B-C21B-6643-827F-9683E5E0A74F}"/>
              </a:ext>
            </a:extLst>
          </p:cNvPr>
          <p:cNvSpPr>
            <a:spLocks noGrp="1" noChangeArrowheads="1"/>
          </p:cNvSpPr>
          <p:nvPr>
            <p:ph type="title"/>
          </p:nvPr>
        </p:nvSpPr>
        <p:spPr/>
        <p:txBody>
          <a:bodyPr/>
          <a:lstStyle/>
          <a:p>
            <a:r>
              <a:rPr lang="zh-CN" altLang="en-US"/>
              <a:t>最小依赖集</a:t>
            </a:r>
          </a:p>
        </p:txBody>
      </p:sp>
      <p:sp>
        <p:nvSpPr>
          <p:cNvPr id="93189" name="Rectangle 3">
            <a:extLst>
              <a:ext uri="{FF2B5EF4-FFF2-40B4-BE49-F238E27FC236}">
                <a16:creationId xmlns:a16="http://schemas.microsoft.com/office/drawing/2014/main" id="{E4C7E1C6-A3CC-7B40-8FB9-0F4035E10553}"/>
              </a:ext>
            </a:extLst>
          </p:cNvPr>
          <p:cNvSpPr>
            <a:spLocks noGrp="1" noChangeArrowheads="1"/>
          </p:cNvSpPr>
          <p:nvPr>
            <p:ph type="body" idx="1"/>
          </p:nvPr>
        </p:nvSpPr>
        <p:spPr>
          <a:xfrm>
            <a:off x="631825" y="1125538"/>
            <a:ext cx="9001125" cy="2562225"/>
          </a:xfrm>
        </p:spPr>
        <p:txBody>
          <a:bodyPr/>
          <a:lstStyle/>
          <a:p>
            <a:pPr marL="342900" indent="-342900" algn="just" defTabSz="914400"/>
            <a:r>
              <a:rPr lang="zh-CN" altLang="en-US"/>
              <a:t>定义</a:t>
            </a:r>
            <a:r>
              <a:rPr lang="en-US" altLang="zh-CN"/>
              <a:t>10.10  </a:t>
            </a:r>
            <a:r>
              <a:rPr lang="zh-CN" altLang="en-US"/>
              <a:t>如果函数依赖集</a:t>
            </a:r>
            <a:r>
              <a:rPr lang="en-US" altLang="zh-CN"/>
              <a:t>F</a:t>
            </a:r>
            <a:r>
              <a:rPr lang="zh-CN" altLang="en-US"/>
              <a:t>满足下列条件，则称</a:t>
            </a:r>
            <a:r>
              <a:rPr lang="en-US" altLang="zh-CN"/>
              <a:t>F</a:t>
            </a:r>
            <a:r>
              <a:rPr lang="zh-CN" altLang="en-US"/>
              <a:t>为一个</a:t>
            </a:r>
            <a:r>
              <a:rPr lang="zh-CN" altLang="en-US">
                <a:solidFill>
                  <a:srgbClr val="0000FF"/>
                </a:solidFill>
              </a:rPr>
              <a:t>最小函数依赖集 </a:t>
            </a:r>
            <a:r>
              <a:rPr lang="zh-CN" altLang="en-US"/>
              <a:t>或</a:t>
            </a:r>
            <a:r>
              <a:rPr lang="zh-CN" altLang="en-US">
                <a:solidFill>
                  <a:srgbClr val="0000FF"/>
                </a:solidFill>
              </a:rPr>
              <a:t> 最小覆盖</a:t>
            </a:r>
          </a:p>
          <a:p>
            <a:pPr marL="742950" lvl="1" indent="-285750" algn="just" defTabSz="914400"/>
            <a:r>
              <a:rPr lang="en-US" altLang="zh-CN"/>
              <a:t>(1) F</a:t>
            </a:r>
            <a:r>
              <a:rPr lang="zh-CN" altLang="en-US"/>
              <a:t>中的所有函数依赖其右部都是单属性 </a:t>
            </a:r>
          </a:p>
          <a:p>
            <a:pPr marL="742950" lvl="1" indent="-285750" algn="just" defTabSz="914400"/>
            <a:r>
              <a:rPr lang="en-US" altLang="zh-CN"/>
              <a:t>(2)</a:t>
            </a:r>
            <a:r>
              <a:rPr lang="zh-CN" altLang="en-US"/>
              <a:t>对</a:t>
            </a:r>
            <a:r>
              <a:rPr lang="en-US" altLang="zh-CN"/>
              <a:t>F</a:t>
            </a:r>
            <a:r>
              <a:rPr lang="zh-CN" altLang="en-US"/>
              <a:t>中的任一函数依赖</a:t>
            </a:r>
            <a:r>
              <a:rPr lang="en-US" altLang="zh-CN"/>
              <a:t>X→A, F</a:t>
            </a:r>
            <a:r>
              <a:rPr lang="en-US" altLang="zh-CN">
                <a:sym typeface="Symbol" pitchFamily="2" charset="2"/>
              </a:rPr>
              <a:t></a:t>
            </a:r>
            <a:r>
              <a:rPr lang="en-US" altLang="zh-CN"/>
              <a:t>{X→A}</a:t>
            </a:r>
            <a:r>
              <a:rPr lang="zh-CN" altLang="en-US"/>
              <a:t>与</a:t>
            </a:r>
            <a:r>
              <a:rPr lang="en-US" altLang="zh-CN"/>
              <a:t>F</a:t>
            </a:r>
            <a:r>
              <a:rPr lang="zh-CN" altLang="en-US"/>
              <a:t>不等价</a:t>
            </a:r>
          </a:p>
          <a:p>
            <a:pPr marL="742950" lvl="1" indent="-285750" algn="just" defTabSz="914400"/>
            <a:r>
              <a:rPr lang="en-US" altLang="zh-CN"/>
              <a:t>(3)</a:t>
            </a:r>
            <a:r>
              <a:rPr lang="zh-CN" altLang="en-US"/>
              <a:t>对</a:t>
            </a:r>
            <a:r>
              <a:rPr lang="en-US" altLang="zh-CN"/>
              <a:t>F</a:t>
            </a:r>
            <a:r>
              <a:rPr lang="zh-CN" altLang="en-US"/>
              <a:t>中的任一函数依赖</a:t>
            </a:r>
            <a:r>
              <a:rPr lang="en-US" altLang="zh-CN"/>
              <a:t>X→A</a:t>
            </a:r>
            <a:r>
              <a:rPr lang="zh-CN" altLang="en-US"/>
              <a:t>，</a:t>
            </a:r>
            <a:r>
              <a:rPr lang="en-US" altLang="zh-CN"/>
              <a:t>F</a:t>
            </a:r>
            <a:r>
              <a:rPr lang="en-US" altLang="zh-CN">
                <a:sym typeface="Symbol" pitchFamily="2" charset="2"/>
              </a:rPr>
              <a:t></a:t>
            </a:r>
            <a:r>
              <a:rPr lang="en-US" altLang="zh-CN"/>
              <a:t>{X→A}∪{Z→A }</a:t>
            </a:r>
            <a:r>
              <a:rPr lang="zh-CN" altLang="en-US"/>
              <a:t>与</a:t>
            </a:r>
            <a:r>
              <a:rPr lang="en-US" altLang="zh-CN"/>
              <a:t>F</a:t>
            </a:r>
            <a:r>
              <a:rPr lang="zh-CN" altLang="en-US"/>
              <a:t>不等价。其中，</a:t>
            </a:r>
            <a:r>
              <a:rPr lang="en-US" altLang="zh-CN"/>
              <a:t>Z</a:t>
            </a:r>
            <a:r>
              <a:rPr lang="zh-CN" altLang="en-US"/>
              <a:t>是</a:t>
            </a:r>
            <a:r>
              <a:rPr lang="en-US" altLang="zh-CN"/>
              <a:t>X</a:t>
            </a:r>
            <a:r>
              <a:rPr lang="zh-CN" altLang="en-US"/>
              <a:t>的真子集</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3">
            <a:extLst>
              <a:ext uri="{FF2B5EF4-FFF2-40B4-BE49-F238E27FC236}">
                <a16:creationId xmlns:a16="http://schemas.microsoft.com/office/drawing/2014/main" id="{371AF4AC-997D-5F4B-9E3D-77EA13875901}"/>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11AA63DD-F316-5B41-9826-9CB45E8D67D7}" type="slidenum">
              <a:rPr lang="zh-CN" altLang="en-US" sz="2000">
                <a:latin typeface="Arial" panose="020B0604020202020204" pitchFamily="34" charset="0"/>
              </a:rPr>
              <a:pPr>
                <a:lnSpc>
                  <a:spcPct val="100000"/>
                </a:lnSpc>
                <a:spcBef>
                  <a:spcPct val="0"/>
                </a:spcBef>
                <a:buClrTx/>
                <a:buSzTx/>
                <a:buFontTx/>
                <a:buNone/>
              </a:pPr>
              <a:t>76</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0E51839A-E045-9B4E-8897-8787121D3647}"/>
              </a:ext>
            </a:extLst>
          </p:cNvPr>
          <p:cNvSpPr>
            <a:spLocks noGrp="1"/>
          </p:cNvSpPr>
          <p:nvPr>
            <p:ph type="dt" sz="quarter" idx="11"/>
          </p:nvPr>
        </p:nvSpPr>
        <p:spPr/>
        <p:txBody>
          <a:bodyPr/>
          <a:lstStyle/>
          <a:p>
            <a:pPr>
              <a:defRPr/>
            </a:pPr>
            <a:fld id="{0314241C-411E-4895-9D55-9BD2C97058F8}" type="datetime1">
              <a:rPr lang="zh-CN" altLang="en-US"/>
              <a:pPr>
                <a:defRPr/>
              </a:pPr>
              <a:t>2024/5/24</a:t>
            </a:fld>
            <a:endParaRPr lang="en-US" altLang="zh-CN" sz="1000"/>
          </a:p>
        </p:txBody>
      </p:sp>
      <p:sp>
        <p:nvSpPr>
          <p:cNvPr id="1884162" name="Rectangle 2">
            <a:extLst>
              <a:ext uri="{FF2B5EF4-FFF2-40B4-BE49-F238E27FC236}">
                <a16:creationId xmlns:a16="http://schemas.microsoft.com/office/drawing/2014/main" id="{EFB12A5B-354A-6A4F-AAB9-A51C6487A2C8}"/>
              </a:ext>
            </a:extLst>
          </p:cNvPr>
          <p:cNvSpPr>
            <a:spLocks noGrp="1" noChangeArrowheads="1"/>
          </p:cNvSpPr>
          <p:nvPr>
            <p:ph type="title"/>
          </p:nvPr>
        </p:nvSpPr>
        <p:spPr/>
        <p:txBody>
          <a:bodyPr/>
          <a:lstStyle/>
          <a:p>
            <a:r>
              <a:rPr lang="zh-CN" altLang="en-US"/>
              <a:t>最小依赖集</a:t>
            </a:r>
          </a:p>
        </p:txBody>
      </p:sp>
      <p:sp>
        <p:nvSpPr>
          <p:cNvPr id="94213" name="Rectangle 3">
            <a:extLst>
              <a:ext uri="{FF2B5EF4-FFF2-40B4-BE49-F238E27FC236}">
                <a16:creationId xmlns:a16="http://schemas.microsoft.com/office/drawing/2014/main" id="{807553CD-166C-1E40-BDA6-E4A3DD2CBA28}"/>
              </a:ext>
            </a:extLst>
          </p:cNvPr>
          <p:cNvSpPr>
            <a:spLocks noGrp="1" noChangeArrowheads="1"/>
          </p:cNvSpPr>
          <p:nvPr>
            <p:ph type="body" idx="1"/>
          </p:nvPr>
        </p:nvSpPr>
        <p:spPr>
          <a:xfrm>
            <a:off x="631825" y="1268413"/>
            <a:ext cx="8502650" cy="5080000"/>
          </a:xfrm>
        </p:spPr>
        <p:txBody>
          <a:bodyPr/>
          <a:lstStyle/>
          <a:p>
            <a:pPr marL="342900" indent="-342900" algn="just" defTabSz="914400">
              <a:lnSpc>
                <a:spcPct val="70000"/>
              </a:lnSpc>
            </a:pPr>
            <a:r>
              <a:rPr lang="en-US" altLang="zh-CN"/>
              <a:t>[</a:t>
            </a:r>
            <a:r>
              <a:rPr lang="zh-CN" altLang="en-US">
                <a:ea typeface="黑体" panose="02010609060101010101" pitchFamily="49" charset="-122"/>
              </a:rPr>
              <a:t>例</a:t>
            </a:r>
            <a:r>
              <a:rPr lang="en-US" altLang="zh-CN"/>
              <a:t>] </a:t>
            </a:r>
            <a:r>
              <a:rPr lang="zh-CN" altLang="en-US"/>
              <a:t>对于关系模式</a:t>
            </a:r>
            <a:r>
              <a:rPr lang="en-US" altLang="zh-CN" i="1"/>
              <a:t>S</a:t>
            </a:r>
            <a:r>
              <a:rPr lang="en-US" altLang="zh-CN"/>
              <a:t>&lt;</a:t>
            </a:r>
            <a:r>
              <a:rPr lang="en-US" altLang="zh-CN" i="1"/>
              <a:t>U</a:t>
            </a:r>
            <a:r>
              <a:rPr lang="zh-CN" altLang="en-US"/>
              <a:t>，</a:t>
            </a:r>
            <a:r>
              <a:rPr lang="en-US" altLang="zh-CN" i="1"/>
              <a:t>F</a:t>
            </a:r>
            <a:r>
              <a:rPr lang="en-US" altLang="zh-CN"/>
              <a:t>&gt;</a:t>
            </a:r>
            <a:r>
              <a:rPr lang="zh-CN" altLang="en-US"/>
              <a:t>，其中：</a:t>
            </a:r>
          </a:p>
          <a:p>
            <a:pPr marL="342900" indent="-342900" algn="just" defTabSz="914400">
              <a:lnSpc>
                <a:spcPct val="70000"/>
              </a:lnSpc>
              <a:buFont typeface="Wingdings" pitchFamily="2" charset="2"/>
              <a:buNone/>
            </a:pPr>
            <a:r>
              <a:rPr lang="zh-CN" altLang="en-US"/>
              <a:t>          </a:t>
            </a:r>
            <a:r>
              <a:rPr lang="en-US" altLang="zh-CN" i="1"/>
              <a:t>U</a:t>
            </a:r>
            <a:r>
              <a:rPr lang="en-US" altLang="zh-CN"/>
              <a:t>={ Sno</a:t>
            </a:r>
            <a:r>
              <a:rPr lang="zh-CN" altLang="en-US"/>
              <a:t>，</a:t>
            </a:r>
            <a:r>
              <a:rPr lang="en-US" altLang="zh-CN"/>
              <a:t>Sdept</a:t>
            </a:r>
            <a:r>
              <a:rPr lang="zh-CN" altLang="en-US"/>
              <a:t>，</a:t>
            </a:r>
            <a:r>
              <a:rPr lang="en-US" altLang="zh-CN"/>
              <a:t>Mname</a:t>
            </a:r>
            <a:r>
              <a:rPr lang="zh-CN" altLang="en-US"/>
              <a:t>，</a:t>
            </a:r>
            <a:r>
              <a:rPr lang="en-US" altLang="zh-CN"/>
              <a:t>Cno</a:t>
            </a:r>
            <a:r>
              <a:rPr lang="zh-CN" altLang="en-US"/>
              <a:t>，</a:t>
            </a:r>
            <a:r>
              <a:rPr lang="en-US" altLang="zh-CN"/>
              <a:t>Grade }</a:t>
            </a:r>
            <a:r>
              <a:rPr lang="zh-CN" altLang="en-US"/>
              <a:t>，</a:t>
            </a:r>
          </a:p>
          <a:p>
            <a:pPr marL="342900" indent="-342900" defTabSz="914400">
              <a:lnSpc>
                <a:spcPct val="70000"/>
              </a:lnSpc>
              <a:spcBef>
                <a:spcPct val="40000"/>
              </a:spcBef>
              <a:buFont typeface="Wingdings" pitchFamily="2" charset="2"/>
              <a:buNone/>
            </a:pPr>
            <a:r>
              <a:rPr lang="zh-CN" altLang="en-US"/>
              <a:t>          </a:t>
            </a:r>
            <a:r>
              <a:rPr lang="en-US" altLang="zh-CN" i="1"/>
              <a:t>F</a:t>
            </a:r>
            <a:r>
              <a:rPr lang="en-US" altLang="zh-CN"/>
              <a:t>={ Sno→Sdept</a:t>
            </a:r>
            <a:r>
              <a:rPr lang="zh-CN" altLang="en-US"/>
              <a:t>，</a:t>
            </a:r>
            <a:r>
              <a:rPr lang="en-US" altLang="zh-CN"/>
              <a:t>Sdept→Mname</a:t>
            </a:r>
            <a:r>
              <a:rPr lang="zh-CN" altLang="en-US"/>
              <a:t>，</a:t>
            </a:r>
          </a:p>
          <a:p>
            <a:pPr marL="342900" indent="-342900" defTabSz="914400">
              <a:lnSpc>
                <a:spcPct val="70000"/>
              </a:lnSpc>
              <a:buFont typeface="Wingdings" pitchFamily="2" charset="2"/>
              <a:buNone/>
            </a:pPr>
            <a:r>
              <a:rPr lang="zh-CN" altLang="en-US"/>
              <a:t>              （</a:t>
            </a:r>
            <a:r>
              <a:rPr lang="en-US" altLang="zh-CN"/>
              <a:t>Sno</a:t>
            </a:r>
            <a:r>
              <a:rPr lang="zh-CN" altLang="en-US"/>
              <a:t>，</a:t>
            </a:r>
            <a:r>
              <a:rPr lang="en-US" altLang="zh-CN"/>
              <a:t>Cno</a:t>
            </a:r>
            <a:r>
              <a:rPr lang="zh-CN" altLang="en-US"/>
              <a:t>）</a:t>
            </a:r>
            <a:r>
              <a:rPr lang="en-US" altLang="zh-CN"/>
              <a:t>→Grade }</a:t>
            </a:r>
          </a:p>
          <a:p>
            <a:pPr marL="342900" indent="-342900" defTabSz="914400">
              <a:lnSpc>
                <a:spcPct val="70000"/>
              </a:lnSpc>
              <a:spcBef>
                <a:spcPct val="40000"/>
              </a:spcBef>
              <a:buFont typeface="Wingdings" pitchFamily="2" charset="2"/>
              <a:buNone/>
            </a:pPr>
            <a:r>
              <a:rPr lang="en-US" altLang="zh-CN"/>
              <a:t>      </a:t>
            </a:r>
            <a:r>
              <a:rPr lang="zh-CN" altLang="en-US"/>
              <a:t>设</a:t>
            </a:r>
            <a:r>
              <a:rPr lang="en-US" altLang="zh-CN"/>
              <a:t>F</a:t>
            </a:r>
            <a:r>
              <a:rPr lang="en-US" altLang="zh-CN" i="1"/>
              <a:t>’</a:t>
            </a:r>
            <a:r>
              <a:rPr lang="en-US" altLang="zh-CN"/>
              <a:t>={Sno → Sdept </a:t>
            </a:r>
            <a:r>
              <a:rPr lang="zh-CN" altLang="en-US"/>
              <a:t>，</a:t>
            </a:r>
            <a:r>
              <a:rPr lang="en-US" altLang="zh-CN">
                <a:solidFill>
                  <a:srgbClr val="0000FF"/>
                </a:solidFill>
              </a:rPr>
              <a:t>Sno→Mname</a:t>
            </a:r>
            <a:r>
              <a:rPr lang="zh-CN" altLang="en-US"/>
              <a:t>，</a:t>
            </a:r>
          </a:p>
          <a:p>
            <a:pPr marL="342900" indent="-342900" defTabSz="914400">
              <a:lnSpc>
                <a:spcPct val="70000"/>
              </a:lnSpc>
              <a:buFont typeface="Wingdings" pitchFamily="2" charset="2"/>
              <a:buNone/>
            </a:pPr>
            <a:r>
              <a:rPr lang="zh-CN" altLang="en-US"/>
              <a:t>                </a:t>
            </a:r>
            <a:r>
              <a:rPr lang="en-US" altLang="zh-CN"/>
              <a:t>Sdept → Mname </a:t>
            </a:r>
            <a:r>
              <a:rPr lang="zh-CN" altLang="en-US"/>
              <a:t>，</a:t>
            </a:r>
            <a:r>
              <a:rPr lang="en-US" altLang="zh-CN"/>
              <a:t>(Sno </a:t>
            </a:r>
            <a:r>
              <a:rPr lang="zh-CN" altLang="en-US"/>
              <a:t>， </a:t>
            </a:r>
            <a:r>
              <a:rPr lang="en-US" altLang="zh-CN"/>
              <a:t>Cno)→ Grade </a:t>
            </a:r>
            <a:r>
              <a:rPr lang="zh-CN" altLang="en-US"/>
              <a:t>，              </a:t>
            </a:r>
          </a:p>
          <a:p>
            <a:pPr marL="342900" indent="-342900" defTabSz="914400">
              <a:lnSpc>
                <a:spcPct val="70000"/>
              </a:lnSpc>
              <a:buFont typeface="Wingdings" pitchFamily="2" charset="2"/>
              <a:buNone/>
            </a:pPr>
            <a:r>
              <a:rPr lang="zh-CN" altLang="en-US"/>
              <a:t>                  </a:t>
            </a:r>
            <a:r>
              <a:rPr lang="en-US" altLang="zh-CN">
                <a:solidFill>
                  <a:srgbClr val="0000FF"/>
                </a:solidFill>
              </a:rPr>
              <a:t>(SNO</a:t>
            </a:r>
            <a:r>
              <a:rPr lang="zh-CN" altLang="en-US">
                <a:solidFill>
                  <a:srgbClr val="0000FF"/>
                </a:solidFill>
              </a:rPr>
              <a:t>，</a:t>
            </a:r>
            <a:r>
              <a:rPr lang="en-US" altLang="zh-CN">
                <a:solidFill>
                  <a:srgbClr val="0000FF"/>
                </a:solidFill>
              </a:rPr>
              <a:t>Sdept)→Sdept</a:t>
            </a:r>
            <a:r>
              <a:rPr lang="en-US" altLang="zh-CN"/>
              <a:t>}</a:t>
            </a:r>
          </a:p>
          <a:p>
            <a:pPr marL="342900" indent="-342900" defTabSz="914400">
              <a:lnSpc>
                <a:spcPct val="70000"/>
              </a:lnSpc>
              <a:buFont typeface="Wingdings" pitchFamily="2" charset="2"/>
              <a:buNone/>
            </a:pPr>
            <a:r>
              <a:rPr lang="en-US" altLang="zh-CN" i="1"/>
              <a:t>F</a:t>
            </a:r>
            <a:r>
              <a:rPr lang="zh-CN" altLang="en-US"/>
              <a:t>是最小覆盖，而</a:t>
            </a:r>
            <a:r>
              <a:rPr lang="en-US" altLang="zh-CN" i="1"/>
              <a:t>F ’</a:t>
            </a:r>
            <a:r>
              <a:rPr lang="zh-CN" altLang="en-US"/>
              <a:t>不是。</a:t>
            </a:r>
          </a:p>
          <a:p>
            <a:pPr marL="342900" indent="-342900" algn="just" defTabSz="914400">
              <a:lnSpc>
                <a:spcPct val="70000"/>
              </a:lnSpc>
              <a:buFont typeface="Wingdings" pitchFamily="2" charset="2"/>
              <a:buNone/>
            </a:pPr>
            <a:endParaRPr lang="zh-CN" altLang="en-US"/>
          </a:p>
          <a:p>
            <a:pPr marL="342900" indent="-342900" algn="just" defTabSz="914400">
              <a:lnSpc>
                <a:spcPct val="70000"/>
              </a:lnSpc>
              <a:buFont typeface="Wingdings" pitchFamily="2" charset="2"/>
              <a:buNone/>
            </a:pPr>
            <a:r>
              <a:rPr lang="zh-CN" altLang="en-US"/>
              <a:t>因为：</a:t>
            </a:r>
            <a:r>
              <a:rPr lang="en-US" altLang="zh-CN" i="1"/>
              <a:t>F’ </a:t>
            </a:r>
            <a:r>
              <a:rPr lang="en-US" altLang="zh-CN"/>
              <a:t>- {Sno→Mname}</a:t>
            </a:r>
            <a:r>
              <a:rPr lang="zh-CN" altLang="en-US"/>
              <a:t>与</a:t>
            </a:r>
            <a:r>
              <a:rPr lang="en-US" altLang="zh-CN" i="1"/>
              <a:t>F </a:t>
            </a:r>
            <a:r>
              <a:rPr lang="en-US" altLang="zh-CN"/>
              <a:t>’</a:t>
            </a:r>
            <a:r>
              <a:rPr lang="zh-CN" altLang="en-US"/>
              <a:t>等价</a:t>
            </a:r>
          </a:p>
          <a:p>
            <a:pPr marL="342900" indent="-342900" algn="just" defTabSz="914400">
              <a:lnSpc>
                <a:spcPct val="70000"/>
              </a:lnSpc>
              <a:buFont typeface="Wingdings" pitchFamily="2" charset="2"/>
              <a:buNone/>
            </a:pPr>
            <a:r>
              <a:rPr lang="zh-CN" altLang="en-US" i="1"/>
              <a:t>            </a:t>
            </a:r>
            <a:r>
              <a:rPr lang="en-US" altLang="zh-CN" i="1"/>
              <a:t>F’ </a:t>
            </a:r>
            <a:r>
              <a:rPr lang="en-US" altLang="zh-CN"/>
              <a:t>- {(Sno</a:t>
            </a:r>
            <a:r>
              <a:rPr lang="zh-CN" altLang="en-US"/>
              <a:t>，</a:t>
            </a:r>
            <a:r>
              <a:rPr lang="en-US" altLang="zh-CN"/>
              <a:t>Sdept)→Sdept}</a:t>
            </a:r>
            <a:r>
              <a:rPr lang="zh-CN" altLang="en-US"/>
              <a:t>也与</a:t>
            </a:r>
            <a:r>
              <a:rPr lang="en-US" altLang="zh-CN" i="1"/>
              <a:t>F </a:t>
            </a:r>
            <a:r>
              <a:rPr lang="en-US" altLang="zh-CN"/>
              <a:t>’</a:t>
            </a:r>
            <a:r>
              <a:rPr lang="zh-CN" altLang="en-US"/>
              <a:t>等价</a:t>
            </a:r>
          </a:p>
          <a:p>
            <a:pPr marL="342900" indent="-342900" algn="just" defTabSz="914400">
              <a:lnSpc>
                <a:spcPct val="70000"/>
              </a:lnSpc>
              <a:buFont typeface="Wingdings" pitchFamily="2" charset="2"/>
              <a:buNone/>
            </a:pPr>
            <a:r>
              <a:rPr lang="zh-CN" altLang="en-US" i="1"/>
              <a:t>            </a:t>
            </a:r>
            <a:r>
              <a:rPr lang="en-US" altLang="zh-CN" i="1"/>
              <a:t>F’ </a:t>
            </a:r>
            <a:r>
              <a:rPr lang="en-US" altLang="zh-CN"/>
              <a:t>- {(Sno</a:t>
            </a:r>
            <a:r>
              <a:rPr lang="zh-CN" altLang="en-US"/>
              <a:t>，</a:t>
            </a:r>
            <a:r>
              <a:rPr lang="en-US" altLang="zh-CN"/>
              <a:t>Sdept)→Sdept}</a:t>
            </a:r>
          </a:p>
          <a:p>
            <a:pPr marL="342900" indent="-342900" algn="just" defTabSz="914400">
              <a:lnSpc>
                <a:spcPct val="70000"/>
              </a:lnSpc>
              <a:buFont typeface="Wingdings" pitchFamily="2" charset="2"/>
              <a:buNone/>
            </a:pPr>
            <a:r>
              <a:rPr lang="en-US" altLang="zh-CN"/>
              <a:t>                 ∪{Sno→Sdept}</a:t>
            </a:r>
            <a:r>
              <a:rPr lang="zh-CN" altLang="en-US"/>
              <a:t>也与</a:t>
            </a:r>
            <a:r>
              <a:rPr lang="en-US" altLang="zh-CN" i="1"/>
              <a:t>F </a:t>
            </a:r>
            <a:r>
              <a:rPr lang="en-US" altLang="zh-CN"/>
              <a:t>’</a:t>
            </a:r>
            <a:r>
              <a:rPr lang="zh-CN" altLang="en-US"/>
              <a:t>等价</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3">
            <a:extLst>
              <a:ext uri="{FF2B5EF4-FFF2-40B4-BE49-F238E27FC236}">
                <a16:creationId xmlns:a16="http://schemas.microsoft.com/office/drawing/2014/main" id="{1750B384-B047-A142-817C-2AFDED4B4FD0}"/>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A7BFAE82-B212-0242-B09D-C81D89A52285}" type="slidenum">
              <a:rPr lang="zh-CN" altLang="en-US" sz="2000">
                <a:latin typeface="Arial" panose="020B0604020202020204" pitchFamily="34" charset="0"/>
              </a:rPr>
              <a:pPr>
                <a:lnSpc>
                  <a:spcPct val="100000"/>
                </a:lnSpc>
                <a:spcBef>
                  <a:spcPct val="0"/>
                </a:spcBef>
                <a:buClrTx/>
                <a:buSzTx/>
                <a:buFontTx/>
                <a:buNone/>
              </a:pPr>
              <a:t>77</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1F6C358C-158A-C54B-891B-88D6C66889B0}"/>
              </a:ext>
            </a:extLst>
          </p:cNvPr>
          <p:cNvSpPr>
            <a:spLocks noGrp="1"/>
          </p:cNvSpPr>
          <p:nvPr>
            <p:ph type="dt" sz="quarter" idx="11"/>
          </p:nvPr>
        </p:nvSpPr>
        <p:spPr/>
        <p:txBody>
          <a:bodyPr/>
          <a:lstStyle/>
          <a:p>
            <a:pPr>
              <a:defRPr/>
            </a:pPr>
            <a:fld id="{1657740F-D5E4-4C2D-8C80-3EFFE935C286}" type="datetime1">
              <a:rPr lang="zh-CN" altLang="en-US"/>
              <a:pPr>
                <a:defRPr/>
              </a:pPr>
              <a:t>2024/5/24</a:t>
            </a:fld>
            <a:endParaRPr lang="en-US" altLang="zh-CN" sz="1000"/>
          </a:p>
        </p:txBody>
      </p:sp>
      <p:sp>
        <p:nvSpPr>
          <p:cNvPr id="1885186" name="Rectangle 2">
            <a:extLst>
              <a:ext uri="{FF2B5EF4-FFF2-40B4-BE49-F238E27FC236}">
                <a16:creationId xmlns:a16="http://schemas.microsoft.com/office/drawing/2014/main" id="{429AD99A-A9CF-BA4C-90A5-44FFFD2A5B29}"/>
              </a:ext>
            </a:extLst>
          </p:cNvPr>
          <p:cNvSpPr>
            <a:spLocks noGrp="1" noChangeArrowheads="1"/>
          </p:cNvSpPr>
          <p:nvPr>
            <p:ph type="title"/>
          </p:nvPr>
        </p:nvSpPr>
        <p:spPr/>
        <p:txBody>
          <a:bodyPr/>
          <a:lstStyle/>
          <a:p>
            <a:r>
              <a:rPr lang="zh-CN" altLang="en-US"/>
              <a:t>最小依赖集</a:t>
            </a:r>
          </a:p>
        </p:txBody>
      </p:sp>
      <p:sp>
        <p:nvSpPr>
          <p:cNvPr id="95237" name="Rectangle 3">
            <a:extLst>
              <a:ext uri="{FF2B5EF4-FFF2-40B4-BE49-F238E27FC236}">
                <a16:creationId xmlns:a16="http://schemas.microsoft.com/office/drawing/2014/main" id="{060D2592-7197-6D48-8500-06AE7378E516}"/>
              </a:ext>
            </a:extLst>
          </p:cNvPr>
          <p:cNvSpPr>
            <a:spLocks noGrp="1" noChangeArrowheads="1"/>
          </p:cNvSpPr>
          <p:nvPr>
            <p:ph type="body" idx="1"/>
          </p:nvPr>
        </p:nvSpPr>
        <p:spPr>
          <a:xfrm>
            <a:off x="849313" y="1052513"/>
            <a:ext cx="8420100" cy="5127558"/>
          </a:xfrm>
        </p:spPr>
        <p:txBody>
          <a:bodyPr/>
          <a:lstStyle/>
          <a:p>
            <a:pPr marL="342900" indent="-342900" algn="just" defTabSz="914400">
              <a:lnSpc>
                <a:spcPct val="100000"/>
              </a:lnSpc>
            </a:pPr>
            <a:r>
              <a:rPr lang="en-US" altLang="zh-CN" dirty="0"/>
              <a:t>(P)</a:t>
            </a:r>
            <a:r>
              <a:rPr lang="zh-CN" altLang="en-US" dirty="0"/>
              <a:t>定理</a:t>
            </a:r>
            <a:r>
              <a:rPr lang="en-US" altLang="zh-CN" dirty="0"/>
              <a:t>10.3  </a:t>
            </a:r>
            <a:r>
              <a:rPr lang="zh-CN" altLang="en-US" dirty="0"/>
              <a:t>每一个函数依赖集</a:t>
            </a:r>
            <a:r>
              <a:rPr lang="en-US" altLang="zh-CN" i="1" dirty="0"/>
              <a:t>F</a:t>
            </a:r>
            <a:r>
              <a:rPr lang="zh-CN" altLang="en-US" dirty="0"/>
              <a:t>均等价于一个最小          函数依赖集</a:t>
            </a:r>
            <a:r>
              <a:rPr lang="en-US" altLang="zh-CN" i="1" dirty="0" err="1"/>
              <a:t>F</a:t>
            </a:r>
            <a:r>
              <a:rPr lang="en-US" altLang="zh-CN" i="1" baseline="-30000" dirty="0" err="1"/>
              <a:t>m</a:t>
            </a:r>
            <a:endParaRPr lang="en-US" altLang="zh-CN" dirty="0"/>
          </a:p>
          <a:p>
            <a:pPr marL="342900" indent="-342900" algn="just" defTabSz="914400">
              <a:lnSpc>
                <a:spcPct val="100000"/>
              </a:lnSpc>
              <a:spcBef>
                <a:spcPct val="70000"/>
              </a:spcBef>
            </a:pPr>
            <a:r>
              <a:rPr lang="zh-CN" altLang="en-US" dirty="0"/>
              <a:t>证</a:t>
            </a:r>
            <a:r>
              <a:rPr lang="en-US" altLang="zh-CN" dirty="0"/>
              <a:t>:  </a:t>
            </a:r>
            <a:r>
              <a:rPr lang="zh-CN" altLang="en-US" dirty="0"/>
              <a:t>构造性证明，找出</a:t>
            </a:r>
            <a:r>
              <a:rPr lang="en-US" altLang="zh-CN" i="1" dirty="0"/>
              <a:t>F</a:t>
            </a:r>
            <a:r>
              <a:rPr lang="zh-CN" altLang="en-US" dirty="0"/>
              <a:t>的一个最小依赖集</a:t>
            </a:r>
            <a:r>
              <a:rPr lang="en-US" altLang="zh-CN" dirty="0">
                <a:solidFill>
                  <a:srgbClr val="C00000"/>
                </a:solidFill>
              </a:rPr>
              <a:t>(P217)</a:t>
            </a:r>
            <a:r>
              <a:rPr lang="zh-CN" altLang="en-US" dirty="0"/>
              <a:t>。</a:t>
            </a:r>
          </a:p>
          <a:p>
            <a:pPr marL="742950" lvl="1" indent="-285750" algn="just" defTabSz="914400">
              <a:lnSpc>
                <a:spcPct val="100000"/>
              </a:lnSpc>
            </a:pPr>
            <a:r>
              <a:rPr lang="en-US" altLang="zh-CN" dirty="0"/>
              <a:t>(1)</a:t>
            </a:r>
            <a:r>
              <a:rPr lang="zh-CN" altLang="en-US" dirty="0"/>
              <a:t>逐一检查</a:t>
            </a:r>
            <a:r>
              <a:rPr lang="en-US" altLang="zh-CN" i="1" dirty="0"/>
              <a:t>F</a:t>
            </a:r>
            <a:r>
              <a:rPr lang="zh-CN" altLang="en-US" dirty="0"/>
              <a:t>中各函数依赖</a:t>
            </a:r>
            <a:r>
              <a:rPr lang="en-US" altLang="zh-CN" i="1" dirty="0" err="1"/>
              <a:t>FD</a:t>
            </a:r>
            <a:r>
              <a:rPr lang="en-US" altLang="zh-CN" i="1" baseline="-30000" dirty="0" err="1"/>
              <a:t>i</a:t>
            </a:r>
            <a:r>
              <a:rPr lang="zh-CN" altLang="en-US" dirty="0"/>
              <a:t>：</a:t>
            </a:r>
            <a:r>
              <a:rPr lang="en-US" altLang="zh-CN" i="1" dirty="0"/>
              <a:t>X</a:t>
            </a:r>
            <a:r>
              <a:rPr lang="en-US" altLang="zh-CN" dirty="0"/>
              <a:t>→</a:t>
            </a:r>
            <a:r>
              <a:rPr lang="en-US" altLang="zh-CN" i="1" dirty="0"/>
              <a:t>A</a:t>
            </a:r>
            <a:r>
              <a:rPr lang="zh-CN" altLang="en-US" dirty="0"/>
              <a:t>，</a:t>
            </a:r>
          </a:p>
          <a:p>
            <a:pPr marL="342900" indent="-342900" defTabSz="914400">
              <a:lnSpc>
                <a:spcPct val="100000"/>
              </a:lnSpc>
              <a:buFont typeface="Wingdings" pitchFamily="2" charset="2"/>
              <a:buNone/>
            </a:pPr>
            <a:r>
              <a:rPr lang="zh-CN" altLang="en-US" dirty="0"/>
              <a:t>令</a:t>
            </a:r>
            <a:r>
              <a:rPr lang="en-US" altLang="zh-CN" i="1" dirty="0"/>
              <a:t>G</a:t>
            </a:r>
            <a:r>
              <a:rPr lang="en-US" altLang="zh-CN" dirty="0"/>
              <a:t>=</a:t>
            </a:r>
            <a:r>
              <a:rPr lang="en-US" altLang="zh-CN" i="1" dirty="0"/>
              <a:t>F</a:t>
            </a:r>
            <a:r>
              <a:rPr lang="en-US" altLang="zh-CN" dirty="0"/>
              <a:t>-{</a:t>
            </a:r>
            <a:r>
              <a:rPr lang="en-US" altLang="zh-CN" i="1" dirty="0"/>
              <a:t>X</a:t>
            </a:r>
            <a:r>
              <a:rPr lang="en-US" altLang="zh-CN" dirty="0"/>
              <a:t>→</a:t>
            </a:r>
            <a:r>
              <a:rPr lang="en-US" altLang="zh-CN" i="1" dirty="0"/>
              <a:t>A</a:t>
            </a:r>
            <a:r>
              <a:rPr lang="en-US" altLang="zh-CN" dirty="0"/>
              <a:t>}</a:t>
            </a:r>
            <a:r>
              <a:rPr lang="zh-CN" altLang="en-US" dirty="0"/>
              <a:t>，若</a:t>
            </a:r>
            <a:r>
              <a:rPr lang="en-US" altLang="zh-CN" i="1" dirty="0"/>
              <a:t>A</a:t>
            </a:r>
            <a:r>
              <a:rPr lang="en-US" altLang="zh-CN" dirty="0">
                <a:sym typeface="Symbol" pitchFamily="2" charset="2"/>
              </a:rPr>
              <a:t></a:t>
            </a:r>
            <a:r>
              <a:rPr lang="en-US" altLang="zh-CN" i="1" dirty="0"/>
              <a:t>X</a:t>
            </a:r>
            <a:r>
              <a:rPr lang="en-US" altLang="zh-CN" i="1" baseline="-30000" dirty="0"/>
              <a:t>G</a:t>
            </a:r>
            <a:r>
              <a:rPr lang="en-US" altLang="zh-CN" baseline="30000" dirty="0"/>
              <a:t>+</a:t>
            </a:r>
            <a:r>
              <a:rPr lang="zh-CN" altLang="en-US" dirty="0"/>
              <a:t>， 则从</a:t>
            </a:r>
            <a:r>
              <a:rPr lang="en-US" altLang="zh-CN" i="1" dirty="0"/>
              <a:t>F</a:t>
            </a:r>
            <a:r>
              <a:rPr lang="zh-CN" altLang="en-US" dirty="0"/>
              <a:t>中去掉此函数依赖</a:t>
            </a:r>
            <a:r>
              <a:rPr lang="zh-CN" altLang="en-US" dirty="0">
                <a:solidFill>
                  <a:srgbClr val="0000FF"/>
                </a:solidFill>
              </a:rPr>
              <a:t>由于</a:t>
            </a:r>
            <a:r>
              <a:rPr lang="en-US" altLang="zh-CN" i="1" dirty="0">
                <a:solidFill>
                  <a:srgbClr val="0000FF"/>
                </a:solidFill>
              </a:rPr>
              <a:t>F</a:t>
            </a:r>
            <a:r>
              <a:rPr lang="zh-CN" altLang="en-US" dirty="0">
                <a:solidFill>
                  <a:srgbClr val="0000FF"/>
                </a:solidFill>
              </a:rPr>
              <a:t>与</a:t>
            </a:r>
            <a:r>
              <a:rPr lang="en-US" altLang="zh-CN" i="1" dirty="0">
                <a:solidFill>
                  <a:srgbClr val="0000FF"/>
                </a:solidFill>
              </a:rPr>
              <a:t>G </a:t>
            </a:r>
            <a:r>
              <a:rPr lang="en-US" altLang="zh-CN" dirty="0">
                <a:solidFill>
                  <a:srgbClr val="0000FF"/>
                </a:solidFill>
              </a:rPr>
              <a:t>=</a:t>
            </a:r>
            <a:r>
              <a:rPr lang="en-US" altLang="zh-CN" i="1" dirty="0">
                <a:solidFill>
                  <a:srgbClr val="0000FF"/>
                </a:solidFill>
              </a:rPr>
              <a:t>F</a:t>
            </a:r>
            <a:r>
              <a:rPr lang="en-US" altLang="zh-CN" dirty="0">
                <a:solidFill>
                  <a:srgbClr val="0000FF"/>
                </a:solidFill>
              </a:rPr>
              <a:t>-{</a:t>
            </a:r>
            <a:r>
              <a:rPr lang="en-US" altLang="zh-CN" i="1" dirty="0">
                <a:solidFill>
                  <a:srgbClr val="0000FF"/>
                </a:solidFill>
              </a:rPr>
              <a:t>X</a:t>
            </a:r>
            <a:r>
              <a:rPr lang="en-US" altLang="zh-CN" dirty="0">
                <a:solidFill>
                  <a:srgbClr val="0000FF"/>
                </a:solidFill>
              </a:rPr>
              <a:t>→</a:t>
            </a:r>
            <a:r>
              <a:rPr lang="en-US" altLang="zh-CN" i="1" dirty="0">
                <a:solidFill>
                  <a:srgbClr val="0000FF"/>
                </a:solidFill>
              </a:rPr>
              <a:t>A</a:t>
            </a:r>
            <a:r>
              <a:rPr lang="en-US" altLang="zh-CN" dirty="0">
                <a:solidFill>
                  <a:srgbClr val="0000FF"/>
                </a:solidFill>
              </a:rPr>
              <a:t>}</a:t>
            </a:r>
            <a:r>
              <a:rPr lang="zh-CN" altLang="en-US" dirty="0">
                <a:solidFill>
                  <a:srgbClr val="0000FF"/>
                </a:solidFill>
              </a:rPr>
              <a:t>等价的充要条件是</a:t>
            </a:r>
            <a:r>
              <a:rPr lang="en-US" altLang="zh-CN" i="1" dirty="0">
                <a:solidFill>
                  <a:srgbClr val="0000FF"/>
                </a:solidFill>
              </a:rPr>
              <a:t>A</a:t>
            </a:r>
            <a:r>
              <a:rPr lang="en-US" altLang="zh-CN" dirty="0">
                <a:solidFill>
                  <a:srgbClr val="0000FF"/>
                </a:solidFill>
                <a:sym typeface="Symbol" pitchFamily="2" charset="2"/>
              </a:rPr>
              <a:t></a:t>
            </a:r>
            <a:r>
              <a:rPr lang="en-US" altLang="zh-CN" i="1" dirty="0">
                <a:solidFill>
                  <a:srgbClr val="0000FF"/>
                </a:solidFill>
              </a:rPr>
              <a:t>X</a:t>
            </a:r>
            <a:r>
              <a:rPr lang="en-US" altLang="zh-CN" i="1" baseline="-30000" dirty="0">
                <a:solidFill>
                  <a:srgbClr val="0000FF"/>
                </a:solidFill>
              </a:rPr>
              <a:t>G</a:t>
            </a:r>
            <a:r>
              <a:rPr lang="en-US" altLang="zh-CN" baseline="30000" dirty="0">
                <a:solidFill>
                  <a:srgbClr val="0000FF"/>
                </a:solidFill>
              </a:rPr>
              <a:t>+ </a:t>
            </a:r>
            <a:endParaRPr lang="en-US" altLang="zh-CN" dirty="0">
              <a:solidFill>
                <a:srgbClr val="0000FF"/>
              </a:solidFill>
            </a:endParaRPr>
          </a:p>
          <a:p>
            <a:pPr marL="342900" indent="-342900" defTabSz="914400">
              <a:lnSpc>
                <a:spcPct val="100000"/>
              </a:lnSpc>
              <a:buFont typeface="Wingdings" pitchFamily="2" charset="2"/>
              <a:buNone/>
            </a:pPr>
            <a:r>
              <a:rPr lang="en-US" altLang="zh-CN" dirty="0">
                <a:solidFill>
                  <a:srgbClr val="0000FF"/>
                </a:solidFill>
              </a:rPr>
              <a:t>    </a:t>
            </a:r>
            <a:r>
              <a:rPr lang="zh-CN" altLang="en-US" dirty="0">
                <a:solidFill>
                  <a:srgbClr val="0000FF"/>
                </a:solidFill>
              </a:rPr>
              <a:t>因此</a:t>
            </a:r>
            <a:r>
              <a:rPr lang="en-US" altLang="zh-CN" dirty="0">
                <a:solidFill>
                  <a:srgbClr val="0000FF"/>
                </a:solidFill>
              </a:rPr>
              <a:t>F</a:t>
            </a:r>
            <a:r>
              <a:rPr lang="zh-CN" altLang="en-US" dirty="0">
                <a:solidFill>
                  <a:srgbClr val="0000FF"/>
                </a:solidFill>
              </a:rPr>
              <a:t>变换前后是等价的</a:t>
            </a:r>
            <a:r>
              <a:rPr lang="zh-CN" altLang="en-US" dirty="0"/>
              <a:t>。</a:t>
            </a:r>
          </a:p>
          <a:p>
            <a:pPr marL="742950" lvl="1" indent="-285750" defTabSz="914400">
              <a:lnSpc>
                <a:spcPct val="100000"/>
              </a:lnSpc>
            </a:pPr>
            <a:r>
              <a:rPr lang="en-US" altLang="zh-CN" dirty="0"/>
              <a:t>(2) </a:t>
            </a:r>
            <a:r>
              <a:rPr lang="zh-CN" altLang="en-US" dirty="0"/>
              <a:t>逐一检查</a:t>
            </a:r>
            <a:r>
              <a:rPr lang="en-US" altLang="zh-CN" i="1" dirty="0"/>
              <a:t>F</a:t>
            </a:r>
            <a:r>
              <a:rPr lang="zh-CN" altLang="en-US" dirty="0"/>
              <a:t>中各函数依赖</a:t>
            </a:r>
            <a:r>
              <a:rPr lang="en-US" altLang="zh-CN" i="1" dirty="0" err="1"/>
              <a:t>FD</a:t>
            </a:r>
            <a:r>
              <a:rPr lang="en-US" altLang="zh-CN" i="1" baseline="-30000" dirty="0" err="1"/>
              <a:t>i</a:t>
            </a:r>
            <a:r>
              <a:rPr lang="zh-CN" altLang="en-US" dirty="0"/>
              <a:t>：</a:t>
            </a:r>
            <a:r>
              <a:rPr lang="en-US" altLang="zh-CN" dirty="0"/>
              <a:t>X→Y</a:t>
            </a:r>
            <a:r>
              <a:rPr lang="zh-CN" altLang="en-US" dirty="0"/>
              <a:t>，</a:t>
            </a:r>
          </a:p>
          <a:p>
            <a:pPr marL="342900" indent="-342900" algn="just" defTabSz="914400">
              <a:lnSpc>
                <a:spcPct val="100000"/>
              </a:lnSpc>
              <a:buFont typeface="Wingdings" pitchFamily="2" charset="2"/>
              <a:buNone/>
            </a:pPr>
            <a:r>
              <a:rPr lang="zh-CN" altLang="en-US" dirty="0"/>
              <a:t>    若</a:t>
            </a:r>
            <a:r>
              <a:rPr lang="en-US" altLang="zh-CN" dirty="0"/>
              <a:t>Y={</a:t>
            </a:r>
            <a:r>
              <a:rPr lang="en-US" altLang="zh-CN" i="1" dirty="0"/>
              <a:t>A</a:t>
            </a:r>
            <a:r>
              <a:rPr lang="en-US" altLang="zh-CN" i="1" baseline="-30000" dirty="0"/>
              <a:t>1</a:t>
            </a:r>
            <a:r>
              <a:rPr lang="en-US" altLang="zh-CN" i="1" dirty="0"/>
              <a:t>A</a:t>
            </a:r>
            <a:r>
              <a:rPr lang="en-US" altLang="zh-CN" i="1" baseline="-30000" dirty="0"/>
              <a:t>2</a:t>
            </a:r>
            <a:r>
              <a:rPr lang="en-US" altLang="zh-CN" dirty="0"/>
              <a:t> …</a:t>
            </a:r>
            <a:r>
              <a:rPr lang="en-US" altLang="zh-CN" i="1" dirty="0"/>
              <a:t>A</a:t>
            </a:r>
            <a:r>
              <a:rPr lang="en-US" altLang="zh-CN" i="1" baseline="-30000" dirty="0"/>
              <a:t>k</a:t>
            </a:r>
            <a:r>
              <a:rPr lang="en-US" altLang="zh-CN" dirty="0"/>
              <a:t>}</a:t>
            </a:r>
            <a:r>
              <a:rPr lang="zh-CN" altLang="en-US" dirty="0"/>
              <a:t>，</a:t>
            </a:r>
            <a:r>
              <a:rPr lang="en-US" altLang="zh-CN" i="1" dirty="0"/>
              <a:t>k </a:t>
            </a:r>
            <a:r>
              <a:rPr lang="en-US" altLang="zh-CN" dirty="0"/>
              <a:t>&gt; 2</a:t>
            </a:r>
            <a:r>
              <a:rPr lang="zh-CN" altLang="en-US" dirty="0"/>
              <a:t>，</a:t>
            </a:r>
          </a:p>
          <a:p>
            <a:pPr marL="342900" indent="-342900" algn="just" defTabSz="914400">
              <a:lnSpc>
                <a:spcPct val="100000"/>
              </a:lnSpc>
              <a:buFont typeface="Wingdings" pitchFamily="2" charset="2"/>
              <a:buNone/>
            </a:pPr>
            <a:r>
              <a:rPr lang="zh-CN" altLang="en-US" dirty="0"/>
              <a:t>    则用 </a:t>
            </a:r>
            <a:r>
              <a:rPr lang="en-US" altLang="zh-CN" dirty="0"/>
              <a:t>{ </a:t>
            </a:r>
            <a:r>
              <a:rPr lang="en-US" altLang="zh-CN" i="1" dirty="0" err="1"/>
              <a:t>X</a:t>
            </a:r>
            <a:r>
              <a:rPr lang="en-US" altLang="zh-CN" dirty="0" err="1"/>
              <a:t>→</a:t>
            </a:r>
            <a:r>
              <a:rPr lang="en-US" altLang="zh-CN" i="1" dirty="0" err="1"/>
              <a:t>A</a:t>
            </a:r>
            <a:r>
              <a:rPr lang="en-US" altLang="zh-CN" i="1" baseline="-30000" dirty="0" err="1"/>
              <a:t>j</a:t>
            </a:r>
            <a:r>
              <a:rPr lang="en-US" altLang="zh-CN" baseline="-30000" dirty="0"/>
              <a:t> </a:t>
            </a:r>
            <a:r>
              <a:rPr lang="en-US" altLang="zh-CN" dirty="0"/>
              <a:t>| </a:t>
            </a:r>
            <a:r>
              <a:rPr lang="en-US" altLang="zh-CN" i="1" dirty="0"/>
              <a:t>j</a:t>
            </a:r>
            <a:r>
              <a:rPr lang="en-US" altLang="zh-CN" dirty="0"/>
              <a:t>=1</a:t>
            </a:r>
            <a:r>
              <a:rPr lang="zh-CN" altLang="en-US" dirty="0"/>
              <a:t>，</a:t>
            </a:r>
            <a:r>
              <a:rPr lang="en-US" altLang="zh-CN" dirty="0"/>
              <a:t>2</a:t>
            </a:r>
            <a:r>
              <a:rPr lang="zh-CN" altLang="en-US" dirty="0"/>
              <a:t>，</a:t>
            </a:r>
            <a:r>
              <a:rPr lang="en-US" altLang="zh-CN" dirty="0"/>
              <a:t>…</a:t>
            </a:r>
            <a:r>
              <a:rPr lang="zh-CN" altLang="en-US" dirty="0"/>
              <a:t>， </a:t>
            </a:r>
            <a:r>
              <a:rPr lang="en-US" altLang="zh-CN" i="1" dirty="0"/>
              <a:t>k</a:t>
            </a:r>
            <a:r>
              <a:rPr lang="en-US" altLang="zh-CN" dirty="0"/>
              <a:t>} </a:t>
            </a:r>
            <a:r>
              <a:rPr lang="zh-CN" altLang="en-US" dirty="0"/>
              <a:t>来取代</a:t>
            </a:r>
            <a:r>
              <a:rPr lang="en-US" altLang="zh-CN" i="1" dirty="0"/>
              <a:t>X</a:t>
            </a:r>
            <a:r>
              <a:rPr lang="en-US" altLang="zh-CN" dirty="0"/>
              <a:t>→Y</a:t>
            </a:r>
            <a:r>
              <a:rPr lang="zh-CN" altLang="en-US" dirty="0"/>
              <a: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3">
            <a:extLst>
              <a:ext uri="{FF2B5EF4-FFF2-40B4-BE49-F238E27FC236}">
                <a16:creationId xmlns:a16="http://schemas.microsoft.com/office/drawing/2014/main" id="{0A8AB278-EB44-D44D-8DC6-8456EE88B74B}"/>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9079050E-1533-8248-B17C-599EFF43D710}" type="slidenum">
              <a:rPr lang="zh-CN" altLang="en-US" sz="2000">
                <a:latin typeface="Arial" panose="020B0604020202020204" pitchFamily="34" charset="0"/>
              </a:rPr>
              <a:pPr>
                <a:lnSpc>
                  <a:spcPct val="100000"/>
                </a:lnSpc>
                <a:spcBef>
                  <a:spcPct val="0"/>
                </a:spcBef>
                <a:buClrTx/>
                <a:buSzTx/>
                <a:buFontTx/>
                <a:buNone/>
              </a:pPr>
              <a:t>78</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7455A067-C889-854B-855F-C2548B726FE6}"/>
              </a:ext>
            </a:extLst>
          </p:cNvPr>
          <p:cNvSpPr>
            <a:spLocks noGrp="1"/>
          </p:cNvSpPr>
          <p:nvPr>
            <p:ph type="dt" sz="quarter" idx="11"/>
          </p:nvPr>
        </p:nvSpPr>
        <p:spPr/>
        <p:txBody>
          <a:bodyPr/>
          <a:lstStyle/>
          <a:p>
            <a:pPr>
              <a:defRPr/>
            </a:pPr>
            <a:fld id="{C601F3C9-98EF-4232-94E0-7851DA8315EA}" type="datetime1">
              <a:rPr lang="zh-CN" altLang="en-US"/>
              <a:pPr>
                <a:defRPr/>
              </a:pPr>
              <a:t>2024/5/24</a:t>
            </a:fld>
            <a:endParaRPr lang="en-US" altLang="zh-CN" sz="1000"/>
          </a:p>
        </p:txBody>
      </p:sp>
      <p:sp>
        <p:nvSpPr>
          <p:cNvPr id="1887234" name="Rectangle 2">
            <a:extLst>
              <a:ext uri="{FF2B5EF4-FFF2-40B4-BE49-F238E27FC236}">
                <a16:creationId xmlns:a16="http://schemas.microsoft.com/office/drawing/2014/main" id="{B6C6951F-1103-F64B-B956-10FD88E115DE}"/>
              </a:ext>
            </a:extLst>
          </p:cNvPr>
          <p:cNvSpPr>
            <a:spLocks noGrp="1" noChangeArrowheads="1"/>
          </p:cNvSpPr>
          <p:nvPr>
            <p:ph type="title"/>
          </p:nvPr>
        </p:nvSpPr>
        <p:spPr/>
        <p:txBody>
          <a:bodyPr/>
          <a:lstStyle/>
          <a:p>
            <a:r>
              <a:rPr lang="zh-CN" altLang="en-US"/>
              <a:t>最小依赖集</a:t>
            </a:r>
          </a:p>
        </p:txBody>
      </p:sp>
      <p:sp>
        <p:nvSpPr>
          <p:cNvPr id="96261" name="Rectangle 3">
            <a:extLst>
              <a:ext uri="{FF2B5EF4-FFF2-40B4-BE49-F238E27FC236}">
                <a16:creationId xmlns:a16="http://schemas.microsoft.com/office/drawing/2014/main" id="{3DCD6296-DA64-1241-B793-0A9D2D220E8D}"/>
              </a:ext>
            </a:extLst>
          </p:cNvPr>
          <p:cNvSpPr>
            <a:spLocks noGrp="1" noChangeArrowheads="1"/>
          </p:cNvSpPr>
          <p:nvPr>
            <p:ph type="body" idx="1"/>
          </p:nvPr>
        </p:nvSpPr>
        <p:spPr>
          <a:xfrm>
            <a:off x="344488" y="1125538"/>
            <a:ext cx="9255125" cy="5299075"/>
          </a:xfrm>
        </p:spPr>
        <p:txBody>
          <a:bodyPr/>
          <a:lstStyle/>
          <a:p>
            <a:pPr marL="742950" lvl="1" indent="-285750" algn="just" defTabSz="914400">
              <a:lnSpc>
                <a:spcPct val="110000"/>
              </a:lnSpc>
            </a:pPr>
            <a:r>
              <a:rPr lang="en-US" altLang="zh-CN"/>
              <a:t>(3)</a:t>
            </a:r>
            <a:r>
              <a:rPr lang="zh-CN" altLang="en-US"/>
              <a:t>逐一取出</a:t>
            </a:r>
            <a:r>
              <a:rPr lang="en-US" altLang="zh-CN" i="1"/>
              <a:t>F</a:t>
            </a:r>
            <a:r>
              <a:rPr lang="zh-CN" altLang="en-US"/>
              <a:t>中各函数依赖</a:t>
            </a:r>
            <a:r>
              <a:rPr lang="en-US" altLang="zh-CN" i="1"/>
              <a:t>FD</a:t>
            </a:r>
            <a:r>
              <a:rPr lang="en-US" altLang="zh-CN" i="1" baseline="-30000"/>
              <a:t>i</a:t>
            </a:r>
            <a:r>
              <a:rPr lang="zh-CN" altLang="en-US"/>
              <a:t>：</a:t>
            </a:r>
            <a:r>
              <a:rPr lang="en-US" altLang="zh-CN" i="1"/>
              <a:t>X</a:t>
            </a:r>
            <a:r>
              <a:rPr lang="en-US" altLang="zh-CN"/>
              <a:t>→</a:t>
            </a:r>
            <a:r>
              <a:rPr lang="en-US" altLang="zh-CN" i="1"/>
              <a:t>A</a:t>
            </a:r>
            <a:r>
              <a:rPr lang="zh-CN" altLang="en-US"/>
              <a:t>，</a:t>
            </a:r>
          </a:p>
          <a:p>
            <a:pPr marL="342900" indent="-342900" algn="just" defTabSz="914400">
              <a:lnSpc>
                <a:spcPct val="110000"/>
              </a:lnSpc>
              <a:buFont typeface="Wingdings" pitchFamily="2" charset="2"/>
              <a:buNone/>
            </a:pPr>
            <a:r>
              <a:rPr lang="zh-CN" altLang="en-US"/>
              <a:t>    设</a:t>
            </a:r>
            <a:r>
              <a:rPr lang="en-US" altLang="zh-CN" i="1"/>
              <a:t>X</a:t>
            </a:r>
            <a:r>
              <a:rPr lang="en-US" altLang="zh-CN"/>
              <a:t>={</a:t>
            </a:r>
            <a:r>
              <a:rPr lang="en-US" altLang="zh-CN" i="1"/>
              <a:t>B</a:t>
            </a:r>
            <a:r>
              <a:rPr lang="en-US" altLang="zh-CN" baseline="-30000"/>
              <a:t>1</a:t>
            </a:r>
            <a:r>
              <a:rPr lang="en-US" altLang="zh-CN" i="1"/>
              <a:t>B</a:t>
            </a:r>
            <a:r>
              <a:rPr lang="en-US" altLang="zh-CN" baseline="-30000"/>
              <a:t>2</a:t>
            </a:r>
            <a:r>
              <a:rPr lang="en-US" altLang="zh-CN"/>
              <a:t>…</a:t>
            </a:r>
            <a:r>
              <a:rPr lang="en-US" altLang="zh-CN" i="1"/>
              <a:t>B</a:t>
            </a:r>
            <a:r>
              <a:rPr lang="en-US" altLang="zh-CN" i="1" baseline="-30000"/>
              <a:t>m</a:t>
            </a:r>
            <a:r>
              <a:rPr lang="en-US" altLang="zh-CN"/>
              <a:t>}</a:t>
            </a:r>
            <a:r>
              <a:rPr lang="zh-CN" altLang="en-US"/>
              <a:t>， 逐一考查</a:t>
            </a:r>
            <a:r>
              <a:rPr lang="en-US" altLang="zh-CN" i="1"/>
              <a:t>B</a:t>
            </a:r>
            <a:r>
              <a:rPr lang="en-US" altLang="zh-CN" i="1" baseline="-30000"/>
              <a:t>i</a:t>
            </a:r>
            <a:r>
              <a:rPr lang="en-US" altLang="zh-CN" baseline="-30000"/>
              <a:t> </a:t>
            </a:r>
            <a:r>
              <a:rPr lang="en-US" altLang="zh-CN"/>
              <a:t>(</a:t>
            </a:r>
            <a:r>
              <a:rPr lang="en-US" altLang="zh-CN" i="1"/>
              <a:t>i</a:t>
            </a:r>
            <a:r>
              <a:rPr lang="en-US" altLang="zh-CN"/>
              <a:t>=l</a:t>
            </a:r>
            <a:r>
              <a:rPr lang="zh-CN" altLang="en-US"/>
              <a:t>，</a:t>
            </a:r>
            <a:r>
              <a:rPr lang="en-US" altLang="zh-CN"/>
              <a:t>2</a:t>
            </a:r>
            <a:r>
              <a:rPr lang="zh-CN" altLang="en-US"/>
              <a:t>，</a:t>
            </a:r>
            <a:r>
              <a:rPr lang="en-US" altLang="zh-CN"/>
              <a:t>…</a:t>
            </a:r>
            <a:r>
              <a:rPr lang="zh-CN" altLang="en-US"/>
              <a:t>，</a:t>
            </a:r>
            <a:r>
              <a:rPr lang="en-US" altLang="zh-CN" i="1"/>
              <a:t>m</a:t>
            </a:r>
            <a:r>
              <a:rPr lang="en-US" altLang="zh-CN"/>
              <a:t>)</a:t>
            </a:r>
            <a:r>
              <a:rPr lang="zh-CN" altLang="en-US"/>
              <a:t>，</a:t>
            </a:r>
          </a:p>
          <a:p>
            <a:pPr marL="342900" indent="-342900" algn="just" defTabSz="914400">
              <a:lnSpc>
                <a:spcPct val="110000"/>
              </a:lnSpc>
              <a:buFont typeface="Wingdings" pitchFamily="2" charset="2"/>
              <a:buNone/>
            </a:pPr>
            <a:r>
              <a:rPr lang="zh-CN" altLang="en-US"/>
              <a:t>    若</a:t>
            </a:r>
            <a:r>
              <a:rPr lang="en-US" altLang="zh-CN" i="1"/>
              <a:t>A </a:t>
            </a:r>
            <a:r>
              <a:rPr lang="en-US" altLang="zh-CN">
                <a:sym typeface="Symbol" pitchFamily="2" charset="2"/>
              </a:rPr>
              <a:t> </a:t>
            </a:r>
            <a:r>
              <a:rPr lang="en-US" altLang="zh-CN"/>
              <a:t>(</a:t>
            </a:r>
            <a:r>
              <a:rPr lang="en-US" altLang="zh-CN" i="1"/>
              <a:t>X</a:t>
            </a:r>
            <a:r>
              <a:rPr lang="en-US" altLang="zh-CN"/>
              <a:t>-</a:t>
            </a:r>
            <a:r>
              <a:rPr lang="en-US" altLang="zh-CN" i="1"/>
              <a:t>B</a:t>
            </a:r>
            <a:r>
              <a:rPr lang="en-US" altLang="zh-CN" i="1" baseline="-30000"/>
              <a:t>i</a:t>
            </a:r>
            <a:r>
              <a:rPr lang="en-US" altLang="zh-CN" baseline="-30000"/>
              <a:t> </a:t>
            </a:r>
            <a:r>
              <a:rPr lang="en-US" altLang="zh-CN"/>
              <a:t>)</a:t>
            </a:r>
            <a:r>
              <a:rPr lang="en-US" altLang="zh-CN" i="1" baseline="-30000"/>
              <a:t>F</a:t>
            </a:r>
            <a:r>
              <a:rPr lang="en-US" altLang="zh-CN" baseline="30000"/>
              <a:t>+ </a:t>
            </a:r>
            <a:r>
              <a:rPr lang="zh-CN" altLang="en-US"/>
              <a:t>，    则以</a:t>
            </a:r>
            <a:r>
              <a:rPr lang="en-US" altLang="zh-CN" i="1"/>
              <a:t>X</a:t>
            </a:r>
            <a:r>
              <a:rPr lang="en-US" altLang="zh-CN"/>
              <a:t>-</a:t>
            </a:r>
            <a:r>
              <a:rPr lang="en-US" altLang="zh-CN" i="1"/>
              <a:t>B</a:t>
            </a:r>
            <a:r>
              <a:rPr lang="en-US" altLang="zh-CN" i="1" baseline="-30000"/>
              <a:t>i</a:t>
            </a:r>
            <a:r>
              <a:rPr lang="en-US" altLang="zh-CN" baseline="-30000"/>
              <a:t> </a:t>
            </a:r>
            <a:r>
              <a:rPr lang="zh-CN" altLang="en-US"/>
              <a:t>取代</a:t>
            </a:r>
            <a:r>
              <a:rPr lang="en-US" altLang="zh-CN" i="1"/>
              <a:t>X</a:t>
            </a:r>
            <a:r>
              <a:rPr lang="zh-CN" altLang="en-US" i="1"/>
              <a:t>。</a:t>
            </a:r>
          </a:p>
          <a:p>
            <a:pPr marL="742950" lvl="1" indent="-285750" algn="just" defTabSz="914400">
              <a:lnSpc>
                <a:spcPct val="110000"/>
              </a:lnSpc>
            </a:pPr>
            <a:r>
              <a:rPr lang="zh-CN" altLang="en-US"/>
              <a:t>由于</a:t>
            </a:r>
            <a:r>
              <a:rPr lang="en-US" altLang="zh-CN" i="1"/>
              <a:t>F</a:t>
            </a:r>
            <a:r>
              <a:rPr lang="zh-CN" altLang="en-US"/>
              <a:t>与</a:t>
            </a:r>
            <a:r>
              <a:rPr lang="en-US" altLang="zh-CN" i="1"/>
              <a:t>F</a:t>
            </a:r>
            <a:r>
              <a:rPr lang="en-US" altLang="zh-CN"/>
              <a:t>-{</a:t>
            </a:r>
            <a:r>
              <a:rPr lang="en-US" altLang="zh-CN" i="1"/>
              <a:t>X</a:t>
            </a:r>
            <a:r>
              <a:rPr lang="en-US" altLang="zh-CN"/>
              <a:t>→</a:t>
            </a:r>
            <a:r>
              <a:rPr lang="en-US" altLang="zh-CN" i="1"/>
              <a:t>A</a:t>
            </a:r>
            <a:r>
              <a:rPr lang="en-US" altLang="zh-CN"/>
              <a:t>}∪{</a:t>
            </a:r>
            <a:r>
              <a:rPr lang="en-US" altLang="zh-CN" i="1"/>
              <a:t>Z</a:t>
            </a:r>
            <a:r>
              <a:rPr lang="en-US" altLang="zh-CN"/>
              <a:t>→</a:t>
            </a:r>
            <a:r>
              <a:rPr lang="en-US" altLang="zh-CN" i="1"/>
              <a:t>A</a:t>
            </a:r>
            <a:r>
              <a:rPr lang="en-US" altLang="zh-CN"/>
              <a:t>}</a:t>
            </a:r>
            <a:r>
              <a:rPr lang="zh-CN" altLang="en-US"/>
              <a:t>等价的充要条件是</a:t>
            </a:r>
            <a:r>
              <a:rPr lang="en-US" altLang="zh-CN" i="1"/>
              <a:t>A</a:t>
            </a:r>
            <a:r>
              <a:rPr lang="en-US" altLang="zh-CN">
                <a:sym typeface="Symbol" pitchFamily="2" charset="2"/>
              </a:rPr>
              <a:t></a:t>
            </a:r>
            <a:r>
              <a:rPr lang="en-US" altLang="zh-CN" i="1"/>
              <a:t>Z</a:t>
            </a:r>
            <a:r>
              <a:rPr lang="en-US" altLang="zh-CN" i="1" baseline="-30000"/>
              <a:t>F</a:t>
            </a:r>
            <a:r>
              <a:rPr lang="en-US" altLang="zh-CN" baseline="30000"/>
              <a:t>+ </a:t>
            </a:r>
            <a:r>
              <a:rPr lang="zh-CN" altLang="en-US"/>
              <a:t>，其中</a:t>
            </a:r>
            <a:r>
              <a:rPr lang="en-US" altLang="zh-CN" i="1"/>
              <a:t>Z</a:t>
            </a:r>
            <a:r>
              <a:rPr lang="en-US" altLang="zh-CN"/>
              <a:t>=</a:t>
            </a:r>
            <a:r>
              <a:rPr lang="en-US" altLang="zh-CN" i="1"/>
              <a:t>X</a:t>
            </a:r>
            <a:r>
              <a:rPr lang="en-US" altLang="zh-CN"/>
              <a:t>-</a:t>
            </a:r>
            <a:r>
              <a:rPr lang="en-US" altLang="zh-CN" i="1"/>
              <a:t>B</a:t>
            </a:r>
            <a:r>
              <a:rPr lang="en-US" altLang="zh-CN" i="1" baseline="-30000"/>
              <a:t>i</a:t>
            </a:r>
            <a:r>
              <a:rPr lang="en-US" altLang="zh-CN" baseline="-30000"/>
              <a:t> </a:t>
            </a:r>
            <a:endParaRPr lang="en-US" altLang="zh-CN"/>
          </a:p>
          <a:p>
            <a:pPr marL="742950" lvl="1" indent="-285750" defTabSz="914400">
              <a:lnSpc>
                <a:spcPct val="110000"/>
              </a:lnSpc>
            </a:pPr>
            <a:r>
              <a:rPr lang="zh-CN" altLang="en-US"/>
              <a:t>因此</a:t>
            </a:r>
            <a:r>
              <a:rPr lang="en-US" altLang="zh-CN"/>
              <a:t>F</a:t>
            </a:r>
            <a:r>
              <a:rPr lang="zh-CN" altLang="en-US"/>
              <a:t>变换前后是等价的。</a:t>
            </a:r>
          </a:p>
          <a:p>
            <a:pPr marL="342900" indent="-342900" defTabSz="914400">
              <a:lnSpc>
                <a:spcPct val="110000"/>
              </a:lnSpc>
              <a:buFont typeface="Wingdings" pitchFamily="2" charset="2"/>
              <a:buNone/>
            </a:pPr>
            <a:r>
              <a:rPr lang="zh-CN" altLang="en-US"/>
              <a:t>	由定义，最后剩下的</a:t>
            </a:r>
            <a:r>
              <a:rPr lang="en-US" altLang="zh-CN" i="1"/>
              <a:t>F</a:t>
            </a:r>
            <a:r>
              <a:rPr lang="zh-CN" altLang="en-US"/>
              <a:t>就一定是极小依赖集。</a:t>
            </a:r>
          </a:p>
          <a:p>
            <a:pPr marL="342900" indent="-342900" defTabSz="914400">
              <a:lnSpc>
                <a:spcPct val="110000"/>
              </a:lnSpc>
              <a:buFont typeface="Wingdings" pitchFamily="2" charset="2"/>
              <a:buNone/>
            </a:pPr>
            <a:r>
              <a:rPr lang="zh-CN" altLang="en-US"/>
              <a:t>    </a:t>
            </a:r>
          </a:p>
          <a:p>
            <a:pPr marL="342900" indent="-342900" defTabSz="914400">
              <a:lnSpc>
                <a:spcPct val="110000"/>
              </a:lnSpc>
              <a:buFont typeface="Wingdings" pitchFamily="2" charset="2"/>
              <a:buNone/>
            </a:pPr>
            <a:r>
              <a:rPr lang="zh-CN" altLang="en-US"/>
              <a:t>    过程的每一步都保证了改造前后的两个函数依赖集等价</a:t>
            </a:r>
            <a:r>
              <a:rPr lang="en-US" altLang="zh-CN"/>
              <a:t>,</a:t>
            </a:r>
            <a:r>
              <a:rPr lang="zh-CN" altLang="en-US"/>
              <a:t>因此剩下的</a:t>
            </a:r>
            <a:r>
              <a:rPr lang="en-US" altLang="zh-CN" i="1"/>
              <a:t>F</a:t>
            </a:r>
            <a:r>
              <a:rPr lang="zh-CN" altLang="en-US"/>
              <a:t>与原来的</a:t>
            </a:r>
            <a:r>
              <a:rPr lang="en-US" altLang="zh-CN" i="1"/>
              <a:t>F</a:t>
            </a:r>
            <a:r>
              <a:rPr lang="zh-CN" altLang="en-US"/>
              <a:t>等价。 证毕</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3">
            <a:extLst>
              <a:ext uri="{FF2B5EF4-FFF2-40B4-BE49-F238E27FC236}">
                <a16:creationId xmlns:a16="http://schemas.microsoft.com/office/drawing/2014/main" id="{DE317579-6001-8640-86F0-15CB5DFFF25D}"/>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9C4E592D-F061-0946-85A1-C142F5F1619B}" type="slidenum">
              <a:rPr lang="zh-CN" altLang="en-US" sz="2000">
                <a:latin typeface="Arial" panose="020B0604020202020204" pitchFamily="34" charset="0"/>
              </a:rPr>
              <a:pPr>
                <a:lnSpc>
                  <a:spcPct val="100000"/>
                </a:lnSpc>
                <a:spcBef>
                  <a:spcPct val="0"/>
                </a:spcBef>
                <a:buClrTx/>
                <a:buSzTx/>
                <a:buFontTx/>
                <a:buNone/>
              </a:pPr>
              <a:t>79</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B6FB950D-CAE6-D445-9FEB-06CBBEB4D084}"/>
              </a:ext>
            </a:extLst>
          </p:cNvPr>
          <p:cNvSpPr>
            <a:spLocks noGrp="1"/>
          </p:cNvSpPr>
          <p:nvPr>
            <p:ph type="dt" sz="quarter" idx="11"/>
          </p:nvPr>
        </p:nvSpPr>
        <p:spPr/>
        <p:txBody>
          <a:bodyPr/>
          <a:lstStyle/>
          <a:p>
            <a:pPr>
              <a:defRPr/>
            </a:pPr>
            <a:fld id="{2A0F7112-5C6F-41B8-9A82-4405D0B66DE8}" type="datetime1">
              <a:rPr lang="zh-CN" altLang="en-US"/>
              <a:pPr>
                <a:defRPr/>
              </a:pPr>
              <a:t>2024/5/24</a:t>
            </a:fld>
            <a:endParaRPr lang="en-US" altLang="zh-CN" sz="1000"/>
          </a:p>
        </p:txBody>
      </p:sp>
      <p:sp>
        <p:nvSpPr>
          <p:cNvPr id="1888258" name="Rectangle 2">
            <a:extLst>
              <a:ext uri="{FF2B5EF4-FFF2-40B4-BE49-F238E27FC236}">
                <a16:creationId xmlns:a16="http://schemas.microsoft.com/office/drawing/2014/main" id="{A1370C03-8C06-E840-8959-51CAF23B045F}"/>
              </a:ext>
            </a:extLst>
          </p:cNvPr>
          <p:cNvSpPr>
            <a:spLocks noGrp="1" noChangeArrowheads="1"/>
          </p:cNvSpPr>
          <p:nvPr>
            <p:ph type="title"/>
          </p:nvPr>
        </p:nvSpPr>
        <p:spPr/>
        <p:txBody>
          <a:bodyPr/>
          <a:lstStyle/>
          <a:p>
            <a:r>
              <a:rPr lang="zh-CN" altLang="en-US"/>
              <a:t>极小化过程</a:t>
            </a:r>
          </a:p>
        </p:txBody>
      </p:sp>
      <p:sp>
        <p:nvSpPr>
          <p:cNvPr id="97285" name="Rectangle 3">
            <a:extLst>
              <a:ext uri="{FF2B5EF4-FFF2-40B4-BE49-F238E27FC236}">
                <a16:creationId xmlns:a16="http://schemas.microsoft.com/office/drawing/2014/main" id="{39AA2689-D6BB-6C45-9367-3F55267456DB}"/>
              </a:ext>
            </a:extLst>
          </p:cNvPr>
          <p:cNvSpPr>
            <a:spLocks noGrp="1" noChangeArrowheads="1"/>
          </p:cNvSpPr>
          <p:nvPr>
            <p:ph type="body" idx="1"/>
          </p:nvPr>
        </p:nvSpPr>
        <p:spPr>
          <a:xfrm>
            <a:off x="650875" y="1143000"/>
            <a:ext cx="8820150" cy="3587750"/>
          </a:xfrm>
        </p:spPr>
        <p:txBody>
          <a:bodyPr/>
          <a:lstStyle/>
          <a:p>
            <a:r>
              <a:rPr lang="en-US" altLang="zh-CN"/>
              <a:t>F</a:t>
            </a:r>
            <a:r>
              <a:rPr lang="zh-CN" altLang="en-US"/>
              <a:t>的最小函数依赖集</a:t>
            </a:r>
            <a:r>
              <a:rPr lang="en-US" altLang="zh-CN"/>
              <a:t>F</a:t>
            </a:r>
            <a:r>
              <a:rPr lang="en-US" altLang="zh-CN" baseline="-25000"/>
              <a:t>m</a:t>
            </a:r>
            <a:r>
              <a:rPr lang="zh-CN" altLang="en-US"/>
              <a:t>不一定是唯一的。</a:t>
            </a:r>
          </a:p>
          <a:p>
            <a:pPr lvl="1"/>
            <a:r>
              <a:rPr lang="zh-CN" altLang="en-US"/>
              <a:t>它与对各函数依赖集</a:t>
            </a:r>
            <a:r>
              <a:rPr lang="en-US" altLang="zh-CN"/>
              <a:t>FD</a:t>
            </a:r>
            <a:r>
              <a:rPr lang="en-US" altLang="zh-CN" baseline="-25000"/>
              <a:t>i</a:t>
            </a:r>
            <a:r>
              <a:rPr lang="zh-CN" altLang="en-US"/>
              <a:t>中</a:t>
            </a:r>
            <a:r>
              <a:rPr lang="en-US" altLang="zh-CN"/>
              <a:t>X</a:t>
            </a:r>
            <a:r>
              <a:rPr lang="zh-CN" altLang="en-US"/>
              <a:t>各属性的处置顺序有关</a:t>
            </a:r>
          </a:p>
          <a:p>
            <a:pPr lvl="1"/>
            <a:r>
              <a:rPr lang="zh-CN" altLang="en-US"/>
              <a:t>若改造后的</a:t>
            </a:r>
            <a:r>
              <a:rPr lang="en-US" altLang="zh-CN"/>
              <a:t>F</a:t>
            </a:r>
            <a:r>
              <a:rPr lang="zh-CN" altLang="en-US"/>
              <a:t>与原来的</a:t>
            </a:r>
            <a:r>
              <a:rPr lang="en-US" altLang="zh-CN"/>
              <a:t>F</a:t>
            </a:r>
            <a:r>
              <a:rPr lang="zh-CN" altLang="en-US"/>
              <a:t>相同，说明</a:t>
            </a:r>
            <a:r>
              <a:rPr lang="en-US" altLang="zh-CN"/>
              <a:t>F</a:t>
            </a:r>
            <a:r>
              <a:rPr lang="zh-CN" altLang="en-US"/>
              <a:t>本身就是一个最小依赖集</a:t>
            </a:r>
          </a:p>
          <a:p>
            <a:endParaRPr lang="zh-CN" altLang="en-US"/>
          </a:p>
          <a:p>
            <a:r>
              <a:rPr lang="zh-CN" altLang="en-US"/>
              <a:t>定理</a:t>
            </a:r>
            <a:r>
              <a:rPr lang="en-US" altLang="zh-CN"/>
              <a:t>10.3</a:t>
            </a:r>
            <a:r>
              <a:rPr lang="zh-CN" altLang="en-US"/>
              <a:t>的证明过程 </a:t>
            </a:r>
          </a:p>
          <a:p>
            <a:pPr lvl="1"/>
            <a:r>
              <a:rPr lang="zh-CN" altLang="en-US"/>
              <a:t>是求</a:t>
            </a:r>
            <a:r>
              <a:rPr lang="en-US" altLang="zh-CN" i="1"/>
              <a:t>F</a:t>
            </a:r>
            <a:r>
              <a:rPr lang="zh-CN" altLang="en-US"/>
              <a:t>最小依赖集的过程，</a:t>
            </a:r>
          </a:p>
          <a:p>
            <a:pPr lvl="1"/>
            <a:r>
              <a:rPr lang="zh-CN" altLang="en-US"/>
              <a:t>也可以验证</a:t>
            </a:r>
            <a:r>
              <a:rPr lang="en-US" altLang="zh-CN"/>
              <a:t>F</a:t>
            </a:r>
            <a:r>
              <a:rPr lang="zh-CN" altLang="en-US"/>
              <a:t>是否为最小依赖集</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a:extLst>
              <a:ext uri="{FF2B5EF4-FFF2-40B4-BE49-F238E27FC236}">
                <a16:creationId xmlns:a16="http://schemas.microsoft.com/office/drawing/2014/main" id="{EAFD443D-9B1A-354F-9930-291CE3A45D1A}"/>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8D81C831-866B-3F42-BFE1-4123728E63A9}" type="slidenum">
              <a:rPr lang="zh-CN" altLang="en-US" sz="2000">
                <a:latin typeface="Arial" panose="020B0604020202020204" pitchFamily="34" charset="0"/>
              </a:rPr>
              <a:pPr>
                <a:lnSpc>
                  <a:spcPct val="100000"/>
                </a:lnSpc>
                <a:spcBef>
                  <a:spcPct val="0"/>
                </a:spcBef>
                <a:buClrTx/>
                <a:buSzTx/>
                <a:buFontTx/>
                <a:buNone/>
              </a:pPr>
              <a:t>8</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0F53B61C-4058-E549-98AD-699F37844226}"/>
              </a:ext>
            </a:extLst>
          </p:cNvPr>
          <p:cNvSpPr>
            <a:spLocks noGrp="1"/>
          </p:cNvSpPr>
          <p:nvPr>
            <p:ph type="dt" sz="quarter" idx="11"/>
          </p:nvPr>
        </p:nvSpPr>
        <p:spPr/>
        <p:txBody>
          <a:bodyPr/>
          <a:lstStyle/>
          <a:p>
            <a:pPr>
              <a:defRPr/>
            </a:pPr>
            <a:fld id="{919A5E34-EEA4-4CA9-86CB-513EF88B646C}" type="datetime1">
              <a:rPr lang="zh-CN" altLang="en-US"/>
              <a:pPr>
                <a:defRPr/>
              </a:pPr>
              <a:t>2024/5/24</a:t>
            </a:fld>
            <a:endParaRPr lang="en-US" altLang="zh-CN" sz="1000"/>
          </a:p>
        </p:txBody>
      </p:sp>
      <p:sp>
        <p:nvSpPr>
          <p:cNvPr id="1761282" name="Rectangle 2">
            <a:extLst>
              <a:ext uri="{FF2B5EF4-FFF2-40B4-BE49-F238E27FC236}">
                <a16:creationId xmlns:a16="http://schemas.microsoft.com/office/drawing/2014/main" id="{9B331CBB-6600-1341-B688-336DA3C41A3E}"/>
              </a:ext>
            </a:extLst>
          </p:cNvPr>
          <p:cNvSpPr>
            <a:spLocks noGrp="1" noChangeArrowheads="1"/>
          </p:cNvSpPr>
          <p:nvPr>
            <p:ph type="title"/>
          </p:nvPr>
        </p:nvSpPr>
        <p:spPr/>
        <p:txBody>
          <a:bodyPr/>
          <a:lstStyle/>
          <a:p>
            <a:r>
              <a:rPr lang="en-US" altLang="zh-CN"/>
              <a:t>10.1  关系模型的存储异常</a:t>
            </a:r>
            <a:endParaRPr lang="zh-CN" altLang="en-US"/>
          </a:p>
        </p:txBody>
      </p:sp>
      <p:sp>
        <p:nvSpPr>
          <p:cNvPr id="10245" name="Rectangle 3">
            <a:extLst>
              <a:ext uri="{FF2B5EF4-FFF2-40B4-BE49-F238E27FC236}">
                <a16:creationId xmlns:a16="http://schemas.microsoft.com/office/drawing/2014/main" id="{BEEF22CD-64FF-2E42-AA10-D565CEE809D7}"/>
              </a:ext>
            </a:extLst>
          </p:cNvPr>
          <p:cNvSpPr>
            <a:spLocks noGrp="1" noChangeArrowheads="1"/>
          </p:cNvSpPr>
          <p:nvPr>
            <p:ph type="body" idx="1"/>
          </p:nvPr>
        </p:nvSpPr>
        <p:spPr>
          <a:xfrm>
            <a:off x="650875" y="1143000"/>
            <a:ext cx="8820150" cy="5176838"/>
          </a:xfrm>
        </p:spPr>
        <p:txBody>
          <a:bodyPr/>
          <a:lstStyle/>
          <a:p>
            <a:r>
              <a:rPr lang="en-US" altLang="zh-CN"/>
              <a:t>E.F.Codd</a:t>
            </a:r>
            <a:r>
              <a:rPr lang="zh-CN" altLang="en-US"/>
              <a:t>把这些问题统称为</a:t>
            </a:r>
            <a:r>
              <a:rPr lang="zh-CN" altLang="en-US">
                <a:solidFill>
                  <a:srgbClr val="0000FF"/>
                </a:solidFill>
              </a:rPr>
              <a:t>存储异常</a:t>
            </a:r>
            <a:endParaRPr lang="zh-CN" altLang="en-US"/>
          </a:p>
          <a:p>
            <a:pPr lvl="1"/>
            <a:r>
              <a:rPr lang="zh-CN" altLang="en-US"/>
              <a:t>不希望出现这些问题，这样设计的数据库不好</a:t>
            </a:r>
          </a:p>
          <a:p>
            <a:r>
              <a:rPr lang="zh-CN" altLang="en-US"/>
              <a:t>为什么会出现存储异常呢？</a:t>
            </a:r>
          </a:p>
          <a:p>
            <a:pPr lvl="1"/>
            <a:r>
              <a:rPr lang="zh-CN" altLang="en-US"/>
              <a:t>因为在数据间存在着一定的依赖关系</a:t>
            </a:r>
          </a:p>
          <a:p>
            <a:pPr lvl="3">
              <a:buFontTx/>
              <a:buNone/>
            </a:pPr>
            <a:r>
              <a:rPr lang="zh-CN" altLang="en-US" sz="2400"/>
              <a:t>如借书关系中，</a:t>
            </a:r>
          </a:p>
          <a:p>
            <a:pPr lvl="4"/>
            <a:r>
              <a:rPr lang="zh-CN" altLang="en-US" sz="2400"/>
              <a:t>借阅人和借阅人所在单位</a:t>
            </a:r>
          </a:p>
          <a:p>
            <a:pPr lvl="4"/>
            <a:r>
              <a:rPr lang="zh-CN" altLang="en-US" sz="2400"/>
              <a:t>单位负责人与借书证号之间</a:t>
            </a:r>
          </a:p>
          <a:p>
            <a:pPr lvl="4"/>
            <a:r>
              <a:rPr lang="zh-CN" altLang="en-US" sz="2400"/>
              <a:t>以及借书证号、书号与借阅日期之间</a:t>
            </a:r>
          </a:p>
          <a:p>
            <a:pPr lvl="3">
              <a:buFontTx/>
              <a:buNone/>
            </a:pPr>
            <a:r>
              <a:rPr lang="zh-CN" altLang="en-US" sz="2400"/>
              <a:t>存在着依存关系。</a:t>
            </a:r>
          </a:p>
          <a:p>
            <a:pPr lvl="1"/>
            <a:r>
              <a:rPr lang="zh-CN" altLang="en-US"/>
              <a:t>但</a:t>
            </a:r>
            <a:r>
              <a:rPr lang="en-US" altLang="zh-CN"/>
              <a:t>BORROW</a:t>
            </a:r>
            <a:r>
              <a:rPr lang="zh-CN" altLang="en-US"/>
              <a:t>模式没有很好地反映这些关系。</a:t>
            </a:r>
          </a:p>
          <a:p>
            <a:r>
              <a:rPr lang="zh-CN" altLang="en-US"/>
              <a:t>在现实世界中，实体和实体间及实体内部的属性值之间存在着相互依赖又相互制约的关系，称为</a:t>
            </a:r>
            <a:r>
              <a:rPr lang="zh-CN" altLang="en-US">
                <a:solidFill>
                  <a:srgbClr val="0000FF"/>
                </a:solidFill>
              </a:rPr>
              <a:t>数据依赖</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0245">
                                            <p:txEl>
                                              <p:pRg st="3" end="3"/>
                                            </p:txEl>
                                          </p:spTgt>
                                        </p:tgtEl>
                                        <p:attrNameLst>
                                          <p:attrName>style.visibility</p:attrName>
                                        </p:attrNameLst>
                                      </p:cBhvr>
                                      <p:to>
                                        <p:strVal val="visible"/>
                                      </p:to>
                                    </p:set>
                                    <p:animEffect transition="in" filter="wipe(up)">
                                      <p:cBhvr>
                                        <p:cTn id="7" dur="500"/>
                                        <p:tgtEl>
                                          <p:spTgt spid="10245">
                                            <p:txEl>
                                              <p:pRg st="3" end="3"/>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0245">
                                            <p:txEl>
                                              <p:pRg st="4" end="4"/>
                                            </p:txEl>
                                          </p:spTgt>
                                        </p:tgtEl>
                                        <p:attrNameLst>
                                          <p:attrName>style.visibility</p:attrName>
                                        </p:attrNameLst>
                                      </p:cBhvr>
                                      <p:to>
                                        <p:strVal val="visible"/>
                                      </p:to>
                                    </p:set>
                                    <p:animEffect transition="in" filter="wipe(up)">
                                      <p:cBhvr>
                                        <p:cTn id="11" dur="500"/>
                                        <p:tgtEl>
                                          <p:spTgt spid="10245">
                                            <p:txEl>
                                              <p:pRg st="4" end="4"/>
                                            </p:txEl>
                                          </p:spTgt>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10245">
                                            <p:txEl>
                                              <p:pRg st="5" end="5"/>
                                            </p:txEl>
                                          </p:spTgt>
                                        </p:tgtEl>
                                        <p:attrNameLst>
                                          <p:attrName>style.visibility</p:attrName>
                                        </p:attrNameLst>
                                      </p:cBhvr>
                                      <p:to>
                                        <p:strVal val="visible"/>
                                      </p:to>
                                    </p:set>
                                    <p:animEffect transition="in" filter="wipe(up)">
                                      <p:cBhvr>
                                        <p:cTn id="15" dur="500"/>
                                        <p:tgtEl>
                                          <p:spTgt spid="10245">
                                            <p:txEl>
                                              <p:pRg st="5" end="5"/>
                                            </p:txEl>
                                          </p:spTgt>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10245">
                                            <p:txEl>
                                              <p:pRg st="6" end="6"/>
                                            </p:txEl>
                                          </p:spTgt>
                                        </p:tgtEl>
                                        <p:attrNameLst>
                                          <p:attrName>style.visibility</p:attrName>
                                        </p:attrNameLst>
                                      </p:cBhvr>
                                      <p:to>
                                        <p:strVal val="visible"/>
                                      </p:to>
                                    </p:set>
                                    <p:animEffect transition="in" filter="wipe(up)">
                                      <p:cBhvr>
                                        <p:cTn id="19" dur="500"/>
                                        <p:tgtEl>
                                          <p:spTgt spid="10245">
                                            <p:txEl>
                                              <p:pRg st="6" end="6"/>
                                            </p:txEl>
                                          </p:spTgt>
                                        </p:tgtEl>
                                      </p:cBhvr>
                                    </p:animEffect>
                                  </p:childTnLst>
                                </p:cTn>
                              </p:par>
                            </p:childTnLst>
                          </p:cTn>
                        </p:par>
                        <p:par>
                          <p:cTn id="20" fill="hold" nodeType="afterGroup">
                            <p:stCondLst>
                              <p:cond delay="2000"/>
                            </p:stCondLst>
                            <p:childTnLst>
                              <p:par>
                                <p:cTn id="21" presetID="22" presetClass="entr" presetSubtype="1" fill="hold" nodeType="afterEffect">
                                  <p:stCondLst>
                                    <p:cond delay="0"/>
                                  </p:stCondLst>
                                  <p:childTnLst>
                                    <p:set>
                                      <p:cBhvr>
                                        <p:cTn id="22" dur="1" fill="hold">
                                          <p:stCondLst>
                                            <p:cond delay="0"/>
                                          </p:stCondLst>
                                        </p:cTn>
                                        <p:tgtEl>
                                          <p:spTgt spid="10245">
                                            <p:txEl>
                                              <p:pRg st="7" end="7"/>
                                            </p:txEl>
                                          </p:spTgt>
                                        </p:tgtEl>
                                        <p:attrNameLst>
                                          <p:attrName>style.visibility</p:attrName>
                                        </p:attrNameLst>
                                      </p:cBhvr>
                                      <p:to>
                                        <p:strVal val="visible"/>
                                      </p:to>
                                    </p:set>
                                    <p:animEffect transition="in" filter="wipe(up)">
                                      <p:cBhvr>
                                        <p:cTn id="23" dur="500"/>
                                        <p:tgtEl>
                                          <p:spTgt spid="10245">
                                            <p:txEl>
                                              <p:pRg st="7" end="7"/>
                                            </p:txEl>
                                          </p:spTgt>
                                        </p:tgtEl>
                                      </p:cBhvr>
                                    </p:animEffect>
                                  </p:childTnLst>
                                </p:cTn>
                              </p:par>
                            </p:childTnLst>
                          </p:cTn>
                        </p:par>
                        <p:par>
                          <p:cTn id="24" fill="hold" nodeType="afterGroup">
                            <p:stCondLst>
                              <p:cond delay="2500"/>
                            </p:stCondLst>
                            <p:childTnLst>
                              <p:par>
                                <p:cTn id="25" presetID="22" presetClass="entr" presetSubtype="1" fill="hold" nodeType="afterEffect">
                                  <p:stCondLst>
                                    <p:cond delay="0"/>
                                  </p:stCondLst>
                                  <p:childTnLst>
                                    <p:set>
                                      <p:cBhvr>
                                        <p:cTn id="26" dur="1" fill="hold">
                                          <p:stCondLst>
                                            <p:cond delay="0"/>
                                          </p:stCondLst>
                                        </p:cTn>
                                        <p:tgtEl>
                                          <p:spTgt spid="10245">
                                            <p:txEl>
                                              <p:pRg st="8" end="8"/>
                                            </p:txEl>
                                          </p:spTgt>
                                        </p:tgtEl>
                                        <p:attrNameLst>
                                          <p:attrName>style.visibility</p:attrName>
                                        </p:attrNameLst>
                                      </p:cBhvr>
                                      <p:to>
                                        <p:strVal val="visible"/>
                                      </p:to>
                                    </p:set>
                                    <p:animEffect transition="in" filter="wipe(up)">
                                      <p:cBhvr>
                                        <p:cTn id="27" dur="500"/>
                                        <p:tgtEl>
                                          <p:spTgt spid="10245">
                                            <p:txEl>
                                              <p:pRg st="8" end="8"/>
                                            </p:txEl>
                                          </p:spTgt>
                                        </p:tgtEl>
                                      </p:cBhvr>
                                    </p:animEffect>
                                  </p:childTnLst>
                                </p:cTn>
                              </p:par>
                            </p:childTnLst>
                          </p:cTn>
                        </p:par>
                        <p:par>
                          <p:cTn id="28" fill="hold" nodeType="afterGroup">
                            <p:stCondLst>
                              <p:cond delay="3000"/>
                            </p:stCondLst>
                            <p:childTnLst>
                              <p:par>
                                <p:cTn id="29" presetID="22" presetClass="entr" presetSubtype="1" fill="hold" nodeType="afterEffect">
                                  <p:stCondLst>
                                    <p:cond delay="0"/>
                                  </p:stCondLst>
                                  <p:childTnLst>
                                    <p:set>
                                      <p:cBhvr>
                                        <p:cTn id="30" dur="1" fill="hold">
                                          <p:stCondLst>
                                            <p:cond delay="0"/>
                                          </p:stCondLst>
                                        </p:cTn>
                                        <p:tgtEl>
                                          <p:spTgt spid="10245">
                                            <p:txEl>
                                              <p:pRg st="9" end="9"/>
                                            </p:txEl>
                                          </p:spTgt>
                                        </p:tgtEl>
                                        <p:attrNameLst>
                                          <p:attrName>style.visibility</p:attrName>
                                        </p:attrNameLst>
                                      </p:cBhvr>
                                      <p:to>
                                        <p:strVal val="visible"/>
                                      </p:to>
                                    </p:set>
                                    <p:animEffect transition="in" filter="wipe(up)">
                                      <p:cBhvr>
                                        <p:cTn id="31" dur="500"/>
                                        <p:tgtEl>
                                          <p:spTgt spid="10245">
                                            <p:txEl>
                                              <p:pRg st="9" end="9"/>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10245">
                                            <p:txEl>
                                              <p:pRg st="10" end="10"/>
                                            </p:txEl>
                                          </p:spTgt>
                                        </p:tgtEl>
                                        <p:attrNameLst>
                                          <p:attrName>style.visibility</p:attrName>
                                        </p:attrNameLst>
                                      </p:cBhvr>
                                      <p:to>
                                        <p:strVal val="visible"/>
                                      </p:to>
                                    </p:set>
                                    <p:animEffect transition="in" filter="wipe(up)">
                                      <p:cBhvr>
                                        <p:cTn id="36" dur="500"/>
                                        <p:tgtEl>
                                          <p:spTgt spid="1024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3">
            <a:extLst>
              <a:ext uri="{FF2B5EF4-FFF2-40B4-BE49-F238E27FC236}">
                <a16:creationId xmlns:a16="http://schemas.microsoft.com/office/drawing/2014/main" id="{846E904B-2579-9443-B94D-387BED8347D0}"/>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A28AFFCE-DAD8-A045-BCF7-217E514A9C8F}" type="slidenum">
              <a:rPr lang="zh-CN" altLang="en-US" sz="2000">
                <a:latin typeface="Arial" panose="020B0604020202020204" pitchFamily="34" charset="0"/>
              </a:rPr>
              <a:pPr>
                <a:lnSpc>
                  <a:spcPct val="100000"/>
                </a:lnSpc>
                <a:spcBef>
                  <a:spcPct val="0"/>
                </a:spcBef>
                <a:buClrTx/>
                <a:buSzTx/>
                <a:buFontTx/>
                <a:buNone/>
              </a:pPr>
              <a:t>80</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F2B0B61C-2C21-B343-9053-37115DF77763}"/>
              </a:ext>
            </a:extLst>
          </p:cNvPr>
          <p:cNvSpPr>
            <a:spLocks noGrp="1"/>
          </p:cNvSpPr>
          <p:nvPr>
            <p:ph type="dt" sz="quarter" idx="11"/>
          </p:nvPr>
        </p:nvSpPr>
        <p:spPr/>
        <p:txBody>
          <a:bodyPr/>
          <a:lstStyle/>
          <a:p>
            <a:pPr>
              <a:defRPr/>
            </a:pPr>
            <a:fld id="{30AE59A4-440C-428D-B899-7FF37325B117}" type="datetime1">
              <a:rPr lang="zh-CN" altLang="en-US"/>
              <a:pPr>
                <a:defRPr/>
              </a:pPr>
              <a:t>2024/5/24</a:t>
            </a:fld>
            <a:endParaRPr lang="en-US" altLang="zh-CN" sz="1000"/>
          </a:p>
        </p:txBody>
      </p:sp>
      <p:sp>
        <p:nvSpPr>
          <p:cNvPr id="1826818" name="Rectangle 2">
            <a:extLst>
              <a:ext uri="{FF2B5EF4-FFF2-40B4-BE49-F238E27FC236}">
                <a16:creationId xmlns:a16="http://schemas.microsoft.com/office/drawing/2014/main" id="{CE10D6E7-7501-E84B-A5DB-FB28526A6D13}"/>
              </a:ext>
            </a:extLst>
          </p:cNvPr>
          <p:cNvSpPr>
            <a:spLocks noGrp="1" noChangeArrowheads="1"/>
          </p:cNvSpPr>
          <p:nvPr>
            <p:ph type="title"/>
          </p:nvPr>
        </p:nvSpPr>
        <p:spPr/>
        <p:txBody>
          <a:bodyPr/>
          <a:lstStyle/>
          <a:p>
            <a:r>
              <a:rPr lang="zh-CN" altLang="en-US"/>
              <a:t>第</a:t>
            </a:r>
            <a:r>
              <a:rPr lang="en-US" altLang="zh-CN"/>
              <a:t>10</a:t>
            </a:r>
            <a:r>
              <a:rPr lang="zh-CN" altLang="en-US"/>
              <a:t>章  	关系数据库设计理论</a:t>
            </a:r>
          </a:p>
        </p:txBody>
      </p:sp>
      <p:sp>
        <p:nvSpPr>
          <p:cNvPr id="98309" name="Rectangle 3">
            <a:extLst>
              <a:ext uri="{FF2B5EF4-FFF2-40B4-BE49-F238E27FC236}">
                <a16:creationId xmlns:a16="http://schemas.microsoft.com/office/drawing/2014/main" id="{F9ED4B12-A096-C04F-B6C7-99E108460214}"/>
              </a:ext>
            </a:extLst>
          </p:cNvPr>
          <p:cNvSpPr>
            <a:spLocks noGrp="1" noChangeArrowheads="1"/>
          </p:cNvSpPr>
          <p:nvPr>
            <p:ph type="body" idx="1"/>
          </p:nvPr>
        </p:nvSpPr>
        <p:spPr>
          <a:xfrm>
            <a:off x="650875" y="1143000"/>
            <a:ext cx="8820150" cy="3203575"/>
          </a:xfrm>
        </p:spPr>
        <p:txBody>
          <a:bodyPr/>
          <a:lstStyle/>
          <a:p>
            <a:r>
              <a:rPr lang="en-US" altLang="zh-CN"/>
              <a:t>10.1  关系模型的存储异常</a:t>
            </a:r>
          </a:p>
          <a:p>
            <a:r>
              <a:rPr lang="en-US" altLang="zh-CN"/>
              <a:t>10.2  函数依赖</a:t>
            </a:r>
          </a:p>
          <a:p>
            <a:r>
              <a:rPr lang="en-US" altLang="zh-CN"/>
              <a:t>10.5  关系模式的规范化</a:t>
            </a:r>
          </a:p>
          <a:p>
            <a:r>
              <a:rPr lang="en-US" altLang="zh-CN"/>
              <a:t>10.6  多值依赖和4NF</a:t>
            </a:r>
          </a:p>
          <a:p>
            <a:r>
              <a:rPr lang="en-US" altLang="zh-CN"/>
              <a:t>10.3  函数依赖公理</a:t>
            </a:r>
          </a:p>
          <a:p>
            <a:r>
              <a:rPr lang="en-US" altLang="zh-CN">
                <a:solidFill>
                  <a:srgbClr val="0000FF"/>
                </a:solidFill>
              </a:rPr>
              <a:t>10.4  模式分解</a:t>
            </a:r>
          </a:p>
          <a:p>
            <a:r>
              <a:rPr lang="en-US" altLang="zh-CN"/>
              <a:t>10.8  小结</a:t>
            </a:r>
            <a:endParaRPr lang="zh-CN"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灯片编号占位符 3">
            <a:extLst>
              <a:ext uri="{FF2B5EF4-FFF2-40B4-BE49-F238E27FC236}">
                <a16:creationId xmlns:a16="http://schemas.microsoft.com/office/drawing/2014/main" id="{211AA883-1E5B-3849-8C31-8B521B7F786B}"/>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FE4C5004-BBE6-5D48-A7B4-623D2414BDE7}" type="slidenum">
              <a:rPr lang="zh-CN" altLang="en-US" sz="2000">
                <a:latin typeface="Arial" panose="020B0604020202020204" pitchFamily="34" charset="0"/>
              </a:rPr>
              <a:pPr>
                <a:lnSpc>
                  <a:spcPct val="100000"/>
                </a:lnSpc>
                <a:spcBef>
                  <a:spcPct val="0"/>
                </a:spcBef>
                <a:buClrTx/>
                <a:buSzTx/>
                <a:buFontTx/>
                <a:buNone/>
              </a:pPr>
              <a:t>81</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F380B31E-0782-0245-B329-7FDB5E4FF751}"/>
              </a:ext>
            </a:extLst>
          </p:cNvPr>
          <p:cNvSpPr>
            <a:spLocks noGrp="1"/>
          </p:cNvSpPr>
          <p:nvPr>
            <p:ph type="dt" sz="quarter" idx="11"/>
          </p:nvPr>
        </p:nvSpPr>
        <p:spPr/>
        <p:txBody>
          <a:bodyPr/>
          <a:lstStyle/>
          <a:p>
            <a:pPr>
              <a:defRPr/>
            </a:pPr>
            <a:fld id="{3D2C1568-7D0A-4224-98F2-C91816454DC9}" type="datetime1">
              <a:rPr lang="zh-CN" altLang="en-US"/>
              <a:pPr>
                <a:defRPr/>
              </a:pPr>
              <a:t>2024/5/24</a:t>
            </a:fld>
            <a:endParaRPr lang="en-US" altLang="zh-CN" sz="1000"/>
          </a:p>
        </p:txBody>
      </p:sp>
      <p:sp>
        <p:nvSpPr>
          <p:cNvPr id="1832962" name="Rectangle 2">
            <a:extLst>
              <a:ext uri="{FF2B5EF4-FFF2-40B4-BE49-F238E27FC236}">
                <a16:creationId xmlns:a16="http://schemas.microsoft.com/office/drawing/2014/main" id="{78A9D15E-586B-D844-94F0-72E3FEA47E1E}"/>
              </a:ext>
            </a:extLst>
          </p:cNvPr>
          <p:cNvSpPr>
            <a:spLocks noGrp="1" noChangeArrowheads="1"/>
          </p:cNvSpPr>
          <p:nvPr>
            <p:ph type="title"/>
          </p:nvPr>
        </p:nvSpPr>
        <p:spPr/>
        <p:txBody>
          <a:bodyPr/>
          <a:lstStyle/>
          <a:p>
            <a:pPr>
              <a:defRPr/>
            </a:pPr>
            <a:r>
              <a:rPr lang="en-US" altLang="zh-CN"/>
              <a:t>10.4  </a:t>
            </a:r>
            <a:r>
              <a:rPr lang="zh-CN" altLang="en-US"/>
              <a:t>模式分解</a:t>
            </a:r>
          </a:p>
        </p:txBody>
      </p:sp>
      <p:sp>
        <p:nvSpPr>
          <p:cNvPr id="1832963" name="Rectangle 3">
            <a:extLst>
              <a:ext uri="{FF2B5EF4-FFF2-40B4-BE49-F238E27FC236}">
                <a16:creationId xmlns:a16="http://schemas.microsoft.com/office/drawing/2014/main" id="{096FB63B-B03E-094D-BD9A-1AF26B237D80}"/>
              </a:ext>
            </a:extLst>
          </p:cNvPr>
          <p:cNvSpPr>
            <a:spLocks noGrp="1" noChangeArrowheads="1"/>
          </p:cNvSpPr>
          <p:nvPr>
            <p:ph type="body" idx="1"/>
          </p:nvPr>
        </p:nvSpPr>
        <p:spPr>
          <a:xfrm>
            <a:off x="669925" y="1143000"/>
            <a:ext cx="8963025" cy="5380038"/>
          </a:xfrm>
        </p:spPr>
        <p:txBody>
          <a:bodyPr/>
          <a:lstStyle/>
          <a:p>
            <a:pPr>
              <a:lnSpc>
                <a:spcPct val="80000"/>
              </a:lnSpc>
              <a:spcBef>
                <a:spcPct val="35000"/>
              </a:spcBef>
            </a:pPr>
            <a:r>
              <a:rPr lang="zh-CN" altLang="en-US" dirty="0"/>
              <a:t>一个大的模式在属性间可能会存在复杂的数据依赖关系</a:t>
            </a:r>
            <a:r>
              <a:rPr lang="en-US" altLang="zh-CN" dirty="0"/>
              <a:t>,</a:t>
            </a:r>
            <a:r>
              <a:rPr lang="zh-CN" altLang="en-US" dirty="0"/>
              <a:t> 带来存储异常 等问题</a:t>
            </a:r>
          </a:p>
          <a:p>
            <a:pPr>
              <a:lnSpc>
                <a:spcPct val="80000"/>
              </a:lnSpc>
              <a:spcBef>
                <a:spcPct val="35000"/>
              </a:spcBef>
            </a:pPr>
            <a:r>
              <a:rPr lang="zh-CN" altLang="en-US" dirty="0"/>
              <a:t>定义</a:t>
            </a:r>
            <a:r>
              <a:rPr lang="en-US" altLang="zh-CN" dirty="0"/>
              <a:t>10.11 </a:t>
            </a:r>
            <a:r>
              <a:rPr lang="zh-CN" altLang="en-US" dirty="0"/>
              <a:t>设关系模式</a:t>
            </a:r>
            <a:r>
              <a:rPr lang="en-US" altLang="zh-CN" dirty="0"/>
              <a:t>R(U),</a:t>
            </a:r>
            <a:r>
              <a:rPr lang="en-US" altLang="zh-CN" i="1" dirty="0" err="1"/>
              <a:t>ρ</a:t>
            </a:r>
            <a:r>
              <a:rPr lang="en-US" altLang="zh-CN" dirty="0"/>
              <a:t>={R</a:t>
            </a:r>
            <a:r>
              <a:rPr lang="en-US" altLang="zh-CN" baseline="-25000" dirty="0"/>
              <a:t>1</a:t>
            </a:r>
            <a:r>
              <a:rPr lang="en-US" altLang="zh-CN" dirty="0"/>
              <a:t>(U</a:t>
            </a:r>
            <a:r>
              <a:rPr lang="en-US" altLang="zh-CN" baseline="-25000" dirty="0"/>
              <a:t>1</a:t>
            </a:r>
            <a:r>
              <a:rPr lang="en-US" altLang="zh-CN" dirty="0"/>
              <a:t>), R</a:t>
            </a:r>
            <a:r>
              <a:rPr lang="en-US" altLang="zh-CN" baseline="-25000" dirty="0"/>
              <a:t>2</a:t>
            </a:r>
            <a:r>
              <a:rPr lang="en-US" altLang="zh-CN" dirty="0"/>
              <a:t>(U</a:t>
            </a:r>
            <a:r>
              <a:rPr lang="en-US" altLang="zh-CN" baseline="-25000" dirty="0"/>
              <a:t>2</a:t>
            </a:r>
            <a:r>
              <a:rPr lang="en-US" altLang="zh-CN" dirty="0"/>
              <a:t>), </a:t>
            </a:r>
            <a:r>
              <a:rPr lang="en-US" altLang="zh-CN" dirty="0">
                <a:sym typeface="Symbol" pitchFamily="2" charset="2"/>
              </a:rPr>
              <a:t></a:t>
            </a:r>
            <a:r>
              <a:rPr lang="en-US" altLang="zh-CN" dirty="0"/>
              <a:t>, </a:t>
            </a:r>
            <a:r>
              <a:rPr lang="en-US" altLang="zh-CN" dirty="0" err="1"/>
              <a:t>R</a:t>
            </a:r>
            <a:r>
              <a:rPr lang="en-US" altLang="zh-CN" baseline="-25000" dirty="0" err="1"/>
              <a:t>k</a:t>
            </a:r>
            <a:r>
              <a:rPr lang="en-US" altLang="zh-CN" dirty="0"/>
              <a:t>(</a:t>
            </a:r>
            <a:r>
              <a:rPr lang="en-US" altLang="zh-CN" dirty="0" err="1"/>
              <a:t>U</a:t>
            </a:r>
            <a:r>
              <a:rPr lang="en-US" altLang="zh-CN" baseline="-25000" dirty="0" err="1"/>
              <a:t>k</a:t>
            </a:r>
            <a:r>
              <a:rPr lang="en-US" altLang="zh-CN" dirty="0"/>
              <a:t>)}</a:t>
            </a:r>
            <a:r>
              <a:rPr lang="zh-CN" altLang="en-US" dirty="0"/>
              <a:t>是一个关系模式的集合，若 ∪</a:t>
            </a:r>
            <a:r>
              <a:rPr lang="en-US" altLang="zh-CN" baseline="-25000" dirty="0" err="1"/>
              <a:t>i</a:t>
            </a:r>
            <a:r>
              <a:rPr lang="en-US" altLang="zh-CN" baseline="-25000" dirty="0"/>
              <a:t>=1</a:t>
            </a:r>
            <a:r>
              <a:rPr lang="en-US" altLang="zh-CN" baseline="30000" dirty="0"/>
              <a:t>k</a:t>
            </a:r>
            <a:r>
              <a:rPr lang="en-US" altLang="zh-CN" dirty="0"/>
              <a:t>U</a:t>
            </a:r>
            <a:r>
              <a:rPr lang="en-US" altLang="zh-CN" baseline="-25000" dirty="0"/>
              <a:t>i</a:t>
            </a:r>
            <a:r>
              <a:rPr lang="en-US" altLang="zh-CN" dirty="0"/>
              <a:t> =U</a:t>
            </a:r>
            <a:r>
              <a:rPr lang="zh-CN" altLang="en-US" dirty="0"/>
              <a:t>，则称</a:t>
            </a:r>
            <a:r>
              <a:rPr lang="en-US" altLang="zh-CN" i="1" dirty="0" err="1"/>
              <a:t>ρ</a:t>
            </a:r>
            <a:r>
              <a:rPr lang="zh-CN" altLang="en-US" dirty="0"/>
              <a:t>是关系模式</a:t>
            </a:r>
            <a:r>
              <a:rPr lang="en-US" altLang="zh-CN" dirty="0"/>
              <a:t>R(U)</a:t>
            </a:r>
            <a:r>
              <a:rPr lang="zh-CN" altLang="en-US" dirty="0"/>
              <a:t>的一个分解。 </a:t>
            </a:r>
          </a:p>
          <a:p>
            <a:pPr>
              <a:lnSpc>
                <a:spcPct val="80000"/>
              </a:lnSpc>
              <a:spcBef>
                <a:spcPct val="35000"/>
              </a:spcBef>
            </a:pPr>
            <a:r>
              <a:rPr lang="zh-CN" altLang="en-US" dirty="0"/>
              <a:t>一个关系模式可以有多种不同的分解 </a:t>
            </a:r>
          </a:p>
          <a:p>
            <a:pPr lvl="1">
              <a:lnSpc>
                <a:spcPct val="80000"/>
              </a:lnSpc>
              <a:spcBef>
                <a:spcPct val="35000"/>
              </a:spcBef>
            </a:pPr>
            <a:r>
              <a:rPr lang="zh-CN" altLang="en-US" dirty="0"/>
              <a:t>例如关系模式</a:t>
            </a:r>
            <a:r>
              <a:rPr lang="en-US" altLang="zh-CN" dirty="0"/>
              <a:t>E(</a:t>
            </a:r>
            <a:r>
              <a:rPr lang="en-US" altLang="zh-CN" dirty="0" err="1"/>
              <a:t>EmpNo</a:t>
            </a:r>
            <a:r>
              <a:rPr lang="en-US" altLang="zh-CN" dirty="0"/>
              <a:t>, Title, Salary) </a:t>
            </a:r>
          </a:p>
          <a:p>
            <a:pPr lvl="1">
              <a:lnSpc>
                <a:spcPct val="80000"/>
              </a:lnSpc>
              <a:spcBef>
                <a:spcPct val="35000"/>
              </a:spcBef>
              <a:buFontTx/>
              <a:buNone/>
            </a:pPr>
            <a:r>
              <a:rPr lang="en-US" altLang="zh-CN" sz="2400" i="1" dirty="0"/>
              <a:t>        ρ</a:t>
            </a:r>
            <a:r>
              <a:rPr lang="en-US" altLang="zh-CN" sz="2400" baseline="-25000" dirty="0"/>
              <a:t>1</a:t>
            </a:r>
            <a:r>
              <a:rPr lang="en-US" altLang="zh-CN" sz="2400" dirty="0"/>
              <a:t>={E</a:t>
            </a:r>
            <a:r>
              <a:rPr lang="en-US" altLang="zh-CN" sz="2400" baseline="-25000" dirty="0"/>
              <a:t>1 </a:t>
            </a:r>
            <a:r>
              <a:rPr lang="en-US" altLang="zh-CN" sz="2400" dirty="0"/>
              <a:t>(</a:t>
            </a:r>
            <a:r>
              <a:rPr lang="en-US" altLang="zh-CN" sz="2400" dirty="0" err="1"/>
              <a:t>EmpNo</a:t>
            </a:r>
            <a:r>
              <a:rPr lang="en-US" altLang="zh-CN" sz="2400" dirty="0"/>
              <a:t>, Title ), E</a:t>
            </a:r>
            <a:r>
              <a:rPr lang="en-US" altLang="zh-CN" sz="2400" baseline="-25000" dirty="0"/>
              <a:t>2 </a:t>
            </a:r>
            <a:r>
              <a:rPr lang="en-US" altLang="zh-CN" sz="2400" dirty="0"/>
              <a:t>(Title , Salary)}</a:t>
            </a:r>
            <a:r>
              <a:rPr lang="zh-CN" altLang="en-US" sz="2400" dirty="0"/>
              <a:t>；</a:t>
            </a:r>
            <a:endParaRPr lang="zh-CN" altLang="en-US" sz="2400" i="1" dirty="0"/>
          </a:p>
          <a:p>
            <a:pPr lvl="1">
              <a:lnSpc>
                <a:spcPct val="80000"/>
              </a:lnSpc>
              <a:spcBef>
                <a:spcPct val="35000"/>
              </a:spcBef>
              <a:buFontTx/>
              <a:buNone/>
            </a:pPr>
            <a:r>
              <a:rPr lang="en-US" altLang="zh-CN" sz="2400" i="1" dirty="0"/>
              <a:t>        ρ</a:t>
            </a:r>
            <a:r>
              <a:rPr lang="en-US" altLang="zh-CN" sz="2400" baseline="-25000" dirty="0"/>
              <a:t>2</a:t>
            </a:r>
            <a:r>
              <a:rPr lang="en-US" altLang="zh-CN" sz="2400" dirty="0"/>
              <a:t>={E</a:t>
            </a:r>
            <a:r>
              <a:rPr lang="en-US" altLang="zh-CN" sz="2400" baseline="-25000" dirty="0"/>
              <a:t>1</a:t>
            </a:r>
            <a:r>
              <a:rPr lang="en-US" altLang="zh-CN" sz="2400" dirty="0"/>
              <a:t> (</a:t>
            </a:r>
            <a:r>
              <a:rPr lang="en-US" altLang="zh-CN" sz="2400" dirty="0" err="1"/>
              <a:t>EmpNo</a:t>
            </a:r>
            <a:r>
              <a:rPr lang="en-US" altLang="zh-CN" sz="2400" dirty="0"/>
              <a:t>, Title ), E</a:t>
            </a:r>
            <a:r>
              <a:rPr lang="en-US" altLang="zh-CN" sz="2400" baseline="-25000" dirty="0"/>
              <a:t>2</a:t>
            </a:r>
            <a:r>
              <a:rPr lang="en-US" altLang="zh-CN" sz="2400" dirty="0"/>
              <a:t>(</a:t>
            </a:r>
            <a:r>
              <a:rPr lang="en-US" altLang="zh-CN" sz="2400" dirty="0" err="1"/>
              <a:t>EmpNo</a:t>
            </a:r>
            <a:r>
              <a:rPr lang="en-US" altLang="zh-CN" sz="2400" dirty="0"/>
              <a:t>, Salary)}</a:t>
            </a:r>
            <a:endParaRPr lang="zh-CN" altLang="en-US" sz="2400" i="1" dirty="0"/>
          </a:p>
          <a:p>
            <a:pPr lvl="1">
              <a:lnSpc>
                <a:spcPct val="80000"/>
              </a:lnSpc>
              <a:spcBef>
                <a:spcPct val="35000"/>
              </a:spcBef>
              <a:buFontTx/>
              <a:buNone/>
            </a:pPr>
            <a:r>
              <a:rPr lang="en-US" altLang="zh-CN" sz="2400" i="1" dirty="0"/>
              <a:t>        ρ</a:t>
            </a:r>
            <a:r>
              <a:rPr lang="en-US" altLang="zh-CN" sz="2400" baseline="-25000" dirty="0"/>
              <a:t>3</a:t>
            </a:r>
            <a:r>
              <a:rPr lang="en-US" altLang="zh-CN" sz="2400" dirty="0"/>
              <a:t>={E</a:t>
            </a:r>
            <a:r>
              <a:rPr lang="en-US" altLang="zh-CN" sz="2400" baseline="-25000" dirty="0"/>
              <a:t>1</a:t>
            </a:r>
            <a:r>
              <a:rPr lang="en-US" altLang="zh-CN" sz="2400" dirty="0"/>
              <a:t> (</a:t>
            </a:r>
            <a:r>
              <a:rPr lang="en-US" altLang="zh-CN" sz="2400" dirty="0" err="1"/>
              <a:t>EmpNo</a:t>
            </a:r>
            <a:r>
              <a:rPr lang="en-US" altLang="zh-CN" sz="2400" dirty="0"/>
              <a:t>, Salary), E</a:t>
            </a:r>
            <a:r>
              <a:rPr lang="en-US" altLang="zh-CN" sz="2400" baseline="-25000" dirty="0"/>
              <a:t>2 </a:t>
            </a:r>
            <a:r>
              <a:rPr lang="en-US" altLang="zh-CN" sz="2400" dirty="0"/>
              <a:t>(Title, Salary)}</a:t>
            </a:r>
          </a:p>
          <a:p>
            <a:pPr>
              <a:lnSpc>
                <a:spcPct val="80000"/>
              </a:lnSpc>
            </a:pPr>
            <a:r>
              <a:rPr lang="zh-CN" altLang="en-US" dirty="0"/>
              <a:t>分解后的模式应该与原模式等价 </a:t>
            </a:r>
          </a:p>
          <a:p>
            <a:pPr lvl="1">
              <a:lnSpc>
                <a:spcPct val="80000"/>
              </a:lnSpc>
            </a:pPr>
            <a:r>
              <a:rPr lang="zh-CN" altLang="en-US" dirty="0">
                <a:solidFill>
                  <a:srgbClr val="FF0000"/>
                </a:solidFill>
              </a:rPr>
              <a:t>无损连接分解</a:t>
            </a:r>
          </a:p>
          <a:p>
            <a:pPr lvl="1">
              <a:lnSpc>
                <a:spcPct val="80000"/>
              </a:lnSpc>
            </a:pPr>
            <a:r>
              <a:rPr lang="zh-CN" altLang="en-US" dirty="0">
                <a:solidFill>
                  <a:srgbClr val="FF0000"/>
                </a:solidFill>
              </a:rPr>
              <a:t>分解保持依赖性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32963">
                                            <p:txEl>
                                              <p:pRg st="0" end="0"/>
                                            </p:txEl>
                                          </p:spTgt>
                                        </p:tgtEl>
                                        <p:attrNameLst>
                                          <p:attrName>style.visibility</p:attrName>
                                        </p:attrNameLst>
                                      </p:cBhvr>
                                      <p:to>
                                        <p:strVal val="visible"/>
                                      </p:to>
                                    </p:set>
                                    <p:animEffect transition="in" filter="wipe(up)">
                                      <p:cBhvr>
                                        <p:cTn id="7" dur="500"/>
                                        <p:tgtEl>
                                          <p:spTgt spid="18329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32963">
                                            <p:txEl>
                                              <p:pRg st="1" end="1"/>
                                            </p:txEl>
                                          </p:spTgt>
                                        </p:tgtEl>
                                        <p:attrNameLst>
                                          <p:attrName>style.visibility</p:attrName>
                                        </p:attrNameLst>
                                      </p:cBhvr>
                                      <p:to>
                                        <p:strVal val="visible"/>
                                      </p:to>
                                    </p:set>
                                    <p:animEffect transition="in" filter="wipe(up)">
                                      <p:cBhvr>
                                        <p:cTn id="12" dur="500"/>
                                        <p:tgtEl>
                                          <p:spTgt spid="18329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32963">
                                            <p:txEl>
                                              <p:pRg st="2" end="2"/>
                                            </p:txEl>
                                          </p:spTgt>
                                        </p:tgtEl>
                                        <p:attrNameLst>
                                          <p:attrName>style.visibility</p:attrName>
                                        </p:attrNameLst>
                                      </p:cBhvr>
                                      <p:to>
                                        <p:strVal val="visible"/>
                                      </p:to>
                                    </p:set>
                                    <p:animEffect transition="in" filter="wipe(up)">
                                      <p:cBhvr>
                                        <p:cTn id="17" dur="500"/>
                                        <p:tgtEl>
                                          <p:spTgt spid="1832963">
                                            <p:txEl>
                                              <p:pRg st="2" end="2"/>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1832963">
                                            <p:txEl>
                                              <p:pRg st="3" end="3"/>
                                            </p:txEl>
                                          </p:spTgt>
                                        </p:tgtEl>
                                        <p:attrNameLst>
                                          <p:attrName>style.visibility</p:attrName>
                                        </p:attrNameLst>
                                      </p:cBhvr>
                                      <p:to>
                                        <p:strVal val="visible"/>
                                      </p:to>
                                    </p:set>
                                    <p:animEffect transition="in" filter="wipe(up)">
                                      <p:cBhvr>
                                        <p:cTn id="20" dur="500"/>
                                        <p:tgtEl>
                                          <p:spTgt spid="1832963">
                                            <p:txEl>
                                              <p:pRg st="3" end="3"/>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1832963">
                                            <p:txEl>
                                              <p:pRg st="4" end="4"/>
                                            </p:txEl>
                                          </p:spTgt>
                                        </p:tgtEl>
                                        <p:attrNameLst>
                                          <p:attrName>style.visibility</p:attrName>
                                        </p:attrNameLst>
                                      </p:cBhvr>
                                      <p:to>
                                        <p:strVal val="visible"/>
                                      </p:to>
                                    </p:set>
                                    <p:animEffect transition="in" filter="wipe(up)">
                                      <p:cBhvr>
                                        <p:cTn id="23" dur="500"/>
                                        <p:tgtEl>
                                          <p:spTgt spid="1832963">
                                            <p:txEl>
                                              <p:pRg st="4" end="4"/>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832963">
                                            <p:txEl>
                                              <p:pRg st="5" end="5"/>
                                            </p:txEl>
                                          </p:spTgt>
                                        </p:tgtEl>
                                        <p:attrNameLst>
                                          <p:attrName>style.visibility</p:attrName>
                                        </p:attrNameLst>
                                      </p:cBhvr>
                                      <p:to>
                                        <p:strVal val="visible"/>
                                      </p:to>
                                    </p:set>
                                    <p:animEffect transition="in" filter="wipe(up)">
                                      <p:cBhvr>
                                        <p:cTn id="26" dur="500"/>
                                        <p:tgtEl>
                                          <p:spTgt spid="1832963">
                                            <p:txEl>
                                              <p:pRg st="5" end="5"/>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832963">
                                            <p:txEl>
                                              <p:pRg st="6" end="6"/>
                                            </p:txEl>
                                          </p:spTgt>
                                        </p:tgtEl>
                                        <p:attrNameLst>
                                          <p:attrName>style.visibility</p:attrName>
                                        </p:attrNameLst>
                                      </p:cBhvr>
                                      <p:to>
                                        <p:strVal val="visible"/>
                                      </p:to>
                                    </p:set>
                                    <p:animEffect transition="in" filter="wipe(up)">
                                      <p:cBhvr>
                                        <p:cTn id="29" dur="500"/>
                                        <p:tgtEl>
                                          <p:spTgt spid="1832963">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832963">
                                            <p:txEl>
                                              <p:pRg st="7" end="7"/>
                                            </p:txEl>
                                          </p:spTgt>
                                        </p:tgtEl>
                                        <p:attrNameLst>
                                          <p:attrName>style.visibility</p:attrName>
                                        </p:attrNameLst>
                                      </p:cBhvr>
                                      <p:to>
                                        <p:strVal val="visible"/>
                                      </p:to>
                                    </p:set>
                                    <p:animEffect transition="in" filter="wipe(up)">
                                      <p:cBhvr>
                                        <p:cTn id="34" dur="500"/>
                                        <p:tgtEl>
                                          <p:spTgt spid="1832963">
                                            <p:txEl>
                                              <p:pRg st="7" end="7"/>
                                            </p:txEl>
                                          </p:spTgt>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832963">
                                            <p:txEl>
                                              <p:pRg st="8" end="8"/>
                                            </p:txEl>
                                          </p:spTgt>
                                        </p:tgtEl>
                                        <p:attrNameLst>
                                          <p:attrName>style.visibility</p:attrName>
                                        </p:attrNameLst>
                                      </p:cBhvr>
                                      <p:to>
                                        <p:strVal val="visible"/>
                                      </p:to>
                                    </p:set>
                                    <p:animEffect transition="in" filter="wipe(up)">
                                      <p:cBhvr>
                                        <p:cTn id="37" dur="500"/>
                                        <p:tgtEl>
                                          <p:spTgt spid="1832963">
                                            <p:txEl>
                                              <p:pRg st="8" end="8"/>
                                            </p:txEl>
                                          </p:spTgt>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1832963">
                                            <p:txEl>
                                              <p:pRg st="9" end="9"/>
                                            </p:txEl>
                                          </p:spTgt>
                                        </p:tgtEl>
                                        <p:attrNameLst>
                                          <p:attrName>style.visibility</p:attrName>
                                        </p:attrNameLst>
                                      </p:cBhvr>
                                      <p:to>
                                        <p:strVal val="visible"/>
                                      </p:to>
                                    </p:set>
                                    <p:animEffect transition="in" filter="wipe(up)">
                                      <p:cBhvr>
                                        <p:cTn id="40" dur="500"/>
                                        <p:tgtEl>
                                          <p:spTgt spid="183296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63" grpId="0" build="p"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3">
            <a:extLst>
              <a:ext uri="{FF2B5EF4-FFF2-40B4-BE49-F238E27FC236}">
                <a16:creationId xmlns:a16="http://schemas.microsoft.com/office/drawing/2014/main" id="{DE9AE1B3-B2DB-1B47-83C6-699F1641A1D3}"/>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8945F6CB-8FFE-3E40-92C3-364C0FDB217C}" type="slidenum">
              <a:rPr lang="zh-CN" altLang="en-US" sz="2000">
                <a:latin typeface="Arial" panose="020B0604020202020204" pitchFamily="34" charset="0"/>
              </a:rPr>
              <a:pPr>
                <a:lnSpc>
                  <a:spcPct val="100000"/>
                </a:lnSpc>
                <a:spcBef>
                  <a:spcPct val="0"/>
                </a:spcBef>
                <a:buClrTx/>
                <a:buSzTx/>
                <a:buFontTx/>
                <a:buNone/>
              </a:pPr>
              <a:t>82</a:t>
            </a:fld>
            <a:endParaRPr lang="en-US" altLang="zh-CN" sz="2000">
              <a:latin typeface="Arial" panose="020B0604020202020204" pitchFamily="34" charset="0"/>
            </a:endParaRPr>
          </a:p>
        </p:txBody>
      </p:sp>
      <p:sp>
        <p:nvSpPr>
          <p:cNvPr id="6" name="日期占位符 4">
            <a:extLst>
              <a:ext uri="{FF2B5EF4-FFF2-40B4-BE49-F238E27FC236}">
                <a16:creationId xmlns:a16="http://schemas.microsoft.com/office/drawing/2014/main" id="{D36ABA6F-A00C-0744-88D1-F24E8AEA5C03}"/>
              </a:ext>
            </a:extLst>
          </p:cNvPr>
          <p:cNvSpPr>
            <a:spLocks noGrp="1"/>
          </p:cNvSpPr>
          <p:nvPr>
            <p:ph type="dt" sz="quarter" idx="11"/>
          </p:nvPr>
        </p:nvSpPr>
        <p:spPr/>
        <p:txBody>
          <a:bodyPr/>
          <a:lstStyle/>
          <a:p>
            <a:pPr>
              <a:defRPr/>
            </a:pPr>
            <a:fld id="{8A871645-B3BB-4A11-B4C9-706E5BD74329}" type="datetime1">
              <a:rPr lang="zh-CN" altLang="en-US"/>
              <a:pPr>
                <a:defRPr/>
              </a:pPr>
              <a:t>2024/5/24</a:t>
            </a:fld>
            <a:endParaRPr lang="en-US" altLang="zh-CN" sz="1000"/>
          </a:p>
        </p:txBody>
      </p:sp>
      <p:sp>
        <p:nvSpPr>
          <p:cNvPr id="1833986" name="Rectangle 2">
            <a:extLst>
              <a:ext uri="{FF2B5EF4-FFF2-40B4-BE49-F238E27FC236}">
                <a16:creationId xmlns:a16="http://schemas.microsoft.com/office/drawing/2014/main" id="{A0E1009B-DDCF-C949-A54E-9982A7390023}"/>
              </a:ext>
            </a:extLst>
          </p:cNvPr>
          <p:cNvSpPr>
            <a:spLocks noGrp="1" noChangeArrowheads="1"/>
          </p:cNvSpPr>
          <p:nvPr>
            <p:ph type="title"/>
          </p:nvPr>
        </p:nvSpPr>
        <p:spPr/>
        <p:txBody>
          <a:bodyPr/>
          <a:lstStyle/>
          <a:p>
            <a:r>
              <a:rPr lang="en-US" altLang="zh-CN"/>
              <a:t>10.4.1 </a:t>
            </a:r>
            <a:r>
              <a:rPr lang="zh-CN" altLang="en-US"/>
              <a:t>无损连接分解</a:t>
            </a:r>
          </a:p>
        </p:txBody>
      </p:sp>
      <p:sp>
        <p:nvSpPr>
          <p:cNvPr id="100357" name="Rectangle 3">
            <a:extLst>
              <a:ext uri="{FF2B5EF4-FFF2-40B4-BE49-F238E27FC236}">
                <a16:creationId xmlns:a16="http://schemas.microsoft.com/office/drawing/2014/main" id="{244C08D8-1E22-EC4F-B0C4-D05B7E84700E}"/>
              </a:ext>
            </a:extLst>
          </p:cNvPr>
          <p:cNvSpPr>
            <a:spLocks noGrp="1" noChangeArrowheads="1"/>
          </p:cNvSpPr>
          <p:nvPr>
            <p:ph type="body" idx="1"/>
          </p:nvPr>
        </p:nvSpPr>
        <p:spPr>
          <a:xfrm>
            <a:off x="650875" y="1143000"/>
            <a:ext cx="8820150" cy="4740275"/>
          </a:xfrm>
        </p:spPr>
        <p:txBody>
          <a:bodyPr/>
          <a:lstStyle/>
          <a:p>
            <a:r>
              <a:rPr lang="zh-CN" altLang="en-US" dirty="0"/>
              <a:t>无损连接分解</a:t>
            </a:r>
            <a:r>
              <a:rPr lang="en-US" altLang="zh-CN" dirty="0"/>
              <a:t>:</a:t>
            </a:r>
            <a:endParaRPr lang="zh-CN" altLang="en-US" dirty="0"/>
          </a:p>
          <a:p>
            <a:pPr lvl="1"/>
            <a:r>
              <a:rPr lang="zh-CN" altLang="en-US" dirty="0"/>
              <a:t>一个模式分解为多个模式，相应地存储在一个关系中的数据要分别存储到多个关系中</a:t>
            </a:r>
          </a:p>
          <a:p>
            <a:pPr lvl="1"/>
            <a:r>
              <a:rPr lang="zh-CN" altLang="en-US" dirty="0"/>
              <a:t>分解后的关系通过</a:t>
            </a:r>
            <a:r>
              <a:rPr lang="zh-CN" altLang="en-US" dirty="0">
                <a:solidFill>
                  <a:srgbClr val="C00000"/>
                </a:solidFill>
              </a:rPr>
              <a:t>自然连接</a:t>
            </a:r>
            <a:r>
              <a:rPr lang="zh-CN" altLang="en-US" dirty="0"/>
              <a:t>要能够恢复为原来的关系，即保证连接后的关系与原关系完全一致</a:t>
            </a:r>
          </a:p>
          <a:p>
            <a:r>
              <a:rPr lang="zh-CN" altLang="en-US" dirty="0"/>
              <a:t>定义</a:t>
            </a:r>
            <a:r>
              <a:rPr lang="en-US" altLang="zh-CN" dirty="0"/>
              <a:t>10.12   </a:t>
            </a:r>
            <a:r>
              <a:rPr lang="zh-CN" altLang="en-US" dirty="0"/>
              <a:t>设关系模式</a:t>
            </a:r>
            <a:r>
              <a:rPr lang="en-US" altLang="zh-CN" dirty="0"/>
              <a:t>R(U)</a:t>
            </a:r>
            <a:r>
              <a:rPr lang="zh-CN" altLang="en-US" dirty="0"/>
              <a:t>，</a:t>
            </a:r>
            <a:r>
              <a:rPr lang="en-US" altLang="zh-CN" dirty="0"/>
              <a:t>F</a:t>
            </a:r>
            <a:r>
              <a:rPr lang="zh-CN" altLang="en-US" dirty="0"/>
              <a:t>是</a:t>
            </a:r>
            <a:r>
              <a:rPr lang="en-US" altLang="zh-CN" dirty="0"/>
              <a:t>R</a:t>
            </a:r>
            <a:r>
              <a:rPr lang="zh-CN" altLang="en-US" dirty="0"/>
              <a:t>上的函数依赖集，</a:t>
            </a:r>
            <a:r>
              <a:rPr lang="en-US" altLang="zh-CN" i="1" dirty="0" err="1"/>
              <a:t>ρ</a:t>
            </a:r>
            <a:r>
              <a:rPr lang="en-US" altLang="zh-CN" dirty="0"/>
              <a:t>={R</a:t>
            </a:r>
            <a:r>
              <a:rPr lang="en-US" altLang="zh-CN" baseline="-25000" dirty="0"/>
              <a:t>1</a:t>
            </a:r>
            <a:r>
              <a:rPr lang="en-US" altLang="zh-CN" dirty="0"/>
              <a:t>, R</a:t>
            </a:r>
            <a:r>
              <a:rPr lang="en-US" altLang="zh-CN" baseline="-25000" dirty="0"/>
              <a:t>2</a:t>
            </a:r>
            <a:r>
              <a:rPr lang="en-US" altLang="zh-CN" dirty="0"/>
              <a:t>, </a:t>
            </a:r>
            <a:r>
              <a:rPr lang="en-US" altLang="zh-CN" dirty="0">
                <a:sym typeface="Symbol" pitchFamily="2" charset="2"/>
              </a:rPr>
              <a:t></a:t>
            </a:r>
            <a:r>
              <a:rPr lang="zh-CN" altLang="en-US" dirty="0"/>
              <a:t>，</a:t>
            </a:r>
            <a:r>
              <a:rPr lang="en-US" altLang="zh-CN" dirty="0"/>
              <a:t>R</a:t>
            </a:r>
            <a:r>
              <a:rPr lang="en-US" altLang="zh-CN" baseline="-25000" dirty="0"/>
              <a:t>K</a:t>
            </a:r>
            <a:r>
              <a:rPr lang="en-US" altLang="zh-CN" dirty="0"/>
              <a:t> }</a:t>
            </a:r>
            <a:r>
              <a:rPr lang="zh-CN" altLang="en-US" dirty="0"/>
              <a:t>是</a:t>
            </a:r>
            <a:r>
              <a:rPr lang="en-US" altLang="zh-CN" dirty="0"/>
              <a:t>R</a:t>
            </a:r>
            <a:r>
              <a:rPr lang="zh-CN" altLang="en-US" dirty="0"/>
              <a:t>的一个分解，如果对</a:t>
            </a:r>
            <a:r>
              <a:rPr lang="en-US" altLang="zh-CN" dirty="0"/>
              <a:t>R</a:t>
            </a:r>
            <a:r>
              <a:rPr lang="zh-CN" altLang="en-US" dirty="0"/>
              <a:t>的任一满足</a:t>
            </a:r>
            <a:r>
              <a:rPr lang="en-US" altLang="zh-CN" dirty="0"/>
              <a:t>F</a:t>
            </a:r>
            <a:r>
              <a:rPr lang="zh-CN" altLang="en-US" dirty="0"/>
              <a:t>的关系</a:t>
            </a:r>
            <a:r>
              <a:rPr lang="en-US" altLang="zh-CN" dirty="0"/>
              <a:t>r</a:t>
            </a:r>
            <a:r>
              <a:rPr lang="zh-CN" altLang="en-US" dirty="0"/>
              <a:t>有：</a:t>
            </a:r>
          </a:p>
          <a:p>
            <a:endParaRPr lang="zh-CN" altLang="en-US" dirty="0"/>
          </a:p>
          <a:p>
            <a:endParaRPr lang="zh-CN" altLang="en-US" dirty="0"/>
          </a:p>
          <a:p>
            <a:pPr>
              <a:buFont typeface="Wingdings" pitchFamily="2" charset="2"/>
              <a:buNone/>
            </a:pPr>
            <a:r>
              <a:rPr lang="zh-CN" altLang="en-US" dirty="0"/>
              <a:t>   则称分解</a:t>
            </a:r>
            <a:r>
              <a:rPr lang="en-US" altLang="zh-CN" i="1" dirty="0" err="1"/>
              <a:t>ρ</a:t>
            </a:r>
            <a:r>
              <a:rPr lang="zh-CN" altLang="en-US" dirty="0"/>
              <a:t>是满足</a:t>
            </a:r>
            <a:r>
              <a:rPr lang="pt-BR" altLang="zh-CN" dirty="0" err="1"/>
              <a:t>F</a:t>
            </a:r>
            <a:r>
              <a:rPr lang="zh-CN" altLang="en-US" dirty="0"/>
              <a:t>的</a:t>
            </a:r>
            <a:r>
              <a:rPr lang="zh-CN" altLang="en-US" dirty="0">
                <a:solidFill>
                  <a:srgbClr val="0000FF"/>
                </a:solidFill>
              </a:rPr>
              <a:t>无损连接</a:t>
            </a:r>
            <a:r>
              <a:rPr lang="pt-BR" altLang="zh-CN" dirty="0">
                <a:solidFill>
                  <a:srgbClr val="0000FF"/>
                </a:solidFill>
              </a:rPr>
              <a:t>(</a:t>
            </a:r>
            <a:r>
              <a:rPr lang="pt-BR" altLang="zh-CN" dirty="0" err="1">
                <a:solidFill>
                  <a:srgbClr val="0000FF"/>
                </a:solidFill>
              </a:rPr>
              <a:t>Lossless</a:t>
            </a:r>
            <a:r>
              <a:rPr lang="pt-BR" altLang="zh-CN" dirty="0">
                <a:solidFill>
                  <a:srgbClr val="0000FF"/>
                </a:solidFill>
              </a:rPr>
              <a:t> </a:t>
            </a:r>
            <a:r>
              <a:rPr lang="pt-BR" altLang="zh-CN" dirty="0" err="1">
                <a:solidFill>
                  <a:srgbClr val="0000FF"/>
                </a:solidFill>
              </a:rPr>
              <a:t>join</a:t>
            </a:r>
            <a:r>
              <a:rPr lang="pt-BR" altLang="zh-CN" dirty="0">
                <a:solidFill>
                  <a:srgbClr val="0000FF"/>
                </a:solidFill>
              </a:rPr>
              <a:t>)</a:t>
            </a:r>
            <a:r>
              <a:rPr lang="zh-CN" altLang="en-US" dirty="0">
                <a:solidFill>
                  <a:srgbClr val="0000FF"/>
                </a:solidFill>
              </a:rPr>
              <a:t>分解</a:t>
            </a:r>
            <a:r>
              <a:rPr lang="zh-CN" altLang="en-US" dirty="0"/>
              <a:t> </a:t>
            </a:r>
          </a:p>
        </p:txBody>
      </p:sp>
      <p:pic>
        <p:nvPicPr>
          <p:cNvPr id="100358" name="Picture 4">
            <a:extLst>
              <a:ext uri="{FF2B5EF4-FFF2-40B4-BE49-F238E27FC236}">
                <a16:creationId xmlns:a16="http://schemas.microsoft.com/office/drawing/2014/main" id="{CB885CDB-1353-8044-974A-DB345C58DB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3275" y="4724400"/>
            <a:ext cx="6408738"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3">
            <a:extLst>
              <a:ext uri="{FF2B5EF4-FFF2-40B4-BE49-F238E27FC236}">
                <a16:creationId xmlns:a16="http://schemas.microsoft.com/office/drawing/2014/main" id="{C1EC17D6-3BDA-5D4F-B4E2-7A6188DC45D8}"/>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C34D35D6-3588-F74C-9B47-48EA04D0748B}" type="slidenum">
              <a:rPr lang="zh-CN" altLang="en-US" sz="2000">
                <a:latin typeface="Arial" panose="020B0604020202020204" pitchFamily="34" charset="0"/>
              </a:rPr>
              <a:pPr>
                <a:lnSpc>
                  <a:spcPct val="100000"/>
                </a:lnSpc>
                <a:spcBef>
                  <a:spcPct val="0"/>
                </a:spcBef>
                <a:buClrTx/>
                <a:buSzTx/>
                <a:buFontTx/>
                <a:buNone/>
              </a:pPr>
              <a:t>83</a:t>
            </a:fld>
            <a:endParaRPr lang="en-US" altLang="zh-CN" sz="2000">
              <a:latin typeface="Arial" panose="020B0604020202020204" pitchFamily="34" charset="0"/>
            </a:endParaRPr>
          </a:p>
        </p:txBody>
      </p:sp>
      <p:sp>
        <p:nvSpPr>
          <p:cNvPr id="13" name="日期占位符 4">
            <a:extLst>
              <a:ext uri="{FF2B5EF4-FFF2-40B4-BE49-F238E27FC236}">
                <a16:creationId xmlns:a16="http://schemas.microsoft.com/office/drawing/2014/main" id="{8E18803D-2E07-314C-8E14-BC912B03F235}"/>
              </a:ext>
            </a:extLst>
          </p:cNvPr>
          <p:cNvSpPr>
            <a:spLocks noGrp="1"/>
          </p:cNvSpPr>
          <p:nvPr>
            <p:ph type="dt" sz="quarter" idx="11"/>
          </p:nvPr>
        </p:nvSpPr>
        <p:spPr/>
        <p:txBody>
          <a:bodyPr/>
          <a:lstStyle/>
          <a:p>
            <a:pPr>
              <a:defRPr/>
            </a:pPr>
            <a:fld id="{EBE24607-4779-4DF4-8988-6B243A25A221}" type="datetime1">
              <a:rPr lang="zh-CN" altLang="en-US"/>
              <a:pPr>
                <a:defRPr/>
              </a:pPr>
              <a:t>2024/5/24</a:t>
            </a:fld>
            <a:endParaRPr lang="en-US" altLang="zh-CN" sz="1000"/>
          </a:p>
        </p:txBody>
      </p:sp>
      <p:sp>
        <p:nvSpPr>
          <p:cNvPr id="101380" name="Rectangle 3">
            <a:extLst>
              <a:ext uri="{FF2B5EF4-FFF2-40B4-BE49-F238E27FC236}">
                <a16:creationId xmlns:a16="http://schemas.microsoft.com/office/drawing/2014/main" id="{56DCFA1D-F5D9-8641-91AF-CCEF88A45AE0}"/>
              </a:ext>
            </a:extLst>
          </p:cNvPr>
          <p:cNvSpPr>
            <a:spLocks noGrp="1" noChangeArrowheads="1"/>
          </p:cNvSpPr>
          <p:nvPr>
            <p:ph type="body" idx="1"/>
          </p:nvPr>
        </p:nvSpPr>
        <p:spPr>
          <a:xfrm>
            <a:off x="414337" y="3427298"/>
            <a:ext cx="4465638" cy="854075"/>
          </a:xfrm>
        </p:spPr>
        <p:txBody>
          <a:bodyPr/>
          <a:lstStyle/>
          <a:p>
            <a:pPr algn="just">
              <a:buFont typeface="Wingdings" pitchFamily="2" charset="2"/>
              <a:buNone/>
            </a:pPr>
            <a:r>
              <a:rPr lang="en-US" altLang="zh-CN" dirty="0"/>
              <a:t>SL</a:t>
            </a:r>
            <a:r>
              <a:rPr lang="zh-CN" altLang="en-US" dirty="0"/>
              <a:t>分解为  </a:t>
            </a:r>
            <a:r>
              <a:rPr lang="en-US" altLang="zh-CN" dirty="0"/>
              <a:t>NL(</a:t>
            </a:r>
            <a:r>
              <a:rPr lang="en-US" altLang="zh-CN" dirty="0" err="1"/>
              <a:t>Sno</a:t>
            </a:r>
            <a:r>
              <a:rPr lang="en-US" altLang="zh-CN" dirty="0"/>
              <a:t>, </a:t>
            </a:r>
            <a:r>
              <a:rPr lang="en-US" altLang="zh-CN" dirty="0" err="1"/>
              <a:t>Sloc</a:t>
            </a:r>
            <a:r>
              <a:rPr lang="en-US" altLang="zh-CN" dirty="0"/>
              <a:t>)</a:t>
            </a:r>
          </a:p>
          <a:p>
            <a:pPr lvl="1" algn="just">
              <a:buFontTx/>
              <a:buNone/>
            </a:pPr>
            <a:r>
              <a:rPr lang="en-US" altLang="zh-CN" dirty="0"/>
              <a:t>               DL(</a:t>
            </a:r>
            <a:r>
              <a:rPr lang="en-US" altLang="zh-CN" dirty="0" err="1"/>
              <a:t>Sdept</a:t>
            </a:r>
            <a:r>
              <a:rPr lang="en-US" altLang="zh-CN" dirty="0"/>
              <a:t>, </a:t>
            </a:r>
            <a:r>
              <a:rPr lang="en-US" altLang="zh-CN" dirty="0" err="1"/>
              <a:t>Sloc</a:t>
            </a:r>
            <a:r>
              <a:rPr lang="en-US" altLang="zh-CN" dirty="0"/>
              <a:t>)</a:t>
            </a:r>
            <a:endParaRPr lang="zh-CN" altLang="en-US" dirty="0"/>
          </a:p>
        </p:txBody>
      </p:sp>
      <p:sp>
        <p:nvSpPr>
          <p:cNvPr id="1835010" name="Rectangle 2">
            <a:extLst>
              <a:ext uri="{FF2B5EF4-FFF2-40B4-BE49-F238E27FC236}">
                <a16:creationId xmlns:a16="http://schemas.microsoft.com/office/drawing/2014/main" id="{2FB4C499-9A84-1040-8494-4312F0A5C5D5}"/>
              </a:ext>
            </a:extLst>
          </p:cNvPr>
          <p:cNvSpPr>
            <a:spLocks noGrp="1" noChangeArrowheads="1"/>
          </p:cNvSpPr>
          <p:nvPr>
            <p:ph type="title"/>
          </p:nvPr>
        </p:nvSpPr>
        <p:spPr/>
        <p:txBody>
          <a:bodyPr/>
          <a:lstStyle/>
          <a:p>
            <a:r>
              <a:rPr lang="en-US" altLang="zh-CN"/>
              <a:t>10.4.1 </a:t>
            </a:r>
            <a:r>
              <a:rPr lang="zh-CN" altLang="en-US"/>
              <a:t>无损连接分解</a:t>
            </a:r>
          </a:p>
        </p:txBody>
      </p:sp>
      <p:grpSp>
        <p:nvGrpSpPr>
          <p:cNvPr id="1835019" name="Group 11">
            <a:extLst>
              <a:ext uri="{FF2B5EF4-FFF2-40B4-BE49-F238E27FC236}">
                <a16:creationId xmlns:a16="http://schemas.microsoft.com/office/drawing/2014/main" id="{B8D3C0C6-0D5D-954B-BFB3-06CA0486AACC}"/>
              </a:ext>
            </a:extLst>
          </p:cNvPr>
          <p:cNvGrpSpPr>
            <a:grpSpLocks/>
          </p:cNvGrpSpPr>
          <p:nvPr/>
        </p:nvGrpSpPr>
        <p:grpSpPr bwMode="auto">
          <a:xfrm>
            <a:off x="4232275" y="1052513"/>
            <a:ext cx="5673725" cy="3487737"/>
            <a:chOff x="2939" y="663"/>
            <a:chExt cx="3574" cy="2197"/>
          </a:xfrm>
        </p:grpSpPr>
        <p:sp>
          <p:nvSpPr>
            <p:cNvPr id="101386" name="Rectangle 7">
              <a:extLst>
                <a:ext uri="{FF2B5EF4-FFF2-40B4-BE49-F238E27FC236}">
                  <a16:creationId xmlns:a16="http://schemas.microsoft.com/office/drawing/2014/main" id="{5ADF3E65-AD57-1D45-9801-955AEBE07492}"/>
                </a:ext>
              </a:extLst>
            </p:cNvPr>
            <p:cNvSpPr>
              <a:spLocks noChangeArrowheads="1"/>
            </p:cNvSpPr>
            <p:nvPr/>
          </p:nvSpPr>
          <p:spPr bwMode="auto">
            <a:xfrm>
              <a:off x="2939" y="663"/>
              <a:ext cx="3574" cy="2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58763" indent="-258763" defTabSz="8143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8143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8143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8143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8143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8143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8143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8143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8143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just">
                <a:lnSpc>
                  <a:spcPct val="60000"/>
                </a:lnSpc>
                <a:buFont typeface="Wingdings" pitchFamily="2" charset="2"/>
                <a:buNone/>
              </a:pPr>
              <a:r>
                <a:rPr lang="en-US" altLang="zh-CN" sz="2400" dirty="0"/>
                <a:t>NL      DL</a:t>
              </a:r>
            </a:p>
            <a:p>
              <a:pPr algn="just">
                <a:lnSpc>
                  <a:spcPct val="60000"/>
                </a:lnSpc>
                <a:buFont typeface="Wingdings" pitchFamily="2" charset="2"/>
                <a:buNone/>
              </a:pPr>
              <a:r>
                <a:rPr lang="en-US" altLang="zh-CN" sz="2400" dirty="0"/>
                <a:t>              ─────────────   </a:t>
              </a:r>
            </a:p>
            <a:p>
              <a:pPr algn="just">
                <a:lnSpc>
                  <a:spcPct val="60000"/>
                </a:lnSpc>
                <a:buFont typeface="Wingdings" pitchFamily="2" charset="2"/>
                <a:buNone/>
              </a:pPr>
              <a:r>
                <a:rPr lang="en-US" altLang="zh-CN" sz="2400" dirty="0"/>
                <a:t>                   </a:t>
              </a:r>
              <a:r>
                <a:rPr lang="en-US" altLang="zh-CN" sz="2400" dirty="0" err="1"/>
                <a:t>Sno</a:t>
              </a:r>
              <a:r>
                <a:rPr lang="en-US" altLang="zh-CN" sz="2400" dirty="0"/>
                <a:t>       </a:t>
              </a:r>
              <a:r>
                <a:rPr lang="en-US" altLang="zh-CN" sz="2400" dirty="0" err="1"/>
                <a:t>Sloc</a:t>
              </a:r>
              <a:r>
                <a:rPr lang="en-US" altLang="zh-CN" sz="2400" dirty="0"/>
                <a:t>         </a:t>
              </a:r>
              <a:r>
                <a:rPr lang="en-US" altLang="zh-CN" sz="2400" dirty="0" err="1"/>
                <a:t>Sdept</a:t>
              </a:r>
              <a:r>
                <a:rPr lang="en-US" altLang="zh-CN" sz="2400" dirty="0"/>
                <a:t>   </a:t>
              </a:r>
            </a:p>
            <a:p>
              <a:pPr algn="just">
                <a:lnSpc>
                  <a:spcPct val="60000"/>
                </a:lnSpc>
                <a:buFont typeface="Wingdings" pitchFamily="2" charset="2"/>
                <a:buNone/>
              </a:pPr>
              <a:r>
                <a:rPr lang="en-US" altLang="zh-CN" sz="2400" dirty="0"/>
                <a:t>              ─────────────</a:t>
              </a:r>
            </a:p>
            <a:p>
              <a:pPr algn="just">
                <a:lnSpc>
                  <a:spcPct val="60000"/>
                </a:lnSpc>
                <a:buFont typeface="Wingdings" pitchFamily="2" charset="2"/>
                <a:buNone/>
              </a:pPr>
              <a:r>
                <a:rPr lang="en-US" altLang="zh-CN" sz="2400" dirty="0"/>
                <a:t>                  95001       A            CS     </a:t>
              </a:r>
            </a:p>
            <a:p>
              <a:pPr algn="just">
                <a:lnSpc>
                  <a:spcPct val="60000"/>
                </a:lnSpc>
                <a:buFont typeface="Wingdings" pitchFamily="2" charset="2"/>
                <a:buNone/>
              </a:pPr>
              <a:r>
                <a:rPr lang="en-US" altLang="zh-CN" sz="2400" dirty="0"/>
                <a:t>                  95002       B            IS     </a:t>
              </a:r>
            </a:p>
            <a:p>
              <a:pPr algn="just">
                <a:lnSpc>
                  <a:spcPct val="60000"/>
                </a:lnSpc>
                <a:buFont typeface="Wingdings" pitchFamily="2" charset="2"/>
                <a:buNone/>
              </a:pPr>
              <a:r>
                <a:rPr lang="en-US" altLang="zh-CN" sz="2400" dirty="0"/>
                <a:t>                  </a:t>
              </a:r>
              <a:r>
                <a:rPr lang="en-US" altLang="zh-CN" sz="2400" dirty="0">
                  <a:solidFill>
                    <a:srgbClr val="C00000"/>
                  </a:solidFill>
                </a:rPr>
                <a:t>95002       B            PH     </a:t>
              </a:r>
            </a:p>
            <a:p>
              <a:pPr algn="just">
                <a:lnSpc>
                  <a:spcPct val="60000"/>
                </a:lnSpc>
                <a:buFont typeface="Wingdings" pitchFamily="2" charset="2"/>
                <a:buNone/>
              </a:pPr>
              <a:r>
                <a:rPr lang="en-US" altLang="zh-CN" sz="2400" dirty="0"/>
                <a:t>                  95003       C            MA     </a:t>
              </a:r>
            </a:p>
            <a:p>
              <a:pPr algn="just">
                <a:lnSpc>
                  <a:spcPct val="60000"/>
                </a:lnSpc>
                <a:buFont typeface="Wingdings" pitchFamily="2" charset="2"/>
                <a:buNone/>
              </a:pPr>
              <a:r>
                <a:rPr lang="en-US" altLang="zh-CN" sz="2400" dirty="0"/>
                <a:t>                  95004       B            IS</a:t>
              </a:r>
            </a:p>
            <a:p>
              <a:pPr algn="just">
                <a:lnSpc>
                  <a:spcPct val="60000"/>
                </a:lnSpc>
                <a:buFont typeface="Wingdings" pitchFamily="2" charset="2"/>
                <a:buNone/>
              </a:pPr>
              <a:r>
                <a:rPr lang="en-US" altLang="zh-CN" sz="2400" dirty="0"/>
                <a:t>                  </a:t>
              </a:r>
              <a:r>
                <a:rPr lang="en-US" altLang="zh-CN" sz="2400" dirty="0">
                  <a:solidFill>
                    <a:srgbClr val="C00000"/>
                  </a:solidFill>
                </a:rPr>
                <a:t>95004       B            PH              </a:t>
              </a:r>
            </a:p>
            <a:p>
              <a:pPr algn="just">
                <a:lnSpc>
                  <a:spcPct val="60000"/>
                </a:lnSpc>
                <a:buFont typeface="Wingdings" pitchFamily="2" charset="2"/>
                <a:buNone/>
              </a:pPr>
              <a:r>
                <a:rPr lang="en-US" altLang="zh-CN" sz="2400" dirty="0"/>
                <a:t>                  </a:t>
              </a:r>
              <a:r>
                <a:rPr lang="en-US" altLang="zh-CN" sz="2400" dirty="0">
                  <a:solidFill>
                    <a:srgbClr val="C00000"/>
                  </a:solidFill>
                </a:rPr>
                <a:t>95005       B            IS     </a:t>
              </a:r>
            </a:p>
            <a:p>
              <a:pPr algn="just">
                <a:lnSpc>
                  <a:spcPct val="60000"/>
                </a:lnSpc>
                <a:buFont typeface="Wingdings" pitchFamily="2" charset="2"/>
                <a:buNone/>
              </a:pPr>
              <a:r>
                <a:rPr lang="en-US" altLang="zh-CN" sz="2400" dirty="0"/>
                <a:t>                  95005       B            PH     </a:t>
              </a:r>
            </a:p>
            <a:p>
              <a:pPr algn="just">
                <a:lnSpc>
                  <a:spcPct val="60000"/>
                </a:lnSpc>
                <a:buFont typeface="Wingdings" pitchFamily="2" charset="2"/>
                <a:buNone/>
              </a:pPr>
              <a:endParaRPr lang="zh-CN" altLang="en-US" sz="2400" dirty="0"/>
            </a:p>
          </p:txBody>
        </p:sp>
        <p:sp>
          <p:nvSpPr>
            <p:cNvPr id="101387" name="Line 8">
              <a:extLst>
                <a:ext uri="{FF2B5EF4-FFF2-40B4-BE49-F238E27FC236}">
                  <a16:creationId xmlns:a16="http://schemas.microsoft.com/office/drawing/2014/main" id="{B29F23FE-51D4-4A40-B957-ADCC105B48C7}"/>
                </a:ext>
              </a:extLst>
            </p:cNvPr>
            <p:cNvSpPr>
              <a:spLocks noChangeShapeType="1"/>
            </p:cNvSpPr>
            <p:nvPr/>
          </p:nvSpPr>
          <p:spPr bwMode="auto">
            <a:xfrm flipH="1">
              <a:off x="5070" y="935"/>
              <a:ext cx="7" cy="190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01388" name="Line 9">
              <a:extLst>
                <a:ext uri="{FF2B5EF4-FFF2-40B4-BE49-F238E27FC236}">
                  <a16:creationId xmlns:a16="http://schemas.microsoft.com/office/drawing/2014/main" id="{24FC83D7-6E0C-0146-A615-96EFD7E1DFC1}"/>
                </a:ext>
              </a:extLst>
            </p:cNvPr>
            <p:cNvSpPr>
              <a:spLocks noChangeShapeType="1"/>
            </p:cNvSpPr>
            <p:nvPr/>
          </p:nvSpPr>
          <p:spPr bwMode="auto">
            <a:xfrm>
              <a:off x="5932" y="935"/>
              <a:ext cx="0" cy="190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01389" name="AutoShape 10">
              <a:extLst>
                <a:ext uri="{FF2B5EF4-FFF2-40B4-BE49-F238E27FC236}">
                  <a16:creationId xmlns:a16="http://schemas.microsoft.com/office/drawing/2014/main" id="{2836A098-8159-6E43-9EF0-10EEB2ED9350}"/>
                </a:ext>
              </a:extLst>
            </p:cNvPr>
            <p:cNvSpPr>
              <a:spLocks noChangeArrowheads="1"/>
            </p:cNvSpPr>
            <p:nvPr/>
          </p:nvSpPr>
          <p:spPr bwMode="auto">
            <a:xfrm rot="5400000">
              <a:off x="3383" y="673"/>
              <a:ext cx="72" cy="144"/>
            </a:xfrm>
            <a:prstGeom prst="flowChartCollate">
              <a:avLst/>
            </a:prstGeom>
            <a:solidFill>
              <a:srgbClr val="FFFFFF"/>
            </a:solidFill>
            <a:ln w="9525">
              <a:solidFill>
                <a:srgbClr val="000000"/>
              </a:solidFill>
              <a:miter lim="800000"/>
              <a:headEnd/>
              <a:tailEnd/>
            </a:ln>
          </p:spPr>
          <p:txBody>
            <a:bodyPr/>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a:buFont typeface="Wingdings" pitchFamily="2" charset="2"/>
                <a:buNone/>
              </a:pPr>
              <a:endParaRPr lang="zh-CN" altLang="en-US" sz="2500"/>
            </a:p>
          </p:txBody>
        </p:sp>
      </p:grpSp>
      <p:sp>
        <p:nvSpPr>
          <p:cNvPr id="1835020" name="Rectangle 12">
            <a:extLst>
              <a:ext uri="{FF2B5EF4-FFF2-40B4-BE49-F238E27FC236}">
                <a16:creationId xmlns:a16="http://schemas.microsoft.com/office/drawing/2014/main" id="{19D7B60D-4F25-DE4A-9439-F355B2D3020D}"/>
              </a:ext>
            </a:extLst>
          </p:cNvPr>
          <p:cNvSpPr>
            <a:spLocks noChangeArrowheads="1"/>
          </p:cNvSpPr>
          <p:nvPr/>
        </p:nvSpPr>
        <p:spPr bwMode="auto">
          <a:xfrm>
            <a:off x="6192838" y="4724400"/>
            <a:ext cx="3944937"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58763" indent="-258763" defTabSz="8143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8143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8143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8143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8143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8143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8143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8143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8143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80000"/>
              </a:lnSpc>
              <a:buFont typeface="Wingdings" pitchFamily="2" charset="2"/>
              <a:buNone/>
            </a:pPr>
            <a:r>
              <a:rPr lang="zh-CN" altLang="en-US" sz="2400" dirty="0">
                <a:solidFill>
                  <a:srgbClr val="0000FF"/>
                </a:solidFill>
              </a:rPr>
              <a:t>   比原来的</a:t>
            </a:r>
            <a:r>
              <a:rPr lang="en-US" altLang="zh-CN" sz="2400" dirty="0">
                <a:solidFill>
                  <a:srgbClr val="0000FF"/>
                </a:solidFill>
              </a:rPr>
              <a:t>SL</a:t>
            </a:r>
            <a:r>
              <a:rPr lang="zh-CN" altLang="en-US" sz="2400" dirty="0">
                <a:solidFill>
                  <a:srgbClr val="0000FF"/>
                </a:solidFill>
              </a:rPr>
              <a:t>关系多了</a:t>
            </a:r>
            <a:r>
              <a:rPr lang="en-US" altLang="zh-CN" sz="2400" dirty="0">
                <a:solidFill>
                  <a:srgbClr val="0000FF"/>
                </a:solidFill>
              </a:rPr>
              <a:t>3</a:t>
            </a:r>
            <a:r>
              <a:rPr lang="zh-CN" altLang="en-US" sz="2400" dirty="0">
                <a:solidFill>
                  <a:srgbClr val="0000FF"/>
                </a:solidFill>
              </a:rPr>
              <a:t>个元组。</a:t>
            </a:r>
          </a:p>
          <a:p>
            <a:pPr>
              <a:lnSpc>
                <a:spcPct val="80000"/>
              </a:lnSpc>
              <a:buFont typeface="Wingdings" pitchFamily="2" charset="2"/>
              <a:buNone/>
            </a:pPr>
            <a:r>
              <a:rPr lang="zh-CN" altLang="en-US" sz="2400" dirty="0">
                <a:solidFill>
                  <a:srgbClr val="0000FF"/>
                </a:solidFill>
              </a:rPr>
              <a:t>   无法知道</a:t>
            </a:r>
            <a:r>
              <a:rPr lang="en-US" altLang="zh-CN" sz="2400" dirty="0">
                <a:solidFill>
                  <a:srgbClr val="0000FF"/>
                </a:solidFill>
              </a:rPr>
              <a:t>95002</a:t>
            </a:r>
            <a:r>
              <a:rPr lang="zh-CN" altLang="en-US" sz="2400" dirty="0">
                <a:solidFill>
                  <a:srgbClr val="0000FF"/>
                </a:solidFill>
              </a:rPr>
              <a:t>、</a:t>
            </a:r>
            <a:r>
              <a:rPr lang="en-US" altLang="zh-CN" sz="2400" dirty="0">
                <a:solidFill>
                  <a:srgbClr val="0000FF"/>
                </a:solidFill>
              </a:rPr>
              <a:t>95004</a:t>
            </a:r>
            <a:r>
              <a:rPr lang="zh-CN" altLang="en-US" sz="2400" dirty="0">
                <a:solidFill>
                  <a:srgbClr val="0000FF"/>
                </a:solidFill>
              </a:rPr>
              <a:t>、</a:t>
            </a:r>
            <a:r>
              <a:rPr lang="en-US" altLang="zh-CN" sz="2400" dirty="0">
                <a:solidFill>
                  <a:srgbClr val="0000FF"/>
                </a:solidFill>
              </a:rPr>
              <a:t>95005</a:t>
            </a:r>
            <a:r>
              <a:rPr lang="zh-CN" altLang="en-US" sz="2400" dirty="0">
                <a:solidFill>
                  <a:srgbClr val="0000FF"/>
                </a:solidFill>
              </a:rPr>
              <a:t>是哪个系的学生</a:t>
            </a:r>
          </a:p>
          <a:p>
            <a:pPr>
              <a:lnSpc>
                <a:spcPct val="80000"/>
              </a:lnSpc>
              <a:buFont typeface="Wingdings" pitchFamily="2" charset="2"/>
              <a:buNone/>
            </a:pPr>
            <a:r>
              <a:rPr lang="zh-CN" altLang="en-US" sz="2400" b="0" dirty="0">
                <a:solidFill>
                  <a:srgbClr val="0000FF"/>
                </a:solidFill>
              </a:rPr>
              <a:t>   </a:t>
            </a:r>
            <a:r>
              <a:rPr lang="zh-CN" altLang="en-US" sz="2400" dirty="0">
                <a:solidFill>
                  <a:srgbClr val="0000FF"/>
                </a:solidFill>
              </a:rPr>
              <a:t>元组增加了，信息丢失了</a:t>
            </a:r>
          </a:p>
        </p:txBody>
      </p:sp>
      <p:graphicFrame>
        <p:nvGraphicFramePr>
          <p:cNvPr id="2" name="表格 1">
            <a:extLst>
              <a:ext uri="{FF2B5EF4-FFF2-40B4-BE49-F238E27FC236}">
                <a16:creationId xmlns:a16="http://schemas.microsoft.com/office/drawing/2014/main" id="{FB731F23-EF57-884F-8059-E31D6B927EF8}"/>
              </a:ext>
            </a:extLst>
          </p:cNvPr>
          <p:cNvGraphicFramePr>
            <a:graphicFrameLocks noGrp="1"/>
          </p:cNvGraphicFramePr>
          <p:nvPr>
            <p:extLst>
              <p:ext uri="{D42A27DB-BD31-4B8C-83A1-F6EECF244321}">
                <p14:modId xmlns:p14="http://schemas.microsoft.com/office/powerpoint/2010/main" val="243498539"/>
              </p:ext>
            </p:extLst>
          </p:nvPr>
        </p:nvGraphicFramePr>
        <p:xfrm>
          <a:off x="1005252" y="1024491"/>
          <a:ext cx="2755027" cy="2311400"/>
        </p:xfrm>
        <a:graphic>
          <a:graphicData uri="http://schemas.openxmlformats.org/drawingml/2006/table">
            <a:tbl>
              <a:tblPr firstRow="1" bandRow="1">
                <a:tableStyleId>{3B4B98B0-60AC-42C2-AFA5-B58CD77FA1E5}</a:tableStyleId>
              </a:tblPr>
              <a:tblGrid>
                <a:gridCol w="811530">
                  <a:extLst>
                    <a:ext uri="{9D8B030D-6E8A-4147-A177-3AD203B41FA5}">
                      <a16:colId xmlns:a16="http://schemas.microsoft.com/office/drawing/2014/main" val="2271972239"/>
                    </a:ext>
                  </a:extLst>
                </a:gridCol>
                <a:gridCol w="1008112">
                  <a:extLst>
                    <a:ext uri="{9D8B030D-6E8A-4147-A177-3AD203B41FA5}">
                      <a16:colId xmlns:a16="http://schemas.microsoft.com/office/drawing/2014/main" val="4231188231"/>
                    </a:ext>
                  </a:extLst>
                </a:gridCol>
                <a:gridCol w="935385">
                  <a:extLst>
                    <a:ext uri="{9D8B030D-6E8A-4147-A177-3AD203B41FA5}">
                      <a16:colId xmlns:a16="http://schemas.microsoft.com/office/drawing/2014/main" val="649507966"/>
                    </a:ext>
                  </a:extLst>
                </a:gridCol>
              </a:tblGrid>
              <a:tr h="370840">
                <a:tc>
                  <a:txBody>
                    <a:bodyPr/>
                    <a:lstStyle/>
                    <a:p>
                      <a:r>
                        <a:rPr lang="en-US" altLang="zh-CN" sz="2400" kern="1200" dirty="0" err="1"/>
                        <a:t>Sno</a:t>
                      </a:r>
                      <a:endParaRPr lang="zh-CN" altLang="en-US" sz="24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r>
                        <a:rPr lang="en-US" altLang="zh-CN" sz="2400" kern="1200" dirty="0" err="1"/>
                        <a:t>Sdept</a:t>
                      </a:r>
                      <a:endParaRPr lang="zh-CN" altLang="en-US" sz="24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r>
                        <a:rPr lang="en-US" altLang="zh-CN" sz="2400" kern="1200" dirty="0" err="1"/>
                        <a:t>Sloc</a:t>
                      </a:r>
                      <a:endParaRPr lang="zh-CN" altLang="en-US" sz="24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1028896726"/>
                  </a:ext>
                </a:extLst>
              </a:tr>
              <a:tr h="370840">
                <a:tc>
                  <a:txBody>
                    <a:bodyPr/>
                    <a:lstStyle/>
                    <a:p>
                      <a:pPr marL="0" algn="l" defTabSz="914400" rtl="0" eaLnBrk="1" latinLnBrk="0" hangingPunct="1"/>
                      <a:r>
                        <a:rPr lang="en-US" altLang="zh-CN" sz="1800" kern="1200" dirty="0"/>
                        <a:t>95001</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CS</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A</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831059929"/>
                  </a:ext>
                </a:extLst>
              </a:tr>
              <a:tr h="370840">
                <a:tc>
                  <a:txBody>
                    <a:bodyPr/>
                    <a:lstStyle/>
                    <a:p>
                      <a:pPr marL="0" algn="l" defTabSz="914400" rtl="0" eaLnBrk="1" latinLnBrk="0" hangingPunct="1"/>
                      <a:r>
                        <a:rPr lang="en-US" altLang="zh-CN" sz="1800" kern="1200" dirty="0"/>
                        <a:t>95002</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IS</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B</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3727744422"/>
                  </a:ext>
                </a:extLst>
              </a:tr>
              <a:tr h="370840">
                <a:tc>
                  <a:txBody>
                    <a:bodyPr/>
                    <a:lstStyle/>
                    <a:p>
                      <a:pPr marL="0" algn="l" defTabSz="914400" rtl="0" eaLnBrk="1" latinLnBrk="0" hangingPunct="1"/>
                      <a:r>
                        <a:rPr lang="en-US" altLang="zh-CN" sz="1800" kern="1200" dirty="0"/>
                        <a:t>95003</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MA</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C</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3329013625"/>
                  </a:ext>
                </a:extLst>
              </a:tr>
              <a:tr h="370840">
                <a:tc>
                  <a:txBody>
                    <a:bodyPr/>
                    <a:lstStyle/>
                    <a:p>
                      <a:pPr marL="0" algn="l" defTabSz="914400" rtl="0" eaLnBrk="1" latinLnBrk="0" hangingPunct="1"/>
                      <a:r>
                        <a:rPr lang="en-US" altLang="zh-CN" sz="1800" kern="1200" dirty="0"/>
                        <a:t>95004</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IS</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B</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2136244525"/>
                  </a:ext>
                </a:extLst>
              </a:tr>
              <a:tr h="370840">
                <a:tc>
                  <a:txBody>
                    <a:bodyPr/>
                    <a:lstStyle/>
                    <a:p>
                      <a:pPr marL="0" algn="l" defTabSz="914400" rtl="0" eaLnBrk="1" latinLnBrk="0" hangingPunct="1"/>
                      <a:r>
                        <a:rPr lang="en-US" altLang="zh-CN" sz="1800" kern="1200" dirty="0"/>
                        <a:t>95005</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PH</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B</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1104071028"/>
                  </a:ext>
                </a:extLst>
              </a:tr>
            </a:tbl>
          </a:graphicData>
        </a:graphic>
      </p:graphicFrame>
      <p:graphicFrame>
        <p:nvGraphicFramePr>
          <p:cNvPr id="15" name="表格 14">
            <a:extLst>
              <a:ext uri="{FF2B5EF4-FFF2-40B4-BE49-F238E27FC236}">
                <a16:creationId xmlns:a16="http://schemas.microsoft.com/office/drawing/2014/main" id="{6A577A6C-CDC7-A44D-98AF-EF9B6DBE93BA}"/>
              </a:ext>
            </a:extLst>
          </p:cNvPr>
          <p:cNvGraphicFramePr>
            <a:graphicFrameLocks noGrp="1"/>
          </p:cNvGraphicFramePr>
          <p:nvPr>
            <p:extLst>
              <p:ext uri="{D42A27DB-BD31-4B8C-83A1-F6EECF244321}">
                <p14:modId xmlns:p14="http://schemas.microsoft.com/office/powerpoint/2010/main" val="3170257315"/>
              </p:ext>
            </p:extLst>
          </p:nvPr>
        </p:nvGraphicFramePr>
        <p:xfrm>
          <a:off x="436551" y="4157433"/>
          <a:ext cx="1746915" cy="2311400"/>
        </p:xfrm>
        <a:graphic>
          <a:graphicData uri="http://schemas.openxmlformats.org/drawingml/2006/table">
            <a:tbl>
              <a:tblPr firstRow="1" bandRow="1">
                <a:tableStyleId>{3B4B98B0-60AC-42C2-AFA5-B58CD77FA1E5}</a:tableStyleId>
              </a:tblPr>
              <a:tblGrid>
                <a:gridCol w="811530">
                  <a:extLst>
                    <a:ext uri="{9D8B030D-6E8A-4147-A177-3AD203B41FA5}">
                      <a16:colId xmlns:a16="http://schemas.microsoft.com/office/drawing/2014/main" val="2271972239"/>
                    </a:ext>
                  </a:extLst>
                </a:gridCol>
                <a:gridCol w="935385">
                  <a:extLst>
                    <a:ext uri="{9D8B030D-6E8A-4147-A177-3AD203B41FA5}">
                      <a16:colId xmlns:a16="http://schemas.microsoft.com/office/drawing/2014/main" val="649507966"/>
                    </a:ext>
                  </a:extLst>
                </a:gridCol>
              </a:tblGrid>
              <a:tr h="395059">
                <a:tc>
                  <a:txBody>
                    <a:bodyPr/>
                    <a:lstStyle/>
                    <a:p>
                      <a:r>
                        <a:rPr lang="en-US" altLang="zh-CN" sz="2400" kern="1200" dirty="0" err="1"/>
                        <a:t>Sno</a:t>
                      </a:r>
                      <a:endParaRPr lang="zh-CN" altLang="en-US" sz="24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r>
                        <a:rPr lang="en-US" altLang="zh-CN" sz="2400" kern="1200" dirty="0" err="1"/>
                        <a:t>Sloc</a:t>
                      </a:r>
                      <a:endParaRPr lang="zh-CN" altLang="en-US" sz="24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1028896726"/>
                  </a:ext>
                </a:extLst>
              </a:tr>
              <a:tr h="370840">
                <a:tc>
                  <a:txBody>
                    <a:bodyPr/>
                    <a:lstStyle/>
                    <a:p>
                      <a:pPr marL="0" algn="l" defTabSz="914400" rtl="0" eaLnBrk="1" latinLnBrk="0" hangingPunct="1"/>
                      <a:r>
                        <a:rPr lang="en-US" altLang="zh-CN" sz="1800" kern="1200" dirty="0"/>
                        <a:t>95001</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A</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831059929"/>
                  </a:ext>
                </a:extLst>
              </a:tr>
              <a:tr h="370840">
                <a:tc>
                  <a:txBody>
                    <a:bodyPr/>
                    <a:lstStyle/>
                    <a:p>
                      <a:pPr marL="0" algn="l" defTabSz="914400" rtl="0" eaLnBrk="1" latinLnBrk="0" hangingPunct="1"/>
                      <a:r>
                        <a:rPr lang="en-US" altLang="zh-CN" sz="1800" kern="1200" dirty="0"/>
                        <a:t>95002</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B</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3727744422"/>
                  </a:ext>
                </a:extLst>
              </a:tr>
              <a:tr h="370840">
                <a:tc>
                  <a:txBody>
                    <a:bodyPr/>
                    <a:lstStyle/>
                    <a:p>
                      <a:pPr marL="0" algn="l" defTabSz="914400" rtl="0" eaLnBrk="1" latinLnBrk="0" hangingPunct="1"/>
                      <a:r>
                        <a:rPr lang="en-US" altLang="zh-CN" sz="1800" kern="1200" dirty="0"/>
                        <a:t>95003</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C</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3329013625"/>
                  </a:ext>
                </a:extLst>
              </a:tr>
              <a:tr h="370840">
                <a:tc>
                  <a:txBody>
                    <a:bodyPr/>
                    <a:lstStyle/>
                    <a:p>
                      <a:pPr marL="0" algn="l" defTabSz="914400" rtl="0" eaLnBrk="1" latinLnBrk="0" hangingPunct="1"/>
                      <a:r>
                        <a:rPr lang="en-US" altLang="zh-CN" sz="1800" kern="1200" dirty="0"/>
                        <a:t>95004</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B</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2136244525"/>
                  </a:ext>
                </a:extLst>
              </a:tr>
              <a:tr h="370840">
                <a:tc>
                  <a:txBody>
                    <a:bodyPr/>
                    <a:lstStyle/>
                    <a:p>
                      <a:pPr marL="0" algn="l" defTabSz="914400" rtl="0" eaLnBrk="1" latinLnBrk="0" hangingPunct="1"/>
                      <a:r>
                        <a:rPr lang="en-US" altLang="zh-CN" sz="1800" kern="1200" dirty="0"/>
                        <a:t>95005</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B</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1104071028"/>
                  </a:ext>
                </a:extLst>
              </a:tr>
            </a:tbl>
          </a:graphicData>
        </a:graphic>
      </p:graphicFrame>
      <p:graphicFrame>
        <p:nvGraphicFramePr>
          <p:cNvPr id="3" name="表格 2">
            <a:extLst>
              <a:ext uri="{FF2B5EF4-FFF2-40B4-BE49-F238E27FC236}">
                <a16:creationId xmlns:a16="http://schemas.microsoft.com/office/drawing/2014/main" id="{DB4F1443-68AC-8C42-AC0E-95ABAB4440E0}"/>
              </a:ext>
            </a:extLst>
          </p:cNvPr>
          <p:cNvGraphicFramePr>
            <a:graphicFrameLocks noGrp="1"/>
          </p:cNvGraphicFramePr>
          <p:nvPr>
            <p:extLst>
              <p:ext uri="{D42A27DB-BD31-4B8C-83A1-F6EECF244321}">
                <p14:modId xmlns:p14="http://schemas.microsoft.com/office/powerpoint/2010/main" val="3929331634"/>
              </p:ext>
            </p:extLst>
          </p:nvPr>
        </p:nvGraphicFramePr>
        <p:xfrm>
          <a:off x="2745005" y="4528273"/>
          <a:ext cx="1943497" cy="1940560"/>
        </p:xfrm>
        <a:graphic>
          <a:graphicData uri="http://schemas.openxmlformats.org/drawingml/2006/table">
            <a:tbl>
              <a:tblPr firstRow="1" bandRow="1">
                <a:tableStyleId>{3B4B98B0-60AC-42C2-AFA5-B58CD77FA1E5}</a:tableStyleId>
              </a:tblPr>
              <a:tblGrid>
                <a:gridCol w="1008112">
                  <a:extLst>
                    <a:ext uri="{9D8B030D-6E8A-4147-A177-3AD203B41FA5}">
                      <a16:colId xmlns:a16="http://schemas.microsoft.com/office/drawing/2014/main" val="1494023366"/>
                    </a:ext>
                  </a:extLst>
                </a:gridCol>
                <a:gridCol w="935385">
                  <a:extLst>
                    <a:ext uri="{9D8B030D-6E8A-4147-A177-3AD203B41FA5}">
                      <a16:colId xmlns:a16="http://schemas.microsoft.com/office/drawing/2014/main" val="2312138749"/>
                    </a:ext>
                  </a:extLst>
                </a:gridCol>
              </a:tblGrid>
              <a:tr h="370840">
                <a:tc>
                  <a:txBody>
                    <a:bodyPr/>
                    <a:lstStyle/>
                    <a:p>
                      <a:r>
                        <a:rPr lang="en-US" altLang="zh-CN" sz="2400" kern="1200" dirty="0" err="1"/>
                        <a:t>Sdept</a:t>
                      </a:r>
                      <a:endParaRPr lang="zh-CN" altLang="en-US" sz="24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r>
                        <a:rPr lang="en-US" altLang="zh-CN" sz="2400" kern="1200" dirty="0" err="1"/>
                        <a:t>Sloc</a:t>
                      </a:r>
                      <a:endParaRPr lang="zh-CN" altLang="en-US" sz="24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3849138801"/>
                  </a:ext>
                </a:extLst>
              </a:tr>
              <a:tr h="370840">
                <a:tc>
                  <a:txBody>
                    <a:bodyPr/>
                    <a:lstStyle/>
                    <a:p>
                      <a:pPr marL="0" algn="l" defTabSz="914400" rtl="0" eaLnBrk="1" latinLnBrk="0" hangingPunct="1"/>
                      <a:r>
                        <a:rPr lang="en-US" altLang="zh-CN" sz="1800" kern="1200" dirty="0"/>
                        <a:t>CS</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A</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1515095516"/>
                  </a:ext>
                </a:extLst>
              </a:tr>
              <a:tr h="370840">
                <a:tc>
                  <a:txBody>
                    <a:bodyPr/>
                    <a:lstStyle/>
                    <a:p>
                      <a:pPr marL="0" algn="l" defTabSz="914400" rtl="0" eaLnBrk="1" latinLnBrk="0" hangingPunct="1"/>
                      <a:r>
                        <a:rPr lang="en-US" altLang="zh-CN" sz="1800" kern="1200" dirty="0"/>
                        <a:t>IS</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B</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2140724255"/>
                  </a:ext>
                </a:extLst>
              </a:tr>
              <a:tr h="370840">
                <a:tc>
                  <a:txBody>
                    <a:bodyPr/>
                    <a:lstStyle/>
                    <a:p>
                      <a:pPr marL="0" algn="l" defTabSz="914400" rtl="0" eaLnBrk="1" latinLnBrk="0" hangingPunct="1"/>
                      <a:r>
                        <a:rPr lang="en-US" altLang="zh-CN" sz="1800" kern="1200" dirty="0"/>
                        <a:t>MA</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C</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3673294111"/>
                  </a:ext>
                </a:extLst>
              </a:tr>
              <a:tr h="370840">
                <a:tc>
                  <a:txBody>
                    <a:bodyPr/>
                    <a:lstStyle/>
                    <a:p>
                      <a:pPr marL="0" algn="l" defTabSz="914400" rtl="0" eaLnBrk="1" latinLnBrk="0" hangingPunct="1"/>
                      <a:r>
                        <a:rPr lang="en-US" altLang="zh-CN" sz="1800" kern="1200" dirty="0"/>
                        <a:t>PH</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B</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2066803120"/>
                  </a:ext>
                </a:extLst>
              </a:tr>
            </a:tbl>
          </a:graphicData>
        </a:graphic>
      </p:graphicFrame>
      <p:sp>
        <p:nvSpPr>
          <p:cNvPr id="18" name="矩形 17">
            <a:extLst>
              <a:ext uri="{FF2B5EF4-FFF2-40B4-BE49-F238E27FC236}">
                <a16:creationId xmlns:a16="http://schemas.microsoft.com/office/drawing/2014/main" id="{CC571182-B84E-B146-8942-D12D5B516FE0}"/>
              </a:ext>
            </a:extLst>
          </p:cNvPr>
          <p:cNvSpPr/>
          <p:nvPr/>
        </p:nvSpPr>
        <p:spPr>
          <a:xfrm>
            <a:off x="362975" y="1125538"/>
            <a:ext cx="575799" cy="477054"/>
          </a:xfrm>
          <a:prstGeom prst="rect">
            <a:avLst/>
          </a:prstGeom>
        </p:spPr>
        <p:txBody>
          <a:bodyPr wrap="none">
            <a:spAutoFit/>
          </a:bodyPr>
          <a:lstStyle/>
          <a:p>
            <a:r>
              <a:rPr lang="en-US" altLang="zh-CN" dirty="0"/>
              <a:t>SL</a:t>
            </a:r>
            <a:endParaRPr lang="zh-CN" altLang="en-US" dirty="0"/>
          </a:p>
        </p:txBody>
      </p:sp>
      <p:sp>
        <p:nvSpPr>
          <p:cNvPr id="19" name="矩形 18">
            <a:extLst>
              <a:ext uri="{FF2B5EF4-FFF2-40B4-BE49-F238E27FC236}">
                <a16:creationId xmlns:a16="http://schemas.microsoft.com/office/drawing/2014/main" id="{7785555E-4DC4-7946-BED2-2883CAC093D7}"/>
              </a:ext>
            </a:extLst>
          </p:cNvPr>
          <p:cNvSpPr/>
          <p:nvPr/>
        </p:nvSpPr>
        <p:spPr>
          <a:xfrm>
            <a:off x="44412" y="3854833"/>
            <a:ext cx="628698" cy="477054"/>
          </a:xfrm>
          <a:prstGeom prst="rect">
            <a:avLst/>
          </a:prstGeom>
        </p:spPr>
        <p:txBody>
          <a:bodyPr wrap="none">
            <a:spAutoFit/>
          </a:bodyPr>
          <a:lstStyle/>
          <a:p>
            <a:r>
              <a:rPr lang="en-US" altLang="zh-CN" dirty="0"/>
              <a:t>NL</a:t>
            </a:r>
            <a:endParaRPr lang="zh-CN" altLang="en-US" dirty="0"/>
          </a:p>
        </p:txBody>
      </p:sp>
      <p:sp>
        <p:nvSpPr>
          <p:cNvPr id="20" name="矩形 19">
            <a:extLst>
              <a:ext uri="{FF2B5EF4-FFF2-40B4-BE49-F238E27FC236}">
                <a16:creationId xmlns:a16="http://schemas.microsoft.com/office/drawing/2014/main" id="{74816C75-2329-484A-BEBE-596396E8A24C}"/>
              </a:ext>
            </a:extLst>
          </p:cNvPr>
          <p:cNvSpPr/>
          <p:nvPr/>
        </p:nvSpPr>
        <p:spPr>
          <a:xfrm>
            <a:off x="2261256" y="4331887"/>
            <a:ext cx="628698" cy="477054"/>
          </a:xfrm>
          <a:prstGeom prst="rect">
            <a:avLst/>
          </a:prstGeom>
        </p:spPr>
        <p:txBody>
          <a:bodyPr wrap="none">
            <a:spAutoFit/>
          </a:bodyPr>
          <a:lstStyle/>
          <a:p>
            <a:r>
              <a:rPr lang="en-US" altLang="zh-CN" dirty="0"/>
              <a:t>DL</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835019"/>
                                        </p:tgtEl>
                                        <p:attrNameLst>
                                          <p:attrName>style.visibility</p:attrName>
                                        </p:attrNameLst>
                                      </p:cBhvr>
                                      <p:to>
                                        <p:strVal val="visible"/>
                                      </p:to>
                                    </p:set>
                                    <p:animEffect transition="in" filter="wipe(up)">
                                      <p:cBhvr>
                                        <p:cTn id="7" dur="1000"/>
                                        <p:tgtEl>
                                          <p:spTgt spid="18350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835020"/>
                                        </p:tgtEl>
                                        <p:attrNameLst>
                                          <p:attrName>style.visibility</p:attrName>
                                        </p:attrNameLst>
                                      </p:cBhvr>
                                      <p:to>
                                        <p:strVal val="visible"/>
                                      </p:to>
                                    </p:set>
                                    <p:anim calcmode="lin" valueType="num">
                                      <p:cBhvr additive="base">
                                        <p:cTn id="12" dur="500" fill="hold"/>
                                        <p:tgtEl>
                                          <p:spTgt spid="1835020"/>
                                        </p:tgtEl>
                                        <p:attrNameLst>
                                          <p:attrName>ppt_x</p:attrName>
                                        </p:attrNameLst>
                                      </p:cBhvr>
                                      <p:tavLst>
                                        <p:tav tm="0">
                                          <p:val>
                                            <p:strVal val="#ppt_x"/>
                                          </p:val>
                                        </p:tav>
                                        <p:tav tm="100000">
                                          <p:val>
                                            <p:strVal val="#ppt_x"/>
                                          </p:val>
                                        </p:tav>
                                      </p:tavLst>
                                    </p:anim>
                                    <p:anim calcmode="lin" valueType="num">
                                      <p:cBhvr additive="base">
                                        <p:cTn id="13" dur="500" fill="hold"/>
                                        <p:tgtEl>
                                          <p:spTgt spid="18350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5020"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3">
            <a:extLst>
              <a:ext uri="{FF2B5EF4-FFF2-40B4-BE49-F238E27FC236}">
                <a16:creationId xmlns:a16="http://schemas.microsoft.com/office/drawing/2014/main" id="{7224DDD1-DD02-4B41-AE73-BA025826BAA4}"/>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723E2830-E4A5-E84E-BFCC-1B27DB5ABE01}" type="slidenum">
              <a:rPr lang="zh-CN" altLang="en-US" sz="2000">
                <a:latin typeface="Arial" panose="020B0604020202020204" pitchFamily="34" charset="0"/>
              </a:rPr>
              <a:pPr>
                <a:lnSpc>
                  <a:spcPct val="100000"/>
                </a:lnSpc>
                <a:spcBef>
                  <a:spcPct val="0"/>
                </a:spcBef>
                <a:buClrTx/>
                <a:buSzTx/>
                <a:buFontTx/>
                <a:buNone/>
              </a:pPr>
              <a:t>84</a:t>
            </a:fld>
            <a:endParaRPr lang="en-US" altLang="zh-CN" sz="2000">
              <a:latin typeface="Arial" panose="020B0604020202020204" pitchFamily="34" charset="0"/>
            </a:endParaRPr>
          </a:p>
        </p:txBody>
      </p:sp>
      <p:sp>
        <p:nvSpPr>
          <p:cNvPr id="10" name="日期占位符 4">
            <a:extLst>
              <a:ext uri="{FF2B5EF4-FFF2-40B4-BE49-F238E27FC236}">
                <a16:creationId xmlns:a16="http://schemas.microsoft.com/office/drawing/2014/main" id="{5C713790-A506-474D-BF69-789C7749D7F4}"/>
              </a:ext>
            </a:extLst>
          </p:cNvPr>
          <p:cNvSpPr>
            <a:spLocks noGrp="1"/>
          </p:cNvSpPr>
          <p:nvPr>
            <p:ph type="dt" sz="quarter" idx="11"/>
          </p:nvPr>
        </p:nvSpPr>
        <p:spPr/>
        <p:txBody>
          <a:bodyPr/>
          <a:lstStyle/>
          <a:p>
            <a:pPr>
              <a:defRPr/>
            </a:pPr>
            <a:fld id="{A8E9F1A6-D31C-4E62-B10F-57F29043502E}" type="datetime1">
              <a:rPr lang="zh-CN" altLang="en-US"/>
              <a:pPr>
                <a:defRPr/>
              </a:pPr>
              <a:t>2024/5/24</a:t>
            </a:fld>
            <a:endParaRPr lang="en-US" altLang="zh-CN" sz="1000"/>
          </a:p>
        </p:txBody>
      </p:sp>
      <p:sp>
        <p:nvSpPr>
          <p:cNvPr id="1836034" name="Rectangle 2">
            <a:extLst>
              <a:ext uri="{FF2B5EF4-FFF2-40B4-BE49-F238E27FC236}">
                <a16:creationId xmlns:a16="http://schemas.microsoft.com/office/drawing/2014/main" id="{1C6B0668-0732-E144-AB4F-540CB413A58A}"/>
              </a:ext>
            </a:extLst>
          </p:cNvPr>
          <p:cNvSpPr>
            <a:spLocks noGrp="1" noChangeArrowheads="1"/>
          </p:cNvSpPr>
          <p:nvPr>
            <p:ph type="title"/>
          </p:nvPr>
        </p:nvSpPr>
        <p:spPr/>
        <p:txBody>
          <a:bodyPr/>
          <a:lstStyle/>
          <a:p>
            <a:r>
              <a:rPr lang="en-US" altLang="zh-CN"/>
              <a:t>10.4.1 </a:t>
            </a:r>
            <a:r>
              <a:rPr lang="zh-CN" altLang="en-US"/>
              <a:t>无损连接分解</a:t>
            </a:r>
          </a:p>
        </p:txBody>
      </p:sp>
      <p:sp>
        <p:nvSpPr>
          <p:cNvPr id="102405" name="Rectangle 3">
            <a:extLst>
              <a:ext uri="{FF2B5EF4-FFF2-40B4-BE49-F238E27FC236}">
                <a16:creationId xmlns:a16="http://schemas.microsoft.com/office/drawing/2014/main" id="{4E731903-32A3-8443-8499-6EDF93AD3D4E}"/>
              </a:ext>
            </a:extLst>
          </p:cNvPr>
          <p:cNvSpPr>
            <a:spLocks noGrp="1" noChangeArrowheads="1"/>
          </p:cNvSpPr>
          <p:nvPr>
            <p:ph type="body" idx="1"/>
          </p:nvPr>
        </p:nvSpPr>
        <p:spPr>
          <a:xfrm>
            <a:off x="0" y="3357563"/>
            <a:ext cx="5040313" cy="854075"/>
          </a:xfrm>
        </p:spPr>
        <p:txBody>
          <a:bodyPr/>
          <a:lstStyle/>
          <a:p>
            <a:pPr lvl="1">
              <a:buFontTx/>
              <a:buNone/>
            </a:pPr>
            <a:r>
              <a:rPr lang="zh-CN" altLang="en-US" dirty="0"/>
              <a:t>将</a:t>
            </a:r>
            <a:r>
              <a:rPr lang="en-US" altLang="zh-CN" dirty="0"/>
              <a:t>SL</a:t>
            </a:r>
            <a:r>
              <a:rPr lang="zh-CN" altLang="en-US" dirty="0"/>
              <a:t>分解为 </a:t>
            </a:r>
            <a:r>
              <a:rPr lang="en-US" altLang="zh-CN" dirty="0"/>
              <a:t>ND(</a:t>
            </a:r>
            <a:r>
              <a:rPr lang="en-US" altLang="zh-CN" dirty="0" err="1"/>
              <a:t>Sno</a:t>
            </a:r>
            <a:r>
              <a:rPr lang="en-US" altLang="zh-CN" dirty="0"/>
              <a:t>, </a:t>
            </a:r>
            <a:r>
              <a:rPr lang="en-US" altLang="zh-CN" dirty="0" err="1"/>
              <a:t>Sdept</a:t>
            </a:r>
            <a:r>
              <a:rPr lang="en-US" altLang="zh-CN" dirty="0"/>
              <a:t>)</a:t>
            </a:r>
          </a:p>
          <a:p>
            <a:pPr>
              <a:buFont typeface="Wingdings" pitchFamily="2" charset="2"/>
              <a:buNone/>
            </a:pPr>
            <a:r>
              <a:rPr lang="en-US" altLang="zh-CN" dirty="0"/>
              <a:t>                           NL(</a:t>
            </a:r>
            <a:r>
              <a:rPr lang="en-US" altLang="zh-CN" dirty="0" err="1"/>
              <a:t>Sno</a:t>
            </a:r>
            <a:r>
              <a:rPr lang="en-US" altLang="zh-CN" dirty="0"/>
              <a:t>, </a:t>
            </a:r>
            <a:r>
              <a:rPr lang="en-US" altLang="zh-CN" dirty="0" err="1"/>
              <a:t>Sloc</a:t>
            </a:r>
            <a:r>
              <a:rPr lang="en-US" altLang="zh-CN" dirty="0"/>
              <a:t>)</a:t>
            </a:r>
            <a:endParaRPr lang="zh-CN" altLang="en-US" dirty="0"/>
          </a:p>
        </p:txBody>
      </p:sp>
      <p:grpSp>
        <p:nvGrpSpPr>
          <p:cNvPr id="1836042" name="Group 10">
            <a:extLst>
              <a:ext uri="{FF2B5EF4-FFF2-40B4-BE49-F238E27FC236}">
                <a16:creationId xmlns:a16="http://schemas.microsoft.com/office/drawing/2014/main" id="{7D81DAC2-CA5B-1F4D-8D3B-8CCC31BC8FB8}"/>
              </a:ext>
            </a:extLst>
          </p:cNvPr>
          <p:cNvGrpSpPr>
            <a:grpSpLocks/>
          </p:cNvGrpSpPr>
          <p:nvPr/>
        </p:nvGrpSpPr>
        <p:grpSpPr bwMode="auto">
          <a:xfrm>
            <a:off x="5457825" y="1412875"/>
            <a:ext cx="4448175" cy="4114800"/>
            <a:chOff x="3438" y="890"/>
            <a:chExt cx="2802" cy="2592"/>
          </a:xfrm>
        </p:grpSpPr>
        <p:sp>
          <p:nvSpPr>
            <p:cNvPr id="102409" name="Rectangle 8">
              <a:extLst>
                <a:ext uri="{FF2B5EF4-FFF2-40B4-BE49-F238E27FC236}">
                  <a16:creationId xmlns:a16="http://schemas.microsoft.com/office/drawing/2014/main" id="{2486E995-2C47-244A-92CE-4CAED66ABD02}"/>
                </a:ext>
              </a:extLst>
            </p:cNvPr>
            <p:cNvSpPr>
              <a:spLocks noChangeArrowheads="1"/>
            </p:cNvSpPr>
            <p:nvPr/>
          </p:nvSpPr>
          <p:spPr bwMode="auto">
            <a:xfrm>
              <a:off x="3438" y="890"/>
              <a:ext cx="2802" cy="2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58763" indent="-258763" defTabSz="8143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8143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8143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8143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8143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8143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8143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8143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8143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60000"/>
                </a:lnSpc>
                <a:buFont typeface="Wingdings" pitchFamily="2" charset="2"/>
                <a:buNone/>
              </a:pPr>
              <a:r>
                <a:rPr lang="zh-CN" altLang="en-US" sz="2000"/>
                <a:t> </a:t>
              </a:r>
              <a:r>
                <a:rPr lang="en-US" altLang="zh-CN" sz="2400"/>
                <a:t>ND     NL </a:t>
              </a:r>
            </a:p>
            <a:p>
              <a:pPr>
                <a:lnSpc>
                  <a:spcPct val="60000"/>
                </a:lnSpc>
                <a:buFont typeface="Wingdings" pitchFamily="2" charset="2"/>
                <a:buNone/>
              </a:pPr>
              <a:r>
                <a:rPr lang="en-US" altLang="zh-CN" sz="2400"/>
                <a:t>──────────</a:t>
              </a:r>
            </a:p>
            <a:p>
              <a:pPr>
                <a:lnSpc>
                  <a:spcPct val="60000"/>
                </a:lnSpc>
                <a:buFont typeface="Wingdings" pitchFamily="2" charset="2"/>
                <a:buNone/>
              </a:pPr>
              <a:r>
                <a:rPr lang="en-US" altLang="zh-CN" sz="2400"/>
                <a:t>Sno        Sdept      Sloc</a:t>
              </a:r>
            </a:p>
            <a:p>
              <a:pPr>
                <a:lnSpc>
                  <a:spcPct val="60000"/>
                </a:lnSpc>
                <a:buFont typeface="Wingdings" pitchFamily="2" charset="2"/>
                <a:buNone/>
              </a:pPr>
              <a:r>
                <a:rPr lang="en-US" altLang="zh-CN" sz="2400"/>
                <a:t>──────────</a:t>
              </a:r>
            </a:p>
            <a:p>
              <a:pPr>
                <a:lnSpc>
                  <a:spcPct val="60000"/>
                </a:lnSpc>
                <a:buFont typeface="Wingdings" pitchFamily="2" charset="2"/>
                <a:buNone/>
              </a:pPr>
              <a:r>
                <a:rPr lang="en-US" altLang="zh-CN" sz="2400"/>
                <a:t>95001        CS          A</a:t>
              </a:r>
            </a:p>
            <a:p>
              <a:pPr>
                <a:lnSpc>
                  <a:spcPct val="60000"/>
                </a:lnSpc>
                <a:buFont typeface="Wingdings" pitchFamily="2" charset="2"/>
                <a:buNone/>
              </a:pPr>
              <a:r>
                <a:rPr lang="en-US" altLang="zh-CN" sz="2400"/>
                <a:t>95002        IS           B</a:t>
              </a:r>
            </a:p>
            <a:p>
              <a:pPr>
                <a:lnSpc>
                  <a:spcPct val="60000"/>
                </a:lnSpc>
                <a:buFont typeface="Wingdings" pitchFamily="2" charset="2"/>
                <a:buNone/>
              </a:pPr>
              <a:r>
                <a:rPr lang="en-US" altLang="zh-CN" sz="2400"/>
                <a:t>95003        MA        C</a:t>
              </a:r>
            </a:p>
            <a:p>
              <a:pPr>
                <a:lnSpc>
                  <a:spcPct val="60000"/>
                </a:lnSpc>
                <a:buFont typeface="Wingdings" pitchFamily="2" charset="2"/>
                <a:buNone/>
              </a:pPr>
              <a:r>
                <a:rPr lang="en-US" altLang="zh-CN" sz="2400"/>
                <a:t>95004        CS         A</a:t>
              </a:r>
            </a:p>
            <a:p>
              <a:pPr>
                <a:lnSpc>
                  <a:spcPct val="60000"/>
                </a:lnSpc>
                <a:buFont typeface="Wingdings" pitchFamily="2" charset="2"/>
                <a:buNone/>
              </a:pPr>
              <a:r>
                <a:rPr lang="en-US" altLang="zh-CN" sz="2400"/>
                <a:t>95005        PH         B</a:t>
              </a:r>
            </a:p>
            <a:p>
              <a:pPr>
                <a:lnSpc>
                  <a:spcPct val="60000"/>
                </a:lnSpc>
                <a:buFont typeface="Wingdings" pitchFamily="2" charset="2"/>
                <a:buNone/>
              </a:pPr>
              <a:r>
                <a:rPr lang="en-US" altLang="zh-CN" sz="2400"/>
                <a:t>───────────</a:t>
              </a:r>
            </a:p>
            <a:p>
              <a:pPr>
                <a:lnSpc>
                  <a:spcPct val="60000"/>
                </a:lnSpc>
                <a:buFont typeface="Wingdings" pitchFamily="2" charset="2"/>
                <a:buNone/>
              </a:pPr>
              <a:endParaRPr lang="zh-CN" altLang="en-US" sz="2400"/>
            </a:p>
            <a:p>
              <a:pPr>
                <a:lnSpc>
                  <a:spcPct val="60000"/>
                </a:lnSpc>
                <a:buFont typeface="Wingdings" pitchFamily="2" charset="2"/>
                <a:buNone/>
              </a:pPr>
              <a:r>
                <a:rPr lang="zh-CN" altLang="en-US" sz="3200">
                  <a:solidFill>
                    <a:srgbClr val="0000FF"/>
                  </a:solidFill>
                </a:rPr>
                <a:t>与</a:t>
              </a:r>
              <a:r>
                <a:rPr lang="en-US" altLang="zh-CN" sz="3200">
                  <a:solidFill>
                    <a:srgbClr val="0000FF"/>
                  </a:solidFill>
                </a:rPr>
                <a:t>SL</a:t>
              </a:r>
              <a:r>
                <a:rPr lang="zh-CN" altLang="en-US" sz="3200">
                  <a:solidFill>
                    <a:srgbClr val="0000FF"/>
                  </a:solidFill>
                </a:rPr>
                <a:t>关系一样</a:t>
              </a:r>
            </a:p>
            <a:p>
              <a:pPr>
                <a:lnSpc>
                  <a:spcPct val="60000"/>
                </a:lnSpc>
                <a:buFont typeface="Wingdings" pitchFamily="2" charset="2"/>
                <a:buNone/>
              </a:pPr>
              <a:r>
                <a:rPr lang="zh-CN" altLang="en-US" sz="3200">
                  <a:solidFill>
                    <a:srgbClr val="0000FF"/>
                  </a:solidFill>
                </a:rPr>
                <a:t>没有丢失信息</a:t>
              </a:r>
            </a:p>
          </p:txBody>
        </p:sp>
        <p:sp>
          <p:nvSpPr>
            <p:cNvPr id="102410" name="AutoShape 9">
              <a:extLst>
                <a:ext uri="{FF2B5EF4-FFF2-40B4-BE49-F238E27FC236}">
                  <a16:creationId xmlns:a16="http://schemas.microsoft.com/office/drawing/2014/main" id="{A5263C23-39B7-E645-B603-8D826F442A46}"/>
                </a:ext>
              </a:extLst>
            </p:cNvPr>
            <p:cNvSpPr>
              <a:spLocks noChangeArrowheads="1"/>
            </p:cNvSpPr>
            <p:nvPr/>
          </p:nvSpPr>
          <p:spPr bwMode="auto">
            <a:xfrm rot="5400000">
              <a:off x="3870" y="866"/>
              <a:ext cx="144" cy="192"/>
            </a:xfrm>
            <a:prstGeom prst="flowChartCollate">
              <a:avLst/>
            </a:prstGeom>
            <a:solidFill>
              <a:srgbClr val="FFFFFF"/>
            </a:solidFill>
            <a:ln w="9525">
              <a:solidFill>
                <a:srgbClr val="000000"/>
              </a:solidFill>
              <a:miter lim="800000"/>
              <a:headEnd/>
              <a:tailEnd/>
            </a:ln>
          </p:spPr>
          <p:txBody>
            <a:bodyPr/>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gn="ctr">
                <a:buFont typeface="Wingdings" pitchFamily="2" charset="2"/>
                <a:buNone/>
              </a:pPr>
              <a:endParaRPr lang="zh-CN" altLang="en-US" sz="2500"/>
            </a:p>
          </p:txBody>
        </p:sp>
      </p:grpSp>
      <p:graphicFrame>
        <p:nvGraphicFramePr>
          <p:cNvPr id="11" name="表格 10">
            <a:extLst>
              <a:ext uri="{FF2B5EF4-FFF2-40B4-BE49-F238E27FC236}">
                <a16:creationId xmlns:a16="http://schemas.microsoft.com/office/drawing/2014/main" id="{BBBF5E0B-6245-0141-BE72-D15B607DDB32}"/>
              </a:ext>
            </a:extLst>
          </p:cNvPr>
          <p:cNvGraphicFramePr>
            <a:graphicFrameLocks noGrp="1"/>
          </p:cNvGraphicFramePr>
          <p:nvPr>
            <p:extLst>
              <p:ext uri="{D42A27DB-BD31-4B8C-83A1-F6EECF244321}">
                <p14:modId xmlns:p14="http://schemas.microsoft.com/office/powerpoint/2010/main" val="174332844"/>
              </p:ext>
            </p:extLst>
          </p:nvPr>
        </p:nvGraphicFramePr>
        <p:xfrm>
          <a:off x="1005252" y="1024491"/>
          <a:ext cx="2755027" cy="2311400"/>
        </p:xfrm>
        <a:graphic>
          <a:graphicData uri="http://schemas.openxmlformats.org/drawingml/2006/table">
            <a:tbl>
              <a:tblPr firstRow="1" bandRow="1">
                <a:tableStyleId>{3B4B98B0-60AC-42C2-AFA5-B58CD77FA1E5}</a:tableStyleId>
              </a:tblPr>
              <a:tblGrid>
                <a:gridCol w="811530">
                  <a:extLst>
                    <a:ext uri="{9D8B030D-6E8A-4147-A177-3AD203B41FA5}">
                      <a16:colId xmlns:a16="http://schemas.microsoft.com/office/drawing/2014/main" val="2271972239"/>
                    </a:ext>
                  </a:extLst>
                </a:gridCol>
                <a:gridCol w="1008112">
                  <a:extLst>
                    <a:ext uri="{9D8B030D-6E8A-4147-A177-3AD203B41FA5}">
                      <a16:colId xmlns:a16="http://schemas.microsoft.com/office/drawing/2014/main" val="4231188231"/>
                    </a:ext>
                  </a:extLst>
                </a:gridCol>
                <a:gridCol w="935385">
                  <a:extLst>
                    <a:ext uri="{9D8B030D-6E8A-4147-A177-3AD203B41FA5}">
                      <a16:colId xmlns:a16="http://schemas.microsoft.com/office/drawing/2014/main" val="649507966"/>
                    </a:ext>
                  </a:extLst>
                </a:gridCol>
              </a:tblGrid>
              <a:tr h="370840">
                <a:tc>
                  <a:txBody>
                    <a:bodyPr/>
                    <a:lstStyle/>
                    <a:p>
                      <a:r>
                        <a:rPr lang="en-US" altLang="zh-CN" sz="2400" kern="1200" dirty="0" err="1"/>
                        <a:t>Sno</a:t>
                      </a:r>
                      <a:endParaRPr lang="zh-CN" altLang="en-US" sz="24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r>
                        <a:rPr lang="en-US" altLang="zh-CN" sz="2400" kern="1200" dirty="0" err="1"/>
                        <a:t>Sdept</a:t>
                      </a:r>
                      <a:endParaRPr lang="zh-CN" altLang="en-US" sz="24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r>
                        <a:rPr lang="en-US" altLang="zh-CN" sz="2400" kern="1200" dirty="0" err="1"/>
                        <a:t>Sloc</a:t>
                      </a:r>
                      <a:endParaRPr lang="zh-CN" altLang="en-US" sz="24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1028896726"/>
                  </a:ext>
                </a:extLst>
              </a:tr>
              <a:tr h="370840">
                <a:tc>
                  <a:txBody>
                    <a:bodyPr/>
                    <a:lstStyle/>
                    <a:p>
                      <a:pPr marL="0" algn="l" defTabSz="914400" rtl="0" eaLnBrk="1" latinLnBrk="0" hangingPunct="1"/>
                      <a:r>
                        <a:rPr lang="en-US" altLang="zh-CN" sz="1800" kern="1200" dirty="0"/>
                        <a:t>95001</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CS</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A</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831059929"/>
                  </a:ext>
                </a:extLst>
              </a:tr>
              <a:tr h="370840">
                <a:tc>
                  <a:txBody>
                    <a:bodyPr/>
                    <a:lstStyle/>
                    <a:p>
                      <a:pPr marL="0" algn="l" defTabSz="914400" rtl="0" eaLnBrk="1" latinLnBrk="0" hangingPunct="1"/>
                      <a:r>
                        <a:rPr lang="en-US" altLang="zh-CN" sz="1800" kern="1200" dirty="0"/>
                        <a:t>95002</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IS</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B</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3727744422"/>
                  </a:ext>
                </a:extLst>
              </a:tr>
              <a:tr h="370840">
                <a:tc>
                  <a:txBody>
                    <a:bodyPr/>
                    <a:lstStyle/>
                    <a:p>
                      <a:pPr marL="0" algn="l" defTabSz="914400" rtl="0" eaLnBrk="1" latinLnBrk="0" hangingPunct="1"/>
                      <a:r>
                        <a:rPr lang="en-US" altLang="zh-CN" sz="1800" kern="1200" dirty="0"/>
                        <a:t>95003</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MA</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C</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3329013625"/>
                  </a:ext>
                </a:extLst>
              </a:tr>
              <a:tr h="370840">
                <a:tc>
                  <a:txBody>
                    <a:bodyPr/>
                    <a:lstStyle/>
                    <a:p>
                      <a:pPr marL="0" algn="l" defTabSz="914400" rtl="0" eaLnBrk="1" latinLnBrk="0" hangingPunct="1"/>
                      <a:r>
                        <a:rPr lang="en-US" altLang="zh-CN" sz="1800" kern="1200" dirty="0"/>
                        <a:t>95004</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IS</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B</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2136244525"/>
                  </a:ext>
                </a:extLst>
              </a:tr>
              <a:tr h="370840">
                <a:tc>
                  <a:txBody>
                    <a:bodyPr/>
                    <a:lstStyle/>
                    <a:p>
                      <a:pPr marL="0" algn="l" defTabSz="914400" rtl="0" eaLnBrk="1" latinLnBrk="0" hangingPunct="1"/>
                      <a:r>
                        <a:rPr lang="en-US" altLang="zh-CN" sz="1800" kern="1200" dirty="0"/>
                        <a:t>95005</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PH</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B</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1104071028"/>
                  </a:ext>
                </a:extLst>
              </a:tr>
            </a:tbl>
          </a:graphicData>
        </a:graphic>
      </p:graphicFrame>
      <p:sp>
        <p:nvSpPr>
          <p:cNvPr id="12" name="矩形 11">
            <a:extLst>
              <a:ext uri="{FF2B5EF4-FFF2-40B4-BE49-F238E27FC236}">
                <a16:creationId xmlns:a16="http://schemas.microsoft.com/office/drawing/2014/main" id="{3BBD2E35-4580-C14E-9C9D-1E97D40707E8}"/>
              </a:ext>
            </a:extLst>
          </p:cNvPr>
          <p:cNvSpPr/>
          <p:nvPr/>
        </p:nvSpPr>
        <p:spPr>
          <a:xfrm>
            <a:off x="362975" y="1125538"/>
            <a:ext cx="575799" cy="477054"/>
          </a:xfrm>
          <a:prstGeom prst="rect">
            <a:avLst/>
          </a:prstGeom>
        </p:spPr>
        <p:txBody>
          <a:bodyPr wrap="none">
            <a:spAutoFit/>
          </a:bodyPr>
          <a:lstStyle/>
          <a:p>
            <a:r>
              <a:rPr lang="en-US" altLang="zh-CN" dirty="0"/>
              <a:t>SL</a:t>
            </a:r>
            <a:endParaRPr lang="zh-CN" altLang="en-US" dirty="0"/>
          </a:p>
        </p:txBody>
      </p:sp>
      <p:graphicFrame>
        <p:nvGraphicFramePr>
          <p:cNvPr id="13" name="表格 12">
            <a:extLst>
              <a:ext uri="{FF2B5EF4-FFF2-40B4-BE49-F238E27FC236}">
                <a16:creationId xmlns:a16="http://schemas.microsoft.com/office/drawing/2014/main" id="{11C33B7F-2F0C-B44C-BE0F-CDA369A7AFBE}"/>
              </a:ext>
            </a:extLst>
          </p:cNvPr>
          <p:cNvGraphicFramePr>
            <a:graphicFrameLocks noGrp="1"/>
          </p:cNvGraphicFramePr>
          <p:nvPr>
            <p:extLst>
              <p:ext uri="{D42A27DB-BD31-4B8C-83A1-F6EECF244321}">
                <p14:modId xmlns:p14="http://schemas.microsoft.com/office/powerpoint/2010/main" val="1510036144"/>
              </p:ext>
            </p:extLst>
          </p:nvPr>
        </p:nvGraphicFramePr>
        <p:xfrm>
          <a:off x="436551" y="4157433"/>
          <a:ext cx="1746915" cy="2311400"/>
        </p:xfrm>
        <a:graphic>
          <a:graphicData uri="http://schemas.openxmlformats.org/drawingml/2006/table">
            <a:tbl>
              <a:tblPr firstRow="1" bandRow="1">
                <a:tableStyleId>{3B4B98B0-60AC-42C2-AFA5-B58CD77FA1E5}</a:tableStyleId>
              </a:tblPr>
              <a:tblGrid>
                <a:gridCol w="811530">
                  <a:extLst>
                    <a:ext uri="{9D8B030D-6E8A-4147-A177-3AD203B41FA5}">
                      <a16:colId xmlns:a16="http://schemas.microsoft.com/office/drawing/2014/main" val="2271972239"/>
                    </a:ext>
                  </a:extLst>
                </a:gridCol>
                <a:gridCol w="935385">
                  <a:extLst>
                    <a:ext uri="{9D8B030D-6E8A-4147-A177-3AD203B41FA5}">
                      <a16:colId xmlns:a16="http://schemas.microsoft.com/office/drawing/2014/main" val="649507966"/>
                    </a:ext>
                  </a:extLst>
                </a:gridCol>
              </a:tblGrid>
              <a:tr h="395059">
                <a:tc>
                  <a:txBody>
                    <a:bodyPr/>
                    <a:lstStyle/>
                    <a:p>
                      <a:r>
                        <a:rPr lang="en-US" altLang="zh-CN" sz="2400" kern="1200" dirty="0" err="1"/>
                        <a:t>Sno</a:t>
                      </a:r>
                      <a:endParaRPr lang="zh-CN" altLang="en-US" sz="24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r>
                        <a:rPr lang="en-US" altLang="zh-CN" sz="2400" b="1" kern="1200" dirty="0" err="1">
                          <a:solidFill>
                            <a:schemeClr val="tx1"/>
                          </a:solidFill>
                          <a:latin typeface="Times New Roman" panose="02020603050405020304" pitchFamily="18" charset="0"/>
                          <a:ea typeface="宋体" panose="02010600030101010101" pitchFamily="2" charset="-122"/>
                          <a:cs typeface="+mn-cs"/>
                        </a:rPr>
                        <a:t>Sdept</a:t>
                      </a:r>
                      <a:endParaRPr lang="zh-CN" altLang="en-US" sz="24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1028896726"/>
                  </a:ext>
                </a:extLst>
              </a:tr>
              <a:tr h="370840">
                <a:tc>
                  <a:txBody>
                    <a:bodyPr/>
                    <a:lstStyle/>
                    <a:p>
                      <a:pPr marL="0" algn="l" defTabSz="914400" rtl="0" eaLnBrk="1" latinLnBrk="0" hangingPunct="1"/>
                      <a:r>
                        <a:rPr lang="en-US" altLang="zh-CN" sz="1800" kern="1200" dirty="0"/>
                        <a:t>95001</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CS</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831059929"/>
                  </a:ext>
                </a:extLst>
              </a:tr>
              <a:tr h="370840">
                <a:tc>
                  <a:txBody>
                    <a:bodyPr/>
                    <a:lstStyle/>
                    <a:p>
                      <a:pPr marL="0" algn="l" defTabSz="914400" rtl="0" eaLnBrk="1" latinLnBrk="0" hangingPunct="1"/>
                      <a:r>
                        <a:rPr lang="en-US" altLang="zh-CN" sz="1800" kern="1200" dirty="0"/>
                        <a:t>95002</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IS</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3727744422"/>
                  </a:ext>
                </a:extLst>
              </a:tr>
              <a:tr h="370840">
                <a:tc>
                  <a:txBody>
                    <a:bodyPr/>
                    <a:lstStyle/>
                    <a:p>
                      <a:pPr marL="0" algn="l" defTabSz="914400" rtl="0" eaLnBrk="1" latinLnBrk="0" hangingPunct="1"/>
                      <a:r>
                        <a:rPr lang="en-US" altLang="zh-CN" sz="1800" kern="1200" dirty="0"/>
                        <a:t>95003</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MA</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3329013625"/>
                  </a:ext>
                </a:extLst>
              </a:tr>
              <a:tr h="370840">
                <a:tc>
                  <a:txBody>
                    <a:bodyPr/>
                    <a:lstStyle/>
                    <a:p>
                      <a:pPr marL="0" algn="l" defTabSz="914400" rtl="0" eaLnBrk="1" latinLnBrk="0" hangingPunct="1"/>
                      <a:r>
                        <a:rPr lang="en-US" altLang="zh-CN" sz="1800" kern="1200" dirty="0"/>
                        <a:t>95004</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IS</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2136244525"/>
                  </a:ext>
                </a:extLst>
              </a:tr>
              <a:tr h="370840">
                <a:tc>
                  <a:txBody>
                    <a:bodyPr/>
                    <a:lstStyle/>
                    <a:p>
                      <a:pPr marL="0" algn="l" defTabSz="914400" rtl="0" eaLnBrk="1" latinLnBrk="0" hangingPunct="1"/>
                      <a:r>
                        <a:rPr lang="en-US" altLang="zh-CN" sz="1800" kern="1200" dirty="0"/>
                        <a:t>95005</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PH</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1104071028"/>
                  </a:ext>
                </a:extLst>
              </a:tr>
            </a:tbl>
          </a:graphicData>
        </a:graphic>
      </p:graphicFrame>
      <p:sp>
        <p:nvSpPr>
          <p:cNvPr id="14" name="矩形 13">
            <a:extLst>
              <a:ext uri="{FF2B5EF4-FFF2-40B4-BE49-F238E27FC236}">
                <a16:creationId xmlns:a16="http://schemas.microsoft.com/office/drawing/2014/main" id="{16BFC4BE-A7A0-FC44-97A3-B6F89A3F6BAB}"/>
              </a:ext>
            </a:extLst>
          </p:cNvPr>
          <p:cNvSpPr/>
          <p:nvPr/>
        </p:nvSpPr>
        <p:spPr>
          <a:xfrm>
            <a:off x="44412" y="3854833"/>
            <a:ext cx="646331" cy="477054"/>
          </a:xfrm>
          <a:prstGeom prst="rect">
            <a:avLst/>
          </a:prstGeom>
        </p:spPr>
        <p:txBody>
          <a:bodyPr wrap="none">
            <a:spAutoFit/>
          </a:bodyPr>
          <a:lstStyle/>
          <a:p>
            <a:r>
              <a:rPr lang="en-US" altLang="zh-CN" dirty="0"/>
              <a:t>ND</a:t>
            </a:r>
            <a:endParaRPr lang="zh-CN" altLang="en-US" dirty="0"/>
          </a:p>
        </p:txBody>
      </p:sp>
      <p:graphicFrame>
        <p:nvGraphicFramePr>
          <p:cNvPr id="15" name="表格 14">
            <a:extLst>
              <a:ext uri="{FF2B5EF4-FFF2-40B4-BE49-F238E27FC236}">
                <a16:creationId xmlns:a16="http://schemas.microsoft.com/office/drawing/2014/main" id="{FCC31CB1-A436-D24C-9C80-93C428D9C464}"/>
              </a:ext>
            </a:extLst>
          </p:cNvPr>
          <p:cNvGraphicFramePr>
            <a:graphicFrameLocks noGrp="1"/>
          </p:cNvGraphicFramePr>
          <p:nvPr>
            <p:extLst>
              <p:ext uri="{D42A27DB-BD31-4B8C-83A1-F6EECF244321}">
                <p14:modId xmlns:p14="http://schemas.microsoft.com/office/powerpoint/2010/main" val="2325492492"/>
              </p:ext>
            </p:extLst>
          </p:nvPr>
        </p:nvGraphicFramePr>
        <p:xfrm>
          <a:off x="2803301" y="4540250"/>
          <a:ext cx="1746915" cy="2311400"/>
        </p:xfrm>
        <a:graphic>
          <a:graphicData uri="http://schemas.openxmlformats.org/drawingml/2006/table">
            <a:tbl>
              <a:tblPr firstRow="1" bandRow="1">
                <a:tableStyleId>{3B4B98B0-60AC-42C2-AFA5-B58CD77FA1E5}</a:tableStyleId>
              </a:tblPr>
              <a:tblGrid>
                <a:gridCol w="811530">
                  <a:extLst>
                    <a:ext uri="{9D8B030D-6E8A-4147-A177-3AD203B41FA5}">
                      <a16:colId xmlns:a16="http://schemas.microsoft.com/office/drawing/2014/main" val="2271972239"/>
                    </a:ext>
                  </a:extLst>
                </a:gridCol>
                <a:gridCol w="935385">
                  <a:extLst>
                    <a:ext uri="{9D8B030D-6E8A-4147-A177-3AD203B41FA5}">
                      <a16:colId xmlns:a16="http://schemas.microsoft.com/office/drawing/2014/main" val="649507966"/>
                    </a:ext>
                  </a:extLst>
                </a:gridCol>
              </a:tblGrid>
              <a:tr h="395059">
                <a:tc>
                  <a:txBody>
                    <a:bodyPr/>
                    <a:lstStyle/>
                    <a:p>
                      <a:r>
                        <a:rPr lang="en-US" altLang="zh-CN" sz="2400" kern="1200" dirty="0" err="1"/>
                        <a:t>Sno</a:t>
                      </a:r>
                      <a:endParaRPr lang="zh-CN" altLang="en-US" sz="24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r>
                        <a:rPr lang="en-US" altLang="zh-CN" sz="2400" b="1" kern="1200" dirty="0" err="1">
                          <a:solidFill>
                            <a:schemeClr val="tx1"/>
                          </a:solidFill>
                          <a:latin typeface="Times New Roman" panose="02020603050405020304" pitchFamily="18" charset="0"/>
                          <a:ea typeface="宋体" panose="02010600030101010101" pitchFamily="2" charset="-122"/>
                          <a:cs typeface="+mn-cs"/>
                        </a:rPr>
                        <a:t>Sloc</a:t>
                      </a:r>
                      <a:endParaRPr lang="zh-CN" altLang="en-US" sz="24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1028896726"/>
                  </a:ext>
                </a:extLst>
              </a:tr>
              <a:tr h="370840">
                <a:tc>
                  <a:txBody>
                    <a:bodyPr/>
                    <a:lstStyle/>
                    <a:p>
                      <a:pPr marL="0" algn="l" defTabSz="914400" rtl="0" eaLnBrk="1" latinLnBrk="0" hangingPunct="1"/>
                      <a:r>
                        <a:rPr lang="en-US" altLang="zh-CN" sz="1800" kern="1200" dirty="0"/>
                        <a:t>95001</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A</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831059929"/>
                  </a:ext>
                </a:extLst>
              </a:tr>
              <a:tr h="370840">
                <a:tc>
                  <a:txBody>
                    <a:bodyPr/>
                    <a:lstStyle/>
                    <a:p>
                      <a:pPr marL="0" algn="l" defTabSz="914400" rtl="0" eaLnBrk="1" latinLnBrk="0" hangingPunct="1"/>
                      <a:r>
                        <a:rPr lang="en-US" altLang="zh-CN" sz="1800" kern="1200" dirty="0"/>
                        <a:t>95002</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B</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3727744422"/>
                  </a:ext>
                </a:extLst>
              </a:tr>
              <a:tr h="370840">
                <a:tc>
                  <a:txBody>
                    <a:bodyPr/>
                    <a:lstStyle/>
                    <a:p>
                      <a:pPr marL="0" algn="l" defTabSz="914400" rtl="0" eaLnBrk="1" latinLnBrk="0" hangingPunct="1"/>
                      <a:r>
                        <a:rPr lang="en-US" altLang="zh-CN" sz="1800" kern="1200" dirty="0"/>
                        <a:t>95003</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C</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3329013625"/>
                  </a:ext>
                </a:extLst>
              </a:tr>
              <a:tr h="370840">
                <a:tc>
                  <a:txBody>
                    <a:bodyPr/>
                    <a:lstStyle/>
                    <a:p>
                      <a:pPr marL="0" algn="l" defTabSz="914400" rtl="0" eaLnBrk="1" latinLnBrk="0" hangingPunct="1"/>
                      <a:r>
                        <a:rPr lang="en-US" altLang="zh-CN" sz="1800" kern="1200" dirty="0"/>
                        <a:t>95004</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B</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2136244525"/>
                  </a:ext>
                </a:extLst>
              </a:tr>
              <a:tr h="370840">
                <a:tc>
                  <a:txBody>
                    <a:bodyPr/>
                    <a:lstStyle/>
                    <a:p>
                      <a:pPr marL="0" algn="l" defTabSz="914400" rtl="0" eaLnBrk="1" latinLnBrk="0" hangingPunct="1"/>
                      <a:r>
                        <a:rPr lang="en-US" altLang="zh-CN" sz="1800" kern="1200" dirty="0"/>
                        <a:t>95005</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B</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1104071028"/>
                  </a:ext>
                </a:extLst>
              </a:tr>
            </a:tbl>
          </a:graphicData>
        </a:graphic>
      </p:graphicFrame>
      <p:sp>
        <p:nvSpPr>
          <p:cNvPr id="16" name="矩形 15">
            <a:extLst>
              <a:ext uri="{FF2B5EF4-FFF2-40B4-BE49-F238E27FC236}">
                <a16:creationId xmlns:a16="http://schemas.microsoft.com/office/drawing/2014/main" id="{723FCE2D-184E-9046-BD6A-BF3FBC378B26}"/>
              </a:ext>
            </a:extLst>
          </p:cNvPr>
          <p:cNvSpPr/>
          <p:nvPr/>
        </p:nvSpPr>
        <p:spPr>
          <a:xfrm>
            <a:off x="2382765" y="4270551"/>
            <a:ext cx="646331" cy="477054"/>
          </a:xfrm>
          <a:prstGeom prst="rect">
            <a:avLst/>
          </a:prstGeom>
        </p:spPr>
        <p:txBody>
          <a:bodyPr wrap="none">
            <a:spAutoFit/>
          </a:bodyPr>
          <a:lstStyle/>
          <a:p>
            <a:r>
              <a:rPr lang="en-US" altLang="zh-CN" dirty="0"/>
              <a:t>NL</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836042"/>
                                        </p:tgtEl>
                                        <p:attrNameLst>
                                          <p:attrName>style.visibility</p:attrName>
                                        </p:attrNameLst>
                                      </p:cBhvr>
                                      <p:to>
                                        <p:strVal val="visible"/>
                                      </p:to>
                                    </p:set>
                                    <p:animEffect transition="in" filter="wipe(up)">
                                      <p:cBhvr>
                                        <p:cTn id="7" dur="1000"/>
                                        <p:tgtEl>
                                          <p:spTgt spid="1836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3">
            <a:extLst>
              <a:ext uri="{FF2B5EF4-FFF2-40B4-BE49-F238E27FC236}">
                <a16:creationId xmlns:a16="http://schemas.microsoft.com/office/drawing/2014/main" id="{49DC06ED-9620-F845-A76D-2AF4A71123E5}"/>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6106D391-603B-7F43-B499-00C423EDF805}" type="slidenum">
              <a:rPr lang="zh-CN" altLang="en-US" sz="2000">
                <a:latin typeface="Arial" panose="020B0604020202020204" pitchFamily="34" charset="0"/>
              </a:rPr>
              <a:pPr>
                <a:lnSpc>
                  <a:spcPct val="100000"/>
                </a:lnSpc>
                <a:spcBef>
                  <a:spcPct val="0"/>
                </a:spcBef>
                <a:buClrTx/>
                <a:buSzTx/>
                <a:buFontTx/>
                <a:buNone/>
              </a:pPr>
              <a:t>85</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5ADF0FC4-1A03-B642-8957-7D58E7FC1631}"/>
              </a:ext>
            </a:extLst>
          </p:cNvPr>
          <p:cNvSpPr>
            <a:spLocks noGrp="1"/>
          </p:cNvSpPr>
          <p:nvPr>
            <p:ph type="dt" sz="quarter" idx="11"/>
          </p:nvPr>
        </p:nvSpPr>
        <p:spPr/>
        <p:txBody>
          <a:bodyPr/>
          <a:lstStyle/>
          <a:p>
            <a:pPr>
              <a:defRPr/>
            </a:pPr>
            <a:fld id="{4BECB920-4FF1-4E0E-82A5-8EE934DF0CCF}" type="datetime1">
              <a:rPr lang="zh-CN" altLang="en-US"/>
              <a:pPr>
                <a:defRPr/>
              </a:pPr>
              <a:t>2024/5/24</a:t>
            </a:fld>
            <a:endParaRPr lang="en-US" altLang="zh-CN" sz="1000"/>
          </a:p>
        </p:txBody>
      </p:sp>
      <p:sp>
        <p:nvSpPr>
          <p:cNvPr id="1945602" name="Rectangle 2">
            <a:extLst>
              <a:ext uri="{FF2B5EF4-FFF2-40B4-BE49-F238E27FC236}">
                <a16:creationId xmlns:a16="http://schemas.microsoft.com/office/drawing/2014/main" id="{05CED792-1F63-6D43-AD4A-41C5E8A886AC}"/>
              </a:ext>
            </a:extLst>
          </p:cNvPr>
          <p:cNvSpPr>
            <a:spLocks noGrp="1" noChangeArrowheads="1"/>
          </p:cNvSpPr>
          <p:nvPr>
            <p:ph type="title"/>
          </p:nvPr>
        </p:nvSpPr>
        <p:spPr/>
        <p:txBody>
          <a:bodyPr/>
          <a:lstStyle/>
          <a:p>
            <a:r>
              <a:rPr lang="en-US" altLang="en-US"/>
              <a:t>10.4.2</a:t>
            </a:r>
            <a:r>
              <a:rPr lang="en-US" altLang="zh-CN"/>
              <a:t> </a:t>
            </a:r>
            <a:r>
              <a:rPr lang="en-US" altLang="en-US"/>
              <a:t>分解的保持依赖性</a:t>
            </a:r>
            <a:endParaRPr lang="zh-CN" altLang="en-US"/>
          </a:p>
        </p:txBody>
      </p:sp>
      <p:sp>
        <p:nvSpPr>
          <p:cNvPr id="103429" name="Rectangle 3">
            <a:extLst>
              <a:ext uri="{FF2B5EF4-FFF2-40B4-BE49-F238E27FC236}">
                <a16:creationId xmlns:a16="http://schemas.microsoft.com/office/drawing/2014/main" id="{1FDB6313-D49D-D540-A29A-0392CAB3429B}"/>
              </a:ext>
            </a:extLst>
          </p:cNvPr>
          <p:cNvSpPr>
            <a:spLocks noGrp="1" noChangeArrowheads="1"/>
          </p:cNvSpPr>
          <p:nvPr>
            <p:ph type="body" idx="1"/>
          </p:nvPr>
        </p:nvSpPr>
        <p:spPr>
          <a:xfrm>
            <a:off x="650875" y="1143000"/>
            <a:ext cx="8820150" cy="2887663"/>
          </a:xfrm>
        </p:spPr>
        <p:txBody>
          <a:bodyPr/>
          <a:lstStyle/>
          <a:p>
            <a:r>
              <a:rPr lang="zh-CN" altLang="en-US" dirty="0"/>
              <a:t>无损连接分解讨论了模式分解的信息等价问题，即分解后的模式所表示的信息应与原模式一致，这是模式分解必须满足的。否则，在分解后模式上的查询会得出不正确的结果</a:t>
            </a:r>
          </a:p>
          <a:p>
            <a:r>
              <a:rPr lang="zh-CN" altLang="en-US" dirty="0"/>
              <a:t>此外，分解后的模式是否能表征原有的函数依赖，也是分解后的模式是否与原模式等价的一个标准。 </a:t>
            </a:r>
          </a:p>
          <a:p>
            <a:endParaRPr lang="zh-CN" alt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3">
            <a:extLst>
              <a:ext uri="{FF2B5EF4-FFF2-40B4-BE49-F238E27FC236}">
                <a16:creationId xmlns:a16="http://schemas.microsoft.com/office/drawing/2014/main" id="{9883D69F-12EA-7644-9AE3-D095AEB19B77}"/>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E4DAB468-B6B3-2F48-B233-0E15B106A52E}" type="slidenum">
              <a:rPr lang="zh-CN" altLang="en-US" sz="2000">
                <a:latin typeface="Arial" panose="020B0604020202020204" pitchFamily="34" charset="0"/>
              </a:rPr>
              <a:pPr>
                <a:lnSpc>
                  <a:spcPct val="100000"/>
                </a:lnSpc>
                <a:spcBef>
                  <a:spcPct val="0"/>
                </a:spcBef>
                <a:buClrTx/>
                <a:buSzTx/>
                <a:buFontTx/>
                <a:buNone/>
              </a:pPr>
              <a:t>86</a:t>
            </a:fld>
            <a:endParaRPr lang="en-US" altLang="zh-CN" sz="2000">
              <a:latin typeface="Arial" panose="020B0604020202020204" pitchFamily="34" charset="0"/>
            </a:endParaRPr>
          </a:p>
        </p:txBody>
      </p:sp>
      <p:sp>
        <p:nvSpPr>
          <p:cNvPr id="9" name="日期占位符 4">
            <a:extLst>
              <a:ext uri="{FF2B5EF4-FFF2-40B4-BE49-F238E27FC236}">
                <a16:creationId xmlns:a16="http://schemas.microsoft.com/office/drawing/2014/main" id="{D4FD49AE-1C80-4A41-961A-FBBBD1FDA0D0}"/>
              </a:ext>
            </a:extLst>
          </p:cNvPr>
          <p:cNvSpPr>
            <a:spLocks noGrp="1"/>
          </p:cNvSpPr>
          <p:nvPr>
            <p:ph type="dt" sz="quarter" idx="11"/>
          </p:nvPr>
        </p:nvSpPr>
        <p:spPr/>
        <p:txBody>
          <a:bodyPr/>
          <a:lstStyle/>
          <a:p>
            <a:pPr>
              <a:defRPr/>
            </a:pPr>
            <a:fld id="{D38F4E7E-B623-4A54-BBAF-A69DEB4AFB12}" type="datetime1">
              <a:rPr lang="zh-CN" altLang="en-US"/>
              <a:pPr>
                <a:defRPr/>
              </a:pPr>
              <a:t>2024/5/24</a:t>
            </a:fld>
            <a:endParaRPr lang="en-US" altLang="zh-CN" sz="1000"/>
          </a:p>
        </p:txBody>
      </p:sp>
      <p:sp>
        <p:nvSpPr>
          <p:cNvPr id="1845250" name="Rectangle 2">
            <a:extLst>
              <a:ext uri="{FF2B5EF4-FFF2-40B4-BE49-F238E27FC236}">
                <a16:creationId xmlns:a16="http://schemas.microsoft.com/office/drawing/2014/main" id="{B0825811-485F-7F4C-98B1-A9E58E6B4198}"/>
              </a:ext>
            </a:extLst>
          </p:cNvPr>
          <p:cNvSpPr>
            <a:spLocks noGrp="1" noChangeArrowheads="1"/>
          </p:cNvSpPr>
          <p:nvPr>
            <p:ph type="title"/>
          </p:nvPr>
        </p:nvSpPr>
        <p:spPr/>
        <p:txBody>
          <a:bodyPr/>
          <a:lstStyle/>
          <a:p>
            <a:r>
              <a:rPr lang="en-US" altLang="en-US"/>
              <a:t>10.4.2</a:t>
            </a:r>
            <a:r>
              <a:rPr lang="en-US" altLang="zh-CN"/>
              <a:t> </a:t>
            </a:r>
            <a:r>
              <a:rPr lang="en-US" altLang="en-US"/>
              <a:t>分解的保持依赖性</a:t>
            </a:r>
            <a:endParaRPr lang="zh-CN" altLang="en-US"/>
          </a:p>
        </p:txBody>
      </p:sp>
      <p:sp>
        <p:nvSpPr>
          <p:cNvPr id="104453" name="Rectangle 3">
            <a:extLst>
              <a:ext uri="{FF2B5EF4-FFF2-40B4-BE49-F238E27FC236}">
                <a16:creationId xmlns:a16="http://schemas.microsoft.com/office/drawing/2014/main" id="{6119AAE1-024F-8F4B-A51A-29456F704579}"/>
              </a:ext>
            </a:extLst>
          </p:cNvPr>
          <p:cNvSpPr>
            <a:spLocks noGrp="1" noChangeArrowheads="1"/>
          </p:cNvSpPr>
          <p:nvPr>
            <p:ph type="body" idx="1"/>
          </p:nvPr>
        </p:nvSpPr>
        <p:spPr>
          <a:xfrm>
            <a:off x="4305300" y="1162050"/>
            <a:ext cx="5040313" cy="682625"/>
          </a:xfrm>
        </p:spPr>
        <p:txBody>
          <a:bodyPr/>
          <a:lstStyle/>
          <a:p>
            <a:pPr lvl="1">
              <a:lnSpc>
                <a:spcPct val="70000"/>
              </a:lnSpc>
              <a:buFontTx/>
              <a:buNone/>
            </a:pPr>
            <a:r>
              <a:rPr lang="zh-CN" altLang="en-US"/>
              <a:t>将</a:t>
            </a:r>
            <a:r>
              <a:rPr lang="en-US" altLang="zh-CN"/>
              <a:t>SL</a:t>
            </a:r>
            <a:r>
              <a:rPr lang="zh-CN" altLang="en-US"/>
              <a:t>分解为 </a:t>
            </a:r>
            <a:r>
              <a:rPr lang="en-US" altLang="zh-CN"/>
              <a:t>ND(Sno, Sdept)</a:t>
            </a:r>
          </a:p>
          <a:p>
            <a:pPr>
              <a:lnSpc>
                <a:spcPct val="70000"/>
              </a:lnSpc>
              <a:buFont typeface="Wingdings" pitchFamily="2" charset="2"/>
              <a:buNone/>
            </a:pPr>
            <a:r>
              <a:rPr lang="en-US" altLang="zh-CN"/>
              <a:t>                           NL(Sno, Sloc)</a:t>
            </a:r>
            <a:endParaRPr lang="zh-CN" altLang="en-US"/>
          </a:p>
        </p:txBody>
      </p:sp>
      <p:sp>
        <p:nvSpPr>
          <p:cNvPr id="104456" name="Rectangle 7">
            <a:extLst>
              <a:ext uri="{FF2B5EF4-FFF2-40B4-BE49-F238E27FC236}">
                <a16:creationId xmlns:a16="http://schemas.microsoft.com/office/drawing/2014/main" id="{81033BB0-51C3-2C41-83DB-3EA808558F6A}"/>
              </a:ext>
            </a:extLst>
          </p:cNvPr>
          <p:cNvSpPr>
            <a:spLocks noChangeArrowheads="1"/>
          </p:cNvSpPr>
          <p:nvPr/>
        </p:nvSpPr>
        <p:spPr bwMode="auto">
          <a:xfrm>
            <a:off x="631825" y="4437063"/>
            <a:ext cx="8137525" cy="108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58763" indent="-258763" defTabSz="8143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8143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8143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8143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8143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8143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8143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8143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8143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buFont typeface="Wingdings" pitchFamily="2" charset="2"/>
              <a:buNone/>
            </a:pPr>
            <a:r>
              <a:rPr lang="zh-CN" altLang="en-US" dirty="0"/>
              <a:t>没有丢失信息，该分解方法具有无损连接性</a:t>
            </a:r>
          </a:p>
          <a:p>
            <a:pPr>
              <a:lnSpc>
                <a:spcPct val="50000"/>
              </a:lnSpc>
              <a:buFont typeface="Wingdings" pitchFamily="2" charset="2"/>
              <a:buNone/>
            </a:pPr>
            <a:endParaRPr lang="zh-CN" altLang="en-US" dirty="0"/>
          </a:p>
          <a:p>
            <a:pPr>
              <a:buFont typeface="Wingdings" pitchFamily="2" charset="2"/>
              <a:buNone/>
            </a:pPr>
            <a:r>
              <a:rPr lang="zh-CN" altLang="en-US" dirty="0">
                <a:solidFill>
                  <a:srgbClr val="0000FF"/>
                </a:solidFill>
              </a:rPr>
              <a:t>问题</a:t>
            </a:r>
            <a:r>
              <a:rPr lang="en-US" altLang="zh-CN" dirty="0">
                <a:solidFill>
                  <a:srgbClr val="0000FF"/>
                </a:solidFill>
              </a:rPr>
              <a:t>:  </a:t>
            </a:r>
            <a:r>
              <a:rPr lang="zh-CN" altLang="en-US" dirty="0">
                <a:solidFill>
                  <a:srgbClr val="0000FF"/>
                </a:solidFill>
              </a:rPr>
              <a:t>这种分解方法没有保持原关系中的函数依赖</a:t>
            </a:r>
          </a:p>
          <a:p>
            <a:pPr>
              <a:buFont typeface="Wingdings" pitchFamily="2" charset="2"/>
              <a:buNone/>
            </a:pPr>
            <a:r>
              <a:rPr lang="zh-CN" altLang="en-US" dirty="0">
                <a:solidFill>
                  <a:srgbClr val="0000FF"/>
                </a:solidFill>
              </a:rPr>
              <a:t>           </a:t>
            </a:r>
            <a:r>
              <a:rPr lang="en-US" altLang="zh-CN" dirty="0">
                <a:solidFill>
                  <a:srgbClr val="0000FF"/>
                </a:solidFill>
              </a:rPr>
              <a:t>SL</a:t>
            </a:r>
            <a:r>
              <a:rPr lang="zh-CN" altLang="en-US" dirty="0">
                <a:solidFill>
                  <a:srgbClr val="0000FF"/>
                </a:solidFill>
              </a:rPr>
              <a:t>中的函数依赖</a:t>
            </a:r>
            <a:r>
              <a:rPr lang="en-US" altLang="zh-CN" dirty="0" err="1">
                <a:solidFill>
                  <a:srgbClr val="0000FF"/>
                </a:solidFill>
              </a:rPr>
              <a:t>Sdept→Sloc</a:t>
            </a:r>
            <a:endParaRPr lang="en-US" altLang="zh-CN" dirty="0">
              <a:solidFill>
                <a:srgbClr val="0000FF"/>
              </a:solidFill>
            </a:endParaRPr>
          </a:p>
          <a:p>
            <a:pPr>
              <a:buFont typeface="Wingdings" pitchFamily="2" charset="2"/>
              <a:buNone/>
            </a:pPr>
            <a:r>
              <a:rPr lang="en-US" altLang="zh-CN" dirty="0">
                <a:solidFill>
                  <a:srgbClr val="0000FF"/>
                </a:solidFill>
              </a:rPr>
              <a:t>           </a:t>
            </a:r>
            <a:r>
              <a:rPr lang="zh-CN" altLang="en-US" dirty="0">
                <a:solidFill>
                  <a:srgbClr val="0000FF"/>
                </a:solidFill>
              </a:rPr>
              <a:t>没有投影到关系模式</a:t>
            </a:r>
            <a:r>
              <a:rPr lang="en-US" altLang="zh-CN" dirty="0">
                <a:solidFill>
                  <a:srgbClr val="0000FF"/>
                </a:solidFill>
              </a:rPr>
              <a:t>ND</a:t>
            </a:r>
            <a:r>
              <a:rPr lang="zh-CN" altLang="en-US" dirty="0">
                <a:solidFill>
                  <a:srgbClr val="0000FF"/>
                </a:solidFill>
              </a:rPr>
              <a:t>、</a:t>
            </a:r>
            <a:r>
              <a:rPr lang="en-US" altLang="zh-CN" dirty="0">
                <a:solidFill>
                  <a:srgbClr val="0000FF"/>
                </a:solidFill>
              </a:rPr>
              <a:t>NL</a:t>
            </a:r>
            <a:r>
              <a:rPr lang="zh-CN" altLang="en-US" dirty="0">
                <a:solidFill>
                  <a:srgbClr val="0000FF"/>
                </a:solidFill>
              </a:rPr>
              <a:t>上</a:t>
            </a:r>
          </a:p>
        </p:txBody>
      </p:sp>
      <p:sp>
        <p:nvSpPr>
          <p:cNvPr id="104457" name="Rectangle 9">
            <a:extLst>
              <a:ext uri="{FF2B5EF4-FFF2-40B4-BE49-F238E27FC236}">
                <a16:creationId xmlns:a16="http://schemas.microsoft.com/office/drawing/2014/main" id="{00944019-6C40-3141-B09C-D5A5116253A1}"/>
              </a:ext>
            </a:extLst>
          </p:cNvPr>
          <p:cNvSpPr>
            <a:spLocks noChangeArrowheads="1"/>
          </p:cNvSpPr>
          <p:nvPr/>
        </p:nvSpPr>
        <p:spPr bwMode="auto">
          <a:xfrm>
            <a:off x="415925" y="3357563"/>
            <a:ext cx="4681538" cy="830997"/>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2400" dirty="0">
                <a:latin typeface="+mn-lt"/>
                <a:ea typeface="+mn-ea"/>
              </a:rPr>
              <a:t>F={ </a:t>
            </a:r>
            <a:r>
              <a:rPr lang="en-US" altLang="zh-CN" sz="2400" dirty="0" err="1">
                <a:solidFill>
                  <a:srgbClr val="C00000"/>
                </a:solidFill>
                <a:latin typeface="+mn-lt"/>
                <a:ea typeface="+mn-ea"/>
              </a:rPr>
              <a:t>Sno→Sdept</a:t>
            </a:r>
            <a:r>
              <a:rPr lang="en-US" altLang="zh-CN" sz="2400" dirty="0">
                <a:solidFill>
                  <a:srgbClr val="C00000"/>
                </a:solidFill>
                <a:latin typeface="+mn-lt"/>
                <a:ea typeface="+mn-ea"/>
              </a:rPr>
              <a:t>, </a:t>
            </a:r>
            <a:r>
              <a:rPr lang="en-US" altLang="zh-CN" sz="2400" dirty="0" err="1">
                <a:solidFill>
                  <a:srgbClr val="C00000"/>
                </a:solidFill>
                <a:latin typeface="+mn-lt"/>
                <a:ea typeface="+mn-ea"/>
              </a:rPr>
              <a:t>Sdept→Sloc</a:t>
            </a:r>
            <a:r>
              <a:rPr lang="en-US" altLang="zh-CN" sz="2400" dirty="0">
                <a:solidFill>
                  <a:srgbClr val="C00000"/>
                </a:solidFill>
                <a:latin typeface="+mn-lt"/>
                <a:ea typeface="+mn-ea"/>
              </a:rPr>
              <a:t>, </a:t>
            </a:r>
          </a:p>
          <a:p>
            <a:pPr>
              <a:lnSpc>
                <a:spcPct val="100000"/>
              </a:lnSpc>
              <a:spcBef>
                <a:spcPct val="0"/>
              </a:spcBef>
              <a:buClrTx/>
              <a:buSzTx/>
              <a:buFontTx/>
              <a:buNone/>
            </a:pPr>
            <a:r>
              <a:rPr lang="zh-CN" altLang="en-US" sz="2400" dirty="0">
                <a:solidFill>
                  <a:srgbClr val="C00000"/>
                </a:solidFill>
                <a:latin typeface="+mn-lt"/>
                <a:ea typeface="+mn-ea"/>
              </a:rPr>
              <a:t>       </a:t>
            </a:r>
            <a:r>
              <a:rPr lang="en-US" altLang="zh-CN" sz="2400" dirty="0" err="1">
                <a:solidFill>
                  <a:srgbClr val="C00000"/>
                </a:solidFill>
                <a:latin typeface="+mn-lt"/>
                <a:ea typeface="+mn-ea"/>
              </a:rPr>
              <a:t>Sno→Sloc</a:t>
            </a:r>
            <a:r>
              <a:rPr lang="en-US" altLang="zh-CN" sz="2400" dirty="0">
                <a:latin typeface="+mn-lt"/>
                <a:ea typeface="+mn-ea"/>
              </a:rPr>
              <a:t>}</a:t>
            </a:r>
            <a:endParaRPr lang="zh-CN" altLang="en-US" sz="2400" dirty="0">
              <a:latin typeface="+mn-lt"/>
              <a:ea typeface="+mn-ea"/>
            </a:endParaRPr>
          </a:p>
        </p:txBody>
      </p:sp>
      <p:graphicFrame>
        <p:nvGraphicFramePr>
          <p:cNvPr id="10" name="表格 9">
            <a:extLst>
              <a:ext uri="{FF2B5EF4-FFF2-40B4-BE49-F238E27FC236}">
                <a16:creationId xmlns:a16="http://schemas.microsoft.com/office/drawing/2014/main" id="{44C75018-588B-8545-9840-DD12DDC6F335}"/>
              </a:ext>
            </a:extLst>
          </p:cNvPr>
          <p:cNvGraphicFramePr>
            <a:graphicFrameLocks noGrp="1"/>
          </p:cNvGraphicFramePr>
          <p:nvPr>
            <p:extLst>
              <p:ext uri="{D42A27DB-BD31-4B8C-83A1-F6EECF244321}">
                <p14:modId xmlns:p14="http://schemas.microsoft.com/office/powerpoint/2010/main" val="1615020635"/>
              </p:ext>
            </p:extLst>
          </p:nvPr>
        </p:nvGraphicFramePr>
        <p:xfrm>
          <a:off x="5582000" y="2042515"/>
          <a:ext cx="1746915" cy="2311400"/>
        </p:xfrm>
        <a:graphic>
          <a:graphicData uri="http://schemas.openxmlformats.org/drawingml/2006/table">
            <a:tbl>
              <a:tblPr firstRow="1" bandRow="1">
                <a:tableStyleId>{3B4B98B0-60AC-42C2-AFA5-B58CD77FA1E5}</a:tableStyleId>
              </a:tblPr>
              <a:tblGrid>
                <a:gridCol w="811530">
                  <a:extLst>
                    <a:ext uri="{9D8B030D-6E8A-4147-A177-3AD203B41FA5}">
                      <a16:colId xmlns:a16="http://schemas.microsoft.com/office/drawing/2014/main" val="2271972239"/>
                    </a:ext>
                  </a:extLst>
                </a:gridCol>
                <a:gridCol w="935385">
                  <a:extLst>
                    <a:ext uri="{9D8B030D-6E8A-4147-A177-3AD203B41FA5}">
                      <a16:colId xmlns:a16="http://schemas.microsoft.com/office/drawing/2014/main" val="649507966"/>
                    </a:ext>
                  </a:extLst>
                </a:gridCol>
              </a:tblGrid>
              <a:tr h="395059">
                <a:tc>
                  <a:txBody>
                    <a:bodyPr/>
                    <a:lstStyle/>
                    <a:p>
                      <a:r>
                        <a:rPr lang="en-US" altLang="zh-CN" sz="2400" kern="1200" dirty="0" err="1"/>
                        <a:t>Sno</a:t>
                      </a:r>
                      <a:endParaRPr lang="zh-CN" altLang="en-US" sz="24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r>
                        <a:rPr lang="en-US" altLang="zh-CN" sz="2400" b="1" kern="1200" dirty="0" err="1">
                          <a:solidFill>
                            <a:schemeClr val="tx1"/>
                          </a:solidFill>
                          <a:latin typeface="Times New Roman" panose="02020603050405020304" pitchFamily="18" charset="0"/>
                          <a:ea typeface="宋体" panose="02010600030101010101" pitchFamily="2" charset="-122"/>
                          <a:cs typeface="+mn-cs"/>
                        </a:rPr>
                        <a:t>Sdept</a:t>
                      </a:r>
                      <a:endParaRPr lang="zh-CN" altLang="en-US" sz="24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1028896726"/>
                  </a:ext>
                </a:extLst>
              </a:tr>
              <a:tr h="370840">
                <a:tc>
                  <a:txBody>
                    <a:bodyPr/>
                    <a:lstStyle/>
                    <a:p>
                      <a:pPr marL="0" algn="l" defTabSz="914400" rtl="0" eaLnBrk="1" latinLnBrk="0" hangingPunct="1"/>
                      <a:r>
                        <a:rPr lang="en-US" altLang="zh-CN" sz="1800" kern="1200" dirty="0"/>
                        <a:t>95001</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CS</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831059929"/>
                  </a:ext>
                </a:extLst>
              </a:tr>
              <a:tr h="370840">
                <a:tc>
                  <a:txBody>
                    <a:bodyPr/>
                    <a:lstStyle/>
                    <a:p>
                      <a:pPr marL="0" algn="l" defTabSz="914400" rtl="0" eaLnBrk="1" latinLnBrk="0" hangingPunct="1"/>
                      <a:r>
                        <a:rPr lang="en-US" altLang="zh-CN" sz="1800" kern="1200" dirty="0"/>
                        <a:t>95002</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IS</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3727744422"/>
                  </a:ext>
                </a:extLst>
              </a:tr>
              <a:tr h="370840">
                <a:tc>
                  <a:txBody>
                    <a:bodyPr/>
                    <a:lstStyle/>
                    <a:p>
                      <a:pPr marL="0" algn="l" defTabSz="914400" rtl="0" eaLnBrk="1" latinLnBrk="0" hangingPunct="1"/>
                      <a:r>
                        <a:rPr lang="en-US" altLang="zh-CN" sz="1800" kern="1200" dirty="0"/>
                        <a:t>95003</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MA</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3329013625"/>
                  </a:ext>
                </a:extLst>
              </a:tr>
              <a:tr h="370840">
                <a:tc>
                  <a:txBody>
                    <a:bodyPr/>
                    <a:lstStyle/>
                    <a:p>
                      <a:pPr marL="0" algn="l" defTabSz="914400" rtl="0" eaLnBrk="1" latinLnBrk="0" hangingPunct="1"/>
                      <a:r>
                        <a:rPr lang="en-US" altLang="zh-CN" sz="1800" kern="1200" dirty="0"/>
                        <a:t>95004</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IS</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2136244525"/>
                  </a:ext>
                </a:extLst>
              </a:tr>
              <a:tr h="370840">
                <a:tc>
                  <a:txBody>
                    <a:bodyPr/>
                    <a:lstStyle/>
                    <a:p>
                      <a:pPr marL="0" algn="l" defTabSz="914400" rtl="0" eaLnBrk="1" latinLnBrk="0" hangingPunct="1"/>
                      <a:r>
                        <a:rPr lang="en-US" altLang="zh-CN" sz="1800" kern="1200" dirty="0"/>
                        <a:t>95005</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PH</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1104071028"/>
                  </a:ext>
                </a:extLst>
              </a:tr>
            </a:tbl>
          </a:graphicData>
        </a:graphic>
      </p:graphicFrame>
      <p:sp>
        <p:nvSpPr>
          <p:cNvPr id="11" name="矩形 10">
            <a:extLst>
              <a:ext uri="{FF2B5EF4-FFF2-40B4-BE49-F238E27FC236}">
                <a16:creationId xmlns:a16="http://schemas.microsoft.com/office/drawing/2014/main" id="{71582D8E-FEFC-7541-824E-2B805A611E13}"/>
              </a:ext>
            </a:extLst>
          </p:cNvPr>
          <p:cNvSpPr/>
          <p:nvPr/>
        </p:nvSpPr>
        <p:spPr>
          <a:xfrm>
            <a:off x="5149055" y="1807260"/>
            <a:ext cx="646331" cy="477054"/>
          </a:xfrm>
          <a:prstGeom prst="rect">
            <a:avLst/>
          </a:prstGeom>
        </p:spPr>
        <p:txBody>
          <a:bodyPr wrap="none">
            <a:spAutoFit/>
          </a:bodyPr>
          <a:lstStyle/>
          <a:p>
            <a:r>
              <a:rPr lang="en-US" altLang="zh-CN" dirty="0"/>
              <a:t>ND</a:t>
            </a:r>
            <a:endParaRPr lang="zh-CN" altLang="en-US" dirty="0"/>
          </a:p>
        </p:txBody>
      </p:sp>
      <p:graphicFrame>
        <p:nvGraphicFramePr>
          <p:cNvPr id="12" name="表格 11">
            <a:extLst>
              <a:ext uri="{FF2B5EF4-FFF2-40B4-BE49-F238E27FC236}">
                <a16:creationId xmlns:a16="http://schemas.microsoft.com/office/drawing/2014/main" id="{2A055C4B-5038-A04E-9518-4A8962D53087}"/>
              </a:ext>
            </a:extLst>
          </p:cNvPr>
          <p:cNvGraphicFramePr>
            <a:graphicFrameLocks noGrp="1"/>
          </p:cNvGraphicFramePr>
          <p:nvPr>
            <p:extLst>
              <p:ext uri="{D42A27DB-BD31-4B8C-83A1-F6EECF244321}">
                <p14:modId xmlns:p14="http://schemas.microsoft.com/office/powerpoint/2010/main" val="16615095"/>
              </p:ext>
            </p:extLst>
          </p:nvPr>
        </p:nvGraphicFramePr>
        <p:xfrm>
          <a:off x="7886605" y="2042515"/>
          <a:ext cx="1746915" cy="2311400"/>
        </p:xfrm>
        <a:graphic>
          <a:graphicData uri="http://schemas.openxmlformats.org/drawingml/2006/table">
            <a:tbl>
              <a:tblPr firstRow="1" bandRow="1">
                <a:tableStyleId>{3B4B98B0-60AC-42C2-AFA5-B58CD77FA1E5}</a:tableStyleId>
              </a:tblPr>
              <a:tblGrid>
                <a:gridCol w="811530">
                  <a:extLst>
                    <a:ext uri="{9D8B030D-6E8A-4147-A177-3AD203B41FA5}">
                      <a16:colId xmlns:a16="http://schemas.microsoft.com/office/drawing/2014/main" val="2271972239"/>
                    </a:ext>
                  </a:extLst>
                </a:gridCol>
                <a:gridCol w="935385">
                  <a:extLst>
                    <a:ext uri="{9D8B030D-6E8A-4147-A177-3AD203B41FA5}">
                      <a16:colId xmlns:a16="http://schemas.microsoft.com/office/drawing/2014/main" val="649507966"/>
                    </a:ext>
                  </a:extLst>
                </a:gridCol>
              </a:tblGrid>
              <a:tr h="395059">
                <a:tc>
                  <a:txBody>
                    <a:bodyPr/>
                    <a:lstStyle/>
                    <a:p>
                      <a:r>
                        <a:rPr lang="en-US" altLang="zh-CN" sz="2400" kern="1200" dirty="0" err="1"/>
                        <a:t>Sno</a:t>
                      </a:r>
                      <a:endParaRPr lang="zh-CN" altLang="en-US" sz="24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r>
                        <a:rPr lang="en-US" altLang="zh-CN" sz="2400" b="1" kern="1200" dirty="0" err="1">
                          <a:solidFill>
                            <a:schemeClr val="tx1"/>
                          </a:solidFill>
                          <a:latin typeface="Times New Roman" panose="02020603050405020304" pitchFamily="18" charset="0"/>
                          <a:ea typeface="宋体" panose="02010600030101010101" pitchFamily="2" charset="-122"/>
                          <a:cs typeface="+mn-cs"/>
                        </a:rPr>
                        <a:t>Sloc</a:t>
                      </a:r>
                      <a:endParaRPr lang="zh-CN" altLang="en-US" sz="24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1028896726"/>
                  </a:ext>
                </a:extLst>
              </a:tr>
              <a:tr h="370840">
                <a:tc>
                  <a:txBody>
                    <a:bodyPr/>
                    <a:lstStyle/>
                    <a:p>
                      <a:pPr marL="0" algn="l" defTabSz="914400" rtl="0" eaLnBrk="1" latinLnBrk="0" hangingPunct="1"/>
                      <a:r>
                        <a:rPr lang="en-US" altLang="zh-CN" sz="1800" kern="1200" dirty="0"/>
                        <a:t>95001</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A</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831059929"/>
                  </a:ext>
                </a:extLst>
              </a:tr>
              <a:tr h="370840">
                <a:tc>
                  <a:txBody>
                    <a:bodyPr/>
                    <a:lstStyle/>
                    <a:p>
                      <a:pPr marL="0" algn="l" defTabSz="914400" rtl="0" eaLnBrk="1" latinLnBrk="0" hangingPunct="1"/>
                      <a:r>
                        <a:rPr lang="en-US" altLang="zh-CN" sz="1800" kern="1200" dirty="0"/>
                        <a:t>95002</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B</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3727744422"/>
                  </a:ext>
                </a:extLst>
              </a:tr>
              <a:tr h="370840">
                <a:tc>
                  <a:txBody>
                    <a:bodyPr/>
                    <a:lstStyle/>
                    <a:p>
                      <a:pPr marL="0" algn="l" defTabSz="914400" rtl="0" eaLnBrk="1" latinLnBrk="0" hangingPunct="1"/>
                      <a:r>
                        <a:rPr lang="en-US" altLang="zh-CN" sz="1800" kern="1200" dirty="0"/>
                        <a:t>95003</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C</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3329013625"/>
                  </a:ext>
                </a:extLst>
              </a:tr>
              <a:tr h="370840">
                <a:tc>
                  <a:txBody>
                    <a:bodyPr/>
                    <a:lstStyle/>
                    <a:p>
                      <a:pPr marL="0" algn="l" defTabSz="914400" rtl="0" eaLnBrk="1" latinLnBrk="0" hangingPunct="1"/>
                      <a:r>
                        <a:rPr lang="en-US" altLang="zh-CN" sz="1800" kern="1200" dirty="0"/>
                        <a:t>95004</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B</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2136244525"/>
                  </a:ext>
                </a:extLst>
              </a:tr>
              <a:tr h="370840">
                <a:tc>
                  <a:txBody>
                    <a:bodyPr/>
                    <a:lstStyle/>
                    <a:p>
                      <a:pPr marL="0" algn="l" defTabSz="914400" rtl="0" eaLnBrk="1" latinLnBrk="0" hangingPunct="1"/>
                      <a:r>
                        <a:rPr lang="en-US" altLang="zh-CN" sz="1800" kern="1200" dirty="0"/>
                        <a:t>95005</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B</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1104071028"/>
                  </a:ext>
                </a:extLst>
              </a:tr>
            </a:tbl>
          </a:graphicData>
        </a:graphic>
      </p:graphicFrame>
      <p:sp>
        <p:nvSpPr>
          <p:cNvPr id="13" name="矩形 12">
            <a:extLst>
              <a:ext uri="{FF2B5EF4-FFF2-40B4-BE49-F238E27FC236}">
                <a16:creationId xmlns:a16="http://schemas.microsoft.com/office/drawing/2014/main" id="{3F0510D6-690C-1C41-A46A-2F3DB2EA1C97}"/>
              </a:ext>
            </a:extLst>
          </p:cNvPr>
          <p:cNvSpPr/>
          <p:nvPr/>
        </p:nvSpPr>
        <p:spPr>
          <a:xfrm>
            <a:off x="7466069" y="1772816"/>
            <a:ext cx="646331" cy="477054"/>
          </a:xfrm>
          <a:prstGeom prst="rect">
            <a:avLst/>
          </a:prstGeom>
        </p:spPr>
        <p:txBody>
          <a:bodyPr wrap="none">
            <a:spAutoFit/>
          </a:bodyPr>
          <a:lstStyle/>
          <a:p>
            <a:r>
              <a:rPr lang="en-US" altLang="zh-CN" dirty="0"/>
              <a:t>NL</a:t>
            </a:r>
            <a:endParaRPr lang="zh-CN" altLang="en-US" dirty="0"/>
          </a:p>
        </p:txBody>
      </p:sp>
      <p:graphicFrame>
        <p:nvGraphicFramePr>
          <p:cNvPr id="14" name="表格 13">
            <a:extLst>
              <a:ext uri="{FF2B5EF4-FFF2-40B4-BE49-F238E27FC236}">
                <a16:creationId xmlns:a16="http://schemas.microsoft.com/office/drawing/2014/main" id="{EB47F6F4-D5E0-974C-A7B9-4BDC877298FF}"/>
              </a:ext>
            </a:extLst>
          </p:cNvPr>
          <p:cNvGraphicFramePr>
            <a:graphicFrameLocks noGrp="1"/>
          </p:cNvGraphicFramePr>
          <p:nvPr>
            <p:extLst>
              <p:ext uri="{D42A27DB-BD31-4B8C-83A1-F6EECF244321}">
                <p14:modId xmlns:p14="http://schemas.microsoft.com/office/powerpoint/2010/main" val="2187011444"/>
              </p:ext>
            </p:extLst>
          </p:nvPr>
        </p:nvGraphicFramePr>
        <p:xfrm>
          <a:off x="1005252" y="1024491"/>
          <a:ext cx="2755027" cy="2311400"/>
        </p:xfrm>
        <a:graphic>
          <a:graphicData uri="http://schemas.openxmlformats.org/drawingml/2006/table">
            <a:tbl>
              <a:tblPr firstRow="1" bandRow="1">
                <a:tableStyleId>{3B4B98B0-60AC-42C2-AFA5-B58CD77FA1E5}</a:tableStyleId>
              </a:tblPr>
              <a:tblGrid>
                <a:gridCol w="811530">
                  <a:extLst>
                    <a:ext uri="{9D8B030D-6E8A-4147-A177-3AD203B41FA5}">
                      <a16:colId xmlns:a16="http://schemas.microsoft.com/office/drawing/2014/main" val="2271972239"/>
                    </a:ext>
                  </a:extLst>
                </a:gridCol>
                <a:gridCol w="1008112">
                  <a:extLst>
                    <a:ext uri="{9D8B030D-6E8A-4147-A177-3AD203B41FA5}">
                      <a16:colId xmlns:a16="http://schemas.microsoft.com/office/drawing/2014/main" val="4231188231"/>
                    </a:ext>
                  </a:extLst>
                </a:gridCol>
                <a:gridCol w="935385">
                  <a:extLst>
                    <a:ext uri="{9D8B030D-6E8A-4147-A177-3AD203B41FA5}">
                      <a16:colId xmlns:a16="http://schemas.microsoft.com/office/drawing/2014/main" val="649507966"/>
                    </a:ext>
                  </a:extLst>
                </a:gridCol>
              </a:tblGrid>
              <a:tr h="370840">
                <a:tc>
                  <a:txBody>
                    <a:bodyPr/>
                    <a:lstStyle/>
                    <a:p>
                      <a:r>
                        <a:rPr lang="en-US" altLang="zh-CN" sz="2400" kern="1200" dirty="0" err="1"/>
                        <a:t>Sno</a:t>
                      </a:r>
                      <a:endParaRPr lang="zh-CN" altLang="en-US" sz="24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r>
                        <a:rPr lang="en-US" altLang="zh-CN" sz="2400" kern="1200" dirty="0" err="1"/>
                        <a:t>Sdept</a:t>
                      </a:r>
                      <a:endParaRPr lang="zh-CN" altLang="en-US" sz="24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r>
                        <a:rPr lang="en-US" altLang="zh-CN" sz="2400" kern="1200" dirty="0" err="1"/>
                        <a:t>Sloc</a:t>
                      </a:r>
                      <a:endParaRPr lang="zh-CN" altLang="en-US" sz="24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1028896726"/>
                  </a:ext>
                </a:extLst>
              </a:tr>
              <a:tr h="370840">
                <a:tc>
                  <a:txBody>
                    <a:bodyPr/>
                    <a:lstStyle/>
                    <a:p>
                      <a:pPr marL="0" algn="l" defTabSz="914400" rtl="0" eaLnBrk="1" latinLnBrk="0" hangingPunct="1"/>
                      <a:r>
                        <a:rPr lang="en-US" altLang="zh-CN" sz="1800" kern="1200" dirty="0"/>
                        <a:t>95001</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CS</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A</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831059929"/>
                  </a:ext>
                </a:extLst>
              </a:tr>
              <a:tr h="370840">
                <a:tc>
                  <a:txBody>
                    <a:bodyPr/>
                    <a:lstStyle/>
                    <a:p>
                      <a:pPr marL="0" algn="l" defTabSz="914400" rtl="0" eaLnBrk="1" latinLnBrk="0" hangingPunct="1"/>
                      <a:r>
                        <a:rPr lang="en-US" altLang="zh-CN" sz="1800" kern="1200" dirty="0"/>
                        <a:t>95002</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IS</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B</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3727744422"/>
                  </a:ext>
                </a:extLst>
              </a:tr>
              <a:tr h="370840">
                <a:tc>
                  <a:txBody>
                    <a:bodyPr/>
                    <a:lstStyle/>
                    <a:p>
                      <a:pPr marL="0" algn="l" defTabSz="914400" rtl="0" eaLnBrk="1" latinLnBrk="0" hangingPunct="1"/>
                      <a:r>
                        <a:rPr lang="en-US" altLang="zh-CN" sz="1800" kern="1200" dirty="0"/>
                        <a:t>95003</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MA</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C</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3329013625"/>
                  </a:ext>
                </a:extLst>
              </a:tr>
              <a:tr h="370840">
                <a:tc>
                  <a:txBody>
                    <a:bodyPr/>
                    <a:lstStyle/>
                    <a:p>
                      <a:pPr marL="0" algn="l" defTabSz="914400" rtl="0" eaLnBrk="1" latinLnBrk="0" hangingPunct="1"/>
                      <a:r>
                        <a:rPr lang="en-US" altLang="zh-CN" sz="1800" kern="1200" dirty="0"/>
                        <a:t>95004</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IS</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B</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2136244525"/>
                  </a:ext>
                </a:extLst>
              </a:tr>
              <a:tr h="370840">
                <a:tc>
                  <a:txBody>
                    <a:bodyPr/>
                    <a:lstStyle/>
                    <a:p>
                      <a:pPr marL="0" algn="l" defTabSz="914400" rtl="0" eaLnBrk="1" latinLnBrk="0" hangingPunct="1"/>
                      <a:r>
                        <a:rPr lang="en-US" altLang="zh-CN" sz="1800" kern="1200" dirty="0"/>
                        <a:t>95005</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PH</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B</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1104071028"/>
                  </a:ext>
                </a:extLst>
              </a:tr>
            </a:tbl>
          </a:graphicData>
        </a:graphic>
      </p:graphicFrame>
      <p:sp>
        <p:nvSpPr>
          <p:cNvPr id="15" name="矩形 14">
            <a:extLst>
              <a:ext uri="{FF2B5EF4-FFF2-40B4-BE49-F238E27FC236}">
                <a16:creationId xmlns:a16="http://schemas.microsoft.com/office/drawing/2014/main" id="{FF60B558-8EE3-D245-A1E3-01F4685DCE58}"/>
              </a:ext>
            </a:extLst>
          </p:cNvPr>
          <p:cNvSpPr/>
          <p:nvPr/>
        </p:nvSpPr>
        <p:spPr>
          <a:xfrm>
            <a:off x="362975" y="1125538"/>
            <a:ext cx="575799" cy="477054"/>
          </a:xfrm>
          <a:prstGeom prst="rect">
            <a:avLst/>
          </a:prstGeom>
        </p:spPr>
        <p:txBody>
          <a:bodyPr wrap="none">
            <a:spAutoFit/>
          </a:bodyPr>
          <a:lstStyle/>
          <a:p>
            <a:r>
              <a:rPr lang="en-US" altLang="zh-CN" dirty="0"/>
              <a:t>SL</a:t>
            </a:r>
            <a:endParaRPr lang="zh-CN" alt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3">
            <a:extLst>
              <a:ext uri="{FF2B5EF4-FFF2-40B4-BE49-F238E27FC236}">
                <a16:creationId xmlns:a16="http://schemas.microsoft.com/office/drawing/2014/main" id="{540B510B-CCAE-CA40-916F-D00FBD600851}"/>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CF0F90E3-40EC-EA4D-B315-9A4DC51D4B66}" type="slidenum">
              <a:rPr lang="zh-CN" altLang="en-US" sz="2000">
                <a:latin typeface="Arial" panose="020B0604020202020204" pitchFamily="34" charset="0"/>
              </a:rPr>
              <a:pPr>
                <a:lnSpc>
                  <a:spcPct val="100000"/>
                </a:lnSpc>
                <a:spcBef>
                  <a:spcPct val="0"/>
                </a:spcBef>
                <a:buClrTx/>
                <a:buSzTx/>
                <a:buFontTx/>
                <a:buNone/>
              </a:pPr>
              <a:t>87</a:t>
            </a:fld>
            <a:endParaRPr lang="en-US" altLang="zh-CN" sz="2000">
              <a:latin typeface="Arial" panose="020B0604020202020204" pitchFamily="34" charset="0"/>
            </a:endParaRPr>
          </a:p>
        </p:txBody>
      </p:sp>
      <p:sp>
        <p:nvSpPr>
          <p:cNvPr id="7" name="日期占位符 4">
            <a:extLst>
              <a:ext uri="{FF2B5EF4-FFF2-40B4-BE49-F238E27FC236}">
                <a16:creationId xmlns:a16="http://schemas.microsoft.com/office/drawing/2014/main" id="{3BB3FDFF-934A-7D4C-87B1-1B336065CFD5}"/>
              </a:ext>
            </a:extLst>
          </p:cNvPr>
          <p:cNvSpPr>
            <a:spLocks noGrp="1"/>
          </p:cNvSpPr>
          <p:nvPr>
            <p:ph type="dt" sz="quarter" idx="11"/>
          </p:nvPr>
        </p:nvSpPr>
        <p:spPr/>
        <p:txBody>
          <a:bodyPr/>
          <a:lstStyle/>
          <a:p>
            <a:pPr>
              <a:defRPr/>
            </a:pPr>
            <a:fld id="{BDF8650E-5331-4895-8914-969C4B8D5794}" type="datetime1">
              <a:rPr lang="zh-CN" altLang="en-US"/>
              <a:pPr>
                <a:defRPr/>
              </a:pPr>
              <a:t>2024/5/24</a:t>
            </a:fld>
            <a:endParaRPr lang="en-US" altLang="zh-CN" sz="1000"/>
          </a:p>
        </p:txBody>
      </p:sp>
      <p:sp>
        <p:nvSpPr>
          <p:cNvPr id="1846274" name="Rectangle 2">
            <a:extLst>
              <a:ext uri="{FF2B5EF4-FFF2-40B4-BE49-F238E27FC236}">
                <a16:creationId xmlns:a16="http://schemas.microsoft.com/office/drawing/2014/main" id="{EB22EB63-F6E6-FF47-BAA8-BABC6F182F32}"/>
              </a:ext>
            </a:extLst>
          </p:cNvPr>
          <p:cNvSpPr>
            <a:spLocks noGrp="1" noChangeArrowheads="1"/>
          </p:cNvSpPr>
          <p:nvPr>
            <p:ph type="title"/>
          </p:nvPr>
        </p:nvSpPr>
        <p:spPr/>
        <p:txBody>
          <a:bodyPr/>
          <a:lstStyle/>
          <a:p>
            <a:r>
              <a:rPr lang="en-US" altLang="zh-CN"/>
              <a:t>10.4.2 </a:t>
            </a:r>
            <a:r>
              <a:rPr lang="zh-CN" altLang="en-US"/>
              <a:t>分解的保持依赖性</a:t>
            </a:r>
          </a:p>
        </p:txBody>
      </p:sp>
      <p:sp>
        <p:nvSpPr>
          <p:cNvPr id="105477" name="Rectangle 3">
            <a:extLst>
              <a:ext uri="{FF2B5EF4-FFF2-40B4-BE49-F238E27FC236}">
                <a16:creationId xmlns:a16="http://schemas.microsoft.com/office/drawing/2014/main" id="{BFF32DB5-1BF6-BE40-98C5-4EDA33837613}"/>
              </a:ext>
            </a:extLst>
          </p:cNvPr>
          <p:cNvSpPr>
            <a:spLocks noGrp="1" noChangeArrowheads="1"/>
          </p:cNvSpPr>
          <p:nvPr>
            <p:ph type="body" idx="1"/>
          </p:nvPr>
        </p:nvSpPr>
        <p:spPr>
          <a:xfrm>
            <a:off x="4953000" y="1143000"/>
            <a:ext cx="4518025" cy="2946400"/>
          </a:xfrm>
        </p:spPr>
        <p:txBody>
          <a:bodyPr/>
          <a:lstStyle/>
          <a:p>
            <a:pPr>
              <a:buClrTx/>
              <a:buSzTx/>
              <a:buFontTx/>
              <a:buNone/>
            </a:pPr>
            <a:r>
              <a:rPr lang="zh-CN" altLang="en-US" dirty="0"/>
              <a:t>将</a:t>
            </a:r>
            <a:r>
              <a:rPr lang="en-US" altLang="zh-CN" dirty="0"/>
              <a:t>SL</a:t>
            </a:r>
            <a:r>
              <a:rPr lang="zh-CN" altLang="en-US" dirty="0"/>
              <a:t>分解为下面二个关系模式：</a:t>
            </a:r>
          </a:p>
          <a:p>
            <a:pPr>
              <a:buClrTx/>
              <a:buSzTx/>
              <a:buFontTx/>
              <a:buNone/>
            </a:pPr>
            <a:r>
              <a:rPr lang="zh-CN" altLang="en-US" dirty="0"/>
              <a:t>               </a:t>
            </a:r>
            <a:r>
              <a:rPr lang="en-US" altLang="zh-CN" dirty="0"/>
              <a:t>ND(</a:t>
            </a:r>
            <a:r>
              <a:rPr lang="en-US" altLang="zh-CN" dirty="0" err="1"/>
              <a:t>Sno</a:t>
            </a:r>
            <a:r>
              <a:rPr lang="en-US" altLang="zh-CN" dirty="0"/>
              <a:t>, </a:t>
            </a:r>
            <a:r>
              <a:rPr lang="en-US" altLang="zh-CN" dirty="0" err="1"/>
              <a:t>Sdept</a:t>
            </a:r>
            <a:r>
              <a:rPr lang="en-US" altLang="zh-CN" dirty="0"/>
              <a:t>)</a:t>
            </a:r>
          </a:p>
          <a:p>
            <a:pPr>
              <a:buClrTx/>
              <a:buSzTx/>
              <a:buFontTx/>
              <a:buNone/>
            </a:pPr>
            <a:r>
              <a:rPr lang="en-US" altLang="zh-CN" dirty="0"/>
              <a:t>               DL(</a:t>
            </a:r>
            <a:r>
              <a:rPr lang="en-US" altLang="zh-CN" dirty="0" err="1"/>
              <a:t>Sdept</a:t>
            </a:r>
            <a:r>
              <a:rPr lang="en-US" altLang="zh-CN" dirty="0"/>
              <a:t>, </a:t>
            </a:r>
            <a:r>
              <a:rPr lang="en-US" altLang="zh-CN" dirty="0" err="1"/>
              <a:t>Sloc</a:t>
            </a:r>
            <a:r>
              <a:rPr lang="en-US" altLang="zh-CN" dirty="0"/>
              <a:t>)</a:t>
            </a:r>
          </a:p>
          <a:p>
            <a:pPr>
              <a:buClrTx/>
              <a:buSzTx/>
              <a:buFontTx/>
              <a:buNone/>
            </a:pPr>
            <a:r>
              <a:rPr lang="en-US" altLang="zh-CN" dirty="0"/>
              <a:t>        </a:t>
            </a:r>
            <a:r>
              <a:rPr lang="zh-CN" altLang="en-US" dirty="0">
                <a:solidFill>
                  <a:srgbClr val="0000FF"/>
                </a:solidFill>
              </a:rPr>
              <a:t>这种分解方法既具有无损连接性，又保持了函数依赖</a:t>
            </a:r>
            <a:r>
              <a:rPr lang="zh-CN" altLang="en-US" dirty="0"/>
              <a:t>。</a:t>
            </a:r>
          </a:p>
        </p:txBody>
      </p:sp>
      <p:sp>
        <p:nvSpPr>
          <p:cNvPr id="11" name="Rectangle 9">
            <a:extLst>
              <a:ext uri="{FF2B5EF4-FFF2-40B4-BE49-F238E27FC236}">
                <a16:creationId xmlns:a16="http://schemas.microsoft.com/office/drawing/2014/main" id="{B0298B5E-91EE-A549-8C99-5EBEFE020FDB}"/>
              </a:ext>
            </a:extLst>
          </p:cNvPr>
          <p:cNvSpPr>
            <a:spLocks noChangeArrowheads="1"/>
          </p:cNvSpPr>
          <p:nvPr/>
        </p:nvSpPr>
        <p:spPr bwMode="auto">
          <a:xfrm>
            <a:off x="415925" y="3357563"/>
            <a:ext cx="4681538" cy="830997"/>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spAutoFit/>
          </a:bodyPr>
          <a:lstStyle>
            <a:lvl1pPr>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r>
              <a:rPr lang="en-US" altLang="zh-CN" sz="2400" dirty="0">
                <a:latin typeface="+mn-lt"/>
                <a:ea typeface="+mn-ea"/>
              </a:rPr>
              <a:t>F={ </a:t>
            </a:r>
            <a:r>
              <a:rPr lang="en-US" altLang="zh-CN" sz="2400" dirty="0" err="1">
                <a:solidFill>
                  <a:srgbClr val="C00000"/>
                </a:solidFill>
                <a:latin typeface="+mn-lt"/>
                <a:ea typeface="+mn-ea"/>
              </a:rPr>
              <a:t>Sno→Sdept</a:t>
            </a:r>
            <a:r>
              <a:rPr lang="en-US" altLang="zh-CN" sz="2400" dirty="0">
                <a:solidFill>
                  <a:srgbClr val="C00000"/>
                </a:solidFill>
                <a:latin typeface="+mn-lt"/>
                <a:ea typeface="+mn-ea"/>
              </a:rPr>
              <a:t>, </a:t>
            </a:r>
            <a:r>
              <a:rPr lang="en-US" altLang="zh-CN" sz="2400" dirty="0" err="1">
                <a:solidFill>
                  <a:srgbClr val="C00000"/>
                </a:solidFill>
                <a:latin typeface="+mn-lt"/>
                <a:ea typeface="+mn-ea"/>
              </a:rPr>
              <a:t>Sdept→Sloc</a:t>
            </a:r>
            <a:r>
              <a:rPr lang="en-US" altLang="zh-CN" sz="2400" dirty="0">
                <a:solidFill>
                  <a:srgbClr val="C00000"/>
                </a:solidFill>
                <a:latin typeface="+mn-lt"/>
                <a:ea typeface="+mn-ea"/>
              </a:rPr>
              <a:t>, </a:t>
            </a:r>
          </a:p>
          <a:p>
            <a:pPr>
              <a:lnSpc>
                <a:spcPct val="100000"/>
              </a:lnSpc>
              <a:spcBef>
                <a:spcPct val="0"/>
              </a:spcBef>
              <a:buClrTx/>
              <a:buSzTx/>
              <a:buFontTx/>
              <a:buNone/>
            </a:pPr>
            <a:r>
              <a:rPr lang="zh-CN" altLang="en-US" sz="2400" dirty="0">
                <a:solidFill>
                  <a:srgbClr val="C00000"/>
                </a:solidFill>
                <a:latin typeface="+mn-lt"/>
                <a:ea typeface="+mn-ea"/>
              </a:rPr>
              <a:t>       </a:t>
            </a:r>
            <a:r>
              <a:rPr lang="en-US" altLang="zh-CN" sz="2400" dirty="0" err="1">
                <a:solidFill>
                  <a:srgbClr val="C00000"/>
                </a:solidFill>
                <a:latin typeface="+mn-lt"/>
                <a:ea typeface="+mn-ea"/>
              </a:rPr>
              <a:t>Sno→Sloc</a:t>
            </a:r>
            <a:r>
              <a:rPr lang="en-US" altLang="zh-CN" sz="2400" dirty="0">
                <a:latin typeface="+mn-lt"/>
                <a:ea typeface="+mn-ea"/>
              </a:rPr>
              <a:t>}</a:t>
            </a:r>
            <a:endParaRPr lang="zh-CN" altLang="en-US" sz="2400" dirty="0">
              <a:latin typeface="+mn-lt"/>
              <a:ea typeface="+mn-ea"/>
            </a:endParaRPr>
          </a:p>
        </p:txBody>
      </p:sp>
      <p:graphicFrame>
        <p:nvGraphicFramePr>
          <p:cNvPr id="12" name="表格 11">
            <a:extLst>
              <a:ext uri="{FF2B5EF4-FFF2-40B4-BE49-F238E27FC236}">
                <a16:creationId xmlns:a16="http://schemas.microsoft.com/office/drawing/2014/main" id="{683DE3AB-A4F9-8C4B-B79F-4AA9DE58FC8B}"/>
              </a:ext>
            </a:extLst>
          </p:cNvPr>
          <p:cNvGraphicFramePr>
            <a:graphicFrameLocks noGrp="1"/>
          </p:cNvGraphicFramePr>
          <p:nvPr>
            <p:extLst>
              <p:ext uri="{D42A27DB-BD31-4B8C-83A1-F6EECF244321}">
                <p14:modId xmlns:p14="http://schemas.microsoft.com/office/powerpoint/2010/main" val="1395766031"/>
              </p:ext>
            </p:extLst>
          </p:nvPr>
        </p:nvGraphicFramePr>
        <p:xfrm>
          <a:off x="1005252" y="1024491"/>
          <a:ext cx="2755027" cy="2311400"/>
        </p:xfrm>
        <a:graphic>
          <a:graphicData uri="http://schemas.openxmlformats.org/drawingml/2006/table">
            <a:tbl>
              <a:tblPr firstRow="1" bandRow="1">
                <a:tableStyleId>{3B4B98B0-60AC-42C2-AFA5-B58CD77FA1E5}</a:tableStyleId>
              </a:tblPr>
              <a:tblGrid>
                <a:gridCol w="811530">
                  <a:extLst>
                    <a:ext uri="{9D8B030D-6E8A-4147-A177-3AD203B41FA5}">
                      <a16:colId xmlns:a16="http://schemas.microsoft.com/office/drawing/2014/main" val="2271972239"/>
                    </a:ext>
                  </a:extLst>
                </a:gridCol>
                <a:gridCol w="1008112">
                  <a:extLst>
                    <a:ext uri="{9D8B030D-6E8A-4147-A177-3AD203B41FA5}">
                      <a16:colId xmlns:a16="http://schemas.microsoft.com/office/drawing/2014/main" val="4231188231"/>
                    </a:ext>
                  </a:extLst>
                </a:gridCol>
                <a:gridCol w="935385">
                  <a:extLst>
                    <a:ext uri="{9D8B030D-6E8A-4147-A177-3AD203B41FA5}">
                      <a16:colId xmlns:a16="http://schemas.microsoft.com/office/drawing/2014/main" val="649507966"/>
                    </a:ext>
                  </a:extLst>
                </a:gridCol>
              </a:tblGrid>
              <a:tr h="370840">
                <a:tc>
                  <a:txBody>
                    <a:bodyPr/>
                    <a:lstStyle/>
                    <a:p>
                      <a:r>
                        <a:rPr lang="en-US" altLang="zh-CN" sz="2400" kern="1200" dirty="0" err="1"/>
                        <a:t>Sno</a:t>
                      </a:r>
                      <a:endParaRPr lang="zh-CN" altLang="en-US" sz="24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r>
                        <a:rPr lang="en-US" altLang="zh-CN" sz="2400" kern="1200" dirty="0" err="1"/>
                        <a:t>Sdept</a:t>
                      </a:r>
                      <a:endParaRPr lang="zh-CN" altLang="en-US" sz="24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r>
                        <a:rPr lang="en-US" altLang="zh-CN" sz="2400" kern="1200" dirty="0" err="1"/>
                        <a:t>Sloc</a:t>
                      </a:r>
                      <a:endParaRPr lang="zh-CN" altLang="en-US" sz="24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1028896726"/>
                  </a:ext>
                </a:extLst>
              </a:tr>
              <a:tr h="370840">
                <a:tc>
                  <a:txBody>
                    <a:bodyPr/>
                    <a:lstStyle/>
                    <a:p>
                      <a:pPr marL="0" algn="l" defTabSz="914400" rtl="0" eaLnBrk="1" latinLnBrk="0" hangingPunct="1"/>
                      <a:r>
                        <a:rPr lang="en-US" altLang="zh-CN" sz="1800" kern="1200" dirty="0"/>
                        <a:t>95001</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CS</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A</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831059929"/>
                  </a:ext>
                </a:extLst>
              </a:tr>
              <a:tr h="370840">
                <a:tc>
                  <a:txBody>
                    <a:bodyPr/>
                    <a:lstStyle/>
                    <a:p>
                      <a:pPr marL="0" algn="l" defTabSz="914400" rtl="0" eaLnBrk="1" latinLnBrk="0" hangingPunct="1"/>
                      <a:r>
                        <a:rPr lang="en-US" altLang="zh-CN" sz="1800" kern="1200" dirty="0"/>
                        <a:t>95002</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IS</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B</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3727744422"/>
                  </a:ext>
                </a:extLst>
              </a:tr>
              <a:tr h="370840">
                <a:tc>
                  <a:txBody>
                    <a:bodyPr/>
                    <a:lstStyle/>
                    <a:p>
                      <a:pPr marL="0" algn="l" defTabSz="914400" rtl="0" eaLnBrk="1" latinLnBrk="0" hangingPunct="1"/>
                      <a:r>
                        <a:rPr lang="en-US" altLang="zh-CN" sz="1800" kern="1200" dirty="0"/>
                        <a:t>95003</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MA</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C</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3329013625"/>
                  </a:ext>
                </a:extLst>
              </a:tr>
              <a:tr h="370840">
                <a:tc>
                  <a:txBody>
                    <a:bodyPr/>
                    <a:lstStyle/>
                    <a:p>
                      <a:pPr marL="0" algn="l" defTabSz="914400" rtl="0" eaLnBrk="1" latinLnBrk="0" hangingPunct="1"/>
                      <a:r>
                        <a:rPr lang="en-US" altLang="zh-CN" sz="1800" kern="1200" dirty="0"/>
                        <a:t>95004</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IS</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B</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2136244525"/>
                  </a:ext>
                </a:extLst>
              </a:tr>
              <a:tr h="370840">
                <a:tc>
                  <a:txBody>
                    <a:bodyPr/>
                    <a:lstStyle/>
                    <a:p>
                      <a:pPr marL="0" algn="l" defTabSz="914400" rtl="0" eaLnBrk="1" latinLnBrk="0" hangingPunct="1"/>
                      <a:r>
                        <a:rPr lang="en-US" altLang="zh-CN" sz="1800" kern="1200" dirty="0"/>
                        <a:t>95005</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PH</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tc>
                  <a:txBody>
                    <a:bodyPr/>
                    <a:lstStyle/>
                    <a:p>
                      <a:pPr marL="0" algn="l" defTabSz="914400" rtl="0" eaLnBrk="1" latinLnBrk="0" hangingPunct="1"/>
                      <a:r>
                        <a:rPr lang="en-US" altLang="zh-CN" sz="1800" kern="1200" dirty="0"/>
                        <a:t>B</a:t>
                      </a:r>
                      <a:endParaRPr lang="zh-CN" altLang="en-US" sz="1800" b="1" kern="1200" dirty="0">
                        <a:solidFill>
                          <a:schemeClr val="tx1"/>
                        </a:solidFill>
                        <a:latin typeface="Times New Roman" panose="02020603050405020304" pitchFamily="18" charset="0"/>
                        <a:ea typeface="宋体" panose="02010600030101010101" pitchFamily="2" charset="-122"/>
                        <a:cs typeface="+mn-cs"/>
                      </a:endParaRPr>
                    </a:p>
                  </a:txBody>
                  <a:tcPr/>
                </a:tc>
                <a:extLst>
                  <a:ext uri="{0D108BD9-81ED-4DB2-BD59-A6C34878D82A}">
                    <a16:rowId xmlns:a16="http://schemas.microsoft.com/office/drawing/2014/main" val="1104071028"/>
                  </a:ext>
                </a:extLst>
              </a:tr>
            </a:tbl>
          </a:graphicData>
        </a:graphic>
      </p:graphicFrame>
      <p:sp>
        <p:nvSpPr>
          <p:cNvPr id="13" name="矩形 12">
            <a:extLst>
              <a:ext uri="{FF2B5EF4-FFF2-40B4-BE49-F238E27FC236}">
                <a16:creationId xmlns:a16="http://schemas.microsoft.com/office/drawing/2014/main" id="{4A526DB1-CC1C-EB48-BDC6-A4452B31168C}"/>
              </a:ext>
            </a:extLst>
          </p:cNvPr>
          <p:cNvSpPr/>
          <p:nvPr/>
        </p:nvSpPr>
        <p:spPr>
          <a:xfrm>
            <a:off x="362975" y="1125538"/>
            <a:ext cx="575799" cy="477054"/>
          </a:xfrm>
          <a:prstGeom prst="rect">
            <a:avLst/>
          </a:prstGeom>
        </p:spPr>
        <p:txBody>
          <a:bodyPr wrap="none">
            <a:spAutoFit/>
          </a:bodyPr>
          <a:lstStyle/>
          <a:p>
            <a:r>
              <a:rPr lang="en-US" altLang="zh-CN" dirty="0"/>
              <a:t>SL</a:t>
            </a:r>
            <a:endParaRPr lang="zh-CN" alt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3">
            <a:extLst>
              <a:ext uri="{FF2B5EF4-FFF2-40B4-BE49-F238E27FC236}">
                <a16:creationId xmlns:a16="http://schemas.microsoft.com/office/drawing/2014/main" id="{F9E3B772-71C5-B342-BB8C-0432225024F5}"/>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A5CA0F58-F831-804D-A55A-77933E960464}" type="slidenum">
              <a:rPr lang="zh-CN" altLang="en-US" sz="2000">
                <a:latin typeface="Arial" panose="020B0604020202020204" pitchFamily="34" charset="0"/>
              </a:rPr>
              <a:pPr>
                <a:lnSpc>
                  <a:spcPct val="100000"/>
                </a:lnSpc>
                <a:spcBef>
                  <a:spcPct val="0"/>
                </a:spcBef>
                <a:buClrTx/>
                <a:buSzTx/>
                <a:buFontTx/>
                <a:buNone/>
              </a:pPr>
              <a:t>88</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6E2B36AB-611F-9646-8853-2BC6D4764E79}"/>
              </a:ext>
            </a:extLst>
          </p:cNvPr>
          <p:cNvSpPr>
            <a:spLocks noGrp="1"/>
          </p:cNvSpPr>
          <p:nvPr>
            <p:ph type="dt" sz="quarter" idx="11"/>
          </p:nvPr>
        </p:nvSpPr>
        <p:spPr/>
        <p:txBody>
          <a:bodyPr/>
          <a:lstStyle/>
          <a:p>
            <a:pPr>
              <a:defRPr/>
            </a:pPr>
            <a:fld id="{84F3861A-B382-44DC-A2AD-5AC1F8A0377B}" type="datetime1">
              <a:rPr lang="zh-CN" altLang="en-US"/>
              <a:pPr>
                <a:defRPr/>
              </a:pPr>
              <a:t>2024/5/24</a:t>
            </a:fld>
            <a:endParaRPr lang="en-US" altLang="zh-CN" sz="1000"/>
          </a:p>
        </p:txBody>
      </p:sp>
      <p:sp>
        <p:nvSpPr>
          <p:cNvPr id="1847298" name="Rectangle 2">
            <a:extLst>
              <a:ext uri="{FF2B5EF4-FFF2-40B4-BE49-F238E27FC236}">
                <a16:creationId xmlns:a16="http://schemas.microsoft.com/office/drawing/2014/main" id="{B4792384-0C4C-CF46-ADD8-A1A90439E717}"/>
              </a:ext>
            </a:extLst>
          </p:cNvPr>
          <p:cNvSpPr>
            <a:spLocks noGrp="1" noChangeArrowheads="1"/>
          </p:cNvSpPr>
          <p:nvPr>
            <p:ph type="title"/>
          </p:nvPr>
        </p:nvSpPr>
        <p:spPr/>
        <p:txBody>
          <a:bodyPr/>
          <a:lstStyle/>
          <a:p>
            <a:r>
              <a:rPr lang="en-US" altLang="zh-CN"/>
              <a:t>10.4.2 </a:t>
            </a:r>
            <a:r>
              <a:rPr lang="zh-CN" altLang="en-US"/>
              <a:t>分解的保持依赖性</a:t>
            </a:r>
          </a:p>
        </p:txBody>
      </p:sp>
      <p:sp>
        <p:nvSpPr>
          <p:cNvPr id="106501" name="Rectangle 3">
            <a:extLst>
              <a:ext uri="{FF2B5EF4-FFF2-40B4-BE49-F238E27FC236}">
                <a16:creationId xmlns:a16="http://schemas.microsoft.com/office/drawing/2014/main" id="{1ACB449C-5BE3-FF41-82DD-7FA2CC968CAC}"/>
              </a:ext>
            </a:extLst>
          </p:cNvPr>
          <p:cNvSpPr>
            <a:spLocks noGrp="1" noChangeArrowheads="1"/>
          </p:cNvSpPr>
          <p:nvPr>
            <p:ph type="body" idx="1"/>
          </p:nvPr>
        </p:nvSpPr>
        <p:spPr>
          <a:xfrm>
            <a:off x="650875" y="1143000"/>
            <a:ext cx="8820150" cy="4527550"/>
          </a:xfrm>
        </p:spPr>
        <p:txBody>
          <a:bodyPr/>
          <a:lstStyle/>
          <a:p>
            <a:r>
              <a:rPr kumimoji="1" lang="zh-CN" altLang="en-US"/>
              <a:t>如果一个分解具有无损连接性，</a:t>
            </a:r>
          </a:p>
          <a:p>
            <a:pPr lvl="1"/>
            <a:r>
              <a:rPr kumimoji="1" lang="zh-CN" altLang="en-US"/>
              <a:t>则它能够保证不丢失信息</a:t>
            </a:r>
          </a:p>
          <a:p>
            <a:r>
              <a:rPr kumimoji="1" lang="zh-CN" altLang="en-US"/>
              <a:t>如果一个分解保持了函数依赖，</a:t>
            </a:r>
          </a:p>
          <a:p>
            <a:pPr lvl="1"/>
            <a:r>
              <a:rPr kumimoji="1" lang="zh-CN" altLang="en-US"/>
              <a:t>则它可以减轻或解决各种异常情况。</a:t>
            </a:r>
          </a:p>
          <a:p>
            <a:endParaRPr kumimoji="1" lang="zh-CN" altLang="en-US"/>
          </a:p>
          <a:p>
            <a:r>
              <a:rPr kumimoji="1" lang="zh-CN" altLang="en-US"/>
              <a:t>分解具有无损连接性和分解保持函数依赖是两个互相独立的标准。</a:t>
            </a:r>
          </a:p>
          <a:p>
            <a:pPr lvl="1"/>
            <a:r>
              <a:rPr kumimoji="1" lang="zh-CN" altLang="en-US"/>
              <a:t>具有无损连接性的分解不一定能够保持函数依赖。</a:t>
            </a:r>
          </a:p>
          <a:p>
            <a:pPr lvl="1"/>
            <a:r>
              <a:rPr kumimoji="1" lang="zh-CN" altLang="en-US"/>
              <a:t>保持函数依赖的分解也不一定具有无损连接性。</a:t>
            </a:r>
          </a:p>
          <a:p>
            <a:endParaRPr lang="zh-CN"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3">
            <a:extLst>
              <a:ext uri="{FF2B5EF4-FFF2-40B4-BE49-F238E27FC236}">
                <a16:creationId xmlns:a16="http://schemas.microsoft.com/office/drawing/2014/main" id="{2190D1DE-9D73-1443-80F4-625D14295BF9}"/>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D73EC972-AFCC-FD4B-8B3B-F85D3ABB6F95}" type="slidenum">
              <a:rPr lang="zh-CN" altLang="en-US" sz="2000">
                <a:latin typeface="Arial" panose="020B0604020202020204" pitchFamily="34" charset="0"/>
              </a:rPr>
              <a:pPr>
                <a:lnSpc>
                  <a:spcPct val="100000"/>
                </a:lnSpc>
                <a:spcBef>
                  <a:spcPct val="0"/>
                </a:spcBef>
                <a:buClrTx/>
                <a:buSzTx/>
                <a:buFontTx/>
                <a:buNone/>
              </a:pPr>
              <a:t>89</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C70FA72C-3CAD-2E46-B8EA-7036A1C81D68}"/>
              </a:ext>
            </a:extLst>
          </p:cNvPr>
          <p:cNvSpPr>
            <a:spLocks noGrp="1"/>
          </p:cNvSpPr>
          <p:nvPr>
            <p:ph type="dt" sz="quarter" idx="11"/>
          </p:nvPr>
        </p:nvSpPr>
        <p:spPr/>
        <p:txBody>
          <a:bodyPr/>
          <a:lstStyle/>
          <a:p>
            <a:pPr>
              <a:defRPr/>
            </a:pPr>
            <a:fld id="{CC147B62-CAC1-4A6B-9829-2AEEC18B0612}" type="datetime1">
              <a:rPr lang="zh-CN" altLang="en-US"/>
              <a:pPr>
                <a:defRPr/>
              </a:pPr>
              <a:t>2024/5/24</a:t>
            </a:fld>
            <a:endParaRPr lang="en-US" altLang="zh-CN" sz="1000"/>
          </a:p>
        </p:txBody>
      </p:sp>
      <p:sp>
        <p:nvSpPr>
          <p:cNvPr id="1710082" name="Rectangle 2">
            <a:extLst>
              <a:ext uri="{FF2B5EF4-FFF2-40B4-BE49-F238E27FC236}">
                <a16:creationId xmlns:a16="http://schemas.microsoft.com/office/drawing/2014/main" id="{BD265A04-4715-7346-94BA-AC4721F9C818}"/>
              </a:ext>
            </a:extLst>
          </p:cNvPr>
          <p:cNvSpPr>
            <a:spLocks noGrp="1" noChangeArrowheads="1"/>
          </p:cNvSpPr>
          <p:nvPr>
            <p:ph type="title"/>
          </p:nvPr>
        </p:nvSpPr>
        <p:spPr/>
        <p:txBody>
          <a:bodyPr/>
          <a:lstStyle/>
          <a:p>
            <a:pPr>
              <a:defRPr/>
            </a:pPr>
            <a:r>
              <a:rPr lang="zh-CN" altLang="en-US"/>
              <a:t>总结</a:t>
            </a:r>
            <a:endParaRPr lang="en-US" altLang="zh-CN"/>
          </a:p>
        </p:txBody>
      </p:sp>
      <p:sp>
        <p:nvSpPr>
          <p:cNvPr id="107525" name="Rectangle 3">
            <a:extLst>
              <a:ext uri="{FF2B5EF4-FFF2-40B4-BE49-F238E27FC236}">
                <a16:creationId xmlns:a16="http://schemas.microsoft.com/office/drawing/2014/main" id="{95CC86E5-B4A4-474F-9E6E-2A75467072CD}"/>
              </a:ext>
            </a:extLst>
          </p:cNvPr>
          <p:cNvSpPr>
            <a:spLocks noGrp="1" noChangeArrowheads="1"/>
          </p:cNvSpPr>
          <p:nvPr>
            <p:ph type="body" idx="1"/>
          </p:nvPr>
        </p:nvSpPr>
        <p:spPr>
          <a:xfrm>
            <a:off x="650875" y="1143000"/>
            <a:ext cx="8820150" cy="4057650"/>
          </a:xfrm>
        </p:spPr>
        <p:txBody>
          <a:bodyPr/>
          <a:lstStyle/>
          <a:p>
            <a:pPr algn="just"/>
            <a:r>
              <a:rPr lang="zh-CN" altLang="en-US"/>
              <a:t>概念</a:t>
            </a:r>
          </a:p>
          <a:p>
            <a:pPr lvl="1" algn="just"/>
            <a:r>
              <a:rPr lang="zh-CN" altLang="en-US"/>
              <a:t>函数依赖、部分函数依赖、完全函数依赖、传递依赖、</a:t>
            </a:r>
          </a:p>
          <a:p>
            <a:pPr lvl="1" algn="just"/>
            <a:r>
              <a:rPr lang="zh-CN" altLang="en-US"/>
              <a:t>函数依赖集的闭包、属性闭包；及属性闭包的计算</a:t>
            </a:r>
          </a:p>
          <a:p>
            <a:pPr lvl="1" algn="just"/>
            <a:r>
              <a:rPr lang="en-US" altLang="zh-CN"/>
              <a:t>1NF</a:t>
            </a:r>
            <a:r>
              <a:rPr lang="zh-CN" altLang="en-US"/>
              <a:t>、</a:t>
            </a:r>
            <a:r>
              <a:rPr lang="en-US" altLang="zh-CN"/>
              <a:t>2NF</a:t>
            </a:r>
            <a:r>
              <a:rPr lang="zh-CN" altLang="en-US"/>
              <a:t>、</a:t>
            </a:r>
            <a:r>
              <a:rPr lang="en-US" altLang="zh-CN"/>
              <a:t>3NF</a:t>
            </a:r>
            <a:r>
              <a:rPr lang="zh-CN" altLang="en-US"/>
              <a:t>、</a:t>
            </a:r>
            <a:r>
              <a:rPr lang="en-US" altLang="zh-CN"/>
              <a:t>BCNF</a:t>
            </a:r>
            <a:r>
              <a:rPr lang="zh-CN" altLang="en-US"/>
              <a:t>、</a:t>
            </a:r>
            <a:r>
              <a:rPr lang="en-US" altLang="zh-CN"/>
              <a:t>4NF</a:t>
            </a:r>
            <a:r>
              <a:rPr lang="zh-CN" altLang="en-US"/>
              <a:t>、多值依赖</a:t>
            </a:r>
          </a:p>
          <a:p>
            <a:pPr algn="just"/>
            <a:r>
              <a:rPr lang="en-US" altLang="zh-CN"/>
              <a:t>Armstrong</a:t>
            </a:r>
            <a:r>
              <a:rPr lang="zh-CN" altLang="en-US"/>
              <a:t>公理</a:t>
            </a:r>
          </a:p>
          <a:p>
            <a:pPr lvl="1" algn="just"/>
            <a:r>
              <a:rPr lang="zh-CN" altLang="en-US"/>
              <a:t>自反律、增广律、传递律及证明</a:t>
            </a:r>
          </a:p>
          <a:p>
            <a:pPr lvl="1" algn="just"/>
            <a:r>
              <a:rPr lang="zh-CN" altLang="en-US"/>
              <a:t>推理规则：合并规则、伪传递规则、分解规则</a:t>
            </a:r>
          </a:p>
          <a:p>
            <a:pPr lvl="1" algn="just"/>
            <a:r>
              <a:rPr lang="zh-CN" altLang="en-US"/>
              <a:t>有效性、完备性证明</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a:extLst>
              <a:ext uri="{FF2B5EF4-FFF2-40B4-BE49-F238E27FC236}">
                <a16:creationId xmlns:a16="http://schemas.microsoft.com/office/drawing/2014/main" id="{6633876B-FE22-404D-8D2A-42417D24B49F}"/>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8646B897-431A-084E-9928-6BF0B711911E}" type="slidenum">
              <a:rPr lang="zh-CN" altLang="en-US" sz="2000">
                <a:latin typeface="Arial" panose="020B0604020202020204" pitchFamily="34" charset="0"/>
              </a:rPr>
              <a:pPr>
                <a:lnSpc>
                  <a:spcPct val="100000"/>
                </a:lnSpc>
                <a:spcBef>
                  <a:spcPct val="0"/>
                </a:spcBef>
                <a:buClrTx/>
                <a:buSzTx/>
                <a:buFontTx/>
                <a:buNone/>
              </a:pPr>
              <a:t>9</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4F908135-9F24-BC49-B7CE-7F3A69DFCD6C}"/>
              </a:ext>
            </a:extLst>
          </p:cNvPr>
          <p:cNvSpPr>
            <a:spLocks noGrp="1"/>
          </p:cNvSpPr>
          <p:nvPr>
            <p:ph type="dt" sz="quarter" idx="11"/>
          </p:nvPr>
        </p:nvSpPr>
        <p:spPr/>
        <p:txBody>
          <a:bodyPr/>
          <a:lstStyle/>
          <a:p>
            <a:pPr>
              <a:defRPr/>
            </a:pPr>
            <a:fld id="{924FA921-ED4E-461D-8A43-63FE68152961}" type="datetime1">
              <a:rPr lang="zh-CN" altLang="en-US"/>
              <a:pPr>
                <a:defRPr/>
              </a:pPr>
              <a:t>2024/5/24</a:t>
            </a:fld>
            <a:endParaRPr lang="en-US" altLang="zh-CN" sz="1000"/>
          </a:p>
        </p:txBody>
      </p:sp>
      <p:sp>
        <p:nvSpPr>
          <p:cNvPr id="1762306" name="Rectangle 2">
            <a:extLst>
              <a:ext uri="{FF2B5EF4-FFF2-40B4-BE49-F238E27FC236}">
                <a16:creationId xmlns:a16="http://schemas.microsoft.com/office/drawing/2014/main" id="{1F87907F-119D-C141-9088-C4A006E0F795}"/>
              </a:ext>
            </a:extLst>
          </p:cNvPr>
          <p:cNvSpPr>
            <a:spLocks noGrp="1" noChangeArrowheads="1"/>
          </p:cNvSpPr>
          <p:nvPr>
            <p:ph type="title"/>
          </p:nvPr>
        </p:nvSpPr>
        <p:spPr/>
        <p:txBody>
          <a:bodyPr/>
          <a:lstStyle/>
          <a:p>
            <a:r>
              <a:rPr lang="zh-CN" altLang="en-US"/>
              <a:t>第</a:t>
            </a:r>
            <a:r>
              <a:rPr lang="en-US" altLang="zh-CN"/>
              <a:t>10</a:t>
            </a:r>
            <a:r>
              <a:rPr lang="zh-CN" altLang="en-US"/>
              <a:t>章  	关系数据库设计理论</a:t>
            </a:r>
          </a:p>
        </p:txBody>
      </p:sp>
      <p:sp>
        <p:nvSpPr>
          <p:cNvPr id="16389" name="Rectangle 3">
            <a:extLst>
              <a:ext uri="{FF2B5EF4-FFF2-40B4-BE49-F238E27FC236}">
                <a16:creationId xmlns:a16="http://schemas.microsoft.com/office/drawing/2014/main" id="{5E89D8D6-9D70-2A45-B98A-F0F9DED07F2B}"/>
              </a:ext>
            </a:extLst>
          </p:cNvPr>
          <p:cNvSpPr>
            <a:spLocks noGrp="1" noChangeArrowheads="1"/>
          </p:cNvSpPr>
          <p:nvPr>
            <p:ph type="body" idx="1"/>
          </p:nvPr>
        </p:nvSpPr>
        <p:spPr>
          <a:xfrm>
            <a:off x="650875" y="1143000"/>
            <a:ext cx="8820150" cy="3203575"/>
          </a:xfrm>
        </p:spPr>
        <p:txBody>
          <a:bodyPr/>
          <a:lstStyle/>
          <a:p>
            <a:r>
              <a:rPr lang="en-US" altLang="zh-CN"/>
              <a:t>10.1  关系模型的存储异常</a:t>
            </a:r>
          </a:p>
          <a:p>
            <a:r>
              <a:rPr lang="en-US" altLang="zh-CN">
                <a:solidFill>
                  <a:srgbClr val="0000FF"/>
                </a:solidFill>
              </a:rPr>
              <a:t>10.2  函数依赖</a:t>
            </a:r>
          </a:p>
          <a:p>
            <a:r>
              <a:rPr lang="en-US" altLang="zh-CN"/>
              <a:t>10.5  关系模式的规范化</a:t>
            </a:r>
          </a:p>
          <a:p>
            <a:r>
              <a:rPr lang="en-US" altLang="zh-CN"/>
              <a:t>10.6  多值依赖和4NF</a:t>
            </a:r>
          </a:p>
          <a:p>
            <a:r>
              <a:rPr lang="en-US" altLang="zh-CN"/>
              <a:t>10.3  函数依赖公理</a:t>
            </a:r>
          </a:p>
          <a:p>
            <a:r>
              <a:rPr lang="en-US" altLang="zh-CN"/>
              <a:t>10.4*  模式分解</a:t>
            </a:r>
          </a:p>
          <a:p>
            <a:r>
              <a:rPr lang="en-US" altLang="zh-CN"/>
              <a:t>10.8  小结</a:t>
            </a:r>
            <a:endParaRPr lang="zh-CN" alt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3">
            <a:extLst>
              <a:ext uri="{FF2B5EF4-FFF2-40B4-BE49-F238E27FC236}">
                <a16:creationId xmlns:a16="http://schemas.microsoft.com/office/drawing/2014/main" id="{8B84A6F9-65F9-9E41-9618-428DD2FD2F44}"/>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14224EC2-FF7A-AF47-9862-FF0F0E41D8A9}" type="slidenum">
              <a:rPr lang="zh-CN" altLang="en-US" sz="2000">
                <a:latin typeface="Arial" panose="020B0604020202020204" pitchFamily="34" charset="0"/>
              </a:rPr>
              <a:pPr>
                <a:lnSpc>
                  <a:spcPct val="100000"/>
                </a:lnSpc>
                <a:spcBef>
                  <a:spcPct val="0"/>
                </a:spcBef>
                <a:buClrTx/>
                <a:buSzTx/>
                <a:buFontTx/>
                <a:buNone/>
              </a:pPr>
              <a:t>90</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DBDE88A2-08E8-6F49-89E4-15305793234D}"/>
              </a:ext>
            </a:extLst>
          </p:cNvPr>
          <p:cNvSpPr>
            <a:spLocks noGrp="1"/>
          </p:cNvSpPr>
          <p:nvPr>
            <p:ph type="dt" sz="quarter" idx="11"/>
          </p:nvPr>
        </p:nvSpPr>
        <p:spPr/>
        <p:txBody>
          <a:bodyPr/>
          <a:lstStyle/>
          <a:p>
            <a:pPr>
              <a:defRPr/>
            </a:pPr>
            <a:fld id="{2F9D5B77-080D-474B-A445-A16944C870DB}" type="datetime1">
              <a:rPr lang="zh-CN" altLang="en-US"/>
              <a:pPr>
                <a:defRPr/>
              </a:pPr>
              <a:t>2024/5/24</a:t>
            </a:fld>
            <a:endParaRPr lang="en-US" altLang="zh-CN" sz="1000"/>
          </a:p>
        </p:txBody>
      </p:sp>
      <p:sp>
        <p:nvSpPr>
          <p:cNvPr id="1733634" name="Rectangle 2">
            <a:extLst>
              <a:ext uri="{FF2B5EF4-FFF2-40B4-BE49-F238E27FC236}">
                <a16:creationId xmlns:a16="http://schemas.microsoft.com/office/drawing/2014/main" id="{B8E1A236-FA38-7640-A874-34BFEAA9797B}"/>
              </a:ext>
            </a:extLst>
          </p:cNvPr>
          <p:cNvSpPr>
            <a:spLocks noGrp="1" noChangeArrowheads="1"/>
          </p:cNvSpPr>
          <p:nvPr>
            <p:ph type="title"/>
          </p:nvPr>
        </p:nvSpPr>
        <p:spPr/>
        <p:txBody>
          <a:bodyPr/>
          <a:lstStyle/>
          <a:p>
            <a:pPr>
              <a:defRPr/>
            </a:pPr>
            <a:r>
              <a:rPr lang="zh-CN" altLang="en-US"/>
              <a:t>总结</a:t>
            </a:r>
          </a:p>
        </p:txBody>
      </p:sp>
      <p:sp>
        <p:nvSpPr>
          <p:cNvPr id="108549" name="Rectangle 3">
            <a:extLst>
              <a:ext uri="{FF2B5EF4-FFF2-40B4-BE49-F238E27FC236}">
                <a16:creationId xmlns:a16="http://schemas.microsoft.com/office/drawing/2014/main" id="{9D596154-EC87-E740-87D5-4D9AE309D0F8}"/>
              </a:ext>
            </a:extLst>
          </p:cNvPr>
          <p:cNvSpPr>
            <a:spLocks noGrp="1" noChangeArrowheads="1"/>
          </p:cNvSpPr>
          <p:nvPr>
            <p:ph type="body" idx="1"/>
          </p:nvPr>
        </p:nvSpPr>
        <p:spPr>
          <a:xfrm>
            <a:off x="650875" y="1143000"/>
            <a:ext cx="8820150" cy="3162300"/>
          </a:xfrm>
        </p:spPr>
        <p:txBody>
          <a:bodyPr/>
          <a:lstStyle/>
          <a:p>
            <a:pPr algn="just">
              <a:lnSpc>
                <a:spcPct val="110000"/>
              </a:lnSpc>
            </a:pPr>
            <a:r>
              <a:rPr lang="zh-CN" altLang="en-US"/>
              <a:t>规范化理论为数据库设计提供了理论的指南和工具</a:t>
            </a:r>
          </a:p>
          <a:p>
            <a:pPr lvl="1" algn="just">
              <a:lnSpc>
                <a:spcPct val="110000"/>
              </a:lnSpc>
            </a:pPr>
            <a:r>
              <a:rPr lang="zh-CN" altLang="en-US">
                <a:solidFill>
                  <a:srgbClr val="FF0000"/>
                </a:solidFill>
              </a:rPr>
              <a:t>也仅仅是指南和工具</a:t>
            </a:r>
          </a:p>
          <a:p>
            <a:pPr algn="just">
              <a:lnSpc>
                <a:spcPct val="110000"/>
              </a:lnSpc>
            </a:pPr>
            <a:r>
              <a:rPr lang="zh-CN" altLang="en-US"/>
              <a:t>并不是规范化程度越高，模式就越好</a:t>
            </a:r>
          </a:p>
          <a:p>
            <a:pPr lvl="1" algn="just">
              <a:lnSpc>
                <a:spcPct val="110000"/>
              </a:lnSpc>
            </a:pPr>
            <a:r>
              <a:rPr lang="zh-CN" altLang="en-US"/>
              <a:t>必须结合应用环境和现实世界的具体情况合理地选择数据库模式</a:t>
            </a:r>
          </a:p>
          <a:p>
            <a:pPr lvl="1">
              <a:lnSpc>
                <a:spcPct val="110000"/>
              </a:lnSpc>
            </a:pPr>
            <a:r>
              <a:rPr lang="zh-CN" altLang="en-US"/>
              <a:t>一般，数据库模式规范化到</a:t>
            </a:r>
            <a:r>
              <a:rPr lang="en-US" altLang="zh-CN"/>
              <a:t>3NF</a:t>
            </a:r>
            <a:r>
              <a:rPr lang="zh-CN" altLang="en-US"/>
              <a:t>或</a:t>
            </a:r>
            <a:r>
              <a:rPr lang="en-US" altLang="zh-CN"/>
              <a:t>BCNF</a:t>
            </a:r>
            <a:r>
              <a:rPr lang="zh-CN" altLang="en-US"/>
              <a:t>就可以了。</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0066" name="Rectangle 2">
            <a:extLst>
              <a:ext uri="{FF2B5EF4-FFF2-40B4-BE49-F238E27FC236}">
                <a16:creationId xmlns:a16="http://schemas.microsoft.com/office/drawing/2014/main" id="{D62521F6-583B-B448-BE42-0075C89F2B01}"/>
              </a:ext>
            </a:extLst>
          </p:cNvPr>
          <p:cNvSpPr>
            <a:spLocks noChangeArrowheads="1"/>
          </p:cNvSpPr>
          <p:nvPr/>
        </p:nvSpPr>
        <p:spPr bwMode="auto">
          <a:xfrm>
            <a:off x="2557463" y="1708150"/>
            <a:ext cx="5040312" cy="3168650"/>
          </a:xfrm>
          <a:prstGeom prst="rect">
            <a:avLst/>
          </a:prstGeom>
          <a:gradFill rotWithShape="0">
            <a:gsLst>
              <a:gs pos="0">
                <a:srgbClr val="3333FF"/>
              </a:gs>
              <a:gs pos="100000">
                <a:srgbClr val="3333FF">
                  <a:gamma/>
                  <a:tint val="35294"/>
                  <a:invGamma/>
                </a:srgbClr>
              </a:gs>
            </a:gsLst>
            <a:lin ang="5400000" scaled="1"/>
          </a:gradFill>
          <a:ln w="22225">
            <a:solidFill>
              <a:srgbClr val="000000"/>
            </a:solidFill>
            <a:miter lim="800000"/>
            <a:headEnd/>
            <a:tailEnd/>
          </a:ln>
        </p:spPr>
        <p:txBody>
          <a:bodyPr anchor="ctr"/>
          <a:lstStyle/>
          <a:p>
            <a:pPr algn="ctr">
              <a:defRPr/>
            </a:pPr>
            <a:r>
              <a:rPr lang="en-US" altLang="zh-CN" sz="4800">
                <a:solidFill>
                  <a:schemeClr val="bg1"/>
                </a:solidFill>
                <a:latin typeface="Arial" charset="0"/>
              </a:rPr>
              <a:t>P236</a:t>
            </a:r>
            <a:r>
              <a:rPr lang="zh-CN" altLang="en-US" sz="4800">
                <a:solidFill>
                  <a:schemeClr val="bg1"/>
                </a:solidFill>
                <a:effectLst>
                  <a:outerShdw blurRad="38100" dist="38100" dir="2700000" algn="tl">
                    <a:srgbClr val="000000"/>
                  </a:outerShdw>
                </a:effectLst>
              </a:rPr>
              <a:t>习题</a:t>
            </a:r>
          </a:p>
          <a:p>
            <a:pPr algn="ctr">
              <a:defRPr/>
            </a:pPr>
            <a:r>
              <a:rPr lang="en-US" altLang="zh-CN" sz="4800">
                <a:solidFill>
                  <a:schemeClr val="bg1"/>
                </a:solidFill>
                <a:effectLst>
                  <a:outerShdw blurRad="38100" dist="38100" dir="2700000" algn="tl">
                    <a:srgbClr val="000000"/>
                  </a:outerShdw>
                </a:effectLst>
                <a:latin typeface="Arial" charset="0"/>
              </a:rPr>
              <a:t>2(1) </a:t>
            </a:r>
            <a:endParaRPr lang="en-US" altLang="zh-TW" sz="4800">
              <a:solidFill>
                <a:schemeClr val="bg1"/>
              </a:solidFill>
              <a:effectLst>
                <a:outerShdw blurRad="38100" dist="38100" dir="2700000" algn="tl">
                  <a:srgbClr val="000000"/>
                </a:outerShdw>
              </a:effectLst>
              <a:latin typeface="Arial" charset="0"/>
            </a:endParaRPr>
          </a:p>
        </p:txBody>
      </p:sp>
      <p:grpSp>
        <p:nvGrpSpPr>
          <p:cNvPr id="109571" name="Group 3">
            <a:extLst>
              <a:ext uri="{FF2B5EF4-FFF2-40B4-BE49-F238E27FC236}">
                <a16:creationId xmlns:a16="http://schemas.microsoft.com/office/drawing/2014/main" id="{CF51B52A-E8E6-CF4D-9B50-D4222F31DC04}"/>
              </a:ext>
            </a:extLst>
          </p:cNvPr>
          <p:cNvGrpSpPr>
            <a:grpSpLocks/>
          </p:cNvGrpSpPr>
          <p:nvPr/>
        </p:nvGrpSpPr>
        <p:grpSpPr bwMode="auto">
          <a:xfrm>
            <a:off x="992188" y="1628775"/>
            <a:ext cx="1700212" cy="2743200"/>
            <a:chOff x="202" y="926"/>
            <a:chExt cx="1939" cy="2770"/>
          </a:xfrm>
        </p:grpSpPr>
        <p:sp>
          <p:nvSpPr>
            <p:cNvPr id="109590" name="Freeform 4">
              <a:extLst>
                <a:ext uri="{FF2B5EF4-FFF2-40B4-BE49-F238E27FC236}">
                  <a16:creationId xmlns:a16="http://schemas.microsoft.com/office/drawing/2014/main" id="{DE51417D-538D-E040-A3CE-68796D027E89}"/>
                </a:ext>
              </a:extLst>
            </p:cNvPr>
            <p:cNvSpPr>
              <a:spLocks/>
            </p:cNvSpPr>
            <p:nvPr/>
          </p:nvSpPr>
          <p:spPr bwMode="auto">
            <a:xfrm>
              <a:off x="202" y="926"/>
              <a:ext cx="1939" cy="2770"/>
            </a:xfrm>
            <a:custGeom>
              <a:avLst/>
              <a:gdLst>
                <a:gd name="T0" fmla="*/ 17 w 1939"/>
                <a:gd name="T1" fmla="*/ 506 h 2770"/>
                <a:gd name="T2" fmla="*/ 9 w 1939"/>
                <a:gd name="T3" fmla="*/ 736 h 2770"/>
                <a:gd name="T4" fmla="*/ 42 w 1939"/>
                <a:gd name="T5" fmla="*/ 956 h 2770"/>
                <a:gd name="T6" fmla="*/ 296 w 1939"/>
                <a:gd name="T7" fmla="*/ 1284 h 2770"/>
                <a:gd name="T8" fmla="*/ 495 w 1939"/>
                <a:gd name="T9" fmla="*/ 1555 h 2770"/>
                <a:gd name="T10" fmla="*/ 576 w 1939"/>
                <a:gd name="T11" fmla="*/ 1791 h 2770"/>
                <a:gd name="T12" fmla="*/ 661 w 1939"/>
                <a:gd name="T13" fmla="*/ 2220 h 2770"/>
                <a:gd name="T14" fmla="*/ 750 w 1939"/>
                <a:gd name="T15" fmla="*/ 2699 h 2770"/>
                <a:gd name="T16" fmla="*/ 775 w 1939"/>
                <a:gd name="T17" fmla="*/ 2744 h 2770"/>
                <a:gd name="T18" fmla="*/ 811 w 1939"/>
                <a:gd name="T19" fmla="*/ 2766 h 2770"/>
                <a:gd name="T20" fmla="*/ 863 w 1939"/>
                <a:gd name="T21" fmla="*/ 2770 h 2770"/>
                <a:gd name="T22" fmla="*/ 911 w 1939"/>
                <a:gd name="T23" fmla="*/ 2758 h 2770"/>
                <a:gd name="T24" fmla="*/ 944 w 1939"/>
                <a:gd name="T25" fmla="*/ 2721 h 2770"/>
                <a:gd name="T26" fmla="*/ 958 w 1939"/>
                <a:gd name="T27" fmla="*/ 2661 h 2770"/>
                <a:gd name="T28" fmla="*/ 958 w 1939"/>
                <a:gd name="T29" fmla="*/ 2572 h 2770"/>
                <a:gd name="T30" fmla="*/ 899 w 1939"/>
                <a:gd name="T31" fmla="*/ 2161 h 2770"/>
                <a:gd name="T32" fmla="*/ 933 w 1939"/>
                <a:gd name="T33" fmla="*/ 2105 h 2770"/>
                <a:gd name="T34" fmla="*/ 1208 w 1939"/>
                <a:gd name="T35" fmla="*/ 2501 h 2770"/>
                <a:gd name="T36" fmla="*/ 1419 w 1939"/>
                <a:gd name="T37" fmla="*/ 2741 h 2770"/>
                <a:gd name="T38" fmla="*/ 1473 w 1939"/>
                <a:gd name="T39" fmla="*/ 2731 h 2770"/>
                <a:gd name="T40" fmla="*/ 1512 w 1939"/>
                <a:gd name="T41" fmla="*/ 2693 h 2770"/>
                <a:gd name="T42" fmla="*/ 1529 w 1939"/>
                <a:gd name="T43" fmla="*/ 2649 h 2770"/>
                <a:gd name="T44" fmla="*/ 1537 w 1939"/>
                <a:gd name="T45" fmla="*/ 2608 h 2770"/>
                <a:gd name="T46" fmla="*/ 1537 w 1939"/>
                <a:gd name="T47" fmla="*/ 2566 h 2770"/>
                <a:gd name="T48" fmla="*/ 1524 w 1939"/>
                <a:gd name="T49" fmla="*/ 2503 h 2770"/>
                <a:gd name="T50" fmla="*/ 1476 w 1939"/>
                <a:gd name="T51" fmla="*/ 2412 h 2770"/>
                <a:gd name="T52" fmla="*/ 1340 w 1939"/>
                <a:gd name="T53" fmla="*/ 2250 h 2770"/>
                <a:gd name="T54" fmla="*/ 1537 w 1939"/>
                <a:gd name="T55" fmla="*/ 2200 h 2770"/>
                <a:gd name="T56" fmla="*/ 1775 w 1939"/>
                <a:gd name="T57" fmla="*/ 2293 h 2770"/>
                <a:gd name="T58" fmla="*/ 1841 w 1939"/>
                <a:gd name="T59" fmla="*/ 2303 h 2770"/>
                <a:gd name="T60" fmla="*/ 1882 w 1939"/>
                <a:gd name="T61" fmla="*/ 2279 h 2770"/>
                <a:gd name="T62" fmla="*/ 1911 w 1939"/>
                <a:gd name="T63" fmla="*/ 2232 h 2770"/>
                <a:gd name="T64" fmla="*/ 1924 w 1939"/>
                <a:gd name="T65" fmla="*/ 2169 h 2770"/>
                <a:gd name="T66" fmla="*/ 1916 w 1939"/>
                <a:gd name="T67" fmla="*/ 2119 h 2770"/>
                <a:gd name="T68" fmla="*/ 1894 w 1939"/>
                <a:gd name="T69" fmla="*/ 2082 h 2770"/>
                <a:gd name="T70" fmla="*/ 1851 w 1939"/>
                <a:gd name="T71" fmla="*/ 2048 h 2770"/>
                <a:gd name="T72" fmla="*/ 1625 w 1939"/>
                <a:gd name="T73" fmla="*/ 1903 h 2770"/>
                <a:gd name="T74" fmla="*/ 1476 w 1939"/>
                <a:gd name="T75" fmla="*/ 1799 h 2770"/>
                <a:gd name="T76" fmla="*/ 1434 w 1939"/>
                <a:gd name="T77" fmla="*/ 1706 h 2770"/>
                <a:gd name="T78" fmla="*/ 1409 w 1939"/>
                <a:gd name="T79" fmla="*/ 1555 h 2770"/>
                <a:gd name="T80" fmla="*/ 1350 w 1939"/>
                <a:gd name="T81" fmla="*/ 1363 h 2770"/>
                <a:gd name="T82" fmla="*/ 1303 w 1939"/>
                <a:gd name="T83" fmla="*/ 1191 h 2770"/>
                <a:gd name="T84" fmla="*/ 1247 w 1939"/>
                <a:gd name="T85" fmla="*/ 1039 h 2770"/>
                <a:gd name="T86" fmla="*/ 1199 w 1939"/>
                <a:gd name="T87" fmla="*/ 829 h 2770"/>
                <a:gd name="T88" fmla="*/ 1162 w 1939"/>
                <a:gd name="T89" fmla="*/ 655 h 2770"/>
                <a:gd name="T90" fmla="*/ 1199 w 1939"/>
                <a:gd name="T91" fmla="*/ 554 h 2770"/>
                <a:gd name="T92" fmla="*/ 1417 w 1939"/>
                <a:gd name="T93" fmla="*/ 477 h 2770"/>
                <a:gd name="T94" fmla="*/ 1596 w 1939"/>
                <a:gd name="T95" fmla="*/ 427 h 2770"/>
                <a:gd name="T96" fmla="*/ 1723 w 1939"/>
                <a:gd name="T97" fmla="*/ 376 h 2770"/>
                <a:gd name="T98" fmla="*/ 1830 w 1939"/>
                <a:gd name="T99" fmla="*/ 305 h 2770"/>
                <a:gd name="T100" fmla="*/ 1880 w 1939"/>
                <a:gd name="T101" fmla="*/ 251 h 2770"/>
                <a:gd name="T102" fmla="*/ 1914 w 1939"/>
                <a:gd name="T103" fmla="*/ 186 h 2770"/>
                <a:gd name="T104" fmla="*/ 1936 w 1939"/>
                <a:gd name="T105" fmla="*/ 115 h 2770"/>
                <a:gd name="T106" fmla="*/ 1938 w 1939"/>
                <a:gd name="T107" fmla="*/ 53 h 2770"/>
                <a:gd name="T108" fmla="*/ 1919 w 1939"/>
                <a:gd name="T109" fmla="*/ 16 h 2770"/>
                <a:gd name="T110" fmla="*/ 1894 w 1939"/>
                <a:gd name="T111" fmla="*/ 0 h 2770"/>
                <a:gd name="T112" fmla="*/ 1706 w 1939"/>
                <a:gd name="T113" fmla="*/ 99 h 2770"/>
                <a:gd name="T114" fmla="*/ 1546 w 1939"/>
                <a:gd name="T115" fmla="*/ 128 h 2770"/>
                <a:gd name="T116" fmla="*/ 1389 w 1939"/>
                <a:gd name="T117" fmla="*/ 166 h 2770"/>
                <a:gd name="T118" fmla="*/ 1154 w 1939"/>
                <a:gd name="T119" fmla="*/ 178 h 2770"/>
                <a:gd name="T120" fmla="*/ 703 w 1939"/>
                <a:gd name="T121" fmla="*/ 237 h 2770"/>
                <a:gd name="T122" fmla="*/ 424 w 1939"/>
                <a:gd name="T123" fmla="*/ 277 h 2770"/>
                <a:gd name="T124" fmla="*/ 110 w 1939"/>
                <a:gd name="T125" fmla="*/ 257 h 277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939" h="2770">
                  <a:moveTo>
                    <a:pt x="110" y="257"/>
                  </a:moveTo>
                  <a:lnTo>
                    <a:pt x="17" y="506"/>
                  </a:lnTo>
                  <a:lnTo>
                    <a:pt x="0" y="595"/>
                  </a:lnTo>
                  <a:lnTo>
                    <a:pt x="9" y="736"/>
                  </a:lnTo>
                  <a:lnTo>
                    <a:pt x="17" y="835"/>
                  </a:lnTo>
                  <a:lnTo>
                    <a:pt x="42" y="956"/>
                  </a:lnTo>
                  <a:lnTo>
                    <a:pt x="101" y="1094"/>
                  </a:lnTo>
                  <a:lnTo>
                    <a:pt x="296" y="1284"/>
                  </a:lnTo>
                  <a:lnTo>
                    <a:pt x="458" y="1482"/>
                  </a:lnTo>
                  <a:lnTo>
                    <a:pt x="495" y="1555"/>
                  </a:lnTo>
                  <a:lnTo>
                    <a:pt x="534" y="1630"/>
                  </a:lnTo>
                  <a:lnTo>
                    <a:pt x="576" y="1791"/>
                  </a:lnTo>
                  <a:lnTo>
                    <a:pt x="618" y="2068"/>
                  </a:lnTo>
                  <a:lnTo>
                    <a:pt x="661" y="2220"/>
                  </a:lnTo>
                  <a:lnTo>
                    <a:pt x="716" y="2444"/>
                  </a:lnTo>
                  <a:lnTo>
                    <a:pt x="750" y="2699"/>
                  </a:lnTo>
                  <a:lnTo>
                    <a:pt x="760" y="2727"/>
                  </a:lnTo>
                  <a:lnTo>
                    <a:pt x="775" y="2744"/>
                  </a:lnTo>
                  <a:lnTo>
                    <a:pt x="792" y="2758"/>
                  </a:lnTo>
                  <a:lnTo>
                    <a:pt x="811" y="2766"/>
                  </a:lnTo>
                  <a:lnTo>
                    <a:pt x="840" y="2770"/>
                  </a:lnTo>
                  <a:lnTo>
                    <a:pt x="863" y="2770"/>
                  </a:lnTo>
                  <a:lnTo>
                    <a:pt x="890" y="2766"/>
                  </a:lnTo>
                  <a:lnTo>
                    <a:pt x="911" y="2758"/>
                  </a:lnTo>
                  <a:lnTo>
                    <a:pt x="929" y="2742"/>
                  </a:lnTo>
                  <a:lnTo>
                    <a:pt x="944" y="2721"/>
                  </a:lnTo>
                  <a:lnTo>
                    <a:pt x="955" y="2691"/>
                  </a:lnTo>
                  <a:lnTo>
                    <a:pt x="958" y="2661"/>
                  </a:lnTo>
                  <a:lnTo>
                    <a:pt x="960" y="2610"/>
                  </a:lnTo>
                  <a:lnTo>
                    <a:pt x="958" y="2572"/>
                  </a:lnTo>
                  <a:lnTo>
                    <a:pt x="933" y="2388"/>
                  </a:lnTo>
                  <a:lnTo>
                    <a:pt x="899" y="2161"/>
                  </a:lnTo>
                  <a:lnTo>
                    <a:pt x="873" y="1969"/>
                  </a:lnTo>
                  <a:lnTo>
                    <a:pt x="933" y="2105"/>
                  </a:lnTo>
                  <a:lnTo>
                    <a:pt x="1085" y="2319"/>
                  </a:lnTo>
                  <a:lnTo>
                    <a:pt x="1208" y="2501"/>
                  </a:lnTo>
                  <a:lnTo>
                    <a:pt x="1392" y="2731"/>
                  </a:lnTo>
                  <a:lnTo>
                    <a:pt x="1419" y="2741"/>
                  </a:lnTo>
                  <a:lnTo>
                    <a:pt x="1448" y="2741"/>
                  </a:lnTo>
                  <a:lnTo>
                    <a:pt x="1473" y="2731"/>
                  </a:lnTo>
                  <a:lnTo>
                    <a:pt x="1495" y="2711"/>
                  </a:lnTo>
                  <a:lnTo>
                    <a:pt x="1512" y="2693"/>
                  </a:lnTo>
                  <a:lnTo>
                    <a:pt x="1524" y="2669"/>
                  </a:lnTo>
                  <a:lnTo>
                    <a:pt x="1529" y="2649"/>
                  </a:lnTo>
                  <a:lnTo>
                    <a:pt x="1536" y="2628"/>
                  </a:lnTo>
                  <a:lnTo>
                    <a:pt x="1537" y="2608"/>
                  </a:lnTo>
                  <a:lnTo>
                    <a:pt x="1537" y="2586"/>
                  </a:lnTo>
                  <a:lnTo>
                    <a:pt x="1537" y="2566"/>
                  </a:lnTo>
                  <a:lnTo>
                    <a:pt x="1532" y="2541"/>
                  </a:lnTo>
                  <a:lnTo>
                    <a:pt x="1524" y="2503"/>
                  </a:lnTo>
                  <a:lnTo>
                    <a:pt x="1512" y="2473"/>
                  </a:lnTo>
                  <a:lnTo>
                    <a:pt x="1476" y="2412"/>
                  </a:lnTo>
                  <a:lnTo>
                    <a:pt x="1434" y="2349"/>
                  </a:lnTo>
                  <a:lnTo>
                    <a:pt x="1340" y="2250"/>
                  </a:lnTo>
                  <a:lnTo>
                    <a:pt x="1233" y="2034"/>
                  </a:lnTo>
                  <a:lnTo>
                    <a:pt x="1537" y="2200"/>
                  </a:lnTo>
                  <a:lnTo>
                    <a:pt x="1740" y="2279"/>
                  </a:lnTo>
                  <a:lnTo>
                    <a:pt x="1775" y="2293"/>
                  </a:lnTo>
                  <a:lnTo>
                    <a:pt x="1809" y="2303"/>
                  </a:lnTo>
                  <a:lnTo>
                    <a:pt x="1841" y="2303"/>
                  </a:lnTo>
                  <a:lnTo>
                    <a:pt x="1863" y="2293"/>
                  </a:lnTo>
                  <a:lnTo>
                    <a:pt x="1882" y="2279"/>
                  </a:lnTo>
                  <a:lnTo>
                    <a:pt x="1897" y="2260"/>
                  </a:lnTo>
                  <a:lnTo>
                    <a:pt x="1911" y="2232"/>
                  </a:lnTo>
                  <a:lnTo>
                    <a:pt x="1919" y="2202"/>
                  </a:lnTo>
                  <a:lnTo>
                    <a:pt x="1924" y="2169"/>
                  </a:lnTo>
                  <a:lnTo>
                    <a:pt x="1922" y="2145"/>
                  </a:lnTo>
                  <a:lnTo>
                    <a:pt x="1916" y="2119"/>
                  </a:lnTo>
                  <a:lnTo>
                    <a:pt x="1906" y="2101"/>
                  </a:lnTo>
                  <a:lnTo>
                    <a:pt x="1894" y="2082"/>
                  </a:lnTo>
                  <a:lnTo>
                    <a:pt x="1872" y="2064"/>
                  </a:lnTo>
                  <a:lnTo>
                    <a:pt x="1851" y="2048"/>
                  </a:lnTo>
                  <a:lnTo>
                    <a:pt x="1740" y="1979"/>
                  </a:lnTo>
                  <a:lnTo>
                    <a:pt x="1625" y="1903"/>
                  </a:lnTo>
                  <a:lnTo>
                    <a:pt x="1532" y="1832"/>
                  </a:lnTo>
                  <a:lnTo>
                    <a:pt x="1476" y="1799"/>
                  </a:lnTo>
                  <a:lnTo>
                    <a:pt x="1434" y="1779"/>
                  </a:lnTo>
                  <a:lnTo>
                    <a:pt x="1434" y="1706"/>
                  </a:lnTo>
                  <a:lnTo>
                    <a:pt x="1431" y="1634"/>
                  </a:lnTo>
                  <a:lnTo>
                    <a:pt x="1409" y="1555"/>
                  </a:lnTo>
                  <a:lnTo>
                    <a:pt x="1367" y="1456"/>
                  </a:lnTo>
                  <a:lnTo>
                    <a:pt x="1350" y="1363"/>
                  </a:lnTo>
                  <a:lnTo>
                    <a:pt x="1328" y="1276"/>
                  </a:lnTo>
                  <a:lnTo>
                    <a:pt x="1303" y="1191"/>
                  </a:lnTo>
                  <a:lnTo>
                    <a:pt x="1275" y="1120"/>
                  </a:lnTo>
                  <a:lnTo>
                    <a:pt x="1247" y="1039"/>
                  </a:lnTo>
                  <a:lnTo>
                    <a:pt x="1225" y="948"/>
                  </a:lnTo>
                  <a:lnTo>
                    <a:pt x="1199" y="829"/>
                  </a:lnTo>
                  <a:lnTo>
                    <a:pt x="1183" y="762"/>
                  </a:lnTo>
                  <a:lnTo>
                    <a:pt x="1162" y="655"/>
                  </a:lnTo>
                  <a:lnTo>
                    <a:pt x="1179" y="593"/>
                  </a:lnTo>
                  <a:lnTo>
                    <a:pt x="1199" y="554"/>
                  </a:lnTo>
                  <a:lnTo>
                    <a:pt x="1247" y="510"/>
                  </a:lnTo>
                  <a:lnTo>
                    <a:pt x="1417" y="477"/>
                  </a:lnTo>
                  <a:lnTo>
                    <a:pt x="1495" y="455"/>
                  </a:lnTo>
                  <a:lnTo>
                    <a:pt x="1596" y="427"/>
                  </a:lnTo>
                  <a:lnTo>
                    <a:pt x="1659" y="406"/>
                  </a:lnTo>
                  <a:lnTo>
                    <a:pt x="1723" y="376"/>
                  </a:lnTo>
                  <a:lnTo>
                    <a:pt x="1799" y="324"/>
                  </a:lnTo>
                  <a:lnTo>
                    <a:pt x="1830" y="305"/>
                  </a:lnTo>
                  <a:lnTo>
                    <a:pt x="1860" y="277"/>
                  </a:lnTo>
                  <a:lnTo>
                    <a:pt x="1880" y="251"/>
                  </a:lnTo>
                  <a:lnTo>
                    <a:pt x="1902" y="216"/>
                  </a:lnTo>
                  <a:lnTo>
                    <a:pt x="1914" y="186"/>
                  </a:lnTo>
                  <a:lnTo>
                    <a:pt x="1928" y="148"/>
                  </a:lnTo>
                  <a:lnTo>
                    <a:pt x="1936" y="115"/>
                  </a:lnTo>
                  <a:lnTo>
                    <a:pt x="1939" y="87"/>
                  </a:lnTo>
                  <a:lnTo>
                    <a:pt x="1938" y="53"/>
                  </a:lnTo>
                  <a:lnTo>
                    <a:pt x="1928" y="30"/>
                  </a:lnTo>
                  <a:lnTo>
                    <a:pt x="1919" y="16"/>
                  </a:lnTo>
                  <a:lnTo>
                    <a:pt x="1909" y="8"/>
                  </a:lnTo>
                  <a:lnTo>
                    <a:pt x="1894" y="0"/>
                  </a:lnTo>
                  <a:lnTo>
                    <a:pt x="1841" y="30"/>
                  </a:lnTo>
                  <a:lnTo>
                    <a:pt x="1706" y="99"/>
                  </a:lnTo>
                  <a:lnTo>
                    <a:pt x="1605" y="138"/>
                  </a:lnTo>
                  <a:lnTo>
                    <a:pt x="1546" y="128"/>
                  </a:lnTo>
                  <a:lnTo>
                    <a:pt x="1460" y="158"/>
                  </a:lnTo>
                  <a:lnTo>
                    <a:pt x="1389" y="166"/>
                  </a:lnTo>
                  <a:lnTo>
                    <a:pt x="1306" y="168"/>
                  </a:lnTo>
                  <a:lnTo>
                    <a:pt x="1154" y="178"/>
                  </a:lnTo>
                  <a:lnTo>
                    <a:pt x="899" y="227"/>
                  </a:lnTo>
                  <a:lnTo>
                    <a:pt x="703" y="237"/>
                  </a:lnTo>
                  <a:lnTo>
                    <a:pt x="525" y="277"/>
                  </a:lnTo>
                  <a:lnTo>
                    <a:pt x="424" y="277"/>
                  </a:lnTo>
                  <a:lnTo>
                    <a:pt x="270" y="247"/>
                  </a:lnTo>
                  <a:lnTo>
                    <a:pt x="110" y="257"/>
                  </a:lnTo>
                  <a:close/>
                </a:path>
              </a:pathLst>
            </a:custGeom>
            <a:solidFill>
              <a:srgbClr val="FF9F9F"/>
            </a:solidFill>
            <a:ln w="22225">
              <a:solidFill>
                <a:srgbClr val="000000"/>
              </a:solidFill>
              <a:prstDash val="solid"/>
              <a:round/>
              <a:headEnd/>
              <a:tailEnd/>
            </a:ln>
          </p:spPr>
          <p:txBody>
            <a:bodyPr/>
            <a:lstStyle/>
            <a:p>
              <a:endParaRPr lang="zh-CN" altLang="en-US"/>
            </a:p>
          </p:txBody>
        </p:sp>
        <p:sp>
          <p:nvSpPr>
            <p:cNvPr id="109591" name="Freeform 5">
              <a:extLst>
                <a:ext uri="{FF2B5EF4-FFF2-40B4-BE49-F238E27FC236}">
                  <a16:creationId xmlns:a16="http://schemas.microsoft.com/office/drawing/2014/main" id="{8E4163E9-CDAC-9343-963D-ACAB84962739}"/>
                </a:ext>
              </a:extLst>
            </p:cNvPr>
            <p:cNvSpPr>
              <a:spLocks/>
            </p:cNvSpPr>
            <p:nvPr/>
          </p:nvSpPr>
          <p:spPr bwMode="auto">
            <a:xfrm>
              <a:off x="1940" y="932"/>
              <a:ext cx="174" cy="97"/>
            </a:xfrm>
            <a:custGeom>
              <a:avLst/>
              <a:gdLst>
                <a:gd name="T0" fmla="*/ 0 w 174"/>
                <a:gd name="T1" fmla="*/ 77 h 97"/>
                <a:gd name="T2" fmla="*/ 14 w 174"/>
                <a:gd name="T3" fmla="*/ 89 h 97"/>
                <a:gd name="T4" fmla="*/ 27 w 174"/>
                <a:gd name="T5" fmla="*/ 95 h 97"/>
                <a:gd name="T6" fmla="*/ 46 w 174"/>
                <a:gd name="T7" fmla="*/ 97 h 97"/>
                <a:gd name="T8" fmla="*/ 58 w 174"/>
                <a:gd name="T9" fmla="*/ 97 h 97"/>
                <a:gd name="T10" fmla="*/ 76 w 174"/>
                <a:gd name="T11" fmla="*/ 95 h 97"/>
                <a:gd name="T12" fmla="*/ 107 w 174"/>
                <a:gd name="T13" fmla="*/ 85 h 97"/>
                <a:gd name="T14" fmla="*/ 127 w 174"/>
                <a:gd name="T15" fmla="*/ 75 h 97"/>
                <a:gd name="T16" fmla="*/ 149 w 174"/>
                <a:gd name="T17" fmla="*/ 61 h 97"/>
                <a:gd name="T18" fmla="*/ 169 w 174"/>
                <a:gd name="T19" fmla="*/ 49 h 97"/>
                <a:gd name="T20" fmla="*/ 174 w 174"/>
                <a:gd name="T21" fmla="*/ 37 h 97"/>
                <a:gd name="T22" fmla="*/ 173 w 174"/>
                <a:gd name="T23" fmla="*/ 24 h 97"/>
                <a:gd name="T24" fmla="*/ 159 w 174"/>
                <a:gd name="T25" fmla="*/ 10 h 97"/>
                <a:gd name="T26" fmla="*/ 146 w 174"/>
                <a:gd name="T27" fmla="*/ 0 h 97"/>
                <a:gd name="T28" fmla="*/ 100 w 174"/>
                <a:gd name="T29" fmla="*/ 24 h 97"/>
                <a:gd name="T30" fmla="*/ 0 w 174"/>
                <a:gd name="T31" fmla="*/ 77 h 9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4" h="97">
                  <a:moveTo>
                    <a:pt x="0" y="77"/>
                  </a:moveTo>
                  <a:lnTo>
                    <a:pt x="14" y="89"/>
                  </a:lnTo>
                  <a:lnTo>
                    <a:pt x="27" y="95"/>
                  </a:lnTo>
                  <a:lnTo>
                    <a:pt x="46" y="97"/>
                  </a:lnTo>
                  <a:lnTo>
                    <a:pt x="58" y="97"/>
                  </a:lnTo>
                  <a:lnTo>
                    <a:pt x="76" y="95"/>
                  </a:lnTo>
                  <a:lnTo>
                    <a:pt x="107" y="85"/>
                  </a:lnTo>
                  <a:lnTo>
                    <a:pt x="127" y="75"/>
                  </a:lnTo>
                  <a:lnTo>
                    <a:pt x="149" y="61"/>
                  </a:lnTo>
                  <a:lnTo>
                    <a:pt x="169" y="49"/>
                  </a:lnTo>
                  <a:lnTo>
                    <a:pt x="174" y="37"/>
                  </a:lnTo>
                  <a:lnTo>
                    <a:pt x="173" y="24"/>
                  </a:lnTo>
                  <a:lnTo>
                    <a:pt x="159" y="10"/>
                  </a:lnTo>
                  <a:lnTo>
                    <a:pt x="146" y="0"/>
                  </a:lnTo>
                  <a:lnTo>
                    <a:pt x="100" y="24"/>
                  </a:lnTo>
                  <a:lnTo>
                    <a:pt x="0" y="77"/>
                  </a:lnTo>
                  <a:close/>
                </a:path>
              </a:pathLst>
            </a:custGeom>
            <a:solidFill>
              <a:srgbClr val="FFBFBF"/>
            </a:solidFill>
            <a:ln w="22225">
              <a:solidFill>
                <a:srgbClr val="000000"/>
              </a:solidFill>
              <a:prstDash val="solid"/>
              <a:round/>
              <a:headEnd/>
              <a:tailEnd/>
            </a:ln>
          </p:spPr>
          <p:txBody>
            <a:bodyPr/>
            <a:lstStyle/>
            <a:p>
              <a:endParaRPr lang="zh-CN" altLang="en-US"/>
            </a:p>
          </p:txBody>
        </p:sp>
        <p:grpSp>
          <p:nvGrpSpPr>
            <p:cNvPr id="109592" name="Group 6">
              <a:extLst>
                <a:ext uri="{FF2B5EF4-FFF2-40B4-BE49-F238E27FC236}">
                  <a16:creationId xmlns:a16="http://schemas.microsoft.com/office/drawing/2014/main" id="{30DF57A6-150E-3F46-80AD-41C9C78FB23A}"/>
                </a:ext>
              </a:extLst>
            </p:cNvPr>
            <p:cNvGrpSpPr>
              <a:grpSpLocks/>
            </p:cNvGrpSpPr>
            <p:nvPr/>
          </p:nvGrpSpPr>
          <p:grpSpPr bwMode="auto">
            <a:xfrm>
              <a:off x="532" y="1062"/>
              <a:ext cx="1572" cy="2612"/>
              <a:chOff x="532" y="1062"/>
              <a:chExt cx="1572" cy="2612"/>
            </a:xfrm>
          </p:grpSpPr>
          <p:sp>
            <p:nvSpPr>
              <p:cNvPr id="109593" name="Freeform 7">
                <a:extLst>
                  <a:ext uri="{FF2B5EF4-FFF2-40B4-BE49-F238E27FC236}">
                    <a16:creationId xmlns:a16="http://schemas.microsoft.com/office/drawing/2014/main" id="{BCBEAE6B-E5F4-0B4A-951D-4A127E55ED1D}"/>
                  </a:ext>
                </a:extLst>
              </p:cNvPr>
              <p:cNvSpPr>
                <a:spLocks/>
              </p:cNvSpPr>
              <p:nvPr/>
            </p:nvSpPr>
            <p:spPr bwMode="auto">
              <a:xfrm>
                <a:off x="922" y="1717"/>
                <a:ext cx="714" cy="1089"/>
              </a:xfrm>
              <a:custGeom>
                <a:avLst/>
                <a:gdLst>
                  <a:gd name="T0" fmla="*/ 0 w 714"/>
                  <a:gd name="T1" fmla="*/ 0 h 1089"/>
                  <a:gd name="T2" fmla="*/ 61 w 714"/>
                  <a:gd name="T3" fmla="*/ 48 h 1089"/>
                  <a:gd name="T4" fmla="*/ 103 w 714"/>
                  <a:gd name="T5" fmla="*/ 129 h 1089"/>
                  <a:gd name="T6" fmla="*/ 196 w 714"/>
                  <a:gd name="T7" fmla="*/ 279 h 1089"/>
                  <a:gd name="T8" fmla="*/ 251 w 714"/>
                  <a:gd name="T9" fmla="*/ 378 h 1089"/>
                  <a:gd name="T10" fmla="*/ 294 w 714"/>
                  <a:gd name="T11" fmla="*/ 503 h 1089"/>
                  <a:gd name="T12" fmla="*/ 311 w 714"/>
                  <a:gd name="T13" fmla="*/ 574 h 1089"/>
                  <a:gd name="T14" fmla="*/ 378 w 714"/>
                  <a:gd name="T15" fmla="*/ 701 h 1089"/>
                  <a:gd name="T16" fmla="*/ 468 w 714"/>
                  <a:gd name="T17" fmla="*/ 875 h 1089"/>
                  <a:gd name="T18" fmla="*/ 527 w 714"/>
                  <a:gd name="T19" fmla="*/ 1000 h 1089"/>
                  <a:gd name="T20" fmla="*/ 569 w 714"/>
                  <a:gd name="T21" fmla="*/ 1079 h 1089"/>
                  <a:gd name="T22" fmla="*/ 586 w 714"/>
                  <a:gd name="T23" fmla="*/ 1085 h 1089"/>
                  <a:gd name="T24" fmla="*/ 606 w 714"/>
                  <a:gd name="T25" fmla="*/ 1089 h 1089"/>
                  <a:gd name="T26" fmla="*/ 637 w 714"/>
                  <a:gd name="T27" fmla="*/ 1085 h 1089"/>
                  <a:gd name="T28" fmla="*/ 667 w 714"/>
                  <a:gd name="T29" fmla="*/ 1073 h 1089"/>
                  <a:gd name="T30" fmla="*/ 687 w 714"/>
                  <a:gd name="T31" fmla="*/ 1051 h 1089"/>
                  <a:gd name="T32" fmla="*/ 704 w 714"/>
                  <a:gd name="T33" fmla="*/ 1017 h 1089"/>
                  <a:gd name="T34" fmla="*/ 714 w 714"/>
                  <a:gd name="T35" fmla="*/ 972 h 1089"/>
                  <a:gd name="T36" fmla="*/ 714 w 714"/>
                  <a:gd name="T37" fmla="*/ 909 h 10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14" h="1089">
                    <a:moveTo>
                      <a:pt x="0" y="0"/>
                    </a:moveTo>
                    <a:lnTo>
                      <a:pt x="61" y="48"/>
                    </a:lnTo>
                    <a:lnTo>
                      <a:pt x="103" y="129"/>
                    </a:lnTo>
                    <a:lnTo>
                      <a:pt x="196" y="279"/>
                    </a:lnTo>
                    <a:lnTo>
                      <a:pt x="251" y="378"/>
                    </a:lnTo>
                    <a:lnTo>
                      <a:pt x="294" y="503"/>
                    </a:lnTo>
                    <a:lnTo>
                      <a:pt x="311" y="574"/>
                    </a:lnTo>
                    <a:lnTo>
                      <a:pt x="378" y="701"/>
                    </a:lnTo>
                    <a:lnTo>
                      <a:pt x="468" y="875"/>
                    </a:lnTo>
                    <a:lnTo>
                      <a:pt x="527" y="1000"/>
                    </a:lnTo>
                    <a:lnTo>
                      <a:pt x="569" y="1079"/>
                    </a:lnTo>
                    <a:lnTo>
                      <a:pt x="586" y="1085"/>
                    </a:lnTo>
                    <a:lnTo>
                      <a:pt x="606" y="1089"/>
                    </a:lnTo>
                    <a:lnTo>
                      <a:pt x="637" y="1085"/>
                    </a:lnTo>
                    <a:lnTo>
                      <a:pt x="667" y="1073"/>
                    </a:lnTo>
                    <a:lnTo>
                      <a:pt x="687" y="1051"/>
                    </a:lnTo>
                    <a:lnTo>
                      <a:pt x="704" y="1017"/>
                    </a:lnTo>
                    <a:lnTo>
                      <a:pt x="714" y="972"/>
                    </a:lnTo>
                    <a:lnTo>
                      <a:pt x="714" y="909"/>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594" name="Freeform 8">
                <a:extLst>
                  <a:ext uri="{FF2B5EF4-FFF2-40B4-BE49-F238E27FC236}">
                    <a16:creationId xmlns:a16="http://schemas.microsoft.com/office/drawing/2014/main" id="{649C3B20-15DE-0745-AF59-37FE1B7ADCB1}"/>
                  </a:ext>
                </a:extLst>
              </p:cNvPr>
              <p:cNvSpPr>
                <a:spLocks/>
              </p:cNvSpPr>
              <p:nvPr/>
            </p:nvSpPr>
            <p:spPr bwMode="auto">
              <a:xfrm>
                <a:off x="787" y="2099"/>
                <a:ext cx="670" cy="875"/>
              </a:xfrm>
              <a:custGeom>
                <a:avLst/>
                <a:gdLst>
                  <a:gd name="T0" fmla="*/ 0 w 670"/>
                  <a:gd name="T1" fmla="*/ 0 h 875"/>
                  <a:gd name="T2" fmla="*/ 67 w 670"/>
                  <a:gd name="T3" fmla="*/ 121 h 875"/>
                  <a:gd name="T4" fmla="*/ 187 w 670"/>
                  <a:gd name="T5" fmla="*/ 230 h 875"/>
                  <a:gd name="T6" fmla="*/ 266 w 670"/>
                  <a:gd name="T7" fmla="*/ 329 h 875"/>
                  <a:gd name="T8" fmla="*/ 344 w 670"/>
                  <a:gd name="T9" fmla="*/ 453 h 875"/>
                  <a:gd name="T10" fmla="*/ 429 w 670"/>
                  <a:gd name="T11" fmla="*/ 582 h 875"/>
                  <a:gd name="T12" fmla="*/ 516 w 670"/>
                  <a:gd name="T13" fmla="*/ 752 h 875"/>
                  <a:gd name="T14" fmla="*/ 577 w 670"/>
                  <a:gd name="T15" fmla="*/ 802 h 875"/>
                  <a:gd name="T16" fmla="*/ 670 w 670"/>
                  <a:gd name="T17" fmla="*/ 875 h 8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70" h="875">
                    <a:moveTo>
                      <a:pt x="0" y="0"/>
                    </a:moveTo>
                    <a:lnTo>
                      <a:pt x="67" y="121"/>
                    </a:lnTo>
                    <a:lnTo>
                      <a:pt x="187" y="230"/>
                    </a:lnTo>
                    <a:lnTo>
                      <a:pt x="266" y="329"/>
                    </a:lnTo>
                    <a:lnTo>
                      <a:pt x="344" y="453"/>
                    </a:lnTo>
                    <a:lnTo>
                      <a:pt x="429" y="582"/>
                    </a:lnTo>
                    <a:lnTo>
                      <a:pt x="516" y="752"/>
                    </a:lnTo>
                    <a:lnTo>
                      <a:pt x="577" y="802"/>
                    </a:lnTo>
                    <a:lnTo>
                      <a:pt x="670" y="87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595" name="Freeform 9">
                <a:extLst>
                  <a:ext uri="{FF2B5EF4-FFF2-40B4-BE49-F238E27FC236}">
                    <a16:creationId xmlns:a16="http://schemas.microsoft.com/office/drawing/2014/main" id="{7F652E16-DACC-6B4A-9F5E-99F3987C59A7}"/>
                  </a:ext>
                </a:extLst>
              </p:cNvPr>
              <p:cNvSpPr>
                <a:spLocks/>
              </p:cNvSpPr>
              <p:nvPr/>
            </p:nvSpPr>
            <p:spPr bwMode="auto">
              <a:xfrm>
                <a:off x="744" y="2309"/>
                <a:ext cx="331" cy="588"/>
              </a:xfrm>
              <a:custGeom>
                <a:avLst/>
                <a:gdLst>
                  <a:gd name="T0" fmla="*/ 0 w 331"/>
                  <a:gd name="T1" fmla="*/ 0 h 588"/>
                  <a:gd name="T2" fmla="*/ 110 w 331"/>
                  <a:gd name="T3" fmla="*/ 168 h 588"/>
                  <a:gd name="T4" fmla="*/ 195 w 331"/>
                  <a:gd name="T5" fmla="*/ 317 h 588"/>
                  <a:gd name="T6" fmla="*/ 272 w 331"/>
                  <a:gd name="T7" fmla="*/ 467 h 588"/>
                  <a:gd name="T8" fmla="*/ 331 w 331"/>
                  <a:gd name="T9" fmla="*/ 588 h 5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1" h="588">
                    <a:moveTo>
                      <a:pt x="0" y="0"/>
                    </a:moveTo>
                    <a:lnTo>
                      <a:pt x="110" y="168"/>
                    </a:lnTo>
                    <a:lnTo>
                      <a:pt x="195" y="317"/>
                    </a:lnTo>
                    <a:lnTo>
                      <a:pt x="272" y="467"/>
                    </a:lnTo>
                    <a:lnTo>
                      <a:pt x="331" y="588"/>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596" name="Freeform 10">
                <a:extLst>
                  <a:ext uri="{FF2B5EF4-FFF2-40B4-BE49-F238E27FC236}">
                    <a16:creationId xmlns:a16="http://schemas.microsoft.com/office/drawing/2014/main" id="{65D4533C-F901-AE41-A06D-48BB112AD1AC}"/>
                  </a:ext>
                </a:extLst>
              </p:cNvPr>
              <p:cNvSpPr>
                <a:spLocks/>
              </p:cNvSpPr>
              <p:nvPr/>
            </p:nvSpPr>
            <p:spPr bwMode="auto">
              <a:xfrm>
                <a:off x="1751" y="1062"/>
                <a:ext cx="14" cy="95"/>
              </a:xfrm>
              <a:custGeom>
                <a:avLst/>
                <a:gdLst>
                  <a:gd name="T0" fmla="*/ 0 w 14"/>
                  <a:gd name="T1" fmla="*/ 0 h 95"/>
                  <a:gd name="T2" fmla="*/ 14 w 14"/>
                  <a:gd name="T3" fmla="*/ 36 h 95"/>
                  <a:gd name="T4" fmla="*/ 14 w 14"/>
                  <a:gd name="T5" fmla="*/ 70 h 95"/>
                  <a:gd name="T6" fmla="*/ 9 w 14"/>
                  <a:gd name="T7" fmla="*/ 95 h 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95">
                    <a:moveTo>
                      <a:pt x="0" y="0"/>
                    </a:moveTo>
                    <a:lnTo>
                      <a:pt x="14" y="36"/>
                    </a:lnTo>
                    <a:lnTo>
                      <a:pt x="14" y="70"/>
                    </a:lnTo>
                    <a:lnTo>
                      <a:pt x="9" y="9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597" name="Freeform 11">
                <a:extLst>
                  <a:ext uri="{FF2B5EF4-FFF2-40B4-BE49-F238E27FC236}">
                    <a16:creationId xmlns:a16="http://schemas.microsoft.com/office/drawing/2014/main" id="{D61C6CE6-443A-7948-8562-FC8564D173A1}"/>
                  </a:ext>
                </a:extLst>
              </p:cNvPr>
              <p:cNvSpPr>
                <a:spLocks/>
              </p:cNvSpPr>
              <p:nvPr/>
            </p:nvSpPr>
            <p:spPr bwMode="auto">
              <a:xfrm>
                <a:off x="1734" y="1062"/>
                <a:ext cx="14" cy="95"/>
              </a:xfrm>
              <a:custGeom>
                <a:avLst/>
                <a:gdLst>
                  <a:gd name="T0" fmla="*/ 0 w 14"/>
                  <a:gd name="T1" fmla="*/ 0 h 95"/>
                  <a:gd name="T2" fmla="*/ 14 w 14"/>
                  <a:gd name="T3" fmla="*/ 36 h 95"/>
                  <a:gd name="T4" fmla="*/ 14 w 14"/>
                  <a:gd name="T5" fmla="*/ 70 h 95"/>
                  <a:gd name="T6" fmla="*/ 9 w 14"/>
                  <a:gd name="T7" fmla="*/ 95 h 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95">
                    <a:moveTo>
                      <a:pt x="0" y="0"/>
                    </a:moveTo>
                    <a:lnTo>
                      <a:pt x="14" y="36"/>
                    </a:lnTo>
                    <a:lnTo>
                      <a:pt x="14" y="70"/>
                    </a:lnTo>
                    <a:lnTo>
                      <a:pt x="9" y="9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598" name="Freeform 12">
                <a:extLst>
                  <a:ext uri="{FF2B5EF4-FFF2-40B4-BE49-F238E27FC236}">
                    <a16:creationId xmlns:a16="http://schemas.microsoft.com/office/drawing/2014/main" id="{EB14B6A7-93DF-0E45-9C8B-FBB2A6510A58}"/>
                  </a:ext>
                </a:extLst>
              </p:cNvPr>
              <p:cNvSpPr>
                <a:spLocks/>
              </p:cNvSpPr>
              <p:nvPr/>
            </p:nvSpPr>
            <p:spPr bwMode="auto">
              <a:xfrm>
                <a:off x="1401" y="1355"/>
                <a:ext cx="141" cy="115"/>
              </a:xfrm>
              <a:custGeom>
                <a:avLst/>
                <a:gdLst>
                  <a:gd name="T0" fmla="*/ 141 w 141"/>
                  <a:gd name="T1" fmla="*/ 0 h 115"/>
                  <a:gd name="T2" fmla="*/ 68 w 141"/>
                  <a:gd name="T3" fmla="*/ 36 h 115"/>
                  <a:gd name="T4" fmla="*/ 39 w 141"/>
                  <a:gd name="T5" fmla="*/ 66 h 115"/>
                  <a:gd name="T6" fmla="*/ 0 w 141"/>
                  <a:gd name="T7" fmla="*/ 115 h 1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1" h="115">
                    <a:moveTo>
                      <a:pt x="141" y="0"/>
                    </a:moveTo>
                    <a:lnTo>
                      <a:pt x="68" y="36"/>
                    </a:lnTo>
                    <a:lnTo>
                      <a:pt x="39" y="66"/>
                    </a:lnTo>
                    <a:lnTo>
                      <a:pt x="0" y="115"/>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599" name="Freeform 13">
                <a:extLst>
                  <a:ext uri="{FF2B5EF4-FFF2-40B4-BE49-F238E27FC236}">
                    <a16:creationId xmlns:a16="http://schemas.microsoft.com/office/drawing/2014/main" id="{3BF37A12-0B56-7841-A132-4272BAA88C3E}"/>
                  </a:ext>
                </a:extLst>
              </p:cNvPr>
              <p:cNvSpPr>
                <a:spLocks/>
              </p:cNvSpPr>
              <p:nvPr/>
            </p:nvSpPr>
            <p:spPr bwMode="auto">
              <a:xfrm>
                <a:off x="532" y="1201"/>
                <a:ext cx="204" cy="20"/>
              </a:xfrm>
              <a:custGeom>
                <a:avLst/>
                <a:gdLst>
                  <a:gd name="T0" fmla="*/ 0 w 204"/>
                  <a:gd name="T1" fmla="*/ 20 h 20"/>
                  <a:gd name="T2" fmla="*/ 119 w 204"/>
                  <a:gd name="T3" fmla="*/ 16 h 20"/>
                  <a:gd name="T4" fmla="*/ 204 w 204"/>
                  <a:gd name="T5" fmla="*/ 0 h 20"/>
                  <a:gd name="T6" fmla="*/ 0 60000 65536"/>
                  <a:gd name="T7" fmla="*/ 0 60000 65536"/>
                  <a:gd name="T8" fmla="*/ 0 60000 65536"/>
                </a:gdLst>
                <a:ahLst/>
                <a:cxnLst>
                  <a:cxn ang="T6">
                    <a:pos x="T0" y="T1"/>
                  </a:cxn>
                  <a:cxn ang="T7">
                    <a:pos x="T2" y="T3"/>
                  </a:cxn>
                  <a:cxn ang="T8">
                    <a:pos x="T4" y="T5"/>
                  </a:cxn>
                </a:cxnLst>
                <a:rect l="0" t="0" r="r" b="b"/>
                <a:pathLst>
                  <a:path w="204" h="20">
                    <a:moveTo>
                      <a:pt x="0" y="20"/>
                    </a:moveTo>
                    <a:lnTo>
                      <a:pt x="119" y="16"/>
                    </a:lnTo>
                    <a:lnTo>
                      <a:pt x="204"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600" name="Freeform 14">
                <a:extLst>
                  <a:ext uri="{FF2B5EF4-FFF2-40B4-BE49-F238E27FC236}">
                    <a16:creationId xmlns:a16="http://schemas.microsoft.com/office/drawing/2014/main" id="{299B2BE4-3A60-8542-9013-EE85557ED814}"/>
                  </a:ext>
                </a:extLst>
              </p:cNvPr>
              <p:cNvSpPr>
                <a:spLocks/>
              </p:cNvSpPr>
              <p:nvPr/>
            </p:nvSpPr>
            <p:spPr bwMode="auto">
              <a:xfrm>
                <a:off x="1513" y="2331"/>
                <a:ext cx="61" cy="71"/>
              </a:xfrm>
              <a:custGeom>
                <a:avLst/>
                <a:gdLst>
                  <a:gd name="T0" fmla="*/ 0 w 61"/>
                  <a:gd name="T1" fmla="*/ 0 h 71"/>
                  <a:gd name="T2" fmla="*/ 39 w 61"/>
                  <a:gd name="T3" fmla="*/ 41 h 71"/>
                  <a:gd name="T4" fmla="*/ 61 w 61"/>
                  <a:gd name="T5" fmla="*/ 71 h 71"/>
                  <a:gd name="T6" fmla="*/ 0 60000 65536"/>
                  <a:gd name="T7" fmla="*/ 0 60000 65536"/>
                  <a:gd name="T8" fmla="*/ 0 60000 65536"/>
                </a:gdLst>
                <a:ahLst/>
                <a:cxnLst>
                  <a:cxn ang="T6">
                    <a:pos x="T0" y="T1"/>
                  </a:cxn>
                  <a:cxn ang="T7">
                    <a:pos x="T2" y="T3"/>
                  </a:cxn>
                  <a:cxn ang="T8">
                    <a:pos x="T4" y="T5"/>
                  </a:cxn>
                </a:cxnLst>
                <a:rect l="0" t="0" r="r" b="b"/>
                <a:pathLst>
                  <a:path w="61" h="71">
                    <a:moveTo>
                      <a:pt x="0" y="0"/>
                    </a:moveTo>
                    <a:lnTo>
                      <a:pt x="39" y="41"/>
                    </a:lnTo>
                    <a:lnTo>
                      <a:pt x="61" y="71"/>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601" name="Freeform 15">
                <a:extLst>
                  <a:ext uri="{FF2B5EF4-FFF2-40B4-BE49-F238E27FC236}">
                    <a16:creationId xmlns:a16="http://schemas.microsoft.com/office/drawing/2014/main" id="{3FB68207-A300-904D-AF73-AD3A8D0EC88B}"/>
                  </a:ext>
                </a:extLst>
              </p:cNvPr>
              <p:cNvSpPr>
                <a:spLocks/>
              </p:cNvSpPr>
              <p:nvPr/>
            </p:nvSpPr>
            <p:spPr bwMode="auto">
              <a:xfrm>
                <a:off x="1401" y="1913"/>
                <a:ext cx="51" cy="72"/>
              </a:xfrm>
              <a:custGeom>
                <a:avLst/>
                <a:gdLst>
                  <a:gd name="T0" fmla="*/ 0 w 51"/>
                  <a:gd name="T1" fmla="*/ 0 h 72"/>
                  <a:gd name="T2" fmla="*/ 31 w 51"/>
                  <a:gd name="T3" fmla="*/ 42 h 72"/>
                  <a:gd name="T4" fmla="*/ 51 w 51"/>
                  <a:gd name="T5" fmla="*/ 72 h 72"/>
                  <a:gd name="T6" fmla="*/ 0 60000 65536"/>
                  <a:gd name="T7" fmla="*/ 0 60000 65536"/>
                  <a:gd name="T8" fmla="*/ 0 60000 65536"/>
                </a:gdLst>
                <a:ahLst/>
                <a:cxnLst>
                  <a:cxn ang="T6">
                    <a:pos x="T0" y="T1"/>
                  </a:cxn>
                  <a:cxn ang="T7">
                    <a:pos x="T2" y="T3"/>
                  </a:cxn>
                  <a:cxn ang="T8">
                    <a:pos x="T4" y="T5"/>
                  </a:cxn>
                </a:cxnLst>
                <a:rect l="0" t="0" r="r" b="b"/>
                <a:pathLst>
                  <a:path w="51" h="72">
                    <a:moveTo>
                      <a:pt x="0" y="0"/>
                    </a:moveTo>
                    <a:lnTo>
                      <a:pt x="31" y="42"/>
                    </a:lnTo>
                    <a:lnTo>
                      <a:pt x="51" y="72"/>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602" name="Freeform 16">
                <a:extLst>
                  <a:ext uri="{FF2B5EF4-FFF2-40B4-BE49-F238E27FC236}">
                    <a16:creationId xmlns:a16="http://schemas.microsoft.com/office/drawing/2014/main" id="{3318F162-818C-BE48-9135-B8BA7490738B}"/>
                  </a:ext>
                </a:extLst>
              </p:cNvPr>
              <p:cNvSpPr>
                <a:spLocks/>
              </p:cNvSpPr>
              <p:nvPr/>
            </p:nvSpPr>
            <p:spPr bwMode="auto">
              <a:xfrm>
                <a:off x="575" y="1990"/>
                <a:ext cx="144" cy="299"/>
              </a:xfrm>
              <a:custGeom>
                <a:avLst/>
                <a:gdLst>
                  <a:gd name="T0" fmla="*/ 0 w 144"/>
                  <a:gd name="T1" fmla="*/ 0 h 299"/>
                  <a:gd name="T2" fmla="*/ 51 w 144"/>
                  <a:gd name="T3" fmla="*/ 50 h 299"/>
                  <a:gd name="T4" fmla="*/ 144 w 144"/>
                  <a:gd name="T5" fmla="*/ 299 h 299"/>
                  <a:gd name="T6" fmla="*/ 0 60000 65536"/>
                  <a:gd name="T7" fmla="*/ 0 60000 65536"/>
                  <a:gd name="T8" fmla="*/ 0 60000 65536"/>
                </a:gdLst>
                <a:ahLst/>
                <a:cxnLst>
                  <a:cxn ang="T6">
                    <a:pos x="T0" y="T1"/>
                  </a:cxn>
                  <a:cxn ang="T7">
                    <a:pos x="T2" y="T3"/>
                  </a:cxn>
                  <a:cxn ang="T8">
                    <a:pos x="T4" y="T5"/>
                  </a:cxn>
                </a:cxnLst>
                <a:rect l="0" t="0" r="r" b="b"/>
                <a:pathLst>
                  <a:path w="144" h="299">
                    <a:moveTo>
                      <a:pt x="0" y="0"/>
                    </a:moveTo>
                    <a:lnTo>
                      <a:pt x="51" y="50"/>
                    </a:lnTo>
                    <a:lnTo>
                      <a:pt x="144" y="299"/>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603" name="Freeform 17">
                <a:extLst>
                  <a:ext uri="{FF2B5EF4-FFF2-40B4-BE49-F238E27FC236}">
                    <a16:creationId xmlns:a16="http://schemas.microsoft.com/office/drawing/2014/main" id="{DF3A68B5-248E-6249-A4E2-262B82D177D8}"/>
                  </a:ext>
                </a:extLst>
              </p:cNvPr>
              <p:cNvSpPr>
                <a:spLocks/>
              </p:cNvSpPr>
              <p:nvPr/>
            </p:nvSpPr>
            <p:spPr bwMode="auto">
              <a:xfrm>
                <a:off x="842" y="3025"/>
                <a:ext cx="88" cy="30"/>
              </a:xfrm>
              <a:custGeom>
                <a:avLst/>
                <a:gdLst>
                  <a:gd name="T0" fmla="*/ 0 w 88"/>
                  <a:gd name="T1" fmla="*/ 30 h 30"/>
                  <a:gd name="T2" fmla="*/ 19 w 88"/>
                  <a:gd name="T3" fmla="*/ 18 h 30"/>
                  <a:gd name="T4" fmla="*/ 34 w 88"/>
                  <a:gd name="T5" fmla="*/ 10 h 30"/>
                  <a:gd name="T6" fmla="*/ 59 w 88"/>
                  <a:gd name="T7" fmla="*/ 2 h 30"/>
                  <a:gd name="T8" fmla="*/ 88 w 88"/>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30">
                    <a:moveTo>
                      <a:pt x="0" y="30"/>
                    </a:moveTo>
                    <a:lnTo>
                      <a:pt x="19" y="18"/>
                    </a:lnTo>
                    <a:lnTo>
                      <a:pt x="34" y="10"/>
                    </a:lnTo>
                    <a:lnTo>
                      <a:pt x="59" y="2"/>
                    </a:lnTo>
                    <a:lnTo>
                      <a:pt x="88"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604" name="Freeform 18">
                <a:extLst>
                  <a:ext uri="{FF2B5EF4-FFF2-40B4-BE49-F238E27FC236}">
                    <a16:creationId xmlns:a16="http://schemas.microsoft.com/office/drawing/2014/main" id="{1ADCD68B-17D0-6C48-AADB-A3AE820E9459}"/>
                  </a:ext>
                </a:extLst>
              </p:cNvPr>
              <p:cNvSpPr>
                <a:spLocks/>
              </p:cNvSpPr>
              <p:nvPr/>
            </p:nvSpPr>
            <p:spPr bwMode="auto">
              <a:xfrm>
                <a:off x="935" y="3467"/>
                <a:ext cx="108" cy="207"/>
              </a:xfrm>
              <a:custGeom>
                <a:avLst/>
                <a:gdLst>
                  <a:gd name="T0" fmla="*/ 0 w 108"/>
                  <a:gd name="T1" fmla="*/ 0 h 207"/>
                  <a:gd name="T2" fmla="*/ 27 w 108"/>
                  <a:gd name="T3" fmla="*/ 0 h 207"/>
                  <a:gd name="T4" fmla="*/ 48 w 108"/>
                  <a:gd name="T5" fmla="*/ 2 h 207"/>
                  <a:gd name="T6" fmla="*/ 59 w 108"/>
                  <a:gd name="T7" fmla="*/ 6 h 207"/>
                  <a:gd name="T8" fmla="*/ 73 w 108"/>
                  <a:gd name="T9" fmla="*/ 15 h 207"/>
                  <a:gd name="T10" fmla="*/ 81 w 108"/>
                  <a:gd name="T11" fmla="*/ 27 h 207"/>
                  <a:gd name="T12" fmla="*/ 86 w 108"/>
                  <a:gd name="T13" fmla="*/ 45 h 207"/>
                  <a:gd name="T14" fmla="*/ 108 w 108"/>
                  <a:gd name="T15" fmla="*/ 201 h 207"/>
                  <a:gd name="T16" fmla="*/ 83 w 108"/>
                  <a:gd name="T17" fmla="*/ 207 h 207"/>
                  <a:gd name="T18" fmla="*/ 61 w 108"/>
                  <a:gd name="T19" fmla="*/ 205 h 207"/>
                  <a:gd name="T20" fmla="*/ 46 w 108"/>
                  <a:gd name="T21" fmla="*/ 200 h 207"/>
                  <a:gd name="T22" fmla="*/ 37 w 108"/>
                  <a:gd name="T23" fmla="*/ 196 h 207"/>
                  <a:gd name="T24" fmla="*/ 26 w 108"/>
                  <a:gd name="T25" fmla="*/ 180 h 207"/>
                  <a:gd name="T26" fmla="*/ 19 w 108"/>
                  <a:gd name="T27" fmla="*/ 162 h 207"/>
                  <a:gd name="T28" fmla="*/ 0 w 108"/>
                  <a:gd name="T29" fmla="*/ 0 h 20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8" h="207">
                    <a:moveTo>
                      <a:pt x="0" y="0"/>
                    </a:moveTo>
                    <a:lnTo>
                      <a:pt x="27" y="0"/>
                    </a:lnTo>
                    <a:lnTo>
                      <a:pt x="48" y="2"/>
                    </a:lnTo>
                    <a:lnTo>
                      <a:pt x="59" y="6"/>
                    </a:lnTo>
                    <a:lnTo>
                      <a:pt x="73" y="15"/>
                    </a:lnTo>
                    <a:lnTo>
                      <a:pt x="81" y="27"/>
                    </a:lnTo>
                    <a:lnTo>
                      <a:pt x="86" y="45"/>
                    </a:lnTo>
                    <a:lnTo>
                      <a:pt x="108" y="201"/>
                    </a:lnTo>
                    <a:lnTo>
                      <a:pt x="83" y="207"/>
                    </a:lnTo>
                    <a:lnTo>
                      <a:pt x="61" y="205"/>
                    </a:lnTo>
                    <a:lnTo>
                      <a:pt x="46" y="200"/>
                    </a:lnTo>
                    <a:lnTo>
                      <a:pt x="37" y="196"/>
                    </a:lnTo>
                    <a:lnTo>
                      <a:pt x="26" y="180"/>
                    </a:lnTo>
                    <a:lnTo>
                      <a:pt x="19" y="162"/>
                    </a:lnTo>
                    <a:lnTo>
                      <a:pt x="0" y="0"/>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109605" name="Freeform 19">
                <a:extLst>
                  <a:ext uri="{FF2B5EF4-FFF2-40B4-BE49-F238E27FC236}">
                    <a16:creationId xmlns:a16="http://schemas.microsoft.com/office/drawing/2014/main" id="{0C912108-300B-7B40-A383-8A019B1083D3}"/>
                  </a:ext>
                </a:extLst>
              </p:cNvPr>
              <p:cNvSpPr>
                <a:spLocks/>
              </p:cNvSpPr>
              <p:nvPr/>
            </p:nvSpPr>
            <p:spPr bwMode="auto">
              <a:xfrm>
                <a:off x="1494" y="3486"/>
                <a:ext cx="184" cy="169"/>
              </a:xfrm>
              <a:custGeom>
                <a:avLst/>
                <a:gdLst>
                  <a:gd name="T0" fmla="*/ 0 w 184"/>
                  <a:gd name="T1" fmla="*/ 40 h 169"/>
                  <a:gd name="T2" fmla="*/ 16 w 184"/>
                  <a:gd name="T3" fmla="*/ 28 h 169"/>
                  <a:gd name="T4" fmla="*/ 27 w 184"/>
                  <a:gd name="T5" fmla="*/ 18 h 169"/>
                  <a:gd name="T6" fmla="*/ 44 w 184"/>
                  <a:gd name="T7" fmla="*/ 8 h 169"/>
                  <a:gd name="T8" fmla="*/ 65 w 184"/>
                  <a:gd name="T9" fmla="*/ 2 h 169"/>
                  <a:gd name="T10" fmla="*/ 81 w 184"/>
                  <a:gd name="T11" fmla="*/ 0 h 169"/>
                  <a:gd name="T12" fmla="*/ 98 w 184"/>
                  <a:gd name="T13" fmla="*/ 2 h 169"/>
                  <a:gd name="T14" fmla="*/ 115 w 184"/>
                  <a:gd name="T15" fmla="*/ 6 h 169"/>
                  <a:gd name="T16" fmla="*/ 129 w 184"/>
                  <a:gd name="T17" fmla="*/ 16 h 169"/>
                  <a:gd name="T18" fmla="*/ 168 w 184"/>
                  <a:gd name="T19" fmla="*/ 58 h 169"/>
                  <a:gd name="T20" fmla="*/ 181 w 184"/>
                  <a:gd name="T21" fmla="*/ 80 h 169"/>
                  <a:gd name="T22" fmla="*/ 184 w 184"/>
                  <a:gd name="T23" fmla="*/ 97 h 169"/>
                  <a:gd name="T24" fmla="*/ 183 w 184"/>
                  <a:gd name="T25" fmla="*/ 111 h 169"/>
                  <a:gd name="T26" fmla="*/ 176 w 184"/>
                  <a:gd name="T27" fmla="*/ 125 h 169"/>
                  <a:gd name="T28" fmla="*/ 168 w 184"/>
                  <a:gd name="T29" fmla="*/ 139 h 169"/>
                  <a:gd name="T30" fmla="*/ 154 w 184"/>
                  <a:gd name="T31" fmla="*/ 153 h 169"/>
                  <a:gd name="T32" fmla="*/ 142 w 184"/>
                  <a:gd name="T33" fmla="*/ 161 h 169"/>
                  <a:gd name="T34" fmla="*/ 127 w 184"/>
                  <a:gd name="T35" fmla="*/ 167 h 169"/>
                  <a:gd name="T36" fmla="*/ 112 w 184"/>
                  <a:gd name="T37" fmla="*/ 169 h 169"/>
                  <a:gd name="T38" fmla="*/ 105 w 184"/>
                  <a:gd name="T39" fmla="*/ 169 h 169"/>
                  <a:gd name="T40" fmla="*/ 0 w 184"/>
                  <a:gd name="T41" fmla="*/ 40 h 1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84" h="169">
                    <a:moveTo>
                      <a:pt x="0" y="40"/>
                    </a:moveTo>
                    <a:lnTo>
                      <a:pt x="16" y="28"/>
                    </a:lnTo>
                    <a:lnTo>
                      <a:pt x="27" y="18"/>
                    </a:lnTo>
                    <a:lnTo>
                      <a:pt x="44" y="8"/>
                    </a:lnTo>
                    <a:lnTo>
                      <a:pt x="65" y="2"/>
                    </a:lnTo>
                    <a:lnTo>
                      <a:pt x="81" y="0"/>
                    </a:lnTo>
                    <a:lnTo>
                      <a:pt x="98" y="2"/>
                    </a:lnTo>
                    <a:lnTo>
                      <a:pt x="115" y="6"/>
                    </a:lnTo>
                    <a:lnTo>
                      <a:pt x="129" y="16"/>
                    </a:lnTo>
                    <a:lnTo>
                      <a:pt x="168" y="58"/>
                    </a:lnTo>
                    <a:lnTo>
                      <a:pt x="181" y="80"/>
                    </a:lnTo>
                    <a:lnTo>
                      <a:pt x="184" y="97"/>
                    </a:lnTo>
                    <a:lnTo>
                      <a:pt x="183" y="111"/>
                    </a:lnTo>
                    <a:lnTo>
                      <a:pt x="176" y="125"/>
                    </a:lnTo>
                    <a:lnTo>
                      <a:pt x="168" y="139"/>
                    </a:lnTo>
                    <a:lnTo>
                      <a:pt x="154" y="153"/>
                    </a:lnTo>
                    <a:lnTo>
                      <a:pt x="142" y="161"/>
                    </a:lnTo>
                    <a:lnTo>
                      <a:pt x="127" y="167"/>
                    </a:lnTo>
                    <a:lnTo>
                      <a:pt x="112" y="169"/>
                    </a:lnTo>
                    <a:lnTo>
                      <a:pt x="105" y="169"/>
                    </a:lnTo>
                    <a:lnTo>
                      <a:pt x="0" y="40"/>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109606" name="Freeform 20">
                <a:extLst>
                  <a:ext uri="{FF2B5EF4-FFF2-40B4-BE49-F238E27FC236}">
                    <a16:creationId xmlns:a16="http://schemas.microsoft.com/office/drawing/2014/main" id="{265847AC-E797-834E-B6F2-20AB792875C9}"/>
                  </a:ext>
                </a:extLst>
              </p:cNvPr>
              <p:cNvSpPr>
                <a:spLocks/>
              </p:cNvSpPr>
              <p:nvPr/>
            </p:nvSpPr>
            <p:spPr bwMode="auto">
              <a:xfrm>
                <a:off x="1118" y="2913"/>
                <a:ext cx="104" cy="75"/>
              </a:xfrm>
              <a:custGeom>
                <a:avLst/>
                <a:gdLst>
                  <a:gd name="T0" fmla="*/ 0 w 104"/>
                  <a:gd name="T1" fmla="*/ 75 h 75"/>
                  <a:gd name="T2" fmla="*/ 22 w 104"/>
                  <a:gd name="T3" fmla="*/ 49 h 75"/>
                  <a:gd name="T4" fmla="*/ 47 w 104"/>
                  <a:gd name="T5" fmla="*/ 29 h 75"/>
                  <a:gd name="T6" fmla="*/ 69 w 104"/>
                  <a:gd name="T7" fmla="*/ 13 h 75"/>
                  <a:gd name="T8" fmla="*/ 104 w 104"/>
                  <a:gd name="T9" fmla="*/ 0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 h="75">
                    <a:moveTo>
                      <a:pt x="0" y="75"/>
                    </a:moveTo>
                    <a:lnTo>
                      <a:pt x="22" y="49"/>
                    </a:lnTo>
                    <a:lnTo>
                      <a:pt x="47" y="29"/>
                    </a:lnTo>
                    <a:lnTo>
                      <a:pt x="69" y="13"/>
                    </a:lnTo>
                    <a:lnTo>
                      <a:pt x="104"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607" name="Freeform 21">
                <a:extLst>
                  <a:ext uri="{FF2B5EF4-FFF2-40B4-BE49-F238E27FC236}">
                    <a16:creationId xmlns:a16="http://schemas.microsoft.com/office/drawing/2014/main" id="{D625A2AE-B37C-E84A-8465-89704072753B}"/>
                  </a:ext>
                </a:extLst>
              </p:cNvPr>
              <p:cNvSpPr>
                <a:spLocks/>
              </p:cNvSpPr>
              <p:nvPr/>
            </p:nvSpPr>
            <p:spPr bwMode="auto">
              <a:xfrm>
                <a:off x="1880" y="3083"/>
                <a:ext cx="224" cy="150"/>
              </a:xfrm>
              <a:custGeom>
                <a:avLst/>
                <a:gdLst>
                  <a:gd name="T0" fmla="*/ 0 w 224"/>
                  <a:gd name="T1" fmla="*/ 95 h 150"/>
                  <a:gd name="T2" fmla="*/ 0 w 224"/>
                  <a:gd name="T3" fmla="*/ 63 h 150"/>
                  <a:gd name="T4" fmla="*/ 8 w 224"/>
                  <a:gd name="T5" fmla="*/ 37 h 150"/>
                  <a:gd name="T6" fmla="*/ 16 w 224"/>
                  <a:gd name="T7" fmla="*/ 22 h 150"/>
                  <a:gd name="T8" fmla="*/ 37 w 224"/>
                  <a:gd name="T9" fmla="*/ 4 h 150"/>
                  <a:gd name="T10" fmla="*/ 59 w 224"/>
                  <a:gd name="T11" fmla="*/ 0 h 150"/>
                  <a:gd name="T12" fmla="*/ 86 w 224"/>
                  <a:gd name="T13" fmla="*/ 0 h 150"/>
                  <a:gd name="T14" fmla="*/ 126 w 224"/>
                  <a:gd name="T15" fmla="*/ 10 h 150"/>
                  <a:gd name="T16" fmla="*/ 157 w 224"/>
                  <a:gd name="T17" fmla="*/ 24 h 150"/>
                  <a:gd name="T18" fmla="*/ 204 w 224"/>
                  <a:gd name="T19" fmla="*/ 47 h 150"/>
                  <a:gd name="T20" fmla="*/ 217 w 224"/>
                  <a:gd name="T21" fmla="*/ 57 h 150"/>
                  <a:gd name="T22" fmla="*/ 224 w 224"/>
                  <a:gd name="T23" fmla="*/ 67 h 150"/>
                  <a:gd name="T24" fmla="*/ 216 w 224"/>
                  <a:gd name="T25" fmla="*/ 91 h 150"/>
                  <a:gd name="T26" fmla="*/ 206 w 224"/>
                  <a:gd name="T27" fmla="*/ 113 h 150"/>
                  <a:gd name="T28" fmla="*/ 190 w 224"/>
                  <a:gd name="T29" fmla="*/ 132 h 150"/>
                  <a:gd name="T30" fmla="*/ 165 w 224"/>
                  <a:gd name="T31" fmla="*/ 150 h 150"/>
                  <a:gd name="T32" fmla="*/ 146 w 224"/>
                  <a:gd name="T33" fmla="*/ 150 h 150"/>
                  <a:gd name="T34" fmla="*/ 0 w 224"/>
                  <a:gd name="T35" fmla="*/ 95 h 15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24" h="150">
                    <a:moveTo>
                      <a:pt x="0" y="95"/>
                    </a:moveTo>
                    <a:lnTo>
                      <a:pt x="0" y="63"/>
                    </a:lnTo>
                    <a:lnTo>
                      <a:pt x="8" y="37"/>
                    </a:lnTo>
                    <a:lnTo>
                      <a:pt x="16" y="22"/>
                    </a:lnTo>
                    <a:lnTo>
                      <a:pt x="37" y="4"/>
                    </a:lnTo>
                    <a:lnTo>
                      <a:pt x="59" y="0"/>
                    </a:lnTo>
                    <a:lnTo>
                      <a:pt x="86" y="0"/>
                    </a:lnTo>
                    <a:lnTo>
                      <a:pt x="126" y="10"/>
                    </a:lnTo>
                    <a:lnTo>
                      <a:pt x="157" y="24"/>
                    </a:lnTo>
                    <a:lnTo>
                      <a:pt x="204" y="47"/>
                    </a:lnTo>
                    <a:lnTo>
                      <a:pt x="217" y="57"/>
                    </a:lnTo>
                    <a:lnTo>
                      <a:pt x="224" y="67"/>
                    </a:lnTo>
                    <a:lnTo>
                      <a:pt x="216" y="91"/>
                    </a:lnTo>
                    <a:lnTo>
                      <a:pt x="206" y="113"/>
                    </a:lnTo>
                    <a:lnTo>
                      <a:pt x="190" y="132"/>
                    </a:lnTo>
                    <a:lnTo>
                      <a:pt x="165" y="150"/>
                    </a:lnTo>
                    <a:lnTo>
                      <a:pt x="146" y="150"/>
                    </a:lnTo>
                    <a:lnTo>
                      <a:pt x="0" y="95"/>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109608" name="Freeform 22">
                <a:extLst>
                  <a:ext uri="{FF2B5EF4-FFF2-40B4-BE49-F238E27FC236}">
                    <a16:creationId xmlns:a16="http://schemas.microsoft.com/office/drawing/2014/main" id="{9535F2E2-7D38-9241-85AD-DE39245EE469}"/>
                  </a:ext>
                </a:extLst>
              </p:cNvPr>
              <p:cNvSpPr>
                <a:spLocks/>
              </p:cNvSpPr>
              <p:nvPr/>
            </p:nvSpPr>
            <p:spPr bwMode="auto">
              <a:xfrm>
                <a:off x="1418" y="2596"/>
                <a:ext cx="130" cy="194"/>
              </a:xfrm>
              <a:custGeom>
                <a:avLst/>
                <a:gdLst>
                  <a:gd name="T0" fmla="*/ 0 w 130"/>
                  <a:gd name="T1" fmla="*/ 47 h 194"/>
                  <a:gd name="T2" fmla="*/ 21 w 130"/>
                  <a:gd name="T3" fmla="*/ 22 h 194"/>
                  <a:gd name="T4" fmla="*/ 41 w 130"/>
                  <a:gd name="T5" fmla="*/ 10 h 194"/>
                  <a:gd name="T6" fmla="*/ 65 w 130"/>
                  <a:gd name="T7" fmla="*/ 0 h 194"/>
                  <a:gd name="T8" fmla="*/ 87 w 130"/>
                  <a:gd name="T9" fmla="*/ 2 h 194"/>
                  <a:gd name="T10" fmla="*/ 103 w 130"/>
                  <a:gd name="T11" fmla="*/ 12 h 194"/>
                  <a:gd name="T12" fmla="*/ 115 w 130"/>
                  <a:gd name="T13" fmla="*/ 36 h 194"/>
                  <a:gd name="T14" fmla="*/ 125 w 130"/>
                  <a:gd name="T15" fmla="*/ 71 h 194"/>
                  <a:gd name="T16" fmla="*/ 130 w 130"/>
                  <a:gd name="T17" fmla="*/ 101 h 194"/>
                  <a:gd name="T18" fmla="*/ 130 w 130"/>
                  <a:gd name="T19" fmla="*/ 131 h 194"/>
                  <a:gd name="T20" fmla="*/ 125 w 130"/>
                  <a:gd name="T21" fmla="*/ 152 h 194"/>
                  <a:gd name="T22" fmla="*/ 112 w 130"/>
                  <a:gd name="T23" fmla="*/ 174 h 194"/>
                  <a:gd name="T24" fmla="*/ 100 w 130"/>
                  <a:gd name="T25" fmla="*/ 184 h 194"/>
                  <a:gd name="T26" fmla="*/ 73 w 130"/>
                  <a:gd name="T27" fmla="*/ 194 h 194"/>
                  <a:gd name="T28" fmla="*/ 31 w 130"/>
                  <a:gd name="T29" fmla="*/ 109 h 194"/>
                  <a:gd name="T30" fmla="*/ 0 w 130"/>
                  <a:gd name="T31" fmla="*/ 47 h 1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0" h="194">
                    <a:moveTo>
                      <a:pt x="0" y="47"/>
                    </a:moveTo>
                    <a:lnTo>
                      <a:pt x="21" y="22"/>
                    </a:lnTo>
                    <a:lnTo>
                      <a:pt x="41" y="10"/>
                    </a:lnTo>
                    <a:lnTo>
                      <a:pt x="65" y="0"/>
                    </a:lnTo>
                    <a:lnTo>
                      <a:pt x="87" y="2"/>
                    </a:lnTo>
                    <a:lnTo>
                      <a:pt x="103" y="12"/>
                    </a:lnTo>
                    <a:lnTo>
                      <a:pt x="115" y="36"/>
                    </a:lnTo>
                    <a:lnTo>
                      <a:pt x="125" y="71"/>
                    </a:lnTo>
                    <a:lnTo>
                      <a:pt x="130" y="101"/>
                    </a:lnTo>
                    <a:lnTo>
                      <a:pt x="130" y="131"/>
                    </a:lnTo>
                    <a:lnTo>
                      <a:pt x="125" y="152"/>
                    </a:lnTo>
                    <a:lnTo>
                      <a:pt x="112" y="174"/>
                    </a:lnTo>
                    <a:lnTo>
                      <a:pt x="100" y="184"/>
                    </a:lnTo>
                    <a:lnTo>
                      <a:pt x="73" y="194"/>
                    </a:lnTo>
                    <a:lnTo>
                      <a:pt x="31" y="109"/>
                    </a:lnTo>
                    <a:lnTo>
                      <a:pt x="0" y="47"/>
                    </a:lnTo>
                    <a:close/>
                  </a:path>
                </a:pathLst>
              </a:custGeom>
              <a:solidFill>
                <a:srgbClr val="FFBFBF"/>
              </a:solidFill>
              <a:ln w="22225">
                <a:solidFill>
                  <a:srgbClr val="000000"/>
                </a:solidFill>
                <a:prstDash val="solid"/>
                <a:round/>
                <a:headEnd/>
                <a:tailEnd/>
              </a:ln>
            </p:spPr>
            <p:txBody>
              <a:bodyPr/>
              <a:lstStyle/>
              <a:p>
                <a:endParaRPr lang="zh-CN" altLang="en-US"/>
              </a:p>
            </p:txBody>
          </p:sp>
        </p:grpSp>
      </p:grpSp>
      <p:grpSp>
        <p:nvGrpSpPr>
          <p:cNvPr id="109572" name="Group 23">
            <a:extLst>
              <a:ext uri="{FF2B5EF4-FFF2-40B4-BE49-F238E27FC236}">
                <a16:creationId xmlns:a16="http://schemas.microsoft.com/office/drawing/2014/main" id="{59FF3D1C-05CE-4E40-BF6F-8BB0C10C65BA}"/>
              </a:ext>
            </a:extLst>
          </p:cNvPr>
          <p:cNvGrpSpPr>
            <a:grpSpLocks/>
          </p:cNvGrpSpPr>
          <p:nvPr/>
        </p:nvGrpSpPr>
        <p:grpSpPr bwMode="auto">
          <a:xfrm>
            <a:off x="7510463" y="1781175"/>
            <a:ext cx="1816100" cy="2514600"/>
            <a:chOff x="3594" y="1043"/>
            <a:chExt cx="2012" cy="2574"/>
          </a:xfrm>
        </p:grpSpPr>
        <p:sp>
          <p:nvSpPr>
            <p:cNvPr id="109573" name="Freeform 24">
              <a:extLst>
                <a:ext uri="{FF2B5EF4-FFF2-40B4-BE49-F238E27FC236}">
                  <a16:creationId xmlns:a16="http://schemas.microsoft.com/office/drawing/2014/main" id="{61AD7135-68FD-5548-B8E1-1166A9C33536}"/>
                </a:ext>
              </a:extLst>
            </p:cNvPr>
            <p:cNvSpPr>
              <a:spLocks/>
            </p:cNvSpPr>
            <p:nvPr/>
          </p:nvSpPr>
          <p:spPr bwMode="auto">
            <a:xfrm>
              <a:off x="3594" y="1043"/>
              <a:ext cx="2012" cy="2574"/>
            </a:xfrm>
            <a:custGeom>
              <a:avLst/>
              <a:gdLst>
                <a:gd name="T0" fmla="*/ 1520 w 2012"/>
                <a:gd name="T1" fmla="*/ 122 h 2574"/>
                <a:gd name="T2" fmla="*/ 1248 w 2012"/>
                <a:gd name="T3" fmla="*/ 112 h 2574"/>
                <a:gd name="T4" fmla="*/ 867 w 2012"/>
                <a:gd name="T5" fmla="*/ 33 h 2574"/>
                <a:gd name="T6" fmla="*/ 578 w 2012"/>
                <a:gd name="T7" fmla="*/ 33 h 2574"/>
                <a:gd name="T8" fmla="*/ 385 w 2012"/>
                <a:gd name="T9" fmla="*/ 4 h 2574"/>
                <a:gd name="T10" fmla="*/ 25 w 2012"/>
                <a:gd name="T11" fmla="*/ 33 h 2574"/>
                <a:gd name="T12" fmla="*/ 7 w 2012"/>
                <a:gd name="T13" fmla="*/ 65 h 2574"/>
                <a:gd name="T14" fmla="*/ 0 w 2012"/>
                <a:gd name="T15" fmla="*/ 126 h 2574"/>
                <a:gd name="T16" fmla="*/ 24 w 2012"/>
                <a:gd name="T17" fmla="*/ 188 h 2574"/>
                <a:gd name="T18" fmla="*/ 61 w 2012"/>
                <a:gd name="T19" fmla="*/ 227 h 2574"/>
                <a:gd name="T20" fmla="*/ 106 w 2012"/>
                <a:gd name="T21" fmla="*/ 253 h 2574"/>
                <a:gd name="T22" fmla="*/ 188 w 2012"/>
                <a:gd name="T23" fmla="*/ 279 h 2574"/>
                <a:gd name="T24" fmla="*/ 309 w 2012"/>
                <a:gd name="T25" fmla="*/ 300 h 2574"/>
                <a:gd name="T26" fmla="*/ 492 w 2012"/>
                <a:gd name="T27" fmla="*/ 290 h 2574"/>
                <a:gd name="T28" fmla="*/ 676 w 2012"/>
                <a:gd name="T29" fmla="*/ 342 h 2574"/>
                <a:gd name="T30" fmla="*/ 799 w 2012"/>
                <a:gd name="T31" fmla="*/ 490 h 2574"/>
                <a:gd name="T32" fmla="*/ 872 w 2012"/>
                <a:gd name="T33" fmla="*/ 651 h 2574"/>
                <a:gd name="T34" fmla="*/ 883 w 2012"/>
                <a:gd name="T35" fmla="*/ 841 h 2574"/>
                <a:gd name="T36" fmla="*/ 875 w 2012"/>
                <a:gd name="T37" fmla="*/ 1098 h 2574"/>
                <a:gd name="T38" fmla="*/ 750 w 2012"/>
                <a:gd name="T39" fmla="*/ 1371 h 2574"/>
                <a:gd name="T40" fmla="*/ 676 w 2012"/>
                <a:gd name="T41" fmla="*/ 1472 h 2574"/>
                <a:gd name="T42" fmla="*/ 590 w 2012"/>
                <a:gd name="T43" fmla="*/ 1583 h 2574"/>
                <a:gd name="T44" fmla="*/ 473 w 2012"/>
                <a:gd name="T45" fmla="*/ 1654 h 2574"/>
                <a:gd name="T46" fmla="*/ 378 w 2012"/>
                <a:gd name="T47" fmla="*/ 1739 h 2574"/>
                <a:gd name="T48" fmla="*/ 220 w 2012"/>
                <a:gd name="T49" fmla="*/ 1824 h 2574"/>
                <a:gd name="T50" fmla="*/ 159 w 2012"/>
                <a:gd name="T51" fmla="*/ 1870 h 2574"/>
                <a:gd name="T52" fmla="*/ 110 w 2012"/>
                <a:gd name="T53" fmla="*/ 1919 h 2574"/>
                <a:gd name="T54" fmla="*/ 81 w 2012"/>
                <a:gd name="T55" fmla="*/ 1972 h 2574"/>
                <a:gd name="T56" fmla="*/ 69 w 2012"/>
                <a:gd name="T57" fmla="*/ 2036 h 2574"/>
                <a:gd name="T58" fmla="*/ 84 w 2012"/>
                <a:gd name="T59" fmla="*/ 2095 h 2574"/>
                <a:gd name="T60" fmla="*/ 123 w 2012"/>
                <a:gd name="T61" fmla="*/ 2131 h 2574"/>
                <a:gd name="T62" fmla="*/ 171 w 2012"/>
                <a:gd name="T63" fmla="*/ 2141 h 2574"/>
                <a:gd name="T64" fmla="*/ 272 w 2012"/>
                <a:gd name="T65" fmla="*/ 2109 h 2574"/>
                <a:gd name="T66" fmla="*/ 492 w 2012"/>
                <a:gd name="T67" fmla="*/ 2034 h 2574"/>
                <a:gd name="T68" fmla="*/ 855 w 2012"/>
                <a:gd name="T69" fmla="*/ 1759 h 2574"/>
                <a:gd name="T70" fmla="*/ 544 w 2012"/>
                <a:gd name="T71" fmla="*/ 2164 h 2574"/>
                <a:gd name="T72" fmla="*/ 431 w 2012"/>
                <a:gd name="T73" fmla="*/ 2267 h 2574"/>
                <a:gd name="T74" fmla="*/ 397 w 2012"/>
                <a:gd name="T75" fmla="*/ 2317 h 2574"/>
                <a:gd name="T76" fmla="*/ 385 w 2012"/>
                <a:gd name="T77" fmla="*/ 2364 h 2574"/>
                <a:gd name="T78" fmla="*/ 389 w 2012"/>
                <a:gd name="T79" fmla="*/ 2418 h 2574"/>
                <a:gd name="T80" fmla="*/ 417 w 2012"/>
                <a:gd name="T81" fmla="*/ 2461 h 2574"/>
                <a:gd name="T82" fmla="*/ 459 w 2012"/>
                <a:gd name="T83" fmla="*/ 2491 h 2574"/>
                <a:gd name="T84" fmla="*/ 596 w 2012"/>
                <a:gd name="T85" fmla="*/ 2406 h 2574"/>
                <a:gd name="T86" fmla="*/ 1088 w 2012"/>
                <a:gd name="T87" fmla="*/ 1923 h 2574"/>
                <a:gd name="T88" fmla="*/ 961 w 2012"/>
                <a:gd name="T89" fmla="*/ 2263 h 2574"/>
                <a:gd name="T90" fmla="*/ 919 w 2012"/>
                <a:gd name="T91" fmla="*/ 2368 h 2574"/>
                <a:gd name="T92" fmla="*/ 900 w 2012"/>
                <a:gd name="T93" fmla="*/ 2439 h 2574"/>
                <a:gd name="T94" fmla="*/ 899 w 2012"/>
                <a:gd name="T95" fmla="*/ 2491 h 2574"/>
                <a:gd name="T96" fmla="*/ 919 w 2012"/>
                <a:gd name="T97" fmla="*/ 2542 h 2574"/>
                <a:gd name="T98" fmla="*/ 953 w 2012"/>
                <a:gd name="T99" fmla="*/ 2568 h 2574"/>
                <a:gd name="T100" fmla="*/ 1003 w 2012"/>
                <a:gd name="T101" fmla="*/ 2572 h 2574"/>
                <a:gd name="T102" fmla="*/ 1274 w 2012"/>
                <a:gd name="T103" fmla="*/ 2125 h 2574"/>
                <a:gd name="T104" fmla="*/ 1453 w 2012"/>
                <a:gd name="T105" fmla="*/ 1505 h 2574"/>
                <a:gd name="T106" fmla="*/ 1593 w 2012"/>
                <a:gd name="T107" fmla="*/ 1244 h 2574"/>
                <a:gd name="T108" fmla="*/ 1725 w 2012"/>
                <a:gd name="T109" fmla="*/ 1048 h 2574"/>
                <a:gd name="T110" fmla="*/ 1927 w 2012"/>
                <a:gd name="T111" fmla="*/ 841 h 2574"/>
                <a:gd name="T112" fmla="*/ 2012 w 2012"/>
                <a:gd name="T113" fmla="*/ 461 h 2574"/>
                <a:gd name="T114" fmla="*/ 1801 w 2012"/>
                <a:gd name="T115" fmla="*/ 23 h 257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012" h="2574">
                  <a:moveTo>
                    <a:pt x="1708" y="13"/>
                  </a:moveTo>
                  <a:lnTo>
                    <a:pt x="1520" y="122"/>
                  </a:lnTo>
                  <a:lnTo>
                    <a:pt x="1394" y="122"/>
                  </a:lnTo>
                  <a:lnTo>
                    <a:pt x="1248" y="112"/>
                  </a:lnTo>
                  <a:lnTo>
                    <a:pt x="1139" y="112"/>
                  </a:lnTo>
                  <a:lnTo>
                    <a:pt x="867" y="33"/>
                  </a:lnTo>
                  <a:lnTo>
                    <a:pt x="715" y="33"/>
                  </a:lnTo>
                  <a:lnTo>
                    <a:pt x="578" y="33"/>
                  </a:lnTo>
                  <a:lnTo>
                    <a:pt x="443" y="0"/>
                  </a:lnTo>
                  <a:lnTo>
                    <a:pt x="385" y="4"/>
                  </a:lnTo>
                  <a:lnTo>
                    <a:pt x="289" y="33"/>
                  </a:lnTo>
                  <a:lnTo>
                    <a:pt x="25" y="33"/>
                  </a:lnTo>
                  <a:lnTo>
                    <a:pt x="14" y="47"/>
                  </a:lnTo>
                  <a:lnTo>
                    <a:pt x="7" y="65"/>
                  </a:lnTo>
                  <a:lnTo>
                    <a:pt x="2" y="97"/>
                  </a:lnTo>
                  <a:lnTo>
                    <a:pt x="0" y="126"/>
                  </a:lnTo>
                  <a:lnTo>
                    <a:pt x="8" y="158"/>
                  </a:lnTo>
                  <a:lnTo>
                    <a:pt x="24" y="188"/>
                  </a:lnTo>
                  <a:lnTo>
                    <a:pt x="41" y="207"/>
                  </a:lnTo>
                  <a:lnTo>
                    <a:pt x="61" y="227"/>
                  </a:lnTo>
                  <a:lnTo>
                    <a:pt x="79" y="239"/>
                  </a:lnTo>
                  <a:lnTo>
                    <a:pt x="106" y="253"/>
                  </a:lnTo>
                  <a:lnTo>
                    <a:pt x="137" y="263"/>
                  </a:lnTo>
                  <a:lnTo>
                    <a:pt x="188" y="279"/>
                  </a:lnTo>
                  <a:lnTo>
                    <a:pt x="240" y="289"/>
                  </a:lnTo>
                  <a:lnTo>
                    <a:pt x="309" y="300"/>
                  </a:lnTo>
                  <a:lnTo>
                    <a:pt x="382" y="310"/>
                  </a:lnTo>
                  <a:lnTo>
                    <a:pt x="492" y="290"/>
                  </a:lnTo>
                  <a:lnTo>
                    <a:pt x="588" y="312"/>
                  </a:lnTo>
                  <a:lnTo>
                    <a:pt x="676" y="342"/>
                  </a:lnTo>
                  <a:lnTo>
                    <a:pt x="752" y="411"/>
                  </a:lnTo>
                  <a:lnTo>
                    <a:pt x="799" y="490"/>
                  </a:lnTo>
                  <a:lnTo>
                    <a:pt x="848" y="577"/>
                  </a:lnTo>
                  <a:lnTo>
                    <a:pt x="872" y="651"/>
                  </a:lnTo>
                  <a:lnTo>
                    <a:pt x="885" y="740"/>
                  </a:lnTo>
                  <a:lnTo>
                    <a:pt x="883" y="841"/>
                  </a:lnTo>
                  <a:lnTo>
                    <a:pt x="883" y="969"/>
                  </a:lnTo>
                  <a:lnTo>
                    <a:pt x="875" y="1098"/>
                  </a:lnTo>
                  <a:lnTo>
                    <a:pt x="821" y="1272"/>
                  </a:lnTo>
                  <a:lnTo>
                    <a:pt x="750" y="1371"/>
                  </a:lnTo>
                  <a:lnTo>
                    <a:pt x="709" y="1418"/>
                  </a:lnTo>
                  <a:lnTo>
                    <a:pt x="676" y="1472"/>
                  </a:lnTo>
                  <a:lnTo>
                    <a:pt x="628" y="1535"/>
                  </a:lnTo>
                  <a:lnTo>
                    <a:pt x="590" y="1583"/>
                  </a:lnTo>
                  <a:lnTo>
                    <a:pt x="525" y="1614"/>
                  </a:lnTo>
                  <a:lnTo>
                    <a:pt x="473" y="1654"/>
                  </a:lnTo>
                  <a:lnTo>
                    <a:pt x="424" y="1697"/>
                  </a:lnTo>
                  <a:lnTo>
                    <a:pt x="378" y="1739"/>
                  </a:lnTo>
                  <a:lnTo>
                    <a:pt x="248" y="1806"/>
                  </a:lnTo>
                  <a:lnTo>
                    <a:pt x="220" y="1824"/>
                  </a:lnTo>
                  <a:lnTo>
                    <a:pt x="188" y="1848"/>
                  </a:lnTo>
                  <a:lnTo>
                    <a:pt x="159" y="1870"/>
                  </a:lnTo>
                  <a:lnTo>
                    <a:pt x="132" y="1893"/>
                  </a:lnTo>
                  <a:lnTo>
                    <a:pt x="110" y="1919"/>
                  </a:lnTo>
                  <a:lnTo>
                    <a:pt x="93" y="1943"/>
                  </a:lnTo>
                  <a:lnTo>
                    <a:pt x="81" y="1972"/>
                  </a:lnTo>
                  <a:lnTo>
                    <a:pt x="73" y="2004"/>
                  </a:lnTo>
                  <a:lnTo>
                    <a:pt x="69" y="2036"/>
                  </a:lnTo>
                  <a:lnTo>
                    <a:pt x="73" y="2064"/>
                  </a:lnTo>
                  <a:lnTo>
                    <a:pt x="84" y="2095"/>
                  </a:lnTo>
                  <a:lnTo>
                    <a:pt x="101" y="2115"/>
                  </a:lnTo>
                  <a:lnTo>
                    <a:pt x="123" y="2131"/>
                  </a:lnTo>
                  <a:lnTo>
                    <a:pt x="152" y="2145"/>
                  </a:lnTo>
                  <a:lnTo>
                    <a:pt x="171" y="2141"/>
                  </a:lnTo>
                  <a:lnTo>
                    <a:pt x="233" y="2119"/>
                  </a:lnTo>
                  <a:lnTo>
                    <a:pt x="272" y="2109"/>
                  </a:lnTo>
                  <a:lnTo>
                    <a:pt x="382" y="2069"/>
                  </a:lnTo>
                  <a:lnTo>
                    <a:pt x="492" y="2034"/>
                  </a:lnTo>
                  <a:lnTo>
                    <a:pt x="637" y="1909"/>
                  </a:lnTo>
                  <a:lnTo>
                    <a:pt x="855" y="1759"/>
                  </a:lnTo>
                  <a:lnTo>
                    <a:pt x="662" y="2064"/>
                  </a:lnTo>
                  <a:lnTo>
                    <a:pt x="544" y="2164"/>
                  </a:lnTo>
                  <a:lnTo>
                    <a:pt x="453" y="2244"/>
                  </a:lnTo>
                  <a:lnTo>
                    <a:pt x="431" y="2267"/>
                  </a:lnTo>
                  <a:lnTo>
                    <a:pt x="411" y="2291"/>
                  </a:lnTo>
                  <a:lnTo>
                    <a:pt x="397" y="2317"/>
                  </a:lnTo>
                  <a:lnTo>
                    <a:pt x="389" y="2341"/>
                  </a:lnTo>
                  <a:lnTo>
                    <a:pt x="385" y="2364"/>
                  </a:lnTo>
                  <a:lnTo>
                    <a:pt x="383" y="2390"/>
                  </a:lnTo>
                  <a:lnTo>
                    <a:pt x="389" y="2418"/>
                  </a:lnTo>
                  <a:lnTo>
                    <a:pt x="400" y="2439"/>
                  </a:lnTo>
                  <a:lnTo>
                    <a:pt x="417" y="2461"/>
                  </a:lnTo>
                  <a:lnTo>
                    <a:pt x="436" y="2479"/>
                  </a:lnTo>
                  <a:lnTo>
                    <a:pt x="459" y="2491"/>
                  </a:lnTo>
                  <a:lnTo>
                    <a:pt x="505" y="2467"/>
                  </a:lnTo>
                  <a:lnTo>
                    <a:pt x="596" y="2406"/>
                  </a:lnTo>
                  <a:lnTo>
                    <a:pt x="799" y="2273"/>
                  </a:lnTo>
                  <a:lnTo>
                    <a:pt x="1088" y="1923"/>
                  </a:lnTo>
                  <a:lnTo>
                    <a:pt x="1020" y="2135"/>
                  </a:lnTo>
                  <a:lnTo>
                    <a:pt x="961" y="2263"/>
                  </a:lnTo>
                  <a:lnTo>
                    <a:pt x="936" y="2323"/>
                  </a:lnTo>
                  <a:lnTo>
                    <a:pt x="919" y="2368"/>
                  </a:lnTo>
                  <a:lnTo>
                    <a:pt x="907" y="2406"/>
                  </a:lnTo>
                  <a:lnTo>
                    <a:pt x="900" y="2439"/>
                  </a:lnTo>
                  <a:lnTo>
                    <a:pt x="897" y="2463"/>
                  </a:lnTo>
                  <a:lnTo>
                    <a:pt x="899" y="2491"/>
                  </a:lnTo>
                  <a:lnTo>
                    <a:pt x="904" y="2517"/>
                  </a:lnTo>
                  <a:lnTo>
                    <a:pt x="919" y="2542"/>
                  </a:lnTo>
                  <a:lnTo>
                    <a:pt x="932" y="2554"/>
                  </a:lnTo>
                  <a:lnTo>
                    <a:pt x="953" y="2568"/>
                  </a:lnTo>
                  <a:lnTo>
                    <a:pt x="978" y="2574"/>
                  </a:lnTo>
                  <a:lnTo>
                    <a:pt x="1003" y="2572"/>
                  </a:lnTo>
                  <a:lnTo>
                    <a:pt x="1130" y="2333"/>
                  </a:lnTo>
                  <a:lnTo>
                    <a:pt x="1274" y="2125"/>
                  </a:lnTo>
                  <a:lnTo>
                    <a:pt x="1360" y="1854"/>
                  </a:lnTo>
                  <a:lnTo>
                    <a:pt x="1453" y="1505"/>
                  </a:lnTo>
                  <a:lnTo>
                    <a:pt x="1537" y="1347"/>
                  </a:lnTo>
                  <a:lnTo>
                    <a:pt x="1593" y="1244"/>
                  </a:lnTo>
                  <a:lnTo>
                    <a:pt x="1661" y="1135"/>
                  </a:lnTo>
                  <a:lnTo>
                    <a:pt x="1725" y="1048"/>
                  </a:lnTo>
                  <a:lnTo>
                    <a:pt x="1813" y="936"/>
                  </a:lnTo>
                  <a:lnTo>
                    <a:pt x="1927" y="841"/>
                  </a:lnTo>
                  <a:lnTo>
                    <a:pt x="2003" y="759"/>
                  </a:lnTo>
                  <a:lnTo>
                    <a:pt x="2012" y="461"/>
                  </a:lnTo>
                  <a:lnTo>
                    <a:pt x="1970" y="122"/>
                  </a:lnTo>
                  <a:lnTo>
                    <a:pt x="1801" y="23"/>
                  </a:lnTo>
                  <a:lnTo>
                    <a:pt x="1708" y="13"/>
                  </a:lnTo>
                  <a:close/>
                </a:path>
              </a:pathLst>
            </a:custGeom>
            <a:solidFill>
              <a:srgbClr val="FF9F9F"/>
            </a:solidFill>
            <a:ln w="22225">
              <a:solidFill>
                <a:srgbClr val="000000"/>
              </a:solidFill>
              <a:prstDash val="solid"/>
              <a:round/>
              <a:headEnd/>
              <a:tailEnd/>
            </a:ln>
          </p:spPr>
          <p:txBody>
            <a:bodyPr/>
            <a:lstStyle/>
            <a:p>
              <a:endParaRPr lang="zh-CN" altLang="en-US"/>
            </a:p>
          </p:txBody>
        </p:sp>
        <p:sp>
          <p:nvSpPr>
            <p:cNvPr id="109574" name="Freeform 25">
              <a:extLst>
                <a:ext uri="{FF2B5EF4-FFF2-40B4-BE49-F238E27FC236}">
                  <a16:creationId xmlns:a16="http://schemas.microsoft.com/office/drawing/2014/main" id="{E20B579F-B340-6442-BACF-917E31AF2047}"/>
                </a:ext>
              </a:extLst>
            </p:cNvPr>
            <p:cNvSpPr>
              <a:spLocks/>
            </p:cNvSpPr>
            <p:nvPr/>
          </p:nvSpPr>
          <p:spPr bwMode="auto">
            <a:xfrm>
              <a:off x="4287" y="1773"/>
              <a:ext cx="667" cy="1076"/>
            </a:xfrm>
            <a:custGeom>
              <a:avLst/>
              <a:gdLst>
                <a:gd name="T0" fmla="*/ 140 w 667"/>
                <a:gd name="T1" fmla="*/ 518 h 1076"/>
                <a:gd name="T2" fmla="*/ 54 w 667"/>
                <a:gd name="T3" fmla="*/ 706 h 1076"/>
                <a:gd name="T4" fmla="*/ 30 w 667"/>
                <a:gd name="T5" fmla="*/ 762 h 1076"/>
                <a:gd name="T6" fmla="*/ 10 w 667"/>
                <a:gd name="T7" fmla="*/ 827 h 1076"/>
                <a:gd name="T8" fmla="*/ 1 w 667"/>
                <a:gd name="T9" fmla="*/ 880 h 1076"/>
                <a:gd name="T10" fmla="*/ 0 w 667"/>
                <a:gd name="T11" fmla="*/ 932 h 1076"/>
                <a:gd name="T12" fmla="*/ 1 w 667"/>
                <a:gd name="T13" fmla="*/ 985 h 1076"/>
                <a:gd name="T14" fmla="*/ 8 w 667"/>
                <a:gd name="T15" fmla="*/ 1027 h 1076"/>
                <a:gd name="T16" fmla="*/ 22 w 667"/>
                <a:gd name="T17" fmla="*/ 1058 h 1076"/>
                <a:gd name="T18" fmla="*/ 45 w 667"/>
                <a:gd name="T19" fmla="*/ 1076 h 1076"/>
                <a:gd name="T20" fmla="*/ 82 w 667"/>
                <a:gd name="T21" fmla="*/ 1074 h 1076"/>
                <a:gd name="T22" fmla="*/ 121 w 667"/>
                <a:gd name="T23" fmla="*/ 1029 h 1076"/>
                <a:gd name="T24" fmla="*/ 260 w 667"/>
                <a:gd name="T25" fmla="*/ 825 h 1076"/>
                <a:gd name="T26" fmla="*/ 403 w 667"/>
                <a:gd name="T27" fmla="*/ 617 h 1076"/>
                <a:gd name="T28" fmla="*/ 446 w 667"/>
                <a:gd name="T29" fmla="*/ 398 h 1076"/>
                <a:gd name="T30" fmla="*/ 572 w 667"/>
                <a:gd name="T31" fmla="*/ 210 h 1076"/>
                <a:gd name="T32" fmla="*/ 650 w 667"/>
                <a:gd name="T33" fmla="*/ 101 h 1076"/>
                <a:gd name="T34" fmla="*/ 667 w 667"/>
                <a:gd name="T35" fmla="*/ 0 h 107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67" h="1076">
                  <a:moveTo>
                    <a:pt x="140" y="518"/>
                  </a:moveTo>
                  <a:lnTo>
                    <a:pt x="54" y="706"/>
                  </a:lnTo>
                  <a:lnTo>
                    <a:pt x="30" y="762"/>
                  </a:lnTo>
                  <a:lnTo>
                    <a:pt x="10" y="827"/>
                  </a:lnTo>
                  <a:lnTo>
                    <a:pt x="1" y="880"/>
                  </a:lnTo>
                  <a:lnTo>
                    <a:pt x="0" y="932"/>
                  </a:lnTo>
                  <a:lnTo>
                    <a:pt x="1" y="985"/>
                  </a:lnTo>
                  <a:lnTo>
                    <a:pt x="8" y="1027"/>
                  </a:lnTo>
                  <a:lnTo>
                    <a:pt x="22" y="1058"/>
                  </a:lnTo>
                  <a:lnTo>
                    <a:pt x="45" y="1076"/>
                  </a:lnTo>
                  <a:lnTo>
                    <a:pt x="82" y="1074"/>
                  </a:lnTo>
                  <a:lnTo>
                    <a:pt x="121" y="1029"/>
                  </a:lnTo>
                  <a:lnTo>
                    <a:pt x="260" y="825"/>
                  </a:lnTo>
                  <a:lnTo>
                    <a:pt x="403" y="617"/>
                  </a:lnTo>
                  <a:lnTo>
                    <a:pt x="446" y="398"/>
                  </a:lnTo>
                  <a:lnTo>
                    <a:pt x="572" y="210"/>
                  </a:lnTo>
                  <a:lnTo>
                    <a:pt x="650" y="101"/>
                  </a:lnTo>
                  <a:lnTo>
                    <a:pt x="667"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575" name="Freeform 26">
              <a:extLst>
                <a:ext uri="{FF2B5EF4-FFF2-40B4-BE49-F238E27FC236}">
                  <a16:creationId xmlns:a16="http://schemas.microsoft.com/office/drawing/2014/main" id="{6F51E705-CE7F-564E-9125-182A70FAB848}"/>
                </a:ext>
              </a:extLst>
            </p:cNvPr>
            <p:cNvSpPr>
              <a:spLocks/>
            </p:cNvSpPr>
            <p:nvPr/>
          </p:nvSpPr>
          <p:spPr bwMode="auto">
            <a:xfrm>
              <a:off x="4447" y="2072"/>
              <a:ext cx="569" cy="732"/>
            </a:xfrm>
            <a:custGeom>
              <a:avLst/>
              <a:gdLst>
                <a:gd name="T0" fmla="*/ 569 w 569"/>
                <a:gd name="T1" fmla="*/ 0 h 732"/>
                <a:gd name="T2" fmla="*/ 539 w 569"/>
                <a:gd name="T3" fmla="*/ 45 h 732"/>
                <a:gd name="T4" fmla="*/ 514 w 569"/>
                <a:gd name="T5" fmla="*/ 91 h 732"/>
                <a:gd name="T6" fmla="*/ 493 w 569"/>
                <a:gd name="T7" fmla="*/ 142 h 732"/>
                <a:gd name="T8" fmla="*/ 473 w 569"/>
                <a:gd name="T9" fmla="*/ 219 h 732"/>
                <a:gd name="T10" fmla="*/ 282 w 569"/>
                <a:gd name="T11" fmla="*/ 423 h 732"/>
                <a:gd name="T12" fmla="*/ 203 w 569"/>
                <a:gd name="T13" fmla="*/ 506 h 732"/>
                <a:gd name="T14" fmla="*/ 0 w 569"/>
                <a:gd name="T15" fmla="*/ 732 h 73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69" h="732">
                  <a:moveTo>
                    <a:pt x="569" y="0"/>
                  </a:moveTo>
                  <a:lnTo>
                    <a:pt x="539" y="45"/>
                  </a:lnTo>
                  <a:lnTo>
                    <a:pt x="514" y="91"/>
                  </a:lnTo>
                  <a:lnTo>
                    <a:pt x="493" y="142"/>
                  </a:lnTo>
                  <a:lnTo>
                    <a:pt x="473" y="219"/>
                  </a:lnTo>
                  <a:lnTo>
                    <a:pt x="282" y="423"/>
                  </a:lnTo>
                  <a:lnTo>
                    <a:pt x="203" y="506"/>
                  </a:lnTo>
                  <a:lnTo>
                    <a:pt x="0" y="732"/>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576" name="Freeform 27">
              <a:extLst>
                <a:ext uri="{FF2B5EF4-FFF2-40B4-BE49-F238E27FC236}">
                  <a16:creationId xmlns:a16="http://schemas.microsoft.com/office/drawing/2014/main" id="{61328E42-8BD0-1F43-88C5-CF50C84D0A84}"/>
                </a:ext>
              </a:extLst>
            </p:cNvPr>
            <p:cNvSpPr>
              <a:spLocks/>
            </p:cNvSpPr>
            <p:nvPr/>
          </p:nvSpPr>
          <p:spPr bwMode="auto">
            <a:xfrm>
              <a:off x="4685" y="2198"/>
              <a:ext cx="365" cy="764"/>
            </a:xfrm>
            <a:custGeom>
              <a:avLst/>
              <a:gdLst>
                <a:gd name="T0" fmla="*/ 0 w 365"/>
                <a:gd name="T1" fmla="*/ 764 h 764"/>
                <a:gd name="T2" fmla="*/ 102 w 365"/>
                <a:gd name="T3" fmla="*/ 566 h 764"/>
                <a:gd name="T4" fmla="*/ 179 w 365"/>
                <a:gd name="T5" fmla="*/ 398 h 764"/>
                <a:gd name="T6" fmla="*/ 247 w 365"/>
                <a:gd name="T7" fmla="*/ 257 h 764"/>
                <a:gd name="T8" fmla="*/ 314 w 365"/>
                <a:gd name="T9" fmla="*/ 178 h 764"/>
                <a:gd name="T10" fmla="*/ 331 w 365"/>
                <a:gd name="T11" fmla="*/ 107 h 764"/>
                <a:gd name="T12" fmla="*/ 345 w 365"/>
                <a:gd name="T13" fmla="*/ 60 h 764"/>
                <a:gd name="T14" fmla="*/ 365 w 365"/>
                <a:gd name="T15" fmla="*/ 0 h 7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65" h="764">
                  <a:moveTo>
                    <a:pt x="0" y="764"/>
                  </a:moveTo>
                  <a:lnTo>
                    <a:pt x="102" y="566"/>
                  </a:lnTo>
                  <a:lnTo>
                    <a:pt x="179" y="398"/>
                  </a:lnTo>
                  <a:lnTo>
                    <a:pt x="247" y="257"/>
                  </a:lnTo>
                  <a:lnTo>
                    <a:pt x="314" y="178"/>
                  </a:lnTo>
                  <a:lnTo>
                    <a:pt x="331" y="107"/>
                  </a:lnTo>
                  <a:lnTo>
                    <a:pt x="345" y="60"/>
                  </a:lnTo>
                  <a:lnTo>
                    <a:pt x="365"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577" name="Freeform 28">
              <a:extLst>
                <a:ext uri="{FF2B5EF4-FFF2-40B4-BE49-F238E27FC236}">
                  <a16:creationId xmlns:a16="http://schemas.microsoft.com/office/drawing/2014/main" id="{A62A15D8-DFBE-C744-8627-B4ECA4865F5D}"/>
                </a:ext>
              </a:extLst>
            </p:cNvPr>
            <p:cNvSpPr>
              <a:spLocks/>
            </p:cNvSpPr>
            <p:nvPr/>
          </p:nvSpPr>
          <p:spPr bwMode="auto">
            <a:xfrm>
              <a:off x="3633" y="1078"/>
              <a:ext cx="177" cy="62"/>
            </a:xfrm>
            <a:custGeom>
              <a:avLst/>
              <a:gdLst>
                <a:gd name="T0" fmla="*/ 0 w 177"/>
                <a:gd name="T1" fmla="*/ 0 h 62"/>
                <a:gd name="T2" fmla="*/ 3 w 177"/>
                <a:gd name="T3" fmla="*/ 20 h 62"/>
                <a:gd name="T4" fmla="*/ 8 w 177"/>
                <a:gd name="T5" fmla="*/ 30 h 62"/>
                <a:gd name="T6" fmla="*/ 17 w 177"/>
                <a:gd name="T7" fmla="*/ 44 h 62"/>
                <a:gd name="T8" fmla="*/ 25 w 177"/>
                <a:gd name="T9" fmla="*/ 50 h 62"/>
                <a:gd name="T10" fmla="*/ 40 w 177"/>
                <a:gd name="T11" fmla="*/ 58 h 62"/>
                <a:gd name="T12" fmla="*/ 61 w 177"/>
                <a:gd name="T13" fmla="*/ 62 h 62"/>
                <a:gd name="T14" fmla="*/ 88 w 177"/>
                <a:gd name="T15" fmla="*/ 62 h 62"/>
                <a:gd name="T16" fmla="*/ 138 w 177"/>
                <a:gd name="T17" fmla="*/ 62 h 62"/>
                <a:gd name="T18" fmla="*/ 149 w 177"/>
                <a:gd name="T19" fmla="*/ 60 h 62"/>
                <a:gd name="T20" fmla="*/ 164 w 177"/>
                <a:gd name="T21" fmla="*/ 54 h 62"/>
                <a:gd name="T22" fmla="*/ 176 w 177"/>
                <a:gd name="T23" fmla="*/ 48 h 62"/>
                <a:gd name="T24" fmla="*/ 177 w 177"/>
                <a:gd name="T25" fmla="*/ 0 h 62"/>
                <a:gd name="T26" fmla="*/ 0 w 177"/>
                <a:gd name="T27" fmla="*/ 0 h 6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7" h="62">
                  <a:moveTo>
                    <a:pt x="0" y="0"/>
                  </a:moveTo>
                  <a:lnTo>
                    <a:pt x="3" y="20"/>
                  </a:lnTo>
                  <a:lnTo>
                    <a:pt x="8" y="30"/>
                  </a:lnTo>
                  <a:lnTo>
                    <a:pt x="17" y="44"/>
                  </a:lnTo>
                  <a:lnTo>
                    <a:pt x="25" y="50"/>
                  </a:lnTo>
                  <a:lnTo>
                    <a:pt x="40" y="58"/>
                  </a:lnTo>
                  <a:lnTo>
                    <a:pt x="61" y="62"/>
                  </a:lnTo>
                  <a:lnTo>
                    <a:pt x="88" y="62"/>
                  </a:lnTo>
                  <a:lnTo>
                    <a:pt x="138" y="62"/>
                  </a:lnTo>
                  <a:lnTo>
                    <a:pt x="149" y="60"/>
                  </a:lnTo>
                  <a:lnTo>
                    <a:pt x="164" y="54"/>
                  </a:lnTo>
                  <a:lnTo>
                    <a:pt x="176" y="48"/>
                  </a:lnTo>
                  <a:lnTo>
                    <a:pt x="177" y="0"/>
                  </a:lnTo>
                  <a:lnTo>
                    <a:pt x="0" y="0"/>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109578" name="Freeform 29">
              <a:extLst>
                <a:ext uri="{FF2B5EF4-FFF2-40B4-BE49-F238E27FC236}">
                  <a16:creationId xmlns:a16="http://schemas.microsoft.com/office/drawing/2014/main" id="{6F31A341-120B-2549-AD18-070A342B88CE}"/>
                </a:ext>
              </a:extLst>
            </p:cNvPr>
            <p:cNvSpPr>
              <a:spLocks/>
            </p:cNvSpPr>
            <p:nvPr/>
          </p:nvSpPr>
          <p:spPr bwMode="auto">
            <a:xfrm>
              <a:off x="4059" y="2980"/>
              <a:ext cx="18" cy="97"/>
            </a:xfrm>
            <a:custGeom>
              <a:avLst/>
              <a:gdLst>
                <a:gd name="T0" fmla="*/ 18 w 18"/>
                <a:gd name="T1" fmla="*/ 97 h 97"/>
                <a:gd name="T2" fmla="*/ 18 w 18"/>
                <a:gd name="T3" fmla="*/ 63 h 97"/>
                <a:gd name="T4" fmla="*/ 13 w 18"/>
                <a:gd name="T5" fmla="*/ 32 h 97"/>
                <a:gd name="T6" fmla="*/ 0 w 1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97">
                  <a:moveTo>
                    <a:pt x="18" y="97"/>
                  </a:moveTo>
                  <a:lnTo>
                    <a:pt x="18" y="63"/>
                  </a:lnTo>
                  <a:lnTo>
                    <a:pt x="13" y="32"/>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579" name="Freeform 30">
              <a:extLst>
                <a:ext uri="{FF2B5EF4-FFF2-40B4-BE49-F238E27FC236}">
                  <a16:creationId xmlns:a16="http://schemas.microsoft.com/office/drawing/2014/main" id="{3E5AF705-E945-7346-8658-FB3C7F4AB5B0}"/>
                </a:ext>
              </a:extLst>
            </p:cNvPr>
            <p:cNvSpPr>
              <a:spLocks/>
            </p:cNvSpPr>
            <p:nvPr/>
          </p:nvSpPr>
          <p:spPr bwMode="auto">
            <a:xfrm>
              <a:off x="3714" y="3043"/>
              <a:ext cx="187" cy="147"/>
            </a:xfrm>
            <a:custGeom>
              <a:avLst/>
              <a:gdLst>
                <a:gd name="T0" fmla="*/ 35 w 187"/>
                <a:gd name="T1" fmla="*/ 139 h 147"/>
                <a:gd name="T2" fmla="*/ 19 w 187"/>
                <a:gd name="T3" fmla="*/ 119 h 147"/>
                <a:gd name="T4" fmla="*/ 7 w 187"/>
                <a:gd name="T5" fmla="*/ 97 h 147"/>
                <a:gd name="T6" fmla="*/ 2 w 187"/>
                <a:gd name="T7" fmla="*/ 73 h 147"/>
                <a:gd name="T8" fmla="*/ 0 w 187"/>
                <a:gd name="T9" fmla="*/ 64 h 147"/>
                <a:gd name="T10" fmla="*/ 15 w 187"/>
                <a:gd name="T11" fmla="*/ 44 h 147"/>
                <a:gd name="T12" fmla="*/ 32 w 187"/>
                <a:gd name="T13" fmla="*/ 30 h 147"/>
                <a:gd name="T14" fmla="*/ 52 w 187"/>
                <a:gd name="T15" fmla="*/ 16 h 147"/>
                <a:gd name="T16" fmla="*/ 78 w 187"/>
                <a:gd name="T17" fmla="*/ 4 h 147"/>
                <a:gd name="T18" fmla="*/ 108 w 187"/>
                <a:gd name="T19" fmla="*/ 0 h 147"/>
                <a:gd name="T20" fmla="*/ 123 w 187"/>
                <a:gd name="T21" fmla="*/ 0 h 147"/>
                <a:gd name="T22" fmla="*/ 140 w 187"/>
                <a:gd name="T23" fmla="*/ 4 h 147"/>
                <a:gd name="T24" fmla="*/ 166 w 187"/>
                <a:gd name="T25" fmla="*/ 28 h 147"/>
                <a:gd name="T26" fmla="*/ 176 w 187"/>
                <a:gd name="T27" fmla="*/ 50 h 147"/>
                <a:gd name="T28" fmla="*/ 182 w 187"/>
                <a:gd name="T29" fmla="*/ 77 h 147"/>
                <a:gd name="T30" fmla="*/ 187 w 187"/>
                <a:gd name="T31" fmla="*/ 99 h 147"/>
                <a:gd name="T32" fmla="*/ 123 w 187"/>
                <a:gd name="T33" fmla="*/ 123 h 147"/>
                <a:gd name="T34" fmla="*/ 47 w 187"/>
                <a:gd name="T35" fmla="*/ 147 h 147"/>
                <a:gd name="T36" fmla="*/ 35 w 187"/>
                <a:gd name="T37" fmla="*/ 139 h 1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87" h="147">
                  <a:moveTo>
                    <a:pt x="35" y="139"/>
                  </a:moveTo>
                  <a:lnTo>
                    <a:pt x="19" y="119"/>
                  </a:lnTo>
                  <a:lnTo>
                    <a:pt x="7" y="97"/>
                  </a:lnTo>
                  <a:lnTo>
                    <a:pt x="2" y="73"/>
                  </a:lnTo>
                  <a:lnTo>
                    <a:pt x="0" y="64"/>
                  </a:lnTo>
                  <a:lnTo>
                    <a:pt x="15" y="44"/>
                  </a:lnTo>
                  <a:lnTo>
                    <a:pt x="32" y="30"/>
                  </a:lnTo>
                  <a:lnTo>
                    <a:pt x="52" y="16"/>
                  </a:lnTo>
                  <a:lnTo>
                    <a:pt x="78" y="4"/>
                  </a:lnTo>
                  <a:lnTo>
                    <a:pt x="108" y="0"/>
                  </a:lnTo>
                  <a:lnTo>
                    <a:pt x="123" y="0"/>
                  </a:lnTo>
                  <a:lnTo>
                    <a:pt x="140" y="4"/>
                  </a:lnTo>
                  <a:lnTo>
                    <a:pt x="166" y="28"/>
                  </a:lnTo>
                  <a:lnTo>
                    <a:pt x="176" y="50"/>
                  </a:lnTo>
                  <a:lnTo>
                    <a:pt x="182" y="77"/>
                  </a:lnTo>
                  <a:lnTo>
                    <a:pt x="187" y="99"/>
                  </a:lnTo>
                  <a:lnTo>
                    <a:pt x="123" y="123"/>
                  </a:lnTo>
                  <a:lnTo>
                    <a:pt x="47" y="147"/>
                  </a:lnTo>
                  <a:lnTo>
                    <a:pt x="35" y="139"/>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109580" name="Freeform 31">
              <a:extLst>
                <a:ext uri="{FF2B5EF4-FFF2-40B4-BE49-F238E27FC236}">
                  <a16:creationId xmlns:a16="http://schemas.microsoft.com/office/drawing/2014/main" id="{C2F10E8D-0EEE-7148-84E0-2F9AA9CBF87F}"/>
                </a:ext>
              </a:extLst>
            </p:cNvPr>
            <p:cNvSpPr>
              <a:spLocks/>
            </p:cNvSpPr>
            <p:nvPr/>
          </p:nvSpPr>
          <p:spPr bwMode="auto">
            <a:xfrm>
              <a:off x="4042" y="3372"/>
              <a:ext cx="150" cy="154"/>
            </a:xfrm>
            <a:custGeom>
              <a:avLst/>
              <a:gdLst>
                <a:gd name="T0" fmla="*/ 15 w 150"/>
                <a:gd name="T1" fmla="*/ 154 h 154"/>
                <a:gd name="T2" fmla="*/ 3 w 150"/>
                <a:gd name="T3" fmla="*/ 134 h 154"/>
                <a:gd name="T4" fmla="*/ 0 w 150"/>
                <a:gd name="T5" fmla="*/ 114 h 154"/>
                <a:gd name="T6" fmla="*/ 0 w 150"/>
                <a:gd name="T7" fmla="*/ 101 h 154"/>
                <a:gd name="T8" fmla="*/ 3 w 150"/>
                <a:gd name="T9" fmla="*/ 89 h 154"/>
                <a:gd name="T10" fmla="*/ 15 w 150"/>
                <a:gd name="T11" fmla="*/ 69 h 154"/>
                <a:gd name="T12" fmla="*/ 40 w 150"/>
                <a:gd name="T13" fmla="*/ 39 h 154"/>
                <a:gd name="T14" fmla="*/ 69 w 150"/>
                <a:gd name="T15" fmla="*/ 19 h 154"/>
                <a:gd name="T16" fmla="*/ 88 w 150"/>
                <a:gd name="T17" fmla="*/ 10 h 154"/>
                <a:gd name="T18" fmla="*/ 101 w 150"/>
                <a:gd name="T19" fmla="*/ 0 h 154"/>
                <a:gd name="T20" fmla="*/ 116 w 150"/>
                <a:gd name="T21" fmla="*/ 10 h 154"/>
                <a:gd name="T22" fmla="*/ 130 w 150"/>
                <a:gd name="T23" fmla="*/ 29 h 154"/>
                <a:gd name="T24" fmla="*/ 142 w 150"/>
                <a:gd name="T25" fmla="*/ 49 h 154"/>
                <a:gd name="T26" fmla="*/ 150 w 150"/>
                <a:gd name="T27" fmla="*/ 75 h 154"/>
                <a:gd name="T28" fmla="*/ 82 w 150"/>
                <a:gd name="T29" fmla="*/ 120 h 154"/>
                <a:gd name="T30" fmla="*/ 15 w 150"/>
                <a:gd name="T31" fmla="*/ 154 h 1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50" h="154">
                  <a:moveTo>
                    <a:pt x="15" y="154"/>
                  </a:moveTo>
                  <a:lnTo>
                    <a:pt x="3" y="134"/>
                  </a:lnTo>
                  <a:lnTo>
                    <a:pt x="0" y="114"/>
                  </a:lnTo>
                  <a:lnTo>
                    <a:pt x="0" y="101"/>
                  </a:lnTo>
                  <a:lnTo>
                    <a:pt x="3" y="89"/>
                  </a:lnTo>
                  <a:lnTo>
                    <a:pt x="15" y="69"/>
                  </a:lnTo>
                  <a:lnTo>
                    <a:pt x="40" y="39"/>
                  </a:lnTo>
                  <a:lnTo>
                    <a:pt x="69" y="19"/>
                  </a:lnTo>
                  <a:lnTo>
                    <a:pt x="88" y="10"/>
                  </a:lnTo>
                  <a:lnTo>
                    <a:pt x="101" y="0"/>
                  </a:lnTo>
                  <a:lnTo>
                    <a:pt x="116" y="10"/>
                  </a:lnTo>
                  <a:lnTo>
                    <a:pt x="130" y="29"/>
                  </a:lnTo>
                  <a:lnTo>
                    <a:pt x="142" y="49"/>
                  </a:lnTo>
                  <a:lnTo>
                    <a:pt x="150" y="75"/>
                  </a:lnTo>
                  <a:lnTo>
                    <a:pt x="82" y="120"/>
                  </a:lnTo>
                  <a:lnTo>
                    <a:pt x="15" y="154"/>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109581" name="Freeform 32">
              <a:extLst>
                <a:ext uri="{FF2B5EF4-FFF2-40B4-BE49-F238E27FC236}">
                  <a16:creationId xmlns:a16="http://schemas.microsoft.com/office/drawing/2014/main" id="{7BC00DC0-179E-E64C-B0A6-C7E27711E1D2}"/>
                </a:ext>
              </a:extLst>
            </p:cNvPr>
            <p:cNvSpPr>
              <a:spLocks/>
            </p:cNvSpPr>
            <p:nvPr/>
          </p:nvSpPr>
          <p:spPr bwMode="auto">
            <a:xfrm>
              <a:off x="4555" y="3463"/>
              <a:ext cx="108" cy="142"/>
            </a:xfrm>
            <a:custGeom>
              <a:avLst/>
              <a:gdLst>
                <a:gd name="T0" fmla="*/ 108 w 108"/>
                <a:gd name="T1" fmla="*/ 29 h 142"/>
                <a:gd name="T2" fmla="*/ 93 w 108"/>
                <a:gd name="T3" fmla="*/ 14 h 142"/>
                <a:gd name="T4" fmla="*/ 73 w 108"/>
                <a:gd name="T5" fmla="*/ 2 h 142"/>
                <a:gd name="T6" fmla="*/ 47 w 108"/>
                <a:gd name="T7" fmla="*/ 0 h 142"/>
                <a:gd name="T8" fmla="*/ 22 w 108"/>
                <a:gd name="T9" fmla="*/ 41 h 142"/>
                <a:gd name="T10" fmla="*/ 9 w 108"/>
                <a:gd name="T11" fmla="*/ 71 h 142"/>
                <a:gd name="T12" fmla="*/ 0 w 108"/>
                <a:gd name="T13" fmla="*/ 97 h 142"/>
                <a:gd name="T14" fmla="*/ 0 w 108"/>
                <a:gd name="T15" fmla="*/ 112 h 142"/>
                <a:gd name="T16" fmla="*/ 12 w 108"/>
                <a:gd name="T17" fmla="*/ 126 h 142"/>
                <a:gd name="T18" fmla="*/ 22 w 108"/>
                <a:gd name="T19" fmla="*/ 136 h 142"/>
                <a:gd name="T20" fmla="*/ 44 w 108"/>
                <a:gd name="T21" fmla="*/ 142 h 142"/>
                <a:gd name="T22" fmla="*/ 108 w 108"/>
                <a:gd name="T23" fmla="*/ 29 h 1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 h="142">
                  <a:moveTo>
                    <a:pt x="108" y="29"/>
                  </a:moveTo>
                  <a:lnTo>
                    <a:pt x="93" y="14"/>
                  </a:lnTo>
                  <a:lnTo>
                    <a:pt x="73" y="2"/>
                  </a:lnTo>
                  <a:lnTo>
                    <a:pt x="47" y="0"/>
                  </a:lnTo>
                  <a:lnTo>
                    <a:pt x="22" y="41"/>
                  </a:lnTo>
                  <a:lnTo>
                    <a:pt x="9" y="71"/>
                  </a:lnTo>
                  <a:lnTo>
                    <a:pt x="0" y="97"/>
                  </a:lnTo>
                  <a:lnTo>
                    <a:pt x="0" y="112"/>
                  </a:lnTo>
                  <a:lnTo>
                    <a:pt x="12" y="126"/>
                  </a:lnTo>
                  <a:lnTo>
                    <a:pt x="22" y="136"/>
                  </a:lnTo>
                  <a:lnTo>
                    <a:pt x="44" y="142"/>
                  </a:lnTo>
                  <a:lnTo>
                    <a:pt x="108" y="29"/>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109582" name="Freeform 33">
              <a:extLst>
                <a:ext uri="{FF2B5EF4-FFF2-40B4-BE49-F238E27FC236}">
                  <a16:creationId xmlns:a16="http://schemas.microsoft.com/office/drawing/2014/main" id="{AB5F8C7F-3BD4-D248-85A5-25C4F29F5A78}"/>
                </a:ext>
              </a:extLst>
            </p:cNvPr>
            <p:cNvSpPr>
              <a:spLocks/>
            </p:cNvSpPr>
            <p:nvPr/>
          </p:nvSpPr>
          <p:spPr bwMode="auto">
            <a:xfrm>
              <a:off x="4327" y="2661"/>
              <a:ext cx="135" cy="180"/>
            </a:xfrm>
            <a:custGeom>
              <a:avLst/>
              <a:gdLst>
                <a:gd name="T0" fmla="*/ 25 w 135"/>
                <a:gd name="T1" fmla="*/ 12 h 180"/>
                <a:gd name="T2" fmla="*/ 12 w 135"/>
                <a:gd name="T3" fmla="*/ 52 h 180"/>
                <a:gd name="T4" fmla="*/ 4 w 135"/>
                <a:gd name="T5" fmla="*/ 89 h 180"/>
                <a:gd name="T6" fmla="*/ 0 w 135"/>
                <a:gd name="T7" fmla="*/ 129 h 180"/>
                <a:gd name="T8" fmla="*/ 4 w 135"/>
                <a:gd name="T9" fmla="*/ 147 h 180"/>
                <a:gd name="T10" fmla="*/ 20 w 135"/>
                <a:gd name="T11" fmla="*/ 166 h 180"/>
                <a:gd name="T12" fmla="*/ 37 w 135"/>
                <a:gd name="T13" fmla="*/ 178 h 180"/>
                <a:gd name="T14" fmla="*/ 46 w 135"/>
                <a:gd name="T15" fmla="*/ 180 h 180"/>
                <a:gd name="T16" fmla="*/ 90 w 135"/>
                <a:gd name="T17" fmla="*/ 135 h 180"/>
                <a:gd name="T18" fmla="*/ 135 w 135"/>
                <a:gd name="T19" fmla="*/ 66 h 180"/>
                <a:gd name="T20" fmla="*/ 122 w 135"/>
                <a:gd name="T21" fmla="*/ 36 h 180"/>
                <a:gd name="T22" fmla="*/ 108 w 135"/>
                <a:gd name="T23" fmla="*/ 26 h 180"/>
                <a:gd name="T24" fmla="*/ 90 w 135"/>
                <a:gd name="T25" fmla="*/ 12 h 180"/>
                <a:gd name="T26" fmla="*/ 66 w 135"/>
                <a:gd name="T27" fmla="*/ 2 h 180"/>
                <a:gd name="T28" fmla="*/ 46 w 135"/>
                <a:gd name="T29" fmla="*/ 0 h 180"/>
                <a:gd name="T30" fmla="*/ 25 w 135"/>
                <a:gd name="T31" fmla="*/ 12 h 1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5" h="180">
                  <a:moveTo>
                    <a:pt x="25" y="12"/>
                  </a:moveTo>
                  <a:lnTo>
                    <a:pt x="12" y="52"/>
                  </a:lnTo>
                  <a:lnTo>
                    <a:pt x="4" y="89"/>
                  </a:lnTo>
                  <a:lnTo>
                    <a:pt x="0" y="129"/>
                  </a:lnTo>
                  <a:lnTo>
                    <a:pt x="4" y="147"/>
                  </a:lnTo>
                  <a:lnTo>
                    <a:pt x="20" y="166"/>
                  </a:lnTo>
                  <a:lnTo>
                    <a:pt x="37" y="178"/>
                  </a:lnTo>
                  <a:lnTo>
                    <a:pt x="46" y="180"/>
                  </a:lnTo>
                  <a:lnTo>
                    <a:pt x="90" y="135"/>
                  </a:lnTo>
                  <a:lnTo>
                    <a:pt x="135" y="66"/>
                  </a:lnTo>
                  <a:lnTo>
                    <a:pt x="122" y="36"/>
                  </a:lnTo>
                  <a:lnTo>
                    <a:pt x="108" y="26"/>
                  </a:lnTo>
                  <a:lnTo>
                    <a:pt x="90" y="12"/>
                  </a:lnTo>
                  <a:lnTo>
                    <a:pt x="66" y="2"/>
                  </a:lnTo>
                  <a:lnTo>
                    <a:pt x="46" y="0"/>
                  </a:lnTo>
                  <a:lnTo>
                    <a:pt x="25" y="12"/>
                  </a:lnTo>
                  <a:close/>
                </a:path>
              </a:pathLst>
            </a:custGeom>
            <a:solidFill>
              <a:srgbClr val="FFBFBF"/>
            </a:solidFill>
            <a:ln w="22225">
              <a:solidFill>
                <a:srgbClr val="000000"/>
              </a:solidFill>
              <a:prstDash val="solid"/>
              <a:round/>
              <a:headEnd/>
              <a:tailEnd/>
            </a:ln>
          </p:spPr>
          <p:txBody>
            <a:bodyPr/>
            <a:lstStyle/>
            <a:p>
              <a:endParaRPr lang="zh-CN" altLang="en-US"/>
            </a:p>
          </p:txBody>
        </p:sp>
        <p:sp>
          <p:nvSpPr>
            <p:cNvPr id="109583" name="Freeform 34">
              <a:extLst>
                <a:ext uri="{FF2B5EF4-FFF2-40B4-BE49-F238E27FC236}">
                  <a16:creationId xmlns:a16="http://schemas.microsoft.com/office/drawing/2014/main" id="{E686F54B-994B-E44E-8516-DE4D6F62B25A}"/>
                </a:ext>
              </a:extLst>
            </p:cNvPr>
            <p:cNvSpPr>
              <a:spLocks/>
            </p:cNvSpPr>
            <p:nvPr/>
          </p:nvSpPr>
          <p:spPr bwMode="auto">
            <a:xfrm>
              <a:off x="4491" y="2487"/>
              <a:ext cx="81" cy="63"/>
            </a:xfrm>
            <a:custGeom>
              <a:avLst/>
              <a:gdLst>
                <a:gd name="T0" fmla="*/ 81 w 81"/>
                <a:gd name="T1" fmla="*/ 63 h 63"/>
                <a:gd name="T2" fmla="*/ 64 w 81"/>
                <a:gd name="T3" fmla="*/ 40 h 63"/>
                <a:gd name="T4" fmla="*/ 42 w 81"/>
                <a:gd name="T5" fmla="*/ 20 h 63"/>
                <a:gd name="T6" fmla="*/ 22 w 81"/>
                <a:gd name="T7" fmla="*/ 6 h 63"/>
                <a:gd name="T8" fmla="*/ 0 w 81"/>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63">
                  <a:moveTo>
                    <a:pt x="81" y="63"/>
                  </a:moveTo>
                  <a:lnTo>
                    <a:pt x="64" y="40"/>
                  </a:lnTo>
                  <a:lnTo>
                    <a:pt x="42" y="20"/>
                  </a:lnTo>
                  <a:lnTo>
                    <a:pt x="22" y="6"/>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584" name="Freeform 35">
              <a:extLst>
                <a:ext uri="{FF2B5EF4-FFF2-40B4-BE49-F238E27FC236}">
                  <a16:creationId xmlns:a16="http://schemas.microsoft.com/office/drawing/2014/main" id="{02EC415B-7CAB-5540-AA58-871A54D8F7D1}"/>
                </a:ext>
              </a:extLst>
            </p:cNvPr>
            <p:cNvSpPr>
              <a:spLocks/>
            </p:cNvSpPr>
            <p:nvPr/>
          </p:nvSpPr>
          <p:spPr bwMode="auto">
            <a:xfrm>
              <a:off x="4611" y="2303"/>
              <a:ext cx="79" cy="63"/>
            </a:xfrm>
            <a:custGeom>
              <a:avLst/>
              <a:gdLst>
                <a:gd name="T0" fmla="*/ 79 w 79"/>
                <a:gd name="T1" fmla="*/ 63 h 63"/>
                <a:gd name="T2" fmla="*/ 59 w 79"/>
                <a:gd name="T3" fmla="*/ 38 h 63"/>
                <a:gd name="T4" fmla="*/ 39 w 79"/>
                <a:gd name="T5" fmla="*/ 18 h 63"/>
                <a:gd name="T6" fmla="*/ 12 w 79"/>
                <a:gd name="T7" fmla="*/ 6 h 63"/>
                <a:gd name="T8" fmla="*/ 0 w 79"/>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63">
                  <a:moveTo>
                    <a:pt x="79" y="63"/>
                  </a:moveTo>
                  <a:lnTo>
                    <a:pt x="59" y="38"/>
                  </a:lnTo>
                  <a:lnTo>
                    <a:pt x="39" y="18"/>
                  </a:lnTo>
                  <a:lnTo>
                    <a:pt x="12" y="6"/>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585" name="Freeform 36">
              <a:extLst>
                <a:ext uri="{FF2B5EF4-FFF2-40B4-BE49-F238E27FC236}">
                  <a16:creationId xmlns:a16="http://schemas.microsoft.com/office/drawing/2014/main" id="{6F2DBF1B-EFEC-1B4D-ACC8-7995C0C1FE0C}"/>
                </a:ext>
              </a:extLst>
            </p:cNvPr>
            <p:cNvSpPr>
              <a:spLocks/>
            </p:cNvSpPr>
            <p:nvPr/>
          </p:nvSpPr>
          <p:spPr bwMode="auto">
            <a:xfrm>
              <a:off x="4651" y="2281"/>
              <a:ext cx="44" cy="72"/>
            </a:xfrm>
            <a:custGeom>
              <a:avLst/>
              <a:gdLst>
                <a:gd name="T0" fmla="*/ 44 w 44"/>
                <a:gd name="T1" fmla="*/ 72 h 72"/>
                <a:gd name="T2" fmla="*/ 27 w 44"/>
                <a:gd name="T3" fmla="*/ 38 h 72"/>
                <a:gd name="T4" fmla="*/ 14 w 44"/>
                <a:gd name="T5" fmla="*/ 16 h 72"/>
                <a:gd name="T6" fmla="*/ 0 w 44"/>
                <a:gd name="T7" fmla="*/ 0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72">
                  <a:moveTo>
                    <a:pt x="44" y="72"/>
                  </a:moveTo>
                  <a:lnTo>
                    <a:pt x="27" y="38"/>
                  </a:lnTo>
                  <a:lnTo>
                    <a:pt x="14" y="16"/>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586" name="Freeform 37">
              <a:extLst>
                <a:ext uri="{FF2B5EF4-FFF2-40B4-BE49-F238E27FC236}">
                  <a16:creationId xmlns:a16="http://schemas.microsoft.com/office/drawing/2014/main" id="{F5C7C0EF-9FCB-F340-9C63-26965940791D}"/>
                </a:ext>
              </a:extLst>
            </p:cNvPr>
            <p:cNvSpPr>
              <a:spLocks/>
            </p:cNvSpPr>
            <p:nvPr/>
          </p:nvSpPr>
          <p:spPr bwMode="auto">
            <a:xfrm>
              <a:off x="5241" y="1555"/>
              <a:ext cx="152" cy="141"/>
            </a:xfrm>
            <a:custGeom>
              <a:avLst/>
              <a:gdLst>
                <a:gd name="T0" fmla="*/ 0 w 152"/>
                <a:gd name="T1" fmla="*/ 141 h 141"/>
                <a:gd name="T2" fmla="*/ 76 w 152"/>
                <a:gd name="T3" fmla="*/ 40 h 141"/>
                <a:gd name="T4" fmla="*/ 152 w 152"/>
                <a:gd name="T5" fmla="*/ 0 h 141"/>
                <a:gd name="T6" fmla="*/ 0 60000 65536"/>
                <a:gd name="T7" fmla="*/ 0 60000 65536"/>
                <a:gd name="T8" fmla="*/ 0 60000 65536"/>
              </a:gdLst>
              <a:ahLst/>
              <a:cxnLst>
                <a:cxn ang="T6">
                  <a:pos x="T0" y="T1"/>
                </a:cxn>
                <a:cxn ang="T7">
                  <a:pos x="T2" y="T3"/>
                </a:cxn>
                <a:cxn ang="T8">
                  <a:pos x="T4" y="T5"/>
                </a:cxn>
              </a:cxnLst>
              <a:rect l="0" t="0" r="r" b="b"/>
              <a:pathLst>
                <a:path w="152" h="141">
                  <a:moveTo>
                    <a:pt x="0" y="141"/>
                  </a:moveTo>
                  <a:lnTo>
                    <a:pt x="76" y="40"/>
                  </a:lnTo>
                  <a:lnTo>
                    <a:pt x="152"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587" name="Freeform 38">
              <a:extLst>
                <a:ext uri="{FF2B5EF4-FFF2-40B4-BE49-F238E27FC236}">
                  <a16:creationId xmlns:a16="http://schemas.microsoft.com/office/drawing/2014/main" id="{948A313A-F281-B545-8F08-79088686F8F1}"/>
                </a:ext>
              </a:extLst>
            </p:cNvPr>
            <p:cNvSpPr>
              <a:spLocks/>
            </p:cNvSpPr>
            <p:nvPr/>
          </p:nvSpPr>
          <p:spPr bwMode="auto">
            <a:xfrm>
              <a:off x="4689" y="3296"/>
              <a:ext cx="47" cy="44"/>
            </a:xfrm>
            <a:custGeom>
              <a:avLst/>
              <a:gdLst>
                <a:gd name="T0" fmla="*/ 47 w 47"/>
                <a:gd name="T1" fmla="*/ 44 h 44"/>
                <a:gd name="T2" fmla="*/ 25 w 47"/>
                <a:gd name="T3" fmla="*/ 14 h 44"/>
                <a:gd name="T4" fmla="*/ 0 w 47"/>
                <a:gd name="T5" fmla="*/ 0 h 44"/>
                <a:gd name="T6" fmla="*/ 0 60000 65536"/>
                <a:gd name="T7" fmla="*/ 0 60000 65536"/>
                <a:gd name="T8" fmla="*/ 0 60000 65536"/>
              </a:gdLst>
              <a:ahLst/>
              <a:cxnLst>
                <a:cxn ang="T6">
                  <a:pos x="T0" y="T1"/>
                </a:cxn>
                <a:cxn ang="T7">
                  <a:pos x="T2" y="T3"/>
                </a:cxn>
                <a:cxn ang="T8">
                  <a:pos x="T4" y="T5"/>
                </a:cxn>
              </a:cxnLst>
              <a:rect l="0" t="0" r="r" b="b"/>
              <a:pathLst>
                <a:path w="47" h="44">
                  <a:moveTo>
                    <a:pt x="47" y="44"/>
                  </a:moveTo>
                  <a:lnTo>
                    <a:pt x="25" y="14"/>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588" name="Freeform 39">
              <a:extLst>
                <a:ext uri="{FF2B5EF4-FFF2-40B4-BE49-F238E27FC236}">
                  <a16:creationId xmlns:a16="http://schemas.microsoft.com/office/drawing/2014/main" id="{E7FE4A85-F0CC-6043-B4A0-CEBF40DF71AE}"/>
                </a:ext>
              </a:extLst>
            </p:cNvPr>
            <p:cNvSpPr>
              <a:spLocks/>
            </p:cNvSpPr>
            <p:nvPr/>
          </p:nvSpPr>
          <p:spPr bwMode="auto">
            <a:xfrm>
              <a:off x="4616" y="2881"/>
              <a:ext cx="64" cy="71"/>
            </a:xfrm>
            <a:custGeom>
              <a:avLst/>
              <a:gdLst>
                <a:gd name="T0" fmla="*/ 64 w 64"/>
                <a:gd name="T1" fmla="*/ 71 h 71"/>
                <a:gd name="T2" fmla="*/ 44 w 64"/>
                <a:gd name="T3" fmla="*/ 41 h 71"/>
                <a:gd name="T4" fmla="*/ 19 w 64"/>
                <a:gd name="T5" fmla="*/ 16 h 71"/>
                <a:gd name="T6" fmla="*/ 0 w 64"/>
                <a:gd name="T7" fmla="*/ 0 h 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 h="71">
                  <a:moveTo>
                    <a:pt x="64" y="71"/>
                  </a:moveTo>
                  <a:lnTo>
                    <a:pt x="44" y="41"/>
                  </a:lnTo>
                  <a:lnTo>
                    <a:pt x="19" y="16"/>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589" name="Freeform 40">
              <a:extLst>
                <a:ext uri="{FF2B5EF4-FFF2-40B4-BE49-F238E27FC236}">
                  <a16:creationId xmlns:a16="http://schemas.microsoft.com/office/drawing/2014/main" id="{F043981C-192B-FB46-8579-C36947408A61}"/>
                </a:ext>
              </a:extLst>
            </p:cNvPr>
            <p:cNvSpPr>
              <a:spLocks/>
            </p:cNvSpPr>
            <p:nvPr/>
          </p:nvSpPr>
          <p:spPr bwMode="auto">
            <a:xfrm>
              <a:off x="4332" y="3251"/>
              <a:ext cx="48" cy="65"/>
            </a:xfrm>
            <a:custGeom>
              <a:avLst/>
              <a:gdLst>
                <a:gd name="T0" fmla="*/ 48 w 48"/>
                <a:gd name="T1" fmla="*/ 65 h 65"/>
                <a:gd name="T2" fmla="*/ 26 w 48"/>
                <a:gd name="T3" fmla="*/ 30 h 65"/>
                <a:gd name="T4" fmla="*/ 0 w 48"/>
                <a:gd name="T5" fmla="*/ 0 h 65"/>
                <a:gd name="T6" fmla="*/ 0 60000 65536"/>
                <a:gd name="T7" fmla="*/ 0 60000 65536"/>
                <a:gd name="T8" fmla="*/ 0 60000 65536"/>
              </a:gdLst>
              <a:ahLst/>
              <a:cxnLst>
                <a:cxn ang="T6">
                  <a:pos x="T0" y="T1"/>
                </a:cxn>
                <a:cxn ang="T7">
                  <a:pos x="T2" y="T3"/>
                </a:cxn>
                <a:cxn ang="T8">
                  <a:pos x="T4" y="T5"/>
                </a:cxn>
              </a:cxnLst>
              <a:rect l="0" t="0" r="r" b="b"/>
              <a:pathLst>
                <a:path w="48" h="65">
                  <a:moveTo>
                    <a:pt x="48" y="65"/>
                  </a:moveTo>
                  <a:lnTo>
                    <a:pt x="26" y="30"/>
                  </a:lnTo>
                  <a:lnTo>
                    <a:pt x="0" y="0"/>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ransition>
    <p:fade thruBlk="1"/>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3">
            <a:extLst>
              <a:ext uri="{FF2B5EF4-FFF2-40B4-BE49-F238E27FC236}">
                <a16:creationId xmlns:a16="http://schemas.microsoft.com/office/drawing/2014/main" id="{5B50D1B6-FC8C-4643-8EA8-9BFCA22B2B59}"/>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3BE8EAC2-30F4-0640-B318-8B412BB6FB74}" type="slidenum">
              <a:rPr lang="zh-CN" altLang="en-US" sz="2000">
                <a:latin typeface="Arial" panose="020B0604020202020204" pitchFamily="34" charset="0"/>
              </a:rPr>
              <a:pPr>
                <a:lnSpc>
                  <a:spcPct val="100000"/>
                </a:lnSpc>
                <a:spcBef>
                  <a:spcPct val="0"/>
                </a:spcBef>
                <a:buClrTx/>
                <a:buSzTx/>
                <a:buFontTx/>
                <a:buNone/>
              </a:pPr>
              <a:t>92</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9C7DEFB0-491F-884E-8A71-861EA1C0FCD4}"/>
              </a:ext>
            </a:extLst>
          </p:cNvPr>
          <p:cNvSpPr>
            <a:spLocks noGrp="1"/>
          </p:cNvSpPr>
          <p:nvPr>
            <p:ph type="dt" sz="quarter" idx="11"/>
          </p:nvPr>
        </p:nvSpPr>
        <p:spPr/>
        <p:txBody>
          <a:bodyPr/>
          <a:lstStyle/>
          <a:p>
            <a:pPr>
              <a:defRPr/>
            </a:pPr>
            <a:fld id="{35EA9697-EA1E-4342-9ABD-A809D3D1EFA0}" type="datetime1">
              <a:rPr lang="zh-CN" altLang="en-US"/>
              <a:pPr>
                <a:defRPr/>
              </a:pPr>
              <a:t>2024/5/24</a:t>
            </a:fld>
            <a:endParaRPr lang="en-US" altLang="zh-CN" sz="1000"/>
          </a:p>
        </p:txBody>
      </p:sp>
      <p:sp>
        <p:nvSpPr>
          <p:cNvPr id="1889282" name="Rectangle 2">
            <a:extLst>
              <a:ext uri="{FF2B5EF4-FFF2-40B4-BE49-F238E27FC236}">
                <a16:creationId xmlns:a16="http://schemas.microsoft.com/office/drawing/2014/main" id="{68276A05-F5C5-6C42-A1F7-0FB3F3F821F1}"/>
              </a:ext>
            </a:extLst>
          </p:cNvPr>
          <p:cNvSpPr>
            <a:spLocks noGrp="1" noChangeArrowheads="1"/>
          </p:cNvSpPr>
          <p:nvPr>
            <p:ph type="title"/>
          </p:nvPr>
        </p:nvSpPr>
        <p:spPr/>
        <p:txBody>
          <a:bodyPr/>
          <a:lstStyle/>
          <a:p>
            <a:r>
              <a:rPr lang="zh-CN" altLang="en-US"/>
              <a:t>极小化过程</a:t>
            </a:r>
          </a:p>
        </p:txBody>
      </p:sp>
      <p:sp>
        <p:nvSpPr>
          <p:cNvPr id="111621" name="Rectangle 3">
            <a:extLst>
              <a:ext uri="{FF2B5EF4-FFF2-40B4-BE49-F238E27FC236}">
                <a16:creationId xmlns:a16="http://schemas.microsoft.com/office/drawing/2014/main" id="{7079E2CF-00AC-7647-8D4A-E0DA2A13D49C}"/>
              </a:ext>
            </a:extLst>
          </p:cNvPr>
          <p:cNvSpPr>
            <a:spLocks noGrp="1" noChangeArrowheads="1"/>
          </p:cNvSpPr>
          <p:nvPr>
            <p:ph type="body" idx="1"/>
          </p:nvPr>
        </p:nvSpPr>
        <p:spPr>
          <a:xfrm>
            <a:off x="650875" y="1143000"/>
            <a:ext cx="8820150" cy="5594350"/>
          </a:xfrm>
        </p:spPr>
        <p:txBody>
          <a:bodyPr/>
          <a:lstStyle/>
          <a:p>
            <a:pPr algn="just"/>
            <a:r>
              <a:rPr lang="en-US" altLang="zh-CN"/>
              <a:t>[</a:t>
            </a:r>
            <a:r>
              <a:rPr lang="zh-CN" altLang="en-US">
                <a:ea typeface="黑体" panose="02010609060101010101" pitchFamily="49" charset="-122"/>
              </a:rPr>
              <a:t>例</a:t>
            </a:r>
            <a:r>
              <a:rPr lang="en-US" altLang="zh-CN"/>
              <a:t>]  </a:t>
            </a:r>
            <a:r>
              <a:rPr lang="zh-CN" altLang="en-US"/>
              <a:t>由关系模式</a:t>
            </a:r>
            <a:r>
              <a:rPr lang="en-US" altLang="zh-CN"/>
              <a:t>R(U, F), </a:t>
            </a:r>
            <a:r>
              <a:rPr lang="zh-CN" altLang="en-US"/>
              <a:t>其中</a:t>
            </a:r>
            <a:r>
              <a:rPr lang="en-US" altLang="zh-CN"/>
              <a:t>U</a:t>
            </a:r>
            <a:r>
              <a:rPr lang="zh-CN" altLang="en-US"/>
              <a:t>＝</a:t>
            </a:r>
            <a:r>
              <a:rPr lang="en-US" altLang="zh-CN"/>
              <a:t>{A,B,C,D,E}</a:t>
            </a:r>
            <a:r>
              <a:rPr lang="zh-CN" altLang="en-US"/>
              <a:t>， </a:t>
            </a:r>
            <a:r>
              <a:rPr lang="en-US" altLang="zh-CN" i="1"/>
              <a:t>F</a:t>
            </a:r>
            <a:r>
              <a:rPr lang="en-US" altLang="zh-CN"/>
              <a:t>={</a:t>
            </a:r>
            <a:r>
              <a:rPr lang="en-US" altLang="zh-CN" i="1"/>
              <a:t>AB</a:t>
            </a:r>
            <a:r>
              <a:rPr lang="en-US" altLang="zh-CN"/>
              <a:t>→</a:t>
            </a:r>
            <a:r>
              <a:rPr lang="en-US" altLang="zh-CN" i="1"/>
              <a:t>C</a:t>
            </a:r>
            <a:r>
              <a:rPr lang="zh-CN" altLang="en-US"/>
              <a:t>，</a:t>
            </a:r>
            <a:r>
              <a:rPr lang="en-US" altLang="zh-CN" i="1"/>
              <a:t>B</a:t>
            </a:r>
            <a:r>
              <a:rPr lang="en-US" altLang="zh-CN"/>
              <a:t>→</a:t>
            </a:r>
            <a:r>
              <a:rPr lang="en-US" altLang="zh-CN" i="1"/>
              <a:t>D</a:t>
            </a:r>
            <a:r>
              <a:rPr lang="zh-CN" altLang="en-US"/>
              <a:t>，</a:t>
            </a:r>
            <a:r>
              <a:rPr lang="en-US" altLang="zh-CN" i="1"/>
              <a:t>C</a:t>
            </a:r>
            <a:r>
              <a:rPr lang="en-US" altLang="zh-CN"/>
              <a:t>→</a:t>
            </a:r>
            <a:r>
              <a:rPr lang="en-US" altLang="zh-CN" i="1"/>
              <a:t>E</a:t>
            </a:r>
            <a:r>
              <a:rPr lang="zh-CN" altLang="en-US"/>
              <a:t>，</a:t>
            </a:r>
            <a:r>
              <a:rPr lang="en-US" altLang="zh-CN" i="1"/>
              <a:t>EC</a:t>
            </a:r>
            <a:r>
              <a:rPr lang="en-US" altLang="zh-CN"/>
              <a:t>→</a:t>
            </a:r>
            <a:r>
              <a:rPr lang="en-US" altLang="zh-CN" i="1"/>
              <a:t>B</a:t>
            </a:r>
            <a:r>
              <a:rPr lang="zh-CN" altLang="en-US"/>
              <a:t>，</a:t>
            </a:r>
            <a:r>
              <a:rPr lang="en-US" altLang="zh-CN"/>
              <a:t>A</a:t>
            </a:r>
            <a:r>
              <a:rPr lang="en-US" altLang="zh-CN" i="1"/>
              <a:t>C</a:t>
            </a:r>
            <a:r>
              <a:rPr lang="en-US" altLang="zh-CN"/>
              <a:t>→</a:t>
            </a:r>
            <a:r>
              <a:rPr lang="en-US" altLang="zh-CN" i="1"/>
              <a:t>B</a:t>
            </a:r>
            <a:r>
              <a:rPr lang="en-US" altLang="zh-CN"/>
              <a:t>},  </a:t>
            </a:r>
            <a:r>
              <a:rPr lang="zh-CN" altLang="en-US"/>
              <a:t>求</a:t>
            </a:r>
            <a:r>
              <a:rPr lang="en-US" altLang="zh-CN" i="1"/>
              <a:t>F</a:t>
            </a:r>
            <a:r>
              <a:rPr lang="en-US" altLang="zh-CN" i="1" baseline="-30000"/>
              <a:t>m</a:t>
            </a:r>
            <a:endParaRPr lang="zh-CN" altLang="en-US"/>
          </a:p>
          <a:p>
            <a:pPr algn="just"/>
            <a:r>
              <a:rPr lang="zh-CN" altLang="en-US"/>
              <a:t> 解：</a:t>
            </a:r>
          </a:p>
          <a:p>
            <a:pPr lvl="1" algn="just"/>
            <a:r>
              <a:rPr lang="en-US" altLang="zh-CN"/>
              <a:t>(1)</a:t>
            </a:r>
            <a:r>
              <a:rPr lang="zh-CN" altLang="en-US"/>
              <a:t>将</a:t>
            </a:r>
            <a:r>
              <a:rPr lang="en-US" altLang="zh-CN"/>
              <a:t>F</a:t>
            </a:r>
            <a:r>
              <a:rPr lang="zh-CN" altLang="en-US"/>
              <a:t>中的所有函数依赖转换为</a:t>
            </a:r>
            <a:r>
              <a:rPr lang="zh-CN" altLang="en-US">
                <a:solidFill>
                  <a:srgbClr val="FF0000"/>
                </a:solidFill>
              </a:rPr>
              <a:t>右部为单属性</a:t>
            </a:r>
            <a:r>
              <a:rPr lang="zh-CN" altLang="en-US"/>
              <a:t>的。</a:t>
            </a:r>
          </a:p>
          <a:p>
            <a:pPr algn="just">
              <a:buFont typeface="Wingdings" pitchFamily="2" charset="2"/>
              <a:buNone/>
            </a:pPr>
            <a:r>
              <a:rPr lang="zh-CN" altLang="en-US"/>
              <a:t>本题目</a:t>
            </a:r>
            <a:r>
              <a:rPr lang="en-US" altLang="zh-CN"/>
              <a:t>F</a:t>
            </a:r>
            <a:r>
              <a:rPr lang="zh-CN" altLang="en-US"/>
              <a:t>中函数依赖右部都仅含有一个属性，得</a:t>
            </a:r>
            <a:r>
              <a:rPr lang="en-US" altLang="zh-CN" i="1"/>
              <a:t>F</a:t>
            </a:r>
            <a:r>
              <a:rPr lang="en-US" altLang="zh-CN" i="1" baseline="-30000"/>
              <a:t>m</a:t>
            </a:r>
            <a:r>
              <a:rPr lang="en-US" altLang="zh-CN"/>
              <a:t> = </a:t>
            </a:r>
            <a:r>
              <a:rPr lang="en-US" altLang="zh-CN" i="1"/>
              <a:t>F</a:t>
            </a:r>
          </a:p>
          <a:p>
            <a:pPr lvl="1" algn="just"/>
            <a:r>
              <a:rPr lang="en-US" altLang="zh-CN"/>
              <a:t>(2)</a:t>
            </a:r>
            <a:r>
              <a:rPr lang="zh-CN" altLang="en-US"/>
              <a:t>分别去掉一个函数依赖</a:t>
            </a:r>
            <a:r>
              <a:rPr lang="en-US" altLang="zh-CN"/>
              <a:t>X→</a:t>
            </a:r>
            <a:r>
              <a:rPr lang="en-US" altLang="zh-CN" i="1"/>
              <a:t>A</a:t>
            </a:r>
            <a:r>
              <a:rPr lang="zh-CN" altLang="en-US"/>
              <a:t>后求关于</a:t>
            </a:r>
            <a:r>
              <a:rPr lang="en-US" altLang="zh-CN"/>
              <a:t>X</a:t>
            </a:r>
            <a:r>
              <a:rPr lang="zh-CN" altLang="en-US"/>
              <a:t>的闭包，去掉多余的函数依赖</a:t>
            </a:r>
          </a:p>
          <a:p>
            <a:pPr lvl="2" algn="just"/>
            <a:r>
              <a:rPr lang="zh-CN" altLang="en-US"/>
              <a:t>令</a:t>
            </a:r>
            <a:r>
              <a:rPr lang="en-US" altLang="zh-CN"/>
              <a:t>F’=F-{AB→</a:t>
            </a:r>
            <a:r>
              <a:rPr lang="en-US" altLang="zh-CN" i="1"/>
              <a:t>C</a:t>
            </a:r>
            <a:r>
              <a:rPr lang="en-US" altLang="zh-CN"/>
              <a:t>},</a:t>
            </a:r>
            <a:r>
              <a:rPr lang="zh-CN" altLang="en-US"/>
              <a:t>求</a:t>
            </a:r>
            <a:r>
              <a:rPr lang="en-US" altLang="zh-CN"/>
              <a:t>AB</a:t>
            </a:r>
            <a:r>
              <a:rPr lang="zh-CN" altLang="en-US"/>
              <a:t>的闭包，得</a:t>
            </a:r>
            <a:r>
              <a:rPr lang="en-US" altLang="zh-CN"/>
              <a:t>AB</a:t>
            </a:r>
            <a:r>
              <a:rPr lang="en-US" altLang="zh-CN" baseline="-25000"/>
              <a:t>F’</a:t>
            </a:r>
            <a:r>
              <a:rPr lang="en-US" altLang="zh-CN" baseline="30000"/>
              <a:t>+ </a:t>
            </a:r>
            <a:r>
              <a:rPr lang="en-US" altLang="zh-CN"/>
              <a:t>=ABD,</a:t>
            </a:r>
            <a:r>
              <a:rPr lang="zh-CN" altLang="en-US"/>
              <a:t>不包含</a:t>
            </a:r>
            <a:r>
              <a:rPr lang="en-US" altLang="zh-CN"/>
              <a:t>C</a:t>
            </a:r>
            <a:r>
              <a:rPr lang="zh-CN" altLang="en-US"/>
              <a:t>，故</a:t>
            </a:r>
            <a:r>
              <a:rPr lang="en-US" altLang="zh-CN"/>
              <a:t>AB→</a:t>
            </a:r>
            <a:r>
              <a:rPr lang="en-US" altLang="zh-CN" i="1"/>
              <a:t>C</a:t>
            </a:r>
            <a:r>
              <a:rPr lang="zh-CN" altLang="en-US"/>
              <a:t>不能去掉</a:t>
            </a:r>
          </a:p>
          <a:p>
            <a:pPr lvl="2" algn="just"/>
            <a:r>
              <a:rPr lang="zh-CN" altLang="en-US"/>
              <a:t>令</a:t>
            </a:r>
            <a:r>
              <a:rPr lang="en-US" altLang="zh-CN"/>
              <a:t>F’=F-{</a:t>
            </a:r>
            <a:r>
              <a:rPr lang="en-US" altLang="zh-CN" i="1"/>
              <a:t>B</a:t>
            </a:r>
            <a:r>
              <a:rPr lang="en-US" altLang="zh-CN"/>
              <a:t>→</a:t>
            </a:r>
            <a:r>
              <a:rPr lang="en-US" altLang="zh-CN" i="1"/>
              <a:t>D</a:t>
            </a:r>
            <a:r>
              <a:rPr lang="en-US" altLang="zh-CN"/>
              <a:t>},</a:t>
            </a:r>
            <a:r>
              <a:rPr lang="zh-CN" altLang="en-US"/>
              <a:t>求</a:t>
            </a:r>
            <a:r>
              <a:rPr lang="en-US" altLang="zh-CN"/>
              <a:t>B</a:t>
            </a:r>
            <a:r>
              <a:rPr lang="zh-CN" altLang="en-US"/>
              <a:t>的闭包，得</a:t>
            </a:r>
            <a:r>
              <a:rPr lang="en-US" altLang="zh-CN"/>
              <a:t>B</a:t>
            </a:r>
            <a:r>
              <a:rPr lang="en-US" altLang="zh-CN" baseline="-25000"/>
              <a:t>F’</a:t>
            </a:r>
            <a:r>
              <a:rPr lang="en-US" altLang="zh-CN" baseline="30000"/>
              <a:t>+ </a:t>
            </a:r>
            <a:r>
              <a:rPr lang="en-US" altLang="zh-CN"/>
              <a:t>=B,</a:t>
            </a:r>
            <a:r>
              <a:rPr lang="zh-CN" altLang="en-US"/>
              <a:t>不包含</a:t>
            </a:r>
            <a:r>
              <a:rPr lang="en-US" altLang="zh-CN"/>
              <a:t>D</a:t>
            </a:r>
            <a:r>
              <a:rPr lang="zh-CN" altLang="en-US"/>
              <a:t>，故</a:t>
            </a:r>
            <a:r>
              <a:rPr lang="en-US" altLang="zh-CN" i="1"/>
              <a:t>B</a:t>
            </a:r>
            <a:r>
              <a:rPr lang="en-US" altLang="zh-CN"/>
              <a:t>→</a:t>
            </a:r>
            <a:r>
              <a:rPr lang="en-US" altLang="zh-CN" i="1"/>
              <a:t>D</a:t>
            </a:r>
            <a:r>
              <a:rPr lang="zh-CN" altLang="en-US"/>
              <a:t>不能去掉</a:t>
            </a:r>
          </a:p>
          <a:p>
            <a:pPr lvl="2" algn="just"/>
            <a:r>
              <a:rPr lang="zh-CN" altLang="en-US"/>
              <a:t>令</a:t>
            </a:r>
            <a:r>
              <a:rPr lang="en-US" altLang="zh-CN"/>
              <a:t>F’=F-{</a:t>
            </a:r>
            <a:r>
              <a:rPr lang="en-US" altLang="zh-CN" i="1"/>
              <a:t>C</a:t>
            </a:r>
            <a:r>
              <a:rPr lang="en-US" altLang="zh-CN"/>
              <a:t>→</a:t>
            </a:r>
            <a:r>
              <a:rPr lang="en-US" altLang="zh-CN" i="1"/>
              <a:t>E</a:t>
            </a:r>
            <a:r>
              <a:rPr lang="en-US" altLang="zh-CN"/>
              <a:t>},</a:t>
            </a:r>
            <a:r>
              <a:rPr lang="zh-CN" altLang="en-US"/>
              <a:t>求</a:t>
            </a:r>
            <a:r>
              <a:rPr lang="en-US" altLang="zh-CN" i="1"/>
              <a:t>C</a:t>
            </a:r>
            <a:r>
              <a:rPr lang="zh-CN" altLang="en-US"/>
              <a:t>的闭包，得</a:t>
            </a:r>
            <a:r>
              <a:rPr lang="en-US" altLang="zh-CN" i="1"/>
              <a:t>C</a:t>
            </a:r>
            <a:r>
              <a:rPr lang="en-US" altLang="zh-CN" baseline="-25000"/>
              <a:t>F’</a:t>
            </a:r>
            <a:r>
              <a:rPr lang="en-US" altLang="zh-CN" baseline="30000"/>
              <a:t>+ </a:t>
            </a:r>
            <a:r>
              <a:rPr lang="en-US" altLang="zh-CN"/>
              <a:t>=</a:t>
            </a:r>
            <a:r>
              <a:rPr lang="en-US" altLang="zh-CN" i="1"/>
              <a:t>C</a:t>
            </a:r>
            <a:r>
              <a:rPr lang="en-US" altLang="zh-CN"/>
              <a:t>,</a:t>
            </a:r>
            <a:r>
              <a:rPr lang="zh-CN" altLang="en-US"/>
              <a:t>不包含</a:t>
            </a:r>
            <a:r>
              <a:rPr lang="en-US" altLang="zh-CN" i="1"/>
              <a:t>E</a:t>
            </a:r>
            <a:r>
              <a:rPr lang="zh-CN" altLang="en-US"/>
              <a:t>，故</a:t>
            </a:r>
            <a:r>
              <a:rPr lang="en-US" altLang="zh-CN" i="1"/>
              <a:t>C</a:t>
            </a:r>
            <a:r>
              <a:rPr lang="en-US" altLang="zh-CN"/>
              <a:t>→</a:t>
            </a:r>
            <a:r>
              <a:rPr lang="en-US" altLang="zh-CN" i="1"/>
              <a:t>E</a:t>
            </a:r>
            <a:r>
              <a:rPr lang="zh-CN" altLang="en-US"/>
              <a:t>不能去掉</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3">
            <a:extLst>
              <a:ext uri="{FF2B5EF4-FFF2-40B4-BE49-F238E27FC236}">
                <a16:creationId xmlns:a16="http://schemas.microsoft.com/office/drawing/2014/main" id="{932D90DA-1A4E-0C48-98C7-E018563F5DB9}"/>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4FCAEE73-01D5-0642-BF47-0E3FFBEB0D58}" type="slidenum">
              <a:rPr lang="zh-CN" altLang="en-US" sz="2000">
                <a:latin typeface="Arial" panose="020B0604020202020204" pitchFamily="34" charset="0"/>
              </a:rPr>
              <a:pPr>
                <a:lnSpc>
                  <a:spcPct val="100000"/>
                </a:lnSpc>
                <a:spcBef>
                  <a:spcPct val="0"/>
                </a:spcBef>
                <a:buClrTx/>
                <a:buSzTx/>
                <a:buFontTx/>
                <a:buNone/>
              </a:pPr>
              <a:t>93</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71980BD3-445E-6D4E-B40D-6701A7523A1B}"/>
              </a:ext>
            </a:extLst>
          </p:cNvPr>
          <p:cNvSpPr>
            <a:spLocks noGrp="1"/>
          </p:cNvSpPr>
          <p:nvPr>
            <p:ph type="dt" sz="quarter" idx="11"/>
          </p:nvPr>
        </p:nvSpPr>
        <p:spPr/>
        <p:txBody>
          <a:bodyPr/>
          <a:lstStyle/>
          <a:p>
            <a:pPr>
              <a:defRPr/>
            </a:pPr>
            <a:fld id="{8B1970FE-A60F-492B-9912-5C8FAC22BB59}" type="datetime1">
              <a:rPr lang="zh-CN" altLang="en-US"/>
              <a:pPr>
                <a:defRPr/>
              </a:pPr>
              <a:t>2024/5/24</a:t>
            </a:fld>
            <a:endParaRPr lang="en-US" altLang="zh-CN" sz="1000"/>
          </a:p>
        </p:txBody>
      </p:sp>
      <p:sp>
        <p:nvSpPr>
          <p:cNvPr id="1890306" name="Rectangle 2">
            <a:extLst>
              <a:ext uri="{FF2B5EF4-FFF2-40B4-BE49-F238E27FC236}">
                <a16:creationId xmlns:a16="http://schemas.microsoft.com/office/drawing/2014/main" id="{84BEEA1A-60DD-C94F-A050-C7DE6A358DB2}"/>
              </a:ext>
            </a:extLst>
          </p:cNvPr>
          <p:cNvSpPr>
            <a:spLocks noGrp="1" noChangeArrowheads="1"/>
          </p:cNvSpPr>
          <p:nvPr>
            <p:ph type="title"/>
          </p:nvPr>
        </p:nvSpPr>
        <p:spPr/>
        <p:txBody>
          <a:bodyPr/>
          <a:lstStyle/>
          <a:p>
            <a:r>
              <a:rPr lang="zh-CN" altLang="en-US"/>
              <a:t>极小化过程</a:t>
            </a:r>
          </a:p>
        </p:txBody>
      </p:sp>
      <p:sp>
        <p:nvSpPr>
          <p:cNvPr id="112645" name="Rectangle 3">
            <a:extLst>
              <a:ext uri="{FF2B5EF4-FFF2-40B4-BE49-F238E27FC236}">
                <a16:creationId xmlns:a16="http://schemas.microsoft.com/office/drawing/2014/main" id="{48A7AAB2-A55E-F841-8B6B-7B7E25AA5A11}"/>
              </a:ext>
            </a:extLst>
          </p:cNvPr>
          <p:cNvSpPr>
            <a:spLocks noGrp="1" noChangeArrowheads="1"/>
          </p:cNvSpPr>
          <p:nvPr>
            <p:ph type="body" idx="1"/>
          </p:nvPr>
        </p:nvSpPr>
        <p:spPr>
          <a:xfrm>
            <a:off x="650875" y="1052513"/>
            <a:ext cx="8820150" cy="4270375"/>
          </a:xfrm>
        </p:spPr>
        <p:txBody>
          <a:bodyPr/>
          <a:lstStyle/>
          <a:p>
            <a:pPr algn="just"/>
            <a:r>
              <a:rPr lang="en-US" altLang="zh-CN"/>
              <a:t>[</a:t>
            </a:r>
            <a:r>
              <a:rPr lang="zh-CN" altLang="en-US">
                <a:ea typeface="黑体" panose="02010609060101010101" pitchFamily="49" charset="-122"/>
              </a:rPr>
              <a:t>例</a:t>
            </a:r>
            <a:r>
              <a:rPr lang="en-US" altLang="zh-CN"/>
              <a:t>] </a:t>
            </a:r>
            <a:r>
              <a:rPr lang="zh-CN" altLang="en-US"/>
              <a:t>由关系模式</a:t>
            </a:r>
            <a:r>
              <a:rPr lang="en-US" altLang="zh-CN"/>
              <a:t>R(U, F), </a:t>
            </a:r>
            <a:r>
              <a:rPr lang="zh-CN" altLang="en-US"/>
              <a:t>其中</a:t>
            </a:r>
            <a:r>
              <a:rPr lang="en-US" altLang="zh-CN"/>
              <a:t>U</a:t>
            </a:r>
            <a:r>
              <a:rPr lang="zh-CN" altLang="en-US"/>
              <a:t>＝</a:t>
            </a:r>
            <a:r>
              <a:rPr lang="en-US" altLang="zh-CN"/>
              <a:t>{A,B,C,D,E}</a:t>
            </a:r>
            <a:r>
              <a:rPr lang="zh-CN" altLang="en-US"/>
              <a:t>， </a:t>
            </a:r>
            <a:r>
              <a:rPr lang="en-US" altLang="zh-CN" i="1"/>
              <a:t>F</a:t>
            </a:r>
            <a:r>
              <a:rPr lang="en-US" altLang="zh-CN"/>
              <a:t>={</a:t>
            </a:r>
            <a:r>
              <a:rPr lang="en-US" altLang="zh-CN" i="1"/>
              <a:t>AB</a:t>
            </a:r>
            <a:r>
              <a:rPr lang="en-US" altLang="zh-CN"/>
              <a:t>→</a:t>
            </a:r>
            <a:r>
              <a:rPr lang="en-US" altLang="zh-CN" i="1"/>
              <a:t>C</a:t>
            </a:r>
            <a:r>
              <a:rPr lang="zh-CN" altLang="en-US"/>
              <a:t>，</a:t>
            </a:r>
            <a:r>
              <a:rPr lang="en-US" altLang="zh-CN" i="1"/>
              <a:t>B</a:t>
            </a:r>
            <a:r>
              <a:rPr lang="en-US" altLang="zh-CN"/>
              <a:t>→</a:t>
            </a:r>
            <a:r>
              <a:rPr lang="en-US" altLang="zh-CN" i="1"/>
              <a:t>D</a:t>
            </a:r>
            <a:r>
              <a:rPr lang="zh-CN" altLang="en-US"/>
              <a:t>，</a:t>
            </a:r>
            <a:r>
              <a:rPr lang="en-US" altLang="zh-CN" i="1"/>
              <a:t>C</a:t>
            </a:r>
            <a:r>
              <a:rPr lang="en-US" altLang="zh-CN"/>
              <a:t>→</a:t>
            </a:r>
            <a:r>
              <a:rPr lang="en-US" altLang="zh-CN" i="1"/>
              <a:t>E</a:t>
            </a:r>
            <a:r>
              <a:rPr lang="zh-CN" altLang="en-US"/>
              <a:t>，</a:t>
            </a:r>
            <a:r>
              <a:rPr lang="en-US" altLang="zh-CN" i="1"/>
              <a:t>EC</a:t>
            </a:r>
            <a:r>
              <a:rPr lang="en-US" altLang="zh-CN"/>
              <a:t>→</a:t>
            </a:r>
            <a:r>
              <a:rPr lang="en-US" altLang="zh-CN" i="1"/>
              <a:t>B</a:t>
            </a:r>
            <a:r>
              <a:rPr lang="zh-CN" altLang="en-US"/>
              <a:t>，</a:t>
            </a:r>
            <a:r>
              <a:rPr lang="en-US" altLang="zh-CN"/>
              <a:t>A</a:t>
            </a:r>
            <a:r>
              <a:rPr lang="en-US" altLang="zh-CN" i="1"/>
              <a:t>C</a:t>
            </a:r>
            <a:r>
              <a:rPr lang="en-US" altLang="zh-CN"/>
              <a:t>→</a:t>
            </a:r>
            <a:r>
              <a:rPr lang="en-US" altLang="zh-CN" i="1"/>
              <a:t>B</a:t>
            </a:r>
            <a:r>
              <a:rPr lang="en-US" altLang="zh-CN"/>
              <a:t>},  </a:t>
            </a:r>
            <a:r>
              <a:rPr lang="zh-CN" altLang="en-US"/>
              <a:t>求</a:t>
            </a:r>
            <a:r>
              <a:rPr lang="en-US" altLang="zh-CN" i="1"/>
              <a:t>F</a:t>
            </a:r>
            <a:r>
              <a:rPr lang="en-US" altLang="zh-CN" i="1" baseline="-30000"/>
              <a:t>m</a:t>
            </a:r>
            <a:endParaRPr lang="zh-CN" altLang="en-US"/>
          </a:p>
          <a:p>
            <a:pPr algn="just"/>
            <a:r>
              <a:rPr lang="zh-CN" altLang="en-US"/>
              <a:t> 解：</a:t>
            </a:r>
            <a:r>
              <a:rPr lang="en-US" altLang="zh-CN"/>
              <a:t>(2)</a:t>
            </a:r>
            <a:r>
              <a:rPr lang="zh-CN" altLang="en-US"/>
              <a:t>分别去掉一个函数依赖</a:t>
            </a:r>
            <a:r>
              <a:rPr lang="en-US" altLang="zh-CN"/>
              <a:t>X→</a:t>
            </a:r>
            <a:r>
              <a:rPr lang="en-US" altLang="zh-CN" i="1"/>
              <a:t>A</a:t>
            </a:r>
            <a:r>
              <a:rPr lang="zh-CN" altLang="en-US"/>
              <a:t>后求关于</a:t>
            </a:r>
            <a:r>
              <a:rPr lang="en-US" altLang="zh-CN"/>
              <a:t>X</a:t>
            </a:r>
            <a:r>
              <a:rPr lang="zh-CN" altLang="en-US"/>
              <a:t>的闭包</a:t>
            </a:r>
            <a:r>
              <a:rPr lang="en-US" altLang="zh-CN"/>
              <a:t>,</a:t>
            </a:r>
            <a:r>
              <a:rPr lang="zh-CN" altLang="en-US"/>
              <a:t>去掉多余的函数依赖（续）</a:t>
            </a:r>
          </a:p>
          <a:p>
            <a:pPr lvl="2" algn="just"/>
            <a:r>
              <a:rPr lang="zh-CN" altLang="en-US"/>
              <a:t>令</a:t>
            </a:r>
            <a:r>
              <a:rPr lang="en-US" altLang="zh-CN"/>
              <a:t>F’=F-{</a:t>
            </a:r>
            <a:r>
              <a:rPr lang="en-US" altLang="zh-CN" i="1"/>
              <a:t>EC</a:t>
            </a:r>
            <a:r>
              <a:rPr lang="en-US" altLang="zh-CN"/>
              <a:t>→</a:t>
            </a:r>
            <a:r>
              <a:rPr lang="en-US" altLang="zh-CN" i="1"/>
              <a:t>B</a:t>
            </a:r>
            <a:r>
              <a:rPr lang="en-US" altLang="zh-CN"/>
              <a:t>},</a:t>
            </a:r>
            <a:r>
              <a:rPr lang="zh-CN" altLang="en-US"/>
              <a:t>求</a:t>
            </a:r>
            <a:r>
              <a:rPr lang="en-US" altLang="zh-CN" i="1"/>
              <a:t>EC</a:t>
            </a:r>
            <a:r>
              <a:rPr lang="zh-CN" altLang="en-US"/>
              <a:t>的闭包，得</a:t>
            </a:r>
            <a:r>
              <a:rPr lang="en-US" altLang="zh-CN" i="1"/>
              <a:t>EC</a:t>
            </a:r>
            <a:r>
              <a:rPr lang="en-US" altLang="zh-CN" baseline="-25000"/>
              <a:t>F’</a:t>
            </a:r>
            <a:r>
              <a:rPr lang="en-US" altLang="zh-CN" baseline="30000"/>
              <a:t>+ </a:t>
            </a:r>
            <a:r>
              <a:rPr lang="en-US" altLang="zh-CN"/>
              <a:t>={</a:t>
            </a:r>
            <a:r>
              <a:rPr lang="en-US" altLang="zh-CN" i="1"/>
              <a:t>EC</a:t>
            </a:r>
            <a:r>
              <a:rPr lang="en-US" altLang="zh-CN"/>
              <a:t>}, </a:t>
            </a:r>
            <a:r>
              <a:rPr lang="zh-CN" altLang="en-US"/>
              <a:t>不包含</a:t>
            </a:r>
            <a:r>
              <a:rPr lang="en-US" altLang="zh-CN" i="1"/>
              <a:t>B</a:t>
            </a:r>
            <a:r>
              <a:rPr lang="zh-CN" altLang="en-US"/>
              <a:t>，故</a:t>
            </a:r>
            <a:r>
              <a:rPr lang="en-US" altLang="zh-CN" i="1"/>
              <a:t>EC</a:t>
            </a:r>
            <a:r>
              <a:rPr lang="en-US" altLang="zh-CN"/>
              <a:t>→</a:t>
            </a:r>
            <a:r>
              <a:rPr lang="en-US" altLang="zh-CN" i="1"/>
              <a:t>B</a:t>
            </a:r>
            <a:r>
              <a:rPr lang="zh-CN" altLang="en-US"/>
              <a:t>不能去掉</a:t>
            </a:r>
          </a:p>
          <a:p>
            <a:pPr lvl="2" algn="just"/>
            <a:r>
              <a:rPr lang="zh-CN" altLang="en-US"/>
              <a:t>令</a:t>
            </a:r>
            <a:r>
              <a:rPr lang="en-US" altLang="zh-CN"/>
              <a:t>F’=F-{A</a:t>
            </a:r>
            <a:r>
              <a:rPr lang="en-US" altLang="zh-CN" i="1"/>
              <a:t>C</a:t>
            </a:r>
            <a:r>
              <a:rPr lang="en-US" altLang="zh-CN"/>
              <a:t>→</a:t>
            </a:r>
            <a:r>
              <a:rPr lang="en-US" altLang="zh-CN" i="1"/>
              <a:t>B</a:t>
            </a:r>
            <a:r>
              <a:rPr lang="en-US" altLang="zh-CN"/>
              <a:t>},</a:t>
            </a:r>
            <a:r>
              <a:rPr lang="zh-CN" altLang="en-US"/>
              <a:t>求</a:t>
            </a:r>
            <a:r>
              <a:rPr lang="en-US" altLang="zh-CN"/>
              <a:t>A</a:t>
            </a:r>
            <a:r>
              <a:rPr lang="en-US" altLang="zh-CN" i="1"/>
              <a:t>C</a:t>
            </a:r>
            <a:r>
              <a:rPr lang="zh-CN" altLang="en-US"/>
              <a:t>的闭包</a:t>
            </a:r>
            <a:r>
              <a:rPr lang="en-US" altLang="zh-CN"/>
              <a:t>,</a:t>
            </a:r>
            <a:r>
              <a:rPr lang="zh-CN" altLang="en-US"/>
              <a:t>得</a:t>
            </a:r>
            <a:r>
              <a:rPr lang="en-US" altLang="zh-CN"/>
              <a:t>A</a:t>
            </a:r>
            <a:r>
              <a:rPr lang="en-US" altLang="zh-CN" i="1"/>
              <a:t>C</a:t>
            </a:r>
            <a:r>
              <a:rPr lang="en-US" altLang="zh-CN" baseline="-25000"/>
              <a:t>F’</a:t>
            </a:r>
            <a:r>
              <a:rPr lang="en-US" altLang="zh-CN" baseline="30000"/>
              <a:t>+ </a:t>
            </a:r>
            <a:r>
              <a:rPr lang="en-US" altLang="zh-CN"/>
              <a:t>={</a:t>
            </a:r>
            <a:r>
              <a:rPr lang="en-US" altLang="zh-CN" i="1"/>
              <a:t>ABCDE</a:t>
            </a:r>
            <a:r>
              <a:rPr lang="en-US" altLang="zh-CN"/>
              <a:t>},</a:t>
            </a:r>
            <a:r>
              <a:rPr lang="zh-CN" altLang="en-US"/>
              <a:t> 包含</a:t>
            </a:r>
            <a:r>
              <a:rPr lang="en-US" altLang="zh-CN" i="1"/>
              <a:t>B</a:t>
            </a:r>
            <a:r>
              <a:rPr lang="zh-CN" altLang="en-US"/>
              <a:t>，故</a:t>
            </a:r>
            <a:r>
              <a:rPr lang="en-US" altLang="zh-CN"/>
              <a:t>A</a:t>
            </a:r>
            <a:r>
              <a:rPr lang="en-US" altLang="zh-CN" i="1"/>
              <a:t>C</a:t>
            </a:r>
            <a:r>
              <a:rPr lang="en-US" altLang="zh-CN"/>
              <a:t>→</a:t>
            </a:r>
            <a:r>
              <a:rPr lang="en-US" altLang="zh-CN" i="1"/>
              <a:t>B</a:t>
            </a:r>
            <a:r>
              <a:rPr lang="zh-CN" altLang="en-US"/>
              <a:t>可以去掉</a:t>
            </a:r>
          </a:p>
          <a:p>
            <a:pPr lvl="2" algn="just"/>
            <a:r>
              <a:rPr lang="zh-CN" altLang="en-US"/>
              <a:t>则在</a:t>
            </a:r>
            <a:r>
              <a:rPr lang="en-US" altLang="zh-CN"/>
              <a:t>F</a:t>
            </a:r>
            <a:r>
              <a:rPr lang="zh-CN" altLang="en-US"/>
              <a:t>中去掉函数依赖</a:t>
            </a:r>
            <a:r>
              <a:rPr lang="en-US" altLang="zh-CN"/>
              <a:t>A</a:t>
            </a:r>
            <a:r>
              <a:rPr lang="en-US" altLang="zh-CN" i="1"/>
              <a:t>C</a:t>
            </a:r>
            <a:r>
              <a:rPr lang="en-US" altLang="zh-CN"/>
              <a:t>→</a:t>
            </a:r>
            <a:r>
              <a:rPr lang="en-US" altLang="zh-CN" i="1"/>
              <a:t>B</a:t>
            </a:r>
            <a:r>
              <a:rPr lang="zh-CN" altLang="en-US"/>
              <a:t>，</a:t>
            </a:r>
          </a:p>
          <a:p>
            <a:pPr lvl="2" algn="just"/>
            <a:r>
              <a:rPr lang="zh-CN" altLang="en-US"/>
              <a:t>得</a:t>
            </a:r>
            <a:r>
              <a:rPr lang="en-US" altLang="zh-CN" i="1"/>
              <a:t>F</a:t>
            </a:r>
            <a:r>
              <a:rPr lang="en-US" altLang="zh-CN" i="1" baseline="-30000"/>
              <a:t>m</a:t>
            </a:r>
            <a:r>
              <a:rPr lang="zh-CN" altLang="en-US"/>
              <a:t> ＝ </a:t>
            </a:r>
            <a:r>
              <a:rPr lang="en-US" altLang="zh-CN"/>
              <a:t>{</a:t>
            </a:r>
            <a:r>
              <a:rPr lang="en-US" altLang="zh-CN" i="1"/>
              <a:t>AB</a:t>
            </a:r>
            <a:r>
              <a:rPr lang="en-US" altLang="zh-CN"/>
              <a:t>→</a:t>
            </a:r>
            <a:r>
              <a:rPr lang="en-US" altLang="zh-CN" i="1"/>
              <a:t>C</a:t>
            </a:r>
            <a:r>
              <a:rPr lang="zh-CN" altLang="en-US"/>
              <a:t>，</a:t>
            </a:r>
            <a:r>
              <a:rPr lang="en-US" altLang="zh-CN" i="1"/>
              <a:t>B</a:t>
            </a:r>
            <a:r>
              <a:rPr lang="en-US" altLang="zh-CN"/>
              <a:t>→</a:t>
            </a:r>
            <a:r>
              <a:rPr lang="en-US" altLang="zh-CN" i="1"/>
              <a:t>D</a:t>
            </a:r>
            <a:r>
              <a:rPr lang="zh-CN" altLang="en-US"/>
              <a:t>，</a:t>
            </a:r>
            <a:r>
              <a:rPr lang="en-US" altLang="zh-CN" i="1"/>
              <a:t>C</a:t>
            </a:r>
            <a:r>
              <a:rPr lang="en-US" altLang="zh-CN"/>
              <a:t>→</a:t>
            </a:r>
            <a:r>
              <a:rPr lang="en-US" altLang="zh-CN" i="1"/>
              <a:t>E</a:t>
            </a:r>
            <a:r>
              <a:rPr lang="zh-CN" altLang="en-US"/>
              <a:t>，</a:t>
            </a:r>
            <a:r>
              <a:rPr lang="en-US" altLang="zh-CN" i="1"/>
              <a:t>EC</a:t>
            </a:r>
            <a:r>
              <a:rPr lang="en-US" altLang="zh-CN"/>
              <a:t>→</a:t>
            </a:r>
            <a:r>
              <a:rPr lang="en-US" altLang="zh-CN" i="1"/>
              <a:t>B</a:t>
            </a:r>
            <a:r>
              <a:rPr lang="en-US" altLang="zh-CN"/>
              <a:t>},</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3">
            <a:extLst>
              <a:ext uri="{FF2B5EF4-FFF2-40B4-BE49-F238E27FC236}">
                <a16:creationId xmlns:a16="http://schemas.microsoft.com/office/drawing/2014/main" id="{076E06DD-5DEB-B44B-BCC9-4C51DC429C54}"/>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defTabSz="1157288">
              <a:lnSpc>
                <a:spcPct val="90000"/>
              </a:lnSpc>
              <a:spcBef>
                <a:spcPct val="20000"/>
              </a:spcBef>
              <a:buClr>
                <a:srgbClr val="27305F"/>
              </a:buClr>
              <a:buSzPct val="60000"/>
              <a:buFont typeface="Wingdings" pitchFamily="2" charset="2"/>
              <a:buChar char="n"/>
              <a:defRPr sz="2800" b="1">
                <a:solidFill>
                  <a:schemeClr val="tx1"/>
                </a:solidFill>
                <a:latin typeface="Times New Roman" panose="02020603050405020304" pitchFamily="18" charset="0"/>
                <a:ea typeface="宋体" panose="02010600030101010101" pitchFamily="2" charset="-122"/>
              </a:defRPr>
            </a:lvl1pPr>
            <a:lvl2pPr marL="742950" indent="-28575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2pPr>
            <a:lvl3pPr marL="1143000" indent="-228600" defTabSz="1157288">
              <a:lnSpc>
                <a:spcPct val="90000"/>
              </a:lnSpc>
              <a:spcBef>
                <a:spcPct val="20000"/>
              </a:spcBef>
              <a:buClr>
                <a:srgbClr val="27305F"/>
              </a:buClr>
              <a:buFont typeface="Wingdings" pitchFamily="2" charset="2"/>
              <a:buChar char="Ø"/>
              <a:defRPr sz="2800" b="1">
                <a:solidFill>
                  <a:schemeClr val="tx1"/>
                </a:solidFill>
                <a:latin typeface="Times New Roman" panose="02020603050405020304" pitchFamily="18" charset="0"/>
                <a:ea typeface="宋体" panose="02010600030101010101" pitchFamily="2" charset="-122"/>
              </a:defRPr>
            </a:lvl3pPr>
            <a:lvl4pPr marL="16002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4pPr>
            <a:lvl5pPr marL="2057400" indent="-228600" defTabSz="1157288">
              <a:lnSpc>
                <a:spcPct val="90000"/>
              </a:lnSpc>
              <a:spcBef>
                <a:spcPct val="20000"/>
              </a:spcBef>
              <a:buClr>
                <a:srgbClr val="27305F"/>
              </a:buClr>
              <a:buChar char="•"/>
              <a:defRPr sz="2800" b="1">
                <a:solidFill>
                  <a:schemeClr val="tx1"/>
                </a:solidFill>
                <a:latin typeface="Times New Roman" panose="02020603050405020304" pitchFamily="18" charset="0"/>
                <a:ea typeface="宋体" panose="02010600030101010101" pitchFamily="2" charset="-122"/>
              </a:defRPr>
            </a:lvl5pPr>
            <a:lvl6pPr marL="25146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6pPr>
            <a:lvl7pPr marL="29718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7pPr>
            <a:lvl8pPr marL="34290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8pPr>
            <a:lvl9pPr marL="3886200" indent="-228600" defTabSz="1157288" eaLnBrk="0" fontAlgn="base" hangingPunct="0">
              <a:lnSpc>
                <a:spcPct val="90000"/>
              </a:lnSpc>
              <a:spcBef>
                <a:spcPct val="20000"/>
              </a:spcBef>
              <a:spcAft>
                <a:spcPct val="0"/>
              </a:spcAft>
              <a:buClr>
                <a:srgbClr val="27305F"/>
              </a:buClr>
              <a:buChar char="•"/>
              <a:defRPr sz="28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ClrTx/>
              <a:buSzTx/>
              <a:buFontTx/>
              <a:buNone/>
            </a:pPr>
            <a:fld id="{013E6ADC-7B64-874D-814B-79113B0B3729}" type="slidenum">
              <a:rPr lang="zh-CN" altLang="en-US" sz="2000">
                <a:latin typeface="Arial" panose="020B0604020202020204" pitchFamily="34" charset="0"/>
              </a:rPr>
              <a:pPr>
                <a:lnSpc>
                  <a:spcPct val="100000"/>
                </a:lnSpc>
                <a:spcBef>
                  <a:spcPct val="0"/>
                </a:spcBef>
                <a:buClrTx/>
                <a:buSzTx/>
                <a:buFontTx/>
                <a:buNone/>
              </a:pPr>
              <a:t>94</a:t>
            </a:fld>
            <a:endParaRPr lang="en-US" altLang="zh-CN" sz="2000">
              <a:latin typeface="Arial" panose="020B0604020202020204" pitchFamily="34" charset="0"/>
            </a:endParaRPr>
          </a:p>
        </p:txBody>
      </p:sp>
      <p:sp>
        <p:nvSpPr>
          <p:cNvPr id="5" name="日期占位符 4">
            <a:extLst>
              <a:ext uri="{FF2B5EF4-FFF2-40B4-BE49-F238E27FC236}">
                <a16:creationId xmlns:a16="http://schemas.microsoft.com/office/drawing/2014/main" id="{0BDA36A1-EAD5-A146-9C63-69E23411FA3A}"/>
              </a:ext>
            </a:extLst>
          </p:cNvPr>
          <p:cNvSpPr>
            <a:spLocks noGrp="1"/>
          </p:cNvSpPr>
          <p:nvPr>
            <p:ph type="dt" sz="quarter" idx="11"/>
          </p:nvPr>
        </p:nvSpPr>
        <p:spPr/>
        <p:txBody>
          <a:bodyPr/>
          <a:lstStyle/>
          <a:p>
            <a:pPr>
              <a:defRPr/>
            </a:pPr>
            <a:fld id="{55AFEE9C-1BF9-4B24-887C-E5C7ED396411}" type="datetime1">
              <a:rPr lang="zh-CN" altLang="en-US"/>
              <a:pPr>
                <a:defRPr/>
              </a:pPr>
              <a:t>2024/5/24</a:t>
            </a:fld>
            <a:endParaRPr lang="en-US" altLang="zh-CN" sz="1000"/>
          </a:p>
        </p:txBody>
      </p:sp>
      <p:sp>
        <p:nvSpPr>
          <p:cNvPr id="1891330" name="Rectangle 2">
            <a:extLst>
              <a:ext uri="{FF2B5EF4-FFF2-40B4-BE49-F238E27FC236}">
                <a16:creationId xmlns:a16="http://schemas.microsoft.com/office/drawing/2014/main" id="{2CD47F6E-93AA-B24E-B0E9-99E7AD22C903}"/>
              </a:ext>
            </a:extLst>
          </p:cNvPr>
          <p:cNvSpPr>
            <a:spLocks noGrp="1" noChangeArrowheads="1"/>
          </p:cNvSpPr>
          <p:nvPr>
            <p:ph type="title"/>
          </p:nvPr>
        </p:nvSpPr>
        <p:spPr/>
        <p:txBody>
          <a:bodyPr/>
          <a:lstStyle/>
          <a:p>
            <a:r>
              <a:rPr lang="zh-CN" altLang="en-US"/>
              <a:t>极小化过程</a:t>
            </a:r>
          </a:p>
        </p:txBody>
      </p:sp>
      <p:sp>
        <p:nvSpPr>
          <p:cNvPr id="113669" name="Rectangle 3">
            <a:extLst>
              <a:ext uri="{FF2B5EF4-FFF2-40B4-BE49-F238E27FC236}">
                <a16:creationId xmlns:a16="http://schemas.microsoft.com/office/drawing/2014/main" id="{4C7D57A4-79EF-5840-82C7-B7F3887C627F}"/>
              </a:ext>
            </a:extLst>
          </p:cNvPr>
          <p:cNvSpPr>
            <a:spLocks noGrp="1" noChangeArrowheads="1"/>
          </p:cNvSpPr>
          <p:nvPr>
            <p:ph type="body" idx="1"/>
          </p:nvPr>
        </p:nvSpPr>
        <p:spPr>
          <a:xfrm>
            <a:off x="650875" y="1143000"/>
            <a:ext cx="9255125" cy="5467350"/>
          </a:xfrm>
        </p:spPr>
        <p:txBody>
          <a:bodyPr/>
          <a:lstStyle/>
          <a:p>
            <a:pPr>
              <a:buFont typeface="Wingdings" pitchFamily="2" charset="2"/>
              <a:buNone/>
            </a:pPr>
            <a:r>
              <a:rPr lang="en-US" altLang="zh-CN"/>
              <a:t>[</a:t>
            </a:r>
            <a:r>
              <a:rPr lang="zh-CN" altLang="en-US">
                <a:ea typeface="黑体" panose="02010609060101010101" pitchFamily="49" charset="-122"/>
              </a:rPr>
              <a:t>例</a:t>
            </a:r>
            <a:r>
              <a:rPr lang="en-US" altLang="zh-CN"/>
              <a:t>]  </a:t>
            </a:r>
            <a:r>
              <a:rPr lang="zh-CN" altLang="en-US"/>
              <a:t>由关系模式</a:t>
            </a:r>
            <a:r>
              <a:rPr lang="en-US" altLang="zh-CN"/>
              <a:t>R(U, F), </a:t>
            </a:r>
            <a:r>
              <a:rPr lang="zh-CN" altLang="en-US"/>
              <a:t>其中</a:t>
            </a:r>
            <a:r>
              <a:rPr lang="en-US" altLang="zh-CN"/>
              <a:t>U</a:t>
            </a:r>
            <a:r>
              <a:rPr lang="zh-CN" altLang="en-US"/>
              <a:t>＝</a:t>
            </a:r>
            <a:r>
              <a:rPr lang="en-US" altLang="zh-CN"/>
              <a:t>{A,B,C,D,E}</a:t>
            </a:r>
            <a:r>
              <a:rPr lang="zh-CN" altLang="en-US"/>
              <a:t>， </a:t>
            </a:r>
          </a:p>
          <a:p>
            <a:pPr>
              <a:buFont typeface="Wingdings" pitchFamily="2" charset="2"/>
              <a:buNone/>
            </a:pPr>
            <a:r>
              <a:rPr lang="en-US" altLang="zh-CN" i="1"/>
              <a:t>F</a:t>
            </a:r>
            <a:r>
              <a:rPr lang="en-US" altLang="zh-CN"/>
              <a:t>={</a:t>
            </a:r>
            <a:r>
              <a:rPr lang="en-US" altLang="zh-CN" i="1"/>
              <a:t>AB</a:t>
            </a:r>
            <a:r>
              <a:rPr lang="en-US" altLang="zh-CN"/>
              <a:t>→</a:t>
            </a:r>
            <a:r>
              <a:rPr lang="en-US" altLang="zh-CN" i="1"/>
              <a:t>C</a:t>
            </a:r>
            <a:r>
              <a:rPr lang="zh-CN" altLang="en-US"/>
              <a:t>，</a:t>
            </a:r>
            <a:r>
              <a:rPr lang="en-US" altLang="zh-CN" i="1"/>
              <a:t>B</a:t>
            </a:r>
            <a:r>
              <a:rPr lang="en-US" altLang="zh-CN"/>
              <a:t>→</a:t>
            </a:r>
            <a:r>
              <a:rPr lang="en-US" altLang="zh-CN" i="1"/>
              <a:t>D</a:t>
            </a:r>
            <a:r>
              <a:rPr lang="zh-CN" altLang="en-US"/>
              <a:t>，</a:t>
            </a:r>
            <a:r>
              <a:rPr lang="en-US" altLang="zh-CN" i="1"/>
              <a:t>C</a:t>
            </a:r>
            <a:r>
              <a:rPr lang="en-US" altLang="zh-CN"/>
              <a:t>→</a:t>
            </a:r>
            <a:r>
              <a:rPr lang="en-US" altLang="zh-CN" i="1"/>
              <a:t>E</a:t>
            </a:r>
            <a:r>
              <a:rPr lang="zh-CN" altLang="en-US"/>
              <a:t>，</a:t>
            </a:r>
            <a:r>
              <a:rPr lang="en-US" altLang="zh-CN" i="1"/>
              <a:t>EC</a:t>
            </a:r>
            <a:r>
              <a:rPr lang="en-US" altLang="zh-CN"/>
              <a:t>→</a:t>
            </a:r>
            <a:r>
              <a:rPr lang="en-US" altLang="zh-CN" i="1"/>
              <a:t>B</a:t>
            </a:r>
            <a:r>
              <a:rPr lang="zh-CN" altLang="en-US"/>
              <a:t>，</a:t>
            </a:r>
            <a:r>
              <a:rPr lang="en-US" altLang="zh-CN"/>
              <a:t>A</a:t>
            </a:r>
            <a:r>
              <a:rPr lang="en-US" altLang="zh-CN" i="1"/>
              <a:t>C</a:t>
            </a:r>
            <a:r>
              <a:rPr lang="en-US" altLang="zh-CN"/>
              <a:t>→</a:t>
            </a:r>
            <a:r>
              <a:rPr lang="en-US" altLang="zh-CN" i="1"/>
              <a:t>B</a:t>
            </a:r>
            <a:r>
              <a:rPr lang="en-US" altLang="zh-CN"/>
              <a:t>},  </a:t>
            </a:r>
            <a:r>
              <a:rPr lang="zh-CN" altLang="en-US"/>
              <a:t>求</a:t>
            </a:r>
            <a:r>
              <a:rPr lang="en-US" altLang="zh-CN" i="1"/>
              <a:t>F</a:t>
            </a:r>
            <a:r>
              <a:rPr lang="en-US" altLang="zh-CN" i="1" baseline="-30000"/>
              <a:t>m</a:t>
            </a:r>
            <a:endParaRPr lang="zh-CN" altLang="en-US"/>
          </a:p>
          <a:p>
            <a:r>
              <a:rPr lang="zh-CN" altLang="en-US"/>
              <a:t> 解</a:t>
            </a:r>
            <a:r>
              <a:rPr lang="en-US" altLang="zh-CN"/>
              <a:t>: (</a:t>
            </a:r>
            <a:r>
              <a:rPr lang="zh-CN" altLang="en-US"/>
              <a:t>续</a:t>
            </a:r>
            <a:r>
              <a:rPr lang="en-US" altLang="zh-CN"/>
              <a:t>)(3)</a:t>
            </a:r>
            <a:r>
              <a:rPr lang="zh-CN" altLang="en-US"/>
              <a:t>去掉函数依赖左部多余的属性</a:t>
            </a:r>
          </a:p>
          <a:p>
            <a:pPr lvl="1">
              <a:buFontTx/>
              <a:buNone/>
            </a:pPr>
            <a:r>
              <a:rPr lang="zh-CN" altLang="en-US"/>
              <a:t>   检查形如</a:t>
            </a:r>
            <a:r>
              <a:rPr lang="en-US" altLang="zh-CN" i="1"/>
              <a:t>B</a:t>
            </a:r>
            <a:r>
              <a:rPr lang="en-US" altLang="zh-CN" baseline="-30000"/>
              <a:t>1</a:t>
            </a:r>
            <a:r>
              <a:rPr lang="en-US" altLang="zh-CN" i="1"/>
              <a:t>B</a:t>
            </a:r>
            <a:r>
              <a:rPr lang="en-US" altLang="zh-CN" baseline="-30000"/>
              <a:t>2</a:t>
            </a:r>
            <a:r>
              <a:rPr lang="en-US" altLang="zh-CN"/>
              <a:t>…</a:t>
            </a:r>
            <a:r>
              <a:rPr lang="en-US" altLang="zh-CN" i="1"/>
              <a:t>B</a:t>
            </a:r>
            <a:r>
              <a:rPr lang="en-US" altLang="zh-CN" i="1" baseline="-30000"/>
              <a:t>m</a:t>
            </a:r>
            <a:r>
              <a:rPr lang="en-US" altLang="zh-CN"/>
              <a:t>→</a:t>
            </a:r>
            <a:r>
              <a:rPr lang="en-US" altLang="zh-CN" i="1"/>
              <a:t>A</a:t>
            </a:r>
            <a:r>
              <a:rPr lang="zh-CN" altLang="en-US"/>
              <a:t>的函数依赖</a:t>
            </a:r>
            <a:r>
              <a:rPr lang="en-US" altLang="zh-CN"/>
              <a:t>,</a:t>
            </a:r>
            <a:r>
              <a:rPr lang="zh-CN" altLang="en-US"/>
              <a:t>若</a:t>
            </a:r>
            <a:r>
              <a:rPr lang="en-US" altLang="zh-CN" i="1"/>
              <a:t>A </a:t>
            </a:r>
            <a:r>
              <a:rPr lang="en-US" altLang="zh-CN">
                <a:sym typeface="Symbol" pitchFamily="2" charset="2"/>
              </a:rPr>
              <a:t></a:t>
            </a:r>
            <a:r>
              <a:rPr lang="en-US" altLang="zh-CN"/>
              <a:t>(</a:t>
            </a:r>
            <a:r>
              <a:rPr lang="en-US" altLang="zh-CN" i="1"/>
              <a:t>X</a:t>
            </a:r>
            <a:r>
              <a:rPr lang="en-US" altLang="zh-CN"/>
              <a:t>-</a:t>
            </a:r>
            <a:r>
              <a:rPr lang="en-US" altLang="zh-CN" i="1"/>
              <a:t>B</a:t>
            </a:r>
            <a:r>
              <a:rPr lang="en-US" altLang="zh-CN" i="1" baseline="-30000"/>
              <a:t>i</a:t>
            </a:r>
            <a:r>
              <a:rPr lang="en-US" altLang="zh-CN" baseline="-30000"/>
              <a:t> </a:t>
            </a:r>
            <a:r>
              <a:rPr lang="en-US" altLang="zh-CN"/>
              <a:t>)</a:t>
            </a:r>
            <a:r>
              <a:rPr lang="en-US" altLang="zh-CN" i="1" baseline="-30000"/>
              <a:t>F</a:t>
            </a:r>
            <a:r>
              <a:rPr lang="en-US" altLang="zh-CN" baseline="30000"/>
              <a:t>+ </a:t>
            </a:r>
            <a:r>
              <a:rPr lang="en-US" altLang="zh-CN"/>
              <a:t>, </a:t>
            </a:r>
            <a:r>
              <a:rPr lang="zh-CN" altLang="en-US"/>
              <a:t>则以</a:t>
            </a:r>
            <a:r>
              <a:rPr lang="en-US" altLang="zh-CN" i="1"/>
              <a:t>X</a:t>
            </a:r>
            <a:r>
              <a:rPr lang="en-US" altLang="zh-CN"/>
              <a:t>-</a:t>
            </a:r>
            <a:r>
              <a:rPr lang="en-US" altLang="zh-CN" i="1"/>
              <a:t>B</a:t>
            </a:r>
            <a:r>
              <a:rPr lang="en-US" altLang="zh-CN" i="1" baseline="-30000"/>
              <a:t>i</a:t>
            </a:r>
            <a:r>
              <a:rPr lang="en-US" altLang="zh-CN" baseline="-30000"/>
              <a:t> </a:t>
            </a:r>
            <a:r>
              <a:rPr lang="zh-CN" altLang="en-US"/>
              <a:t>取代</a:t>
            </a:r>
            <a:r>
              <a:rPr lang="en-US" altLang="zh-CN" i="1"/>
              <a:t>X</a:t>
            </a:r>
          </a:p>
          <a:p>
            <a:pPr lvl="2"/>
            <a:r>
              <a:rPr lang="zh-CN" altLang="en-US"/>
              <a:t>检查函数依赖</a:t>
            </a:r>
            <a:r>
              <a:rPr lang="en-US" altLang="zh-CN" i="1"/>
              <a:t>AB</a:t>
            </a:r>
            <a:r>
              <a:rPr lang="en-US" altLang="zh-CN"/>
              <a:t>→</a:t>
            </a:r>
            <a:r>
              <a:rPr lang="en-US" altLang="zh-CN" i="1"/>
              <a:t>C</a:t>
            </a:r>
          </a:p>
          <a:p>
            <a:pPr lvl="3"/>
            <a:r>
              <a:rPr lang="zh-CN" altLang="en-US"/>
              <a:t>令</a:t>
            </a:r>
            <a:r>
              <a:rPr lang="en-US" altLang="zh-CN" i="1"/>
              <a:t>B</a:t>
            </a:r>
            <a:r>
              <a:rPr lang="en-US" altLang="zh-CN" baseline="-30000"/>
              <a:t>i</a:t>
            </a:r>
            <a:r>
              <a:rPr lang="zh-CN" altLang="en-US"/>
              <a:t>＝</a:t>
            </a:r>
            <a:r>
              <a:rPr lang="en-US" altLang="zh-CN"/>
              <a:t>A</a:t>
            </a:r>
            <a:r>
              <a:rPr lang="zh-CN" altLang="en-US"/>
              <a:t>，</a:t>
            </a:r>
            <a:r>
              <a:rPr lang="en-US" altLang="zh-CN"/>
              <a:t>B</a:t>
            </a:r>
            <a:r>
              <a:rPr lang="en-US" altLang="zh-CN" baseline="-25000"/>
              <a:t>F</a:t>
            </a:r>
            <a:r>
              <a:rPr lang="en-US" altLang="zh-CN" baseline="30000"/>
              <a:t>+</a:t>
            </a:r>
            <a:r>
              <a:rPr lang="en-US" altLang="zh-CN"/>
              <a:t>={B,D}: </a:t>
            </a:r>
            <a:r>
              <a:rPr lang="en-US" altLang="zh-CN" i="1"/>
              <a:t>AB</a:t>
            </a:r>
            <a:r>
              <a:rPr lang="en-US" altLang="zh-CN"/>
              <a:t>→</a:t>
            </a:r>
            <a:r>
              <a:rPr lang="en-US" altLang="zh-CN" i="1"/>
              <a:t>C</a:t>
            </a:r>
            <a:r>
              <a:rPr lang="zh-CN" altLang="en-US"/>
              <a:t>中</a:t>
            </a:r>
            <a:r>
              <a:rPr lang="en-US" altLang="zh-CN"/>
              <a:t>A</a:t>
            </a:r>
            <a:r>
              <a:rPr lang="zh-CN" altLang="en-US"/>
              <a:t>不能去掉</a:t>
            </a:r>
          </a:p>
          <a:p>
            <a:pPr lvl="3"/>
            <a:r>
              <a:rPr lang="zh-CN" altLang="en-US"/>
              <a:t>令</a:t>
            </a:r>
            <a:r>
              <a:rPr lang="en-US" altLang="zh-CN" i="1"/>
              <a:t>B</a:t>
            </a:r>
            <a:r>
              <a:rPr lang="en-US" altLang="zh-CN" baseline="-30000"/>
              <a:t>i</a:t>
            </a:r>
            <a:r>
              <a:rPr lang="zh-CN" altLang="en-US"/>
              <a:t>＝</a:t>
            </a:r>
            <a:r>
              <a:rPr lang="en-US" altLang="zh-CN"/>
              <a:t>B</a:t>
            </a:r>
            <a:r>
              <a:rPr lang="zh-CN" altLang="en-US"/>
              <a:t>，</a:t>
            </a:r>
            <a:r>
              <a:rPr lang="en-US" altLang="zh-CN"/>
              <a:t>A</a:t>
            </a:r>
            <a:r>
              <a:rPr lang="en-US" altLang="zh-CN" baseline="-25000"/>
              <a:t>F</a:t>
            </a:r>
            <a:r>
              <a:rPr lang="en-US" altLang="zh-CN" baseline="30000"/>
              <a:t>+</a:t>
            </a:r>
            <a:r>
              <a:rPr lang="en-US" altLang="zh-CN"/>
              <a:t>={A}: </a:t>
            </a:r>
            <a:r>
              <a:rPr lang="en-US" altLang="zh-CN" i="1"/>
              <a:t>AB</a:t>
            </a:r>
            <a:r>
              <a:rPr lang="en-US" altLang="zh-CN"/>
              <a:t>→</a:t>
            </a:r>
            <a:r>
              <a:rPr lang="en-US" altLang="zh-CN" i="1"/>
              <a:t>C</a:t>
            </a:r>
            <a:r>
              <a:rPr lang="zh-CN" altLang="en-US"/>
              <a:t>中</a:t>
            </a:r>
            <a:r>
              <a:rPr lang="en-US" altLang="zh-CN"/>
              <a:t>B</a:t>
            </a:r>
            <a:r>
              <a:rPr lang="zh-CN" altLang="en-US"/>
              <a:t>不能去掉</a:t>
            </a:r>
          </a:p>
          <a:p>
            <a:pPr lvl="2"/>
            <a:r>
              <a:rPr lang="zh-CN" altLang="en-US"/>
              <a:t>检查函数依赖</a:t>
            </a:r>
            <a:r>
              <a:rPr lang="en-US" altLang="zh-CN" i="1"/>
              <a:t>EC</a:t>
            </a:r>
            <a:r>
              <a:rPr lang="en-US" altLang="zh-CN"/>
              <a:t>→</a:t>
            </a:r>
            <a:r>
              <a:rPr lang="en-US" altLang="zh-CN" i="1"/>
              <a:t>B</a:t>
            </a:r>
          </a:p>
          <a:p>
            <a:pPr lvl="3"/>
            <a:r>
              <a:rPr lang="zh-CN" altLang="en-US"/>
              <a:t>令</a:t>
            </a:r>
            <a:r>
              <a:rPr lang="en-US" altLang="zh-CN" i="1"/>
              <a:t>B</a:t>
            </a:r>
            <a:r>
              <a:rPr lang="en-US" altLang="zh-CN" baseline="-30000"/>
              <a:t>i</a:t>
            </a:r>
            <a:r>
              <a:rPr lang="zh-CN" altLang="en-US"/>
              <a:t>＝</a:t>
            </a:r>
            <a:r>
              <a:rPr lang="en-US" altLang="zh-CN"/>
              <a:t>E,C</a:t>
            </a:r>
            <a:r>
              <a:rPr lang="en-US" altLang="zh-CN" baseline="-25000"/>
              <a:t>F</a:t>
            </a:r>
            <a:r>
              <a:rPr lang="en-US" altLang="zh-CN" baseline="30000"/>
              <a:t>+</a:t>
            </a:r>
            <a:r>
              <a:rPr lang="en-US" altLang="zh-CN"/>
              <a:t>={CEB}: </a:t>
            </a:r>
            <a:r>
              <a:rPr lang="en-US" altLang="zh-CN" i="1"/>
              <a:t>EC</a:t>
            </a:r>
            <a:r>
              <a:rPr lang="en-US" altLang="zh-CN"/>
              <a:t>→</a:t>
            </a:r>
            <a:r>
              <a:rPr lang="en-US" altLang="zh-CN" i="1"/>
              <a:t>B</a:t>
            </a:r>
            <a:r>
              <a:rPr lang="zh-CN" altLang="en-US"/>
              <a:t>中</a:t>
            </a:r>
            <a:r>
              <a:rPr lang="en-US" altLang="zh-CN"/>
              <a:t>E</a:t>
            </a:r>
            <a:r>
              <a:rPr lang="zh-CN" altLang="en-US"/>
              <a:t>可以去掉</a:t>
            </a:r>
            <a:r>
              <a:rPr lang="en-US" altLang="zh-CN"/>
              <a:t>(</a:t>
            </a:r>
            <a:r>
              <a:rPr lang="zh-CN" altLang="en-US"/>
              <a:t>包含</a:t>
            </a:r>
            <a:r>
              <a:rPr lang="en-US" altLang="zh-CN"/>
              <a:t>B)</a:t>
            </a:r>
          </a:p>
          <a:p>
            <a:pPr lvl="3"/>
            <a:r>
              <a:rPr lang="zh-CN" altLang="en-US"/>
              <a:t>令</a:t>
            </a:r>
            <a:r>
              <a:rPr lang="en-US" altLang="zh-CN" i="1"/>
              <a:t>B</a:t>
            </a:r>
            <a:r>
              <a:rPr lang="en-US" altLang="zh-CN" baseline="-30000"/>
              <a:t>i</a:t>
            </a:r>
            <a:r>
              <a:rPr lang="zh-CN" altLang="en-US"/>
              <a:t>＝</a:t>
            </a:r>
            <a:r>
              <a:rPr lang="en-US" altLang="zh-CN"/>
              <a:t>C</a:t>
            </a:r>
            <a:r>
              <a:rPr lang="zh-CN" altLang="en-US"/>
              <a:t>，</a:t>
            </a:r>
            <a:r>
              <a:rPr lang="en-US" altLang="zh-CN"/>
              <a:t>E</a:t>
            </a:r>
            <a:r>
              <a:rPr lang="en-US" altLang="zh-CN" baseline="-25000"/>
              <a:t>F</a:t>
            </a:r>
            <a:r>
              <a:rPr lang="en-US" altLang="zh-CN" baseline="30000"/>
              <a:t>+</a:t>
            </a:r>
            <a:r>
              <a:rPr lang="en-US" altLang="zh-CN"/>
              <a:t>={E}: </a:t>
            </a:r>
            <a:r>
              <a:rPr lang="en-US" altLang="zh-CN" i="1"/>
              <a:t>EC</a:t>
            </a:r>
            <a:r>
              <a:rPr lang="en-US" altLang="zh-CN"/>
              <a:t>→</a:t>
            </a:r>
            <a:r>
              <a:rPr lang="en-US" altLang="zh-CN" i="1"/>
              <a:t>B</a:t>
            </a:r>
            <a:r>
              <a:rPr lang="zh-CN" altLang="en-US"/>
              <a:t>中</a:t>
            </a:r>
            <a:r>
              <a:rPr lang="en-US" altLang="zh-CN"/>
              <a:t>C</a:t>
            </a:r>
            <a:r>
              <a:rPr lang="zh-CN" altLang="en-US"/>
              <a:t>不能去掉</a:t>
            </a:r>
          </a:p>
          <a:p>
            <a:pPr lvl="1"/>
            <a:r>
              <a:rPr lang="zh-CN" altLang="en-US"/>
              <a:t>得</a:t>
            </a:r>
            <a:r>
              <a:rPr lang="en-US" altLang="zh-CN" i="1"/>
              <a:t>F</a:t>
            </a:r>
            <a:r>
              <a:rPr lang="en-US" altLang="zh-CN" i="1" baseline="-30000"/>
              <a:t>m</a:t>
            </a:r>
            <a:r>
              <a:rPr lang="zh-CN" altLang="en-US"/>
              <a:t> ＝ </a:t>
            </a:r>
            <a:r>
              <a:rPr lang="en-US" altLang="zh-CN"/>
              <a:t>{</a:t>
            </a:r>
            <a:r>
              <a:rPr lang="en-US" altLang="zh-CN" i="1"/>
              <a:t>AB</a:t>
            </a:r>
            <a:r>
              <a:rPr lang="en-US" altLang="zh-CN"/>
              <a:t>→</a:t>
            </a:r>
            <a:r>
              <a:rPr lang="en-US" altLang="zh-CN" i="1"/>
              <a:t>C</a:t>
            </a:r>
            <a:r>
              <a:rPr lang="zh-CN" altLang="en-US"/>
              <a:t>，</a:t>
            </a:r>
            <a:r>
              <a:rPr lang="en-US" altLang="zh-CN" i="1"/>
              <a:t>B</a:t>
            </a:r>
            <a:r>
              <a:rPr lang="en-US" altLang="zh-CN"/>
              <a:t>→</a:t>
            </a:r>
            <a:r>
              <a:rPr lang="en-US" altLang="zh-CN" i="1"/>
              <a:t>D</a:t>
            </a:r>
            <a:r>
              <a:rPr lang="zh-CN" altLang="en-US"/>
              <a:t>，</a:t>
            </a:r>
            <a:r>
              <a:rPr lang="en-US" altLang="zh-CN" i="1"/>
              <a:t>C</a:t>
            </a:r>
            <a:r>
              <a:rPr lang="en-US" altLang="zh-CN"/>
              <a:t>→</a:t>
            </a:r>
            <a:r>
              <a:rPr lang="en-US" altLang="zh-CN" i="1"/>
              <a:t>E</a:t>
            </a:r>
            <a:r>
              <a:rPr lang="zh-CN" altLang="en-US"/>
              <a:t>，</a:t>
            </a:r>
            <a:r>
              <a:rPr lang="en-US" altLang="zh-CN" i="1"/>
              <a:t>C</a:t>
            </a:r>
            <a:r>
              <a:rPr lang="en-US" altLang="zh-CN"/>
              <a:t>→</a:t>
            </a:r>
            <a:r>
              <a:rPr lang="en-US" altLang="zh-CN" i="1"/>
              <a:t>B</a:t>
            </a:r>
            <a:r>
              <a:rPr lang="en-US" altLang="zh-CN"/>
              <a:t>},  </a:t>
            </a:r>
            <a:r>
              <a:rPr lang="zh-CN" altLang="en-US"/>
              <a:t>解毕</a:t>
            </a:r>
          </a:p>
        </p:txBody>
      </p:sp>
    </p:spTree>
  </p:cSld>
  <p:clrMapOvr>
    <a:masterClrMapping/>
  </p:clrMapOvr>
</p:sld>
</file>

<file path=ppt/theme/theme1.xml><?xml version="1.0" encoding="utf-8"?>
<a:theme xmlns:a="http://schemas.openxmlformats.org/drawingml/2006/main" name="Borland">
  <a:themeElements>
    <a:clrScheme name="">
      <a:dk1>
        <a:srgbClr val="000000"/>
      </a:dk1>
      <a:lt1>
        <a:srgbClr val="FFFFFF"/>
      </a:lt1>
      <a:dk2>
        <a:srgbClr val="000000"/>
      </a:dk2>
      <a:lt2>
        <a:srgbClr val="000000"/>
      </a:lt2>
      <a:accent1>
        <a:srgbClr val="7283CA"/>
      </a:accent1>
      <a:accent2>
        <a:srgbClr val="F3E685"/>
      </a:accent2>
      <a:accent3>
        <a:srgbClr val="FFFFFF"/>
      </a:accent3>
      <a:accent4>
        <a:srgbClr val="000000"/>
      </a:accent4>
      <a:accent5>
        <a:srgbClr val="BCC1E1"/>
      </a:accent5>
      <a:accent6>
        <a:srgbClr val="DCD078"/>
      </a:accent6>
      <a:hlink>
        <a:srgbClr val="499FBD"/>
      </a:hlink>
      <a:folHlink>
        <a:srgbClr val="B9555A"/>
      </a:folHlink>
    </a:clrScheme>
    <a:fontScheme name="Borland">
      <a:majorFont>
        <a:latin typeface="Arial"/>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ctr" defTabSz="914400" rtl="0" eaLnBrk="0" fontAlgn="base" latinLnBrk="0" hangingPunct="0">
          <a:lnSpc>
            <a:spcPct val="90000"/>
          </a:lnSpc>
          <a:spcBef>
            <a:spcPct val="20000"/>
          </a:spcBef>
          <a:spcAft>
            <a:spcPct val="0"/>
          </a:spcAft>
          <a:buClr>
            <a:srgbClr val="27305F"/>
          </a:buClr>
          <a:buSzPct val="60000"/>
          <a:buFont typeface="Wingdings" pitchFamily="2" charset="2"/>
          <a:buNone/>
          <a:tabLst/>
          <a:defRPr kumimoji="0" lang="en-US" sz="25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ctr" defTabSz="914400" rtl="0" eaLnBrk="0" fontAlgn="base" latinLnBrk="0" hangingPunct="0">
          <a:lnSpc>
            <a:spcPct val="90000"/>
          </a:lnSpc>
          <a:spcBef>
            <a:spcPct val="20000"/>
          </a:spcBef>
          <a:spcAft>
            <a:spcPct val="0"/>
          </a:spcAft>
          <a:buClr>
            <a:srgbClr val="27305F"/>
          </a:buClr>
          <a:buSzPct val="60000"/>
          <a:buFont typeface="Wingdings" pitchFamily="2" charset="2"/>
          <a:buNone/>
          <a:tabLst/>
          <a:defRPr kumimoji="0" lang="en-US" sz="25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orlan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orlan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orlan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orlan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orlan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orlan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orlan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Office\Templates\Borland.pot</Template>
  <TotalTime>16074</TotalTime>
  <Pages>26</Pages>
  <Words>12178</Words>
  <Application>Microsoft Office PowerPoint</Application>
  <PresentationFormat>A4 纸张(210x297 毫米)</PresentationFormat>
  <Paragraphs>1643</Paragraphs>
  <Slides>94</Slides>
  <Notes>14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94</vt:i4>
      </vt:variant>
    </vt:vector>
  </HeadingPairs>
  <TitlesOfParts>
    <vt:vector size="102" baseType="lpstr">
      <vt:lpstr>黑体</vt:lpstr>
      <vt:lpstr>宋体</vt:lpstr>
      <vt:lpstr>微软雅黑</vt:lpstr>
      <vt:lpstr>Arial</vt:lpstr>
      <vt:lpstr>Symbol</vt:lpstr>
      <vt:lpstr>Times New Roman</vt:lpstr>
      <vt:lpstr>Wingdings</vt:lpstr>
      <vt:lpstr>Borland</vt:lpstr>
      <vt:lpstr>第10章    关系数据库设计理论</vt:lpstr>
      <vt:lpstr>第10章   关系数据库设计理论</vt:lpstr>
      <vt:lpstr>10.1  关系模型的存储异常</vt:lpstr>
      <vt:lpstr>10.1  关系模型的存储异常</vt:lpstr>
      <vt:lpstr>2. 插入异常</vt:lpstr>
      <vt:lpstr> 3. 删除异常</vt:lpstr>
      <vt:lpstr>4. 更新异常</vt:lpstr>
      <vt:lpstr>10.1  关系模型的存储异常</vt:lpstr>
      <vt:lpstr>第10章   关系数据库设计理论</vt:lpstr>
      <vt:lpstr>10.2.1  函数依赖的定义</vt:lpstr>
      <vt:lpstr>10.2.1  函数依赖的定义</vt:lpstr>
      <vt:lpstr>10.2.1  函数依赖的定义</vt:lpstr>
      <vt:lpstr>10.2.1  函数依赖的定义</vt:lpstr>
      <vt:lpstr>10.2.1  函数依赖的定义</vt:lpstr>
      <vt:lpstr>10.2.1  函数依赖的定义</vt:lpstr>
      <vt:lpstr>10.2.1  函数依赖的定义</vt:lpstr>
      <vt:lpstr>第10章   关系数据库设计理论</vt:lpstr>
      <vt:lpstr>10.5  关系模式的规范化</vt:lpstr>
      <vt:lpstr>10.5  关系模式的规范化</vt:lpstr>
      <vt:lpstr>10.5.1 第一范式</vt:lpstr>
      <vt:lpstr>10.5.2 第二范式(2NF)</vt:lpstr>
      <vt:lpstr>10.5.2 第二范式(2NF)</vt:lpstr>
      <vt:lpstr>10.5.2 第二范式(2NF)</vt:lpstr>
      <vt:lpstr>10.5.3 第三范式</vt:lpstr>
      <vt:lpstr>10.5.3 第三范式</vt:lpstr>
      <vt:lpstr>10.5.3 第三范式</vt:lpstr>
      <vt:lpstr>10.5.4 Boyce-Codd范式(BCNF)</vt:lpstr>
      <vt:lpstr>10.5.4 Boyce-Codd范式(BCNF)</vt:lpstr>
      <vt:lpstr>10.5.4 Boyce-Codd范式(BCNF)</vt:lpstr>
      <vt:lpstr>10.5.4 Boyce-Codd范式(BCNF)</vt:lpstr>
      <vt:lpstr>10.5.4 Boyce-Codd范式(BCNF)</vt:lpstr>
      <vt:lpstr>第10章   关系数据库设计理论</vt:lpstr>
      <vt:lpstr>10.6  多值依赖和4NF</vt:lpstr>
      <vt:lpstr>10.6  多值依赖和4NF</vt:lpstr>
      <vt:lpstr>10.6  多值依赖和4NF</vt:lpstr>
      <vt:lpstr>10.6  多值依赖和4NF</vt:lpstr>
      <vt:lpstr>10.6.1 多值依赖</vt:lpstr>
      <vt:lpstr>10.6.1 多值依赖</vt:lpstr>
      <vt:lpstr>10.6.1 多值依赖</vt:lpstr>
      <vt:lpstr>多值依赖的性质</vt:lpstr>
      <vt:lpstr>多值依赖的性质</vt:lpstr>
      <vt:lpstr>10.6.1 多值依赖</vt:lpstr>
      <vt:lpstr>10.6.2 4NF</vt:lpstr>
      <vt:lpstr>10.6.2 4NF</vt:lpstr>
      <vt:lpstr>10.6.2 4NF</vt:lpstr>
      <vt:lpstr>规范化小结</vt:lpstr>
      <vt:lpstr>规范化小结</vt:lpstr>
      <vt:lpstr>规范化的基本思想</vt:lpstr>
      <vt:lpstr>第10章   关系数据库设计理论</vt:lpstr>
      <vt:lpstr>10.2.1  函数依赖的定义(回顾)</vt:lpstr>
      <vt:lpstr>10.2.2 函数依赖的蕴涵性</vt:lpstr>
      <vt:lpstr>10.2.2 函数依赖的蕴涵性</vt:lpstr>
      <vt:lpstr>10.2.2 函数依赖的蕴涵性</vt:lpstr>
      <vt:lpstr>10.3.1 Armstrong公理</vt:lpstr>
      <vt:lpstr>10.3.1 Armstrong公理</vt:lpstr>
      <vt:lpstr>10.3.1 Armstrong公理</vt:lpstr>
      <vt:lpstr>10.3.1 Armstrong公理</vt:lpstr>
      <vt:lpstr>导出推论</vt:lpstr>
      <vt:lpstr>导出推论</vt:lpstr>
      <vt:lpstr>导出推论</vt:lpstr>
      <vt:lpstr>导出推论</vt:lpstr>
      <vt:lpstr>导出推论</vt:lpstr>
      <vt:lpstr>Armstrong公理用途</vt:lpstr>
      <vt:lpstr>Armstrong公理完备性</vt:lpstr>
      <vt:lpstr>属性闭包</vt:lpstr>
      <vt:lpstr>属性闭包</vt:lpstr>
      <vt:lpstr>Armstrong公理完备性的思路</vt:lpstr>
      <vt:lpstr>Armstrong公理完备性</vt:lpstr>
      <vt:lpstr>Armstrong公理完备性证明</vt:lpstr>
      <vt:lpstr>Armstrong公理完备性</vt:lpstr>
      <vt:lpstr>Armstrong公理完备性说明</vt:lpstr>
      <vt:lpstr>求属性闭包的算法</vt:lpstr>
      <vt:lpstr>求属性闭包的算法</vt:lpstr>
      <vt:lpstr>10.3.2 函数依赖集的等价和覆盖</vt:lpstr>
      <vt:lpstr>最小依赖集</vt:lpstr>
      <vt:lpstr>最小依赖集</vt:lpstr>
      <vt:lpstr>最小依赖集</vt:lpstr>
      <vt:lpstr>最小依赖集</vt:lpstr>
      <vt:lpstr>极小化过程</vt:lpstr>
      <vt:lpstr>第10章   关系数据库设计理论</vt:lpstr>
      <vt:lpstr>10.4  模式分解</vt:lpstr>
      <vt:lpstr>10.4.1 无损连接分解</vt:lpstr>
      <vt:lpstr>10.4.1 无损连接分解</vt:lpstr>
      <vt:lpstr>10.4.1 无损连接分解</vt:lpstr>
      <vt:lpstr>10.4.2 分解的保持依赖性</vt:lpstr>
      <vt:lpstr>10.4.2 分解的保持依赖性</vt:lpstr>
      <vt:lpstr>10.4.2 分解的保持依赖性</vt:lpstr>
      <vt:lpstr>10.4.2 分解的保持依赖性</vt:lpstr>
      <vt:lpstr>总结</vt:lpstr>
      <vt:lpstr>总结</vt:lpstr>
      <vt:lpstr>PowerPoint 演示文稿</vt:lpstr>
      <vt:lpstr>极小化过程</vt:lpstr>
      <vt:lpstr>极小化过程</vt:lpstr>
      <vt:lpstr>极小化过程</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考试题型</dc:title>
  <dc:subject/>
  <dc:creator>sunxin</dc:creator>
  <cp:keywords/>
  <dc:description/>
  <cp:lastModifiedBy>Aoqian Zhang</cp:lastModifiedBy>
  <cp:revision>2887</cp:revision>
  <cp:lastPrinted>1998-03-12T04:44:47Z</cp:lastPrinted>
  <dcterms:created xsi:type="dcterms:W3CDTF">2001-07-02T15:09:48Z</dcterms:created>
  <dcterms:modified xsi:type="dcterms:W3CDTF">2024-05-24T07:08:57Z</dcterms:modified>
</cp:coreProperties>
</file>