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657" r:id="rId3"/>
  </p:sldMasterIdLst>
  <p:notesMasterIdLst>
    <p:notesMasterId r:id="rId75"/>
  </p:notesMasterIdLst>
  <p:handoutMasterIdLst>
    <p:handoutMasterId r:id="rId76"/>
  </p:handoutMasterIdLst>
  <p:sldIdLst>
    <p:sldId id="658" r:id="rId4"/>
    <p:sldId id="659" r:id="rId5"/>
    <p:sldId id="662" r:id="rId6"/>
    <p:sldId id="663" r:id="rId7"/>
    <p:sldId id="664" r:id="rId8"/>
    <p:sldId id="665" r:id="rId9"/>
    <p:sldId id="666" r:id="rId10"/>
    <p:sldId id="668" r:id="rId11"/>
    <p:sldId id="669" r:id="rId12"/>
    <p:sldId id="670" r:id="rId13"/>
    <p:sldId id="673" r:id="rId14"/>
    <p:sldId id="674" r:id="rId15"/>
    <p:sldId id="671" r:id="rId16"/>
    <p:sldId id="738" r:id="rId17"/>
    <p:sldId id="739" r:id="rId18"/>
    <p:sldId id="740" r:id="rId19"/>
    <p:sldId id="741" r:id="rId20"/>
    <p:sldId id="672" r:id="rId21"/>
    <p:sldId id="706" r:id="rId22"/>
    <p:sldId id="707" r:id="rId23"/>
    <p:sldId id="675" r:id="rId24"/>
    <p:sldId id="708" r:id="rId25"/>
    <p:sldId id="731" r:id="rId26"/>
    <p:sldId id="735" r:id="rId27"/>
    <p:sldId id="736" r:id="rId28"/>
    <p:sldId id="737" r:id="rId29"/>
    <p:sldId id="705" r:id="rId30"/>
    <p:sldId id="676" r:id="rId31"/>
    <p:sldId id="677" r:id="rId32"/>
    <p:sldId id="711" r:id="rId33"/>
    <p:sldId id="733" r:id="rId34"/>
    <p:sldId id="713" r:id="rId35"/>
    <p:sldId id="678" r:id="rId36"/>
    <p:sldId id="709" r:id="rId37"/>
    <p:sldId id="710" r:id="rId38"/>
    <p:sldId id="680" r:id="rId39"/>
    <p:sldId id="681" r:id="rId40"/>
    <p:sldId id="682" r:id="rId41"/>
    <p:sldId id="683" r:id="rId42"/>
    <p:sldId id="684" r:id="rId43"/>
    <p:sldId id="685" r:id="rId44"/>
    <p:sldId id="686" r:id="rId45"/>
    <p:sldId id="714" r:id="rId46"/>
    <p:sldId id="715" r:id="rId47"/>
    <p:sldId id="687" r:id="rId48"/>
    <p:sldId id="716" r:id="rId49"/>
    <p:sldId id="717" r:id="rId50"/>
    <p:sldId id="734" r:id="rId51"/>
    <p:sldId id="695" r:id="rId52"/>
    <p:sldId id="696" r:id="rId53"/>
    <p:sldId id="697" r:id="rId54"/>
    <p:sldId id="698" r:id="rId55"/>
    <p:sldId id="699" r:id="rId56"/>
    <p:sldId id="701" r:id="rId57"/>
    <p:sldId id="702" r:id="rId58"/>
    <p:sldId id="718" r:id="rId59"/>
    <p:sldId id="728" r:id="rId60"/>
    <p:sldId id="703" r:id="rId61"/>
    <p:sldId id="750" r:id="rId62"/>
    <p:sldId id="729" r:id="rId63"/>
    <p:sldId id="719" r:id="rId64"/>
    <p:sldId id="730" r:id="rId65"/>
    <p:sldId id="732" r:id="rId66"/>
    <p:sldId id="704" r:id="rId67"/>
    <p:sldId id="720" r:id="rId68"/>
    <p:sldId id="727" r:id="rId69"/>
    <p:sldId id="742" r:id="rId70"/>
    <p:sldId id="743" r:id="rId71"/>
    <p:sldId id="744" r:id="rId72"/>
    <p:sldId id="1129" r:id="rId73"/>
    <p:sldId id="1130" r:id="rId74"/>
  </p:sldIdLst>
  <p:sldSz cx="9144000" cy="6858000" type="screen4x3"/>
  <p:notesSz cx="7010400" cy="9283700"/>
  <p:defaultTextStyle>
    <a:defPPr>
      <a:defRPr lang="en-US"/>
    </a:defPPr>
    <a:lvl1pPr algn="l" rtl="0" fontAlgn="base">
      <a:spcBef>
        <a:spcPct val="50000"/>
      </a:spcBef>
      <a:spcAft>
        <a:spcPct val="0"/>
      </a:spcAft>
      <a:defRPr sz="2000" b="1" kern="1200">
        <a:solidFill>
          <a:schemeClr val="bg1"/>
        </a:solidFill>
        <a:latin typeface="宋体" panose="02010600030101010101" pitchFamily="2" charset="-122"/>
        <a:ea typeface="宋体" panose="02010600030101010101" pitchFamily="2" charset="-122"/>
        <a:cs typeface="Arial" panose="020B0604020202020204" pitchFamily="34" charset="0"/>
      </a:defRPr>
    </a:lvl1pPr>
    <a:lvl2pPr marL="457200" algn="l" rtl="0" fontAlgn="base">
      <a:spcBef>
        <a:spcPct val="50000"/>
      </a:spcBef>
      <a:spcAft>
        <a:spcPct val="0"/>
      </a:spcAft>
      <a:defRPr sz="2000" b="1" kern="1200">
        <a:solidFill>
          <a:schemeClr val="bg1"/>
        </a:solidFill>
        <a:latin typeface="宋体" panose="02010600030101010101" pitchFamily="2" charset="-122"/>
        <a:ea typeface="宋体" panose="02010600030101010101" pitchFamily="2" charset="-122"/>
        <a:cs typeface="Arial" panose="020B0604020202020204" pitchFamily="34" charset="0"/>
      </a:defRPr>
    </a:lvl2pPr>
    <a:lvl3pPr marL="914400" algn="l" rtl="0" fontAlgn="base">
      <a:spcBef>
        <a:spcPct val="50000"/>
      </a:spcBef>
      <a:spcAft>
        <a:spcPct val="0"/>
      </a:spcAft>
      <a:defRPr sz="2000" b="1" kern="1200">
        <a:solidFill>
          <a:schemeClr val="bg1"/>
        </a:solidFill>
        <a:latin typeface="宋体" panose="02010600030101010101" pitchFamily="2" charset="-122"/>
        <a:ea typeface="宋体" panose="02010600030101010101" pitchFamily="2" charset="-122"/>
        <a:cs typeface="Arial" panose="020B0604020202020204" pitchFamily="34" charset="0"/>
      </a:defRPr>
    </a:lvl3pPr>
    <a:lvl4pPr marL="1371600" algn="l" rtl="0" fontAlgn="base">
      <a:spcBef>
        <a:spcPct val="50000"/>
      </a:spcBef>
      <a:spcAft>
        <a:spcPct val="0"/>
      </a:spcAft>
      <a:defRPr sz="2000" b="1" kern="1200">
        <a:solidFill>
          <a:schemeClr val="bg1"/>
        </a:solidFill>
        <a:latin typeface="宋体" panose="02010600030101010101" pitchFamily="2" charset="-122"/>
        <a:ea typeface="宋体" panose="02010600030101010101" pitchFamily="2" charset="-122"/>
        <a:cs typeface="Arial" panose="020B0604020202020204" pitchFamily="34" charset="0"/>
      </a:defRPr>
    </a:lvl4pPr>
    <a:lvl5pPr marL="1828800" algn="l" rtl="0" fontAlgn="base">
      <a:spcBef>
        <a:spcPct val="50000"/>
      </a:spcBef>
      <a:spcAft>
        <a:spcPct val="0"/>
      </a:spcAft>
      <a:defRPr sz="2000" b="1" kern="1200">
        <a:solidFill>
          <a:schemeClr val="bg1"/>
        </a:solidFill>
        <a:latin typeface="宋体" panose="02010600030101010101" pitchFamily="2" charset="-122"/>
        <a:ea typeface="宋体" panose="02010600030101010101" pitchFamily="2" charset="-122"/>
        <a:cs typeface="Arial" panose="020B0604020202020204" pitchFamily="34" charset="0"/>
      </a:defRPr>
    </a:lvl5pPr>
    <a:lvl6pPr marL="2286000" algn="l" defTabSz="914400" rtl="0" eaLnBrk="1" latinLnBrk="0" hangingPunct="1">
      <a:defRPr sz="2000" b="1" kern="1200">
        <a:solidFill>
          <a:schemeClr val="bg1"/>
        </a:solidFill>
        <a:latin typeface="宋体" panose="02010600030101010101" pitchFamily="2" charset="-122"/>
        <a:ea typeface="宋体" panose="02010600030101010101" pitchFamily="2" charset="-122"/>
        <a:cs typeface="Arial" panose="020B0604020202020204" pitchFamily="34" charset="0"/>
      </a:defRPr>
    </a:lvl6pPr>
    <a:lvl7pPr marL="2743200" algn="l" defTabSz="914400" rtl="0" eaLnBrk="1" latinLnBrk="0" hangingPunct="1">
      <a:defRPr sz="2000" b="1" kern="1200">
        <a:solidFill>
          <a:schemeClr val="bg1"/>
        </a:solidFill>
        <a:latin typeface="宋体" panose="02010600030101010101" pitchFamily="2" charset="-122"/>
        <a:ea typeface="宋体" panose="02010600030101010101" pitchFamily="2" charset="-122"/>
        <a:cs typeface="Arial" panose="020B0604020202020204" pitchFamily="34" charset="0"/>
      </a:defRPr>
    </a:lvl7pPr>
    <a:lvl8pPr marL="3200400" algn="l" defTabSz="914400" rtl="0" eaLnBrk="1" latinLnBrk="0" hangingPunct="1">
      <a:defRPr sz="2000" b="1" kern="1200">
        <a:solidFill>
          <a:schemeClr val="bg1"/>
        </a:solidFill>
        <a:latin typeface="宋体" panose="02010600030101010101" pitchFamily="2" charset="-122"/>
        <a:ea typeface="宋体" panose="02010600030101010101" pitchFamily="2" charset="-122"/>
        <a:cs typeface="Arial" panose="020B0604020202020204" pitchFamily="34" charset="0"/>
      </a:defRPr>
    </a:lvl8pPr>
    <a:lvl9pPr marL="3657600" algn="l" defTabSz="914400" rtl="0" eaLnBrk="1" latinLnBrk="0" hangingPunct="1">
      <a:defRPr sz="2000" b="1" kern="1200">
        <a:solidFill>
          <a:schemeClr val="bg1"/>
        </a:solidFill>
        <a:latin typeface="宋体" panose="02010600030101010101" pitchFamily="2" charset="-122"/>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84504" autoAdjust="0"/>
  </p:normalViewPr>
  <p:slideViewPr>
    <p:cSldViewPr snapToGrid="0">
      <p:cViewPr varScale="1">
        <p:scale>
          <a:sx n="118" d="100"/>
          <a:sy n="118" d="100"/>
        </p:scale>
        <p:origin x="1362" y="96"/>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75" d="100"/>
        <a:sy n="75" d="100"/>
      </p:scale>
      <p:origin x="0" y="8802"/>
    </p:cViewPr>
  </p:sorterViewPr>
  <p:notesViewPr>
    <p:cSldViewPr snapToGrid="0">
      <p:cViewPr varScale="1">
        <p:scale>
          <a:sx n="53" d="100"/>
          <a:sy n="53" d="100"/>
        </p:scale>
        <p:origin x="-1896" y="-108"/>
      </p:cViewPr>
      <p:guideLst>
        <p:guide orient="horz" pos="2924"/>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F34A6E44-AD64-4545-90AA-63638D280A65}"/>
              </a:ext>
            </a:extLst>
          </p:cNvPr>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a:solidFill>
                  <a:schemeClr val="tx1"/>
                </a:solidFill>
                <a:latin typeface="Arial" pitchFamily="34" charset="0"/>
                <a:ea typeface="宋体" pitchFamily="2" charset="-122"/>
                <a:cs typeface="+mn-cs"/>
              </a:defRPr>
            </a:lvl1pPr>
          </a:lstStyle>
          <a:p>
            <a:pPr>
              <a:defRPr/>
            </a:pPr>
            <a:endParaRPr lang="zh-CN" altLang="en-US"/>
          </a:p>
        </p:txBody>
      </p:sp>
      <p:sp>
        <p:nvSpPr>
          <p:cNvPr id="117763" name="Rectangle 3">
            <a:extLst>
              <a:ext uri="{FF2B5EF4-FFF2-40B4-BE49-F238E27FC236}">
                <a16:creationId xmlns:a16="http://schemas.microsoft.com/office/drawing/2014/main" id="{6F279BA3-AC2F-8643-87C2-421A9EE139F8}"/>
              </a:ext>
            </a:extLst>
          </p:cNvPr>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latin typeface="Arial" pitchFamily="34" charset="0"/>
                <a:ea typeface="宋体" pitchFamily="2" charset="-122"/>
                <a:cs typeface="+mn-cs"/>
              </a:defRPr>
            </a:lvl1pPr>
          </a:lstStyle>
          <a:p>
            <a:pPr>
              <a:defRPr/>
            </a:pPr>
            <a:endParaRPr lang="en-US" altLang="zh-CN"/>
          </a:p>
        </p:txBody>
      </p:sp>
      <p:sp>
        <p:nvSpPr>
          <p:cNvPr id="117764" name="Rectangle 4">
            <a:extLst>
              <a:ext uri="{FF2B5EF4-FFF2-40B4-BE49-F238E27FC236}">
                <a16:creationId xmlns:a16="http://schemas.microsoft.com/office/drawing/2014/main" id="{5BD40908-6366-BD47-8B4D-B55DE994AC57}"/>
              </a:ext>
            </a:extLst>
          </p:cNvPr>
          <p:cNvSpPr>
            <a:spLocks noGrp="1" noChangeArrowheads="1"/>
          </p:cNvSpPr>
          <p:nvPr>
            <p:ph type="ftr" sz="quarter" idx="2"/>
          </p:nvPr>
        </p:nvSpPr>
        <p:spPr bwMode="auto">
          <a:xfrm>
            <a:off x="0" y="88169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a:solidFill>
                  <a:schemeClr val="tx1"/>
                </a:solidFill>
                <a:latin typeface="Arial" pitchFamily="34" charset="0"/>
                <a:ea typeface="宋体" pitchFamily="2" charset="-122"/>
                <a:cs typeface="+mn-cs"/>
              </a:defRPr>
            </a:lvl1pPr>
          </a:lstStyle>
          <a:p>
            <a:pPr>
              <a:defRPr/>
            </a:pPr>
            <a:endParaRPr lang="en-US" altLang="zh-CN"/>
          </a:p>
        </p:txBody>
      </p:sp>
      <p:sp>
        <p:nvSpPr>
          <p:cNvPr id="117765" name="Rectangle 5">
            <a:extLst>
              <a:ext uri="{FF2B5EF4-FFF2-40B4-BE49-F238E27FC236}">
                <a16:creationId xmlns:a16="http://schemas.microsoft.com/office/drawing/2014/main" id="{5DE0F394-C7C4-5844-A06E-566A17831B3F}"/>
              </a:ext>
            </a:extLst>
          </p:cNvPr>
          <p:cNvSpPr>
            <a:spLocks noGrp="1" noChangeArrowheads="1"/>
          </p:cNvSpPr>
          <p:nvPr>
            <p:ph type="sldNum" sz="quarter" idx="3"/>
          </p:nvPr>
        </p:nvSpPr>
        <p:spPr bwMode="auto">
          <a:xfrm>
            <a:off x="3970338" y="88169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Arial" panose="020B0604020202020204" pitchFamily="34" charset="0"/>
              </a:defRPr>
            </a:lvl1pPr>
          </a:lstStyle>
          <a:p>
            <a:fld id="{7747D37E-CA1C-3747-A38A-C0C6ECBB56AC}"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4A659D6-55D4-074D-B2BA-A454AAA9981C}"/>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a:solidFill>
                  <a:schemeClr val="tx1"/>
                </a:solidFill>
                <a:latin typeface="Arial" pitchFamily="34" charset="0"/>
                <a:ea typeface="宋体" pitchFamily="2" charset="-122"/>
                <a:cs typeface="+mn-cs"/>
              </a:defRPr>
            </a:lvl1pPr>
          </a:lstStyle>
          <a:p>
            <a:pPr>
              <a:defRPr/>
            </a:pPr>
            <a:endParaRPr lang="zh-CN" altLang="en-US"/>
          </a:p>
        </p:txBody>
      </p:sp>
      <p:sp>
        <p:nvSpPr>
          <p:cNvPr id="86019" name="Rectangle 3">
            <a:extLst>
              <a:ext uri="{FF2B5EF4-FFF2-40B4-BE49-F238E27FC236}">
                <a16:creationId xmlns:a16="http://schemas.microsoft.com/office/drawing/2014/main" id="{2E6EAE75-3BB4-674C-BE36-1EE545EFFD9F}"/>
              </a:ext>
            </a:extLst>
          </p:cNvPr>
          <p:cNvSpPr>
            <a:spLocks noGrp="1" noChangeArrowheads="1"/>
          </p:cNvSpPr>
          <p:nvPr>
            <p:ph type="dt"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latin typeface="Arial" pitchFamily="34" charset="0"/>
                <a:ea typeface="宋体" pitchFamily="2" charset="-122"/>
                <a:cs typeface="+mn-cs"/>
              </a:defRPr>
            </a:lvl1pPr>
          </a:lstStyle>
          <a:p>
            <a:pPr>
              <a:defRPr/>
            </a:pPr>
            <a:endParaRPr lang="en-US" altLang="zh-CN"/>
          </a:p>
        </p:txBody>
      </p:sp>
      <p:sp>
        <p:nvSpPr>
          <p:cNvPr id="77828" name="Rectangle 4">
            <a:extLst>
              <a:ext uri="{FF2B5EF4-FFF2-40B4-BE49-F238E27FC236}">
                <a16:creationId xmlns:a16="http://schemas.microsoft.com/office/drawing/2014/main" id="{54985FE9-97BF-5A49-B000-7CC5B0D07882}"/>
              </a:ext>
            </a:extLst>
          </p:cNvPr>
          <p:cNvSpPr>
            <a:spLocks noGrp="1" noRot="1" noChangeAspect="1" noChangeArrowheads="1" noTextEdit="1"/>
          </p:cNvSpPr>
          <p:nvPr>
            <p:ph type="sldImg" idx="2"/>
          </p:nvPr>
        </p:nvSpPr>
        <p:spPr bwMode="auto">
          <a:xfrm>
            <a:off x="118427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21" name="Rectangle 5">
            <a:extLst>
              <a:ext uri="{FF2B5EF4-FFF2-40B4-BE49-F238E27FC236}">
                <a16:creationId xmlns:a16="http://schemas.microsoft.com/office/drawing/2014/main" id="{11E3F78E-5CCB-A249-BB05-D376F38D45F3}"/>
              </a:ext>
            </a:extLst>
          </p:cNvPr>
          <p:cNvSpPr>
            <a:spLocks noGrp="1" noChangeArrowheads="1"/>
          </p:cNvSpPr>
          <p:nvPr>
            <p:ph type="body" sz="quarter" idx="3"/>
          </p:nvPr>
        </p:nvSpPr>
        <p:spPr bwMode="auto">
          <a:xfrm>
            <a:off x="701675" y="4410075"/>
            <a:ext cx="560705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6022" name="Rectangle 6">
            <a:extLst>
              <a:ext uri="{FF2B5EF4-FFF2-40B4-BE49-F238E27FC236}">
                <a16:creationId xmlns:a16="http://schemas.microsoft.com/office/drawing/2014/main" id="{2002811A-975F-A24A-9F13-CE43DD47F9D9}"/>
              </a:ext>
            </a:extLst>
          </p:cNvPr>
          <p:cNvSpPr>
            <a:spLocks noGrp="1" noChangeArrowheads="1"/>
          </p:cNvSpPr>
          <p:nvPr>
            <p:ph type="ftr" sz="quarter" idx="4"/>
          </p:nvPr>
        </p:nvSpPr>
        <p:spPr bwMode="auto">
          <a:xfrm>
            <a:off x="0" y="88185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a:solidFill>
                  <a:schemeClr val="tx1"/>
                </a:solidFill>
                <a:latin typeface="Arial" pitchFamily="34" charset="0"/>
                <a:ea typeface="宋体" pitchFamily="2" charset="-122"/>
                <a:cs typeface="+mn-cs"/>
              </a:defRPr>
            </a:lvl1pPr>
          </a:lstStyle>
          <a:p>
            <a:pPr>
              <a:defRPr/>
            </a:pPr>
            <a:endParaRPr lang="en-US" altLang="zh-CN"/>
          </a:p>
        </p:txBody>
      </p:sp>
      <p:sp>
        <p:nvSpPr>
          <p:cNvPr id="86023" name="Rectangle 7">
            <a:extLst>
              <a:ext uri="{FF2B5EF4-FFF2-40B4-BE49-F238E27FC236}">
                <a16:creationId xmlns:a16="http://schemas.microsoft.com/office/drawing/2014/main" id="{103280B5-8259-7A4E-8630-D96305260C6A}"/>
              </a:ext>
            </a:extLst>
          </p:cNvPr>
          <p:cNvSpPr>
            <a:spLocks noGrp="1" noChangeArrowheads="1"/>
          </p:cNvSpPr>
          <p:nvPr>
            <p:ph type="sldNum" sz="quarter" idx="5"/>
          </p:nvPr>
        </p:nvSpPr>
        <p:spPr bwMode="auto">
          <a:xfrm>
            <a:off x="3970338" y="88185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Arial" panose="020B0604020202020204" pitchFamily="34" charset="0"/>
              </a:defRPr>
            </a:lvl1pPr>
          </a:lstStyle>
          <a:p>
            <a:fld id="{C3C8B445-B284-A442-AF7C-B243CFEE9FF4}"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9944F5A-C1EC-FA4F-A780-8669F321FC7F}"/>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0C5351B-3DBF-8148-A928-DB7254579599}" type="slidenum">
              <a:rPr lang="zh-CN" altLang="en-US"/>
              <a:pPr eaLnBrk="1" hangingPunct="1">
                <a:spcBef>
                  <a:spcPct val="0"/>
                </a:spcBef>
              </a:pPr>
              <a:t>1</a:t>
            </a:fld>
            <a:endParaRPr lang="en-US" altLang="zh-CN"/>
          </a:p>
        </p:txBody>
      </p:sp>
      <p:sp>
        <p:nvSpPr>
          <p:cNvPr id="78851" name="Rectangle 2">
            <a:extLst>
              <a:ext uri="{FF2B5EF4-FFF2-40B4-BE49-F238E27FC236}">
                <a16:creationId xmlns:a16="http://schemas.microsoft.com/office/drawing/2014/main" id="{E49A91F9-DDCF-2A44-85D2-AE55CE799D18}"/>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542F2AB-ACCF-0E47-BE62-E068EBDA73F9}"/>
              </a:ext>
            </a:extLst>
          </p:cNvPr>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383672E7-7F82-7341-BC74-2C80F8A15E7A}"/>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0083DFD-B3C6-7C44-BBF9-4979E9D416A5}" type="slidenum">
              <a:rPr lang="zh-CN" altLang="en-US"/>
              <a:pPr eaLnBrk="1" hangingPunct="1">
                <a:spcBef>
                  <a:spcPct val="0"/>
                </a:spcBef>
              </a:pPr>
              <a:t>17</a:t>
            </a:fld>
            <a:endParaRPr lang="en-US" altLang="zh-CN"/>
          </a:p>
        </p:txBody>
      </p:sp>
      <p:sp>
        <p:nvSpPr>
          <p:cNvPr id="88067" name="Rectangle 2">
            <a:extLst>
              <a:ext uri="{FF2B5EF4-FFF2-40B4-BE49-F238E27FC236}">
                <a16:creationId xmlns:a16="http://schemas.microsoft.com/office/drawing/2014/main" id="{F5339E0C-362E-6C48-B3D1-D57FE96D4A98}"/>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309C1C65-A413-514B-83C8-D9864597D540}"/>
              </a:ext>
            </a:extLst>
          </p:cNvPr>
          <p:cNvSpPr>
            <a:spLocks noGrp="1" noChangeArrowheads="1"/>
          </p:cNvSpPr>
          <p:nvPr>
            <p:ph type="body" idx="1"/>
          </p:nvPr>
        </p:nvSpPr>
        <p:spPr>
          <a:xfrm>
            <a:off x="935038" y="4410075"/>
            <a:ext cx="5140325" cy="4176713"/>
          </a:xfrm>
          <a:noFill/>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4598676-9850-7C43-8841-FCFCD3E30D8B}"/>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5972B9C-4071-6841-A6B5-3C93DCF9C345}" type="slidenum">
              <a:rPr lang="zh-CN" altLang="en-US"/>
              <a:pPr eaLnBrk="1" hangingPunct="1">
                <a:spcBef>
                  <a:spcPct val="0"/>
                </a:spcBef>
              </a:pPr>
              <a:t>18</a:t>
            </a:fld>
            <a:endParaRPr lang="en-US" altLang="zh-CN"/>
          </a:p>
        </p:txBody>
      </p:sp>
      <p:sp>
        <p:nvSpPr>
          <p:cNvPr id="89091" name="Rectangle 2">
            <a:extLst>
              <a:ext uri="{FF2B5EF4-FFF2-40B4-BE49-F238E27FC236}">
                <a16:creationId xmlns:a16="http://schemas.microsoft.com/office/drawing/2014/main" id="{E5E7490B-1B72-4448-BEF5-D3961D12DFC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6ED071C0-F63D-2747-9EEA-5FFFA230A121}"/>
              </a:ext>
            </a:extLst>
          </p:cNvPr>
          <p:cNvSpPr>
            <a:spLocks noGrp="1" noChangeArrowheads="1"/>
          </p:cNvSpPr>
          <p:nvPr>
            <p:ph type="body" idx="1"/>
          </p:nvPr>
        </p:nvSpPr>
        <p:spPr>
          <a:xfrm>
            <a:off x="935038" y="4410075"/>
            <a:ext cx="5140325" cy="4176713"/>
          </a:xfrm>
          <a:noFill/>
        </p:spPr>
        <p:txBody>
          <a:bodyPr/>
          <a:lstStyle/>
          <a:p>
            <a:pPr eaLnBrk="1" hangingPunct="1"/>
            <a:endParaRPr lang="zh-CN" altLang="en-US">
              <a:ea typeface="新宋体"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A5BC174-7CC5-F244-A843-ED65E3A8782C}"/>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D5F94F1-5A05-734A-8143-A519423C9CB4}" type="slidenum">
              <a:rPr lang="zh-CN" altLang="en-US"/>
              <a:pPr eaLnBrk="1" hangingPunct="1">
                <a:spcBef>
                  <a:spcPct val="0"/>
                </a:spcBef>
              </a:pPr>
              <a:t>19</a:t>
            </a:fld>
            <a:endParaRPr lang="en-US" altLang="zh-CN"/>
          </a:p>
        </p:txBody>
      </p:sp>
      <p:sp>
        <p:nvSpPr>
          <p:cNvPr id="90115" name="Rectangle 2">
            <a:extLst>
              <a:ext uri="{FF2B5EF4-FFF2-40B4-BE49-F238E27FC236}">
                <a16:creationId xmlns:a16="http://schemas.microsoft.com/office/drawing/2014/main" id="{527E979B-432A-A142-BC75-3C4ABA68D7FA}"/>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AB1F5C39-35FD-7640-85C2-6FE0BAE420C1}"/>
              </a:ext>
            </a:extLst>
          </p:cNvPr>
          <p:cNvSpPr>
            <a:spLocks noGrp="1" noChangeArrowheads="1"/>
          </p:cNvSpPr>
          <p:nvPr>
            <p:ph type="body" idx="1"/>
          </p:nvPr>
        </p:nvSpPr>
        <p:spPr>
          <a:noFill/>
        </p:spPr>
        <p:txBody>
          <a:bodyPr/>
          <a:lstStyle/>
          <a:p>
            <a:pPr eaLnBrk="1" hangingPunct="1">
              <a:lnSpc>
                <a:spcPct val="80000"/>
              </a:lnSpc>
              <a:spcBef>
                <a:spcPct val="0"/>
              </a:spcBef>
            </a:pPr>
            <a:r>
              <a:rPr lang="en-US" altLang="zh-CN"/>
              <a:t>SQL Server</a:t>
            </a:r>
            <a:r>
              <a:rPr lang="zh-CN" altLang="en-US"/>
              <a:t>提供了用户自定义数据类型的功能，用户定义的数据类型可以实现以下功能：</a:t>
            </a:r>
          </a:p>
          <a:p>
            <a:pPr lvl="1" eaLnBrk="1" hangingPunct="1">
              <a:lnSpc>
                <a:spcPct val="80000"/>
              </a:lnSpc>
              <a:spcBef>
                <a:spcPct val="0"/>
              </a:spcBef>
            </a:pPr>
            <a:r>
              <a:rPr lang="zh-CN" altLang="en-US"/>
              <a:t>可以让不同表中重复出现的各列具有相同的特性，使相似的数据种类标准化。</a:t>
            </a:r>
          </a:p>
          <a:p>
            <a:pPr lvl="1" eaLnBrk="1" hangingPunct="1">
              <a:lnSpc>
                <a:spcPct val="80000"/>
              </a:lnSpc>
              <a:spcBef>
                <a:spcPct val="0"/>
              </a:spcBef>
            </a:pPr>
            <a:r>
              <a:rPr lang="zh-CN" altLang="en-US"/>
              <a:t>可以将规则和默认值捆绑到用户定义的数据类型上，以约束使用此数据类型的每个列。</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47940BFB-F75E-E849-B387-D44934E6F4EC}"/>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20191EE-66AA-BA4B-A753-86D4C9DB92E1}" type="slidenum">
              <a:rPr lang="zh-CN" altLang="en-US"/>
              <a:pPr eaLnBrk="1" hangingPunct="1">
                <a:spcBef>
                  <a:spcPct val="0"/>
                </a:spcBef>
              </a:pPr>
              <a:t>30</a:t>
            </a:fld>
            <a:endParaRPr lang="en-US" altLang="zh-CN"/>
          </a:p>
        </p:txBody>
      </p:sp>
      <p:sp>
        <p:nvSpPr>
          <p:cNvPr id="91139" name="Rectangle 2">
            <a:extLst>
              <a:ext uri="{FF2B5EF4-FFF2-40B4-BE49-F238E27FC236}">
                <a16:creationId xmlns:a16="http://schemas.microsoft.com/office/drawing/2014/main" id="{53216322-188C-D54A-938D-080A4534E158}"/>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199757BE-745A-0848-9340-56171D1F0EC7}"/>
              </a:ext>
            </a:extLst>
          </p:cNvPr>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0">
            <a:extLst>
              <a:ext uri="{FF2B5EF4-FFF2-40B4-BE49-F238E27FC236}">
                <a16:creationId xmlns:a16="http://schemas.microsoft.com/office/drawing/2014/main" id="{10A189EA-8F9D-0146-A8E7-043BAB0B0F3A}"/>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110595" name="Rectangle 1031">
            <a:extLst>
              <a:ext uri="{FF2B5EF4-FFF2-40B4-BE49-F238E27FC236}">
                <a16:creationId xmlns:a16="http://schemas.microsoft.com/office/drawing/2014/main" id="{1857937E-A772-7942-B9DF-09D10B093F3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05465440-4583-C84E-92AF-78AAD4086F4E}" type="slidenum">
              <a:rPr lang="zh-CN" altLang="en-US" sz="1200">
                <a:latin typeface="Arial" panose="020B0604020202020204" pitchFamily="34" charset="0"/>
              </a:rPr>
              <a:pPr/>
              <a:t>70</a:t>
            </a:fld>
            <a:endParaRPr lang="en-US" altLang="zh-CN" sz="1200">
              <a:latin typeface="Arial" panose="020B0604020202020204" pitchFamily="34" charset="0"/>
            </a:endParaRPr>
          </a:p>
        </p:txBody>
      </p:sp>
      <p:sp>
        <p:nvSpPr>
          <p:cNvPr id="110596" name="Rectangle 2">
            <a:extLst>
              <a:ext uri="{FF2B5EF4-FFF2-40B4-BE49-F238E27FC236}">
                <a16:creationId xmlns:a16="http://schemas.microsoft.com/office/drawing/2014/main" id="{52F65F0C-8B99-8945-B4E2-69D1A5714C2B}"/>
              </a:ext>
            </a:extLst>
          </p:cNvPr>
          <p:cNvSpPr>
            <a:spLocks noGrp="1" noRot="1" noChangeAspect="1" noChangeArrowheads="1" noTextEdit="1"/>
          </p:cNvSpPr>
          <p:nvPr>
            <p:ph type="sldImg"/>
          </p:nvPr>
        </p:nvSpPr>
        <p:spPr>
          <a:xfrm>
            <a:off x="3246438" y="514350"/>
            <a:ext cx="3429000" cy="2571750"/>
          </a:xfrm>
          <a:ln/>
        </p:spPr>
      </p:sp>
      <p:sp>
        <p:nvSpPr>
          <p:cNvPr id="110597" name="Rectangle 3">
            <a:extLst>
              <a:ext uri="{FF2B5EF4-FFF2-40B4-BE49-F238E27FC236}">
                <a16:creationId xmlns:a16="http://schemas.microsoft.com/office/drawing/2014/main" id="{22B85C55-3D4D-CC42-91A3-90910B2EA257}"/>
              </a:ext>
            </a:extLst>
          </p:cNvPr>
          <p:cNvSpPr>
            <a:spLocks noGrp="1" noChangeArrowheads="1"/>
          </p:cNvSpPr>
          <p:nvPr>
            <p:ph type="body" idx="1"/>
          </p:nvPr>
        </p:nvSpPr>
        <p:spPr>
          <a:xfrm>
            <a:off x="1322388" y="3255963"/>
            <a:ext cx="7278687" cy="30861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TW" altLang="en-US"/>
          </a:p>
        </p:txBody>
      </p:sp>
    </p:spTree>
    <p:extLst>
      <p:ext uri="{BB962C8B-B14F-4D97-AF65-F5344CB8AC3E}">
        <p14:creationId xmlns:p14="http://schemas.microsoft.com/office/powerpoint/2010/main" val="180728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5641746F-E42A-9149-A0F3-49CE67239870}"/>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946DDE6-4F33-B346-8328-E6B5B1078B82}" type="slidenum">
              <a:rPr lang="zh-CN" altLang="en-US"/>
              <a:pPr eaLnBrk="1" hangingPunct="1">
                <a:spcBef>
                  <a:spcPct val="0"/>
                </a:spcBef>
              </a:pPr>
              <a:t>8</a:t>
            </a:fld>
            <a:endParaRPr lang="en-US" altLang="zh-CN"/>
          </a:p>
        </p:txBody>
      </p:sp>
      <p:sp>
        <p:nvSpPr>
          <p:cNvPr id="79875" name="Rectangle 2">
            <a:extLst>
              <a:ext uri="{FF2B5EF4-FFF2-40B4-BE49-F238E27FC236}">
                <a16:creationId xmlns:a16="http://schemas.microsoft.com/office/drawing/2014/main" id="{87BDE27C-FAAE-5C43-8A8D-CF4AE35767EA}"/>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FE06DB0F-8EE0-504A-A448-5BF28E50579D}"/>
              </a:ext>
            </a:extLst>
          </p:cNvPr>
          <p:cNvSpPr>
            <a:spLocks noGrp="1" noChangeArrowheads="1"/>
          </p:cNvSpPr>
          <p:nvPr>
            <p:ph type="body" idx="1"/>
          </p:nvPr>
        </p:nvSpPr>
        <p:spPr>
          <a:xfrm>
            <a:off x="935038" y="4410075"/>
            <a:ext cx="5140325" cy="4176713"/>
          </a:xfrm>
          <a:noFill/>
        </p:spPr>
        <p:txBody>
          <a:bodyPr/>
          <a:lstStyle/>
          <a:p>
            <a:pPr eaLnBrk="1" hangingPunct="1"/>
            <a:r>
              <a:rPr lang="zh-CN" altLang="en-US"/>
              <a:t>重点：</a:t>
            </a:r>
          </a:p>
          <a:p>
            <a:pPr eaLnBrk="1" hangingPunct="1"/>
            <a:r>
              <a:rPr lang="zh-CN" altLang="en-US"/>
              <a:t>整形数据类型与小数数据类型的特性与作用。</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818C7C6-CDFE-5A4C-B388-F69CB1AE5082}"/>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047E900-FB93-B24D-B824-68F1B994FCCD}" type="slidenum">
              <a:rPr lang="zh-CN" altLang="en-US"/>
              <a:pPr eaLnBrk="1" hangingPunct="1">
                <a:spcBef>
                  <a:spcPct val="0"/>
                </a:spcBef>
              </a:pPr>
              <a:t>9</a:t>
            </a:fld>
            <a:endParaRPr lang="en-US" altLang="zh-CN"/>
          </a:p>
        </p:txBody>
      </p:sp>
      <p:sp>
        <p:nvSpPr>
          <p:cNvPr id="80899" name="Rectangle 2">
            <a:extLst>
              <a:ext uri="{FF2B5EF4-FFF2-40B4-BE49-F238E27FC236}">
                <a16:creationId xmlns:a16="http://schemas.microsoft.com/office/drawing/2014/main" id="{1C7A4242-C8B4-C14E-905A-9BBA7892A31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FC1E153-F381-BC4B-9847-56F415A3EC90}"/>
              </a:ext>
            </a:extLst>
          </p:cNvPr>
          <p:cNvSpPr>
            <a:spLocks noGrp="1" noChangeArrowheads="1"/>
          </p:cNvSpPr>
          <p:nvPr>
            <p:ph type="body" idx="1"/>
          </p:nvPr>
        </p:nvSpPr>
        <p:spPr>
          <a:xfrm>
            <a:off x="935038" y="4410075"/>
            <a:ext cx="5140325" cy="4176713"/>
          </a:xfrm>
          <a:noFill/>
        </p:spPr>
        <p:txBody>
          <a:bodyPr/>
          <a:lstStyle/>
          <a:p>
            <a:pPr eaLnBrk="1" hangingPunct="1"/>
            <a:r>
              <a:rPr lang="zh-CN" altLang="en-US">
                <a:latin typeface="宋体" panose="02010600030101010101" pitchFamily="2" charset="-122"/>
              </a:rPr>
              <a:t>讲述：</a:t>
            </a:r>
          </a:p>
          <a:p>
            <a:pPr eaLnBrk="1" hangingPunct="1"/>
            <a:r>
              <a:rPr lang="zh-CN" altLang="en-US">
                <a:latin typeface="宋体" panose="02010600030101010101" pitchFamily="2" charset="-122"/>
              </a:rPr>
              <a:t>小数位数是能够存储在小数点右边的数字个数。例如，</a:t>
            </a:r>
            <a:r>
              <a:rPr lang="en-US" altLang="zh-CN">
                <a:latin typeface="宋体" panose="02010600030101010101" pitchFamily="2" charset="-122"/>
              </a:rPr>
              <a:t>int </a:t>
            </a:r>
            <a:r>
              <a:rPr lang="zh-CN" altLang="en-US">
                <a:latin typeface="宋体" panose="02010600030101010101" pitchFamily="2" charset="-122"/>
              </a:rPr>
              <a:t>对象不能含有小数点，小数位数为 0。</a:t>
            </a:r>
            <a:r>
              <a:rPr lang="en-US" altLang="zh-CN">
                <a:latin typeface="宋体" panose="02010600030101010101" pitchFamily="2" charset="-122"/>
              </a:rPr>
              <a:t>money </a:t>
            </a:r>
            <a:r>
              <a:rPr lang="zh-CN" altLang="en-US">
                <a:latin typeface="宋体" panose="02010600030101010101" pitchFamily="2" charset="-122"/>
              </a:rPr>
              <a:t>对象的小数点右边最多可以有 4 个数字，小数位数为 4。如果一个对象被定义为 </a:t>
            </a:r>
            <a:r>
              <a:rPr lang="en-US" altLang="zh-CN">
                <a:latin typeface="宋体" panose="02010600030101010101" pitchFamily="2" charset="-122"/>
              </a:rPr>
              <a:t>money </a:t>
            </a:r>
            <a:r>
              <a:rPr lang="zh-CN" altLang="en-US">
                <a:latin typeface="宋体" panose="02010600030101010101" pitchFamily="2" charset="-122"/>
              </a:rPr>
              <a:t>类型，它最多可以包含 19 个数字，其中 4 个数字可以在小数点的右边。这个对象用 8 个字节存储数据。因此 </a:t>
            </a:r>
            <a:r>
              <a:rPr lang="en-US" altLang="zh-CN">
                <a:latin typeface="宋体" panose="02010600030101010101" pitchFamily="2" charset="-122"/>
              </a:rPr>
              <a:t>money </a:t>
            </a:r>
            <a:r>
              <a:rPr lang="zh-CN" altLang="en-US">
                <a:latin typeface="宋体" panose="02010600030101010101" pitchFamily="2" charset="-122"/>
              </a:rPr>
              <a:t>数据类型的精度是 19，小数位数是 4，长度是 8。</a:t>
            </a:r>
          </a:p>
          <a:p>
            <a:pPr eaLnBrk="1" hangingPunct="1"/>
            <a:endParaRPr lang="zh-CN" altLang="en-US">
              <a:latin typeface="宋体" panose="02010600030101010101" pitchFamily="2" charset="-122"/>
            </a:endParaRPr>
          </a:p>
          <a:p>
            <a:pPr eaLnBrk="1" hangingPunct="1"/>
            <a:r>
              <a:rPr lang="zh-CN" altLang="en-US"/>
              <a:t>重点：</a:t>
            </a:r>
          </a:p>
          <a:p>
            <a:pPr eaLnBrk="1" hangingPunct="1"/>
            <a:r>
              <a:rPr lang="zh-CN" altLang="en-US"/>
              <a:t>近似数字数据类型与货币数据类型的特性与作用。</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25FEDC4-C2D5-8D4C-B735-26CDF403A8FC}"/>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5B38AFF-61A3-2E40-8D3B-F73238E27C16}" type="slidenum">
              <a:rPr lang="zh-CN" altLang="en-US"/>
              <a:pPr eaLnBrk="1" hangingPunct="1">
                <a:spcBef>
                  <a:spcPct val="0"/>
                </a:spcBef>
              </a:pPr>
              <a:t>10</a:t>
            </a:fld>
            <a:endParaRPr lang="en-US" altLang="zh-CN"/>
          </a:p>
        </p:txBody>
      </p:sp>
      <p:sp>
        <p:nvSpPr>
          <p:cNvPr id="81923" name="Rectangle 2">
            <a:extLst>
              <a:ext uri="{FF2B5EF4-FFF2-40B4-BE49-F238E27FC236}">
                <a16:creationId xmlns:a16="http://schemas.microsoft.com/office/drawing/2014/main" id="{806F5BED-57C2-2244-93F5-20F93D7ADAD9}"/>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DDFA8197-9B95-ED40-BFE3-5C3657D937CA}"/>
              </a:ext>
            </a:extLst>
          </p:cNvPr>
          <p:cNvSpPr>
            <a:spLocks noGrp="1" noChangeArrowheads="1"/>
          </p:cNvSpPr>
          <p:nvPr>
            <p:ph type="body" idx="1"/>
          </p:nvPr>
        </p:nvSpPr>
        <p:spPr>
          <a:xfrm>
            <a:off x="935038" y="4410075"/>
            <a:ext cx="5140325" cy="4176713"/>
          </a:xfrm>
          <a:noFill/>
        </p:spPr>
        <p:txBody>
          <a:bodyPr/>
          <a:lstStyle/>
          <a:p>
            <a:pPr eaLnBrk="1" hangingPunct="1"/>
            <a:r>
              <a:rPr lang="en-US" altLang="zh-CN"/>
              <a:t>Unicode</a:t>
            </a:r>
            <a:r>
              <a:rPr lang="zh-CN" altLang="en-US"/>
              <a:t>（统一码、万国码、单一码）是一种在计算机上使用的字符编码。它为每种语言中的每个字符设定了统一并且唯一的二进制编码，以满足跨语言、跨平台进行文本转换、处理的要求。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E35E2874-DA6A-8945-9D70-B6D1D31815C1}"/>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BB09E3D-C4E5-E246-A6AD-9AE5A5924D1C}" type="slidenum">
              <a:rPr lang="zh-CN" altLang="en-US"/>
              <a:pPr eaLnBrk="1" hangingPunct="1">
                <a:spcBef>
                  <a:spcPct val="0"/>
                </a:spcBef>
              </a:pPr>
              <a:t>12</a:t>
            </a:fld>
            <a:endParaRPr lang="en-US" altLang="zh-CN"/>
          </a:p>
        </p:txBody>
      </p:sp>
      <p:sp>
        <p:nvSpPr>
          <p:cNvPr id="82947" name="Rectangle 2">
            <a:extLst>
              <a:ext uri="{FF2B5EF4-FFF2-40B4-BE49-F238E27FC236}">
                <a16:creationId xmlns:a16="http://schemas.microsoft.com/office/drawing/2014/main" id="{6D560C3A-3EEB-A146-B3C1-9CCCCE9446D4}"/>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F89AF8C5-AA98-8348-B52A-F6FF20CE409E}"/>
              </a:ext>
            </a:extLst>
          </p:cNvPr>
          <p:cNvSpPr>
            <a:spLocks noGrp="1" noChangeArrowheads="1"/>
          </p:cNvSpPr>
          <p:nvPr>
            <p:ph type="body" idx="1"/>
          </p:nvPr>
        </p:nvSpPr>
        <p:spPr>
          <a:xfrm>
            <a:off x="935038" y="4410075"/>
            <a:ext cx="5140325" cy="4176713"/>
          </a:xfrm>
          <a:noFill/>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80573DE9-F772-7244-8AB7-F76F93707B23}"/>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3C9A726-A138-9C46-B7C7-4CBEAD65FF50}" type="slidenum">
              <a:rPr lang="zh-CN" altLang="en-US"/>
              <a:pPr eaLnBrk="1" hangingPunct="1">
                <a:spcBef>
                  <a:spcPct val="0"/>
                </a:spcBef>
              </a:pPr>
              <a:t>13</a:t>
            </a:fld>
            <a:endParaRPr lang="en-US" altLang="zh-CN"/>
          </a:p>
        </p:txBody>
      </p:sp>
      <p:sp>
        <p:nvSpPr>
          <p:cNvPr id="83971" name="Rectangle 2">
            <a:extLst>
              <a:ext uri="{FF2B5EF4-FFF2-40B4-BE49-F238E27FC236}">
                <a16:creationId xmlns:a16="http://schemas.microsoft.com/office/drawing/2014/main" id="{72A54BB6-2996-E34E-818B-7FF4A4096C4A}"/>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D778E09-45FF-8444-970B-D5B643AFA258}"/>
              </a:ext>
            </a:extLst>
          </p:cNvPr>
          <p:cNvSpPr>
            <a:spLocks noGrp="1" noChangeArrowheads="1"/>
          </p:cNvSpPr>
          <p:nvPr>
            <p:ph type="body" idx="1"/>
          </p:nvPr>
        </p:nvSpPr>
        <p:spPr>
          <a:xfrm>
            <a:off x="935038" y="4410075"/>
            <a:ext cx="5140325" cy="4176713"/>
          </a:xfrm>
          <a:noFill/>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A868503-C936-A841-B25C-0ABD41A4DB64}"/>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588CE0A-67A4-4D43-8837-00DC0D33D782}" type="slidenum">
              <a:rPr lang="zh-CN" altLang="en-US"/>
              <a:pPr eaLnBrk="1" hangingPunct="1">
                <a:spcBef>
                  <a:spcPct val="0"/>
                </a:spcBef>
              </a:pPr>
              <a:t>14</a:t>
            </a:fld>
            <a:endParaRPr lang="en-US" altLang="zh-CN"/>
          </a:p>
        </p:txBody>
      </p:sp>
      <p:sp>
        <p:nvSpPr>
          <p:cNvPr id="84995" name="Rectangle 2">
            <a:extLst>
              <a:ext uri="{FF2B5EF4-FFF2-40B4-BE49-F238E27FC236}">
                <a16:creationId xmlns:a16="http://schemas.microsoft.com/office/drawing/2014/main" id="{804EB363-D14C-EF44-B32D-183B3EB72ABA}"/>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18DF1789-AA50-574B-82F8-0690B72757AB}"/>
              </a:ext>
            </a:extLst>
          </p:cNvPr>
          <p:cNvSpPr>
            <a:spLocks noGrp="1" noChangeArrowheads="1"/>
          </p:cNvSpPr>
          <p:nvPr>
            <p:ph type="body" idx="1"/>
          </p:nvPr>
        </p:nvSpPr>
        <p:spPr>
          <a:xfrm>
            <a:off x="935038" y="4410075"/>
            <a:ext cx="5140325" cy="4176713"/>
          </a:xfrm>
          <a:noFill/>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0652DE5-484C-6D4D-B6B5-3B10684B3ACE}"/>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021152E-4ADD-1749-9069-A5DBE61C3054}" type="slidenum">
              <a:rPr lang="zh-CN" altLang="en-US"/>
              <a:pPr eaLnBrk="1" hangingPunct="1">
                <a:spcBef>
                  <a:spcPct val="0"/>
                </a:spcBef>
              </a:pPr>
              <a:t>15</a:t>
            </a:fld>
            <a:endParaRPr lang="en-US" altLang="zh-CN"/>
          </a:p>
        </p:txBody>
      </p:sp>
      <p:sp>
        <p:nvSpPr>
          <p:cNvPr id="86019" name="Rectangle 2">
            <a:extLst>
              <a:ext uri="{FF2B5EF4-FFF2-40B4-BE49-F238E27FC236}">
                <a16:creationId xmlns:a16="http://schemas.microsoft.com/office/drawing/2014/main" id="{96F6CB0A-B306-DB4D-B425-268AAA2687E2}"/>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CEDD4726-AAC2-1642-ACD5-F3C38EBF2562}"/>
              </a:ext>
            </a:extLst>
          </p:cNvPr>
          <p:cNvSpPr>
            <a:spLocks noGrp="1" noChangeArrowheads="1"/>
          </p:cNvSpPr>
          <p:nvPr>
            <p:ph type="body" idx="1"/>
          </p:nvPr>
        </p:nvSpPr>
        <p:spPr>
          <a:xfrm>
            <a:off x="935038" y="4410075"/>
            <a:ext cx="5140325" cy="4176713"/>
          </a:xfrm>
          <a:noFill/>
        </p:spPr>
        <p:txBody>
          <a:bodyPr/>
          <a:lstStyle/>
          <a:p>
            <a:pPr eaLnBrk="1" hangingPunct="1"/>
            <a:r>
              <a:rPr lang="zh-CN" altLang="en-US"/>
              <a:t>重点：</a:t>
            </a:r>
          </a:p>
          <a:p>
            <a:pPr eaLnBrk="1" hangingPunct="1">
              <a:buFontTx/>
              <a:buChar char="•"/>
            </a:pPr>
            <a:r>
              <a:rPr lang="en-US" altLang="zh-CN"/>
              <a:t>Identity </a:t>
            </a:r>
            <a:r>
              <a:rPr lang="zh-CN" altLang="en-US"/>
              <a:t>属性的概念和使用上的限制</a:t>
            </a:r>
            <a:r>
              <a:rPr lang="en-US" altLang="zh-CN"/>
              <a:t>；</a:t>
            </a:r>
            <a:endParaRPr lang="zh-CN" altLang="en-US"/>
          </a:p>
          <a:p>
            <a:pPr eaLnBrk="1" hangingPunct="1">
              <a:buFontTx/>
              <a:buChar char="•"/>
            </a:pPr>
            <a:r>
              <a:rPr lang="zh-CN" altLang="en-US"/>
              <a:t>在查询中使用关键字 </a:t>
            </a:r>
            <a:r>
              <a:rPr lang="en-US" altLang="zh-CN"/>
              <a:t>IDENTITYCOL </a:t>
            </a:r>
            <a:r>
              <a:rPr lang="zh-CN" altLang="en-US"/>
              <a:t>指代表的标识列；</a:t>
            </a:r>
          </a:p>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C1D7B935-F719-5B42-B431-16BDAF7DB7CA}"/>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7BEE2B3-312E-F449-B196-8E0A545C7251}" type="slidenum">
              <a:rPr lang="zh-CN" altLang="en-US"/>
              <a:pPr eaLnBrk="1" hangingPunct="1">
                <a:spcBef>
                  <a:spcPct val="0"/>
                </a:spcBef>
              </a:pPr>
              <a:t>16</a:t>
            </a:fld>
            <a:endParaRPr lang="en-US" altLang="zh-CN"/>
          </a:p>
        </p:txBody>
      </p:sp>
      <p:sp>
        <p:nvSpPr>
          <p:cNvPr id="87043" name="Rectangle 2">
            <a:extLst>
              <a:ext uri="{FF2B5EF4-FFF2-40B4-BE49-F238E27FC236}">
                <a16:creationId xmlns:a16="http://schemas.microsoft.com/office/drawing/2014/main" id="{45E10C6B-5431-8849-86D3-52D0FDC4DCF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88BAE679-CEF8-B24B-B846-C4B494894A40}"/>
              </a:ext>
            </a:extLst>
          </p:cNvPr>
          <p:cNvSpPr>
            <a:spLocks noGrp="1" noChangeArrowheads="1"/>
          </p:cNvSpPr>
          <p:nvPr>
            <p:ph type="body" idx="1"/>
          </p:nvPr>
        </p:nvSpPr>
        <p:spPr>
          <a:xfrm>
            <a:off x="935038" y="4410075"/>
            <a:ext cx="5140325" cy="4176713"/>
          </a:xfrm>
          <a:noFill/>
        </p:spPr>
        <p:txBody>
          <a:bodyPr/>
          <a:lstStyle/>
          <a:p>
            <a:pPr eaLnBrk="1" hangingPunct="1"/>
            <a:endParaRPr lang="zh-CN" altLang="en-US">
              <a:latin typeface="宋体" panose="02010600030101010101" pitchFamily="2" charset="-122"/>
            </a:endParaRPr>
          </a:p>
          <a:p>
            <a:pPr eaLnBrk="1" hangingPunct="1"/>
            <a:r>
              <a:rPr lang="zh-CN" altLang="en-US"/>
              <a:t>重点：</a:t>
            </a:r>
          </a:p>
          <a:p>
            <a:pPr eaLnBrk="1" hangingPunct="1">
              <a:buFontTx/>
              <a:buChar char="•"/>
            </a:pPr>
            <a:r>
              <a:rPr lang="zh-CN" altLang="en-US"/>
              <a:t>使用函数 </a:t>
            </a:r>
            <a:r>
              <a:rPr lang="en-US" altLang="zh-CN"/>
              <a:t>IDENT_SEED、IDENT_INCR、SCOPE_IDENTITY、IDEN_CURRENT </a:t>
            </a:r>
            <a:r>
              <a:rPr lang="zh-CN" altLang="en-US"/>
              <a:t>和全局变量 @@</a:t>
            </a:r>
            <a:r>
              <a:rPr lang="en-US" altLang="zh-CN"/>
              <a:t>identity </a:t>
            </a:r>
            <a:r>
              <a:rPr lang="zh-CN" altLang="en-US"/>
              <a:t>检索 </a:t>
            </a:r>
            <a:r>
              <a:rPr lang="en-US" altLang="zh-CN"/>
              <a:t>Identity </a:t>
            </a:r>
            <a:r>
              <a:rPr lang="zh-CN" altLang="en-US"/>
              <a:t>属性的信息；</a:t>
            </a:r>
          </a:p>
          <a:p>
            <a:pPr eaLnBrk="1" hangingPunct="1">
              <a:buFontTx/>
              <a:buChar char="•"/>
            </a:pPr>
            <a:r>
              <a:rPr lang="zh-CN" altLang="en-US"/>
              <a:t>用 </a:t>
            </a:r>
            <a:r>
              <a:rPr lang="en-US" altLang="zh-CN"/>
              <a:t>IDENTITY_INSERT </a:t>
            </a:r>
            <a:r>
              <a:rPr lang="zh-CN" altLang="en-US"/>
              <a:t>和 </a:t>
            </a:r>
            <a:r>
              <a:rPr lang="en-US" altLang="zh-CN"/>
              <a:t>DBCC CHECKIDENT </a:t>
            </a:r>
            <a:r>
              <a:rPr lang="zh-CN" altLang="en-US"/>
              <a:t>管理 </a:t>
            </a:r>
            <a:r>
              <a:rPr lang="en-US" altLang="zh-CN"/>
              <a:t>Identity </a:t>
            </a:r>
            <a:r>
              <a:rPr lang="zh-CN" altLang="en-US"/>
              <a:t>属性；</a:t>
            </a:r>
          </a:p>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_Deck_Finished">
            <a:extLst>
              <a:ext uri="{FF2B5EF4-FFF2-40B4-BE49-F238E27FC236}">
                <a16:creationId xmlns:a16="http://schemas.microsoft.com/office/drawing/2014/main" id="{F5F7868D-2568-0A4E-8770-A54425770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1155" name="Rectangle 3"/>
          <p:cNvSpPr>
            <a:spLocks noGrp="1" noChangeArrowheads="1"/>
          </p:cNvSpPr>
          <p:nvPr>
            <p:ph type="ctrTitle"/>
          </p:nvPr>
        </p:nvSpPr>
        <p:spPr>
          <a:xfrm>
            <a:off x="1328738" y="1863725"/>
            <a:ext cx="6443662" cy="3113088"/>
          </a:xfrm>
        </p:spPr>
        <p:txBody>
          <a:bodyPr/>
          <a:lstStyle>
            <a:lvl1pPr algn="ctr">
              <a:defRPr sz="5000"/>
            </a:lvl1pPr>
          </a:lstStyle>
          <a:p>
            <a:pPr lvl="0"/>
            <a:r>
              <a:rPr lang="en-US" altLang="zh-CN" noProof="0"/>
              <a:t>Click to edit Master title style</a:t>
            </a:r>
          </a:p>
        </p:txBody>
      </p:sp>
      <p:sp>
        <p:nvSpPr>
          <p:cNvPr id="1201156" name="Rectangle 4"/>
          <p:cNvSpPr>
            <a:spLocks noGrp="1" noChangeArrowheads="1"/>
          </p:cNvSpPr>
          <p:nvPr>
            <p:ph type="subTitle" sz="quarter" idx="1"/>
          </p:nvPr>
        </p:nvSpPr>
        <p:spPr>
          <a:xfrm>
            <a:off x="1320800" y="4965700"/>
            <a:ext cx="6451600" cy="673100"/>
          </a:xfrm>
        </p:spPr>
        <p:txBody>
          <a:bodyPr lIns="91440" tIns="45720" rIns="91440" bIns="45720"/>
          <a:lstStyle>
            <a:lvl1pPr marL="0" indent="0" algn="ctr">
              <a:buFont typeface="Wingdings" pitchFamily="2" charset="2"/>
              <a:buNone/>
              <a:defRPr/>
            </a:lvl1pPr>
          </a:lstStyle>
          <a:p>
            <a:pPr lvl="0"/>
            <a:r>
              <a:rPr lang="en-US" altLang="zh-CN" noProof="0"/>
              <a:t>Click to edit Master subtitle style</a:t>
            </a:r>
          </a:p>
        </p:txBody>
      </p:sp>
    </p:spTree>
    <p:extLst>
      <p:ext uri="{BB962C8B-B14F-4D97-AF65-F5344CB8AC3E}">
        <p14:creationId xmlns:p14="http://schemas.microsoft.com/office/powerpoint/2010/main" val="197856346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69261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81750" y="77788"/>
            <a:ext cx="1847850" cy="6064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77788"/>
            <a:ext cx="5391150" cy="6064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15039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A2FC0581-391A-8341-B3E7-22612811DE87}"/>
              </a:ext>
            </a:extLst>
          </p:cNvPr>
          <p:cNvSpPr>
            <a:spLocks noChangeArrowheads="1"/>
          </p:cNvSpPr>
          <p:nvPr/>
        </p:nvSpPr>
        <p:spPr bwMode="white">
          <a:xfrm>
            <a:off x="7324725" y="6270625"/>
            <a:ext cx="154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1"/>
                </a:solidFill>
                <a:latin typeface="宋体" pitchFamily="2" charset="-122"/>
                <a:ea typeface="宋体" pitchFamily="2" charset="-122"/>
              </a:defRPr>
            </a:lvl1pPr>
            <a:lvl2pPr marL="742950" indent="-285750" eaLnBrk="0" hangingPunct="0">
              <a:defRPr sz="2000" b="1">
                <a:solidFill>
                  <a:schemeClr val="bg1"/>
                </a:solidFill>
                <a:latin typeface="宋体" pitchFamily="2" charset="-122"/>
                <a:ea typeface="宋体" pitchFamily="2" charset="-122"/>
              </a:defRPr>
            </a:lvl2pPr>
            <a:lvl3pPr marL="1143000" indent="-228600" eaLnBrk="0" hangingPunct="0">
              <a:defRPr sz="2000" b="1">
                <a:solidFill>
                  <a:schemeClr val="bg1"/>
                </a:solidFill>
                <a:latin typeface="宋体" pitchFamily="2" charset="-122"/>
                <a:ea typeface="宋体" pitchFamily="2" charset="-122"/>
              </a:defRPr>
            </a:lvl3pPr>
            <a:lvl4pPr marL="1600200" indent="-228600" eaLnBrk="0" hangingPunct="0">
              <a:defRPr sz="2000" b="1">
                <a:solidFill>
                  <a:schemeClr val="bg1"/>
                </a:solidFill>
                <a:latin typeface="宋体" pitchFamily="2" charset="-122"/>
                <a:ea typeface="宋体" pitchFamily="2" charset="-122"/>
              </a:defRPr>
            </a:lvl4pPr>
            <a:lvl5pPr marL="2057400" indent="-228600" eaLnBrk="0" hangingPunct="0">
              <a:defRPr sz="2000" b="1">
                <a:solidFill>
                  <a:schemeClr val="bg1"/>
                </a:solidFill>
                <a:latin typeface="宋体" pitchFamily="2" charset="-122"/>
                <a:ea typeface="宋体" pitchFamily="2" charset="-122"/>
              </a:defRPr>
            </a:lvl5pPr>
            <a:lvl6pPr marL="2514600" indent="-228600" eaLnBrk="0" fontAlgn="base" hangingPunct="0">
              <a:spcBef>
                <a:spcPct val="50000"/>
              </a:spcBef>
              <a:spcAft>
                <a:spcPct val="0"/>
              </a:spcAft>
              <a:defRPr sz="2000" b="1">
                <a:solidFill>
                  <a:schemeClr val="bg1"/>
                </a:solidFill>
                <a:latin typeface="宋体" pitchFamily="2" charset="-122"/>
                <a:ea typeface="宋体" pitchFamily="2" charset="-122"/>
              </a:defRPr>
            </a:lvl6pPr>
            <a:lvl7pPr marL="2971800" indent="-228600" eaLnBrk="0" fontAlgn="base" hangingPunct="0">
              <a:spcBef>
                <a:spcPct val="50000"/>
              </a:spcBef>
              <a:spcAft>
                <a:spcPct val="0"/>
              </a:spcAft>
              <a:defRPr sz="2000" b="1">
                <a:solidFill>
                  <a:schemeClr val="bg1"/>
                </a:solidFill>
                <a:latin typeface="宋体" pitchFamily="2" charset="-122"/>
                <a:ea typeface="宋体" pitchFamily="2" charset="-122"/>
              </a:defRPr>
            </a:lvl7pPr>
            <a:lvl8pPr marL="3429000" indent="-228600" eaLnBrk="0" fontAlgn="base" hangingPunct="0">
              <a:spcBef>
                <a:spcPct val="50000"/>
              </a:spcBef>
              <a:spcAft>
                <a:spcPct val="0"/>
              </a:spcAft>
              <a:defRPr sz="2000" b="1">
                <a:solidFill>
                  <a:schemeClr val="bg1"/>
                </a:solidFill>
                <a:latin typeface="宋体" pitchFamily="2" charset="-122"/>
                <a:ea typeface="宋体" pitchFamily="2" charset="-122"/>
              </a:defRPr>
            </a:lvl8pPr>
            <a:lvl9pPr marL="3886200" indent="-228600" eaLnBrk="0" fontAlgn="base" hangingPunct="0">
              <a:spcBef>
                <a:spcPct val="50000"/>
              </a:spcBef>
              <a:spcAft>
                <a:spcPct val="0"/>
              </a:spcAft>
              <a:defRPr sz="2000" b="1">
                <a:solidFill>
                  <a:schemeClr val="bg1"/>
                </a:solidFill>
                <a:latin typeface="宋体" pitchFamily="2" charset="-122"/>
                <a:ea typeface="宋体" pitchFamily="2" charset="-122"/>
              </a:defRPr>
            </a:lvl9pPr>
          </a:lstStyle>
          <a:p>
            <a:pPr algn="r">
              <a:spcBef>
                <a:spcPct val="0"/>
              </a:spcBef>
              <a:defRPr/>
            </a:pPr>
            <a:r>
              <a:rPr lang="en-US" altLang="en-US" sz="1000" b="0">
                <a:solidFill>
                  <a:schemeClr val="tx1"/>
                </a:solidFill>
                <a:latin typeface="Arial" charset="0"/>
                <a:cs typeface="+mn-cs"/>
              </a:rPr>
              <a:t>© 2002 IBM Corporation</a:t>
            </a:r>
          </a:p>
        </p:txBody>
      </p:sp>
      <p:pic>
        <p:nvPicPr>
          <p:cNvPr id="5" name="Picture 6" descr="crop_of_DM04_12_2_blue">
            <a:extLst>
              <a:ext uri="{FF2B5EF4-FFF2-40B4-BE49-F238E27FC236}">
                <a16:creationId xmlns:a16="http://schemas.microsoft.com/office/drawing/2014/main" id="{1579D4E7-ACE7-D147-9287-EE00FEE0D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White">
          <a:xfrm>
            <a:off x="0" y="0"/>
            <a:ext cx="9144000" cy="1695450"/>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descr="crop_of_DM04_12_2_blue">
            <a:extLst>
              <a:ext uri="{FF2B5EF4-FFF2-40B4-BE49-F238E27FC236}">
                <a16:creationId xmlns:a16="http://schemas.microsoft.com/office/drawing/2014/main" id="{EE48EE9A-9E96-0F43-A85F-6E0A01481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White">
          <a:xfrm>
            <a:off x="0" y="5154613"/>
            <a:ext cx="9144000" cy="1695450"/>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14467" name="Rectangle 3"/>
          <p:cNvSpPr>
            <a:spLocks noGrp="1" noChangeArrowheads="1"/>
          </p:cNvSpPr>
          <p:nvPr>
            <p:ph type="ctrTitle"/>
          </p:nvPr>
        </p:nvSpPr>
        <p:spPr bwMode="black">
          <a:xfrm>
            <a:off x="390525" y="2493963"/>
            <a:ext cx="7954963" cy="1470025"/>
          </a:xfrm>
        </p:spPr>
        <p:txBody>
          <a:bodyPr/>
          <a:lstStyle>
            <a:lvl1pPr>
              <a:defRPr/>
            </a:lvl1pPr>
          </a:lstStyle>
          <a:p>
            <a:pPr lvl="0"/>
            <a:r>
              <a:rPr lang="en-US" altLang="en-US" noProof="0"/>
              <a:t>Presentation Title</a:t>
            </a:r>
          </a:p>
        </p:txBody>
      </p:sp>
      <p:sp>
        <p:nvSpPr>
          <p:cNvPr id="1214468" name="Rectangle 4"/>
          <p:cNvSpPr>
            <a:spLocks noGrp="1" noChangeArrowheads="1"/>
          </p:cNvSpPr>
          <p:nvPr>
            <p:ph type="subTitle" idx="1"/>
          </p:nvPr>
        </p:nvSpPr>
        <p:spPr bwMode="black">
          <a:xfrm>
            <a:off x="1949450" y="4106863"/>
            <a:ext cx="6400800" cy="1384300"/>
          </a:xfrm>
        </p:spPr>
        <p:txBody>
          <a:bodyPr/>
          <a:lstStyle>
            <a:lvl1pPr marL="0" indent="0" algn="ctr">
              <a:buFont typeface="Wingdings" pitchFamily="2" charset="2"/>
              <a:buNone/>
              <a:defRPr/>
            </a:lvl1pPr>
          </a:lstStyle>
          <a:p>
            <a:pPr lvl="0"/>
            <a:r>
              <a:rPr lang="en-US" altLang="en-US" noProof="0"/>
              <a:t>Presentation Subtitle</a:t>
            </a:r>
            <a:br>
              <a:rPr lang="en-US" altLang="en-US" noProof="0"/>
            </a:br>
            <a:r>
              <a:rPr lang="en-US" altLang="en-US" noProof="0"/>
              <a:t>Subtitle Second Line</a:t>
            </a:r>
          </a:p>
        </p:txBody>
      </p:sp>
      <p:sp>
        <p:nvSpPr>
          <p:cNvPr id="7" name="Rectangle 2">
            <a:extLst>
              <a:ext uri="{FF2B5EF4-FFF2-40B4-BE49-F238E27FC236}">
                <a16:creationId xmlns:a16="http://schemas.microsoft.com/office/drawing/2014/main" id="{B989846F-4E7A-284C-A894-6A3887D3D4EB}"/>
              </a:ext>
            </a:extLst>
          </p:cNvPr>
          <p:cNvSpPr>
            <a:spLocks noGrp="1" noChangeArrowheads="1"/>
          </p:cNvSpPr>
          <p:nvPr>
            <p:ph type="sldNum" sz="quarter" idx="10"/>
          </p:nvPr>
        </p:nvSpPr>
        <p:spPr bwMode="auto">
          <a:xfrm>
            <a:off x="425450" y="650875"/>
            <a:ext cx="2133600" cy="476250"/>
          </a:xfrm>
          <a:extLst>
            <a:ext uri="{91240B29-F687-4F45-9708-019B960494DF}">
              <a14:hiddenLine xmlns:a14="http://schemas.microsoft.com/office/drawing/2010/main" w="9525">
                <a:solidFill>
                  <a:schemeClr val="tx1"/>
                </a:solidFill>
                <a:miter lim="800000"/>
                <a:headEnd/>
                <a:tailEnd/>
              </a14:hiddenLine>
            </a:ext>
          </a:extLst>
        </p:spPr>
        <p:txBody>
          <a:bodyPr/>
          <a:lstStyle>
            <a:lvl1pPr>
              <a:spcBef>
                <a:spcPct val="0"/>
              </a:spcBef>
              <a:defRPr sz="1400" b="0"/>
            </a:lvl1pPr>
          </a:lstStyle>
          <a:p>
            <a:fld id="{06BCDA1E-80AF-9443-8243-39611E0A26E7}" type="slidenum">
              <a:rPr lang="en-US" altLang="en-US"/>
              <a:pPr/>
              <a:t>‹#›</a:t>
            </a:fld>
            <a:endParaRPr lang="en-US" altLang="en-US"/>
          </a:p>
        </p:txBody>
      </p:sp>
    </p:spTree>
    <p:extLst>
      <p:ext uri="{BB962C8B-B14F-4D97-AF65-F5344CB8AC3E}">
        <p14:creationId xmlns:p14="http://schemas.microsoft.com/office/powerpoint/2010/main" val="4107021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1DD96F8-1BA8-624E-941F-DD7A04C91B59}"/>
              </a:ext>
            </a:extLst>
          </p:cNvPr>
          <p:cNvSpPr>
            <a:spLocks noGrp="1" noChangeArrowheads="1"/>
          </p:cNvSpPr>
          <p:nvPr>
            <p:ph type="sldNum" sz="quarter" idx="10"/>
          </p:nvPr>
        </p:nvSpPr>
        <p:spPr>
          <a:ln/>
        </p:spPr>
        <p:txBody>
          <a:bodyPr/>
          <a:lstStyle>
            <a:lvl1pPr>
              <a:defRPr/>
            </a:lvl1pPr>
          </a:lstStyle>
          <a:p>
            <a:fld id="{2E610263-09D4-E940-A5B3-80574105F961}" type="slidenum">
              <a:rPr lang="en-US" altLang="en-US"/>
              <a:pPr/>
              <a:t>‹#›</a:t>
            </a:fld>
            <a:endParaRPr lang="en-US" altLang="en-US"/>
          </a:p>
        </p:txBody>
      </p:sp>
    </p:spTree>
    <p:extLst>
      <p:ext uri="{BB962C8B-B14F-4D97-AF65-F5344CB8AC3E}">
        <p14:creationId xmlns:p14="http://schemas.microsoft.com/office/powerpoint/2010/main" val="10379150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0A05C576-34C7-4043-B344-B3E9B39AFD33}"/>
              </a:ext>
            </a:extLst>
          </p:cNvPr>
          <p:cNvSpPr>
            <a:spLocks noGrp="1" noChangeArrowheads="1"/>
          </p:cNvSpPr>
          <p:nvPr>
            <p:ph type="sldNum" sz="quarter" idx="10"/>
          </p:nvPr>
        </p:nvSpPr>
        <p:spPr>
          <a:ln/>
        </p:spPr>
        <p:txBody>
          <a:bodyPr/>
          <a:lstStyle>
            <a:lvl1pPr>
              <a:defRPr/>
            </a:lvl1pPr>
          </a:lstStyle>
          <a:p>
            <a:fld id="{EA515CCA-3FA7-BD4E-9A03-4637D3578D92}" type="slidenum">
              <a:rPr lang="en-US" altLang="en-US"/>
              <a:pPr/>
              <a:t>‹#›</a:t>
            </a:fld>
            <a:endParaRPr lang="en-US" altLang="en-US"/>
          </a:p>
        </p:txBody>
      </p:sp>
    </p:spTree>
    <p:extLst>
      <p:ext uri="{BB962C8B-B14F-4D97-AF65-F5344CB8AC3E}">
        <p14:creationId xmlns:p14="http://schemas.microsoft.com/office/powerpoint/2010/main" val="25302363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1638" y="1219200"/>
            <a:ext cx="4135437" cy="5167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9475" y="1219200"/>
            <a:ext cx="4137025" cy="5167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FDCBAD9B-E81A-1D45-8A2B-7CFF9D3C4CAE}"/>
              </a:ext>
            </a:extLst>
          </p:cNvPr>
          <p:cNvSpPr>
            <a:spLocks noGrp="1" noChangeArrowheads="1"/>
          </p:cNvSpPr>
          <p:nvPr>
            <p:ph type="sldNum" sz="quarter" idx="10"/>
          </p:nvPr>
        </p:nvSpPr>
        <p:spPr>
          <a:ln/>
        </p:spPr>
        <p:txBody>
          <a:bodyPr/>
          <a:lstStyle>
            <a:lvl1pPr>
              <a:defRPr/>
            </a:lvl1pPr>
          </a:lstStyle>
          <a:p>
            <a:fld id="{347D7C00-A584-3D4E-ADF5-25628B4F7D4D}" type="slidenum">
              <a:rPr lang="en-US" altLang="en-US"/>
              <a:pPr/>
              <a:t>‹#›</a:t>
            </a:fld>
            <a:endParaRPr lang="en-US" altLang="en-US"/>
          </a:p>
        </p:txBody>
      </p:sp>
    </p:spTree>
    <p:extLst>
      <p:ext uri="{BB962C8B-B14F-4D97-AF65-F5344CB8AC3E}">
        <p14:creationId xmlns:p14="http://schemas.microsoft.com/office/powerpoint/2010/main" val="18989179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5321BAB3-39BA-FB49-964C-4B8B50AF94D5}"/>
              </a:ext>
            </a:extLst>
          </p:cNvPr>
          <p:cNvSpPr>
            <a:spLocks noGrp="1" noChangeArrowheads="1"/>
          </p:cNvSpPr>
          <p:nvPr>
            <p:ph type="sldNum" sz="quarter" idx="10"/>
          </p:nvPr>
        </p:nvSpPr>
        <p:spPr>
          <a:ln/>
        </p:spPr>
        <p:txBody>
          <a:bodyPr/>
          <a:lstStyle>
            <a:lvl1pPr>
              <a:defRPr/>
            </a:lvl1pPr>
          </a:lstStyle>
          <a:p>
            <a:fld id="{177BBD98-9FE8-D542-BF5D-D5BC67DC7D71}" type="slidenum">
              <a:rPr lang="en-US" altLang="en-US"/>
              <a:pPr/>
              <a:t>‹#›</a:t>
            </a:fld>
            <a:endParaRPr lang="en-US" altLang="en-US"/>
          </a:p>
        </p:txBody>
      </p:sp>
    </p:spTree>
    <p:extLst>
      <p:ext uri="{BB962C8B-B14F-4D97-AF65-F5344CB8AC3E}">
        <p14:creationId xmlns:p14="http://schemas.microsoft.com/office/powerpoint/2010/main" val="9928501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C0FB1CE3-23A8-4349-81F1-4F3D92EFF67B}"/>
              </a:ext>
            </a:extLst>
          </p:cNvPr>
          <p:cNvSpPr>
            <a:spLocks noGrp="1" noChangeArrowheads="1"/>
          </p:cNvSpPr>
          <p:nvPr>
            <p:ph type="sldNum" sz="quarter" idx="10"/>
          </p:nvPr>
        </p:nvSpPr>
        <p:spPr>
          <a:ln/>
        </p:spPr>
        <p:txBody>
          <a:bodyPr/>
          <a:lstStyle>
            <a:lvl1pPr>
              <a:defRPr/>
            </a:lvl1pPr>
          </a:lstStyle>
          <a:p>
            <a:fld id="{513B8CE9-9BBD-9448-B974-0E702F515312}" type="slidenum">
              <a:rPr lang="en-US" altLang="en-US"/>
              <a:pPr/>
              <a:t>‹#›</a:t>
            </a:fld>
            <a:endParaRPr lang="en-US" altLang="en-US"/>
          </a:p>
        </p:txBody>
      </p:sp>
    </p:spTree>
    <p:extLst>
      <p:ext uri="{BB962C8B-B14F-4D97-AF65-F5344CB8AC3E}">
        <p14:creationId xmlns:p14="http://schemas.microsoft.com/office/powerpoint/2010/main" val="27198243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F9D26DD-6EA2-174F-BDF4-502B8FF5D258}"/>
              </a:ext>
            </a:extLst>
          </p:cNvPr>
          <p:cNvSpPr>
            <a:spLocks noGrp="1" noChangeArrowheads="1"/>
          </p:cNvSpPr>
          <p:nvPr>
            <p:ph type="sldNum" sz="quarter" idx="10"/>
          </p:nvPr>
        </p:nvSpPr>
        <p:spPr>
          <a:ln/>
        </p:spPr>
        <p:txBody>
          <a:bodyPr/>
          <a:lstStyle>
            <a:lvl1pPr>
              <a:defRPr/>
            </a:lvl1pPr>
          </a:lstStyle>
          <a:p>
            <a:fld id="{DB96C842-E3CA-3B4D-B4A3-44D0F49109AA}" type="slidenum">
              <a:rPr lang="en-US" altLang="en-US"/>
              <a:pPr/>
              <a:t>‹#›</a:t>
            </a:fld>
            <a:endParaRPr lang="en-US" altLang="en-US"/>
          </a:p>
        </p:txBody>
      </p:sp>
    </p:spTree>
    <p:extLst>
      <p:ext uri="{BB962C8B-B14F-4D97-AF65-F5344CB8AC3E}">
        <p14:creationId xmlns:p14="http://schemas.microsoft.com/office/powerpoint/2010/main" val="424178593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15567BBE-BD24-4A4B-A8DE-2F60CFB856D4}"/>
              </a:ext>
            </a:extLst>
          </p:cNvPr>
          <p:cNvSpPr>
            <a:spLocks noGrp="1" noChangeArrowheads="1"/>
          </p:cNvSpPr>
          <p:nvPr>
            <p:ph type="sldNum" sz="quarter" idx="10"/>
          </p:nvPr>
        </p:nvSpPr>
        <p:spPr>
          <a:ln/>
        </p:spPr>
        <p:txBody>
          <a:bodyPr/>
          <a:lstStyle>
            <a:lvl1pPr>
              <a:defRPr/>
            </a:lvl1pPr>
          </a:lstStyle>
          <a:p>
            <a:fld id="{F7466EEF-D1CC-A24C-9ADF-76EEE96CEC08}" type="slidenum">
              <a:rPr lang="en-US" altLang="en-US"/>
              <a:pPr/>
              <a:t>‹#›</a:t>
            </a:fld>
            <a:endParaRPr lang="en-US" altLang="en-US"/>
          </a:p>
        </p:txBody>
      </p:sp>
    </p:spTree>
    <p:extLst>
      <p:ext uri="{BB962C8B-B14F-4D97-AF65-F5344CB8AC3E}">
        <p14:creationId xmlns:p14="http://schemas.microsoft.com/office/powerpoint/2010/main" val="42838343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5126793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68A13B6B-DA52-B044-9231-E81CAE2B7CAF}"/>
              </a:ext>
            </a:extLst>
          </p:cNvPr>
          <p:cNvSpPr>
            <a:spLocks noGrp="1" noChangeArrowheads="1"/>
          </p:cNvSpPr>
          <p:nvPr>
            <p:ph type="sldNum" sz="quarter" idx="10"/>
          </p:nvPr>
        </p:nvSpPr>
        <p:spPr>
          <a:ln/>
        </p:spPr>
        <p:txBody>
          <a:bodyPr/>
          <a:lstStyle>
            <a:lvl1pPr>
              <a:defRPr/>
            </a:lvl1pPr>
          </a:lstStyle>
          <a:p>
            <a:fld id="{832C9E2F-7BA2-434A-A4ED-8080E8992D2A}" type="slidenum">
              <a:rPr lang="en-US" altLang="en-US"/>
              <a:pPr/>
              <a:t>‹#›</a:t>
            </a:fld>
            <a:endParaRPr lang="en-US" altLang="en-US"/>
          </a:p>
        </p:txBody>
      </p:sp>
    </p:spTree>
    <p:extLst>
      <p:ext uri="{BB962C8B-B14F-4D97-AF65-F5344CB8AC3E}">
        <p14:creationId xmlns:p14="http://schemas.microsoft.com/office/powerpoint/2010/main" val="136157455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BDAC0CDE-8E1D-B04C-8C16-9653DFFDA866}"/>
              </a:ext>
            </a:extLst>
          </p:cNvPr>
          <p:cNvSpPr>
            <a:spLocks noGrp="1" noChangeArrowheads="1"/>
          </p:cNvSpPr>
          <p:nvPr>
            <p:ph type="sldNum" sz="quarter" idx="10"/>
          </p:nvPr>
        </p:nvSpPr>
        <p:spPr>
          <a:ln/>
        </p:spPr>
        <p:txBody>
          <a:bodyPr/>
          <a:lstStyle>
            <a:lvl1pPr>
              <a:defRPr/>
            </a:lvl1pPr>
          </a:lstStyle>
          <a:p>
            <a:fld id="{A6F8E101-7CEA-5B44-B8C7-2E2FE5CE32AD}" type="slidenum">
              <a:rPr lang="en-US" altLang="en-US"/>
              <a:pPr/>
              <a:t>‹#›</a:t>
            </a:fld>
            <a:endParaRPr lang="en-US" altLang="en-US"/>
          </a:p>
        </p:txBody>
      </p:sp>
    </p:spTree>
    <p:extLst>
      <p:ext uri="{BB962C8B-B14F-4D97-AF65-F5344CB8AC3E}">
        <p14:creationId xmlns:p14="http://schemas.microsoft.com/office/powerpoint/2010/main" val="72585948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533400"/>
            <a:ext cx="2106612" cy="5853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6875" y="533400"/>
            <a:ext cx="6170613" cy="5853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68500517-864C-B14B-8356-67266129D172}"/>
              </a:ext>
            </a:extLst>
          </p:cNvPr>
          <p:cNvSpPr>
            <a:spLocks noGrp="1" noChangeArrowheads="1"/>
          </p:cNvSpPr>
          <p:nvPr>
            <p:ph type="sldNum" sz="quarter" idx="10"/>
          </p:nvPr>
        </p:nvSpPr>
        <p:spPr>
          <a:ln/>
        </p:spPr>
        <p:txBody>
          <a:bodyPr/>
          <a:lstStyle>
            <a:lvl1pPr>
              <a:defRPr/>
            </a:lvl1pPr>
          </a:lstStyle>
          <a:p>
            <a:fld id="{6046D2F2-4FAC-CE41-A691-4FC74DE3B50F}" type="slidenum">
              <a:rPr lang="en-US" altLang="en-US"/>
              <a:pPr/>
              <a:t>‹#›</a:t>
            </a:fld>
            <a:endParaRPr lang="en-US" altLang="en-US"/>
          </a:p>
        </p:txBody>
      </p:sp>
    </p:spTree>
    <p:extLst>
      <p:ext uri="{BB962C8B-B14F-4D97-AF65-F5344CB8AC3E}">
        <p14:creationId xmlns:p14="http://schemas.microsoft.com/office/powerpoint/2010/main" val="39400384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0D448670-35ED-314E-9BBC-CA1127000879}"/>
              </a:ext>
            </a:extLst>
          </p:cNvPr>
          <p:cNvSpPr>
            <a:spLocks noChangeArrowheads="1"/>
          </p:cNvSpPr>
          <p:nvPr/>
        </p:nvSpPr>
        <p:spPr bwMode="white">
          <a:xfrm>
            <a:off x="7324725" y="6270625"/>
            <a:ext cx="154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1"/>
                </a:solidFill>
                <a:latin typeface="宋体" pitchFamily="2" charset="-122"/>
                <a:ea typeface="宋体" pitchFamily="2" charset="-122"/>
              </a:defRPr>
            </a:lvl1pPr>
            <a:lvl2pPr marL="742950" indent="-285750" eaLnBrk="0" hangingPunct="0">
              <a:defRPr sz="2000" b="1">
                <a:solidFill>
                  <a:schemeClr val="bg1"/>
                </a:solidFill>
                <a:latin typeface="宋体" pitchFamily="2" charset="-122"/>
                <a:ea typeface="宋体" pitchFamily="2" charset="-122"/>
              </a:defRPr>
            </a:lvl2pPr>
            <a:lvl3pPr marL="1143000" indent="-228600" eaLnBrk="0" hangingPunct="0">
              <a:defRPr sz="2000" b="1">
                <a:solidFill>
                  <a:schemeClr val="bg1"/>
                </a:solidFill>
                <a:latin typeface="宋体" pitchFamily="2" charset="-122"/>
                <a:ea typeface="宋体" pitchFamily="2" charset="-122"/>
              </a:defRPr>
            </a:lvl3pPr>
            <a:lvl4pPr marL="1600200" indent="-228600" eaLnBrk="0" hangingPunct="0">
              <a:defRPr sz="2000" b="1">
                <a:solidFill>
                  <a:schemeClr val="bg1"/>
                </a:solidFill>
                <a:latin typeface="宋体" pitchFamily="2" charset="-122"/>
                <a:ea typeface="宋体" pitchFamily="2" charset="-122"/>
              </a:defRPr>
            </a:lvl4pPr>
            <a:lvl5pPr marL="2057400" indent="-228600" eaLnBrk="0" hangingPunct="0">
              <a:defRPr sz="2000" b="1">
                <a:solidFill>
                  <a:schemeClr val="bg1"/>
                </a:solidFill>
                <a:latin typeface="宋体" pitchFamily="2" charset="-122"/>
                <a:ea typeface="宋体" pitchFamily="2" charset="-122"/>
              </a:defRPr>
            </a:lvl5pPr>
            <a:lvl6pPr marL="2514600" indent="-228600" eaLnBrk="0" fontAlgn="base" hangingPunct="0">
              <a:spcBef>
                <a:spcPct val="50000"/>
              </a:spcBef>
              <a:spcAft>
                <a:spcPct val="0"/>
              </a:spcAft>
              <a:defRPr sz="2000" b="1">
                <a:solidFill>
                  <a:schemeClr val="bg1"/>
                </a:solidFill>
                <a:latin typeface="宋体" pitchFamily="2" charset="-122"/>
                <a:ea typeface="宋体" pitchFamily="2" charset="-122"/>
              </a:defRPr>
            </a:lvl6pPr>
            <a:lvl7pPr marL="2971800" indent="-228600" eaLnBrk="0" fontAlgn="base" hangingPunct="0">
              <a:spcBef>
                <a:spcPct val="50000"/>
              </a:spcBef>
              <a:spcAft>
                <a:spcPct val="0"/>
              </a:spcAft>
              <a:defRPr sz="2000" b="1">
                <a:solidFill>
                  <a:schemeClr val="bg1"/>
                </a:solidFill>
                <a:latin typeface="宋体" pitchFamily="2" charset="-122"/>
                <a:ea typeface="宋体" pitchFamily="2" charset="-122"/>
              </a:defRPr>
            </a:lvl7pPr>
            <a:lvl8pPr marL="3429000" indent="-228600" eaLnBrk="0" fontAlgn="base" hangingPunct="0">
              <a:spcBef>
                <a:spcPct val="50000"/>
              </a:spcBef>
              <a:spcAft>
                <a:spcPct val="0"/>
              </a:spcAft>
              <a:defRPr sz="2000" b="1">
                <a:solidFill>
                  <a:schemeClr val="bg1"/>
                </a:solidFill>
                <a:latin typeface="宋体" pitchFamily="2" charset="-122"/>
                <a:ea typeface="宋体" pitchFamily="2" charset="-122"/>
              </a:defRPr>
            </a:lvl8pPr>
            <a:lvl9pPr marL="3886200" indent="-228600" eaLnBrk="0" fontAlgn="base" hangingPunct="0">
              <a:spcBef>
                <a:spcPct val="50000"/>
              </a:spcBef>
              <a:spcAft>
                <a:spcPct val="0"/>
              </a:spcAft>
              <a:defRPr sz="2000" b="1">
                <a:solidFill>
                  <a:schemeClr val="bg1"/>
                </a:solidFill>
                <a:latin typeface="宋体" pitchFamily="2" charset="-122"/>
                <a:ea typeface="宋体" pitchFamily="2" charset="-122"/>
              </a:defRPr>
            </a:lvl9pPr>
          </a:lstStyle>
          <a:p>
            <a:pPr algn="r">
              <a:spcBef>
                <a:spcPct val="0"/>
              </a:spcBef>
              <a:defRPr/>
            </a:pPr>
            <a:r>
              <a:rPr lang="en-US" altLang="en-US" sz="1000" b="0">
                <a:solidFill>
                  <a:schemeClr val="tx1"/>
                </a:solidFill>
                <a:latin typeface="Arial" charset="0"/>
                <a:cs typeface="+mn-cs"/>
              </a:rPr>
              <a:t>© 2002 IBM Corporation</a:t>
            </a:r>
          </a:p>
        </p:txBody>
      </p:sp>
      <p:pic>
        <p:nvPicPr>
          <p:cNvPr id="5" name="Picture 6" descr="crop_of_DM04_12_2_blue">
            <a:extLst>
              <a:ext uri="{FF2B5EF4-FFF2-40B4-BE49-F238E27FC236}">
                <a16:creationId xmlns:a16="http://schemas.microsoft.com/office/drawing/2014/main" id="{512B6C7F-EDEB-2548-8B2D-8B0F6EA0C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White">
          <a:xfrm>
            <a:off x="0" y="0"/>
            <a:ext cx="9144000" cy="1695450"/>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7" descr="crop_of_DM04_12_2_blue">
            <a:extLst>
              <a:ext uri="{FF2B5EF4-FFF2-40B4-BE49-F238E27FC236}">
                <a16:creationId xmlns:a16="http://schemas.microsoft.com/office/drawing/2014/main" id="{9003605E-E189-2F4E-8955-4CF8133E4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blackWhite">
          <a:xfrm>
            <a:off x="0" y="5154613"/>
            <a:ext cx="9144000" cy="1695450"/>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66691" name="Rectangle 3"/>
          <p:cNvSpPr>
            <a:spLocks noGrp="1" noChangeArrowheads="1"/>
          </p:cNvSpPr>
          <p:nvPr>
            <p:ph type="ctrTitle"/>
          </p:nvPr>
        </p:nvSpPr>
        <p:spPr bwMode="black">
          <a:xfrm>
            <a:off x="390525" y="2493963"/>
            <a:ext cx="7954963" cy="1470025"/>
          </a:xfrm>
        </p:spPr>
        <p:txBody>
          <a:bodyPr/>
          <a:lstStyle>
            <a:lvl1pPr>
              <a:defRPr>
                <a:solidFill>
                  <a:schemeClr val="bg1"/>
                </a:solidFill>
              </a:defRPr>
            </a:lvl1pPr>
          </a:lstStyle>
          <a:p>
            <a:pPr lvl="0"/>
            <a:r>
              <a:rPr lang="en-US" altLang="en-US" noProof="0"/>
              <a:t>Presentation Title</a:t>
            </a:r>
          </a:p>
        </p:txBody>
      </p:sp>
      <p:sp>
        <p:nvSpPr>
          <p:cNvPr id="1266692" name="Rectangle 4"/>
          <p:cNvSpPr>
            <a:spLocks noGrp="1" noChangeArrowheads="1"/>
          </p:cNvSpPr>
          <p:nvPr>
            <p:ph type="subTitle" idx="1"/>
          </p:nvPr>
        </p:nvSpPr>
        <p:spPr bwMode="black">
          <a:xfrm>
            <a:off x="1949450" y="4106863"/>
            <a:ext cx="6400800" cy="1384300"/>
          </a:xfrm>
        </p:spPr>
        <p:txBody>
          <a:bodyPr/>
          <a:lstStyle>
            <a:lvl1pPr marL="0" indent="0">
              <a:buFont typeface="Wingdings" pitchFamily="2" charset="2"/>
              <a:buNone/>
              <a:defRPr sz="2800"/>
            </a:lvl1pPr>
          </a:lstStyle>
          <a:p>
            <a:pPr lvl="0"/>
            <a:r>
              <a:rPr lang="en-US" altLang="en-US" noProof="0"/>
              <a:t>Presentation Subtitle</a:t>
            </a:r>
            <a:br>
              <a:rPr lang="en-US" altLang="en-US" noProof="0"/>
            </a:br>
            <a:r>
              <a:rPr lang="en-US" altLang="en-US" noProof="0"/>
              <a:t>Subtitle Second Line</a:t>
            </a:r>
          </a:p>
        </p:txBody>
      </p:sp>
      <p:sp>
        <p:nvSpPr>
          <p:cNvPr id="7" name="Rectangle 2">
            <a:extLst>
              <a:ext uri="{FF2B5EF4-FFF2-40B4-BE49-F238E27FC236}">
                <a16:creationId xmlns:a16="http://schemas.microsoft.com/office/drawing/2014/main" id="{5996DE46-2FA6-6547-ABC8-3E646548225E}"/>
              </a:ext>
            </a:extLst>
          </p:cNvPr>
          <p:cNvSpPr>
            <a:spLocks noGrp="1" noChangeArrowheads="1"/>
          </p:cNvSpPr>
          <p:nvPr>
            <p:ph type="sldNum" sz="quarter" idx="10"/>
          </p:nvPr>
        </p:nvSpPr>
        <p:spPr bwMode="auto">
          <a:xfrm>
            <a:off x="425450" y="650875"/>
            <a:ext cx="2133600" cy="476250"/>
          </a:xfrm>
          <a:extLst>
            <a:ext uri="{91240B29-F687-4F45-9708-019B960494DF}">
              <a14:hiddenLine xmlns:a14="http://schemas.microsoft.com/office/drawing/2010/main" w="9525">
                <a:solidFill>
                  <a:schemeClr val="tx1"/>
                </a:solidFill>
                <a:miter lim="800000"/>
                <a:headEnd/>
                <a:tailEnd/>
              </a14:hiddenLine>
            </a:ext>
          </a:extLst>
        </p:spPr>
        <p:txBody>
          <a:bodyPr/>
          <a:lstStyle>
            <a:lvl1pPr>
              <a:spcBef>
                <a:spcPct val="0"/>
              </a:spcBef>
              <a:defRPr sz="1400" b="0">
                <a:latin typeface="+mn-lt"/>
                <a:cs typeface="+mn-cs"/>
              </a:defRPr>
            </a:lvl1pPr>
          </a:lstStyle>
          <a:p>
            <a:pPr>
              <a:defRPr/>
            </a:pPr>
            <a:endParaRPr lang="en-US" altLang="en-US"/>
          </a:p>
        </p:txBody>
      </p:sp>
    </p:spTree>
    <p:extLst>
      <p:ext uri="{BB962C8B-B14F-4D97-AF65-F5344CB8AC3E}">
        <p14:creationId xmlns:p14="http://schemas.microsoft.com/office/powerpoint/2010/main" val="3771008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A9EF38E6-C806-9F42-8750-CC5758FC14E5}"/>
              </a:ext>
            </a:extLst>
          </p:cNvPr>
          <p:cNvSpPr>
            <a:spLocks noGrp="1" noChangeArrowheads="1"/>
          </p:cNvSpPr>
          <p:nvPr>
            <p:ph type="sldNum" sz="quarter" idx="10"/>
          </p:nvPr>
        </p:nvSpPr>
        <p:spPr>
          <a:ln/>
        </p:spPr>
        <p:txBody>
          <a:bodyPr/>
          <a:lstStyle>
            <a:lvl1pPr>
              <a:defRPr/>
            </a:lvl1pPr>
          </a:lstStyle>
          <a:p>
            <a:fld id="{3224E252-7A97-3C48-962A-B39A29AFC5C5}" type="slidenum">
              <a:rPr lang="en-US" altLang="en-US"/>
              <a:pPr/>
              <a:t>‹#›</a:t>
            </a:fld>
            <a:endParaRPr lang="en-US" altLang="en-US"/>
          </a:p>
        </p:txBody>
      </p:sp>
    </p:spTree>
    <p:extLst>
      <p:ext uri="{BB962C8B-B14F-4D97-AF65-F5344CB8AC3E}">
        <p14:creationId xmlns:p14="http://schemas.microsoft.com/office/powerpoint/2010/main" val="25448308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92B0E581-1049-234D-B6E8-7B877B727CA3}"/>
              </a:ext>
            </a:extLst>
          </p:cNvPr>
          <p:cNvSpPr>
            <a:spLocks noGrp="1" noChangeArrowheads="1"/>
          </p:cNvSpPr>
          <p:nvPr>
            <p:ph type="sldNum" sz="quarter" idx="10"/>
          </p:nvPr>
        </p:nvSpPr>
        <p:spPr>
          <a:ln/>
        </p:spPr>
        <p:txBody>
          <a:bodyPr/>
          <a:lstStyle>
            <a:lvl1pPr>
              <a:defRPr/>
            </a:lvl1pPr>
          </a:lstStyle>
          <a:p>
            <a:fld id="{2866ED43-0D6E-FE4E-9844-60F48D2C2C36}" type="slidenum">
              <a:rPr lang="en-US" altLang="en-US"/>
              <a:pPr/>
              <a:t>‹#›</a:t>
            </a:fld>
            <a:endParaRPr lang="en-US" altLang="en-US"/>
          </a:p>
        </p:txBody>
      </p:sp>
    </p:spTree>
    <p:extLst>
      <p:ext uri="{BB962C8B-B14F-4D97-AF65-F5344CB8AC3E}">
        <p14:creationId xmlns:p14="http://schemas.microsoft.com/office/powerpoint/2010/main" val="32530688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1638" y="1219200"/>
            <a:ext cx="4135437" cy="5167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9475" y="1219200"/>
            <a:ext cx="4137025" cy="5167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CAF05745-C721-A248-9379-28AD4BA93BBF}"/>
              </a:ext>
            </a:extLst>
          </p:cNvPr>
          <p:cNvSpPr>
            <a:spLocks noGrp="1" noChangeArrowheads="1"/>
          </p:cNvSpPr>
          <p:nvPr>
            <p:ph type="sldNum" sz="quarter" idx="10"/>
          </p:nvPr>
        </p:nvSpPr>
        <p:spPr>
          <a:ln/>
        </p:spPr>
        <p:txBody>
          <a:bodyPr/>
          <a:lstStyle>
            <a:lvl1pPr>
              <a:defRPr/>
            </a:lvl1pPr>
          </a:lstStyle>
          <a:p>
            <a:fld id="{9A759C1B-AF7D-B44C-BBA6-2515D471EB77}" type="slidenum">
              <a:rPr lang="en-US" altLang="en-US"/>
              <a:pPr/>
              <a:t>‹#›</a:t>
            </a:fld>
            <a:endParaRPr lang="en-US" altLang="en-US"/>
          </a:p>
        </p:txBody>
      </p:sp>
    </p:spTree>
    <p:extLst>
      <p:ext uri="{BB962C8B-B14F-4D97-AF65-F5344CB8AC3E}">
        <p14:creationId xmlns:p14="http://schemas.microsoft.com/office/powerpoint/2010/main" val="3434668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FFA069F6-AA51-F44B-9023-1A380135C6FA}"/>
              </a:ext>
            </a:extLst>
          </p:cNvPr>
          <p:cNvSpPr>
            <a:spLocks noGrp="1" noChangeArrowheads="1"/>
          </p:cNvSpPr>
          <p:nvPr>
            <p:ph type="sldNum" sz="quarter" idx="10"/>
          </p:nvPr>
        </p:nvSpPr>
        <p:spPr>
          <a:ln/>
        </p:spPr>
        <p:txBody>
          <a:bodyPr/>
          <a:lstStyle>
            <a:lvl1pPr>
              <a:defRPr/>
            </a:lvl1pPr>
          </a:lstStyle>
          <a:p>
            <a:fld id="{8565251B-96D1-8147-B01F-11BBC7F98C81}" type="slidenum">
              <a:rPr lang="en-US" altLang="en-US"/>
              <a:pPr/>
              <a:t>‹#›</a:t>
            </a:fld>
            <a:endParaRPr lang="en-US" altLang="en-US"/>
          </a:p>
        </p:txBody>
      </p:sp>
    </p:spTree>
    <p:extLst>
      <p:ext uri="{BB962C8B-B14F-4D97-AF65-F5344CB8AC3E}">
        <p14:creationId xmlns:p14="http://schemas.microsoft.com/office/powerpoint/2010/main" val="928647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1FFB818D-AF54-C743-8D51-AAB8279DE496}"/>
              </a:ext>
            </a:extLst>
          </p:cNvPr>
          <p:cNvSpPr>
            <a:spLocks noGrp="1" noChangeArrowheads="1"/>
          </p:cNvSpPr>
          <p:nvPr>
            <p:ph type="sldNum" sz="quarter" idx="10"/>
          </p:nvPr>
        </p:nvSpPr>
        <p:spPr>
          <a:ln/>
        </p:spPr>
        <p:txBody>
          <a:bodyPr/>
          <a:lstStyle>
            <a:lvl1pPr>
              <a:defRPr/>
            </a:lvl1pPr>
          </a:lstStyle>
          <a:p>
            <a:fld id="{78BD67E1-E429-DE4F-B650-6D139A7F2030}" type="slidenum">
              <a:rPr lang="en-US" altLang="en-US"/>
              <a:pPr/>
              <a:t>‹#›</a:t>
            </a:fld>
            <a:endParaRPr lang="en-US" altLang="en-US"/>
          </a:p>
        </p:txBody>
      </p:sp>
    </p:spTree>
    <p:extLst>
      <p:ext uri="{BB962C8B-B14F-4D97-AF65-F5344CB8AC3E}">
        <p14:creationId xmlns:p14="http://schemas.microsoft.com/office/powerpoint/2010/main" val="1746668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5043B4B-0516-B048-9B36-D717BB3E3470}"/>
              </a:ext>
            </a:extLst>
          </p:cNvPr>
          <p:cNvSpPr>
            <a:spLocks noGrp="1" noChangeArrowheads="1"/>
          </p:cNvSpPr>
          <p:nvPr>
            <p:ph type="sldNum" sz="quarter" idx="10"/>
          </p:nvPr>
        </p:nvSpPr>
        <p:spPr>
          <a:ln/>
        </p:spPr>
        <p:txBody>
          <a:bodyPr/>
          <a:lstStyle>
            <a:lvl1pPr>
              <a:defRPr/>
            </a:lvl1pPr>
          </a:lstStyle>
          <a:p>
            <a:fld id="{35AD643B-F730-8343-87AC-92FB4E8BAB2C}" type="slidenum">
              <a:rPr lang="en-US" altLang="en-US"/>
              <a:pPr/>
              <a:t>‹#›</a:t>
            </a:fld>
            <a:endParaRPr lang="en-US" altLang="en-US"/>
          </a:p>
        </p:txBody>
      </p:sp>
    </p:spTree>
    <p:extLst>
      <p:ext uri="{BB962C8B-B14F-4D97-AF65-F5344CB8AC3E}">
        <p14:creationId xmlns:p14="http://schemas.microsoft.com/office/powerpoint/2010/main" val="346619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4515294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8421C55E-E4EB-5D4E-9CC7-4A23FAEF020C}"/>
              </a:ext>
            </a:extLst>
          </p:cNvPr>
          <p:cNvSpPr>
            <a:spLocks noGrp="1" noChangeArrowheads="1"/>
          </p:cNvSpPr>
          <p:nvPr>
            <p:ph type="sldNum" sz="quarter" idx="10"/>
          </p:nvPr>
        </p:nvSpPr>
        <p:spPr>
          <a:ln/>
        </p:spPr>
        <p:txBody>
          <a:bodyPr/>
          <a:lstStyle>
            <a:lvl1pPr>
              <a:defRPr/>
            </a:lvl1pPr>
          </a:lstStyle>
          <a:p>
            <a:fld id="{D9F7FBA7-4DA2-374A-A3CB-86F93AE63C9C}" type="slidenum">
              <a:rPr lang="en-US" altLang="en-US"/>
              <a:pPr/>
              <a:t>‹#›</a:t>
            </a:fld>
            <a:endParaRPr lang="en-US" altLang="en-US"/>
          </a:p>
        </p:txBody>
      </p:sp>
    </p:spTree>
    <p:extLst>
      <p:ext uri="{BB962C8B-B14F-4D97-AF65-F5344CB8AC3E}">
        <p14:creationId xmlns:p14="http://schemas.microsoft.com/office/powerpoint/2010/main" val="2123225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E64C3B95-FB5B-3345-8D6C-2D2AE486448D}"/>
              </a:ext>
            </a:extLst>
          </p:cNvPr>
          <p:cNvSpPr>
            <a:spLocks noGrp="1" noChangeArrowheads="1"/>
          </p:cNvSpPr>
          <p:nvPr>
            <p:ph type="sldNum" sz="quarter" idx="10"/>
          </p:nvPr>
        </p:nvSpPr>
        <p:spPr>
          <a:ln/>
        </p:spPr>
        <p:txBody>
          <a:bodyPr/>
          <a:lstStyle>
            <a:lvl1pPr>
              <a:defRPr/>
            </a:lvl1pPr>
          </a:lstStyle>
          <a:p>
            <a:fld id="{2A69C1BB-7E0B-6B43-BFED-DF9B30F2F638}" type="slidenum">
              <a:rPr lang="en-US" altLang="en-US"/>
              <a:pPr/>
              <a:t>‹#›</a:t>
            </a:fld>
            <a:endParaRPr lang="en-US" altLang="en-US"/>
          </a:p>
        </p:txBody>
      </p:sp>
    </p:spTree>
    <p:extLst>
      <p:ext uri="{BB962C8B-B14F-4D97-AF65-F5344CB8AC3E}">
        <p14:creationId xmlns:p14="http://schemas.microsoft.com/office/powerpoint/2010/main" val="38667699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5022EB0E-4CEA-6049-AFB6-DD8EA545B534}"/>
              </a:ext>
            </a:extLst>
          </p:cNvPr>
          <p:cNvSpPr>
            <a:spLocks noGrp="1" noChangeArrowheads="1"/>
          </p:cNvSpPr>
          <p:nvPr>
            <p:ph type="sldNum" sz="quarter" idx="10"/>
          </p:nvPr>
        </p:nvSpPr>
        <p:spPr>
          <a:ln/>
        </p:spPr>
        <p:txBody>
          <a:bodyPr/>
          <a:lstStyle>
            <a:lvl1pPr>
              <a:defRPr/>
            </a:lvl1pPr>
          </a:lstStyle>
          <a:p>
            <a:fld id="{E55A86A7-A240-FF4D-B450-6456C107B68C}" type="slidenum">
              <a:rPr lang="en-US" altLang="en-US"/>
              <a:pPr/>
              <a:t>‹#›</a:t>
            </a:fld>
            <a:endParaRPr lang="en-US" altLang="en-US"/>
          </a:p>
        </p:txBody>
      </p:sp>
    </p:spTree>
    <p:extLst>
      <p:ext uri="{BB962C8B-B14F-4D97-AF65-F5344CB8AC3E}">
        <p14:creationId xmlns:p14="http://schemas.microsoft.com/office/powerpoint/2010/main" val="31609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533400"/>
            <a:ext cx="2106612" cy="5853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6875" y="533400"/>
            <a:ext cx="6170613" cy="5853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5D9C900-B2C0-744A-91BA-004EBCF56814}"/>
              </a:ext>
            </a:extLst>
          </p:cNvPr>
          <p:cNvSpPr>
            <a:spLocks noGrp="1" noChangeArrowheads="1"/>
          </p:cNvSpPr>
          <p:nvPr>
            <p:ph type="sldNum" sz="quarter" idx="10"/>
          </p:nvPr>
        </p:nvSpPr>
        <p:spPr>
          <a:ln/>
        </p:spPr>
        <p:txBody>
          <a:bodyPr/>
          <a:lstStyle>
            <a:lvl1pPr>
              <a:defRPr/>
            </a:lvl1pPr>
          </a:lstStyle>
          <a:p>
            <a:fld id="{50E820A7-DCD6-A346-A607-E2721D9A9F12}" type="slidenum">
              <a:rPr lang="en-US" altLang="en-US"/>
              <a:pPr/>
              <a:t>‹#›</a:t>
            </a:fld>
            <a:endParaRPr lang="en-US" altLang="en-US"/>
          </a:p>
        </p:txBody>
      </p:sp>
    </p:spTree>
    <p:extLst>
      <p:ext uri="{BB962C8B-B14F-4D97-AF65-F5344CB8AC3E}">
        <p14:creationId xmlns:p14="http://schemas.microsoft.com/office/powerpoint/2010/main" val="34438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50925" y="1447800"/>
            <a:ext cx="3436938" cy="4694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0263" y="1447800"/>
            <a:ext cx="3436937" cy="4694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979942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838828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6745607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1971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121007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905019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_Deck_Finished">
            <a:extLst>
              <a:ext uri="{FF2B5EF4-FFF2-40B4-BE49-F238E27FC236}">
                <a16:creationId xmlns:a16="http://schemas.microsoft.com/office/drawing/2014/main" id="{113F05B5-2D3C-7749-98D2-24C1BCBEB50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0" y="838200"/>
            <a:ext cx="7620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3C5A9AFC-C877-FD47-8B85-0CA8B02F51DE}"/>
              </a:ext>
            </a:extLst>
          </p:cNvPr>
          <p:cNvSpPr>
            <a:spLocks noGrp="1" noChangeArrowheads="1"/>
          </p:cNvSpPr>
          <p:nvPr>
            <p:ph type="title"/>
          </p:nvPr>
        </p:nvSpPr>
        <p:spPr bwMode="auto">
          <a:xfrm>
            <a:off x="838200" y="77788"/>
            <a:ext cx="7391400"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bodyPr>
          <a:lstStyle/>
          <a:p>
            <a:pPr lvl="0"/>
            <a:r>
              <a:rPr lang="en-US" altLang="zh-CN"/>
              <a:t>Slide Title</a:t>
            </a:r>
          </a:p>
        </p:txBody>
      </p:sp>
      <p:sp>
        <p:nvSpPr>
          <p:cNvPr id="1028" name="Rectangle 4">
            <a:extLst>
              <a:ext uri="{FF2B5EF4-FFF2-40B4-BE49-F238E27FC236}">
                <a16:creationId xmlns:a16="http://schemas.microsoft.com/office/drawing/2014/main" id="{69461F9E-6910-384C-8234-A1D47CA3418F}"/>
              </a:ext>
            </a:extLst>
          </p:cNvPr>
          <p:cNvSpPr>
            <a:spLocks noGrp="1" noChangeArrowheads="1"/>
          </p:cNvSpPr>
          <p:nvPr>
            <p:ph type="body" idx="1"/>
          </p:nvPr>
        </p:nvSpPr>
        <p:spPr bwMode="auto">
          <a:xfrm>
            <a:off x="1050925" y="1447800"/>
            <a:ext cx="7026275" cy="469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866"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ransition>
    <p:fade/>
  </p:transition>
  <p:txStyles>
    <p:titleStyle>
      <a:lvl1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ea typeface="宋体" pitchFamily="2" charset="-122"/>
        </a:defRPr>
      </a:lvl2pPr>
      <a:lvl3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ea typeface="宋体" pitchFamily="2" charset="-122"/>
        </a:defRPr>
      </a:lvl3pPr>
      <a:lvl4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ea typeface="宋体" pitchFamily="2" charset="-122"/>
        </a:defRPr>
      </a:lvl4pPr>
      <a:lvl5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ea typeface="宋体" pitchFamily="2" charset="-122"/>
        </a:defRPr>
      </a:lvl5pPr>
      <a:lvl6pPr marL="457200" algn="l" rtl="0" fontAlgn="base">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ea typeface="宋体" pitchFamily="2" charset="-122"/>
        </a:defRPr>
      </a:lvl6pPr>
      <a:lvl7pPr marL="914400" algn="l" rtl="0" fontAlgn="base">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ea typeface="宋体" pitchFamily="2" charset="-122"/>
        </a:defRPr>
      </a:lvl7pPr>
      <a:lvl8pPr marL="1371600" algn="l" rtl="0" fontAlgn="base">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ea typeface="宋体" pitchFamily="2" charset="-122"/>
        </a:defRPr>
      </a:lvl8pPr>
      <a:lvl9pPr marL="1828800" algn="l" rtl="0" fontAlgn="base">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ea typeface="宋体" pitchFamily="2" charset="-122"/>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itchFamily="2" charset="2"/>
        <a:buBlip>
          <a:blip r:embed="rId14"/>
        </a:buBlip>
        <a:defRPr sz="2400" b="1">
          <a:solidFill>
            <a:schemeClr val="tx1"/>
          </a:solidFill>
          <a:latin typeface="+mn-lt"/>
          <a:ea typeface="+mn-ea"/>
          <a:cs typeface="+mn-cs"/>
        </a:defRPr>
      </a:lvl1pPr>
      <a:lvl2pPr marL="631825" indent="-174625" algn="l" rtl="0" eaLnBrk="0" fontAlgn="base" hangingPunct="0">
        <a:spcBef>
          <a:spcPct val="40000"/>
        </a:spcBef>
        <a:spcAft>
          <a:spcPct val="0"/>
        </a:spcAft>
        <a:buClr>
          <a:srgbClr val="8DACD0"/>
        </a:buClr>
        <a:buFont typeface="Wingdings" pitchFamily="2" charset="2"/>
        <a:buChar char=""/>
        <a:defRPr sz="2400">
          <a:solidFill>
            <a:schemeClr val="tx1"/>
          </a:solidFill>
          <a:latin typeface="+mn-lt"/>
          <a:ea typeface="+mn-ea"/>
        </a:defRPr>
      </a:lvl2pPr>
      <a:lvl3pPr marL="860425" indent="-6350" algn="l" rtl="0" eaLnBrk="0" fontAlgn="base" hangingPunct="0">
        <a:spcBef>
          <a:spcPct val="20000"/>
        </a:spcBef>
        <a:spcAft>
          <a:spcPct val="0"/>
        </a:spcAft>
        <a:defRPr sz="2000">
          <a:solidFill>
            <a:schemeClr val="tx1"/>
          </a:solidFill>
          <a:latin typeface="+mn-lt"/>
          <a:ea typeface="+mn-ea"/>
        </a:defRPr>
      </a:lvl3pPr>
      <a:lvl4pPr marL="1089025" indent="282575" algn="l" rtl="0" eaLnBrk="0" fontAlgn="base" hangingPunct="0">
        <a:spcBef>
          <a:spcPct val="20000"/>
        </a:spcBef>
        <a:spcAft>
          <a:spcPct val="0"/>
        </a:spcAft>
        <a:defRPr sz="2000">
          <a:solidFill>
            <a:schemeClr val="tx1"/>
          </a:solidFill>
          <a:latin typeface="+mn-lt"/>
          <a:ea typeface="+mn-ea"/>
        </a:defRPr>
      </a:lvl4pPr>
      <a:lvl5pPr marL="1312863" indent="-1588" algn="l" rtl="0" eaLnBrk="0" fontAlgn="base" hangingPunct="0">
        <a:spcBef>
          <a:spcPct val="20000"/>
        </a:spcBef>
        <a:spcAft>
          <a:spcPct val="0"/>
        </a:spcAft>
        <a:defRPr sz="2000">
          <a:solidFill>
            <a:schemeClr val="tx1"/>
          </a:solidFill>
          <a:latin typeface="+mn-lt"/>
          <a:ea typeface="+mn-ea"/>
        </a:defRPr>
      </a:lvl5pPr>
      <a:lvl6pPr marL="1770063" indent="-1588" algn="l" rtl="0" fontAlgn="base">
        <a:spcBef>
          <a:spcPct val="20000"/>
        </a:spcBef>
        <a:spcAft>
          <a:spcPct val="0"/>
        </a:spcAft>
        <a:defRPr sz="2000">
          <a:solidFill>
            <a:schemeClr val="tx1"/>
          </a:solidFill>
          <a:latin typeface="+mn-lt"/>
          <a:ea typeface="+mn-ea"/>
        </a:defRPr>
      </a:lvl6pPr>
      <a:lvl7pPr marL="2227263" indent="-1588" algn="l" rtl="0" fontAlgn="base">
        <a:spcBef>
          <a:spcPct val="20000"/>
        </a:spcBef>
        <a:spcAft>
          <a:spcPct val="0"/>
        </a:spcAft>
        <a:defRPr sz="2000">
          <a:solidFill>
            <a:schemeClr val="tx1"/>
          </a:solidFill>
          <a:latin typeface="+mn-lt"/>
          <a:ea typeface="+mn-ea"/>
        </a:defRPr>
      </a:lvl7pPr>
      <a:lvl8pPr marL="2684463" indent="-1588" algn="l" rtl="0" fontAlgn="base">
        <a:spcBef>
          <a:spcPct val="20000"/>
        </a:spcBef>
        <a:spcAft>
          <a:spcPct val="0"/>
        </a:spcAft>
        <a:defRPr sz="2000">
          <a:solidFill>
            <a:schemeClr val="tx1"/>
          </a:solidFill>
          <a:latin typeface="+mn-lt"/>
          <a:ea typeface="+mn-ea"/>
        </a:defRPr>
      </a:lvl8pPr>
      <a:lvl9pPr marL="3141663" indent="-1588" algn="l" rtl="0" fontAlgn="base">
        <a:spcBef>
          <a:spcPct val="20000"/>
        </a:spcBef>
        <a:spcAft>
          <a:spcPct val="0"/>
        </a:spcAft>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4" descr="crop_of_DM04_12_2_blue">
            <a:extLst>
              <a:ext uri="{FF2B5EF4-FFF2-40B4-BE49-F238E27FC236}">
                <a16:creationId xmlns:a16="http://schemas.microsoft.com/office/drawing/2014/main" id="{89807F40-AD0D-1A4A-8274-58C9FBFF78B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54021" b="23769"/>
          <a:stretch>
            <a:fillRect/>
          </a:stretch>
        </p:blipFill>
        <p:spPr bwMode="blackWhite">
          <a:xfrm>
            <a:off x="0" y="6475413"/>
            <a:ext cx="9144000" cy="37623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051" name="Rectangle 2">
            <a:extLst>
              <a:ext uri="{FF2B5EF4-FFF2-40B4-BE49-F238E27FC236}">
                <a16:creationId xmlns:a16="http://schemas.microsoft.com/office/drawing/2014/main" id="{4AFF6E11-0396-D54F-8936-15F23BF6D3C5}"/>
              </a:ext>
            </a:extLst>
          </p:cNvPr>
          <p:cNvSpPr>
            <a:spLocks noGrp="1" noChangeArrowheads="1"/>
          </p:cNvSpPr>
          <p:nvPr>
            <p:ph type="title"/>
          </p:nvPr>
        </p:nvSpPr>
        <p:spPr bwMode="auto">
          <a:xfrm>
            <a:off x="396875" y="533400"/>
            <a:ext cx="80025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052" name="Rectangle 3">
            <a:extLst>
              <a:ext uri="{FF2B5EF4-FFF2-40B4-BE49-F238E27FC236}">
                <a16:creationId xmlns:a16="http://schemas.microsoft.com/office/drawing/2014/main" id="{88A24D4E-8481-3845-AA1C-D6DA900B90F6}"/>
              </a:ext>
            </a:extLst>
          </p:cNvPr>
          <p:cNvSpPr>
            <a:spLocks noGrp="1" noChangeArrowheads="1"/>
          </p:cNvSpPr>
          <p:nvPr>
            <p:ph type="body" idx="1"/>
          </p:nvPr>
        </p:nvSpPr>
        <p:spPr bwMode="auto">
          <a:xfrm>
            <a:off x="401638" y="1219200"/>
            <a:ext cx="8424862"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2053" name="Picture 5" descr="crop_of_DM04_12_2_blue">
            <a:extLst>
              <a:ext uri="{FF2B5EF4-FFF2-40B4-BE49-F238E27FC236}">
                <a16:creationId xmlns:a16="http://schemas.microsoft.com/office/drawing/2014/main" id="{EA536757-7492-5547-81C0-0B891BC8EFD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27010" b="52400"/>
          <a:stretch>
            <a:fillRect/>
          </a:stretch>
        </p:blipFill>
        <p:spPr bwMode="blackWhite">
          <a:xfrm>
            <a:off x="1588" y="1588"/>
            <a:ext cx="9144000" cy="37623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13446" name="Rectangle 6">
            <a:extLst>
              <a:ext uri="{FF2B5EF4-FFF2-40B4-BE49-F238E27FC236}">
                <a16:creationId xmlns:a16="http://schemas.microsoft.com/office/drawing/2014/main" id="{C1B3F525-555C-9F4E-8949-5FFE6941E3B3}"/>
              </a:ext>
            </a:extLst>
          </p:cNvPr>
          <p:cNvSpPr>
            <a:spLocks noGrp="1" noChangeArrowheads="1"/>
          </p:cNvSpPr>
          <p:nvPr>
            <p:ph type="sldNum" sz="quarter" idx="4"/>
          </p:nvPr>
        </p:nvSpPr>
        <p:spPr bwMode="black">
          <a:xfrm>
            <a:off x="153988" y="6500813"/>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tx1"/>
                </a:solidFill>
                <a:latin typeface="Arial" panose="020B0604020202020204" pitchFamily="34" charset="0"/>
              </a:defRPr>
            </a:lvl1pPr>
          </a:lstStyle>
          <a:p>
            <a:fld id="{D81074CA-6D56-B04B-AC49-92CF5176776A}"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867"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fade/>
  </p:transition>
  <p:txStyles>
    <p:titleStyle>
      <a:lvl1pPr algn="l" rtl="0" eaLnBrk="0" fontAlgn="base" hangingPunct="0">
        <a:lnSpc>
          <a:spcPct val="90000"/>
        </a:lnSpc>
        <a:spcBef>
          <a:spcPct val="0"/>
        </a:spcBef>
        <a:spcAft>
          <a:spcPct val="0"/>
        </a:spcAft>
        <a:defRPr sz="4000" b="1">
          <a:solidFill>
            <a:schemeClr val="accent1"/>
          </a:solidFill>
          <a:latin typeface="+mj-lt"/>
          <a:ea typeface="+mj-ea"/>
          <a:cs typeface="+mj-cs"/>
        </a:defRPr>
      </a:lvl1pPr>
      <a:lvl2pPr algn="l" rtl="0" eaLnBrk="0" fontAlgn="base" hangingPunct="0">
        <a:lnSpc>
          <a:spcPct val="90000"/>
        </a:lnSpc>
        <a:spcBef>
          <a:spcPct val="0"/>
        </a:spcBef>
        <a:spcAft>
          <a:spcPct val="0"/>
        </a:spcAft>
        <a:defRPr sz="4000" b="1">
          <a:solidFill>
            <a:schemeClr val="accent1"/>
          </a:solidFill>
          <a:latin typeface="Arial" pitchFamily="34" charset="0"/>
          <a:cs typeface="Arial" pitchFamily="34" charset="0"/>
        </a:defRPr>
      </a:lvl2pPr>
      <a:lvl3pPr algn="l" rtl="0" eaLnBrk="0" fontAlgn="base" hangingPunct="0">
        <a:lnSpc>
          <a:spcPct val="90000"/>
        </a:lnSpc>
        <a:spcBef>
          <a:spcPct val="0"/>
        </a:spcBef>
        <a:spcAft>
          <a:spcPct val="0"/>
        </a:spcAft>
        <a:defRPr sz="4000" b="1">
          <a:solidFill>
            <a:schemeClr val="accent1"/>
          </a:solidFill>
          <a:latin typeface="Arial" pitchFamily="34" charset="0"/>
          <a:cs typeface="Arial" pitchFamily="34" charset="0"/>
        </a:defRPr>
      </a:lvl3pPr>
      <a:lvl4pPr algn="l" rtl="0" eaLnBrk="0" fontAlgn="base" hangingPunct="0">
        <a:lnSpc>
          <a:spcPct val="90000"/>
        </a:lnSpc>
        <a:spcBef>
          <a:spcPct val="0"/>
        </a:spcBef>
        <a:spcAft>
          <a:spcPct val="0"/>
        </a:spcAft>
        <a:defRPr sz="4000" b="1">
          <a:solidFill>
            <a:schemeClr val="accent1"/>
          </a:solidFill>
          <a:latin typeface="Arial" pitchFamily="34" charset="0"/>
          <a:cs typeface="Arial" pitchFamily="34" charset="0"/>
        </a:defRPr>
      </a:lvl4pPr>
      <a:lvl5pPr algn="l" rtl="0" eaLnBrk="0" fontAlgn="base" hangingPunct="0">
        <a:lnSpc>
          <a:spcPct val="90000"/>
        </a:lnSpc>
        <a:spcBef>
          <a:spcPct val="0"/>
        </a:spcBef>
        <a:spcAft>
          <a:spcPct val="0"/>
        </a:spcAft>
        <a:defRPr sz="4000" b="1">
          <a:solidFill>
            <a:schemeClr val="accent1"/>
          </a:solidFill>
          <a:latin typeface="Arial" pitchFamily="34" charset="0"/>
          <a:cs typeface="Arial" pitchFamily="34" charset="0"/>
        </a:defRPr>
      </a:lvl5pPr>
      <a:lvl6pPr marL="457200" algn="l" rtl="0" fontAlgn="base">
        <a:lnSpc>
          <a:spcPct val="90000"/>
        </a:lnSpc>
        <a:spcBef>
          <a:spcPct val="0"/>
        </a:spcBef>
        <a:spcAft>
          <a:spcPct val="0"/>
        </a:spcAft>
        <a:defRPr sz="4000" b="1">
          <a:solidFill>
            <a:schemeClr val="accent1"/>
          </a:solidFill>
          <a:latin typeface="Arial" pitchFamily="34" charset="0"/>
          <a:cs typeface="Arial" pitchFamily="34" charset="0"/>
        </a:defRPr>
      </a:lvl6pPr>
      <a:lvl7pPr marL="914400" algn="l" rtl="0" fontAlgn="base">
        <a:lnSpc>
          <a:spcPct val="90000"/>
        </a:lnSpc>
        <a:spcBef>
          <a:spcPct val="0"/>
        </a:spcBef>
        <a:spcAft>
          <a:spcPct val="0"/>
        </a:spcAft>
        <a:defRPr sz="4000" b="1">
          <a:solidFill>
            <a:schemeClr val="accent1"/>
          </a:solidFill>
          <a:latin typeface="Arial" pitchFamily="34" charset="0"/>
          <a:cs typeface="Arial" pitchFamily="34" charset="0"/>
        </a:defRPr>
      </a:lvl7pPr>
      <a:lvl8pPr marL="1371600" algn="l" rtl="0" fontAlgn="base">
        <a:lnSpc>
          <a:spcPct val="90000"/>
        </a:lnSpc>
        <a:spcBef>
          <a:spcPct val="0"/>
        </a:spcBef>
        <a:spcAft>
          <a:spcPct val="0"/>
        </a:spcAft>
        <a:defRPr sz="4000" b="1">
          <a:solidFill>
            <a:schemeClr val="accent1"/>
          </a:solidFill>
          <a:latin typeface="Arial" pitchFamily="34" charset="0"/>
          <a:cs typeface="Arial" pitchFamily="34" charset="0"/>
        </a:defRPr>
      </a:lvl8pPr>
      <a:lvl9pPr marL="1828800" algn="l" rtl="0" fontAlgn="base">
        <a:lnSpc>
          <a:spcPct val="90000"/>
        </a:lnSpc>
        <a:spcBef>
          <a:spcPct val="0"/>
        </a:spcBef>
        <a:spcAft>
          <a:spcPct val="0"/>
        </a:spcAft>
        <a:defRPr sz="4000" b="1">
          <a:solidFill>
            <a:schemeClr val="accent1"/>
          </a:solidFill>
          <a:latin typeface="Arial" pitchFamily="34" charset="0"/>
          <a:cs typeface="Arial" pitchFamily="34" charset="0"/>
        </a:defRPr>
      </a:lvl9pPr>
    </p:titleStyle>
    <p:bodyStyle>
      <a:lvl1pPr marL="228600" indent="-228600" algn="l" rtl="0" eaLnBrk="0" fontAlgn="base" hangingPunct="0">
        <a:spcBef>
          <a:spcPct val="20000"/>
        </a:spcBef>
        <a:spcAft>
          <a:spcPct val="0"/>
        </a:spcAft>
        <a:buClr>
          <a:srgbClr val="9999FF"/>
        </a:buClr>
        <a:buFont typeface="Wingdings" pitchFamily="2" charset="2"/>
        <a:buChar char="§"/>
        <a:defRPr sz="2800" b="1">
          <a:solidFill>
            <a:schemeClr val="bg1"/>
          </a:solidFill>
          <a:latin typeface="+mn-lt"/>
          <a:ea typeface="+mn-ea"/>
          <a:cs typeface="+mn-cs"/>
        </a:defRPr>
      </a:lvl1pPr>
      <a:lvl2pPr marL="750888" indent="-285750" algn="l" rtl="0" eaLnBrk="0" fontAlgn="base"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mn-lt"/>
          <a:ea typeface="+mn-ea"/>
          <a:cs typeface="+mn-cs"/>
        </a:defRPr>
      </a:lvl2pPr>
      <a:lvl3pPr marL="1143000" indent="-228600" algn="l" rtl="0" eaLnBrk="0" fontAlgn="base" hangingPunct="0">
        <a:spcBef>
          <a:spcPct val="20000"/>
        </a:spcBef>
        <a:spcAft>
          <a:spcPct val="0"/>
        </a:spcAft>
        <a:buClr>
          <a:srgbClr val="B9B5FF"/>
        </a:buClr>
        <a:buFont typeface="Wingdings" pitchFamily="2" charset="2"/>
        <a:buChar char="Ø"/>
        <a:defRPr sz="2800" b="1">
          <a:solidFill>
            <a:schemeClr val="bg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itchFamily="2" charset="2"/>
        <a:buChar char="ü"/>
        <a:defRPr sz="2800" b="1">
          <a:solidFill>
            <a:schemeClr val="bg1"/>
          </a:solidFill>
          <a:latin typeface="+mn-lt"/>
          <a:ea typeface="+mn-ea"/>
          <a:cs typeface="+mn-cs"/>
        </a:defRPr>
      </a:lvl4pPr>
      <a:lvl5pPr marL="2057400" indent="-228600" algn="l" rtl="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mn-lt"/>
          <a:ea typeface="+mn-ea"/>
          <a:cs typeface="+mn-cs"/>
        </a:defRPr>
      </a:lvl5pPr>
      <a:lvl6pPr marL="2514600" indent="-228600" algn="l" rtl="0" fontAlgn="base">
        <a:spcBef>
          <a:spcPct val="20000"/>
        </a:spcBef>
        <a:spcAft>
          <a:spcPct val="0"/>
        </a:spcAft>
        <a:buClr>
          <a:schemeClr val="accent2"/>
        </a:buClr>
        <a:buFont typeface="Arial" pitchFamily="34" charset="0"/>
        <a:defRPr sz="2800" b="1">
          <a:solidFill>
            <a:schemeClr val="bg1"/>
          </a:solidFill>
          <a:latin typeface="+mn-lt"/>
          <a:ea typeface="+mn-ea"/>
          <a:cs typeface="+mn-cs"/>
        </a:defRPr>
      </a:lvl6pPr>
      <a:lvl7pPr marL="2971800" indent="-228600" algn="l" rtl="0" fontAlgn="base">
        <a:spcBef>
          <a:spcPct val="20000"/>
        </a:spcBef>
        <a:spcAft>
          <a:spcPct val="0"/>
        </a:spcAft>
        <a:buClr>
          <a:schemeClr val="accent2"/>
        </a:buClr>
        <a:buFont typeface="Arial" pitchFamily="34" charset="0"/>
        <a:defRPr sz="2800" b="1">
          <a:solidFill>
            <a:schemeClr val="bg1"/>
          </a:solidFill>
          <a:latin typeface="+mn-lt"/>
          <a:ea typeface="+mn-ea"/>
          <a:cs typeface="+mn-cs"/>
        </a:defRPr>
      </a:lvl7pPr>
      <a:lvl8pPr marL="3429000" indent="-228600" algn="l" rtl="0" fontAlgn="base">
        <a:spcBef>
          <a:spcPct val="20000"/>
        </a:spcBef>
        <a:spcAft>
          <a:spcPct val="0"/>
        </a:spcAft>
        <a:buClr>
          <a:schemeClr val="accent2"/>
        </a:buClr>
        <a:buFont typeface="Arial" pitchFamily="34" charset="0"/>
        <a:defRPr sz="2800" b="1">
          <a:solidFill>
            <a:schemeClr val="bg1"/>
          </a:solidFill>
          <a:latin typeface="+mn-lt"/>
          <a:ea typeface="+mn-ea"/>
          <a:cs typeface="+mn-cs"/>
        </a:defRPr>
      </a:lvl8pPr>
      <a:lvl9pPr marL="3886200" indent="-228600" algn="l" rtl="0" fontAlgn="base">
        <a:spcBef>
          <a:spcPct val="20000"/>
        </a:spcBef>
        <a:spcAft>
          <a:spcPct val="0"/>
        </a:spcAft>
        <a:buClr>
          <a:schemeClr val="accent2"/>
        </a:buClr>
        <a:buFont typeface="Arial" pitchFamily="34" charset="0"/>
        <a:defRPr sz="2800" b="1">
          <a:solidFill>
            <a:schemeClr val="bg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C7D7EA6-D196-0744-9B90-64EA79A592BE}"/>
              </a:ext>
            </a:extLst>
          </p:cNvPr>
          <p:cNvSpPr>
            <a:spLocks noGrp="1" noChangeArrowheads="1"/>
          </p:cNvSpPr>
          <p:nvPr>
            <p:ph type="title"/>
          </p:nvPr>
        </p:nvSpPr>
        <p:spPr bwMode="auto">
          <a:xfrm>
            <a:off x="396875" y="533400"/>
            <a:ext cx="80025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075" name="Rectangle 3">
            <a:extLst>
              <a:ext uri="{FF2B5EF4-FFF2-40B4-BE49-F238E27FC236}">
                <a16:creationId xmlns:a16="http://schemas.microsoft.com/office/drawing/2014/main" id="{248E9810-7FD7-4748-B4BA-3132D1DE1507}"/>
              </a:ext>
            </a:extLst>
          </p:cNvPr>
          <p:cNvSpPr>
            <a:spLocks noGrp="1" noChangeArrowheads="1"/>
          </p:cNvSpPr>
          <p:nvPr>
            <p:ph type="body" idx="1"/>
          </p:nvPr>
        </p:nvSpPr>
        <p:spPr bwMode="auto">
          <a:xfrm>
            <a:off x="401638" y="1219200"/>
            <a:ext cx="8424862"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3076" name="Picture 4" descr="crop_of_DM04_12_2_blue">
            <a:extLst>
              <a:ext uri="{FF2B5EF4-FFF2-40B4-BE49-F238E27FC236}">
                <a16:creationId xmlns:a16="http://schemas.microsoft.com/office/drawing/2014/main" id="{E684F185-F785-F646-980C-D5BC60A5B19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54021" b="23769"/>
          <a:stretch>
            <a:fillRect/>
          </a:stretch>
        </p:blipFill>
        <p:spPr bwMode="blackWhite">
          <a:xfrm>
            <a:off x="0" y="6475413"/>
            <a:ext cx="9144000" cy="37623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3077" name="Picture 5" descr="crop_of_DM04_12_2_blue">
            <a:extLst>
              <a:ext uri="{FF2B5EF4-FFF2-40B4-BE49-F238E27FC236}">
                <a16:creationId xmlns:a16="http://schemas.microsoft.com/office/drawing/2014/main" id="{E7CD6681-3111-594C-999E-C368318382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27010" b="52400"/>
          <a:stretch>
            <a:fillRect/>
          </a:stretch>
        </p:blipFill>
        <p:spPr bwMode="blackWhite">
          <a:xfrm>
            <a:off x="1588" y="1588"/>
            <a:ext cx="9144000" cy="376237"/>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265670" name="Rectangle 6">
            <a:extLst>
              <a:ext uri="{FF2B5EF4-FFF2-40B4-BE49-F238E27FC236}">
                <a16:creationId xmlns:a16="http://schemas.microsoft.com/office/drawing/2014/main" id="{1AC246F3-FF22-0446-A5A0-0FF63D42E299}"/>
              </a:ext>
            </a:extLst>
          </p:cNvPr>
          <p:cNvSpPr>
            <a:spLocks noGrp="1" noChangeArrowheads="1"/>
          </p:cNvSpPr>
          <p:nvPr>
            <p:ph type="sldNum" sz="quarter" idx="4"/>
          </p:nvPr>
        </p:nvSpPr>
        <p:spPr bwMode="black">
          <a:xfrm>
            <a:off x="153988" y="6500813"/>
            <a:ext cx="1006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tx1"/>
                </a:solidFill>
                <a:latin typeface="Arial" panose="020B0604020202020204" pitchFamily="34" charset="0"/>
              </a:defRPr>
            </a:lvl1pPr>
          </a:lstStyle>
          <a:p>
            <a:fld id="{3108CC83-8BB0-344F-9379-E64E4501B1B2}"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868"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rtl="0" eaLnBrk="0" fontAlgn="base" hangingPunct="0">
        <a:lnSpc>
          <a:spcPct val="90000"/>
        </a:lnSpc>
        <a:spcBef>
          <a:spcPct val="0"/>
        </a:spcBef>
        <a:spcAft>
          <a:spcPct val="0"/>
        </a:spcAft>
        <a:defRPr sz="3600" b="1">
          <a:solidFill>
            <a:schemeClr val="accent1"/>
          </a:solidFill>
          <a:latin typeface="+mj-lt"/>
          <a:ea typeface="+mj-ea"/>
          <a:cs typeface="+mj-cs"/>
        </a:defRPr>
      </a:lvl1pPr>
      <a:lvl2pPr algn="l" rtl="0" eaLnBrk="0" fontAlgn="base" hangingPunct="0">
        <a:lnSpc>
          <a:spcPct val="90000"/>
        </a:lnSpc>
        <a:spcBef>
          <a:spcPct val="0"/>
        </a:spcBef>
        <a:spcAft>
          <a:spcPct val="0"/>
        </a:spcAft>
        <a:defRPr sz="3600" b="1">
          <a:solidFill>
            <a:schemeClr val="accent1"/>
          </a:solidFill>
          <a:latin typeface="Arial" pitchFamily="34" charset="0"/>
          <a:ea typeface="宋体" pitchFamily="2" charset="-122"/>
          <a:cs typeface="Arial" pitchFamily="34" charset="0"/>
        </a:defRPr>
      </a:lvl2pPr>
      <a:lvl3pPr algn="l" rtl="0" eaLnBrk="0" fontAlgn="base" hangingPunct="0">
        <a:lnSpc>
          <a:spcPct val="90000"/>
        </a:lnSpc>
        <a:spcBef>
          <a:spcPct val="0"/>
        </a:spcBef>
        <a:spcAft>
          <a:spcPct val="0"/>
        </a:spcAft>
        <a:defRPr sz="3600" b="1">
          <a:solidFill>
            <a:schemeClr val="accent1"/>
          </a:solidFill>
          <a:latin typeface="Arial" pitchFamily="34" charset="0"/>
          <a:ea typeface="宋体" pitchFamily="2" charset="-122"/>
          <a:cs typeface="Arial" pitchFamily="34" charset="0"/>
        </a:defRPr>
      </a:lvl3pPr>
      <a:lvl4pPr algn="l" rtl="0" eaLnBrk="0" fontAlgn="base" hangingPunct="0">
        <a:lnSpc>
          <a:spcPct val="90000"/>
        </a:lnSpc>
        <a:spcBef>
          <a:spcPct val="0"/>
        </a:spcBef>
        <a:spcAft>
          <a:spcPct val="0"/>
        </a:spcAft>
        <a:defRPr sz="3600" b="1">
          <a:solidFill>
            <a:schemeClr val="accent1"/>
          </a:solidFill>
          <a:latin typeface="Arial" pitchFamily="34" charset="0"/>
          <a:ea typeface="宋体" pitchFamily="2" charset="-122"/>
          <a:cs typeface="Arial" pitchFamily="34" charset="0"/>
        </a:defRPr>
      </a:lvl4pPr>
      <a:lvl5pPr algn="l" rtl="0" eaLnBrk="0" fontAlgn="base" hangingPunct="0">
        <a:lnSpc>
          <a:spcPct val="90000"/>
        </a:lnSpc>
        <a:spcBef>
          <a:spcPct val="0"/>
        </a:spcBef>
        <a:spcAft>
          <a:spcPct val="0"/>
        </a:spcAft>
        <a:defRPr sz="3600" b="1">
          <a:solidFill>
            <a:schemeClr val="accent1"/>
          </a:solidFill>
          <a:latin typeface="Arial" pitchFamily="34" charset="0"/>
          <a:ea typeface="宋体" pitchFamily="2" charset="-122"/>
          <a:cs typeface="Arial" pitchFamily="34" charset="0"/>
        </a:defRPr>
      </a:lvl5pPr>
      <a:lvl6pPr marL="457200" algn="l" rtl="0" fontAlgn="base">
        <a:lnSpc>
          <a:spcPct val="90000"/>
        </a:lnSpc>
        <a:spcBef>
          <a:spcPct val="0"/>
        </a:spcBef>
        <a:spcAft>
          <a:spcPct val="0"/>
        </a:spcAft>
        <a:defRPr sz="3600" b="1">
          <a:solidFill>
            <a:schemeClr val="accent1"/>
          </a:solidFill>
          <a:latin typeface="Arial" pitchFamily="34" charset="0"/>
          <a:ea typeface="宋体" pitchFamily="2" charset="-122"/>
          <a:cs typeface="Arial" pitchFamily="34" charset="0"/>
        </a:defRPr>
      </a:lvl6pPr>
      <a:lvl7pPr marL="914400" algn="l" rtl="0" fontAlgn="base">
        <a:lnSpc>
          <a:spcPct val="90000"/>
        </a:lnSpc>
        <a:spcBef>
          <a:spcPct val="0"/>
        </a:spcBef>
        <a:spcAft>
          <a:spcPct val="0"/>
        </a:spcAft>
        <a:defRPr sz="3600" b="1">
          <a:solidFill>
            <a:schemeClr val="accent1"/>
          </a:solidFill>
          <a:latin typeface="Arial" pitchFamily="34" charset="0"/>
          <a:ea typeface="宋体" pitchFamily="2" charset="-122"/>
          <a:cs typeface="Arial" pitchFamily="34" charset="0"/>
        </a:defRPr>
      </a:lvl7pPr>
      <a:lvl8pPr marL="1371600" algn="l" rtl="0" fontAlgn="base">
        <a:lnSpc>
          <a:spcPct val="90000"/>
        </a:lnSpc>
        <a:spcBef>
          <a:spcPct val="0"/>
        </a:spcBef>
        <a:spcAft>
          <a:spcPct val="0"/>
        </a:spcAft>
        <a:defRPr sz="3600" b="1">
          <a:solidFill>
            <a:schemeClr val="accent1"/>
          </a:solidFill>
          <a:latin typeface="Arial" pitchFamily="34" charset="0"/>
          <a:ea typeface="宋体" pitchFamily="2" charset="-122"/>
          <a:cs typeface="Arial" pitchFamily="34" charset="0"/>
        </a:defRPr>
      </a:lvl8pPr>
      <a:lvl9pPr marL="1828800" algn="l" rtl="0" fontAlgn="base">
        <a:lnSpc>
          <a:spcPct val="90000"/>
        </a:lnSpc>
        <a:spcBef>
          <a:spcPct val="0"/>
        </a:spcBef>
        <a:spcAft>
          <a:spcPct val="0"/>
        </a:spcAft>
        <a:defRPr sz="3600" b="1">
          <a:solidFill>
            <a:schemeClr val="accent1"/>
          </a:solidFill>
          <a:latin typeface="Arial" pitchFamily="34" charset="0"/>
          <a:ea typeface="宋体" pitchFamily="2" charset="-122"/>
          <a:cs typeface="Arial" pitchFamily="34" charset="0"/>
        </a:defRPr>
      </a:lvl9pPr>
    </p:titleStyle>
    <p:bodyStyle>
      <a:lvl1pPr marL="228600" indent="-228600" algn="l" rtl="0" eaLnBrk="0" fontAlgn="base" hangingPunct="0">
        <a:lnSpc>
          <a:spcPct val="130000"/>
        </a:lnSpc>
        <a:spcBef>
          <a:spcPct val="0"/>
        </a:spcBef>
        <a:spcAft>
          <a:spcPct val="0"/>
        </a:spcAft>
        <a:buClr>
          <a:srgbClr val="9999FF"/>
        </a:buClr>
        <a:buFont typeface="Wingdings" pitchFamily="2" charset="2"/>
        <a:buChar char="§"/>
        <a:defRPr sz="2400" b="1">
          <a:solidFill>
            <a:schemeClr val="bg1"/>
          </a:solidFill>
          <a:latin typeface="+mn-lt"/>
          <a:ea typeface="+mn-ea"/>
          <a:cs typeface="+mn-cs"/>
        </a:defRPr>
      </a:lvl1pPr>
      <a:lvl2pPr marL="750888" indent="-285750" algn="l" rtl="0" eaLnBrk="0" fontAlgn="base" hangingPunct="0">
        <a:lnSpc>
          <a:spcPct val="90000"/>
        </a:lnSpc>
        <a:spcBef>
          <a:spcPct val="25000"/>
        </a:spcBef>
        <a:spcAft>
          <a:spcPct val="15000"/>
        </a:spcAft>
        <a:buClr>
          <a:schemeClr val="accent1"/>
        </a:buClr>
        <a:buFont typeface="Arial" panose="020B0604020202020204" pitchFamily="34" charset="0"/>
        <a:buChar char="–"/>
        <a:defRPr sz="2400" b="1">
          <a:solidFill>
            <a:schemeClr val="bg1"/>
          </a:solidFill>
          <a:latin typeface="+mn-lt"/>
          <a:ea typeface="+mn-ea"/>
          <a:cs typeface="+mn-cs"/>
        </a:defRPr>
      </a:lvl2pPr>
      <a:lvl3pPr marL="1143000" indent="-228600" algn="l" rtl="0" eaLnBrk="0" fontAlgn="base" hangingPunct="0">
        <a:spcBef>
          <a:spcPct val="20000"/>
        </a:spcBef>
        <a:spcAft>
          <a:spcPct val="0"/>
        </a:spcAft>
        <a:buClr>
          <a:srgbClr val="B9B5FF"/>
        </a:buClr>
        <a:buFont typeface="Wingdings" pitchFamily="2" charset="2"/>
        <a:buChar char="Ø"/>
        <a:defRPr sz="2400" b="1">
          <a:solidFill>
            <a:schemeClr val="bg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itchFamily="2" charset="2"/>
        <a:buChar char="ü"/>
        <a:defRPr sz="2400" b="1">
          <a:solidFill>
            <a:schemeClr val="bg1"/>
          </a:solidFill>
          <a:latin typeface="+mn-lt"/>
          <a:ea typeface="+mn-ea"/>
          <a:cs typeface="+mn-cs"/>
        </a:defRPr>
      </a:lvl4pPr>
      <a:lvl5pPr marL="2057400" indent="-228600" algn="l" rtl="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mn-lt"/>
          <a:ea typeface="+mn-ea"/>
          <a:cs typeface="+mn-cs"/>
        </a:defRPr>
      </a:lvl5pPr>
      <a:lvl6pPr marL="2514600" indent="-228600" algn="l" rtl="0" fontAlgn="base">
        <a:spcBef>
          <a:spcPct val="20000"/>
        </a:spcBef>
        <a:spcAft>
          <a:spcPct val="0"/>
        </a:spcAft>
        <a:buClr>
          <a:schemeClr val="accent2"/>
        </a:buClr>
        <a:buFont typeface="Arial" pitchFamily="34" charset="0"/>
        <a:defRPr sz="2400" b="1">
          <a:solidFill>
            <a:schemeClr val="bg1"/>
          </a:solidFill>
          <a:latin typeface="+mn-lt"/>
          <a:ea typeface="+mn-ea"/>
          <a:cs typeface="+mn-cs"/>
        </a:defRPr>
      </a:lvl6pPr>
      <a:lvl7pPr marL="2971800" indent="-228600" algn="l" rtl="0" fontAlgn="base">
        <a:spcBef>
          <a:spcPct val="20000"/>
        </a:spcBef>
        <a:spcAft>
          <a:spcPct val="0"/>
        </a:spcAft>
        <a:buClr>
          <a:schemeClr val="accent2"/>
        </a:buClr>
        <a:buFont typeface="Arial" pitchFamily="34" charset="0"/>
        <a:defRPr sz="2400" b="1">
          <a:solidFill>
            <a:schemeClr val="bg1"/>
          </a:solidFill>
          <a:latin typeface="+mn-lt"/>
          <a:ea typeface="+mn-ea"/>
          <a:cs typeface="+mn-cs"/>
        </a:defRPr>
      </a:lvl7pPr>
      <a:lvl8pPr marL="3429000" indent="-228600" algn="l" rtl="0" fontAlgn="base">
        <a:spcBef>
          <a:spcPct val="20000"/>
        </a:spcBef>
        <a:spcAft>
          <a:spcPct val="0"/>
        </a:spcAft>
        <a:buClr>
          <a:schemeClr val="accent2"/>
        </a:buClr>
        <a:buFont typeface="Arial" pitchFamily="34" charset="0"/>
        <a:defRPr sz="2400" b="1">
          <a:solidFill>
            <a:schemeClr val="bg1"/>
          </a:solidFill>
          <a:latin typeface="+mn-lt"/>
          <a:ea typeface="+mn-ea"/>
          <a:cs typeface="+mn-cs"/>
        </a:defRPr>
      </a:lvl8pPr>
      <a:lvl9pPr marL="3886200" indent="-228600" algn="l" rtl="0" fontAlgn="base">
        <a:spcBef>
          <a:spcPct val="20000"/>
        </a:spcBef>
        <a:spcAft>
          <a:spcPct val="0"/>
        </a:spcAft>
        <a:buClr>
          <a:schemeClr val="accent2"/>
        </a:buClr>
        <a:buFont typeface="Arial" pitchFamily="34" charset="0"/>
        <a:defRPr sz="2400" b="1">
          <a:solidFill>
            <a:schemeClr val="bg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AB9B4E37-1110-4443-968D-BA55521AB9E9}"/>
              </a:ext>
            </a:extLst>
          </p:cNvPr>
          <p:cNvSpPr>
            <a:spLocks noGrp="1" noChangeArrowheads="1"/>
          </p:cNvSpPr>
          <p:nvPr>
            <p:ph type="ctrTitle"/>
          </p:nvPr>
        </p:nvSpPr>
        <p:spPr>
          <a:xfrm>
            <a:off x="1247775" y="2493963"/>
            <a:ext cx="7300913" cy="1470025"/>
          </a:xfrm>
        </p:spPr>
        <p:txBody>
          <a:bodyPr/>
          <a:lstStyle/>
          <a:p>
            <a:pPr eaLnBrk="1" hangingPunct="1"/>
            <a:r>
              <a:rPr lang="zh-CN" altLang="en-US" sz="6000">
                <a:ea typeface="宋体" panose="02010600030101010101" pitchFamily="2" charset="-122"/>
              </a:rPr>
              <a:t>第</a:t>
            </a:r>
            <a:r>
              <a:rPr lang="en-US" altLang="zh-CN" sz="6000">
                <a:ea typeface="宋体" panose="02010600030101010101" pitchFamily="2" charset="-122"/>
              </a:rPr>
              <a:t>12</a:t>
            </a:r>
            <a:r>
              <a:rPr lang="zh-CN" altLang="en-US" sz="6000">
                <a:ea typeface="宋体" panose="02010600030101010101" pitchFamily="2" charset="-122"/>
              </a:rPr>
              <a:t>章  数据库编程</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1953787-83C9-0D47-B178-2D92312C7233}"/>
              </a:ext>
            </a:extLst>
          </p:cNvPr>
          <p:cNvSpPr>
            <a:spLocks noGrp="1" noChangeArrowheads="1"/>
          </p:cNvSpPr>
          <p:nvPr>
            <p:ph type="title"/>
          </p:nvPr>
        </p:nvSpPr>
        <p:spPr>
          <a:xfrm>
            <a:off x="396875" y="533400"/>
            <a:ext cx="7575550" cy="4984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zh-CN" altLang="en-US" sz="3600">
                <a:ea typeface="宋体" panose="02010600030101010101" pitchFamily="2" charset="-122"/>
              </a:rPr>
              <a:t>系统提供的数据类型（续）</a:t>
            </a:r>
            <a:endParaRPr lang="en-US" altLang="zh-CN" sz="3600">
              <a:ea typeface="宋体" panose="02010600030101010101" pitchFamily="2" charset="-122"/>
            </a:endParaRPr>
          </a:p>
        </p:txBody>
      </p:sp>
      <p:sp>
        <p:nvSpPr>
          <p:cNvPr id="16387" name="Rectangle 3">
            <a:extLst>
              <a:ext uri="{FF2B5EF4-FFF2-40B4-BE49-F238E27FC236}">
                <a16:creationId xmlns:a16="http://schemas.microsoft.com/office/drawing/2014/main" id="{510CE457-5A28-FE4F-B67A-7B33DDA4EFF5}"/>
              </a:ext>
            </a:extLst>
          </p:cNvPr>
          <p:cNvSpPr>
            <a:spLocks noGrp="1" noChangeArrowheads="1"/>
          </p:cNvSpPr>
          <p:nvPr>
            <p:ph type="body" idx="1"/>
          </p:nvPr>
        </p:nvSpPr>
        <p:spPr>
          <a:xfrm>
            <a:off x="762000" y="1219200"/>
            <a:ext cx="7466013" cy="5029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zh-CN" altLang="en-US"/>
              <a:t>日期和时间数据</a:t>
            </a:r>
          </a:p>
          <a:p>
            <a:pPr eaLnBrk="1" hangingPunct="1">
              <a:buFont typeface="Wingdings" pitchFamily="2" charset="2"/>
              <a:buNone/>
            </a:pPr>
            <a:endParaRPr lang="zh-CN" altLang="en-US"/>
          </a:p>
          <a:p>
            <a:pPr eaLnBrk="1" hangingPunct="1">
              <a:lnSpc>
                <a:spcPct val="50000"/>
              </a:lnSpc>
              <a:buFont typeface="Wingdings" pitchFamily="2" charset="2"/>
              <a:buNone/>
            </a:pPr>
            <a:endParaRPr lang="zh-CN" altLang="en-US" sz="1400"/>
          </a:p>
          <a:p>
            <a:pPr eaLnBrk="1" hangingPunct="1">
              <a:lnSpc>
                <a:spcPct val="50000"/>
              </a:lnSpc>
              <a:buFont typeface="Wingdings" pitchFamily="2" charset="2"/>
              <a:buNone/>
            </a:pPr>
            <a:endParaRPr lang="zh-CN" altLang="en-US" sz="1400"/>
          </a:p>
          <a:p>
            <a:pPr eaLnBrk="1" hangingPunct="1">
              <a:lnSpc>
                <a:spcPct val="50000"/>
              </a:lnSpc>
              <a:buFont typeface="Wingdings" pitchFamily="2" charset="2"/>
              <a:buNone/>
            </a:pPr>
            <a:endParaRPr lang="zh-CN" altLang="en-US" sz="1400"/>
          </a:p>
          <a:p>
            <a:pPr eaLnBrk="1" hangingPunct="1">
              <a:buFont typeface="Wingdings" pitchFamily="2" charset="2"/>
              <a:buNone/>
            </a:pPr>
            <a:endParaRPr lang="zh-CN" altLang="en-US" sz="1400"/>
          </a:p>
          <a:p>
            <a:pPr eaLnBrk="1" hangingPunct="1"/>
            <a:r>
              <a:rPr lang="zh-CN" altLang="en-US"/>
              <a:t>字符数据和 </a:t>
            </a:r>
            <a:r>
              <a:rPr lang="en-US" altLang="zh-CN"/>
              <a:t>Unicode </a:t>
            </a:r>
            <a:r>
              <a:rPr lang="zh-CN" altLang="en-US"/>
              <a:t>字符数据</a:t>
            </a:r>
          </a:p>
        </p:txBody>
      </p:sp>
      <p:graphicFrame>
        <p:nvGraphicFramePr>
          <p:cNvPr id="1167411" name="Group 51">
            <a:extLst>
              <a:ext uri="{FF2B5EF4-FFF2-40B4-BE49-F238E27FC236}">
                <a16:creationId xmlns:a16="http://schemas.microsoft.com/office/drawing/2014/main" id="{937F1F42-368A-1B4A-80B6-76B422B9278E}"/>
              </a:ext>
            </a:extLst>
          </p:cNvPr>
          <p:cNvGraphicFramePr>
            <a:graphicFrameLocks noGrp="1"/>
          </p:cNvGraphicFramePr>
          <p:nvPr/>
        </p:nvGraphicFramePr>
        <p:xfrm>
          <a:off x="1217613" y="1644650"/>
          <a:ext cx="7169150" cy="1352550"/>
        </p:xfrm>
        <a:graphic>
          <a:graphicData uri="http://schemas.openxmlformats.org/drawingml/2006/table">
            <a:tbl>
              <a:tblPr/>
              <a:tblGrid>
                <a:gridCol w="2259012">
                  <a:extLst>
                    <a:ext uri="{9D8B030D-6E8A-4147-A177-3AD203B41FA5}">
                      <a16:colId xmlns:a16="http://schemas.microsoft.com/office/drawing/2014/main" val="1385875727"/>
                    </a:ext>
                  </a:extLst>
                </a:gridCol>
                <a:gridCol w="4910138">
                  <a:extLst>
                    <a:ext uri="{9D8B030D-6E8A-4147-A177-3AD203B41FA5}">
                      <a16:colId xmlns:a16="http://schemas.microsoft.com/office/drawing/2014/main" val="2766391636"/>
                    </a:ext>
                  </a:extLst>
                </a:gridCol>
              </a:tblGrid>
              <a:tr h="67627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datetime</a:t>
                      </a:r>
                    </a:p>
                  </a:txBody>
                  <a:tcPr marT="45653" marB="456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占8个字节，表示从1753年1月1日到 9999年12月31日的日期</a:t>
                      </a:r>
                    </a:p>
                  </a:txBody>
                  <a:tcPr marT="45653" marB="456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6561474"/>
                  </a:ext>
                </a:extLst>
              </a:tr>
              <a:tr h="67627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smalldatetime</a:t>
                      </a:r>
                    </a:p>
                  </a:txBody>
                  <a:tcPr marT="45653" marB="456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占4个字节，表示从1900年1月1日至2079年6月6日的日期</a:t>
                      </a:r>
                      <a:endParaRPr kumimoji="1" lang="zh-CN" altLang="en-US" sz="2400" b="0"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T="45653" marB="456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0034024"/>
                  </a:ext>
                </a:extLst>
              </a:tr>
            </a:tbl>
          </a:graphicData>
        </a:graphic>
      </p:graphicFrame>
      <p:graphicFrame>
        <p:nvGraphicFramePr>
          <p:cNvPr id="1167412" name="Group 52">
            <a:extLst>
              <a:ext uri="{FF2B5EF4-FFF2-40B4-BE49-F238E27FC236}">
                <a16:creationId xmlns:a16="http://schemas.microsoft.com/office/drawing/2014/main" id="{6F1BE1FA-022E-AA4B-8526-A55D3D901BEB}"/>
              </a:ext>
            </a:extLst>
          </p:cNvPr>
          <p:cNvGraphicFramePr>
            <a:graphicFrameLocks noGrp="1"/>
          </p:cNvGraphicFramePr>
          <p:nvPr/>
        </p:nvGraphicFramePr>
        <p:xfrm>
          <a:off x="246063" y="3833813"/>
          <a:ext cx="4935537" cy="2305050"/>
        </p:xfrm>
        <a:graphic>
          <a:graphicData uri="http://schemas.openxmlformats.org/drawingml/2006/table">
            <a:tbl>
              <a:tblPr/>
              <a:tblGrid>
                <a:gridCol w="2109787">
                  <a:extLst>
                    <a:ext uri="{9D8B030D-6E8A-4147-A177-3AD203B41FA5}">
                      <a16:colId xmlns:a16="http://schemas.microsoft.com/office/drawing/2014/main" val="20000"/>
                    </a:ext>
                  </a:extLst>
                </a:gridCol>
                <a:gridCol w="2825750">
                  <a:extLst>
                    <a:ext uri="{9D8B030D-6E8A-4147-A177-3AD203B41FA5}">
                      <a16:colId xmlns:a16="http://schemas.microsoft.com/office/drawing/2014/main" val="20001"/>
                    </a:ext>
                  </a:extLst>
                </a:gridCol>
              </a:tblGrid>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char [(</a:t>
                      </a:r>
                      <a:r>
                        <a:rPr kumimoji="1" lang="en-US" altLang="zh-CN" sz="2400" b="1" i="1" u="none" strike="noStrike" cap="none" normalizeH="0" baseline="0">
                          <a:ln>
                            <a:noFill/>
                          </a:ln>
                          <a:solidFill>
                            <a:schemeClr val="bg1"/>
                          </a:solidFill>
                          <a:effectLst/>
                          <a:latin typeface="宋体" pitchFamily="2" charset="-122"/>
                          <a:ea typeface="宋体" pitchFamily="2" charset="-122"/>
                          <a:cs typeface="Arial" charset="0"/>
                        </a:rPr>
                        <a:t>n</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 0～8 000</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varchar [(</a:t>
                      </a:r>
                      <a:r>
                        <a:rPr kumimoji="1" lang="en-US" altLang="zh-CN" sz="2400" b="1" i="1" u="none" strike="noStrike" cap="none" normalizeH="0" baseline="0">
                          <a:ln>
                            <a:noFill/>
                          </a:ln>
                          <a:solidFill>
                            <a:schemeClr val="bg1"/>
                          </a:solidFill>
                          <a:effectLst/>
                          <a:latin typeface="宋体" pitchFamily="2" charset="-122"/>
                          <a:ea typeface="宋体" pitchFamily="2" charset="-122"/>
                          <a:cs typeface="Arial" charset="0"/>
                        </a:rPr>
                        <a:t>n</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字符个数0～8 000</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text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字符个数0～2</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GB</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nchar [(</a:t>
                      </a:r>
                      <a:r>
                        <a:rPr kumimoji="1" lang="en-US" altLang="zh-CN" sz="2400" b="1" i="1" u="none" strike="noStrike" cap="none" normalizeH="0" baseline="0">
                          <a:ln>
                            <a:noFill/>
                          </a:ln>
                          <a:solidFill>
                            <a:schemeClr val="bg1"/>
                          </a:solidFill>
                          <a:effectLst/>
                          <a:latin typeface="宋体" pitchFamily="2" charset="-122"/>
                          <a:ea typeface="宋体" pitchFamily="2" charset="-122"/>
                          <a:cs typeface="Arial" charset="0"/>
                        </a:rPr>
                        <a:t>n</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字符个数0～4 000</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nvarchar[(</a:t>
                      </a:r>
                      <a:r>
                        <a:rPr kumimoji="1" lang="en-US" altLang="zh-CN" sz="2400" b="1" i="1" u="none" strike="noStrike" cap="none" normalizeH="0" baseline="0">
                          <a:ln>
                            <a:noFill/>
                          </a:ln>
                          <a:solidFill>
                            <a:schemeClr val="bg1"/>
                          </a:solidFill>
                          <a:effectLst/>
                          <a:latin typeface="宋体" pitchFamily="2" charset="-122"/>
                          <a:ea typeface="宋体" pitchFamily="2" charset="-122"/>
                          <a:cs typeface="Arial" charset="0"/>
                        </a:rPr>
                        <a:t>n</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字符个数0～4 000</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ntext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字符个数0～1</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GB</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67398" name="Rectangle 38">
            <a:extLst>
              <a:ext uri="{FF2B5EF4-FFF2-40B4-BE49-F238E27FC236}">
                <a16:creationId xmlns:a16="http://schemas.microsoft.com/office/drawing/2014/main" id="{81B168DF-38B9-2B41-810E-A1E6EB55FA09}"/>
              </a:ext>
            </a:extLst>
          </p:cNvPr>
          <p:cNvSpPr>
            <a:spLocks noChangeArrowheads="1"/>
          </p:cNvSpPr>
          <p:nvPr/>
        </p:nvSpPr>
        <p:spPr bwMode="auto">
          <a:xfrm>
            <a:off x="5472113" y="3962400"/>
            <a:ext cx="3440112" cy="2109788"/>
          </a:xfrm>
          <a:prstGeom prst="rect">
            <a:avLst/>
          </a:prstGeom>
          <a:gradFill rotWithShape="1">
            <a:gsLst>
              <a:gs pos="0">
                <a:srgbClr val="FF9966"/>
              </a:gs>
              <a:gs pos="50000">
                <a:srgbClr val="FFFFFF"/>
              </a:gs>
              <a:gs pos="100000">
                <a:srgbClr val="FF9966"/>
              </a:gs>
            </a:gsLst>
            <a:lin ang="5400000" scaled="1"/>
          </a:gra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r>
              <a:rPr lang="zh-CN" altLang="en-US" sz="2400">
                <a:solidFill>
                  <a:srgbClr val="0033CC"/>
                </a:solidFill>
                <a:latin typeface="宋体" panose="02010600030101010101" pitchFamily="2" charset="-122"/>
              </a:rPr>
              <a:t>为何 </a:t>
            </a:r>
            <a:r>
              <a:rPr lang="en-US" altLang="zh-CN" sz="2400">
                <a:solidFill>
                  <a:srgbClr val="0033CC"/>
                </a:solidFill>
                <a:latin typeface="宋体" panose="02010600030101010101" pitchFamily="2" charset="-122"/>
              </a:rPr>
              <a:t>char </a:t>
            </a:r>
            <a:r>
              <a:rPr lang="zh-CN" altLang="en-US" sz="2400">
                <a:solidFill>
                  <a:srgbClr val="0033CC"/>
                </a:solidFill>
                <a:latin typeface="宋体" panose="02010600030101010101" pitchFamily="2" charset="-122"/>
              </a:rPr>
              <a:t>和 </a:t>
            </a:r>
            <a:r>
              <a:rPr lang="en-US" altLang="zh-CN" sz="2400">
                <a:solidFill>
                  <a:srgbClr val="0033CC"/>
                </a:solidFill>
                <a:latin typeface="宋体" panose="02010600030101010101" pitchFamily="2" charset="-122"/>
              </a:rPr>
              <a:t>varchar </a:t>
            </a:r>
            <a:r>
              <a:rPr lang="zh-CN" altLang="en-US" sz="2400">
                <a:solidFill>
                  <a:srgbClr val="0033CC"/>
                </a:solidFill>
                <a:latin typeface="宋体" panose="02010600030101010101" pitchFamily="2" charset="-122"/>
              </a:rPr>
              <a:t>等类型最多只能存储8000个字符？</a:t>
            </a:r>
          </a:p>
          <a:p>
            <a:pPr eaLnBrk="1" hangingPunct="1">
              <a:spcBef>
                <a:spcPct val="50000"/>
              </a:spcBef>
              <a:buClrTx/>
              <a:buFontTx/>
              <a:buNone/>
            </a:pPr>
            <a:r>
              <a:rPr lang="zh-CN" altLang="en-US" sz="2400">
                <a:solidFill>
                  <a:srgbClr val="0033CC"/>
                </a:solidFill>
                <a:latin typeface="宋体" panose="02010600030101010101" pitchFamily="2" charset="-122"/>
              </a:rPr>
              <a:t>为何 </a:t>
            </a:r>
            <a:r>
              <a:rPr lang="en-US" altLang="zh-CN" sz="2400">
                <a:solidFill>
                  <a:srgbClr val="0033CC"/>
                </a:solidFill>
                <a:latin typeface="宋体" panose="02010600030101010101" pitchFamily="2" charset="-122"/>
              </a:rPr>
              <a:t>text </a:t>
            </a:r>
            <a:r>
              <a:rPr lang="zh-CN" altLang="en-US" sz="2400">
                <a:solidFill>
                  <a:srgbClr val="0033CC"/>
                </a:solidFill>
                <a:latin typeface="宋体" panose="02010600030101010101" pitchFamily="2" charset="-122"/>
              </a:rPr>
              <a:t>又可以突破这个限制呢？</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98"/>
                                        </p:tgtEl>
                                        <p:attrNameLst>
                                          <p:attrName>style.visibility</p:attrName>
                                        </p:attrNameLst>
                                      </p:cBhvr>
                                      <p:to>
                                        <p:strVal val="visible"/>
                                      </p:to>
                                    </p:set>
                                    <p:animEffect transition="in" filter="blinds(horizontal)">
                                      <p:cBhvr>
                                        <p:cTn id="7" dur="500"/>
                                        <p:tgtEl>
                                          <p:spTgt spid="1167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FF7861A-2350-8445-B03D-68BB2B879765}"/>
              </a:ext>
            </a:extLst>
          </p:cNvPr>
          <p:cNvSpPr>
            <a:spLocks noGrp="1" noChangeArrowheads="1"/>
          </p:cNvSpPr>
          <p:nvPr>
            <p:ph type="title"/>
          </p:nvPr>
        </p:nvSpPr>
        <p:spPr/>
        <p:txBody>
          <a:bodyPr/>
          <a:lstStyle/>
          <a:p>
            <a:pPr eaLnBrk="1" hangingPunct="1"/>
            <a:r>
              <a:rPr lang="zh-CN" altLang="en-US">
                <a:ea typeface="宋体" panose="02010600030101010101" pitchFamily="2" charset="-122"/>
              </a:rPr>
              <a:t>数据库存储结构</a:t>
            </a:r>
          </a:p>
        </p:txBody>
      </p:sp>
      <p:grpSp>
        <p:nvGrpSpPr>
          <p:cNvPr id="17411" name="Group 3">
            <a:extLst>
              <a:ext uri="{FF2B5EF4-FFF2-40B4-BE49-F238E27FC236}">
                <a16:creationId xmlns:a16="http://schemas.microsoft.com/office/drawing/2014/main" id="{14124CE6-F683-6E4C-ABB2-FAED49224505}"/>
              </a:ext>
            </a:extLst>
          </p:cNvPr>
          <p:cNvGrpSpPr>
            <a:grpSpLocks/>
          </p:cNvGrpSpPr>
          <p:nvPr/>
        </p:nvGrpSpPr>
        <p:grpSpPr bwMode="auto">
          <a:xfrm>
            <a:off x="2057400" y="2455863"/>
            <a:ext cx="7086600" cy="3968750"/>
            <a:chOff x="0" y="1008"/>
            <a:chExt cx="4464" cy="3217"/>
          </a:xfrm>
        </p:grpSpPr>
        <p:sp>
          <p:nvSpPr>
            <p:cNvPr id="17414" name="AutoShape 4">
              <a:extLst>
                <a:ext uri="{FF2B5EF4-FFF2-40B4-BE49-F238E27FC236}">
                  <a16:creationId xmlns:a16="http://schemas.microsoft.com/office/drawing/2014/main" id="{850968EE-5798-4045-8E4C-FBFE3E7634CF}"/>
                </a:ext>
              </a:extLst>
            </p:cNvPr>
            <p:cNvSpPr>
              <a:spLocks noChangeArrowheads="1"/>
            </p:cNvSpPr>
            <p:nvPr/>
          </p:nvSpPr>
          <p:spPr bwMode="auto">
            <a:xfrm>
              <a:off x="2016" y="1008"/>
              <a:ext cx="1104" cy="528"/>
            </a:xfrm>
            <a:prstGeom prst="flowChartMagneticDisk">
              <a:avLst/>
            </a:prstGeom>
            <a:solidFill>
              <a:schemeClr val="accent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lgn="ctr" eaLnBrk="1" hangingPunct="1">
                <a:spcBef>
                  <a:spcPct val="0"/>
                </a:spcBef>
                <a:buClrTx/>
                <a:buFontTx/>
                <a:buNone/>
              </a:pPr>
              <a:r>
                <a:rPr lang="zh-CN" altLang="en-US" sz="2400" b="0">
                  <a:solidFill>
                    <a:schemeClr val="tx1"/>
                  </a:solidFill>
                </a:rPr>
                <a:t>数据库</a:t>
              </a:r>
            </a:p>
          </p:txBody>
        </p:sp>
        <p:sp>
          <p:nvSpPr>
            <p:cNvPr id="17415" name="AutoShape 5">
              <a:extLst>
                <a:ext uri="{FF2B5EF4-FFF2-40B4-BE49-F238E27FC236}">
                  <a16:creationId xmlns:a16="http://schemas.microsoft.com/office/drawing/2014/main" id="{C75EA1CC-B5AE-DE4A-BDF1-C31AD6727F5B}"/>
                </a:ext>
              </a:extLst>
            </p:cNvPr>
            <p:cNvSpPr>
              <a:spLocks noChangeArrowheads="1"/>
            </p:cNvSpPr>
            <p:nvPr/>
          </p:nvSpPr>
          <p:spPr bwMode="auto">
            <a:xfrm>
              <a:off x="1248" y="1824"/>
              <a:ext cx="1200" cy="528"/>
            </a:xfrm>
            <a:prstGeom prst="flowChartProcess">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lgn="ctr" eaLnBrk="1" hangingPunct="1">
                <a:spcBef>
                  <a:spcPct val="0"/>
                </a:spcBef>
                <a:buClrTx/>
                <a:buFontTx/>
                <a:buNone/>
              </a:pPr>
              <a:r>
                <a:rPr lang="zh-CN" altLang="en-US" sz="2400" b="0">
                  <a:solidFill>
                    <a:schemeClr val="tx1"/>
                  </a:solidFill>
                </a:rPr>
                <a:t>数据文件</a:t>
              </a:r>
              <a:r>
                <a:rPr lang="en-US" altLang="zh-CN" sz="2400" b="0">
                  <a:solidFill>
                    <a:schemeClr val="tx1"/>
                  </a:solidFill>
                </a:rPr>
                <a:t>.MDF</a:t>
              </a:r>
            </a:p>
            <a:p>
              <a:pPr algn="ctr" eaLnBrk="1" hangingPunct="1">
                <a:spcBef>
                  <a:spcPct val="0"/>
                </a:spcBef>
                <a:buClrTx/>
                <a:buFontTx/>
                <a:buNone/>
              </a:pPr>
              <a:r>
                <a:rPr lang="zh-CN" altLang="en-US" sz="2400" b="0">
                  <a:solidFill>
                    <a:schemeClr val="tx1"/>
                  </a:solidFill>
                </a:rPr>
                <a:t>或者</a:t>
              </a:r>
              <a:r>
                <a:rPr lang="en-US" altLang="zh-CN" sz="2400" b="0">
                  <a:solidFill>
                    <a:schemeClr val="tx1"/>
                  </a:solidFill>
                </a:rPr>
                <a:t>.NDF</a:t>
              </a:r>
            </a:p>
          </p:txBody>
        </p:sp>
        <p:sp>
          <p:nvSpPr>
            <p:cNvPr id="17416" name="AutoShape 6">
              <a:extLst>
                <a:ext uri="{FF2B5EF4-FFF2-40B4-BE49-F238E27FC236}">
                  <a16:creationId xmlns:a16="http://schemas.microsoft.com/office/drawing/2014/main" id="{196E0116-75ED-CB45-85D7-D1A9B58C43B0}"/>
                </a:ext>
              </a:extLst>
            </p:cNvPr>
            <p:cNvSpPr>
              <a:spLocks noChangeArrowheads="1"/>
            </p:cNvSpPr>
            <p:nvPr/>
          </p:nvSpPr>
          <p:spPr bwMode="auto">
            <a:xfrm>
              <a:off x="3120" y="1824"/>
              <a:ext cx="1200" cy="528"/>
            </a:xfrm>
            <a:prstGeom prst="flowChartProcess">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lgn="ctr" eaLnBrk="1" hangingPunct="1">
                <a:spcBef>
                  <a:spcPct val="0"/>
                </a:spcBef>
                <a:buClrTx/>
                <a:buFontTx/>
                <a:buNone/>
              </a:pPr>
              <a:r>
                <a:rPr lang="zh-CN" altLang="en-US" sz="2400" b="0">
                  <a:solidFill>
                    <a:schemeClr val="tx1"/>
                  </a:solidFill>
                </a:rPr>
                <a:t>日志文件</a:t>
              </a:r>
              <a:r>
                <a:rPr lang="en-US" altLang="zh-CN" sz="2400" b="0">
                  <a:solidFill>
                    <a:schemeClr val="tx1"/>
                  </a:solidFill>
                </a:rPr>
                <a:t>.LDF</a:t>
              </a:r>
            </a:p>
          </p:txBody>
        </p:sp>
        <p:grpSp>
          <p:nvGrpSpPr>
            <p:cNvPr id="17417" name="Group 7">
              <a:extLst>
                <a:ext uri="{FF2B5EF4-FFF2-40B4-BE49-F238E27FC236}">
                  <a16:creationId xmlns:a16="http://schemas.microsoft.com/office/drawing/2014/main" id="{56A4C51B-67CA-804C-ABAD-869F7128A80B}"/>
                </a:ext>
              </a:extLst>
            </p:cNvPr>
            <p:cNvGrpSpPr>
              <a:grpSpLocks/>
            </p:cNvGrpSpPr>
            <p:nvPr/>
          </p:nvGrpSpPr>
          <p:grpSpPr bwMode="auto">
            <a:xfrm>
              <a:off x="864" y="2880"/>
              <a:ext cx="1920" cy="288"/>
              <a:chOff x="720" y="2880"/>
              <a:chExt cx="1920" cy="288"/>
            </a:xfrm>
          </p:grpSpPr>
          <p:sp>
            <p:nvSpPr>
              <p:cNvPr id="17429" name="Rectangle 8">
                <a:extLst>
                  <a:ext uri="{FF2B5EF4-FFF2-40B4-BE49-F238E27FC236}">
                    <a16:creationId xmlns:a16="http://schemas.microsoft.com/office/drawing/2014/main" id="{4DD75D90-8B8F-324E-A99E-0437F94D87AA}"/>
                  </a:ext>
                </a:extLst>
              </p:cNvPr>
              <p:cNvSpPr>
                <a:spLocks noChangeArrowheads="1"/>
              </p:cNvSpPr>
              <p:nvPr/>
            </p:nvSpPr>
            <p:spPr bwMode="auto">
              <a:xfrm>
                <a:off x="720" y="2880"/>
                <a:ext cx="1920" cy="28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endParaRPr lang="zh-CN" altLang="en-US" sz="2000">
                  <a:latin typeface="宋体" panose="02010600030101010101" pitchFamily="2" charset="-122"/>
                </a:endParaRPr>
              </a:p>
            </p:txBody>
          </p:sp>
          <p:sp>
            <p:nvSpPr>
              <p:cNvPr id="17430" name="Line 9">
                <a:extLst>
                  <a:ext uri="{FF2B5EF4-FFF2-40B4-BE49-F238E27FC236}">
                    <a16:creationId xmlns:a16="http://schemas.microsoft.com/office/drawing/2014/main" id="{ED8D918A-A724-5049-BE8E-FB42970680FE}"/>
                  </a:ext>
                </a:extLst>
              </p:cNvPr>
              <p:cNvSpPr>
                <a:spLocks noChangeShapeType="1"/>
              </p:cNvSpPr>
              <p:nvPr/>
            </p:nvSpPr>
            <p:spPr bwMode="auto">
              <a:xfrm>
                <a:off x="1680" y="2880"/>
                <a:ext cx="0" cy="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1" name="Line 10">
                <a:extLst>
                  <a:ext uri="{FF2B5EF4-FFF2-40B4-BE49-F238E27FC236}">
                    <a16:creationId xmlns:a16="http://schemas.microsoft.com/office/drawing/2014/main" id="{294AB51F-A9A7-8B4C-99EB-EE9D41290295}"/>
                  </a:ext>
                </a:extLst>
              </p:cNvPr>
              <p:cNvSpPr>
                <a:spLocks noChangeShapeType="1"/>
              </p:cNvSpPr>
              <p:nvPr/>
            </p:nvSpPr>
            <p:spPr bwMode="auto">
              <a:xfrm>
                <a:off x="1200" y="2880"/>
                <a:ext cx="0" cy="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Line 11">
                <a:extLst>
                  <a:ext uri="{FF2B5EF4-FFF2-40B4-BE49-F238E27FC236}">
                    <a16:creationId xmlns:a16="http://schemas.microsoft.com/office/drawing/2014/main" id="{9E78FCCA-1C2E-CF44-A1ED-1D2274C95259}"/>
                  </a:ext>
                </a:extLst>
              </p:cNvPr>
              <p:cNvSpPr>
                <a:spLocks noChangeShapeType="1"/>
              </p:cNvSpPr>
              <p:nvPr/>
            </p:nvSpPr>
            <p:spPr bwMode="auto">
              <a:xfrm>
                <a:off x="1440" y="2880"/>
                <a:ext cx="0" cy="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3" name="Line 12">
                <a:extLst>
                  <a:ext uri="{FF2B5EF4-FFF2-40B4-BE49-F238E27FC236}">
                    <a16:creationId xmlns:a16="http://schemas.microsoft.com/office/drawing/2014/main" id="{08556534-1E63-2A45-876A-D034860CD771}"/>
                  </a:ext>
                </a:extLst>
              </p:cNvPr>
              <p:cNvSpPr>
                <a:spLocks noChangeShapeType="1"/>
              </p:cNvSpPr>
              <p:nvPr/>
            </p:nvSpPr>
            <p:spPr bwMode="auto">
              <a:xfrm>
                <a:off x="960" y="2880"/>
                <a:ext cx="0" cy="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4" name="Line 13">
                <a:extLst>
                  <a:ext uri="{FF2B5EF4-FFF2-40B4-BE49-F238E27FC236}">
                    <a16:creationId xmlns:a16="http://schemas.microsoft.com/office/drawing/2014/main" id="{70CFE2F1-1647-D34C-B63B-84774931393F}"/>
                  </a:ext>
                </a:extLst>
              </p:cNvPr>
              <p:cNvSpPr>
                <a:spLocks noChangeShapeType="1"/>
              </p:cNvSpPr>
              <p:nvPr/>
            </p:nvSpPr>
            <p:spPr bwMode="auto">
              <a:xfrm>
                <a:off x="2160" y="2880"/>
                <a:ext cx="0" cy="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5" name="Line 14">
                <a:extLst>
                  <a:ext uri="{FF2B5EF4-FFF2-40B4-BE49-F238E27FC236}">
                    <a16:creationId xmlns:a16="http://schemas.microsoft.com/office/drawing/2014/main" id="{514C9B69-DBC8-2C48-9292-94A1E48A9702}"/>
                  </a:ext>
                </a:extLst>
              </p:cNvPr>
              <p:cNvSpPr>
                <a:spLocks noChangeShapeType="1"/>
              </p:cNvSpPr>
              <p:nvPr/>
            </p:nvSpPr>
            <p:spPr bwMode="auto">
              <a:xfrm>
                <a:off x="2400" y="2880"/>
                <a:ext cx="0" cy="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6" name="Line 15">
                <a:extLst>
                  <a:ext uri="{FF2B5EF4-FFF2-40B4-BE49-F238E27FC236}">
                    <a16:creationId xmlns:a16="http://schemas.microsoft.com/office/drawing/2014/main" id="{92E89672-A407-124F-9D4A-9CD16435DBDC}"/>
                  </a:ext>
                </a:extLst>
              </p:cNvPr>
              <p:cNvSpPr>
                <a:spLocks noChangeShapeType="1"/>
              </p:cNvSpPr>
              <p:nvPr/>
            </p:nvSpPr>
            <p:spPr bwMode="auto">
              <a:xfrm>
                <a:off x="1920" y="2880"/>
                <a:ext cx="0" cy="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18" name="Line 16">
              <a:extLst>
                <a:ext uri="{FF2B5EF4-FFF2-40B4-BE49-F238E27FC236}">
                  <a16:creationId xmlns:a16="http://schemas.microsoft.com/office/drawing/2014/main" id="{FECFC79F-3C8F-1248-8FA4-1CF21CA51836}"/>
                </a:ext>
              </a:extLst>
            </p:cNvPr>
            <p:cNvSpPr>
              <a:spLocks noChangeShapeType="1"/>
            </p:cNvSpPr>
            <p:nvPr/>
          </p:nvSpPr>
          <p:spPr bwMode="auto">
            <a:xfrm flipH="1">
              <a:off x="864" y="2352"/>
              <a:ext cx="1104" cy="52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9" name="Line 17">
              <a:extLst>
                <a:ext uri="{FF2B5EF4-FFF2-40B4-BE49-F238E27FC236}">
                  <a16:creationId xmlns:a16="http://schemas.microsoft.com/office/drawing/2014/main" id="{BEED70A9-0BB1-3A4F-86E1-B31596E9A279}"/>
                </a:ext>
              </a:extLst>
            </p:cNvPr>
            <p:cNvSpPr>
              <a:spLocks noChangeShapeType="1"/>
            </p:cNvSpPr>
            <p:nvPr/>
          </p:nvSpPr>
          <p:spPr bwMode="auto">
            <a:xfrm>
              <a:off x="1968" y="2352"/>
              <a:ext cx="816" cy="52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0" name="Text Box 18">
              <a:extLst>
                <a:ext uri="{FF2B5EF4-FFF2-40B4-BE49-F238E27FC236}">
                  <a16:creationId xmlns:a16="http://schemas.microsoft.com/office/drawing/2014/main" id="{38E5F7B7-A144-FA46-8B30-4FCA529A5080}"/>
                </a:ext>
              </a:extLst>
            </p:cNvPr>
            <p:cNvSpPr txBox="1">
              <a:spLocks noChangeArrowheads="1"/>
            </p:cNvSpPr>
            <p:nvPr/>
          </p:nvSpPr>
          <p:spPr bwMode="auto">
            <a:xfrm>
              <a:off x="2832" y="2928"/>
              <a:ext cx="1632" cy="37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r>
                <a:rPr lang="zh-CN" altLang="en-US" sz="2400" b="0"/>
                <a:t>盘区</a:t>
              </a:r>
              <a:r>
                <a:rPr lang="en-US" altLang="zh-CN" sz="2400" b="0"/>
                <a:t>(8</a:t>
              </a:r>
              <a:r>
                <a:rPr lang="zh-CN" altLang="en-US" sz="2400" b="0"/>
                <a:t>个连续页</a:t>
              </a:r>
              <a:r>
                <a:rPr lang="en-US" altLang="zh-CN" sz="2400" b="0"/>
                <a:t>)</a:t>
              </a:r>
            </a:p>
          </p:txBody>
        </p:sp>
        <p:sp>
          <p:nvSpPr>
            <p:cNvPr id="17421" name="Rectangle 19">
              <a:extLst>
                <a:ext uri="{FF2B5EF4-FFF2-40B4-BE49-F238E27FC236}">
                  <a16:creationId xmlns:a16="http://schemas.microsoft.com/office/drawing/2014/main" id="{4F96B2E7-B8DE-6B4A-A636-2257F2945221}"/>
                </a:ext>
              </a:extLst>
            </p:cNvPr>
            <p:cNvSpPr>
              <a:spLocks noChangeArrowheads="1"/>
            </p:cNvSpPr>
            <p:nvPr/>
          </p:nvSpPr>
          <p:spPr bwMode="auto">
            <a:xfrm>
              <a:off x="1344" y="3552"/>
              <a:ext cx="816" cy="288"/>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endParaRPr lang="zh-CN" altLang="en-US" sz="2000">
                <a:latin typeface="宋体" panose="02010600030101010101" pitchFamily="2" charset="-122"/>
              </a:endParaRPr>
            </a:p>
          </p:txBody>
        </p:sp>
        <p:sp>
          <p:nvSpPr>
            <p:cNvPr id="17422" name="Line 20">
              <a:extLst>
                <a:ext uri="{FF2B5EF4-FFF2-40B4-BE49-F238E27FC236}">
                  <a16:creationId xmlns:a16="http://schemas.microsoft.com/office/drawing/2014/main" id="{E5C0E4F0-A1A4-7248-880A-70ED88CBA24E}"/>
                </a:ext>
              </a:extLst>
            </p:cNvPr>
            <p:cNvSpPr>
              <a:spLocks noChangeShapeType="1"/>
            </p:cNvSpPr>
            <p:nvPr/>
          </p:nvSpPr>
          <p:spPr bwMode="auto">
            <a:xfrm flipH="1">
              <a:off x="1344" y="3168"/>
              <a:ext cx="240" cy="38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3" name="Line 21">
              <a:extLst>
                <a:ext uri="{FF2B5EF4-FFF2-40B4-BE49-F238E27FC236}">
                  <a16:creationId xmlns:a16="http://schemas.microsoft.com/office/drawing/2014/main" id="{5A4386E5-2D15-5E4E-8BDA-563EB583CDAF}"/>
                </a:ext>
              </a:extLst>
            </p:cNvPr>
            <p:cNvSpPr>
              <a:spLocks noChangeShapeType="1"/>
            </p:cNvSpPr>
            <p:nvPr/>
          </p:nvSpPr>
          <p:spPr bwMode="auto">
            <a:xfrm>
              <a:off x="1824" y="3168"/>
              <a:ext cx="336" cy="384"/>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Text Box 22">
              <a:extLst>
                <a:ext uri="{FF2B5EF4-FFF2-40B4-BE49-F238E27FC236}">
                  <a16:creationId xmlns:a16="http://schemas.microsoft.com/office/drawing/2014/main" id="{7750ED38-C9A0-4B46-A762-8F511B40BB60}"/>
                </a:ext>
              </a:extLst>
            </p:cNvPr>
            <p:cNvSpPr txBox="1">
              <a:spLocks noChangeArrowheads="1"/>
            </p:cNvSpPr>
            <p:nvPr/>
          </p:nvSpPr>
          <p:spPr bwMode="auto">
            <a:xfrm>
              <a:off x="2496" y="3551"/>
              <a:ext cx="1632" cy="32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r>
                <a:rPr lang="zh-CN" altLang="en-US" sz="2000" b="0"/>
                <a:t>数据页面（</a:t>
              </a:r>
              <a:r>
                <a:rPr lang="en-US" altLang="zh-CN" sz="2000" b="0"/>
                <a:t>8KB</a:t>
              </a:r>
              <a:r>
                <a:rPr lang="zh-CN" altLang="en-US" sz="2000" b="0"/>
                <a:t>）</a:t>
              </a:r>
            </a:p>
          </p:txBody>
        </p:sp>
        <p:sp>
          <p:nvSpPr>
            <p:cNvPr id="17425" name="Text Box 23">
              <a:extLst>
                <a:ext uri="{FF2B5EF4-FFF2-40B4-BE49-F238E27FC236}">
                  <a16:creationId xmlns:a16="http://schemas.microsoft.com/office/drawing/2014/main" id="{4E2E8EEC-45CF-E043-985A-E0A3C19D089A}"/>
                </a:ext>
              </a:extLst>
            </p:cNvPr>
            <p:cNvSpPr txBox="1">
              <a:spLocks noChangeArrowheads="1"/>
            </p:cNvSpPr>
            <p:nvPr/>
          </p:nvSpPr>
          <p:spPr bwMode="auto">
            <a:xfrm>
              <a:off x="1584" y="3855"/>
              <a:ext cx="163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120000"/>
                </a:lnSpc>
                <a:spcBef>
                  <a:spcPct val="50000"/>
                </a:spcBef>
                <a:buClrTx/>
                <a:buFontTx/>
                <a:buNone/>
              </a:pPr>
              <a:r>
                <a:rPr lang="zh-CN" altLang="en-US" sz="2000"/>
                <a:t>最大行长度</a:t>
              </a:r>
              <a:r>
                <a:rPr lang="en-US" altLang="zh-CN" sz="2000"/>
                <a:t>8080</a:t>
              </a:r>
              <a:r>
                <a:rPr lang="zh-CN" altLang="en-US" sz="2000"/>
                <a:t>字节</a:t>
              </a:r>
            </a:p>
          </p:txBody>
        </p:sp>
        <p:sp>
          <p:nvSpPr>
            <p:cNvPr id="17426" name="Line 24">
              <a:extLst>
                <a:ext uri="{FF2B5EF4-FFF2-40B4-BE49-F238E27FC236}">
                  <a16:creationId xmlns:a16="http://schemas.microsoft.com/office/drawing/2014/main" id="{EA583ADC-9916-9F49-A18B-5BBBB5CB143B}"/>
                </a:ext>
              </a:extLst>
            </p:cNvPr>
            <p:cNvSpPr>
              <a:spLocks noChangeShapeType="1"/>
            </p:cNvSpPr>
            <p:nvPr/>
          </p:nvSpPr>
          <p:spPr bwMode="auto">
            <a:xfrm flipH="1">
              <a:off x="1824" y="1536"/>
              <a:ext cx="720" cy="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7" name="Line 25">
              <a:extLst>
                <a:ext uri="{FF2B5EF4-FFF2-40B4-BE49-F238E27FC236}">
                  <a16:creationId xmlns:a16="http://schemas.microsoft.com/office/drawing/2014/main" id="{DEEC4F57-E636-4142-8E0F-15DCAB504449}"/>
                </a:ext>
              </a:extLst>
            </p:cNvPr>
            <p:cNvSpPr>
              <a:spLocks noChangeShapeType="1"/>
            </p:cNvSpPr>
            <p:nvPr/>
          </p:nvSpPr>
          <p:spPr bwMode="auto">
            <a:xfrm>
              <a:off x="2544" y="1536"/>
              <a:ext cx="1104" cy="288"/>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Text Box 26">
              <a:extLst>
                <a:ext uri="{FF2B5EF4-FFF2-40B4-BE49-F238E27FC236}">
                  <a16:creationId xmlns:a16="http://schemas.microsoft.com/office/drawing/2014/main" id="{CC87DE2C-386C-F840-9755-A321225F562F}"/>
                </a:ext>
              </a:extLst>
            </p:cNvPr>
            <p:cNvSpPr txBox="1">
              <a:spLocks noChangeArrowheads="1"/>
            </p:cNvSpPr>
            <p:nvPr/>
          </p:nvSpPr>
          <p:spPr bwMode="auto">
            <a:xfrm>
              <a:off x="0" y="2928"/>
              <a:ext cx="816"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r>
                <a:rPr lang="zh-CN" altLang="en-US" sz="2000"/>
                <a:t>表、索引</a:t>
              </a:r>
            </a:p>
          </p:txBody>
        </p:sp>
      </p:grpSp>
      <p:sp>
        <p:nvSpPr>
          <p:cNvPr id="17412" name="Rectangle 27">
            <a:extLst>
              <a:ext uri="{FF2B5EF4-FFF2-40B4-BE49-F238E27FC236}">
                <a16:creationId xmlns:a16="http://schemas.microsoft.com/office/drawing/2014/main" id="{27142A4E-6D39-2144-BABB-D025D82A4BA1}"/>
              </a:ext>
            </a:extLst>
          </p:cNvPr>
          <p:cNvSpPr>
            <a:spLocks noGrp="1" noChangeArrowheads="1"/>
          </p:cNvSpPr>
          <p:nvPr>
            <p:ph type="body" idx="1"/>
          </p:nvPr>
        </p:nvSpPr>
        <p:spPr>
          <a:xfrm>
            <a:off x="333375" y="1131888"/>
            <a:ext cx="8613775" cy="5167312"/>
          </a:xfrm>
          <a:noFill/>
        </p:spPr>
        <p:txBody>
          <a:bodyPr/>
          <a:lstStyle/>
          <a:p>
            <a:pPr marL="342900" indent="-342900" eaLnBrk="1" hangingPunct="1">
              <a:lnSpc>
                <a:spcPct val="110000"/>
              </a:lnSpc>
            </a:pPr>
            <a:r>
              <a:rPr lang="zh-CN" altLang="en-US"/>
              <a:t>在创建数据库对象时</a:t>
            </a:r>
            <a:r>
              <a:rPr lang="en-US" altLang="zh-CN"/>
              <a:t>,SQL Server</a:t>
            </a:r>
            <a:r>
              <a:rPr lang="zh-CN" altLang="en-US"/>
              <a:t>会使用一些特点的数据结构给数据对象分配空间</a:t>
            </a:r>
            <a:r>
              <a:rPr lang="en-US" altLang="zh-CN"/>
              <a:t>,</a:t>
            </a:r>
            <a:r>
              <a:rPr lang="zh-CN" altLang="en-US"/>
              <a:t>即盘区和页面</a:t>
            </a:r>
            <a:r>
              <a:rPr lang="en-US" altLang="zh-CN"/>
              <a:t>.</a:t>
            </a:r>
          </a:p>
        </p:txBody>
      </p:sp>
      <p:sp>
        <p:nvSpPr>
          <p:cNvPr id="17413" name="Rectangle 28">
            <a:extLst>
              <a:ext uri="{FF2B5EF4-FFF2-40B4-BE49-F238E27FC236}">
                <a16:creationId xmlns:a16="http://schemas.microsoft.com/office/drawing/2014/main" id="{5CA295BB-EAC4-7C4B-AFCD-1B52D82EFBE7}"/>
              </a:ext>
            </a:extLst>
          </p:cNvPr>
          <p:cNvSpPr>
            <a:spLocks noChangeArrowheads="1"/>
          </p:cNvSpPr>
          <p:nvPr/>
        </p:nvSpPr>
        <p:spPr bwMode="auto">
          <a:xfrm>
            <a:off x="368300" y="2112963"/>
            <a:ext cx="365125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110000"/>
              </a:lnSpc>
            </a:pPr>
            <a:r>
              <a:rPr lang="zh-CN" altLang="en-US"/>
              <a:t>数据库的物理存储对象是页面和盘区</a:t>
            </a:r>
            <a:r>
              <a:rPr lang="en-US" altLang="zh-CN"/>
              <a:t>,</a:t>
            </a:r>
            <a:r>
              <a:rPr lang="zh-CN" altLang="en-US"/>
              <a:t>用这两个概念可以估算数据库所占用的空间</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20E16BA-93F6-0448-BDE4-881CC9620DF2}"/>
              </a:ext>
            </a:extLst>
          </p:cNvPr>
          <p:cNvSpPr>
            <a:spLocks noGrp="1" noChangeArrowheads="1"/>
          </p:cNvSpPr>
          <p:nvPr>
            <p:ph type="title"/>
          </p:nvPr>
        </p:nvSpPr>
        <p:spPr>
          <a:xfrm>
            <a:off x="396875" y="533400"/>
            <a:ext cx="7575550" cy="4984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zh-CN" altLang="en-US" sz="3600">
                <a:ea typeface="宋体" panose="02010600030101010101" pitchFamily="2" charset="-122"/>
              </a:rPr>
              <a:t>系统提供的数据类型（续）</a:t>
            </a:r>
            <a:endParaRPr lang="en-US" altLang="zh-CN" sz="3600">
              <a:ea typeface="宋体" panose="02010600030101010101" pitchFamily="2" charset="-122"/>
            </a:endParaRPr>
          </a:p>
        </p:txBody>
      </p:sp>
      <p:sp>
        <p:nvSpPr>
          <p:cNvPr id="18435" name="Rectangle 3">
            <a:extLst>
              <a:ext uri="{FF2B5EF4-FFF2-40B4-BE49-F238E27FC236}">
                <a16:creationId xmlns:a16="http://schemas.microsoft.com/office/drawing/2014/main" id="{8C75AEAF-C5D3-834C-9653-BF0481F054D5}"/>
              </a:ext>
            </a:extLst>
          </p:cNvPr>
          <p:cNvSpPr>
            <a:spLocks noGrp="1" noChangeArrowheads="1"/>
          </p:cNvSpPr>
          <p:nvPr>
            <p:ph type="body" idx="1"/>
          </p:nvPr>
        </p:nvSpPr>
        <p:spPr>
          <a:xfrm>
            <a:off x="762000" y="1219200"/>
            <a:ext cx="7466013" cy="5029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zh-CN" altLang="en-US"/>
              <a:t>日期和时间数据</a:t>
            </a:r>
          </a:p>
          <a:p>
            <a:pPr eaLnBrk="1" hangingPunct="1">
              <a:buFont typeface="Wingdings" pitchFamily="2" charset="2"/>
              <a:buNone/>
            </a:pPr>
            <a:endParaRPr lang="zh-CN" altLang="en-US"/>
          </a:p>
          <a:p>
            <a:pPr eaLnBrk="1" hangingPunct="1">
              <a:buFont typeface="Wingdings" pitchFamily="2" charset="2"/>
              <a:buNone/>
            </a:pPr>
            <a:endParaRPr lang="zh-CN" altLang="en-US"/>
          </a:p>
          <a:p>
            <a:pPr eaLnBrk="1" hangingPunct="1">
              <a:lnSpc>
                <a:spcPct val="50000"/>
              </a:lnSpc>
              <a:buFont typeface="Wingdings" pitchFamily="2" charset="2"/>
              <a:buNone/>
            </a:pPr>
            <a:endParaRPr lang="zh-CN" altLang="en-US" sz="1400"/>
          </a:p>
          <a:p>
            <a:pPr eaLnBrk="1" hangingPunct="1">
              <a:lnSpc>
                <a:spcPct val="50000"/>
              </a:lnSpc>
              <a:buFont typeface="Wingdings" pitchFamily="2" charset="2"/>
              <a:buNone/>
            </a:pPr>
            <a:endParaRPr lang="zh-CN" altLang="en-US" sz="1400"/>
          </a:p>
          <a:p>
            <a:pPr eaLnBrk="1" hangingPunct="1">
              <a:buFont typeface="Wingdings" pitchFamily="2" charset="2"/>
              <a:buNone/>
            </a:pPr>
            <a:endParaRPr lang="zh-CN" altLang="en-US" sz="1400"/>
          </a:p>
          <a:p>
            <a:pPr eaLnBrk="1" hangingPunct="1"/>
            <a:r>
              <a:rPr lang="zh-CN" altLang="en-US"/>
              <a:t>字符数据和 </a:t>
            </a:r>
            <a:r>
              <a:rPr lang="en-US" altLang="zh-CN"/>
              <a:t>Unicode </a:t>
            </a:r>
            <a:r>
              <a:rPr lang="zh-CN" altLang="en-US"/>
              <a:t>字符数据</a:t>
            </a:r>
          </a:p>
        </p:txBody>
      </p:sp>
      <p:graphicFrame>
        <p:nvGraphicFramePr>
          <p:cNvPr id="1174570" name="Group 42">
            <a:extLst>
              <a:ext uri="{FF2B5EF4-FFF2-40B4-BE49-F238E27FC236}">
                <a16:creationId xmlns:a16="http://schemas.microsoft.com/office/drawing/2014/main" id="{C97E798C-A1DE-CF44-A841-A0F910482A78}"/>
              </a:ext>
            </a:extLst>
          </p:cNvPr>
          <p:cNvGraphicFramePr>
            <a:graphicFrameLocks noGrp="1"/>
          </p:cNvGraphicFramePr>
          <p:nvPr/>
        </p:nvGraphicFramePr>
        <p:xfrm>
          <a:off x="930275" y="1822450"/>
          <a:ext cx="7169150" cy="1352550"/>
        </p:xfrm>
        <a:graphic>
          <a:graphicData uri="http://schemas.openxmlformats.org/drawingml/2006/table">
            <a:tbl>
              <a:tblPr/>
              <a:tblGrid>
                <a:gridCol w="2259013">
                  <a:extLst>
                    <a:ext uri="{9D8B030D-6E8A-4147-A177-3AD203B41FA5}">
                      <a16:colId xmlns:a16="http://schemas.microsoft.com/office/drawing/2014/main" val="437132896"/>
                    </a:ext>
                  </a:extLst>
                </a:gridCol>
                <a:gridCol w="4910137">
                  <a:extLst>
                    <a:ext uri="{9D8B030D-6E8A-4147-A177-3AD203B41FA5}">
                      <a16:colId xmlns:a16="http://schemas.microsoft.com/office/drawing/2014/main" val="620262331"/>
                    </a:ext>
                  </a:extLst>
                </a:gridCol>
              </a:tblGrid>
              <a:tr h="67627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datetime</a:t>
                      </a:r>
                    </a:p>
                  </a:txBody>
                  <a:tcPr marT="45653" marB="456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占8个字节，表示从1753年1月1日到 9999年12月31日的日期</a:t>
                      </a:r>
                    </a:p>
                  </a:txBody>
                  <a:tcPr marT="45653" marB="456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868575"/>
                  </a:ext>
                </a:extLst>
              </a:tr>
              <a:tr h="67627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smalldatetime</a:t>
                      </a:r>
                    </a:p>
                  </a:txBody>
                  <a:tcPr marT="45653" marB="456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占4个字节，表示从1900年1月1日至2079年6月6日的日期</a:t>
                      </a:r>
                      <a:endParaRPr kumimoji="1" lang="zh-CN" altLang="en-US" sz="2400" b="0"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marT="45653" marB="4565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9535133"/>
                  </a:ext>
                </a:extLst>
              </a:tr>
            </a:tbl>
          </a:graphicData>
        </a:graphic>
      </p:graphicFrame>
      <p:graphicFrame>
        <p:nvGraphicFramePr>
          <p:cNvPr id="1174571" name="Group 43">
            <a:extLst>
              <a:ext uri="{FF2B5EF4-FFF2-40B4-BE49-F238E27FC236}">
                <a16:creationId xmlns:a16="http://schemas.microsoft.com/office/drawing/2014/main" id="{BBA7E02A-B95A-1A4A-8FD6-F603AD9B85F4}"/>
              </a:ext>
            </a:extLst>
          </p:cNvPr>
          <p:cNvGraphicFramePr>
            <a:graphicFrameLocks noGrp="1"/>
          </p:cNvGraphicFramePr>
          <p:nvPr/>
        </p:nvGraphicFramePr>
        <p:xfrm>
          <a:off x="246063" y="3833813"/>
          <a:ext cx="4935537" cy="2305050"/>
        </p:xfrm>
        <a:graphic>
          <a:graphicData uri="http://schemas.openxmlformats.org/drawingml/2006/table">
            <a:tbl>
              <a:tblPr/>
              <a:tblGrid>
                <a:gridCol w="2109787">
                  <a:extLst>
                    <a:ext uri="{9D8B030D-6E8A-4147-A177-3AD203B41FA5}">
                      <a16:colId xmlns:a16="http://schemas.microsoft.com/office/drawing/2014/main" val="20000"/>
                    </a:ext>
                  </a:extLst>
                </a:gridCol>
                <a:gridCol w="2825750">
                  <a:extLst>
                    <a:ext uri="{9D8B030D-6E8A-4147-A177-3AD203B41FA5}">
                      <a16:colId xmlns:a16="http://schemas.microsoft.com/office/drawing/2014/main" val="20001"/>
                    </a:ext>
                  </a:extLst>
                </a:gridCol>
              </a:tblGrid>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char [(</a:t>
                      </a:r>
                      <a:r>
                        <a:rPr kumimoji="1" lang="en-US" altLang="zh-CN" sz="2400" b="1" i="1" u="none" strike="noStrike" cap="none" normalizeH="0" baseline="0">
                          <a:ln>
                            <a:noFill/>
                          </a:ln>
                          <a:solidFill>
                            <a:schemeClr val="bg1"/>
                          </a:solidFill>
                          <a:effectLst/>
                          <a:latin typeface="宋体" pitchFamily="2" charset="-122"/>
                          <a:ea typeface="宋体" pitchFamily="2" charset="-122"/>
                          <a:cs typeface="Arial" charset="0"/>
                        </a:rPr>
                        <a:t>n</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 0～8 000</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varchar [(</a:t>
                      </a:r>
                      <a:r>
                        <a:rPr kumimoji="1" lang="en-US" altLang="zh-CN" sz="2400" b="1" i="1" u="none" strike="noStrike" cap="none" normalizeH="0" baseline="0">
                          <a:ln>
                            <a:noFill/>
                          </a:ln>
                          <a:solidFill>
                            <a:schemeClr val="bg1"/>
                          </a:solidFill>
                          <a:effectLst/>
                          <a:latin typeface="宋体" pitchFamily="2" charset="-122"/>
                          <a:ea typeface="宋体" pitchFamily="2" charset="-122"/>
                          <a:cs typeface="Arial" charset="0"/>
                        </a:rPr>
                        <a:t>n</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字符个数0～8 000</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text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字符个数0～2</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GB</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nchar [(</a:t>
                      </a:r>
                      <a:r>
                        <a:rPr kumimoji="1" lang="en-US" altLang="zh-CN" sz="2400" b="1" i="1" u="none" strike="noStrike" cap="none" normalizeH="0" baseline="0">
                          <a:ln>
                            <a:noFill/>
                          </a:ln>
                          <a:solidFill>
                            <a:schemeClr val="bg1"/>
                          </a:solidFill>
                          <a:effectLst/>
                          <a:latin typeface="宋体" pitchFamily="2" charset="-122"/>
                          <a:ea typeface="宋体" pitchFamily="2" charset="-122"/>
                          <a:cs typeface="Arial" charset="0"/>
                        </a:rPr>
                        <a:t>n</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字符个数0～4 000</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nvarchar[(</a:t>
                      </a:r>
                      <a:r>
                        <a:rPr kumimoji="1" lang="en-US" altLang="zh-CN" sz="2400" b="1" i="1" u="none" strike="noStrike" cap="none" normalizeH="0" baseline="0">
                          <a:ln>
                            <a:noFill/>
                          </a:ln>
                          <a:solidFill>
                            <a:schemeClr val="bg1"/>
                          </a:solidFill>
                          <a:effectLst/>
                          <a:latin typeface="宋体" pitchFamily="2" charset="-122"/>
                          <a:ea typeface="宋体" pitchFamily="2" charset="-122"/>
                          <a:cs typeface="Arial" charset="0"/>
                        </a:rPr>
                        <a:t>n</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字符个数0～4 000</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ntext</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charset="0"/>
                          <a:ea typeface="宋体" pitchFamily="2" charset="-122"/>
                          <a:cs typeface="Arial" charset="0"/>
                        </a:defRPr>
                      </a:lvl1pPr>
                      <a:lvl2pPr marL="742950" indent="-285750" eaLnBrk="0" hangingPunct="0">
                        <a:lnSpc>
                          <a:spcPct val="90000"/>
                        </a:lnSpc>
                        <a:spcBef>
                          <a:spcPct val="20000"/>
                        </a:spcBef>
                        <a:spcAft>
                          <a:spcPct val="15000"/>
                        </a:spcAft>
                        <a:buClr>
                          <a:schemeClr val="accent1"/>
                        </a:buClr>
                        <a:buFont typeface="Arial" charset="0"/>
                        <a:defRPr sz="2400" b="1">
                          <a:solidFill>
                            <a:schemeClr val="bg1"/>
                          </a:solidFill>
                          <a:latin typeface="Arial" charset="0"/>
                          <a:ea typeface="宋体" pitchFamily="2" charset="-122"/>
                          <a:cs typeface="Arial" charset="0"/>
                        </a:defRPr>
                      </a:lvl2pPr>
                      <a:lvl3pPr marL="1143000" indent="-228600" eaLnBrk="0" hangingPunct="0">
                        <a:spcBef>
                          <a:spcPct val="20000"/>
                        </a:spcBef>
                        <a:buClr>
                          <a:srgbClr val="B9B5FF"/>
                        </a:buClr>
                        <a:buFont typeface="Wingdings" pitchFamily="2" charset="2"/>
                        <a:defRPr sz="2400" b="1">
                          <a:solidFill>
                            <a:schemeClr val="bg1"/>
                          </a:solidFill>
                          <a:latin typeface="Arial" charset="0"/>
                          <a:ea typeface="宋体" pitchFamily="2" charset="-122"/>
                          <a:cs typeface="Arial"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charset="0"/>
                          <a:ea typeface="宋体" pitchFamily="2" charset="-122"/>
                          <a:cs typeface="Arial" charset="0"/>
                        </a:defRPr>
                      </a:lvl4pPr>
                      <a:lvl5pPr marL="2057400" indent="-228600" eaLnBrk="0" hangingPunct="0">
                        <a:spcBef>
                          <a:spcPct val="20000"/>
                        </a:spcBef>
                        <a:buClr>
                          <a:schemeClr val="accent2"/>
                        </a:buClr>
                        <a:buFont typeface="Arial" charset="0"/>
                        <a:defRPr sz="2400" b="1">
                          <a:solidFill>
                            <a:schemeClr val="bg1"/>
                          </a:solidFill>
                          <a:latin typeface="Arial" charset="0"/>
                          <a:ea typeface="宋体" pitchFamily="2" charset="-122"/>
                          <a:cs typeface="Arial" charset="0"/>
                        </a:defRPr>
                      </a:lvl5pPr>
                      <a:lvl6pPr marL="25146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6pPr>
                      <a:lvl7pPr marL="29718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7pPr>
                      <a:lvl8pPr marL="34290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8pPr>
                      <a:lvl9pPr marL="3886200" indent="-228600" eaLnBrk="0" fontAlgn="base" hangingPunct="0">
                        <a:spcBef>
                          <a:spcPct val="20000"/>
                        </a:spcBef>
                        <a:spcAft>
                          <a:spcPct val="0"/>
                        </a:spcAft>
                        <a:buClr>
                          <a:schemeClr val="accent2"/>
                        </a:buClr>
                        <a:buFont typeface="Arial" charset="0"/>
                        <a:defRPr sz="2400" b="1">
                          <a:solidFill>
                            <a:schemeClr val="bg1"/>
                          </a:solidFill>
                          <a:latin typeface="Arial" charset="0"/>
                          <a:ea typeface="宋体" pitchFamily="2" charset="-122"/>
                          <a:cs typeface="Arial"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itchFamily="2" charset="-122"/>
                          <a:ea typeface="宋体" pitchFamily="2" charset="-122"/>
                          <a:cs typeface="Arial" charset="0"/>
                        </a:rPr>
                        <a:t>字符个数0～1</a:t>
                      </a:r>
                      <a:r>
                        <a:rPr kumimoji="1" lang="en-US" altLang="zh-CN" sz="2400" b="1" i="0" u="none" strike="noStrike" cap="none" normalizeH="0" baseline="0">
                          <a:ln>
                            <a:noFill/>
                          </a:ln>
                          <a:solidFill>
                            <a:schemeClr val="bg1"/>
                          </a:solidFill>
                          <a:effectLst/>
                          <a:latin typeface="宋体" pitchFamily="2" charset="-122"/>
                          <a:ea typeface="宋体" pitchFamily="2" charset="-122"/>
                          <a:cs typeface="Arial" charset="0"/>
                        </a:rPr>
                        <a:t>GB</a:t>
                      </a:r>
                    </a:p>
                  </a:txBody>
                  <a:tcPr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470" name="Rectangle 38">
            <a:extLst>
              <a:ext uri="{FF2B5EF4-FFF2-40B4-BE49-F238E27FC236}">
                <a16:creationId xmlns:a16="http://schemas.microsoft.com/office/drawing/2014/main" id="{1CA72F1B-EB84-3E49-B39A-CB6AACF3761E}"/>
              </a:ext>
            </a:extLst>
          </p:cNvPr>
          <p:cNvSpPr>
            <a:spLocks noChangeArrowheads="1"/>
          </p:cNvSpPr>
          <p:nvPr/>
        </p:nvSpPr>
        <p:spPr bwMode="auto">
          <a:xfrm>
            <a:off x="5037138" y="2641600"/>
            <a:ext cx="4106862" cy="1562100"/>
          </a:xfrm>
          <a:prstGeom prst="rect">
            <a:avLst/>
          </a:prstGeom>
          <a:gradFill rotWithShape="1">
            <a:gsLst>
              <a:gs pos="0">
                <a:srgbClr val="FF9966"/>
              </a:gs>
              <a:gs pos="50000">
                <a:srgbClr val="FFFFFF"/>
              </a:gs>
              <a:gs pos="100000">
                <a:srgbClr val="FF9966"/>
              </a:gs>
            </a:gsLst>
            <a:lin ang="5400000" scaled="1"/>
          </a:gra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r>
              <a:rPr lang="zh-CN" altLang="en-US" sz="2400">
                <a:solidFill>
                  <a:srgbClr val="0033CC"/>
                </a:solidFill>
                <a:latin typeface="宋体" panose="02010600030101010101" pitchFamily="2" charset="-122"/>
              </a:rPr>
              <a:t>为何 </a:t>
            </a:r>
            <a:r>
              <a:rPr lang="en-US" altLang="zh-CN" sz="2400">
                <a:solidFill>
                  <a:srgbClr val="0033CC"/>
                </a:solidFill>
                <a:latin typeface="宋体" panose="02010600030101010101" pitchFamily="2" charset="-122"/>
              </a:rPr>
              <a:t>char </a:t>
            </a:r>
            <a:r>
              <a:rPr lang="zh-CN" altLang="en-US" sz="2400">
                <a:solidFill>
                  <a:srgbClr val="0033CC"/>
                </a:solidFill>
                <a:latin typeface="宋体" panose="02010600030101010101" pitchFamily="2" charset="-122"/>
              </a:rPr>
              <a:t>和 </a:t>
            </a:r>
            <a:r>
              <a:rPr lang="en-US" altLang="zh-CN" sz="2400">
                <a:solidFill>
                  <a:srgbClr val="0033CC"/>
                </a:solidFill>
                <a:latin typeface="宋体" panose="02010600030101010101" pitchFamily="2" charset="-122"/>
              </a:rPr>
              <a:t>varchar </a:t>
            </a:r>
            <a:r>
              <a:rPr lang="zh-CN" altLang="en-US" sz="2400">
                <a:solidFill>
                  <a:srgbClr val="0033CC"/>
                </a:solidFill>
                <a:latin typeface="宋体" panose="02010600030101010101" pitchFamily="2" charset="-122"/>
              </a:rPr>
              <a:t>等类型最多只能存储8000个字符？为何 </a:t>
            </a:r>
            <a:r>
              <a:rPr lang="en-US" altLang="zh-CN" sz="2400">
                <a:solidFill>
                  <a:srgbClr val="0033CC"/>
                </a:solidFill>
                <a:latin typeface="宋体" panose="02010600030101010101" pitchFamily="2" charset="-122"/>
              </a:rPr>
              <a:t>text </a:t>
            </a:r>
            <a:r>
              <a:rPr lang="zh-CN" altLang="en-US" sz="2400">
                <a:solidFill>
                  <a:srgbClr val="0033CC"/>
                </a:solidFill>
                <a:latin typeface="宋体" panose="02010600030101010101" pitchFamily="2" charset="-122"/>
              </a:rPr>
              <a:t>又可以突破这个限制呢？</a:t>
            </a:r>
          </a:p>
        </p:txBody>
      </p:sp>
      <p:sp>
        <p:nvSpPr>
          <p:cNvPr id="1174567" name="Rectangle 39">
            <a:extLst>
              <a:ext uri="{FF2B5EF4-FFF2-40B4-BE49-F238E27FC236}">
                <a16:creationId xmlns:a16="http://schemas.microsoft.com/office/drawing/2014/main" id="{63F606DC-6CE4-6240-9342-DDE28DAA332B}"/>
              </a:ext>
            </a:extLst>
          </p:cNvPr>
          <p:cNvSpPr>
            <a:spLocks noChangeArrowheads="1"/>
          </p:cNvSpPr>
          <p:nvPr/>
        </p:nvSpPr>
        <p:spPr bwMode="auto">
          <a:xfrm>
            <a:off x="5037138" y="4202113"/>
            <a:ext cx="4106862" cy="2292350"/>
          </a:xfrm>
          <a:prstGeom prst="rect">
            <a:avLst/>
          </a:prstGeom>
          <a:gradFill rotWithShape="1">
            <a:gsLst>
              <a:gs pos="0">
                <a:srgbClr val="FF9966"/>
              </a:gs>
              <a:gs pos="50000">
                <a:srgbClr val="FFFFFF"/>
              </a:gs>
              <a:gs pos="100000">
                <a:srgbClr val="FF9966"/>
              </a:gs>
            </a:gsLst>
            <a:lin ang="5400000" scaled="1"/>
          </a:gra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r>
              <a:rPr lang="zh-CN" altLang="en-US" sz="2400">
                <a:solidFill>
                  <a:srgbClr val="0033CC"/>
                </a:solidFill>
                <a:latin typeface="宋体" panose="02010600030101010101" pitchFamily="2" charset="-122"/>
              </a:rPr>
              <a:t>这是由存储结构决定的。由于行不能跨页，所以限制了</a:t>
            </a:r>
            <a:r>
              <a:rPr lang="en-US" altLang="zh-CN" sz="2400">
                <a:solidFill>
                  <a:srgbClr val="0033CC"/>
                </a:solidFill>
                <a:latin typeface="宋体" panose="02010600030101010101" pitchFamily="2" charset="-122"/>
              </a:rPr>
              <a:t>char </a:t>
            </a:r>
            <a:r>
              <a:rPr lang="zh-CN" altLang="en-US" sz="2400">
                <a:solidFill>
                  <a:srgbClr val="0033CC"/>
                </a:solidFill>
                <a:latin typeface="宋体" panose="02010600030101010101" pitchFamily="2" charset="-122"/>
              </a:rPr>
              <a:t>和 </a:t>
            </a:r>
            <a:r>
              <a:rPr lang="en-US" altLang="zh-CN" sz="2400">
                <a:solidFill>
                  <a:srgbClr val="0033CC"/>
                </a:solidFill>
                <a:latin typeface="宋体" panose="02010600030101010101" pitchFamily="2" charset="-122"/>
              </a:rPr>
              <a:t>varchar </a:t>
            </a:r>
            <a:r>
              <a:rPr lang="zh-CN" altLang="en-US" sz="2400">
                <a:solidFill>
                  <a:srgbClr val="0033CC"/>
                </a:solidFill>
                <a:latin typeface="宋体" panose="02010600030101010101" pitchFamily="2" charset="-122"/>
              </a:rPr>
              <a:t>所能存储字符的数量。而 </a:t>
            </a:r>
            <a:r>
              <a:rPr lang="en-US" altLang="zh-CN" sz="2400">
                <a:solidFill>
                  <a:srgbClr val="0033CC"/>
                </a:solidFill>
                <a:latin typeface="宋体" panose="02010600030101010101" pitchFamily="2" charset="-122"/>
              </a:rPr>
              <a:t>text </a:t>
            </a:r>
            <a:r>
              <a:rPr lang="zh-CN" altLang="en-US" sz="2400">
                <a:solidFill>
                  <a:srgbClr val="0033CC"/>
                </a:solidFill>
                <a:latin typeface="宋体" panose="02010600030101010101" pitchFamily="2" charset="-122"/>
              </a:rPr>
              <a:t>的存储结构不同，它是通过指针将各个数据页联接起来的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4567"/>
                                        </p:tgtEl>
                                        <p:attrNameLst>
                                          <p:attrName>style.visibility</p:attrName>
                                        </p:attrNameLst>
                                      </p:cBhvr>
                                      <p:to>
                                        <p:strVal val="visible"/>
                                      </p:to>
                                    </p:set>
                                    <p:animEffect transition="in" filter="blinds(horizontal)">
                                      <p:cBhvr>
                                        <p:cTn id="7" dur="500"/>
                                        <p:tgtEl>
                                          <p:spTgt spid="1174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DF1E864-3FBB-2F4C-9250-C6C01C9F3EEF}"/>
              </a:ext>
            </a:extLst>
          </p:cNvPr>
          <p:cNvSpPr>
            <a:spLocks noGrp="1" noChangeArrowheads="1"/>
          </p:cNvSpPr>
          <p:nvPr>
            <p:ph type="title"/>
          </p:nvPr>
        </p:nvSpPr>
        <p:spPr>
          <a:xfrm>
            <a:off x="396875" y="533400"/>
            <a:ext cx="6005513" cy="4984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zh-CN" altLang="en-US" sz="3600">
                <a:ea typeface="宋体" panose="02010600030101010101" pitchFamily="2" charset="-122"/>
              </a:rPr>
              <a:t>系统提供的数据类型（续）</a:t>
            </a:r>
            <a:endParaRPr lang="en-US" altLang="zh-CN" sz="3600">
              <a:ea typeface="宋体" panose="02010600030101010101" pitchFamily="2" charset="-122"/>
            </a:endParaRPr>
          </a:p>
        </p:txBody>
      </p:sp>
      <p:sp>
        <p:nvSpPr>
          <p:cNvPr id="19459" name="Rectangle 3">
            <a:extLst>
              <a:ext uri="{FF2B5EF4-FFF2-40B4-BE49-F238E27FC236}">
                <a16:creationId xmlns:a16="http://schemas.microsoft.com/office/drawing/2014/main" id="{4FC8A5CA-EF26-854E-977B-502914AEC6E5}"/>
              </a:ext>
            </a:extLst>
          </p:cNvPr>
          <p:cNvSpPr>
            <a:spLocks noGrp="1" noChangeArrowheads="1"/>
          </p:cNvSpPr>
          <p:nvPr>
            <p:ph type="body" idx="1"/>
          </p:nvPr>
        </p:nvSpPr>
        <p:spPr>
          <a:xfrm>
            <a:off x="838200" y="1143000"/>
            <a:ext cx="7423150" cy="510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zh-CN" altLang="en-US"/>
              <a:t>二进制数据</a:t>
            </a:r>
          </a:p>
          <a:p>
            <a:pPr eaLnBrk="1" hangingPunct="1">
              <a:buFont typeface="Wingdings" pitchFamily="2" charset="2"/>
              <a:buNone/>
            </a:pPr>
            <a:endParaRPr lang="zh-CN" altLang="en-US" sz="1200"/>
          </a:p>
          <a:p>
            <a:pPr eaLnBrk="1" hangingPunct="1">
              <a:buFont typeface="Wingdings" pitchFamily="2" charset="2"/>
              <a:buNone/>
            </a:pPr>
            <a:endParaRPr lang="zh-CN" altLang="en-US" sz="1200"/>
          </a:p>
          <a:p>
            <a:pPr eaLnBrk="1" hangingPunct="1">
              <a:buFont typeface="Wingdings" pitchFamily="2" charset="2"/>
              <a:buNone/>
            </a:pPr>
            <a:endParaRPr lang="zh-CN" altLang="en-US" sz="1200"/>
          </a:p>
          <a:p>
            <a:pPr eaLnBrk="1" hangingPunct="1">
              <a:buFont typeface="Wingdings" pitchFamily="2" charset="2"/>
              <a:buNone/>
            </a:pPr>
            <a:endParaRPr lang="zh-CN" altLang="en-US" sz="1200"/>
          </a:p>
          <a:p>
            <a:pPr eaLnBrk="1" hangingPunct="1">
              <a:buFont typeface="Wingdings" pitchFamily="2" charset="2"/>
              <a:buNone/>
            </a:pPr>
            <a:endParaRPr lang="zh-CN" altLang="en-US" sz="1200"/>
          </a:p>
          <a:p>
            <a:pPr eaLnBrk="1" hangingPunct="1">
              <a:buFont typeface="Wingdings" pitchFamily="2" charset="2"/>
              <a:buNone/>
            </a:pPr>
            <a:endParaRPr lang="zh-CN" altLang="en-US" sz="1200"/>
          </a:p>
          <a:p>
            <a:pPr eaLnBrk="1" hangingPunct="1">
              <a:lnSpc>
                <a:spcPct val="40000"/>
              </a:lnSpc>
              <a:buFont typeface="Wingdings" pitchFamily="2" charset="2"/>
              <a:buNone/>
            </a:pPr>
            <a:endParaRPr lang="zh-CN" altLang="en-US" sz="1200"/>
          </a:p>
          <a:p>
            <a:pPr eaLnBrk="1" hangingPunct="1"/>
            <a:r>
              <a:rPr lang="zh-CN" altLang="en-US"/>
              <a:t>其他</a:t>
            </a:r>
            <a:endParaRPr lang="en-US" altLang="zh-CN">
              <a:latin typeface="宋体" panose="02010600030101010101" pitchFamily="2" charset="-122"/>
            </a:endParaRPr>
          </a:p>
        </p:txBody>
      </p:sp>
      <p:graphicFrame>
        <p:nvGraphicFramePr>
          <p:cNvPr id="1169455" name="Group 47">
            <a:extLst>
              <a:ext uri="{FF2B5EF4-FFF2-40B4-BE49-F238E27FC236}">
                <a16:creationId xmlns:a16="http://schemas.microsoft.com/office/drawing/2014/main" id="{5BE31049-7FBA-204B-9734-9D21EA1A5E6D}"/>
              </a:ext>
            </a:extLst>
          </p:cNvPr>
          <p:cNvGraphicFramePr>
            <a:graphicFrameLocks noGrp="1"/>
          </p:cNvGraphicFramePr>
          <p:nvPr/>
        </p:nvGraphicFramePr>
        <p:xfrm>
          <a:off x="1568450" y="1789113"/>
          <a:ext cx="6096000" cy="1371600"/>
        </p:xfrm>
        <a:graphic>
          <a:graphicData uri="http://schemas.openxmlformats.org/drawingml/2006/table">
            <a:tbl>
              <a:tblPr/>
              <a:tblGrid>
                <a:gridCol w="2286000">
                  <a:extLst>
                    <a:ext uri="{9D8B030D-6E8A-4147-A177-3AD203B41FA5}">
                      <a16:colId xmlns:a16="http://schemas.microsoft.com/office/drawing/2014/main" val="3505921668"/>
                    </a:ext>
                  </a:extLst>
                </a:gridCol>
                <a:gridCol w="3810000">
                  <a:extLst>
                    <a:ext uri="{9D8B030D-6E8A-4147-A177-3AD203B41FA5}">
                      <a16:colId xmlns:a16="http://schemas.microsoft.com/office/drawing/2014/main" val="4259982151"/>
                    </a:ext>
                  </a:extLst>
                </a:gridCol>
              </a:tblGrid>
              <a:tr h="4318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binary[(</a:t>
                      </a:r>
                      <a:r>
                        <a:rPr kumimoji="1" lang="en-US" altLang="zh-CN" sz="2400" b="1" i="1"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n</a:t>
                      </a: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 </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存储字节个数 0～8 000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7341181"/>
                  </a:ext>
                </a:extLst>
              </a:tr>
              <a:tr h="4318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varbinary[(</a:t>
                      </a:r>
                      <a:r>
                        <a:rPr kumimoji="1" lang="en-US" altLang="zh-CN" sz="2400" b="1" i="1"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n</a:t>
                      </a: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 </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存储字节个数 0～8 000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2165071"/>
                  </a:ext>
                </a:extLst>
              </a:tr>
              <a:tr h="4318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image</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存储字节个数 0～2 </a:t>
                      </a: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9425222"/>
                  </a:ext>
                </a:extLst>
              </a:tr>
            </a:tbl>
          </a:graphicData>
        </a:graphic>
      </p:graphicFrame>
      <p:graphicFrame>
        <p:nvGraphicFramePr>
          <p:cNvPr id="1169462" name="Group 54">
            <a:extLst>
              <a:ext uri="{FF2B5EF4-FFF2-40B4-BE49-F238E27FC236}">
                <a16:creationId xmlns:a16="http://schemas.microsoft.com/office/drawing/2014/main" id="{A28976EA-6179-E741-8435-D0F14EDCBDAA}"/>
              </a:ext>
            </a:extLst>
          </p:cNvPr>
          <p:cNvGraphicFramePr>
            <a:graphicFrameLocks noGrp="1"/>
          </p:cNvGraphicFramePr>
          <p:nvPr/>
        </p:nvGraphicFramePr>
        <p:xfrm>
          <a:off x="336550" y="3606800"/>
          <a:ext cx="8555038" cy="2852738"/>
        </p:xfrm>
        <a:graphic>
          <a:graphicData uri="http://schemas.openxmlformats.org/drawingml/2006/table">
            <a:tbl>
              <a:tblPr/>
              <a:tblGrid>
                <a:gridCol w="4216400">
                  <a:extLst>
                    <a:ext uri="{9D8B030D-6E8A-4147-A177-3AD203B41FA5}">
                      <a16:colId xmlns:a16="http://schemas.microsoft.com/office/drawing/2014/main" val="3396420789"/>
                    </a:ext>
                  </a:extLst>
                </a:gridCol>
                <a:gridCol w="4338638">
                  <a:extLst>
                    <a:ext uri="{9D8B030D-6E8A-4147-A177-3AD203B41FA5}">
                      <a16:colId xmlns:a16="http://schemas.microsoft.com/office/drawing/2014/main" val="1386394799"/>
                    </a:ext>
                  </a:extLst>
                </a:gridCol>
              </a:tblGrid>
              <a:tr h="42068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bit</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存储位数据</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9768528"/>
                  </a:ext>
                </a:extLst>
              </a:tr>
              <a:tr h="42068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cursor</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存储对游标的引用</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9754694"/>
                  </a:ext>
                </a:extLst>
              </a:tr>
              <a:tr h="42068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rowversion (timestamp)</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时间戳</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6184914"/>
                  </a:ext>
                </a:extLst>
              </a:tr>
              <a:tr h="7493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sql_variant</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可存储除 </a:t>
                      </a:r>
                      <a:r>
                        <a:rPr kumimoji="1"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text、ntext、image、rowversion </a:t>
                      </a:r>
                      <a:r>
                        <a:rPr kumimoji="1"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之外的其他类型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3869752"/>
                  </a:ext>
                </a:extLst>
              </a:tr>
              <a:tr h="42068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table</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存储函数返回结果</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8179721"/>
                  </a:ext>
                </a:extLst>
              </a:tr>
              <a:tr h="42068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uniqueidentifier</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存储 </a:t>
                      </a:r>
                      <a:r>
                        <a:rPr kumimoji="1"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GUID </a:t>
                      </a:r>
                      <a:r>
                        <a:rPr kumimoji="1"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以及 </a:t>
                      </a:r>
                      <a:r>
                        <a:rPr kumimoji="1"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UUID</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6952836"/>
                  </a:ext>
                </a:extLst>
              </a:tr>
            </a:tbl>
          </a:graphicData>
        </a:graphic>
      </p:graphicFrame>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AB61822-B1C7-CC4C-9C29-77F87A785CC0}"/>
              </a:ext>
            </a:extLst>
          </p:cNvPr>
          <p:cNvSpPr>
            <a:spLocks noGrp="1" noChangeArrowheads="1"/>
          </p:cNvSpPr>
          <p:nvPr>
            <p:ph type="title"/>
          </p:nvPr>
        </p:nvSpPr>
        <p:spPr/>
        <p:txBody>
          <a:bodyPr/>
          <a:lstStyle/>
          <a:p>
            <a:pPr eaLnBrk="1" hangingPunct="1"/>
            <a:r>
              <a:rPr lang="zh-CN" altLang="en-US"/>
              <a:t>自动生成列值</a:t>
            </a:r>
            <a:endParaRPr lang="en-US" altLang="zh-CN"/>
          </a:p>
        </p:txBody>
      </p:sp>
      <p:sp>
        <p:nvSpPr>
          <p:cNvPr id="20483" name="Rectangle 3">
            <a:extLst>
              <a:ext uri="{FF2B5EF4-FFF2-40B4-BE49-F238E27FC236}">
                <a16:creationId xmlns:a16="http://schemas.microsoft.com/office/drawing/2014/main" id="{84F78D97-17E3-814C-B206-BE34B802E389}"/>
              </a:ext>
            </a:extLst>
          </p:cNvPr>
          <p:cNvSpPr>
            <a:spLocks noGrp="1" noChangeArrowheads="1"/>
          </p:cNvSpPr>
          <p:nvPr>
            <p:ph type="body" idx="1"/>
          </p:nvPr>
        </p:nvSpPr>
        <p:spPr>
          <a:xfrm>
            <a:off x="598488" y="1295400"/>
            <a:ext cx="8174037" cy="5334000"/>
          </a:xfrm>
        </p:spPr>
        <p:txBody>
          <a:bodyPr/>
          <a:lstStyle/>
          <a:p>
            <a:pPr eaLnBrk="1" hangingPunct="1"/>
            <a:r>
              <a:rPr lang="zh-CN" altLang="en-US">
                <a:latin typeface="宋体" panose="02010600030101010101" pitchFamily="2" charset="-122"/>
              </a:rPr>
              <a:t>在很多时候，我们需要每列有一个唯一的标识符。</a:t>
            </a:r>
          </a:p>
          <a:p>
            <a:pPr lvl="1" eaLnBrk="1" hangingPunct="1">
              <a:lnSpc>
                <a:spcPct val="110000"/>
              </a:lnSpc>
              <a:spcBef>
                <a:spcPct val="0"/>
              </a:spcBef>
            </a:pPr>
            <a:r>
              <a:rPr lang="zh-CN" altLang="en-US">
                <a:latin typeface="宋体" panose="02010600030101010101" pitchFamily="2" charset="-122"/>
              </a:rPr>
              <a:t>一张用来存储学生信息的表，通常使用学号来唯一标识每个学生。学号有自己的产生规则，比如使用入学年月+学院序号+专业序号+班级序号+学生序号保证学号的唯一性。</a:t>
            </a:r>
          </a:p>
          <a:p>
            <a:pPr lvl="1" eaLnBrk="1" hangingPunct="1">
              <a:lnSpc>
                <a:spcPct val="110000"/>
              </a:lnSpc>
              <a:spcBef>
                <a:spcPct val="0"/>
              </a:spcBef>
            </a:pPr>
            <a:r>
              <a:rPr lang="zh-CN" altLang="en-US">
                <a:latin typeface="宋体" panose="02010600030101010101" pitchFamily="2" charset="-122"/>
              </a:rPr>
              <a:t>一个网上书店需要唯一标识每笔交易，采用上面方法就比较困难。采用交易时间作为前缀，则在同一个时间点可能同时发生很多笔交易，并且无法判断先后，需要系统提供一套健壮的机制自动生成唯一标识。</a:t>
            </a:r>
          </a:p>
          <a:p>
            <a:pPr eaLnBrk="1" hangingPunct="1">
              <a:lnSpc>
                <a:spcPct val="100000"/>
              </a:lnSpc>
            </a:pPr>
            <a:r>
              <a:rPr lang="en-US" altLang="zh-CN">
                <a:latin typeface="宋体" panose="02010600030101010101" pitchFamily="2" charset="-122"/>
              </a:rPr>
              <a:t>SQL Server</a:t>
            </a:r>
            <a:r>
              <a:rPr lang="zh-CN" altLang="en-US">
                <a:latin typeface="宋体" panose="02010600030101010101" pitchFamily="2" charset="-122"/>
              </a:rPr>
              <a:t>有三种方法生成列值：</a:t>
            </a:r>
          </a:p>
          <a:p>
            <a:pPr lvl="1" eaLnBrk="1" hangingPunct="1">
              <a:spcBef>
                <a:spcPct val="0"/>
              </a:spcBef>
            </a:pPr>
            <a:r>
              <a:rPr lang="zh-CN" altLang="en-US">
                <a:latin typeface="宋体" panose="02010600030101010101" pitchFamily="2" charset="-122"/>
              </a:rPr>
              <a:t>标识属性</a:t>
            </a:r>
            <a:r>
              <a:rPr lang="en-US" altLang="zh-CN">
                <a:latin typeface="宋体" panose="02010600030101010101" pitchFamily="2" charset="-122"/>
              </a:rPr>
              <a:t>(</a:t>
            </a:r>
            <a:r>
              <a:rPr lang="en-US" altLang="zh-CN"/>
              <a:t>Identity </a:t>
            </a:r>
            <a:r>
              <a:rPr lang="en-US" altLang="zh-CN">
                <a:latin typeface="宋体" panose="02010600030101010101" pitchFamily="2" charset="-122"/>
              </a:rPr>
              <a:t>)</a:t>
            </a:r>
            <a:r>
              <a:rPr lang="zh-CN" altLang="en-US">
                <a:latin typeface="宋体" panose="02010600030101010101" pitchFamily="2" charset="-122"/>
              </a:rPr>
              <a:t>、</a:t>
            </a:r>
            <a:r>
              <a:rPr lang="en-US" altLang="zh-CN">
                <a:latin typeface="宋体" panose="02010600030101010101" pitchFamily="2" charset="-122"/>
              </a:rPr>
              <a:t>NEWID</a:t>
            </a:r>
            <a:r>
              <a:rPr lang="zh-CN" altLang="en-US">
                <a:latin typeface="宋体" panose="02010600030101010101" pitchFamily="2" charset="-122"/>
              </a:rPr>
              <a:t>函数和</a:t>
            </a:r>
            <a:r>
              <a:rPr lang="en-US" altLang="zh-CN"/>
              <a:t>uniqueidentifier</a:t>
            </a:r>
            <a:r>
              <a:rPr lang="zh-CN" altLang="en-US">
                <a:latin typeface="宋体" panose="02010600030101010101" pitchFamily="2" charset="-122"/>
              </a:rPr>
              <a:t>数据类型。</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6805B77-68C2-7C42-A734-C1F7B36B98ED}"/>
              </a:ext>
            </a:extLst>
          </p:cNvPr>
          <p:cNvSpPr>
            <a:spLocks noGrp="1" noChangeArrowheads="1"/>
          </p:cNvSpPr>
          <p:nvPr>
            <p:ph type="title"/>
          </p:nvPr>
        </p:nvSpPr>
        <p:spPr>
          <a:xfrm>
            <a:off x="396875" y="533400"/>
            <a:ext cx="5032375" cy="498475"/>
          </a:xfrm>
        </p:spPr>
        <p:txBody>
          <a:bodyPr/>
          <a:lstStyle/>
          <a:p>
            <a:pPr eaLnBrk="1" hangingPunct="1"/>
            <a:r>
              <a:rPr lang="en-US" altLang="zh-CN"/>
              <a:t>1. </a:t>
            </a:r>
            <a:r>
              <a:rPr lang="zh-CN" altLang="en-US"/>
              <a:t>使用 </a:t>
            </a:r>
            <a:r>
              <a:rPr lang="zh-CN" altLang="zh-CN"/>
              <a:t>Identity</a:t>
            </a:r>
            <a:r>
              <a:rPr lang="zh-CN" altLang="en-US"/>
              <a:t> 属性</a:t>
            </a:r>
            <a:endParaRPr lang="en-US" altLang="zh-CN"/>
          </a:p>
        </p:txBody>
      </p:sp>
      <p:sp>
        <p:nvSpPr>
          <p:cNvPr id="21507" name="Rectangle 3">
            <a:extLst>
              <a:ext uri="{FF2B5EF4-FFF2-40B4-BE49-F238E27FC236}">
                <a16:creationId xmlns:a16="http://schemas.microsoft.com/office/drawing/2014/main" id="{001C5A04-8946-B140-AFE6-85F5E7200F32}"/>
              </a:ext>
            </a:extLst>
          </p:cNvPr>
          <p:cNvSpPr>
            <a:spLocks noGrp="1" noChangeArrowheads="1"/>
          </p:cNvSpPr>
          <p:nvPr>
            <p:ph type="body" idx="1"/>
          </p:nvPr>
        </p:nvSpPr>
        <p:spPr>
          <a:xfrm>
            <a:off x="520700" y="1130300"/>
            <a:ext cx="8259763" cy="4965700"/>
          </a:xfrm>
        </p:spPr>
        <p:txBody>
          <a:bodyPr/>
          <a:lstStyle/>
          <a:p>
            <a:pPr eaLnBrk="1" hangingPunct="1">
              <a:lnSpc>
                <a:spcPct val="100000"/>
              </a:lnSpc>
            </a:pPr>
            <a:r>
              <a:rPr lang="zh-CN" altLang="en-US"/>
              <a:t>使用 </a:t>
            </a:r>
            <a:r>
              <a:rPr lang="en-US" altLang="zh-CN"/>
              <a:t>Identity </a:t>
            </a:r>
            <a:r>
              <a:rPr lang="zh-CN" altLang="en-US"/>
              <a:t>属性的要求</a:t>
            </a:r>
          </a:p>
          <a:p>
            <a:pPr lvl="1" eaLnBrk="1" hangingPunct="1">
              <a:lnSpc>
                <a:spcPct val="80000"/>
              </a:lnSpc>
            </a:pPr>
            <a:r>
              <a:rPr lang="zh-CN" altLang="en-US"/>
              <a:t>每个表只能有一个标识列</a:t>
            </a:r>
            <a:endParaRPr lang="en-US" altLang="zh-CN"/>
          </a:p>
          <a:p>
            <a:pPr lvl="1" eaLnBrk="1" hangingPunct="1">
              <a:lnSpc>
                <a:spcPct val="80000"/>
              </a:lnSpc>
            </a:pPr>
            <a:r>
              <a:rPr lang="zh-CN" altLang="en-US"/>
              <a:t>只用在 </a:t>
            </a:r>
            <a:r>
              <a:rPr lang="en-US" altLang="zh-CN"/>
              <a:t>integer、numeric </a:t>
            </a:r>
            <a:r>
              <a:rPr lang="zh-CN" altLang="en-US"/>
              <a:t>和 </a:t>
            </a:r>
            <a:r>
              <a:rPr lang="en-US" altLang="zh-CN"/>
              <a:t>numeric(decimal)</a:t>
            </a:r>
            <a:r>
              <a:rPr lang="zh-CN" altLang="en-US"/>
              <a:t>数据类型上。若用于 </a:t>
            </a:r>
            <a:r>
              <a:rPr lang="en-US" altLang="zh-CN"/>
              <a:t>numeric(decimal)，</a:t>
            </a:r>
            <a:r>
              <a:rPr lang="zh-CN" altLang="en-US"/>
              <a:t>小数位数必须为0</a:t>
            </a:r>
          </a:p>
          <a:p>
            <a:pPr lvl="1" eaLnBrk="1" hangingPunct="1">
              <a:lnSpc>
                <a:spcPct val="80000"/>
              </a:lnSpc>
            </a:pPr>
            <a:r>
              <a:rPr lang="zh-CN" altLang="en-US"/>
              <a:t>标识列不能进行更新操作</a:t>
            </a:r>
          </a:p>
          <a:p>
            <a:pPr lvl="1" eaLnBrk="1" hangingPunct="1">
              <a:lnSpc>
                <a:spcPct val="80000"/>
              </a:lnSpc>
            </a:pPr>
            <a:r>
              <a:rPr lang="zh-CN" altLang="en-US"/>
              <a:t>标识列不允许空值</a:t>
            </a:r>
          </a:p>
          <a:p>
            <a:pPr lvl="1" eaLnBrk="1" hangingPunct="1">
              <a:lnSpc>
                <a:spcPct val="80000"/>
              </a:lnSpc>
            </a:pPr>
            <a:r>
              <a:rPr lang="zh-CN" altLang="en-US"/>
              <a:t>应估计表中可能具有的行的数目，来确定标识列的数据类型</a:t>
            </a:r>
          </a:p>
          <a:p>
            <a:pPr eaLnBrk="1" hangingPunct="1">
              <a:lnSpc>
                <a:spcPct val="100000"/>
              </a:lnSpc>
            </a:pPr>
            <a:r>
              <a:rPr lang="zh-CN" altLang="en-US"/>
              <a:t>在查询中，可以用关键字 </a:t>
            </a:r>
            <a:r>
              <a:rPr lang="en-US" altLang="zh-CN"/>
              <a:t>IDENTITYCOL </a:t>
            </a:r>
            <a:r>
              <a:rPr lang="zh-CN" altLang="en-US"/>
              <a:t>来代表一个表中的标识列</a:t>
            </a:r>
          </a:p>
          <a:p>
            <a:pPr lvl="1" eaLnBrk="1" hangingPunct="1"/>
            <a:r>
              <a:rPr lang="zh-CN" altLang="en-US"/>
              <a:t>使得不必指明标识列的列名，增加了灵活性</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EC12BFC-BA95-244B-9DBE-33E853FEA769}"/>
              </a:ext>
            </a:extLst>
          </p:cNvPr>
          <p:cNvSpPr>
            <a:spLocks noGrp="1" noChangeArrowheads="1"/>
          </p:cNvSpPr>
          <p:nvPr>
            <p:ph type="title"/>
          </p:nvPr>
        </p:nvSpPr>
        <p:spPr>
          <a:xfrm>
            <a:off x="396875" y="533400"/>
            <a:ext cx="6208713" cy="498475"/>
          </a:xfrm>
        </p:spPr>
        <p:txBody>
          <a:bodyPr/>
          <a:lstStyle/>
          <a:p>
            <a:pPr eaLnBrk="1" hangingPunct="1"/>
            <a:r>
              <a:rPr lang="zh-CN" altLang="en-US"/>
              <a:t>使用 </a:t>
            </a:r>
            <a:r>
              <a:rPr lang="zh-CN" altLang="zh-CN"/>
              <a:t>Identity</a:t>
            </a:r>
            <a:r>
              <a:rPr lang="zh-CN" altLang="en-US"/>
              <a:t> 属性（续）</a:t>
            </a:r>
            <a:endParaRPr lang="en-US" altLang="zh-CN"/>
          </a:p>
        </p:txBody>
      </p:sp>
      <p:sp>
        <p:nvSpPr>
          <p:cNvPr id="22531" name="Rectangle 3">
            <a:extLst>
              <a:ext uri="{FF2B5EF4-FFF2-40B4-BE49-F238E27FC236}">
                <a16:creationId xmlns:a16="http://schemas.microsoft.com/office/drawing/2014/main" id="{6A12DCA3-BDBC-F147-AF2A-294312960D30}"/>
              </a:ext>
            </a:extLst>
          </p:cNvPr>
          <p:cNvSpPr>
            <a:spLocks noGrp="1" noChangeArrowheads="1"/>
          </p:cNvSpPr>
          <p:nvPr>
            <p:ph type="body" idx="1"/>
          </p:nvPr>
        </p:nvSpPr>
        <p:spPr>
          <a:xfrm>
            <a:off x="360363" y="1312863"/>
            <a:ext cx="8305800" cy="5029200"/>
          </a:xfrm>
        </p:spPr>
        <p:txBody>
          <a:bodyPr/>
          <a:lstStyle/>
          <a:p>
            <a:pPr eaLnBrk="1" hangingPunct="1">
              <a:lnSpc>
                <a:spcPct val="70000"/>
              </a:lnSpc>
            </a:pPr>
            <a:r>
              <a:rPr lang="zh-CN" altLang="en-US"/>
              <a:t>检索 </a:t>
            </a:r>
            <a:r>
              <a:rPr lang="en-US" altLang="zh-CN"/>
              <a:t>Identity </a:t>
            </a:r>
            <a:r>
              <a:rPr lang="zh-CN" altLang="en-US"/>
              <a:t>属性的信息</a:t>
            </a:r>
          </a:p>
          <a:p>
            <a:pPr lvl="1" eaLnBrk="1" hangingPunct="1"/>
            <a:r>
              <a:rPr lang="zh-CN" altLang="en-US"/>
              <a:t>使用函数 </a:t>
            </a:r>
            <a:r>
              <a:rPr lang="en-US" altLang="zh-CN"/>
              <a:t>IDENT_SEED </a:t>
            </a:r>
            <a:r>
              <a:rPr lang="zh-CN" altLang="en-US"/>
              <a:t>和 </a:t>
            </a:r>
            <a:r>
              <a:rPr lang="en-US" altLang="zh-CN"/>
              <a:t>IDENT_INCR </a:t>
            </a:r>
            <a:r>
              <a:rPr lang="zh-CN" altLang="en-US"/>
              <a:t>获得定义信息</a:t>
            </a:r>
          </a:p>
          <a:p>
            <a:pPr lvl="1" eaLnBrk="1" hangingPunct="1"/>
            <a:r>
              <a:rPr lang="zh-CN" altLang="en-US"/>
              <a:t>使用全局变量 @@</a:t>
            </a:r>
            <a:r>
              <a:rPr lang="en-US" altLang="zh-CN"/>
              <a:t>identity </a:t>
            </a:r>
            <a:r>
              <a:rPr lang="zh-CN" altLang="en-US"/>
              <a:t>获得当前会话的所有作用域中的任何表最后生成的标识值</a:t>
            </a:r>
          </a:p>
          <a:p>
            <a:pPr lvl="1" eaLnBrk="1" hangingPunct="1"/>
            <a:r>
              <a:rPr lang="zh-CN" altLang="en-US"/>
              <a:t>使用函数 </a:t>
            </a:r>
            <a:r>
              <a:rPr lang="en-US" altLang="zh-CN"/>
              <a:t>SCOPE_IDENTITY </a:t>
            </a:r>
            <a:r>
              <a:rPr lang="zh-CN" altLang="en-US"/>
              <a:t>返回当前会话和当前作用域中的任何表最后生成的标识值</a:t>
            </a:r>
            <a:endParaRPr lang="en-US" altLang="zh-CN"/>
          </a:p>
          <a:p>
            <a:pPr lvl="1" eaLnBrk="1" hangingPunct="1"/>
            <a:r>
              <a:rPr lang="zh-CN" altLang="en-US"/>
              <a:t>使用函数 </a:t>
            </a:r>
            <a:r>
              <a:rPr lang="en-US" altLang="zh-CN"/>
              <a:t>IDENT_CURRENT </a:t>
            </a:r>
            <a:r>
              <a:rPr lang="zh-CN" altLang="en-US"/>
              <a:t>返回任何会话和任何作用域中的特定表最后生成的标识值</a:t>
            </a:r>
            <a:endParaRPr lang="en-US" altLang="zh-CN"/>
          </a:p>
          <a:p>
            <a:pPr eaLnBrk="1" hangingPunct="1">
              <a:lnSpc>
                <a:spcPct val="70000"/>
              </a:lnSpc>
            </a:pPr>
            <a:r>
              <a:rPr lang="zh-CN" altLang="en-US"/>
              <a:t>管理 </a:t>
            </a:r>
            <a:r>
              <a:rPr lang="en-US" altLang="zh-CN"/>
              <a:t>Identity </a:t>
            </a:r>
            <a:r>
              <a:rPr lang="zh-CN" altLang="en-US"/>
              <a:t>属性</a:t>
            </a:r>
          </a:p>
          <a:p>
            <a:pPr lvl="1" eaLnBrk="1" hangingPunct="1"/>
            <a:r>
              <a:rPr lang="zh-CN" altLang="en-US"/>
              <a:t>设置 </a:t>
            </a:r>
            <a:r>
              <a:rPr lang="en-US" altLang="zh-CN"/>
              <a:t>IDENTITY_INSERT </a:t>
            </a:r>
            <a:r>
              <a:rPr lang="zh-CN" altLang="en-US"/>
              <a:t>为 </a:t>
            </a:r>
            <a:r>
              <a:rPr lang="en-US" altLang="zh-CN"/>
              <a:t>ON，</a:t>
            </a:r>
            <a:r>
              <a:rPr lang="zh-CN" altLang="en-US"/>
              <a:t>可在 </a:t>
            </a:r>
            <a:r>
              <a:rPr lang="en-US" altLang="zh-CN"/>
              <a:t>INSERT </a:t>
            </a:r>
            <a:r>
              <a:rPr lang="zh-CN" altLang="en-US"/>
              <a:t>中为标识列显式地插入用户提供的值</a:t>
            </a:r>
          </a:p>
          <a:p>
            <a:pPr lvl="1" eaLnBrk="1" hangingPunct="1"/>
            <a:r>
              <a:rPr lang="zh-CN" altLang="en-US"/>
              <a:t>使用 </a:t>
            </a:r>
            <a:r>
              <a:rPr lang="en-US" altLang="zh-CN"/>
              <a:t>DBCC CHECKIDENT </a:t>
            </a:r>
            <a:r>
              <a:rPr lang="zh-CN" altLang="en-US"/>
              <a:t>检查当前标识值是否越界</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D988AF0-AAE8-B547-8974-BAE6DF42AE3B}"/>
              </a:ext>
            </a:extLst>
          </p:cNvPr>
          <p:cNvSpPr>
            <a:spLocks noGrp="1" noChangeArrowheads="1"/>
          </p:cNvSpPr>
          <p:nvPr>
            <p:ph type="title"/>
          </p:nvPr>
        </p:nvSpPr>
        <p:spPr>
          <a:xfrm>
            <a:off x="479425" y="544513"/>
            <a:ext cx="8988425" cy="841375"/>
          </a:xfrm>
        </p:spPr>
        <p:txBody>
          <a:bodyPr/>
          <a:lstStyle/>
          <a:p>
            <a:pPr eaLnBrk="1" hangingPunct="1"/>
            <a:r>
              <a:rPr lang="en-US" altLang="zh-CN" sz="3200"/>
              <a:t>2.</a:t>
            </a:r>
            <a:r>
              <a:rPr lang="zh-CN" altLang="en-US" sz="3200"/>
              <a:t>使用 </a:t>
            </a:r>
            <a:r>
              <a:rPr lang="en-US" altLang="zh-CN" sz="3200"/>
              <a:t>NEWID </a:t>
            </a:r>
            <a:r>
              <a:rPr lang="zh-CN" altLang="en-US" sz="3200"/>
              <a:t>函数和</a:t>
            </a:r>
            <a:r>
              <a:rPr lang="en-US" altLang="zh-CN" sz="3200"/>
              <a:t>uniqueidentifier</a:t>
            </a:r>
            <a:r>
              <a:rPr lang="zh-CN" altLang="en-US" sz="3200"/>
              <a:t>数据类型</a:t>
            </a:r>
            <a:endParaRPr lang="en-US" altLang="zh-CN" sz="3200"/>
          </a:p>
        </p:txBody>
      </p:sp>
      <p:sp>
        <p:nvSpPr>
          <p:cNvPr id="23555" name="Rectangle 3">
            <a:extLst>
              <a:ext uri="{FF2B5EF4-FFF2-40B4-BE49-F238E27FC236}">
                <a16:creationId xmlns:a16="http://schemas.microsoft.com/office/drawing/2014/main" id="{C8A2882F-6847-9C42-869F-007A5889D8C1}"/>
              </a:ext>
            </a:extLst>
          </p:cNvPr>
          <p:cNvSpPr>
            <a:spLocks noGrp="1" noChangeArrowheads="1"/>
          </p:cNvSpPr>
          <p:nvPr>
            <p:ph type="body" idx="1"/>
          </p:nvPr>
        </p:nvSpPr>
        <p:spPr>
          <a:xfrm>
            <a:off x="557213" y="1341438"/>
            <a:ext cx="7194550" cy="4465637"/>
          </a:xfrm>
        </p:spPr>
        <p:txBody>
          <a:bodyPr/>
          <a:lstStyle/>
          <a:p>
            <a:pPr eaLnBrk="1" hangingPunct="1"/>
            <a:r>
              <a:rPr lang="zh-CN" altLang="en-US"/>
              <a:t>作用：确保 </a:t>
            </a:r>
            <a:r>
              <a:rPr lang="en-US" altLang="zh-CN"/>
              <a:t>ID </a:t>
            </a:r>
            <a:r>
              <a:rPr lang="zh-CN" altLang="en-US"/>
              <a:t>的全局唯一性</a:t>
            </a:r>
          </a:p>
          <a:p>
            <a:pPr lvl="1" eaLnBrk="1" hangingPunct="1"/>
            <a:r>
              <a:rPr lang="en-US" altLang="zh-CN"/>
              <a:t>uniqueidentifier </a:t>
            </a:r>
            <a:r>
              <a:rPr lang="zh-CN" altLang="en-US"/>
              <a:t>数据类型：存储 </a:t>
            </a:r>
            <a:r>
              <a:rPr lang="en-US" altLang="zh-CN"/>
              <a:t>GUID</a:t>
            </a:r>
          </a:p>
          <a:p>
            <a:pPr lvl="1" eaLnBrk="1" hangingPunct="1"/>
            <a:r>
              <a:rPr lang="en-US" altLang="zh-CN"/>
              <a:t>NEWID </a:t>
            </a:r>
            <a:r>
              <a:rPr lang="zh-CN" altLang="en-US"/>
              <a:t>函数：产生一个 </a:t>
            </a:r>
            <a:r>
              <a:rPr lang="en-US" altLang="zh-CN"/>
              <a:t>GUID</a:t>
            </a:r>
          </a:p>
          <a:p>
            <a:pPr eaLnBrk="1" hangingPunct="1"/>
            <a:r>
              <a:rPr lang="zh-CN" altLang="en-US"/>
              <a:t>两者常常和 </a:t>
            </a:r>
            <a:r>
              <a:rPr lang="en-US" altLang="zh-CN"/>
              <a:t>DEFAULT </a:t>
            </a:r>
            <a:r>
              <a:rPr lang="zh-CN" altLang="en-US"/>
              <a:t>约束配合使用</a:t>
            </a:r>
          </a:p>
          <a:p>
            <a:pPr eaLnBrk="1" hangingPunct="1"/>
            <a:r>
              <a:rPr lang="en-US" altLang="zh-CN"/>
              <a:t>uniqueidentifier </a:t>
            </a:r>
            <a:r>
              <a:rPr lang="zh-CN" altLang="en-US"/>
              <a:t>数据类型和 </a:t>
            </a:r>
            <a:r>
              <a:rPr lang="en-US" altLang="zh-CN"/>
              <a:t>Identity </a:t>
            </a:r>
            <a:r>
              <a:rPr lang="zh-CN" altLang="en-US"/>
              <a:t>属性不同，无法自动生成值，所以必须和 </a:t>
            </a:r>
            <a:r>
              <a:rPr lang="en-US" altLang="zh-CN"/>
              <a:t>NEWID </a:t>
            </a:r>
            <a:r>
              <a:rPr lang="zh-CN" altLang="en-US"/>
              <a:t>函数配合</a:t>
            </a:r>
          </a:p>
        </p:txBody>
      </p:sp>
      <p:grpSp>
        <p:nvGrpSpPr>
          <p:cNvPr id="23556" name="Group 4">
            <a:extLst>
              <a:ext uri="{FF2B5EF4-FFF2-40B4-BE49-F238E27FC236}">
                <a16:creationId xmlns:a16="http://schemas.microsoft.com/office/drawing/2014/main" id="{AFAD8334-3E29-3747-8A41-8C72555D0A83}"/>
              </a:ext>
            </a:extLst>
          </p:cNvPr>
          <p:cNvGrpSpPr>
            <a:grpSpLocks/>
          </p:cNvGrpSpPr>
          <p:nvPr/>
        </p:nvGrpSpPr>
        <p:grpSpPr bwMode="auto">
          <a:xfrm>
            <a:off x="981075" y="4495800"/>
            <a:ext cx="7000875" cy="1790700"/>
            <a:chOff x="768" y="1488"/>
            <a:chExt cx="4608" cy="1128"/>
          </a:xfrm>
        </p:grpSpPr>
        <p:sp>
          <p:nvSpPr>
            <p:cNvPr id="23557" name="Rectangle 5">
              <a:extLst>
                <a:ext uri="{FF2B5EF4-FFF2-40B4-BE49-F238E27FC236}">
                  <a16:creationId xmlns:a16="http://schemas.microsoft.com/office/drawing/2014/main" id="{784B043A-DEE2-1E49-ACA1-6EAD1708B5D1}"/>
                </a:ext>
              </a:extLst>
            </p:cNvPr>
            <p:cNvSpPr>
              <a:spLocks noChangeArrowheads="1"/>
            </p:cNvSpPr>
            <p:nvPr/>
          </p:nvSpPr>
          <p:spPr bwMode="auto">
            <a:xfrm>
              <a:off x="2304" y="1488"/>
              <a:ext cx="2976" cy="336"/>
            </a:xfrm>
            <a:prstGeom prst="rect">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30000"/>
                </a:lnSpc>
                <a:spcBef>
                  <a:spcPct val="0"/>
                </a:spcBef>
                <a:buClr>
                  <a:srgbClr val="9999FF"/>
                </a:buClr>
                <a:buFont typeface="Wingdings" pitchFamily="2" charset="2"/>
                <a:buChar char="§"/>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5000"/>
                </a:spcBef>
                <a:spcAft>
                  <a:spcPct val="15000"/>
                </a:spcAft>
                <a:buClr>
                  <a:schemeClr val="accent1"/>
                </a:buClr>
                <a:buFont typeface="Arial" panose="020B0604020202020204" pitchFamily="34" charset="0"/>
                <a:buChar char="–"/>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100000"/>
                </a:lnSpc>
                <a:spcBef>
                  <a:spcPct val="50000"/>
                </a:spcBef>
                <a:buClrTx/>
                <a:buFontTx/>
                <a:buNone/>
              </a:pPr>
              <a:endParaRPr lang="zh-CN" altLang="en-US" sz="2000">
                <a:latin typeface="宋体" panose="02010600030101010101" pitchFamily="2" charset="-122"/>
              </a:endParaRPr>
            </a:p>
          </p:txBody>
        </p:sp>
        <p:sp>
          <p:nvSpPr>
            <p:cNvPr id="23558" name="Rectangle 6">
              <a:extLst>
                <a:ext uri="{FF2B5EF4-FFF2-40B4-BE49-F238E27FC236}">
                  <a16:creationId xmlns:a16="http://schemas.microsoft.com/office/drawing/2014/main" id="{8E65C3C5-D908-D54D-9532-8B733B769E4D}"/>
                </a:ext>
              </a:extLst>
            </p:cNvPr>
            <p:cNvSpPr>
              <a:spLocks noChangeArrowheads="1"/>
            </p:cNvSpPr>
            <p:nvPr/>
          </p:nvSpPr>
          <p:spPr bwMode="auto">
            <a:xfrm>
              <a:off x="768" y="1632"/>
              <a:ext cx="4608" cy="984"/>
            </a:xfrm>
            <a:prstGeom prst="rect">
              <a:avLst/>
            </a:prstGeom>
            <a:solidFill>
              <a:schemeClr val="tx1"/>
            </a:solidFill>
            <a:ln w="12700">
              <a:solidFill>
                <a:schemeClr val="bg1"/>
              </a:solidFill>
              <a:miter lim="800000"/>
              <a:headEnd/>
              <a:tailEnd/>
            </a:ln>
            <a:effectLst>
              <a:outerShdw dist="107763" dir="2700000" algn="ctr" rotWithShape="0">
                <a:srgbClr val="0099CC"/>
              </a:outerShdw>
            </a:effectLst>
          </p:spPr>
          <p:txBody>
            <a:bodyPr lIns="90488" tIns="44450" rIns="90488" bIns="44450">
              <a:spAutoFit/>
            </a:bodyPr>
            <a:lstStyle>
              <a:lvl1pPr eaLnBrk="0" hangingPunct="0">
                <a:lnSpc>
                  <a:spcPct val="130000"/>
                </a:lnSpc>
                <a:spcBef>
                  <a:spcPct val="0"/>
                </a:spcBef>
                <a:buClr>
                  <a:srgbClr val="9999FF"/>
                </a:buClr>
                <a:buFont typeface="Wingdings" pitchFamily="2" charset="2"/>
                <a:buChar char="§"/>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5000"/>
                </a:spcBef>
                <a:spcAft>
                  <a:spcPct val="15000"/>
                </a:spcAft>
                <a:buClr>
                  <a:schemeClr val="accent1"/>
                </a:buClr>
                <a:buFont typeface="Arial" panose="020B0604020202020204" pitchFamily="34" charset="0"/>
                <a:buChar char="–"/>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lnSpc>
                  <a:spcPct val="100000"/>
                </a:lnSpc>
                <a:buClrTx/>
                <a:buFontTx/>
                <a:buNone/>
              </a:pPr>
              <a:r>
                <a:rPr lang="zh-CN" altLang="en-US" b="0">
                  <a:solidFill>
                    <a:schemeClr val="tx1"/>
                  </a:solidFill>
                  <a:latin typeface="Lucida Sans Typewriter" panose="020B0509030504030204" pitchFamily="49" charset="0"/>
                </a:rPr>
                <a:t> </a:t>
              </a:r>
              <a:r>
                <a:rPr lang="en-US" altLang="zh-CN">
                  <a:latin typeface="Lucida Sans Typewriter" panose="020B0509030504030204" pitchFamily="49" charset="0"/>
                </a:rPr>
                <a:t>CREATE TABLE Customer</a:t>
              </a:r>
            </a:p>
            <a:p>
              <a:pPr>
                <a:lnSpc>
                  <a:spcPct val="100000"/>
                </a:lnSpc>
                <a:buClrTx/>
                <a:buFontTx/>
                <a:buNone/>
              </a:pPr>
              <a:r>
                <a:rPr lang="en-US" altLang="zh-CN">
                  <a:latin typeface="Lucida Sans Typewriter" panose="020B0509030504030204" pitchFamily="49" charset="0"/>
                </a:rPr>
                <a:t> (CustID uniqueidentifier NOT NULL </a:t>
              </a:r>
            </a:p>
            <a:p>
              <a:pPr>
                <a:lnSpc>
                  <a:spcPct val="100000"/>
                </a:lnSpc>
                <a:buClrTx/>
                <a:buFontTx/>
                <a:buNone/>
              </a:pPr>
              <a:r>
                <a:rPr lang="en-US" altLang="zh-CN">
                  <a:latin typeface="Lucida Sans Typewriter" panose="020B0509030504030204" pitchFamily="49" charset="0"/>
                </a:rPr>
                <a:t>         DEFAULT NEWID(),</a:t>
              </a:r>
            </a:p>
            <a:p>
              <a:pPr>
                <a:lnSpc>
                  <a:spcPct val="100000"/>
                </a:lnSpc>
                <a:buClrTx/>
                <a:buFontTx/>
                <a:buNone/>
              </a:pPr>
              <a:r>
                <a:rPr lang="en-US" altLang="zh-CN">
                  <a:latin typeface="Lucida Sans Typewriter" panose="020B0509030504030204" pitchFamily="49" charset="0"/>
                </a:rPr>
                <a:t>  CustName char(30) NOT NULL)</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E60A4AD-B197-1441-A2CD-71C4D3803F25}"/>
              </a:ext>
            </a:extLst>
          </p:cNvPr>
          <p:cNvSpPr>
            <a:spLocks noGrp="1" noChangeArrowheads="1"/>
          </p:cNvSpPr>
          <p:nvPr>
            <p:ph type="title"/>
          </p:nvPr>
        </p:nvSpPr>
        <p:spPr>
          <a:xfrm>
            <a:off x="396875" y="533400"/>
            <a:ext cx="6188075" cy="498475"/>
          </a:xfrm>
        </p:spPr>
        <p:txBody>
          <a:bodyPr/>
          <a:lstStyle/>
          <a:p>
            <a:pPr eaLnBrk="1" hangingPunct="1"/>
            <a:r>
              <a:rPr lang="zh-CN" altLang="en-US">
                <a:ea typeface="宋体" panose="02010600030101010101" pitchFamily="2" charset="-122"/>
              </a:rPr>
              <a:t>选择数据类型的指导原则</a:t>
            </a:r>
            <a:endParaRPr lang="en-US" altLang="zh-CN">
              <a:ea typeface="宋体" panose="02010600030101010101" pitchFamily="2" charset="-122"/>
            </a:endParaRPr>
          </a:p>
        </p:txBody>
      </p:sp>
      <p:sp>
        <p:nvSpPr>
          <p:cNvPr id="24579" name="Rectangle 3">
            <a:extLst>
              <a:ext uri="{FF2B5EF4-FFF2-40B4-BE49-F238E27FC236}">
                <a16:creationId xmlns:a16="http://schemas.microsoft.com/office/drawing/2014/main" id="{05EFCCD5-CA21-E844-9EFF-02AC0DF68793}"/>
              </a:ext>
            </a:extLst>
          </p:cNvPr>
          <p:cNvSpPr>
            <a:spLocks noGrp="1" noChangeArrowheads="1"/>
          </p:cNvSpPr>
          <p:nvPr>
            <p:ph type="body" idx="1"/>
          </p:nvPr>
        </p:nvSpPr>
        <p:spPr>
          <a:xfrm>
            <a:off x="431800" y="1371600"/>
            <a:ext cx="8320088" cy="5257800"/>
          </a:xfrm>
        </p:spPr>
        <p:txBody>
          <a:bodyPr/>
          <a:lstStyle/>
          <a:p>
            <a:pPr eaLnBrk="1" hangingPunct="1">
              <a:lnSpc>
                <a:spcPct val="85000"/>
              </a:lnSpc>
              <a:spcBef>
                <a:spcPct val="0"/>
              </a:spcBef>
            </a:pPr>
            <a:r>
              <a:rPr lang="zh-CN" altLang="en-US"/>
              <a:t>若列值的长度相差很大，那么使用变长数据类型</a:t>
            </a:r>
          </a:p>
          <a:p>
            <a:pPr lvl="1" eaLnBrk="1" hangingPunct="1">
              <a:lnSpc>
                <a:spcPct val="85000"/>
              </a:lnSpc>
              <a:spcBef>
                <a:spcPct val="0"/>
              </a:spcBef>
            </a:pPr>
            <a:r>
              <a:rPr lang="zh-CN" altLang="en-US"/>
              <a:t>例如某列存储的是人名，地址等</a:t>
            </a:r>
          </a:p>
          <a:p>
            <a:pPr eaLnBrk="1" hangingPunct="1">
              <a:lnSpc>
                <a:spcPct val="85000"/>
              </a:lnSpc>
              <a:spcBef>
                <a:spcPct val="0"/>
              </a:spcBef>
            </a:pPr>
            <a:r>
              <a:rPr lang="zh-CN" altLang="en-US"/>
              <a:t>谨慎使用 </a:t>
            </a:r>
            <a:r>
              <a:rPr lang="en-US" altLang="zh-CN"/>
              <a:t>tinyint </a:t>
            </a:r>
            <a:r>
              <a:rPr lang="zh-CN" altLang="en-US"/>
              <a:t>数据类型</a:t>
            </a:r>
          </a:p>
          <a:p>
            <a:pPr lvl="1" eaLnBrk="1" hangingPunct="1">
              <a:lnSpc>
                <a:spcPct val="85000"/>
              </a:lnSpc>
              <a:spcBef>
                <a:spcPct val="0"/>
              </a:spcBef>
            </a:pPr>
            <a:r>
              <a:rPr lang="zh-CN" altLang="en-US"/>
              <a:t>虽然节省空间，但扩展性很小</a:t>
            </a:r>
          </a:p>
          <a:p>
            <a:pPr eaLnBrk="1" hangingPunct="1">
              <a:lnSpc>
                <a:spcPct val="85000"/>
              </a:lnSpc>
              <a:spcBef>
                <a:spcPct val="0"/>
              </a:spcBef>
            </a:pPr>
            <a:r>
              <a:rPr lang="zh-CN" altLang="en-US"/>
              <a:t>对于小数数据来说，一般使用 </a:t>
            </a:r>
            <a:r>
              <a:rPr lang="en-US" altLang="zh-CN"/>
              <a:t>decimal </a:t>
            </a:r>
            <a:r>
              <a:rPr lang="zh-CN" altLang="en-US"/>
              <a:t>数据类型</a:t>
            </a:r>
          </a:p>
          <a:p>
            <a:pPr lvl="1" eaLnBrk="1" hangingPunct="1">
              <a:lnSpc>
                <a:spcPct val="85000"/>
              </a:lnSpc>
              <a:spcBef>
                <a:spcPct val="0"/>
              </a:spcBef>
            </a:pPr>
            <a:r>
              <a:rPr lang="zh-CN" altLang="en-US"/>
              <a:t>可以精确地控制精度</a:t>
            </a:r>
          </a:p>
          <a:p>
            <a:pPr eaLnBrk="1" hangingPunct="1">
              <a:lnSpc>
                <a:spcPct val="85000"/>
              </a:lnSpc>
              <a:spcBef>
                <a:spcPct val="0"/>
              </a:spcBef>
            </a:pPr>
            <a:r>
              <a:rPr lang="zh-CN" altLang="en-US"/>
              <a:t>如果行的存储量超过8000字节</a:t>
            </a:r>
            <a:r>
              <a:rPr lang="en-US" altLang="zh-CN"/>
              <a:t>,</a:t>
            </a:r>
            <a:r>
              <a:rPr lang="zh-CN" altLang="en-US"/>
              <a:t>使用 </a:t>
            </a:r>
            <a:r>
              <a:rPr lang="en-US" altLang="zh-CN"/>
              <a:t>text </a:t>
            </a:r>
            <a:r>
              <a:rPr lang="zh-CN" altLang="en-US"/>
              <a:t>或</a:t>
            </a:r>
            <a:r>
              <a:rPr lang="en-US" altLang="zh-CN"/>
              <a:t>image</a:t>
            </a:r>
          </a:p>
          <a:p>
            <a:pPr lvl="1" eaLnBrk="1" hangingPunct="1">
              <a:lnSpc>
                <a:spcPct val="85000"/>
              </a:lnSpc>
              <a:spcBef>
                <a:spcPct val="0"/>
              </a:spcBef>
            </a:pPr>
            <a:r>
              <a:rPr lang="zh-CN" altLang="en-US"/>
              <a:t>若不大于8 000字节，可使用</a:t>
            </a:r>
            <a:r>
              <a:rPr lang="en-US" altLang="zh-CN"/>
              <a:t>char、varchar</a:t>
            </a:r>
            <a:r>
              <a:rPr lang="zh-CN" altLang="en-US"/>
              <a:t>或者</a:t>
            </a:r>
            <a:r>
              <a:rPr lang="en-US" altLang="zh-CN"/>
              <a:t>binary</a:t>
            </a:r>
            <a:r>
              <a:rPr lang="zh-CN" altLang="en-US"/>
              <a:t>数据类型</a:t>
            </a:r>
          </a:p>
          <a:p>
            <a:pPr eaLnBrk="1" hangingPunct="1">
              <a:lnSpc>
                <a:spcPct val="85000"/>
              </a:lnSpc>
              <a:spcBef>
                <a:spcPct val="0"/>
              </a:spcBef>
            </a:pPr>
            <a:r>
              <a:rPr lang="zh-CN" altLang="en-US"/>
              <a:t>对于货币数据，使用 </a:t>
            </a:r>
            <a:r>
              <a:rPr lang="en-US" altLang="zh-CN"/>
              <a:t>money </a:t>
            </a:r>
            <a:r>
              <a:rPr lang="zh-CN" altLang="en-US"/>
              <a:t>数据类型</a:t>
            </a:r>
          </a:p>
          <a:p>
            <a:pPr eaLnBrk="1" hangingPunct="1">
              <a:lnSpc>
                <a:spcPct val="85000"/>
              </a:lnSpc>
              <a:spcBef>
                <a:spcPct val="0"/>
              </a:spcBef>
            </a:pPr>
            <a:r>
              <a:rPr lang="zh-CN" altLang="en-US"/>
              <a:t>不要使用类型为 </a:t>
            </a:r>
            <a:r>
              <a:rPr lang="en-US" altLang="zh-CN"/>
              <a:t>float </a:t>
            </a:r>
            <a:r>
              <a:rPr lang="zh-CN" altLang="en-US"/>
              <a:t>或者 </a:t>
            </a:r>
            <a:r>
              <a:rPr lang="en-US" altLang="zh-CN"/>
              <a:t>real </a:t>
            </a:r>
            <a:r>
              <a:rPr lang="zh-CN" altLang="en-US"/>
              <a:t>的列作为主键</a:t>
            </a:r>
          </a:p>
          <a:p>
            <a:pPr lvl="1" eaLnBrk="1" hangingPunct="1">
              <a:lnSpc>
                <a:spcPct val="85000"/>
              </a:lnSpc>
              <a:spcBef>
                <a:spcPct val="0"/>
              </a:spcBef>
            </a:pPr>
            <a:r>
              <a:rPr lang="zh-CN" altLang="en-US"/>
              <a:t>因为它们不精确，所以不适合用于比较</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2EC00DA-91A5-3640-8D23-157ADB34CB8B}"/>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用户定义数据类型</a:t>
            </a:r>
          </a:p>
        </p:txBody>
      </p:sp>
      <p:sp>
        <p:nvSpPr>
          <p:cNvPr id="25603" name="Rectangle 3">
            <a:extLst>
              <a:ext uri="{FF2B5EF4-FFF2-40B4-BE49-F238E27FC236}">
                <a16:creationId xmlns:a16="http://schemas.microsoft.com/office/drawing/2014/main" id="{9615F388-2B12-BA4D-978A-E1F9C058DA7A}"/>
              </a:ext>
            </a:extLst>
          </p:cNvPr>
          <p:cNvSpPr>
            <a:spLocks noGrp="1" noChangeArrowheads="1"/>
          </p:cNvSpPr>
          <p:nvPr>
            <p:ph type="body" idx="1"/>
          </p:nvPr>
        </p:nvSpPr>
        <p:spPr/>
        <p:txBody>
          <a:bodyPr/>
          <a:lstStyle/>
          <a:p>
            <a:pPr eaLnBrk="1" hangingPunct="1">
              <a:lnSpc>
                <a:spcPct val="110000"/>
              </a:lnSpc>
              <a:spcBef>
                <a:spcPct val="0"/>
              </a:spcBef>
            </a:pPr>
            <a:r>
              <a:rPr lang="en-US" altLang="zh-CN"/>
              <a:t>SQL Server</a:t>
            </a:r>
            <a:r>
              <a:rPr lang="zh-CN" altLang="en-US"/>
              <a:t>提供了用户自定义数据类型的功能</a:t>
            </a:r>
          </a:p>
          <a:p>
            <a:pPr lvl="1" eaLnBrk="1" hangingPunct="1">
              <a:lnSpc>
                <a:spcPct val="110000"/>
              </a:lnSpc>
              <a:spcBef>
                <a:spcPct val="0"/>
              </a:spcBef>
            </a:pPr>
            <a:r>
              <a:rPr lang="zh-CN" altLang="en-US"/>
              <a:t>用户定义的数据类型与系统数据类型一样，都是用来限制操作者输入数据的种类和长度，它可以用于使用系统数据类型的任何地方。</a:t>
            </a:r>
          </a:p>
          <a:p>
            <a:pPr lvl="1" eaLnBrk="1" hangingPunct="1">
              <a:lnSpc>
                <a:spcPct val="110000"/>
              </a:lnSpc>
              <a:spcBef>
                <a:spcPct val="0"/>
              </a:spcBef>
            </a:pPr>
            <a:r>
              <a:rPr lang="zh-CN" altLang="en-US"/>
              <a:t>如果在</a:t>
            </a:r>
            <a:r>
              <a:rPr lang="en-US" altLang="zh-CN"/>
              <a:t>model</a:t>
            </a:r>
            <a:r>
              <a:rPr lang="zh-CN" altLang="en-US"/>
              <a:t>数据库中创建了用户自定义的数据类型，则它将出现在所有以后新建的数据库中。定义在用户数据库中的用户自定义数据类型，则只会出现在定义它的数据库中。</a:t>
            </a:r>
          </a:p>
          <a:p>
            <a:pPr lvl="1" eaLnBrk="1" hangingPunct="1">
              <a:lnSpc>
                <a:spcPct val="110000"/>
              </a:lnSpc>
              <a:spcBef>
                <a:spcPct val="0"/>
              </a:spcBef>
            </a:pPr>
            <a:r>
              <a:rPr lang="zh-CN" altLang="en-US"/>
              <a:t>用户定义的数据类型是与表、视图等并列的数据库对象，可以对它执行创建、修改、删除等操作</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FE80ECE-DCE9-004A-A2A8-27ED8155EC76}"/>
              </a:ext>
            </a:extLst>
          </p:cNvPr>
          <p:cNvSpPr>
            <a:spLocks noGrp="1" noChangeArrowheads="1"/>
          </p:cNvSpPr>
          <p:nvPr>
            <p:ph type="title"/>
          </p:nvPr>
        </p:nvSpPr>
        <p:spPr/>
        <p:txBody>
          <a:bodyPr/>
          <a:lstStyle/>
          <a:p>
            <a:pPr eaLnBrk="1" hangingPunct="1"/>
            <a:r>
              <a:rPr lang="zh-CN" altLang="en-US">
                <a:ea typeface="宋体" panose="02010600030101010101" pitchFamily="2" charset="-122"/>
              </a:rPr>
              <a:t>本章内容</a:t>
            </a:r>
          </a:p>
        </p:txBody>
      </p:sp>
      <p:sp>
        <p:nvSpPr>
          <p:cNvPr id="8195" name="Rectangle 3">
            <a:extLst>
              <a:ext uri="{FF2B5EF4-FFF2-40B4-BE49-F238E27FC236}">
                <a16:creationId xmlns:a16="http://schemas.microsoft.com/office/drawing/2014/main" id="{7D3AC161-0E24-4145-BE4E-BD3D754BCFD2}"/>
              </a:ext>
            </a:extLst>
          </p:cNvPr>
          <p:cNvSpPr>
            <a:spLocks noGrp="1" noChangeArrowheads="1"/>
          </p:cNvSpPr>
          <p:nvPr>
            <p:ph type="body" idx="1"/>
          </p:nvPr>
        </p:nvSpPr>
        <p:spPr/>
        <p:txBody>
          <a:bodyPr/>
          <a:lstStyle/>
          <a:p>
            <a:pPr eaLnBrk="1" hangingPunct="1"/>
            <a:r>
              <a:rPr lang="en-US" altLang="en-US"/>
              <a:t>12.1</a:t>
            </a:r>
            <a:r>
              <a:rPr lang="en-US" altLang="zh-CN"/>
              <a:t> </a:t>
            </a:r>
            <a:r>
              <a:rPr lang="en-US" altLang="en-US"/>
              <a:t>Transact-SQL</a:t>
            </a:r>
            <a:endParaRPr lang="en-US" altLang="zh-CN"/>
          </a:p>
          <a:p>
            <a:pPr eaLnBrk="1" hangingPunct="1">
              <a:spcBef>
                <a:spcPct val="50000"/>
              </a:spcBef>
            </a:pPr>
            <a:r>
              <a:rPr lang="en-US" altLang="zh-CN"/>
              <a:t>12.2 </a:t>
            </a:r>
            <a:r>
              <a:rPr lang="zh-CN" altLang="en-US"/>
              <a:t>游标</a:t>
            </a:r>
          </a:p>
          <a:p>
            <a:pPr eaLnBrk="1" hangingPunct="1">
              <a:spcBef>
                <a:spcPct val="50000"/>
              </a:spcBef>
            </a:pPr>
            <a:r>
              <a:rPr lang="en-US" altLang="zh-CN"/>
              <a:t>12.3 </a:t>
            </a:r>
            <a:r>
              <a:rPr lang="zh-CN" altLang="en-US"/>
              <a:t>存储过程</a:t>
            </a:r>
          </a:p>
          <a:p>
            <a:pPr eaLnBrk="1" hangingPunct="1">
              <a:spcBef>
                <a:spcPct val="50000"/>
              </a:spcBef>
            </a:pPr>
            <a:r>
              <a:rPr lang="en-US" altLang="zh-CN"/>
              <a:t>12.4 </a:t>
            </a:r>
            <a:r>
              <a:rPr lang="zh-CN" altLang="en-US"/>
              <a:t>用户定义函数</a:t>
            </a:r>
          </a:p>
          <a:p>
            <a:pPr eaLnBrk="1" hangingPunct="1">
              <a:spcBef>
                <a:spcPct val="50000"/>
              </a:spcBef>
            </a:pPr>
            <a:r>
              <a:rPr lang="en-US" altLang="zh-CN"/>
              <a:t>12.5 </a:t>
            </a:r>
            <a:r>
              <a:rPr lang="zh-CN" altLang="en-US"/>
              <a:t>触发器</a:t>
            </a:r>
          </a:p>
          <a:p>
            <a:pPr eaLnBrk="1" hangingPunct="1"/>
            <a:endParaRPr lang="zh-CN" altLang="en-US"/>
          </a:p>
          <a:p>
            <a:pPr eaLnBrk="1" hangingPunct="1"/>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9B0AEDA-8982-EF4A-A075-CCF47DFB06FC}"/>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用户定义数据类型</a:t>
            </a:r>
          </a:p>
        </p:txBody>
      </p:sp>
      <p:sp>
        <p:nvSpPr>
          <p:cNvPr id="26627" name="Rectangle 3">
            <a:extLst>
              <a:ext uri="{FF2B5EF4-FFF2-40B4-BE49-F238E27FC236}">
                <a16:creationId xmlns:a16="http://schemas.microsoft.com/office/drawing/2014/main" id="{4646A77F-B2F2-3F48-BFF9-A67048B15357}"/>
              </a:ext>
            </a:extLst>
          </p:cNvPr>
          <p:cNvSpPr>
            <a:spLocks noGrp="1" noChangeArrowheads="1"/>
          </p:cNvSpPr>
          <p:nvPr>
            <p:ph type="body" idx="1"/>
          </p:nvPr>
        </p:nvSpPr>
        <p:spPr/>
        <p:txBody>
          <a:bodyPr/>
          <a:lstStyle/>
          <a:p>
            <a:pPr eaLnBrk="1" hangingPunct="1">
              <a:lnSpc>
                <a:spcPct val="105000"/>
              </a:lnSpc>
              <a:spcBef>
                <a:spcPct val="0"/>
              </a:spcBef>
            </a:pPr>
            <a:r>
              <a:rPr lang="zh-CN" altLang="en-US"/>
              <a:t>用户定义数据类型</a:t>
            </a:r>
          </a:p>
          <a:p>
            <a:pPr lvl="1" eaLnBrk="1" hangingPunct="1">
              <a:lnSpc>
                <a:spcPct val="105000"/>
              </a:lnSpc>
              <a:spcBef>
                <a:spcPct val="0"/>
              </a:spcBef>
            </a:pPr>
            <a:r>
              <a:rPr lang="zh-CN" altLang="en-US"/>
              <a:t>当多个表的列中要存储同样类型的数据，可使用用户定义数据类型</a:t>
            </a:r>
          </a:p>
          <a:p>
            <a:pPr lvl="1" eaLnBrk="1" hangingPunct="1">
              <a:lnSpc>
                <a:spcPct val="105000"/>
              </a:lnSpc>
              <a:spcBef>
                <a:spcPct val="0"/>
              </a:spcBef>
            </a:pPr>
            <a:r>
              <a:rPr lang="zh-CN" altLang="en-US"/>
              <a:t>用户定义的数据类型记录在 </a:t>
            </a:r>
            <a:r>
              <a:rPr lang="en-US" altLang="zh-CN"/>
              <a:t>systypes </a:t>
            </a:r>
            <a:r>
              <a:rPr lang="zh-CN" altLang="en-US"/>
              <a:t>系统表中</a:t>
            </a:r>
          </a:p>
          <a:p>
            <a:pPr eaLnBrk="1" hangingPunct="1">
              <a:lnSpc>
                <a:spcPct val="105000"/>
              </a:lnSpc>
              <a:spcBef>
                <a:spcPct val="0"/>
              </a:spcBef>
            </a:pPr>
            <a:r>
              <a:rPr lang="zh-CN" altLang="en-US"/>
              <a:t>创建用户定义的数据类型</a:t>
            </a:r>
          </a:p>
          <a:p>
            <a:pPr lvl="1" eaLnBrk="1" hangingPunct="1">
              <a:lnSpc>
                <a:spcPct val="105000"/>
              </a:lnSpc>
              <a:spcBef>
                <a:spcPct val="0"/>
              </a:spcBef>
            </a:pPr>
            <a:r>
              <a:rPr lang="zh-CN" altLang="en-US"/>
              <a:t>企业管理器</a:t>
            </a:r>
          </a:p>
          <a:p>
            <a:pPr lvl="1" eaLnBrk="1" hangingPunct="1">
              <a:lnSpc>
                <a:spcPct val="105000"/>
              </a:lnSpc>
              <a:spcBef>
                <a:spcPct val="0"/>
              </a:spcBef>
            </a:pPr>
            <a:r>
              <a:rPr lang="zh-CN" altLang="en-US"/>
              <a:t>系统存储过程</a:t>
            </a:r>
          </a:p>
          <a:p>
            <a:pPr lvl="1" eaLnBrk="1" hangingPunct="1">
              <a:lnSpc>
                <a:spcPct val="105000"/>
              </a:lnSpc>
              <a:spcBef>
                <a:spcPct val="0"/>
              </a:spcBef>
              <a:buFont typeface="Arial" panose="020B0604020202020204" pitchFamily="34" charset="0"/>
              <a:buNone/>
            </a:pPr>
            <a:r>
              <a:rPr lang="en-US" altLang="zh-CN" b="0">
                <a:latin typeface="Times New Roman" panose="02020603050405020304" pitchFamily="18" charset="0"/>
                <a:cs typeface="Times New Roman" panose="02020603050405020304" pitchFamily="18" charset="0"/>
              </a:rPr>
              <a:t>	</a:t>
            </a:r>
            <a:r>
              <a:rPr lang="en-US" altLang="zh-CN" b="0">
                <a:latin typeface="宋体" panose="02010600030101010101" pitchFamily="2" charset="-122"/>
              </a:rPr>
              <a:t>sp_addtype </a:t>
            </a:r>
            <a:r>
              <a:rPr lang="en-US" altLang="zh-CN">
                <a:latin typeface="宋体" panose="02010600030101010101" pitchFamily="2" charset="-122"/>
              </a:rPr>
              <a:t>{</a:t>
            </a:r>
            <a:r>
              <a:rPr lang="zh-CN" altLang="en-US" i="1">
                <a:latin typeface="宋体" panose="02010600030101010101" pitchFamily="2" charset="-122"/>
              </a:rPr>
              <a:t>类型名</a:t>
            </a:r>
            <a:r>
              <a:rPr lang="zh-CN" altLang="en-US">
                <a:latin typeface="宋体" panose="02010600030101010101" pitchFamily="2" charset="-122"/>
              </a:rPr>
              <a:t>}</a:t>
            </a:r>
            <a:r>
              <a:rPr lang="zh-CN" altLang="en-US" b="0">
                <a:latin typeface="宋体" panose="02010600030101010101" pitchFamily="2" charset="-122"/>
              </a:rPr>
              <a:t>,</a:t>
            </a:r>
            <a:r>
              <a:rPr lang="zh-CN" altLang="en-US">
                <a:latin typeface="宋体" panose="02010600030101010101" pitchFamily="2" charset="-122"/>
              </a:rPr>
              <a:t>[</a:t>
            </a:r>
            <a:r>
              <a:rPr lang="zh-CN" altLang="en-US" i="1">
                <a:latin typeface="宋体" panose="02010600030101010101" pitchFamily="2" charset="-122"/>
              </a:rPr>
              <a:t>系统数据类型</a:t>
            </a:r>
            <a:r>
              <a:rPr lang="zh-CN" altLang="en-US">
                <a:latin typeface="宋体" panose="02010600030101010101" pitchFamily="2" charset="-122"/>
              </a:rPr>
              <a:t>] [,[</a:t>
            </a:r>
            <a:r>
              <a:rPr lang="en-US" altLang="zh-CN">
                <a:latin typeface="Arial Narrow" panose="020B0604020202020204" pitchFamily="34" charset="0"/>
              </a:rPr>
              <a:t>‘</a:t>
            </a:r>
            <a:r>
              <a:rPr lang="en-US" altLang="zh-CN">
                <a:latin typeface="宋体" panose="02010600030101010101" pitchFamily="2" charset="-122"/>
              </a:rPr>
              <a:t>NULL</a:t>
            </a:r>
            <a:r>
              <a:rPr lang="en-US" altLang="zh-CN">
                <a:latin typeface="Arial Narrow" panose="020B0604020202020204" pitchFamily="34" charset="0"/>
              </a:rPr>
              <a:t>’</a:t>
            </a:r>
            <a:r>
              <a:rPr lang="en-US" altLang="zh-CN">
                <a:latin typeface="宋体" panose="02010600030101010101" pitchFamily="2" charset="-122"/>
              </a:rPr>
              <a:t>|</a:t>
            </a:r>
            <a:r>
              <a:rPr lang="en-US" altLang="zh-CN">
                <a:latin typeface="Arial Narrow" panose="020B0604020202020204" pitchFamily="34" charset="0"/>
              </a:rPr>
              <a:t>‘</a:t>
            </a:r>
            <a:r>
              <a:rPr lang="en-US" altLang="zh-CN">
                <a:latin typeface="宋体" panose="02010600030101010101" pitchFamily="2" charset="-122"/>
              </a:rPr>
              <a:t>NOT NULL</a:t>
            </a:r>
            <a:r>
              <a:rPr lang="en-US" altLang="zh-CN">
                <a:latin typeface="Arial Narrow" panose="020B0604020202020204" pitchFamily="34" charset="0"/>
              </a:rPr>
              <a:t>’</a:t>
            </a:r>
            <a:r>
              <a:rPr lang="en-US" altLang="zh-CN">
                <a:latin typeface="宋体" panose="02010600030101010101" pitchFamily="2" charset="-122"/>
              </a:rPr>
              <a:t>]] [,</a:t>
            </a:r>
            <a:r>
              <a:rPr lang="en-US" altLang="zh-CN">
                <a:latin typeface="Arial Narrow" panose="020B0604020202020204" pitchFamily="34" charset="0"/>
              </a:rPr>
              <a:t>’</a:t>
            </a:r>
            <a:r>
              <a:rPr lang="zh-CN" altLang="en-US" i="1">
                <a:latin typeface="宋体" panose="02010600030101010101" pitchFamily="2" charset="-122"/>
              </a:rPr>
              <a:t>拥有者</a:t>
            </a:r>
            <a:r>
              <a:rPr lang="en-US" altLang="zh-CN" i="1">
                <a:latin typeface="Arial Narrow" panose="020B0604020202020204" pitchFamily="34" charset="0"/>
              </a:rPr>
              <a:t>’</a:t>
            </a:r>
            <a:r>
              <a:rPr lang="en-US" altLang="zh-CN">
                <a:latin typeface="宋体" panose="02010600030101010101" pitchFamily="2" charset="-122"/>
              </a:rPr>
              <a:t>]</a:t>
            </a:r>
          </a:p>
          <a:p>
            <a:pPr eaLnBrk="1" hangingPunct="1">
              <a:lnSpc>
                <a:spcPct val="105000"/>
              </a:lnSpc>
              <a:spcBef>
                <a:spcPct val="0"/>
              </a:spcBef>
            </a:pPr>
            <a:r>
              <a:rPr lang="zh-CN" altLang="en-US"/>
              <a:t>删除用户定义的数据类型</a:t>
            </a:r>
          </a:p>
          <a:p>
            <a:pPr lvl="1" eaLnBrk="1" hangingPunct="1">
              <a:lnSpc>
                <a:spcPct val="105000"/>
              </a:lnSpc>
              <a:spcBef>
                <a:spcPct val="0"/>
              </a:spcBef>
              <a:buFont typeface="Arial" panose="020B0604020202020204" pitchFamily="34" charset="0"/>
              <a:buNone/>
            </a:pPr>
            <a:r>
              <a:rPr lang="en-US" altLang="zh-CN"/>
              <a:t>	</a:t>
            </a:r>
            <a:r>
              <a:rPr lang="en-US" altLang="zh-CN" b="0">
                <a:latin typeface="宋体" panose="02010600030101010101" pitchFamily="2" charset="-122"/>
              </a:rPr>
              <a:t>sp_droptype </a:t>
            </a:r>
            <a:r>
              <a:rPr lang="en-US" altLang="zh-CN">
                <a:latin typeface="宋体" panose="02010600030101010101" pitchFamily="2" charset="-122"/>
              </a:rPr>
              <a:t>{</a:t>
            </a:r>
            <a:r>
              <a:rPr lang="en-US" altLang="zh-CN">
                <a:latin typeface="Arial Narrow" panose="020B0604020202020204" pitchFamily="34" charset="0"/>
              </a:rPr>
              <a:t>‘</a:t>
            </a:r>
            <a:r>
              <a:rPr lang="zh-CN" altLang="en-US" i="1">
                <a:latin typeface="宋体" panose="02010600030101010101" pitchFamily="2" charset="-122"/>
              </a:rPr>
              <a:t>类型名</a:t>
            </a:r>
            <a:r>
              <a:rPr lang="zh-CN" altLang="en-US" i="1">
                <a:latin typeface="Arial Narrow" panose="020B0604020202020204" pitchFamily="34" charset="0"/>
              </a:rPr>
              <a:t>’</a:t>
            </a:r>
            <a:r>
              <a:rPr lang="zh-CN" altLang="en-US">
                <a:latin typeface="宋体" panose="02010600030101010101" pitchFamily="2" charset="-122"/>
              </a:rPr>
              <a:t>}</a:t>
            </a:r>
            <a:r>
              <a:rPr lang="zh-CN" altLang="en-US" b="0">
                <a:latin typeface="宋体" panose="02010600030101010101" pitchFamily="2" charset="-122"/>
              </a:rPr>
              <a:t> </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05C5F93-9DDA-1B42-924E-A93F47CC8851}"/>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12.1.1	Transact-SQL</a:t>
            </a:r>
            <a:r>
              <a:rPr lang="zh-CN" altLang="en-US">
                <a:ea typeface="宋体" panose="02010600030101010101" pitchFamily="2" charset="-122"/>
              </a:rPr>
              <a:t>元素</a:t>
            </a:r>
          </a:p>
        </p:txBody>
      </p:sp>
      <p:sp>
        <p:nvSpPr>
          <p:cNvPr id="27651" name="Rectangle 3">
            <a:extLst>
              <a:ext uri="{FF2B5EF4-FFF2-40B4-BE49-F238E27FC236}">
                <a16:creationId xmlns:a16="http://schemas.microsoft.com/office/drawing/2014/main" id="{04E76F09-2D86-7241-BF0C-7D44B846FBFB}"/>
              </a:ext>
            </a:extLst>
          </p:cNvPr>
          <p:cNvSpPr>
            <a:spLocks noGrp="1" noChangeArrowheads="1"/>
          </p:cNvSpPr>
          <p:nvPr>
            <p:ph type="body" idx="1"/>
          </p:nvPr>
        </p:nvSpPr>
        <p:spPr/>
        <p:txBody>
          <a:bodyPr/>
          <a:lstStyle/>
          <a:p>
            <a:pPr eaLnBrk="1" hangingPunct="1">
              <a:lnSpc>
                <a:spcPct val="80000"/>
              </a:lnSpc>
            </a:pPr>
            <a:r>
              <a:rPr lang="zh-CN" altLang="en-US"/>
              <a:t>运算符</a:t>
            </a:r>
          </a:p>
          <a:p>
            <a:pPr lvl="1" eaLnBrk="1" hangingPunct="1">
              <a:lnSpc>
                <a:spcPct val="80000"/>
              </a:lnSpc>
            </a:pPr>
            <a:r>
              <a:rPr lang="en-US" altLang="zh-CN"/>
              <a:t>Transact-SQL</a:t>
            </a:r>
            <a:r>
              <a:rPr lang="zh-CN" altLang="en-US"/>
              <a:t>提供了如下几种类型的运算符：算术运算符、比较运算符、字符连接运算符和逻辑运算符</a:t>
            </a:r>
          </a:p>
          <a:p>
            <a:pPr lvl="1" eaLnBrk="1" hangingPunct="1">
              <a:lnSpc>
                <a:spcPct val="80000"/>
              </a:lnSpc>
            </a:pPr>
            <a:r>
              <a:rPr lang="zh-CN" altLang="en-US"/>
              <a:t>算术运算符</a:t>
            </a:r>
          </a:p>
          <a:p>
            <a:pPr lvl="1" eaLnBrk="1" hangingPunct="1">
              <a:lnSpc>
                <a:spcPct val="80000"/>
              </a:lnSpc>
            </a:pPr>
            <a:endParaRPr lang="en-US" altLang="zh-CN"/>
          </a:p>
          <a:p>
            <a:pPr lvl="1" eaLnBrk="1" hangingPunct="1">
              <a:lnSpc>
                <a:spcPct val="80000"/>
              </a:lnSpc>
            </a:pPr>
            <a:r>
              <a:rPr lang="zh-CN" altLang="en-US"/>
              <a:t>比较运算符</a:t>
            </a:r>
            <a:endParaRPr lang="en-US" altLang="zh-CN"/>
          </a:p>
        </p:txBody>
      </p:sp>
      <p:pic>
        <p:nvPicPr>
          <p:cNvPr id="27652" name="Picture 205">
            <a:extLst>
              <a:ext uri="{FF2B5EF4-FFF2-40B4-BE49-F238E27FC236}">
                <a16:creationId xmlns:a16="http://schemas.microsoft.com/office/drawing/2014/main" id="{2DC84856-FB88-5D43-90C5-7F424BF0E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3" y="2536825"/>
            <a:ext cx="5632450"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07">
            <a:extLst>
              <a:ext uri="{FF2B5EF4-FFF2-40B4-BE49-F238E27FC236}">
                <a16:creationId xmlns:a16="http://schemas.microsoft.com/office/drawing/2014/main" id="{B6C66A70-E155-ED4A-AA57-4D580BB2C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338" y="4321175"/>
            <a:ext cx="56229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2EF1A18-6DCC-CF49-891D-29C3505C8259}"/>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12.1.1	Transact-SQL</a:t>
            </a:r>
            <a:r>
              <a:rPr lang="zh-CN" altLang="en-US">
                <a:ea typeface="宋体" panose="02010600030101010101" pitchFamily="2" charset="-122"/>
              </a:rPr>
              <a:t>元素</a:t>
            </a:r>
          </a:p>
        </p:txBody>
      </p:sp>
      <p:sp>
        <p:nvSpPr>
          <p:cNvPr id="28675" name="Rectangle 3">
            <a:extLst>
              <a:ext uri="{FF2B5EF4-FFF2-40B4-BE49-F238E27FC236}">
                <a16:creationId xmlns:a16="http://schemas.microsoft.com/office/drawing/2014/main" id="{B3E91D20-597C-B94A-9F19-0CAEBA788A6D}"/>
              </a:ext>
            </a:extLst>
          </p:cNvPr>
          <p:cNvSpPr>
            <a:spLocks noGrp="1" noChangeArrowheads="1"/>
          </p:cNvSpPr>
          <p:nvPr>
            <p:ph type="body" idx="1"/>
          </p:nvPr>
        </p:nvSpPr>
        <p:spPr/>
        <p:txBody>
          <a:bodyPr/>
          <a:lstStyle/>
          <a:p>
            <a:pPr eaLnBrk="1" hangingPunct="1">
              <a:lnSpc>
                <a:spcPct val="80000"/>
              </a:lnSpc>
            </a:pPr>
            <a:r>
              <a:rPr lang="zh-CN" altLang="en-US"/>
              <a:t>运算符</a:t>
            </a:r>
            <a:r>
              <a:rPr lang="en-US" altLang="zh-CN"/>
              <a:t>(</a:t>
            </a:r>
            <a:r>
              <a:rPr lang="zh-CN" altLang="en-US"/>
              <a:t>续</a:t>
            </a:r>
            <a:r>
              <a:rPr lang="en-US" altLang="zh-CN"/>
              <a:t>)</a:t>
            </a:r>
          </a:p>
          <a:p>
            <a:pPr lvl="1" eaLnBrk="1" hangingPunct="1">
              <a:lnSpc>
                <a:spcPct val="80000"/>
              </a:lnSpc>
            </a:pPr>
            <a:r>
              <a:rPr lang="zh-CN" altLang="en-US"/>
              <a:t>字符连接运算符</a:t>
            </a:r>
          </a:p>
          <a:p>
            <a:pPr lvl="2" eaLnBrk="1" hangingPunct="1">
              <a:lnSpc>
                <a:spcPct val="80000"/>
              </a:lnSpc>
            </a:pPr>
            <a:r>
              <a:rPr lang="zh-CN" altLang="en-US"/>
              <a:t>连接运算符只有一种：</a:t>
            </a:r>
            <a:r>
              <a:rPr lang="en-US" altLang="zh-CN"/>
              <a:t>+</a:t>
            </a:r>
            <a:r>
              <a:rPr lang="zh-CN" altLang="en-US"/>
              <a:t>，其用于将两个字符数据连接起来。</a:t>
            </a:r>
          </a:p>
          <a:p>
            <a:pPr lvl="1" eaLnBrk="1" hangingPunct="1">
              <a:lnSpc>
                <a:spcPct val="80000"/>
              </a:lnSpc>
            </a:pPr>
            <a:r>
              <a:rPr lang="zh-CN" altLang="en-US"/>
              <a:t>逻辑运算符</a:t>
            </a:r>
          </a:p>
          <a:p>
            <a:pPr lvl="2" eaLnBrk="1" hangingPunct="1">
              <a:lnSpc>
                <a:spcPct val="80000"/>
              </a:lnSpc>
            </a:pPr>
            <a:r>
              <a:rPr lang="zh-CN" altLang="en-US"/>
              <a:t>逻辑运算符一般用于条件判断</a:t>
            </a:r>
            <a:endParaRPr lang="en-US" altLang="zh-CN"/>
          </a:p>
          <a:p>
            <a:pPr eaLnBrk="1" hangingPunct="1">
              <a:lnSpc>
                <a:spcPct val="80000"/>
              </a:lnSpc>
            </a:pPr>
            <a:r>
              <a:rPr lang="en-US" altLang="zh-CN"/>
              <a:t>3. </a:t>
            </a:r>
            <a:r>
              <a:rPr lang="zh-CN" altLang="en-US"/>
              <a:t>常量</a:t>
            </a:r>
          </a:p>
          <a:p>
            <a:pPr lvl="1" eaLnBrk="1" hangingPunct="1">
              <a:lnSpc>
                <a:spcPct val="80000"/>
              </a:lnSpc>
            </a:pPr>
            <a:r>
              <a:rPr lang="zh-CN" altLang="en-US"/>
              <a:t>常量是表示特定数据值的符号。</a:t>
            </a:r>
          </a:p>
          <a:p>
            <a:pPr lvl="1" eaLnBrk="1" hangingPunct="1">
              <a:lnSpc>
                <a:spcPct val="80000"/>
              </a:lnSpc>
            </a:pPr>
            <a:r>
              <a:rPr lang="zh-CN" altLang="en-US"/>
              <a:t>常量的格式取决于它所表示的值的数据类型 </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A642F50-C54A-5246-9213-5851289FEB02}"/>
              </a:ext>
            </a:extLst>
          </p:cNvPr>
          <p:cNvSpPr>
            <a:spLocks noGrp="1" noChangeArrowheads="1"/>
          </p:cNvSpPr>
          <p:nvPr>
            <p:ph type="title"/>
          </p:nvPr>
        </p:nvSpPr>
        <p:spPr/>
        <p:txBody>
          <a:bodyPr/>
          <a:lstStyle/>
          <a:p>
            <a:pPr eaLnBrk="1" hangingPunct="1"/>
            <a:r>
              <a:rPr lang="en-US" altLang="zh-CN" sz="3600">
                <a:ea typeface="宋体" panose="02010600030101010101" pitchFamily="2" charset="-122"/>
              </a:rPr>
              <a:t>3. </a:t>
            </a:r>
            <a:r>
              <a:rPr lang="zh-CN" altLang="en-US" sz="3600">
                <a:ea typeface="宋体" panose="02010600030101010101" pitchFamily="2" charset="-122"/>
              </a:rPr>
              <a:t>常量</a:t>
            </a:r>
          </a:p>
        </p:txBody>
      </p:sp>
      <p:graphicFrame>
        <p:nvGraphicFramePr>
          <p:cNvPr id="1248435" name="Group 179">
            <a:extLst>
              <a:ext uri="{FF2B5EF4-FFF2-40B4-BE49-F238E27FC236}">
                <a16:creationId xmlns:a16="http://schemas.microsoft.com/office/drawing/2014/main" id="{0987BE6B-396B-1F49-85A8-7238D8D7BFBB}"/>
              </a:ext>
            </a:extLst>
          </p:cNvPr>
          <p:cNvGraphicFramePr>
            <a:graphicFrameLocks noGrp="1"/>
          </p:cNvGraphicFramePr>
          <p:nvPr/>
        </p:nvGraphicFramePr>
        <p:xfrm>
          <a:off x="244475" y="1092200"/>
          <a:ext cx="8709025" cy="5424488"/>
        </p:xfrm>
        <a:graphic>
          <a:graphicData uri="http://schemas.openxmlformats.org/drawingml/2006/table">
            <a:tbl>
              <a:tblPr/>
              <a:tblGrid>
                <a:gridCol w="3021013">
                  <a:extLst>
                    <a:ext uri="{9D8B030D-6E8A-4147-A177-3AD203B41FA5}">
                      <a16:colId xmlns:a16="http://schemas.microsoft.com/office/drawing/2014/main" val="1975855760"/>
                    </a:ext>
                  </a:extLst>
                </a:gridCol>
                <a:gridCol w="5688012">
                  <a:extLst>
                    <a:ext uri="{9D8B030D-6E8A-4147-A177-3AD203B41FA5}">
                      <a16:colId xmlns:a16="http://schemas.microsoft.com/office/drawing/2014/main" val="636538447"/>
                    </a:ext>
                  </a:extLst>
                </a:gridCol>
              </a:tblGrid>
              <a:tr h="31115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常量类型</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示例</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9225248"/>
                  </a:ext>
                </a:extLst>
              </a:tr>
              <a:tr h="31115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字符串</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'O''Brien'    'Cincinnati'</a:t>
                      </a:r>
                      <a:endParaRPr kumimoji="0"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7903301"/>
                  </a:ext>
                </a:extLst>
              </a:tr>
              <a:tr h="7112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Unicode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字符串</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与普通字符串相似，但它前面有一个</a:t>
                      </a:r>
                      <a:r>
                        <a:rPr kumimoji="0"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N</a:t>
                      </a:r>
                      <a:r>
                        <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标识符</a:t>
                      </a:r>
                      <a:r>
                        <a:rPr kumimoji="0"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N'Michl'</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4507493"/>
                  </a:ext>
                </a:extLst>
              </a:tr>
              <a:tr h="31115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二进制字符串常量</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0x12Ef</a:t>
                      </a:r>
                      <a:endParaRPr kumimoji="0"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3569839"/>
                  </a:ext>
                </a:extLst>
              </a:tr>
              <a:tr h="31115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bit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常量 </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或 </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0753140"/>
                  </a:ext>
                </a:extLst>
              </a:tr>
              <a:tr h="31115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datetime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'April 15, 1998'</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'04/15/98'</a:t>
                      </a:r>
                      <a:endParaRPr kumimoji="0"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2836428"/>
                  </a:ext>
                </a:extLst>
              </a:tr>
              <a:tr h="31115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integer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1894</a:t>
                      </a:r>
                      <a:endParaRPr kumimoji="0" lang="en-US" altLang="zh-CN"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1418727"/>
                  </a:ext>
                </a:extLst>
              </a:tr>
              <a:tr h="36512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decimal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1894.1204 </a:t>
                      </a:r>
                      <a:r>
                        <a:rPr kumimoji="0" lang="zh-CN" altLang="en-US" sz="20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0615177"/>
                  </a:ext>
                </a:extLst>
              </a:tr>
              <a:tr h="39846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float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和 </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real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使用科学记数法表示</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   0.5E-2</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8773047"/>
                  </a:ext>
                </a:extLst>
              </a:tr>
              <a:tr h="67627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money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以可选小数点和可选货币符号作为前缀的一串数字</a:t>
                      </a: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:$542023.14</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831651"/>
                  </a:ext>
                </a:extLst>
              </a:tr>
              <a:tr h="140811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uniqueidentifier </a:t>
                      </a:r>
                      <a:r>
                        <a:rPr kumimoji="0"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常量</a:t>
                      </a:r>
                      <a:endParaRPr kumimoji="0" lang="zh-CN" altLang="en-US" sz="24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表示全局唯一标识符</a:t>
                      </a:r>
                      <a:r>
                        <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(GUID)</a:t>
                      </a:r>
                      <a:r>
                        <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值的字符串</a:t>
                      </a:r>
                      <a:r>
                        <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a:t>
                      </a:r>
                      <a:r>
                        <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可以使用字符或二进制字符串格式</a:t>
                      </a:r>
                      <a:r>
                        <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 </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'6F9619FF-8B86-D011-B42D-00C04FC964FF' 0xff19966f868b11d0b42d00c04fc964ff </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0066721"/>
                  </a:ext>
                </a:extLst>
              </a:tr>
            </a:tbl>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7233F29-D86A-CF4F-AD94-9AC15394E8A5}"/>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在 </a:t>
            </a:r>
            <a:r>
              <a:rPr lang="en-US" altLang="zh-CN" sz="3600">
                <a:ea typeface="宋体" panose="02010600030101010101" pitchFamily="2" charset="-122"/>
              </a:rPr>
              <a:t>Transact-SQL </a:t>
            </a:r>
            <a:r>
              <a:rPr lang="zh-CN" altLang="en-US" sz="3600">
                <a:ea typeface="宋体" panose="02010600030101010101" pitchFamily="2" charset="-122"/>
              </a:rPr>
              <a:t>中使用常量</a:t>
            </a:r>
          </a:p>
        </p:txBody>
      </p:sp>
      <p:sp>
        <p:nvSpPr>
          <p:cNvPr id="30723" name="Rectangle 3">
            <a:extLst>
              <a:ext uri="{FF2B5EF4-FFF2-40B4-BE49-F238E27FC236}">
                <a16:creationId xmlns:a16="http://schemas.microsoft.com/office/drawing/2014/main" id="{26541DAF-EBE5-AF40-8473-96B44AB0EEBC}"/>
              </a:ext>
            </a:extLst>
          </p:cNvPr>
          <p:cNvSpPr>
            <a:spLocks noGrp="1" noChangeArrowheads="1"/>
          </p:cNvSpPr>
          <p:nvPr>
            <p:ph type="body" idx="1"/>
          </p:nvPr>
        </p:nvSpPr>
        <p:spPr/>
        <p:txBody>
          <a:bodyPr/>
          <a:lstStyle/>
          <a:p>
            <a:pPr eaLnBrk="1" hangingPunct="1"/>
            <a:r>
              <a:rPr lang="zh-CN" altLang="en-US"/>
              <a:t>在 </a:t>
            </a:r>
            <a:r>
              <a:rPr lang="en-US" altLang="zh-CN"/>
              <a:t>Transact-SQL </a:t>
            </a:r>
            <a:r>
              <a:rPr lang="zh-CN" altLang="en-US"/>
              <a:t>中，可以用多种方式使用常量。</a:t>
            </a:r>
          </a:p>
          <a:p>
            <a:pPr eaLnBrk="1" hangingPunct="1"/>
            <a:r>
              <a:rPr lang="zh-CN" altLang="en-US"/>
              <a:t>作为算术表达式中的常量值： </a:t>
            </a:r>
          </a:p>
          <a:p>
            <a:pPr lvl="2" eaLnBrk="1" hangingPunct="1"/>
            <a:r>
              <a:rPr lang="en-US" altLang="zh-CN"/>
              <a:t>SELECT Price + $.10 </a:t>
            </a:r>
          </a:p>
          <a:p>
            <a:pPr lvl="2" eaLnBrk="1" hangingPunct="1"/>
            <a:r>
              <a:rPr lang="en-US" altLang="zh-CN"/>
              <a:t>      FROM MyTable </a:t>
            </a:r>
          </a:p>
          <a:p>
            <a:pPr eaLnBrk="1" hangingPunct="1"/>
            <a:r>
              <a:rPr lang="zh-CN" altLang="en-US"/>
              <a:t>在 </a:t>
            </a:r>
            <a:r>
              <a:rPr lang="en-US" altLang="zh-CN"/>
              <a:t>WHERE </a:t>
            </a:r>
            <a:r>
              <a:rPr lang="zh-CN" altLang="en-US"/>
              <a:t>子句中，作为与列进行比较的数据值</a:t>
            </a:r>
          </a:p>
          <a:p>
            <a:pPr lvl="1" eaLnBrk="1" hangingPunct="1">
              <a:buFont typeface="Arial" panose="020B0604020202020204" pitchFamily="34" charset="0"/>
              <a:buNone/>
            </a:pPr>
            <a:r>
              <a:rPr lang="zh-CN" altLang="en-US"/>
              <a:t> </a:t>
            </a:r>
            <a:r>
              <a:rPr lang="en-US" altLang="zh-CN"/>
              <a:t>SELECT * </a:t>
            </a:r>
          </a:p>
          <a:p>
            <a:pPr lvl="1" eaLnBrk="1" hangingPunct="1">
              <a:buFont typeface="Arial" panose="020B0604020202020204" pitchFamily="34" charset="0"/>
              <a:buNone/>
            </a:pPr>
            <a:r>
              <a:rPr lang="en-US" altLang="zh-CN"/>
              <a:t>      FROM MyTable </a:t>
            </a:r>
          </a:p>
          <a:p>
            <a:pPr lvl="1" eaLnBrk="1" hangingPunct="1">
              <a:buFont typeface="Arial" panose="020B0604020202020204" pitchFamily="34" charset="0"/>
              <a:buNone/>
            </a:pPr>
            <a:r>
              <a:rPr lang="en-US" altLang="zh-CN"/>
              <a:t>      WHERE LastName = 'O''Brien' </a:t>
            </a:r>
          </a:p>
          <a:p>
            <a:pPr eaLnBrk="1" hangingPunct="1"/>
            <a:r>
              <a:rPr lang="zh-CN" altLang="en-US"/>
              <a:t>作为将置于变量中的数据值</a:t>
            </a:r>
          </a:p>
          <a:p>
            <a:pPr lvl="1" eaLnBrk="1" hangingPunct="1"/>
            <a:r>
              <a:rPr lang="zh-CN" altLang="en-US"/>
              <a:t> </a:t>
            </a:r>
            <a:r>
              <a:rPr lang="en-US" altLang="zh-CN"/>
              <a:t>SET @DecimalVar = -1200.02 </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875AB1B-3F9B-9542-9DD5-610ED7DA924F}"/>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在 </a:t>
            </a:r>
            <a:r>
              <a:rPr lang="en-US" altLang="zh-CN" sz="3600">
                <a:ea typeface="宋体" panose="02010600030101010101" pitchFamily="2" charset="-122"/>
              </a:rPr>
              <a:t>Transact-SQL </a:t>
            </a:r>
            <a:r>
              <a:rPr lang="zh-CN" altLang="en-US" sz="3600">
                <a:ea typeface="宋体" panose="02010600030101010101" pitchFamily="2" charset="-122"/>
              </a:rPr>
              <a:t>中使用常量</a:t>
            </a:r>
          </a:p>
        </p:txBody>
      </p:sp>
      <p:sp>
        <p:nvSpPr>
          <p:cNvPr id="31747" name="Rectangle 3">
            <a:extLst>
              <a:ext uri="{FF2B5EF4-FFF2-40B4-BE49-F238E27FC236}">
                <a16:creationId xmlns:a16="http://schemas.microsoft.com/office/drawing/2014/main" id="{B3179275-277E-F54A-AD5B-06560716C818}"/>
              </a:ext>
            </a:extLst>
          </p:cNvPr>
          <p:cNvSpPr>
            <a:spLocks noGrp="1" noChangeArrowheads="1"/>
          </p:cNvSpPr>
          <p:nvPr>
            <p:ph type="body" idx="1"/>
          </p:nvPr>
        </p:nvSpPr>
        <p:spPr>
          <a:xfrm>
            <a:off x="401638" y="1085850"/>
            <a:ext cx="8424862" cy="5167313"/>
          </a:xfrm>
        </p:spPr>
        <p:txBody>
          <a:bodyPr/>
          <a:lstStyle/>
          <a:p>
            <a:pPr eaLnBrk="1" hangingPunct="1">
              <a:lnSpc>
                <a:spcPct val="80000"/>
              </a:lnSpc>
            </a:pPr>
            <a:r>
              <a:rPr lang="zh-CN" altLang="en-US"/>
              <a:t>设置某列中的数据值：</a:t>
            </a:r>
          </a:p>
          <a:p>
            <a:pPr lvl="1" eaLnBrk="1" hangingPunct="1">
              <a:lnSpc>
                <a:spcPct val="70000"/>
              </a:lnSpc>
            </a:pPr>
            <a:r>
              <a:rPr lang="zh-CN" altLang="en-US"/>
              <a:t> </a:t>
            </a:r>
            <a:r>
              <a:rPr lang="en-US" altLang="zh-CN"/>
              <a:t>UPDATE MyTable </a:t>
            </a:r>
          </a:p>
          <a:p>
            <a:pPr lvl="1" eaLnBrk="1" hangingPunct="1">
              <a:lnSpc>
                <a:spcPct val="70000"/>
              </a:lnSpc>
              <a:buFont typeface="Arial" panose="020B0604020202020204" pitchFamily="34" charset="0"/>
              <a:buNone/>
            </a:pPr>
            <a:r>
              <a:rPr lang="en-US" altLang="zh-CN"/>
              <a:t>		     SET Price = $99.99 </a:t>
            </a:r>
          </a:p>
          <a:p>
            <a:pPr lvl="1" eaLnBrk="1" hangingPunct="1">
              <a:lnSpc>
                <a:spcPct val="70000"/>
              </a:lnSpc>
              <a:buFont typeface="Arial" panose="020B0604020202020204" pitchFamily="34" charset="0"/>
              <a:buNone/>
            </a:pPr>
            <a:r>
              <a:rPr lang="en-US" altLang="zh-CN"/>
              <a:t>			WHERE PartNmbr = 1234</a:t>
            </a:r>
          </a:p>
          <a:p>
            <a:pPr lvl="1" eaLnBrk="1" hangingPunct="1">
              <a:lnSpc>
                <a:spcPct val="70000"/>
              </a:lnSpc>
            </a:pPr>
            <a:r>
              <a:rPr lang="en-US" altLang="zh-CN"/>
              <a:t> INSERT INTO MyTable </a:t>
            </a:r>
          </a:p>
          <a:p>
            <a:pPr lvl="1" eaLnBrk="1" hangingPunct="1">
              <a:lnSpc>
                <a:spcPct val="70000"/>
              </a:lnSpc>
              <a:buFont typeface="Arial" panose="020B0604020202020204" pitchFamily="34" charset="0"/>
              <a:buNone/>
            </a:pPr>
            <a:r>
              <a:rPr lang="en-US" altLang="zh-CN"/>
              <a:t>           VALUES (1235, $88.88) </a:t>
            </a:r>
          </a:p>
          <a:p>
            <a:pPr eaLnBrk="1" hangingPunct="1">
              <a:lnSpc>
                <a:spcPct val="80000"/>
              </a:lnSpc>
            </a:pPr>
            <a:r>
              <a:rPr lang="zh-CN" altLang="en-US"/>
              <a:t>作为指定 </a:t>
            </a:r>
            <a:r>
              <a:rPr lang="en-US" altLang="zh-CN"/>
              <a:t>PRINT </a:t>
            </a:r>
            <a:r>
              <a:rPr lang="zh-CN" altLang="en-US"/>
              <a:t>或 </a:t>
            </a:r>
            <a:r>
              <a:rPr lang="en-US" altLang="zh-CN"/>
              <a:t>RAISERROR </a:t>
            </a:r>
            <a:r>
              <a:rPr lang="zh-CN" altLang="en-US"/>
              <a:t>语句发出的消息文本的字符串</a:t>
            </a:r>
          </a:p>
          <a:p>
            <a:pPr lvl="1" eaLnBrk="1" hangingPunct="1">
              <a:lnSpc>
                <a:spcPct val="70000"/>
              </a:lnSpc>
            </a:pPr>
            <a:r>
              <a:rPr lang="zh-CN" altLang="en-US"/>
              <a:t> </a:t>
            </a:r>
            <a:r>
              <a:rPr lang="en-US" altLang="zh-CN"/>
              <a:t>PRINT 'This is a message.' </a:t>
            </a:r>
          </a:p>
          <a:p>
            <a:pPr eaLnBrk="1" hangingPunct="1">
              <a:lnSpc>
                <a:spcPct val="80000"/>
              </a:lnSpc>
            </a:pPr>
            <a:r>
              <a:rPr lang="zh-CN" altLang="en-US"/>
              <a:t>作为条件语句（例如：</a:t>
            </a:r>
            <a:r>
              <a:rPr lang="en-US" altLang="zh-CN"/>
              <a:t>IF </a:t>
            </a:r>
            <a:r>
              <a:rPr lang="zh-CN" altLang="en-US"/>
              <a:t>语句或 </a:t>
            </a:r>
            <a:r>
              <a:rPr lang="en-US" altLang="zh-CN"/>
              <a:t>CASE </a:t>
            </a:r>
            <a:r>
              <a:rPr lang="zh-CN" altLang="en-US"/>
              <a:t>函数）中进行测试的值</a:t>
            </a:r>
          </a:p>
          <a:p>
            <a:pPr lvl="1" eaLnBrk="1" hangingPunct="1">
              <a:lnSpc>
                <a:spcPct val="70000"/>
              </a:lnSpc>
            </a:pPr>
            <a:r>
              <a:rPr lang="zh-CN" altLang="en-US"/>
              <a:t> </a:t>
            </a:r>
            <a:r>
              <a:rPr lang="en-US" altLang="zh-CN"/>
              <a:t>IF (@@SALESTOTAL &gt; $100000.00) </a:t>
            </a:r>
          </a:p>
          <a:p>
            <a:pPr lvl="1" eaLnBrk="1" hangingPunct="1">
              <a:lnSpc>
                <a:spcPct val="70000"/>
              </a:lnSpc>
              <a:buFont typeface="Arial" panose="020B0604020202020204" pitchFamily="34" charset="0"/>
              <a:buNone/>
            </a:pPr>
            <a:r>
              <a:rPr lang="en-US" altLang="zh-CN"/>
              <a:t>           EXECUTE Give_Bonus_Procedure </a:t>
            </a:r>
            <a:endParaRPr lang="zh-CN" altLang="en-US"/>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8FF8B73-29C9-874B-B0E8-3ED3A7977FDC}"/>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使用日期和时间数据</a:t>
            </a:r>
          </a:p>
        </p:txBody>
      </p:sp>
      <p:sp>
        <p:nvSpPr>
          <p:cNvPr id="32771" name="Rectangle 4">
            <a:extLst>
              <a:ext uri="{FF2B5EF4-FFF2-40B4-BE49-F238E27FC236}">
                <a16:creationId xmlns:a16="http://schemas.microsoft.com/office/drawing/2014/main" id="{22346241-1289-E643-96F4-351C55419176}"/>
              </a:ext>
            </a:extLst>
          </p:cNvPr>
          <p:cNvSpPr>
            <a:spLocks noChangeArrowheads="1"/>
          </p:cNvSpPr>
          <p:nvPr/>
        </p:nvSpPr>
        <p:spPr bwMode="auto">
          <a:xfrm>
            <a:off x="466725" y="1157288"/>
            <a:ext cx="8424863" cy="516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50888"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80000"/>
              </a:lnSpc>
            </a:pPr>
            <a:r>
              <a:rPr lang="en-US" altLang="zh-CN" sz="2400"/>
              <a:t>datetime </a:t>
            </a:r>
            <a:r>
              <a:rPr lang="zh-CN" altLang="en-US" sz="2400"/>
              <a:t>和 </a:t>
            </a:r>
            <a:r>
              <a:rPr lang="en-US" altLang="zh-CN" sz="2400"/>
              <a:t>smalldatetime </a:t>
            </a:r>
            <a:r>
              <a:rPr lang="zh-CN" altLang="en-US" sz="2400"/>
              <a:t>用于存储日期和时间数据</a:t>
            </a:r>
          </a:p>
          <a:p>
            <a:pPr eaLnBrk="1" hangingPunct="1">
              <a:lnSpc>
                <a:spcPct val="80000"/>
              </a:lnSpc>
            </a:pPr>
            <a:r>
              <a:rPr lang="zh-CN" altLang="en-US" sz="2400"/>
              <a:t>进行日期和时间的计算，比如日期的加或减。</a:t>
            </a:r>
          </a:p>
          <a:p>
            <a:pPr eaLnBrk="1" hangingPunct="1">
              <a:lnSpc>
                <a:spcPct val="80000"/>
              </a:lnSpc>
            </a:pPr>
            <a:r>
              <a:rPr lang="zh-CN" altLang="en-US" sz="2400"/>
              <a:t>搜索特定的日期和</a:t>
            </a:r>
            <a:r>
              <a:rPr lang="en-US" altLang="zh-CN" sz="2400"/>
              <a:t>/</a:t>
            </a:r>
            <a:r>
              <a:rPr lang="zh-CN" altLang="en-US" sz="2400"/>
              <a:t>或时间</a:t>
            </a:r>
          </a:p>
          <a:p>
            <a:pPr lvl="1" eaLnBrk="1" hangingPunct="1">
              <a:lnSpc>
                <a:spcPct val="80000"/>
              </a:lnSpc>
            </a:pPr>
            <a:r>
              <a:rPr lang="zh-CN" altLang="en-US" sz="2400"/>
              <a:t>使用等号</a:t>
            </a:r>
            <a:r>
              <a:rPr lang="en-US" altLang="zh-CN" sz="2400"/>
              <a:t>(=)</a:t>
            </a:r>
            <a:r>
              <a:rPr lang="zh-CN" altLang="en-US" sz="2400"/>
              <a:t>对日期和时间进行精确搜索匹配</a:t>
            </a:r>
          </a:p>
          <a:p>
            <a:pPr lvl="1" eaLnBrk="1" hangingPunct="1">
              <a:lnSpc>
                <a:spcPct val="80000"/>
              </a:lnSpc>
            </a:pPr>
            <a:r>
              <a:rPr lang="zh-CN" altLang="en-US" sz="2400"/>
              <a:t>使用 </a:t>
            </a:r>
            <a:r>
              <a:rPr lang="en-US" altLang="zh-CN" sz="2400"/>
              <a:t>LIKE </a:t>
            </a:r>
            <a:r>
              <a:rPr lang="zh-CN" altLang="en-US" sz="2400"/>
              <a:t>运算符搜寻日期或时间的一部分</a:t>
            </a:r>
          </a:p>
          <a:p>
            <a:pPr eaLnBrk="1" hangingPunct="1">
              <a:lnSpc>
                <a:spcPct val="80000"/>
              </a:lnSpc>
            </a:pPr>
            <a:r>
              <a:rPr lang="zh-CN" altLang="en-US" sz="2400"/>
              <a:t>下面的视图对于语言设置为美国英语的连接可以工作正常，但对于其它语言设置的连接就不能工作正常： </a:t>
            </a:r>
          </a:p>
          <a:p>
            <a:pPr eaLnBrk="1" hangingPunct="1">
              <a:lnSpc>
                <a:spcPct val="80000"/>
              </a:lnSpc>
              <a:buFont typeface="Wingdings" pitchFamily="2" charset="2"/>
              <a:buNone/>
            </a:pPr>
            <a:r>
              <a:rPr lang="en-US" altLang="zh-CN" sz="2400"/>
              <a:t>     CREATE VIEW USA_Dates AS </a:t>
            </a:r>
          </a:p>
          <a:p>
            <a:pPr lvl="1" eaLnBrk="1" hangingPunct="1">
              <a:lnSpc>
                <a:spcPct val="80000"/>
              </a:lnSpc>
              <a:buFont typeface="Arial" panose="020B0604020202020204" pitchFamily="34" charset="0"/>
              <a:buNone/>
            </a:pPr>
            <a:r>
              <a:rPr lang="en-US" altLang="zh-CN" sz="2400"/>
              <a:t>       SELECT * FROM Northwind.dbo.Orders       </a:t>
            </a:r>
          </a:p>
          <a:p>
            <a:pPr lvl="1" eaLnBrk="1" hangingPunct="1">
              <a:lnSpc>
                <a:spcPct val="80000"/>
              </a:lnSpc>
              <a:buFont typeface="Arial" panose="020B0604020202020204" pitchFamily="34" charset="0"/>
              <a:buNone/>
            </a:pPr>
            <a:r>
              <a:rPr lang="en-US" altLang="zh-CN" sz="2400"/>
              <a:t>             WHERE OrderDate &lt; 'May 1, 1997' </a:t>
            </a:r>
          </a:p>
          <a:p>
            <a:pPr eaLnBrk="1" hangingPunct="1">
              <a:lnSpc>
                <a:spcPct val="80000"/>
              </a:lnSpc>
            </a:pPr>
            <a:r>
              <a:rPr lang="zh-CN" altLang="en-US" sz="2400"/>
              <a:t>常用日期和时间格式</a:t>
            </a:r>
          </a:p>
          <a:p>
            <a:pPr lvl="1" eaLnBrk="1" hangingPunct="1">
              <a:lnSpc>
                <a:spcPct val="70000"/>
              </a:lnSpc>
            </a:pPr>
            <a:r>
              <a:rPr lang="zh-CN" altLang="en-US" sz="2400"/>
              <a:t>字母日期格式（例如，</a:t>
            </a:r>
            <a:r>
              <a:rPr lang="en-US" altLang="zh-CN" sz="2400"/>
              <a:t>‘April 15, 1998’</a:t>
            </a:r>
            <a:r>
              <a:rPr lang="zh-CN" altLang="en-US" sz="2400"/>
              <a:t>）</a:t>
            </a:r>
          </a:p>
          <a:p>
            <a:pPr lvl="1" eaLnBrk="1" hangingPunct="1">
              <a:lnSpc>
                <a:spcPct val="70000"/>
              </a:lnSpc>
            </a:pPr>
            <a:r>
              <a:rPr lang="zh-CN" altLang="en-US" sz="2400"/>
              <a:t>数字日期格式（例如，</a:t>
            </a:r>
            <a:r>
              <a:rPr lang="en-US" altLang="zh-CN" sz="2400"/>
              <a:t>'4/15/1998'</a:t>
            </a:r>
            <a:r>
              <a:rPr lang="zh-CN" altLang="en-US" sz="2400"/>
              <a:t>、</a:t>
            </a:r>
            <a:r>
              <a:rPr lang="en-US" altLang="zh-CN" sz="2400"/>
              <a:t>'April 15</a:t>
            </a:r>
            <a:r>
              <a:rPr lang="zh-CN" altLang="en-US" sz="2400"/>
              <a:t>，</a:t>
            </a:r>
            <a:r>
              <a:rPr lang="en-US" altLang="zh-CN" sz="2400"/>
              <a:t>1998'</a:t>
            </a:r>
            <a:r>
              <a:rPr lang="zh-CN" altLang="en-US" sz="2400"/>
              <a:t>）</a:t>
            </a:r>
          </a:p>
          <a:p>
            <a:pPr lvl="1" eaLnBrk="1" hangingPunct="1">
              <a:lnSpc>
                <a:spcPct val="70000"/>
              </a:lnSpc>
            </a:pPr>
            <a:r>
              <a:rPr lang="zh-CN" altLang="en-US" sz="2400"/>
              <a:t>未分隔的字符串 </a:t>
            </a:r>
            <a:r>
              <a:rPr lang="en-US" altLang="zh-CN" sz="2400"/>
              <a:t>(</a:t>
            </a:r>
            <a:r>
              <a:rPr lang="zh-CN" altLang="en-US" sz="2400"/>
              <a:t>如</a:t>
            </a:r>
            <a:r>
              <a:rPr lang="en-US" altLang="zh-CN" sz="2400"/>
              <a:t>'19981207'</a:t>
            </a:r>
            <a:r>
              <a:rPr lang="zh-CN" altLang="en-US" sz="2400"/>
              <a:t>、</a:t>
            </a:r>
            <a:r>
              <a:rPr lang="en-US" altLang="zh-CN" sz="2400"/>
              <a:t>'December 12, 1998') </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7760E30-1488-6446-AB6E-A6F7F896BADE}"/>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12.1.1	Transact-SQL</a:t>
            </a:r>
            <a:r>
              <a:rPr lang="zh-CN" altLang="en-US">
                <a:ea typeface="宋体" panose="02010600030101010101" pitchFamily="2" charset="-122"/>
              </a:rPr>
              <a:t>元素</a:t>
            </a:r>
          </a:p>
        </p:txBody>
      </p:sp>
      <p:sp>
        <p:nvSpPr>
          <p:cNvPr id="33795" name="Rectangle 3">
            <a:extLst>
              <a:ext uri="{FF2B5EF4-FFF2-40B4-BE49-F238E27FC236}">
                <a16:creationId xmlns:a16="http://schemas.microsoft.com/office/drawing/2014/main" id="{5FD2B532-AB07-734B-BC50-AEDB906B5F0B}"/>
              </a:ext>
            </a:extLst>
          </p:cNvPr>
          <p:cNvSpPr>
            <a:spLocks noGrp="1" noChangeArrowheads="1"/>
          </p:cNvSpPr>
          <p:nvPr>
            <p:ph type="body" idx="1"/>
          </p:nvPr>
        </p:nvSpPr>
        <p:spPr/>
        <p:txBody>
          <a:bodyPr/>
          <a:lstStyle/>
          <a:p>
            <a:pPr eaLnBrk="1" hangingPunct="1">
              <a:lnSpc>
                <a:spcPct val="80000"/>
              </a:lnSpc>
            </a:pPr>
            <a:r>
              <a:rPr lang="en-US" altLang="zh-CN"/>
              <a:t>4. </a:t>
            </a:r>
            <a:r>
              <a:rPr lang="zh-CN" altLang="en-US"/>
              <a:t>函数</a:t>
            </a:r>
            <a:r>
              <a:rPr lang="en-US" altLang="zh-CN"/>
              <a:t>:Transact-SQL</a:t>
            </a:r>
            <a:r>
              <a:rPr lang="zh-CN" altLang="en-US"/>
              <a:t>中提供了大量函数 </a:t>
            </a:r>
          </a:p>
        </p:txBody>
      </p:sp>
      <p:graphicFrame>
        <p:nvGraphicFramePr>
          <p:cNvPr id="1221688" name="Group 56">
            <a:extLst>
              <a:ext uri="{FF2B5EF4-FFF2-40B4-BE49-F238E27FC236}">
                <a16:creationId xmlns:a16="http://schemas.microsoft.com/office/drawing/2014/main" id="{09ADED46-3E29-5C47-8672-C33934D0F54B}"/>
              </a:ext>
            </a:extLst>
          </p:cNvPr>
          <p:cNvGraphicFramePr>
            <a:graphicFrameLocks noGrp="1"/>
          </p:cNvGraphicFramePr>
          <p:nvPr/>
        </p:nvGraphicFramePr>
        <p:xfrm>
          <a:off x="219075" y="1638300"/>
          <a:ext cx="9140825" cy="4700588"/>
        </p:xfrm>
        <a:graphic>
          <a:graphicData uri="http://schemas.openxmlformats.org/drawingml/2006/table">
            <a:tbl>
              <a:tblPr/>
              <a:tblGrid>
                <a:gridCol w="2363788">
                  <a:extLst>
                    <a:ext uri="{9D8B030D-6E8A-4147-A177-3AD203B41FA5}">
                      <a16:colId xmlns:a16="http://schemas.microsoft.com/office/drawing/2014/main" val="2645411703"/>
                    </a:ext>
                  </a:extLst>
                </a:gridCol>
                <a:gridCol w="6777037">
                  <a:extLst>
                    <a:ext uri="{9D8B030D-6E8A-4147-A177-3AD203B41FA5}">
                      <a16:colId xmlns:a16="http://schemas.microsoft.com/office/drawing/2014/main" val="2875943728"/>
                    </a:ext>
                  </a:extLst>
                </a:gridCol>
              </a:tblGrid>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聚合函数</a:t>
                      </a:r>
                      <a:endParaRPr kumimoji="0" lang="en-US" altLang="zh-CN"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执行的操作是将多个值合并为一个值。</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2330068"/>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配置函数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是一种标量函数，可返回有关配置设置的信息。</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9830981"/>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加密函数</a:t>
                      </a:r>
                      <a:endParaRPr kumimoji="0" lang="en-US" altLang="zh-CN"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支持加密、解密、数字签名和数字签名验证。</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4625467"/>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游标函数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返回有关游标状态的信息。</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2378428"/>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日期和时间函数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可以更改日期和时间的值。</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4319620"/>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数学函数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执行三角、几何和其他数字运算。</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9943406"/>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元数据函数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返回数据库和数据库对象的属性信息。</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177386"/>
                  </a:ext>
                </a:extLst>
              </a:tr>
              <a:tr h="49371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排名函数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是一种非确定性函数，可以返回分区中每一行的排名值。</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4454122"/>
                  </a:ext>
                </a:extLst>
              </a:tr>
              <a:tr h="49371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行集函数</a:t>
                      </a:r>
                      <a:endParaRPr kumimoji="0" lang="en-US" altLang="zh-CN"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返回可在 </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Transact-SQL </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语句中表引用所在位置使用的行集。</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09671074"/>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安全函数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返回有关用户和角色的信息。</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5074027"/>
                  </a:ext>
                </a:extLst>
              </a:tr>
              <a:tr h="49371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字符串函数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可更改 </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char</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varchar</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nchar</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nvarchar</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binary </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和 </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varbinary </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的值。</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4098552"/>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系统函数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对系统级的各种选项和对象进行操作或报告。</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7695576"/>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系统统计函数</a:t>
                      </a:r>
                      <a:endParaRPr kumimoji="0" lang="en-US" altLang="zh-CN"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返回有关 </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SQL Server </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性能的信息。</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731431"/>
                  </a:ext>
                </a:extLst>
              </a:tr>
              <a:tr h="2921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文本和图像函数</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60000"/>
                        </a:lnSpc>
                        <a:spcBef>
                          <a:spcPct val="0"/>
                        </a:spcBef>
                        <a:spcAft>
                          <a:spcPct val="0"/>
                        </a:spcAft>
                        <a:buClrTx/>
                        <a:buSzTx/>
                        <a:buFontTx/>
                        <a:buNone/>
                        <a:tabLst/>
                      </a:pP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可更改 </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text </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和 </a:t>
                      </a:r>
                      <a:r>
                        <a:rPr kumimoji="0" lang="en-US" altLang="zh-CN"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image </a:t>
                      </a:r>
                      <a:r>
                        <a:rPr kumimoji="0" lang="zh-CN" altLang="en-US" sz="22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的值。</a:t>
                      </a:r>
                      <a:endParaRPr kumimoji="0" lang="zh-CN" altLang="en-US" sz="22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0313197"/>
                  </a:ext>
                </a:extLst>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B397439-99FC-0C4C-A06B-87C290F083A3}"/>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12.1.1	Transact-SQL</a:t>
            </a:r>
            <a:r>
              <a:rPr lang="zh-CN" altLang="en-US">
                <a:ea typeface="宋体" panose="02010600030101010101" pitchFamily="2" charset="-122"/>
              </a:rPr>
              <a:t>元素</a:t>
            </a:r>
          </a:p>
        </p:txBody>
      </p:sp>
      <p:sp>
        <p:nvSpPr>
          <p:cNvPr id="34819" name="Rectangle 3">
            <a:extLst>
              <a:ext uri="{FF2B5EF4-FFF2-40B4-BE49-F238E27FC236}">
                <a16:creationId xmlns:a16="http://schemas.microsoft.com/office/drawing/2014/main" id="{124E708A-478A-D645-B012-8D1D7EC05FB3}"/>
              </a:ext>
            </a:extLst>
          </p:cNvPr>
          <p:cNvSpPr>
            <a:spLocks noGrp="1" noChangeArrowheads="1"/>
          </p:cNvSpPr>
          <p:nvPr>
            <p:ph type="body" idx="1"/>
          </p:nvPr>
        </p:nvSpPr>
        <p:spPr/>
        <p:txBody>
          <a:bodyPr/>
          <a:lstStyle/>
          <a:p>
            <a:pPr eaLnBrk="1" hangingPunct="1">
              <a:lnSpc>
                <a:spcPct val="105000"/>
              </a:lnSpc>
              <a:spcBef>
                <a:spcPct val="0"/>
              </a:spcBef>
            </a:pPr>
            <a:r>
              <a:rPr lang="en-US" altLang="zh-CN"/>
              <a:t>5. </a:t>
            </a:r>
            <a:r>
              <a:rPr lang="zh-CN" altLang="en-US"/>
              <a:t>表达式</a:t>
            </a:r>
          </a:p>
          <a:p>
            <a:pPr lvl="1" eaLnBrk="1" hangingPunct="1">
              <a:lnSpc>
                <a:spcPct val="105000"/>
              </a:lnSpc>
              <a:spcBef>
                <a:spcPct val="0"/>
              </a:spcBef>
            </a:pPr>
            <a:r>
              <a:rPr lang="zh-CN" altLang="en-US"/>
              <a:t>表达式是标识符、值和运算符的组合，</a:t>
            </a:r>
            <a:r>
              <a:rPr lang="en-US" altLang="zh-CN"/>
              <a:t>SQL Server</a:t>
            </a:r>
            <a:r>
              <a:rPr lang="zh-CN" altLang="en-US"/>
              <a:t>可以对其求值以获取结果。</a:t>
            </a:r>
          </a:p>
          <a:p>
            <a:pPr eaLnBrk="1" hangingPunct="1">
              <a:lnSpc>
                <a:spcPct val="105000"/>
              </a:lnSpc>
              <a:spcBef>
                <a:spcPct val="0"/>
              </a:spcBef>
            </a:pPr>
            <a:r>
              <a:rPr lang="en-US" altLang="zh-CN"/>
              <a:t>6. </a:t>
            </a:r>
            <a:r>
              <a:rPr lang="zh-CN" altLang="en-US"/>
              <a:t>注释</a:t>
            </a:r>
          </a:p>
          <a:p>
            <a:pPr lvl="1" eaLnBrk="1" hangingPunct="1">
              <a:lnSpc>
                <a:spcPct val="105000"/>
              </a:lnSpc>
              <a:spcBef>
                <a:spcPct val="0"/>
              </a:spcBef>
            </a:pPr>
            <a:r>
              <a:rPr lang="zh-CN" altLang="en-US"/>
              <a:t>插入到 </a:t>
            </a:r>
            <a:r>
              <a:rPr lang="en-US" altLang="zh-CN"/>
              <a:t>Transact-SQL </a:t>
            </a:r>
            <a:r>
              <a:rPr lang="zh-CN" altLang="en-US"/>
              <a:t>语句或脚本中、用于解释语句作用的文本段。</a:t>
            </a:r>
          </a:p>
          <a:p>
            <a:pPr lvl="1" eaLnBrk="1" hangingPunct="1">
              <a:lnSpc>
                <a:spcPct val="105000"/>
              </a:lnSpc>
              <a:spcBef>
                <a:spcPct val="0"/>
              </a:spcBef>
            </a:pPr>
            <a:r>
              <a:rPr lang="en-US" altLang="zh-CN"/>
              <a:t>SQL Server   </a:t>
            </a:r>
            <a:r>
              <a:rPr lang="zh-CN" altLang="en-US"/>
              <a:t>支持两种类型的注释字符： </a:t>
            </a:r>
          </a:p>
          <a:p>
            <a:pPr lvl="2" eaLnBrk="1" hangingPunct="1">
              <a:lnSpc>
                <a:spcPct val="105000"/>
              </a:lnSpc>
              <a:spcBef>
                <a:spcPct val="0"/>
              </a:spcBef>
            </a:pPr>
            <a:r>
              <a:rPr lang="zh-CN" altLang="en-US">
                <a:latin typeface="宋体" panose="02010600030101010101" pitchFamily="2" charset="-122"/>
                <a:cs typeface="Times New Roman" panose="02020603050405020304" pitchFamily="18" charset="0"/>
              </a:rPr>
              <a:t>行注释</a:t>
            </a:r>
            <a:r>
              <a:rPr lang="en-US" altLang="zh-CN"/>
              <a:t>--</a:t>
            </a:r>
            <a:endParaRPr lang="zh-CN" altLang="en-US"/>
          </a:p>
          <a:p>
            <a:pPr lvl="2" eaLnBrk="1" hangingPunct="1">
              <a:lnSpc>
                <a:spcPct val="105000"/>
              </a:lnSpc>
              <a:spcBef>
                <a:spcPct val="0"/>
              </a:spcBef>
            </a:pPr>
            <a:r>
              <a:rPr lang="zh-CN" altLang="en-US">
                <a:latin typeface="宋体" panose="02010600030101010101" pitchFamily="2" charset="-122"/>
                <a:cs typeface="Times New Roman" panose="02020603050405020304" pitchFamily="18" charset="0"/>
              </a:rPr>
              <a:t>块注释</a:t>
            </a:r>
            <a:r>
              <a:rPr lang="en-US" altLang="zh-CN"/>
              <a:t>/* ... */</a:t>
            </a:r>
            <a:endParaRPr lang="zh-CN" altLang="en-US"/>
          </a:p>
          <a:p>
            <a:pPr eaLnBrk="1" hangingPunct="1">
              <a:lnSpc>
                <a:spcPct val="105000"/>
              </a:lnSpc>
              <a:spcBef>
                <a:spcPct val="0"/>
              </a:spcBef>
            </a:pPr>
            <a:r>
              <a:rPr lang="en-US" altLang="zh-CN"/>
              <a:t>7. </a:t>
            </a:r>
            <a:r>
              <a:rPr lang="zh-CN" altLang="en-US"/>
              <a:t>保留关键字    保留下来供 </a:t>
            </a:r>
            <a:r>
              <a:rPr lang="en-US" altLang="zh-CN"/>
              <a:t>SQL Server </a:t>
            </a:r>
            <a:r>
              <a:rPr lang="zh-CN" altLang="en-US"/>
              <a:t>使用的词</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CE32A33-E736-8B40-AD80-B20B0E3DAE7E}"/>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12.1.2	</a:t>
            </a:r>
            <a:r>
              <a:rPr lang="zh-CN" altLang="en-US">
                <a:ea typeface="宋体" panose="02010600030101010101" pitchFamily="2" charset="-122"/>
              </a:rPr>
              <a:t>过程的类型</a:t>
            </a:r>
          </a:p>
        </p:txBody>
      </p:sp>
      <p:sp>
        <p:nvSpPr>
          <p:cNvPr id="35843" name="Rectangle 3">
            <a:extLst>
              <a:ext uri="{FF2B5EF4-FFF2-40B4-BE49-F238E27FC236}">
                <a16:creationId xmlns:a16="http://schemas.microsoft.com/office/drawing/2014/main" id="{A8812339-23A6-6D44-A6F8-497A5E7C2641}"/>
              </a:ext>
            </a:extLst>
          </p:cNvPr>
          <p:cNvSpPr>
            <a:spLocks noGrp="1" noChangeArrowheads="1"/>
          </p:cNvSpPr>
          <p:nvPr>
            <p:ph type="body" idx="1"/>
          </p:nvPr>
        </p:nvSpPr>
        <p:spPr/>
        <p:txBody>
          <a:bodyPr/>
          <a:lstStyle/>
          <a:p>
            <a:pPr eaLnBrk="1" hangingPunct="1"/>
            <a:r>
              <a:rPr lang="zh-CN" altLang="en-US"/>
              <a:t>可以将 </a:t>
            </a:r>
            <a:r>
              <a:rPr lang="en-US" altLang="zh-CN"/>
              <a:t>Transact-SQL </a:t>
            </a:r>
            <a:r>
              <a:rPr lang="zh-CN" altLang="en-US"/>
              <a:t>语句以多种方式组合在一起： </a:t>
            </a:r>
          </a:p>
          <a:p>
            <a:pPr lvl="1" eaLnBrk="1" hangingPunct="1"/>
            <a:r>
              <a:rPr lang="zh-CN" altLang="en-US"/>
              <a:t>（</a:t>
            </a:r>
            <a:r>
              <a:rPr lang="en-US" altLang="zh-CN"/>
              <a:t>1</a:t>
            </a:r>
            <a:r>
              <a:rPr lang="zh-CN" altLang="en-US"/>
              <a:t>） 使用批处理。批处理是作为一个单元从应用程序发送到服务器的一组 </a:t>
            </a:r>
            <a:r>
              <a:rPr lang="en-US" altLang="zh-CN"/>
              <a:t>Transact-SQL </a:t>
            </a:r>
            <a:r>
              <a:rPr lang="zh-CN" altLang="en-US"/>
              <a:t>语句。每个批处理作为一个可执行单元来执行。 </a:t>
            </a:r>
          </a:p>
          <a:p>
            <a:pPr lvl="1" eaLnBrk="1" hangingPunct="1"/>
            <a:r>
              <a:rPr lang="zh-CN" altLang="en-US"/>
              <a:t>（</a:t>
            </a:r>
            <a:r>
              <a:rPr lang="en-US" altLang="zh-CN"/>
              <a:t>2</a:t>
            </a:r>
            <a:r>
              <a:rPr lang="zh-CN" altLang="en-US"/>
              <a:t>） 使用存储过程。存储过程是在服务器上预定义并预编译的一组 </a:t>
            </a:r>
            <a:r>
              <a:rPr lang="en-US" altLang="zh-CN"/>
              <a:t>Transact-SQL </a:t>
            </a:r>
            <a:r>
              <a:rPr lang="zh-CN" altLang="en-US"/>
              <a:t>语句。存储过程可以接受参数，并可以将结果集、返回代码和输出参数返回给调用应用程序。 </a:t>
            </a:r>
          </a:p>
          <a:p>
            <a:pPr lvl="1" eaLnBrk="1" hangingPunct="1"/>
            <a:r>
              <a:rPr lang="zh-CN" altLang="en-US"/>
              <a:t>（</a:t>
            </a:r>
            <a:r>
              <a:rPr lang="en-US" altLang="zh-CN"/>
              <a:t>3</a:t>
            </a:r>
            <a:r>
              <a:rPr lang="zh-CN" altLang="en-US"/>
              <a:t>） 使用触发器。 </a:t>
            </a:r>
          </a:p>
          <a:p>
            <a:pPr lvl="1" eaLnBrk="1" hangingPunct="1"/>
            <a:r>
              <a:rPr lang="zh-CN" altLang="en-US"/>
              <a:t>（</a:t>
            </a:r>
            <a:r>
              <a:rPr lang="en-US" altLang="zh-CN"/>
              <a:t>4</a:t>
            </a:r>
            <a:r>
              <a:rPr lang="zh-CN" altLang="en-US"/>
              <a:t>） 使用脚本。脚本是存储在文件中的一系列 </a:t>
            </a:r>
            <a:r>
              <a:rPr lang="en-US" altLang="zh-CN"/>
              <a:t>Transact-SQL </a:t>
            </a:r>
            <a:r>
              <a:rPr lang="zh-CN" altLang="en-US"/>
              <a:t>语句。</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5CADB4-D009-284B-AC7C-80AE30EFD921}"/>
              </a:ext>
            </a:extLst>
          </p:cNvPr>
          <p:cNvSpPr>
            <a:spLocks noGrp="1" noChangeArrowheads="1"/>
          </p:cNvSpPr>
          <p:nvPr>
            <p:ph type="title"/>
          </p:nvPr>
        </p:nvSpPr>
        <p:spPr/>
        <p:txBody>
          <a:bodyPr/>
          <a:lstStyle/>
          <a:p>
            <a:pPr eaLnBrk="1" hangingPunct="1"/>
            <a:r>
              <a:rPr lang="en-US" altLang="en-US"/>
              <a:t>12.1</a:t>
            </a:r>
            <a:r>
              <a:rPr lang="en-US" altLang="zh-CN">
                <a:ea typeface="宋体" panose="02010600030101010101" pitchFamily="2" charset="-122"/>
              </a:rPr>
              <a:t> </a:t>
            </a:r>
            <a:r>
              <a:rPr lang="en-US" altLang="en-US"/>
              <a:t>Transact-SQL</a:t>
            </a:r>
            <a:endParaRPr lang="zh-CN" altLang="en-US">
              <a:ea typeface="宋体" panose="02010600030101010101" pitchFamily="2" charset="-122"/>
            </a:endParaRPr>
          </a:p>
        </p:txBody>
      </p:sp>
      <p:sp>
        <p:nvSpPr>
          <p:cNvPr id="9219" name="Rectangle 3">
            <a:extLst>
              <a:ext uri="{FF2B5EF4-FFF2-40B4-BE49-F238E27FC236}">
                <a16:creationId xmlns:a16="http://schemas.microsoft.com/office/drawing/2014/main" id="{07656E0E-85C8-5240-906D-EDFC2FBFD015}"/>
              </a:ext>
            </a:extLst>
          </p:cNvPr>
          <p:cNvSpPr>
            <a:spLocks noGrp="1" noChangeArrowheads="1"/>
          </p:cNvSpPr>
          <p:nvPr>
            <p:ph type="body" idx="1"/>
          </p:nvPr>
        </p:nvSpPr>
        <p:spPr>
          <a:xfrm>
            <a:off x="600075" y="1143000"/>
            <a:ext cx="8142288" cy="4014788"/>
          </a:xfrm>
        </p:spPr>
        <p:txBody>
          <a:bodyPr/>
          <a:lstStyle/>
          <a:p>
            <a:pPr marL="342900" indent="-342900" eaLnBrk="1" hangingPunct="1">
              <a:spcBef>
                <a:spcPct val="10000"/>
              </a:spcBef>
            </a:pPr>
            <a:r>
              <a:rPr lang="zh-CN" altLang="en-US"/>
              <a:t>数据库的大多数管理操作可以通过标准</a:t>
            </a:r>
            <a:r>
              <a:rPr lang="en-US" altLang="zh-CN"/>
              <a:t>SQL</a:t>
            </a:r>
            <a:r>
              <a:rPr lang="zh-CN" altLang="en-US"/>
              <a:t>语言完成 </a:t>
            </a:r>
          </a:p>
          <a:p>
            <a:pPr marL="742950" lvl="1" indent="-277813" eaLnBrk="1" hangingPunct="1">
              <a:spcBef>
                <a:spcPct val="10000"/>
              </a:spcBef>
            </a:pPr>
            <a:r>
              <a:rPr lang="zh-CN" altLang="en-US"/>
              <a:t>每一种数据库都有各自的特点，必须对标准</a:t>
            </a:r>
            <a:r>
              <a:rPr lang="en-US" altLang="zh-CN"/>
              <a:t>SQL</a:t>
            </a:r>
            <a:r>
              <a:rPr lang="zh-CN" altLang="en-US"/>
              <a:t>语言进行扩展才能够操作这些特性 </a:t>
            </a:r>
          </a:p>
          <a:p>
            <a:pPr marL="742950" lvl="1" indent="-277813" eaLnBrk="1" hangingPunct="1">
              <a:spcBef>
                <a:spcPct val="10000"/>
              </a:spcBef>
            </a:pPr>
            <a:r>
              <a:rPr lang="zh-CN" altLang="en-US"/>
              <a:t>标准</a:t>
            </a:r>
            <a:r>
              <a:rPr lang="en-US" altLang="zh-CN"/>
              <a:t>SQL</a:t>
            </a:r>
            <a:r>
              <a:rPr lang="zh-CN" altLang="en-US"/>
              <a:t>语言的非过程性意味着它不能象其它高级语言那样编写可以控制流程（条件判断、循环等）和具有一定结构（函数、子程序等）的程序，数据库软件需要在标准</a:t>
            </a:r>
            <a:r>
              <a:rPr lang="en-US" altLang="zh-CN"/>
              <a:t>SQL</a:t>
            </a:r>
            <a:r>
              <a:rPr lang="zh-CN" altLang="en-US"/>
              <a:t>语言的基础上进行扩展</a:t>
            </a:r>
          </a:p>
          <a:p>
            <a:pPr lvl="2" eaLnBrk="1" hangingPunct="1">
              <a:spcBef>
                <a:spcPct val="10000"/>
              </a:spcBef>
            </a:pPr>
            <a:r>
              <a:rPr lang="en-US" altLang="zh-CN"/>
              <a:t>Oracle</a:t>
            </a:r>
            <a:r>
              <a:rPr lang="zh-CN" altLang="en-US"/>
              <a:t>的</a:t>
            </a:r>
            <a:r>
              <a:rPr lang="en-US" altLang="zh-CN"/>
              <a:t>PL/SQL</a:t>
            </a:r>
            <a:endParaRPr lang="zh-CN" altLang="en-US"/>
          </a:p>
          <a:p>
            <a:pPr lvl="2" eaLnBrk="1" hangingPunct="1">
              <a:spcBef>
                <a:spcPct val="10000"/>
              </a:spcBef>
            </a:pPr>
            <a:r>
              <a:rPr lang="en-US" altLang="zh-CN"/>
              <a:t>SQL Server</a:t>
            </a:r>
            <a:r>
              <a:rPr lang="zh-CN" altLang="en-US"/>
              <a:t>的</a:t>
            </a:r>
            <a:r>
              <a:rPr lang="en-US" altLang="zh-CN"/>
              <a:t>Transact-SQL </a:t>
            </a:r>
            <a:endParaRPr lang="zh-CN" alt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2A0C9B1-DE6F-DB42-BA35-DCF9EBB79739}"/>
              </a:ext>
            </a:extLst>
          </p:cNvPr>
          <p:cNvSpPr>
            <a:spLocks noGrp="1" noChangeArrowheads="1"/>
          </p:cNvSpPr>
          <p:nvPr>
            <p:ph type="title"/>
          </p:nvPr>
        </p:nvSpPr>
        <p:spPr/>
        <p:txBody>
          <a:bodyPr/>
          <a:lstStyle/>
          <a:p>
            <a:pPr eaLnBrk="1" hangingPunct="1"/>
            <a:r>
              <a:rPr lang="en-US" altLang="zh-CN">
                <a:ea typeface="宋体" panose="02010600030101010101" pitchFamily="2" charset="-122"/>
              </a:rPr>
              <a:t>1. </a:t>
            </a:r>
            <a:r>
              <a:rPr lang="zh-CN" altLang="en-US">
                <a:ea typeface="宋体" panose="02010600030101010101" pitchFamily="2" charset="-122"/>
              </a:rPr>
              <a:t>批处理</a:t>
            </a:r>
            <a:endParaRPr lang="en-US" altLang="zh-CN">
              <a:ea typeface="宋体" panose="02010600030101010101" pitchFamily="2" charset="-122"/>
            </a:endParaRPr>
          </a:p>
        </p:txBody>
      </p:sp>
      <p:sp>
        <p:nvSpPr>
          <p:cNvPr id="36867" name="Rectangle 3">
            <a:extLst>
              <a:ext uri="{FF2B5EF4-FFF2-40B4-BE49-F238E27FC236}">
                <a16:creationId xmlns:a16="http://schemas.microsoft.com/office/drawing/2014/main" id="{9F02EBAD-D4BE-A644-A128-387D8783D7DA}"/>
              </a:ext>
            </a:extLst>
          </p:cNvPr>
          <p:cNvSpPr>
            <a:spLocks noGrp="1" noChangeArrowheads="1"/>
          </p:cNvSpPr>
          <p:nvPr>
            <p:ph type="body" idx="1"/>
          </p:nvPr>
        </p:nvSpPr>
        <p:spPr/>
        <p:txBody>
          <a:bodyPr/>
          <a:lstStyle/>
          <a:p>
            <a:pPr eaLnBrk="1" hangingPunct="1"/>
            <a:r>
              <a:rPr lang="zh-CN" altLang="en-US"/>
              <a:t>一个批处理是由一条或多条</a:t>
            </a:r>
            <a:r>
              <a:rPr lang="en-US" altLang="zh-CN"/>
              <a:t>T-SQL</a:t>
            </a:r>
            <a:r>
              <a:rPr lang="zh-CN" altLang="en-US"/>
              <a:t>语句组成的语句集，</a:t>
            </a:r>
            <a:r>
              <a:rPr lang="en-US" altLang="zh-CN"/>
              <a:t>SQL Server</a:t>
            </a:r>
            <a:r>
              <a:rPr lang="zh-CN" altLang="en-US"/>
              <a:t>将批中的语句作为一个整体编译为一个执行计划。</a:t>
            </a:r>
          </a:p>
          <a:p>
            <a:pPr lvl="1" eaLnBrk="1" hangingPunct="1"/>
            <a:r>
              <a:rPr lang="zh-CN" altLang="en-US"/>
              <a:t>因为批处理中的语句是一起提交给服务器的，所以可以节省系统开销。</a:t>
            </a:r>
          </a:p>
          <a:p>
            <a:pPr lvl="1" eaLnBrk="1" hangingPunct="1"/>
            <a:r>
              <a:rPr lang="zh-CN" altLang="en-US"/>
              <a:t>在查询分析器中，可以用</a:t>
            </a:r>
            <a:r>
              <a:rPr lang="en-US" altLang="zh-CN"/>
              <a:t>GO</a:t>
            </a:r>
            <a:r>
              <a:rPr lang="zh-CN" altLang="en-US"/>
              <a:t>命令标志一个批处理的结束。</a:t>
            </a:r>
          </a:p>
          <a:p>
            <a:pPr lvl="2" eaLnBrk="1" hangingPunct="1"/>
            <a:r>
              <a:rPr lang="en-US" altLang="zh-CN"/>
              <a:t>GO</a:t>
            </a:r>
            <a:r>
              <a:rPr lang="zh-CN" altLang="en-US"/>
              <a:t>不是一个执行语句，是通知查询分析器有多少语句要包含在当前的批处理中。</a:t>
            </a:r>
          </a:p>
          <a:p>
            <a:pPr lvl="2" eaLnBrk="1" hangingPunct="1"/>
            <a:r>
              <a:rPr lang="zh-CN" altLang="en-US"/>
              <a:t>查询分析器将两个</a:t>
            </a:r>
            <a:r>
              <a:rPr lang="en-US" altLang="zh-CN"/>
              <a:t>GO</a:t>
            </a:r>
            <a:r>
              <a:rPr lang="zh-CN" altLang="en-US"/>
              <a:t>之间的语句组成一个字符串交给服务器去执行</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302164A-3530-974D-B919-060CCB11C97D}"/>
              </a:ext>
            </a:extLst>
          </p:cNvPr>
          <p:cNvSpPr>
            <a:spLocks noGrp="1" noChangeArrowheads="1"/>
          </p:cNvSpPr>
          <p:nvPr>
            <p:ph type="title"/>
          </p:nvPr>
        </p:nvSpPr>
        <p:spPr/>
        <p:txBody>
          <a:bodyPr/>
          <a:lstStyle/>
          <a:p>
            <a:pPr eaLnBrk="1" hangingPunct="1"/>
            <a:r>
              <a:rPr lang="en-US" altLang="zh-CN">
                <a:ea typeface="宋体" panose="02010600030101010101" pitchFamily="2" charset="-122"/>
              </a:rPr>
              <a:t>1. </a:t>
            </a:r>
            <a:r>
              <a:rPr lang="zh-CN" altLang="en-US">
                <a:ea typeface="宋体" panose="02010600030101010101" pitchFamily="2" charset="-122"/>
              </a:rPr>
              <a:t>批处理</a:t>
            </a:r>
          </a:p>
        </p:txBody>
      </p:sp>
      <p:sp>
        <p:nvSpPr>
          <p:cNvPr id="37891" name="Rectangle 3">
            <a:extLst>
              <a:ext uri="{FF2B5EF4-FFF2-40B4-BE49-F238E27FC236}">
                <a16:creationId xmlns:a16="http://schemas.microsoft.com/office/drawing/2014/main" id="{AE98D4E0-4CB3-0E4F-868B-0AE3EE2E769D}"/>
              </a:ext>
            </a:extLst>
          </p:cNvPr>
          <p:cNvSpPr>
            <a:spLocks noGrp="1" noChangeArrowheads="1"/>
          </p:cNvSpPr>
          <p:nvPr>
            <p:ph type="body" idx="1"/>
          </p:nvPr>
        </p:nvSpPr>
        <p:spPr>
          <a:xfrm>
            <a:off x="212725" y="1206500"/>
            <a:ext cx="8742363" cy="5167313"/>
          </a:xfrm>
        </p:spPr>
        <p:txBody>
          <a:bodyPr/>
          <a:lstStyle/>
          <a:p>
            <a:pPr eaLnBrk="1" hangingPunct="1"/>
            <a:r>
              <a:rPr lang="zh-CN" altLang="en-US"/>
              <a:t>批处理有如下限制：</a:t>
            </a:r>
          </a:p>
          <a:p>
            <a:pPr lvl="1" eaLnBrk="1" hangingPunct="1">
              <a:lnSpc>
                <a:spcPct val="80000"/>
              </a:lnSpc>
            </a:pPr>
            <a:r>
              <a:rPr lang="zh-CN" altLang="en-US"/>
              <a:t>一个批处理本身应该是完整的，不能在一个批处理中引用其它批处理定义的变量，也不能将注释从一个批处理开始，在另一个批处理中结束。</a:t>
            </a:r>
            <a:r>
              <a:rPr lang="en-US" altLang="zh-CN"/>
              <a:t> </a:t>
            </a:r>
          </a:p>
          <a:p>
            <a:pPr lvl="1" eaLnBrk="1" hangingPunct="1">
              <a:lnSpc>
                <a:spcPct val="80000"/>
              </a:lnSpc>
            </a:pPr>
            <a:r>
              <a:rPr lang="zh-CN" altLang="en-US"/>
              <a:t>如果批处理中的语句出现编译错误，将不能生成执行计划，批处理中的任何一个语句都不会执行</a:t>
            </a:r>
          </a:p>
          <a:p>
            <a:pPr lvl="1" eaLnBrk="1" hangingPunct="1">
              <a:lnSpc>
                <a:spcPct val="80000"/>
              </a:lnSpc>
            </a:pPr>
            <a:r>
              <a:rPr lang="en-US" altLang="zh-CN"/>
              <a:t>CREATE DEFAULT</a:t>
            </a:r>
            <a:r>
              <a:rPr lang="zh-CN" altLang="en-US"/>
              <a:t>、</a:t>
            </a:r>
            <a:r>
              <a:rPr lang="en-US" altLang="zh-CN"/>
              <a:t>CREATE PROCEDURE</a:t>
            </a:r>
            <a:r>
              <a:rPr lang="zh-CN" altLang="en-US"/>
              <a:t>、</a:t>
            </a:r>
            <a:r>
              <a:rPr lang="en-US" altLang="zh-CN"/>
              <a:t>CREATE RULE</a:t>
            </a:r>
            <a:r>
              <a:rPr lang="zh-CN" altLang="en-US"/>
              <a:t>、</a:t>
            </a:r>
            <a:r>
              <a:rPr lang="en-US" altLang="zh-CN"/>
              <a:t>CREATE TRIGGER</a:t>
            </a:r>
            <a:r>
              <a:rPr lang="zh-CN" altLang="en-US"/>
              <a:t>、</a:t>
            </a:r>
            <a:r>
              <a:rPr lang="en-US" altLang="zh-CN"/>
              <a:t>CREATE VIEW</a:t>
            </a:r>
            <a:r>
              <a:rPr lang="zh-CN" altLang="en-US"/>
              <a:t>语句不能与其它语句位于同一个批处理中。</a:t>
            </a:r>
          </a:p>
          <a:p>
            <a:pPr lvl="1" eaLnBrk="1" hangingPunct="1">
              <a:lnSpc>
                <a:spcPct val="80000"/>
              </a:lnSpc>
            </a:pPr>
            <a:r>
              <a:rPr lang="zh-CN" altLang="en-US"/>
              <a:t>不能在一个批处理中修改一个表的结构，然后在同一个批处理中引用刚修改的新列。</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9E2B0F7-E6D9-8648-BCE2-897DE279F808}"/>
              </a:ext>
            </a:extLst>
          </p:cNvPr>
          <p:cNvSpPr>
            <a:spLocks noGrp="1" noChangeArrowheads="1"/>
          </p:cNvSpPr>
          <p:nvPr>
            <p:ph type="title"/>
          </p:nvPr>
        </p:nvSpPr>
        <p:spPr/>
        <p:txBody>
          <a:bodyPr/>
          <a:lstStyle/>
          <a:p>
            <a:pPr eaLnBrk="1" hangingPunct="1"/>
            <a:r>
              <a:rPr lang="en-US" altLang="zh-CN">
                <a:ea typeface="宋体" panose="02010600030101010101" pitchFamily="2" charset="-122"/>
              </a:rPr>
              <a:t>2. </a:t>
            </a:r>
            <a:r>
              <a:rPr lang="zh-CN" altLang="en-US">
                <a:ea typeface="宋体" panose="02010600030101010101" pitchFamily="2" charset="-122"/>
              </a:rPr>
              <a:t>脚本</a:t>
            </a:r>
          </a:p>
        </p:txBody>
      </p:sp>
      <p:sp>
        <p:nvSpPr>
          <p:cNvPr id="38915" name="Rectangle 3">
            <a:extLst>
              <a:ext uri="{FF2B5EF4-FFF2-40B4-BE49-F238E27FC236}">
                <a16:creationId xmlns:a16="http://schemas.microsoft.com/office/drawing/2014/main" id="{2F74551F-E6DC-5B4C-8BE9-DD901FC15098}"/>
              </a:ext>
            </a:extLst>
          </p:cNvPr>
          <p:cNvSpPr>
            <a:spLocks noGrp="1" noChangeArrowheads="1"/>
          </p:cNvSpPr>
          <p:nvPr>
            <p:ph type="body" idx="1"/>
          </p:nvPr>
        </p:nvSpPr>
        <p:spPr/>
        <p:txBody>
          <a:bodyPr/>
          <a:lstStyle/>
          <a:p>
            <a:pPr eaLnBrk="1" hangingPunct="1"/>
            <a:r>
              <a:rPr lang="zh-CN" altLang="en-US"/>
              <a:t>脚本是存储在文件中的一系列 </a:t>
            </a:r>
            <a:r>
              <a:rPr lang="en-US" altLang="zh-CN"/>
              <a:t>Transact-SQL </a:t>
            </a:r>
            <a:r>
              <a:rPr lang="zh-CN" altLang="en-US"/>
              <a:t>语句。</a:t>
            </a:r>
          </a:p>
          <a:p>
            <a:pPr eaLnBrk="1" hangingPunct="1"/>
            <a:r>
              <a:rPr lang="en-US" altLang="zh-CN"/>
              <a:t>Transact-SQL </a:t>
            </a:r>
            <a:r>
              <a:rPr lang="zh-CN" altLang="en-US"/>
              <a:t>脚本包含一个或多个批处理。</a:t>
            </a:r>
            <a:r>
              <a:rPr lang="en-US" altLang="zh-CN"/>
              <a:t>GO </a:t>
            </a:r>
            <a:r>
              <a:rPr lang="zh-CN" altLang="en-US"/>
              <a:t>命令表示批处理的结束。如果 </a:t>
            </a:r>
            <a:r>
              <a:rPr lang="en-US" altLang="zh-CN"/>
              <a:t>Transact-SQL </a:t>
            </a:r>
            <a:r>
              <a:rPr lang="zh-CN" altLang="en-US"/>
              <a:t>脚本中没有 </a:t>
            </a:r>
            <a:r>
              <a:rPr lang="en-US" altLang="zh-CN"/>
              <a:t>GO </a:t>
            </a:r>
            <a:r>
              <a:rPr lang="zh-CN" altLang="en-US"/>
              <a:t>命令，那么它将被作为单个批处理来执行。</a:t>
            </a:r>
          </a:p>
          <a:p>
            <a:pPr eaLnBrk="1" hangingPunct="1"/>
            <a:r>
              <a:rPr lang="zh-CN" altLang="en-US"/>
              <a:t>如果需要经常执行一段</a:t>
            </a:r>
            <a:r>
              <a:rPr lang="en-US" altLang="zh-CN"/>
              <a:t>Transact-SQL</a:t>
            </a:r>
            <a:r>
              <a:rPr lang="zh-CN" altLang="en-US"/>
              <a:t>语句或是要进行调试（可能需要反复修改），将执行的</a:t>
            </a:r>
            <a:r>
              <a:rPr lang="en-US" altLang="zh-CN"/>
              <a:t>T-SQL</a:t>
            </a:r>
            <a:r>
              <a:rPr lang="zh-CN" altLang="en-US"/>
              <a:t>语句保存到一个脚本文件中可以节省时间。</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03DC45D-CC37-3C48-AE75-13E1A28EC682}"/>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12.1.3 </a:t>
            </a:r>
            <a:r>
              <a:rPr lang="zh-CN" altLang="en-US">
                <a:ea typeface="宋体" panose="02010600030101010101" pitchFamily="2" charset="-122"/>
              </a:rPr>
              <a:t>变量和参数</a:t>
            </a:r>
          </a:p>
        </p:txBody>
      </p:sp>
      <p:sp>
        <p:nvSpPr>
          <p:cNvPr id="39939" name="Rectangle 3">
            <a:extLst>
              <a:ext uri="{FF2B5EF4-FFF2-40B4-BE49-F238E27FC236}">
                <a16:creationId xmlns:a16="http://schemas.microsoft.com/office/drawing/2014/main" id="{47F67962-63FB-B74B-A5EA-AAB62D4DB29C}"/>
              </a:ext>
            </a:extLst>
          </p:cNvPr>
          <p:cNvSpPr>
            <a:spLocks noGrp="1" noChangeArrowheads="1"/>
          </p:cNvSpPr>
          <p:nvPr>
            <p:ph type="body" idx="1"/>
          </p:nvPr>
        </p:nvSpPr>
        <p:spPr/>
        <p:txBody>
          <a:bodyPr/>
          <a:lstStyle/>
          <a:p>
            <a:pPr eaLnBrk="1" hangingPunct="1"/>
            <a:r>
              <a:rPr lang="en-US" altLang="zh-CN"/>
              <a:t>Transact-SQL</a:t>
            </a:r>
            <a:r>
              <a:rPr lang="zh-CN" altLang="en-US"/>
              <a:t>中的变量分为局部变量与全局变量</a:t>
            </a:r>
          </a:p>
          <a:p>
            <a:pPr eaLnBrk="1" hangingPunct="1"/>
            <a:r>
              <a:rPr lang="zh-CN" altLang="en-US"/>
              <a:t>局部变量</a:t>
            </a:r>
          </a:p>
          <a:p>
            <a:pPr lvl="1" eaLnBrk="1" hangingPunct="1">
              <a:lnSpc>
                <a:spcPct val="80000"/>
              </a:lnSpc>
            </a:pPr>
            <a:r>
              <a:rPr lang="zh-CN" altLang="en-US"/>
              <a:t>局部变量是用户自定义的变量。使用范围是定义它的批、存储过程或触发器。局部变量前面通常加上</a:t>
            </a:r>
            <a:r>
              <a:rPr lang="en-US" altLang="zh-CN"/>
              <a:t>@</a:t>
            </a:r>
            <a:r>
              <a:rPr lang="zh-CN" altLang="en-US"/>
              <a:t>标记。</a:t>
            </a:r>
          </a:p>
          <a:p>
            <a:pPr lvl="1" eaLnBrk="1" hangingPunct="1">
              <a:lnSpc>
                <a:spcPct val="80000"/>
              </a:lnSpc>
            </a:pPr>
            <a:r>
              <a:rPr lang="en-US" altLang="zh-CN"/>
              <a:t>DECLARE </a:t>
            </a:r>
            <a:r>
              <a:rPr lang="zh-CN" altLang="en-US"/>
              <a:t>定义局部变量，并指明此变量的数据类型</a:t>
            </a:r>
          </a:p>
          <a:p>
            <a:pPr lvl="1" eaLnBrk="1" hangingPunct="1">
              <a:lnSpc>
                <a:spcPct val="80000"/>
              </a:lnSpc>
            </a:pPr>
            <a:r>
              <a:rPr lang="en-US" altLang="zh-CN"/>
              <a:t>SET</a:t>
            </a:r>
            <a:r>
              <a:rPr lang="zh-CN" altLang="en-US"/>
              <a:t>或</a:t>
            </a:r>
            <a:r>
              <a:rPr lang="en-US" altLang="zh-CN"/>
              <a:t>SELECT</a:t>
            </a:r>
            <a:r>
              <a:rPr lang="zh-CN" altLang="en-US"/>
              <a:t>命令对其赋值。局部变量的数据类型可以是用户自定义的数据类型，也可以是系统数据类型，但不能将其定义为</a:t>
            </a:r>
            <a:r>
              <a:rPr lang="en-US" altLang="zh-CN"/>
              <a:t>TEXT</a:t>
            </a:r>
            <a:r>
              <a:rPr lang="zh-CN" altLang="en-US"/>
              <a:t>或</a:t>
            </a:r>
            <a:r>
              <a:rPr lang="en-US" altLang="zh-CN"/>
              <a:t>IMAGE</a:t>
            </a:r>
            <a:r>
              <a:rPr lang="zh-CN" altLang="en-US"/>
              <a:t>数据类型。</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267F9BD-A49E-6D4E-A0A2-ACDBCD0BCA52}"/>
              </a:ext>
            </a:extLst>
          </p:cNvPr>
          <p:cNvSpPr>
            <a:spLocks noGrp="1" noChangeArrowheads="1"/>
          </p:cNvSpPr>
          <p:nvPr>
            <p:ph type="title"/>
          </p:nvPr>
        </p:nvSpPr>
        <p:spPr/>
        <p:txBody>
          <a:bodyPr/>
          <a:lstStyle/>
          <a:p>
            <a:pPr eaLnBrk="1" hangingPunct="1"/>
            <a:r>
              <a:rPr lang="en-US" altLang="zh-CN" sz="3600">
                <a:ea typeface="宋体" panose="02010600030101010101" pitchFamily="2" charset="-122"/>
              </a:rPr>
              <a:t>12.1.3 </a:t>
            </a:r>
            <a:r>
              <a:rPr lang="zh-CN" altLang="en-US" sz="3600">
                <a:ea typeface="宋体" panose="02010600030101010101" pitchFamily="2" charset="-122"/>
              </a:rPr>
              <a:t>变量和参数</a:t>
            </a:r>
          </a:p>
        </p:txBody>
      </p:sp>
      <p:sp>
        <p:nvSpPr>
          <p:cNvPr id="40963" name="Rectangle 3">
            <a:extLst>
              <a:ext uri="{FF2B5EF4-FFF2-40B4-BE49-F238E27FC236}">
                <a16:creationId xmlns:a16="http://schemas.microsoft.com/office/drawing/2014/main" id="{F3DC53F0-7E8A-594F-9989-F69E05168E99}"/>
              </a:ext>
            </a:extLst>
          </p:cNvPr>
          <p:cNvSpPr>
            <a:spLocks noGrp="1" noChangeArrowheads="1"/>
          </p:cNvSpPr>
          <p:nvPr>
            <p:ph type="body" idx="1"/>
          </p:nvPr>
        </p:nvSpPr>
        <p:spPr/>
        <p:txBody>
          <a:bodyPr/>
          <a:lstStyle/>
          <a:p>
            <a:pPr eaLnBrk="1" hangingPunct="1">
              <a:lnSpc>
                <a:spcPct val="80000"/>
              </a:lnSpc>
              <a:spcBef>
                <a:spcPct val="0"/>
              </a:spcBef>
            </a:pPr>
            <a:r>
              <a:rPr lang="zh-CN" altLang="en-US"/>
              <a:t>定义局部变量的语法如下：</a:t>
            </a:r>
          </a:p>
          <a:p>
            <a:pPr eaLnBrk="1" hangingPunct="1">
              <a:lnSpc>
                <a:spcPct val="110000"/>
              </a:lnSpc>
              <a:spcBef>
                <a:spcPct val="0"/>
              </a:spcBef>
              <a:buFont typeface="Wingdings" pitchFamily="2" charset="2"/>
              <a:buNone/>
            </a:pPr>
            <a:r>
              <a:rPr lang="zh-CN" altLang="en-US"/>
              <a:t>      </a:t>
            </a:r>
            <a:r>
              <a:rPr lang="en-US" altLang="zh-CN">
                <a:solidFill>
                  <a:schemeClr val="accent1"/>
                </a:solidFill>
              </a:rPr>
              <a:t>DECLARE  @local_variable data_type </a:t>
            </a:r>
          </a:p>
          <a:p>
            <a:pPr eaLnBrk="1" hangingPunct="1">
              <a:lnSpc>
                <a:spcPct val="110000"/>
              </a:lnSpc>
              <a:spcBef>
                <a:spcPct val="0"/>
              </a:spcBef>
              <a:buFont typeface="Wingdings" pitchFamily="2" charset="2"/>
              <a:buNone/>
            </a:pPr>
            <a:r>
              <a:rPr lang="en-US" altLang="zh-CN">
                <a:solidFill>
                  <a:schemeClr val="accent1"/>
                </a:solidFill>
              </a:rPr>
              <a:t>               [, @local_variable data_type]…</a:t>
            </a:r>
          </a:p>
          <a:p>
            <a:pPr lvl="1" eaLnBrk="1" hangingPunct="1">
              <a:lnSpc>
                <a:spcPct val="110000"/>
              </a:lnSpc>
              <a:spcBef>
                <a:spcPct val="0"/>
              </a:spcBef>
            </a:pPr>
            <a:r>
              <a:rPr lang="en-US" altLang="zh-CN"/>
              <a:t>DECLARE</a:t>
            </a:r>
            <a:r>
              <a:rPr lang="zh-CN" altLang="en-US"/>
              <a:t>命令可以定义多个局部变量，之间用逗号分隔</a:t>
            </a:r>
          </a:p>
          <a:p>
            <a:pPr algn="just" eaLnBrk="1" hangingPunct="1">
              <a:lnSpc>
                <a:spcPct val="120000"/>
              </a:lnSpc>
              <a:spcBef>
                <a:spcPct val="0"/>
              </a:spcBef>
            </a:pPr>
            <a:r>
              <a:rPr lang="zh-CN" altLang="en-US">
                <a:latin typeface="宋体" panose="02010600030101010101" pitchFamily="2" charset="-122"/>
              </a:rPr>
              <a:t>用</a:t>
            </a:r>
            <a:r>
              <a:rPr lang="en-US" altLang="zh-CN">
                <a:latin typeface="宋体" panose="02010600030101010101" pitchFamily="2" charset="-122"/>
              </a:rPr>
              <a:t>SELECT</a:t>
            </a:r>
            <a:r>
              <a:rPr lang="zh-CN" altLang="en-US">
                <a:latin typeface="宋体" panose="02010600030101010101" pitchFamily="2" charset="-122"/>
              </a:rPr>
              <a:t>为局部变量赋值的语法如下：</a:t>
            </a:r>
          </a:p>
          <a:p>
            <a:pPr algn="just" eaLnBrk="1" hangingPunct="1">
              <a:spcBef>
                <a:spcPct val="0"/>
              </a:spcBef>
              <a:buFont typeface="Wingdings" pitchFamily="2" charset="2"/>
              <a:buNone/>
            </a:pPr>
            <a:r>
              <a:rPr lang="zh-CN" altLang="en-US">
                <a:solidFill>
                  <a:schemeClr val="tx2"/>
                </a:solidFill>
                <a:latin typeface="宋体" panose="02010600030101010101" pitchFamily="2" charset="-122"/>
              </a:rPr>
              <a:t>   </a:t>
            </a:r>
            <a:r>
              <a:rPr lang="en-US" altLang="zh-CN" sz="2200">
                <a:solidFill>
                  <a:srgbClr val="0033CC"/>
                </a:solidFill>
                <a:latin typeface="宋体" panose="02010600030101010101" pitchFamily="2" charset="-122"/>
              </a:rPr>
              <a:t>SELECT @variable_name=expression select statement</a:t>
            </a:r>
          </a:p>
          <a:p>
            <a:pPr algn="just" eaLnBrk="1" hangingPunct="1">
              <a:spcBef>
                <a:spcPct val="0"/>
              </a:spcBef>
              <a:buFont typeface="Wingdings" pitchFamily="2" charset="2"/>
              <a:buNone/>
            </a:pPr>
            <a:r>
              <a:rPr lang="en-US" altLang="zh-CN" sz="2200">
                <a:solidFill>
                  <a:srgbClr val="0033CC"/>
                </a:solidFill>
                <a:latin typeface="宋体" panose="02010600030101010101" pitchFamily="2" charset="-122"/>
              </a:rPr>
              <a:t>          [</a:t>
            </a:r>
            <a:r>
              <a:rPr lang="zh-CN" altLang="en-US" sz="2200">
                <a:solidFill>
                  <a:srgbClr val="0033CC"/>
                </a:solidFill>
                <a:latin typeface="宋体" panose="02010600030101010101" pitchFamily="2" charset="-122"/>
              </a:rPr>
              <a:t>，</a:t>
            </a:r>
            <a:r>
              <a:rPr lang="en-US" altLang="zh-CN" sz="2200">
                <a:solidFill>
                  <a:srgbClr val="0033CC"/>
                </a:solidFill>
                <a:latin typeface="宋体" panose="02010600030101010101" pitchFamily="2" charset="-122"/>
              </a:rPr>
              <a:t>@variable_name=expression select statement]</a:t>
            </a:r>
          </a:p>
          <a:p>
            <a:pPr algn="just" eaLnBrk="1" hangingPunct="1">
              <a:spcBef>
                <a:spcPct val="0"/>
              </a:spcBef>
              <a:buFont typeface="Wingdings" pitchFamily="2" charset="2"/>
              <a:buNone/>
            </a:pPr>
            <a:r>
              <a:rPr lang="en-US" altLang="zh-CN" sz="2200">
                <a:solidFill>
                  <a:srgbClr val="0033CC"/>
                </a:solidFill>
                <a:latin typeface="宋体" panose="02010600030101010101" pitchFamily="2" charset="-122"/>
              </a:rPr>
              <a:t>          [FROM list of tables]</a:t>
            </a:r>
          </a:p>
          <a:p>
            <a:pPr algn="just" eaLnBrk="1" hangingPunct="1">
              <a:spcBef>
                <a:spcPct val="0"/>
              </a:spcBef>
              <a:buFont typeface="Wingdings" pitchFamily="2" charset="2"/>
              <a:buNone/>
            </a:pPr>
            <a:r>
              <a:rPr lang="en-US" altLang="zh-CN" sz="2200">
                <a:solidFill>
                  <a:srgbClr val="0033CC"/>
                </a:solidFill>
                <a:latin typeface="宋体" panose="02010600030101010101" pitchFamily="2" charset="-122"/>
              </a:rPr>
              <a:t>          [WHERE expression]   </a:t>
            </a:r>
          </a:p>
          <a:p>
            <a:pPr algn="just" eaLnBrk="1" hangingPunct="1">
              <a:spcBef>
                <a:spcPct val="0"/>
              </a:spcBef>
              <a:buFont typeface="Wingdings" pitchFamily="2" charset="2"/>
              <a:buNone/>
            </a:pPr>
            <a:r>
              <a:rPr lang="en-US" altLang="zh-CN" sz="2200">
                <a:solidFill>
                  <a:srgbClr val="0033CC"/>
                </a:solidFill>
                <a:latin typeface="宋体" panose="02010600030101010101" pitchFamily="2" charset="-122"/>
              </a:rPr>
              <a:t>          [GROUP BY..</a:t>
            </a:r>
            <a:r>
              <a:rPr lang="zh-CN" altLang="en-US" sz="2200">
                <a:solidFill>
                  <a:srgbClr val="0033CC"/>
                </a:solidFill>
                <a:latin typeface="宋体" panose="02010600030101010101" pitchFamily="2" charset="-122"/>
              </a:rPr>
              <a:t>．</a:t>
            </a:r>
            <a:r>
              <a:rPr lang="en-US" altLang="zh-CN" sz="2200">
                <a:solidFill>
                  <a:srgbClr val="0033CC"/>
                </a:solidFill>
                <a:latin typeface="宋体" panose="02010600030101010101" pitchFamily="2" charset="-122"/>
              </a:rPr>
              <a:t>]   [HAVING..</a:t>
            </a:r>
            <a:r>
              <a:rPr lang="zh-CN" altLang="en-US" sz="2200">
                <a:solidFill>
                  <a:srgbClr val="0033CC"/>
                </a:solidFill>
                <a:latin typeface="宋体" panose="02010600030101010101" pitchFamily="2" charset="-122"/>
              </a:rPr>
              <a:t>．</a:t>
            </a:r>
            <a:r>
              <a:rPr lang="en-US" altLang="zh-CN" sz="2200">
                <a:solidFill>
                  <a:srgbClr val="0033CC"/>
                </a:solidFill>
                <a:latin typeface="宋体" panose="02010600030101010101" pitchFamily="2" charset="-122"/>
              </a:rPr>
              <a:t>]   [ORDER BY]</a:t>
            </a:r>
          </a:p>
        </p:txBody>
      </p:sp>
      <p:sp>
        <p:nvSpPr>
          <p:cNvPr id="40964" name="Rectangle 4">
            <a:extLst>
              <a:ext uri="{FF2B5EF4-FFF2-40B4-BE49-F238E27FC236}">
                <a16:creationId xmlns:a16="http://schemas.microsoft.com/office/drawing/2014/main" id="{B3BDEE25-046E-584D-8A2C-13502A062CB7}"/>
              </a:ext>
            </a:extLst>
          </p:cNvPr>
          <p:cNvSpPr>
            <a:spLocks noChangeArrowheads="1"/>
          </p:cNvSpPr>
          <p:nvPr/>
        </p:nvSpPr>
        <p:spPr bwMode="auto">
          <a:xfrm>
            <a:off x="258763" y="5800725"/>
            <a:ext cx="85867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lvl="1" eaLnBrk="1" hangingPunct="1">
              <a:lnSpc>
                <a:spcPct val="80000"/>
              </a:lnSpc>
              <a:spcBef>
                <a:spcPct val="0"/>
              </a:spcBef>
            </a:pPr>
            <a:r>
              <a:rPr lang="en-US" altLang="zh-CN" sz="2400">
                <a:latin typeface="宋体" panose="02010600030101010101" pitchFamily="2" charset="-122"/>
              </a:rPr>
              <a:t>SELECT</a:t>
            </a:r>
            <a:r>
              <a:rPr lang="zh-CN" altLang="en-US" sz="2400">
                <a:latin typeface="宋体" panose="02010600030101010101" pitchFamily="2" charset="-122"/>
              </a:rPr>
              <a:t>命令可以将一个表达式的值赋给一个局部变量，也可以将一个</a:t>
            </a:r>
            <a:r>
              <a:rPr lang="en-US" altLang="zh-CN" sz="2400">
                <a:latin typeface="宋体" panose="02010600030101010101" pitchFamily="2" charset="-122"/>
              </a:rPr>
              <a:t>SELECT</a:t>
            </a:r>
            <a:r>
              <a:rPr lang="zh-CN" altLang="en-US" sz="2400">
                <a:latin typeface="宋体" panose="02010600030101010101" pitchFamily="2" charset="-122"/>
              </a:rPr>
              <a:t>查询的结果赋给一个局部变量</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B0C1106-A173-9448-BA7C-925699DBB10E}"/>
              </a:ext>
            </a:extLst>
          </p:cNvPr>
          <p:cNvSpPr>
            <a:spLocks noGrp="1" noChangeArrowheads="1"/>
          </p:cNvSpPr>
          <p:nvPr>
            <p:ph type="title"/>
          </p:nvPr>
        </p:nvSpPr>
        <p:spPr/>
        <p:txBody>
          <a:bodyPr/>
          <a:lstStyle/>
          <a:p>
            <a:pPr eaLnBrk="1" hangingPunct="1"/>
            <a:r>
              <a:rPr lang="en-US" altLang="zh-CN" sz="3600">
                <a:ea typeface="宋体" panose="02010600030101010101" pitchFamily="2" charset="-122"/>
              </a:rPr>
              <a:t>12.1.3 </a:t>
            </a:r>
            <a:r>
              <a:rPr lang="zh-CN" altLang="en-US" sz="3600">
                <a:ea typeface="宋体" panose="02010600030101010101" pitchFamily="2" charset="-122"/>
              </a:rPr>
              <a:t>变量和参数</a:t>
            </a:r>
            <a:endParaRPr lang="en-US" altLang="zh-CN" sz="3600">
              <a:ea typeface="宋体" panose="02010600030101010101" pitchFamily="2" charset="-122"/>
            </a:endParaRPr>
          </a:p>
        </p:txBody>
      </p:sp>
      <p:sp>
        <p:nvSpPr>
          <p:cNvPr id="41987" name="Rectangle 3">
            <a:extLst>
              <a:ext uri="{FF2B5EF4-FFF2-40B4-BE49-F238E27FC236}">
                <a16:creationId xmlns:a16="http://schemas.microsoft.com/office/drawing/2014/main" id="{123A61D3-27AC-5F40-8CF0-B74C0B29C72A}"/>
              </a:ext>
            </a:extLst>
          </p:cNvPr>
          <p:cNvSpPr>
            <a:spLocks noGrp="1" noChangeArrowheads="1"/>
          </p:cNvSpPr>
          <p:nvPr>
            <p:ph type="body" idx="1"/>
          </p:nvPr>
        </p:nvSpPr>
        <p:spPr/>
        <p:txBody>
          <a:bodyPr/>
          <a:lstStyle/>
          <a:p>
            <a:pPr algn="just" eaLnBrk="1" hangingPunct="1">
              <a:lnSpc>
                <a:spcPct val="120000"/>
              </a:lnSpc>
              <a:spcBef>
                <a:spcPct val="0"/>
              </a:spcBef>
            </a:pPr>
            <a:r>
              <a:rPr lang="zh-CN" altLang="en-US">
                <a:latin typeface="宋体" panose="02010600030101010101" pitchFamily="2" charset="-122"/>
                <a:cs typeface="Times New Roman" panose="02020603050405020304" pitchFamily="18" charset="0"/>
              </a:rPr>
              <a:t>用</a:t>
            </a:r>
            <a:r>
              <a:rPr lang="en-US" altLang="zh-CN">
                <a:latin typeface="宋体" panose="02010600030101010101" pitchFamily="2" charset="-122"/>
                <a:cs typeface="Times New Roman" panose="02020603050405020304" pitchFamily="18" charset="0"/>
              </a:rPr>
              <a:t>SET</a:t>
            </a:r>
            <a:r>
              <a:rPr lang="zh-CN" altLang="en-US">
                <a:latin typeface="宋体" panose="02010600030101010101" pitchFamily="2" charset="-122"/>
                <a:cs typeface="Times New Roman" panose="02020603050405020304" pitchFamily="18" charset="0"/>
              </a:rPr>
              <a:t>为局部变量赋值</a:t>
            </a:r>
          </a:p>
          <a:p>
            <a:pPr algn="just" eaLnBrk="1" hangingPunct="1">
              <a:lnSpc>
                <a:spcPct val="120000"/>
              </a:lnSpc>
              <a:spcBef>
                <a:spcPct val="0"/>
              </a:spcBef>
              <a:buFont typeface="Wingdings" pitchFamily="2" charset="2"/>
              <a:buNone/>
            </a:pPr>
            <a:r>
              <a:rPr lang="zh-CN" altLang="en-US">
                <a:latin typeface="宋体" panose="02010600030101010101" pitchFamily="2" charset="-122"/>
                <a:cs typeface="Times New Roman" panose="02020603050405020304" pitchFamily="18" charset="0"/>
              </a:rPr>
              <a:t>  用</a:t>
            </a:r>
            <a:r>
              <a:rPr lang="en-US" altLang="zh-CN">
                <a:latin typeface="宋体" panose="02010600030101010101" pitchFamily="2" charset="-122"/>
                <a:cs typeface="Times New Roman" panose="02020603050405020304" pitchFamily="18" charset="0"/>
              </a:rPr>
              <a:t>SET</a:t>
            </a:r>
            <a:r>
              <a:rPr lang="zh-CN" altLang="en-US">
                <a:latin typeface="宋体" panose="02010600030101010101" pitchFamily="2" charset="-122"/>
                <a:cs typeface="Times New Roman" panose="02020603050405020304" pitchFamily="18" charset="0"/>
              </a:rPr>
              <a:t>为局部变量赋值的常用语法格式为：</a:t>
            </a:r>
          </a:p>
          <a:p>
            <a:pPr algn="just" eaLnBrk="1" hangingPunct="1">
              <a:lnSpc>
                <a:spcPct val="120000"/>
              </a:lnSpc>
              <a:spcBef>
                <a:spcPct val="0"/>
              </a:spcBef>
              <a:buFont typeface="Wingdings" pitchFamily="2" charset="2"/>
              <a:buNone/>
            </a:pPr>
            <a:r>
              <a:rPr lang="zh-CN" altLang="en-US">
                <a:solidFill>
                  <a:schemeClr val="tx2"/>
                </a:solidFill>
                <a:latin typeface="宋体" panose="02010600030101010101" pitchFamily="2" charset="-122"/>
                <a:cs typeface="Times New Roman" panose="02020603050405020304" pitchFamily="18" charset="0"/>
              </a:rPr>
              <a:t>  </a:t>
            </a:r>
            <a:r>
              <a:rPr lang="en-US" altLang="zh-CN">
                <a:solidFill>
                  <a:srgbClr val="0033CC"/>
                </a:solidFill>
                <a:latin typeface="Times New Roman" panose="02020603050405020304" pitchFamily="18" charset="0"/>
                <a:cs typeface="Times New Roman" panose="02020603050405020304" pitchFamily="18" charset="0"/>
              </a:rPr>
              <a:t>SET @local_variable= expression</a:t>
            </a:r>
          </a:p>
          <a:p>
            <a:pPr algn="just" eaLnBrk="1" hangingPunct="1">
              <a:spcBef>
                <a:spcPct val="0"/>
              </a:spcBef>
              <a:buFont typeface="Wingdings" pitchFamily="2" charset="2"/>
              <a:buNone/>
            </a:pPr>
            <a:r>
              <a:rPr lang="en-US" altLang="zh-CN">
                <a:solidFill>
                  <a:schemeClr val="tx2"/>
                </a:solidFill>
                <a:latin typeface="宋体" panose="02010600030101010101" pitchFamily="2" charset="-122"/>
                <a:cs typeface="Times New Roman" panose="02020603050405020304" pitchFamily="18" charset="0"/>
              </a:rPr>
              <a:t>  </a:t>
            </a:r>
            <a:r>
              <a:rPr lang="en-US" altLang="zh-CN">
                <a:latin typeface="宋体" panose="02010600030101010101" pitchFamily="2" charset="-122"/>
              </a:rPr>
              <a:t>【</a:t>
            </a:r>
            <a:r>
              <a:rPr lang="zh-CN" altLang="en-US">
                <a:latin typeface="宋体" panose="02010600030101010101" pitchFamily="2" charset="-122"/>
                <a:cs typeface="Times New Roman" panose="02020603050405020304" pitchFamily="18" charset="0"/>
              </a:rPr>
              <a:t>例</a:t>
            </a:r>
            <a:r>
              <a:rPr lang="en-US" altLang="zh-CN">
                <a:latin typeface="宋体" panose="02010600030101010101" pitchFamily="2" charset="-122"/>
                <a:cs typeface="Times New Roman" panose="02020603050405020304" pitchFamily="18" charset="0"/>
              </a:rPr>
              <a:t>】</a:t>
            </a:r>
            <a:r>
              <a:rPr lang="zh-CN" altLang="en-US">
                <a:latin typeface="宋体" panose="02010600030101010101" pitchFamily="2" charset="-122"/>
                <a:cs typeface="Times New Roman" panose="02020603050405020304" pitchFamily="18" charset="0"/>
              </a:rPr>
              <a:t>使用</a:t>
            </a:r>
            <a:r>
              <a:rPr lang="en-US" altLang="zh-CN">
                <a:latin typeface="宋体" panose="02010600030101010101" pitchFamily="2" charset="-122"/>
                <a:cs typeface="Times New Roman" panose="02020603050405020304" pitchFamily="18" charset="0"/>
              </a:rPr>
              <a:t>SET</a:t>
            </a:r>
            <a:r>
              <a:rPr lang="zh-CN" altLang="en-US">
                <a:latin typeface="宋体" panose="02010600030101010101" pitchFamily="2" charset="-122"/>
                <a:cs typeface="Times New Roman" panose="02020603050405020304" pitchFamily="18" charset="0"/>
              </a:rPr>
              <a:t>命令赋值的变量</a:t>
            </a:r>
            <a:r>
              <a:rPr lang="zh-CN" altLang="en-US">
                <a:solidFill>
                  <a:schemeClr val="tx2"/>
                </a:solidFill>
                <a:latin typeface="宋体" panose="02010600030101010101" pitchFamily="2" charset="-122"/>
                <a:cs typeface="Times New Roman" panose="02020603050405020304" pitchFamily="18" charset="0"/>
              </a:rPr>
              <a:t>。</a:t>
            </a:r>
          </a:p>
          <a:p>
            <a:pPr lvl="1" algn="just" eaLnBrk="1" hangingPunct="1">
              <a:spcBef>
                <a:spcPct val="0"/>
              </a:spcBef>
              <a:buFont typeface="Arial" panose="020B0604020202020204" pitchFamily="34" charset="0"/>
              <a:buNone/>
            </a:pPr>
            <a:r>
              <a:rPr lang="zh-CN" altLang="en-US">
                <a:solidFill>
                  <a:schemeClr val="tx2"/>
                </a:solidFill>
                <a:cs typeface="Times New Roman" panose="02020603050405020304" pitchFamily="18" charset="0"/>
              </a:rPr>
              <a:t> </a:t>
            </a:r>
            <a:r>
              <a:rPr lang="en-US" altLang="zh-CN">
                <a:solidFill>
                  <a:srgbClr val="0033CC"/>
                </a:solidFill>
              </a:rPr>
              <a:t>USE MyDb</a:t>
            </a:r>
          </a:p>
          <a:p>
            <a:pPr lvl="1" algn="just" eaLnBrk="1" hangingPunct="1">
              <a:spcBef>
                <a:spcPct val="0"/>
              </a:spcBef>
              <a:buFont typeface="Arial" panose="020B0604020202020204" pitchFamily="34" charset="0"/>
              <a:buNone/>
            </a:pPr>
            <a:r>
              <a:rPr lang="en-US" altLang="zh-CN">
                <a:solidFill>
                  <a:srgbClr val="0033CC"/>
                </a:solidFill>
              </a:rPr>
              <a:t> GO</a:t>
            </a:r>
          </a:p>
          <a:p>
            <a:pPr lvl="1" algn="just" eaLnBrk="1" hangingPunct="1">
              <a:spcBef>
                <a:spcPct val="0"/>
              </a:spcBef>
              <a:buFont typeface="Arial" panose="020B0604020202020204" pitchFamily="34" charset="0"/>
              <a:buNone/>
            </a:pPr>
            <a:r>
              <a:rPr lang="en-US" altLang="zh-CN">
                <a:solidFill>
                  <a:srgbClr val="0033CC"/>
                </a:solidFill>
              </a:rPr>
              <a:t> DECLARE @no varchar(10)</a:t>
            </a:r>
          </a:p>
          <a:p>
            <a:pPr lvl="1" algn="just" eaLnBrk="1" hangingPunct="1">
              <a:spcBef>
                <a:spcPct val="0"/>
              </a:spcBef>
              <a:buFont typeface="Arial" panose="020B0604020202020204" pitchFamily="34" charset="0"/>
              <a:buNone/>
            </a:pPr>
            <a:r>
              <a:rPr lang="en-US" altLang="zh-CN">
                <a:solidFill>
                  <a:srgbClr val="0033CC"/>
                </a:solidFill>
              </a:rPr>
              <a:t> SET @no='2004060003'</a:t>
            </a:r>
          </a:p>
          <a:p>
            <a:pPr lvl="1" algn="just" eaLnBrk="1" hangingPunct="1">
              <a:spcBef>
                <a:spcPct val="0"/>
              </a:spcBef>
              <a:buFont typeface="Arial" panose="020B0604020202020204" pitchFamily="34" charset="0"/>
              <a:buNone/>
            </a:pPr>
            <a:r>
              <a:rPr lang="en-US" altLang="zh-CN">
                <a:solidFill>
                  <a:srgbClr val="0033CC"/>
                </a:solidFill>
              </a:rPr>
              <a:t> SELECT </a:t>
            </a:r>
            <a:r>
              <a:rPr lang="zh-CN" altLang="en-US">
                <a:solidFill>
                  <a:srgbClr val="0033CC"/>
                </a:solidFill>
              </a:rPr>
              <a:t>编号</a:t>
            </a:r>
            <a:r>
              <a:rPr lang="en-US" altLang="zh-CN">
                <a:solidFill>
                  <a:srgbClr val="0033CC"/>
                </a:solidFill>
              </a:rPr>
              <a:t>,</a:t>
            </a:r>
            <a:r>
              <a:rPr lang="zh-CN" altLang="en-US">
                <a:solidFill>
                  <a:srgbClr val="0033CC"/>
                </a:solidFill>
              </a:rPr>
              <a:t>姓名</a:t>
            </a:r>
          </a:p>
          <a:p>
            <a:pPr lvl="1" algn="just" eaLnBrk="1" hangingPunct="1">
              <a:spcBef>
                <a:spcPct val="0"/>
              </a:spcBef>
              <a:buFont typeface="Arial" panose="020B0604020202020204" pitchFamily="34" charset="0"/>
              <a:buNone/>
            </a:pPr>
            <a:r>
              <a:rPr lang="zh-CN" altLang="en-US">
                <a:solidFill>
                  <a:srgbClr val="0033CC"/>
                </a:solidFill>
              </a:rPr>
              <a:t>    </a:t>
            </a:r>
            <a:r>
              <a:rPr lang="en-US" altLang="zh-CN">
                <a:solidFill>
                  <a:srgbClr val="0033CC"/>
                </a:solidFill>
              </a:rPr>
              <a:t>FROM readers</a:t>
            </a:r>
          </a:p>
          <a:p>
            <a:pPr lvl="1" algn="just" eaLnBrk="1" hangingPunct="1">
              <a:spcBef>
                <a:spcPct val="0"/>
              </a:spcBef>
              <a:buFont typeface="Arial" panose="020B0604020202020204" pitchFamily="34" charset="0"/>
              <a:buNone/>
            </a:pPr>
            <a:r>
              <a:rPr lang="en-US" altLang="zh-CN">
                <a:solidFill>
                  <a:srgbClr val="0033CC"/>
                </a:solidFill>
              </a:rPr>
              <a:t>    WHERE </a:t>
            </a:r>
            <a:r>
              <a:rPr lang="zh-CN" altLang="en-US">
                <a:solidFill>
                  <a:srgbClr val="0033CC"/>
                </a:solidFill>
              </a:rPr>
              <a:t>编号</a:t>
            </a:r>
            <a:r>
              <a:rPr lang="en-US" altLang="zh-CN">
                <a:solidFill>
                  <a:srgbClr val="0033CC"/>
                </a:solidFill>
              </a:rPr>
              <a:t>= @no</a:t>
            </a:r>
          </a:p>
          <a:p>
            <a:pPr lvl="1" algn="just" eaLnBrk="1" hangingPunct="1">
              <a:spcBef>
                <a:spcPct val="0"/>
              </a:spcBef>
              <a:buFont typeface="Arial" panose="020B0604020202020204" pitchFamily="34" charset="0"/>
              <a:buNone/>
            </a:pPr>
            <a:r>
              <a:rPr lang="en-US" altLang="zh-CN">
                <a:solidFill>
                  <a:srgbClr val="0033CC"/>
                </a:solidFill>
              </a:rPr>
              <a:t> GO</a:t>
            </a:r>
          </a:p>
        </p:txBody>
      </p:sp>
      <p:sp>
        <p:nvSpPr>
          <p:cNvPr id="41988" name="Rectangle 4">
            <a:extLst>
              <a:ext uri="{FF2B5EF4-FFF2-40B4-BE49-F238E27FC236}">
                <a16:creationId xmlns:a16="http://schemas.microsoft.com/office/drawing/2014/main" id="{F9A1B22A-0893-7B4A-A61F-2DBDF412A64A}"/>
              </a:ext>
            </a:extLst>
          </p:cNvPr>
          <p:cNvSpPr>
            <a:spLocks noChangeArrowheads="1"/>
          </p:cNvSpPr>
          <p:nvPr/>
        </p:nvSpPr>
        <p:spPr bwMode="auto">
          <a:xfrm>
            <a:off x="4752975" y="4506913"/>
            <a:ext cx="5110163"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80000"/>
              </a:lnSpc>
              <a:spcBef>
                <a:spcPct val="50000"/>
              </a:spcBef>
              <a:buClrTx/>
              <a:buFontTx/>
              <a:buNone/>
            </a:pPr>
            <a:r>
              <a:rPr lang="zh-CN" altLang="en-US" sz="2400">
                <a:latin typeface="宋体" panose="02010600030101010101" pitchFamily="2" charset="-122"/>
              </a:rPr>
              <a:t>执行结果为：</a:t>
            </a:r>
          </a:p>
          <a:p>
            <a:pPr eaLnBrk="1" hangingPunct="1">
              <a:lnSpc>
                <a:spcPct val="80000"/>
              </a:lnSpc>
              <a:spcBef>
                <a:spcPct val="50000"/>
              </a:spcBef>
              <a:buClrTx/>
              <a:buFontTx/>
              <a:buNone/>
            </a:pPr>
            <a:r>
              <a:rPr lang="zh-CN" altLang="en-US" sz="2400">
                <a:latin typeface="宋体" panose="02010600030101010101" pitchFamily="2" charset="-122"/>
              </a:rPr>
              <a:t> 编号          姓名</a:t>
            </a:r>
          </a:p>
          <a:p>
            <a:pPr eaLnBrk="1" hangingPunct="1">
              <a:lnSpc>
                <a:spcPct val="80000"/>
              </a:lnSpc>
              <a:spcBef>
                <a:spcPct val="50000"/>
              </a:spcBef>
              <a:buClrTx/>
              <a:buFontTx/>
              <a:buNone/>
            </a:pPr>
            <a:r>
              <a:rPr lang="zh-CN" altLang="en-US" sz="2400">
                <a:latin typeface="宋体" panose="02010600030101010101" pitchFamily="2" charset="-122"/>
              </a:rPr>
              <a:t> </a:t>
            </a:r>
            <a:r>
              <a:rPr lang="en-US" altLang="zh-CN" sz="2400">
                <a:latin typeface="宋体" panose="02010600030101010101" pitchFamily="2" charset="-122"/>
              </a:rPr>
              <a:t>----------   -------------</a:t>
            </a:r>
          </a:p>
          <a:p>
            <a:pPr eaLnBrk="1" hangingPunct="1">
              <a:lnSpc>
                <a:spcPct val="80000"/>
              </a:lnSpc>
              <a:spcBef>
                <a:spcPct val="50000"/>
              </a:spcBef>
              <a:buClrTx/>
              <a:buFontTx/>
              <a:buNone/>
            </a:pPr>
            <a:r>
              <a:rPr lang="en-US" altLang="zh-CN" sz="2400">
                <a:latin typeface="宋体" panose="02010600030101010101" pitchFamily="2" charset="-122"/>
              </a:rPr>
              <a:t> 2004060003	   </a:t>
            </a:r>
            <a:r>
              <a:rPr lang="zh-CN" altLang="en-US" sz="2400">
                <a:latin typeface="宋体" panose="02010600030101010101" pitchFamily="2" charset="-122"/>
              </a:rPr>
              <a:t>李亚茜</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5ED728C-42DC-D444-90A0-4CDFC556941D}"/>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12.1.3 </a:t>
            </a:r>
            <a:r>
              <a:rPr lang="zh-CN" altLang="en-US">
                <a:ea typeface="宋体" panose="02010600030101010101" pitchFamily="2" charset="-122"/>
              </a:rPr>
              <a:t>变量和参数</a:t>
            </a:r>
          </a:p>
        </p:txBody>
      </p:sp>
      <p:sp>
        <p:nvSpPr>
          <p:cNvPr id="43011" name="Rectangle 3">
            <a:extLst>
              <a:ext uri="{FF2B5EF4-FFF2-40B4-BE49-F238E27FC236}">
                <a16:creationId xmlns:a16="http://schemas.microsoft.com/office/drawing/2014/main" id="{F9C4D1D2-B464-7341-A811-44ADED22C8D8}"/>
              </a:ext>
            </a:extLst>
          </p:cNvPr>
          <p:cNvSpPr>
            <a:spLocks noGrp="1" noChangeArrowheads="1"/>
          </p:cNvSpPr>
          <p:nvPr>
            <p:ph type="body" idx="1"/>
          </p:nvPr>
        </p:nvSpPr>
        <p:spPr/>
        <p:txBody>
          <a:bodyPr/>
          <a:lstStyle/>
          <a:p>
            <a:pPr eaLnBrk="1" hangingPunct="1"/>
            <a:r>
              <a:rPr lang="zh-CN" altLang="en-US"/>
              <a:t>全局变量是由</a:t>
            </a:r>
            <a:r>
              <a:rPr lang="en-US" altLang="zh-CN"/>
              <a:t>SQL Server</a:t>
            </a:r>
            <a:r>
              <a:rPr lang="zh-CN" altLang="en-US"/>
              <a:t>系统提供并赋值的变量。</a:t>
            </a:r>
          </a:p>
          <a:p>
            <a:pPr eaLnBrk="1" hangingPunct="1"/>
            <a:r>
              <a:rPr lang="zh-CN" altLang="en-US"/>
              <a:t>在使用全局变量时请注意以下规则：</a:t>
            </a:r>
          </a:p>
          <a:p>
            <a:pPr lvl="1" eaLnBrk="1" hangingPunct="1"/>
            <a:r>
              <a:rPr lang="zh-CN" altLang="en-US"/>
              <a:t>全局变量是在服务器级定义的，不是由用户例程定义的。用户不能建立全局变量，也不能修改全局变量的值</a:t>
            </a:r>
          </a:p>
          <a:p>
            <a:pPr lvl="1" eaLnBrk="1" hangingPunct="1"/>
            <a:r>
              <a:rPr lang="zh-CN" altLang="en-US"/>
              <a:t>用户只能使用系统预定义的全局变量。</a:t>
            </a:r>
          </a:p>
          <a:p>
            <a:pPr lvl="1" eaLnBrk="1" hangingPunct="1"/>
            <a:r>
              <a:rPr lang="zh-CN" altLang="en-US"/>
              <a:t>引用全局变量时，前面一定加上</a:t>
            </a:r>
            <a:r>
              <a:rPr lang="en-US" altLang="zh-CN"/>
              <a:t>@@</a:t>
            </a:r>
            <a:r>
              <a:rPr lang="zh-CN" altLang="en-US"/>
              <a:t>标记。</a:t>
            </a:r>
          </a:p>
          <a:p>
            <a:pPr lvl="1" eaLnBrk="1" hangingPunct="1"/>
            <a:r>
              <a:rPr lang="zh-CN" altLang="en-US"/>
              <a:t>用户不能定义与系统全局变量同名的局部变量，否则将产生不可预测的结果</a:t>
            </a:r>
          </a:p>
          <a:p>
            <a:pPr eaLnBrk="1" hangingPunct="1"/>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115BC82-ACC2-FE4D-B475-D74A324A36E7}"/>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12.1.3 </a:t>
            </a:r>
            <a:r>
              <a:rPr lang="zh-CN" altLang="en-US">
                <a:ea typeface="宋体" panose="02010600030101010101" pitchFamily="2" charset="-122"/>
              </a:rPr>
              <a:t>变量和参数</a:t>
            </a:r>
          </a:p>
        </p:txBody>
      </p:sp>
      <p:sp>
        <p:nvSpPr>
          <p:cNvPr id="44035" name="Rectangle 3">
            <a:extLst>
              <a:ext uri="{FF2B5EF4-FFF2-40B4-BE49-F238E27FC236}">
                <a16:creationId xmlns:a16="http://schemas.microsoft.com/office/drawing/2014/main" id="{8F4F857E-17CD-C94A-AFD7-757C51C14F89}"/>
              </a:ext>
            </a:extLst>
          </p:cNvPr>
          <p:cNvSpPr>
            <a:spLocks noGrp="1" noChangeArrowheads="1"/>
          </p:cNvSpPr>
          <p:nvPr>
            <p:ph type="body" idx="1"/>
          </p:nvPr>
        </p:nvSpPr>
        <p:spPr/>
        <p:txBody>
          <a:bodyPr/>
          <a:lstStyle/>
          <a:p>
            <a:pPr algn="just" eaLnBrk="1" hangingPunct="1"/>
            <a:r>
              <a:rPr lang="zh-CN" altLang="en-US">
                <a:latin typeface="宋体" panose="02010600030101010101" pitchFamily="2" charset="-122"/>
              </a:rPr>
              <a:t>例如，</a:t>
            </a:r>
            <a:r>
              <a:rPr lang="en-US" altLang="zh-CN">
                <a:latin typeface="宋体" panose="02010600030101010101" pitchFamily="2" charset="-122"/>
              </a:rPr>
              <a:t>@@ROWCOUNT</a:t>
            </a:r>
            <a:r>
              <a:rPr lang="zh-CN" altLang="en-US">
                <a:latin typeface="宋体" panose="02010600030101010101" pitchFamily="2" charset="-122"/>
              </a:rPr>
              <a:t>，是返回最近一次数据库操作所涉及到的行数。</a:t>
            </a:r>
          </a:p>
          <a:p>
            <a:pPr algn="just" eaLnBrk="1" hangingPunct="1">
              <a:buFont typeface="Wingdings" pitchFamily="2" charset="2"/>
              <a:buNone/>
            </a:pPr>
            <a:r>
              <a:rPr lang="zh-CN" altLang="en-US">
                <a:latin typeface="宋体" panose="02010600030101010101" pitchFamily="2" charset="-122"/>
              </a:rPr>
              <a:t>    </a:t>
            </a:r>
            <a:r>
              <a:rPr lang="en-US" altLang="zh-CN">
                <a:solidFill>
                  <a:srgbClr val="0033CC"/>
                </a:solidFill>
                <a:latin typeface="宋体" panose="02010600030101010101" pitchFamily="2" charset="-122"/>
              </a:rPr>
              <a:t>UPDATE Readers SET  </a:t>
            </a:r>
            <a:r>
              <a:rPr lang="zh-CN" altLang="en-US">
                <a:solidFill>
                  <a:srgbClr val="0033CC"/>
                </a:solidFill>
                <a:latin typeface="宋体" panose="02010600030101010101" pitchFamily="2" charset="-122"/>
              </a:rPr>
              <a:t>已借数量</a:t>
            </a:r>
            <a:r>
              <a:rPr lang="en-US" altLang="zh-CN">
                <a:solidFill>
                  <a:srgbClr val="0033CC"/>
                </a:solidFill>
                <a:latin typeface="宋体" panose="02010600030101010101" pitchFamily="2" charset="-122"/>
              </a:rPr>
              <a:t>=2</a:t>
            </a:r>
          </a:p>
          <a:p>
            <a:pPr algn="just" eaLnBrk="1" hangingPunct="1">
              <a:buFont typeface="Wingdings" pitchFamily="2" charset="2"/>
              <a:buNone/>
            </a:pPr>
            <a:r>
              <a:rPr lang="en-US" altLang="zh-CN">
                <a:solidFill>
                  <a:srgbClr val="0033CC"/>
                </a:solidFill>
                <a:latin typeface="宋体" panose="02010600030101010101" pitchFamily="2" charset="-122"/>
              </a:rPr>
              <a:t>    SELECT @@ROWCOUNT AS </a:t>
            </a:r>
            <a:r>
              <a:rPr lang="zh-CN" altLang="en-US">
                <a:solidFill>
                  <a:srgbClr val="0033CC"/>
                </a:solidFill>
                <a:latin typeface="宋体" panose="02010600030101010101" pitchFamily="2" charset="-122"/>
              </a:rPr>
              <a:t>行数</a:t>
            </a:r>
          </a:p>
          <a:p>
            <a:pPr algn="just" eaLnBrk="1" hangingPunct="1">
              <a:buFont typeface="Wingdings" pitchFamily="2" charset="2"/>
              <a:buNone/>
            </a:pPr>
            <a:r>
              <a:rPr lang="zh-CN" altLang="en-US">
                <a:solidFill>
                  <a:srgbClr val="0033CC"/>
                </a:solidFill>
                <a:latin typeface="宋体" panose="02010600030101010101" pitchFamily="2" charset="-122"/>
              </a:rPr>
              <a:t>    </a:t>
            </a:r>
            <a:r>
              <a:rPr lang="en-US" altLang="zh-CN">
                <a:solidFill>
                  <a:srgbClr val="0033CC"/>
                </a:solidFill>
                <a:latin typeface="宋体" panose="02010600030101010101" pitchFamily="2" charset="-122"/>
              </a:rPr>
              <a:t>GO</a:t>
            </a:r>
          </a:p>
          <a:p>
            <a:pPr algn="just" eaLnBrk="1" hangingPunct="1">
              <a:buFont typeface="Wingdings" pitchFamily="2" charset="2"/>
              <a:buNone/>
            </a:pPr>
            <a:r>
              <a:rPr lang="zh-CN" altLang="en-US">
                <a:latin typeface="宋体" panose="02010600030101010101" pitchFamily="2" charset="-122"/>
              </a:rPr>
              <a:t>执行结果为</a:t>
            </a:r>
          </a:p>
          <a:p>
            <a:pPr algn="just" eaLnBrk="1" hangingPunct="1">
              <a:buFont typeface="Wingdings" pitchFamily="2" charset="2"/>
              <a:buNone/>
            </a:pPr>
            <a:r>
              <a:rPr lang="zh-CN" altLang="en-US">
                <a:latin typeface="宋体" panose="02010600030101010101" pitchFamily="2" charset="-122"/>
              </a:rPr>
              <a:t>    </a:t>
            </a:r>
            <a:r>
              <a:rPr lang="zh-CN" altLang="en-US">
                <a:solidFill>
                  <a:srgbClr val="0000FF"/>
                </a:solidFill>
                <a:latin typeface="宋体" panose="02010600030101010101" pitchFamily="2" charset="-122"/>
              </a:rPr>
              <a:t>行数 </a:t>
            </a:r>
          </a:p>
          <a:p>
            <a:pPr algn="just" eaLnBrk="1" hangingPunct="1">
              <a:buFont typeface="Wingdings" pitchFamily="2" charset="2"/>
              <a:buNone/>
            </a:pPr>
            <a:r>
              <a:rPr lang="zh-CN" altLang="en-US">
                <a:solidFill>
                  <a:srgbClr val="0000FF"/>
                </a:solidFill>
                <a:latin typeface="宋体" panose="02010600030101010101" pitchFamily="2" charset="-122"/>
              </a:rPr>
              <a:t>     </a:t>
            </a:r>
            <a:r>
              <a:rPr lang="en-US" altLang="zh-CN">
                <a:solidFill>
                  <a:srgbClr val="0000FF"/>
                </a:solidFill>
                <a:latin typeface="宋体" panose="02010600030101010101" pitchFamily="2" charset="-122"/>
              </a:rPr>
              <a:t>5</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ED8D7A4-180C-8C42-92AB-40B0E8F1DC1B}"/>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12.1.3 </a:t>
            </a:r>
            <a:r>
              <a:rPr lang="zh-CN" altLang="en-US">
                <a:ea typeface="宋体" panose="02010600030101010101" pitchFamily="2" charset="-122"/>
              </a:rPr>
              <a:t>变量和参数</a:t>
            </a:r>
          </a:p>
        </p:txBody>
      </p:sp>
      <p:sp>
        <p:nvSpPr>
          <p:cNvPr id="45059" name="Rectangle 3">
            <a:extLst>
              <a:ext uri="{FF2B5EF4-FFF2-40B4-BE49-F238E27FC236}">
                <a16:creationId xmlns:a16="http://schemas.microsoft.com/office/drawing/2014/main" id="{F5E72D3C-C6FE-1942-BD4E-B50AB9550C40}"/>
              </a:ext>
            </a:extLst>
          </p:cNvPr>
          <p:cNvSpPr>
            <a:spLocks noGrp="1" noChangeArrowheads="1"/>
          </p:cNvSpPr>
          <p:nvPr>
            <p:ph type="body" idx="1"/>
          </p:nvPr>
        </p:nvSpPr>
        <p:spPr/>
        <p:txBody>
          <a:bodyPr/>
          <a:lstStyle/>
          <a:p>
            <a:pPr eaLnBrk="1" hangingPunct="1">
              <a:lnSpc>
                <a:spcPct val="110000"/>
              </a:lnSpc>
            </a:pPr>
            <a:r>
              <a:rPr lang="zh-CN" altLang="en-US"/>
              <a:t>参数是用于在存储过程和执行该存储过程的批处理或脚本之间传递数据的对象。可以是输入参数，也可以是输出参数</a:t>
            </a:r>
          </a:p>
        </p:txBody>
      </p:sp>
      <p:sp>
        <p:nvSpPr>
          <p:cNvPr id="45060" name="Rectangle 4">
            <a:extLst>
              <a:ext uri="{FF2B5EF4-FFF2-40B4-BE49-F238E27FC236}">
                <a16:creationId xmlns:a16="http://schemas.microsoft.com/office/drawing/2014/main" id="{13C0219F-D829-6742-851C-3577B9F4C150}"/>
              </a:ext>
            </a:extLst>
          </p:cNvPr>
          <p:cNvSpPr>
            <a:spLocks noChangeArrowheads="1"/>
          </p:cNvSpPr>
          <p:nvPr/>
        </p:nvSpPr>
        <p:spPr bwMode="auto">
          <a:xfrm>
            <a:off x="663575" y="2705100"/>
            <a:ext cx="8243888" cy="378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75000"/>
              </a:lnSpc>
              <a:spcBef>
                <a:spcPct val="10000"/>
              </a:spcBef>
              <a:buClrTx/>
              <a:buFontTx/>
              <a:buNone/>
            </a:pPr>
            <a:r>
              <a:rPr lang="en-US" altLang="zh-CN" sz="2400">
                <a:latin typeface="宋体" panose="02010600030101010101" pitchFamily="2" charset="-122"/>
              </a:rPr>
              <a:t>【</a:t>
            </a:r>
            <a:r>
              <a:rPr lang="zh-CN" altLang="en-US" sz="2400">
                <a:latin typeface="宋体" panose="02010600030101010101" pitchFamily="2" charset="-122"/>
              </a:rPr>
              <a:t>例 </a:t>
            </a:r>
            <a:r>
              <a:rPr lang="en-US" altLang="zh-CN" sz="2400">
                <a:latin typeface="宋体" panose="02010600030101010101" pitchFamily="2" charset="-122"/>
              </a:rPr>
              <a:t>12‑2】 </a:t>
            </a:r>
            <a:r>
              <a:rPr lang="zh-CN" altLang="en-US" sz="2400">
                <a:latin typeface="宋体" panose="02010600030101010101" pitchFamily="2" charset="-122"/>
              </a:rPr>
              <a:t>存储过程的参数</a:t>
            </a:r>
          </a:p>
          <a:p>
            <a:pPr eaLnBrk="1" hangingPunct="1">
              <a:lnSpc>
                <a:spcPct val="75000"/>
              </a:lnSpc>
              <a:spcBef>
                <a:spcPct val="10000"/>
              </a:spcBef>
              <a:buClrTx/>
              <a:buFontTx/>
              <a:buNone/>
            </a:pPr>
            <a:r>
              <a:rPr lang="en-US" altLang="zh-CN" sz="2400">
                <a:latin typeface="宋体" panose="02010600030101010101" pitchFamily="2" charset="-122"/>
              </a:rPr>
              <a:t>USE AdventureWorks;</a:t>
            </a:r>
          </a:p>
          <a:p>
            <a:pPr eaLnBrk="1" hangingPunct="1">
              <a:lnSpc>
                <a:spcPct val="75000"/>
              </a:lnSpc>
              <a:spcBef>
                <a:spcPct val="10000"/>
              </a:spcBef>
              <a:buClrTx/>
              <a:buFontTx/>
              <a:buNone/>
            </a:pPr>
            <a:r>
              <a:rPr lang="en-US" altLang="zh-CN" sz="2400">
                <a:latin typeface="宋体" panose="02010600030101010101" pitchFamily="2" charset="-122"/>
              </a:rPr>
              <a:t>GO</a:t>
            </a:r>
          </a:p>
          <a:p>
            <a:pPr eaLnBrk="1" hangingPunct="1">
              <a:lnSpc>
                <a:spcPct val="75000"/>
              </a:lnSpc>
              <a:spcBef>
                <a:spcPct val="10000"/>
              </a:spcBef>
              <a:buClrTx/>
              <a:buFontTx/>
              <a:buNone/>
            </a:pPr>
            <a:r>
              <a:rPr lang="en-US" altLang="zh-CN" sz="2400">
                <a:latin typeface="宋体" panose="02010600030101010101" pitchFamily="2" charset="-122"/>
              </a:rPr>
              <a:t>/* </a:t>
            </a:r>
            <a:r>
              <a:rPr lang="zh-CN" altLang="en-US" sz="2400">
                <a:latin typeface="宋体" panose="02010600030101010101" pitchFamily="2" charset="-122"/>
              </a:rPr>
              <a:t>存储过程</a:t>
            </a:r>
            <a:r>
              <a:rPr lang="en-US" altLang="zh-CN" sz="2400">
                <a:latin typeface="宋体" panose="02010600030101010101" pitchFamily="2" charset="-122"/>
              </a:rPr>
              <a:t>ParmSample</a:t>
            </a:r>
            <a:r>
              <a:rPr lang="zh-CN" altLang="en-US" sz="2400">
                <a:latin typeface="宋体" panose="02010600030101010101" pitchFamily="2" charset="-122"/>
              </a:rPr>
              <a:t>的参数</a:t>
            </a:r>
            <a:r>
              <a:rPr lang="en-US" altLang="zh-CN" sz="2400">
                <a:latin typeface="宋体" panose="02010600030101010101" pitchFamily="2" charset="-122"/>
              </a:rPr>
              <a:t>@EmpIDParm */</a:t>
            </a:r>
          </a:p>
          <a:p>
            <a:pPr eaLnBrk="1" hangingPunct="1">
              <a:lnSpc>
                <a:spcPct val="75000"/>
              </a:lnSpc>
              <a:spcBef>
                <a:spcPct val="10000"/>
              </a:spcBef>
              <a:buClrTx/>
              <a:buFontTx/>
              <a:buNone/>
            </a:pPr>
            <a:r>
              <a:rPr lang="en-US" altLang="zh-CN" sz="2400">
                <a:latin typeface="宋体" panose="02010600030101010101" pitchFamily="2" charset="-122"/>
              </a:rPr>
              <a:t>CREATE PROCEDURE ParmSample @EmpIDParm int AS</a:t>
            </a:r>
          </a:p>
          <a:p>
            <a:pPr eaLnBrk="1" hangingPunct="1">
              <a:lnSpc>
                <a:spcPct val="75000"/>
              </a:lnSpc>
              <a:spcBef>
                <a:spcPct val="10000"/>
              </a:spcBef>
              <a:buClrTx/>
              <a:buFontTx/>
              <a:buNone/>
            </a:pPr>
            <a:r>
              <a:rPr lang="en-US" altLang="zh-CN" sz="2400">
                <a:latin typeface="宋体" panose="02010600030101010101" pitchFamily="2" charset="-122"/>
              </a:rPr>
              <a:t>SELECT EmployeeID, Title</a:t>
            </a:r>
          </a:p>
          <a:p>
            <a:pPr eaLnBrk="1" hangingPunct="1">
              <a:lnSpc>
                <a:spcPct val="75000"/>
              </a:lnSpc>
              <a:spcBef>
                <a:spcPct val="10000"/>
              </a:spcBef>
              <a:buClrTx/>
              <a:buFontTx/>
              <a:buNone/>
            </a:pPr>
            <a:r>
              <a:rPr lang="en-US" altLang="zh-CN" sz="2400">
                <a:latin typeface="宋体" panose="02010600030101010101" pitchFamily="2" charset="-122"/>
              </a:rPr>
              <a:t>       FROM HumanResources.Employee</a:t>
            </a:r>
          </a:p>
          <a:p>
            <a:pPr eaLnBrk="1" hangingPunct="1">
              <a:lnSpc>
                <a:spcPct val="75000"/>
              </a:lnSpc>
              <a:spcBef>
                <a:spcPct val="10000"/>
              </a:spcBef>
              <a:buClrTx/>
              <a:buFontTx/>
              <a:buNone/>
            </a:pPr>
            <a:r>
              <a:rPr lang="en-US" altLang="zh-CN" sz="2400">
                <a:latin typeface="宋体" panose="02010600030101010101" pitchFamily="2" charset="-122"/>
              </a:rPr>
              <a:t>       WHERE EmployeeID = @EmpIDParm</a:t>
            </a:r>
          </a:p>
          <a:p>
            <a:pPr eaLnBrk="1" hangingPunct="1">
              <a:lnSpc>
                <a:spcPct val="75000"/>
              </a:lnSpc>
              <a:spcBef>
                <a:spcPct val="10000"/>
              </a:spcBef>
              <a:buClrTx/>
              <a:buFontTx/>
              <a:buNone/>
            </a:pPr>
            <a:r>
              <a:rPr lang="en-US" altLang="zh-CN" sz="2400">
                <a:latin typeface="宋体" panose="02010600030101010101" pitchFamily="2" charset="-122"/>
              </a:rPr>
              <a:t>GO</a:t>
            </a:r>
          </a:p>
          <a:p>
            <a:pPr eaLnBrk="1" hangingPunct="1">
              <a:lnSpc>
                <a:spcPct val="75000"/>
              </a:lnSpc>
              <a:spcBef>
                <a:spcPct val="10000"/>
              </a:spcBef>
              <a:buClrTx/>
              <a:buFontTx/>
              <a:buNone/>
            </a:pPr>
            <a:r>
              <a:rPr lang="en-US" altLang="zh-CN" sz="2400">
                <a:latin typeface="宋体" panose="02010600030101010101" pitchFamily="2" charset="-122"/>
              </a:rPr>
              <a:t>/* </a:t>
            </a:r>
            <a:r>
              <a:rPr lang="zh-CN" altLang="en-US" sz="2400">
                <a:latin typeface="宋体" panose="02010600030101010101" pitchFamily="2" charset="-122"/>
              </a:rPr>
              <a:t>批处理中通过参数传递值给存储过程 *</a:t>
            </a:r>
            <a:r>
              <a:rPr lang="en-US" altLang="zh-CN" sz="2400">
                <a:latin typeface="宋体" panose="02010600030101010101" pitchFamily="2" charset="-122"/>
              </a:rPr>
              <a:t>/</a:t>
            </a:r>
          </a:p>
          <a:p>
            <a:pPr eaLnBrk="1" hangingPunct="1">
              <a:lnSpc>
                <a:spcPct val="75000"/>
              </a:lnSpc>
              <a:spcBef>
                <a:spcPct val="10000"/>
              </a:spcBef>
              <a:buClrTx/>
              <a:buFontTx/>
              <a:buNone/>
            </a:pPr>
            <a:r>
              <a:rPr lang="en-US" altLang="zh-CN" sz="2400">
                <a:latin typeface="宋体" panose="02010600030101010101" pitchFamily="2" charset="-122"/>
              </a:rPr>
              <a:t>EXEC ParmSample @EmpIDParm = 109  </a:t>
            </a:r>
          </a:p>
          <a:p>
            <a:pPr eaLnBrk="1" hangingPunct="1">
              <a:lnSpc>
                <a:spcPct val="75000"/>
              </a:lnSpc>
              <a:spcBef>
                <a:spcPct val="10000"/>
              </a:spcBef>
              <a:buClrTx/>
              <a:buFontTx/>
              <a:buNone/>
            </a:pPr>
            <a:r>
              <a:rPr lang="en-US" altLang="zh-CN" sz="2400">
                <a:latin typeface="宋体" panose="02010600030101010101" pitchFamily="2" charset="-122"/>
              </a:rPr>
              <a:t>GO</a:t>
            </a:r>
            <a:endParaRPr lang="zh-CN" altLang="en-US" sz="2400">
              <a:latin typeface="宋体" panose="02010600030101010101" pitchFamily="2" charset="-122"/>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39AE32C-9EB1-8F43-8EA1-FB5E2E98CB63}"/>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12.1.4 </a:t>
            </a:r>
            <a:r>
              <a:rPr lang="zh-CN" altLang="en-US">
                <a:ea typeface="宋体" panose="02010600030101010101" pitchFamily="2" charset="-122"/>
              </a:rPr>
              <a:t>控制流程</a:t>
            </a:r>
          </a:p>
        </p:txBody>
      </p:sp>
      <p:sp>
        <p:nvSpPr>
          <p:cNvPr id="46083" name="Rectangle 3">
            <a:extLst>
              <a:ext uri="{FF2B5EF4-FFF2-40B4-BE49-F238E27FC236}">
                <a16:creationId xmlns:a16="http://schemas.microsoft.com/office/drawing/2014/main" id="{E0874D87-AEFD-3F42-9A91-4F47F7709E5B}"/>
              </a:ext>
            </a:extLst>
          </p:cNvPr>
          <p:cNvSpPr>
            <a:spLocks noGrp="1" noChangeArrowheads="1"/>
          </p:cNvSpPr>
          <p:nvPr>
            <p:ph type="body" idx="1"/>
          </p:nvPr>
        </p:nvSpPr>
        <p:spPr/>
        <p:txBody>
          <a:bodyPr/>
          <a:lstStyle/>
          <a:p>
            <a:pPr eaLnBrk="1" hangingPunct="1"/>
            <a:r>
              <a:rPr lang="zh-CN" altLang="en-US">
                <a:latin typeface="宋体" panose="02010600030101010101" pitchFamily="2" charset="-122"/>
                <a:cs typeface="Times New Roman" panose="02020603050405020304" pitchFamily="18" charset="0"/>
              </a:rPr>
              <a:t>在</a:t>
            </a:r>
            <a:r>
              <a:rPr lang="en-US" altLang="zh-CN">
                <a:latin typeface="宋体" panose="02010600030101010101" pitchFamily="2" charset="-122"/>
                <a:cs typeface="Times New Roman" panose="02020603050405020304" pitchFamily="18" charset="0"/>
              </a:rPr>
              <a:t>Transact-SQL</a:t>
            </a:r>
            <a:r>
              <a:rPr lang="zh-CN" altLang="en-US">
                <a:latin typeface="宋体" panose="02010600030101010101" pitchFamily="2" charset="-122"/>
                <a:cs typeface="Times New Roman" panose="02020603050405020304" pitchFamily="18" charset="0"/>
              </a:rPr>
              <a:t>程序设计中，流程控制语句用于改变或优化程序的执行顺序，提高执行效率</a:t>
            </a:r>
          </a:p>
        </p:txBody>
      </p:sp>
      <p:graphicFrame>
        <p:nvGraphicFramePr>
          <p:cNvPr id="1184893" name="Group 125">
            <a:extLst>
              <a:ext uri="{FF2B5EF4-FFF2-40B4-BE49-F238E27FC236}">
                <a16:creationId xmlns:a16="http://schemas.microsoft.com/office/drawing/2014/main" id="{96864F9B-67E2-5D45-AD5D-B40658A087AC}"/>
              </a:ext>
            </a:extLst>
          </p:cNvPr>
          <p:cNvGraphicFramePr>
            <a:graphicFrameLocks noGrp="1"/>
          </p:cNvGraphicFramePr>
          <p:nvPr/>
        </p:nvGraphicFramePr>
        <p:xfrm>
          <a:off x="457200" y="2290763"/>
          <a:ext cx="8462963" cy="4051300"/>
        </p:xfrm>
        <a:graphic>
          <a:graphicData uri="http://schemas.openxmlformats.org/drawingml/2006/table">
            <a:tbl>
              <a:tblPr/>
              <a:tblGrid>
                <a:gridCol w="1792288">
                  <a:extLst>
                    <a:ext uri="{9D8B030D-6E8A-4147-A177-3AD203B41FA5}">
                      <a16:colId xmlns:a16="http://schemas.microsoft.com/office/drawing/2014/main" val="3512005887"/>
                    </a:ext>
                  </a:extLst>
                </a:gridCol>
                <a:gridCol w="6670675">
                  <a:extLst>
                    <a:ext uri="{9D8B030D-6E8A-4147-A177-3AD203B41FA5}">
                      <a16:colId xmlns:a16="http://schemas.microsoft.com/office/drawing/2014/main" val="456789907"/>
                    </a:ext>
                  </a:extLst>
                </a:gridCol>
              </a:tblGrid>
              <a:tr h="57943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BEGIN...END</a:t>
                      </a:r>
                      <a:endPar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BEGIN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和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END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语句用于将多个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Transact-SQL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语句组合为一个逻辑块。</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508815"/>
                  </a:ext>
                </a:extLst>
              </a:tr>
              <a:tr h="33496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GOTO</a:t>
                      </a:r>
                      <a:endPar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GOTO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语句使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Transact-SQL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批处理的执行跳至标签。</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909100"/>
                  </a:ext>
                </a:extLst>
              </a:tr>
              <a:tr h="57943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IF...ELSE</a:t>
                      </a:r>
                      <a:endPar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语句用于条件的测试。得到的控制流取决于是否指定了可选的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ELSE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语句。</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9089452"/>
                  </a:ext>
                </a:extLst>
              </a:tr>
              <a:tr h="33496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RETURN</a:t>
                      </a:r>
                      <a:endPar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RETURN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语句无条件终止查询、存储过程或批处理。</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8971177"/>
                  </a:ext>
                </a:extLst>
              </a:tr>
              <a:tr h="63817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WAITFOR</a:t>
                      </a:r>
                      <a:endPar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tabLst>
                          <a:tab pos="495300" algn="l"/>
                        </a:tabLst>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tabLst>
                          <a:tab pos="495300" algn="l"/>
                        </a:tabLst>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tabLst>
                          <a:tab pos="495300" algn="l"/>
                        </a:tabLst>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tabLst>
                          <a:tab pos="495300" algn="l"/>
                        </a:tabLst>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tabLst>
                          <a:tab pos="495300" algn="l"/>
                        </a:tabLst>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tabLst>
                          <a:tab pos="495300" algn="l"/>
                        </a:tabLst>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tabLst>
                          <a:tab pos="495300" algn="l"/>
                        </a:tabLst>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tabLst>
                          <a:tab pos="495300" algn="l"/>
                        </a:tabLst>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tabLst>
                          <a:tab pos="495300" algn="l"/>
                        </a:tabLst>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tab pos="495300" algn="l"/>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WAITFOR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语句挂起批处理、存储过程或事务的执行</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3549357"/>
                  </a:ext>
                </a:extLst>
              </a:tr>
              <a:tr h="57943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WHILE</a:t>
                      </a:r>
                      <a:endPar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只要指定的条件为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True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时，</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WHILE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语句就会重复语句或语句块。</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4491829"/>
                  </a:ext>
                </a:extLst>
              </a:tr>
              <a:tr h="33496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CONTINUE</a:t>
                      </a:r>
                      <a:endPar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重新开始 </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WHILE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循环。</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9933139"/>
                  </a:ext>
                </a:extLst>
              </a:tr>
              <a:tr h="33496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BREAK</a:t>
                      </a:r>
                      <a:endPar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终止</a:t>
                      </a: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WHILE</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循环。</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2350807"/>
                  </a:ext>
                </a:extLst>
              </a:tr>
              <a:tr h="33496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CASE</a:t>
                      </a:r>
                      <a:endParaRPr kumimoji="0"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CASE </a:t>
                      </a:r>
                      <a:r>
                        <a:rPr kumimoji="0"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函数用于计算多个条件并为每个条件返回单个值。</a:t>
                      </a:r>
                      <a:endParaRPr kumimoji="0"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0914296"/>
                  </a:ext>
                </a:extLst>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41D8420-DD65-1E47-957F-907724A35899}"/>
              </a:ext>
            </a:extLst>
          </p:cNvPr>
          <p:cNvSpPr>
            <a:spLocks noGrp="1" noChangeArrowheads="1"/>
          </p:cNvSpPr>
          <p:nvPr>
            <p:ph type="title"/>
          </p:nvPr>
        </p:nvSpPr>
        <p:spPr/>
        <p:txBody>
          <a:bodyPr/>
          <a:lstStyle/>
          <a:p>
            <a:pPr eaLnBrk="1" hangingPunct="1"/>
            <a:r>
              <a:rPr lang="en-US" altLang="en-US"/>
              <a:t>12.1</a:t>
            </a:r>
            <a:r>
              <a:rPr lang="en-US" altLang="zh-CN">
                <a:ea typeface="宋体" panose="02010600030101010101" pitchFamily="2" charset="-122"/>
              </a:rPr>
              <a:t> </a:t>
            </a:r>
            <a:r>
              <a:rPr lang="en-US" altLang="en-US"/>
              <a:t>Transact-SQL</a:t>
            </a:r>
            <a:endParaRPr lang="zh-CN" altLang="en-US">
              <a:ea typeface="宋体" panose="02010600030101010101" pitchFamily="2" charset="-122"/>
            </a:endParaRPr>
          </a:p>
        </p:txBody>
      </p:sp>
      <p:sp>
        <p:nvSpPr>
          <p:cNvPr id="10243" name="Rectangle 3">
            <a:extLst>
              <a:ext uri="{FF2B5EF4-FFF2-40B4-BE49-F238E27FC236}">
                <a16:creationId xmlns:a16="http://schemas.microsoft.com/office/drawing/2014/main" id="{C1CCF1D5-AC87-6C47-98C6-E60B9586A86B}"/>
              </a:ext>
            </a:extLst>
          </p:cNvPr>
          <p:cNvSpPr>
            <a:spLocks noGrp="1" noChangeArrowheads="1"/>
          </p:cNvSpPr>
          <p:nvPr>
            <p:ph type="body" idx="1"/>
          </p:nvPr>
        </p:nvSpPr>
        <p:spPr>
          <a:xfrm>
            <a:off x="600075" y="1143000"/>
            <a:ext cx="8142288" cy="3670300"/>
          </a:xfrm>
        </p:spPr>
        <p:txBody>
          <a:bodyPr/>
          <a:lstStyle/>
          <a:p>
            <a:pPr eaLnBrk="1" hangingPunct="1"/>
            <a:r>
              <a:rPr lang="en-US" altLang="zh-CN"/>
              <a:t>Transact-SQL</a:t>
            </a:r>
            <a:r>
              <a:rPr lang="zh-CN" altLang="en-US"/>
              <a:t>不仅支持所有的</a:t>
            </a:r>
            <a:r>
              <a:rPr lang="en-US" altLang="zh-CN"/>
              <a:t>SQL</a:t>
            </a:r>
            <a:r>
              <a:rPr lang="zh-CN" altLang="en-US"/>
              <a:t>语句，而且还提供了丰富的编程功能，允许使用变量、运算符、函数、流程控制语句等。</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A7CC9B3-9BD9-894A-8A1D-D8068463F803}"/>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12.1.5 </a:t>
            </a:r>
            <a:r>
              <a:rPr lang="zh-CN" altLang="en-US">
                <a:ea typeface="宋体" panose="02010600030101010101" pitchFamily="2" charset="-122"/>
              </a:rPr>
              <a:t>错误处理</a:t>
            </a:r>
          </a:p>
        </p:txBody>
      </p:sp>
      <p:sp>
        <p:nvSpPr>
          <p:cNvPr id="47107" name="Rectangle 3">
            <a:extLst>
              <a:ext uri="{FF2B5EF4-FFF2-40B4-BE49-F238E27FC236}">
                <a16:creationId xmlns:a16="http://schemas.microsoft.com/office/drawing/2014/main" id="{7BA0E630-1C7C-C145-8E01-97DF9FBEA713}"/>
              </a:ext>
            </a:extLst>
          </p:cNvPr>
          <p:cNvSpPr>
            <a:spLocks noGrp="1" noChangeArrowheads="1"/>
          </p:cNvSpPr>
          <p:nvPr>
            <p:ph type="body" idx="1"/>
          </p:nvPr>
        </p:nvSpPr>
        <p:spPr/>
        <p:txBody>
          <a:bodyPr/>
          <a:lstStyle/>
          <a:p>
            <a:pPr eaLnBrk="1" hangingPunct="1">
              <a:lnSpc>
                <a:spcPct val="120000"/>
              </a:lnSpc>
            </a:pPr>
            <a:r>
              <a:rPr lang="en-US" altLang="zh-CN"/>
              <a:t>Transact-SQL</a:t>
            </a:r>
            <a:r>
              <a:rPr lang="zh-CN" altLang="en-US"/>
              <a:t>使用</a:t>
            </a:r>
            <a:r>
              <a:rPr lang="en-US" altLang="zh-CN"/>
              <a:t>RAISERROR</a:t>
            </a:r>
            <a:r>
              <a:rPr lang="zh-CN" altLang="en-US"/>
              <a:t>语句生成错误消息并启动会话的错误处理 </a:t>
            </a:r>
          </a:p>
          <a:p>
            <a:pPr eaLnBrk="1" hangingPunct="1">
              <a:lnSpc>
                <a:spcPct val="120000"/>
              </a:lnSpc>
            </a:pPr>
            <a:r>
              <a:rPr lang="en-US" altLang="zh-CN"/>
              <a:t>sp_addmessage</a:t>
            </a:r>
          </a:p>
          <a:p>
            <a:pPr lvl="1" eaLnBrk="1" hangingPunct="1">
              <a:lnSpc>
                <a:spcPct val="80000"/>
              </a:lnSpc>
            </a:pPr>
            <a:r>
              <a:rPr lang="zh-CN" altLang="en-US"/>
              <a:t>该存储过程可以用于创建定制的错误消息</a:t>
            </a:r>
            <a:endParaRPr lang="en-US" altLang="zh-CN"/>
          </a:p>
          <a:p>
            <a:pPr lvl="1" eaLnBrk="1" hangingPunct="1">
              <a:lnSpc>
                <a:spcPct val="80000"/>
              </a:lnSpc>
            </a:pPr>
            <a:r>
              <a:rPr lang="en-US" altLang="zh-CN"/>
              <a:t>RAISERROR </a:t>
            </a:r>
            <a:r>
              <a:rPr lang="zh-CN" altLang="en-US"/>
              <a:t>可以引用 </a:t>
            </a:r>
            <a:r>
              <a:rPr lang="en-US" altLang="zh-CN"/>
              <a:t>sys.messages </a:t>
            </a:r>
            <a:r>
              <a:rPr lang="zh-CN" altLang="en-US"/>
              <a:t>目录视图中存储的用户定义消息 </a:t>
            </a:r>
            <a:endParaRPr lang="en-US" altLang="zh-CN"/>
          </a:p>
          <a:p>
            <a:pPr algn="just" eaLnBrk="1" hangingPunct="1">
              <a:lnSpc>
                <a:spcPct val="120000"/>
              </a:lnSpc>
            </a:pPr>
            <a:r>
              <a:rPr lang="en-US" altLang="zh-CN"/>
              <a:t>@@ERROR</a:t>
            </a:r>
            <a:endParaRPr lang="en-US" altLang="zh-CN">
              <a:cs typeface="Times New Roman" panose="02020603050405020304" pitchFamily="18" charset="0"/>
            </a:endParaRPr>
          </a:p>
          <a:p>
            <a:pPr lvl="1" algn="just" eaLnBrk="1" hangingPunct="1">
              <a:lnSpc>
                <a:spcPct val="80000"/>
              </a:lnSpc>
            </a:pPr>
            <a:r>
              <a:rPr lang="zh-CN" altLang="en-US"/>
              <a:t>此全局变量返回最近一次系统的错误信息。</a:t>
            </a:r>
          </a:p>
          <a:p>
            <a:pPr lvl="1" algn="just" eaLnBrk="1" hangingPunct="1">
              <a:lnSpc>
                <a:spcPct val="80000"/>
              </a:lnSpc>
            </a:pPr>
            <a:r>
              <a:rPr lang="zh-CN" altLang="en-US"/>
              <a:t>可以使用局部变量为 </a:t>
            </a:r>
            <a:r>
              <a:rPr lang="en-US" altLang="zh-CN"/>
              <a:t>RAISERROR </a:t>
            </a:r>
            <a:r>
              <a:rPr lang="zh-CN" altLang="en-US"/>
              <a:t>语句提供消息文本 </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306AA49-0A06-6045-9049-6BB761269468}"/>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12.2 Transact-SQL</a:t>
            </a:r>
            <a:r>
              <a:rPr lang="zh-CN" altLang="en-US">
                <a:ea typeface="宋体" panose="02010600030101010101" pitchFamily="2" charset="-122"/>
              </a:rPr>
              <a:t>游标</a:t>
            </a:r>
          </a:p>
        </p:txBody>
      </p:sp>
      <p:sp>
        <p:nvSpPr>
          <p:cNvPr id="48131" name="Rectangle 3">
            <a:extLst>
              <a:ext uri="{FF2B5EF4-FFF2-40B4-BE49-F238E27FC236}">
                <a16:creationId xmlns:a16="http://schemas.microsoft.com/office/drawing/2014/main" id="{AFBCD2D8-7A14-2D4C-BAD7-1001B8C587DE}"/>
              </a:ext>
            </a:extLst>
          </p:cNvPr>
          <p:cNvSpPr>
            <a:spLocks noGrp="1" noChangeArrowheads="1"/>
          </p:cNvSpPr>
          <p:nvPr>
            <p:ph type="body" idx="1"/>
          </p:nvPr>
        </p:nvSpPr>
        <p:spPr/>
        <p:txBody>
          <a:bodyPr/>
          <a:lstStyle/>
          <a:p>
            <a:pPr eaLnBrk="1" hangingPunct="1">
              <a:lnSpc>
                <a:spcPct val="120000"/>
              </a:lnSpc>
            </a:pPr>
            <a:r>
              <a:rPr lang="zh-CN" altLang="en-US"/>
              <a:t>应用程序需要一种机制以便每次处理一行或一部分行。游标就是提供这种机制的结果集扩展</a:t>
            </a:r>
          </a:p>
          <a:p>
            <a:pPr eaLnBrk="1" hangingPunct="1">
              <a:lnSpc>
                <a:spcPct val="120000"/>
              </a:lnSpc>
            </a:pPr>
            <a:r>
              <a:rPr lang="zh-CN" altLang="en-US"/>
              <a:t>游标包括</a:t>
            </a:r>
          </a:p>
          <a:p>
            <a:pPr lvl="1" eaLnBrk="1" hangingPunct="1">
              <a:lnSpc>
                <a:spcPct val="80000"/>
              </a:lnSpc>
            </a:pPr>
            <a:r>
              <a:rPr lang="zh-CN" altLang="en-US"/>
              <a:t>游标结果集：由定义该游标的</a:t>
            </a:r>
            <a:r>
              <a:rPr lang="en-US" altLang="zh-CN"/>
              <a:t>SELECT</a:t>
            </a:r>
            <a:r>
              <a:rPr lang="zh-CN" altLang="en-US"/>
              <a:t>语句返回的行的集合</a:t>
            </a:r>
          </a:p>
          <a:p>
            <a:pPr lvl="1" eaLnBrk="1" hangingPunct="1">
              <a:lnSpc>
                <a:spcPct val="80000"/>
              </a:lnSpc>
            </a:pPr>
            <a:r>
              <a:rPr lang="zh-CN" altLang="en-US"/>
              <a:t>游标位置：指向这个集合中某一行的指针</a:t>
            </a:r>
          </a:p>
          <a:p>
            <a:pPr eaLnBrk="1" hangingPunct="1">
              <a:lnSpc>
                <a:spcPct val="120000"/>
              </a:lnSpc>
            </a:pPr>
            <a:r>
              <a:rPr lang="en-US" altLang="zh-CN"/>
              <a:t>Transact-SQL </a:t>
            </a:r>
            <a:r>
              <a:rPr lang="zh-CN" altLang="en-US"/>
              <a:t>游标主要用在</a:t>
            </a:r>
          </a:p>
          <a:p>
            <a:pPr lvl="1" eaLnBrk="1" hangingPunct="1">
              <a:lnSpc>
                <a:spcPct val="80000"/>
              </a:lnSpc>
            </a:pPr>
            <a:r>
              <a:rPr lang="zh-CN" altLang="en-US"/>
              <a:t>存储过程、触发器和 </a:t>
            </a:r>
            <a:r>
              <a:rPr lang="en-US" altLang="zh-CN"/>
              <a:t>Transact-SQL </a:t>
            </a:r>
            <a:r>
              <a:rPr lang="zh-CN" altLang="en-US"/>
              <a:t>脚本中，</a:t>
            </a:r>
          </a:p>
          <a:p>
            <a:pPr lvl="1" eaLnBrk="1" hangingPunct="1">
              <a:lnSpc>
                <a:spcPct val="80000"/>
              </a:lnSpc>
            </a:pPr>
            <a:r>
              <a:rPr lang="zh-CN" altLang="en-US"/>
              <a:t>它们使结果集的内容对其它 </a:t>
            </a:r>
            <a:r>
              <a:rPr lang="en-US" altLang="zh-CN"/>
              <a:t>Transact-SQL </a:t>
            </a:r>
            <a:r>
              <a:rPr lang="zh-CN" altLang="en-US"/>
              <a:t>语句同样可用</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56FC694-F2D9-2542-8E87-EE069783A1F0}"/>
              </a:ext>
            </a:extLst>
          </p:cNvPr>
          <p:cNvSpPr>
            <a:spLocks noGrp="1" noChangeArrowheads="1"/>
          </p:cNvSpPr>
          <p:nvPr>
            <p:ph type="title"/>
          </p:nvPr>
        </p:nvSpPr>
        <p:spPr/>
        <p:txBody>
          <a:bodyPr/>
          <a:lstStyle/>
          <a:p>
            <a:pPr eaLnBrk="1" hangingPunct="1"/>
            <a:r>
              <a:rPr lang="zh-CN" altLang="en-US">
                <a:ea typeface="宋体" panose="02010600030101010101" pitchFamily="2" charset="-122"/>
              </a:rPr>
              <a:t>使用游标的典型步骤</a:t>
            </a:r>
          </a:p>
        </p:txBody>
      </p:sp>
      <p:sp>
        <p:nvSpPr>
          <p:cNvPr id="49155" name="Rectangle 3">
            <a:extLst>
              <a:ext uri="{FF2B5EF4-FFF2-40B4-BE49-F238E27FC236}">
                <a16:creationId xmlns:a16="http://schemas.microsoft.com/office/drawing/2014/main" id="{1E5BAA9B-B1B5-7A41-B135-2A6A5DED6210}"/>
              </a:ext>
            </a:extLst>
          </p:cNvPr>
          <p:cNvSpPr>
            <a:spLocks noGrp="1" noChangeArrowheads="1"/>
          </p:cNvSpPr>
          <p:nvPr>
            <p:ph type="body" idx="1"/>
          </p:nvPr>
        </p:nvSpPr>
        <p:spPr/>
        <p:txBody>
          <a:bodyPr/>
          <a:lstStyle/>
          <a:p>
            <a:pPr eaLnBrk="1" hangingPunct="1">
              <a:lnSpc>
                <a:spcPct val="120000"/>
              </a:lnSpc>
            </a:pPr>
            <a:r>
              <a:rPr lang="en-US" altLang="zh-CN"/>
              <a:t>DECLARE CURSOR </a:t>
            </a:r>
            <a:r>
              <a:rPr lang="zh-CN" altLang="en-US"/>
              <a:t>定义 </a:t>
            </a:r>
            <a:r>
              <a:rPr lang="en-US" altLang="zh-CN"/>
              <a:t>Transact-SQL </a:t>
            </a:r>
            <a:r>
              <a:rPr lang="zh-CN" altLang="en-US"/>
              <a:t>服务器游标的特性，例如游标的滚动行为和用于生成游标对其进行操作的结果集的查询。</a:t>
            </a:r>
          </a:p>
          <a:p>
            <a:pPr eaLnBrk="1" hangingPunct="1">
              <a:lnSpc>
                <a:spcPct val="120000"/>
              </a:lnSpc>
            </a:pPr>
            <a:r>
              <a:rPr lang="en-US" altLang="zh-CN"/>
              <a:t>OPEN </a:t>
            </a:r>
            <a:r>
              <a:rPr lang="zh-CN" altLang="en-US"/>
              <a:t>语句执行 </a:t>
            </a:r>
            <a:r>
              <a:rPr lang="en-US" altLang="zh-CN"/>
              <a:t>SELECT </a:t>
            </a:r>
            <a:r>
              <a:rPr lang="zh-CN" altLang="en-US"/>
              <a:t>语句并填充结果集</a:t>
            </a:r>
          </a:p>
          <a:p>
            <a:pPr eaLnBrk="1" hangingPunct="1">
              <a:lnSpc>
                <a:spcPct val="120000"/>
              </a:lnSpc>
            </a:pPr>
            <a:r>
              <a:rPr lang="en-US" altLang="zh-CN"/>
              <a:t>FETCH </a:t>
            </a:r>
            <a:r>
              <a:rPr lang="zh-CN" altLang="en-US"/>
              <a:t>语句提取单个行，并把每列中的数据转移到指定的变量中</a:t>
            </a:r>
          </a:p>
          <a:p>
            <a:pPr eaLnBrk="1" hangingPunct="1">
              <a:lnSpc>
                <a:spcPct val="120000"/>
              </a:lnSpc>
            </a:pPr>
            <a:r>
              <a:rPr lang="en-US" altLang="zh-CN"/>
              <a:t>CLOSE</a:t>
            </a:r>
            <a:r>
              <a:rPr lang="zh-CN" altLang="en-US"/>
              <a:t>关闭游标可以释放某些资源，比如游标结果集和对当前行的锁定。</a:t>
            </a:r>
          </a:p>
          <a:p>
            <a:pPr eaLnBrk="1" hangingPunct="1">
              <a:lnSpc>
                <a:spcPct val="120000"/>
              </a:lnSpc>
            </a:pPr>
            <a:r>
              <a:rPr lang="en-US" altLang="zh-CN"/>
              <a:t>DEALLOCATE </a:t>
            </a:r>
            <a:r>
              <a:rPr lang="zh-CN" altLang="en-US"/>
              <a:t>语句完全释放分配给游标的资源。 </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A1384B-3D8A-4B4C-9169-F3B985167B11}"/>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游标示例 </a:t>
            </a:r>
          </a:p>
        </p:txBody>
      </p:sp>
      <p:sp>
        <p:nvSpPr>
          <p:cNvPr id="50179" name="Rectangle 7">
            <a:extLst>
              <a:ext uri="{FF2B5EF4-FFF2-40B4-BE49-F238E27FC236}">
                <a16:creationId xmlns:a16="http://schemas.microsoft.com/office/drawing/2014/main" id="{85ECFEA5-2FE0-1947-B942-533594B1C189}"/>
              </a:ext>
            </a:extLst>
          </p:cNvPr>
          <p:cNvSpPr>
            <a:spLocks noChangeArrowheads="1"/>
          </p:cNvSpPr>
          <p:nvPr/>
        </p:nvSpPr>
        <p:spPr bwMode="auto">
          <a:xfrm>
            <a:off x="228600" y="1127125"/>
            <a:ext cx="91440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60000"/>
              </a:lnSpc>
              <a:spcBef>
                <a:spcPct val="50000"/>
              </a:spcBef>
              <a:buClrTx/>
              <a:buFontTx/>
              <a:buNone/>
            </a:pPr>
            <a:r>
              <a:rPr lang="en-US" altLang="zh-CN" sz="2400"/>
              <a:t>-- </a:t>
            </a:r>
            <a:r>
              <a:rPr lang="zh-CN" altLang="en-US" sz="2400"/>
              <a:t>（</a:t>
            </a:r>
            <a:r>
              <a:rPr lang="en-US" altLang="zh-CN" sz="2400"/>
              <a:t>1</a:t>
            </a:r>
            <a:r>
              <a:rPr lang="zh-CN" altLang="en-US" sz="2400"/>
              <a:t>）声明变量以存储由</a:t>
            </a:r>
            <a:r>
              <a:rPr lang="en-US" altLang="zh-CN" sz="2400"/>
              <a:t>FETCH</a:t>
            </a:r>
            <a:r>
              <a:rPr lang="zh-CN" altLang="en-US" sz="2400"/>
              <a:t>提取的值</a:t>
            </a:r>
            <a:r>
              <a:rPr lang="en-US" altLang="zh-CN" sz="2400"/>
              <a:t>.</a:t>
            </a:r>
          </a:p>
          <a:p>
            <a:pPr eaLnBrk="1" hangingPunct="1">
              <a:lnSpc>
                <a:spcPct val="60000"/>
              </a:lnSpc>
              <a:spcBef>
                <a:spcPct val="50000"/>
              </a:spcBef>
              <a:buClrTx/>
              <a:buFontTx/>
              <a:buNone/>
            </a:pPr>
            <a:r>
              <a:rPr lang="en-US" altLang="zh-CN" sz="2400"/>
              <a:t>DECLARE @LastName varchar(50), @FirstName varchar(50)</a:t>
            </a:r>
          </a:p>
          <a:p>
            <a:pPr eaLnBrk="1" hangingPunct="1">
              <a:lnSpc>
                <a:spcPct val="60000"/>
              </a:lnSpc>
              <a:spcBef>
                <a:spcPct val="50000"/>
              </a:spcBef>
              <a:buClrTx/>
              <a:buFontTx/>
              <a:buNone/>
            </a:pPr>
            <a:r>
              <a:rPr lang="en-US" altLang="zh-CN" sz="2400"/>
              <a:t>-- </a:t>
            </a:r>
            <a:r>
              <a:rPr lang="zh-CN" altLang="en-US" sz="2400"/>
              <a:t>（</a:t>
            </a:r>
            <a:r>
              <a:rPr lang="en-US" altLang="zh-CN" sz="2400"/>
              <a:t>2</a:t>
            </a:r>
            <a:r>
              <a:rPr lang="zh-CN" altLang="en-US" sz="2400"/>
              <a:t>）声明游标</a:t>
            </a:r>
            <a:r>
              <a:rPr lang="en-US" altLang="zh-CN" sz="2400"/>
              <a:t>contact_cursor</a:t>
            </a:r>
          </a:p>
          <a:p>
            <a:pPr eaLnBrk="1" hangingPunct="1">
              <a:lnSpc>
                <a:spcPct val="60000"/>
              </a:lnSpc>
              <a:spcBef>
                <a:spcPct val="50000"/>
              </a:spcBef>
              <a:buClrTx/>
              <a:buFontTx/>
              <a:buNone/>
            </a:pPr>
            <a:r>
              <a:rPr lang="en-US" altLang="zh-CN" sz="2400"/>
              <a:t>DECLARE contact_cursor CURSOR FOR</a:t>
            </a:r>
          </a:p>
          <a:p>
            <a:pPr eaLnBrk="1" hangingPunct="1">
              <a:lnSpc>
                <a:spcPct val="60000"/>
              </a:lnSpc>
              <a:spcBef>
                <a:spcPct val="50000"/>
              </a:spcBef>
              <a:buClrTx/>
              <a:buFontTx/>
              <a:buNone/>
            </a:pPr>
            <a:r>
              <a:rPr lang="en-US" altLang="zh-CN" sz="2400"/>
              <a:t>   SELECT LastName, FirstName FROM Person.Contact</a:t>
            </a:r>
          </a:p>
          <a:p>
            <a:pPr eaLnBrk="1" hangingPunct="1">
              <a:lnSpc>
                <a:spcPct val="60000"/>
              </a:lnSpc>
              <a:spcBef>
                <a:spcPct val="50000"/>
              </a:spcBef>
              <a:buClrTx/>
              <a:buFontTx/>
              <a:buNone/>
            </a:pPr>
            <a:r>
              <a:rPr lang="en-US" altLang="zh-CN" sz="2400"/>
              <a:t>          WHERE LastName LIKE 'B%'     </a:t>
            </a:r>
          </a:p>
          <a:p>
            <a:pPr eaLnBrk="1" hangingPunct="1">
              <a:lnSpc>
                <a:spcPct val="60000"/>
              </a:lnSpc>
              <a:spcBef>
                <a:spcPct val="50000"/>
              </a:spcBef>
              <a:buClrTx/>
              <a:buFontTx/>
              <a:buNone/>
            </a:pPr>
            <a:r>
              <a:rPr lang="en-US" altLang="zh-CN" sz="2400"/>
              <a:t>		ORDER BY LastName, FirstName</a:t>
            </a:r>
          </a:p>
          <a:p>
            <a:pPr eaLnBrk="1" hangingPunct="1">
              <a:lnSpc>
                <a:spcPct val="60000"/>
              </a:lnSpc>
              <a:spcBef>
                <a:spcPct val="50000"/>
              </a:spcBef>
              <a:buClrTx/>
              <a:buFontTx/>
              <a:buNone/>
            </a:pPr>
            <a:r>
              <a:rPr lang="en-US" altLang="zh-CN" sz="2400"/>
              <a:t>-- </a:t>
            </a:r>
            <a:r>
              <a:rPr lang="zh-CN" altLang="en-US" sz="2400"/>
              <a:t>（</a:t>
            </a:r>
            <a:r>
              <a:rPr lang="en-US" altLang="zh-CN" sz="2400"/>
              <a:t>3</a:t>
            </a:r>
            <a:r>
              <a:rPr lang="zh-CN" altLang="en-US" sz="2400"/>
              <a:t>）打开游标</a:t>
            </a:r>
          </a:p>
          <a:p>
            <a:pPr eaLnBrk="1" hangingPunct="1">
              <a:lnSpc>
                <a:spcPct val="60000"/>
              </a:lnSpc>
              <a:spcBef>
                <a:spcPct val="50000"/>
              </a:spcBef>
              <a:buClrTx/>
              <a:buFontTx/>
              <a:buNone/>
            </a:pPr>
            <a:r>
              <a:rPr lang="en-US" altLang="zh-CN" sz="2400"/>
              <a:t>OPEN contact_cursor</a:t>
            </a:r>
          </a:p>
          <a:p>
            <a:pPr eaLnBrk="1" hangingPunct="1">
              <a:lnSpc>
                <a:spcPct val="60000"/>
              </a:lnSpc>
              <a:spcBef>
                <a:spcPct val="50000"/>
              </a:spcBef>
              <a:buClrTx/>
              <a:buFontTx/>
              <a:buNone/>
            </a:pPr>
            <a:r>
              <a:rPr lang="en-US" altLang="zh-CN" sz="2400"/>
              <a:t>-- </a:t>
            </a:r>
            <a:r>
              <a:rPr lang="zh-CN" altLang="en-US" sz="2400"/>
              <a:t>（</a:t>
            </a:r>
            <a:r>
              <a:rPr lang="en-US" altLang="zh-CN" sz="2400"/>
              <a:t>4</a:t>
            </a:r>
            <a:r>
              <a:rPr lang="zh-CN" altLang="en-US" sz="2400"/>
              <a:t>）执行第一次提取并将值存储在变量中</a:t>
            </a:r>
            <a:r>
              <a:rPr lang="en-US" altLang="zh-CN" sz="2400"/>
              <a:t>.</a:t>
            </a:r>
          </a:p>
          <a:p>
            <a:pPr eaLnBrk="1" hangingPunct="1">
              <a:lnSpc>
                <a:spcPct val="60000"/>
              </a:lnSpc>
              <a:spcBef>
                <a:spcPct val="50000"/>
              </a:spcBef>
              <a:buClrTx/>
              <a:buFontTx/>
              <a:buNone/>
            </a:pPr>
            <a:r>
              <a:rPr lang="en-US" altLang="zh-CN" sz="2400"/>
              <a:t>-- </a:t>
            </a:r>
            <a:r>
              <a:rPr lang="zh-CN" altLang="en-US" sz="2400"/>
              <a:t>变量的顺序必须与游标</a:t>
            </a:r>
            <a:r>
              <a:rPr lang="en-US" altLang="zh-CN" sz="2400"/>
              <a:t>SELECT</a:t>
            </a:r>
            <a:r>
              <a:rPr lang="zh-CN" altLang="en-US" sz="2400"/>
              <a:t>语句中列的个数和顺序相同</a:t>
            </a:r>
          </a:p>
          <a:p>
            <a:pPr eaLnBrk="1" hangingPunct="1">
              <a:lnSpc>
                <a:spcPct val="60000"/>
              </a:lnSpc>
              <a:spcBef>
                <a:spcPct val="50000"/>
              </a:spcBef>
              <a:buClrTx/>
              <a:buFontTx/>
              <a:buNone/>
            </a:pPr>
            <a:r>
              <a:rPr lang="en-US" altLang="zh-CN" sz="2400"/>
              <a:t>FETCH NEXT FROM contact_cursor</a:t>
            </a:r>
          </a:p>
          <a:p>
            <a:pPr eaLnBrk="1" hangingPunct="1">
              <a:lnSpc>
                <a:spcPct val="60000"/>
              </a:lnSpc>
              <a:spcBef>
                <a:spcPct val="50000"/>
              </a:spcBef>
              <a:buClrTx/>
              <a:buFontTx/>
              <a:buNone/>
            </a:pPr>
            <a:r>
              <a:rPr lang="en-US" altLang="zh-CN" sz="2400"/>
              <a:t>       INTO @LastName, @FirstName</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90D081-386D-ED4A-A881-555095A51697}"/>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游标示例 </a:t>
            </a:r>
          </a:p>
        </p:txBody>
      </p:sp>
      <p:sp>
        <p:nvSpPr>
          <p:cNvPr id="51203" name="Rectangle 4">
            <a:extLst>
              <a:ext uri="{FF2B5EF4-FFF2-40B4-BE49-F238E27FC236}">
                <a16:creationId xmlns:a16="http://schemas.microsoft.com/office/drawing/2014/main" id="{90B6138B-5A38-CD4B-9988-9E8420107854}"/>
              </a:ext>
            </a:extLst>
          </p:cNvPr>
          <p:cNvSpPr>
            <a:spLocks noChangeArrowheads="1"/>
          </p:cNvSpPr>
          <p:nvPr/>
        </p:nvSpPr>
        <p:spPr bwMode="auto">
          <a:xfrm>
            <a:off x="223838" y="1128713"/>
            <a:ext cx="9186862" cy="472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60000"/>
              </a:lnSpc>
              <a:spcBef>
                <a:spcPct val="50000"/>
              </a:spcBef>
              <a:buClrTx/>
              <a:buFontTx/>
              <a:buNone/>
            </a:pPr>
            <a:r>
              <a:rPr lang="en-US" altLang="zh-CN" sz="2400"/>
              <a:t>-- (5)</a:t>
            </a:r>
            <a:r>
              <a:rPr lang="zh-CN" altLang="en-US" sz="2400"/>
              <a:t>检查 </a:t>
            </a:r>
            <a:r>
              <a:rPr lang="en-US" altLang="zh-CN" sz="2400"/>
              <a:t>@@FETCH_STATUS </a:t>
            </a:r>
            <a:r>
              <a:rPr lang="zh-CN" altLang="en-US" sz="2400"/>
              <a:t>以查看是否有更多的行可以提取</a:t>
            </a:r>
            <a:r>
              <a:rPr lang="en-US" altLang="zh-CN" sz="2400"/>
              <a:t>.</a:t>
            </a:r>
          </a:p>
          <a:p>
            <a:pPr eaLnBrk="1" hangingPunct="1">
              <a:lnSpc>
                <a:spcPct val="60000"/>
              </a:lnSpc>
              <a:spcBef>
                <a:spcPct val="50000"/>
              </a:spcBef>
              <a:buClrTx/>
              <a:buFontTx/>
              <a:buNone/>
            </a:pPr>
            <a:r>
              <a:rPr lang="en-US" altLang="zh-CN" sz="2400"/>
              <a:t>WHILE @@FETCH_STATUS = 0</a:t>
            </a:r>
          </a:p>
          <a:p>
            <a:pPr eaLnBrk="1" hangingPunct="1">
              <a:lnSpc>
                <a:spcPct val="60000"/>
              </a:lnSpc>
              <a:spcBef>
                <a:spcPct val="50000"/>
              </a:spcBef>
              <a:buClrTx/>
              <a:buFontTx/>
              <a:buNone/>
            </a:pPr>
            <a:r>
              <a:rPr lang="en-US" altLang="zh-CN" sz="2400"/>
              <a:t>BEGIN</a:t>
            </a:r>
          </a:p>
          <a:p>
            <a:pPr eaLnBrk="1" hangingPunct="1">
              <a:lnSpc>
                <a:spcPct val="60000"/>
              </a:lnSpc>
              <a:spcBef>
                <a:spcPct val="50000"/>
              </a:spcBef>
              <a:buClrTx/>
              <a:buFontTx/>
              <a:buNone/>
            </a:pPr>
            <a:r>
              <a:rPr lang="en-US" altLang="zh-CN" sz="2400"/>
              <a:t>   -- </a:t>
            </a:r>
            <a:r>
              <a:rPr lang="zh-CN" altLang="en-US" sz="2400"/>
              <a:t>（</a:t>
            </a:r>
            <a:r>
              <a:rPr lang="en-US" altLang="zh-CN" sz="2400"/>
              <a:t>6</a:t>
            </a:r>
            <a:r>
              <a:rPr lang="zh-CN" altLang="en-US" sz="2400"/>
              <a:t>）连接并显示变量中当前值</a:t>
            </a:r>
            <a:r>
              <a:rPr lang="en-US" altLang="zh-CN" sz="2400"/>
              <a:t>.</a:t>
            </a:r>
          </a:p>
          <a:p>
            <a:pPr eaLnBrk="1" hangingPunct="1">
              <a:lnSpc>
                <a:spcPct val="60000"/>
              </a:lnSpc>
              <a:spcBef>
                <a:spcPct val="50000"/>
              </a:spcBef>
              <a:buClrTx/>
              <a:buFontTx/>
              <a:buNone/>
            </a:pPr>
            <a:r>
              <a:rPr lang="en-US" altLang="zh-CN" sz="2400"/>
              <a:t>   PRINT 'Contact Name: ' + @FirstName + ' ' +  @LastName</a:t>
            </a:r>
          </a:p>
          <a:p>
            <a:pPr eaLnBrk="1" hangingPunct="1">
              <a:lnSpc>
                <a:spcPct val="60000"/>
              </a:lnSpc>
              <a:spcBef>
                <a:spcPct val="50000"/>
              </a:spcBef>
              <a:buClrTx/>
              <a:buFontTx/>
              <a:buNone/>
            </a:pPr>
            <a:r>
              <a:rPr lang="en-US" altLang="zh-CN" sz="2400"/>
              <a:t>   -- </a:t>
            </a:r>
            <a:r>
              <a:rPr lang="zh-CN" altLang="en-US" sz="2400"/>
              <a:t>（</a:t>
            </a:r>
            <a:r>
              <a:rPr lang="en-US" altLang="zh-CN" sz="2400"/>
              <a:t>7</a:t>
            </a:r>
            <a:r>
              <a:rPr lang="zh-CN" altLang="en-US" sz="2400"/>
              <a:t>）当前一个提取成功时执行下一个提取</a:t>
            </a:r>
            <a:r>
              <a:rPr lang="en-US" altLang="zh-CN" sz="2400"/>
              <a:t>.</a:t>
            </a:r>
          </a:p>
          <a:p>
            <a:pPr eaLnBrk="1" hangingPunct="1">
              <a:lnSpc>
                <a:spcPct val="60000"/>
              </a:lnSpc>
              <a:spcBef>
                <a:spcPct val="50000"/>
              </a:spcBef>
              <a:buClrTx/>
              <a:buFontTx/>
              <a:buNone/>
            </a:pPr>
            <a:r>
              <a:rPr lang="en-US" altLang="zh-CN" sz="2400"/>
              <a:t>   FETCH NEXT FROM contact_cursor</a:t>
            </a:r>
          </a:p>
          <a:p>
            <a:pPr eaLnBrk="1" hangingPunct="1">
              <a:lnSpc>
                <a:spcPct val="60000"/>
              </a:lnSpc>
              <a:spcBef>
                <a:spcPct val="50000"/>
              </a:spcBef>
              <a:buClrTx/>
              <a:buFontTx/>
              <a:buNone/>
            </a:pPr>
            <a:r>
              <a:rPr lang="en-US" altLang="zh-CN" sz="2400"/>
              <a:t>   INTO @LastName, @FirstName</a:t>
            </a:r>
          </a:p>
          <a:p>
            <a:pPr eaLnBrk="1" hangingPunct="1">
              <a:lnSpc>
                <a:spcPct val="60000"/>
              </a:lnSpc>
              <a:spcBef>
                <a:spcPct val="50000"/>
              </a:spcBef>
              <a:buClrTx/>
              <a:buFontTx/>
              <a:buNone/>
            </a:pPr>
            <a:r>
              <a:rPr lang="en-US" altLang="zh-CN" sz="2400"/>
              <a:t>END</a:t>
            </a:r>
          </a:p>
          <a:p>
            <a:pPr eaLnBrk="1" hangingPunct="1">
              <a:lnSpc>
                <a:spcPct val="60000"/>
              </a:lnSpc>
              <a:spcBef>
                <a:spcPct val="50000"/>
              </a:spcBef>
              <a:buClrTx/>
              <a:buFontTx/>
              <a:buNone/>
            </a:pPr>
            <a:r>
              <a:rPr lang="en-US" altLang="zh-CN" sz="2400"/>
              <a:t>-- </a:t>
            </a:r>
            <a:r>
              <a:rPr lang="zh-CN" altLang="en-US" sz="2400"/>
              <a:t>（</a:t>
            </a:r>
            <a:r>
              <a:rPr lang="en-US" altLang="zh-CN" sz="2400"/>
              <a:t>8</a:t>
            </a:r>
            <a:r>
              <a:rPr lang="zh-CN" altLang="en-US" sz="2400"/>
              <a:t>）关闭并删除游标</a:t>
            </a:r>
          </a:p>
          <a:p>
            <a:pPr eaLnBrk="1" hangingPunct="1">
              <a:lnSpc>
                <a:spcPct val="60000"/>
              </a:lnSpc>
              <a:spcBef>
                <a:spcPct val="50000"/>
              </a:spcBef>
              <a:buClrTx/>
              <a:buFontTx/>
              <a:buNone/>
            </a:pPr>
            <a:r>
              <a:rPr lang="en-US" altLang="zh-CN" sz="2400"/>
              <a:t>CLOSE contact_cursor</a:t>
            </a:r>
          </a:p>
          <a:p>
            <a:pPr eaLnBrk="1" hangingPunct="1">
              <a:lnSpc>
                <a:spcPct val="60000"/>
              </a:lnSpc>
              <a:spcBef>
                <a:spcPct val="50000"/>
              </a:spcBef>
              <a:buClrTx/>
              <a:buFontTx/>
              <a:buNone/>
            </a:pPr>
            <a:r>
              <a:rPr lang="en-US" altLang="zh-CN" sz="2400"/>
              <a:t>DEALLOCATE contact_cursor</a:t>
            </a:r>
            <a:endParaRPr lang="zh-CN" altLang="en-US" sz="240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63CF01F-C170-CD46-87C1-7355E71691D1}"/>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12.3 Transact-SQL</a:t>
            </a:r>
            <a:r>
              <a:rPr lang="zh-CN" altLang="en-US">
                <a:ea typeface="宋体" panose="02010600030101010101" pitchFamily="2" charset="-122"/>
              </a:rPr>
              <a:t>存储过程</a:t>
            </a:r>
          </a:p>
        </p:txBody>
      </p:sp>
      <p:sp>
        <p:nvSpPr>
          <p:cNvPr id="52227" name="Rectangle 3">
            <a:extLst>
              <a:ext uri="{FF2B5EF4-FFF2-40B4-BE49-F238E27FC236}">
                <a16:creationId xmlns:a16="http://schemas.microsoft.com/office/drawing/2014/main" id="{C7429D5F-FD37-9049-A36E-8D6BB5282DA8}"/>
              </a:ext>
            </a:extLst>
          </p:cNvPr>
          <p:cNvSpPr>
            <a:spLocks noGrp="1" noChangeArrowheads="1"/>
          </p:cNvSpPr>
          <p:nvPr>
            <p:ph type="body" idx="1"/>
          </p:nvPr>
        </p:nvSpPr>
        <p:spPr/>
        <p:txBody>
          <a:bodyPr/>
          <a:lstStyle/>
          <a:p>
            <a:pPr eaLnBrk="1" hangingPunct="1">
              <a:spcBef>
                <a:spcPct val="0"/>
              </a:spcBef>
            </a:pPr>
            <a:r>
              <a:rPr lang="zh-CN" altLang="en-US"/>
              <a:t>了解存储过程的使用场合对数据库程序员是非常重要的</a:t>
            </a:r>
          </a:p>
          <a:p>
            <a:pPr lvl="1" eaLnBrk="1" hangingPunct="1">
              <a:spcBef>
                <a:spcPct val="0"/>
              </a:spcBef>
            </a:pPr>
            <a:r>
              <a:rPr lang="zh-CN" altLang="en-US"/>
              <a:t>企业数据库程序员需要为企业数据库应用在设计时选择数据接口使用的相关技术，</a:t>
            </a:r>
          </a:p>
          <a:p>
            <a:pPr lvl="1" eaLnBrk="1" hangingPunct="1">
              <a:spcBef>
                <a:spcPct val="0"/>
              </a:spcBef>
            </a:pPr>
            <a:r>
              <a:rPr lang="zh-CN" altLang="en-US"/>
              <a:t>而存储过程就是非常重要的接口技术</a:t>
            </a:r>
          </a:p>
          <a:p>
            <a:pPr eaLnBrk="1" hangingPunct="1">
              <a:spcBef>
                <a:spcPct val="0"/>
              </a:spcBef>
            </a:pPr>
            <a:r>
              <a:rPr lang="en-US" altLang="zh-CN"/>
              <a:t>SQL Server</a:t>
            </a:r>
            <a:r>
              <a:rPr lang="zh-CN" altLang="en-US"/>
              <a:t>提供了一种方法，它可以将一些固定的操作集中起来由</a:t>
            </a:r>
            <a:r>
              <a:rPr lang="en-US" altLang="zh-CN"/>
              <a:t>SQL Server</a:t>
            </a:r>
            <a:r>
              <a:rPr lang="zh-CN" altLang="en-US"/>
              <a:t>数据库服务器来完成，以实现某个任务，这种方法就是存储过程</a:t>
            </a:r>
          </a:p>
          <a:p>
            <a:pPr lvl="1" eaLnBrk="1" hangingPunct="1">
              <a:spcBef>
                <a:spcPct val="0"/>
              </a:spcBef>
            </a:pPr>
            <a:r>
              <a:rPr lang="zh-CN" altLang="en-US"/>
              <a:t>存储过程存储在数据库内，可由应用程序通过一个调用执行，而且允许用户声明变量、有条件执行以及其它编程功能。</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8D2322B-8B76-3841-90D9-9691E4B94F32}"/>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存储过程</a:t>
            </a:r>
          </a:p>
        </p:txBody>
      </p:sp>
      <p:sp>
        <p:nvSpPr>
          <p:cNvPr id="53251" name="Rectangle 3">
            <a:extLst>
              <a:ext uri="{FF2B5EF4-FFF2-40B4-BE49-F238E27FC236}">
                <a16:creationId xmlns:a16="http://schemas.microsoft.com/office/drawing/2014/main" id="{145A1CDF-BD91-A24E-A56D-D3CDFB05824D}"/>
              </a:ext>
            </a:extLst>
          </p:cNvPr>
          <p:cNvSpPr>
            <a:spLocks noGrp="1" noChangeArrowheads="1"/>
          </p:cNvSpPr>
          <p:nvPr>
            <p:ph type="body" idx="1"/>
          </p:nvPr>
        </p:nvSpPr>
        <p:spPr/>
        <p:txBody>
          <a:bodyPr/>
          <a:lstStyle/>
          <a:p>
            <a:pPr eaLnBrk="1" hangingPunct="1">
              <a:lnSpc>
                <a:spcPct val="120000"/>
              </a:lnSpc>
            </a:pPr>
            <a:r>
              <a:rPr lang="zh-CN" altLang="en-US"/>
              <a:t>接受输入参数并以输出参数的格式向调用过程或批处理返回多个值。</a:t>
            </a:r>
          </a:p>
          <a:p>
            <a:pPr eaLnBrk="1" hangingPunct="1">
              <a:lnSpc>
                <a:spcPct val="120000"/>
              </a:lnSpc>
            </a:pPr>
            <a:r>
              <a:rPr lang="zh-CN" altLang="en-US"/>
              <a:t>包含执行数据库操作（包括调用其他过程）的编程语句。 </a:t>
            </a:r>
          </a:p>
          <a:p>
            <a:pPr eaLnBrk="1" hangingPunct="1">
              <a:lnSpc>
                <a:spcPct val="120000"/>
              </a:lnSpc>
            </a:pPr>
            <a:r>
              <a:rPr lang="zh-CN" altLang="en-US"/>
              <a:t>返回状态值，以指明成功或失败（以及失败的原因）。</a:t>
            </a:r>
          </a:p>
          <a:p>
            <a:pPr eaLnBrk="1" hangingPunct="1">
              <a:lnSpc>
                <a:spcPct val="120000"/>
              </a:lnSpc>
            </a:pPr>
            <a:r>
              <a:rPr lang="zh-CN" altLang="en-US"/>
              <a:t>可以使用 </a:t>
            </a:r>
            <a:r>
              <a:rPr lang="en-US" altLang="zh-CN"/>
              <a:t>Transact-SQL EXECUTE </a:t>
            </a:r>
            <a:r>
              <a:rPr lang="zh-CN" altLang="en-US"/>
              <a:t>语句执行存储过程。存储过程与函数不同，因为存储过程不返回取代其名称的值，也不能直接在表达式中使用</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EBEC24F-83DA-CF4D-83CA-929410330EF6}"/>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存储过程的优点</a:t>
            </a:r>
          </a:p>
        </p:txBody>
      </p:sp>
      <p:sp>
        <p:nvSpPr>
          <p:cNvPr id="54275" name="Rectangle 3">
            <a:extLst>
              <a:ext uri="{FF2B5EF4-FFF2-40B4-BE49-F238E27FC236}">
                <a16:creationId xmlns:a16="http://schemas.microsoft.com/office/drawing/2014/main" id="{2D4C7823-CF7A-734D-B832-2A1C267CD14D}"/>
              </a:ext>
            </a:extLst>
          </p:cNvPr>
          <p:cNvSpPr>
            <a:spLocks noGrp="1" noChangeArrowheads="1"/>
          </p:cNvSpPr>
          <p:nvPr>
            <p:ph type="body" idx="1"/>
          </p:nvPr>
        </p:nvSpPr>
        <p:spPr>
          <a:xfrm>
            <a:off x="401638" y="1219200"/>
            <a:ext cx="8231187" cy="5167313"/>
          </a:xfrm>
        </p:spPr>
        <p:txBody>
          <a:bodyPr/>
          <a:lstStyle/>
          <a:p>
            <a:pPr eaLnBrk="1" hangingPunct="1"/>
            <a:r>
              <a:rPr lang="en-US" altLang="zh-CN"/>
              <a:t>1. </a:t>
            </a:r>
            <a:r>
              <a:rPr lang="zh-CN" altLang="en-US"/>
              <a:t>由于在执行前已经存储在数据库中，因此，使用存储过程会比非存储过程获得更好的性能</a:t>
            </a:r>
          </a:p>
          <a:p>
            <a:pPr eaLnBrk="1" hangingPunct="1"/>
            <a:r>
              <a:rPr lang="en-US" altLang="zh-CN"/>
              <a:t>2. </a:t>
            </a:r>
            <a:r>
              <a:rPr lang="zh-CN" altLang="en-US"/>
              <a:t>与其他应用程序共享应用逻辑，确保一致的数据访问和修改。</a:t>
            </a:r>
          </a:p>
          <a:p>
            <a:pPr lvl="1" eaLnBrk="1" hangingPunct="1"/>
            <a:r>
              <a:rPr lang="zh-CN" altLang="en-US"/>
              <a:t>存储过程封装了商务逻辑。若规则或策略有变化，则只需要修改服务器上的存储过程，所有的客户端就可以直接使用</a:t>
            </a:r>
          </a:p>
          <a:p>
            <a:pPr eaLnBrk="1" hangingPunct="1"/>
            <a:r>
              <a:rPr lang="en-US" altLang="zh-CN"/>
              <a:t>3. </a:t>
            </a:r>
            <a:r>
              <a:rPr lang="zh-CN" altLang="en-US"/>
              <a:t>屏蔽数据库模式的详细资料。</a:t>
            </a:r>
          </a:p>
          <a:p>
            <a:pPr lvl="1" eaLnBrk="1" hangingPunct="1"/>
            <a:r>
              <a:rPr lang="zh-CN" altLang="en-US"/>
              <a:t>用户不需要访问底层的数据库和数据库内的对象</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C9CD9F2-F793-EC42-939F-7519BC8506FC}"/>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存储过程的优点</a:t>
            </a:r>
          </a:p>
        </p:txBody>
      </p:sp>
      <p:sp>
        <p:nvSpPr>
          <p:cNvPr id="55299" name="Rectangle 3">
            <a:extLst>
              <a:ext uri="{FF2B5EF4-FFF2-40B4-BE49-F238E27FC236}">
                <a16:creationId xmlns:a16="http://schemas.microsoft.com/office/drawing/2014/main" id="{EB157416-AD05-4D43-BD5A-0A52416AA0BE}"/>
              </a:ext>
            </a:extLst>
          </p:cNvPr>
          <p:cNvSpPr>
            <a:spLocks noGrp="1" noChangeArrowheads="1"/>
          </p:cNvSpPr>
          <p:nvPr>
            <p:ph type="body" idx="1"/>
          </p:nvPr>
        </p:nvSpPr>
        <p:spPr/>
        <p:txBody>
          <a:bodyPr/>
          <a:lstStyle/>
          <a:p>
            <a:pPr eaLnBrk="1" hangingPunct="1"/>
            <a:r>
              <a:rPr lang="en-US" altLang="zh-CN"/>
              <a:t>4. </a:t>
            </a:r>
            <a:r>
              <a:rPr lang="zh-CN" altLang="en-US"/>
              <a:t>提供了安全性机制。</a:t>
            </a:r>
          </a:p>
          <a:p>
            <a:pPr lvl="1" eaLnBrk="1" hangingPunct="1"/>
            <a:r>
              <a:rPr lang="zh-CN" altLang="en-US"/>
              <a:t>用户可以被赋予执行存储过程的权限，而不必在存储过程引用的所有对象上都有权限</a:t>
            </a:r>
          </a:p>
          <a:p>
            <a:pPr eaLnBrk="1" hangingPunct="1"/>
            <a:r>
              <a:rPr lang="en-US" altLang="zh-CN"/>
              <a:t>5. </a:t>
            </a:r>
            <a:r>
              <a:rPr lang="zh-CN" altLang="en-US"/>
              <a:t>改善性能。</a:t>
            </a:r>
          </a:p>
          <a:p>
            <a:pPr lvl="1" eaLnBrk="1" hangingPunct="1"/>
            <a:r>
              <a:rPr lang="zh-CN" altLang="en-US"/>
              <a:t>预编译的 </a:t>
            </a:r>
            <a:r>
              <a:rPr lang="en-US" altLang="zh-CN"/>
              <a:t>Transact-SQL </a:t>
            </a:r>
            <a:r>
              <a:rPr lang="zh-CN" altLang="en-US"/>
              <a:t>语句，可以根据条件决定执行哪一部分</a:t>
            </a:r>
          </a:p>
          <a:p>
            <a:pPr eaLnBrk="1" hangingPunct="1"/>
            <a:r>
              <a:rPr lang="en-US" altLang="zh-CN"/>
              <a:t>6. </a:t>
            </a:r>
            <a:r>
              <a:rPr lang="zh-CN" altLang="en-US"/>
              <a:t>减少网络通信量。</a:t>
            </a:r>
          </a:p>
          <a:p>
            <a:pPr lvl="1" eaLnBrk="1" hangingPunct="1"/>
            <a:r>
              <a:rPr lang="zh-CN" altLang="en-US"/>
              <a:t>客户端用一条语句调用存储过程，就可以完成可能需要大量语句才能完成的任务，这样减少了客户端和服务器之间的请求/回答包</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C199759-BBFF-6340-AB95-4BE5571FA4AD}"/>
              </a:ext>
            </a:extLst>
          </p:cNvPr>
          <p:cNvSpPr>
            <a:spLocks noGrp="1" noChangeArrowheads="1"/>
          </p:cNvSpPr>
          <p:nvPr>
            <p:ph type="title"/>
          </p:nvPr>
        </p:nvSpPr>
        <p:spPr/>
        <p:txBody>
          <a:bodyPr/>
          <a:lstStyle/>
          <a:p>
            <a:pPr eaLnBrk="1" hangingPunct="1"/>
            <a:r>
              <a:rPr lang="zh-CN" altLang="en-US">
                <a:ea typeface="宋体" panose="02010600030101010101" pitchFamily="2" charset="-122"/>
              </a:rPr>
              <a:t>创建存储过程</a:t>
            </a:r>
          </a:p>
        </p:txBody>
      </p:sp>
      <p:sp>
        <p:nvSpPr>
          <p:cNvPr id="56323" name="Rectangle 3">
            <a:extLst>
              <a:ext uri="{FF2B5EF4-FFF2-40B4-BE49-F238E27FC236}">
                <a16:creationId xmlns:a16="http://schemas.microsoft.com/office/drawing/2014/main" id="{E392A31E-DF7D-CF48-8E7D-A61861E13B50}"/>
              </a:ext>
            </a:extLst>
          </p:cNvPr>
          <p:cNvSpPr>
            <a:spLocks noGrp="1" noChangeArrowheads="1"/>
          </p:cNvSpPr>
          <p:nvPr>
            <p:ph type="body" idx="1"/>
          </p:nvPr>
        </p:nvSpPr>
        <p:spPr/>
        <p:txBody>
          <a:bodyPr/>
          <a:lstStyle/>
          <a:p>
            <a:pPr eaLnBrk="1" hangingPunct="1">
              <a:spcBef>
                <a:spcPct val="0"/>
              </a:spcBef>
            </a:pPr>
            <a:r>
              <a:rPr lang="zh-CN" altLang="en-US"/>
              <a:t>创建存储过程是用 </a:t>
            </a:r>
            <a:r>
              <a:rPr lang="en-US" altLang="zh-CN"/>
              <a:t>CREATE PROCEDURE</a:t>
            </a:r>
            <a:r>
              <a:rPr lang="zh-CN" altLang="en-US"/>
              <a:t>语句</a:t>
            </a:r>
          </a:p>
          <a:p>
            <a:pPr lvl="1" eaLnBrk="1" hangingPunct="1">
              <a:spcBef>
                <a:spcPct val="0"/>
              </a:spcBef>
            </a:pPr>
            <a:r>
              <a:rPr lang="zh-CN" altLang="en-US"/>
              <a:t>可用 </a:t>
            </a:r>
            <a:r>
              <a:rPr lang="en-US" altLang="zh-CN"/>
              <a:t>ALTER PROCEDURE </a:t>
            </a:r>
            <a:r>
              <a:rPr lang="zh-CN" altLang="en-US"/>
              <a:t>语句进行修改。</a:t>
            </a:r>
          </a:p>
          <a:p>
            <a:pPr eaLnBrk="1" hangingPunct="1">
              <a:spcBef>
                <a:spcPct val="0"/>
              </a:spcBef>
            </a:pPr>
            <a:r>
              <a:rPr lang="zh-CN" altLang="en-US"/>
              <a:t>存储过程定义包含两个主要组成部分：</a:t>
            </a:r>
          </a:p>
          <a:p>
            <a:pPr lvl="1" eaLnBrk="1" hangingPunct="1">
              <a:spcBef>
                <a:spcPct val="0"/>
              </a:spcBef>
            </a:pPr>
            <a:r>
              <a:rPr lang="zh-CN" altLang="en-US"/>
              <a:t>过程名称及其参数的说明，</a:t>
            </a:r>
          </a:p>
          <a:p>
            <a:pPr lvl="1" eaLnBrk="1" hangingPunct="1">
              <a:spcBef>
                <a:spcPct val="0"/>
              </a:spcBef>
            </a:pPr>
            <a:r>
              <a:rPr lang="zh-CN" altLang="en-US"/>
              <a:t>以及过程的主体</a:t>
            </a:r>
          </a:p>
          <a:p>
            <a:pPr eaLnBrk="1" hangingPunct="1">
              <a:spcBef>
                <a:spcPct val="0"/>
              </a:spcBef>
            </a:pPr>
            <a:r>
              <a:rPr lang="zh-CN" altLang="en-US"/>
              <a:t>创建存储过程时，需确定存储过程的三个组成部分</a:t>
            </a:r>
          </a:p>
          <a:p>
            <a:pPr lvl="1" algn="just" eaLnBrk="1" hangingPunct="1">
              <a:spcBef>
                <a:spcPct val="0"/>
              </a:spcBef>
            </a:pPr>
            <a:r>
              <a:rPr lang="zh-CN" altLang="en-US"/>
              <a:t>①所有的输入参数以及传给调用者的输出参数。</a:t>
            </a:r>
            <a:endParaRPr lang="zh-CN" altLang="en-US">
              <a:ea typeface="Arial Unicode MS" panose="020B0604020202020204" pitchFamily="34" charset="-128"/>
              <a:cs typeface="Arial Unicode MS" panose="020B0604020202020204" pitchFamily="34" charset="-128"/>
            </a:endParaRPr>
          </a:p>
          <a:p>
            <a:pPr lvl="1" algn="just" eaLnBrk="1" hangingPunct="1">
              <a:spcBef>
                <a:spcPct val="0"/>
              </a:spcBef>
            </a:pPr>
            <a:r>
              <a:rPr lang="zh-CN" altLang="en-US"/>
              <a:t>②被执行的针对数据库的操作语句，包括调用其它存储过程的语句。</a:t>
            </a:r>
            <a:endParaRPr lang="zh-CN" altLang="en-US">
              <a:ea typeface="Arial Unicode MS" panose="020B0604020202020204" pitchFamily="34" charset="-128"/>
              <a:cs typeface="Arial Unicode MS" panose="020B0604020202020204" pitchFamily="34" charset="-128"/>
            </a:endParaRPr>
          </a:p>
          <a:p>
            <a:pPr lvl="1" algn="just" eaLnBrk="1" hangingPunct="1">
              <a:spcBef>
                <a:spcPct val="0"/>
              </a:spcBef>
            </a:pPr>
            <a:r>
              <a:rPr lang="zh-CN" altLang="en-US"/>
              <a:t>③返回给调用者的状态值，以指明调用是成功还是失败。</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416E14D-FC96-9F43-A676-A2FA4F370355}"/>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12.1.1 Transact-SQL</a:t>
            </a:r>
            <a:r>
              <a:rPr lang="zh-CN" altLang="en-US">
                <a:ea typeface="宋体" panose="02010600030101010101" pitchFamily="2" charset="-122"/>
              </a:rPr>
              <a:t>元素</a:t>
            </a:r>
          </a:p>
        </p:txBody>
      </p:sp>
      <p:sp>
        <p:nvSpPr>
          <p:cNvPr id="11267" name="Rectangle 3">
            <a:extLst>
              <a:ext uri="{FF2B5EF4-FFF2-40B4-BE49-F238E27FC236}">
                <a16:creationId xmlns:a16="http://schemas.microsoft.com/office/drawing/2014/main" id="{CCF18693-DDF5-674B-8BF1-AFC5DA02092F}"/>
              </a:ext>
            </a:extLst>
          </p:cNvPr>
          <p:cNvSpPr>
            <a:spLocks noGrp="1" noChangeArrowheads="1"/>
          </p:cNvSpPr>
          <p:nvPr>
            <p:ph type="body" idx="1"/>
          </p:nvPr>
        </p:nvSpPr>
        <p:spPr>
          <a:xfrm>
            <a:off x="600075" y="1143000"/>
            <a:ext cx="8359775" cy="5035550"/>
          </a:xfrm>
        </p:spPr>
        <p:txBody>
          <a:bodyPr/>
          <a:lstStyle/>
          <a:p>
            <a:pPr eaLnBrk="1" hangingPunct="1"/>
            <a:r>
              <a:rPr lang="en-US" altLang="zh-CN"/>
              <a:t>1. </a:t>
            </a:r>
            <a:r>
              <a:rPr lang="zh-CN" altLang="en-US"/>
              <a:t>标识符</a:t>
            </a:r>
          </a:p>
          <a:p>
            <a:pPr lvl="1" eaLnBrk="1" hangingPunct="1"/>
            <a:r>
              <a:rPr lang="en-US" altLang="zh-CN"/>
              <a:t>标</a:t>
            </a:r>
            <a:r>
              <a:rPr lang="zh-CN" altLang="en-US"/>
              <a:t>识符</a:t>
            </a:r>
          </a:p>
          <a:p>
            <a:pPr lvl="2" eaLnBrk="1" hangingPunct="1"/>
            <a:r>
              <a:rPr lang="zh-CN" altLang="en-US"/>
              <a:t>第一个字符必须是字母，</a:t>
            </a:r>
            <a:r>
              <a:rPr lang="en-US" altLang="zh-CN"/>
              <a:t>a</a:t>
            </a:r>
            <a:r>
              <a:rPr lang="zh-CN" altLang="en-US"/>
              <a:t>～</a:t>
            </a:r>
            <a:r>
              <a:rPr lang="en-US" altLang="zh-CN"/>
              <a:t>z </a:t>
            </a:r>
            <a:r>
              <a:rPr lang="zh-CN" altLang="en-US"/>
              <a:t>或 </a:t>
            </a:r>
            <a:r>
              <a:rPr lang="en-US" altLang="zh-CN"/>
              <a:t>A</a:t>
            </a:r>
            <a:r>
              <a:rPr lang="zh-CN" altLang="en-US"/>
              <a:t>～</a:t>
            </a:r>
            <a:r>
              <a:rPr lang="en-US" altLang="zh-CN"/>
              <a:t>Z</a:t>
            </a:r>
          </a:p>
          <a:p>
            <a:pPr lvl="2" eaLnBrk="1" hangingPunct="1"/>
            <a:r>
              <a:rPr lang="zh-CN" altLang="en-US"/>
              <a:t>第一个字符后可以是数字、字母或各种符号</a:t>
            </a:r>
          </a:p>
          <a:p>
            <a:pPr lvl="2" eaLnBrk="1" hangingPunct="1"/>
            <a:r>
              <a:rPr lang="zh-CN" altLang="en-US"/>
              <a:t>当标识符的第一个字符是符号时，代表它有特殊用处</a:t>
            </a:r>
          </a:p>
          <a:p>
            <a:pPr lvl="3" eaLnBrk="1" hangingPunct="1"/>
            <a:r>
              <a:rPr lang="zh-CN" altLang="en-US"/>
              <a:t>以</a:t>
            </a:r>
            <a:r>
              <a:rPr lang="en-US" altLang="zh-CN"/>
              <a:t>@</a:t>
            </a:r>
            <a:r>
              <a:rPr lang="zh-CN" altLang="en-US"/>
              <a:t>开头的标识符代表局部变量或参数  </a:t>
            </a:r>
          </a:p>
          <a:p>
            <a:pPr lvl="3" eaLnBrk="1" hangingPunct="1"/>
            <a:r>
              <a:rPr lang="zh-CN" altLang="en-US"/>
              <a:t>以</a:t>
            </a:r>
            <a:r>
              <a:rPr lang="en-US" altLang="zh-CN"/>
              <a:t>@</a:t>
            </a:r>
            <a:r>
              <a:rPr lang="zh-CN" altLang="en-US"/>
              <a:t> </a:t>
            </a:r>
            <a:r>
              <a:rPr lang="en-US" altLang="zh-CN"/>
              <a:t>@</a:t>
            </a:r>
            <a:r>
              <a:rPr lang="zh-CN" altLang="en-US"/>
              <a:t>开头的标识符代表全局变量</a:t>
            </a:r>
          </a:p>
          <a:p>
            <a:pPr lvl="3" eaLnBrk="1" hangingPunct="1"/>
            <a:r>
              <a:rPr lang="zh-CN" altLang="en-US"/>
              <a:t>以</a:t>
            </a:r>
            <a:r>
              <a:rPr lang="en-US" altLang="zh-CN"/>
              <a:t>#</a:t>
            </a:r>
            <a:r>
              <a:rPr lang="zh-CN" altLang="en-US"/>
              <a:t>开头的标识符代表临时表或存储过程</a:t>
            </a:r>
          </a:p>
          <a:p>
            <a:pPr lvl="3" eaLnBrk="1" hangingPunct="1"/>
            <a:r>
              <a:rPr lang="zh-CN" altLang="en-US"/>
              <a:t>以</a:t>
            </a:r>
            <a:r>
              <a:rPr lang="en-US" altLang="zh-CN"/>
              <a:t>##</a:t>
            </a:r>
            <a:r>
              <a:rPr lang="zh-CN" altLang="en-US"/>
              <a:t>开头的标识符代表一个全局临时对象</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90C3E10-F5FE-2F44-845B-3C506D9BF58F}"/>
              </a:ext>
            </a:extLst>
          </p:cNvPr>
          <p:cNvSpPr>
            <a:spLocks noGrp="1" noChangeArrowheads="1"/>
          </p:cNvSpPr>
          <p:nvPr>
            <p:ph type="title"/>
          </p:nvPr>
        </p:nvSpPr>
        <p:spPr/>
        <p:txBody>
          <a:bodyPr/>
          <a:lstStyle/>
          <a:p>
            <a:pPr eaLnBrk="1" hangingPunct="1"/>
            <a:r>
              <a:rPr lang="zh-CN" altLang="en-US">
                <a:ea typeface="宋体" panose="02010600030101010101" pitchFamily="2" charset="-122"/>
              </a:rPr>
              <a:t>创建存储过程</a:t>
            </a:r>
          </a:p>
        </p:txBody>
      </p:sp>
      <p:sp>
        <p:nvSpPr>
          <p:cNvPr id="57347" name="Rectangle 5">
            <a:extLst>
              <a:ext uri="{FF2B5EF4-FFF2-40B4-BE49-F238E27FC236}">
                <a16:creationId xmlns:a16="http://schemas.microsoft.com/office/drawing/2014/main" id="{BE8CAF8D-307E-4649-A765-E659C038002A}"/>
              </a:ext>
            </a:extLst>
          </p:cNvPr>
          <p:cNvSpPr>
            <a:spLocks noChangeArrowheads="1"/>
          </p:cNvSpPr>
          <p:nvPr/>
        </p:nvSpPr>
        <p:spPr bwMode="auto">
          <a:xfrm>
            <a:off x="1576388" y="1135063"/>
            <a:ext cx="6275387" cy="25558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lnSpc>
                <a:spcPct val="76000"/>
              </a:lnSpc>
              <a:spcBef>
                <a:spcPct val="0"/>
              </a:spcBef>
              <a:buClrTx/>
              <a:buFontTx/>
              <a:buNone/>
            </a:pPr>
            <a:r>
              <a:rPr lang="en-US" altLang="zh-CN" sz="2400" b="0">
                <a:solidFill>
                  <a:srgbClr val="000000"/>
                </a:solidFill>
                <a:latin typeface="Times New Roman" panose="02020603050405020304" pitchFamily="18" charset="0"/>
              </a:rPr>
              <a:t>USE Northwind</a:t>
            </a:r>
          </a:p>
          <a:p>
            <a:pPr>
              <a:lnSpc>
                <a:spcPct val="76000"/>
              </a:lnSpc>
              <a:spcBef>
                <a:spcPct val="0"/>
              </a:spcBef>
              <a:buClrTx/>
              <a:buFontTx/>
              <a:buNone/>
            </a:pPr>
            <a:r>
              <a:rPr lang="en-US" altLang="zh-CN" sz="2400" b="0">
                <a:solidFill>
                  <a:srgbClr val="000000"/>
                </a:solidFill>
                <a:latin typeface="Times New Roman" panose="02020603050405020304" pitchFamily="18" charset="0"/>
              </a:rPr>
              <a:t>GO</a:t>
            </a:r>
          </a:p>
          <a:p>
            <a:pPr>
              <a:lnSpc>
                <a:spcPct val="76000"/>
              </a:lnSpc>
              <a:spcBef>
                <a:spcPct val="0"/>
              </a:spcBef>
              <a:buClrTx/>
              <a:buFontTx/>
              <a:buNone/>
            </a:pPr>
            <a:r>
              <a:rPr lang="en-US" altLang="zh-CN" sz="2400" b="0">
                <a:solidFill>
                  <a:srgbClr val="000000"/>
                </a:solidFill>
                <a:latin typeface="Times New Roman" panose="02020603050405020304" pitchFamily="18" charset="0"/>
              </a:rPr>
              <a:t>CREATE PROC dbo.OverdueOrders</a:t>
            </a:r>
          </a:p>
          <a:p>
            <a:pPr>
              <a:lnSpc>
                <a:spcPct val="76000"/>
              </a:lnSpc>
              <a:spcBef>
                <a:spcPct val="0"/>
              </a:spcBef>
              <a:buClrTx/>
              <a:buFontTx/>
              <a:buNone/>
            </a:pPr>
            <a:r>
              <a:rPr lang="en-US" altLang="zh-CN" sz="2400" b="0">
                <a:solidFill>
                  <a:srgbClr val="000000"/>
                </a:solidFill>
                <a:latin typeface="Times New Roman" panose="02020603050405020304" pitchFamily="18" charset="0"/>
              </a:rPr>
              <a:t>AS</a:t>
            </a:r>
          </a:p>
          <a:p>
            <a:pPr>
              <a:lnSpc>
                <a:spcPct val="76000"/>
              </a:lnSpc>
              <a:spcBef>
                <a:spcPct val="0"/>
              </a:spcBef>
              <a:buClrTx/>
              <a:buFontTx/>
              <a:buNone/>
            </a:pPr>
            <a:r>
              <a:rPr lang="en-US" altLang="zh-CN" sz="2400" b="0">
                <a:solidFill>
                  <a:srgbClr val="000000"/>
                </a:solidFill>
                <a:latin typeface="Times New Roman" panose="02020603050405020304" pitchFamily="18" charset="0"/>
              </a:rPr>
              <a:t>  SELECT * </a:t>
            </a:r>
          </a:p>
          <a:p>
            <a:pPr>
              <a:lnSpc>
                <a:spcPct val="76000"/>
              </a:lnSpc>
              <a:spcBef>
                <a:spcPct val="0"/>
              </a:spcBef>
              <a:buClrTx/>
              <a:buFontTx/>
              <a:buNone/>
            </a:pPr>
            <a:r>
              <a:rPr lang="en-US" altLang="zh-CN" sz="2400" b="0">
                <a:solidFill>
                  <a:srgbClr val="000000"/>
                </a:solidFill>
                <a:latin typeface="Times New Roman" panose="02020603050405020304" pitchFamily="18" charset="0"/>
              </a:rPr>
              <a:t>      FROM dbo.Orders</a:t>
            </a:r>
          </a:p>
          <a:p>
            <a:pPr>
              <a:lnSpc>
                <a:spcPct val="76000"/>
              </a:lnSpc>
              <a:spcBef>
                <a:spcPct val="0"/>
              </a:spcBef>
              <a:buClrTx/>
              <a:buFontTx/>
              <a:buNone/>
            </a:pPr>
            <a:r>
              <a:rPr lang="en-US" altLang="zh-CN" sz="2400" b="0">
                <a:solidFill>
                  <a:srgbClr val="000000"/>
                </a:solidFill>
                <a:latin typeface="Times New Roman" panose="02020603050405020304" pitchFamily="18" charset="0"/>
              </a:rPr>
              <a:t>          WHERE RequiredDate &lt; GETDATE() </a:t>
            </a:r>
          </a:p>
          <a:p>
            <a:pPr>
              <a:lnSpc>
                <a:spcPct val="76000"/>
              </a:lnSpc>
              <a:spcBef>
                <a:spcPct val="0"/>
              </a:spcBef>
              <a:buClrTx/>
              <a:buFontTx/>
              <a:buNone/>
            </a:pPr>
            <a:r>
              <a:rPr lang="en-US" altLang="zh-CN" sz="2400" b="0">
                <a:solidFill>
                  <a:srgbClr val="000000"/>
                </a:solidFill>
                <a:latin typeface="Times New Roman" panose="02020603050405020304" pitchFamily="18" charset="0"/>
              </a:rPr>
              <a:t>                AND ShippedDate IS Null</a:t>
            </a:r>
          </a:p>
          <a:p>
            <a:pPr>
              <a:lnSpc>
                <a:spcPct val="76000"/>
              </a:lnSpc>
              <a:spcBef>
                <a:spcPct val="0"/>
              </a:spcBef>
              <a:buClrTx/>
              <a:buFontTx/>
              <a:buNone/>
            </a:pPr>
            <a:r>
              <a:rPr lang="en-US" altLang="zh-CN" sz="2400" b="0">
                <a:solidFill>
                  <a:srgbClr val="000000"/>
                </a:solidFill>
                <a:latin typeface="Times New Roman" panose="02020603050405020304" pitchFamily="18" charset="0"/>
              </a:rPr>
              <a:t>GO</a:t>
            </a:r>
          </a:p>
        </p:txBody>
      </p:sp>
      <p:sp>
        <p:nvSpPr>
          <p:cNvPr id="57348" name="Rectangle 6">
            <a:extLst>
              <a:ext uri="{FF2B5EF4-FFF2-40B4-BE49-F238E27FC236}">
                <a16:creationId xmlns:a16="http://schemas.microsoft.com/office/drawing/2014/main" id="{BD1981CB-646E-BE44-930B-D2CA1220204B}"/>
              </a:ext>
            </a:extLst>
          </p:cNvPr>
          <p:cNvSpPr>
            <a:spLocks noChangeArrowheads="1"/>
          </p:cNvSpPr>
          <p:nvPr/>
        </p:nvSpPr>
        <p:spPr bwMode="auto">
          <a:xfrm>
            <a:off x="0" y="3722688"/>
            <a:ext cx="8826500"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50888"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lvl="1" eaLnBrk="1" hangingPunct="1">
              <a:spcBef>
                <a:spcPct val="0"/>
              </a:spcBef>
            </a:pPr>
            <a:r>
              <a:rPr lang="zh-CN" altLang="en-US" sz="2400"/>
              <a:t>只能在当前数据库内创建存储过程，除了临时存储过程。临时存储过程创建在</a:t>
            </a:r>
            <a:r>
              <a:rPr lang="zh-CN" altLang="en-US" sz="2400" b="0"/>
              <a:t> </a:t>
            </a:r>
            <a:r>
              <a:rPr lang="en-US" altLang="zh-CN" sz="2400"/>
              <a:t>tempdb </a:t>
            </a:r>
            <a:r>
              <a:rPr lang="zh-CN" altLang="en-US" sz="2400"/>
              <a:t>数据库中</a:t>
            </a:r>
          </a:p>
          <a:p>
            <a:pPr lvl="1" eaLnBrk="1" hangingPunct="1">
              <a:spcBef>
                <a:spcPct val="0"/>
              </a:spcBef>
            </a:pPr>
            <a:r>
              <a:rPr lang="zh-CN" altLang="en-US" sz="2400"/>
              <a:t>存储过程可以引用表、视图、用户定义函数、其他存储过程以及临时表。若存储过程创建了局部临时表，则当存储过程执行结束后临时表消失</a:t>
            </a:r>
          </a:p>
          <a:p>
            <a:pPr lvl="1" eaLnBrk="1" hangingPunct="1">
              <a:spcBef>
                <a:spcPct val="0"/>
              </a:spcBef>
            </a:pPr>
            <a:r>
              <a:rPr lang="zh-CN" altLang="en-US" sz="2400"/>
              <a:t>执行 </a:t>
            </a:r>
            <a:r>
              <a:rPr lang="en-US" altLang="zh-CN" sz="2400"/>
              <a:t>CREATE PROCEDURE </a:t>
            </a:r>
            <a:r>
              <a:rPr lang="zh-CN" altLang="en-US" sz="2400"/>
              <a:t>语句的用户必须是 </a:t>
            </a:r>
            <a:r>
              <a:rPr lang="en-US" altLang="zh-CN" sz="2400"/>
              <a:t>sysadmin、db_owner </a:t>
            </a:r>
            <a:r>
              <a:rPr lang="zh-CN" altLang="en-US" sz="2400"/>
              <a:t>或 </a:t>
            </a:r>
            <a:r>
              <a:rPr lang="en-US" altLang="zh-CN" sz="2400"/>
              <a:t>db_ddladmin</a:t>
            </a:r>
            <a:r>
              <a:rPr lang="zh-CN" altLang="en-US" sz="2400"/>
              <a:t>角色的成员，或必须拥有 </a:t>
            </a:r>
            <a:r>
              <a:rPr lang="en-US" altLang="zh-CN" sz="2400"/>
              <a:t>CREATE PROCEDURE </a:t>
            </a:r>
            <a:r>
              <a:rPr lang="zh-CN" altLang="en-US" sz="2400"/>
              <a:t>权限</a:t>
            </a: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97A2B6E4-29EF-F942-A28B-7009BBDB565C}"/>
              </a:ext>
            </a:extLst>
          </p:cNvPr>
          <p:cNvSpPr>
            <a:spLocks noGrp="1" noChangeArrowheads="1"/>
          </p:cNvSpPr>
          <p:nvPr>
            <p:ph type="title"/>
          </p:nvPr>
        </p:nvSpPr>
        <p:spPr/>
        <p:txBody>
          <a:bodyPr/>
          <a:lstStyle/>
          <a:p>
            <a:pPr eaLnBrk="1" hangingPunct="1"/>
            <a:r>
              <a:rPr lang="zh-CN" altLang="en-US">
                <a:ea typeface="宋体" panose="02010600030101010101" pitchFamily="2" charset="-122"/>
              </a:rPr>
              <a:t>查看存储过程</a:t>
            </a:r>
          </a:p>
        </p:txBody>
      </p:sp>
      <p:sp>
        <p:nvSpPr>
          <p:cNvPr id="58371" name="Rectangle 3">
            <a:extLst>
              <a:ext uri="{FF2B5EF4-FFF2-40B4-BE49-F238E27FC236}">
                <a16:creationId xmlns:a16="http://schemas.microsoft.com/office/drawing/2014/main" id="{AF711C3F-028D-834A-B3B3-14508FBA0AE4}"/>
              </a:ext>
            </a:extLst>
          </p:cNvPr>
          <p:cNvSpPr>
            <a:spLocks noGrp="1" noChangeArrowheads="1"/>
          </p:cNvSpPr>
          <p:nvPr>
            <p:ph type="body" idx="1"/>
          </p:nvPr>
        </p:nvSpPr>
        <p:spPr/>
        <p:txBody>
          <a:bodyPr/>
          <a:lstStyle/>
          <a:p>
            <a:pPr eaLnBrk="1" hangingPunct="1">
              <a:spcBef>
                <a:spcPct val="0"/>
              </a:spcBef>
            </a:pPr>
            <a:r>
              <a:rPr lang="zh-CN" altLang="en-US"/>
              <a:t>查看存储过程的信息</a:t>
            </a:r>
          </a:p>
          <a:p>
            <a:pPr lvl="1" eaLnBrk="1" hangingPunct="1">
              <a:spcBef>
                <a:spcPct val="0"/>
              </a:spcBef>
            </a:pPr>
            <a:r>
              <a:rPr lang="zh-CN" altLang="en-US"/>
              <a:t>查看所有类型存储过程的额外信息</a:t>
            </a:r>
          </a:p>
          <a:p>
            <a:pPr lvl="2" eaLnBrk="1" hangingPunct="1">
              <a:spcBef>
                <a:spcPct val="0"/>
              </a:spcBef>
            </a:pPr>
            <a:r>
              <a:rPr lang="zh-CN" altLang="en-US"/>
              <a:t>系统存储过程 </a:t>
            </a:r>
            <a:r>
              <a:rPr lang="en-US" altLang="zh-CN"/>
              <a:t>sp_help</a:t>
            </a:r>
            <a:r>
              <a:rPr lang="zh-CN" altLang="en-US"/>
              <a:t>、</a:t>
            </a:r>
            <a:r>
              <a:rPr lang="en-US" altLang="zh-CN"/>
              <a:t>sp_helptext</a:t>
            </a:r>
            <a:r>
              <a:rPr lang="zh-CN" altLang="en-US"/>
              <a:t>、</a:t>
            </a:r>
            <a:r>
              <a:rPr lang="en-US" altLang="zh-CN"/>
              <a:t>sp_depends</a:t>
            </a:r>
          </a:p>
          <a:p>
            <a:pPr lvl="1" eaLnBrk="1" hangingPunct="1">
              <a:spcBef>
                <a:spcPct val="0"/>
              </a:spcBef>
            </a:pPr>
            <a:r>
              <a:rPr lang="zh-CN" altLang="en-US"/>
              <a:t>显示数据库中的存储过程以及拥有者名字的列表</a:t>
            </a:r>
          </a:p>
          <a:p>
            <a:pPr lvl="2" eaLnBrk="1" hangingPunct="1">
              <a:spcBef>
                <a:spcPct val="0"/>
              </a:spcBef>
            </a:pPr>
            <a:r>
              <a:rPr lang="zh-CN" altLang="en-US"/>
              <a:t>系统存储过程 </a:t>
            </a:r>
            <a:r>
              <a:rPr lang="en-US" altLang="zh-CN"/>
              <a:t>sp_stored_procedures</a:t>
            </a:r>
          </a:p>
          <a:p>
            <a:pPr lvl="1" eaLnBrk="1" hangingPunct="1">
              <a:spcBef>
                <a:spcPct val="0"/>
              </a:spcBef>
            </a:pPr>
            <a:r>
              <a:rPr lang="zh-CN" altLang="en-US"/>
              <a:t>得到存储过程的信息</a:t>
            </a:r>
          </a:p>
          <a:p>
            <a:pPr lvl="2" eaLnBrk="1" hangingPunct="1">
              <a:spcBef>
                <a:spcPct val="0"/>
              </a:spcBef>
            </a:pPr>
            <a:r>
              <a:rPr lang="zh-CN" altLang="en-US"/>
              <a:t>查询系统表 </a:t>
            </a:r>
            <a:r>
              <a:rPr lang="en-US" altLang="zh-CN"/>
              <a:t>sysobjects</a:t>
            </a:r>
            <a:r>
              <a:rPr lang="zh-CN" altLang="en-US"/>
              <a:t>、</a:t>
            </a:r>
            <a:r>
              <a:rPr lang="en-US" altLang="zh-CN"/>
              <a:t>syscomments</a:t>
            </a:r>
            <a:r>
              <a:rPr lang="zh-CN" altLang="en-US"/>
              <a:t>、</a:t>
            </a:r>
            <a:r>
              <a:rPr lang="en-US" altLang="zh-CN"/>
              <a:t>sysdepends</a:t>
            </a:r>
            <a:endParaRPr lang="zh-CN" altLang="en-US"/>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7BA27A8-945E-1243-8CDA-25A807DB6240}"/>
              </a:ext>
            </a:extLst>
          </p:cNvPr>
          <p:cNvSpPr>
            <a:spLocks noGrp="1" noChangeArrowheads="1"/>
          </p:cNvSpPr>
          <p:nvPr>
            <p:ph type="title"/>
          </p:nvPr>
        </p:nvSpPr>
        <p:spPr/>
        <p:txBody>
          <a:bodyPr/>
          <a:lstStyle/>
          <a:p>
            <a:pPr eaLnBrk="1" hangingPunct="1"/>
            <a:r>
              <a:rPr lang="zh-CN" altLang="en-US">
                <a:ea typeface="宋体" panose="02010600030101010101" pitchFamily="2" charset="-122"/>
              </a:rPr>
              <a:t>执行存储过程</a:t>
            </a:r>
          </a:p>
        </p:txBody>
      </p:sp>
      <p:sp>
        <p:nvSpPr>
          <p:cNvPr id="59395" name="Rectangle 4">
            <a:extLst>
              <a:ext uri="{FF2B5EF4-FFF2-40B4-BE49-F238E27FC236}">
                <a16:creationId xmlns:a16="http://schemas.microsoft.com/office/drawing/2014/main" id="{FB027975-92E8-954F-82FB-FA0E896073FC}"/>
              </a:ext>
            </a:extLst>
          </p:cNvPr>
          <p:cNvSpPr>
            <a:spLocks noChangeArrowheads="1"/>
          </p:cNvSpPr>
          <p:nvPr/>
        </p:nvSpPr>
        <p:spPr bwMode="auto">
          <a:xfrm>
            <a:off x="490538" y="1231900"/>
            <a:ext cx="8418512"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90000"/>
              </a:lnSpc>
              <a:spcBef>
                <a:spcPct val="50000"/>
              </a:spcBef>
              <a:buClr>
                <a:schemeClr val="accent1"/>
              </a:buClr>
              <a:buSzPct val="60000"/>
              <a:buFont typeface="Wingdings" pitchFamily="2" charset="2"/>
              <a:buChar char="n"/>
            </a:pPr>
            <a:r>
              <a:rPr lang="zh-CN" altLang="en-US" sz="2400">
                <a:latin typeface="宋体" panose="02010600030101010101" pitchFamily="2" charset="-122"/>
              </a:rPr>
              <a:t>可单独执行存储过程或作为 </a:t>
            </a:r>
            <a:r>
              <a:rPr lang="en-US" altLang="zh-CN" sz="2400">
                <a:latin typeface="宋体" panose="02010600030101010101" pitchFamily="2" charset="-122"/>
              </a:rPr>
              <a:t>INSERT </a:t>
            </a:r>
            <a:r>
              <a:rPr lang="zh-CN" altLang="en-US" sz="2400">
                <a:latin typeface="宋体" panose="02010600030101010101" pitchFamily="2" charset="-122"/>
              </a:rPr>
              <a:t>语句的一部分执行存储过程</a:t>
            </a:r>
            <a:r>
              <a:rPr lang="en-US" altLang="zh-CN" sz="2400">
                <a:latin typeface="宋体" panose="02010600030101010101" pitchFamily="2" charset="-122"/>
              </a:rPr>
              <a:t>,</a:t>
            </a:r>
            <a:r>
              <a:rPr lang="zh-CN" altLang="en-US" sz="2400">
                <a:latin typeface="宋体" panose="02010600030101010101" pitchFamily="2" charset="-122"/>
              </a:rPr>
              <a:t>必须在存储过程上拥有 </a:t>
            </a:r>
            <a:r>
              <a:rPr lang="en-US" altLang="zh-CN" sz="2400">
                <a:latin typeface="宋体" panose="02010600030101010101" pitchFamily="2" charset="-122"/>
              </a:rPr>
              <a:t>EXECUTE </a:t>
            </a:r>
            <a:r>
              <a:rPr lang="zh-CN" altLang="en-US" sz="2400">
                <a:latin typeface="宋体" panose="02010600030101010101" pitchFamily="2" charset="-122"/>
              </a:rPr>
              <a:t>权限</a:t>
            </a:r>
          </a:p>
          <a:p>
            <a:pPr eaLnBrk="1" hangingPunct="1">
              <a:lnSpc>
                <a:spcPct val="90000"/>
              </a:lnSpc>
              <a:spcBef>
                <a:spcPct val="50000"/>
              </a:spcBef>
              <a:buClr>
                <a:schemeClr val="accent1"/>
              </a:buClr>
              <a:buSzPct val="60000"/>
              <a:buFont typeface="Wingdings" pitchFamily="2" charset="2"/>
              <a:buChar char="n"/>
            </a:pPr>
            <a:r>
              <a:rPr lang="zh-CN" altLang="en-US" sz="2400">
                <a:latin typeface="宋体" panose="02010600030101010101" pitchFamily="2" charset="-122"/>
              </a:rPr>
              <a:t>单独执行存储过程</a:t>
            </a:r>
          </a:p>
          <a:p>
            <a:pPr eaLnBrk="1" hangingPunct="1">
              <a:lnSpc>
                <a:spcPct val="90000"/>
              </a:lnSpc>
              <a:spcBef>
                <a:spcPct val="50000"/>
              </a:spcBef>
              <a:buClrTx/>
              <a:buFontTx/>
              <a:buNone/>
            </a:pPr>
            <a:r>
              <a:rPr lang="zh-CN" altLang="en-US" sz="2400">
                <a:latin typeface="宋体" panose="02010600030101010101" pitchFamily="2" charset="-122"/>
              </a:rPr>
              <a:t>  语法：[[</a:t>
            </a:r>
            <a:r>
              <a:rPr lang="en-US" altLang="zh-CN" sz="2400">
                <a:latin typeface="宋体" panose="02010600030101010101" pitchFamily="2" charset="-122"/>
              </a:rPr>
              <a:t>EXEC[UTE]]{[</a:t>
            </a:r>
            <a:r>
              <a:rPr lang="en-US" altLang="zh-CN" sz="2400" i="1">
                <a:latin typeface="宋体" panose="02010600030101010101" pitchFamily="2" charset="-122"/>
              </a:rPr>
              <a:t>@</a:t>
            </a:r>
            <a:r>
              <a:rPr lang="zh-CN" altLang="en-US" sz="2400" i="1">
                <a:latin typeface="宋体" panose="02010600030101010101" pitchFamily="2" charset="-122"/>
              </a:rPr>
              <a:t>返回状态</a:t>
            </a:r>
            <a:r>
              <a:rPr lang="zh-CN" altLang="en-US" sz="2400">
                <a:latin typeface="宋体" panose="02010600030101010101" pitchFamily="2" charset="-122"/>
              </a:rPr>
              <a:t>=]{</a:t>
            </a:r>
            <a:r>
              <a:rPr lang="zh-CN" altLang="en-US" sz="2400" i="1">
                <a:latin typeface="宋体" panose="02010600030101010101" pitchFamily="2" charset="-122"/>
              </a:rPr>
              <a:t>存储过程名</a:t>
            </a:r>
            <a:r>
              <a:rPr lang="zh-CN" altLang="en-US" sz="2400">
                <a:latin typeface="宋体" panose="02010600030101010101" pitchFamily="2" charset="-122"/>
              </a:rPr>
              <a:t> [;</a:t>
            </a:r>
            <a:r>
              <a:rPr lang="zh-CN" altLang="en-US" sz="2400" i="1">
                <a:latin typeface="宋体" panose="02010600030101010101" pitchFamily="2" charset="-122"/>
              </a:rPr>
              <a:t>编号</a:t>
            </a:r>
            <a:r>
              <a:rPr lang="en-US" altLang="zh-CN" sz="2400">
                <a:latin typeface="宋体" panose="02010600030101010101" pitchFamily="2" charset="-122"/>
              </a:rPr>
              <a:t>]|</a:t>
            </a:r>
            <a:br>
              <a:rPr lang="en-US" altLang="zh-CN" sz="2400">
                <a:latin typeface="宋体" panose="02010600030101010101" pitchFamily="2" charset="-122"/>
              </a:rPr>
            </a:br>
            <a:r>
              <a:rPr lang="en-US" altLang="zh-CN" sz="2400" i="1">
                <a:latin typeface="宋体" panose="02010600030101010101" pitchFamily="2" charset="-122"/>
              </a:rPr>
              <a:t>@</a:t>
            </a:r>
            <a:r>
              <a:rPr lang="zh-CN" altLang="en-US" sz="2400" i="1">
                <a:latin typeface="宋体" panose="02010600030101010101" pitchFamily="2" charset="-122"/>
              </a:rPr>
              <a:t>存储过程名称变量</a:t>
            </a:r>
            <a:r>
              <a:rPr lang="zh-CN" altLang="en-US" sz="2400">
                <a:latin typeface="宋体" panose="02010600030101010101" pitchFamily="2" charset="-122"/>
              </a:rPr>
              <a:t>}[[</a:t>
            </a:r>
            <a:r>
              <a:rPr lang="zh-CN" altLang="en-US" sz="2400" i="1">
                <a:latin typeface="宋体" panose="02010600030101010101" pitchFamily="2" charset="-122"/>
              </a:rPr>
              <a:t>@参数</a:t>
            </a:r>
            <a:r>
              <a:rPr lang="zh-CN" altLang="en-US" sz="2400">
                <a:latin typeface="宋体" panose="02010600030101010101" pitchFamily="2" charset="-122"/>
              </a:rPr>
              <a:t>=] {值</a:t>
            </a:r>
            <a:r>
              <a:rPr lang="en-US" altLang="zh-CN" sz="2400">
                <a:latin typeface="宋体" panose="02010600030101010101" pitchFamily="2" charset="-122"/>
              </a:rPr>
              <a:t>|</a:t>
            </a:r>
            <a:r>
              <a:rPr lang="en-US" altLang="zh-CN" sz="2400" i="1">
                <a:latin typeface="宋体" panose="02010600030101010101" pitchFamily="2" charset="-122"/>
              </a:rPr>
              <a:t>@</a:t>
            </a:r>
            <a:r>
              <a:rPr lang="zh-CN" altLang="en-US" sz="2400" i="1">
                <a:latin typeface="宋体" panose="02010600030101010101" pitchFamily="2" charset="-122"/>
              </a:rPr>
              <a:t>变量</a:t>
            </a:r>
            <a:r>
              <a:rPr lang="zh-CN" altLang="en-US" sz="2400">
                <a:latin typeface="宋体" panose="02010600030101010101" pitchFamily="2" charset="-122"/>
              </a:rPr>
              <a:t>[</a:t>
            </a:r>
            <a:r>
              <a:rPr lang="en-US" altLang="zh-CN" sz="2400">
                <a:latin typeface="宋体" panose="02010600030101010101" pitchFamily="2" charset="-122"/>
              </a:rPr>
              <a:t>OUTPUT]|[DEFAULT]][,...n][ WITH RECOMPILE]</a:t>
            </a:r>
          </a:p>
          <a:p>
            <a:pPr eaLnBrk="1" hangingPunct="1">
              <a:lnSpc>
                <a:spcPct val="90000"/>
              </a:lnSpc>
              <a:spcBef>
                <a:spcPct val="50000"/>
              </a:spcBef>
              <a:buClr>
                <a:schemeClr val="accent1"/>
              </a:buClr>
              <a:buSzPct val="60000"/>
              <a:buFont typeface="Wingdings" pitchFamily="2" charset="2"/>
              <a:buChar char="n"/>
            </a:pPr>
            <a:r>
              <a:rPr lang="zh-CN" altLang="en-US" sz="2400">
                <a:latin typeface="宋体" panose="02010600030101010101" pitchFamily="2" charset="-122"/>
              </a:rPr>
              <a:t>在 </a:t>
            </a:r>
            <a:r>
              <a:rPr lang="en-US" altLang="zh-CN" sz="2400">
                <a:latin typeface="宋体" panose="02010600030101010101" pitchFamily="2" charset="-122"/>
              </a:rPr>
              <a:t>INSERT </a:t>
            </a:r>
            <a:r>
              <a:rPr lang="zh-CN" altLang="en-US" sz="2400">
                <a:latin typeface="宋体" panose="02010600030101010101" pitchFamily="2" charset="-122"/>
              </a:rPr>
              <a:t>语句内执行存储过程</a:t>
            </a:r>
          </a:p>
          <a:p>
            <a:pPr lvl="1" eaLnBrk="1" hangingPunct="1">
              <a:spcBef>
                <a:spcPct val="50000"/>
              </a:spcBef>
              <a:spcAft>
                <a:spcPct val="0"/>
              </a:spcAft>
              <a:buClrTx/>
              <a:buFontTx/>
              <a:buNone/>
            </a:pPr>
            <a:r>
              <a:rPr lang="zh-CN" altLang="en-US" sz="2400">
                <a:latin typeface="宋体" panose="02010600030101010101" pitchFamily="2" charset="-122"/>
              </a:rPr>
              <a:t>   语法：</a:t>
            </a:r>
            <a:r>
              <a:rPr lang="en-US" altLang="zh-CN" sz="2400">
                <a:latin typeface="宋体" panose="02010600030101010101" pitchFamily="2" charset="-122"/>
              </a:rPr>
              <a:t>INSERT INTO </a:t>
            </a:r>
            <a:r>
              <a:rPr lang="zh-CN" altLang="en-US" sz="2400" i="1">
                <a:latin typeface="宋体" panose="02010600030101010101" pitchFamily="2" charset="-122"/>
              </a:rPr>
              <a:t>表名</a:t>
            </a:r>
            <a:r>
              <a:rPr lang="zh-CN" altLang="en-US" sz="2400">
                <a:latin typeface="宋体" panose="02010600030101010101" pitchFamily="2" charset="-122"/>
              </a:rPr>
              <a:t> </a:t>
            </a:r>
            <a:r>
              <a:rPr lang="en-US" altLang="zh-CN" sz="2400">
                <a:latin typeface="宋体" panose="02010600030101010101" pitchFamily="2" charset="-122"/>
              </a:rPr>
              <a:t>EXEC[UTE] ……</a:t>
            </a:r>
          </a:p>
          <a:p>
            <a:pPr lvl="1" eaLnBrk="1" hangingPunct="1">
              <a:spcBef>
                <a:spcPct val="50000"/>
              </a:spcBef>
              <a:spcAft>
                <a:spcPct val="0"/>
              </a:spcAft>
              <a:buClrTx/>
              <a:buFontTx/>
              <a:buNone/>
            </a:pPr>
            <a:r>
              <a:rPr lang="zh-CN" altLang="en-US" sz="2400">
                <a:latin typeface="宋体" panose="02010600030101010101" pitchFamily="2" charset="-122"/>
              </a:rPr>
              <a:t>将本地或远程存储过程返回的结果集插入表中</a:t>
            </a:r>
          </a:p>
          <a:p>
            <a:pPr lvl="1" eaLnBrk="1" hangingPunct="1">
              <a:spcBef>
                <a:spcPct val="50000"/>
              </a:spcBef>
              <a:spcAft>
                <a:spcPct val="0"/>
              </a:spcAft>
              <a:buClrTx/>
              <a:buFontTx/>
              <a:buNone/>
            </a:pPr>
            <a:r>
              <a:rPr lang="zh-CN" altLang="en-US" sz="2400">
                <a:latin typeface="宋体" panose="02010600030101010101" pitchFamily="2" charset="-122"/>
              </a:rPr>
              <a:t>在 </a:t>
            </a:r>
            <a:r>
              <a:rPr lang="en-US" altLang="zh-CN" sz="2400">
                <a:latin typeface="宋体" panose="02010600030101010101" pitchFamily="2" charset="-122"/>
              </a:rPr>
              <a:t>INSERT </a:t>
            </a:r>
            <a:r>
              <a:rPr lang="zh-CN" altLang="en-US" sz="2400">
                <a:latin typeface="宋体" panose="02010600030101010101" pitchFamily="2" charset="-122"/>
              </a:rPr>
              <a:t>语句内执行的存储过程必须返回关系结果集</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3301A7F-40DA-CF4B-9EE5-F3681B298152}"/>
              </a:ext>
            </a:extLst>
          </p:cNvPr>
          <p:cNvSpPr>
            <a:spLocks noGrp="1" noChangeArrowheads="1"/>
          </p:cNvSpPr>
          <p:nvPr>
            <p:ph type="title"/>
          </p:nvPr>
        </p:nvSpPr>
        <p:spPr/>
        <p:txBody>
          <a:bodyPr/>
          <a:lstStyle/>
          <a:p>
            <a:pPr eaLnBrk="1" hangingPunct="1"/>
            <a:r>
              <a:rPr lang="zh-CN" altLang="en-US">
                <a:ea typeface="宋体" panose="02010600030101010101" pitchFamily="2" charset="-122"/>
              </a:rPr>
              <a:t>在存储过程中使用参数</a:t>
            </a:r>
          </a:p>
        </p:txBody>
      </p:sp>
      <p:sp>
        <p:nvSpPr>
          <p:cNvPr id="60419" name="Rectangle 4">
            <a:extLst>
              <a:ext uri="{FF2B5EF4-FFF2-40B4-BE49-F238E27FC236}">
                <a16:creationId xmlns:a16="http://schemas.microsoft.com/office/drawing/2014/main" id="{7F946C50-5E55-7D4A-85C6-A00D69C30764}"/>
              </a:ext>
            </a:extLst>
          </p:cNvPr>
          <p:cNvSpPr>
            <a:spLocks noChangeArrowheads="1"/>
          </p:cNvSpPr>
          <p:nvPr/>
        </p:nvSpPr>
        <p:spPr bwMode="auto">
          <a:xfrm>
            <a:off x="415925" y="1163638"/>
            <a:ext cx="8424863" cy="516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50888"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90000"/>
              </a:lnSpc>
              <a:spcBef>
                <a:spcPct val="0"/>
              </a:spcBef>
            </a:pPr>
            <a:r>
              <a:rPr lang="zh-CN" altLang="en-US"/>
              <a:t>输入参数允许传递信息到存储过程内</a:t>
            </a:r>
          </a:p>
          <a:p>
            <a:pPr lvl="1" eaLnBrk="1" hangingPunct="1">
              <a:spcBef>
                <a:spcPct val="0"/>
              </a:spcBef>
            </a:pPr>
            <a:r>
              <a:rPr lang="zh-CN" altLang="en-US"/>
              <a:t>在 </a:t>
            </a:r>
            <a:r>
              <a:rPr lang="en-US" altLang="zh-CN"/>
              <a:t>CREATE PROCEDURE </a:t>
            </a:r>
            <a:r>
              <a:rPr lang="zh-CN" altLang="en-US"/>
              <a:t>中指定</a:t>
            </a:r>
          </a:p>
          <a:p>
            <a:pPr lvl="1" eaLnBrk="1" hangingPunct="1">
              <a:spcBef>
                <a:spcPct val="0"/>
              </a:spcBef>
              <a:buFont typeface="Arial" panose="020B0604020202020204" pitchFamily="34" charset="0"/>
              <a:buNone/>
            </a:pPr>
            <a:r>
              <a:rPr lang="zh-CN" altLang="en-US" i="1"/>
              <a:t>        @参数名 数据类型</a:t>
            </a:r>
            <a:r>
              <a:rPr lang="zh-CN" altLang="en-US"/>
              <a:t> [=</a:t>
            </a:r>
            <a:r>
              <a:rPr lang="zh-CN" altLang="en-US" i="1"/>
              <a:t>默认值</a:t>
            </a:r>
            <a:r>
              <a:rPr lang="en-US" altLang="zh-CN"/>
              <a:t>] </a:t>
            </a:r>
            <a:endParaRPr lang="zh-CN" altLang="en-US"/>
          </a:p>
          <a:p>
            <a:pPr eaLnBrk="1" hangingPunct="1">
              <a:lnSpc>
                <a:spcPct val="90000"/>
              </a:lnSpc>
              <a:spcBef>
                <a:spcPct val="0"/>
              </a:spcBef>
            </a:pPr>
            <a:r>
              <a:rPr lang="zh-CN" altLang="en-US"/>
              <a:t>通过参数名传递值</a:t>
            </a:r>
          </a:p>
          <a:p>
            <a:pPr lvl="1" eaLnBrk="1" hangingPunct="1">
              <a:spcBef>
                <a:spcPct val="0"/>
              </a:spcBef>
            </a:pPr>
            <a:r>
              <a:rPr lang="zh-CN" altLang="en-US"/>
              <a:t>在 </a:t>
            </a:r>
            <a:r>
              <a:rPr lang="en-US" altLang="zh-CN"/>
              <a:t>EXECUTE </a:t>
            </a:r>
            <a:r>
              <a:rPr lang="zh-CN" altLang="en-US"/>
              <a:t>语句中以</a:t>
            </a:r>
            <a:r>
              <a:rPr lang="zh-CN" altLang="en-US">
                <a:latin typeface="Arial Narrow" panose="020B0604020202020204" pitchFamily="34" charset="0"/>
              </a:rPr>
              <a:t>“</a:t>
            </a:r>
            <a:r>
              <a:rPr lang="zh-CN" altLang="en-US"/>
              <a:t>@</a:t>
            </a:r>
            <a:r>
              <a:rPr lang="zh-CN" altLang="en-US" i="1"/>
              <a:t>参数名</a:t>
            </a:r>
            <a:r>
              <a:rPr lang="zh-CN" altLang="en-US"/>
              <a:t>=</a:t>
            </a:r>
            <a:r>
              <a:rPr lang="zh-CN" altLang="en-US" i="1"/>
              <a:t>值</a:t>
            </a:r>
            <a:r>
              <a:rPr lang="zh-CN" altLang="en-US">
                <a:latin typeface="Arial Narrow" panose="020B0604020202020204" pitchFamily="34" charset="0"/>
              </a:rPr>
              <a:t>”</a:t>
            </a:r>
            <a:r>
              <a:rPr lang="zh-CN" altLang="en-US"/>
              <a:t>的格式指定参数称为通过参数名传递</a:t>
            </a:r>
          </a:p>
          <a:p>
            <a:pPr lvl="1" eaLnBrk="1" hangingPunct="1">
              <a:spcBef>
                <a:spcPct val="0"/>
              </a:spcBef>
            </a:pPr>
            <a:r>
              <a:rPr lang="zh-CN" altLang="en-US"/>
              <a:t>可以省略允许空值或具有默认值的参数</a:t>
            </a:r>
          </a:p>
          <a:p>
            <a:pPr eaLnBrk="1" hangingPunct="1">
              <a:lnSpc>
                <a:spcPct val="90000"/>
              </a:lnSpc>
            </a:pPr>
            <a:r>
              <a:rPr lang="zh-CN" altLang="en-US"/>
              <a:t>输出参数：以 </a:t>
            </a:r>
            <a:r>
              <a:rPr lang="en-US" altLang="zh-CN"/>
              <a:t>OUTPUT </a:t>
            </a:r>
            <a:r>
              <a:rPr lang="zh-CN" altLang="en-US"/>
              <a:t>关键字指定的变量</a:t>
            </a:r>
          </a:p>
          <a:p>
            <a:pPr lvl="1" eaLnBrk="1" hangingPunct="1"/>
            <a:r>
              <a:rPr lang="zh-CN" altLang="en-US"/>
              <a:t>存储过程通过输出参数向调用它的存储过程或客户端返回信息</a:t>
            </a:r>
          </a:p>
          <a:p>
            <a:pPr lvl="1" eaLnBrk="1" hangingPunct="1"/>
            <a:r>
              <a:rPr lang="zh-CN" altLang="en-US"/>
              <a:t>通过输出参数，存储过程的运行结果可以得到保留，即使存储过程运行结束</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362B632-A98F-814C-BD33-B88882E7066D}"/>
              </a:ext>
            </a:extLst>
          </p:cNvPr>
          <p:cNvSpPr>
            <a:spLocks noGrp="1" noChangeArrowheads="1"/>
          </p:cNvSpPr>
          <p:nvPr>
            <p:ph type="title"/>
          </p:nvPr>
        </p:nvSpPr>
        <p:spPr/>
        <p:txBody>
          <a:bodyPr/>
          <a:lstStyle/>
          <a:p>
            <a:pPr eaLnBrk="1" hangingPunct="1"/>
            <a:r>
              <a:rPr lang="zh-CN" altLang="en-US">
                <a:ea typeface="宋体" panose="02010600030101010101" pitchFamily="2" charset="-122"/>
              </a:rPr>
              <a:t>显式地重新编译存储过程</a:t>
            </a:r>
          </a:p>
        </p:txBody>
      </p:sp>
      <p:sp>
        <p:nvSpPr>
          <p:cNvPr id="61443" name="Rectangle 3">
            <a:extLst>
              <a:ext uri="{FF2B5EF4-FFF2-40B4-BE49-F238E27FC236}">
                <a16:creationId xmlns:a16="http://schemas.microsoft.com/office/drawing/2014/main" id="{B710D7A0-6503-424B-B278-EECE9BF8D753}"/>
              </a:ext>
            </a:extLst>
          </p:cNvPr>
          <p:cNvSpPr>
            <a:spLocks noGrp="1" noChangeArrowheads="1"/>
          </p:cNvSpPr>
          <p:nvPr>
            <p:ph type="body" idx="1"/>
          </p:nvPr>
        </p:nvSpPr>
        <p:spPr/>
        <p:txBody>
          <a:bodyPr/>
          <a:lstStyle/>
          <a:p>
            <a:pPr eaLnBrk="1" hangingPunct="1">
              <a:lnSpc>
                <a:spcPct val="80000"/>
              </a:lnSpc>
              <a:spcBef>
                <a:spcPct val="0"/>
              </a:spcBef>
              <a:buFont typeface="Wingdings" pitchFamily="2" charset="2"/>
              <a:buNone/>
            </a:pPr>
            <a:r>
              <a:rPr lang="zh-CN" altLang="en-US"/>
              <a:t>三种显式重新编译存储过程的方法</a:t>
            </a:r>
          </a:p>
          <a:p>
            <a:pPr eaLnBrk="1" hangingPunct="1">
              <a:lnSpc>
                <a:spcPct val="80000"/>
              </a:lnSpc>
              <a:spcBef>
                <a:spcPct val="0"/>
              </a:spcBef>
            </a:pPr>
            <a:r>
              <a:rPr lang="en-US" altLang="zh-CN"/>
              <a:t>CREATE PROCEDURE [WITH RECOMPILE]</a:t>
            </a:r>
          </a:p>
          <a:p>
            <a:pPr lvl="1" eaLnBrk="1" hangingPunct="1">
              <a:lnSpc>
                <a:spcPct val="80000"/>
              </a:lnSpc>
              <a:spcBef>
                <a:spcPct val="0"/>
              </a:spcBef>
              <a:buClr>
                <a:schemeClr val="accent2"/>
              </a:buClr>
              <a:buSzPct val="50000"/>
              <a:buFont typeface="Wingdings" pitchFamily="2" charset="2"/>
              <a:buChar char="n"/>
            </a:pPr>
            <a:r>
              <a:rPr lang="zh-CN" altLang="en-US"/>
              <a:t>创建存储过程时在其定义中指定 </a:t>
            </a:r>
            <a:r>
              <a:rPr lang="en-US" altLang="zh-CN"/>
              <a:t>WITH RECOMPILE </a:t>
            </a:r>
            <a:r>
              <a:rPr lang="zh-CN" altLang="en-US"/>
              <a:t>选项，表明 </a:t>
            </a:r>
            <a:r>
              <a:rPr lang="en-US" altLang="zh-CN"/>
              <a:t>SQL Server </a:t>
            </a:r>
            <a:r>
              <a:rPr lang="zh-CN" altLang="en-US"/>
              <a:t>将不对该存储过程计划进行高速缓存，该存储过程将在每次执行时都重新编译</a:t>
            </a:r>
          </a:p>
          <a:p>
            <a:pPr eaLnBrk="1" hangingPunct="1">
              <a:lnSpc>
                <a:spcPct val="80000"/>
              </a:lnSpc>
              <a:spcBef>
                <a:spcPct val="0"/>
              </a:spcBef>
            </a:pPr>
            <a:r>
              <a:rPr lang="en-US" altLang="zh-CN"/>
              <a:t>EXECUTE [WITH RECOMPILE]</a:t>
            </a:r>
          </a:p>
          <a:p>
            <a:pPr lvl="1" eaLnBrk="1" hangingPunct="1">
              <a:lnSpc>
                <a:spcPct val="80000"/>
              </a:lnSpc>
              <a:spcBef>
                <a:spcPct val="0"/>
              </a:spcBef>
              <a:buClr>
                <a:schemeClr val="accent2"/>
              </a:buClr>
              <a:buSzPct val="50000"/>
              <a:buFont typeface="Wingdings" pitchFamily="2" charset="2"/>
              <a:buChar char="n"/>
            </a:pPr>
            <a:r>
              <a:rPr lang="zh-CN" altLang="en-US"/>
              <a:t>在执行存储过程时指定 </a:t>
            </a:r>
            <a:r>
              <a:rPr lang="en-US" altLang="zh-CN"/>
              <a:t>WITH RECOMPILE </a:t>
            </a:r>
            <a:r>
              <a:rPr lang="zh-CN" altLang="en-US"/>
              <a:t>选项，可强制对存储过程进行重新编译</a:t>
            </a:r>
          </a:p>
          <a:p>
            <a:pPr eaLnBrk="1" hangingPunct="1">
              <a:lnSpc>
                <a:spcPct val="80000"/>
              </a:lnSpc>
              <a:spcBef>
                <a:spcPct val="0"/>
              </a:spcBef>
            </a:pPr>
            <a:r>
              <a:rPr lang="en-US" altLang="zh-CN"/>
              <a:t>sp_recompile</a:t>
            </a:r>
          </a:p>
          <a:p>
            <a:pPr lvl="1" eaLnBrk="1" hangingPunct="1">
              <a:lnSpc>
                <a:spcPct val="80000"/>
              </a:lnSpc>
              <a:spcBef>
                <a:spcPct val="0"/>
              </a:spcBef>
              <a:buClr>
                <a:schemeClr val="accent2"/>
              </a:buClr>
              <a:buSzPct val="50000"/>
              <a:buFont typeface="Wingdings" pitchFamily="2" charset="2"/>
              <a:buChar char="n"/>
            </a:pPr>
            <a:r>
              <a:rPr lang="en-US" altLang="zh-CN"/>
              <a:t> sp_recompile </a:t>
            </a:r>
            <a:r>
              <a:rPr lang="zh-CN" altLang="en-US"/>
              <a:t>系统存储过程强制在下次运行存储过程或触发器时进行重新编译。若 @</a:t>
            </a:r>
            <a:r>
              <a:rPr lang="en-US" altLang="zh-CN"/>
              <a:t>objname </a:t>
            </a:r>
            <a:r>
              <a:rPr lang="zh-CN" altLang="en-US"/>
              <a:t>参数指定的是表或视图，那么所有使用指定对象的存储过程在下次执行时都会重新编译</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863EC15-6B88-D049-A325-815073B3D853}"/>
              </a:ext>
            </a:extLst>
          </p:cNvPr>
          <p:cNvSpPr>
            <a:spLocks noGrp="1" noChangeArrowheads="1"/>
          </p:cNvSpPr>
          <p:nvPr>
            <p:ph type="title"/>
          </p:nvPr>
        </p:nvSpPr>
        <p:spPr/>
        <p:txBody>
          <a:bodyPr/>
          <a:lstStyle/>
          <a:p>
            <a:pPr eaLnBrk="1" hangingPunct="1"/>
            <a:r>
              <a:rPr lang="en-US" altLang="zh-CN" sz="3600">
                <a:ea typeface="宋体" panose="02010600030101010101" pitchFamily="2" charset="-122"/>
              </a:rPr>
              <a:t>12.4  Transact-SQL</a:t>
            </a:r>
            <a:r>
              <a:rPr lang="zh-CN" altLang="en-US" sz="3600">
                <a:ea typeface="宋体" panose="02010600030101010101" pitchFamily="2" charset="-122"/>
              </a:rPr>
              <a:t>用户定义函数</a:t>
            </a:r>
          </a:p>
        </p:txBody>
      </p:sp>
      <p:sp>
        <p:nvSpPr>
          <p:cNvPr id="62467" name="Rectangle 3">
            <a:extLst>
              <a:ext uri="{FF2B5EF4-FFF2-40B4-BE49-F238E27FC236}">
                <a16:creationId xmlns:a16="http://schemas.microsoft.com/office/drawing/2014/main" id="{133CD80E-71BD-664D-BB44-A82A62FA0FDD}"/>
              </a:ext>
            </a:extLst>
          </p:cNvPr>
          <p:cNvSpPr>
            <a:spLocks noGrp="1" noChangeArrowheads="1"/>
          </p:cNvSpPr>
          <p:nvPr>
            <p:ph type="body" idx="1"/>
          </p:nvPr>
        </p:nvSpPr>
        <p:spPr/>
        <p:txBody>
          <a:bodyPr/>
          <a:lstStyle/>
          <a:p>
            <a:pPr eaLnBrk="1" hangingPunct="1">
              <a:lnSpc>
                <a:spcPct val="95000"/>
              </a:lnSpc>
              <a:spcBef>
                <a:spcPct val="0"/>
              </a:spcBef>
            </a:pPr>
            <a:r>
              <a:rPr lang="zh-CN" altLang="en-US"/>
              <a:t>函数也是一种存储过程，只不过它能返回值，返回值可以是单个标量值或结果集</a:t>
            </a:r>
          </a:p>
          <a:p>
            <a:pPr lvl="1" eaLnBrk="1" hangingPunct="1">
              <a:lnSpc>
                <a:spcPct val="95000"/>
              </a:lnSpc>
              <a:spcBef>
                <a:spcPct val="0"/>
              </a:spcBef>
            </a:pPr>
            <a:r>
              <a:rPr lang="zh-CN" altLang="en-US"/>
              <a:t>用户定义函数是系统内置函数的扩展和补充的手段。某些情况下，用户定义函数可以替代视图和存储过程</a:t>
            </a:r>
          </a:p>
          <a:p>
            <a:pPr eaLnBrk="1" hangingPunct="1">
              <a:lnSpc>
                <a:spcPct val="95000"/>
              </a:lnSpc>
              <a:spcBef>
                <a:spcPct val="0"/>
              </a:spcBef>
            </a:pPr>
            <a:r>
              <a:rPr lang="en-US" altLang="zh-CN"/>
              <a:t>SQL Server </a:t>
            </a:r>
            <a:r>
              <a:rPr lang="zh-CN" altLang="en-US"/>
              <a:t>支持三种用户定义函数：</a:t>
            </a:r>
          </a:p>
          <a:p>
            <a:pPr lvl="1" eaLnBrk="1" hangingPunct="1"/>
            <a:r>
              <a:rPr lang="zh-CN" altLang="en-US"/>
              <a:t>返回标量值（单值）的函数称为</a:t>
            </a:r>
            <a:r>
              <a:rPr lang="zh-CN" altLang="en-US">
                <a:solidFill>
                  <a:srgbClr val="0000FF"/>
                </a:solidFill>
              </a:rPr>
              <a:t>标量函数</a:t>
            </a:r>
            <a:r>
              <a:rPr lang="zh-CN" altLang="en-US"/>
              <a:t>，</a:t>
            </a:r>
          </a:p>
          <a:p>
            <a:pPr lvl="1" eaLnBrk="1" hangingPunct="1"/>
            <a:r>
              <a:rPr lang="zh-CN" altLang="en-US"/>
              <a:t>返回结果集的函数称为</a:t>
            </a:r>
            <a:r>
              <a:rPr lang="zh-CN" altLang="en-US">
                <a:solidFill>
                  <a:srgbClr val="0000FF"/>
                </a:solidFill>
              </a:rPr>
              <a:t>表值函数</a:t>
            </a:r>
          </a:p>
          <a:p>
            <a:pPr lvl="2" eaLnBrk="1" hangingPunct="1"/>
            <a:r>
              <a:rPr lang="zh-CN" altLang="en-US"/>
              <a:t>内嵌（</a:t>
            </a:r>
            <a:r>
              <a:rPr lang="en-US" altLang="zh-CN"/>
              <a:t>inline</a:t>
            </a:r>
            <a:r>
              <a:rPr lang="zh-CN" altLang="en-US"/>
              <a:t>）表值函数</a:t>
            </a:r>
          </a:p>
          <a:p>
            <a:pPr lvl="2" eaLnBrk="1" hangingPunct="1"/>
            <a:r>
              <a:rPr lang="zh-CN" altLang="en-US"/>
              <a:t>多语句表值函数</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5746BE4-90EA-5440-B52D-60FE98B1D2DC}"/>
              </a:ext>
            </a:extLst>
          </p:cNvPr>
          <p:cNvSpPr>
            <a:spLocks noGrp="1" noChangeArrowheads="1"/>
          </p:cNvSpPr>
          <p:nvPr>
            <p:ph type="title"/>
          </p:nvPr>
        </p:nvSpPr>
        <p:spPr/>
        <p:txBody>
          <a:bodyPr/>
          <a:lstStyle/>
          <a:p>
            <a:pPr eaLnBrk="1" hangingPunct="1"/>
            <a:r>
              <a:rPr lang="en-US" altLang="zh-CN">
                <a:ea typeface="宋体" panose="02010600030101010101" pitchFamily="2" charset="-122"/>
              </a:rPr>
              <a:t>1. </a:t>
            </a:r>
            <a:r>
              <a:rPr lang="en-US" altLang="en-US"/>
              <a:t>标量函数</a:t>
            </a:r>
            <a:endParaRPr lang="zh-CN" altLang="en-US">
              <a:ea typeface="宋体" panose="02010600030101010101" pitchFamily="2" charset="-122"/>
            </a:endParaRPr>
          </a:p>
        </p:txBody>
      </p:sp>
      <p:sp>
        <p:nvSpPr>
          <p:cNvPr id="63491" name="Rectangle 3">
            <a:extLst>
              <a:ext uri="{FF2B5EF4-FFF2-40B4-BE49-F238E27FC236}">
                <a16:creationId xmlns:a16="http://schemas.microsoft.com/office/drawing/2014/main" id="{44DD4466-D906-BA48-A493-0BD567D2173B}"/>
              </a:ext>
            </a:extLst>
          </p:cNvPr>
          <p:cNvSpPr>
            <a:spLocks noGrp="1" noChangeArrowheads="1"/>
          </p:cNvSpPr>
          <p:nvPr>
            <p:ph type="body" idx="1"/>
          </p:nvPr>
        </p:nvSpPr>
        <p:spPr/>
        <p:txBody>
          <a:bodyPr/>
          <a:lstStyle/>
          <a:p>
            <a:pPr eaLnBrk="1" hangingPunct="1">
              <a:lnSpc>
                <a:spcPct val="120000"/>
              </a:lnSpc>
              <a:spcBef>
                <a:spcPct val="0"/>
              </a:spcBef>
            </a:pPr>
            <a:r>
              <a:rPr lang="zh-CN" altLang="en-US"/>
              <a:t>标量函数返回一个标量（单值）结果</a:t>
            </a:r>
          </a:p>
          <a:p>
            <a:pPr eaLnBrk="1" hangingPunct="1">
              <a:lnSpc>
                <a:spcPct val="120000"/>
              </a:lnSpc>
              <a:spcBef>
                <a:spcPct val="0"/>
              </a:spcBef>
            </a:pPr>
            <a:r>
              <a:rPr lang="zh-CN" altLang="en-US"/>
              <a:t>可在与标量函数返回的数据类型相同的值所能使用的任何位置使用该标量函数，包括 </a:t>
            </a:r>
            <a:r>
              <a:rPr lang="en-US" altLang="zh-CN"/>
              <a:t>SELECT </a:t>
            </a:r>
            <a:r>
              <a:rPr lang="zh-CN" altLang="en-US"/>
              <a:t>语句中列的列表和 </a:t>
            </a:r>
            <a:r>
              <a:rPr lang="en-US" altLang="zh-CN"/>
              <a:t>WHERE </a:t>
            </a:r>
            <a:r>
              <a:rPr lang="zh-CN" altLang="en-US"/>
              <a:t>子句、表达式、表定义中的约束表达式</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D112B9D-C4D3-AE49-8F0E-F8E6C2B4F0B4}"/>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标量用户定义函数示例</a:t>
            </a:r>
          </a:p>
        </p:txBody>
      </p:sp>
      <p:sp>
        <p:nvSpPr>
          <p:cNvPr id="64515" name="Rectangle 3">
            <a:extLst>
              <a:ext uri="{FF2B5EF4-FFF2-40B4-BE49-F238E27FC236}">
                <a16:creationId xmlns:a16="http://schemas.microsoft.com/office/drawing/2014/main" id="{21BDDE6C-80B4-F148-AC17-348893C9293B}"/>
              </a:ext>
            </a:extLst>
          </p:cNvPr>
          <p:cNvSpPr>
            <a:spLocks noGrp="1" noChangeArrowheads="1"/>
          </p:cNvSpPr>
          <p:nvPr>
            <p:ph type="body" idx="1"/>
          </p:nvPr>
        </p:nvSpPr>
        <p:spPr/>
        <p:txBody>
          <a:bodyPr/>
          <a:lstStyle/>
          <a:p>
            <a:pPr eaLnBrk="1" hangingPunct="1"/>
            <a:r>
              <a:rPr lang="zh-CN" altLang="en-US"/>
              <a:t>创建函数</a:t>
            </a:r>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调用</a:t>
            </a:r>
          </a:p>
        </p:txBody>
      </p:sp>
      <p:sp>
        <p:nvSpPr>
          <p:cNvPr id="64516" name="Rectangle 5">
            <a:extLst>
              <a:ext uri="{FF2B5EF4-FFF2-40B4-BE49-F238E27FC236}">
                <a16:creationId xmlns:a16="http://schemas.microsoft.com/office/drawing/2014/main" id="{707E565C-1612-0440-B5B7-9897D84EBB4C}"/>
              </a:ext>
            </a:extLst>
          </p:cNvPr>
          <p:cNvSpPr>
            <a:spLocks noChangeArrowheads="1"/>
          </p:cNvSpPr>
          <p:nvPr/>
        </p:nvSpPr>
        <p:spPr bwMode="auto">
          <a:xfrm>
            <a:off x="312738" y="1792288"/>
            <a:ext cx="8599487" cy="3957637"/>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a:lstStyle>
            <a:lvl1pPr marL="279400" indent="-279400" eaLnBrk="0" hangingPunct="0">
              <a:spcBef>
                <a:spcPct val="20000"/>
              </a:spcBef>
              <a:buClr>
                <a:srgbClr val="9999FF"/>
              </a:buClr>
              <a:buFont typeface="Wingdings" pitchFamily="2" charset="2"/>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80000"/>
              </a:lnSpc>
              <a:spcBef>
                <a:spcPct val="0"/>
              </a:spcBef>
              <a:buClrTx/>
              <a:buFontTx/>
              <a:buNone/>
            </a:pPr>
            <a:r>
              <a:rPr lang="en-US" altLang="zh-CN" sz="2400">
                <a:latin typeface="Bookman Old Style" panose="02050604050505020204" pitchFamily="18" charset="0"/>
                <a:cs typeface="Times New Roman" panose="02020603050405020304" pitchFamily="18" charset="0"/>
              </a:rPr>
              <a:t>USE Northwind</a:t>
            </a:r>
          </a:p>
          <a:p>
            <a:pPr eaLnBrk="1" hangingPunct="1">
              <a:lnSpc>
                <a:spcPct val="80000"/>
              </a:lnSpc>
              <a:spcBef>
                <a:spcPct val="0"/>
              </a:spcBef>
              <a:buClrTx/>
              <a:buFontTx/>
              <a:buNone/>
            </a:pPr>
            <a:r>
              <a:rPr lang="en-US" altLang="zh-CN" sz="2400">
                <a:latin typeface="Bookman Old Style" panose="02050604050505020204" pitchFamily="18" charset="0"/>
                <a:cs typeface="Times New Roman" panose="02020603050405020304" pitchFamily="18" charset="0"/>
              </a:rPr>
              <a:t>CREATE FUNCTION fn_DateFormat </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   (@indate datetime, @separator char(1))</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RETURNS Nchar(20)</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AS</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BEGIN</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   RETURN </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   CONVERT(Nvarchar(20), datepart(mm,@indate))</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   + @separator</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   + CONVERT(Nvarchar(20), datepart(dd, @indate))</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   + @separator</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   + CONVERT(Nvarchar(20), datepart(yy, @indate))</a:t>
            </a:r>
            <a:br>
              <a:rPr lang="en-US" altLang="zh-CN" sz="2400">
                <a:latin typeface="Bookman Old Style" panose="02050604050505020204" pitchFamily="18" charset="0"/>
                <a:cs typeface="Times New Roman" panose="02020603050405020304" pitchFamily="18" charset="0"/>
              </a:rPr>
            </a:br>
            <a:r>
              <a:rPr lang="en-US" altLang="zh-CN" sz="2400">
                <a:latin typeface="Bookman Old Style" panose="02050604050505020204" pitchFamily="18" charset="0"/>
                <a:cs typeface="Times New Roman" panose="02020603050405020304" pitchFamily="18" charset="0"/>
              </a:rPr>
              <a:t>END</a:t>
            </a:r>
          </a:p>
        </p:txBody>
      </p:sp>
      <p:sp>
        <p:nvSpPr>
          <p:cNvPr id="64517" name="Rectangle 7">
            <a:extLst>
              <a:ext uri="{FF2B5EF4-FFF2-40B4-BE49-F238E27FC236}">
                <a16:creationId xmlns:a16="http://schemas.microsoft.com/office/drawing/2014/main" id="{7C7897B7-AD80-344E-97E2-707F6A6095B9}"/>
              </a:ext>
            </a:extLst>
          </p:cNvPr>
          <p:cNvSpPr>
            <a:spLocks noChangeArrowheads="1"/>
          </p:cNvSpPr>
          <p:nvPr/>
        </p:nvSpPr>
        <p:spPr bwMode="auto">
          <a:xfrm>
            <a:off x="1763713" y="5903913"/>
            <a:ext cx="7118350" cy="466725"/>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lIns="90488" tIns="44450" rIns="90488" bIns="44450">
            <a:spAutoFit/>
          </a:bodyPr>
          <a:lstStyle>
            <a:lvl1pPr eaLnBrk="0" hangingPunct="0">
              <a:spcBef>
                <a:spcPct val="20000"/>
              </a:spcBef>
              <a:buClr>
                <a:srgbClr val="9999FF"/>
              </a:buClr>
              <a:buFont typeface="Wingdings" pitchFamily="2" charset="2"/>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spcBef>
                <a:spcPct val="0"/>
              </a:spcBef>
              <a:buClrTx/>
              <a:buFontTx/>
              <a:buNone/>
            </a:pPr>
            <a:r>
              <a:rPr lang="en-US" altLang="zh-CN" sz="2400">
                <a:solidFill>
                  <a:srgbClr val="000000"/>
                </a:solidFill>
                <a:latin typeface="Bookman Old Style" panose="02050604050505020204" pitchFamily="18" charset="0"/>
                <a:cs typeface="Times New Roman" panose="02020603050405020304" pitchFamily="18" charset="0"/>
              </a:rPr>
              <a:t>SELECT dbo.fn_DateFormat(GETDATE(), ':')</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5B1CD0D-2B5D-3B4A-9848-CBE63D2CD934}"/>
              </a:ext>
            </a:extLst>
          </p:cNvPr>
          <p:cNvSpPr>
            <a:spLocks noGrp="1" noChangeArrowheads="1"/>
          </p:cNvSpPr>
          <p:nvPr>
            <p:ph type="title"/>
          </p:nvPr>
        </p:nvSpPr>
        <p:spPr/>
        <p:txBody>
          <a:bodyPr/>
          <a:lstStyle/>
          <a:p>
            <a:pPr eaLnBrk="1" hangingPunct="1"/>
            <a:r>
              <a:rPr lang="zh-CN" altLang="en-US">
                <a:ea typeface="宋体" panose="02010600030101010101" pitchFamily="2" charset="-122"/>
              </a:rPr>
              <a:t>表值函数</a:t>
            </a:r>
          </a:p>
        </p:txBody>
      </p:sp>
      <p:sp>
        <p:nvSpPr>
          <p:cNvPr id="65539" name="Rectangle 3">
            <a:extLst>
              <a:ext uri="{FF2B5EF4-FFF2-40B4-BE49-F238E27FC236}">
                <a16:creationId xmlns:a16="http://schemas.microsoft.com/office/drawing/2014/main" id="{2ECF0E3E-2065-A842-AD7B-7510BDCE1B2E}"/>
              </a:ext>
            </a:extLst>
          </p:cNvPr>
          <p:cNvSpPr>
            <a:spLocks noGrp="1" noChangeArrowheads="1"/>
          </p:cNvSpPr>
          <p:nvPr>
            <p:ph type="body" idx="1"/>
          </p:nvPr>
        </p:nvSpPr>
        <p:spPr/>
        <p:txBody>
          <a:bodyPr/>
          <a:lstStyle/>
          <a:p>
            <a:pPr eaLnBrk="1" hangingPunct="1">
              <a:lnSpc>
                <a:spcPct val="115000"/>
              </a:lnSpc>
              <a:spcBef>
                <a:spcPct val="0"/>
              </a:spcBef>
            </a:pPr>
            <a:r>
              <a:rPr lang="zh-CN" altLang="en-US"/>
              <a:t>返回 </a:t>
            </a:r>
            <a:r>
              <a:rPr lang="en-US" altLang="zh-CN"/>
              <a:t>table </a:t>
            </a:r>
            <a:r>
              <a:rPr lang="zh-CN" altLang="en-US"/>
              <a:t>数据类型的用户定义函数功能强大。这些函数称为表值函数。</a:t>
            </a:r>
          </a:p>
          <a:p>
            <a:pPr lvl="1" eaLnBrk="1" hangingPunct="1">
              <a:lnSpc>
                <a:spcPct val="80000"/>
              </a:lnSpc>
            </a:pPr>
            <a:r>
              <a:rPr lang="zh-CN" altLang="en-US"/>
              <a:t>内嵌（</a:t>
            </a:r>
            <a:r>
              <a:rPr lang="en-US" altLang="zh-CN"/>
              <a:t>inline</a:t>
            </a:r>
            <a:r>
              <a:rPr lang="zh-CN" altLang="en-US"/>
              <a:t>）表值函数</a:t>
            </a:r>
          </a:p>
          <a:p>
            <a:pPr lvl="2" eaLnBrk="1" hangingPunct="1">
              <a:lnSpc>
                <a:spcPct val="90000"/>
              </a:lnSpc>
            </a:pPr>
            <a:r>
              <a:rPr lang="zh-CN" altLang="en-US"/>
              <a:t>内嵌表值函数返回一个单条 </a:t>
            </a:r>
            <a:r>
              <a:rPr lang="en-US" altLang="zh-CN"/>
              <a:t>SELECT </a:t>
            </a:r>
            <a:r>
              <a:rPr lang="zh-CN" altLang="en-US"/>
              <a:t>语句产生的结果的表</a:t>
            </a:r>
            <a:r>
              <a:rPr lang="en-US" altLang="zh-CN"/>
              <a:t>,</a:t>
            </a:r>
            <a:r>
              <a:rPr lang="zh-CN" altLang="en-US"/>
              <a:t>使用内嵌表值函数创建参数化视图</a:t>
            </a:r>
          </a:p>
          <a:p>
            <a:pPr lvl="1" eaLnBrk="1" hangingPunct="1">
              <a:lnSpc>
                <a:spcPct val="80000"/>
              </a:lnSpc>
            </a:pPr>
            <a:r>
              <a:rPr lang="zh-CN" altLang="en-US"/>
              <a:t>多语句表值函数 </a:t>
            </a:r>
          </a:p>
          <a:p>
            <a:pPr lvl="2" eaLnBrk="1" hangingPunct="1">
              <a:lnSpc>
                <a:spcPct val="90000"/>
              </a:lnSpc>
            </a:pPr>
            <a:r>
              <a:rPr lang="zh-CN" altLang="en-US"/>
              <a:t>多语句表值函数返回一个由一条或多条 </a:t>
            </a:r>
            <a:r>
              <a:rPr lang="en-US" altLang="zh-CN"/>
              <a:t>Transact-SQL </a:t>
            </a:r>
            <a:r>
              <a:rPr lang="zh-CN" altLang="en-US"/>
              <a:t>语句建立的表</a:t>
            </a:r>
          </a:p>
          <a:p>
            <a:pPr lvl="3" eaLnBrk="1" hangingPunct="1">
              <a:lnSpc>
                <a:spcPct val="90000"/>
              </a:lnSpc>
            </a:pPr>
            <a:endParaRPr lang="zh-CN" alt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5C5AF7A-40AB-6A40-BB81-24D46F6DDAFF}"/>
              </a:ext>
            </a:extLst>
          </p:cNvPr>
          <p:cNvSpPr>
            <a:spLocks noGrp="1" noChangeArrowheads="1"/>
          </p:cNvSpPr>
          <p:nvPr>
            <p:ph type="title"/>
          </p:nvPr>
        </p:nvSpPr>
        <p:spPr/>
        <p:txBody>
          <a:bodyPr/>
          <a:lstStyle/>
          <a:p>
            <a:pPr eaLnBrk="1" hangingPunct="1"/>
            <a:r>
              <a:rPr lang="en-US" altLang="zh-CN">
                <a:ea typeface="宋体" panose="02010600030101010101" pitchFamily="2" charset="-122"/>
              </a:rPr>
              <a:t>2. </a:t>
            </a:r>
            <a:r>
              <a:rPr lang="zh-CN" altLang="en-US">
                <a:ea typeface="宋体" panose="02010600030101010101" pitchFamily="2" charset="-122"/>
              </a:rPr>
              <a:t>多语句表值函数</a:t>
            </a:r>
          </a:p>
        </p:txBody>
      </p:sp>
      <p:sp>
        <p:nvSpPr>
          <p:cNvPr id="66563" name="Rectangle 3">
            <a:extLst>
              <a:ext uri="{FF2B5EF4-FFF2-40B4-BE49-F238E27FC236}">
                <a16:creationId xmlns:a16="http://schemas.microsoft.com/office/drawing/2014/main" id="{3B918B65-2F1C-9D43-BCB8-BC413E5492B0}"/>
              </a:ext>
            </a:extLst>
          </p:cNvPr>
          <p:cNvSpPr>
            <a:spLocks noGrp="1" noChangeArrowheads="1"/>
          </p:cNvSpPr>
          <p:nvPr>
            <p:ph type="body" idx="1"/>
          </p:nvPr>
        </p:nvSpPr>
        <p:spPr/>
        <p:txBody>
          <a:bodyPr/>
          <a:lstStyle/>
          <a:p>
            <a:pPr eaLnBrk="1" hangingPunct="1">
              <a:lnSpc>
                <a:spcPct val="115000"/>
              </a:lnSpc>
              <a:spcBef>
                <a:spcPct val="0"/>
              </a:spcBef>
            </a:pPr>
            <a:r>
              <a:rPr lang="zh-CN" altLang="en-US"/>
              <a:t>在 </a:t>
            </a:r>
            <a:r>
              <a:rPr lang="en-US" altLang="zh-CN"/>
              <a:t>Transact-SQL </a:t>
            </a:r>
            <a:r>
              <a:rPr lang="zh-CN" altLang="en-US"/>
              <a:t>查询中允许使用表或视图表达式的情况下，可以使用表值用户定义函数 </a:t>
            </a:r>
          </a:p>
          <a:p>
            <a:pPr lvl="1" eaLnBrk="1" hangingPunct="1">
              <a:lnSpc>
                <a:spcPct val="115000"/>
              </a:lnSpc>
              <a:spcBef>
                <a:spcPct val="0"/>
              </a:spcBef>
            </a:pPr>
            <a:r>
              <a:rPr lang="zh-CN" altLang="en-US"/>
              <a:t>多语句表值函数返回一个由一条或多条 </a:t>
            </a:r>
            <a:r>
              <a:rPr lang="en-US" altLang="zh-CN"/>
              <a:t>Transact-SQL </a:t>
            </a:r>
            <a:r>
              <a:rPr lang="zh-CN" altLang="en-US"/>
              <a:t>语句建立的表，类似于存储过程</a:t>
            </a:r>
          </a:p>
          <a:p>
            <a:pPr lvl="1" eaLnBrk="1" hangingPunct="1">
              <a:lnSpc>
                <a:spcPct val="115000"/>
              </a:lnSpc>
              <a:spcBef>
                <a:spcPct val="0"/>
              </a:spcBef>
            </a:pPr>
            <a:r>
              <a:rPr lang="zh-CN" altLang="en-US"/>
              <a:t>与存储过程不同的是，多语句表值函数可以在 </a:t>
            </a:r>
            <a:r>
              <a:rPr lang="en-US" altLang="zh-CN"/>
              <a:t>SELECT </a:t>
            </a:r>
            <a:r>
              <a:rPr lang="zh-CN" altLang="en-US"/>
              <a:t>语句的 </a:t>
            </a:r>
            <a:r>
              <a:rPr lang="en-US" altLang="zh-CN"/>
              <a:t>FROM </a:t>
            </a:r>
            <a:r>
              <a:rPr lang="zh-CN" altLang="en-US"/>
              <a:t>子句中被引用，仿佛视图一样</a:t>
            </a:r>
          </a:p>
          <a:p>
            <a:pPr lvl="1" eaLnBrk="1" hangingPunct="1">
              <a:lnSpc>
                <a:spcPct val="115000"/>
              </a:lnSpc>
              <a:spcBef>
                <a:spcPct val="0"/>
              </a:spcBef>
            </a:pPr>
            <a:r>
              <a:rPr lang="zh-CN" altLang="en-US"/>
              <a:t>视图受限于单个 </a:t>
            </a:r>
            <a:r>
              <a:rPr lang="en-US" altLang="zh-CN"/>
              <a:t>SELECT </a:t>
            </a:r>
            <a:r>
              <a:rPr lang="zh-CN" altLang="en-US"/>
              <a:t>语句，而用户定义函数可包含更多语句，这些语句的逻辑功能可以比视图中的逻辑功能更加强大。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472FFFE-F9BD-6049-A7F7-4CD9755C6E90}"/>
              </a:ext>
            </a:extLst>
          </p:cNvPr>
          <p:cNvSpPr>
            <a:spLocks noGrp="1" noChangeArrowheads="1"/>
          </p:cNvSpPr>
          <p:nvPr>
            <p:ph type="title"/>
          </p:nvPr>
        </p:nvSpPr>
        <p:spPr/>
        <p:txBody>
          <a:bodyPr/>
          <a:lstStyle/>
          <a:p>
            <a:pPr eaLnBrk="1" hangingPunct="1"/>
            <a:r>
              <a:rPr lang="en-US" altLang="zh-CN">
                <a:ea typeface="宋体" panose="02010600030101010101" pitchFamily="2" charset="-122"/>
              </a:rPr>
              <a:t>1. </a:t>
            </a:r>
            <a:r>
              <a:rPr lang="zh-CN" altLang="en-US">
                <a:ea typeface="宋体" panose="02010600030101010101" pitchFamily="2" charset="-122"/>
              </a:rPr>
              <a:t>标识符</a:t>
            </a:r>
          </a:p>
        </p:txBody>
      </p:sp>
      <p:sp>
        <p:nvSpPr>
          <p:cNvPr id="12291" name="Rectangle 3">
            <a:extLst>
              <a:ext uri="{FF2B5EF4-FFF2-40B4-BE49-F238E27FC236}">
                <a16:creationId xmlns:a16="http://schemas.microsoft.com/office/drawing/2014/main" id="{59D57776-A8DF-F84C-A894-4A1F42B6B872}"/>
              </a:ext>
            </a:extLst>
          </p:cNvPr>
          <p:cNvSpPr>
            <a:spLocks noGrp="1" noChangeArrowheads="1"/>
          </p:cNvSpPr>
          <p:nvPr>
            <p:ph type="body" idx="1"/>
          </p:nvPr>
        </p:nvSpPr>
        <p:spPr>
          <a:xfrm>
            <a:off x="600075" y="1143000"/>
            <a:ext cx="8142288" cy="4117975"/>
          </a:xfrm>
        </p:spPr>
        <p:txBody>
          <a:bodyPr/>
          <a:lstStyle/>
          <a:p>
            <a:pPr eaLnBrk="1" hangingPunct="1">
              <a:lnSpc>
                <a:spcPct val="120000"/>
              </a:lnSpc>
            </a:pPr>
            <a:r>
              <a:rPr lang="zh-CN" altLang="en-US"/>
              <a:t>分隔标识符</a:t>
            </a:r>
          </a:p>
          <a:p>
            <a:pPr lvl="1" eaLnBrk="1" hangingPunct="1">
              <a:lnSpc>
                <a:spcPct val="80000"/>
              </a:lnSpc>
            </a:pPr>
            <a:r>
              <a:rPr lang="zh-CN" altLang="en-US"/>
              <a:t>所有不符合标识符规则的标识符必须进行分隔</a:t>
            </a:r>
          </a:p>
          <a:p>
            <a:pPr lvl="2" eaLnBrk="1" hangingPunct="1">
              <a:lnSpc>
                <a:spcPct val="90000"/>
              </a:lnSpc>
            </a:pPr>
            <a:r>
              <a:rPr lang="zh-CN" altLang="zh-CN"/>
              <a:t>当对象名称包含空格时</a:t>
            </a:r>
          </a:p>
          <a:p>
            <a:pPr lvl="2" eaLnBrk="1" hangingPunct="1">
              <a:lnSpc>
                <a:spcPct val="90000"/>
              </a:lnSpc>
            </a:pPr>
            <a:r>
              <a:rPr lang="zh-CN" altLang="zh-CN"/>
              <a:t>当保留关键字被用作对象名或对象部分的名字时</a:t>
            </a:r>
          </a:p>
          <a:p>
            <a:pPr lvl="1" eaLnBrk="1" hangingPunct="1">
              <a:lnSpc>
                <a:spcPct val="80000"/>
              </a:lnSpc>
            </a:pPr>
            <a:r>
              <a:rPr lang="zh-CN" altLang="en-US"/>
              <a:t>分隔方法</a:t>
            </a:r>
          </a:p>
          <a:p>
            <a:pPr lvl="2" eaLnBrk="1" hangingPunct="1">
              <a:lnSpc>
                <a:spcPct val="90000"/>
              </a:lnSpc>
            </a:pPr>
            <a:r>
              <a:rPr lang="zh-CN" altLang="zh-CN"/>
              <a:t>用中括号（[ ]）</a:t>
            </a:r>
            <a:r>
              <a:rPr lang="zh-CN" altLang="en-US"/>
              <a:t>进行分隔</a:t>
            </a:r>
            <a:endParaRPr lang="zh-CN" altLang="zh-CN"/>
          </a:p>
          <a:p>
            <a:pPr lvl="2" eaLnBrk="1" hangingPunct="1">
              <a:lnSpc>
                <a:spcPct val="90000"/>
              </a:lnSpc>
            </a:pPr>
            <a:r>
              <a:rPr lang="zh-CN" altLang="zh-CN"/>
              <a:t>用双引号（“ ”）</a:t>
            </a:r>
            <a:r>
              <a:rPr lang="zh-CN" altLang="en-US"/>
              <a:t>进行分隔</a:t>
            </a:r>
            <a:endParaRPr lang="zh-CN" altLang="zh-CN"/>
          </a:p>
          <a:p>
            <a:pPr eaLnBrk="1" hangingPunct="1">
              <a:lnSpc>
                <a:spcPct val="120000"/>
              </a:lnSpc>
            </a:pPr>
            <a:endParaRPr lang="zh-CN" altLang="en-US"/>
          </a:p>
        </p:txBody>
      </p:sp>
      <p:sp>
        <p:nvSpPr>
          <p:cNvPr id="12292" name="Rectangle 4">
            <a:extLst>
              <a:ext uri="{FF2B5EF4-FFF2-40B4-BE49-F238E27FC236}">
                <a16:creationId xmlns:a16="http://schemas.microsoft.com/office/drawing/2014/main" id="{35132DD0-4210-1F43-B019-CEF077A8CED8}"/>
              </a:ext>
            </a:extLst>
          </p:cNvPr>
          <p:cNvSpPr>
            <a:spLocks noChangeArrowheads="1"/>
          </p:cNvSpPr>
          <p:nvPr/>
        </p:nvSpPr>
        <p:spPr bwMode="auto">
          <a:xfrm>
            <a:off x="1968500" y="5162550"/>
            <a:ext cx="5995988" cy="381000"/>
          </a:xfrm>
          <a:prstGeom prst="rect">
            <a:avLst/>
          </a:prstGeom>
          <a:solidFill>
            <a:srgbClr val="CCCCFF"/>
          </a:solidFill>
          <a:ln w="12700">
            <a:solidFill>
              <a:schemeClr val="tx1"/>
            </a:solidFill>
            <a:miter lim="800000"/>
            <a:headEnd/>
            <a:tailEnd/>
          </a:ln>
          <a:effectLst>
            <a:outerShdw dist="107763" dir="2700000" algn="ctr" rotWithShape="0">
              <a:srgbClr val="CECECE"/>
            </a:outerShdw>
          </a:effec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spcBef>
                <a:spcPct val="0"/>
              </a:spcBef>
              <a:buClrTx/>
              <a:buFontTx/>
              <a:buNone/>
            </a:pPr>
            <a:r>
              <a:rPr lang="en-US" altLang="zh-CN">
                <a:solidFill>
                  <a:srgbClr val="000000"/>
                </a:solidFill>
                <a:latin typeface="Lucida Sans Typewriter" panose="020B0509030504030204" pitchFamily="49" charset="0"/>
              </a:rPr>
              <a:t>SELECT * FROM [</a:t>
            </a:r>
            <a:r>
              <a:rPr lang="zh-CN" altLang="en-US" i="1">
                <a:solidFill>
                  <a:srgbClr val="000000"/>
                </a:solidFill>
                <a:latin typeface="Lucida Sans Typewriter" panose="020B0509030504030204" pitchFamily="49" charset="0"/>
              </a:rPr>
              <a:t>表名中的空格</a:t>
            </a:r>
            <a:r>
              <a:rPr lang="zh-CN" altLang="en-US">
                <a:solidFill>
                  <a:srgbClr val="000000"/>
                </a:solidFill>
                <a:latin typeface="Lucida Sans Typewriter" panose="020B0509030504030204" pitchFamily="49" charset="0"/>
              </a:rPr>
              <a:t>]</a:t>
            </a:r>
          </a:p>
        </p:txBody>
      </p:sp>
      <p:sp>
        <p:nvSpPr>
          <p:cNvPr id="12293" name="Rectangle 5">
            <a:extLst>
              <a:ext uri="{FF2B5EF4-FFF2-40B4-BE49-F238E27FC236}">
                <a16:creationId xmlns:a16="http://schemas.microsoft.com/office/drawing/2014/main" id="{95EA4735-21DD-B843-9A10-B2BCDB8A1B14}"/>
              </a:ext>
            </a:extLst>
          </p:cNvPr>
          <p:cNvSpPr>
            <a:spLocks noChangeArrowheads="1"/>
          </p:cNvSpPr>
          <p:nvPr/>
        </p:nvSpPr>
        <p:spPr bwMode="auto">
          <a:xfrm>
            <a:off x="1997075" y="5856288"/>
            <a:ext cx="5965825" cy="381000"/>
          </a:xfrm>
          <a:prstGeom prst="rect">
            <a:avLst/>
          </a:prstGeom>
          <a:solidFill>
            <a:srgbClr val="CCCCFF"/>
          </a:solidFill>
          <a:ln w="12700">
            <a:solidFill>
              <a:schemeClr val="tx1"/>
            </a:solidFill>
            <a:miter lim="800000"/>
            <a:headEnd/>
            <a:tailEnd/>
          </a:ln>
          <a:effectLst>
            <a:outerShdw dist="107763" dir="2700000" algn="ctr" rotWithShape="0">
              <a:srgbClr val="CECECE"/>
            </a:outerShdw>
          </a:effec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spcBef>
                <a:spcPct val="0"/>
              </a:spcBef>
              <a:buClrTx/>
              <a:buFontTx/>
              <a:buNone/>
            </a:pPr>
            <a:r>
              <a:rPr lang="en-US" altLang="zh-CN">
                <a:solidFill>
                  <a:srgbClr val="000000"/>
                </a:solidFill>
                <a:latin typeface="Lucida Sans Typewriter" panose="020B0509030504030204" pitchFamily="49" charset="0"/>
              </a:rPr>
              <a:t>SELECT * FROM “</a:t>
            </a:r>
            <a:r>
              <a:rPr lang="zh-CN" altLang="en-US" i="1">
                <a:solidFill>
                  <a:srgbClr val="000000"/>
                </a:solidFill>
                <a:latin typeface="Lucida Sans Typewriter" panose="020B0509030504030204" pitchFamily="49" charset="0"/>
              </a:rPr>
              <a:t>表名中的空格</a:t>
            </a:r>
            <a:r>
              <a:rPr lang="zh-CN" altLang="en-US">
                <a:solidFill>
                  <a:srgbClr val="000000"/>
                </a:solidFill>
                <a:latin typeface="Lucida Sans Typewriter" panose="020B0509030504030204" pitchFamily="49" charset="0"/>
              </a:rPr>
              <a:t>”</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65F7AA4-AE9D-D746-BC17-475BCB617A89}"/>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多语句表值函数示例</a:t>
            </a:r>
          </a:p>
        </p:txBody>
      </p:sp>
      <p:sp>
        <p:nvSpPr>
          <p:cNvPr id="67587" name="Rectangle 4">
            <a:extLst>
              <a:ext uri="{FF2B5EF4-FFF2-40B4-BE49-F238E27FC236}">
                <a16:creationId xmlns:a16="http://schemas.microsoft.com/office/drawing/2014/main" id="{9FD6FC18-2F97-B841-9944-B558C2B275F2}"/>
              </a:ext>
            </a:extLst>
          </p:cNvPr>
          <p:cNvSpPr>
            <a:spLocks noChangeArrowheads="1"/>
          </p:cNvSpPr>
          <p:nvPr/>
        </p:nvSpPr>
        <p:spPr bwMode="auto">
          <a:xfrm>
            <a:off x="239713" y="1123950"/>
            <a:ext cx="8599487" cy="5494338"/>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a:lstStyle>
            <a:lvl1pPr marL="279400" indent="-279400" eaLnBrk="0" hangingPunct="0">
              <a:spcBef>
                <a:spcPct val="20000"/>
              </a:spcBef>
              <a:buClr>
                <a:srgbClr val="9999FF"/>
              </a:buClr>
              <a:buFont typeface="Wingdings" pitchFamily="2" charset="2"/>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70000"/>
              </a:lnSpc>
              <a:buFont typeface="Wingdings" pitchFamily="2" charset="2"/>
              <a:buNone/>
            </a:pPr>
            <a:r>
              <a:rPr lang="en-US" altLang="zh-CN" sz="2400"/>
              <a:t>USE Northwind</a:t>
            </a:r>
          </a:p>
          <a:p>
            <a:pPr eaLnBrk="1" hangingPunct="1">
              <a:lnSpc>
                <a:spcPct val="70000"/>
              </a:lnSpc>
              <a:buFont typeface="Wingdings" pitchFamily="2" charset="2"/>
              <a:buNone/>
            </a:pPr>
            <a:r>
              <a:rPr lang="en-US" altLang="zh-CN" sz="2400"/>
              <a:t>GO</a:t>
            </a:r>
          </a:p>
          <a:p>
            <a:pPr eaLnBrk="1" hangingPunct="1">
              <a:lnSpc>
                <a:spcPct val="70000"/>
              </a:lnSpc>
              <a:buFont typeface="Wingdings" pitchFamily="2" charset="2"/>
              <a:buNone/>
            </a:pPr>
            <a:r>
              <a:rPr lang="en-US" altLang="zh-CN" sz="2400"/>
              <a:t>CREATE FUNCTION fn_Employees (@length nvarchar(9))</a:t>
            </a:r>
          </a:p>
          <a:p>
            <a:pPr eaLnBrk="1" hangingPunct="1">
              <a:lnSpc>
                <a:spcPct val="70000"/>
              </a:lnSpc>
              <a:buFont typeface="Wingdings" pitchFamily="2" charset="2"/>
              <a:buNone/>
            </a:pPr>
            <a:r>
              <a:rPr lang="en-US" altLang="zh-CN" sz="2400"/>
              <a:t>RETURNS @fn_Employees table</a:t>
            </a:r>
          </a:p>
          <a:p>
            <a:pPr eaLnBrk="1" hangingPunct="1">
              <a:lnSpc>
                <a:spcPct val="70000"/>
              </a:lnSpc>
              <a:buFont typeface="Wingdings" pitchFamily="2" charset="2"/>
              <a:buNone/>
            </a:pPr>
            <a:r>
              <a:rPr lang="en-US" altLang="zh-CN" sz="2400"/>
              <a:t>   (EmployeeID int PRIMARY KEY NOT NULL,</a:t>
            </a:r>
          </a:p>
          <a:p>
            <a:pPr eaLnBrk="1" hangingPunct="1">
              <a:lnSpc>
                <a:spcPct val="70000"/>
              </a:lnSpc>
              <a:buFont typeface="Wingdings" pitchFamily="2" charset="2"/>
              <a:buNone/>
            </a:pPr>
            <a:r>
              <a:rPr lang="en-US" altLang="zh-CN" sz="2400"/>
              <a:t>   [Employee Name] nvarchar(61) NOT NULL)</a:t>
            </a:r>
          </a:p>
          <a:p>
            <a:pPr eaLnBrk="1" hangingPunct="1">
              <a:lnSpc>
                <a:spcPct val="70000"/>
              </a:lnSpc>
              <a:buFont typeface="Wingdings" pitchFamily="2" charset="2"/>
              <a:buNone/>
            </a:pPr>
            <a:r>
              <a:rPr lang="en-US" altLang="zh-CN" sz="2400"/>
              <a:t>AS</a:t>
            </a:r>
          </a:p>
          <a:p>
            <a:pPr eaLnBrk="1" hangingPunct="1">
              <a:lnSpc>
                <a:spcPct val="70000"/>
              </a:lnSpc>
              <a:buFont typeface="Wingdings" pitchFamily="2" charset="2"/>
              <a:buNone/>
            </a:pPr>
            <a:r>
              <a:rPr lang="en-US" altLang="zh-CN" sz="2400"/>
              <a:t>BEGIN</a:t>
            </a:r>
          </a:p>
          <a:p>
            <a:pPr eaLnBrk="1" hangingPunct="1">
              <a:lnSpc>
                <a:spcPct val="70000"/>
              </a:lnSpc>
              <a:buFont typeface="Wingdings" pitchFamily="2" charset="2"/>
              <a:buNone/>
            </a:pPr>
            <a:r>
              <a:rPr lang="en-US" altLang="zh-CN" sz="2400"/>
              <a:t>   IF @length = 'ShortName'</a:t>
            </a:r>
          </a:p>
          <a:p>
            <a:pPr eaLnBrk="1" hangingPunct="1">
              <a:lnSpc>
                <a:spcPct val="70000"/>
              </a:lnSpc>
              <a:buFont typeface="Wingdings" pitchFamily="2" charset="2"/>
              <a:buNone/>
            </a:pPr>
            <a:r>
              <a:rPr lang="en-US" altLang="zh-CN" sz="2400"/>
              <a:t>      INSERT @fn_Employees SELECT EmployeeID, LastName </a:t>
            </a:r>
          </a:p>
          <a:p>
            <a:pPr eaLnBrk="1" hangingPunct="1">
              <a:lnSpc>
                <a:spcPct val="70000"/>
              </a:lnSpc>
              <a:buFont typeface="Wingdings" pitchFamily="2" charset="2"/>
              <a:buNone/>
            </a:pPr>
            <a:r>
              <a:rPr lang="en-US" altLang="zh-CN" sz="2400"/>
              <a:t>      FROM Employees</a:t>
            </a:r>
          </a:p>
          <a:p>
            <a:pPr eaLnBrk="1" hangingPunct="1">
              <a:lnSpc>
                <a:spcPct val="70000"/>
              </a:lnSpc>
              <a:buFont typeface="Wingdings" pitchFamily="2" charset="2"/>
              <a:buNone/>
            </a:pPr>
            <a:r>
              <a:rPr lang="en-US" altLang="zh-CN" sz="2400"/>
              <a:t>   ELSE IF @length = 'LongName'</a:t>
            </a:r>
          </a:p>
          <a:p>
            <a:pPr eaLnBrk="1" hangingPunct="1">
              <a:lnSpc>
                <a:spcPct val="70000"/>
              </a:lnSpc>
              <a:buFont typeface="Wingdings" pitchFamily="2" charset="2"/>
              <a:buNone/>
            </a:pPr>
            <a:r>
              <a:rPr lang="en-US" altLang="zh-CN" sz="2400"/>
              <a:t>      INSERT @fn_Employees SELECT EmployeeID, </a:t>
            </a:r>
          </a:p>
          <a:p>
            <a:pPr eaLnBrk="1" hangingPunct="1">
              <a:lnSpc>
                <a:spcPct val="70000"/>
              </a:lnSpc>
              <a:buFont typeface="Wingdings" pitchFamily="2" charset="2"/>
              <a:buNone/>
            </a:pPr>
            <a:r>
              <a:rPr lang="en-US" altLang="zh-CN" sz="2400"/>
              <a:t>      (FirstName + ' ' + LastName) FROM Employees</a:t>
            </a:r>
          </a:p>
          <a:p>
            <a:pPr eaLnBrk="1" hangingPunct="1">
              <a:lnSpc>
                <a:spcPct val="70000"/>
              </a:lnSpc>
              <a:buFont typeface="Wingdings" pitchFamily="2" charset="2"/>
              <a:buNone/>
            </a:pPr>
            <a:r>
              <a:rPr lang="en-US" altLang="zh-CN" sz="2400"/>
              <a:t>RETURN</a:t>
            </a:r>
          </a:p>
          <a:p>
            <a:pPr eaLnBrk="1" hangingPunct="1">
              <a:lnSpc>
                <a:spcPct val="70000"/>
              </a:lnSpc>
              <a:buFont typeface="Wingdings" pitchFamily="2" charset="2"/>
              <a:buNone/>
            </a:pPr>
            <a:r>
              <a:rPr lang="en-US" altLang="zh-CN" sz="2400"/>
              <a:t>END </a:t>
            </a:r>
          </a:p>
        </p:txBody>
      </p:sp>
      <p:sp>
        <p:nvSpPr>
          <p:cNvPr id="1246213" name="Rectangle 5">
            <a:extLst>
              <a:ext uri="{FF2B5EF4-FFF2-40B4-BE49-F238E27FC236}">
                <a16:creationId xmlns:a16="http://schemas.microsoft.com/office/drawing/2014/main" id="{EC8D8504-89F8-4346-98C1-ADB896059581}"/>
              </a:ext>
            </a:extLst>
          </p:cNvPr>
          <p:cNvSpPr>
            <a:spLocks noChangeArrowheads="1"/>
          </p:cNvSpPr>
          <p:nvPr/>
        </p:nvSpPr>
        <p:spPr bwMode="auto">
          <a:xfrm>
            <a:off x="2417763" y="1042988"/>
            <a:ext cx="6726237" cy="466725"/>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lIns="90488" tIns="44450" rIns="90488" bIns="44450">
            <a:spAutoFit/>
          </a:bodyPr>
          <a:lstStyle>
            <a:lvl1pPr eaLnBrk="0" hangingPunct="0">
              <a:spcBef>
                <a:spcPct val="20000"/>
              </a:spcBef>
              <a:buClr>
                <a:srgbClr val="9999FF"/>
              </a:buClr>
              <a:buFont typeface="Wingdings" pitchFamily="2" charset="2"/>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spcBef>
                <a:spcPct val="0"/>
              </a:spcBef>
              <a:buClrTx/>
              <a:buFontTx/>
              <a:buNone/>
            </a:pPr>
            <a:r>
              <a:rPr lang="en-US" altLang="zh-CN" sz="2400">
                <a:latin typeface="宋体" panose="02010600030101010101" pitchFamily="2" charset="-122"/>
              </a:rPr>
              <a:t>SELECT * FROM dbo.fn_Employees('LongName')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6213"/>
                                        </p:tgtEl>
                                        <p:attrNameLst>
                                          <p:attrName>style.visibility</p:attrName>
                                        </p:attrNameLst>
                                      </p:cBhvr>
                                      <p:to>
                                        <p:strVal val="visible"/>
                                      </p:to>
                                    </p:set>
                                    <p:anim calcmode="lin" valueType="num">
                                      <p:cBhvr additive="base">
                                        <p:cTn id="7" dur="1000" fill="hold"/>
                                        <p:tgtEl>
                                          <p:spTgt spid="1246213"/>
                                        </p:tgtEl>
                                        <p:attrNameLst>
                                          <p:attrName>ppt_x</p:attrName>
                                        </p:attrNameLst>
                                      </p:cBhvr>
                                      <p:tavLst>
                                        <p:tav tm="0">
                                          <p:val>
                                            <p:strVal val="#ppt_x"/>
                                          </p:val>
                                        </p:tav>
                                        <p:tav tm="100000">
                                          <p:val>
                                            <p:strVal val="#ppt_x"/>
                                          </p:val>
                                        </p:tav>
                                      </p:tavLst>
                                    </p:anim>
                                    <p:anim calcmode="lin" valueType="num">
                                      <p:cBhvr additive="base">
                                        <p:cTn id="8" dur="1000" fill="hold"/>
                                        <p:tgtEl>
                                          <p:spTgt spid="1246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62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7CD744B-D182-DF48-865C-C08F22C076B6}"/>
              </a:ext>
            </a:extLst>
          </p:cNvPr>
          <p:cNvSpPr>
            <a:spLocks noGrp="1" noChangeArrowheads="1"/>
          </p:cNvSpPr>
          <p:nvPr>
            <p:ph type="title"/>
          </p:nvPr>
        </p:nvSpPr>
        <p:spPr/>
        <p:txBody>
          <a:bodyPr/>
          <a:lstStyle/>
          <a:p>
            <a:pPr eaLnBrk="1" hangingPunct="1"/>
            <a:r>
              <a:rPr lang="en-US" altLang="zh-CN">
                <a:ea typeface="宋体" panose="02010600030101010101" pitchFamily="2" charset="-122"/>
              </a:rPr>
              <a:t>3. </a:t>
            </a:r>
            <a:r>
              <a:rPr lang="zh-CN" altLang="en-US">
                <a:ea typeface="宋体" panose="02010600030101010101" pitchFamily="2" charset="-122"/>
              </a:rPr>
              <a:t>内嵌表值函数</a:t>
            </a:r>
          </a:p>
        </p:txBody>
      </p:sp>
      <p:sp>
        <p:nvSpPr>
          <p:cNvPr id="68611" name="Rectangle 3">
            <a:extLst>
              <a:ext uri="{FF2B5EF4-FFF2-40B4-BE49-F238E27FC236}">
                <a16:creationId xmlns:a16="http://schemas.microsoft.com/office/drawing/2014/main" id="{9EA5935B-07ED-FC43-A023-30AB79B968CB}"/>
              </a:ext>
            </a:extLst>
          </p:cNvPr>
          <p:cNvSpPr>
            <a:spLocks noGrp="1" noChangeArrowheads="1"/>
          </p:cNvSpPr>
          <p:nvPr>
            <p:ph type="body" idx="1"/>
          </p:nvPr>
        </p:nvSpPr>
        <p:spPr/>
        <p:txBody>
          <a:bodyPr/>
          <a:lstStyle/>
          <a:p>
            <a:pPr eaLnBrk="1" hangingPunct="1">
              <a:lnSpc>
                <a:spcPct val="110000"/>
              </a:lnSpc>
              <a:spcBef>
                <a:spcPct val="0"/>
              </a:spcBef>
            </a:pPr>
            <a:r>
              <a:rPr lang="zh-CN" altLang="en-US"/>
              <a:t>内嵌表值函数返回一个单条 </a:t>
            </a:r>
            <a:r>
              <a:rPr lang="en-US" altLang="zh-CN"/>
              <a:t>SELECT </a:t>
            </a:r>
            <a:r>
              <a:rPr lang="zh-CN" altLang="en-US"/>
              <a:t>语句产生的结果的表，类似于视图</a:t>
            </a:r>
          </a:p>
          <a:p>
            <a:pPr lvl="1" eaLnBrk="1" hangingPunct="1">
              <a:lnSpc>
                <a:spcPct val="110000"/>
              </a:lnSpc>
              <a:spcBef>
                <a:spcPct val="0"/>
              </a:spcBef>
            </a:pPr>
            <a:r>
              <a:rPr lang="zh-CN" altLang="en-US"/>
              <a:t>相对于视图，内嵌表值函数可使用参数，提供了更强的适应性，扩展了索引视图的功能</a:t>
            </a:r>
          </a:p>
          <a:p>
            <a:pPr lvl="1" eaLnBrk="1" hangingPunct="1">
              <a:lnSpc>
                <a:spcPct val="110000"/>
              </a:lnSpc>
              <a:spcBef>
                <a:spcPct val="0"/>
              </a:spcBef>
            </a:pPr>
            <a:r>
              <a:rPr lang="zh-CN" altLang="en-US"/>
              <a:t>实际使用内嵌函数时，可以将它看作一个参数化的视图，它一样也可以从中删除和修改数据，最终删除和修改的同样是基表的数据。 </a:t>
            </a:r>
          </a:p>
          <a:p>
            <a:pPr eaLnBrk="1" hangingPunct="1">
              <a:lnSpc>
                <a:spcPct val="110000"/>
              </a:lnSpc>
              <a:spcBef>
                <a:spcPct val="0"/>
              </a:spcBef>
            </a:pPr>
            <a:r>
              <a:rPr lang="zh-CN" altLang="en-US"/>
              <a:t>不同于标量函数和多语句表值函数，在内嵌表值函数中只能指定一个</a:t>
            </a:r>
            <a:r>
              <a:rPr lang="en-US" altLang="zh-CN"/>
              <a:t>RETURNS</a:t>
            </a:r>
            <a:r>
              <a:rPr lang="zh-CN" altLang="en-US"/>
              <a:t>子句和一个查询，而且不能对返回的表的结构进行定义 </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6E52EB3-CB92-BF40-94C4-143052A7C227}"/>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内嵌表值函数示例</a:t>
            </a:r>
          </a:p>
        </p:txBody>
      </p:sp>
      <p:sp>
        <p:nvSpPr>
          <p:cNvPr id="69635" name="Rectangle 3">
            <a:extLst>
              <a:ext uri="{FF2B5EF4-FFF2-40B4-BE49-F238E27FC236}">
                <a16:creationId xmlns:a16="http://schemas.microsoft.com/office/drawing/2014/main" id="{F86A7B5C-CA67-9E43-94A0-ACBD91A8A478}"/>
              </a:ext>
            </a:extLst>
          </p:cNvPr>
          <p:cNvSpPr>
            <a:spLocks noGrp="1" noChangeArrowheads="1"/>
          </p:cNvSpPr>
          <p:nvPr>
            <p:ph type="body" idx="1"/>
          </p:nvPr>
        </p:nvSpPr>
        <p:spPr/>
        <p:txBody>
          <a:bodyPr/>
          <a:lstStyle/>
          <a:p>
            <a:pPr eaLnBrk="1" hangingPunct="1"/>
            <a:r>
              <a:rPr lang="zh-CN" altLang="en-US"/>
              <a:t>创建函数</a:t>
            </a:r>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lnSpc>
                <a:spcPct val="40000"/>
              </a:lnSpc>
            </a:pPr>
            <a:endParaRPr lang="zh-CN" altLang="en-US"/>
          </a:p>
          <a:p>
            <a:pPr eaLnBrk="1" hangingPunct="1"/>
            <a:r>
              <a:rPr lang="zh-CN" altLang="en-US"/>
              <a:t>使用参数调用函数</a:t>
            </a:r>
          </a:p>
        </p:txBody>
      </p:sp>
      <p:sp>
        <p:nvSpPr>
          <p:cNvPr id="69636" name="Rectangle 4">
            <a:extLst>
              <a:ext uri="{FF2B5EF4-FFF2-40B4-BE49-F238E27FC236}">
                <a16:creationId xmlns:a16="http://schemas.microsoft.com/office/drawing/2014/main" id="{0DE46813-762A-B547-AF91-FBDF08B56EB3}"/>
              </a:ext>
            </a:extLst>
          </p:cNvPr>
          <p:cNvSpPr>
            <a:spLocks noChangeArrowheads="1"/>
          </p:cNvSpPr>
          <p:nvPr/>
        </p:nvSpPr>
        <p:spPr bwMode="auto">
          <a:xfrm>
            <a:off x="312738" y="1792288"/>
            <a:ext cx="8599487" cy="3667125"/>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a:lstStyle>
            <a:lvl1pPr marL="279400" indent="-279400" eaLnBrk="0" hangingPunct="0">
              <a:spcBef>
                <a:spcPct val="20000"/>
              </a:spcBef>
              <a:buClr>
                <a:srgbClr val="9999FF"/>
              </a:buClr>
              <a:buFont typeface="Wingdings" pitchFamily="2" charset="2"/>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70000"/>
              </a:lnSpc>
              <a:buFont typeface="Wingdings" pitchFamily="2" charset="2"/>
              <a:buNone/>
            </a:pPr>
            <a:r>
              <a:rPr lang="en-US" altLang="zh-CN" sz="2400"/>
              <a:t>USE Northwind</a:t>
            </a:r>
          </a:p>
          <a:p>
            <a:pPr eaLnBrk="1" hangingPunct="1">
              <a:lnSpc>
                <a:spcPct val="70000"/>
              </a:lnSpc>
              <a:buFont typeface="Wingdings" pitchFamily="2" charset="2"/>
              <a:buNone/>
            </a:pPr>
            <a:r>
              <a:rPr lang="en-US" altLang="zh-CN" sz="2400"/>
              <a:t>GO</a:t>
            </a:r>
          </a:p>
          <a:p>
            <a:pPr eaLnBrk="1" hangingPunct="1">
              <a:lnSpc>
                <a:spcPct val="70000"/>
              </a:lnSpc>
              <a:buFont typeface="Wingdings" pitchFamily="2" charset="2"/>
              <a:buNone/>
            </a:pPr>
            <a:r>
              <a:rPr lang="en-US" altLang="zh-CN" sz="2400"/>
              <a:t>CREATE FUNCTION fn_CustomerNamesInRegion</a:t>
            </a:r>
          </a:p>
          <a:p>
            <a:pPr eaLnBrk="1" hangingPunct="1">
              <a:lnSpc>
                <a:spcPct val="70000"/>
              </a:lnSpc>
              <a:buFont typeface="Wingdings" pitchFamily="2" charset="2"/>
              <a:buNone/>
            </a:pPr>
            <a:r>
              <a:rPr lang="en-US" altLang="zh-CN" sz="2400"/>
              <a:t>   ( @RegionParameter nvarchar(30) )</a:t>
            </a:r>
          </a:p>
          <a:p>
            <a:pPr eaLnBrk="1" hangingPunct="1">
              <a:lnSpc>
                <a:spcPct val="70000"/>
              </a:lnSpc>
              <a:buFont typeface="Wingdings" pitchFamily="2" charset="2"/>
              <a:buNone/>
            </a:pPr>
            <a:r>
              <a:rPr lang="en-US" altLang="zh-CN" sz="2400"/>
              <a:t>RETURNS table</a:t>
            </a:r>
          </a:p>
          <a:p>
            <a:pPr eaLnBrk="1" hangingPunct="1">
              <a:lnSpc>
                <a:spcPct val="70000"/>
              </a:lnSpc>
              <a:buFont typeface="Wingdings" pitchFamily="2" charset="2"/>
              <a:buNone/>
            </a:pPr>
            <a:r>
              <a:rPr lang="en-US" altLang="zh-CN" sz="2400"/>
              <a:t>AS</a:t>
            </a:r>
          </a:p>
          <a:p>
            <a:pPr eaLnBrk="1" hangingPunct="1">
              <a:lnSpc>
                <a:spcPct val="70000"/>
              </a:lnSpc>
              <a:buFont typeface="Wingdings" pitchFamily="2" charset="2"/>
              <a:buNone/>
            </a:pPr>
            <a:r>
              <a:rPr lang="en-US" altLang="zh-CN" sz="2400"/>
              <a:t>RETURN (</a:t>
            </a:r>
          </a:p>
          <a:p>
            <a:pPr eaLnBrk="1" hangingPunct="1">
              <a:lnSpc>
                <a:spcPct val="70000"/>
              </a:lnSpc>
              <a:buFont typeface="Wingdings" pitchFamily="2" charset="2"/>
              <a:buNone/>
            </a:pPr>
            <a:r>
              <a:rPr lang="en-US" altLang="zh-CN" sz="2400"/>
              <a:t>   SELECT CustomerID, CompanyName</a:t>
            </a:r>
          </a:p>
          <a:p>
            <a:pPr eaLnBrk="1" hangingPunct="1">
              <a:lnSpc>
                <a:spcPct val="70000"/>
              </a:lnSpc>
              <a:buFont typeface="Wingdings" pitchFamily="2" charset="2"/>
              <a:buNone/>
            </a:pPr>
            <a:r>
              <a:rPr lang="en-US" altLang="zh-CN" sz="2400"/>
              <a:t>   FROM Northwind.dbo.Customers</a:t>
            </a:r>
          </a:p>
          <a:p>
            <a:pPr eaLnBrk="1" hangingPunct="1">
              <a:lnSpc>
                <a:spcPct val="70000"/>
              </a:lnSpc>
              <a:buFont typeface="Wingdings" pitchFamily="2" charset="2"/>
              <a:buNone/>
            </a:pPr>
            <a:r>
              <a:rPr lang="en-US" altLang="zh-CN" sz="2400"/>
              <a:t>   WHERE Region = @RegionParameter</a:t>
            </a:r>
          </a:p>
          <a:p>
            <a:pPr eaLnBrk="1" hangingPunct="1">
              <a:lnSpc>
                <a:spcPct val="70000"/>
              </a:lnSpc>
              <a:buFont typeface="Wingdings" pitchFamily="2" charset="2"/>
              <a:buNone/>
            </a:pPr>
            <a:r>
              <a:rPr lang="en-US" altLang="zh-CN" sz="2400"/>
              <a:t>   )</a:t>
            </a:r>
          </a:p>
        </p:txBody>
      </p:sp>
      <p:sp>
        <p:nvSpPr>
          <p:cNvPr id="69637" name="Rectangle 5">
            <a:extLst>
              <a:ext uri="{FF2B5EF4-FFF2-40B4-BE49-F238E27FC236}">
                <a16:creationId xmlns:a16="http://schemas.microsoft.com/office/drawing/2014/main" id="{F75CC81F-0EAB-AB47-BFD8-3DAF08AE6300}"/>
              </a:ext>
            </a:extLst>
          </p:cNvPr>
          <p:cNvSpPr>
            <a:spLocks noChangeArrowheads="1"/>
          </p:cNvSpPr>
          <p:nvPr/>
        </p:nvSpPr>
        <p:spPr bwMode="auto">
          <a:xfrm>
            <a:off x="574675" y="5946775"/>
            <a:ext cx="8307388" cy="466725"/>
          </a:xfrm>
          <a:prstGeom prst="rect">
            <a:avLst/>
          </a:prstGeom>
          <a:solidFill>
            <a:srgbClr val="FFFFFF"/>
          </a:solidFill>
          <a:ln w="12700">
            <a:solidFill>
              <a:srgbClr val="000000"/>
            </a:solidFill>
            <a:miter lim="800000"/>
            <a:headEnd/>
            <a:tailEnd/>
          </a:ln>
          <a:effectLst>
            <a:outerShdw dist="107763" dir="2700000" algn="ctr" rotWithShape="0">
              <a:schemeClr val="bg2"/>
            </a:outerShdw>
          </a:effectLst>
        </p:spPr>
        <p:txBody>
          <a:bodyPr lIns="90488" tIns="44450" rIns="90488" bIns="44450">
            <a:spAutoFit/>
          </a:bodyPr>
          <a:lstStyle>
            <a:lvl1pPr eaLnBrk="0" hangingPunct="0">
              <a:spcBef>
                <a:spcPct val="20000"/>
              </a:spcBef>
              <a:buClr>
                <a:srgbClr val="9999FF"/>
              </a:buClr>
              <a:buFont typeface="Wingdings" pitchFamily="2" charset="2"/>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tabLst>
                <a:tab pos="458788"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spcBef>
                <a:spcPct val="0"/>
              </a:spcBef>
              <a:buClrTx/>
              <a:buFontTx/>
              <a:buNone/>
            </a:pPr>
            <a:r>
              <a:rPr lang="en-US" altLang="zh-CN" sz="2400">
                <a:latin typeface="宋体" panose="02010600030101010101" pitchFamily="2" charset="-122"/>
              </a:rPr>
              <a:t>SELECT * FROM fn_CustomerNamesInRegion(N'WA')</a:t>
            </a:r>
            <a:r>
              <a:rPr lang="en-US" altLang="zh-CN" sz="2000">
                <a:latin typeface="宋体" panose="02010600030101010101" pitchFamily="2" charset="-122"/>
              </a:rPr>
              <a:t> </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CA7F938-2EE2-2D4C-9E1D-3370ED807ACE}"/>
              </a:ext>
            </a:extLst>
          </p:cNvPr>
          <p:cNvSpPr>
            <a:spLocks noGrp="1" noChangeArrowheads="1"/>
          </p:cNvSpPr>
          <p:nvPr>
            <p:ph type="title"/>
          </p:nvPr>
        </p:nvSpPr>
        <p:spPr/>
        <p:txBody>
          <a:bodyPr/>
          <a:lstStyle/>
          <a:p>
            <a:pPr eaLnBrk="1" hangingPunct="1"/>
            <a:r>
              <a:rPr lang="en-US" altLang="zh-CN" sz="3600">
                <a:ea typeface="宋体" panose="02010600030101010101" pitchFamily="2" charset="-122"/>
              </a:rPr>
              <a:t>12.4	 Transact-SQL</a:t>
            </a:r>
            <a:r>
              <a:rPr lang="zh-CN" altLang="en-US" sz="3600">
                <a:ea typeface="宋体" panose="02010600030101010101" pitchFamily="2" charset="-122"/>
              </a:rPr>
              <a:t>用户定义函数</a:t>
            </a:r>
          </a:p>
        </p:txBody>
      </p:sp>
      <p:sp>
        <p:nvSpPr>
          <p:cNvPr id="70659" name="Rectangle 3">
            <a:extLst>
              <a:ext uri="{FF2B5EF4-FFF2-40B4-BE49-F238E27FC236}">
                <a16:creationId xmlns:a16="http://schemas.microsoft.com/office/drawing/2014/main" id="{896C7B3A-E453-5243-A29A-E981CAD83FA5}"/>
              </a:ext>
            </a:extLst>
          </p:cNvPr>
          <p:cNvSpPr>
            <a:spLocks noGrp="1" noChangeArrowheads="1"/>
          </p:cNvSpPr>
          <p:nvPr>
            <p:ph type="body" idx="1"/>
          </p:nvPr>
        </p:nvSpPr>
        <p:spPr/>
        <p:txBody>
          <a:bodyPr/>
          <a:lstStyle/>
          <a:p>
            <a:pPr eaLnBrk="1" hangingPunct="1">
              <a:spcBef>
                <a:spcPct val="10000"/>
              </a:spcBef>
            </a:pPr>
            <a:r>
              <a:rPr lang="zh-CN" altLang="en-US"/>
              <a:t>在小的结果集上使用复杂的标量函数；</a:t>
            </a:r>
          </a:p>
          <a:p>
            <a:pPr lvl="1" eaLnBrk="1" hangingPunct="1">
              <a:lnSpc>
                <a:spcPct val="80000"/>
              </a:lnSpc>
              <a:spcBef>
                <a:spcPct val="10000"/>
              </a:spcBef>
            </a:pPr>
            <a:r>
              <a:rPr lang="zh-CN" altLang="en-US"/>
              <a:t>由于用户定义函数可能封装了复杂的实现逻辑，用户很可能并没有意识到底层计算的复杂性，消耗大量时间。所以不要在大的结果集上使用复杂的标量函数；</a:t>
            </a:r>
          </a:p>
          <a:p>
            <a:pPr eaLnBrk="1" hangingPunct="1">
              <a:spcBef>
                <a:spcPct val="10000"/>
              </a:spcBef>
            </a:pPr>
            <a:r>
              <a:rPr lang="zh-CN" altLang="en-US"/>
              <a:t>使用多语句表值函数代替返回表的存储过程；</a:t>
            </a:r>
          </a:p>
          <a:p>
            <a:pPr lvl="1" eaLnBrk="1" hangingPunct="1">
              <a:lnSpc>
                <a:spcPct val="80000"/>
              </a:lnSpc>
              <a:spcBef>
                <a:spcPct val="10000"/>
              </a:spcBef>
            </a:pPr>
            <a:r>
              <a:rPr lang="zh-CN" altLang="en-US"/>
              <a:t>可以提高性能；</a:t>
            </a:r>
          </a:p>
          <a:p>
            <a:pPr eaLnBrk="1" hangingPunct="1">
              <a:spcBef>
                <a:spcPct val="10000"/>
              </a:spcBef>
            </a:pPr>
            <a:r>
              <a:rPr lang="zh-CN" altLang="en-US"/>
              <a:t>使用内嵌表值函数创建参数化视图；</a:t>
            </a:r>
          </a:p>
          <a:p>
            <a:pPr lvl="1" eaLnBrk="1" hangingPunct="1">
              <a:lnSpc>
                <a:spcPct val="80000"/>
              </a:lnSpc>
              <a:spcBef>
                <a:spcPct val="10000"/>
              </a:spcBef>
            </a:pPr>
            <a:r>
              <a:rPr lang="zh-CN" altLang="en-US"/>
              <a:t>在视图中使用参数，可简化对表和视图的引用</a:t>
            </a:r>
          </a:p>
          <a:p>
            <a:pPr eaLnBrk="1" hangingPunct="1">
              <a:spcBef>
                <a:spcPct val="10000"/>
              </a:spcBef>
            </a:pPr>
            <a:r>
              <a:rPr lang="zh-CN" altLang="en-US"/>
              <a:t>使用内嵌表值函数过滤索引视图；</a:t>
            </a:r>
          </a:p>
          <a:p>
            <a:pPr lvl="1" eaLnBrk="1" hangingPunct="1">
              <a:lnSpc>
                <a:spcPct val="80000"/>
              </a:lnSpc>
              <a:spcBef>
                <a:spcPct val="10000"/>
              </a:spcBef>
            </a:pPr>
            <a:r>
              <a:rPr lang="zh-CN" altLang="en-US"/>
              <a:t>在索引视图上使用内嵌表值函数可以极大地提高性能。</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9C690E8-1F05-B844-8325-A2B43D468434}"/>
              </a:ext>
            </a:extLst>
          </p:cNvPr>
          <p:cNvSpPr>
            <a:spLocks noGrp="1" noChangeArrowheads="1"/>
          </p:cNvSpPr>
          <p:nvPr>
            <p:ph type="title"/>
          </p:nvPr>
        </p:nvSpPr>
        <p:spPr/>
        <p:txBody>
          <a:bodyPr/>
          <a:lstStyle/>
          <a:p>
            <a:pPr eaLnBrk="1" hangingPunct="1"/>
            <a:r>
              <a:rPr lang="en-US" altLang="zh-CN">
                <a:ea typeface="宋体" panose="02010600030101010101" pitchFamily="2" charset="-122"/>
              </a:rPr>
              <a:t>12.5 Transact-SQL</a:t>
            </a:r>
            <a:r>
              <a:rPr lang="zh-CN" altLang="en-US">
                <a:ea typeface="宋体" panose="02010600030101010101" pitchFamily="2" charset="-122"/>
              </a:rPr>
              <a:t>触发器</a:t>
            </a:r>
          </a:p>
        </p:txBody>
      </p:sp>
      <p:sp>
        <p:nvSpPr>
          <p:cNvPr id="71683" name="Rectangle 3">
            <a:extLst>
              <a:ext uri="{FF2B5EF4-FFF2-40B4-BE49-F238E27FC236}">
                <a16:creationId xmlns:a16="http://schemas.microsoft.com/office/drawing/2014/main" id="{CFDD4B9A-D4F1-6F4D-AE76-FD61AD385706}"/>
              </a:ext>
            </a:extLst>
          </p:cNvPr>
          <p:cNvSpPr>
            <a:spLocks noGrp="1" noChangeArrowheads="1"/>
          </p:cNvSpPr>
          <p:nvPr>
            <p:ph type="body" idx="1"/>
          </p:nvPr>
        </p:nvSpPr>
        <p:spPr/>
        <p:txBody>
          <a:bodyPr/>
          <a:lstStyle/>
          <a:p>
            <a:pPr eaLnBrk="1" hangingPunct="1"/>
            <a:r>
              <a:rPr lang="zh-CN" altLang="en-US"/>
              <a:t>创建触发器</a:t>
            </a:r>
          </a:p>
          <a:p>
            <a:pPr lvl="1" eaLnBrk="1" hangingPunct="1"/>
            <a:r>
              <a:rPr lang="zh-CN" altLang="en-US"/>
              <a:t>创建一个触发器时必须指定： </a:t>
            </a:r>
          </a:p>
          <a:p>
            <a:pPr lvl="2" eaLnBrk="1" hangingPunct="1"/>
            <a:r>
              <a:rPr lang="zh-CN" altLang="en-US" sz="2400"/>
              <a:t>名称；</a:t>
            </a:r>
          </a:p>
          <a:p>
            <a:pPr lvl="2" eaLnBrk="1" hangingPunct="1"/>
            <a:r>
              <a:rPr lang="zh-CN" altLang="en-US" sz="2400"/>
              <a:t>在其上定义触发器的表；</a:t>
            </a:r>
          </a:p>
          <a:p>
            <a:pPr lvl="2" eaLnBrk="1" hangingPunct="1"/>
            <a:r>
              <a:rPr lang="zh-CN" altLang="en-US" sz="2400"/>
              <a:t>触发器将何时激发；</a:t>
            </a:r>
          </a:p>
          <a:p>
            <a:pPr lvl="2" eaLnBrk="1" hangingPunct="1"/>
            <a:r>
              <a:rPr lang="zh-CN" altLang="en-US" sz="2400"/>
              <a:t>激活触发器的数据修改语句</a:t>
            </a:r>
          </a:p>
          <a:p>
            <a:pPr lvl="1" eaLnBrk="1" hangingPunct="1"/>
            <a:r>
              <a:rPr lang="zh-CN" altLang="en-US"/>
              <a:t>一个表中可有同类型的多个 </a:t>
            </a:r>
            <a:r>
              <a:rPr lang="en-US" altLang="zh-CN"/>
              <a:t>AFTER </a:t>
            </a:r>
            <a:r>
              <a:rPr lang="zh-CN" altLang="en-US"/>
              <a:t>触发器，前提条件是它们的名称各不相同；每个触发器可以执行多个函数。</a:t>
            </a:r>
          </a:p>
          <a:p>
            <a:pPr lvl="1" eaLnBrk="1" hangingPunct="1"/>
            <a:r>
              <a:rPr lang="zh-CN" altLang="en-US"/>
              <a:t>一个表只能有一个给定类型的 </a:t>
            </a:r>
            <a:r>
              <a:rPr lang="en-US" altLang="zh-CN"/>
              <a:t>INSTEAD OF </a:t>
            </a:r>
            <a:r>
              <a:rPr lang="zh-CN" altLang="en-US"/>
              <a:t>触发器。</a:t>
            </a: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938B879-1680-914F-A991-A7A80D3421D9}"/>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使用</a:t>
            </a:r>
            <a:r>
              <a:rPr lang="en-US" altLang="zh-CN" sz="3200">
                <a:ea typeface="宋体" panose="02010600030101010101" pitchFamily="2" charset="-122"/>
              </a:rPr>
              <a:t>CREATE TRIGGER</a:t>
            </a:r>
            <a:r>
              <a:rPr lang="zh-CN" altLang="en-US" sz="3200">
                <a:ea typeface="宋体" panose="02010600030101010101" pitchFamily="2" charset="-122"/>
              </a:rPr>
              <a:t>命令创建触发器</a:t>
            </a:r>
            <a:endParaRPr lang="en-US" altLang="zh-CN" sz="3200">
              <a:ea typeface="宋体" panose="02010600030101010101" pitchFamily="2" charset="-122"/>
            </a:endParaRPr>
          </a:p>
        </p:txBody>
      </p:sp>
      <p:sp>
        <p:nvSpPr>
          <p:cNvPr id="72707" name="Rectangle 4">
            <a:extLst>
              <a:ext uri="{FF2B5EF4-FFF2-40B4-BE49-F238E27FC236}">
                <a16:creationId xmlns:a16="http://schemas.microsoft.com/office/drawing/2014/main" id="{B2A31E1B-5156-134D-A293-31273297952B}"/>
              </a:ext>
            </a:extLst>
          </p:cNvPr>
          <p:cNvSpPr>
            <a:spLocks noChangeArrowheads="1"/>
          </p:cNvSpPr>
          <p:nvPr/>
        </p:nvSpPr>
        <p:spPr bwMode="auto">
          <a:xfrm>
            <a:off x="327025" y="1168400"/>
            <a:ext cx="8424863" cy="516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80000"/>
              </a:lnSpc>
            </a:pPr>
            <a:r>
              <a:rPr lang="en-US" altLang="zh-CN" sz="2400"/>
              <a:t>CREATE TRIGGER </a:t>
            </a:r>
            <a:r>
              <a:rPr lang="en-US" altLang="zh-CN" sz="2400" i="1"/>
              <a:t>trigger_name </a:t>
            </a:r>
            <a:br>
              <a:rPr lang="en-US" altLang="zh-CN" sz="2400"/>
            </a:br>
            <a:r>
              <a:rPr lang="en-US" altLang="zh-CN" sz="2400"/>
              <a:t>ON { </a:t>
            </a:r>
            <a:r>
              <a:rPr lang="en-US" altLang="zh-CN" sz="2400" i="1"/>
              <a:t>table</a:t>
            </a:r>
            <a:r>
              <a:rPr lang="en-US" altLang="zh-CN" sz="2400"/>
              <a:t> | </a:t>
            </a:r>
            <a:r>
              <a:rPr lang="en-US" altLang="zh-CN" sz="2400" i="1"/>
              <a:t>view </a:t>
            </a:r>
            <a:r>
              <a:rPr lang="en-US" altLang="zh-CN" sz="2400"/>
              <a:t>} </a:t>
            </a:r>
            <a:br>
              <a:rPr lang="en-US" altLang="zh-CN" sz="2400"/>
            </a:br>
            <a:r>
              <a:rPr lang="en-US" altLang="zh-CN" sz="2400"/>
              <a:t>[ WITH ENCRYPTION ] </a:t>
            </a:r>
            <a:br>
              <a:rPr lang="en-US" altLang="zh-CN" sz="2400"/>
            </a:br>
            <a:r>
              <a:rPr lang="en-US" altLang="zh-CN" sz="2400"/>
              <a:t>{</a:t>
            </a:r>
            <a:br>
              <a:rPr lang="en-US" altLang="zh-CN" sz="2400"/>
            </a:br>
            <a:r>
              <a:rPr lang="en-US" altLang="zh-CN" sz="2400"/>
              <a:t>    { { FOR | AFTER | INSTEAD OF } { [ INSERT ] [ , ] [ UPDATE ] }</a:t>
            </a:r>
            <a:br>
              <a:rPr lang="en-US" altLang="zh-CN" sz="2400"/>
            </a:br>
            <a:r>
              <a:rPr lang="en-US" altLang="zh-CN" sz="2400"/>
              <a:t>        [ WITH APPEND ]</a:t>
            </a:r>
            <a:br>
              <a:rPr lang="en-US" altLang="zh-CN" sz="2400"/>
            </a:br>
            <a:r>
              <a:rPr lang="en-US" altLang="zh-CN" sz="2400"/>
              <a:t>        [ NOT FOR REPLICATION ]</a:t>
            </a:r>
            <a:br>
              <a:rPr lang="en-US" altLang="zh-CN" sz="2400"/>
            </a:br>
            <a:r>
              <a:rPr lang="en-US" altLang="zh-CN" sz="2400"/>
              <a:t>        AS</a:t>
            </a:r>
            <a:br>
              <a:rPr lang="en-US" altLang="zh-CN" sz="2400"/>
            </a:br>
            <a:r>
              <a:rPr lang="en-US" altLang="zh-CN" sz="2400"/>
              <a:t>        [ { IF UPDATE ( </a:t>
            </a:r>
            <a:r>
              <a:rPr lang="en-US" altLang="zh-CN" sz="2400" i="1"/>
              <a:t>column </a:t>
            </a:r>
            <a:r>
              <a:rPr lang="en-US" altLang="zh-CN" sz="2400"/>
              <a:t>)</a:t>
            </a:r>
            <a:br>
              <a:rPr lang="en-US" altLang="zh-CN" sz="2400"/>
            </a:br>
            <a:r>
              <a:rPr lang="en-US" altLang="zh-CN" sz="2400"/>
              <a:t>            [ { AND | OR } UPDATE ( </a:t>
            </a:r>
            <a:r>
              <a:rPr lang="en-US" altLang="zh-CN" sz="2400" i="1"/>
              <a:t>column </a:t>
            </a:r>
            <a:r>
              <a:rPr lang="en-US" altLang="zh-CN" sz="2400"/>
              <a:t>) ]  [ ...</a:t>
            </a:r>
            <a:r>
              <a:rPr lang="en-US" altLang="zh-CN" sz="2400" i="1"/>
              <a:t>n </a:t>
            </a:r>
            <a:r>
              <a:rPr lang="en-US" altLang="zh-CN" sz="2400"/>
              <a:t>]</a:t>
            </a:r>
            <a:br>
              <a:rPr lang="en-US" altLang="zh-CN" sz="2400"/>
            </a:br>
            <a:r>
              <a:rPr lang="en-US" altLang="zh-CN" sz="2400"/>
              <a:t>        | IF ( COLUMNS_UPDATED ( ) { </a:t>
            </a:r>
            <a:r>
              <a:rPr lang="en-US" altLang="zh-CN" sz="2400" i="1"/>
              <a:t>bitwise_operator </a:t>
            </a:r>
            <a:r>
              <a:rPr lang="en-US" altLang="zh-CN" sz="2400"/>
              <a:t>} </a:t>
            </a:r>
            <a:r>
              <a:rPr lang="en-US" altLang="zh-CN" sz="2400" i="1"/>
              <a:t>updated_bitmask </a:t>
            </a:r>
            <a:r>
              <a:rPr lang="en-US" altLang="zh-CN" sz="2400"/>
              <a:t>)</a:t>
            </a:r>
            <a:br>
              <a:rPr lang="en-US" altLang="zh-CN" sz="2400"/>
            </a:br>
            <a:r>
              <a:rPr lang="en-US" altLang="zh-CN" sz="2400"/>
              <a:t>      { </a:t>
            </a:r>
            <a:r>
              <a:rPr lang="en-US" altLang="zh-CN" sz="2400" i="1"/>
              <a:t>comparison_operator </a:t>
            </a:r>
            <a:r>
              <a:rPr lang="en-US" altLang="zh-CN" sz="2400"/>
              <a:t>} </a:t>
            </a:r>
            <a:r>
              <a:rPr lang="en-US" altLang="zh-CN" sz="2400" i="1"/>
              <a:t>column_bitmask</a:t>
            </a:r>
            <a:r>
              <a:rPr lang="en-US" altLang="zh-CN" sz="2400"/>
              <a:t> [ ...</a:t>
            </a:r>
            <a:r>
              <a:rPr lang="en-US" altLang="zh-CN" sz="2400" i="1"/>
              <a:t>n </a:t>
            </a:r>
            <a:r>
              <a:rPr lang="en-US" altLang="zh-CN" sz="2400"/>
              <a:t>]</a:t>
            </a:r>
            <a:br>
              <a:rPr lang="en-US" altLang="zh-CN" sz="2400"/>
            </a:br>
            <a:r>
              <a:rPr lang="en-US" altLang="zh-CN" sz="2400"/>
              <a:t>        } ] </a:t>
            </a:r>
            <a:br>
              <a:rPr lang="en-US" altLang="zh-CN" sz="2400"/>
            </a:br>
            <a:r>
              <a:rPr lang="en-US" altLang="zh-CN" sz="2400"/>
              <a:t>        </a:t>
            </a:r>
            <a:r>
              <a:rPr lang="en-US" altLang="zh-CN" sz="2400" i="1"/>
              <a:t>sql_statement</a:t>
            </a:r>
            <a:r>
              <a:rPr lang="en-US" altLang="zh-CN" sz="2400"/>
              <a:t> [ ...</a:t>
            </a:r>
            <a:r>
              <a:rPr lang="en-US" altLang="zh-CN" sz="2400" i="1"/>
              <a:t>n </a:t>
            </a:r>
            <a:r>
              <a:rPr lang="en-US" altLang="zh-CN" sz="2400"/>
              <a:t>] </a:t>
            </a:r>
            <a:br>
              <a:rPr lang="en-US" altLang="zh-CN" sz="2400"/>
            </a:br>
            <a:r>
              <a:rPr lang="en-US" altLang="zh-CN" sz="2400"/>
              <a:t>    } </a:t>
            </a:r>
            <a:br>
              <a:rPr lang="en-US" altLang="zh-CN" sz="2400"/>
            </a:br>
            <a:r>
              <a:rPr lang="en-US" altLang="zh-CN" sz="2400"/>
              <a:t>} </a:t>
            </a:r>
            <a:endParaRPr lang="zh-CN" altLang="en-US" sz="2400"/>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E662EA9-C49B-2740-B4F8-8DC8A87BF9C9}"/>
              </a:ext>
            </a:extLst>
          </p:cNvPr>
          <p:cNvSpPr>
            <a:spLocks noGrp="1" noChangeArrowheads="1"/>
          </p:cNvSpPr>
          <p:nvPr>
            <p:ph type="title"/>
          </p:nvPr>
        </p:nvSpPr>
        <p:spPr/>
        <p:txBody>
          <a:bodyPr/>
          <a:lstStyle/>
          <a:p>
            <a:pPr eaLnBrk="1" hangingPunct="1"/>
            <a:r>
              <a:rPr lang="zh-CN" altLang="en-US" sz="3200">
                <a:ea typeface="宋体" panose="02010600030101010101" pitchFamily="2" charset="-122"/>
              </a:rPr>
              <a:t>使用</a:t>
            </a:r>
            <a:r>
              <a:rPr lang="en-US" altLang="zh-CN" sz="3200">
                <a:ea typeface="宋体" panose="02010600030101010101" pitchFamily="2" charset="-122"/>
              </a:rPr>
              <a:t>CREATE TRIGGER</a:t>
            </a:r>
            <a:r>
              <a:rPr lang="zh-CN" altLang="en-US" sz="3200">
                <a:ea typeface="宋体" panose="02010600030101010101" pitchFamily="2" charset="-122"/>
              </a:rPr>
              <a:t>命令创建触发器</a:t>
            </a:r>
          </a:p>
        </p:txBody>
      </p:sp>
      <p:sp>
        <p:nvSpPr>
          <p:cNvPr id="73731" name="Rectangle 3">
            <a:extLst>
              <a:ext uri="{FF2B5EF4-FFF2-40B4-BE49-F238E27FC236}">
                <a16:creationId xmlns:a16="http://schemas.microsoft.com/office/drawing/2014/main" id="{31452078-95C3-854A-984D-376AAAE5C5E1}"/>
              </a:ext>
            </a:extLst>
          </p:cNvPr>
          <p:cNvSpPr>
            <a:spLocks noGrp="1" noChangeArrowheads="1"/>
          </p:cNvSpPr>
          <p:nvPr>
            <p:ph type="body" idx="1"/>
          </p:nvPr>
        </p:nvSpPr>
        <p:spPr/>
        <p:txBody>
          <a:bodyPr/>
          <a:lstStyle/>
          <a:p>
            <a:pPr eaLnBrk="1" hangingPunct="1">
              <a:lnSpc>
                <a:spcPct val="80000"/>
              </a:lnSpc>
            </a:pPr>
            <a:r>
              <a:rPr lang="en-US" altLang="zh-CN"/>
              <a:t>FOR </a:t>
            </a:r>
            <a:r>
              <a:rPr lang="zh-CN" altLang="en-US"/>
              <a:t>和 </a:t>
            </a:r>
            <a:r>
              <a:rPr lang="en-US" altLang="zh-CN"/>
              <a:t>AFTER </a:t>
            </a:r>
            <a:r>
              <a:rPr lang="zh-CN" altLang="en-US"/>
              <a:t>是完全相等的，创建相同类型的触发器，在</a:t>
            </a:r>
            <a:r>
              <a:rPr lang="en-US" altLang="zh-CN"/>
              <a:t>INSERT</a:t>
            </a:r>
            <a:r>
              <a:rPr lang="zh-CN" altLang="en-US"/>
              <a:t>、</a:t>
            </a:r>
            <a:r>
              <a:rPr lang="en-US" altLang="zh-CN"/>
              <a:t>UPDATE </a:t>
            </a:r>
            <a:r>
              <a:rPr lang="zh-CN" altLang="en-US"/>
              <a:t>或 </a:t>
            </a:r>
            <a:r>
              <a:rPr lang="en-US" altLang="zh-CN"/>
              <a:t>DELETE </a:t>
            </a:r>
            <a:r>
              <a:rPr lang="zh-CN" altLang="en-US"/>
              <a:t>语句执行后触发</a:t>
            </a:r>
          </a:p>
        </p:txBody>
      </p:sp>
      <p:sp>
        <p:nvSpPr>
          <p:cNvPr id="73732" name="Rectangle 4">
            <a:extLst>
              <a:ext uri="{FF2B5EF4-FFF2-40B4-BE49-F238E27FC236}">
                <a16:creationId xmlns:a16="http://schemas.microsoft.com/office/drawing/2014/main" id="{E4D062D0-7864-AD46-BC62-A197C91D8685}"/>
              </a:ext>
            </a:extLst>
          </p:cNvPr>
          <p:cNvSpPr>
            <a:spLocks noChangeArrowheads="1"/>
          </p:cNvSpPr>
          <p:nvPr/>
        </p:nvSpPr>
        <p:spPr bwMode="auto">
          <a:xfrm>
            <a:off x="292100" y="3105150"/>
            <a:ext cx="8577263" cy="2892425"/>
          </a:xfrm>
          <a:prstGeom prst="rect">
            <a:avLst/>
          </a:prstGeom>
          <a:solidFill>
            <a:schemeClr val="tx1"/>
          </a:solidFill>
          <a:ln w="9525">
            <a:solidFill>
              <a:schemeClr val="bg1"/>
            </a:solidFill>
            <a:miter lim="800000"/>
            <a:headEnd/>
            <a:tailEnd/>
          </a:ln>
          <a:effectLst>
            <a:outerShdw dist="89803" dir="2700000" algn="ctr" rotWithShape="0">
              <a:srgbClr val="0099CC"/>
            </a:outerShdw>
          </a:effectLst>
        </p:spPr>
        <p:txBody>
          <a:bodyPr anchor="ctr"/>
          <a:lstStyle>
            <a:lvl1pPr eaLnBrk="0" hangingPunct="0">
              <a:spcBef>
                <a:spcPct val="20000"/>
              </a:spcBef>
              <a:buClr>
                <a:srgbClr val="9999FF"/>
              </a:buClr>
              <a:buFont typeface="Wingdings" pitchFamily="2" charset="2"/>
              <a:buChar char="§"/>
              <a:tabLst>
                <a:tab pos="111125" algn="l"/>
                <a:tab pos="3714750"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tabLst>
                <a:tab pos="111125" algn="l"/>
                <a:tab pos="3714750"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tabLst>
                <a:tab pos="111125" algn="l"/>
                <a:tab pos="3714750"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tabLst>
                <a:tab pos="111125" algn="l"/>
                <a:tab pos="3714750"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tabLst>
                <a:tab pos="111125" algn="l"/>
                <a:tab pos="3714750"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tabLst>
                <a:tab pos="111125" algn="l"/>
                <a:tab pos="3714750"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tabLst>
                <a:tab pos="111125" algn="l"/>
                <a:tab pos="3714750"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tabLst>
                <a:tab pos="111125" algn="l"/>
                <a:tab pos="3714750"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tabLst>
                <a:tab pos="111125" algn="l"/>
                <a:tab pos="3714750" algn="l"/>
              </a:tabLst>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a:lnSpc>
                <a:spcPct val="70000"/>
              </a:lnSpc>
              <a:spcBef>
                <a:spcPct val="0"/>
              </a:spcBef>
              <a:buClrTx/>
              <a:buFontTx/>
              <a:buNone/>
            </a:pPr>
            <a:r>
              <a:rPr lang="en-US" altLang="zh-CN" sz="2400">
                <a:latin typeface="Bookman Old Style" panose="02050604050505020204" pitchFamily="18" charset="0"/>
              </a:rPr>
              <a:t>Use Northwind</a:t>
            </a:r>
          </a:p>
          <a:p>
            <a:pPr>
              <a:lnSpc>
                <a:spcPct val="70000"/>
              </a:lnSpc>
              <a:spcBef>
                <a:spcPct val="0"/>
              </a:spcBef>
              <a:buClrTx/>
              <a:buFontTx/>
              <a:buNone/>
            </a:pPr>
            <a:r>
              <a:rPr lang="en-US" altLang="zh-CN" sz="2400">
                <a:latin typeface="Bookman Old Style" panose="02050604050505020204" pitchFamily="18" charset="0"/>
              </a:rPr>
              <a:t>GO</a:t>
            </a:r>
          </a:p>
          <a:p>
            <a:pPr>
              <a:lnSpc>
                <a:spcPct val="70000"/>
              </a:lnSpc>
              <a:spcBef>
                <a:spcPct val="0"/>
              </a:spcBef>
              <a:buClrTx/>
              <a:buFontTx/>
              <a:buNone/>
            </a:pPr>
            <a:r>
              <a:rPr lang="en-US" altLang="zh-CN" sz="2400">
                <a:latin typeface="Bookman Old Style" panose="02050604050505020204" pitchFamily="18" charset="0"/>
              </a:rPr>
              <a:t>CREATE TRIGGER Empl_Delete ON Employees</a:t>
            </a:r>
          </a:p>
          <a:p>
            <a:pPr>
              <a:lnSpc>
                <a:spcPct val="70000"/>
              </a:lnSpc>
              <a:spcBef>
                <a:spcPct val="0"/>
              </a:spcBef>
              <a:buClrTx/>
              <a:buFontTx/>
              <a:buNone/>
            </a:pPr>
            <a:r>
              <a:rPr lang="en-US" altLang="zh-CN" sz="2400">
                <a:latin typeface="Bookman Old Style" panose="02050604050505020204" pitchFamily="18" charset="0"/>
              </a:rPr>
              <a:t>FOR DELETE </a:t>
            </a:r>
          </a:p>
          <a:p>
            <a:pPr>
              <a:lnSpc>
                <a:spcPct val="70000"/>
              </a:lnSpc>
              <a:spcBef>
                <a:spcPct val="0"/>
              </a:spcBef>
              <a:buClrTx/>
              <a:buFontTx/>
              <a:buNone/>
            </a:pPr>
            <a:r>
              <a:rPr lang="en-US" altLang="zh-CN" sz="2400">
                <a:latin typeface="Bookman Old Style" panose="02050604050505020204" pitchFamily="18" charset="0"/>
              </a:rPr>
              <a:t>AS</a:t>
            </a:r>
          </a:p>
          <a:p>
            <a:pPr>
              <a:lnSpc>
                <a:spcPct val="70000"/>
              </a:lnSpc>
              <a:spcBef>
                <a:spcPct val="0"/>
              </a:spcBef>
              <a:buClrTx/>
              <a:buFontTx/>
              <a:buNone/>
            </a:pPr>
            <a:r>
              <a:rPr lang="en-US" altLang="zh-CN" sz="2400">
                <a:latin typeface="Bookman Old Style" panose="02050604050505020204" pitchFamily="18" charset="0"/>
              </a:rPr>
              <a:t>IF (SELECT COUNT(*) FROM Deleted) &gt; 1</a:t>
            </a:r>
          </a:p>
          <a:p>
            <a:pPr>
              <a:lnSpc>
                <a:spcPct val="70000"/>
              </a:lnSpc>
              <a:spcBef>
                <a:spcPct val="0"/>
              </a:spcBef>
              <a:buClrTx/>
              <a:buFontTx/>
              <a:buNone/>
            </a:pPr>
            <a:r>
              <a:rPr lang="en-US" altLang="zh-CN" sz="2400">
                <a:latin typeface="Bookman Old Style" panose="02050604050505020204" pitchFamily="18" charset="0"/>
              </a:rPr>
              <a:t>BEGIN</a:t>
            </a:r>
          </a:p>
          <a:p>
            <a:pPr>
              <a:lnSpc>
                <a:spcPct val="70000"/>
              </a:lnSpc>
              <a:spcBef>
                <a:spcPct val="0"/>
              </a:spcBef>
              <a:buClrTx/>
              <a:buFontTx/>
              <a:buNone/>
            </a:pPr>
            <a:r>
              <a:rPr lang="en-US" altLang="zh-CN" sz="2400">
                <a:latin typeface="Bookman Old Style" panose="02050604050505020204" pitchFamily="18" charset="0"/>
              </a:rPr>
              <a:t>   RAISERROR(  'You cannot delete more than one employee at a time.', 16, 1)</a:t>
            </a:r>
          </a:p>
          <a:p>
            <a:pPr>
              <a:lnSpc>
                <a:spcPct val="70000"/>
              </a:lnSpc>
              <a:spcBef>
                <a:spcPct val="0"/>
              </a:spcBef>
              <a:buClrTx/>
              <a:buFontTx/>
              <a:buNone/>
            </a:pPr>
            <a:r>
              <a:rPr lang="en-US" altLang="zh-CN" sz="2400">
                <a:latin typeface="Bookman Old Style" panose="02050604050505020204" pitchFamily="18" charset="0"/>
              </a:rPr>
              <a:t>   ROLLBACK TRANSACTION</a:t>
            </a:r>
          </a:p>
          <a:p>
            <a:pPr>
              <a:lnSpc>
                <a:spcPct val="70000"/>
              </a:lnSpc>
              <a:spcBef>
                <a:spcPct val="0"/>
              </a:spcBef>
              <a:buClrTx/>
              <a:buFontTx/>
              <a:buNone/>
            </a:pPr>
            <a:r>
              <a:rPr lang="en-US" altLang="zh-CN" sz="2400">
                <a:latin typeface="Bookman Old Style" panose="02050604050505020204" pitchFamily="18" charset="0"/>
              </a:rPr>
              <a:t>END</a:t>
            </a: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8268B10-9500-1F4A-9D2D-1198D3E6DE0A}"/>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触发器示例</a:t>
            </a:r>
          </a:p>
        </p:txBody>
      </p:sp>
      <p:sp>
        <p:nvSpPr>
          <p:cNvPr id="74755" name="Rectangle 3">
            <a:extLst>
              <a:ext uri="{FF2B5EF4-FFF2-40B4-BE49-F238E27FC236}">
                <a16:creationId xmlns:a16="http://schemas.microsoft.com/office/drawing/2014/main" id="{6CB57604-9782-0243-9793-1B6C8D87168E}"/>
              </a:ext>
            </a:extLst>
          </p:cNvPr>
          <p:cNvSpPr>
            <a:spLocks noGrp="1" noChangeArrowheads="1"/>
          </p:cNvSpPr>
          <p:nvPr>
            <p:ph type="body" idx="1"/>
          </p:nvPr>
        </p:nvSpPr>
        <p:spPr/>
        <p:txBody>
          <a:bodyPr/>
          <a:lstStyle/>
          <a:p>
            <a:pPr eaLnBrk="1" hangingPunct="1">
              <a:lnSpc>
                <a:spcPct val="120000"/>
              </a:lnSpc>
            </a:pPr>
            <a:r>
              <a:rPr lang="zh-CN" altLang="en-US"/>
              <a:t>习题</a:t>
            </a:r>
            <a:r>
              <a:rPr lang="en-US" altLang="zh-CN"/>
              <a:t>13</a:t>
            </a:r>
            <a:r>
              <a:rPr lang="zh-CN" altLang="en-US"/>
              <a:t>（</a:t>
            </a:r>
            <a:r>
              <a:rPr lang="en-US" altLang="zh-CN"/>
              <a:t>1</a:t>
            </a:r>
            <a:r>
              <a:rPr lang="zh-CN" altLang="en-US"/>
              <a:t>） 在</a:t>
            </a:r>
            <a:r>
              <a:rPr lang="en-US" altLang="zh-CN"/>
              <a:t>books</a:t>
            </a:r>
            <a:r>
              <a:rPr lang="zh-CN" altLang="en-US"/>
              <a:t>表中建立</a:t>
            </a:r>
            <a:r>
              <a:rPr lang="en-US" altLang="zh-CN"/>
              <a:t>UPDATE </a:t>
            </a:r>
            <a:r>
              <a:rPr lang="zh-CN" altLang="en-US"/>
              <a:t>触发器</a:t>
            </a:r>
            <a:r>
              <a:rPr lang="en-US" altLang="zh-CN"/>
              <a:t>tr1</a:t>
            </a:r>
            <a:r>
              <a:rPr lang="zh-CN" altLang="en-US"/>
              <a:t>，若更新了</a:t>
            </a:r>
            <a:r>
              <a:rPr lang="en-US" altLang="zh-CN"/>
              <a:t>books</a:t>
            </a:r>
            <a:r>
              <a:rPr lang="zh-CN" altLang="en-US"/>
              <a:t>表中的图书编号</a:t>
            </a:r>
            <a:r>
              <a:rPr lang="en-US" altLang="zh-CN"/>
              <a:t>,</a:t>
            </a:r>
            <a:r>
              <a:rPr lang="zh-CN" altLang="en-US"/>
              <a:t>则相应更新</a:t>
            </a:r>
            <a:r>
              <a:rPr lang="en-US" altLang="zh-CN"/>
              <a:t>borrowinf</a:t>
            </a:r>
            <a:r>
              <a:rPr lang="zh-CN" altLang="en-US"/>
              <a:t>表的图书编号</a:t>
            </a:r>
          </a:p>
        </p:txBody>
      </p:sp>
      <p:grpSp>
        <p:nvGrpSpPr>
          <p:cNvPr id="1275908" name="Group 4">
            <a:extLst>
              <a:ext uri="{FF2B5EF4-FFF2-40B4-BE49-F238E27FC236}">
                <a16:creationId xmlns:a16="http://schemas.microsoft.com/office/drawing/2014/main" id="{EC3987C4-2F31-9E44-B4CC-07826F407F1A}"/>
              </a:ext>
            </a:extLst>
          </p:cNvPr>
          <p:cNvGrpSpPr>
            <a:grpSpLocks/>
          </p:cNvGrpSpPr>
          <p:nvPr/>
        </p:nvGrpSpPr>
        <p:grpSpPr bwMode="auto">
          <a:xfrm>
            <a:off x="388938" y="3154363"/>
            <a:ext cx="8577262" cy="2768600"/>
            <a:chOff x="877" y="3152"/>
            <a:chExt cx="3931" cy="1208"/>
          </a:xfrm>
        </p:grpSpPr>
        <p:sp>
          <p:nvSpPr>
            <p:cNvPr id="74757" name="Rectangle 5">
              <a:extLst>
                <a:ext uri="{FF2B5EF4-FFF2-40B4-BE49-F238E27FC236}">
                  <a16:creationId xmlns:a16="http://schemas.microsoft.com/office/drawing/2014/main" id="{D84BEF58-C9D6-4A43-BE2C-D7B9550D7095}"/>
                </a:ext>
              </a:extLst>
            </p:cNvPr>
            <p:cNvSpPr>
              <a:spLocks noChangeArrowheads="1"/>
            </p:cNvSpPr>
            <p:nvPr/>
          </p:nvSpPr>
          <p:spPr bwMode="auto">
            <a:xfrm>
              <a:off x="2365" y="3152"/>
              <a:ext cx="2443"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endParaRPr lang="zh-CN" altLang="en-US" sz="2000">
                <a:latin typeface="宋体" panose="02010600030101010101" pitchFamily="2" charset="-122"/>
              </a:endParaRPr>
            </a:p>
          </p:txBody>
        </p:sp>
        <p:sp>
          <p:nvSpPr>
            <p:cNvPr id="74758" name="Rectangle 6">
              <a:extLst>
                <a:ext uri="{FF2B5EF4-FFF2-40B4-BE49-F238E27FC236}">
                  <a16:creationId xmlns:a16="http://schemas.microsoft.com/office/drawing/2014/main" id="{44D2C958-FDA4-1A4E-8D1D-2075E0C179A0}"/>
                </a:ext>
              </a:extLst>
            </p:cNvPr>
            <p:cNvSpPr>
              <a:spLocks noChangeArrowheads="1"/>
            </p:cNvSpPr>
            <p:nvPr/>
          </p:nvSpPr>
          <p:spPr bwMode="auto">
            <a:xfrm>
              <a:off x="877" y="3296"/>
              <a:ext cx="3744" cy="1064"/>
            </a:xfrm>
            <a:prstGeom prst="rect">
              <a:avLst/>
            </a:prstGeom>
            <a:solidFill>
              <a:srgbClr val="FFFFFF"/>
            </a:solidFill>
            <a:ln w="12700">
              <a:solidFill>
                <a:srgbClr val="000000"/>
              </a:solidFill>
              <a:miter lim="800000"/>
              <a:headEnd/>
              <a:tailEnd/>
            </a:ln>
            <a:effectLst>
              <a:outerShdw dist="107763" dir="2700000" algn="ctr" rotWithShape="0">
                <a:srgbClr val="0099CC"/>
              </a:outerShdw>
            </a:effectLst>
          </p:spPr>
          <p:txBody>
            <a:bodyPr lIns="90488" tIns="44450" rIns="90488" bIns="44450">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90000"/>
                </a:lnSpc>
                <a:buFont typeface="Wingdings" pitchFamily="2" charset="2"/>
                <a:buNone/>
              </a:pPr>
              <a:r>
                <a:rPr lang="en-US" altLang="zh-CN" sz="2400">
                  <a:solidFill>
                    <a:srgbClr val="000000"/>
                  </a:solidFill>
                  <a:latin typeface="Bookman Old Style" panose="02050604050505020204" pitchFamily="18" charset="0"/>
                </a:rPr>
                <a:t>CREATE TRIGGER tr1 ON dbo. books</a:t>
              </a:r>
            </a:p>
            <a:p>
              <a:pPr eaLnBrk="1" hangingPunct="1">
                <a:lnSpc>
                  <a:spcPct val="90000"/>
                </a:lnSpc>
                <a:buFont typeface="Wingdings" pitchFamily="2" charset="2"/>
                <a:buNone/>
              </a:pPr>
              <a:r>
                <a:rPr lang="en-US" altLang="zh-CN" sz="2400">
                  <a:solidFill>
                    <a:srgbClr val="000000"/>
                  </a:solidFill>
                  <a:latin typeface="Bookman Old Style" panose="02050604050505020204" pitchFamily="18" charset="0"/>
                </a:rPr>
                <a:t>FOR UPDATE </a:t>
              </a:r>
            </a:p>
            <a:p>
              <a:pPr eaLnBrk="1" hangingPunct="1">
                <a:lnSpc>
                  <a:spcPct val="90000"/>
                </a:lnSpc>
                <a:buFont typeface="Wingdings" pitchFamily="2" charset="2"/>
                <a:buNone/>
              </a:pPr>
              <a:r>
                <a:rPr lang="en-US" altLang="zh-CN" sz="2400">
                  <a:solidFill>
                    <a:srgbClr val="000000"/>
                  </a:solidFill>
                  <a:latin typeface="Bookman Old Style" panose="02050604050505020204" pitchFamily="18" charset="0"/>
                </a:rPr>
                <a:t>AS</a:t>
              </a:r>
            </a:p>
            <a:p>
              <a:pPr eaLnBrk="1" hangingPunct="1">
                <a:lnSpc>
                  <a:spcPct val="90000"/>
                </a:lnSpc>
                <a:buFont typeface="Wingdings" pitchFamily="2" charset="2"/>
                <a:buNone/>
              </a:pPr>
              <a:r>
                <a:rPr lang="en-US" altLang="zh-CN" sz="2400">
                  <a:solidFill>
                    <a:srgbClr val="000000"/>
                  </a:solidFill>
                  <a:latin typeface="Bookman Old Style" panose="02050604050505020204" pitchFamily="18" charset="0"/>
                </a:rPr>
                <a:t>      UPDATE borrowinf </a:t>
              </a:r>
            </a:p>
            <a:p>
              <a:pPr eaLnBrk="1" hangingPunct="1">
                <a:lnSpc>
                  <a:spcPct val="90000"/>
                </a:lnSpc>
                <a:buFont typeface="Wingdings" pitchFamily="2" charset="2"/>
                <a:buNone/>
              </a:pPr>
              <a:r>
                <a:rPr lang="en-US" altLang="zh-CN" sz="2400">
                  <a:solidFill>
                    <a:srgbClr val="000000"/>
                  </a:solidFill>
                  <a:latin typeface="Bookman Old Style" panose="02050604050505020204" pitchFamily="18" charset="0"/>
                </a:rPr>
                <a:t>          SET </a:t>
              </a:r>
              <a:r>
                <a:rPr lang="zh-CN" altLang="en-US" sz="2400">
                  <a:solidFill>
                    <a:srgbClr val="000000"/>
                  </a:solidFill>
                  <a:latin typeface="Bookman Old Style" panose="02050604050505020204" pitchFamily="18" charset="0"/>
                </a:rPr>
                <a:t>图书编号</a:t>
              </a:r>
              <a:r>
                <a:rPr lang="en-US" altLang="zh-CN" sz="2400">
                  <a:solidFill>
                    <a:srgbClr val="000000"/>
                  </a:solidFill>
                  <a:latin typeface="Bookman Old Style" panose="02050604050505020204" pitchFamily="18" charset="0"/>
                </a:rPr>
                <a:t>= inserted.</a:t>
              </a:r>
              <a:r>
                <a:rPr lang="zh-CN" altLang="en-US" sz="2400">
                  <a:solidFill>
                    <a:srgbClr val="000000"/>
                  </a:solidFill>
                  <a:latin typeface="Bookman Old Style" panose="02050604050505020204" pitchFamily="18" charset="0"/>
                </a:rPr>
                <a:t>编号</a:t>
              </a:r>
            </a:p>
            <a:p>
              <a:pPr eaLnBrk="1" hangingPunct="1">
                <a:lnSpc>
                  <a:spcPct val="90000"/>
                </a:lnSpc>
                <a:buFont typeface="Wingdings" pitchFamily="2" charset="2"/>
                <a:buNone/>
              </a:pPr>
              <a:r>
                <a:rPr lang="en-US" altLang="zh-CN" sz="2400">
                  <a:solidFill>
                    <a:srgbClr val="000000"/>
                  </a:solidFill>
                  <a:latin typeface="Bookman Old Style" panose="02050604050505020204" pitchFamily="18" charset="0"/>
                </a:rPr>
                <a:t>            WHERE </a:t>
              </a:r>
              <a:r>
                <a:rPr lang="zh-CN" altLang="en-US" sz="2400">
                  <a:solidFill>
                    <a:srgbClr val="000000"/>
                  </a:solidFill>
                  <a:latin typeface="Bookman Old Style" panose="02050604050505020204" pitchFamily="18" charset="0"/>
                </a:rPr>
                <a:t>图书编号</a:t>
              </a:r>
              <a:r>
                <a:rPr lang="en-US" altLang="zh-CN" sz="2400">
                  <a:solidFill>
                    <a:srgbClr val="000000"/>
                  </a:solidFill>
                  <a:latin typeface="Bookman Old Style" panose="02050604050505020204" pitchFamily="18" charset="0"/>
                </a:rPr>
                <a:t>= deleted.</a:t>
              </a:r>
              <a:r>
                <a:rPr lang="zh-CN" altLang="en-US" sz="2400">
                  <a:solidFill>
                    <a:srgbClr val="000000"/>
                  </a:solidFill>
                  <a:latin typeface="Bookman Old Style" panose="02050604050505020204" pitchFamily="18" charset="0"/>
                </a:rPr>
                <a:t>编号</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75908"/>
                                        </p:tgtEl>
                                        <p:attrNameLst>
                                          <p:attrName>style.visibility</p:attrName>
                                        </p:attrNameLst>
                                      </p:cBhvr>
                                      <p:to>
                                        <p:strVal val="visible"/>
                                      </p:to>
                                    </p:set>
                                    <p:animEffect transition="in" filter="wipe(up)">
                                      <p:cBhvr>
                                        <p:cTn id="7" dur="1000"/>
                                        <p:tgtEl>
                                          <p:spTgt spid="1275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6930" name="Group 2">
            <a:extLst>
              <a:ext uri="{FF2B5EF4-FFF2-40B4-BE49-F238E27FC236}">
                <a16:creationId xmlns:a16="http://schemas.microsoft.com/office/drawing/2014/main" id="{E713ABF3-0DFC-724E-9B6F-D5F2FE570EA2}"/>
              </a:ext>
            </a:extLst>
          </p:cNvPr>
          <p:cNvGrpSpPr>
            <a:grpSpLocks/>
          </p:cNvGrpSpPr>
          <p:nvPr/>
        </p:nvGrpSpPr>
        <p:grpSpPr bwMode="auto">
          <a:xfrm>
            <a:off x="566738" y="2286000"/>
            <a:ext cx="8577262" cy="4297363"/>
            <a:chOff x="877" y="3152"/>
            <a:chExt cx="3931" cy="2454"/>
          </a:xfrm>
        </p:grpSpPr>
        <p:sp>
          <p:nvSpPr>
            <p:cNvPr id="75781" name="Rectangle 3">
              <a:extLst>
                <a:ext uri="{FF2B5EF4-FFF2-40B4-BE49-F238E27FC236}">
                  <a16:creationId xmlns:a16="http://schemas.microsoft.com/office/drawing/2014/main" id="{0EB7D75F-6D01-FD47-BDA0-35B996D19C4E}"/>
                </a:ext>
              </a:extLst>
            </p:cNvPr>
            <p:cNvSpPr>
              <a:spLocks noChangeArrowheads="1"/>
            </p:cNvSpPr>
            <p:nvPr/>
          </p:nvSpPr>
          <p:spPr bwMode="auto">
            <a:xfrm>
              <a:off x="2365" y="3152"/>
              <a:ext cx="2443"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endParaRPr lang="zh-CN" altLang="en-US" sz="2000">
                <a:latin typeface="宋体" panose="02010600030101010101" pitchFamily="2" charset="-122"/>
              </a:endParaRPr>
            </a:p>
          </p:txBody>
        </p:sp>
        <p:sp>
          <p:nvSpPr>
            <p:cNvPr id="75782" name="Rectangle 4">
              <a:extLst>
                <a:ext uri="{FF2B5EF4-FFF2-40B4-BE49-F238E27FC236}">
                  <a16:creationId xmlns:a16="http://schemas.microsoft.com/office/drawing/2014/main" id="{E18664AC-F649-3C43-AC13-2D24EE176F7C}"/>
                </a:ext>
              </a:extLst>
            </p:cNvPr>
            <p:cNvSpPr>
              <a:spLocks noChangeArrowheads="1"/>
            </p:cNvSpPr>
            <p:nvPr/>
          </p:nvSpPr>
          <p:spPr bwMode="auto">
            <a:xfrm>
              <a:off x="877" y="3296"/>
              <a:ext cx="3744" cy="2310"/>
            </a:xfrm>
            <a:prstGeom prst="rect">
              <a:avLst/>
            </a:prstGeom>
            <a:solidFill>
              <a:srgbClr val="FFFFFF"/>
            </a:solidFill>
            <a:ln w="12700">
              <a:solidFill>
                <a:srgbClr val="000000"/>
              </a:solidFill>
              <a:miter lim="800000"/>
              <a:headEnd/>
              <a:tailEnd/>
            </a:ln>
            <a:effectLst>
              <a:outerShdw dist="107763" dir="2700000" algn="ctr" rotWithShape="0">
                <a:srgbClr val="0099CC"/>
              </a:outerShdw>
            </a:effectLst>
          </p:spPr>
          <p:txBody>
            <a:bodyPr lIns="90488" tIns="44450" rIns="90488" bIns="44450">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CREATE TRIGGER TR2 ON [dbo].[readers] </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FOR delete </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AS</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IF @@ROWCOUNT=0</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    RETURN</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IF EXISTS(SELECT * FROM deleted, borrowinf </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             where deleted.</a:t>
              </a:r>
              <a:r>
                <a:rPr lang="zh-CN" altLang="en-US" sz="2400">
                  <a:solidFill>
                    <a:srgbClr val="000000"/>
                  </a:solidFill>
                  <a:latin typeface="Bookman Old Style" panose="02050604050505020204" pitchFamily="18" charset="0"/>
                </a:rPr>
                <a:t>编号</a:t>
              </a:r>
              <a:r>
                <a:rPr lang="en-US" altLang="zh-CN" sz="2400">
                  <a:solidFill>
                    <a:srgbClr val="000000"/>
                  </a:solidFill>
                  <a:latin typeface="Bookman Old Style" panose="02050604050505020204" pitchFamily="18" charset="0"/>
                </a:rPr>
                <a:t>=borrowinf.</a:t>
              </a:r>
              <a:r>
                <a:rPr lang="zh-CN" altLang="en-US" sz="2400">
                  <a:solidFill>
                    <a:srgbClr val="000000"/>
                  </a:solidFill>
                  <a:latin typeface="Bookman Old Style" panose="02050604050505020204" pitchFamily="18" charset="0"/>
                </a:rPr>
                <a:t>读者编号</a:t>
              </a:r>
              <a:r>
                <a:rPr lang="en-US" altLang="zh-CN" sz="2400">
                  <a:solidFill>
                    <a:srgbClr val="000000"/>
                  </a:solidFill>
                  <a:latin typeface="Bookman Old Style" panose="02050604050505020204" pitchFamily="18" charset="0"/>
                </a:rPr>
                <a:t>)</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BEGIN</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    PRINT '</a:t>
              </a:r>
              <a:r>
                <a:rPr lang="zh-CN" altLang="en-US" sz="2400">
                  <a:solidFill>
                    <a:srgbClr val="000000"/>
                  </a:solidFill>
                  <a:latin typeface="Bookman Old Style" panose="02050604050505020204" pitchFamily="18" charset="0"/>
                </a:rPr>
                <a:t>不允许删除该记录</a:t>
              </a:r>
              <a:r>
                <a:rPr lang="en-US" altLang="zh-CN" sz="2400">
                  <a:solidFill>
                    <a:srgbClr val="000000"/>
                  </a:solidFill>
                  <a:latin typeface="Bookman Old Style" panose="02050604050505020204" pitchFamily="18" charset="0"/>
                </a:rPr>
                <a:t>'</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    ROLLBACK</a:t>
              </a:r>
            </a:p>
            <a:p>
              <a:pPr eaLnBrk="1" hangingPunct="1">
                <a:lnSpc>
                  <a:spcPct val="80000"/>
                </a:lnSpc>
                <a:buFont typeface="Wingdings" pitchFamily="2" charset="2"/>
                <a:buNone/>
              </a:pPr>
              <a:r>
                <a:rPr lang="en-US" altLang="zh-CN" sz="2400">
                  <a:solidFill>
                    <a:srgbClr val="000000"/>
                  </a:solidFill>
                  <a:latin typeface="Bookman Old Style" panose="02050604050505020204" pitchFamily="18" charset="0"/>
                </a:rPr>
                <a:t>END</a:t>
              </a:r>
            </a:p>
          </p:txBody>
        </p:sp>
      </p:grpSp>
      <p:sp>
        <p:nvSpPr>
          <p:cNvPr id="75779" name="Rectangle 5">
            <a:extLst>
              <a:ext uri="{FF2B5EF4-FFF2-40B4-BE49-F238E27FC236}">
                <a16:creationId xmlns:a16="http://schemas.microsoft.com/office/drawing/2014/main" id="{3F0DA7A9-BB87-6247-8BC2-4AB15210B56F}"/>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触发器示例</a:t>
            </a:r>
          </a:p>
        </p:txBody>
      </p:sp>
      <p:sp>
        <p:nvSpPr>
          <p:cNvPr id="75780" name="Rectangle 6">
            <a:extLst>
              <a:ext uri="{FF2B5EF4-FFF2-40B4-BE49-F238E27FC236}">
                <a16:creationId xmlns:a16="http://schemas.microsoft.com/office/drawing/2014/main" id="{E47D47D7-98B5-4942-B7ED-CFBFF3ABC05C}"/>
              </a:ext>
            </a:extLst>
          </p:cNvPr>
          <p:cNvSpPr>
            <a:spLocks noGrp="1" noChangeArrowheads="1"/>
          </p:cNvSpPr>
          <p:nvPr>
            <p:ph type="body" idx="1"/>
          </p:nvPr>
        </p:nvSpPr>
        <p:spPr>
          <a:xfrm>
            <a:off x="401638" y="977900"/>
            <a:ext cx="8424862" cy="5167313"/>
          </a:xfrm>
        </p:spPr>
        <p:txBody>
          <a:bodyPr/>
          <a:lstStyle/>
          <a:p>
            <a:pPr eaLnBrk="1" hangingPunct="1">
              <a:lnSpc>
                <a:spcPct val="120000"/>
              </a:lnSpc>
            </a:pPr>
            <a:r>
              <a:rPr lang="zh-CN" altLang="en-US"/>
              <a:t>习题</a:t>
            </a:r>
            <a:r>
              <a:rPr lang="en-US" altLang="zh-CN"/>
              <a:t>13</a:t>
            </a:r>
            <a:r>
              <a:rPr lang="zh-CN" altLang="en-US"/>
              <a:t>（</a:t>
            </a:r>
            <a:r>
              <a:rPr lang="en-US" altLang="zh-CN"/>
              <a:t>2</a:t>
            </a:r>
            <a:r>
              <a:rPr lang="zh-CN" altLang="en-US"/>
              <a:t>）建立</a:t>
            </a:r>
            <a:r>
              <a:rPr lang="en-US" altLang="zh-CN"/>
              <a:t>DELETE</a:t>
            </a:r>
            <a:r>
              <a:rPr lang="zh-CN" altLang="en-US"/>
              <a:t>触发器</a:t>
            </a:r>
            <a:r>
              <a:rPr lang="en-US" altLang="zh-CN"/>
              <a:t>tr2</a:t>
            </a:r>
            <a:r>
              <a:rPr lang="zh-CN" altLang="en-US"/>
              <a:t>，当删除</a:t>
            </a:r>
            <a:r>
              <a:rPr lang="en-US" altLang="zh-CN"/>
              <a:t>readers</a:t>
            </a:r>
            <a:r>
              <a:rPr lang="zh-CN" altLang="en-US"/>
              <a:t>表中的记录时，若</a:t>
            </a:r>
            <a:r>
              <a:rPr lang="en-US" altLang="zh-CN"/>
              <a:t>borrowinf</a:t>
            </a:r>
            <a:r>
              <a:rPr lang="zh-CN" altLang="en-US"/>
              <a:t>表中有相应的借阅记录，则不允许删除该记录</a:t>
            </a:r>
          </a:p>
          <a:p>
            <a:pPr eaLnBrk="1" hangingPunct="1">
              <a:lnSpc>
                <a:spcPct val="110000"/>
              </a:lnSpc>
              <a:buFont typeface="Wingdings" pitchFamily="2" charset="2"/>
              <a:buNone/>
            </a:pPr>
            <a:endParaRPr lang="en-US" altLang="zh-CN" sz="2000">
              <a:solidFill>
                <a:srgbClr val="000000"/>
              </a:solidFill>
              <a:latin typeface="Bookman Old Style" panose="020506040505050202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76930"/>
                                        </p:tgtEl>
                                        <p:attrNameLst>
                                          <p:attrName>style.visibility</p:attrName>
                                        </p:attrNameLst>
                                      </p:cBhvr>
                                      <p:to>
                                        <p:strVal val="visible"/>
                                      </p:to>
                                    </p:set>
                                    <p:animEffect transition="in" filter="wipe(up)">
                                      <p:cBhvr>
                                        <p:cTn id="7" dur="1000"/>
                                        <p:tgtEl>
                                          <p:spTgt spid="1276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7954" name="Group 2">
            <a:extLst>
              <a:ext uri="{FF2B5EF4-FFF2-40B4-BE49-F238E27FC236}">
                <a16:creationId xmlns:a16="http://schemas.microsoft.com/office/drawing/2014/main" id="{2FAE3639-C18F-B742-A621-2E145D8CCB42}"/>
              </a:ext>
            </a:extLst>
          </p:cNvPr>
          <p:cNvGrpSpPr>
            <a:grpSpLocks/>
          </p:cNvGrpSpPr>
          <p:nvPr/>
        </p:nvGrpSpPr>
        <p:grpSpPr bwMode="auto">
          <a:xfrm>
            <a:off x="566738" y="1852613"/>
            <a:ext cx="8577262" cy="4954587"/>
            <a:chOff x="877" y="3152"/>
            <a:chExt cx="3931" cy="2830"/>
          </a:xfrm>
        </p:grpSpPr>
        <p:sp>
          <p:nvSpPr>
            <p:cNvPr id="76805" name="Rectangle 3">
              <a:extLst>
                <a:ext uri="{FF2B5EF4-FFF2-40B4-BE49-F238E27FC236}">
                  <a16:creationId xmlns:a16="http://schemas.microsoft.com/office/drawing/2014/main" id="{F8180E96-A7B6-5043-B7D0-A96057BA4545}"/>
                </a:ext>
              </a:extLst>
            </p:cNvPr>
            <p:cNvSpPr>
              <a:spLocks noChangeArrowheads="1"/>
            </p:cNvSpPr>
            <p:nvPr/>
          </p:nvSpPr>
          <p:spPr bwMode="auto">
            <a:xfrm>
              <a:off x="2365" y="3152"/>
              <a:ext cx="2443"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spcBef>
                  <a:spcPct val="50000"/>
                </a:spcBef>
                <a:buClrTx/>
                <a:buFontTx/>
                <a:buNone/>
              </a:pPr>
              <a:endParaRPr lang="zh-CN" altLang="en-US" sz="2000">
                <a:latin typeface="宋体" panose="02010600030101010101" pitchFamily="2" charset="-122"/>
              </a:endParaRPr>
            </a:p>
          </p:txBody>
        </p:sp>
        <p:sp>
          <p:nvSpPr>
            <p:cNvPr id="76806" name="Rectangle 4">
              <a:extLst>
                <a:ext uri="{FF2B5EF4-FFF2-40B4-BE49-F238E27FC236}">
                  <a16:creationId xmlns:a16="http://schemas.microsoft.com/office/drawing/2014/main" id="{04B44462-B6B6-1C4C-83A9-C4B6820AF6B3}"/>
                </a:ext>
              </a:extLst>
            </p:cNvPr>
            <p:cNvSpPr>
              <a:spLocks noChangeArrowheads="1"/>
            </p:cNvSpPr>
            <p:nvPr/>
          </p:nvSpPr>
          <p:spPr bwMode="auto">
            <a:xfrm>
              <a:off x="877" y="3296"/>
              <a:ext cx="3744" cy="2686"/>
            </a:xfrm>
            <a:prstGeom prst="rect">
              <a:avLst/>
            </a:prstGeom>
            <a:solidFill>
              <a:srgbClr val="FFFFFF"/>
            </a:solidFill>
            <a:ln w="12700">
              <a:solidFill>
                <a:srgbClr val="000000"/>
              </a:solidFill>
              <a:miter lim="800000"/>
              <a:headEnd/>
              <a:tailEnd/>
            </a:ln>
            <a:effectLst>
              <a:outerShdw dist="107763" dir="2700000" algn="ctr" rotWithShape="0">
                <a:srgbClr val="0099CC"/>
              </a:outerShdw>
            </a:effectLst>
          </p:spPr>
          <p:txBody>
            <a:bodyPr lIns="90488" tIns="44450" rIns="90488" bIns="44450">
              <a:spAutoFit/>
            </a:bodyPr>
            <a:lstStyle>
              <a:lvl1pPr eaLnBrk="0" hangingPunct="0">
                <a:spcBef>
                  <a:spcPct val="20000"/>
                </a:spcBef>
                <a:buClr>
                  <a:srgbClr val="9999FF"/>
                </a:buClr>
                <a:buFont typeface="Wingdings" pitchFamily="2" charset="2"/>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buChar char="–"/>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buChar char="Ø"/>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buChar char="ü"/>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8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CREATE TRIGGER TR3 ON [dbo].[borrowinf] </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FOR INSERT</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AS</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DECLARE @num INT</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SELECT @num=COUNT(*) </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      FROM inserted, borrowinf </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      where inserted.</a:t>
              </a:r>
              <a:r>
                <a:rPr lang="zh-CN" altLang="en-US" sz="2400">
                  <a:solidFill>
                    <a:srgbClr val="000000"/>
                  </a:solidFill>
                  <a:latin typeface="Bookman Old Style" panose="02050604050505020204" pitchFamily="18" charset="0"/>
                </a:rPr>
                <a:t>读者编号</a:t>
              </a:r>
              <a:r>
                <a:rPr lang="en-US" altLang="zh-CN" sz="2400">
                  <a:solidFill>
                    <a:srgbClr val="000000"/>
                  </a:solidFill>
                  <a:latin typeface="Bookman Old Style" panose="02050604050505020204" pitchFamily="18" charset="0"/>
                </a:rPr>
                <a:t>=borrowinf.</a:t>
              </a:r>
              <a:r>
                <a:rPr lang="zh-CN" altLang="en-US" sz="2400">
                  <a:solidFill>
                    <a:srgbClr val="000000"/>
                  </a:solidFill>
                  <a:latin typeface="Bookman Old Style" panose="02050604050505020204" pitchFamily="18" charset="0"/>
                </a:rPr>
                <a:t>读者编号</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          and year(borrowinf.</a:t>
              </a:r>
              <a:r>
                <a:rPr lang="zh-CN" altLang="en-US" sz="2400">
                  <a:solidFill>
                    <a:srgbClr val="000000"/>
                  </a:solidFill>
                  <a:latin typeface="Bookman Old Style" panose="02050604050505020204" pitchFamily="18" charset="0"/>
                </a:rPr>
                <a:t>借期</a:t>
              </a:r>
              <a:r>
                <a:rPr lang="en-US" altLang="zh-CN" sz="2400">
                  <a:solidFill>
                    <a:srgbClr val="000000"/>
                  </a:solidFill>
                  <a:latin typeface="Bookman Old Style" panose="02050604050505020204" pitchFamily="18" charset="0"/>
                </a:rPr>
                <a:t>)=year(getdate())</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          and month(borrowinf.</a:t>
              </a:r>
              <a:r>
                <a:rPr lang="zh-CN" altLang="en-US" sz="2400">
                  <a:solidFill>
                    <a:srgbClr val="000000"/>
                  </a:solidFill>
                  <a:latin typeface="Bookman Old Style" panose="02050604050505020204" pitchFamily="18" charset="0"/>
                </a:rPr>
                <a:t>借期</a:t>
              </a:r>
              <a:r>
                <a:rPr lang="en-US" altLang="zh-CN" sz="2400">
                  <a:solidFill>
                    <a:srgbClr val="000000"/>
                  </a:solidFill>
                  <a:latin typeface="Bookman Old Style" panose="02050604050505020204" pitchFamily="18" charset="0"/>
                </a:rPr>
                <a:t>)=month(getdate()) </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          and day(borrowinf.</a:t>
              </a:r>
              <a:r>
                <a:rPr lang="zh-CN" altLang="en-US" sz="2400">
                  <a:solidFill>
                    <a:srgbClr val="000000"/>
                  </a:solidFill>
                  <a:latin typeface="Bookman Old Style" panose="02050604050505020204" pitchFamily="18" charset="0"/>
                </a:rPr>
                <a:t>借期</a:t>
              </a:r>
              <a:r>
                <a:rPr lang="en-US" altLang="zh-CN" sz="2400">
                  <a:solidFill>
                    <a:srgbClr val="000000"/>
                  </a:solidFill>
                  <a:latin typeface="Bookman Old Style" panose="02050604050505020204" pitchFamily="18" charset="0"/>
                </a:rPr>
                <a:t>)=day(getdate())</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      GROUP BY inserted.</a:t>
              </a:r>
              <a:r>
                <a:rPr lang="zh-CN" altLang="en-US" sz="2400">
                  <a:solidFill>
                    <a:srgbClr val="000000"/>
                  </a:solidFill>
                  <a:latin typeface="Bookman Old Style" panose="02050604050505020204" pitchFamily="18" charset="0"/>
                </a:rPr>
                <a:t>读者编号</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IF @num&gt;5</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BEGIN</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    PRINT '</a:t>
              </a:r>
              <a:r>
                <a:rPr lang="zh-CN" altLang="en-US" sz="2400">
                  <a:solidFill>
                    <a:srgbClr val="000000"/>
                  </a:solidFill>
                  <a:latin typeface="Bookman Old Style" panose="02050604050505020204" pitchFamily="18" charset="0"/>
                </a:rPr>
                <a:t>已超过</a:t>
              </a:r>
              <a:r>
                <a:rPr lang="en-US" altLang="zh-CN" sz="2400">
                  <a:solidFill>
                    <a:srgbClr val="000000"/>
                  </a:solidFill>
                  <a:latin typeface="Bookman Old Style" panose="02050604050505020204" pitchFamily="18" charset="0"/>
                </a:rPr>
                <a:t>5</a:t>
              </a:r>
              <a:r>
                <a:rPr lang="zh-CN" altLang="en-US" sz="2400">
                  <a:solidFill>
                    <a:srgbClr val="000000"/>
                  </a:solidFill>
                  <a:latin typeface="Bookman Old Style" panose="02050604050505020204" pitchFamily="18" charset="0"/>
                </a:rPr>
                <a:t>本，则不允许再借了</a:t>
              </a:r>
              <a:r>
                <a:rPr lang="en-US" altLang="zh-CN" sz="2400">
                  <a:solidFill>
                    <a:srgbClr val="000000"/>
                  </a:solidFill>
                  <a:latin typeface="Bookman Old Style" panose="02050604050505020204" pitchFamily="18" charset="0"/>
                </a:rPr>
                <a:t>'</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    ROLLBACK</a:t>
              </a:r>
            </a:p>
            <a:p>
              <a:pPr eaLnBrk="1" hangingPunct="1">
                <a:lnSpc>
                  <a:spcPct val="60000"/>
                </a:lnSpc>
                <a:buFont typeface="Wingdings" pitchFamily="2" charset="2"/>
                <a:buNone/>
              </a:pPr>
              <a:r>
                <a:rPr lang="en-US" altLang="zh-CN" sz="2400">
                  <a:solidFill>
                    <a:srgbClr val="000000"/>
                  </a:solidFill>
                  <a:latin typeface="Bookman Old Style" panose="02050604050505020204" pitchFamily="18" charset="0"/>
                </a:rPr>
                <a:t>END</a:t>
              </a:r>
            </a:p>
          </p:txBody>
        </p:sp>
      </p:grpSp>
      <p:sp>
        <p:nvSpPr>
          <p:cNvPr id="76803" name="Rectangle 5">
            <a:extLst>
              <a:ext uri="{FF2B5EF4-FFF2-40B4-BE49-F238E27FC236}">
                <a16:creationId xmlns:a16="http://schemas.microsoft.com/office/drawing/2014/main" id="{8FE88BB1-C50E-A74F-B82E-E7FD15A12697}"/>
              </a:ext>
            </a:extLst>
          </p:cNvPr>
          <p:cNvSpPr>
            <a:spLocks noGrp="1" noChangeArrowheads="1"/>
          </p:cNvSpPr>
          <p:nvPr>
            <p:ph type="title"/>
          </p:nvPr>
        </p:nvSpPr>
        <p:spPr/>
        <p:txBody>
          <a:bodyPr/>
          <a:lstStyle/>
          <a:p>
            <a:pPr eaLnBrk="1" hangingPunct="1"/>
            <a:r>
              <a:rPr lang="zh-CN" altLang="en-US" sz="3600">
                <a:ea typeface="宋体" panose="02010600030101010101" pitchFamily="2" charset="-122"/>
              </a:rPr>
              <a:t>触发器示例</a:t>
            </a:r>
          </a:p>
        </p:txBody>
      </p:sp>
      <p:sp>
        <p:nvSpPr>
          <p:cNvPr id="76804" name="Rectangle 6">
            <a:extLst>
              <a:ext uri="{FF2B5EF4-FFF2-40B4-BE49-F238E27FC236}">
                <a16:creationId xmlns:a16="http://schemas.microsoft.com/office/drawing/2014/main" id="{087E1839-E6BA-FA4A-9960-CB1530735EB0}"/>
              </a:ext>
            </a:extLst>
          </p:cNvPr>
          <p:cNvSpPr>
            <a:spLocks noGrp="1" noChangeArrowheads="1"/>
          </p:cNvSpPr>
          <p:nvPr>
            <p:ph type="body" idx="1"/>
          </p:nvPr>
        </p:nvSpPr>
        <p:spPr/>
        <p:txBody>
          <a:bodyPr/>
          <a:lstStyle/>
          <a:p>
            <a:pPr eaLnBrk="1" hangingPunct="1"/>
            <a:r>
              <a:rPr lang="zh-CN" altLang="en-US"/>
              <a:t>习题</a:t>
            </a:r>
            <a:r>
              <a:rPr lang="en-US" altLang="zh-CN"/>
              <a:t>13(3) </a:t>
            </a:r>
            <a:r>
              <a:rPr lang="zh-CN" altLang="en-US"/>
              <a:t>在</a:t>
            </a:r>
            <a:r>
              <a:rPr lang="en-US" altLang="zh-CN"/>
              <a:t>borrowinf</a:t>
            </a:r>
            <a:r>
              <a:rPr lang="zh-CN" altLang="en-US"/>
              <a:t>表中建立</a:t>
            </a:r>
            <a:r>
              <a:rPr lang="en-US" altLang="zh-CN"/>
              <a:t>INSERT</a:t>
            </a:r>
            <a:r>
              <a:rPr lang="zh-CN" altLang="en-US"/>
              <a:t>触发器，若某位读者当天借的书已超过</a:t>
            </a:r>
            <a:r>
              <a:rPr lang="en-US" altLang="zh-CN"/>
              <a:t>5</a:t>
            </a:r>
            <a:r>
              <a:rPr lang="zh-CN" altLang="en-US"/>
              <a:t>本，则不允许再借</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77954"/>
                                        </p:tgtEl>
                                        <p:attrNameLst>
                                          <p:attrName>style.visibility</p:attrName>
                                        </p:attrNameLst>
                                      </p:cBhvr>
                                      <p:to>
                                        <p:strVal val="visible"/>
                                      </p:to>
                                    </p:set>
                                    <p:animEffect transition="in" filter="wipe(up)">
                                      <p:cBhvr>
                                        <p:cTn id="7" dur="1000"/>
                                        <p:tgtEl>
                                          <p:spTgt spid="1277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1DCEA00-1D47-0E42-B7FF-A2CBEE482BD2}"/>
              </a:ext>
            </a:extLst>
          </p:cNvPr>
          <p:cNvSpPr>
            <a:spLocks noGrp="1" noChangeArrowheads="1"/>
          </p:cNvSpPr>
          <p:nvPr>
            <p:ph type="title"/>
          </p:nvPr>
        </p:nvSpPr>
        <p:spPr/>
        <p:txBody>
          <a:bodyPr/>
          <a:lstStyle/>
          <a:p>
            <a:pPr eaLnBrk="1" hangingPunct="1"/>
            <a:r>
              <a:rPr lang="en-US" altLang="zh-CN">
                <a:ea typeface="宋体" panose="02010600030101010101" pitchFamily="2" charset="-122"/>
              </a:rPr>
              <a:t>2. </a:t>
            </a:r>
            <a:r>
              <a:rPr lang="zh-CN" altLang="en-US">
                <a:ea typeface="宋体" panose="02010600030101010101" pitchFamily="2" charset="-122"/>
              </a:rPr>
              <a:t>数据类型</a:t>
            </a:r>
          </a:p>
        </p:txBody>
      </p:sp>
      <p:sp>
        <p:nvSpPr>
          <p:cNvPr id="13315" name="Rectangle 3">
            <a:extLst>
              <a:ext uri="{FF2B5EF4-FFF2-40B4-BE49-F238E27FC236}">
                <a16:creationId xmlns:a16="http://schemas.microsoft.com/office/drawing/2014/main" id="{35CB4C7F-BEB0-294D-825A-FA2D40A03B2E}"/>
              </a:ext>
            </a:extLst>
          </p:cNvPr>
          <p:cNvSpPr>
            <a:spLocks noGrp="1" noChangeArrowheads="1"/>
          </p:cNvSpPr>
          <p:nvPr>
            <p:ph type="body" idx="1"/>
          </p:nvPr>
        </p:nvSpPr>
        <p:spPr>
          <a:xfrm>
            <a:off x="600075" y="1143000"/>
            <a:ext cx="8142288" cy="5270500"/>
          </a:xfrm>
        </p:spPr>
        <p:txBody>
          <a:bodyPr/>
          <a:lstStyle/>
          <a:p>
            <a:pPr eaLnBrk="1" hangingPunct="1"/>
            <a:r>
              <a:rPr lang="zh-CN" altLang="en-US"/>
              <a:t>数据类型是指列、存储过程参数、表达式和局部变量的数据特征，它决定了数据的存储格式，代表了不同的信息类型。</a:t>
            </a:r>
          </a:p>
          <a:p>
            <a:pPr eaLnBrk="1" hangingPunct="1"/>
            <a:r>
              <a:rPr lang="en-US" altLang="zh-CN"/>
              <a:t>SQL Server</a:t>
            </a:r>
            <a:r>
              <a:rPr lang="zh-CN" altLang="en-US"/>
              <a:t>提供了各种系统数据类型，还可以自定义数据类型。以下对象可以具有数据类型</a:t>
            </a:r>
          </a:p>
          <a:p>
            <a:pPr lvl="1" eaLnBrk="1" hangingPunct="1"/>
            <a:r>
              <a:rPr lang="zh-CN" altLang="en-US"/>
              <a:t>表和视图中的列、存储过程中的参数</a:t>
            </a:r>
          </a:p>
          <a:p>
            <a:pPr lvl="1" eaLnBrk="1" hangingPunct="1"/>
            <a:r>
              <a:rPr lang="zh-CN" altLang="en-US"/>
              <a:t>变量</a:t>
            </a:r>
          </a:p>
          <a:p>
            <a:pPr lvl="1" eaLnBrk="1" hangingPunct="1"/>
            <a:r>
              <a:rPr lang="zh-CN" altLang="en-US"/>
              <a:t>返回一个或多个特定数据类型数据值的函数</a:t>
            </a:r>
          </a:p>
          <a:p>
            <a:pPr lvl="1" eaLnBrk="1" hangingPunct="1"/>
            <a:r>
              <a:rPr lang="zh-CN" altLang="en-US"/>
              <a:t>具有一个返回代码的存储过程</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066" name="Rectangle 2">
            <a:extLst>
              <a:ext uri="{FF2B5EF4-FFF2-40B4-BE49-F238E27FC236}">
                <a16:creationId xmlns:a16="http://schemas.microsoft.com/office/drawing/2014/main" id="{D62521F6-583B-B448-BE42-0075C89F2B01}"/>
              </a:ext>
            </a:extLst>
          </p:cNvPr>
          <p:cNvSpPr>
            <a:spLocks noChangeArrowheads="1"/>
          </p:cNvSpPr>
          <p:nvPr/>
        </p:nvSpPr>
        <p:spPr bwMode="auto">
          <a:xfrm>
            <a:off x="2360735" y="1840523"/>
            <a:ext cx="4652596" cy="2924908"/>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pPr algn="ctr">
              <a:defRPr/>
            </a:pPr>
            <a:r>
              <a:rPr lang="zh-CN" altLang="en-US" sz="4431" dirty="0">
                <a:latin typeface="Arial" charset="0"/>
              </a:rPr>
              <a:t>作业</a:t>
            </a:r>
            <a:endParaRPr lang="en-US" altLang="zh-TW" sz="4431" dirty="0">
              <a:effectLst>
                <a:outerShdw blurRad="38100" dist="38100" dir="2700000" algn="tl">
                  <a:srgbClr val="000000"/>
                </a:outerShdw>
              </a:effectLst>
              <a:latin typeface="Arial" charset="0"/>
            </a:endParaRPr>
          </a:p>
        </p:txBody>
      </p:sp>
      <p:grpSp>
        <p:nvGrpSpPr>
          <p:cNvPr id="109571" name="Group 3">
            <a:extLst>
              <a:ext uri="{FF2B5EF4-FFF2-40B4-BE49-F238E27FC236}">
                <a16:creationId xmlns:a16="http://schemas.microsoft.com/office/drawing/2014/main" id="{CF51B52A-E8E6-CF4D-9B50-D4222F31DC04}"/>
              </a:ext>
            </a:extLst>
          </p:cNvPr>
          <p:cNvGrpSpPr>
            <a:grpSpLocks/>
          </p:cNvGrpSpPr>
          <p:nvPr/>
        </p:nvGrpSpPr>
        <p:grpSpPr bwMode="auto">
          <a:xfrm>
            <a:off x="915866" y="1767254"/>
            <a:ext cx="1569426" cy="2532185"/>
            <a:chOff x="202" y="926"/>
            <a:chExt cx="1939" cy="2770"/>
          </a:xfrm>
        </p:grpSpPr>
        <p:sp>
          <p:nvSpPr>
            <p:cNvPr id="109590" name="Freeform 4">
              <a:extLst>
                <a:ext uri="{FF2B5EF4-FFF2-40B4-BE49-F238E27FC236}">
                  <a16:creationId xmlns:a16="http://schemas.microsoft.com/office/drawing/2014/main" id="{DE51417D-538D-E040-A3CE-68796D027E89}"/>
                </a:ext>
              </a:extLst>
            </p:cNvPr>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sz="1846"/>
            </a:p>
          </p:txBody>
        </p:sp>
        <p:sp>
          <p:nvSpPr>
            <p:cNvPr id="109591" name="Freeform 5">
              <a:extLst>
                <a:ext uri="{FF2B5EF4-FFF2-40B4-BE49-F238E27FC236}">
                  <a16:creationId xmlns:a16="http://schemas.microsoft.com/office/drawing/2014/main" id="{8E4163E9-CDAC-9343-963D-ACAB84962739}"/>
                </a:ext>
              </a:extLst>
            </p:cNvPr>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sz="1846"/>
            </a:p>
          </p:txBody>
        </p:sp>
        <p:grpSp>
          <p:nvGrpSpPr>
            <p:cNvPr id="109592" name="Group 6">
              <a:extLst>
                <a:ext uri="{FF2B5EF4-FFF2-40B4-BE49-F238E27FC236}">
                  <a16:creationId xmlns:a16="http://schemas.microsoft.com/office/drawing/2014/main" id="{30DF57A6-150E-3F46-80AD-41C9C78FB23A}"/>
                </a:ext>
              </a:extLst>
            </p:cNvPr>
            <p:cNvGrpSpPr>
              <a:grpSpLocks/>
            </p:cNvGrpSpPr>
            <p:nvPr/>
          </p:nvGrpSpPr>
          <p:grpSpPr bwMode="auto">
            <a:xfrm>
              <a:off x="532" y="1062"/>
              <a:ext cx="1572" cy="2612"/>
              <a:chOff x="532" y="1062"/>
              <a:chExt cx="1572" cy="2612"/>
            </a:xfrm>
          </p:grpSpPr>
          <p:sp>
            <p:nvSpPr>
              <p:cNvPr id="109593" name="Freeform 7">
                <a:extLst>
                  <a:ext uri="{FF2B5EF4-FFF2-40B4-BE49-F238E27FC236}">
                    <a16:creationId xmlns:a16="http://schemas.microsoft.com/office/drawing/2014/main" id="{BCBEAE6B-E5F4-0B4A-951D-4A127E55ED1D}"/>
                  </a:ext>
                </a:extLst>
              </p:cNvPr>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94" name="Freeform 8">
                <a:extLst>
                  <a:ext uri="{FF2B5EF4-FFF2-40B4-BE49-F238E27FC236}">
                    <a16:creationId xmlns:a16="http://schemas.microsoft.com/office/drawing/2014/main" id="{649C3B20-15DE-0745-AF59-37FE1B7ADCB1}"/>
                  </a:ext>
                </a:extLst>
              </p:cNvPr>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95" name="Freeform 9">
                <a:extLst>
                  <a:ext uri="{FF2B5EF4-FFF2-40B4-BE49-F238E27FC236}">
                    <a16:creationId xmlns:a16="http://schemas.microsoft.com/office/drawing/2014/main" id="{7F652E16-DACC-6B4A-9F5E-99F3987C59A7}"/>
                  </a:ext>
                </a:extLst>
              </p:cNvPr>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96" name="Freeform 10">
                <a:extLst>
                  <a:ext uri="{FF2B5EF4-FFF2-40B4-BE49-F238E27FC236}">
                    <a16:creationId xmlns:a16="http://schemas.microsoft.com/office/drawing/2014/main" id="{65D4533C-F901-AE41-A06D-48BB112AD1AC}"/>
                  </a:ext>
                </a:extLst>
              </p:cNvPr>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97" name="Freeform 11">
                <a:extLst>
                  <a:ext uri="{FF2B5EF4-FFF2-40B4-BE49-F238E27FC236}">
                    <a16:creationId xmlns:a16="http://schemas.microsoft.com/office/drawing/2014/main" id="{D61C6CE6-443A-7948-8562-FC8564D173A1}"/>
                  </a:ext>
                </a:extLst>
              </p:cNvPr>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98" name="Freeform 12">
                <a:extLst>
                  <a:ext uri="{FF2B5EF4-FFF2-40B4-BE49-F238E27FC236}">
                    <a16:creationId xmlns:a16="http://schemas.microsoft.com/office/drawing/2014/main" id="{EB14B6A7-93DF-0E45-9C8B-FBB2A6510A58}"/>
                  </a:ext>
                </a:extLst>
              </p:cNvPr>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99" name="Freeform 13">
                <a:extLst>
                  <a:ext uri="{FF2B5EF4-FFF2-40B4-BE49-F238E27FC236}">
                    <a16:creationId xmlns:a16="http://schemas.microsoft.com/office/drawing/2014/main" id="{3BF37A12-0B56-7841-A132-4272BAA88C3E}"/>
                  </a:ext>
                </a:extLst>
              </p:cNvPr>
              <p:cNvSpPr>
                <a:spLocks/>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600" name="Freeform 14">
                <a:extLst>
                  <a:ext uri="{FF2B5EF4-FFF2-40B4-BE49-F238E27FC236}">
                    <a16:creationId xmlns:a16="http://schemas.microsoft.com/office/drawing/2014/main" id="{299B2BE4-3A60-8542-9013-EE85557ED814}"/>
                  </a:ext>
                </a:extLst>
              </p:cNvPr>
              <p:cNvSpPr>
                <a:spLocks/>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601" name="Freeform 15">
                <a:extLst>
                  <a:ext uri="{FF2B5EF4-FFF2-40B4-BE49-F238E27FC236}">
                    <a16:creationId xmlns:a16="http://schemas.microsoft.com/office/drawing/2014/main" id="{3FB68207-A300-904D-AF73-AD3A8D0EC88B}"/>
                  </a:ext>
                </a:extLst>
              </p:cNvPr>
              <p:cNvSpPr>
                <a:spLocks/>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602" name="Freeform 16">
                <a:extLst>
                  <a:ext uri="{FF2B5EF4-FFF2-40B4-BE49-F238E27FC236}">
                    <a16:creationId xmlns:a16="http://schemas.microsoft.com/office/drawing/2014/main" id="{3318F162-818C-BE48-9135-B8BA7490738B}"/>
                  </a:ext>
                </a:extLst>
              </p:cNvPr>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603" name="Freeform 17">
                <a:extLst>
                  <a:ext uri="{FF2B5EF4-FFF2-40B4-BE49-F238E27FC236}">
                    <a16:creationId xmlns:a16="http://schemas.microsoft.com/office/drawing/2014/main" id="{DF3A68B5-248E-6249-A4E2-262B82D177D8}"/>
                  </a:ext>
                </a:extLst>
              </p:cNvPr>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604" name="Freeform 18">
                <a:extLst>
                  <a:ext uri="{FF2B5EF4-FFF2-40B4-BE49-F238E27FC236}">
                    <a16:creationId xmlns:a16="http://schemas.microsoft.com/office/drawing/2014/main" id="{1ADCD68B-17D0-6C48-AADB-A3AE820E9459}"/>
                  </a:ext>
                </a:extLst>
              </p:cNvPr>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sz="1846"/>
              </a:p>
            </p:txBody>
          </p:sp>
          <p:sp>
            <p:nvSpPr>
              <p:cNvPr id="109605" name="Freeform 19">
                <a:extLst>
                  <a:ext uri="{FF2B5EF4-FFF2-40B4-BE49-F238E27FC236}">
                    <a16:creationId xmlns:a16="http://schemas.microsoft.com/office/drawing/2014/main" id="{0C912108-300B-7B40-A383-8A019B1083D3}"/>
                  </a:ext>
                </a:extLst>
              </p:cNvPr>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sz="1846"/>
              </a:p>
            </p:txBody>
          </p:sp>
          <p:sp>
            <p:nvSpPr>
              <p:cNvPr id="109606" name="Freeform 20">
                <a:extLst>
                  <a:ext uri="{FF2B5EF4-FFF2-40B4-BE49-F238E27FC236}">
                    <a16:creationId xmlns:a16="http://schemas.microsoft.com/office/drawing/2014/main" id="{265847AC-E797-834E-B6F2-20AB792875C9}"/>
                  </a:ext>
                </a:extLst>
              </p:cNvPr>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607" name="Freeform 21">
                <a:extLst>
                  <a:ext uri="{FF2B5EF4-FFF2-40B4-BE49-F238E27FC236}">
                    <a16:creationId xmlns:a16="http://schemas.microsoft.com/office/drawing/2014/main" id="{D625A2AE-B37C-E84A-8465-89704072753B}"/>
                  </a:ext>
                </a:extLst>
              </p:cNvPr>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sz="1846"/>
              </a:p>
            </p:txBody>
          </p:sp>
          <p:sp>
            <p:nvSpPr>
              <p:cNvPr id="109608" name="Freeform 22">
                <a:extLst>
                  <a:ext uri="{FF2B5EF4-FFF2-40B4-BE49-F238E27FC236}">
                    <a16:creationId xmlns:a16="http://schemas.microsoft.com/office/drawing/2014/main" id="{9535F2E2-7D38-9241-85AD-DE39245EE469}"/>
                  </a:ext>
                </a:extLst>
              </p:cNvPr>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sz="1846"/>
              </a:p>
            </p:txBody>
          </p:sp>
        </p:grpSp>
      </p:grpSp>
      <p:grpSp>
        <p:nvGrpSpPr>
          <p:cNvPr id="109572" name="Group 23">
            <a:extLst>
              <a:ext uri="{FF2B5EF4-FFF2-40B4-BE49-F238E27FC236}">
                <a16:creationId xmlns:a16="http://schemas.microsoft.com/office/drawing/2014/main" id="{59FF3D1C-05CE-4E40-BF6F-8BB0C10C65BA}"/>
              </a:ext>
            </a:extLst>
          </p:cNvPr>
          <p:cNvGrpSpPr>
            <a:grpSpLocks/>
          </p:cNvGrpSpPr>
          <p:nvPr/>
        </p:nvGrpSpPr>
        <p:grpSpPr bwMode="auto">
          <a:xfrm>
            <a:off x="6932735" y="1907931"/>
            <a:ext cx="1676400" cy="2321169"/>
            <a:chOff x="3594" y="1043"/>
            <a:chExt cx="2012" cy="2574"/>
          </a:xfrm>
        </p:grpSpPr>
        <p:sp>
          <p:nvSpPr>
            <p:cNvPr id="109573" name="Freeform 24">
              <a:extLst>
                <a:ext uri="{FF2B5EF4-FFF2-40B4-BE49-F238E27FC236}">
                  <a16:creationId xmlns:a16="http://schemas.microsoft.com/office/drawing/2014/main" id="{61AD7135-68FD-5548-B8E1-1166A9C33536}"/>
                </a:ext>
              </a:extLst>
            </p:cNvPr>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sz="1846"/>
            </a:p>
          </p:txBody>
        </p:sp>
        <p:sp>
          <p:nvSpPr>
            <p:cNvPr id="109574" name="Freeform 25">
              <a:extLst>
                <a:ext uri="{FF2B5EF4-FFF2-40B4-BE49-F238E27FC236}">
                  <a16:creationId xmlns:a16="http://schemas.microsoft.com/office/drawing/2014/main" id="{E20B579F-B340-6442-BACF-917E31AF2047}"/>
                </a:ext>
              </a:extLst>
            </p:cNvPr>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75" name="Freeform 26">
              <a:extLst>
                <a:ext uri="{FF2B5EF4-FFF2-40B4-BE49-F238E27FC236}">
                  <a16:creationId xmlns:a16="http://schemas.microsoft.com/office/drawing/2014/main" id="{6F51E705-CE7F-564E-9125-182A70FAB848}"/>
                </a:ext>
              </a:extLst>
            </p:cNvPr>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76" name="Freeform 27">
              <a:extLst>
                <a:ext uri="{FF2B5EF4-FFF2-40B4-BE49-F238E27FC236}">
                  <a16:creationId xmlns:a16="http://schemas.microsoft.com/office/drawing/2014/main" id="{61328E42-8BD0-1F43-88C5-CF50C84D0A84}"/>
                </a:ext>
              </a:extLst>
            </p:cNvPr>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77" name="Freeform 28">
              <a:extLst>
                <a:ext uri="{FF2B5EF4-FFF2-40B4-BE49-F238E27FC236}">
                  <a16:creationId xmlns:a16="http://schemas.microsoft.com/office/drawing/2014/main" id="{A62A15D8-DFBE-C744-8627-B4ECA4865F5D}"/>
                </a:ext>
              </a:extLst>
            </p:cNvPr>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sz="1846"/>
            </a:p>
          </p:txBody>
        </p:sp>
        <p:sp>
          <p:nvSpPr>
            <p:cNvPr id="109578" name="Freeform 29">
              <a:extLst>
                <a:ext uri="{FF2B5EF4-FFF2-40B4-BE49-F238E27FC236}">
                  <a16:creationId xmlns:a16="http://schemas.microsoft.com/office/drawing/2014/main" id="{6F31A341-120B-2549-AD18-070A342B88CE}"/>
                </a:ext>
              </a:extLst>
            </p:cNvPr>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79" name="Freeform 30">
              <a:extLst>
                <a:ext uri="{FF2B5EF4-FFF2-40B4-BE49-F238E27FC236}">
                  <a16:creationId xmlns:a16="http://schemas.microsoft.com/office/drawing/2014/main" id="{3E5AF705-E945-7346-8658-FB3C7F4AB5B0}"/>
                </a:ext>
              </a:extLst>
            </p:cNvPr>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sz="1846"/>
            </a:p>
          </p:txBody>
        </p:sp>
        <p:sp>
          <p:nvSpPr>
            <p:cNvPr id="109580" name="Freeform 31">
              <a:extLst>
                <a:ext uri="{FF2B5EF4-FFF2-40B4-BE49-F238E27FC236}">
                  <a16:creationId xmlns:a16="http://schemas.microsoft.com/office/drawing/2014/main" id="{C2F10E8D-0EEE-7148-84E0-2F9AA9CBF87F}"/>
                </a:ext>
              </a:extLst>
            </p:cNvPr>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sz="1846"/>
            </a:p>
          </p:txBody>
        </p:sp>
        <p:sp>
          <p:nvSpPr>
            <p:cNvPr id="109581" name="Freeform 32">
              <a:extLst>
                <a:ext uri="{FF2B5EF4-FFF2-40B4-BE49-F238E27FC236}">
                  <a16:creationId xmlns:a16="http://schemas.microsoft.com/office/drawing/2014/main" id="{7BC00DC0-179E-E64C-B0A6-C7E27711E1D2}"/>
                </a:ext>
              </a:extLst>
            </p:cNvPr>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sz="1846"/>
            </a:p>
          </p:txBody>
        </p:sp>
        <p:sp>
          <p:nvSpPr>
            <p:cNvPr id="109582" name="Freeform 33">
              <a:extLst>
                <a:ext uri="{FF2B5EF4-FFF2-40B4-BE49-F238E27FC236}">
                  <a16:creationId xmlns:a16="http://schemas.microsoft.com/office/drawing/2014/main" id="{AB5F8C7F-3BD4-D248-85A5-25C4F29F5A78}"/>
                </a:ext>
              </a:extLst>
            </p:cNvPr>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sz="1846"/>
            </a:p>
          </p:txBody>
        </p:sp>
        <p:sp>
          <p:nvSpPr>
            <p:cNvPr id="109583" name="Freeform 34">
              <a:extLst>
                <a:ext uri="{FF2B5EF4-FFF2-40B4-BE49-F238E27FC236}">
                  <a16:creationId xmlns:a16="http://schemas.microsoft.com/office/drawing/2014/main" id="{E686F54B-994B-E44E-8516-DE4D6F62B25A}"/>
                </a:ext>
              </a:extLst>
            </p:cNvPr>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84" name="Freeform 35">
              <a:extLst>
                <a:ext uri="{FF2B5EF4-FFF2-40B4-BE49-F238E27FC236}">
                  <a16:creationId xmlns:a16="http://schemas.microsoft.com/office/drawing/2014/main" id="{02EC415B-7CAB-5540-AA58-871A54D8F7D1}"/>
                </a:ext>
              </a:extLst>
            </p:cNvPr>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85" name="Freeform 36">
              <a:extLst>
                <a:ext uri="{FF2B5EF4-FFF2-40B4-BE49-F238E27FC236}">
                  <a16:creationId xmlns:a16="http://schemas.microsoft.com/office/drawing/2014/main" id="{6F2DBF1B-EFEC-1B4D-ACC8-7995C0C1FE0C}"/>
                </a:ext>
              </a:extLst>
            </p:cNvPr>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86" name="Freeform 37">
              <a:extLst>
                <a:ext uri="{FF2B5EF4-FFF2-40B4-BE49-F238E27FC236}">
                  <a16:creationId xmlns:a16="http://schemas.microsoft.com/office/drawing/2014/main" id="{F5C7C0EF-9FCB-F340-9C63-26965940791D}"/>
                </a:ext>
              </a:extLst>
            </p:cNvPr>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87" name="Freeform 38">
              <a:extLst>
                <a:ext uri="{FF2B5EF4-FFF2-40B4-BE49-F238E27FC236}">
                  <a16:creationId xmlns:a16="http://schemas.microsoft.com/office/drawing/2014/main" id="{948A313A-F281-B545-8F08-79088686F8F1}"/>
                </a:ext>
              </a:extLst>
            </p:cNvPr>
            <p:cNvSpPr>
              <a:spLocks/>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88" name="Freeform 39">
              <a:extLst>
                <a:ext uri="{FF2B5EF4-FFF2-40B4-BE49-F238E27FC236}">
                  <a16:creationId xmlns:a16="http://schemas.microsoft.com/office/drawing/2014/main" id="{E7FE4A85-F0CC-6043-B4A0-CEBF40DF71AE}"/>
                </a:ext>
              </a:extLst>
            </p:cNvPr>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sp>
          <p:nvSpPr>
            <p:cNvPr id="109589" name="Freeform 40">
              <a:extLst>
                <a:ext uri="{FF2B5EF4-FFF2-40B4-BE49-F238E27FC236}">
                  <a16:creationId xmlns:a16="http://schemas.microsoft.com/office/drawing/2014/main" id="{F043981C-192B-FB46-8579-C36947408A61}"/>
                </a:ext>
              </a:extLst>
            </p:cNvPr>
            <p:cNvSpPr>
              <a:spLocks/>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46"/>
            </a:p>
          </p:txBody>
        </p:sp>
      </p:grpSp>
    </p:spTree>
    <p:extLst>
      <p:ext uri="{BB962C8B-B14F-4D97-AF65-F5344CB8AC3E}">
        <p14:creationId xmlns:p14="http://schemas.microsoft.com/office/powerpoint/2010/main" val="3263182711"/>
      </p:ext>
    </p:extLst>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863EC15-6B88-D049-A325-815073B3D853}"/>
              </a:ext>
            </a:extLst>
          </p:cNvPr>
          <p:cNvSpPr>
            <a:spLocks noGrp="1" noChangeArrowheads="1"/>
          </p:cNvSpPr>
          <p:nvPr>
            <p:ph type="title"/>
          </p:nvPr>
        </p:nvSpPr>
        <p:spPr/>
        <p:txBody>
          <a:bodyPr/>
          <a:lstStyle/>
          <a:p>
            <a:pPr eaLnBrk="1" hangingPunct="1"/>
            <a:r>
              <a:rPr lang="zh-CN" altLang="en-US" sz="3600" dirty="0">
                <a:ea typeface="宋体" panose="02010600030101010101" pitchFamily="2" charset="-122"/>
              </a:rPr>
              <a:t>作业</a:t>
            </a:r>
            <a:r>
              <a:rPr lang="en-US" altLang="zh-CN" sz="3600" dirty="0">
                <a:ea typeface="宋体" panose="02010600030101010101" pitchFamily="2" charset="-122"/>
              </a:rPr>
              <a:t>12</a:t>
            </a:r>
            <a:endParaRPr lang="zh-CN" altLang="en-US" sz="3600" dirty="0">
              <a:ea typeface="宋体" panose="02010600030101010101" pitchFamily="2" charset="-122"/>
            </a:endParaRPr>
          </a:p>
        </p:txBody>
      </p:sp>
      <p:sp>
        <p:nvSpPr>
          <p:cNvPr id="62467" name="Rectangle 3">
            <a:extLst>
              <a:ext uri="{FF2B5EF4-FFF2-40B4-BE49-F238E27FC236}">
                <a16:creationId xmlns:a16="http://schemas.microsoft.com/office/drawing/2014/main" id="{133CD80E-71BD-664D-BB44-A82A62FA0FDD}"/>
              </a:ext>
            </a:extLst>
          </p:cNvPr>
          <p:cNvSpPr>
            <a:spLocks noGrp="1" noChangeArrowheads="1"/>
          </p:cNvSpPr>
          <p:nvPr>
            <p:ph type="body" idx="1"/>
          </p:nvPr>
        </p:nvSpPr>
        <p:spPr/>
        <p:txBody>
          <a:bodyPr/>
          <a:lstStyle/>
          <a:p>
            <a:pPr eaLnBrk="1" hangingPunct="1">
              <a:lnSpc>
                <a:spcPct val="95000"/>
              </a:lnSpc>
              <a:spcBef>
                <a:spcPct val="0"/>
              </a:spcBef>
            </a:pPr>
            <a:r>
              <a:rPr lang="zh-CN" altLang="en-US"/>
              <a:t>对本门课程的有何建议？</a:t>
            </a:r>
            <a:endParaRPr lang="zh-CN" altLang="en-US" dirty="0"/>
          </a:p>
        </p:txBody>
      </p:sp>
    </p:spTree>
    <p:extLst>
      <p:ext uri="{BB962C8B-B14F-4D97-AF65-F5344CB8AC3E}">
        <p14:creationId xmlns:p14="http://schemas.microsoft.com/office/powerpoint/2010/main" val="18346412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0295A2F-EE41-2549-A54A-3482B573D4B4}"/>
              </a:ext>
            </a:extLst>
          </p:cNvPr>
          <p:cNvSpPr>
            <a:spLocks noGrp="1" noChangeArrowheads="1"/>
          </p:cNvSpPr>
          <p:nvPr>
            <p:ph type="title"/>
          </p:nvPr>
        </p:nvSpPr>
        <p:spPr>
          <a:xfrm>
            <a:off x="396875" y="533400"/>
            <a:ext cx="6554788" cy="4984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zh-CN" altLang="en-US">
                <a:ea typeface="宋体" panose="02010600030101010101" pitchFamily="2" charset="-122"/>
              </a:rPr>
              <a:t>系统提供的数据类型</a:t>
            </a:r>
            <a:endParaRPr lang="en-US" altLang="zh-CN">
              <a:ea typeface="宋体" panose="02010600030101010101" pitchFamily="2" charset="-122"/>
            </a:endParaRPr>
          </a:p>
        </p:txBody>
      </p:sp>
      <p:sp>
        <p:nvSpPr>
          <p:cNvPr id="14339" name="Rectangle 3">
            <a:extLst>
              <a:ext uri="{FF2B5EF4-FFF2-40B4-BE49-F238E27FC236}">
                <a16:creationId xmlns:a16="http://schemas.microsoft.com/office/drawing/2014/main" id="{158CBF79-375A-8446-8E40-0004FC00054D}"/>
              </a:ext>
            </a:extLst>
          </p:cNvPr>
          <p:cNvSpPr>
            <a:spLocks noGrp="1" noChangeArrowheads="1"/>
          </p:cNvSpPr>
          <p:nvPr>
            <p:ph type="body" idx="1"/>
          </p:nvPr>
        </p:nvSpPr>
        <p:spPr>
          <a:xfrm>
            <a:off x="446088" y="1295400"/>
            <a:ext cx="8370887" cy="510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zh-CN" altLang="en-US"/>
              <a:t>数字数据</a:t>
            </a:r>
          </a:p>
          <a:p>
            <a:pPr lvl="1" eaLnBrk="1" hangingPunct="1"/>
            <a:r>
              <a:rPr lang="zh-CN" altLang="en-US"/>
              <a:t>整型数据：存储整数</a:t>
            </a:r>
          </a:p>
          <a:p>
            <a:pPr lvl="2" eaLnBrk="1" hangingPunct="1"/>
            <a:endParaRPr lang="en-US" altLang="zh-CN" sz="1400">
              <a:latin typeface="宋体" panose="02010600030101010101" pitchFamily="2" charset="-122"/>
            </a:endParaRPr>
          </a:p>
          <a:p>
            <a:pPr lvl="2" eaLnBrk="1" hangingPunct="1"/>
            <a:endParaRPr lang="en-US" altLang="zh-CN" sz="1400">
              <a:latin typeface="宋体" panose="02010600030101010101" pitchFamily="2" charset="-122"/>
            </a:endParaRPr>
          </a:p>
          <a:p>
            <a:pPr lvl="2" eaLnBrk="1" hangingPunct="1"/>
            <a:endParaRPr lang="en-US" altLang="zh-CN" sz="1400">
              <a:latin typeface="宋体" panose="02010600030101010101" pitchFamily="2" charset="-122"/>
            </a:endParaRPr>
          </a:p>
          <a:p>
            <a:pPr lvl="2" eaLnBrk="1" hangingPunct="1"/>
            <a:endParaRPr lang="en-US" altLang="zh-CN" sz="1400">
              <a:latin typeface="宋体" panose="02010600030101010101" pitchFamily="2" charset="-122"/>
            </a:endParaRPr>
          </a:p>
          <a:p>
            <a:pPr lvl="2" eaLnBrk="1" hangingPunct="1"/>
            <a:endParaRPr lang="en-US" altLang="zh-CN" sz="1400">
              <a:latin typeface="宋体" panose="02010600030101010101" pitchFamily="2" charset="-122"/>
            </a:endParaRPr>
          </a:p>
          <a:p>
            <a:pPr lvl="2" eaLnBrk="1" hangingPunct="1"/>
            <a:endParaRPr lang="en-US" altLang="zh-CN" sz="1400">
              <a:latin typeface="宋体" panose="02010600030101010101" pitchFamily="2" charset="-122"/>
            </a:endParaRPr>
          </a:p>
          <a:p>
            <a:pPr lvl="2" eaLnBrk="1" hangingPunct="1"/>
            <a:endParaRPr lang="en-US" altLang="zh-CN" sz="1400">
              <a:latin typeface="宋体" panose="02010600030101010101" pitchFamily="2" charset="-122"/>
            </a:endParaRPr>
          </a:p>
          <a:p>
            <a:pPr lvl="1" eaLnBrk="1" hangingPunct="1"/>
            <a:r>
              <a:rPr lang="zh-CN" altLang="en-US"/>
              <a:t>小数数据：包含存储在最小有效数上的数据</a:t>
            </a:r>
          </a:p>
        </p:txBody>
      </p:sp>
      <p:graphicFrame>
        <p:nvGraphicFramePr>
          <p:cNvPr id="1163303" name="Group 39">
            <a:extLst>
              <a:ext uri="{FF2B5EF4-FFF2-40B4-BE49-F238E27FC236}">
                <a16:creationId xmlns:a16="http://schemas.microsoft.com/office/drawing/2014/main" id="{853EF919-75EA-9845-B07A-651B286A733B}"/>
              </a:ext>
            </a:extLst>
          </p:cNvPr>
          <p:cNvGraphicFramePr>
            <a:graphicFrameLocks noGrp="1"/>
          </p:cNvGraphicFramePr>
          <p:nvPr/>
        </p:nvGraphicFramePr>
        <p:xfrm>
          <a:off x="342900" y="2449513"/>
          <a:ext cx="8335963" cy="1658937"/>
        </p:xfrm>
        <a:graphic>
          <a:graphicData uri="http://schemas.openxmlformats.org/drawingml/2006/table">
            <a:tbl>
              <a:tblPr/>
              <a:tblGrid>
                <a:gridCol w="2397125">
                  <a:extLst>
                    <a:ext uri="{9D8B030D-6E8A-4147-A177-3AD203B41FA5}">
                      <a16:colId xmlns:a16="http://schemas.microsoft.com/office/drawing/2014/main" val="2431699795"/>
                    </a:ext>
                  </a:extLst>
                </a:gridCol>
                <a:gridCol w="5938838">
                  <a:extLst>
                    <a:ext uri="{9D8B030D-6E8A-4147-A177-3AD203B41FA5}">
                      <a16:colId xmlns:a16="http://schemas.microsoft.com/office/drawing/2014/main" val="3055637831"/>
                    </a:ext>
                  </a:extLst>
                </a:gridCol>
              </a:tblGrid>
              <a:tr h="43180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bigint</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占8个字节，值的范围为 -2</a:t>
                      </a:r>
                      <a:r>
                        <a:rPr kumimoji="1" lang="zh-CN" altLang="en-US" sz="2400" b="1" i="0" u="none" strike="noStrike" cap="none" normalizeH="0" baseline="3000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63</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～2</a:t>
                      </a:r>
                      <a:r>
                        <a:rPr kumimoji="1" lang="zh-CN" altLang="en-US" sz="2400" b="1" i="0" u="none" strike="noStrike" cap="none" normalizeH="0" baseline="3000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63</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-1</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1178454"/>
                  </a:ext>
                </a:extLst>
              </a:tr>
              <a:tr h="38417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int</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占4个字节，值的范围为 -2</a:t>
                      </a:r>
                      <a:r>
                        <a:rPr kumimoji="1" lang="zh-CN" altLang="en-US" sz="2400" b="1" i="0" u="none" strike="noStrike" cap="none" normalizeH="0" baseline="3000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31</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～2</a:t>
                      </a:r>
                      <a:r>
                        <a:rPr kumimoji="1" lang="zh-CN" altLang="en-US" sz="2400" b="1" i="0" u="none" strike="noStrike" cap="none" normalizeH="0" baseline="3000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31</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-1</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8517716"/>
                  </a:ext>
                </a:extLst>
              </a:tr>
              <a:tr h="42703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smallint</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占2个字节，值的范围为 -32768～32 767</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4112095"/>
                  </a:ext>
                </a:extLst>
              </a:tr>
              <a:tr h="41592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tinyint</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占1个字节，值的范围为 0～255</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4172540"/>
                  </a:ext>
                </a:extLst>
              </a:tr>
            </a:tbl>
          </a:graphicData>
        </a:graphic>
      </p:graphicFrame>
      <p:graphicFrame>
        <p:nvGraphicFramePr>
          <p:cNvPr id="1163304" name="Group 40">
            <a:extLst>
              <a:ext uri="{FF2B5EF4-FFF2-40B4-BE49-F238E27FC236}">
                <a16:creationId xmlns:a16="http://schemas.microsoft.com/office/drawing/2014/main" id="{4D28F1D4-5398-D843-A8B4-B2FCC030DE92}"/>
              </a:ext>
            </a:extLst>
          </p:cNvPr>
          <p:cNvGraphicFramePr>
            <a:graphicFrameLocks noGrp="1"/>
          </p:cNvGraphicFramePr>
          <p:nvPr/>
        </p:nvGraphicFramePr>
        <p:xfrm>
          <a:off x="442913" y="4760913"/>
          <a:ext cx="8177212" cy="1325562"/>
        </p:xfrm>
        <a:graphic>
          <a:graphicData uri="http://schemas.openxmlformats.org/drawingml/2006/table">
            <a:tbl>
              <a:tblPr/>
              <a:tblGrid>
                <a:gridCol w="3089275">
                  <a:extLst>
                    <a:ext uri="{9D8B030D-6E8A-4147-A177-3AD203B41FA5}">
                      <a16:colId xmlns:a16="http://schemas.microsoft.com/office/drawing/2014/main" val="3480678993"/>
                    </a:ext>
                  </a:extLst>
                </a:gridCol>
                <a:gridCol w="5087937">
                  <a:extLst>
                    <a:ext uri="{9D8B030D-6E8A-4147-A177-3AD203B41FA5}">
                      <a16:colId xmlns:a16="http://schemas.microsoft.com/office/drawing/2014/main" val="1134114222"/>
                    </a:ext>
                  </a:extLst>
                </a:gridCol>
              </a:tblGrid>
              <a:tr h="82232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decimal [(p[,s])]</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679" marB="4567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p</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为精度，最大38；</a:t>
                      </a:r>
                      <a:b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b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s</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为小数位数，0≤</a:t>
                      </a: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s≤p</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679" marB="4567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7508472"/>
                  </a:ext>
                </a:extLst>
              </a:tr>
              <a:tr h="50323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numeric [(p[,s])]</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679" marB="4567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在</a:t>
                      </a: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SQL Server</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中，等价于</a:t>
                      </a: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decimal</a:t>
                      </a:r>
                      <a:endPar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marT="45679" marB="4567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900309"/>
                  </a:ext>
                </a:extLst>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6C1BC31-035A-7240-9228-67344744B879}"/>
              </a:ext>
            </a:extLst>
          </p:cNvPr>
          <p:cNvSpPr>
            <a:spLocks noGrp="1" noChangeArrowheads="1"/>
          </p:cNvSpPr>
          <p:nvPr>
            <p:ph type="title"/>
          </p:nvPr>
        </p:nvSpPr>
        <p:spPr>
          <a:xfrm>
            <a:off x="396875" y="533400"/>
            <a:ext cx="7583488" cy="4984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zh-CN" altLang="en-US">
                <a:ea typeface="宋体" panose="02010600030101010101" pitchFamily="2" charset="-122"/>
              </a:rPr>
              <a:t>系统提供的数据类型</a:t>
            </a:r>
            <a:endParaRPr lang="en-US" altLang="zh-CN">
              <a:ea typeface="宋体" panose="02010600030101010101" pitchFamily="2" charset="-122"/>
            </a:endParaRPr>
          </a:p>
        </p:txBody>
      </p:sp>
      <p:sp>
        <p:nvSpPr>
          <p:cNvPr id="15363" name="Rectangle 3">
            <a:extLst>
              <a:ext uri="{FF2B5EF4-FFF2-40B4-BE49-F238E27FC236}">
                <a16:creationId xmlns:a16="http://schemas.microsoft.com/office/drawing/2014/main" id="{3BECC28E-C884-4A4A-9F74-1D3203E484C0}"/>
              </a:ext>
            </a:extLst>
          </p:cNvPr>
          <p:cNvSpPr>
            <a:spLocks noGrp="1" noChangeArrowheads="1"/>
          </p:cNvSpPr>
          <p:nvPr>
            <p:ph type="body" idx="1"/>
          </p:nvPr>
        </p:nvSpPr>
        <p:spPr>
          <a:xfrm>
            <a:off x="474663" y="1090613"/>
            <a:ext cx="8235950" cy="51054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zh-CN" altLang="en-US"/>
              <a:t>数字数据（续）</a:t>
            </a:r>
          </a:p>
          <a:p>
            <a:pPr lvl="1" eaLnBrk="1" hangingPunct="1"/>
            <a:r>
              <a:rPr lang="zh-CN" altLang="en-US"/>
              <a:t>近似数字数据：表示浮点数据的近似数字</a:t>
            </a:r>
          </a:p>
          <a:p>
            <a:pPr lvl="2" eaLnBrk="1" hangingPunct="1"/>
            <a:endParaRPr lang="en-US" altLang="zh-CN" sz="1200">
              <a:latin typeface="宋体" panose="02010600030101010101" pitchFamily="2" charset="-122"/>
            </a:endParaRPr>
          </a:p>
          <a:p>
            <a:pPr lvl="2" eaLnBrk="1" hangingPunct="1"/>
            <a:endParaRPr lang="en-US" altLang="zh-CN" sz="1200">
              <a:latin typeface="宋体" panose="02010600030101010101" pitchFamily="2" charset="-122"/>
            </a:endParaRPr>
          </a:p>
          <a:p>
            <a:pPr lvl="2" eaLnBrk="1" hangingPunct="1"/>
            <a:endParaRPr lang="en-US" altLang="zh-CN" sz="1200">
              <a:latin typeface="宋体" panose="02010600030101010101" pitchFamily="2" charset="-122"/>
            </a:endParaRPr>
          </a:p>
          <a:p>
            <a:pPr lvl="2" eaLnBrk="1" hangingPunct="1"/>
            <a:endParaRPr lang="en-US" altLang="zh-CN" sz="1200">
              <a:latin typeface="宋体" panose="02010600030101010101" pitchFamily="2" charset="-122"/>
            </a:endParaRPr>
          </a:p>
          <a:p>
            <a:pPr lvl="2" eaLnBrk="1" hangingPunct="1"/>
            <a:endParaRPr lang="en-US" altLang="zh-CN" sz="1200">
              <a:latin typeface="宋体" panose="02010600030101010101" pitchFamily="2" charset="-122"/>
            </a:endParaRPr>
          </a:p>
          <a:p>
            <a:pPr lvl="2" eaLnBrk="1" hangingPunct="1"/>
            <a:endParaRPr lang="en-US" altLang="zh-CN" sz="1200">
              <a:latin typeface="宋体" panose="02010600030101010101" pitchFamily="2" charset="-122"/>
            </a:endParaRPr>
          </a:p>
          <a:p>
            <a:pPr lvl="2" eaLnBrk="1" hangingPunct="1"/>
            <a:endParaRPr lang="en-US" altLang="zh-CN">
              <a:latin typeface="宋体" panose="02010600030101010101" pitchFamily="2" charset="-122"/>
            </a:endParaRPr>
          </a:p>
          <a:p>
            <a:pPr lvl="1" eaLnBrk="1" hangingPunct="1"/>
            <a:r>
              <a:rPr lang="zh-CN" altLang="en-US"/>
              <a:t>货币数据：表示正的或负的货币值， </a:t>
            </a:r>
            <a:r>
              <a:rPr lang="en-US" altLang="zh-CN">
                <a:latin typeface="宋体" panose="02010600030101010101" pitchFamily="2" charset="-122"/>
              </a:rPr>
              <a:t>money </a:t>
            </a:r>
            <a:r>
              <a:rPr lang="zh-CN" altLang="en-US">
                <a:latin typeface="宋体" panose="02010600030101010101" pitchFamily="2" charset="-122"/>
              </a:rPr>
              <a:t>对象的小数点右边最多可以有 4 个数字</a:t>
            </a:r>
          </a:p>
        </p:txBody>
      </p:sp>
      <p:graphicFrame>
        <p:nvGraphicFramePr>
          <p:cNvPr id="1165368" name="Group 56">
            <a:extLst>
              <a:ext uri="{FF2B5EF4-FFF2-40B4-BE49-F238E27FC236}">
                <a16:creationId xmlns:a16="http://schemas.microsoft.com/office/drawing/2014/main" id="{B93067B5-2EB1-DD41-92EA-0633C08D6D7E}"/>
              </a:ext>
            </a:extLst>
          </p:cNvPr>
          <p:cNvGraphicFramePr>
            <a:graphicFrameLocks noGrp="1"/>
          </p:cNvGraphicFramePr>
          <p:nvPr/>
        </p:nvGraphicFramePr>
        <p:xfrm>
          <a:off x="522288" y="2095500"/>
          <a:ext cx="8201025" cy="1681163"/>
        </p:xfrm>
        <a:graphic>
          <a:graphicData uri="http://schemas.openxmlformats.org/drawingml/2006/table">
            <a:tbl>
              <a:tblPr/>
              <a:tblGrid>
                <a:gridCol w="2255837">
                  <a:extLst>
                    <a:ext uri="{9D8B030D-6E8A-4147-A177-3AD203B41FA5}">
                      <a16:colId xmlns:a16="http://schemas.microsoft.com/office/drawing/2014/main" val="3845441527"/>
                    </a:ext>
                  </a:extLst>
                </a:gridCol>
                <a:gridCol w="5945188">
                  <a:extLst>
                    <a:ext uri="{9D8B030D-6E8A-4147-A177-3AD203B41FA5}">
                      <a16:colId xmlns:a16="http://schemas.microsoft.com/office/drawing/2014/main" val="960482623"/>
                    </a:ext>
                  </a:extLst>
                </a:gridCol>
              </a:tblGrid>
              <a:tr h="857250">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float [(</a:t>
                      </a:r>
                      <a:r>
                        <a:rPr kumimoji="1" lang="en-US" altLang="zh-CN" sz="2800" b="1" i="1"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kumimoji="1" lang="en-US" altLang="zh-CN" sz="2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a:t>
                      </a:r>
                      <a:endParaRPr kumimoji="1" lang="zh-CN" altLang="en-US" sz="28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从 -1.79</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E+308 </a:t>
                      </a: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到 1.79</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E+308 </a:t>
                      </a: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之间的浮点数字数据；</a:t>
                      </a:r>
                      <a:r>
                        <a:rPr kumimoji="1" lang="en-US" altLang="zh-CN" sz="2000" b="1" i="1"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 </a:t>
                      </a: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为用于存储科学记数法尾数的位数，同时指示其精度和存储大小，1≤</a:t>
                      </a:r>
                      <a:r>
                        <a:rPr kumimoji="1" lang="en-US" altLang="zh-CN" sz="2000" b="1" i="1"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n≤</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53</a:t>
                      </a:r>
                      <a:endParaRPr kumimoji="1" lang="zh-CN" altLang="en-US" sz="20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7899817"/>
                  </a:ext>
                </a:extLst>
              </a:tr>
              <a:tr h="823913">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8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real</a:t>
                      </a:r>
                      <a:endParaRPr kumimoji="1" lang="zh-CN" altLang="en-US" sz="28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从 3.40</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E+38 </a:t>
                      </a: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到 3.40</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E+38 </a:t>
                      </a: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之间的浮点数字数据，存储大小为 4 字节；</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SQL Server </a:t>
                      </a: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中，</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real </a:t>
                      </a: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的同义词为 </a:t>
                      </a: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Arial" panose="020B0604020202020204" pitchFamily="34" charset="0"/>
                        </a:rPr>
                        <a:t>float(24)</a:t>
                      </a:r>
                      <a:r>
                        <a:rPr kumimoji="1" lang="en-US" altLang="zh-CN"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 </a:t>
                      </a:r>
                      <a:endParaRPr kumimoji="1" lang="zh-CN" altLang="en-US" sz="2000" b="1" i="0" u="none" strike="noStrike" cap="none" normalizeH="0" baseline="0">
                        <a:ln>
                          <a:noFill/>
                        </a:ln>
                        <a:solidFill>
                          <a:schemeClr val="bg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7166147"/>
                  </a:ext>
                </a:extLst>
              </a:tr>
            </a:tbl>
          </a:graphicData>
        </a:graphic>
      </p:graphicFrame>
      <p:graphicFrame>
        <p:nvGraphicFramePr>
          <p:cNvPr id="1165371" name="Group 59">
            <a:extLst>
              <a:ext uri="{FF2B5EF4-FFF2-40B4-BE49-F238E27FC236}">
                <a16:creationId xmlns:a16="http://schemas.microsoft.com/office/drawing/2014/main" id="{879ECF84-FCDF-8344-BFE3-CEA565685B68}"/>
              </a:ext>
            </a:extLst>
          </p:cNvPr>
          <p:cNvGraphicFramePr>
            <a:graphicFrameLocks noGrp="1"/>
          </p:cNvGraphicFramePr>
          <p:nvPr/>
        </p:nvGraphicFramePr>
        <p:xfrm>
          <a:off x="350838" y="4857750"/>
          <a:ext cx="8621712" cy="1719263"/>
        </p:xfrm>
        <a:graphic>
          <a:graphicData uri="http://schemas.openxmlformats.org/drawingml/2006/table">
            <a:tbl>
              <a:tblPr/>
              <a:tblGrid>
                <a:gridCol w="1992312">
                  <a:extLst>
                    <a:ext uri="{9D8B030D-6E8A-4147-A177-3AD203B41FA5}">
                      <a16:colId xmlns:a16="http://schemas.microsoft.com/office/drawing/2014/main" val="3036908128"/>
                    </a:ext>
                  </a:extLst>
                </a:gridCol>
                <a:gridCol w="6629400">
                  <a:extLst>
                    <a:ext uri="{9D8B030D-6E8A-4147-A177-3AD203B41FA5}">
                      <a16:colId xmlns:a16="http://schemas.microsoft.com/office/drawing/2014/main" val="395714765"/>
                    </a:ext>
                  </a:extLst>
                </a:gridCol>
              </a:tblGrid>
              <a:tr h="1042988">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money</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占8个字节，值的范围为</a:t>
                      </a:r>
                    </a:p>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-922 337 203 685 </a:t>
                      </a: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477.580 8</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～+922 337 203 685 </a:t>
                      </a: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477.580 7</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4535435"/>
                  </a:ext>
                </a:extLst>
              </a:tr>
              <a:tr h="676275">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8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smallmoney</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9999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1pPr>
                      <a:lvl2pPr marL="742950" indent="-285750" eaLnBrk="0" hangingPunct="0">
                        <a:lnSpc>
                          <a:spcPct val="90000"/>
                        </a:lnSpc>
                        <a:spcBef>
                          <a:spcPct val="20000"/>
                        </a:spcBef>
                        <a:spcAft>
                          <a:spcPct val="15000"/>
                        </a:spcAft>
                        <a:buClr>
                          <a:schemeClr val="accent1"/>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2pPr>
                      <a:lvl3pPr marL="1143000" indent="-228600" eaLnBrk="0" hangingPunct="0">
                        <a:spcBef>
                          <a:spcPct val="20000"/>
                        </a:spcBef>
                        <a:buClr>
                          <a:srgbClr val="B9B5FF"/>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3pPr>
                      <a:lvl4pPr marL="1600200" indent="-228600" eaLnBrk="0" hangingPunct="0">
                        <a:spcBef>
                          <a:spcPct val="20000"/>
                        </a:spcBef>
                        <a:buClr>
                          <a:schemeClr val="accent1"/>
                        </a:buClr>
                        <a:buFont typeface="Wingdings" pitchFamily="2" charset="2"/>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4pPr>
                      <a:lvl5pPr marL="2057400" indent="-228600" eaLnBrk="0" hangingPunct="0">
                        <a:spcBef>
                          <a:spcPct val="20000"/>
                        </a:spcBef>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defRPr sz="2400" b="1">
                          <a:solidFill>
                            <a:schemeClr val="bg1"/>
                          </a:solidFill>
                          <a:latin typeface="Arial" panose="020B0604020202020204" pitchFamily="34" charset="0"/>
                          <a:ea typeface="宋体" panose="02010600030101010101" pitchFamily="2" charset="-122"/>
                          <a:cs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占4个字节，值的范围为-214 748</a:t>
                      </a:r>
                      <a:r>
                        <a:rPr kumimoji="1" lang="en-US" altLang="zh-CN"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.3648 </a:t>
                      </a:r>
                      <a:r>
                        <a:rPr kumimoji="1" lang="zh-CN" altLang="en-US" sz="2400" b="1" i="0" u="none" strike="noStrike" cap="none" normalizeH="0" baseline="0">
                          <a:ln>
                            <a:noFill/>
                          </a:ln>
                          <a:solidFill>
                            <a:schemeClr val="bg1"/>
                          </a:solidFill>
                          <a:effectLst/>
                          <a:latin typeface="宋体" panose="02010600030101010101" pitchFamily="2" charset="-122"/>
                          <a:ea typeface="宋体" panose="02010600030101010101" pitchFamily="2" charset="-122"/>
                          <a:cs typeface="Arial" panose="020B0604020202020204" pitchFamily="34" charset="0"/>
                        </a:rPr>
                        <a:t>～ 214 748.3647</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490726"/>
                  </a:ext>
                </a:extLst>
              </a:tr>
            </a:tbl>
          </a:graphicData>
        </a:graphic>
      </p:graphicFrame>
    </p:spTree>
  </p:cSld>
  <p:clrMapOvr>
    <a:masterClrMapping/>
  </p:clrMapOvr>
  <p:transition>
    <p:fade/>
  </p:transition>
</p:sld>
</file>

<file path=ppt/theme/theme1.xml><?xml version="1.0" encoding="utf-8"?>
<a:theme xmlns:a="http://schemas.openxmlformats.org/drawingml/2006/main" name="Master_Template">
  <a:themeElements>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Master_Templat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3366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bg1"/>
            </a:solidFill>
            <a:effectLst/>
            <a:latin typeface="宋体" pitchFamily="2" charset="-122"/>
            <a:ea typeface="宋体" pitchFamily="2" charset="-122"/>
            <a:cs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3366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bg1"/>
            </a:solidFill>
            <a:effectLst/>
            <a:latin typeface="宋体" pitchFamily="2" charset="-122"/>
            <a:ea typeface="宋体" pitchFamily="2" charset="-122"/>
            <a:cs typeface="Arial" pitchFamily="34" charset="0"/>
          </a:defRPr>
        </a:defPPr>
      </a:lstStyle>
    </a:lnDef>
  </a:objectDefaults>
  <a:extraClrSchemeLst>
    <a:extraClrScheme>
      <a:clrScheme name="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Server+deluxe+white">
  <a:themeElements>
    <a:clrScheme name="eServer+deluxe+white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fontScheme name="eServer+deluxe+white">
      <a:majorFont>
        <a:latin typeface="Arial"/>
        <a:ea typeface=""/>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3366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bg1"/>
            </a:solidFill>
            <a:effectLst/>
            <a:latin typeface="宋体" pitchFamily="2" charset="-122"/>
            <a:ea typeface="宋体" pitchFamily="2" charset="-122"/>
            <a:cs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3366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bg1"/>
            </a:solidFill>
            <a:effectLst/>
            <a:latin typeface="宋体" pitchFamily="2" charset="-122"/>
            <a:ea typeface="宋体" pitchFamily="2" charset="-122"/>
            <a:cs typeface="Arial" pitchFamily="34" charset="0"/>
          </a:defRPr>
        </a:defPPr>
      </a:lstStyle>
    </a:lnDef>
  </a:objectDefaults>
  <a:extraClrSchemeLst>
    <a:extraClrScheme>
      <a:clrScheme name="eServer+deluxe+white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Server+deluxe+white">
  <a:themeElements>
    <a:clrScheme name="1_eServer+deluxe+white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fontScheme name="1_eServer+deluxe+white">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3366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bg1"/>
            </a:solidFill>
            <a:effectLst/>
            <a:latin typeface="宋体" pitchFamily="2" charset="-122"/>
            <a:ea typeface="宋体" pitchFamily="2" charset="-122"/>
            <a:cs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3366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bg1"/>
            </a:solidFill>
            <a:effectLst/>
            <a:latin typeface="宋体" pitchFamily="2" charset="-122"/>
            <a:ea typeface="宋体" pitchFamily="2" charset="-122"/>
            <a:cs typeface="Arial" pitchFamily="34" charset="0"/>
          </a:defRPr>
        </a:defPPr>
      </a:lstStyle>
    </a:lnDef>
  </a:objectDefaults>
  <a:extraClrSchemeLst>
    <a:extraClrScheme>
      <a:clrScheme name="1_eServer+deluxe+white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2131522</TotalTime>
  <Words>7058</Words>
  <Application>Microsoft Office PowerPoint</Application>
  <PresentationFormat>全屏显示(4:3)</PresentationFormat>
  <Paragraphs>773</Paragraphs>
  <Slides>71</Slides>
  <Notes>14</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71</vt:i4>
      </vt:variant>
    </vt:vector>
  </HeadingPairs>
  <TitlesOfParts>
    <vt:vector size="81" baseType="lpstr">
      <vt:lpstr>宋体</vt:lpstr>
      <vt:lpstr>Arial</vt:lpstr>
      <vt:lpstr>Arial Narrow</vt:lpstr>
      <vt:lpstr>Bookman Old Style</vt:lpstr>
      <vt:lpstr>Lucida Sans Typewriter</vt:lpstr>
      <vt:lpstr>Times New Roman</vt:lpstr>
      <vt:lpstr>Wingdings</vt:lpstr>
      <vt:lpstr>Master_Template</vt:lpstr>
      <vt:lpstr>eServer+deluxe+white</vt:lpstr>
      <vt:lpstr>1_eServer+deluxe+white</vt:lpstr>
      <vt:lpstr>第12章  数据库编程</vt:lpstr>
      <vt:lpstr>本章内容</vt:lpstr>
      <vt:lpstr>12.1 Transact-SQL</vt:lpstr>
      <vt:lpstr>12.1 Transact-SQL</vt:lpstr>
      <vt:lpstr>12.1.1 Transact-SQL元素</vt:lpstr>
      <vt:lpstr>1. 标识符</vt:lpstr>
      <vt:lpstr>2. 数据类型</vt:lpstr>
      <vt:lpstr>系统提供的数据类型</vt:lpstr>
      <vt:lpstr>系统提供的数据类型</vt:lpstr>
      <vt:lpstr>系统提供的数据类型（续）</vt:lpstr>
      <vt:lpstr>数据库存储结构</vt:lpstr>
      <vt:lpstr>系统提供的数据类型（续）</vt:lpstr>
      <vt:lpstr>系统提供的数据类型（续）</vt:lpstr>
      <vt:lpstr>自动生成列值</vt:lpstr>
      <vt:lpstr>1. 使用 Identity 属性</vt:lpstr>
      <vt:lpstr>使用 Identity 属性（续）</vt:lpstr>
      <vt:lpstr>2.使用 NEWID 函数和uniqueidentifier数据类型</vt:lpstr>
      <vt:lpstr>选择数据类型的指导原则</vt:lpstr>
      <vt:lpstr>用户定义数据类型</vt:lpstr>
      <vt:lpstr>用户定义数据类型</vt:lpstr>
      <vt:lpstr>12.1.1 Transact-SQL元素</vt:lpstr>
      <vt:lpstr>12.1.1 Transact-SQL元素</vt:lpstr>
      <vt:lpstr>3. 常量</vt:lpstr>
      <vt:lpstr>在 Transact-SQL 中使用常量</vt:lpstr>
      <vt:lpstr>在 Transact-SQL 中使用常量</vt:lpstr>
      <vt:lpstr>使用日期和时间数据</vt:lpstr>
      <vt:lpstr>12.1.1 Transact-SQL元素</vt:lpstr>
      <vt:lpstr>12.1.1 Transact-SQL元素</vt:lpstr>
      <vt:lpstr>12.1.2 过程的类型</vt:lpstr>
      <vt:lpstr>1. 批处理</vt:lpstr>
      <vt:lpstr>1. 批处理</vt:lpstr>
      <vt:lpstr>2. 脚本</vt:lpstr>
      <vt:lpstr>12.1.3 变量和参数</vt:lpstr>
      <vt:lpstr>12.1.3 变量和参数</vt:lpstr>
      <vt:lpstr>12.1.3 变量和参数</vt:lpstr>
      <vt:lpstr>12.1.3 变量和参数</vt:lpstr>
      <vt:lpstr>12.1.3 变量和参数</vt:lpstr>
      <vt:lpstr>12.1.3 变量和参数</vt:lpstr>
      <vt:lpstr>12.1.4 控制流程</vt:lpstr>
      <vt:lpstr>12.1.5 错误处理</vt:lpstr>
      <vt:lpstr>12.2 Transact-SQL游标</vt:lpstr>
      <vt:lpstr>使用游标的典型步骤</vt:lpstr>
      <vt:lpstr>游标示例 </vt:lpstr>
      <vt:lpstr>游标示例 </vt:lpstr>
      <vt:lpstr>12.3 Transact-SQL存储过程</vt:lpstr>
      <vt:lpstr>存储过程</vt:lpstr>
      <vt:lpstr>存储过程的优点</vt:lpstr>
      <vt:lpstr>存储过程的优点</vt:lpstr>
      <vt:lpstr>创建存储过程</vt:lpstr>
      <vt:lpstr>创建存储过程</vt:lpstr>
      <vt:lpstr>查看存储过程</vt:lpstr>
      <vt:lpstr>执行存储过程</vt:lpstr>
      <vt:lpstr>在存储过程中使用参数</vt:lpstr>
      <vt:lpstr>显式地重新编译存储过程</vt:lpstr>
      <vt:lpstr>12.4  Transact-SQL用户定义函数</vt:lpstr>
      <vt:lpstr>1. 标量函数</vt:lpstr>
      <vt:lpstr>标量用户定义函数示例</vt:lpstr>
      <vt:lpstr>表值函数</vt:lpstr>
      <vt:lpstr>2. 多语句表值函数</vt:lpstr>
      <vt:lpstr>多语句表值函数示例</vt:lpstr>
      <vt:lpstr>3. 内嵌表值函数</vt:lpstr>
      <vt:lpstr>内嵌表值函数示例</vt:lpstr>
      <vt:lpstr>12.4  Transact-SQL用户定义函数</vt:lpstr>
      <vt:lpstr>12.5 Transact-SQL触发器</vt:lpstr>
      <vt:lpstr>使用CREATE TRIGGER命令创建触发器</vt:lpstr>
      <vt:lpstr>使用CREATE TRIGGER命令创建触发器</vt:lpstr>
      <vt:lpstr>触发器示例</vt:lpstr>
      <vt:lpstr>触发器示例</vt:lpstr>
      <vt:lpstr>触发器示例</vt:lpstr>
      <vt:lpstr>PowerPoint 演示文稿</vt:lpstr>
      <vt:lpstr>作业12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数据库编程</dc:title>
  <dc:creator>Sun</dc:creator>
  <cp:lastModifiedBy>Zhang Aoqian</cp:lastModifiedBy>
  <cp:revision>1074</cp:revision>
  <dcterms:created xsi:type="dcterms:W3CDTF">2002-12-19T19:08:46Z</dcterms:created>
  <dcterms:modified xsi:type="dcterms:W3CDTF">2023-06-06T03:02:05Z</dcterms:modified>
</cp:coreProperties>
</file>