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758" r:id="rId2"/>
  </p:sldMasterIdLst>
  <p:notesMasterIdLst>
    <p:notesMasterId r:id="rId303"/>
  </p:notesMasterIdLst>
  <p:handoutMasterIdLst>
    <p:handoutMasterId r:id="rId304"/>
  </p:handoutMasterIdLst>
  <p:sldIdLst>
    <p:sldId id="837" r:id="rId3"/>
    <p:sldId id="877" r:id="rId4"/>
    <p:sldId id="878" r:id="rId5"/>
    <p:sldId id="1368" r:id="rId6"/>
    <p:sldId id="693" r:id="rId7"/>
    <p:sldId id="879" r:id="rId8"/>
    <p:sldId id="880" r:id="rId9"/>
    <p:sldId id="881" r:id="rId10"/>
    <p:sldId id="882" r:id="rId11"/>
    <p:sldId id="886" r:id="rId12"/>
    <p:sldId id="883" r:id="rId13"/>
    <p:sldId id="884" r:id="rId14"/>
    <p:sldId id="885" r:id="rId15"/>
    <p:sldId id="887" r:id="rId16"/>
    <p:sldId id="889" r:id="rId17"/>
    <p:sldId id="819" r:id="rId18"/>
    <p:sldId id="688" r:id="rId19"/>
    <p:sldId id="811" r:id="rId20"/>
    <p:sldId id="704" r:id="rId21"/>
    <p:sldId id="705" r:id="rId22"/>
    <p:sldId id="763" r:id="rId23"/>
    <p:sldId id="764" r:id="rId24"/>
    <p:sldId id="852" r:id="rId25"/>
    <p:sldId id="766" r:id="rId26"/>
    <p:sldId id="707" r:id="rId27"/>
    <p:sldId id="768" r:id="rId28"/>
    <p:sldId id="806" r:id="rId29"/>
    <p:sldId id="838" r:id="rId30"/>
    <p:sldId id="839" r:id="rId31"/>
    <p:sldId id="778" r:id="rId32"/>
    <p:sldId id="724" r:id="rId33"/>
    <p:sldId id="845" r:id="rId34"/>
    <p:sldId id="857" r:id="rId35"/>
    <p:sldId id="875" r:id="rId36"/>
    <p:sldId id="890" r:id="rId37"/>
    <p:sldId id="979" r:id="rId38"/>
    <p:sldId id="980" r:id="rId39"/>
    <p:sldId id="982" r:id="rId40"/>
    <p:sldId id="985" r:id="rId41"/>
    <p:sldId id="992" r:id="rId42"/>
    <p:sldId id="850" r:id="rId43"/>
    <p:sldId id="1012" r:id="rId44"/>
    <p:sldId id="1400" r:id="rId45"/>
    <p:sldId id="1006" r:id="rId46"/>
    <p:sldId id="854" r:id="rId47"/>
    <p:sldId id="1069" r:id="rId48"/>
    <p:sldId id="1070" r:id="rId49"/>
    <p:sldId id="1071" r:id="rId50"/>
    <p:sldId id="1072" r:id="rId51"/>
    <p:sldId id="1020" r:id="rId52"/>
    <p:sldId id="903" r:id="rId53"/>
    <p:sldId id="908" r:id="rId54"/>
    <p:sldId id="911" r:id="rId55"/>
    <p:sldId id="912" r:id="rId56"/>
    <p:sldId id="1038" r:id="rId57"/>
    <p:sldId id="914" r:id="rId58"/>
    <p:sldId id="920" r:id="rId59"/>
    <p:sldId id="1022" r:id="rId60"/>
    <p:sldId id="919" r:id="rId61"/>
    <p:sldId id="922" r:id="rId62"/>
    <p:sldId id="1025" r:id="rId63"/>
    <p:sldId id="1087" r:id="rId64"/>
    <p:sldId id="1033" r:id="rId65"/>
    <p:sldId id="1034" r:id="rId66"/>
    <p:sldId id="929" r:id="rId67"/>
    <p:sldId id="1088" r:id="rId68"/>
    <p:sldId id="928" r:id="rId69"/>
    <p:sldId id="925" r:id="rId70"/>
    <p:sldId id="927" r:id="rId71"/>
    <p:sldId id="1096" r:id="rId72"/>
    <p:sldId id="866" r:id="rId73"/>
    <p:sldId id="1046" r:id="rId74"/>
    <p:sldId id="873" r:id="rId75"/>
    <p:sldId id="1097" r:id="rId76"/>
    <p:sldId id="1039" r:id="rId77"/>
    <p:sldId id="915" r:id="rId78"/>
    <p:sldId id="1098" r:id="rId79"/>
    <p:sldId id="1042" r:id="rId80"/>
    <p:sldId id="921" r:id="rId81"/>
    <p:sldId id="1047" r:id="rId82"/>
    <p:sldId id="924" r:id="rId83"/>
    <p:sldId id="958" r:id="rId84"/>
    <p:sldId id="968" r:id="rId85"/>
    <p:sldId id="970" r:id="rId86"/>
    <p:sldId id="972" r:id="rId87"/>
    <p:sldId id="988" r:id="rId88"/>
    <p:sldId id="993" r:id="rId89"/>
    <p:sldId id="1099" r:id="rId90"/>
    <p:sldId id="1076" r:id="rId91"/>
    <p:sldId id="1083" r:id="rId92"/>
    <p:sldId id="1100" r:id="rId93"/>
    <p:sldId id="1101" r:id="rId94"/>
    <p:sldId id="1102" r:id="rId95"/>
    <p:sldId id="1103" r:id="rId96"/>
    <p:sldId id="1240" r:id="rId97"/>
    <p:sldId id="1114" r:id="rId98"/>
    <p:sldId id="1115" r:id="rId99"/>
    <p:sldId id="1120" r:id="rId100"/>
    <p:sldId id="1121" r:id="rId101"/>
    <p:sldId id="1242" r:id="rId102"/>
    <p:sldId id="1315" r:id="rId103"/>
    <p:sldId id="1124" r:id="rId104"/>
    <p:sldId id="1241" r:id="rId105"/>
    <p:sldId id="1129" r:id="rId106"/>
    <p:sldId id="1131" r:id="rId107"/>
    <p:sldId id="1245" r:id="rId108"/>
    <p:sldId id="1246" r:id="rId109"/>
    <p:sldId id="1248" r:id="rId110"/>
    <p:sldId id="1251" r:id="rId111"/>
    <p:sldId id="1303" r:id="rId112"/>
    <p:sldId id="1305" r:id="rId113"/>
    <p:sldId id="1257" r:id="rId114"/>
    <p:sldId id="1258" r:id="rId115"/>
    <p:sldId id="1304" r:id="rId116"/>
    <p:sldId id="1306" r:id="rId117"/>
    <p:sldId id="1089" r:id="rId118"/>
    <p:sldId id="1316" r:id="rId119"/>
    <p:sldId id="955" r:id="rId120"/>
    <p:sldId id="956" r:id="rId121"/>
    <p:sldId id="1317" r:id="rId122"/>
    <p:sldId id="957" r:id="rId123"/>
    <p:sldId id="961" r:id="rId124"/>
    <p:sldId id="1318" r:id="rId125"/>
    <p:sldId id="923" r:id="rId126"/>
    <p:sldId id="963" r:id="rId127"/>
    <p:sldId id="1319" r:id="rId128"/>
    <p:sldId id="1320" r:id="rId129"/>
    <p:sldId id="964" r:id="rId130"/>
    <p:sldId id="862" r:id="rId131"/>
    <p:sldId id="1321" r:id="rId132"/>
    <p:sldId id="865" r:id="rId133"/>
    <p:sldId id="867" r:id="rId134"/>
    <p:sldId id="969" r:id="rId135"/>
    <p:sldId id="1322" r:id="rId136"/>
    <p:sldId id="971" r:id="rId137"/>
    <p:sldId id="872" r:id="rId138"/>
    <p:sldId id="934" r:id="rId139"/>
    <p:sldId id="932" r:id="rId140"/>
    <p:sldId id="936" r:id="rId141"/>
    <p:sldId id="973" r:id="rId142"/>
    <p:sldId id="974" r:id="rId143"/>
    <p:sldId id="975" r:id="rId144"/>
    <p:sldId id="976" r:id="rId145"/>
    <p:sldId id="943" r:id="rId146"/>
    <p:sldId id="1323" r:id="rId147"/>
    <p:sldId id="1023" r:id="rId148"/>
    <p:sldId id="853" r:id="rId149"/>
    <p:sldId id="1324" r:id="rId150"/>
    <p:sldId id="1325" r:id="rId151"/>
    <p:sldId id="1326" r:id="rId152"/>
    <p:sldId id="1327" r:id="rId153"/>
    <p:sldId id="1330" r:id="rId154"/>
    <p:sldId id="899" r:id="rId155"/>
    <p:sldId id="900" r:id="rId156"/>
    <p:sldId id="901" r:id="rId157"/>
    <p:sldId id="905" r:id="rId158"/>
    <p:sldId id="1029" r:id="rId159"/>
    <p:sldId id="1030" r:id="rId160"/>
    <p:sldId id="910" r:id="rId161"/>
    <p:sldId id="1036" r:id="rId162"/>
    <p:sldId id="1331" r:id="rId163"/>
    <p:sldId id="1332" r:id="rId164"/>
    <p:sldId id="1333" r:id="rId165"/>
    <p:sldId id="1048" r:id="rId166"/>
    <p:sldId id="926" r:id="rId167"/>
    <p:sldId id="939" r:id="rId168"/>
    <p:sldId id="994" r:id="rId169"/>
    <p:sldId id="944" r:id="rId170"/>
    <p:sldId id="1091" r:id="rId171"/>
    <p:sldId id="1334" r:id="rId172"/>
    <p:sldId id="1335" r:id="rId173"/>
    <p:sldId id="1336" r:id="rId174"/>
    <p:sldId id="1337" r:id="rId175"/>
    <p:sldId id="1338" r:id="rId176"/>
    <p:sldId id="1339" r:id="rId177"/>
    <p:sldId id="952" r:id="rId178"/>
    <p:sldId id="1340" r:id="rId179"/>
    <p:sldId id="1341" r:id="rId180"/>
    <p:sldId id="1342" r:id="rId181"/>
    <p:sldId id="1003" r:id="rId182"/>
    <p:sldId id="1005" r:id="rId183"/>
    <p:sldId id="1007" r:id="rId184"/>
    <p:sldId id="1343" r:id="rId185"/>
    <p:sldId id="1344" r:id="rId186"/>
    <p:sldId id="1345" r:id="rId187"/>
    <p:sldId id="1346" r:id="rId188"/>
    <p:sldId id="1347" r:id="rId189"/>
    <p:sldId id="1348" r:id="rId190"/>
    <p:sldId id="1349" r:id="rId191"/>
    <p:sldId id="977" r:id="rId192"/>
    <p:sldId id="978" r:id="rId193"/>
    <p:sldId id="1350" r:id="rId194"/>
    <p:sldId id="1351" r:id="rId195"/>
    <p:sldId id="981" r:id="rId196"/>
    <p:sldId id="1352" r:id="rId197"/>
    <p:sldId id="1092" r:id="rId198"/>
    <p:sldId id="856" r:id="rId199"/>
    <p:sldId id="1353" r:id="rId200"/>
    <p:sldId id="859" r:id="rId201"/>
    <p:sldId id="1354" r:id="rId202"/>
    <p:sldId id="863" r:id="rId203"/>
    <p:sldId id="1355" r:id="rId204"/>
    <p:sldId id="1356" r:id="rId205"/>
    <p:sldId id="1357" r:id="rId206"/>
    <p:sldId id="1358" r:id="rId207"/>
    <p:sldId id="870" r:id="rId208"/>
    <p:sldId id="1359" r:id="rId209"/>
    <p:sldId id="1360" r:id="rId210"/>
    <p:sldId id="897" r:id="rId211"/>
    <p:sldId id="1361" r:id="rId212"/>
    <p:sldId id="902" r:id="rId213"/>
    <p:sldId id="906" r:id="rId214"/>
    <p:sldId id="983" r:id="rId215"/>
    <p:sldId id="984" r:id="rId216"/>
    <p:sldId id="1362" r:id="rId217"/>
    <p:sldId id="913" r:id="rId218"/>
    <p:sldId id="1363" r:id="rId219"/>
    <p:sldId id="916" r:id="rId220"/>
    <p:sldId id="904" r:id="rId221"/>
    <p:sldId id="1028" r:id="rId222"/>
    <p:sldId id="917" r:id="rId223"/>
    <p:sldId id="987" r:id="rId224"/>
    <p:sldId id="1365" r:id="rId225"/>
    <p:sldId id="1027" r:id="rId226"/>
    <p:sldId id="1367" r:id="rId227"/>
    <p:sldId id="937" r:id="rId228"/>
    <p:sldId id="965" r:id="rId229"/>
    <p:sldId id="1093" r:id="rId230"/>
    <p:sldId id="1369" r:id="rId231"/>
    <p:sldId id="1370" r:id="rId232"/>
    <p:sldId id="1371" r:id="rId233"/>
    <p:sldId id="860" r:id="rId234"/>
    <p:sldId id="1372" r:id="rId235"/>
    <p:sldId id="954" r:id="rId236"/>
    <p:sldId id="907" r:id="rId237"/>
    <p:sldId id="1373" r:id="rId238"/>
    <p:sldId id="1374" r:id="rId239"/>
    <p:sldId id="1376" r:id="rId240"/>
    <p:sldId id="1377" r:id="rId241"/>
    <p:sldId id="1378" r:id="rId242"/>
    <p:sldId id="1379" r:id="rId243"/>
    <p:sldId id="1380" r:id="rId244"/>
    <p:sldId id="1381" r:id="rId245"/>
    <p:sldId id="960" r:id="rId246"/>
    <p:sldId id="1382" r:id="rId247"/>
    <p:sldId id="1383" r:id="rId248"/>
    <p:sldId id="1015" r:id="rId249"/>
    <p:sldId id="1384" r:id="rId250"/>
    <p:sldId id="1385" r:id="rId251"/>
    <p:sldId id="1386" r:id="rId252"/>
    <p:sldId id="1016" r:id="rId253"/>
    <p:sldId id="1018" r:id="rId254"/>
    <p:sldId id="1387" r:id="rId255"/>
    <p:sldId id="891" r:id="rId256"/>
    <p:sldId id="1388" r:id="rId257"/>
    <p:sldId id="894" r:id="rId258"/>
    <p:sldId id="1389" r:id="rId259"/>
    <p:sldId id="1390" r:id="rId260"/>
    <p:sldId id="1391" r:id="rId261"/>
    <p:sldId id="1392" r:id="rId262"/>
    <p:sldId id="1393" r:id="rId263"/>
    <p:sldId id="1394" r:id="rId264"/>
    <p:sldId id="931" r:id="rId265"/>
    <p:sldId id="1395" r:id="rId266"/>
    <p:sldId id="933" r:id="rId267"/>
    <p:sldId id="1396" r:id="rId268"/>
    <p:sldId id="935" r:id="rId269"/>
    <p:sldId id="1397" r:id="rId270"/>
    <p:sldId id="1398" r:id="rId271"/>
    <p:sldId id="1399" r:id="rId272"/>
    <p:sldId id="888" r:id="rId273"/>
    <p:sldId id="851" r:id="rId274"/>
    <p:sldId id="1017" r:id="rId275"/>
    <p:sldId id="1026" r:id="rId276"/>
    <p:sldId id="1401" r:id="rId277"/>
    <p:sldId id="1116" r:id="rId278"/>
    <p:sldId id="1402" r:id="rId279"/>
    <p:sldId id="1067" r:id="rId280"/>
    <p:sldId id="1080" r:id="rId281"/>
    <p:sldId id="1082" r:id="rId282"/>
    <p:sldId id="1403" r:id="rId283"/>
    <p:sldId id="1404" r:id="rId284"/>
    <p:sldId id="1157" r:id="rId285"/>
    <p:sldId id="1172" r:id="rId286"/>
    <p:sldId id="1405" r:id="rId287"/>
    <p:sldId id="1406" r:id="rId288"/>
    <p:sldId id="1407" r:id="rId289"/>
    <p:sldId id="1408" r:id="rId290"/>
    <p:sldId id="1094" r:id="rId291"/>
    <p:sldId id="869" r:id="rId292"/>
    <p:sldId id="1409" r:id="rId293"/>
    <p:sldId id="1247" r:id="rId294"/>
    <p:sldId id="1291" r:id="rId295"/>
    <p:sldId id="1013" r:id="rId296"/>
    <p:sldId id="1250" r:id="rId297"/>
    <p:sldId id="1095" r:id="rId298"/>
    <p:sldId id="659" r:id="rId299"/>
    <p:sldId id="677" r:id="rId300"/>
    <p:sldId id="716" r:id="rId301"/>
    <p:sldId id="702" r:id="rId302"/>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000" b="1"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sz="2000" b="1"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sz="2000" b="1"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sz="2000" b="1"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sz="2000" b="1" kern="1200">
        <a:solidFill>
          <a:schemeClr val="tx1"/>
        </a:solidFill>
        <a:latin typeface="Arial" charset="0"/>
        <a:ea typeface="宋体" pitchFamily="2" charset="-122"/>
        <a:cs typeface="+mn-cs"/>
      </a:defRPr>
    </a:lvl5pPr>
    <a:lvl6pPr marL="2286000" algn="l" defTabSz="914400" rtl="0" eaLnBrk="1" latinLnBrk="0" hangingPunct="1">
      <a:defRPr sz="2000" b="1" kern="1200">
        <a:solidFill>
          <a:schemeClr val="tx1"/>
        </a:solidFill>
        <a:latin typeface="Arial" charset="0"/>
        <a:ea typeface="宋体" pitchFamily="2" charset="-122"/>
        <a:cs typeface="+mn-cs"/>
      </a:defRPr>
    </a:lvl6pPr>
    <a:lvl7pPr marL="2743200" algn="l" defTabSz="914400" rtl="0" eaLnBrk="1" latinLnBrk="0" hangingPunct="1">
      <a:defRPr sz="2000" b="1" kern="1200">
        <a:solidFill>
          <a:schemeClr val="tx1"/>
        </a:solidFill>
        <a:latin typeface="Arial" charset="0"/>
        <a:ea typeface="宋体" pitchFamily="2" charset="-122"/>
        <a:cs typeface="+mn-cs"/>
      </a:defRPr>
    </a:lvl7pPr>
    <a:lvl8pPr marL="3200400" algn="l" defTabSz="914400" rtl="0" eaLnBrk="1" latinLnBrk="0" hangingPunct="1">
      <a:defRPr sz="2000" b="1" kern="1200">
        <a:solidFill>
          <a:schemeClr val="tx1"/>
        </a:solidFill>
        <a:latin typeface="Arial" charset="0"/>
        <a:ea typeface="宋体" pitchFamily="2" charset="-122"/>
        <a:cs typeface="+mn-cs"/>
      </a:defRPr>
    </a:lvl8pPr>
    <a:lvl9pPr marL="3657600" algn="l" defTabSz="914400" rtl="0" eaLnBrk="1" latinLnBrk="0" hangingPunct="1">
      <a:defRPr sz="20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60">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FFFFCC"/>
    <a:srgbClr val="2C376C"/>
    <a:srgbClr val="CDD2ED"/>
    <a:srgbClr val="D3D8EF"/>
    <a:srgbClr val="B5BEE3"/>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09" autoAdjust="0"/>
    <p:restoredTop sz="83884" autoAdjust="0"/>
  </p:normalViewPr>
  <p:slideViewPr>
    <p:cSldViewPr>
      <p:cViewPr varScale="1">
        <p:scale>
          <a:sx n="105" d="100"/>
          <a:sy n="105" d="100"/>
        </p:scale>
        <p:origin x="126" y="888"/>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896"/>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slide" Target="slides/slide297.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304" Type="http://schemas.openxmlformats.org/officeDocument/2006/relationships/handoutMaster" Target="handoutMasters/handoutMaster1.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305" Type="http://schemas.openxmlformats.org/officeDocument/2006/relationships/presProps" Target="presProps.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306" Type="http://schemas.openxmlformats.org/officeDocument/2006/relationships/viewProps" Target="viewProps.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307" Type="http://schemas.openxmlformats.org/officeDocument/2006/relationships/theme" Target="theme/theme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308" Type="http://schemas.openxmlformats.org/officeDocument/2006/relationships/tableStyles" Target="tableStyles.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slide" Target="slides/slide298.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slide" Target="slides/slide299.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slide" Target="slides/slide296.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slide" Target="slides/slide30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notesMaster" Target="notesMasters/notesMaster1.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6" Type="http://schemas.openxmlformats.org/officeDocument/2006/relationships/slide" Target="slides/slide4.xml"/><Relationship Id="rId238" Type="http://schemas.openxmlformats.org/officeDocument/2006/relationships/slide" Target="slides/slide236.xml"/></Relationships>
</file>

<file path=ppt/_rels/viewProps.xml.rels><?xml version="1.0" encoding="UTF-8" standalone="yes"?>
<Relationships xmlns="http://schemas.openxmlformats.org/package/2006/relationships"><Relationship Id="rId1" Type="http://schemas.openxmlformats.org/officeDocument/2006/relationships/slide" Target="slides/slide17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defRPr/>
            </a:pPr>
            <a:r>
              <a:rPr lang="en-US" altLang="en-US" sz="1200" b="0"/>
              <a:t>Borland</a:t>
            </a:r>
          </a:p>
        </p:txBody>
      </p:sp>
      <p:sp>
        <p:nvSpPr>
          <p:cNvPr id="83971" name="Rectangle 3"/>
          <p:cNvSpPr>
            <a:spLocks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r">
              <a:defRPr/>
            </a:pPr>
            <a:fld id="{40B29B43-0CE7-4A16-A50A-36E28EB43A68}" type="slidenum">
              <a:rPr lang="zh-CN" altLang="en-US" sz="1200" b="0" smtClean="0"/>
              <a:pPr algn="r">
                <a:defRPr/>
              </a:pPr>
              <a:t>‹#›</a:t>
            </a:fld>
            <a:endParaRPr lang="en-US" altLang="zh-CN" sz="1200" b="0"/>
          </a:p>
        </p:txBody>
      </p:sp>
      <p:sp>
        <p:nvSpPr>
          <p:cNvPr id="83972" name="Rectangle 4"/>
          <p:cNvSpPr>
            <a:spLocks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a:defRPr/>
            </a:pPr>
            <a:r>
              <a:rPr lang="zh-CN" altLang="en-US" sz="1200" b="0"/>
              <a:t>9/8/98</a:t>
            </a:r>
          </a:p>
        </p:txBody>
      </p:sp>
    </p:spTree>
    <p:extLst>
      <p:ext uri="{BB962C8B-B14F-4D97-AF65-F5344CB8AC3E}">
        <p14:creationId xmlns:p14="http://schemas.microsoft.com/office/powerpoint/2010/main" val="633840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1028"/>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p:cNvSpPr>
            <a:spLocks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8550" name="Rectangle 1030"/>
          <p:cNvSpPr>
            <a:spLocks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r>
              <a:rPr lang="zh-CN" altLang="en-US"/>
              <a:t>Confidential, for review only</a:t>
            </a:r>
            <a:endParaRPr lang="en-US" altLang="en-US"/>
          </a:p>
        </p:txBody>
      </p:sp>
      <p:sp>
        <p:nvSpPr>
          <p:cNvPr id="108551" name="Rectangle 1031"/>
          <p:cNvSpPr>
            <a:spLocks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A598F8A-CAE3-4167-9DE5-9BCF6AC1F819}" type="slidenum">
              <a:rPr lang="zh-CN" altLang="en-US"/>
              <a:pPr>
                <a:defRPr/>
              </a:pPr>
              <a:t>‹#›</a:t>
            </a:fld>
            <a:endParaRPr lang="en-US" altLang="zh-CN"/>
          </a:p>
        </p:txBody>
      </p:sp>
    </p:spTree>
    <p:extLst>
      <p:ext uri="{BB962C8B-B14F-4D97-AF65-F5344CB8AC3E}">
        <p14:creationId xmlns:p14="http://schemas.microsoft.com/office/powerpoint/2010/main" val="303217349"/>
      </p:ext>
    </p:extLst>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75779"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C01D40E1-EED4-4C46-9726-551DAA2852DF}" type="slidenum">
              <a:rPr lang="zh-CN" altLang="en-US" sz="1200" smtClean="0"/>
              <a:pPr/>
              <a:t>17</a:t>
            </a:fld>
            <a:endParaRPr lang="en-US" altLang="zh-CN" sz="120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033241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F0D90599-A5BF-4FB5-9B17-AEEBE56DCA21}" type="slidenum">
              <a:rPr lang="zh-CN" altLang="en-US"/>
              <a:pPr/>
              <a:t>102</a:t>
            </a:fld>
            <a:endParaRPr lang="en-US" altLang="zh-CN"/>
          </a:p>
        </p:txBody>
      </p:sp>
      <p:sp>
        <p:nvSpPr>
          <p:cNvPr id="1718274" name="Rectangle 2"/>
          <p:cNvSpPr>
            <a:spLocks noGrp="1" noRot="1" noChangeAspect="1" noChangeArrowheads="1" noTextEdit="1"/>
          </p:cNvSpPr>
          <p:nvPr>
            <p:ph type="sldImg"/>
          </p:nvPr>
        </p:nvSpPr>
        <p:spPr>
          <a:ln/>
        </p:spPr>
      </p:sp>
      <p:sp>
        <p:nvSpPr>
          <p:cNvPr id="1718275" name="Rectangle 3"/>
          <p:cNvSpPr>
            <a:spLocks noGrp="1" noChangeArrowheads="1"/>
          </p:cNvSpPr>
          <p:nvPr>
            <p:ph type="body" idx="1"/>
          </p:nvPr>
        </p:nvSpPr>
        <p:spPr/>
        <p:txBody>
          <a:bodyPr/>
          <a:lstStyle/>
          <a:p>
            <a:pPr>
              <a:buFontTx/>
              <a:buNone/>
            </a:pPr>
            <a:endParaRPr lang="zh-CN" altLang="en-US"/>
          </a:p>
        </p:txBody>
      </p:sp>
    </p:spTree>
    <p:extLst>
      <p:ext uri="{BB962C8B-B14F-4D97-AF65-F5344CB8AC3E}">
        <p14:creationId xmlns:p14="http://schemas.microsoft.com/office/powerpoint/2010/main" val="2961056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D81439AC-B9FF-4737-B86A-820AC529CEE4}" type="slidenum">
              <a:rPr lang="zh-CN" altLang="en-US"/>
              <a:pPr/>
              <a:t>105</a:t>
            </a:fld>
            <a:endParaRPr lang="en-US" altLang="zh-CN"/>
          </a:p>
        </p:txBody>
      </p:sp>
      <p:sp>
        <p:nvSpPr>
          <p:cNvPr id="1607682" name="Rectangle 2"/>
          <p:cNvSpPr>
            <a:spLocks noGrp="1" noRot="1" noChangeAspect="1" noChangeArrowheads="1" noTextEdit="1"/>
          </p:cNvSpPr>
          <p:nvPr>
            <p:ph type="sldImg"/>
          </p:nvPr>
        </p:nvSpPr>
        <p:spPr>
          <a:ln/>
        </p:spPr>
      </p:sp>
      <p:sp>
        <p:nvSpPr>
          <p:cNvPr id="1607683" name="Rectangle 3"/>
          <p:cNvSpPr>
            <a:spLocks noGrp="1" noChangeArrowheads="1"/>
          </p:cNvSpPr>
          <p:nvPr>
            <p:ph type="body" idx="1"/>
          </p:nvPr>
        </p:nvSpPr>
        <p:spPr/>
        <p:txBody>
          <a:bodyPr/>
          <a:lstStyle/>
          <a:p>
            <a:r>
              <a:rPr lang="zh-CN" altLang="en-US"/>
              <a:t>视图的缺点</a:t>
            </a:r>
          </a:p>
          <a:p>
            <a:pPr lvl="1"/>
            <a:r>
              <a:rPr lang="zh-CN" altLang="en-US"/>
              <a:t>可能会降低速度</a:t>
            </a:r>
          </a:p>
          <a:p>
            <a:r>
              <a:rPr lang="zh-CN" altLang="en-US"/>
              <a:t>视图的本质</a:t>
            </a:r>
          </a:p>
          <a:p>
            <a:pPr lvl="1"/>
            <a:r>
              <a:rPr lang="zh-CN" altLang="en-US"/>
              <a:t>范式的降低</a:t>
            </a:r>
          </a:p>
          <a:p>
            <a:endParaRPr lang="zh-CN" altLang="en-US"/>
          </a:p>
        </p:txBody>
      </p:sp>
    </p:spTree>
    <p:extLst>
      <p:ext uri="{BB962C8B-B14F-4D97-AF65-F5344CB8AC3E}">
        <p14:creationId xmlns:p14="http://schemas.microsoft.com/office/powerpoint/2010/main" val="27890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5C9F3DD9-3DB8-447F-A3E9-333210C75082}" type="slidenum">
              <a:rPr lang="zh-CN" altLang="en-US"/>
              <a:pPr/>
              <a:t>109</a:t>
            </a:fld>
            <a:endParaRPr lang="en-US" altLang="zh-CN"/>
          </a:p>
        </p:txBody>
      </p:sp>
      <p:sp>
        <p:nvSpPr>
          <p:cNvPr id="1741826" name="Rectangle 2"/>
          <p:cNvSpPr>
            <a:spLocks noGrp="1" noRot="1" noChangeAspect="1" noChangeArrowheads="1" noTextEdit="1"/>
          </p:cNvSpPr>
          <p:nvPr>
            <p:ph type="sldImg"/>
          </p:nvPr>
        </p:nvSpPr>
        <p:spPr>
          <a:ln/>
        </p:spPr>
      </p:sp>
      <p:sp>
        <p:nvSpPr>
          <p:cNvPr id="17418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8464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pPr>
              <a:defRPr/>
            </a:pPr>
            <a:r>
              <a:rPr lang="zh-CN" altLang="en-US"/>
              <a:t>Confidential, for review only</a:t>
            </a:r>
            <a:endParaRPr lang="en-US" altLang="en-US"/>
          </a:p>
        </p:txBody>
      </p:sp>
      <p:sp>
        <p:nvSpPr>
          <p:cNvPr id="5" name="灯片编号占位符 4"/>
          <p:cNvSpPr>
            <a:spLocks noGrp="1"/>
          </p:cNvSpPr>
          <p:nvPr>
            <p:ph type="sldNum" sz="quarter" idx="5"/>
          </p:nvPr>
        </p:nvSpPr>
        <p:spPr/>
        <p:txBody>
          <a:bodyPr/>
          <a:lstStyle/>
          <a:p>
            <a:pPr>
              <a:defRPr/>
            </a:pPr>
            <a:fld id="{8A598F8A-CAE3-4167-9DE5-9BCF6AC1F819}" type="slidenum">
              <a:rPr lang="zh-CN" altLang="en-US" smtClean="0"/>
              <a:pPr>
                <a:defRPr/>
              </a:pPr>
              <a:t>118</a:t>
            </a:fld>
            <a:endParaRPr lang="en-US" altLang="zh-CN"/>
          </a:p>
        </p:txBody>
      </p:sp>
    </p:spTree>
    <p:extLst>
      <p:ext uri="{BB962C8B-B14F-4D97-AF65-F5344CB8AC3E}">
        <p14:creationId xmlns:p14="http://schemas.microsoft.com/office/powerpoint/2010/main" val="403465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1923"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FAC8D01E-90FD-49D8-9680-A4FCEDCD49CA}" type="slidenum">
              <a:rPr lang="zh-CN" altLang="en-US" sz="1200" smtClean="0"/>
              <a:pPr/>
              <a:t>123</a:t>
            </a:fld>
            <a:endParaRPr lang="en-US" altLang="zh-CN" sz="1200"/>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noFill/>
        </p:spPr>
        <p:txBody>
          <a:bodyPr/>
          <a:lstStyle/>
          <a:p>
            <a:r>
              <a:rPr lang="zh-CN" altLang="en-US">
                <a:latin typeface="宋体" charset="-122"/>
                <a:ea typeface="宋体" charset="-122"/>
              </a:rPr>
              <a:t>连接是从两个关系的笛卡尔积中选择满足连接条件的元组。</a:t>
            </a:r>
          </a:p>
        </p:txBody>
      </p:sp>
    </p:spTree>
    <p:extLst>
      <p:ext uri="{BB962C8B-B14F-4D97-AF65-F5344CB8AC3E}">
        <p14:creationId xmlns:p14="http://schemas.microsoft.com/office/powerpoint/2010/main" val="106341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3971"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9A10BE8E-FA08-4E99-BDD4-41ED50DB294D}" type="slidenum">
              <a:rPr lang="zh-CN" altLang="en-US" sz="1200" smtClean="0"/>
              <a:pPr/>
              <a:t>131</a:t>
            </a:fld>
            <a:endParaRPr lang="en-US" altLang="zh-CN" sz="1200"/>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p:spPr>
        <p:txBody>
          <a:bodyPr/>
          <a:lstStyle/>
          <a:p>
            <a:pPr algn="just">
              <a:lnSpc>
                <a:spcPct val="100000"/>
              </a:lnSpc>
            </a:pPr>
            <a:r>
              <a:rPr lang="zh-CN" altLang="en-US">
                <a:latin typeface="宋体" charset="-122"/>
                <a:ea typeface="宋体" charset="-122"/>
              </a:rPr>
              <a:t>设</a:t>
            </a:r>
            <a:r>
              <a:rPr lang="en-US" altLang="zh-CN">
                <a:latin typeface="宋体" charset="-122"/>
                <a:ea typeface="宋体" charset="-122"/>
              </a:rPr>
              <a:t>SC</a:t>
            </a:r>
            <a:r>
              <a:rPr lang="zh-CN" altLang="en-US">
                <a:latin typeface="宋体" charset="-122"/>
                <a:ea typeface="宋体" charset="-122"/>
              </a:rPr>
              <a:t>表有</a:t>
            </a:r>
            <a:r>
              <a:rPr lang="en-US" altLang="zh-CN">
                <a:latin typeface="宋体" charset="-122"/>
                <a:ea typeface="宋体" charset="-122"/>
              </a:rPr>
              <a:t>10000</a:t>
            </a:r>
            <a:r>
              <a:rPr lang="zh-CN" altLang="en-US">
                <a:latin typeface="宋体" charset="-122"/>
                <a:ea typeface="宋体" charset="-122"/>
              </a:rPr>
              <a:t>个选课记录，</a:t>
            </a:r>
          </a:p>
          <a:p>
            <a:pPr algn="just">
              <a:lnSpc>
                <a:spcPct val="100000"/>
              </a:lnSpc>
              <a:buFontTx/>
              <a:buNone/>
            </a:pPr>
            <a:r>
              <a:rPr lang="en-US" altLang="zh-CN">
                <a:latin typeface="宋体" charset="-122"/>
                <a:ea typeface="宋体" charset="-122"/>
              </a:rPr>
              <a:t>    Course</a:t>
            </a:r>
            <a:r>
              <a:rPr lang="zh-CN" altLang="en-US">
                <a:latin typeface="宋体" charset="-122"/>
                <a:ea typeface="宋体" charset="-122"/>
              </a:rPr>
              <a:t>表有</a:t>
            </a:r>
            <a:r>
              <a:rPr lang="en-US" altLang="zh-CN">
                <a:latin typeface="宋体" charset="-122"/>
                <a:ea typeface="宋体" charset="-122"/>
              </a:rPr>
              <a:t>100</a:t>
            </a:r>
            <a:r>
              <a:rPr lang="zh-CN" altLang="en-US">
                <a:latin typeface="宋体" charset="-122"/>
                <a:ea typeface="宋体" charset="-122"/>
              </a:rPr>
              <a:t>个课程记录，</a:t>
            </a:r>
          </a:p>
          <a:p>
            <a:pPr algn="just">
              <a:lnSpc>
                <a:spcPct val="100000"/>
              </a:lnSpc>
              <a:buFontTx/>
              <a:buNone/>
            </a:pPr>
            <a:r>
              <a:rPr lang="zh-CN" altLang="en-US">
                <a:latin typeface="宋体" charset="-122"/>
                <a:ea typeface="宋体" charset="-122"/>
              </a:rPr>
              <a:t>满足条件的元组，即选修</a:t>
            </a:r>
            <a:r>
              <a:rPr lang="zh-CN" altLang="en-US">
                <a:latin typeface="Arial" charset="0"/>
                <a:ea typeface="宋体" charset="-122"/>
              </a:rPr>
              <a:t>“</a:t>
            </a:r>
            <a:r>
              <a:rPr lang="en-US" altLang="zh-CN">
                <a:latin typeface="宋体" charset="-122"/>
                <a:ea typeface="宋体" charset="-122"/>
              </a:rPr>
              <a:t>DataBase</a:t>
            </a:r>
            <a:r>
              <a:rPr lang="en-US" altLang="zh-CN">
                <a:latin typeface="Arial" charset="0"/>
                <a:ea typeface="宋体" charset="-122"/>
              </a:rPr>
              <a:t>”</a:t>
            </a:r>
            <a:r>
              <a:rPr lang="zh-CN" altLang="en-US">
                <a:latin typeface="宋体" charset="-122"/>
                <a:ea typeface="宋体" charset="-122"/>
              </a:rPr>
              <a:t>的选课记录有</a:t>
            </a:r>
            <a:r>
              <a:rPr lang="en-US" altLang="zh-CN">
                <a:latin typeface="宋体" charset="-122"/>
                <a:ea typeface="宋体" charset="-122"/>
              </a:rPr>
              <a:t>100</a:t>
            </a:r>
            <a:r>
              <a:rPr lang="zh-CN" altLang="en-US">
                <a:latin typeface="宋体" charset="-122"/>
                <a:ea typeface="宋体" charset="-122"/>
              </a:rPr>
              <a:t>个</a:t>
            </a:r>
          </a:p>
          <a:p>
            <a:pPr algn="just">
              <a:lnSpc>
                <a:spcPct val="100000"/>
              </a:lnSpc>
            </a:pPr>
            <a:r>
              <a:rPr lang="zh-CN" altLang="en-US">
                <a:latin typeface="宋体" charset="-122"/>
                <a:ea typeface="宋体" charset="-122"/>
              </a:rPr>
              <a:t>这里我们只是对查询执行过程进行粗略的估计，主要考虑</a:t>
            </a:r>
            <a:r>
              <a:rPr lang="en-US" altLang="zh-CN">
                <a:latin typeface="宋体" charset="-122"/>
                <a:ea typeface="宋体" charset="-122"/>
              </a:rPr>
              <a:t>I/O</a:t>
            </a:r>
            <a:r>
              <a:rPr lang="zh-CN" altLang="en-US">
                <a:latin typeface="宋体" charset="-122"/>
                <a:ea typeface="宋体" charset="-122"/>
              </a:rPr>
              <a:t>的代价，而</a:t>
            </a:r>
            <a:r>
              <a:rPr lang="en-US" altLang="zh-CN">
                <a:latin typeface="宋体" charset="-122"/>
                <a:ea typeface="宋体" charset="-122"/>
              </a:rPr>
              <a:t>CPU</a:t>
            </a:r>
            <a:r>
              <a:rPr lang="zh-CN" altLang="en-US">
                <a:latin typeface="宋体" charset="-122"/>
                <a:ea typeface="宋体" charset="-122"/>
              </a:rPr>
              <a:t>的代价忽略不计。  </a:t>
            </a:r>
          </a:p>
          <a:p>
            <a:pPr>
              <a:buFontTx/>
              <a:buNone/>
            </a:pPr>
            <a:r>
              <a:rPr lang="zh-CN" altLang="en-US">
                <a:latin typeface="宋体" charset="-122"/>
                <a:ea typeface="宋体" charset="-122"/>
              </a:rPr>
              <a:t>还可以写出几种等价的关系代数表达式，但分析这三种就足以说明问题了。后面将看到由于查询执行的策略不同，查询时间相差很大。</a:t>
            </a:r>
          </a:p>
          <a:p>
            <a:pPr algn="just">
              <a:lnSpc>
                <a:spcPct val="100000"/>
              </a:lnSpc>
            </a:pPr>
            <a:endParaRPr lang="en-US" altLang="zh-CN">
              <a:latin typeface="宋体" charset="-122"/>
              <a:ea typeface="宋体" charset="-122"/>
            </a:endParaRPr>
          </a:p>
          <a:p>
            <a:endParaRPr lang="zh-CN" altLang="en-US">
              <a:latin typeface="宋体" charset="-122"/>
              <a:ea typeface="宋体" charset="-122"/>
            </a:endParaRPr>
          </a:p>
        </p:txBody>
      </p:sp>
    </p:spTree>
    <p:extLst>
      <p:ext uri="{BB962C8B-B14F-4D97-AF65-F5344CB8AC3E}">
        <p14:creationId xmlns:p14="http://schemas.microsoft.com/office/powerpoint/2010/main" val="1386158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0"/>
          <p:cNvSpPr>
            <a:spLocks noGrp="1" noChangeArrowheads="1"/>
          </p:cNvSpPr>
          <p:nvPr>
            <p:ph type="ftr" sz="quarter" idx="4"/>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r>
              <a:rPr lang="zh-CN" altLang="en-US" sz="1200"/>
              <a:t>Confidential, for review only</a:t>
            </a:r>
            <a:endParaRPr lang="en-US" altLang="en-US" sz="1200"/>
          </a:p>
        </p:txBody>
      </p:sp>
      <p:sp>
        <p:nvSpPr>
          <p:cNvPr id="84995" name="Rectangle 1031"/>
          <p:cNvSpPr>
            <a:spLocks noGrp="1" noChangeArrowheads="1"/>
          </p:cNvSpPr>
          <p:nvPr>
            <p:ph type="sldNum" sz="quarter" idx="5"/>
          </p:nvPr>
        </p:nvSpPr>
        <p:spPr>
          <a:noFill/>
        </p:spPr>
        <p:txBody>
          <a:bodyPr/>
          <a:lstStyle>
            <a:lvl1pPr>
              <a:defRPr sz="2400">
                <a:solidFill>
                  <a:schemeClr val="tx1"/>
                </a:solidFill>
                <a:latin typeface="Arial" charset="0"/>
                <a:ea typeface="宋体" charset="-122"/>
              </a:defRPr>
            </a:lvl1pPr>
            <a:lvl2pPr marL="742950" indent="-285750">
              <a:defRPr sz="2400">
                <a:solidFill>
                  <a:schemeClr val="tx1"/>
                </a:solidFill>
                <a:latin typeface="Arial" charset="0"/>
                <a:ea typeface="宋体" charset="-122"/>
              </a:defRPr>
            </a:lvl2pPr>
            <a:lvl3pPr marL="1143000" indent="-228600">
              <a:defRPr sz="2400">
                <a:solidFill>
                  <a:schemeClr val="tx1"/>
                </a:solidFill>
                <a:latin typeface="Arial" charset="0"/>
                <a:ea typeface="宋体" charset="-122"/>
              </a:defRPr>
            </a:lvl3pPr>
            <a:lvl4pPr marL="1600200" indent="-228600">
              <a:defRPr sz="2400">
                <a:solidFill>
                  <a:schemeClr val="tx1"/>
                </a:solidFill>
                <a:latin typeface="Arial" charset="0"/>
                <a:ea typeface="宋体" charset="-122"/>
              </a:defRPr>
            </a:lvl4pPr>
            <a:lvl5pPr marL="2057400" indent="-228600">
              <a:defRPr sz="2400">
                <a:solidFill>
                  <a:schemeClr val="tx1"/>
                </a:solidFill>
                <a:latin typeface="Arial" charset="0"/>
                <a:ea typeface="宋体" charset="-122"/>
              </a:defRPr>
            </a:lvl5pPr>
            <a:lvl6pPr marL="2514600" indent="-228600" algn="ctr" eaLnBrk="0" fontAlgn="base" hangingPunct="0">
              <a:spcBef>
                <a:spcPct val="0"/>
              </a:spcBef>
              <a:spcAft>
                <a:spcPct val="0"/>
              </a:spcAft>
              <a:defRPr sz="2400">
                <a:solidFill>
                  <a:schemeClr val="tx1"/>
                </a:solidFill>
                <a:latin typeface="Arial" charset="0"/>
                <a:ea typeface="宋体" charset="-122"/>
              </a:defRPr>
            </a:lvl6pPr>
            <a:lvl7pPr marL="2971800" indent="-228600" algn="ctr" eaLnBrk="0" fontAlgn="base" hangingPunct="0">
              <a:spcBef>
                <a:spcPct val="0"/>
              </a:spcBef>
              <a:spcAft>
                <a:spcPct val="0"/>
              </a:spcAft>
              <a:defRPr sz="2400">
                <a:solidFill>
                  <a:schemeClr val="tx1"/>
                </a:solidFill>
                <a:latin typeface="Arial" charset="0"/>
                <a:ea typeface="宋体" charset="-122"/>
              </a:defRPr>
            </a:lvl7pPr>
            <a:lvl8pPr marL="3429000" indent="-228600" algn="ctr" eaLnBrk="0" fontAlgn="base" hangingPunct="0">
              <a:spcBef>
                <a:spcPct val="0"/>
              </a:spcBef>
              <a:spcAft>
                <a:spcPct val="0"/>
              </a:spcAft>
              <a:defRPr sz="2400">
                <a:solidFill>
                  <a:schemeClr val="tx1"/>
                </a:solidFill>
                <a:latin typeface="Arial" charset="0"/>
                <a:ea typeface="宋体" charset="-122"/>
              </a:defRPr>
            </a:lvl8pPr>
            <a:lvl9pPr marL="3886200" indent="-228600" algn="ctr" eaLnBrk="0" fontAlgn="base" hangingPunct="0">
              <a:spcBef>
                <a:spcPct val="0"/>
              </a:spcBef>
              <a:spcAft>
                <a:spcPct val="0"/>
              </a:spcAft>
              <a:defRPr sz="2400">
                <a:solidFill>
                  <a:schemeClr val="tx1"/>
                </a:solidFill>
                <a:latin typeface="Arial" charset="0"/>
                <a:ea typeface="宋体" charset="-122"/>
              </a:defRPr>
            </a:lvl9pPr>
          </a:lstStyle>
          <a:p>
            <a:fld id="{E84B53A4-FDA0-47F5-A5FE-5B405B4C7510}" type="slidenum">
              <a:rPr lang="zh-CN" altLang="en-US" sz="1200" smtClean="0"/>
              <a:pPr/>
              <a:t>135</a:t>
            </a:fld>
            <a:endParaRPr lang="en-US" altLang="zh-CN" sz="120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p:spPr>
        <p:txBody>
          <a:bodyPr/>
          <a:lstStyle/>
          <a:p>
            <a:r>
              <a:rPr lang="zh-CN" altLang="en-US">
                <a:latin typeface="宋体" charset="-122"/>
                <a:ea typeface="宋体" charset="-122"/>
              </a:rPr>
              <a:t>在第一个表达式中，</a:t>
            </a:r>
          </a:p>
          <a:p>
            <a:endParaRPr lang="zh-CN" altLang="en-US">
              <a:latin typeface="宋体" charset="-122"/>
              <a:ea typeface="宋体" charset="-122"/>
            </a:endParaRPr>
          </a:p>
          <a:p>
            <a:pPr>
              <a:buFontTx/>
              <a:buNone/>
            </a:pPr>
            <a:r>
              <a:rPr lang="zh-CN" altLang="en-US">
                <a:latin typeface="宋体" charset="-122"/>
                <a:ea typeface="宋体" charset="-122"/>
              </a:rPr>
              <a:t>以笛卡尔积的方式实现两个关系的查询。</a:t>
            </a:r>
          </a:p>
          <a:p>
            <a:r>
              <a:rPr lang="zh-CN" altLang="en-US">
                <a:latin typeface="宋体" charset="-122"/>
                <a:ea typeface="宋体" charset="-122"/>
              </a:rPr>
              <a:t>在第一个表达式基础上，将选择条件</a:t>
            </a:r>
            <a:r>
              <a:rPr lang="en-US" altLang="zh-CN">
                <a:latin typeface="宋体" charset="-122"/>
                <a:ea typeface="宋体" charset="-122"/>
              </a:rPr>
              <a:t>Course.Cno = SC.Cno</a:t>
            </a:r>
            <a:r>
              <a:rPr lang="zh-CN" altLang="en-US">
                <a:latin typeface="宋体" charset="-122"/>
                <a:ea typeface="宋体" charset="-122"/>
              </a:rPr>
              <a:t>与笛卡尔积组合成连接操作就得到了第二个表达式</a:t>
            </a:r>
            <a:r>
              <a:rPr lang="en-US" altLang="zh-CN">
                <a:latin typeface="宋体" charset="-122"/>
                <a:ea typeface="宋体" charset="-122"/>
              </a:rPr>
              <a:t>П</a:t>
            </a:r>
            <a:r>
              <a:rPr lang="en-US" altLang="zh-CN" baseline="-10000">
                <a:latin typeface="宋体" charset="-122"/>
                <a:ea typeface="宋体" charset="-122"/>
              </a:rPr>
              <a:t>Grade</a:t>
            </a:r>
            <a:r>
              <a:rPr lang="en-US" altLang="zh-CN">
                <a:latin typeface="宋体" charset="-122"/>
                <a:ea typeface="宋体" charset="-122"/>
              </a:rPr>
              <a:t>(б</a:t>
            </a:r>
            <a:r>
              <a:rPr lang="en-US" altLang="zh-CN" baseline="-25000">
                <a:latin typeface="宋体" charset="-122"/>
                <a:ea typeface="宋体" charset="-122"/>
              </a:rPr>
              <a:t>Course.Cname=</a:t>
            </a:r>
            <a:r>
              <a:rPr lang="en-US" altLang="zh-CN" baseline="-25000">
                <a:latin typeface="Arial" charset="0"/>
                <a:ea typeface="宋体" charset="-122"/>
              </a:rPr>
              <a:t>‘</a:t>
            </a:r>
            <a:r>
              <a:rPr lang="en-US" altLang="zh-CN" baseline="-25000">
                <a:latin typeface="宋体" charset="-122"/>
                <a:ea typeface="宋体" charset="-122"/>
              </a:rPr>
              <a:t>DataBase</a:t>
            </a:r>
            <a:r>
              <a:rPr lang="en-US" altLang="zh-CN" baseline="-25000">
                <a:latin typeface="Arial" charset="0"/>
                <a:ea typeface="宋体" charset="-122"/>
              </a:rPr>
              <a:t>’</a:t>
            </a:r>
            <a:r>
              <a:rPr lang="en-US" altLang="zh-CN" baseline="-25000">
                <a:latin typeface="宋体" charset="-122"/>
                <a:ea typeface="宋体" charset="-122"/>
              </a:rPr>
              <a:t> </a:t>
            </a:r>
            <a:r>
              <a:rPr lang="en-US" altLang="zh-CN">
                <a:latin typeface="宋体" charset="-122"/>
                <a:ea typeface="宋体" charset="-122"/>
              </a:rPr>
              <a:t>(Course </a:t>
            </a:r>
            <a:r>
              <a:rPr lang="en-US" altLang="zh-CN" sz="1400">
                <a:latin typeface="Lucida Sans Unicode" pitchFamily="34" charset="0"/>
                <a:ea typeface="宋体" charset="-122"/>
              </a:rPr>
              <a:t>⋈</a:t>
            </a:r>
            <a:r>
              <a:rPr lang="en-US" altLang="zh-CN">
                <a:latin typeface="宋体" charset="-122"/>
                <a:ea typeface="宋体" charset="-122"/>
              </a:rPr>
              <a:t> SC))</a:t>
            </a:r>
            <a:r>
              <a:rPr lang="zh-CN" altLang="en-US">
                <a:latin typeface="宋体" charset="-122"/>
                <a:ea typeface="宋体" charset="-122"/>
              </a:rPr>
              <a:t> 。</a:t>
            </a:r>
          </a:p>
          <a:p>
            <a:r>
              <a:rPr lang="en-US" altLang="zh-CN">
                <a:latin typeface="宋体" charset="-122"/>
                <a:ea typeface="宋体" charset="-122"/>
              </a:rPr>
              <a:t>П</a:t>
            </a:r>
            <a:r>
              <a:rPr lang="en-US" altLang="zh-CN" baseline="-25000">
                <a:latin typeface="宋体" charset="-122"/>
                <a:ea typeface="宋体" charset="-122"/>
              </a:rPr>
              <a:t>Sname</a:t>
            </a:r>
            <a:r>
              <a:rPr lang="en-US" altLang="zh-CN">
                <a:latin typeface="宋体" charset="-122"/>
                <a:ea typeface="宋体" charset="-122"/>
              </a:rPr>
              <a:t>(Course </a:t>
            </a:r>
            <a:r>
              <a:rPr lang="en-US" altLang="zh-CN" sz="1400">
                <a:latin typeface="Lucida Sans Unicode" pitchFamily="34" charset="0"/>
                <a:ea typeface="宋体" charset="-122"/>
              </a:rPr>
              <a:t>⋈</a:t>
            </a:r>
            <a:r>
              <a:rPr lang="en-US" altLang="zh-CN">
                <a:latin typeface="宋体" charset="-122"/>
                <a:ea typeface="宋体" charset="-122"/>
              </a:rPr>
              <a:t> б</a:t>
            </a:r>
            <a:r>
              <a:rPr lang="en-US" altLang="zh-CN" baseline="-25000">
                <a:latin typeface="宋体" charset="-122"/>
                <a:ea typeface="宋体" charset="-122"/>
              </a:rPr>
              <a:t>Course.Cname=</a:t>
            </a:r>
            <a:r>
              <a:rPr lang="en-US" altLang="zh-CN" baseline="-25000">
                <a:latin typeface="Arial" charset="0"/>
                <a:ea typeface="宋体" charset="-122"/>
              </a:rPr>
              <a:t>‘</a:t>
            </a:r>
            <a:r>
              <a:rPr lang="en-US" altLang="zh-CN" baseline="-25000">
                <a:latin typeface="宋体" charset="-122"/>
                <a:ea typeface="宋体" charset="-122"/>
              </a:rPr>
              <a:t>DataBase</a:t>
            </a:r>
            <a:r>
              <a:rPr lang="en-US" altLang="zh-CN" baseline="-25000">
                <a:latin typeface="Arial" charset="0"/>
                <a:ea typeface="宋体" charset="-122"/>
              </a:rPr>
              <a:t>’</a:t>
            </a:r>
            <a:r>
              <a:rPr lang="en-US" altLang="zh-CN">
                <a:latin typeface="宋体" charset="-122"/>
                <a:ea typeface="宋体" charset="-122"/>
              </a:rPr>
              <a:t>(SC))</a:t>
            </a:r>
            <a:endParaRPr lang="zh-CN" altLang="en-US">
              <a:latin typeface="宋体" charset="-122"/>
              <a:ea typeface="宋体" charset="-122"/>
            </a:endParaRPr>
          </a:p>
          <a:p>
            <a:r>
              <a:rPr lang="zh-CN" altLang="en-US">
                <a:latin typeface="宋体" charset="-122"/>
                <a:ea typeface="宋体" charset="-122"/>
              </a:rPr>
              <a:t>将选择条件</a:t>
            </a:r>
            <a:r>
              <a:rPr lang="en-US" altLang="zh-CN">
                <a:latin typeface="宋体" charset="-122"/>
                <a:ea typeface="宋体" charset="-122"/>
              </a:rPr>
              <a:t>Course.Cname =</a:t>
            </a:r>
            <a:r>
              <a:rPr lang="en-US" altLang="zh-CN">
                <a:latin typeface="Arial" charset="0"/>
                <a:ea typeface="宋体" charset="-122"/>
              </a:rPr>
              <a:t>‘</a:t>
            </a:r>
            <a:r>
              <a:rPr lang="en-US" altLang="zh-CN">
                <a:latin typeface="宋体" charset="-122"/>
                <a:ea typeface="宋体" charset="-122"/>
              </a:rPr>
              <a:t>DataBase</a:t>
            </a:r>
            <a:r>
              <a:rPr lang="en-US" altLang="zh-CN">
                <a:latin typeface="Arial" charset="0"/>
                <a:ea typeface="宋体" charset="-122"/>
              </a:rPr>
              <a:t>’</a:t>
            </a:r>
            <a:r>
              <a:rPr lang="zh-CN" altLang="en-US">
                <a:latin typeface="宋体" charset="-122"/>
                <a:ea typeface="宋体" charset="-122"/>
              </a:rPr>
              <a:t>移到连接操作中的关系</a:t>
            </a:r>
            <a:r>
              <a:rPr lang="en-US" altLang="zh-CN">
                <a:latin typeface="宋体" charset="-122"/>
                <a:ea typeface="宋体" charset="-122"/>
              </a:rPr>
              <a:t>Course</a:t>
            </a:r>
            <a:r>
              <a:rPr lang="zh-CN" altLang="en-US">
                <a:latin typeface="宋体" charset="-122"/>
                <a:ea typeface="宋体" charset="-122"/>
              </a:rPr>
              <a:t>中，就得到了第三个表达式。</a:t>
            </a:r>
          </a:p>
          <a:p>
            <a:r>
              <a:rPr lang="zh-CN" altLang="en-US">
                <a:latin typeface="宋体" charset="-122"/>
                <a:ea typeface="宋体" charset="-122"/>
              </a:rPr>
              <a:t>每一次变换都使参加连接的元组大大减少，进而提高了查询效率，这就是代数优化。 </a:t>
            </a:r>
          </a:p>
          <a:p>
            <a:endParaRPr lang="zh-CN" altLang="en-US">
              <a:latin typeface="宋体" charset="-122"/>
              <a:ea typeface="宋体" charset="-122"/>
            </a:endParaRPr>
          </a:p>
        </p:txBody>
      </p:sp>
    </p:spTree>
    <p:extLst>
      <p:ext uri="{BB962C8B-B14F-4D97-AF65-F5344CB8AC3E}">
        <p14:creationId xmlns:p14="http://schemas.microsoft.com/office/powerpoint/2010/main" val="1964015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0">
            <a:extLst>
              <a:ext uri="{FF2B5EF4-FFF2-40B4-BE49-F238E27FC236}">
                <a16:creationId xmlns:a16="http://schemas.microsoft.com/office/drawing/2014/main" id="{C91FFB1B-3E75-4C4F-93FB-204D6B0606D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63491" name="Rectangle 1031">
            <a:extLst>
              <a:ext uri="{FF2B5EF4-FFF2-40B4-BE49-F238E27FC236}">
                <a16:creationId xmlns:a16="http://schemas.microsoft.com/office/drawing/2014/main" id="{11669680-D8E9-2544-BF34-1DA434018A3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677EBD2-C405-704C-AFD2-77D69C1684E8}" type="slidenum">
              <a:rPr lang="zh-CN" altLang="en-US" sz="1200"/>
              <a:pPr/>
              <a:t>167</a:t>
            </a:fld>
            <a:endParaRPr lang="en-US" altLang="zh-CN" sz="1200"/>
          </a:p>
        </p:txBody>
      </p:sp>
      <p:sp>
        <p:nvSpPr>
          <p:cNvPr id="63492" name="Rectangle 2">
            <a:extLst>
              <a:ext uri="{FF2B5EF4-FFF2-40B4-BE49-F238E27FC236}">
                <a16:creationId xmlns:a16="http://schemas.microsoft.com/office/drawing/2014/main" id="{32B876BF-2D5D-E844-92A3-362C13831F33}"/>
              </a:ext>
            </a:extLst>
          </p:cNvPr>
          <p:cNvSpPr>
            <a:spLocks noGrp="1" noRot="1" noChangeAspect="1" noChangeArrowheads="1" noTextEdit="1"/>
          </p:cNvSpPr>
          <p:nvPr>
            <p:ph type="sldImg"/>
          </p:nvPr>
        </p:nvSpPr>
        <p:spPr>
          <a:ln/>
        </p:spPr>
      </p:sp>
      <p:sp>
        <p:nvSpPr>
          <p:cNvPr id="63493" name="Rectangle 3">
            <a:extLst>
              <a:ext uri="{FF2B5EF4-FFF2-40B4-BE49-F238E27FC236}">
                <a16:creationId xmlns:a16="http://schemas.microsoft.com/office/drawing/2014/main" id="{830202A5-720D-904B-AF67-FC3FA5DDFB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前面讲的用户标识与鉴别、存取控制仅是安全性标准的一个重要方面（安全策略方面），不是全部。</a:t>
            </a:r>
          </a:p>
        </p:txBody>
      </p:sp>
    </p:spTree>
    <p:extLst>
      <p:ext uri="{BB962C8B-B14F-4D97-AF65-F5344CB8AC3E}">
        <p14:creationId xmlns:p14="http://schemas.microsoft.com/office/powerpoint/2010/main" val="4028203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30">
            <a:extLst>
              <a:ext uri="{FF2B5EF4-FFF2-40B4-BE49-F238E27FC236}">
                <a16:creationId xmlns:a16="http://schemas.microsoft.com/office/drawing/2014/main" id="{593D2A89-1C85-4B99-9A95-96B5A9F67C07}"/>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25602" name="Rectangle 1031">
            <a:extLst>
              <a:ext uri="{FF2B5EF4-FFF2-40B4-BE49-F238E27FC236}">
                <a16:creationId xmlns:a16="http://schemas.microsoft.com/office/drawing/2014/main" id="{0DDF7971-F56C-4E0F-9542-88FF10F713FE}"/>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B3B4BAC-51A8-47BD-A959-CFCB7F6E5CF8}" type="slidenum">
              <a:rPr lang="zh-CN" altLang="en-US" sz="1200"/>
              <a:pPr/>
              <a:t>176</a:t>
            </a:fld>
            <a:endParaRPr lang="en-US" altLang="zh-CN" sz="1200"/>
          </a:p>
        </p:txBody>
      </p:sp>
      <p:sp>
        <p:nvSpPr>
          <p:cNvPr id="25603" name="Rectangle 2">
            <a:extLst>
              <a:ext uri="{FF2B5EF4-FFF2-40B4-BE49-F238E27FC236}">
                <a16:creationId xmlns:a16="http://schemas.microsoft.com/office/drawing/2014/main" id="{65E6482F-4F60-4D6F-A5C9-7AD2F4FE52F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C05EF86-7E96-4E1D-A005-C9C0FC81951A}"/>
              </a:ext>
            </a:extLst>
          </p:cNvPr>
          <p:cNvSpPr>
            <a:spLocks noGrp="1" noChangeArrowheads="1"/>
          </p:cNvSpPr>
          <p:nvPr>
            <p:ph type="body" idx="1"/>
          </p:nvPr>
        </p:nvSpPr>
        <p:spPr>
          <a:noFill/>
        </p:spPr>
        <p:txBody>
          <a:bodyPr/>
          <a:lstStyle/>
          <a:p>
            <a:r>
              <a:rPr lang="zh-CN" altLang="en-US"/>
              <a:t>为了保证数据完整性，通常采用两种途径：编程的和非编程的。通过代码保证数据完整性和通过声明保证数据完整性</a:t>
            </a:r>
          </a:p>
          <a:p>
            <a:endParaRPr lang="zh-CN" altLang="en-US"/>
          </a:p>
        </p:txBody>
      </p:sp>
    </p:spTree>
    <p:extLst>
      <p:ext uri="{BB962C8B-B14F-4D97-AF65-F5344CB8AC3E}">
        <p14:creationId xmlns:p14="http://schemas.microsoft.com/office/powerpoint/2010/main" val="371750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30">
            <a:extLst>
              <a:ext uri="{FF2B5EF4-FFF2-40B4-BE49-F238E27FC236}">
                <a16:creationId xmlns:a16="http://schemas.microsoft.com/office/drawing/2014/main" id="{ED1A4E5D-9005-434E-85E2-A4B0C239C21D}"/>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49154" name="Rectangle 1031">
            <a:extLst>
              <a:ext uri="{FF2B5EF4-FFF2-40B4-BE49-F238E27FC236}">
                <a16:creationId xmlns:a16="http://schemas.microsoft.com/office/drawing/2014/main" id="{B9E9D556-5F59-4231-B7F0-515B6055A184}"/>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49A70A8-A842-4323-A14F-6898594D6505}" type="slidenum">
              <a:rPr lang="zh-CN" altLang="en-US" sz="1200"/>
              <a:pPr/>
              <a:t>185</a:t>
            </a:fld>
            <a:endParaRPr lang="en-US" altLang="zh-CN" sz="1200"/>
          </a:p>
        </p:txBody>
      </p:sp>
      <p:sp>
        <p:nvSpPr>
          <p:cNvPr id="49155" name="Rectangle 2">
            <a:extLst>
              <a:ext uri="{FF2B5EF4-FFF2-40B4-BE49-F238E27FC236}">
                <a16:creationId xmlns:a16="http://schemas.microsoft.com/office/drawing/2014/main" id="{9C172BAF-805D-4C85-8945-D0D550FD6C0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CB896D45-C331-4F1B-9465-F22008D00CEF}"/>
              </a:ext>
            </a:extLst>
          </p:cNvPr>
          <p:cNvSpPr>
            <a:spLocks noGrp="1" noChangeArrowheads="1"/>
          </p:cNvSpPr>
          <p:nvPr>
            <p:ph type="body" idx="1"/>
          </p:nvPr>
        </p:nvSpPr>
        <p:spPr>
          <a:noFill/>
        </p:spPr>
        <p:txBody>
          <a:bodyPr/>
          <a:lstStyle/>
          <a:p>
            <a:pPr>
              <a:lnSpc>
                <a:spcPct val="100000"/>
              </a:lnSpc>
              <a:spcBef>
                <a:spcPct val="0"/>
              </a:spcBef>
            </a:pPr>
            <a:r>
              <a:rPr lang="zh-CN" altLang="en-US"/>
              <a:t>数据库管理系统在实现参照完整性时，除了要提供定义主键、外键的机制之外，还需要</a:t>
            </a:r>
            <a:r>
              <a:rPr lang="zh-CN" altLang="en-US">
                <a:solidFill>
                  <a:srgbClr val="0000FF"/>
                </a:solidFill>
              </a:rPr>
              <a:t>提供不同的违约处理策略供用户选择</a:t>
            </a:r>
          </a:p>
          <a:p>
            <a:pPr>
              <a:lnSpc>
                <a:spcPct val="100000"/>
              </a:lnSpc>
              <a:spcBef>
                <a:spcPct val="0"/>
              </a:spcBef>
            </a:pPr>
            <a:r>
              <a:rPr lang="zh-CN" altLang="en-US"/>
              <a:t>参照完整性违约处理</a:t>
            </a:r>
          </a:p>
          <a:p>
            <a:pPr lvl="1">
              <a:lnSpc>
                <a:spcPct val="100000"/>
              </a:lnSpc>
              <a:spcBef>
                <a:spcPct val="0"/>
              </a:spcBef>
            </a:pPr>
            <a:r>
              <a:rPr lang="zh-CN" altLang="en-US"/>
              <a:t>拒绝</a:t>
            </a:r>
            <a:r>
              <a:rPr lang="en-US" altLang="zh-CN"/>
              <a:t>(NO ACTION)</a:t>
            </a:r>
            <a:r>
              <a:rPr lang="zh-CN" altLang="en-US"/>
              <a:t>执行</a:t>
            </a:r>
          </a:p>
          <a:p>
            <a:pPr lvl="2">
              <a:lnSpc>
                <a:spcPct val="100000"/>
              </a:lnSpc>
              <a:spcBef>
                <a:spcPct val="0"/>
              </a:spcBef>
            </a:pPr>
            <a:r>
              <a:rPr lang="zh-CN" altLang="en-US"/>
              <a:t>默认策略</a:t>
            </a:r>
          </a:p>
          <a:p>
            <a:pPr lvl="1">
              <a:lnSpc>
                <a:spcPct val="100000"/>
              </a:lnSpc>
              <a:spcBef>
                <a:spcPct val="0"/>
              </a:spcBef>
            </a:pPr>
            <a:r>
              <a:rPr lang="zh-CN" altLang="en-US"/>
              <a:t>级联</a:t>
            </a:r>
            <a:r>
              <a:rPr lang="en-US" altLang="zh-CN"/>
              <a:t>(CASCADE)</a:t>
            </a:r>
            <a:r>
              <a:rPr lang="zh-CN" altLang="en-US"/>
              <a:t>操作</a:t>
            </a:r>
          </a:p>
          <a:p>
            <a:pPr lvl="1">
              <a:lnSpc>
                <a:spcPct val="100000"/>
              </a:lnSpc>
              <a:spcBef>
                <a:spcPct val="0"/>
              </a:spcBef>
            </a:pPr>
            <a:r>
              <a:rPr lang="zh-CN" altLang="en-US"/>
              <a:t>设置为空值（</a:t>
            </a:r>
            <a:r>
              <a:rPr lang="en-US" altLang="zh-CN"/>
              <a:t>SET-NULL</a:t>
            </a:r>
            <a:r>
              <a:rPr lang="zh-CN" altLang="en-US"/>
              <a:t>）</a:t>
            </a:r>
          </a:p>
          <a:p>
            <a:pPr lvl="2">
              <a:lnSpc>
                <a:spcPct val="100000"/>
              </a:lnSpc>
              <a:spcBef>
                <a:spcPct val="0"/>
              </a:spcBef>
            </a:pPr>
            <a:r>
              <a:rPr lang="zh-CN" altLang="en-US"/>
              <a:t>对于参照完整性，除了应该定义外键，还应定义外键列是否允许空值</a:t>
            </a:r>
          </a:p>
          <a:p>
            <a:endParaRPr lang="zh-CN" altLang="en-US"/>
          </a:p>
        </p:txBody>
      </p:sp>
    </p:spTree>
    <p:extLst>
      <p:ext uri="{BB962C8B-B14F-4D97-AF65-F5344CB8AC3E}">
        <p14:creationId xmlns:p14="http://schemas.microsoft.com/office/powerpoint/2010/main" val="255556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p:spPr>
        <p:txBody>
          <a:bodyPr/>
          <a:lstStyle/>
          <a:p>
            <a:r>
              <a:rPr lang="zh-CN" altLang="en-US"/>
              <a:t>关系模型是最重要的一种数据模型。也是目前主要采用的数据模型，本课程的重点</a:t>
            </a:r>
          </a:p>
          <a:p>
            <a:endParaRPr lang="zh-CN" altLang="en-US"/>
          </a:p>
        </p:txBody>
      </p:sp>
      <p:sp>
        <p:nvSpPr>
          <p:cNvPr id="86020" name="页脚占位符 3"/>
          <p:cNvSpPr>
            <a:spLocks noGrp="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86021" name="灯片编号占位符 4"/>
          <p:cNvSpPr>
            <a:spLocks noGrp="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36743899-1AF1-41E2-A652-3E2A2F61E4C7}" type="slidenum">
              <a:rPr lang="zh-CN" altLang="en-US" sz="1200" smtClean="0"/>
              <a:pPr/>
              <a:t>30</a:t>
            </a:fld>
            <a:endParaRPr lang="en-US" altLang="zh-CN" sz="1200"/>
          </a:p>
        </p:txBody>
      </p:sp>
    </p:spTree>
    <p:extLst>
      <p:ext uri="{BB962C8B-B14F-4D97-AF65-F5344CB8AC3E}">
        <p14:creationId xmlns:p14="http://schemas.microsoft.com/office/powerpoint/2010/main" val="1107884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0">
            <a:extLst>
              <a:ext uri="{FF2B5EF4-FFF2-40B4-BE49-F238E27FC236}">
                <a16:creationId xmlns:a16="http://schemas.microsoft.com/office/drawing/2014/main" id="{41AAA25B-E816-44A3-8DAF-68F9B3C438D1}"/>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96259" name="Rectangle 1031">
            <a:extLst>
              <a:ext uri="{FF2B5EF4-FFF2-40B4-BE49-F238E27FC236}">
                <a16:creationId xmlns:a16="http://schemas.microsoft.com/office/drawing/2014/main" id="{4E6F478D-DF63-45BA-A521-2F6B3A57BFFD}"/>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157648B-B2EC-40AA-A8E2-4C60484EC2DE}" type="slidenum">
              <a:rPr lang="zh-CN" altLang="en-US" sz="1200"/>
              <a:pPr/>
              <a:t>197</a:t>
            </a:fld>
            <a:endParaRPr lang="en-US" altLang="zh-CN" sz="1200"/>
          </a:p>
        </p:txBody>
      </p:sp>
      <p:sp>
        <p:nvSpPr>
          <p:cNvPr id="96260" name="Rectangle 2">
            <a:extLst>
              <a:ext uri="{FF2B5EF4-FFF2-40B4-BE49-F238E27FC236}">
                <a16:creationId xmlns:a16="http://schemas.microsoft.com/office/drawing/2014/main" id="{0C62ADB9-0F85-4BF0-9CD9-4CE01C2F895C}"/>
              </a:ext>
            </a:extLst>
          </p:cNvPr>
          <p:cNvSpPr>
            <a:spLocks noGrp="1" noRot="1" noChangeAspect="1" noChangeArrowheads="1" noTextEdit="1"/>
          </p:cNvSpPr>
          <p:nvPr>
            <p:ph type="sldImg"/>
          </p:nvPr>
        </p:nvSpPr>
        <p:spPr>
          <a:ln/>
        </p:spPr>
      </p:sp>
      <p:sp>
        <p:nvSpPr>
          <p:cNvPr id="96261" name="Rectangle 3">
            <a:extLst>
              <a:ext uri="{FF2B5EF4-FFF2-40B4-BE49-F238E27FC236}">
                <a16:creationId xmlns:a16="http://schemas.microsoft.com/office/drawing/2014/main" id="{340F24AC-8AEF-424C-8600-5763D518DA80}"/>
              </a:ext>
            </a:extLst>
          </p:cNvPr>
          <p:cNvSpPr>
            <a:spLocks noGrp="1" noChangeArrowheads="1"/>
          </p:cNvSpPr>
          <p:nvPr>
            <p:ph type="body" idx="1"/>
          </p:nvPr>
        </p:nvSpPr>
        <p:spPr>
          <a:noFill/>
        </p:spPr>
        <p:txBody>
          <a:bodyPr/>
          <a:lstStyle/>
          <a:p>
            <a:r>
              <a:rPr lang="zh-CN" altLang="en-US"/>
              <a:t>本章研究数据库恢复技术</a:t>
            </a:r>
          </a:p>
        </p:txBody>
      </p:sp>
    </p:spTree>
    <p:extLst>
      <p:ext uri="{BB962C8B-B14F-4D97-AF65-F5344CB8AC3E}">
        <p14:creationId xmlns:p14="http://schemas.microsoft.com/office/powerpoint/2010/main" val="4265485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0">
            <a:extLst>
              <a:ext uri="{FF2B5EF4-FFF2-40B4-BE49-F238E27FC236}">
                <a16:creationId xmlns:a16="http://schemas.microsoft.com/office/drawing/2014/main" id="{069FE9FB-9F7E-45A4-99A8-003199CACE8F}"/>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97283" name="Rectangle 1031">
            <a:extLst>
              <a:ext uri="{FF2B5EF4-FFF2-40B4-BE49-F238E27FC236}">
                <a16:creationId xmlns:a16="http://schemas.microsoft.com/office/drawing/2014/main" id="{AECBA8DE-671B-4D17-A263-1F9DF0C8AB4C}"/>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08C204B-157E-49B6-BA7C-3B15906DBAF5}" type="slidenum">
              <a:rPr lang="zh-CN" altLang="en-US" sz="1200"/>
              <a:pPr/>
              <a:t>205</a:t>
            </a:fld>
            <a:endParaRPr lang="en-US" altLang="zh-CN" sz="1200"/>
          </a:p>
        </p:txBody>
      </p:sp>
      <p:sp>
        <p:nvSpPr>
          <p:cNvPr id="97284" name="Rectangle 2">
            <a:extLst>
              <a:ext uri="{FF2B5EF4-FFF2-40B4-BE49-F238E27FC236}">
                <a16:creationId xmlns:a16="http://schemas.microsoft.com/office/drawing/2014/main" id="{E4E35902-A597-43E2-A0AF-068CCC2BA203}"/>
              </a:ext>
            </a:extLst>
          </p:cNvPr>
          <p:cNvSpPr>
            <a:spLocks noGrp="1" noRot="1" noChangeAspect="1" noChangeArrowheads="1" noTextEdit="1"/>
          </p:cNvSpPr>
          <p:nvPr>
            <p:ph type="sldImg"/>
          </p:nvPr>
        </p:nvSpPr>
        <p:spPr>
          <a:ln/>
        </p:spPr>
      </p:sp>
      <p:sp>
        <p:nvSpPr>
          <p:cNvPr id="97285" name="Rectangle 3">
            <a:extLst>
              <a:ext uri="{FF2B5EF4-FFF2-40B4-BE49-F238E27FC236}">
                <a16:creationId xmlns:a16="http://schemas.microsoft.com/office/drawing/2014/main" id="{6006EA08-377C-487F-98E0-91BD56835D71}"/>
              </a:ext>
            </a:extLst>
          </p:cNvPr>
          <p:cNvSpPr>
            <a:spLocks noGrp="1" noChangeArrowheads="1"/>
          </p:cNvSpPr>
          <p:nvPr>
            <p:ph type="body" idx="1"/>
          </p:nvPr>
        </p:nvSpPr>
        <p:spPr>
          <a:noFill/>
        </p:spPr>
        <p:txBody>
          <a:bodyPr/>
          <a:lstStyle/>
          <a:p>
            <a:pPr>
              <a:lnSpc>
                <a:spcPct val="100000"/>
              </a:lnSpc>
              <a:spcBef>
                <a:spcPct val="0"/>
              </a:spcBef>
              <a:buSzTx/>
              <a:buFontTx/>
              <a:buNone/>
            </a:pPr>
            <a:r>
              <a:rPr lang="zh-CN" altLang="en-US" sz="2400" b="1">
                <a:latin typeface="Arial" panose="020B0604020202020204" pitchFamily="34" charset="0"/>
              </a:rPr>
              <a:t>有两种方法处理中止状态：</a:t>
            </a:r>
          </a:p>
          <a:p>
            <a:pPr>
              <a:lnSpc>
                <a:spcPct val="100000"/>
              </a:lnSpc>
              <a:spcBef>
                <a:spcPct val="0"/>
              </a:spcBef>
              <a:buSzTx/>
              <a:buFontTx/>
              <a:buNone/>
            </a:pPr>
            <a:r>
              <a:rPr lang="zh-CN" altLang="en-US" sz="2400" b="1">
                <a:latin typeface="Arial" panose="020B0604020202020204" pitchFamily="34" charset="0"/>
              </a:rPr>
              <a:t>       重启事务</a:t>
            </a:r>
            <a:r>
              <a:rPr lang="en-US" altLang="zh-CN" sz="2400" b="1">
                <a:latin typeface="Arial" panose="020B0604020202020204" pitchFamily="34" charset="0"/>
              </a:rPr>
              <a:t>:</a:t>
            </a:r>
            <a:r>
              <a:rPr lang="zh-CN" altLang="en-US" sz="2400" b="1">
                <a:latin typeface="Arial" panose="020B0604020202020204" pitchFamily="34" charset="0"/>
              </a:rPr>
              <a:t>由于硬件错误引起事务中止时是有效的；</a:t>
            </a:r>
          </a:p>
          <a:p>
            <a:pPr>
              <a:lnSpc>
                <a:spcPct val="100000"/>
              </a:lnSpc>
              <a:spcBef>
                <a:spcPct val="0"/>
              </a:spcBef>
              <a:buSzTx/>
              <a:buFontTx/>
              <a:buNone/>
            </a:pPr>
            <a:r>
              <a:rPr lang="zh-CN" altLang="en-US" sz="2400" b="1">
                <a:latin typeface="Arial" panose="020B0604020202020204" pitchFamily="34" charset="0"/>
              </a:rPr>
              <a:t>       杀死事务</a:t>
            </a:r>
            <a:r>
              <a:rPr lang="en-US" altLang="zh-CN" sz="2400" b="1">
                <a:latin typeface="Arial" panose="020B0604020202020204" pitchFamily="34" charset="0"/>
              </a:rPr>
              <a:t>:</a:t>
            </a:r>
            <a:r>
              <a:rPr lang="zh-CN" altLang="en-US" sz="2400" b="1">
                <a:latin typeface="Arial" panose="020B0604020202020204" pitchFamily="34" charset="0"/>
              </a:rPr>
              <a:t>由于事务内部逻辑错误引起事务中止时是有效的</a:t>
            </a:r>
          </a:p>
        </p:txBody>
      </p:sp>
    </p:spTree>
    <p:extLst>
      <p:ext uri="{BB962C8B-B14F-4D97-AF65-F5344CB8AC3E}">
        <p14:creationId xmlns:p14="http://schemas.microsoft.com/office/powerpoint/2010/main" val="50192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0">
            <a:extLst>
              <a:ext uri="{FF2B5EF4-FFF2-40B4-BE49-F238E27FC236}">
                <a16:creationId xmlns:a16="http://schemas.microsoft.com/office/drawing/2014/main" id="{92CB7B98-17C1-4513-B7B8-5EB057BDB181}"/>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2403" name="Rectangle 1031">
            <a:extLst>
              <a:ext uri="{FF2B5EF4-FFF2-40B4-BE49-F238E27FC236}">
                <a16:creationId xmlns:a16="http://schemas.microsoft.com/office/drawing/2014/main" id="{C7ABD117-32CF-4C62-ADD5-D48332B1E095}"/>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9128806-1705-4D09-B4A9-FB128371884E}" type="slidenum">
              <a:rPr lang="zh-CN" altLang="en-US" sz="1200"/>
              <a:pPr/>
              <a:t>212</a:t>
            </a:fld>
            <a:endParaRPr lang="en-US" altLang="zh-CN" sz="1200"/>
          </a:p>
        </p:txBody>
      </p:sp>
      <p:sp>
        <p:nvSpPr>
          <p:cNvPr id="102404" name="Rectangle 2">
            <a:extLst>
              <a:ext uri="{FF2B5EF4-FFF2-40B4-BE49-F238E27FC236}">
                <a16:creationId xmlns:a16="http://schemas.microsoft.com/office/drawing/2014/main" id="{48897284-CEE3-46E0-9BFA-03D6F5E7E304}"/>
              </a:ext>
            </a:extLst>
          </p:cNvPr>
          <p:cNvSpPr>
            <a:spLocks noGrp="1" noRot="1" noChangeAspect="1" noChangeArrowheads="1" noTextEdit="1"/>
          </p:cNvSpPr>
          <p:nvPr>
            <p:ph type="sldImg"/>
          </p:nvPr>
        </p:nvSpPr>
        <p:spPr>
          <a:ln/>
        </p:spPr>
      </p:sp>
      <p:sp>
        <p:nvSpPr>
          <p:cNvPr id="102405" name="Rectangle 3">
            <a:extLst>
              <a:ext uri="{FF2B5EF4-FFF2-40B4-BE49-F238E27FC236}">
                <a16:creationId xmlns:a16="http://schemas.microsoft.com/office/drawing/2014/main" id="{AB339592-56D2-474F-B9B7-4FC152573FCA}"/>
              </a:ext>
            </a:extLst>
          </p:cNvPr>
          <p:cNvSpPr>
            <a:spLocks noGrp="1" noChangeArrowheads="1"/>
          </p:cNvSpPr>
          <p:nvPr>
            <p:ph type="body" idx="1"/>
          </p:nvPr>
        </p:nvSpPr>
        <p:spPr>
          <a:noFill/>
        </p:spPr>
        <p:txBody>
          <a:bodyPr/>
          <a:lstStyle/>
          <a:p>
            <a:pPr lvl="2"/>
            <a:r>
              <a:rPr lang="zh-CN" altLang="en-US"/>
              <a:t>写日志文件操作：把表示这个修改的日志记录写到日志文件</a:t>
            </a:r>
          </a:p>
          <a:p>
            <a:pPr lvl="2"/>
            <a:r>
              <a:rPr lang="zh-CN" altLang="en-US"/>
              <a:t>写数据库操作：把对数据的修改写到数据库中</a:t>
            </a:r>
          </a:p>
        </p:txBody>
      </p:sp>
    </p:spTree>
    <p:extLst>
      <p:ext uri="{BB962C8B-B14F-4D97-AF65-F5344CB8AC3E}">
        <p14:creationId xmlns:p14="http://schemas.microsoft.com/office/powerpoint/2010/main" val="1962865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0">
            <a:extLst>
              <a:ext uri="{FF2B5EF4-FFF2-40B4-BE49-F238E27FC236}">
                <a16:creationId xmlns:a16="http://schemas.microsoft.com/office/drawing/2014/main" id="{D61C6A26-4591-4209-AD85-BD11DFF1EAE6}"/>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3427" name="Rectangle 1031">
            <a:extLst>
              <a:ext uri="{FF2B5EF4-FFF2-40B4-BE49-F238E27FC236}">
                <a16:creationId xmlns:a16="http://schemas.microsoft.com/office/drawing/2014/main" id="{7B8173EC-9E3C-41A1-AE33-8008BF6267F3}"/>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D0BB457-D3BF-4FF3-A7FB-FB56CEA766E8}" type="slidenum">
              <a:rPr lang="zh-CN" altLang="en-US" sz="1200"/>
              <a:pPr/>
              <a:t>219</a:t>
            </a:fld>
            <a:endParaRPr lang="en-US" altLang="zh-CN" sz="1200"/>
          </a:p>
        </p:txBody>
      </p:sp>
      <p:sp>
        <p:nvSpPr>
          <p:cNvPr id="103428" name="Rectangle 2">
            <a:extLst>
              <a:ext uri="{FF2B5EF4-FFF2-40B4-BE49-F238E27FC236}">
                <a16:creationId xmlns:a16="http://schemas.microsoft.com/office/drawing/2014/main" id="{DC8B1E9E-F58B-4EA3-A897-9BC343383169}"/>
              </a:ext>
            </a:extLst>
          </p:cNvPr>
          <p:cNvSpPr>
            <a:spLocks noGrp="1" noRot="1" noChangeAspect="1" noChangeArrowheads="1" noTextEdit="1"/>
          </p:cNvSpPr>
          <p:nvPr>
            <p:ph type="sldImg"/>
          </p:nvPr>
        </p:nvSpPr>
        <p:spPr>
          <a:ln/>
        </p:spPr>
      </p:sp>
      <p:sp>
        <p:nvSpPr>
          <p:cNvPr id="103429" name="Rectangle 3">
            <a:extLst>
              <a:ext uri="{FF2B5EF4-FFF2-40B4-BE49-F238E27FC236}">
                <a16:creationId xmlns:a16="http://schemas.microsoft.com/office/drawing/2014/main" id="{1B0D38E3-BB12-4940-AFEC-61191DB5814C}"/>
              </a:ext>
            </a:extLst>
          </p:cNvPr>
          <p:cNvSpPr>
            <a:spLocks noGrp="1" noChangeArrowheads="1"/>
          </p:cNvSpPr>
          <p:nvPr>
            <p:ph type="body" idx="1"/>
          </p:nvPr>
        </p:nvSpPr>
        <p:spPr>
          <a:noFill/>
        </p:spPr>
        <p:txBody>
          <a:bodyPr/>
          <a:lstStyle/>
          <a:p>
            <a:pPr>
              <a:spcBef>
                <a:spcPct val="0"/>
              </a:spcBef>
            </a:pPr>
            <a:r>
              <a:rPr lang="zh-CN" altLang="en-US" sz="900"/>
              <a:t>重新运行自</a:t>
            </a:r>
            <a:r>
              <a:rPr lang="en-US" altLang="zh-CN" sz="900" i="1"/>
              <a:t>T</a:t>
            </a:r>
            <a:r>
              <a:rPr lang="en-US" altLang="zh-CN" sz="900"/>
              <a:t>b</a:t>
            </a:r>
            <a:r>
              <a:rPr lang="zh-CN" altLang="en-US" sz="900"/>
              <a:t>～</a:t>
            </a:r>
            <a:r>
              <a:rPr lang="en-US" altLang="zh-CN" sz="900" i="1"/>
              <a:t>T</a:t>
            </a:r>
            <a:r>
              <a:rPr lang="en-US" altLang="zh-CN" sz="900"/>
              <a:t>f</a:t>
            </a:r>
            <a:r>
              <a:rPr lang="zh-CN" altLang="en-US" sz="900"/>
              <a:t>时刻的所有更新事务，把数据库恢复到故障发生前的一致状态</a:t>
            </a:r>
          </a:p>
          <a:p>
            <a:endParaRPr lang="zh-CN" altLang="en-US"/>
          </a:p>
        </p:txBody>
      </p:sp>
    </p:spTree>
    <p:extLst>
      <p:ext uri="{BB962C8B-B14F-4D97-AF65-F5344CB8AC3E}">
        <p14:creationId xmlns:p14="http://schemas.microsoft.com/office/powerpoint/2010/main" val="371195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0">
            <a:extLst>
              <a:ext uri="{FF2B5EF4-FFF2-40B4-BE49-F238E27FC236}">
                <a16:creationId xmlns:a16="http://schemas.microsoft.com/office/drawing/2014/main" id="{9BA4D970-0D06-4422-A966-A2651FFB4194}"/>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4451" name="Rectangle 1031">
            <a:extLst>
              <a:ext uri="{FF2B5EF4-FFF2-40B4-BE49-F238E27FC236}">
                <a16:creationId xmlns:a16="http://schemas.microsoft.com/office/drawing/2014/main" id="{3F7868ED-D5A2-4D28-9B86-964CA4EDA085}"/>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3C102C-102B-47A4-8CE8-1D336D77A682}" type="slidenum">
              <a:rPr lang="zh-CN" altLang="en-US" sz="1200"/>
              <a:pPr/>
              <a:t>221</a:t>
            </a:fld>
            <a:endParaRPr lang="en-US" altLang="zh-CN" sz="1200"/>
          </a:p>
        </p:txBody>
      </p:sp>
      <p:sp>
        <p:nvSpPr>
          <p:cNvPr id="104452" name="Rectangle 2">
            <a:extLst>
              <a:ext uri="{FF2B5EF4-FFF2-40B4-BE49-F238E27FC236}">
                <a16:creationId xmlns:a16="http://schemas.microsoft.com/office/drawing/2014/main" id="{EEB42432-AB8A-4FC3-8578-4AF8E4E13C89}"/>
              </a:ext>
            </a:extLst>
          </p:cNvPr>
          <p:cNvSpPr>
            <a:spLocks noGrp="1" noRot="1" noChangeAspect="1" noChangeArrowheads="1" noTextEdit="1"/>
          </p:cNvSpPr>
          <p:nvPr>
            <p:ph type="sldImg"/>
          </p:nvPr>
        </p:nvSpPr>
        <p:spPr>
          <a:ln/>
        </p:spPr>
      </p:sp>
      <p:sp>
        <p:nvSpPr>
          <p:cNvPr id="104453" name="Rectangle 3">
            <a:extLst>
              <a:ext uri="{FF2B5EF4-FFF2-40B4-BE49-F238E27FC236}">
                <a16:creationId xmlns:a16="http://schemas.microsoft.com/office/drawing/2014/main" id="{2AEF8742-B2E9-4A54-8286-16821A9309BC}"/>
              </a:ext>
            </a:extLst>
          </p:cNvPr>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069375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0">
            <a:extLst>
              <a:ext uri="{FF2B5EF4-FFF2-40B4-BE49-F238E27FC236}">
                <a16:creationId xmlns:a16="http://schemas.microsoft.com/office/drawing/2014/main" id="{12FD91F5-112E-434C-9117-78D66BE0BBD6}"/>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05475" name="Rectangle 1031">
            <a:extLst>
              <a:ext uri="{FF2B5EF4-FFF2-40B4-BE49-F238E27FC236}">
                <a16:creationId xmlns:a16="http://schemas.microsoft.com/office/drawing/2014/main" id="{B04505E1-6233-4E23-AE7C-C6D15FC82B41}"/>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628D598-BE98-412F-AA89-ADA0E61373FE}" type="slidenum">
              <a:rPr lang="zh-CN" altLang="en-US" sz="1200"/>
              <a:pPr/>
              <a:t>222</a:t>
            </a:fld>
            <a:endParaRPr lang="en-US" altLang="zh-CN" sz="1200"/>
          </a:p>
        </p:txBody>
      </p:sp>
      <p:sp>
        <p:nvSpPr>
          <p:cNvPr id="105476" name="Rectangle 2">
            <a:extLst>
              <a:ext uri="{FF2B5EF4-FFF2-40B4-BE49-F238E27FC236}">
                <a16:creationId xmlns:a16="http://schemas.microsoft.com/office/drawing/2014/main" id="{16DF13ED-0F5E-4FF6-8A6C-3C9DC5DDAB02}"/>
              </a:ext>
            </a:extLst>
          </p:cNvPr>
          <p:cNvSpPr>
            <a:spLocks noGrp="1" noRot="1" noChangeAspect="1" noChangeArrowheads="1" noTextEdit="1"/>
          </p:cNvSpPr>
          <p:nvPr>
            <p:ph type="sldImg"/>
          </p:nvPr>
        </p:nvSpPr>
        <p:spPr>
          <a:ln/>
        </p:spPr>
      </p:sp>
      <p:sp>
        <p:nvSpPr>
          <p:cNvPr id="105477" name="Rectangle 3">
            <a:extLst>
              <a:ext uri="{FF2B5EF4-FFF2-40B4-BE49-F238E27FC236}">
                <a16:creationId xmlns:a16="http://schemas.microsoft.com/office/drawing/2014/main" id="{F9A36412-34A9-448D-93A5-4EBC6AB4FE89}"/>
              </a:ext>
            </a:extLst>
          </p:cNvPr>
          <p:cNvSpPr>
            <a:spLocks noGrp="1" noChangeArrowheads="1"/>
          </p:cNvSpPr>
          <p:nvPr>
            <p:ph type="body" idx="1"/>
          </p:nvPr>
        </p:nvSpPr>
        <p:spPr>
          <a:noFill/>
        </p:spPr>
        <p:txBody>
          <a:bodyPr/>
          <a:lstStyle/>
          <a:p>
            <a:pPr lvl="1">
              <a:lnSpc>
                <a:spcPct val="120000"/>
              </a:lnSpc>
              <a:spcBef>
                <a:spcPct val="0"/>
              </a:spcBef>
            </a:pPr>
            <a:r>
              <a:rPr lang="zh-CN" altLang="en-US"/>
              <a:t>数据库恢复时，利用检查点能判定哪些事务是正常结束的，从而确定恢复哪些数据以及如何进行恢复</a:t>
            </a:r>
          </a:p>
          <a:p>
            <a:endParaRPr lang="zh-CN" altLang="en-US"/>
          </a:p>
        </p:txBody>
      </p:sp>
    </p:spTree>
    <p:extLst>
      <p:ext uri="{BB962C8B-B14F-4D97-AF65-F5344CB8AC3E}">
        <p14:creationId xmlns:p14="http://schemas.microsoft.com/office/powerpoint/2010/main" val="1880481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0">
            <a:extLst>
              <a:ext uri="{FF2B5EF4-FFF2-40B4-BE49-F238E27FC236}">
                <a16:creationId xmlns:a16="http://schemas.microsoft.com/office/drawing/2014/main" id="{13A0E58A-F773-479D-A943-55D1A6B576D8}"/>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6387" name="Rectangle 1031">
            <a:extLst>
              <a:ext uri="{FF2B5EF4-FFF2-40B4-BE49-F238E27FC236}">
                <a16:creationId xmlns:a16="http://schemas.microsoft.com/office/drawing/2014/main" id="{195EC8AA-3383-4AE5-ADCD-CAA56643B7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1B3D081-90FE-4A0C-BC4D-CF93E2C9C38C}" type="slidenum">
              <a:rPr lang="zh-CN" altLang="en-US" sz="1200"/>
              <a:pPr/>
              <a:t>234</a:t>
            </a:fld>
            <a:endParaRPr lang="en-US" altLang="zh-CN" sz="1200"/>
          </a:p>
        </p:txBody>
      </p:sp>
      <p:sp>
        <p:nvSpPr>
          <p:cNvPr id="16388" name="Rectangle 2">
            <a:extLst>
              <a:ext uri="{FF2B5EF4-FFF2-40B4-BE49-F238E27FC236}">
                <a16:creationId xmlns:a16="http://schemas.microsoft.com/office/drawing/2014/main" id="{F76D46F9-2D75-4E91-BE17-F6E61EB68CE8}"/>
              </a:ext>
            </a:extLst>
          </p:cNvPr>
          <p:cNvSpPr>
            <a:spLocks noGrp="1" noRot="1" noChangeAspect="1" noChangeArrowheads="1" noTextEdit="1"/>
          </p:cNvSpPr>
          <p:nvPr>
            <p:ph type="sldImg"/>
          </p:nvPr>
        </p:nvSpPr>
        <p:spPr>
          <a:ln/>
        </p:spPr>
      </p:sp>
      <p:sp>
        <p:nvSpPr>
          <p:cNvPr id="16389" name="Rectangle 3">
            <a:extLst>
              <a:ext uri="{FF2B5EF4-FFF2-40B4-BE49-F238E27FC236}">
                <a16:creationId xmlns:a16="http://schemas.microsoft.com/office/drawing/2014/main" id="{D826B539-DAF7-461E-92CB-281636AFA6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Tree>
    <p:extLst>
      <p:ext uri="{BB962C8B-B14F-4D97-AF65-F5344CB8AC3E}">
        <p14:creationId xmlns:p14="http://schemas.microsoft.com/office/powerpoint/2010/main" val="2986384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0">
            <a:extLst>
              <a:ext uri="{FF2B5EF4-FFF2-40B4-BE49-F238E27FC236}">
                <a16:creationId xmlns:a16="http://schemas.microsoft.com/office/drawing/2014/main" id="{4A92F0AE-CC49-4F54-82CD-0995290183D4}"/>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19459" name="Rectangle 1031">
            <a:extLst>
              <a:ext uri="{FF2B5EF4-FFF2-40B4-BE49-F238E27FC236}">
                <a16:creationId xmlns:a16="http://schemas.microsoft.com/office/drawing/2014/main" id="{38153FF0-1938-4549-ADFD-76390B51B39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E4EB1F8-4511-4AF0-AC18-CBB93A752BC8}" type="slidenum">
              <a:rPr lang="zh-CN" altLang="en-US" sz="1200"/>
              <a:pPr/>
              <a:t>235</a:t>
            </a:fld>
            <a:endParaRPr lang="en-US" altLang="zh-CN" sz="1200"/>
          </a:p>
        </p:txBody>
      </p:sp>
      <p:sp>
        <p:nvSpPr>
          <p:cNvPr id="19460" name="Rectangle 2">
            <a:extLst>
              <a:ext uri="{FF2B5EF4-FFF2-40B4-BE49-F238E27FC236}">
                <a16:creationId xmlns:a16="http://schemas.microsoft.com/office/drawing/2014/main" id="{AFFCFD6D-C70C-4A08-8191-D6A73AFB3824}"/>
              </a:ext>
            </a:extLst>
          </p:cNvPr>
          <p:cNvSpPr>
            <a:spLocks noGrp="1" noRot="1" noChangeAspect="1" noChangeArrowheads="1" noTextEdit="1"/>
          </p:cNvSpPr>
          <p:nvPr>
            <p:ph type="sldImg"/>
          </p:nvPr>
        </p:nvSpPr>
        <p:spPr>
          <a:ln/>
        </p:spPr>
      </p:sp>
      <p:sp>
        <p:nvSpPr>
          <p:cNvPr id="19461" name="Rectangle 3">
            <a:extLst>
              <a:ext uri="{FF2B5EF4-FFF2-40B4-BE49-F238E27FC236}">
                <a16:creationId xmlns:a16="http://schemas.microsoft.com/office/drawing/2014/main" id="{57C4D08C-1E2E-41CD-AAF8-BD23603D7A0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lvl="1"/>
            <a:r>
              <a:rPr lang="en-US" altLang="zh-CN"/>
              <a:t>DBMS</a:t>
            </a:r>
            <a:r>
              <a:rPr lang="zh-CN" altLang="en-US"/>
              <a:t>对并发事务不同的调度可能会产生不同的结果</a:t>
            </a:r>
          </a:p>
          <a:p>
            <a:pPr lvl="1"/>
            <a:r>
              <a:rPr lang="zh-CN" altLang="en-US"/>
              <a:t>什么样的调度是正确的？</a:t>
            </a:r>
          </a:p>
        </p:txBody>
      </p:sp>
    </p:spTree>
    <p:extLst>
      <p:ext uri="{BB962C8B-B14F-4D97-AF65-F5344CB8AC3E}">
        <p14:creationId xmlns:p14="http://schemas.microsoft.com/office/powerpoint/2010/main" val="171234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0">
            <a:extLst>
              <a:ext uri="{FF2B5EF4-FFF2-40B4-BE49-F238E27FC236}">
                <a16:creationId xmlns:a16="http://schemas.microsoft.com/office/drawing/2014/main" id="{F90B8909-E08E-443A-8C45-BC194A65011B}"/>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49155" name="Rectangle 1031">
            <a:extLst>
              <a:ext uri="{FF2B5EF4-FFF2-40B4-BE49-F238E27FC236}">
                <a16:creationId xmlns:a16="http://schemas.microsoft.com/office/drawing/2014/main" id="{3ACF5D42-46CF-4660-BA1B-E4D0AAAD1F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04B3A21-371A-4D61-8CFD-BA2EC15F9684}" type="slidenum">
              <a:rPr lang="zh-CN" altLang="en-US" sz="1200"/>
              <a:pPr/>
              <a:t>255</a:t>
            </a:fld>
            <a:endParaRPr lang="en-US" altLang="zh-CN" sz="1200"/>
          </a:p>
        </p:txBody>
      </p:sp>
      <p:sp>
        <p:nvSpPr>
          <p:cNvPr id="49156" name="Rectangle 2">
            <a:extLst>
              <a:ext uri="{FF2B5EF4-FFF2-40B4-BE49-F238E27FC236}">
                <a16:creationId xmlns:a16="http://schemas.microsoft.com/office/drawing/2014/main" id="{D95BDB5E-4F73-4BA3-97FC-88A9EBB9EB75}"/>
              </a:ext>
            </a:extLst>
          </p:cNvPr>
          <p:cNvSpPr>
            <a:spLocks noGrp="1" noRot="1" noChangeAspect="1" noChangeArrowheads="1" noTextEdit="1"/>
          </p:cNvSpPr>
          <p:nvPr>
            <p:ph type="sldImg"/>
          </p:nvPr>
        </p:nvSpPr>
        <p:spPr>
          <a:ln/>
        </p:spPr>
      </p:sp>
      <p:sp>
        <p:nvSpPr>
          <p:cNvPr id="49157" name="Rectangle 3">
            <a:extLst>
              <a:ext uri="{FF2B5EF4-FFF2-40B4-BE49-F238E27FC236}">
                <a16:creationId xmlns:a16="http://schemas.microsoft.com/office/drawing/2014/main" id="{2EB20AF8-75F1-4B83-8A07-014BEC99A9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b="1"/>
              <a:t>如事务</a:t>
            </a:r>
            <a:r>
              <a:rPr lang="en-US" altLang="zh-CN" b="1"/>
              <a:t>T1</a:t>
            </a:r>
            <a:r>
              <a:rPr lang="zh-CN" altLang="en-US" b="1"/>
              <a:t>，已封锁了数据</a:t>
            </a:r>
            <a:r>
              <a:rPr lang="en-US" altLang="zh-CN" b="1"/>
              <a:t>R1</a:t>
            </a:r>
            <a:r>
              <a:rPr lang="zh-CN" altLang="en-US" b="1"/>
              <a:t>，而事务</a:t>
            </a:r>
            <a:r>
              <a:rPr lang="en-US" altLang="zh-CN" b="1"/>
              <a:t>T2</a:t>
            </a:r>
            <a:r>
              <a:rPr lang="zh-CN" altLang="en-US" b="1"/>
              <a:t>，封锁了数据</a:t>
            </a:r>
            <a:r>
              <a:rPr lang="en-US" altLang="zh-CN" b="1"/>
              <a:t>R2</a:t>
            </a:r>
            <a:r>
              <a:rPr lang="zh-CN" altLang="en-US" b="1"/>
              <a:t>，</a:t>
            </a:r>
          </a:p>
          <a:p>
            <a:r>
              <a:rPr lang="en-US" altLang="zh-CN" b="1"/>
              <a:t>T1</a:t>
            </a:r>
            <a:r>
              <a:rPr lang="zh-CN" altLang="en-US" b="1"/>
              <a:t>又继续请求封锁</a:t>
            </a:r>
            <a:r>
              <a:rPr lang="en-US" altLang="zh-CN" b="1"/>
              <a:t>R2</a:t>
            </a:r>
            <a:r>
              <a:rPr lang="zh-CN" altLang="en-US" b="1"/>
              <a:t>，因</a:t>
            </a:r>
            <a:r>
              <a:rPr lang="en-US" altLang="zh-CN" b="1"/>
              <a:t>T2</a:t>
            </a:r>
            <a:r>
              <a:rPr lang="zh-CN" altLang="en-US" b="1"/>
              <a:t>已经封锁了</a:t>
            </a:r>
            <a:r>
              <a:rPr lang="en-US" altLang="zh-CN" b="1"/>
              <a:t>R2</a:t>
            </a:r>
            <a:r>
              <a:rPr lang="zh-CN" altLang="en-US" b="1"/>
              <a:t>，因而</a:t>
            </a:r>
            <a:r>
              <a:rPr lang="en-US" altLang="zh-CN" b="1"/>
              <a:t>T1</a:t>
            </a:r>
            <a:r>
              <a:rPr lang="zh-CN" altLang="en-US" b="1"/>
              <a:t>等待</a:t>
            </a:r>
            <a:r>
              <a:rPr lang="en-US" altLang="zh-CN" b="1"/>
              <a:t>T2</a:t>
            </a:r>
            <a:r>
              <a:rPr lang="zh-CN" altLang="en-US" b="1"/>
              <a:t>释放</a:t>
            </a:r>
            <a:r>
              <a:rPr lang="en-US" altLang="zh-CN" b="1"/>
              <a:t>R2</a:t>
            </a:r>
            <a:r>
              <a:rPr lang="zh-CN" altLang="en-US" b="1"/>
              <a:t>；</a:t>
            </a:r>
          </a:p>
          <a:p>
            <a:r>
              <a:rPr lang="zh-CN" altLang="en-US" b="1"/>
              <a:t>接着而</a:t>
            </a:r>
            <a:r>
              <a:rPr lang="en-US" altLang="zh-CN" b="1"/>
              <a:t>T2</a:t>
            </a:r>
            <a:r>
              <a:rPr lang="zh-CN" altLang="en-US" b="1"/>
              <a:t>又继续请求封锁</a:t>
            </a:r>
            <a:r>
              <a:rPr lang="en-US" altLang="zh-CN" b="1"/>
              <a:t>R1</a:t>
            </a:r>
            <a:r>
              <a:rPr lang="zh-CN" altLang="en-US" b="1"/>
              <a:t>，因</a:t>
            </a:r>
            <a:r>
              <a:rPr lang="en-US" altLang="zh-CN" b="1"/>
              <a:t>T1</a:t>
            </a:r>
            <a:r>
              <a:rPr lang="zh-CN" altLang="en-US" b="1"/>
              <a:t>已经封锁了</a:t>
            </a:r>
            <a:r>
              <a:rPr lang="en-US" altLang="zh-CN" b="1"/>
              <a:t>R1</a:t>
            </a:r>
            <a:r>
              <a:rPr lang="zh-CN" altLang="en-US" b="1"/>
              <a:t>，因而</a:t>
            </a:r>
            <a:r>
              <a:rPr lang="en-US" altLang="zh-CN" b="1"/>
              <a:t>T2</a:t>
            </a:r>
            <a:r>
              <a:rPr lang="zh-CN" altLang="en-US" b="1"/>
              <a:t>等待</a:t>
            </a:r>
            <a:r>
              <a:rPr lang="en-US" altLang="zh-CN" b="1"/>
              <a:t>T1</a:t>
            </a:r>
            <a:r>
              <a:rPr lang="zh-CN" altLang="en-US" b="1"/>
              <a:t>释放</a:t>
            </a:r>
            <a:r>
              <a:rPr lang="en-US" altLang="zh-CN" b="1"/>
              <a:t>R1</a:t>
            </a:r>
            <a:r>
              <a:rPr lang="zh-CN" altLang="en-US" b="1"/>
              <a:t>。</a:t>
            </a:r>
          </a:p>
          <a:p>
            <a:r>
              <a:rPr lang="en-US" altLang="zh-CN" b="1"/>
              <a:t>T1</a:t>
            </a:r>
            <a:r>
              <a:rPr lang="zh-CN" altLang="en-US" b="1"/>
              <a:t>、</a:t>
            </a:r>
            <a:r>
              <a:rPr lang="en-US" altLang="zh-CN" b="1"/>
              <a:t>T2</a:t>
            </a:r>
            <a:r>
              <a:rPr lang="zh-CN" altLang="en-US" b="1"/>
              <a:t>相互等待对方释放锁，形成死锁</a:t>
            </a:r>
          </a:p>
        </p:txBody>
      </p:sp>
    </p:spTree>
    <p:extLst>
      <p:ext uri="{BB962C8B-B14F-4D97-AF65-F5344CB8AC3E}">
        <p14:creationId xmlns:p14="http://schemas.microsoft.com/office/powerpoint/2010/main" val="1048088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0">
            <a:extLst>
              <a:ext uri="{FF2B5EF4-FFF2-40B4-BE49-F238E27FC236}">
                <a16:creationId xmlns:a16="http://schemas.microsoft.com/office/drawing/2014/main" id="{0056FF99-EDF5-6E49-B917-C447BF7FB8F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90115" name="Rectangle 1031">
            <a:extLst>
              <a:ext uri="{FF2B5EF4-FFF2-40B4-BE49-F238E27FC236}">
                <a16:creationId xmlns:a16="http://schemas.microsoft.com/office/drawing/2014/main" id="{4C5F1134-9396-C943-A615-8B770847A5E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F9E6598B-19ED-344D-8BA5-B83AA93E2900}" type="slidenum">
              <a:rPr lang="zh-CN" altLang="en-US" sz="1200">
                <a:latin typeface="Arial" panose="020B0604020202020204" pitchFamily="34" charset="0"/>
              </a:rPr>
              <a:pPr/>
              <a:t>279</a:t>
            </a:fld>
            <a:endParaRPr lang="en-US" altLang="zh-CN" sz="1200">
              <a:latin typeface="Arial" panose="020B0604020202020204" pitchFamily="34" charset="0"/>
            </a:endParaRPr>
          </a:p>
        </p:txBody>
      </p:sp>
      <p:sp>
        <p:nvSpPr>
          <p:cNvPr id="90116" name="Rectangle 2">
            <a:extLst>
              <a:ext uri="{FF2B5EF4-FFF2-40B4-BE49-F238E27FC236}">
                <a16:creationId xmlns:a16="http://schemas.microsoft.com/office/drawing/2014/main" id="{8245FA31-333B-B449-AED8-C03DC080CC49}"/>
              </a:ext>
            </a:extLst>
          </p:cNvPr>
          <p:cNvSpPr>
            <a:spLocks noGrp="1" noRot="1" noChangeAspect="1" noChangeArrowheads="1" noTextEdit="1"/>
          </p:cNvSpPr>
          <p:nvPr>
            <p:ph type="sldImg"/>
          </p:nvPr>
        </p:nvSpPr>
        <p:spPr>
          <a:ln/>
        </p:spPr>
      </p:sp>
      <p:sp>
        <p:nvSpPr>
          <p:cNvPr id="90117" name="Rectangle 3">
            <a:extLst>
              <a:ext uri="{FF2B5EF4-FFF2-40B4-BE49-F238E27FC236}">
                <a16:creationId xmlns:a16="http://schemas.microsoft.com/office/drawing/2014/main" id="{1DA1E23C-5C17-0946-B92A-3B9BB222A6D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循环次数</a:t>
            </a:r>
          </a:p>
          <a:p>
            <a:pPr lvl="1"/>
            <a:r>
              <a:rPr lang="zh-CN" altLang="en-US"/>
              <a:t>令</a:t>
            </a:r>
            <a:r>
              <a:rPr lang="en-US" altLang="zh-CN"/>
              <a:t>ai=|X</a:t>
            </a:r>
            <a:r>
              <a:rPr lang="en-US" altLang="zh-CN" baseline="30000"/>
              <a:t>(i)</a:t>
            </a:r>
            <a:r>
              <a:rPr lang="en-US" altLang="zh-CN"/>
              <a:t>|</a:t>
            </a:r>
            <a:r>
              <a:rPr lang="zh-CN" altLang="en-US"/>
              <a:t>，</a:t>
            </a:r>
            <a:r>
              <a:rPr lang="en-US" altLang="zh-CN"/>
              <a:t>{ai}</a:t>
            </a:r>
            <a:r>
              <a:rPr lang="zh-CN" altLang="en-US"/>
              <a:t>形成一个步长大于</a:t>
            </a:r>
            <a:r>
              <a:rPr lang="en-US" altLang="zh-CN"/>
              <a:t>1</a:t>
            </a:r>
            <a:r>
              <a:rPr lang="zh-CN" altLang="en-US"/>
              <a:t>的严格递增的序列，序列的上界是</a:t>
            </a:r>
            <a:r>
              <a:rPr lang="en-US" altLang="zh-CN"/>
              <a:t>|U|</a:t>
            </a:r>
            <a:r>
              <a:rPr lang="zh-CN" altLang="en-US"/>
              <a:t>，因此算法最多循环</a:t>
            </a:r>
            <a:r>
              <a:rPr lang="en-US" altLang="zh-CN"/>
              <a:t>|U|-|X|</a:t>
            </a:r>
            <a:r>
              <a:rPr lang="zh-CN" altLang="en-US"/>
              <a:t>。</a:t>
            </a:r>
          </a:p>
          <a:p>
            <a:endParaRPr lang="zh-CN" altLang="en-US" sz="1200"/>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zh-CN" altLang="en-US"/>
              <a:t>Confidential, for review only</a:t>
            </a:r>
            <a:endParaRPr lang="en-US" altLang="en-US"/>
          </a:p>
        </p:txBody>
      </p:sp>
      <p:sp>
        <p:nvSpPr>
          <p:cNvPr id="5" name="灯片编号占位符 4"/>
          <p:cNvSpPr>
            <a:spLocks noGrp="1"/>
          </p:cNvSpPr>
          <p:nvPr>
            <p:ph type="sldNum" sz="quarter" idx="11"/>
          </p:nvPr>
        </p:nvSpPr>
        <p:spPr/>
        <p:txBody>
          <a:bodyPr/>
          <a:lstStyle/>
          <a:p>
            <a:pPr>
              <a:defRPr/>
            </a:pPr>
            <a:fld id="{9EDB38BF-47F4-4324-969D-52151EB89086}" type="slidenum">
              <a:rPr lang="zh-CN" altLang="en-US" smtClean="0"/>
              <a:pPr>
                <a:defRPr/>
              </a:pPr>
              <a:t>36</a:t>
            </a:fld>
            <a:endParaRPr lang="en-US" altLang="zh-CN"/>
          </a:p>
        </p:txBody>
      </p:sp>
    </p:spTree>
    <p:extLst>
      <p:ext uri="{BB962C8B-B14F-4D97-AF65-F5344CB8AC3E}">
        <p14:creationId xmlns:p14="http://schemas.microsoft.com/office/powerpoint/2010/main" val="3230846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0">
            <a:extLst>
              <a:ext uri="{FF2B5EF4-FFF2-40B4-BE49-F238E27FC236}">
                <a16:creationId xmlns:a16="http://schemas.microsoft.com/office/drawing/2014/main" id="{8FA05CFE-C998-6D46-8EBE-074C34883C1C}"/>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Confidential, for review only</a:t>
            </a:r>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19" name="Rectangle 1031">
            <a:extLst>
              <a:ext uri="{FF2B5EF4-FFF2-40B4-BE49-F238E27FC236}">
                <a16:creationId xmlns:a16="http://schemas.microsoft.com/office/drawing/2014/main" id="{4E34E92D-41B8-E048-97D2-FF25E680FC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0D9C022-EE04-1544-81A7-D9B194FAA4EC}" type="slidenum">
              <a:rPr kumimoji="0" lang="zh-CN" altLang="en-US"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284</a:t>
            </a:fld>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0420" name="Rectangle 2">
            <a:extLst>
              <a:ext uri="{FF2B5EF4-FFF2-40B4-BE49-F238E27FC236}">
                <a16:creationId xmlns:a16="http://schemas.microsoft.com/office/drawing/2014/main" id="{06916CAE-87B9-9A4B-95AF-86D274FB5EA9}"/>
              </a:ext>
            </a:extLst>
          </p:cNvPr>
          <p:cNvSpPr>
            <a:spLocks noGrp="1" noRot="1" noChangeAspect="1" noChangeArrowheads="1" noTextEdit="1"/>
          </p:cNvSpPr>
          <p:nvPr>
            <p:ph type="sldImg"/>
          </p:nvPr>
        </p:nvSpPr>
        <p:spPr>
          <a:ln/>
        </p:spPr>
      </p:sp>
      <p:sp>
        <p:nvSpPr>
          <p:cNvPr id="60421" name="Rectangle 3">
            <a:extLst>
              <a:ext uri="{FF2B5EF4-FFF2-40B4-BE49-F238E27FC236}">
                <a16:creationId xmlns:a16="http://schemas.microsoft.com/office/drawing/2014/main" id="{B546A3EF-E41F-1543-82B0-DE5BC92B1F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lvl="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pPr>
              <a:defRPr/>
            </a:pPr>
            <a:r>
              <a:rPr lang="zh-CN" altLang="en-US"/>
              <a:t>Confidential, for review only</a:t>
            </a:r>
            <a:endParaRPr lang="en-US" altLang="en-US"/>
          </a:p>
        </p:txBody>
      </p:sp>
      <p:sp>
        <p:nvSpPr>
          <p:cNvPr id="5" name="灯片编号占位符 4"/>
          <p:cNvSpPr>
            <a:spLocks noGrp="1"/>
          </p:cNvSpPr>
          <p:nvPr>
            <p:ph type="sldNum" sz="quarter" idx="5"/>
          </p:nvPr>
        </p:nvSpPr>
        <p:spPr/>
        <p:txBody>
          <a:bodyPr/>
          <a:lstStyle/>
          <a:p>
            <a:fld id="{2653E1A3-A1EA-1847-BBF5-8ABFA76BEAB3}" type="slidenum">
              <a:rPr lang="zh-CN" altLang="en-US" smtClean="0"/>
              <a:pPr/>
              <a:t>286</a:t>
            </a:fld>
            <a:endParaRPr lang="en-US" altLang="zh-CN"/>
          </a:p>
        </p:txBody>
      </p:sp>
    </p:spTree>
    <p:extLst>
      <p:ext uri="{BB962C8B-B14F-4D97-AF65-F5344CB8AC3E}">
        <p14:creationId xmlns:p14="http://schemas.microsoft.com/office/powerpoint/2010/main" val="1501208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04BBE5CC-5044-F747-86B6-12637A89A764}"/>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35843" name="Rectangle 7">
            <a:extLst>
              <a:ext uri="{FF2B5EF4-FFF2-40B4-BE49-F238E27FC236}">
                <a16:creationId xmlns:a16="http://schemas.microsoft.com/office/drawing/2014/main" id="{447B9BDA-46F9-9543-9FDE-CCAFE8EA1C13}"/>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743295E-8163-D042-9C9C-53FB6444E5F3}" type="slidenum">
              <a:rPr lang="zh-CN" altLang="en-US" sz="1200"/>
              <a:pPr/>
              <a:t>292</a:t>
            </a:fld>
            <a:endParaRPr lang="en-US" altLang="zh-CN" sz="1200"/>
          </a:p>
        </p:txBody>
      </p:sp>
      <p:sp>
        <p:nvSpPr>
          <p:cNvPr id="35844" name="Rectangle 2">
            <a:extLst>
              <a:ext uri="{FF2B5EF4-FFF2-40B4-BE49-F238E27FC236}">
                <a16:creationId xmlns:a16="http://schemas.microsoft.com/office/drawing/2014/main" id="{3107AC2B-2D7B-694A-B0C4-719B167DA76D}"/>
              </a:ext>
            </a:extLst>
          </p:cNvPr>
          <p:cNvSpPr>
            <a:spLocks noGrp="1" noRot="1" noChangeAspect="1" noChangeArrowheads="1" noTextEdit="1"/>
          </p:cNvSpPr>
          <p:nvPr>
            <p:ph type="sldImg"/>
          </p:nvPr>
        </p:nvSpPr>
        <p:spPr>
          <a:ln/>
        </p:spPr>
      </p:sp>
      <p:sp>
        <p:nvSpPr>
          <p:cNvPr id="35845" name="Rectangle 3">
            <a:extLst>
              <a:ext uri="{FF2B5EF4-FFF2-40B4-BE49-F238E27FC236}">
                <a16:creationId xmlns:a16="http://schemas.microsoft.com/office/drawing/2014/main" id="{EEBF0748-4D3B-B240-A7F1-6DE8FA9F2214}"/>
              </a:ext>
            </a:extLst>
          </p:cNvPr>
          <p:cNvSpPr>
            <a:spLocks noGrp="1" noChangeArrowheads="1"/>
          </p:cNvSpPr>
          <p:nvPr>
            <p:ph type="body" idx="1"/>
          </p:nvPr>
        </p:nvSpPr>
        <p:spPr>
          <a:noFill/>
        </p:spPr>
        <p:txBody>
          <a:bodyPr/>
          <a:lstStyle/>
          <a:p>
            <a:r>
              <a:rPr lang="zh-CN" altLang="en-US" sz="900"/>
              <a:t>数据库设计分为</a:t>
            </a:r>
          </a:p>
          <a:p>
            <a:pPr lvl="1"/>
            <a:r>
              <a:rPr lang="zh-CN" altLang="en-US" sz="900"/>
              <a:t>结构设计包括设计数据库的概念结构、逻辑结构和存储结构</a:t>
            </a:r>
          </a:p>
          <a:p>
            <a:pPr lvl="1"/>
            <a:r>
              <a:rPr lang="zh-CN" altLang="en-US" sz="900"/>
              <a:t>行为设计包括设计数据库的功能组织和流程控制</a:t>
            </a:r>
          </a:p>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a:extLst>
              <a:ext uri="{FF2B5EF4-FFF2-40B4-BE49-F238E27FC236}">
                <a16:creationId xmlns:a16="http://schemas.microsoft.com/office/drawing/2014/main" id="{49137322-F22B-6C41-9CB9-5608534869DA}"/>
              </a:ext>
            </a:extLst>
          </p:cNvPr>
          <p:cNvSpPr>
            <a:spLocks noGrp="1" noChangeArrowheads="1"/>
          </p:cNvSpPr>
          <p:nvPr>
            <p:ph type="ftr" sz="quarter" idx="4"/>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1200"/>
              <a:t>Confidential, for review only</a:t>
            </a:r>
            <a:endParaRPr lang="en-US" altLang="en-US" sz="1200"/>
          </a:p>
        </p:txBody>
      </p:sp>
      <p:sp>
        <p:nvSpPr>
          <p:cNvPr id="68611" name="Rectangle 7">
            <a:extLst>
              <a:ext uri="{FF2B5EF4-FFF2-40B4-BE49-F238E27FC236}">
                <a16:creationId xmlns:a16="http://schemas.microsoft.com/office/drawing/2014/main" id="{230E316F-89A4-D543-AF0F-DE0ABA7A0A4F}"/>
              </a:ext>
            </a:extLst>
          </p:cNvPr>
          <p:cNvSpPr>
            <a:spLocks noGrp="1" noChangeArrowheads="1"/>
          </p:cNvSpPr>
          <p:nvPr>
            <p:ph type="sldNum" sz="quarter" idx="5"/>
          </p:nvPr>
        </p:nvSpPr>
        <p:spPr>
          <a:noFill/>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EBEC959-615C-9749-9A99-B0E47A92CA04}" type="slidenum">
              <a:rPr lang="zh-CN" altLang="en-US" sz="1200"/>
              <a:pPr/>
              <a:t>294</a:t>
            </a:fld>
            <a:endParaRPr lang="en-US" altLang="zh-CN" sz="1200"/>
          </a:p>
        </p:txBody>
      </p:sp>
      <p:sp>
        <p:nvSpPr>
          <p:cNvPr id="68612" name="Rectangle 2">
            <a:extLst>
              <a:ext uri="{FF2B5EF4-FFF2-40B4-BE49-F238E27FC236}">
                <a16:creationId xmlns:a16="http://schemas.microsoft.com/office/drawing/2014/main" id="{FDDD010E-F56B-1A4D-8A56-3C638B058D87}"/>
              </a:ext>
            </a:extLst>
          </p:cNvPr>
          <p:cNvSpPr>
            <a:spLocks noGrp="1" noRot="1" noChangeAspect="1" noChangeArrowheads="1" noTextEdit="1"/>
          </p:cNvSpPr>
          <p:nvPr>
            <p:ph type="sldImg"/>
          </p:nvPr>
        </p:nvSpPr>
        <p:spPr>
          <a:ln/>
        </p:spPr>
      </p:sp>
      <p:sp>
        <p:nvSpPr>
          <p:cNvPr id="68613" name="Rectangle 3">
            <a:extLst>
              <a:ext uri="{FF2B5EF4-FFF2-40B4-BE49-F238E27FC236}">
                <a16:creationId xmlns:a16="http://schemas.microsoft.com/office/drawing/2014/main" id="{56588E6C-7009-7744-8F09-48504BD37527}"/>
              </a:ext>
            </a:extLst>
          </p:cNvPr>
          <p:cNvSpPr>
            <a:spLocks noGrp="1" noChangeArrowheads="1"/>
          </p:cNvSpPr>
          <p:nvPr>
            <p:ph type="body" idx="1"/>
          </p:nvPr>
        </p:nvSpPr>
        <p:spPr>
          <a:noFill/>
        </p:spPr>
        <p:txBody>
          <a:bodyPr/>
          <a:lstStyle/>
          <a:p>
            <a:r>
              <a:rPr lang="zh-CN" altLang="en-US"/>
              <a:t>逻辑结构设计的任务</a:t>
            </a:r>
          </a:p>
          <a:p>
            <a:pPr lvl="1">
              <a:spcBef>
                <a:spcPct val="60000"/>
              </a:spcBef>
            </a:pPr>
            <a:r>
              <a:rPr lang="zh-CN" altLang="en-US"/>
              <a:t>概念结构是各种数据模型的共同基础,是独立于任何一种数据模型的信息结构</a:t>
            </a:r>
            <a:endParaRPr lang="en-US" altLang="zh-CN"/>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30"/>
          <p:cNvSpPr>
            <a:spLocks noGrp="1" noChangeArrowheads="1"/>
          </p:cNvSpPr>
          <p:nvPr>
            <p:ph type="ftr" sz="quarter" idx="4"/>
          </p:nvPr>
        </p:nvSpPr>
        <p:spPr>
          <a:noFill/>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116739" name="Rectangle 1031"/>
          <p:cNvSpPr>
            <a:spLocks noGrp="1" noChangeArrowheads="1"/>
          </p:cNvSpPr>
          <p:nvPr>
            <p:ph type="sldNum" sz="quarter" idx="5"/>
          </p:nvPr>
        </p:nvSpPr>
        <p:spPr>
          <a:noFill/>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fld id="{FF2EF489-F6A0-474F-8B98-88666A0C4689}" type="slidenum">
              <a:rPr lang="zh-CN" altLang="en-US" sz="1200" smtClean="0"/>
              <a:pPr/>
              <a:t>40</a:t>
            </a:fld>
            <a:endParaRPr lang="en-US" altLang="zh-CN" sz="1200"/>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30"/>
          <p:cNvSpPr>
            <a:spLocks noGrp="1" noChangeArrowheads="1"/>
          </p:cNvSpPr>
          <p:nvPr>
            <p:ph type="ftr" sz="quarter" idx="4"/>
          </p:nvPr>
        </p:nvSpPr>
        <p:spPr>
          <a:noFill/>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119811" name="Rectangle 1031"/>
          <p:cNvSpPr>
            <a:spLocks noGrp="1" noChangeArrowheads="1"/>
          </p:cNvSpPr>
          <p:nvPr>
            <p:ph type="sldNum" sz="quarter" idx="5"/>
          </p:nvPr>
        </p:nvSpPr>
        <p:spPr>
          <a:noFill/>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fld id="{E421904C-E100-4CF1-9E0C-6DE03900C7B2}" type="slidenum">
              <a:rPr lang="zh-CN" altLang="en-US" sz="1200" smtClean="0"/>
              <a:pPr/>
              <a:t>46</a:t>
            </a:fld>
            <a:endParaRPr lang="en-US" altLang="zh-CN" sz="1200"/>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p:spPr>
        <p:txBody>
          <a:bodyPr/>
          <a:lstStyle/>
          <a:p>
            <a:pPr lvl="1">
              <a:lnSpc>
                <a:spcPct val="80000"/>
              </a:lnSpc>
            </a:pPr>
            <a:r>
              <a:rPr lang="zh-CN" altLang="en-US"/>
              <a:t>当外码与相应的主码属于不同关系时，往往取相同的名字，以便于识别</a:t>
            </a: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1030"/>
          <p:cNvSpPr>
            <a:spLocks noGrp="1" noChangeArrowheads="1"/>
          </p:cNvSpPr>
          <p:nvPr>
            <p:ph type="ftr" sz="quarter" idx="4"/>
          </p:nvPr>
        </p:nvSpPr>
        <p:spPr>
          <a:noFill/>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120835" name="Rectangle 1031"/>
          <p:cNvSpPr>
            <a:spLocks noGrp="1" noChangeArrowheads="1"/>
          </p:cNvSpPr>
          <p:nvPr>
            <p:ph type="sldNum" sz="quarter" idx="5"/>
          </p:nvPr>
        </p:nvSpPr>
        <p:spPr>
          <a:noFill/>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fld id="{70F3114B-C44C-4783-B250-D77E664C46DE}" type="slidenum">
              <a:rPr lang="zh-CN" altLang="en-US" sz="1200" smtClean="0"/>
              <a:pPr/>
              <a:t>49</a:t>
            </a:fld>
            <a:endParaRPr lang="en-US" altLang="zh-CN" sz="1200"/>
          </a:p>
        </p:txBody>
      </p:sp>
      <p:sp>
        <p:nvSpPr>
          <p:cNvPr id="120836" name="Rectangle 2"/>
          <p:cNvSpPr>
            <a:spLocks noGrp="1" noRot="1" noChangeAspect="1" noChangeArrowheads="1" noTextEdit="1"/>
          </p:cNvSpPr>
          <p:nvPr>
            <p:ph type="sldImg"/>
          </p:nvPr>
        </p:nvSpPr>
        <p:spPr>
          <a:ln/>
        </p:spPr>
      </p:sp>
      <p:sp>
        <p:nvSpPr>
          <p:cNvPr id="120837"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F348D0F3-581C-4854-B060-2D18107064FA}" type="slidenum">
              <a:rPr lang="zh-CN" altLang="en-US"/>
              <a:pPr/>
              <a:t>75</a:t>
            </a:fld>
            <a:endParaRPr lang="en-US" altLang="zh-CN"/>
          </a:p>
        </p:txBody>
      </p:sp>
      <p:sp>
        <p:nvSpPr>
          <p:cNvPr id="1494018" name="Rectangle 2"/>
          <p:cNvSpPr>
            <a:spLocks noGrp="1" noRot="1" noChangeAspect="1" noChangeArrowheads="1" noTextEdit="1"/>
          </p:cNvSpPr>
          <p:nvPr>
            <p:ph type="sldImg"/>
          </p:nvPr>
        </p:nvSpPr>
        <p:spPr>
          <a:ln/>
        </p:spPr>
      </p:sp>
      <p:sp>
        <p:nvSpPr>
          <p:cNvPr id="1494019" name="Rectangle 3"/>
          <p:cNvSpPr>
            <a:spLocks noGrp="1" noChangeArrowheads="1"/>
          </p:cNvSpPr>
          <p:nvPr>
            <p:ph type="body" idx="1"/>
          </p:nvPr>
        </p:nvSpPr>
        <p:spPr/>
        <p:txBody>
          <a:bodyPr/>
          <a:lstStyle/>
          <a:p>
            <a:endParaRPr lang="zh-CN" altLang="en-US" dirty="0"/>
          </a:p>
          <a:p>
            <a:r>
              <a:rPr lang="en-US" altLang="zh-CN" b="0" i="0" dirty="0">
                <a:solidFill>
                  <a:srgbClr val="4D5156"/>
                </a:solidFill>
                <a:effectLst/>
                <a:latin typeface="arial" panose="020B0604020202020204" pitchFamily="34" charset="0"/>
              </a:rPr>
              <a:t>The </a:t>
            </a:r>
            <a:r>
              <a:rPr lang="en-US" altLang="zh-CN" b="1" i="0" dirty="0">
                <a:solidFill>
                  <a:srgbClr val="5F6368"/>
                </a:solidFill>
                <a:effectLst/>
                <a:latin typeface="arial" panose="020B0604020202020204" pitchFamily="34" charset="0"/>
              </a:rPr>
              <a:t>RIGHT</a:t>
            </a:r>
            <a:r>
              <a:rPr lang="en-US" altLang="zh-CN" b="0" i="0" dirty="0">
                <a:solidFill>
                  <a:srgbClr val="4D5156"/>
                </a:solidFill>
                <a:effectLst/>
                <a:latin typeface="arial" panose="020B0604020202020204" pitchFamily="34" charset="0"/>
              </a:rPr>
              <a:t>() function extracts a number of characters from a string (starting from </a:t>
            </a:r>
            <a:r>
              <a:rPr lang="en-US" altLang="zh-CN" b="1" i="0" dirty="0">
                <a:solidFill>
                  <a:srgbClr val="5F6368"/>
                </a:solidFill>
                <a:effectLst/>
                <a:latin typeface="arial" panose="020B0604020202020204" pitchFamily="34" charset="0"/>
              </a:rPr>
              <a:t>right</a:t>
            </a:r>
            <a:r>
              <a:rPr lang="en-US" altLang="zh-CN" b="0" i="0" dirty="0">
                <a:solidFill>
                  <a:srgbClr val="4D5156"/>
                </a:solidFill>
                <a:effectLst/>
                <a:latin typeface="arial" panose="020B0604020202020204" pitchFamily="34" charset="0"/>
              </a:rPr>
              <a:t>). </a:t>
            </a:r>
            <a:endParaRPr lang="en-US" altLang="zh-CN" dirty="0"/>
          </a:p>
          <a:p>
            <a:r>
              <a:rPr lang="en-US" altLang="zh-CN" dirty="0"/>
              <a:t>Null </a:t>
            </a:r>
            <a:r>
              <a:rPr lang="zh-CN" altLang="en-US" dirty="0"/>
              <a:t>与空串 </a:t>
            </a:r>
            <a:r>
              <a:rPr lang="en-US" altLang="zh-CN" dirty="0"/>
              <a:t>(</a:t>
            </a:r>
            <a:r>
              <a:rPr lang="en-US" altLang="zh-CN" dirty="0">
                <a:latin typeface="Arial"/>
              </a:rPr>
              <a:t>“”</a:t>
            </a:r>
            <a:r>
              <a:rPr lang="en-US" altLang="zh-CN" dirty="0"/>
              <a:t>) </a:t>
            </a:r>
            <a:r>
              <a:rPr lang="zh-CN" altLang="en-US" dirty="0"/>
              <a:t>也不同，</a:t>
            </a:r>
            <a:endParaRPr lang="en-US" altLang="zh-CN" dirty="0"/>
          </a:p>
        </p:txBody>
      </p:sp>
    </p:spTree>
    <p:extLst>
      <p:ext uri="{BB962C8B-B14F-4D97-AF65-F5344CB8AC3E}">
        <p14:creationId xmlns:p14="http://schemas.microsoft.com/office/powerpoint/2010/main" val="2192334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AB1AE802-09BB-44B4-8DB6-F06B59559AED}" type="slidenum">
              <a:rPr lang="zh-CN" altLang="en-US"/>
              <a:pPr/>
              <a:t>81</a:t>
            </a:fld>
            <a:endParaRPr lang="en-US" altLang="zh-CN"/>
          </a:p>
        </p:txBody>
      </p:sp>
      <p:sp>
        <p:nvSpPr>
          <p:cNvPr id="1504258" name="Rectangle 2"/>
          <p:cNvSpPr>
            <a:spLocks noGrp="1" noRot="1" noChangeAspect="1" noChangeArrowheads="1" noTextEdit="1"/>
          </p:cNvSpPr>
          <p:nvPr>
            <p:ph type="sldImg"/>
          </p:nvPr>
        </p:nvSpPr>
        <p:spPr>
          <a:ln/>
        </p:spPr>
      </p:sp>
      <p:sp>
        <p:nvSpPr>
          <p:cNvPr id="15042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6483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p:cNvSpPr>
            <a:spLocks noGrp="1" noChangeArrowheads="1"/>
          </p:cNvSpPr>
          <p:nvPr>
            <p:ph type="ftr" sz="quarter" idx="4"/>
          </p:nvPr>
        </p:nvSpPr>
        <p:spPr>
          <a:ln/>
        </p:spPr>
        <p:txBody>
          <a:bodyPr/>
          <a:lstStyle/>
          <a:p>
            <a:r>
              <a:rPr lang="zh-CN" altLang="en-US"/>
              <a:t>Confidential, for review only</a:t>
            </a:r>
            <a:endParaRPr lang="en-US" altLang="en-US"/>
          </a:p>
        </p:txBody>
      </p:sp>
      <p:sp>
        <p:nvSpPr>
          <p:cNvPr id="5" name="Rectangle 1031"/>
          <p:cNvSpPr>
            <a:spLocks noGrp="1" noChangeArrowheads="1"/>
          </p:cNvSpPr>
          <p:nvPr>
            <p:ph type="sldNum" sz="quarter" idx="5"/>
          </p:nvPr>
        </p:nvSpPr>
        <p:spPr>
          <a:ln/>
        </p:spPr>
        <p:txBody>
          <a:bodyPr/>
          <a:lstStyle/>
          <a:p>
            <a:fld id="{B69D994C-97A1-40AD-8899-2BE2EA4A6218}" type="slidenum">
              <a:rPr lang="zh-CN" altLang="en-US"/>
              <a:pPr/>
              <a:t>89</a:t>
            </a:fld>
            <a:endParaRPr lang="en-US" altLang="zh-CN"/>
          </a:p>
        </p:txBody>
      </p:sp>
      <p:sp>
        <p:nvSpPr>
          <p:cNvPr id="1548290" name="Rectangle 2"/>
          <p:cNvSpPr>
            <a:spLocks noGrp="1" noRot="1" noChangeAspect="1" noChangeArrowheads="1" noTextEdit="1"/>
          </p:cNvSpPr>
          <p:nvPr>
            <p:ph type="sldImg"/>
          </p:nvPr>
        </p:nvSpPr>
        <p:spPr>
          <a:ln/>
        </p:spPr>
      </p:sp>
      <p:sp>
        <p:nvSpPr>
          <p:cNvPr id="15482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35439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a:t>Speaker’s Name,</a:t>
            </a:r>
          </a:p>
          <a:p>
            <a:pPr lvl="0"/>
            <a:r>
              <a:rPr lang="en-US" altLang="en-US" noProof="0"/>
              <a:t>Speaker’s Title</a:t>
            </a:r>
          </a:p>
        </p:txBody>
      </p:sp>
      <p:sp>
        <p:nvSpPr>
          <p:cNvPr id="105476" name="Rectangle 4"/>
          <p:cNvSpPr>
            <a:spLocks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a:t>Click to edit Master title style</a:t>
            </a:r>
          </a:p>
        </p:txBody>
      </p:sp>
    </p:spTree>
    <p:extLst>
      <p:ext uri="{BB962C8B-B14F-4D97-AF65-F5344CB8AC3E}">
        <p14:creationId xmlns:p14="http://schemas.microsoft.com/office/powerpoint/2010/main" val="225864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B40D1793-0E0B-4BF6-8AA6-FC570F261918}"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79D6AD46-9F20-4EC5-BC12-35776299EA88}" type="datetime1">
              <a:rPr lang="zh-CN" altLang="en-US"/>
              <a:pPr>
                <a:defRPr/>
              </a:pPr>
              <a:t>2024/6/12</a:t>
            </a:fld>
            <a:endParaRPr lang="en-US" altLang="zh-CN" sz="1000"/>
          </a:p>
        </p:txBody>
      </p:sp>
    </p:spTree>
    <p:extLst>
      <p:ext uri="{BB962C8B-B14F-4D97-AF65-F5344CB8AC3E}">
        <p14:creationId xmlns:p14="http://schemas.microsoft.com/office/powerpoint/2010/main" val="411039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ACD29D88-FE09-4A94-AA09-829F9AF29284}"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5F2F2DBE-F3E2-4F21-A0AA-5CE45796EB83}" type="datetime1">
              <a:rPr lang="zh-CN" altLang="en-US"/>
              <a:pPr>
                <a:defRPr/>
              </a:pPr>
              <a:t>2024/6/12</a:t>
            </a:fld>
            <a:endParaRPr lang="en-US" altLang="zh-CN" sz="1000"/>
          </a:p>
        </p:txBody>
      </p:sp>
    </p:spTree>
    <p:extLst>
      <p:ext uri="{BB962C8B-B14F-4D97-AF65-F5344CB8AC3E}">
        <p14:creationId xmlns:p14="http://schemas.microsoft.com/office/powerpoint/2010/main" val="3846698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50875" y="255588"/>
            <a:ext cx="8820150" cy="658812"/>
          </a:xfrm>
        </p:spPr>
        <p:txBody>
          <a:bodyPr/>
          <a:lstStyle/>
          <a:p>
            <a:r>
              <a:rPr lang="zh-CN" altLang="en-US"/>
              <a:t>单击此处编辑母版标题样式</a:t>
            </a:r>
          </a:p>
        </p:txBody>
      </p:sp>
      <p:sp>
        <p:nvSpPr>
          <p:cNvPr id="3" name="文本占位符 2"/>
          <p:cNvSpPr>
            <a:spLocks noGrp="1"/>
          </p:cNvSpPr>
          <p:nvPr>
            <p:ph type="body" sz="half" idx="1"/>
          </p:nvPr>
        </p:nvSpPr>
        <p:spPr>
          <a:xfrm>
            <a:off x="650875" y="1143000"/>
            <a:ext cx="4333875" cy="2517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517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0A547288-7E48-494C-AFDE-F15470836ABC}"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D4D282AA-BC91-41DB-8B70-DB576D70C10A}" type="datetime1">
              <a:rPr lang="zh-CN" altLang="en-US"/>
              <a:pPr>
                <a:defRPr/>
              </a:pPr>
              <a:t>2024/6/12</a:t>
            </a:fld>
            <a:endParaRPr lang="en-US" altLang="zh-CN" sz="1000"/>
          </a:p>
        </p:txBody>
      </p:sp>
    </p:spTree>
    <p:extLst>
      <p:ext uri="{BB962C8B-B14F-4D97-AF65-F5344CB8AC3E}">
        <p14:creationId xmlns:p14="http://schemas.microsoft.com/office/powerpoint/2010/main" val="1916915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a:t>Speaker’s Name,</a:t>
            </a:r>
          </a:p>
          <a:p>
            <a:pPr lvl="0"/>
            <a:r>
              <a:rPr lang="en-US" altLang="en-US" noProof="0"/>
              <a:t>Speaker’s Title</a:t>
            </a:r>
          </a:p>
        </p:txBody>
      </p:sp>
      <p:sp>
        <p:nvSpPr>
          <p:cNvPr id="105476" name="Rectangle 4"/>
          <p:cNvSpPr>
            <a:spLocks noGrp="1" noChangeArrowheads="1"/>
          </p:cNvSpPr>
          <p:nvPr>
            <p:ph type="ctrTitle" sz="quarter"/>
          </p:nvPr>
        </p:nvSpPr>
        <p:spPr>
          <a:xfrm>
            <a:off x="1096963" y="2136775"/>
            <a:ext cx="7608887" cy="1968500"/>
          </a:xfrm>
          <a:effectLst/>
        </p:spPr>
        <p:txBody>
          <a:bodyPr anchor="t"/>
          <a:lstStyle>
            <a:lvl1pPr algn="ctr">
              <a:lnSpc>
                <a:spcPct val="95000"/>
              </a:lnSpc>
              <a:buClr>
                <a:schemeClr val="folHlink"/>
              </a:buClr>
              <a:buSzPct val="95000"/>
              <a:defRPr sz="6800"/>
            </a:lvl1pPr>
          </a:lstStyle>
          <a:p>
            <a:pPr lvl="0"/>
            <a:r>
              <a:rPr lang="en-US" altLang="en-US" noProof="0"/>
              <a:t>Click to edit Master title style</a:t>
            </a:r>
          </a:p>
        </p:txBody>
      </p:sp>
    </p:spTree>
    <p:extLst>
      <p:ext uri="{BB962C8B-B14F-4D97-AF65-F5344CB8AC3E}">
        <p14:creationId xmlns:p14="http://schemas.microsoft.com/office/powerpoint/2010/main" val="2781945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E4CF871E-7306-E84F-BAB3-AA953370E5CD}"/>
              </a:ext>
            </a:extLst>
          </p:cNvPr>
          <p:cNvSpPr>
            <a:spLocks noGrp="1" noChangeArrowheads="1"/>
          </p:cNvSpPr>
          <p:nvPr>
            <p:ph type="sldNum" sz="quarter" idx="10"/>
          </p:nvPr>
        </p:nvSpPr>
        <p:spPr>
          <a:ln/>
        </p:spPr>
        <p:txBody>
          <a:bodyPr/>
          <a:lstStyle>
            <a:lvl1pPr>
              <a:defRPr/>
            </a:lvl1pPr>
          </a:lstStyle>
          <a:p>
            <a:fld id="{C043ADFF-777A-2840-AC3E-4251A5DD69E9}" type="slidenum">
              <a:rPr lang="zh-CN" altLang="en-US"/>
              <a:pPr/>
              <a:t>‹#›</a:t>
            </a:fld>
            <a:endParaRPr lang="en-US" altLang="zh-CN"/>
          </a:p>
        </p:txBody>
      </p:sp>
      <p:sp>
        <p:nvSpPr>
          <p:cNvPr id="5" name="Rectangle 7">
            <a:extLst>
              <a:ext uri="{FF2B5EF4-FFF2-40B4-BE49-F238E27FC236}">
                <a16:creationId xmlns:a16="http://schemas.microsoft.com/office/drawing/2014/main" id="{3CBC489A-DE57-8842-A903-44B5C69EC4E2}"/>
              </a:ext>
            </a:extLst>
          </p:cNvPr>
          <p:cNvSpPr>
            <a:spLocks noGrp="1" noChangeArrowheads="1"/>
          </p:cNvSpPr>
          <p:nvPr>
            <p:ph type="dt" sz="half" idx="11"/>
          </p:nvPr>
        </p:nvSpPr>
        <p:spPr>
          <a:ln/>
        </p:spPr>
        <p:txBody>
          <a:bodyPr/>
          <a:lstStyle>
            <a:lvl1pPr>
              <a:defRPr/>
            </a:lvl1pPr>
          </a:lstStyle>
          <a:p>
            <a:pPr>
              <a:defRPr/>
            </a:pPr>
            <a:fld id="{DA1A0F88-8A1A-FB42-99D1-A090A114EB80}" type="datetime1">
              <a:rPr lang="zh-CN" altLang="en-US"/>
              <a:pPr>
                <a:defRPr/>
              </a:pPr>
              <a:t>2024/6/12</a:t>
            </a:fld>
            <a:endParaRPr lang="en-US" altLang="zh-CN" sz="1000"/>
          </a:p>
        </p:txBody>
      </p:sp>
    </p:spTree>
    <p:extLst>
      <p:ext uri="{BB962C8B-B14F-4D97-AF65-F5344CB8AC3E}">
        <p14:creationId xmlns:p14="http://schemas.microsoft.com/office/powerpoint/2010/main" val="258788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42579465-DA21-6045-866E-A87DF9E7BD01}"/>
              </a:ext>
            </a:extLst>
          </p:cNvPr>
          <p:cNvSpPr>
            <a:spLocks noGrp="1" noChangeArrowheads="1"/>
          </p:cNvSpPr>
          <p:nvPr>
            <p:ph type="sldNum" sz="quarter" idx="10"/>
          </p:nvPr>
        </p:nvSpPr>
        <p:spPr>
          <a:ln/>
        </p:spPr>
        <p:txBody>
          <a:bodyPr/>
          <a:lstStyle>
            <a:lvl1pPr>
              <a:defRPr/>
            </a:lvl1pPr>
          </a:lstStyle>
          <a:p>
            <a:fld id="{1C3E683E-9D47-F04D-8BF7-C26A8F62805A}" type="slidenum">
              <a:rPr lang="zh-CN" altLang="en-US"/>
              <a:pPr/>
              <a:t>‹#›</a:t>
            </a:fld>
            <a:endParaRPr lang="en-US" altLang="zh-CN"/>
          </a:p>
        </p:txBody>
      </p:sp>
      <p:sp>
        <p:nvSpPr>
          <p:cNvPr id="5" name="Rectangle 7">
            <a:extLst>
              <a:ext uri="{FF2B5EF4-FFF2-40B4-BE49-F238E27FC236}">
                <a16:creationId xmlns:a16="http://schemas.microsoft.com/office/drawing/2014/main" id="{B66413B0-2CD0-A840-B9F3-4F4C17DA9BCB}"/>
              </a:ext>
            </a:extLst>
          </p:cNvPr>
          <p:cNvSpPr>
            <a:spLocks noGrp="1" noChangeArrowheads="1"/>
          </p:cNvSpPr>
          <p:nvPr>
            <p:ph type="dt" sz="half" idx="11"/>
          </p:nvPr>
        </p:nvSpPr>
        <p:spPr>
          <a:ln/>
        </p:spPr>
        <p:txBody>
          <a:bodyPr/>
          <a:lstStyle>
            <a:lvl1pPr>
              <a:defRPr/>
            </a:lvl1pPr>
          </a:lstStyle>
          <a:p>
            <a:pPr>
              <a:defRPr/>
            </a:pPr>
            <a:fld id="{D5F37824-16BB-4C4E-9DFA-8D36EDA77456}" type="datetime1">
              <a:rPr lang="zh-CN" altLang="en-US"/>
              <a:pPr>
                <a:defRPr/>
              </a:pPr>
              <a:t>2024/6/12</a:t>
            </a:fld>
            <a:endParaRPr lang="en-US" altLang="zh-CN" sz="1000"/>
          </a:p>
        </p:txBody>
      </p:sp>
    </p:spTree>
    <p:extLst>
      <p:ext uri="{BB962C8B-B14F-4D97-AF65-F5344CB8AC3E}">
        <p14:creationId xmlns:p14="http://schemas.microsoft.com/office/powerpoint/2010/main" val="1078318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1143000"/>
            <a:ext cx="4333875" cy="226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26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A98B0900-D792-6045-9B8C-735E8620AD0B}"/>
              </a:ext>
            </a:extLst>
          </p:cNvPr>
          <p:cNvSpPr>
            <a:spLocks noGrp="1" noChangeArrowheads="1"/>
          </p:cNvSpPr>
          <p:nvPr>
            <p:ph type="sldNum" sz="quarter" idx="10"/>
          </p:nvPr>
        </p:nvSpPr>
        <p:spPr>
          <a:ln/>
        </p:spPr>
        <p:txBody>
          <a:bodyPr/>
          <a:lstStyle>
            <a:lvl1pPr>
              <a:defRPr/>
            </a:lvl1pPr>
          </a:lstStyle>
          <a:p>
            <a:fld id="{94EBC517-59A3-8746-AC2E-040CC04A0453}" type="slidenum">
              <a:rPr lang="zh-CN" altLang="en-US"/>
              <a:pPr/>
              <a:t>‹#›</a:t>
            </a:fld>
            <a:endParaRPr lang="en-US" altLang="zh-CN"/>
          </a:p>
        </p:txBody>
      </p:sp>
      <p:sp>
        <p:nvSpPr>
          <p:cNvPr id="6" name="Rectangle 7">
            <a:extLst>
              <a:ext uri="{FF2B5EF4-FFF2-40B4-BE49-F238E27FC236}">
                <a16:creationId xmlns:a16="http://schemas.microsoft.com/office/drawing/2014/main" id="{830256D5-A427-8144-ACB8-712209655BB5}"/>
              </a:ext>
            </a:extLst>
          </p:cNvPr>
          <p:cNvSpPr>
            <a:spLocks noGrp="1" noChangeArrowheads="1"/>
          </p:cNvSpPr>
          <p:nvPr>
            <p:ph type="dt" sz="half" idx="11"/>
          </p:nvPr>
        </p:nvSpPr>
        <p:spPr>
          <a:ln/>
        </p:spPr>
        <p:txBody>
          <a:bodyPr/>
          <a:lstStyle>
            <a:lvl1pPr>
              <a:defRPr/>
            </a:lvl1pPr>
          </a:lstStyle>
          <a:p>
            <a:pPr>
              <a:defRPr/>
            </a:pPr>
            <a:fld id="{A59700D5-B539-AE48-AA27-C84B09158FF9}" type="datetime1">
              <a:rPr lang="zh-CN" altLang="en-US"/>
              <a:pPr>
                <a:defRPr/>
              </a:pPr>
              <a:t>2024/6/12</a:t>
            </a:fld>
            <a:endParaRPr lang="en-US" altLang="zh-CN" sz="1000"/>
          </a:p>
        </p:txBody>
      </p:sp>
    </p:spTree>
    <p:extLst>
      <p:ext uri="{BB962C8B-B14F-4D97-AF65-F5344CB8AC3E}">
        <p14:creationId xmlns:p14="http://schemas.microsoft.com/office/powerpoint/2010/main" val="763659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562FAC41-322E-B942-9820-6AC5F1F33958}"/>
              </a:ext>
            </a:extLst>
          </p:cNvPr>
          <p:cNvSpPr>
            <a:spLocks noGrp="1" noChangeArrowheads="1"/>
          </p:cNvSpPr>
          <p:nvPr>
            <p:ph type="sldNum" sz="quarter" idx="10"/>
          </p:nvPr>
        </p:nvSpPr>
        <p:spPr>
          <a:ln/>
        </p:spPr>
        <p:txBody>
          <a:bodyPr/>
          <a:lstStyle>
            <a:lvl1pPr>
              <a:defRPr/>
            </a:lvl1pPr>
          </a:lstStyle>
          <a:p>
            <a:fld id="{87E718C0-C669-9240-86FA-7664676A06B8}" type="slidenum">
              <a:rPr lang="zh-CN" altLang="en-US"/>
              <a:pPr/>
              <a:t>‹#›</a:t>
            </a:fld>
            <a:endParaRPr lang="en-US" altLang="zh-CN"/>
          </a:p>
        </p:txBody>
      </p:sp>
      <p:sp>
        <p:nvSpPr>
          <p:cNvPr id="8" name="Rectangle 7">
            <a:extLst>
              <a:ext uri="{FF2B5EF4-FFF2-40B4-BE49-F238E27FC236}">
                <a16:creationId xmlns:a16="http://schemas.microsoft.com/office/drawing/2014/main" id="{D638B80E-E459-D948-8ADA-9AFC80E54A01}"/>
              </a:ext>
            </a:extLst>
          </p:cNvPr>
          <p:cNvSpPr>
            <a:spLocks noGrp="1" noChangeArrowheads="1"/>
          </p:cNvSpPr>
          <p:nvPr>
            <p:ph type="dt" sz="half" idx="11"/>
          </p:nvPr>
        </p:nvSpPr>
        <p:spPr>
          <a:ln/>
        </p:spPr>
        <p:txBody>
          <a:bodyPr/>
          <a:lstStyle>
            <a:lvl1pPr>
              <a:defRPr/>
            </a:lvl1pPr>
          </a:lstStyle>
          <a:p>
            <a:pPr>
              <a:defRPr/>
            </a:pPr>
            <a:fld id="{A05CEB0A-97AC-E34B-8D58-A4F5457A20EE}" type="datetime1">
              <a:rPr lang="zh-CN" altLang="en-US"/>
              <a:pPr>
                <a:defRPr/>
              </a:pPr>
              <a:t>2024/6/12</a:t>
            </a:fld>
            <a:endParaRPr lang="en-US" altLang="zh-CN" sz="1000"/>
          </a:p>
        </p:txBody>
      </p:sp>
    </p:spTree>
    <p:extLst>
      <p:ext uri="{BB962C8B-B14F-4D97-AF65-F5344CB8AC3E}">
        <p14:creationId xmlns:p14="http://schemas.microsoft.com/office/powerpoint/2010/main" val="2940468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521B79B7-176A-1C42-8D53-A24C8A352939}"/>
              </a:ext>
            </a:extLst>
          </p:cNvPr>
          <p:cNvSpPr>
            <a:spLocks noGrp="1" noChangeArrowheads="1"/>
          </p:cNvSpPr>
          <p:nvPr>
            <p:ph type="sldNum" sz="quarter" idx="10"/>
          </p:nvPr>
        </p:nvSpPr>
        <p:spPr>
          <a:ln/>
        </p:spPr>
        <p:txBody>
          <a:bodyPr/>
          <a:lstStyle>
            <a:lvl1pPr>
              <a:defRPr/>
            </a:lvl1pPr>
          </a:lstStyle>
          <a:p>
            <a:fld id="{610074AC-6127-BB4F-92E5-34C0B70D74B4}" type="slidenum">
              <a:rPr lang="zh-CN" altLang="en-US"/>
              <a:pPr/>
              <a:t>‹#›</a:t>
            </a:fld>
            <a:endParaRPr lang="en-US" altLang="zh-CN"/>
          </a:p>
        </p:txBody>
      </p:sp>
      <p:sp>
        <p:nvSpPr>
          <p:cNvPr id="4" name="Rectangle 7">
            <a:extLst>
              <a:ext uri="{FF2B5EF4-FFF2-40B4-BE49-F238E27FC236}">
                <a16:creationId xmlns:a16="http://schemas.microsoft.com/office/drawing/2014/main" id="{23B345CB-FA03-4C44-8E90-9E491D78A22A}"/>
              </a:ext>
            </a:extLst>
          </p:cNvPr>
          <p:cNvSpPr>
            <a:spLocks noGrp="1" noChangeArrowheads="1"/>
          </p:cNvSpPr>
          <p:nvPr>
            <p:ph type="dt" sz="half" idx="11"/>
          </p:nvPr>
        </p:nvSpPr>
        <p:spPr>
          <a:ln/>
        </p:spPr>
        <p:txBody>
          <a:bodyPr/>
          <a:lstStyle>
            <a:lvl1pPr>
              <a:defRPr/>
            </a:lvl1pPr>
          </a:lstStyle>
          <a:p>
            <a:pPr>
              <a:defRPr/>
            </a:pPr>
            <a:fld id="{E7F5022A-690B-5440-BCF4-425C9B2AD824}" type="datetime1">
              <a:rPr lang="zh-CN" altLang="en-US"/>
              <a:pPr>
                <a:defRPr/>
              </a:pPr>
              <a:t>2024/6/12</a:t>
            </a:fld>
            <a:endParaRPr lang="en-US" altLang="zh-CN" sz="1000"/>
          </a:p>
        </p:txBody>
      </p:sp>
    </p:spTree>
    <p:extLst>
      <p:ext uri="{BB962C8B-B14F-4D97-AF65-F5344CB8AC3E}">
        <p14:creationId xmlns:p14="http://schemas.microsoft.com/office/powerpoint/2010/main" val="14177270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A428F8C-8304-064D-820D-53281AC59F79}"/>
              </a:ext>
            </a:extLst>
          </p:cNvPr>
          <p:cNvSpPr>
            <a:spLocks noGrp="1" noChangeArrowheads="1"/>
          </p:cNvSpPr>
          <p:nvPr>
            <p:ph type="sldNum" sz="quarter" idx="10"/>
          </p:nvPr>
        </p:nvSpPr>
        <p:spPr>
          <a:ln/>
        </p:spPr>
        <p:txBody>
          <a:bodyPr/>
          <a:lstStyle>
            <a:lvl1pPr>
              <a:defRPr/>
            </a:lvl1pPr>
          </a:lstStyle>
          <a:p>
            <a:fld id="{78623DC7-575A-4A40-B041-A0B8C4570C18}" type="slidenum">
              <a:rPr lang="zh-CN" altLang="en-US"/>
              <a:pPr/>
              <a:t>‹#›</a:t>
            </a:fld>
            <a:endParaRPr lang="en-US" altLang="zh-CN"/>
          </a:p>
        </p:txBody>
      </p:sp>
      <p:sp>
        <p:nvSpPr>
          <p:cNvPr id="3" name="Rectangle 7">
            <a:extLst>
              <a:ext uri="{FF2B5EF4-FFF2-40B4-BE49-F238E27FC236}">
                <a16:creationId xmlns:a16="http://schemas.microsoft.com/office/drawing/2014/main" id="{61E0C00A-3665-B740-955D-2053498CBE83}"/>
              </a:ext>
            </a:extLst>
          </p:cNvPr>
          <p:cNvSpPr>
            <a:spLocks noGrp="1" noChangeArrowheads="1"/>
          </p:cNvSpPr>
          <p:nvPr>
            <p:ph type="dt" sz="half" idx="11"/>
          </p:nvPr>
        </p:nvSpPr>
        <p:spPr>
          <a:ln/>
        </p:spPr>
        <p:txBody>
          <a:bodyPr/>
          <a:lstStyle>
            <a:lvl1pPr>
              <a:defRPr/>
            </a:lvl1pPr>
          </a:lstStyle>
          <a:p>
            <a:pPr>
              <a:defRPr/>
            </a:pPr>
            <a:fld id="{AC7EF6A6-E9AA-0B4D-BCC7-30B88E61E439}" type="datetime1">
              <a:rPr lang="zh-CN" altLang="en-US"/>
              <a:pPr>
                <a:defRPr/>
              </a:pPr>
              <a:t>2024/6/12</a:t>
            </a:fld>
            <a:endParaRPr lang="en-US" altLang="zh-CN" sz="1000"/>
          </a:p>
        </p:txBody>
      </p:sp>
    </p:spTree>
    <p:extLst>
      <p:ext uri="{BB962C8B-B14F-4D97-AF65-F5344CB8AC3E}">
        <p14:creationId xmlns:p14="http://schemas.microsoft.com/office/powerpoint/2010/main" val="396632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6EDAD935-3524-4CAB-86D2-08C8290D0015}"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DEAFC5F9-1545-4299-9197-72F553A4BD8F}" type="datetime1">
              <a:rPr lang="zh-CN" altLang="en-US"/>
              <a:pPr>
                <a:defRPr/>
              </a:pPr>
              <a:t>2024/6/12</a:t>
            </a:fld>
            <a:endParaRPr lang="en-US" altLang="zh-CN" sz="1000"/>
          </a:p>
        </p:txBody>
      </p:sp>
    </p:spTree>
    <p:extLst>
      <p:ext uri="{BB962C8B-B14F-4D97-AF65-F5344CB8AC3E}">
        <p14:creationId xmlns:p14="http://schemas.microsoft.com/office/powerpoint/2010/main" val="1801687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1AE26F84-B95F-0F4C-8AD8-3E26ED628364}"/>
              </a:ext>
            </a:extLst>
          </p:cNvPr>
          <p:cNvSpPr>
            <a:spLocks noGrp="1" noChangeArrowheads="1"/>
          </p:cNvSpPr>
          <p:nvPr>
            <p:ph type="sldNum" sz="quarter" idx="10"/>
          </p:nvPr>
        </p:nvSpPr>
        <p:spPr>
          <a:ln/>
        </p:spPr>
        <p:txBody>
          <a:bodyPr/>
          <a:lstStyle>
            <a:lvl1pPr>
              <a:defRPr/>
            </a:lvl1pPr>
          </a:lstStyle>
          <a:p>
            <a:fld id="{F2EFBB97-E995-7D4B-9598-1C602CBF961C}" type="slidenum">
              <a:rPr lang="zh-CN" altLang="en-US"/>
              <a:pPr/>
              <a:t>‹#›</a:t>
            </a:fld>
            <a:endParaRPr lang="en-US" altLang="zh-CN"/>
          </a:p>
        </p:txBody>
      </p:sp>
      <p:sp>
        <p:nvSpPr>
          <p:cNvPr id="6" name="Rectangle 7">
            <a:extLst>
              <a:ext uri="{FF2B5EF4-FFF2-40B4-BE49-F238E27FC236}">
                <a16:creationId xmlns:a16="http://schemas.microsoft.com/office/drawing/2014/main" id="{A96972B4-ED99-B949-A724-455CBE100136}"/>
              </a:ext>
            </a:extLst>
          </p:cNvPr>
          <p:cNvSpPr>
            <a:spLocks noGrp="1" noChangeArrowheads="1"/>
          </p:cNvSpPr>
          <p:nvPr>
            <p:ph type="dt" sz="half" idx="11"/>
          </p:nvPr>
        </p:nvSpPr>
        <p:spPr>
          <a:ln/>
        </p:spPr>
        <p:txBody>
          <a:bodyPr/>
          <a:lstStyle>
            <a:lvl1pPr>
              <a:defRPr/>
            </a:lvl1pPr>
          </a:lstStyle>
          <a:p>
            <a:pPr>
              <a:defRPr/>
            </a:pPr>
            <a:fld id="{5EFD40EB-1450-AB46-99F5-F2A5E1B68A16}" type="datetime1">
              <a:rPr lang="zh-CN" altLang="en-US"/>
              <a:pPr>
                <a:defRPr/>
              </a:pPr>
              <a:t>2024/6/12</a:t>
            </a:fld>
            <a:endParaRPr lang="en-US" altLang="zh-CN" sz="1000"/>
          </a:p>
        </p:txBody>
      </p:sp>
    </p:spTree>
    <p:extLst>
      <p:ext uri="{BB962C8B-B14F-4D97-AF65-F5344CB8AC3E}">
        <p14:creationId xmlns:p14="http://schemas.microsoft.com/office/powerpoint/2010/main" val="23894519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4415387A-66EE-9F48-9815-C9A25A562B2C}"/>
              </a:ext>
            </a:extLst>
          </p:cNvPr>
          <p:cNvSpPr>
            <a:spLocks noGrp="1" noChangeArrowheads="1"/>
          </p:cNvSpPr>
          <p:nvPr>
            <p:ph type="sldNum" sz="quarter" idx="10"/>
          </p:nvPr>
        </p:nvSpPr>
        <p:spPr>
          <a:ln/>
        </p:spPr>
        <p:txBody>
          <a:bodyPr/>
          <a:lstStyle>
            <a:lvl1pPr>
              <a:defRPr/>
            </a:lvl1pPr>
          </a:lstStyle>
          <a:p>
            <a:fld id="{9D39F053-8658-BD42-8879-B9F297FD0EF7}" type="slidenum">
              <a:rPr lang="zh-CN" altLang="en-US"/>
              <a:pPr/>
              <a:t>‹#›</a:t>
            </a:fld>
            <a:endParaRPr lang="en-US" altLang="zh-CN"/>
          </a:p>
        </p:txBody>
      </p:sp>
      <p:sp>
        <p:nvSpPr>
          <p:cNvPr id="6" name="Rectangle 7">
            <a:extLst>
              <a:ext uri="{FF2B5EF4-FFF2-40B4-BE49-F238E27FC236}">
                <a16:creationId xmlns:a16="http://schemas.microsoft.com/office/drawing/2014/main" id="{DC1A9E0A-0BBA-BE4F-8477-24EA80CF38B5}"/>
              </a:ext>
            </a:extLst>
          </p:cNvPr>
          <p:cNvSpPr>
            <a:spLocks noGrp="1" noChangeArrowheads="1"/>
          </p:cNvSpPr>
          <p:nvPr>
            <p:ph type="dt" sz="half" idx="11"/>
          </p:nvPr>
        </p:nvSpPr>
        <p:spPr>
          <a:ln/>
        </p:spPr>
        <p:txBody>
          <a:bodyPr/>
          <a:lstStyle>
            <a:lvl1pPr>
              <a:defRPr/>
            </a:lvl1pPr>
          </a:lstStyle>
          <a:p>
            <a:pPr>
              <a:defRPr/>
            </a:pPr>
            <a:fld id="{51DF42D3-AB60-ED43-B5DB-19B0C597535C}" type="datetime1">
              <a:rPr lang="zh-CN" altLang="en-US"/>
              <a:pPr>
                <a:defRPr/>
              </a:pPr>
              <a:t>2024/6/12</a:t>
            </a:fld>
            <a:endParaRPr lang="en-US" altLang="zh-CN" sz="1000"/>
          </a:p>
        </p:txBody>
      </p:sp>
    </p:spTree>
    <p:extLst>
      <p:ext uri="{BB962C8B-B14F-4D97-AF65-F5344CB8AC3E}">
        <p14:creationId xmlns:p14="http://schemas.microsoft.com/office/powerpoint/2010/main" val="252928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39DFEB3B-E028-2147-B985-BC90632C7CEA}"/>
              </a:ext>
            </a:extLst>
          </p:cNvPr>
          <p:cNvSpPr>
            <a:spLocks noGrp="1" noChangeArrowheads="1"/>
          </p:cNvSpPr>
          <p:nvPr>
            <p:ph type="sldNum" sz="quarter" idx="10"/>
          </p:nvPr>
        </p:nvSpPr>
        <p:spPr>
          <a:ln/>
        </p:spPr>
        <p:txBody>
          <a:bodyPr/>
          <a:lstStyle>
            <a:lvl1pPr>
              <a:defRPr/>
            </a:lvl1pPr>
          </a:lstStyle>
          <a:p>
            <a:fld id="{5E571CFA-306F-1C44-8BD6-BF3A6A0CF587}" type="slidenum">
              <a:rPr lang="zh-CN" altLang="en-US"/>
              <a:pPr/>
              <a:t>‹#›</a:t>
            </a:fld>
            <a:endParaRPr lang="en-US" altLang="zh-CN"/>
          </a:p>
        </p:txBody>
      </p:sp>
      <p:sp>
        <p:nvSpPr>
          <p:cNvPr id="5" name="Rectangle 7">
            <a:extLst>
              <a:ext uri="{FF2B5EF4-FFF2-40B4-BE49-F238E27FC236}">
                <a16:creationId xmlns:a16="http://schemas.microsoft.com/office/drawing/2014/main" id="{110424B2-32F7-A24D-B85A-2A884FF166BF}"/>
              </a:ext>
            </a:extLst>
          </p:cNvPr>
          <p:cNvSpPr>
            <a:spLocks noGrp="1" noChangeArrowheads="1"/>
          </p:cNvSpPr>
          <p:nvPr>
            <p:ph type="dt" sz="half" idx="11"/>
          </p:nvPr>
        </p:nvSpPr>
        <p:spPr>
          <a:ln/>
        </p:spPr>
        <p:txBody>
          <a:bodyPr/>
          <a:lstStyle>
            <a:lvl1pPr>
              <a:defRPr/>
            </a:lvl1pPr>
          </a:lstStyle>
          <a:p>
            <a:pPr>
              <a:defRPr/>
            </a:pPr>
            <a:fld id="{80081DA2-80E2-FD45-8D7C-F2D62C02F79D}" type="datetime1">
              <a:rPr lang="zh-CN" altLang="en-US"/>
              <a:pPr>
                <a:defRPr/>
              </a:pPr>
              <a:t>2024/6/12</a:t>
            </a:fld>
            <a:endParaRPr lang="en-US" altLang="zh-CN" sz="1000"/>
          </a:p>
        </p:txBody>
      </p:sp>
    </p:spTree>
    <p:extLst>
      <p:ext uri="{BB962C8B-B14F-4D97-AF65-F5344CB8AC3E}">
        <p14:creationId xmlns:p14="http://schemas.microsoft.com/office/powerpoint/2010/main" val="2159413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1511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5" y="255588"/>
            <a:ext cx="6462713" cy="31511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5CC40667-6646-E94A-8E40-584BECF1DE81}"/>
              </a:ext>
            </a:extLst>
          </p:cNvPr>
          <p:cNvSpPr>
            <a:spLocks noGrp="1" noChangeArrowheads="1"/>
          </p:cNvSpPr>
          <p:nvPr>
            <p:ph type="sldNum" sz="quarter" idx="10"/>
          </p:nvPr>
        </p:nvSpPr>
        <p:spPr>
          <a:ln/>
        </p:spPr>
        <p:txBody>
          <a:bodyPr/>
          <a:lstStyle>
            <a:lvl1pPr>
              <a:defRPr/>
            </a:lvl1pPr>
          </a:lstStyle>
          <a:p>
            <a:fld id="{D5F795E9-89FA-FF43-8FE7-DC090234681B}" type="slidenum">
              <a:rPr lang="zh-CN" altLang="en-US"/>
              <a:pPr/>
              <a:t>‹#›</a:t>
            </a:fld>
            <a:endParaRPr lang="en-US" altLang="zh-CN"/>
          </a:p>
        </p:txBody>
      </p:sp>
      <p:sp>
        <p:nvSpPr>
          <p:cNvPr id="5" name="Rectangle 7">
            <a:extLst>
              <a:ext uri="{FF2B5EF4-FFF2-40B4-BE49-F238E27FC236}">
                <a16:creationId xmlns:a16="http://schemas.microsoft.com/office/drawing/2014/main" id="{15918C18-A736-0642-A3EE-95039B5BA9A1}"/>
              </a:ext>
            </a:extLst>
          </p:cNvPr>
          <p:cNvSpPr>
            <a:spLocks noGrp="1" noChangeArrowheads="1"/>
          </p:cNvSpPr>
          <p:nvPr>
            <p:ph type="dt" sz="half" idx="11"/>
          </p:nvPr>
        </p:nvSpPr>
        <p:spPr>
          <a:ln/>
        </p:spPr>
        <p:txBody>
          <a:bodyPr/>
          <a:lstStyle>
            <a:lvl1pPr>
              <a:defRPr/>
            </a:lvl1pPr>
          </a:lstStyle>
          <a:p>
            <a:pPr>
              <a:defRPr/>
            </a:pPr>
            <a:fld id="{BB1237A4-8B70-C640-B051-C0FEEDE55268}" type="datetime1">
              <a:rPr lang="zh-CN" altLang="en-US"/>
              <a:pPr>
                <a:defRPr/>
              </a:pPr>
              <a:t>2024/6/12</a:t>
            </a:fld>
            <a:endParaRPr lang="en-US" altLang="zh-CN" sz="1000"/>
          </a:p>
        </p:txBody>
      </p:sp>
    </p:spTree>
    <p:extLst>
      <p:ext uri="{BB962C8B-B14F-4D97-AF65-F5344CB8AC3E}">
        <p14:creationId xmlns:p14="http://schemas.microsoft.com/office/powerpoint/2010/main" val="390257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E5C6D0F1-287D-4B13-8A9E-0E8D6DF79164}"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00CADE1F-58CE-44D6-A3A3-E7AE89D350D9}" type="datetime1">
              <a:rPr lang="zh-CN" altLang="en-US"/>
              <a:pPr>
                <a:defRPr/>
              </a:pPr>
              <a:t>2024/6/12</a:t>
            </a:fld>
            <a:endParaRPr lang="en-US" altLang="zh-CN" sz="1000"/>
          </a:p>
        </p:txBody>
      </p:sp>
    </p:spTree>
    <p:extLst>
      <p:ext uri="{BB962C8B-B14F-4D97-AF65-F5344CB8AC3E}">
        <p14:creationId xmlns:p14="http://schemas.microsoft.com/office/powerpoint/2010/main" val="392198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5FF5FA0A-436B-4565-BCA4-62F175707C18}"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F1E8533B-5C45-4E49-B975-2B417C9AE0A4}" type="datetime1">
              <a:rPr lang="zh-CN" altLang="en-US"/>
              <a:pPr>
                <a:defRPr/>
              </a:pPr>
              <a:t>2024/6/12</a:t>
            </a:fld>
            <a:endParaRPr lang="en-US" altLang="zh-CN" sz="1000"/>
          </a:p>
        </p:txBody>
      </p:sp>
    </p:spTree>
    <p:extLst>
      <p:ext uri="{BB962C8B-B14F-4D97-AF65-F5344CB8AC3E}">
        <p14:creationId xmlns:p14="http://schemas.microsoft.com/office/powerpoint/2010/main" val="18320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988EE7A2-B57C-4AE8-B6E7-572CEBC322F7}"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fld id="{5D9B61A5-A719-4851-8244-F7283B0D8A2A}" type="datetime1">
              <a:rPr lang="zh-CN" altLang="en-US"/>
              <a:pPr>
                <a:defRPr/>
              </a:pPr>
              <a:t>2024/6/12</a:t>
            </a:fld>
            <a:endParaRPr lang="en-US" altLang="zh-CN" sz="1000"/>
          </a:p>
        </p:txBody>
      </p:sp>
    </p:spTree>
    <p:extLst>
      <p:ext uri="{BB962C8B-B14F-4D97-AF65-F5344CB8AC3E}">
        <p14:creationId xmlns:p14="http://schemas.microsoft.com/office/powerpoint/2010/main" val="51672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4DF5BCD7-EEBD-4708-954F-9EBBFE595E11}"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fld id="{4538D259-3B3D-479B-BA87-4C4739807F77}" type="datetime1">
              <a:rPr lang="zh-CN" altLang="en-US"/>
              <a:pPr>
                <a:defRPr/>
              </a:pPr>
              <a:t>2024/6/12</a:t>
            </a:fld>
            <a:endParaRPr lang="en-US" altLang="zh-CN" sz="1000"/>
          </a:p>
        </p:txBody>
      </p:sp>
    </p:spTree>
    <p:extLst>
      <p:ext uri="{BB962C8B-B14F-4D97-AF65-F5344CB8AC3E}">
        <p14:creationId xmlns:p14="http://schemas.microsoft.com/office/powerpoint/2010/main" val="173875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85E5C7D9-E079-473C-B7C8-165BCE19E62C}"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fld id="{A064B0EF-CA7C-4B6C-BF5E-C40A4BAEC1B2}" type="datetime1">
              <a:rPr lang="zh-CN" altLang="en-US"/>
              <a:pPr>
                <a:defRPr/>
              </a:pPr>
              <a:t>2024/6/12</a:t>
            </a:fld>
            <a:endParaRPr lang="en-US" altLang="zh-CN" sz="1000"/>
          </a:p>
        </p:txBody>
      </p:sp>
    </p:spTree>
    <p:extLst>
      <p:ext uri="{BB962C8B-B14F-4D97-AF65-F5344CB8AC3E}">
        <p14:creationId xmlns:p14="http://schemas.microsoft.com/office/powerpoint/2010/main" val="203436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FC68F034-48AC-4D3F-8E2A-0ED11C2156F7}"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AC2EDEAD-EC05-47FF-A0BC-11E45172151B}" type="datetime1">
              <a:rPr lang="zh-CN" altLang="en-US"/>
              <a:pPr>
                <a:defRPr/>
              </a:pPr>
              <a:t>2024/6/12</a:t>
            </a:fld>
            <a:endParaRPr lang="en-US" altLang="zh-CN" sz="1000"/>
          </a:p>
        </p:txBody>
      </p:sp>
    </p:spTree>
    <p:extLst>
      <p:ext uri="{BB962C8B-B14F-4D97-AF65-F5344CB8AC3E}">
        <p14:creationId xmlns:p14="http://schemas.microsoft.com/office/powerpoint/2010/main" val="51841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79E52FA8-7ABA-41BB-AF0B-E67E7812211C}"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8A60C5FE-EE0D-4A8C-9126-FA1DF5B766D5}" type="datetime1">
              <a:rPr lang="zh-CN" altLang="en-US"/>
              <a:pPr>
                <a:defRPr/>
              </a:pPr>
              <a:t>2024/6/12</a:t>
            </a:fld>
            <a:endParaRPr lang="en-US" altLang="zh-CN" sz="1000"/>
          </a:p>
        </p:txBody>
      </p:sp>
    </p:spTree>
    <p:extLst>
      <p:ext uri="{BB962C8B-B14F-4D97-AF65-F5344CB8AC3E}">
        <p14:creationId xmlns:p14="http://schemas.microsoft.com/office/powerpoint/2010/main" val="360868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Body Text</a:t>
            </a:r>
          </a:p>
          <a:p>
            <a:pPr lvl="1"/>
            <a:r>
              <a:rPr lang="en-US" altLang="en-US"/>
              <a:t> Second Level</a:t>
            </a:r>
          </a:p>
          <a:p>
            <a:pPr lvl="2"/>
            <a:r>
              <a:rPr lang="en-US" altLang="en-US"/>
              <a:t>Third Level</a:t>
            </a:r>
          </a:p>
          <a:p>
            <a:pPr lvl="3"/>
            <a:r>
              <a:rPr lang="en-US" altLang="en-US"/>
              <a:t>Fourth Level</a:t>
            </a:r>
          </a:p>
          <a:p>
            <a:pPr lvl="4"/>
            <a:r>
              <a:rPr lang="en-US" altLang="en-US"/>
              <a:t>Fifth Level</a:t>
            </a:r>
          </a:p>
        </p:txBody>
      </p:sp>
      <p:sp>
        <p:nvSpPr>
          <p:cNvPr id="1027" name="Rectangle 3"/>
          <p:cNvSpPr>
            <a:spLocks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defRPr/>
            </a:pPr>
            <a:endParaRPr lang="zh-CN" altLang="en-US"/>
          </a:p>
        </p:txBody>
      </p:sp>
      <p:sp>
        <p:nvSpPr>
          <p:cNvPr id="104452" name="Rectangle 4"/>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Slide Title</a:t>
            </a:r>
          </a:p>
        </p:txBody>
      </p:sp>
      <p:sp>
        <p:nvSpPr>
          <p:cNvPr id="104456" name="Rectangle 8"/>
          <p:cNvSpPr>
            <a:spLocks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r" defTabSz="1157288">
              <a:defRPr>
                <a:latin typeface="Arial" pitchFamily="34" charset="0"/>
              </a:defRPr>
            </a:lvl1pPr>
          </a:lstStyle>
          <a:p>
            <a:pPr>
              <a:defRPr/>
            </a:pPr>
            <a:fld id="{FDDC2A0E-BF5F-45C4-A64B-9496D68C643A}" type="slidenum">
              <a:rPr lang="zh-CN" altLang="en-US"/>
              <a:pPr>
                <a:defRPr/>
              </a:pPr>
              <a:t>‹#›</a:t>
            </a:fld>
            <a:endParaRPr lang="en-US" altLang="zh-CN"/>
          </a:p>
        </p:txBody>
      </p:sp>
      <p:sp>
        <p:nvSpPr>
          <p:cNvPr id="104455" name="Rectangle 7"/>
          <p:cNvSpPr>
            <a:spLocks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l" defTabSz="1157288">
              <a:defRPr sz="1800">
                <a:latin typeface="Arial" pitchFamily="34" charset="0"/>
              </a:defRPr>
            </a:lvl1pPr>
          </a:lstStyle>
          <a:p>
            <a:pPr>
              <a:defRPr/>
            </a:pPr>
            <a:fld id="{14130756-EA08-46F0-8A80-A95D6BC02AAF}" type="datetime1">
              <a:rPr lang="zh-CN" altLang="en-US"/>
              <a:pPr>
                <a:defRPr/>
              </a:pPr>
              <a:t>2024/6/12</a:t>
            </a:fld>
            <a:endParaRPr lang="en-US" altLang="zh-CN" sz="1000"/>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Lst>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77C6EC-03C9-8B48-B213-A22E67A32159}"/>
              </a:ext>
            </a:extLst>
          </p:cNvPr>
          <p:cNvSpPr>
            <a:spLocks noGrp="1" noChangeArrowheads="1"/>
          </p:cNvSpPr>
          <p:nvPr>
            <p:ph type="body" idx="1"/>
          </p:nvPr>
        </p:nvSpPr>
        <p:spPr bwMode="auto">
          <a:xfrm>
            <a:off x="650875" y="1143000"/>
            <a:ext cx="882015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Body Text</a:t>
            </a:r>
          </a:p>
          <a:p>
            <a:pPr lvl="1"/>
            <a:r>
              <a:rPr lang="en-US" altLang="en-US"/>
              <a:t> Second Level</a:t>
            </a:r>
          </a:p>
          <a:p>
            <a:pPr lvl="2"/>
            <a:r>
              <a:rPr lang="en-US" altLang="en-US"/>
              <a:t>Third Level</a:t>
            </a:r>
          </a:p>
          <a:p>
            <a:pPr lvl="3"/>
            <a:r>
              <a:rPr lang="en-US" altLang="en-US"/>
              <a:t>Fourth Level</a:t>
            </a:r>
          </a:p>
          <a:p>
            <a:pPr lvl="4"/>
            <a:r>
              <a:rPr lang="en-US" altLang="en-US"/>
              <a:t>Fifth Level</a:t>
            </a:r>
          </a:p>
        </p:txBody>
      </p:sp>
      <p:sp>
        <p:nvSpPr>
          <p:cNvPr id="1027" name="Rectangle 3">
            <a:extLst>
              <a:ext uri="{FF2B5EF4-FFF2-40B4-BE49-F238E27FC236}">
                <a16:creationId xmlns:a16="http://schemas.microsoft.com/office/drawing/2014/main" id="{1159CA60-0F2C-6B4F-B0DD-77FD0C53F914}"/>
              </a:ext>
            </a:extLst>
          </p:cNvPr>
          <p:cNvSpPr>
            <a:spLocks noChangeArrowheads="1"/>
          </p:cNvSpPr>
          <p:nvPr/>
        </p:nvSpPr>
        <p:spPr bwMode="auto">
          <a:xfrm>
            <a:off x="4852988" y="2967038"/>
            <a:ext cx="196850" cy="650875"/>
          </a:xfrm>
          <a:prstGeom prst="rect">
            <a:avLst/>
          </a:prstGeom>
          <a:noFill/>
          <a:ln>
            <a:noFill/>
          </a:ln>
          <a:effectLst/>
        </p:spPr>
        <p:txBody>
          <a:bodyPr wrap="none" anchor="ctr"/>
          <a:lstStyle>
            <a:lvl1pPr>
              <a:defRPr sz="2500" b="1">
                <a:solidFill>
                  <a:schemeClr val="tx1"/>
                </a:solidFill>
                <a:latin typeface="Times New Roman" pitchFamily="18" charset="0"/>
                <a:ea typeface="宋体" pitchFamily="2" charset="-122"/>
              </a:defRPr>
            </a:lvl1pPr>
            <a:lvl2pPr marL="742950" indent="-285750">
              <a:defRPr sz="2500" b="1">
                <a:solidFill>
                  <a:schemeClr val="tx1"/>
                </a:solidFill>
                <a:latin typeface="Times New Roman" pitchFamily="18" charset="0"/>
                <a:ea typeface="宋体" pitchFamily="2" charset="-122"/>
              </a:defRPr>
            </a:lvl2pPr>
            <a:lvl3pPr marL="1143000" indent="-228600">
              <a:defRPr sz="2500" b="1">
                <a:solidFill>
                  <a:schemeClr val="tx1"/>
                </a:solidFill>
                <a:latin typeface="Times New Roman" pitchFamily="18" charset="0"/>
                <a:ea typeface="宋体" pitchFamily="2" charset="-122"/>
              </a:defRPr>
            </a:lvl3pPr>
            <a:lvl4pPr marL="1600200" indent="-228600">
              <a:defRPr sz="2500" b="1">
                <a:solidFill>
                  <a:schemeClr val="tx1"/>
                </a:solidFill>
                <a:latin typeface="Times New Roman" pitchFamily="18" charset="0"/>
                <a:ea typeface="宋体" pitchFamily="2" charset="-122"/>
              </a:defRPr>
            </a:lvl4pPr>
            <a:lvl5pPr marL="2057400" indent="-228600">
              <a:defRPr sz="2500" b="1">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9pPr>
          </a:lstStyle>
          <a:p>
            <a:pPr algn="ctr">
              <a:lnSpc>
                <a:spcPct val="90000"/>
              </a:lnSpc>
              <a:spcBef>
                <a:spcPct val="20000"/>
              </a:spcBef>
              <a:buClr>
                <a:srgbClr val="27305F"/>
              </a:buClr>
              <a:buSzPct val="60000"/>
              <a:buFont typeface="Wingdings" panose="05000000000000000000" pitchFamily="2" charset="2"/>
              <a:buNone/>
              <a:defRPr/>
            </a:pPr>
            <a:endParaRPr lang="zh-CN" altLang="en-US"/>
          </a:p>
        </p:txBody>
      </p:sp>
      <p:sp>
        <p:nvSpPr>
          <p:cNvPr id="104452" name="Rectangle 4">
            <a:extLst>
              <a:ext uri="{FF2B5EF4-FFF2-40B4-BE49-F238E27FC236}">
                <a16:creationId xmlns:a16="http://schemas.microsoft.com/office/drawing/2014/main" id="{99694AD7-A87A-8D4D-BE7B-1031A0A772FB}"/>
              </a:ext>
            </a:extLst>
          </p:cNvPr>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p:spPr>
        <p:txBody>
          <a:bodyPr vert="horz" wrap="square" lIns="0" tIns="0" rIns="0" bIns="0" numCol="1" anchor="b" anchorCtr="0" compatLnSpc="1">
            <a:prstTxWarp prst="textNoShape">
              <a:avLst/>
            </a:prstTxWarp>
            <a:spAutoFit/>
          </a:bodyPr>
          <a:lstStyle/>
          <a:p>
            <a:pPr lvl="0"/>
            <a:r>
              <a:rPr lang="en-US" altLang="en-US"/>
              <a:t>Slide Title</a:t>
            </a:r>
          </a:p>
        </p:txBody>
      </p:sp>
      <p:sp>
        <p:nvSpPr>
          <p:cNvPr id="104456" name="Rectangle 8">
            <a:extLst>
              <a:ext uri="{FF2B5EF4-FFF2-40B4-BE49-F238E27FC236}">
                <a16:creationId xmlns:a16="http://schemas.microsoft.com/office/drawing/2014/main" id="{1D960EA6-0ABA-7544-A118-BFB8052A7605}"/>
              </a:ext>
            </a:extLst>
          </p:cNvPr>
          <p:cNvSpPr>
            <a:spLocks noGrp="1" noChangeArrowheads="1"/>
          </p:cNvSpPr>
          <p:nvPr>
            <p:ph type="sldNum" sz="quarter" idx="4"/>
          </p:nvPr>
        </p:nvSpPr>
        <p:spPr bwMode="auto">
          <a:xfrm>
            <a:off x="7321550" y="6324600"/>
            <a:ext cx="2501900" cy="527050"/>
          </a:xfrm>
          <a:prstGeom prst="rect">
            <a:avLst/>
          </a:prstGeom>
          <a:noFill/>
          <a:ln>
            <a:noFill/>
          </a:ln>
          <a:effectLst/>
        </p:spPr>
        <p:txBody>
          <a:bodyPr vert="horz" wrap="square" lIns="115646" tIns="57824" rIns="115646" bIns="57824" numCol="1" anchor="t" anchorCtr="0" compatLnSpc="1">
            <a:prstTxWarp prst="textNoShape">
              <a:avLst/>
            </a:prstTxWarp>
          </a:bodyPr>
          <a:lstStyle>
            <a:lvl1pPr algn="r" defTabSz="1157288">
              <a:defRPr sz="2000">
                <a:latin typeface="Arial" panose="020B0604020202020204" pitchFamily="34" charset="0"/>
              </a:defRPr>
            </a:lvl1pPr>
          </a:lstStyle>
          <a:p>
            <a:fld id="{9025BC26-1B74-B542-8F70-1773C1DC95FB}" type="slidenum">
              <a:rPr lang="zh-CN" altLang="en-US"/>
              <a:pPr/>
              <a:t>‹#›</a:t>
            </a:fld>
            <a:endParaRPr lang="en-US" altLang="zh-CN"/>
          </a:p>
        </p:txBody>
      </p:sp>
      <p:sp>
        <p:nvSpPr>
          <p:cNvPr id="104455" name="Rectangle 7">
            <a:extLst>
              <a:ext uri="{FF2B5EF4-FFF2-40B4-BE49-F238E27FC236}">
                <a16:creationId xmlns:a16="http://schemas.microsoft.com/office/drawing/2014/main" id="{F5526A61-9C95-AE44-AA44-F63576AA8A42}"/>
              </a:ext>
            </a:extLst>
          </p:cNvPr>
          <p:cNvSpPr>
            <a:spLocks noGrp="1" noChangeArrowheads="1"/>
          </p:cNvSpPr>
          <p:nvPr>
            <p:ph type="dt" sz="half" idx="2"/>
          </p:nvPr>
        </p:nvSpPr>
        <p:spPr bwMode="auto">
          <a:xfrm>
            <a:off x="14288" y="6350000"/>
            <a:ext cx="2297112" cy="577850"/>
          </a:xfrm>
          <a:prstGeom prst="rect">
            <a:avLst/>
          </a:prstGeom>
          <a:noFill/>
          <a:ln>
            <a:noFill/>
          </a:ln>
          <a:effectLst/>
        </p:spPr>
        <p:txBody>
          <a:bodyPr vert="horz" wrap="square" lIns="115646" tIns="57824" rIns="115646" bIns="57824" numCol="1" anchor="t" anchorCtr="0" compatLnSpc="1">
            <a:prstTxWarp prst="textNoShape">
              <a:avLst/>
            </a:prstTxWarp>
          </a:bodyPr>
          <a:lstStyle>
            <a:lvl1pPr algn="l" defTabSz="1157288">
              <a:lnSpc>
                <a:spcPct val="100000"/>
              </a:lnSpc>
              <a:spcBef>
                <a:spcPct val="0"/>
              </a:spcBef>
              <a:buClrTx/>
              <a:buSzTx/>
              <a:buFontTx/>
              <a:buNone/>
              <a:defRPr sz="1800">
                <a:latin typeface="+mj-lt"/>
              </a:defRPr>
            </a:lvl1pPr>
          </a:lstStyle>
          <a:p>
            <a:pPr>
              <a:defRPr/>
            </a:pPr>
            <a:fld id="{18FD6215-6EF2-704F-B8FC-917E7F128E30}" type="datetime1">
              <a:rPr lang="zh-CN" altLang="en-US"/>
              <a:pPr>
                <a:defRPr/>
              </a:pPr>
              <a:t>2024/6/12</a:t>
            </a:fld>
            <a:endParaRPr lang="en-US" altLang="zh-CN" sz="1000"/>
          </a:p>
        </p:txBody>
      </p:sp>
    </p:spTree>
    <p:extLst>
      <p:ext uri="{BB962C8B-B14F-4D97-AF65-F5344CB8AC3E}">
        <p14:creationId xmlns:p14="http://schemas.microsoft.com/office/powerpoint/2010/main" val="325056398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9pPr>
    </p:titleStyle>
    <p:bodyStyle>
      <a:lvl1pPr marL="258763" indent="-258763" algn="l" defTabSz="814388" rtl="0" eaLnBrk="0" fontAlgn="base" hangingPunct="0">
        <a:lnSpc>
          <a:spcPct val="90000"/>
        </a:lnSpc>
        <a:spcBef>
          <a:spcPct val="20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20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8.png"/><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19.wmf"/><Relationship Id="rId4" Type="http://schemas.openxmlformats.org/officeDocument/2006/relationships/oleObject" Target="../embeddings/oleObject8.bin"/><Relationship Id="rId9" Type="http://schemas.openxmlformats.org/officeDocument/2006/relationships/image" Target="../media/image21.wmf"/></Relationships>
</file>

<file path=ppt/slides/_rels/slide1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4.emf"/><Relationship Id="rId4" Type="http://schemas.openxmlformats.org/officeDocument/2006/relationships/oleObject" Target="../embeddings/oleObject11.bin"/></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5.emf"/></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image" Target="../media/image6.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1052596"/>
          </a:xfrm>
        </p:spPr>
        <p:txBody>
          <a:bodyPr/>
          <a:lstStyle/>
          <a:p>
            <a:pPr>
              <a:defRPr/>
            </a:pPr>
            <a:r>
              <a:rPr lang="zh-CN" altLang="en-US" sz="7200" dirty="0"/>
              <a:t>总复习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730A3-A4AF-DD44-8408-3FC82DC11B33}"/>
              </a:ext>
            </a:extLst>
          </p:cNvPr>
          <p:cNvSpPr>
            <a:spLocks noGrp="1"/>
          </p:cNvSpPr>
          <p:nvPr>
            <p:ph type="title"/>
          </p:nvPr>
        </p:nvSpPr>
        <p:spPr/>
        <p:txBody>
          <a:bodyPr/>
          <a:lstStyle/>
          <a:p>
            <a:r>
              <a:rPr kumimoji="1" lang="zh-CN" altLang="en-US" dirty="0"/>
              <a:t>外模式</a:t>
            </a:r>
          </a:p>
        </p:txBody>
      </p:sp>
      <p:sp>
        <p:nvSpPr>
          <p:cNvPr id="3" name="内容占位符 2">
            <a:extLst>
              <a:ext uri="{FF2B5EF4-FFF2-40B4-BE49-F238E27FC236}">
                <a16:creationId xmlns:a16="http://schemas.microsoft.com/office/drawing/2014/main" id="{07735D13-C502-BC40-B037-49CE9103FF84}"/>
              </a:ext>
            </a:extLst>
          </p:cNvPr>
          <p:cNvSpPr>
            <a:spLocks noGrp="1"/>
          </p:cNvSpPr>
          <p:nvPr>
            <p:ph idx="1"/>
          </p:nvPr>
        </p:nvSpPr>
        <p:spPr>
          <a:xfrm>
            <a:off x="650875" y="1143000"/>
            <a:ext cx="8820150" cy="3856440"/>
          </a:xfrm>
        </p:spPr>
        <p:txBody>
          <a:bodyPr/>
          <a:lstStyle/>
          <a:p>
            <a:r>
              <a:rPr kumimoji="1" lang="zh-CN" altLang="en-US" dirty="0"/>
              <a:t>外模式（也称子模式或用户模式）</a:t>
            </a:r>
          </a:p>
          <a:p>
            <a:pPr lvl="1"/>
            <a:r>
              <a:rPr kumimoji="1" lang="zh-CN" altLang="en-US" dirty="0"/>
              <a:t>数据库用户（包括应用程序员和最终用户）使用的局部数据的逻辑结构和特征的描述</a:t>
            </a:r>
          </a:p>
          <a:p>
            <a:pPr lvl="1"/>
            <a:r>
              <a:rPr kumimoji="1" lang="zh-CN" altLang="en-US" dirty="0"/>
              <a:t>数据库用户的数据视图，是与某一应用有关的数据的逻辑表示</a:t>
            </a:r>
            <a:endParaRPr kumimoji="1" lang="en-US" altLang="zh-CN" dirty="0"/>
          </a:p>
          <a:p>
            <a:r>
              <a:rPr kumimoji="1" lang="zh-CN" altLang="en-US" dirty="0"/>
              <a:t>外模式的地位：介于模式与应用之间</a:t>
            </a:r>
          </a:p>
          <a:p>
            <a:r>
              <a:rPr kumimoji="1" lang="zh-CN" altLang="en-US" dirty="0"/>
              <a:t>模式与外模式的关系：一对多</a:t>
            </a:r>
          </a:p>
          <a:p>
            <a:r>
              <a:rPr kumimoji="1" lang="zh-CN" altLang="en-US" dirty="0"/>
              <a:t>外模式与应用的关系：一对多</a:t>
            </a:r>
          </a:p>
        </p:txBody>
      </p:sp>
      <p:sp>
        <p:nvSpPr>
          <p:cNvPr id="4" name="灯片编号占位符 3">
            <a:extLst>
              <a:ext uri="{FF2B5EF4-FFF2-40B4-BE49-F238E27FC236}">
                <a16:creationId xmlns:a16="http://schemas.microsoft.com/office/drawing/2014/main" id="{35A36031-47A0-EC43-99A8-6F0E95774E4C}"/>
              </a:ext>
            </a:extLst>
          </p:cNvPr>
          <p:cNvSpPr>
            <a:spLocks noGrp="1"/>
          </p:cNvSpPr>
          <p:nvPr>
            <p:ph type="sldNum" sz="quarter" idx="10"/>
          </p:nvPr>
        </p:nvSpPr>
        <p:spPr/>
        <p:txBody>
          <a:bodyPr/>
          <a:lstStyle/>
          <a:p>
            <a:pPr>
              <a:defRPr/>
            </a:pPr>
            <a:fld id="{6EDAD935-3524-4CAB-86D2-08C8290D0015}" type="slidenum">
              <a:rPr lang="zh-CN" altLang="en-US" smtClean="0"/>
              <a:pPr>
                <a:defRPr/>
              </a:pPr>
              <a:t>10</a:t>
            </a:fld>
            <a:endParaRPr lang="en-US" altLang="zh-CN"/>
          </a:p>
        </p:txBody>
      </p:sp>
      <p:sp>
        <p:nvSpPr>
          <p:cNvPr id="5" name="日期占位符 4">
            <a:extLst>
              <a:ext uri="{FF2B5EF4-FFF2-40B4-BE49-F238E27FC236}">
                <a16:creationId xmlns:a16="http://schemas.microsoft.com/office/drawing/2014/main" id="{37528C91-53D5-CC46-B773-9C7D70C80626}"/>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spTree>
    <p:extLst>
      <p:ext uri="{BB962C8B-B14F-4D97-AF65-F5344CB8AC3E}">
        <p14:creationId xmlns:p14="http://schemas.microsoft.com/office/powerpoint/2010/main" val="19438760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2783E7A-FF7D-4947-8323-DFAE38167815}" type="slidenum">
              <a:rPr lang="zh-CN" altLang="en-US"/>
              <a:pPr/>
              <a:t>100</a:t>
            </a:fld>
            <a:endParaRPr lang="en-US" altLang="zh-CN"/>
          </a:p>
        </p:txBody>
      </p:sp>
      <p:sp>
        <p:nvSpPr>
          <p:cNvPr id="6" name="日期占位符 4"/>
          <p:cNvSpPr>
            <a:spLocks noGrp="1"/>
          </p:cNvSpPr>
          <p:nvPr>
            <p:ph type="dt" sz="half" idx="11"/>
          </p:nvPr>
        </p:nvSpPr>
        <p:spPr/>
        <p:txBody>
          <a:bodyPr/>
          <a:lstStyle/>
          <a:p>
            <a:fld id="{8EEE8D61-6E1E-415E-8A78-AB1826ED122D}" type="datetime1">
              <a:rPr lang="zh-CN" altLang="en-US"/>
              <a:pPr/>
              <a:t>2024/6/12</a:t>
            </a:fld>
            <a:endParaRPr lang="en-US" altLang="zh-CN" sz="1000"/>
          </a:p>
        </p:txBody>
      </p:sp>
      <p:sp>
        <p:nvSpPr>
          <p:cNvPr id="1731586" name="Rectangle 2"/>
          <p:cNvSpPr>
            <a:spLocks noGrp="1" noChangeArrowheads="1"/>
          </p:cNvSpPr>
          <p:nvPr>
            <p:ph type="title"/>
          </p:nvPr>
        </p:nvSpPr>
        <p:spPr/>
        <p:txBody>
          <a:bodyPr/>
          <a:lstStyle/>
          <a:p>
            <a:r>
              <a:rPr lang="en-US" altLang="en-US"/>
              <a:t>2.	更新</a:t>
            </a:r>
            <a:endParaRPr lang="zh-CN" altLang="en-US"/>
          </a:p>
        </p:txBody>
      </p:sp>
      <p:sp>
        <p:nvSpPr>
          <p:cNvPr id="1731587" name="Rectangle 3"/>
          <p:cNvSpPr>
            <a:spLocks noGrp="1" noChangeArrowheads="1"/>
          </p:cNvSpPr>
          <p:nvPr>
            <p:ph type="body" idx="1"/>
          </p:nvPr>
        </p:nvSpPr>
        <p:spPr>
          <a:xfrm>
            <a:off x="631825" y="1196975"/>
            <a:ext cx="8420100" cy="2714589"/>
          </a:xfrm>
        </p:spPr>
        <p:txBody>
          <a:bodyPr/>
          <a:lstStyle/>
          <a:p>
            <a:pPr marL="342900" indent="-342900" defTabSz="914400">
              <a:lnSpc>
                <a:spcPct val="120000"/>
              </a:lnSpc>
            </a:pPr>
            <a:r>
              <a:rPr lang="en-US" altLang="zh-CN" dirty="0"/>
              <a:t>【</a:t>
            </a:r>
            <a:r>
              <a:rPr lang="zh-CN" altLang="en-US" dirty="0"/>
              <a:t>例</a:t>
            </a:r>
            <a:r>
              <a:rPr lang="en-US" altLang="zh-CN" dirty="0"/>
              <a:t>4-50】</a:t>
            </a:r>
            <a:r>
              <a:rPr lang="zh-CN" altLang="en-US" dirty="0"/>
              <a:t>通过视图</a:t>
            </a:r>
            <a:r>
              <a:rPr lang="en-US" altLang="zh-CN" dirty="0"/>
              <a:t>Sage_23</a:t>
            </a:r>
            <a:r>
              <a:rPr lang="zh-CN" altLang="en-US" dirty="0"/>
              <a:t>删除学生王茵的记录。 </a:t>
            </a:r>
          </a:p>
          <a:p>
            <a:pPr marL="742950" lvl="1" indent="-285750" defTabSz="914400">
              <a:lnSpc>
                <a:spcPct val="120000"/>
              </a:lnSpc>
              <a:buFontTx/>
              <a:buNone/>
            </a:pPr>
            <a:r>
              <a:rPr lang="en-US" altLang="zh-CN" dirty="0">
                <a:solidFill>
                  <a:srgbClr val="0000FF"/>
                </a:solidFill>
              </a:rPr>
              <a:t>DELETE FROM Sage_23   WHERE </a:t>
            </a:r>
            <a:r>
              <a:rPr lang="en-US" altLang="zh-CN" dirty="0" err="1">
                <a:solidFill>
                  <a:srgbClr val="0000FF"/>
                </a:solidFill>
              </a:rPr>
              <a:t>Sname</a:t>
            </a:r>
            <a:r>
              <a:rPr lang="en-US" altLang="zh-CN" dirty="0">
                <a:solidFill>
                  <a:srgbClr val="0000FF"/>
                </a:solidFill>
              </a:rPr>
              <a:t>='</a:t>
            </a:r>
            <a:r>
              <a:rPr lang="zh-CN" altLang="en-US" dirty="0">
                <a:solidFill>
                  <a:srgbClr val="0000FF"/>
                </a:solidFill>
              </a:rPr>
              <a:t>王茵</a:t>
            </a:r>
            <a:r>
              <a:rPr lang="en-US" altLang="zh-CN" dirty="0">
                <a:solidFill>
                  <a:srgbClr val="0000FF"/>
                </a:solidFill>
              </a:rPr>
              <a:t>'</a:t>
            </a:r>
          </a:p>
          <a:p>
            <a:pPr marL="742950" lvl="1" indent="-285750" defTabSz="914400">
              <a:lnSpc>
                <a:spcPct val="120000"/>
              </a:lnSpc>
            </a:pPr>
            <a:r>
              <a:rPr lang="zh-CN" altLang="en-US" dirty="0"/>
              <a:t>该删除语句将转换为对基本表的操作：</a:t>
            </a:r>
          </a:p>
          <a:p>
            <a:pPr marL="742950" lvl="1" indent="-285750" defTabSz="914400">
              <a:lnSpc>
                <a:spcPct val="100000"/>
              </a:lnSpc>
              <a:spcBef>
                <a:spcPts val="0"/>
              </a:spcBef>
              <a:buFontTx/>
              <a:buNone/>
            </a:pPr>
            <a:r>
              <a:rPr lang="en-US" altLang="zh-CN" dirty="0">
                <a:solidFill>
                  <a:srgbClr val="0000FF"/>
                </a:solidFill>
              </a:rPr>
              <a:t>DELETE FROM </a:t>
            </a:r>
            <a:r>
              <a:rPr lang="en-US" altLang="zh-CN" dirty="0">
                <a:solidFill>
                  <a:srgbClr val="FF0000"/>
                </a:solidFill>
              </a:rPr>
              <a:t>Student  </a:t>
            </a:r>
            <a:r>
              <a:rPr lang="en-US" altLang="zh-CN" dirty="0">
                <a:solidFill>
                  <a:srgbClr val="0000FF"/>
                </a:solidFill>
              </a:rPr>
              <a:t> </a:t>
            </a:r>
          </a:p>
          <a:p>
            <a:pPr marL="742950" lvl="1" indent="-285750" defTabSz="914400">
              <a:lnSpc>
                <a:spcPct val="100000"/>
              </a:lnSpc>
              <a:spcBef>
                <a:spcPts val="0"/>
              </a:spcBef>
              <a:buFontTx/>
              <a:buNone/>
            </a:pPr>
            <a:r>
              <a:rPr lang="en-US" altLang="zh-CN" dirty="0">
                <a:solidFill>
                  <a:srgbClr val="0000FF"/>
                </a:solidFill>
              </a:rPr>
              <a:t>           WHERE </a:t>
            </a:r>
            <a:r>
              <a:rPr lang="en-US" altLang="zh-CN" dirty="0" err="1">
                <a:solidFill>
                  <a:srgbClr val="0000FF"/>
                </a:solidFill>
              </a:rPr>
              <a:t>Sname</a:t>
            </a:r>
            <a:r>
              <a:rPr lang="en-US" altLang="zh-CN" dirty="0">
                <a:solidFill>
                  <a:srgbClr val="0000FF"/>
                </a:solidFill>
              </a:rPr>
              <a:t>='</a:t>
            </a:r>
            <a:r>
              <a:rPr lang="zh-CN" altLang="en-US" dirty="0">
                <a:solidFill>
                  <a:srgbClr val="0000FF"/>
                </a:solidFill>
              </a:rPr>
              <a:t>王茵</a:t>
            </a:r>
            <a:r>
              <a:rPr lang="en-US" altLang="zh-CN" dirty="0">
                <a:solidFill>
                  <a:srgbClr val="0000FF"/>
                </a:solidFill>
              </a:rPr>
              <a:t>' AND Sage &lt; 23</a:t>
            </a:r>
          </a:p>
        </p:txBody>
      </p:sp>
      <p:sp>
        <p:nvSpPr>
          <p:cNvPr id="1731588" name="Rectangle 4"/>
          <p:cNvSpPr>
            <a:spLocks noChangeArrowheads="1"/>
          </p:cNvSpPr>
          <p:nvPr/>
        </p:nvSpPr>
        <p:spPr bwMode="auto">
          <a:xfrm>
            <a:off x="704850" y="4509634"/>
            <a:ext cx="8420100" cy="155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649288" lvl="1" indent="-261938" algn="l" defTabSz="814388">
              <a:lnSpc>
                <a:spcPct val="90000"/>
              </a:lnSpc>
              <a:buClr>
                <a:srgbClr val="27305F"/>
              </a:buClr>
            </a:pPr>
            <a:r>
              <a:rPr lang="en-US" altLang="zh-CN" sz="2800" dirty="0">
                <a:solidFill>
                  <a:srgbClr val="2C376C"/>
                </a:solidFill>
                <a:latin typeface="Times New Roman" pitchFamily="18" charset="0"/>
              </a:rPr>
              <a:t>CREATE VIEW Sage_23</a:t>
            </a:r>
          </a:p>
          <a:p>
            <a:pPr marL="649288" lvl="1" indent="-261938" algn="l" defTabSz="814388">
              <a:lnSpc>
                <a:spcPct val="90000"/>
              </a:lnSpc>
              <a:buClr>
                <a:srgbClr val="27305F"/>
              </a:buClr>
            </a:pPr>
            <a:r>
              <a:rPr lang="en-US" altLang="zh-CN" sz="2800" dirty="0">
                <a:solidFill>
                  <a:srgbClr val="2C376C"/>
                </a:solidFill>
                <a:latin typeface="Times New Roman" pitchFamily="18" charset="0"/>
              </a:rPr>
              <a:t>   AS SELECT * FROM Student</a:t>
            </a:r>
          </a:p>
          <a:p>
            <a:pPr marL="649288" lvl="1" indent="-261938" algn="l" defTabSz="814388">
              <a:lnSpc>
                <a:spcPct val="90000"/>
              </a:lnSpc>
              <a:buClr>
                <a:srgbClr val="27305F"/>
              </a:buClr>
            </a:pPr>
            <a:r>
              <a:rPr lang="en-US" altLang="zh-CN" sz="2800" dirty="0">
                <a:solidFill>
                  <a:srgbClr val="2C376C"/>
                </a:solidFill>
                <a:latin typeface="Times New Roman" pitchFamily="18" charset="0"/>
              </a:rPr>
              <a:t>			 WHERE Sage &lt; 23 </a:t>
            </a:r>
          </a:p>
          <a:p>
            <a:pPr marL="649288" lvl="1" indent="-261938" algn="l" defTabSz="814388">
              <a:lnSpc>
                <a:spcPct val="90000"/>
              </a:lnSpc>
              <a:buClr>
                <a:srgbClr val="27305F"/>
              </a:buClr>
            </a:pPr>
            <a:r>
              <a:rPr lang="en-US" altLang="zh-CN" sz="2800" dirty="0">
                <a:solidFill>
                  <a:srgbClr val="2C376C"/>
                </a:solidFill>
                <a:latin typeface="Times New Roman" pitchFamily="18" charset="0"/>
              </a:rPr>
              <a:t>   WITH CHECK OPTION;</a:t>
            </a:r>
          </a:p>
        </p:txBody>
      </p:sp>
    </p:spTree>
    <p:extLst>
      <p:ext uri="{BB962C8B-B14F-4D97-AF65-F5344CB8AC3E}">
        <p14:creationId xmlns:p14="http://schemas.microsoft.com/office/powerpoint/2010/main" val="41418060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A2B7650-F3EE-4FA7-9FBB-302902C6492A}" type="slidenum">
              <a:rPr lang="zh-CN" altLang="en-US"/>
              <a:pPr/>
              <a:t>101</a:t>
            </a:fld>
            <a:endParaRPr lang="en-US" altLang="zh-CN"/>
          </a:p>
        </p:txBody>
      </p:sp>
      <p:sp>
        <p:nvSpPr>
          <p:cNvPr id="6" name="日期占位符 4"/>
          <p:cNvSpPr>
            <a:spLocks noGrp="1"/>
          </p:cNvSpPr>
          <p:nvPr>
            <p:ph type="dt" sz="half" idx="11"/>
          </p:nvPr>
        </p:nvSpPr>
        <p:spPr/>
        <p:txBody>
          <a:bodyPr/>
          <a:lstStyle/>
          <a:p>
            <a:fld id="{D010A212-1DBC-4A8B-9AF5-1148198B98AA}" type="datetime1">
              <a:rPr lang="zh-CN" altLang="en-US"/>
              <a:pPr/>
              <a:t>2024/6/12</a:t>
            </a:fld>
            <a:endParaRPr lang="en-US" altLang="zh-CN" sz="1000"/>
          </a:p>
        </p:txBody>
      </p:sp>
      <p:sp>
        <p:nvSpPr>
          <p:cNvPr id="1813506" name="Rectangle 2"/>
          <p:cNvSpPr>
            <a:spLocks noGrp="1" noChangeArrowheads="1"/>
          </p:cNvSpPr>
          <p:nvPr>
            <p:ph type="title"/>
          </p:nvPr>
        </p:nvSpPr>
        <p:spPr/>
        <p:txBody>
          <a:bodyPr/>
          <a:lstStyle/>
          <a:p>
            <a:r>
              <a:rPr lang="en-US" altLang="en-US"/>
              <a:t>2.	更新</a:t>
            </a:r>
            <a:endParaRPr lang="zh-CN" altLang="en-US"/>
          </a:p>
        </p:txBody>
      </p:sp>
      <p:sp>
        <p:nvSpPr>
          <p:cNvPr id="1813507" name="Rectangle 3"/>
          <p:cNvSpPr>
            <a:spLocks noGrp="1" noChangeArrowheads="1"/>
          </p:cNvSpPr>
          <p:nvPr>
            <p:ph type="body" idx="1"/>
          </p:nvPr>
        </p:nvSpPr>
        <p:spPr>
          <a:xfrm>
            <a:off x="416496" y="1196975"/>
            <a:ext cx="9217023" cy="3782574"/>
          </a:xfrm>
        </p:spPr>
        <p:txBody>
          <a:bodyPr/>
          <a:lstStyle/>
          <a:p>
            <a:pPr marL="342900" indent="-342900" defTabSz="914400">
              <a:lnSpc>
                <a:spcPct val="80000"/>
              </a:lnSpc>
            </a:pPr>
            <a:r>
              <a:rPr lang="en-US" altLang="zh-CN" dirty="0"/>
              <a:t>【</a:t>
            </a:r>
            <a:r>
              <a:rPr lang="zh-CN" altLang="en-US" dirty="0"/>
              <a:t>例</a:t>
            </a:r>
            <a:r>
              <a:rPr lang="en-US" altLang="zh-CN" dirty="0"/>
              <a:t>4-52】</a:t>
            </a:r>
            <a:r>
              <a:rPr lang="zh-CN" altLang="en-US" dirty="0"/>
              <a:t>通过视图</a:t>
            </a:r>
            <a:r>
              <a:rPr lang="en-US" altLang="zh-CN" dirty="0"/>
              <a:t>Sage_23</a:t>
            </a:r>
            <a:r>
              <a:rPr lang="zh-CN" altLang="en-US" dirty="0"/>
              <a:t>修改学生王茵的年龄为</a:t>
            </a:r>
            <a:r>
              <a:rPr lang="en-US" altLang="zh-CN" dirty="0"/>
              <a:t>22</a:t>
            </a:r>
            <a:r>
              <a:rPr lang="zh-CN" altLang="en-US" dirty="0"/>
              <a:t>岁       </a:t>
            </a:r>
            <a:endParaRPr lang="en-US" altLang="zh-CN" dirty="0"/>
          </a:p>
          <a:p>
            <a:pPr marL="0" indent="0" defTabSz="914400">
              <a:lnSpc>
                <a:spcPct val="80000"/>
              </a:lnSpc>
              <a:buNone/>
            </a:pPr>
            <a:r>
              <a:rPr lang="en-US" altLang="zh-CN" sz="2400" dirty="0"/>
              <a:t>                   UPDATE Sage_23 </a:t>
            </a:r>
          </a:p>
          <a:p>
            <a:pPr marL="1143000" lvl="2" indent="-228600" defTabSz="914400">
              <a:lnSpc>
                <a:spcPct val="80000"/>
              </a:lnSpc>
              <a:buFont typeface="Wingdings" pitchFamily="2" charset="2"/>
              <a:buNone/>
            </a:pPr>
            <a:r>
              <a:rPr lang="en-US" altLang="zh-CN" sz="2400" dirty="0"/>
              <a:t>             SET Sage=22</a:t>
            </a:r>
          </a:p>
          <a:p>
            <a:pPr marL="1143000" lvl="2" indent="-228600" defTabSz="914400">
              <a:lnSpc>
                <a:spcPct val="80000"/>
              </a:lnSpc>
              <a:buFont typeface="Wingdings" pitchFamily="2" charset="2"/>
              <a:buNone/>
            </a:pPr>
            <a:r>
              <a:rPr lang="en-US" altLang="zh-CN" sz="2400" dirty="0"/>
              <a:t>                   WHERE </a:t>
            </a:r>
            <a:r>
              <a:rPr lang="en-US" altLang="zh-CN" sz="2400" dirty="0" err="1"/>
              <a:t>Sname</a:t>
            </a:r>
            <a:r>
              <a:rPr lang="en-US" altLang="zh-CN" sz="2400" dirty="0"/>
              <a:t>='</a:t>
            </a:r>
            <a:r>
              <a:rPr lang="zh-CN" altLang="en-US" sz="2400" dirty="0"/>
              <a:t>王茵</a:t>
            </a:r>
            <a:r>
              <a:rPr lang="en-US" altLang="zh-CN" sz="2400" dirty="0"/>
              <a:t>';</a:t>
            </a:r>
          </a:p>
          <a:p>
            <a:pPr marL="742950" lvl="1" indent="-285750" defTabSz="914400"/>
            <a:r>
              <a:rPr lang="zh-CN" altLang="en-US" dirty="0"/>
              <a:t>该修改转换为对学生表的修改：</a:t>
            </a:r>
          </a:p>
          <a:p>
            <a:pPr marL="1143000" lvl="2" indent="-228600" defTabSz="914400">
              <a:lnSpc>
                <a:spcPct val="70000"/>
              </a:lnSpc>
              <a:buFont typeface="Wingdings" pitchFamily="2" charset="2"/>
              <a:buNone/>
            </a:pPr>
            <a:r>
              <a:rPr lang="en-US" altLang="zh-CN" sz="2400" dirty="0"/>
              <a:t>UPDATE </a:t>
            </a:r>
            <a:r>
              <a:rPr lang="en-US" altLang="zh-CN" sz="2400" dirty="0">
                <a:solidFill>
                  <a:srgbClr val="0000CC"/>
                </a:solidFill>
              </a:rPr>
              <a:t>Student</a:t>
            </a:r>
          </a:p>
          <a:p>
            <a:pPr marL="1143000" lvl="2" indent="-228600" defTabSz="914400">
              <a:lnSpc>
                <a:spcPct val="70000"/>
              </a:lnSpc>
              <a:buFont typeface="Wingdings" pitchFamily="2" charset="2"/>
              <a:buNone/>
            </a:pPr>
            <a:r>
              <a:rPr lang="en-US" altLang="zh-CN" sz="2400" dirty="0"/>
              <a:t>      SET Sage=22</a:t>
            </a:r>
          </a:p>
          <a:p>
            <a:pPr marL="1143000" lvl="2" indent="-228600" defTabSz="914400">
              <a:lnSpc>
                <a:spcPct val="70000"/>
              </a:lnSpc>
              <a:buFont typeface="Wingdings" pitchFamily="2" charset="2"/>
              <a:buNone/>
            </a:pPr>
            <a:r>
              <a:rPr lang="en-US" altLang="zh-CN" sz="2400" dirty="0"/>
              <a:t>             WHERE </a:t>
            </a:r>
            <a:r>
              <a:rPr lang="en-US" altLang="zh-CN" sz="2400" dirty="0" err="1"/>
              <a:t>Sname</a:t>
            </a:r>
            <a:r>
              <a:rPr lang="en-US" altLang="zh-CN" sz="2400" dirty="0"/>
              <a:t>='</a:t>
            </a:r>
            <a:r>
              <a:rPr lang="zh-CN" altLang="en-US" sz="2400" dirty="0"/>
              <a:t>王茵</a:t>
            </a:r>
            <a:r>
              <a:rPr lang="en-US" altLang="zh-CN" sz="2400" dirty="0"/>
              <a:t>';</a:t>
            </a:r>
          </a:p>
          <a:p>
            <a:pPr marL="742950" lvl="1" indent="-285750" defTabSz="914400"/>
            <a:r>
              <a:rPr lang="zh-CN" altLang="en-US" sz="2400" dirty="0"/>
              <a:t>因修改后学生年龄小于</a:t>
            </a:r>
            <a:r>
              <a:rPr lang="en-US" altLang="zh-CN" sz="2400" dirty="0"/>
              <a:t>23</a:t>
            </a:r>
            <a:r>
              <a:rPr lang="zh-CN" altLang="en-US" sz="2400" dirty="0"/>
              <a:t>岁，该操作可直接对表</a:t>
            </a:r>
            <a:r>
              <a:rPr lang="en-US" altLang="zh-CN" sz="2400" dirty="0"/>
              <a:t>Student</a:t>
            </a:r>
            <a:r>
              <a:rPr lang="zh-CN" altLang="en-US" sz="2400" dirty="0"/>
              <a:t>修改。</a:t>
            </a:r>
          </a:p>
        </p:txBody>
      </p:sp>
      <p:sp>
        <p:nvSpPr>
          <p:cNvPr id="1813508" name="Rectangle 4"/>
          <p:cNvSpPr>
            <a:spLocks noChangeArrowheads="1"/>
          </p:cNvSpPr>
          <p:nvPr/>
        </p:nvSpPr>
        <p:spPr bwMode="auto">
          <a:xfrm>
            <a:off x="1352600" y="5013176"/>
            <a:ext cx="7489825" cy="1329595"/>
          </a:xfrm>
          <a:prstGeom prst="rect">
            <a:avLst/>
          </a:prstGeom>
          <a:noFill/>
          <a:ln w="12700">
            <a:solidFill>
              <a:srgbClr val="2C376C"/>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649288" lvl="1" indent="-261938" algn="l" defTabSz="814388">
              <a:lnSpc>
                <a:spcPct val="90000"/>
              </a:lnSpc>
              <a:buClr>
                <a:srgbClr val="27305F"/>
              </a:buClr>
            </a:pPr>
            <a:r>
              <a:rPr lang="en-US" altLang="zh-CN" dirty="0">
                <a:solidFill>
                  <a:srgbClr val="2C376C"/>
                </a:solidFill>
                <a:latin typeface="Times New Roman" pitchFamily="18" charset="0"/>
              </a:rPr>
              <a:t>CREATE VIEW Sage_23</a:t>
            </a:r>
          </a:p>
          <a:p>
            <a:pPr marL="649288" lvl="1" indent="-261938" algn="l" defTabSz="814388">
              <a:lnSpc>
                <a:spcPct val="90000"/>
              </a:lnSpc>
              <a:buClr>
                <a:srgbClr val="27305F"/>
              </a:buClr>
            </a:pPr>
            <a:r>
              <a:rPr lang="en-US" altLang="zh-CN" dirty="0">
                <a:solidFill>
                  <a:srgbClr val="2C376C"/>
                </a:solidFill>
                <a:latin typeface="Times New Roman" pitchFamily="18" charset="0"/>
              </a:rPr>
              <a:t>   AS SELECT * FROM Student </a:t>
            </a:r>
          </a:p>
          <a:p>
            <a:pPr marL="649288" lvl="1" indent="-261938" algn="l" defTabSz="814388">
              <a:lnSpc>
                <a:spcPct val="90000"/>
              </a:lnSpc>
              <a:buClr>
                <a:srgbClr val="27305F"/>
              </a:buClr>
            </a:pPr>
            <a:r>
              <a:rPr lang="en-US" altLang="zh-CN" dirty="0">
                <a:solidFill>
                  <a:srgbClr val="2C376C"/>
                </a:solidFill>
                <a:latin typeface="Times New Roman" pitchFamily="18" charset="0"/>
              </a:rPr>
              <a:t>               WHERE Sage &lt; 23 </a:t>
            </a:r>
          </a:p>
          <a:p>
            <a:pPr marL="649288" lvl="1" indent="-261938" algn="l" defTabSz="814388">
              <a:lnSpc>
                <a:spcPct val="90000"/>
              </a:lnSpc>
              <a:buClr>
                <a:srgbClr val="27305F"/>
              </a:buClr>
            </a:pPr>
            <a:r>
              <a:rPr lang="en-US" altLang="zh-CN" dirty="0">
                <a:solidFill>
                  <a:srgbClr val="2C376C"/>
                </a:solidFill>
                <a:latin typeface="Times New Roman" pitchFamily="18" charset="0"/>
              </a:rPr>
              <a:t>   WITH CHECK OPTION;</a:t>
            </a:r>
          </a:p>
        </p:txBody>
      </p:sp>
    </p:spTree>
    <p:extLst>
      <p:ext uri="{BB962C8B-B14F-4D97-AF65-F5344CB8AC3E}">
        <p14:creationId xmlns:p14="http://schemas.microsoft.com/office/powerpoint/2010/main" val="34803828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BFF4D39-4FB0-4B7B-B264-71C6BFFBB8E2}" type="slidenum">
              <a:rPr lang="zh-CN" altLang="en-US"/>
              <a:pPr/>
              <a:t>102</a:t>
            </a:fld>
            <a:endParaRPr lang="en-US" altLang="zh-CN"/>
          </a:p>
        </p:txBody>
      </p:sp>
      <p:sp>
        <p:nvSpPr>
          <p:cNvPr id="5" name="日期占位符 4"/>
          <p:cNvSpPr>
            <a:spLocks noGrp="1"/>
          </p:cNvSpPr>
          <p:nvPr>
            <p:ph type="dt" sz="half" idx="11"/>
          </p:nvPr>
        </p:nvSpPr>
        <p:spPr/>
        <p:txBody>
          <a:bodyPr/>
          <a:lstStyle/>
          <a:p>
            <a:fld id="{9A830C29-F287-4680-B848-054E9611610A}" type="datetime1">
              <a:rPr lang="zh-CN" altLang="en-US"/>
              <a:pPr/>
              <a:t>2024/6/12</a:t>
            </a:fld>
            <a:endParaRPr lang="en-US" altLang="zh-CN" sz="1000"/>
          </a:p>
        </p:txBody>
      </p:sp>
      <p:sp>
        <p:nvSpPr>
          <p:cNvPr id="1599490" name="Rectangle 2"/>
          <p:cNvSpPr>
            <a:spLocks noGrp="1" noChangeArrowheads="1"/>
          </p:cNvSpPr>
          <p:nvPr>
            <p:ph type="title"/>
          </p:nvPr>
        </p:nvSpPr>
        <p:spPr/>
        <p:txBody>
          <a:bodyPr/>
          <a:lstStyle/>
          <a:p>
            <a:r>
              <a:rPr lang="zh-CN" altLang="en-US"/>
              <a:t>更新视图的限制</a:t>
            </a:r>
          </a:p>
        </p:txBody>
      </p:sp>
      <p:sp>
        <p:nvSpPr>
          <p:cNvPr id="1599491" name="Rectangle 3"/>
          <p:cNvSpPr>
            <a:spLocks noGrp="1" noChangeArrowheads="1"/>
          </p:cNvSpPr>
          <p:nvPr>
            <p:ph type="body" idx="1"/>
          </p:nvPr>
        </p:nvSpPr>
        <p:spPr>
          <a:xfrm>
            <a:off x="650875" y="1143000"/>
            <a:ext cx="8820150" cy="5208285"/>
          </a:xfrm>
        </p:spPr>
        <p:txBody>
          <a:bodyPr/>
          <a:lstStyle/>
          <a:p>
            <a:pPr marL="342900" indent="-342900" defTabSz="914400"/>
            <a:r>
              <a:rPr lang="zh-CN" altLang="en-US" dirty="0"/>
              <a:t>一些视图是不可更新的，因为对这些视图的更新不能唯一地有意义地转换成对相应基本表的更新</a:t>
            </a:r>
            <a:r>
              <a:rPr lang="en-US" altLang="zh-CN" dirty="0"/>
              <a:t>(</a:t>
            </a:r>
            <a:r>
              <a:rPr lang="zh-CN" altLang="en-US" dirty="0"/>
              <a:t>对两类方法均如此</a:t>
            </a:r>
            <a:r>
              <a:rPr lang="en-US" altLang="zh-CN" dirty="0"/>
              <a:t>)</a:t>
            </a:r>
          </a:p>
          <a:p>
            <a:pPr marL="342900" indent="-342900" defTabSz="914400"/>
            <a:r>
              <a:rPr lang="en-US" altLang="zh-CN" dirty="0"/>
              <a:t>【</a:t>
            </a:r>
            <a:r>
              <a:rPr lang="zh-CN" altLang="en-US" dirty="0"/>
              <a:t>例</a:t>
            </a:r>
            <a:r>
              <a:rPr lang="en-US" altLang="zh-CN" dirty="0"/>
              <a:t>4-49】</a:t>
            </a:r>
            <a:r>
              <a:rPr lang="zh-CN" altLang="en-US" dirty="0"/>
              <a:t>通过视图</a:t>
            </a:r>
            <a:r>
              <a:rPr lang="en-US" altLang="zh-CN" dirty="0"/>
              <a:t>D-Sage</a:t>
            </a:r>
            <a:r>
              <a:rPr lang="zh-CN" altLang="en-US" dirty="0"/>
              <a:t>插入计算机系学生的平均年龄（</a:t>
            </a:r>
            <a:r>
              <a:rPr lang="en-US" altLang="zh-CN" dirty="0"/>
              <a:t>'</a:t>
            </a:r>
            <a:r>
              <a:rPr lang="zh-CN" altLang="en-US" dirty="0"/>
              <a:t>计算机</a:t>
            </a:r>
            <a:r>
              <a:rPr lang="en-US" altLang="zh-CN" dirty="0"/>
              <a:t>'</a:t>
            </a:r>
            <a:r>
              <a:rPr lang="zh-CN" altLang="en-US" dirty="0"/>
              <a:t>，</a:t>
            </a:r>
            <a:r>
              <a:rPr lang="en-US" altLang="zh-CN" dirty="0"/>
              <a:t>21</a:t>
            </a:r>
            <a:r>
              <a:rPr lang="zh-CN" altLang="en-US" dirty="0"/>
              <a:t>） </a:t>
            </a:r>
          </a:p>
          <a:p>
            <a:pPr marL="1143000" lvl="2" indent="-228600" defTabSz="914400">
              <a:lnSpc>
                <a:spcPct val="70000"/>
              </a:lnSpc>
              <a:buFont typeface="Wingdings" pitchFamily="2" charset="2"/>
              <a:buNone/>
            </a:pPr>
            <a:r>
              <a:rPr lang="en-US" altLang="zh-CN" sz="2400" dirty="0">
                <a:solidFill>
                  <a:srgbClr val="0000FF"/>
                </a:solidFill>
              </a:rPr>
              <a:t>INSERT INTO D-Sage </a:t>
            </a:r>
          </a:p>
          <a:p>
            <a:pPr marL="1143000" lvl="2" indent="-228600" defTabSz="914400">
              <a:lnSpc>
                <a:spcPct val="70000"/>
              </a:lnSpc>
              <a:buFont typeface="Wingdings" pitchFamily="2" charset="2"/>
              <a:buNone/>
            </a:pPr>
            <a:r>
              <a:rPr lang="en-US" altLang="zh-CN" sz="2400" dirty="0">
                <a:solidFill>
                  <a:srgbClr val="0000FF"/>
                </a:solidFill>
              </a:rPr>
              <a:t>      VALUES ('</a:t>
            </a:r>
            <a:r>
              <a:rPr lang="zh-CN" altLang="en-US" sz="2400" dirty="0">
                <a:solidFill>
                  <a:srgbClr val="0000FF"/>
                </a:solidFill>
              </a:rPr>
              <a:t>计算机</a:t>
            </a:r>
            <a:r>
              <a:rPr lang="en-US" altLang="zh-CN" sz="2400" dirty="0">
                <a:solidFill>
                  <a:srgbClr val="0000FF"/>
                </a:solidFill>
              </a:rPr>
              <a:t>',21)</a:t>
            </a:r>
            <a:endParaRPr lang="zh-CN" altLang="en-US" sz="2400" dirty="0">
              <a:solidFill>
                <a:srgbClr val="0000FF"/>
              </a:solidFill>
            </a:endParaRPr>
          </a:p>
          <a:p>
            <a:pPr marL="342900" indent="-342900" defTabSz="914400">
              <a:buFont typeface="Wingdings" pitchFamily="2" charset="2"/>
              <a:buNone/>
            </a:pPr>
            <a:r>
              <a:rPr lang="zh-CN" altLang="en-US" dirty="0"/>
              <a:t>	无论实体化法还是消解法都无法将其转换成对基本表的更新，视图</a:t>
            </a:r>
            <a:r>
              <a:rPr lang="en-US" altLang="zh-CN" dirty="0"/>
              <a:t>D-Sage</a:t>
            </a:r>
            <a:r>
              <a:rPr lang="zh-CN" altLang="en-US" dirty="0"/>
              <a:t>为不可更新视图</a:t>
            </a:r>
          </a:p>
          <a:p>
            <a:pPr marL="742950" lvl="1" indent="-285750" defTabSz="914400">
              <a:lnSpc>
                <a:spcPct val="60000"/>
              </a:lnSpc>
              <a:buFontTx/>
              <a:buNone/>
            </a:pPr>
            <a:r>
              <a:rPr lang="en-US" altLang="zh-CN" sz="2400" dirty="0">
                <a:solidFill>
                  <a:srgbClr val="0000FF"/>
                </a:solidFill>
              </a:rPr>
              <a:t>CREATE VIEW D-Sage (</a:t>
            </a:r>
            <a:r>
              <a:rPr lang="en-US" altLang="zh-CN" sz="2400" dirty="0" err="1">
                <a:solidFill>
                  <a:srgbClr val="0000FF"/>
                </a:solidFill>
              </a:rPr>
              <a:t>Sdept</a:t>
            </a:r>
            <a:r>
              <a:rPr lang="en-US" altLang="zh-CN" sz="2400" dirty="0">
                <a:solidFill>
                  <a:srgbClr val="0000FF"/>
                </a:solidFill>
              </a:rPr>
              <a:t>, </a:t>
            </a:r>
            <a:r>
              <a:rPr lang="en-US" altLang="zh-CN" sz="2400" dirty="0" err="1">
                <a:solidFill>
                  <a:srgbClr val="0000FF"/>
                </a:solidFill>
              </a:rPr>
              <a:t>Avgage</a:t>
            </a:r>
            <a:r>
              <a:rPr lang="en-US" altLang="zh-CN" sz="2400" dirty="0">
                <a:solidFill>
                  <a:srgbClr val="0000FF"/>
                </a:solidFill>
              </a:rPr>
              <a:t>)</a:t>
            </a:r>
          </a:p>
          <a:p>
            <a:pPr marL="742950" lvl="1" indent="-285750" defTabSz="914400">
              <a:lnSpc>
                <a:spcPct val="60000"/>
              </a:lnSpc>
              <a:buFontTx/>
              <a:buNone/>
            </a:pPr>
            <a:r>
              <a:rPr lang="en-US" altLang="zh-CN" sz="2400" dirty="0">
                <a:solidFill>
                  <a:srgbClr val="0000FF"/>
                </a:solidFill>
              </a:rPr>
              <a:t>   AS SELECT </a:t>
            </a:r>
            <a:r>
              <a:rPr lang="en-US" altLang="zh-CN" sz="2400" dirty="0" err="1">
                <a:solidFill>
                  <a:srgbClr val="0000FF"/>
                </a:solidFill>
              </a:rPr>
              <a:t>Sdept</a:t>
            </a:r>
            <a:r>
              <a:rPr lang="en-US" altLang="zh-CN" sz="2400" dirty="0">
                <a:solidFill>
                  <a:srgbClr val="0000FF"/>
                </a:solidFill>
              </a:rPr>
              <a:t>, AVG(Sage)</a:t>
            </a:r>
          </a:p>
          <a:p>
            <a:pPr marL="742950" lvl="1" indent="-285750" defTabSz="914400">
              <a:lnSpc>
                <a:spcPct val="60000"/>
              </a:lnSpc>
              <a:buFontTx/>
              <a:buNone/>
            </a:pPr>
            <a:r>
              <a:rPr lang="en-US" altLang="zh-CN" sz="2400" dirty="0">
                <a:solidFill>
                  <a:srgbClr val="0000FF"/>
                </a:solidFill>
              </a:rPr>
              <a:t>                   FROM Student </a:t>
            </a:r>
          </a:p>
          <a:p>
            <a:pPr marL="742950" lvl="1" indent="-285750" defTabSz="914400">
              <a:lnSpc>
                <a:spcPct val="60000"/>
              </a:lnSpc>
              <a:buFontTx/>
              <a:buNone/>
            </a:pPr>
            <a:r>
              <a:rPr lang="en-US" altLang="zh-CN" sz="2400" dirty="0">
                <a:solidFill>
                  <a:srgbClr val="0000FF"/>
                </a:solidFill>
              </a:rPr>
              <a:t>                             GROUP BY </a:t>
            </a:r>
            <a:r>
              <a:rPr lang="en-US" altLang="zh-CN" sz="2400" dirty="0" err="1">
                <a:solidFill>
                  <a:srgbClr val="0000FF"/>
                </a:solidFill>
              </a:rPr>
              <a:t>Sdept</a:t>
            </a:r>
            <a:r>
              <a:rPr lang="zh-CN" altLang="en-US" sz="2400" dirty="0">
                <a:solidFill>
                  <a:srgbClr val="0000FF"/>
                </a:solidFill>
              </a:rPr>
              <a:t>；</a:t>
            </a:r>
          </a:p>
        </p:txBody>
      </p:sp>
    </p:spTree>
    <p:extLst>
      <p:ext uri="{BB962C8B-B14F-4D97-AF65-F5344CB8AC3E}">
        <p14:creationId xmlns:p14="http://schemas.microsoft.com/office/powerpoint/2010/main" val="39736455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0BB9A1C-CFCB-466C-ABC5-C784714ED395}" type="slidenum">
              <a:rPr lang="zh-CN" altLang="en-US"/>
              <a:pPr/>
              <a:t>103</a:t>
            </a:fld>
            <a:endParaRPr lang="en-US" altLang="zh-CN"/>
          </a:p>
        </p:txBody>
      </p:sp>
      <p:sp>
        <p:nvSpPr>
          <p:cNvPr id="6" name="日期占位符 4"/>
          <p:cNvSpPr>
            <a:spLocks noGrp="1"/>
          </p:cNvSpPr>
          <p:nvPr>
            <p:ph type="dt" sz="half" idx="11"/>
          </p:nvPr>
        </p:nvSpPr>
        <p:spPr/>
        <p:txBody>
          <a:bodyPr/>
          <a:lstStyle/>
          <a:p>
            <a:fld id="{1EF21552-4290-42F1-BBFA-1E43D628B630}" type="datetime1">
              <a:rPr lang="zh-CN" altLang="en-US"/>
              <a:pPr/>
              <a:t>2024/6/12</a:t>
            </a:fld>
            <a:endParaRPr lang="en-US" altLang="zh-CN" sz="1000"/>
          </a:p>
        </p:txBody>
      </p:sp>
      <p:sp>
        <p:nvSpPr>
          <p:cNvPr id="1730562" name="Rectangle 2"/>
          <p:cNvSpPr>
            <a:spLocks noGrp="1" noChangeArrowheads="1"/>
          </p:cNvSpPr>
          <p:nvPr>
            <p:ph type="title"/>
          </p:nvPr>
        </p:nvSpPr>
        <p:spPr/>
        <p:txBody>
          <a:bodyPr/>
          <a:lstStyle/>
          <a:p>
            <a:r>
              <a:rPr lang="zh-CN" altLang="en-US"/>
              <a:t>更新视图的限制</a:t>
            </a:r>
          </a:p>
        </p:txBody>
      </p:sp>
      <p:sp>
        <p:nvSpPr>
          <p:cNvPr id="1730563" name="Rectangle 3"/>
          <p:cNvSpPr>
            <a:spLocks noGrp="1" noChangeArrowheads="1"/>
          </p:cNvSpPr>
          <p:nvPr>
            <p:ph type="body" idx="1"/>
          </p:nvPr>
        </p:nvSpPr>
        <p:spPr>
          <a:xfrm>
            <a:off x="650875" y="1143000"/>
            <a:ext cx="8820150" cy="4373505"/>
          </a:xfrm>
        </p:spPr>
        <p:txBody>
          <a:bodyPr/>
          <a:lstStyle/>
          <a:p>
            <a:r>
              <a:rPr lang="en-US" altLang="zh-CN" dirty="0"/>
              <a:t>【</a:t>
            </a:r>
            <a:r>
              <a:rPr lang="zh-CN" altLang="en-US" dirty="0"/>
              <a:t>例</a:t>
            </a:r>
            <a:r>
              <a:rPr lang="en-US" altLang="zh-CN" dirty="0"/>
              <a:t>4-51】</a:t>
            </a:r>
            <a:r>
              <a:rPr lang="zh-CN" altLang="en-US" dirty="0"/>
              <a:t>通过视图</a:t>
            </a:r>
            <a:r>
              <a:rPr lang="en-US" altLang="zh-CN" dirty="0"/>
              <a:t>CS_SC </a:t>
            </a:r>
            <a:r>
              <a:rPr lang="zh-CN" altLang="en-US" dirty="0"/>
              <a:t>删除学生刘明亮的信息。 </a:t>
            </a:r>
          </a:p>
          <a:p>
            <a:pPr>
              <a:lnSpc>
                <a:spcPct val="100000"/>
              </a:lnSpc>
              <a:spcBef>
                <a:spcPct val="0"/>
              </a:spcBef>
              <a:buFont typeface="Wingdings" pitchFamily="2" charset="2"/>
              <a:buNone/>
            </a:pPr>
            <a:endParaRPr lang="en-US" altLang="zh-CN" dirty="0">
              <a:solidFill>
                <a:srgbClr val="0000FF"/>
              </a:solidFill>
            </a:endParaRPr>
          </a:p>
          <a:p>
            <a:pPr>
              <a:lnSpc>
                <a:spcPct val="100000"/>
              </a:lnSpc>
              <a:spcBef>
                <a:spcPct val="0"/>
              </a:spcBef>
              <a:buFont typeface="Wingdings" pitchFamily="2" charset="2"/>
              <a:buNone/>
            </a:pPr>
            <a:r>
              <a:rPr lang="en-US" altLang="zh-CN" dirty="0">
                <a:solidFill>
                  <a:srgbClr val="0000FF"/>
                </a:solidFill>
              </a:rPr>
              <a:t>CREATE VIEW CS_SC(</a:t>
            </a:r>
            <a:r>
              <a:rPr lang="en-US" altLang="zh-CN" dirty="0" err="1">
                <a:solidFill>
                  <a:srgbClr val="0000FF"/>
                </a:solidFill>
              </a:rPr>
              <a: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a:t>
            </a:r>
          </a:p>
          <a:p>
            <a:pPr>
              <a:lnSpc>
                <a:spcPct val="100000"/>
              </a:lnSpc>
              <a:spcBef>
                <a:spcPct val="0"/>
              </a:spcBef>
              <a:buFont typeface="Wingdings" pitchFamily="2" charset="2"/>
              <a:buNone/>
            </a:pPr>
            <a:r>
              <a:rPr lang="en-US" altLang="zh-CN" dirty="0">
                <a:solidFill>
                  <a:srgbClr val="0000FF"/>
                </a:solidFill>
              </a:rPr>
              <a:t>      AS SELECT </a:t>
            </a:r>
            <a:r>
              <a:rPr lang="en-US" altLang="zh-CN" dirty="0" err="1">
                <a:solidFill>
                  <a:srgbClr val="0000FF"/>
                </a:solidFill>
              </a:rPr>
              <a:t>Student.Sno</a:t>
            </a:r>
            <a:r>
              <a:rPr lang="en-US" altLang="zh-CN" dirty="0">
                <a:solidFill>
                  <a:srgbClr val="0000FF"/>
                </a:solidFill>
              </a:rPr>
              <a:t>, </a:t>
            </a:r>
            <a:r>
              <a:rPr lang="en-US" altLang="zh-CN" dirty="0" err="1">
                <a:solidFill>
                  <a:srgbClr val="0000FF"/>
                </a:solidFill>
              </a:rPr>
              <a:t>Sname</a:t>
            </a:r>
            <a:r>
              <a:rPr lang="en-US" altLang="zh-CN" dirty="0">
                <a:solidFill>
                  <a:srgbClr val="0000FF"/>
                </a:solidFill>
              </a:rPr>
              <a:t>, Grade </a:t>
            </a:r>
          </a:p>
          <a:p>
            <a:pPr>
              <a:lnSpc>
                <a:spcPct val="100000"/>
              </a:lnSpc>
              <a:spcBef>
                <a:spcPct val="0"/>
              </a:spcBef>
              <a:buFont typeface="Wingdings" pitchFamily="2" charset="2"/>
              <a:buNone/>
            </a:pPr>
            <a:r>
              <a:rPr lang="en-US" altLang="zh-CN" dirty="0">
                <a:solidFill>
                  <a:srgbClr val="0000FF"/>
                </a:solidFill>
              </a:rPr>
              <a:t>               FROM Student, SC</a:t>
            </a:r>
            <a:br>
              <a:rPr lang="en-US" altLang="zh-CN" dirty="0">
                <a:solidFill>
                  <a:srgbClr val="0000FF"/>
                </a:solidFill>
              </a:rPr>
            </a:br>
            <a:r>
              <a:rPr lang="en-US" altLang="zh-CN" dirty="0">
                <a:solidFill>
                  <a:srgbClr val="0000FF"/>
                </a:solidFill>
              </a:rPr>
              <a:t>                  WHERE </a:t>
            </a:r>
            <a:r>
              <a:rPr lang="en-US" altLang="zh-CN" dirty="0" err="1">
                <a:solidFill>
                  <a:srgbClr val="0000FF"/>
                </a:solidFill>
              </a:rPr>
              <a:t>Sdept</a:t>
            </a:r>
            <a:r>
              <a:rPr lang="en-US" altLang="zh-CN" dirty="0">
                <a:solidFill>
                  <a:srgbClr val="0000FF"/>
                </a:solidFill>
              </a:rPr>
              <a:t>='</a:t>
            </a:r>
            <a:r>
              <a:rPr lang="zh-CN" altLang="en-US" dirty="0">
                <a:solidFill>
                  <a:srgbClr val="0000FF"/>
                </a:solidFill>
              </a:rPr>
              <a:t>计算机</a:t>
            </a:r>
            <a:r>
              <a:rPr lang="en-US" altLang="zh-CN" dirty="0">
                <a:solidFill>
                  <a:srgbClr val="0000FF"/>
                </a:solidFill>
              </a:rPr>
              <a:t>' AND</a:t>
            </a:r>
          </a:p>
          <a:p>
            <a:pPr>
              <a:lnSpc>
                <a:spcPct val="100000"/>
              </a:lnSpc>
              <a:spcBef>
                <a:spcPct val="0"/>
              </a:spcBef>
              <a:buFont typeface="Wingdings" pitchFamily="2" charset="2"/>
              <a:buNone/>
            </a:pPr>
            <a:r>
              <a:rPr lang="en-US" altLang="zh-CN" dirty="0">
                <a:solidFill>
                  <a:srgbClr val="0000FF"/>
                </a:solidFill>
              </a:rPr>
              <a:t>                           </a:t>
            </a:r>
            <a:r>
              <a:rPr lang="en-US" altLang="zh-CN" dirty="0" err="1">
                <a:solidFill>
                  <a:srgbClr val="0000FF"/>
                </a:solidFill>
              </a:rPr>
              <a:t>Student.Sno</a:t>
            </a:r>
            <a:r>
              <a:rPr lang="en-US" altLang="zh-CN" dirty="0">
                <a:solidFill>
                  <a:srgbClr val="0000FF"/>
                </a:solidFill>
              </a:rPr>
              <a:t>=</a:t>
            </a:r>
            <a:r>
              <a:rPr lang="en-US" altLang="zh-CN" dirty="0" err="1">
                <a:solidFill>
                  <a:srgbClr val="0000FF"/>
                </a:solidFill>
              </a:rPr>
              <a:t>SC.Sno</a:t>
            </a:r>
            <a:r>
              <a:rPr lang="en-US" altLang="zh-CN" dirty="0">
                <a:solidFill>
                  <a:srgbClr val="0000FF"/>
                </a:solidFill>
              </a:rPr>
              <a:t> AND </a:t>
            </a:r>
            <a:r>
              <a:rPr lang="en-US" altLang="zh-CN" dirty="0" err="1">
                <a:solidFill>
                  <a:srgbClr val="0000FF"/>
                </a:solidFill>
              </a:rPr>
              <a:t>SC.Cno</a:t>
            </a:r>
            <a:r>
              <a:rPr lang="en-US" altLang="zh-CN" dirty="0">
                <a:solidFill>
                  <a:srgbClr val="0000FF"/>
                </a:solidFill>
              </a:rPr>
              <a:t>=‘C2’</a:t>
            </a:r>
            <a:endParaRPr lang="zh-CN" altLang="en-US" dirty="0">
              <a:solidFill>
                <a:srgbClr val="0000FF"/>
              </a:solidFill>
            </a:endParaRPr>
          </a:p>
          <a:p>
            <a:pPr>
              <a:lnSpc>
                <a:spcPct val="100000"/>
              </a:lnSpc>
              <a:spcBef>
                <a:spcPct val="0"/>
              </a:spcBef>
              <a:buFont typeface="Wingdings" pitchFamily="2" charset="2"/>
              <a:buNone/>
            </a:pPr>
            <a:endParaRPr lang="en-US" altLang="zh-CN" dirty="0"/>
          </a:p>
          <a:p>
            <a:pPr>
              <a:lnSpc>
                <a:spcPct val="100000"/>
              </a:lnSpc>
              <a:spcBef>
                <a:spcPct val="0"/>
              </a:spcBef>
              <a:buFont typeface="Wingdings" pitchFamily="2" charset="2"/>
              <a:buNone/>
            </a:pPr>
            <a:r>
              <a:rPr lang="en-US" altLang="zh-CN" dirty="0"/>
              <a:t>DELETE FROM CS_SC</a:t>
            </a:r>
          </a:p>
          <a:p>
            <a:pPr lvl="2">
              <a:buFont typeface="Wingdings" pitchFamily="2" charset="2"/>
              <a:buNone/>
            </a:pPr>
            <a:r>
              <a:rPr lang="en-US" altLang="zh-CN" dirty="0"/>
              <a:t>   WHERE </a:t>
            </a:r>
            <a:r>
              <a:rPr lang="en-US" altLang="zh-CN" dirty="0" err="1"/>
              <a:t>Sname</a:t>
            </a:r>
            <a:r>
              <a:rPr lang="en-US" altLang="zh-CN" dirty="0"/>
              <a:t>='</a:t>
            </a:r>
            <a:r>
              <a:rPr lang="zh-CN" altLang="en-US" dirty="0"/>
              <a:t>刘明亮</a:t>
            </a:r>
            <a:r>
              <a:rPr lang="en-US" altLang="zh-CN" dirty="0"/>
              <a:t>'</a:t>
            </a:r>
            <a:endParaRPr lang="zh-CN" altLang="en-US" dirty="0">
              <a:solidFill>
                <a:srgbClr val="0000FF"/>
              </a:solidFill>
            </a:endParaRPr>
          </a:p>
        </p:txBody>
      </p:sp>
      <p:sp>
        <p:nvSpPr>
          <p:cNvPr id="1730564" name="AutoShape 4"/>
          <p:cNvSpPr>
            <a:spLocks noChangeArrowheads="1"/>
          </p:cNvSpPr>
          <p:nvPr/>
        </p:nvSpPr>
        <p:spPr bwMode="auto">
          <a:xfrm>
            <a:off x="5889625" y="3429000"/>
            <a:ext cx="3671888" cy="1584325"/>
          </a:xfrm>
          <a:prstGeom prst="wedgeRoundRectCallout">
            <a:avLst>
              <a:gd name="adj1" fmla="val -55060"/>
              <a:gd name="adj2" fmla="val 75551"/>
              <a:gd name="adj3" fmla="val 16667"/>
            </a:avLst>
          </a:prstGeom>
          <a:gradFill rotWithShape="1">
            <a:gsLst>
              <a:gs pos="0">
                <a:srgbClr val="CCECFF"/>
              </a:gs>
              <a:gs pos="100000">
                <a:srgbClr val="CCECFF">
                  <a:gamma/>
                  <a:tint val="0"/>
                  <a:invGamma/>
                </a:srgbClr>
              </a:gs>
            </a:gsLst>
            <a:lin ang="2700000" scaled="1"/>
          </a:gra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不知是删除学生刘明亮的信息还是该学生的选课信息。删除操作涉及二个表，是不能执行的</a:t>
            </a:r>
          </a:p>
        </p:txBody>
      </p:sp>
    </p:spTree>
    <p:extLst>
      <p:ext uri="{BB962C8B-B14F-4D97-AF65-F5344CB8AC3E}">
        <p14:creationId xmlns:p14="http://schemas.microsoft.com/office/powerpoint/2010/main" val="2347813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30564"/>
                                        </p:tgtEl>
                                        <p:attrNameLst>
                                          <p:attrName>style.visibility</p:attrName>
                                        </p:attrNameLst>
                                      </p:cBhvr>
                                      <p:to>
                                        <p:strVal val="visible"/>
                                      </p:to>
                                    </p:set>
                                    <p:animEffect transition="in" filter="wipe(up)">
                                      <p:cBhvr>
                                        <p:cTn id="7" dur="500"/>
                                        <p:tgtEl>
                                          <p:spTgt spid="1730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6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F5DE405-845B-42B4-AD16-6ACCEB9BDC4D}" type="slidenum">
              <a:rPr lang="zh-CN" altLang="en-US"/>
              <a:pPr/>
              <a:t>104</a:t>
            </a:fld>
            <a:endParaRPr lang="en-US" altLang="zh-CN"/>
          </a:p>
        </p:txBody>
      </p:sp>
      <p:sp>
        <p:nvSpPr>
          <p:cNvPr id="5" name="日期占位符 4"/>
          <p:cNvSpPr>
            <a:spLocks noGrp="1"/>
          </p:cNvSpPr>
          <p:nvPr>
            <p:ph type="dt" sz="half" idx="11"/>
          </p:nvPr>
        </p:nvSpPr>
        <p:spPr/>
        <p:txBody>
          <a:bodyPr/>
          <a:lstStyle/>
          <a:p>
            <a:fld id="{4B525261-C7FA-400B-8A62-9D4A5973DC94}" type="datetime1">
              <a:rPr lang="zh-CN" altLang="en-US"/>
              <a:pPr/>
              <a:t>2024/6/12</a:t>
            </a:fld>
            <a:endParaRPr lang="en-US" altLang="zh-CN" sz="1000"/>
          </a:p>
        </p:txBody>
      </p:sp>
      <p:sp>
        <p:nvSpPr>
          <p:cNvPr id="1604610" name="Rectangle 2"/>
          <p:cNvSpPr>
            <a:spLocks noGrp="1" noChangeArrowheads="1"/>
          </p:cNvSpPr>
          <p:nvPr>
            <p:ph type="title"/>
          </p:nvPr>
        </p:nvSpPr>
        <p:spPr/>
        <p:txBody>
          <a:bodyPr/>
          <a:lstStyle/>
          <a:p>
            <a:r>
              <a:rPr lang="en-US" altLang="en-US"/>
              <a:t>4.5.3	视图的优点</a:t>
            </a:r>
            <a:endParaRPr lang="zh-CN" altLang="en-US"/>
          </a:p>
        </p:txBody>
      </p:sp>
      <p:sp>
        <p:nvSpPr>
          <p:cNvPr id="1604611" name="Rectangle 3"/>
          <p:cNvSpPr>
            <a:spLocks noGrp="1" noChangeArrowheads="1"/>
          </p:cNvSpPr>
          <p:nvPr>
            <p:ph type="body" idx="1"/>
          </p:nvPr>
        </p:nvSpPr>
        <p:spPr>
          <a:xfrm>
            <a:off x="650875" y="1143000"/>
            <a:ext cx="8820150" cy="5270500"/>
          </a:xfrm>
        </p:spPr>
        <p:txBody>
          <a:bodyPr/>
          <a:lstStyle/>
          <a:p>
            <a:pPr>
              <a:spcBef>
                <a:spcPct val="0"/>
              </a:spcBef>
            </a:pPr>
            <a:r>
              <a:rPr lang="zh-CN" altLang="en-US" dirty="0"/>
              <a:t>（</a:t>
            </a:r>
            <a:r>
              <a:rPr lang="en-US" altLang="zh-CN" dirty="0"/>
              <a:t>1</a:t>
            </a:r>
            <a:r>
              <a:rPr lang="zh-CN" altLang="en-US" dirty="0"/>
              <a:t>）</a:t>
            </a:r>
            <a:r>
              <a:rPr lang="zh-TW" altLang="en-US" dirty="0"/>
              <a:t>视图提供了数据</a:t>
            </a:r>
            <a:r>
              <a:rPr lang="zh-CN" altLang="en-US" dirty="0"/>
              <a:t>的</a:t>
            </a:r>
            <a:r>
              <a:rPr lang="zh-TW" altLang="en-US" dirty="0"/>
              <a:t>逻辑独立性</a:t>
            </a:r>
            <a:r>
              <a:rPr lang="zh-CN" altLang="en-US" dirty="0"/>
              <a:t> </a:t>
            </a:r>
          </a:p>
          <a:p>
            <a:pPr lvl="1"/>
            <a:r>
              <a:rPr lang="zh-CN" altLang="en-US" dirty="0"/>
              <a:t>视图在一定程度上</a:t>
            </a:r>
            <a:r>
              <a:rPr lang="en-US" altLang="zh-CN" dirty="0"/>
              <a:t>(</a:t>
            </a:r>
            <a:r>
              <a:rPr lang="zh-CN" altLang="en-US" dirty="0"/>
              <a:t>只能在一定程度上</a:t>
            </a:r>
            <a:r>
              <a:rPr lang="en-US" altLang="zh-CN" dirty="0"/>
              <a:t>)</a:t>
            </a:r>
            <a:r>
              <a:rPr lang="zh-CN" altLang="en-US" dirty="0"/>
              <a:t>保证了数据的逻辑独立性</a:t>
            </a:r>
          </a:p>
          <a:p>
            <a:pPr lvl="2"/>
            <a:r>
              <a:rPr lang="zh-CN" altLang="en-US" dirty="0"/>
              <a:t>由于视图更新是有条件的，因此应用程序中修改数据的语句可能仍会因基本表结构的改变而改变</a:t>
            </a:r>
          </a:p>
          <a:p>
            <a:r>
              <a:rPr lang="zh-CN" altLang="en-US" dirty="0"/>
              <a:t>（</a:t>
            </a:r>
            <a:r>
              <a:rPr lang="en-US" altLang="zh-CN" dirty="0"/>
              <a:t> 2</a:t>
            </a:r>
            <a:r>
              <a:rPr lang="zh-CN" altLang="en-US" dirty="0"/>
              <a:t>）</a:t>
            </a:r>
            <a:r>
              <a:rPr lang="zh-TW" altLang="en-US" dirty="0"/>
              <a:t>简化了用户</a:t>
            </a:r>
            <a:r>
              <a:rPr lang="zh-CN" altLang="en-US" dirty="0"/>
              <a:t>视图</a:t>
            </a:r>
          </a:p>
          <a:p>
            <a:pPr lvl="1"/>
            <a:r>
              <a:rPr lang="zh-CN" altLang="en-US" dirty="0"/>
              <a:t>定义视图能够简化用户的操作</a:t>
            </a:r>
            <a:r>
              <a:rPr lang="en-US" altLang="zh-CN" dirty="0"/>
              <a:t>,</a:t>
            </a:r>
            <a:r>
              <a:rPr lang="zh-CN" altLang="en-US" dirty="0"/>
              <a:t>适当的利用视图可以更清晰的表达查询</a:t>
            </a:r>
          </a:p>
          <a:p>
            <a:pPr lvl="2"/>
            <a:r>
              <a:rPr lang="zh-CN" altLang="en-US" dirty="0"/>
              <a:t>基于多张表连接形成的视图</a:t>
            </a:r>
          </a:p>
          <a:p>
            <a:pPr lvl="2"/>
            <a:r>
              <a:rPr lang="zh-CN" altLang="en-US" dirty="0"/>
              <a:t>基于复杂嵌套查询的视图</a:t>
            </a:r>
          </a:p>
          <a:p>
            <a:pPr lvl="2"/>
            <a:r>
              <a:rPr lang="zh-CN" altLang="en-US" dirty="0"/>
              <a:t>含导出属性的视图</a:t>
            </a:r>
          </a:p>
        </p:txBody>
      </p:sp>
    </p:spTree>
    <p:extLst>
      <p:ext uri="{BB962C8B-B14F-4D97-AF65-F5344CB8AC3E}">
        <p14:creationId xmlns:p14="http://schemas.microsoft.com/office/powerpoint/2010/main" val="19944746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6D9BA08-A951-4BBB-8834-1951BD875612}" type="slidenum">
              <a:rPr lang="zh-CN" altLang="en-US"/>
              <a:pPr/>
              <a:t>105</a:t>
            </a:fld>
            <a:endParaRPr lang="en-US" altLang="zh-CN"/>
          </a:p>
        </p:txBody>
      </p:sp>
      <p:sp>
        <p:nvSpPr>
          <p:cNvPr id="5" name="日期占位符 4"/>
          <p:cNvSpPr>
            <a:spLocks noGrp="1"/>
          </p:cNvSpPr>
          <p:nvPr>
            <p:ph type="dt" sz="half" idx="11"/>
          </p:nvPr>
        </p:nvSpPr>
        <p:spPr/>
        <p:txBody>
          <a:bodyPr/>
          <a:lstStyle/>
          <a:p>
            <a:fld id="{82586549-DA0D-457E-BEE1-990405B7F912}" type="datetime1">
              <a:rPr lang="zh-CN" altLang="en-US"/>
              <a:pPr/>
              <a:t>2024/6/12</a:t>
            </a:fld>
            <a:endParaRPr lang="en-US" altLang="zh-CN" sz="1000"/>
          </a:p>
        </p:txBody>
      </p:sp>
      <p:sp>
        <p:nvSpPr>
          <p:cNvPr id="1606658" name="Rectangle 2"/>
          <p:cNvSpPr>
            <a:spLocks noGrp="1" noChangeArrowheads="1"/>
          </p:cNvSpPr>
          <p:nvPr>
            <p:ph type="title"/>
          </p:nvPr>
        </p:nvSpPr>
        <p:spPr/>
        <p:txBody>
          <a:bodyPr/>
          <a:lstStyle/>
          <a:p>
            <a:r>
              <a:rPr lang="en-US" altLang="en-US"/>
              <a:t>4.5.3	视图的优点</a:t>
            </a:r>
            <a:endParaRPr lang="zh-CN" altLang="en-US"/>
          </a:p>
        </p:txBody>
      </p:sp>
      <p:sp>
        <p:nvSpPr>
          <p:cNvPr id="1606659" name="Rectangle 3"/>
          <p:cNvSpPr>
            <a:spLocks noGrp="1" noChangeArrowheads="1"/>
          </p:cNvSpPr>
          <p:nvPr>
            <p:ph type="body" idx="1"/>
          </p:nvPr>
        </p:nvSpPr>
        <p:spPr>
          <a:xfrm>
            <a:off x="650875" y="1143000"/>
            <a:ext cx="8820150" cy="3798888"/>
          </a:xfrm>
        </p:spPr>
        <p:txBody>
          <a:bodyPr/>
          <a:lstStyle/>
          <a:p>
            <a:pPr>
              <a:lnSpc>
                <a:spcPct val="110000"/>
              </a:lnSpc>
            </a:pPr>
            <a:r>
              <a:rPr lang="zh-CN" altLang="en-US"/>
              <a:t>（</a:t>
            </a:r>
            <a:r>
              <a:rPr lang="en-US" altLang="zh-CN"/>
              <a:t>3</a:t>
            </a:r>
            <a:r>
              <a:rPr lang="zh-CN" altLang="en-US"/>
              <a:t>）</a:t>
            </a:r>
            <a:r>
              <a:rPr lang="zh-TW" altLang="en-US"/>
              <a:t>视图使用户以不同</a:t>
            </a:r>
            <a:r>
              <a:rPr lang="zh-CN" altLang="en-US"/>
              <a:t>角度</a:t>
            </a:r>
            <a:r>
              <a:rPr lang="zh-TW" altLang="en-US"/>
              <a:t>看待相同的数</a:t>
            </a:r>
            <a:r>
              <a:rPr lang="zh-CN" altLang="en-US"/>
              <a:t> </a:t>
            </a:r>
          </a:p>
          <a:p>
            <a:pPr lvl="1">
              <a:lnSpc>
                <a:spcPct val="110000"/>
              </a:lnSpc>
            </a:pPr>
            <a:r>
              <a:rPr lang="zh-CN" altLang="en-US"/>
              <a:t>视图机制能使不同用户以不同方式看待同一数据，适应数据库共享的需要</a:t>
            </a:r>
          </a:p>
          <a:p>
            <a:pPr>
              <a:lnSpc>
                <a:spcPct val="80000"/>
              </a:lnSpc>
            </a:pPr>
            <a:r>
              <a:rPr lang="zh-CN" altLang="en-US"/>
              <a:t>（</a:t>
            </a:r>
            <a:r>
              <a:rPr lang="en-US" altLang="zh-CN"/>
              <a:t>4</a:t>
            </a:r>
            <a:r>
              <a:rPr lang="zh-CN" altLang="en-US"/>
              <a:t>）</a:t>
            </a:r>
            <a:r>
              <a:rPr lang="zh-TW" altLang="en-US"/>
              <a:t>视图提供了安全保护功能</a:t>
            </a:r>
            <a:r>
              <a:rPr lang="zh-CN" altLang="en-US"/>
              <a:t> </a:t>
            </a:r>
          </a:p>
          <a:p>
            <a:pPr lvl="1">
              <a:lnSpc>
                <a:spcPct val="80000"/>
              </a:lnSpc>
            </a:pPr>
            <a:r>
              <a:rPr lang="zh-CN" altLang="en-US"/>
              <a:t>对不同用户定义不同视图，使每个用户只能看到他有权看到的数据</a:t>
            </a:r>
          </a:p>
          <a:p>
            <a:pPr lvl="1"/>
            <a:r>
              <a:rPr lang="zh-CN" altLang="en-US"/>
              <a:t>通过</a:t>
            </a:r>
            <a:r>
              <a:rPr lang="en-US" altLang="zh-CN"/>
              <a:t>WITH CHECK OPTION</a:t>
            </a:r>
            <a:r>
              <a:rPr lang="zh-CN" altLang="en-US"/>
              <a:t>对关键数据定义操作时间限制</a:t>
            </a:r>
          </a:p>
        </p:txBody>
      </p:sp>
    </p:spTree>
    <p:extLst>
      <p:ext uri="{BB962C8B-B14F-4D97-AF65-F5344CB8AC3E}">
        <p14:creationId xmlns:p14="http://schemas.microsoft.com/office/powerpoint/2010/main" val="10523631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C48AE08-1148-4B55-841D-F6102B65B1A9}" type="slidenum">
              <a:rPr lang="zh-CN" altLang="en-US"/>
              <a:pPr/>
              <a:t>106</a:t>
            </a:fld>
            <a:endParaRPr lang="en-US" altLang="zh-CN"/>
          </a:p>
        </p:txBody>
      </p:sp>
      <p:sp>
        <p:nvSpPr>
          <p:cNvPr id="5" name="日期占位符 4"/>
          <p:cNvSpPr>
            <a:spLocks noGrp="1"/>
          </p:cNvSpPr>
          <p:nvPr>
            <p:ph type="dt" sz="half" idx="11"/>
          </p:nvPr>
        </p:nvSpPr>
        <p:spPr/>
        <p:txBody>
          <a:bodyPr/>
          <a:lstStyle/>
          <a:p>
            <a:fld id="{699326E1-B57D-460C-ACB6-06367B3CA9C6}" type="datetime1">
              <a:rPr lang="zh-CN" altLang="en-US"/>
              <a:pPr/>
              <a:t>2024/6/12</a:t>
            </a:fld>
            <a:endParaRPr lang="en-US" altLang="zh-CN" sz="1000"/>
          </a:p>
        </p:txBody>
      </p:sp>
      <p:sp>
        <p:nvSpPr>
          <p:cNvPr id="1734658" name="Rectangle 2"/>
          <p:cNvSpPr>
            <a:spLocks noGrp="1" noChangeArrowheads="1"/>
          </p:cNvSpPr>
          <p:nvPr>
            <p:ph type="title"/>
          </p:nvPr>
        </p:nvSpPr>
        <p:spPr/>
        <p:txBody>
          <a:bodyPr/>
          <a:lstStyle/>
          <a:p>
            <a:r>
              <a:rPr lang="en-US" altLang="zh-CN"/>
              <a:t>4.6 SQL</a:t>
            </a:r>
            <a:r>
              <a:rPr lang="zh-CN" altLang="en-US"/>
              <a:t>的数据控制</a:t>
            </a:r>
          </a:p>
        </p:txBody>
      </p:sp>
      <p:sp>
        <p:nvSpPr>
          <p:cNvPr id="1734659" name="Rectangle 3"/>
          <p:cNvSpPr>
            <a:spLocks noGrp="1" noChangeArrowheads="1"/>
          </p:cNvSpPr>
          <p:nvPr>
            <p:ph type="body" idx="1"/>
          </p:nvPr>
        </p:nvSpPr>
        <p:spPr>
          <a:xfrm>
            <a:off x="650875" y="1143000"/>
            <a:ext cx="8820150" cy="5419725"/>
          </a:xfrm>
        </p:spPr>
        <p:txBody>
          <a:bodyPr/>
          <a:lstStyle/>
          <a:p>
            <a:r>
              <a:rPr lang="en-US" altLang="zh-CN"/>
              <a:t>SQL</a:t>
            </a:r>
            <a:r>
              <a:rPr lang="zh-CN" altLang="en-US"/>
              <a:t>的数据控制功能包括</a:t>
            </a:r>
          </a:p>
          <a:p>
            <a:pPr lvl="1"/>
            <a:r>
              <a:rPr lang="zh-CN" altLang="en-US"/>
              <a:t>数据的安全性 </a:t>
            </a:r>
            <a:r>
              <a:rPr lang="en-US" altLang="zh-CN"/>
              <a:t>——</a:t>
            </a:r>
            <a:r>
              <a:rPr lang="zh-CN" altLang="en-US"/>
              <a:t>第</a:t>
            </a:r>
            <a:r>
              <a:rPr lang="en-US" altLang="zh-CN"/>
              <a:t>6</a:t>
            </a:r>
            <a:r>
              <a:rPr lang="zh-CN" altLang="en-US"/>
              <a:t>章</a:t>
            </a:r>
          </a:p>
          <a:p>
            <a:pPr lvl="1"/>
            <a:r>
              <a:rPr lang="zh-CN" altLang="en-US"/>
              <a:t>数据的完整性 </a:t>
            </a:r>
            <a:r>
              <a:rPr lang="en-US" altLang="zh-CN"/>
              <a:t>——</a:t>
            </a:r>
            <a:r>
              <a:rPr lang="zh-CN" altLang="en-US"/>
              <a:t>第</a:t>
            </a:r>
            <a:r>
              <a:rPr lang="en-US" altLang="zh-CN"/>
              <a:t>7</a:t>
            </a:r>
            <a:r>
              <a:rPr lang="zh-CN" altLang="en-US"/>
              <a:t>章</a:t>
            </a:r>
          </a:p>
          <a:p>
            <a:pPr lvl="1"/>
            <a:r>
              <a:rPr lang="zh-CN" altLang="en-US"/>
              <a:t>数据恢复         </a:t>
            </a:r>
            <a:r>
              <a:rPr lang="en-US" altLang="zh-CN"/>
              <a:t>——</a:t>
            </a:r>
            <a:r>
              <a:rPr lang="zh-CN" altLang="en-US"/>
              <a:t>第</a:t>
            </a:r>
            <a:r>
              <a:rPr lang="en-US" altLang="zh-CN"/>
              <a:t>8</a:t>
            </a:r>
            <a:r>
              <a:rPr lang="zh-CN" altLang="en-US"/>
              <a:t>章</a:t>
            </a:r>
          </a:p>
          <a:p>
            <a:pPr lvl="1"/>
            <a:r>
              <a:rPr lang="zh-CN" altLang="en-US"/>
              <a:t>并发控制         </a:t>
            </a:r>
            <a:r>
              <a:rPr lang="en-US" altLang="zh-CN"/>
              <a:t>——</a:t>
            </a:r>
            <a:r>
              <a:rPr lang="zh-CN" altLang="en-US"/>
              <a:t>第</a:t>
            </a:r>
            <a:r>
              <a:rPr lang="en-US" altLang="zh-CN"/>
              <a:t>9</a:t>
            </a:r>
            <a:r>
              <a:rPr lang="zh-CN" altLang="en-US"/>
              <a:t>章</a:t>
            </a:r>
          </a:p>
          <a:p>
            <a:r>
              <a:rPr lang="zh-CN" altLang="en-US"/>
              <a:t>本章介绍安全性中对数据的存取权限控制语句 </a:t>
            </a:r>
          </a:p>
          <a:p>
            <a:pPr lvl="1"/>
            <a:r>
              <a:rPr lang="en-US" altLang="zh-CN"/>
              <a:t>SQL</a:t>
            </a:r>
            <a:r>
              <a:rPr lang="zh-CN" altLang="en-US"/>
              <a:t>中，权限通常是指使用</a:t>
            </a:r>
            <a:r>
              <a:rPr lang="en-US" altLang="zh-CN"/>
              <a:t>SQL</a:t>
            </a:r>
            <a:r>
              <a:rPr lang="zh-CN" altLang="en-US"/>
              <a:t>语句存取数据的权力， </a:t>
            </a:r>
            <a:r>
              <a:rPr lang="en-US" altLang="zh-CN"/>
              <a:t>SQL</a:t>
            </a:r>
            <a:r>
              <a:rPr lang="zh-CN" altLang="en-US"/>
              <a:t>提供了一套灵活的授权机制，哪些用户拥有对哪些数据的操作权限可以通过授权获得。 </a:t>
            </a:r>
          </a:p>
          <a:p>
            <a:pPr lvl="2"/>
            <a:r>
              <a:rPr lang="zh-CN" altLang="en-US"/>
              <a:t>授权语句</a:t>
            </a:r>
            <a:r>
              <a:rPr lang="en-US" altLang="zh-CN"/>
              <a:t>GRANT</a:t>
            </a:r>
            <a:endParaRPr lang="zh-CN" altLang="en-US"/>
          </a:p>
          <a:p>
            <a:pPr lvl="2"/>
            <a:r>
              <a:rPr lang="zh-CN" altLang="en-US"/>
              <a:t>回收语句</a:t>
            </a:r>
            <a:r>
              <a:rPr lang="en-US" altLang="zh-CN"/>
              <a:t>REVOKE </a:t>
            </a:r>
            <a:endParaRPr lang="zh-CN" altLang="en-US"/>
          </a:p>
        </p:txBody>
      </p:sp>
    </p:spTree>
    <p:extLst>
      <p:ext uri="{BB962C8B-B14F-4D97-AF65-F5344CB8AC3E}">
        <p14:creationId xmlns:p14="http://schemas.microsoft.com/office/powerpoint/2010/main" val="29738570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9E9A735-CA38-4E8C-8558-7886075E8E88}" type="slidenum">
              <a:rPr lang="zh-CN" altLang="en-US"/>
              <a:pPr/>
              <a:t>107</a:t>
            </a:fld>
            <a:endParaRPr lang="en-US" altLang="zh-CN"/>
          </a:p>
        </p:txBody>
      </p:sp>
      <p:sp>
        <p:nvSpPr>
          <p:cNvPr id="5" name="日期占位符 4"/>
          <p:cNvSpPr>
            <a:spLocks noGrp="1"/>
          </p:cNvSpPr>
          <p:nvPr>
            <p:ph type="dt" sz="half" idx="11"/>
          </p:nvPr>
        </p:nvSpPr>
        <p:spPr/>
        <p:txBody>
          <a:bodyPr/>
          <a:lstStyle/>
          <a:p>
            <a:fld id="{C507E712-0598-4197-9C20-89A36D1EBE96}" type="datetime1">
              <a:rPr lang="zh-CN" altLang="en-US"/>
              <a:pPr/>
              <a:t>2024/6/12</a:t>
            </a:fld>
            <a:endParaRPr lang="en-US" altLang="zh-CN" sz="1000"/>
          </a:p>
        </p:txBody>
      </p:sp>
      <p:sp>
        <p:nvSpPr>
          <p:cNvPr id="1735682" name="Rectangle 2"/>
          <p:cNvSpPr>
            <a:spLocks noGrp="1" noChangeArrowheads="1"/>
          </p:cNvSpPr>
          <p:nvPr>
            <p:ph type="title"/>
          </p:nvPr>
        </p:nvSpPr>
        <p:spPr/>
        <p:txBody>
          <a:bodyPr/>
          <a:lstStyle/>
          <a:p>
            <a:r>
              <a:rPr lang="en-US" altLang="zh-CN"/>
              <a:t>4.6.1	</a:t>
            </a:r>
            <a:r>
              <a:rPr lang="zh-CN" altLang="en-US"/>
              <a:t>授权</a:t>
            </a:r>
          </a:p>
        </p:txBody>
      </p:sp>
      <p:sp>
        <p:nvSpPr>
          <p:cNvPr id="1735683" name="Rectangle 3"/>
          <p:cNvSpPr>
            <a:spLocks noGrp="1" noChangeArrowheads="1"/>
          </p:cNvSpPr>
          <p:nvPr>
            <p:ph type="body" idx="1"/>
          </p:nvPr>
        </p:nvSpPr>
        <p:spPr>
          <a:xfrm>
            <a:off x="650875" y="1143000"/>
            <a:ext cx="8820150" cy="5192191"/>
          </a:xfrm>
        </p:spPr>
        <p:txBody>
          <a:bodyPr/>
          <a:lstStyle/>
          <a:p>
            <a:pPr>
              <a:lnSpc>
                <a:spcPct val="80000"/>
              </a:lnSpc>
            </a:pPr>
            <a:r>
              <a:rPr lang="zh-CN" altLang="en-US" dirty="0"/>
              <a:t>授权是指有授予权的用户将自己所拥有的权限授予其他用户 </a:t>
            </a:r>
          </a:p>
          <a:p>
            <a:pPr>
              <a:lnSpc>
                <a:spcPct val="80000"/>
              </a:lnSpc>
            </a:pPr>
            <a:r>
              <a:rPr lang="zh-CN" altLang="en-US" dirty="0"/>
              <a:t>授权语句格式为：</a:t>
            </a:r>
          </a:p>
          <a:p>
            <a:pPr lvl="2">
              <a:lnSpc>
                <a:spcPct val="80000"/>
              </a:lnSpc>
              <a:buFont typeface="Wingdings" pitchFamily="2" charset="2"/>
              <a:buNone/>
            </a:pPr>
            <a:r>
              <a:rPr lang="en-US" altLang="zh-CN" dirty="0">
                <a:highlight>
                  <a:srgbClr val="CCFFCC"/>
                </a:highlight>
              </a:rPr>
              <a:t>GRANT {&lt;</a:t>
            </a:r>
            <a:r>
              <a:rPr lang="zh-CN" altLang="en-US" dirty="0">
                <a:highlight>
                  <a:srgbClr val="CCFFCC"/>
                </a:highlight>
              </a:rPr>
              <a:t>权限</a:t>
            </a:r>
            <a:r>
              <a:rPr lang="en-US" altLang="zh-CN" dirty="0">
                <a:highlight>
                  <a:srgbClr val="CCFFCC"/>
                </a:highlight>
              </a:rPr>
              <a:t>1&gt;, &lt;</a:t>
            </a:r>
            <a:r>
              <a:rPr lang="zh-CN" altLang="en-US" dirty="0">
                <a:highlight>
                  <a:srgbClr val="CCFFCC"/>
                </a:highlight>
              </a:rPr>
              <a:t>权限</a:t>
            </a:r>
            <a:r>
              <a:rPr lang="en-US" altLang="zh-CN" dirty="0">
                <a:highlight>
                  <a:srgbClr val="CCFFCC"/>
                </a:highlight>
              </a:rPr>
              <a:t>2&gt;, …}</a:t>
            </a:r>
          </a:p>
          <a:p>
            <a:pPr lvl="2">
              <a:lnSpc>
                <a:spcPct val="80000"/>
              </a:lnSpc>
              <a:buNone/>
            </a:pPr>
            <a:r>
              <a:rPr lang="en-US" altLang="zh-CN" dirty="0">
                <a:highlight>
                  <a:srgbClr val="CCFFCC"/>
                </a:highlight>
              </a:rPr>
              <a:t>   ON </a:t>
            </a:r>
            <a:r>
              <a:rPr lang="en-US" altLang="zh-CN" dirty="0">
                <a:solidFill>
                  <a:srgbClr val="FF0000"/>
                </a:solidFill>
                <a:highlight>
                  <a:srgbClr val="CCFFCC"/>
                </a:highlight>
              </a:rPr>
              <a:t>TABLE</a:t>
            </a:r>
            <a:r>
              <a:rPr lang="en-US" altLang="zh-CN" dirty="0">
                <a:highlight>
                  <a:srgbClr val="CCFFCC"/>
                </a:highlight>
              </a:rPr>
              <a:t> &lt;</a:t>
            </a:r>
            <a:r>
              <a:rPr lang="zh-CN" altLang="en-US" dirty="0">
                <a:highlight>
                  <a:srgbClr val="CCFFCC"/>
                </a:highlight>
              </a:rPr>
              <a:t>表名或视图名</a:t>
            </a:r>
            <a:r>
              <a:rPr lang="en-US" altLang="zh-CN" dirty="0">
                <a:highlight>
                  <a:srgbClr val="CCFFCC"/>
                </a:highlight>
              </a:rPr>
              <a:t>&gt;</a:t>
            </a:r>
          </a:p>
          <a:p>
            <a:pPr lvl="2">
              <a:lnSpc>
                <a:spcPct val="80000"/>
              </a:lnSpc>
              <a:buFont typeface="Wingdings" pitchFamily="2" charset="2"/>
              <a:buNone/>
            </a:pPr>
            <a:r>
              <a:rPr lang="en-US" altLang="zh-CN" dirty="0">
                <a:highlight>
                  <a:srgbClr val="CCFFCC"/>
                </a:highlight>
              </a:rPr>
              <a:t>   TO {&lt;</a:t>
            </a:r>
            <a:r>
              <a:rPr lang="zh-CN" altLang="en-US" dirty="0">
                <a:highlight>
                  <a:srgbClr val="CCFFCC"/>
                </a:highlight>
              </a:rPr>
              <a:t>用户名</a:t>
            </a:r>
            <a:r>
              <a:rPr lang="en-US" altLang="zh-CN" dirty="0">
                <a:highlight>
                  <a:srgbClr val="CCFFCC"/>
                </a:highlight>
              </a:rPr>
              <a:t>1&gt;,&lt;</a:t>
            </a:r>
            <a:r>
              <a:rPr lang="zh-CN" altLang="en-US" dirty="0">
                <a:highlight>
                  <a:srgbClr val="CCFFCC"/>
                </a:highlight>
              </a:rPr>
              <a:t>用户名</a:t>
            </a:r>
            <a:r>
              <a:rPr lang="en-US" altLang="zh-CN" dirty="0">
                <a:highlight>
                  <a:srgbClr val="CCFFCC"/>
                </a:highlight>
              </a:rPr>
              <a:t>2&gt;, … | PUBLIC}</a:t>
            </a:r>
          </a:p>
          <a:p>
            <a:pPr lvl="2">
              <a:lnSpc>
                <a:spcPct val="80000"/>
              </a:lnSpc>
              <a:buFont typeface="Wingdings" pitchFamily="2" charset="2"/>
              <a:buNone/>
            </a:pPr>
            <a:r>
              <a:rPr lang="en-US" altLang="zh-CN" dirty="0">
                <a:highlight>
                  <a:srgbClr val="CCFFCC"/>
                </a:highlight>
              </a:rPr>
              <a:t>   [WITH GRANT OPTION]</a:t>
            </a:r>
          </a:p>
          <a:p>
            <a:pPr lvl="1">
              <a:lnSpc>
                <a:spcPct val="80000"/>
              </a:lnSpc>
            </a:pPr>
            <a:r>
              <a:rPr lang="zh-CN" altLang="en-US" dirty="0"/>
              <a:t>当有</a:t>
            </a:r>
            <a:r>
              <a:rPr lang="en-US" altLang="zh-CN" dirty="0"/>
              <a:t>WITH GRANT OPTION</a:t>
            </a:r>
            <a:r>
              <a:rPr lang="zh-CN" altLang="en-US" dirty="0"/>
              <a:t>短语时，被授权的用户还可以把获得的权限再授予其它用户 </a:t>
            </a:r>
          </a:p>
          <a:p>
            <a:pPr lvl="1">
              <a:lnSpc>
                <a:spcPct val="80000"/>
              </a:lnSpc>
            </a:pPr>
            <a:r>
              <a:rPr lang="zh-CN" altLang="en-US" dirty="0"/>
              <a:t>一个</a:t>
            </a:r>
            <a:r>
              <a:rPr lang="en-US" altLang="zh-CN" dirty="0"/>
              <a:t>GRANT</a:t>
            </a:r>
            <a:r>
              <a:rPr lang="zh-CN" altLang="en-US" dirty="0"/>
              <a:t>语句可以把相应权限同时授予多个用户</a:t>
            </a:r>
            <a:r>
              <a:rPr lang="en-US" altLang="zh-CN" dirty="0"/>
              <a:t>,</a:t>
            </a:r>
            <a:r>
              <a:rPr lang="zh-CN" altLang="en-US" dirty="0"/>
              <a:t>用户名表如用短语</a:t>
            </a:r>
            <a:r>
              <a:rPr lang="en-US" altLang="zh-CN" dirty="0"/>
              <a:t>PUBLIC</a:t>
            </a:r>
            <a:r>
              <a:rPr lang="zh-CN" altLang="en-US" dirty="0"/>
              <a:t>代替，则表示把权限授予所有数据库的用户 </a:t>
            </a:r>
          </a:p>
        </p:txBody>
      </p:sp>
    </p:spTree>
    <p:extLst>
      <p:ext uri="{BB962C8B-B14F-4D97-AF65-F5344CB8AC3E}">
        <p14:creationId xmlns:p14="http://schemas.microsoft.com/office/powerpoint/2010/main" val="34719515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346BF92-6890-4AEF-87E4-5A698DB20562}" type="slidenum">
              <a:rPr lang="zh-CN" altLang="en-US"/>
              <a:pPr/>
              <a:t>108</a:t>
            </a:fld>
            <a:endParaRPr lang="en-US" altLang="zh-CN"/>
          </a:p>
        </p:txBody>
      </p:sp>
      <p:sp>
        <p:nvSpPr>
          <p:cNvPr id="5" name="日期占位符 4"/>
          <p:cNvSpPr>
            <a:spLocks noGrp="1"/>
          </p:cNvSpPr>
          <p:nvPr>
            <p:ph type="dt" sz="half" idx="11"/>
          </p:nvPr>
        </p:nvSpPr>
        <p:spPr/>
        <p:txBody>
          <a:bodyPr/>
          <a:lstStyle/>
          <a:p>
            <a:fld id="{2C0A0FB3-7005-45BA-B15F-3900F6CA2828}" type="datetime1">
              <a:rPr lang="zh-CN" altLang="en-US"/>
              <a:pPr/>
              <a:t>2024/6/12</a:t>
            </a:fld>
            <a:endParaRPr lang="en-US" altLang="zh-CN" sz="1000"/>
          </a:p>
        </p:txBody>
      </p:sp>
      <p:sp>
        <p:nvSpPr>
          <p:cNvPr id="1737730" name="Rectangle 2"/>
          <p:cNvSpPr>
            <a:spLocks noGrp="1" noChangeArrowheads="1"/>
          </p:cNvSpPr>
          <p:nvPr>
            <p:ph type="title"/>
          </p:nvPr>
        </p:nvSpPr>
        <p:spPr/>
        <p:txBody>
          <a:bodyPr/>
          <a:lstStyle/>
          <a:p>
            <a:r>
              <a:rPr lang="en-US" altLang="zh-CN"/>
              <a:t>4.6.2	</a:t>
            </a:r>
            <a:r>
              <a:rPr lang="zh-CN" altLang="en-US"/>
              <a:t>权限回收</a:t>
            </a:r>
          </a:p>
        </p:txBody>
      </p:sp>
      <p:sp>
        <p:nvSpPr>
          <p:cNvPr id="1737731" name="Rectangle 3"/>
          <p:cNvSpPr>
            <a:spLocks noGrp="1" noChangeArrowheads="1"/>
          </p:cNvSpPr>
          <p:nvPr>
            <p:ph type="body" idx="1"/>
          </p:nvPr>
        </p:nvSpPr>
        <p:spPr>
          <a:xfrm>
            <a:off x="650875" y="1143000"/>
            <a:ext cx="8820150" cy="5378450"/>
          </a:xfrm>
        </p:spPr>
        <p:txBody>
          <a:bodyPr/>
          <a:lstStyle/>
          <a:p>
            <a:pPr>
              <a:spcBef>
                <a:spcPct val="0"/>
              </a:spcBef>
            </a:pPr>
            <a:r>
              <a:rPr lang="zh-CN" altLang="en-US" dirty="0"/>
              <a:t>具有授予权的用户可以通过回收语句将所授予的权限回收。</a:t>
            </a:r>
          </a:p>
          <a:p>
            <a:pPr>
              <a:spcBef>
                <a:spcPct val="0"/>
              </a:spcBef>
            </a:pPr>
            <a:r>
              <a:rPr lang="zh-CN" altLang="en-US" dirty="0"/>
              <a:t>回收语句格式为：</a:t>
            </a:r>
          </a:p>
          <a:p>
            <a:pPr lvl="2">
              <a:spcBef>
                <a:spcPct val="0"/>
              </a:spcBef>
              <a:buFont typeface="Wingdings" pitchFamily="2" charset="2"/>
              <a:buNone/>
            </a:pPr>
            <a:r>
              <a:rPr lang="en-US" altLang="zh-CN" dirty="0">
                <a:highlight>
                  <a:srgbClr val="CCFFCC"/>
                </a:highlight>
              </a:rPr>
              <a:t>REVOKE {&lt;</a:t>
            </a:r>
            <a:r>
              <a:rPr lang="zh-CN" altLang="en-US" dirty="0">
                <a:highlight>
                  <a:srgbClr val="CCFFCC"/>
                </a:highlight>
              </a:rPr>
              <a:t>权限</a:t>
            </a:r>
            <a:r>
              <a:rPr lang="en-US" altLang="zh-CN" dirty="0">
                <a:highlight>
                  <a:srgbClr val="CCFFCC"/>
                </a:highlight>
              </a:rPr>
              <a:t>1&gt;, &lt;</a:t>
            </a:r>
            <a:r>
              <a:rPr lang="zh-CN" altLang="en-US" dirty="0">
                <a:highlight>
                  <a:srgbClr val="CCFFCC"/>
                </a:highlight>
              </a:rPr>
              <a:t>权限</a:t>
            </a:r>
            <a:r>
              <a:rPr lang="en-US" altLang="zh-CN" dirty="0">
                <a:highlight>
                  <a:srgbClr val="CCFFCC"/>
                </a:highlight>
              </a:rPr>
              <a:t>2&gt;, …} </a:t>
            </a:r>
          </a:p>
          <a:p>
            <a:pPr lvl="2">
              <a:spcBef>
                <a:spcPct val="0"/>
              </a:spcBef>
              <a:buNone/>
            </a:pPr>
            <a:r>
              <a:rPr lang="en-US" altLang="zh-CN" dirty="0">
                <a:highlight>
                  <a:srgbClr val="CCFFCC"/>
                </a:highlight>
              </a:rPr>
              <a:t>   ON </a:t>
            </a:r>
            <a:r>
              <a:rPr lang="en-US" altLang="zh-CN" dirty="0">
                <a:solidFill>
                  <a:srgbClr val="FF0000"/>
                </a:solidFill>
                <a:highlight>
                  <a:srgbClr val="CCFFCC"/>
                </a:highlight>
              </a:rPr>
              <a:t>TABLE</a:t>
            </a:r>
            <a:r>
              <a:rPr lang="en-US" altLang="zh-CN" dirty="0">
                <a:highlight>
                  <a:srgbClr val="CCFFCC"/>
                </a:highlight>
              </a:rPr>
              <a:t> &lt;</a:t>
            </a:r>
            <a:r>
              <a:rPr lang="zh-CN" altLang="en-US" dirty="0">
                <a:highlight>
                  <a:srgbClr val="CCFFCC"/>
                </a:highlight>
              </a:rPr>
              <a:t>表名或视图名</a:t>
            </a:r>
            <a:r>
              <a:rPr lang="en-US" altLang="zh-CN" dirty="0">
                <a:highlight>
                  <a:srgbClr val="CCFFCC"/>
                </a:highlight>
              </a:rPr>
              <a:t>&gt;</a:t>
            </a:r>
          </a:p>
          <a:p>
            <a:pPr lvl="2">
              <a:spcBef>
                <a:spcPct val="0"/>
              </a:spcBef>
              <a:buFont typeface="Wingdings" pitchFamily="2" charset="2"/>
              <a:buNone/>
            </a:pPr>
            <a:r>
              <a:rPr lang="en-US" altLang="zh-CN" dirty="0">
                <a:highlight>
                  <a:srgbClr val="CCFFCC"/>
                </a:highlight>
              </a:rPr>
              <a:t>   FROM {&lt;</a:t>
            </a:r>
            <a:r>
              <a:rPr lang="zh-CN" altLang="en-US" dirty="0">
                <a:highlight>
                  <a:srgbClr val="CCFFCC"/>
                </a:highlight>
              </a:rPr>
              <a:t>用户名</a:t>
            </a:r>
            <a:r>
              <a:rPr lang="en-US" altLang="zh-CN" dirty="0">
                <a:highlight>
                  <a:srgbClr val="CCFFCC"/>
                </a:highlight>
              </a:rPr>
              <a:t>1&gt;,&lt;</a:t>
            </a:r>
            <a:r>
              <a:rPr lang="zh-CN" altLang="en-US" dirty="0">
                <a:highlight>
                  <a:srgbClr val="CCFFCC"/>
                </a:highlight>
              </a:rPr>
              <a:t>用户名</a:t>
            </a:r>
            <a:r>
              <a:rPr lang="en-US" altLang="zh-CN" dirty="0">
                <a:highlight>
                  <a:srgbClr val="CCFFCC"/>
                </a:highlight>
              </a:rPr>
              <a:t>2&gt;, … | PUBLIC}</a:t>
            </a:r>
          </a:p>
          <a:p>
            <a:pPr lvl="2">
              <a:spcBef>
                <a:spcPct val="0"/>
              </a:spcBef>
              <a:buFont typeface="Wingdings" pitchFamily="2" charset="2"/>
              <a:buNone/>
            </a:pPr>
            <a:r>
              <a:rPr lang="en-US" altLang="zh-CN" dirty="0">
                <a:highlight>
                  <a:srgbClr val="CCFFCC"/>
                </a:highlight>
              </a:rPr>
              <a:t>   [RESTRICT|CASCADE]</a:t>
            </a:r>
          </a:p>
          <a:p>
            <a:pPr lvl="1">
              <a:spcBef>
                <a:spcPct val="0"/>
              </a:spcBef>
            </a:pPr>
            <a:r>
              <a:rPr lang="en-US" altLang="zh-CN" dirty="0"/>
              <a:t>CASCADE</a:t>
            </a:r>
            <a:r>
              <a:rPr lang="zh-CN" altLang="en-US" dirty="0"/>
              <a:t>选项表示回收权限时要引起级联操作，即拥有授予权（</a:t>
            </a:r>
            <a:r>
              <a:rPr lang="en-US" altLang="zh-CN" dirty="0"/>
              <a:t>WITH GRANT OPTION</a:t>
            </a:r>
            <a:r>
              <a:rPr lang="zh-CN" altLang="en-US" dirty="0"/>
              <a:t>）的用户如果把拥有的权限授予了其他用户，则要把转授出去的权限一起回收。</a:t>
            </a:r>
          </a:p>
          <a:p>
            <a:pPr lvl="1">
              <a:spcBef>
                <a:spcPct val="0"/>
              </a:spcBef>
            </a:pPr>
            <a:r>
              <a:rPr lang="en-US" altLang="zh-CN" dirty="0"/>
              <a:t>RESTRICT</a:t>
            </a:r>
            <a:r>
              <a:rPr lang="zh-CN" altLang="en-US" dirty="0"/>
              <a:t>选项表示，只有用户没有将拥有的权限转授给其他用户时才能回收该用户的权限，否则系统将拒绝执行。</a:t>
            </a:r>
          </a:p>
        </p:txBody>
      </p:sp>
    </p:spTree>
    <p:extLst>
      <p:ext uri="{BB962C8B-B14F-4D97-AF65-F5344CB8AC3E}">
        <p14:creationId xmlns:p14="http://schemas.microsoft.com/office/powerpoint/2010/main" val="37977076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90B1E0D-0B82-4297-B9BC-87C899689220}" type="slidenum">
              <a:rPr lang="zh-CN" altLang="en-US"/>
              <a:pPr/>
              <a:t>109</a:t>
            </a:fld>
            <a:endParaRPr lang="en-US" altLang="zh-CN"/>
          </a:p>
        </p:txBody>
      </p:sp>
      <p:sp>
        <p:nvSpPr>
          <p:cNvPr id="5" name="日期占位符 4"/>
          <p:cNvSpPr>
            <a:spLocks noGrp="1"/>
          </p:cNvSpPr>
          <p:nvPr>
            <p:ph type="dt" sz="half" idx="11"/>
          </p:nvPr>
        </p:nvSpPr>
        <p:spPr/>
        <p:txBody>
          <a:bodyPr/>
          <a:lstStyle/>
          <a:p>
            <a:fld id="{9B805164-7E60-4226-9599-0A362431DF32}" type="datetime1">
              <a:rPr lang="zh-CN" altLang="en-US"/>
              <a:pPr/>
              <a:t>2024/6/12</a:t>
            </a:fld>
            <a:endParaRPr lang="en-US" altLang="zh-CN" sz="1000"/>
          </a:p>
        </p:txBody>
      </p:sp>
      <p:sp>
        <p:nvSpPr>
          <p:cNvPr id="1740802" name="Rectangle 2"/>
          <p:cNvSpPr>
            <a:spLocks noGrp="1" noChangeArrowheads="1"/>
          </p:cNvSpPr>
          <p:nvPr>
            <p:ph type="title"/>
          </p:nvPr>
        </p:nvSpPr>
        <p:spPr/>
        <p:txBody>
          <a:bodyPr/>
          <a:lstStyle/>
          <a:p>
            <a:r>
              <a:rPr lang="en-US" altLang="zh-CN"/>
              <a:t>4.7	</a:t>
            </a:r>
            <a:r>
              <a:rPr lang="zh-CN" altLang="en-US"/>
              <a:t>嵌入式</a:t>
            </a:r>
            <a:r>
              <a:rPr lang="en-US" altLang="zh-CN"/>
              <a:t>SQL</a:t>
            </a:r>
          </a:p>
        </p:txBody>
      </p:sp>
      <p:sp>
        <p:nvSpPr>
          <p:cNvPr id="1740803" name="Rectangle 3"/>
          <p:cNvSpPr>
            <a:spLocks noGrp="1" noChangeArrowheads="1"/>
          </p:cNvSpPr>
          <p:nvPr>
            <p:ph type="body" idx="1"/>
          </p:nvPr>
        </p:nvSpPr>
        <p:spPr>
          <a:xfrm>
            <a:off x="488504" y="1268413"/>
            <a:ext cx="9001000" cy="5019836"/>
          </a:xfrm>
        </p:spPr>
        <p:txBody>
          <a:bodyPr/>
          <a:lstStyle/>
          <a:p>
            <a:r>
              <a:rPr lang="en-US" altLang="zh-CN" dirty="0"/>
              <a:t>SQL</a:t>
            </a:r>
            <a:r>
              <a:rPr lang="zh-CN" altLang="en-US" dirty="0"/>
              <a:t>语言提供了两种使用方式：交互式、嵌入式</a:t>
            </a:r>
          </a:p>
          <a:p>
            <a:r>
              <a:rPr lang="zh-CN" altLang="en-US" dirty="0"/>
              <a:t>为什么要引入嵌入式</a:t>
            </a:r>
            <a:r>
              <a:rPr lang="en-US" altLang="zh-CN" dirty="0"/>
              <a:t>SQL</a:t>
            </a:r>
            <a:r>
              <a:rPr lang="zh-CN" altLang="en-US" dirty="0"/>
              <a:t>：</a:t>
            </a:r>
          </a:p>
          <a:p>
            <a:pPr lvl="1"/>
            <a:r>
              <a:rPr lang="en-US" altLang="zh-CN" dirty="0"/>
              <a:t>SQL</a:t>
            </a:r>
            <a:r>
              <a:rPr lang="zh-CN" altLang="en-US" dirty="0"/>
              <a:t>语言是非过程性语言</a:t>
            </a:r>
            <a:r>
              <a:rPr lang="en-US" altLang="zh-CN" dirty="0"/>
              <a:t>,</a:t>
            </a:r>
            <a:r>
              <a:rPr lang="zh-CN" altLang="en-US" dirty="0"/>
              <a:t>事务处理应用需要高级语言</a:t>
            </a:r>
          </a:p>
          <a:p>
            <a:pPr lvl="1"/>
            <a:r>
              <a:rPr lang="en-US" altLang="zh-CN" dirty="0"/>
              <a:t>SQL</a:t>
            </a:r>
            <a:r>
              <a:rPr lang="zh-CN" altLang="en-US" dirty="0"/>
              <a:t>是面向集合的，是非过程性的。而许多事务处理是过程性的，与上下文相关的，单纯使用</a:t>
            </a:r>
            <a:r>
              <a:rPr lang="en-US" altLang="zh-CN" dirty="0"/>
              <a:t>SQL</a:t>
            </a:r>
            <a:r>
              <a:rPr lang="zh-CN" altLang="en-US" dirty="0"/>
              <a:t>语句难以实现各种应用的全部功能。</a:t>
            </a:r>
          </a:p>
          <a:p>
            <a:pPr>
              <a:buFont typeface="Wingdings" pitchFamily="2" charset="2"/>
              <a:buNone/>
            </a:pPr>
            <a:r>
              <a:rPr lang="zh-CN" altLang="en-US" dirty="0"/>
              <a:t>  为解决这一问题，</a:t>
            </a:r>
            <a:r>
              <a:rPr lang="en-US" altLang="zh-CN" dirty="0"/>
              <a:t>SQL</a:t>
            </a:r>
            <a:r>
              <a:rPr lang="zh-CN" altLang="en-US" dirty="0"/>
              <a:t>语言提供了嵌入式使用方式，</a:t>
            </a:r>
          </a:p>
          <a:p>
            <a:pPr lvl="1"/>
            <a:r>
              <a:rPr lang="zh-CN" altLang="en-US" dirty="0"/>
              <a:t>将</a:t>
            </a:r>
            <a:r>
              <a:rPr lang="en-US" altLang="zh-CN" dirty="0"/>
              <a:t>SQL</a:t>
            </a:r>
            <a:r>
              <a:rPr lang="zh-CN" altLang="en-US" dirty="0"/>
              <a:t>语言嵌入到高级语言中，利用高级语言的结构性来弥补</a:t>
            </a:r>
            <a:r>
              <a:rPr lang="en-US" altLang="zh-CN" dirty="0"/>
              <a:t>SQL</a:t>
            </a:r>
            <a:r>
              <a:rPr lang="zh-CN" altLang="en-US" dirty="0"/>
              <a:t>语言实现复杂应用方面的不足，称为嵌入式</a:t>
            </a:r>
            <a:r>
              <a:rPr lang="en-US" altLang="zh-CN" dirty="0"/>
              <a:t>SQL(Embedded SQL)</a:t>
            </a:r>
            <a:r>
              <a:rPr lang="zh-CN" altLang="en-US" dirty="0"/>
              <a:t>，而嵌入</a:t>
            </a:r>
            <a:r>
              <a:rPr lang="en-US" altLang="zh-CN" dirty="0"/>
              <a:t>SQL</a:t>
            </a:r>
            <a:r>
              <a:rPr lang="zh-CN" altLang="en-US" dirty="0"/>
              <a:t>的高级语言称为</a:t>
            </a:r>
            <a:r>
              <a:rPr lang="zh-CN" altLang="en-US" dirty="0">
                <a:solidFill>
                  <a:srgbClr val="0000FF"/>
                </a:solidFill>
              </a:rPr>
              <a:t>主语言</a:t>
            </a:r>
            <a:r>
              <a:rPr lang="zh-CN" altLang="en-US" dirty="0"/>
              <a:t>或</a:t>
            </a:r>
            <a:r>
              <a:rPr lang="zh-CN" altLang="en-US" dirty="0">
                <a:solidFill>
                  <a:srgbClr val="0000FF"/>
                </a:solidFill>
              </a:rPr>
              <a:t>宿主语言</a:t>
            </a:r>
            <a:r>
              <a:rPr lang="zh-CN" altLang="en-US" dirty="0"/>
              <a:t>。</a:t>
            </a:r>
          </a:p>
        </p:txBody>
      </p:sp>
    </p:spTree>
    <p:extLst>
      <p:ext uri="{BB962C8B-B14F-4D97-AF65-F5344CB8AC3E}">
        <p14:creationId xmlns:p14="http://schemas.microsoft.com/office/powerpoint/2010/main" val="1730726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40803">
                                            <p:txEl>
                                              <p:pRg st="0" end="0"/>
                                            </p:txEl>
                                          </p:spTgt>
                                        </p:tgtEl>
                                        <p:attrNameLst>
                                          <p:attrName>style.visibility</p:attrName>
                                        </p:attrNameLst>
                                      </p:cBhvr>
                                      <p:to>
                                        <p:strVal val="visible"/>
                                      </p:to>
                                    </p:set>
                                    <p:animEffect transition="in" filter="wipe(up)">
                                      <p:cBhvr>
                                        <p:cTn id="7" dur="1000"/>
                                        <p:tgtEl>
                                          <p:spTgt spid="174080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740803">
                                            <p:txEl>
                                              <p:pRg st="1" end="1"/>
                                            </p:txEl>
                                          </p:spTgt>
                                        </p:tgtEl>
                                        <p:attrNameLst>
                                          <p:attrName>style.visibility</p:attrName>
                                        </p:attrNameLst>
                                      </p:cBhvr>
                                      <p:to>
                                        <p:strVal val="visible"/>
                                      </p:to>
                                    </p:set>
                                    <p:animEffect transition="in" filter="wipe(up)">
                                      <p:cBhvr>
                                        <p:cTn id="11" dur="1000"/>
                                        <p:tgtEl>
                                          <p:spTgt spid="174080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740803">
                                            <p:txEl>
                                              <p:pRg st="2" end="2"/>
                                            </p:txEl>
                                          </p:spTgt>
                                        </p:tgtEl>
                                        <p:attrNameLst>
                                          <p:attrName>style.visibility</p:attrName>
                                        </p:attrNameLst>
                                      </p:cBhvr>
                                      <p:to>
                                        <p:strVal val="visible"/>
                                      </p:to>
                                    </p:set>
                                    <p:animEffect transition="in" filter="wipe(up)">
                                      <p:cBhvr>
                                        <p:cTn id="15" dur="1000"/>
                                        <p:tgtEl>
                                          <p:spTgt spid="1740803">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740803">
                                            <p:txEl>
                                              <p:pRg st="3" end="3"/>
                                            </p:txEl>
                                          </p:spTgt>
                                        </p:tgtEl>
                                        <p:attrNameLst>
                                          <p:attrName>style.visibility</p:attrName>
                                        </p:attrNameLst>
                                      </p:cBhvr>
                                      <p:to>
                                        <p:strVal val="visible"/>
                                      </p:to>
                                    </p:set>
                                    <p:animEffect transition="in" filter="wipe(up)">
                                      <p:cBhvr>
                                        <p:cTn id="19" dur="1000"/>
                                        <p:tgtEl>
                                          <p:spTgt spid="1740803">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740803">
                                            <p:txEl>
                                              <p:pRg st="4" end="4"/>
                                            </p:txEl>
                                          </p:spTgt>
                                        </p:tgtEl>
                                        <p:attrNameLst>
                                          <p:attrName>style.visibility</p:attrName>
                                        </p:attrNameLst>
                                      </p:cBhvr>
                                      <p:to>
                                        <p:strVal val="visible"/>
                                      </p:to>
                                    </p:set>
                                    <p:animEffect transition="in" filter="wipe(up)">
                                      <p:cBhvr>
                                        <p:cTn id="24" dur="500"/>
                                        <p:tgtEl>
                                          <p:spTgt spid="1740803">
                                            <p:txEl>
                                              <p:pRg st="4" end="4"/>
                                            </p:txEl>
                                          </p:spTgt>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1740803">
                                            <p:txEl>
                                              <p:pRg st="5" end="5"/>
                                            </p:txEl>
                                          </p:spTgt>
                                        </p:tgtEl>
                                        <p:attrNameLst>
                                          <p:attrName>style.visibility</p:attrName>
                                        </p:attrNameLst>
                                      </p:cBhvr>
                                      <p:to>
                                        <p:strVal val="visible"/>
                                      </p:to>
                                    </p:set>
                                    <p:animEffect transition="in" filter="wipe(up)">
                                      <p:cBhvr>
                                        <p:cTn id="28" dur="500"/>
                                        <p:tgtEl>
                                          <p:spTgt spid="1740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0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2299B-7AE2-1944-890B-418E67F09CEF}"/>
              </a:ext>
            </a:extLst>
          </p:cNvPr>
          <p:cNvSpPr>
            <a:spLocks noGrp="1"/>
          </p:cNvSpPr>
          <p:nvPr>
            <p:ph type="title"/>
          </p:nvPr>
        </p:nvSpPr>
        <p:spPr/>
        <p:txBody>
          <a:bodyPr/>
          <a:lstStyle/>
          <a:p>
            <a:r>
              <a:rPr kumimoji="1" lang="zh-CN" altLang="en-US" dirty="0"/>
              <a:t>内模式</a:t>
            </a:r>
          </a:p>
        </p:txBody>
      </p:sp>
      <p:sp>
        <p:nvSpPr>
          <p:cNvPr id="3" name="内容占位符 2">
            <a:extLst>
              <a:ext uri="{FF2B5EF4-FFF2-40B4-BE49-F238E27FC236}">
                <a16:creationId xmlns:a16="http://schemas.microsoft.com/office/drawing/2014/main" id="{DDABC6BB-9BBC-9F41-9CB8-3BED9600ACE9}"/>
              </a:ext>
            </a:extLst>
          </p:cNvPr>
          <p:cNvSpPr>
            <a:spLocks noGrp="1"/>
          </p:cNvSpPr>
          <p:nvPr>
            <p:ph idx="1"/>
          </p:nvPr>
        </p:nvSpPr>
        <p:spPr>
          <a:xfrm>
            <a:off x="650875" y="1143000"/>
            <a:ext cx="8820150" cy="5084469"/>
          </a:xfrm>
        </p:spPr>
        <p:txBody>
          <a:bodyPr/>
          <a:lstStyle/>
          <a:p>
            <a:r>
              <a:rPr kumimoji="1" lang="zh-CN" altLang="en-US" dirty="0"/>
              <a:t>内模式（也称存储模式）</a:t>
            </a:r>
          </a:p>
          <a:p>
            <a:pPr lvl="1"/>
            <a:r>
              <a:rPr kumimoji="1" lang="zh-CN" altLang="en-US" dirty="0"/>
              <a:t>是数据物理结构和存储方式的描述</a:t>
            </a:r>
          </a:p>
          <a:p>
            <a:pPr lvl="1"/>
            <a:r>
              <a:rPr kumimoji="1" lang="zh-CN" altLang="en-US" dirty="0"/>
              <a:t>是数据在数据库内部的表示方式</a:t>
            </a:r>
          </a:p>
          <a:p>
            <a:pPr lvl="1"/>
            <a:r>
              <a:rPr kumimoji="1" lang="zh-CN" altLang="en-US" dirty="0"/>
              <a:t>记录的存储方式（例如，顺序存储，按照</a:t>
            </a:r>
            <a:r>
              <a:rPr kumimoji="1" lang="en-US" altLang="zh-CN" dirty="0"/>
              <a:t>B</a:t>
            </a:r>
            <a:r>
              <a:rPr kumimoji="1" lang="zh-CN" altLang="en-US" dirty="0"/>
              <a:t>树结构存，按</a:t>
            </a:r>
            <a:r>
              <a:rPr kumimoji="1" lang="en-US" altLang="zh-CN" dirty="0"/>
              <a:t>hash</a:t>
            </a:r>
            <a:r>
              <a:rPr kumimoji="1" lang="zh-CN" altLang="en-US" dirty="0"/>
              <a:t>方法存等）</a:t>
            </a:r>
          </a:p>
          <a:p>
            <a:pPr lvl="1"/>
            <a:r>
              <a:rPr kumimoji="1" lang="zh-CN" altLang="en-US" dirty="0"/>
              <a:t>索引的组织方式</a:t>
            </a:r>
          </a:p>
          <a:p>
            <a:pPr lvl="1"/>
            <a:r>
              <a:rPr kumimoji="1" lang="zh-CN" altLang="en-US" dirty="0"/>
              <a:t>数据是否压缩存储</a:t>
            </a:r>
          </a:p>
          <a:p>
            <a:pPr lvl="1"/>
            <a:r>
              <a:rPr kumimoji="1" lang="zh-CN" altLang="en-US" dirty="0"/>
              <a:t>数据是否加密</a:t>
            </a:r>
          </a:p>
          <a:p>
            <a:pPr lvl="1"/>
            <a:r>
              <a:rPr kumimoji="1" lang="zh-CN" altLang="en-US" dirty="0"/>
              <a:t>数据存储记录结构的规定</a:t>
            </a:r>
          </a:p>
          <a:p>
            <a:r>
              <a:rPr kumimoji="1" lang="zh-CN" altLang="en-US" dirty="0"/>
              <a:t>一个数据库只有一个内模式</a:t>
            </a:r>
          </a:p>
        </p:txBody>
      </p:sp>
      <p:sp>
        <p:nvSpPr>
          <p:cNvPr id="4" name="灯片编号占位符 3">
            <a:extLst>
              <a:ext uri="{FF2B5EF4-FFF2-40B4-BE49-F238E27FC236}">
                <a16:creationId xmlns:a16="http://schemas.microsoft.com/office/drawing/2014/main" id="{A7127B56-E0A9-2946-BD0C-882936E539F9}"/>
              </a:ext>
            </a:extLst>
          </p:cNvPr>
          <p:cNvSpPr>
            <a:spLocks noGrp="1"/>
          </p:cNvSpPr>
          <p:nvPr>
            <p:ph type="sldNum" sz="quarter" idx="10"/>
          </p:nvPr>
        </p:nvSpPr>
        <p:spPr/>
        <p:txBody>
          <a:bodyPr/>
          <a:lstStyle/>
          <a:p>
            <a:pPr>
              <a:defRPr/>
            </a:pPr>
            <a:fld id="{6EDAD935-3524-4CAB-86D2-08C8290D0015}" type="slidenum">
              <a:rPr lang="zh-CN" altLang="en-US" smtClean="0"/>
              <a:pPr>
                <a:defRPr/>
              </a:pPr>
              <a:t>11</a:t>
            </a:fld>
            <a:endParaRPr lang="en-US" altLang="zh-CN"/>
          </a:p>
        </p:txBody>
      </p:sp>
      <p:sp>
        <p:nvSpPr>
          <p:cNvPr id="5" name="日期占位符 4">
            <a:extLst>
              <a:ext uri="{FF2B5EF4-FFF2-40B4-BE49-F238E27FC236}">
                <a16:creationId xmlns:a16="http://schemas.microsoft.com/office/drawing/2014/main" id="{AB3B1EF3-1FFF-7D44-B7C9-96E4E6F9D435}"/>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spTree>
    <p:extLst>
      <p:ext uri="{BB962C8B-B14F-4D97-AF65-F5344CB8AC3E}">
        <p14:creationId xmlns:p14="http://schemas.microsoft.com/office/powerpoint/2010/main" val="8935432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37EEBD-1F52-4158-86B2-5E5D60D32D7D}" type="slidenum">
              <a:rPr lang="zh-CN" altLang="en-US"/>
              <a:pPr/>
              <a:t>110</a:t>
            </a:fld>
            <a:endParaRPr lang="en-US" altLang="zh-CN"/>
          </a:p>
        </p:txBody>
      </p:sp>
      <p:sp>
        <p:nvSpPr>
          <p:cNvPr id="5" name="日期占位符 4"/>
          <p:cNvSpPr>
            <a:spLocks noGrp="1"/>
          </p:cNvSpPr>
          <p:nvPr>
            <p:ph type="dt" sz="half" idx="11"/>
          </p:nvPr>
        </p:nvSpPr>
        <p:spPr/>
        <p:txBody>
          <a:bodyPr/>
          <a:lstStyle/>
          <a:p>
            <a:fld id="{C12CEB7B-1791-45F7-BDB6-C16815DDFA6B}" type="datetime1">
              <a:rPr lang="zh-CN" altLang="en-US"/>
              <a:pPr/>
              <a:t>2024/6/12</a:t>
            </a:fld>
            <a:endParaRPr lang="en-US" altLang="zh-CN" sz="1000"/>
          </a:p>
        </p:txBody>
      </p:sp>
      <p:sp>
        <p:nvSpPr>
          <p:cNvPr id="1800194" name="Rectangle 2"/>
          <p:cNvSpPr>
            <a:spLocks noGrp="1" noChangeArrowheads="1"/>
          </p:cNvSpPr>
          <p:nvPr>
            <p:ph type="title"/>
          </p:nvPr>
        </p:nvSpPr>
        <p:spPr>
          <a:xfrm>
            <a:off x="650875" y="311150"/>
            <a:ext cx="8820150" cy="603250"/>
          </a:xfrm>
        </p:spPr>
        <p:txBody>
          <a:bodyPr/>
          <a:lstStyle/>
          <a:p>
            <a:r>
              <a:rPr lang="en-US" altLang="zh-CN" sz="4400"/>
              <a:t>4.7.1	</a:t>
            </a:r>
            <a:r>
              <a:rPr lang="zh-CN" altLang="en-US" sz="4400"/>
              <a:t>嵌入式</a:t>
            </a:r>
            <a:r>
              <a:rPr lang="en-US" altLang="zh-CN" sz="4400"/>
              <a:t>SQL</a:t>
            </a:r>
            <a:r>
              <a:rPr lang="zh-CN" altLang="en-US" sz="4400"/>
              <a:t>与主语言的接口</a:t>
            </a:r>
          </a:p>
        </p:txBody>
      </p:sp>
      <p:sp>
        <p:nvSpPr>
          <p:cNvPr id="1800195" name="Rectangle 3"/>
          <p:cNvSpPr>
            <a:spLocks noGrp="1" noChangeArrowheads="1"/>
          </p:cNvSpPr>
          <p:nvPr>
            <p:ph type="body" idx="1"/>
          </p:nvPr>
        </p:nvSpPr>
        <p:spPr/>
        <p:txBody>
          <a:bodyPr/>
          <a:lstStyle/>
          <a:p>
            <a:r>
              <a:rPr lang="zh-CN" altLang="en-US" dirty="0"/>
              <a:t>将</a:t>
            </a:r>
            <a:r>
              <a:rPr lang="en-US" altLang="zh-CN" dirty="0"/>
              <a:t>SQL</a:t>
            </a:r>
            <a:r>
              <a:rPr lang="zh-CN" altLang="en-US" dirty="0"/>
              <a:t>语句嵌入到宿主语言中必须解决的问题</a:t>
            </a:r>
            <a:endParaRPr lang="en-US" altLang="zh-CN" dirty="0"/>
          </a:p>
          <a:p>
            <a:pPr lvl="1"/>
            <a:r>
              <a:rPr lang="en-US" altLang="zh-CN" dirty="0"/>
              <a:t>1. </a:t>
            </a:r>
            <a:r>
              <a:rPr lang="zh-CN" altLang="en-US" dirty="0"/>
              <a:t>编译嵌入主语言的</a:t>
            </a:r>
            <a:r>
              <a:rPr lang="en-US" altLang="zh-CN" dirty="0"/>
              <a:t>SQL</a:t>
            </a:r>
            <a:r>
              <a:rPr lang="zh-CN" altLang="en-US" dirty="0"/>
              <a:t>语句成为</a:t>
            </a:r>
            <a:r>
              <a:rPr lang="zh-CN" altLang="en-US" dirty="0">
                <a:solidFill>
                  <a:srgbClr val="C00000"/>
                </a:solidFill>
              </a:rPr>
              <a:t>可执行代码</a:t>
            </a:r>
          </a:p>
          <a:p>
            <a:pPr lvl="1"/>
            <a:r>
              <a:rPr lang="en-US" altLang="zh-CN" dirty="0"/>
              <a:t>2. </a:t>
            </a:r>
            <a:r>
              <a:rPr lang="zh-CN" altLang="en-US" dirty="0"/>
              <a:t>数据库和主语言程序间的</a:t>
            </a:r>
            <a:r>
              <a:rPr lang="zh-CN" altLang="en-US" dirty="0">
                <a:solidFill>
                  <a:srgbClr val="C00000"/>
                </a:solidFill>
              </a:rPr>
              <a:t>通信</a:t>
            </a:r>
          </a:p>
          <a:p>
            <a:pPr lvl="1"/>
            <a:r>
              <a:rPr lang="en-US" altLang="zh-CN" dirty="0"/>
              <a:t>3. </a:t>
            </a:r>
            <a:r>
              <a:rPr lang="zh-CN" altLang="en-US" dirty="0"/>
              <a:t>数据库和主语言程序间的</a:t>
            </a:r>
            <a:r>
              <a:rPr lang="zh-CN" altLang="en-US" dirty="0">
                <a:solidFill>
                  <a:srgbClr val="C00000"/>
                </a:solidFill>
              </a:rPr>
              <a:t>数据交换</a:t>
            </a:r>
          </a:p>
          <a:p>
            <a:pPr lvl="1"/>
            <a:r>
              <a:rPr lang="en-US" altLang="zh-CN" dirty="0"/>
              <a:t>4.</a:t>
            </a:r>
            <a:r>
              <a:rPr lang="zh-CN" altLang="en-US" dirty="0"/>
              <a:t>需要协调</a:t>
            </a:r>
            <a:r>
              <a:rPr lang="zh-CN" altLang="en-US" dirty="0">
                <a:solidFill>
                  <a:srgbClr val="C00000"/>
                </a:solidFill>
              </a:rPr>
              <a:t>面向集合</a:t>
            </a:r>
            <a:r>
              <a:rPr lang="zh-CN" altLang="en-US" dirty="0"/>
              <a:t>和</a:t>
            </a:r>
            <a:r>
              <a:rPr lang="zh-CN" altLang="en-US" dirty="0">
                <a:solidFill>
                  <a:srgbClr val="C00000"/>
                </a:solidFill>
              </a:rPr>
              <a:t>面向记录</a:t>
            </a:r>
            <a:r>
              <a:rPr lang="zh-CN" altLang="en-US" dirty="0"/>
              <a:t>两种不同的处理方式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EA9D22D-7E20-4F71-923A-94C22AF29AB5}" type="slidenum">
              <a:rPr lang="zh-CN" altLang="en-US"/>
              <a:pPr/>
              <a:t>111</a:t>
            </a:fld>
            <a:endParaRPr lang="en-US" altLang="zh-CN"/>
          </a:p>
        </p:txBody>
      </p:sp>
      <p:sp>
        <p:nvSpPr>
          <p:cNvPr id="5" name="日期占位符 4"/>
          <p:cNvSpPr>
            <a:spLocks noGrp="1"/>
          </p:cNvSpPr>
          <p:nvPr>
            <p:ph type="dt" sz="half" idx="11"/>
          </p:nvPr>
        </p:nvSpPr>
        <p:spPr/>
        <p:txBody>
          <a:bodyPr/>
          <a:lstStyle/>
          <a:p>
            <a:fld id="{C07250CE-EC40-4E29-857C-002E13E78B17}" type="datetime1">
              <a:rPr lang="zh-CN" altLang="en-US"/>
              <a:pPr/>
              <a:t>2024/6/12</a:t>
            </a:fld>
            <a:endParaRPr lang="en-US" altLang="zh-CN" sz="1000"/>
          </a:p>
        </p:txBody>
      </p:sp>
      <p:sp>
        <p:nvSpPr>
          <p:cNvPr id="1802242" name="Rectangle 2"/>
          <p:cNvSpPr>
            <a:spLocks noGrp="1" noChangeArrowheads="1"/>
          </p:cNvSpPr>
          <p:nvPr>
            <p:ph type="title"/>
          </p:nvPr>
        </p:nvSpPr>
        <p:spPr>
          <a:xfrm>
            <a:off x="415925" y="420688"/>
            <a:ext cx="9290050" cy="493712"/>
          </a:xfrm>
        </p:spPr>
        <p:txBody>
          <a:bodyPr/>
          <a:lstStyle/>
          <a:p>
            <a:r>
              <a:rPr lang="zh-CN" altLang="en-US" sz="3600"/>
              <a:t>将</a:t>
            </a:r>
            <a:r>
              <a:rPr lang="en-US" altLang="zh-CN" sz="3600"/>
              <a:t>SQL</a:t>
            </a:r>
            <a:r>
              <a:rPr lang="zh-CN" altLang="en-US" sz="3600"/>
              <a:t>语句嵌入到宿主语言中必须解决的问题</a:t>
            </a:r>
          </a:p>
        </p:txBody>
      </p:sp>
      <p:sp>
        <p:nvSpPr>
          <p:cNvPr id="1802243" name="Rectangle 3"/>
          <p:cNvSpPr>
            <a:spLocks noGrp="1" noChangeArrowheads="1"/>
          </p:cNvSpPr>
          <p:nvPr>
            <p:ph type="body" idx="1"/>
          </p:nvPr>
        </p:nvSpPr>
        <p:spPr>
          <a:xfrm>
            <a:off x="650875" y="1143000"/>
            <a:ext cx="8820150" cy="5124450"/>
          </a:xfrm>
        </p:spPr>
        <p:txBody>
          <a:bodyPr/>
          <a:lstStyle/>
          <a:p>
            <a:pPr>
              <a:lnSpc>
                <a:spcPct val="110000"/>
              </a:lnSpc>
            </a:pPr>
            <a:r>
              <a:rPr lang="en-US" altLang="zh-CN"/>
              <a:t>2. </a:t>
            </a:r>
            <a:r>
              <a:rPr lang="zh-CN" altLang="en-US"/>
              <a:t>数据库和主语言程序间的通信</a:t>
            </a:r>
          </a:p>
          <a:p>
            <a:pPr lvl="1">
              <a:lnSpc>
                <a:spcPct val="110000"/>
              </a:lnSpc>
            </a:pPr>
            <a:r>
              <a:rPr lang="zh-CN" altLang="en-US"/>
              <a:t>需要解决数据库和主语言程序间的通信问题 </a:t>
            </a:r>
          </a:p>
          <a:p>
            <a:pPr lvl="2">
              <a:lnSpc>
                <a:spcPct val="110000"/>
              </a:lnSpc>
            </a:pPr>
            <a:r>
              <a:rPr lang="en-US" altLang="zh-CN"/>
              <a:t>SQL</a:t>
            </a:r>
            <a:r>
              <a:rPr lang="zh-CN" altLang="en-US"/>
              <a:t>语句执行是否成功，需要将执行结果反馈给应用程序</a:t>
            </a:r>
          </a:p>
          <a:p>
            <a:pPr lvl="1">
              <a:lnSpc>
                <a:spcPct val="110000"/>
              </a:lnSpc>
            </a:pPr>
            <a:r>
              <a:rPr lang="zh-CN" altLang="en-US"/>
              <a:t>在</a:t>
            </a:r>
            <a:r>
              <a:rPr lang="en-US" altLang="zh-CN"/>
              <a:t>SQL</a:t>
            </a:r>
            <a:r>
              <a:rPr lang="zh-CN" altLang="en-US"/>
              <a:t>中设有一通信区</a:t>
            </a:r>
            <a:r>
              <a:rPr lang="en-US" altLang="zh-CN"/>
              <a:t>SQLCA</a:t>
            </a:r>
            <a:r>
              <a:rPr lang="en-US" altLang="zh-CN" sz="2000"/>
              <a:t>(SQL Communication Area)</a:t>
            </a:r>
            <a:r>
              <a:rPr lang="zh-CN" altLang="en-US"/>
              <a:t> </a:t>
            </a:r>
          </a:p>
          <a:p>
            <a:pPr lvl="2">
              <a:lnSpc>
                <a:spcPct val="110000"/>
              </a:lnSpc>
            </a:pPr>
            <a:r>
              <a:rPr lang="en-US" altLang="zh-CN"/>
              <a:t>SQLCA</a:t>
            </a:r>
            <a:r>
              <a:rPr lang="zh-CN" altLang="en-US"/>
              <a:t>是一个数据结构</a:t>
            </a:r>
          </a:p>
          <a:p>
            <a:pPr lvl="3">
              <a:lnSpc>
                <a:spcPct val="110000"/>
              </a:lnSpc>
            </a:pPr>
            <a:r>
              <a:rPr lang="zh-CN" altLang="en-US"/>
              <a:t>其中包含描述</a:t>
            </a:r>
            <a:r>
              <a:rPr lang="en-US" altLang="zh-CN"/>
              <a:t>DBMS</a:t>
            </a:r>
            <a:r>
              <a:rPr lang="zh-CN" altLang="en-US"/>
              <a:t>当前工作状态的若干信息</a:t>
            </a:r>
          </a:p>
          <a:p>
            <a:pPr lvl="3">
              <a:lnSpc>
                <a:spcPct val="110000"/>
              </a:lnSpc>
            </a:pPr>
            <a:r>
              <a:rPr lang="en-US" altLang="zh-CN"/>
              <a:t>SQLCA</a:t>
            </a:r>
            <a:r>
              <a:rPr lang="zh-CN" altLang="en-US"/>
              <a:t>中有一状态指示单元</a:t>
            </a:r>
            <a:r>
              <a:rPr lang="en-US" altLang="zh-CN"/>
              <a:t>SQLCODE</a:t>
            </a:r>
            <a:r>
              <a:rPr lang="zh-CN" altLang="en-US"/>
              <a:t>，用于存放</a:t>
            </a:r>
            <a:r>
              <a:rPr lang="en-US" altLang="zh-CN"/>
              <a:t>SQL</a:t>
            </a:r>
            <a:r>
              <a:rPr lang="zh-CN" altLang="en-US"/>
              <a:t>语句的执行结果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02243">
                                            <p:txEl>
                                              <p:pRg st="0" end="0"/>
                                            </p:txEl>
                                          </p:spTgt>
                                        </p:tgtEl>
                                        <p:attrNameLst>
                                          <p:attrName>style.visibility</p:attrName>
                                        </p:attrNameLst>
                                      </p:cBhvr>
                                      <p:to>
                                        <p:strVal val="visible"/>
                                      </p:to>
                                    </p:set>
                                    <p:animEffect transition="in" filter="wipe(up)">
                                      <p:cBhvr>
                                        <p:cTn id="7" dur="1000"/>
                                        <p:tgtEl>
                                          <p:spTgt spid="180224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802243">
                                            <p:txEl>
                                              <p:pRg st="1" end="1"/>
                                            </p:txEl>
                                          </p:spTgt>
                                        </p:tgtEl>
                                        <p:attrNameLst>
                                          <p:attrName>style.visibility</p:attrName>
                                        </p:attrNameLst>
                                      </p:cBhvr>
                                      <p:to>
                                        <p:strVal val="visible"/>
                                      </p:to>
                                    </p:set>
                                    <p:animEffect transition="in" filter="wipe(up)">
                                      <p:cBhvr>
                                        <p:cTn id="11" dur="1000"/>
                                        <p:tgtEl>
                                          <p:spTgt spid="180224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802243">
                                            <p:txEl>
                                              <p:pRg st="2" end="2"/>
                                            </p:txEl>
                                          </p:spTgt>
                                        </p:tgtEl>
                                        <p:attrNameLst>
                                          <p:attrName>style.visibility</p:attrName>
                                        </p:attrNameLst>
                                      </p:cBhvr>
                                      <p:to>
                                        <p:strVal val="visible"/>
                                      </p:to>
                                    </p:set>
                                    <p:animEffect transition="in" filter="wipe(up)">
                                      <p:cBhvr>
                                        <p:cTn id="15" dur="1000"/>
                                        <p:tgtEl>
                                          <p:spTgt spid="180224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802243">
                                            <p:txEl>
                                              <p:pRg st="3" end="3"/>
                                            </p:txEl>
                                          </p:spTgt>
                                        </p:tgtEl>
                                        <p:attrNameLst>
                                          <p:attrName>style.visibility</p:attrName>
                                        </p:attrNameLst>
                                      </p:cBhvr>
                                      <p:to>
                                        <p:strVal val="visible"/>
                                      </p:to>
                                    </p:set>
                                    <p:animEffect transition="in" filter="wipe(up)">
                                      <p:cBhvr>
                                        <p:cTn id="20" dur="1000"/>
                                        <p:tgtEl>
                                          <p:spTgt spid="1802243">
                                            <p:txEl>
                                              <p:pRg st="3" end="3"/>
                                            </p:txEl>
                                          </p:spTgt>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802243">
                                            <p:txEl>
                                              <p:pRg st="4" end="4"/>
                                            </p:txEl>
                                          </p:spTgt>
                                        </p:tgtEl>
                                        <p:attrNameLst>
                                          <p:attrName>style.visibility</p:attrName>
                                        </p:attrNameLst>
                                      </p:cBhvr>
                                      <p:to>
                                        <p:strVal val="visible"/>
                                      </p:to>
                                    </p:set>
                                    <p:animEffect transition="in" filter="wipe(up)">
                                      <p:cBhvr>
                                        <p:cTn id="24" dur="1000"/>
                                        <p:tgtEl>
                                          <p:spTgt spid="1802243">
                                            <p:txEl>
                                              <p:pRg st="4" end="4"/>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802243">
                                            <p:txEl>
                                              <p:pRg st="5" end="5"/>
                                            </p:txEl>
                                          </p:spTgt>
                                        </p:tgtEl>
                                        <p:attrNameLst>
                                          <p:attrName>style.visibility</p:attrName>
                                        </p:attrNameLst>
                                      </p:cBhvr>
                                      <p:to>
                                        <p:strVal val="visible"/>
                                      </p:to>
                                    </p:set>
                                    <p:animEffect transition="in" filter="wipe(up)">
                                      <p:cBhvr>
                                        <p:cTn id="28" dur="1000"/>
                                        <p:tgtEl>
                                          <p:spTgt spid="1802243">
                                            <p:txEl>
                                              <p:pRg st="5" end="5"/>
                                            </p:txEl>
                                          </p:spTgt>
                                        </p:tgtEl>
                                      </p:cBhvr>
                                    </p:animEffect>
                                  </p:childTnLst>
                                </p:cTn>
                              </p:par>
                            </p:childTnLst>
                          </p:cTn>
                        </p:par>
                        <p:par>
                          <p:cTn id="29" fill="hold" nodeType="afterGroup">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1802243">
                                            <p:txEl>
                                              <p:pRg st="6" end="6"/>
                                            </p:txEl>
                                          </p:spTgt>
                                        </p:tgtEl>
                                        <p:attrNameLst>
                                          <p:attrName>style.visibility</p:attrName>
                                        </p:attrNameLst>
                                      </p:cBhvr>
                                      <p:to>
                                        <p:strVal val="visible"/>
                                      </p:to>
                                    </p:set>
                                    <p:animEffect transition="in" filter="wipe(up)">
                                      <p:cBhvr>
                                        <p:cTn id="32" dur="1000"/>
                                        <p:tgtEl>
                                          <p:spTgt spid="1802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43"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24864F0-AE86-41B3-947F-C8B9DFC03FBB}" type="slidenum">
              <a:rPr lang="zh-CN" altLang="en-US"/>
              <a:pPr/>
              <a:t>112</a:t>
            </a:fld>
            <a:endParaRPr lang="en-US" altLang="zh-CN"/>
          </a:p>
        </p:txBody>
      </p:sp>
      <p:sp>
        <p:nvSpPr>
          <p:cNvPr id="5" name="日期占位符 4"/>
          <p:cNvSpPr>
            <a:spLocks noGrp="1"/>
          </p:cNvSpPr>
          <p:nvPr>
            <p:ph type="dt" sz="half" idx="11"/>
          </p:nvPr>
        </p:nvSpPr>
        <p:spPr/>
        <p:txBody>
          <a:bodyPr/>
          <a:lstStyle/>
          <a:p>
            <a:fld id="{D5380B89-F249-4D26-8050-4F1E2518C55B}" type="datetime1">
              <a:rPr lang="zh-CN" altLang="en-US"/>
              <a:pPr/>
              <a:t>2024/6/12</a:t>
            </a:fld>
            <a:endParaRPr lang="en-US" altLang="zh-CN" sz="1000"/>
          </a:p>
        </p:txBody>
      </p:sp>
      <p:sp>
        <p:nvSpPr>
          <p:cNvPr id="1751042" name="Rectangle 2"/>
          <p:cNvSpPr>
            <a:spLocks noGrp="1" noChangeArrowheads="1"/>
          </p:cNvSpPr>
          <p:nvPr>
            <p:ph type="title"/>
          </p:nvPr>
        </p:nvSpPr>
        <p:spPr/>
        <p:txBody>
          <a:bodyPr/>
          <a:lstStyle/>
          <a:p>
            <a:r>
              <a:rPr lang="en-US" altLang="zh-CN"/>
              <a:t>SQL</a:t>
            </a:r>
            <a:r>
              <a:rPr lang="zh-CN" altLang="en-US"/>
              <a:t>通信区</a:t>
            </a:r>
          </a:p>
        </p:txBody>
      </p:sp>
      <p:sp>
        <p:nvSpPr>
          <p:cNvPr id="1751043" name="Rectangle 3"/>
          <p:cNvSpPr>
            <a:spLocks noGrp="1" noChangeArrowheads="1"/>
          </p:cNvSpPr>
          <p:nvPr>
            <p:ph type="body" idx="1"/>
          </p:nvPr>
        </p:nvSpPr>
        <p:spPr>
          <a:xfrm>
            <a:off x="704850" y="1196975"/>
            <a:ext cx="8420100" cy="3735388"/>
          </a:xfrm>
        </p:spPr>
        <p:txBody>
          <a:bodyPr/>
          <a:lstStyle/>
          <a:p>
            <a:pPr marL="342900" indent="-342900" defTabSz="914400">
              <a:lnSpc>
                <a:spcPct val="100000"/>
              </a:lnSpc>
            </a:pPr>
            <a:r>
              <a:rPr lang="en-US" altLang="zh-CN"/>
              <a:t>SQLCA</a:t>
            </a:r>
            <a:r>
              <a:rPr lang="zh-CN" altLang="en-US"/>
              <a:t>的用途</a:t>
            </a:r>
          </a:p>
          <a:p>
            <a:pPr marL="742950" lvl="1" indent="-285750" defTabSz="914400">
              <a:lnSpc>
                <a:spcPct val="100000"/>
              </a:lnSpc>
            </a:pPr>
            <a:r>
              <a:rPr lang="en-US" altLang="zh-CN"/>
              <a:t>SQL</a:t>
            </a:r>
            <a:r>
              <a:rPr lang="zh-CN" altLang="en-US"/>
              <a:t>语句执行后，</a:t>
            </a:r>
            <a:r>
              <a:rPr lang="en-US" altLang="zh-CN"/>
              <a:t>DBMS</a:t>
            </a:r>
            <a:r>
              <a:rPr lang="zh-CN" altLang="en-US"/>
              <a:t>反馈给应用程序信息</a:t>
            </a:r>
          </a:p>
          <a:p>
            <a:pPr marL="1143000" lvl="2" indent="-228600" defTabSz="914400">
              <a:lnSpc>
                <a:spcPct val="100000"/>
              </a:lnSpc>
            </a:pPr>
            <a:r>
              <a:rPr lang="zh-CN" altLang="en-US"/>
              <a:t> 描述系统当前工作状态</a:t>
            </a:r>
          </a:p>
          <a:p>
            <a:pPr marL="1143000" lvl="2" indent="-228600" defTabSz="914400">
              <a:lnSpc>
                <a:spcPct val="100000"/>
              </a:lnSpc>
            </a:pPr>
            <a:r>
              <a:rPr lang="zh-CN" altLang="en-US"/>
              <a:t> 描述运行环境</a:t>
            </a:r>
          </a:p>
          <a:p>
            <a:pPr marL="742950" lvl="1" indent="-285750" defTabSz="914400">
              <a:lnSpc>
                <a:spcPct val="100000"/>
              </a:lnSpc>
            </a:pPr>
            <a:r>
              <a:rPr lang="zh-CN" altLang="en-US"/>
              <a:t>这些信息将送到</a:t>
            </a:r>
            <a:r>
              <a:rPr lang="en-US" altLang="zh-CN"/>
              <a:t>SQL</a:t>
            </a:r>
            <a:r>
              <a:rPr lang="zh-CN" altLang="en-US"/>
              <a:t>通信区</a:t>
            </a:r>
            <a:r>
              <a:rPr lang="en-US" altLang="zh-CN"/>
              <a:t>SQLCA</a:t>
            </a:r>
            <a:r>
              <a:rPr lang="zh-CN" altLang="en-US"/>
              <a:t>中</a:t>
            </a:r>
          </a:p>
          <a:p>
            <a:pPr marL="742950" lvl="1" indent="-285750" defTabSz="914400">
              <a:lnSpc>
                <a:spcPct val="100000"/>
              </a:lnSpc>
            </a:pPr>
            <a:r>
              <a:rPr lang="zh-CN" altLang="en-US"/>
              <a:t>应用程序从</a:t>
            </a:r>
            <a:r>
              <a:rPr lang="en-US" altLang="zh-CN"/>
              <a:t>SQLCA</a:t>
            </a:r>
            <a:r>
              <a:rPr lang="zh-CN" altLang="en-US"/>
              <a:t>中取出这些状态信息，据此决定接下来执行的语句</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36AD028-FF1B-4A48-8AED-232F7BC3D6B7}" type="slidenum">
              <a:rPr lang="zh-CN" altLang="en-US"/>
              <a:pPr/>
              <a:t>113</a:t>
            </a:fld>
            <a:endParaRPr lang="en-US" altLang="zh-CN"/>
          </a:p>
        </p:txBody>
      </p:sp>
      <p:sp>
        <p:nvSpPr>
          <p:cNvPr id="5" name="日期占位符 4"/>
          <p:cNvSpPr>
            <a:spLocks noGrp="1"/>
          </p:cNvSpPr>
          <p:nvPr>
            <p:ph type="dt" sz="half" idx="11"/>
          </p:nvPr>
        </p:nvSpPr>
        <p:spPr/>
        <p:txBody>
          <a:bodyPr/>
          <a:lstStyle/>
          <a:p>
            <a:fld id="{0A779915-61AB-4BC2-A6D4-3343683A81D3}" type="datetime1">
              <a:rPr lang="zh-CN" altLang="en-US"/>
              <a:pPr/>
              <a:t>2024/6/12</a:t>
            </a:fld>
            <a:endParaRPr lang="en-US" altLang="zh-CN" sz="1000"/>
          </a:p>
        </p:txBody>
      </p:sp>
      <p:sp>
        <p:nvSpPr>
          <p:cNvPr id="1752066" name="Rectangle 2"/>
          <p:cNvSpPr>
            <a:spLocks noGrp="1" noChangeArrowheads="1"/>
          </p:cNvSpPr>
          <p:nvPr>
            <p:ph type="title"/>
          </p:nvPr>
        </p:nvSpPr>
        <p:spPr/>
        <p:txBody>
          <a:bodyPr/>
          <a:lstStyle/>
          <a:p>
            <a:r>
              <a:rPr lang="en-US" altLang="zh-CN"/>
              <a:t>SQL</a:t>
            </a:r>
            <a:r>
              <a:rPr lang="zh-CN" altLang="en-US"/>
              <a:t>通信区</a:t>
            </a:r>
          </a:p>
        </p:txBody>
      </p:sp>
      <p:sp>
        <p:nvSpPr>
          <p:cNvPr id="1752067" name="Rectangle 3"/>
          <p:cNvSpPr>
            <a:spLocks noGrp="1" noChangeArrowheads="1"/>
          </p:cNvSpPr>
          <p:nvPr>
            <p:ph type="body" idx="1"/>
          </p:nvPr>
        </p:nvSpPr>
        <p:spPr>
          <a:xfrm>
            <a:off x="704850" y="1196975"/>
            <a:ext cx="8420100" cy="5035550"/>
          </a:xfrm>
        </p:spPr>
        <p:txBody>
          <a:bodyPr/>
          <a:lstStyle/>
          <a:p>
            <a:pPr marL="342900" indent="-342900" defTabSz="914400"/>
            <a:r>
              <a:rPr lang="en-US" altLang="zh-CN"/>
              <a:t>SQLCA</a:t>
            </a:r>
            <a:r>
              <a:rPr lang="zh-CN" altLang="en-US"/>
              <a:t>的内容</a:t>
            </a:r>
          </a:p>
          <a:p>
            <a:pPr marL="742950" lvl="1" indent="-285750" defTabSz="914400"/>
            <a:r>
              <a:rPr lang="zh-CN" altLang="en-US"/>
              <a:t>与所执行的</a:t>
            </a:r>
            <a:r>
              <a:rPr lang="en-US" altLang="zh-CN"/>
              <a:t>SQL</a:t>
            </a:r>
            <a:r>
              <a:rPr lang="zh-CN" altLang="en-US"/>
              <a:t>语句有关</a:t>
            </a:r>
          </a:p>
          <a:p>
            <a:pPr marL="742950" lvl="1" indent="-285750" defTabSz="914400"/>
            <a:r>
              <a:rPr lang="zh-CN" altLang="en-US"/>
              <a:t> 与该</a:t>
            </a:r>
            <a:r>
              <a:rPr lang="en-US" altLang="zh-CN"/>
              <a:t>SQL</a:t>
            </a:r>
            <a:r>
              <a:rPr lang="zh-CN" altLang="en-US"/>
              <a:t>语句的执行情况有关</a:t>
            </a:r>
          </a:p>
          <a:p>
            <a:pPr marL="1143000" lvl="2" indent="-228600" defTabSz="914400">
              <a:buFont typeface="Wingdings" pitchFamily="2" charset="2"/>
              <a:buNone/>
            </a:pPr>
            <a:r>
              <a:rPr lang="zh-CN" altLang="en-US"/>
              <a:t>例：在执行删除语句</a:t>
            </a:r>
            <a:r>
              <a:rPr lang="en-US" altLang="zh-CN"/>
              <a:t>DELETE</a:t>
            </a:r>
            <a:r>
              <a:rPr lang="zh-CN" altLang="en-US"/>
              <a:t>后，不同的执行情况，</a:t>
            </a:r>
            <a:r>
              <a:rPr lang="en-US" altLang="zh-CN"/>
              <a:t>SQLCA</a:t>
            </a:r>
            <a:r>
              <a:rPr lang="zh-CN" altLang="en-US"/>
              <a:t>中有不同的信息：</a:t>
            </a:r>
          </a:p>
          <a:p>
            <a:pPr marL="1600200" lvl="3" indent="-228600" defTabSz="914400"/>
            <a:r>
              <a:rPr lang="zh-CN" altLang="en-US"/>
              <a:t> 违反数据保护规则，操作拒绝</a:t>
            </a:r>
          </a:p>
          <a:p>
            <a:pPr marL="1600200" lvl="3" indent="-228600" defTabSz="914400"/>
            <a:r>
              <a:rPr lang="zh-CN" altLang="en-US"/>
              <a:t> 没有满足条件的行，一行也没有删除</a:t>
            </a:r>
          </a:p>
          <a:p>
            <a:pPr marL="1600200" lvl="3" indent="-228600" defTabSz="914400"/>
            <a:r>
              <a:rPr lang="zh-CN" altLang="en-US"/>
              <a:t> 成功删除，并有删除的行数</a:t>
            </a:r>
          </a:p>
          <a:p>
            <a:pPr marL="1600200" lvl="3" indent="-228600" defTabSz="914400"/>
            <a:r>
              <a:rPr lang="zh-CN" altLang="en-US"/>
              <a:t> 无条件删除警告信息</a:t>
            </a:r>
          </a:p>
          <a:p>
            <a:pPr marL="1600200" lvl="3" indent="-228600" defTabSz="914400"/>
            <a:r>
              <a:rPr lang="zh-CN" altLang="en-US"/>
              <a:t> 由于各种原因，执行出错</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CEC5D7-2A20-4A25-997F-77ABE77A322E}" type="slidenum">
              <a:rPr lang="zh-CN" altLang="en-US"/>
              <a:pPr/>
              <a:t>114</a:t>
            </a:fld>
            <a:endParaRPr lang="en-US" altLang="zh-CN"/>
          </a:p>
        </p:txBody>
      </p:sp>
      <p:sp>
        <p:nvSpPr>
          <p:cNvPr id="5" name="日期占位符 4"/>
          <p:cNvSpPr>
            <a:spLocks noGrp="1"/>
          </p:cNvSpPr>
          <p:nvPr>
            <p:ph type="dt" sz="half" idx="11"/>
          </p:nvPr>
        </p:nvSpPr>
        <p:spPr/>
        <p:txBody>
          <a:bodyPr/>
          <a:lstStyle/>
          <a:p>
            <a:fld id="{9D383500-BA62-45B1-98B4-5B05D50902EE}" type="datetime1">
              <a:rPr lang="zh-CN" altLang="en-US"/>
              <a:pPr/>
              <a:t>2024/6/12</a:t>
            </a:fld>
            <a:endParaRPr lang="en-US" altLang="zh-CN" sz="1000"/>
          </a:p>
        </p:txBody>
      </p:sp>
      <p:sp>
        <p:nvSpPr>
          <p:cNvPr id="1801218" name="Rectangle 2"/>
          <p:cNvSpPr>
            <a:spLocks noGrp="1" noChangeArrowheads="1"/>
          </p:cNvSpPr>
          <p:nvPr>
            <p:ph type="title"/>
          </p:nvPr>
        </p:nvSpPr>
        <p:spPr>
          <a:xfrm>
            <a:off x="344488" y="420688"/>
            <a:ext cx="9561512" cy="493712"/>
          </a:xfrm>
        </p:spPr>
        <p:txBody>
          <a:bodyPr/>
          <a:lstStyle/>
          <a:p>
            <a:r>
              <a:rPr lang="zh-CN" altLang="en-US" sz="3600"/>
              <a:t>将</a:t>
            </a:r>
            <a:r>
              <a:rPr lang="en-US" altLang="zh-CN" sz="3600"/>
              <a:t>SQL</a:t>
            </a:r>
            <a:r>
              <a:rPr lang="zh-CN" altLang="en-US" sz="3600"/>
              <a:t>语句嵌入到宿主语言中必须解决的问题</a:t>
            </a:r>
          </a:p>
        </p:txBody>
      </p:sp>
      <p:sp>
        <p:nvSpPr>
          <p:cNvPr id="1801219" name="Rectangle 3"/>
          <p:cNvSpPr>
            <a:spLocks noGrp="1" noChangeArrowheads="1"/>
          </p:cNvSpPr>
          <p:nvPr>
            <p:ph type="body" idx="1"/>
          </p:nvPr>
        </p:nvSpPr>
        <p:spPr>
          <a:xfrm>
            <a:off x="650875" y="1143000"/>
            <a:ext cx="8820150" cy="5270500"/>
          </a:xfrm>
        </p:spPr>
        <p:txBody>
          <a:bodyPr/>
          <a:lstStyle/>
          <a:p>
            <a:r>
              <a:rPr lang="en-US" altLang="zh-CN" dirty="0"/>
              <a:t>3. </a:t>
            </a:r>
            <a:r>
              <a:rPr lang="zh-CN" altLang="en-US" dirty="0"/>
              <a:t>数据库和主语言程序间的数据交换</a:t>
            </a:r>
          </a:p>
          <a:p>
            <a:pPr lvl="1"/>
            <a:r>
              <a:rPr lang="zh-CN" altLang="en-US" dirty="0"/>
              <a:t>嵌入式</a:t>
            </a:r>
            <a:r>
              <a:rPr lang="en-US" altLang="zh-CN" dirty="0"/>
              <a:t>SQL</a:t>
            </a:r>
            <a:r>
              <a:rPr lang="zh-CN" altLang="en-US" dirty="0"/>
              <a:t>语句有输入变量和输出变量，用来与主语言进行</a:t>
            </a:r>
            <a:r>
              <a:rPr lang="zh-CN" altLang="en-US" dirty="0">
                <a:solidFill>
                  <a:srgbClr val="C00000"/>
                </a:solidFill>
              </a:rPr>
              <a:t>数据交换</a:t>
            </a:r>
            <a:r>
              <a:rPr lang="zh-CN" altLang="en-US" dirty="0"/>
              <a:t>。</a:t>
            </a:r>
          </a:p>
          <a:p>
            <a:pPr lvl="2"/>
            <a:r>
              <a:rPr lang="zh-CN" altLang="en-US" dirty="0"/>
              <a:t>这些变量是主语言定义的程序变量，简称</a:t>
            </a:r>
            <a:r>
              <a:rPr lang="zh-CN" altLang="en-US" dirty="0">
                <a:solidFill>
                  <a:srgbClr val="C00000"/>
                </a:solidFill>
              </a:rPr>
              <a:t>主变量</a:t>
            </a:r>
            <a:r>
              <a:rPr lang="en-US" altLang="zh-CN" dirty="0"/>
              <a:t>(host variable)</a:t>
            </a:r>
            <a:r>
              <a:rPr lang="zh-CN" altLang="en-US" dirty="0"/>
              <a:t>或</a:t>
            </a:r>
            <a:r>
              <a:rPr lang="zh-CN" altLang="en-US" dirty="0">
                <a:solidFill>
                  <a:srgbClr val="C00000"/>
                </a:solidFill>
              </a:rPr>
              <a:t>宿主变量</a:t>
            </a:r>
          </a:p>
          <a:p>
            <a:pPr lvl="1"/>
            <a:r>
              <a:rPr lang="zh-CN" altLang="en-US" dirty="0"/>
              <a:t>输入主变量</a:t>
            </a:r>
          </a:p>
          <a:p>
            <a:pPr lvl="2"/>
            <a:r>
              <a:rPr lang="zh-CN" altLang="en-US" dirty="0"/>
              <a:t> 指定向数据库中插入的数据； 将数据库中的数据修改为指定值； 指定执行的操作</a:t>
            </a:r>
          </a:p>
          <a:p>
            <a:pPr lvl="2"/>
            <a:r>
              <a:rPr lang="zh-CN" altLang="en-US" dirty="0"/>
              <a:t> 指定</a:t>
            </a:r>
            <a:r>
              <a:rPr lang="en-US" altLang="zh-CN" dirty="0"/>
              <a:t>WHERE</a:t>
            </a:r>
            <a:r>
              <a:rPr lang="zh-CN" altLang="en-US" dirty="0"/>
              <a:t>子句或</a:t>
            </a:r>
            <a:r>
              <a:rPr lang="en-US" altLang="zh-CN" dirty="0"/>
              <a:t>HAVING</a:t>
            </a:r>
            <a:r>
              <a:rPr lang="zh-CN" altLang="en-US" dirty="0"/>
              <a:t>子句中的条件</a:t>
            </a:r>
          </a:p>
          <a:p>
            <a:pPr lvl="1"/>
            <a:r>
              <a:rPr lang="zh-CN" altLang="en-US" dirty="0"/>
              <a:t>输出主变量</a:t>
            </a:r>
          </a:p>
          <a:p>
            <a:pPr lvl="2"/>
            <a:r>
              <a:rPr lang="zh-CN" altLang="en-US" dirty="0"/>
              <a:t> 获取</a:t>
            </a:r>
            <a:r>
              <a:rPr lang="en-US" altLang="zh-CN" dirty="0"/>
              <a:t>SQL</a:t>
            </a:r>
            <a:r>
              <a:rPr lang="zh-CN" altLang="en-US" dirty="0"/>
              <a:t>语句的结果数据和</a:t>
            </a:r>
            <a:r>
              <a:rPr lang="en-US" altLang="zh-CN" dirty="0"/>
              <a:t>SQL</a:t>
            </a:r>
            <a:r>
              <a:rPr lang="zh-CN" altLang="en-US" dirty="0"/>
              <a:t>语句的执行状态</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F066E3E-2014-4DC9-BD86-3F402067C7B4}" type="slidenum">
              <a:rPr lang="zh-CN" altLang="en-US"/>
              <a:pPr/>
              <a:t>115</a:t>
            </a:fld>
            <a:endParaRPr lang="en-US" altLang="zh-CN"/>
          </a:p>
        </p:txBody>
      </p:sp>
      <p:sp>
        <p:nvSpPr>
          <p:cNvPr id="5" name="日期占位符 4"/>
          <p:cNvSpPr>
            <a:spLocks noGrp="1"/>
          </p:cNvSpPr>
          <p:nvPr>
            <p:ph type="dt" sz="half" idx="11"/>
          </p:nvPr>
        </p:nvSpPr>
        <p:spPr/>
        <p:txBody>
          <a:bodyPr/>
          <a:lstStyle/>
          <a:p>
            <a:fld id="{F2C03B64-8EE2-4187-9340-BAA03B2BBD1B}" type="datetime1">
              <a:rPr lang="zh-CN" altLang="en-US"/>
              <a:pPr/>
              <a:t>2024/6/12</a:t>
            </a:fld>
            <a:endParaRPr lang="en-US" altLang="zh-CN" sz="1000"/>
          </a:p>
        </p:txBody>
      </p:sp>
      <p:sp>
        <p:nvSpPr>
          <p:cNvPr id="1803266" name="Rectangle 2"/>
          <p:cNvSpPr>
            <a:spLocks noGrp="1" noChangeArrowheads="1"/>
          </p:cNvSpPr>
          <p:nvPr>
            <p:ph type="title"/>
          </p:nvPr>
        </p:nvSpPr>
        <p:spPr>
          <a:xfrm>
            <a:off x="650875" y="420688"/>
            <a:ext cx="9255125" cy="493712"/>
          </a:xfrm>
        </p:spPr>
        <p:txBody>
          <a:bodyPr/>
          <a:lstStyle/>
          <a:p>
            <a:r>
              <a:rPr lang="zh-CN" altLang="en-US" sz="3600"/>
              <a:t>将</a:t>
            </a:r>
            <a:r>
              <a:rPr lang="en-US" altLang="zh-CN" sz="3600"/>
              <a:t>SQL</a:t>
            </a:r>
            <a:r>
              <a:rPr lang="zh-CN" altLang="en-US" sz="3600"/>
              <a:t>语句嵌入到宿主语言中必须解决的问题</a:t>
            </a:r>
          </a:p>
        </p:txBody>
      </p:sp>
      <p:sp>
        <p:nvSpPr>
          <p:cNvPr id="1803267" name="Rectangle 3"/>
          <p:cNvSpPr>
            <a:spLocks noGrp="1" noChangeArrowheads="1"/>
          </p:cNvSpPr>
          <p:nvPr>
            <p:ph type="body" idx="1"/>
          </p:nvPr>
        </p:nvSpPr>
        <p:spPr>
          <a:xfrm>
            <a:off x="650875" y="1143000"/>
            <a:ext cx="8839200" cy="5294313"/>
          </a:xfrm>
        </p:spPr>
        <p:txBody>
          <a:bodyPr/>
          <a:lstStyle/>
          <a:p>
            <a:pPr>
              <a:spcBef>
                <a:spcPct val="10000"/>
              </a:spcBef>
            </a:pPr>
            <a:r>
              <a:rPr lang="en-US" altLang="zh-CN" dirty="0"/>
              <a:t>4.</a:t>
            </a:r>
            <a:r>
              <a:rPr lang="zh-CN" altLang="en-US" dirty="0"/>
              <a:t>需要协调面向集合和面向记录两种不同的处理方式 </a:t>
            </a:r>
          </a:p>
          <a:p>
            <a:pPr lvl="1">
              <a:spcBef>
                <a:spcPct val="10000"/>
              </a:spcBef>
            </a:pPr>
            <a:r>
              <a:rPr lang="zh-CN" altLang="en-US" dirty="0"/>
              <a:t>集合性操作语言与过程性操作语言的不匹配</a:t>
            </a:r>
          </a:p>
          <a:p>
            <a:pPr lvl="2">
              <a:spcBef>
                <a:spcPct val="10000"/>
              </a:spcBef>
            </a:pPr>
            <a:r>
              <a:rPr lang="en-US" altLang="zh-CN" dirty="0"/>
              <a:t>SQL</a:t>
            </a:r>
            <a:r>
              <a:rPr lang="zh-CN" altLang="en-US" dirty="0"/>
              <a:t>语言是</a:t>
            </a:r>
            <a:r>
              <a:rPr lang="zh-CN" altLang="en-US" dirty="0">
                <a:solidFill>
                  <a:srgbClr val="C00000"/>
                </a:solidFill>
              </a:rPr>
              <a:t>面向集合</a:t>
            </a:r>
            <a:r>
              <a:rPr lang="zh-CN" altLang="en-US" dirty="0"/>
              <a:t>的，一条</a:t>
            </a:r>
            <a:r>
              <a:rPr lang="en-US" altLang="zh-CN" dirty="0"/>
              <a:t>SQL</a:t>
            </a:r>
            <a:r>
              <a:rPr lang="zh-CN" altLang="en-US" dirty="0"/>
              <a:t>语句原则上可以产生或处理多条记录</a:t>
            </a:r>
          </a:p>
          <a:p>
            <a:pPr lvl="2">
              <a:spcBef>
                <a:spcPct val="10000"/>
              </a:spcBef>
            </a:pPr>
            <a:r>
              <a:rPr lang="zh-CN" altLang="en-US" dirty="0"/>
              <a:t>主语言是</a:t>
            </a:r>
            <a:r>
              <a:rPr lang="zh-CN" altLang="en-US" dirty="0">
                <a:solidFill>
                  <a:srgbClr val="C00000"/>
                </a:solidFill>
              </a:rPr>
              <a:t>面向记录</a:t>
            </a:r>
            <a:r>
              <a:rPr lang="zh-CN" altLang="en-US" dirty="0"/>
              <a:t>的，一组主变量一次只能存放一条记录</a:t>
            </a:r>
          </a:p>
          <a:p>
            <a:pPr lvl="2">
              <a:spcBef>
                <a:spcPct val="10000"/>
              </a:spcBef>
            </a:pPr>
            <a:r>
              <a:rPr lang="zh-CN" altLang="en-US" dirty="0"/>
              <a:t>仅使用主变量并不能完全满足</a:t>
            </a:r>
            <a:r>
              <a:rPr lang="en-US" altLang="zh-CN" dirty="0"/>
              <a:t>SQL</a:t>
            </a:r>
            <a:r>
              <a:rPr lang="zh-CN" altLang="en-US" dirty="0"/>
              <a:t>语句向应用程序输出数据的要求</a:t>
            </a:r>
          </a:p>
          <a:p>
            <a:pPr lvl="1">
              <a:spcBef>
                <a:spcPct val="10000"/>
              </a:spcBef>
            </a:pPr>
            <a:r>
              <a:rPr lang="zh-CN" altLang="en-US" dirty="0"/>
              <a:t>嵌入式</a:t>
            </a:r>
            <a:r>
              <a:rPr lang="en-US" altLang="zh-CN" dirty="0"/>
              <a:t>SQL</a:t>
            </a:r>
            <a:r>
              <a:rPr lang="zh-CN" altLang="en-US" dirty="0"/>
              <a:t>引入了</a:t>
            </a:r>
            <a:r>
              <a:rPr lang="zh-CN" altLang="en-US" dirty="0">
                <a:solidFill>
                  <a:srgbClr val="C00000"/>
                </a:solidFill>
              </a:rPr>
              <a:t>游标</a:t>
            </a:r>
            <a:r>
              <a:rPr lang="zh-CN" altLang="en-US" dirty="0"/>
              <a:t>的概念，用来协调这两种不同的处理方式</a:t>
            </a:r>
          </a:p>
          <a:p>
            <a:pPr lvl="2">
              <a:spcBef>
                <a:spcPct val="10000"/>
              </a:spcBef>
            </a:pPr>
            <a:r>
              <a:rPr lang="zh-CN" altLang="en-US" dirty="0"/>
              <a:t>游标是系统为用户开设的一个</a:t>
            </a:r>
            <a:r>
              <a:rPr lang="zh-CN" altLang="en-US" dirty="0">
                <a:solidFill>
                  <a:srgbClr val="C00000"/>
                </a:solidFill>
              </a:rPr>
              <a:t>数据缓冲区</a:t>
            </a:r>
            <a:r>
              <a:rPr lang="zh-CN" altLang="en-US" dirty="0"/>
              <a:t>，存放</a:t>
            </a:r>
            <a:r>
              <a:rPr lang="en-US" altLang="zh-CN" dirty="0"/>
              <a:t>SQL</a:t>
            </a:r>
            <a:r>
              <a:rPr lang="zh-CN" altLang="en-US" dirty="0"/>
              <a:t>语句的执行结果</a:t>
            </a:r>
          </a:p>
          <a:p>
            <a:pPr lvl="2">
              <a:spcBef>
                <a:spcPct val="10000"/>
              </a:spcBef>
            </a:pPr>
            <a:r>
              <a:rPr lang="zh-CN" altLang="en-US" dirty="0"/>
              <a:t>每个游标区都有一个名字，游标是可移动的。</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3157788"/>
          </a:xfrm>
        </p:spPr>
        <p:txBody>
          <a:bodyPr/>
          <a:lstStyle/>
          <a:p>
            <a:pPr>
              <a:defRPr/>
            </a:pPr>
            <a:r>
              <a:rPr lang="en-US" altLang="zh-CN" sz="7200" dirty="0"/>
              <a:t>M5</a:t>
            </a:r>
            <a:br>
              <a:rPr lang="en-US" altLang="zh-CN" sz="7200" dirty="0"/>
            </a:br>
            <a:r>
              <a:rPr lang="zh-CN" altLang="en-US" sz="7200" dirty="0">
                <a:latin typeface="微软雅黑" panose="020B0503020204020204" pitchFamily="34" charset="-122"/>
                <a:ea typeface="微软雅黑" panose="020B0503020204020204" pitchFamily="34" charset="-122"/>
              </a:rPr>
              <a:t>查询处理和</a:t>
            </a:r>
            <a:br>
              <a:rPr lang="en-US" altLang="zh-CN" sz="7200" dirty="0">
                <a:latin typeface="微软雅黑" panose="020B0503020204020204" pitchFamily="34" charset="-122"/>
                <a:ea typeface="微软雅黑" panose="020B0503020204020204" pitchFamily="34" charset="-122"/>
              </a:rPr>
            </a:br>
            <a:r>
              <a:rPr lang="zh-CN" altLang="en-US" sz="7200" dirty="0">
                <a:latin typeface="微软雅黑" panose="020B0503020204020204" pitchFamily="34" charset="-122"/>
                <a:ea typeface="微软雅黑" panose="020B0503020204020204" pitchFamily="34" charset="-122"/>
              </a:rPr>
              <a:t>查询优化</a:t>
            </a:r>
            <a:endParaRPr lang="zh-CN" altLang="en-US" sz="7200" dirty="0"/>
          </a:p>
        </p:txBody>
      </p:sp>
    </p:spTree>
    <p:extLst>
      <p:ext uri="{BB962C8B-B14F-4D97-AF65-F5344CB8AC3E}">
        <p14:creationId xmlns:p14="http://schemas.microsoft.com/office/powerpoint/2010/main" val="15681999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C5B2771-78B6-4ADF-AEE8-A68BD7675850}" type="slidenum">
              <a:rPr lang="zh-CN" altLang="en-US" sz="2000" smtClean="0"/>
              <a:pPr/>
              <a:t>117</a:t>
            </a:fld>
            <a:endParaRPr lang="en-US" altLang="zh-CN" sz="2000"/>
          </a:p>
        </p:txBody>
      </p:sp>
      <p:sp>
        <p:nvSpPr>
          <p:cNvPr id="614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BCA82FA-ADE9-4F6A-82B5-D81A33324AB5}" type="datetime1">
              <a:rPr lang="zh-CN" altLang="en-US" sz="1800" smtClean="0"/>
              <a:pPr/>
              <a:t>2024/6/12</a:t>
            </a:fld>
            <a:endParaRPr lang="en-US" altLang="zh-CN" sz="1000"/>
          </a:p>
        </p:txBody>
      </p:sp>
      <p:sp>
        <p:nvSpPr>
          <p:cNvPr id="1576962" name="Rectangle 2"/>
          <p:cNvSpPr>
            <a:spLocks noGrp="1" noChangeArrowheads="1"/>
          </p:cNvSpPr>
          <p:nvPr>
            <p:ph type="title"/>
          </p:nvPr>
        </p:nvSpPr>
        <p:spPr/>
        <p:txBody>
          <a:bodyPr/>
          <a:lstStyle/>
          <a:p>
            <a:pPr>
              <a:defRPr/>
            </a:pPr>
            <a:r>
              <a:rPr lang="zh-CN" altLang="en-US"/>
              <a:t>5.1.1	查询处理过程</a:t>
            </a:r>
          </a:p>
        </p:txBody>
      </p:sp>
      <p:graphicFrame>
        <p:nvGraphicFramePr>
          <p:cNvPr id="1576964" name="Object 4"/>
          <p:cNvGraphicFramePr>
            <a:graphicFrameLocks noChangeAspect="1"/>
          </p:cNvGraphicFramePr>
          <p:nvPr/>
        </p:nvGraphicFramePr>
        <p:xfrm>
          <a:off x="209550" y="76200"/>
          <a:ext cx="2762250" cy="6477000"/>
        </p:xfrm>
        <a:graphic>
          <a:graphicData uri="http://schemas.openxmlformats.org/presentationml/2006/ole">
            <mc:AlternateContent xmlns:mc="http://schemas.openxmlformats.org/markup-compatibility/2006">
              <mc:Choice xmlns:v="urn:schemas-microsoft-com:vml" Requires="v">
                <p:oleObj spid="_x0000_s61574" name="位图图像" r:id="rId3" imgW="1380952" imgH="3467584" progId="Paint.Picture">
                  <p:embed/>
                </p:oleObj>
              </mc:Choice>
              <mc:Fallback>
                <p:oleObj name="位图图像" r:id="rId3" imgW="1380952" imgH="3467584" progId="Paint.Picture">
                  <p:embed/>
                  <p:pic>
                    <p:nvPicPr>
                      <p:cNvPr id="1576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 y="76200"/>
                        <a:ext cx="276225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grpSp>
        <p:nvGrpSpPr>
          <p:cNvPr id="1576965" name="Group 5"/>
          <p:cNvGrpSpPr>
            <a:grpSpLocks/>
          </p:cNvGrpSpPr>
          <p:nvPr/>
        </p:nvGrpSpPr>
        <p:grpSpPr bwMode="auto">
          <a:xfrm>
            <a:off x="3200400" y="457200"/>
            <a:ext cx="6400800" cy="1139825"/>
            <a:chOff x="192" y="1104"/>
            <a:chExt cx="2496" cy="718"/>
          </a:xfrm>
        </p:grpSpPr>
        <p:sp>
          <p:nvSpPr>
            <p:cNvPr id="6163" name="Text Box 6"/>
            <p:cNvSpPr txBox="1">
              <a:spLocks noChangeArrowheads="1"/>
            </p:cNvSpPr>
            <p:nvPr/>
          </p:nvSpPr>
          <p:spPr bwMode="auto">
            <a:xfrm>
              <a:off x="249" y="1104"/>
              <a:ext cx="2439" cy="718"/>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对查询语句进行扫描、词法分析和语法分析 </a:t>
              </a:r>
            </a:p>
          </p:txBody>
        </p:sp>
        <p:sp>
          <p:nvSpPr>
            <p:cNvPr id="1576967" name="Oval 7"/>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1</a:t>
              </a:r>
            </a:p>
          </p:txBody>
        </p:sp>
      </p:grpSp>
      <p:grpSp>
        <p:nvGrpSpPr>
          <p:cNvPr id="1576968" name="Group 8"/>
          <p:cNvGrpSpPr>
            <a:grpSpLocks/>
          </p:cNvGrpSpPr>
          <p:nvPr/>
        </p:nvGrpSpPr>
        <p:grpSpPr bwMode="auto">
          <a:xfrm>
            <a:off x="3200400" y="1984375"/>
            <a:ext cx="6400800" cy="1139825"/>
            <a:chOff x="192" y="1104"/>
            <a:chExt cx="2496" cy="718"/>
          </a:xfrm>
        </p:grpSpPr>
        <p:sp>
          <p:nvSpPr>
            <p:cNvPr id="6161" name="Text Box 9"/>
            <p:cNvSpPr txBox="1">
              <a:spLocks noChangeArrowheads="1"/>
            </p:cNvSpPr>
            <p:nvPr/>
          </p:nvSpPr>
          <p:spPr bwMode="auto">
            <a:xfrm>
              <a:off x="249" y="1104"/>
              <a:ext cx="2439" cy="718"/>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根据数据字典中的用户权限和完整性约束定义对用户的存取权限进行检查</a:t>
              </a:r>
            </a:p>
          </p:txBody>
        </p:sp>
        <p:sp>
          <p:nvSpPr>
            <p:cNvPr id="1576970" name="Oval 10"/>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2</a:t>
              </a:r>
            </a:p>
          </p:txBody>
        </p:sp>
      </p:grpSp>
      <p:grpSp>
        <p:nvGrpSpPr>
          <p:cNvPr id="1576971" name="Group 11"/>
          <p:cNvGrpSpPr>
            <a:grpSpLocks/>
          </p:cNvGrpSpPr>
          <p:nvPr/>
        </p:nvGrpSpPr>
        <p:grpSpPr bwMode="auto">
          <a:xfrm>
            <a:off x="3200400" y="3111500"/>
            <a:ext cx="6400800" cy="1993900"/>
            <a:chOff x="192" y="1104"/>
            <a:chExt cx="2496" cy="1256"/>
          </a:xfrm>
        </p:grpSpPr>
        <p:sp>
          <p:nvSpPr>
            <p:cNvPr id="6159" name="Text Box 12"/>
            <p:cNvSpPr txBox="1">
              <a:spLocks noChangeArrowheads="1"/>
            </p:cNvSpPr>
            <p:nvPr/>
          </p:nvSpPr>
          <p:spPr bwMode="auto">
            <a:xfrm>
              <a:off x="249" y="1104"/>
              <a:ext cx="2439" cy="1256"/>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把</a:t>
              </a:r>
              <a:r>
                <a:rPr lang="en-US" altLang="zh-CN" sz="2800" b="1">
                  <a:latin typeface="Times New Roman" pitchFamily="18" charset="0"/>
                </a:rPr>
                <a:t>SQL</a:t>
              </a:r>
              <a:r>
                <a:rPr lang="zh-CN" altLang="en-US" sz="2800" b="1">
                  <a:latin typeface="Times New Roman" pitchFamily="18" charset="0"/>
                </a:rPr>
                <a:t>查询语句转换成等价的关系代数表达式</a:t>
              </a:r>
            </a:p>
            <a:p>
              <a:pPr algn="l">
                <a:buClr>
                  <a:srgbClr val="27305F"/>
                </a:buClr>
              </a:pPr>
              <a:r>
                <a:rPr lang="zh-CN" altLang="en-US" sz="2800" b="1">
                  <a:latin typeface="Times New Roman" pitchFamily="18" charset="0"/>
                </a:rPr>
                <a:t>一般都用查询树</a:t>
              </a:r>
              <a:r>
                <a:rPr lang="en-US" altLang="zh-CN" sz="2800" b="1">
                  <a:latin typeface="Times New Roman" pitchFamily="18" charset="0"/>
                </a:rPr>
                <a:t>(</a:t>
              </a:r>
              <a:r>
                <a:rPr lang="zh-CN" altLang="en-US" sz="2800" b="1">
                  <a:latin typeface="Times New Roman" pitchFamily="18" charset="0"/>
                </a:rPr>
                <a:t>语法分析树</a:t>
              </a:r>
              <a:r>
                <a:rPr lang="en-US" altLang="zh-CN" sz="2800" b="1">
                  <a:latin typeface="Times New Roman" pitchFamily="18" charset="0"/>
                </a:rPr>
                <a:t>)</a:t>
              </a:r>
              <a:r>
                <a:rPr lang="zh-CN" altLang="en-US" sz="2800" b="1">
                  <a:latin typeface="Times New Roman" pitchFamily="18" charset="0"/>
                </a:rPr>
                <a:t>来表示扩展的关系代数表达式</a:t>
              </a:r>
            </a:p>
          </p:txBody>
        </p:sp>
        <p:sp>
          <p:nvSpPr>
            <p:cNvPr id="1576973" name="Oval 13"/>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b="1">
                  <a:solidFill>
                    <a:schemeClr val="bg1"/>
                  </a:solidFill>
                  <a:effectLst>
                    <a:outerShdw blurRad="38100" dist="38100" dir="2700000" algn="tl">
                      <a:srgbClr val="000000"/>
                    </a:outerShdw>
                  </a:effectLst>
                  <a:latin typeface="Arial" pitchFamily="34" charset="0"/>
                  <a:ea typeface="宋体" pitchFamily="2" charset="-122"/>
                </a:rPr>
                <a:t>3</a:t>
              </a:r>
            </a:p>
          </p:txBody>
        </p:sp>
      </p:grpSp>
      <p:grpSp>
        <p:nvGrpSpPr>
          <p:cNvPr id="1576975" name="Group 15"/>
          <p:cNvGrpSpPr>
            <a:grpSpLocks/>
          </p:cNvGrpSpPr>
          <p:nvPr/>
        </p:nvGrpSpPr>
        <p:grpSpPr bwMode="auto">
          <a:xfrm>
            <a:off x="3200400" y="3657600"/>
            <a:ext cx="6400800" cy="2847975"/>
            <a:chOff x="192" y="1104"/>
            <a:chExt cx="2496" cy="1836"/>
          </a:xfrm>
        </p:grpSpPr>
        <p:sp>
          <p:nvSpPr>
            <p:cNvPr id="6157" name="Text Box 16"/>
            <p:cNvSpPr txBox="1">
              <a:spLocks noChangeArrowheads="1"/>
            </p:cNvSpPr>
            <p:nvPr/>
          </p:nvSpPr>
          <p:spPr bwMode="auto">
            <a:xfrm>
              <a:off x="249" y="1104"/>
              <a:ext cx="2439" cy="1836"/>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buClr>
                  <a:srgbClr val="27305F"/>
                </a:buClr>
              </a:pPr>
              <a:r>
                <a:rPr lang="zh-CN" altLang="en-US" sz="2800" b="1">
                  <a:latin typeface="Times New Roman" pitchFamily="18" charset="0"/>
                </a:rPr>
                <a:t>选择一个高效执行的查询处理策略 </a:t>
              </a:r>
            </a:p>
            <a:p>
              <a:pPr algn="l">
                <a:buClr>
                  <a:srgbClr val="27305F"/>
                </a:buClr>
                <a:buFont typeface="Wingdings" pitchFamily="2" charset="2"/>
                <a:buNone/>
              </a:pPr>
              <a:r>
                <a:rPr lang="zh-CN" altLang="en-US" sz="2800" b="1">
                  <a:latin typeface="宋体" charset="-122"/>
                </a:rPr>
                <a:t>用关系代数优化法，利用一些等价变换规则进行代数优化。</a:t>
              </a:r>
            </a:p>
            <a:p>
              <a:pPr algn="l">
                <a:buClr>
                  <a:srgbClr val="27305F"/>
                </a:buClr>
                <a:buFont typeface="Wingdings" pitchFamily="2" charset="2"/>
                <a:buNone/>
              </a:pPr>
              <a:r>
                <a:rPr lang="zh-CN" altLang="en-US" sz="2800" b="1">
                  <a:latin typeface="宋体" charset="-122"/>
                </a:rPr>
                <a:t>结合索引、数据值的分布等数据存储特征，进一步改善查询效率。</a:t>
              </a:r>
            </a:p>
            <a:p>
              <a:pPr algn="l">
                <a:buClr>
                  <a:srgbClr val="27305F"/>
                </a:buClr>
                <a:buFont typeface="Wingdings" pitchFamily="2" charset="2"/>
                <a:buNone/>
              </a:pPr>
              <a:r>
                <a:rPr lang="zh-CN" altLang="en-US" sz="2800" b="1">
                  <a:latin typeface="宋体" charset="-122"/>
                </a:rPr>
                <a:t>在若干查询计划中选择代价最低的</a:t>
              </a:r>
              <a:endParaRPr lang="en-US" altLang="zh-CN" sz="2800" b="1">
                <a:latin typeface="Times New Roman" pitchFamily="18" charset="0"/>
              </a:endParaRPr>
            </a:p>
          </p:txBody>
        </p:sp>
        <p:sp>
          <p:nvSpPr>
            <p:cNvPr id="1576977" name="Oval 17"/>
            <p:cNvSpPr>
              <a:spLocks noChangeArrowheads="1"/>
            </p:cNvSpPr>
            <p:nvPr/>
          </p:nvSpPr>
          <p:spPr bwMode="auto">
            <a:xfrm>
              <a:off x="192" y="1152"/>
              <a:ext cx="196" cy="193"/>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b="1">
                  <a:solidFill>
                    <a:schemeClr val="bg1"/>
                  </a:solidFill>
                  <a:effectLst>
                    <a:outerShdw blurRad="38100" dist="38100" dir="2700000" algn="tl">
                      <a:srgbClr val="000000"/>
                    </a:outerShdw>
                  </a:effectLst>
                  <a:latin typeface="Arial" pitchFamily="34" charset="0"/>
                  <a:ea typeface="宋体" pitchFamily="2" charset="-122"/>
                </a:rPr>
                <a:t>4</a:t>
              </a:r>
            </a:p>
          </p:txBody>
        </p:sp>
      </p:grpSp>
      <p:grpSp>
        <p:nvGrpSpPr>
          <p:cNvPr id="1576978" name="Group 18"/>
          <p:cNvGrpSpPr>
            <a:grpSpLocks/>
          </p:cNvGrpSpPr>
          <p:nvPr/>
        </p:nvGrpSpPr>
        <p:grpSpPr bwMode="auto">
          <a:xfrm>
            <a:off x="3200400" y="5184775"/>
            <a:ext cx="6400800" cy="1139825"/>
            <a:chOff x="192" y="1104"/>
            <a:chExt cx="2496" cy="735"/>
          </a:xfrm>
        </p:grpSpPr>
        <p:sp>
          <p:nvSpPr>
            <p:cNvPr id="6155" name="Text Box 19"/>
            <p:cNvSpPr txBox="1">
              <a:spLocks noChangeArrowheads="1"/>
            </p:cNvSpPr>
            <p:nvPr/>
          </p:nvSpPr>
          <p:spPr bwMode="auto">
            <a:xfrm>
              <a:off x="249" y="1104"/>
              <a:ext cx="2439" cy="735"/>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r>
                <a:rPr lang="zh-CN" altLang="en-US" sz="2800" b="1">
                  <a:latin typeface="宋体" charset="-122"/>
                </a:rPr>
                <a:t>生成查询计划，其中包括如何访问数据库文件和如何存储中间结果等</a:t>
              </a:r>
              <a:endParaRPr lang="en-US" altLang="zh-CN" sz="2800" b="1">
                <a:latin typeface="宋体" charset="-122"/>
              </a:endParaRPr>
            </a:p>
          </p:txBody>
        </p:sp>
        <p:sp>
          <p:nvSpPr>
            <p:cNvPr id="1576980" name="Oval 20"/>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b="1">
                  <a:solidFill>
                    <a:schemeClr val="bg1"/>
                  </a:solidFill>
                  <a:effectLst>
                    <a:outerShdw blurRad="38100" dist="38100" dir="2700000" algn="tl">
                      <a:srgbClr val="000000"/>
                    </a:outerShdw>
                  </a:effectLst>
                  <a:latin typeface="Arial" pitchFamily="34" charset="0"/>
                  <a:ea typeface="宋体" pitchFamily="2" charset="-122"/>
                </a:rPr>
                <a:t>5</a:t>
              </a:r>
            </a:p>
          </p:txBody>
        </p:sp>
      </p:grpSp>
    </p:spTree>
    <p:extLst>
      <p:ext uri="{BB962C8B-B14F-4D97-AF65-F5344CB8AC3E}">
        <p14:creationId xmlns:p14="http://schemas.microsoft.com/office/powerpoint/2010/main" val="3858639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76964"/>
                                        </p:tgtEl>
                                        <p:attrNameLst>
                                          <p:attrName>style.visibility</p:attrName>
                                        </p:attrNameLst>
                                      </p:cBhvr>
                                      <p:to>
                                        <p:strVal val="visible"/>
                                      </p:to>
                                    </p:set>
                                    <p:animEffect transition="in" filter="wipe(up)">
                                      <p:cBhvr>
                                        <p:cTn id="7" dur="500"/>
                                        <p:tgtEl>
                                          <p:spTgt spid="1576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576965"/>
                                        </p:tgtEl>
                                        <p:attrNameLst>
                                          <p:attrName>style.visibility</p:attrName>
                                        </p:attrNameLst>
                                      </p:cBhvr>
                                      <p:to>
                                        <p:strVal val="visible"/>
                                      </p:to>
                                    </p:set>
                                    <p:anim calcmode="lin" valueType="num">
                                      <p:cBhvr>
                                        <p:cTn id="12" dur="500" fill="hold"/>
                                        <p:tgtEl>
                                          <p:spTgt spid="1576965"/>
                                        </p:tgtEl>
                                        <p:attrNameLst>
                                          <p:attrName>ppt_w</p:attrName>
                                        </p:attrNameLst>
                                      </p:cBhvr>
                                      <p:tavLst>
                                        <p:tav tm="0">
                                          <p:val>
                                            <p:fltVal val="0"/>
                                          </p:val>
                                        </p:tav>
                                        <p:tav tm="100000">
                                          <p:val>
                                            <p:strVal val="#ppt_w"/>
                                          </p:val>
                                        </p:tav>
                                      </p:tavLst>
                                    </p:anim>
                                    <p:anim calcmode="lin" valueType="num">
                                      <p:cBhvr>
                                        <p:cTn id="13" dur="500" fill="hold"/>
                                        <p:tgtEl>
                                          <p:spTgt spid="157696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65"/>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1576968"/>
                                        </p:tgtEl>
                                        <p:attrNameLst>
                                          <p:attrName>style.visibility</p:attrName>
                                        </p:attrNameLst>
                                      </p:cBhvr>
                                      <p:to>
                                        <p:strVal val="visible"/>
                                      </p:to>
                                    </p:set>
                                    <p:anim calcmode="lin" valueType="num">
                                      <p:cBhvr>
                                        <p:cTn id="18" dur="500" fill="hold"/>
                                        <p:tgtEl>
                                          <p:spTgt spid="1576968"/>
                                        </p:tgtEl>
                                        <p:attrNameLst>
                                          <p:attrName>ppt_w</p:attrName>
                                        </p:attrNameLst>
                                      </p:cBhvr>
                                      <p:tavLst>
                                        <p:tav tm="0">
                                          <p:val>
                                            <p:fltVal val="0"/>
                                          </p:val>
                                        </p:tav>
                                        <p:tav tm="100000">
                                          <p:val>
                                            <p:strVal val="#ppt_w"/>
                                          </p:val>
                                        </p:tav>
                                      </p:tavLst>
                                    </p:anim>
                                    <p:anim calcmode="lin" valueType="num">
                                      <p:cBhvr>
                                        <p:cTn id="19" dur="500" fill="hold"/>
                                        <p:tgtEl>
                                          <p:spTgt spid="157696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68"/>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1576971"/>
                                        </p:tgtEl>
                                        <p:attrNameLst>
                                          <p:attrName>style.visibility</p:attrName>
                                        </p:attrNameLst>
                                      </p:cBhvr>
                                      <p:to>
                                        <p:strVal val="visible"/>
                                      </p:to>
                                    </p:set>
                                    <p:anim calcmode="lin" valueType="num">
                                      <p:cBhvr>
                                        <p:cTn id="24" dur="500" fill="hold"/>
                                        <p:tgtEl>
                                          <p:spTgt spid="1576971"/>
                                        </p:tgtEl>
                                        <p:attrNameLst>
                                          <p:attrName>ppt_w</p:attrName>
                                        </p:attrNameLst>
                                      </p:cBhvr>
                                      <p:tavLst>
                                        <p:tav tm="0">
                                          <p:val>
                                            <p:fltVal val="0"/>
                                          </p:val>
                                        </p:tav>
                                        <p:tav tm="100000">
                                          <p:val>
                                            <p:strVal val="#ppt_w"/>
                                          </p:val>
                                        </p:tav>
                                      </p:tavLst>
                                    </p:anim>
                                    <p:anim calcmode="lin" valueType="num">
                                      <p:cBhvr>
                                        <p:cTn id="25" dur="500" fill="hold"/>
                                        <p:tgtEl>
                                          <p:spTgt spid="1576971"/>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71"/>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nodeType="clickEffect">
                                  <p:stCondLst>
                                    <p:cond delay="0"/>
                                  </p:stCondLst>
                                  <p:childTnLst>
                                    <p:set>
                                      <p:cBhvr>
                                        <p:cTn id="29" dur="1" fill="hold">
                                          <p:stCondLst>
                                            <p:cond delay="0"/>
                                          </p:stCondLst>
                                        </p:cTn>
                                        <p:tgtEl>
                                          <p:spTgt spid="1576975"/>
                                        </p:tgtEl>
                                        <p:attrNameLst>
                                          <p:attrName>style.visibility</p:attrName>
                                        </p:attrNameLst>
                                      </p:cBhvr>
                                      <p:to>
                                        <p:strVal val="visible"/>
                                      </p:to>
                                    </p:set>
                                    <p:anim calcmode="lin" valueType="num">
                                      <p:cBhvr>
                                        <p:cTn id="30" dur="500" fill="hold"/>
                                        <p:tgtEl>
                                          <p:spTgt spid="1576975"/>
                                        </p:tgtEl>
                                        <p:attrNameLst>
                                          <p:attrName>ppt_w</p:attrName>
                                        </p:attrNameLst>
                                      </p:cBhvr>
                                      <p:tavLst>
                                        <p:tav tm="0">
                                          <p:val>
                                            <p:fltVal val="0"/>
                                          </p:val>
                                        </p:tav>
                                        <p:tav tm="100000">
                                          <p:val>
                                            <p:strVal val="#ppt_w"/>
                                          </p:val>
                                        </p:tav>
                                      </p:tavLst>
                                    </p:anim>
                                    <p:anim calcmode="lin" valueType="num">
                                      <p:cBhvr>
                                        <p:cTn id="31" dur="500" fill="hold"/>
                                        <p:tgtEl>
                                          <p:spTgt spid="157697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75"/>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1576978"/>
                                        </p:tgtEl>
                                        <p:attrNameLst>
                                          <p:attrName>style.visibility</p:attrName>
                                        </p:attrNameLst>
                                      </p:cBhvr>
                                      <p:to>
                                        <p:strVal val="visible"/>
                                      </p:to>
                                    </p:set>
                                    <p:anim calcmode="lin" valueType="num">
                                      <p:cBhvr>
                                        <p:cTn id="36" dur="500" fill="hold"/>
                                        <p:tgtEl>
                                          <p:spTgt spid="1576978"/>
                                        </p:tgtEl>
                                        <p:attrNameLst>
                                          <p:attrName>ppt_w</p:attrName>
                                        </p:attrNameLst>
                                      </p:cBhvr>
                                      <p:tavLst>
                                        <p:tav tm="0">
                                          <p:val>
                                            <p:fltVal val="0"/>
                                          </p:val>
                                        </p:tav>
                                        <p:tav tm="100000">
                                          <p:val>
                                            <p:strVal val="#ppt_w"/>
                                          </p:val>
                                        </p:tav>
                                      </p:tavLst>
                                    </p:anim>
                                    <p:anim calcmode="lin" valueType="num">
                                      <p:cBhvr>
                                        <p:cTn id="37" dur="500" fill="hold"/>
                                        <p:tgtEl>
                                          <p:spTgt spid="157697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5769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BC657BC-AFA4-4CAA-AB63-0AA7F93FEA27}" type="slidenum">
              <a:rPr lang="zh-CN" altLang="en-US" sz="2000" smtClean="0"/>
              <a:pPr/>
              <a:t>118</a:t>
            </a:fld>
            <a:endParaRPr lang="en-US" altLang="zh-CN" sz="2000"/>
          </a:p>
        </p:txBody>
      </p:sp>
      <p:sp>
        <p:nvSpPr>
          <p:cNvPr id="1024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FDE7703-E6FF-4199-A961-8D3362D8B535}" type="datetime1">
              <a:rPr lang="zh-CN" altLang="en-US" sz="1800" smtClean="0"/>
              <a:pPr/>
              <a:t>2024/6/12</a:t>
            </a:fld>
            <a:endParaRPr lang="en-US" altLang="zh-CN" sz="1000"/>
          </a:p>
        </p:txBody>
      </p:sp>
      <p:sp>
        <p:nvSpPr>
          <p:cNvPr id="1627138" name="Rectangle 2"/>
          <p:cNvSpPr>
            <a:spLocks noGrp="1" noChangeArrowheads="1"/>
          </p:cNvSpPr>
          <p:nvPr>
            <p:ph type="title"/>
          </p:nvPr>
        </p:nvSpPr>
        <p:spPr/>
        <p:txBody>
          <a:bodyPr/>
          <a:lstStyle/>
          <a:p>
            <a:pPr>
              <a:defRPr/>
            </a:pPr>
            <a:r>
              <a:rPr lang="en-US" altLang="zh-CN"/>
              <a:t>1.	</a:t>
            </a:r>
            <a:r>
              <a:rPr lang="zh-CN" altLang="en-US"/>
              <a:t>选择操作的实现</a:t>
            </a:r>
          </a:p>
        </p:txBody>
      </p:sp>
      <p:sp>
        <p:nvSpPr>
          <p:cNvPr id="1627139" name="Rectangle 3"/>
          <p:cNvSpPr>
            <a:spLocks noGrp="1" noChangeArrowheads="1"/>
          </p:cNvSpPr>
          <p:nvPr>
            <p:ph type="body" idx="1"/>
          </p:nvPr>
        </p:nvSpPr>
        <p:spPr>
          <a:xfrm>
            <a:off x="650875" y="1143000"/>
            <a:ext cx="8820150" cy="5378450"/>
          </a:xfrm>
        </p:spPr>
        <p:txBody>
          <a:bodyPr/>
          <a:lstStyle/>
          <a:p>
            <a:pPr>
              <a:spcBef>
                <a:spcPct val="0"/>
              </a:spcBef>
            </a:pPr>
            <a:r>
              <a:rPr lang="zh-CN" altLang="en-US" dirty="0"/>
              <a:t>（</a:t>
            </a:r>
            <a:r>
              <a:rPr lang="en-US" altLang="zh-CN" dirty="0"/>
              <a:t>1</a:t>
            </a:r>
            <a:r>
              <a:rPr lang="zh-CN" altLang="en-US" dirty="0"/>
              <a:t>）顺序扫描方法</a:t>
            </a:r>
          </a:p>
          <a:p>
            <a:pPr lvl="1">
              <a:spcBef>
                <a:spcPct val="0"/>
              </a:spcBef>
            </a:pPr>
            <a:r>
              <a:rPr lang="zh-CN" altLang="en-US" dirty="0"/>
              <a:t>实现选择操作最简单的一种方法。</a:t>
            </a:r>
          </a:p>
          <a:p>
            <a:pPr lvl="1">
              <a:spcBef>
                <a:spcPct val="0"/>
              </a:spcBef>
            </a:pPr>
            <a:r>
              <a:rPr lang="zh-CN" altLang="en-US" dirty="0"/>
              <a:t>该方法按照关系中元组的物理顺序扫描每个元组，检查该元组是否满足选择条件，如果满足则输出</a:t>
            </a:r>
          </a:p>
          <a:p>
            <a:pPr lvl="1">
              <a:spcBef>
                <a:spcPct val="0"/>
              </a:spcBef>
            </a:pPr>
            <a:r>
              <a:rPr lang="zh-CN" altLang="en-US" dirty="0"/>
              <a:t>这种方法不需要特殊的存取路径，简单、有效，适用于任何关系，尤其适用于被选中的元组数占有较大比例或元组数较少的关系 </a:t>
            </a:r>
          </a:p>
          <a:p>
            <a:pPr>
              <a:spcBef>
                <a:spcPct val="0"/>
              </a:spcBef>
            </a:pPr>
            <a:r>
              <a:rPr lang="zh-CN" altLang="en-US" dirty="0"/>
              <a:t>代价估算如下：</a:t>
            </a:r>
          </a:p>
          <a:p>
            <a:pPr lvl="1">
              <a:spcBef>
                <a:spcPct val="0"/>
              </a:spcBef>
            </a:pPr>
            <a:r>
              <a:rPr lang="zh-CN" altLang="en-US" dirty="0"/>
              <a:t>如果关系</a:t>
            </a:r>
            <a:r>
              <a:rPr lang="en-US" altLang="zh-CN" dirty="0"/>
              <a:t>R</a:t>
            </a:r>
            <a:r>
              <a:rPr lang="zh-CN" altLang="en-US" dirty="0"/>
              <a:t>的元组占用的块数为</a:t>
            </a:r>
            <a:r>
              <a:rPr lang="en-US" altLang="zh-CN" dirty="0"/>
              <a:t>B</a:t>
            </a:r>
            <a:r>
              <a:rPr lang="en-US" altLang="zh-CN" baseline="-25000" dirty="0"/>
              <a:t>R</a:t>
            </a:r>
            <a:r>
              <a:rPr lang="zh-CN" altLang="en-US" dirty="0"/>
              <a:t>（块是数据在磁盘和内存之间传递的单位 ），顺序扫描方法的代价</a:t>
            </a:r>
            <a:r>
              <a:rPr lang="en-US" altLang="zh-CN" dirty="0"/>
              <a:t>cost=B</a:t>
            </a:r>
            <a:r>
              <a:rPr lang="en-US" altLang="zh-CN" baseline="-25000" dirty="0"/>
              <a:t>R</a:t>
            </a:r>
            <a:r>
              <a:rPr lang="zh-CN" altLang="en-US" dirty="0"/>
              <a:t>。</a:t>
            </a:r>
          </a:p>
          <a:p>
            <a:pPr lvl="1">
              <a:spcBef>
                <a:spcPct val="0"/>
              </a:spcBef>
            </a:pPr>
            <a:r>
              <a:rPr lang="zh-CN" altLang="en-US" dirty="0"/>
              <a:t>如果选择条件是</a:t>
            </a:r>
            <a:r>
              <a:rPr lang="zh-CN" altLang="en-US" dirty="0">
                <a:solidFill>
                  <a:srgbClr val="C00000"/>
                </a:solidFill>
              </a:rPr>
              <a:t>主键</a:t>
            </a:r>
            <a:r>
              <a:rPr lang="zh-CN" altLang="en-US" dirty="0"/>
              <a:t>上的</a:t>
            </a:r>
            <a:r>
              <a:rPr lang="zh-CN" altLang="en-US" dirty="0">
                <a:solidFill>
                  <a:srgbClr val="C00000"/>
                </a:solidFill>
              </a:rPr>
              <a:t>相等</a:t>
            </a:r>
            <a:r>
              <a:rPr lang="zh-CN" altLang="en-US" dirty="0"/>
              <a:t>比较操作，那么平均搜索一半的文件块才能找到满足条件的元组，因此平均搜索代价</a:t>
            </a:r>
            <a:r>
              <a:rPr lang="en-US" altLang="zh-CN" dirty="0"/>
              <a:t>cost=B</a:t>
            </a:r>
            <a:r>
              <a:rPr lang="en-US" altLang="zh-CN" baseline="-25000" dirty="0"/>
              <a:t>R</a:t>
            </a:r>
            <a:r>
              <a:rPr lang="en-US" altLang="zh-CN" dirty="0"/>
              <a:t>/2</a:t>
            </a:r>
            <a:r>
              <a:rPr lang="zh-CN" altLang="en-US" dirty="0"/>
              <a:t>。</a:t>
            </a:r>
          </a:p>
        </p:txBody>
      </p:sp>
    </p:spTree>
    <p:extLst>
      <p:ext uri="{BB962C8B-B14F-4D97-AF65-F5344CB8AC3E}">
        <p14:creationId xmlns:p14="http://schemas.microsoft.com/office/powerpoint/2010/main" val="3350854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7139">
                                            <p:txEl>
                                              <p:pRg st="0" end="0"/>
                                            </p:txEl>
                                          </p:spTgt>
                                        </p:tgtEl>
                                        <p:attrNameLst>
                                          <p:attrName>style.visibility</p:attrName>
                                        </p:attrNameLst>
                                      </p:cBhvr>
                                      <p:to>
                                        <p:strVal val="visible"/>
                                      </p:to>
                                    </p:set>
                                    <p:anim calcmode="lin" valueType="num">
                                      <p:cBhvr additive="base">
                                        <p:cTn id="7" dur="500" fill="hold"/>
                                        <p:tgtEl>
                                          <p:spTgt spid="1627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71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7139">
                                            <p:txEl>
                                              <p:pRg st="1" end="1"/>
                                            </p:txEl>
                                          </p:spTgt>
                                        </p:tgtEl>
                                        <p:attrNameLst>
                                          <p:attrName>style.visibility</p:attrName>
                                        </p:attrNameLst>
                                      </p:cBhvr>
                                      <p:to>
                                        <p:strVal val="visible"/>
                                      </p:to>
                                    </p:set>
                                    <p:anim calcmode="lin" valueType="num">
                                      <p:cBhvr additive="base">
                                        <p:cTn id="11" dur="500" fill="hold"/>
                                        <p:tgtEl>
                                          <p:spTgt spid="16271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271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27139">
                                            <p:txEl>
                                              <p:pRg st="2" end="2"/>
                                            </p:txEl>
                                          </p:spTgt>
                                        </p:tgtEl>
                                        <p:attrNameLst>
                                          <p:attrName>style.visibility</p:attrName>
                                        </p:attrNameLst>
                                      </p:cBhvr>
                                      <p:to>
                                        <p:strVal val="visible"/>
                                      </p:to>
                                    </p:set>
                                    <p:anim calcmode="lin" valueType="num">
                                      <p:cBhvr additive="base">
                                        <p:cTn id="15" dur="500" fill="hold"/>
                                        <p:tgtEl>
                                          <p:spTgt spid="16271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271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27139">
                                            <p:txEl>
                                              <p:pRg st="3" end="3"/>
                                            </p:txEl>
                                          </p:spTgt>
                                        </p:tgtEl>
                                        <p:attrNameLst>
                                          <p:attrName>style.visibility</p:attrName>
                                        </p:attrNameLst>
                                      </p:cBhvr>
                                      <p:to>
                                        <p:strVal val="visible"/>
                                      </p:to>
                                    </p:set>
                                    <p:anim calcmode="lin" valueType="num">
                                      <p:cBhvr additive="base">
                                        <p:cTn id="19" dur="500" fill="hold"/>
                                        <p:tgtEl>
                                          <p:spTgt spid="16271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71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7139">
                                            <p:txEl>
                                              <p:pRg st="4" end="4"/>
                                            </p:txEl>
                                          </p:spTgt>
                                        </p:tgtEl>
                                        <p:attrNameLst>
                                          <p:attrName>style.visibility</p:attrName>
                                        </p:attrNameLst>
                                      </p:cBhvr>
                                      <p:to>
                                        <p:strVal val="visible"/>
                                      </p:to>
                                    </p:set>
                                    <p:anim calcmode="lin" valueType="num">
                                      <p:cBhvr additive="base">
                                        <p:cTn id="25" dur="500" fill="hold"/>
                                        <p:tgtEl>
                                          <p:spTgt spid="16271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71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627139">
                                            <p:txEl>
                                              <p:pRg st="5" end="5"/>
                                            </p:txEl>
                                          </p:spTgt>
                                        </p:tgtEl>
                                        <p:attrNameLst>
                                          <p:attrName>style.visibility</p:attrName>
                                        </p:attrNameLst>
                                      </p:cBhvr>
                                      <p:to>
                                        <p:strVal val="visible"/>
                                      </p:to>
                                    </p:set>
                                    <p:anim calcmode="lin" valueType="num">
                                      <p:cBhvr additive="base">
                                        <p:cTn id="29" dur="500" fill="hold"/>
                                        <p:tgtEl>
                                          <p:spTgt spid="162713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71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27139">
                                            <p:txEl>
                                              <p:pRg st="6" end="6"/>
                                            </p:txEl>
                                          </p:spTgt>
                                        </p:tgtEl>
                                        <p:attrNameLst>
                                          <p:attrName>style.visibility</p:attrName>
                                        </p:attrNameLst>
                                      </p:cBhvr>
                                      <p:to>
                                        <p:strVal val="visible"/>
                                      </p:to>
                                    </p:set>
                                    <p:anim calcmode="lin" valueType="num">
                                      <p:cBhvr additive="base">
                                        <p:cTn id="33" dur="500" fill="hold"/>
                                        <p:tgtEl>
                                          <p:spTgt spid="1627139">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271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7139"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731A182-3582-4660-BD6A-F072C9D58C91}" type="slidenum">
              <a:rPr lang="zh-CN" altLang="en-US" sz="2000" smtClean="0"/>
              <a:pPr/>
              <a:t>119</a:t>
            </a:fld>
            <a:endParaRPr lang="en-US" altLang="zh-CN" sz="2000"/>
          </a:p>
        </p:txBody>
      </p:sp>
      <p:sp>
        <p:nvSpPr>
          <p:cNvPr id="1126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F270DEB-4BB6-4FB4-9B55-991286A462FB}" type="datetime1">
              <a:rPr lang="zh-CN" altLang="en-US" sz="1800" smtClean="0"/>
              <a:pPr/>
              <a:t>2024/6/12</a:t>
            </a:fld>
            <a:endParaRPr lang="en-US" altLang="zh-CN" sz="1000"/>
          </a:p>
        </p:txBody>
      </p:sp>
      <p:sp>
        <p:nvSpPr>
          <p:cNvPr id="1628162" name="Rectangle 2"/>
          <p:cNvSpPr>
            <a:spLocks noGrp="1" noChangeArrowheads="1"/>
          </p:cNvSpPr>
          <p:nvPr>
            <p:ph type="title"/>
          </p:nvPr>
        </p:nvSpPr>
        <p:spPr/>
        <p:txBody>
          <a:bodyPr/>
          <a:lstStyle/>
          <a:p>
            <a:pPr>
              <a:defRPr/>
            </a:pPr>
            <a:r>
              <a:rPr lang="en-US" altLang="zh-CN"/>
              <a:t>1.	</a:t>
            </a:r>
            <a:r>
              <a:rPr lang="zh-CN" altLang="en-US"/>
              <a:t>选择操作的实现</a:t>
            </a:r>
          </a:p>
        </p:txBody>
      </p:sp>
      <p:sp>
        <p:nvSpPr>
          <p:cNvPr id="1628163" name="Rectangle 3"/>
          <p:cNvSpPr>
            <a:spLocks noGrp="1" noChangeArrowheads="1"/>
          </p:cNvSpPr>
          <p:nvPr>
            <p:ph type="body" idx="1"/>
          </p:nvPr>
        </p:nvSpPr>
        <p:spPr>
          <a:xfrm>
            <a:off x="650875" y="1143000"/>
            <a:ext cx="8820150" cy="5081588"/>
          </a:xfrm>
        </p:spPr>
        <p:txBody>
          <a:bodyPr/>
          <a:lstStyle/>
          <a:p>
            <a:pPr>
              <a:lnSpc>
                <a:spcPct val="100000"/>
              </a:lnSpc>
              <a:spcBef>
                <a:spcPct val="0"/>
              </a:spcBef>
            </a:pPr>
            <a:r>
              <a:rPr lang="zh-CN" altLang="en-US"/>
              <a:t>（</a:t>
            </a:r>
            <a:r>
              <a:rPr lang="en-US" altLang="zh-CN"/>
              <a:t>2</a:t>
            </a:r>
            <a:r>
              <a:rPr lang="zh-CN" altLang="en-US"/>
              <a:t>）二分查找法</a:t>
            </a:r>
          </a:p>
          <a:p>
            <a:pPr lvl="1">
              <a:lnSpc>
                <a:spcPct val="100000"/>
              </a:lnSpc>
              <a:spcBef>
                <a:spcPct val="0"/>
              </a:spcBef>
            </a:pPr>
            <a:r>
              <a:rPr lang="zh-CN" altLang="en-US"/>
              <a:t>如果选择条件涉及相等比较，并且物理文件是按照选择字段有序组织的，可以使用二分查找来定位</a:t>
            </a:r>
          </a:p>
          <a:p>
            <a:pPr lvl="1">
              <a:lnSpc>
                <a:spcPct val="100000"/>
              </a:lnSpc>
              <a:spcBef>
                <a:spcPct val="0"/>
              </a:spcBef>
            </a:pPr>
            <a:r>
              <a:rPr lang="zh-CN" altLang="en-US"/>
              <a:t>二分查找法比顺序扫描方法有效。</a:t>
            </a:r>
          </a:p>
          <a:p>
            <a:pPr lvl="2">
              <a:lnSpc>
                <a:spcPct val="100000"/>
              </a:lnSpc>
              <a:spcBef>
                <a:spcPct val="0"/>
              </a:spcBef>
            </a:pPr>
            <a:r>
              <a:rPr lang="zh-CN" altLang="en-US"/>
              <a:t>例如，字段</a:t>
            </a:r>
            <a:r>
              <a:rPr lang="en-US" altLang="zh-CN"/>
              <a:t>Sno</a:t>
            </a:r>
            <a:r>
              <a:rPr lang="zh-CN" altLang="en-US"/>
              <a:t>是排序属性，可以用二分查找法实现</a:t>
            </a:r>
            <a:r>
              <a:rPr lang="en-US" altLang="zh-CN"/>
              <a:t>C2</a:t>
            </a:r>
            <a:r>
              <a:rPr lang="zh-CN" altLang="en-US"/>
              <a:t>中的选择条件</a:t>
            </a:r>
          </a:p>
          <a:p>
            <a:pPr lvl="1">
              <a:lnSpc>
                <a:spcPct val="100000"/>
              </a:lnSpc>
              <a:spcBef>
                <a:spcPct val="0"/>
              </a:spcBef>
            </a:pPr>
            <a:r>
              <a:rPr lang="zh-CN" altLang="en-US">
                <a:solidFill>
                  <a:srgbClr val="0000FF"/>
                </a:solidFill>
              </a:rPr>
              <a:t>如果选择是作用在非排序属性上</a:t>
            </a:r>
            <a:r>
              <a:rPr lang="en-US" altLang="zh-CN">
                <a:solidFill>
                  <a:srgbClr val="0000FF"/>
                </a:solidFill>
              </a:rPr>
              <a:t>,</a:t>
            </a:r>
            <a:r>
              <a:rPr lang="zh-CN" altLang="en-US">
                <a:solidFill>
                  <a:srgbClr val="0000FF"/>
                </a:solidFill>
              </a:rPr>
              <a:t>代价也会相应增加</a:t>
            </a:r>
          </a:p>
          <a:p>
            <a:pPr>
              <a:spcBef>
                <a:spcPct val="0"/>
              </a:spcBef>
            </a:pPr>
            <a:r>
              <a:rPr lang="zh-CN" altLang="en-US"/>
              <a:t>代价估算如下：</a:t>
            </a:r>
          </a:p>
          <a:p>
            <a:pPr lvl="1">
              <a:lnSpc>
                <a:spcPct val="100000"/>
              </a:lnSpc>
              <a:spcBef>
                <a:spcPct val="0"/>
              </a:spcBef>
            </a:pPr>
            <a:r>
              <a:rPr lang="zh-CN" altLang="en-US"/>
              <a:t>二分查找法是针对文件的物理块进行的，平均搜索代价为                     。</a:t>
            </a:r>
          </a:p>
          <a:p>
            <a:pPr lvl="1">
              <a:lnSpc>
                <a:spcPct val="100000"/>
              </a:lnSpc>
              <a:spcBef>
                <a:spcPct val="0"/>
              </a:spcBef>
            </a:pPr>
            <a:r>
              <a:rPr lang="zh-CN" altLang="en-US"/>
              <a:t>如果选择是作用在非排序属性上，那么将会有多个块包含所需的元组，代价也会相应增加。</a:t>
            </a:r>
          </a:p>
        </p:txBody>
      </p:sp>
      <p:sp>
        <p:nvSpPr>
          <p:cNvPr id="11270" name="Rectangle 4"/>
          <p:cNvSpPr>
            <a:spLocks noChangeArrowheads="1"/>
          </p:cNvSpPr>
          <p:nvPr/>
        </p:nvSpPr>
        <p:spPr bwMode="auto">
          <a:xfrm>
            <a:off x="4160838" y="1125538"/>
            <a:ext cx="429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r>
              <a:rPr lang="zh-CN" altLang="en-US" b="1">
                <a:solidFill>
                  <a:srgbClr val="0000FF"/>
                </a:solidFill>
              </a:rPr>
              <a:t>查询条件</a:t>
            </a:r>
            <a:r>
              <a:rPr lang="en-US" altLang="zh-CN" b="1">
                <a:solidFill>
                  <a:srgbClr val="0000FF"/>
                </a:solidFill>
              </a:rPr>
              <a:t> C2</a:t>
            </a:r>
            <a:r>
              <a:rPr lang="zh-CN" altLang="en-US" b="1">
                <a:solidFill>
                  <a:srgbClr val="0000FF"/>
                </a:solidFill>
              </a:rPr>
              <a:t>：</a:t>
            </a:r>
            <a:r>
              <a:rPr lang="en-US" altLang="zh-CN" b="1">
                <a:solidFill>
                  <a:srgbClr val="0000FF"/>
                </a:solidFill>
              </a:rPr>
              <a:t>Sno = ’200636’</a:t>
            </a:r>
            <a:endParaRPr lang="zh-CN" altLang="en-US" b="1">
              <a:solidFill>
                <a:srgbClr val="0000FF"/>
              </a:solidFill>
            </a:endParaRPr>
          </a:p>
        </p:txBody>
      </p:sp>
      <p:graphicFrame>
        <p:nvGraphicFramePr>
          <p:cNvPr id="1628165" name="Object 5"/>
          <p:cNvGraphicFramePr>
            <a:graphicFrameLocks noChangeAspect="1"/>
          </p:cNvGraphicFramePr>
          <p:nvPr/>
        </p:nvGraphicFramePr>
        <p:xfrm>
          <a:off x="2419350" y="4941888"/>
          <a:ext cx="1597025" cy="538162"/>
        </p:xfrm>
        <a:graphic>
          <a:graphicData uri="http://schemas.openxmlformats.org/presentationml/2006/ole">
            <mc:AlternateContent xmlns:mc="http://schemas.openxmlformats.org/markup-compatibility/2006">
              <mc:Choice xmlns:v="urn:schemas-microsoft-com:vml" Requires="v">
                <p:oleObj spid="_x0000_s62597" name="公式" r:id="rId3" imgW="647419" imgH="215806" progId="Equation.3">
                  <p:embed/>
                </p:oleObj>
              </mc:Choice>
              <mc:Fallback>
                <p:oleObj name="公式" r:id="rId3" imgW="647419" imgH="215806" progId="Equation.3">
                  <p:embed/>
                  <p:pic>
                    <p:nvPicPr>
                      <p:cNvPr id="162816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350" y="4941888"/>
                        <a:ext cx="15970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2218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63">
                                            <p:txEl>
                                              <p:pRg st="0" end="0"/>
                                            </p:txEl>
                                          </p:spTgt>
                                        </p:tgtEl>
                                        <p:attrNameLst>
                                          <p:attrName>style.visibility</p:attrName>
                                        </p:attrNameLst>
                                      </p:cBhvr>
                                      <p:to>
                                        <p:strVal val="visible"/>
                                      </p:to>
                                    </p:set>
                                    <p:anim calcmode="lin" valueType="num">
                                      <p:cBhvr additive="base">
                                        <p:cTn id="7" dur="500" fill="hold"/>
                                        <p:tgtEl>
                                          <p:spTgt spid="162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281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28163">
                                            <p:txEl>
                                              <p:pRg st="1" end="1"/>
                                            </p:txEl>
                                          </p:spTgt>
                                        </p:tgtEl>
                                        <p:attrNameLst>
                                          <p:attrName>style.visibility</p:attrName>
                                        </p:attrNameLst>
                                      </p:cBhvr>
                                      <p:to>
                                        <p:strVal val="visible"/>
                                      </p:to>
                                    </p:set>
                                    <p:anim calcmode="lin" valueType="num">
                                      <p:cBhvr additive="base">
                                        <p:cTn id="11" dur="500" fill="hold"/>
                                        <p:tgtEl>
                                          <p:spTgt spid="162816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2816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28163">
                                            <p:txEl>
                                              <p:pRg st="2" end="2"/>
                                            </p:txEl>
                                          </p:spTgt>
                                        </p:tgtEl>
                                        <p:attrNameLst>
                                          <p:attrName>style.visibility</p:attrName>
                                        </p:attrNameLst>
                                      </p:cBhvr>
                                      <p:to>
                                        <p:strVal val="visible"/>
                                      </p:to>
                                    </p:set>
                                    <p:anim calcmode="lin" valueType="num">
                                      <p:cBhvr additive="base">
                                        <p:cTn id="15" dur="500" fill="hold"/>
                                        <p:tgtEl>
                                          <p:spTgt spid="162816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281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28163">
                                            <p:txEl>
                                              <p:pRg st="3" end="3"/>
                                            </p:txEl>
                                          </p:spTgt>
                                        </p:tgtEl>
                                        <p:attrNameLst>
                                          <p:attrName>style.visibility</p:attrName>
                                        </p:attrNameLst>
                                      </p:cBhvr>
                                      <p:to>
                                        <p:strVal val="visible"/>
                                      </p:to>
                                    </p:set>
                                    <p:anim calcmode="lin" valueType="num">
                                      <p:cBhvr additive="base">
                                        <p:cTn id="19" dur="500" fill="hold"/>
                                        <p:tgtEl>
                                          <p:spTgt spid="16281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816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28163">
                                            <p:txEl>
                                              <p:pRg st="4" end="4"/>
                                            </p:txEl>
                                          </p:spTgt>
                                        </p:tgtEl>
                                        <p:attrNameLst>
                                          <p:attrName>style.visibility</p:attrName>
                                        </p:attrNameLst>
                                      </p:cBhvr>
                                      <p:to>
                                        <p:strVal val="visible"/>
                                      </p:to>
                                    </p:set>
                                    <p:anim calcmode="lin" valueType="num">
                                      <p:cBhvr additive="base">
                                        <p:cTn id="23" dur="500" fill="hold"/>
                                        <p:tgtEl>
                                          <p:spTgt spid="162816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2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628163">
                                            <p:txEl>
                                              <p:pRg st="5" end="5"/>
                                            </p:txEl>
                                          </p:spTgt>
                                        </p:tgtEl>
                                        <p:attrNameLst>
                                          <p:attrName>style.visibility</p:attrName>
                                        </p:attrNameLst>
                                      </p:cBhvr>
                                      <p:to>
                                        <p:strVal val="visible"/>
                                      </p:to>
                                    </p:set>
                                    <p:anim calcmode="lin" valueType="num">
                                      <p:cBhvr additive="base">
                                        <p:cTn id="29" dur="500" fill="hold"/>
                                        <p:tgtEl>
                                          <p:spTgt spid="162816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2816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628163">
                                            <p:txEl>
                                              <p:pRg st="6" end="6"/>
                                            </p:txEl>
                                          </p:spTgt>
                                        </p:tgtEl>
                                        <p:attrNameLst>
                                          <p:attrName>style.visibility</p:attrName>
                                        </p:attrNameLst>
                                      </p:cBhvr>
                                      <p:to>
                                        <p:strVal val="visible"/>
                                      </p:to>
                                    </p:set>
                                    <p:anim calcmode="lin" valueType="num">
                                      <p:cBhvr additive="base">
                                        <p:cTn id="33" dur="500" fill="hold"/>
                                        <p:tgtEl>
                                          <p:spTgt spid="162816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2816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628163">
                                            <p:txEl>
                                              <p:pRg st="7" end="7"/>
                                            </p:txEl>
                                          </p:spTgt>
                                        </p:tgtEl>
                                        <p:attrNameLst>
                                          <p:attrName>style.visibility</p:attrName>
                                        </p:attrNameLst>
                                      </p:cBhvr>
                                      <p:to>
                                        <p:strVal val="visible"/>
                                      </p:to>
                                    </p:set>
                                    <p:anim calcmode="lin" valueType="num">
                                      <p:cBhvr additive="base">
                                        <p:cTn id="37" dur="500" fill="hold"/>
                                        <p:tgtEl>
                                          <p:spTgt spid="162816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28163">
                                            <p:txEl>
                                              <p:pRg st="7" end="7"/>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1628165"/>
                                        </p:tgtEl>
                                        <p:attrNameLst>
                                          <p:attrName>style.visibility</p:attrName>
                                        </p:attrNameLst>
                                      </p:cBhvr>
                                      <p:to>
                                        <p:strVal val="visible"/>
                                      </p:to>
                                    </p:set>
                                    <p:animEffect transition="in" filter="wipe(up)">
                                      <p:cBhvr>
                                        <p:cTn id="42" dur="500"/>
                                        <p:tgtEl>
                                          <p:spTgt spid="1628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6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79C00-A9BD-0A4B-B73C-9621E40EF4DD}"/>
              </a:ext>
            </a:extLst>
          </p:cNvPr>
          <p:cNvSpPr>
            <a:spLocks noGrp="1"/>
          </p:cNvSpPr>
          <p:nvPr>
            <p:ph type="title"/>
          </p:nvPr>
        </p:nvSpPr>
        <p:spPr>
          <a:xfrm>
            <a:off x="650875" y="248064"/>
            <a:ext cx="8820150" cy="666336"/>
          </a:xfrm>
        </p:spPr>
        <p:txBody>
          <a:bodyPr/>
          <a:lstStyle/>
          <a:p>
            <a:r>
              <a:rPr kumimoji="1" lang="zh-CN" altLang="en-US" dirty="0"/>
              <a:t>二级映射与数据独立性</a:t>
            </a:r>
          </a:p>
        </p:txBody>
      </p:sp>
      <p:sp>
        <p:nvSpPr>
          <p:cNvPr id="3" name="内容占位符 2">
            <a:extLst>
              <a:ext uri="{FF2B5EF4-FFF2-40B4-BE49-F238E27FC236}">
                <a16:creationId xmlns:a16="http://schemas.microsoft.com/office/drawing/2014/main" id="{5CB00E73-6C28-7E47-97C8-603D8720FCB9}"/>
              </a:ext>
            </a:extLst>
          </p:cNvPr>
          <p:cNvSpPr>
            <a:spLocks noGrp="1"/>
          </p:cNvSpPr>
          <p:nvPr>
            <p:ph idx="1"/>
          </p:nvPr>
        </p:nvSpPr>
        <p:spPr>
          <a:xfrm>
            <a:off x="650875" y="1143000"/>
            <a:ext cx="8820150" cy="3468642"/>
          </a:xfrm>
        </p:spPr>
        <p:txBody>
          <a:bodyPr/>
          <a:lstStyle/>
          <a:p>
            <a:r>
              <a:rPr kumimoji="1" lang="zh-CN" altLang="en-US" dirty="0"/>
              <a:t>三级模式是对数据的三个抽象级别</a:t>
            </a:r>
          </a:p>
          <a:p>
            <a:r>
              <a:rPr kumimoji="1" lang="zh-CN" altLang="en-US" dirty="0"/>
              <a:t>二级映象在数据库管理系统内部实现这三个抽象层次的联系和转换</a:t>
            </a:r>
          </a:p>
          <a:p>
            <a:pPr lvl="1"/>
            <a:r>
              <a:rPr kumimoji="1" lang="zh-CN" altLang="en-US" dirty="0"/>
              <a:t>外模式／模式映像</a:t>
            </a:r>
          </a:p>
          <a:p>
            <a:pPr lvl="1"/>
            <a:r>
              <a:rPr kumimoji="1" lang="zh-CN" altLang="en-US" dirty="0"/>
              <a:t>模式／内模式映像 </a:t>
            </a:r>
          </a:p>
          <a:p>
            <a:endParaRPr kumimoji="1" lang="zh-CN" altLang="en-US" dirty="0"/>
          </a:p>
          <a:p>
            <a:endParaRPr kumimoji="1" lang="zh-CN" altLang="en-US" dirty="0"/>
          </a:p>
        </p:txBody>
      </p:sp>
      <p:sp>
        <p:nvSpPr>
          <p:cNvPr id="4" name="灯片编号占位符 3">
            <a:extLst>
              <a:ext uri="{FF2B5EF4-FFF2-40B4-BE49-F238E27FC236}">
                <a16:creationId xmlns:a16="http://schemas.microsoft.com/office/drawing/2014/main" id="{5392329C-B5AD-CC41-95AA-2893A2C07C4C}"/>
              </a:ext>
            </a:extLst>
          </p:cNvPr>
          <p:cNvSpPr>
            <a:spLocks noGrp="1"/>
          </p:cNvSpPr>
          <p:nvPr>
            <p:ph type="sldNum" sz="quarter" idx="10"/>
          </p:nvPr>
        </p:nvSpPr>
        <p:spPr/>
        <p:txBody>
          <a:bodyPr/>
          <a:lstStyle/>
          <a:p>
            <a:pPr>
              <a:defRPr/>
            </a:pPr>
            <a:fld id="{6EDAD935-3524-4CAB-86D2-08C8290D0015}" type="slidenum">
              <a:rPr lang="zh-CN" altLang="en-US" smtClean="0"/>
              <a:pPr>
                <a:defRPr/>
              </a:pPr>
              <a:t>12</a:t>
            </a:fld>
            <a:endParaRPr lang="en-US" altLang="zh-CN"/>
          </a:p>
        </p:txBody>
      </p:sp>
      <p:sp>
        <p:nvSpPr>
          <p:cNvPr id="5" name="日期占位符 4">
            <a:extLst>
              <a:ext uri="{FF2B5EF4-FFF2-40B4-BE49-F238E27FC236}">
                <a16:creationId xmlns:a16="http://schemas.microsoft.com/office/drawing/2014/main" id="{6A5703D0-4190-8A4D-834E-D88210F2BEF3}"/>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pic>
        <p:nvPicPr>
          <p:cNvPr id="6" name="Picture 2055" descr="database">
            <a:extLst>
              <a:ext uri="{FF2B5EF4-FFF2-40B4-BE49-F238E27FC236}">
                <a16:creationId xmlns:a16="http://schemas.microsoft.com/office/drawing/2014/main" id="{87BFB386-CF1F-234F-AB63-8BCB933B90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289" y="2564904"/>
            <a:ext cx="5450049" cy="3303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892720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3CDD69C-8677-4E15-A09E-D11A85B9E83B}" type="slidenum">
              <a:rPr lang="zh-CN" altLang="en-US" sz="2000" smtClean="0"/>
              <a:pPr/>
              <a:t>120</a:t>
            </a:fld>
            <a:endParaRPr lang="en-US" altLang="zh-CN" sz="2000"/>
          </a:p>
        </p:txBody>
      </p:sp>
      <p:sp>
        <p:nvSpPr>
          <p:cNvPr id="1229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B4475F6-B1A0-4338-83ED-B0121202C470}" type="datetime1">
              <a:rPr lang="zh-CN" altLang="en-US" sz="1800" smtClean="0"/>
              <a:pPr/>
              <a:t>2024/6/12</a:t>
            </a:fld>
            <a:endParaRPr lang="en-US" altLang="zh-CN" sz="1000"/>
          </a:p>
        </p:txBody>
      </p:sp>
      <p:sp>
        <p:nvSpPr>
          <p:cNvPr id="1581058" name="Rectangle 2"/>
          <p:cNvSpPr>
            <a:spLocks noGrp="1" noChangeArrowheads="1"/>
          </p:cNvSpPr>
          <p:nvPr>
            <p:ph type="title"/>
          </p:nvPr>
        </p:nvSpPr>
        <p:spPr/>
        <p:txBody>
          <a:bodyPr/>
          <a:lstStyle/>
          <a:p>
            <a:pPr>
              <a:defRPr/>
            </a:pPr>
            <a:r>
              <a:rPr lang="en-US" altLang="zh-CN"/>
              <a:t>1.	</a:t>
            </a:r>
            <a:r>
              <a:rPr lang="zh-CN" altLang="en-US"/>
              <a:t>选择操作的实现</a:t>
            </a:r>
          </a:p>
        </p:txBody>
      </p:sp>
      <p:sp>
        <p:nvSpPr>
          <p:cNvPr id="12293" name="Rectangle 3"/>
          <p:cNvSpPr>
            <a:spLocks noGrp="1" noChangeArrowheads="1"/>
          </p:cNvSpPr>
          <p:nvPr>
            <p:ph type="body" idx="1"/>
          </p:nvPr>
        </p:nvSpPr>
        <p:spPr>
          <a:xfrm>
            <a:off x="415925" y="1125538"/>
            <a:ext cx="9255125" cy="2219325"/>
          </a:xfrm>
        </p:spPr>
        <p:txBody>
          <a:bodyPr/>
          <a:lstStyle/>
          <a:p>
            <a:r>
              <a:rPr lang="zh-CN" altLang="en-US"/>
              <a:t>（</a:t>
            </a:r>
            <a:r>
              <a:rPr lang="en-US" altLang="zh-CN"/>
              <a:t>3</a:t>
            </a:r>
            <a:r>
              <a:rPr lang="zh-CN" altLang="en-US"/>
              <a:t>）使用索引（或散列）的扫描方法</a:t>
            </a:r>
          </a:p>
          <a:p>
            <a:pPr lvl="1"/>
            <a:r>
              <a:rPr lang="zh-CN" altLang="en-US"/>
              <a:t>适合选择条件中的属性上有索引</a:t>
            </a:r>
            <a:r>
              <a:rPr lang="en-US" altLang="zh-CN"/>
              <a:t>(</a:t>
            </a:r>
            <a:r>
              <a:rPr lang="zh-CN" altLang="en-US"/>
              <a:t>例如</a:t>
            </a:r>
            <a:r>
              <a:rPr lang="en-US" altLang="zh-CN"/>
              <a:t>B+</a:t>
            </a:r>
            <a:r>
              <a:rPr lang="zh-CN" altLang="en-US"/>
              <a:t>树索引或</a:t>
            </a:r>
            <a:r>
              <a:rPr lang="en-US" altLang="zh-CN"/>
              <a:t>Hash</a:t>
            </a:r>
            <a:r>
              <a:rPr lang="zh-CN" altLang="en-US"/>
              <a:t>索引</a:t>
            </a:r>
            <a:r>
              <a:rPr lang="en-US" altLang="zh-CN"/>
              <a:t>) </a:t>
            </a:r>
          </a:p>
          <a:p>
            <a:pPr lvl="1"/>
            <a:r>
              <a:rPr lang="zh-CN" altLang="en-US"/>
              <a:t>通过索引先找到满足条件的元组指针，然后通过该指针继续检索满足查询条件的元组。 </a:t>
            </a:r>
          </a:p>
        </p:txBody>
      </p:sp>
      <p:sp>
        <p:nvSpPr>
          <p:cNvPr id="12294" name="Rectangle 5"/>
          <p:cNvSpPr>
            <a:spLocks noChangeArrowheads="1"/>
          </p:cNvSpPr>
          <p:nvPr/>
        </p:nvSpPr>
        <p:spPr bwMode="auto">
          <a:xfrm>
            <a:off x="0" y="2119313"/>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1080512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5724599-FC76-4BC6-8084-7C905A6E8902}" type="slidenum">
              <a:rPr lang="zh-CN" altLang="en-US" sz="2000" smtClean="0"/>
              <a:pPr/>
              <a:t>121</a:t>
            </a:fld>
            <a:endParaRPr lang="en-US" altLang="zh-CN" sz="2000"/>
          </a:p>
        </p:txBody>
      </p:sp>
      <p:sp>
        <p:nvSpPr>
          <p:cNvPr id="1331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8D0F5A4-F830-4AC5-A24E-4ECDD7CDD203}" type="datetime1">
              <a:rPr lang="zh-CN" altLang="en-US" sz="1800" smtClean="0"/>
              <a:pPr/>
              <a:t>2024/6/12</a:t>
            </a:fld>
            <a:endParaRPr lang="en-US" altLang="zh-CN" sz="1000"/>
          </a:p>
        </p:txBody>
      </p:sp>
      <p:sp>
        <p:nvSpPr>
          <p:cNvPr id="1629186" name="Rectangle 2"/>
          <p:cNvSpPr>
            <a:spLocks noGrp="1" noChangeArrowheads="1"/>
          </p:cNvSpPr>
          <p:nvPr>
            <p:ph type="title"/>
          </p:nvPr>
        </p:nvSpPr>
        <p:spPr/>
        <p:txBody>
          <a:bodyPr/>
          <a:lstStyle/>
          <a:p>
            <a:pPr>
              <a:defRPr/>
            </a:pPr>
            <a:endParaRPr lang="zh-CN" altLang="en-US"/>
          </a:p>
        </p:txBody>
      </p:sp>
      <p:sp>
        <p:nvSpPr>
          <p:cNvPr id="13317" name="Rectangle 3"/>
          <p:cNvSpPr>
            <a:spLocks noGrp="1" noChangeArrowheads="1"/>
          </p:cNvSpPr>
          <p:nvPr>
            <p:ph type="body" idx="1"/>
          </p:nvPr>
        </p:nvSpPr>
        <p:spPr/>
        <p:txBody>
          <a:bodyPr/>
          <a:lstStyle/>
          <a:p>
            <a:endParaRPr lang="zh-CN" altLang="en-US"/>
          </a:p>
        </p:txBody>
      </p:sp>
      <p:pic>
        <p:nvPicPr>
          <p:cNvPr id="133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936163"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29189" name="Group 5"/>
          <p:cNvGrpSpPr>
            <a:grpSpLocks/>
          </p:cNvGrpSpPr>
          <p:nvPr/>
        </p:nvGrpSpPr>
        <p:grpSpPr bwMode="auto">
          <a:xfrm>
            <a:off x="0" y="4352925"/>
            <a:ext cx="4800600" cy="2290763"/>
            <a:chOff x="192" y="1104"/>
            <a:chExt cx="2496" cy="1443"/>
          </a:xfrm>
        </p:grpSpPr>
        <p:sp>
          <p:nvSpPr>
            <p:cNvPr id="13323" name="Text Box 6"/>
            <p:cNvSpPr txBox="1">
              <a:spLocks noChangeArrowheads="1"/>
            </p:cNvSpPr>
            <p:nvPr/>
          </p:nvSpPr>
          <p:spPr bwMode="auto">
            <a:xfrm>
              <a:off x="249" y="1104"/>
              <a:ext cx="2439" cy="144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lnSpc>
                  <a:spcPct val="80000"/>
                </a:lnSpc>
                <a:spcBef>
                  <a:spcPct val="35000"/>
                </a:spcBef>
                <a:buClr>
                  <a:srgbClr val="27305F"/>
                </a:buClr>
                <a:buSzPct val="60000"/>
                <a:buFont typeface="Wingdings" pitchFamily="2" charset="2"/>
                <a:buNone/>
              </a:pPr>
              <a:r>
                <a:rPr lang="zh-CN" altLang="en-US" sz="2800" b="1">
                  <a:latin typeface="Times New Roman" pitchFamily="18" charset="0"/>
                </a:rPr>
                <a:t>检索</a:t>
              </a:r>
              <a:r>
                <a:rPr lang="en-US" altLang="zh-CN" sz="2800" b="1">
                  <a:latin typeface="Times New Roman" pitchFamily="18" charset="0"/>
                </a:rPr>
                <a:t>Sno=‘60’</a:t>
              </a:r>
              <a:r>
                <a:rPr lang="zh-CN" altLang="en-US" sz="2800" b="1">
                  <a:latin typeface="Times New Roman" pitchFamily="18" charset="0"/>
                </a:rPr>
                <a:t>的元组</a:t>
              </a:r>
              <a:endParaRPr lang="en-US" altLang="zh-CN" sz="2800" b="1">
                <a:latin typeface="Times New Roman" pitchFamily="18" charset="0"/>
              </a:endParaRPr>
            </a:p>
            <a:p>
              <a:pPr algn="l">
                <a:lnSpc>
                  <a:spcPct val="80000"/>
                </a:lnSpc>
                <a:spcBef>
                  <a:spcPct val="35000"/>
                </a:spcBef>
                <a:buClr>
                  <a:srgbClr val="27305F"/>
                </a:buClr>
              </a:pPr>
              <a:r>
                <a:rPr lang="zh-CN" altLang="en-US" sz="2800" b="1">
                  <a:latin typeface="Times New Roman" pitchFamily="18" charset="0"/>
                </a:rPr>
                <a:t>使用索引(或散列)得到</a:t>
              </a:r>
              <a:r>
                <a:rPr lang="en-US" altLang="zh-CN" sz="2800" b="1">
                  <a:latin typeface="Times New Roman" pitchFamily="18" charset="0"/>
                </a:rPr>
                <a:t>Sno</a:t>
              </a:r>
              <a:r>
                <a:rPr lang="zh-CN" altLang="en-US" sz="2800" b="1">
                  <a:latin typeface="Times New Roman" pitchFamily="18" charset="0"/>
                </a:rPr>
                <a:t>为‘</a:t>
              </a:r>
              <a:r>
                <a:rPr lang="en-US" altLang="zh-CN" sz="2800" b="1">
                  <a:latin typeface="Times New Roman" pitchFamily="18" charset="0"/>
                </a:rPr>
                <a:t>60’ </a:t>
              </a:r>
              <a:r>
                <a:rPr lang="zh-CN" altLang="en-US" sz="2800" b="1">
                  <a:latin typeface="Times New Roman" pitchFamily="18" charset="0"/>
                </a:rPr>
                <a:t>元组的指针</a:t>
              </a:r>
            </a:p>
            <a:p>
              <a:pPr algn="l">
                <a:lnSpc>
                  <a:spcPct val="80000"/>
                </a:lnSpc>
                <a:spcBef>
                  <a:spcPct val="35000"/>
                </a:spcBef>
                <a:buClr>
                  <a:srgbClr val="27305F"/>
                </a:buClr>
              </a:pPr>
              <a:r>
                <a:rPr lang="zh-CN" altLang="en-US" sz="2800" b="1">
                  <a:latin typeface="Times New Roman" pitchFamily="18" charset="0"/>
                </a:rPr>
                <a:t>通过元组指针检索符合查询条件的元组</a:t>
              </a:r>
            </a:p>
          </p:txBody>
        </p:sp>
        <p:sp>
          <p:nvSpPr>
            <p:cNvPr id="1629191" name="Oval 7"/>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1</a:t>
              </a:r>
            </a:p>
          </p:txBody>
        </p:sp>
      </p:grpSp>
      <p:grpSp>
        <p:nvGrpSpPr>
          <p:cNvPr id="1629192" name="Group 8"/>
          <p:cNvGrpSpPr>
            <a:grpSpLocks/>
          </p:cNvGrpSpPr>
          <p:nvPr/>
        </p:nvGrpSpPr>
        <p:grpSpPr bwMode="auto">
          <a:xfrm>
            <a:off x="0" y="3810000"/>
            <a:ext cx="4800600" cy="2846388"/>
            <a:chOff x="192" y="1104"/>
            <a:chExt cx="2496" cy="1793"/>
          </a:xfrm>
        </p:grpSpPr>
        <p:sp>
          <p:nvSpPr>
            <p:cNvPr id="13321" name="Text Box 9"/>
            <p:cNvSpPr txBox="1">
              <a:spLocks noChangeArrowheads="1"/>
            </p:cNvSpPr>
            <p:nvPr/>
          </p:nvSpPr>
          <p:spPr bwMode="auto">
            <a:xfrm>
              <a:off x="249" y="1104"/>
              <a:ext cx="2439" cy="179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lnSpc>
                  <a:spcPct val="80000"/>
                </a:lnSpc>
                <a:spcBef>
                  <a:spcPct val="35000"/>
                </a:spcBef>
                <a:buClr>
                  <a:srgbClr val="27305F"/>
                </a:buClr>
                <a:buSzPct val="60000"/>
                <a:buFont typeface="Wingdings" pitchFamily="2" charset="2"/>
                <a:buNone/>
              </a:pPr>
              <a:r>
                <a:rPr lang="zh-CN" altLang="en-US" sz="2800" b="1">
                  <a:latin typeface="Times New Roman" pitchFamily="18" charset="0"/>
                </a:rPr>
                <a:t>检索</a:t>
              </a:r>
              <a:r>
                <a:rPr lang="en-US" altLang="zh-CN" sz="2800" b="1">
                  <a:latin typeface="Times New Roman" pitchFamily="18" charset="0"/>
                </a:rPr>
                <a:t>Sno&gt;‘78’</a:t>
              </a:r>
              <a:r>
                <a:rPr lang="zh-CN" altLang="en-US" sz="2800" b="1">
                  <a:latin typeface="Times New Roman" pitchFamily="18" charset="0"/>
                </a:rPr>
                <a:t>的元组</a:t>
              </a:r>
              <a:endParaRPr lang="en-US" altLang="zh-CN" sz="2800" b="1">
                <a:latin typeface="Times New Roman" pitchFamily="18" charset="0"/>
              </a:endParaRPr>
            </a:p>
            <a:p>
              <a:pPr algn="l">
                <a:lnSpc>
                  <a:spcPct val="90000"/>
                </a:lnSpc>
                <a:spcBef>
                  <a:spcPct val="35000"/>
                </a:spcBef>
                <a:buClr>
                  <a:srgbClr val="27305F"/>
                </a:buClr>
              </a:pPr>
              <a:r>
                <a:rPr lang="zh-CN" altLang="en-US" sz="2800" b="1">
                  <a:latin typeface="Times New Roman" pitchFamily="18" charset="0"/>
                </a:rPr>
                <a:t>找到</a:t>
              </a:r>
              <a:r>
                <a:rPr lang="en-US" altLang="zh-CN" sz="2800" b="1">
                  <a:latin typeface="Times New Roman" pitchFamily="18" charset="0"/>
                </a:rPr>
                <a:t>78</a:t>
              </a:r>
              <a:r>
                <a:rPr lang="zh-CN" altLang="en-US" sz="2800" b="1">
                  <a:latin typeface="Times New Roman" pitchFamily="18" charset="0"/>
                </a:rPr>
                <a:t>的索引项，以此为入口点在</a:t>
              </a:r>
              <a:r>
                <a:rPr lang="en-US" altLang="zh-CN" sz="2800" b="1">
                  <a:latin typeface="Times New Roman" pitchFamily="18" charset="0"/>
                </a:rPr>
                <a:t>B+</a:t>
              </a:r>
              <a:r>
                <a:rPr lang="zh-CN" altLang="en-US" sz="2800" b="1">
                  <a:latin typeface="Times New Roman" pitchFamily="18" charset="0"/>
                </a:rPr>
                <a:t>树的顺序集上得到</a:t>
              </a:r>
              <a:r>
                <a:rPr lang="en-US" altLang="zh-CN" sz="2800" b="1">
                  <a:latin typeface="Times New Roman" pitchFamily="18" charset="0"/>
                </a:rPr>
                <a:t>&gt;78</a:t>
              </a:r>
              <a:r>
                <a:rPr lang="zh-CN" altLang="en-US" sz="2800" b="1">
                  <a:latin typeface="Times New Roman" pitchFamily="18" charset="0"/>
                </a:rPr>
                <a:t>的所有元组指针，</a:t>
              </a:r>
            </a:p>
            <a:p>
              <a:pPr algn="l">
                <a:lnSpc>
                  <a:spcPct val="90000"/>
                </a:lnSpc>
                <a:spcBef>
                  <a:spcPct val="35000"/>
                </a:spcBef>
                <a:buClr>
                  <a:srgbClr val="27305F"/>
                </a:buClr>
              </a:pPr>
              <a:r>
                <a:rPr lang="zh-CN" altLang="en-US" sz="2800" b="1">
                  <a:latin typeface="Times New Roman" pitchFamily="18" charset="0"/>
                </a:rPr>
                <a:t>通过这些元组指针检索</a:t>
              </a:r>
              <a:r>
                <a:rPr lang="en-US" altLang="zh-CN" sz="2800" b="1">
                  <a:latin typeface="Times New Roman" pitchFamily="18" charset="0"/>
                </a:rPr>
                <a:t>&gt;78</a:t>
              </a:r>
              <a:r>
                <a:rPr lang="zh-CN" altLang="en-US" sz="2800" b="1">
                  <a:latin typeface="Times New Roman" pitchFamily="18" charset="0"/>
                </a:rPr>
                <a:t>的所有元组</a:t>
              </a:r>
            </a:p>
          </p:txBody>
        </p:sp>
        <p:sp>
          <p:nvSpPr>
            <p:cNvPr id="1629194" name="Oval 10"/>
            <p:cNvSpPr>
              <a:spLocks noChangeArrowheads="1"/>
            </p:cNvSpPr>
            <p:nvPr/>
          </p:nvSpPr>
          <p:spPr bwMode="auto">
            <a:xfrm>
              <a:off x="192" y="1152"/>
              <a:ext cx="196" cy="196"/>
            </a:xfrm>
            <a:prstGeom prst="ellipse">
              <a:avLst/>
            </a:prstGeom>
            <a:gradFill rotWithShape="0">
              <a:gsLst>
                <a:gs pos="0">
                  <a:schemeClr val="accent2">
                    <a:gamma/>
                    <a:tint val="30196"/>
                    <a:invGamma/>
                  </a:schemeClr>
                </a:gs>
                <a:gs pos="100000">
                  <a:schemeClr val="accent2"/>
                </a:gs>
              </a:gsLst>
              <a:path path="shape">
                <a:fillToRect l="50000" t="50000" r="50000" b="50000"/>
              </a:path>
            </a:gradFill>
            <a:ln w="9525">
              <a:solidFill>
                <a:schemeClr val="accent2"/>
              </a:solidFill>
              <a:round/>
              <a:headEnd/>
              <a:tailEnd/>
            </a:ln>
            <a:effectLst>
              <a:outerShdw dist="71842" dir="2700000" algn="ctr" rotWithShape="0">
                <a:srgbClr val="009999"/>
              </a:outerShdw>
            </a:effectLst>
          </p:spPr>
          <p:txBody>
            <a:bodyPr wrap="none" anchor="ctr"/>
            <a:lstStyle/>
            <a:p>
              <a:pPr eaLnBrk="1" hangingPunct="1">
                <a:defRPr/>
              </a:pPr>
              <a:r>
                <a:rPr kumimoji="1" lang="en-US" altLang="zh-CN" sz="2800" b="1">
                  <a:solidFill>
                    <a:schemeClr val="bg1"/>
                  </a:solidFill>
                  <a:effectLst>
                    <a:outerShdw blurRad="38100" dist="38100" dir="2700000" algn="tl">
                      <a:srgbClr val="000000"/>
                    </a:outerShdw>
                  </a:effectLst>
                  <a:latin typeface="Arial" pitchFamily="34" charset="0"/>
                  <a:ea typeface="宋体" pitchFamily="2" charset="-122"/>
                </a:rPr>
                <a:t>2</a:t>
              </a:r>
            </a:p>
          </p:txBody>
        </p:sp>
      </p:grpSp>
    </p:spTree>
    <p:extLst>
      <p:ext uri="{BB962C8B-B14F-4D97-AF65-F5344CB8AC3E}">
        <p14:creationId xmlns:p14="http://schemas.microsoft.com/office/powerpoint/2010/main" val="901681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629189"/>
                                        </p:tgtEl>
                                        <p:attrNameLst>
                                          <p:attrName>style.visibility</p:attrName>
                                        </p:attrNameLst>
                                      </p:cBhvr>
                                      <p:to>
                                        <p:strVal val="visible"/>
                                      </p:to>
                                    </p:set>
                                    <p:anim calcmode="lin" valueType="num">
                                      <p:cBhvr>
                                        <p:cTn id="7" dur="500" fill="hold"/>
                                        <p:tgtEl>
                                          <p:spTgt spid="1629189"/>
                                        </p:tgtEl>
                                        <p:attrNameLst>
                                          <p:attrName>ppt_w</p:attrName>
                                        </p:attrNameLst>
                                      </p:cBhvr>
                                      <p:tavLst>
                                        <p:tav tm="0">
                                          <p:val>
                                            <p:fltVal val="0"/>
                                          </p:val>
                                        </p:tav>
                                        <p:tav tm="100000">
                                          <p:val>
                                            <p:strVal val="#ppt_w"/>
                                          </p:val>
                                        </p:tav>
                                      </p:tavLst>
                                    </p:anim>
                                    <p:anim calcmode="lin" valueType="num">
                                      <p:cBhvr>
                                        <p:cTn id="8" dur="500" fill="hold"/>
                                        <p:tgtEl>
                                          <p:spTgt spid="162918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62918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1629192"/>
                                        </p:tgtEl>
                                        <p:attrNameLst>
                                          <p:attrName>style.visibility</p:attrName>
                                        </p:attrNameLst>
                                      </p:cBhvr>
                                      <p:to>
                                        <p:strVal val="visible"/>
                                      </p:to>
                                    </p:set>
                                    <p:anim calcmode="lin" valueType="num">
                                      <p:cBhvr>
                                        <p:cTn id="13" dur="500" fill="hold"/>
                                        <p:tgtEl>
                                          <p:spTgt spid="1629192"/>
                                        </p:tgtEl>
                                        <p:attrNameLst>
                                          <p:attrName>ppt_w</p:attrName>
                                        </p:attrNameLst>
                                      </p:cBhvr>
                                      <p:tavLst>
                                        <p:tav tm="0">
                                          <p:val>
                                            <p:fltVal val="0"/>
                                          </p:val>
                                        </p:tav>
                                        <p:tav tm="100000">
                                          <p:val>
                                            <p:strVal val="#ppt_w"/>
                                          </p:val>
                                        </p:tav>
                                      </p:tavLst>
                                    </p:anim>
                                    <p:anim calcmode="lin" valueType="num">
                                      <p:cBhvr>
                                        <p:cTn id="14" dur="500" fill="hold"/>
                                        <p:tgtEl>
                                          <p:spTgt spid="162919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6291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1BDE086-BC9A-420E-8FF0-1697F6510549}" type="slidenum">
              <a:rPr lang="zh-CN" altLang="en-US" sz="2000" smtClean="0"/>
              <a:pPr/>
              <a:t>122</a:t>
            </a:fld>
            <a:endParaRPr lang="en-US" altLang="zh-CN" sz="2000"/>
          </a:p>
        </p:txBody>
      </p:sp>
      <p:sp>
        <p:nvSpPr>
          <p:cNvPr id="1433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0B3316A-7EB9-49E3-9614-9C8D2546D20F}" type="datetime1">
              <a:rPr lang="zh-CN" altLang="en-US" sz="1800" smtClean="0"/>
              <a:pPr/>
              <a:t>2024/6/12</a:t>
            </a:fld>
            <a:endParaRPr lang="en-US" altLang="zh-CN" sz="1000"/>
          </a:p>
        </p:txBody>
      </p:sp>
      <p:sp>
        <p:nvSpPr>
          <p:cNvPr id="1633282" name="Rectangle 2"/>
          <p:cNvSpPr>
            <a:spLocks noGrp="1" noChangeArrowheads="1"/>
          </p:cNvSpPr>
          <p:nvPr>
            <p:ph type="title"/>
          </p:nvPr>
        </p:nvSpPr>
        <p:spPr>
          <a:xfrm>
            <a:off x="650875" y="365125"/>
            <a:ext cx="8820150" cy="549275"/>
          </a:xfrm>
        </p:spPr>
        <p:txBody>
          <a:bodyPr/>
          <a:lstStyle/>
          <a:p>
            <a:pPr>
              <a:defRPr/>
            </a:pPr>
            <a:r>
              <a:rPr lang="zh-CN" altLang="en-US" sz="4000"/>
              <a:t>（</a:t>
            </a:r>
            <a:r>
              <a:rPr lang="en-US" altLang="zh-CN" sz="4000"/>
              <a:t>3</a:t>
            </a:r>
            <a:r>
              <a:rPr lang="zh-CN" altLang="en-US" sz="4000"/>
              <a:t>）使用索引（或散列）的扫描方法</a:t>
            </a:r>
          </a:p>
        </p:txBody>
      </p:sp>
      <p:sp>
        <p:nvSpPr>
          <p:cNvPr id="14341" name="Rectangle 3"/>
          <p:cNvSpPr>
            <a:spLocks noGrp="1" noChangeArrowheads="1"/>
          </p:cNvSpPr>
          <p:nvPr>
            <p:ph type="body" idx="1"/>
          </p:nvPr>
        </p:nvSpPr>
        <p:spPr>
          <a:xfrm>
            <a:off x="650875" y="1143000"/>
            <a:ext cx="8820150" cy="4289425"/>
          </a:xfrm>
        </p:spPr>
        <p:txBody>
          <a:bodyPr/>
          <a:lstStyle/>
          <a:p>
            <a:r>
              <a:rPr lang="zh-CN" altLang="en-US" dirty="0"/>
              <a:t>索引扫描算法的代价估算公式：</a:t>
            </a:r>
          </a:p>
          <a:p>
            <a:r>
              <a:rPr lang="zh-CN" altLang="en-US" dirty="0"/>
              <a:t>①如果选择条件是</a:t>
            </a:r>
            <a:r>
              <a:rPr lang="zh-CN" altLang="en-US" dirty="0">
                <a:solidFill>
                  <a:srgbClr val="C00000"/>
                </a:solidFill>
              </a:rPr>
              <a:t>相等比较</a:t>
            </a:r>
            <a:r>
              <a:rPr lang="zh-CN" altLang="en-US" dirty="0"/>
              <a:t>操作，需要存取索引树中从根结点到叶结点</a:t>
            </a:r>
            <a:r>
              <a:rPr lang="en-US" altLang="zh-CN" dirty="0"/>
              <a:t>L</a:t>
            </a:r>
            <a:r>
              <a:rPr lang="zh-CN" altLang="en-US" dirty="0"/>
              <a:t>块，再加上基本表中该元组所在的那一块，所以</a:t>
            </a:r>
            <a:r>
              <a:rPr lang="en-US" altLang="zh-CN" dirty="0"/>
              <a:t>cost=L+1</a:t>
            </a:r>
            <a:endParaRPr lang="zh-CN" altLang="en-US" dirty="0"/>
          </a:p>
          <a:p>
            <a:r>
              <a:rPr lang="zh-CN" altLang="en-US" dirty="0"/>
              <a:t>② 如果选择条件涉及</a:t>
            </a:r>
            <a:r>
              <a:rPr lang="zh-CN" altLang="en-US" dirty="0">
                <a:solidFill>
                  <a:srgbClr val="C00000"/>
                </a:solidFill>
              </a:rPr>
              <a:t>非主键属性</a:t>
            </a:r>
            <a:r>
              <a:rPr lang="zh-CN" altLang="en-US" dirty="0"/>
              <a:t>的</a:t>
            </a:r>
            <a:r>
              <a:rPr lang="zh-CN" altLang="en-US" dirty="0">
                <a:solidFill>
                  <a:srgbClr val="C00000"/>
                </a:solidFill>
              </a:rPr>
              <a:t>相等</a:t>
            </a:r>
            <a:r>
              <a:rPr lang="zh-CN" altLang="en-US" dirty="0"/>
              <a:t>比较，若为</a:t>
            </a:r>
            <a:r>
              <a:rPr lang="en-US" altLang="zh-CN" dirty="0"/>
              <a:t>B+</a:t>
            </a:r>
            <a:r>
              <a:rPr lang="zh-CN" altLang="en-US" dirty="0"/>
              <a:t>树索引，如果有</a:t>
            </a:r>
            <a:r>
              <a:rPr lang="en-US" altLang="zh-CN" dirty="0"/>
              <a:t>S</a:t>
            </a:r>
            <a:r>
              <a:rPr lang="zh-CN" altLang="en-US" dirty="0"/>
              <a:t>个元组满足条件，若每个满足条件的元组可能会保存在不同块上，最坏情况下</a:t>
            </a:r>
            <a:r>
              <a:rPr lang="en-US" altLang="zh-CN" dirty="0"/>
              <a:t>cost=L+S</a:t>
            </a:r>
            <a:r>
              <a:rPr lang="zh-CN" altLang="en-US" dirty="0"/>
              <a:t>。</a:t>
            </a:r>
          </a:p>
          <a:p>
            <a:r>
              <a:rPr lang="zh-CN" altLang="en-US" dirty="0"/>
              <a:t>③如果比较条件是＞，＞＝，＜，＜＝操作，而且假设有一半的元组满足条件就要存取一半的叶结点，则代价估计</a:t>
            </a:r>
            <a:r>
              <a:rPr lang="en-US" altLang="zh-CN" dirty="0"/>
              <a:t>cost=L+</a:t>
            </a:r>
            <a:r>
              <a:rPr lang="zh-CN" altLang="en-US" dirty="0"/>
              <a:t>索引的叶结点数</a:t>
            </a:r>
            <a:r>
              <a:rPr lang="en-US" altLang="zh-CN" dirty="0"/>
              <a:t>/2+</a:t>
            </a:r>
            <a:r>
              <a:rPr lang="zh-CN" altLang="en-US" dirty="0"/>
              <a:t>元组占用的块数 </a:t>
            </a:r>
            <a:r>
              <a:rPr lang="en-US" altLang="zh-CN" dirty="0"/>
              <a:t>/2 </a:t>
            </a:r>
            <a:endParaRPr lang="zh-CN" altLang="en-US" dirty="0"/>
          </a:p>
        </p:txBody>
      </p:sp>
    </p:spTree>
    <p:extLst>
      <p:ext uri="{BB962C8B-B14F-4D97-AF65-F5344CB8AC3E}">
        <p14:creationId xmlns:p14="http://schemas.microsoft.com/office/powerpoint/2010/main" val="1574752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EA54277-44EC-452C-8F91-FDC17BEAF180}" type="slidenum">
              <a:rPr lang="zh-CN" altLang="en-US" sz="2000" smtClean="0"/>
              <a:pPr/>
              <a:t>123</a:t>
            </a:fld>
            <a:endParaRPr lang="en-US" altLang="zh-CN" sz="2000"/>
          </a:p>
        </p:txBody>
      </p:sp>
      <p:sp>
        <p:nvSpPr>
          <p:cNvPr id="2048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09BF85C-3C1E-4E4F-9FC2-B6D0D641E393}" type="datetime1">
              <a:rPr lang="zh-CN" altLang="en-US" sz="1800" smtClean="0"/>
              <a:pPr/>
              <a:t>2024/6/12</a:t>
            </a:fld>
            <a:endParaRPr lang="en-US" altLang="zh-CN" sz="1000"/>
          </a:p>
        </p:txBody>
      </p:sp>
      <p:sp>
        <p:nvSpPr>
          <p:cNvPr id="1584130" name="Rectangle 2"/>
          <p:cNvSpPr>
            <a:spLocks noGrp="1" noChangeArrowheads="1"/>
          </p:cNvSpPr>
          <p:nvPr>
            <p:ph type="title"/>
          </p:nvPr>
        </p:nvSpPr>
        <p:spPr/>
        <p:txBody>
          <a:bodyPr/>
          <a:lstStyle/>
          <a:p>
            <a:pPr>
              <a:defRPr/>
            </a:pPr>
            <a:r>
              <a:rPr lang="en-US" altLang="zh-CN"/>
              <a:t>2.	</a:t>
            </a:r>
            <a:r>
              <a:rPr lang="zh-CN" altLang="en-US"/>
              <a:t>连接操作的实现</a:t>
            </a:r>
          </a:p>
        </p:txBody>
      </p:sp>
      <p:sp>
        <p:nvSpPr>
          <p:cNvPr id="20485" name="Rectangle 3"/>
          <p:cNvSpPr>
            <a:spLocks noGrp="1" noChangeArrowheads="1"/>
          </p:cNvSpPr>
          <p:nvPr>
            <p:ph type="body" idx="1"/>
          </p:nvPr>
        </p:nvSpPr>
        <p:spPr>
          <a:xfrm>
            <a:off x="650875" y="1143000"/>
            <a:ext cx="8820150" cy="2901950"/>
          </a:xfrm>
        </p:spPr>
        <p:txBody>
          <a:bodyPr/>
          <a:lstStyle/>
          <a:p>
            <a:r>
              <a:rPr lang="zh-CN" altLang="en-US"/>
              <a:t>连接操作是查询处理中最耗时的操作之一，操作本身开销大，并且可能产生很大的中间结果。</a:t>
            </a:r>
          </a:p>
          <a:p>
            <a:pPr lvl="1"/>
            <a:r>
              <a:rPr lang="zh-CN" altLang="en-US"/>
              <a:t>（</a:t>
            </a:r>
            <a:r>
              <a:rPr lang="en-US" altLang="zh-CN"/>
              <a:t>1</a:t>
            </a:r>
            <a:r>
              <a:rPr lang="zh-CN" altLang="en-US"/>
              <a:t>）	嵌套循环法</a:t>
            </a:r>
          </a:p>
          <a:p>
            <a:pPr lvl="1"/>
            <a:r>
              <a:rPr lang="zh-CN" altLang="en-US"/>
              <a:t>（</a:t>
            </a:r>
            <a:r>
              <a:rPr lang="en-US" altLang="zh-CN"/>
              <a:t>2</a:t>
            </a:r>
            <a:r>
              <a:rPr lang="zh-CN" altLang="en-US"/>
              <a:t>）	索引嵌套循环法</a:t>
            </a:r>
          </a:p>
          <a:p>
            <a:pPr lvl="1"/>
            <a:r>
              <a:rPr lang="zh-CN" altLang="en-US"/>
              <a:t>（</a:t>
            </a:r>
            <a:r>
              <a:rPr lang="en-US" altLang="zh-CN"/>
              <a:t>3</a:t>
            </a:r>
            <a:r>
              <a:rPr lang="zh-CN" altLang="en-US"/>
              <a:t>）	排序合并法</a:t>
            </a:r>
          </a:p>
          <a:p>
            <a:pPr lvl="1"/>
            <a:r>
              <a:rPr lang="zh-CN" altLang="en-US"/>
              <a:t>（</a:t>
            </a:r>
            <a:r>
              <a:rPr lang="en-US" altLang="zh-CN"/>
              <a:t>4</a:t>
            </a:r>
            <a:r>
              <a:rPr lang="zh-CN" altLang="en-US"/>
              <a:t>）	散列连接（</a:t>
            </a:r>
            <a:r>
              <a:rPr lang="en-US" altLang="zh-CN"/>
              <a:t>Hash Join</a:t>
            </a:r>
            <a:r>
              <a:rPr lang="zh-CN" altLang="en-US"/>
              <a:t>）法</a:t>
            </a:r>
          </a:p>
        </p:txBody>
      </p:sp>
    </p:spTree>
    <p:extLst>
      <p:ext uri="{BB962C8B-B14F-4D97-AF65-F5344CB8AC3E}">
        <p14:creationId xmlns:p14="http://schemas.microsoft.com/office/powerpoint/2010/main" val="14534196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B0506CA-8A93-4580-ABB8-B5C41FEAA522}" type="slidenum">
              <a:rPr lang="zh-CN" altLang="en-US" sz="2000" smtClean="0"/>
              <a:pPr/>
              <a:t>124</a:t>
            </a:fld>
            <a:endParaRPr lang="en-US" altLang="zh-CN" sz="2000"/>
          </a:p>
        </p:txBody>
      </p:sp>
      <p:sp>
        <p:nvSpPr>
          <p:cNvPr id="2150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929C614C-FDFC-46F2-B62E-51F2782CF031}" type="datetime1">
              <a:rPr lang="zh-CN" altLang="en-US" sz="1800" smtClean="0"/>
              <a:pPr/>
              <a:t>2024/6/12</a:t>
            </a:fld>
            <a:endParaRPr lang="en-US" altLang="zh-CN" sz="1000"/>
          </a:p>
        </p:txBody>
      </p:sp>
      <p:sp>
        <p:nvSpPr>
          <p:cNvPr id="1585154" name="Rectangle 2"/>
          <p:cNvSpPr>
            <a:spLocks noGrp="1" noChangeArrowheads="1"/>
          </p:cNvSpPr>
          <p:nvPr>
            <p:ph type="title"/>
          </p:nvPr>
        </p:nvSpPr>
        <p:spPr/>
        <p:txBody>
          <a:bodyPr/>
          <a:lstStyle/>
          <a:p>
            <a:pPr>
              <a:defRPr/>
            </a:pPr>
            <a:r>
              <a:rPr lang="zh-CN" altLang="en-US"/>
              <a:t>（</a:t>
            </a:r>
            <a:r>
              <a:rPr lang="en-US" altLang="zh-CN"/>
              <a:t>1</a:t>
            </a:r>
            <a:r>
              <a:rPr lang="zh-CN" altLang="en-US"/>
              <a:t>）	嵌套循环法</a:t>
            </a:r>
          </a:p>
        </p:txBody>
      </p:sp>
      <p:sp>
        <p:nvSpPr>
          <p:cNvPr id="21509" name="Rectangle 3"/>
          <p:cNvSpPr>
            <a:spLocks noGrp="1" noChangeArrowheads="1"/>
          </p:cNvSpPr>
          <p:nvPr>
            <p:ph type="body" idx="1"/>
          </p:nvPr>
        </p:nvSpPr>
        <p:spPr>
          <a:xfrm>
            <a:off x="650875" y="1143000"/>
            <a:ext cx="8820150" cy="768350"/>
          </a:xfrm>
        </p:spPr>
        <p:txBody>
          <a:bodyPr/>
          <a:lstStyle/>
          <a:p>
            <a:r>
              <a:rPr lang="zh-CN" altLang="en-US"/>
              <a:t>嵌套循环法是最简单、最直接的连接算法，与选择操作中的顺序扫描法类似，不需要特别的存取路径 </a:t>
            </a:r>
          </a:p>
        </p:txBody>
      </p:sp>
      <p:graphicFrame>
        <p:nvGraphicFramePr>
          <p:cNvPr id="1585156" name="Group 4"/>
          <p:cNvGraphicFramePr>
            <a:graphicFrameLocks noGrp="1"/>
          </p:cNvGraphicFramePr>
          <p:nvPr/>
        </p:nvGraphicFramePr>
        <p:xfrm>
          <a:off x="1327150" y="2233613"/>
          <a:ext cx="2063750" cy="1901896"/>
        </p:xfrm>
        <a:graphic>
          <a:graphicData uri="http://schemas.openxmlformats.org/drawingml/2006/table">
            <a:tbl>
              <a:tblPr/>
              <a:tblGrid>
                <a:gridCol w="687388">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gridCol w="687387">
                  <a:extLst>
                    <a:ext uri="{9D8B030D-6E8A-4147-A177-3AD203B41FA5}">
                      <a16:colId xmlns:a16="http://schemas.microsoft.com/office/drawing/2014/main" val="20002"/>
                    </a:ext>
                  </a:extLst>
                </a:gridCol>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85180" name="Group 28"/>
          <p:cNvGraphicFramePr>
            <a:graphicFrameLocks noGrp="1"/>
          </p:cNvGraphicFramePr>
          <p:nvPr/>
        </p:nvGraphicFramePr>
        <p:xfrm>
          <a:off x="4711700" y="2005013"/>
          <a:ext cx="2063750" cy="4754740"/>
        </p:xfrm>
        <a:graphic>
          <a:graphicData uri="http://schemas.openxmlformats.org/drawingml/2006/table">
            <a:tbl>
              <a:tblPr/>
              <a:tblGrid>
                <a:gridCol w="78105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b1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0000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CC33"/>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3399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1585228" name="Group 76"/>
          <p:cNvGraphicFramePr>
            <a:graphicFrameLocks noGrp="1"/>
          </p:cNvGraphicFramePr>
          <p:nvPr/>
        </p:nvGraphicFramePr>
        <p:xfrm>
          <a:off x="1409700" y="4672013"/>
          <a:ext cx="1981200" cy="1901896"/>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606" name="Rectangle 100"/>
          <p:cNvSpPr>
            <a:spLocks noChangeArrowheads="1"/>
          </p:cNvSpPr>
          <p:nvPr/>
        </p:nvSpPr>
        <p:spPr bwMode="auto">
          <a:xfrm>
            <a:off x="914400" y="2614613"/>
            <a:ext cx="33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b="1" i="1">
                <a:latin typeface="Times New Roman" pitchFamily="18" charset="0"/>
              </a:rPr>
              <a:t>R</a:t>
            </a:r>
          </a:p>
        </p:txBody>
      </p:sp>
      <p:sp>
        <p:nvSpPr>
          <p:cNvPr id="21607" name="Rectangle 101"/>
          <p:cNvSpPr>
            <a:spLocks noChangeArrowheads="1"/>
          </p:cNvSpPr>
          <p:nvPr/>
        </p:nvSpPr>
        <p:spPr bwMode="auto">
          <a:xfrm>
            <a:off x="996950" y="5129213"/>
            <a:ext cx="330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b="1" i="1">
                <a:latin typeface="Times New Roman" pitchFamily="18" charset="0"/>
              </a:rPr>
              <a:t>S</a:t>
            </a:r>
          </a:p>
        </p:txBody>
      </p:sp>
      <p:sp>
        <p:nvSpPr>
          <p:cNvPr id="1585254" name="Rectangle 102"/>
          <p:cNvSpPr>
            <a:spLocks noChangeArrowheads="1"/>
          </p:cNvSpPr>
          <p:nvPr/>
        </p:nvSpPr>
        <p:spPr bwMode="auto">
          <a:xfrm>
            <a:off x="3638550" y="3833813"/>
            <a:ext cx="908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kumimoji="1" lang="en-US" altLang="zh-CN" sz="2800" b="1" i="1">
                <a:latin typeface="Times New Roman" pitchFamily="18" charset="0"/>
              </a:rPr>
              <a:t>R </a:t>
            </a:r>
            <a:r>
              <a:rPr kumimoji="1" lang="en-US" altLang="zh-CN" sz="2800" b="1">
                <a:latin typeface="Times New Roman" pitchFamily="18" charset="0"/>
              </a:rPr>
              <a:t>×</a:t>
            </a:r>
            <a:r>
              <a:rPr kumimoji="1" lang="en-US" altLang="zh-CN" sz="2800" b="1" i="1">
                <a:latin typeface="Times New Roman" pitchFamily="18" charset="0"/>
              </a:rPr>
              <a:t> S</a:t>
            </a:r>
            <a:r>
              <a:rPr kumimoji="1" lang="en-US" altLang="zh-CN" sz="2800">
                <a:latin typeface="Times New Roman" pitchFamily="18" charset="0"/>
              </a:rPr>
              <a:t> </a:t>
            </a:r>
          </a:p>
        </p:txBody>
      </p:sp>
      <p:graphicFrame>
        <p:nvGraphicFramePr>
          <p:cNvPr id="1585255" name="Group 103"/>
          <p:cNvGraphicFramePr>
            <a:graphicFrameLocks noGrp="1"/>
          </p:cNvGraphicFramePr>
          <p:nvPr/>
        </p:nvGraphicFramePr>
        <p:xfrm>
          <a:off x="6775450" y="2005013"/>
          <a:ext cx="2063750" cy="4754740"/>
        </p:xfrm>
        <a:graphic>
          <a:graphicData uri="http://schemas.openxmlformats.org/drawingml/2006/table">
            <a:tbl>
              <a:tblPr/>
              <a:tblGrid>
                <a:gridCol w="74295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A</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B</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C</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00"/>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a1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b3</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FF00FF"/>
                          </a:solidFill>
                          <a:effectLst/>
                          <a:latin typeface="Times New Roman" pitchFamily="18" charset="0"/>
                          <a:ea typeface="宋体" pitchFamily="2" charset="-122"/>
                        </a:rPr>
                        <a:t>c2</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5456">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a2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b2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800" b="1" i="1" u="none" strike="noStrike" cap="none" normalizeH="0" baseline="0">
                          <a:ln>
                            <a:noFill/>
                          </a:ln>
                          <a:solidFill>
                            <a:srgbClr val="9933FF"/>
                          </a:solidFill>
                          <a:effectLst/>
                          <a:latin typeface="Times New Roman" pitchFamily="18" charset="0"/>
                          <a:ea typeface="宋体" pitchFamily="2" charset="-122"/>
                        </a:rPr>
                        <a:t>c1</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585303" name="Rectangle 151"/>
          <p:cNvSpPr>
            <a:spLocks noChangeArrowheads="1"/>
          </p:cNvSpPr>
          <p:nvPr/>
        </p:nvSpPr>
        <p:spPr bwMode="auto">
          <a:xfrm>
            <a:off x="6789738" y="2462213"/>
            <a:ext cx="2087562" cy="1439862"/>
          </a:xfrm>
          <a:prstGeom prst="rect">
            <a:avLst/>
          </a:prstGeom>
          <a:noFill/>
          <a:ln w="5080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585304" name="Rectangle 152"/>
          <p:cNvSpPr>
            <a:spLocks noChangeArrowheads="1"/>
          </p:cNvSpPr>
          <p:nvPr/>
        </p:nvSpPr>
        <p:spPr bwMode="auto">
          <a:xfrm>
            <a:off x="6789738" y="3902075"/>
            <a:ext cx="2087562" cy="1439863"/>
          </a:xfrm>
          <a:prstGeom prst="rect">
            <a:avLst/>
          </a:prstGeom>
          <a:noFill/>
          <a:ln w="5080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585305" name="Rectangle 153"/>
          <p:cNvSpPr>
            <a:spLocks noChangeArrowheads="1"/>
          </p:cNvSpPr>
          <p:nvPr/>
        </p:nvSpPr>
        <p:spPr bwMode="auto">
          <a:xfrm>
            <a:off x="6789738" y="5341938"/>
            <a:ext cx="2087562" cy="1439862"/>
          </a:xfrm>
          <a:prstGeom prst="rect">
            <a:avLst/>
          </a:prstGeom>
          <a:noFill/>
          <a:ln w="50800">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1585306" name="Text Box 154"/>
          <p:cNvSpPr txBox="1">
            <a:spLocks noChangeArrowheads="1"/>
          </p:cNvSpPr>
          <p:nvPr/>
        </p:nvSpPr>
        <p:spPr bwMode="auto">
          <a:xfrm>
            <a:off x="4091791" y="3452496"/>
            <a:ext cx="5376862" cy="3275012"/>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选择哪一个关系用于外循环、哪一个关系用于内循环会给连接的性能带来比较大的差异</a:t>
            </a:r>
          </a:p>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一般使用较少块的文件作为外循环文件连接代价较小。</a:t>
            </a:r>
          </a:p>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嵌套循环法适用于任何条件的连接   </a:t>
            </a:r>
            <a:endParaRPr lang="en-US" altLang="zh-CN" sz="2800" b="1" dirty="0">
              <a:latin typeface="楷体_GB2312" pitchFamily="49" charset="-122"/>
              <a:ea typeface="楷体_GB2312" pitchFamily="49" charset="-122"/>
            </a:endParaRPr>
          </a:p>
        </p:txBody>
      </p:sp>
      <p:sp>
        <p:nvSpPr>
          <p:cNvPr id="17" name="Text Box 154"/>
          <p:cNvSpPr txBox="1">
            <a:spLocks noChangeArrowheads="1"/>
          </p:cNvSpPr>
          <p:nvPr/>
        </p:nvSpPr>
        <p:spPr bwMode="auto">
          <a:xfrm>
            <a:off x="200472" y="1702724"/>
            <a:ext cx="5376862" cy="156966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buSzPct val="80000"/>
              <a:buFont typeface="Wingdings" pitchFamily="2" charset="2"/>
              <a:buChar char="q"/>
            </a:pPr>
            <a:r>
              <a:rPr lang="zh-CN" altLang="en-US" sz="2800" b="1" dirty="0">
                <a:latin typeface="楷体_GB2312" pitchFamily="49" charset="-122"/>
                <a:ea typeface="楷体_GB2312" pitchFamily="49" charset="-122"/>
              </a:rPr>
              <a:t> 考虑：选择哪一个关系用于外循环、哪一个关系用于内循环会影响连接的性能吗？</a:t>
            </a:r>
          </a:p>
        </p:txBody>
      </p:sp>
    </p:spTree>
    <p:extLst>
      <p:ext uri="{BB962C8B-B14F-4D97-AF65-F5344CB8AC3E}">
        <p14:creationId xmlns:p14="http://schemas.microsoft.com/office/powerpoint/2010/main" val="1228142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85254"/>
                                        </p:tgtEl>
                                        <p:attrNameLst>
                                          <p:attrName>style.visibility</p:attrName>
                                        </p:attrNameLst>
                                      </p:cBhvr>
                                      <p:to>
                                        <p:strVal val="visible"/>
                                      </p:to>
                                    </p:set>
                                    <p:animEffect transition="in" filter="wipe(up)">
                                      <p:cBhvr>
                                        <p:cTn id="7" dur="500"/>
                                        <p:tgtEl>
                                          <p:spTgt spid="158525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585180"/>
                                        </p:tgtEl>
                                        <p:attrNameLst>
                                          <p:attrName>style.visibility</p:attrName>
                                        </p:attrNameLst>
                                      </p:cBhvr>
                                      <p:to>
                                        <p:strVal val="visible"/>
                                      </p:to>
                                    </p:set>
                                    <p:animEffect transition="in" filter="wipe(up)">
                                      <p:cBhvr>
                                        <p:cTn id="11" dur="500"/>
                                        <p:tgtEl>
                                          <p:spTgt spid="158518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85255"/>
                                        </p:tgtEl>
                                        <p:attrNameLst>
                                          <p:attrName>style.visibility</p:attrName>
                                        </p:attrNameLst>
                                      </p:cBhvr>
                                      <p:to>
                                        <p:strVal val="visible"/>
                                      </p:to>
                                    </p:set>
                                    <p:animEffect transition="in" filter="wipe(up)">
                                      <p:cBhvr>
                                        <p:cTn id="15" dur="500"/>
                                        <p:tgtEl>
                                          <p:spTgt spid="1585255"/>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85303"/>
                                        </p:tgtEl>
                                        <p:attrNameLst>
                                          <p:attrName>style.visibility</p:attrName>
                                        </p:attrNameLst>
                                      </p:cBhvr>
                                      <p:to>
                                        <p:strVal val="visible"/>
                                      </p:to>
                                    </p:set>
                                    <p:animEffect transition="in" filter="wipe(up)">
                                      <p:cBhvr>
                                        <p:cTn id="19" dur="500"/>
                                        <p:tgtEl>
                                          <p:spTgt spid="158530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85304"/>
                                        </p:tgtEl>
                                        <p:attrNameLst>
                                          <p:attrName>style.visibility</p:attrName>
                                        </p:attrNameLst>
                                      </p:cBhvr>
                                      <p:to>
                                        <p:strVal val="visible"/>
                                      </p:to>
                                    </p:set>
                                    <p:animEffect transition="in" filter="wipe(up)">
                                      <p:cBhvr>
                                        <p:cTn id="23" dur="500"/>
                                        <p:tgtEl>
                                          <p:spTgt spid="158530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85305"/>
                                        </p:tgtEl>
                                        <p:attrNameLst>
                                          <p:attrName>style.visibility</p:attrName>
                                        </p:attrNameLst>
                                      </p:cBhvr>
                                      <p:to>
                                        <p:strVal val="visible"/>
                                      </p:to>
                                    </p:set>
                                    <p:animEffect transition="in" filter="wipe(up)">
                                      <p:cBhvr>
                                        <p:cTn id="27" dur="500"/>
                                        <p:tgtEl>
                                          <p:spTgt spid="158530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585306"/>
                                        </p:tgtEl>
                                        <p:attrNameLst>
                                          <p:attrName>style.visibility</p:attrName>
                                        </p:attrNameLst>
                                      </p:cBhvr>
                                      <p:to>
                                        <p:strVal val="visible"/>
                                      </p:to>
                                    </p:set>
                                    <p:animEffect transition="in" filter="box(in)">
                                      <p:cBhvr>
                                        <p:cTn id="37" dur="500"/>
                                        <p:tgtEl>
                                          <p:spTgt spid="1585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254" grpId="0" autoUpdateAnimBg="0"/>
      <p:bldP spid="1585303" grpId="0" animBg="1"/>
      <p:bldP spid="1585304" grpId="0" animBg="1"/>
      <p:bldP spid="1585305" grpId="0" animBg="1"/>
      <p:bldP spid="1585306" grpId="0" animBg="1" autoUpdateAnimBg="0"/>
      <p:bldP spid="17"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CC8A7D7-0CE6-41E4-92D4-0A2BA6C03E1D}" type="slidenum">
              <a:rPr lang="zh-CN" altLang="en-US" sz="2000" smtClean="0"/>
              <a:pPr/>
              <a:t>125</a:t>
            </a:fld>
            <a:endParaRPr lang="en-US" altLang="zh-CN" sz="2000"/>
          </a:p>
        </p:txBody>
      </p:sp>
      <p:sp>
        <p:nvSpPr>
          <p:cNvPr id="2253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F38F6CF3-2394-4276-85EB-AE416890AD40}" type="datetime1">
              <a:rPr lang="zh-CN" altLang="en-US" sz="1800" smtClean="0"/>
              <a:pPr/>
              <a:t>2024/6/12</a:t>
            </a:fld>
            <a:endParaRPr lang="en-US" altLang="zh-CN" sz="1000"/>
          </a:p>
        </p:txBody>
      </p:sp>
      <p:sp>
        <p:nvSpPr>
          <p:cNvPr id="1635330" name="Rectangle 2"/>
          <p:cNvSpPr>
            <a:spLocks noGrp="1" noChangeArrowheads="1"/>
          </p:cNvSpPr>
          <p:nvPr>
            <p:ph type="title"/>
          </p:nvPr>
        </p:nvSpPr>
        <p:spPr/>
        <p:txBody>
          <a:bodyPr/>
          <a:lstStyle/>
          <a:p>
            <a:pPr>
              <a:defRPr/>
            </a:pPr>
            <a:r>
              <a:rPr lang="zh-CN" altLang="en-US"/>
              <a:t>（</a:t>
            </a:r>
            <a:r>
              <a:rPr lang="en-US" altLang="zh-CN"/>
              <a:t>2</a:t>
            </a:r>
            <a:r>
              <a:rPr lang="zh-CN" altLang="en-US"/>
              <a:t>）	索引嵌套循环法</a:t>
            </a:r>
          </a:p>
        </p:txBody>
      </p:sp>
      <p:sp>
        <p:nvSpPr>
          <p:cNvPr id="22533" name="Rectangle 3"/>
          <p:cNvSpPr>
            <a:spLocks noGrp="1" noChangeArrowheads="1"/>
          </p:cNvSpPr>
          <p:nvPr>
            <p:ph type="body" idx="1"/>
          </p:nvPr>
        </p:nvSpPr>
        <p:spPr>
          <a:xfrm>
            <a:off x="650875" y="1143000"/>
            <a:ext cx="8820150" cy="3856440"/>
          </a:xfrm>
        </p:spPr>
        <p:txBody>
          <a:bodyPr/>
          <a:lstStyle/>
          <a:p>
            <a:r>
              <a:rPr lang="zh-CN" altLang="en-US" dirty="0"/>
              <a:t>在嵌套循环法中，如果两个连接属性中的一个属性上存在索引（或散列），可以使用索引扫描代替顺序扫描。</a:t>
            </a:r>
          </a:p>
          <a:p>
            <a:pPr lvl="1"/>
            <a:r>
              <a:rPr lang="zh-CN" altLang="en-US" dirty="0"/>
              <a:t>例如，在关系</a:t>
            </a:r>
            <a:r>
              <a:rPr lang="en-US" altLang="zh-CN" dirty="0"/>
              <a:t>S</a:t>
            </a:r>
            <a:r>
              <a:rPr lang="zh-CN" altLang="en-US" dirty="0"/>
              <a:t>中的属性</a:t>
            </a:r>
            <a:r>
              <a:rPr lang="en-US" altLang="zh-CN" dirty="0"/>
              <a:t>B</a:t>
            </a:r>
            <a:r>
              <a:rPr lang="zh-CN" altLang="en-US" dirty="0"/>
              <a:t>上存在索引，</a:t>
            </a:r>
          </a:p>
          <a:p>
            <a:pPr lvl="1"/>
            <a:r>
              <a:rPr lang="zh-CN" altLang="en-US" dirty="0"/>
              <a:t>则对于</a:t>
            </a:r>
            <a:r>
              <a:rPr lang="en-US" altLang="zh-CN" dirty="0"/>
              <a:t>R</a:t>
            </a:r>
            <a:r>
              <a:rPr lang="zh-CN" altLang="en-US" dirty="0"/>
              <a:t>中的每个元组</a:t>
            </a:r>
            <a:r>
              <a:rPr lang="en-US" altLang="zh-CN" dirty="0"/>
              <a:t>(R</a:t>
            </a:r>
            <a:r>
              <a:rPr lang="zh-CN" altLang="en-US" dirty="0"/>
              <a:t>为外表</a:t>
            </a:r>
            <a:r>
              <a:rPr lang="en-US" altLang="zh-CN" dirty="0"/>
              <a:t>)</a:t>
            </a:r>
            <a:r>
              <a:rPr lang="zh-CN" altLang="en-US" dirty="0"/>
              <a:t>，</a:t>
            </a:r>
            <a:endParaRPr lang="en-US" altLang="zh-CN" dirty="0"/>
          </a:p>
          <a:p>
            <a:pPr lvl="2"/>
            <a:r>
              <a:rPr lang="zh-CN" altLang="en-US" dirty="0"/>
              <a:t>可以</a:t>
            </a:r>
            <a:r>
              <a:rPr lang="zh-CN" altLang="en-US" dirty="0">
                <a:solidFill>
                  <a:srgbClr val="FF0000"/>
                </a:solidFill>
              </a:rPr>
              <a:t>通过</a:t>
            </a:r>
            <a:r>
              <a:rPr lang="en-US" altLang="zh-CN" dirty="0">
                <a:solidFill>
                  <a:srgbClr val="FF0000"/>
                </a:solidFill>
              </a:rPr>
              <a:t>S</a:t>
            </a:r>
            <a:r>
              <a:rPr lang="zh-CN" altLang="en-US" dirty="0">
                <a:solidFill>
                  <a:srgbClr val="FF0000"/>
                </a:solidFill>
              </a:rPr>
              <a:t>的索引查找</a:t>
            </a:r>
            <a:r>
              <a:rPr lang="zh-CN" altLang="en-US" dirty="0"/>
              <a:t>满足 </a:t>
            </a:r>
            <a:r>
              <a:rPr lang="en-US" altLang="zh-CN" dirty="0"/>
              <a:t>s[B]</a:t>
            </a:r>
            <a:r>
              <a:rPr lang="zh-CN" altLang="en-US" dirty="0"/>
              <a:t>＝</a:t>
            </a:r>
            <a:r>
              <a:rPr lang="en-US" altLang="zh-CN" dirty="0"/>
              <a:t> t[A]</a:t>
            </a:r>
            <a:r>
              <a:rPr lang="zh-CN" altLang="en-US" dirty="0"/>
              <a:t>的所有元组</a:t>
            </a:r>
            <a:endParaRPr lang="en-US" altLang="zh-CN" dirty="0"/>
          </a:p>
          <a:p>
            <a:pPr lvl="2"/>
            <a:r>
              <a:rPr lang="zh-CN" altLang="en-US" dirty="0">
                <a:solidFill>
                  <a:srgbClr val="FF0000"/>
                </a:solidFill>
              </a:rPr>
              <a:t>而不必扫描</a:t>
            </a:r>
            <a:r>
              <a:rPr lang="en-US" altLang="zh-CN" dirty="0">
                <a:solidFill>
                  <a:srgbClr val="FF0000"/>
                </a:solidFill>
              </a:rPr>
              <a:t>S</a:t>
            </a:r>
            <a:r>
              <a:rPr lang="zh-CN" altLang="en-US" dirty="0">
                <a:solidFill>
                  <a:srgbClr val="FF0000"/>
                </a:solidFill>
              </a:rPr>
              <a:t>中的所有元组，以减少扫描时间</a:t>
            </a:r>
            <a:r>
              <a:rPr lang="zh-CN" altLang="en-US" dirty="0"/>
              <a:t>。</a:t>
            </a:r>
          </a:p>
          <a:p>
            <a:endParaRPr lang="zh-CN" altLang="en-US" dirty="0"/>
          </a:p>
        </p:txBody>
      </p:sp>
      <p:sp>
        <p:nvSpPr>
          <p:cNvPr id="7" name="Text Box 154"/>
          <p:cNvSpPr txBox="1">
            <a:spLocks noChangeArrowheads="1"/>
          </p:cNvSpPr>
          <p:nvPr/>
        </p:nvSpPr>
        <p:spPr bwMode="auto">
          <a:xfrm>
            <a:off x="1352600" y="4725144"/>
            <a:ext cx="7344816" cy="113877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wrap="square"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buSzPct val="80000"/>
              <a:buFont typeface="Wingdings" pitchFamily="2" charset="2"/>
              <a:buChar char="q"/>
            </a:pPr>
            <a:r>
              <a:rPr lang="zh-CN" altLang="en-US" sz="2800" b="1" dirty="0"/>
              <a:t>在一般情况下，索引嵌套循环法和嵌套循环法相比，查询的代价可以降低很多</a:t>
            </a:r>
            <a:endParaRPr lang="zh-CN" altLang="en-US" sz="2800" b="1" dirty="0">
              <a:latin typeface="楷体_GB2312" pitchFamily="49" charset="-122"/>
              <a:ea typeface="楷体_GB2312" pitchFamily="49" charset="-122"/>
            </a:endParaRPr>
          </a:p>
        </p:txBody>
      </p:sp>
    </p:spTree>
    <p:extLst>
      <p:ext uri="{BB962C8B-B14F-4D97-AF65-F5344CB8AC3E}">
        <p14:creationId xmlns:p14="http://schemas.microsoft.com/office/powerpoint/2010/main" val="205671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01EDD46-3437-4531-A9E8-E6987F9B7F01}" type="slidenum">
              <a:rPr lang="zh-CN" altLang="en-US" sz="2000" smtClean="0"/>
              <a:pPr/>
              <a:t>126</a:t>
            </a:fld>
            <a:endParaRPr lang="en-US" altLang="zh-CN" sz="2000"/>
          </a:p>
        </p:txBody>
      </p:sp>
      <p:sp>
        <p:nvSpPr>
          <p:cNvPr id="2457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CEAAA28-BDF2-4B9C-A176-850F48C90642}" type="datetime1">
              <a:rPr lang="zh-CN" altLang="en-US" sz="1800" smtClean="0"/>
              <a:pPr/>
              <a:t>2024/6/12</a:t>
            </a:fld>
            <a:endParaRPr lang="en-US" altLang="zh-CN" sz="1000"/>
          </a:p>
        </p:txBody>
      </p:sp>
      <p:sp>
        <p:nvSpPr>
          <p:cNvPr id="1586178" name="Rectangle 2"/>
          <p:cNvSpPr>
            <a:spLocks noGrp="1" noChangeArrowheads="1"/>
          </p:cNvSpPr>
          <p:nvPr>
            <p:ph type="title"/>
          </p:nvPr>
        </p:nvSpPr>
        <p:spPr/>
        <p:txBody>
          <a:bodyPr/>
          <a:lstStyle/>
          <a:p>
            <a:pPr>
              <a:defRPr/>
            </a:pPr>
            <a:r>
              <a:rPr lang="zh-CN" altLang="en-US"/>
              <a:t>（</a:t>
            </a:r>
            <a:r>
              <a:rPr lang="en-US" altLang="zh-CN"/>
              <a:t>3</a:t>
            </a:r>
            <a:r>
              <a:rPr lang="zh-CN" altLang="en-US"/>
              <a:t>）	排序合并法</a:t>
            </a:r>
          </a:p>
        </p:txBody>
      </p:sp>
      <p:sp>
        <p:nvSpPr>
          <p:cNvPr id="24581" name="Rectangle 3"/>
          <p:cNvSpPr>
            <a:spLocks noGrp="1" noChangeArrowheads="1"/>
          </p:cNvSpPr>
          <p:nvPr>
            <p:ph type="body" idx="1"/>
          </p:nvPr>
        </p:nvSpPr>
        <p:spPr>
          <a:xfrm>
            <a:off x="650875" y="1143000"/>
            <a:ext cx="8820150" cy="2437590"/>
          </a:xfrm>
        </p:spPr>
        <p:txBody>
          <a:bodyPr/>
          <a:lstStyle/>
          <a:p>
            <a:pPr>
              <a:spcBef>
                <a:spcPct val="0"/>
              </a:spcBef>
            </a:pPr>
            <a:r>
              <a:rPr lang="zh-CN" altLang="zh-CN" dirty="0"/>
              <a:t>适合连接的诸表已经排好序的情况 </a:t>
            </a:r>
          </a:p>
          <a:p>
            <a:pPr>
              <a:spcBef>
                <a:spcPct val="0"/>
              </a:spcBef>
            </a:pPr>
            <a:r>
              <a:rPr lang="zh-CN" altLang="zh-CN" dirty="0"/>
              <a:t>排序合并法的步骤：</a:t>
            </a:r>
          </a:p>
          <a:p>
            <a:pPr lvl="1">
              <a:spcBef>
                <a:spcPct val="0"/>
              </a:spcBef>
            </a:pPr>
            <a:r>
              <a:rPr lang="zh-CN" altLang="zh-CN" sz="2400" dirty="0"/>
              <a:t>如果连接的表没有排好序，先对Student表和SC表按连接属性Sno排序 </a:t>
            </a:r>
          </a:p>
          <a:p>
            <a:pPr lvl="1">
              <a:spcBef>
                <a:spcPct val="0"/>
              </a:spcBef>
            </a:pPr>
            <a:r>
              <a:rPr lang="zh-CN" altLang="zh-CN" sz="2400" dirty="0"/>
              <a:t>取Student表中第一个Sno，依次扫描SC表中具有相同Sno的元组 </a:t>
            </a:r>
            <a:r>
              <a:rPr lang="zh-CN" altLang="en-US" sz="2400" dirty="0"/>
              <a:t>，</a:t>
            </a:r>
            <a:r>
              <a:rPr lang="zh-CN" altLang="zh-CN" sz="2400" dirty="0">
                <a:latin typeface="Times New Roman" pitchFamily="18" charset="0"/>
              </a:rPr>
              <a:t>当扫描到Sno不相同的第一个SC元组时，返回Student表扫描它的下一个元组</a:t>
            </a:r>
            <a:endParaRPr lang="zh-CN" altLang="zh-CN" sz="2400" dirty="0"/>
          </a:p>
        </p:txBody>
      </p:sp>
      <p:sp>
        <p:nvSpPr>
          <p:cNvPr id="24582" name="Rectangle 5"/>
          <p:cNvSpPr>
            <a:spLocks noChangeArrowheads="1"/>
          </p:cNvSpPr>
          <p:nvPr/>
        </p:nvSpPr>
        <p:spPr bwMode="auto">
          <a:xfrm>
            <a:off x="-5737" y="3573463"/>
            <a:ext cx="1625600" cy="28797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eaLnBrk="1" hangingPunct="1">
              <a:lnSpc>
                <a:spcPct val="160000"/>
              </a:lnSpc>
            </a:pPr>
            <a:r>
              <a:rPr lang="en-US" altLang="zh-CN" b="1" dirty="0">
                <a:latin typeface="Times New Roman" pitchFamily="18" charset="0"/>
              </a:rPr>
              <a:t>201215121</a:t>
            </a:r>
          </a:p>
          <a:p>
            <a:pPr marL="342900" indent="-342900" eaLnBrk="1" hangingPunct="1">
              <a:lnSpc>
                <a:spcPct val="160000"/>
              </a:lnSpc>
            </a:pPr>
            <a:r>
              <a:rPr lang="en-US" altLang="zh-CN" b="1" dirty="0">
                <a:latin typeface="Times New Roman" pitchFamily="18" charset="0"/>
              </a:rPr>
              <a:t>201215122</a:t>
            </a:r>
          </a:p>
          <a:p>
            <a:pPr marL="342900" indent="-342900" eaLnBrk="1" hangingPunct="1">
              <a:lnSpc>
                <a:spcPct val="160000"/>
              </a:lnSpc>
            </a:pPr>
            <a:r>
              <a:rPr lang="en-US" altLang="zh-CN" b="1" dirty="0">
                <a:latin typeface="Times New Roman" pitchFamily="18" charset="0"/>
              </a:rPr>
              <a:t>201215123</a:t>
            </a:r>
          </a:p>
          <a:p>
            <a:pPr marL="342900" indent="-342900" eaLnBrk="1" hangingPunct="1">
              <a:lnSpc>
                <a:spcPct val="160000"/>
              </a:lnSpc>
            </a:pPr>
            <a:r>
              <a:rPr lang="en-US" altLang="zh-CN" b="1" dirty="0">
                <a:latin typeface="Times New Roman" pitchFamily="18" charset="0"/>
              </a:rPr>
              <a:t>201215124</a:t>
            </a:r>
          </a:p>
          <a:p>
            <a:pPr marL="342900" indent="-342900" eaLnBrk="1" hangingPunct="1">
              <a:lnSpc>
                <a:spcPct val="30000"/>
              </a:lnSpc>
            </a:pPr>
            <a:r>
              <a:rPr lang="en-US" altLang="zh-CN" b="1" dirty="0">
                <a:latin typeface="Times New Roman" pitchFamily="18" charset="0"/>
              </a:rPr>
              <a:t>.</a:t>
            </a:r>
          </a:p>
          <a:p>
            <a:pPr marL="342900" indent="-342900" eaLnBrk="1" hangingPunct="1">
              <a:lnSpc>
                <a:spcPct val="30000"/>
              </a:lnSpc>
            </a:pPr>
            <a:r>
              <a:rPr lang="en-US" altLang="zh-CN" sz="2000" b="1" dirty="0">
                <a:latin typeface="Times New Roman" pitchFamily="18" charset="0"/>
              </a:rPr>
              <a:t>.</a:t>
            </a:r>
          </a:p>
          <a:p>
            <a:pPr marL="342900" indent="-342900" eaLnBrk="1" hangingPunct="1">
              <a:lnSpc>
                <a:spcPct val="30000"/>
              </a:lnSpc>
            </a:pPr>
            <a:r>
              <a:rPr lang="en-US" altLang="zh-CN" sz="2000" b="1" dirty="0">
                <a:latin typeface="Times New Roman" pitchFamily="18" charset="0"/>
              </a:rPr>
              <a:t>.</a:t>
            </a:r>
          </a:p>
          <a:p>
            <a:pPr marL="342900" indent="-342900" eaLnBrk="1" hangingPunct="1">
              <a:lnSpc>
                <a:spcPct val="30000"/>
              </a:lnSpc>
            </a:pPr>
            <a:endParaRPr lang="zh-CN" altLang="en-US" sz="2000" b="1" dirty="0">
              <a:latin typeface="Times New Roman" pitchFamily="18" charset="0"/>
            </a:endParaRPr>
          </a:p>
        </p:txBody>
      </p:sp>
      <p:sp>
        <p:nvSpPr>
          <p:cNvPr id="24583" name="Rectangle 6"/>
          <p:cNvSpPr>
            <a:spLocks noChangeArrowheads="1"/>
          </p:cNvSpPr>
          <p:nvPr/>
        </p:nvSpPr>
        <p:spPr bwMode="auto">
          <a:xfrm>
            <a:off x="2503364" y="3573463"/>
            <a:ext cx="2305620" cy="2879725"/>
          </a:xfrm>
          <a:prstGeom prst="rect">
            <a:avLst/>
          </a:prstGeom>
          <a:noFill/>
          <a:ln w="25400"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eaLnBrk="1" hangingPunct="1">
              <a:lnSpc>
                <a:spcPct val="130000"/>
              </a:lnSpc>
            </a:pPr>
            <a:r>
              <a:rPr lang="en-US" altLang="zh-CN" b="1" dirty="0">
                <a:latin typeface="Times New Roman" pitchFamily="18" charset="0"/>
              </a:rPr>
              <a:t>201215121  1  92</a:t>
            </a:r>
          </a:p>
          <a:p>
            <a:pPr marL="342900" indent="-342900" eaLnBrk="1" hangingPunct="1">
              <a:lnSpc>
                <a:spcPct val="130000"/>
              </a:lnSpc>
            </a:pPr>
            <a:r>
              <a:rPr lang="en-US" altLang="zh-CN" b="1" dirty="0">
                <a:latin typeface="Times New Roman" pitchFamily="18" charset="0"/>
              </a:rPr>
              <a:t>201215121  2  85</a:t>
            </a:r>
          </a:p>
          <a:p>
            <a:pPr marL="342900" indent="-342900" eaLnBrk="1" hangingPunct="1">
              <a:lnSpc>
                <a:spcPct val="130000"/>
              </a:lnSpc>
            </a:pPr>
            <a:r>
              <a:rPr lang="en-US" altLang="zh-CN" b="1" dirty="0">
                <a:latin typeface="Times New Roman" pitchFamily="18" charset="0"/>
              </a:rPr>
              <a:t>201215121  3  88</a:t>
            </a:r>
          </a:p>
          <a:p>
            <a:pPr marL="342900" indent="-342900" eaLnBrk="1" hangingPunct="1">
              <a:lnSpc>
                <a:spcPct val="130000"/>
              </a:lnSpc>
            </a:pPr>
            <a:r>
              <a:rPr lang="en-US" altLang="zh-CN" b="1" dirty="0">
                <a:latin typeface="Times New Roman" pitchFamily="18" charset="0"/>
              </a:rPr>
              <a:t>201215122  2  90</a:t>
            </a:r>
          </a:p>
          <a:p>
            <a:pPr marL="342900" indent="-342900" eaLnBrk="1" hangingPunct="1">
              <a:lnSpc>
                <a:spcPct val="130000"/>
              </a:lnSpc>
            </a:pPr>
            <a:r>
              <a:rPr lang="en-US" altLang="zh-CN" b="1" dirty="0">
                <a:latin typeface="Times New Roman" pitchFamily="18" charset="0"/>
              </a:rPr>
              <a:t>201215122  3  80</a:t>
            </a:r>
          </a:p>
          <a:p>
            <a:pPr marL="342900" indent="-342900" eaLnBrk="1" hangingPunct="1">
              <a:lnSpc>
                <a:spcPct val="130000"/>
              </a:lnSpc>
            </a:pPr>
            <a:endParaRPr lang="en-US" altLang="zh-CN" b="1" dirty="0">
              <a:latin typeface="Times New Roman" pitchFamily="18" charset="0"/>
            </a:endParaRPr>
          </a:p>
        </p:txBody>
      </p:sp>
      <p:grpSp>
        <p:nvGrpSpPr>
          <p:cNvPr id="24584" name="Group 13"/>
          <p:cNvGrpSpPr>
            <a:grpSpLocks/>
          </p:cNvGrpSpPr>
          <p:nvPr/>
        </p:nvGrpSpPr>
        <p:grpSpPr bwMode="auto">
          <a:xfrm>
            <a:off x="1507150" y="4005263"/>
            <a:ext cx="1008063" cy="1584325"/>
            <a:chOff x="962" y="2705"/>
            <a:chExt cx="1299" cy="998"/>
          </a:xfrm>
        </p:grpSpPr>
        <p:sp>
          <p:nvSpPr>
            <p:cNvPr id="24587" name="Line 7"/>
            <p:cNvSpPr>
              <a:spLocks noChangeShapeType="1"/>
            </p:cNvSpPr>
            <p:nvPr/>
          </p:nvSpPr>
          <p:spPr bwMode="auto">
            <a:xfrm>
              <a:off x="962" y="2705"/>
              <a:ext cx="129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Line 8"/>
            <p:cNvSpPr>
              <a:spLocks noChangeShapeType="1"/>
            </p:cNvSpPr>
            <p:nvPr/>
          </p:nvSpPr>
          <p:spPr bwMode="auto">
            <a:xfrm>
              <a:off x="962" y="2705"/>
              <a:ext cx="1251" cy="49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Line 9"/>
            <p:cNvSpPr>
              <a:spLocks noChangeShapeType="1"/>
            </p:cNvSpPr>
            <p:nvPr/>
          </p:nvSpPr>
          <p:spPr bwMode="auto">
            <a:xfrm>
              <a:off x="962" y="3068"/>
              <a:ext cx="1299" cy="40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Line 10"/>
            <p:cNvSpPr>
              <a:spLocks noChangeShapeType="1"/>
            </p:cNvSpPr>
            <p:nvPr/>
          </p:nvSpPr>
          <p:spPr bwMode="auto">
            <a:xfrm>
              <a:off x="962" y="3068"/>
              <a:ext cx="1299" cy="63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85" name="Rectangle 12"/>
          <p:cNvSpPr>
            <a:spLocks noChangeArrowheads="1"/>
          </p:cNvSpPr>
          <p:nvPr/>
        </p:nvSpPr>
        <p:spPr bwMode="auto">
          <a:xfrm>
            <a:off x="4592960" y="3539603"/>
            <a:ext cx="5529064"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marL="387350" lvl="1" algn="l" defTabSz="814388">
              <a:lnSpc>
                <a:spcPct val="90000"/>
              </a:lnSpc>
              <a:spcBef>
                <a:spcPct val="35000"/>
              </a:spcBef>
              <a:buClr>
                <a:srgbClr val="27305F"/>
              </a:buClr>
            </a:pPr>
            <a:r>
              <a:rPr lang="zh-CN" altLang="zh-CN" b="1" dirty="0">
                <a:latin typeface="Times New Roman" pitchFamily="18" charset="0"/>
              </a:rPr>
              <a:t>再扫描SC表中具有相同Sno的元组，把它们连接起来 </a:t>
            </a:r>
          </a:p>
          <a:p>
            <a:pPr marL="387350" lvl="1" algn="l" defTabSz="814388">
              <a:lnSpc>
                <a:spcPct val="90000"/>
              </a:lnSpc>
              <a:spcBef>
                <a:spcPct val="35000"/>
              </a:spcBef>
              <a:buClr>
                <a:srgbClr val="27305F"/>
              </a:buClr>
            </a:pPr>
            <a:r>
              <a:rPr lang="zh-CN" altLang="zh-CN" b="1" dirty="0">
                <a:latin typeface="Times New Roman" pitchFamily="18" charset="0"/>
              </a:rPr>
              <a:t>重复上述步骤直到Student 表扫描完</a:t>
            </a:r>
          </a:p>
        </p:txBody>
      </p:sp>
      <p:sp>
        <p:nvSpPr>
          <p:cNvPr id="1586191" name="Text Box 15"/>
          <p:cNvSpPr txBox="1">
            <a:spLocks noChangeArrowheads="1"/>
          </p:cNvSpPr>
          <p:nvPr/>
        </p:nvSpPr>
        <p:spPr bwMode="auto">
          <a:xfrm>
            <a:off x="3512840" y="4178208"/>
            <a:ext cx="6192688" cy="2443746"/>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wrap="square"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eaLnBrk="1" hangingPunct="1">
              <a:spcBef>
                <a:spcPct val="35000"/>
              </a:spcBef>
              <a:buSzPct val="80000"/>
              <a:buFont typeface="Wingdings" pitchFamily="2" charset="2"/>
              <a:buChar char="q"/>
            </a:pPr>
            <a:r>
              <a:rPr lang="zh-CN" altLang="en-US" sz="2800" b="1" dirty="0">
                <a:latin typeface="楷体_GB2312" pitchFamily="49" charset="-122"/>
                <a:ea typeface="楷体_GB2312" pitchFamily="49" charset="-122"/>
              </a:rPr>
              <a:t> </a:t>
            </a:r>
            <a:r>
              <a:rPr lang="en-US" altLang="zh-CN" b="1" dirty="0">
                <a:solidFill>
                  <a:srgbClr val="FF0000"/>
                </a:solidFill>
                <a:latin typeface="楷体_GB2312" pitchFamily="49" charset="-122"/>
                <a:ea typeface="楷体_GB2312" pitchFamily="49" charset="-122"/>
              </a:rPr>
              <a:t>Student</a:t>
            </a:r>
            <a:r>
              <a:rPr lang="zh-CN" altLang="en-US" b="1" dirty="0">
                <a:solidFill>
                  <a:srgbClr val="FF0000"/>
                </a:solidFill>
                <a:latin typeface="楷体_GB2312" pitchFamily="49" charset="-122"/>
                <a:ea typeface="楷体_GB2312" pitchFamily="49" charset="-122"/>
              </a:rPr>
              <a:t>表和</a:t>
            </a:r>
            <a:r>
              <a:rPr lang="en-US" altLang="zh-CN" b="1" dirty="0">
                <a:solidFill>
                  <a:srgbClr val="FF0000"/>
                </a:solidFill>
                <a:latin typeface="楷体_GB2312" pitchFamily="49" charset="-122"/>
                <a:ea typeface="楷体_GB2312" pitchFamily="49" charset="-122"/>
              </a:rPr>
              <a:t>SC</a:t>
            </a:r>
            <a:r>
              <a:rPr lang="zh-CN" altLang="en-US" b="1" dirty="0">
                <a:solidFill>
                  <a:srgbClr val="FF0000"/>
                </a:solidFill>
                <a:latin typeface="楷体_GB2312" pitchFamily="49" charset="-122"/>
                <a:ea typeface="楷体_GB2312" pitchFamily="49" charset="-122"/>
              </a:rPr>
              <a:t>表都只要扫描一遍</a:t>
            </a:r>
          </a:p>
          <a:p>
            <a:pPr algn="l" eaLnBrk="1" hangingPunct="1">
              <a:spcBef>
                <a:spcPct val="35000"/>
              </a:spcBef>
              <a:buSzPct val="80000"/>
              <a:buFont typeface="Wingdings" pitchFamily="2" charset="2"/>
              <a:buChar char="q"/>
            </a:pPr>
            <a:r>
              <a:rPr lang="zh-CN" altLang="en-US" b="1" dirty="0">
                <a:latin typeface="楷体_GB2312" pitchFamily="49" charset="-122"/>
                <a:ea typeface="楷体_GB2312" pitchFamily="49" charset="-122"/>
              </a:rPr>
              <a:t> 如果两个表原来无序，执行时间要加上对两个表的排序时间</a:t>
            </a:r>
          </a:p>
          <a:p>
            <a:pPr algn="l" eaLnBrk="1" hangingPunct="1">
              <a:spcBef>
                <a:spcPct val="35000"/>
              </a:spcBef>
              <a:buSzPct val="80000"/>
              <a:buFont typeface="Wingdings" pitchFamily="2" charset="2"/>
              <a:buChar char="q"/>
            </a:pPr>
            <a:r>
              <a:rPr lang="zh-CN" altLang="en-US" b="1" dirty="0">
                <a:latin typeface="楷体_GB2312" pitchFamily="49" charset="-122"/>
                <a:ea typeface="楷体_GB2312" pitchFamily="49" charset="-122"/>
              </a:rPr>
              <a:t> 对于两个大表，先排序后使用排序合并法执行连接，总的时间一般仍会大大减少 </a:t>
            </a:r>
          </a:p>
        </p:txBody>
      </p:sp>
      <p:sp>
        <p:nvSpPr>
          <p:cNvPr id="2" name="下箭头 1"/>
          <p:cNvSpPr/>
          <p:nvPr/>
        </p:nvSpPr>
        <p:spPr bwMode="auto">
          <a:xfrm>
            <a:off x="2399541" y="3716338"/>
            <a:ext cx="762951" cy="1105393"/>
          </a:xfrm>
          <a:prstGeom prst="downArrow">
            <a:avLst/>
          </a:prstGeom>
          <a:solidFill>
            <a:srgbClr val="FF99CC">
              <a:alpha val="65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
        <p:nvSpPr>
          <p:cNvPr id="16" name="下箭头 15"/>
          <p:cNvSpPr/>
          <p:nvPr/>
        </p:nvSpPr>
        <p:spPr bwMode="auto">
          <a:xfrm>
            <a:off x="2370403" y="5013325"/>
            <a:ext cx="802295" cy="1002816"/>
          </a:xfrm>
          <a:prstGeom prst="downArrow">
            <a:avLst/>
          </a:prstGeom>
          <a:solidFill>
            <a:srgbClr val="FF99CC">
              <a:alpha val="72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
        <p:nvSpPr>
          <p:cNvPr id="17" name="下箭头 16"/>
          <p:cNvSpPr/>
          <p:nvPr/>
        </p:nvSpPr>
        <p:spPr bwMode="auto">
          <a:xfrm>
            <a:off x="-134325" y="3578791"/>
            <a:ext cx="941388" cy="608223"/>
          </a:xfrm>
          <a:prstGeom prst="downArrow">
            <a:avLst/>
          </a:prstGeom>
          <a:solidFill>
            <a:srgbClr val="FF99CC">
              <a:alpha val="72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
        <p:nvSpPr>
          <p:cNvPr id="18" name="下箭头 17"/>
          <p:cNvSpPr/>
          <p:nvPr/>
        </p:nvSpPr>
        <p:spPr bwMode="auto">
          <a:xfrm>
            <a:off x="-38357" y="4239313"/>
            <a:ext cx="845420" cy="608223"/>
          </a:xfrm>
          <a:prstGeom prst="downArrow">
            <a:avLst/>
          </a:prstGeom>
          <a:solidFill>
            <a:srgbClr val="FF99CC">
              <a:alpha val="78000"/>
            </a:srgb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99393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up)">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586191"/>
                                        </p:tgtEl>
                                        <p:attrNameLst>
                                          <p:attrName>style.visibility</p:attrName>
                                        </p:attrNameLst>
                                      </p:cBhvr>
                                      <p:to>
                                        <p:strVal val="visible"/>
                                      </p:to>
                                    </p:set>
                                    <p:animEffect transition="in" filter="box(in)">
                                      <p:cBhvr>
                                        <p:cTn id="27" dur="500"/>
                                        <p:tgtEl>
                                          <p:spTgt spid="1586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91" grpId="0" animBg="1" autoUpdateAnimBg="0"/>
      <p:bldP spid="2" grpId="0" animBg="1"/>
      <p:bldP spid="16" grpId="0" animBg="1"/>
      <p:bldP spid="17" grpId="0" animBg="1"/>
      <p:bldP spid="18"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5417571-9A88-4F26-B2C9-329CE7C0D6A1}" type="slidenum">
              <a:rPr lang="zh-CN" altLang="en-US" sz="2000" smtClean="0"/>
              <a:pPr/>
              <a:t>127</a:t>
            </a:fld>
            <a:endParaRPr lang="en-US" altLang="zh-CN" sz="2000"/>
          </a:p>
        </p:txBody>
      </p:sp>
      <p:sp>
        <p:nvSpPr>
          <p:cNvPr id="2560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3753B90-2CBD-4C31-8FD5-C8F70496DB45}" type="datetime1">
              <a:rPr lang="zh-CN" altLang="en-US" sz="1800" smtClean="0"/>
              <a:pPr/>
              <a:t>2024/6/12</a:t>
            </a:fld>
            <a:endParaRPr lang="en-US" altLang="zh-CN" sz="1000"/>
          </a:p>
        </p:txBody>
      </p:sp>
      <p:graphicFrame>
        <p:nvGraphicFramePr>
          <p:cNvPr id="25604" name="Object 4"/>
          <p:cNvGraphicFramePr>
            <a:graphicFrameLocks noChangeAspect="1"/>
          </p:cNvGraphicFramePr>
          <p:nvPr/>
        </p:nvGraphicFramePr>
        <p:xfrm>
          <a:off x="0" y="2997200"/>
          <a:ext cx="6480175" cy="3860800"/>
        </p:xfrm>
        <a:graphic>
          <a:graphicData uri="http://schemas.openxmlformats.org/presentationml/2006/ole">
            <mc:AlternateContent xmlns:mc="http://schemas.openxmlformats.org/markup-compatibility/2006">
              <mc:Choice xmlns:v="urn:schemas-microsoft-com:vml" Requires="v">
                <p:oleObj spid="_x0000_s63617" name="Visio" r:id="rId3" imgW="5235686" imgH="3454581" progId="Visio.Drawing.11">
                  <p:embed/>
                </p:oleObj>
              </mc:Choice>
              <mc:Fallback>
                <p:oleObj name="Visio" r:id="rId3" imgW="5235686" imgH="3454581" progId="Visio.Drawing.11">
                  <p:embed/>
                  <p:pic>
                    <p:nvPicPr>
                      <p:cNvPr id="256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97200"/>
                        <a:ext cx="648017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89250" name="Rectangle 2"/>
          <p:cNvSpPr>
            <a:spLocks noGrp="1" noChangeArrowheads="1"/>
          </p:cNvSpPr>
          <p:nvPr>
            <p:ph type="title"/>
          </p:nvPr>
        </p:nvSpPr>
        <p:spPr>
          <a:xfrm>
            <a:off x="650875" y="311150"/>
            <a:ext cx="8820150" cy="603250"/>
          </a:xfrm>
        </p:spPr>
        <p:txBody>
          <a:bodyPr/>
          <a:lstStyle/>
          <a:p>
            <a:pPr>
              <a:defRPr/>
            </a:pPr>
            <a:r>
              <a:rPr lang="zh-CN" altLang="en-US" sz="4400"/>
              <a:t>（</a:t>
            </a:r>
            <a:r>
              <a:rPr lang="en-US" altLang="zh-CN" sz="4400"/>
              <a:t>4</a:t>
            </a:r>
            <a:r>
              <a:rPr lang="zh-CN" altLang="en-US" sz="4400"/>
              <a:t>）	散列连接（</a:t>
            </a:r>
            <a:r>
              <a:rPr lang="en-US" altLang="zh-CN" sz="4400"/>
              <a:t>Hash Join</a:t>
            </a:r>
            <a:r>
              <a:rPr lang="zh-CN" altLang="en-US" sz="4400"/>
              <a:t>）法</a:t>
            </a:r>
          </a:p>
        </p:txBody>
      </p:sp>
      <p:sp>
        <p:nvSpPr>
          <p:cNvPr id="25606" name="Rectangle 3"/>
          <p:cNvSpPr>
            <a:spLocks noGrp="1" noChangeArrowheads="1"/>
          </p:cNvSpPr>
          <p:nvPr>
            <p:ph type="body" idx="1"/>
          </p:nvPr>
        </p:nvSpPr>
        <p:spPr>
          <a:xfrm>
            <a:off x="650875" y="1143000"/>
            <a:ext cx="8820150" cy="1920875"/>
          </a:xfrm>
        </p:spPr>
        <p:txBody>
          <a:bodyPr/>
          <a:lstStyle/>
          <a:p>
            <a:pPr>
              <a:spcBef>
                <a:spcPct val="0"/>
              </a:spcBef>
            </a:pPr>
            <a:r>
              <a:rPr lang="zh-CN" altLang="fr-FR"/>
              <a:t>把连接属性作为</a:t>
            </a:r>
            <a:r>
              <a:rPr lang="fr-FR" altLang="zh-CN"/>
              <a:t>hash</a:t>
            </a:r>
            <a:r>
              <a:rPr lang="zh-CN" altLang="fr-FR"/>
              <a:t>码，用同一个</a:t>
            </a:r>
            <a:r>
              <a:rPr lang="fr-FR" altLang="zh-CN"/>
              <a:t>hash</a:t>
            </a:r>
            <a:r>
              <a:rPr lang="zh-CN" altLang="fr-FR"/>
              <a:t>函数把</a:t>
            </a:r>
            <a:r>
              <a:rPr lang="fr-FR" altLang="zh-CN"/>
              <a:t>R</a:t>
            </a:r>
            <a:r>
              <a:rPr lang="zh-CN" altLang="fr-FR"/>
              <a:t>和</a:t>
            </a:r>
            <a:r>
              <a:rPr lang="fr-FR" altLang="zh-CN"/>
              <a:t>S</a:t>
            </a:r>
            <a:r>
              <a:rPr lang="zh-CN" altLang="fr-FR"/>
              <a:t>中的元组散列到同一个</a:t>
            </a:r>
            <a:r>
              <a:rPr lang="fr-FR" altLang="zh-CN"/>
              <a:t>hash</a:t>
            </a:r>
            <a:r>
              <a:rPr lang="zh-CN" altLang="fr-FR"/>
              <a:t>文件中</a:t>
            </a:r>
          </a:p>
          <a:p>
            <a:pPr>
              <a:spcBef>
                <a:spcPct val="0"/>
              </a:spcBef>
            </a:pPr>
            <a:r>
              <a:rPr lang="zh-CN" altLang="fr-FR"/>
              <a:t>划分阶段</a:t>
            </a:r>
            <a:r>
              <a:rPr lang="fr-FR" altLang="zh-CN"/>
              <a:t>(partitioning phase)</a:t>
            </a:r>
            <a:r>
              <a:rPr lang="zh-CN" altLang="fr-FR"/>
              <a:t>：</a:t>
            </a:r>
          </a:p>
          <a:p>
            <a:pPr lvl="1">
              <a:spcBef>
                <a:spcPct val="0"/>
              </a:spcBef>
            </a:pPr>
            <a:r>
              <a:rPr lang="zh-CN" altLang="fr-FR"/>
              <a:t>对包含较少元组的表</a:t>
            </a:r>
            <a:r>
              <a:rPr lang="fr-FR" altLang="zh-CN"/>
              <a:t>(</a:t>
            </a:r>
            <a:r>
              <a:rPr lang="zh-CN" altLang="fr-FR"/>
              <a:t>比如</a:t>
            </a:r>
            <a:r>
              <a:rPr lang="fr-FR" altLang="zh-CN"/>
              <a:t>R)</a:t>
            </a:r>
            <a:r>
              <a:rPr lang="zh-CN" altLang="fr-FR"/>
              <a:t>进行一遍处理</a:t>
            </a:r>
          </a:p>
          <a:p>
            <a:pPr lvl="1">
              <a:spcBef>
                <a:spcPct val="0"/>
              </a:spcBef>
            </a:pPr>
            <a:r>
              <a:rPr lang="zh-CN" altLang="fr-FR"/>
              <a:t>把它的元组按</a:t>
            </a:r>
            <a:r>
              <a:rPr lang="fr-FR" altLang="zh-CN"/>
              <a:t>hash</a:t>
            </a:r>
            <a:r>
              <a:rPr lang="zh-CN" altLang="fr-FR"/>
              <a:t>函数分散到</a:t>
            </a:r>
            <a:r>
              <a:rPr lang="fr-FR" altLang="zh-CN"/>
              <a:t>hash</a:t>
            </a:r>
            <a:r>
              <a:rPr lang="zh-CN" altLang="fr-FR"/>
              <a:t>表的桶中</a:t>
            </a:r>
          </a:p>
        </p:txBody>
      </p:sp>
      <p:sp>
        <p:nvSpPr>
          <p:cNvPr id="25607" name="Rectangle 5"/>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5608" name="Rectangle 6"/>
          <p:cNvSpPr>
            <a:spLocks noChangeArrowheads="1"/>
          </p:cNvSpPr>
          <p:nvPr/>
        </p:nvSpPr>
        <p:spPr bwMode="auto">
          <a:xfrm>
            <a:off x="6465168" y="3758257"/>
            <a:ext cx="3440831"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nchor="ctr">
            <a:spAutoFit/>
          </a:bodyPr>
          <a:lstStyle/>
          <a:p>
            <a:pPr algn="l"/>
            <a:r>
              <a:rPr lang="zh-CN" altLang="en-US" sz="2800" b="1" dirty="0">
                <a:solidFill>
                  <a:srgbClr val="0000FF"/>
                </a:solidFill>
              </a:rPr>
              <a:t>散列连接法原理</a:t>
            </a:r>
            <a:r>
              <a:rPr lang="zh-CN" altLang="en-US" sz="2800" b="1" dirty="0"/>
              <a:t>：</a:t>
            </a:r>
            <a:endParaRPr lang="en-US" altLang="zh-CN" sz="2800" b="1" dirty="0"/>
          </a:p>
          <a:p>
            <a:pPr algn="l"/>
            <a:r>
              <a:rPr lang="zh-CN" altLang="en-US" b="1" dirty="0"/>
              <a:t>  如果属性值相等，</a:t>
            </a:r>
            <a:endParaRPr lang="en-US" altLang="zh-CN" b="1" dirty="0"/>
          </a:p>
          <a:p>
            <a:pPr algn="l"/>
            <a:r>
              <a:rPr lang="en-US" altLang="zh-CN" b="1" dirty="0"/>
              <a:t>        </a:t>
            </a:r>
            <a:r>
              <a:rPr lang="zh-CN" altLang="en-US" b="1" dirty="0"/>
              <a:t>散列值必然相等；</a:t>
            </a:r>
            <a:endParaRPr lang="en-US" altLang="zh-CN" b="1" dirty="0"/>
          </a:p>
          <a:p>
            <a:pPr algn="l"/>
            <a:r>
              <a:rPr lang="zh-CN" altLang="en-US" b="1" dirty="0"/>
              <a:t>  而散列值相等，</a:t>
            </a:r>
            <a:endParaRPr lang="en-US" altLang="zh-CN" b="1" dirty="0"/>
          </a:p>
          <a:p>
            <a:pPr algn="l"/>
            <a:r>
              <a:rPr lang="en-US" altLang="zh-CN" b="1" dirty="0"/>
              <a:t>        </a:t>
            </a:r>
            <a:r>
              <a:rPr lang="zh-CN" altLang="en-US" b="1" dirty="0"/>
              <a:t>属性值未必相等。 </a:t>
            </a:r>
          </a:p>
        </p:txBody>
      </p:sp>
    </p:spTree>
    <p:extLst>
      <p:ext uri="{BB962C8B-B14F-4D97-AF65-F5344CB8AC3E}">
        <p14:creationId xmlns:p14="http://schemas.microsoft.com/office/powerpoint/2010/main" val="34712205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2425556-E4DB-4493-8452-9B5F7E0DF88B}" type="slidenum">
              <a:rPr lang="zh-CN" altLang="en-US" sz="2000" smtClean="0"/>
              <a:pPr/>
              <a:t>128</a:t>
            </a:fld>
            <a:endParaRPr lang="en-US" altLang="zh-CN" sz="2000"/>
          </a:p>
        </p:txBody>
      </p:sp>
      <p:sp>
        <p:nvSpPr>
          <p:cNvPr id="2662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DFF6B3D-2EC7-418D-B8FC-D1533D1724F6}" type="datetime1">
              <a:rPr lang="zh-CN" altLang="en-US" sz="1800" smtClean="0"/>
              <a:pPr/>
              <a:t>2024/6/12</a:t>
            </a:fld>
            <a:endParaRPr lang="en-US" altLang="zh-CN" sz="1000"/>
          </a:p>
        </p:txBody>
      </p:sp>
      <p:sp>
        <p:nvSpPr>
          <p:cNvPr id="1636354" name="Rectangle 2"/>
          <p:cNvSpPr>
            <a:spLocks noGrp="1" noChangeArrowheads="1"/>
          </p:cNvSpPr>
          <p:nvPr>
            <p:ph type="title"/>
          </p:nvPr>
        </p:nvSpPr>
        <p:spPr>
          <a:xfrm>
            <a:off x="650875" y="311150"/>
            <a:ext cx="8820150" cy="603250"/>
          </a:xfrm>
        </p:spPr>
        <p:txBody>
          <a:bodyPr/>
          <a:lstStyle/>
          <a:p>
            <a:pPr>
              <a:defRPr/>
            </a:pPr>
            <a:r>
              <a:rPr lang="zh-CN" altLang="en-US" sz="4400"/>
              <a:t>（</a:t>
            </a:r>
            <a:r>
              <a:rPr lang="en-US" altLang="zh-CN" sz="4400"/>
              <a:t>4</a:t>
            </a:r>
            <a:r>
              <a:rPr lang="zh-CN" altLang="en-US" sz="4400"/>
              <a:t>）	散列连接（</a:t>
            </a:r>
            <a:r>
              <a:rPr lang="en-US" altLang="zh-CN" sz="4400"/>
              <a:t>Hash Join</a:t>
            </a:r>
            <a:r>
              <a:rPr lang="zh-CN" altLang="en-US" sz="4400"/>
              <a:t>）法</a:t>
            </a:r>
          </a:p>
        </p:txBody>
      </p:sp>
      <p:sp>
        <p:nvSpPr>
          <p:cNvPr id="26629" name="Rectangle 3"/>
          <p:cNvSpPr>
            <a:spLocks noGrp="1" noChangeArrowheads="1"/>
          </p:cNvSpPr>
          <p:nvPr>
            <p:ph type="body" idx="1"/>
          </p:nvPr>
        </p:nvSpPr>
        <p:spPr>
          <a:xfrm>
            <a:off x="650875" y="1143000"/>
            <a:ext cx="9255125" cy="1855788"/>
          </a:xfrm>
        </p:spPr>
        <p:txBody>
          <a:bodyPr/>
          <a:lstStyle/>
          <a:p>
            <a:r>
              <a:rPr lang="zh-CN" altLang="fr-FR"/>
              <a:t>试探阶段</a:t>
            </a:r>
            <a:r>
              <a:rPr lang="fr-FR" altLang="zh-CN"/>
              <a:t>(probing phase)</a:t>
            </a:r>
            <a:r>
              <a:rPr lang="zh-CN" altLang="fr-FR"/>
              <a:t>：也称为连接阶段</a:t>
            </a:r>
            <a:r>
              <a:rPr lang="fr-FR" altLang="zh-CN"/>
              <a:t>(join phase) </a:t>
            </a:r>
          </a:p>
          <a:p>
            <a:pPr lvl="1">
              <a:lnSpc>
                <a:spcPct val="80000"/>
              </a:lnSpc>
            </a:pPr>
            <a:r>
              <a:rPr lang="zh-CN" altLang="fr-FR"/>
              <a:t>对另一个表</a:t>
            </a:r>
            <a:r>
              <a:rPr lang="fr-FR" altLang="zh-CN"/>
              <a:t>(S)</a:t>
            </a:r>
            <a:r>
              <a:rPr lang="zh-CN" altLang="fr-FR"/>
              <a:t>进行一遍处理</a:t>
            </a:r>
          </a:p>
          <a:p>
            <a:pPr lvl="1">
              <a:lnSpc>
                <a:spcPct val="80000"/>
              </a:lnSpc>
            </a:pPr>
            <a:r>
              <a:rPr lang="zh-CN" altLang="fr-FR"/>
              <a:t>把</a:t>
            </a:r>
            <a:r>
              <a:rPr lang="fr-FR" altLang="zh-CN"/>
              <a:t>S</a:t>
            </a:r>
            <a:r>
              <a:rPr lang="zh-CN" altLang="fr-FR"/>
              <a:t>的元组散列到适当的</a:t>
            </a:r>
            <a:r>
              <a:rPr lang="fr-FR" altLang="zh-CN"/>
              <a:t>hash</a:t>
            </a:r>
            <a:r>
              <a:rPr lang="zh-CN" altLang="fr-FR"/>
              <a:t>桶中</a:t>
            </a:r>
          </a:p>
          <a:p>
            <a:pPr lvl="1">
              <a:lnSpc>
                <a:spcPct val="80000"/>
              </a:lnSpc>
            </a:pPr>
            <a:r>
              <a:rPr lang="zh-CN" altLang="fr-FR"/>
              <a:t>把元组与桶中所有来自</a:t>
            </a:r>
            <a:r>
              <a:rPr lang="fr-FR" altLang="zh-CN"/>
              <a:t>R</a:t>
            </a:r>
            <a:r>
              <a:rPr lang="zh-CN" altLang="fr-FR"/>
              <a:t>并与之相匹配的元组连接起来 </a:t>
            </a:r>
            <a:endParaRPr lang="fr-FR" altLang="zh-CN"/>
          </a:p>
        </p:txBody>
      </p:sp>
      <p:graphicFrame>
        <p:nvGraphicFramePr>
          <p:cNvPr id="26630" name="Object 4"/>
          <p:cNvGraphicFramePr>
            <a:graphicFrameLocks noChangeAspect="1"/>
          </p:cNvGraphicFramePr>
          <p:nvPr/>
        </p:nvGraphicFramePr>
        <p:xfrm>
          <a:off x="0" y="2997200"/>
          <a:ext cx="5240338" cy="3860800"/>
        </p:xfrm>
        <a:graphic>
          <a:graphicData uri="http://schemas.openxmlformats.org/presentationml/2006/ole">
            <mc:AlternateContent xmlns:mc="http://schemas.openxmlformats.org/markup-compatibility/2006">
              <mc:Choice xmlns:v="urn:schemas-microsoft-com:vml" Requires="v">
                <p:oleObj spid="_x0000_s64641" name="Visio" r:id="rId3" imgW="5235686" imgH="3454581" progId="Visio.Drawing.11">
                  <p:embed/>
                </p:oleObj>
              </mc:Choice>
              <mc:Fallback>
                <p:oleObj name="Visio" r:id="rId3" imgW="5235686" imgH="3454581" progId="Visio.Drawing.11">
                  <p:embed/>
                  <p:pic>
                    <p:nvPicPr>
                      <p:cNvPr id="2663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97200"/>
                        <a:ext cx="5240338"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Rectangle 5"/>
          <p:cNvSpPr>
            <a:spLocks noChangeArrowheads="1"/>
          </p:cNvSpPr>
          <p:nvPr/>
        </p:nvSpPr>
        <p:spPr bwMode="auto">
          <a:xfrm>
            <a:off x="5153025" y="4005263"/>
            <a:ext cx="4752975"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b="1" dirty="0">
                <a:latin typeface="Times New Roman" pitchFamily="18" charset="0"/>
              </a:rPr>
              <a:t>散列连接</a:t>
            </a:r>
            <a:r>
              <a:rPr lang="zh-CN" altLang="fr-FR" b="1" dirty="0">
                <a:latin typeface="Times New Roman" pitchFamily="18" charset="0"/>
              </a:rPr>
              <a:t>法前提：假设两个表中较小的表在第一阶段后可以完全放入内存的</a:t>
            </a:r>
            <a:r>
              <a:rPr lang="fr-FR" altLang="zh-CN" b="1" dirty="0">
                <a:latin typeface="Times New Roman" pitchFamily="18" charset="0"/>
              </a:rPr>
              <a:t>hash</a:t>
            </a:r>
            <a:r>
              <a:rPr lang="zh-CN" altLang="fr-FR" b="1" dirty="0">
                <a:latin typeface="Times New Roman" pitchFamily="18" charset="0"/>
              </a:rPr>
              <a:t>桶中 </a:t>
            </a:r>
          </a:p>
          <a:p>
            <a:pPr marL="258763" indent="-258763" algn="l" defTabSz="814388">
              <a:lnSpc>
                <a:spcPct val="90000"/>
              </a:lnSpc>
              <a:spcBef>
                <a:spcPct val="35000"/>
              </a:spcBef>
              <a:buClr>
                <a:srgbClr val="27305F"/>
              </a:buClr>
              <a:buSzPct val="60000"/>
              <a:buFont typeface="Wingdings" pitchFamily="2" charset="2"/>
              <a:buChar char="n"/>
            </a:pPr>
            <a:r>
              <a:rPr lang="zh-CN" altLang="fr-FR" b="1" dirty="0">
                <a:latin typeface="Times New Roman" pitchFamily="18" charset="0"/>
              </a:rPr>
              <a:t>以上的算法思想可以推广到更加一般的多个表的连接算法上</a:t>
            </a:r>
            <a:endParaRPr lang="fr-FR" altLang="zh-CN" b="1" dirty="0">
              <a:latin typeface="Times New Roman" pitchFamily="18" charset="0"/>
            </a:endParaRPr>
          </a:p>
        </p:txBody>
      </p:sp>
    </p:spTree>
    <p:extLst>
      <p:ext uri="{BB962C8B-B14F-4D97-AF65-F5344CB8AC3E}">
        <p14:creationId xmlns:p14="http://schemas.microsoft.com/office/powerpoint/2010/main" val="30564290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069E516-D382-4C2E-8DF9-C45812E4892D}" type="slidenum">
              <a:rPr lang="zh-CN" altLang="en-US" sz="2000" smtClean="0"/>
              <a:pPr/>
              <a:t>129</a:t>
            </a:fld>
            <a:endParaRPr lang="en-US" altLang="zh-CN" sz="2000"/>
          </a:p>
        </p:txBody>
      </p:sp>
      <p:sp>
        <p:nvSpPr>
          <p:cNvPr id="3277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F3D90D0-86DB-4856-A076-652F6F4A55F4}" type="datetime1">
              <a:rPr lang="zh-CN" altLang="en-US" sz="1800" smtClean="0"/>
              <a:pPr/>
              <a:t>2024/6/12</a:t>
            </a:fld>
            <a:endParaRPr lang="en-US" altLang="zh-CN" sz="1000"/>
          </a:p>
        </p:txBody>
      </p:sp>
      <p:sp>
        <p:nvSpPr>
          <p:cNvPr id="1512450" name="Rectangle 2"/>
          <p:cNvSpPr>
            <a:spLocks noGrp="1" noChangeArrowheads="1"/>
          </p:cNvSpPr>
          <p:nvPr>
            <p:ph type="title"/>
          </p:nvPr>
        </p:nvSpPr>
        <p:spPr/>
        <p:txBody>
          <a:bodyPr/>
          <a:lstStyle/>
          <a:p>
            <a:pPr defTabSz="914400">
              <a:defRPr/>
            </a:pPr>
            <a:r>
              <a:rPr lang="en-US" altLang="en-US" dirty="0"/>
              <a:t>5.2.1	</a:t>
            </a:r>
            <a:r>
              <a:rPr lang="en-US" altLang="en-US" dirty="0" err="1"/>
              <a:t>查询优化技术</a:t>
            </a:r>
            <a:endParaRPr lang="zh-CN" altLang="en-US" dirty="0"/>
          </a:p>
        </p:txBody>
      </p:sp>
      <p:sp>
        <p:nvSpPr>
          <p:cNvPr id="32773" name="Rectangle 3"/>
          <p:cNvSpPr>
            <a:spLocks noGrp="1" noChangeArrowheads="1"/>
          </p:cNvSpPr>
          <p:nvPr>
            <p:ph type="body" idx="1"/>
          </p:nvPr>
        </p:nvSpPr>
        <p:spPr>
          <a:xfrm>
            <a:off x="650875" y="1143000"/>
            <a:ext cx="8820150" cy="3759200"/>
          </a:xfrm>
        </p:spPr>
        <p:txBody>
          <a:bodyPr/>
          <a:lstStyle/>
          <a:p>
            <a:pPr marL="342900" indent="-342900" algn="just" defTabSz="914400">
              <a:lnSpc>
                <a:spcPct val="110000"/>
              </a:lnSpc>
              <a:spcBef>
                <a:spcPct val="0"/>
              </a:spcBef>
            </a:pPr>
            <a:r>
              <a:rPr lang="zh-CN" altLang="en-US" dirty="0"/>
              <a:t>查询优化的总目标：选择有效策略，求得给定关系表达式的值，使查询代价最小</a:t>
            </a:r>
            <a:r>
              <a:rPr lang="en-US" altLang="zh-CN" dirty="0"/>
              <a:t>(</a:t>
            </a:r>
            <a:r>
              <a:rPr lang="zh-CN" altLang="en-US" dirty="0"/>
              <a:t>实际上是较小</a:t>
            </a:r>
            <a:r>
              <a:rPr lang="en-US" altLang="zh-CN" dirty="0"/>
              <a:t>) </a:t>
            </a:r>
            <a:endParaRPr lang="zh-CN" altLang="en-US" dirty="0"/>
          </a:p>
          <a:p>
            <a:pPr marL="342900" indent="-342900" defTabSz="914400">
              <a:lnSpc>
                <a:spcPct val="110000"/>
              </a:lnSpc>
              <a:spcBef>
                <a:spcPct val="0"/>
              </a:spcBef>
            </a:pPr>
            <a:r>
              <a:rPr lang="zh-CN" altLang="en-US" dirty="0"/>
              <a:t>（</a:t>
            </a:r>
            <a:r>
              <a:rPr lang="en-US" altLang="zh-CN" dirty="0"/>
              <a:t>1</a:t>
            </a:r>
            <a:r>
              <a:rPr lang="zh-CN" altLang="en-US" dirty="0"/>
              <a:t>）代数优化</a:t>
            </a:r>
          </a:p>
          <a:p>
            <a:pPr marL="935038" lvl="1" indent="-477838" defTabSz="914400">
              <a:lnSpc>
                <a:spcPct val="110000"/>
              </a:lnSpc>
              <a:spcBef>
                <a:spcPct val="0"/>
              </a:spcBef>
            </a:pPr>
            <a:r>
              <a:rPr lang="zh-CN" altLang="en-US" dirty="0"/>
              <a:t>是关系代数表达式的优化</a:t>
            </a:r>
          </a:p>
          <a:p>
            <a:pPr marL="935038" lvl="1" indent="-477838" defTabSz="914400">
              <a:lnSpc>
                <a:spcPct val="110000"/>
              </a:lnSpc>
              <a:spcBef>
                <a:spcPct val="0"/>
              </a:spcBef>
            </a:pPr>
            <a:r>
              <a:rPr lang="zh-CN" altLang="en-US" dirty="0"/>
              <a:t>按照一定的规则，改变代数表达式中操作的次序和组合，使查询执行更高效。</a:t>
            </a:r>
          </a:p>
          <a:p>
            <a:pPr marL="935038" lvl="1" indent="-477838" defTabSz="914400">
              <a:lnSpc>
                <a:spcPct val="110000"/>
              </a:lnSpc>
              <a:spcBef>
                <a:spcPct val="0"/>
              </a:spcBef>
            </a:pPr>
            <a:r>
              <a:rPr lang="zh-CN" altLang="en-US" dirty="0"/>
              <a:t>只改变查询语句中操作的</a:t>
            </a:r>
            <a:r>
              <a:rPr lang="zh-CN" altLang="en-US" dirty="0">
                <a:solidFill>
                  <a:srgbClr val="C00000"/>
                </a:solidFill>
              </a:rPr>
              <a:t>次序和组合</a:t>
            </a:r>
            <a:r>
              <a:rPr lang="zh-CN" altLang="en-US" dirty="0"/>
              <a:t>，不涉及底层的存取路径 </a:t>
            </a:r>
          </a:p>
        </p:txBody>
      </p:sp>
    </p:spTree>
    <p:extLst>
      <p:ext uri="{BB962C8B-B14F-4D97-AF65-F5344CB8AC3E}">
        <p14:creationId xmlns:p14="http://schemas.microsoft.com/office/powerpoint/2010/main" val="204551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7729D6-86EE-B149-AEC5-879B3411205D}"/>
              </a:ext>
            </a:extLst>
          </p:cNvPr>
          <p:cNvSpPr>
            <a:spLocks noGrp="1"/>
          </p:cNvSpPr>
          <p:nvPr>
            <p:ph type="title"/>
          </p:nvPr>
        </p:nvSpPr>
        <p:spPr/>
        <p:txBody>
          <a:bodyPr/>
          <a:lstStyle/>
          <a:p>
            <a:r>
              <a:rPr kumimoji="1" lang="zh-CN" altLang="en-US" dirty="0"/>
              <a:t>外模式</a:t>
            </a:r>
            <a:r>
              <a:rPr kumimoji="1" lang="en-US" altLang="zh-CN" dirty="0"/>
              <a:t>/</a:t>
            </a:r>
            <a:r>
              <a:rPr kumimoji="1" lang="zh-CN" altLang="en-US" dirty="0"/>
              <a:t>模式</a:t>
            </a:r>
          </a:p>
        </p:txBody>
      </p:sp>
      <p:sp>
        <p:nvSpPr>
          <p:cNvPr id="3" name="内容占位符 2">
            <a:extLst>
              <a:ext uri="{FF2B5EF4-FFF2-40B4-BE49-F238E27FC236}">
                <a16:creationId xmlns:a16="http://schemas.microsoft.com/office/drawing/2014/main" id="{F526A0D6-5C1F-6947-B228-6EA31F71F620}"/>
              </a:ext>
            </a:extLst>
          </p:cNvPr>
          <p:cNvSpPr>
            <a:spLocks noGrp="1"/>
          </p:cNvSpPr>
          <p:nvPr>
            <p:ph idx="1"/>
          </p:nvPr>
        </p:nvSpPr>
        <p:spPr>
          <a:xfrm>
            <a:off x="650875" y="1143000"/>
            <a:ext cx="8820150" cy="5709255"/>
          </a:xfrm>
        </p:spPr>
        <p:txBody>
          <a:bodyPr/>
          <a:lstStyle/>
          <a:p>
            <a:r>
              <a:rPr kumimoji="1" lang="zh-CN" altLang="en-US" dirty="0"/>
              <a:t>模式：描述的是数据的全局逻辑结构</a:t>
            </a:r>
          </a:p>
          <a:p>
            <a:r>
              <a:rPr kumimoji="1" lang="zh-CN" altLang="en-US" dirty="0"/>
              <a:t>外模式：描述的是数据的局部逻辑结构 </a:t>
            </a:r>
          </a:p>
          <a:p>
            <a:pPr lvl="1"/>
            <a:r>
              <a:rPr kumimoji="1" lang="zh-CN" altLang="en-US" dirty="0"/>
              <a:t>同一个模式可以有任意多个外模式 </a:t>
            </a:r>
          </a:p>
          <a:p>
            <a:r>
              <a:rPr kumimoji="1" lang="zh-CN" altLang="en-US" dirty="0"/>
              <a:t>每一个外模式，数据库系统都有一个外模式／模式映象，定义外模式与模式之间的对应关系</a:t>
            </a:r>
          </a:p>
          <a:p>
            <a:r>
              <a:rPr kumimoji="1" lang="zh-CN" altLang="en-US" dirty="0"/>
              <a:t>映象定义通常包含在</a:t>
            </a:r>
            <a:r>
              <a:rPr kumimoji="1" lang="zh-CN" altLang="en-US" dirty="0">
                <a:solidFill>
                  <a:srgbClr val="C00000"/>
                </a:solidFill>
              </a:rPr>
              <a:t>各自外模式</a:t>
            </a:r>
            <a:r>
              <a:rPr kumimoji="1" lang="zh-CN" altLang="en-US" dirty="0"/>
              <a:t>的描述中</a:t>
            </a:r>
          </a:p>
          <a:p>
            <a:r>
              <a:rPr kumimoji="1" lang="zh-CN" altLang="en-US" dirty="0"/>
              <a:t>保证数据的</a:t>
            </a:r>
            <a:r>
              <a:rPr kumimoji="1" lang="zh-CN" altLang="en-US" dirty="0">
                <a:solidFill>
                  <a:srgbClr val="C00000"/>
                </a:solidFill>
              </a:rPr>
              <a:t>逻辑独立性</a:t>
            </a:r>
          </a:p>
          <a:p>
            <a:pPr lvl="1"/>
            <a:r>
              <a:rPr kumimoji="1" lang="zh-CN" altLang="en-US" dirty="0"/>
              <a:t>当模式改变时，数据库管理员对外模式／模式映象作相应改变，使外模式保持不变</a:t>
            </a:r>
          </a:p>
          <a:p>
            <a:pPr lvl="1"/>
            <a:r>
              <a:rPr kumimoji="1" lang="zh-CN" altLang="en-US" dirty="0"/>
              <a:t>应用程序是依据数据的外模式编写的，应用程序不必修改，保证了数据与程序的逻辑独立性，简称数据的逻辑独立性</a:t>
            </a:r>
          </a:p>
        </p:txBody>
      </p:sp>
      <p:sp>
        <p:nvSpPr>
          <p:cNvPr id="4" name="灯片编号占位符 3">
            <a:extLst>
              <a:ext uri="{FF2B5EF4-FFF2-40B4-BE49-F238E27FC236}">
                <a16:creationId xmlns:a16="http://schemas.microsoft.com/office/drawing/2014/main" id="{C119943E-8B9E-754E-BF6F-A50A1C758109}"/>
              </a:ext>
            </a:extLst>
          </p:cNvPr>
          <p:cNvSpPr>
            <a:spLocks noGrp="1"/>
          </p:cNvSpPr>
          <p:nvPr>
            <p:ph type="sldNum" sz="quarter" idx="10"/>
          </p:nvPr>
        </p:nvSpPr>
        <p:spPr/>
        <p:txBody>
          <a:bodyPr/>
          <a:lstStyle/>
          <a:p>
            <a:pPr>
              <a:defRPr/>
            </a:pPr>
            <a:fld id="{6EDAD935-3524-4CAB-86D2-08C8290D0015}" type="slidenum">
              <a:rPr lang="zh-CN" altLang="en-US" smtClean="0"/>
              <a:pPr>
                <a:defRPr/>
              </a:pPr>
              <a:t>13</a:t>
            </a:fld>
            <a:endParaRPr lang="en-US" altLang="zh-CN"/>
          </a:p>
        </p:txBody>
      </p:sp>
      <p:sp>
        <p:nvSpPr>
          <p:cNvPr id="5" name="日期占位符 4">
            <a:extLst>
              <a:ext uri="{FF2B5EF4-FFF2-40B4-BE49-F238E27FC236}">
                <a16:creationId xmlns:a16="http://schemas.microsoft.com/office/drawing/2014/main" id="{3C10BF04-0DB5-3B43-8B72-58C37F0F1C9B}"/>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spTree>
    <p:extLst>
      <p:ext uri="{BB962C8B-B14F-4D97-AF65-F5344CB8AC3E}">
        <p14:creationId xmlns:p14="http://schemas.microsoft.com/office/powerpoint/2010/main" val="243797420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E0570292-A17A-404B-82D9-2FEE5B514835}" type="slidenum">
              <a:rPr lang="zh-CN" altLang="en-US" sz="2000" smtClean="0"/>
              <a:pPr/>
              <a:t>130</a:t>
            </a:fld>
            <a:endParaRPr lang="en-US" altLang="zh-CN" sz="2000"/>
          </a:p>
        </p:txBody>
      </p:sp>
      <p:sp>
        <p:nvSpPr>
          <p:cNvPr id="3379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127B503-2F17-47A9-ADF8-80276D2D30C5}" type="datetime1">
              <a:rPr lang="zh-CN" altLang="en-US" sz="1800" smtClean="0"/>
              <a:pPr/>
              <a:t>2024/6/12</a:t>
            </a:fld>
            <a:endParaRPr lang="en-US" altLang="zh-CN" sz="1000"/>
          </a:p>
        </p:txBody>
      </p:sp>
      <p:sp>
        <p:nvSpPr>
          <p:cNvPr id="1661954" name="Rectangle 2"/>
          <p:cNvSpPr>
            <a:spLocks noGrp="1" noChangeArrowheads="1"/>
          </p:cNvSpPr>
          <p:nvPr>
            <p:ph type="title"/>
          </p:nvPr>
        </p:nvSpPr>
        <p:spPr/>
        <p:txBody>
          <a:bodyPr/>
          <a:lstStyle/>
          <a:p>
            <a:pPr defTabSz="914400">
              <a:defRPr/>
            </a:pPr>
            <a:r>
              <a:rPr lang="en-US" altLang="en-US"/>
              <a:t>5.2.1	查询优化技术</a:t>
            </a:r>
            <a:endParaRPr lang="zh-CN" altLang="en-US"/>
          </a:p>
        </p:txBody>
      </p:sp>
      <p:sp>
        <p:nvSpPr>
          <p:cNvPr id="33797" name="Rectangle 3"/>
          <p:cNvSpPr>
            <a:spLocks noGrp="1" noChangeArrowheads="1"/>
          </p:cNvSpPr>
          <p:nvPr>
            <p:ph type="body" idx="1"/>
          </p:nvPr>
        </p:nvSpPr>
        <p:spPr>
          <a:xfrm>
            <a:off x="650875" y="1143000"/>
            <a:ext cx="8820150" cy="5124450"/>
          </a:xfrm>
        </p:spPr>
        <p:txBody>
          <a:bodyPr/>
          <a:lstStyle/>
          <a:p>
            <a:pPr marL="342900" indent="-342900" defTabSz="914400">
              <a:lnSpc>
                <a:spcPct val="100000"/>
              </a:lnSpc>
              <a:spcBef>
                <a:spcPct val="0"/>
              </a:spcBef>
            </a:pPr>
            <a:r>
              <a:rPr lang="zh-CN" altLang="en-US" dirty="0"/>
              <a:t>（</a:t>
            </a:r>
            <a:r>
              <a:rPr lang="en-US" altLang="zh-CN" dirty="0"/>
              <a:t>2</a:t>
            </a:r>
            <a:r>
              <a:rPr lang="zh-CN" altLang="en-US" dirty="0"/>
              <a:t>）基于存取路径的优化</a:t>
            </a:r>
          </a:p>
          <a:p>
            <a:pPr marL="935038" lvl="1" indent="-477838" defTabSz="914400">
              <a:lnSpc>
                <a:spcPct val="100000"/>
              </a:lnSpc>
              <a:spcBef>
                <a:spcPct val="0"/>
              </a:spcBef>
            </a:pPr>
            <a:r>
              <a:rPr lang="zh-CN" altLang="en-US" dirty="0"/>
              <a:t>合理选择各种操作的存取路径以获得优化效果，</a:t>
            </a:r>
          </a:p>
          <a:p>
            <a:pPr marL="935038" lvl="1" indent="-477838" defTabSz="914400">
              <a:lnSpc>
                <a:spcPct val="100000"/>
              </a:lnSpc>
              <a:spcBef>
                <a:spcPct val="0"/>
              </a:spcBef>
            </a:pPr>
            <a:r>
              <a:rPr lang="zh-CN" altLang="en-US" dirty="0"/>
              <a:t>需要考虑数据的物理组织和访问路径，以及底层操作算法的选择，</a:t>
            </a:r>
          </a:p>
          <a:p>
            <a:pPr marL="935038" lvl="1" indent="-477838" defTabSz="914400">
              <a:lnSpc>
                <a:spcPct val="100000"/>
              </a:lnSpc>
              <a:spcBef>
                <a:spcPct val="0"/>
              </a:spcBef>
            </a:pPr>
            <a:r>
              <a:rPr lang="zh-CN" altLang="en-US" dirty="0"/>
              <a:t>涉及数据文件的组织方法、数据值的分布情况等，也称为</a:t>
            </a:r>
            <a:r>
              <a:rPr lang="zh-CN" altLang="en-US" dirty="0">
                <a:solidFill>
                  <a:srgbClr val="C00000"/>
                </a:solidFill>
              </a:rPr>
              <a:t>物理优化 </a:t>
            </a:r>
          </a:p>
          <a:p>
            <a:pPr marL="342900" indent="-342900" defTabSz="914400">
              <a:lnSpc>
                <a:spcPct val="100000"/>
              </a:lnSpc>
              <a:spcBef>
                <a:spcPct val="0"/>
              </a:spcBef>
            </a:pPr>
            <a:r>
              <a:rPr lang="zh-CN" altLang="en-US" dirty="0"/>
              <a:t>（</a:t>
            </a:r>
            <a:r>
              <a:rPr lang="en-US" altLang="zh-CN" dirty="0"/>
              <a:t>3</a:t>
            </a:r>
            <a:r>
              <a:rPr lang="zh-CN" altLang="en-US" dirty="0"/>
              <a:t>）基于代价估算的优化</a:t>
            </a:r>
          </a:p>
          <a:p>
            <a:pPr marL="935038" lvl="1" indent="-477838" defTabSz="914400">
              <a:lnSpc>
                <a:spcPct val="100000"/>
              </a:lnSpc>
              <a:spcBef>
                <a:spcPct val="0"/>
              </a:spcBef>
            </a:pPr>
            <a:r>
              <a:rPr lang="zh-CN" altLang="en-US" dirty="0"/>
              <a:t>对于多个可选的查询策略, 通过估算执行策略的代价, 从中选择代价最小的作为执行策略</a:t>
            </a:r>
          </a:p>
          <a:p>
            <a:pPr marL="342900" indent="-342900" defTabSz="914400">
              <a:lnSpc>
                <a:spcPct val="100000"/>
              </a:lnSpc>
              <a:spcBef>
                <a:spcPct val="0"/>
              </a:spcBef>
            </a:pPr>
            <a:r>
              <a:rPr lang="zh-CN" altLang="en-US" dirty="0"/>
              <a:t>在实际的关系数据库中，查询优化的具体实现不完全相同，但往往都综合运用了这些优化技术，以获得较好的查询优化效果</a:t>
            </a:r>
          </a:p>
        </p:txBody>
      </p:sp>
    </p:spTree>
    <p:extLst>
      <p:ext uri="{BB962C8B-B14F-4D97-AF65-F5344CB8AC3E}">
        <p14:creationId xmlns:p14="http://schemas.microsoft.com/office/powerpoint/2010/main" val="26313708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18A5216-C2FF-4082-8668-89F7366FFBB0}" type="slidenum">
              <a:rPr lang="zh-CN" altLang="en-US" sz="2000" smtClean="0"/>
              <a:pPr/>
              <a:t>131</a:t>
            </a:fld>
            <a:endParaRPr lang="en-US" altLang="zh-CN" sz="2000"/>
          </a:p>
        </p:txBody>
      </p:sp>
      <p:sp>
        <p:nvSpPr>
          <p:cNvPr id="3481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49D89604-2633-4E70-8CB4-9BD230D970F0}" type="datetime1">
              <a:rPr lang="zh-CN" altLang="en-US" sz="1800" smtClean="0"/>
              <a:pPr/>
              <a:t>2024/6/12</a:t>
            </a:fld>
            <a:endParaRPr lang="en-US" altLang="zh-CN" sz="1000"/>
          </a:p>
        </p:txBody>
      </p:sp>
      <p:sp>
        <p:nvSpPr>
          <p:cNvPr id="1515522" name="Rectangle 2"/>
          <p:cNvSpPr>
            <a:spLocks noGrp="1" noChangeArrowheads="1"/>
          </p:cNvSpPr>
          <p:nvPr>
            <p:ph type="title"/>
          </p:nvPr>
        </p:nvSpPr>
        <p:spPr/>
        <p:txBody>
          <a:bodyPr/>
          <a:lstStyle/>
          <a:p>
            <a:pPr>
              <a:defRPr/>
            </a:pPr>
            <a:r>
              <a:rPr lang="en-US" altLang="en-US" dirty="0"/>
              <a:t>5.2.2	</a:t>
            </a:r>
            <a:r>
              <a:rPr lang="en-US" altLang="en-US" dirty="0" err="1"/>
              <a:t>查询优化实例</a:t>
            </a:r>
            <a:endParaRPr lang="zh-CN" altLang="en-US" dirty="0"/>
          </a:p>
        </p:txBody>
      </p:sp>
      <p:sp>
        <p:nvSpPr>
          <p:cNvPr id="34821" name="Rectangle 3"/>
          <p:cNvSpPr>
            <a:spLocks noGrp="1" noChangeArrowheads="1"/>
          </p:cNvSpPr>
          <p:nvPr>
            <p:ph type="body" idx="1"/>
          </p:nvPr>
        </p:nvSpPr>
        <p:spPr>
          <a:xfrm>
            <a:off x="650875" y="1143000"/>
            <a:ext cx="8820150" cy="2921000"/>
          </a:xfrm>
        </p:spPr>
        <p:txBody>
          <a:bodyPr/>
          <a:lstStyle/>
          <a:p>
            <a:r>
              <a:rPr lang="en-US" altLang="zh-CN"/>
              <a:t>【</a:t>
            </a:r>
            <a:r>
              <a:rPr lang="zh-CN" altLang="en-US"/>
              <a:t>例 </a:t>
            </a:r>
            <a:r>
              <a:rPr lang="en-US" altLang="zh-CN"/>
              <a:t>5‑2】</a:t>
            </a:r>
            <a:r>
              <a:rPr lang="zh-CN" altLang="en-US"/>
              <a:t>查询选修“</a:t>
            </a:r>
            <a:r>
              <a:rPr lang="en-US" altLang="zh-CN"/>
              <a:t>DataBase”</a:t>
            </a:r>
            <a:r>
              <a:rPr lang="zh-CN" altLang="en-US"/>
              <a:t>课程的学生成绩。用</a:t>
            </a:r>
            <a:r>
              <a:rPr lang="en-US" altLang="zh-CN"/>
              <a:t>SQL</a:t>
            </a:r>
            <a:r>
              <a:rPr lang="zh-CN" altLang="en-US"/>
              <a:t>表达如下</a:t>
            </a:r>
          </a:p>
          <a:p>
            <a:pPr lvl="2">
              <a:lnSpc>
                <a:spcPct val="60000"/>
              </a:lnSpc>
              <a:buFont typeface="Wingdings" pitchFamily="2" charset="2"/>
              <a:buNone/>
            </a:pPr>
            <a:r>
              <a:rPr lang="en-US" altLang="zh-CN"/>
              <a:t>SELECT  SC.Grade</a:t>
            </a:r>
          </a:p>
          <a:p>
            <a:pPr lvl="2">
              <a:lnSpc>
                <a:spcPct val="60000"/>
              </a:lnSpc>
              <a:buFont typeface="Wingdings" pitchFamily="2" charset="2"/>
              <a:buNone/>
            </a:pPr>
            <a:r>
              <a:rPr lang="en-US" altLang="zh-CN"/>
              <a:t>	   FROM  Course</a:t>
            </a:r>
            <a:r>
              <a:rPr lang="zh-CN" altLang="en-US"/>
              <a:t>，</a:t>
            </a:r>
            <a:r>
              <a:rPr lang="en-US" altLang="zh-CN"/>
              <a:t>SC</a:t>
            </a:r>
          </a:p>
          <a:p>
            <a:pPr lvl="2">
              <a:lnSpc>
                <a:spcPct val="60000"/>
              </a:lnSpc>
              <a:buFont typeface="Wingdings" pitchFamily="2" charset="2"/>
              <a:buNone/>
            </a:pPr>
            <a:r>
              <a:rPr lang="en-US" altLang="zh-CN"/>
              <a:t>	   WHERE Course.Cno=SC.Cno </a:t>
            </a:r>
          </a:p>
          <a:p>
            <a:pPr lvl="2">
              <a:lnSpc>
                <a:spcPct val="60000"/>
              </a:lnSpc>
              <a:buFont typeface="Wingdings" pitchFamily="2" charset="2"/>
              <a:buNone/>
            </a:pPr>
            <a:r>
              <a:rPr lang="en-US" altLang="zh-CN"/>
              <a:t>                      and Course.Cname='DataBase';</a:t>
            </a:r>
          </a:p>
          <a:p>
            <a:r>
              <a:rPr lang="zh-CN" altLang="en-US"/>
              <a:t>等价关系代数表达式</a:t>
            </a:r>
            <a:endParaRPr lang="en-US" altLang="zh-CN"/>
          </a:p>
        </p:txBody>
      </p:sp>
      <p:pic>
        <p:nvPicPr>
          <p:cNvPr id="348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4056063"/>
            <a:ext cx="8569325"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1905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90CB1F8-CBC5-448D-B6E0-BA1F9CD0F67F}" type="slidenum">
              <a:rPr lang="zh-CN" altLang="en-US" sz="2000" smtClean="0"/>
              <a:pPr/>
              <a:t>132</a:t>
            </a:fld>
            <a:endParaRPr lang="en-US" altLang="zh-CN" sz="2000"/>
          </a:p>
        </p:txBody>
      </p:sp>
      <p:sp>
        <p:nvSpPr>
          <p:cNvPr id="3584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0BD3B50-71B6-4E93-B5E7-C3D172A4F8CC}" type="datetime1">
              <a:rPr lang="zh-CN" altLang="en-US" sz="1800" smtClean="0"/>
              <a:pPr/>
              <a:t>2024/6/12</a:t>
            </a:fld>
            <a:endParaRPr lang="en-US" altLang="zh-CN" sz="1000"/>
          </a:p>
        </p:txBody>
      </p:sp>
      <p:sp>
        <p:nvSpPr>
          <p:cNvPr id="1517570" name="Rectangle 2"/>
          <p:cNvSpPr>
            <a:spLocks noGrp="1" noChangeArrowheads="1"/>
          </p:cNvSpPr>
          <p:nvPr>
            <p:ph type="title"/>
          </p:nvPr>
        </p:nvSpPr>
        <p:spPr>
          <a:xfrm>
            <a:off x="650875" y="311150"/>
            <a:ext cx="8820150" cy="603250"/>
          </a:xfrm>
        </p:spPr>
        <p:txBody>
          <a:bodyPr/>
          <a:lstStyle/>
          <a:p>
            <a:pPr defTabSz="914400">
              <a:defRPr/>
            </a:pPr>
            <a:r>
              <a:rPr lang="en-US" altLang="en-US" sz="4400"/>
              <a:t>5.2.2	查询优化实例</a:t>
            </a:r>
            <a:endParaRPr lang="en-US" altLang="zh-CN" sz="4400"/>
          </a:p>
        </p:txBody>
      </p:sp>
      <p:sp>
        <p:nvSpPr>
          <p:cNvPr id="35845" name="Rectangle 3"/>
          <p:cNvSpPr>
            <a:spLocks noGrp="1" noChangeArrowheads="1"/>
          </p:cNvSpPr>
          <p:nvPr>
            <p:ph type="body" idx="1"/>
          </p:nvPr>
        </p:nvSpPr>
        <p:spPr>
          <a:xfrm>
            <a:off x="415925" y="1431925"/>
            <a:ext cx="9001125" cy="4660900"/>
          </a:xfrm>
        </p:spPr>
        <p:txBody>
          <a:bodyPr/>
          <a:lstStyle/>
          <a:p>
            <a:pPr marL="342900" indent="-342900" algn="just" defTabSz="914400">
              <a:buFont typeface="Wingdings" pitchFamily="2" charset="2"/>
              <a:buNone/>
            </a:pPr>
            <a:endParaRPr lang="en-US" altLang="zh-CN" sz="2400"/>
          </a:p>
          <a:p>
            <a:pPr marL="342900" indent="-342900" defTabSz="914400">
              <a:lnSpc>
                <a:spcPct val="100000"/>
              </a:lnSpc>
              <a:spcBef>
                <a:spcPct val="0"/>
              </a:spcBef>
              <a:buClrTx/>
              <a:buSzTx/>
              <a:buFontTx/>
              <a:buNone/>
            </a:pPr>
            <a:r>
              <a:rPr lang="en-US" altLang="zh-CN"/>
              <a:t>①Course×SC</a:t>
            </a:r>
            <a:endParaRPr lang="en-US" altLang="zh-CN" sz="2400"/>
          </a:p>
          <a:p>
            <a:pPr marL="342900" indent="-342900" algn="just" defTabSz="914400"/>
            <a:r>
              <a:rPr lang="zh-CN" altLang="en-US"/>
              <a:t>首先在内存中尽可能多地装入</a:t>
            </a:r>
            <a:r>
              <a:rPr lang="en-US" altLang="zh-CN"/>
              <a:t>Course</a:t>
            </a:r>
            <a:r>
              <a:rPr lang="zh-CN" altLang="en-US"/>
              <a:t>表，留出一块存放</a:t>
            </a:r>
            <a:r>
              <a:rPr lang="en-US" altLang="zh-CN"/>
              <a:t>SC</a:t>
            </a:r>
            <a:r>
              <a:rPr lang="zh-CN" altLang="en-US"/>
              <a:t>的元组</a:t>
            </a:r>
          </a:p>
          <a:p>
            <a:pPr marL="342900" indent="-342900" algn="just" defTabSz="914400"/>
            <a:r>
              <a:rPr lang="zh-CN" altLang="en-US"/>
              <a:t>然后，把</a:t>
            </a:r>
            <a:r>
              <a:rPr lang="en-US" altLang="zh-CN"/>
              <a:t>SC</a:t>
            </a:r>
            <a:r>
              <a:rPr lang="zh-CN" altLang="en-US"/>
              <a:t>中的每个元组和</a:t>
            </a:r>
            <a:r>
              <a:rPr lang="en-US" altLang="zh-CN"/>
              <a:t>Course</a:t>
            </a:r>
            <a:r>
              <a:rPr lang="zh-CN" altLang="en-US"/>
              <a:t>中的每个元组连接</a:t>
            </a:r>
            <a:r>
              <a:rPr lang="en-US" altLang="zh-CN"/>
              <a:t>, </a:t>
            </a:r>
            <a:r>
              <a:rPr lang="zh-CN" altLang="en-US"/>
              <a:t>完成之后，继续读入下一块</a:t>
            </a:r>
            <a:r>
              <a:rPr lang="en-US" altLang="zh-CN"/>
              <a:t>SC</a:t>
            </a:r>
            <a:r>
              <a:rPr lang="zh-CN" altLang="en-US"/>
              <a:t>的元组，同样和内存中</a:t>
            </a:r>
            <a:r>
              <a:rPr lang="en-US" altLang="zh-CN"/>
              <a:t>Course</a:t>
            </a:r>
            <a:r>
              <a:rPr lang="zh-CN" altLang="en-US"/>
              <a:t>的每个元组连接，依此类推，直到</a:t>
            </a:r>
            <a:r>
              <a:rPr lang="en-US" altLang="zh-CN"/>
              <a:t>SC</a:t>
            </a:r>
            <a:r>
              <a:rPr lang="zh-CN" altLang="en-US"/>
              <a:t>表的元组全部处理完毕。</a:t>
            </a:r>
          </a:p>
          <a:p>
            <a:pPr marL="342900" indent="-342900" algn="just" defTabSz="914400"/>
            <a:r>
              <a:rPr lang="zh-CN" altLang="en-US"/>
              <a:t>接下来，再把</a:t>
            </a:r>
            <a:r>
              <a:rPr lang="en-US" altLang="zh-CN"/>
              <a:t>Course</a:t>
            </a:r>
            <a:r>
              <a:rPr lang="zh-CN" altLang="en-US"/>
              <a:t>表中没有装入的元组尽可能多地装入内存，同样逐块装入</a:t>
            </a:r>
            <a:r>
              <a:rPr lang="en-US" altLang="zh-CN"/>
              <a:t>SC</a:t>
            </a:r>
            <a:r>
              <a:rPr lang="zh-CN" altLang="en-US"/>
              <a:t>表的元组去作元组的连接，直到</a:t>
            </a:r>
            <a:r>
              <a:rPr lang="en-US" altLang="zh-CN"/>
              <a:t>Course</a:t>
            </a:r>
            <a:r>
              <a:rPr lang="zh-CN" altLang="en-US"/>
              <a:t>表的所有元组全部进行完连接。 </a:t>
            </a:r>
          </a:p>
        </p:txBody>
      </p:sp>
      <p:pic>
        <p:nvPicPr>
          <p:cNvPr id="358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106488"/>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2734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832627BA-70B3-4D4D-AA17-FB6487709250}" type="slidenum">
              <a:rPr lang="zh-CN" altLang="en-US" sz="2000" smtClean="0"/>
              <a:pPr/>
              <a:t>133</a:t>
            </a:fld>
            <a:endParaRPr lang="en-US" altLang="zh-CN" sz="2000"/>
          </a:p>
        </p:txBody>
      </p:sp>
      <p:sp>
        <p:nvSpPr>
          <p:cNvPr id="3686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8D12AB6-8C28-4992-8642-A6983C703473}" type="datetime1">
              <a:rPr lang="zh-CN" altLang="en-US" sz="1800" smtClean="0"/>
              <a:pPr/>
              <a:t>2024/6/12</a:t>
            </a:fld>
            <a:endParaRPr lang="en-US" altLang="zh-CN" sz="1000"/>
          </a:p>
        </p:txBody>
      </p:sp>
      <p:sp>
        <p:nvSpPr>
          <p:cNvPr id="1642499" name="Rectangle 3"/>
          <p:cNvSpPr>
            <a:spLocks noGrp="1" noChangeArrowheads="1"/>
          </p:cNvSpPr>
          <p:nvPr>
            <p:ph type="title"/>
          </p:nvPr>
        </p:nvSpPr>
        <p:spPr/>
        <p:txBody>
          <a:bodyPr/>
          <a:lstStyle/>
          <a:p>
            <a:pPr defTabSz="914400">
              <a:defRPr/>
            </a:pPr>
            <a:r>
              <a:rPr lang="en-US" altLang="en-US"/>
              <a:t>5.2.2	查询优化实例</a:t>
            </a:r>
            <a:endParaRPr lang="en-US" altLang="zh-CN"/>
          </a:p>
        </p:txBody>
      </p:sp>
      <p:sp>
        <p:nvSpPr>
          <p:cNvPr id="1642500" name="Rectangle 4"/>
          <p:cNvSpPr>
            <a:spLocks noGrp="1" noChangeArrowheads="1"/>
          </p:cNvSpPr>
          <p:nvPr>
            <p:ph type="body" idx="1"/>
          </p:nvPr>
        </p:nvSpPr>
        <p:spPr>
          <a:xfrm>
            <a:off x="631825" y="1817688"/>
            <a:ext cx="9274175" cy="4995862"/>
          </a:xfrm>
        </p:spPr>
        <p:txBody>
          <a:bodyPr/>
          <a:lstStyle/>
          <a:p>
            <a:pPr marL="342900" indent="-342900" algn="just" defTabSz="914400">
              <a:lnSpc>
                <a:spcPct val="70000"/>
              </a:lnSpc>
              <a:buFont typeface="Wingdings" pitchFamily="2" charset="2"/>
              <a:buNone/>
            </a:pPr>
            <a:r>
              <a:rPr lang="en-US" altLang="zh-CN" sz="2000" dirty="0">
                <a:solidFill>
                  <a:srgbClr val="0000FF"/>
                </a:solidFill>
              </a:rPr>
              <a:t>     </a:t>
            </a:r>
            <a:r>
              <a:rPr lang="en-US" altLang="zh-CN" dirty="0">
                <a:solidFill>
                  <a:srgbClr val="0000FF"/>
                </a:solidFill>
              </a:rPr>
              <a:t>SC:10000</a:t>
            </a:r>
            <a:r>
              <a:rPr lang="zh-CN" altLang="en-US" dirty="0">
                <a:solidFill>
                  <a:srgbClr val="0000FF"/>
                </a:solidFill>
              </a:rPr>
              <a:t>条，</a:t>
            </a:r>
            <a:r>
              <a:rPr lang="en-US" altLang="zh-CN" dirty="0">
                <a:solidFill>
                  <a:srgbClr val="0000FF"/>
                </a:solidFill>
              </a:rPr>
              <a:t>Course:100</a:t>
            </a:r>
            <a:r>
              <a:rPr lang="zh-CN" altLang="en-US" dirty="0">
                <a:solidFill>
                  <a:srgbClr val="0000FF"/>
                </a:solidFill>
              </a:rPr>
              <a:t>条,满足条件的元组为</a:t>
            </a:r>
            <a:r>
              <a:rPr lang="en-US" altLang="zh-CN" dirty="0">
                <a:solidFill>
                  <a:srgbClr val="0000FF"/>
                </a:solidFill>
              </a:rPr>
              <a:t>100</a:t>
            </a:r>
            <a:r>
              <a:rPr lang="zh-CN" altLang="en-US" dirty="0">
                <a:solidFill>
                  <a:srgbClr val="0000FF"/>
                </a:solidFill>
              </a:rPr>
              <a:t>个</a:t>
            </a:r>
          </a:p>
          <a:p>
            <a:pPr marL="342900" indent="-342900" defTabSz="914400">
              <a:lnSpc>
                <a:spcPct val="100000"/>
              </a:lnSpc>
              <a:spcBef>
                <a:spcPct val="0"/>
              </a:spcBef>
              <a:buClrTx/>
              <a:buSzTx/>
              <a:buFontTx/>
              <a:buNone/>
            </a:pPr>
            <a:r>
              <a:rPr lang="zh-CN" altLang="en-US" dirty="0"/>
              <a:t>    假设内存被划分为</a:t>
            </a:r>
            <a:r>
              <a:rPr lang="en-US" altLang="zh-CN" dirty="0"/>
              <a:t>6</a:t>
            </a:r>
            <a:r>
              <a:rPr lang="zh-CN" altLang="en-US" dirty="0"/>
              <a:t>块，每块能装</a:t>
            </a:r>
            <a:r>
              <a:rPr lang="en-US" altLang="zh-CN" dirty="0"/>
              <a:t>10</a:t>
            </a:r>
            <a:r>
              <a:rPr lang="zh-CN" altLang="en-US" dirty="0"/>
              <a:t>个</a:t>
            </a:r>
            <a:r>
              <a:rPr lang="en-US" altLang="zh-CN" dirty="0"/>
              <a:t>Course</a:t>
            </a:r>
            <a:r>
              <a:rPr lang="zh-CN" altLang="en-US" dirty="0"/>
              <a:t>元组或</a:t>
            </a:r>
            <a:r>
              <a:rPr lang="en-US" altLang="zh-CN" dirty="0"/>
              <a:t>100</a:t>
            </a:r>
            <a:r>
              <a:rPr lang="zh-CN" altLang="en-US" dirty="0"/>
              <a:t>个</a:t>
            </a:r>
            <a:r>
              <a:rPr lang="en-US" altLang="zh-CN" dirty="0"/>
              <a:t>SC</a:t>
            </a:r>
            <a:r>
              <a:rPr lang="zh-CN" altLang="en-US" dirty="0"/>
              <a:t>元组。每次在内存中放</a:t>
            </a:r>
            <a:r>
              <a:rPr lang="en-US" altLang="zh-CN" dirty="0"/>
              <a:t>5</a:t>
            </a:r>
            <a:r>
              <a:rPr lang="zh-CN" altLang="en-US" dirty="0"/>
              <a:t>块</a:t>
            </a:r>
            <a:r>
              <a:rPr lang="en-US" altLang="zh-CN" dirty="0"/>
              <a:t>Course</a:t>
            </a:r>
            <a:r>
              <a:rPr lang="zh-CN" altLang="en-US" dirty="0"/>
              <a:t>元组和</a:t>
            </a:r>
            <a:r>
              <a:rPr lang="en-US" altLang="zh-CN" dirty="0"/>
              <a:t>1</a:t>
            </a:r>
            <a:r>
              <a:rPr lang="zh-CN" altLang="en-US" dirty="0"/>
              <a:t>块</a:t>
            </a:r>
            <a:r>
              <a:rPr lang="en-US" altLang="zh-CN" dirty="0"/>
              <a:t>SC</a:t>
            </a:r>
            <a:r>
              <a:rPr lang="zh-CN" altLang="en-US" dirty="0"/>
              <a:t>元组 </a:t>
            </a:r>
            <a:endParaRPr lang="zh-CN" altLang="en-US" dirty="0">
              <a:solidFill>
                <a:srgbClr val="0000FF"/>
              </a:solidFill>
            </a:endParaRPr>
          </a:p>
          <a:p>
            <a:pPr marL="342900" indent="-342900" defTabSz="914400">
              <a:lnSpc>
                <a:spcPct val="100000"/>
              </a:lnSpc>
              <a:spcBef>
                <a:spcPct val="0"/>
              </a:spcBef>
              <a:buClrTx/>
              <a:buSzTx/>
              <a:buFontTx/>
              <a:buNone/>
            </a:pPr>
            <a:r>
              <a:rPr lang="en-US" altLang="zh-CN" dirty="0"/>
              <a:t>①</a:t>
            </a:r>
            <a:r>
              <a:rPr lang="en-US" altLang="zh-CN" dirty="0" err="1"/>
              <a:t>Course×SC</a:t>
            </a:r>
            <a:endParaRPr lang="en-US" altLang="zh-CN" dirty="0"/>
          </a:p>
          <a:p>
            <a:pPr marL="342900" indent="-342900" algn="just" defTabSz="914400">
              <a:lnSpc>
                <a:spcPct val="100000"/>
              </a:lnSpc>
              <a:spcBef>
                <a:spcPct val="0"/>
              </a:spcBef>
              <a:buFont typeface="Wingdings" pitchFamily="2" charset="2"/>
              <a:buNone/>
            </a:pPr>
            <a:r>
              <a:rPr lang="en-US" altLang="zh-CN" dirty="0"/>
              <a:t>   </a:t>
            </a:r>
            <a:r>
              <a:rPr lang="zh-CN" altLang="en-US" dirty="0"/>
              <a:t>读取总块数</a:t>
            </a:r>
            <a:r>
              <a:rPr lang="en-US" altLang="zh-CN" dirty="0"/>
              <a:t>=</a:t>
            </a:r>
            <a:r>
              <a:rPr lang="zh-CN" altLang="en-US" dirty="0"/>
              <a:t>读</a:t>
            </a:r>
            <a:r>
              <a:rPr lang="en-US" altLang="zh-CN" dirty="0"/>
              <a:t>Course</a:t>
            </a:r>
            <a:r>
              <a:rPr lang="zh-CN" altLang="en-US" dirty="0"/>
              <a:t>表的块数＋读</a:t>
            </a:r>
            <a:r>
              <a:rPr lang="en-US" altLang="zh-CN" dirty="0"/>
              <a:t>SC</a:t>
            </a:r>
            <a:r>
              <a:rPr lang="zh-CN" altLang="en-US" dirty="0"/>
              <a:t>表的块数</a:t>
            </a:r>
          </a:p>
          <a:p>
            <a:pPr marL="342900" indent="-342900" algn="just" defTabSz="914400">
              <a:lnSpc>
                <a:spcPct val="100000"/>
              </a:lnSpc>
              <a:spcBef>
                <a:spcPct val="0"/>
              </a:spcBef>
              <a:buFont typeface="Wingdings" pitchFamily="2" charset="2"/>
              <a:buNone/>
            </a:pPr>
            <a:r>
              <a:rPr lang="zh-CN" altLang="en-US" dirty="0"/>
              <a:t>＝读</a:t>
            </a:r>
            <a:r>
              <a:rPr lang="en-US" altLang="zh-CN" dirty="0"/>
              <a:t>Course</a:t>
            </a:r>
            <a:r>
              <a:rPr lang="zh-CN" altLang="en-US" dirty="0"/>
              <a:t>表的块数</a:t>
            </a:r>
            <a:r>
              <a:rPr lang="en-US" altLang="zh-CN" dirty="0"/>
              <a:t>+ </a:t>
            </a:r>
            <a:r>
              <a:rPr lang="zh-CN" altLang="en-US" dirty="0"/>
              <a:t>读</a:t>
            </a:r>
            <a:r>
              <a:rPr lang="en-US" altLang="zh-CN" dirty="0"/>
              <a:t>SC</a:t>
            </a:r>
            <a:r>
              <a:rPr lang="zh-CN" altLang="en-US" dirty="0"/>
              <a:t>表遍数*每遍块数</a:t>
            </a:r>
          </a:p>
          <a:p>
            <a:pPr marL="342900" indent="-342900" defTabSz="914400">
              <a:lnSpc>
                <a:spcPct val="100000"/>
              </a:lnSpc>
              <a:spcBef>
                <a:spcPct val="0"/>
              </a:spcBef>
              <a:buFont typeface="Wingdings" pitchFamily="2" charset="2"/>
              <a:buNone/>
            </a:pPr>
            <a:r>
              <a:rPr lang="zh-CN" altLang="en-US" dirty="0"/>
              <a:t>		</a:t>
            </a:r>
            <a:r>
              <a:rPr lang="zh-CN" altLang="en-US" dirty="0">
                <a:latin typeface="Courier New" pitchFamily="49" charset="0"/>
              </a:rPr>
              <a:t> </a:t>
            </a:r>
            <a:endParaRPr lang="en-US" altLang="zh-CN" dirty="0"/>
          </a:p>
          <a:p>
            <a:pPr marL="342900" indent="-342900" algn="just" defTabSz="914400">
              <a:lnSpc>
                <a:spcPct val="100000"/>
              </a:lnSpc>
              <a:spcBef>
                <a:spcPct val="0"/>
              </a:spcBef>
              <a:buFont typeface="Wingdings" pitchFamily="2" charset="2"/>
              <a:buNone/>
            </a:pPr>
            <a:r>
              <a:rPr lang="en-US" altLang="zh-CN" dirty="0"/>
              <a:t>            </a:t>
            </a:r>
          </a:p>
          <a:p>
            <a:pPr marL="342900" indent="-342900" algn="just" defTabSz="914400">
              <a:lnSpc>
                <a:spcPct val="100000"/>
              </a:lnSpc>
              <a:spcBef>
                <a:spcPct val="0"/>
              </a:spcBef>
              <a:buFont typeface="Wingdings" pitchFamily="2" charset="2"/>
              <a:buNone/>
            </a:pPr>
            <a:r>
              <a:rPr lang="en-US" altLang="zh-CN" dirty="0"/>
              <a:t> </a:t>
            </a:r>
            <a:r>
              <a:rPr lang="zh-CN" altLang="en-US" dirty="0"/>
              <a:t>＝</a:t>
            </a:r>
            <a:r>
              <a:rPr lang="en-US" altLang="zh-CN" dirty="0"/>
              <a:t>10</a:t>
            </a:r>
            <a:r>
              <a:rPr lang="zh-CN" altLang="en-US" dirty="0"/>
              <a:t>＋</a:t>
            </a:r>
            <a:r>
              <a:rPr lang="en-US" altLang="zh-CN" dirty="0"/>
              <a:t>2×100 </a:t>
            </a:r>
            <a:r>
              <a:rPr lang="zh-CN" altLang="en-US" dirty="0"/>
              <a:t>＝</a:t>
            </a:r>
            <a:r>
              <a:rPr lang="en-US" altLang="zh-CN" dirty="0"/>
              <a:t>210</a:t>
            </a:r>
            <a:r>
              <a:rPr lang="zh-CN" altLang="en-US" dirty="0"/>
              <a:t>块 </a:t>
            </a:r>
            <a:endParaRPr lang="en-US" altLang="zh-CN" dirty="0"/>
          </a:p>
          <a:p>
            <a:pPr marL="342900" indent="-342900" defTabSz="914400">
              <a:lnSpc>
                <a:spcPct val="100000"/>
              </a:lnSpc>
              <a:spcBef>
                <a:spcPct val="0"/>
              </a:spcBef>
              <a:buFont typeface="Wingdings" pitchFamily="2" charset="2"/>
              <a:buNone/>
            </a:pPr>
            <a:r>
              <a:rPr lang="en-US" altLang="zh-CN" dirty="0"/>
              <a:t>    </a:t>
            </a:r>
            <a:r>
              <a:rPr lang="zh-CN" altLang="en-US" dirty="0">
                <a:solidFill>
                  <a:srgbClr val="FF0000"/>
                </a:solidFill>
              </a:rPr>
              <a:t>读数据时间</a:t>
            </a:r>
            <a:r>
              <a:rPr lang="en-US" altLang="zh-CN" dirty="0"/>
              <a:t>=210/20=10.5</a:t>
            </a:r>
            <a:r>
              <a:rPr lang="zh-CN" altLang="en-US" dirty="0"/>
              <a:t>秒     </a:t>
            </a:r>
            <a:r>
              <a:rPr lang="zh-CN" altLang="en-US" dirty="0">
                <a:solidFill>
                  <a:srgbClr val="0000FF"/>
                </a:solidFill>
              </a:rPr>
              <a:t>读写速度：</a:t>
            </a:r>
            <a:r>
              <a:rPr lang="en-US" altLang="zh-CN" dirty="0">
                <a:solidFill>
                  <a:srgbClr val="0000FF"/>
                </a:solidFill>
              </a:rPr>
              <a:t>20</a:t>
            </a:r>
            <a:r>
              <a:rPr lang="zh-CN" altLang="en-US" dirty="0">
                <a:solidFill>
                  <a:srgbClr val="0000FF"/>
                </a:solidFill>
              </a:rPr>
              <a:t>块</a:t>
            </a:r>
            <a:r>
              <a:rPr lang="en-US" altLang="zh-CN" dirty="0">
                <a:solidFill>
                  <a:srgbClr val="0000FF"/>
                </a:solidFill>
              </a:rPr>
              <a:t>/</a:t>
            </a:r>
            <a:r>
              <a:rPr lang="zh-CN" altLang="en-US" dirty="0">
                <a:solidFill>
                  <a:srgbClr val="0000FF"/>
                </a:solidFill>
              </a:rPr>
              <a:t>秒</a:t>
            </a:r>
          </a:p>
          <a:p>
            <a:pPr marL="342900" indent="-342900" algn="just" defTabSz="914400">
              <a:lnSpc>
                <a:spcPct val="100000"/>
              </a:lnSpc>
              <a:spcBef>
                <a:spcPct val="0"/>
              </a:spcBef>
              <a:buFont typeface="Wingdings" pitchFamily="2" charset="2"/>
              <a:buNone/>
            </a:pPr>
            <a:r>
              <a:rPr lang="zh-CN" altLang="en-US" dirty="0"/>
              <a:t>	中间结果大小 </a:t>
            </a:r>
            <a:r>
              <a:rPr lang="en-US" altLang="zh-CN" dirty="0"/>
              <a:t>= 10000*100 = 10</a:t>
            </a:r>
            <a:r>
              <a:rPr lang="en-US" altLang="zh-CN" baseline="50000" dirty="0"/>
              <a:t>6</a:t>
            </a:r>
            <a:r>
              <a:rPr lang="en-US" altLang="zh-CN" dirty="0"/>
              <a:t>       (</a:t>
            </a:r>
            <a:r>
              <a:rPr lang="zh-CN" altLang="en-US" dirty="0"/>
              <a:t>条元组</a:t>
            </a:r>
            <a:r>
              <a:rPr lang="en-US" altLang="zh-CN" dirty="0"/>
              <a:t>)</a:t>
            </a:r>
          </a:p>
          <a:p>
            <a:pPr marL="342900" indent="-342900" algn="just" defTabSz="914400">
              <a:lnSpc>
                <a:spcPct val="100000"/>
              </a:lnSpc>
              <a:spcBef>
                <a:spcPct val="0"/>
              </a:spcBef>
              <a:buFont typeface="Wingdings" pitchFamily="2" charset="2"/>
              <a:buNone/>
            </a:pPr>
            <a:r>
              <a:rPr lang="en-US" altLang="zh-CN" dirty="0"/>
              <a:t>	</a:t>
            </a:r>
            <a:r>
              <a:rPr lang="zh-CN" altLang="en-US" dirty="0">
                <a:solidFill>
                  <a:srgbClr val="FF0000"/>
                </a:solidFill>
              </a:rPr>
              <a:t>写中间结果时间</a:t>
            </a:r>
            <a:r>
              <a:rPr lang="en-US" altLang="zh-CN" dirty="0"/>
              <a:t>= 10</a:t>
            </a:r>
            <a:r>
              <a:rPr lang="en-US" altLang="zh-CN" baseline="50000" dirty="0"/>
              <a:t>6</a:t>
            </a:r>
            <a:r>
              <a:rPr lang="en-US" altLang="zh-CN" dirty="0"/>
              <a:t> /10/20=5000</a:t>
            </a:r>
            <a:r>
              <a:rPr lang="zh-CN" altLang="en-US" dirty="0"/>
              <a:t>秒</a:t>
            </a:r>
            <a:r>
              <a:rPr lang="zh-CN" altLang="en-US" dirty="0">
                <a:latin typeface="Courier New" pitchFamily="49" charset="0"/>
              </a:rPr>
              <a:t> </a:t>
            </a:r>
            <a:r>
              <a:rPr lang="zh-CN" altLang="en-US" dirty="0">
                <a:solidFill>
                  <a:srgbClr val="0000FF"/>
                </a:solidFill>
              </a:rPr>
              <a:t>每块装</a:t>
            </a:r>
            <a:r>
              <a:rPr lang="en-US" altLang="zh-CN" dirty="0">
                <a:solidFill>
                  <a:srgbClr val="0000FF"/>
                </a:solidFill>
              </a:rPr>
              <a:t>10</a:t>
            </a:r>
            <a:r>
              <a:rPr lang="zh-CN" altLang="en-US" dirty="0">
                <a:solidFill>
                  <a:srgbClr val="0000FF"/>
                </a:solidFill>
              </a:rPr>
              <a:t>个元组</a:t>
            </a:r>
          </a:p>
        </p:txBody>
      </p:sp>
      <p:pic>
        <p:nvPicPr>
          <p:cNvPr id="368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106488"/>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509" name="Group 13"/>
          <p:cNvGrpSpPr>
            <a:grpSpLocks/>
          </p:cNvGrpSpPr>
          <p:nvPr/>
        </p:nvGrpSpPr>
        <p:grpSpPr bwMode="auto">
          <a:xfrm>
            <a:off x="2136775" y="4149725"/>
            <a:ext cx="4832350" cy="1085850"/>
            <a:chOff x="1346" y="2614"/>
            <a:chExt cx="3044" cy="684"/>
          </a:xfrm>
        </p:grpSpPr>
        <p:graphicFrame>
          <p:nvGraphicFramePr>
            <p:cNvPr id="36872" name="Object 9"/>
            <p:cNvGraphicFramePr>
              <a:graphicFrameLocks noChangeAspect="1"/>
            </p:cNvGraphicFramePr>
            <p:nvPr/>
          </p:nvGraphicFramePr>
          <p:xfrm>
            <a:off x="1346" y="2614"/>
            <a:ext cx="673" cy="650"/>
          </p:xfrm>
          <a:graphic>
            <a:graphicData uri="http://schemas.openxmlformats.org/presentationml/2006/ole">
              <mc:AlternateContent xmlns:mc="http://schemas.openxmlformats.org/markup-compatibility/2006">
                <mc:Choice xmlns:v="urn:schemas-microsoft-com:vml" Requires="v">
                  <p:oleObj spid="_x0000_s65912" name="公式" r:id="rId4" imgW="418918" imgH="406224" progId="Equation.3">
                    <p:embed/>
                  </p:oleObj>
                </mc:Choice>
                <mc:Fallback>
                  <p:oleObj name="公式" r:id="rId4" imgW="418918" imgH="406224" progId="Equation.3">
                    <p:embed/>
                    <p:pic>
                      <p:nvPicPr>
                        <p:cNvPr id="36872"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6" y="2614"/>
                          <a:ext cx="673"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3" name="Object 8"/>
            <p:cNvGraphicFramePr>
              <a:graphicFrameLocks noChangeAspect="1"/>
            </p:cNvGraphicFramePr>
            <p:nvPr/>
          </p:nvGraphicFramePr>
          <p:xfrm>
            <a:off x="2299" y="2614"/>
            <a:ext cx="839" cy="650"/>
          </p:xfrm>
          <a:graphic>
            <a:graphicData uri="http://schemas.openxmlformats.org/presentationml/2006/ole">
              <mc:AlternateContent xmlns:mc="http://schemas.openxmlformats.org/markup-compatibility/2006">
                <mc:Choice xmlns:v="urn:schemas-microsoft-com:vml" Requires="v">
                  <p:oleObj spid="_x0000_s65913" name="公式" r:id="rId6" imgW="533169" imgH="406224" progId="Equation.3">
                    <p:embed/>
                  </p:oleObj>
                </mc:Choice>
                <mc:Fallback>
                  <p:oleObj name="公式" r:id="rId6" imgW="533169" imgH="406224" progId="Equation.3">
                    <p:embed/>
                    <p:pic>
                      <p:nvPicPr>
                        <p:cNvPr id="36873"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9" y="2614"/>
                          <a:ext cx="839"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4" name="Object 7"/>
            <p:cNvGraphicFramePr>
              <a:graphicFrameLocks noChangeAspect="1"/>
            </p:cNvGraphicFramePr>
            <p:nvPr/>
          </p:nvGraphicFramePr>
          <p:xfrm>
            <a:off x="3524" y="2659"/>
            <a:ext cx="866" cy="639"/>
          </p:xfrm>
          <a:graphic>
            <a:graphicData uri="http://schemas.openxmlformats.org/presentationml/2006/ole">
              <mc:AlternateContent xmlns:mc="http://schemas.openxmlformats.org/markup-compatibility/2006">
                <mc:Choice xmlns:v="urn:schemas-microsoft-com:vml" Requires="v">
                  <p:oleObj spid="_x0000_s65914" name="公式" r:id="rId8" imgW="545626" imgH="406048" progId="Equation.3">
                    <p:embed/>
                  </p:oleObj>
                </mc:Choice>
                <mc:Fallback>
                  <p:oleObj name="公式" r:id="rId8" imgW="545626" imgH="406048" progId="Equation.3">
                    <p:embed/>
                    <p:pic>
                      <p:nvPicPr>
                        <p:cNvPr id="36874"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4" y="2659"/>
                          <a:ext cx="866"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010876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2500">
                                            <p:txEl>
                                              <p:pRg st="0" end="0"/>
                                            </p:txEl>
                                          </p:spTgt>
                                        </p:tgtEl>
                                        <p:attrNameLst>
                                          <p:attrName>style.visibility</p:attrName>
                                        </p:attrNameLst>
                                      </p:cBhvr>
                                      <p:to>
                                        <p:strVal val="visible"/>
                                      </p:to>
                                    </p:set>
                                    <p:animEffect transition="in" filter="wipe(up)">
                                      <p:cBhvr>
                                        <p:cTn id="7" dur="1000"/>
                                        <p:tgtEl>
                                          <p:spTgt spid="16425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2500">
                                            <p:txEl>
                                              <p:pRg st="1" end="1"/>
                                            </p:txEl>
                                          </p:spTgt>
                                        </p:tgtEl>
                                        <p:attrNameLst>
                                          <p:attrName>style.visibility</p:attrName>
                                        </p:attrNameLst>
                                      </p:cBhvr>
                                      <p:to>
                                        <p:strVal val="visible"/>
                                      </p:to>
                                    </p:set>
                                    <p:animEffect transition="in" filter="wipe(up)">
                                      <p:cBhvr>
                                        <p:cTn id="12" dur="1000"/>
                                        <p:tgtEl>
                                          <p:spTgt spid="16425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42500">
                                            <p:txEl>
                                              <p:pRg st="2" end="2"/>
                                            </p:txEl>
                                          </p:spTgt>
                                        </p:tgtEl>
                                        <p:attrNameLst>
                                          <p:attrName>style.visibility</p:attrName>
                                        </p:attrNameLst>
                                      </p:cBhvr>
                                      <p:to>
                                        <p:strVal val="visible"/>
                                      </p:to>
                                    </p:set>
                                    <p:animEffect transition="in" filter="wipe(up)">
                                      <p:cBhvr>
                                        <p:cTn id="17" dur="1000"/>
                                        <p:tgtEl>
                                          <p:spTgt spid="16425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2500">
                                            <p:txEl>
                                              <p:pRg st="3" end="3"/>
                                            </p:txEl>
                                          </p:spTgt>
                                        </p:tgtEl>
                                        <p:attrNameLst>
                                          <p:attrName>style.visibility</p:attrName>
                                        </p:attrNameLst>
                                      </p:cBhvr>
                                      <p:to>
                                        <p:strVal val="visible"/>
                                      </p:to>
                                    </p:set>
                                    <p:animEffect transition="in" filter="wipe(up)">
                                      <p:cBhvr>
                                        <p:cTn id="22" dur="1000"/>
                                        <p:tgtEl>
                                          <p:spTgt spid="16425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42500">
                                            <p:txEl>
                                              <p:pRg st="4" end="4"/>
                                            </p:txEl>
                                          </p:spTgt>
                                        </p:tgtEl>
                                        <p:attrNameLst>
                                          <p:attrName>style.visibility</p:attrName>
                                        </p:attrNameLst>
                                      </p:cBhvr>
                                      <p:to>
                                        <p:strVal val="visible"/>
                                      </p:to>
                                    </p:set>
                                    <p:animEffect transition="in" filter="wipe(up)">
                                      <p:cBhvr>
                                        <p:cTn id="27" dur="1000"/>
                                        <p:tgtEl>
                                          <p:spTgt spid="16425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42509"/>
                                        </p:tgtEl>
                                        <p:attrNameLst>
                                          <p:attrName>style.visibility</p:attrName>
                                        </p:attrNameLst>
                                      </p:cBhvr>
                                      <p:to>
                                        <p:strVal val="visible"/>
                                      </p:to>
                                    </p:set>
                                    <p:animEffect transition="in" filter="blinds(horizontal)">
                                      <p:cBhvr>
                                        <p:cTn id="32" dur="500"/>
                                        <p:tgtEl>
                                          <p:spTgt spid="16425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642500">
                                            <p:txEl>
                                              <p:pRg st="7" end="7"/>
                                            </p:txEl>
                                          </p:spTgt>
                                        </p:tgtEl>
                                        <p:attrNameLst>
                                          <p:attrName>style.visibility</p:attrName>
                                        </p:attrNameLst>
                                      </p:cBhvr>
                                      <p:to>
                                        <p:strVal val="visible"/>
                                      </p:to>
                                    </p:set>
                                    <p:animEffect transition="in" filter="wipe(up)">
                                      <p:cBhvr>
                                        <p:cTn id="37" dur="1000"/>
                                        <p:tgtEl>
                                          <p:spTgt spid="164250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642500">
                                            <p:txEl>
                                              <p:pRg st="8" end="8"/>
                                            </p:txEl>
                                          </p:spTgt>
                                        </p:tgtEl>
                                        <p:attrNameLst>
                                          <p:attrName>style.visibility</p:attrName>
                                        </p:attrNameLst>
                                      </p:cBhvr>
                                      <p:to>
                                        <p:strVal val="visible"/>
                                      </p:to>
                                    </p:set>
                                    <p:animEffect transition="in" filter="wipe(up)">
                                      <p:cBhvr>
                                        <p:cTn id="42" dur="1000"/>
                                        <p:tgtEl>
                                          <p:spTgt spid="164250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642500">
                                            <p:txEl>
                                              <p:pRg st="9" end="9"/>
                                            </p:txEl>
                                          </p:spTgt>
                                        </p:tgtEl>
                                        <p:attrNameLst>
                                          <p:attrName>style.visibility</p:attrName>
                                        </p:attrNameLst>
                                      </p:cBhvr>
                                      <p:to>
                                        <p:strVal val="visible"/>
                                      </p:to>
                                    </p:set>
                                    <p:animEffect transition="in" filter="wipe(up)">
                                      <p:cBhvr>
                                        <p:cTn id="47" dur="1000"/>
                                        <p:tgtEl>
                                          <p:spTgt spid="1642500">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642500">
                                            <p:txEl>
                                              <p:pRg st="10" end="10"/>
                                            </p:txEl>
                                          </p:spTgt>
                                        </p:tgtEl>
                                        <p:attrNameLst>
                                          <p:attrName>style.visibility</p:attrName>
                                        </p:attrNameLst>
                                      </p:cBhvr>
                                      <p:to>
                                        <p:strVal val="visible"/>
                                      </p:to>
                                    </p:set>
                                    <p:animEffect transition="in" filter="wipe(up)">
                                      <p:cBhvr>
                                        <p:cTn id="52" dur="1000"/>
                                        <p:tgtEl>
                                          <p:spTgt spid="164250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500"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36704C7-E8B1-4486-8B14-AAED9BCD5E2A}" type="slidenum">
              <a:rPr lang="zh-CN" altLang="en-US" sz="2000" smtClean="0"/>
              <a:pPr/>
              <a:t>134</a:t>
            </a:fld>
            <a:endParaRPr lang="en-US" altLang="zh-CN" sz="2000"/>
          </a:p>
        </p:txBody>
      </p:sp>
      <p:sp>
        <p:nvSpPr>
          <p:cNvPr id="3789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D7F44CDC-D5AF-444C-8990-35380E4004C7}" type="datetime1">
              <a:rPr lang="zh-CN" altLang="en-US" sz="1800" smtClean="0"/>
              <a:pPr/>
              <a:t>2024/6/12</a:t>
            </a:fld>
            <a:endParaRPr lang="en-US" altLang="zh-CN" sz="1000"/>
          </a:p>
        </p:txBody>
      </p:sp>
      <p:sp>
        <p:nvSpPr>
          <p:cNvPr id="1643531" name="Rectangle 11"/>
          <p:cNvSpPr>
            <a:spLocks noChangeArrowheads="1"/>
          </p:cNvSpPr>
          <p:nvPr/>
        </p:nvSpPr>
        <p:spPr bwMode="auto">
          <a:xfrm>
            <a:off x="0" y="3933825"/>
            <a:ext cx="9906000" cy="790575"/>
          </a:xfrm>
          <a:prstGeom prst="rect">
            <a:avLst/>
          </a:prstGeom>
          <a:solidFill>
            <a:srgbClr val="FFCC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643530" name="Rectangle 10"/>
          <p:cNvSpPr>
            <a:spLocks noChangeArrowheads="1"/>
          </p:cNvSpPr>
          <p:nvPr/>
        </p:nvSpPr>
        <p:spPr bwMode="auto">
          <a:xfrm>
            <a:off x="0" y="2060575"/>
            <a:ext cx="9906000" cy="720725"/>
          </a:xfrm>
          <a:prstGeom prst="rect">
            <a:avLst/>
          </a:prstGeom>
          <a:solidFill>
            <a:srgbClr val="FFCC99"/>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643523" name="Rectangle 3"/>
          <p:cNvSpPr>
            <a:spLocks noGrp="1" noChangeArrowheads="1"/>
          </p:cNvSpPr>
          <p:nvPr>
            <p:ph type="title"/>
          </p:nvPr>
        </p:nvSpPr>
        <p:spPr/>
        <p:txBody>
          <a:bodyPr/>
          <a:lstStyle/>
          <a:p>
            <a:pPr defTabSz="914400">
              <a:defRPr/>
            </a:pPr>
            <a:r>
              <a:rPr lang="en-US" altLang="en-US"/>
              <a:t>5.2.2	查询优化实例</a:t>
            </a:r>
            <a:endParaRPr lang="en-US" altLang="zh-CN"/>
          </a:p>
        </p:txBody>
      </p:sp>
      <p:sp>
        <p:nvSpPr>
          <p:cNvPr id="1643524" name="Rectangle 4"/>
          <p:cNvSpPr>
            <a:spLocks noGrp="1" noChangeArrowheads="1"/>
          </p:cNvSpPr>
          <p:nvPr>
            <p:ph type="body" idx="1"/>
          </p:nvPr>
        </p:nvSpPr>
        <p:spPr>
          <a:xfrm>
            <a:off x="415925" y="1125538"/>
            <a:ext cx="9274175" cy="5184775"/>
          </a:xfrm>
        </p:spPr>
        <p:txBody>
          <a:bodyPr/>
          <a:lstStyle/>
          <a:p>
            <a:pPr marL="342900" indent="-342900" algn="just" defTabSz="914400">
              <a:lnSpc>
                <a:spcPct val="70000"/>
              </a:lnSpc>
              <a:buFont typeface="Wingdings" pitchFamily="2" charset="2"/>
              <a:buNone/>
            </a:pPr>
            <a:endParaRPr lang="zh-CN" altLang="en-US" sz="2400"/>
          </a:p>
          <a:p>
            <a:pPr marL="342900" indent="-342900" algn="just" defTabSz="914400">
              <a:lnSpc>
                <a:spcPct val="70000"/>
              </a:lnSpc>
              <a:buFont typeface="Wingdings" pitchFamily="2" charset="2"/>
              <a:buNone/>
            </a:pPr>
            <a:r>
              <a:rPr lang="en-US" altLang="zh-CN" sz="2000">
                <a:latin typeface="Courier New" pitchFamily="49" charset="0"/>
              </a:rPr>
              <a:t> </a:t>
            </a:r>
            <a:endParaRPr lang="en-US" altLang="zh-CN" sz="2000"/>
          </a:p>
          <a:p>
            <a:pPr marL="342900" indent="-342900" defTabSz="914400">
              <a:spcBef>
                <a:spcPct val="0"/>
              </a:spcBef>
              <a:buClrTx/>
              <a:buSzTx/>
              <a:buFontTx/>
              <a:buNone/>
            </a:pPr>
            <a:r>
              <a:rPr lang="en-US" altLang="zh-CN"/>
              <a:t>①Course×SC</a:t>
            </a:r>
          </a:p>
          <a:p>
            <a:pPr marL="342900" indent="-342900" algn="just" defTabSz="914400">
              <a:spcBef>
                <a:spcPct val="0"/>
              </a:spcBef>
              <a:buFont typeface="Wingdings" pitchFamily="2" charset="2"/>
              <a:buNone/>
            </a:pPr>
            <a:r>
              <a:rPr lang="zh-CN" altLang="en-US">
                <a:solidFill>
                  <a:srgbClr val="FF0000"/>
                </a:solidFill>
              </a:rPr>
              <a:t>    读数据时间</a:t>
            </a:r>
            <a:r>
              <a:rPr lang="en-US" altLang="zh-CN"/>
              <a:t>=10.5</a:t>
            </a:r>
            <a:r>
              <a:rPr lang="zh-CN" altLang="en-US"/>
              <a:t>秒     </a:t>
            </a:r>
            <a:r>
              <a:rPr lang="zh-CN" altLang="en-US">
                <a:solidFill>
                  <a:srgbClr val="0000FF"/>
                </a:solidFill>
              </a:rPr>
              <a:t>读写速度：</a:t>
            </a:r>
            <a:r>
              <a:rPr lang="en-US" altLang="zh-CN">
                <a:solidFill>
                  <a:srgbClr val="0000FF"/>
                </a:solidFill>
              </a:rPr>
              <a:t>20</a:t>
            </a:r>
            <a:r>
              <a:rPr lang="zh-CN" altLang="en-US">
                <a:solidFill>
                  <a:srgbClr val="0000FF"/>
                </a:solidFill>
              </a:rPr>
              <a:t>块</a:t>
            </a:r>
            <a:r>
              <a:rPr lang="en-US" altLang="zh-CN">
                <a:solidFill>
                  <a:srgbClr val="0000FF"/>
                </a:solidFill>
              </a:rPr>
              <a:t>/</a:t>
            </a:r>
            <a:r>
              <a:rPr lang="zh-CN" altLang="en-US">
                <a:solidFill>
                  <a:srgbClr val="0000FF"/>
                </a:solidFill>
              </a:rPr>
              <a:t>秒</a:t>
            </a:r>
          </a:p>
          <a:p>
            <a:pPr marL="342900" indent="-342900" algn="just" defTabSz="914400">
              <a:spcBef>
                <a:spcPct val="0"/>
              </a:spcBef>
              <a:buFont typeface="Wingdings" pitchFamily="2" charset="2"/>
              <a:buNone/>
            </a:pPr>
            <a:r>
              <a:rPr lang="zh-CN" altLang="en-US"/>
              <a:t>	</a:t>
            </a:r>
            <a:r>
              <a:rPr lang="zh-CN" altLang="en-US">
                <a:solidFill>
                  <a:srgbClr val="FF0000"/>
                </a:solidFill>
              </a:rPr>
              <a:t>写中间结果时间</a:t>
            </a:r>
            <a:r>
              <a:rPr lang="en-US" altLang="zh-CN"/>
              <a:t>=5000</a:t>
            </a:r>
            <a:r>
              <a:rPr lang="zh-CN" altLang="en-US"/>
              <a:t>秒</a:t>
            </a:r>
            <a:r>
              <a:rPr lang="zh-CN" altLang="en-US">
                <a:latin typeface="Courier New" pitchFamily="49" charset="0"/>
              </a:rPr>
              <a:t> </a:t>
            </a:r>
            <a:r>
              <a:rPr lang="zh-CN" altLang="en-US">
                <a:solidFill>
                  <a:srgbClr val="0000FF"/>
                </a:solidFill>
              </a:rPr>
              <a:t>每块装</a:t>
            </a:r>
            <a:r>
              <a:rPr lang="en-US" altLang="zh-CN">
                <a:solidFill>
                  <a:srgbClr val="0000FF"/>
                </a:solidFill>
              </a:rPr>
              <a:t>10</a:t>
            </a:r>
            <a:r>
              <a:rPr lang="zh-CN" altLang="en-US">
                <a:solidFill>
                  <a:srgbClr val="0000FF"/>
                </a:solidFill>
              </a:rPr>
              <a:t>个元组</a:t>
            </a:r>
          </a:p>
          <a:p>
            <a:pPr marL="342900" indent="-342900" algn="just" defTabSz="914400">
              <a:spcBef>
                <a:spcPct val="0"/>
              </a:spcBef>
              <a:buFont typeface="Wingdings" pitchFamily="2" charset="2"/>
              <a:buNone/>
            </a:pPr>
            <a:r>
              <a:rPr lang="en-US" altLang="zh-CN"/>
              <a:t>② </a:t>
            </a:r>
            <a:r>
              <a:rPr lang="en-US" altLang="zh-CN">
                <a:sym typeface="Symbol" pitchFamily="18" charset="2"/>
              </a:rPr>
              <a:t></a:t>
            </a:r>
            <a:r>
              <a:rPr lang="en-US" altLang="zh-CN"/>
              <a:t> </a:t>
            </a:r>
          </a:p>
          <a:p>
            <a:pPr marL="342900" indent="-342900" algn="just" defTabSz="914400">
              <a:spcBef>
                <a:spcPct val="0"/>
              </a:spcBef>
              <a:buFont typeface="Wingdings" pitchFamily="2" charset="2"/>
              <a:buNone/>
            </a:pPr>
            <a:r>
              <a:rPr lang="zh-CN" altLang="en-US"/>
              <a:t>     需要将上一步已经连接好的</a:t>
            </a:r>
            <a:r>
              <a:rPr lang="en-US" altLang="zh-CN"/>
              <a:t>10</a:t>
            </a:r>
            <a:r>
              <a:rPr lang="en-US" altLang="zh-CN" baseline="30000"/>
              <a:t>6</a:t>
            </a:r>
            <a:r>
              <a:rPr lang="zh-CN" altLang="en-US"/>
              <a:t>个元组重新读入内存，按照选择条件选取满足条件的元组。</a:t>
            </a:r>
          </a:p>
          <a:p>
            <a:pPr marL="342900" indent="-342900" algn="just" defTabSz="914400">
              <a:spcBef>
                <a:spcPct val="0"/>
              </a:spcBef>
              <a:buFont typeface="Wingdings" pitchFamily="2" charset="2"/>
              <a:buNone/>
            </a:pPr>
            <a:r>
              <a:rPr lang="zh-CN" altLang="en-US"/>
              <a:t>     假定内存处理时间忽略，</a:t>
            </a:r>
            <a:r>
              <a:rPr lang="zh-CN" altLang="en-US">
                <a:solidFill>
                  <a:srgbClr val="FF0000"/>
                </a:solidFill>
              </a:rPr>
              <a:t>读数据时间</a:t>
            </a:r>
            <a:r>
              <a:rPr lang="en-US" altLang="zh-CN"/>
              <a:t>=5000</a:t>
            </a:r>
            <a:r>
              <a:rPr lang="zh-CN" altLang="en-US"/>
              <a:t>秒  </a:t>
            </a:r>
            <a:r>
              <a:rPr lang="zh-CN" altLang="en-US">
                <a:solidFill>
                  <a:srgbClr val="0000FF"/>
                </a:solidFill>
              </a:rPr>
              <a:t>与写文件一样</a:t>
            </a:r>
            <a:r>
              <a:rPr lang="en-US" altLang="zh-CN">
                <a:solidFill>
                  <a:srgbClr val="0000FF"/>
                </a:solidFill>
              </a:rPr>
              <a:t>,</a:t>
            </a:r>
            <a:r>
              <a:rPr lang="zh-CN" altLang="en-US">
                <a:solidFill>
                  <a:srgbClr val="0000FF"/>
                </a:solidFill>
              </a:rPr>
              <a:t>忽略内存处理时间</a:t>
            </a:r>
            <a:r>
              <a:rPr lang="zh-CN" altLang="en-US"/>
              <a:t>。</a:t>
            </a:r>
          </a:p>
          <a:p>
            <a:pPr marL="342900" indent="-342900" algn="just" defTabSz="914400">
              <a:spcBef>
                <a:spcPct val="0"/>
              </a:spcBef>
              <a:buFont typeface="Wingdings" pitchFamily="2" charset="2"/>
              <a:buNone/>
            </a:pPr>
            <a:r>
              <a:rPr lang="zh-CN" altLang="en-US"/>
              <a:t>     满足条件的元组为</a:t>
            </a:r>
            <a:r>
              <a:rPr lang="en-US" altLang="zh-CN"/>
              <a:t>100</a:t>
            </a:r>
            <a:r>
              <a:rPr lang="zh-CN" altLang="en-US"/>
              <a:t>个，可以全部放在内存</a:t>
            </a:r>
          </a:p>
          <a:p>
            <a:pPr marL="342900" indent="-342900" algn="just" defTabSz="914400">
              <a:spcBef>
                <a:spcPct val="0"/>
              </a:spcBef>
              <a:buFont typeface="Wingdings" pitchFamily="2" charset="2"/>
              <a:buNone/>
            </a:pPr>
            <a:r>
              <a:rPr lang="en-US" altLang="zh-CN"/>
              <a:t>③ </a:t>
            </a:r>
            <a:r>
              <a:rPr lang="zh-CN" altLang="en-US">
                <a:sym typeface="Symbol" pitchFamily="18" charset="2"/>
              </a:rPr>
              <a:t>  </a:t>
            </a:r>
            <a:r>
              <a:rPr lang="zh-CN" altLang="en-US"/>
              <a:t>仍为</a:t>
            </a:r>
            <a:r>
              <a:rPr lang="en-US" altLang="zh-CN"/>
              <a:t>100</a:t>
            </a:r>
            <a:r>
              <a:rPr lang="zh-CN" altLang="en-US"/>
              <a:t>个元组，可以放在内存中，不需要作</a:t>
            </a:r>
            <a:r>
              <a:rPr lang="en-US" altLang="zh-CN"/>
              <a:t>I/O</a:t>
            </a:r>
            <a:r>
              <a:rPr lang="zh-CN" altLang="en-US"/>
              <a:t>操作，同样忽略内存处理时间 </a:t>
            </a:r>
          </a:p>
          <a:p>
            <a:pPr marL="342900" indent="-342900" algn="just" defTabSz="914400">
              <a:spcBef>
                <a:spcPct val="0"/>
              </a:spcBef>
              <a:buFont typeface="Wingdings" pitchFamily="2" charset="2"/>
              <a:buNone/>
            </a:pPr>
            <a:r>
              <a:rPr lang="en-US" altLang="zh-CN"/>
              <a:t> </a:t>
            </a:r>
            <a:r>
              <a:rPr lang="zh-CN" altLang="en-US">
                <a:solidFill>
                  <a:srgbClr val="FF0000"/>
                </a:solidFill>
              </a:rPr>
              <a:t>总时间</a:t>
            </a:r>
            <a:r>
              <a:rPr lang="zh-CN" altLang="en-US">
                <a:solidFill>
                  <a:schemeClr val="accent2"/>
                </a:solidFill>
              </a:rPr>
              <a:t> </a:t>
            </a:r>
            <a:r>
              <a:rPr lang="en-US" altLang="zh-CN"/>
              <a:t>=10.5</a:t>
            </a:r>
            <a:r>
              <a:rPr lang="zh-CN" altLang="en-US"/>
              <a:t>＋</a:t>
            </a:r>
            <a:r>
              <a:rPr lang="en-US" altLang="zh-CN"/>
              <a:t>5000</a:t>
            </a:r>
            <a:r>
              <a:rPr lang="zh-CN" altLang="en-US"/>
              <a:t>＋</a:t>
            </a:r>
            <a:r>
              <a:rPr lang="en-US" altLang="zh-CN"/>
              <a:t>5000</a:t>
            </a:r>
            <a:r>
              <a:rPr lang="zh-CN" altLang="en-US"/>
              <a:t> </a:t>
            </a:r>
            <a:r>
              <a:rPr lang="en-US" altLang="zh-CN"/>
              <a:t>= 10010.5</a:t>
            </a:r>
            <a:r>
              <a:rPr lang="zh-CN" altLang="en-US"/>
              <a:t>秒</a:t>
            </a:r>
            <a:r>
              <a:rPr lang="en-US" altLang="zh-CN"/>
              <a:t>= 2.78</a:t>
            </a:r>
            <a:r>
              <a:rPr lang="zh-CN" altLang="en-US"/>
              <a:t>小时</a:t>
            </a:r>
          </a:p>
        </p:txBody>
      </p:sp>
      <p:pic>
        <p:nvPicPr>
          <p:cNvPr id="378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1106488"/>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Rectangle 9"/>
          <p:cNvSpPr>
            <a:spLocks noChangeArrowheads="1"/>
          </p:cNvSpPr>
          <p:nvPr/>
        </p:nvSpPr>
        <p:spPr bwMode="auto">
          <a:xfrm>
            <a:off x="0" y="279717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692985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3524">
                                            <p:txEl>
                                              <p:pRg st="5" end="5"/>
                                            </p:txEl>
                                          </p:spTgt>
                                        </p:tgtEl>
                                        <p:attrNameLst>
                                          <p:attrName>style.visibility</p:attrName>
                                        </p:attrNameLst>
                                      </p:cBhvr>
                                      <p:to>
                                        <p:strVal val="visible"/>
                                      </p:to>
                                    </p:set>
                                    <p:animEffect transition="in" filter="wipe(up)">
                                      <p:cBhvr>
                                        <p:cTn id="7" dur="500"/>
                                        <p:tgtEl>
                                          <p:spTgt spid="1643524">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43524">
                                            <p:txEl>
                                              <p:pRg st="6" end="6"/>
                                            </p:txEl>
                                          </p:spTgt>
                                        </p:tgtEl>
                                        <p:attrNameLst>
                                          <p:attrName>style.visibility</p:attrName>
                                        </p:attrNameLst>
                                      </p:cBhvr>
                                      <p:to>
                                        <p:strVal val="visible"/>
                                      </p:to>
                                    </p:set>
                                    <p:animEffect transition="in" filter="wipe(up)">
                                      <p:cBhvr>
                                        <p:cTn id="12" dur="500"/>
                                        <p:tgtEl>
                                          <p:spTgt spid="164352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43524">
                                            <p:txEl>
                                              <p:pRg st="7" end="7"/>
                                            </p:txEl>
                                          </p:spTgt>
                                        </p:tgtEl>
                                        <p:attrNameLst>
                                          <p:attrName>style.visibility</p:attrName>
                                        </p:attrNameLst>
                                      </p:cBhvr>
                                      <p:to>
                                        <p:strVal val="visible"/>
                                      </p:to>
                                    </p:set>
                                    <p:animEffect transition="in" filter="wipe(up)">
                                      <p:cBhvr>
                                        <p:cTn id="17" dur="500"/>
                                        <p:tgtEl>
                                          <p:spTgt spid="1643524">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3524">
                                            <p:txEl>
                                              <p:pRg st="8" end="8"/>
                                            </p:txEl>
                                          </p:spTgt>
                                        </p:tgtEl>
                                        <p:attrNameLst>
                                          <p:attrName>style.visibility</p:attrName>
                                        </p:attrNameLst>
                                      </p:cBhvr>
                                      <p:to>
                                        <p:strVal val="visible"/>
                                      </p:to>
                                    </p:set>
                                    <p:animEffect transition="in" filter="wipe(up)">
                                      <p:cBhvr>
                                        <p:cTn id="22" dur="500"/>
                                        <p:tgtEl>
                                          <p:spTgt spid="1643524">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43524">
                                            <p:txEl>
                                              <p:pRg st="9" end="9"/>
                                            </p:txEl>
                                          </p:spTgt>
                                        </p:tgtEl>
                                        <p:attrNameLst>
                                          <p:attrName>style.visibility</p:attrName>
                                        </p:attrNameLst>
                                      </p:cBhvr>
                                      <p:to>
                                        <p:strVal val="visible"/>
                                      </p:to>
                                    </p:set>
                                    <p:animEffect transition="in" filter="wipe(up)">
                                      <p:cBhvr>
                                        <p:cTn id="27" dur="500"/>
                                        <p:tgtEl>
                                          <p:spTgt spid="1643524">
                                            <p:txEl>
                                              <p:pRg st="9" end="9"/>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43524">
                                            <p:txEl>
                                              <p:pRg st="10" end="10"/>
                                            </p:txEl>
                                          </p:spTgt>
                                        </p:tgtEl>
                                        <p:attrNameLst>
                                          <p:attrName>style.visibility</p:attrName>
                                        </p:attrNameLst>
                                      </p:cBhvr>
                                      <p:to>
                                        <p:strVal val="visible"/>
                                      </p:to>
                                    </p:set>
                                    <p:animEffect transition="in" filter="wipe(up)">
                                      <p:cBhvr>
                                        <p:cTn id="32" dur="500"/>
                                        <p:tgtEl>
                                          <p:spTgt spid="1643524">
                                            <p:txEl>
                                              <p:pRg st="10" end="1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43530"/>
                                        </p:tgtEl>
                                        <p:attrNameLst>
                                          <p:attrName>style.visibility</p:attrName>
                                        </p:attrNameLst>
                                      </p:cBhvr>
                                      <p:to>
                                        <p:strVal val="visible"/>
                                      </p:to>
                                    </p:set>
                                    <p:animEffect transition="in" filter="blinds(horizontal)">
                                      <p:cBhvr>
                                        <p:cTn id="37" dur="500"/>
                                        <p:tgtEl>
                                          <p:spTgt spid="16435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43531"/>
                                        </p:tgtEl>
                                        <p:attrNameLst>
                                          <p:attrName>style.visibility</p:attrName>
                                        </p:attrNameLst>
                                      </p:cBhvr>
                                      <p:to>
                                        <p:strVal val="visible"/>
                                      </p:to>
                                    </p:set>
                                    <p:animEffect transition="in" filter="blinds(horizontal)">
                                      <p:cBhvr>
                                        <p:cTn id="42" dur="500"/>
                                        <p:tgtEl>
                                          <p:spTgt spid="1643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531" grpId="0" animBg="1"/>
      <p:bldP spid="1643530" grpId="0" animBg="1"/>
      <p:bldP spid="1643524" grpId="0" build="p"/>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C1E72C4-19CB-4594-8DDD-A508E18A3BE4}" type="slidenum">
              <a:rPr lang="zh-CN" altLang="en-US" sz="2000" smtClean="0"/>
              <a:pPr/>
              <a:t>135</a:t>
            </a:fld>
            <a:endParaRPr lang="en-US" altLang="zh-CN" sz="2000"/>
          </a:p>
        </p:txBody>
      </p:sp>
      <p:sp>
        <p:nvSpPr>
          <p:cNvPr id="4096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50882FCF-3122-4A99-A66C-1591EF771871}" type="datetime1">
              <a:rPr lang="zh-CN" altLang="en-US" sz="1800" smtClean="0"/>
              <a:pPr/>
              <a:t>2024/6/12</a:t>
            </a:fld>
            <a:endParaRPr lang="en-US" altLang="zh-CN" sz="1000"/>
          </a:p>
        </p:txBody>
      </p:sp>
      <p:sp>
        <p:nvSpPr>
          <p:cNvPr id="1644546" name="Rectangle 2"/>
          <p:cNvSpPr>
            <a:spLocks noGrp="1" noChangeArrowheads="1"/>
          </p:cNvSpPr>
          <p:nvPr>
            <p:ph type="title"/>
          </p:nvPr>
        </p:nvSpPr>
        <p:spPr/>
        <p:txBody>
          <a:bodyPr/>
          <a:lstStyle/>
          <a:p>
            <a:pPr>
              <a:defRPr/>
            </a:pPr>
            <a:r>
              <a:rPr lang="en-US" altLang="en-US"/>
              <a:t>5.2.2	查询优化实例</a:t>
            </a:r>
            <a:endParaRPr lang="zh-CN" altLang="en-US"/>
          </a:p>
        </p:txBody>
      </p:sp>
      <p:sp>
        <p:nvSpPr>
          <p:cNvPr id="1644547" name="Rectangle 3"/>
          <p:cNvSpPr>
            <a:spLocks noGrp="1" noChangeArrowheads="1"/>
          </p:cNvSpPr>
          <p:nvPr>
            <p:ph type="body" idx="1"/>
          </p:nvPr>
        </p:nvSpPr>
        <p:spPr>
          <a:xfrm>
            <a:off x="685800" y="3009900"/>
            <a:ext cx="8820150" cy="438150"/>
          </a:xfrm>
        </p:spPr>
        <p:txBody>
          <a:bodyPr/>
          <a:lstStyle/>
          <a:p>
            <a:pPr>
              <a:buFont typeface="Wingdings" pitchFamily="2" charset="2"/>
              <a:buNone/>
            </a:pPr>
            <a:r>
              <a:rPr lang="zh-CN" altLang="en-US">
                <a:sym typeface="Symbol" pitchFamily="18" charset="2"/>
              </a:rPr>
              <a:t></a:t>
            </a:r>
            <a:r>
              <a:rPr lang="en-US" altLang="zh-CN" sz="3200"/>
              <a:t> </a:t>
            </a:r>
            <a:r>
              <a:rPr lang="en-US" altLang="zh-CN" sz="3200" baseline="-10000"/>
              <a:t>Grade</a:t>
            </a:r>
            <a:r>
              <a:rPr lang="en-US" altLang="zh-CN" sz="3200"/>
              <a:t>(</a:t>
            </a:r>
            <a:r>
              <a:rPr lang="en-US" altLang="zh-CN">
                <a:sym typeface="Symbol" pitchFamily="18" charset="2"/>
              </a:rPr>
              <a:t></a:t>
            </a:r>
            <a:r>
              <a:rPr lang="en-US" altLang="zh-CN" sz="3200"/>
              <a:t> </a:t>
            </a:r>
            <a:r>
              <a:rPr lang="en-US" altLang="zh-CN" sz="3200" baseline="-25000"/>
              <a:t>Course.Cname=‘DataBase’ </a:t>
            </a:r>
            <a:r>
              <a:rPr lang="en-US" altLang="zh-CN" sz="3200"/>
              <a:t>(Course </a:t>
            </a:r>
            <a:r>
              <a:rPr lang="en-US" altLang="zh-CN" sz="3200">
                <a:latin typeface="Lucida Sans Unicode" pitchFamily="34" charset="0"/>
              </a:rPr>
              <a:t>⋈</a:t>
            </a:r>
            <a:r>
              <a:rPr lang="en-US" altLang="zh-CN" sz="3200"/>
              <a:t> SC))</a:t>
            </a:r>
            <a:r>
              <a:rPr lang="zh-CN" altLang="en-US" sz="3200"/>
              <a:t> </a:t>
            </a:r>
          </a:p>
        </p:txBody>
      </p:sp>
      <p:pic>
        <p:nvPicPr>
          <p:cNvPr id="409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384300"/>
            <a:ext cx="96329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549" name="Rectangle 5"/>
          <p:cNvSpPr>
            <a:spLocks noChangeArrowheads="1"/>
          </p:cNvSpPr>
          <p:nvPr/>
        </p:nvSpPr>
        <p:spPr bwMode="auto">
          <a:xfrm>
            <a:off x="685800" y="4591050"/>
            <a:ext cx="88201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None/>
            </a:pPr>
            <a:r>
              <a:rPr lang="zh-CN" altLang="en-US" sz="2800" b="1">
                <a:latin typeface="Times New Roman" pitchFamily="18" charset="0"/>
                <a:sym typeface="Symbol" pitchFamily="18" charset="2"/>
              </a:rPr>
              <a:t></a:t>
            </a:r>
            <a:r>
              <a:rPr lang="en-US" altLang="zh-CN" sz="3200" b="1">
                <a:latin typeface="Times New Roman" pitchFamily="18" charset="0"/>
              </a:rPr>
              <a:t> </a:t>
            </a:r>
            <a:r>
              <a:rPr lang="en-US" altLang="zh-CN" sz="3200" b="1" baseline="-10000">
                <a:latin typeface="Times New Roman" pitchFamily="18" charset="0"/>
              </a:rPr>
              <a:t>Grade</a:t>
            </a:r>
            <a:r>
              <a:rPr lang="en-US" altLang="zh-CN" sz="3200" b="1">
                <a:latin typeface="Times New Roman" pitchFamily="18" charset="0"/>
              </a:rPr>
              <a:t>(SC </a:t>
            </a:r>
            <a:r>
              <a:rPr lang="en-US" altLang="zh-CN" sz="3200" b="1">
                <a:latin typeface="Lucida Sans Unicode" pitchFamily="34" charset="0"/>
              </a:rPr>
              <a:t>⋈</a:t>
            </a:r>
            <a:r>
              <a:rPr lang="en-US" altLang="zh-CN" sz="3200" b="1">
                <a:latin typeface="Times New Roman" pitchFamily="18" charset="0"/>
              </a:rPr>
              <a:t> </a:t>
            </a:r>
            <a:r>
              <a:rPr lang="en-US" altLang="zh-CN" sz="2800" b="1">
                <a:latin typeface="Times New Roman" pitchFamily="18" charset="0"/>
                <a:sym typeface="Symbol" pitchFamily="18" charset="2"/>
              </a:rPr>
              <a:t></a:t>
            </a:r>
            <a:r>
              <a:rPr lang="en-US" altLang="zh-CN" sz="3200" b="1">
                <a:latin typeface="Times New Roman" pitchFamily="18" charset="0"/>
              </a:rPr>
              <a:t> </a:t>
            </a:r>
            <a:r>
              <a:rPr lang="en-US" altLang="zh-CN" sz="3200" b="1" baseline="-25000">
                <a:latin typeface="Times New Roman" pitchFamily="18" charset="0"/>
              </a:rPr>
              <a:t>Course.Cname=‘DataBase’</a:t>
            </a:r>
            <a:r>
              <a:rPr lang="en-US" altLang="zh-CN" sz="3200" b="1">
                <a:latin typeface="Times New Roman" pitchFamily="18" charset="0"/>
              </a:rPr>
              <a:t>(Course))</a:t>
            </a:r>
            <a:endParaRPr lang="zh-CN" altLang="en-US" sz="3200" b="1">
              <a:latin typeface="Times New Roman" pitchFamily="18" charset="0"/>
            </a:endParaRPr>
          </a:p>
        </p:txBody>
      </p:sp>
      <p:sp>
        <p:nvSpPr>
          <p:cNvPr id="40968" name="Rectangle 6"/>
          <p:cNvSpPr>
            <a:spLocks noChangeArrowheads="1"/>
          </p:cNvSpPr>
          <p:nvPr/>
        </p:nvSpPr>
        <p:spPr bwMode="auto">
          <a:xfrm>
            <a:off x="650875" y="1143000"/>
            <a:ext cx="88201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258763" indent="-258763" algn="l" defTabSz="814388">
              <a:lnSpc>
                <a:spcPct val="90000"/>
              </a:lnSpc>
              <a:spcBef>
                <a:spcPct val="35000"/>
              </a:spcBef>
              <a:buClr>
                <a:srgbClr val="27305F"/>
              </a:buClr>
              <a:buSzPct val="60000"/>
              <a:buFont typeface="Wingdings" pitchFamily="2" charset="2"/>
              <a:buChar char="n"/>
            </a:pPr>
            <a:r>
              <a:rPr lang="zh-CN" altLang="en-US" sz="2800" b="1">
                <a:latin typeface="Times New Roman" pitchFamily="18" charset="0"/>
              </a:rPr>
              <a:t>在第一个表达式中，用笛卡尔积实现两个关系的查询</a:t>
            </a:r>
          </a:p>
        </p:txBody>
      </p:sp>
      <p:sp>
        <p:nvSpPr>
          <p:cNvPr id="1644551" name="AutoShape 7"/>
          <p:cNvSpPr>
            <a:spLocks noChangeArrowheads="1"/>
          </p:cNvSpPr>
          <p:nvPr/>
        </p:nvSpPr>
        <p:spPr bwMode="auto">
          <a:xfrm>
            <a:off x="3276600" y="2000250"/>
            <a:ext cx="1066800" cy="762000"/>
          </a:xfrm>
          <a:prstGeom prst="downArrow">
            <a:avLst>
              <a:gd name="adj1" fmla="val 50000"/>
              <a:gd name="adj2" fmla="val 25000"/>
            </a:avLst>
          </a:prstGeom>
          <a:gradFill rotWithShape="0">
            <a:gsLst>
              <a:gs pos="0">
                <a:srgbClr val="FFFFFF"/>
              </a:gs>
              <a:gs pos="100000">
                <a:srgbClr val="9999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1644552" name="Rectangle 8"/>
          <p:cNvSpPr>
            <a:spLocks noChangeArrowheads="1"/>
          </p:cNvSpPr>
          <p:nvPr/>
        </p:nvSpPr>
        <p:spPr bwMode="auto">
          <a:xfrm>
            <a:off x="4572000" y="2057400"/>
            <a:ext cx="5105400" cy="971550"/>
          </a:xfrm>
          <a:prstGeom prst="rect">
            <a:avLst/>
          </a:prstGeom>
          <a:solidFill>
            <a:srgbClr val="CCCCFF"/>
          </a:solidFill>
          <a:ln w="25400">
            <a:solidFill>
              <a:srgbClr val="6600FF"/>
            </a:solidFill>
            <a:miter lim="800000"/>
            <a:headEnd/>
            <a:tailEnd/>
          </a:ln>
          <a:effectLst/>
          <a:extLst>
            <a:ext uri="{AF507438-7753-43E0-B8FC-AC1667EBCBE1}">
              <a14:hiddenEffects xmlns:a14="http://schemas.microsoft.com/office/drawing/2010/main">
                <a:effectLst>
                  <a:outerShdw dist="107763" dir="18900000" algn="ctr" rotWithShape="0">
                    <a:schemeClr val="tx1"/>
                  </a:outerShdw>
                </a:effectLst>
              </a14:hiddenEffects>
            </a:ext>
          </a:extLst>
        </p:spPr>
        <p:txBody>
          <a:bodyPr>
            <a:spAutoFit/>
          </a:bodyPr>
          <a:lstStyle/>
          <a:p>
            <a:pPr algn="l"/>
            <a:r>
              <a:rPr lang="zh-CN" altLang="en-US" sz="2800" b="1">
                <a:latin typeface="Times New Roman" pitchFamily="18" charset="0"/>
              </a:rPr>
              <a:t>选择条件</a:t>
            </a:r>
            <a:r>
              <a:rPr lang="en-US" altLang="zh-CN" sz="2800" b="1">
                <a:latin typeface="Times New Roman" pitchFamily="18" charset="0"/>
              </a:rPr>
              <a:t>Course.Cno = SC.Cno</a:t>
            </a:r>
            <a:r>
              <a:rPr lang="zh-CN" altLang="en-US" sz="2800" b="1">
                <a:latin typeface="Times New Roman" pitchFamily="18" charset="0"/>
              </a:rPr>
              <a:t>与笛卡尔积组合成连接操作</a:t>
            </a:r>
          </a:p>
        </p:txBody>
      </p:sp>
      <p:sp>
        <p:nvSpPr>
          <p:cNvPr id="1644553" name="AutoShape 9"/>
          <p:cNvSpPr>
            <a:spLocks noChangeArrowheads="1"/>
          </p:cNvSpPr>
          <p:nvPr/>
        </p:nvSpPr>
        <p:spPr bwMode="auto">
          <a:xfrm>
            <a:off x="3276600" y="3632200"/>
            <a:ext cx="1066800" cy="762000"/>
          </a:xfrm>
          <a:prstGeom prst="downArrow">
            <a:avLst>
              <a:gd name="adj1" fmla="val 50000"/>
              <a:gd name="adj2" fmla="val 25000"/>
            </a:avLst>
          </a:prstGeom>
          <a:gradFill rotWithShape="0">
            <a:gsLst>
              <a:gs pos="0">
                <a:srgbClr val="FFFFFF"/>
              </a:gs>
              <a:gs pos="100000">
                <a:srgbClr val="9999FF"/>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1644554" name="Rectangle 10"/>
          <p:cNvSpPr>
            <a:spLocks noChangeArrowheads="1"/>
          </p:cNvSpPr>
          <p:nvPr/>
        </p:nvSpPr>
        <p:spPr bwMode="auto">
          <a:xfrm>
            <a:off x="4419600" y="3556000"/>
            <a:ext cx="5334000" cy="971550"/>
          </a:xfrm>
          <a:prstGeom prst="rect">
            <a:avLst/>
          </a:prstGeom>
          <a:solidFill>
            <a:srgbClr val="CCCCFF"/>
          </a:solidFill>
          <a:ln w="25400">
            <a:solidFill>
              <a:srgbClr val="6600FF"/>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lgn="l"/>
            <a:r>
              <a:rPr lang="zh-CN" altLang="en-US" sz="2800" b="1">
                <a:latin typeface="Times New Roman" pitchFamily="18" charset="0"/>
              </a:rPr>
              <a:t>条件</a:t>
            </a:r>
            <a:r>
              <a:rPr lang="en-US" altLang="zh-CN" sz="2800" b="1">
                <a:latin typeface="Times New Roman" pitchFamily="18" charset="0"/>
              </a:rPr>
              <a:t>Course.Cname =‘DataBase’ </a:t>
            </a:r>
            <a:r>
              <a:rPr lang="zh-CN" altLang="en-US" sz="2800" b="1">
                <a:latin typeface="Times New Roman" pitchFamily="18" charset="0"/>
              </a:rPr>
              <a:t>移到连接操作中的关系</a:t>
            </a:r>
            <a:r>
              <a:rPr lang="en-US" altLang="zh-CN" sz="2800" b="1">
                <a:latin typeface="Times New Roman" pitchFamily="18" charset="0"/>
              </a:rPr>
              <a:t>Course</a:t>
            </a:r>
            <a:r>
              <a:rPr lang="zh-CN" altLang="en-US" sz="2800" b="1">
                <a:latin typeface="Times New Roman" pitchFamily="18" charset="0"/>
              </a:rPr>
              <a:t>中</a:t>
            </a:r>
          </a:p>
        </p:txBody>
      </p:sp>
      <p:sp>
        <p:nvSpPr>
          <p:cNvPr id="1644555" name="Text Box 11"/>
          <p:cNvSpPr txBox="1">
            <a:spLocks noChangeArrowheads="1"/>
          </p:cNvSpPr>
          <p:nvPr/>
        </p:nvSpPr>
        <p:spPr bwMode="auto">
          <a:xfrm>
            <a:off x="2792413" y="5445125"/>
            <a:ext cx="5734050" cy="1139825"/>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tabLst>
                <a:tab pos="2800350" algn="l"/>
              </a:tabLst>
              <a:defRPr sz="2400">
                <a:solidFill>
                  <a:schemeClr val="tx1"/>
                </a:solidFill>
                <a:latin typeface="Arial" charset="0"/>
                <a:ea typeface="宋体" charset="-122"/>
              </a:defRPr>
            </a:lvl1pPr>
            <a:lvl2pPr marL="742950" indent="-285750">
              <a:tabLst>
                <a:tab pos="2800350" algn="l"/>
              </a:tabLst>
              <a:defRPr sz="2400">
                <a:solidFill>
                  <a:schemeClr val="tx1"/>
                </a:solidFill>
                <a:latin typeface="Arial" charset="0"/>
                <a:ea typeface="宋体" charset="-122"/>
              </a:defRPr>
            </a:lvl2pPr>
            <a:lvl3pPr marL="1143000" indent="-228600">
              <a:tabLst>
                <a:tab pos="2800350" algn="l"/>
              </a:tabLst>
              <a:defRPr sz="2400">
                <a:solidFill>
                  <a:schemeClr val="tx1"/>
                </a:solidFill>
                <a:latin typeface="Arial" charset="0"/>
                <a:ea typeface="宋体" charset="-122"/>
              </a:defRPr>
            </a:lvl3pPr>
            <a:lvl4pPr marL="1600200" indent="-228600">
              <a:tabLst>
                <a:tab pos="2800350" algn="l"/>
              </a:tabLst>
              <a:defRPr sz="2400">
                <a:solidFill>
                  <a:schemeClr val="tx1"/>
                </a:solidFill>
                <a:latin typeface="Arial" charset="0"/>
                <a:ea typeface="宋体" charset="-122"/>
              </a:defRPr>
            </a:lvl4pPr>
            <a:lvl5pPr marL="2057400" indent="-228600">
              <a:tabLst>
                <a:tab pos="2800350" algn="l"/>
              </a:tabLst>
              <a:defRPr sz="2400">
                <a:solidFill>
                  <a:schemeClr val="tx1"/>
                </a:solidFill>
                <a:latin typeface="Arial" charset="0"/>
                <a:ea typeface="宋体" charset="-122"/>
              </a:defRPr>
            </a:lvl5pPr>
            <a:lvl6pPr marL="25146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6pPr>
            <a:lvl7pPr marL="29718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7pPr>
            <a:lvl8pPr marL="34290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8pPr>
            <a:lvl9pPr marL="3886200" indent="-228600" algn="ctr" eaLnBrk="0" fontAlgn="base" hangingPunct="0">
              <a:spcBef>
                <a:spcPct val="0"/>
              </a:spcBef>
              <a:spcAft>
                <a:spcPct val="0"/>
              </a:spcAft>
              <a:tabLst>
                <a:tab pos="2800350" algn="l"/>
              </a:tabLst>
              <a:defRPr sz="2400">
                <a:solidFill>
                  <a:schemeClr val="tx1"/>
                </a:solidFill>
                <a:latin typeface="Arial" charset="0"/>
                <a:ea typeface="宋体" charset="-122"/>
              </a:defRPr>
            </a:lvl9pPr>
          </a:lstStyle>
          <a:p>
            <a:pPr algn="l"/>
            <a:r>
              <a:rPr lang="zh-CN" altLang="en-US" sz="2800" b="1">
                <a:latin typeface="Times New Roman" pitchFamily="18" charset="0"/>
              </a:rPr>
              <a:t>每一次变换都使参加连接的元组大大减少</a:t>
            </a:r>
            <a:r>
              <a:rPr lang="en-US" altLang="zh-CN" sz="2800" b="1">
                <a:latin typeface="Times New Roman" pitchFamily="18" charset="0"/>
              </a:rPr>
              <a:t>,</a:t>
            </a:r>
            <a:r>
              <a:rPr lang="zh-CN" altLang="en-US" sz="2800" b="1">
                <a:latin typeface="Times New Roman" pitchFamily="18" charset="0"/>
              </a:rPr>
              <a:t>这就是代数优化</a:t>
            </a:r>
            <a:endParaRPr lang="en-US" altLang="zh-CN" sz="2800" b="1">
              <a:latin typeface="Times New Roman" pitchFamily="18" charset="0"/>
            </a:endParaRPr>
          </a:p>
        </p:txBody>
      </p:sp>
    </p:spTree>
    <p:extLst>
      <p:ext uri="{BB962C8B-B14F-4D97-AF65-F5344CB8AC3E}">
        <p14:creationId xmlns:p14="http://schemas.microsoft.com/office/powerpoint/2010/main" val="3192942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44551"/>
                                        </p:tgtEl>
                                        <p:attrNameLst>
                                          <p:attrName>style.visibility</p:attrName>
                                        </p:attrNameLst>
                                      </p:cBhvr>
                                      <p:to>
                                        <p:strVal val="visible"/>
                                      </p:to>
                                    </p:set>
                                    <p:animEffect transition="in" filter="wipe(up)">
                                      <p:cBhvr>
                                        <p:cTn id="7" dur="500"/>
                                        <p:tgtEl>
                                          <p:spTgt spid="164455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44552"/>
                                        </p:tgtEl>
                                        <p:attrNameLst>
                                          <p:attrName>style.visibility</p:attrName>
                                        </p:attrNameLst>
                                      </p:cBhvr>
                                      <p:to>
                                        <p:strVal val="visible"/>
                                      </p:to>
                                    </p:set>
                                    <p:animEffect transition="in" filter="wipe(left)">
                                      <p:cBhvr>
                                        <p:cTn id="11" dur="500"/>
                                        <p:tgtEl>
                                          <p:spTgt spid="16445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644547">
                                            <p:txEl>
                                              <p:pRg st="0" end="0"/>
                                            </p:txEl>
                                          </p:spTgt>
                                        </p:tgtEl>
                                        <p:attrNameLst>
                                          <p:attrName>style.visibility</p:attrName>
                                        </p:attrNameLst>
                                      </p:cBhvr>
                                      <p:to>
                                        <p:strVal val="visible"/>
                                      </p:to>
                                    </p:set>
                                    <p:animEffect transition="in" filter="wipe(up)">
                                      <p:cBhvr>
                                        <p:cTn id="15" dur="500"/>
                                        <p:tgtEl>
                                          <p:spTgt spid="164454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644553"/>
                                        </p:tgtEl>
                                        <p:attrNameLst>
                                          <p:attrName>style.visibility</p:attrName>
                                        </p:attrNameLst>
                                      </p:cBhvr>
                                      <p:to>
                                        <p:strVal val="visible"/>
                                      </p:to>
                                    </p:set>
                                    <p:animEffect transition="in" filter="wipe(up)">
                                      <p:cBhvr>
                                        <p:cTn id="20" dur="500"/>
                                        <p:tgtEl>
                                          <p:spTgt spid="1644553"/>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644554"/>
                                        </p:tgtEl>
                                        <p:attrNameLst>
                                          <p:attrName>style.visibility</p:attrName>
                                        </p:attrNameLst>
                                      </p:cBhvr>
                                      <p:to>
                                        <p:strVal val="visible"/>
                                      </p:to>
                                    </p:set>
                                    <p:animEffect transition="in" filter="wipe(left)">
                                      <p:cBhvr>
                                        <p:cTn id="24" dur="500"/>
                                        <p:tgtEl>
                                          <p:spTgt spid="1644554"/>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644549"/>
                                        </p:tgtEl>
                                        <p:attrNameLst>
                                          <p:attrName>style.visibility</p:attrName>
                                        </p:attrNameLst>
                                      </p:cBhvr>
                                      <p:to>
                                        <p:strVal val="visible"/>
                                      </p:to>
                                    </p:set>
                                    <p:animEffect transition="in" filter="wipe(up)">
                                      <p:cBhvr>
                                        <p:cTn id="28" dur="500"/>
                                        <p:tgtEl>
                                          <p:spTgt spid="164454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644555"/>
                                        </p:tgtEl>
                                        <p:attrNameLst>
                                          <p:attrName>style.visibility</p:attrName>
                                        </p:attrNameLst>
                                      </p:cBhvr>
                                      <p:to>
                                        <p:strVal val="visible"/>
                                      </p:to>
                                    </p:set>
                                    <p:animEffect transition="in" filter="box(in)">
                                      <p:cBhvr>
                                        <p:cTn id="33" dur="500"/>
                                        <p:tgtEl>
                                          <p:spTgt spid="1644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547" grpId="0" build="p" autoUpdateAnimBg="0" advAuto="0"/>
      <p:bldP spid="1644549" grpId="0" autoUpdateAnimBg="0"/>
      <p:bldP spid="1644551" grpId="0" animBg="1"/>
      <p:bldP spid="1644552" grpId="0" animBg="1" autoUpdateAnimBg="0"/>
      <p:bldP spid="1644553" grpId="0" animBg="1"/>
      <p:bldP spid="1644554" grpId="0" animBg="1" autoUpdateAnimBg="0"/>
      <p:bldP spid="1644555" grpId="0" animBg="1"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C5ADB47-CE7C-49AB-B8EC-EAF1A7410201}" type="slidenum">
              <a:rPr lang="zh-CN" altLang="en-US" sz="2000" smtClean="0"/>
              <a:pPr/>
              <a:t>136</a:t>
            </a:fld>
            <a:endParaRPr lang="en-US" altLang="zh-CN" sz="2000"/>
          </a:p>
        </p:txBody>
      </p:sp>
      <p:sp>
        <p:nvSpPr>
          <p:cNvPr id="4198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D74C3E8-755C-4FAA-AFF4-741070D6B2D4}" type="datetime1">
              <a:rPr lang="zh-CN" altLang="en-US" sz="1800" smtClean="0"/>
              <a:pPr/>
              <a:t>2024/6/12</a:t>
            </a:fld>
            <a:endParaRPr lang="en-US" altLang="zh-CN" sz="1000"/>
          </a:p>
        </p:txBody>
      </p:sp>
      <p:sp>
        <p:nvSpPr>
          <p:cNvPr id="1528834" name="Rectangle 2"/>
          <p:cNvSpPr>
            <a:spLocks noGrp="1" noChangeArrowheads="1"/>
          </p:cNvSpPr>
          <p:nvPr>
            <p:ph type="title"/>
          </p:nvPr>
        </p:nvSpPr>
        <p:spPr/>
        <p:txBody>
          <a:bodyPr/>
          <a:lstStyle/>
          <a:p>
            <a:pPr>
              <a:defRPr/>
            </a:pPr>
            <a:r>
              <a:rPr lang="en-US" altLang="en-US"/>
              <a:t>5.2.2	查询优化实例</a:t>
            </a:r>
            <a:endParaRPr lang="zh-CN" altLang="en-US"/>
          </a:p>
        </p:txBody>
      </p:sp>
      <p:sp>
        <p:nvSpPr>
          <p:cNvPr id="41989" name="Rectangle 3"/>
          <p:cNvSpPr>
            <a:spLocks noGrp="1" noChangeArrowheads="1"/>
          </p:cNvSpPr>
          <p:nvPr>
            <p:ph type="body" idx="1"/>
          </p:nvPr>
        </p:nvSpPr>
        <p:spPr>
          <a:xfrm>
            <a:off x="650875" y="1143000"/>
            <a:ext cx="8820150" cy="5607050"/>
          </a:xfrm>
        </p:spPr>
        <p:txBody>
          <a:bodyPr/>
          <a:lstStyle/>
          <a:p>
            <a:pPr marL="342900" indent="-342900" algn="ctr" defTabSz="914400">
              <a:lnSpc>
                <a:spcPct val="85000"/>
              </a:lnSpc>
              <a:spcBef>
                <a:spcPct val="0"/>
              </a:spcBef>
              <a:buClrTx/>
              <a:buSzTx/>
              <a:buFontTx/>
              <a:buNone/>
            </a:pPr>
            <a:r>
              <a:rPr lang="zh-CN" altLang="en-US">
                <a:sym typeface="Symbol" pitchFamily="18" charset="2"/>
              </a:rPr>
              <a:t></a:t>
            </a:r>
            <a:r>
              <a:rPr lang="en-US" altLang="zh-CN"/>
              <a:t> </a:t>
            </a:r>
            <a:r>
              <a:rPr lang="en-US" altLang="zh-CN" baseline="-25000"/>
              <a:t>Sname</a:t>
            </a:r>
            <a:r>
              <a:rPr lang="en-US" altLang="zh-CN"/>
              <a:t>(SC</a:t>
            </a:r>
            <a:r>
              <a:rPr lang="en-US" altLang="zh-CN" sz="3200">
                <a:latin typeface="Lucida Sans Unicode" pitchFamily="34" charset="0"/>
              </a:rPr>
              <a:t>⋈</a:t>
            </a:r>
            <a:r>
              <a:rPr lang="en-US" altLang="zh-CN"/>
              <a:t> </a:t>
            </a:r>
            <a:r>
              <a:rPr lang="en-US" altLang="zh-CN">
                <a:sym typeface="Symbol" pitchFamily="18" charset="2"/>
              </a:rPr>
              <a:t></a:t>
            </a:r>
            <a:r>
              <a:rPr lang="en-US" altLang="zh-CN"/>
              <a:t> </a:t>
            </a:r>
            <a:r>
              <a:rPr lang="en-US" altLang="zh-CN" baseline="-25000"/>
              <a:t>Course.Cname=‘DataBase’</a:t>
            </a:r>
            <a:r>
              <a:rPr lang="en-US" altLang="zh-CN"/>
              <a:t>(Course))</a:t>
            </a:r>
            <a:r>
              <a:rPr lang="en-US" altLang="zh-CN">
                <a:latin typeface="Courier New" pitchFamily="49" charset="0"/>
              </a:rPr>
              <a:t> </a:t>
            </a:r>
            <a:endParaRPr lang="en-US" altLang="zh-CN"/>
          </a:p>
          <a:p>
            <a:pPr marL="342900" indent="-342900" defTabSz="914400">
              <a:lnSpc>
                <a:spcPct val="85000"/>
              </a:lnSpc>
              <a:spcBef>
                <a:spcPct val="0"/>
              </a:spcBef>
              <a:buClrTx/>
              <a:buSzTx/>
              <a:buFontTx/>
              <a:buNone/>
            </a:pPr>
            <a:r>
              <a:rPr lang="zh-CN" altLang="en-US"/>
              <a:t>假设</a:t>
            </a:r>
            <a:r>
              <a:rPr lang="en-US" altLang="zh-CN"/>
              <a:t>SC</a:t>
            </a:r>
            <a:r>
              <a:rPr lang="zh-CN" altLang="en-US"/>
              <a:t>表在</a:t>
            </a:r>
            <a:r>
              <a:rPr lang="en-US" altLang="zh-CN"/>
              <a:t>Cno</a:t>
            </a:r>
            <a:r>
              <a:rPr lang="zh-CN" altLang="en-US"/>
              <a:t>上有索引，</a:t>
            </a:r>
          </a:p>
          <a:p>
            <a:pPr marL="342900" indent="-342900" algn="just" defTabSz="914400">
              <a:lnSpc>
                <a:spcPct val="85000"/>
              </a:lnSpc>
              <a:spcBef>
                <a:spcPct val="0"/>
              </a:spcBef>
              <a:buFont typeface="Wingdings" pitchFamily="2" charset="2"/>
              <a:buNone/>
            </a:pPr>
            <a:r>
              <a:rPr lang="zh-CN" altLang="en-US">
                <a:latin typeface="Courier New" pitchFamily="49" charset="0"/>
              </a:rPr>
              <a:t> </a:t>
            </a:r>
            <a:r>
              <a:rPr lang="en-US" altLang="zh-CN"/>
              <a:t>① </a:t>
            </a:r>
            <a:r>
              <a:rPr lang="en-US" altLang="zh-CN">
                <a:sym typeface="Symbol" pitchFamily="18" charset="2"/>
              </a:rPr>
              <a:t></a:t>
            </a:r>
            <a:endParaRPr lang="en-US" altLang="zh-CN"/>
          </a:p>
          <a:p>
            <a:pPr marL="342900" indent="-342900" algn="just" defTabSz="914400">
              <a:lnSpc>
                <a:spcPct val="85000"/>
              </a:lnSpc>
              <a:spcBef>
                <a:spcPct val="0"/>
              </a:spcBef>
              <a:buFont typeface="Wingdings" pitchFamily="2" charset="2"/>
              <a:buNone/>
            </a:pPr>
            <a:r>
              <a:rPr lang="zh-CN" altLang="en-US"/>
              <a:t>   读</a:t>
            </a:r>
            <a:r>
              <a:rPr lang="en-US" altLang="zh-CN"/>
              <a:t>Course</a:t>
            </a:r>
            <a:r>
              <a:rPr lang="zh-CN" altLang="en-US"/>
              <a:t>表总块数</a:t>
            </a:r>
            <a:r>
              <a:rPr lang="en-US" altLang="zh-CN"/>
              <a:t>= 100/10=10</a:t>
            </a:r>
            <a:r>
              <a:rPr lang="zh-CN" altLang="en-US"/>
              <a:t>块</a:t>
            </a:r>
          </a:p>
          <a:p>
            <a:pPr marL="342900" indent="-342900" algn="just" defTabSz="914400">
              <a:lnSpc>
                <a:spcPct val="85000"/>
              </a:lnSpc>
              <a:spcBef>
                <a:spcPct val="0"/>
              </a:spcBef>
              <a:buFont typeface="Wingdings" pitchFamily="2" charset="2"/>
              <a:buNone/>
            </a:pPr>
            <a:r>
              <a:rPr lang="zh-CN" altLang="en-US"/>
              <a:t>	读数据时间 </a:t>
            </a:r>
            <a:r>
              <a:rPr lang="en-US" altLang="zh-CN"/>
              <a:t>=10/20=0.5</a:t>
            </a:r>
            <a:r>
              <a:rPr lang="zh-CN" altLang="en-US"/>
              <a:t>秒</a:t>
            </a:r>
          </a:p>
          <a:p>
            <a:pPr marL="342900" indent="-342900" algn="just" defTabSz="914400">
              <a:lnSpc>
                <a:spcPct val="85000"/>
              </a:lnSpc>
              <a:spcBef>
                <a:spcPct val="0"/>
              </a:spcBef>
              <a:buFont typeface="Wingdings" pitchFamily="2" charset="2"/>
              <a:buNone/>
            </a:pPr>
            <a:r>
              <a:rPr lang="zh-CN" altLang="en-US"/>
              <a:t>	中间结果大小</a:t>
            </a:r>
            <a:r>
              <a:rPr lang="en-US" altLang="zh-CN"/>
              <a:t>1</a:t>
            </a:r>
            <a:r>
              <a:rPr lang="zh-CN" altLang="en-US"/>
              <a:t>条  不必写入外存</a:t>
            </a:r>
          </a:p>
          <a:p>
            <a:pPr marL="342900" indent="-342900" algn="just" defTabSz="914400">
              <a:lnSpc>
                <a:spcPct val="85000"/>
              </a:lnSpc>
              <a:spcBef>
                <a:spcPct val="0"/>
              </a:spcBef>
              <a:buFont typeface="Wingdings" pitchFamily="2" charset="2"/>
              <a:buNone/>
            </a:pPr>
            <a:r>
              <a:rPr lang="en-US" altLang="zh-CN"/>
              <a:t>   ② </a:t>
            </a:r>
            <a:r>
              <a:rPr lang="en-US" altLang="zh-CN" sz="3600">
                <a:latin typeface="Lucida Sans Unicode" pitchFamily="34" charset="0"/>
              </a:rPr>
              <a:t>⋈</a:t>
            </a:r>
            <a:endParaRPr lang="en-US" altLang="zh-CN"/>
          </a:p>
          <a:p>
            <a:pPr marL="342900" indent="-342900" algn="just" defTabSz="914400">
              <a:lnSpc>
                <a:spcPct val="85000"/>
              </a:lnSpc>
              <a:spcBef>
                <a:spcPct val="0"/>
              </a:spcBef>
              <a:buFont typeface="Wingdings" pitchFamily="2" charset="2"/>
              <a:buNone/>
            </a:pPr>
            <a:r>
              <a:rPr lang="en-US" altLang="zh-CN"/>
              <a:t> 	</a:t>
            </a:r>
            <a:r>
              <a:rPr lang="zh-CN" altLang="en-US"/>
              <a:t>不用读取全部的</a:t>
            </a:r>
            <a:r>
              <a:rPr lang="en-US" altLang="zh-CN"/>
              <a:t>SC</a:t>
            </a:r>
            <a:r>
              <a:rPr lang="zh-CN" altLang="en-US"/>
              <a:t>元组，而只需要读入与课程名“</a:t>
            </a:r>
            <a:r>
              <a:rPr lang="en-US" altLang="zh-CN"/>
              <a:t>DataBase”</a:t>
            </a:r>
            <a:r>
              <a:rPr lang="zh-CN" altLang="en-US"/>
              <a:t>相对应的课程代码</a:t>
            </a:r>
            <a:r>
              <a:rPr lang="en-US" altLang="zh-CN"/>
              <a:t>Cno</a:t>
            </a:r>
            <a:r>
              <a:rPr lang="zh-CN" altLang="en-US"/>
              <a:t>相同的那些元组，那么读入</a:t>
            </a:r>
            <a:r>
              <a:rPr lang="en-US" altLang="zh-CN"/>
              <a:t>SC</a:t>
            </a:r>
            <a:r>
              <a:rPr lang="zh-CN" altLang="en-US"/>
              <a:t>的元组数将从</a:t>
            </a:r>
            <a:r>
              <a:rPr lang="en-US" altLang="zh-CN"/>
              <a:t>10000</a:t>
            </a:r>
            <a:r>
              <a:rPr lang="zh-CN" altLang="en-US"/>
              <a:t>降到</a:t>
            </a:r>
            <a:r>
              <a:rPr lang="en-US" altLang="zh-CN"/>
              <a:t>100</a:t>
            </a:r>
            <a:r>
              <a:rPr lang="zh-CN" altLang="en-US"/>
              <a:t>，</a:t>
            </a:r>
          </a:p>
          <a:p>
            <a:pPr marL="342900" indent="-342900" algn="just" defTabSz="914400">
              <a:lnSpc>
                <a:spcPct val="85000"/>
              </a:lnSpc>
              <a:spcBef>
                <a:spcPct val="0"/>
              </a:spcBef>
              <a:buFont typeface="Wingdings" pitchFamily="2" charset="2"/>
              <a:buNone/>
            </a:pPr>
            <a:r>
              <a:rPr lang="zh-CN" altLang="en-US"/>
              <a:t>    总块数</a:t>
            </a:r>
            <a:r>
              <a:rPr lang="en-US" altLang="zh-CN"/>
              <a:t>= 100/100</a:t>
            </a:r>
            <a:r>
              <a:rPr lang="zh-CN" altLang="en-US"/>
              <a:t>＝</a:t>
            </a:r>
            <a:r>
              <a:rPr lang="en-US" altLang="zh-CN"/>
              <a:t>1</a:t>
            </a:r>
            <a:r>
              <a:rPr lang="zh-CN" altLang="en-US"/>
              <a:t>块 </a:t>
            </a:r>
          </a:p>
          <a:p>
            <a:pPr marL="342900" indent="-342900" algn="just" defTabSz="914400">
              <a:lnSpc>
                <a:spcPct val="85000"/>
              </a:lnSpc>
              <a:spcBef>
                <a:spcPct val="0"/>
              </a:spcBef>
              <a:buFont typeface="Wingdings" pitchFamily="2" charset="2"/>
              <a:buNone/>
            </a:pPr>
            <a:r>
              <a:rPr lang="zh-CN" altLang="en-US"/>
              <a:t>	读数据时间 </a:t>
            </a:r>
            <a:r>
              <a:rPr lang="en-US" altLang="zh-CN"/>
              <a:t>=1/20=0.05</a:t>
            </a:r>
            <a:r>
              <a:rPr lang="zh-CN" altLang="en-US"/>
              <a:t>秒</a:t>
            </a:r>
          </a:p>
          <a:p>
            <a:pPr marL="342900" indent="-342900" algn="just" defTabSz="914400">
              <a:lnSpc>
                <a:spcPct val="85000"/>
              </a:lnSpc>
              <a:spcBef>
                <a:spcPct val="0"/>
              </a:spcBef>
              <a:buFont typeface="Wingdings" pitchFamily="2" charset="2"/>
              <a:buNone/>
            </a:pPr>
            <a:r>
              <a:rPr lang="en-US" altLang="zh-CN"/>
              <a:t>   ③ </a:t>
            </a:r>
            <a:r>
              <a:rPr lang="zh-CN" altLang="en-US">
                <a:sym typeface="Symbol" pitchFamily="18" charset="2"/>
              </a:rPr>
              <a:t></a:t>
            </a:r>
            <a:r>
              <a:rPr lang="en-US" altLang="zh-CN"/>
              <a:t> </a:t>
            </a:r>
          </a:p>
          <a:p>
            <a:pPr marL="342900" indent="-342900" algn="just" defTabSz="914400">
              <a:lnSpc>
                <a:spcPct val="85000"/>
              </a:lnSpc>
              <a:spcBef>
                <a:spcPct val="0"/>
              </a:spcBef>
              <a:buFont typeface="Wingdings" pitchFamily="2" charset="2"/>
              <a:buNone/>
            </a:pPr>
            <a:r>
              <a:rPr lang="zh-CN" altLang="en-US"/>
              <a:t>    </a:t>
            </a:r>
            <a:r>
              <a:rPr lang="zh-CN" altLang="en-US">
                <a:solidFill>
                  <a:srgbClr val="FF0000"/>
                </a:solidFill>
              </a:rPr>
              <a:t>基于索引扫描的方法能进一步提高查询的性能，这就是物理优化</a:t>
            </a:r>
          </a:p>
        </p:txBody>
      </p:sp>
    </p:spTree>
    <p:extLst>
      <p:ext uri="{BB962C8B-B14F-4D97-AF65-F5344CB8AC3E}">
        <p14:creationId xmlns:p14="http://schemas.microsoft.com/office/powerpoint/2010/main" val="9850693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0DFBB134-424E-4EFD-991A-A5E2B738A1CD}" type="slidenum">
              <a:rPr lang="zh-CN" altLang="en-US" sz="2000" smtClean="0"/>
              <a:pPr/>
              <a:t>137</a:t>
            </a:fld>
            <a:endParaRPr lang="en-US" altLang="zh-CN" sz="2000"/>
          </a:p>
        </p:txBody>
      </p:sp>
      <p:sp>
        <p:nvSpPr>
          <p:cNvPr id="5017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58A3840-6AA0-47A0-AE68-5B34CE364EAB}" type="datetime1">
              <a:rPr lang="zh-CN" altLang="en-US" sz="1800" smtClean="0"/>
              <a:pPr/>
              <a:t>2024/6/12</a:t>
            </a:fld>
            <a:endParaRPr lang="en-US" altLang="zh-CN" sz="1000"/>
          </a:p>
        </p:txBody>
      </p:sp>
      <p:sp>
        <p:nvSpPr>
          <p:cNvPr id="1605634" name="Rectangle 2"/>
          <p:cNvSpPr>
            <a:spLocks noGrp="1" noChangeArrowheads="1"/>
          </p:cNvSpPr>
          <p:nvPr>
            <p:ph type="title"/>
          </p:nvPr>
        </p:nvSpPr>
        <p:spPr/>
        <p:txBody>
          <a:bodyPr/>
          <a:lstStyle/>
          <a:p>
            <a:pPr>
              <a:defRPr/>
            </a:pPr>
            <a:r>
              <a:rPr lang="en-US" altLang="en-US"/>
              <a:t>5.3.2	代数优化策略</a:t>
            </a:r>
            <a:endParaRPr lang="zh-CN" altLang="en-US"/>
          </a:p>
        </p:txBody>
      </p:sp>
      <p:sp>
        <p:nvSpPr>
          <p:cNvPr id="1605635" name="Rectangle 3"/>
          <p:cNvSpPr>
            <a:spLocks noGrp="1" noChangeArrowheads="1"/>
          </p:cNvSpPr>
          <p:nvPr>
            <p:ph type="body" idx="1"/>
          </p:nvPr>
        </p:nvSpPr>
        <p:spPr>
          <a:xfrm>
            <a:off x="650875" y="1143000"/>
            <a:ext cx="8820150" cy="5386090"/>
          </a:xfrm>
        </p:spPr>
        <p:txBody>
          <a:bodyPr/>
          <a:lstStyle/>
          <a:p>
            <a:pPr marL="352425" indent="-285750" defTabSz="914400">
              <a:lnSpc>
                <a:spcPct val="150000"/>
              </a:lnSpc>
              <a:spcBef>
                <a:spcPct val="20000"/>
              </a:spcBef>
              <a:buFontTx/>
              <a:buNone/>
            </a:pPr>
            <a:r>
              <a:rPr lang="en-US" altLang="zh-CN" dirty="0"/>
              <a:t>(1)</a:t>
            </a:r>
            <a:r>
              <a:rPr lang="zh-CN" altLang="en-US" dirty="0"/>
              <a:t>在关系代数表达式中尽可能早地执行选择操作。</a:t>
            </a:r>
          </a:p>
          <a:p>
            <a:pPr marL="352425" indent="-285750" defTabSz="914400">
              <a:lnSpc>
                <a:spcPct val="85000"/>
              </a:lnSpc>
              <a:spcBef>
                <a:spcPct val="20000"/>
              </a:spcBef>
              <a:buFontTx/>
              <a:buNone/>
            </a:pPr>
            <a:r>
              <a:rPr kumimoji="1" lang="zh-CN" altLang="en-US" dirty="0">
                <a:solidFill>
                  <a:srgbClr val="FF0000"/>
                </a:solidFill>
              </a:rPr>
              <a:t>    目的：减小中间关系  </a:t>
            </a:r>
            <a:r>
              <a:rPr lang="zh-CN" altLang="en-US" dirty="0"/>
              <a:t>在优化策略中这是最重要、最基本的一条</a:t>
            </a:r>
          </a:p>
          <a:p>
            <a:pPr marL="352425" indent="-285750" defTabSz="914400">
              <a:lnSpc>
                <a:spcPct val="150000"/>
              </a:lnSpc>
              <a:spcBef>
                <a:spcPct val="20000"/>
              </a:spcBef>
              <a:buFontTx/>
              <a:buNone/>
            </a:pPr>
            <a:r>
              <a:rPr lang="en-US" altLang="zh-CN" dirty="0"/>
              <a:t>(2)</a:t>
            </a:r>
            <a:r>
              <a:rPr lang="zh-CN" altLang="en-US" dirty="0"/>
              <a:t> 投影运算和选择运算同时进行</a:t>
            </a:r>
          </a:p>
          <a:p>
            <a:pPr marL="352425" indent="-285750" defTabSz="914400">
              <a:lnSpc>
                <a:spcPct val="85000"/>
              </a:lnSpc>
              <a:spcBef>
                <a:spcPct val="20000"/>
              </a:spcBef>
              <a:buFontTx/>
              <a:buNone/>
            </a:pPr>
            <a:r>
              <a:rPr kumimoji="1" lang="zh-CN" altLang="en-US" dirty="0">
                <a:solidFill>
                  <a:srgbClr val="FF0000"/>
                </a:solidFill>
              </a:rPr>
              <a:t>    目的：避免重复扫描关系</a:t>
            </a:r>
            <a:endParaRPr lang="zh-CN" altLang="en-US" dirty="0"/>
          </a:p>
          <a:p>
            <a:pPr marL="765175" lvl="1" indent="-228600" defTabSz="914400">
              <a:lnSpc>
                <a:spcPct val="85000"/>
              </a:lnSpc>
              <a:spcBef>
                <a:spcPct val="20000"/>
              </a:spcBef>
            </a:pPr>
            <a:r>
              <a:rPr lang="zh-CN" altLang="en-US" dirty="0"/>
              <a:t>如有若干投影和选择运算，并且它们都对同一个关系操作，则可以在扫描此关系的同时完成所有的这些运算以避免重复扫描关系</a:t>
            </a:r>
          </a:p>
          <a:p>
            <a:pPr marL="352425" indent="-285750" defTabSz="914400">
              <a:lnSpc>
                <a:spcPct val="150000"/>
              </a:lnSpc>
              <a:spcBef>
                <a:spcPct val="20000"/>
              </a:spcBef>
              <a:buFontTx/>
              <a:buNone/>
            </a:pPr>
            <a:r>
              <a:rPr lang="en-US" altLang="zh-CN" dirty="0"/>
              <a:t>(3)</a:t>
            </a:r>
            <a:r>
              <a:rPr lang="zh-CN" altLang="en-US" dirty="0"/>
              <a:t>将投影运算与其前面或后面的二元运算结合</a:t>
            </a:r>
          </a:p>
          <a:p>
            <a:pPr marL="765175" lvl="1" indent="-228600" defTabSz="914400">
              <a:lnSpc>
                <a:spcPct val="85000"/>
              </a:lnSpc>
              <a:spcBef>
                <a:spcPct val="20000"/>
              </a:spcBef>
              <a:buFont typeface="Wingdings" pitchFamily="2" charset="2"/>
              <a:buNone/>
            </a:pPr>
            <a:r>
              <a:rPr kumimoji="1" lang="zh-CN" altLang="en-US" dirty="0">
                <a:solidFill>
                  <a:srgbClr val="FF0000"/>
                </a:solidFill>
              </a:rPr>
              <a:t>目的：减少扫描关系的遍数（为去掉某些属性而扫描一遍关系）</a:t>
            </a:r>
            <a:endParaRPr lang="zh-CN" altLang="en-US" dirty="0">
              <a:solidFill>
                <a:srgbClr val="FF0000"/>
              </a:solidFill>
            </a:endParaRPr>
          </a:p>
        </p:txBody>
      </p:sp>
    </p:spTree>
    <p:extLst>
      <p:ext uri="{BB962C8B-B14F-4D97-AF65-F5344CB8AC3E}">
        <p14:creationId xmlns:p14="http://schemas.microsoft.com/office/powerpoint/2010/main" val="4205220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05635">
                                            <p:txEl>
                                              <p:pRg st="0" end="0"/>
                                            </p:txEl>
                                          </p:spTgt>
                                        </p:tgtEl>
                                        <p:attrNameLst>
                                          <p:attrName>style.visibility</p:attrName>
                                        </p:attrNameLst>
                                      </p:cBhvr>
                                      <p:to>
                                        <p:strVal val="visible"/>
                                      </p:to>
                                    </p:set>
                                    <p:animEffect transition="in" filter="wipe(up)">
                                      <p:cBhvr>
                                        <p:cTn id="7" dur="1000"/>
                                        <p:tgtEl>
                                          <p:spTgt spid="1605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05635">
                                            <p:txEl>
                                              <p:pRg st="1" end="1"/>
                                            </p:txEl>
                                          </p:spTgt>
                                        </p:tgtEl>
                                        <p:attrNameLst>
                                          <p:attrName>style.visibility</p:attrName>
                                        </p:attrNameLst>
                                      </p:cBhvr>
                                      <p:to>
                                        <p:strVal val="visible"/>
                                      </p:to>
                                    </p:set>
                                    <p:animEffect transition="in" filter="wipe(up)">
                                      <p:cBhvr>
                                        <p:cTn id="12" dur="1000"/>
                                        <p:tgtEl>
                                          <p:spTgt spid="1605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05635">
                                            <p:txEl>
                                              <p:pRg st="2" end="2"/>
                                            </p:txEl>
                                          </p:spTgt>
                                        </p:tgtEl>
                                        <p:attrNameLst>
                                          <p:attrName>style.visibility</p:attrName>
                                        </p:attrNameLst>
                                      </p:cBhvr>
                                      <p:to>
                                        <p:strVal val="visible"/>
                                      </p:to>
                                    </p:set>
                                    <p:animEffect transition="in" filter="wipe(up)">
                                      <p:cBhvr>
                                        <p:cTn id="17" dur="1000"/>
                                        <p:tgtEl>
                                          <p:spTgt spid="1605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05635">
                                            <p:txEl>
                                              <p:pRg st="3" end="3"/>
                                            </p:txEl>
                                          </p:spTgt>
                                        </p:tgtEl>
                                        <p:attrNameLst>
                                          <p:attrName>style.visibility</p:attrName>
                                        </p:attrNameLst>
                                      </p:cBhvr>
                                      <p:to>
                                        <p:strVal val="visible"/>
                                      </p:to>
                                    </p:set>
                                    <p:animEffect transition="in" filter="wipe(up)">
                                      <p:cBhvr>
                                        <p:cTn id="22" dur="1000"/>
                                        <p:tgtEl>
                                          <p:spTgt spid="1605635">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605635">
                                            <p:txEl>
                                              <p:pRg st="4" end="4"/>
                                            </p:txEl>
                                          </p:spTgt>
                                        </p:tgtEl>
                                        <p:attrNameLst>
                                          <p:attrName>style.visibility</p:attrName>
                                        </p:attrNameLst>
                                      </p:cBhvr>
                                      <p:to>
                                        <p:strVal val="visible"/>
                                      </p:to>
                                    </p:set>
                                    <p:animEffect transition="in" filter="wipe(up)">
                                      <p:cBhvr>
                                        <p:cTn id="25" dur="1000"/>
                                        <p:tgtEl>
                                          <p:spTgt spid="160563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05635">
                                            <p:txEl>
                                              <p:pRg st="5" end="5"/>
                                            </p:txEl>
                                          </p:spTgt>
                                        </p:tgtEl>
                                        <p:attrNameLst>
                                          <p:attrName>style.visibility</p:attrName>
                                        </p:attrNameLst>
                                      </p:cBhvr>
                                      <p:to>
                                        <p:strVal val="visible"/>
                                      </p:to>
                                    </p:set>
                                    <p:animEffect transition="in" filter="wipe(up)">
                                      <p:cBhvr>
                                        <p:cTn id="30" dur="1000"/>
                                        <p:tgtEl>
                                          <p:spTgt spid="1605635">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605635">
                                            <p:txEl>
                                              <p:pRg st="6" end="6"/>
                                            </p:txEl>
                                          </p:spTgt>
                                        </p:tgtEl>
                                        <p:attrNameLst>
                                          <p:attrName>style.visibility</p:attrName>
                                        </p:attrNameLst>
                                      </p:cBhvr>
                                      <p:to>
                                        <p:strVal val="visible"/>
                                      </p:to>
                                    </p:set>
                                    <p:animEffect transition="in" filter="wipe(up)">
                                      <p:cBhvr>
                                        <p:cTn id="33" dur="1000"/>
                                        <p:tgtEl>
                                          <p:spTgt spid="1605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5635"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7248EA0-B97A-4D94-A506-21F3E535920C}" type="slidenum">
              <a:rPr lang="zh-CN" altLang="en-US" sz="2000" smtClean="0"/>
              <a:pPr/>
              <a:t>138</a:t>
            </a:fld>
            <a:endParaRPr lang="en-US" altLang="zh-CN" sz="2000"/>
          </a:p>
        </p:txBody>
      </p:sp>
      <p:sp>
        <p:nvSpPr>
          <p:cNvPr id="5120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685D9C7-F362-4F53-B852-A8BEE36B8251}" type="datetime1">
              <a:rPr lang="zh-CN" altLang="en-US" sz="1800" smtClean="0"/>
              <a:pPr/>
              <a:t>2024/6/12</a:t>
            </a:fld>
            <a:endParaRPr lang="en-US" altLang="zh-CN" sz="1000"/>
          </a:p>
        </p:txBody>
      </p:sp>
      <p:sp>
        <p:nvSpPr>
          <p:cNvPr id="1603586" name="Rectangle 2"/>
          <p:cNvSpPr>
            <a:spLocks noGrp="1" noChangeArrowheads="1"/>
          </p:cNvSpPr>
          <p:nvPr>
            <p:ph type="title"/>
          </p:nvPr>
        </p:nvSpPr>
        <p:spPr/>
        <p:txBody>
          <a:bodyPr/>
          <a:lstStyle/>
          <a:p>
            <a:pPr>
              <a:defRPr/>
            </a:pPr>
            <a:r>
              <a:rPr lang="en-US" altLang="en-US"/>
              <a:t>5.3.2	代数优化策略</a:t>
            </a:r>
            <a:endParaRPr lang="zh-CN" altLang="en-US"/>
          </a:p>
        </p:txBody>
      </p:sp>
      <p:sp>
        <p:nvSpPr>
          <p:cNvPr id="1603587" name="Rectangle 3"/>
          <p:cNvSpPr>
            <a:spLocks noGrp="1" noChangeArrowheads="1"/>
          </p:cNvSpPr>
          <p:nvPr>
            <p:ph type="body" idx="1"/>
          </p:nvPr>
        </p:nvSpPr>
        <p:spPr>
          <a:xfrm>
            <a:off x="650875" y="1143000"/>
            <a:ext cx="8820150" cy="4878388"/>
          </a:xfrm>
        </p:spPr>
        <p:txBody>
          <a:bodyPr/>
          <a:lstStyle/>
          <a:p>
            <a:pPr marL="352425" indent="-285750" defTabSz="914400">
              <a:lnSpc>
                <a:spcPct val="85000"/>
              </a:lnSpc>
              <a:spcBef>
                <a:spcPct val="20000"/>
              </a:spcBef>
              <a:defRPr/>
            </a:pPr>
            <a:r>
              <a:rPr lang="en-US" altLang="zh-CN" dirty="0"/>
              <a:t>(4) </a:t>
            </a:r>
            <a:r>
              <a:rPr lang="zh-CN" altLang="en-US" dirty="0"/>
              <a:t>把某些选择同在它前面要执行的笛卡尔积结合起来成为一个连接运算</a:t>
            </a:r>
          </a:p>
          <a:p>
            <a:pPr marL="742950" lvl="1" indent="-285750" defTabSz="914400">
              <a:lnSpc>
                <a:spcPct val="85000"/>
              </a:lnSpc>
              <a:spcBef>
                <a:spcPct val="20000"/>
              </a:spcBef>
              <a:defRPr/>
            </a:pPr>
            <a:endParaRPr lang="zh-CN" altLang="en-US" dirty="0"/>
          </a:p>
          <a:p>
            <a:pPr marL="342900" indent="-342900" algn="just" defTabSz="914400">
              <a:buFont typeface="Wingdings" pitchFamily="2" charset="2"/>
              <a:buNone/>
              <a:defRPr/>
            </a:pPr>
            <a:r>
              <a:rPr lang="zh-CN" altLang="en-US" sz="3200" dirty="0"/>
              <a:t>例： </a:t>
            </a:r>
            <a:r>
              <a:rPr lang="en-US" altLang="zh-CN" dirty="0">
                <a:sym typeface="Symbol" pitchFamily="18" charset="2"/>
              </a:rPr>
              <a:t></a:t>
            </a:r>
            <a:r>
              <a:rPr lang="en-US" altLang="zh-CN" sz="3600" dirty="0"/>
              <a:t> </a:t>
            </a:r>
            <a:r>
              <a:rPr lang="en-US" altLang="zh-CN" sz="2400" baseline="-25000" dirty="0" err="1"/>
              <a:t>Student.Sno</a:t>
            </a:r>
            <a:r>
              <a:rPr lang="en-US" altLang="zh-CN" sz="2400" baseline="-25000" dirty="0"/>
              <a:t>=</a:t>
            </a:r>
            <a:r>
              <a:rPr lang="en-US" altLang="zh-CN" sz="2400" baseline="-25000" dirty="0" err="1"/>
              <a:t>SC.Sno</a:t>
            </a:r>
            <a:r>
              <a:rPr lang="en-US" altLang="zh-CN" sz="3200" dirty="0"/>
              <a:t>  (</a:t>
            </a:r>
            <a:r>
              <a:rPr lang="en-US" altLang="zh-CN" sz="3200" dirty="0" err="1"/>
              <a:t>S</a:t>
            </a:r>
            <a:r>
              <a:rPr lang="en-US" altLang="zh-CN" sz="2400" dirty="0" err="1"/>
              <a:t>tudent</a:t>
            </a:r>
            <a:r>
              <a:rPr lang="en-US" altLang="zh-CN" sz="3200" dirty="0" err="1"/>
              <a:t>×SC</a:t>
            </a:r>
            <a:r>
              <a:rPr lang="en-US" altLang="zh-CN" sz="3200" dirty="0"/>
              <a:t>)</a:t>
            </a:r>
          </a:p>
          <a:p>
            <a:pPr marL="342900" indent="-342900" algn="just" defTabSz="914400">
              <a:buFont typeface="Wingdings" pitchFamily="2" charset="2"/>
              <a:buNone/>
              <a:defRPr/>
            </a:pPr>
            <a:r>
              <a:rPr lang="en-US" altLang="zh-CN" sz="3200" dirty="0">
                <a:latin typeface="Courier New"/>
              </a:rPr>
              <a:t> </a:t>
            </a:r>
            <a:endParaRPr lang="en-US" altLang="zh-CN" sz="3200" dirty="0"/>
          </a:p>
          <a:p>
            <a:pPr marL="342900" indent="-342900" algn="just" defTabSz="914400">
              <a:buFont typeface="Wingdings" pitchFamily="2" charset="2"/>
              <a:buNone/>
              <a:defRPr/>
            </a:pPr>
            <a:r>
              <a:rPr lang="en-US" altLang="zh-CN" sz="3200" dirty="0">
                <a:latin typeface="Courier New"/>
              </a:rPr>
              <a:t> </a:t>
            </a:r>
            <a:r>
              <a:rPr lang="en-US" altLang="zh-CN" sz="3200" dirty="0"/>
              <a:t>			      S</a:t>
            </a:r>
            <a:r>
              <a:rPr lang="en-US" altLang="zh-CN" sz="2400" dirty="0"/>
              <a:t>tudent</a:t>
            </a:r>
            <a:r>
              <a:rPr lang="en-US" altLang="zh-CN" sz="3200" dirty="0"/>
              <a:t>     SC</a:t>
            </a:r>
          </a:p>
          <a:p>
            <a:pPr marL="742950" lvl="1" indent="-285750" algn="just" defTabSz="914400">
              <a:defRPr/>
            </a:pPr>
            <a:r>
              <a:rPr lang="zh-CN" altLang="en-US" dirty="0"/>
              <a:t>在执行连接操作前对关系适当进行预处理</a:t>
            </a:r>
          </a:p>
          <a:p>
            <a:pPr marL="1143000" lvl="2" indent="-228600" algn="just" defTabSz="914400">
              <a:defRPr/>
            </a:pPr>
            <a:r>
              <a:rPr lang="zh-CN" altLang="en-US" sz="3200" dirty="0"/>
              <a:t>按连接属性排序</a:t>
            </a:r>
          </a:p>
          <a:p>
            <a:pPr marL="1143000" lvl="2" indent="-228600" algn="just" defTabSz="914400">
              <a:defRPr/>
            </a:pPr>
            <a:r>
              <a:rPr lang="zh-CN" altLang="en-US" sz="3200" dirty="0"/>
              <a:t>在连接属性上建立索引</a:t>
            </a:r>
          </a:p>
        </p:txBody>
      </p:sp>
      <p:sp>
        <p:nvSpPr>
          <p:cNvPr id="51206" name="AutoShape 4"/>
          <p:cNvSpPr>
            <a:spLocks noChangeArrowheads="1"/>
          </p:cNvSpPr>
          <p:nvPr/>
        </p:nvSpPr>
        <p:spPr bwMode="auto">
          <a:xfrm rot="5400000">
            <a:off x="4300538" y="3784600"/>
            <a:ext cx="228600" cy="381000"/>
          </a:xfrm>
          <a:prstGeom prst="flowChartCollate">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1207" name="AutoShape 5"/>
          <p:cNvSpPr>
            <a:spLocks noChangeArrowheads="1"/>
          </p:cNvSpPr>
          <p:nvPr/>
        </p:nvSpPr>
        <p:spPr bwMode="auto">
          <a:xfrm>
            <a:off x="3933825" y="3060700"/>
            <a:ext cx="381000" cy="533400"/>
          </a:xfrm>
          <a:prstGeom prst="downArrow">
            <a:avLst>
              <a:gd name="adj1" fmla="val 50000"/>
              <a:gd name="adj2" fmla="val 35000"/>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9914202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A39DF6B-FCB8-4B15-ABE8-3BC7B6274923}" type="slidenum">
              <a:rPr lang="zh-CN" altLang="en-US" sz="2000" smtClean="0"/>
              <a:pPr/>
              <a:t>139</a:t>
            </a:fld>
            <a:endParaRPr lang="en-US" altLang="zh-CN" sz="2000"/>
          </a:p>
        </p:txBody>
      </p:sp>
      <p:sp>
        <p:nvSpPr>
          <p:cNvPr id="56323"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7679310-AA97-4869-8FAF-90A2E031813D}" type="datetime1">
              <a:rPr lang="zh-CN" altLang="en-US" sz="1800" smtClean="0"/>
              <a:pPr/>
              <a:t>2024/6/12</a:t>
            </a:fld>
            <a:endParaRPr lang="en-US" altLang="zh-CN" sz="1000"/>
          </a:p>
        </p:txBody>
      </p:sp>
      <p:sp>
        <p:nvSpPr>
          <p:cNvPr id="1607682" name="Rectangle 2"/>
          <p:cNvSpPr>
            <a:spLocks noGrp="1" noChangeArrowheads="1"/>
          </p:cNvSpPr>
          <p:nvPr>
            <p:ph type="title"/>
          </p:nvPr>
        </p:nvSpPr>
        <p:spPr/>
        <p:txBody>
          <a:bodyPr/>
          <a:lstStyle/>
          <a:p>
            <a:pPr>
              <a:defRPr/>
            </a:pPr>
            <a:r>
              <a:rPr lang="en-US" altLang="en-US"/>
              <a:t>5.3.3	代数优化算法</a:t>
            </a:r>
            <a:endParaRPr lang="zh-CN" altLang="en-US"/>
          </a:p>
        </p:txBody>
      </p:sp>
      <p:sp>
        <p:nvSpPr>
          <p:cNvPr id="56325" name="Rectangle 3"/>
          <p:cNvSpPr>
            <a:spLocks noGrp="1" noChangeArrowheads="1"/>
          </p:cNvSpPr>
          <p:nvPr>
            <p:ph type="body" idx="1"/>
          </p:nvPr>
        </p:nvSpPr>
        <p:spPr>
          <a:xfrm>
            <a:off x="488950" y="1143000"/>
            <a:ext cx="9255125" cy="2786063"/>
          </a:xfrm>
        </p:spPr>
        <p:txBody>
          <a:bodyPr/>
          <a:lstStyle/>
          <a:p>
            <a:pPr>
              <a:lnSpc>
                <a:spcPct val="80000"/>
              </a:lnSpc>
            </a:pPr>
            <a:r>
              <a:rPr lang="en-US" altLang="zh-CN"/>
              <a:t>【</a:t>
            </a:r>
            <a:r>
              <a:rPr lang="zh-CN" altLang="en-US"/>
              <a:t>例 </a:t>
            </a:r>
            <a:r>
              <a:rPr lang="en-US" altLang="zh-CN"/>
              <a:t>5‑3】</a:t>
            </a:r>
            <a:r>
              <a:rPr lang="zh-CN" altLang="en-US"/>
              <a:t>查询选修了“</a:t>
            </a:r>
            <a:r>
              <a:rPr lang="en-US" altLang="zh-CN"/>
              <a:t>DataBase”</a:t>
            </a:r>
            <a:r>
              <a:rPr lang="zh-CN" altLang="en-US"/>
              <a:t>这门课程的计算机学院的学生姓名。用</a:t>
            </a:r>
            <a:r>
              <a:rPr lang="en-US" altLang="zh-CN"/>
              <a:t>SQL</a:t>
            </a:r>
            <a:r>
              <a:rPr lang="zh-CN" altLang="en-US"/>
              <a:t>语句表达如下</a:t>
            </a:r>
          </a:p>
          <a:p>
            <a:pPr>
              <a:lnSpc>
                <a:spcPct val="80000"/>
              </a:lnSpc>
              <a:buFont typeface="Wingdings" pitchFamily="2" charset="2"/>
              <a:buNone/>
            </a:pPr>
            <a:r>
              <a:rPr lang="en-US" altLang="zh-CN" sz="2400"/>
              <a:t>SELECT  Student.Sname</a:t>
            </a:r>
          </a:p>
          <a:p>
            <a:pPr>
              <a:lnSpc>
                <a:spcPct val="80000"/>
              </a:lnSpc>
              <a:buFont typeface="Wingdings" pitchFamily="2" charset="2"/>
              <a:buNone/>
            </a:pPr>
            <a:r>
              <a:rPr lang="en-US" altLang="zh-CN" sz="2400"/>
              <a:t>	   FROM  Student</a:t>
            </a:r>
            <a:r>
              <a:rPr lang="zh-CN" altLang="en-US" sz="2400"/>
              <a:t>，</a:t>
            </a:r>
            <a:r>
              <a:rPr lang="en-US" altLang="zh-CN" sz="2400"/>
              <a:t>SC</a:t>
            </a:r>
            <a:r>
              <a:rPr lang="zh-CN" altLang="en-US" sz="2400"/>
              <a:t>， </a:t>
            </a:r>
            <a:r>
              <a:rPr lang="en-US" altLang="zh-CN" sz="2400"/>
              <a:t>Course</a:t>
            </a:r>
          </a:p>
          <a:p>
            <a:pPr>
              <a:lnSpc>
                <a:spcPct val="80000"/>
              </a:lnSpc>
              <a:buFont typeface="Wingdings" pitchFamily="2" charset="2"/>
              <a:buNone/>
            </a:pPr>
            <a:r>
              <a:rPr lang="en-US" altLang="zh-CN" sz="2400"/>
              <a:t>	   WHERE  Student.Sno=SC.Sno and Course.Cno= SC.Cno </a:t>
            </a:r>
          </a:p>
          <a:p>
            <a:pPr>
              <a:lnSpc>
                <a:spcPct val="80000"/>
              </a:lnSpc>
              <a:buFont typeface="Wingdings" pitchFamily="2" charset="2"/>
              <a:buNone/>
            </a:pPr>
            <a:r>
              <a:rPr lang="en-US" altLang="zh-CN" sz="2400"/>
              <a:t>           and Student.Dept='</a:t>
            </a:r>
            <a:r>
              <a:rPr lang="zh-CN" altLang="en-US" sz="2400"/>
              <a:t>计算机学院</a:t>
            </a:r>
            <a:r>
              <a:rPr lang="en-US" altLang="zh-CN" sz="2400"/>
              <a:t>' and Course.Cname='DataBase</a:t>
            </a:r>
            <a:r>
              <a:rPr lang="en-US" altLang="zh-CN" sz="2000">
                <a:solidFill>
                  <a:srgbClr val="0000FF"/>
                </a:solidFill>
              </a:rPr>
              <a:t>'</a:t>
            </a:r>
            <a:endParaRPr lang="en-US" altLang="zh-CN" sz="2400"/>
          </a:p>
          <a:p>
            <a:pPr>
              <a:lnSpc>
                <a:spcPct val="80000"/>
              </a:lnSpc>
              <a:buFont typeface="Wingdings" pitchFamily="2" charset="2"/>
              <a:buNone/>
            </a:pPr>
            <a:endParaRPr lang="zh-CN" altLang="en-US" sz="2400"/>
          </a:p>
        </p:txBody>
      </p:sp>
      <p:sp>
        <p:nvSpPr>
          <p:cNvPr id="56326" name="Rectangle 9"/>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71825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32247-30A8-044D-AD6E-5F1D2463E040}"/>
              </a:ext>
            </a:extLst>
          </p:cNvPr>
          <p:cNvSpPr>
            <a:spLocks noGrp="1"/>
          </p:cNvSpPr>
          <p:nvPr>
            <p:ph type="title"/>
          </p:nvPr>
        </p:nvSpPr>
        <p:spPr/>
        <p:txBody>
          <a:bodyPr/>
          <a:lstStyle/>
          <a:p>
            <a:r>
              <a:rPr kumimoji="1" lang="zh-CN" altLang="en-US" dirty="0"/>
              <a:t>模式</a:t>
            </a:r>
            <a:r>
              <a:rPr kumimoji="1" lang="en-US" altLang="zh-CN" dirty="0"/>
              <a:t>/</a:t>
            </a:r>
            <a:r>
              <a:rPr kumimoji="1" lang="zh-CN" altLang="en-US" dirty="0"/>
              <a:t>内模式映像</a:t>
            </a:r>
          </a:p>
        </p:txBody>
      </p:sp>
      <p:sp>
        <p:nvSpPr>
          <p:cNvPr id="3" name="内容占位符 2">
            <a:extLst>
              <a:ext uri="{FF2B5EF4-FFF2-40B4-BE49-F238E27FC236}">
                <a16:creationId xmlns:a16="http://schemas.microsoft.com/office/drawing/2014/main" id="{590BEF13-C68F-D448-B551-07332B6EF3A9}"/>
              </a:ext>
            </a:extLst>
          </p:cNvPr>
          <p:cNvSpPr>
            <a:spLocks noGrp="1"/>
          </p:cNvSpPr>
          <p:nvPr>
            <p:ph idx="1"/>
          </p:nvPr>
        </p:nvSpPr>
        <p:spPr>
          <a:xfrm>
            <a:off x="650875" y="1143000"/>
            <a:ext cx="8820150" cy="5170646"/>
          </a:xfrm>
        </p:spPr>
        <p:txBody>
          <a:bodyPr/>
          <a:lstStyle/>
          <a:p>
            <a:r>
              <a:rPr kumimoji="1" lang="zh-CN" altLang="en-US" dirty="0"/>
              <a:t>模式／内模式映象定义了数据全局</a:t>
            </a:r>
            <a:r>
              <a:rPr kumimoji="1" lang="zh-CN" altLang="en-US" dirty="0">
                <a:solidFill>
                  <a:srgbClr val="C00000"/>
                </a:solidFill>
              </a:rPr>
              <a:t>逻辑</a:t>
            </a:r>
            <a:r>
              <a:rPr kumimoji="1" lang="zh-CN" altLang="en-US" dirty="0"/>
              <a:t>结构与</a:t>
            </a:r>
            <a:r>
              <a:rPr kumimoji="1" lang="zh-CN" altLang="en-US" dirty="0">
                <a:solidFill>
                  <a:srgbClr val="C00000"/>
                </a:solidFill>
              </a:rPr>
              <a:t>存储</a:t>
            </a:r>
            <a:r>
              <a:rPr kumimoji="1" lang="zh-CN" altLang="en-US" dirty="0"/>
              <a:t>结构之间的对应关系</a:t>
            </a:r>
          </a:p>
          <a:p>
            <a:pPr lvl="1"/>
            <a:r>
              <a:rPr kumimoji="1" lang="zh-CN" altLang="en-US" dirty="0"/>
              <a:t>例如，说明逻辑记录和字段在内部是如何表示的</a:t>
            </a:r>
          </a:p>
          <a:p>
            <a:r>
              <a:rPr kumimoji="1" lang="zh-CN" altLang="en-US" dirty="0"/>
              <a:t>数据库中模式／内模式映象是唯一的</a:t>
            </a:r>
          </a:p>
          <a:p>
            <a:r>
              <a:rPr kumimoji="1" lang="zh-CN" altLang="en-US" dirty="0"/>
              <a:t>该映象定义通常包含在</a:t>
            </a:r>
            <a:r>
              <a:rPr kumimoji="1" lang="zh-CN" altLang="en-US" dirty="0">
                <a:solidFill>
                  <a:srgbClr val="C00000"/>
                </a:solidFill>
              </a:rPr>
              <a:t>模式</a:t>
            </a:r>
            <a:r>
              <a:rPr kumimoji="1" lang="zh-CN" altLang="en-US" dirty="0"/>
              <a:t>描述中</a:t>
            </a:r>
            <a:endParaRPr kumimoji="1" lang="en-US" altLang="zh-CN" dirty="0"/>
          </a:p>
          <a:p>
            <a:r>
              <a:rPr kumimoji="1" lang="zh-CN" altLang="en-US" dirty="0"/>
              <a:t>保证数据的</a:t>
            </a:r>
            <a:r>
              <a:rPr kumimoji="1" lang="zh-CN" altLang="en-US" dirty="0">
                <a:solidFill>
                  <a:srgbClr val="C00000"/>
                </a:solidFill>
              </a:rPr>
              <a:t>物理独立性</a:t>
            </a:r>
          </a:p>
          <a:p>
            <a:pPr lvl="1"/>
            <a:r>
              <a:rPr kumimoji="1" lang="zh-CN" altLang="en-US" dirty="0"/>
              <a:t>当数据库的存储结构改变了（例如选用了另一种存储结构），数据库管理员修改模式／内模式映象，使模式保持不变。</a:t>
            </a:r>
          </a:p>
          <a:p>
            <a:r>
              <a:rPr kumimoji="1" lang="zh-CN" altLang="en-US" dirty="0"/>
              <a:t>应用程序不受影响。保证了数据与程序的物理独立性，简称数据的物理独立性。</a:t>
            </a:r>
          </a:p>
        </p:txBody>
      </p:sp>
      <p:sp>
        <p:nvSpPr>
          <p:cNvPr id="4" name="灯片编号占位符 3">
            <a:extLst>
              <a:ext uri="{FF2B5EF4-FFF2-40B4-BE49-F238E27FC236}">
                <a16:creationId xmlns:a16="http://schemas.microsoft.com/office/drawing/2014/main" id="{BC079C79-054D-E943-818D-4A45DFF0BED0}"/>
              </a:ext>
            </a:extLst>
          </p:cNvPr>
          <p:cNvSpPr>
            <a:spLocks noGrp="1"/>
          </p:cNvSpPr>
          <p:nvPr>
            <p:ph type="sldNum" sz="quarter" idx="10"/>
          </p:nvPr>
        </p:nvSpPr>
        <p:spPr/>
        <p:txBody>
          <a:bodyPr/>
          <a:lstStyle/>
          <a:p>
            <a:pPr>
              <a:defRPr/>
            </a:pPr>
            <a:fld id="{6EDAD935-3524-4CAB-86D2-08C8290D0015}" type="slidenum">
              <a:rPr lang="zh-CN" altLang="en-US" smtClean="0"/>
              <a:pPr>
                <a:defRPr/>
              </a:pPr>
              <a:t>14</a:t>
            </a:fld>
            <a:endParaRPr lang="en-US" altLang="zh-CN"/>
          </a:p>
        </p:txBody>
      </p:sp>
      <p:sp>
        <p:nvSpPr>
          <p:cNvPr id="5" name="日期占位符 4">
            <a:extLst>
              <a:ext uri="{FF2B5EF4-FFF2-40B4-BE49-F238E27FC236}">
                <a16:creationId xmlns:a16="http://schemas.microsoft.com/office/drawing/2014/main" id="{60CDD88C-4952-6644-ADE2-EC2E8360362B}"/>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spTree>
    <p:extLst>
      <p:ext uri="{BB962C8B-B14F-4D97-AF65-F5344CB8AC3E}">
        <p14:creationId xmlns:p14="http://schemas.microsoft.com/office/powerpoint/2010/main" val="317433946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37460CC3-1078-407A-B899-F1018EB9FAF4}" type="slidenum">
              <a:rPr lang="zh-CN" altLang="en-US" sz="2000" smtClean="0"/>
              <a:pPr/>
              <a:t>140</a:t>
            </a:fld>
            <a:endParaRPr lang="en-US" altLang="zh-CN" sz="2000"/>
          </a:p>
        </p:txBody>
      </p:sp>
      <p:sp>
        <p:nvSpPr>
          <p:cNvPr id="57347"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8EAA8C9-F301-44BE-B5FC-ABF64A9D5658}" type="datetime1">
              <a:rPr lang="zh-CN" altLang="en-US" sz="1800" smtClean="0"/>
              <a:pPr/>
              <a:t>2024/6/12</a:t>
            </a:fld>
            <a:endParaRPr lang="en-US" altLang="zh-CN" sz="1000"/>
          </a:p>
        </p:txBody>
      </p:sp>
      <p:pic>
        <p:nvPicPr>
          <p:cNvPr id="573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1854200"/>
            <a:ext cx="635158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7619" name="Rectangle 3"/>
          <p:cNvSpPr>
            <a:spLocks noGrp="1" noChangeArrowheads="1"/>
          </p:cNvSpPr>
          <p:nvPr>
            <p:ph type="title"/>
          </p:nvPr>
        </p:nvSpPr>
        <p:spPr>
          <a:xfrm>
            <a:off x="704850" y="260350"/>
            <a:ext cx="8820150" cy="658813"/>
          </a:xfrm>
        </p:spPr>
        <p:txBody>
          <a:bodyPr/>
          <a:lstStyle/>
          <a:p>
            <a:pPr>
              <a:defRPr/>
            </a:pPr>
            <a:r>
              <a:rPr lang="en-US" altLang="en-US"/>
              <a:t>5.3.3	代数优化算法</a:t>
            </a:r>
            <a:endParaRPr lang="zh-CN" altLang="en-US"/>
          </a:p>
        </p:txBody>
      </p:sp>
      <p:sp>
        <p:nvSpPr>
          <p:cNvPr id="57350" name="Rectangle 4"/>
          <p:cNvSpPr>
            <a:spLocks noGrp="1" noChangeArrowheads="1"/>
          </p:cNvSpPr>
          <p:nvPr>
            <p:ph type="body" idx="1"/>
          </p:nvPr>
        </p:nvSpPr>
        <p:spPr>
          <a:xfrm>
            <a:off x="0" y="1916113"/>
            <a:ext cx="5600700" cy="1225550"/>
          </a:xfrm>
        </p:spPr>
        <p:txBody>
          <a:bodyPr/>
          <a:lstStyle/>
          <a:p>
            <a:pPr lvl="1"/>
            <a:r>
              <a:rPr lang="en-US" altLang="zh-CN"/>
              <a:t>(1) </a:t>
            </a:r>
            <a:r>
              <a:rPr lang="zh-CN" altLang="en-US"/>
              <a:t>把</a:t>
            </a:r>
            <a:r>
              <a:rPr lang="en-US" altLang="zh-CN"/>
              <a:t>SQL</a:t>
            </a:r>
            <a:r>
              <a:rPr lang="zh-CN" altLang="en-US"/>
              <a:t>语句转换成查询树，如下左图所示</a:t>
            </a:r>
          </a:p>
          <a:p>
            <a:pPr>
              <a:buFont typeface="Wingdings" pitchFamily="2" charset="2"/>
              <a:buNone/>
            </a:pPr>
            <a:endParaRPr lang="zh-CN" altLang="en-US" sz="2400"/>
          </a:p>
        </p:txBody>
      </p:sp>
      <p:sp>
        <p:nvSpPr>
          <p:cNvPr id="57351" name="Rectangle 5"/>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57352" name="Rectangle 7"/>
          <p:cNvSpPr>
            <a:spLocks noChangeArrowheads="1"/>
          </p:cNvSpPr>
          <p:nvPr/>
        </p:nvSpPr>
        <p:spPr bwMode="auto">
          <a:xfrm>
            <a:off x="344488" y="260350"/>
            <a:ext cx="9255125" cy="1427163"/>
          </a:xfrm>
          <a:prstGeom prst="rect">
            <a:avLst/>
          </a:prstGeom>
          <a:solidFill>
            <a:srgbClr val="CCCCFF"/>
          </a:solidFill>
          <a:ln w="19050">
            <a:solidFill>
              <a:srgbClr val="6600FF"/>
            </a:solidFill>
            <a:miter lim="800000"/>
            <a:headEnd/>
            <a:tailEnd/>
          </a:ln>
          <a:effectLst>
            <a:outerShdw dist="107763" dir="18900000" algn="ctr" rotWithShape="0">
              <a:schemeClr val="bg2">
                <a:alpha val="50000"/>
              </a:schemeClr>
            </a:outerShdw>
          </a:effectLst>
        </p:spPr>
        <p:txBody>
          <a:bodyPr lIns="0" tIns="0" rIns="0" bIns="0">
            <a:spAutoFit/>
          </a:bodyPr>
          <a:lstStyle/>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SELECT  Student.Sname</a:t>
            </a:r>
          </a:p>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	   FROM  Student</a:t>
            </a:r>
            <a:r>
              <a:rPr lang="zh-CN" altLang="en-US" b="1">
                <a:latin typeface="Times New Roman" pitchFamily="18" charset="0"/>
              </a:rPr>
              <a:t>，</a:t>
            </a:r>
            <a:r>
              <a:rPr lang="en-US" altLang="zh-CN" b="1">
                <a:latin typeface="Times New Roman" pitchFamily="18" charset="0"/>
              </a:rPr>
              <a:t>SC</a:t>
            </a:r>
            <a:r>
              <a:rPr lang="zh-CN" altLang="en-US" b="1">
                <a:latin typeface="Times New Roman" pitchFamily="18" charset="0"/>
              </a:rPr>
              <a:t>， </a:t>
            </a:r>
            <a:r>
              <a:rPr lang="en-US" altLang="zh-CN" b="1">
                <a:latin typeface="Times New Roman" pitchFamily="18" charset="0"/>
              </a:rPr>
              <a:t>Course</a:t>
            </a:r>
          </a:p>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	   WHERE  Student.Sno=SC.Sno and Course.Cno= SC.Cno </a:t>
            </a:r>
          </a:p>
          <a:p>
            <a:pPr marL="258763" indent="-258763" algn="l" defTabSz="814388">
              <a:lnSpc>
                <a:spcPct val="70000"/>
              </a:lnSpc>
              <a:spcBef>
                <a:spcPct val="35000"/>
              </a:spcBef>
              <a:buClr>
                <a:srgbClr val="27305F"/>
              </a:buClr>
              <a:buSzPct val="60000"/>
              <a:buFont typeface="Wingdings" pitchFamily="2" charset="2"/>
              <a:buNone/>
            </a:pPr>
            <a:r>
              <a:rPr lang="en-US" altLang="zh-CN" b="1">
                <a:latin typeface="Times New Roman" pitchFamily="18" charset="0"/>
              </a:rPr>
              <a:t>           and Student.Dept='</a:t>
            </a:r>
            <a:r>
              <a:rPr lang="zh-CN" altLang="en-US" b="1">
                <a:latin typeface="Times New Roman" pitchFamily="18" charset="0"/>
              </a:rPr>
              <a:t>计算机学院</a:t>
            </a:r>
            <a:r>
              <a:rPr lang="en-US" altLang="zh-CN" b="1">
                <a:latin typeface="Times New Roman" pitchFamily="18" charset="0"/>
              </a:rPr>
              <a:t>' and Course.Cname='DataBase</a:t>
            </a:r>
            <a:r>
              <a:rPr lang="en-US" altLang="zh-CN" b="1">
                <a:solidFill>
                  <a:srgbClr val="0000FF"/>
                </a:solidFill>
                <a:latin typeface="Times New Roman" pitchFamily="18" charset="0"/>
              </a:rPr>
              <a:t>'</a:t>
            </a:r>
          </a:p>
        </p:txBody>
      </p:sp>
    </p:spTree>
    <p:extLst>
      <p:ext uri="{BB962C8B-B14F-4D97-AF65-F5344CB8AC3E}">
        <p14:creationId xmlns:p14="http://schemas.microsoft.com/office/powerpoint/2010/main" val="276964497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A521DC3B-1890-40D8-9BF0-C9C66349EBCC}" type="slidenum">
              <a:rPr lang="zh-CN" altLang="en-US" sz="2000" smtClean="0"/>
              <a:pPr/>
              <a:t>141</a:t>
            </a:fld>
            <a:endParaRPr lang="en-US" altLang="zh-CN" sz="2000"/>
          </a:p>
        </p:txBody>
      </p:sp>
      <p:sp>
        <p:nvSpPr>
          <p:cNvPr id="58371"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7F2DC1A6-DD64-475B-B3CB-0BF8AD893FD4}" type="datetime1">
              <a:rPr lang="zh-CN" altLang="en-US" sz="1800" smtClean="0"/>
              <a:pPr/>
              <a:t>2024/6/12</a:t>
            </a:fld>
            <a:endParaRPr lang="en-US" altLang="zh-CN" sz="1000"/>
          </a:p>
        </p:txBody>
      </p:sp>
      <p:sp>
        <p:nvSpPr>
          <p:cNvPr id="58372" name="Rectangle 4"/>
          <p:cNvSpPr>
            <a:spLocks noGrp="1" noChangeArrowheads="1"/>
          </p:cNvSpPr>
          <p:nvPr>
            <p:ph type="body" idx="1"/>
          </p:nvPr>
        </p:nvSpPr>
        <p:spPr>
          <a:xfrm>
            <a:off x="401638" y="1700213"/>
            <a:ext cx="9255125" cy="841375"/>
          </a:xfrm>
        </p:spPr>
        <p:txBody>
          <a:bodyPr/>
          <a:lstStyle/>
          <a:p>
            <a:pPr lvl="1"/>
            <a:r>
              <a:rPr lang="en-US" altLang="zh-CN"/>
              <a:t>(2) </a:t>
            </a:r>
            <a:r>
              <a:rPr lang="zh-CN" altLang="en-US"/>
              <a:t>转换成关系代数语法树 </a:t>
            </a:r>
          </a:p>
          <a:p>
            <a:pPr>
              <a:buFont typeface="Wingdings" pitchFamily="2" charset="2"/>
              <a:buNone/>
            </a:pPr>
            <a:endParaRPr lang="zh-CN" altLang="en-US" sz="2400"/>
          </a:p>
        </p:txBody>
      </p:sp>
      <p:sp>
        <p:nvSpPr>
          <p:cNvPr id="58373" name="Rectangle 5"/>
          <p:cNvSpPr>
            <a:spLocks noChangeArrowheads="1"/>
          </p:cNvSpPr>
          <p:nvPr/>
        </p:nvSpPr>
        <p:spPr bwMode="auto">
          <a:xfrm>
            <a:off x="-87313" y="2852738"/>
            <a:ext cx="9906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pic>
        <p:nvPicPr>
          <p:cNvPr id="583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3" y="2111375"/>
            <a:ext cx="9561512"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Rectangle 8"/>
          <p:cNvSpPr>
            <a:spLocks noChangeArrowheads="1"/>
          </p:cNvSpPr>
          <p:nvPr/>
        </p:nvSpPr>
        <p:spPr bwMode="auto">
          <a:xfrm>
            <a:off x="344488" y="439738"/>
            <a:ext cx="9255125" cy="1117600"/>
          </a:xfrm>
          <a:prstGeom prst="rect">
            <a:avLst/>
          </a:prstGeom>
          <a:solidFill>
            <a:srgbClr val="CCCCFF"/>
          </a:solidFill>
          <a:ln w="19050">
            <a:solidFill>
              <a:srgbClr val="6600FF"/>
            </a:solidFill>
            <a:miter lim="800000"/>
            <a:headEnd/>
            <a:tailEnd/>
          </a:ln>
          <a:effectLst>
            <a:outerShdw dist="107763" dir="18900000" algn="ctr" rotWithShape="0">
              <a:schemeClr val="bg2">
                <a:alpha val="50000"/>
              </a:schemeClr>
            </a:outerShdw>
          </a:effectLst>
        </p:spPr>
        <p:txBody>
          <a:bodyPr lIns="0" tIns="0" rIns="0" bIns="0">
            <a:spAutoFit/>
          </a:bodyPr>
          <a:lstStyle/>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SELECT  Student.Sname</a:t>
            </a:r>
          </a:p>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	   FROM  Student</a:t>
            </a:r>
            <a:r>
              <a:rPr lang="zh-CN" altLang="en-US" b="1">
                <a:latin typeface="Times New Roman" pitchFamily="18" charset="0"/>
              </a:rPr>
              <a:t>，</a:t>
            </a:r>
            <a:r>
              <a:rPr lang="en-US" altLang="zh-CN" b="1">
                <a:latin typeface="Times New Roman" pitchFamily="18" charset="0"/>
              </a:rPr>
              <a:t>SC</a:t>
            </a:r>
            <a:r>
              <a:rPr lang="zh-CN" altLang="en-US" b="1">
                <a:latin typeface="Times New Roman" pitchFamily="18" charset="0"/>
              </a:rPr>
              <a:t>， </a:t>
            </a:r>
            <a:r>
              <a:rPr lang="en-US" altLang="zh-CN" b="1">
                <a:latin typeface="Times New Roman" pitchFamily="18" charset="0"/>
              </a:rPr>
              <a:t>Course</a:t>
            </a:r>
          </a:p>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	   WHERE  Student.Sno=SC.Sno and Course.Cno= SC.Cno </a:t>
            </a:r>
          </a:p>
          <a:p>
            <a:pPr marL="258763" indent="-258763" algn="l" defTabSz="814388">
              <a:lnSpc>
                <a:spcPct val="75000"/>
              </a:lnSpc>
              <a:buClr>
                <a:srgbClr val="27305F"/>
              </a:buClr>
              <a:buSzPct val="60000"/>
              <a:buFont typeface="Wingdings" pitchFamily="2" charset="2"/>
              <a:buNone/>
            </a:pPr>
            <a:r>
              <a:rPr lang="en-US" altLang="zh-CN" b="1">
                <a:latin typeface="Times New Roman" pitchFamily="18" charset="0"/>
              </a:rPr>
              <a:t>           and Student.Dept='</a:t>
            </a:r>
            <a:r>
              <a:rPr lang="zh-CN" altLang="en-US" b="1">
                <a:latin typeface="Times New Roman" pitchFamily="18" charset="0"/>
              </a:rPr>
              <a:t>计算机学院</a:t>
            </a:r>
            <a:r>
              <a:rPr lang="en-US" altLang="zh-CN" b="1">
                <a:latin typeface="Times New Roman" pitchFamily="18" charset="0"/>
              </a:rPr>
              <a:t>' and Course.Cname='DataBase</a:t>
            </a:r>
            <a:r>
              <a:rPr lang="en-US" altLang="zh-CN" b="1">
                <a:solidFill>
                  <a:srgbClr val="0000FF"/>
                </a:solidFill>
                <a:latin typeface="Times New Roman" pitchFamily="18" charset="0"/>
              </a:rPr>
              <a:t>'</a:t>
            </a:r>
          </a:p>
        </p:txBody>
      </p:sp>
    </p:spTree>
    <p:extLst>
      <p:ext uri="{BB962C8B-B14F-4D97-AF65-F5344CB8AC3E}">
        <p14:creationId xmlns:p14="http://schemas.microsoft.com/office/powerpoint/2010/main" val="38004439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FD333A0-1404-4071-B3E0-8C60EA75965F}" type="slidenum">
              <a:rPr lang="zh-CN" altLang="en-US" sz="2000" smtClean="0"/>
              <a:pPr/>
              <a:t>142</a:t>
            </a:fld>
            <a:endParaRPr lang="en-US" altLang="zh-CN" sz="2000"/>
          </a:p>
        </p:txBody>
      </p:sp>
      <p:sp>
        <p:nvSpPr>
          <p:cNvPr id="59395"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1D43943F-BA79-4B2D-85CE-0E85026FB567}" type="datetime1">
              <a:rPr lang="zh-CN" altLang="en-US" sz="1800" smtClean="0"/>
              <a:pPr/>
              <a:t>2024/6/12</a:t>
            </a:fld>
            <a:endParaRPr lang="en-US" altLang="zh-CN" sz="1000"/>
          </a:p>
        </p:txBody>
      </p:sp>
      <p:pic>
        <p:nvPicPr>
          <p:cNvPr id="164967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2319338"/>
            <a:ext cx="9561512"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9666" name="Rectangle 2"/>
          <p:cNvSpPr>
            <a:spLocks noGrp="1" noChangeArrowheads="1"/>
          </p:cNvSpPr>
          <p:nvPr>
            <p:ph type="title"/>
          </p:nvPr>
        </p:nvSpPr>
        <p:spPr/>
        <p:txBody>
          <a:bodyPr/>
          <a:lstStyle/>
          <a:p>
            <a:pPr>
              <a:defRPr/>
            </a:pPr>
            <a:r>
              <a:rPr lang="en-US" altLang="en-US"/>
              <a:t>5.3.3	代数优化算法</a:t>
            </a:r>
            <a:endParaRPr lang="zh-CN" altLang="en-US"/>
          </a:p>
        </p:txBody>
      </p:sp>
      <p:sp>
        <p:nvSpPr>
          <p:cNvPr id="59398" name="Rectangle 3"/>
          <p:cNvSpPr>
            <a:spLocks noGrp="1" noChangeArrowheads="1"/>
          </p:cNvSpPr>
          <p:nvPr>
            <p:ph type="body" idx="1"/>
          </p:nvPr>
        </p:nvSpPr>
        <p:spPr>
          <a:xfrm>
            <a:off x="0" y="1196975"/>
            <a:ext cx="5400675" cy="1536700"/>
          </a:xfrm>
        </p:spPr>
        <p:txBody>
          <a:bodyPr/>
          <a:lstStyle/>
          <a:p>
            <a:pPr>
              <a:spcBef>
                <a:spcPct val="0"/>
              </a:spcBef>
            </a:pPr>
            <a:r>
              <a:rPr lang="zh-CN" altLang="en-US"/>
              <a:t>（</a:t>
            </a:r>
            <a:r>
              <a:rPr lang="en-US" altLang="zh-CN"/>
              <a:t>3</a:t>
            </a:r>
            <a:r>
              <a:rPr lang="zh-CN" altLang="en-US"/>
              <a:t>）对查询树进行优化 </a:t>
            </a:r>
          </a:p>
          <a:p>
            <a:pPr lvl="1">
              <a:spcBef>
                <a:spcPct val="0"/>
              </a:spcBef>
            </a:pPr>
            <a:r>
              <a:rPr lang="zh-CN" altLang="en-US"/>
              <a:t>变换选择运算 </a:t>
            </a:r>
            <a:r>
              <a:rPr lang="en-US" altLang="zh-CN"/>
              <a:t>,</a:t>
            </a:r>
            <a:r>
              <a:rPr lang="zh-CN" altLang="en-US"/>
              <a:t>得到单独的</a:t>
            </a:r>
            <a:r>
              <a:rPr lang="en-US" altLang="zh-CN"/>
              <a:t>4</a:t>
            </a:r>
            <a:r>
              <a:rPr lang="zh-CN" altLang="en-US"/>
              <a:t>个选择操作 </a:t>
            </a:r>
            <a:r>
              <a:rPr lang="en-US" altLang="zh-CN"/>
              <a:t>.</a:t>
            </a:r>
            <a:r>
              <a:rPr lang="zh-CN" altLang="en-US"/>
              <a:t>尽可能将选择操作移到树的叶端 </a:t>
            </a:r>
            <a:endParaRPr lang="en-US" altLang="zh-CN"/>
          </a:p>
        </p:txBody>
      </p:sp>
      <p:sp>
        <p:nvSpPr>
          <p:cNvPr id="59399" name="Rectangle 4"/>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59400" name="Rectangle 7"/>
          <p:cNvSpPr>
            <a:spLocks noChangeArrowheads="1"/>
          </p:cNvSpPr>
          <p:nvPr/>
        </p:nvSpPr>
        <p:spPr bwMode="auto">
          <a:xfrm>
            <a:off x="0" y="23955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59401" name="Rectangle 10"/>
          <p:cNvSpPr>
            <a:spLocks noChangeArrowheads="1"/>
          </p:cNvSpPr>
          <p:nvPr/>
        </p:nvSpPr>
        <p:spPr bwMode="auto">
          <a:xfrm>
            <a:off x="0" y="23955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graphicFrame>
        <p:nvGraphicFramePr>
          <p:cNvPr id="1649673" name="Object 9"/>
          <p:cNvGraphicFramePr>
            <a:graphicFrameLocks noChangeAspect="1"/>
          </p:cNvGraphicFramePr>
          <p:nvPr/>
        </p:nvGraphicFramePr>
        <p:xfrm>
          <a:off x="3008313" y="1052513"/>
          <a:ext cx="6897687" cy="5524500"/>
        </p:xfrm>
        <a:graphic>
          <a:graphicData uri="http://schemas.openxmlformats.org/presentationml/2006/ole">
            <mc:AlternateContent xmlns:mc="http://schemas.openxmlformats.org/markup-compatibility/2006">
              <mc:Choice xmlns:v="urn:schemas-microsoft-com:vml" Requires="v">
                <p:oleObj spid="_x0000_s66681" name="Visio" r:id="rId4" imgW="3292564" imgH="2644671" progId="Visio.Drawing.11">
                  <p:embed/>
                </p:oleObj>
              </mc:Choice>
              <mc:Fallback>
                <p:oleObj name="Visio" r:id="rId4" imgW="3292564" imgH="2644671" progId="Visio.Drawing.11">
                  <p:embed/>
                  <p:pic>
                    <p:nvPicPr>
                      <p:cNvPr id="164967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8313" y="1052513"/>
                        <a:ext cx="6897687"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93282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9675"/>
                                        </p:tgtEl>
                                        <p:attrNameLst>
                                          <p:attrName>style.visibility</p:attrName>
                                        </p:attrNameLst>
                                      </p:cBhvr>
                                      <p:to>
                                        <p:strVal val="visible"/>
                                      </p:to>
                                    </p:set>
                                    <p:animEffect transition="in" filter="blinds(horizontal)">
                                      <p:cBhvr>
                                        <p:cTn id="7" dur="500"/>
                                        <p:tgtEl>
                                          <p:spTgt spid="1649675"/>
                                        </p:tgtEl>
                                      </p:cBhvr>
                                    </p:animEffect>
                                  </p:childTnLst>
                                  <p:subTnLst>
                                    <p:set>
                                      <p:cBhvr override="childStyle">
                                        <p:cTn dur="1" fill="hold" display="0" masterRel="nextClick" afterEffect="1"/>
                                        <p:tgtEl>
                                          <p:spTgt spid="164967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49673"/>
                                        </p:tgtEl>
                                        <p:attrNameLst>
                                          <p:attrName>style.visibility</p:attrName>
                                        </p:attrNameLst>
                                      </p:cBhvr>
                                      <p:to>
                                        <p:strVal val="visible"/>
                                      </p:to>
                                    </p:set>
                                    <p:animEffect transition="in" filter="wipe(up)">
                                      <p:cBhvr>
                                        <p:cTn id="12" dur="1000"/>
                                        <p:tgtEl>
                                          <p:spTgt spid="1649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C93DDB4A-15C2-4135-8235-DC68C21042B5}" type="slidenum">
              <a:rPr lang="zh-CN" altLang="en-US" sz="2000" smtClean="0"/>
              <a:pPr/>
              <a:t>143</a:t>
            </a:fld>
            <a:endParaRPr lang="en-US" altLang="zh-CN" sz="2000"/>
          </a:p>
        </p:txBody>
      </p:sp>
      <p:sp>
        <p:nvSpPr>
          <p:cNvPr id="60419" name="日期占位符 4"/>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B1CF91CE-CEA3-4274-8F6F-D499D3FED277}" type="datetime1">
              <a:rPr lang="zh-CN" altLang="en-US" sz="1800" smtClean="0"/>
              <a:pPr/>
              <a:t>2024/6/12</a:t>
            </a:fld>
            <a:endParaRPr lang="en-US" altLang="zh-CN" sz="1000"/>
          </a:p>
        </p:txBody>
      </p:sp>
      <p:sp>
        <p:nvSpPr>
          <p:cNvPr id="1650691" name="Rectangle 3"/>
          <p:cNvSpPr>
            <a:spLocks noGrp="1" noChangeArrowheads="1"/>
          </p:cNvSpPr>
          <p:nvPr>
            <p:ph type="title"/>
          </p:nvPr>
        </p:nvSpPr>
        <p:spPr/>
        <p:txBody>
          <a:bodyPr/>
          <a:lstStyle/>
          <a:p>
            <a:pPr>
              <a:defRPr/>
            </a:pPr>
            <a:r>
              <a:rPr lang="en-US" altLang="en-US"/>
              <a:t>5.3.3	代数优化算法</a:t>
            </a:r>
            <a:endParaRPr lang="zh-CN" altLang="en-US"/>
          </a:p>
        </p:txBody>
      </p:sp>
      <p:sp>
        <p:nvSpPr>
          <p:cNvPr id="60421" name="Rectangle 4"/>
          <p:cNvSpPr>
            <a:spLocks noGrp="1" noChangeArrowheads="1"/>
          </p:cNvSpPr>
          <p:nvPr>
            <p:ph type="body" idx="1"/>
          </p:nvPr>
        </p:nvSpPr>
        <p:spPr>
          <a:xfrm>
            <a:off x="-376238" y="1052513"/>
            <a:ext cx="5688013" cy="3457575"/>
          </a:xfrm>
        </p:spPr>
        <p:txBody>
          <a:bodyPr/>
          <a:lstStyle/>
          <a:p>
            <a:pPr lvl="1">
              <a:spcBef>
                <a:spcPct val="0"/>
              </a:spcBef>
            </a:pPr>
            <a:r>
              <a:rPr lang="zh-CN" altLang="en-US"/>
              <a:t>（</a:t>
            </a:r>
            <a:r>
              <a:rPr lang="en-US" altLang="zh-CN"/>
              <a:t>3</a:t>
            </a:r>
            <a:r>
              <a:rPr lang="zh-CN" altLang="en-US"/>
              <a:t>）对查询树进行优化</a:t>
            </a:r>
            <a:r>
              <a:rPr lang="en-US" altLang="zh-CN"/>
              <a:t>(</a:t>
            </a:r>
            <a:r>
              <a:rPr lang="zh-CN" altLang="en-US"/>
              <a:t>续</a:t>
            </a:r>
            <a:r>
              <a:rPr lang="en-US" altLang="zh-CN"/>
              <a:t>)</a:t>
            </a:r>
          </a:p>
          <a:p>
            <a:pPr lvl="2">
              <a:spcBef>
                <a:spcPct val="0"/>
              </a:spcBef>
            </a:pPr>
            <a:r>
              <a:rPr lang="zh-CN" altLang="en-US"/>
              <a:t>根据算法</a:t>
            </a:r>
            <a:r>
              <a:rPr lang="en-US" altLang="zh-CN"/>
              <a:t>5.1</a:t>
            </a:r>
            <a:r>
              <a:rPr lang="zh-CN" altLang="en-US"/>
              <a:t>中的</a:t>
            </a:r>
            <a:r>
              <a:rPr lang="en-US" altLang="zh-CN"/>
              <a:t>(5)</a:t>
            </a:r>
            <a:r>
              <a:rPr lang="zh-CN" altLang="en-US"/>
              <a:t>，</a:t>
            </a:r>
          </a:p>
          <a:p>
            <a:pPr lvl="2">
              <a:spcBef>
                <a:spcPct val="0"/>
              </a:spcBef>
            </a:pPr>
            <a:r>
              <a:rPr lang="zh-CN" altLang="en-US">
                <a:solidFill>
                  <a:srgbClr val="0000FF"/>
                </a:solidFill>
              </a:rPr>
              <a:t>每一双目运算</a:t>
            </a:r>
            <a:r>
              <a:rPr lang="en-US" altLang="zh-CN">
                <a:solidFill>
                  <a:srgbClr val="0000FF"/>
                </a:solidFill>
              </a:rPr>
              <a:t>(×</a:t>
            </a:r>
            <a:r>
              <a:rPr lang="zh-CN" altLang="en-US">
                <a:solidFill>
                  <a:srgbClr val="0000FF"/>
                </a:solidFill>
              </a:rPr>
              <a:t>，  </a:t>
            </a:r>
            <a:r>
              <a:rPr lang="en-US" altLang="zh-CN">
                <a:solidFill>
                  <a:srgbClr val="0000FF"/>
                </a:solidFill>
              </a:rPr>
              <a:t>,∪,</a:t>
            </a:r>
            <a:r>
              <a:rPr lang="zh-CN" altLang="en-US">
                <a:solidFill>
                  <a:srgbClr val="0000FF"/>
                </a:solidFill>
              </a:rPr>
              <a:t>－</a:t>
            </a:r>
            <a:r>
              <a:rPr lang="en-US" altLang="zh-CN">
                <a:solidFill>
                  <a:srgbClr val="0000FF"/>
                </a:solidFill>
              </a:rPr>
              <a:t>)</a:t>
            </a:r>
            <a:r>
              <a:rPr lang="zh-CN" altLang="en-US">
                <a:solidFill>
                  <a:srgbClr val="0000FF"/>
                </a:solidFill>
              </a:rPr>
              <a:t>和它所有的直接祖先为一组</a:t>
            </a:r>
            <a:r>
              <a:rPr lang="en-US" altLang="zh-CN">
                <a:solidFill>
                  <a:srgbClr val="0000FF"/>
                </a:solidFill>
              </a:rPr>
              <a:t>(</a:t>
            </a:r>
            <a:r>
              <a:rPr lang="zh-CN" altLang="en-US">
                <a:solidFill>
                  <a:srgbClr val="0000FF"/>
                </a:solidFill>
              </a:rPr>
              <a:t>这些直接祖先是</a:t>
            </a:r>
            <a:r>
              <a:rPr lang="en-US" altLang="zh-CN">
                <a:solidFill>
                  <a:srgbClr val="0000FF"/>
                </a:solidFill>
                <a:sym typeface="Symbol" pitchFamily="18" charset="2"/>
              </a:rPr>
              <a:t></a:t>
            </a:r>
            <a:r>
              <a:rPr lang="en-US" altLang="zh-CN">
                <a:solidFill>
                  <a:srgbClr val="0000FF"/>
                </a:solidFill>
              </a:rPr>
              <a:t>, </a:t>
            </a:r>
            <a:r>
              <a:rPr lang="zh-CN" altLang="en-US">
                <a:solidFill>
                  <a:srgbClr val="0000FF"/>
                </a:solidFill>
                <a:sym typeface="Symbol" pitchFamily="18" charset="2"/>
              </a:rPr>
              <a:t></a:t>
            </a:r>
            <a:r>
              <a:rPr lang="zh-CN" altLang="en-US">
                <a:solidFill>
                  <a:srgbClr val="0000FF"/>
                </a:solidFill>
              </a:rPr>
              <a:t>运算</a:t>
            </a:r>
            <a:r>
              <a:rPr lang="en-US" altLang="zh-CN">
                <a:solidFill>
                  <a:srgbClr val="0000FF"/>
                </a:solidFill>
              </a:rPr>
              <a:t>)</a:t>
            </a:r>
          </a:p>
          <a:p>
            <a:pPr lvl="2">
              <a:spcBef>
                <a:spcPct val="0"/>
              </a:spcBef>
            </a:pPr>
            <a:r>
              <a:rPr lang="zh-CN" altLang="en-US">
                <a:solidFill>
                  <a:srgbClr val="0000FF"/>
                </a:solidFill>
              </a:rPr>
              <a:t>如果其后代直到叶子全是单目运算，则也将它们并入该组</a:t>
            </a:r>
          </a:p>
          <a:p>
            <a:pPr lvl="2">
              <a:spcBef>
                <a:spcPct val="0"/>
              </a:spcBef>
            </a:pPr>
            <a:r>
              <a:rPr lang="zh-CN" altLang="en-US"/>
              <a:t>把上述得到的语法树的内节点分组，得到优化后的查询树 </a:t>
            </a:r>
            <a:endParaRPr lang="en-US" altLang="zh-CN"/>
          </a:p>
        </p:txBody>
      </p:sp>
      <p:sp>
        <p:nvSpPr>
          <p:cNvPr id="60422" name="Rectangle 5"/>
          <p:cNvSpPr>
            <a:spLocks noChangeArrowheads="1"/>
          </p:cNvSpPr>
          <p:nvPr/>
        </p:nvSpPr>
        <p:spPr bwMode="auto">
          <a:xfrm>
            <a:off x="0" y="2295525"/>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60423" name="Rectangle 6"/>
          <p:cNvSpPr>
            <a:spLocks noChangeArrowheads="1"/>
          </p:cNvSpPr>
          <p:nvPr/>
        </p:nvSpPr>
        <p:spPr bwMode="auto">
          <a:xfrm>
            <a:off x="0" y="2395538"/>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graphicFrame>
        <p:nvGraphicFramePr>
          <p:cNvPr id="60424" name="Object 7"/>
          <p:cNvGraphicFramePr>
            <a:graphicFrameLocks noChangeAspect="1"/>
          </p:cNvGraphicFramePr>
          <p:nvPr/>
        </p:nvGraphicFramePr>
        <p:xfrm>
          <a:off x="4016375" y="1295400"/>
          <a:ext cx="5889625" cy="5562600"/>
        </p:xfrm>
        <a:graphic>
          <a:graphicData uri="http://schemas.openxmlformats.org/presentationml/2006/ole">
            <mc:AlternateContent xmlns:mc="http://schemas.openxmlformats.org/markup-compatibility/2006">
              <mc:Choice xmlns:v="urn:schemas-microsoft-com:vml" Requires="v">
                <p:oleObj spid="_x0000_s67705" name="Visio" r:id="rId3" imgW="3391652" imgH="2824643" progId="Visio.Drawing.11">
                  <p:embed/>
                </p:oleObj>
              </mc:Choice>
              <mc:Fallback>
                <p:oleObj name="Visio" r:id="rId3" imgW="3391652" imgH="2824643" progId="Visio.Drawing.11">
                  <p:embed/>
                  <p:pic>
                    <p:nvPicPr>
                      <p:cNvPr id="6042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375" y="1295400"/>
                        <a:ext cx="58896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5" name="AutoShape 9"/>
          <p:cNvSpPr>
            <a:spLocks noChangeArrowheads="1"/>
          </p:cNvSpPr>
          <p:nvPr/>
        </p:nvSpPr>
        <p:spPr bwMode="auto">
          <a:xfrm rot="5400000">
            <a:off x="3575050" y="1782763"/>
            <a:ext cx="217488" cy="341312"/>
          </a:xfrm>
          <a:prstGeom prst="flowChartCollate">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8779014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0"/>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20B97C2C-AC8B-4204-AD53-E815791C8EC2}" type="slidenum">
              <a:rPr lang="zh-CN" altLang="en-US" sz="2000" smtClean="0"/>
              <a:pPr/>
              <a:t>144</a:t>
            </a:fld>
            <a:endParaRPr lang="en-US" altLang="zh-CN" sz="2000"/>
          </a:p>
        </p:txBody>
      </p:sp>
      <p:sp>
        <p:nvSpPr>
          <p:cNvPr id="66563" name="日期占位符 5"/>
          <p:cNvSpPr>
            <a:spLocks noGrp="1"/>
          </p:cNvSpPr>
          <p:nvPr>
            <p:ph type="dt" sz="quarter" idx="11"/>
          </p:nvPr>
        </p:nvSpPr>
        <p:spPr>
          <a:noFill/>
        </p:spPr>
        <p:txBody>
          <a:bodyPr/>
          <a:lstStyle>
            <a:lvl1pPr defTabSz="1157288">
              <a:defRPr sz="2400">
                <a:solidFill>
                  <a:schemeClr val="tx1"/>
                </a:solidFill>
                <a:latin typeface="Arial" charset="0"/>
                <a:ea typeface="宋体" charset="-122"/>
              </a:defRPr>
            </a:lvl1pPr>
            <a:lvl2pPr marL="742950" indent="-285750" defTabSz="1157288">
              <a:defRPr sz="2400">
                <a:solidFill>
                  <a:schemeClr val="tx1"/>
                </a:solidFill>
                <a:latin typeface="Arial" charset="0"/>
                <a:ea typeface="宋体" charset="-122"/>
              </a:defRPr>
            </a:lvl2pPr>
            <a:lvl3pPr marL="1143000" indent="-228600" defTabSz="1157288">
              <a:defRPr sz="2400">
                <a:solidFill>
                  <a:schemeClr val="tx1"/>
                </a:solidFill>
                <a:latin typeface="Arial" charset="0"/>
                <a:ea typeface="宋体" charset="-122"/>
              </a:defRPr>
            </a:lvl3pPr>
            <a:lvl4pPr marL="1600200" indent="-228600" defTabSz="1157288">
              <a:defRPr sz="2400">
                <a:solidFill>
                  <a:schemeClr val="tx1"/>
                </a:solidFill>
                <a:latin typeface="Arial" charset="0"/>
                <a:ea typeface="宋体" charset="-122"/>
              </a:defRPr>
            </a:lvl4pPr>
            <a:lvl5pPr marL="2057400" indent="-228600" defTabSz="1157288">
              <a:defRPr sz="2400">
                <a:solidFill>
                  <a:schemeClr val="tx1"/>
                </a:solidFill>
                <a:latin typeface="Arial" charset="0"/>
                <a:ea typeface="宋体" charset="-122"/>
              </a:defRPr>
            </a:lvl5pPr>
            <a:lvl6pPr marL="2514600" indent="-228600" algn="ctr" defTabSz="1157288" eaLnBrk="0" fontAlgn="base" hangingPunct="0">
              <a:spcBef>
                <a:spcPct val="0"/>
              </a:spcBef>
              <a:spcAft>
                <a:spcPct val="0"/>
              </a:spcAft>
              <a:defRPr sz="2400">
                <a:solidFill>
                  <a:schemeClr val="tx1"/>
                </a:solidFill>
                <a:latin typeface="Arial" charset="0"/>
                <a:ea typeface="宋体" charset="-122"/>
              </a:defRPr>
            </a:lvl6pPr>
            <a:lvl7pPr marL="2971800" indent="-228600" algn="ctr" defTabSz="1157288" eaLnBrk="0" fontAlgn="base" hangingPunct="0">
              <a:spcBef>
                <a:spcPct val="0"/>
              </a:spcBef>
              <a:spcAft>
                <a:spcPct val="0"/>
              </a:spcAft>
              <a:defRPr sz="2400">
                <a:solidFill>
                  <a:schemeClr val="tx1"/>
                </a:solidFill>
                <a:latin typeface="Arial" charset="0"/>
                <a:ea typeface="宋体" charset="-122"/>
              </a:defRPr>
            </a:lvl7pPr>
            <a:lvl8pPr marL="3429000" indent="-228600" algn="ctr" defTabSz="1157288" eaLnBrk="0" fontAlgn="base" hangingPunct="0">
              <a:spcBef>
                <a:spcPct val="0"/>
              </a:spcBef>
              <a:spcAft>
                <a:spcPct val="0"/>
              </a:spcAft>
              <a:defRPr sz="2400">
                <a:solidFill>
                  <a:schemeClr val="tx1"/>
                </a:solidFill>
                <a:latin typeface="Arial" charset="0"/>
                <a:ea typeface="宋体" charset="-122"/>
              </a:defRPr>
            </a:lvl8pPr>
            <a:lvl9pPr marL="3886200" indent="-228600" algn="ctr" defTabSz="1157288" eaLnBrk="0" fontAlgn="base" hangingPunct="0">
              <a:spcBef>
                <a:spcPct val="0"/>
              </a:spcBef>
              <a:spcAft>
                <a:spcPct val="0"/>
              </a:spcAft>
              <a:defRPr sz="2400">
                <a:solidFill>
                  <a:schemeClr val="tx1"/>
                </a:solidFill>
                <a:latin typeface="Arial" charset="0"/>
                <a:ea typeface="宋体" charset="-122"/>
              </a:defRPr>
            </a:lvl9pPr>
          </a:lstStyle>
          <a:p>
            <a:fld id="{6CF3E7FC-B79C-497B-9654-22E379FAE723}" type="datetime1">
              <a:rPr lang="zh-CN" altLang="en-US" sz="1800" smtClean="0"/>
              <a:pPr/>
              <a:t>2024/6/12</a:t>
            </a:fld>
            <a:endParaRPr lang="en-US" altLang="zh-CN" sz="1000"/>
          </a:p>
        </p:txBody>
      </p:sp>
      <p:sp>
        <p:nvSpPr>
          <p:cNvPr id="1614850" name="Rectangle 2"/>
          <p:cNvSpPr>
            <a:spLocks noGrp="1" noChangeArrowheads="1"/>
          </p:cNvSpPr>
          <p:nvPr>
            <p:ph type="title"/>
          </p:nvPr>
        </p:nvSpPr>
        <p:spPr/>
        <p:txBody>
          <a:bodyPr/>
          <a:lstStyle/>
          <a:p>
            <a:pPr defTabSz="914400">
              <a:defRPr/>
            </a:pPr>
            <a:r>
              <a:rPr lang="en-US" altLang="zh-CN"/>
              <a:t>2.	</a:t>
            </a:r>
            <a:r>
              <a:rPr lang="zh-CN" altLang="en-US"/>
              <a:t>连接操作的启发式规则</a:t>
            </a:r>
          </a:p>
        </p:txBody>
      </p:sp>
      <p:sp>
        <p:nvSpPr>
          <p:cNvPr id="66565" name="Rectangle 3"/>
          <p:cNvSpPr>
            <a:spLocks noGrp="1" noChangeArrowheads="1"/>
          </p:cNvSpPr>
          <p:nvPr>
            <p:ph type="body" sz="half" idx="1"/>
          </p:nvPr>
        </p:nvSpPr>
        <p:spPr>
          <a:xfrm>
            <a:off x="650875" y="1143000"/>
            <a:ext cx="8982075" cy="5429250"/>
          </a:xfrm>
        </p:spPr>
        <p:txBody>
          <a:bodyPr/>
          <a:lstStyle/>
          <a:p>
            <a:pPr marL="342900" indent="-342900" defTabSz="914400"/>
            <a:r>
              <a:rPr lang="en-US" altLang="zh-CN" sz="2500"/>
              <a:t>(4) </a:t>
            </a:r>
            <a:r>
              <a:rPr lang="zh-CN" altLang="en-US" sz="2500"/>
              <a:t>可以选用嵌套循环方法，并选择其中较小的表，确切地讲是</a:t>
            </a:r>
            <a:r>
              <a:rPr lang="zh-CN" altLang="en-US" sz="2500">
                <a:solidFill>
                  <a:srgbClr val="FF0000"/>
                </a:solidFill>
              </a:rPr>
              <a:t>占用存储块数较少的表，作为外表（外循环的表）</a:t>
            </a:r>
            <a:r>
              <a:rPr lang="zh-CN" altLang="en-US" sz="2500"/>
              <a:t>。</a:t>
            </a:r>
          </a:p>
          <a:p>
            <a:pPr marL="342900" indent="-342900" defTabSz="914400"/>
            <a:r>
              <a:rPr lang="zh-CN" altLang="en-US" sz="2500"/>
              <a:t>理由：</a:t>
            </a:r>
          </a:p>
          <a:p>
            <a:pPr marL="742950" lvl="1" indent="-285750" defTabSz="914400"/>
            <a:r>
              <a:rPr lang="zh-CN" altLang="en-US"/>
              <a:t>设连接表</a:t>
            </a:r>
            <a:r>
              <a:rPr lang="en-US" altLang="zh-CN"/>
              <a:t>R</a:t>
            </a:r>
            <a:r>
              <a:rPr lang="zh-CN" altLang="en-US"/>
              <a:t>与</a:t>
            </a:r>
            <a:r>
              <a:rPr lang="en-US" altLang="zh-CN"/>
              <a:t>S</a:t>
            </a:r>
            <a:r>
              <a:rPr lang="zh-CN" altLang="en-US"/>
              <a:t>分别占用的块数为</a:t>
            </a:r>
            <a:r>
              <a:rPr lang="en-US" altLang="zh-CN"/>
              <a:t>Br</a:t>
            </a:r>
            <a:r>
              <a:rPr lang="zh-CN" altLang="en-US"/>
              <a:t>与</a:t>
            </a:r>
            <a:r>
              <a:rPr lang="en-US" altLang="zh-CN"/>
              <a:t>Bs</a:t>
            </a:r>
          </a:p>
          <a:p>
            <a:pPr marL="742950" lvl="1" indent="-285750" defTabSz="914400"/>
            <a:r>
              <a:rPr lang="zh-CN" altLang="en-US"/>
              <a:t>连接操作使用的内存缓冲区块数为</a:t>
            </a:r>
            <a:r>
              <a:rPr lang="en-US" altLang="zh-CN"/>
              <a:t>K</a:t>
            </a:r>
          </a:p>
          <a:p>
            <a:pPr marL="742950" lvl="1" indent="-285750" defTabSz="914400"/>
            <a:r>
              <a:rPr lang="zh-CN" altLang="en-US"/>
              <a:t>分配</a:t>
            </a:r>
            <a:r>
              <a:rPr lang="en-US" altLang="zh-CN"/>
              <a:t>K-1</a:t>
            </a:r>
            <a:r>
              <a:rPr lang="zh-CN" altLang="en-US"/>
              <a:t>块给外表</a:t>
            </a:r>
          </a:p>
          <a:p>
            <a:pPr marL="742950" lvl="1" indent="-285750" defTabSz="914400"/>
            <a:r>
              <a:rPr lang="zh-CN" altLang="en-US"/>
              <a:t>如果</a:t>
            </a:r>
            <a:r>
              <a:rPr lang="en-US" altLang="zh-CN"/>
              <a:t>R</a:t>
            </a:r>
            <a:r>
              <a:rPr lang="zh-CN" altLang="en-US"/>
              <a:t>为外表，则嵌套循环法存取的块数为         </a:t>
            </a:r>
            <a:endParaRPr lang="en-US" altLang="zh-CN"/>
          </a:p>
          <a:p>
            <a:pPr marL="742950" lvl="1" indent="-285750" defTabSz="914400"/>
            <a:endParaRPr lang="en-US" altLang="zh-CN"/>
          </a:p>
          <a:p>
            <a:pPr marL="742950" lvl="1" indent="-285750" defTabSz="914400"/>
            <a:endParaRPr lang="en-US" altLang="zh-CN"/>
          </a:p>
          <a:p>
            <a:pPr marL="742950" lvl="1" indent="-285750" defTabSz="914400"/>
            <a:endParaRPr lang="en-US" altLang="zh-CN"/>
          </a:p>
          <a:p>
            <a:pPr marL="742950" lvl="1" indent="-285750" defTabSz="914400"/>
            <a:r>
              <a:rPr lang="zh-CN" altLang="en-US"/>
              <a:t>显然应该选块数小的表作为外表 </a:t>
            </a:r>
          </a:p>
        </p:txBody>
      </p:sp>
      <p:graphicFrame>
        <p:nvGraphicFramePr>
          <p:cNvPr id="66566" name="Object 4"/>
          <p:cNvGraphicFramePr>
            <a:graphicFrameLocks noGrp="1" noChangeAspect="1"/>
          </p:cNvGraphicFramePr>
          <p:nvPr>
            <p:ph sz="half" idx="2"/>
          </p:nvPr>
        </p:nvGraphicFramePr>
        <p:xfrm>
          <a:off x="2144713" y="4652963"/>
          <a:ext cx="2879725" cy="1352550"/>
        </p:xfrm>
        <a:graphic>
          <a:graphicData uri="http://schemas.openxmlformats.org/presentationml/2006/ole">
            <mc:AlternateContent xmlns:mc="http://schemas.openxmlformats.org/markup-compatibility/2006">
              <mc:Choice xmlns:v="urn:schemas-microsoft-com:vml" Requires="v">
                <p:oleObj spid="_x0000_s68727" name="Equation" r:id="rId3" imgW="837836" imgH="393529" progId="Equation.DSMT4">
                  <p:embed/>
                </p:oleObj>
              </mc:Choice>
              <mc:Fallback>
                <p:oleObj name="Equation" r:id="rId3" imgW="837836" imgH="393529" progId="Equation.DSMT4">
                  <p:embed/>
                  <p:pic>
                    <p:nvPicPr>
                      <p:cNvPr id="6656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713" y="4652963"/>
                        <a:ext cx="2879725" cy="135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9964765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M6</a:t>
            </a:r>
            <a:br>
              <a:rPr lang="en-US" altLang="zh-CN" sz="7200" dirty="0"/>
            </a:br>
            <a:r>
              <a:rPr lang="zh-CN" altLang="en-US" sz="7200" dirty="0"/>
              <a:t>数据库的安全性</a:t>
            </a:r>
          </a:p>
        </p:txBody>
      </p:sp>
    </p:spTree>
    <p:extLst>
      <p:ext uri="{BB962C8B-B14F-4D97-AF65-F5344CB8AC3E}">
        <p14:creationId xmlns:p14="http://schemas.microsoft.com/office/powerpoint/2010/main" val="392804998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AE0E55B2-F7E4-8F4B-8665-4C6266E265F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1722F73-8FAA-BD4F-BC0A-B2F41C35DF62}" type="slidenum">
              <a:rPr lang="zh-CN" altLang="en-US" sz="2000"/>
              <a:pPr/>
              <a:t>146</a:t>
            </a:fld>
            <a:endParaRPr lang="en-US" altLang="zh-CN" sz="2000"/>
          </a:p>
        </p:txBody>
      </p:sp>
      <p:sp>
        <p:nvSpPr>
          <p:cNvPr id="7171" name="日期占位符 4">
            <a:extLst>
              <a:ext uri="{FF2B5EF4-FFF2-40B4-BE49-F238E27FC236}">
                <a16:creationId xmlns:a16="http://schemas.microsoft.com/office/drawing/2014/main" id="{DAC03C3B-09D9-4E41-A013-0C40C30A3AB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3184017-7F36-334D-A58B-569F9E35EC82}" type="datetime1">
              <a:rPr lang="zh-CN" altLang="en-US" sz="1800" smtClean="0"/>
              <a:pPr/>
              <a:t>2024/6/12</a:t>
            </a:fld>
            <a:endParaRPr lang="en-US" altLang="zh-CN" sz="1000"/>
          </a:p>
        </p:txBody>
      </p:sp>
      <p:sp>
        <p:nvSpPr>
          <p:cNvPr id="2560002" name="Rectangle 2">
            <a:extLst>
              <a:ext uri="{FF2B5EF4-FFF2-40B4-BE49-F238E27FC236}">
                <a16:creationId xmlns:a16="http://schemas.microsoft.com/office/drawing/2014/main" id="{65185CE1-8799-3E44-A406-B0A0705BC62C}"/>
              </a:ext>
            </a:extLst>
          </p:cNvPr>
          <p:cNvSpPr>
            <a:spLocks noGrp="1" noChangeArrowheads="1"/>
          </p:cNvSpPr>
          <p:nvPr>
            <p:ph type="title"/>
          </p:nvPr>
        </p:nvSpPr>
        <p:spPr/>
        <p:txBody>
          <a:bodyPr/>
          <a:lstStyle/>
          <a:p>
            <a:r>
              <a:rPr lang="zh-CN" altLang="en-US"/>
              <a:t>第6章 数据库的安全性</a:t>
            </a:r>
          </a:p>
        </p:txBody>
      </p:sp>
      <p:sp>
        <p:nvSpPr>
          <p:cNvPr id="7173" name="Rectangle 3">
            <a:extLst>
              <a:ext uri="{FF2B5EF4-FFF2-40B4-BE49-F238E27FC236}">
                <a16:creationId xmlns:a16="http://schemas.microsoft.com/office/drawing/2014/main" id="{2BF162FF-59B6-0248-97EA-9ED1B4FC8461}"/>
              </a:ext>
            </a:extLst>
          </p:cNvPr>
          <p:cNvSpPr>
            <a:spLocks noGrp="1" noChangeArrowheads="1"/>
          </p:cNvSpPr>
          <p:nvPr>
            <p:ph type="body" idx="1"/>
          </p:nvPr>
        </p:nvSpPr>
        <p:spPr>
          <a:xfrm>
            <a:off x="650875" y="1143000"/>
            <a:ext cx="8820150" cy="4587875"/>
          </a:xfrm>
        </p:spPr>
        <p:txBody>
          <a:bodyPr/>
          <a:lstStyle/>
          <a:p>
            <a:r>
              <a:rPr lang="zh-CN" altLang="en-US">
                <a:latin typeface="宋体" panose="02010600030101010101" pitchFamily="2" charset="-122"/>
              </a:rPr>
              <a:t>安全性对于任何一个数据库管理系统来说都是至关重要的。</a:t>
            </a:r>
          </a:p>
          <a:p>
            <a:pPr lvl="1"/>
            <a:r>
              <a:rPr lang="zh-CN" altLang="en-US">
                <a:latin typeface="宋体" panose="02010600030101010101" pitchFamily="2" charset="-122"/>
              </a:rPr>
              <a:t>数据库安全性是</a:t>
            </a:r>
            <a:r>
              <a:rPr lang="zh-CN" altLang="en-US">
                <a:solidFill>
                  <a:srgbClr val="0000FF"/>
                </a:solidFill>
                <a:latin typeface="宋体" panose="02010600030101010101" pitchFamily="2" charset="-122"/>
              </a:rPr>
              <a:t>保护数据库不被非法使用</a:t>
            </a:r>
            <a:r>
              <a:rPr lang="zh-CN" altLang="en-US">
                <a:latin typeface="宋体" panose="02010600030101010101" pitchFamily="2" charset="-122"/>
              </a:rPr>
              <a:t>和</a:t>
            </a:r>
            <a:r>
              <a:rPr lang="zh-CN" altLang="en-US">
                <a:solidFill>
                  <a:srgbClr val="0000FF"/>
                </a:solidFill>
                <a:latin typeface="宋体" panose="02010600030101010101" pitchFamily="2" charset="-122"/>
              </a:rPr>
              <a:t>防止非法用户恶意造成的破坏</a:t>
            </a:r>
            <a:r>
              <a:rPr lang="zh-CN" altLang="en-US">
                <a:latin typeface="宋体" panose="02010600030101010101" pitchFamily="2" charset="-122"/>
              </a:rPr>
              <a:t>，</a:t>
            </a:r>
          </a:p>
          <a:p>
            <a:pPr lvl="1"/>
            <a:r>
              <a:rPr lang="zh-CN" altLang="en-US">
                <a:latin typeface="宋体" panose="02010600030101010101" pitchFamily="2" charset="-122"/>
              </a:rPr>
              <a:t>安全性措施的防范对象是</a:t>
            </a:r>
            <a:r>
              <a:rPr lang="zh-CN" altLang="en-US">
                <a:solidFill>
                  <a:srgbClr val="0000FF"/>
                </a:solidFill>
                <a:latin typeface="宋体" panose="02010600030101010101" pitchFamily="2" charset="-122"/>
              </a:rPr>
              <a:t>非法用户的进入</a:t>
            </a:r>
            <a:r>
              <a:rPr lang="zh-CN" altLang="en-US">
                <a:latin typeface="宋体" panose="02010600030101010101" pitchFamily="2" charset="-122"/>
              </a:rPr>
              <a:t>和</a:t>
            </a:r>
            <a:r>
              <a:rPr lang="zh-CN" altLang="en-US">
                <a:solidFill>
                  <a:srgbClr val="0000FF"/>
                </a:solidFill>
                <a:latin typeface="宋体" panose="02010600030101010101" pitchFamily="2" charset="-122"/>
              </a:rPr>
              <a:t>合法用户的非法操作</a:t>
            </a:r>
            <a:r>
              <a:rPr lang="zh-CN" altLang="en-US">
                <a:latin typeface="宋体" panose="02010600030101010101" pitchFamily="2" charset="-122"/>
              </a:rPr>
              <a:t>，</a:t>
            </a:r>
          </a:p>
          <a:p>
            <a:pPr lvl="1"/>
            <a:endParaRPr lang="zh-CN" altLang="en-US">
              <a:latin typeface="宋体" panose="02010600030101010101" pitchFamily="2" charset="-122"/>
            </a:endParaRPr>
          </a:p>
          <a:p>
            <a:r>
              <a:rPr lang="zh-CN" altLang="en-US">
                <a:latin typeface="宋体" panose="02010600030101010101" pitchFamily="2" charset="-122"/>
              </a:rPr>
              <a:t>数据库完整性则是保护数据库以防止合法用户无意造成的破坏</a:t>
            </a:r>
          </a:p>
          <a:p>
            <a:pPr lvl="1"/>
            <a:r>
              <a:rPr lang="zh-CN" altLang="en-US">
                <a:latin typeface="宋体" panose="02010600030101010101" pitchFamily="2" charset="-122"/>
              </a:rPr>
              <a:t>而完整性措施主要防范不合语义的数据进入数据库</a:t>
            </a:r>
            <a:endParaRPr lang="zh-CN" altLang="en-US"/>
          </a:p>
        </p:txBody>
      </p:sp>
    </p:spTree>
    <p:extLst>
      <p:ext uri="{BB962C8B-B14F-4D97-AF65-F5344CB8AC3E}">
        <p14:creationId xmlns:p14="http://schemas.microsoft.com/office/powerpoint/2010/main" val="367721446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981EEE14-374B-AC46-B714-AA1307BD57D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281C327-B398-C447-874A-C09C68D0D585}" type="slidenum">
              <a:rPr lang="zh-CN" altLang="en-US" sz="2000"/>
              <a:pPr/>
              <a:t>147</a:t>
            </a:fld>
            <a:endParaRPr lang="en-US" altLang="zh-CN" sz="2000"/>
          </a:p>
        </p:txBody>
      </p:sp>
      <p:sp>
        <p:nvSpPr>
          <p:cNvPr id="9219" name="日期占位符 4">
            <a:extLst>
              <a:ext uri="{FF2B5EF4-FFF2-40B4-BE49-F238E27FC236}">
                <a16:creationId xmlns:a16="http://schemas.microsoft.com/office/drawing/2014/main" id="{57EAE91E-4073-F440-802A-EB58F5F775A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E72AB2B-BA41-114E-B10D-817F9F8DA6AD}" type="datetime1">
              <a:rPr lang="zh-CN" altLang="en-US" sz="1800" smtClean="0"/>
              <a:pPr/>
              <a:t>2024/6/12</a:t>
            </a:fld>
            <a:endParaRPr lang="en-US" altLang="zh-CN" sz="1000"/>
          </a:p>
        </p:txBody>
      </p:sp>
      <p:sp>
        <p:nvSpPr>
          <p:cNvPr id="2347010" name="Rectangle 2">
            <a:extLst>
              <a:ext uri="{FF2B5EF4-FFF2-40B4-BE49-F238E27FC236}">
                <a16:creationId xmlns:a16="http://schemas.microsoft.com/office/drawing/2014/main" id="{BB7C54B3-2A77-A441-955A-2D5B8BB667B0}"/>
              </a:ext>
            </a:extLst>
          </p:cNvPr>
          <p:cNvSpPr>
            <a:spLocks noGrp="1" noChangeArrowheads="1"/>
          </p:cNvSpPr>
          <p:nvPr>
            <p:ph type="title"/>
          </p:nvPr>
        </p:nvSpPr>
        <p:spPr/>
        <p:txBody>
          <a:bodyPr/>
          <a:lstStyle/>
          <a:p>
            <a:r>
              <a:rPr lang="zh-CN" altLang="en-US"/>
              <a:t>第6章 数据库的安全性</a:t>
            </a:r>
          </a:p>
        </p:txBody>
      </p:sp>
      <p:sp>
        <p:nvSpPr>
          <p:cNvPr id="9221" name="Rectangle 3">
            <a:extLst>
              <a:ext uri="{FF2B5EF4-FFF2-40B4-BE49-F238E27FC236}">
                <a16:creationId xmlns:a16="http://schemas.microsoft.com/office/drawing/2014/main" id="{F5473EA4-7388-C141-A864-6281A28865D0}"/>
              </a:ext>
            </a:extLst>
          </p:cNvPr>
          <p:cNvSpPr>
            <a:spLocks noGrp="1" noChangeArrowheads="1"/>
          </p:cNvSpPr>
          <p:nvPr>
            <p:ph type="body" idx="1"/>
          </p:nvPr>
        </p:nvSpPr>
        <p:spPr>
          <a:xfrm>
            <a:off x="650875" y="1143000"/>
            <a:ext cx="8820150" cy="4972050"/>
          </a:xfrm>
        </p:spPr>
        <p:txBody>
          <a:bodyPr/>
          <a:lstStyle/>
          <a:p>
            <a:pPr algn="just"/>
            <a:r>
              <a:rPr lang="zh-CN" altLang="en-US"/>
              <a:t>什么是数据库的安全性</a:t>
            </a:r>
          </a:p>
          <a:p>
            <a:pPr lvl="1" algn="just"/>
            <a:r>
              <a:rPr lang="zh-CN" altLang="en-US"/>
              <a:t>数据库的安全性是指保护数据库，防止因用户非法使用数据库造成数据泄露、更改或破坏。</a:t>
            </a:r>
          </a:p>
          <a:p>
            <a:pPr lvl="1" algn="just"/>
            <a:r>
              <a:rPr lang="zh-CN" altLang="en-US"/>
              <a:t>安全性问题不是数据库系统所独有的，所有计算机系统都有这个问题。只是在数据库系统中大量数据集中存放，而且为许多最终用户直接共享，从而使安全性问题更为突出。</a:t>
            </a:r>
          </a:p>
          <a:p>
            <a:pPr algn="just"/>
            <a:r>
              <a:rPr lang="zh-CN" altLang="en-US"/>
              <a:t>什么是数据的保密</a:t>
            </a:r>
          </a:p>
          <a:p>
            <a:pPr lvl="1" algn="just"/>
            <a:r>
              <a:rPr lang="zh-CN" altLang="en-US"/>
              <a:t>数据保密是指用户合法地访问到机密数据后能否对这些数据保密。</a:t>
            </a:r>
          </a:p>
          <a:p>
            <a:pPr lvl="1" algn="just"/>
            <a:r>
              <a:rPr lang="zh-CN" altLang="en-US"/>
              <a:t>通过制订法律道德准则和政策法规来保证。</a:t>
            </a:r>
          </a:p>
        </p:txBody>
      </p:sp>
    </p:spTree>
    <p:extLst>
      <p:ext uri="{BB962C8B-B14F-4D97-AF65-F5344CB8AC3E}">
        <p14:creationId xmlns:p14="http://schemas.microsoft.com/office/powerpoint/2010/main" val="25327287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FA5E965E-A8EF-A74C-BA35-F61CF9C0D54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E71C7D6-2D0C-B943-A238-1231DB9B7CF7}" type="slidenum">
              <a:rPr lang="zh-CN" altLang="en-US" sz="2000"/>
              <a:pPr/>
              <a:t>148</a:t>
            </a:fld>
            <a:endParaRPr lang="en-US" altLang="zh-CN" sz="2000"/>
          </a:p>
        </p:txBody>
      </p:sp>
      <p:sp>
        <p:nvSpPr>
          <p:cNvPr id="14339" name="日期占位符 4">
            <a:extLst>
              <a:ext uri="{FF2B5EF4-FFF2-40B4-BE49-F238E27FC236}">
                <a16:creationId xmlns:a16="http://schemas.microsoft.com/office/drawing/2014/main" id="{ED50E8F6-C36A-1E44-BD5C-56DA06C8C57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E9F318D-CB2F-CE4E-AF49-B44446BC9FF4}" type="datetime1">
              <a:rPr lang="zh-CN" altLang="en-US" sz="1800" smtClean="0"/>
              <a:pPr/>
              <a:t>2024/6/12</a:t>
            </a:fld>
            <a:endParaRPr lang="en-US" altLang="zh-CN" sz="1000"/>
          </a:p>
        </p:txBody>
      </p:sp>
      <p:sp>
        <p:nvSpPr>
          <p:cNvPr id="2373634" name="Rectangle 2">
            <a:extLst>
              <a:ext uri="{FF2B5EF4-FFF2-40B4-BE49-F238E27FC236}">
                <a16:creationId xmlns:a16="http://schemas.microsoft.com/office/drawing/2014/main" id="{9241B9B6-87C0-F94E-9BF8-36C982217419}"/>
              </a:ext>
            </a:extLst>
          </p:cNvPr>
          <p:cNvSpPr>
            <a:spLocks noGrp="1" noChangeArrowheads="1"/>
          </p:cNvSpPr>
          <p:nvPr>
            <p:ph type="title"/>
          </p:nvPr>
        </p:nvSpPr>
        <p:spPr>
          <a:xfrm>
            <a:off x="650875" y="311150"/>
            <a:ext cx="8820150" cy="603250"/>
          </a:xfrm>
        </p:spPr>
        <p:txBody>
          <a:bodyPr/>
          <a:lstStyle/>
          <a:p>
            <a:pPr defTabSz="914400"/>
            <a:r>
              <a:rPr lang="en-US" altLang="zh-CN" sz="4400"/>
              <a:t>6.1 </a:t>
            </a:r>
            <a:r>
              <a:rPr lang="zh-CN" altLang="en-US" sz="4400"/>
              <a:t>计算机安全性概述</a:t>
            </a:r>
          </a:p>
        </p:txBody>
      </p:sp>
      <p:sp>
        <p:nvSpPr>
          <p:cNvPr id="14341" name="Rectangle 3">
            <a:extLst>
              <a:ext uri="{FF2B5EF4-FFF2-40B4-BE49-F238E27FC236}">
                <a16:creationId xmlns:a16="http://schemas.microsoft.com/office/drawing/2014/main" id="{761DBE1C-61A5-BF4A-92C8-790C427E5E62}"/>
              </a:ext>
            </a:extLst>
          </p:cNvPr>
          <p:cNvSpPr>
            <a:spLocks noGrp="1" noChangeArrowheads="1"/>
          </p:cNvSpPr>
          <p:nvPr>
            <p:ph type="body" idx="1"/>
          </p:nvPr>
        </p:nvSpPr>
        <p:spPr>
          <a:xfrm>
            <a:off x="650875" y="1143000"/>
            <a:ext cx="8820150" cy="384175"/>
          </a:xfrm>
        </p:spPr>
        <p:txBody>
          <a:bodyPr/>
          <a:lstStyle/>
          <a:p>
            <a:r>
              <a:rPr lang="en-US" altLang="zh-CN"/>
              <a:t>TCSEC/TDI</a:t>
            </a:r>
            <a:r>
              <a:rPr lang="zh-CN" altLang="en-US"/>
              <a:t>安全级别划分</a:t>
            </a:r>
          </a:p>
        </p:txBody>
      </p:sp>
      <p:grpSp>
        <p:nvGrpSpPr>
          <p:cNvPr id="14342" name="Group 4">
            <a:extLst>
              <a:ext uri="{FF2B5EF4-FFF2-40B4-BE49-F238E27FC236}">
                <a16:creationId xmlns:a16="http://schemas.microsoft.com/office/drawing/2014/main" id="{9F2A9A84-24A8-D946-B8A2-81E178A46817}"/>
              </a:ext>
            </a:extLst>
          </p:cNvPr>
          <p:cNvGrpSpPr>
            <a:grpSpLocks/>
          </p:cNvGrpSpPr>
          <p:nvPr/>
        </p:nvGrpSpPr>
        <p:grpSpPr bwMode="auto">
          <a:xfrm>
            <a:off x="488950" y="1773238"/>
            <a:ext cx="8856663" cy="4538662"/>
            <a:chOff x="-3" y="-3"/>
            <a:chExt cx="3071" cy="3078"/>
          </a:xfrm>
        </p:grpSpPr>
        <p:grpSp>
          <p:nvGrpSpPr>
            <p:cNvPr id="14343" name="Group 5">
              <a:extLst>
                <a:ext uri="{FF2B5EF4-FFF2-40B4-BE49-F238E27FC236}">
                  <a16:creationId xmlns:a16="http://schemas.microsoft.com/office/drawing/2014/main" id="{F80D4B3A-84E4-3A43-BA1E-22328448297F}"/>
                </a:ext>
              </a:extLst>
            </p:cNvPr>
            <p:cNvGrpSpPr>
              <a:grpSpLocks/>
            </p:cNvGrpSpPr>
            <p:nvPr/>
          </p:nvGrpSpPr>
          <p:grpSpPr bwMode="auto">
            <a:xfrm>
              <a:off x="0" y="0"/>
              <a:ext cx="3065" cy="3072"/>
              <a:chOff x="0" y="0"/>
              <a:chExt cx="3065" cy="3072"/>
            </a:xfrm>
          </p:grpSpPr>
          <p:grpSp>
            <p:nvGrpSpPr>
              <p:cNvPr id="14345" name="Group 6">
                <a:extLst>
                  <a:ext uri="{FF2B5EF4-FFF2-40B4-BE49-F238E27FC236}">
                    <a16:creationId xmlns:a16="http://schemas.microsoft.com/office/drawing/2014/main" id="{1118DA83-0D90-A745-A45B-09512C65BF02}"/>
                  </a:ext>
                </a:extLst>
              </p:cNvPr>
              <p:cNvGrpSpPr>
                <a:grpSpLocks/>
              </p:cNvGrpSpPr>
              <p:nvPr/>
            </p:nvGrpSpPr>
            <p:grpSpPr bwMode="auto">
              <a:xfrm>
                <a:off x="0" y="0"/>
                <a:ext cx="709" cy="384"/>
                <a:chOff x="0" y="0"/>
                <a:chExt cx="709" cy="384"/>
              </a:xfrm>
            </p:grpSpPr>
            <p:sp>
              <p:nvSpPr>
                <p:cNvPr id="14391" name="Rectangle 7">
                  <a:extLst>
                    <a:ext uri="{FF2B5EF4-FFF2-40B4-BE49-F238E27FC236}">
                      <a16:creationId xmlns:a16="http://schemas.microsoft.com/office/drawing/2014/main" id="{60E2FACF-06A0-1548-8497-3E592CE2F7FD}"/>
                    </a:ext>
                  </a:extLst>
                </p:cNvPr>
                <p:cNvSpPr>
                  <a:spLocks noChangeArrowheads="1"/>
                </p:cNvSpPr>
                <p:nvPr/>
              </p:nvSpPr>
              <p:spPr bwMode="auto">
                <a:xfrm>
                  <a:off x="43" y="0"/>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a:latin typeface="Times New Roman" panose="02020603050405020304" pitchFamily="18" charset="0"/>
                    </a:rPr>
                    <a:t>安 全 级 别</a:t>
                  </a:r>
                  <a:endParaRPr kumimoji="1" lang="zh-CN" altLang="en-US" b="0">
                    <a:latin typeface="Times New Roman" panose="02020603050405020304" pitchFamily="18" charset="0"/>
                  </a:endParaRPr>
                </a:p>
              </p:txBody>
            </p:sp>
            <p:sp>
              <p:nvSpPr>
                <p:cNvPr id="14392" name="Rectangle 8">
                  <a:extLst>
                    <a:ext uri="{FF2B5EF4-FFF2-40B4-BE49-F238E27FC236}">
                      <a16:creationId xmlns:a16="http://schemas.microsoft.com/office/drawing/2014/main" id="{696AC82C-DCD8-E144-8F5D-70B91D636EF0}"/>
                    </a:ext>
                  </a:extLst>
                </p:cNvPr>
                <p:cNvSpPr>
                  <a:spLocks noChangeArrowheads="1"/>
                </p:cNvSpPr>
                <p:nvPr/>
              </p:nvSpPr>
              <p:spPr bwMode="auto">
                <a:xfrm>
                  <a:off x="0" y="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46" name="Group 9">
                <a:extLst>
                  <a:ext uri="{FF2B5EF4-FFF2-40B4-BE49-F238E27FC236}">
                    <a16:creationId xmlns:a16="http://schemas.microsoft.com/office/drawing/2014/main" id="{CA32555A-8805-6E4A-8D2A-89F0508DC09D}"/>
                  </a:ext>
                </a:extLst>
              </p:cNvPr>
              <p:cNvGrpSpPr>
                <a:grpSpLocks/>
              </p:cNvGrpSpPr>
              <p:nvPr/>
            </p:nvGrpSpPr>
            <p:grpSpPr bwMode="auto">
              <a:xfrm>
                <a:off x="709" y="0"/>
                <a:ext cx="2356" cy="384"/>
                <a:chOff x="709" y="0"/>
                <a:chExt cx="2356" cy="384"/>
              </a:xfrm>
            </p:grpSpPr>
            <p:sp>
              <p:nvSpPr>
                <p:cNvPr id="14389" name="Rectangle 10">
                  <a:extLst>
                    <a:ext uri="{FF2B5EF4-FFF2-40B4-BE49-F238E27FC236}">
                      <a16:creationId xmlns:a16="http://schemas.microsoft.com/office/drawing/2014/main" id="{5EB7DB8F-E8DC-6B4A-80F5-9E956A7F5E94}"/>
                    </a:ext>
                  </a:extLst>
                </p:cNvPr>
                <p:cNvSpPr>
                  <a:spLocks noChangeArrowheads="1"/>
                </p:cNvSpPr>
                <p:nvPr/>
              </p:nvSpPr>
              <p:spPr bwMode="auto">
                <a:xfrm>
                  <a:off x="752" y="0"/>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sz="1800">
                      <a:latin typeface="Times New Roman" panose="02020603050405020304" pitchFamily="18" charset="0"/>
                    </a:rPr>
                    <a:t>       </a:t>
                  </a:r>
                  <a:r>
                    <a:rPr kumimoji="1" lang="zh-CN" altLang="en-US">
                      <a:latin typeface="Times New Roman" panose="02020603050405020304" pitchFamily="18" charset="0"/>
                    </a:rPr>
                    <a:t>定        义</a:t>
                  </a:r>
                  <a:endParaRPr kumimoji="1" lang="zh-CN" altLang="en-US" b="0">
                    <a:latin typeface="Times New Roman" panose="02020603050405020304" pitchFamily="18" charset="0"/>
                  </a:endParaRPr>
                </a:p>
              </p:txBody>
            </p:sp>
            <p:sp>
              <p:nvSpPr>
                <p:cNvPr id="14390" name="Rectangle 11">
                  <a:extLst>
                    <a:ext uri="{FF2B5EF4-FFF2-40B4-BE49-F238E27FC236}">
                      <a16:creationId xmlns:a16="http://schemas.microsoft.com/office/drawing/2014/main" id="{5195CF2C-1707-1546-919D-4D2C02D39F57}"/>
                    </a:ext>
                  </a:extLst>
                </p:cNvPr>
                <p:cNvSpPr>
                  <a:spLocks noChangeArrowheads="1"/>
                </p:cNvSpPr>
                <p:nvPr/>
              </p:nvSpPr>
              <p:spPr bwMode="auto">
                <a:xfrm>
                  <a:off x="709" y="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47" name="Group 12">
                <a:extLst>
                  <a:ext uri="{FF2B5EF4-FFF2-40B4-BE49-F238E27FC236}">
                    <a16:creationId xmlns:a16="http://schemas.microsoft.com/office/drawing/2014/main" id="{BE93DF39-32E9-BE4C-B4AA-D53841B94D61}"/>
                  </a:ext>
                </a:extLst>
              </p:cNvPr>
              <p:cNvGrpSpPr>
                <a:grpSpLocks/>
              </p:cNvGrpSpPr>
              <p:nvPr/>
            </p:nvGrpSpPr>
            <p:grpSpPr bwMode="auto">
              <a:xfrm>
                <a:off x="0" y="384"/>
                <a:ext cx="709" cy="384"/>
                <a:chOff x="0" y="384"/>
                <a:chExt cx="709" cy="384"/>
              </a:xfrm>
            </p:grpSpPr>
            <p:sp>
              <p:nvSpPr>
                <p:cNvPr id="14387" name="Rectangle 13">
                  <a:extLst>
                    <a:ext uri="{FF2B5EF4-FFF2-40B4-BE49-F238E27FC236}">
                      <a16:creationId xmlns:a16="http://schemas.microsoft.com/office/drawing/2014/main" id="{A1D79AE9-0B99-6047-800F-591FD7A0EDC8}"/>
                    </a:ext>
                  </a:extLst>
                </p:cNvPr>
                <p:cNvSpPr>
                  <a:spLocks noChangeArrowheads="1"/>
                </p:cNvSpPr>
                <p:nvPr/>
              </p:nvSpPr>
              <p:spPr bwMode="auto">
                <a:xfrm>
                  <a:off x="43" y="38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a:latin typeface="Times New Roman" panose="02020603050405020304" pitchFamily="18" charset="0"/>
                    </a:rPr>
                    <a:t>A1</a:t>
                  </a:r>
                  <a:endParaRPr kumimoji="1" lang="en-US" altLang="zh-CN" b="0">
                    <a:latin typeface="Times New Roman" panose="02020603050405020304" pitchFamily="18" charset="0"/>
                  </a:endParaRPr>
                </a:p>
              </p:txBody>
            </p:sp>
            <p:sp>
              <p:nvSpPr>
                <p:cNvPr id="14388" name="Rectangle 14">
                  <a:extLst>
                    <a:ext uri="{FF2B5EF4-FFF2-40B4-BE49-F238E27FC236}">
                      <a16:creationId xmlns:a16="http://schemas.microsoft.com/office/drawing/2014/main" id="{99F5C480-83E1-5E49-A46A-67CF64B28C68}"/>
                    </a:ext>
                  </a:extLst>
                </p:cNvPr>
                <p:cNvSpPr>
                  <a:spLocks noChangeArrowheads="1"/>
                </p:cNvSpPr>
                <p:nvPr/>
              </p:nvSpPr>
              <p:spPr bwMode="auto">
                <a:xfrm>
                  <a:off x="0" y="38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48" name="Group 15">
                <a:extLst>
                  <a:ext uri="{FF2B5EF4-FFF2-40B4-BE49-F238E27FC236}">
                    <a16:creationId xmlns:a16="http://schemas.microsoft.com/office/drawing/2014/main" id="{C6BF0802-17D7-FB49-B0C2-F8CE79BFEF2E}"/>
                  </a:ext>
                </a:extLst>
              </p:cNvPr>
              <p:cNvGrpSpPr>
                <a:grpSpLocks/>
              </p:cNvGrpSpPr>
              <p:nvPr/>
            </p:nvGrpSpPr>
            <p:grpSpPr bwMode="auto">
              <a:xfrm>
                <a:off x="709" y="384"/>
                <a:ext cx="2356" cy="384"/>
                <a:chOff x="709" y="384"/>
                <a:chExt cx="2356" cy="384"/>
              </a:xfrm>
            </p:grpSpPr>
            <p:sp>
              <p:nvSpPr>
                <p:cNvPr id="14385" name="Rectangle 16">
                  <a:extLst>
                    <a:ext uri="{FF2B5EF4-FFF2-40B4-BE49-F238E27FC236}">
                      <a16:creationId xmlns:a16="http://schemas.microsoft.com/office/drawing/2014/main" id="{D623CBCA-0645-A141-BC99-57BF7393C937}"/>
                    </a:ext>
                  </a:extLst>
                </p:cNvPr>
                <p:cNvSpPr>
                  <a:spLocks noChangeArrowheads="1"/>
                </p:cNvSpPr>
                <p:nvPr/>
              </p:nvSpPr>
              <p:spPr bwMode="auto">
                <a:xfrm>
                  <a:off x="752" y="38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a:latin typeface="Times New Roman" panose="02020603050405020304" pitchFamily="18" charset="0"/>
                    </a:rPr>
                    <a:t>验证设计（</a:t>
                  </a:r>
                  <a:r>
                    <a:rPr kumimoji="1" lang="en-US" altLang="zh-CN">
                      <a:latin typeface="Times New Roman" panose="02020603050405020304" pitchFamily="18" charset="0"/>
                    </a:rPr>
                    <a:t>Verified Design</a:t>
                  </a:r>
                  <a:r>
                    <a:rPr kumimoji="1" lang="zh-CN" altLang="en-US">
                      <a:latin typeface="Times New Roman" panose="02020603050405020304" pitchFamily="18" charset="0"/>
                    </a:rPr>
                    <a:t>）</a:t>
                  </a:r>
                  <a:endParaRPr kumimoji="1" lang="zh-CN" altLang="en-US" b="0">
                    <a:latin typeface="Times New Roman" panose="02020603050405020304" pitchFamily="18" charset="0"/>
                  </a:endParaRPr>
                </a:p>
              </p:txBody>
            </p:sp>
            <p:sp>
              <p:nvSpPr>
                <p:cNvPr id="14386" name="Rectangle 17">
                  <a:extLst>
                    <a:ext uri="{FF2B5EF4-FFF2-40B4-BE49-F238E27FC236}">
                      <a16:creationId xmlns:a16="http://schemas.microsoft.com/office/drawing/2014/main" id="{548795A2-570F-4E46-B413-CF473EC789E6}"/>
                    </a:ext>
                  </a:extLst>
                </p:cNvPr>
                <p:cNvSpPr>
                  <a:spLocks noChangeArrowheads="1"/>
                </p:cNvSpPr>
                <p:nvPr/>
              </p:nvSpPr>
              <p:spPr bwMode="auto">
                <a:xfrm>
                  <a:off x="709" y="38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49" name="Group 18">
                <a:extLst>
                  <a:ext uri="{FF2B5EF4-FFF2-40B4-BE49-F238E27FC236}">
                    <a16:creationId xmlns:a16="http://schemas.microsoft.com/office/drawing/2014/main" id="{798207D2-CB9F-9749-85BE-2BAED3F23711}"/>
                  </a:ext>
                </a:extLst>
              </p:cNvPr>
              <p:cNvGrpSpPr>
                <a:grpSpLocks/>
              </p:cNvGrpSpPr>
              <p:nvPr/>
            </p:nvGrpSpPr>
            <p:grpSpPr bwMode="auto">
              <a:xfrm>
                <a:off x="0" y="768"/>
                <a:ext cx="709" cy="384"/>
                <a:chOff x="0" y="768"/>
                <a:chExt cx="709" cy="384"/>
              </a:xfrm>
            </p:grpSpPr>
            <p:sp>
              <p:nvSpPr>
                <p:cNvPr id="14383" name="Rectangle 19">
                  <a:extLst>
                    <a:ext uri="{FF2B5EF4-FFF2-40B4-BE49-F238E27FC236}">
                      <a16:creationId xmlns:a16="http://schemas.microsoft.com/office/drawing/2014/main" id="{A0D30321-9DCE-2042-A7FC-F074A1EAEC6A}"/>
                    </a:ext>
                  </a:extLst>
                </p:cNvPr>
                <p:cNvSpPr>
                  <a:spLocks noChangeArrowheads="1"/>
                </p:cNvSpPr>
                <p:nvPr/>
              </p:nvSpPr>
              <p:spPr bwMode="auto">
                <a:xfrm>
                  <a:off x="43" y="76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a:latin typeface="Times New Roman" panose="02020603050405020304" pitchFamily="18" charset="0"/>
                    </a:rPr>
                    <a:t>B3</a:t>
                  </a:r>
                  <a:endParaRPr kumimoji="1" lang="en-US" altLang="zh-CN" b="0">
                    <a:latin typeface="Times New Roman" panose="02020603050405020304" pitchFamily="18" charset="0"/>
                  </a:endParaRPr>
                </a:p>
              </p:txBody>
            </p:sp>
            <p:sp>
              <p:nvSpPr>
                <p:cNvPr id="14384" name="Rectangle 20">
                  <a:extLst>
                    <a:ext uri="{FF2B5EF4-FFF2-40B4-BE49-F238E27FC236}">
                      <a16:creationId xmlns:a16="http://schemas.microsoft.com/office/drawing/2014/main" id="{2A4485BB-4918-544C-A22A-DA94EC78098B}"/>
                    </a:ext>
                  </a:extLst>
                </p:cNvPr>
                <p:cNvSpPr>
                  <a:spLocks noChangeArrowheads="1"/>
                </p:cNvSpPr>
                <p:nvPr/>
              </p:nvSpPr>
              <p:spPr bwMode="auto">
                <a:xfrm>
                  <a:off x="0" y="76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0" name="Group 21">
                <a:extLst>
                  <a:ext uri="{FF2B5EF4-FFF2-40B4-BE49-F238E27FC236}">
                    <a16:creationId xmlns:a16="http://schemas.microsoft.com/office/drawing/2014/main" id="{D9B7F761-4103-3544-B140-BABC718C4EEE}"/>
                  </a:ext>
                </a:extLst>
              </p:cNvPr>
              <p:cNvGrpSpPr>
                <a:grpSpLocks/>
              </p:cNvGrpSpPr>
              <p:nvPr/>
            </p:nvGrpSpPr>
            <p:grpSpPr bwMode="auto">
              <a:xfrm>
                <a:off x="709" y="768"/>
                <a:ext cx="2356" cy="384"/>
                <a:chOff x="709" y="768"/>
                <a:chExt cx="2356" cy="384"/>
              </a:xfrm>
            </p:grpSpPr>
            <p:sp>
              <p:nvSpPr>
                <p:cNvPr id="14381" name="Rectangle 22">
                  <a:extLst>
                    <a:ext uri="{FF2B5EF4-FFF2-40B4-BE49-F238E27FC236}">
                      <a16:creationId xmlns:a16="http://schemas.microsoft.com/office/drawing/2014/main" id="{56F05A49-682A-354D-8139-4D5311F56925}"/>
                    </a:ext>
                  </a:extLst>
                </p:cNvPr>
                <p:cNvSpPr>
                  <a:spLocks noChangeArrowheads="1"/>
                </p:cNvSpPr>
                <p:nvPr/>
              </p:nvSpPr>
              <p:spPr bwMode="auto">
                <a:xfrm>
                  <a:off x="752" y="76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a:latin typeface="Times New Roman" panose="02020603050405020304" pitchFamily="18" charset="0"/>
                    </a:rPr>
                    <a:t>安全域（</a:t>
                  </a:r>
                  <a:r>
                    <a:rPr kumimoji="1" lang="en-US" altLang="zh-CN">
                      <a:latin typeface="Times New Roman" panose="02020603050405020304" pitchFamily="18" charset="0"/>
                    </a:rPr>
                    <a:t>Security Domains</a:t>
                  </a:r>
                  <a:r>
                    <a:rPr kumimoji="1" lang="zh-CN" altLang="en-US">
                      <a:latin typeface="Times New Roman" panose="02020603050405020304" pitchFamily="18" charset="0"/>
                    </a:rPr>
                    <a:t>）</a:t>
                  </a:r>
                </a:p>
              </p:txBody>
            </p:sp>
            <p:sp>
              <p:nvSpPr>
                <p:cNvPr id="14382" name="Rectangle 23">
                  <a:extLst>
                    <a:ext uri="{FF2B5EF4-FFF2-40B4-BE49-F238E27FC236}">
                      <a16:creationId xmlns:a16="http://schemas.microsoft.com/office/drawing/2014/main" id="{395C7104-69D6-0549-905B-6AEAE3DB8612}"/>
                    </a:ext>
                  </a:extLst>
                </p:cNvPr>
                <p:cNvSpPr>
                  <a:spLocks noChangeArrowheads="1"/>
                </p:cNvSpPr>
                <p:nvPr/>
              </p:nvSpPr>
              <p:spPr bwMode="auto">
                <a:xfrm>
                  <a:off x="709" y="76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1" name="Group 24">
                <a:extLst>
                  <a:ext uri="{FF2B5EF4-FFF2-40B4-BE49-F238E27FC236}">
                    <a16:creationId xmlns:a16="http://schemas.microsoft.com/office/drawing/2014/main" id="{4DBAA9E6-1234-494F-88DF-AC9BB1219298}"/>
                  </a:ext>
                </a:extLst>
              </p:cNvPr>
              <p:cNvGrpSpPr>
                <a:grpSpLocks/>
              </p:cNvGrpSpPr>
              <p:nvPr/>
            </p:nvGrpSpPr>
            <p:grpSpPr bwMode="auto">
              <a:xfrm>
                <a:off x="0" y="1152"/>
                <a:ext cx="709" cy="384"/>
                <a:chOff x="0" y="1152"/>
                <a:chExt cx="709" cy="384"/>
              </a:xfrm>
            </p:grpSpPr>
            <p:sp>
              <p:nvSpPr>
                <p:cNvPr id="14379" name="Rectangle 25">
                  <a:extLst>
                    <a:ext uri="{FF2B5EF4-FFF2-40B4-BE49-F238E27FC236}">
                      <a16:creationId xmlns:a16="http://schemas.microsoft.com/office/drawing/2014/main" id="{59166806-FEC8-A14D-8B8B-5FD1407EAA47}"/>
                    </a:ext>
                  </a:extLst>
                </p:cNvPr>
                <p:cNvSpPr>
                  <a:spLocks noChangeArrowheads="1"/>
                </p:cNvSpPr>
                <p:nvPr/>
              </p:nvSpPr>
              <p:spPr bwMode="auto">
                <a:xfrm>
                  <a:off x="43" y="1152"/>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a:latin typeface="Times New Roman" panose="02020603050405020304" pitchFamily="18" charset="0"/>
                    </a:rPr>
                    <a:t>B2</a:t>
                  </a:r>
                  <a:endParaRPr kumimoji="1" lang="en-US" altLang="zh-CN" b="0">
                    <a:latin typeface="Times New Roman" panose="02020603050405020304" pitchFamily="18" charset="0"/>
                  </a:endParaRPr>
                </a:p>
              </p:txBody>
            </p:sp>
            <p:sp>
              <p:nvSpPr>
                <p:cNvPr id="14380" name="Rectangle 26">
                  <a:extLst>
                    <a:ext uri="{FF2B5EF4-FFF2-40B4-BE49-F238E27FC236}">
                      <a16:creationId xmlns:a16="http://schemas.microsoft.com/office/drawing/2014/main" id="{1DF60D6A-FE5F-2F49-B630-B3565B8F5AC9}"/>
                    </a:ext>
                  </a:extLst>
                </p:cNvPr>
                <p:cNvSpPr>
                  <a:spLocks noChangeArrowheads="1"/>
                </p:cNvSpPr>
                <p:nvPr/>
              </p:nvSpPr>
              <p:spPr bwMode="auto">
                <a:xfrm>
                  <a:off x="0" y="1152"/>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2" name="Group 27">
                <a:extLst>
                  <a:ext uri="{FF2B5EF4-FFF2-40B4-BE49-F238E27FC236}">
                    <a16:creationId xmlns:a16="http://schemas.microsoft.com/office/drawing/2014/main" id="{66A80776-FFCE-484D-9FB9-E23A403BDC6C}"/>
                  </a:ext>
                </a:extLst>
              </p:cNvPr>
              <p:cNvGrpSpPr>
                <a:grpSpLocks/>
              </p:cNvGrpSpPr>
              <p:nvPr/>
            </p:nvGrpSpPr>
            <p:grpSpPr bwMode="auto">
              <a:xfrm>
                <a:off x="709" y="1152"/>
                <a:ext cx="2356" cy="384"/>
                <a:chOff x="709" y="1152"/>
                <a:chExt cx="2356" cy="384"/>
              </a:xfrm>
            </p:grpSpPr>
            <p:sp>
              <p:nvSpPr>
                <p:cNvPr id="14377" name="Rectangle 28">
                  <a:extLst>
                    <a:ext uri="{FF2B5EF4-FFF2-40B4-BE49-F238E27FC236}">
                      <a16:creationId xmlns:a16="http://schemas.microsoft.com/office/drawing/2014/main" id="{6AE97263-300C-3C4C-922C-27EC9BD033D8}"/>
                    </a:ext>
                  </a:extLst>
                </p:cNvPr>
                <p:cNvSpPr>
                  <a:spLocks noChangeArrowheads="1"/>
                </p:cNvSpPr>
                <p:nvPr/>
              </p:nvSpPr>
              <p:spPr bwMode="auto">
                <a:xfrm>
                  <a:off x="752" y="1152"/>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a:latin typeface="Times New Roman" panose="02020603050405020304" pitchFamily="18" charset="0"/>
                    </a:rPr>
                    <a:t>结构化保护（</a:t>
                  </a:r>
                  <a:r>
                    <a:rPr kumimoji="1" lang="en-US" altLang="zh-CN">
                      <a:latin typeface="Times New Roman" panose="02020603050405020304" pitchFamily="18" charset="0"/>
                    </a:rPr>
                    <a:t>Structural Protection</a:t>
                  </a:r>
                  <a:r>
                    <a:rPr kumimoji="1" lang="zh-CN" altLang="en-US">
                      <a:latin typeface="Times New Roman" panose="02020603050405020304" pitchFamily="18" charset="0"/>
                    </a:rPr>
                    <a:t>）</a:t>
                  </a:r>
                </a:p>
              </p:txBody>
            </p:sp>
            <p:sp>
              <p:nvSpPr>
                <p:cNvPr id="14378" name="Rectangle 29">
                  <a:extLst>
                    <a:ext uri="{FF2B5EF4-FFF2-40B4-BE49-F238E27FC236}">
                      <a16:creationId xmlns:a16="http://schemas.microsoft.com/office/drawing/2014/main" id="{BE7768ED-6880-4044-9E5A-EBF49578E250}"/>
                    </a:ext>
                  </a:extLst>
                </p:cNvPr>
                <p:cNvSpPr>
                  <a:spLocks noChangeArrowheads="1"/>
                </p:cNvSpPr>
                <p:nvPr/>
              </p:nvSpPr>
              <p:spPr bwMode="auto">
                <a:xfrm>
                  <a:off x="709" y="1152"/>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3" name="Group 30">
                <a:extLst>
                  <a:ext uri="{FF2B5EF4-FFF2-40B4-BE49-F238E27FC236}">
                    <a16:creationId xmlns:a16="http://schemas.microsoft.com/office/drawing/2014/main" id="{4D6786D9-F47D-434E-9162-AFBE03FEC69C}"/>
                  </a:ext>
                </a:extLst>
              </p:cNvPr>
              <p:cNvGrpSpPr>
                <a:grpSpLocks/>
              </p:cNvGrpSpPr>
              <p:nvPr/>
            </p:nvGrpSpPr>
            <p:grpSpPr bwMode="auto">
              <a:xfrm>
                <a:off x="0" y="1536"/>
                <a:ext cx="709" cy="384"/>
                <a:chOff x="0" y="1536"/>
                <a:chExt cx="709" cy="384"/>
              </a:xfrm>
            </p:grpSpPr>
            <p:sp>
              <p:nvSpPr>
                <p:cNvPr id="14375" name="Rectangle 31">
                  <a:extLst>
                    <a:ext uri="{FF2B5EF4-FFF2-40B4-BE49-F238E27FC236}">
                      <a16:creationId xmlns:a16="http://schemas.microsoft.com/office/drawing/2014/main" id="{E28F4900-EF43-D249-BF56-35ECE47605B2}"/>
                    </a:ext>
                  </a:extLst>
                </p:cNvPr>
                <p:cNvSpPr>
                  <a:spLocks noChangeArrowheads="1"/>
                </p:cNvSpPr>
                <p:nvPr/>
              </p:nvSpPr>
              <p:spPr bwMode="auto">
                <a:xfrm>
                  <a:off x="43" y="1536"/>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a:latin typeface="Times New Roman" panose="02020603050405020304" pitchFamily="18" charset="0"/>
                    </a:rPr>
                    <a:t>B1</a:t>
                  </a:r>
                  <a:endParaRPr kumimoji="1" lang="en-US" altLang="zh-CN" b="0">
                    <a:latin typeface="Times New Roman" panose="02020603050405020304" pitchFamily="18" charset="0"/>
                  </a:endParaRPr>
                </a:p>
              </p:txBody>
            </p:sp>
            <p:sp>
              <p:nvSpPr>
                <p:cNvPr id="14376" name="Rectangle 32">
                  <a:extLst>
                    <a:ext uri="{FF2B5EF4-FFF2-40B4-BE49-F238E27FC236}">
                      <a16:creationId xmlns:a16="http://schemas.microsoft.com/office/drawing/2014/main" id="{75E1E996-E811-6947-8C57-F41C85620B71}"/>
                    </a:ext>
                  </a:extLst>
                </p:cNvPr>
                <p:cNvSpPr>
                  <a:spLocks noChangeArrowheads="1"/>
                </p:cNvSpPr>
                <p:nvPr/>
              </p:nvSpPr>
              <p:spPr bwMode="auto">
                <a:xfrm>
                  <a:off x="0" y="1536"/>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4" name="Group 33">
                <a:extLst>
                  <a:ext uri="{FF2B5EF4-FFF2-40B4-BE49-F238E27FC236}">
                    <a16:creationId xmlns:a16="http://schemas.microsoft.com/office/drawing/2014/main" id="{0CA4E368-F9E5-E849-A10E-2446EDB62CC3}"/>
                  </a:ext>
                </a:extLst>
              </p:cNvPr>
              <p:cNvGrpSpPr>
                <a:grpSpLocks/>
              </p:cNvGrpSpPr>
              <p:nvPr/>
            </p:nvGrpSpPr>
            <p:grpSpPr bwMode="auto">
              <a:xfrm>
                <a:off x="709" y="1536"/>
                <a:ext cx="2356" cy="384"/>
                <a:chOff x="709" y="1536"/>
                <a:chExt cx="2356" cy="384"/>
              </a:xfrm>
            </p:grpSpPr>
            <p:sp>
              <p:nvSpPr>
                <p:cNvPr id="14373" name="Rectangle 34">
                  <a:extLst>
                    <a:ext uri="{FF2B5EF4-FFF2-40B4-BE49-F238E27FC236}">
                      <a16:creationId xmlns:a16="http://schemas.microsoft.com/office/drawing/2014/main" id="{7E8675AB-84DC-B047-A9D5-7199A1B0563E}"/>
                    </a:ext>
                  </a:extLst>
                </p:cNvPr>
                <p:cNvSpPr>
                  <a:spLocks noChangeArrowheads="1"/>
                </p:cNvSpPr>
                <p:nvPr/>
              </p:nvSpPr>
              <p:spPr bwMode="auto">
                <a:xfrm>
                  <a:off x="752" y="1536"/>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a:latin typeface="Times New Roman" panose="02020603050405020304" pitchFamily="18" charset="0"/>
                    </a:rPr>
                    <a:t>标记安全保护</a:t>
                  </a:r>
                  <a:r>
                    <a:rPr kumimoji="1" lang="en-US" altLang="zh-CN">
                      <a:latin typeface="Times New Roman" panose="02020603050405020304" pitchFamily="18" charset="0"/>
                    </a:rPr>
                    <a:t>(Labeled Security Protection)</a:t>
                  </a:r>
                </a:p>
              </p:txBody>
            </p:sp>
            <p:sp>
              <p:nvSpPr>
                <p:cNvPr id="14374" name="Rectangle 35">
                  <a:extLst>
                    <a:ext uri="{FF2B5EF4-FFF2-40B4-BE49-F238E27FC236}">
                      <a16:creationId xmlns:a16="http://schemas.microsoft.com/office/drawing/2014/main" id="{FE474009-9CBD-6C4B-B297-41B3A922CC37}"/>
                    </a:ext>
                  </a:extLst>
                </p:cNvPr>
                <p:cNvSpPr>
                  <a:spLocks noChangeArrowheads="1"/>
                </p:cNvSpPr>
                <p:nvPr/>
              </p:nvSpPr>
              <p:spPr bwMode="auto">
                <a:xfrm>
                  <a:off x="709" y="1536"/>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5" name="Group 36">
                <a:extLst>
                  <a:ext uri="{FF2B5EF4-FFF2-40B4-BE49-F238E27FC236}">
                    <a16:creationId xmlns:a16="http://schemas.microsoft.com/office/drawing/2014/main" id="{FA65329C-FCD1-2F46-AEEA-8635213B3613}"/>
                  </a:ext>
                </a:extLst>
              </p:cNvPr>
              <p:cNvGrpSpPr>
                <a:grpSpLocks/>
              </p:cNvGrpSpPr>
              <p:nvPr/>
            </p:nvGrpSpPr>
            <p:grpSpPr bwMode="auto">
              <a:xfrm>
                <a:off x="0" y="1920"/>
                <a:ext cx="709" cy="384"/>
                <a:chOff x="0" y="1920"/>
                <a:chExt cx="709" cy="384"/>
              </a:xfrm>
            </p:grpSpPr>
            <p:sp>
              <p:nvSpPr>
                <p:cNvPr id="14371" name="Rectangle 37">
                  <a:extLst>
                    <a:ext uri="{FF2B5EF4-FFF2-40B4-BE49-F238E27FC236}">
                      <a16:creationId xmlns:a16="http://schemas.microsoft.com/office/drawing/2014/main" id="{11167BEF-B166-984C-9BF7-0EBDD4ED495E}"/>
                    </a:ext>
                  </a:extLst>
                </p:cNvPr>
                <p:cNvSpPr>
                  <a:spLocks noChangeArrowheads="1"/>
                </p:cNvSpPr>
                <p:nvPr/>
              </p:nvSpPr>
              <p:spPr bwMode="auto">
                <a:xfrm>
                  <a:off x="43" y="1920"/>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a:latin typeface="Times New Roman" panose="02020603050405020304" pitchFamily="18" charset="0"/>
                    </a:rPr>
                    <a:t>C2</a:t>
                  </a:r>
                  <a:endParaRPr kumimoji="1" lang="en-US" altLang="zh-CN" b="0">
                    <a:latin typeface="Times New Roman" panose="02020603050405020304" pitchFamily="18" charset="0"/>
                  </a:endParaRPr>
                </a:p>
              </p:txBody>
            </p:sp>
            <p:sp>
              <p:nvSpPr>
                <p:cNvPr id="14372" name="Rectangle 38">
                  <a:extLst>
                    <a:ext uri="{FF2B5EF4-FFF2-40B4-BE49-F238E27FC236}">
                      <a16:creationId xmlns:a16="http://schemas.microsoft.com/office/drawing/2014/main" id="{3C78D4C5-919B-F443-8998-1CD7549AAF81}"/>
                    </a:ext>
                  </a:extLst>
                </p:cNvPr>
                <p:cNvSpPr>
                  <a:spLocks noChangeArrowheads="1"/>
                </p:cNvSpPr>
                <p:nvPr/>
              </p:nvSpPr>
              <p:spPr bwMode="auto">
                <a:xfrm>
                  <a:off x="0" y="1920"/>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6" name="Group 39">
                <a:extLst>
                  <a:ext uri="{FF2B5EF4-FFF2-40B4-BE49-F238E27FC236}">
                    <a16:creationId xmlns:a16="http://schemas.microsoft.com/office/drawing/2014/main" id="{D0A5282F-DD3E-2143-97FA-846E3E4B3B2E}"/>
                  </a:ext>
                </a:extLst>
              </p:cNvPr>
              <p:cNvGrpSpPr>
                <a:grpSpLocks/>
              </p:cNvGrpSpPr>
              <p:nvPr/>
            </p:nvGrpSpPr>
            <p:grpSpPr bwMode="auto">
              <a:xfrm>
                <a:off x="709" y="1920"/>
                <a:ext cx="2356" cy="384"/>
                <a:chOff x="709" y="1920"/>
                <a:chExt cx="2356" cy="384"/>
              </a:xfrm>
            </p:grpSpPr>
            <p:sp>
              <p:nvSpPr>
                <p:cNvPr id="14369" name="Rectangle 40">
                  <a:extLst>
                    <a:ext uri="{FF2B5EF4-FFF2-40B4-BE49-F238E27FC236}">
                      <a16:creationId xmlns:a16="http://schemas.microsoft.com/office/drawing/2014/main" id="{13529A58-0687-C64C-8DB5-AC269D435B48}"/>
                    </a:ext>
                  </a:extLst>
                </p:cNvPr>
                <p:cNvSpPr>
                  <a:spLocks noChangeArrowheads="1"/>
                </p:cNvSpPr>
                <p:nvPr/>
              </p:nvSpPr>
              <p:spPr bwMode="auto">
                <a:xfrm>
                  <a:off x="752" y="1920"/>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a:latin typeface="Times New Roman" panose="02020603050405020304" pitchFamily="18" charset="0"/>
                    </a:rPr>
                    <a:t>受控的存取保护</a:t>
                  </a:r>
                  <a:r>
                    <a:rPr kumimoji="1" lang="en-US" altLang="zh-CN">
                      <a:latin typeface="Times New Roman" panose="02020603050405020304" pitchFamily="18" charset="0"/>
                    </a:rPr>
                    <a:t>(Controlled Access Protection)</a:t>
                  </a:r>
                  <a:endParaRPr kumimoji="1" lang="en-US" altLang="zh-CN" b="0">
                    <a:latin typeface="Times New Roman" panose="02020603050405020304" pitchFamily="18" charset="0"/>
                  </a:endParaRPr>
                </a:p>
              </p:txBody>
            </p:sp>
            <p:sp>
              <p:nvSpPr>
                <p:cNvPr id="14370" name="Rectangle 41">
                  <a:extLst>
                    <a:ext uri="{FF2B5EF4-FFF2-40B4-BE49-F238E27FC236}">
                      <a16:creationId xmlns:a16="http://schemas.microsoft.com/office/drawing/2014/main" id="{1F83B86C-6EDA-7E4F-9480-7C1750F2311E}"/>
                    </a:ext>
                  </a:extLst>
                </p:cNvPr>
                <p:cNvSpPr>
                  <a:spLocks noChangeArrowheads="1"/>
                </p:cNvSpPr>
                <p:nvPr/>
              </p:nvSpPr>
              <p:spPr bwMode="auto">
                <a:xfrm>
                  <a:off x="709" y="1920"/>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7" name="Group 42">
                <a:extLst>
                  <a:ext uri="{FF2B5EF4-FFF2-40B4-BE49-F238E27FC236}">
                    <a16:creationId xmlns:a16="http://schemas.microsoft.com/office/drawing/2014/main" id="{F11D6A30-5918-454E-857A-C79A41C04EB8}"/>
                  </a:ext>
                </a:extLst>
              </p:cNvPr>
              <p:cNvGrpSpPr>
                <a:grpSpLocks/>
              </p:cNvGrpSpPr>
              <p:nvPr/>
            </p:nvGrpSpPr>
            <p:grpSpPr bwMode="auto">
              <a:xfrm>
                <a:off x="0" y="2304"/>
                <a:ext cx="709" cy="384"/>
                <a:chOff x="0" y="2304"/>
                <a:chExt cx="709" cy="384"/>
              </a:xfrm>
            </p:grpSpPr>
            <p:sp>
              <p:nvSpPr>
                <p:cNvPr id="14367" name="Rectangle 43">
                  <a:extLst>
                    <a:ext uri="{FF2B5EF4-FFF2-40B4-BE49-F238E27FC236}">
                      <a16:creationId xmlns:a16="http://schemas.microsoft.com/office/drawing/2014/main" id="{FF85E9CE-BA70-2645-B50F-A5CF4EC486B4}"/>
                    </a:ext>
                  </a:extLst>
                </p:cNvPr>
                <p:cNvSpPr>
                  <a:spLocks noChangeArrowheads="1"/>
                </p:cNvSpPr>
                <p:nvPr/>
              </p:nvSpPr>
              <p:spPr bwMode="auto">
                <a:xfrm>
                  <a:off x="43" y="2304"/>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a:latin typeface="Times New Roman" panose="02020603050405020304" pitchFamily="18" charset="0"/>
                    </a:rPr>
                    <a:t>C1</a:t>
                  </a:r>
                  <a:endParaRPr kumimoji="1" lang="en-US" altLang="zh-CN" b="0">
                    <a:latin typeface="Times New Roman" panose="02020603050405020304" pitchFamily="18" charset="0"/>
                  </a:endParaRPr>
                </a:p>
              </p:txBody>
            </p:sp>
            <p:sp>
              <p:nvSpPr>
                <p:cNvPr id="14368" name="Rectangle 44">
                  <a:extLst>
                    <a:ext uri="{FF2B5EF4-FFF2-40B4-BE49-F238E27FC236}">
                      <a16:creationId xmlns:a16="http://schemas.microsoft.com/office/drawing/2014/main" id="{8756E70D-9684-334C-ADC0-496B8C10759E}"/>
                    </a:ext>
                  </a:extLst>
                </p:cNvPr>
                <p:cNvSpPr>
                  <a:spLocks noChangeArrowheads="1"/>
                </p:cNvSpPr>
                <p:nvPr/>
              </p:nvSpPr>
              <p:spPr bwMode="auto">
                <a:xfrm>
                  <a:off x="0" y="2304"/>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8" name="Group 45">
                <a:extLst>
                  <a:ext uri="{FF2B5EF4-FFF2-40B4-BE49-F238E27FC236}">
                    <a16:creationId xmlns:a16="http://schemas.microsoft.com/office/drawing/2014/main" id="{FC65FF49-01F6-B945-A98A-9048A81B5A0B}"/>
                  </a:ext>
                </a:extLst>
              </p:cNvPr>
              <p:cNvGrpSpPr>
                <a:grpSpLocks/>
              </p:cNvGrpSpPr>
              <p:nvPr/>
            </p:nvGrpSpPr>
            <p:grpSpPr bwMode="auto">
              <a:xfrm>
                <a:off x="709" y="2304"/>
                <a:ext cx="2356" cy="384"/>
                <a:chOff x="709" y="2304"/>
                <a:chExt cx="2356" cy="384"/>
              </a:xfrm>
            </p:grpSpPr>
            <p:sp>
              <p:nvSpPr>
                <p:cNvPr id="14365" name="Rectangle 46">
                  <a:extLst>
                    <a:ext uri="{FF2B5EF4-FFF2-40B4-BE49-F238E27FC236}">
                      <a16:creationId xmlns:a16="http://schemas.microsoft.com/office/drawing/2014/main" id="{F757BA77-ADB7-7246-A469-64915EF33D67}"/>
                    </a:ext>
                  </a:extLst>
                </p:cNvPr>
                <p:cNvSpPr>
                  <a:spLocks noChangeArrowheads="1"/>
                </p:cNvSpPr>
                <p:nvPr/>
              </p:nvSpPr>
              <p:spPr bwMode="auto">
                <a:xfrm>
                  <a:off x="752" y="2304"/>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a:latin typeface="Times New Roman" panose="02020603050405020304" pitchFamily="18" charset="0"/>
                    </a:rPr>
                    <a:t>自主安全保护</a:t>
                  </a:r>
                  <a:r>
                    <a:rPr kumimoji="1" lang="en-US" altLang="zh-CN">
                      <a:latin typeface="Times New Roman" panose="02020603050405020304" pitchFamily="18" charset="0"/>
                    </a:rPr>
                    <a:t>(Discretionary Security Protection)</a:t>
                  </a:r>
                  <a:endParaRPr kumimoji="1" lang="en-US" altLang="zh-CN" b="0">
                    <a:latin typeface="Times New Roman" panose="02020603050405020304" pitchFamily="18" charset="0"/>
                  </a:endParaRPr>
                </a:p>
              </p:txBody>
            </p:sp>
            <p:sp>
              <p:nvSpPr>
                <p:cNvPr id="14366" name="Rectangle 47">
                  <a:extLst>
                    <a:ext uri="{FF2B5EF4-FFF2-40B4-BE49-F238E27FC236}">
                      <a16:creationId xmlns:a16="http://schemas.microsoft.com/office/drawing/2014/main" id="{FFFCA387-3D41-794D-8DA5-FF8939699D94}"/>
                    </a:ext>
                  </a:extLst>
                </p:cNvPr>
                <p:cNvSpPr>
                  <a:spLocks noChangeArrowheads="1"/>
                </p:cNvSpPr>
                <p:nvPr/>
              </p:nvSpPr>
              <p:spPr bwMode="auto">
                <a:xfrm>
                  <a:off x="709" y="2304"/>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59" name="Group 48">
                <a:extLst>
                  <a:ext uri="{FF2B5EF4-FFF2-40B4-BE49-F238E27FC236}">
                    <a16:creationId xmlns:a16="http://schemas.microsoft.com/office/drawing/2014/main" id="{3EC23451-5564-BA4A-8F75-6F7F99522AAF}"/>
                  </a:ext>
                </a:extLst>
              </p:cNvPr>
              <p:cNvGrpSpPr>
                <a:grpSpLocks/>
              </p:cNvGrpSpPr>
              <p:nvPr/>
            </p:nvGrpSpPr>
            <p:grpSpPr bwMode="auto">
              <a:xfrm>
                <a:off x="0" y="2688"/>
                <a:ext cx="709" cy="384"/>
                <a:chOff x="0" y="2688"/>
                <a:chExt cx="709" cy="384"/>
              </a:xfrm>
            </p:grpSpPr>
            <p:sp>
              <p:nvSpPr>
                <p:cNvPr id="14363" name="Rectangle 49">
                  <a:extLst>
                    <a:ext uri="{FF2B5EF4-FFF2-40B4-BE49-F238E27FC236}">
                      <a16:creationId xmlns:a16="http://schemas.microsoft.com/office/drawing/2014/main" id="{8978F078-2C0B-294A-A49F-5960F6D3177D}"/>
                    </a:ext>
                  </a:extLst>
                </p:cNvPr>
                <p:cNvSpPr>
                  <a:spLocks noChangeArrowheads="1"/>
                </p:cNvSpPr>
                <p:nvPr/>
              </p:nvSpPr>
              <p:spPr bwMode="auto">
                <a:xfrm>
                  <a:off x="43" y="2688"/>
                  <a:ext cx="62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fontAlgn="b" hangingPunct="1"/>
                  <a:r>
                    <a:rPr kumimoji="1" lang="en-US" altLang="zh-CN">
                      <a:latin typeface="Times New Roman" panose="02020603050405020304" pitchFamily="18" charset="0"/>
                    </a:rPr>
                    <a:t>D</a:t>
                  </a:r>
                  <a:endParaRPr kumimoji="1" lang="en-US" altLang="zh-CN" b="0">
                    <a:latin typeface="Times New Roman" panose="02020603050405020304" pitchFamily="18" charset="0"/>
                  </a:endParaRPr>
                </a:p>
              </p:txBody>
            </p:sp>
            <p:sp>
              <p:nvSpPr>
                <p:cNvPr id="14364" name="Rectangle 50">
                  <a:extLst>
                    <a:ext uri="{FF2B5EF4-FFF2-40B4-BE49-F238E27FC236}">
                      <a16:creationId xmlns:a16="http://schemas.microsoft.com/office/drawing/2014/main" id="{11E3880D-8FF4-0740-BC16-81540B1C6651}"/>
                    </a:ext>
                  </a:extLst>
                </p:cNvPr>
                <p:cNvSpPr>
                  <a:spLocks noChangeArrowheads="1"/>
                </p:cNvSpPr>
                <p:nvPr/>
              </p:nvSpPr>
              <p:spPr bwMode="auto">
                <a:xfrm>
                  <a:off x="0" y="2688"/>
                  <a:ext cx="709"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14360" name="Group 51">
                <a:extLst>
                  <a:ext uri="{FF2B5EF4-FFF2-40B4-BE49-F238E27FC236}">
                    <a16:creationId xmlns:a16="http://schemas.microsoft.com/office/drawing/2014/main" id="{94463BFF-2EB6-6649-AF9D-02515D28CEF0}"/>
                  </a:ext>
                </a:extLst>
              </p:cNvPr>
              <p:cNvGrpSpPr>
                <a:grpSpLocks/>
              </p:cNvGrpSpPr>
              <p:nvPr/>
            </p:nvGrpSpPr>
            <p:grpSpPr bwMode="auto">
              <a:xfrm>
                <a:off x="709" y="2688"/>
                <a:ext cx="2356" cy="384"/>
                <a:chOff x="709" y="2688"/>
                <a:chExt cx="2356" cy="384"/>
              </a:xfrm>
            </p:grpSpPr>
            <p:sp>
              <p:nvSpPr>
                <p:cNvPr id="14361" name="Rectangle 52">
                  <a:extLst>
                    <a:ext uri="{FF2B5EF4-FFF2-40B4-BE49-F238E27FC236}">
                      <a16:creationId xmlns:a16="http://schemas.microsoft.com/office/drawing/2014/main" id="{E9CF1086-2249-1B47-A7F0-6547A1ABA131}"/>
                    </a:ext>
                  </a:extLst>
                </p:cNvPr>
                <p:cNvSpPr>
                  <a:spLocks noChangeArrowheads="1"/>
                </p:cNvSpPr>
                <p:nvPr/>
              </p:nvSpPr>
              <p:spPr bwMode="auto">
                <a:xfrm>
                  <a:off x="752" y="2688"/>
                  <a:ext cx="22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fontAlgn="b" hangingPunct="1"/>
                  <a:r>
                    <a:rPr kumimoji="1" lang="zh-CN" altLang="en-US">
                      <a:latin typeface="Times New Roman" panose="02020603050405020304" pitchFamily="18" charset="0"/>
                    </a:rPr>
                    <a:t>最小保护（</a:t>
                  </a:r>
                  <a:r>
                    <a:rPr kumimoji="1" lang="en-US" altLang="zh-CN">
                      <a:latin typeface="Times New Roman" panose="02020603050405020304" pitchFamily="18" charset="0"/>
                    </a:rPr>
                    <a:t>Minimal Protection</a:t>
                  </a:r>
                  <a:r>
                    <a:rPr kumimoji="1" lang="zh-CN" altLang="en-US">
                      <a:latin typeface="Times New Roman" panose="02020603050405020304" pitchFamily="18" charset="0"/>
                    </a:rPr>
                    <a:t>）</a:t>
                  </a:r>
                </a:p>
              </p:txBody>
            </p:sp>
            <p:sp>
              <p:nvSpPr>
                <p:cNvPr id="14362" name="Rectangle 53">
                  <a:extLst>
                    <a:ext uri="{FF2B5EF4-FFF2-40B4-BE49-F238E27FC236}">
                      <a16:creationId xmlns:a16="http://schemas.microsoft.com/office/drawing/2014/main" id="{43DF855C-4FEC-7944-8415-70917F1CDD28}"/>
                    </a:ext>
                  </a:extLst>
                </p:cNvPr>
                <p:cNvSpPr>
                  <a:spLocks noChangeArrowheads="1"/>
                </p:cNvSpPr>
                <p:nvPr/>
              </p:nvSpPr>
              <p:spPr bwMode="auto">
                <a:xfrm>
                  <a:off x="709" y="2688"/>
                  <a:ext cx="235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14344" name="Rectangle 54">
              <a:extLst>
                <a:ext uri="{FF2B5EF4-FFF2-40B4-BE49-F238E27FC236}">
                  <a16:creationId xmlns:a16="http://schemas.microsoft.com/office/drawing/2014/main" id="{16B92DBE-FA6C-B04C-978A-8166763762A5}"/>
                </a:ext>
              </a:extLst>
            </p:cNvPr>
            <p:cNvSpPr>
              <a:spLocks noChangeArrowheads="1"/>
            </p:cNvSpPr>
            <p:nvPr/>
          </p:nvSpPr>
          <p:spPr bwMode="auto">
            <a:xfrm>
              <a:off x="-3" y="-3"/>
              <a:ext cx="3071" cy="307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Tree>
    <p:extLst>
      <p:ext uri="{BB962C8B-B14F-4D97-AF65-F5344CB8AC3E}">
        <p14:creationId xmlns:p14="http://schemas.microsoft.com/office/powerpoint/2010/main" val="247428566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75CD210E-90AB-C744-BFB9-A00AA60361A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4DD7052-FF75-7A43-B178-9E705CC4270C}" type="slidenum">
              <a:rPr lang="zh-CN" altLang="en-US" sz="2000"/>
              <a:pPr/>
              <a:t>149</a:t>
            </a:fld>
            <a:endParaRPr lang="en-US" altLang="zh-CN" sz="2000"/>
          </a:p>
        </p:txBody>
      </p:sp>
      <p:sp>
        <p:nvSpPr>
          <p:cNvPr id="16387" name="日期占位符 4">
            <a:extLst>
              <a:ext uri="{FF2B5EF4-FFF2-40B4-BE49-F238E27FC236}">
                <a16:creationId xmlns:a16="http://schemas.microsoft.com/office/drawing/2014/main" id="{B324000C-166C-0F49-B501-68572EA22061}"/>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99FEA21-14EE-D64C-B7C9-8D8A5E810D94}" type="datetime1">
              <a:rPr lang="zh-CN" altLang="en-US" sz="1800" smtClean="0"/>
              <a:pPr/>
              <a:t>2024/6/12</a:t>
            </a:fld>
            <a:endParaRPr lang="en-US" altLang="zh-CN" sz="1000"/>
          </a:p>
        </p:txBody>
      </p:sp>
      <p:sp>
        <p:nvSpPr>
          <p:cNvPr id="2375682" name="Rectangle 2">
            <a:extLst>
              <a:ext uri="{FF2B5EF4-FFF2-40B4-BE49-F238E27FC236}">
                <a16:creationId xmlns:a16="http://schemas.microsoft.com/office/drawing/2014/main" id="{A2614A04-39FE-9543-93D9-6DC8420A93FB}"/>
              </a:ext>
            </a:extLst>
          </p:cNvPr>
          <p:cNvSpPr>
            <a:spLocks noGrp="1" noChangeArrowheads="1"/>
          </p:cNvSpPr>
          <p:nvPr>
            <p:ph type="title"/>
          </p:nvPr>
        </p:nvSpPr>
        <p:spPr>
          <a:xfrm>
            <a:off x="650875" y="311150"/>
            <a:ext cx="8820150" cy="603250"/>
          </a:xfrm>
        </p:spPr>
        <p:txBody>
          <a:bodyPr/>
          <a:lstStyle/>
          <a:p>
            <a:pPr defTabSz="914400"/>
            <a:r>
              <a:rPr lang="en-US" altLang="zh-CN" sz="4400"/>
              <a:t>6.1 </a:t>
            </a:r>
            <a:r>
              <a:rPr lang="zh-CN" altLang="en-US" sz="4400"/>
              <a:t>计算机安全性概述</a:t>
            </a:r>
          </a:p>
        </p:txBody>
      </p:sp>
      <p:sp>
        <p:nvSpPr>
          <p:cNvPr id="16389" name="Rectangle 3">
            <a:extLst>
              <a:ext uri="{FF2B5EF4-FFF2-40B4-BE49-F238E27FC236}">
                <a16:creationId xmlns:a16="http://schemas.microsoft.com/office/drawing/2014/main" id="{3F373B09-0186-974B-83CA-05AB301F2906}"/>
              </a:ext>
            </a:extLst>
          </p:cNvPr>
          <p:cNvSpPr>
            <a:spLocks noGrp="1" noChangeArrowheads="1"/>
          </p:cNvSpPr>
          <p:nvPr>
            <p:ph type="body" idx="1"/>
          </p:nvPr>
        </p:nvSpPr>
        <p:spPr>
          <a:xfrm>
            <a:off x="650875" y="1143000"/>
            <a:ext cx="8820150" cy="4498975"/>
          </a:xfrm>
        </p:spPr>
        <p:txBody>
          <a:bodyPr/>
          <a:lstStyle/>
          <a:p>
            <a:pPr>
              <a:lnSpc>
                <a:spcPct val="80000"/>
              </a:lnSpc>
            </a:pPr>
            <a:r>
              <a:rPr lang="en-US" altLang="zh-CN"/>
              <a:t>D</a:t>
            </a:r>
            <a:r>
              <a:rPr lang="zh-CN" altLang="en-US"/>
              <a:t>级</a:t>
            </a:r>
          </a:p>
          <a:p>
            <a:pPr lvl="1">
              <a:lnSpc>
                <a:spcPct val="80000"/>
              </a:lnSpc>
              <a:spcBef>
                <a:spcPct val="60000"/>
              </a:spcBef>
            </a:pPr>
            <a:r>
              <a:rPr lang="zh-CN" altLang="en-US"/>
              <a:t>将一切不符合更高标准的系统均归于</a:t>
            </a:r>
            <a:r>
              <a:rPr lang="en-US" altLang="zh-CN"/>
              <a:t>D</a:t>
            </a:r>
            <a:r>
              <a:rPr lang="zh-CN" altLang="en-US"/>
              <a:t>组</a:t>
            </a:r>
          </a:p>
          <a:p>
            <a:pPr lvl="1">
              <a:lnSpc>
                <a:spcPct val="80000"/>
              </a:lnSpc>
              <a:spcBef>
                <a:spcPct val="60000"/>
              </a:spcBef>
            </a:pPr>
            <a:r>
              <a:rPr lang="zh-CN" altLang="en-US"/>
              <a:t>典型例子：</a:t>
            </a:r>
            <a:r>
              <a:rPr lang="en-US" altLang="zh-CN"/>
              <a:t>DOS</a:t>
            </a:r>
            <a:r>
              <a:rPr lang="zh-CN" altLang="en-US"/>
              <a:t>是安全标准为</a:t>
            </a:r>
            <a:r>
              <a:rPr lang="en-US" altLang="zh-CN"/>
              <a:t>D</a:t>
            </a:r>
            <a:r>
              <a:rPr lang="zh-CN" altLang="en-US"/>
              <a:t>的操作系统</a:t>
            </a:r>
            <a:r>
              <a:rPr lang="en-US" altLang="zh-CN"/>
              <a:t>,</a:t>
            </a:r>
            <a:r>
              <a:rPr lang="zh-CN" altLang="en-US"/>
              <a:t> </a:t>
            </a:r>
            <a:r>
              <a:rPr lang="en-US" altLang="zh-CN"/>
              <a:t>DOS</a:t>
            </a:r>
            <a:r>
              <a:rPr lang="zh-CN" altLang="en-US"/>
              <a:t>在安全性方面几乎没有什么专门的机制来保障</a:t>
            </a:r>
          </a:p>
          <a:p>
            <a:pPr>
              <a:lnSpc>
                <a:spcPct val="80000"/>
              </a:lnSpc>
            </a:pPr>
            <a:r>
              <a:rPr lang="en-US" altLang="zh-CN"/>
              <a:t>C1</a:t>
            </a:r>
            <a:r>
              <a:rPr lang="zh-CN" altLang="en-US"/>
              <a:t>级</a:t>
            </a:r>
          </a:p>
          <a:p>
            <a:pPr lvl="1">
              <a:lnSpc>
                <a:spcPct val="80000"/>
              </a:lnSpc>
              <a:spcBef>
                <a:spcPct val="60000"/>
              </a:spcBef>
            </a:pPr>
            <a:r>
              <a:rPr lang="zh-CN" altLang="en-US"/>
              <a:t>非常初级的自主安全保护</a:t>
            </a:r>
          </a:p>
          <a:p>
            <a:pPr lvl="1">
              <a:lnSpc>
                <a:spcPct val="80000"/>
              </a:lnSpc>
              <a:spcBef>
                <a:spcPct val="60000"/>
              </a:spcBef>
            </a:pPr>
            <a:r>
              <a:rPr lang="zh-CN" altLang="en-US"/>
              <a:t>能够实现对用户和数据的分离，进行自主存取控制（</a:t>
            </a:r>
            <a:r>
              <a:rPr lang="en-US" altLang="zh-CN"/>
              <a:t>DAC</a:t>
            </a:r>
            <a:r>
              <a:rPr lang="zh-CN" altLang="en-US"/>
              <a:t>），保护或限制用户权限的传播。</a:t>
            </a:r>
          </a:p>
          <a:p>
            <a:pPr lvl="1">
              <a:lnSpc>
                <a:spcPct val="80000"/>
              </a:lnSpc>
              <a:spcBef>
                <a:spcPct val="60000"/>
              </a:spcBef>
            </a:pPr>
            <a:r>
              <a:rPr lang="zh-CN" altLang="en-US"/>
              <a:t>现有的商业系统稍作改进即可满足</a:t>
            </a:r>
            <a:r>
              <a:rPr lang="en-US" altLang="zh-CN"/>
              <a:t>C1</a:t>
            </a:r>
          </a:p>
        </p:txBody>
      </p:sp>
    </p:spTree>
    <p:extLst>
      <p:ext uri="{BB962C8B-B14F-4D97-AF65-F5344CB8AC3E}">
        <p14:creationId xmlns:p14="http://schemas.microsoft.com/office/powerpoint/2010/main" val="76517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M2</a:t>
            </a:r>
            <a:br>
              <a:rPr lang="en-US" altLang="zh-CN" sz="7200" dirty="0"/>
            </a:br>
            <a:r>
              <a:rPr lang="zh-CN" altLang="en-US" sz="7200" dirty="0"/>
              <a:t>数据模型</a:t>
            </a:r>
          </a:p>
        </p:txBody>
      </p:sp>
    </p:spTree>
    <p:extLst>
      <p:ext uri="{BB962C8B-B14F-4D97-AF65-F5344CB8AC3E}">
        <p14:creationId xmlns:p14="http://schemas.microsoft.com/office/powerpoint/2010/main" val="144212259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31D88318-6900-9547-B9D7-C177B32A2D5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9E14CFC-575F-2045-92EE-26ABA2FBE9CD}" type="slidenum">
              <a:rPr lang="zh-CN" altLang="en-US" sz="2000"/>
              <a:pPr/>
              <a:t>150</a:t>
            </a:fld>
            <a:endParaRPr lang="en-US" altLang="zh-CN" sz="2000"/>
          </a:p>
        </p:txBody>
      </p:sp>
      <p:sp>
        <p:nvSpPr>
          <p:cNvPr id="17411" name="日期占位符 4">
            <a:extLst>
              <a:ext uri="{FF2B5EF4-FFF2-40B4-BE49-F238E27FC236}">
                <a16:creationId xmlns:a16="http://schemas.microsoft.com/office/drawing/2014/main" id="{5F1ABC26-2BED-D140-A1EC-38A80336196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3AA8FF6-0B38-E144-9078-EF9BE41632F0}" type="datetime1">
              <a:rPr lang="zh-CN" altLang="en-US" sz="1800" smtClean="0"/>
              <a:pPr/>
              <a:t>2024/6/12</a:t>
            </a:fld>
            <a:endParaRPr lang="en-US" altLang="zh-CN" sz="1000"/>
          </a:p>
        </p:txBody>
      </p:sp>
      <p:sp>
        <p:nvSpPr>
          <p:cNvPr id="2377730" name="Rectangle 2">
            <a:extLst>
              <a:ext uri="{FF2B5EF4-FFF2-40B4-BE49-F238E27FC236}">
                <a16:creationId xmlns:a16="http://schemas.microsoft.com/office/drawing/2014/main" id="{54793857-A1B8-5F45-99D3-56F2715D786F}"/>
              </a:ext>
            </a:extLst>
          </p:cNvPr>
          <p:cNvSpPr>
            <a:spLocks noGrp="1" noChangeArrowheads="1"/>
          </p:cNvSpPr>
          <p:nvPr>
            <p:ph type="title"/>
          </p:nvPr>
        </p:nvSpPr>
        <p:spPr>
          <a:xfrm>
            <a:off x="650875" y="311150"/>
            <a:ext cx="8820150" cy="603250"/>
          </a:xfrm>
        </p:spPr>
        <p:txBody>
          <a:bodyPr/>
          <a:lstStyle/>
          <a:p>
            <a:pPr defTabSz="914400"/>
            <a:r>
              <a:rPr lang="en-US" altLang="zh-CN" sz="4400"/>
              <a:t>6.1 </a:t>
            </a:r>
            <a:r>
              <a:rPr lang="zh-CN" altLang="en-US" sz="4400"/>
              <a:t>计算机安全性概述</a:t>
            </a:r>
          </a:p>
        </p:txBody>
      </p:sp>
      <p:sp>
        <p:nvSpPr>
          <p:cNvPr id="17413" name="Rectangle 3">
            <a:extLst>
              <a:ext uri="{FF2B5EF4-FFF2-40B4-BE49-F238E27FC236}">
                <a16:creationId xmlns:a16="http://schemas.microsoft.com/office/drawing/2014/main" id="{1CABBB13-67A2-A745-9CDB-931587DB9829}"/>
              </a:ext>
            </a:extLst>
          </p:cNvPr>
          <p:cNvSpPr>
            <a:spLocks noGrp="1" noChangeArrowheads="1"/>
          </p:cNvSpPr>
          <p:nvPr>
            <p:ph type="body" idx="1"/>
          </p:nvPr>
        </p:nvSpPr>
        <p:spPr>
          <a:xfrm>
            <a:off x="650875" y="1143000"/>
            <a:ext cx="8820150" cy="5127558"/>
          </a:xfrm>
        </p:spPr>
        <p:txBody>
          <a:bodyPr/>
          <a:lstStyle/>
          <a:p>
            <a:pPr>
              <a:spcBef>
                <a:spcPct val="25000"/>
              </a:spcBef>
            </a:pPr>
            <a:r>
              <a:rPr lang="en-US" altLang="zh-CN" dirty="0"/>
              <a:t>C2</a:t>
            </a:r>
            <a:r>
              <a:rPr lang="zh-CN" altLang="en-US" dirty="0"/>
              <a:t>级</a:t>
            </a:r>
          </a:p>
          <a:p>
            <a:pPr lvl="1">
              <a:spcBef>
                <a:spcPct val="25000"/>
              </a:spcBef>
            </a:pPr>
            <a:r>
              <a:rPr lang="zh-CN" altLang="en-US" dirty="0">
                <a:solidFill>
                  <a:srgbClr val="C00000"/>
                </a:solidFill>
              </a:rPr>
              <a:t>安全产品的最低档次</a:t>
            </a:r>
          </a:p>
          <a:p>
            <a:pPr lvl="1">
              <a:spcBef>
                <a:spcPct val="25000"/>
              </a:spcBef>
            </a:pPr>
            <a:r>
              <a:rPr lang="zh-CN" altLang="en-US" dirty="0"/>
              <a:t>提供受控的存取保护，将</a:t>
            </a:r>
            <a:r>
              <a:rPr lang="en-US" altLang="zh-CN" dirty="0"/>
              <a:t>C1</a:t>
            </a:r>
            <a:r>
              <a:rPr lang="zh-CN" altLang="en-US" dirty="0"/>
              <a:t>级的</a:t>
            </a:r>
            <a:r>
              <a:rPr lang="en-US" altLang="zh-CN" dirty="0"/>
              <a:t>DAC</a:t>
            </a:r>
            <a:r>
              <a:rPr lang="zh-CN" altLang="en-US" dirty="0"/>
              <a:t>进一步细化，以个人身份注册负责，并实施审计和资源隔离</a:t>
            </a:r>
          </a:p>
          <a:p>
            <a:pPr lvl="1">
              <a:spcBef>
                <a:spcPct val="25000"/>
              </a:spcBef>
            </a:pPr>
            <a:r>
              <a:rPr lang="zh-CN" altLang="en-US" dirty="0"/>
              <a:t>达到</a:t>
            </a:r>
            <a:r>
              <a:rPr lang="en-US" altLang="zh-CN" dirty="0"/>
              <a:t>C2</a:t>
            </a:r>
            <a:r>
              <a:rPr lang="zh-CN" altLang="en-US" dirty="0"/>
              <a:t>级的产品在其名称中往往不突出“安全”</a:t>
            </a:r>
            <a:r>
              <a:rPr lang="en-US" altLang="zh-CN" dirty="0"/>
              <a:t>(Security)</a:t>
            </a:r>
            <a:r>
              <a:rPr lang="zh-CN" altLang="en-US" dirty="0"/>
              <a:t>这一特色</a:t>
            </a:r>
          </a:p>
          <a:p>
            <a:pPr lvl="1">
              <a:spcBef>
                <a:spcPct val="25000"/>
              </a:spcBef>
            </a:pPr>
            <a:r>
              <a:rPr lang="zh-CN" altLang="en-US" dirty="0"/>
              <a:t>典型例子</a:t>
            </a:r>
          </a:p>
          <a:p>
            <a:pPr lvl="2">
              <a:spcBef>
                <a:spcPct val="25000"/>
              </a:spcBef>
            </a:pPr>
            <a:r>
              <a:rPr lang="zh-CN" altLang="en-US" dirty="0"/>
              <a:t> 操作系统</a:t>
            </a:r>
          </a:p>
          <a:p>
            <a:pPr lvl="3">
              <a:spcBef>
                <a:spcPct val="25000"/>
              </a:spcBef>
            </a:pPr>
            <a:r>
              <a:rPr lang="en-US" altLang="zh-CN" dirty="0"/>
              <a:t>Microsoft</a:t>
            </a:r>
            <a:r>
              <a:rPr lang="zh-CN" altLang="en-US" dirty="0"/>
              <a:t>的</a:t>
            </a:r>
            <a:r>
              <a:rPr lang="en-US" altLang="zh-CN" dirty="0"/>
              <a:t>Windows NT 3.5</a:t>
            </a:r>
            <a:r>
              <a:rPr lang="zh-CN" altLang="en-US" dirty="0"/>
              <a:t>，</a:t>
            </a:r>
          </a:p>
          <a:p>
            <a:pPr lvl="3">
              <a:spcBef>
                <a:spcPct val="25000"/>
              </a:spcBef>
            </a:pPr>
            <a:r>
              <a:rPr lang="zh-CN" altLang="en-US" dirty="0"/>
              <a:t>数字设备公司的</a:t>
            </a:r>
            <a:r>
              <a:rPr lang="en-US" altLang="zh-CN" dirty="0"/>
              <a:t>Open VMS VAX 6.0</a:t>
            </a:r>
            <a:r>
              <a:rPr lang="zh-CN" altLang="en-US" dirty="0"/>
              <a:t>和</a:t>
            </a:r>
            <a:r>
              <a:rPr lang="en-US" altLang="zh-CN" dirty="0"/>
              <a:t>6.1</a:t>
            </a:r>
          </a:p>
          <a:p>
            <a:pPr lvl="2">
              <a:spcBef>
                <a:spcPct val="25000"/>
              </a:spcBef>
            </a:pPr>
            <a:r>
              <a:rPr lang="en-US" altLang="zh-CN" dirty="0"/>
              <a:t> </a:t>
            </a:r>
            <a:r>
              <a:rPr lang="zh-CN" altLang="en-US" dirty="0"/>
              <a:t>数据库</a:t>
            </a:r>
            <a:r>
              <a:rPr lang="en-US" altLang="zh-CN" dirty="0"/>
              <a:t>:Oracle 7</a:t>
            </a:r>
            <a:r>
              <a:rPr lang="zh-CN" altLang="en-US" dirty="0"/>
              <a:t>、</a:t>
            </a:r>
            <a:r>
              <a:rPr lang="en-US" altLang="zh-CN" dirty="0"/>
              <a:t>SQL Server 2000</a:t>
            </a:r>
            <a:r>
              <a:rPr lang="zh-CN" altLang="en-US" dirty="0"/>
              <a:t>、</a:t>
            </a:r>
            <a:r>
              <a:rPr lang="en-US" altLang="zh-CN" dirty="0"/>
              <a:t>Sybase 11</a:t>
            </a:r>
            <a:endParaRPr lang="zh-CN" altLang="en-US" dirty="0"/>
          </a:p>
        </p:txBody>
      </p:sp>
    </p:spTree>
    <p:extLst>
      <p:ext uri="{BB962C8B-B14F-4D97-AF65-F5344CB8AC3E}">
        <p14:creationId xmlns:p14="http://schemas.microsoft.com/office/powerpoint/2010/main" val="2448534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D4D8F711-C0D2-984F-8B4B-D1FB74897E8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339BA31-B1E7-2146-93E0-F21BC242F48E}" type="slidenum">
              <a:rPr lang="zh-CN" altLang="en-US" sz="2000"/>
              <a:pPr/>
              <a:t>151</a:t>
            </a:fld>
            <a:endParaRPr lang="en-US" altLang="zh-CN" sz="2000"/>
          </a:p>
        </p:txBody>
      </p:sp>
      <p:sp>
        <p:nvSpPr>
          <p:cNvPr id="18435" name="日期占位符 4">
            <a:extLst>
              <a:ext uri="{FF2B5EF4-FFF2-40B4-BE49-F238E27FC236}">
                <a16:creationId xmlns:a16="http://schemas.microsoft.com/office/drawing/2014/main" id="{F1FD534C-C891-F846-B3A8-CCAB2B29A3C2}"/>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2255FF0-73AD-594F-BB4F-E16AC08C8BFE}" type="datetime1">
              <a:rPr lang="zh-CN" altLang="en-US" sz="1800" smtClean="0"/>
              <a:pPr/>
              <a:t>2024/6/12</a:t>
            </a:fld>
            <a:endParaRPr lang="en-US" altLang="zh-CN" sz="1000"/>
          </a:p>
        </p:txBody>
      </p:sp>
      <p:sp>
        <p:nvSpPr>
          <p:cNvPr id="2379778" name="Rectangle 2">
            <a:extLst>
              <a:ext uri="{FF2B5EF4-FFF2-40B4-BE49-F238E27FC236}">
                <a16:creationId xmlns:a16="http://schemas.microsoft.com/office/drawing/2014/main" id="{F6B3AAC0-EC44-A942-9390-1C8FCDFDF5FD}"/>
              </a:ext>
            </a:extLst>
          </p:cNvPr>
          <p:cNvSpPr>
            <a:spLocks noGrp="1" noChangeArrowheads="1"/>
          </p:cNvSpPr>
          <p:nvPr>
            <p:ph type="title"/>
          </p:nvPr>
        </p:nvSpPr>
        <p:spPr>
          <a:xfrm>
            <a:off x="650875" y="311150"/>
            <a:ext cx="8820150" cy="603250"/>
          </a:xfrm>
        </p:spPr>
        <p:txBody>
          <a:bodyPr/>
          <a:lstStyle/>
          <a:p>
            <a:pPr defTabSz="914400"/>
            <a:r>
              <a:rPr lang="en-US" altLang="zh-CN" sz="4400"/>
              <a:t>6.1 </a:t>
            </a:r>
            <a:r>
              <a:rPr lang="zh-CN" altLang="en-US" sz="4400"/>
              <a:t>计算机安全性概述</a:t>
            </a:r>
          </a:p>
        </p:txBody>
      </p:sp>
      <p:sp>
        <p:nvSpPr>
          <p:cNvPr id="18437" name="Rectangle 3">
            <a:extLst>
              <a:ext uri="{FF2B5EF4-FFF2-40B4-BE49-F238E27FC236}">
                <a16:creationId xmlns:a16="http://schemas.microsoft.com/office/drawing/2014/main" id="{5A38E1EE-4C7A-0742-B3A8-C3B105A2DC39}"/>
              </a:ext>
            </a:extLst>
          </p:cNvPr>
          <p:cNvSpPr>
            <a:spLocks noGrp="1" noChangeArrowheads="1"/>
          </p:cNvSpPr>
          <p:nvPr>
            <p:ph type="body" idx="1"/>
          </p:nvPr>
        </p:nvSpPr>
        <p:spPr>
          <a:xfrm>
            <a:off x="650875" y="1143000"/>
            <a:ext cx="8820150" cy="5149102"/>
          </a:xfrm>
        </p:spPr>
        <p:txBody>
          <a:bodyPr/>
          <a:lstStyle/>
          <a:p>
            <a:r>
              <a:rPr lang="en-US" altLang="zh-CN" dirty="0"/>
              <a:t>B1</a:t>
            </a:r>
            <a:r>
              <a:rPr lang="zh-CN" altLang="en-US" dirty="0"/>
              <a:t>级</a:t>
            </a:r>
          </a:p>
          <a:p>
            <a:pPr lvl="1"/>
            <a:r>
              <a:rPr lang="zh-CN" altLang="en-US" dirty="0"/>
              <a:t>标记安全保护。</a:t>
            </a:r>
            <a:r>
              <a:rPr lang="zh-CN" altLang="en-US" dirty="0">
                <a:solidFill>
                  <a:srgbClr val="C00000"/>
                </a:solidFill>
              </a:rPr>
              <a:t>“安全”</a:t>
            </a:r>
            <a:r>
              <a:rPr lang="en-US" altLang="zh-CN" dirty="0">
                <a:solidFill>
                  <a:srgbClr val="C00000"/>
                </a:solidFill>
              </a:rPr>
              <a:t>(Security)</a:t>
            </a:r>
            <a:r>
              <a:rPr lang="zh-CN" altLang="en-US" dirty="0">
                <a:solidFill>
                  <a:srgbClr val="C00000"/>
                </a:solidFill>
              </a:rPr>
              <a:t>或“可信的</a:t>
            </a:r>
            <a:r>
              <a:rPr lang="en-US" altLang="zh-CN" dirty="0">
                <a:solidFill>
                  <a:srgbClr val="C00000"/>
                </a:solidFill>
              </a:rPr>
              <a:t>(Trusted) </a:t>
            </a:r>
            <a:r>
              <a:rPr lang="zh-CN" altLang="en-US" dirty="0">
                <a:solidFill>
                  <a:srgbClr val="C00000"/>
                </a:solidFill>
              </a:rPr>
              <a:t>产品。</a:t>
            </a:r>
          </a:p>
          <a:p>
            <a:pPr lvl="1">
              <a:spcBef>
                <a:spcPct val="60000"/>
              </a:spcBef>
            </a:pPr>
            <a:r>
              <a:rPr lang="zh-CN" altLang="en-US" dirty="0"/>
              <a:t>对系统的数据加以标记，对标记的主体和客体实施强制存取控制（</a:t>
            </a:r>
            <a:r>
              <a:rPr lang="en-US" altLang="zh-CN" dirty="0"/>
              <a:t>MAC</a:t>
            </a:r>
            <a:r>
              <a:rPr lang="zh-CN" altLang="en-US" dirty="0"/>
              <a:t>）、审计等安全机制</a:t>
            </a:r>
          </a:p>
          <a:p>
            <a:pPr lvl="1"/>
            <a:r>
              <a:rPr lang="zh-CN" altLang="en-US" dirty="0"/>
              <a:t>典型例子</a:t>
            </a:r>
          </a:p>
          <a:p>
            <a:pPr lvl="2"/>
            <a:r>
              <a:rPr lang="zh-CN" altLang="en-US" dirty="0"/>
              <a:t> 操作系统</a:t>
            </a:r>
          </a:p>
          <a:p>
            <a:pPr lvl="3"/>
            <a:r>
              <a:rPr lang="zh-CN" altLang="en-US" dirty="0"/>
              <a:t>数字设备公司的</a:t>
            </a:r>
            <a:r>
              <a:rPr lang="en-US" altLang="zh-CN" dirty="0"/>
              <a:t>SEVMS VAX Version 6.0</a:t>
            </a:r>
          </a:p>
          <a:p>
            <a:pPr lvl="3"/>
            <a:r>
              <a:rPr lang="zh-CN" altLang="en-US" dirty="0"/>
              <a:t>惠普公司的</a:t>
            </a:r>
            <a:r>
              <a:rPr lang="en-US" altLang="zh-CN" dirty="0"/>
              <a:t>HP-UX BLS release 9.0.9+ </a:t>
            </a:r>
          </a:p>
          <a:p>
            <a:pPr lvl="2">
              <a:spcBef>
                <a:spcPct val="60000"/>
              </a:spcBef>
            </a:pPr>
            <a:r>
              <a:rPr lang="en-US" altLang="zh-CN" dirty="0"/>
              <a:t> </a:t>
            </a:r>
            <a:r>
              <a:rPr lang="zh-CN" altLang="en-US" dirty="0"/>
              <a:t>数据库</a:t>
            </a:r>
            <a:r>
              <a:rPr lang="en-US" altLang="zh-CN" dirty="0"/>
              <a:t>: Sybase Secure 11</a:t>
            </a:r>
            <a:r>
              <a:rPr lang="zh-CN" altLang="en-US" dirty="0"/>
              <a:t>、</a:t>
            </a:r>
            <a:r>
              <a:rPr lang="en-US" altLang="zh-CN" dirty="0"/>
              <a:t>Trusted Oracle</a:t>
            </a:r>
          </a:p>
        </p:txBody>
      </p:sp>
    </p:spTree>
    <p:extLst>
      <p:ext uri="{BB962C8B-B14F-4D97-AF65-F5344CB8AC3E}">
        <p14:creationId xmlns:p14="http://schemas.microsoft.com/office/powerpoint/2010/main" val="22262688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6C81AA0D-4C50-A348-AAA0-C983698E79B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7D2AD10-6CD5-AE47-B15B-320AD568008E}" type="slidenum">
              <a:rPr lang="zh-CN" altLang="en-US" sz="2000"/>
              <a:pPr/>
              <a:t>152</a:t>
            </a:fld>
            <a:endParaRPr lang="en-US" altLang="zh-CN" sz="2000"/>
          </a:p>
        </p:txBody>
      </p:sp>
      <p:sp>
        <p:nvSpPr>
          <p:cNvPr id="26627" name="日期占位符 4">
            <a:extLst>
              <a:ext uri="{FF2B5EF4-FFF2-40B4-BE49-F238E27FC236}">
                <a16:creationId xmlns:a16="http://schemas.microsoft.com/office/drawing/2014/main" id="{00D8C85D-0FF4-DF4C-92CD-AAA5B4D7C88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5CE4979-B5F7-744B-A7C1-71AA28ABA6A0}" type="datetime1">
              <a:rPr lang="zh-CN" altLang="en-US" sz="1800" smtClean="0"/>
              <a:pPr/>
              <a:t>2024/6/12</a:t>
            </a:fld>
            <a:endParaRPr lang="en-US" altLang="zh-CN" sz="1000"/>
          </a:p>
        </p:txBody>
      </p:sp>
      <p:sp>
        <p:nvSpPr>
          <p:cNvPr id="2571266" name="Rectangle 2">
            <a:extLst>
              <a:ext uri="{FF2B5EF4-FFF2-40B4-BE49-F238E27FC236}">
                <a16:creationId xmlns:a16="http://schemas.microsoft.com/office/drawing/2014/main" id="{3CF5D0C8-D525-274C-87A1-0C65685DFF57}"/>
              </a:ext>
            </a:extLst>
          </p:cNvPr>
          <p:cNvSpPr>
            <a:spLocks noGrp="1" noChangeArrowheads="1"/>
          </p:cNvSpPr>
          <p:nvPr>
            <p:ph type="title"/>
          </p:nvPr>
        </p:nvSpPr>
        <p:spPr/>
        <p:txBody>
          <a:bodyPr/>
          <a:lstStyle/>
          <a:p>
            <a:r>
              <a:rPr lang="en-US" altLang="en-US"/>
              <a:t>6.2</a:t>
            </a:r>
            <a:r>
              <a:rPr lang="en-US" altLang="zh-CN"/>
              <a:t> </a:t>
            </a:r>
            <a:r>
              <a:rPr lang="en-US" altLang="en-US"/>
              <a:t>数据库安全性概述</a:t>
            </a:r>
            <a:endParaRPr lang="zh-CN" altLang="en-US"/>
          </a:p>
        </p:txBody>
      </p:sp>
      <p:sp>
        <p:nvSpPr>
          <p:cNvPr id="26629" name="Rectangle 3">
            <a:extLst>
              <a:ext uri="{FF2B5EF4-FFF2-40B4-BE49-F238E27FC236}">
                <a16:creationId xmlns:a16="http://schemas.microsoft.com/office/drawing/2014/main" id="{27FC2209-A6D5-024F-89B6-AE7955E65348}"/>
              </a:ext>
            </a:extLst>
          </p:cNvPr>
          <p:cNvSpPr>
            <a:spLocks noGrp="1" noChangeArrowheads="1"/>
          </p:cNvSpPr>
          <p:nvPr>
            <p:ph type="body" idx="1"/>
          </p:nvPr>
        </p:nvSpPr>
        <p:spPr>
          <a:xfrm>
            <a:off x="650875" y="1143000"/>
            <a:ext cx="8820150" cy="5551488"/>
          </a:xfrm>
        </p:spPr>
        <p:txBody>
          <a:bodyPr/>
          <a:lstStyle/>
          <a:p>
            <a:pPr>
              <a:lnSpc>
                <a:spcPct val="100000"/>
              </a:lnSpc>
              <a:spcBef>
                <a:spcPct val="0"/>
              </a:spcBef>
            </a:pPr>
            <a:r>
              <a:rPr lang="zh-CN" altLang="en-US"/>
              <a:t>数据库系统所采用的安全技术主要包括以下几类： </a:t>
            </a:r>
          </a:p>
          <a:p>
            <a:pPr lvl="1">
              <a:lnSpc>
                <a:spcPct val="100000"/>
              </a:lnSpc>
              <a:spcBef>
                <a:spcPct val="0"/>
              </a:spcBef>
            </a:pPr>
            <a:r>
              <a:rPr lang="zh-CN" altLang="en-US">
                <a:solidFill>
                  <a:srgbClr val="0000FF"/>
                </a:solidFill>
              </a:rPr>
              <a:t>（</a:t>
            </a:r>
            <a:r>
              <a:rPr lang="en-US" altLang="zh-CN">
                <a:solidFill>
                  <a:srgbClr val="0000FF"/>
                </a:solidFill>
              </a:rPr>
              <a:t>1</a:t>
            </a:r>
            <a:r>
              <a:rPr lang="zh-CN" altLang="en-US">
                <a:solidFill>
                  <a:srgbClr val="0000FF"/>
                </a:solidFill>
              </a:rPr>
              <a:t>）访问控制技术</a:t>
            </a:r>
            <a:r>
              <a:rPr lang="zh-CN" altLang="en-US"/>
              <a:t>：防止未授权的人访问系统本身</a:t>
            </a:r>
            <a:r>
              <a:rPr lang="en-US" altLang="zh-CN"/>
              <a:t>,</a:t>
            </a:r>
            <a:r>
              <a:rPr lang="zh-CN" altLang="en-US"/>
              <a:t>这种安全问题对所有计算机系统都存在。访问控制技术主要通过创建用户帐户和口令、由</a:t>
            </a:r>
            <a:r>
              <a:rPr lang="en-US" altLang="zh-CN"/>
              <a:t>DBMS</a:t>
            </a:r>
            <a:r>
              <a:rPr lang="zh-CN" altLang="en-US"/>
              <a:t>控制登录过程来实现。</a:t>
            </a:r>
          </a:p>
          <a:p>
            <a:pPr lvl="1">
              <a:lnSpc>
                <a:spcPct val="100000"/>
              </a:lnSpc>
              <a:spcBef>
                <a:spcPct val="0"/>
              </a:spcBef>
            </a:pPr>
            <a:r>
              <a:rPr lang="zh-CN" altLang="en-US">
                <a:solidFill>
                  <a:srgbClr val="0000FF"/>
                </a:solidFill>
              </a:rPr>
              <a:t>（</a:t>
            </a:r>
            <a:r>
              <a:rPr lang="en-US" altLang="zh-CN">
                <a:solidFill>
                  <a:srgbClr val="0000FF"/>
                </a:solidFill>
              </a:rPr>
              <a:t>2</a:t>
            </a:r>
            <a:r>
              <a:rPr lang="zh-CN" altLang="en-US">
                <a:solidFill>
                  <a:srgbClr val="0000FF"/>
                </a:solidFill>
              </a:rPr>
              <a:t>）存取控制技术</a:t>
            </a:r>
            <a:r>
              <a:rPr lang="zh-CN" altLang="en-US"/>
              <a:t>：</a:t>
            </a:r>
            <a:r>
              <a:rPr lang="en-US" altLang="zh-CN"/>
              <a:t>DBMS</a:t>
            </a:r>
            <a:r>
              <a:rPr lang="zh-CN" altLang="en-US"/>
              <a:t>必须提供相应的技术保证用户只能访问他的权限范围内的数据，而不能访问数据库的其他内容。</a:t>
            </a:r>
          </a:p>
          <a:p>
            <a:pPr lvl="1">
              <a:lnSpc>
                <a:spcPct val="100000"/>
              </a:lnSpc>
              <a:spcBef>
                <a:spcPct val="0"/>
              </a:spcBef>
            </a:pPr>
            <a:r>
              <a:rPr lang="zh-CN" altLang="en-US">
                <a:solidFill>
                  <a:srgbClr val="0000FF"/>
                </a:solidFill>
              </a:rPr>
              <a:t>（</a:t>
            </a:r>
            <a:r>
              <a:rPr lang="en-US" altLang="zh-CN">
                <a:solidFill>
                  <a:srgbClr val="0000FF"/>
                </a:solidFill>
              </a:rPr>
              <a:t>3</a:t>
            </a:r>
            <a:r>
              <a:rPr lang="zh-CN" altLang="en-US">
                <a:solidFill>
                  <a:srgbClr val="0000FF"/>
                </a:solidFill>
              </a:rPr>
              <a:t>）数据加密技术</a:t>
            </a:r>
            <a:r>
              <a:rPr lang="zh-CN" altLang="en-US"/>
              <a:t>：用于保护敏感数据的传输和存储，可以对数据库的敏感数据提供额外的保护。</a:t>
            </a:r>
          </a:p>
          <a:p>
            <a:pPr lvl="1">
              <a:lnSpc>
                <a:spcPct val="100000"/>
              </a:lnSpc>
              <a:spcBef>
                <a:spcPct val="0"/>
              </a:spcBef>
            </a:pPr>
            <a:r>
              <a:rPr lang="zh-CN" altLang="en-US">
                <a:solidFill>
                  <a:srgbClr val="0000FF"/>
                </a:solidFill>
              </a:rPr>
              <a:t>（</a:t>
            </a:r>
            <a:r>
              <a:rPr lang="en-US" altLang="zh-CN">
                <a:solidFill>
                  <a:srgbClr val="0000FF"/>
                </a:solidFill>
              </a:rPr>
              <a:t>4</a:t>
            </a:r>
            <a:r>
              <a:rPr lang="zh-CN" altLang="en-US">
                <a:solidFill>
                  <a:srgbClr val="0000FF"/>
                </a:solidFill>
              </a:rPr>
              <a:t>）数据库审计</a:t>
            </a:r>
            <a:r>
              <a:rPr lang="zh-CN" altLang="en-US"/>
              <a:t>：审计是在数据库系统运行期间，记录数据库的访问情况，以利用审计数据分析数据库是否受到非法存取 </a:t>
            </a:r>
          </a:p>
        </p:txBody>
      </p:sp>
    </p:spTree>
    <p:extLst>
      <p:ext uri="{BB962C8B-B14F-4D97-AF65-F5344CB8AC3E}">
        <p14:creationId xmlns:p14="http://schemas.microsoft.com/office/powerpoint/2010/main" val="7352129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616A82FF-64A3-064B-B008-3A1C6726057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9215FB4-0E52-124C-A15A-C2246DA53E7A}" type="slidenum">
              <a:rPr lang="zh-CN" altLang="en-US" sz="2000"/>
              <a:pPr/>
              <a:t>153</a:t>
            </a:fld>
            <a:endParaRPr lang="en-US" altLang="zh-CN" sz="2000"/>
          </a:p>
        </p:txBody>
      </p:sp>
      <p:sp>
        <p:nvSpPr>
          <p:cNvPr id="30723" name="日期占位符 4">
            <a:extLst>
              <a:ext uri="{FF2B5EF4-FFF2-40B4-BE49-F238E27FC236}">
                <a16:creationId xmlns:a16="http://schemas.microsoft.com/office/drawing/2014/main" id="{6396A832-E077-ED4B-A95A-1F84D47390C2}"/>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68A1168-6E82-2F4C-A1EB-983FB85D0BAB}" type="datetime1">
              <a:rPr lang="zh-CN" altLang="en-US" sz="1800" smtClean="0"/>
              <a:pPr/>
              <a:t>2024/6/12</a:t>
            </a:fld>
            <a:endParaRPr lang="en-US" altLang="zh-CN" sz="1000"/>
          </a:p>
        </p:txBody>
      </p:sp>
      <p:sp>
        <p:nvSpPr>
          <p:cNvPr id="2406402" name="Rectangle 2">
            <a:extLst>
              <a:ext uri="{FF2B5EF4-FFF2-40B4-BE49-F238E27FC236}">
                <a16:creationId xmlns:a16="http://schemas.microsoft.com/office/drawing/2014/main" id="{7730DFAA-641F-5740-819A-44D9DC17909A}"/>
              </a:ext>
            </a:extLst>
          </p:cNvPr>
          <p:cNvSpPr>
            <a:spLocks noGrp="1" noChangeArrowheads="1"/>
          </p:cNvSpPr>
          <p:nvPr>
            <p:ph type="title"/>
          </p:nvPr>
        </p:nvSpPr>
        <p:spPr/>
        <p:txBody>
          <a:bodyPr/>
          <a:lstStyle/>
          <a:p>
            <a:pPr>
              <a:defRPr/>
            </a:pPr>
            <a:r>
              <a:rPr lang="en-US" altLang="zh-CN"/>
              <a:t>6.4  </a:t>
            </a:r>
            <a:r>
              <a:rPr lang="zh-CN" altLang="en-US"/>
              <a:t>存取控制</a:t>
            </a:r>
          </a:p>
        </p:txBody>
      </p:sp>
      <p:sp>
        <p:nvSpPr>
          <p:cNvPr id="30725" name="Rectangle 3">
            <a:extLst>
              <a:ext uri="{FF2B5EF4-FFF2-40B4-BE49-F238E27FC236}">
                <a16:creationId xmlns:a16="http://schemas.microsoft.com/office/drawing/2014/main" id="{9D03AA68-23E2-6642-8C85-F93AD4E1610C}"/>
              </a:ext>
            </a:extLst>
          </p:cNvPr>
          <p:cNvSpPr>
            <a:spLocks noGrp="1" noChangeArrowheads="1"/>
          </p:cNvSpPr>
          <p:nvPr>
            <p:ph type="body" idx="1"/>
          </p:nvPr>
        </p:nvSpPr>
        <p:spPr>
          <a:xfrm>
            <a:off x="650875" y="1143000"/>
            <a:ext cx="8820150" cy="2647950"/>
          </a:xfrm>
        </p:spPr>
        <p:txBody>
          <a:bodyPr/>
          <a:lstStyle/>
          <a:p>
            <a:pPr marL="342900" indent="-342900" defTabSz="914400">
              <a:lnSpc>
                <a:spcPct val="110000"/>
              </a:lnSpc>
            </a:pPr>
            <a:r>
              <a:rPr lang="zh-CN" altLang="en-US"/>
              <a:t>存取控制机制的功能</a:t>
            </a:r>
          </a:p>
          <a:p>
            <a:pPr marL="742950" lvl="1" indent="-285750" defTabSz="914400">
              <a:lnSpc>
                <a:spcPct val="110000"/>
              </a:lnSpc>
            </a:pPr>
            <a:r>
              <a:rPr lang="zh-CN" altLang="en-US"/>
              <a:t>数据库安全最重要的是：确保只授权给所有有资格的用户访问数据库的权限，同时令所有未被授权的人员无法接近数据，</a:t>
            </a:r>
          </a:p>
          <a:p>
            <a:pPr marL="742950" lvl="1" indent="-285750" defTabSz="914400">
              <a:lnSpc>
                <a:spcPct val="110000"/>
              </a:lnSpc>
            </a:pPr>
            <a:r>
              <a:rPr lang="zh-CN" altLang="en-US"/>
              <a:t>这主要通过数据库系统的存取控制机制实现。</a:t>
            </a:r>
          </a:p>
        </p:txBody>
      </p:sp>
    </p:spTree>
    <p:extLst>
      <p:ext uri="{BB962C8B-B14F-4D97-AF65-F5344CB8AC3E}">
        <p14:creationId xmlns:p14="http://schemas.microsoft.com/office/powerpoint/2010/main" val="6974495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A26A21C9-5546-3844-ABB9-62FFE279874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2E80EB1-4FF7-B340-A5A6-C876B49979A5}" type="slidenum">
              <a:rPr lang="zh-CN" altLang="en-US" sz="2000"/>
              <a:pPr/>
              <a:t>154</a:t>
            </a:fld>
            <a:endParaRPr lang="en-US" altLang="zh-CN" sz="2000"/>
          </a:p>
        </p:txBody>
      </p:sp>
      <p:sp>
        <p:nvSpPr>
          <p:cNvPr id="31747" name="日期占位符 4">
            <a:extLst>
              <a:ext uri="{FF2B5EF4-FFF2-40B4-BE49-F238E27FC236}">
                <a16:creationId xmlns:a16="http://schemas.microsoft.com/office/drawing/2014/main" id="{B74B1847-4305-8F46-AD26-2F3E774431D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48B0C1C-3F5E-CC49-B3D3-2912A71FB0EA}" type="datetime1">
              <a:rPr lang="zh-CN" altLang="en-US" sz="1800" smtClean="0"/>
              <a:pPr/>
              <a:t>2024/6/12</a:t>
            </a:fld>
            <a:endParaRPr lang="en-US" altLang="zh-CN" sz="1000"/>
          </a:p>
        </p:txBody>
      </p:sp>
      <p:sp>
        <p:nvSpPr>
          <p:cNvPr id="2407426" name="Rectangle 2">
            <a:extLst>
              <a:ext uri="{FF2B5EF4-FFF2-40B4-BE49-F238E27FC236}">
                <a16:creationId xmlns:a16="http://schemas.microsoft.com/office/drawing/2014/main" id="{00F117BC-667F-694A-84AB-260AF67E1BD2}"/>
              </a:ext>
            </a:extLst>
          </p:cNvPr>
          <p:cNvSpPr>
            <a:spLocks noGrp="1" noChangeArrowheads="1"/>
          </p:cNvSpPr>
          <p:nvPr>
            <p:ph type="title"/>
          </p:nvPr>
        </p:nvSpPr>
        <p:spPr/>
        <p:txBody>
          <a:bodyPr/>
          <a:lstStyle/>
          <a:p>
            <a:pPr>
              <a:defRPr/>
            </a:pPr>
            <a:r>
              <a:rPr lang="en-US" altLang="zh-CN"/>
              <a:t>6.4  </a:t>
            </a:r>
            <a:r>
              <a:rPr lang="zh-CN" altLang="en-US"/>
              <a:t>存取控制</a:t>
            </a:r>
          </a:p>
        </p:txBody>
      </p:sp>
      <p:sp>
        <p:nvSpPr>
          <p:cNvPr id="31749" name="Rectangle 3">
            <a:extLst>
              <a:ext uri="{FF2B5EF4-FFF2-40B4-BE49-F238E27FC236}">
                <a16:creationId xmlns:a16="http://schemas.microsoft.com/office/drawing/2014/main" id="{F745EDF3-6652-CF42-804B-8AE7AD2CD4DB}"/>
              </a:ext>
            </a:extLst>
          </p:cNvPr>
          <p:cNvSpPr>
            <a:spLocks noGrp="1" noChangeArrowheads="1"/>
          </p:cNvSpPr>
          <p:nvPr>
            <p:ph type="body" idx="1"/>
          </p:nvPr>
        </p:nvSpPr>
        <p:spPr>
          <a:xfrm>
            <a:off x="595313" y="1116013"/>
            <a:ext cx="8966200" cy="5124450"/>
          </a:xfrm>
        </p:spPr>
        <p:txBody>
          <a:bodyPr/>
          <a:lstStyle/>
          <a:p>
            <a:pPr>
              <a:lnSpc>
                <a:spcPct val="100000"/>
              </a:lnSpc>
              <a:spcBef>
                <a:spcPct val="0"/>
              </a:spcBef>
            </a:pPr>
            <a:r>
              <a:rPr lang="zh-CN" altLang="en-US"/>
              <a:t>存取控制机制的组成</a:t>
            </a:r>
          </a:p>
          <a:p>
            <a:pPr lvl="1">
              <a:lnSpc>
                <a:spcPct val="100000"/>
              </a:lnSpc>
              <a:spcBef>
                <a:spcPct val="0"/>
              </a:spcBef>
            </a:pPr>
            <a:r>
              <a:rPr lang="zh-CN" altLang="en-US">
                <a:solidFill>
                  <a:srgbClr val="0000FF"/>
                </a:solidFill>
              </a:rPr>
              <a:t>定义用户权限</a:t>
            </a:r>
            <a:endParaRPr lang="zh-CN" altLang="en-US"/>
          </a:p>
          <a:p>
            <a:pPr lvl="2">
              <a:lnSpc>
                <a:spcPct val="100000"/>
              </a:lnSpc>
              <a:spcBef>
                <a:spcPct val="0"/>
              </a:spcBef>
            </a:pPr>
            <a:r>
              <a:rPr lang="zh-CN" altLang="en-US"/>
              <a:t>在数据库系统中，为了保证用户只能访问他有权存取的数据，必须预先对每个用户定义存取权限</a:t>
            </a:r>
          </a:p>
          <a:p>
            <a:pPr lvl="1">
              <a:lnSpc>
                <a:spcPct val="100000"/>
              </a:lnSpc>
              <a:spcBef>
                <a:spcPct val="0"/>
              </a:spcBef>
            </a:pPr>
            <a:r>
              <a:rPr lang="zh-CN" altLang="en-US">
                <a:solidFill>
                  <a:srgbClr val="0000FF"/>
                </a:solidFill>
              </a:rPr>
              <a:t>合法权限检查</a:t>
            </a:r>
            <a:endParaRPr lang="zh-CN" altLang="en-US"/>
          </a:p>
          <a:p>
            <a:pPr lvl="2">
              <a:lnSpc>
                <a:spcPct val="100000"/>
              </a:lnSpc>
              <a:spcBef>
                <a:spcPct val="0"/>
              </a:spcBef>
            </a:pPr>
            <a:r>
              <a:rPr lang="zh-CN" altLang="en-US"/>
              <a:t>对于通过鉴定获得上机权的用户</a:t>
            </a:r>
            <a:r>
              <a:rPr lang="en-US" altLang="zh-CN"/>
              <a:t>(</a:t>
            </a:r>
            <a:r>
              <a:rPr lang="zh-CN" altLang="en-US"/>
              <a:t>即合法用户</a:t>
            </a:r>
            <a:r>
              <a:rPr lang="en-US" altLang="zh-CN"/>
              <a:t>)</a:t>
            </a:r>
            <a:r>
              <a:rPr lang="zh-CN" altLang="en-US"/>
              <a:t>，系统根据他的存取权限定义对他的各种操作请求进行控制，确保他只执行合法操作。</a:t>
            </a:r>
          </a:p>
          <a:p>
            <a:pPr>
              <a:lnSpc>
                <a:spcPct val="100000"/>
              </a:lnSpc>
              <a:spcBef>
                <a:spcPct val="0"/>
              </a:spcBef>
            </a:pPr>
            <a:r>
              <a:rPr lang="zh-CN" altLang="en-US"/>
              <a:t>用户权限定义和合法权限检查机制一起组成了</a:t>
            </a:r>
            <a:r>
              <a:rPr lang="en-US" altLang="zh-CN"/>
              <a:t>DBMS</a:t>
            </a:r>
            <a:r>
              <a:rPr lang="zh-CN" altLang="en-US"/>
              <a:t>的安全子系统。</a:t>
            </a:r>
          </a:p>
          <a:p>
            <a:pPr>
              <a:lnSpc>
                <a:spcPct val="100000"/>
              </a:lnSpc>
              <a:spcBef>
                <a:spcPct val="0"/>
              </a:spcBef>
            </a:pPr>
            <a:r>
              <a:rPr lang="zh-CN" altLang="en-US"/>
              <a:t>当前大型</a:t>
            </a:r>
            <a:r>
              <a:rPr lang="en-US" altLang="zh-CN"/>
              <a:t>DBMS</a:t>
            </a:r>
            <a:r>
              <a:rPr lang="zh-CN" altLang="en-US"/>
              <a:t>都支持</a:t>
            </a:r>
            <a:r>
              <a:rPr lang="en-US" altLang="zh-CN"/>
              <a:t>C2</a:t>
            </a:r>
            <a:r>
              <a:rPr lang="zh-CN" altLang="en-US"/>
              <a:t>级中的</a:t>
            </a:r>
            <a:r>
              <a:rPr lang="zh-CN" altLang="en-US">
                <a:solidFill>
                  <a:srgbClr val="0000FF"/>
                </a:solidFill>
              </a:rPr>
              <a:t>自主存取控制</a:t>
            </a:r>
            <a:r>
              <a:rPr lang="en-US" altLang="zh-CN">
                <a:solidFill>
                  <a:srgbClr val="0000FF"/>
                </a:solidFill>
              </a:rPr>
              <a:t>(DAC)</a:t>
            </a:r>
            <a:r>
              <a:rPr lang="zh-CN" altLang="en-US"/>
              <a:t>，有些</a:t>
            </a:r>
            <a:r>
              <a:rPr lang="en-US" altLang="zh-CN"/>
              <a:t>DBMS</a:t>
            </a:r>
            <a:r>
              <a:rPr lang="zh-CN" altLang="en-US"/>
              <a:t>同时还支持</a:t>
            </a:r>
            <a:r>
              <a:rPr lang="en-US" altLang="zh-CN"/>
              <a:t>B1</a:t>
            </a:r>
            <a:r>
              <a:rPr lang="zh-CN" altLang="en-US"/>
              <a:t>级中的</a:t>
            </a:r>
            <a:r>
              <a:rPr lang="zh-CN" altLang="en-US">
                <a:solidFill>
                  <a:srgbClr val="0000FF"/>
                </a:solidFill>
              </a:rPr>
              <a:t>强制存取控制</a:t>
            </a:r>
            <a:r>
              <a:rPr lang="en-US" altLang="zh-CN">
                <a:solidFill>
                  <a:srgbClr val="0000FF"/>
                </a:solidFill>
              </a:rPr>
              <a:t>(MAC)</a:t>
            </a:r>
            <a:r>
              <a:rPr lang="zh-CN" altLang="en-US"/>
              <a:t>。</a:t>
            </a:r>
          </a:p>
        </p:txBody>
      </p:sp>
    </p:spTree>
    <p:extLst>
      <p:ext uri="{BB962C8B-B14F-4D97-AF65-F5344CB8AC3E}">
        <p14:creationId xmlns:p14="http://schemas.microsoft.com/office/powerpoint/2010/main" val="5924076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D41BEB2E-8BFF-3640-8D45-E65B59DBA1C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76A6648-F85F-C744-A033-9926BC7F515C}" type="slidenum">
              <a:rPr lang="zh-CN" altLang="en-US" sz="2000"/>
              <a:pPr/>
              <a:t>155</a:t>
            </a:fld>
            <a:endParaRPr lang="en-US" altLang="zh-CN" sz="2000"/>
          </a:p>
        </p:txBody>
      </p:sp>
      <p:sp>
        <p:nvSpPr>
          <p:cNvPr id="32771" name="日期占位符 4">
            <a:extLst>
              <a:ext uri="{FF2B5EF4-FFF2-40B4-BE49-F238E27FC236}">
                <a16:creationId xmlns:a16="http://schemas.microsoft.com/office/drawing/2014/main" id="{D8455E00-2DB4-1C44-8AAC-FF511F224E3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4275C94-D16C-3046-ADF1-809B5615AA05}" type="datetime1">
              <a:rPr lang="zh-CN" altLang="en-US" sz="1800" smtClean="0"/>
              <a:pPr/>
              <a:t>2024/6/12</a:t>
            </a:fld>
            <a:endParaRPr lang="en-US" altLang="zh-CN" sz="1000"/>
          </a:p>
        </p:txBody>
      </p:sp>
      <p:sp>
        <p:nvSpPr>
          <p:cNvPr id="2408450" name="Rectangle 2">
            <a:extLst>
              <a:ext uri="{FF2B5EF4-FFF2-40B4-BE49-F238E27FC236}">
                <a16:creationId xmlns:a16="http://schemas.microsoft.com/office/drawing/2014/main" id="{4652B255-BD9F-4A43-BF17-5B19BE33977E}"/>
              </a:ext>
            </a:extLst>
          </p:cNvPr>
          <p:cNvSpPr>
            <a:spLocks noGrp="1" noChangeArrowheads="1"/>
          </p:cNvSpPr>
          <p:nvPr>
            <p:ph type="title"/>
          </p:nvPr>
        </p:nvSpPr>
        <p:spPr/>
        <p:txBody>
          <a:bodyPr/>
          <a:lstStyle/>
          <a:p>
            <a:pPr>
              <a:defRPr/>
            </a:pPr>
            <a:r>
              <a:rPr lang="zh-CN" altLang="en-US"/>
              <a:t>常用存取控制方法</a:t>
            </a:r>
          </a:p>
        </p:txBody>
      </p:sp>
      <p:sp>
        <p:nvSpPr>
          <p:cNvPr id="32773" name="Rectangle 3">
            <a:extLst>
              <a:ext uri="{FF2B5EF4-FFF2-40B4-BE49-F238E27FC236}">
                <a16:creationId xmlns:a16="http://schemas.microsoft.com/office/drawing/2014/main" id="{D3CEA55D-B902-6B4C-980D-A6B1DC2F473B}"/>
              </a:ext>
            </a:extLst>
          </p:cNvPr>
          <p:cNvSpPr>
            <a:spLocks noGrp="1" noChangeArrowheads="1"/>
          </p:cNvSpPr>
          <p:nvPr>
            <p:ph type="body" idx="1"/>
          </p:nvPr>
        </p:nvSpPr>
        <p:spPr>
          <a:xfrm>
            <a:off x="631825" y="1257300"/>
            <a:ext cx="8820150" cy="5051425"/>
          </a:xfrm>
        </p:spPr>
        <p:txBody>
          <a:bodyPr/>
          <a:lstStyle/>
          <a:p>
            <a:pPr>
              <a:lnSpc>
                <a:spcPct val="70000"/>
              </a:lnSpc>
            </a:pPr>
            <a:r>
              <a:rPr lang="zh-CN" altLang="en-US">
                <a:solidFill>
                  <a:srgbClr val="0000FF"/>
                </a:solidFill>
              </a:rPr>
              <a:t>自主存取控制</a:t>
            </a:r>
            <a:r>
              <a:rPr lang="zh-CN" altLang="en-US"/>
              <a:t>（</a:t>
            </a:r>
            <a:r>
              <a:rPr lang="en-US" altLang="zh-CN"/>
              <a:t>Discretionary Access Control ,DAC</a:t>
            </a:r>
            <a:r>
              <a:rPr lang="zh-CN" altLang="en-US"/>
              <a:t>）</a:t>
            </a:r>
          </a:p>
          <a:p>
            <a:pPr lvl="1">
              <a:lnSpc>
                <a:spcPct val="70000"/>
              </a:lnSpc>
            </a:pPr>
            <a:r>
              <a:rPr lang="zh-CN" altLang="en-US"/>
              <a:t> </a:t>
            </a:r>
            <a:r>
              <a:rPr lang="en-US" altLang="zh-CN"/>
              <a:t>C2</a:t>
            </a:r>
            <a:r>
              <a:rPr lang="zh-CN" altLang="en-US"/>
              <a:t>级、 灵活</a:t>
            </a:r>
          </a:p>
          <a:p>
            <a:pPr lvl="1">
              <a:lnSpc>
                <a:spcPct val="70000"/>
              </a:lnSpc>
            </a:pPr>
            <a:r>
              <a:rPr lang="zh-CN" altLang="en-US"/>
              <a:t>同一用户对于不同的数据对象有不同的存取权限</a:t>
            </a:r>
          </a:p>
          <a:p>
            <a:pPr lvl="1">
              <a:lnSpc>
                <a:spcPct val="70000"/>
              </a:lnSpc>
              <a:spcBef>
                <a:spcPct val="60000"/>
              </a:spcBef>
            </a:pPr>
            <a:r>
              <a:rPr lang="zh-CN" altLang="en-US"/>
              <a:t>不同的用户对同一对象也有不同的权限</a:t>
            </a:r>
          </a:p>
          <a:p>
            <a:pPr lvl="1">
              <a:lnSpc>
                <a:spcPct val="70000"/>
              </a:lnSpc>
              <a:spcBef>
                <a:spcPct val="60000"/>
              </a:spcBef>
            </a:pPr>
            <a:r>
              <a:rPr lang="zh-CN" altLang="en-US"/>
              <a:t>用户还可将其拥有的存取权限转授给其他用户</a:t>
            </a:r>
          </a:p>
          <a:p>
            <a:pPr>
              <a:lnSpc>
                <a:spcPct val="70000"/>
              </a:lnSpc>
            </a:pPr>
            <a:r>
              <a:rPr lang="zh-CN" altLang="en-US">
                <a:solidFill>
                  <a:srgbClr val="0000FF"/>
                </a:solidFill>
              </a:rPr>
              <a:t>强制存取控制</a:t>
            </a:r>
            <a:r>
              <a:rPr lang="zh-CN" altLang="en-US"/>
              <a:t>（</a:t>
            </a:r>
            <a:r>
              <a:rPr lang="en-US" altLang="zh-CN"/>
              <a:t>Mandatory Access Control, MAC</a:t>
            </a:r>
            <a:r>
              <a:rPr lang="zh-CN" altLang="en-US"/>
              <a:t>）</a:t>
            </a:r>
          </a:p>
          <a:p>
            <a:pPr lvl="1">
              <a:lnSpc>
                <a:spcPct val="70000"/>
              </a:lnSpc>
            </a:pPr>
            <a:r>
              <a:rPr lang="zh-CN" altLang="en-US"/>
              <a:t> </a:t>
            </a:r>
            <a:r>
              <a:rPr lang="en-US" altLang="zh-CN"/>
              <a:t>B1</a:t>
            </a:r>
            <a:r>
              <a:rPr lang="zh-CN" altLang="en-US"/>
              <a:t>级、严格</a:t>
            </a:r>
          </a:p>
          <a:p>
            <a:pPr lvl="1">
              <a:lnSpc>
                <a:spcPct val="70000"/>
              </a:lnSpc>
            </a:pPr>
            <a:r>
              <a:rPr lang="zh-CN" altLang="en-US"/>
              <a:t>每一个数据对象被标以一定的密级</a:t>
            </a:r>
          </a:p>
          <a:p>
            <a:pPr lvl="1">
              <a:lnSpc>
                <a:spcPct val="70000"/>
              </a:lnSpc>
              <a:spcBef>
                <a:spcPct val="60000"/>
              </a:spcBef>
            </a:pPr>
            <a:r>
              <a:rPr lang="zh-CN" altLang="en-US"/>
              <a:t>每一个用户也被授予某一个级别的许可证</a:t>
            </a:r>
          </a:p>
          <a:p>
            <a:pPr lvl="1">
              <a:lnSpc>
                <a:spcPct val="70000"/>
              </a:lnSpc>
              <a:spcBef>
                <a:spcPct val="60000"/>
              </a:spcBef>
            </a:pPr>
            <a:r>
              <a:rPr lang="zh-CN" altLang="en-US"/>
              <a:t>对于任意一个对象，只有具有合法许可证的用户才可以存取</a:t>
            </a:r>
          </a:p>
        </p:txBody>
      </p:sp>
    </p:spTree>
    <p:extLst>
      <p:ext uri="{BB962C8B-B14F-4D97-AF65-F5344CB8AC3E}">
        <p14:creationId xmlns:p14="http://schemas.microsoft.com/office/powerpoint/2010/main" val="131140885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BAA863D5-E088-874E-9F51-3A7B275FE4D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AD84550-C6E9-B847-A857-88FFFA5183D9}" type="slidenum">
              <a:rPr lang="zh-CN" altLang="en-US" sz="2000"/>
              <a:pPr/>
              <a:t>156</a:t>
            </a:fld>
            <a:endParaRPr lang="en-US" altLang="zh-CN" sz="2000"/>
          </a:p>
        </p:txBody>
      </p:sp>
      <p:sp>
        <p:nvSpPr>
          <p:cNvPr id="33795" name="日期占位符 4">
            <a:extLst>
              <a:ext uri="{FF2B5EF4-FFF2-40B4-BE49-F238E27FC236}">
                <a16:creationId xmlns:a16="http://schemas.microsoft.com/office/drawing/2014/main" id="{701160ED-9FDB-154C-9903-551C4F7139B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8B2BEEA-A3A5-7543-B5B1-9A46B39228CD}" type="datetime1">
              <a:rPr lang="zh-CN" altLang="en-US" sz="1800" smtClean="0"/>
              <a:pPr/>
              <a:t>2024/6/12</a:t>
            </a:fld>
            <a:endParaRPr lang="en-US" altLang="zh-CN" sz="1000"/>
          </a:p>
        </p:txBody>
      </p:sp>
      <p:sp>
        <p:nvSpPr>
          <p:cNvPr id="2412546" name="Rectangle 2">
            <a:extLst>
              <a:ext uri="{FF2B5EF4-FFF2-40B4-BE49-F238E27FC236}">
                <a16:creationId xmlns:a16="http://schemas.microsoft.com/office/drawing/2014/main" id="{6C548AFD-F4BF-D542-AE2B-F66814D1A376}"/>
              </a:ext>
            </a:extLst>
          </p:cNvPr>
          <p:cNvSpPr>
            <a:spLocks noGrp="1" noChangeArrowheads="1"/>
          </p:cNvSpPr>
          <p:nvPr>
            <p:ph type="title"/>
          </p:nvPr>
        </p:nvSpPr>
        <p:spPr/>
        <p:txBody>
          <a:bodyPr/>
          <a:lstStyle/>
          <a:p>
            <a:pPr>
              <a:defRPr/>
            </a:pPr>
            <a:r>
              <a:rPr lang="en-US" altLang="zh-CN"/>
              <a:t>6.4.1  </a:t>
            </a:r>
            <a:r>
              <a:rPr lang="zh-CN" altLang="en-US"/>
              <a:t>自主存取控制</a:t>
            </a:r>
          </a:p>
        </p:txBody>
      </p:sp>
      <p:sp>
        <p:nvSpPr>
          <p:cNvPr id="33797" name="Rectangle 3">
            <a:extLst>
              <a:ext uri="{FF2B5EF4-FFF2-40B4-BE49-F238E27FC236}">
                <a16:creationId xmlns:a16="http://schemas.microsoft.com/office/drawing/2014/main" id="{ADA27355-B142-E641-BEE3-3EFF090EE8C1}"/>
              </a:ext>
            </a:extLst>
          </p:cNvPr>
          <p:cNvSpPr>
            <a:spLocks noGrp="1" noChangeArrowheads="1"/>
          </p:cNvSpPr>
          <p:nvPr>
            <p:ph type="body" idx="1"/>
          </p:nvPr>
        </p:nvSpPr>
        <p:spPr>
          <a:xfrm>
            <a:off x="650875" y="1143000"/>
            <a:ext cx="8820150" cy="4289425"/>
          </a:xfrm>
        </p:spPr>
        <p:txBody>
          <a:bodyPr/>
          <a:lstStyle/>
          <a:p>
            <a:r>
              <a:rPr lang="zh-CN" altLang="en-US">
                <a:solidFill>
                  <a:srgbClr val="0000FF"/>
                </a:solidFill>
                <a:latin typeface="宋体" panose="02010600030101010101" pitchFamily="2" charset="-122"/>
              </a:rPr>
              <a:t>主体</a:t>
            </a:r>
            <a:r>
              <a:rPr lang="zh-CN" altLang="en-US">
                <a:latin typeface="宋体" panose="02010600030101010101" pitchFamily="2" charset="-122"/>
              </a:rPr>
              <a:t>（</a:t>
            </a:r>
            <a:r>
              <a:rPr lang="en-US" altLang="zh-CN">
                <a:latin typeface="宋体" panose="02010600030101010101" pitchFamily="2" charset="-122"/>
              </a:rPr>
              <a:t>Subject）</a:t>
            </a:r>
            <a:r>
              <a:rPr lang="zh-CN" altLang="en-US">
                <a:latin typeface="宋体" panose="02010600030101010101" pitchFamily="2" charset="-122"/>
              </a:rPr>
              <a:t>是指一个提出请求或要求的实体，主体可以是</a:t>
            </a:r>
            <a:r>
              <a:rPr lang="en-US" altLang="zh-CN">
                <a:latin typeface="宋体" panose="02010600030101010101" pitchFamily="2" charset="-122"/>
              </a:rPr>
              <a:t>DBMS</a:t>
            </a:r>
            <a:r>
              <a:rPr lang="zh-CN" altLang="en-US">
                <a:latin typeface="宋体" panose="02010600030101010101" pitchFamily="2" charset="-122"/>
              </a:rPr>
              <a:t>所管理的实际用户，或其它任何代表用户行为的进程、作业和程序。</a:t>
            </a:r>
          </a:p>
          <a:p>
            <a:r>
              <a:rPr lang="zh-CN" altLang="en-US">
                <a:solidFill>
                  <a:srgbClr val="0000FF"/>
                </a:solidFill>
                <a:latin typeface="宋体" panose="02010600030101010101" pitchFamily="2" charset="-122"/>
              </a:rPr>
              <a:t>客体</a:t>
            </a:r>
            <a:r>
              <a:rPr lang="zh-CN" altLang="en-US">
                <a:latin typeface="宋体" panose="02010600030101010101" pitchFamily="2" charset="-122"/>
              </a:rPr>
              <a:t>（</a:t>
            </a:r>
            <a:r>
              <a:rPr lang="en-US" altLang="zh-CN">
                <a:latin typeface="宋体" panose="02010600030101010101" pitchFamily="2" charset="-122"/>
              </a:rPr>
              <a:t>Object）</a:t>
            </a:r>
            <a:r>
              <a:rPr lang="zh-CN" altLang="en-US">
                <a:latin typeface="宋体" panose="02010600030101010101" pitchFamily="2" charset="-122"/>
              </a:rPr>
              <a:t>是接受其他实体访问的被动实体，是受主体操纵，客体可以是文件、记录、视图等。</a:t>
            </a:r>
          </a:p>
          <a:p>
            <a:r>
              <a:rPr lang="zh-CN" altLang="en-US">
                <a:solidFill>
                  <a:srgbClr val="0000FF"/>
                </a:solidFill>
                <a:latin typeface="宋体" panose="02010600030101010101" pitchFamily="2" charset="-122"/>
              </a:rPr>
              <a:t>控制策略</a:t>
            </a:r>
            <a:r>
              <a:rPr lang="zh-CN" altLang="en-US">
                <a:latin typeface="宋体" panose="02010600030101010101" pitchFamily="2" charset="-122"/>
              </a:rPr>
              <a:t>是主体对客体的操作行为集和约束条件集，即主体对客体的访问规则集。 </a:t>
            </a:r>
          </a:p>
          <a:p>
            <a:r>
              <a:rPr lang="zh-CN" altLang="en-US">
                <a:latin typeface="宋体" panose="02010600030101010101" pitchFamily="2" charset="-122"/>
              </a:rPr>
              <a:t>在自主存取控制模型中，主体、客体和控制策略构成了一个矩阵，矩阵的列标识主体，矩阵的行表示客体</a:t>
            </a:r>
            <a:r>
              <a:rPr lang="en-US" altLang="zh-CN">
                <a:latin typeface="宋体" panose="02010600030101010101" pitchFamily="2" charset="-122"/>
              </a:rPr>
              <a:t>,</a:t>
            </a:r>
            <a:r>
              <a:rPr lang="zh-CN" altLang="en-US">
                <a:latin typeface="宋体" panose="02010600030101010101" pitchFamily="2" charset="-122"/>
              </a:rPr>
              <a:t>矩阵中的元素是控制策略</a:t>
            </a:r>
            <a:r>
              <a:rPr lang="en-US" altLang="zh-CN">
                <a:latin typeface="宋体" panose="02010600030101010101" pitchFamily="2" charset="-122"/>
              </a:rPr>
              <a:t>(</a:t>
            </a:r>
            <a:r>
              <a:rPr lang="zh-CN" altLang="en-US">
                <a:latin typeface="宋体" panose="02010600030101010101" pitchFamily="2" charset="-122"/>
              </a:rPr>
              <a:t>如读、写、删除和修改等</a:t>
            </a:r>
            <a:r>
              <a:rPr lang="en-US" altLang="zh-CN">
                <a:latin typeface="宋体" panose="02010600030101010101" pitchFamily="2" charset="-122"/>
              </a:rPr>
              <a:t>)</a:t>
            </a:r>
            <a:endParaRPr lang="en-US" altLang="zh-CN"/>
          </a:p>
        </p:txBody>
      </p:sp>
    </p:spTree>
    <p:extLst>
      <p:ext uri="{BB962C8B-B14F-4D97-AF65-F5344CB8AC3E}">
        <p14:creationId xmlns:p14="http://schemas.microsoft.com/office/powerpoint/2010/main" val="109187062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D7F9E615-2649-9749-B776-82A5DC611A2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0BDBE33-1D84-5945-B66A-B989FF3756CC}" type="slidenum">
              <a:rPr lang="zh-CN" altLang="en-US" sz="2000"/>
              <a:pPr/>
              <a:t>157</a:t>
            </a:fld>
            <a:endParaRPr lang="en-US" altLang="zh-CN" sz="2000"/>
          </a:p>
        </p:txBody>
      </p:sp>
      <p:sp>
        <p:nvSpPr>
          <p:cNvPr id="34819" name="日期占位符 4">
            <a:extLst>
              <a:ext uri="{FF2B5EF4-FFF2-40B4-BE49-F238E27FC236}">
                <a16:creationId xmlns:a16="http://schemas.microsoft.com/office/drawing/2014/main" id="{2E642214-1E93-DA4F-A1FE-5B624CCFF89D}"/>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DE7534F-B920-B245-9DFC-F01CBF3BEBE5}" type="datetime1">
              <a:rPr lang="zh-CN" altLang="en-US" sz="1800" smtClean="0"/>
              <a:pPr/>
              <a:t>2024/6/12</a:t>
            </a:fld>
            <a:endParaRPr lang="en-US" altLang="zh-CN" sz="1000"/>
          </a:p>
        </p:txBody>
      </p:sp>
      <p:pic>
        <p:nvPicPr>
          <p:cNvPr id="34820" name="Picture 82">
            <a:extLst>
              <a:ext uri="{FF2B5EF4-FFF2-40B4-BE49-F238E27FC236}">
                <a16:creationId xmlns:a16="http://schemas.microsoft.com/office/drawing/2014/main" id="{C8B73FD8-9988-F64F-885D-5588BEC6F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475" y="3860800"/>
            <a:ext cx="511333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6146" name="Rectangle 2">
            <a:extLst>
              <a:ext uri="{FF2B5EF4-FFF2-40B4-BE49-F238E27FC236}">
                <a16:creationId xmlns:a16="http://schemas.microsoft.com/office/drawing/2014/main" id="{8D44829B-196E-D94E-A899-01B9D46BB5B7}"/>
              </a:ext>
            </a:extLst>
          </p:cNvPr>
          <p:cNvSpPr>
            <a:spLocks noGrp="1" noChangeArrowheads="1"/>
          </p:cNvSpPr>
          <p:nvPr>
            <p:ph type="title"/>
          </p:nvPr>
        </p:nvSpPr>
        <p:spPr/>
        <p:txBody>
          <a:bodyPr/>
          <a:lstStyle/>
          <a:p>
            <a:pPr>
              <a:defRPr/>
            </a:pPr>
            <a:r>
              <a:rPr lang="en-US" altLang="zh-CN"/>
              <a:t>6.4.1  </a:t>
            </a:r>
            <a:r>
              <a:rPr lang="zh-CN" altLang="en-US"/>
              <a:t>自主存取控制</a:t>
            </a:r>
          </a:p>
        </p:txBody>
      </p:sp>
      <p:sp>
        <p:nvSpPr>
          <p:cNvPr id="34822" name="Rectangle 3">
            <a:extLst>
              <a:ext uri="{FF2B5EF4-FFF2-40B4-BE49-F238E27FC236}">
                <a16:creationId xmlns:a16="http://schemas.microsoft.com/office/drawing/2014/main" id="{47B4AF62-7615-6E4C-8406-61E3B467C1E1}"/>
              </a:ext>
            </a:extLst>
          </p:cNvPr>
          <p:cNvSpPr>
            <a:spLocks noGrp="1" noChangeArrowheads="1"/>
          </p:cNvSpPr>
          <p:nvPr>
            <p:ph type="body" idx="1"/>
          </p:nvPr>
        </p:nvSpPr>
        <p:spPr>
          <a:xfrm>
            <a:off x="650875" y="1143000"/>
            <a:ext cx="8820150" cy="2689225"/>
          </a:xfrm>
        </p:spPr>
        <p:txBody>
          <a:bodyPr/>
          <a:lstStyle/>
          <a:p>
            <a:pPr>
              <a:spcBef>
                <a:spcPct val="0"/>
              </a:spcBef>
            </a:pPr>
            <a:r>
              <a:rPr lang="zh-CN" altLang="en-US">
                <a:solidFill>
                  <a:srgbClr val="0000FF"/>
                </a:solidFill>
                <a:latin typeface="宋体" panose="02010600030101010101" pitchFamily="2" charset="-122"/>
              </a:rPr>
              <a:t>访问控制矩阵 </a:t>
            </a:r>
          </a:p>
          <a:p>
            <a:pPr lvl="1">
              <a:spcBef>
                <a:spcPct val="0"/>
              </a:spcBef>
            </a:pPr>
            <a:r>
              <a:rPr lang="zh-CN" altLang="en-US">
                <a:latin typeface="宋体" panose="02010600030101010101" pitchFamily="2" charset="-122"/>
              </a:rPr>
              <a:t>主体按访问控制矩阵中的权限要求访问客体，每个用户对每个数据对象都要给定某个级别的存取权限</a:t>
            </a:r>
            <a:r>
              <a:rPr lang="en-US" altLang="zh-CN">
                <a:latin typeface="宋体" panose="02010600030101010101" pitchFamily="2" charset="-122"/>
              </a:rPr>
              <a:t>,</a:t>
            </a:r>
            <a:r>
              <a:rPr lang="zh-CN" altLang="en-US">
                <a:latin typeface="宋体" panose="02010600030101010101" pitchFamily="2" charset="-122"/>
              </a:rPr>
              <a:t>例如读、写等。</a:t>
            </a:r>
          </a:p>
          <a:p>
            <a:pPr lvl="1">
              <a:spcBef>
                <a:spcPct val="0"/>
              </a:spcBef>
            </a:pPr>
            <a:r>
              <a:rPr lang="zh-CN" altLang="en-US">
                <a:latin typeface="宋体" panose="02010600030101010101" pitchFamily="2" charset="-122"/>
              </a:rPr>
              <a:t>当用户申请以某种方式存取某个数据对象时，系统根据存取矩阵判断用户是否具备此项操作权限，以此决定是否许可用户执行该操作。</a:t>
            </a:r>
          </a:p>
        </p:txBody>
      </p:sp>
      <p:sp>
        <p:nvSpPr>
          <p:cNvPr id="34823" name="Rectangle 83">
            <a:extLst>
              <a:ext uri="{FF2B5EF4-FFF2-40B4-BE49-F238E27FC236}">
                <a16:creationId xmlns:a16="http://schemas.microsoft.com/office/drawing/2014/main" id="{6B73A6EA-C4F4-3B4D-859D-D8E4DF4FEB6F}"/>
              </a:ext>
            </a:extLst>
          </p:cNvPr>
          <p:cNvSpPr>
            <a:spLocks noChangeArrowheads="1"/>
          </p:cNvSpPr>
          <p:nvPr/>
        </p:nvSpPr>
        <p:spPr bwMode="auto">
          <a:xfrm>
            <a:off x="631825" y="3860800"/>
            <a:ext cx="2881313" cy="155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14388">
              <a:lnSpc>
                <a:spcPct val="90000"/>
              </a:lnSpc>
              <a:spcBef>
                <a:spcPct val="35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649288" indent="-261938"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lvl="1">
              <a:spcBef>
                <a:spcPct val="0"/>
              </a:spcBef>
            </a:pPr>
            <a:r>
              <a:rPr lang="zh-CN" altLang="en-US">
                <a:latin typeface="宋体" panose="02010600030101010101" pitchFamily="2" charset="-122"/>
              </a:rPr>
              <a:t>在自主访问控制中，访问控制的实施由系统完成。 </a:t>
            </a:r>
          </a:p>
        </p:txBody>
      </p:sp>
    </p:spTree>
    <p:extLst>
      <p:ext uri="{BB962C8B-B14F-4D97-AF65-F5344CB8AC3E}">
        <p14:creationId xmlns:p14="http://schemas.microsoft.com/office/powerpoint/2010/main" val="54181893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B91726E8-6981-8E4F-8132-D7290F0CD7F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9ED5404-E28F-2349-A6F5-CA2FD4E2DA59}" type="slidenum">
              <a:rPr lang="zh-CN" altLang="en-US" sz="2000"/>
              <a:pPr/>
              <a:t>158</a:t>
            </a:fld>
            <a:endParaRPr lang="en-US" altLang="zh-CN" sz="2000"/>
          </a:p>
        </p:txBody>
      </p:sp>
      <p:sp>
        <p:nvSpPr>
          <p:cNvPr id="35843" name="日期占位符 4">
            <a:extLst>
              <a:ext uri="{FF2B5EF4-FFF2-40B4-BE49-F238E27FC236}">
                <a16:creationId xmlns:a16="http://schemas.microsoft.com/office/drawing/2014/main" id="{80246621-03BB-3E43-9464-7589C67F43AD}"/>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63FC19B-9C07-A340-8259-C2A31038921E}" type="datetime1">
              <a:rPr lang="zh-CN" altLang="en-US" sz="1800" smtClean="0"/>
              <a:pPr/>
              <a:t>2024/6/12</a:t>
            </a:fld>
            <a:endParaRPr lang="en-US" altLang="zh-CN" sz="1000"/>
          </a:p>
        </p:txBody>
      </p:sp>
      <p:sp>
        <p:nvSpPr>
          <p:cNvPr id="2567170" name="Rectangle 2">
            <a:extLst>
              <a:ext uri="{FF2B5EF4-FFF2-40B4-BE49-F238E27FC236}">
                <a16:creationId xmlns:a16="http://schemas.microsoft.com/office/drawing/2014/main" id="{87C47388-0CEE-564E-BC5D-3B5D039E77EC}"/>
              </a:ext>
            </a:extLst>
          </p:cNvPr>
          <p:cNvSpPr>
            <a:spLocks noGrp="1" noChangeArrowheads="1"/>
          </p:cNvSpPr>
          <p:nvPr>
            <p:ph type="title"/>
          </p:nvPr>
        </p:nvSpPr>
        <p:spPr/>
        <p:txBody>
          <a:bodyPr/>
          <a:lstStyle/>
          <a:p>
            <a:pPr>
              <a:defRPr/>
            </a:pPr>
            <a:r>
              <a:rPr lang="en-US" altLang="zh-CN"/>
              <a:t>6.4.1  </a:t>
            </a:r>
            <a:r>
              <a:rPr lang="zh-CN" altLang="en-US"/>
              <a:t>自主存取控制</a:t>
            </a:r>
          </a:p>
        </p:txBody>
      </p:sp>
      <p:sp>
        <p:nvSpPr>
          <p:cNvPr id="35845" name="Rectangle 3">
            <a:extLst>
              <a:ext uri="{FF2B5EF4-FFF2-40B4-BE49-F238E27FC236}">
                <a16:creationId xmlns:a16="http://schemas.microsoft.com/office/drawing/2014/main" id="{1E0F6333-EB13-CF4E-8F3A-E8A03A7A8388}"/>
              </a:ext>
            </a:extLst>
          </p:cNvPr>
          <p:cNvSpPr>
            <a:spLocks noGrp="1" noChangeArrowheads="1"/>
          </p:cNvSpPr>
          <p:nvPr>
            <p:ph type="body" idx="1"/>
          </p:nvPr>
        </p:nvSpPr>
        <p:spPr>
          <a:xfrm>
            <a:off x="650875" y="1143000"/>
            <a:ext cx="8820150" cy="4006850"/>
          </a:xfrm>
        </p:spPr>
        <p:txBody>
          <a:bodyPr/>
          <a:lstStyle/>
          <a:p>
            <a:r>
              <a:rPr lang="zh-CN" altLang="en-US"/>
              <a:t>通过 </a:t>
            </a:r>
            <a:r>
              <a:rPr lang="en-US" altLang="zh-CN"/>
              <a:t>SQL </a:t>
            </a:r>
            <a:r>
              <a:rPr lang="zh-CN" altLang="en-US"/>
              <a:t>的 </a:t>
            </a:r>
            <a:r>
              <a:rPr lang="en-US" altLang="zh-CN"/>
              <a:t>GRANT </a:t>
            </a:r>
            <a:r>
              <a:rPr lang="zh-CN" altLang="en-US"/>
              <a:t>语句和 </a:t>
            </a:r>
            <a:r>
              <a:rPr lang="en-US" altLang="zh-CN"/>
              <a:t>REVOKE </a:t>
            </a:r>
            <a:r>
              <a:rPr lang="zh-CN" altLang="en-US"/>
              <a:t>语句实现</a:t>
            </a:r>
          </a:p>
          <a:p>
            <a:r>
              <a:rPr lang="zh-CN" altLang="en-US"/>
              <a:t>用户权限组成</a:t>
            </a:r>
          </a:p>
          <a:p>
            <a:pPr lvl="1"/>
            <a:r>
              <a:rPr lang="zh-CN" altLang="en-US"/>
              <a:t>数据对象</a:t>
            </a:r>
          </a:p>
          <a:p>
            <a:pPr lvl="1"/>
            <a:r>
              <a:rPr lang="zh-CN" altLang="en-US"/>
              <a:t>操作类型</a:t>
            </a:r>
          </a:p>
          <a:p>
            <a:r>
              <a:rPr lang="zh-CN" altLang="en-US">
                <a:solidFill>
                  <a:srgbClr val="0000FF"/>
                </a:solidFill>
              </a:rPr>
              <a:t>定义存取权限称为授权 </a:t>
            </a:r>
          </a:p>
          <a:p>
            <a:pPr lvl="1"/>
            <a:r>
              <a:rPr lang="zh-CN" altLang="en-US"/>
              <a:t>定义用户可以在哪些数据库对象上进行哪些类型的操作</a:t>
            </a:r>
          </a:p>
          <a:p>
            <a:endParaRPr lang="zh-CN" altLang="en-US"/>
          </a:p>
        </p:txBody>
      </p:sp>
    </p:spTree>
    <p:extLst>
      <p:ext uri="{BB962C8B-B14F-4D97-AF65-F5344CB8AC3E}">
        <p14:creationId xmlns:p14="http://schemas.microsoft.com/office/powerpoint/2010/main" val="12106269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F7CB54BD-1F6D-A74A-92B9-09076C434CE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B013B14-F927-9842-8596-3A6E9F41B6CD}" type="slidenum">
              <a:rPr lang="zh-CN" altLang="en-US" sz="2000"/>
              <a:pPr/>
              <a:t>159</a:t>
            </a:fld>
            <a:endParaRPr lang="en-US" altLang="zh-CN" sz="2000"/>
          </a:p>
        </p:txBody>
      </p:sp>
      <p:sp>
        <p:nvSpPr>
          <p:cNvPr id="37891" name="日期占位符 4">
            <a:extLst>
              <a:ext uri="{FF2B5EF4-FFF2-40B4-BE49-F238E27FC236}">
                <a16:creationId xmlns:a16="http://schemas.microsoft.com/office/drawing/2014/main" id="{39922BCC-8C96-2D44-8FB9-DDD2367C874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44D5520-4A5B-B544-A8A3-1A15657E813A}" type="datetime1">
              <a:rPr lang="zh-CN" altLang="en-US" sz="1800" smtClean="0"/>
              <a:pPr/>
              <a:t>2024/6/12</a:t>
            </a:fld>
            <a:endParaRPr lang="en-US" altLang="zh-CN" sz="1000"/>
          </a:p>
        </p:txBody>
      </p:sp>
      <p:sp>
        <p:nvSpPr>
          <p:cNvPr id="2417666" name="Rectangle 2">
            <a:extLst>
              <a:ext uri="{FF2B5EF4-FFF2-40B4-BE49-F238E27FC236}">
                <a16:creationId xmlns:a16="http://schemas.microsoft.com/office/drawing/2014/main" id="{B6A80FEF-A290-594C-A514-D3D67F1C14E2}"/>
              </a:ext>
            </a:extLst>
          </p:cNvPr>
          <p:cNvSpPr>
            <a:spLocks noGrp="1" noChangeArrowheads="1"/>
          </p:cNvSpPr>
          <p:nvPr>
            <p:ph type="title"/>
          </p:nvPr>
        </p:nvSpPr>
        <p:spPr/>
        <p:txBody>
          <a:bodyPr/>
          <a:lstStyle/>
          <a:p>
            <a:pPr>
              <a:defRPr/>
            </a:pPr>
            <a:r>
              <a:rPr lang="en-US" altLang="zh-CN"/>
              <a:t>6.4.1  </a:t>
            </a:r>
            <a:r>
              <a:rPr lang="zh-CN" altLang="en-US"/>
              <a:t>自主存取控制</a:t>
            </a:r>
          </a:p>
        </p:txBody>
      </p:sp>
      <p:sp>
        <p:nvSpPr>
          <p:cNvPr id="37893" name="Rectangle 3">
            <a:extLst>
              <a:ext uri="{FF2B5EF4-FFF2-40B4-BE49-F238E27FC236}">
                <a16:creationId xmlns:a16="http://schemas.microsoft.com/office/drawing/2014/main" id="{6D2A1AE0-3435-8F43-9F5B-FE3824B02928}"/>
              </a:ext>
            </a:extLst>
          </p:cNvPr>
          <p:cNvSpPr>
            <a:spLocks noGrp="1" noChangeArrowheads="1"/>
          </p:cNvSpPr>
          <p:nvPr>
            <p:ph type="body" idx="1"/>
          </p:nvPr>
        </p:nvSpPr>
        <p:spPr>
          <a:xfrm>
            <a:off x="650875" y="1143000"/>
            <a:ext cx="8820150" cy="5105400"/>
          </a:xfrm>
        </p:spPr>
        <p:txBody>
          <a:bodyPr/>
          <a:lstStyle/>
          <a:p>
            <a:r>
              <a:rPr lang="zh-CN" altLang="en-US"/>
              <a:t> 授权粒度</a:t>
            </a:r>
          </a:p>
          <a:p>
            <a:pPr lvl="1">
              <a:spcBef>
                <a:spcPct val="60000"/>
              </a:spcBef>
            </a:pPr>
            <a:r>
              <a:rPr lang="zh-CN" altLang="en-US">
                <a:solidFill>
                  <a:srgbClr val="C00000"/>
                </a:solidFill>
              </a:rPr>
              <a:t>授权粒度</a:t>
            </a:r>
            <a:r>
              <a:rPr lang="zh-CN" altLang="en-US"/>
              <a:t>是指可以定义的数据对象的范围</a:t>
            </a:r>
          </a:p>
          <a:p>
            <a:pPr lvl="2">
              <a:spcBef>
                <a:spcPct val="60000"/>
              </a:spcBef>
            </a:pPr>
            <a:r>
              <a:rPr lang="zh-CN" altLang="en-US"/>
              <a:t>它是衡量授权机制是否</a:t>
            </a:r>
            <a:r>
              <a:rPr lang="zh-CN" altLang="en-US">
                <a:solidFill>
                  <a:srgbClr val="C00000"/>
                </a:solidFill>
              </a:rPr>
              <a:t>灵活</a:t>
            </a:r>
            <a:r>
              <a:rPr lang="zh-CN" altLang="en-US"/>
              <a:t>的一个重要指标。</a:t>
            </a:r>
          </a:p>
          <a:p>
            <a:pPr lvl="2">
              <a:spcBef>
                <a:spcPct val="60000"/>
              </a:spcBef>
            </a:pPr>
            <a:r>
              <a:rPr lang="zh-CN" altLang="en-US"/>
              <a:t>授权定义中数据对象的粒度越细，即可以定义的数据对象的范围越小，授权子系统就越灵活 ，</a:t>
            </a:r>
            <a:r>
              <a:rPr lang="zh-CN" altLang="en-US">
                <a:solidFill>
                  <a:srgbClr val="0000FF"/>
                </a:solidFill>
              </a:rPr>
              <a:t>但系统定义与权限检查的开销将增加</a:t>
            </a:r>
            <a:r>
              <a:rPr lang="zh-CN" altLang="en-US"/>
              <a:t>。</a:t>
            </a:r>
          </a:p>
          <a:p>
            <a:pPr lvl="1"/>
            <a:r>
              <a:rPr lang="zh-CN" altLang="en-US"/>
              <a:t>关系数据库中授权的数据对象粒度</a:t>
            </a:r>
          </a:p>
          <a:p>
            <a:pPr lvl="2"/>
            <a:r>
              <a:rPr lang="zh-CN" altLang="en-US"/>
              <a:t> 数据库、 表、 属性列、 行</a:t>
            </a:r>
          </a:p>
          <a:p>
            <a:pPr lvl="1"/>
            <a:r>
              <a:rPr lang="zh-CN" altLang="en-US"/>
              <a:t>能否提供与数据值有关的授权反映了授权子系统精巧程度</a:t>
            </a:r>
          </a:p>
        </p:txBody>
      </p:sp>
    </p:spTree>
    <p:extLst>
      <p:ext uri="{BB962C8B-B14F-4D97-AF65-F5344CB8AC3E}">
        <p14:creationId xmlns:p14="http://schemas.microsoft.com/office/powerpoint/2010/main" val="211938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8F25783-B468-4842-9B9F-3CFBC1A0F193}" type="slidenum">
              <a:rPr lang="zh-CN" altLang="en-US" smtClean="0"/>
              <a:pPr/>
              <a:t>16</a:t>
            </a:fld>
            <a:endParaRPr lang="en-US" altLang="zh-CN"/>
          </a:p>
        </p:txBody>
      </p:sp>
      <p:sp>
        <p:nvSpPr>
          <p:cNvPr id="512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5971D83-2EE7-4F20-ABBB-95D726D911FC}" type="datetime1">
              <a:rPr lang="zh-CN" altLang="en-US" sz="1800" smtClean="0"/>
              <a:pPr/>
              <a:t>2024/6/12</a:t>
            </a:fld>
            <a:endParaRPr lang="en-US" altLang="zh-CN" sz="1000"/>
          </a:p>
        </p:txBody>
      </p:sp>
      <p:sp>
        <p:nvSpPr>
          <p:cNvPr id="1097730" name="Rectangle 2"/>
          <p:cNvSpPr>
            <a:spLocks noGrp="1" noChangeArrowheads="1"/>
          </p:cNvSpPr>
          <p:nvPr>
            <p:ph type="title"/>
          </p:nvPr>
        </p:nvSpPr>
        <p:spPr/>
        <p:txBody>
          <a:bodyPr/>
          <a:lstStyle/>
          <a:p>
            <a:pPr>
              <a:defRPr/>
            </a:pPr>
            <a:r>
              <a:rPr lang="zh-CN" altLang="en-US" dirty="0"/>
              <a:t>数据模型</a:t>
            </a:r>
            <a:endParaRPr lang="zh-CN" altLang="en-US" sz="3200" dirty="0"/>
          </a:p>
        </p:txBody>
      </p:sp>
      <p:sp>
        <p:nvSpPr>
          <p:cNvPr id="5125" name="Rectangle 3"/>
          <p:cNvSpPr>
            <a:spLocks noGrp="1" noChangeArrowheads="1"/>
          </p:cNvSpPr>
          <p:nvPr>
            <p:ph type="body" idx="1"/>
          </p:nvPr>
        </p:nvSpPr>
        <p:spPr>
          <a:xfrm>
            <a:off x="650875" y="1143000"/>
            <a:ext cx="8820150" cy="2306638"/>
          </a:xfrm>
        </p:spPr>
        <p:txBody>
          <a:bodyPr/>
          <a:lstStyle/>
          <a:p>
            <a:pPr>
              <a:spcBef>
                <a:spcPct val="0"/>
              </a:spcBef>
            </a:pPr>
            <a:r>
              <a:rPr lang="zh-CN" altLang="en-US"/>
              <a:t>数据模型是现实世界数据特征的抽象根据模型应用的不同目的，数据模型</a:t>
            </a:r>
            <a:r>
              <a:rPr lang="en-US" altLang="zh-CN"/>
              <a:t>分</a:t>
            </a:r>
            <a:r>
              <a:rPr lang="zh-CN" altLang="en-US"/>
              <a:t>为两类</a:t>
            </a:r>
          </a:p>
          <a:p>
            <a:pPr lvl="1">
              <a:lnSpc>
                <a:spcPct val="120000"/>
              </a:lnSpc>
              <a:spcBef>
                <a:spcPct val="0"/>
              </a:spcBef>
            </a:pPr>
            <a:r>
              <a:rPr lang="en-US" altLang="zh-CN"/>
              <a:t>(1) 概念模型   也称信息模型，它是按用户的观点来对数据和信息建模。</a:t>
            </a:r>
            <a:r>
              <a:rPr lang="zh-CN" altLang="en-US"/>
              <a:t>主要用于数据库设计</a:t>
            </a:r>
          </a:p>
          <a:p>
            <a:pPr lvl="1">
              <a:lnSpc>
                <a:spcPct val="120000"/>
              </a:lnSpc>
              <a:spcBef>
                <a:spcPct val="0"/>
              </a:spcBef>
            </a:pPr>
            <a:r>
              <a:rPr lang="en-US" altLang="zh-CN"/>
              <a:t>(2) </a:t>
            </a:r>
            <a:r>
              <a:rPr lang="zh-CN" altLang="en-US"/>
              <a:t>数据模型</a:t>
            </a:r>
          </a:p>
        </p:txBody>
      </p:sp>
      <p:sp>
        <p:nvSpPr>
          <p:cNvPr id="1097732" name="Rectangle 4"/>
          <p:cNvSpPr>
            <a:spLocks noChangeArrowheads="1"/>
          </p:cNvSpPr>
          <p:nvPr/>
        </p:nvSpPr>
        <p:spPr bwMode="auto">
          <a:xfrm>
            <a:off x="488950" y="3429000"/>
            <a:ext cx="8820150"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14388">
              <a:defRPr sz="2000" b="1">
                <a:solidFill>
                  <a:schemeClr val="tx1"/>
                </a:solidFill>
                <a:latin typeface="Arial" charset="0"/>
                <a:ea typeface="宋体" pitchFamily="2" charset="-122"/>
              </a:defRPr>
            </a:lvl1pPr>
            <a:lvl2pPr marL="742950" indent="-285750" defTabSz="814388">
              <a:defRPr sz="2000" b="1">
                <a:solidFill>
                  <a:schemeClr val="tx1"/>
                </a:solidFill>
                <a:latin typeface="Arial" charset="0"/>
                <a:ea typeface="宋体" pitchFamily="2" charset="-122"/>
              </a:defRPr>
            </a:lvl2pPr>
            <a:lvl3pPr marL="1027113" indent="-249238" defTabSz="814388">
              <a:defRPr sz="2000" b="1">
                <a:solidFill>
                  <a:schemeClr val="tx1"/>
                </a:solidFill>
                <a:latin typeface="Arial" charset="0"/>
                <a:ea typeface="宋体" pitchFamily="2" charset="-122"/>
              </a:defRPr>
            </a:lvl3pPr>
            <a:lvl4pPr marL="1600200" indent="-228600" defTabSz="814388">
              <a:defRPr sz="2000" b="1">
                <a:solidFill>
                  <a:schemeClr val="tx1"/>
                </a:solidFill>
                <a:latin typeface="Arial" charset="0"/>
                <a:ea typeface="宋体" pitchFamily="2" charset="-122"/>
              </a:defRPr>
            </a:lvl4pPr>
            <a:lvl5pPr marL="2057400" indent="-228600" defTabSz="814388">
              <a:defRPr sz="2000" b="1">
                <a:solidFill>
                  <a:schemeClr val="tx1"/>
                </a:solidFill>
                <a:latin typeface="Arial" charset="0"/>
                <a:ea typeface="宋体" pitchFamily="2" charset="-122"/>
              </a:defRPr>
            </a:lvl5pPr>
            <a:lvl6pPr marL="2514600" indent="-228600" algn="ctr" defTabSz="8143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8143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8143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814388" eaLnBrk="0" fontAlgn="base" hangingPunct="0">
              <a:spcBef>
                <a:spcPct val="0"/>
              </a:spcBef>
              <a:spcAft>
                <a:spcPct val="0"/>
              </a:spcAft>
              <a:defRPr sz="2000" b="1">
                <a:solidFill>
                  <a:schemeClr val="tx1"/>
                </a:solidFill>
                <a:latin typeface="Arial" charset="0"/>
                <a:ea typeface="宋体" pitchFamily="2" charset="-122"/>
              </a:defRPr>
            </a:lvl9pPr>
          </a:lstStyle>
          <a:p>
            <a:pPr lvl="2" algn="l">
              <a:lnSpc>
                <a:spcPct val="90000"/>
              </a:lnSpc>
              <a:spcBef>
                <a:spcPct val="35000"/>
              </a:spcBef>
              <a:buClr>
                <a:srgbClr val="27305F"/>
              </a:buClr>
              <a:buFont typeface="Wingdings" pitchFamily="2" charset="2"/>
              <a:buChar char="Ø"/>
            </a:pPr>
            <a:r>
              <a:rPr lang="zh-CN" altLang="en-US" sz="2800">
                <a:latin typeface="Times New Roman" pitchFamily="18" charset="0"/>
              </a:rPr>
              <a:t>逻辑数据模型主要包括网状模型、层次模型、关系模型、面向对象模型、对象关系模型等，</a:t>
            </a:r>
          </a:p>
          <a:p>
            <a:pPr lvl="2" algn="l">
              <a:lnSpc>
                <a:spcPct val="90000"/>
              </a:lnSpc>
              <a:spcBef>
                <a:spcPct val="35000"/>
              </a:spcBef>
              <a:buClr>
                <a:srgbClr val="27305F"/>
              </a:buClr>
              <a:buFont typeface="Wingdings" pitchFamily="2" charset="2"/>
              <a:buChar char="Ø"/>
            </a:pPr>
            <a:r>
              <a:rPr lang="zh-CN" altLang="en-US" sz="2800">
                <a:latin typeface="Times New Roman" pitchFamily="18" charset="0"/>
              </a:rPr>
              <a:t>物理数据模型是对数据最低层次的抽象，它描述数据在系统内部的表示方式和存取方法，在磁盘或磁带上的存储方式和存取方法。</a:t>
            </a:r>
          </a:p>
        </p:txBody>
      </p:sp>
      <p:sp>
        <p:nvSpPr>
          <p:cNvPr id="1097734" name="AutoShape 6"/>
          <p:cNvSpPr>
            <a:spLocks noChangeArrowheads="1"/>
          </p:cNvSpPr>
          <p:nvPr/>
        </p:nvSpPr>
        <p:spPr bwMode="auto">
          <a:xfrm>
            <a:off x="5457825" y="1989138"/>
            <a:ext cx="3240088" cy="1295400"/>
          </a:xfrm>
          <a:prstGeom prst="wedgeRoundRectCallout">
            <a:avLst>
              <a:gd name="adj1" fmla="val -38046"/>
              <a:gd name="adj2" fmla="val 73282"/>
              <a:gd name="adj3" fmla="val 16667"/>
            </a:avLst>
          </a:prstGeom>
          <a:solidFill>
            <a:srgbClr val="FFFFCC"/>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它是按计算机系统的观点对数据建模，主要用于</a:t>
            </a:r>
            <a:r>
              <a:rPr lang="en-US" altLang="zh-CN" sz="2400"/>
              <a:t>DBMS</a:t>
            </a:r>
            <a:r>
              <a:rPr lang="zh-CN" altLang="en-US" sz="2400"/>
              <a:t>的实现</a:t>
            </a:r>
          </a:p>
        </p:txBody>
      </p:sp>
      <p:sp>
        <p:nvSpPr>
          <p:cNvPr id="1097735" name="AutoShape 7"/>
          <p:cNvSpPr>
            <a:spLocks noChangeArrowheads="1"/>
          </p:cNvSpPr>
          <p:nvPr/>
        </p:nvSpPr>
        <p:spPr bwMode="auto">
          <a:xfrm>
            <a:off x="5816600" y="5373688"/>
            <a:ext cx="3887788" cy="1295400"/>
          </a:xfrm>
          <a:prstGeom prst="wedgeRoundRectCallout">
            <a:avLst>
              <a:gd name="adj1" fmla="val -48611"/>
              <a:gd name="adj2" fmla="val -74019"/>
              <a:gd name="adj3" fmla="val 16667"/>
            </a:avLst>
          </a:prstGeom>
          <a:solidFill>
            <a:srgbClr val="FFFFCC"/>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物理模型的实现是</a:t>
            </a:r>
            <a:r>
              <a:rPr lang="en-US" altLang="zh-CN" sz="2400"/>
              <a:t>DBMS</a:t>
            </a:r>
            <a:r>
              <a:rPr lang="zh-CN" altLang="en-US" sz="2400"/>
              <a:t>的任务，数据库设计人员要了解和选择物理模型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7732"/>
                                        </p:tgtEl>
                                        <p:attrNameLst>
                                          <p:attrName>style.visibility</p:attrName>
                                        </p:attrNameLst>
                                      </p:cBhvr>
                                      <p:to>
                                        <p:strVal val="visible"/>
                                      </p:to>
                                    </p:set>
                                    <p:animEffect transition="in" filter="wipe(up)">
                                      <p:cBhvr>
                                        <p:cTn id="7" dur="1000"/>
                                        <p:tgtEl>
                                          <p:spTgt spid="1097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97734"/>
                                        </p:tgtEl>
                                        <p:attrNameLst>
                                          <p:attrName>style.visibility</p:attrName>
                                        </p:attrNameLst>
                                      </p:cBhvr>
                                      <p:to>
                                        <p:strVal val="visible"/>
                                      </p:to>
                                    </p:set>
                                    <p:animEffect transition="in" filter="wipe(up)">
                                      <p:cBhvr>
                                        <p:cTn id="12" dur="1000"/>
                                        <p:tgtEl>
                                          <p:spTgt spid="1097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97735"/>
                                        </p:tgtEl>
                                        <p:attrNameLst>
                                          <p:attrName>style.visibility</p:attrName>
                                        </p:attrNameLst>
                                      </p:cBhvr>
                                      <p:to>
                                        <p:strVal val="visible"/>
                                      </p:to>
                                    </p:set>
                                    <p:animEffect transition="in" filter="wipe(down)">
                                      <p:cBhvr>
                                        <p:cTn id="17" dur="1000"/>
                                        <p:tgtEl>
                                          <p:spTgt spid="109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2" grpId="0"/>
      <p:bldP spid="1097734" grpId="0" animBg="1"/>
      <p:bldP spid="1097735"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5B5141A4-9F90-7F44-9036-0AE284B56DD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1F60597-DF7D-2541-98CB-6D9F16839D4F}" type="slidenum">
              <a:rPr lang="zh-CN" altLang="en-US" sz="2000"/>
              <a:pPr/>
              <a:t>160</a:t>
            </a:fld>
            <a:endParaRPr lang="en-US" altLang="zh-CN" sz="2000"/>
          </a:p>
        </p:txBody>
      </p:sp>
      <p:sp>
        <p:nvSpPr>
          <p:cNvPr id="45059" name="日期占位符 4">
            <a:extLst>
              <a:ext uri="{FF2B5EF4-FFF2-40B4-BE49-F238E27FC236}">
                <a16:creationId xmlns:a16="http://schemas.microsoft.com/office/drawing/2014/main" id="{D8851CB3-4477-1643-A0D2-B386E1C28B4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255226E-C9B5-454B-8A9F-CA7613565511}" type="datetime1">
              <a:rPr lang="zh-CN" altLang="en-US" sz="1800" smtClean="0"/>
              <a:pPr/>
              <a:t>2024/6/12</a:t>
            </a:fld>
            <a:endParaRPr lang="en-US" altLang="zh-CN" sz="1000"/>
          </a:p>
        </p:txBody>
      </p:sp>
      <p:sp>
        <p:nvSpPr>
          <p:cNvPr id="2574338" name="Rectangle 2">
            <a:extLst>
              <a:ext uri="{FF2B5EF4-FFF2-40B4-BE49-F238E27FC236}">
                <a16:creationId xmlns:a16="http://schemas.microsoft.com/office/drawing/2014/main" id="{19D35426-C2CD-3E49-9FA4-4A70D2C2C345}"/>
              </a:ext>
            </a:extLst>
          </p:cNvPr>
          <p:cNvSpPr>
            <a:spLocks noGrp="1" noChangeArrowheads="1"/>
          </p:cNvSpPr>
          <p:nvPr>
            <p:ph type="title"/>
          </p:nvPr>
        </p:nvSpPr>
        <p:spPr/>
        <p:txBody>
          <a:bodyPr/>
          <a:lstStyle/>
          <a:p>
            <a:r>
              <a:rPr lang="en-US" altLang="zh-CN"/>
              <a:t>3.	</a:t>
            </a:r>
            <a:r>
              <a:rPr lang="zh-CN" altLang="en-US"/>
              <a:t>权限的传播</a:t>
            </a:r>
          </a:p>
        </p:txBody>
      </p:sp>
      <p:sp>
        <p:nvSpPr>
          <p:cNvPr id="2574339" name="Rectangle 3">
            <a:extLst>
              <a:ext uri="{FF2B5EF4-FFF2-40B4-BE49-F238E27FC236}">
                <a16:creationId xmlns:a16="http://schemas.microsoft.com/office/drawing/2014/main" id="{AD19F3C7-3EE3-8346-8239-5AEBFBE03709}"/>
              </a:ext>
            </a:extLst>
          </p:cNvPr>
          <p:cNvSpPr>
            <a:spLocks noGrp="1" noChangeArrowheads="1"/>
          </p:cNvSpPr>
          <p:nvPr>
            <p:ph type="body" idx="1"/>
          </p:nvPr>
        </p:nvSpPr>
        <p:spPr>
          <a:xfrm>
            <a:off x="650875" y="1143000"/>
            <a:ext cx="8820150" cy="5461000"/>
          </a:xfrm>
        </p:spPr>
        <p:txBody>
          <a:bodyPr/>
          <a:lstStyle/>
          <a:p>
            <a:pPr>
              <a:lnSpc>
                <a:spcPct val="80000"/>
              </a:lnSpc>
              <a:spcBef>
                <a:spcPct val="0"/>
              </a:spcBef>
            </a:pPr>
            <a:r>
              <a:rPr lang="zh-CN" altLang="en-US"/>
              <a:t>自主存取控制优点：能够通过授权机制有效地控制其他用户对敏感数据的存取</a:t>
            </a:r>
          </a:p>
          <a:p>
            <a:pPr>
              <a:lnSpc>
                <a:spcPct val="80000"/>
              </a:lnSpc>
              <a:spcBef>
                <a:spcPct val="0"/>
              </a:spcBef>
            </a:pPr>
            <a:r>
              <a:rPr lang="zh-CN" altLang="en-US"/>
              <a:t>自主存取控制缺点：</a:t>
            </a:r>
          </a:p>
          <a:p>
            <a:pPr lvl="1">
              <a:lnSpc>
                <a:spcPct val="80000"/>
              </a:lnSpc>
              <a:spcBef>
                <a:spcPct val="0"/>
              </a:spcBef>
            </a:pPr>
            <a:r>
              <a:rPr lang="zh-CN" altLang="en-US"/>
              <a:t>由于存取权限是“自主”的，权限可以传播，接受授权的用户就可以“非法”传播数据，可能存在数据的“无意泄露”</a:t>
            </a:r>
          </a:p>
          <a:p>
            <a:pPr lvl="1">
              <a:lnSpc>
                <a:spcPct val="80000"/>
              </a:lnSpc>
              <a:spcBef>
                <a:spcPct val="0"/>
              </a:spcBef>
            </a:pPr>
            <a:endParaRPr lang="zh-CN" altLang="en-US"/>
          </a:p>
          <a:p>
            <a:pPr lvl="1">
              <a:lnSpc>
                <a:spcPct val="80000"/>
              </a:lnSpc>
              <a:spcBef>
                <a:spcPct val="0"/>
              </a:spcBef>
            </a:pPr>
            <a:endParaRPr lang="zh-CN" altLang="en-US"/>
          </a:p>
          <a:p>
            <a:pPr lvl="1">
              <a:lnSpc>
                <a:spcPct val="80000"/>
              </a:lnSpc>
              <a:spcBef>
                <a:spcPct val="0"/>
              </a:spcBef>
            </a:pPr>
            <a:endParaRPr lang="zh-CN" altLang="en-US"/>
          </a:p>
          <a:p>
            <a:pPr lvl="1">
              <a:lnSpc>
                <a:spcPct val="80000"/>
              </a:lnSpc>
              <a:spcBef>
                <a:spcPct val="0"/>
              </a:spcBef>
            </a:pPr>
            <a:endParaRPr lang="zh-CN" altLang="en-US"/>
          </a:p>
          <a:p>
            <a:pPr lvl="1">
              <a:lnSpc>
                <a:spcPct val="80000"/>
              </a:lnSpc>
              <a:spcBef>
                <a:spcPct val="0"/>
              </a:spcBef>
            </a:pPr>
            <a:endParaRPr lang="zh-CN" altLang="en-US"/>
          </a:p>
          <a:p>
            <a:pPr lvl="1">
              <a:lnSpc>
                <a:spcPct val="80000"/>
              </a:lnSpc>
              <a:spcBef>
                <a:spcPct val="0"/>
              </a:spcBef>
            </a:pPr>
            <a:endParaRPr lang="zh-CN" altLang="en-US"/>
          </a:p>
          <a:p>
            <a:pPr lvl="1">
              <a:lnSpc>
                <a:spcPct val="80000"/>
              </a:lnSpc>
              <a:spcBef>
                <a:spcPct val="0"/>
              </a:spcBef>
            </a:pPr>
            <a:r>
              <a:rPr lang="zh-CN" altLang="en-US"/>
              <a:t>原因：这种机制仅仅通过对数据的存取权限来进行安全控制，而数据本身并无安全性标记。    </a:t>
            </a:r>
          </a:p>
          <a:p>
            <a:pPr lvl="1">
              <a:lnSpc>
                <a:spcPct val="80000"/>
              </a:lnSpc>
              <a:spcBef>
                <a:spcPct val="0"/>
              </a:spcBef>
            </a:pPr>
            <a:r>
              <a:rPr lang="zh-CN" altLang="en-US"/>
              <a:t>解决：对系统控制下的所有主客体实施强制存取控制策略</a:t>
            </a:r>
          </a:p>
        </p:txBody>
      </p:sp>
      <p:grpSp>
        <p:nvGrpSpPr>
          <p:cNvPr id="2574381" name="Group 45">
            <a:extLst>
              <a:ext uri="{FF2B5EF4-FFF2-40B4-BE49-F238E27FC236}">
                <a16:creationId xmlns:a16="http://schemas.microsoft.com/office/drawing/2014/main" id="{B3E564A8-5563-2D4A-94C3-0C5A5AE2C95A}"/>
              </a:ext>
            </a:extLst>
          </p:cNvPr>
          <p:cNvGrpSpPr>
            <a:grpSpLocks/>
          </p:cNvGrpSpPr>
          <p:nvPr/>
        </p:nvGrpSpPr>
        <p:grpSpPr bwMode="auto">
          <a:xfrm>
            <a:off x="3368675" y="2924175"/>
            <a:ext cx="3527425" cy="2133600"/>
            <a:chOff x="1669" y="2931"/>
            <a:chExt cx="2222" cy="1344"/>
          </a:xfrm>
        </p:grpSpPr>
        <p:grpSp>
          <p:nvGrpSpPr>
            <p:cNvPr id="45068" name="Group 44">
              <a:extLst>
                <a:ext uri="{FF2B5EF4-FFF2-40B4-BE49-F238E27FC236}">
                  <a16:creationId xmlns:a16="http://schemas.microsoft.com/office/drawing/2014/main" id="{43D6D38E-769D-7A45-A777-701F6A96A731}"/>
                </a:ext>
              </a:extLst>
            </p:cNvPr>
            <p:cNvGrpSpPr>
              <a:grpSpLocks/>
            </p:cNvGrpSpPr>
            <p:nvPr/>
          </p:nvGrpSpPr>
          <p:grpSpPr bwMode="auto">
            <a:xfrm>
              <a:off x="1850" y="3793"/>
              <a:ext cx="2041" cy="482"/>
              <a:chOff x="1850" y="3793"/>
              <a:chExt cx="2041" cy="482"/>
            </a:xfrm>
          </p:grpSpPr>
          <p:sp>
            <p:nvSpPr>
              <p:cNvPr id="45076" name="Rectangle 32">
                <a:extLst>
                  <a:ext uri="{FF2B5EF4-FFF2-40B4-BE49-F238E27FC236}">
                    <a16:creationId xmlns:a16="http://schemas.microsoft.com/office/drawing/2014/main" id="{3AD20075-5562-4E47-97FC-1570C7713481}"/>
                  </a:ext>
                </a:extLst>
              </p:cNvPr>
              <p:cNvSpPr>
                <a:spLocks noChangeArrowheads="1"/>
              </p:cNvSpPr>
              <p:nvPr/>
            </p:nvSpPr>
            <p:spPr bwMode="auto">
              <a:xfrm>
                <a:off x="3211" y="3793"/>
                <a:ext cx="680" cy="482"/>
              </a:xfrm>
              <a:prstGeom prst="rect">
                <a:avLst/>
              </a:prstGeom>
              <a:gradFill rotWithShape="0">
                <a:gsLst>
                  <a:gs pos="0">
                    <a:srgbClr val="FFCC66"/>
                  </a:gs>
                  <a:gs pos="100000">
                    <a:srgbClr val="FCFEB9"/>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77" name="Rectangle 9">
                <a:extLst>
                  <a:ext uri="{FF2B5EF4-FFF2-40B4-BE49-F238E27FC236}">
                    <a16:creationId xmlns:a16="http://schemas.microsoft.com/office/drawing/2014/main" id="{FDA75619-6B55-4346-9E92-FAE3853AFFA3}"/>
                  </a:ext>
                </a:extLst>
              </p:cNvPr>
              <p:cNvSpPr>
                <a:spLocks noChangeArrowheads="1"/>
              </p:cNvSpPr>
              <p:nvPr/>
            </p:nvSpPr>
            <p:spPr bwMode="auto">
              <a:xfrm>
                <a:off x="1850" y="3793"/>
                <a:ext cx="680" cy="482"/>
              </a:xfrm>
              <a:prstGeom prst="rect">
                <a:avLst/>
              </a:prstGeom>
              <a:gradFill rotWithShape="0">
                <a:gsLst>
                  <a:gs pos="0">
                    <a:srgbClr val="FFCC66"/>
                  </a:gs>
                  <a:gs pos="100000">
                    <a:srgbClr val="FCFEB9"/>
                  </a:gs>
                </a:gsLst>
                <a:path path="rect">
                  <a:fillToRect l="100000" b="10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78" name="AutoShape 4">
                <a:extLst>
                  <a:ext uri="{FF2B5EF4-FFF2-40B4-BE49-F238E27FC236}">
                    <a16:creationId xmlns:a16="http://schemas.microsoft.com/office/drawing/2014/main" id="{B180A647-2805-7341-8DFE-A94F9602D280}"/>
                  </a:ext>
                </a:extLst>
              </p:cNvPr>
              <p:cNvSpPr>
                <a:spLocks noChangeArrowheads="1"/>
              </p:cNvSpPr>
              <p:nvPr/>
            </p:nvSpPr>
            <p:spPr bwMode="auto">
              <a:xfrm>
                <a:off x="1895" y="3793"/>
                <a:ext cx="544" cy="482"/>
              </a:xfrm>
              <a:prstGeom prst="foldedCorner">
                <a:avLst>
                  <a:gd name="adj" fmla="val 30148"/>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79" name="Text Box 5">
                <a:extLst>
                  <a:ext uri="{FF2B5EF4-FFF2-40B4-BE49-F238E27FC236}">
                    <a16:creationId xmlns:a16="http://schemas.microsoft.com/office/drawing/2014/main" id="{2A5EB058-46A2-644A-A80D-9DD15575830B}"/>
                  </a:ext>
                </a:extLst>
              </p:cNvPr>
              <p:cNvSpPr txBox="1">
                <a:spLocks noChangeArrowheads="1"/>
              </p:cNvSpPr>
              <p:nvPr/>
            </p:nvSpPr>
            <p:spPr bwMode="auto">
              <a:xfrm>
                <a:off x="1986" y="3884"/>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D1</a:t>
                </a:r>
              </a:p>
            </p:txBody>
          </p:sp>
          <p:sp>
            <p:nvSpPr>
              <p:cNvPr id="45080" name="AutoShape 6">
                <a:extLst>
                  <a:ext uri="{FF2B5EF4-FFF2-40B4-BE49-F238E27FC236}">
                    <a16:creationId xmlns:a16="http://schemas.microsoft.com/office/drawing/2014/main" id="{C3C50E9B-B044-8549-AF6D-7581159694AA}"/>
                  </a:ext>
                </a:extLst>
              </p:cNvPr>
              <p:cNvSpPr>
                <a:spLocks noChangeArrowheads="1"/>
              </p:cNvSpPr>
              <p:nvPr/>
            </p:nvSpPr>
            <p:spPr bwMode="auto">
              <a:xfrm>
                <a:off x="3165" y="3793"/>
                <a:ext cx="544" cy="482"/>
              </a:xfrm>
              <a:prstGeom prst="foldedCorner">
                <a:avLst>
                  <a:gd name="adj" fmla="val 30148"/>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45081" name="Text Box 7">
                <a:extLst>
                  <a:ext uri="{FF2B5EF4-FFF2-40B4-BE49-F238E27FC236}">
                    <a16:creationId xmlns:a16="http://schemas.microsoft.com/office/drawing/2014/main" id="{96C527F2-74B0-8F4A-BFE4-76426DB82786}"/>
                  </a:ext>
                </a:extLst>
              </p:cNvPr>
              <p:cNvSpPr txBox="1">
                <a:spLocks noChangeArrowheads="1"/>
              </p:cNvSpPr>
              <p:nvPr/>
            </p:nvSpPr>
            <p:spPr bwMode="auto">
              <a:xfrm>
                <a:off x="3256" y="3884"/>
                <a:ext cx="3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D2</a:t>
                </a:r>
              </a:p>
            </p:txBody>
          </p:sp>
        </p:grpSp>
        <p:grpSp>
          <p:nvGrpSpPr>
            <p:cNvPr id="45069" name="Group 43">
              <a:extLst>
                <a:ext uri="{FF2B5EF4-FFF2-40B4-BE49-F238E27FC236}">
                  <a16:creationId xmlns:a16="http://schemas.microsoft.com/office/drawing/2014/main" id="{E8A2CF0A-C121-434E-8ECE-B09DD3A0752A}"/>
                </a:ext>
              </a:extLst>
            </p:cNvPr>
            <p:cNvGrpSpPr>
              <a:grpSpLocks/>
            </p:cNvGrpSpPr>
            <p:nvPr/>
          </p:nvGrpSpPr>
          <p:grpSpPr bwMode="auto">
            <a:xfrm>
              <a:off x="1669" y="2931"/>
              <a:ext cx="2176" cy="454"/>
              <a:chOff x="1669" y="2931"/>
              <a:chExt cx="2176" cy="454"/>
            </a:xfrm>
          </p:grpSpPr>
          <p:pic>
            <p:nvPicPr>
              <p:cNvPr id="45070" name="Picture 33">
                <a:extLst>
                  <a:ext uri="{FF2B5EF4-FFF2-40B4-BE49-F238E27FC236}">
                    <a16:creationId xmlns:a16="http://schemas.microsoft.com/office/drawing/2014/main" id="{3733F5D9-D86A-384E-9D43-3767E6164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 y="2931"/>
                <a:ext cx="40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1" name="Text Box 34">
                <a:extLst>
                  <a:ext uri="{FF2B5EF4-FFF2-40B4-BE49-F238E27FC236}">
                    <a16:creationId xmlns:a16="http://schemas.microsoft.com/office/drawing/2014/main" id="{996FE0E6-868B-494F-A607-4E151F646AD5}"/>
                  </a:ext>
                </a:extLst>
              </p:cNvPr>
              <p:cNvSpPr txBox="1">
                <a:spLocks noChangeArrowheads="1"/>
              </p:cNvSpPr>
              <p:nvPr/>
            </p:nvSpPr>
            <p:spPr bwMode="auto">
              <a:xfrm>
                <a:off x="1759" y="3067"/>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A</a:t>
                </a:r>
              </a:p>
            </p:txBody>
          </p:sp>
          <p:pic>
            <p:nvPicPr>
              <p:cNvPr id="45072" name="Picture 35">
                <a:extLst>
                  <a:ext uri="{FF2B5EF4-FFF2-40B4-BE49-F238E27FC236}">
                    <a16:creationId xmlns:a16="http://schemas.microsoft.com/office/drawing/2014/main" id="{93281E9C-BFBD-E94C-BDAD-814CF1631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 y="2931"/>
                <a:ext cx="40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3" name="Text Box 36">
                <a:extLst>
                  <a:ext uri="{FF2B5EF4-FFF2-40B4-BE49-F238E27FC236}">
                    <a16:creationId xmlns:a16="http://schemas.microsoft.com/office/drawing/2014/main" id="{A008E0CE-C411-064E-B6C5-FD980AF3A517}"/>
                  </a:ext>
                </a:extLst>
              </p:cNvPr>
              <p:cNvSpPr txBox="1">
                <a:spLocks noChangeArrowheads="1"/>
              </p:cNvSpPr>
              <p:nvPr/>
            </p:nvSpPr>
            <p:spPr bwMode="auto">
              <a:xfrm>
                <a:off x="3528" y="3067"/>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B</a:t>
                </a:r>
              </a:p>
            </p:txBody>
          </p:sp>
          <p:pic>
            <p:nvPicPr>
              <p:cNvPr id="45074" name="Picture 37">
                <a:extLst>
                  <a:ext uri="{FF2B5EF4-FFF2-40B4-BE49-F238E27FC236}">
                    <a16:creationId xmlns:a16="http://schemas.microsoft.com/office/drawing/2014/main" id="{BB9CCDB3-EF17-D448-8198-F8687798C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 y="2931"/>
                <a:ext cx="402"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75" name="Text Box 38">
                <a:extLst>
                  <a:ext uri="{FF2B5EF4-FFF2-40B4-BE49-F238E27FC236}">
                    <a16:creationId xmlns:a16="http://schemas.microsoft.com/office/drawing/2014/main" id="{823B1139-A568-6048-952B-98CC23BEBDA8}"/>
                  </a:ext>
                </a:extLst>
              </p:cNvPr>
              <p:cNvSpPr txBox="1">
                <a:spLocks noChangeArrowheads="1"/>
              </p:cNvSpPr>
              <p:nvPr/>
            </p:nvSpPr>
            <p:spPr bwMode="auto">
              <a:xfrm>
                <a:off x="2667" y="3067"/>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a:t>C</a:t>
                </a:r>
              </a:p>
            </p:txBody>
          </p:sp>
        </p:grpSp>
      </p:grpSp>
      <p:sp>
        <p:nvSpPr>
          <p:cNvPr id="2574375" name="Freeform 39">
            <a:extLst>
              <a:ext uri="{FF2B5EF4-FFF2-40B4-BE49-F238E27FC236}">
                <a16:creationId xmlns:a16="http://schemas.microsoft.com/office/drawing/2014/main" id="{34C6E736-57AD-114E-A517-670BFCA70CC7}"/>
              </a:ext>
            </a:extLst>
          </p:cNvPr>
          <p:cNvSpPr>
            <a:spLocks/>
          </p:cNvSpPr>
          <p:nvPr/>
        </p:nvSpPr>
        <p:spPr bwMode="auto">
          <a:xfrm rot="-5400000" flipH="1" flipV="1">
            <a:off x="2563019" y="3513932"/>
            <a:ext cx="1479550" cy="1020762"/>
          </a:xfrm>
          <a:custGeom>
            <a:avLst/>
            <a:gdLst>
              <a:gd name="T0" fmla="*/ 2147483646 w 1028"/>
              <a:gd name="T1" fmla="*/ 2147483646 h 545"/>
              <a:gd name="T2" fmla="*/ 2147483646 w 1028"/>
              <a:gd name="T3" fmla="*/ 2147483646 h 545"/>
              <a:gd name="T4" fmla="*/ 2147483646 w 1028"/>
              <a:gd name="T5" fmla="*/ 2147483646 h 545"/>
              <a:gd name="T6" fmla="*/ 2147483646 w 1028"/>
              <a:gd name="T7" fmla="*/ 2147483646 h 545"/>
              <a:gd name="T8" fmla="*/ 2147483646 w 1028"/>
              <a:gd name="T9" fmla="*/ 2147483646 h 545"/>
              <a:gd name="T10" fmla="*/ 2147483646 w 1028"/>
              <a:gd name="T11" fmla="*/ 2147483646 h 545"/>
              <a:gd name="T12" fmla="*/ 2147483646 w 1028"/>
              <a:gd name="T13" fmla="*/ 2147483646 h 545"/>
              <a:gd name="T14" fmla="*/ 2147483646 w 1028"/>
              <a:gd name="T15" fmla="*/ 2147483646 h 545"/>
              <a:gd name="T16" fmla="*/ 2147483646 w 1028"/>
              <a:gd name="T17" fmla="*/ 2147483646 h 545"/>
              <a:gd name="T18" fmla="*/ 2147483646 w 1028"/>
              <a:gd name="T19" fmla="*/ 2147483646 h 545"/>
              <a:gd name="T20" fmla="*/ 2147483646 w 1028"/>
              <a:gd name="T21" fmla="*/ 2147483646 h 545"/>
              <a:gd name="T22" fmla="*/ 2147483646 w 1028"/>
              <a:gd name="T23" fmla="*/ 2147483646 h 545"/>
              <a:gd name="T24" fmla="*/ 2147483646 w 1028"/>
              <a:gd name="T25" fmla="*/ 2147483646 h 545"/>
              <a:gd name="T26" fmla="*/ 2147483646 w 1028"/>
              <a:gd name="T27" fmla="*/ 2147483646 h 545"/>
              <a:gd name="T28" fmla="*/ 2147483646 w 1028"/>
              <a:gd name="T29" fmla="*/ 2147483646 h 545"/>
              <a:gd name="T30" fmla="*/ 2147483646 w 1028"/>
              <a:gd name="T31" fmla="*/ 2147483646 h 545"/>
              <a:gd name="T32" fmla="*/ 2147483646 w 1028"/>
              <a:gd name="T33" fmla="*/ 2147483646 h 545"/>
              <a:gd name="T34" fmla="*/ 2147483646 w 1028"/>
              <a:gd name="T35" fmla="*/ 2147483646 h 545"/>
              <a:gd name="T36" fmla="*/ 2147483646 w 1028"/>
              <a:gd name="T37" fmla="*/ 2147483646 h 545"/>
              <a:gd name="T38" fmla="*/ 2147483646 w 1028"/>
              <a:gd name="T39" fmla="*/ 2147483646 h 545"/>
              <a:gd name="T40" fmla="*/ 2147483646 w 1028"/>
              <a:gd name="T41" fmla="*/ 2147483646 h 545"/>
              <a:gd name="T42" fmla="*/ 2147483646 w 1028"/>
              <a:gd name="T43" fmla="*/ 2147483646 h 545"/>
              <a:gd name="T44" fmla="*/ 2147483646 w 1028"/>
              <a:gd name="T45" fmla="*/ 2147483646 h 545"/>
              <a:gd name="T46" fmla="*/ 2147483646 w 1028"/>
              <a:gd name="T47" fmla="*/ 2147483646 h 545"/>
              <a:gd name="T48" fmla="*/ 2147483646 w 1028"/>
              <a:gd name="T49" fmla="*/ 2147483646 h 545"/>
              <a:gd name="T50" fmla="*/ 2147483646 w 1028"/>
              <a:gd name="T51" fmla="*/ 2147483646 h 545"/>
              <a:gd name="T52" fmla="*/ 2147483646 w 1028"/>
              <a:gd name="T53" fmla="*/ 2147483646 h 545"/>
              <a:gd name="T54" fmla="*/ 2147483646 w 1028"/>
              <a:gd name="T55" fmla="*/ 2147483646 h 545"/>
              <a:gd name="T56" fmla="*/ 2147483646 w 1028"/>
              <a:gd name="T57" fmla="*/ 2147483646 h 545"/>
              <a:gd name="T58" fmla="*/ 2147483646 w 1028"/>
              <a:gd name="T59" fmla="*/ 2147483646 h 545"/>
              <a:gd name="T60" fmla="*/ 2147483646 w 1028"/>
              <a:gd name="T61" fmla="*/ 2147483646 h 545"/>
              <a:gd name="T62" fmla="*/ 2147483646 w 1028"/>
              <a:gd name="T63" fmla="*/ 2147483646 h 545"/>
              <a:gd name="T64" fmla="*/ 2147483646 w 1028"/>
              <a:gd name="T65" fmla="*/ 2147483646 h 545"/>
              <a:gd name="T66" fmla="*/ 2147483646 w 1028"/>
              <a:gd name="T67" fmla="*/ 2147483646 h 545"/>
              <a:gd name="T68" fmla="*/ 2147483646 w 1028"/>
              <a:gd name="T69" fmla="*/ 2147483646 h 545"/>
              <a:gd name="T70" fmla="*/ 2147483646 w 1028"/>
              <a:gd name="T71" fmla="*/ 2147483646 h 545"/>
              <a:gd name="T72" fmla="*/ 2147483646 w 1028"/>
              <a:gd name="T73" fmla="*/ 2147483646 h 545"/>
              <a:gd name="T74" fmla="*/ 2147483646 w 1028"/>
              <a:gd name="T75" fmla="*/ 2147483646 h 545"/>
              <a:gd name="T76" fmla="*/ 2147483646 w 1028"/>
              <a:gd name="T77" fmla="*/ 2147483646 h 5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8" h="545">
                <a:moveTo>
                  <a:pt x="835" y="0"/>
                </a:moveTo>
                <a:lnTo>
                  <a:pt x="1027" y="176"/>
                </a:lnTo>
                <a:lnTo>
                  <a:pt x="953" y="175"/>
                </a:lnTo>
                <a:lnTo>
                  <a:pt x="953" y="183"/>
                </a:lnTo>
                <a:lnTo>
                  <a:pt x="953" y="190"/>
                </a:lnTo>
                <a:lnTo>
                  <a:pt x="953" y="198"/>
                </a:lnTo>
                <a:lnTo>
                  <a:pt x="953" y="205"/>
                </a:lnTo>
                <a:lnTo>
                  <a:pt x="953" y="214"/>
                </a:lnTo>
                <a:lnTo>
                  <a:pt x="952" y="223"/>
                </a:lnTo>
                <a:lnTo>
                  <a:pt x="952" y="231"/>
                </a:lnTo>
                <a:lnTo>
                  <a:pt x="952" y="240"/>
                </a:lnTo>
                <a:lnTo>
                  <a:pt x="952" y="249"/>
                </a:lnTo>
                <a:lnTo>
                  <a:pt x="951" y="258"/>
                </a:lnTo>
                <a:lnTo>
                  <a:pt x="950" y="266"/>
                </a:lnTo>
                <a:lnTo>
                  <a:pt x="948" y="274"/>
                </a:lnTo>
                <a:lnTo>
                  <a:pt x="947" y="283"/>
                </a:lnTo>
                <a:lnTo>
                  <a:pt x="946" y="290"/>
                </a:lnTo>
                <a:lnTo>
                  <a:pt x="942" y="306"/>
                </a:lnTo>
                <a:lnTo>
                  <a:pt x="937" y="319"/>
                </a:lnTo>
                <a:lnTo>
                  <a:pt x="927" y="344"/>
                </a:lnTo>
                <a:lnTo>
                  <a:pt x="915" y="366"/>
                </a:lnTo>
                <a:lnTo>
                  <a:pt x="900" y="389"/>
                </a:lnTo>
                <a:lnTo>
                  <a:pt x="882" y="410"/>
                </a:lnTo>
                <a:lnTo>
                  <a:pt x="863" y="429"/>
                </a:lnTo>
                <a:lnTo>
                  <a:pt x="842" y="448"/>
                </a:lnTo>
                <a:lnTo>
                  <a:pt x="820" y="464"/>
                </a:lnTo>
                <a:lnTo>
                  <a:pt x="795" y="479"/>
                </a:lnTo>
                <a:lnTo>
                  <a:pt x="768" y="493"/>
                </a:lnTo>
                <a:lnTo>
                  <a:pt x="741" y="505"/>
                </a:lnTo>
                <a:lnTo>
                  <a:pt x="712" y="516"/>
                </a:lnTo>
                <a:lnTo>
                  <a:pt x="682" y="525"/>
                </a:lnTo>
                <a:lnTo>
                  <a:pt x="651" y="533"/>
                </a:lnTo>
                <a:lnTo>
                  <a:pt x="618" y="539"/>
                </a:lnTo>
                <a:lnTo>
                  <a:pt x="585" y="541"/>
                </a:lnTo>
                <a:lnTo>
                  <a:pt x="568" y="543"/>
                </a:lnTo>
                <a:lnTo>
                  <a:pt x="533" y="544"/>
                </a:lnTo>
                <a:lnTo>
                  <a:pt x="499" y="543"/>
                </a:lnTo>
                <a:lnTo>
                  <a:pt x="464" y="540"/>
                </a:lnTo>
                <a:lnTo>
                  <a:pt x="427" y="535"/>
                </a:lnTo>
                <a:lnTo>
                  <a:pt x="391" y="528"/>
                </a:lnTo>
                <a:lnTo>
                  <a:pt x="355" y="519"/>
                </a:lnTo>
                <a:lnTo>
                  <a:pt x="317" y="506"/>
                </a:lnTo>
                <a:lnTo>
                  <a:pt x="281" y="493"/>
                </a:lnTo>
                <a:lnTo>
                  <a:pt x="244" y="476"/>
                </a:lnTo>
                <a:lnTo>
                  <a:pt x="209" y="459"/>
                </a:lnTo>
                <a:lnTo>
                  <a:pt x="172" y="436"/>
                </a:lnTo>
                <a:lnTo>
                  <a:pt x="136" y="414"/>
                </a:lnTo>
                <a:lnTo>
                  <a:pt x="101" y="388"/>
                </a:lnTo>
                <a:lnTo>
                  <a:pt x="66" y="359"/>
                </a:lnTo>
                <a:lnTo>
                  <a:pt x="34" y="328"/>
                </a:lnTo>
                <a:lnTo>
                  <a:pt x="0" y="294"/>
                </a:lnTo>
                <a:lnTo>
                  <a:pt x="24" y="319"/>
                </a:lnTo>
                <a:lnTo>
                  <a:pt x="47" y="341"/>
                </a:lnTo>
                <a:lnTo>
                  <a:pt x="74" y="363"/>
                </a:lnTo>
                <a:lnTo>
                  <a:pt x="100" y="383"/>
                </a:lnTo>
                <a:lnTo>
                  <a:pt x="157" y="418"/>
                </a:lnTo>
                <a:lnTo>
                  <a:pt x="186" y="431"/>
                </a:lnTo>
                <a:lnTo>
                  <a:pt x="216" y="444"/>
                </a:lnTo>
                <a:lnTo>
                  <a:pt x="246" y="456"/>
                </a:lnTo>
                <a:lnTo>
                  <a:pt x="307" y="473"/>
                </a:lnTo>
                <a:lnTo>
                  <a:pt x="339" y="478"/>
                </a:lnTo>
                <a:lnTo>
                  <a:pt x="369" y="483"/>
                </a:lnTo>
                <a:lnTo>
                  <a:pt x="400" y="484"/>
                </a:lnTo>
                <a:lnTo>
                  <a:pt x="459" y="483"/>
                </a:lnTo>
                <a:lnTo>
                  <a:pt x="487" y="478"/>
                </a:lnTo>
                <a:lnTo>
                  <a:pt x="515" y="473"/>
                </a:lnTo>
                <a:lnTo>
                  <a:pt x="541" y="465"/>
                </a:lnTo>
                <a:lnTo>
                  <a:pt x="566" y="456"/>
                </a:lnTo>
                <a:lnTo>
                  <a:pt x="612" y="430"/>
                </a:lnTo>
                <a:lnTo>
                  <a:pt x="633" y="415"/>
                </a:lnTo>
                <a:lnTo>
                  <a:pt x="653" y="396"/>
                </a:lnTo>
                <a:lnTo>
                  <a:pt x="671" y="376"/>
                </a:lnTo>
                <a:lnTo>
                  <a:pt x="698" y="330"/>
                </a:lnTo>
                <a:lnTo>
                  <a:pt x="710" y="304"/>
                </a:lnTo>
                <a:lnTo>
                  <a:pt x="717" y="275"/>
                </a:lnTo>
                <a:lnTo>
                  <a:pt x="723" y="244"/>
                </a:lnTo>
                <a:lnTo>
                  <a:pt x="726" y="175"/>
                </a:lnTo>
                <a:lnTo>
                  <a:pt x="638" y="176"/>
                </a:lnTo>
                <a:lnTo>
                  <a:pt x="835" y="0"/>
                </a:lnTo>
              </a:path>
            </a:pathLst>
          </a:custGeom>
          <a:gradFill rotWithShape="0">
            <a:gsLst>
              <a:gs pos="0">
                <a:srgbClr val="D60093"/>
              </a:gs>
              <a:gs pos="100000">
                <a:srgbClr val="ED8FD0"/>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endParaRPr lang="zh-CN" altLang="en-US"/>
          </a:p>
        </p:txBody>
      </p:sp>
      <p:sp>
        <p:nvSpPr>
          <p:cNvPr id="2574376" name="Freeform 40">
            <a:extLst>
              <a:ext uri="{FF2B5EF4-FFF2-40B4-BE49-F238E27FC236}">
                <a16:creationId xmlns:a16="http://schemas.microsoft.com/office/drawing/2014/main" id="{AF2863A8-75BE-3248-9632-259206D2B590}"/>
              </a:ext>
            </a:extLst>
          </p:cNvPr>
          <p:cNvSpPr>
            <a:spLocks/>
          </p:cNvSpPr>
          <p:nvPr/>
        </p:nvSpPr>
        <p:spPr bwMode="auto">
          <a:xfrm rot="-5400000" flipH="1" flipV="1">
            <a:off x="4860926" y="3519487"/>
            <a:ext cx="1047750" cy="720725"/>
          </a:xfrm>
          <a:custGeom>
            <a:avLst/>
            <a:gdLst>
              <a:gd name="T0" fmla="*/ 2147483646 w 1028"/>
              <a:gd name="T1" fmla="*/ 2147483646 h 545"/>
              <a:gd name="T2" fmla="*/ 2147483646 w 1028"/>
              <a:gd name="T3" fmla="*/ 2147483646 h 545"/>
              <a:gd name="T4" fmla="*/ 2147483646 w 1028"/>
              <a:gd name="T5" fmla="*/ 2147483646 h 545"/>
              <a:gd name="T6" fmla="*/ 2147483646 w 1028"/>
              <a:gd name="T7" fmla="*/ 2147483646 h 545"/>
              <a:gd name="T8" fmla="*/ 2147483646 w 1028"/>
              <a:gd name="T9" fmla="*/ 2147483646 h 545"/>
              <a:gd name="T10" fmla="*/ 2147483646 w 1028"/>
              <a:gd name="T11" fmla="*/ 2147483646 h 545"/>
              <a:gd name="T12" fmla="*/ 2147483646 w 1028"/>
              <a:gd name="T13" fmla="*/ 2147483646 h 545"/>
              <a:gd name="T14" fmla="*/ 2147483646 w 1028"/>
              <a:gd name="T15" fmla="*/ 2147483646 h 545"/>
              <a:gd name="T16" fmla="*/ 2147483646 w 1028"/>
              <a:gd name="T17" fmla="*/ 2147483646 h 545"/>
              <a:gd name="T18" fmla="*/ 2147483646 w 1028"/>
              <a:gd name="T19" fmla="*/ 2147483646 h 545"/>
              <a:gd name="T20" fmla="*/ 2147483646 w 1028"/>
              <a:gd name="T21" fmla="*/ 2147483646 h 545"/>
              <a:gd name="T22" fmla="*/ 2147483646 w 1028"/>
              <a:gd name="T23" fmla="*/ 2147483646 h 545"/>
              <a:gd name="T24" fmla="*/ 2147483646 w 1028"/>
              <a:gd name="T25" fmla="*/ 2147483646 h 545"/>
              <a:gd name="T26" fmla="*/ 2147483646 w 1028"/>
              <a:gd name="T27" fmla="*/ 2147483646 h 545"/>
              <a:gd name="T28" fmla="*/ 2147483646 w 1028"/>
              <a:gd name="T29" fmla="*/ 2147483646 h 545"/>
              <a:gd name="T30" fmla="*/ 2147483646 w 1028"/>
              <a:gd name="T31" fmla="*/ 2147483646 h 545"/>
              <a:gd name="T32" fmla="*/ 2147483646 w 1028"/>
              <a:gd name="T33" fmla="*/ 2147483646 h 545"/>
              <a:gd name="T34" fmla="*/ 2147483646 w 1028"/>
              <a:gd name="T35" fmla="*/ 2147483646 h 545"/>
              <a:gd name="T36" fmla="*/ 2147483646 w 1028"/>
              <a:gd name="T37" fmla="*/ 2147483646 h 545"/>
              <a:gd name="T38" fmla="*/ 2147483646 w 1028"/>
              <a:gd name="T39" fmla="*/ 2147483646 h 545"/>
              <a:gd name="T40" fmla="*/ 2147483646 w 1028"/>
              <a:gd name="T41" fmla="*/ 2147483646 h 545"/>
              <a:gd name="T42" fmla="*/ 2147483646 w 1028"/>
              <a:gd name="T43" fmla="*/ 2147483646 h 545"/>
              <a:gd name="T44" fmla="*/ 2147483646 w 1028"/>
              <a:gd name="T45" fmla="*/ 2147483646 h 545"/>
              <a:gd name="T46" fmla="*/ 2147483646 w 1028"/>
              <a:gd name="T47" fmla="*/ 2147483646 h 545"/>
              <a:gd name="T48" fmla="*/ 2147483646 w 1028"/>
              <a:gd name="T49" fmla="*/ 2147483646 h 545"/>
              <a:gd name="T50" fmla="*/ 2147483646 w 1028"/>
              <a:gd name="T51" fmla="*/ 2147483646 h 545"/>
              <a:gd name="T52" fmla="*/ 2147483646 w 1028"/>
              <a:gd name="T53" fmla="*/ 2147483646 h 545"/>
              <a:gd name="T54" fmla="*/ 2147483646 w 1028"/>
              <a:gd name="T55" fmla="*/ 2147483646 h 545"/>
              <a:gd name="T56" fmla="*/ 2147483646 w 1028"/>
              <a:gd name="T57" fmla="*/ 2147483646 h 545"/>
              <a:gd name="T58" fmla="*/ 2147483646 w 1028"/>
              <a:gd name="T59" fmla="*/ 2147483646 h 545"/>
              <a:gd name="T60" fmla="*/ 2147483646 w 1028"/>
              <a:gd name="T61" fmla="*/ 2147483646 h 545"/>
              <a:gd name="T62" fmla="*/ 2147483646 w 1028"/>
              <a:gd name="T63" fmla="*/ 2147483646 h 545"/>
              <a:gd name="T64" fmla="*/ 2147483646 w 1028"/>
              <a:gd name="T65" fmla="*/ 2147483646 h 545"/>
              <a:gd name="T66" fmla="*/ 2147483646 w 1028"/>
              <a:gd name="T67" fmla="*/ 2147483646 h 545"/>
              <a:gd name="T68" fmla="*/ 2147483646 w 1028"/>
              <a:gd name="T69" fmla="*/ 2147483646 h 545"/>
              <a:gd name="T70" fmla="*/ 2147483646 w 1028"/>
              <a:gd name="T71" fmla="*/ 2147483646 h 545"/>
              <a:gd name="T72" fmla="*/ 2147483646 w 1028"/>
              <a:gd name="T73" fmla="*/ 2147483646 h 545"/>
              <a:gd name="T74" fmla="*/ 2147483646 w 1028"/>
              <a:gd name="T75" fmla="*/ 2147483646 h 545"/>
              <a:gd name="T76" fmla="*/ 2147483646 w 1028"/>
              <a:gd name="T77" fmla="*/ 2147483646 h 5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8" h="545">
                <a:moveTo>
                  <a:pt x="835" y="0"/>
                </a:moveTo>
                <a:lnTo>
                  <a:pt x="1027" y="176"/>
                </a:lnTo>
                <a:lnTo>
                  <a:pt x="953" y="175"/>
                </a:lnTo>
                <a:lnTo>
                  <a:pt x="953" y="183"/>
                </a:lnTo>
                <a:lnTo>
                  <a:pt x="953" y="190"/>
                </a:lnTo>
                <a:lnTo>
                  <a:pt x="953" y="198"/>
                </a:lnTo>
                <a:lnTo>
                  <a:pt x="953" y="205"/>
                </a:lnTo>
                <a:lnTo>
                  <a:pt x="953" y="214"/>
                </a:lnTo>
                <a:lnTo>
                  <a:pt x="952" y="223"/>
                </a:lnTo>
                <a:lnTo>
                  <a:pt x="952" y="231"/>
                </a:lnTo>
                <a:lnTo>
                  <a:pt x="952" y="240"/>
                </a:lnTo>
                <a:lnTo>
                  <a:pt x="952" y="249"/>
                </a:lnTo>
                <a:lnTo>
                  <a:pt x="951" y="258"/>
                </a:lnTo>
                <a:lnTo>
                  <a:pt x="950" y="266"/>
                </a:lnTo>
                <a:lnTo>
                  <a:pt x="948" y="274"/>
                </a:lnTo>
                <a:lnTo>
                  <a:pt x="947" y="283"/>
                </a:lnTo>
                <a:lnTo>
                  <a:pt x="946" y="290"/>
                </a:lnTo>
                <a:lnTo>
                  <a:pt x="942" y="306"/>
                </a:lnTo>
                <a:lnTo>
                  <a:pt x="937" y="319"/>
                </a:lnTo>
                <a:lnTo>
                  <a:pt x="927" y="344"/>
                </a:lnTo>
                <a:lnTo>
                  <a:pt x="915" y="366"/>
                </a:lnTo>
                <a:lnTo>
                  <a:pt x="900" y="389"/>
                </a:lnTo>
                <a:lnTo>
                  <a:pt x="882" y="410"/>
                </a:lnTo>
                <a:lnTo>
                  <a:pt x="863" y="429"/>
                </a:lnTo>
                <a:lnTo>
                  <a:pt x="842" y="448"/>
                </a:lnTo>
                <a:lnTo>
                  <a:pt x="820" y="464"/>
                </a:lnTo>
                <a:lnTo>
                  <a:pt x="795" y="479"/>
                </a:lnTo>
                <a:lnTo>
                  <a:pt x="768" y="493"/>
                </a:lnTo>
                <a:lnTo>
                  <a:pt x="741" y="505"/>
                </a:lnTo>
                <a:lnTo>
                  <a:pt x="712" y="516"/>
                </a:lnTo>
                <a:lnTo>
                  <a:pt x="682" y="525"/>
                </a:lnTo>
                <a:lnTo>
                  <a:pt x="651" y="533"/>
                </a:lnTo>
                <a:lnTo>
                  <a:pt x="618" y="539"/>
                </a:lnTo>
                <a:lnTo>
                  <a:pt x="585" y="541"/>
                </a:lnTo>
                <a:lnTo>
                  <a:pt x="568" y="543"/>
                </a:lnTo>
                <a:lnTo>
                  <a:pt x="533" y="544"/>
                </a:lnTo>
                <a:lnTo>
                  <a:pt x="499" y="543"/>
                </a:lnTo>
                <a:lnTo>
                  <a:pt x="464" y="540"/>
                </a:lnTo>
                <a:lnTo>
                  <a:pt x="427" y="535"/>
                </a:lnTo>
                <a:lnTo>
                  <a:pt x="391" y="528"/>
                </a:lnTo>
                <a:lnTo>
                  <a:pt x="355" y="519"/>
                </a:lnTo>
                <a:lnTo>
                  <a:pt x="317" y="506"/>
                </a:lnTo>
                <a:lnTo>
                  <a:pt x="281" y="493"/>
                </a:lnTo>
                <a:lnTo>
                  <a:pt x="244" y="476"/>
                </a:lnTo>
                <a:lnTo>
                  <a:pt x="209" y="459"/>
                </a:lnTo>
                <a:lnTo>
                  <a:pt x="172" y="436"/>
                </a:lnTo>
                <a:lnTo>
                  <a:pt x="136" y="414"/>
                </a:lnTo>
                <a:lnTo>
                  <a:pt x="101" y="388"/>
                </a:lnTo>
                <a:lnTo>
                  <a:pt x="66" y="359"/>
                </a:lnTo>
                <a:lnTo>
                  <a:pt x="34" y="328"/>
                </a:lnTo>
                <a:lnTo>
                  <a:pt x="0" y="294"/>
                </a:lnTo>
                <a:lnTo>
                  <a:pt x="24" y="319"/>
                </a:lnTo>
                <a:lnTo>
                  <a:pt x="47" y="341"/>
                </a:lnTo>
                <a:lnTo>
                  <a:pt x="74" y="363"/>
                </a:lnTo>
                <a:lnTo>
                  <a:pt x="100" y="383"/>
                </a:lnTo>
                <a:lnTo>
                  <a:pt x="157" y="418"/>
                </a:lnTo>
                <a:lnTo>
                  <a:pt x="186" y="431"/>
                </a:lnTo>
                <a:lnTo>
                  <a:pt x="216" y="444"/>
                </a:lnTo>
                <a:lnTo>
                  <a:pt x="246" y="456"/>
                </a:lnTo>
                <a:lnTo>
                  <a:pt x="307" y="473"/>
                </a:lnTo>
                <a:lnTo>
                  <a:pt x="339" y="478"/>
                </a:lnTo>
                <a:lnTo>
                  <a:pt x="369" y="483"/>
                </a:lnTo>
                <a:lnTo>
                  <a:pt x="400" y="484"/>
                </a:lnTo>
                <a:lnTo>
                  <a:pt x="459" y="483"/>
                </a:lnTo>
                <a:lnTo>
                  <a:pt x="487" y="478"/>
                </a:lnTo>
                <a:lnTo>
                  <a:pt x="515" y="473"/>
                </a:lnTo>
                <a:lnTo>
                  <a:pt x="541" y="465"/>
                </a:lnTo>
                <a:lnTo>
                  <a:pt x="566" y="456"/>
                </a:lnTo>
                <a:lnTo>
                  <a:pt x="612" y="430"/>
                </a:lnTo>
                <a:lnTo>
                  <a:pt x="633" y="415"/>
                </a:lnTo>
                <a:lnTo>
                  <a:pt x="653" y="396"/>
                </a:lnTo>
                <a:lnTo>
                  <a:pt x="671" y="376"/>
                </a:lnTo>
                <a:lnTo>
                  <a:pt x="698" y="330"/>
                </a:lnTo>
                <a:lnTo>
                  <a:pt x="710" y="304"/>
                </a:lnTo>
                <a:lnTo>
                  <a:pt x="717" y="275"/>
                </a:lnTo>
                <a:lnTo>
                  <a:pt x="723" y="244"/>
                </a:lnTo>
                <a:lnTo>
                  <a:pt x="726" y="175"/>
                </a:lnTo>
                <a:lnTo>
                  <a:pt x="638" y="176"/>
                </a:lnTo>
                <a:lnTo>
                  <a:pt x="835" y="0"/>
                </a:lnTo>
              </a:path>
            </a:pathLst>
          </a:custGeom>
          <a:gradFill rotWithShape="0">
            <a:gsLst>
              <a:gs pos="0">
                <a:srgbClr val="FFFF00"/>
              </a:gs>
              <a:gs pos="100000">
                <a:srgbClr val="FFFF8F"/>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endParaRPr lang="zh-CN" altLang="en-US"/>
          </a:p>
        </p:txBody>
      </p:sp>
      <p:sp>
        <p:nvSpPr>
          <p:cNvPr id="2574378" name="AutoShape 42">
            <a:extLst>
              <a:ext uri="{FF2B5EF4-FFF2-40B4-BE49-F238E27FC236}">
                <a16:creationId xmlns:a16="http://schemas.microsoft.com/office/drawing/2014/main" id="{F539315B-E4BE-7241-90A6-E7B0EC29C7FD}"/>
              </a:ext>
            </a:extLst>
          </p:cNvPr>
          <p:cNvSpPr>
            <a:spLocks noChangeArrowheads="1"/>
          </p:cNvSpPr>
          <p:nvPr/>
        </p:nvSpPr>
        <p:spPr bwMode="auto">
          <a:xfrm rot="5400000">
            <a:off x="4044950" y="2967038"/>
            <a:ext cx="663575" cy="720725"/>
          </a:xfrm>
          <a:prstGeom prst="downArrow">
            <a:avLst>
              <a:gd name="adj1" fmla="val 44194"/>
              <a:gd name="adj2" fmla="val 15568"/>
            </a:avLst>
          </a:prstGeom>
          <a:gradFill rotWithShape="0">
            <a:gsLst>
              <a:gs pos="0">
                <a:srgbClr val="FFFF8F"/>
              </a:gs>
              <a:gs pos="100000">
                <a:srgbClr val="FFFF00"/>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574356" name="Freeform 20">
            <a:extLst>
              <a:ext uri="{FF2B5EF4-FFF2-40B4-BE49-F238E27FC236}">
                <a16:creationId xmlns:a16="http://schemas.microsoft.com/office/drawing/2014/main" id="{F8E20B38-C631-1B45-85DA-E7D7C84021D7}"/>
              </a:ext>
            </a:extLst>
          </p:cNvPr>
          <p:cNvSpPr>
            <a:spLocks/>
          </p:cNvSpPr>
          <p:nvPr/>
        </p:nvSpPr>
        <p:spPr bwMode="auto">
          <a:xfrm rot="5400000" flipV="1">
            <a:off x="6228557" y="3520281"/>
            <a:ext cx="1479550" cy="865187"/>
          </a:xfrm>
          <a:custGeom>
            <a:avLst/>
            <a:gdLst>
              <a:gd name="T0" fmla="*/ 2147483646 w 1028"/>
              <a:gd name="T1" fmla="*/ 2147483646 h 545"/>
              <a:gd name="T2" fmla="*/ 2147483646 w 1028"/>
              <a:gd name="T3" fmla="*/ 2147483646 h 545"/>
              <a:gd name="T4" fmla="*/ 2147483646 w 1028"/>
              <a:gd name="T5" fmla="*/ 2147483646 h 545"/>
              <a:gd name="T6" fmla="*/ 2147483646 w 1028"/>
              <a:gd name="T7" fmla="*/ 2147483646 h 545"/>
              <a:gd name="T8" fmla="*/ 2147483646 w 1028"/>
              <a:gd name="T9" fmla="*/ 2147483646 h 545"/>
              <a:gd name="T10" fmla="*/ 2147483646 w 1028"/>
              <a:gd name="T11" fmla="*/ 2147483646 h 545"/>
              <a:gd name="T12" fmla="*/ 2147483646 w 1028"/>
              <a:gd name="T13" fmla="*/ 2147483646 h 545"/>
              <a:gd name="T14" fmla="*/ 2147483646 w 1028"/>
              <a:gd name="T15" fmla="*/ 2147483646 h 545"/>
              <a:gd name="T16" fmla="*/ 2147483646 w 1028"/>
              <a:gd name="T17" fmla="*/ 2147483646 h 545"/>
              <a:gd name="T18" fmla="*/ 2147483646 w 1028"/>
              <a:gd name="T19" fmla="*/ 2147483646 h 545"/>
              <a:gd name="T20" fmla="*/ 2147483646 w 1028"/>
              <a:gd name="T21" fmla="*/ 2147483646 h 545"/>
              <a:gd name="T22" fmla="*/ 2147483646 w 1028"/>
              <a:gd name="T23" fmla="*/ 2147483646 h 545"/>
              <a:gd name="T24" fmla="*/ 2147483646 w 1028"/>
              <a:gd name="T25" fmla="*/ 2147483646 h 545"/>
              <a:gd name="T26" fmla="*/ 2147483646 w 1028"/>
              <a:gd name="T27" fmla="*/ 2147483646 h 545"/>
              <a:gd name="T28" fmla="*/ 2147483646 w 1028"/>
              <a:gd name="T29" fmla="*/ 2147483646 h 545"/>
              <a:gd name="T30" fmla="*/ 2147483646 w 1028"/>
              <a:gd name="T31" fmla="*/ 2147483646 h 545"/>
              <a:gd name="T32" fmla="*/ 2147483646 w 1028"/>
              <a:gd name="T33" fmla="*/ 2147483646 h 545"/>
              <a:gd name="T34" fmla="*/ 2147483646 w 1028"/>
              <a:gd name="T35" fmla="*/ 2147483646 h 545"/>
              <a:gd name="T36" fmla="*/ 2147483646 w 1028"/>
              <a:gd name="T37" fmla="*/ 2147483646 h 545"/>
              <a:gd name="T38" fmla="*/ 2147483646 w 1028"/>
              <a:gd name="T39" fmla="*/ 2147483646 h 545"/>
              <a:gd name="T40" fmla="*/ 2147483646 w 1028"/>
              <a:gd name="T41" fmla="*/ 2147483646 h 545"/>
              <a:gd name="T42" fmla="*/ 2147483646 w 1028"/>
              <a:gd name="T43" fmla="*/ 2147483646 h 545"/>
              <a:gd name="T44" fmla="*/ 2147483646 w 1028"/>
              <a:gd name="T45" fmla="*/ 2147483646 h 545"/>
              <a:gd name="T46" fmla="*/ 2147483646 w 1028"/>
              <a:gd name="T47" fmla="*/ 2147483646 h 545"/>
              <a:gd name="T48" fmla="*/ 2147483646 w 1028"/>
              <a:gd name="T49" fmla="*/ 2147483646 h 545"/>
              <a:gd name="T50" fmla="*/ 2147483646 w 1028"/>
              <a:gd name="T51" fmla="*/ 2147483646 h 545"/>
              <a:gd name="T52" fmla="*/ 2147483646 w 1028"/>
              <a:gd name="T53" fmla="*/ 2147483646 h 545"/>
              <a:gd name="T54" fmla="*/ 2147483646 w 1028"/>
              <a:gd name="T55" fmla="*/ 2147483646 h 545"/>
              <a:gd name="T56" fmla="*/ 2147483646 w 1028"/>
              <a:gd name="T57" fmla="*/ 2147483646 h 545"/>
              <a:gd name="T58" fmla="*/ 2147483646 w 1028"/>
              <a:gd name="T59" fmla="*/ 2147483646 h 545"/>
              <a:gd name="T60" fmla="*/ 2147483646 w 1028"/>
              <a:gd name="T61" fmla="*/ 2147483646 h 545"/>
              <a:gd name="T62" fmla="*/ 2147483646 w 1028"/>
              <a:gd name="T63" fmla="*/ 2147483646 h 545"/>
              <a:gd name="T64" fmla="*/ 2147483646 w 1028"/>
              <a:gd name="T65" fmla="*/ 2147483646 h 545"/>
              <a:gd name="T66" fmla="*/ 2147483646 w 1028"/>
              <a:gd name="T67" fmla="*/ 2147483646 h 545"/>
              <a:gd name="T68" fmla="*/ 2147483646 w 1028"/>
              <a:gd name="T69" fmla="*/ 2147483646 h 545"/>
              <a:gd name="T70" fmla="*/ 2147483646 w 1028"/>
              <a:gd name="T71" fmla="*/ 2147483646 h 545"/>
              <a:gd name="T72" fmla="*/ 2147483646 w 1028"/>
              <a:gd name="T73" fmla="*/ 2147483646 h 545"/>
              <a:gd name="T74" fmla="*/ 2147483646 w 1028"/>
              <a:gd name="T75" fmla="*/ 2147483646 h 545"/>
              <a:gd name="T76" fmla="*/ 2147483646 w 1028"/>
              <a:gd name="T77" fmla="*/ 2147483646 h 5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28" h="545">
                <a:moveTo>
                  <a:pt x="835" y="0"/>
                </a:moveTo>
                <a:lnTo>
                  <a:pt x="1027" y="176"/>
                </a:lnTo>
                <a:lnTo>
                  <a:pt x="953" y="175"/>
                </a:lnTo>
                <a:lnTo>
                  <a:pt x="953" y="183"/>
                </a:lnTo>
                <a:lnTo>
                  <a:pt x="953" y="190"/>
                </a:lnTo>
                <a:lnTo>
                  <a:pt x="953" y="198"/>
                </a:lnTo>
                <a:lnTo>
                  <a:pt x="953" y="205"/>
                </a:lnTo>
                <a:lnTo>
                  <a:pt x="953" y="214"/>
                </a:lnTo>
                <a:lnTo>
                  <a:pt x="952" y="223"/>
                </a:lnTo>
                <a:lnTo>
                  <a:pt x="952" y="231"/>
                </a:lnTo>
                <a:lnTo>
                  <a:pt x="952" y="240"/>
                </a:lnTo>
                <a:lnTo>
                  <a:pt x="952" y="249"/>
                </a:lnTo>
                <a:lnTo>
                  <a:pt x="951" y="258"/>
                </a:lnTo>
                <a:lnTo>
                  <a:pt x="950" y="266"/>
                </a:lnTo>
                <a:lnTo>
                  <a:pt x="948" y="274"/>
                </a:lnTo>
                <a:lnTo>
                  <a:pt x="947" y="283"/>
                </a:lnTo>
                <a:lnTo>
                  <a:pt x="946" y="290"/>
                </a:lnTo>
                <a:lnTo>
                  <a:pt x="942" y="306"/>
                </a:lnTo>
                <a:lnTo>
                  <a:pt x="937" y="319"/>
                </a:lnTo>
                <a:lnTo>
                  <a:pt x="927" y="344"/>
                </a:lnTo>
                <a:lnTo>
                  <a:pt x="915" y="366"/>
                </a:lnTo>
                <a:lnTo>
                  <a:pt x="900" y="389"/>
                </a:lnTo>
                <a:lnTo>
                  <a:pt x="882" y="410"/>
                </a:lnTo>
                <a:lnTo>
                  <a:pt x="863" y="429"/>
                </a:lnTo>
                <a:lnTo>
                  <a:pt x="842" y="448"/>
                </a:lnTo>
                <a:lnTo>
                  <a:pt x="820" y="464"/>
                </a:lnTo>
                <a:lnTo>
                  <a:pt x="795" y="479"/>
                </a:lnTo>
                <a:lnTo>
                  <a:pt x="768" y="493"/>
                </a:lnTo>
                <a:lnTo>
                  <a:pt x="741" y="505"/>
                </a:lnTo>
                <a:lnTo>
                  <a:pt x="712" y="516"/>
                </a:lnTo>
                <a:lnTo>
                  <a:pt x="682" y="525"/>
                </a:lnTo>
                <a:lnTo>
                  <a:pt x="651" y="533"/>
                </a:lnTo>
                <a:lnTo>
                  <a:pt x="618" y="539"/>
                </a:lnTo>
                <a:lnTo>
                  <a:pt x="585" y="541"/>
                </a:lnTo>
                <a:lnTo>
                  <a:pt x="568" y="543"/>
                </a:lnTo>
                <a:lnTo>
                  <a:pt x="533" y="544"/>
                </a:lnTo>
                <a:lnTo>
                  <a:pt x="499" y="543"/>
                </a:lnTo>
                <a:lnTo>
                  <a:pt x="464" y="540"/>
                </a:lnTo>
                <a:lnTo>
                  <a:pt x="427" y="535"/>
                </a:lnTo>
                <a:lnTo>
                  <a:pt x="391" y="528"/>
                </a:lnTo>
                <a:lnTo>
                  <a:pt x="355" y="519"/>
                </a:lnTo>
                <a:lnTo>
                  <a:pt x="317" y="506"/>
                </a:lnTo>
                <a:lnTo>
                  <a:pt x="281" y="493"/>
                </a:lnTo>
                <a:lnTo>
                  <a:pt x="244" y="476"/>
                </a:lnTo>
                <a:lnTo>
                  <a:pt x="209" y="459"/>
                </a:lnTo>
                <a:lnTo>
                  <a:pt x="172" y="436"/>
                </a:lnTo>
                <a:lnTo>
                  <a:pt x="136" y="414"/>
                </a:lnTo>
                <a:lnTo>
                  <a:pt x="101" y="388"/>
                </a:lnTo>
                <a:lnTo>
                  <a:pt x="66" y="359"/>
                </a:lnTo>
                <a:lnTo>
                  <a:pt x="34" y="328"/>
                </a:lnTo>
                <a:lnTo>
                  <a:pt x="0" y="294"/>
                </a:lnTo>
                <a:lnTo>
                  <a:pt x="24" y="319"/>
                </a:lnTo>
                <a:lnTo>
                  <a:pt x="47" y="341"/>
                </a:lnTo>
                <a:lnTo>
                  <a:pt x="74" y="363"/>
                </a:lnTo>
                <a:lnTo>
                  <a:pt x="100" y="383"/>
                </a:lnTo>
                <a:lnTo>
                  <a:pt x="157" y="418"/>
                </a:lnTo>
                <a:lnTo>
                  <a:pt x="186" y="431"/>
                </a:lnTo>
                <a:lnTo>
                  <a:pt x="216" y="444"/>
                </a:lnTo>
                <a:lnTo>
                  <a:pt x="246" y="456"/>
                </a:lnTo>
                <a:lnTo>
                  <a:pt x="307" y="473"/>
                </a:lnTo>
                <a:lnTo>
                  <a:pt x="339" y="478"/>
                </a:lnTo>
                <a:lnTo>
                  <a:pt x="369" y="483"/>
                </a:lnTo>
                <a:lnTo>
                  <a:pt x="400" y="484"/>
                </a:lnTo>
                <a:lnTo>
                  <a:pt x="459" y="483"/>
                </a:lnTo>
                <a:lnTo>
                  <a:pt x="487" y="478"/>
                </a:lnTo>
                <a:lnTo>
                  <a:pt x="515" y="473"/>
                </a:lnTo>
                <a:lnTo>
                  <a:pt x="541" y="465"/>
                </a:lnTo>
                <a:lnTo>
                  <a:pt x="566" y="456"/>
                </a:lnTo>
                <a:lnTo>
                  <a:pt x="612" y="430"/>
                </a:lnTo>
                <a:lnTo>
                  <a:pt x="633" y="415"/>
                </a:lnTo>
                <a:lnTo>
                  <a:pt x="653" y="396"/>
                </a:lnTo>
                <a:lnTo>
                  <a:pt x="671" y="376"/>
                </a:lnTo>
                <a:lnTo>
                  <a:pt x="698" y="330"/>
                </a:lnTo>
                <a:lnTo>
                  <a:pt x="710" y="304"/>
                </a:lnTo>
                <a:lnTo>
                  <a:pt x="717" y="275"/>
                </a:lnTo>
                <a:lnTo>
                  <a:pt x="723" y="244"/>
                </a:lnTo>
                <a:lnTo>
                  <a:pt x="726" y="175"/>
                </a:lnTo>
                <a:lnTo>
                  <a:pt x="638" y="176"/>
                </a:lnTo>
                <a:lnTo>
                  <a:pt x="835" y="0"/>
                </a:lnTo>
              </a:path>
            </a:pathLst>
          </a:custGeom>
          <a:gradFill rotWithShape="0">
            <a:gsLst>
              <a:gs pos="0">
                <a:srgbClr val="D60093"/>
              </a:gs>
              <a:gs pos="100000">
                <a:srgbClr val="ED8FD0"/>
              </a:gs>
            </a:gsLst>
            <a:lin ang="18900000" scaled="1"/>
          </a:gra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endParaRPr lang="zh-CN" altLang="en-US"/>
          </a:p>
        </p:txBody>
      </p:sp>
      <p:sp>
        <p:nvSpPr>
          <p:cNvPr id="2574382" name="AutoShape 46">
            <a:extLst>
              <a:ext uri="{FF2B5EF4-FFF2-40B4-BE49-F238E27FC236}">
                <a16:creationId xmlns:a16="http://schemas.microsoft.com/office/drawing/2014/main" id="{46EB058F-482E-A54F-831B-42A3E22F337B}"/>
              </a:ext>
            </a:extLst>
          </p:cNvPr>
          <p:cNvSpPr>
            <a:spLocks noChangeArrowheads="1"/>
          </p:cNvSpPr>
          <p:nvPr/>
        </p:nvSpPr>
        <p:spPr bwMode="auto">
          <a:xfrm rot="-3258578">
            <a:off x="4698206" y="3496470"/>
            <a:ext cx="663575" cy="1890712"/>
          </a:xfrm>
          <a:prstGeom prst="downArrow">
            <a:avLst>
              <a:gd name="adj1" fmla="val 44194"/>
              <a:gd name="adj2" fmla="val 40840"/>
            </a:avLst>
          </a:prstGeom>
          <a:gradFill rotWithShape="0">
            <a:gsLst>
              <a:gs pos="0">
                <a:srgbClr val="FFFF8F"/>
              </a:gs>
              <a:gs pos="100000">
                <a:srgbClr val="FFFF00"/>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49538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574339">
                                            <p:txEl>
                                              <p:pRg st="0" end="0"/>
                                            </p:txEl>
                                          </p:spTgt>
                                        </p:tgtEl>
                                        <p:attrNameLst>
                                          <p:attrName>style.visibility</p:attrName>
                                        </p:attrNameLst>
                                      </p:cBhvr>
                                      <p:to>
                                        <p:strVal val="visible"/>
                                      </p:to>
                                    </p:set>
                                    <p:animEffect transition="in" filter="wipe(up)">
                                      <p:cBhvr>
                                        <p:cTn id="7" dur="1000"/>
                                        <p:tgtEl>
                                          <p:spTgt spid="257433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574339">
                                            <p:txEl>
                                              <p:pRg st="1" end="1"/>
                                            </p:txEl>
                                          </p:spTgt>
                                        </p:tgtEl>
                                        <p:attrNameLst>
                                          <p:attrName>style.visibility</p:attrName>
                                        </p:attrNameLst>
                                      </p:cBhvr>
                                      <p:to>
                                        <p:strVal val="visible"/>
                                      </p:to>
                                    </p:set>
                                    <p:animEffect transition="in" filter="wipe(up)">
                                      <p:cBhvr>
                                        <p:cTn id="11" dur="1000"/>
                                        <p:tgtEl>
                                          <p:spTgt spid="257433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574381"/>
                                        </p:tgtEl>
                                        <p:attrNameLst>
                                          <p:attrName>style.visibility</p:attrName>
                                        </p:attrNameLst>
                                      </p:cBhvr>
                                      <p:to>
                                        <p:strVal val="visible"/>
                                      </p:to>
                                    </p:set>
                                    <p:animEffect transition="in" filter="wipe(up)">
                                      <p:cBhvr>
                                        <p:cTn id="16" dur="1000"/>
                                        <p:tgtEl>
                                          <p:spTgt spid="25743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574375"/>
                                        </p:tgtEl>
                                        <p:attrNameLst>
                                          <p:attrName>style.visibility</p:attrName>
                                        </p:attrNameLst>
                                      </p:cBhvr>
                                      <p:to>
                                        <p:strVal val="visible"/>
                                      </p:to>
                                    </p:set>
                                    <p:animEffect transition="in" filter="wipe(up)">
                                      <p:cBhvr>
                                        <p:cTn id="21" dur="1000"/>
                                        <p:tgtEl>
                                          <p:spTgt spid="257437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574356"/>
                                        </p:tgtEl>
                                        <p:attrNameLst>
                                          <p:attrName>style.visibility</p:attrName>
                                        </p:attrNameLst>
                                      </p:cBhvr>
                                      <p:to>
                                        <p:strVal val="visible"/>
                                      </p:to>
                                    </p:set>
                                    <p:animEffect transition="in" filter="wipe(up)">
                                      <p:cBhvr>
                                        <p:cTn id="26" dur="1000"/>
                                        <p:tgtEl>
                                          <p:spTgt spid="25743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574376"/>
                                        </p:tgtEl>
                                        <p:attrNameLst>
                                          <p:attrName>style.visibility</p:attrName>
                                        </p:attrNameLst>
                                      </p:cBhvr>
                                      <p:to>
                                        <p:strVal val="visible"/>
                                      </p:to>
                                    </p:set>
                                    <p:animEffect transition="in" filter="wipe(up)">
                                      <p:cBhvr>
                                        <p:cTn id="31" dur="1000"/>
                                        <p:tgtEl>
                                          <p:spTgt spid="25743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574378"/>
                                        </p:tgtEl>
                                        <p:attrNameLst>
                                          <p:attrName>style.visibility</p:attrName>
                                        </p:attrNameLst>
                                      </p:cBhvr>
                                      <p:to>
                                        <p:strVal val="visible"/>
                                      </p:to>
                                    </p:set>
                                    <p:animEffect transition="in" filter="wipe(up)">
                                      <p:cBhvr>
                                        <p:cTn id="36" dur="1000"/>
                                        <p:tgtEl>
                                          <p:spTgt spid="257437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574382"/>
                                        </p:tgtEl>
                                        <p:attrNameLst>
                                          <p:attrName>style.visibility</p:attrName>
                                        </p:attrNameLst>
                                      </p:cBhvr>
                                      <p:to>
                                        <p:strVal val="visible"/>
                                      </p:to>
                                    </p:set>
                                    <p:animEffect transition="in" filter="wipe(up)">
                                      <p:cBhvr>
                                        <p:cTn id="41" dur="1000"/>
                                        <p:tgtEl>
                                          <p:spTgt spid="25743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574339">
                                            <p:txEl>
                                              <p:pRg st="2" end="2"/>
                                            </p:txEl>
                                          </p:spTgt>
                                        </p:tgtEl>
                                        <p:attrNameLst>
                                          <p:attrName>style.visibility</p:attrName>
                                        </p:attrNameLst>
                                      </p:cBhvr>
                                      <p:to>
                                        <p:strVal val="visible"/>
                                      </p:to>
                                    </p:set>
                                    <p:animEffect transition="in" filter="wipe(up)">
                                      <p:cBhvr>
                                        <p:cTn id="46" dur="1000"/>
                                        <p:tgtEl>
                                          <p:spTgt spid="2574339">
                                            <p:txEl>
                                              <p:pRg st="2" end="2"/>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574339">
                                            <p:txEl>
                                              <p:pRg st="9" end="9"/>
                                            </p:txEl>
                                          </p:spTgt>
                                        </p:tgtEl>
                                        <p:attrNameLst>
                                          <p:attrName>style.visibility</p:attrName>
                                        </p:attrNameLst>
                                      </p:cBhvr>
                                      <p:to>
                                        <p:strVal val="visible"/>
                                      </p:to>
                                    </p:set>
                                    <p:animEffect transition="in" filter="wipe(up)">
                                      <p:cBhvr>
                                        <p:cTn id="51" dur="1000"/>
                                        <p:tgtEl>
                                          <p:spTgt spid="2574339">
                                            <p:txEl>
                                              <p:pRg st="9" end="9"/>
                                            </p:txEl>
                                          </p:spTgt>
                                        </p:tgtEl>
                                      </p:cBhvr>
                                    </p:animEffect>
                                  </p:childTnLst>
                                </p:cTn>
                              </p:par>
                            </p:childTnLst>
                          </p:cTn>
                        </p:par>
                        <p:par>
                          <p:cTn id="52" fill="hold" nodeType="afterGroup">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2574339">
                                            <p:txEl>
                                              <p:pRg st="10" end="10"/>
                                            </p:txEl>
                                          </p:spTgt>
                                        </p:tgtEl>
                                        <p:attrNameLst>
                                          <p:attrName>style.visibility</p:attrName>
                                        </p:attrNameLst>
                                      </p:cBhvr>
                                      <p:to>
                                        <p:strVal val="visible"/>
                                      </p:to>
                                    </p:set>
                                    <p:animEffect transition="in" filter="wipe(up)">
                                      <p:cBhvr>
                                        <p:cTn id="55" dur="1000"/>
                                        <p:tgtEl>
                                          <p:spTgt spid="2574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4339" grpId="0" build="p"/>
      <p:bldP spid="2574378" grpId="0" animBg="1"/>
      <p:bldP spid="2574382"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61474D48-3C1B-9649-96A1-19E12590DCB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A3078B8-17E2-604C-B97C-B88D9B9BE930}" type="slidenum">
              <a:rPr lang="zh-CN" altLang="en-US" sz="2000"/>
              <a:pPr/>
              <a:t>161</a:t>
            </a:fld>
            <a:endParaRPr lang="en-US" altLang="zh-CN" sz="2000"/>
          </a:p>
        </p:txBody>
      </p:sp>
      <p:sp>
        <p:nvSpPr>
          <p:cNvPr id="46083" name="日期占位符 4">
            <a:extLst>
              <a:ext uri="{FF2B5EF4-FFF2-40B4-BE49-F238E27FC236}">
                <a16:creationId xmlns:a16="http://schemas.microsoft.com/office/drawing/2014/main" id="{6C87DCF4-DB3E-B943-BAB1-B44A51D594C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D153FCD-1E04-B447-BD0F-E67D75FAFE4C}" type="datetime1">
              <a:rPr lang="zh-CN" altLang="en-US" sz="1800" smtClean="0"/>
              <a:pPr/>
              <a:t>2024/6/12</a:t>
            </a:fld>
            <a:endParaRPr lang="en-US" altLang="zh-CN" sz="1000"/>
          </a:p>
        </p:txBody>
      </p:sp>
      <p:sp>
        <p:nvSpPr>
          <p:cNvPr id="2427906" name="Rectangle 2">
            <a:extLst>
              <a:ext uri="{FF2B5EF4-FFF2-40B4-BE49-F238E27FC236}">
                <a16:creationId xmlns:a16="http://schemas.microsoft.com/office/drawing/2014/main" id="{D8031C44-3716-2C45-BF34-8F06014D9CAD}"/>
              </a:ext>
            </a:extLst>
          </p:cNvPr>
          <p:cNvSpPr>
            <a:spLocks noGrp="1" noChangeArrowheads="1"/>
          </p:cNvSpPr>
          <p:nvPr>
            <p:ph type="title"/>
          </p:nvPr>
        </p:nvSpPr>
        <p:spPr/>
        <p:txBody>
          <a:bodyPr/>
          <a:lstStyle/>
          <a:p>
            <a:r>
              <a:rPr lang="en-US" altLang="en-US"/>
              <a:t>6.4.2	强制存取控制</a:t>
            </a:r>
            <a:endParaRPr lang="zh-CN" altLang="en-US"/>
          </a:p>
        </p:txBody>
      </p:sp>
      <p:sp>
        <p:nvSpPr>
          <p:cNvPr id="46085" name="Rectangle 3">
            <a:extLst>
              <a:ext uri="{FF2B5EF4-FFF2-40B4-BE49-F238E27FC236}">
                <a16:creationId xmlns:a16="http://schemas.microsoft.com/office/drawing/2014/main" id="{AD565A5C-B747-AC47-9196-AD488B4C9E85}"/>
              </a:ext>
            </a:extLst>
          </p:cNvPr>
          <p:cNvSpPr>
            <a:spLocks noGrp="1" noChangeArrowheads="1"/>
          </p:cNvSpPr>
          <p:nvPr>
            <p:ph type="body" idx="1"/>
          </p:nvPr>
        </p:nvSpPr>
        <p:spPr>
          <a:xfrm>
            <a:off x="650875" y="1143000"/>
            <a:ext cx="8820150" cy="3949700"/>
          </a:xfrm>
        </p:spPr>
        <p:txBody>
          <a:bodyPr/>
          <a:lstStyle/>
          <a:p>
            <a:r>
              <a:rPr lang="zh-CN" altLang="en-US"/>
              <a:t>什么是强制存取控制</a:t>
            </a:r>
          </a:p>
          <a:p>
            <a:pPr lvl="1"/>
            <a:r>
              <a:rPr lang="zh-CN" altLang="en-US"/>
              <a:t>强制存取控制</a:t>
            </a:r>
            <a:r>
              <a:rPr lang="en-US" altLang="zh-CN"/>
              <a:t>(MAC)</a:t>
            </a:r>
            <a:r>
              <a:rPr lang="zh-CN" altLang="en-US"/>
              <a:t>是指系统为保证更高程度的安全性，按照</a:t>
            </a:r>
            <a:r>
              <a:rPr lang="en-US" altLang="zh-CN"/>
              <a:t>TDI/TCSEC</a:t>
            </a:r>
            <a:r>
              <a:rPr lang="zh-CN" altLang="en-US"/>
              <a:t>标准中安全策略的要求，所采取的强制存取检查手段。</a:t>
            </a:r>
          </a:p>
          <a:p>
            <a:pPr lvl="1">
              <a:spcBef>
                <a:spcPct val="50000"/>
              </a:spcBef>
            </a:pPr>
            <a:r>
              <a:rPr lang="en-US" altLang="zh-CN"/>
              <a:t>MAC</a:t>
            </a:r>
            <a:r>
              <a:rPr lang="zh-CN" altLang="en-US"/>
              <a:t>不是用户能直接感知或进行控制的。</a:t>
            </a:r>
          </a:p>
          <a:p>
            <a:pPr lvl="1">
              <a:spcBef>
                <a:spcPct val="50000"/>
              </a:spcBef>
            </a:pPr>
            <a:r>
              <a:rPr lang="en-US" altLang="zh-CN"/>
              <a:t>MAC</a:t>
            </a:r>
            <a:r>
              <a:rPr lang="zh-CN" altLang="en-US"/>
              <a:t>适用于对数据有严格而固定密级分类的部门</a:t>
            </a:r>
          </a:p>
          <a:p>
            <a:pPr lvl="2"/>
            <a:r>
              <a:rPr lang="zh-CN" altLang="en-US"/>
              <a:t> 军事部门</a:t>
            </a:r>
          </a:p>
          <a:p>
            <a:pPr lvl="2"/>
            <a:r>
              <a:rPr lang="zh-CN" altLang="en-US"/>
              <a:t> 政府部门</a:t>
            </a:r>
          </a:p>
        </p:txBody>
      </p:sp>
    </p:spTree>
    <p:extLst>
      <p:ext uri="{BB962C8B-B14F-4D97-AF65-F5344CB8AC3E}">
        <p14:creationId xmlns:p14="http://schemas.microsoft.com/office/powerpoint/2010/main" val="10985949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DB3569A0-D8DB-5E4F-A253-83AB9A53E92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B869B1D-DC0B-BA47-904E-1289E8BFF869}" type="slidenum">
              <a:rPr lang="zh-CN" altLang="en-US" sz="2000"/>
              <a:pPr/>
              <a:t>162</a:t>
            </a:fld>
            <a:endParaRPr lang="en-US" altLang="zh-CN" sz="2000"/>
          </a:p>
        </p:txBody>
      </p:sp>
      <p:sp>
        <p:nvSpPr>
          <p:cNvPr id="48131" name="日期占位符 4">
            <a:extLst>
              <a:ext uri="{FF2B5EF4-FFF2-40B4-BE49-F238E27FC236}">
                <a16:creationId xmlns:a16="http://schemas.microsoft.com/office/drawing/2014/main" id="{6C7D8687-DBDB-B347-BD71-39FCF1BEB902}"/>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6E7E06B-990A-1D47-A4A5-0F22E396B5BC}" type="datetime1">
              <a:rPr lang="zh-CN" altLang="en-US" sz="1800" smtClean="0"/>
              <a:pPr/>
              <a:t>2024/6/12</a:t>
            </a:fld>
            <a:endParaRPr lang="en-US" altLang="zh-CN" sz="1000"/>
          </a:p>
        </p:txBody>
      </p:sp>
      <p:sp>
        <p:nvSpPr>
          <p:cNvPr id="2429954" name="Rectangle 2">
            <a:extLst>
              <a:ext uri="{FF2B5EF4-FFF2-40B4-BE49-F238E27FC236}">
                <a16:creationId xmlns:a16="http://schemas.microsoft.com/office/drawing/2014/main" id="{28BD1F9A-9940-384C-9529-7F5DBD1D99AA}"/>
              </a:ext>
            </a:extLst>
          </p:cNvPr>
          <p:cNvSpPr>
            <a:spLocks noGrp="1" noChangeArrowheads="1"/>
          </p:cNvSpPr>
          <p:nvPr>
            <p:ph type="title"/>
          </p:nvPr>
        </p:nvSpPr>
        <p:spPr/>
        <p:txBody>
          <a:bodyPr/>
          <a:lstStyle/>
          <a:p>
            <a:r>
              <a:rPr lang="en-US" altLang="en-US"/>
              <a:t>6.4.2	强制存取控制</a:t>
            </a:r>
            <a:endParaRPr lang="zh-CN" altLang="en-US"/>
          </a:p>
        </p:txBody>
      </p:sp>
      <p:sp>
        <p:nvSpPr>
          <p:cNvPr id="2429955" name="Rectangle 3">
            <a:extLst>
              <a:ext uri="{FF2B5EF4-FFF2-40B4-BE49-F238E27FC236}">
                <a16:creationId xmlns:a16="http://schemas.microsoft.com/office/drawing/2014/main" id="{862C2A27-2C96-EB42-948B-0453D6C6CC03}"/>
              </a:ext>
            </a:extLst>
          </p:cNvPr>
          <p:cNvSpPr>
            <a:spLocks noGrp="1" noChangeArrowheads="1"/>
          </p:cNvSpPr>
          <p:nvPr>
            <p:ph type="body" idx="1"/>
          </p:nvPr>
        </p:nvSpPr>
        <p:spPr>
          <a:xfrm>
            <a:off x="650875" y="1143000"/>
            <a:ext cx="8820150" cy="5283200"/>
          </a:xfrm>
        </p:spPr>
        <p:txBody>
          <a:bodyPr/>
          <a:lstStyle/>
          <a:p>
            <a:pPr>
              <a:lnSpc>
                <a:spcPct val="95000"/>
              </a:lnSpc>
              <a:spcBef>
                <a:spcPct val="0"/>
              </a:spcBef>
            </a:pPr>
            <a:r>
              <a:rPr lang="zh-CN" altLang="en-US"/>
              <a:t>强制存取控制</a:t>
            </a:r>
            <a:r>
              <a:rPr lang="zh-CN" altLang="fr-FR"/>
              <a:t>策略</a:t>
            </a:r>
          </a:p>
          <a:p>
            <a:pPr lvl="1">
              <a:lnSpc>
                <a:spcPct val="95000"/>
              </a:lnSpc>
              <a:spcBef>
                <a:spcPct val="0"/>
              </a:spcBef>
            </a:pPr>
            <a:r>
              <a:rPr lang="zh-CN" altLang="fr-FR"/>
              <a:t>需要在安全级别基础上对数据或用户进行分类，通过对主体和客体的已分配的安全属性进行匹配判断</a:t>
            </a:r>
            <a:r>
              <a:rPr lang="fr-FR" altLang="zh-CN"/>
              <a:t>,</a:t>
            </a:r>
            <a:r>
              <a:rPr lang="zh-CN" altLang="fr-FR"/>
              <a:t>决定主体是否有权对客体进行进一步的访问操作 </a:t>
            </a:r>
            <a:endParaRPr lang="zh-CN" altLang="en-US"/>
          </a:p>
          <a:p>
            <a:pPr lvl="1">
              <a:lnSpc>
                <a:spcPct val="95000"/>
              </a:lnSpc>
              <a:spcBef>
                <a:spcPct val="0"/>
              </a:spcBef>
            </a:pPr>
            <a:r>
              <a:rPr lang="fr-FR" altLang="zh-CN"/>
              <a:t>(1)</a:t>
            </a:r>
            <a:r>
              <a:rPr lang="zh-CN" altLang="fr-FR"/>
              <a:t>主体和客体被标记成不同的安全分类级别</a:t>
            </a:r>
          </a:p>
          <a:p>
            <a:pPr lvl="2">
              <a:lnSpc>
                <a:spcPct val="95000"/>
              </a:lnSpc>
              <a:spcBef>
                <a:spcPct val="0"/>
              </a:spcBef>
              <a:buFont typeface="Wingdings" pitchFamily="2" charset="2"/>
              <a:buNone/>
            </a:pPr>
            <a:r>
              <a:rPr lang="zh-CN" altLang="fr-FR"/>
              <a:t>   安全分类级别被分为若干级别，典型的级别是：绝密</a:t>
            </a:r>
            <a:r>
              <a:rPr lang="fr-FR" altLang="zh-CN"/>
              <a:t>-TS</a:t>
            </a:r>
            <a:r>
              <a:rPr lang="zh-CN" altLang="fr-FR"/>
              <a:t>（</a:t>
            </a:r>
            <a:r>
              <a:rPr lang="fr-FR" altLang="zh-CN"/>
              <a:t>Top Secret</a:t>
            </a:r>
            <a:r>
              <a:rPr lang="zh-CN" altLang="fr-FR"/>
              <a:t>）、机密</a:t>
            </a:r>
            <a:r>
              <a:rPr lang="fr-FR" altLang="zh-CN"/>
              <a:t>-S</a:t>
            </a:r>
            <a:r>
              <a:rPr lang="zh-CN" altLang="fr-FR"/>
              <a:t>（</a:t>
            </a:r>
            <a:r>
              <a:rPr lang="fr-FR" altLang="zh-CN"/>
              <a:t>Secret</a:t>
            </a:r>
            <a:r>
              <a:rPr lang="zh-CN" altLang="fr-FR"/>
              <a:t>）、可信</a:t>
            </a:r>
            <a:r>
              <a:rPr lang="fr-FR" altLang="zh-CN"/>
              <a:t>-C</a:t>
            </a:r>
            <a:r>
              <a:rPr lang="zh-CN" altLang="fr-FR"/>
              <a:t>（</a:t>
            </a:r>
            <a:r>
              <a:rPr lang="fr-FR" altLang="zh-CN"/>
              <a:t>Confidential</a:t>
            </a:r>
            <a:r>
              <a:rPr lang="zh-CN" altLang="fr-FR"/>
              <a:t>）和公开（</a:t>
            </a:r>
            <a:r>
              <a:rPr lang="fr-FR" altLang="zh-CN"/>
              <a:t>Public</a:t>
            </a:r>
            <a:r>
              <a:rPr lang="zh-CN" altLang="fr-FR"/>
              <a:t>）。</a:t>
            </a:r>
            <a:endParaRPr lang="zh-CN" altLang="en-US"/>
          </a:p>
          <a:p>
            <a:pPr lvl="2">
              <a:lnSpc>
                <a:spcPct val="95000"/>
              </a:lnSpc>
              <a:spcBef>
                <a:spcPct val="0"/>
              </a:spcBef>
            </a:pPr>
            <a:r>
              <a:rPr lang="zh-CN" altLang="en-US"/>
              <a:t>主体的敏感度标记称为</a:t>
            </a:r>
            <a:r>
              <a:rPr lang="zh-CN" altLang="en-US">
                <a:solidFill>
                  <a:srgbClr val="0000FF"/>
                </a:solidFill>
              </a:rPr>
              <a:t>许可证级别</a:t>
            </a:r>
            <a:r>
              <a:rPr lang="en-US" altLang="zh-CN"/>
              <a:t>(Clearance Level)</a:t>
            </a:r>
          </a:p>
          <a:p>
            <a:pPr lvl="2">
              <a:lnSpc>
                <a:spcPct val="95000"/>
              </a:lnSpc>
              <a:spcBef>
                <a:spcPct val="0"/>
              </a:spcBef>
            </a:pPr>
            <a:r>
              <a:rPr lang="zh-CN" altLang="en-US"/>
              <a:t>客体的敏感度标记称为</a:t>
            </a:r>
            <a:r>
              <a:rPr lang="zh-CN" altLang="en-US">
                <a:solidFill>
                  <a:srgbClr val="0000FF"/>
                </a:solidFill>
              </a:rPr>
              <a:t>密级</a:t>
            </a:r>
            <a:r>
              <a:rPr lang="en-US" altLang="zh-CN"/>
              <a:t>(Classification Level)</a:t>
            </a:r>
          </a:p>
          <a:p>
            <a:pPr lvl="1">
              <a:lnSpc>
                <a:spcPct val="95000"/>
              </a:lnSpc>
              <a:spcBef>
                <a:spcPct val="0"/>
              </a:spcBef>
            </a:pPr>
            <a:r>
              <a:rPr lang="en-US" altLang="zh-CN"/>
              <a:t>(2)MAC</a:t>
            </a:r>
            <a:r>
              <a:rPr lang="zh-CN" altLang="en-US"/>
              <a:t>机制就是通过对比主体的</a:t>
            </a:r>
            <a:r>
              <a:rPr lang="zh-CN" altLang="fr-FR"/>
              <a:t>安全级别</a:t>
            </a:r>
            <a:r>
              <a:rPr lang="zh-CN" altLang="en-US"/>
              <a:t>和客体的</a:t>
            </a:r>
            <a:r>
              <a:rPr lang="zh-CN" altLang="fr-FR"/>
              <a:t>安全级别</a:t>
            </a:r>
            <a:r>
              <a:rPr lang="zh-CN" altLang="en-US"/>
              <a:t>，最终确定主体能否存取客体 </a:t>
            </a:r>
          </a:p>
        </p:txBody>
      </p:sp>
    </p:spTree>
    <p:extLst>
      <p:ext uri="{BB962C8B-B14F-4D97-AF65-F5344CB8AC3E}">
        <p14:creationId xmlns:p14="http://schemas.microsoft.com/office/powerpoint/2010/main" val="3011864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29955">
                                            <p:txEl>
                                              <p:pRg st="0" end="0"/>
                                            </p:txEl>
                                          </p:spTgt>
                                        </p:tgtEl>
                                        <p:attrNameLst>
                                          <p:attrName>style.visibility</p:attrName>
                                        </p:attrNameLst>
                                      </p:cBhvr>
                                      <p:to>
                                        <p:strVal val="visible"/>
                                      </p:to>
                                    </p:set>
                                    <p:animEffect transition="in" filter="wipe(up)">
                                      <p:cBhvr>
                                        <p:cTn id="7" dur="1000"/>
                                        <p:tgtEl>
                                          <p:spTgt spid="242995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429955">
                                            <p:txEl>
                                              <p:pRg st="1" end="1"/>
                                            </p:txEl>
                                          </p:spTgt>
                                        </p:tgtEl>
                                        <p:attrNameLst>
                                          <p:attrName>style.visibility</p:attrName>
                                        </p:attrNameLst>
                                      </p:cBhvr>
                                      <p:to>
                                        <p:strVal val="visible"/>
                                      </p:to>
                                    </p:set>
                                    <p:animEffect transition="in" filter="wipe(up)">
                                      <p:cBhvr>
                                        <p:cTn id="11" dur="1000"/>
                                        <p:tgtEl>
                                          <p:spTgt spid="242995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429955">
                                            <p:txEl>
                                              <p:pRg st="2" end="2"/>
                                            </p:txEl>
                                          </p:spTgt>
                                        </p:tgtEl>
                                        <p:attrNameLst>
                                          <p:attrName>style.visibility</p:attrName>
                                        </p:attrNameLst>
                                      </p:cBhvr>
                                      <p:to>
                                        <p:strVal val="visible"/>
                                      </p:to>
                                    </p:set>
                                    <p:animEffect transition="in" filter="wipe(up)">
                                      <p:cBhvr>
                                        <p:cTn id="16" dur="1000"/>
                                        <p:tgtEl>
                                          <p:spTgt spid="2429955">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429955">
                                            <p:txEl>
                                              <p:pRg st="3" end="3"/>
                                            </p:txEl>
                                          </p:spTgt>
                                        </p:tgtEl>
                                        <p:attrNameLst>
                                          <p:attrName>style.visibility</p:attrName>
                                        </p:attrNameLst>
                                      </p:cBhvr>
                                      <p:to>
                                        <p:strVal val="visible"/>
                                      </p:to>
                                    </p:set>
                                    <p:animEffect transition="in" filter="wipe(up)">
                                      <p:cBhvr>
                                        <p:cTn id="20" dur="1000"/>
                                        <p:tgtEl>
                                          <p:spTgt spid="2429955">
                                            <p:txEl>
                                              <p:pRg st="3" end="3"/>
                                            </p:txEl>
                                          </p:spTgt>
                                        </p:tgtEl>
                                      </p:cBhvr>
                                    </p:animEffect>
                                  </p:childTnLst>
                                </p:cTn>
                              </p:par>
                            </p:childTnLst>
                          </p:cTn>
                        </p:par>
                        <p:par>
                          <p:cTn id="21" fill="hold" nodeType="afterGroup">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2429955">
                                            <p:txEl>
                                              <p:pRg st="4" end="4"/>
                                            </p:txEl>
                                          </p:spTgt>
                                        </p:tgtEl>
                                        <p:attrNameLst>
                                          <p:attrName>style.visibility</p:attrName>
                                        </p:attrNameLst>
                                      </p:cBhvr>
                                      <p:to>
                                        <p:strVal val="visible"/>
                                      </p:to>
                                    </p:set>
                                    <p:animEffect transition="in" filter="wipe(up)">
                                      <p:cBhvr>
                                        <p:cTn id="24" dur="1000"/>
                                        <p:tgtEl>
                                          <p:spTgt spid="2429955">
                                            <p:txEl>
                                              <p:pRg st="4" end="4"/>
                                            </p:txEl>
                                          </p:spTgt>
                                        </p:tgtEl>
                                      </p:cBhvr>
                                    </p:animEffect>
                                  </p:childTnLst>
                                </p:cTn>
                              </p:par>
                            </p:childTnLst>
                          </p:cTn>
                        </p:par>
                        <p:par>
                          <p:cTn id="25" fill="hold" nodeType="afterGroup">
                            <p:stCondLst>
                              <p:cond delay="3000"/>
                            </p:stCondLst>
                            <p:childTnLst>
                              <p:par>
                                <p:cTn id="26" presetID="22" presetClass="entr" presetSubtype="1" fill="hold" grpId="0" nodeType="afterEffect">
                                  <p:stCondLst>
                                    <p:cond delay="0"/>
                                  </p:stCondLst>
                                  <p:childTnLst>
                                    <p:set>
                                      <p:cBhvr>
                                        <p:cTn id="27" dur="1" fill="hold">
                                          <p:stCondLst>
                                            <p:cond delay="0"/>
                                          </p:stCondLst>
                                        </p:cTn>
                                        <p:tgtEl>
                                          <p:spTgt spid="2429955">
                                            <p:txEl>
                                              <p:pRg st="5" end="5"/>
                                            </p:txEl>
                                          </p:spTgt>
                                        </p:tgtEl>
                                        <p:attrNameLst>
                                          <p:attrName>style.visibility</p:attrName>
                                        </p:attrNameLst>
                                      </p:cBhvr>
                                      <p:to>
                                        <p:strVal val="visible"/>
                                      </p:to>
                                    </p:set>
                                    <p:animEffect transition="in" filter="wipe(up)">
                                      <p:cBhvr>
                                        <p:cTn id="28" dur="1000"/>
                                        <p:tgtEl>
                                          <p:spTgt spid="242995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429955">
                                            <p:txEl>
                                              <p:pRg st="6" end="6"/>
                                            </p:txEl>
                                          </p:spTgt>
                                        </p:tgtEl>
                                        <p:attrNameLst>
                                          <p:attrName>style.visibility</p:attrName>
                                        </p:attrNameLst>
                                      </p:cBhvr>
                                      <p:to>
                                        <p:strVal val="visible"/>
                                      </p:to>
                                    </p:set>
                                    <p:animEffect transition="in" filter="wipe(up)">
                                      <p:cBhvr>
                                        <p:cTn id="33" dur="1000"/>
                                        <p:tgtEl>
                                          <p:spTgt spid="24299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9955"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AEC8EA35-0FC3-5848-836B-C620F2D72BB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7F81BCD-DAEE-8A44-9795-1B06E0821E34}" type="slidenum">
              <a:rPr lang="zh-CN" altLang="en-US" sz="2000"/>
              <a:pPr/>
              <a:t>163</a:t>
            </a:fld>
            <a:endParaRPr lang="en-US" altLang="zh-CN" sz="2000"/>
          </a:p>
        </p:txBody>
      </p:sp>
      <p:sp>
        <p:nvSpPr>
          <p:cNvPr id="49155" name="日期占位符 4">
            <a:extLst>
              <a:ext uri="{FF2B5EF4-FFF2-40B4-BE49-F238E27FC236}">
                <a16:creationId xmlns:a16="http://schemas.microsoft.com/office/drawing/2014/main" id="{67887F3D-4D6E-EB4D-9E96-56214B4B465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5520549-2F03-D142-8F73-673925D7E1B3}" type="datetime1">
              <a:rPr lang="zh-CN" altLang="en-US" sz="1800" smtClean="0"/>
              <a:pPr/>
              <a:t>2024/6/12</a:t>
            </a:fld>
            <a:endParaRPr lang="en-US" altLang="zh-CN" sz="1000"/>
          </a:p>
        </p:txBody>
      </p:sp>
      <p:sp>
        <p:nvSpPr>
          <p:cNvPr id="2432002" name="Rectangle 2">
            <a:extLst>
              <a:ext uri="{FF2B5EF4-FFF2-40B4-BE49-F238E27FC236}">
                <a16:creationId xmlns:a16="http://schemas.microsoft.com/office/drawing/2014/main" id="{6E38083B-BA39-4645-A6B9-0BFF2830DC76}"/>
              </a:ext>
            </a:extLst>
          </p:cNvPr>
          <p:cNvSpPr>
            <a:spLocks noGrp="1" noChangeArrowheads="1"/>
          </p:cNvSpPr>
          <p:nvPr>
            <p:ph type="title"/>
          </p:nvPr>
        </p:nvSpPr>
        <p:spPr/>
        <p:txBody>
          <a:bodyPr/>
          <a:lstStyle/>
          <a:p>
            <a:r>
              <a:rPr lang="en-US" altLang="en-US"/>
              <a:t>6.4.2	强制存取控制</a:t>
            </a:r>
            <a:endParaRPr lang="zh-CN" altLang="en-US"/>
          </a:p>
        </p:txBody>
      </p:sp>
      <p:sp>
        <p:nvSpPr>
          <p:cNvPr id="49157" name="Rectangle 3">
            <a:extLst>
              <a:ext uri="{FF2B5EF4-FFF2-40B4-BE49-F238E27FC236}">
                <a16:creationId xmlns:a16="http://schemas.microsoft.com/office/drawing/2014/main" id="{5FDBC061-C9AF-E24F-8EA0-0BD5CAE6A4C6}"/>
              </a:ext>
            </a:extLst>
          </p:cNvPr>
          <p:cNvSpPr>
            <a:spLocks noGrp="1" noChangeArrowheads="1"/>
          </p:cNvSpPr>
          <p:nvPr>
            <p:ph type="body" idx="1"/>
          </p:nvPr>
        </p:nvSpPr>
        <p:spPr>
          <a:xfrm>
            <a:off x="650875" y="1143000"/>
            <a:ext cx="8820150" cy="5124450"/>
          </a:xfrm>
        </p:spPr>
        <p:txBody>
          <a:bodyPr/>
          <a:lstStyle/>
          <a:p>
            <a:pPr>
              <a:lnSpc>
                <a:spcPct val="100000"/>
              </a:lnSpc>
              <a:spcBef>
                <a:spcPct val="0"/>
              </a:spcBef>
            </a:pPr>
            <a:r>
              <a:rPr lang="zh-CN" altLang="en-US"/>
              <a:t>强制存取控制规则：</a:t>
            </a:r>
          </a:p>
          <a:p>
            <a:pPr lvl="1">
              <a:lnSpc>
                <a:spcPct val="100000"/>
              </a:lnSpc>
              <a:spcBef>
                <a:spcPct val="0"/>
              </a:spcBef>
            </a:pPr>
            <a:r>
              <a:rPr lang="zh-CN" altLang="en-US">
                <a:solidFill>
                  <a:srgbClr val="0000FF"/>
                </a:solidFill>
              </a:rPr>
              <a:t>（</a:t>
            </a:r>
            <a:r>
              <a:rPr lang="en-US" altLang="zh-CN">
                <a:solidFill>
                  <a:srgbClr val="0000FF"/>
                </a:solidFill>
              </a:rPr>
              <a:t>1</a:t>
            </a:r>
            <a:r>
              <a:rPr lang="zh-CN" altLang="en-US">
                <a:solidFill>
                  <a:srgbClr val="0000FF"/>
                </a:solidFill>
              </a:rPr>
              <a:t>）仅当主体的许可证级别大于或等于客体的密级时，该主体才能读取相应的客体</a:t>
            </a:r>
            <a:r>
              <a:rPr lang="zh-CN" altLang="en-US"/>
              <a:t>；</a:t>
            </a:r>
          </a:p>
          <a:p>
            <a:pPr lvl="2">
              <a:lnSpc>
                <a:spcPct val="100000"/>
              </a:lnSpc>
              <a:spcBef>
                <a:spcPct val="0"/>
              </a:spcBef>
            </a:pPr>
            <a:r>
              <a:rPr lang="zh-CN" altLang="fr-FR"/>
              <a:t>许可证级别低的主体不能读取安全级别比他高的客体 </a:t>
            </a:r>
            <a:endParaRPr lang="zh-CN" altLang="en-US"/>
          </a:p>
          <a:p>
            <a:pPr lvl="1">
              <a:lnSpc>
                <a:spcPct val="100000"/>
              </a:lnSpc>
              <a:spcBef>
                <a:spcPct val="0"/>
              </a:spcBef>
            </a:pPr>
            <a:r>
              <a:rPr lang="zh-CN" altLang="en-US"/>
              <a:t>（</a:t>
            </a:r>
            <a:r>
              <a:rPr lang="en-US" altLang="zh-CN">
                <a:solidFill>
                  <a:srgbClr val="0000FF"/>
                </a:solidFill>
              </a:rPr>
              <a:t>2</a:t>
            </a:r>
            <a:r>
              <a:rPr lang="zh-CN" altLang="en-US">
                <a:solidFill>
                  <a:srgbClr val="0000FF"/>
                </a:solidFill>
              </a:rPr>
              <a:t>）仅当主体的许可证级别等于客体的密级时，该主体才能写相应的客体</a:t>
            </a:r>
            <a:r>
              <a:rPr lang="zh-CN" altLang="en-US"/>
              <a:t>。</a:t>
            </a:r>
          </a:p>
          <a:p>
            <a:pPr lvl="2">
              <a:lnSpc>
                <a:spcPct val="100000"/>
              </a:lnSpc>
              <a:spcBef>
                <a:spcPct val="0"/>
              </a:spcBef>
            </a:pPr>
            <a:r>
              <a:rPr lang="zh-CN" altLang="fr-FR"/>
              <a:t>规则</a:t>
            </a:r>
            <a:r>
              <a:rPr lang="fr-FR" altLang="zh-CN"/>
              <a:t>2</a:t>
            </a:r>
            <a:r>
              <a:rPr lang="zh-CN" altLang="fr-FR"/>
              <a:t>禁止主体写安全分类级别比他的许可证级别低的客体。</a:t>
            </a:r>
          </a:p>
          <a:p>
            <a:pPr lvl="2">
              <a:lnSpc>
                <a:spcPct val="100000"/>
              </a:lnSpc>
              <a:spcBef>
                <a:spcPct val="0"/>
              </a:spcBef>
            </a:pPr>
            <a:r>
              <a:rPr lang="zh-CN" altLang="fr-FR"/>
              <a:t>如果违反这个规则，那么就将允许信息从较高的安全级别流向较低的安全级别，这就违反了多级安全性的基本原则 </a:t>
            </a:r>
            <a:endParaRPr lang="zh-CN" altLang="en-US"/>
          </a:p>
        </p:txBody>
      </p:sp>
    </p:spTree>
    <p:extLst>
      <p:ext uri="{BB962C8B-B14F-4D97-AF65-F5344CB8AC3E}">
        <p14:creationId xmlns:p14="http://schemas.microsoft.com/office/powerpoint/2010/main" val="40342028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6F0FCDB8-E61B-4B4D-841B-172BE7BA09C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6E8AA23-65CF-DC40-A28C-8D1ED876339A}" type="slidenum">
              <a:rPr lang="zh-CN" altLang="en-US" sz="2000"/>
              <a:pPr/>
              <a:t>164</a:t>
            </a:fld>
            <a:endParaRPr lang="en-US" altLang="zh-CN" sz="2000"/>
          </a:p>
        </p:txBody>
      </p:sp>
      <p:sp>
        <p:nvSpPr>
          <p:cNvPr id="50179" name="日期占位符 4">
            <a:extLst>
              <a:ext uri="{FF2B5EF4-FFF2-40B4-BE49-F238E27FC236}">
                <a16:creationId xmlns:a16="http://schemas.microsoft.com/office/drawing/2014/main" id="{BBF403E7-A237-B74E-A99E-F2029E3B042A}"/>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DE2A405-6216-0A4B-91AF-83EFCD69D5C7}" type="datetime1">
              <a:rPr lang="zh-CN" altLang="en-US" sz="1800" smtClean="0"/>
              <a:pPr/>
              <a:t>2024/6/12</a:t>
            </a:fld>
            <a:endParaRPr lang="en-US" altLang="zh-CN" sz="1000"/>
          </a:p>
        </p:txBody>
      </p:sp>
      <p:sp>
        <p:nvSpPr>
          <p:cNvPr id="2588674" name="Rectangle 2">
            <a:extLst>
              <a:ext uri="{FF2B5EF4-FFF2-40B4-BE49-F238E27FC236}">
                <a16:creationId xmlns:a16="http://schemas.microsoft.com/office/drawing/2014/main" id="{790B287D-81D2-7B4D-84A7-5F6D6441BD7B}"/>
              </a:ext>
            </a:extLst>
          </p:cNvPr>
          <p:cNvSpPr>
            <a:spLocks noGrp="1" noChangeArrowheads="1"/>
          </p:cNvSpPr>
          <p:nvPr>
            <p:ph type="title"/>
          </p:nvPr>
        </p:nvSpPr>
        <p:spPr/>
        <p:txBody>
          <a:bodyPr/>
          <a:lstStyle/>
          <a:p>
            <a:r>
              <a:rPr lang="en-US" altLang="en-US"/>
              <a:t>6.4.2	强制存取控制</a:t>
            </a:r>
            <a:endParaRPr lang="zh-CN" altLang="en-US"/>
          </a:p>
        </p:txBody>
      </p:sp>
      <p:sp>
        <p:nvSpPr>
          <p:cNvPr id="50181" name="Rectangle 3">
            <a:extLst>
              <a:ext uri="{FF2B5EF4-FFF2-40B4-BE49-F238E27FC236}">
                <a16:creationId xmlns:a16="http://schemas.microsoft.com/office/drawing/2014/main" id="{F6FB76A7-4267-7942-A2CC-EA10E5A00C92}"/>
              </a:ext>
            </a:extLst>
          </p:cNvPr>
          <p:cNvSpPr>
            <a:spLocks noGrp="1" noChangeArrowheads="1"/>
          </p:cNvSpPr>
          <p:nvPr>
            <p:ph type="body" idx="1"/>
          </p:nvPr>
        </p:nvSpPr>
        <p:spPr>
          <a:xfrm>
            <a:off x="650875" y="1143000"/>
            <a:ext cx="8820150" cy="5551488"/>
          </a:xfrm>
        </p:spPr>
        <p:txBody>
          <a:bodyPr/>
          <a:lstStyle/>
          <a:p>
            <a:pPr>
              <a:lnSpc>
                <a:spcPct val="100000"/>
              </a:lnSpc>
              <a:spcBef>
                <a:spcPct val="0"/>
              </a:spcBef>
            </a:pPr>
            <a:r>
              <a:rPr lang="zh-CN" altLang="en-US"/>
              <a:t>强制存取控制规则</a:t>
            </a:r>
            <a:r>
              <a:rPr lang="en-US" altLang="zh-CN">
                <a:sym typeface="Wingdings" pitchFamily="2" charset="2"/>
              </a:rPr>
              <a:t>(</a:t>
            </a:r>
            <a:r>
              <a:rPr lang="zh-CN" altLang="en-US">
                <a:sym typeface="Wingdings" pitchFamily="2" charset="2"/>
              </a:rPr>
              <a:t>续</a:t>
            </a:r>
            <a:r>
              <a:rPr lang="en-US" altLang="zh-CN">
                <a:sym typeface="Wingdings" pitchFamily="2" charset="2"/>
              </a:rPr>
              <a:t>)</a:t>
            </a:r>
            <a:endParaRPr lang="en-US" altLang="zh-CN"/>
          </a:p>
          <a:p>
            <a:pPr lvl="1">
              <a:lnSpc>
                <a:spcPct val="100000"/>
              </a:lnSpc>
              <a:spcBef>
                <a:spcPct val="0"/>
              </a:spcBef>
            </a:pPr>
            <a:r>
              <a:rPr lang="zh-CN" altLang="en-US"/>
              <a:t>（</a:t>
            </a:r>
            <a:r>
              <a:rPr lang="en-US" altLang="zh-CN"/>
              <a:t>1</a:t>
            </a:r>
            <a:r>
              <a:rPr lang="zh-CN" altLang="en-US"/>
              <a:t>）仅当主体的许可证级别大于或等于客体的密级时，该主体才能读取相应的客体；</a:t>
            </a:r>
          </a:p>
          <a:p>
            <a:pPr lvl="1">
              <a:lnSpc>
                <a:spcPct val="100000"/>
              </a:lnSpc>
              <a:spcBef>
                <a:spcPct val="0"/>
              </a:spcBef>
            </a:pPr>
            <a:r>
              <a:rPr lang="zh-CN" altLang="en-US"/>
              <a:t>（</a:t>
            </a:r>
            <a:r>
              <a:rPr lang="en-US" altLang="zh-CN"/>
              <a:t>2</a:t>
            </a:r>
            <a:r>
              <a:rPr lang="zh-CN" altLang="en-US"/>
              <a:t>）仅当主体的许可证级别</a:t>
            </a:r>
            <a:r>
              <a:rPr lang="zh-CN" altLang="en-US">
                <a:solidFill>
                  <a:srgbClr val="0000FF"/>
                </a:solidFill>
              </a:rPr>
              <a:t>等于</a:t>
            </a:r>
            <a:r>
              <a:rPr lang="zh-CN" altLang="en-US"/>
              <a:t>客体的密级时，该主体才能写相应的客体。</a:t>
            </a:r>
          </a:p>
          <a:p>
            <a:pPr lvl="2">
              <a:lnSpc>
                <a:spcPct val="100000"/>
              </a:lnSpc>
              <a:spcBef>
                <a:spcPct val="0"/>
              </a:spcBef>
            </a:pPr>
            <a:r>
              <a:rPr lang="zh-CN" altLang="en-US"/>
              <a:t>规则修正：</a:t>
            </a:r>
          </a:p>
          <a:p>
            <a:pPr lvl="3">
              <a:lnSpc>
                <a:spcPct val="100000"/>
              </a:lnSpc>
              <a:spcBef>
                <a:spcPct val="0"/>
              </a:spcBef>
            </a:pPr>
            <a:r>
              <a:rPr lang="zh-CN" altLang="en-US"/>
              <a:t>主体的许可证级别 </a:t>
            </a:r>
            <a:r>
              <a:rPr lang="en-US" altLang="zh-CN">
                <a:solidFill>
                  <a:srgbClr val="0000FF"/>
                </a:solidFill>
              </a:rPr>
              <a:t>&lt;=</a:t>
            </a:r>
            <a:r>
              <a:rPr lang="zh-CN" altLang="en-US"/>
              <a:t>客体的密级 </a:t>
            </a:r>
            <a:r>
              <a:rPr lang="zh-CN" altLang="en-US">
                <a:sym typeface="Wingdings" pitchFamily="2" charset="2"/>
              </a:rPr>
              <a:t></a:t>
            </a:r>
            <a:r>
              <a:rPr lang="zh-CN" altLang="en-US"/>
              <a:t> 主体能写客体</a:t>
            </a:r>
          </a:p>
          <a:p>
            <a:pPr lvl="3">
              <a:lnSpc>
                <a:spcPct val="100000"/>
              </a:lnSpc>
              <a:spcBef>
                <a:spcPct val="0"/>
              </a:spcBef>
            </a:pPr>
            <a:r>
              <a:rPr lang="zh-CN" altLang="en-US"/>
              <a:t>即用户可为写入的数据对象赋予高于自己的许可证级别的密级，一旦数据被写入，该用户自己也不能再读该数据对象了。</a:t>
            </a:r>
          </a:p>
          <a:p>
            <a:pPr lvl="2">
              <a:lnSpc>
                <a:spcPct val="100000"/>
              </a:lnSpc>
              <a:spcBef>
                <a:spcPct val="0"/>
              </a:spcBef>
            </a:pPr>
            <a:r>
              <a:rPr lang="zh-CN" altLang="en-US"/>
              <a:t>规则的共同点：禁止了拥有高许可证级别的主体更新低密级的数据对象，防止敏感数据泄漏</a:t>
            </a:r>
          </a:p>
        </p:txBody>
      </p:sp>
    </p:spTree>
    <p:extLst>
      <p:ext uri="{BB962C8B-B14F-4D97-AF65-F5344CB8AC3E}">
        <p14:creationId xmlns:p14="http://schemas.microsoft.com/office/powerpoint/2010/main" val="65899280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2152BACF-05BA-8740-AB19-931658C9DD2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A2577DE-6138-744B-A4F2-AE93E335E37E}" type="slidenum">
              <a:rPr lang="zh-CN" altLang="en-US" sz="2000"/>
              <a:pPr/>
              <a:t>165</a:t>
            </a:fld>
            <a:endParaRPr lang="en-US" altLang="zh-CN" sz="2000"/>
          </a:p>
        </p:txBody>
      </p:sp>
      <p:sp>
        <p:nvSpPr>
          <p:cNvPr id="51203" name="日期占位符 4">
            <a:extLst>
              <a:ext uri="{FF2B5EF4-FFF2-40B4-BE49-F238E27FC236}">
                <a16:creationId xmlns:a16="http://schemas.microsoft.com/office/drawing/2014/main" id="{A3F25DF7-A0A5-D841-AD63-13895806CDED}"/>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707BEB-B7CF-F046-901D-5238603675A0}" type="datetime1">
              <a:rPr lang="zh-CN" altLang="en-US" sz="1800" smtClean="0"/>
              <a:pPr/>
              <a:t>2024/6/12</a:t>
            </a:fld>
            <a:endParaRPr lang="en-US" altLang="zh-CN" sz="1000"/>
          </a:p>
        </p:txBody>
      </p:sp>
      <p:sp>
        <p:nvSpPr>
          <p:cNvPr id="2435074" name="Rectangle 2">
            <a:extLst>
              <a:ext uri="{FF2B5EF4-FFF2-40B4-BE49-F238E27FC236}">
                <a16:creationId xmlns:a16="http://schemas.microsoft.com/office/drawing/2014/main" id="{B63B2947-D752-6C4F-A440-18176E1E73A2}"/>
              </a:ext>
            </a:extLst>
          </p:cNvPr>
          <p:cNvSpPr>
            <a:spLocks noGrp="1" noChangeArrowheads="1"/>
          </p:cNvSpPr>
          <p:nvPr>
            <p:ph type="title"/>
          </p:nvPr>
        </p:nvSpPr>
        <p:spPr/>
        <p:txBody>
          <a:bodyPr/>
          <a:lstStyle/>
          <a:p>
            <a:r>
              <a:rPr lang="en-US" altLang="en-US"/>
              <a:t>6.4.2	强制存取控制</a:t>
            </a:r>
            <a:endParaRPr lang="zh-CN" altLang="en-US"/>
          </a:p>
        </p:txBody>
      </p:sp>
      <p:sp>
        <p:nvSpPr>
          <p:cNvPr id="51205" name="Rectangle 3">
            <a:extLst>
              <a:ext uri="{FF2B5EF4-FFF2-40B4-BE49-F238E27FC236}">
                <a16:creationId xmlns:a16="http://schemas.microsoft.com/office/drawing/2014/main" id="{879E2352-5ED2-394F-B5F6-B6C3DC3A8B1D}"/>
              </a:ext>
            </a:extLst>
          </p:cNvPr>
          <p:cNvSpPr>
            <a:spLocks noGrp="1" noChangeArrowheads="1"/>
          </p:cNvSpPr>
          <p:nvPr>
            <p:ph type="body" idx="1"/>
          </p:nvPr>
        </p:nvSpPr>
        <p:spPr>
          <a:xfrm>
            <a:off x="650875" y="1143000"/>
            <a:ext cx="8910638" cy="4867275"/>
          </a:xfrm>
        </p:spPr>
        <p:txBody>
          <a:bodyPr/>
          <a:lstStyle/>
          <a:p>
            <a:r>
              <a:rPr lang="zh-CN" altLang="en-US"/>
              <a:t>强制存取控制的特点</a:t>
            </a:r>
          </a:p>
          <a:p>
            <a:pPr lvl="1">
              <a:spcBef>
                <a:spcPct val="40000"/>
              </a:spcBef>
            </a:pPr>
            <a:r>
              <a:rPr lang="en-US" altLang="zh-CN"/>
              <a:t>MAC</a:t>
            </a:r>
            <a:r>
              <a:rPr lang="zh-CN" altLang="en-US"/>
              <a:t>是对数据本身进行密级标记</a:t>
            </a:r>
            <a:r>
              <a:rPr lang="en-US" altLang="zh-CN"/>
              <a:t>,</a:t>
            </a:r>
            <a:r>
              <a:rPr lang="zh-CN" altLang="en-US"/>
              <a:t>无论数据如何复制</a:t>
            </a:r>
            <a:r>
              <a:rPr lang="en-US" altLang="zh-CN"/>
              <a:t>,</a:t>
            </a:r>
            <a:r>
              <a:rPr lang="zh-CN" altLang="en-US"/>
              <a:t>标记与数据是一个不可分的整体</a:t>
            </a:r>
            <a:r>
              <a:rPr lang="en-US" altLang="zh-CN"/>
              <a:t>,</a:t>
            </a:r>
          </a:p>
          <a:p>
            <a:pPr lvl="1">
              <a:spcBef>
                <a:spcPct val="40000"/>
              </a:spcBef>
            </a:pPr>
            <a:r>
              <a:rPr lang="zh-CN" altLang="en-US"/>
              <a:t>只有符合密级标记要求的用户才可以操纵数据</a:t>
            </a:r>
            <a:r>
              <a:rPr lang="en-US" altLang="zh-CN"/>
              <a:t>,</a:t>
            </a:r>
            <a:r>
              <a:rPr lang="zh-CN" altLang="en-US"/>
              <a:t>从而提供了更高级别的安全性</a:t>
            </a:r>
          </a:p>
          <a:p>
            <a:pPr>
              <a:spcBef>
                <a:spcPct val="60000"/>
              </a:spcBef>
            </a:pPr>
            <a:r>
              <a:rPr lang="en-US" altLang="zh-CN"/>
              <a:t>MAC</a:t>
            </a:r>
            <a:r>
              <a:rPr lang="zh-CN" altLang="en-US"/>
              <a:t>与</a:t>
            </a:r>
            <a:r>
              <a:rPr lang="en-US" altLang="zh-CN"/>
              <a:t>DAC</a:t>
            </a:r>
          </a:p>
          <a:p>
            <a:pPr lvl="1"/>
            <a:r>
              <a:rPr lang="en-US" altLang="zh-CN"/>
              <a:t>DAC</a:t>
            </a:r>
            <a:r>
              <a:rPr lang="zh-CN" altLang="en-US"/>
              <a:t>与</a:t>
            </a:r>
            <a:r>
              <a:rPr lang="en-US" altLang="zh-CN"/>
              <a:t>MAC</a:t>
            </a:r>
            <a:r>
              <a:rPr lang="zh-CN" altLang="en-US"/>
              <a:t>共同构成</a:t>
            </a:r>
            <a:r>
              <a:rPr lang="en-US" altLang="zh-CN"/>
              <a:t>DBMS</a:t>
            </a:r>
            <a:r>
              <a:rPr lang="zh-CN" altLang="en-US"/>
              <a:t>的安全机制</a:t>
            </a:r>
          </a:p>
          <a:p>
            <a:pPr lvl="1"/>
            <a:r>
              <a:rPr lang="zh-CN" altLang="en-US"/>
              <a:t>实现</a:t>
            </a:r>
            <a:r>
              <a:rPr lang="en-US" altLang="zh-CN"/>
              <a:t>MAC</a:t>
            </a:r>
            <a:r>
              <a:rPr lang="zh-CN" altLang="en-US"/>
              <a:t>时要首先实现</a:t>
            </a:r>
            <a:r>
              <a:rPr lang="en-US" altLang="zh-CN"/>
              <a:t>DAC</a:t>
            </a:r>
            <a:endParaRPr lang="zh-CN" altLang="en-US"/>
          </a:p>
          <a:p>
            <a:pPr lvl="1">
              <a:spcBef>
                <a:spcPct val="30000"/>
              </a:spcBef>
              <a:buFontTx/>
              <a:buNone/>
            </a:pPr>
            <a:r>
              <a:rPr lang="zh-CN" altLang="en-US"/>
              <a:t>   原因：较高安全性级别提供的安全保护要包含较低级别的所有保护</a:t>
            </a:r>
          </a:p>
        </p:txBody>
      </p:sp>
    </p:spTree>
    <p:extLst>
      <p:ext uri="{BB962C8B-B14F-4D97-AF65-F5344CB8AC3E}">
        <p14:creationId xmlns:p14="http://schemas.microsoft.com/office/powerpoint/2010/main" val="41183870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72B5E000-AEAF-4C49-9838-3C421EF964F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D0FAE81-F160-B548-AB9F-968A33EF5AD5}" type="slidenum">
              <a:rPr lang="zh-CN" altLang="en-US" sz="2000"/>
              <a:pPr/>
              <a:t>166</a:t>
            </a:fld>
            <a:endParaRPr lang="en-US" altLang="zh-CN" sz="2000"/>
          </a:p>
        </p:txBody>
      </p:sp>
      <p:sp>
        <p:nvSpPr>
          <p:cNvPr id="59395" name="日期占位符 4">
            <a:extLst>
              <a:ext uri="{FF2B5EF4-FFF2-40B4-BE49-F238E27FC236}">
                <a16:creationId xmlns:a16="http://schemas.microsoft.com/office/drawing/2014/main" id="{32F22D2A-FEFA-154E-8DFA-0D27E4EF74A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58B0E30-6783-954F-8CB3-C5D8F9A62DCA}" type="datetime1">
              <a:rPr lang="zh-CN" altLang="en-US" sz="1800" smtClean="0"/>
              <a:pPr/>
              <a:t>2024/6/12</a:t>
            </a:fld>
            <a:endParaRPr lang="en-US" altLang="zh-CN" sz="1000"/>
          </a:p>
        </p:txBody>
      </p:sp>
      <p:sp>
        <p:nvSpPr>
          <p:cNvPr id="2449410" name="Rectangle 2">
            <a:extLst>
              <a:ext uri="{FF2B5EF4-FFF2-40B4-BE49-F238E27FC236}">
                <a16:creationId xmlns:a16="http://schemas.microsoft.com/office/drawing/2014/main" id="{B72FF667-8CD2-A243-B336-A764A7A71F17}"/>
              </a:ext>
            </a:extLst>
          </p:cNvPr>
          <p:cNvSpPr>
            <a:spLocks noGrp="1" noChangeArrowheads="1"/>
          </p:cNvSpPr>
          <p:nvPr>
            <p:ph type="title"/>
          </p:nvPr>
        </p:nvSpPr>
        <p:spPr/>
        <p:txBody>
          <a:bodyPr/>
          <a:lstStyle/>
          <a:p>
            <a:pPr>
              <a:defRPr/>
            </a:pPr>
            <a:r>
              <a:rPr lang="en-US" altLang="zh-CN"/>
              <a:t>6.6  </a:t>
            </a:r>
            <a:r>
              <a:rPr lang="zh-CN" altLang="en-US"/>
              <a:t>数据加密</a:t>
            </a:r>
          </a:p>
        </p:txBody>
      </p:sp>
      <p:sp>
        <p:nvSpPr>
          <p:cNvPr id="59397" name="Rectangle 3">
            <a:extLst>
              <a:ext uri="{FF2B5EF4-FFF2-40B4-BE49-F238E27FC236}">
                <a16:creationId xmlns:a16="http://schemas.microsoft.com/office/drawing/2014/main" id="{775BF30C-33AF-1C48-B632-738CEA03809D}"/>
              </a:ext>
            </a:extLst>
          </p:cNvPr>
          <p:cNvSpPr>
            <a:spLocks noGrp="1" noChangeArrowheads="1"/>
          </p:cNvSpPr>
          <p:nvPr>
            <p:ph type="body" idx="1"/>
          </p:nvPr>
        </p:nvSpPr>
        <p:spPr>
          <a:xfrm>
            <a:off x="650875" y="1143000"/>
            <a:ext cx="8820150" cy="5326063"/>
          </a:xfrm>
        </p:spPr>
        <p:txBody>
          <a:bodyPr/>
          <a:lstStyle/>
          <a:p>
            <a:pPr marL="342900" indent="-342900" defTabSz="914400">
              <a:lnSpc>
                <a:spcPct val="85000"/>
              </a:lnSpc>
              <a:spcBef>
                <a:spcPct val="20000"/>
              </a:spcBef>
            </a:pPr>
            <a:r>
              <a:rPr lang="zh-CN" altLang="en-US"/>
              <a:t>数据加密：防止数据库中数据在存储和传输中失密的有效手段</a:t>
            </a:r>
          </a:p>
          <a:p>
            <a:pPr marL="342900" indent="-342900" defTabSz="914400">
              <a:lnSpc>
                <a:spcPct val="85000"/>
              </a:lnSpc>
              <a:spcBef>
                <a:spcPct val="20000"/>
              </a:spcBef>
            </a:pPr>
            <a:r>
              <a:rPr lang="zh-CN" altLang="en-US"/>
              <a:t>加密的基本思想</a:t>
            </a:r>
          </a:p>
          <a:p>
            <a:pPr marL="742950" lvl="1" indent="-285750" defTabSz="914400">
              <a:lnSpc>
                <a:spcPct val="85000"/>
              </a:lnSpc>
              <a:spcBef>
                <a:spcPct val="20000"/>
              </a:spcBef>
            </a:pPr>
            <a:r>
              <a:rPr lang="zh-CN" altLang="en-US"/>
              <a:t>根据一定的算法将原始数据（术语为明文，</a:t>
            </a:r>
            <a:r>
              <a:rPr lang="en-US" altLang="zh-CN"/>
              <a:t>Plain text</a:t>
            </a:r>
            <a:r>
              <a:rPr lang="zh-CN" altLang="en-US"/>
              <a:t>）变换为不可直接识别的格式（术语为密文，</a:t>
            </a:r>
            <a:r>
              <a:rPr lang="en-US" altLang="zh-CN"/>
              <a:t>Cipher text</a:t>
            </a:r>
            <a:r>
              <a:rPr lang="zh-CN" altLang="en-US"/>
              <a:t>），</a:t>
            </a:r>
          </a:p>
          <a:p>
            <a:pPr marL="742950" lvl="1" indent="-285750" defTabSz="914400">
              <a:lnSpc>
                <a:spcPct val="85000"/>
              </a:lnSpc>
              <a:spcBef>
                <a:spcPct val="20000"/>
              </a:spcBef>
            </a:pPr>
            <a:r>
              <a:rPr lang="zh-CN" altLang="en-US"/>
              <a:t>不知道解密算法的人无法获知数据的内容</a:t>
            </a:r>
          </a:p>
          <a:p>
            <a:pPr marL="342900" indent="-342900" defTabSz="914400">
              <a:lnSpc>
                <a:spcPct val="85000"/>
              </a:lnSpc>
              <a:spcBef>
                <a:spcPct val="20000"/>
              </a:spcBef>
            </a:pPr>
            <a:r>
              <a:rPr lang="zh-CN" altLang="en-US"/>
              <a:t>加密方法</a:t>
            </a:r>
          </a:p>
          <a:p>
            <a:pPr marL="742950" lvl="1" indent="-285750" defTabSz="914400">
              <a:lnSpc>
                <a:spcPct val="85000"/>
              </a:lnSpc>
              <a:spcBef>
                <a:spcPct val="20000"/>
              </a:spcBef>
            </a:pPr>
            <a:r>
              <a:rPr lang="zh-CN" altLang="en-US"/>
              <a:t>替换方法：使用密钥（</a:t>
            </a:r>
            <a:r>
              <a:rPr lang="en-US" altLang="zh-CN"/>
              <a:t>Encryption Key</a:t>
            </a:r>
            <a:r>
              <a:rPr lang="zh-CN" altLang="en-US"/>
              <a:t>）将明文中的每一个字符转换为密文中的一个字符</a:t>
            </a:r>
          </a:p>
          <a:p>
            <a:pPr marL="742950" lvl="1" indent="-285750" defTabSz="914400">
              <a:lnSpc>
                <a:spcPct val="85000"/>
              </a:lnSpc>
              <a:spcBef>
                <a:spcPct val="20000"/>
              </a:spcBef>
            </a:pPr>
            <a:r>
              <a:rPr lang="zh-CN" altLang="en-US"/>
              <a:t>置换方法：将明文的字符按不同的顺序重新排列</a:t>
            </a:r>
          </a:p>
          <a:p>
            <a:pPr marL="742950" lvl="1" indent="-285750" defTabSz="914400">
              <a:lnSpc>
                <a:spcPct val="85000"/>
              </a:lnSpc>
              <a:spcBef>
                <a:spcPct val="20000"/>
              </a:spcBef>
            </a:pPr>
            <a:r>
              <a:rPr lang="zh-CN" altLang="en-US"/>
              <a:t>混合方法：美国</a:t>
            </a:r>
            <a:r>
              <a:rPr lang="en-US" altLang="zh-CN"/>
              <a:t>1977</a:t>
            </a:r>
            <a:r>
              <a:rPr lang="zh-CN" altLang="en-US"/>
              <a:t>年制定的官方加密标准：数据加密标准（</a:t>
            </a:r>
            <a:r>
              <a:rPr lang="en-US" altLang="zh-CN"/>
              <a:t>Data Encryption Standard</a:t>
            </a:r>
            <a:r>
              <a:rPr lang="zh-CN" altLang="en-US"/>
              <a:t>，简称</a:t>
            </a:r>
            <a:r>
              <a:rPr lang="en-US" altLang="zh-CN"/>
              <a:t>DES</a:t>
            </a:r>
            <a:r>
              <a:rPr lang="zh-CN" altLang="en-US"/>
              <a:t>）</a:t>
            </a:r>
          </a:p>
        </p:txBody>
      </p:sp>
    </p:spTree>
    <p:extLst>
      <p:ext uri="{BB962C8B-B14F-4D97-AF65-F5344CB8AC3E}">
        <p14:creationId xmlns:p14="http://schemas.microsoft.com/office/powerpoint/2010/main" val="284623664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DD181B63-5DCC-1C43-BF84-1DFDB85520A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9E634E4-3175-7D48-BB6B-DF90BFF550B8}" type="slidenum">
              <a:rPr lang="zh-CN" altLang="en-US" sz="2000"/>
              <a:pPr/>
              <a:t>167</a:t>
            </a:fld>
            <a:endParaRPr lang="en-US" altLang="zh-CN" sz="2000"/>
          </a:p>
        </p:txBody>
      </p:sp>
      <p:sp>
        <p:nvSpPr>
          <p:cNvPr id="62467" name="日期占位符 4">
            <a:extLst>
              <a:ext uri="{FF2B5EF4-FFF2-40B4-BE49-F238E27FC236}">
                <a16:creationId xmlns:a16="http://schemas.microsoft.com/office/drawing/2014/main" id="{7F136C50-0849-934C-B44F-8B210D4F6CA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4B901FF-08C2-9B45-8CAC-1C18C39BF28F}" type="datetime1">
              <a:rPr lang="zh-CN" altLang="en-US" sz="1800" smtClean="0"/>
              <a:pPr/>
              <a:t>2024/6/12</a:t>
            </a:fld>
            <a:endParaRPr lang="en-US" altLang="zh-CN" sz="1000"/>
          </a:p>
        </p:txBody>
      </p:sp>
      <p:sp>
        <p:nvSpPr>
          <p:cNvPr id="2520066" name="Rectangle 2">
            <a:extLst>
              <a:ext uri="{FF2B5EF4-FFF2-40B4-BE49-F238E27FC236}">
                <a16:creationId xmlns:a16="http://schemas.microsoft.com/office/drawing/2014/main" id="{2045A881-D947-044F-B72E-0CB5DA8AA220}"/>
              </a:ext>
            </a:extLst>
          </p:cNvPr>
          <p:cNvSpPr>
            <a:spLocks noGrp="1" noChangeArrowheads="1"/>
          </p:cNvSpPr>
          <p:nvPr>
            <p:ph type="title"/>
          </p:nvPr>
        </p:nvSpPr>
        <p:spPr/>
        <p:txBody>
          <a:bodyPr/>
          <a:lstStyle/>
          <a:p>
            <a:pPr>
              <a:defRPr/>
            </a:pPr>
            <a:r>
              <a:rPr lang="en-US" altLang="zh-CN"/>
              <a:t>6.7  </a:t>
            </a:r>
            <a:r>
              <a:rPr lang="zh-CN" altLang="en-US"/>
              <a:t>审计</a:t>
            </a:r>
          </a:p>
        </p:txBody>
      </p:sp>
      <p:sp>
        <p:nvSpPr>
          <p:cNvPr id="62469" name="Rectangle 3">
            <a:extLst>
              <a:ext uri="{FF2B5EF4-FFF2-40B4-BE49-F238E27FC236}">
                <a16:creationId xmlns:a16="http://schemas.microsoft.com/office/drawing/2014/main" id="{E30CE4C2-828C-D64C-87F0-FF7872D9C592}"/>
              </a:ext>
            </a:extLst>
          </p:cNvPr>
          <p:cNvSpPr>
            <a:spLocks noGrp="1" noChangeArrowheads="1"/>
          </p:cNvSpPr>
          <p:nvPr>
            <p:ph type="body" idx="1"/>
          </p:nvPr>
        </p:nvSpPr>
        <p:spPr>
          <a:xfrm>
            <a:off x="650875" y="1143000"/>
            <a:ext cx="8820150" cy="5419725"/>
          </a:xfrm>
        </p:spPr>
        <p:txBody>
          <a:bodyPr/>
          <a:lstStyle/>
          <a:p>
            <a:r>
              <a:rPr lang="zh-CN" altLang="en-US"/>
              <a:t>用户标识与鉴别、存取控制仅是安全性标准的一个重要方面</a:t>
            </a:r>
          </a:p>
          <a:p>
            <a:r>
              <a:rPr lang="zh-CN" altLang="en-US"/>
              <a:t>为了使</a:t>
            </a:r>
            <a:r>
              <a:rPr lang="en-US" altLang="zh-CN"/>
              <a:t>DBMS</a:t>
            </a:r>
            <a:r>
              <a:rPr lang="zh-CN" altLang="en-US"/>
              <a:t>达到一定的安全级别，还需要在其他方面提供相应的支持</a:t>
            </a:r>
          </a:p>
          <a:p>
            <a:pPr lvl="1"/>
            <a:r>
              <a:rPr lang="zh-CN" altLang="en-US"/>
              <a:t>例如按照</a:t>
            </a:r>
            <a:r>
              <a:rPr lang="en-US" altLang="zh-CN"/>
              <a:t>TDI</a:t>
            </a:r>
            <a:r>
              <a:rPr lang="zh-CN" altLang="en-US"/>
              <a:t>／</a:t>
            </a:r>
            <a:r>
              <a:rPr lang="en-US" altLang="zh-CN"/>
              <a:t>TCSEC</a:t>
            </a:r>
            <a:r>
              <a:rPr lang="zh-CN" altLang="en-US"/>
              <a:t>标准中安全策略的要求。</a:t>
            </a:r>
          </a:p>
          <a:p>
            <a:r>
              <a:rPr lang="zh-CN" altLang="en-US"/>
              <a:t>什么是审计</a:t>
            </a:r>
          </a:p>
          <a:p>
            <a:pPr lvl="1"/>
            <a:r>
              <a:rPr lang="zh-CN" altLang="en-US"/>
              <a:t>审计日志（</a:t>
            </a:r>
            <a:r>
              <a:rPr lang="en-US" altLang="zh-CN"/>
              <a:t>Audit Log</a:t>
            </a:r>
            <a:r>
              <a:rPr lang="zh-CN" altLang="en-US"/>
              <a:t>）</a:t>
            </a:r>
          </a:p>
          <a:p>
            <a:pPr lvl="1">
              <a:buFontTx/>
              <a:buNone/>
            </a:pPr>
            <a:r>
              <a:rPr lang="zh-CN" altLang="en-US"/>
              <a:t>   将用户对数据库的所有操作记录在上面</a:t>
            </a:r>
          </a:p>
          <a:p>
            <a:pPr lvl="1"/>
            <a:r>
              <a:rPr lang="en-US" altLang="zh-CN"/>
              <a:t>DBA</a:t>
            </a:r>
            <a:r>
              <a:rPr lang="zh-CN" altLang="en-US"/>
              <a:t>利用审计日志</a:t>
            </a:r>
          </a:p>
          <a:p>
            <a:pPr lvl="1">
              <a:buFontTx/>
              <a:buNone/>
            </a:pPr>
            <a:r>
              <a:rPr lang="zh-CN" altLang="en-US"/>
              <a:t>   找出非法存取数据的人、时间和内容</a:t>
            </a:r>
          </a:p>
          <a:p>
            <a:pPr lvl="1"/>
            <a:r>
              <a:rPr lang="en-US" altLang="zh-CN"/>
              <a:t>C2</a:t>
            </a:r>
            <a:r>
              <a:rPr lang="zh-CN" altLang="en-US"/>
              <a:t>以上安全级别的</a:t>
            </a:r>
            <a:r>
              <a:rPr lang="en-US" altLang="zh-CN"/>
              <a:t>DBMS</a:t>
            </a:r>
            <a:r>
              <a:rPr lang="zh-CN" altLang="en-US"/>
              <a:t>必须具有</a:t>
            </a:r>
          </a:p>
        </p:txBody>
      </p:sp>
    </p:spTree>
    <p:extLst>
      <p:ext uri="{BB962C8B-B14F-4D97-AF65-F5344CB8AC3E}">
        <p14:creationId xmlns:p14="http://schemas.microsoft.com/office/powerpoint/2010/main" val="1638820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8491DB1F-3E13-C646-9DD7-78B8AAD7303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06C5767-52AA-F84D-8D96-BEE1DA01E827}" type="slidenum">
              <a:rPr lang="zh-CN" altLang="en-US" sz="2000"/>
              <a:pPr/>
              <a:t>168</a:t>
            </a:fld>
            <a:endParaRPr lang="en-US" altLang="zh-CN" sz="2000"/>
          </a:p>
        </p:txBody>
      </p:sp>
      <p:sp>
        <p:nvSpPr>
          <p:cNvPr id="68611" name="日期占位符 4">
            <a:extLst>
              <a:ext uri="{FF2B5EF4-FFF2-40B4-BE49-F238E27FC236}">
                <a16:creationId xmlns:a16="http://schemas.microsoft.com/office/drawing/2014/main" id="{DD785BDA-9A19-854D-A4C0-A3F8EC851DB1}"/>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015C0E6-CF7F-FF4C-A110-3DB77D4DB4C4}" type="datetime1">
              <a:rPr lang="zh-CN" altLang="en-US" sz="1800" smtClean="0"/>
              <a:pPr/>
              <a:t>2024/6/12</a:t>
            </a:fld>
            <a:endParaRPr lang="en-US" altLang="zh-CN" sz="1000"/>
          </a:p>
        </p:txBody>
      </p:sp>
      <p:sp>
        <p:nvSpPr>
          <p:cNvPr id="2454530" name="Rectangle 2">
            <a:extLst>
              <a:ext uri="{FF2B5EF4-FFF2-40B4-BE49-F238E27FC236}">
                <a16:creationId xmlns:a16="http://schemas.microsoft.com/office/drawing/2014/main" id="{7A0A0EE5-6C44-EE4B-8C69-6B6C64B875C8}"/>
              </a:ext>
            </a:extLst>
          </p:cNvPr>
          <p:cNvSpPr>
            <a:spLocks noGrp="1" noChangeArrowheads="1"/>
          </p:cNvSpPr>
          <p:nvPr>
            <p:ph type="title"/>
          </p:nvPr>
        </p:nvSpPr>
        <p:spPr/>
        <p:txBody>
          <a:bodyPr/>
          <a:lstStyle/>
          <a:p>
            <a:r>
              <a:rPr lang="en-US" altLang="zh-CN"/>
              <a:t>6.8  </a:t>
            </a:r>
            <a:r>
              <a:rPr lang="zh-CN" altLang="en-US"/>
              <a:t>统计数据库安全性</a:t>
            </a:r>
          </a:p>
        </p:txBody>
      </p:sp>
      <p:sp>
        <p:nvSpPr>
          <p:cNvPr id="68613" name="Rectangle 3">
            <a:extLst>
              <a:ext uri="{FF2B5EF4-FFF2-40B4-BE49-F238E27FC236}">
                <a16:creationId xmlns:a16="http://schemas.microsoft.com/office/drawing/2014/main" id="{2F8ED64F-1944-ED4D-9B3E-FA9E8DE37D91}"/>
              </a:ext>
            </a:extLst>
          </p:cNvPr>
          <p:cNvSpPr>
            <a:spLocks noGrp="1" noChangeArrowheads="1"/>
          </p:cNvSpPr>
          <p:nvPr>
            <p:ph type="body" idx="1"/>
          </p:nvPr>
        </p:nvSpPr>
        <p:spPr>
          <a:xfrm>
            <a:off x="650875" y="1143000"/>
            <a:ext cx="8820150" cy="4846638"/>
          </a:xfrm>
        </p:spPr>
        <p:txBody>
          <a:bodyPr/>
          <a:lstStyle/>
          <a:p>
            <a:pPr>
              <a:lnSpc>
                <a:spcPct val="100000"/>
              </a:lnSpc>
            </a:pPr>
            <a:r>
              <a:rPr lang="zh-CN" altLang="en-US"/>
              <a:t>统计数据库的特点</a:t>
            </a:r>
          </a:p>
          <a:p>
            <a:pPr lvl="1">
              <a:lnSpc>
                <a:spcPct val="100000"/>
              </a:lnSpc>
            </a:pPr>
            <a:r>
              <a:rPr lang="zh-CN" altLang="en-US"/>
              <a:t>允许用户查询聚集类型的信息</a:t>
            </a:r>
            <a:r>
              <a:rPr lang="en-US" altLang="zh-CN"/>
              <a:t>(</a:t>
            </a:r>
            <a:r>
              <a:rPr lang="zh-CN" altLang="en-US"/>
              <a:t>例如合计、平均值等</a:t>
            </a:r>
            <a:r>
              <a:rPr lang="en-US" altLang="zh-CN"/>
              <a:t>)</a:t>
            </a:r>
          </a:p>
          <a:p>
            <a:pPr lvl="1">
              <a:lnSpc>
                <a:spcPct val="100000"/>
              </a:lnSpc>
            </a:pPr>
            <a:r>
              <a:rPr lang="zh-CN" altLang="en-US"/>
              <a:t>不允许查询单个记录信息</a:t>
            </a:r>
          </a:p>
          <a:p>
            <a:pPr lvl="1">
              <a:lnSpc>
                <a:spcPct val="100000"/>
              </a:lnSpc>
              <a:buFontTx/>
              <a:buNone/>
            </a:pPr>
            <a:r>
              <a:rPr lang="zh-CN" altLang="en-US"/>
              <a:t>例：允许查询“程序员的平均工资是多少？”</a:t>
            </a:r>
          </a:p>
          <a:p>
            <a:pPr lvl="1">
              <a:lnSpc>
                <a:spcPct val="100000"/>
              </a:lnSpc>
              <a:buFontTx/>
              <a:buNone/>
            </a:pPr>
            <a:r>
              <a:rPr lang="zh-CN" altLang="en-US"/>
              <a:t>        不允许查询“程序员张勇的工资？”</a:t>
            </a:r>
          </a:p>
          <a:p>
            <a:pPr>
              <a:lnSpc>
                <a:spcPct val="100000"/>
              </a:lnSpc>
            </a:pPr>
            <a:r>
              <a:rPr lang="zh-CN" altLang="en-US"/>
              <a:t>统计数据库中特殊的安全性问题</a:t>
            </a:r>
          </a:p>
          <a:p>
            <a:pPr lvl="1">
              <a:lnSpc>
                <a:spcPct val="120000"/>
              </a:lnSpc>
              <a:spcBef>
                <a:spcPct val="0"/>
              </a:spcBef>
            </a:pPr>
            <a:r>
              <a:rPr lang="zh-CN" altLang="en-US"/>
              <a:t>在统计数据库中存在着特殊的安全性问题，即可能存在着隐蔽的信息通道，使得可以从合法的查询中推导出不合法的信息</a:t>
            </a:r>
          </a:p>
        </p:txBody>
      </p:sp>
    </p:spTree>
    <p:extLst>
      <p:ext uri="{BB962C8B-B14F-4D97-AF65-F5344CB8AC3E}">
        <p14:creationId xmlns:p14="http://schemas.microsoft.com/office/powerpoint/2010/main" val="418011338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M7</a:t>
            </a:r>
            <a:br>
              <a:rPr lang="en-US" altLang="zh-CN" sz="7200" dirty="0"/>
            </a:br>
            <a:r>
              <a:rPr lang="zh-CN" altLang="en-US" sz="7200" dirty="0"/>
              <a:t>数据库的完整性</a:t>
            </a:r>
          </a:p>
        </p:txBody>
      </p:sp>
    </p:spTree>
    <p:extLst>
      <p:ext uri="{BB962C8B-B14F-4D97-AF65-F5344CB8AC3E}">
        <p14:creationId xmlns:p14="http://schemas.microsoft.com/office/powerpoint/2010/main" val="4068807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DA3700B-F8A6-413C-830C-B3B460DF4EC2}" type="slidenum">
              <a:rPr lang="zh-CN" altLang="en-US" smtClean="0"/>
              <a:pPr/>
              <a:t>17</a:t>
            </a:fld>
            <a:endParaRPr lang="en-US" altLang="zh-CN"/>
          </a:p>
        </p:txBody>
      </p:sp>
      <p:sp>
        <p:nvSpPr>
          <p:cNvPr id="614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54F3A80-9973-466F-9570-19B451028A78}" type="datetime1">
              <a:rPr lang="zh-CN" altLang="en-US" sz="1800" smtClean="0"/>
              <a:pPr/>
              <a:t>2024/6/12</a:t>
            </a:fld>
            <a:endParaRPr lang="en-US" altLang="zh-CN" sz="1000"/>
          </a:p>
        </p:txBody>
      </p:sp>
      <p:sp>
        <p:nvSpPr>
          <p:cNvPr id="940034" name="Rectangle 2"/>
          <p:cNvSpPr>
            <a:spLocks noGrp="1" noChangeArrowheads="1"/>
          </p:cNvSpPr>
          <p:nvPr>
            <p:ph type="title"/>
          </p:nvPr>
        </p:nvSpPr>
        <p:spPr/>
        <p:txBody>
          <a:bodyPr/>
          <a:lstStyle/>
          <a:p>
            <a:pPr>
              <a:defRPr/>
            </a:pPr>
            <a:r>
              <a:rPr lang="zh-CN" altLang="en-US" dirty="0"/>
              <a:t>数据模型三要素</a:t>
            </a:r>
            <a:endParaRPr lang="zh-CN" altLang="en-US" sz="3200" dirty="0"/>
          </a:p>
        </p:txBody>
      </p:sp>
      <p:sp>
        <p:nvSpPr>
          <p:cNvPr id="6149" name="Rectangle 3"/>
          <p:cNvSpPr>
            <a:spLocks noGrp="1" noChangeArrowheads="1"/>
          </p:cNvSpPr>
          <p:nvPr>
            <p:ph type="body" idx="1"/>
          </p:nvPr>
        </p:nvSpPr>
        <p:spPr>
          <a:xfrm>
            <a:off x="650875" y="1143000"/>
            <a:ext cx="8820150" cy="4007251"/>
          </a:xfrm>
        </p:spPr>
        <p:txBody>
          <a:bodyPr/>
          <a:lstStyle/>
          <a:p>
            <a:r>
              <a:rPr lang="zh-CN" altLang="en-US" dirty="0"/>
              <a:t>数据模型通常由</a:t>
            </a:r>
            <a:r>
              <a:rPr lang="zh-CN" altLang="en-US" dirty="0">
                <a:solidFill>
                  <a:srgbClr val="0000FF"/>
                </a:solidFill>
              </a:rPr>
              <a:t>数据结构</a:t>
            </a:r>
            <a:r>
              <a:rPr lang="zh-CN" altLang="en-US" dirty="0"/>
              <a:t>、</a:t>
            </a:r>
            <a:r>
              <a:rPr lang="zh-CN" altLang="en-US" dirty="0">
                <a:solidFill>
                  <a:srgbClr val="0000FF"/>
                </a:solidFill>
              </a:rPr>
              <a:t>数据操作</a:t>
            </a:r>
            <a:r>
              <a:rPr lang="zh-CN" altLang="en-US" dirty="0"/>
              <a:t>和</a:t>
            </a:r>
            <a:r>
              <a:rPr lang="zh-CN" altLang="en-US" dirty="0">
                <a:solidFill>
                  <a:srgbClr val="0000FF"/>
                </a:solidFill>
              </a:rPr>
              <a:t>完整性约束</a:t>
            </a:r>
            <a:r>
              <a:rPr lang="zh-CN" altLang="en-US" dirty="0"/>
              <a:t>三个要素组成。</a:t>
            </a:r>
            <a:r>
              <a:rPr lang="en-US" altLang="zh-CN" dirty="0"/>
              <a:t> </a:t>
            </a:r>
          </a:p>
          <a:p>
            <a:pPr algn="just"/>
            <a:r>
              <a:rPr lang="zh-CN" altLang="en-US" dirty="0"/>
              <a:t>一、数据结构</a:t>
            </a:r>
          </a:p>
          <a:p>
            <a:pPr lvl="1" algn="just"/>
            <a:r>
              <a:rPr lang="zh-CN" altLang="en-US" dirty="0"/>
              <a:t>描述系统</a:t>
            </a:r>
            <a:r>
              <a:rPr lang="zh-CN" altLang="en-US" dirty="0">
                <a:solidFill>
                  <a:srgbClr val="0000FF"/>
                </a:solidFill>
              </a:rPr>
              <a:t>静态特性</a:t>
            </a:r>
            <a:endParaRPr lang="en-US" altLang="zh-CN" dirty="0">
              <a:solidFill>
                <a:srgbClr val="0000FF"/>
              </a:solidFill>
            </a:endParaRPr>
          </a:p>
          <a:p>
            <a:pPr algn="just"/>
            <a:r>
              <a:rPr lang="zh-CN" altLang="en-US" dirty="0"/>
              <a:t>二、数据操作</a:t>
            </a:r>
          </a:p>
          <a:p>
            <a:pPr lvl="1" algn="just"/>
            <a:r>
              <a:rPr lang="zh-CN" altLang="en-US" dirty="0"/>
              <a:t>数据操作用于描述系统的</a:t>
            </a:r>
            <a:r>
              <a:rPr lang="zh-CN" altLang="en-US" dirty="0">
                <a:solidFill>
                  <a:srgbClr val="0000FF"/>
                </a:solidFill>
              </a:rPr>
              <a:t>动态特性</a:t>
            </a:r>
            <a:r>
              <a:rPr lang="zh-CN" altLang="en-US" dirty="0"/>
              <a:t>。</a:t>
            </a:r>
          </a:p>
          <a:p>
            <a:pPr algn="just"/>
            <a:r>
              <a:rPr lang="zh-CN" altLang="en-US" dirty="0"/>
              <a:t>三、数据的完整性约束条件</a:t>
            </a:r>
          </a:p>
          <a:p>
            <a:pPr lvl="1" algn="just"/>
            <a:r>
              <a:rPr lang="zh-CN" altLang="en-US" dirty="0"/>
              <a:t>数据模型应提供定义完整性约束条件的机制</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3">
            <a:extLst>
              <a:ext uri="{FF2B5EF4-FFF2-40B4-BE49-F238E27FC236}">
                <a16:creationId xmlns:a16="http://schemas.microsoft.com/office/drawing/2014/main" id="{E5D63839-D70B-47F6-A514-33F2BFC033B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0E8EA65-F464-4C28-9C2E-602F093B4757}" type="slidenum">
              <a:rPr lang="zh-CN" altLang="en-US" sz="2000"/>
              <a:pPr/>
              <a:t>170</a:t>
            </a:fld>
            <a:endParaRPr lang="en-US" altLang="zh-CN" sz="2000"/>
          </a:p>
        </p:txBody>
      </p:sp>
      <p:sp>
        <p:nvSpPr>
          <p:cNvPr id="16386" name="日期占位符 4">
            <a:extLst>
              <a:ext uri="{FF2B5EF4-FFF2-40B4-BE49-F238E27FC236}">
                <a16:creationId xmlns:a16="http://schemas.microsoft.com/office/drawing/2014/main" id="{60E156BF-AAF2-40D9-9894-2DBC7C794D82}"/>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454601A-0FCF-4781-8277-2D78ED22FBE4}" type="datetime1">
              <a:rPr lang="zh-CN" altLang="en-US" sz="1800" smtClean="0"/>
              <a:pPr/>
              <a:t>2024/6/12</a:t>
            </a:fld>
            <a:endParaRPr lang="en-US" altLang="zh-CN" sz="1000"/>
          </a:p>
        </p:txBody>
      </p:sp>
      <p:sp>
        <p:nvSpPr>
          <p:cNvPr id="2519042" name="Rectangle 2">
            <a:extLst>
              <a:ext uri="{FF2B5EF4-FFF2-40B4-BE49-F238E27FC236}">
                <a16:creationId xmlns:a16="http://schemas.microsoft.com/office/drawing/2014/main" id="{D2555E42-CDA9-4F4B-8431-487165F50DCC}"/>
              </a:ext>
            </a:extLst>
          </p:cNvPr>
          <p:cNvSpPr>
            <a:spLocks noGrp="1" noChangeArrowheads="1"/>
          </p:cNvSpPr>
          <p:nvPr>
            <p:ph type="title"/>
          </p:nvPr>
        </p:nvSpPr>
        <p:spPr/>
        <p:txBody>
          <a:bodyPr/>
          <a:lstStyle/>
          <a:p>
            <a:r>
              <a:rPr lang="zh-CN" altLang="en-US"/>
              <a:t>第</a:t>
            </a:r>
            <a:r>
              <a:rPr lang="en-US" altLang="zh-CN"/>
              <a:t>7</a:t>
            </a:r>
            <a:r>
              <a:rPr lang="zh-CN" altLang="en-US"/>
              <a:t>章  数据库完整性</a:t>
            </a:r>
          </a:p>
        </p:txBody>
      </p:sp>
      <p:sp>
        <p:nvSpPr>
          <p:cNvPr id="16388" name="Rectangle 3">
            <a:extLst>
              <a:ext uri="{FF2B5EF4-FFF2-40B4-BE49-F238E27FC236}">
                <a16:creationId xmlns:a16="http://schemas.microsoft.com/office/drawing/2014/main" id="{0343397B-AC84-4536-9A43-409DE9F5EC7E}"/>
              </a:ext>
            </a:extLst>
          </p:cNvPr>
          <p:cNvSpPr>
            <a:spLocks noGrp="1" noChangeArrowheads="1"/>
          </p:cNvSpPr>
          <p:nvPr>
            <p:ph type="body" idx="1"/>
          </p:nvPr>
        </p:nvSpPr>
        <p:spPr>
          <a:xfrm>
            <a:off x="650875" y="1143000"/>
            <a:ext cx="8820150" cy="4502150"/>
          </a:xfrm>
        </p:spPr>
        <p:txBody>
          <a:bodyPr/>
          <a:lstStyle/>
          <a:p>
            <a:r>
              <a:rPr lang="en-US" altLang="zh-CN"/>
              <a:t>数据库的完整性</a:t>
            </a:r>
          </a:p>
          <a:p>
            <a:pPr lvl="1"/>
            <a:r>
              <a:rPr lang="en-US" altLang="zh-CN"/>
              <a:t>数据的正确性和相容性</a:t>
            </a:r>
          </a:p>
          <a:p>
            <a:pPr lvl="2"/>
            <a:r>
              <a:rPr lang="en-US" altLang="zh-CN"/>
              <a:t>防止数据库中存在不符合语义的数据，也就是防止数据库中存在不正确的数据</a:t>
            </a:r>
          </a:p>
          <a:p>
            <a:pPr lvl="2"/>
            <a:r>
              <a:rPr lang="en-US" altLang="zh-CN"/>
              <a:t>防范对象：不合语义的、不正确的数据</a:t>
            </a:r>
          </a:p>
          <a:p>
            <a:endParaRPr lang="en-US" altLang="zh-CN"/>
          </a:p>
          <a:p>
            <a:r>
              <a:rPr lang="en-US" altLang="zh-CN">
                <a:solidFill>
                  <a:srgbClr val="0000FF"/>
                </a:solidFill>
              </a:rPr>
              <a:t>数据的安全性</a:t>
            </a:r>
          </a:p>
          <a:p>
            <a:pPr lvl="1"/>
            <a:r>
              <a:rPr lang="en-US" altLang="zh-CN">
                <a:solidFill>
                  <a:srgbClr val="0000FF"/>
                </a:solidFill>
              </a:rPr>
              <a:t>保护数据库防止恶意的破坏和非法的存取</a:t>
            </a:r>
          </a:p>
          <a:p>
            <a:pPr lvl="1"/>
            <a:r>
              <a:rPr lang="en-US" altLang="zh-CN">
                <a:solidFill>
                  <a:srgbClr val="0000FF"/>
                </a:solidFill>
              </a:rPr>
              <a:t>防范对象：非法用户和非法操作</a:t>
            </a:r>
          </a:p>
        </p:txBody>
      </p:sp>
    </p:spTree>
    <p:extLst>
      <p:ext uri="{BB962C8B-B14F-4D97-AF65-F5344CB8AC3E}">
        <p14:creationId xmlns:p14="http://schemas.microsoft.com/office/powerpoint/2010/main" val="223470021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a:extLst>
              <a:ext uri="{FF2B5EF4-FFF2-40B4-BE49-F238E27FC236}">
                <a16:creationId xmlns:a16="http://schemas.microsoft.com/office/drawing/2014/main" id="{81741B1A-0CD2-470F-822A-577962513F9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9E205E1-D836-44CD-B8B7-DD88E86AE3AA}" type="slidenum">
              <a:rPr lang="zh-CN" altLang="en-US" sz="2000"/>
              <a:pPr/>
              <a:t>171</a:t>
            </a:fld>
            <a:endParaRPr lang="en-US" altLang="zh-CN" sz="2000"/>
          </a:p>
        </p:txBody>
      </p:sp>
      <p:sp>
        <p:nvSpPr>
          <p:cNvPr id="18434" name="日期占位符 4">
            <a:extLst>
              <a:ext uri="{FF2B5EF4-FFF2-40B4-BE49-F238E27FC236}">
                <a16:creationId xmlns:a16="http://schemas.microsoft.com/office/drawing/2014/main" id="{01764152-86C1-410C-B4E4-DFD9EF82295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4767530-FB7B-4B64-B207-2F001BFE95C5}" type="datetime1">
              <a:rPr lang="zh-CN" altLang="en-US" sz="1800" smtClean="0"/>
              <a:pPr/>
              <a:t>2024/6/12</a:t>
            </a:fld>
            <a:endParaRPr lang="en-US" altLang="zh-CN" sz="1000"/>
          </a:p>
        </p:txBody>
      </p:sp>
      <p:sp>
        <p:nvSpPr>
          <p:cNvPr id="2591746" name="Rectangle 2">
            <a:extLst>
              <a:ext uri="{FF2B5EF4-FFF2-40B4-BE49-F238E27FC236}">
                <a16:creationId xmlns:a16="http://schemas.microsoft.com/office/drawing/2014/main" id="{04623B38-B7DD-054C-B7C8-AA97F70CDDF2}"/>
              </a:ext>
            </a:extLst>
          </p:cNvPr>
          <p:cNvSpPr>
            <a:spLocks noGrp="1" noChangeArrowheads="1"/>
          </p:cNvSpPr>
          <p:nvPr>
            <p:ph type="title"/>
          </p:nvPr>
        </p:nvSpPr>
        <p:spPr/>
        <p:txBody>
          <a:bodyPr/>
          <a:lstStyle/>
          <a:p>
            <a:r>
              <a:rPr lang="en-US" altLang="zh-CN"/>
              <a:t>7.1 数据库的完整性概述</a:t>
            </a:r>
            <a:endParaRPr lang="zh-CN" altLang="en-US"/>
          </a:p>
        </p:txBody>
      </p:sp>
      <p:sp>
        <p:nvSpPr>
          <p:cNvPr id="18436" name="Rectangle 3">
            <a:extLst>
              <a:ext uri="{FF2B5EF4-FFF2-40B4-BE49-F238E27FC236}">
                <a16:creationId xmlns:a16="http://schemas.microsoft.com/office/drawing/2014/main" id="{73B99983-13EA-42E3-A348-AA8D5D4D9577}"/>
              </a:ext>
            </a:extLst>
          </p:cNvPr>
          <p:cNvSpPr>
            <a:spLocks noGrp="1" noChangeArrowheads="1"/>
          </p:cNvSpPr>
          <p:nvPr>
            <p:ph type="body" idx="1"/>
          </p:nvPr>
        </p:nvSpPr>
        <p:spPr>
          <a:xfrm>
            <a:off x="650875" y="1143000"/>
            <a:ext cx="8820150" cy="4479925"/>
          </a:xfrm>
        </p:spPr>
        <p:txBody>
          <a:bodyPr/>
          <a:lstStyle/>
          <a:p>
            <a:r>
              <a:rPr lang="zh-CN" altLang="en-US"/>
              <a:t>数据库的完整性是一种语义概念，</a:t>
            </a:r>
          </a:p>
          <a:p>
            <a:pPr lvl="1"/>
            <a:r>
              <a:rPr lang="zh-CN" altLang="en-US"/>
              <a:t>防止数据库中存在</a:t>
            </a:r>
          </a:p>
          <a:p>
            <a:pPr lvl="2"/>
            <a:r>
              <a:rPr lang="zh-CN" altLang="en-US"/>
              <a:t>不符合语义的数据，</a:t>
            </a:r>
          </a:p>
          <a:p>
            <a:pPr lvl="2"/>
            <a:r>
              <a:rPr lang="zh-CN" altLang="en-US"/>
              <a:t>不正确的数据</a:t>
            </a:r>
          </a:p>
          <a:p>
            <a:pPr lvl="1"/>
            <a:r>
              <a:rPr lang="zh-CN" altLang="en-US"/>
              <a:t>保证数据库中数据的质量。 </a:t>
            </a:r>
          </a:p>
          <a:p>
            <a:pPr>
              <a:lnSpc>
                <a:spcPct val="80000"/>
              </a:lnSpc>
            </a:pPr>
            <a:r>
              <a:rPr lang="zh-CN" altLang="en-US"/>
              <a:t>为维护数据库的完整性，</a:t>
            </a:r>
            <a:r>
              <a:rPr lang="en-US" altLang="zh-CN"/>
              <a:t>DBMS</a:t>
            </a:r>
            <a:r>
              <a:rPr lang="zh-CN" altLang="en-US"/>
              <a:t>必须：</a:t>
            </a:r>
          </a:p>
          <a:p>
            <a:pPr lvl="1">
              <a:lnSpc>
                <a:spcPct val="80000"/>
              </a:lnSpc>
            </a:pPr>
            <a:r>
              <a:rPr lang="zh-CN" altLang="en-US"/>
              <a:t>提供定义完整性约束条件的机制</a:t>
            </a:r>
          </a:p>
          <a:p>
            <a:pPr lvl="1">
              <a:lnSpc>
                <a:spcPct val="80000"/>
              </a:lnSpc>
            </a:pPr>
            <a:r>
              <a:rPr lang="zh-CN" altLang="en-US"/>
              <a:t>提供完整性检查的方法</a:t>
            </a:r>
          </a:p>
          <a:p>
            <a:pPr lvl="1">
              <a:lnSpc>
                <a:spcPct val="80000"/>
              </a:lnSpc>
            </a:pPr>
            <a:r>
              <a:rPr lang="zh-CN" altLang="en-US"/>
              <a:t>违约处理</a:t>
            </a:r>
          </a:p>
        </p:txBody>
      </p:sp>
    </p:spTree>
    <p:extLst>
      <p:ext uri="{BB962C8B-B14F-4D97-AF65-F5344CB8AC3E}">
        <p14:creationId xmlns:p14="http://schemas.microsoft.com/office/powerpoint/2010/main" val="355230684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灯片编号占位符 3">
            <a:extLst>
              <a:ext uri="{FF2B5EF4-FFF2-40B4-BE49-F238E27FC236}">
                <a16:creationId xmlns:a16="http://schemas.microsoft.com/office/drawing/2014/main" id="{8DB99A78-5868-4E6C-8625-8FCF96F91F7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084499C-A1A5-4E62-B09D-384CC1EC97B2}" type="slidenum">
              <a:rPr lang="zh-CN" altLang="en-US" sz="2000"/>
              <a:pPr/>
              <a:t>172</a:t>
            </a:fld>
            <a:endParaRPr lang="en-US" altLang="zh-CN" sz="2000"/>
          </a:p>
        </p:txBody>
      </p:sp>
      <p:sp>
        <p:nvSpPr>
          <p:cNvPr id="20482" name="日期占位符 4">
            <a:extLst>
              <a:ext uri="{FF2B5EF4-FFF2-40B4-BE49-F238E27FC236}">
                <a16:creationId xmlns:a16="http://schemas.microsoft.com/office/drawing/2014/main" id="{B91DBDB0-46AD-48FE-9E8B-9BE80995206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C3E83FA-AC2B-4446-944D-65F3571BBC64}" type="datetime1">
              <a:rPr lang="zh-CN" altLang="en-US" sz="1800" smtClean="0"/>
              <a:pPr/>
              <a:t>2024/6/12</a:t>
            </a:fld>
            <a:endParaRPr lang="en-US" altLang="zh-CN" sz="1000"/>
          </a:p>
        </p:txBody>
      </p:sp>
      <p:sp>
        <p:nvSpPr>
          <p:cNvPr id="2593794" name="Rectangle 2">
            <a:extLst>
              <a:ext uri="{FF2B5EF4-FFF2-40B4-BE49-F238E27FC236}">
                <a16:creationId xmlns:a16="http://schemas.microsoft.com/office/drawing/2014/main" id="{A3E80899-CD0C-7247-9BE1-995870FE93B6}"/>
              </a:ext>
            </a:extLst>
          </p:cNvPr>
          <p:cNvSpPr>
            <a:spLocks noGrp="1" noChangeArrowheads="1"/>
          </p:cNvSpPr>
          <p:nvPr>
            <p:ph type="title"/>
          </p:nvPr>
        </p:nvSpPr>
        <p:spPr/>
        <p:txBody>
          <a:bodyPr/>
          <a:lstStyle/>
          <a:p>
            <a:r>
              <a:rPr lang="en-US" altLang="zh-CN"/>
              <a:t>7.1.1	</a:t>
            </a:r>
            <a:r>
              <a:rPr lang="zh-CN" altLang="en-US"/>
              <a:t>完整性约束条件</a:t>
            </a:r>
          </a:p>
        </p:txBody>
      </p:sp>
      <p:sp>
        <p:nvSpPr>
          <p:cNvPr id="20484" name="Rectangle 3">
            <a:extLst>
              <a:ext uri="{FF2B5EF4-FFF2-40B4-BE49-F238E27FC236}">
                <a16:creationId xmlns:a16="http://schemas.microsoft.com/office/drawing/2014/main" id="{6567A5FE-BB7B-41CD-83C2-35727CDD07F1}"/>
              </a:ext>
            </a:extLst>
          </p:cNvPr>
          <p:cNvSpPr>
            <a:spLocks noGrp="1" noChangeArrowheads="1"/>
          </p:cNvSpPr>
          <p:nvPr>
            <p:ph type="body" idx="1"/>
          </p:nvPr>
        </p:nvSpPr>
        <p:spPr>
          <a:xfrm>
            <a:off x="650875" y="1143000"/>
            <a:ext cx="8820150" cy="4972050"/>
          </a:xfrm>
        </p:spPr>
        <p:txBody>
          <a:bodyPr/>
          <a:lstStyle/>
          <a:p>
            <a:r>
              <a:rPr lang="zh-CN" altLang="en-US"/>
              <a:t>（</a:t>
            </a:r>
            <a:r>
              <a:rPr lang="en-US" altLang="zh-CN"/>
              <a:t>1</a:t>
            </a:r>
            <a:r>
              <a:rPr lang="zh-CN" altLang="en-US"/>
              <a:t>） 列级约束</a:t>
            </a:r>
          </a:p>
          <a:p>
            <a:pPr lvl="1"/>
            <a:r>
              <a:rPr lang="zh-CN" altLang="en-US"/>
              <a:t>主要是对属性的数据类型、数据格式和取值范围、精度等的约束。具体包括：</a:t>
            </a:r>
          </a:p>
          <a:p>
            <a:pPr lvl="2"/>
            <a:r>
              <a:rPr lang="zh-CN" altLang="en-US"/>
              <a:t>对数据类型的约束，包括数据类型、长度、精度等的约束。例如学生姓名的数据类型是字符型，长度是</a:t>
            </a:r>
            <a:r>
              <a:rPr lang="en-US" altLang="zh-CN"/>
              <a:t>8</a:t>
            </a:r>
            <a:r>
              <a:rPr lang="zh-CN" altLang="en-US"/>
              <a:t>。</a:t>
            </a:r>
          </a:p>
          <a:p>
            <a:pPr lvl="2"/>
            <a:r>
              <a:rPr lang="zh-CN" altLang="en-US"/>
              <a:t>对数据格式的约束，例如规定日期的格式为</a:t>
            </a:r>
            <a:r>
              <a:rPr lang="en-US" altLang="zh-CN"/>
              <a:t>YYYY/MM/DD</a:t>
            </a:r>
            <a:endParaRPr lang="zh-CN" altLang="en-US"/>
          </a:p>
          <a:p>
            <a:pPr lvl="2"/>
            <a:r>
              <a:rPr lang="zh-CN" altLang="en-US"/>
              <a:t>对取值域的约束，例如学生成绩的取值范围必须是</a:t>
            </a:r>
            <a:r>
              <a:rPr lang="en-US" altLang="zh-CN"/>
              <a:t>0</a:t>
            </a:r>
            <a:r>
              <a:rPr lang="zh-CN" altLang="en-US"/>
              <a:t>～</a:t>
            </a:r>
            <a:r>
              <a:rPr lang="en-US" altLang="zh-CN"/>
              <a:t>100</a:t>
            </a:r>
            <a:r>
              <a:rPr lang="zh-CN" altLang="en-US"/>
              <a:t>。</a:t>
            </a:r>
          </a:p>
          <a:p>
            <a:pPr lvl="2"/>
            <a:r>
              <a:rPr lang="zh-CN" altLang="en-US"/>
              <a:t>对空值的约束 </a:t>
            </a:r>
          </a:p>
        </p:txBody>
      </p:sp>
    </p:spTree>
    <p:extLst>
      <p:ext uri="{BB962C8B-B14F-4D97-AF65-F5344CB8AC3E}">
        <p14:creationId xmlns:p14="http://schemas.microsoft.com/office/powerpoint/2010/main" val="283834245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a:extLst>
              <a:ext uri="{FF2B5EF4-FFF2-40B4-BE49-F238E27FC236}">
                <a16:creationId xmlns:a16="http://schemas.microsoft.com/office/drawing/2014/main" id="{A97DBFEE-0291-4785-B660-28129D65299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A88FAEE-D8E1-4093-A94B-7CE0DB458555}" type="slidenum">
              <a:rPr lang="zh-CN" altLang="en-US" sz="2000"/>
              <a:pPr/>
              <a:t>173</a:t>
            </a:fld>
            <a:endParaRPr lang="en-US" altLang="zh-CN" sz="2000"/>
          </a:p>
        </p:txBody>
      </p:sp>
      <p:sp>
        <p:nvSpPr>
          <p:cNvPr id="21506" name="日期占位符 4">
            <a:extLst>
              <a:ext uri="{FF2B5EF4-FFF2-40B4-BE49-F238E27FC236}">
                <a16:creationId xmlns:a16="http://schemas.microsoft.com/office/drawing/2014/main" id="{49DFFBA0-367F-454E-AE84-2D50B139533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8E8838D-1D83-4B68-8A04-71A6829AEB09}" type="datetime1">
              <a:rPr lang="zh-CN" altLang="en-US" sz="1800" smtClean="0"/>
              <a:pPr/>
              <a:t>2024/6/12</a:t>
            </a:fld>
            <a:endParaRPr lang="en-US" altLang="zh-CN" sz="1000"/>
          </a:p>
        </p:txBody>
      </p:sp>
      <p:sp>
        <p:nvSpPr>
          <p:cNvPr id="2594818" name="Rectangle 2">
            <a:extLst>
              <a:ext uri="{FF2B5EF4-FFF2-40B4-BE49-F238E27FC236}">
                <a16:creationId xmlns:a16="http://schemas.microsoft.com/office/drawing/2014/main" id="{B5C0B8E7-F3AD-3643-B467-62B228190E20}"/>
              </a:ext>
            </a:extLst>
          </p:cNvPr>
          <p:cNvSpPr>
            <a:spLocks noGrp="1" noChangeArrowheads="1"/>
          </p:cNvSpPr>
          <p:nvPr>
            <p:ph type="title"/>
          </p:nvPr>
        </p:nvSpPr>
        <p:spPr/>
        <p:txBody>
          <a:bodyPr/>
          <a:lstStyle/>
          <a:p>
            <a:r>
              <a:rPr lang="en-US" altLang="zh-CN"/>
              <a:t>7.1.1	</a:t>
            </a:r>
            <a:r>
              <a:rPr lang="zh-CN" altLang="en-US"/>
              <a:t>完整性约束条件</a:t>
            </a:r>
          </a:p>
        </p:txBody>
      </p:sp>
      <p:sp>
        <p:nvSpPr>
          <p:cNvPr id="21508" name="Rectangle 3">
            <a:extLst>
              <a:ext uri="{FF2B5EF4-FFF2-40B4-BE49-F238E27FC236}">
                <a16:creationId xmlns:a16="http://schemas.microsoft.com/office/drawing/2014/main" id="{66BD3756-D035-4BEE-A3D9-BFE321D79D87}"/>
              </a:ext>
            </a:extLst>
          </p:cNvPr>
          <p:cNvSpPr>
            <a:spLocks noGrp="1" noChangeArrowheads="1"/>
          </p:cNvSpPr>
          <p:nvPr>
            <p:ph type="body" idx="1"/>
          </p:nvPr>
        </p:nvSpPr>
        <p:spPr>
          <a:xfrm>
            <a:off x="650875" y="1143000"/>
            <a:ext cx="8820150" cy="4289425"/>
          </a:xfrm>
        </p:spPr>
        <p:txBody>
          <a:bodyPr/>
          <a:lstStyle/>
          <a:p>
            <a:r>
              <a:rPr lang="zh-CN" altLang="en-US"/>
              <a:t>（</a:t>
            </a:r>
            <a:r>
              <a:rPr lang="en-US" altLang="zh-CN"/>
              <a:t>2</a:t>
            </a:r>
            <a:r>
              <a:rPr lang="zh-CN" altLang="en-US"/>
              <a:t>） 元组约束</a:t>
            </a:r>
          </a:p>
          <a:p>
            <a:pPr lvl="1"/>
            <a:r>
              <a:rPr lang="zh-CN" altLang="en-US"/>
              <a:t>一个元组是由若干个属性组成的，元组级约束就是元组中各个属性之间的约束关系。例如订货关系中发货日期不能小于订货日期，发货量不得超过订货量等。</a:t>
            </a:r>
          </a:p>
          <a:p>
            <a:r>
              <a:rPr lang="zh-CN" altLang="en-US"/>
              <a:t>（</a:t>
            </a:r>
            <a:r>
              <a:rPr lang="en-US" altLang="zh-CN"/>
              <a:t>3</a:t>
            </a:r>
            <a:r>
              <a:rPr lang="zh-CN" altLang="en-US"/>
              <a:t>） 关系约束</a:t>
            </a:r>
          </a:p>
          <a:p>
            <a:pPr lvl="1"/>
            <a:r>
              <a:rPr lang="zh-CN" altLang="en-US"/>
              <a:t>关系约束是指一个关系的各个元组之间、或者多个关系之间存在的各种联系或约束。常见的关系约束有实体完整性约束、参照完整性约束、函数依赖约束、统计约束等。</a:t>
            </a:r>
          </a:p>
        </p:txBody>
      </p:sp>
    </p:spTree>
    <p:extLst>
      <p:ext uri="{BB962C8B-B14F-4D97-AF65-F5344CB8AC3E}">
        <p14:creationId xmlns:p14="http://schemas.microsoft.com/office/powerpoint/2010/main" val="27681019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a:extLst>
              <a:ext uri="{FF2B5EF4-FFF2-40B4-BE49-F238E27FC236}">
                <a16:creationId xmlns:a16="http://schemas.microsoft.com/office/drawing/2014/main" id="{38AA4873-E769-4A77-B330-B2131595A4F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82BF882-09DB-4D1E-8B65-9469434EA0B7}" type="slidenum">
              <a:rPr lang="zh-CN" altLang="en-US" sz="2000"/>
              <a:pPr/>
              <a:t>174</a:t>
            </a:fld>
            <a:endParaRPr lang="en-US" altLang="zh-CN" sz="2000"/>
          </a:p>
        </p:txBody>
      </p:sp>
      <p:sp>
        <p:nvSpPr>
          <p:cNvPr id="22530" name="日期占位符 4">
            <a:extLst>
              <a:ext uri="{FF2B5EF4-FFF2-40B4-BE49-F238E27FC236}">
                <a16:creationId xmlns:a16="http://schemas.microsoft.com/office/drawing/2014/main" id="{72108C54-E4A6-4D92-B20D-8A842A9B96C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3888D1D-68AE-4EFA-973E-4A1067D89752}" type="datetime1">
              <a:rPr lang="zh-CN" altLang="en-US" sz="1800" smtClean="0"/>
              <a:pPr/>
              <a:t>2024/6/12</a:t>
            </a:fld>
            <a:endParaRPr lang="en-US" altLang="zh-CN" sz="1000"/>
          </a:p>
        </p:txBody>
      </p:sp>
      <p:sp>
        <p:nvSpPr>
          <p:cNvPr id="2595842" name="Rectangle 2">
            <a:extLst>
              <a:ext uri="{FF2B5EF4-FFF2-40B4-BE49-F238E27FC236}">
                <a16:creationId xmlns:a16="http://schemas.microsoft.com/office/drawing/2014/main" id="{3A7FA979-DD5B-F74B-BA4D-34F7E54A75C7}"/>
              </a:ext>
            </a:extLst>
          </p:cNvPr>
          <p:cNvSpPr>
            <a:spLocks noGrp="1" noChangeArrowheads="1"/>
          </p:cNvSpPr>
          <p:nvPr>
            <p:ph type="title"/>
          </p:nvPr>
        </p:nvSpPr>
        <p:spPr/>
        <p:txBody>
          <a:bodyPr/>
          <a:lstStyle/>
          <a:p>
            <a:r>
              <a:rPr lang="en-US" altLang="zh-CN"/>
              <a:t>7.1.2	</a:t>
            </a:r>
            <a:r>
              <a:rPr lang="zh-CN" altLang="en-US"/>
              <a:t>实现数据完整性的方法</a:t>
            </a:r>
          </a:p>
        </p:txBody>
      </p:sp>
      <p:sp>
        <p:nvSpPr>
          <p:cNvPr id="22532" name="Rectangle 3">
            <a:extLst>
              <a:ext uri="{FF2B5EF4-FFF2-40B4-BE49-F238E27FC236}">
                <a16:creationId xmlns:a16="http://schemas.microsoft.com/office/drawing/2014/main" id="{1CFD382B-CB3E-4DFF-868E-1E1CF54BE658}"/>
              </a:ext>
            </a:extLst>
          </p:cNvPr>
          <p:cNvSpPr>
            <a:spLocks noGrp="1" noChangeArrowheads="1"/>
          </p:cNvSpPr>
          <p:nvPr>
            <p:ph type="body" idx="1"/>
          </p:nvPr>
        </p:nvSpPr>
        <p:spPr>
          <a:xfrm>
            <a:off x="650875" y="1143000"/>
            <a:ext cx="8982075" cy="2603500"/>
          </a:xfrm>
        </p:spPr>
        <p:txBody>
          <a:bodyPr/>
          <a:lstStyle/>
          <a:p>
            <a:r>
              <a:rPr lang="zh-CN" altLang="en-US"/>
              <a:t>在关系数据库系统中，数据完整性控制策略包括规则、默认值、约束、触发器和存储过程等。</a:t>
            </a:r>
          </a:p>
          <a:p>
            <a:pPr lvl="1"/>
            <a:r>
              <a:rPr lang="en-US" altLang="zh-CN"/>
              <a:t>(1)</a:t>
            </a:r>
            <a:r>
              <a:rPr lang="zh-CN" altLang="en-US"/>
              <a:t>默认值</a:t>
            </a:r>
          </a:p>
          <a:p>
            <a:pPr lvl="2"/>
            <a:r>
              <a:rPr lang="zh-CN" altLang="en-US"/>
              <a:t>如果在插入行中没有指定列的值，那么默认值指定列中所使用的值，例如：自动增长值，内置函数、数学表达式等</a:t>
            </a:r>
          </a:p>
        </p:txBody>
      </p:sp>
    </p:spTree>
    <p:extLst>
      <p:ext uri="{BB962C8B-B14F-4D97-AF65-F5344CB8AC3E}">
        <p14:creationId xmlns:p14="http://schemas.microsoft.com/office/powerpoint/2010/main" val="285865292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3">
            <a:extLst>
              <a:ext uri="{FF2B5EF4-FFF2-40B4-BE49-F238E27FC236}">
                <a16:creationId xmlns:a16="http://schemas.microsoft.com/office/drawing/2014/main" id="{D0573C69-F0A3-42B6-AF16-A3BDD0C9C3EF}"/>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297D3FF-D833-4FBB-AE04-5351FA67D9BC}" type="slidenum">
              <a:rPr lang="zh-CN" altLang="en-US" sz="2000"/>
              <a:pPr/>
              <a:t>175</a:t>
            </a:fld>
            <a:endParaRPr lang="en-US" altLang="zh-CN" sz="2000"/>
          </a:p>
        </p:txBody>
      </p:sp>
      <p:sp>
        <p:nvSpPr>
          <p:cNvPr id="23554" name="日期占位符 4">
            <a:extLst>
              <a:ext uri="{FF2B5EF4-FFF2-40B4-BE49-F238E27FC236}">
                <a16:creationId xmlns:a16="http://schemas.microsoft.com/office/drawing/2014/main" id="{BB21227E-671F-4E46-A737-0D46DF4A402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B88FA25-A70D-4CDD-A2E7-2374602EC18B}" type="datetime1">
              <a:rPr lang="zh-CN" altLang="en-US" sz="1800" smtClean="0"/>
              <a:pPr/>
              <a:t>2024/6/12</a:t>
            </a:fld>
            <a:endParaRPr lang="en-US" altLang="zh-CN" sz="1000"/>
          </a:p>
        </p:txBody>
      </p:sp>
      <p:sp>
        <p:nvSpPr>
          <p:cNvPr id="2596866" name="Rectangle 2">
            <a:extLst>
              <a:ext uri="{FF2B5EF4-FFF2-40B4-BE49-F238E27FC236}">
                <a16:creationId xmlns:a16="http://schemas.microsoft.com/office/drawing/2014/main" id="{7D301BB4-585C-DC4A-92B9-90FFAE7639FC}"/>
              </a:ext>
            </a:extLst>
          </p:cNvPr>
          <p:cNvSpPr>
            <a:spLocks noGrp="1" noChangeArrowheads="1"/>
          </p:cNvSpPr>
          <p:nvPr>
            <p:ph type="title"/>
          </p:nvPr>
        </p:nvSpPr>
        <p:spPr/>
        <p:txBody>
          <a:bodyPr/>
          <a:lstStyle/>
          <a:p>
            <a:r>
              <a:rPr lang="en-US" altLang="zh-CN"/>
              <a:t>7.1.2	</a:t>
            </a:r>
            <a:r>
              <a:rPr lang="zh-CN" altLang="en-US"/>
              <a:t>实现数据完整性的方法</a:t>
            </a:r>
          </a:p>
        </p:txBody>
      </p:sp>
      <p:sp>
        <p:nvSpPr>
          <p:cNvPr id="23556" name="Rectangle 3">
            <a:extLst>
              <a:ext uri="{FF2B5EF4-FFF2-40B4-BE49-F238E27FC236}">
                <a16:creationId xmlns:a16="http://schemas.microsoft.com/office/drawing/2014/main" id="{603ABE3C-D3A1-44D1-852E-6E05AC2B4F2F}"/>
              </a:ext>
            </a:extLst>
          </p:cNvPr>
          <p:cNvSpPr>
            <a:spLocks noGrp="1" noChangeArrowheads="1"/>
          </p:cNvSpPr>
          <p:nvPr>
            <p:ph type="body" idx="1"/>
          </p:nvPr>
        </p:nvSpPr>
        <p:spPr>
          <a:xfrm>
            <a:off x="650875" y="1143000"/>
            <a:ext cx="8820150" cy="5124450"/>
          </a:xfrm>
        </p:spPr>
        <p:txBody>
          <a:bodyPr/>
          <a:lstStyle/>
          <a:p>
            <a:pPr>
              <a:lnSpc>
                <a:spcPct val="100000"/>
              </a:lnSpc>
              <a:spcBef>
                <a:spcPct val="0"/>
              </a:spcBef>
            </a:pPr>
            <a:r>
              <a:rPr lang="en-US" altLang="zh-CN"/>
              <a:t>(2) </a:t>
            </a:r>
            <a:r>
              <a:rPr lang="zh-CN" altLang="en-US"/>
              <a:t>约束</a:t>
            </a:r>
          </a:p>
          <a:p>
            <a:pPr lvl="1">
              <a:lnSpc>
                <a:spcPct val="100000"/>
              </a:lnSpc>
              <a:spcBef>
                <a:spcPct val="0"/>
              </a:spcBef>
            </a:pPr>
            <a:r>
              <a:rPr lang="zh-CN" altLang="en-US"/>
              <a:t>约束是自动强制数据完整性的方法。</a:t>
            </a:r>
          </a:p>
          <a:p>
            <a:pPr lvl="1">
              <a:lnSpc>
                <a:spcPct val="100000"/>
              </a:lnSpc>
              <a:spcBef>
                <a:spcPct val="0"/>
              </a:spcBef>
            </a:pPr>
            <a:r>
              <a:rPr lang="zh-CN" altLang="en-US"/>
              <a:t>约束定义关系列中允许值的规则，是通用的强制完整性的标准机制。</a:t>
            </a:r>
          </a:p>
          <a:p>
            <a:pPr lvl="1">
              <a:lnSpc>
                <a:spcPct val="100000"/>
              </a:lnSpc>
              <a:spcBef>
                <a:spcPct val="0"/>
              </a:spcBef>
            </a:pPr>
            <a:r>
              <a:rPr lang="zh-CN" altLang="en-US"/>
              <a:t>使用约束优于使用触发器、规则和默认值。</a:t>
            </a:r>
          </a:p>
          <a:p>
            <a:pPr>
              <a:lnSpc>
                <a:spcPct val="100000"/>
              </a:lnSpc>
              <a:spcBef>
                <a:spcPct val="0"/>
              </a:spcBef>
            </a:pPr>
            <a:r>
              <a:rPr lang="en-US" altLang="zh-CN"/>
              <a:t>(3) </a:t>
            </a:r>
            <a:r>
              <a:rPr lang="zh-CN" altLang="en-US"/>
              <a:t>规则</a:t>
            </a:r>
          </a:p>
          <a:p>
            <a:pPr lvl="1">
              <a:lnSpc>
                <a:spcPct val="100000"/>
              </a:lnSpc>
              <a:spcBef>
                <a:spcPct val="0"/>
              </a:spcBef>
            </a:pPr>
            <a:r>
              <a:rPr lang="zh-CN" altLang="en-US"/>
              <a:t>规则是大多数数据库系统中一个向后兼容的功能，用于执行一些与</a:t>
            </a:r>
            <a:r>
              <a:rPr lang="en-US" altLang="zh-CN"/>
              <a:t>CHECK</a:t>
            </a:r>
            <a:r>
              <a:rPr lang="zh-CN" altLang="en-US"/>
              <a:t>约束相同的功能。规则以单独的对象创建，然后绑定到列上。</a:t>
            </a:r>
          </a:p>
          <a:p>
            <a:pPr>
              <a:lnSpc>
                <a:spcPct val="100000"/>
              </a:lnSpc>
              <a:spcBef>
                <a:spcPct val="0"/>
              </a:spcBef>
            </a:pPr>
            <a:r>
              <a:rPr lang="en-US" altLang="zh-CN"/>
              <a:t>(4)	</a:t>
            </a:r>
            <a:r>
              <a:rPr lang="zh-CN" altLang="en-US"/>
              <a:t>触发器</a:t>
            </a:r>
          </a:p>
          <a:p>
            <a:pPr lvl="1">
              <a:lnSpc>
                <a:spcPct val="100000"/>
              </a:lnSpc>
              <a:spcBef>
                <a:spcPct val="0"/>
              </a:spcBef>
            </a:pPr>
            <a:r>
              <a:rPr lang="zh-CN" altLang="en-US"/>
              <a:t>触发器是数据库系统中强制业务规则和数据完整性的主要机制</a:t>
            </a:r>
          </a:p>
        </p:txBody>
      </p:sp>
    </p:spTree>
    <p:extLst>
      <p:ext uri="{BB962C8B-B14F-4D97-AF65-F5344CB8AC3E}">
        <p14:creationId xmlns:p14="http://schemas.microsoft.com/office/powerpoint/2010/main" val="211042678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a:extLst>
              <a:ext uri="{FF2B5EF4-FFF2-40B4-BE49-F238E27FC236}">
                <a16:creationId xmlns:a16="http://schemas.microsoft.com/office/drawing/2014/main" id="{8899BA09-EEA9-4B65-9ED5-5836A060981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BD4B881-71BE-47F4-AE52-AB0A58FD97F1}" type="slidenum">
              <a:rPr lang="zh-CN" altLang="en-US" sz="2000"/>
              <a:pPr/>
              <a:t>176</a:t>
            </a:fld>
            <a:endParaRPr lang="en-US" altLang="zh-CN" sz="2000"/>
          </a:p>
        </p:txBody>
      </p:sp>
      <p:sp>
        <p:nvSpPr>
          <p:cNvPr id="24578" name="日期占位符 4">
            <a:extLst>
              <a:ext uri="{FF2B5EF4-FFF2-40B4-BE49-F238E27FC236}">
                <a16:creationId xmlns:a16="http://schemas.microsoft.com/office/drawing/2014/main" id="{951C8A5F-6437-4D8C-8B64-63CE9A46EFB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EF6DB80-1EAD-46ED-94A2-DDF548157169}" type="datetime1">
              <a:rPr lang="zh-CN" altLang="en-US" sz="1800" smtClean="0"/>
              <a:pPr/>
              <a:t>2024/6/12</a:t>
            </a:fld>
            <a:endParaRPr lang="en-US" altLang="zh-CN" sz="1000"/>
          </a:p>
        </p:txBody>
      </p:sp>
      <p:sp>
        <p:nvSpPr>
          <p:cNvPr id="2625538" name="Rectangle 2">
            <a:extLst>
              <a:ext uri="{FF2B5EF4-FFF2-40B4-BE49-F238E27FC236}">
                <a16:creationId xmlns:a16="http://schemas.microsoft.com/office/drawing/2014/main" id="{E6AFEAB2-EF12-6F46-A724-BE9F4F5F132F}"/>
              </a:ext>
            </a:extLst>
          </p:cNvPr>
          <p:cNvSpPr>
            <a:spLocks noGrp="1" noChangeArrowheads="1"/>
          </p:cNvSpPr>
          <p:nvPr>
            <p:ph type="title"/>
          </p:nvPr>
        </p:nvSpPr>
        <p:spPr/>
        <p:txBody>
          <a:bodyPr/>
          <a:lstStyle/>
          <a:p>
            <a:r>
              <a:rPr lang="en-US" altLang="zh-CN"/>
              <a:t>7.1 数据库的完整性概述</a:t>
            </a:r>
            <a:endParaRPr lang="zh-CN" altLang="en-US"/>
          </a:p>
        </p:txBody>
      </p:sp>
      <p:sp>
        <p:nvSpPr>
          <p:cNvPr id="24580" name="Rectangle 3">
            <a:extLst>
              <a:ext uri="{FF2B5EF4-FFF2-40B4-BE49-F238E27FC236}">
                <a16:creationId xmlns:a16="http://schemas.microsoft.com/office/drawing/2014/main" id="{BF98CA48-3A1A-44E4-8A27-77D792D11160}"/>
              </a:ext>
            </a:extLst>
          </p:cNvPr>
          <p:cNvSpPr>
            <a:spLocks noGrp="1" noChangeArrowheads="1"/>
          </p:cNvSpPr>
          <p:nvPr>
            <p:ph type="body" idx="1"/>
          </p:nvPr>
        </p:nvSpPr>
        <p:spPr>
          <a:xfrm>
            <a:off x="650875" y="1143000"/>
            <a:ext cx="8820150" cy="4651375"/>
          </a:xfrm>
        </p:spPr>
        <p:txBody>
          <a:bodyPr/>
          <a:lstStyle/>
          <a:p>
            <a:r>
              <a:rPr lang="zh-CN" altLang="en-US"/>
              <a:t>声明式数据完整性</a:t>
            </a:r>
          </a:p>
          <a:p>
            <a:pPr lvl="1"/>
            <a:r>
              <a:rPr lang="zh-CN" altLang="en-US">
                <a:latin typeface="宋体" panose="02010600030101010101" pitchFamily="2" charset="-122"/>
              </a:rPr>
              <a:t>作为对象定义的一部分来定义数据必须达到的标准</a:t>
            </a:r>
            <a:endParaRPr lang="en-US" altLang="zh-CN">
              <a:latin typeface="宋体" panose="02010600030101010101" pitchFamily="2" charset="-122"/>
            </a:endParaRPr>
          </a:p>
          <a:p>
            <a:pPr lvl="1"/>
            <a:r>
              <a:rPr lang="en-US" altLang="zh-CN">
                <a:latin typeface="宋体" panose="02010600030101010101" pitchFamily="2" charset="-122"/>
              </a:rPr>
              <a:t>DBMS </a:t>
            </a:r>
            <a:r>
              <a:rPr lang="zh-CN" altLang="en-US">
                <a:latin typeface="宋体" panose="02010600030101010101" pitchFamily="2" charset="-122"/>
              </a:rPr>
              <a:t>自动强制完整性</a:t>
            </a:r>
          </a:p>
          <a:p>
            <a:pPr lvl="1"/>
            <a:r>
              <a:rPr lang="zh-CN" altLang="en-US">
                <a:latin typeface="宋体" panose="02010600030101010101" pitchFamily="2" charset="-122"/>
              </a:rPr>
              <a:t>通过使用</a:t>
            </a:r>
            <a:r>
              <a:rPr lang="zh-CN" altLang="en-US">
                <a:solidFill>
                  <a:srgbClr val="C00000"/>
                </a:solidFill>
                <a:latin typeface="宋体" panose="02010600030101010101" pitchFamily="2" charset="-122"/>
              </a:rPr>
              <a:t>约束、默认</a:t>
            </a:r>
            <a:r>
              <a:rPr lang="zh-CN" altLang="en-US">
                <a:latin typeface="宋体" panose="02010600030101010101" pitchFamily="2" charset="-122"/>
              </a:rPr>
              <a:t>和</a:t>
            </a:r>
            <a:r>
              <a:rPr lang="zh-CN" altLang="en-US">
                <a:solidFill>
                  <a:srgbClr val="C00000"/>
                </a:solidFill>
                <a:latin typeface="宋体" panose="02010600030101010101" pitchFamily="2" charset="-122"/>
              </a:rPr>
              <a:t>规则</a:t>
            </a:r>
            <a:r>
              <a:rPr lang="zh-CN" altLang="en-US">
                <a:latin typeface="宋体" panose="02010600030101010101" pitchFamily="2" charset="-122"/>
              </a:rPr>
              <a:t>来实现</a:t>
            </a:r>
          </a:p>
          <a:p>
            <a:r>
              <a:rPr lang="zh-CN" altLang="en-US"/>
              <a:t>过程式数据完整性</a:t>
            </a:r>
          </a:p>
          <a:p>
            <a:pPr lvl="1"/>
            <a:r>
              <a:rPr lang="zh-CN" altLang="en-US">
                <a:latin typeface="宋体" panose="02010600030101010101" pitchFamily="2" charset="-122"/>
              </a:rPr>
              <a:t>在脚本中定义数据必须达到的标准</a:t>
            </a:r>
          </a:p>
          <a:p>
            <a:pPr lvl="1"/>
            <a:r>
              <a:rPr lang="zh-CN" altLang="en-US">
                <a:latin typeface="宋体" panose="02010600030101010101" pitchFamily="2" charset="-122"/>
              </a:rPr>
              <a:t>在脚本中强制完整性</a:t>
            </a:r>
          </a:p>
          <a:p>
            <a:pPr lvl="1"/>
            <a:r>
              <a:rPr lang="zh-CN" altLang="en-US">
                <a:latin typeface="宋体" panose="02010600030101010101" pitchFamily="2" charset="-122"/>
              </a:rPr>
              <a:t>通过使用</a:t>
            </a:r>
            <a:r>
              <a:rPr lang="zh-CN" altLang="en-US">
                <a:solidFill>
                  <a:srgbClr val="C00000"/>
                </a:solidFill>
                <a:latin typeface="宋体" panose="02010600030101010101" pitchFamily="2" charset="-122"/>
              </a:rPr>
              <a:t>触发器</a:t>
            </a:r>
            <a:r>
              <a:rPr lang="zh-CN" altLang="en-US">
                <a:latin typeface="宋体" panose="02010600030101010101" pitchFamily="2" charset="-122"/>
              </a:rPr>
              <a:t>和</a:t>
            </a:r>
            <a:r>
              <a:rPr lang="zh-CN" altLang="en-US">
                <a:solidFill>
                  <a:srgbClr val="C00000"/>
                </a:solidFill>
                <a:latin typeface="宋体" panose="02010600030101010101" pitchFamily="2" charset="-122"/>
              </a:rPr>
              <a:t>存储过程</a:t>
            </a:r>
            <a:r>
              <a:rPr lang="zh-CN" altLang="en-US">
                <a:latin typeface="宋体" panose="02010600030101010101" pitchFamily="2" charset="-122"/>
              </a:rPr>
              <a:t>来实现</a:t>
            </a:r>
          </a:p>
          <a:p>
            <a:pPr lvl="1"/>
            <a:r>
              <a:rPr lang="zh-CN" altLang="en-US">
                <a:latin typeface="宋体" panose="02010600030101010101" pitchFamily="2" charset="-122"/>
              </a:rPr>
              <a:t>可在客户端或服务器用其他编程语言和工具来实现</a:t>
            </a:r>
            <a:endParaRPr lang="zh-CN" altLang="en-US"/>
          </a:p>
        </p:txBody>
      </p:sp>
      <p:sp>
        <p:nvSpPr>
          <p:cNvPr id="24581" name="Rectangle 4">
            <a:extLst>
              <a:ext uri="{FF2B5EF4-FFF2-40B4-BE49-F238E27FC236}">
                <a16:creationId xmlns:a16="http://schemas.microsoft.com/office/drawing/2014/main" id="{F0E92215-464D-44EE-9B72-472CA98F6AAD}"/>
              </a:ext>
            </a:extLst>
          </p:cNvPr>
          <p:cNvSpPr>
            <a:spLocks noChangeArrowheads="1"/>
          </p:cNvSpPr>
          <p:nvPr/>
        </p:nvSpPr>
        <p:spPr bwMode="auto">
          <a:xfrm>
            <a:off x="4592638" y="3213100"/>
            <a:ext cx="355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0000FF"/>
                </a:solidFill>
              </a:rPr>
              <a:t>通过代码保证数据完整性</a:t>
            </a:r>
          </a:p>
        </p:txBody>
      </p:sp>
      <p:sp>
        <p:nvSpPr>
          <p:cNvPr id="24582" name="Rectangle 5">
            <a:extLst>
              <a:ext uri="{FF2B5EF4-FFF2-40B4-BE49-F238E27FC236}">
                <a16:creationId xmlns:a16="http://schemas.microsoft.com/office/drawing/2014/main" id="{4CC0BEC4-525C-4286-B7A0-6B70443FC0E6}"/>
              </a:ext>
            </a:extLst>
          </p:cNvPr>
          <p:cNvSpPr>
            <a:spLocks noChangeArrowheads="1"/>
          </p:cNvSpPr>
          <p:nvPr/>
        </p:nvSpPr>
        <p:spPr bwMode="auto">
          <a:xfrm>
            <a:off x="4521200" y="1125538"/>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0000FF"/>
                </a:solidFill>
              </a:rPr>
              <a:t>通过声明保证数据完整性</a:t>
            </a:r>
          </a:p>
        </p:txBody>
      </p:sp>
    </p:spTree>
    <p:extLst>
      <p:ext uri="{BB962C8B-B14F-4D97-AF65-F5344CB8AC3E}">
        <p14:creationId xmlns:p14="http://schemas.microsoft.com/office/powerpoint/2010/main" val="213558610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3">
            <a:extLst>
              <a:ext uri="{FF2B5EF4-FFF2-40B4-BE49-F238E27FC236}">
                <a16:creationId xmlns:a16="http://schemas.microsoft.com/office/drawing/2014/main" id="{0EC9D26B-F79F-46F6-827D-8F37B0DCFD2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ABDFF01-110A-4416-A991-266E1659AF7F}" type="slidenum">
              <a:rPr lang="zh-CN" altLang="en-US" sz="2000"/>
              <a:pPr/>
              <a:t>177</a:t>
            </a:fld>
            <a:endParaRPr lang="en-US" altLang="zh-CN" sz="2000"/>
          </a:p>
        </p:txBody>
      </p:sp>
      <p:sp>
        <p:nvSpPr>
          <p:cNvPr id="27650" name="日期占位符 4">
            <a:extLst>
              <a:ext uri="{FF2B5EF4-FFF2-40B4-BE49-F238E27FC236}">
                <a16:creationId xmlns:a16="http://schemas.microsoft.com/office/drawing/2014/main" id="{AC891DA4-996E-4A49-A51B-B8E029B16A6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70AB3E5-75C9-4E9E-AE82-1AB379A91547}" type="datetime1">
              <a:rPr lang="zh-CN" altLang="en-US" sz="1800" smtClean="0"/>
              <a:pPr/>
              <a:t>2024/6/12</a:t>
            </a:fld>
            <a:endParaRPr lang="en-US" altLang="zh-CN" sz="1000"/>
          </a:p>
        </p:txBody>
      </p:sp>
      <p:sp>
        <p:nvSpPr>
          <p:cNvPr id="2545666" name="Rectangle 2">
            <a:extLst>
              <a:ext uri="{FF2B5EF4-FFF2-40B4-BE49-F238E27FC236}">
                <a16:creationId xmlns:a16="http://schemas.microsoft.com/office/drawing/2014/main" id="{BB960CA4-226E-5848-ADD4-540A1EB0E68D}"/>
              </a:ext>
            </a:extLst>
          </p:cNvPr>
          <p:cNvSpPr>
            <a:spLocks noGrp="1" noChangeArrowheads="1"/>
          </p:cNvSpPr>
          <p:nvPr>
            <p:ph type="title"/>
          </p:nvPr>
        </p:nvSpPr>
        <p:spPr/>
        <p:txBody>
          <a:bodyPr/>
          <a:lstStyle/>
          <a:p>
            <a:r>
              <a:rPr lang="en-US" altLang="en-US"/>
              <a:t>7.2</a:t>
            </a:r>
            <a:r>
              <a:rPr lang="en-US" altLang="zh-CN"/>
              <a:t> </a:t>
            </a:r>
            <a:r>
              <a:rPr lang="en-US" altLang="en-US"/>
              <a:t>实体完整性</a:t>
            </a:r>
            <a:endParaRPr lang="zh-CN" altLang="en-US"/>
          </a:p>
        </p:txBody>
      </p:sp>
      <p:sp>
        <p:nvSpPr>
          <p:cNvPr id="2545667" name="Rectangle 3">
            <a:extLst>
              <a:ext uri="{FF2B5EF4-FFF2-40B4-BE49-F238E27FC236}">
                <a16:creationId xmlns:a16="http://schemas.microsoft.com/office/drawing/2014/main" id="{5B32097B-82CC-449D-9137-4E945E4ACD58}"/>
              </a:ext>
            </a:extLst>
          </p:cNvPr>
          <p:cNvSpPr>
            <a:spLocks noGrp="1" noChangeArrowheads="1"/>
          </p:cNvSpPr>
          <p:nvPr>
            <p:ph type="body" idx="1"/>
          </p:nvPr>
        </p:nvSpPr>
        <p:spPr>
          <a:xfrm>
            <a:off x="650875" y="1143000"/>
            <a:ext cx="8820150" cy="5300663"/>
          </a:xfrm>
        </p:spPr>
        <p:txBody>
          <a:bodyPr/>
          <a:lstStyle/>
          <a:p>
            <a:pPr>
              <a:lnSpc>
                <a:spcPct val="80000"/>
              </a:lnSpc>
            </a:pPr>
            <a:r>
              <a:rPr lang="zh-CN" altLang="en-US"/>
              <a:t>实体完整性规则规定：</a:t>
            </a:r>
          </a:p>
          <a:p>
            <a:pPr lvl="1">
              <a:lnSpc>
                <a:spcPct val="80000"/>
              </a:lnSpc>
            </a:pPr>
            <a:r>
              <a:rPr lang="zh-CN" altLang="en-US"/>
              <a:t>主键的值不能取空值</a:t>
            </a:r>
          </a:p>
          <a:p>
            <a:pPr lvl="1">
              <a:lnSpc>
                <a:spcPct val="80000"/>
              </a:lnSpc>
            </a:pPr>
            <a:r>
              <a:rPr lang="zh-CN" altLang="en-US"/>
              <a:t>主键的值唯一</a:t>
            </a:r>
          </a:p>
          <a:p>
            <a:pPr>
              <a:lnSpc>
                <a:spcPct val="80000"/>
              </a:lnSpc>
            </a:pPr>
            <a:r>
              <a:rPr lang="zh-CN" altLang="en-US"/>
              <a:t>实现方法：通过对主键值的约束实现实体完整性。 </a:t>
            </a:r>
            <a:endParaRPr lang="en-US" altLang="zh-CN"/>
          </a:p>
          <a:p>
            <a:pPr>
              <a:lnSpc>
                <a:spcPct val="80000"/>
              </a:lnSpc>
            </a:pPr>
            <a:r>
              <a:rPr lang="en-US" altLang="en-US"/>
              <a:t>7.2.1</a:t>
            </a:r>
            <a:r>
              <a:rPr lang="en-US" altLang="zh-CN"/>
              <a:t> </a:t>
            </a:r>
            <a:r>
              <a:rPr lang="en-US" altLang="en-US"/>
              <a:t>实体完整性的定义</a:t>
            </a:r>
            <a:endParaRPr lang="zh-CN" altLang="en-US"/>
          </a:p>
          <a:p>
            <a:pPr lvl="1">
              <a:lnSpc>
                <a:spcPct val="80000"/>
              </a:lnSpc>
            </a:pPr>
            <a:r>
              <a:rPr lang="zh-CN" altLang="en-US"/>
              <a:t>关系模型的实体完整性</a:t>
            </a:r>
          </a:p>
          <a:p>
            <a:pPr lvl="2">
              <a:lnSpc>
                <a:spcPct val="80000"/>
              </a:lnSpc>
            </a:pPr>
            <a:r>
              <a:rPr lang="en-US" altLang="zh-CN"/>
              <a:t>CREATE  TABLE</a:t>
            </a:r>
            <a:r>
              <a:rPr lang="zh-CN" altLang="en-US"/>
              <a:t>中用</a:t>
            </a:r>
            <a:r>
              <a:rPr lang="en-US" altLang="zh-CN"/>
              <a:t>PRIMARY KEY</a:t>
            </a:r>
            <a:r>
              <a:rPr lang="zh-CN" altLang="en-US"/>
              <a:t>定义</a:t>
            </a:r>
          </a:p>
          <a:p>
            <a:pPr lvl="1">
              <a:lnSpc>
                <a:spcPct val="80000"/>
              </a:lnSpc>
            </a:pPr>
            <a:r>
              <a:rPr lang="zh-CN" altLang="en-US">
                <a:solidFill>
                  <a:srgbClr val="C00000"/>
                </a:solidFill>
              </a:rPr>
              <a:t>单属性</a:t>
            </a:r>
            <a:r>
              <a:rPr lang="zh-CN" altLang="en-US"/>
              <a:t>构成的主键有两种说明方法 </a:t>
            </a:r>
          </a:p>
          <a:p>
            <a:pPr lvl="2">
              <a:lnSpc>
                <a:spcPct val="80000"/>
              </a:lnSpc>
            </a:pPr>
            <a:r>
              <a:rPr lang="zh-CN" altLang="en-US"/>
              <a:t>定义为列级约束条件、定义为表级约束条件</a:t>
            </a:r>
          </a:p>
          <a:p>
            <a:pPr lvl="1">
              <a:lnSpc>
                <a:spcPct val="80000"/>
              </a:lnSpc>
            </a:pPr>
            <a:r>
              <a:rPr lang="zh-CN" altLang="en-US"/>
              <a:t>对</a:t>
            </a:r>
            <a:r>
              <a:rPr lang="zh-CN" altLang="en-US">
                <a:solidFill>
                  <a:srgbClr val="C00000"/>
                </a:solidFill>
              </a:rPr>
              <a:t>多个属性</a:t>
            </a:r>
            <a:r>
              <a:rPr lang="zh-CN" altLang="en-US"/>
              <a:t>构成的主键只有一种说明方法</a:t>
            </a:r>
          </a:p>
          <a:p>
            <a:pPr lvl="2">
              <a:lnSpc>
                <a:spcPct val="80000"/>
              </a:lnSpc>
            </a:pPr>
            <a:r>
              <a:rPr lang="zh-CN" altLang="en-US"/>
              <a:t>定义为表级约束条件 </a:t>
            </a:r>
          </a:p>
        </p:txBody>
      </p:sp>
    </p:spTree>
    <p:extLst>
      <p:ext uri="{BB962C8B-B14F-4D97-AF65-F5344CB8AC3E}">
        <p14:creationId xmlns:p14="http://schemas.microsoft.com/office/powerpoint/2010/main" val="183780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45667">
                                            <p:txEl>
                                              <p:pRg st="4" end="4"/>
                                            </p:txEl>
                                          </p:spTgt>
                                        </p:tgtEl>
                                        <p:attrNameLst>
                                          <p:attrName>style.visibility</p:attrName>
                                        </p:attrNameLst>
                                      </p:cBhvr>
                                      <p:to>
                                        <p:strVal val="visible"/>
                                      </p:to>
                                    </p:set>
                                    <p:animEffect transition="in" filter="wipe(up)">
                                      <p:cBhvr>
                                        <p:cTn id="7" dur="1000"/>
                                        <p:tgtEl>
                                          <p:spTgt spid="2545667">
                                            <p:txEl>
                                              <p:pRg st="4" end="4"/>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545667">
                                            <p:txEl>
                                              <p:pRg st="5" end="5"/>
                                            </p:txEl>
                                          </p:spTgt>
                                        </p:tgtEl>
                                        <p:attrNameLst>
                                          <p:attrName>style.visibility</p:attrName>
                                        </p:attrNameLst>
                                      </p:cBhvr>
                                      <p:to>
                                        <p:strVal val="visible"/>
                                      </p:to>
                                    </p:set>
                                    <p:animEffect transition="in" filter="wipe(up)">
                                      <p:cBhvr>
                                        <p:cTn id="11" dur="1000"/>
                                        <p:tgtEl>
                                          <p:spTgt spid="2545667">
                                            <p:txEl>
                                              <p:pRg st="5" end="5"/>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2545667">
                                            <p:txEl>
                                              <p:pRg st="6" end="6"/>
                                            </p:txEl>
                                          </p:spTgt>
                                        </p:tgtEl>
                                        <p:attrNameLst>
                                          <p:attrName>style.visibility</p:attrName>
                                        </p:attrNameLst>
                                      </p:cBhvr>
                                      <p:to>
                                        <p:strVal val="visible"/>
                                      </p:to>
                                    </p:set>
                                    <p:animEffect transition="in" filter="wipe(up)">
                                      <p:cBhvr>
                                        <p:cTn id="15" dur="1000"/>
                                        <p:tgtEl>
                                          <p:spTgt spid="2545667">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545667">
                                            <p:txEl>
                                              <p:pRg st="7" end="7"/>
                                            </p:txEl>
                                          </p:spTgt>
                                        </p:tgtEl>
                                        <p:attrNameLst>
                                          <p:attrName>style.visibility</p:attrName>
                                        </p:attrNameLst>
                                      </p:cBhvr>
                                      <p:to>
                                        <p:strVal val="visible"/>
                                      </p:to>
                                    </p:set>
                                    <p:animEffect transition="in" filter="wipe(up)">
                                      <p:cBhvr>
                                        <p:cTn id="20" dur="1000"/>
                                        <p:tgtEl>
                                          <p:spTgt spid="2545667">
                                            <p:txEl>
                                              <p:pRg st="7" end="7"/>
                                            </p:txEl>
                                          </p:spTgt>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2545667">
                                            <p:txEl>
                                              <p:pRg st="8" end="8"/>
                                            </p:txEl>
                                          </p:spTgt>
                                        </p:tgtEl>
                                        <p:attrNameLst>
                                          <p:attrName>style.visibility</p:attrName>
                                        </p:attrNameLst>
                                      </p:cBhvr>
                                      <p:to>
                                        <p:strVal val="visible"/>
                                      </p:to>
                                    </p:set>
                                    <p:animEffect transition="in" filter="wipe(up)">
                                      <p:cBhvr>
                                        <p:cTn id="24" dur="1000"/>
                                        <p:tgtEl>
                                          <p:spTgt spid="2545667">
                                            <p:txEl>
                                              <p:pRg st="8" end="8"/>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545667">
                                            <p:txEl>
                                              <p:pRg st="9" end="9"/>
                                            </p:txEl>
                                          </p:spTgt>
                                        </p:tgtEl>
                                        <p:attrNameLst>
                                          <p:attrName>style.visibility</p:attrName>
                                        </p:attrNameLst>
                                      </p:cBhvr>
                                      <p:to>
                                        <p:strVal val="visible"/>
                                      </p:to>
                                    </p:set>
                                    <p:animEffect transition="in" filter="wipe(up)">
                                      <p:cBhvr>
                                        <p:cTn id="29" dur="1000"/>
                                        <p:tgtEl>
                                          <p:spTgt spid="2545667">
                                            <p:txEl>
                                              <p:pRg st="9" end="9"/>
                                            </p:txEl>
                                          </p:spTgt>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2545667">
                                            <p:txEl>
                                              <p:pRg st="10" end="10"/>
                                            </p:txEl>
                                          </p:spTgt>
                                        </p:tgtEl>
                                        <p:attrNameLst>
                                          <p:attrName>style.visibility</p:attrName>
                                        </p:attrNameLst>
                                      </p:cBhvr>
                                      <p:to>
                                        <p:strVal val="visible"/>
                                      </p:to>
                                    </p:set>
                                    <p:animEffect transition="in" filter="wipe(up)">
                                      <p:cBhvr>
                                        <p:cTn id="33" dur="1000"/>
                                        <p:tgtEl>
                                          <p:spTgt spid="25456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3">
            <a:extLst>
              <a:ext uri="{FF2B5EF4-FFF2-40B4-BE49-F238E27FC236}">
                <a16:creationId xmlns:a16="http://schemas.microsoft.com/office/drawing/2014/main" id="{7A46A492-C677-49D1-9464-9D6CDADF253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685882F-7446-4AC7-91DC-8D73D01DCA69}" type="slidenum">
              <a:rPr lang="zh-CN" altLang="en-US" sz="2000"/>
              <a:pPr/>
              <a:t>178</a:t>
            </a:fld>
            <a:endParaRPr lang="en-US" altLang="zh-CN" sz="2000"/>
          </a:p>
        </p:txBody>
      </p:sp>
      <p:sp>
        <p:nvSpPr>
          <p:cNvPr id="32770" name="日期占位符 4">
            <a:extLst>
              <a:ext uri="{FF2B5EF4-FFF2-40B4-BE49-F238E27FC236}">
                <a16:creationId xmlns:a16="http://schemas.microsoft.com/office/drawing/2014/main" id="{92AE158C-E11E-40C5-82CE-0F499CE7A81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733B773-4EBC-413B-818B-68386AF56C0C}" type="datetime1">
              <a:rPr lang="zh-CN" altLang="en-US" sz="1800" smtClean="0"/>
              <a:pPr/>
              <a:t>2024/6/12</a:t>
            </a:fld>
            <a:endParaRPr lang="en-US" altLang="zh-CN" sz="1000"/>
          </a:p>
        </p:txBody>
      </p:sp>
      <p:sp>
        <p:nvSpPr>
          <p:cNvPr id="2599938" name="Rectangle 2">
            <a:extLst>
              <a:ext uri="{FF2B5EF4-FFF2-40B4-BE49-F238E27FC236}">
                <a16:creationId xmlns:a16="http://schemas.microsoft.com/office/drawing/2014/main" id="{28A5DB67-DE4D-4140-B1F8-A8C95845E39C}"/>
              </a:ext>
            </a:extLst>
          </p:cNvPr>
          <p:cNvSpPr>
            <a:spLocks noGrp="1" noChangeArrowheads="1"/>
          </p:cNvSpPr>
          <p:nvPr>
            <p:ph type="title"/>
          </p:nvPr>
        </p:nvSpPr>
        <p:spPr>
          <a:xfrm>
            <a:off x="650875" y="311150"/>
            <a:ext cx="8820150" cy="603250"/>
          </a:xfrm>
        </p:spPr>
        <p:txBody>
          <a:bodyPr/>
          <a:lstStyle/>
          <a:p>
            <a:r>
              <a:rPr lang="en-US" altLang="en-US" sz="4400"/>
              <a:t>7.2.2	实体完整性检查和违约处理</a:t>
            </a:r>
            <a:endParaRPr lang="zh-CN" altLang="en-US" sz="4400"/>
          </a:p>
        </p:txBody>
      </p:sp>
      <p:sp>
        <p:nvSpPr>
          <p:cNvPr id="32772" name="Rectangle 3">
            <a:extLst>
              <a:ext uri="{FF2B5EF4-FFF2-40B4-BE49-F238E27FC236}">
                <a16:creationId xmlns:a16="http://schemas.microsoft.com/office/drawing/2014/main" id="{481E59CD-20BF-40FC-A713-BEB4167AA255}"/>
              </a:ext>
            </a:extLst>
          </p:cNvPr>
          <p:cNvSpPr>
            <a:spLocks noGrp="1" noChangeArrowheads="1"/>
          </p:cNvSpPr>
          <p:nvPr>
            <p:ph type="body" idx="1"/>
          </p:nvPr>
        </p:nvSpPr>
        <p:spPr>
          <a:xfrm>
            <a:off x="650875" y="1143000"/>
            <a:ext cx="8820150" cy="3286125"/>
          </a:xfrm>
        </p:spPr>
        <p:txBody>
          <a:bodyPr/>
          <a:lstStyle/>
          <a:p>
            <a:r>
              <a:rPr lang="zh-CN" altLang="en-US"/>
              <a:t>定义表的主键后，每当对该表插入一条记录或者对主键进行更新操作时，</a:t>
            </a:r>
            <a:r>
              <a:rPr lang="en-US" altLang="zh-CN"/>
              <a:t>DBMS</a:t>
            </a:r>
            <a:r>
              <a:rPr lang="zh-CN" altLang="en-US"/>
              <a:t>自动进行实体完整性的检查</a:t>
            </a:r>
          </a:p>
          <a:p>
            <a:pPr lvl="1"/>
            <a:r>
              <a:rPr lang="zh-CN" altLang="en-US"/>
              <a:t>检查主键是否唯一，</a:t>
            </a:r>
          </a:p>
          <a:p>
            <a:pPr lvl="2"/>
            <a:r>
              <a:rPr lang="zh-CN" altLang="en-US">
                <a:solidFill>
                  <a:srgbClr val="0000FF"/>
                </a:solidFill>
              </a:rPr>
              <a:t>如果不唯一则拒绝进行插入或修改</a:t>
            </a:r>
            <a:r>
              <a:rPr lang="zh-CN" altLang="en-US"/>
              <a:t>；</a:t>
            </a:r>
          </a:p>
          <a:p>
            <a:pPr lvl="1"/>
            <a:r>
              <a:rPr lang="zh-CN" altLang="en-US"/>
              <a:t>检查主键的各个属性（字段）值是否为空</a:t>
            </a:r>
          </a:p>
          <a:p>
            <a:pPr lvl="2"/>
            <a:r>
              <a:rPr lang="zh-CN" altLang="en-US">
                <a:solidFill>
                  <a:srgbClr val="0000FF"/>
                </a:solidFill>
              </a:rPr>
              <a:t>如果有空的字段值，则拒绝操作</a:t>
            </a:r>
            <a:r>
              <a:rPr lang="zh-CN" altLang="en-US"/>
              <a:t>，从而保证实体完整性。</a:t>
            </a:r>
          </a:p>
        </p:txBody>
      </p:sp>
    </p:spTree>
    <p:extLst>
      <p:ext uri="{BB962C8B-B14F-4D97-AF65-F5344CB8AC3E}">
        <p14:creationId xmlns:p14="http://schemas.microsoft.com/office/powerpoint/2010/main" val="290385527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3">
            <a:extLst>
              <a:ext uri="{FF2B5EF4-FFF2-40B4-BE49-F238E27FC236}">
                <a16:creationId xmlns:a16="http://schemas.microsoft.com/office/drawing/2014/main" id="{19A026D4-9160-4D2E-8E71-FE7C413F193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A9784D4-272C-48A1-AB15-BDA6305CBF7A}" type="slidenum">
              <a:rPr lang="zh-CN" altLang="en-US" sz="2000"/>
              <a:pPr/>
              <a:t>179</a:t>
            </a:fld>
            <a:endParaRPr lang="en-US" altLang="zh-CN" sz="2000"/>
          </a:p>
        </p:txBody>
      </p:sp>
      <p:sp>
        <p:nvSpPr>
          <p:cNvPr id="34818" name="日期占位符 4">
            <a:extLst>
              <a:ext uri="{FF2B5EF4-FFF2-40B4-BE49-F238E27FC236}">
                <a16:creationId xmlns:a16="http://schemas.microsoft.com/office/drawing/2014/main" id="{0985E2EB-F93B-431E-8B0B-2369919A510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D9E2A9A-927D-426D-BD10-4D76AF279645}" type="datetime1">
              <a:rPr lang="zh-CN" altLang="en-US" sz="1800" smtClean="0"/>
              <a:pPr/>
              <a:t>2024/6/12</a:t>
            </a:fld>
            <a:endParaRPr lang="en-US" altLang="zh-CN" sz="1000"/>
          </a:p>
        </p:txBody>
      </p:sp>
      <p:sp>
        <p:nvSpPr>
          <p:cNvPr id="2550786" name="Rectangle 2">
            <a:extLst>
              <a:ext uri="{FF2B5EF4-FFF2-40B4-BE49-F238E27FC236}">
                <a16:creationId xmlns:a16="http://schemas.microsoft.com/office/drawing/2014/main" id="{2304985C-DC5F-9C41-9794-AD59409C3903}"/>
              </a:ext>
            </a:extLst>
          </p:cNvPr>
          <p:cNvSpPr>
            <a:spLocks noGrp="1" noChangeArrowheads="1"/>
          </p:cNvSpPr>
          <p:nvPr>
            <p:ph type="title"/>
          </p:nvPr>
        </p:nvSpPr>
        <p:spPr/>
        <p:txBody>
          <a:bodyPr/>
          <a:lstStyle/>
          <a:p>
            <a:pPr>
              <a:defRPr/>
            </a:pPr>
            <a:r>
              <a:rPr lang="en-US" altLang="zh-CN"/>
              <a:t>7.3  </a:t>
            </a:r>
            <a:r>
              <a:rPr lang="zh-CN" altLang="en-US"/>
              <a:t>参照完整性</a:t>
            </a:r>
          </a:p>
        </p:txBody>
      </p:sp>
      <p:sp>
        <p:nvSpPr>
          <p:cNvPr id="34820" name="Rectangle 3">
            <a:extLst>
              <a:ext uri="{FF2B5EF4-FFF2-40B4-BE49-F238E27FC236}">
                <a16:creationId xmlns:a16="http://schemas.microsoft.com/office/drawing/2014/main" id="{40E39921-C740-4B87-A410-C69C92CD7034}"/>
              </a:ext>
            </a:extLst>
          </p:cNvPr>
          <p:cNvSpPr>
            <a:spLocks noGrp="1" noChangeArrowheads="1"/>
          </p:cNvSpPr>
          <p:nvPr>
            <p:ph type="body" idx="1"/>
          </p:nvPr>
        </p:nvSpPr>
        <p:spPr>
          <a:xfrm>
            <a:off x="650875" y="1143000"/>
            <a:ext cx="8820150" cy="1536700"/>
          </a:xfrm>
        </p:spPr>
        <p:txBody>
          <a:bodyPr/>
          <a:lstStyle/>
          <a:p>
            <a:pPr>
              <a:spcBef>
                <a:spcPct val="0"/>
              </a:spcBef>
            </a:pPr>
            <a:r>
              <a:rPr lang="en-US" altLang="zh-CN"/>
              <a:t>7.3.1 </a:t>
            </a:r>
            <a:r>
              <a:rPr lang="zh-CN" altLang="en-US"/>
              <a:t>参照完整性定义</a:t>
            </a:r>
          </a:p>
          <a:p>
            <a:pPr lvl="1">
              <a:spcBef>
                <a:spcPct val="0"/>
              </a:spcBef>
            </a:pPr>
            <a:r>
              <a:rPr lang="zh-CN" altLang="en-US"/>
              <a:t>关系模型的参照完整性定义</a:t>
            </a:r>
          </a:p>
          <a:p>
            <a:pPr lvl="2">
              <a:spcBef>
                <a:spcPct val="0"/>
              </a:spcBef>
            </a:pPr>
            <a:r>
              <a:rPr lang="zh-CN" altLang="en-US"/>
              <a:t>用</a:t>
            </a:r>
            <a:r>
              <a:rPr lang="en-US" altLang="zh-CN"/>
              <a:t>FOREIGN KEY</a:t>
            </a:r>
            <a:r>
              <a:rPr lang="zh-CN" altLang="en-US"/>
              <a:t>短语定义哪些列为外键</a:t>
            </a:r>
            <a:r>
              <a:rPr lang="en-US" altLang="zh-CN"/>
              <a:t>,</a:t>
            </a:r>
          </a:p>
          <a:p>
            <a:pPr lvl="2">
              <a:spcBef>
                <a:spcPct val="0"/>
              </a:spcBef>
            </a:pPr>
            <a:r>
              <a:rPr lang="zh-CN" altLang="en-US"/>
              <a:t>用</a:t>
            </a:r>
            <a:r>
              <a:rPr lang="en-US" altLang="zh-CN"/>
              <a:t>REFERENCES</a:t>
            </a:r>
            <a:r>
              <a:rPr lang="zh-CN" altLang="en-US"/>
              <a:t>短语指明外键参照哪些表的主键</a:t>
            </a:r>
          </a:p>
        </p:txBody>
      </p:sp>
      <p:sp>
        <p:nvSpPr>
          <p:cNvPr id="34821" name="Rectangle 4">
            <a:extLst>
              <a:ext uri="{FF2B5EF4-FFF2-40B4-BE49-F238E27FC236}">
                <a16:creationId xmlns:a16="http://schemas.microsoft.com/office/drawing/2014/main" id="{814A90D9-4A84-4208-9ABD-9C930295D24D}"/>
              </a:ext>
            </a:extLst>
          </p:cNvPr>
          <p:cNvSpPr>
            <a:spLocks noChangeArrowheads="1"/>
          </p:cNvSpPr>
          <p:nvPr/>
        </p:nvSpPr>
        <p:spPr bwMode="auto">
          <a:xfrm>
            <a:off x="560388" y="2997200"/>
            <a:ext cx="9072562"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a:t>
            </a:r>
            <a:r>
              <a:rPr lang="zh-CN" altLang="en-US"/>
              <a:t>例 </a:t>
            </a:r>
            <a:r>
              <a:rPr lang="en-US" altLang="zh-CN"/>
              <a:t>7‑6】</a:t>
            </a:r>
            <a:r>
              <a:rPr lang="zh-CN" altLang="en-US"/>
              <a:t>定义</a:t>
            </a:r>
            <a:r>
              <a:rPr lang="en-US" altLang="zh-CN"/>
              <a:t>SC</a:t>
            </a:r>
            <a:r>
              <a:rPr lang="zh-CN" altLang="en-US"/>
              <a:t>中的参照完整性</a:t>
            </a:r>
          </a:p>
          <a:p>
            <a:r>
              <a:rPr lang="zh-CN" altLang="en-US"/>
              <a:t>      </a:t>
            </a:r>
            <a:r>
              <a:rPr lang="en-US" altLang="zh-CN"/>
              <a:t>CREATE TABLE SC</a:t>
            </a:r>
          </a:p>
          <a:p>
            <a:r>
              <a:rPr lang="en-US" altLang="zh-CN"/>
              <a:t>         ( Sno    CHAR(9)  NOT NULL</a:t>
            </a:r>
            <a:r>
              <a:rPr lang="zh-CN" altLang="en-US"/>
              <a:t>， </a:t>
            </a:r>
          </a:p>
          <a:p>
            <a:r>
              <a:rPr lang="zh-CN" altLang="en-US"/>
              <a:t>          </a:t>
            </a:r>
            <a:r>
              <a:rPr lang="en-US" altLang="zh-CN"/>
              <a:t>Cno     CHAR(4)  NOT NULL</a:t>
            </a:r>
            <a:r>
              <a:rPr lang="zh-CN" altLang="en-US"/>
              <a:t>，  </a:t>
            </a:r>
          </a:p>
          <a:p>
            <a:r>
              <a:rPr lang="zh-CN" altLang="en-US"/>
              <a:t>          </a:t>
            </a:r>
            <a:r>
              <a:rPr lang="en-US" altLang="zh-CN"/>
              <a:t>Grade    SMALLINT</a:t>
            </a:r>
            <a:r>
              <a:rPr lang="zh-CN" altLang="en-US"/>
              <a:t>，</a:t>
            </a:r>
          </a:p>
          <a:p>
            <a:r>
              <a:rPr lang="zh-CN" altLang="en-US"/>
              <a:t>          </a:t>
            </a:r>
            <a:r>
              <a:rPr lang="en-US" altLang="zh-CN"/>
              <a:t>PRIMARY KEY (Sno</a:t>
            </a:r>
            <a:r>
              <a:rPr lang="zh-CN" altLang="en-US"/>
              <a:t>， </a:t>
            </a:r>
            <a:r>
              <a:rPr lang="en-US" altLang="zh-CN"/>
              <a:t>Cno)</a:t>
            </a:r>
            <a:r>
              <a:rPr lang="zh-CN" altLang="en-US"/>
              <a:t>，  </a:t>
            </a:r>
          </a:p>
          <a:p>
            <a:r>
              <a:rPr lang="zh-CN" altLang="en-US"/>
              <a:t>          </a:t>
            </a:r>
            <a:r>
              <a:rPr lang="en-US" altLang="zh-CN"/>
              <a:t>FOREIGN KEY (Sno) REFERENCES Student(Sno)</a:t>
            </a:r>
            <a:r>
              <a:rPr lang="zh-CN" altLang="en-US"/>
              <a:t>，  </a:t>
            </a:r>
          </a:p>
          <a:p>
            <a:r>
              <a:rPr lang="zh-CN" altLang="en-US"/>
              <a:t>          </a:t>
            </a:r>
            <a:r>
              <a:rPr lang="en-US" altLang="zh-CN"/>
              <a:t>FOREIGN KEY (Cno) REFERENCES Course(Cno)    </a:t>
            </a:r>
          </a:p>
          <a:p>
            <a:r>
              <a:rPr lang="en-US" altLang="zh-CN"/>
              <a:t>          );</a:t>
            </a:r>
            <a:endParaRPr lang="zh-CN" altLang="en-US"/>
          </a:p>
        </p:txBody>
      </p:sp>
    </p:spTree>
    <p:extLst>
      <p:ext uri="{BB962C8B-B14F-4D97-AF65-F5344CB8AC3E}">
        <p14:creationId xmlns:p14="http://schemas.microsoft.com/office/powerpoint/2010/main" val="1735883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DA6D21D-5857-4874-8C2E-C603880CFB87}" type="slidenum">
              <a:rPr lang="zh-CN" altLang="en-US" smtClean="0"/>
              <a:pPr/>
              <a:t>18</a:t>
            </a:fld>
            <a:endParaRPr lang="en-US" altLang="zh-CN"/>
          </a:p>
        </p:txBody>
      </p:sp>
      <p:sp>
        <p:nvSpPr>
          <p:cNvPr id="1024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657DE44-6712-42E3-BE92-5ED059385471}" type="datetime1">
              <a:rPr lang="zh-CN" altLang="en-US" sz="1800" smtClean="0"/>
              <a:pPr/>
              <a:t>2024/6/12</a:t>
            </a:fld>
            <a:endParaRPr lang="en-US" altLang="zh-CN" sz="1000"/>
          </a:p>
        </p:txBody>
      </p:sp>
      <p:sp>
        <p:nvSpPr>
          <p:cNvPr id="1085442" name="Rectangle 2"/>
          <p:cNvSpPr>
            <a:spLocks noGrp="1" noChangeArrowheads="1"/>
          </p:cNvSpPr>
          <p:nvPr>
            <p:ph type="title"/>
          </p:nvPr>
        </p:nvSpPr>
        <p:spPr/>
        <p:txBody>
          <a:bodyPr/>
          <a:lstStyle/>
          <a:p>
            <a:pPr>
              <a:defRPr/>
            </a:pPr>
            <a:r>
              <a:rPr lang="en-US" altLang="zh-CN"/>
              <a:t>2.1 E-R概念模型</a:t>
            </a:r>
            <a:endParaRPr lang="zh-CN" altLang="en-US"/>
          </a:p>
        </p:txBody>
      </p:sp>
      <p:sp>
        <p:nvSpPr>
          <p:cNvPr id="10245" name="Rectangle 3"/>
          <p:cNvSpPr>
            <a:spLocks noGrp="1" noChangeArrowheads="1"/>
          </p:cNvSpPr>
          <p:nvPr>
            <p:ph type="body" idx="1"/>
          </p:nvPr>
        </p:nvSpPr>
        <p:spPr>
          <a:xfrm>
            <a:off x="650875" y="1143000"/>
            <a:ext cx="8820150" cy="4158061"/>
          </a:xfrm>
        </p:spPr>
        <p:txBody>
          <a:bodyPr/>
          <a:lstStyle/>
          <a:p>
            <a:pPr algn="just">
              <a:lnSpc>
                <a:spcPct val="80000"/>
              </a:lnSpc>
            </a:pPr>
            <a:r>
              <a:rPr lang="zh-CN" altLang="en-US" dirty="0"/>
              <a:t>概念模型的用途</a:t>
            </a:r>
          </a:p>
          <a:p>
            <a:pPr lvl="1" algn="just">
              <a:lnSpc>
                <a:spcPct val="80000"/>
              </a:lnSpc>
            </a:pPr>
            <a:r>
              <a:rPr lang="zh-CN" altLang="en-US" dirty="0">
                <a:solidFill>
                  <a:srgbClr val="C00000"/>
                </a:solidFill>
              </a:rPr>
              <a:t>用于信息世界的建模</a:t>
            </a:r>
          </a:p>
          <a:p>
            <a:pPr lvl="1">
              <a:lnSpc>
                <a:spcPct val="80000"/>
              </a:lnSpc>
            </a:pPr>
            <a:r>
              <a:rPr lang="zh-CN" altLang="en-US" dirty="0"/>
              <a:t>是现实世界到机器世界的一个中间层次</a:t>
            </a:r>
          </a:p>
          <a:p>
            <a:pPr lvl="1" algn="just">
              <a:lnSpc>
                <a:spcPct val="80000"/>
              </a:lnSpc>
            </a:pPr>
            <a:r>
              <a:rPr lang="zh-CN" altLang="en-US" dirty="0"/>
              <a:t>是数据库设计的有力工具</a:t>
            </a:r>
          </a:p>
          <a:p>
            <a:pPr lvl="1" algn="just">
              <a:lnSpc>
                <a:spcPct val="80000"/>
              </a:lnSpc>
            </a:pPr>
            <a:r>
              <a:rPr lang="zh-CN" altLang="en-US" dirty="0"/>
              <a:t>数据库设计人员和用户之间进行交流的语言</a:t>
            </a:r>
          </a:p>
          <a:p>
            <a:pPr algn="just">
              <a:lnSpc>
                <a:spcPct val="80000"/>
              </a:lnSpc>
            </a:pPr>
            <a:r>
              <a:rPr lang="zh-CN" altLang="en-US" dirty="0"/>
              <a:t>对概念模型的基本要求</a:t>
            </a:r>
          </a:p>
          <a:p>
            <a:pPr lvl="1" algn="just">
              <a:lnSpc>
                <a:spcPct val="80000"/>
              </a:lnSpc>
            </a:pPr>
            <a:r>
              <a:rPr lang="zh-CN" altLang="en-US" dirty="0"/>
              <a:t>较强的语义表达能力，能够方便、直接地表达应用中的各种语义知识</a:t>
            </a:r>
          </a:p>
          <a:p>
            <a:pPr lvl="1" algn="just">
              <a:lnSpc>
                <a:spcPct val="80000"/>
              </a:lnSpc>
            </a:pPr>
            <a:r>
              <a:rPr lang="zh-CN" altLang="en-US" dirty="0"/>
              <a:t>简单、清晰、易于用户理解。</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B03CE-1F78-6A4C-8CE5-ECA34FD39FA7}"/>
              </a:ext>
            </a:extLst>
          </p:cNvPr>
          <p:cNvSpPr>
            <a:spLocks noGrp="1"/>
          </p:cNvSpPr>
          <p:nvPr>
            <p:ph type="title"/>
          </p:nvPr>
        </p:nvSpPr>
        <p:spPr/>
        <p:txBody>
          <a:bodyPr/>
          <a:lstStyle/>
          <a:p>
            <a:pPr>
              <a:defRPr/>
            </a:pPr>
            <a:r>
              <a:rPr lang="zh-CN" altLang="en-US" dirty="0"/>
              <a:t>主表与从表</a:t>
            </a:r>
          </a:p>
        </p:txBody>
      </p:sp>
      <p:sp>
        <p:nvSpPr>
          <p:cNvPr id="35842" name="灯片编号占位符 3">
            <a:extLst>
              <a:ext uri="{FF2B5EF4-FFF2-40B4-BE49-F238E27FC236}">
                <a16:creationId xmlns:a16="http://schemas.microsoft.com/office/drawing/2014/main" id="{3C3A640C-D3CD-4C3F-81F7-527E7937C92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87D4D4C-D72B-44C4-B436-271CE7F6D4D6}" type="slidenum">
              <a:rPr lang="zh-CN" altLang="en-US" sz="2000"/>
              <a:pPr/>
              <a:t>180</a:t>
            </a:fld>
            <a:endParaRPr lang="en-US" altLang="zh-CN" sz="2000"/>
          </a:p>
        </p:txBody>
      </p:sp>
      <p:sp>
        <p:nvSpPr>
          <p:cNvPr id="35843" name="日期占位符 4">
            <a:extLst>
              <a:ext uri="{FF2B5EF4-FFF2-40B4-BE49-F238E27FC236}">
                <a16:creationId xmlns:a16="http://schemas.microsoft.com/office/drawing/2014/main" id="{9AAF5663-0BF2-4F9D-8B23-D9338EA57FAE}"/>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E7B9C83-CA72-4A9E-A90F-4448E8FAD661}" type="datetime1">
              <a:rPr lang="zh-CN" altLang="en-US" sz="1800" smtClean="0"/>
              <a:pPr/>
              <a:t>2024/6/12</a:t>
            </a:fld>
            <a:endParaRPr lang="en-US" altLang="zh-CN" sz="1000"/>
          </a:p>
        </p:txBody>
      </p:sp>
      <p:sp>
        <p:nvSpPr>
          <p:cNvPr id="35844" name="Rectangle 3" descr="Rectangle: Click to edit Master text styles&#10;Second level&#10;Third level&#10;Fourth level&#10;Fifth level">
            <a:extLst>
              <a:ext uri="{FF2B5EF4-FFF2-40B4-BE49-F238E27FC236}">
                <a16:creationId xmlns:a16="http://schemas.microsoft.com/office/drawing/2014/main" id="{B95A7731-CC8D-49DE-91BC-A7F76BE2B25A}"/>
              </a:ext>
            </a:extLst>
          </p:cNvPr>
          <p:cNvSpPr txBox="1">
            <a:spLocks noChangeArrowheads="1"/>
          </p:cNvSpPr>
          <p:nvPr/>
        </p:nvSpPr>
        <p:spPr bwMode="auto">
          <a:xfrm>
            <a:off x="273050" y="1219200"/>
            <a:ext cx="429895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buClr>
                <a:srgbClr val="0000CC"/>
              </a:buClr>
              <a:buFontTx/>
              <a:buChar char="•"/>
            </a:pPr>
            <a:r>
              <a:rPr kumimoji="1" lang="zh-CN" altLang="en-US" sz="2800">
                <a:solidFill>
                  <a:srgbClr val="C00000"/>
                </a:solidFill>
                <a:latin typeface="Times New Roman" panose="02020603050405020304" pitchFamily="18" charset="0"/>
              </a:rPr>
              <a:t>主表</a:t>
            </a:r>
            <a:r>
              <a:rPr kumimoji="1" lang="zh-CN" altLang="en-US" sz="2800">
                <a:solidFill>
                  <a:srgbClr val="0000CC"/>
                </a:solidFill>
                <a:latin typeface="Times New Roman" panose="02020603050405020304" pitchFamily="18" charset="0"/>
              </a:rPr>
              <a:t>：指外键在另一张表中作主/候选键的表。（例中的班级表）</a:t>
            </a:r>
          </a:p>
          <a:p>
            <a:pPr>
              <a:spcBef>
                <a:spcPct val="20000"/>
              </a:spcBef>
              <a:buClr>
                <a:srgbClr val="0000CC"/>
              </a:buClr>
              <a:buSzPct val="110000"/>
              <a:buFontTx/>
              <a:buChar char="•"/>
            </a:pPr>
            <a:r>
              <a:rPr kumimoji="1" lang="zh-CN" altLang="en-US" sz="2800">
                <a:solidFill>
                  <a:srgbClr val="C00000"/>
                </a:solidFill>
                <a:latin typeface="Times New Roman" panose="02020603050405020304" pitchFamily="18" charset="0"/>
              </a:rPr>
              <a:t>从表</a:t>
            </a:r>
            <a:r>
              <a:rPr kumimoji="1" lang="zh-CN" altLang="en-US" sz="2800">
                <a:solidFill>
                  <a:srgbClr val="0000CC"/>
                </a:solidFill>
                <a:latin typeface="Times New Roman" panose="02020603050405020304" pitchFamily="18" charset="0"/>
              </a:rPr>
              <a:t>：指含有外键的表</a:t>
            </a:r>
            <a:r>
              <a:rPr kumimoji="1" lang="en-US" altLang="zh-CN" sz="2800">
                <a:solidFill>
                  <a:srgbClr val="0000CC"/>
                </a:solidFill>
                <a:latin typeface="Times New Roman" panose="02020603050405020304" pitchFamily="18" charset="0"/>
              </a:rPr>
              <a:t>,</a:t>
            </a:r>
            <a:r>
              <a:rPr kumimoji="1" lang="zh-CN" altLang="en-US" sz="2800">
                <a:solidFill>
                  <a:srgbClr val="0000CC"/>
                </a:solidFill>
                <a:latin typeface="Times New Roman" panose="02020603050405020304" pitchFamily="18" charset="0"/>
              </a:rPr>
              <a:t>（例中的学生表）</a:t>
            </a:r>
          </a:p>
          <a:p>
            <a:pPr>
              <a:spcBef>
                <a:spcPct val="20000"/>
              </a:spcBef>
              <a:buClr>
                <a:schemeClr val="tx1"/>
              </a:buClr>
              <a:buSzPct val="110000"/>
              <a:buFontTx/>
              <a:buChar char="•"/>
            </a:pPr>
            <a:endParaRPr lang="zh-CN" altLang="en-US">
              <a:solidFill>
                <a:srgbClr val="0000CC"/>
              </a:solidFill>
              <a:latin typeface="Times New Roman" panose="02020603050405020304" pitchFamily="18" charset="0"/>
            </a:endParaRPr>
          </a:p>
        </p:txBody>
      </p:sp>
      <p:graphicFrame>
        <p:nvGraphicFramePr>
          <p:cNvPr id="16" name="Group 53">
            <a:extLst>
              <a:ext uri="{FF2B5EF4-FFF2-40B4-BE49-F238E27FC236}">
                <a16:creationId xmlns:a16="http://schemas.microsoft.com/office/drawing/2014/main" id="{2554C062-73DC-4DEC-B48F-1543F498BAF9}"/>
              </a:ext>
            </a:extLst>
          </p:cNvPr>
          <p:cNvGraphicFramePr>
            <a:graphicFrameLocks noGrp="1"/>
          </p:cNvGraphicFramePr>
          <p:nvPr/>
        </p:nvGraphicFramePr>
        <p:xfrm>
          <a:off x="4572000" y="1760538"/>
          <a:ext cx="4918075" cy="1652588"/>
        </p:xfrm>
        <a:graphic>
          <a:graphicData uri="http://schemas.openxmlformats.org/drawingml/2006/table">
            <a:tbl>
              <a:tblPr/>
              <a:tblGrid>
                <a:gridCol w="1230313">
                  <a:extLst>
                    <a:ext uri="{9D8B030D-6E8A-4147-A177-3AD203B41FA5}">
                      <a16:colId xmlns:a16="http://schemas.microsoft.com/office/drawing/2014/main" val="1617304434"/>
                    </a:ext>
                  </a:extLst>
                </a:gridCol>
                <a:gridCol w="1377950">
                  <a:extLst>
                    <a:ext uri="{9D8B030D-6E8A-4147-A177-3AD203B41FA5}">
                      <a16:colId xmlns:a16="http://schemas.microsoft.com/office/drawing/2014/main" val="707158647"/>
                    </a:ext>
                  </a:extLst>
                </a:gridCol>
                <a:gridCol w="1127125">
                  <a:extLst>
                    <a:ext uri="{9D8B030D-6E8A-4147-A177-3AD203B41FA5}">
                      <a16:colId xmlns:a16="http://schemas.microsoft.com/office/drawing/2014/main" val="1221348574"/>
                    </a:ext>
                  </a:extLst>
                </a:gridCol>
                <a:gridCol w="1182687">
                  <a:extLst>
                    <a:ext uri="{9D8B030D-6E8A-4147-A177-3AD203B41FA5}">
                      <a16:colId xmlns:a16="http://schemas.microsoft.com/office/drawing/2014/main" val="4195182675"/>
                    </a:ext>
                  </a:extLst>
                </a:gridCol>
              </a:tblGrid>
              <a:tr h="503238">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姓名</a:t>
                      </a:r>
                    </a:p>
                  </a:txBody>
                  <a:tcPr marT="45716" marB="45716"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sng" strike="noStrike" cap="none" normalizeH="0" baseline="0">
                          <a:ln>
                            <a:noFill/>
                          </a:ln>
                          <a:solidFill>
                            <a:srgbClr val="660066"/>
                          </a:solidFill>
                          <a:effectLst/>
                          <a:latin typeface="宋体" panose="02010600030101010101" pitchFamily="2" charset="-122"/>
                          <a:ea typeface="宋体" panose="02010600030101010101" pitchFamily="2" charset="-122"/>
                        </a:rPr>
                        <a:t>学号</a:t>
                      </a:r>
                    </a:p>
                  </a:txBody>
                  <a:tcPr marT="45716" marB="4571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D.O.B</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T="45716" marB="4571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660066"/>
                          </a:solidFill>
                          <a:effectLst/>
                          <a:latin typeface="宋体" panose="02010600030101010101" pitchFamily="2" charset="-122"/>
                          <a:ea typeface="宋体" panose="02010600030101010101" pitchFamily="2" charset="-122"/>
                        </a:rPr>
                        <a:t>班号</a:t>
                      </a:r>
                      <a:endParaRPr kumimoji="0" lang="zh-CN" altLang="de-DE" sz="2400" b="1" i="0" u="none" strike="noStrike" cap="none" normalizeH="0" baseline="0">
                        <a:ln>
                          <a:noFill/>
                        </a:ln>
                        <a:solidFill>
                          <a:srgbClr val="660066"/>
                        </a:solidFill>
                        <a:effectLst/>
                        <a:latin typeface="宋体" panose="02010600030101010101" pitchFamily="2" charset="-122"/>
                        <a:ea typeface="宋体" panose="02010600030101010101" pitchFamily="2" charset="-122"/>
                      </a:endParaRPr>
                    </a:p>
                  </a:txBody>
                  <a:tcPr marT="45716" marB="45716"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3708076032"/>
                  </a:ext>
                </a:extLst>
              </a:tr>
              <a:tr h="114935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Peter Bach</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T="45716" marB="45716"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2000-101</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T="45716" marB="4571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5-10-1986</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T="45716" marB="45716"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计算机</a:t>
                      </a:r>
                      <a:r>
                        <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200001</a:t>
                      </a:r>
                    </a:p>
                  </a:txBody>
                  <a:tcPr marT="45716" marB="45716"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151077078"/>
                  </a:ext>
                </a:extLst>
              </a:tr>
            </a:tbl>
          </a:graphicData>
        </a:graphic>
      </p:graphicFrame>
      <p:graphicFrame>
        <p:nvGraphicFramePr>
          <p:cNvPr id="17" name="Group 51">
            <a:extLst>
              <a:ext uri="{FF2B5EF4-FFF2-40B4-BE49-F238E27FC236}">
                <a16:creationId xmlns:a16="http://schemas.microsoft.com/office/drawing/2014/main" id="{FB79E425-5B46-4C68-B244-45777E8025E3}"/>
              </a:ext>
            </a:extLst>
          </p:cNvPr>
          <p:cNvGraphicFramePr>
            <a:graphicFrameLocks noGrp="1"/>
          </p:cNvGraphicFramePr>
          <p:nvPr/>
        </p:nvGraphicFramePr>
        <p:xfrm>
          <a:off x="3368675" y="4275138"/>
          <a:ext cx="6326188" cy="1682750"/>
        </p:xfrm>
        <a:graphic>
          <a:graphicData uri="http://schemas.openxmlformats.org/drawingml/2006/table">
            <a:tbl>
              <a:tblPr/>
              <a:tblGrid>
                <a:gridCol w="2470150">
                  <a:extLst>
                    <a:ext uri="{9D8B030D-6E8A-4147-A177-3AD203B41FA5}">
                      <a16:colId xmlns:a16="http://schemas.microsoft.com/office/drawing/2014/main" val="2546957367"/>
                    </a:ext>
                  </a:extLst>
                </a:gridCol>
                <a:gridCol w="1646238">
                  <a:extLst>
                    <a:ext uri="{9D8B030D-6E8A-4147-A177-3AD203B41FA5}">
                      <a16:colId xmlns:a16="http://schemas.microsoft.com/office/drawing/2014/main" val="3839743309"/>
                    </a:ext>
                  </a:extLst>
                </a:gridCol>
                <a:gridCol w="1270000">
                  <a:extLst>
                    <a:ext uri="{9D8B030D-6E8A-4147-A177-3AD203B41FA5}">
                      <a16:colId xmlns:a16="http://schemas.microsoft.com/office/drawing/2014/main" val="3585766526"/>
                    </a:ext>
                  </a:extLst>
                </a:gridCol>
                <a:gridCol w="939800">
                  <a:extLst>
                    <a:ext uri="{9D8B030D-6E8A-4147-A177-3AD203B41FA5}">
                      <a16:colId xmlns:a16="http://schemas.microsoft.com/office/drawing/2014/main" val="3393521245"/>
                    </a:ext>
                  </a:extLst>
                </a:gridCol>
              </a:tblGrid>
              <a:tr h="457200">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sng" strike="noStrike" cap="none" normalizeH="0" baseline="0">
                          <a:ln>
                            <a:noFill/>
                          </a:ln>
                          <a:solidFill>
                            <a:srgbClr val="660066"/>
                          </a:solidFill>
                          <a:effectLst/>
                          <a:latin typeface="宋体" panose="02010600030101010101" pitchFamily="2" charset="-122"/>
                          <a:ea typeface="宋体" panose="02010600030101010101" pitchFamily="2" charset="-122"/>
                        </a:rPr>
                        <a:t>班号</a:t>
                      </a:r>
                    </a:p>
                  </a:txBody>
                  <a:tcPr marL="91452" marR="91452" marT="45688" marB="45688"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班名</a:t>
                      </a: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人数 </a:t>
                      </a:r>
                      <a:endPar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3927160925"/>
                  </a:ext>
                </a:extLst>
              </a:tr>
              <a:tr h="568325">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 计算机</a:t>
                      </a: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200001</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计</a:t>
                      </a: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1班</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50</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117134103"/>
                  </a:ext>
                </a:extLst>
              </a:tr>
              <a:tr h="657225">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 计算机</a:t>
                      </a: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200010</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计</a:t>
                      </a: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1</a:t>
                      </a: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0</a:t>
                      </a:r>
                      <a:r>
                        <a:rPr kumimoji="0" lang="zh-CN" altLang="en-US"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班</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rPr>
                        <a:t>45</a:t>
                      </a:r>
                      <a:endParaRPr kumimoji="0" lang="de-DE" altLang="zh-CN"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tc>
                  <a:txBody>
                    <a:bodyPr/>
                    <a:lstStyle>
                      <a:lvl1pPr>
                        <a:lnSpc>
                          <a:spcPct val="90000"/>
                        </a:lnSpc>
                        <a:spcBef>
                          <a:spcPct val="35000"/>
                        </a:spcBef>
                        <a:buClr>
                          <a:srgbClr val="27305F"/>
                        </a:buClr>
                        <a:buSzPct val="60000"/>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35000"/>
                        </a:spcBef>
                        <a:buClr>
                          <a:srgbClr val="27305F"/>
                        </a:buClr>
                        <a:buFont typeface="Wingdings" panose="05000000000000000000"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35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1" i="0" u="none" strike="noStrike" cap="none" normalizeH="0" baseline="0">
                          <a:ln>
                            <a:noFill/>
                          </a:ln>
                          <a:solidFill>
                            <a:srgbClr val="0000CC"/>
                          </a:solidFill>
                          <a:effectLst/>
                          <a:latin typeface="Times New Roman" panose="02020603050405020304" pitchFamily="18" charset="0"/>
                          <a:ea typeface="宋体" panose="02010600030101010101" pitchFamily="2" charset="-122"/>
                        </a:rPr>
                        <a:t>…</a:t>
                      </a:r>
                      <a:endParaRPr kumimoji="0" lang="zh-CN" altLang="de-DE" sz="2400" b="1" i="0" u="none" strike="noStrike" cap="none" normalizeH="0" baseline="0">
                        <a:ln>
                          <a:noFill/>
                        </a:ln>
                        <a:solidFill>
                          <a:srgbClr val="0000CC"/>
                        </a:solidFill>
                        <a:effectLst/>
                        <a:latin typeface="宋体" panose="02010600030101010101" pitchFamily="2" charset="-122"/>
                        <a:ea typeface="宋体" panose="02010600030101010101" pitchFamily="2" charset="-122"/>
                      </a:endParaRPr>
                    </a:p>
                  </a:txBody>
                  <a:tcPr marL="91452" marR="91452" marT="45688" marB="45688"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2154372837"/>
                  </a:ext>
                </a:extLst>
              </a:tr>
            </a:tbl>
          </a:graphicData>
        </a:graphic>
      </p:graphicFrame>
      <p:sp>
        <p:nvSpPr>
          <p:cNvPr id="18" name="Text Box 49">
            <a:extLst>
              <a:ext uri="{FF2B5EF4-FFF2-40B4-BE49-F238E27FC236}">
                <a16:creationId xmlns:a16="http://schemas.microsoft.com/office/drawing/2014/main" id="{AB713559-E90C-48C8-9855-709E79C9DEC2}"/>
              </a:ext>
            </a:extLst>
          </p:cNvPr>
          <p:cNvSpPr txBox="1">
            <a:spLocks noChangeArrowheads="1"/>
          </p:cNvSpPr>
          <p:nvPr/>
        </p:nvSpPr>
        <p:spPr bwMode="auto">
          <a:xfrm>
            <a:off x="4737100" y="3787775"/>
            <a:ext cx="266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lang="zh-CN" altLang="de-DE">
                <a:solidFill>
                  <a:srgbClr val="0000CC"/>
                </a:solidFill>
              </a:rPr>
              <a:t>班级表（主表）</a:t>
            </a:r>
          </a:p>
        </p:txBody>
      </p:sp>
      <p:sp>
        <p:nvSpPr>
          <p:cNvPr id="19" name="Text Box 50">
            <a:extLst>
              <a:ext uri="{FF2B5EF4-FFF2-40B4-BE49-F238E27FC236}">
                <a16:creationId xmlns:a16="http://schemas.microsoft.com/office/drawing/2014/main" id="{74C1BAAA-7623-1440-887A-16A83EDB10AE}"/>
              </a:ext>
            </a:extLst>
          </p:cNvPr>
          <p:cNvSpPr txBox="1">
            <a:spLocks noChangeArrowheads="1"/>
          </p:cNvSpPr>
          <p:nvPr/>
        </p:nvSpPr>
        <p:spPr bwMode="auto">
          <a:xfrm>
            <a:off x="5364163" y="1184275"/>
            <a:ext cx="261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de-DE" kern="0">
                <a:solidFill>
                  <a:srgbClr val="0000CC"/>
                </a:solidFill>
              </a:rPr>
              <a:t>学生表 （从表）</a:t>
            </a:r>
          </a:p>
        </p:txBody>
      </p:sp>
    </p:spTree>
    <p:extLst>
      <p:ext uri="{BB962C8B-B14F-4D97-AF65-F5344CB8AC3E}">
        <p14:creationId xmlns:p14="http://schemas.microsoft.com/office/powerpoint/2010/main" val="2872397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E3E89-CB32-8E40-AFC1-79197DE9750D}"/>
              </a:ext>
            </a:extLst>
          </p:cNvPr>
          <p:cNvSpPr>
            <a:spLocks noGrp="1"/>
          </p:cNvSpPr>
          <p:nvPr>
            <p:ph type="title"/>
          </p:nvPr>
        </p:nvSpPr>
        <p:spPr/>
        <p:txBody>
          <a:bodyPr/>
          <a:lstStyle/>
          <a:p>
            <a:r>
              <a:rPr lang="zh-CN" altLang="de-DE"/>
              <a:t>分析外键约束</a:t>
            </a:r>
            <a:r>
              <a:rPr lang="zh-CN" altLang="en-US"/>
              <a:t>（</a:t>
            </a:r>
            <a:r>
              <a:rPr lang="zh-CN" altLang="de-DE"/>
              <a:t>主表</a:t>
            </a:r>
            <a:r>
              <a:rPr lang="zh-CN" altLang="de-DE" sz="3600">
                <a:sym typeface="Wingdings 3" panose="05040102010807070707" pitchFamily="18" charset="2"/>
              </a:rPr>
              <a:t>从表</a:t>
            </a:r>
            <a:r>
              <a:rPr lang="zh-CN" altLang="en-US"/>
              <a:t>）</a:t>
            </a:r>
          </a:p>
        </p:txBody>
      </p:sp>
      <p:sp>
        <p:nvSpPr>
          <p:cNvPr id="37890" name="内容占位符 2">
            <a:extLst>
              <a:ext uri="{FF2B5EF4-FFF2-40B4-BE49-F238E27FC236}">
                <a16:creationId xmlns:a16="http://schemas.microsoft.com/office/drawing/2014/main" id="{5D96D195-8B66-465A-9857-1B3EA12184D6}"/>
              </a:ext>
            </a:extLst>
          </p:cNvPr>
          <p:cNvSpPr>
            <a:spLocks noGrp="1" noChangeArrowheads="1"/>
          </p:cNvSpPr>
          <p:nvPr>
            <p:ph idx="1"/>
          </p:nvPr>
        </p:nvSpPr>
        <p:spPr>
          <a:xfrm>
            <a:off x="650875" y="1143000"/>
            <a:ext cx="8820150" cy="5665788"/>
          </a:xfrm>
        </p:spPr>
        <p:txBody>
          <a:bodyPr/>
          <a:lstStyle/>
          <a:p>
            <a:pPr>
              <a:buClr>
                <a:srgbClr val="0000CC"/>
              </a:buClr>
            </a:pPr>
            <a:r>
              <a:rPr kumimoji="1" lang="zh-CN" altLang="en-US"/>
              <a:t>对主表进行三种操作，观察对表间完整性的影响：</a:t>
            </a:r>
          </a:p>
          <a:p>
            <a:pPr marL="533400" lvl="1" indent="-76200">
              <a:spcBef>
                <a:spcPct val="50000"/>
              </a:spcBef>
              <a:buClrTx/>
            </a:pPr>
            <a:r>
              <a:rPr kumimoji="1" lang="zh-CN" altLang="en-US"/>
              <a:t> 对主表中的主键进行操作</a:t>
            </a:r>
          </a:p>
          <a:p>
            <a:pPr marL="533400" lvl="1" indent="-76200">
              <a:spcBef>
                <a:spcPct val="50000"/>
              </a:spcBef>
              <a:buClrTx/>
              <a:buFont typeface="Wingdings" panose="05000000000000000000" pitchFamily="2" charset="2"/>
              <a:buNone/>
            </a:pPr>
            <a:r>
              <a:rPr kumimoji="1" lang="zh-CN" altLang="en-US">
                <a:solidFill>
                  <a:srgbClr val="CC0000"/>
                </a:solidFill>
              </a:rPr>
              <a:t>插入：</a:t>
            </a:r>
            <a:r>
              <a:rPr kumimoji="1" lang="zh-CN" altLang="en-US"/>
              <a:t>要求插入值满足主键限制即可，不影响其它表</a:t>
            </a:r>
          </a:p>
          <a:p>
            <a:pPr marL="533400" lvl="1" indent="-76200">
              <a:spcBef>
                <a:spcPct val="50000"/>
              </a:spcBef>
              <a:buClrTx/>
              <a:buFont typeface="Wingdings" panose="05000000000000000000" pitchFamily="2" charset="2"/>
              <a:buNone/>
            </a:pPr>
            <a:r>
              <a:rPr kumimoji="1" lang="zh-CN" altLang="en-US">
                <a:solidFill>
                  <a:srgbClr val="CC0000"/>
                </a:solidFill>
              </a:rPr>
              <a:t>修改：</a:t>
            </a:r>
            <a:r>
              <a:rPr kumimoji="1" lang="zh-CN" altLang="en-US"/>
              <a:t>可能会影响与该主键相关的从表的外键值。当相应的外键值存在时，有两个策略可用：一是改变对应从表的所有外键值，使之与主键一致；其二是不允许修改主表中的主键值。</a:t>
            </a:r>
          </a:p>
          <a:p>
            <a:pPr marL="533400" lvl="1" indent="-76200">
              <a:spcBef>
                <a:spcPct val="50000"/>
              </a:spcBef>
              <a:buClrTx/>
              <a:buFont typeface="Wingdings" panose="05000000000000000000" pitchFamily="2" charset="2"/>
              <a:buNone/>
            </a:pPr>
            <a:r>
              <a:rPr kumimoji="1" lang="zh-CN" altLang="en-US">
                <a:solidFill>
                  <a:srgbClr val="CC0000"/>
                </a:solidFill>
              </a:rPr>
              <a:t>删除：</a:t>
            </a:r>
            <a:r>
              <a:rPr lang="zh-CN" altLang="en-US"/>
              <a:t>可能会影响与该主键相关的从表的外键值。若相应的外键值存在时，策略有二：一是不允许删除主表的主键值；二是级联删除从表中相应外键值所在的行</a:t>
            </a:r>
            <a:r>
              <a:rPr lang="zh-CN" altLang="en-US" sz="2000"/>
              <a:t>。</a:t>
            </a:r>
            <a:endParaRPr kumimoji="1" lang="de-DE" altLang="zh-CN" sz="2000"/>
          </a:p>
          <a:p>
            <a:endParaRPr lang="zh-CN" altLang="en-US"/>
          </a:p>
        </p:txBody>
      </p:sp>
      <p:sp>
        <p:nvSpPr>
          <p:cNvPr id="37891" name="灯片编号占位符 3">
            <a:extLst>
              <a:ext uri="{FF2B5EF4-FFF2-40B4-BE49-F238E27FC236}">
                <a16:creationId xmlns:a16="http://schemas.microsoft.com/office/drawing/2014/main" id="{2EE482E4-C28A-43CE-88A8-FA9C4F0B4AC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DC74BDB-4505-4A75-A5CF-0E4A5739AA94}" type="slidenum">
              <a:rPr lang="zh-CN" altLang="en-US" sz="2000"/>
              <a:pPr/>
              <a:t>181</a:t>
            </a:fld>
            <a:endParaRPr lang="en-US" altLang="zh-CN" sz="2000"/>
          </a:p>
        </p:txBody>
      </p:sp>
      <p:sp>
        <p:nvSpPr>
          <p:cNvPr id="37892" name="日期占位符 4">
            <a:extLst>
              <a:ext uri="{FF2B5EF4-FFF2-40B4-BE49-F238E27FC236}">
                <a16:creationId xmlns:a16="http://schemas.microsoft.com/office/drawing/2014/main" id="{B8E9CCCA-19CE-4D0F-B5CD-91D5F0ACD4D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C5142C4-466C-4345-B724-C8C7BA28943E}" type="datetime1">
              <a:rPr lang="zh-CN" altLang="en-US" sz="1800" smtClean="0"/>
              <a:pPr/>
              <a:t>2024/6/12</a:t>
            </a:fld>
            <a:endParaRPr lang="en-US" altLang="zh-CN" sz="1000"/>
          </a:p>
        </p:txBody>
      </p:sp>
    </p:spTree>
    <p:extLst>
      <p:ext uri="{BB962C8B-B14F-4D97-AF65-F5344CB8AC3E}">
        <p14:creationId xmlns:p14="http://schemas.microsoft.com/office/powerpoint/2010/main" val="321222298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24D49-3D4D-B942-8C3E-A6EDA596E910}"/>
              </a:ext>
            </a:extLst>
          </p:cNvPr>
          <p:cNvSpPr>
            <a:spLocks noGrp="1"/>
          </p:cNvSpPr>
          <p:nvPr>
            <p:ph type="title"/>
          </p:nvPr>
        </p:nvSpPr>
        <p:spPr/>
        <p:txBody>
          <a:bodyPr/>
          <a:lstStyle/>
          <a:p>
            <a:r>
              <a:rPr lang="zh-CN" altLang="de-DE"/>
              <a:t>分析外键约束</a:t>
            </a:r>
            <a:r>
              <a:rPr lang="zh-CN" altLang="en-US"/>
              <a:t>（</a:t>
            </a:r>
            <a:r>
              <a:rPr lang="zh-CN" altLang="de-DE"/>
              <a:t>从表</a:t>
            </a:r>
            <a:r>
              <a:rPr lang="zh-CN" altLang="de-DE">
                <a:sym typeface="Wingdings 3" panose="05040102010807070707" pitchFamily="18" charset="2"/>
              </a:rPr>
              <a:t>主表</a:t>
            </a:r>
            <a:r>
              <a:rPr lang="zh-CN" altLang="en-US"/>
              <a:t>）</a:t>
            </a:r>
          </a:p>
        </p:txBody>
      </p:sp>
      <p:sp>
        <p:nvSpPr>
          <p:cNvPr id="39938" name="内容占位符 2">
            <a:extLst>
              <a:ext uri="{FF2B5EF4-FFF2-40B4-BE49-F238E27FC236}">
                <a16:creationId xmlns:a16="http://schemas.microsoft.com/office/drawing/2014/main" id="{9ABFE2C9-1AB2-4089-B423-A41016AC9710}"/>
              </a:ext>
            </a:extLst>
          </p:cNvPr>
          <p:cNvSpPr>
            <a:spLocks noGrp="1" noChangeArrowheads="1"/>
          </p:cNvSpPr>
          <p:nvPr>
            <p:ph idx="1"/>
          </p:nvPr>
        </p:nvSpPr>
        <p:spPr>
          <a:xfrm>
            <a:off x="650875" y="1143000"/>
            <a:ext cx="8820150" cy="2930525"/>
          </a:xfrm>
        </p:spPr>
        <p:txBody>
          <a:bodyPr/>
          <a:lstStyle/>
          <a:p>
            <a:r>
              <a:rPr lang="zh-CN" altLang="de-DE"/>
              <a:t>对</a:t>
            </a:r>
            <a:r>
              <a:rPr kumimoji="1" lang="zh-CN" altLang="en-US"/>
              <a:t>从表中的外键操作</a:t>
            </a:r>
          </a:p>
          <a:p>
            <a:pPr lvl="1"/>
            <a:r>
              <a:rPr kumimoji="1" lang="zh-CN" altLang="en-US"/>
              <a:t>插入：要求插入的外键值应“参照”（</a:t>
            </a:r>
            <a:r>
              <a:rPr kumimoji="1" lang="en-US" altLang="zh-CN"/>
              <a:t>Reference）</a:t>
            </a:r>
            <a:r>
              <a:rPr kumimoji="1" lang="zh-CN" altLang="en-US"/>
              <a:t>主表中的主键值。 </a:t>
            </a:r>
          </a:p>
          <a:p>
            <a:pPr lvl="1"/>
            <a:r>
              <a:rPr kumimoji="1" lang="zh-CN" altLang="en-US"/>
              <a:t>修改：要求修改的外键值“参照”主表中的主键值 </a:t>
            </a:r>
          </a:p>
          <a:p>
            <a:pPr lvl="1"/>
            <a:r>
              <a:rPr kumimoji="1" lang="zh-CN" altLang="en-US"/>
              <a:t>删除：</a:t>
            </a:r>
            <a:r>
              <a:rPr lang="zh-CN" altLang="en-US"/>
              <a:t>不需要参照主表中的主键值。</a:t>
            </a:r>
            <a:endParaRPr kumimoji="1" lang="en-US" altLang="zh-CN"/>
          </a:p>
          <a:p>
            <a:endParaRPr lang="zh-CN" altLang="en-US"/>
          </a:p>
        </p:txBody>
      </p:sp>
      <p:sp>
        <p:nvSpPr>
          <p:cNvPr id="39939" name="灯片编号占位符 3">
            <a:extLst>
              <a:ext uri="{FF2B5EF4-FFF2-40B4-BE49-F238E27FC236}">
                <a16:creationId xmlns:a16="http://schemas.microsoft.com/office/drawing/2014/main" id="{A79AD43E-3AB8-4A23-8D68-2301E5A059F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8706F19-7EAD-4716-8E2F-8A229DCFDE95}" type="slidenum">
              <a:rPr lang="zh-CN" altLang="en-US" sz="2000"/>
              <a:pPr/>
              <a:t>182</a:t>
            </a:fld>
            <a:endParaRPr lang="en-US" altLang="zh-CN" sz="2000"/>
          </a:p>
        </p:txBody>
      </p:sp>
      <p:sp>
        <p:nvSpPr>
          <p:cNvPr id="39940" name="日期占位符 4">
            <a:extLst>
              <a:ext uri="{FF2B5EF4-FFF2-40B4-BE49-F238E27FC236}">
                <a16:creationId xmlns:a16="http://schemas.microsoft.com/office/drawing/2014/main" id="{3EA8AD4F-0429-4A78-B51A-E49CDFFAFD2F}"/>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C34C6AC-DA28-41B5-B0C6-A5ADDD4A3C41}" type="datetime1">
              <a:rPr lang="zh-CN" altLang="en-US" sz="1800" smtClean="0"/>
              <a:pPr/>
              <a:t>2024/6/12</a:t>
            </a:fld>
            <a:endParaRPr lang="en-US" altLang="zh-CN" sz="1000"/>
          </a:p>
        </p:txBody>
      </p:sp>
    </p:spTree>
    <p:extLst>
      <p:ext uri="{BB962C8B-B14F-4D97-AF65-F5344CB8AC3E}">
        <p14:creationId xmlns:p14="http://schemas.microsoft.com/office/powerpoint/2010/main" val="180171936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3">
            <a:extLst>
              <a:ext uri="{FF2B5EF4-FFF2-40B4-BE49-F238E27FC236}">
                <a16:creationId xmlns:a16="http://schemas.microsoft.com/office/drawing/2014/main" id="{CDC5757C-28E4-4D90-9583-128F8A07BFE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6BE9CF3-9179-4F70-B2A3-51D4295CE40C}" type="slidenum">
              <a:rPr lang="zh-CN" altLang="en-US" sz="2000"/>
              <a:pPr/>
              <a:t>183</a:t>
            </a:fld>
            <a:endParaRPr lang="en-US" altLang="zh-CN" sz="2000"/>
          </a:p>
        </p:txBody>
      </p:sp>
      <p:sp>
        <p:nvSpPr>
          <p:cNvPr id="41986" name="日期占位符 4">
            <a:extLst>
              <a:ext uri="{FF2B5EF4-FFF2-40B4-BE49-F238E27FC236}">
                <a16:creationId xmlns:a16="http://schemas.microsoft.com/office/drawing/2014/main" id="{C7214E41-282F-47F7-A83B-0ABD7C985B4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316284D-C942-40B5-8401-2B14A01D4D5F}" type="datetime1">
              <a:rPr lang="zh-CN" altLang="en-US" sz="1800" smtClean="0"/>
              <a:pPr/>
              <a:t>2024/6/12</a:t>
            </a:fld>
            <a:endParaRPr lang="en-US" altLang="zh-CN" sz="1000"/>
          </a:p>
        </p:txBody>
      </p:sp>
      <p:sp>
        <p:nvSpPr>
          <p:cNvPr id="2553858" name="Rectangle 2">
            <a:extLst>
              <a:ext uri="{FF2B5EF4-FFF2-40B4-BE49-F238E27FC236}">
                <a16:creationId xmlns:a16="http://schemas.microsoft.com/office/drawing/2014/main" id="{651AA67D-974A-0B42-A10A-5C8D11F5F342}"/>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41988" name="Rectangle 3">
            <a:extLst>
              <a:ext uri="{FF2B5EF4-FFF2-40B4-BE49-F238E27FC236}">
                <a16:creationId xmlns:a16="http://schemas.microsoft.com/office/drawing/2014/main" id="{7D64432A-F33C-4327-9F00-A539CE3A91CB}"/>
              </a:ext>
            </a:extLst>
          </p:cNvPr>
          <p:cNvSpPr>
            <a:spLocks noGrp="1" noChangeArrowheads="1"/>
          </p:cNvSpPr>
          <p:nvPr>
            <p:ph type="body" idx="1"/>
          </p:nvPr>
        </p:nvSpPr>
        <p:spPr>
          <a:xfrm>
            <a:off x="650875" y="1143000"/>
            <a:ext cx="8820150" cy="1708150"/>
          </a:xfrm>
        </p:spPr>
        <p:txBody>
          <a:bodyPr/>
          <a:lstStyle/>
          <a:p>
            <a:pPr>
              <a:lnSpc>
                <a:spcPct val="100000"/>
              </a:lnSpc>
              <a:spcBef>
                <a:spcPct val="0"/>
              </a:spcBef>
            </a:pPr>
            <a:r>
              <a:rPr lang="en-US" altLang="zh-CN"/>
              <a:t>1. </a:t>
            </a:r>
            <a:r>
              <a:rPr lang="zh-CN" altLang="en-US"/>
              <a:t>参照关系中外键空值的问题</a:t>
            </a:r>
          </a:p>
          <a:p>
            <a:pPr lvl="1">
              <a:lnSpc>
                <a:spcPct val="100000"/>
              </a:lnSpc>
              <a:spcBef>
                <a:spcPct val="0"/>
              </a:spcBef>
            </a:pPr>
            <a:r>
              <a:rPr lang="zh-CN" altLang="en-US"/>
              <a:t>需要定义外键是否允许为空值 </a:t>
            </a:r>
          </a:p>
          <a:p>
            <a:pPr lvl="1">
              <a:lnSpc>
                <a:spcPct val="100000"/>
              </a:lnSpc>
              <a:spcBef>
                <a:spcPct val="0"/>
              </a:spcBef>
            </a:pPr>
            <a:r>
              <a:rPr lang="zh-CN" altLang="en-US"/>
              <a:t>如果外键是其主键的组成部分，外键值不允许为空</a:t>
            </a:r>
          </a:p>
          <a:p>
            <a:pPr lvl="1">
              <a:lnSpc>
                <a:spcPct val="100000"/>
              </a:lnSpc>
              <a:spcBef>
                <a:spcPct val="0"/>
              </a:spcBef>
            </a:pPr>
            <a:r>
              <a:rPr lang="zh-CN" altLang="en-US"/>
              <a:t>否则可以根据具体的语义确定外键值是否允许空值 </a:t>
            </a:r>
          </a:p>
        </p:txBody>
      </p:sp>
      <p:pic>
        <p:nvPicPr>
          <p:cNvPr id="41989" name="Picture 35">
            <a:extLst>
              <a:ext uri="{FF2B5EF4-FFF2-40B4-BE49-F238E27FC236}">
                <a16:creationId xmlns:a16="http://schemas.microsoft.com/office/drawing/2014/main" id="{C596A5A3-DA7C-442E-9A14-3C846E0B6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0"/>
            <a:ext cx="111458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Rectangle 36">
            <a:extLst>
              <a:ext uri="{FF2B5EF4-FFF2-40B4-BE49-F238E27FC236}">
                <a16:creationId xmlns:a16="http://schemas.microsoft.com/office/drawing/2014/main" id="{A7E82345-C542-448D-8F13-ACEFF7DF8EDC}"/>
              </a:ext>
            </a:extLst>
          </p:cNvPr>
          <p:cNvSpPr>
            <a:spLocks noChangeArrowheads="1"/>
          </p:cNvSpPr>
          <p:nvPr/>
        </p:nvSpPr>
        <p:spPr bwMode="auto">
          <a:xfrm>
            <a:off x="920750" y="37893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被参照表</a:t>
            </a:r>
          </a:p>
        </p:txBody>
      </p:sp>
      <p:sp>
        <p:nvSpPr>
          <p:cNvPr id="41991" name="Rectangle 37">
            <a:extLst>
              <a:ext uri="{FF2B5EF4-FFF2-40B4-BE49-F238E27FC236}">
                <a16:creationId xmlns:a16="http://schemas.microsoft.com/office/drawing/2014/main" id="{8596308A-91E8-4810-B270-DC6C991A8050}"/>
              </a:ext>
            </a:extLst>
          </p:cNvPr>
          <p:cNvSpPr>
            <a:spLocks noChangeArrowheads="1"/>
          </p:cNvSpPr>
          <p:nvPr/>
        </p:nvSpPr>
        <p:spPr bwMode="auto">
          <a:xfrm>
            <a:off x="7600950" y="3186113"/>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参照表</a:t>
            </a:r>
          </a:p>
        </p:txBody>
      </p:sp>
    </p:spTree>
    <p:extLst>
      <p:ext uri="{BB962C8B-B14F-4D97-AF65-F5344CB8AC3E}">
        <p14:creationId xmlns:p14="http://schemas.microsoft.com/office/powerpoint/2010/main" val="51448204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3">
            <a:extLst>
              <a:ext uri="{FF2B5EF4-FFF2-40B4-BE49-F238E27FC236}">
                <a16:creationId xmlns:a16="http://schemas.microsoft.com/office/drawing/2014/main" id="{ECD982EE-CA73-4EF2-B215-C0DCE27B028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7561EDE-3952-48F9-BC2D-C8BA62653280}" type="slidenum">
              <a:rPr lang="zh-CN" altLang="en-US" sz="2000"/>
              <a:pPr/>
              <a:t>184</a:t>
            </a:fld>
            <a:endParaRPr lang="en-US" altLang="zh-CN" sz="2000"/>
          </a:p>
        </p:txBody>
      </p:sp>
      <p:sp>
        <p:nvSpPr>
          <p:cNvPr id="43010" name="日期占位符 4">
            <a:extLst>
              <a:ext uri="{FF2B5EF4-FFF2-40B4-BE49-F238E27FC236}">
                <a16:creationId xmlns:a16="http://schemas.microsoft.com/office/drawing/2014/main" id="{ADFB08C1-62DB-42A4-A88E-539BBC7F3D0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F10FC84-A7D9-43CD-8A78-B9FBB62A3A76}" type="datetime1">
              <a:rPr lang="zh-CN" altLang="en-US" sz="1800" smtClean="0"/>
              <a:pPr/>
              <a:t>2024/6/12</a:t>
            </a:fld>
            <a:endParaRPr lang="en-US" altLang="zh-CN" sz="1000"/>
          </a:p>
        </p:txBody>
      </p:sp>
      <p:pic>
        <p:nvPicPr>
          <p:cNvPr id="43011" name="Picture 4">
            <a:extLst>
              <a:ext uri="{FF2B5EF4-FFF2-40B4-BE49-F238E27FC236}">
                <a16:creationId xmlns:a16="http://schemas.microsoft.com/office/drawing/2014/main" id="{293BD577-9B81-4D66-A91C-AEA48E2D2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43413"/>
            <a:ext cx="11145838"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5">
            <a:extLst>
              <a:ext uri="{FF2B5EF4-FFF2-40B4-BE49-F238E27FC236}">
                <a16:creationId xmlns:a16="http://schemas.microsoft.com/office/drawing/2014/main" id="{EEE0706C-E1FC-46D3-9C6D-D41C02B36961}"/>
              </a:ext>
            </a:extLst>
          </p:cNvPr>
          <p:cNvSpPr>
            <a:spLocks noChangeArrowheads="1"/>
          </p:cNvSpPr>
          <p:nvPr/>
        </p:nvSpPr>
        <p:spPr bwMode="auto">
          <a:xfrm>
            <a:off x="920750" y="518477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被参照表</a:t>
            </a:r>
          </a:p>
        </p:txBody>
      </p:sp>
      <p:sp>
        <p:nvSpPr>
          <p:cNvPr id="43013" name="Rectangle 6">
            <a:extLst>
              <a:ext uri="{FF2B5EF4-FFF2-40B4-BE49-F238E27FC236}">
                <a16:creationId xmlns:a16="http://schemas.microsoft.com/office/drawing/2014/main" id="{0E7B367F-BCEE-4F63-A600-F6B54D21A62D}"/>
              </a:ext>
            </a:extLst>
          </p:cNvPr>
          <p:cNvSpPr>
            <a:spLocks noChangeArrowheads="1"/>
          </p:cNvSpPr>
          <p:nvPr/>
        </p:nvSpPr>
        <p:spPr bwMode="auto">
          <a:xfrm>
            <a:off x="7600950" y="4581525"/>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kumimoji="1" lang="zh-CN" altLang="en-US">
                <a:solidFill>
                  <a:srgbClr val="FF3300"/>
                </a:solidFill>
              </a:rPr>
              <a:t>参照表</a:t>
            </a:r>
          </a:p>
        </p:txBody>
      </p:sp>
      <p:sp>
        <p:nvSpPr>
          <p:cNvPr id="2647042" name="Rectangle 2">
            <a:extLst>
              <a:ext uri="{FF2B5EF4-FFF2-40B4-BE49-F238E27FC236}">
                <a16:creationId xmlns:a16="http://schemas.microsoft.com/office/drawing/2014/main" id="{CBD816C1-6F53-CC46-BE0B-FB5CC2D1BF8E}"/>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43015" name="Rectangle 3">
            <a:extLst>
              <a:ext uri="{FF2B5EF4-FFF2-40B4-BE49-F238E27FC236}">
                <a16:creationId xmlns:a16="http://schemas.microsoft.com/office/drawing/2014/main" id="{627051D2-B32C-4588-8CFE-33F4D8EBB6F8}"/>
              </a:ext>
            </a:extLst>
          </p:cNvPr>
          <p:cNvSpPr>
            <a:spLocks noGrp="1" noChangeArrowheads="1"/>
          </p:cNvSpPr>
          <p:nvPr>
            <p:ph type="body" idx="1"/>
          </p:nvPr>
        </p:nvSpPr>
        <p:spPr>
          <a:xfrm>
            <a:off x="650875" y="1143000"/>
            <a:ext cx="8820150" cy="3416300"/>
          </a:xfrm>
        </p:spPr>
        <p:txBody>
          <a:bodyPr/>
          <a:lstStyle/>
          <a:p>
            <a:pPr>
              <a:lnSpc>
                <a:spcPct val="100000"/>
              </a:lnSpc>
              <a:spcBef>
                <a:spcPct val="0"/>
              </a:spcBef>
            </a:pPr>
            <a:r>
              <a:rPr lang="en-US" altLang="zh-CN"/>
              <a:t>2. </a:t>
            </a:r>
            <a:r>
              <a:rPr lang="zh-CN" altLang="en-US">
                <a:solidFill>
                  <a:srgbClr val="0000FF"/>
                </a:solidFill>
              </a:rPr>
              <a:t>在参照关系中插入</a:t>
            </a:r>
            <a:r>
              <a:rPr lang="zh-CN" altLang="en-US"/>
              <a:t>元组的问题</a:t>
            </a:r>
            <a:r>
              <a:rPr lang="en-US" altLang="zh-CN"/>
              <a:t>(</a:t>
            </a:r>
            <a:r>
              <a:rPr lang="zh-CN" altLang="en-US"/>
              <a:t>修改操作与之类似</a:t>
            </a:r>
            <a:r>
              <a:rPr lang="en-US" altLang="zh-CN"/>
              <a:t>)</a:t>
            </a:r>
          </a:p>
          <a:p>
            <a:pPr lvl="1">
              <a:lnSpc>
                <a:spcPct val="100000"/>
              </a:lnSpc>
              <a:spcBef>
                <a:spcPct val="0"/>
              </a:spcBef>
            </a:pPr>
            <a:r>
              <a:rPr lang="zh-CN" altLang="en-US"/>
              <a:t>受限插入</a:t>
            </a:r>
          </a:p>
          <a:p>
            <a:pPr lvl="2">
              <a:lnSpc>
                <a:spcPct val="100000"/>
              </a:lnSpc>
              <a:spcBef>
                <a:spcPct val="0"/>
              </a:spcBef>
            </a:pPr>
            <a:r>
              <a:rPr lang="zh-CN" altLang="en-US"/>
              <a:t>向</a:t>
            </a:r>
            <a:r>
              <a:rPr lang="en-US" altLang="zh-CN"/>
              <a:t>titles</a:t>
            </a:r>
            <a:r>
              <a:rPr lang="zh-CN" altLang="en-US"/>
              <a:t>中插入新的元组，但该元组的</a:t>
            </a:r>
            <a:r>
              <a:rPr lang="en-US" altLang="zh-CN"/>
              <a:t>pub_id</a:t>
            </a:r>
            <a:r>
              <a:rPr lang="zh-CN" altLang="en-US"/>
              <a:t>属性值在表</a:t>
            </a:r>
            <a:r>
              <a:rPr lang="en-US" altLang="zh-CN"/>
              <a:t>publishers</a:t>
            </a:r>
            <a:r>
              <a:rPr lang="zh-CN" altLang="en-US"/>
              <a:t>中不存在，则系统拒绝</a:t>
            </a:r>
          </a:p>
          <a:p>
            <a:pPr lvl="1">
              <a:lnSpc>
                <a:spcPct val="100000"/>
              </a:lnSpc>
              <a:spcBef>
                <a:spcPct val="0"/>
              </a:spcBef>
            </a:pPr>
            <a:r>
              <a:rPr lang="zh-CN" altLang="en-US"/>
              <a:t>级联</a:t>
            </a:r>
            <a:r>
              <a:rPr lang="en-US" altLang="zh-CN"/>
              <a:t>(CASCADE)</a:t>
            </a:r>
            <a:r>
              <a:rPr lang="zh-CN" altLang="en-US"/>
              <a:t>插入</a:t>
            </a:r>
          </a:p>
          <a:p>
            <a:pPr lvl="2">
              <a:lnSpc>
                <a:spcPct val="100000"/>
              </a:lnSpc>
              <a:spcBef>
                <a:spcPct val="0"/>
              </a:spcBef>
            </a:pPr>
            <a:r>
              <a:rPr lang="zh-CN" altLang="en-US"/>
              <a:t>首先向被参照关系插入相应的元组，其主键值等于参照关系插入元组的外键值，然后再向参照关系插入该元组 </a:t>
            </a:r>
            <a:endParaRPr lang="en-US" altLang="zh-CN"/>
          </a:p>
        </p:txBody>
      </p:sp>
    </p:spTree>
    <p:extLst>
      <p:ext uri="{BB962C8B-B14F-4D97-AF65-F5344CB8AC3E}">
        <p14:creationId xmlns:p14="http://schemas.microsoft.com/office/powerpoint/2010/main" val="5559813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3">
            <a:extLst>
              <a:ext uri="{FF2B5EF4-FFF2-40B4-BE49-F238E27FC236}">
                <a16:creationId xmlns:a16="http://schemas.microsoft.com/office/drawing/2014/main" id="{EE9719AB-6160-409D-BF3C-6E3E9C63BAA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2314480-85C8-419D-B925-74659A37A81C}" type="slidenum">
              <a:rPr lang="zh-CN" altLang="en-US" sz="2000"/>
              <a:pPr/>
              <a:t>185</a:t>
            </a:fld>
            <a:endParaRPr lang="en-US" altLang="zh-CN" sz="2000"/>
          </a:p>
        </p:txBody>
      </p:sp>
      <p:sp>
        <p:nvSpPr>
          <p:cNvPr id="48130" name="日期占位符 4">
            <a:extLst>
              <a:ext uri="{FF2B5EF4-FFF2-40B4-BE49-F238E27FC236}">
                <a16:creationId xmlns:a16="http://schemas.microsoft.com/office/drawing/2014/main" id="{1964441B-68ED-4C90-8DD6-493C1072FC0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489A224-62DA-42B4-8372-8168E09C249C}" type="datetime1">
              <a:rPr lang="zh-CN" altLang="en-US" sz="1800" smtClean="0"/>
              <a:pPr/>
              <a:t>2024/6/12</a:t>
            </a:fld>
            <a:endParaRPr lang="en-US" altLang="zh-CN" sz="1000"/>
          </a:p>
        </p:txBody>
      </p:sp>
      <p:sp>
        <p:nvSpPr>
          <p:cNvPr id="2649090" name="Rectangle 2">
            <a:extLst>
              <a:ext uri="{FF2B5EF4-FFF2-40B4-BE49-F238E27FC236}">
                <a16:creationId xmlns:a16="http://schemas.microsoft.com/office/drawing/2014/main" id="{2A475756-7AAA-0E4B-A88A-30D9FAE55A3C}"/>
              </a:ext>
            </a:extLst>
          </p:cNvPr>
          <p:cNvSpPr>
            <a:spLocks noGrp="1" noChangeArrowheads="1"/>
          </p:cNvSpPr>
          <p:nvPr>
            <p:ph type="title"/>
          </p:nvPr>
        </p:nvSpPr>
        <p:spPr>
          <a:xfrm>
            <a:off x="650875" y="311150"/>
            <a:ext cx="8820150" cy="603250"/>
          </a:xfrm>
        </p:spPr>
        <p:txBody>
          <a:bodyPr/>
          <a:lstStyle/>
          <a:p>
            <a:r>
              <a:rPr lang="en-US" altLang="en-US" sz="4400"/>
              <a:t>7.3.2	参照完整性检查和违约处理</a:t>
            </a:r>
            <a:endParaRPr lang="zh-CN" altLang="en-US" sz="4400"/>
          </a:p>
        </p:txBody>
      </p:sp>
      <p:sp>
        <p:nvSpPr>
          <p:cNvPr id="48132" name="Rectangle 3">
            <a:extLst>
              <a:ext uri="{FF2B5EF4-FFF2-40B4-BE49-F238E27FC236}">
                <a16:creationId xmlns:a16="http://schemas.microsoft.com/office/drawing/2014/main" id="{8F417F90-6BAB-4029-A730-28C00F6F564E}"/>
              </a:ext>
            </a:extLst>
          </p:cNvPr>
          <p:cNvSpPr>
            <a:spLocks noGrp="1" noChangeArrowheads="1"/>
          </p:cNvSpPr>
          <p:nvPr>
            <p:ph type="body" idx="1"/>
          </p:nvPr>
        </p:nvSpPr>
        <p:spPr>
          <a:xfrm>
            <a:off x="650875" y="1143000"/>
            <a:ext cx="8820150" cy="4313238"/>
          </a:xfrm>
        </p:spPr>
        <p:txBody>
          <a:bodyPr/>
          <a:lstStyle/>
          <a:p>
            <a:pPr>
              <a:lnSpc>
                <a:spcPct val="130000"/>
              </a:lnSpc>
              <a:spcBef>
                <a:spcPct val="0"/>
              </a:spcBef>
            </a:pPr>
            <a:r>
              <a:rPr lang="en-US" altLang="zh-CN"/>
              <a:t>3. </a:t>
            </a:r>
            <a:r>
              <a:rPr lang="zh-CN" altLang="en-US"/>
              <a:t>在被参照关系中删除元组的问题</a:t>
            </a:r>
          </a:p>
          <a:p>
            <a:pPr lvl="1">
              <a:lnSpc>
                <a:spcPct val="130000"/>
              </a:lnSpc>
              <a:spcBef>
                <a:spcPct val="0"/>
              </a:spcBef>
            </a:pPr>
            <a:r>
              <a:rPr lang="zh-CN" altLang="en-US"/>
              <a:t>级联删除（</a:t>
            </a:r>
            <a:r>
              <a:rPr lang="en-US" altLang="zh-CN"/>
              <a:t>CASCADES</a:t>
            </a:r>
            <a:r>
              <a:rPr lang="zh-CN" altLang="en-US"/>
              <a:t>） </a:t>
            </a:r>
          </a:p>
          <a:p>
            <a:pPr lvl="1">
              <a:lnSpc>
                <a:spcPct val="130000"/>
              </a:lnSpc>
              <a:spcBef>
                <a:spcPct val="0"/>
              </a:spcBef>
            </a:pPr>
            <a:r>
              <a:rPr lang="zh-CN" altLang="en-US"/>
              <a:t>受限删除（</a:t>
            </a:r>
            <a:r>
              <a:rPr lang="en-US" altLang="zh-CN"/>
              <a:t>RESTRICTED</a:t>
            </a:r>
            <a:r>
              <a:rPr lang="zh-CN" altLang="en-US"/>
              <a:t>）</a:t>
            </a:r>
          </a:p>
          <a:p>
            <a:pPr lvl="1">
              <a:lnSpc>
                <a:spcPct val="130000"/>
              </a:lnSpc>
              <a:spcBef>
                <a:spcPct val="0"/>
              </a:spcBef>
            </a:pPr>
            <a:r>
              <a:rPr lang="zh-CN" altLang="en-US"/>
              <a:t>置空值删除</a:t>
            </a:r>
          </a:p>
          <a:p>
            <a:pPr lvl="1">
              <a:lnSpc>
                <a:spcPct val="130000"/>
              </a:lnSpc>
              <a:spcBef>
                <a:spcPct val="0"/>
              </a:spcBef>
            </a:pPr>
            <a:endParaRPr lang="zh-CN" altLang="en-US">
              <a:solidFill>
                <a:srgbClr val="FF3300"/>
              </a:solidFill>
            </a:endParaRPr>
          </a:p>
          <a:p>
            <a:pPr lvl="1">
              <a:lnSpc>
                <a:spcPct val="115000"/>
              </a:lnSpc>
              <a:spcBef>
                <a:spcPct val="15000"/>
              </a:spcBef>
              <a:buFontTx/>
              <a:buNone/>
            </a:pPr>
            <a:r>
              <a:rPr lang="zh-CN" altLang="en-US">
                <a:solidFill>
                  <a:srgbClr val="FF3300"/>
                </a:solidFill>
              </a:rPr>
              <a:t>   这三种方法都保证了参照完整性约束，但具体哪种方法正确，取决于应用环境的语义，需要根据实际应用的业务规则决定具体的违约处理措施 </a:t>
            </a:r>
          </a:p>
        </p:txBody>
      </p:sp>
      <p:sp>
        <p:nvSpPr>
          <p:cNvPr id="48133" name="Rectangle 4">
            <a:extLst>
              <a:ext uri="{FF2B5EF4-FFF2-40B4-BE49-F238E27FC236}">
                <a16:creationId xmlns:a16="http://schemas.microsoft.com/office/drawing/2014/main" id="{C55EFEB7-360A-4F00-97A2-2BA7B94298FB}"/>
              </a:ext>
            </a:extLst>
          </p:cNvPr>
          <p:cNvSpPr>
            <a:spLocks noChangeArrowheads="1"/>
          </p:cNvSpPr>
          <p:nvPr/>
        </p:nvSpPr>
        <p:spPr bwMode="auto">
          <a:xfrm>
            <a:off x="776288" y="5589588"/>
            <a:ext cx="88201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lnSpc>
                <a:spcPct val="90000"/>
              </a:lnSpc>
              <a:spcBef>
                <a:spcPct val="35000"/>
              </a:spcBef>
              <a:buClr>
                <a:srgbClr val="27305F"/>
              </a:buClr>
              <a:buSzPct val="60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anose="05000000000000000000"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pPr>
            <a:r>
              <a:rPr lang="zh-CN" altLang="en-US">
                <a:solidFill>
                  <a:srgbClr val="0000FF"/>
                </a:solidFill>
              </a:rPr>
              <a:t>如果想让系统采用其他的策略则必须在创建表时显式地加以说明</a:t>
            </a:r>
            <a:r>
              <a:rPr lang="zh-CN" altLang="en-US"/>
              <a:t> </a:t>
            </a:r>
          </a:p>
        </p:txBody>
      </p:sp>
    </p:spTree>
    <p:extLst>
      <p:ext uri="{BB962C8B-B14F-4D97-AF65-F5344CB8AC3E}">
        <p14:creationId xmlns:p14="http://schemas.microsoft.com/office/powerpoint/2010/main" val="311128250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灯片编号占位符 3">
            <a:extLst>
              <a:ext uri="{FF2B5EF4-FFF2-40B4-BE49-F238E27FC236}">
                <a16:creationId xmlns:a16="http://schemas.microsoft.com/office/drawing/2014/main" id="{17AE418A-BB92-4133-BC3B-246C8806D9D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264BAA7-9873-4B52-98EB-A11F0B5E35AA}" type="slidenum">
              <a:rPr lang="zh-CN" altLang="en-US" sz="2000"/>
              <a:pPr/>
              <a:t>186</a:t>
            </a:fld>
            <a:endParaRPr lang="en-US" altLang="zh-CN" sz="2000"/>
          </a:p>
        </p:txBody>
      </p:sp>
      <p:sp>
        <p:nvSpPr>
          <p:cNvPr id="62466" name="日期占位符 4">
            <a:extLst>
              <a:ext uri="{FF2B5EF4-FFF2-40B4-BE49-F238E27FC236}">
                <a16:creationId xmlns:a16="http://schemas.microsoft.com/office/drawing/2014/main" id="{60119BAE-72B9-4ABB-8372-A0EAC429A96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027DD2C-E019-4258-AAE3-D8E36F77FCBA}" type="datetime1">
              <a:rPr lang="zh-CN" altLang="en-US" sz="1800" smtClean="0"/>
              <a:pPr/>
              <a:t>2024/6/12</a:t>
            </a:fld>
            <a:endParaRPr lang="en-US" altLang="zh-CN" sz="1000"/>
          </a:p>
        </p:txBody>
      </p:sp>
      <p:sp>
        <p:nvSpPr>
          <p:cNvPr id="2652162" name="Rectangle 2">
            <a:extLst>
              <a:ext uri="{FF2B5EF4-FFF2-40B4-BE49-F238E27FC236}">
                <a16:creationId xmlns:a16="http://schemas.microsoft.com/office/drawing/2014/main" id="{2300567C-4DAA-3F4F-8B52-80FC52CF21FB}"/>
              </a:ext>
            </a:extLst>
          </p:cNvPr>
          <p:cNvSpPr>
            <a:spLocks noGrp="1" noChangeArrowheads="1"/>
          </p:cNvSpPr>
          <p:nvPr>
            <p:ph type="title"/>
          </p:nvPr>
        </p:nvSpPr>
        <p:spPr/>
        <p:txBody>
          <a:bodyPr/>
          <a:lstStyle/>
          <a:p>
            <a:r>
              <a:rPr lang="en-US" altLang="zh-CN"/>
              <a:t>7.5  </a:t>
            </a:r>
            <a:r>
              <a:rPr lang="zh-CN" altLang="en-US"/>
              <a:t>触发器</a:t>
            </a:r>
          </a:p>
        </p:txBody>
      </p:sp>
      <p:sp>
        <p:nvSpPr>
          <p:cNvPr id="62468" name="Rectangle 3">
            <a:extLst>
              <a:ext uri="{FF2B5EF4-FFF2-40B4-BE49-F238E27FC236}">
                <a16:creationId xmlns:a16="http://schemas.microsoft.com/office/drawing/2014/main" id="{F0ABBB20-6F26-4F17-ADE6-D50BADF07276}"/>
              </a:ext>
            </a:extLst>
          </p:cNvPr>
          <p:cNvSpPr>
            <a:spLocks noGrp="1" noChangeArrowheads="1"/>
          </p:cNvSpPr>
          <p:nvPr>
            <p:ph type="body" idx="1"/>
          </p:nvPr>
        </p:nvSpPr>
        <p:spPr>
          <a:xfrm>
            <a:off x="650875" y="1143000"/>
            <a:ext cx="8820150" cy="5240338"/>
          </a:xfrm>
        </p:spPr>
        <p:txBody>
          <a:bodyPr/>
          <a:lstStyle/>
          <a:p>
            <a:pPr>
              <a:lnSpc>
                <a:spcPct val="85000"/>
              </a:lnSpc>
              <a:spcBef>
                <a:spcPct val="20000"/>
              </a:spcBef>
            </a:pPr>
            <a:r>
              <a:rPr lang="zh-CN" altLang="en-US"/>
              <a:t>数据库系统一般提供两种主要机制来实现业务规则和数据完整性</a:t>
            </a:r>
          </a:p>
          <a:p>
            <a:pPr lvl="1">
              <a:lnSpc>
                <a:spcPct val="85000"/>
              </a:lnSpc>
              <a:spcBef>
                <a:spcPct val="20000"/>
              </a:spcBef>
            </a:pPr>
            <a:r>
              <a:rPr lang="zh-CN" altLang="en-US"/>
              <a:t>约束</a:t>
            </a:r>
          </a:p>
          <a:p>
            <a:pPr lvl="2">
              <a:lnSpc>
                <a:spcPct val="85000"/>
              </a:lnSpc>
              <a:spcBef>
                <a:spcPct val="20000"/>
              </a:spcBef>
            </a:pPr>
            <a:r>
              <a:rPr lang="zh-CN" altLang="en-US"/>
              <a:t>完整性约束机制在检测出违反约束条件的操作后</a:t>
            </a:r>
            <a:r>
              <a:rPr lang="en-US" altLang="zh-CN"/>
              <a:t>,</a:t>
            </a:r>
            <a:r>
              <a:rPr lang="zh-CN" altLang="en-US"/>
              <a:t>只能作</a:t>
            </a:r>
            <a:r>
              <a:rPr lang="zh-CN" altLang="en-US">
                <a:solidFill>
                  <a:srgbClr val="C00000"/>
                </a:solidFill>
              </a:rPr>
              <a:t>简单的动作</a:t>
            </a:r>
            <a:r>
              <a:rPr lang="zh-CN" altLang="en-US"/>
              <a:t>，例如，拒绝操作。</a:t>
            </a:r>
          </a:p>
          <a:p>
            <a:pPr lvl="1">
              <a:lnSpc>
                <a:spcPct val="85000"/>
              </a:lnSpc>
              <a:spcBef>
                <a:spcPct val="20000"/>
              </a:spcBef>
            </a:pPr>
            <a:r>
              <a:rPr lang="zh-CN" altLang="en-US"/>
              <a:t>触发器</a:t>
            </a:r>
          </a:p>
          <a:p>
            <a:pPr lvl="2">
              <a:lnSpc>
                <a:spcPct val="85000"/>
              </a:lnSpc>
              <a:spcBef>
                <a:spcPct val="20000"/>
              </a:spcBef>
            </a:pPr>
            <a:r>
              <a:rPr lang="zh-CN" altLang="en-US"/>
              <a:t>触发器是用户定义在关系数据表上的一类由事件驱动的</a:t>
            </a:r>
            <a:r>
              <a:rPr lang="zh-CN" altLang="en-US">
                <a:solidFill>
                  <a:srgbClr val="C00000"/>
                </a:solidFill>
              </a:rPr>
              <a:t>特殊过程</a:t>
            </a:r>
            <a:r>
              <a:rPr lang="zh-CN" altLang="en-US"/>
              <a:t>，用</a:t>
            </a:r>
            <a:r>
              <a:rPr lang="zh-CN" altLang="en-US">
                <a:solidFill>
                  <a:srgbClr val="C00000"/>
                </a:solidFill>
              </a:rPr>
              <a:t>编程</a:t>
            </a:r>
            <a:r>
              <a:rPr lang="zh-CN" altLang="en-US"/>
              <a:t>的方法实现复杂的业务规则</a:t>
            </a:r>
          </a:p>
          <a:p>
            <a:pPr lvl="2">
              <a:lnSpc>
                <a:spcPct val="85000"/>
              </a:lnSpc>
              <a:spcBef>
                <a:spcPct val="20000"/>
              </a:spcBef>
            </a:pPr>
            <a:r>
              <a:rPr lang="zh-CN" altLang="en-US"/>
              <a:t>触发器比约束更加</a:t>
            </a:r>
            <a:r>
              <a:rPr lang="zh-CN" altLang="en-US">
                <a:solidFill>
                  <a:srgbClr val="C00000"/>
                </a:solidFill>
              </a:rPr>
              <a:t>灵活</a:t>
            </a:r>
            <a:r>
              <a:rPr lang="zh-CN" altLang="en-US"/>
              <a:t>，可以实现一般的数据完整性约束实现不了的复杂的完整性约束，具有更精细和更强大的数据控制能力。</a:t>
            </a:r>
          </a:p>
          <a:p>
            <a:pPr lvl="2">
              <a:lnSpc>
                <a:spcPct val="85000"/>
              </a:lnSpc>
              <a:spcBef>
                <a:spcPct val="20000"/>
              </a:spcBef>
            </a:pPr>
            <a:r>
              <a:rPr lang="zh-CN" altLang="en-US"/>
              <a:t>触发器常常用于强制业务规则和数据完整性。 </a:t>
            </a:r>
          </a:p>
        </p:txBody>
      </p:sp>
    </p:spTree>
    <p:extLst>
      <p:ext uri="{BB962C8B-B14F-4D97-AF65-F5344CB8AC3E}">
        <p14:creationId xmlns:p14="http://schemas.microsoft.com/office/powerpoint/2010/main" val="303809280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3">
            <a:extLst>
              <a:ext uri="{FF2B5EF4-FFF2-40B4-BE49-F238E27FC236}">
                <a16:creationId xmlns:a16="http://schemas.microsoft.com/office/drawing/2014/main" id="{1DDDB3FA-D2D9-40C1-866E-429C912A27D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9ACA3B5-F930-4F48-BF63-E3436EDDD0F6}" type="slidenum">
              <a:rPr lang="zh-CN" altLang="en-US" sz="2000"/>
              <a:pPr/>
              <a:t>187</a:t>
            </a:fld>
            <a:endParaRPr lang="en-US" altLang="zh-CN" sz="2000"/>
          </a:p>
        </p:txBody>
      </p:sp>
      <p:sp>
        <p:nvSpPr>
          <p:cNvPr id="63490" name="日期占位符 4">
            <a:extLst>
              <a:ext uri="{FF2B5EF4-FFF2-40B4-BE49-F238E27FC236}">
                <a16:creationId xmlns:a16="http://schemas.microsoft.com/office/drawing/2014/main" id="{46065EC7-FD8D-4C6F-95B6-30F46DA4079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01314B5-D35F-4C9E-94FD-9EB0D5361FFD}" type="datetime1">
              <a:rPr lang="zh-CN" altLang="en-US" sz="1800" smtClean="0"/>
              <a:pPr/>
              <a:t>2024/6/12</a:t>
            </a:fld>
            <a:endParaRPr lang="en-US" altLang="zh-CN" sz="1000"/>
          </a:p>
        </p:txBody>
      </p:sp>
      <p:sp>
        <p:nvSpPr>
          <p:cNvPr id="2653186" name="Rectangle 2">
            <a:extLst>
              <a:ext uri="{FF2B5EF4-FFF2-40B4-BE49-F238E27FC236}">
                <a16:creationId xmlns:a16="http://schemas.microsoft.com/office/drawing/2014/main" id="{C5D288F0-CE70-AD47-B5C5-58279A00890E}"/>
              </a:ext>
            </a:extLst>
          </p:cNvPr>
          <p:cNvSpPr>
            <a:spLocks noGrp="1" noChangeArrowheads="1"/>
          </p:cNvSpPr>
          <p:nvPr>
            <p:ph type="title"/>
          </p:nvPr>
        </p:nvSpPr>
        <p:spPr/>
        <p:txBody>
          <a:bodyPr/>
          <a:lstStyle/>
          <a:p>
            <a:r>
              <a:rPr lang="en-US" altLang="zh-CN"/>
              <a:t>7.5.1	</a:t>
            </a:r>
            <a:r>
              <a:rPr lang="zh-CN" altLang="en-US"/>
              <a:t>触发器概述</a:t>
            </a:r>
          </a:p>
        </p:txBody>
      </p:sp>
      <p:sp>
        <p:nvSpPr>
          <p:cNvPr id="63492" name="Rectangle 3">
            <a:extLst>
              <a:ext uri="{FF2B5EF4-FFF2-40B4-BE49-F238E27FC236}">
                <a16:creationId xmlns:a16="http://schemas.microsoft.com/office/drawing/2014/main" id="{E05D01E7-8DF5-413D-AA87-1F1FECA307E2}"/>
              </a:ext>
            </a:extLst>
          </p:cNvPr>
          <p:cNvSpPr>
            <a:spLocks noGrp="1" noChangeArrowheads="1"/>
          </p:cNvSpPr>
          <p:nvPr>
            <p:ph type="body" idx="1"/>
          </p:nvPr>
        </p:nvSpPr>
        <p:spPr>
          <a:xfrm>
            <a:off x="650875" y="1143000"/>
            <a:ext cx="8820150" cy="3435350"/>
          </a:xfrm>
        </p:spPr>
        <p:txBody>
          <a:bodyPr/>
          <a:lstStyle/>
          <a:p>
            <a:r>
              <a:rPr lang="zh-CN" altLang="en-US"/>
              <a:t>触发器是一种特殊类型的存储过程，在对表或视图发出 </a:t>
            </a:r>
            <a:r>
              <a:rPr lang="en-US" altLang="zh-CN"/>
              <a:t>UPDATE</a:t>
            </a:r>
            <a:r>
              <a:rPr lang="zh-CN" altLang="en-US"/>
              <a:t>、</a:t>
            </a:r>
            <a:r>
              <a:rPr lang="en-US" altLang="zh-CN"/>
              <a:t>INSERT </a:t>
            </a:r>
            <a:r>
              <a:rPr lang="zh-CN" altLang="en-US"/>
              <a:t>或 </a:t>
            </a:r>
            <a:r>
              <a:rPr lang="en-US" altLang="zh-CN"/>
              <a:t>DELETE </a:t>
            </a:r>
            <a:r>
              <a:rPr lang="zh-CN" altLang="en-US"/>
              <a:t>语句时自动执行 </a:t>
            </a:r>
          </a:p>
          <a:p>
            <a:r>
              <a:rPr lang="zh-CN" altLang="en-US"/>
              <a:t>可用触发器完成很多数据库完整性保护的功能 </a:t>
            </a:r>
          </a:p>
          <a:p>
            <a:pPr lvl="1"/>
            <a:r>
              <a:rPr lang="zh-CN" altLang="en-US"/>
              <a:t>实现复杂的业务规则</a:t>
            </a:r>
          </a:p>
          <a:p>
            <a:pPr lvl="1"/>
            <a:r>
              <a:rPr lang="zh-CN" altLang="en-US"/>
              <a:t>实现比</a:t>
            </a:r>
            <a:r>
              <a:rPr lang="en-US" altLang="zh-CN"/>
              <a:t>CHECK </a:t>
            </a:r>
            <a:r>
              <a:rPr lang="zh-CN" altLang="en-US"/>
              <a:t>约束更复杂的数据完整性。</a:t>
            </a:r>
          </a:p>
          <a:p>
            <a:pPr lvl="1"/>
            <a:r>
              <a:rPr lang="zh-CN" altLang="en-US"/>
              <a:t>比较数据修改前后的状态</a:t>
            </a:r>
          </a:p>
          <a:p>
            <a:pPr lvl="1"/>
            <a:r>
              <a:rPr lang="zh-CN" altLang="en-US"/>
              <a:t>维护非规范化数据</a:t>
            </a:r>
          </a:p>
        </p:txBody>
      </p:sp>
    </p:spTree>
    <p:extLst>
      <p:ext uri="{BB962C8B-B14F-4D97-AF65-F5344CB8AC3E}">
        <p14:creationId xmlns:p14="http://schemas.microsoft.com/office/powerpoint/2010/main" val="28573457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灯片编号占位符 3">
            <a:extLst>
              <a:ext uri="{FF2B5EF4-FFF2-40B4-BE49-F238E27FC236}">
                <a16:creationId xmlns:a16="http://schemas.microsoft.com/office/drawing/2014/main" id="{1DBCEA32-2120-4812-8946-2BFB73A2784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BBCDA90-C86B-4FB2-8DD2-74BFEFB90F74}" type="slidenum">
              <a:rPr lang="zh-CN" altLang="en-US" sz="2000"/>
              <a:pPr/>
              <a:t>188</a:t>
            </a:fld>
            <a:endParaRPr lang="en-US" altLang="zh-CN" sz="2000"/>
          </a:p>
        </p:txBody>
      </p:sp>
      <p:sp>
        <p:nvSpPr>
          <p:cNvPr id="64514" name="日期占位符 4">
            <a:extLst>
              <a:ext uri="{FF2B5EF4-FFF2-40B4-BE49-F238E27FC236}">
                <a16:creationId xmlns:a16="http://schemas.microsoft.com/office/drawing/2014/main" id="{6E4674A8-19EC-4A76-88D5-AE6E8169876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44003E1-DEEA-4047-817A-8369AF463D93}" type="datetime1">
              <a:rPr lang="zh-CN" altLang="en-US" sz="1800" smtClean="0"/>
              <a:pPr/>
              <a:t>2024/6/12</a:t>
            </a:fld>
            <a:endParaRPr lang="en-US" altLang="zh-CN" sz="1000"/>
          </a:p>
        </p:txBody>
      </p:sp>
      <p:sp>
        <p:nvSpPr>
          <p:cNvPr id="2654210" name="Rectangle 2">
            <a:extLst>
              <a:ext uri="{FF2B5EF4-FFF2-40B4-BE49-F238E27FC236}">
                <a16:creationId xmlns:a16="http://schemas.microsoft.com/office/drawing/2014/main" id="{0300B315-A8DC-7A48-A189-16B259497F44}"/>
              </a:ext>
            </a:extLst>
          </p:cNvPr>
          <p:cNvSpPr>
            <a:spLocks noGrp="1" noChangeArrowheads="1"/>
          </p:cNvSpPr>
          <p:nvPr>
            <p:ph type="title"/>
          </p:nvPr>
        </p:nvSpPr>
        <p:spPr/>
        <p:txBody>
          <a:bodyPr/>
          <a:lstStyle/>
          <a:p>
            <a:r>
              <a:rPr lang="en-US" altLang="en-US"/>
              <a:t>7.5.2	定义触发器</a:t>
            </a:r>
            <a:endParaRPr lang="zh-CN" altLang="en-US"/>
          </a:p>
        </p:txBody>
      </p:sp>
      <p:sp>
        <p:nvSpPr>
          <p:cNvPr id="64516" name="Rectangle 3">
            <a:extLst>
              <a:ext uri="{FF2B5EF4-FFF2-40B4-BE49-F238E27FC236}">
                <a16:creationId xmlns:a16="http://schemas.microsoft.com/office/drawing/2014/main" id="{202EB88E-912C-4153-9A64-142E1C882B58}"/>
              </a:ext>
            </a:extLst>
          </p:cNvPr>
          <p:cNvSpPr>
            <a:spLocks noGrp="1" noChangeArrowheads="1"/>
          </p:cNvSpPr>
          <p:nvPr>
            <p:ph type="body" idx="1"/>
          </p:nvPr>
        </p:nvSpPr>
        <p:spPr>
          <a:xfrm>
            <a:off x="650875" y="1143000"/>
            <a:ext cx="8820150" cy="5149850"/>
          </a:xfrm>
        </p:spPr>
        <p:txBody>
          <a:bodyPr/>
          <a:lstStyle/>
          <a:p>
            <a:pPr>
              <a:lnSpc>
                <a:spcPct val="80000"/>
              </a:lnSpc>
            </a:pPr>
            <a:r>
              <a:rPr lang="en-US" altLang="zh-CN" dirty="0">
                <a:solidFill>
                  <a:srgbClr val="0000FF"/>
                </a:solidFill>
              </a:rPr>
              <a:t>SQL</a:t>
            </a:r>
            <a:r>
              <a:rPr lang="zh-CN" altLang="en-US" dirty="0"/>
              <a:t>使用</a:t>
            </a:r>
            <a:r>
              <a:rPr lang="en-US" altLang="zh-CN" dirty="0"/>
              <a:t>CREATE TRIGGER</a:t>
            </a:r>
            <a:r>
              <a:rPr lang="zh-CN" altLang="en-US" dirty="0"/>
              <a:t>命令创建触发器，其一般格式为</a:t>
            </a:r>
          </a:p>
          <a:p>
            <a:pPr lvl="1">
              <a:lnSpc>
                <a:spcPct val="80000"/>
              </a:lnSpc>
              <a:buFontTx/>
              <a:buNone/>
            </a:pPr>
            <a:r>
              <a:rPr lang="en-US" altLang="zh-CN" dirty="0">
                <a:highlight>
                  <a:srgbClr val="00FFFF"/>
                </a:highlight>
              </a:rPr>
              <a:t>CREATE TRIGGER &lt;</a:t>
            </a:r>
            <a:r>
              <a:rPr lang="zh-CN" altLang="en-US" dirty="0">
                <a:highlight>
                  <a:srgbClr val="00FFFF"/>
                </a:highlight>
              </a:rPr>
              <a:t>触发器名</a:t>
            </a:r>
            <a:r>
              <a:rPr lang="en-US" altLang="zh-CN" dirty="0">
                <a:highlight>
                  <a:srgbClr val="00FFFF"/>
                </a:highlight>
              </a:rPr>
              <a:t>&gt;  </a:t>
            </a:r>
          </a:p>
          <a:p>
            <a:pPr lvl="1">
              <a:lnSpc>
                <a:spcPct val="80000"/>
              </a:lnSpc>
              <a:buFontTx/>
              <a:buNone/>
            </a:pPr>
            <a:r>
              <a:rPr lang="en-US" altLang="zh-CN" dirty="0">
                <a:highlight>
                  <a:srgbClr val="00FFFF"/>
                </a:highlight>
              </a:rPr>
              <a:t>     { BEFORE | AFTER} &lt;</a:t>
            </a:r>
            <a:r>
              <a:rPr lang="zh-CN" altLang="en-US" dirty="0">
                <a:highlight>
                  <a:srgbClr val="00FFFF"/>
                </a:highlight>
              </a:rPr>
              <a:t>触发事件</a:t>
            </a:r>
            <a:r>
              <a:rPr lang="en-US" altLang="zh-CN" dirty="0">
                <a:highlight>
                  <a:srgbClr val="00FFFF"/>
                </a:highlight>
              </a:rPr>
              <a:t>&gt; ON &lt;</a:t>
            </a:r>
            <a:r>
              <a:rPr lang="zh-CN" altLang="en-US" dirty="0">
                <a:highlight>
                  <a:srgbClr val="00FFFF"/>
                </a:highlight>
              </a:rPr>
              <a:t>表名</a:t>
            </a:r>
            <a:r>
              <a:rPr lang="en-US" altLang="zh-CN" dirty="0">
                <a:highlight>
                  <a:srgbClr val="00FFFF"/>
                </a:highlight>
              </a:rPr>
              <a:t>&gt;</a:t>
            </a:r>
          </a:p>
          <a:p>
            <a:pPr lvl="1">
              <a:lnSpc>
                <a:spcPct val="80000"/>
              </a:lnSpc>
              <a:buFontTx/>
              <a:buNone/>
            </a:pPr>
            <a:r>
              <a:rPr lang="en-US" altLang="zh-CN" dirty="0">
                <a:highlight>
                  <a:srgbClr val="00FFFF"/>
                </a:highlight>
              </a:rPr>
              <a:t>        FOR EACH  {ROW | STATEMENT}</a:t>
            </a:r>
          </a:p>
          <a:p>
            <a:pPr lvl="1">
              <a:lnSpc>
                <a:spcPct val="80000"/>
              </a:lnSpc>
              <a:buFontTx/>
              <a:buNone/>
            </a:pPr>
            <a:r>
              <a:rPr lang="en-US" altLang="zh-CN" dirty="0">
                <a:highlight>
                  <a:srgbClr val="00FFFF"/>
                </a:highlight>
              </a:rPr>
              <a:t>       </a:t>
            </a:r>
            <a:r>
              <a:rPr lang="zh-CN" altLang="en-US" dirty="0">
                <a:highlight>
                  <a:srgbClr val="00FFFF"/>
                </a:highlight>
              </a:rPr>
              <a:t>［</a:t>
            </a:r>
            <a:r>
              <a:rPr lang="en-US" altLang="zh-CN" dirty="0">
                <a:highlight>
                  <a:srgbClr val="00FFFF"/>
                </a:highlight>
              </a:rPr>
              <a:t>WHEN &lt;</a:t>
            </a:r>
            <a:r>
              <a:rPr lang="zh-CN" altLang="en-US" dirty="0">
                <a:highlight>
                  <a:srgbClr val="00FFFF"/>
                </a:highlight>
              </a:rPr>
              <a:t>触发条件</a:t>
            </a:r>
            <a:r>
              <a:rPr lang="en-US" altLang="zh-CN" dirty="0">
                <a:highlight>
                  <a:srgbClr val="00FFFF"/>
                </a:highlight>
              </a:rPr>
              <a:t>&gt;</a:t>
            </a:r>
            <a:r>
              <a:rPr lang="zh-CN" altLang="en-US" dirty="0">
                <a:highlight>
                  <a:srgbClr val="00FFFF"/>
                </a:highlight>
              </a:rPr>
              <a:t>］</a:t>
            </a:r>
          </a:p>
          <a:p>
            <a:pPr lvl="1">
              <a:lnSpc>
                <a:spcPct val="80000"/>
              </a:lnSpc>
              <a:buFontTx/>
              <a:buNone/>
            </a:pPr>
            <a:r>
              <a:rPr lang="zh-CN" altLang="en-US" dirty="0">
                <a:highlight>
                  <a:srgbClr val="00FFFF"/>
                </a:highlight>
              </a:rPr>
              <a:t>          </a:t>
            </a:r>
            <a:r>
              <a:rPr lang="en-US" altLang="zh-CN" dirty="0">
                <a:highlight>
                  <a:srgbClr val="00FFFF"/>
                </a:highlight>
              </a:rPr>
              <a:t>&lt;</a:t>
            </a:r>
            <a:r>
              <a:rPr lang="zh-CN" altLang="en-US" dirty="0">
                <a:highlight>
                  <a:srgbClr val="00FFFF"/>
                </a:highlight>
              </a:rPr>
              <a:t>触发动作体</a:t>
            </a:r>
            <a:r>
              <a:rPr lang="en-US" altLang="zh-CN" dirty="0">
                <a:highlight>
                  <a:srgbClr val="00FFFF"/>
                </a:highlight>
              </a:rPr>
              <a:t>&gt;</a:t>
            </a:r>
          </a:p>
          <a:p>
            <a:pPr>
              <a:lnSpc>
                <a:spcPct val="80000"/>
              </a:lnSpc>
            </a:pPr>
            <a:r>
              <a:rPr lang="zh-CN" altLang="en-US" dirty="0"/>
              <a:t>定义触发器的语法说明</a:t>
            </a:r>
            <a:r>
              <a:rPr lang="en-US" altLang="zh-CN" dirty="0"/>
              <a:t>:</a:t>
            </a:r>
          </a:p>
          <a:p>
            <a:pPr lvl="1">
              <a:lnSpc>
                <a:spcPct val="80000"/>
              </a:lnSpc>
            </a:pPr>
            <a:r>
              <a:rPr lang="en-US" altLang="zh-CN" dirty="0"/>
              <a:t>1. </a:t>
            </a:r>
            <a:r>
              <a:rPr lang="zh-CN" altLang="en-US" dirty="0"/>
              <a:t>创建者：表的拥有者</a:t>
            </a:r>
          </a:p>
          <a:p>
            <a:pPr lvl="1">
              <a:lnSpc>
                <a:spcPct val="80000"/>
              </a:lnSpc>
            </a:pPr>
            <a:r>
              <a:rPr lang="en-US" altLang="zh-CN" dirty="0"/>
              <a:t>2. </a:t>
            </a:r>
            <a:r>
              <a:rPr lang="zh-CN" altLang="en-US" dirty="0"/>
              <a:t>触发器名，表名：触发器的目标表</a:t>
            </a:r>
          </a:p>
          <a:p>
            <a:pPr lvl="1">
              <a:lnSpc>
                <a:spcPct val="80000"/>
              </a:lnSpc>
            </a:pPr>
            <a:r>
              <a:rPr lang="en-US" altLang="zh-CN" dirty="0"/>
              <a:t>3. </a:t>
            </a:r>
            <a:r>
              <a:rPr lang="zh-CN" altLang="en-US" dirty="0"/>
              <a:t>触发事件：</a:t>
            </a:r>
            <a:r>
              <a:rPr lang="en-US" altLang="zh-CN" dirty="0"/>
              <a:t>INSERT</a:t>
            </a:r>
            <a:r>
              <a:rPr lang="zh-CN" altLang="en-US" dirty="0"/>
              <a:t>、</a:t>
            </a:r>
            <a:r>
              <a:rPr lang="en-US" altLang="zh-CN" dirty="0"/>
              <a:t>DELETE</a:t>
            </a:r>
            <a:r>
              <a:rPr lang="zh-CN" altLang="en-US" dirty="0"/>
              <a:t>、</a:t>
            </a:r>
            <a:r>
              <a:rPr lang="en-US" altLang="zh-CN" dirty="0"/>
              <a:t>UPDATE</a:t>
            </a:r>
          </a:p>
        </p:txBody>
      </p:sp>
    </p:spTree>
    <p:extLst>
      <p:ext uri="{BB962C8B-B14F-4D97-AF65-F5344CB8AC3E}">
        <p14:creationId xmlns:p14="http://schemas.microsoft.com/office/powerpoint/2010/main" val="23885640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3">
            <a:extLst>
              <a:ext uri="{FF2B5EF4-FFF2-40B4-BE49-F238E27FC236}">
                <a16:creationId xmlns:a16="http://schemas.microsoft.com/office/drawing/2014/main" id="{235C076C-4FF8-4907-8783-B0840AB50BD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EC39EA-7416-4F1A-B535-8F98654B4206}" type="slidenum">
              <a:rPr lang="zh-CN" altLang="en-US" sz="2000"/>
              <a:pPr/>
              <a:t>189</a:t>
            </a:fld>
            <a:endParaRPr lang="en-US" altLang="zh-CN" sz="2000"/>
          </a:p>
        </p:txBody>
      </p:sp>
      <p:sp>
        <p:nvSpPr>
          <p:cNvPr id="65538" name="日期占位符 4">
            <a:extLst>
              <a:ext uri="{FF2B5EF4-FFF2-40B4-BE49-F238E27FC236}">
                <a16:creationId xmlns:a16="http://schemas.microsoft.com/office/drawing/2014/main" id="{2E7AD12C-9A07-4083-9ABD-E039C194447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BD962FC-241D-43A5-AD42-B78AAFCE5C25}" type="datetime1">
              <a:rPr lang="zh-CN" altLang="en-US" sz="1800" smtClean="0"/>
              <a:pPr/>
              <a:t>2024/6/12</a:t>
            </a:fld>
            <a:endParaRPr lang="en-US" altLang="zh-CN" sz="1000"/>
          </a:p>
        </p:txBody>
      </p:sp>
      <p:sp>
        <p:nvSpPr>
          <p:cNvPr id="2655234" name="Rectangle 2">
            <a:extLst>
              <a:ext uri="{FF2B5EF4-FFF2-40B4-BE49-F238E27FC236}">
                <a16:creationId xmlns:a16="http://schemas.microsoft.com/office/drawing/2014/main" id="{7F74B0B2-7D71-2B42-A646-5792A7FE22F9}"/>
              </a:ext>
            </a:extLst>
          </p:cNvPr>
          <p:cNvSpPr>
            <a:spLocks noGrp="1" noChangeArrowheads="1"/>
          </p:cNvSpPr>
          <p:nvPr>
            <p:ph type="title"/>
          </p:nvPr>
        </p:nvSpPr>
        <p:spPr/>
        <p:txBody>
          <a:bodyPr/>
          <a:lstStyle/>
          <a:p>
            <a:r>
              <a:rPr lang="en-US" altLang="en-US"/>
              <a:t>7.5.2	定义触发器</a:t>
            </a:r>
            <a:endParaRPr lang="zh-CN" altLang="en-US"/>
          </a:p>
        </p:txBody>
      </p:sp>
      <p:sp>
        <p:nvSpPr>
          <p:cNvPr id="65540" name="Rectangle 3">
            <a:extLst>
              <a:ext uri="{FF2B5EF4-FFF2-40B4-BE49-F238E27FC236}">
                <a16:creationId xmlns:a16="http://schemas.microsoft.com/office/drawing/2014/main" id="{7CD54D45-0403-4592-BFCF-73FC02FD4011}"/>
              </a:ext>
            </a:extLst>
          </p:cNvPr>
          <p:cNvSpPr>
            <a:spLocks noGrp="1" noChangeArrowheads="1"/>
          </p:cNvSpPr>
          <p:nvPr>
            <p:ph type="body" idx="1"/>
          </p:nvPr>
        </p:nvSpPr>
        <p:spPr>
          <a:xfrm>
            <a:off x="650875" y="1143000"/>
            <a:ext cx="8820150" cy="5124450"/>
          </a:xfrm>
        </p:spPr>
        <p:txBody>
          <a:bodyPr/>
          <a:lstStyle/>
          <a:p>
            <a:pPr lvl="1">
              <a:lnSpc>
                <a:spcPct val="100000"/>
              </a:lnSpc>
              <a:spcBef>
                <a:spcPct val="0"/>
              </a:spcBef>
            </a:pPr>
            <a:r>
              <a:rPr lang="en-US" altLang="zh-CN" dirty="0"/>
              <a:t>4. </a:t>
            </a:r>
            <a:r>
              <a:rPr lang="zh-CN" altLang="en-US" dirty="0"/>
              <a:t>触发时间 </a:t>
            </a:r>
          </a:p>
          <a:p>
            <a:pPr lvl="2">
              <a:lnSpc>
                <a:spcPct val="100000"/>
              </a:lnSpc>
              <a:spcBef>
                <a:spcPct val="0"/>
              </a:spcBef>
            </a:pPr>
            <a:r>
              <a:rPr lang="en-US" altLang="zh-CN" dirty="0"/>
              <a:t>BEFORE</a:t>
            </a:r>
            <a:endParaRPr lang="zh-CN" altLang="en-US" dirty="0"/>
          </a:p>
          <a:p>
            <a:pPr lvl="3">
              <a:lnSpc>
                <a:spcPct val="100000"/>
              </a:lnSpc>
              <a:spcBef>
                <a:spcPct val="0"/>
              </a:spcBef>
            </a:pPr>
            <a:r>
              <a:rPr lang="zh-CN" altLang="en-US" dirty="0"/>
              <a:t>表示在触发事件进行</a:t>
            </a:r>
            <a:r>
              <a:rPr lang="zh-CN" altLang="en-US" dirty="0">
                <a:solidFill>
                  <a:srgbClr val="C00000"/>
                </a:solidFill>
              </a:rPr>
              <a:t>以前</a:t>
            </a:r>
            <a:r>
              <a:rPr lang="zh-CN" altLang="en-US" dirty="0"/>
              <a:t>，判断触发条件是否满足。</a:t>
            </a:r>
          </a:p>
          <a:p>
            <a:pPr lvl="3">
              <a:lnSpc>
                <a:spcPct val="100000"/>
              </a:lnSpc>
              <a:spcBef>
                <a:spcPct val="0"/>
              </a:spcBef>
            </a:pPr>
            <a:r>
              <a:rPr lang="zh-CN" altLang="en-US" dirty="0"/>
              <a:t>若满足条件则</a:t>
            </a:r>
            <a:r>
              <a:rPr lang="zh-CN" altLang="en-US" dirty="0">
                <a:solidFill>
                  <a:srgbClr val="C00000"/>
                </a:solidFill>
              </a:rPr>
              <a:t>先</a:t>
            </a:r>
            <a:r>
              <a:rPr lang="zh-CN" altLang="en-US" dirty="0"/>
              <a:t>执行触发动作部分的操作，</a:t>
            </a:r>
          </a:p>
          <a:p>
            <a:pPr lvl="3">
              <a:lnSpc>
                <a:spcPct val="100000"/>
              </a:lnSpc>
              <a:spcBef>
                <a:spcPct val="0"/>
              </a:spcBef>
            </a:pPr>
            <a:r>
              <a:rPr lang="zh-CN" altLang="en-US" dirty="0"/>
              <a:t>然后再执行触发事件的操作。</a:t>
            </a:r>
            <a:r>
              <a:rPr lang="en-US" altLang="zh-CN" dirty="0"/>
              <a:t> </a:t>
            </a:r>
          </a:p>
          <a:p>
            <a:pPr lvl="2">
              <a:lnSpc>
                <a:spcPct val="100000"/>
              </a:lnSpc>
              <a:spcBef>
                <a:spcPct val="0"/>
              </a:spcBef>
            </a:pPr>
            <a:r>
              <a:rPr lang="en-US" altLang="zh-CN" dirty="0"/>
              <a:t>AFTER</a:t>
            </a:r>
            <a:endParaRPr lang="zh-CN" altLang="en-US" dirty="0"/>
          </a:p>
          <a:p>
            <a:pPr lvl="3">
              <a:lnSpc>
                <a:spcPct val="100000"/>
              </a:lnSpc>
              <a:spcBef>
                <a:spcPct val="0"/>
              </a:spcBef>
            </a:pPr>
            <a:r>
              <a:rPr lang="zh-CN" altLang="en-US" dirty="0"/>
              <a:t>表示在触发事件完成</a:t>
            </a:r>
            <a:r>
              <a:rPr lang="zh-CN" altLang="en-US" dirty="0">
                <a:solidFill>
                  <a:srgbClr val="C00000"/>
                </a:solidFill>
              </a:rPr>
              <a:t>之后</a:t>
            </a:r>
            <a:r>
              <a:rPr lang="zh-CN" altLang="en-US" dirty="0"/>
              <a:t>，判断触发条件是否满足。</a:t>
            </a:r>
          </a:p>
          <a:p>
            <a:pPr lvl="3">
              <a:lnSpc>
                <a:spcPct val="100000"/>
              </a:lnSpc>
              <a:spcBef>
                <a:spcPct val="0"/>
              </a:spcBef>
            </a:pPr>
            <a:r>
              <a:rPr lang="zh-CN" altLang="en-US" dirty="0"/>
              <a:t>若满足条件则执行触发动作部分的操作。</a:t>
            </a:r>
          </a:p>
          <a:p>
            <a:pPr lvl="3">
              <a:lnSpc>
                <a:spcPct val="100000"/>
              </a:lnSpc>
              <a:spcBef>
                <a:spcPct val="0"/>
              </a:spcBef>
            </a:pPr>
            <a:r>
              <a:rPr lang="zh-CN" altLang="en-US" dirty="0"/>
              <a:t>如果触发事件因错误</a:t>
            </a:r>
            <a:r>
              <a:rPr lang="en-US" altLang="zh-CN" dirty="0"/>
              <a:t>(</a:t>
            </a:r>
            <a:r>
              <a:rPr lang="zh-CN" altLang="en-US" dirty="0"/>
              <a:t>如违反约束或语法错误</a:t>
            </a:r>
            <a:r>
              <a:rPr lang="en-US" altLang="zh-CN" dirty="0"/>
              <a:t>)</a:t>
            </a:r>
            <a:r>
              <a:rPr lang="zh-CN" altLang="en-US" dirty="0"/>
              <a:t>而失败，触发器将不会执行 </a:t>
            </a:r>
          </a:p>
        </p:txBody>
      </p:sp>
    </p:spTree>
    <p:extLst>
      <p:ext uri="{BB962C8B-B14F-4D97-AF65-F5344CB8AC3E}">
        <p14:creationId xmlns:p14="http://schemas.microsoft.com/office/powerpoint/2010/main" val="23698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DAF5DC8-D4F9-4925-B065-1CB2936E0C3F}" type="slidenum">
              <a:rPr lang="zh-CN" altLang="en-US" smtClean="0"/>
              <a:pPr/>
              <a:t>19</a:t>
            </a:fld>
            <a:endParaRPr lang="en-US" altLang="zh-CN"/>
          </a:p>
        </p:txBody>
      </p:sp>
      <p:sp>
        <p:nvSpPr>
          <p:cNvPr id="1126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02AECB9-10CE-4168-BBAB-5CB5A3E752C0}" type="datetime1">
              <a:rPr lang="zh-CN" altLang="en-US" sz="1800" smtClean="0"/>
              <a:pPr/>
              <a:t>2024/6/12</a:t>
            </a:fld>
            <a:endParaRPr lang="en-US" altLang="zh-CN" sz="1000"/>
          </a:p>
        </p:txBody>
      </p:sp>
      <p:sp>
        <p:nvSpPr>
          <p:cNvPr id="958466" name="Rectangle 2"/>
          <p:cNvSpPr>
            <a:spLocks noGrp="1" noChangeArrowheads="1"/>
          </p:cNvSpPr>
          <p:nvPr>
            <p:ph type="title"/>
          </p:nvPr>
        </p:nvSpPr>
        <p:spPr/>
        <p:txBody>
          <a:bodyPr/>
          <a:lstStyle/>
          <a:p>
            <a:pPr>
              <a:defRPr/>
            </a:pPr>
            <a:r>
              <a:rPr lang="en-US" altLang="zh-CN"/>
              <a:t>2.1.1	E-R</a:t>
            </a:r>
            <a:r>
              <a:rPr lang="zh-CN" altLang="en-US"/>
              <a:t>数据模型中的基本概念</a:t>
            </a:r>
          </a:p>
        </p:txBody>
      </p:sp>
      <p:sp>
        <p:nvSpPr>
          <p:cNvPr id="11269" name="Rectangle 3"/>
          <p:cNvSpPr>
            <a:spLocks noGrp="1" noChangeArrowheads="1"/>
          </p:cNvSpPr>
          <p:nvPr>
            <p:ph type="body" idx="1"/>
          </p:nvPr>
        </p:nvSpPr>
        <p:spPr>
          <a:xfrm>
            <a:off x="650875" y="1143000"/>
            <a:ext cx="8820150" cy="5233988"/>
          </a:xfrm>
        </p:spPr>
        <p:txBody>
          <a:bodyPr/>
          <a:lstStyle/>
          <a:p>
            <a:pPr>
              <a:lnSpc>
                <a:spcPct val="85000"/>
              </a:lnSpc>
              <a:spcBef>
                <a:spcPct val="15000"/>
              </a:spcBef>
            </a:pPr>
            <a:r>
              <a:rPr lang="en-US" altLang="zh-CN" dirty="0"/>
              <a:t>1. </a:t>
            </a:r>
            <a:r>
              <a:rPr lang="zh-CN" altLang="en-US" dirty="0"/>
              <a:t>实体（</a:t>
            </a:r>
            <a:r>
              <a:rPr lang="en-US" altLang="zh-CN" dirty="0"/>
              <a:t>Entity</a:t>
            </a:r>
            <a:r>
              <a:rPr lang="zh-CN" altLang="en-US" dirty="0"/>
              <a:t>）</a:t>
            </a:r>
          </a:p>
          <a:p>
            <a:pPr lvl="1">
              <a:lnSpc>
                <a:spcPct val="85000"/>
              </a:lnSpc>
              <a:spcBef>
                <a:spcPct val="15000"/>
              </a:spcBef>
            </a:pPr>
            <a:r>
              <a:rPr lang="zh-CN" altLang="en-US" dirty="0">
                <a:solidFill>
                  <a:srgbClr val="C00000"/>
                </a:solidFill>
              </a:rPr>
              <a:t>客观存在并可相互区别的事物</a:t>
            </a:r>
            <a:r>
              <a:rPr lang="zh-CN" altLang="en-US" dirty="0"/>
              <a:t>称为实体。</a:t>
            </a:r>
          </a:p>
          <a:p>
            <a:pPr lvl="1">
              <a:lnSpc>
                <a:spcPct val="85000"/>
              </a:lnSpc>
              <a:spcBef>
                <a:spcPct val="15000"/>
              </a:spcBef>
            </a:pPr>
            <a:r>
              <a:rPr lang="zh-CN" altLang="en-US" dirty="0"/>
              <a:t>可以是具体的对象，如一个学生</a:t>
            </a:r>
            <a:r>
              <a:rPr lang="en-US" altLang="zh-CN" dirty="0"/>
              <a:t>,</a:t>
            </a:r>
            <a:r>
              <a:rPr lang="zh-CN" altLang="en-US" dirty="0"/>
              <a:t>一本书</a:t>
            </a:r>
            <a:r>
              <a:rPr lang="en-US" altLang="zh-CN" dirty="0"/>
              <a:t>,</a:t>
            </a:r>
            <a:r>
              <a:rPr lang="zh-CN" altLang="en-US" dirty="0"/>
              <a:t>一辆汽车；也可以是抽象的概念或联系，如一堂课</a:t>
            </a:r>
            <a:r>
              <a:rPr lang="en-US" altLang="zh-CN" dirty="0"/>
              <a:t>,</a:t>
            </a:r>
            <a:r>
              <a:rPr lang="zh-CN" altLang="en-US" dirty="0"/>
              <a:t>一次比赛等</a:t>
            </a:r>
          </a:p>
          <a:p>
            <a:pPr>
              <a:lnSpc>
                <a:spcPct val="85000"/>
              </a:lnSpc>
              <a:spcBef>
                <a:spcPct val="15000"/>
              </a:spcBef>
            </a:pPr>
            <a:r>
              <a:rPr lang="en-US" altLang="zh-CN" dirty="0">
                <a:latin typeface="宋体" pitchFamily="2" charset="-122"/>
              </a:rPr>
              <a:t>2. </a:t>
            </a:r>
            <a:r>
              <a:rPr lang="zh-CN" altLang="en-US" dirty="0">
                <a:latin typeface="宋体" pitchFamily="2" charset="-122"/>
              </a:rPr>
              <a:t>属性（</a:t>
            </a:r>
            <a:r>
              <a:rPr lang="en-US" altLang="zh-CN" dirty="0">
                <a:latin typeface="宋体" pitchFamily="2" charset="-122"/>
              </a:rPr>
              <a:t>Attribute</a:t>
            </a:r>
            <a:r>
              <a:rPr lang="zh-CN" altLang="en-US" dirty="0">
                <a:latin typeface="宋体" pitchFamily="2" charset="-122"/>
              </a:rPr>
              <a:t>）</a:t>
            </a:r>
          </a:p>
          <a:p>
            <a:pPr lvl="1">
              <a:lnSpc>
                <a:spcPct val="85000"/>
              </a:lnSpc>
              <a:spcBef>
                <a:spcPct val="15000"/>
              </a:spcBef>
            </a:pPr>
            <a:r>
              <a:rPr lang="zh-CN" altLang="en-US" dirty="0">
                <a:solidFill>
                  <a:srgbClr val="C00000"/>
                </a:solidFill>
                <a:latin typeface="宋体" pitchFamily="2" charset="-122"/>
              </a:rPr>
              <a:t>实体所具有的某一特征</a:t>
            </a:r>
            <a:r>
              <a:rPr lang="zh-CN" altLang="en-US" dirty="0">
                <a:latin typeface="宋体" pitchFamily="2" charset="-122"/>
              </a:rPr>
              <a:t>称为属性。</a:t>
            </a:r>
          </a:p>
          <a:p>
            <a:pPr lvl="1">
              <a:lnSpc>
                <a:spcPct val="85000"/>
              </a:lnSpc>
              <a:spcBef>
                <a:spcPct val="15000"/>
              </a:spcBef>
            </a:pPr>
            <a:r>
              <a:rPr lang="zh-CN" altLang="en-US" dirty="0"/>
              <a:t>一个实体可以由若干个属性来刻画，如学生实体有学号、姓名、年龄、性别、系等方面的属性</a:t>
            </a:r>
          </a:p>
          <a:p>
            <a:pPr lvl="1">
              <a:lnSpc>
                <a:spcPct val="85000"/>
              </a:lnSpc>
              <a:spcBef>
                <a:spcPct val="15000"/>
              </a:spcBef>
            </a:pPr>
            <a:r>
              <a:rPr lang="zh-CN" altLang="en-US" dirty="0"/>
              <a:t>属性有</a:t>
            </a:r>
            <a:r>
              <a:rPr lang="en-US" altLang="zh-CN" dirty="0"/>
              <a:t>“</a:t>
            </a:r>
            <a:r>
              <a:rPr lang="zh-CN" altLang="en-US" dirty="0"/>
              <a:t>类型</a:t>
            </a:r>
            <a:r>
              <a:rPr lang="en-US" altLang="zh-CN" dirty="0"/>
              <a:t>”</a:t>
            </a:r>
            <a:r>
              <a:rPr lang="zh-CN" altLang="en-US" dirty="0"/>
              <a:t>和“值”之分，</a:t>
            </a:r>
          </a:p>
          <a:p>
            <a:pPr lvl="2">
              <a:lnSpc>
                <a:spcPct val="85000"/>
              </a:lnSpc>
              <a:spcBef>
                <a:spcPct val="15000"/>
              </a:spcBef>
            </a:pPr>
            <a:r>
              <a:rPr lang="en-US" altLang="zh-CN" dirty="0"/>
              <a:t>“</a:t>
            </a:r>
            <a:r>
              <a:rPr lang="zh-CN" altLang="en-US" dirty="0"/>
              <a:t>类型</a:t>
            </a:r>
            <a:r>
              <a:rPr lang="en-US" altLang="zh-CN" dirty="0"/>
              <a:t>”</a:t>
            </a:r>
            <a:r>
              <a:rPr lang="zh-CN" altLang="en-US" dirty="0"/>
              <a:t>即为属性名，如姓名、年龄、性别是属性的型；“值”即为属性的具体内容，</a:t>
            </a:r>
          </a:p>
          <a:p>
            <a:pPr lvl="2">
              <a:lnSpc>
                <a:spcPct val="85000"/>
              </a:lnSpc>
              <a:spcBef>
                <a:spcPct val="15000"/>
              </a:spcBef>
            </a:pPr>
            <a:r>
              <a:rPr lang="zh-CN" altLang="en-US" dirty="0"/>
              <a:t>如</a:t>
            </a:r>
            <a:r>
              <a:rPr lang="en-US" altLang="zh-CN" dirty="0"/>
              <a:t>(990001,</a:t>
            </a:r>
            <a:r>
              <a:rPr lang="zh-CN" altLang="en-US" dirty="0"/>
              <a:t>张立，</a:t>
            </a:r>
            <a:r>
              <a:rPr lang="en-US" altLang="zh-CN" dirty="0"/>
              <a:t>20</a:t>
            </a:r>
            <a:r>
              <a:rPr lang="zh-CN" altLang="en-US" dirty="0"/>
              <a:t>，男，计算机</a:t>
            </a:r>
            <a:r>
              <a:rPr lang="en-US" altLang="zh-CN" dirty="0"/>
              <a:t>)</a:t>
            </a:r>
            <a:r>
              <a:rPr lang="zh-CN" altLang="en-US" dirty="0"/>
              <a:t>这些属性值的集合表示了一个学生实体。</a:t>
            </a:r>
            <a:endParaRPr lang="en-US" altLang="zh-CN"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3">
            <a:extLst>
              <a:ext uri="{FF2B5EF4-FFF2-40B4-BE49-F238E27FC236}">
                <a16:creationId xmlns:a16="http://schemas.microsoft.com/office/drawing/2014/main" id="{0F068CBE-7B2A-4718-B0D4-6D02F80750D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41CE97E-1A25-406F-BB00-605F90870B0C}" type="slidenum">
              <a:rPr lang="zh-CN" altLang="en-US" sz="2000"/>
              <a:pPr/>
              <a:t>190</a:t>
            </a:fld>
            <a:endParaRPr lang="en-US" altLang="zh-CN" sz="2000"/>
          </a:p>
        </p:txBody>
      </p:sp>
      <p:sp>
        <p:nvSpPr>
          <p:cNvPr id="66562" name="日期占位符 4">
            <a:extLst>
              <a:ext uri="{FF2B5EF4-FFF2-40B4-BE49-F238E27FC236}">
                <a16:creationId xmlns:a16="http://schemas.microsoft.com/office/drawing/2014/main" id="{E7CE62DF-044C-468E-9DE6-FF214063911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47772CE-DD19-4EFA-B0BE-8BBD85017751}" type="datetime1">
              <a:rPr lang="zh-CN" altLang="en-US" sz="1800" smtClean="0"/>
              <a:pPr/>
              <a:t>2024/6/12</a:t>
            </a:fld>
            <a:endParaRPr lang="en-US" altLang="zh-CN" sz="1000"/>
          </a:p>
        </p:txBody>
      </p:sp>
      <p:sp>
        <p:nvSpPr>
          <p:cNvPr id="2656258" name="Rectangle 2">
            <a:extLst>
              <a:ext uri="{FF2B5EF4-FFF2-40B4-BE49-F238E27FC236}">
                <a16:creationId xmlns:a16="http://schemas.microsoft.com/office/drawing/2014/main" id="{D7748095-BA07-8A45-92F4-C983FA6668BF}"/>
              </a:ext>
            </a:extLst>
          </p:cNvPr>
          <p:cNvSpPr>
            <a:spLocks noGrp="1" noChangeArrowheads="1"/>
          </p:cNvSpPr>
          <p:nvPr>
            <p:ph type="title"/>
          </p:nvPr>
        </p:nvSpPr>
        <p:spPr/>
        <p:txBody>
          <a:bodyPr/>
          <a:lstStyle/>
          <a:p>
            <a:r>
              <a:rPr lang="en-US" altLang="en-US"/>
              <a:t>7.5.2	定义触发器</a:t>
            </a:r>
            <a:endParaRPr lang="zh-CN" altLang="en-US"/>
          </a:p>
        </p:txBody>
      </p:sp>
      <p:sp>
        <p:nvSpPr>
          <p:cNvPr id="2656259" name="Rectangle 3">
            <a:extLst>
              <a:ext uri="{FF2B5EF4-FFF2-40B4-BE49-F238E27FC236}">
                <a16:creationId xmlns:a16="http://schemas.microsoft.com/office/drawing/2014/main" id="{682308A2-E4F2-473C-A03F-0437B70A0B35}"/>
              </a:ext>
            </a:extLst>
          </p:cNvPr>
          <p:cNvSpPr>
            <a:spLocks noGrp="1" noChangeArrowheads="1"/>
          </p:cNvSpPr>
          <p:nvPr>
            <p:ph type="body" idx="1"/>
          </p:nvPr>
        </p:nvSpPr>
        <p:spPr>
          <a:xfrm>
            <a:off x="650875" y="1143000"/>
            <a:ext cx="8820150" cy="5551488"/>
          </a:xfrm>
        </p:spPr>
        <p:txBody>
          <a:bodyPr/>
          <a:lstStyle/>
          <a:p>
            <a:pPr lvl="1">
              <a:lnSpc>
                <a:spcPct val="100000"/>
              </a:lnSpc>
              <a:spcBef>
                <a:spcPct val="0"/>
              </a:spcBef>
            </a:pPr>
            <a:r>
              <a:rPr lang="en-US" altLang="zh-CN"/>
              <a:t>5. </a:t>
            </a:r>
            <a:r>
              <a:rPr lang="zh-CN" altLang="en-US"/>
              <a:t>触发器类型</a:t>
            </a:r>
          </a:p>
          <a:p>
            <a:pPr lvl="2">
              <a:lnSpc>
                <a:spcPct val="100000"/>
              </a:lnSpc>
              <a:spcBef>
                <a:spcPct val="0"/>
              </a:spcBef>
            </a:pPr>
            <a:r>
              <a:rPr lang="zh-CN" altLang="en-US"/>
              <a:t>行级触发器</a:t>
            </a:r>
            <a:r>
              <a:rPr lang="en-US" altLang="zh-CN"/>
              <a:t>(FOR EACH ROW)</a:t>
            </a:r>
            <a:r>
              <a:rPr lang="zh-CN" altLang="en-US"/>
              <a:t>。</a:t>
            </a:r>
          </a:p>
          <a:p>
            <a:pPr lvl="3">
              <a:lnSpc>
                <a:spcPct val="100000"/>
              </a:lnSpc>
              <a:spcBef>
                <a:spcPct val="0"/>
              </a:spcBef>
            </a:pPr>
            <a:r>
              <a:rPr lang="zh-CN" altLang="en-US"/>
              <a:t>对每一个修改的元组都会触发触发器的检查和执行 </a:t>
            </a:r>
            <a:endParaRPr lang="en-US" altLang="zh-CN"/>
          </a:p>
          <a:p>
            <a:pPr lvl="2">
              <a:lnSpc>
                <a:spcPct val="100000"/>
              </a:lnSpc>
              <a:spcBef>
                <a:spcPct val="0"/>
              </a:spcBef>
            </a:pPr>
            <a:r>
              <a:rPr lang="zh-CN" altLang="en-US"/>
              <a:t>语句级触发器</a:t>
            </a:r>
            <a:r>
              <a:rPr lang="en-US" altLang="zh-CN"/>
              <a:t>(FOR EACH STATEMENT)</a:t>
            </a:r>
            <a:r>
              <a:rPr lang="zh-CN" altLang="en-US"/>
              <a:t>。</a:t>
            </a:r>
          </a:p>
          <a:p>
            <a:pPr lvl="3">
              <a:lnSpc>
                <a:spcPct val="100000"/>
              </a:lnSpc>
              <a:spcBef>
                <a:spcPct val="0"/>
              </a:spcBef>
            </a:pPr>
            <a:r>
              <a:rPr lang="zh-CN" altLang="en-US"/>
              <a:t>只在</a:t>
            </a:r>
            <a:r>
              <a:rPr lang="en-US" altLang="zh-CN"/>
              <a:t>SQL</a:t>
            </a:r>
            <a:r>
              <a:rPr lang="zh-CN" altLang="en-US"/>
              <a:t>语句执行时候进行触发条件的检查和触发器的执行 </a:t>
            </a:r>
          </a:p>
          <a:p>
            <a:pPr>
              <a:lnSpc>
                <a:spcPct val="100000"/>
              </a:lnSpc>
              <a:spcBef>
                <a:spcPct val="0"/>
              </a:spcBef>
              <a:buFont typeface="Wingdings" panose="05000000000000000000" pitchFamily="2" charset="2"/>
              <a:buNone/>
            </a:pPr>
            <a:r>
              <a:rPr lang="zh-CN" altLang="en-US"/>
              <a:t>   例如</a:t>
            </a:r>
            <a:r>
              <a:rPr lang="en-US" altLang="zh-CN"/>
              <a:t>Teacher</a:t>
            </a:r>
            <a:r>
              <a:rPr lang="zh-CN" altLang="en-US"/>
              <a:t>表上创建一个</a:t>
            </a:r>
            <a:r>
              <a:rPr lang="en-US" altLang="zh-CN"/>
              <a:t>AFTER UPDATE</a:t>
            </a:r>
            <a:r>
              <a:rPr lang="zh-CN" altLang="en-US"/>
              <a:t>触发器。如果表</a:t>
            </a:r>
            <a:r>
              <a:rPr lang="en-US" altLang="zh-CN"/>
              <a:t>Teacher</a:t>
            </a:r>
            <a:r>
              <a:rPr lang="zh-CN" altLang="en-US"/>
              <a:t>有</a:t>
            </a:r>
            <a:r>
              <a:rPr lang="en-US" altLang="zh-CN"/>
              <a:t>1000</a:t>
            </a:r>
            <a:r>
              <a:rPr lang="zh-CN" altLang="en-US"/>
              <a:t>行，执行如下语句：</a:t>
            </a:r>
          </a:p>
          <a:p>
            <a:pPr>
              <a:lnSpc>
                <a:spcPct val="100000"/>
              </a:lnSpc>
              <a:spcBef>
                <a:spcPct val="0"/>
              </a:spcBef>
              <a:buFont typeface="Wingdings" panose="05000000000000000000" pitchFamily="2" charset="2"/>
              <a:buNone/>
            </a:pPr>
            <a:r>
              <a:rPr lang="zh-CN" altLang="en-US"/>
              <a:t>              </a:t>
            </a:r>
            <a:r>
              <a:rPr lang="en-US" altLang="zh-CN"/>
              <a:t>UPDATE Teacher SET Deptno=5; </a:t>
            </a:r>
          </a:p>
          <a:p>
            <a:pPr lvl="2">
              <a:lnSpc>
                <a:spcPct val="100000"/>
              </a:lnSpc>
              <a:spcBef>
                <a:spcPct val="0"/>
              </a:spcBef>
            </a:pPr>
            <a:r>
              <a:rPr lang="zh-CN" altLang="en-US"/>
              <a:t>如果该触发器为语句级触发器，那么执行完该语句后</a:t>
            </a:r>
            <a:r>
              <a:rPr lang="en-US" altLang="zh-CN"/>
              <a:t>,</a:t>
            </a:r>
            <a:r>
              <a:rPr lang="zh-CN" altLang="en-US"/>
              <a:t>触发动作只发生一次</a:t>
            </a:r>
            <a:r>
              <a:rPr lang="en-US" altLang="zh-CN"/>
              <a:t>;</a:t>
            </a:r>
          </a:p>
          <a:p>
            <a:pPr lvl="2">
              <a:lnSpc>
                <a:spcPct val="100000"/>
              </a:lnSpc>
              <a:spcBef>
                <a:spcPct val="0"/>
              </a:spcBef>
            </a:pPr>
            <a:r>
              <a:rPr lang="zh-CN" altLang="en-US"/>
              <a:t>如果是行级触发器，触发动作将执行</a:t>
            </a:r>
            <a:r>
              <a:rPr lang="en-US" altLang="zh-CN"/>
              <a:t>1000</a:t>
            </a:r>
            <a:r>
              <a:rPr lang="zh-CN" altLang="en-US"/>
              <a:t>次 </a:t>
            </a:r>
          </a:p>
        </p:txBody>
      </p:sp>
    </p:spTree>
    <p:extLst>
      <p:ext uri="{BB962C8B-B14F-4D97-AF65-F5344CB8AC3E}">
        <p14:creationId xmlns:p14="http://schemas.microsoft.com/office/powerpoint/2010/main" val="1730178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56259">
                                            <p:txEl>
                                              <p:pRg st="0" end="0"/>
                                            </p:txEl>
                                          </p:spTgt>
                                        </p:tgtEl>
                                        <p:attrNameLst>
                                          <p:attrName>style.visibility</p:attrName>
                                        </p:attrNameLst>
                                      </p:cBhvr>
                                      <p:to>
                                        <p:strVal val="visible"/>
                                      </p:to>
                                    </p:set>
                                    <p:animEffect transition="in" filter="wipe(up)">
                                      <p:cBhvr>
                                        <p:cTn id="7" dur="1000"/>
                                        <p:tgtEl>
                                          <p:spTgt spid="265625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656259">
                                            <p:txEl>
                                              <p:pRg st="1" end="1"/>
                                            </p:txEl>
                                          </p:spTgt>
                                        </p:tgtEl>
                                        <p:attrNameLst>
                                          <p:attrName>style.visibility</p:attrName>
                                        </p:attrNameLst>
                                      </p:cBhvr>
                                      <p:to>
                                        <p:strVal val="visible"/>
                                      </p:to>
                                    </p:set>
                                    <p:animEffect transition="in" filter="wipe(up)">
                                      <p:cBhvr>
                                        <p:cTn id="11" dur="1000"/>
                                        <p:tgtEl>
                                          <p:spTgt spid="2656259">
                                            <p:txEl>
                                              <p:pRg st="1" end="1"/>
                                            </p:txEl>
                                          </p:spTgt>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656259">
                                            <p:txEl>
                                              <p:pRg st="2" end="2"/>
                                            </p:txEl>
                                          </p:spTgt>
                                        </p:tgtEl>
                                        <p:attrNameLst>
                                          <p:attrName>style.visibility</p:attrName>
                                        </p:attrNameLst>
                                      </p:cBhvr>
                                      <p:to>
                                        <p:strVal val="visible"/>
                                      </p:to>
                                    </p:set>
                                    <p:animEffect transition="in" filter="wipe(up)">
                                      <p:cBhvr>
                                        <p:cTn id="14" dur="1000"/>
                                        <p:tgtEl>
                                          <p:spTgt spid="2656259">
                                            <p:txEl>
                                              <p:pRg st="2" end="2"/>
                                            </p:txEl>
                                          </p:spTgt>
                                        </p:tgtEl>
                                      </p:cBhvr>
                                    </p:animEffect>
                                  </p:childTnLst>
                                </p:cTn>
                              </p:par>
                            </p:childTnLst>
                          </p:cTn>
                        </p:par>
                        <p:par>
                          <p:cTn id="15" fill="hold" nodeType="afterGroup">
                            <p:stCondLst>
                              <p:cond delay="2000"/>
                            </p:stCondLst>
                            <p:childTnLst>
                              <p:par>
                                <p:cTn id="16" presetID="22" presetClass="entr" presetSubtype="1" fill="hold" grpId="0" nodeType="afterEffect">
                                  <p:stCondLst>
                                    <p:cond delay="0"/>
                                  </p:stCondLst>
                                  <p:childTnLst>
                                    <p:set>
                                      <p:cBhvr>
                                        <p:cTn id="17" dur="1" fill="hold">
                                          <p:stCondLst>
                                            <p:cond delay="0"/>
                                          </p:stCondLst>
                                        </p:cTn>
                                        <p:tgtEl>
                                          <p:spTgt spid="2656259">
                                            <p:txEl>
                                              <p:pRg st="3" end="3"/>
                                            </p:txEl>
                                          </p:spTgt>
                                        </p:tgtEl>
                                        <p:attrNameLst>
                                          <p:attrName>style.visibility</p:attrName>
                                        </p:attrNameLst>
                                      </p:cBhvr>
                                      <p:to>
                                        <p:strVal val="visible"/>
                                      </p:to>
                                    </p:set>
                                    <p:animEffect transition="in" filter="wipe(up)">
                                      <p:cBhvr>
                                        <p:cTn id="18" dur="1000"/>
                                        <p:tgtEl>
                                          <p:spTgt spid="265625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656259">
                                            <p:txEl>
                                              <p:pRg st="4" end="4"/>
                                            </p:txEl>
                                          </p:spTgt>
                                        </p:tgtEl>
                                        <p:attrNameLst>
                                          <p:attrName>style.visibility</p:attrName>
                                        </p:attrNameLst>
                                      </p:cBhvr>
                                      <p:to>
                                        <p:strVal val="visible"/>
                                      </p:to>
                                    </p:set>
                                    <p:animEffect transition="in" filter="wipe(up)">
                                      <p:cBhvr>
                                        <p:cTn id="21" dur="1000"/>
                                        <p:tgtEl>
                                          <p:spTgt spid="265625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56259">
                                            <p:txEl>
                                              <p:pRg st="5" end="5"/>
                                            </p:txEl>
                                          </p:spTgt>
                                        </p:tgtEl>
                                        <p:attrNameLst>
                                          <p:attrName>style.visibility</p:attrName>
                                        </p:attrNameLst>
                                      </p:cBhvr>
                                      <p:to>
                                        <p:strVal val="visible"/>
                                      </p:to>
                                    </p:set>
                                    <p:animEffect transition="in" filter="wipe(up)">
                                      <p:cBhvr>
                                        <p:cTn id="26" dur="1000"/>
                                        <p:tgtEl>
                                          <p:spTgt spid="2656259">
                                            <p:txEl>
                                              <p:pRg st="5" end="5"/>
                                            </p:txEl>
                                          </p:spTgt>
                                        </p:tgtEl>
                                      </p:cBhvr>
                                    </p:animEffect>
                                  </p:childTnLst>
                                </p:cTn>
                              </p:par>
                            </p:childTnLst>
                          </p:cTn>
                        </p:par>
                        <p:par>
                          <p:cTn id="27" fill="hold" nodeType="afterGroup">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656259">
                                            <p:txEl>
                                              <p:pRg st="6" end="6"/>
                                            </p:txEl>
                                          </p:spTgt>
                                        </p:tgtEl>
                                        <p:attrNameLst>
                                          <p:attrName>style.visibility</p:attrName>
                                        </p:attrNameLst>
                                      </p:cBhvr>
                                      <p:to>
                                        <p:strVal val="visible"/>
                                      </p:to>
                                    </p:set>
                                    <p:animEffect transition="in" filter="wipe(up)">
                                      <p:cBhvr>
                                        <p:cTn id="30" dur="1000"/>
                                        <p:tgtEl>
                                          <p:spTgt spid="2656259">
                                            <p:txEl>
                                              <p:pRg st="6" end="6"/>
                                            </p:txEl>
                                          </p:spTgt>
                                        </p:tgtEl>
                                      </p:cBhvr>
                                    </p:animEffect>
                                  </p:childTnLst>
                                </p:cTn>
                              </p:par>
                            </p:childTnLst>
                          </p:cTn>
                        </p:par>
                        <p:par>
                          <p:cTn id="31" fill="hold" nodeType="afterGroup">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2656259">
                                            <p:txEl>
                                              <p:pRg st="7" end="7"/>
                                            </p:txEl>
                                          </p:spTgt>
                                        </p:tgtEl>
                                        <p:attrNameLst>
                                          <p:attrName>style.visibility</p:attrName>
                                        </p:attrNameLst>
                                      </p:cBhvr>
                                      <p:to>
                                        <p:strVal val="visible"/>
                                      </p:to>
                                    </p:set>
                                    <p:animEffect transition="in" filter="wipe(up)">
                                      <p:cBhvr>
                                        <p:cTn id="34" dur="1000"/>
                                        <p:tgtEl>
                                          <p:spTgt spid="2656259">
                                            <p:txEl>
                                              <p:pRg st="7" end="7"/>
                                            </p:txEl>
                                          </p:spTgt>
                                        </p:tgtEl>
                                      </p:cBhvr>
                                    </p:animEffect>
                                  </p:childTnLst>
                                </p:cTn>
                              </p:par>
                            </p:childTnLst>
                          </p:cTn>
                        </p:par>
                        <p:par>
                          <p:cTn id="35" fill="hold" nodeType="afterGroup">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2656259">
                                            <p:txEl>
                                              <p:pRg st="8" end="8"/>
                                            </p:txEl>
                                          </p:spTgt>
                                        </p:tgtEl>
                                        <p:attrNameLst>
                                          <p:attrName>style.visibility</p:attrName>
                                        </p:attrNameLst>
                                      </p:cBhvr>
                                      <p:to>
                                        <p:strVal val="visible"/>
                                      </p:to>
                                    </p:set>
                                    <p:animEffect transition="in" filter="wipe(up)">
                                      <p:cBhvr>
                                        <p:cTn id="38" dur="1000"/>
                                        <p:tgtEl>
                                          <p:spTgt spid="26562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6259"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3">
            <a:extLst>
              <a:ext uri="{FF2B5EF4-FFF2-40B4-BE49-F238E27FC236}">
                <a16:creationId xmlns:a16="http://schemas.microsoft.com/office/drawing/2014/main" id="{030A6A6A-030B-4066-BAB6-17E065AC548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B499552-FB52-4AE0-9A5E-8406E61FE049}" type="slidenum">
              <a:rPr lang="zh-CN" altLang="en-US" sz="2000"/>
              <a:pPr/>
              <a:t>191</a:t>
            </a:fld>
            <a:endParaRPr lang="en-US" altLang="zh-CN" sz="2000"/>
          </a:p>
        </p:txBody>
      </p:sp>
      <p:sp>
        <p:nvSpPr>
          <p:cNvPr id="67586" name="日期占位符 4">
            <a:extLst>
              <a:ext uri="{FF2B5EF4-FFF2-40B4-BE49-F238E27FC236}">
                <a16:creationId xmlns:a16="http://schemas.microsoft.com/office/drawing/2014/main" id="{711AE659-A53E-4B4F-B174-2FAD5E656C9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E6CA6AB-F0B8-4B2C-96DE-F1610A83A03D}" type="datetime1">
              <a:rPr lang="zh-CN" altLang="en-US" sz="1800" smtClean="0"/>
              <a:pPr/>
              <a:t>2024/6/12</a:t>
            </a:fld>
            <a:endParaRPr lang="en-US" altLang="zh-CN" sz="1000"/>
          </a:p>
        </p:txBody>
      </p:sp>
      <p:sp>
        <p:nvSpPr>
          <p:cNvPr id="2657282" name="Rectangle 2">
            <a:extLst>
              <a:ext uri="{FF2B5EF4-FFF2-40B4-BE49-F238E27FC236}">
                <a16:creationId xmlns:a16="http://schemas.microsoft.com/office/drawing/2014/main" id="{09A656FF-7B82-7C4C-8A8E-5343F42FB1ED}"/>
              </a:ext>
            </a:extLst>
          </p:cNvPr>
          <p:cNvSpPr>
            <a:spLocks noGrp="1" noChangeArrowheads="1"/>
          </p:cNvSpPr>
          <p:nvPr>
            <p:ph type="title"/>
          </p:nvPr>
        </p:nvSpPr>
        <p:spPr/>
        <p:txBody>
          <a:bodyPr/>
          <a:lstStyle/>
          <a:p>
            <a:r>
              <a:rPr lang="en-US" altLang="en-US"/>
              <a:t>7.5.2	定义触发器</a:t>
            </a:r>
            <a:endParaRPr lang="zh-CN" altLang="en-US"/>
          </a:p>
        </p:txBody>
      </p:sp>
      <p:sp>
        <p:nvSpPr>
          <p:cNvPr id="67588" name="Rectangle 3">
            <a:extLst>
              <a:ext uri="{FF2B5EF4-FFF2-40B4-BE49-F238E27FC236}">
                <a16:creationId xmlns:a16="http://schemas.microsoft.com/office/drawing/2014/main" id="{68D7BE3A-C62C-4AA8-8BEB-5D2FECE27F54}"/>
              </a:ext>
            </a:extLst>
          </p:cNvPr>
          <p:cNvSpPr>
            <a:spLocks noGrp="1" noChangeArrowheads="1"/>
          </p:cNvSpPr>
          <p:nvPr>
            <p:ph type="body" idx="1"/>
          </p:nvPr>
        </p:nvSpPr>
        <p:spPr>
          <a:xfrm>
            <a:off x="650875" y="1143000"/>
            <a:ext cx="8820150" cy="4102100"/>
          </a:xfrm>
        </p:spPr>
        <p:txBody>
          <a:bodyPr/>
          <a:lstStyle/>
          <a:p>
            <a:pPr lvl="1">
              <a:lnSpc>
                <a:spcPct val="120000"/>
              </a:lnSpc>
              <a:spcBef>
                <a:spcPct val="0"/>
              </a:spcBef>
            </a:pPr>
            <a:r>
              <a:rPr lang="en-US" altLang="zh-CN" dirty="0"/>
              <a:t>6. </a:t>
            </a:r>
            <a:r>
              <a:rPr lang="en-US" altLang="zh-CN" dirty="0" err="1"/>
              <a:t>触发条件</a:t>
            </a:r>
            <a:endParaRPr lang="en-US" altLang="zh-CN" dirty="0"/>
          </a:p>
          <a:p>
            <a:pPr lvl="2">
              <a:lnSpc>
                <a:spcPct val="120000"/>
              </a:lnSpc>
              <a:spcBef>
                <a:spcPct val="0"/>
              </a:spcBef>
            </a:pPr>
            <a:r>
              <a:rPr lang="en-US" altLang="zh-CN" dirty="0" err="1"/>
              <a:t>触发条件为真</a:t>
            </a:r>
            <a:r>
              <a:rPr lang="zh-CN" altLang="en-US" dirty="0"/>
              <a:t>，</a:t>
            </a:r>
            <a:r>
              <a:rPr lang="en-US" altLang="zh-CN" dirty="0" err="1"/>
              <a:t>省略WHEN触发条件</a:t>
            </a:r>
            <a:endParaRPr lang="zh-CN" altLang="en-US" dirty="0"/>
          </a:p>
          <a:p>
            <a:pPr lvl="1">
              <a:lnSpc>
                <a:spcPct val="120000"/>
              </a:lnSpc>
              <a:spcBef>
                <a:spcPct val="0"/>
              </a:spcBef>
            </a:pPr>
            <a:r>
              <a:rPr lang="en-US" altLang="zh-CN" dirty="0"/>
              <a:t>7. </a:t>
            </a:r>
            <a:r>
              <a:rPr lang="en-US" altLang="zh-CN" dirty="0" err="1"/>
              <a:t>触发动作体</a:t>
            </a:r>
            <a:endParaRPr lang="en-US" altLang="zh-CN" dirty="0"/>
          </a:p>
          <a:p>
            <a:pPr lvl="2">
              <a:lnSpc>
                <a:spcPct val="120000"/>
              </a:lnSpc>
              <a:spcBef>
                <a:spcPct val="0"/>
              </a:spcBef>
            </a:pPr>
            <a:r>
              <a:rPr lang="zh-CN" altLang="en-US" dirty="0"/>
              <a:t>触发动作体是满足触发器条件后，执行的一系列数据库操作。</a:t>
            </a:r>
          </a:p>
          <a:p>
            <a:pPr lvl="2">
              <a:lnSpc>
                <a:spcPct val="120000"/>
              </a:lnSpc>
              <a:spcBef>
                <a:spcPct val="0"/>
              </a:spcBef>
            </a:pPr>
            <a:r>
              <a:rPr lang="zh-CN" altLang="en-US" dirty="0"/>
              <a:t>如果触发动作体</a:t>
            </a:r>
            <a:r>
              <a:rPr lang="zh-CN" altLang="en-US" dirty="0">
                <a:solidFill>
                  <a:srgbClr val="C00000"/>
                </a:solidFill>
              </a:rPr>
              <a:t>执行失败</a:t>
            </a:r>
            <a:r>
              <a:rPr lang="zh-CN" altLang="en-US" dirty="0"/>
              <a:t>，激活触发器的事件就会终止执行，触发器的目标表或触发器可能影响的其他对象不发生任何变化 </a:t>
            </a:r>
            <a:endParaRPr lang="en-US" altLang="zh-CN" dirty="0"/>
          </a:p>
        </p:txBody>
      </p:sp>
    </p:spTree>
    <p:extLst>
      <p:ext uri="{BB962C8B-B14F-4D97-AF65-F5344CB8AC3E}">
        <p14:creationId xmlns:p14="http://schemas.microsoft.com/office/powerpoint/2010/main" val="5931221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灯片编号占位符 3">
            <a:extLst>
              <a:ext uri="{FF2B5EF4-FFF2-40B4-BE49-F238E27FC236}">
                <a16:creationId xmlns:a16="http://schemas.microsoft.com/office/drawing/2014/main" id="{3553552E-DF10-4AAA-B7C1-95F340BF834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965A27B-ABEB-448A-89AB-6C10C1557A31}" type="slidenum">
              <a:rPr lang="zh-CN" altLang="en-US" sz="2000"/>
              <a:pPr/>
              <a:t>192</a:t>
            </a:fld>
            <a:endParaRPr lang="en-US" altLang="zh-CN" sz="2000"/>
          </a:p>
        </p:txBody>
      </p:sp>
      <p:sp>
        <p:nvSpPr>
          <p:cNvPr id="68610" name="日期占位符 4">
            <a:extLst>
              <a:ext uri="{FF2B5EF4-FFF2-40B4-BE49-F238E27FC236}">
                <a16:creationId xmlns:a16="http://schemas.microsoft.com/office/drawing/2014/main" id="{DB96DAB1-816A-48D5-A7AF-5C215310152C}"/>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561BA92-B434-4D4C-AF4E-D1F49CA6C5B6}" type="datetime1">
              <a:rPr lang="zh-CN" altLang="en-US" sz="1800" smtClean="0"/>
              <a:pPr/>
              <a:t>2024/6/12</a:t>
            </a:fld>
            <a:endParaRPr lang="en-US" altLang="zh-CN" sz="1000"/>
          </a:p>
        </p:txBody>
      </p:sp>
      <p:sp>
        <p:nvSpPr>
          <p:cNvPr id="2658306" name="Rectangle 2">
            <a:extLst>
              <a:ext uri="{FF2B5EF4-FFF2-40B4-BE49-F238E27FC236}">
                <a16:creationId xmlns:a16="http://schemas.microsoft.com/office/drawing/2014/main" id="{1D2B5596-4810-B141-8F80-866C5C1FE380}"/>
              </a:ext>
            </a:extLst>
          </p:cNvPr>
          <p:cNvSpPr>
            <a:spLocks noGrp="1" noChangeArrowheads="1"/>
          </p:cNvSpPr>
          <p:nvPr>
            <p:ph type="title"/>
          </p:nvPr>
        </p:nvSpPr>
        <p:spPr/>
        <p:txBody>
          <a:bodyPr/>
          <a:lstStyle/>
          <a:p>
            <a:r>
              <a:rPr lang="en-US" altLang="en-US"/>
              <a:t>7.5.3	使用触发器</a:t>
            </a:r>
            <a:endParaRPr lang="zh-CN" altLang="en-US"/>
          </a:p>
        </p:txBody>
      </p:sp>
      <p:sp>
        <p:nvSpPr>
          <p:cNvPr id="68612" name="Rectangle 3">
            <a:extLst>
              <a:ext uri="{FF2B5EF4-FFF2-40B4-BE49-F238E27FC236}">
                <a16:creationId xmlns:a16="http://schemas.microsoft.com/office/drawing/2014/main" id="{B213A555-90D2-4724-8CA2-19F37D42CC58}"/>
              </a:ext>
            </a:extLst>
          </p:cNvPr>
          <p:cNvSpPr>
            <a:spLocks noGrp="1" noChangeArrowheads="1"/>
          </p:cNvSpPr>
          <p:nvPr>
            <p:ph type="body" idx="1"/>
          </p:nvPr>
        </p:nvSpPr>
        <p:spPr>
          <a:xfrm>
            <a:off x="650875" y="1143000"/>
            <a:ext cx="8820150" cy="3819525"/>
          </a:xfrm>
        </p:spPr>
        <p:txBody>
          <a:bodyPr/>
          <a:lstStyle/>
          <a:p>
            <a:r>
              <a:rPr lang="zh-CN" altLang="en-US" dirty="0"/>
              <a:t>触发器的执行，是由</a:t>
            </a:r>
            <a:r>
              <a:rPr lang="zh-CN" altLang="en-US" dirty="0">
                <a:solidFill>
                  <a:srgbClr val="C00000"/>
                </a:solidFill>
              </a:rPr>
              <a:t>触发事件激活</a:t>
            </a:r>
            <a:r>
              <a:rPr lang="zh-CN" altLang="en-US" dirty="0"/>
              <a:t>的，并由数据库服务器自动执行</a:t>
            </a:r>
          </a:p>
          <a:p>
            <a:r>
              <a:rPr lang="zh-CN" altLang="en-US" dirty="0"/>
              <a:t>一个数据表上可能定义了</a:t>
            </a:r>
            <a:r>
              <a:rPr lang="zh-CN" altLang="en-US" dirty="0">
                <a:solidFill>
                  <a:srgbClr val="C00000"/>
                </a:solidFill>
              </a:rPr>
              <a:t>多个触发器</a:t>
            </a:r>
          </a:p>
          <a:p>
            <a:pPr lvl="1"/>
            <a:r>
              <a:rPr lang="zh-CN" altLang="en-US" dirty="0"/>
              <a:t>同一个表上的多个触发器激活时遵循如下的执行顺序：</a:t>
            </a:r>
          </a:p>
          <a:p>
            <a:pPr lvl="2"/>
            <a:r>
              <a:rPr lang="zh-CN" altLang="en-US" dirty="0"/>
              <a:t>（</a:t>
            </a:r>
            <a:r>
              <a:rPr lang="en-US" altLang="zh-CN" dirty="0"/>
              <a:t>1</a:t>
            </a:r>
            <a:r>
              <a:rPr lang="zh-CN" altLang="en-US" dirty="0"/>
              <a:t>） 执行该表上的</a:t>
            </a:r>
            <a:r>
              <a:rPr lang="en-US" altLang="zh-CN" dirty="0"/>
              <a:t>BEFORE</a:t>
            </a:r>
            <a:r>
              <a:rPr lang="zh-CN" altLang="en-US" dirty="0"/>
              <a:t>触发器；</a:t>
            </a:r>
          </a:p>
          <a:p>
            <a:pPr lvl="2"/>
            <a:r>
              <a:rPr lang="zh-CN" altLang="en-US" dirty="0"/>
              <a:t>（</a:t>
            </a:r>
            <a:r>
              <a:rPr lang="en-US" altLang="zh-CN" dirty="0"/>
              <a:t>2</a:t>
            </a:r>
            <a:r>
              <a:rPr lang="zh-CN" altLang="en-US" dirty="0"/>
              <a:t>） 激活触发器的</a:t>
            </a:r>
            <a:r>
              <a:rPr lang="en-US" altLang="zh-CN" dirty="0"/>
              <a:t>SQL</a:t>
            </a:r>
            <a:r>
              <a:rPr lang="zh-CN" altLang="en-US" dirty="0"/>
              <a:t>语句；</a:t>
            </a:r>
          </a:p>
          <a:p>
            <a:pPr lvl="2"/>
            <a:r>
              <a:rPr lang="zh-CN" altLang="en-US" dirty="0"/>
              <a:t>（</a:t>
            </a:r>
            <a:r>
              <a:rPr lang="en-US" altLang="zh-CN" dirty="0"/>
              <a:t>3</a:t>
            </a:r>
            <a:r>
              <a:rPr lang="zh-CN" altLang="en-US" dirty="0"/>
              <a:t>） 执行该表上的</a:t>
            </a:r>
            <a:r>
              <a:rPr lang="en-US" altLang="zh-CN" dirty="0"/>
              <a:t>AFTER</a:t>
            </a:r>
            <a:r>
              <a:rPr lang="zh-CN" altLang="en-US" dirty="0"/>
              <a:t>触发器。</a:t>
            </a:r>
          </a:p>
        </p:txBody>
      </p:sp>
    </p:spTree>
    <p:extLst>
      <p:ext uri="{BB962C8B-B14F-4D97-AF65-F5344CB8AC3E}">
        <p14:creationId xmlns:p14="http://schemas.microsoft.com/office/powerpoint/2010/main" val="45296195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3">
            <a:extLst>
              <a:ext uri="{FF2B5EF4-FFF2-40B4-BE49-F238E27FC236}">
                <a16:creationId xmlns:a16="http://schemas.microsoft.com/office/drawing/2014/main" id="{D8D2D3C0-3620-4AAA-8A64-E87D72697D1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FD316D9-0139-447D-94B8-58AA55920167}" type="slidenum">
              <a:rPr lang="zh-CN" altLang="en-US" sz="2000"/>
              <a:pPr/>
              <a:t>193</a:t>
            </a:fld>
            <a:endParaRPr lang="en-US" altLang="zh-CN" sz="2000"/>
          </a:p>
        </p:txBody>
      </p:sp>
      <p:sp>
        <p:nvSpPr>
          <p:cNvPr id="69634" name="日期占位符 4">
            <a:extLst>
              <a:ext uri="{FF2B5EF4-FFF2-40B4-BE49-F238E27FC236}">
                <a16:creationId xmlns:a16="http://schemas.microsoft.com/office/drawing/2014/main" id="{75E509BA-66FD-4C7A-A134-B73358C0D0E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70A8F25-DCFF-486E-AD7C-2195D4300BD5}" type="datetime1">
              <a:rPr lang="zh-CN" altLang="en-US" sz="1800" smtClean="0"/>
              <a:pPr/>
              <a:t>2024/6/12</a:t>
            </a:fld>
            <a:endParaRPr lang="en-US" altLang="zh-CN" sz="1000"/>
          </a:p>
        </p:txBody>
      </p:sp>
      <p:sp>
        <p:nvSpPr>
          <p:cNvPr id="2659330" name="Rectangle 2">
            <a:extLst>
              <a:ext uri="{FF2B5EF4-FFF2-40B4-BE49-F238E27FC236}">
                <a16:creationId xmlns:a16="http://schemas.microsoft.com/office/drawing/2014/main" id="{BB2BFC4F-61F8-D54E-8567-5182BA39DAD6}"/>
              </a:ext>
            </a:extLst>
          </p:cNvPr>
          <p:cNvSpPr>
            <a:spLocks noGrp="1" noChangeArrowheads="1"/>
          </p:cNvSpPr>
          <p:nvPr>
            <p:ph type="title"/>
          </p:nvPr>
        </p:nvSpPr>
        <p:spPr/>
        <p:txBody>
          <a:bodyPr/>
          <a:lstStyle/>
          <a:p>
            <a:r>
              <a:rPr lang="en-US" altLang="zh-CN"/>
              <a:t>SQL Server</a:t>
            </a:r>
            <a:r>
              <a:rPr lang="zh-CN" altLang="en-US"/>
              <a:t>中的触发器</a:t>
            </a:r>
          </a:p>
        </p:txBody>
      </p:sp>
      <p:sp>
        <p:nvSpPr>
          <p:cNvPr id="2659331" name="Rectangle 3">
            <a:extLst>
              <a:ext uri="{FF2B5EF4-FFF2-40B4-BE49-F238E27FC236}">
                <a16:creationId xmlns:a16="http://schemas.microsoft.com/office/drawing/2014/main" id="{A676AB20-C2BA-410E-A851-8B5085BAA061}"/>
              </a:ext>
            </a:extLst>
          </p:cNvPr>
          <p:cNvSpPr>
            <a:spLocks noGrp="1" noChangeArrowheads="1"/>
          </p:cNvSpPr>
          <p:nvPr>
            <p:ph type="body" idx="1"/>
          </p:nvPr>
        </p:nvSpPr>
        <p:spPr>
          <a:xfrm>
            <a:off x="650875" y="1143000"/>
            <a:ext cx="8820150" cy="5378450"/>
          </a:xfrm>
        </p:spPr>
        <p:txBody>
          <a:bodyPr/>
          <a:lstStyle/>
          <a:p>
            <a:pPr>
              <a:spcBef>
                <a:spcPct val="0"/>
              </a:spcBef>
            </a:pPr>
            <a:r>
              <a:rPr lang="zh-CN" altLang="en-US" dirty="0"/>
              <a:t>用途</a:t>
            </a:r>
          </a:p>
          <a:p>
            <a:pPr lvl="1">
              <a:spcBef>
                <a:spcPct val="0"/>
              </a:spcBef>
            </a:pPr>
            <a:r>
              <a:rPr lang="zh-CN" altLang="en-US" dirty="0"/>
              <a:t>在数据库中的相关表上</a:t>
            </a:r>
            <a:r>
              <a:rPr lang="zh-CN" altLang="en-US" dirty="0">
                <a:solidFill>
                  <a:srgbClr val="C00000"/>
                </a:solidFill>
              </a:rPr>
              <a:t>实现级联更改</a:t>
            </a:r>
          </a:p>
          <a:p>
            <a:pPr lvl="2">
              <a:spcBef>
                <a:spcPct val="0"/>
              </a:spcBef>
            </a:pPr>
            <a:r>
              <a:rPr lang="zh-CN" altLang="en-US" dirty="0"/>
              <a:t>引用完整性可以通过外键约束定义，但可使用触发器在级联更新或删除时确保采用适当的行为。</a:t>
            </a:r>
          </a:p>
          <a:p>
            <a:pPr lvl="2">
              <a:spcBef>
                <a:spcPct val="0"/>
              </a:spcBef>
            </a:pPr>
            <a:r>
              <a:rPr lang="zh-CN" altLang="en-US" dirty="0"/>
              <a:t>若触发表上定义了约束，它们在触发器执行之前检查。若违反了约束，则触发器不执行</a:t>
            </a:r>
          </a:p>
          <a:p>
            <a:pPr lvl="1">
              <a:spcBef>
                <a:spcPct val="0"/>
              </a:spcBef>
            </a:pPr>
            <a:r>
              <a:rPr lang="zh-CN" altLang="en-US" dirty="0"/>
              <a:t>强制比 </a:t>
            </a:r>
            <a:r>
              <a:rPr lang="en-US" altLang="zh-CN" dirty="0"/>
              <a:t>CHECK </a:t>
            </a:r>
            <a:r>
              <a:rPr lang="zh-CN" altLang="en-US" dirty="0"/>
              <a:t>约束更复杂的数据完整性</a:t>
            </a:r>
          </a:p>
          <a:p>
            <a:pPr lvl="1">
              <a:spcBef>
                <a:spcPct val="0"/>
              </a:spcBef>
            </a:pPr>
            <a:r>
              <a:rPr lang="zh-CN" altLang="en-US" dirty="0"/>
              <a:t>定义用户定制的错误信息</a:t>
            </a:r>
          </a:p>
          <a:p>
            <a:pPr lvl="2">
              <a:spcBef>
                <a:spcPct val="0"/>
              </a:spcBef>
            </a:pPr>
            <a:r>
              <a:rPr lang="zh-CN" altLang="en-US" dirty="0"/>
              <a:t>通过使用触发器，可以在特定条件出现时调用预定义或动态定义的定制错误信息</a:t>
            </a:r>
          </a:p>
          <a:p>
            <a:pPr lvl="2">
              <a:spcBef>
                <a:spcPct val="0"/>
              </a:spcBef>
            </a:pPr>
            <a:r>
              <a:rPr lang="zh-CN" altLang="en-US" dirty="0"/>
              <a:t>约束、规则和默认只能通过标准系统错误信息来表达错误。若需要定制信息或更复杂的错误处理</a:t>
            </a:r>
            <a:r>
              <a:rPr lang="en-US" altLang="zh-CN" dirty="0"/>
              <a:t>,</a:t>
            </a:r>
            <a:r>
              <a:rPr lang="zh-CN" altLang="en-US" dirty="0"/>
              <a:t>需要使用触发器</a:t>
            </a:r>
          </a:p>
          <a:p>
            <a:pPr lvl="1">
              <a:spcBef>
                <a:spcPct val="0"/>
              </a:spcBef>
            </a:pPr>
            <a:r>
              <a:rPr lang="zh-CN" altLang="en-US" dirty="0"/>
              <a:t>维护非标准数据，特别是处理较为复杂的逻辑</a:t>
            </a:r>
          </a:p>
        </p:txBody>
      </p:sp>
    </p:spTree>
    <p:extLst>
      <p:ext uri="{BB962C8B-B14F-4D97-AF65-F5344CB8AC3E}">
        <p14:creationId xmlns:p14="http://schemas.microsoft.com/office/powerpoint/2010/main" val="2367871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59331">
                                            <p:txEl>
                                              <p:pRg st="0" end="0"/>
                                            </p:txEl>
                                          </p:spTgt>
                                        </p:tgtEl>
                                        <p:attrNameLst>
                                          <p:attrName>style.visibility</p:attrName>
                                        </p:attrNameLst>
                                      </p:cBhvr>
                                      <p:to>
                                        <p:strVal val="visible"/>
                                      </p:to>
                                    </p:set>
                                    <p:animEffect transition="in" filter="wipe(up)">
                                      <p:cBhvr>
                                        <p:cTn id="7" dur="1000"/>
                                        <p:tgtEl>
                                          <p:spTgt spid="2659331">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2659331">
                                            <p:txEl>
                                              <p:pRg st="1" end="1"/>
                                            </p:txEl>
                                          </p:spTgt>
                                        </p:tgtEl>
                                        <p:attrNameLst>
                                          <p:attrName>style.visibility</p:attrName>
                                        </p:attrNameLst>
                                      </p:cBhvr>
                                      <p:to>
                                        <p:strVal val="visible"/>
                                      </p:to>
                                    </p:set>
                                    <p:animEffect transition="in" filter="wipe(up)">
                                      <p:cBhvr>
                                        <p:cTn id="11" dur="1000"/>
                                        <p:tgtEl>
                                          <p:spTgt spid="2659331">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2659331">
                                            <p:txEl>
                                              <p:pRg st="2" end="2"/>
                                            </p:txEl>
                                          </p:spTgt>
                                        </p:tgtEl>
                                        <p:attrNameLst>
                                          <p:attrName>style.visibility</p:attrName>
                                        </p:attrNameLst>
                                      </p:cBhvr>
                                      <p:to>
                                        <p:strVal val="visible"/>
                                      </p:to>
                                    </p:set>
                                    <p:animEffect transition="in" filter="wipe(up)">
                                      <p:cBhvr>
                                        <p:cTn id="15" dur="1000"/>
                                        <p:tgtEl>
                                          <p:spTgt spid="2659331">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2659331">
                                            <p:txEl>
                                              <p:pRg st="3" end="3"/>
                                            </p:txEl>
                                          </p:spTgt>
                                        </p:tgtEl>
                                        <p:attrNameLst>
                                          <p:attrName>style.visibility</p:attrName>
                                        </p:attrNameLst>
                                      </p:cBhvr>
                                      <p:to>
                                        <p:strVal val="visible"/>
                                      </p:to>
                                    </p:set>
                                    <p:animEffect transition="in" filter="wipe(up)">
                                      <p:cBhvr>
                                        <p:cTn id="19" dur="1000"/>
                                        <p:tgtEl>
                                          <p:spTgt spid="265933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659331">
                                            <p:txEl>
                                              <p:pRg st="4" end="4"/>
                                            </p:txEl>
                                          </p:spTgt>
                                        </p:tgtEl>
                                        <p:attrNameLst>
                                          <p:attrName>style.visibility</p:attrName>
                                        </p:attrNameLst>
                                      </p:cBhvr>
                                      <p:to>
                                        <p:strVal val="visible"/>
                                      </p:to>
                                    </p:set>
                                    <p:animEffect transition="in" filter="wipe(up)">
                                      <p:cBhvr>
                                        <p:cTn id="24" dur="1000"/>
                                        <p:tgtEl>
                                          <p:spTgt spid="265933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659331">
                                            <p:txEl>
                                              <p:pRg st="5" end="5"/>
                                            </p:txEl>
                                          </p:spTgt>
                                        </p:tgtEl>
                                        <p:attrNameLst>
                                          <p:attrName>style.visibility</p:attrName>
                                        </p:attrNameLst>
                                      </p:cBhvr>
                                      <p:to>
                                        <p:strVal val="visible"/>
                                      </p:to>
                                    </p:set>
                                    <p:animEffect transition="in" filter="wipe(up)">
                                      <p:cBhvr>
                                        <p:cTn id="29" dur="1000"/>
                                        <p:tgtEl>
                                          <p:spTgt spid="2659331">
                                            <p:txEl>
                                              <p:pRg st="5" end="5"/>
                                            </p:txEl>
                                          </p:spTgt>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2659331">
                                            <p:txEl>
                                              <p:pRg st="6" end="6"/>
                                            </p:txEl>
                                          </p:spTgt>
                                        </p:tgtEl>
                                        <p:attrNameLst>
                                          <p:attrName>style.visibility</p:attrName>
                                        </p:attrNameLst>
                                      </p:cBhvr>
                                      <p:to>
                                        <p:strVal val="visible"/>
                                      </p:to>
                                    </p:set>
                                    <p:animEffect transition="in" filter="wipe(up)">
                                      <p:cBhvr>
                                        <p:cTn id="33" dur="1000"/>
                                        <p:tgtEl>
                                          <p:spTgt spid="2659331">
                                            <p:txEl>
                                              <p:pRg st="6" end="6"/>
                                            </p:txEl>
                                          </p:spTgt>
                                        </p:tgtEl>
                                      </p:cBhvr>
                                    </p:animEffect>
                                  </p:childTnLst>
                                </p:cTn>
                              </p:par>
                            </p:childTnLst>
                          </p:cTn>
                        </p:par>
                        <p:par>
                          <p:cTn id="34" fill="hold" nodeType="afterGroup">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2659331">
                                            <p:txEl>
                                              <p:pRg st="7" end="7"/>
                                            </p:txEl>
                                          </p:spTgt>
                                        </p:tgtEl>
                                        <p:attrNameLst>
                                          <p:attrName>style.visibility</p:attrName>
                                        </p:attrNameLst>
                                      </p:cBhvr>
                                      <p:to>
                                        <p:strVal val="visible"/>
                                      </p:to>
                                    </p:set>
                                    <p:animEffect transition="in" filter="wipe(up)">
                                      <p:cBhvr>
                                        <p:cTn id="37" dur="1000"/>
                                        <p:tgtEl>
                                          <p:spTgt spid="265933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659331">
                                            <p:txEl>
                                              <p:pRg st="8" end="8"/>
                                            </p:txEl>
                                          </p:spTgt>
                                        </p:tgtEl>
                                        <p:attrNameLst>
                                          <p:attrName>style.visibility</p:attrName>
                                        </p:attrNameLst>
                                      </p:cBhvr>
                                      <p:to>
                                        <p:strVal val="visible"/>
                                      </p:to>
                                    </p:set>
                                    <p:animEffect transition="in" filter="wipe(up)">
                                      <p:cBhvr>
                                        <p:cTn id="42" dur="1000"/>
                                        <p:tgtEl>
                                          <p:spTgt spid="2659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9331"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3">
            <a:extLst>
              <a:ext uri="{FF2B5EF4-FFF2-40B4-BE49-F238E27FC236}">
                <a16:creationId xmlns:a16="http://schemas.microsoft.com/office/drawing/2014/main" id="{E509885A-460B-4C5D-B7EF-B9B2C637C38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F3AE3C0-9983-45F4-9392-ACAD6CCEEF72}" type="slidenum">
              <a:rPr lang="zh-CN" altLang="en-US" sz="2000"/>
              <a:pPr/>
              <a:t>194</a:t>
            </a:fld>
            <a:endParaRPr lang="en-US" altLang="zh-CN" sz="2000"/>
          </a:p>
        </p:txBody>
      </p:sp>
      <p:sp>
        <p:nvSpPr>
          <p:cNvPr id="70658" name="日期占位符 4">
            <a:extLst>
              <a:ext uri="{FF2B5EF4-FFF2-40B4-BE49-F238E27FC236}">
                <a16:creationId xmlns:a16="http://schemas.microsoft.com/office/drawing/2014/main" id="{81D29278-09AC-466F-916E-313739CA5CF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7F41A8E-591B-4709-8EAC-CAB8F8829545}" type="datetime1">
              <a:rPr lang="zh-CN" altLang="en-US" sz="1800" smtClean="0"/>
              <a:pPr/>
              <a:t>2024/6/12</a:t>
            </a:fld>
            <a:endParaRPr lang="en-US" altLang="zh-CN" sz="1000"/>
          </a:p>
        </p:txBody>
      </p:sp>
      <p:sp>
        <p:nvSpPr>
          <p:cNvPr id="2660354" name="Rectangle 2">
            <a:extLst>
              <a:ext uri="{FF2B5EF4-FFF2-40B4-BE49-F238E27FC236}">
                <a16:creationId xmlns:a16="http://schemas.microsoft.com/office/drawing/2014/main" id="{F184F7F0-B47A-D147-9D2D-9D6BF3804FF9}"/>
              </a:ext>
            </a:extLst>
          </p:cNvPr>
          <p:cNvSpPr>
            <a:spLocks noGrp="1" noChangeArrowheads="1"/>
          </p:cNvSpPr>
          <p:nvPr>
            <p:ph type="title"/>
          </p:nvPr>
        </p:nvSpPr>
        <p:spPr/>
        <p:txBody>
          <a:bodyPr/>
          <a:lstStyle/>
          <a:p>
            <a:r>
              <a:rPr lang="en-US" altLang="zh-CN"/>
              <a:t>SQL Server</a:t>
            </a:r>
            <a:r>
              <a:rPr lang="zh-CN" altLang="en-US"/>
              <a:t>中的触发器</a:t>
            </a:r>
          </a:p>
        </p:txBody>
      </p:sp>
      <p:sp>
        <p:nvSpPr>
          <p:cNvPr id="70660" name="Rectangle 3">
            <a:extLst>
              <a:ext uri="{FF2B5EF4-FFF2-40B4-BE49-F238E27FC236}">
                <a16:creationId xmlns:a16="http://schemas.microsoft.com/office/drawing/2014/main" id="{46D69480-6727-4E6D-A930-D2FC977158CD}"/>
              </a:ext>
            </a:extLst>
          </p:cNvPr>
          <p:cNvSpPr>
            <a:spLocks noGrp="1" noChangeArrowheads="1"/>
          </p:cNvSpPr>
          <p:nvPr>
            <p:ph type="body" idx="1"/>
          </p:nvPr>
        </p:nvSpPr>
        <p:spPr>
          <a:xfrm>
            <a:off x="650875" y="1143000"/>
            <a:ext cx="8820150" cy="5505450"/>
          </a:xfrm>
        </p:spPr>
        <p:txBody>
          <a:bodyPr/>
          <a:lstStyle/>
          <a:p>
            <a:r>
              <a:rPr lang="zh-CN" altLang="en-US" dirty="0"/>
              <a:t>触发器与</a:t>
            </a:r>
            <a:r>
              <a:rPr lang="en-US" altLang="zh-CN" dirty="0"/>
              <a:t>CHECK </a:t>
            </a:r>
            <a:r>
              <a:rPr lang="zh-CN" altLang="en-US" dirty="0"/>
              <a:t>约束</a:t>
            </a:r>
          </a:p>
          <a:p>
            <a:pPr lvl="1"/>
            <a:r>
              <a:rPr lang="en-US" altLang="zh-CN" dirty="0"/>
              <a:t>CHECK </a:t>
            </a:r>
            <a:r>
              <a:rPr lang="zh-CN" altLang="en-US" dirty="0"/>
              <a:t>约束只能根据逻辑表达式或</a:t>
            </a:r>
            <a:r>
              <a:rPr lang="zh-CN" altLang="en-US" dirty="0">
                <a:solidFill>
                  <a:srgbClr val="C00000"/>
                </a:solidFill>
              </a:rPr>
              <a:t>同一表中</a:t>
            </a:r>
            <a:r>
              <a:rPr lang="zh-CN" altLang="en-US" dirty="0"/>
              <a:t>的另一列来验证列值。</a:t>
            </a:r>
          </a:p>
          <a:p>
            <a:pPr lvl="2"/>
            <a:r>
              <a:rPr lang="zh-CN" altLang="en-US" dirty="0"/>
              <a:t>如果应用程序要求根据另一个表中的列验证列值</a:t>
            </a:r>
            <a:r>
              <a:rPr lang="en-US" altLang="zh-CN" dirty="0"/>
              <a:t>,</a:t>
            </a:r>
            <a:r>
              <a:rPr lang="zh-CN" altLang="en-US" dirty="0"/>
              <a:t>则必须使用触发器。</a:t>
            </a:r>
          </a:p>
          <a:p>
            <a:pPr lvl="1"/>
            <a:r>
              <a:rPr lang="zh-CN" altLang="en-US" dirty="0"/>
              <a:t>约束只能通过标准的系统错误信息传递错误信息。</a:t>
            </a:r>
          </a:p>
          <a:p>
            <a:pPr lvl="2"/>
            <a:r>
              <a:rPr lang="zh-CN" altLang="en-US" dirty="0"/>
              <a:t>如果应用程序要求使用（或能从中获益）自定义信息和较为复杂的错误处理，则必须使用触发器</a:t>
            </a:r>
          </a:p>
          <a:p>
            <a:pPr lvl="1"/>
            <a:r>
              <a:rPr lang="zh-CN" altLang="en-US" dirty="0"/>
              <a:t>触发器可以引用其它表中的列</a:t>
            </a:r>
          </a:p>
          <a:p>
            <a:pPr lvl="2"/>
            <a:r>
              <a:rPr lang="zh-CN" altLang="en-US" dirty="0"/>
              <a:t>例如，触发器可以包含使用 </a:t>
            </a:r>
            <a:r>
              <a:rPr lang="en-US" altLang="zh-CN" dirty="0"/>
              <a:t>Transact-SQL </a:t>
            </a:r>
            <a:r>
              <a:rPr lang="zh-CN" altLang="en-US" dirty="0"/>
              <a:t>代码的复杂处理逻辑。因此，触发器可以支持约束的所有功能；但并不总是最好的方法。</a:t>
            </a:r>
          </a:p>
        </p:txBody>
      </p:sp>
    </p:spTree>
    <p:extLst>
      <p:ext uri="{BB962C8B-B14F-4D97-AF65-F5344CB8AC3E}">
        <p14:creationId xmlns:p14="http://schemas.microsoft.com/office/powerpoint/2010/main" val="265247195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3">
            <a:extLst>
              <a:ext uri="{FF2B5EF4-FFF2-40B4-BE49-F238E27FC236}">
                <a16:creationId xmlns:a16="http://schemas.microsoft.com/office/drawing/2014/main" id="{9BFEB0C0-F1C8-46AD-9E1A-1DDBDC1C6E86}"/>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CB1089D-F5B0-4A3E-A443-5D8773FE2F4F}" type="slidenum">
              <a:rPr lang="zh-CN" altLang="en-US" sz="2000"/>
              <a:pPr/>
              <a:t>195</a:t>
            </a:fld>
            <a:endParaRPr lang="en-US" altLang="zh-CN" sz="2000"/>
          </a:p>
        </p:txBody>
      </p:sp>
      <p:sp>
        <p:nvSpPr>
          <p:cNvPr id="71682" name="日期占位符 4">
            <a:extLst>
              <a:ext uri="{FF2B5EF4-FFF2-40B4-BE49-F238E27FC236}">
                <a16:creationId xmlns:a16="http://schemas.microsoft.com/office/drawing/2014/main" id="{CEA9A509-7762-4122-9F96-C6A03CBF127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C58A76C-AB1D-4366-8763-362185B36F8F}" type="datetime1">
              <a:rPr lang="zh-CN" altLang="en-US" sz="1800" smtClean="0"/>
              <a:pPr/>
              <a:t>2024/6/12</a:t>
            </a:fld>
            <a:endParaRPr lang="en-US" altLang="zh-CN" sz="1000"/>
          </a:p>
        </p:txBody>
      </p:sp>
      <p:sp>
        <p:nvSpPr>
          <p:cNvPr id="2661378" name="Rectangle 2">
            <a:extLst>
              <a:ext uri="{FF2B5EF4-FFF2-40B4-BE49-F238E27FC236}">
                <a16:creationId xmlns:a16="http://schemas.microsoft.com/office/drawing/2014/main" id="{CC51A391-6978-994D-ABDE-08B59B8177C3}"/>
              </a:ext>
            </a:extLst>
          </p:cNvPr>
          <p:cNvSpPr>
            <a:spLocks noGrp="1" noChangeArrowheads="1"/>
          </p:cNvSpPr>
          <p:nvPr>
            <p:ph type="title"/>
          </p:nvPr>
        </p:nvSpPr>
        <p:spPr/>
        <p:txBody>
          <a:bodyPr/>
          <a:lstStyle/>
          <a:p>
            <a:r>
              <a:rPr lang="en-US" altLang="zh-CN"/>
              <a:t>SQL Server</a:t>
            </a:r>
            <a:r>
              <a:rPr lang="zh-CN" altLang="en-US"/>
              <a:t>中的触发器</a:t>
            </a:r>
          </a:p>
        </p:txBody>
      </p:sp>
      <p:sp>
        <p:nvSpPr>
          <p:cNvPr id="71684" name="Rectangle 3">
            <a:extLst>
              <a:ext uri="{FF2B5EF4-FFF2-40B4-BE49-F238E27FC236}">
                <a16:creationId xmlns:a16="http://schemas.microsoft.com/office/drawing/2014/main" id="{C56F8826-9DF2-4971-96B0-DB8760AAD4BA}"/>
              </a:ext>
            </a:extLst>
          </p:cNvPr>
          <p:cNvSpPr>
            <a:spLocks noGrp="1" noChangeArrowheads="1"/>
          </p:cNvSpPr>
          <p:nvPr>
            <p:ph type="body" idx="1"/>
          </p:nvPr>
        </p:nvSpPr>
        <p:spPr>
          <a:xfrm>
            <a:off x="650875" y="1143000"/>
            <a:ext cx="8820150" cy="4699000"/>
          </a:xfrm>
        </p:spPr>
        <p:txBody>
          <a:bodyPr/>
          <a:lstStyle/>
          <a:p>
            <a:pPr>
              <a:lnSpc>
                <a:spcPct val="110000"/>
              </a:lnSpc>
              <a:spcBef>
                <a:spcPct val="0"/>
              </a:spcBef>
            </a:pPr>
            <a:r>
              <a:rPr lang="en-US" altLang="zh-CN" dirty="0"/>
              <a:t>inserted</a:t>
            </a:r>
            <a:r>
              <a:rPr lang="zh-CN" altLang="en-US" dirty="0"/>
              <a:t>表和</a:t>
            </a:r>
            <a:r>
              <a:rPr lang="en-US" altLang="zh-CN" dirty="0"/>
              <a:t>deleted</a:t>
            </a:r>
            <a:r>
              <a:rPr lang="zh-CN" altLang="en-US" dirty="0"/>
              <a:t>表</a:t>
            </a:r>
            <a:endParaRPr lang="en-US" altLang="zh-CN" dirty="0"/>
          </a:p>
          <a:p>
            <a:pPr lvl="1">
              <a:lnSpc>
                <a:spcPct val="110000"/>
              </a:lnSpc>
              <a:spcBef>
                <a:spcPct val="0"/>
              </a:spcBef>
            </a:pPr>
            <a:r>
              <a:rPr lang="en-US" altLang="zh-CN" dirty="0"/>
              <a:t>Inserted</a:t>
            </a:r>
            <a:r>
              <a:rPr lang="zh-CN" altLang="en-US" dirty="0"/>
              <a:t>表</a:t>
            </a:r>
          </a:p>
          <a:p>
            <a:pPr lvl="2">
              <a:lnSpc>
                <a:spcPct val="110000"/>
              </a:lnSpc>
              <a:spcBef>
                <a:spcPct val="0"/>
              </a:spcBef>
            </a:pPr>
            <a:r>
              <a:rPr lang="zh-CN" altLang="en-US" dirty="0"/>
              <a:t>存放</a:t>
            </a:r>
            <a:r>
              <a:rPr lang="en-US" altLang="zh-CN" dirty="0"/>
              <a:t>insert</a:t>
            </a:r>
            <a:r>
              <a:rPr lang="zh-CN" altLang="en-US" dirty="0"/>
              <a:t>或</a:t>
            </a:r>
            <a:r>
              <a:rPr lang="en-US" altLang="zh-CN" dirty="0"/>
              <a:t>update</a:t>
            </a:r>
            <a:r>
              <a:rPr lang="zh-CN" altLang="en-US" dirty="0"/>
              <a:t>语句执行过程中</a:t>
            </a:r>
            <a:r>
              <a:rPr lang="en-US" altLang="zh-CN" dirty="0"/>
              <a:t>,</a:t>
            </a:r>
            <a:r>
              <a:rPr lang="zh-CN" altLang="en-US" dirty="0"/>
              <a:t>插入到触发表中的新数据行的副本</a:t>
            </a:r>
            <a:endParaRPr lang="en-US" altLang="zh-CN" dirty="0"/>
          </a:p>
          <a:p>
            <a:pPr lvl="2">
              <a:lnSpc>
                <a:spcPct val="110000"/>
              </a:lnSpc>
              <a:spcBef>
                <a:spcPct val="0"/>
              </a:spcBef>
            </a:pPr>
            <a:r>
              <a:rPr lang="en-US" altLang="zh-CN" dirty="0"/>
              <a:t>inserted </a:t>
            </a:r>
            <a:r>
              <a:rPr lang="zh-CN" altLang="en-US" dirty="0"/>
              <a:t>表中的行是和触发表中的新数据行相同</a:t>
            </a:r>
            <a:r>
              <a:rPr lang="en-US" altLang="zh-CN" dirty="0"/>
              <a:t>.</a:t>
            </a:r>
          </a:p>
          <a:p>
            <a:pPr lvl="1">
              <a:lnSpc>
                <a:spcPct val="110000"/>
              </a:lnSpc>
              <a:spcBef>
                <a:spcPct val="0"/>
              </a:spcBef>
            </a:pPr>
            <a:r>
              <a:rPr lang="en-US" altLang="zh-CN" dirty="0"/>
              <a:t>Deleted</a:t>
            </a:r>
            <a:r>
              <a:rPr lang="zh-CN" altLang="en-US" dirty="0"/>
              <a:t>表</a:t>
            </a:r>
            <a:endParaRPr lang="en-US" altLang="zh-CN" dirty="0"/>
          </a:p>
          <a:p>
            <a:pPr lvl="2">
              <a:lnSpc>
                <a:spcPct val="110000"/>
              </a:lnSpc>
              <a:spcBef>
                <a:spcPct val="0"/>
              </a:spcBef>
            </a:pPr>
            <a:r>
              <a:rPr lang="zh-CN" altLang="en-US" dirty="0"/>
              <a:t>存放</a:t>
            </a:r>
            <a:r>
              <a:rPr lang="en-US" altLang="zh-CN" dirty="0"/>
              <a:t>delete </a:t>
            </a:r>
            <a:r>
              <a:rPr lang="zh-CN" altLang="en-US" dirty="0"/>
              <a:t>或</a:t>
            </a:r>
            <a:r>
              <a:rPr lang="en-US" altLang="zh-CN" dirty="0"/>
              <a:t>update</a:t>
            </a:r>
            <a:r>
              <a:rPr lang="zh-CN" altLang="en-US" dirty="0"/>
              <a:t>语句执行过程中</a:t>
            </a:r>
            <a:r>
              <a:rPr lang="en-US" altLang="zh-CN" dirty="0"/>
              <a:t>,</a:t>
            </a:r>
            <a:r>
              <a:rPr lang="zh-CN" altLang="en-US" dirty="0"/>
              <a:t>从触发表中删除的旧数据行的副本</a:t>
            </a:r>
            <a:endParaRPr lang="en-US" altLang="zh-CN" dirty="0"/>
          </a:p>
          <a:p>
            <a:pPr lvl="2">
              <a:lnSpc>
                <a:spcPct val="110000"/>
              </a:lnSpc>
              <a:spcBef>
                <a:spcPct val="0"/>
              </a:spcBef>
            </a:pPr>
            <a:r>
              <a:rPr lang="en-US" altLang="zh-CN" dirty="0"/>
              <a:t>deleted</a:t>
            </a:r>
            <a:r>
              <a:rPr lang="zh-CN" altLang="en-US" dirty="0"/>
              <a:t>表和触发表不会有相同的行</a:t>
            </a:r>
            <a:r>
              <a:rPr lang="en-US" altLang="zh-CN" dirty="0"/>
              <a:t>.</a:t>
            </a:r>
          </a:p>
          <a:p>
            <a:pPr lvl="1">
              <a:lnSpc>
                <a:spcPct val="110000"/>
              </a:lnSpc>
              <a:spcBef>
                <a:spcPct val="0"/>
              </a:spcBef>
            </a:pPr>
            <a:r>
              <a:rPr lang="zh-CN" altLang="en-US" dirty="0"/>
              <a:t>触发操作完成后</a:t>
            </a:r>
            <a:r>
              <a:rPr lang="en-US" altLang="zh-CN" dirty="0"/>
              <a:t>,</a:t>
            </a:r>
            <a:r>
              <a:rPr lang="zh-CN" altLang="en-US" dirty="0"/>
              <a:t>与触发器相关的表被</a:t>
            </a:r>
            <a:r>
              <a:rPr lang="zh-CN" altLang="en-US" dirty="0">
                <a:solidFill>
                  <a:srgbClr val="C00000"/>
                </a:solidFill>
              </a:rPr>
              <a:t>自动删除掉</a:t>
            </a:r>
          </a:p>
        </p:txBody>
      </p:sp>
    </p:spTree>
    <p:extLst>
      <p:ext uri="{BB962C8B-B14F-4D97-AF65-F5344CB8AC3E}">
        <p14:creationId xmlns:p14="http://schemas.microsoft.com/office/powerpoint/2010/main" val="128719063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M8</a:t>
            </a:r>
            <a:br>
              <a:rPr lang="en-US" altLang="zh-CN" sz="7200" dirty="0"/>
            </a:br>
            <a:r>
              <a:rPr lang="zh-CN" altLang="en-US" sz="7200" dirty="0"/>
              <a:t>数据库恢复技术</a:t>
            </a:r>
          </a:p>
        </p:txBody>
      </p:sp>
    </p:spTree>
    <p:extLst>
      <p:ext uri="{BB962C8B-B14F-4D97-AF65-F5344CB8AC3E}">
        <p14:creationId xmlns:p14="http://schemas.microsoft.com/office/powerpoint/2010/main" val="101774794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a:extLst>
              <a:ext uri="{FF2B5EF4-FFF2-40B4-BE49-F238E27FC236}">
                <a16:creationId xmlns:a16="http://schemas.microsoft.com/office/drawing/2014/main" id="{2234A639-7E3B-4872-97B3-CE4647AD06E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9C959AB-D32A-4F64-9838-D11F457D6781}" type="slidenum">
              <a:rPr lang="zh-CN" altLang="en-US" sz="2000"/>
              <a:pPr/>
              <a:t>197</a:t>
            </a:fld>
            <a:endParaRPr lang="en-US" altLang="zh-CN" sz="2000"/>
          </a:p>
        </p:txBody>
      </p:sp>
      <p:sp>
        <p:nvSpPr>
          <p:cNvPr id="4099" name="日期占位符 4">
            <a:extLst>
              <a:ext uri="{FF2B5EF4-FFF2-40B4-BE49-F238E27FC236}">
                <a16:creationId xmlns:a16="http://schemas.microsoft.com/office/drawing/2014/main" id="{B18D85EE-5CAC-47D6-9B3F-E7CB5DF9F79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8B9066E-1F31-4E04-84DD-C56F6D27C05C}" type="datetime1">
              <a:rPr lang="zh-CN" altLang="en-US" sz="1800" smtClean="0"/>
              <a:pPr/>
              <a:t>2024/6/12</a:t>
            </a:fld>
            <a:endParaRPr lang="en-US" altLang="zh-CN" sz="1000"/>
          </a:p>
        </p:txBody>
      </p:sp>
      <p:sp>
        <p:nvSpPr>
          <p:cNvPr id="2113538" name="Rectangle 2">
            <a:extLst>
              <a:ext uri="{FF2B5EF4-FFF2-40B4-BE49-F238E27FC236}">
                <a16:creationId xmlns:a16="http://schemas.microsoft.com/office/drawing/2014/main" id="{3C7F446F-68B7-4D52-B467-2A448A12DA2C}"/>
              </a:ext>
            </a:extLst>
          </p:cNvPr>
          <p:cNvSpPr>
            <a:spLocks noGrp="1" noChangeArrowheads="1"/>
          </p:cNvSpPr>
          <p:nvPr>
            <p:ph type="title"/>
          </p:nvPr>
        </p:nvSpPr>
        <p:spPr/>
        <p:txBody>
          <a:bodyPr/>
          <a:lstStyle/>
          <a:p>
            <a:pPr>
              <a:defRPr/>
            </a:pPr>
            <a:r>
              <a:rPr lang="en-US" altLang="zh-CN"/>
              <a:t>8.1 事务的基本概念和特征</a:t>
            </a:r>
            <a:endParaRPr lang="zh-CN" altLang="en-US"/>
          </a:p>
        </p:txBody>
      </p:sp>
      <p:sp>
        <p:nvSpPr>
          <p:cNvPr id="4101" name="Rectangle 3">
            <a:extLst>
              <a:ext uri="{FF2B5EF4-FFF2-40B4-BE49-F238E27FC236}">
                <a16:creationId xmlns:a16="http://schemas.microsoft.com/office/drawing/2014/main" id="{42DDD722-F3B8-4EFF-B294-EF504AE1630A}"/>
              </a:ext>
            </a:extLst>
          </p:cNvPr>
          <p:cNvSpPr>
            <a:spLocks noGrp="1" noChangeArrowheads="1"/>
          </p:cNvSpPr>
          <p:nvPr>
            <p:ph type="body" idx="1"/>
          </p:nvPr>
        </p:nvSpPr>
        <p:spPr>
          <a:xfrm>
            <a:off x="650875" y="1143000"/>
            <a:ext cx="8982075" cy="4697413"/>
          </a:xfrm>
        </p:spPr>
        <p:txBody>
          <a:bodyPr/>
          <a:lstStyle/>
          <a:p>
            <a:pPr marL="342900" indent="-342900" defTabSz="914400">
              <a:lnSpc>
                <a:spcPct val="100000"/>
              </a:lnSpc>
              <a:spcBef>
                <a:spcPct val="0"/>
              </a:spcBef>
            </a:pPr>
            <a:r>
              <a:rPr lang="zh-CN" altLang="en-US"/>
              <a:t>事务</a:t>
            </a:r>
            <a:r>
              <a:rPr lang="en-US" altLang="zh-CN"/>
              <a:t>(Transaction)</a:t>
            </a:r>
            <a:r>
              <a:rPr lang="zh-CN" altLang="en-US"/>
              <a:t>是用户定义的一个数据库操作序列，这些操作要么全做，要么全不做，是一个不可分割的工作单位</a:t>
            </a:r>
          </a:p>
          <a:p>
            <a:pPr marL="342900" indent="-342900" defTabSz="914400">
              <a:lnSpc>
                <a:spcPct val="100000"/>
              </a:lnSpc>
              <a:spcBef>
                <a:spcPct val="0"/>
              </a:spcBef>
            </a:pPr>
            <a:r>
              <a:rPr lang="zh-CN" altLang="en-US"/>
              <a:t>事务是一系列的数据库操作，事务是恢复和并发控制的基本单位。</a:t>
            </a:r>
          </a:p>
          <a:p>
            <a:pPr marL="342900" indent="-342900" defTabSz="914400">
              <a:lnSpc>
                <a:spcPct val="100000"/>
              </a:lnSpc>
              <a:spcBef>
                <a:spcPct val="0"/>
              </a:spcBef>
            </a:pPr>
            <a:r>
              <a:rPr lang="zh-CN" altLang="en-US"/>
              <a:t>事务和程序是两个概念</a:t>
            </a:r>
          </a:p>
          <a:p>
            <a:pPr marL="742950" lvl="1" indent="-285750" defTabSz="914400">
              <a:lnSpc>
                <a:spcPct val="100000"/>
              </a:lnSpc>
              <a:spcBef>
                <a:spcPct val="0"/>
              </a:spcBef>
            </a:pPr>
            <a:r>
              <a:rPr lang="zh-CN" altLang="en-US"/>
              <a:t>在关系数据库中，一个事务可以是一条</a:t>
            </a:r>
            <a:r>
              <a:rPr lang="en-US" altLang="zh-CN"/>
              <a:t>SQL</a:t>
            </a:r>
            <a:r>
              <a:rPr lang="zh-CN" altLang="en-US"/>
              <a:t>语句，一组</a:t>
            </a:r>
            <a:r>
              <a:rPr lang="en-US" altLang="zh-CN"/>
              <a:t>SQL</a:t>
            </a:r>
            <a:r>
              <a:rPr lang="zh-CN" altLang="en-US"/>
              <a:t>语句或整个程序</a:t>
            </a:r>
          </a:p>
          <a:p>
            <a:pPr marL="742950" lvl="1" indent="-285750" defTabSz="914400">
              <a:lnSpc>
                <a:spcPct val="100000"/>
              </a:lnSpc>
              <a:spcBef>
                <a:spcPct val="0"/>
              </a:spcBef>
            </a:pPr>
            <a:r>
              <a:rPr lang="zh-CN" altLang="en-US"/>
              <a:t>一个应用程序通常包含多个事务</a:t>
            </a:r>
          </a:p>
          <a:p>
            <a:pPr marL="342900" indent="-342900" defTabSz="914400">
              <a:lnSpc>
                <a:spcPct val="100000"/>
              </a:lnSpc>
              <a:spcBef>
                <a:spcPct val="0"/>
              </a:spcBef>
            </a:pPr>
            <a:endParaRPr lang="zh-CN" altLang="en-US"/>
          </a:p>
          <a:p>
            <a:pPr marL="342900" indent="-342900" defTabSz="914400">
              <a:lnSpc>
                <a:spcPct val="100000"/>
              </a:lnSpc>
              <a:spcBef>
                <a:spcPct val="0"/>
              </a:spcBef>
            </a:pPr>
            <a:r>
              <a:rPr lang="zh-CN" altLang="en-US"/>
              <a:t>事务处理技术主要包括数据库恢复技术和并发控制技术</a:t>
            </a:r>
          </a:p>
        </p:txBody>
      </p:sp>
    </p:spTree>
    <p:extLst>
      <p:ext uri="{BB962C8B-B14F-4D97-AF65-F5344CB8AC3E}">
        <p14:creationId xmlns:p14="http://schemas.microsoft.com/office/powerpoint/2010/main" val="388527504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a:extLst>
              <a:ext uri="{FF2B5EF4-FFF2-40B4-BE49-F238E27FC236}">
                <a16:creationId xmlns:a16="http://schemas.microsoft.com/office/drawing/2014/main" id="{4E7152E8-92C7-4A41-BDB3-E7CAF3B8996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9CFE30F-2322-4DD8-8C4B-8E15A6407B36}" type="slidenum">
              <a:rPr lang="zh-CN" altLang="en-US" sz="2000"/>
              <a:pPr/>
              <a:t>198</a:t>
            </a:fld>
            <a:endParaRPr lang="en-US" altLang="zh-CN" sz="2000"/>
          </a:p>
        </p:txBody>
      </p:sp>
      <p:sp>
        <p:nvSpPr>
          <p:cNvPr id="5123" name="日期占位符 4">
            <a:extLst>
              <a:ext uri="{FF2B5EF4-FFF2-40B4-BE49-F238E27FC236}">
                <a16:creationId xmlns:a16="http://schemas.microsoft.com/office/drawing/2014/main" id="{69AD21D7-D581-454D-9F1F-2F46C860C98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E29D5FF-9F6F-41C4-BB50-A7ACF9A38FCE}" type="datetime1">
              <a:rPr lang="zh-CN" altLang="en-US" sz="1800" smtClean="0"/>
              <a:pPr/>
              <a:t>2024/6/12</a:t>
            </a:fld>
            <a:endParaRPr lang="en-US" altLang="zh-CN" sz="1000"/>
          </a:p>
        </p:txBody>
      </p:sp>
      <p:sp>
        <p:nvSpPr>
          <p:cNvPr id="2114562" name="Rectangle 2">
            <a:extLst>
              <a:ext uri="{FF2B5EF4-FFF2-40B4-BE49-F238E27FC236}">
                <a16:creationId xmlns:a16="http://schemas.microsoft.com/office/drawing/2014/main" id="{F9683E36-D383-48F5-9D5B-46D2C0760A03}"/>
              </a:ext>
            </a:extLst>
          </p:cNvPr>
          <p:cNvSpPr>
            <a:spLocks noGrp="1" noChangeArrowheads="1"/>
          </p:cNvSpPr>
          <p:nvPr>
            <p:ph type="title"/>
          </p:nvPr>
        </p:nvSpPr>
        <p:spPr/>
        <p:txBody>
          <a:bodyPr/>
          <a:lstStyle/>
          <a:p>
            <a:pPr>
              <a:defRPr/>
            </a:pPr>
            <a:r>
              <a:rPr lang="en-US" altLang="zh-CN"/>
              <a:t>8.1.1 </a:t>
            </a:r>
            <a:r>
              <a:rPr lang="zh-CN" altLang="en-US"/>
              <a:t>事务的基本概念</a:t>
            </a:r>
          </a:p>
        </p:txBody>
      </p:sp>
      <p:sp>
        <p:nvSpPr>
          <p:cNvPr id="5125" name="Rectangle 3">
            <a:extLst>
              <a:ext uri="{FF2B5EF4-FFF2-40B4-BE49-F238E27FC236}">
                <a16:creationId xmlns:a16="http://schemas.microsoft.com/office/drawing/2014/main" id="{D897DBF4-4B68-45D9-B8F2-738517115DDA}"/>
              </a:ext>
            </a:extLst>
          </p:cNvPr>
          <p:cNvSpPr>
            <a:spLocks noGrp="1" noChangeArrowheads="1"/>
          </p:cNvSpPr>
          <p:nvPr>
            <p:ph type="body" idx="1"/>
          </p:nvPr>
        </p:nvSpPr>
        <p:spPr>
          <a:xfrm>
            <a:off x="415925" y="1052513"/>
            <a:ext cx="9490075" cy="5307012"/>
          </a:xfrm>
        </p:spPr>
        <p:txBody>
          <a:bodyPr/>
          <a:lstStyle/>
          <a:p>
            <a:pPr marL="342900" indent="-342900" defTabSz="914400">
              <a:lnSpc>
                <a:spcPct val="100000"/>
              </a:lnSpc>
              <a:spcBef>
                <a:spcPct val="0"/>
              </a:spcBef>
            </a:pPr>
            <a:r>
              <a:rPr lang="zh-CN" altLang="en-US"/>
              <a:t>如何定义事务</a:t>
            </a:r>
          </a:p>
          <a:p>
            <a:pPr marL="742950" lvl="1" indent="-285750" defTabSz="914400">
              <a:lnSpc>
                <a:spcPct val="100000"/>
              </a:lnSpc>
              <a:spcBef>
                <a:spcPct val="0"/>
              </a:spcBef>
            </a:pPr>
            <a:r>
              <a:rPr lang="zh-CN" altLang="en-US"/>
              <a:t>显式定义方式</a:t>
            </a:r>
          </a:p>
          <a:p>
            <a:pPr marL="742950" lvl="1" indent="-285750" defTabSz="914400">
              <a:lnSpc>
                <a:spcPct val="100000"/>
              </a:lnSpc>
              <a:spcBef>
                <a:spcPct val="0"/>
              </a:spcBef>
            </a:pPr>
            <a:endParaRPr lang="zh-CN" altLang="en-US" sz="2000"/>
          </a:p>
          <a:p>
            <a:pPr marL="742950" lvl="1" indent="-285750" defTabSz="914400">
              <a:lnSpc>
                <a:spcPct val="100000"/>
              </a:lnSpc>
              <a:spcBef>
                <a:spcPct val="0"/>
              </a:spcBef>
            </a:pPr>
            <a:endParaRPr lang="zh-CN" altLang="en-US" sz="2000"/>
          </a:p>
          <a:p>
            <a:pPr marL="742950" lvl="1" indent="-285750" defTabSz="914400">
              <a:lnSpc>
                <a:spcPct val="100000"/>
              </a:lnSpc>
              <a:spcBef>
                <a:spcPct val="0"/>
              </a:spcBef>
            </a:pPr>
            <a:r>
              <a:rPr lang="zh-CN" altLang="en-US"/>
              <a:t>隐式方式：当用户没有显式地定义事务时，</a:t>
            </a:r>
            <a:r>
              <a:rPr lang="en-US" altLang="zh-CN"/>
              <a:t>DBMS</a:t>
            </a:r>
            <a:r>
              <a:rPr lang="zh-CN" altLang="en-US"/>
              <a:t>按缺省规定自动划分事务</a:t>
            </a:r>
          </a:p>
          <a:p>
            <a:pPr marL="342900" indent="-342900" defTabSz="914400">
              <a:lnSpc>
                <a:spcPct val="100000"/>
              </a:lnSpc>
              <a:spcBef>
                <a:spcPct val="0"/>
              </a:spcBef>
            </a:pPr>
            <a:r>
              <a:rPr lang="en-US" altLang="zh-CN"/>
              <a:t>COMMIT   </a:t>
            </a:r>
            <a:r>
              <a:rPr lang="zh-CN" altLang="en-US"/>
              <a:t>提交事务</a:t>
            </a:r>
          </a:p>
          <a:p>
            <a:pPr marL="742950" lvl="1" indent="-285750" defTabSz="914400">
              <a:lnSpc>
                <a:spcPct val="100000"/>
              </a:lnSpc>
              <a:spcBef>
                <a:spcPct val="0"/>
              </a:spcBef>
            </a:pPr>
            <a:r>
              <a:rPr lang="zh-CN" altLang="en-US"/>
              <a:t>事务正常结束 </a:t>
            </a:r>
            <a:r>
              <a:rPr lang="en-US" altLang="zh-CN"/>
              <a:t>,</a:t>
            </a:r>
            <a:r>
              <a:rPr lang="zh-CN" altLang="en-US"/>
              <a:t>提交事务的所有操作（读</a:t>
            </a:r>
            <a:r>
              <a:rPr lang="en-US" altLang="zh-CN"/>
              <a:t>+</a:t>
            </a:r>
            <a:r>
              <a:rPr lang="zh-CN" altLang="en-US"/>
              <a:t>更新）</a:t>
            </a:r>
            <a:r>
              <a:rPr lang="en-US" altLang="zh-CN"/>
              <a:t>,</a:t>
            </a:r>
            <a:r>
              <a:rPr lang="zh-CN" altLang="en-US"/>
              <a:t>事务中所有对数据库的更新永久生效</a:t>
            </a:r>
          </a:p>
          <a:p>
            <a:pPr marL="342900" indent="-342900" defTabSz="914400">
              <a:lnSpc>
                <a:spcPct val="100000"/>
              </a:lnSpc>
              <a:spcBef>
                <a:spcPct val="0"/>
              </a:spcBef>
            </a:pPr>
            <a:r>
              <a:rPr lang="en-US" altLang="zh-CN"/>
              <a:t> ROLLBACK  </a:t>
            </a:r>
            <a:r>
              <a:rPr lang="zh-CN" altLang="en-US"/>
              <a:t>回滚事务</a:t>
            </a:r>
          </a:p>
          <a:p>
            <a:pPr marL="742950" lvl="1" indent="-285750" defTabSz="914400">
              <a:lnSpc>
                <a:spcPct val="100000"/>
              </a:lnSpc>
              <a:spcBef>
                <a:spcPct val="0"/>
              </a:spcBef>
            </a:pPr>
            <a:r>
              <a:rPr lang="zh-CN" altLang="en-US"/>
              <a:t>事务异常终止</a:t>
            </a:r>
            <a:endParaRPr lang="en-US" altLang="zh-CN"/>
          </a:p>
          <a:p>
            <a:pPr marL="1143000" lvl="2" indent="-228600" defTabSz="914400">
              <a:lnSpc>
                <a:spcPct val="100000"/>
              </a:lnSpc>
              <a:spcBef>
                <a:spcPct val="0"/>
              </a:spcBef>
            </a:pPr>
            <a:r>
              <a:rPr lang="zh-CN" altLang="en-US"/>
              <a:t>事务运行的过程中发生了故障，不能继续执行</a:t>
            </a:r>
            <a:endParaRPr lang="en-US" altLang="zh-CN"/>
          </a:p>
          <a:p>
            <a:pPr marL="742950" lvl="1" indent="-285750" defTabSz="914400">
              <a:lnSpc>
                <a:spcPct val="100000"/>
              </a:lnSpc>
              <a:spcBef>
                <a:spcPct val="0"/>
              </a:spcBef>
            </a:pPr>
            <a:r>
              <a:rPr lang="zh-CN" altLang="en-US"/>
              <a:t>回滚事务的所有更新操作</a:t>
            </a:r>
            <a:r>
              <a:rPr lang="en-US" altLang="zh-CN"/>
              <a:t>,</a:t>
            </a:r>
            <a:r>
              <a:rPr lang="zh-CN" altLang="en-US"/>
              <a:t>恢复到事务开始时的状态</a:t>
            </a:r>
          </a:p>
        </p:txBody>
      </p:sp>
      <p:sp>
        <p:nvSpPr>
          <p:cNvPr id="5126" name="Rectangle 4">
            <a:extLst>
              <a:ext uri="{FF2B5EF4-FFF2-40B4-BE49-F238E27FC236}">
                <a16:creationId xmlns:a16="http://schemas.microsoft.com/office/drawing/2014/main" id="{6869A993-B425-4A51-BDCB-966C437B68C5}"/>
              </a:ext>
            </a:extLst>
          </p:cNvPr>
          <p:cNvSpPr>
            <a:spLocks noChangeArrowheads="1"/>
          </p:cNvSpPr>
          <p:nvPr/>
        </p:nvSpPr>
        <p:spPr bwMode="auto">
          <a:xfrm>
            <a:off x="2663825" y="1306513"/>
            <a:ext cx="747395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eaLnBrk="1" hangingPunct="1">
              <a:lnSpc>
                <a:spcPct val="70000"/>
              </a:lnSpc>
            </a:pPr>
            <a:r>
              <a:rPr kumimoji="1" lang="zh-CN" altLang="en-US" b="0">
                <a:latin typeface="Times New Roman" panose="02020603050405020304" pitchFamily="18" charset="0"/>
              </a:rPr>
              <a:t> </a:t>
            </a:r>
            <a:r>
              <a:rPr kumimoji="1" lang="en-US" altLang="zh-CN">
                <a:solidFill>
                  <a:srgbClr val="0000FF"/>
                </a:solidFill>
                <a:latin typeface="Times New Roman" panose="02020603050405020304" pitchFamily="18" charset="0"/>
              </a:rPr>
              <a:t>BEGIN TRANSACTION      BEGIN TRANSACTION</a:t>
            </a:r>
          </a:p>
          <a:p>
            <a:pPr algn="l" eaLnBrk="1" hangingPunct="1">
              <a:lnSpc>
                <a:spcPct val="70000"/>
              </a:lnSpc>
            </a:pPr>
            <a:r>
              <a:rPr kumimoji="1" lang="en-US" altLang="zh-CN">
                <a:solidFill>
                  <a:srgbClr val="0000FF"/>
                </a:solidFill>
                <a:latin typeface="Times New Roman" panose="02020603050405020304" pitchFamily="18" charset="0"/>
              </a:rPr>
              <a:t>          SQL </a:t>
            </a:r>
            <a:r>
              <a:rPr kumimoji="1" lang="zh-CN" altLang="zh-CN">
                <a:solidFill>
                  <a:srgbClr val="0000FF"/>
                </a:solidFill>
                <a:latin typeface="Times New Roman" panose="02020603050405020304" pitchFamily="18" charset="0"/>
              </a:rPr>
              <a:t>语句1</a:t>
            </a:r>
            <a:r>
              <a:rPr kumimoji="1" lang="en-US" altLang="zh-CN">
                <a:solidFill>
                  <a:srgbClr val="0000FF"/>
                </a:solidFill>
                <a:latin typeface="Times New Roman" panose="02020603050405020304" pitchFamily="18" charset="0"/>
              </a:rPr>
              <a:t>                                SQL </a:t>
            </a:r>
            <a:r>
              <a:rPr kumimoji="1" lang="zh-CN" altLang="zh-CN">
                <a:solidFill>
                  <a:srgbClr val="0000FF"/>
                </a:solidFill>
                <a:latin typeface="Times New Roman" panose="02020603050405020304" pitchFamily="18" charset="0"/>
              </a:rPr>
              <a:t>语句1</a:t>
            </a:r>
          </a:p>
          <a:p>
            <a:pPr algn="l" eaLnBrk="1" hangingPunct="1">
              <a:lnSpc>
                <a:spcPct val="70000"/>
              </a:lnSpc>
            </a:pP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a:t>
            </a: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a:t>
            </a:r>
            <a:endParaRPr kumimoji="1" lang="zh-CN" altLang="en-US">
              <a:solidFill>
                <a:srgbClr val="0000FF"/>
              </a:solidFill>
              <a:latin typeface="Times New Roman" panose="02020603050405020304" pitchFamily="18" charset="0"/>
            </a:endParaRPr>
          </a:p>
          <a:p>
            <a:pPr algn="l" eaLnBrk="1" hangingPunct="1">
              <a:lnSpc>
                <a:spcPct val="70000"/>
              </a:lnSpc>
            </a:pPr>
            <a:r>
              <a:rPr kumimoji="1" lang="zh-CN" altLang="en-US">
                <a:solidFill>
                  <a:srgbClr val="0000FF"/>
                </a:solidFill>
                <a:latin typeface="Times New Roman" panose="02020603050405020304" pitchFamily="18" charset="0"/>
              </a:rPr>
              <a:t> </a:t>
            </a:r>
            <a:r>
              <a:rPr kumimoji="1" lang="en-US" altLang="zh-CN">
                <a:solidFill>
                  <a:srgbClr val="0000FF"/>
                </a:solidFill>
                <a:latin typeface="Times New Roman" panose="02020603050405020304" pitchFamily="18" charset="0"/>
              </a:rPr>
              <a:t>COMMIT                                ROLLBACK</a:t>
            </a:r>
          </a:p>
        </p:txBody>
      </p:sp>
    </p:spTree>
    <p:extLst>
      <p:ext uri="{BB962C8B-B14F-4D97-AF65-F5344CB8AC3E}">
        <p14:creationId xmlns:p14="http://schemas.microsoft.com/office/powerpoint/2010/main" val="181414285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AA47541C-9C05-4263-B2A9-B5CC66138E0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5D166B3-6073-45D9-A298-A4A9AD49A1A7}" type="slidenum">
              <a:rPr lang="zh-CN" altLang="en-US" sz="2000"/>
              <a:pPr/>
              <a:t>199</a:t>
            </a:fld>
            <a:endParaRPr lang="en-US" altLang="zh-CN" sz="2000"/>
          </a:p>
        </p:txBody>
      </p:sp>
      <p:sp>
        <p:nvSpPr>
          <p:cNvPr id="6147" name="日期占位符 4">
            <a:extLst>
              <a:ext uri="{FF2B5EF4-FFF2-40B4-BE49-F238E27FC236}">
                <a16:creationId xmlns:a16="http://schemas.microsoft.com/office/drawing/2014/main" id="{B9361A5D-2C2E-45A6-89EE-10AE7FC1559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2F27AF3-15C0-4A4A-88BB-A7AB07017238}" type="datetime1">
              <a:rPr lang="zh-CN" altLang="en-US" sz="1800" smtClean="0"/>
              <a:pPr/>
              <a:t>2024/6/12</a:t>
            </a:fld>
            <a:endParaRPr lang="en-US" altLang="zh-CN" sz="1000"/>
          </a:p>
        </p:txBody>
      </p:sp>
      <p:sp>
        <p:nvSpPr>
          <p:cNvPr id="2116610" name="Rectangle 2">
            <a:extLst>
              <a:ext uri="{FF2B5EF4-FFF2-40B4-BE49-F238E27FC236}">
                <a16:creationId xmlns:a16="http://schemas.microsoft.com/office/drawing/2014/main" id="{D8E6BD88-78E6-477B-BCDA-1B2DD0EA5B0A}"/>
              </a:ext>
            </a:extLst>
          </p:cNvPr>
          <p:cNvSpPr>
            <a:spLocks noGrp="1" noChangeArrowheads="1"/>
          </p:cNvSpPr>
          <p:nvPr>
            <p:ph type="title"/>
          </p:nvPr>
        </p:nvSpPr>
        <p:spPr/>
        <p:txBody>
          <a:bodyPr/>
          <a:lstStyle/>
          <a:p>
            <a:pPr>
              <a:defRPr/>
            </a:pPr>
            <a:r>
              <a:rPr lang="zh-CN" altLang="zh-CN"/>
              <a:t>8.1.2	事务特征</a:t>
            </a:r>
            <a:endParaRPr lang="en-US" altLang="zh-CN"/>
          </a:p>
        </p:txBody>
      </p:sp>
      <p:sp>
        <p:nvSpPr>
          <p:cNvPr id="6149" name="Rectangle 3">
            <a:extLst>
              <a:ext uri="{FF2B5EF4-FFF2-40B4-BE49-F238E27FC236}">
                <a16:creationId xmlns:a16="http://schemas.microsoft.com/office/drawing/2014/main" id="{C55DCA06-218E-4D2A-BB57-0BFA94CFF970}"/>
              </a:ext>
            </a:extLst>
          </p:cNvPr>
          <p:cNvSpPr>
            <a:spLocks noGrp="1" noChangeArrowheads="1"/>
          </p:cNvSpPr>
          <p:nvPr>
            <p:ph type="body" idx="1"/>
          </p:nvPr>
        </p:nvSpPr>
        <p:spPr>
          <a:xfrm>
            <a:off x="344488" y="1143000"/>
            <a:ext cx="9217025" cy="5424488"/>
          </a:xfrm>
        </p:spPr>
        <p:txBody>
          <a:bodyPr/>
          <a:lstStyle/>
          <a:p>
            <a:pPr marL="765175" indent="-485775" defTabSz="914400">
              <a:lnSpc>
                <a:spcPct val="100000"/>
              </a:lnSpc>
              <a:spcBef>
                <a:spcPct val="10000"/>
              </a:spcBef>
            </a:pPr>
            <a:r>
              <a:rPr lang="zh-CN" altLang="en-US"/>
              <a:t>事务的四个特性：</a:t>
            </a:r>
          </a:p>
          <a:p>
            <a:pPr marL="1241425" lvl="1" indent="-285750" defTabSz="914400">
              <a:lnSpc>
                <a:spcPct val="100000"/>
              </a:lnSpc>
              <a:spcBef>
                <a:spcPct val="10000"/>
              </a:spcBef>
            </a:pPr>
            <a:r>
              <a:rPr lang="zh-CN" altLang="en-US"/>
              <a:t>原子性（</a:t>
            </a:r>
            <a:r>
              <a:rPr lang="en-US" altLang="zh-CN"/>
              <a:t>Atomicity</a:t>
            </a:r>
            <a:r>
              <a:rPr lang="zh-CN" altLang="en-US"/>
              <a:t>）、一致性（</a:t>
            </a:r>
            <a:r>
              <a:rPr lang="en-US" altLang="zh-CN"/>
              <a:t>Consistency</a:t>
            </a:r>
            <a:r>
              <a:rPr lang="zh-CN" altLang="en-US"/>
              <a:t>）、隔离性（</a:t>
            </a:r>
            <a:r>
              <a:rPr lang="en-US" altLang="zh-CN"/>
              <a:t>Isolation</a:t>
            </a:r>
            <a:r>
              <a:rPr lang="zh-CN" altLang="en-US"/>
              <a:t>）、持续性（</a:t>
            </a:r>
            <a:r>
              <a:rPr lang="en-US" altLang="zh-CN"/>
              <a:t>Durability </a:t>
            </a:r>
            <a:r>
              <a:rPr lang="zh-CN" altLang="en-US"/>
              <a:t>），简称</a:t>
            </a:r>
            <a:r>
              <a:rPr lang="en-US" altLang="zh-CN">
                <a:solidFill>
                  <a:srgbClr val="0000FF"/>
                </a:solidFill>
              </a:rPr>
              <a:t>ACID</a:t>
            </a:r>
            <a:r>
              <a:rPr lang="zh-CN" altLang="en-US">
                <a:solidFill>
                  <a:srgbClr val="0000FF"/>
                </a:solidFill>
              </a:rPr>
              <a:t>特性</a:t>
            </a:r>
          </a:p>
          <a:p>
            <a:pPr marL="765175" indent="-485775" defTabSz="914400">
              <a:lnSpc>
                <a:spcPct val="100000"/>
              </a:lnSpc>
              <a:spcBef>
                <a:spcPct val="10000"/>
              </a:spcBef>
            </a:pPr>
            <a:r>
              <a:rPr lang="en-US" altLang="zh-CN"/>
              <a:t>1.</a:t>
            </a:r>
            <a:r>
              <a:rPr lang="zh-CN" altLang="en-US"/>
              <a:t>原子性（</a:t>
            </a:r>
            <a:r>
              <a:rPr lang="en-US" altLang="zh-CN"/>
              <a:t>Atomicity</a:t>
            </a:r>
            <a:r>
              <a:rPr lang="zh-CN" altLang="en-US"/>
              <a:t>）</a:t>
            </a:r>
          </a:p>
          <a:p>
            <a:pPr marL="1241425" lvl="1" indent="-285750" defTabSz="914400">
              <a:lnSpc>
                <a:spcPct val="100000"/>
              </a:lnSpc>
              <a:spcBef>
                <a:spcPct val="10000"/>
              </a:spcBef>
            </a:pPr>
            <a:r>
              <a:rPr lang="zh-CN" altLang="en-US"/>
              <a:t>事务是数据库的逻辑工作单位，事务中包括的诸操作要么都做，要么都不做</a:t>
            </a:r>
          </a:p>
          <a:p>
            <a:pPr marL="765175" indent="-485775" defTabSz="914400">
              <a:lnSpc>
                <a:spcPct val="100000"/>
              </a:lnSpc>
              <a:spcBef>
                <a:spcPct val="10000"/>
              </a:spcBef>
            </a:pPr>
            <a:r>
              <a:rPr lang="en-US" altLang="zh-CN"/>
              <a:t>2.</a:t>
            </a:r>
            <a:r>
              <a:rPr lang="zh-CN" altLang="en-US"/>
              <a:t>一致性（</a:t>
            </a:r>
            <a:r>
              <a:rPr lang="en-US" altLang="zh-CN"/>
              <a:t>Consistency</a:t>
            </a:r>
            <a:r>
              <a:rPr lang="zh-CN" altLang="en-US"/>
              <a:t>）</a:t>
            </a:r>
          </a:p>
          <a:p>
            <a:pPr marL="1241425" lvl="1" indent="-285750" defTabSz="914400">
              <a:lnSpc>
                <a:spcPct val="100000"/>
              </a:lnSpc>
              <a:spcBef>
                <a:spcPct val="10000"/>
              </a:spcBef>
            </a:pPr>
            <a:r>
              <a:rPr lang="zh-CN" altLang="en-US"/>
              <a:t>事务执行的结果必须是使数据库从一个一致性状态变到另一个一致性状态</a:t>
            </a:r>
          </a:p>
          <a:p>
            <a:pPr marL="1241425" lvl="1" indent="-285750" defTabSz="914400">
              <a:lnSpc>
                <a:spcPct val="100000"/>
              </a:lnSpc>
              <a:spcBef>
                <a:spcPct val="10000"/>
              </a:spcBef>
            </a:pPr>
            <a:r>
              <a:rPr lang="zh-CN" altLang="en-US"/>
              <a:t>一致性状态：数据库中只包含成功事务提交的结果</a:t>
            </a:r>
          </a:p>
          <a:p>
            <a:pPr marL="1241425" lvl="1" indent="-285750" defTabSz="914400">
              <a:lnSpc>
                <a:spcPct val="100000"/>
              </a:lnSpc>
              <a:spcBef>
                <a:spcPct val="10000"/>
              </a:spcBef>
            </a:pPr>
            <a:r>
              <a:rPr lang="zh-CN" altLang="en-US"/>
              <a:t>不一致状态：数据库中包含失败事务的结果</a:t>
            </a:r>
          </a:p>
        </p:txBody>
      </p:sp>
    </p:spTree>
    <p:extLst>
      <p:ext uri="{BB962C8B-B14F-4D97-AF65-F5344CB8AC3E}">
        <p14:creationId xmlns:p14="http://schemas.microsoft.com/office/powerpoint/2010/main" val="303905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971B1-DBBB-374A-9AB9-83B8FB9A171D}"/>
              </a:ext>
            </a:extLst>
          </p:cNvPr>
          <p:cNvSpPr>
            <a:spLocks noGrp="1"/>
          </p:cNvSpPr>
          <p:nvPr>
            <p:ph type="title"/>
          </p:nvPr>
        </p:nvSpPr>
        <p:spPr/>
        <p:txBody>
          <a:bodyPr/>
          <a:lstStyle/>
          <a:p>
            <a:r>
              <a:rPr kumimoji="1" lang="zh-CN" altLang="en-US" dirty="0"/>
              <a:t>教学大纲（人大版）</a:t>
            </a:r>
          </a:p>
        </p:txBody>
      </p:sp>
      <p:sp>
        <p:nvSpPr>
          <p:cNvPr id="4" name="灯片编号占位符 3">
            <a:extLst>
              <a:ext uri="{FF2B5EF4-FFF2-40B4-BE49-F238E27FC236}">
                <a16:creationId xmlns:a16="http://schemas.microsoft.com/office/drawing/2014/main" id="{D19166B6-0847-E147-9AC9-7A3840548172}"/>
              </a:ext>
            </a:extLst>
          </p:cNvPr>
          <p:cNvSpPr>
            <a:spLocks noGrp="1"/>
          </p:cNvSpPr>
          <p:nvPr>
            <p:ph type="sldNum" sz="quarter" idx="10"/>
          </p:nvPr>
        </p:nvSpPr>
        <p:spPr/>
        <p:txBody>
          <a:bodyPr/>
          <a:lstStyle/>
          <a:p>
            <a:pPr>
              <a:defRPr/>
            </a:pPr>
            <a:fld id="{6EDAD935-3524-4CAB-86D2-08C8290D0015}" type="slidenum">
              <a:rPr lang="zh-CN" altLang="en-US" smtClean="0"/>
              <a:pPr>
                <a:defRPr/>
              </a:pPr>
              <a:t>2</a:t>
            </a:fld>
            <a:endParaRPr lang="en-US" altLang="zh-CN"/>
          </a:p>
        </p:txBody>
      </p:sp>
      <p:sp>
        <p:nvSpPr>
          <p:cNvPr id="5" name="日期占位符 4">
            <a:extLst>
              <a:ext uri="{FF2B5EF4-FFF2-40B4-BE49-F238E27FC236}">
                <a16:creationId xmlns:a16="http://schemas.microsoft.com/office/drawing/2014/main" id="{B8245245-CBAC-AE48-ACBC-195290290EA0}"/>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graphicFrame>
        <p:nvGraphicFramePr>
          <p:cNvPr id="6" name="表格 6">
            <a:extLst>
              <a:ext uri="{FF2B5EF4-FFF2-40B4-BE49-F238E27FC236}">
                <a16:creationId xmlns:a16="http://schemas.microsoft.com/office/drawing/2014/main" id="{BA35A44D-911A-414B-BB67-9138D1717CDD}"/>
              </a:ext>
            </a:extLst>
          </p:cNvPr>
          <p:cNvGraphicFramePr>
            <a:graphicFrameLocks noGrp="1"/>
          </p:cNvGraphicFramePr>
          <p:nvPr>
            <p:extLst>
              <p:ext uri="{D42A27DB-BD31-4B8C-83A1-F6EECF244321}">
                <p14:modId xmlns:p14="http://schemas.microsoft.com/office/powerpoint/2010/main" val="2710625187"/>
              </p:ext>
            </p:extLst>
          </p:nvPr>
        </p:nvGraphicFramePr>
        <p:xfrm>
          <a:off x="416495" y="1340768"/>
          <a:ext cx="9054530" cy="4824536"/>
        </p:xfrm>
        <a:graphic>
          <a:graphicData uri="http://schemas.openxmlformats.org/drawingml/2006/table">
            <a:tbl>
              <a:tblPr firstRow="1" bandRow="1">
                <a:tableStyleId>{3B4B98B0-60AC-42C2-AFA5-B58CD77FA1E5}</a:tableStyleId>
              </a:tblPr>
              <a:tblGrid>
                <a:gridCol w="4527265">
                  <a:extLst>
                    <a:ext uri="{9D8B030D-6E8A-4147-A177-3AD203B41FA5}">
                      <a16:colId xmlns:a16="http://schemas.microsoft.com/office/drawing/2014/main" val="2259438959"/>
                    </a:ext>
                  </a:extLst>
                </a:gridCol>
                <a:gridCol w="4527265">
                  <a:extLst>
                    <a:ext uri="{9D8B030D-6E8A-4147-A177-3AD203B41FA5}">
                      <a16:colId xmlns:a16="http://schemas.microsoft.com/office/drawing/2014/main" val="1269853419"/>
                    </a:ext>
                  </a:extLst>
                </a:gridCol>
              </a:tblGrid>
              <a:tr h="441683">
                <a:tc>
                  <a:txBody>
                    <a:bodyPr/>
                    <a:lstStyle/>
                    <a:p>
                      <a:pPr algn="ctr"/>
                      <a:r>
                        <a:rPr lang="zh-CN" altLang="en-US" sz="2000" dirty="0">
                          <a:latin typeface="微软雅黑" panose="020B0503020204020204" pitchFamily="34" charset="-122"/>
                          <a:ea typeface="微软雅黑" panose="020B0503020204020204" pitchFamily="34" charset="-122"/>
                        </a:rPr>
                        <a:t>章节</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类别</a:t>
                      </a:r>
                    </a:p>
                  </a:txBody>
                  <a:tcPr/>
                </a:tc>
                <a:extLst>
                  <a:ext uri="{0D108BD9-81ED-4DB2-BD59-A6C34878D82A}">
                    <a16:rowId xmlns:a16="http://schemas.microsoft.com/office/drawing/2014/main" val="1351643634"/>
                  </a:ext>
                </a:extLst>
              </a:tr>
              <a:tr h="2140463">
                <a:tc>
                  <a:txBody>
                    <a:bodyPr/>
                    <a:lstStyle/>
                    <a:p>
                      <a:pPr algn="l"/>
                      <a:r>
                        <a:rPr lang="en-US" altLang="zh-CN" sz="2000" dirty="0">
                          <a:latin typeface="微软雅黑" panose="020B0503020204020204" pitchFamily="34" charset="-122"/>
                          <a:ea typeface="微软雅黑" panose="020B0503020204020204" pitchFamily="34" charset="-122"/>
                        </a:rPr>
                        <a:t>M1.</a:t>
                      </a:r>
                      <a:r>
                        <a:rPr lang="zh-CN" altLang="en-US" sz="2000" dirty="0">
                          <a:latin typeface="微软雅黑" panose="020B0503020204020204" pitchFamily="34" charset="-122"/>
                          <a:ea typeface="微软雅黑" panose="020B0503020204020204" pitchFamily="34" charset="-122"/>
                        </a:rPr>
                        <a:t> 绪论</a:t>
                      </a:r>
                      <a:endParaRPr lang="en-US" altLang="zh-CN" sz="2000" dirty="0">
                        <a:latin typeface="微软雅黑" panose="020B0503020204020204" pitchFamily="34" charset="-122"/>
                        <a:ea typeface="微软雅黑" panose="020B0503020204020204" pitchFamily="34" charset="-122"/>
                      </a:endParaRPr>
                    </a:p>
                    <a:p>
                      <a:pPr algn="l"/>
                      <a:r>
                        <a:rPr lang="en-US" altLang="zh-CN" sz="2000" dirty="0">
                          <a:latin typeface="微软雅黑" panose="020B0503020204020204" pitchFamily="34" charset="-122"/>
                          <a:ea typeface="微软雅黑" panose="020B0503020204020204" pitchFamily="34" charset="-122"/>
                        </a:rPr>
                        <a:t>M2.</a:t>
                      </a:r>
                      <a:r>
                        <a:rPr lang="zh-CN" altLang="en-US" sz="2000" dirty="0">
                          <a:latin typeface="微软雅黑" panose="020B0503020204020204" pitchFamily="34" charset="-122"/>
                          <a:ea typeface="微软雅黑" panose="020B0503020204020204" pitchFamily="34" charset="-122"/>
                        </a:rPr>
                        <a:t> 数据类型</a:t>
                      </a:r>
                      <a:endParaRPr lang="en-US" altLang="zh-CN" sz="2000" dirty="0">
                        <a:latin typeface="微软雅黑" panose="020B0503020204020204" pitchFamily="34" charset="-122"/>
                        <a:ea typeface="微软雅黑" panose="020B0503020204020204" pitchFamily="34" charset="-122"/>
                      </a:endParaRPr>
                    </a:p>
                    <a:p>
                      <a:pPr algn="l"/>
                      <a:r>
                        <a:rPr lang="en-US" altLang="zh-CN" sz="2000" dirty="0">
                          <a:latin typeface="微软雅黑" panose="020B0503020204020204" pitchFamily="34" charset="-122"/>
                          <a:ea typeface="微软雅黑" panose="020B0503020204020204" pitchFamily="34" charset="-122"/>
                        </a:rPr>
                        <a:t>M3. </a:t>
                      </a:r>
                      <a:r>
                        <a:rPr lang="zh-CN" altLang="en-US" sz="2000" dirty="0">
                          <a:latin typeface="微软雅黑" panose="020B0503020204020204" pitchFamily="34" charset="-122"/>
                          <a:ea typeface="微软雅黑" panose="020B0503020204020204" pitchFamily="34" charset="-122"/>
                        </a:rPr>
                        <a:t>关系数据库</a:t>
                      </a:r>
                      <a:endParaRPr lang="en-US" altLang="zh-CN" sz="2000" dirty="0">
                        <a:latin typeface="微软雅黑" panose="020B0503020204020204" pitchFamily="34" charset="-122"/>
                        <a:ea typeface="微软雅黑" panose="020B0503020204020204" pitchFamily="34" charset="-122"/>
                      </a:endParaRPr>
                    </a:p>
                    <a:p>
                      <a:pPr algn="l"/>
                      <a:r>
                        <a:rPr lang="en-US" altLang="zh-CN" sz="2000" dirty="0">
                          <a:latin typeface="微软雅黑" panose="020B0503020204020204" pitchFamily="34" charset="-122"/>
                          <a:ea typeface="微软雅黑" panose="020B0503020204020204" pitchFamily="34" charset="-122"/>
                        </a:rPr>
                        <a:t>M4. SQL</a:t>
                      </a:r>
                    </a:p>
                    <a:p>
                      <a:pPr algn="l"/>
                      <a:r>
                        <a:rPr lang="en-US" altLang="zh-CN" sz="2000" dirty="0">
                          <a:latin typeface="微软雅黑" panose="020B0503020204020204" pitchFamily="34" charset="-122"/>
                          <a:ea typeface="微软雅黑" panose="020B0503020204020204" pitchFamily="34" charset="-122"/>
                        </a:rPr>
                        <a:t>M5. </a:t>
                      </a:r>
                      <a:r>
                        <a:rPr lang="zh-CN" altLang="en-US" sz="2000" dirty="0">
                          <a:latin typeface="微软雅黑" panose="020B0503020204020204" pitchFamily="34" charset="-122"/>
                          <a:ea typeface="微软雅黑" panose="020B0503020204020204" pitchFamily="34" charset="-122"/>
                        </a:rPr>
                        <a:t>数据库安全性</a:t>
                      </a:r>
                      <a:endParaRPr lang="en-US" altLang="zh-CN" sz="2000" dirty="0">
                        <a:latin typeface="微软雅黑" panose="020B0503020204020204" pitchFamily="34" charset="-122"/>
                        <a:ea typeface="微软雅黑" panose="020B0503020204020204" pitchFamily="34" charset="-122"/>
                      </a:endParaRPr>
                    </a:p>
                    <a:p>
                      <a:pPr algn="l"/>
                      <a:r>
                        <a:rPr lang="en-US" altLang="zh-CN" sz="2000" dirty="0">
                          <a:latin typeface="微软雅黑" panose="020B0503020204020204" pitchFamily="34" charset="-122"/>
                          <a:ea typeface="微软雅黑" panose="020B0503020204020204" pitchFamily="34" charset="-122"/>
                        </a:rPr>
                        <a:t>M6. </a:t>
                      </a:r>
                      <a:r>
                        <a:rPr lang="zh-CN" altLang="en-US" sz="2000" dirty="0">
                          <a:latin typeface="微软雅黑" panose="020B0503020204020204" pitchFamily="34" charset="-122"/>
                          <a:ea typeface="微软雅黑" panose="020B0503020204020204" pitchFamily="34" charset="-122"/>
                        </a:rPr>
                        <a:t>数据库完整性</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基础篇</a:t>
                      </a:r>
                    </a:p>
                  </a:txBody>
                  <a:tcPr anchor="ctr"/>
                </a:tc>
                <a:extLst>
                  <a:ext uri="{0D108BD9-81ED-4DB2-BD59-A6C34878D82A}">
                    <a16:rowId xmlns:a16="http://schemas.microsoft.com/office/drawing/2014/main" val="3446613329"/>
                  </a:ext>
                </a:extLst>
              </a:tr>
              <a:tr h="11211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M7. </a:t>
                      </a:r>
                      <a:r>
                        <a:rPr lang="zh-CN" altLang="en-US" sz="2000" dirty="0">
                          <a:latin typeface="微软雅黑" panose="020B0503020204020204" pitchFamily="34" charset="-122"/>
                          <a:ea typeface="微软雅黑" panose="020B0503020204020204" pitchFamily="34" charset="-122"/>
                        </a:rPr>
                        <a:t>关系数据理论</a:t>
                      </a:r>
                      <a:endParaRPr lang="en-US" altLang="zh-CN" sz="20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M8. </a:t>
                      </a:r>
                      <a:r>
                        <a:rPr lang="zh-CN" altLang="en-US" sz="2000" dirty="0">
                          <a:latin typeface="微软雅黑" panose="020B0503020204020204" pitchFamily="34" charset="-122"/>
                          <a:ea typeface="微软雅黑" panose="020B0503020204020204" pitchFamily="34" charset="-122"/>
                        </a:rPr>
                        <a:t>数据库设计</a:t>
                      </a:r>
                      <a:endParaRPr lang="en-US" altLang="zh-CN" sz="20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M9. </a:t>
                      </a:r>
                      <a:r>
                        <a:rPr lang="zh-CN" altLang="en-US" sz="2000" dirty="0">
                          <a:latin typeface="微软雅黑" panose="020B0503020204020204" pitchFamily="34" charset="-122"/>
                          <a:ea typeface="微软雅黑" panose="020B0503020204020204" pitchFamily="34" charset="-122"/>
                        </a:rPr>
                        <a:t>数据库编程</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设计与应用开发篇</a:t>
                      </a:r>
                    </a:p>
                  </a:txBody>
                  <a:tcPr anchor="ctr"/>
                </a:tc>
                <a:extLst>
                  <a:ext uri="{0D108BD9-81ED-4DB2-BD59-A6C34878D82A}">
                    <a16:rowId xmlns:a16="http://schemas.microsoft.com/office/drawing/2014/main" val="420091975"/>
                  </a:ext>
                </a:extLst>
              </a:tr>
              <a:tr h="11211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M10. </a:t>
                      </a:r>
                      <a:r>
                        <a:rPr lang="zh-CN" altLang="en-US" sz="2000" dirty="0">
                          <a:latin typeface="微软雅黑" panose="020B0503020204020204" pitchFamily="34" charset="-122"/>
                          <a:ea typeface="微软雅黑" panose="020B0503020204020204" pitchFamily="34" charset="-122"/>
                        </a:rPr>
                        <a:t>关系查询处理和查询优化</a:t>
                      </a:r>
                      <a:endParaRPr lang="en-US" altLang="zh-CN" sz="20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M11. </a:t>
                      </a:r>
                      <a:r>
                        <a:rPr lang="zh-CN" altLang="en-US" sz="2000" dirty="0">
                          <a:latin typeface="微软雅黑" panose="020B0503020204020204" pitchFamily="34" charset="-122"/>
                          <a:ea typeface="微软雅黑" panose="020B0503020204020204" pitchFamily="34" charset="-122"/>
                        </a:rPr>
                        <a:t>数据库恢复技术</a:t>
                      </a:r>
                      <a:endParaRPr lang="en-US" altLang="zh-CN" sz="20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M12. </a:t>
                      </a:r>
                      <a:r>
                        <a:rPr lang="zh-CN" altLang="en-US" sz="2000" dirty="0">
                          <a:latin typeface="微软雅黑" panose="020B0503020204020204" pitchFamily="34" charset="-122"/>
                          <a:ea typeface="微软雅黑" panose="020B0503020204020204" pitchFamily="34" charset="-122"/>
                        </a:rPr>
                        <a:t>并发控制</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a:latin typeface="微软雅黑" panose="020B0503020204020204" pitchFamily="34" charset="-122"/>
                          <a:ea typeface="微软雅黑" panose="020B0503020204020204" pitchFamily="34" charset="-122"/>
                        </a:rPr>
                        <a:t>系统篇</a:t>
                      </a:r>
                    </a:p>
                  </a:txBody>
                  <a:tcPr anchor="ctr"/>
                </a:tc>
                <a:extLst>
                  <a:ext uri="{0D108BD9-81ED-4DB2-BD59-A6C34878D82A}">
                    <a16:rowId xmlns:a16="http://schemas.microsoft.com/office/drawing/2014/main" val="1392379381"/>
                  </a:ext>
                </a:extLst>
              </a:tr>
            </a:tbl>
          </a:graphicData>
        </a:graphic>
      </p:graphicFrame>
    </p:spTree>
    <p:extLst>
      <p:ext uri="{BB962C8B-B14F-4D97-AF65-F5344CB8AC3E}">
        <p14:creationId xmlns:p14="http://schemas.microsoft.com/office/powerpoint/2010/main" val="2212039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94585F7-9191-4454-9E72-1FC16E00540C}" type="slidenum">
              <a:rPr lang="zh-CN" altLang="en-US" smtClean="0"/>
              <a:pPr/>
              <a:t>20</a:t>
            </a:fld>
            <a:endParaRPr lang="en-US" altLang="zh-CN"/>
          </a:p>
        </p:txBody>
      </p:sp>
      <p:sp>
        <p:nvSpPr>
          <p:cNvPr id="1229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B70EC57-B93A-46F2-A8DC-07331FCDC2D7}" type="datetime1">
              <a:rPr lang="zh-CN" altLang="en-US" sz="1800" smtClean="0"/>
              <a:pPr/>
              <a:t>2024/6/12</a:t>
            </a:fld>
            <a:endParaRPr lang="en-US" altLang="zh-CN" sz="1000"/>
          </a:p>
        </p:txBody>
      </p:sp>
      <p:sp>
        <p:nvSpPr>
          <p:cNvPr id="959490" name="Rectangle 2"/>
          <p:cNvSpPr>
            <a:spLocks noGrp="1" noChangeArrowheads="1"/>
          </p:cNvSpPr>
          <p:nvPr>
            <p:ph type="title"/>
          </p:nvPr>
        </p:nvSpPr>
        <p:spPr/>
        <p:txBody>
          <a:bodyPr/>
          <a:lstStyle/>
          <a:p>
            <a:pPr>
              <a:defRPr/>
            </a:pPr>
            <a:r>
              <a:rPr lang="en-US" altLang="zh-CN"/>
              <a:t>2.1.1	E-R</a:t>
            </a:r>
            <a:r>
              <a:rPr lang="zh-CN" altLang="en-US"/>
              <a:t>数据模型中的基本概念</a:t>
            </a:r>
          </a:p>
        </p:txBody>
      </p:sp>
      <p:sp>
        <p:nvSpPr>
          <p:cNvPr id="12293" name="Rectangle 3"/>
          <p:cNvSpPr>
            <a:spLocks noGrp="1" noChangeArrowheads="1"/>
          </p:cNvSpPr>
          <p:nvPr>
            <p:ph type="body" idx="1"/>
          </p:nvPr>
        </p:nvSpPr>
        <p:spPr>
          <a:xfrm>
            <a:off x="650875" y="1143000"/>
            <a:ext cx="8820150" cy="3286125"/>
          </a:xfrm>
        </p:spPr>
        <p:txBody>
          <a:bodyPr/>
          <a:lstStyle/>
          <a:p>
            <a:r>
              <a:rPr lang="en-US" altLang="zh-CN"/>
              <a:t>3. </a:t>
            </a:r>
            <a:r>
              <a:rPr lang="zh-CN" altLang="en-US"/>
              <a:t>联系（</a:t>
            </a:r>
            <a:r>
              <a:rPr lang="en-US" altLang="zh-CN">
                <a:latin typeface="宋体" pitchFamily="2" charset="-122"/>
              </a:rPr>
              <a:t>Relationship</a:t>
            </a:r>
            <a:r>
              <a:rPr lang="zh-CN" altLang="en-US"/>
              <a:t>）</a:t>
            </a:r>
          </a:p>
          <a:p>
            <a:pPr lvl="1"/>
            <a:r>
              <a:rPr lang="zh-CN" altLang="en-US"/>
              <a:t>在现实世界中，事物内部以及事物之间是有联系的</a:t>
            </a:r>
          </a:p>
          <a:p>
            <a:pPr lvl="1"/>
            <a:r>
              <a:rPr lang="zh-CN" altLang="en-US"/>
              <a:t>在信息世界中将被抽象为实体内部的联系和实体之间的联系。</a:t>
            </a:r>
          </a:p>
          <a:p>
            <a:pPr lvl="2"/>
            <a:r>
              <a:rPr lang="zh-CN" altLang="en-US">
                <a:solidFill>
                  <a:srgbClr val="0000FF"/>
                </a:solidFill>
              </a:rPr>
              <a:t>实体内部的联系</a:t>
            </a:r>
            <a:r>
              <a:rPr lang="zh-CN" altLang="en-US"/>
              <a:t>通常是指组成实体的各属性之间的联系；</a:t>
            </a:r>
          </a:p>
          <a:p>
            <a:pPr lvl="2"/>
            <a:r>
              <a:rPr lang="zh-CN" altLang="en-US">
                <a:solidFill>
                  <a:srgbClr val="0000FF"/>
                </a:solidFill>
              </a:rPr>
              <a:t>实体之间的联系</a:t>
            </a:r>
            <a:r>
              <a:rPr lang="zh-CN" altLang="en-US"/>
              <a:t>通常是指不同实体集之间的联系</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FF7DD48D-EFB9-4725-A87A-4F988BAB160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ECCB2C1-039F-45BA-9755-A58B0C4E123C}" type="slidenum">
              <a:rPr lang="zh-CN" altLang="en-US" sz="2000"/>
              <a:pPr/>
              <a:t>200</a:t>
            </a:fld>
            <a:endParaRPr lang="en-US" altLang="zh-CN" sz="2000"/>
          </a:p>
        </p:txBody>
      </p:sp>
      <p:sp>
        <p:nvSpPr>
          <p:cNvPr id="7171" name="日期占位符 4">
            <a:extLst>
              <a:ext uri="{FF2B5EF4-FFF2-40B4-BE49-F238E27FC236}">
                <a16:creationId xmlns:a16="http://schemas.microsoft.com/office/drawing/2014/main" id="{AE802CD8-2916-4C0C-97AB-A89C8900B45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624312E-D3C9-4808-B291-0C2539CF1DBA}" type="datetime1">
              <a:rPr lang="zh-CN" altLang="en-US" sz="1800" smtClean="0"/>
              <a:pPr/>
              <a:t>2024/6/12</a:t>
            </a:fld>
            <a:endParaRPr lang="en-US" altLang="zh-CN" sz="1000"/>
          </a:p>
        </p:txBody>
      </p:sp>
      <p:sp>
        <p:nvSpPr>
          <p:cNvPr id="2119682" name="Rectangle 2">
            <a:extLst>
              <a:ext uri="{FF2B5EF4-FFF2-40B4-BE49-F238E27FC236}">
                <a16:creationId xmlns:a16="http://schemas.microsoft.com/office/drawing/2014/main" id="{3FC57878-5D0E-4558-A2D4-2FDDE0F917C4}"/>
              </a:ext>
            </a:extLst>
          </p:cNvPr>
          <p:cNvSpPr>
            <a:spLocks noGrp="1" noChangeArrowheads="1"/>
          </p:cNvSpPr>
          <p:nvPr>
            <p:ph type="title"/>
          </p:nvPr>
        </p:nvSpPr>
        <p:spPr>
          <a:xfrm>
            <a:off x="650875" y="311150"/>
            <a:ext cx="8820150" cy="603250"/>
          </a:xfrm>
        </p:spPr>
        <p:txBody>
          <a:bodyPr/>
          <a:lstStyle/>
          <a:p>
            <a:pPr defTabSz="914400">
              <a:defRPr/>
            </a:pPr>
            <a:r>
              <a:rPr lang="zh-CN" altLang="zh-CN" sz="4400"/>
              <a:t>8.1.2	事务特征</a:t>
            </a:r>
            <a:endParaRPr lang="zh-CN" altLang="en-US" sz="4400"/>
          </a:p>
        </p:txBody>
      </p:sp>
      <p:sp>
        <p:nvSpPr>
          <p:cNvPr id="7173" name="Rectangle 3">
            <a:extLst>
              <a:ext uri="{FF2B5EF4-FFF2-40B4-BE49-F238E27FC236}">
                <a16:creationId xmlns:a16="http://schemas.microsoft.com/office/drawing/2014/main" id="{5953AE96-4822-4D57-8366-CFEADFC85BDD}"/>
              </a:ext>
            </a:extLst>
          </p:cNvPr>
          <p:cNvSpPr>
            <a:spLocks noGrp="1" noChangeArrowheads="1"/>
          </p:cNvSpPr>
          <p:nvPr>
            <p:ph type="body" idx="1"/>
          </p:nvPr>
        </p:nvSpPr>
        <p:spPr>
          <a:xfrm>
            <a:off x="650875" y="1143000"/>
            <a:ext cx="8820150" cy="4651375"/>
          </a:xfrm>
        </p:spPr>
        <p:txBody>
          <a:bodyPr/>
          <a:lstStyle/>
          <a:p>
            <a:pPr marL="342900" indent="-342900" defTabSz="914400">
              <a:buFont typeface="Wingdings" panose="05000000000000000000" pitchFamily="2" charset="2"/>
              <a:buNone/>
            </a:pPr>
            <a:r>
              <a:rPr lang="zh-CN" altLang="en-US"/>
              <a:t>银行转帐：从帐号</a:t>
            </a:r>
            <a:r>
              <a:rPr lang="en-US" altLang="zh-CN"/>
              <a:t>A</a:t>
            </a:r>
            <a:r>
              <a:rPr lang="zh-CN" altLang="en-US"/>
              <a:t>中取出一万元，存入帐号</a:t>
            </a:r>
            <a:r>
              <a:rPr lang="en-US" altLang="zh-CN"/>
              <a:t>B</a:t>
            </a:r>
            <a:r>
              <a:rPr lang="zh-CN" altLang="en-US"/>
              <a:t>。</a:t>
            </a:r>
          </a:p>
          <a:p>
            <a:pPr marL="742950" lvl="1" indent="-285750" defTabSz="914400"/>
            <a:r>
              <a:rPr lang="zh-CN" altLang="en-US"/>
              <a:t>定义一个事务，该事务包括两个操作</a:t>
            </a:r>
          </a:p>
          <a:p>
            <a:pPr marL="742950" lvl="1" indent="-285750" defTabSz="914400"/>
            <a:endParaRPr lang="zh-CN" altLang="en-US"/>
          </a:p>
          <a:p>
            <a:pPr marL="742950" lvl="1" indent="-285750" defTabSz="914400"/>
            <a:endParaRPr lang="zh-CN" altLang="en-US"/>
          </a:p>
          <a:p>
            <a:pPr marL="742950" lvl="1" indent="-285750" defTabSz="914400"/>
            <a:endParaRPr lang="zh-CN" altLang="en-US"/>
          </a:p>
          <a:p>
            <a:pPr marL="742950" lvl="1" indent="-285750" defTabSz="914400"/>
            <a:endParaRPr lang="zh-CN" altLang="en-US"/>
          </a:p>
          <a:p>
            <a:pPr marL="742950" lvl="1" indent="-285750" defTabSz="914400"/>
            <a:r>
              <a:rPr lang="zh-CN" altLang="en-US"/>
              <a:t>这两个操作要么全做，要么全不做</a:t>
            </a:r>
          </a:p>
          <a:p>
            <a:pPr marL="1143000" lvl="2" indent="-228600" defTabSz="914400"/>
            <a:r>
              <a:rPr lang="zh-CN" altLang="en-US"/>
              <a:t>全做或者全不做，数据库都处于一致性状态。</a:t>
            </a:r>
          </a:p>
          <a:p>
            <a:pPr marL="742950" lvl="1" indent="-285750" defTabSz="914400"/>
            <a:r>
              <a:rPr lang="zh-CN" altLang="en-US"/>
              <a:t>如果只做一个操作，数据库就处于不一致性状态</a:t>
            </a:r>
          </a:p>
        </p:txBody>
      </p:sp>
      <p:grpSp>
        <p:nvGrpSpPr>
          <p:cNvPr id="7174" name="Group 15">
            <a:extLst>
              <a:ext uri="{FF2B5EF4-FFF2-40B4-BE49-F238E27FC236}">
                <a16:creationId xmlns:a16="http://schemas.microsoft.com/office/drawing/2014/main" id="{6EC9C0CB-A0D4-45FA-9C02-2AF989FA5832}"/>
              </a:ext>
            </a:extLst>
          </p:cNvPr>
          <p:cNvGrpSpPr>
            <a:grpSpLocks/>
          </p:cNvGrpSpPr>
          <p:nvPr/>
        </p:nvGrpSpPr>
        <p:grpSpPr bwMode="auto">
          <a:xfrm>
            <a:off x="2649538" y="2492375"/>
            <a:ext cx="2447925" cy="1600200"/>
            <a:chOff x="1669" y="1570"/>
            <a:chExt cx="1542" cy="1008"/>
          </a:xfrm>
        </p:grpSpPr>
        <p:sp>
          <p:nvSpPr>
            <p:cNvPr id="7175" name="Rectangle 5">
              <a:extLst>
                <a:ext uri="{FF2B5EF4-FFF2-40B4-BE49-F238E27FC236}">
                  <a16:creationId xmlns:a16="http://schemas.microsoft.com/office/drawing/2014/main" id="{F60E5613-2448-4E8E-A24A-DEC183933A50}"/>
                </a:ext>
              </a:extLst>
            </p:cNvPr>
            <p:cNvSpPr>
              <a:spLocks noChangeArrowheads="1"/>
            </p:cNvSpPr>
            <p:nvPr/>
          </p:nvSpPr>
          <p:spPr bwMode="auto">
            <a:xfrm>
              <a:off x="2448" y="1674"/>
              <a:ext cx="763" cy="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endParaRPr lang="zh-CN" altLang="en-US"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B=B+1</a:t>
              </a:r>
              <a:r>
                <a:rPr lang="en-US" altLang="zh-CN" sz="1900">
                  <a:latin typeface="Times New Roman" panose="02020603050405020304" pitchFamily="18" charset="0"/>
                </a:rPr>
                <a:t> </a:t>
              </a:r>
            </a:p>
          </p:txBody>
        </p:sp>
        <p:sp>
          <p:nvSpPr>
            <p:cNvPr id="7176" name="Rectangle 6">
              <a:extLst>
                <a:ext uri="{FF2B5EF4-FFF2-40B4-BE49-F238E27FC236}">
                  <a16:creationId xmlns:a16="http://schemas.microsoft.com/office/drawing/2014/main" id="{6AF7A6A8-F32D-42D9-A657-B92111FE197E}"/>
                </a:ext>
              </a:extLst>
            </p:cNvPr>
            <p:cNvSpPr>
              <a:spLocks noChangeArrowheads="1"/>
            </p:cNvSpPr>
            <p:nvPr/>
          </p:nvSpPr>
          <p:spPr bwMode="auto">
            <a:xfrm>
              <a:off x="1669" y="1674"/>
              <a:ext cx="779" cy="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a:t>
              </a:r>
              <a:r>
                <a:rPr lang="en-US" altLang="zh-CN">
                  <a:latin typeface="Times New Roman" panose="02020603050405020304" pitchFamily="18" charset="0"/>
                </a:rPr>
                <a:t>A=A-1</a:t>
              </a:r>
            </a:p>
            <a:p>
              <a:pPr algn="l">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p:txBody>
        </p:sp>
        <p:sp>
          <p:nvSpPr>
            <p:cNvPr id="7177" name="Rectangle 7">
              <a:extLst>
                <a:ext uri="{FF2B5EF4-FFF2-40B4-BE49-F238E27FC236}">
                  <a16:creationId xmlns:a16="http://schemas.microsoft.com/office/drawing/2014/main" id="{6201AB63-74D3-402C-A8EF-B8E341AD047D}"/>
                </a:ext>
              </a:extLst>
            </p:cNvPr>
            <p:cNvSpPr>
              <a:spLocks noChangeArrowheads="1"/>
            </p:cNvSpPr>
            <p:nvPr/>
          </p:nvSpPr>
          <p:spPr bwMode="auto">
            <a:xfrm>
              <a:off x="2448" y="1570"/>
              <a:ext cx="677"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B</a:t>
              </a:r>
              <a:endParaRPr lang="en-US" altLang="zh-CN" baseline="-25000">
                <a:latin typeface="Times New Roman" panose="02020603050405020304" pitchFamily="18" charset="0"/>
              </a:endParaRPr>
            </a:p>
          </p:txBody>
        </p:sp>
        <p:sp>
          <p:nvSpPr>
            <p:cNvPr id="7178" name="Rectangle 8">
              <a:extLst>
                <a:ext uri="{FF2B5EF4-FFF2-40B4-BE49-F238E27FC236}">
                  <a16:creationId xmlns:a16="http://schemas.microsoft.com/office/drawing/2014/main" id="{05E07FB0-AE55-48C4-BF15-06D3A6CB7DFC}"/>
                </a:ext>
              </a:extLst>
            </p:cNvPr>
            <p:cNvSpPr>
              <a:spLocks noChangeArrowheads="1"/>
            </p:cNvSpPr>
            <p:nvPr/>
          </p:nvSpPr>
          <p:spPr bwMode="auto">
            <a:xfrm>
              <a:off x="1669" y="1570"/>
              <a:ext cx="77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A</a:t>
              </a:r>
              <a:endParaRPr lang="en-US" altLang="zh-CN" baseline="-25000">
                <a:latin typeface="Times New Roman" panose="02020603050405020304" pitchFamily="18" charset="0"/>
              </a:endParaRPr>
            </a:p>
          </p:txBody>
        </p:sp>
        <p:sp>
          <p:nvSpPr>
            <p:cNvPr id="7179" name="Line 9">
              <a:extLst>
                <a:ext uri="{FF2B5EF4-FFF2-40B4-BE49-F238E27FC236}">
                  <a16:creationId xmlns:a16="http://schemas.microsoft.com/office/drawing/2014/main" id="{59D419C8-DE82-41ED-85A0-9208CEF53BDD}"/>
                </a:ext>
              </a:extLst>
            </p:cNvPr>
            <p:cNvSpPr>
              <a:spLocks noChangeShapeType="1"/>
            </p:cNvSpPr>
            <p:nvPr/>
          </p:nvSpPr>
          <p:spPr bwMode="auto">
            <a:xfrm>
              <a:off x="1669" y="1570"/>
              <a:ext cx="145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0" name="Line 10">
              <a:extLst>
                <a:ext uri="{FF2B5EF4-FFF2-40B4-BE49-F238E27FC236}">
                  <a16:creationId xmlns:a16="http://schemas.microsoft.com/office/drawing/2014/main" id="{FF50D3CE-041A-4D52-A4F2-907175FC40DF}"/>
                </a:ext>
              </a:extLst>
            </p:cNvPr>
            <p:cNvSpPr>
              <a:spLocks noChangeShapeType="1"/>
            </p:cNvSpPr>
            <p:nvPr/>
          </p:nvSpPr>
          <p:spPr bwMode="auto">
            <a:xfrm>
              <a:off x="1669" y="1842"/>
              <a:ext cx="145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1" name="Line 11">
              <a:extLst>
                <a:ext uri="{FF2B5EF4-FFF2-40B4-BE49-F238E27FC236}">
                  <a16:creationId xmlns:a16="http://schemas.microsoft.com/office/drawing/2014/main" id="{54920744-DE98-4C49-BE72-AA35D2E96839}"/>
                </a:ext>
              </a:extLst>
            </p:cNvPr>
            <p:cNvSpPr>
              <a:spLocks noChangeShapeType="1"/>
            </p:cNvSpPr>
            <p:nvPr/>
          </p:nvSpPr>
          <p:spPr bwMode="auto">
            <a:xfrm>
              <a:off x="1669" y="2578"/>
              <a:ext cx="145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2" name="Line 12">
              <a:extLst>
                <a:ext uri="{FF2B5EF4-FFF2-40B4-BE49-F238E27FC236}">
                  <a16:creationId xmlns:a16="http://schemas.microsoft.com/office/drawing/2014/main" id="{D89922C8-855E-44DA-8A7D-F5259438AAE2}"/>
                </a:ext>
              </a:extLst>
            </p:cNvPr>
            <p:cNvSpPr>
              <a:spLocks noChangeShapeType="1"/>
            </p:cNvSpPr>
            <p:nvPr/>
          </p:nvSpPr>
          <p:spPr bwMode="auto">
            <a:xfrm>
              <a:off x="1669" y="1570"/>
              <a:ext cx="0" cy="10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3" name="Line 13">
              <a:extLst>
                <a:ext uri="{FF2B5EF4-FFF2-40B4-BE49-F238E27FC236}">
                  <a16:creationId xmlns:a16="http://schemas.microsoft.com/office/drawing/2014/main" id="{C10FDEAB-9859-4886-A0B5-B4537F590290}"/>
                </a:ext>
              </a:extLst>
            </p:cNvPr>
            <p:cNvSpPr>
              <a:spLocks noChangeShapeType="1"/>
            </p:cNvSpPr>
            <p:nvPr/>
          </p:nvSpPr>
          <p:spPr bwMode="auto">
            <a:xfrm>
              <a:off x="2448" y="1570"/>
              <a:ext cx="0" cy="10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184" name="Line 14">
              <a:extLst>
                <a:ext uri="{FF2B5EF4-FFF2-40B4-BE49-F238E27FC236}">
                  <a16:creationId xmlns:a16="http://schemas.microsoft.com/office/drawing/2014/main" id="{FEAAE450-C58E-480C-9DF6-5BFB9CD5323D}"/>
                </a:ext>
              </a:extLst>
            </p:cNvPr>
            <p:cNvSpPr>
              <a:spLocks noChangeShapeType="1"/>
            </p:cNvSpPr>
            <p:nvPr/>
          </p:nvSpPr>
          <p:spPr bwMode="auto">
            <a:xfrm>
              <a:off x="3125" y="1570"/>
              <a:ext cx="0" cy="100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1987108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7B8D9D86-E5ED-4FD1-82C9-0B629D652138}"/>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D6FC515-7103-4CF9-B400-2E49B91BE4CE}" type="slidenum">
              <a:rPr lang="zh-CN" altLang="en-US" sz="2000"/>
              <a:pPr/>
              <a:t>201</a:t>
            </a:fld>
            <a:endParaRPr lang="en-US" altLang="zh-CN" sz="2000"/>
          </a:p>
        </p:txBody>
      </p:sp>
      <p:sp>
        <p:nvSpPr>
          <p:cNvPr id="8195" name="日期占位符 4">
            <a:extLst>
              <a:ext uri="{FF2B5EF4-FFF2-40B4-BE49-F238E27FC236}">
                <a16:creationId xmlns:a16="http://schemas.microsoft.com/office/drawing/2014/main" id="{31A86FC2-EA5D-4485-9722-A5B1702D014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7337734-48C6-49EC-81B9-5D05784B5877}" type="datetime1">
              <a:rPr lang="zh-CN" altLang="en-US" sz="1800" smtClean="0"/>
              <a:pPr/>
              <a:t>2024/6/12</a:t>
            </a:fld>
            <a:endParaRPr lang="en-US" altLang="zh-CN" sz="1000"/>
          </a:p>
        </p:txBody>
      </p:sp>
      <p:sp>
        <p:nvSpPr>
          <p:cNvPr id="2120706" name="Rectangle 2">
            <a:extLst>
              <a:ext uri="{FF2B5EF4-FFF2-40B4-BE49-F238E27FC236}">
                <a16:creationId xmlns:a16="http://schemas.microsoft.com/office/drawing/2014/main" id="{7837997A-2F10-4162-8837-92170CA9077E}"/>
              </a:ext>
            </a:extLst>
          </p:cNvPr>
          <p:cNvSpPr>
            <a:spLocks noGrp="1" noChangeArrowheads="1"/>
          </p:cNvSpPr>
          <p:nvPr>
            <p:ph type="title"/>
          </p:nvPr>
        </p:nvSpPr>
        <p:spPr/>
        <p:txBody>
          <a:bodyPr/>
          <a:lstStyle/>
          <a:p>
            <a:pPr>
              <a:defRPr/>
            </a:pPr>
            <a:r>
              <a:rPr lang="zh-CN" altLang="zh-CN"/>
              <a:t>8.1.2	事务特征</a:t>
            </a:r>
            <a:endParaRPr lang="zh-CN" altLang="en-US"/>
          </a:p>
        </p:txBody>
      </p:sp>
      <p:sp>
        <p:nvSpPr>
          <p:cNvPr id="8197" name="Rectangle 3">
            <a:extLst>
              <a:ext uri="{FF2B5EF4-FFF2-40B4-BE49-F238E27FC236}">
                <a16:creationId xmlns:a16="http://schemas.microsoft.com/office/drawing/2014/main" id="{29040764-7B89-4955-8EEE-05B48A8387E4}"/>
              </a:ext>
            </a:extLst>
          </p:cNvPr>
          <p:cNvSpPr>
            <a:spLocks noGrp="1" noChangeArrowheads="1"/>
          </p:cNvSpPr>
          <p:nvPr>
            <p:ph type="body" idx="1"/>
          </p:nvPr>
        </p:nvSpPr>
        <p:spPr>
          <a:xfrm>
            <a:off x="273050" y="1125538"/>
            <a:ext cx="9144000" cy="831850"/>
          </a:xfrm>
        </p:spPr>
        <p:txBody>
          <a:bodyPr/>
          <a:lstStyle/>
          <a:p>
            <a:pPr marL="342900" indent="-342900" defTabSz="914400">
              <a:lnSpc>
                <a:spcPct val="80000"/>
              </a:lnSpc>
            </a:pPr>
            <a:r>
              <a:rPr lang="en-US" altLang="zh-CN"/>
              <a:t>3. </a:t>
            </a:r>
            <a:r>
              <a:rPr lang="zh-CN" altLang="en-US"/>
              <a:t>隔离性</a:t>
            </a:r>
          </a:p>
          <a:p>
            <a:pPr marL="742950" lvl="1" indent="-285750" defTabSz="914400">
              <a:lnSpc>
                <a:spcPct val="80000"/>
              </a:lnSpc>
            </a:pPr>
            <a:r>
              <a:rPr lang="zh-CN" altLang="en-US"/>
              <a:t>对并发执行而言</a:t>
            </a:r>
            <a:r>
              <a:rPr lang="en-US" altLang="zh-CN"/>
              <a:t>,</a:t>
            </a:r>
            <a:r>
              <a:rPr lang="zh-CN" altLang="en-US"/>
              <a:t>一个事务的执行不能被其他事务干扰</a:t>
            </a:r>
          </a:p>
        </p:txBody>
      </p:sp>
      <p:grpSp>
        <p:nvGrpSpPr>
          <p:cNvPr id="8198" name="Group 4">
            <a:extLst>
              <a:ext uri="{FF2B5EF4-FFF2-40B4-BE49-F238E27FC236}">
                <a16:creationId xmlns:a16="http://schemas.microsoft.com/office/drawing/2014/main" id="{0C523B2C-EC77-40D8-93A7-A1B211CA2CD2}"/>
              </a:ext>
            </a:extLst>
          </p:cNvPr>
          <p:cNvGrpSpPr>
            <a:grpSpLocks/>
          </p:cNvGrpSpPr>
          <p:nvPr/>
        </p:nvGrpSpPr>
        <p:grpSpPr bwMode="auto">
          <a:xfrm>
            <a:off x="5961063" y="2420938"/>
            <a:ext cx="3286125" cy="3605212"/>
            <a:chOff x="576" y="1152"/>
            <a:chExt cx="1824" cy="2423"/>
          </a:xfrm>
        </p:grpSpPr>
        <p:sp>
          <p:nvSpPr>
            <p:cNvPr id="8201" name="Rectangle 5">
              <a:extLst>
                <a:ext uri="{FF2B5EF4-FFF2-40B4-BE49-F238E27FC236}">
                  <a16:creationId xmlns:a16="http://schemas.microsoft.com/office/drawing/2014/main" id="{1C1D6EBD-A42C-4BA8-9E6D-67F986A82683}"/>
                </a:ext>
              </a:extLst>
            </p:cNvPr>
            <p:cNvSpPr>
              <a:spLocks noChangeArrowheads="1"/>
            </p:cNvSpPr>
            <p:nvPr/>
          </p:nvSpPr>
          <p:spPr bwMode="auto">
            <a:xfrm>
              <a:off x="1552" y="1402"/>
              <a:ext cx="848"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endParaRPr lang="zh-CN" altLang="en-US"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A=16</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A←A-3</a:t>
              </a:r>
            </a:p>
            <a:p>
              <a:pPr algn="l">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写回</a:t>
              </a:r>
              <a:r>
                <a:rPr lang="en-US" altLang="zh-CN">
                  <a:latin typeface="Times New Roman" panose="02020603050405020304" pitchFamily="18" charset="0"/>
                </a:rPr>
                <a:t>A=13</a:t>
              </a:r>
            </a:p>
          </p:txBody>
        </p:sp>
        <p:sp>
          <p:nvSpPr>
            <p:cNvPr id="8202" name="Rectangle 6">
              <a:extLst>
                <a:ext uri="{FF2B5EF4-FFF2-40B4-BE49-F238E27FC236}">
                  <a16:creationId xmlns:a16="http://schemas.microsoft.com/office/drawing/2014/main" id="{120D9865-FE4B-42AB-9E9D-E31096FF6180}"/>
                </a:ext>
              </a:extLst>
            </p:cNvPr>
            <p:cNvSpPr>
              <a:spLocks noChangeArrowheads="1"/>
            </p:cNvSpPr>
            <p:nvPr/>
          </p:nvSpPr>
          <p:spPr bwMode="auto">
            <a:xfrm>
              <a:off x="576" y="1402"/>
              <a:ext cx="976"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 </a:t>
              </a:r>
              <a:r>
                <a:rPr lang="zh-CN" altLang="en-US">
                  <a:latin typeface="Times New Roman" panose="02020603050405020304" pitchFamily="18" charset="0"/>
                </a:rPr>
                <a:t>读</a:t>
              </a:r>
              <a:r>
                <a:rPr lang="en-US" altLang="zh-CN">
                  <a:latin typeface="Times New Roman" panose="02020603050405020304" pitchFamily="18" charset="0"/>
                </a:rPr>
                <a:t>A=16</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endParaRPr lang="en-US" altLang="zh-CN" sz="1900">
                <a:latin typeface="Times New Roman" panose="02020603050405020304" pitchFamily="18" charset="0"/>
              </a:endParaRP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A←A-1</a:t>
              </a: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A=15</a:t>
              </a:r>
            </a:p>
            <a:p>
              <a:pPr algn="l">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④</a:t>
              </a:r>
            </a:p>
            <a:p>
              <a:pPr algn="l">
                <a:lnSpc>
                  <a:spcPct val="90000"/>
                </a:lnSpc>
                <a:spcBef>
                  <a:spcPct val="35000"/>
                </a:spcBef>
                <a:buClr>
                  <a:srgbClr val="27305F"/>
                </a:buClr>
                <a:buSzPct val="60000"/>
                <a:buFont typeface="Wingdings" panose="05000000000000000000" pitchFamily="2" charset="2"/>
                <a:buNone/>
              </a:pPr>
              <a:endParaRPr lang="zh-CN" altLang="en-US">
                <a:latin typeface="Times New Roman" panose="02020603050405020304" pitchFamily="18" charset="0"/>
              </a:endParaRPr>
            </a:p>
          </p:txBody>
        </p:sp>
        <p:sp>
          <p:nvSpPr>
            <p:cNvPr id="8203" name="Rectangle 7">
              <a:extLst>
                <a:ext uri="{FF2B5EF4-FFF2-40B4-BE49-F238E27FC236}">
                  <a16:creationId xmlns:a16="http://schemas.microsoft.com/office/drawing/2014/main" id="{33EAAB10-9DF6-4FBD-A9C5-4C3BFC379877}"/>
                </a:ext>
              </a:extLst>
            </p:cNvPr>
            <p:cNvSpPr>
              <a:spLocks noChangeArrowheads="1"/>
            </p:cNvSpPr>
            <p:nvPr/>
          </p:nvSpPr>
          <p:spPr bwMode="auto">
            <a:xfrm>
              <a:off x="1552" y="1152"/>
              <a:ext cx="8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8204" name="Rectangle 8">
              <a:extLst>
                <a:ext uri="{FF2B5EF4-FFF2-40B4-BE49-F238E27FC236}">
                  <a16:creationId xmlns:a16="http://schemas.microsoft.com/office/drawing/2014/main" id="{1F571E56-F65D-417F-A096-6884401B2006}"/>
                </a:ext>
              </a:extLst>
            </p:cNvPr>
            <p:cNvSpPr>
              <a:spLocks noChangeArrowheads="1"/>
            </p:cNvSpPr>
            <p:nvPr/>
          </p:nvSpPr>
          <p:spPr bwMode="auto">
            <a:xfrm>
              <a:off x="576" y="1152"/>
              <a:ext cx="9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8205" name="Line 9">
              <a:extLst>
                <a:ext uri="{FF2B5EF4-FFF2-40B4-BE49-F238E27FC236}">
                  <a16:creationId xmlns:a16="http://schemas.microsoft.com/office/drawing/2014/main" id="{5A855D6A-08A7-4C45-B1C4-99BDC130FB10}"/>
                </a:ext>
              </a:extLst>
            </p:cNvPr>
            <p:cNvSpPr>
              <a:spLocks noChangeShapeType="1"/>
            </p:cNvSpPr>
            <p:nvPr/>
          </p:nvSpPr>
          <p:spPr bwMode="auto">
            <a:xfrm>
              <a:off x="576" y="1152"/>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06" name="Line 10">
              <a:extLst>
                <a:ext uri="{FF2B5EF4-FFF2-40B4-BE49-F238E27FC236}">
                  <a16:creationId xmlns:a16="http://schemas.microsoft.com/office/drawing/2014/main" id="{C8731AE8-885A-4287-BD66-B5EAE848BD38}"/>
                </a:ext>
              </a:extLst>
            </p:cNvPr>
            <p:cNvSpPr>
              <a:spLocks noChangeShapeType="1"/>
            </p:cNvSpPr>
            <p:nvPr/>
          </p:nvSpPr>
          <p:spPr bwMode="auto">
            <a:xfrm>
              <a:off x="576" y="1402"/>
              <a:ext cx="1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07" name="Line 11">
              <a:extLst>
                <a:ext uri="{FF2B5EF4-FFF2-40B4-BE49-F238E27FC236}">
                  <a16:creationId xmlns:a16="http://schemas.microsoft.com/office/drawing/2014/main" id="{E345BBD2-D98B-45E1-AC7A-750D33715D63}"/>
                </a:ext>
              </a:extLst>
            </p:cNvPr>
            <p:cNvSpPr>
              <a:spLocks noChangeShapeType="1"/>
            </p:cNvSpPr>
            <p:nvPr/>
          </p:nvSpPr>
          <p:spPr bwMode="auto">
            <a:xfrm>
              <a:off x="576" y="3575"/>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08" name="Line 12">
              <a:extLst>
                <a:ext uri="{FF2B5EF4-FFF2-40B4-BE49-F238E27FC236}">
                  <a16:creationId xmlns:a16="http://schemas.microsoft.com/office/drawing/2014/main" id="{7F3A13D3-2213-4759-A923-6647B39E6D2C}"/>
                </a:ext>
              </a:extLst>
            </p:cNvPr>
            <p:cNvSpPr>
              <a:spLocks noChangeShapeType="1"/>
            </p:cNvSpPr>
            <p:nvPr/>
          </p:nvSpPr>
          <p:spPr bwMode="auto">
            <a:xfrm>
              <a:off x="576"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09" name="Line 13">
              <a:extLst>
                <a:ext uri="{FF2B5EF4-FFF2-40B4-BE49-F238E27FC236}">
                  <a16:creationId xmlns:a16="http://schemas.microsoft.com/office/drawing/2014/main" id="{84F365E0-3248-4026-9007-7E2506A52B23}"/>
                </a:ext>
              </a:extLst>
            </p:cNvPr>
            <p:cNvSpPr>
              <a:spLocks noChangeShapeType="1"/>
            </p:cNvSpPr>
            <p:nvPr/>
          </p:nvSpPr>
          <p:spPr bwMode="auto">
            <a:xfrm>
              <a:off x="1552" y="1152"/>
              <a:ext cx="0" cy="24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8210" name="Line 14">
              <a:extLst>
                <a:ext uri="{FF2B5EF4-FFF2-40B4-BE49-F238E27FC236}">
                  <a16:creationId xmlns:a16="http://schemas.microsoft.com/office/drawing/2014/main" id="{89491407-43E4-40A1-9A34-B66A18BC74FA}"/>
                </a:ext>
              </a:extLst>
            </p:cNvPr>
            <p:cNvSpPr>
              <a:spLocks noChangeShapeType="1"/>
            </p:cNvSpPr>
            <p:nvPr/>
          </p:nvSpPr>
          <p:spPr bwMode="auto">
            <a:xfrm>
              <a:off x="2400"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120719" name="Rectangle 15">
            <a:extLst>
              <a:ext uri="{FF2B5EF4-FFF2-40B4-BE49-F238E27FC236}">
                <a16:creationId xmlns:a16="http://schemas.microsoft.com/office/drawing/2014/main" id="{5C1738EB-6F23-47EF-A61F-F859387EFFEC}"/>
              </a:ext>
            </a:extLst>
          </p:cNvPr>
          <p:cNvSpPr>
            <a:spLocks noChangeArrowheads="1"/>
          </p:cNvSpPr>
          <p:nvPr/>
        </p:nvSpPr>
        <p:spPr bwMode="auto">
          <a:xfrm>
            <a:off x="2000250" y="5445125"/>
            <a:ext cx="3714750" cy="3841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spAutoFit/>
          </a:bodyPr>
          <a:lstStyle>
            <a:lvl1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1pPr>
            <a:lvl2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2pPr>
            <a:lvl3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3pPr>
            <a:lvl4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4pPr>
            <a:lvl5pPr algn="l">
              <a:lnSpc>
                <a:spcPct val="90000"/>
              </a:lnSpc>
              <a:defRPr sz="4800" b="1">
                <a:solidFill>
                  <a:schemeClr val="bg1"/>
                </a:solidFill>
                <a:effectLst>
                  <a:outerShdw blurRad="38100" dist="38100" dir="2700000" algn="tl">
                    <a:srgbClr val="C0C0C0"/>
                  </a:outerShdw>
                </a:effectLst>
                <a:latin typeface="Arial" charset="0"/>
                <a:ea typeface="黑体" pitchFamily="2" charset="-122"/>
              </a:defRPr>
            </a:lvl5pPr>
            <a:lvl6pPr marL="45720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6pPr>
            <a:lvl7pPr marL="91440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7pPr>
            <a:lvl8pPr marL="137160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8pPr>
            <a:lvl9pPr marL="182880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9pPr>
          </a:lstStyle>
          <a:p>
            <a:pPr>
              <a:defRPr/>
            </a:pPr>
            <a:r>
              <a:rPr lang="en-US" altLang="zh-CN" sz="2800">
                <a:solidFill>
                  <a:srgbClr val="FF0000"/>
                </a:solidFill>
              </a:rPr>
              <a:t>T1</a:t>
            </a:r>
            <a:r>
              <a:rPr lang="zh-CN" altLang="en-US" sz="2800">
                <a:solidFill>
                  <a:srgbClr val="FF0000"/>
                </a:solidFill>
              </a:rPr>
              <a:t>的修改被</a:t>
            </a:r>
            <a:r>
              <a:rPr lang="en-US" altLang="zh-CN" sz="2800">
                <a:solidFill>
                  <a:srgbClr val="FF0000"/>
                </a:solidFill>
              </a:rPr>
              <a:t>T2</a:t>
            </a:r>
            <a:r>
              <a:rPr lang="zh-CN" altLang="en-US" sz="2800">
                <a:solidFill>
                  <a:srgbClr val="FF0000"/>
                </a:solidFill>
              </a:rPr>
              <a:t>覆盖了！</a:t>
            </a:r>
          </a:p>
        </p:txBody>
      </p:sp>
      <p:sp>
        <p:nvSpPr>
          <p:cNvPr id="8200" name="Rectangle 16">
            <a:extLst>
              <a:ext uri="{FF2B5EF4-FFF2-40B4-BE49-F238E27FC236}">
                <a16:creationId xmlns:a16="http://schemas.microsoft.com/office/drawing/2014/main" id="{8204AA32-DC3C-44B9-AACA-FCF8CD4C1D5A}"/>
              </a:ext>
            </a:extLst>
          </p:cNvPr>
          <p:cNvSpPr>
            <a:spLocks noChangeArrowheads="1"/>
          </p:cNvSpPr>
          <p:nvPr/>
        </p:nvSpPr>
        <p:spPr bwMode="auto">
          <a:xfrm>
            <a:off x="0" y="2060575"/>
            <a:ext cx="5240338"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lvl="2" algn="l">
              <a:buFont typeface="Wingdings" panose="05000000000000000000" pitchFamily="2" charset="2"/>
              <a:buChar char="Ø"/>
            </a:pPr>
            <a:r>
              <a:rPr lang="zh-CN" altLang="en-US" sz="2800"/>
              <a:t>一个事务内部的操作及使用的数据对其他并发事务是隔离的</a:t>
            </a:r>
          </a:p>
          <a:p>
            <a:pPr lvl="2" algn="l">
              <a:buFont typeface="Wingdings" panose="05000000000000000000" pitchFamily="2" charset="2"/>
              <a:buChar char="Ø"/>
            </a:pPr>
            <a:r>
              <a:rPr lang="zh-CN" altLang="en-US" sz="2800"/>
              <a:t>并发执行的各个事务之间不能互相干扰</a:t>
            </a:r>
          </a:p>
        </p:txBody>
      </p:sp>
    </p:spTree>
    <p:extLst>
      <p:ext uri="{BB962C8B-B14F-4D97-AF65-F5344CB8AC3E}">
        <p14:creationId xmlns:p14="http://schemas.microsoft.com/office/powerpoint/2010/main" val="303272713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77F3E0D9-0995-4082-91EB-17F3B0F7824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F9ECCF-08C5-47A9-8774-1881A53ACC41}" type="slidenum">
              <a:rPr lang="zh-CN" altLang="en-US" sz="2000"/>
              <a:pPr/>
              <a:t>202</a:t>
            </a:fld>
            <a:endParaRPr lang="en-US" altLang="zh-CN" sz="2000"/>
          </a:p>
        </p:txBody>
      </p:sp>
      <p:sp>
        <p:nvSpPr>
          <p:cNvPr id="9219" name="日期占位符 4">
            <a:extLst>
              <a:ext uri="{FF2B5EF4-FFF2-40B4-BE49-F238E27FC236}">
                <a16:creationId xmlns:a16="http://schemas.microsoft.com/office/drawing/2014/main" id="{D6C488B6-DB2B-4281-8F5F-A5A48C6CE0A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3A6950-15C2-4139-BC2A-3FB97A514749}" type="datetime1">
              <a:rPr lang="zh-CN" altLang="en-US" sz="1800" smtClean="0"/>
              <a:pPr/>
              <a:t>2024/6/12</a:t>
            </a:fld>
            <a:endParaRPr lang="en-US" altLang="zh-CN" sz="1000"/>
          </a:p>
        </p:txBody>
      </p:sp>
      <p:sp>
        <p:nvSpPr>
          <p:cNvPr id="2122754" name="Rectangle 2">
            <a:extLst>
              <a:ext uri="{FF2B5EF4-FFF2-40B4-BE49-F238E27FC236}">
                <a16:creationId xmlns:a16="http://schemas.microsoft.com/office/drawing/2014/main" id="{F735B52D-DE89-4D55-A326-1FD2D821A6CB}"/>
              </a:ext>
            </a:extLst>
          </p:cNvPr>
          <p:cNvSpPr>
            <a:spLocks noGrp="1" noChangeArrowheads="1"/>
          </p:cNvSpPr>
          <p:nvPr>
            <p:ph type="title"/>
          </p:nvPr>
        </p:nvSpPr>
        <p:spPr/>
        <p:txBody>
          <a:bodyPr/>
          <a:lstStyle/>
          <a:p>
            <a:pPr>
              <a:defRPr/>
            </a:pPr>
            <a:r>
              <a:rPr lang="zh-CN" altLang="zh-CN"/>
              <a:t>8.1.2	事务特征</a:t>
            </a:r>
            <a:endParaRPr lang="zh-CN" altLang="en-US"/>
          </a:p>
        </p:txBody>
      </p:sp>
      <p:sp>
        <p:nvSpPr>
          <p:cNvPr id="9221" name="Rectangle 3">
            <a:extLst>
              <a:ext uri="{FF2B5EF4-FFF2-40B4-BE49-F238E27FC236}">
                <a16:creationId xmlns:a16="http://schemas.microsoft.com/office/drawing/2014/main" id="{DE424582-6233-46EB-9D75-05037F020DE9}"/>
              </a:ext>
            </a:extLst>
          </p:cNvPr>
          <p:cNvSpPr>
            <a:spLocks noGrp="1" noChangeArrowheads="1"/>
          </p:cNvSpPr>
          <p:nvPr>
            <p:ph type="body" idx="1"/>
          </p:nvPr>
        </p:nvSpPr>
        <p:spPr>
          <a:xfrm>
            <a:off x="650875" y="1143000"/>
            <a:ext cx="8820150" cy="3009900"/>
          </a:xfrm>
        </p:spPr>
        <p:txBody>
          <a:bodyPr/>
          <a:lstStyle/>
          <a:p>
            <a:pPr>
              <a:lnSpc>
                <a:spcPct val="100000"/>
              </a:lnSpc>
            </a:pPr>
            <a:r>
              <a:rPr lang="en-US" altLang="zh-CN"/>
              <a:t>4. </a:t>
            </a:r>
            <a:r>
              <a:rPr lang="zh-CN" altLang="en-US"/>
              <a:t>持续性</a:t>
            </a:r>
          </a:p>
          <a:p>
            <a:pPr lvl="1">
              <a:lnSpc>
                <a:spcPct val="100000"/>
              </a:lnSpc>
            </a:pPr>
            <a:r>
              <a:rPr lang="zh-CN" altLang="en-US"/>
              <a:t>持续性也称永久性（</a:t>
            </a:r>
            <a:r>
              <a:rPr lang="en-US" altLang="zh-CN"/>
              <a:t>Permanence</a:t>
            </a:r>
            <a:r>
              <a:rPr lang="zh-CN" altLang="en-US"/>
              <a:t>）</a:t>
            </a:r>
          </a:p>
          <a:p>
            <a:pPr lvl="1">
              <a:lnSpc>
                <a:spcPct val="100000"/>
              </a:lnSpc>
            </a:pPr>
            <a:r>
              <a:rPr lang="zh-CN" altLang="en-US"/>
              <a:t>一个事务一旦提交，它对数据库中数据的改变就应该是永久性的。</a:t>
            </a:r>
          </a:p>
          <a:p>
            <a:pPr lvl="1">
              <a:lnSpc>
                <a:spcPct val="100000"/>
              </a:lnSpc>
            </a:pPr>
            <a:r>
              <a:rPr lang="zh-CN" altLang="en-US"/>
              <a:t>接下来的其他操作或故障不应该对其执行结果有任何影响。</a:t>
            </a:r>
          </a:p>
        </p:txBody>
      </p:sp>
    </p:spTree>
    <p:extLst>
      <p:ext uri="{BB962C8B-B14F-4D97-AF65-F5344CB8AC3E}">
        <p14:creationId xmlns:p14="http://schemas.microsoft.com/office/powerpoint/2010/main" val="355252947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791A46F1-99D6-4844-9126-106D375AFFB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000772F-08BC-4DF6-9BC0-34139EDD1F5F}" type="slidenum">
              <a:rPr lang="zh-CN" altLang="en-US" sz="2000"/>
              <a:pPr/>
              <a:t>203</a:t>
            </a:fld>
            <a:endParaRPr lang="en-US" altLang="zh-CN" sz="2000"/>
          </a:p>
        </p:txBody>
      </p:sp>
      <p:sp>
        <p:nvSpPr>
          <p:cNvPr id="12291" name="日期占位符 4">
            <a:extLst>
              <a:ext uri="{FF2B5EF4-FFF2-40B4-BE49-F238E27FC236}">
                <a16:creationId xmlns:a16="http://schemas.microsoft.com/office/drawing/2014/main" id="{4389770C-17AC-4155-9BAE-2E1530887B9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A5A7EB2-9042-4B61-9DD7-74D5CFF9F93C}" type="datetime1">
              <a:rPr lang="zh-CN" altLang="en-US" sz="1800" smtClean="0"/>
              <a:pPr/>
              <a:t>2024/6/12</a:t>
            </a:fld>
            <a:endParaRPr lang="en-US" altLang="zh-CN" sz="1000"/>
          </a:p>
        </p:txBody>
      </p:sp>
      <p:sp>
        <p:nvSpPr>
          <p:cNvPr id="2250754" name="Rectangle 2">
            <a:extLst>
              <a:ext uri="{FF2B5EF4-FFF2-40B4-BE49-F238E27FC236}">
                <a16:creationId xmlns:a16="http://schemas.microsoft.com/office/drawing/2014/main" id="{B231605A-1648-4E04-BE69-5A797FC6D9EC}"/>
              </a:ext>
            </a:extLst>
          </p:cNvPr>
          <p:cNvSpPr>
            <a:spLocks noGrp="1" noChangeArrowheads="1"/>
          </p:cNvSpPr>
          <p:nvPr>
            <p:ph type="title"/>
          </p:nvPr>
        </p:nvSpPr>
        <p:spPr/>
        <p:txBody>
          <a:bodyPr/>
          <a:lstStyle/>
          <a:p>
            <a:pPr>
              <a:defRPr/>
            </a:pPr>
            <a:r>
              <a:rPr lang="en-US" altLang="zh-CN"/>
              <a:t>8.1.3	</a:t>
            </a:r>
            <a:r>
              <a:rPr lang="zh-CN" altLang="en-US"/>
              <a:t>事务状态</a:t>
            </a:r>
          </a:p>
        </p:txBody>
      </p:sp>
      <p:sp>
        <p:nvSpPr>
          <p:cNvPr id="12293" name="Rectangle 3">
            <a:extLst>
              <a:ext uri="{FF2B5EF4-FFF2-40B4-BE49-F238E27FC236}">
                <a16:creationId xmlns:a16="http://schemas.microsoft.com/office/drawing/2014/main" id="{E55EB754-444B-4240-BE6A-3B47EC0A62AC}"/>
              </a:ext>
            </a:extLst>
          </p:cNvPr>
          <p:cNvSpPr>
            <a:spLocks noGrp="1" noChangeArrowheads="1"/>
          </p:cNvSpPr>
          <p:nvPr>
            <p:ph type="body" idx="1"/>
          </p:nvPr>
        </p:nvSpPr>
        <p:spPr>
          <a:xfrm>
            <a:off x="344488" y="1143000"/>
            <a:ext cx="9255125" cy="4994275"/>
          </a:xfrm>
        </p:spPr>
        <p:txBody>
          <a:bodyPr/>
          <a:lstStyle/>
          <a:p>
            <a:pPr>
              <a:spcBef>
                <a:spcPct val="0"/>
              </a:spcBef>
            </a:pPr>
            <a:r>
              <a:rPr lang="zh-CN" altLang="en-US"/>
              <a:t>事务应该处在下列状态之一： </a:t>
            </a:r>
          </a:p>
          <a:p>
            <a:pPr lvl="1">
              <a:spcBef>
                <a:spcPct val="0"/>
              </a:spcBef>
            </a:pPr>
            <a:r>
              <a:rPr lang="zh-CN" altLang="en-US">
                <a:solidFill>
                  <a:srgbClr val="0000FF"/>
                </a:solidFill>
              </a:rPr>
              <a:t>活动状态（</a:t>
            </a:r>
            <a:r>
              <a:rPr lang="en-US" altLang="zh-CN">
                <a:solidFill>
                  <a:srgbClr val="0000FF"/>
                </a:solidFill>
              </a:rPr>
              <a:t>active</a:t>
            </a:r>
            <a:r>
              <a:rPr lang="zh-CN" altLang="en-US">
                <a:solidFill>
                  <a:srgbClr val="0000FF"/>
                </a:solidFill>
              </a:rPr>
              <a:t>）</a:t>
            </a:r>
            <a:endParaRPr lang="en-US" altLang="zh-CN">
              <a:solidFill>
                <a:srgbClr val="0000FF"/>
              </a:solidFill>
            </a:endParaRPr>
          </a:p>
          <a:p>
            <a:pPr lvl="2">
              <a:spcBef>
                <a:spcPct val="0"/>
              </a:spcBef>
            </a:pPr>
            <a:r>
              <a:rPr lang="zh-CN" altLang="en-US"/>
              <a:t>初始状态，事务执行时事务处于活动状态。</a:t>
            </a:r>
          </a:p>
          <a:p>
            <a:pPr lvl="1">
              <a:spcBef>
                <a:spcPct val="0"/>
              </a:spcBef>
            </a:pPr>
            <a:r>
              <a:rPr lang="zh-CN" altLang="en-US">
                <a:solidFill>
                  <a:srgbClr val="0000FF"/>
                </a:solidFill>
              </a:rPr>
              <a:t>部分提交状态（</a:t>
            </a:r>
            <a:r>
              <a:rPr lang="en-US" altLang="zh-CN">
                <a:solidFill>
                  <a:srgbClr val="0000FF"/>
                </a:solidFill>
              </a:rPr>
              <a:t>partially committed</a:t>
            </a:r>
            <a:r>
              <a:rPr lang="zh-CN" altLang="en-US">
                <a:solidFill>
                  <a:srgbClr val="0000FF"/>
                </a:solidFill>
              </a:rPr>
              <a:t>）</a:t>
            </a:r>
            <a:endParaRPr lang="en-US" altLang="zh-CN">
              <a:solidFill>
                <a:srgbClr val="0000FF"/>
              </a:solidFill>
            </a:endParaRPr>
          </a:p>
          <a:p>
            <a:pPr lvl="2">
              <a:spcBef>
                <a:spcPct val="0"/>
              </a:spcBef>
            </a:pPr>
            <a:r>
              <a:rPr lang="zh-CN" altLang="en-US"/>
              <a:t>事务最后一条语句被执行完毕后进入部分提交状态</a:t>
            </a:r>
          </a:p>
          <a:p>
            <a:pPr lvl="2">
              <a:spcBef>
                <a:spcPct val="0"/>
              </a:spcBef>
            </a:pPr>
            <a:r>
              <a:rPr lang="zh-CN" altLang="en-US"/>
              <a:t>事务中对数据的操作已经全部完成，但结果数据还驻留在内存中。</a:t>
            </a:r>
          </a:p>
          <a:p>
            <a:pPr lvl="2">
              <a:spcBef>
                <a:spcPct val="0"/>
              </a:spcBef>
            </a:pPr>
            <a:r>
              <a:rPr lang="zh-CN" altLang="en-US"/>
              <a:t>如果在此状态时，系统出现故障仍可能使事务不得不终止</a:t>
            </a:r>
          </a:p>
          <a:p>
            <a:pPr lvl="1">
              <a:spcBef>
                <a:spcPct val="0"/>
              </a:spcBef>
            </a:pPr>
            <a:r>
              <a:rPr lang="zh-CN" altLang="en-US">
                <a:solidFill>
                  <a:srgbClr val="0000FF"/>
                </a:solidFill>
              </a:rPr>
              <a:t>失败状态（</a:t>
            </a:r>
            <a:r>
              <a:rPr lang="en-US" altLang="zh-CN">
                <a:solidFill>
                  <a:srgbClr val="0000FF"/>
                </a:solidFill>
              </a:rPr>
              <a:t>failed</a:t>
            </a:r>
            <a:r>
              <a:rPr lang="zh-CN" altLang="en-US">
                <a:solidFill>
                  <a:srgbClr val="0000FF"/>
                </a:solidFill>
              </a:rPr>
              <a:t>）</a:t>
            </a:r>
          </a:p>
          <a:p>
            <a:pPr lvl="2">
              <a:spcBef>
                <a:spcPct val="0"/>
              </a:spcBef>
            </a:pPr>
            <a:r>
              <a:rPr lang="zh-CN" altLang="en-US"/>
              <a:t>如果事务不能正常执行，事务就进入失败状态。</a:t>
            </a:r>
          </a:p>
          <a:p>
            <a:pPr lvl="2">
              <a:spcBef>
                <a:spcPct val="0"/>
              </a:spcBef>
            </a:pPr>
            <a:r>
              <a:rPr lang="zh-CN" altLang="en-US"/>
              <a:t>这意味着事务没有成功地完成，必须回滚。</a:t>
            </a:r>
          </a:p>
          <a:p>
            <a:pPr lvl="2">
              <a:spcBef>
                <a:spcPct val="0"/>
              </a:spcBef>
            </a:pPr>
            <a:r>
              <a:rPr lang="zh-CN" altLang="en-US"/>
              <a:t>回滚</a:t>
            </a:r>
            <a:r>
              <a:rPr lang="en-US" altLang="zh-CN"/>
              <a:t>(Rollback)</a:t>
            </a:r>
            <a:r>
              <a:rPr lang="zh-CN" altLang="en-US"/>
              <a:t>就是撤消事务已经做出任何数据更改</a:t>
            </a:r>
          </a:p>
        </p:txBody>
      </p:sp>
    </p:spTree>
    <p:extLst>
      <p:ext uri="{BB962C8B-B14F-4D97-AF65-F5344CB8AC3E}">
        <p14:creationId xmlns:p14="http://schemas.microsoft.com/office/powerpoint/2010/main" val="102721255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D84FEFA0-0E7D-48B7-AA5C-6BE7520DA0B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23806A1-EB94-4AD8-8869-C8EABE2ADDA9}" type="slidenum">
              <a:rPr lang="zh-CN" altLang="en-US" sz="2000"/>
              <a:pPr/>
              <a:t>204</a:t>
            </a:fld>
            <a:endParaRPr lang="en-US" altLang="zh-CN" sz="2000"/>
          </a:p>
        </p:txBody>
      </p:sp>
      <p:sp>
        <p:nvSpPr>
          <p:cNvPr id="13315" name="日期占位符 4">
            <a:extLst>
              <a:ext uri="{FF2B5EF4-FFF2-40B4-BE49-F238E27FC236}">
                <a16:creationId xmlns:a16="http://schemas.microsoft.com/office/drawing/2014/main" id="{49526210-705A-4F61-9300-6E91A4C7ED5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7F4587F-BB60-47B9-83B3-CF61D3400174}" type="datetime1">
              <a:rPr lang="zh-CN" altLang="en-US" sz="1800" smtClean="0"/>
              <a:pPr/>
              <a:t>2024/6/12</a:t>
            </a:fld>
            <a:endParaRPr lang="en-US" altLang="zh-CN" sz="1000"/>
          </a:p>
        </p:txBody>
      </p:sp>
      <p:sp>
        <p:nvSpPr>
          <p:cNvPr id="2251778" name="Rectangle 2">
            <a:extLst>
              <a:ext uri="{FF2B5EF4-FFF2-40B4-BE49-F238E27FC236}">
                <a16:creationId xmlns:a16="http://schemas.microsoft.com/office/drawing/2014/main" id="{3014B46B-C9B1-4B4B-9840-897BCB67B93D}"/>
              </a:ext>
            </a:extLst>
          </p:cNvPr>
          <p:cNvSpPr>
            <a:spLocks noGrp="1" noChangeArrowheads="1"/>
          </p:cNvSpPr>
          <p:nvPr>
            <p:ph type="title"/>
          </p:nvPr>
        </p:nvSpPr>
        <p:spPr/>
        <p:txBody>
          <a:bodyPr/>
          <a:lstStyle/>
          <a:p>
            <a:pPr>
              <a:defRPr/>
            </a:pPr>
            <a:r>
              <a:rPr lang="en-US" altLang="zh-CN"/>
              <a:t>8.1.3	</a:t>
            </a:r>
            <a:r>
              <a:rPr lang="zh-CN" altLang="en-US"/>
              <a:t>事务状态</a:t>
            </a:r>
          </a:p>
        </p:txBody>
      </p:sp>
      <p:sp>
        <p:nvSpPr>
          <p:cNvPr id="13317" name="Rectangle 3">
            <a:extLst>
              <a:ext uri="{FF2B5EF4-FFF2-40B4-BE49-F238E27FC236}">
                <a16:creationId xmlns:a16="http://schemas.microsoft.com/office/drawing/2014/main" id="{2163504E-B59F-4F8A-B5B8-9D3F095D6A1A}"/>
              </a:ext>
            </a:extLst>
          </p:cNvPr>
          <p:cNvSpPr>
            <a:spLocks noGrp="1" noChangeArrowheads="1"/>
          </p:cNvSpPr>
          <p:nvPr>
            <p:ph type="body" idx="1"/>
          </p:nvPr>
        </p:nvSpPr>
        <p:spPr>
          <a:xfrm>
            <a:off x="650875" y="1143000"/>
            <a:ext cx="8820150" cy="4225925"/>
          </a:xfrm>
        </p:spPr>
        <p:txBody>
          <a:bodyPr/>
          <a:lstStyle/>
          <a:p>
            <a:pPr>
              <a:spcBef>
                <a:spcPct val="0"/>
              </a:spcBef>
            </a:pPr>
            <a:r>
              <a:rPr lang="zh-CN" altLang="en-US"/>
              <a:t>事务应该处在下列状态之一</a:t>
            </a:r>
            <a:r>
              <a:rPr lang="en-US" altLang="zh-CN"/>
              <a:t>:</a:t>
            </a:r>
            <a:r>
              <a:rPr lang="en-US" altLang="zh-CN">
                <a:sym typeface="Wingdings" panose="05000000000000000000" pitchFamily="2" charset="2"/>
              </a:rPr>
              <a:t>(</a:t>
            </a:r>
            <a:r>
              <a:rPr lang="zh-CN" altLang="en-US">
                <a:sym typeface="Wingdings" panose="05000000000000000000" pitchFamily="2" charset="2"/>
              </a:rPr>
              <a:t>续</a:t>
            </a:r>
            <a:r>
              <a:rPr lang="en-US" altLang="zh-CN">
                <a:sym typeface="Wingdings" panose="05000000000000000000" pitchFamily="2" charset="2"/>
              </a:rPr>
              <a:t>)</a:t>
            </a:r>
            <a:endParaRPr lang="en-US" altLang="zh-CN"/>
          </a:p>
          <a:p>
            <a:pPr lvl="1">
              <a:spcBef>
                <a:spcPct val="0"/>
              </a:spcBef>
            </a:pPr>
            <a:r>
              <a:rPr lang="zh-CN" altLang="en-US">
                <a:solidFill>
                  <a:srgbClr val="0000FF"/>
                </a:solidFill>
              </a:rPr>
              <a:t>活动状态（</a:t>
            </a:r>
            <a:r>
              <a:rPr lang="en-US" altLang="zh-CN">
                <a:solidFill>
                  <a:srgbClr val="0000FF"/>
                </a:solidFill>
              </a:rPr>
              <a:t>active</a:t>
            </a:r>
            <a:r>
              <a:rPr lang="zh-CN" altLang="en-US">
                <a:solidFill>
                  <a:srgbClr val="0000FF"/>
                </a:solidFill>
              </a:rPr>
              <a:t>）</a:t>
            </a:r>
            <a:endParaRPr lang="en-US" altLang="zh-CN">
              <a:solidFill>
                <a:srgbClr val="0000FF"/>
              </a:solidFill>
            </a:endParaRPr>
          </a:p>
          <a:p>
            <a:pPr lvl="1">
              <a:spcBef>
                <a:spcPct val="0"/>
              </a:spcBef>
            </a:pPr>
            <a:r>
              <a:rPr lang="zh-CN" altLang="en-US">
                <a:solidFill>
                  <a:srgbClr val="0000FF"/>
                </a:solidFill>
              </a:rPr>
              <a:t>部分提交状态（</a:t>
            </a:r>
            <a:r>
              <a:rPr lang="en-US" altLang="zh-CN">
                <a:solidFill>
                  <a:srgbClr val="0000FF"/>
                </a:solidFill>
              </a:rPr>
              <a:t>partially committed</a:t>
            </a:r>
            <a:r>
              <a:rPr lang="zh-CN" altLang="en-US">
                <a:solidFill>
                  <a:srgbClr val="0000FF"/>
                </a:solidFill>
              </a:rPr>
              <a:t>）</a:t>
            </a:r>
            <a:endParaRPr lang="en-US" altLang="zh-CN">
              <a:solidFill>
                <a:srgbClr val="0000FF"/>
              </a:solidFill>
            </a:endParaRPr>
          </a:p>
          <a:p>
            <a:pPr lvl="1">
              <a:spcBef>
                <a:spcPct val="0"/>
              </a:spcBef>
            </a:pPr>
            <a:r>
              <a:rPr lang="zh-CN" altLang="en-US">
                <a:solidFill>
                  <a:srgbClr val="0000FF"/>
                </a:solidFill>
              </a:rPr>
              <a:t>失败状态（</a:t>
            </a:r>
            <a:r>
              <a:rPr lang="en-US" altLang="zh-CN">
                <a:solidFill>
                  <a:srgbClr val="0000FF"/>
                </a:solidFill>
              </a:rPr>
              <a:t>failed</a:t>
            </a:r>
            <a:r>
              <a:rPr lang="zh-CN" altLang="en-US">
                <a:solidFill>
                  <a:srgbClr val="0000FF"/>
                </a:solidFill>
              </a:rPr>
              <a:t>）</a:t>
            </a:r>
          </a:p>
          <a:p>
            <a:pPr lvl="1">
              <a:spcBef>
                <a:spcPct val="0"/>
              </a:spcBef>
            </a:pPr>
            <a:r>
              <a:rPr lang="zh-CN" altLang="en-US">
                <a:solidFill>
                  <a:srgbClr val="0000FF"/>
                </a:solidFill>
              </a:rPr>
              <a:t>终止状态（</a:t>
            </a:r>
            <a:r>
              <a:rPr lang="en-US" altLang="zh-CN">
                <a:solidFill>
                  <a:srgbClr val="0000FF"/>
                </a:solidFill>
              </a:rPr>
              <a:t>aborted</a:t>
            </a:r>
            <a:r>
              <a:rPr lang="zh-CN" altLang="en-US">
                <a:solidFill>
                  <a:srgbClr val="0000FF"/>
                </a:solidFill>
              </a:rPr>
              <a:t>）</a:t>
            </a:r>
            <a:endParaRPr lang="en-US" altLang="zh-CN">
              <a:solidFill>
                <a:srgbClr val="0000FF"/>
              </a:solidFill>
            </a:endParaRPr>
          </a:p>
          <a:p>
            <a:pPr lvl="2">
              <a:spcBef>
                <a:spcPct val="0"/>
              </a:spcBef>
            </a:pPr>
            <a:r>
              <a:rPr lang="zh-CN" altLang="en-US"/>
              <a:t>事务回滚并且数据库已经恢复到事务执行前的状态。</a:t>
            </a:r>
          </a:p>
          <a:p>
            <a:pPr lvl="1">
              <a:spcBef>
                <a:spcPct val="0"/>
              </a:spcBef>
            </a:pPr>
            <a:r>
              <a:rPr lang="zh-CN" altLang="en-US">
                <a:solidFill>
                  <a:srgbClr val="0000FF"/>
                </a:solidFill>
              </a:rPr>
              <a:t>提交状态（</a:t>
            </a:r>
            <a:r>
              <a:rPr lang="en-US" altLang="zh-CN">
                <a:solidFill>
                  <a:srgbClr val="0000FF"/>
                </a:solidFill>
              </a:rPr>
              <a:t>committed</a:t>
            </a:r>
            <a:r>
              <a:rPr lang="zh-CN" altLang="en-US">
                <a:solidFill>
                  <a:srgbClr val="0000FF"/>
                </a:solidFill>
              </a:rPr>
              <a:t>）</a:t>
            </a:r>
            <a:endParaRPr lang="en-US" altLang="zh-CN">
              <a:solidFill>
                <a:srgbClr val="0000FF"/>
              </a:solidFill>
            </a:endParaRPr>
          </a:p>
          <a:p>
            <a:pPr lvl="2">
              <a:spcBef>
                <a:spcPct val="0"/>
              </a:spcBef>
            </a:pPr>
            <a:r>
              <a:rPr lang="zh-CN" altLang="en-US"/>
              <a:t>当数据库系统将事务中对数据的更改完全写入磁盘时，写入一条事务日志信息，标志着事务成功完成，这时事务就进入了提交状态。 </a:t>
            </a:r>
          </a:p>
        </p:txBody>
      </p:sp>
    </p:spTree>
    <p:extLst>
      <p:ext uri="{BB962C8B-B14F-4D97-AF65-F5344CB8AC3E}">
        <p14:creationId xmlns:p14="http://schemas.microsoft.com/office/powerpoint/2010/main" val="248723468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21AC12AF-2FBB-40D2-93D5-6BB25FD494D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88E9CC-BAF1-45A7-B7F8-BA9C05DD5474}" type="slidenum">
              <a:rPr lang="zh-CN" altLang="en-US" sz="2000"/>
              <a:pPr/>
              <a:t>205</a:t>
            </a:fld>
            <a:endParaRPr lang="en-US" altLang="zh-CN" sz="2000"/>
          </a:p>
        </p:txBody>
      </p:sp>
      <p:sp>
        <p:nvSpPr>
          <p:cNvPr id="14339" name="日期占位符 4">
            <a:extLst>
              <a:ext uri="{FF2B5EF4-FFF2-40B4-BE49-F238E27FC236}">
                <a16:creationId xmlns:a16="http://schemas.microsoft.com/office/drawing/2014/main" id="{C609D8AF-C7D0-448D-B7A9-170B5C69A42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723A042-B5A7-4703-9CBD-46CFC10EF79A}" type="datetime1">
              <a:rPr lang="zh-CN" altLang="en-US" sz="1800" smtClean="0"/>
              <a:pPr/>
              <a:t>2024/6/12</a:t>
            </a:fld>
            <a:endParaRPr lang="en-US" altLang="zh-CN" sz="1000"/>
          </a:p>
        </p:txBody>
      </p:sp>
      <p:sp>
        <p:nvSpPr>
          <p:cNvPr id="2326530" name="Rectangle 2">
            <a:extLst>
              <a:ext uri="{FF2B5EF4-FFF2-40B4-BE49-F238E27FC236}">
                <a16:creationId xmlns:a16="http://schemas.microsoft.com/office/drawing/2014/main" id="{DDF3FC59-9871-4739-8CE5-C4D1CDDA4321}"/>
              </a:ext>
            </a:extLst>
          </p:cNvPr>
          <p:cNvSpPr>
            <a:spLocks noGrp="1" noChangeArrowheads="1"/>
          </p:cNvSpPr>
          <p:nvPr>
            <p:ph type="title"/>
          </p:nvPr>
        </p:nvSpPr>
        <p:spPr/>
        <p:txBody>
          <a:bodyPr/>
          <a:lstStyle/>
          <a:p>
            <a:pPr>
              <a:defRPr/>
            </a:pPr>
            <a:r>
              <a:rPr lang="en-US" altLang="zh-CN"/>
              <a:t>8.1.3	</a:t>
            </a:r>
            <a:r>
              <a:rPr lang="zh-CN" altLang="en-US"/>
              <a:t>事务状态</a:t>
            </a:r>
          </a:p>
        </p:txBody>
      </p:sp>
      <p:sp>
        <p:nvSpPr>
          <p:cNvPr id="2326571" name="Line 43">
            <a:extLst>
              <a:ext uri="{FF2B5EF4-FFF2-40B4-BE49-F238E27FC236}">
                <a16:creationId xmlns:a16="http://schemas.microsoft.com/office/drawing/2014/main" id="{FABE1304-CF16-46E4-B2C1-AE7119B00965}"/>
              </a:ext>
            </a:extLst>
          </p:cNvPr>
          <p:cNvSpPr>
            <a:spLocks noChangeShapeType="1"/>
          </p:cNvSpPr>
          <p:nvPr/>
        </p:nvSpPr>
        <p:spPr bwMode="auto">
          <a:xfrm flipV="1">
            <a:off x="704850" y="1989138"/>
            <a:ext cx="719138" cy="503237"/>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2326575" name="Group 47">
            <a:extLst>
              <a:ext uri="{FF2B5EF4-FFF2-40B4-BE49-F238E27FC236}">
                <a16:creationId xmlns:a16="http://schemas.microsoft.com/office/drawing/2014/main" id="{2A24429D-E216-45D8-9D76-8E4B91512D18}"/>
              </a:ext>
            </a:extLst>
          </p:cNvPr>
          <p:cNvGrpSpPr>
            <a:grpSpLocks/>
          </p:cNvGrpSpPr>
          <p:nvPr/>
        </p:nvGrpSpPr>
        <p:grpSpPr bwMode="auto">
          <a:xfrm>
            <a:off x="-15875" y="2493963"/>
            <a:ext cx="936625" cy="863600"/>
            <a:chOff x="444" y="1842"/>
            <a:chExt cx="590" cy="544"/>
          </a:xfrm>
        </p:grpSpPr>
        <p:sp>
          <p:nvSpPr>
            <p:cNvPr id="14360" name="Oval 44">
              <a:extLst>
                <a:ext uri="{FF2B5EF4-FFF2-40B4-BE49-F238E27FC236}">
                  <a16:creationId xmlns:a16="http://schemas.microsoft.com/office/drawing/2014/main" id="{B926FCE1-2398-4AFB-8CF3-9F12103F1E9F}"/>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61" name="Text Box 46">
              <a:extLst>
                <a:ext uri="{FF2B5EF4-FFF2-40B4-BE49-F238E27FC236}">
                  <a16:creationId xmlns:a16="http://schemas.microsoft.com/office/drawing/2014/main" id="{6A745B09-BFEA-4956-B2AA-1709810FAE7D}"/>
                </a:ext>
              </a:extLst>
            </p:cNvPr>
            <p:cNvSpPr txBox="1">
              <a:spLocks noChangeArrowheads="1"/>
            </p:cNvSpPr>
            <p:nvPr/>
          </p:nvSpPr>
          <p:spPr bwMode="auto">
            <a:xfrm>
              <a:off x="444" y="1842"/>
              <a:ext cx="5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活动状态</a:t>
              </a:r>
            </a:p>
          </p:txBody>
        </p:sp>
      </p:grpSp>
      <p:grpSp>
        <p:nvGrpSpPr>
          <p:cNvPr id="2326576" name="Group 48">
            <a:extLst>
              <a:ext uri="{FF2B5EF4-FFF2-40B4-BE49-F238E27FC236}">
                <a16:creationId xmlns:a16="http://schemas.microsoft.com/office/drawing/2014/main" id="{199D63E7-7A5E-4364-8A9C-2E1466266FE1}"/>
              </a:ext>
            </a:extLst>
          </p:cNvPr>
          <p:cNvGrpSpPr>
            <a:grpSpLocks/>
          </p:cNvGrpSpPr>
          <p:nvPr/>
        </p:nvGrpSpPr>
        <p:grpSpPr bwMode="auto">
          <a:xfrm>
            <a:off x="1281113" y="1484313"/>
            <a:ext cx="1006475" cy="863600"/>
            <a:chOff x="444" y="1842"/>
            <a:chExt cx="590" cy="544"/>
          </a:xfrm>
        </p:grpSpPr>
        <p:sp>
          <p:nvSpPr>
            <p:cNvPr id="14358" name="Oval 49">
              <a:extLst>
                <a:ext uri="{FF2B5EF4-FFF2-40B4-BE49-F238E27FC236}">
                  <a16:creationId xmlns:a16="http://schemas.microsoft.com/office/drawing/2014/main" id="{0447B174-1E9C-46FD-97FF-4E2A7913D003}"/>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9" name="Text Box 50">
              <a:extLst>
                <a:ext uri="{FF2B5EF4-FFF2-40B4-BE49-F238E27FC236}">
                  <a16:creationId xmlns:a16="http://schemas.microsoft.com/office/drawing/2014/main" id="{06680573-C55D-4065-AD2C-A95EAFB652C7}"/>
                </a:ext>
              </a:extLst>
            </p:cNvPr>
            <p:cNvSpPr txBox="1">
              <a:spLocks noChangeArrowheads="1"/>
            </p:cNvSpPr>
            <p:nvPr/>
          </p:nvSpPr>
          <p:spPr bwMode="auto">
            <a:xfrm>
              <a:off x="444" y="1842"/>
              <a:ext cx="5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a:t>部分提交状态</a:t>
              </a:r>
            </a:p>
          </p:txBody>
        </p:sp>
      </p:grpSp>
      <p:sp>
        <p:nvSpPr>
          <p:cNvPr id="2326580" name="Rectangle 52">
            <a:extLst>
              <a:ext uri="{FF2B5EF4-FFF2-40B4-BE49-F238E27FC236}">
                <a16:creationId xmlns:a16="http://schemas.microsoft.com/office/drawing/2014/main" id="{021D84E2-6DAF-4834-A028-AD6654A9DCB0}"/>
              </a:ext>
            </a:extLst>
          </p:cNvPr>
          <p:cNvSpPr>
            <a:spLocks noGrp="1" noChangeArrowheads="1"/>
          </p:cNvSpPr>
          <p:nvPr>
            <p:ph type="body" idx="1"/>
          </p:nvPr>
        </p:nvSpPr>
        <p:spPr>
          <a:xfrm>
            <a:off x="3873500" y="1052513"/>
            <a:ext cx="5759450" cy="4351337"/>
          </a:xfrm>
          <a:noFill/>
        </p:spPr>
        <p:txBody>
          <a:bodyPr/>
          <a:lstStyle/>
          <a:p>
            <a:pPr>
              <a:lnSpc>
                <a:spcPct val="80000"/>
              </a:lnSpc>
            </a:pPr>
            <a:r>
              <a:rPr lang="zh-CN" altLang="en-US"/>
              <a:t>事务从活动状态开始，当完成最后一条语句后进入部分提交状态</a:t>
            </a:r>
          </a:p>
          <a:p>
            <a:pPr>
              <a:lnSpc>
                <a:spcPct val="80000"/>
              </a:lnSpc>
            </a:pPr>
            <a:r>
              <a:rPr lang="zh-CN" altLang="en-US"/>
              <a:t>此刻，事务虽已完成，但结果数据仍驻留在内存中，某些故障可能导致其失败</a:t>
            </a:r>
            <a:endParaRPr lang="en-US" altLang="zh-CN"/>
          </a:p>
          <a:p>
            <a:pPr>
              <a:lnSpc>
                <a:spcPct val="80000"/>
              </a:lnSpc>
            </a:pPr>
            <a:r>
              <a:rPr lang="zh-CN" altLang="en-US"/>
              <a:t>把结果数据写入外部存储器中，事务进入提交状态</a:t>
            </a:r>
          </a:p>
          <a:p>
            <a:pPr>
              <a:lnSpc>
                <a:spcPct val="80000"/>
              </a:lnSpc>
            </a:pPr>
            <a:r>
              <a:rPr lang="zh-CN" altLang="en-US"/>
              <a:t>当事务不能正常执行时，进入失败状态</a:t>
            </a:r>
          </a:p>
          <a:p>
            <a:pPr>
              <a:lnSpc>
                <a:spcPct val="80000"/>
              </a:lnSpc>
            </a:pPr>
            <a:r>
              <a:rPr lang="zh-CN" altLang="en-US"/>
              <a:t>失败状态的事务必须撤消，事务进入中止状态</a:t>
            </a:r>
            <a:endParaRPr lang="en-US" altLang="zh-CN"/>
          </a:p>
        </p:txBody>
      </p:sp>
      <p:sp>
        <p:nvSpPr>
          <p:cNvPr id="2326581" name="Line 53">
            <a:extLst>
              <a:ext uri="{FF2B5EF4-FFF2-40B4-BE49-F238E27FC236}">
                <a16:creationId xmlns:a16="http://schemas.microsoft.com/office/drawing/2014/main" id="{3A05DD82-6E5F-49CF-AEFF-B71324D589B5}"/>
              </a:ext>
            </a:extLst>
          </p:cNvPr>
          <p:cNvSpPr>
            <a:spLocks noChangeShapeType="1"/>
          </p:cNvSpPr>
          <p:nvPr/>
        </p:nvSpPr>
        <p:spPr bwMode="auto">
          <a:xfrm flipV="1">
            <a:off x="2287588" y="1916113"/>
            <a:ext cx="647700" cy="0"/>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2326582" name="Group 54">
            <a:extLst>
              <a:ext uri="{FF2B5EF4-FFF2-40B4-BE49-F238E27FC236}">
                <a16:creationId xmlns:a16="http://schemas.microsoft.com/office/drawing/2014/main" id="{EF2C1DAC-73EB-4B78-A6A1-53323866E828}"/>
              </a:ext>
            </a:extLst>
          </p:cNvPr>
          <p:cNvGrpSpPr>
            <a:grpSpLocks/>
          </p:cNvGrpSpPr>
          <p:nvPr/>
        </p:nvGrpSpPr>
        <p:grpSpPr bwMode="auto">
          <a:xfrm>
            <a:off x="2935288" y="1484313"/>
            <a:ext cx="936625" cy="863600"/>
            <a:chOff x="444" y="1842"/>
            <a:chExt cx="590" cy="544"/>
          </a:xfrm>
        </p:grpSpPr>
        <p:sp>
          <p:nvSpPr>
            <p:cNvPr id="14356" name="Oval 55">
              <a:extLst>
                <a:ext uri="{FF2B5EF4-FFF2-40B4-BE49-F238E27FC236}">
                  <a16:creationId xmlns:a16="http://schemas.microsoft.com/office/drawing/2014/main" id="{C97517DF-7F7C-40D9-A359-51EB79506DBC}"/>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7" name="Text Box 56">
              <a:extLst>
                <a:ext uri="{FF2B5EF4-FFF2-40B4-BE49-F238E27FC236}">
                  <a16:creationId xmlns:a16="http://schemas.microsoft.com/office/drawing/2014/main" id="{440D2CC6-951B-4E99-A216-56A65608ED3B}"/>
                </a:ext>
              </a:extLst>
            </p:cNvPr>
            <p:cNvSpPr txBox="1">
              <a:spLocks noChangeArrowheads="1"/>
            </p:cNvSpPr>
            <p:nvPr/>
          </p:nvSpPr>
          <p:spPr bwMode="auto">
            <a:xfrm>
              <a:off x="444" y="1842"/>
              <a:ext cx="5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提交状态</a:t>
              </a:r>
            </a:p>
          </p:txBody>
        </p:sp>
      </p:grpSp>
      <p:sp>
        <p:nvSpPr>
          <p:cNvPr id="2326585" name="Line 57">
            <a:extLst>
              <a:ext uri="{FF2B5EF4-FFF2-40B4-BE49-F238E27FC236}">
                <a16:creationId xmlns:a16="http://schemas.microsoft.com/office/drawing/2014/main" id="{65052593-058A-42B1-BF2C-A855134CC267}"/>
              </a:ext>
            </a:extLst>
          </p:cNvPr>
          <p:cNvSpPr>
            <a:spLocks noChangeShapeType="1"/>
          </p:cNvSpPr>
          <p:nvPr/>
        </p:nvSpPr>
        <p:spPr bwMode="auto">
          <a:xfrm>
            <a:off x="776288" y="3068638"/>
            <a:ext cx="647700" cy="649287"/>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2326586" name="Group 58">
            <a:extLst>
              <a:ext uri="{FF2B5EF4-FFF2-40B4-BE49-F238E27FC236}">
                <a16:creationId xmlns:a16="http://schemas.microsoft.com/office/drawing/2014/main" id="{F18EDFEB-A7ED-41A5-9C85-EB44821D97A2}"/>
              </a:ext>
            </a:extLst>
          </p:cNvPr>
          <p:cNvGrpSpPr>
            <a:grpSpLocks/>
          </p:cNvGrpSpPr>
          <p:nvPr/>
        </p:nvGrpSpPr>
        <p:grpSpPr bwMode="auto">
          <a:xfrm>
            <a:off x="1422400" y="3357563"/>
            <a:ext cx="936625" cy="863600"/>
            <a:chOff x="444" y="1842"/>
            <a:chExt cx="590" cy="544"/>
          </a:xfrm>
        </p:grpSpPr>
        <p:sp>
          <p:nvSpPr>
            <p:cNvPr id="14354" name="Oval 59">
              <a:extLst>
                <a:ext uri="{FF2B5EF4-FFF2-40B4-BE49-F238E27FC236}">
                  <a16:creationId xmlns:a16="http://schemas.microsoft.com/office/drawing/2014/main" id="{EFF2A594-7FBF-4C0E-82BF-36BF6BE9DE1A}"/>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5" name="Text Box 60">
              <a:extLst>
                <a:ext uri="{FF2B5EF4-FFF2-40B4-BE49-F238E27FC236}">
                  <a16:creationId xmlns:a16="http://schemas.microsoft.com/office/drawing/2014/main" id="{9E588EB1-D9FC-4F06-B23B-F7C7631C71F7}"/>
                </a:ext>
              </a:extLst>
            </p:cNvPr>
            <p:cNvSpPr txBox="1">
              <a:spLocks noChangeArrowheads="1"/>
            </p:cNvSpPr>
            <p:nvPr/>
          </p:nvSpPr>
          <p:spPr bwMode="auto">
            <a:xfrm>
              <a:off x="444" y="1842"/>
              <a:ext cx="5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失败状态</a:t>
              </a:r>
            </a:p>
          </p:txBody>
        </p:sp>
      </p:grpSp>
      <p:sp>
        <p:nvSpPr>
          <p:cNvPr id="2326589" name="Line 61">
            <a:extLst>
              <a:ext uri="{FF2B5EF4-FFF2-40B4-BE49-F238E27FC236}">
                <a16:creationId xmlns:a16="http://schemas.microsoft.com/office/drawing/2014/main" id="{43449419-B2A0-4351-BAAF-DF72B827E8EC}"/>
              </a:ext>
            </a:extLst>
          </p:cNvPr>
          <p:cNvSpPr>
            <a:spLocks noChangeShapeType="1"/>
          </p:cNvSpPr>
          <p:nvPr/>
        </p:nvSpPr>
        <p:spPr bwMode="auto">
          <a:xfrm flipV="1">
            <a:off x="2359025" y="3789363"/>
            <a:ext cx="647700" cy="0"/>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2326590" name="Group 62">
            <a:extLst>
              <a:ext uri="{FF2B5EF4-FFF2-40B4-BE49-F238E27FC236}">
                <a16:creationId xmlns:a16="http://schemas.microsoft.com/office/drawing/2014/main" id="{1CB99BDB-FECC-4D9B-8148-949606B0EA5D}"/>
              </a:ext>
            </a:extLst>
          </p:cNvPr>
          <p:cNvGrpSpPr>
            <a:grpSpLocks/>
          </p:cNvGrpSpPr>
          <p:nvPr/>
        </p:nvGrpSpPr>
        <p:grpSpPr bwMode="auto">
          <a:xfrm>
            <a:off x="3006725" y="3357563"/>
            <a:ext cx="936625" cy="863600"/>
            <a:chOff x="444" y="1842"/>
            <a:chExt cx="590" cy="544"/>
          </a:xfrm>
        </p:grpSpPr>
        <p:sp>
          <p:nvSpPr>
            <p:cNvPr id="14352" name="Oval 63">
              <a:extLst>
                <a:ext uri="{FF2B5EF4-FFF2-40B4-BE49-F238E27FC236}">
                  <a16:creationId xmlns:a16="http://schemas.microsoft.com/office/drawing/2014/main" id="{BE55DE8B-1BC2-4232-AC1F-9D073FBA9F0C}"/>
                </a:ext>
              </a:extLst>
            </p:cNvPr>
            <p:cNvSpPr>
              <a:spLocks noChangeArrowheads="1"/>
            </p:cNvSpPr>
            <p:nvPr/>
          </p:nvSpPr>
          <p:spPr bwMode="auto">
            <a:xfrm>
              <a:off x="444" y="1842"/>
              <a:ext cx="544" cy="544"/>
            </a:xfrm>
            <a:prstGeom prst="ellipse">
              <a:avLst/>
            </a:prstGeom>
            <a:noFill/>
            <a:ln w="127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3" name="Text Box 64">
              <a:extLst>
                <a:ext uri="{FF2B5EF4-FFF2-40B4-BE49-F238E27FC236}">
                  <a16:creationId xmlns:a16="http://schemas.microsoft.com/office/drawing/2014/main" id="{A915D752-92D9-4922-87B3-458F93F5C18F}"/>
                </a:ext>
              </a:extLst>
            </p:cNvPr>
            <p:cNvSpPr txBox="1">
              <a:spLocks noChangeArrowheads="1"/>
            </p:cNvSpPr>
            <p:nvPr/>
          </p:nvSpPr>
          <p:spPr bwMode="auto">
            <a:xfrm>
              <a:off x="444" y="1842"/>
              <a:ext cx="59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中止状态</a:t>
              </a:r>
            </a:p>
          </p:txBody>
        </p:sp>
      </p:grpSp>
      <p:sp>
        <p:nvSpPr>
          <p:cNvPr id="2326593" name="Line 65">
            <a:extLst>
              <a:ext uri="{FF2B5EF4-FFF2-40B4-BE49-F238E27FC236}">
                <a16:creationId xmlns:a16="http://schemas.microsoft.com/office/drawing/2014/main" id="{DDCFF34F-A5C7-4FE4-98A4-8E5BBF1A6A28}"/>
              </a:ext>
            </a:extLst>
          </p:cNvPr>
          <p:cNvSpPr>
            <a:spLocks noChangeShapeType="1"/>
          </p:cNvSpPr>
          <p:nvPr/>
        </p:nvSpPr>
        <p:spPr bwMode="auto">
          <a:xfrm flipH="1">
            <a:off x="1784350" y="2420938"/>
            <a:ext cx="0" cy="863600"/>
          </a:xfrm>
          <a:prstGeom prst="line">
            <a:avLst/>
          </a:prstGeom>
          <a:noFill/>
          <a:ln w="508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val="1925128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26580"/>
                                        </p:tgtEl>
                                        <p:attrNameLst>
                                          <p:attrName>style.visibility</p:attrName>
                                        </p:attrNameLst>
                                      </p:cBhvr>
                                      <p:to>
                                        <p:strVal val="visible"/>
                                      </p:to>
                                    </p:set>
                                    <p:animEffect transition="in" filter="wipe(up)">
                                      <p:cBhvr>
                                        <p:cTn id="7" dur="500"/>
                                        <p:tgtEl>
                                          <p:spTgt spid="2326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26575"/>
                                        </p:tgtEl>
                                        <p:attrNameLst>
                                          <p:attrName>style.visibility</p:attrName>
                                        </p:attrNameLst>
                                      </p:cBhvr>
                                      <p:to>
                                        <p:strVal val="visible"/>
                                      </p:to>
                                    </p:set>
                                    <p:animEffect transition="in" filter="wipe(left)">
                                      <p:cBhvr>
                                        <p:cTn id="12" dur="500"/>
                                        <p:tgtEl>
                                          <p:spTgt spid="232657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326571"/>
                                        </p:tgtEl>
                                        <p:attrNameLst>
                                          <p:attrName>style.visibility</p:attrName>
                                        </p:attrNameLst>
                                      </p:cBhvr>
                                      <p:to>
                                        <p:strVal val="visible"/>
                                      </p:to>
                                    </p:set>
                                    <p:animEffect transition="in" filter="wipe(left)">
                                      <p:cBhvr>
                                        <p:cTn id="16" dur="500"/>
                                        <p:tgtEl>
                                          <p:spTgt spid="2326571"/>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326576"/>
                                        </p:tgtEl>
                                        <p:attrNameLst>
                                          <p:attrName>style.visibility</p:attrName>
                                        </p:attrNameLst>
                                      </p:cBhvr>
                                      <p:to>
                                        <p:strVal val="visible"/>
                                      </p:to>
                                    </p:set>
                                    <p:animEffect transition="in" filter="wipe(left)">
                                      <p:cBhvr>
                                        <p:cTn id="20" dur="500"/>
                                        <p:tgtEl>
                                          <p:spTgt spid="23265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326593"/>
                                        </p:tgtEl>
                                        <p:attrNameLst>
                                          <p:attrName>style.visibility</p:attrName>
                                        </p:attrNameLst>
                                      </p:cBhvr>
                                      <p:to>
                                        <p:strVal val="visible"/>
                                      </p:to>
                                    </p:set>
                                    <p:animEffect transition="in" filter="wipe(up)">
                                      <p:cBhvr>
                                        <p:cTn id="25" dur="500"/>
                                        <p:tgtEl>
                                          <p:spTgt spid="2326593"/>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2326586"/>
                                        </p:tgtEl>
                                        <p:attrNameLst>
                                          <p:attrName>style.visibility</p:attrName>
                                        </p:attrNameLst>
                                      </p:cBhvr>
                                      <p:to>
                                        <p:strVal val="visible"/>
                                      </p:to>
                                    </p:set>
                                    <p:animEffect transition="in" filter="wipe(up)">
                                      <p:cBhvr>
                                        <p:cTn id="29" dur="500"/>
                                        <p:tgtEl>
                                          <p:spTgt spid="232658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326581"/>
                                        </p:tgtEl>
                                        <p:attrNameLst>
                                          <p:attrName>style.visibility</p:attrName>
                                        </p:attrNameLst>
                                      </p:cBhvr>
                                      <p:to>
                                        <p:strVal val="visible"/>
                                      </p:to>
                                    </p:set>
                                    <p:animEffect transition="in" filter="wipe(left)">
                                      <p:cBhvr>
                                        <p:cTn id="34" dur="500"/>
                                        <p:tgtEl>
                                          <p:spTgt spid="2326581"/>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326582"/>
                                        </p:tgtEl>
                                        <p:attrNameLst>
                                          <p:attrName>style.visibility</p:attrName>
                                        </p:attrNameLst>
                                      </p:cBhvr>
                                      <p:to>
                                        <p:strVal val="visible"/>
                                      </p:to>
                                    </p:set>
                                    <p:animEffect transition="in" filter="wipe(left)">
                                      <p:cBhvr>
                                        <p:cTn id="38" dur="500"/>
                                        <p:tgtEl>
                                          <p:spTgt spid="23265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326585"/>
                                        </p:tgtEl>
                                        <p:attrNameLst>
                                          <p:attrName>style.visibility</p:attrName>
                                        </p:attrNameLst>
                                      </p:cBhvr>
                                      <p:to>
                                        <p:strVal val="visible"/>
                                      </p:to>
                                    </p:set>
                                    <p:animEffect transition="in" filter="wipe(left)">
                                      <p:cBhvr>
                                        <p:cTn id="43" dur="500"/>
                                        <p:tgtEl>
                                          <p:spTgt spid="232658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326589"/>
                                        </p:tgtEl>
                                        <p:attrNameLst>
                                          <p:attrName>style.visibility</p:attrName>
                                        </p:attrNameLst>
                                      </p:cBhvr>
                                      <p:to>
                                        <p:strVal val="visible"/>
                                      </p:to>
                                    </p:set>
                                    <p:animEffect transition="in" filter="wipe(left)">
                                      <p:cBhvr>
                                        <p:cTn id="48" dur="500"/>
                                        <p:tgtEl>
                                          <p:spTgt spid="2326589"/>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2326590"/>
                                        </p:tgtEl>
                                        <p:attrNameLst>
                                          <p:attrName>style.visibility</p:attrName>
                                        </p:attrNameLst>
                                      </p:cBhvr>
                                      <p:to>
                                        <p:strVal val="visible"/>
                                      </p:to>
                                    </p:set>
                                    <p:animEffect transition="in" filter="wipe(left)">
                                      <p:cBhvr>
                                        <p:cTn id="52" dur="500"/>
                                        <p:tgtEl>
                                          <p:spTgt spid="2326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6580" grpId="0" autoUpdateAnimBg="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26C18B3A-3C2F-4154-92EA-85C3B1ABFBA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C204409-0883-4A57-8520-7AD62A88E5C1}" type="slidenum">
              <a:rPr lang="zh-CN" altLang="en-US" sz="2000"/>
              <a:pPr/>
              <a:t>206</a:t>
            </a:fld>
            <a:endParaRPr lang="en-US" altLang="zh-CN" sz="2000"/>
          </a:p>
        </p:txBody>
      </p:sp>
      <p:sp>
        <p:nvSpPr>
          <p:cNvPr id="17411" name="日期占位符 4">
            <a:extLst>
              <a:ext uri="{FF2B5EF4-FFF2-40B4-BE49-F238E27FC236}">
                <a16:creationId xmlns:a16="http://schemas.microsoft.com/office/drawing/2014/main" id="{46DAFA3C-4C27-4740-8A65-D6A1543DFC4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86A78D1-ED92-4492-947B-A6D51E66F265}" type="datetime1">
              <a:rPr lang="zh-CN" altLang="en-US" sz="1800" smtClean="0"/>
              <a:pPr/>
              <a:t>2024/6/12</a:t>
            </a:fld>
            <a:endParaRPr lang="en-US" altLang="zh-CN" sz="1000"/>
          </a:p>
        </p:txBody>
      </p:sp>
      <p:sp>
        <p:nvSpPr>
          <p:cNvPr id="2127874" name="Rectangle 2">
            <a:extLst>
              <a:ext uri="{FF2B5EF4-FFF2-40B4-BE49-F238E27FC236}">
                <a16:creationId xmlns:a16="http://schemas.microsoft.com/office/drawing/2014/main" id="{E255E02E-234B-434F-9F5F-916BD23DC7AF}"/>
              </a:ext>
            </a:extLst>
          </p:cNvPr>
          <p:cNvSpPr>
            <a:spLocks noGrp="1" noChangeArrowheads="1"/>
          </p:cNvSpPr>
          <p:nvPr>
            <p:ph type="title"/>
          </p:nvPr>
        </p:nvSpPr>
        <p:spPr/>
        <p:txBody>
          <a:bodyPr/>
          <a:lstStyle/>
          <a:p>
            <a:pPr>
              <a:defRPr/>
            </a:pPr>
            <a:r>
              <a:rPr lang="en-US" altLang="en-US"/>
              <a:t>8.2</a:t>
            </a:r>
            <a:r>
              <a:rPr lang="en-US" altLang="zh-CN"/>
              <a:t> </a:t>
            </a:r>
            <a:r>
              <a:rPr lang="en-US" altLang="en-US"/>
              <a:t>数据库恢复的必要性</a:t>
            </a:r>
            <a:endParaRPr lang="zh-CN" altLang="en-US"/>
          </a:p>
        </p:txBody>
      </p:sp>
      <p:sp>
        <p:nvSpPr>
          <p:cNvPr id="17413" name="Rectangle 3">
            <a:extLst>
              <a:ext uri="{FF2B5EF4-FFF2-40B4-BE49-F238E27FC236}">
                <a16:creationId xmlns:a16="http://schemas.microsoft.com/office/drawing/2014/main" id="{5419CE60-59C2-4BBF-82A9-34E09C6D1ED8}"/>
              </a:ext>
            </a:extLst>
          </p:cNvPr>
          <p:cNvSpPr>
            <a:spLocks noGrp="1" noChangeArrowheads="1"/>
          </p:cNvSpPr>
          <p:nvPr>
            <p:ph type="body" idx="1"/>
          </p:nvPr>
        </p:nvSpPr>
        <p:spPr/>
        <p:txBody>
          <a:bodyPr/>
          <a:lstStyle/>
          <a:p>
            <a:pPr marL="342900" indent="-342900" defTabSz="914400"/>
            <a:r>
              <a:rPr lang="zh-CN" altLang="en-US"/>
              <a:t>数据库系统可能发生各种各样的故障，大致可分为：</a:t>
            </a:r>
            <a:endParaRPr lang="zh-CN" altLang="en-US">
              <a:solidFill>
                <a:srgbClr val="FF0000"/>
              </a:solidFill>
            </a:endParaRPr>
          </a:p>
          <a:p>
            <a:pPr marL="742950" lvl="1" indent="-285750" defTabSz="914400"/>
            <a:r>
              <a:rPr lang="zh-CN" altLang="en-US"/>
              <a:t>系统故障</a:t>
            </a:r>
          </a:p>
          <a:p>
            <a:pPr marL="742950" lvl="1" indent="-285750" defTabSz="914400"/>
            <a:r>
              <a:rPr lang="zh-CN" altLang="en-US"/>
              <a:t>事务内部的故障</a:t>
            </a:r>
          </a:p>
          <a:p>
            <a:pPr marL="742950" lvl="1" indent="-285750" defTabSz="914400"/>
            <a:r>
              <a:rPr lang="zh-CN" altLang="en-US"/>
              <a:t>存储设备故障</a:t>
            </a:r>
          </a:p>
          <a:p>
            <a:pPr marL="742950" lvl="1" indent="-285750" defTabSz="914400"/>
            <a:r>
              <a:rPr lang="zh-CN" altLang="en-US"/>
              <a:t>其它原因</a:t>
            </a:r>
          </a:p>
        </p:txBody>
      </p:sp>
    </p:spTree>
    <p:extLst>
      <p:ext uri="{BB962C8B-B14F-4D97-AF65-F5344CB8AC3E}">
        <p14:creationId xmlns:p14="http://schemas.microsoft.com/office/powerpoint/2010/main" val="314591122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C654816D-445C-41DD-AE07-C557131866A6}"/>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8F7D60B-D605-470F-9DAA-F12B63379C09}" type="slidenum">
              <a:rPr lang="zh-CN" altLang="en-US" sz="2000"/>
              <a:pPr/>
              <a:t>207</a:t>
            </a:fld>
            <a:endParaRPr lang="en-US" altLang="zh-CN" sz="2000"/>
          </a:p>
        </p:txBody>
      </p:sp>
      <p:sp>
        <p:nvSpPr>
          <p:cNvPr id="24579" name="日期占位符 4">
            <a:extLst>
              <a:ext uri="{FF2B5EF4-FFF2-40B4-BE49-F238E27FC236}">
                <a16:creationId xmlns:a16="http://schemas.microsoft.com/office/drawing/2014/main" id="{BF0A590C-2EC4-46F6-976D-E96819247A9B}"/>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A0219AE-21B9-44DA-ADA2-C15CF8D4C0DA}" type="datetime1">
              <a:rPr lang="zh-CN" altLang="en-US" sz="1800" smtClean="0"/>
              <a:pPr/>
              <a:t>2024/6/12</a:t>
            </a:fld>
            <a:endParaRPr lang="en-US" altLang="zh-CN" sz="1000"/>
          </a:p>
        </p:txBody>
      </p:sp>
      <p:sp>
        <p:nvSpPr>
          <p:cNvPr id="2256898" name="Rectangle 2">
            <a:extLst>
              <a:ext uri="{FF2B5EF4-FFF2-40B4-BE49-F238E27FC236}">
                <a16:creationId xmlns:a16="http://schemas.microsoft.com/office/drawing/2014/main" id="{C259410E-ACB3-40AA-A221-0B0BFEB5ACF2}"/>
              </a:ext>
            </a:extLst>
          </p:cNvPr>
          <p:cNvSpPr>
            <a:spLocks noGrp="1" noChangeArrowheads="1"/>
          </p:cNvSpPr>
          <p:nvPr>
            <p:ph type="title"/>
          </p:nvPr>
        </p:nvSpPr>
        <p:spPr/>
        <p:txBody>
          <a:bodyPr/>
          <a:lstStyle/>
          <a:p>
            <a:pPr>
              <a:defRPr/>
            </a:pPr>
            <a:r>
              <a:rPr lang="zh-CN" altLang="en-US"/>
              <a:t>恢复的实现技术</a:t>
            </a:r>
          </a:p>
        </p:txBody>
      </p:sp>
      <p:sp>
        <p:nvSpPr>
          <p:cNvPr id="24581" name="Rectangle 3">
            <a:extLst>
              <a:ext uri="{FF2B5EF4-FFF2-40B4-BE49-F238E27FC236}">
                <a16:creationId xmlns:a16="http://schemas.microsoft.com/office/drawing/2014/main" id="{8A033039-2C22-4935-A371-653B427E1A5C}"/>
              </a:ext>
            </a:extLst>
          </p:cNvPr>
          <p:cNvSpPr>
            <a:spLocks noGrp="1" noChangeArrowheads="1"/>
          </p:cNvSpPr>
          <p:nvPr>
            <p:ph type="body" idx="1"/>
          </p:nvPr>
        </p:nvSpPr>
        <p:spPr>
          <a:xfrm>
            <a:off x="631825" y="1268413"/>
            <a:ext cx="8858250" cy="5097462"/>
          </a:xfrm>
        </p:spPr>
        <p:txBody>
          <a:bodyPr/>
          <a:lstStyle/>
          <a:p>
            <a:pPr>
              <a:lnSpc>
                <a:spcPct val="80000"/>
              </a:lnSpc>
            </a:pPr>
            <a:r>
              <a:rPr lang="zh-CN" altLang="en-US" dirty="0">
                <a:solidFill>
                  <a:srgbClr val="0000FF"/>
                </a:solidFill>
              </a:rPr>
              <a:t>数据恢复的基本原理</a:t>
            </a:r>
          </a:p>
          <a:p>
            <a:pPr lvl="1">
              <a:lnSpc>
                <a:spcPct val="80000"/>
              </a:lnSpc>
            </a:pPr>
            <a:r>
              <a:rPr lang="zh-CN" altLang="en-US" dirty="0">
                <a:solidFill>
                  <a:srgbClr val="0000FF"/>
                </a:solidFill>
              </a:rPr>
              <a:t>数据冗余</a:t>
            </a:r>
            <a:r>
              <a:rPr lang="zh-CN" altLang="en-US" dirty="0"/>
              <a:t>:    利用存储在系统其它地方的冗余数据来重建数据库中已被破坏或不正确的那部分数据</a:t>
            </a:r>
          </a:p>
          <a:p>
            <a:pPr>
              <a:lnSpc>
                <a:spcPct val="80000"/>
              </a:lnSpc>
            </a:pPr>
            <a:r>
              <a:rPr lang="zh-CN" altLang="en-US" dirty="0"/>
              <a:t>恢复机制涉及的关键问题</a:t>
            </a:r>
          </a:p>
          <a:p>
            <a:pPr lvl="1">
              <a:lnSpc>
                <a:spcPct val="80000"/>
              </a:lnSpc>
              <a:buFontTx/>
              <a:buNone/>
            </a:pPr>
            <a:r>
              <a:rPr lang="en-US" altLang="zh-CN" dirty="0"/>
              <a:t>1. </a:t>
            </a:r>
            <a:r>
              <a:rPr lang="zh-CN" altLang="en-US" dirty="0"/>
              <a:t>如何建立冗余数据</a:t>
            </a:r>
          </a:p>
          <a:p>
            <a:pPr lvl="2">
              <a:lnSpc>
                <a:spcPct val="80000"/>
              </a:lnSpc>
            </a:pPr>
            <a:r>
              <a:rPr lang="zh-CN" altLang="en-US" dirty="0"/>
              <a:t>数据转储（</a:t>
            </a:r>
            <a:r>
              <a:rPr lang="en-US" altLang="zh-CN" dirty="0"/>
              <a:t>backup</a:t>
            </a:r>
            <a:r>
              <a:rPr lang="zh-CN" altLang="en-US" dirty="0"/>
              <a:t>）</a:t>
            </a:r>
          </a:p>
          <a:p>
            <a:pPr lvl="2">
              <a:lnSpc>
                <a:spcPct val="80000"/>
              </a:lnSpc>
            </a:pPr>
            <a:r>
              <a:rPr lang="zh-CN" altLang="en-US" dirty="0"/>
              <a:t>登记日志文件（</a:t>
            </a:r>
            <a:r>
              <a:rPr lang="en-US" altLang="zh-CN" dirty="0"/>
              <a:t>logging</a:t>
            </a:r>
            <a:r>
              <a:rPr lang="zh-CN" altLang="en-US" dirty="0"/>
              <a:t>）</a:t>
            </a:r>
          </a:p>
          <a:p>
            <a:pPr lvl="1">
              <a:lnSpc>
                <a:spcPct val="80000"/>
              </a:lnSpc>
              <a:buFontTx/>
              <a:buNone/>
            </a:pPr>
            <a:r>
              <a:rPr lang="en-US" altLang="zh-CN" dirty="0"/>
              <a:t>2. </a:t>
            </a:r>
            <a:r>
              <a:rPr lang="zh-CN" altLang="en-US" dirty="0"/>
              <a:t>如何利用这些冗余数据实施数据库恢复</a:t>
            </a:r>
          </a:p>
          <a:p>
            <a:pPr>
              <a:lnSpc>
                <a:spcPct val="80000"/>
              </a:lnSpc>
            </a:pPr>
            <a:r>
              <a:rPr lang="zh-CN" altLang="en-US" dirty="0">
                <a:solidFill>
                  <a:srgbClr val="0000FF"/>
                </a:solidFill>
              </a:rPr>
              <a:t>建立冗余数据最常用的技术是</a:t>
            </a:r>
          </a:p>
          <a:p>
            <a:pPr lvl="1">
              <a:lnSpc>
                <a:spcPct val="80000"/>
              </a:lnSpc>
            </a:pPr>
            <a:r>
              <a:rPr lang="zh-CN" altLang="en-US" dirty="0">
                <a:solidFill>
                  <a:srgbClr val="0000FF"/>
                </a:solidFill>
              </a:rPr>
              <a:t>数据转储和登记日志文件</a:t>
            </a:r>
          </a:p>
          <a:p>
            <a:pPr lvl="1">
              <a:lnSpc>
                <a:spcPct val="80000"/>
              </a:lnSpc>
            </a:pPr>
            <a:r>
              <a:rPr lang="zh-CN" altLang="en-US" dirty="0"/>
              <a:t>通常在一个数据库系统中，这两种方法一起使用</a:t>
            </a:r>
          </a:p>
        </p:txBody>
      </p:sp>
    </p:spTree>
    <p:extLst>
      <p:ext uri="{BB962C8B-B14F-4D97-AF65-F5344CB8AC3E}">
        <p14:creationId xmlns:p14="http://schemas.microsoft.com/office/powerpoint/2010/main" val="66114248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CE5CEF91-C0D9-4D20-93AE-87A3666ADEF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A17EF41-719A-4781-9064-36160D2E0985}" type="slidenum">
              <a:rPr lang="zh-CN" altLang="en-US" sz="2000"/>
              <a:pPr/>
              <a:t>208</a:t>
            </a:fld>
            <a:endParaRPr lang="en-US" altLang="zh-CN" sz="2000"/>
          </a:p>
        </p:txBody>
      </p:sp>
      <p:sp>
        <p:nvSpPr>
          <p:cNvPr id="26627" name="日期占位符 4">
            <a:extLst>
              <a:ext uri="{FF2B5EF4-FFF2-40B4-BE49-F238E27FC236}">
                <a16:creationId xmlns:a16="http://schemas.microsoft.com/office/drawing/2014/main" id="{FC8D30EE-CA2B-4026-8416-A3033FDF625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DF330C8-5BCE-46CB-973E-0E76602B5B01}" type="datetime1">
              <a:rPr lang="zh-CN" altLang="en-US" sz="1800" smtClean="0"/>
              <a:pPr/>
              <a:t>2024/6/12</a:t>
            </a:fld>
            <a:endParaRPr lang="en-US" altLang="zh-CN" sz="1000"/>
          </a:p>
        </p:txBody>
      </p:sp>
      <p:sp>
        <p:nvSpPr>
          <p:cNvPr id="2141186" name="Rectangle 2">
            <a:extLst>
              <a:ext uri="{FF2B5EF4-FFF2-40B4-BE49-F238E27FC236}">
                <a16:creationId xmlns:a16="http://schemas.microsoft.com/office/drawing/2014/main" id="{F317E0F4-8A3F-4DBC-8392-E06646969515}"/>
              </a:ext>
            </a:extLst>
          </p:cNvPr>
          <p:cNvSpPr>
            <a:spLocks noGrp="1" noChangeArrowheads="1"/>
          </p:cNvSpPr>
          <p:nvPr>
            <p:ph type="title"/>
          </p:nvPr>
        </p:nvSpPr>
        <p:spPr/>
        <p:txBody>
          <a:bodyPr/>
          <a:lstStyle/>
          <a:p>
            <a:pPr>
              <a:defRPr/>
            </a:pPr>
            <a:r>
              <a:rPr lang="zh-CN" altLang="en-US"/>
              <a:t>数据转储</a:t>
            </a:r>
          </a:p>
        </p:txBody>
      </p:sp>
      <p:sp>
        <p:nvSpPr>
          <p:cNvPr id="26629" name="Rectangle 3">
            <a:extLst>
              <a:ext uri="{FF2B5EF4-FFF2-40B4-BE49-F238E27FC236}">
                <a16:creationId xmlns:a16="http://schemas.microsoft.com/office/drawing/2014/main" id="{6EC311C8-D610-4681-B03B-34B38EA0D584}"/>
              </a:ext>
            </a:extLst>
          </p:cNvPr>
          <p:cNvSpPr>
            <a:spLocks noGrp="1" noChangeArrowheads="1"/>
          </p:cNvSpPr>
          <p:nvPr>
            <p:ph type="body" idx="1"/>
          </p:nvPr>
        </p:nvSpPr>
        <p:spPr>
          <a:xfrm>
            <a:off x="650875" y="1143000"/>
            <a:ext cx="8820150" cy="2646363"/>
          </a:xfrm>
        </p:spPr>
        <p:txBody>
          <a:bodyPr/>
          <a:lstStyle/>
          <a:p>
            <a:pPr>
              <a:lnSpc>
                <a:spcPct val="100000"/>
              </a:lnSpc>
            </a:pPr>
            <a:r>
              <a:rPr lang="zh-CN" altLang="en-US"/>
              <a:t>数据转储是数据库恢复中采用的基本技术</a:t>
            </a:r>
          </a:p>
          <a:p>
            <a:pPr lvl="1">
              <a:spcBef>
                <a:spcPct val="0"/>
              </a:spcBef>
            </a:pPr>
            <a:r>
              <a:rPr lang="en-US" altLang="zh-CN"/>
              <a:t>DBA</a:t>
            </a:r>
            <a:r>
              <a:rPr lang="zh-CN" altLang="en-US"/>
              <a:t>定期地将整个数据库复制到磁带或另一个磁盘上保存起来的过程。</a:t>
            </a:r>
          </a:p>
          <a:p>
            <a:pPr lvl="2">
              <a:spcBef>
                <a:spcPct val="0"/>
              </a:spcBef>
            </a:pPr>
            <a:r>
              <a:rPr lang="zh-CN" altLang="en-US"/>
              <a:t>这些备用的数据文本称为后备副本或后援副本</a:t>
            </a:r>
          </a:p>
          <a:p>
            <a:pPr lvl="1"/>
            <a:r>
              <a:rPr lang="zh-CN" altLang="en-US"/>
              <a:t>数据库遭到破坏后可以将后备副本重新装入</a:t>
            </a:r>
          </a:p>
          <a:p>
            <a:pPr lvl="2"/>
            <a:r>
              <a:rPr lang="zh-CN" altLang="en-US"/>
              <a:t>重装后备副本只能将数据库恢复到转储时的状态</a:t>
            </a:r>
          </a:p>
        </p:txBody>
      </p:sp>
      <p:sp>
        <p:nvSpPr>
          <p:cNvPr id="26630" name="Text Box 4">
            <a:extLst>
              <a:ext uri="{FF2B5EF4-FFF2-40B4-BE49-F238E27FC236}">
                <a16:creationId xmlns:a16="http://schemas.microsoft.com/office/drawing/2014/main" id="{3982EF68-55A5-4523-957C-52A68A0DA4D5}"/>
              </a:ext>
            </a:extLst>
          </p:cNvPr>
          <p:cNvSpPr txBox="1">
            <a:spLocks noChangeArrowheads="1"/>
          </p:cNvSpPr>
          <p:nvPr/>
        </p:nvSpPr>
        <p:spPr bwMode="auto">
          <a:xfrm>
            <a:off x="1352550" y="3860800"/>
            <a:ext cx="7704138" cy="2519363"/>
          </a:xfrm>
          <a:prstGeom prst="rect">
            <a:avLst/>
          </a:prstGeom>
          <a:solidFill>
            <a:srgbClr val="B7D6FB"/>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110000"/>
              </a:lnSpc>
            </a:pPr>
            <a:r>
              <a:rPr lang="zh-CN" altLang="en-US" sz="1000">
                <a:latin typeface="宋体" panose="02010600030101010101" pitchFamily="2" charset="-122"/>
              </a:rPr>
              <a:t>                                                     </a:t>
            </a:r>
            <a:r>
              <a:rPr lang="zh-CN" altLang="en-US" sz="2000">
                <a:latin typeface="宋体" panose="02010600030101010101" pitchFamily="2" charset="-122"/>
              </a:rPr>
              <a:t>			 </a:t>
            </a:r>
            <a:r>
              <a:rPr lang="zh-CN" altLang="en-US">
                <a:solidFill>
                  <a:srgbClr val="FF0000"/>
                </a:solidFill>
                <a:latin typeface="宋体" panose="02010600030101010101" pitchFamily="2" charset="-122"/>
              </a:rPr>
              <a:t>故障发生点</a:t>
            </a:r>
          </a:p>
          <a:p>
            <a:pPr algn="just">
              <a:lnSpc>
                <a:spcPct val="110000"/>
              </a:lnSpc>
            </a:pPr>
            <a:r>
              <a:rPr lang="zh-CN" altLang="en-US">
                <a:latin typeface="宋体" panose="02010600030101010101" pitchFamily="2" charset="-122"/>
              </a:rPr>
              <a:t>                 转储        运行事务    </a:t>
            </a:r>
            <a:r>
              <a:rPr lang="en-US" altLang="zh-CN">
                <a:latin typeface="宋体" panose="02010600030101010101" pitchFamily="2" charset="-122"/>
              </a:rPr>
              <a:t>↓</a:t>
            </a:r>
          </a:p>
          <a:p>
            <a:pPr algn="just">
              <a:lnSpc>
                <a:spcPct val="110000"/>
              </a:lnSpc>
            </a:pPr>
            <a:r>
              <a:rPr lang="zh-CN" altLang="en-US">
                <a:latin typeface="宋体" panose="02010600030101010101" pitchFamily="2" charset="-122"/>
              </a:rPr>
              <a:t>正常运行</a:t>
            </a:r>
            <a:r>
              <a:rPr lang="zh-CN" altLang="en-US" sz="2000">
                <a:latin typeface="宋体" panose="02010600030101010101" pitchFamily="2" charset="-122"/>
              </a:rPr>
              <a:t>   </a:t>
            </a:r>
            <a:r>
              <a:rPr lang="en-US" altLang="zh-CN" sz="2000">
                <a:latin typeface="宋体" panose="02010600030101010101" pitchFamily="2" charset="-122"/>
              </a:rPr>
              <a:t>─┼───────┼─────────────</a:t>
            </a:r>
          </a:p>
          <a:p>
            <a:pPr algn="just">
              <a:lnSpc>
                <a:spcPct val="110000"/>
              </a:lnSpc>
            </a:pPr>
            <a:r>
              <a:rPr lang="en-US" altLang="zh-CN" sz="2000">
                <a:latin typeface="宋体" panose="02010600030101010101" pitchFamily="2" charset="-122"/>
              </a:rPr>
              <a:t>              </a:t>
            </a:r>
            <a:r>
              <a:rPr lang="en-US" altLang="zh-CN">
                <a:latin typeface="宋体" panose="02010600030101010101" pitchFamily="2" charset="-122"/>
              </a:rPr>
              <a:t>Ta      </a:t>
            </a:r>
            <a:r>
              <a:rPr lang="zh-CN" altLang="en-US">
                <a:latin typeface="宋体" panose="02010600030101010101" pitchFamily="2" charset="-122"/>
              </a:rPr>
              <a:t>　　　</a:t>
            </a:r>
            <a:r>
              <a:rPr lang="en-US" altLang="zh-CN">
                <a:latin typeface="宋体" panose="02010600030101010101" pitchFamily="2" charset="-122"/>
              </a:rPr>
              <a:t>Tb              T</a:t>
            </a:r>
            <a:r>
              <a:rPr lang="en-US" altLang="zh-CN" baseline="-25000">
                <a:latin typeface="宋体" panose="02010600030101010101" pitchFamily="2" charset="-122"/>
              </a:rPr>
              <a:t>f</a:t>
            </a:r>
          </a:p>
          <a:p>
            <a:pPr algn="just">
              <a:lnSpc>
                <a:spcPct val="110000"/>
              </a:lnSpc>
            </a:pPr>
            <a:r>
              <a:rPr lang="en-US" altLang="zh-CN" sz="2000">
                <a:latin typeface="宋体" panose="02010600030101010101" pitchFamily="2" charset="-122"/>
              </a:rPr>
              <a:t>            </a:t>
            </a:r>
            <a:r>
              <a:rPr lang="zh-CN" altLang="en-US">
                <a:latin typeface="宋体" panose="02010600030101010101" pitchFamily="2" charset="-122"/>
              </a:rPr>
              <a:t>重装后备副本    重新运行事务</a:t>
            </a:r>
          </a:p>
          <a:p>
            <a:pPr algn="just">
              <a:lnSpc>
                <a:spcPct val="110000"/>
              </a:lnSpc>
            </a:pPr>
            <a:r>
              <a:rPr lang="zh-CN" altLang="en-US">
                <a:latin typeface="宋体" panose="02010600030101010101" pitchFamily="2" charset="-122"/>
              </a:rPr>
              <a:t>恢复</a:t>
            </a:r>
            <a:r>
              <a:rPr lang="zh-CN" altLang="en-US" sz="2000">
                <a:latin typeface="宋体" panose="02010600030101010101" pitchFamily="2" charset="-122"/>
              </a:rPr>
              <a:t>       </a:t>
            </a:r>
            <a:r>
              <a:rPr lang="en-US" altLang="zh-CN" sz="2000">
                <a:latin typeface="宋体" panose="02010600030101010101" pitchFamily="2" charset="-122"/>
              </a:rPr>
              <a:t>─┼───────┴</a:t>
            </a:r>
            <a:r>
              <a:rPr lang="zh-CN" altLang="en-US" sz="2000">
                <a:latin typeface="宋体" panose="02010600030101010101" pitchFamily="2" charset="-122"/>
              </a:rPr>
              <a:t>－－－－－－－－－－－－</a:t>
            </a:r>
            <a:r>
              <a:rPr lang="en-US" altLang="zh-CN" sz="2000">
                <a:latin typeface="宋体" panose="02010600030101010101" pitchFamily="2" charset="-122"/>
              </a:rPr>
              <a:t>→</a:t>
            </a:r>
          </a:p>
          <a:p>
            <a:pPr algn="just">
              <a:lnSpc>
                <a:spcPct val="130000"/>
              </a:lnSpc>
            </a:pPr>
            <a:endParaRPr lang="zh-CN" altLang="en-US" sz="1800">
              <a:latin typeface="Times New Roman" panose="02020603050405020304" pitchFamily="18" charset="0"/>
            </a:endParaRPr>
          </a:p>
        </p:txBody>
      </p:sp>
    </p:spTree>
    <p:extLst>
      <p:ext uri="{BB962C8B-B14F-4D97-AF65-F5344CB8AC3E}">
        <p14:creationId xmlns:p14="http://schemas.microsoft.com/office/powerpoint/2010/main" val="87907075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7B281D68-EECB-4CF9-B4EF-B2B2B7AF6BEA}"/>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A9227D1-DB1E-4874-B702-C783575B9E7B}" type="slidenum">
              <a:rPr lang="zh-CN" altLang="en-US" sz="2000"/>
              <a:pPr/>
              <a:t>209</a:t>
            </a:fld>
            <a:endParaRPr lang="en-US" altLang="zh-CN" sz="2000"/>
          </a:p>
        </p:txBody>
      </p:sp>
      <p:sp>
        <p:nvSpPr>
          <p:cNvPr id="32771" name="日期占位符 4">
            <a:extLst>
              <a:ext uri="{FF2B5EF4-FFF2-40B4-BE49-F238E27FC236}">
                <a16:creationId xmlns:a16="http://schemas.microsoft.com/office/drawing/2014/main" id="{593780BC-74B5-4C45-A0CA-FCD3298DB02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A7BDFED-959A-456C-A057-EABC2E817B1E}" type="datetime1">
              <a:rPr lang="zh-CN" altLang="en-US" sz="1800" smtClean="0"/>
              <a:pPr/>
              <a:t>2024/6/12</a:t>
            </a:fld>
            <a:endParaRPr lang="en-US" altLang="zh-CN" sz="1000"/>
          </a:p>
        </p:txBody>
      </p:sp>
      <p:sp>
        <p:nvSpPr>
          <p:cNvPr id="2155522" name="Rectangle 2">
            <a:extLst>
              <a:ext uri="{FF2B5EF4-FFF2-40B4-BE49-F238E27FC236}">
                <a16:creationId xmlns:a16="http://schemas.microsoft.com/office/drawing/2014/main" id="{49DC2EB0-8F38-46A9-AF84-B960A8D73481}"/>
              </a:ext>
            </a:extLst>
          </p:cNvPr>
          <p:cNvSpPr>
            <a:spLocks noGrp="1" noChangeArrowheads="1"/>
          </p:cNvSpPr>
          <p:nvPr>
            <p:ph type="title"/>
          </p:nvPr>
        </p:nvSpPr>
        <p:spPr/>
        <p:txBody>
          <a:bodyPr/>
          <a:lstStyle/>
          <a:p>
            <a:pPr>
              <a:defRPr/>
            </a:pPr>
            <a:r>
              <a:rPr lang="en-US" altLang="en-US"/>
              <a:t>8.5</a:t>
            </a:r>
            <a:r>
              <a:rPr lang="en-US" altLang="zh-CN"/>
              <a:t> </a:t>
            </a:r>
            <a:r>
              <a:rPr lang="en-US" altLang="en-US"/>
              <a:t>基于日志的数据库恢复</a:t>
            </a:r>
            <a:endParaRPr lang="zh-CN" altLang="en-US"/>
          </a:p>
        </p:txBody>
      </p:sp>
      <p:sp>
        <p:nvSpPr>
          <p:cNvPr id="32773" name="Rectangle 3">
            <a:extLst>
              <a:ext uri="{FF2B5EF4-FFF2-40B4-BE49-F238E27FC236}">
                <a16:creationId xmlns:a16="http://schemas.microsoft.com/office/drawing/2014/main" id="{12B63382-88E4-4336-B644-9018D07E7E67}"/>
              </a:ext>
            </a:extLst>
          </p:cNvPr>
          <p:cNvSpPr>
            <a:spLocks noGrp="1" noChangeArrowheads="1"/>
          </p:cNvSpPr>
          <p:nvPr>
            <p:ph type="body" idx="1"/>
          </p:nvPr>
        </p:nvSpPr>
        <p:spPr>
          <a:xfrm>
            <a:off x="650875" y="1143000"/>
            <a:ext cx="8820150" cy="4933658"/>
          </a:xfrm>
        </p:spPr>
        <p:txBody>
          <a:bodyPr/>
          <a:lstStyle/>
          <a:p>
            <a:r>
              <a:rPr lang="en-US" altLang="zh-CN" dirty="0"/>
              <a:t>8.5.1 </a:t>
            </a:r>
            <a:r>
              <a:rPr lang="zh-CN" altLang="en-US" dirty="0"/>
              <a:t>数据库系统日志文件</a:t>
            </a:r>
          </a:p>
          <a:p>
            <a:pPr lvl="1"/>
            <a:r>
              <a:rPr lang="zh-CN" altLang="en-US" dirty="0"/>
              <a:t>记录有关事务的数据库操作信息 </a:t>
            </a:r>
          </a:p>
          <a:p>
            <a:pPr lvl="1"/>
            <a:r>
              <a:rPr lang="zh-CN" altLang="en-US" dirty="0"/>
              <a:t>日志文件的格式</a:t>
            </a:r>
          </a:p>
          <a:p>
            <a:pPr lvl="2"/>
            <a:r>
              <a:rPr lang="zh-CN" altLang="en-US" dirty="0"/>
              <a:t>以记录为单位的日志文件</a:t>
            </a:r>
          </a:p>
          <a:p>
            <a:pPr lvl="2"/>
            <a:r>
              <a:rPr lang="zh-CN" altLang="en-US" dirty="0"/>
              <a:t>以数据块为单位的日志文件 </a:t>
            </a:r>
          </a:p>
          <a:p>
            <a:pPr lvl="1"/>
            <a:r>
              <a:rPr lang="zh-CN" altLang="en-US" dirty="0"/>
              <a:t>日志文件内容</a:t>
            </a:r>
          </a:p>
          <a:p>
            <a:pPr lvl="2"/>
            <a:r>
              <a:rPr lang="zh-CN" altLang="en-US" dirty="0"/>
              <a:t>事务标识，操作类型，操作对象，更新前后的数据值 </a:t>
            </a:r>
            <a:endParaRPr lang="en-US" altLang="zh-CN" dirty="0"/>
          </a:p>
          <a:p>
            <a:pPr lvl="2"/>
            <a:r>
              <a:rPr lang="zh-CN" altLang="en-US" dirty="0"/>
              <a:t>两条原则：登记的次序严格按并行事务执行的时间次序；必须先写日志文件，后写数据库</a:t>
            </a:r>
          </a:p>
        </p:txBody>
      </p:sp>
    </p:spTree>
    <p:extLst>
      <p:ext uri="{BB962C8B-B14F-4D97-AF65-F5344CB8AC3E}">
        <p14:creationId xmlns:p14="http://schemas.microsoft.com/office/powerpoint/2010/main" val="195270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2795D52-779D-4648-B343-26575CC8C3A3}" type="slidenum">
              <a:rPr lang="zh-CN" altLang="en-US" smtClean="0"/>
              <a:pPr/>
              <a:t>21</a:t>
            </a:fld>
            <a:endParaRPr lang="en-US" altLang="zh-CN"/>
          </a:p>
        </p:txBody>
      </p:sp>
      <p:sp>
        <p:nvSpPr>
          <p:cNvPr id="1331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5EA782C-2709-454A-B8E3-3797C5ECFE20}" type="datetime1">
              <a:rPr lang="zh-CN" altLang="en-US" sz="1800" smtClean="0"/>
              <a:pPr/>
              <a:t>2024/6/12</a:t>
            </a:fld>
            <a:endParaRPr lang="en-US" altLang="zh-CN" sz="1000"/>
          </a:p>
        </p:txBody>
      </p:sp>
      <p:sp>
        <p:nvSpPr>
          <p:cNvPr id="1029122" name="Rectangle 2"/>
          <p:cNvSpPr>
            <a:spLocks noGrp="1" noChangeArrowheads="1"/>
          </p:cNvSpPr>
          <p:nvPr>
            <p:ph type="title"/>
          </p:nvPr>
        </p:nvSpPr>
        <p:spPr/>
        <p:txBody>
          <a:bodyPr/>
          <a:lstStyle/>
          <a:p>
            <a:pPr>
              <a:defRPr/>
            </a:pPr>
            <a:r>
              <a:rPr lang="en-US" altLang="zh-CN"/>
              <a:t>3. </a:t>
            </a:r>
            <a:r>
              <a:rPr lang="zh-CN" altLang="en-US"/>
              <a:t>联系</a:t>
            </a:r>
          </a:p>
        </p:txBody>
      </p:sp>
      <p:sp>
        <p:nvSpPr>
          <p:cNvPr id="13317" name="Rectangle 32"/>
          <p:cNvSpPr>
            <a:spLocks noGrp="1" noChangeArrowheads="1"/>
          </p:cNvSpPr>
          <p:nvPr>
            <p:ph type="body" idx="1"/>
          </p:nvPr>
        </p:nvSpPr>
        <p:spPr>
          <a:xfrm>
            <a:off x="650875" y="1143000"/>
            <a:ext cx="8820150" cy="384175"/>
          </a:xfrm>
        </p:spPr>
        <p:txBody>
          <a:bodyPr/>
          <a:lstStyle/>
          <a:p>
            <a:r>
              <a:rPr lang="zh-CN" altLang="en-US"/>
              <a:t>两个实体集之间的联系有三种：</a:t>
            </a:r>
          </a:p>
        </p:txBody>
      </p:sp>
      <p:grpSp>
        <p:nvGrpSpPr>
          <p:cNvPr id="13318" name="Group 33"/>
          <p:cNvGrpSpPr>
            <a:grpSpLocks/>
          </p:cNvGrpSpPr>
          <p:nvPr/>
        </p:nvGrpSpPr>
        <p:grpSpPr bwMode="auto">
          <a:xfrm>
            <a:off x="1281113" y="1773238"/>
            <a:ext cx="7488237" cy="2998787"/>
            <a:chOff x="912" y="1152"/>
            <a:chExt cx="4176" cy="2832"/>
          </a:xfrm>
        </p:grpSpPr>
        <p:grpSp>
          <p:nvGrpSpPr>
            <p:cNvPr id="13344" name="Group 34"/>
            <p:cNvGrpSpPr>
              <a:grpSpLocks/>
            </p:cNvGrpSpPr>
            <p:nvPr/>
          </p:nvGrpSpPr>
          <p:grpSpPr bwMode="auto">
            <a:xfrm>
              <a:off x="912" y="1200"/>
              <a:ext cx="1008" cy="2784"/>
              <a:chOff x="1056" y="1344"/>
              <a:chExt cx="1008" cy="2784"/>
            </a:xfrm>
          </p:grpSpPr>
          <p:sp>
            <p:nvSpPr>
              <p:cNvPr id="13363" name="Text Box 35"/>
              <p:cNvSpPr txBox="1">
                <a:spLocks noChangeArrowheads="1"/>
              </p:cNvSpPr>
              <p:nvPr/>
            </p:nvSpPr>
            <p:spPr bwMode="auto">
              <a:xfrm>
                <a:off x="1104" y="1344"/>
                <a:ext cx="816" cy="4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实体</a:t>
                </a:r>
                <a:r>
                  <a:rPr lang="zh-CN" altLang="en-US" sz="2400"/>
                  <a:t>集</a:t>
                </a:r>
                <a:r>
                  <a:rPr kumimoji="1" lang="en-US" altLang="zh-CN" sz="2400">
                    <a:latin typeface="Times New Roman" pitchFamily="18" charset="0"/>
                  </a:rPr>
                  <a:t>1</a:t>
                </a:r>
              </a:p>
            </p:txBody>
          </p:sp>
          <p:sp>
            <p:nvSpPr>
              <p:cNvPr id="13364" name="AutoShape 36"/>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联系名</a:t>
                </a:r>
                <a:endParaRPr kumimoji="1" lang="zh-CN" altLang="en-US" sz="2400" b="0">
                  <a:latin typeface="Times New Roman" pitchFamily="18" charset="0"/>
                </a:endParaRPr>
              </a:p>
            </p:txBody>
          </p:sp>
          <p:sp>
            <p:nvSpPr>
              <p:cNvPr id="13365" name="Text Box 37"/>
              <p:cNvSpPr txBox="1">
                <a:spLocks noChangeArrowheads="1"/>
              </p:cNvSpPr>
              <p:nvPr/>
            </p:nvSpPr>
            <p:spPr bwMode="auto">
              <a:xfrm>
                <a:off x="1152" y="3169"/>
                <a:ext cx="816" cy="4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实体</a:t>
                </a:r>
                <a:r>
                  <a:rPr lang="zh-CN" altLang="en-US" sz="2400"/>
                  <a:t>集</a:t>
                </a:r>
                <a:r>
                  <a:rPr kumimoji="1" lang="en-US" altLang="zh-CN" sz="2400">
                    <a:latin typeface="Times New Roman" pitchFamily="18" charset="0"/>
                  </a:rPr>
                  <a:t>2</a:t>
                </a:r>
              </a:p>
            </p:txBody>
          </p:sp>
          <p:sp>
            <p:nvSpPr>
              <p:cNvPr id="13366" name="Line 38"/>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7" name="Line 39"/>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8" name="Text Box 40"/>
              <p:cNvSpPr txBox="1">
                <a:spLocks noChangeArrowheads="1"/>
              </p:cNvSpPr>
              <p:nvPr/>
            </p:nvSpPr>
            <p:spPr bwMode="auto">
              <a:xfrm>
                <a:off x="1152" y="1776"/>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3369" name="Text Box 41"/>
              <p:cNvSpPr txBox="1">
                <a:spLocks noChangeArrowheads="1"/>
              </p:cNvSpPr>
              <p:nvPr/>
            </p:nvSpPr>
            <p:spPr bwMode="auto">
              <a:xfrm>
                <a:off x="1200" y="2737"/>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3370" name="Text Box 42"/>
              <p:cNvSpPr txBox="1">
                <a:spLocks noChangeArrowheads="1"/>
              </p:cNvSpPr>
              <p:nvPr/>
            </p:nvSpPr>
            <p:spPr bwMode="auto">
              <a:xfrm>
                <a:off x="1200" y="369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1:1</a:t>
                </a:r>
                <a:r>
                  <a:rPr kumimoji="1" lang="zh-CN" altLang="en-US" sz="2400">
                    <a:latin typeface="Times New Roman" pitchFamily="18" charset="0"/>
                  </a:rPr>
                  <a:t>联系</a:t>
                </a:r>
                <a:endParaRPr kumimoji="1" lang="zh-CN" altLang="en-US" sz="2400" b="0">
                  <a:latin typeface="Times New Roman" pitchFamily="18" charset="0"/>
                </a:endParaRPr>
              </a:p>
            </p:txBody>
          </p:sp>
        </p:grpSp>
        <p:grpSp>
          <p:nvGrpSpPr>
            <p:cNvPr id="13345" name="Group 43"/>
            <p:cNvGrpSpPr>
              <a:grpSpLocks/>
            </p:cNvGrpSpPr>
            <p:nvPr/>
          </p:nvGrpSpPr>
          <p:grpSpPr bwMode="auto">
            <a:xfrm>
              <a:off x="4080" y="1152"/>
              <a:ext cx="1008" cy="2784"/>
              <a:chOff x="1056" y="1344"/>
              <a:chExt cx="1008" cy="2784"/>
            </a:xfrm>
          </p:grpSpPr>
          <p:sp>
            <p:nvSpPr>
              <p:cNvPr id="13355" name="Text Box 44"/>
              <p:cNvSpPr txBox="1">
                <a:spLocks noChangeArrowheads="1"/>
              </p:cNvSpPr>
              <p:nvPr/>
            </p:nvSpPr>
            <p:spPr bwMode="auto">
              <a:xfrm>
                <a:off x="1104" y="1344"/>
                <a:ext cx="816" cy="4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实体集1</a:t>
                </a:r>
                <a:endParaRPr kumimoji="1" lang="en-US" altLang="zh-CN" sz="2400">
                  <a:latin typeface="Times New Roman" pitchFamily="18" charset="0"/>
                </a:endParaRPr>
              </a:p>
            </p:txBody>
          </p:sp>
          <p:sp>
            <p:nvSpPr>
              <p:cNvPr id="13356" name="AutoShape 45"/>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联系名</a:t>
                </a:r>
                <a:endParaRPr kumimoji="1" lang="zh-CN" altLang="en-US" sz="2400" b="0">
                  <a:latin typeface="Times New Roman" pitchFamily="18" charset="0"/>
                </a:endParaRPr>
              </a:p>
            </p:txBody>
          </p:sp>
          <p:sp>
            <p:nvSpPr>
              <p:cNvPr id="13357" name="Text Box 46"/>
              <p:cNvSpPr txBox="1">
                <a:spLocks noChangeArrowheads="1"/>
              </p:cNvSpPr>
              <p:nvPr/>
            </p:nvSpPr>
            <p:spPr bwMode="auto">
              <a:xfrm>
                <a:off x="1152" y="3169"/>
                <a:ext cx="816" cy="4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实体集2</a:t>
                </a:r>
              </a:p>
            </p:txBody>
          </p:sp>
          <p:sp>
            <p:nvSpPr>
              <p:cNvPr id="13358" name="Line 47"/>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9" name="Line 48"/>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0" name="Text Box 49"/>
              <p:cNvSpPr txBox="1">
                <a:spLocks noChangeArrowheads="1"/>
              </p:cNvSpPr>
              <p:nvPr/>
            </p:nvSpPr>
            <p:spPr bwMode="auto">
              <a:xfrm>
                <a:off x="1152" y="1776"/>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m</a:t>
                </a:r>
                <a:endParaRPr kumimoji="1" lang="en-US" altLang="zh-CN" sz="2400" b="0">
                  <a:latin typeface="Times New Roman" pitchFamily="18" charset="0"/>
                </a:endParaRPr>
              </a:p>
            </p:txBody>
          </p:sp>
          <p:sp>
            <p:nvSpPr>
              <p:cNvPr id="13361" name="Text Box 50"/>
              <p:cNvSpPr txBox="1">
                <a:spLocks noChangeArrowheads="1"/>
              </p:cNvSpPr>
              <p:nvPr/>
            </p:nvSpPr>
            <p:spPr bwMode="auto">
              <a:xfrm>
                <a:off x="1200" y="2737"/>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13362" name="Text Box 51"/>
              <p:cNvSpPr txBox="1">
                <a:spLocks noChangeArrowheads="1"/>
              </p:cNvSpPr>
              <p:nvPr/>
            </p:nvSpPr>
            <p:spPr bwMode="auto">
              <a:xfrm>
                <a:off x="1200" y="369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m:n</a:t>
                </a:r>
                <a:r>
                  <a:rPr kumimoji="1" lang="zh-CN" altLang="en-US" sz="2400">
                    <a:latin typeface="Times New Roman" pitchFamily="18" charset="0"/>
                  </a:rPr>
                  <a:t>联系</a:t>
                </a:r>
                <a:endParaRPr kumimoji="1" lang="zh-CN" altLang="en-US" sz="2400" b="0">
                  <a:latin typeface="Times New Roman" pitchFamily="18" charset="0"/>
                </a:endParaRPr>
              </a:p>
            </p:txBody>
          </p:sp>
        </p:grpSp>
        <p:grpSp>
          <p:nvGrpSpPr>
            <p:cNvPr id="13346" name="Group 52"/>
            <p:cNvGrpSpPr>
              <a:grpSpLocks/>
            </p:cNvGrpSpPr>
            <p:nvPr/>
          </p:nvGrpSpPr>
          <p:grpSpPr bwMode="auto">
            <a:xfrm>
              <a:off x="2496" y="1200"/>
              <a:ext cx="1008" cy="2784"/>
              <a:chOff x="1056" y="1344"/>
              <a:chExt cx="1008" cy="2784"/>
            </a:xfrm>
          </p:grpSpPr>
          <p:sp>
            <p:nvSpPr>
              <p:cNvPr id="13347" name="Text Box 53"/>
              <p:cNvSpPr txBox="1">
                <a:spLocks noChangeArrowheads="1"/>
              </p:cNvSpPr>
              <p:nvPr/>
            </p:nvSpPr>
            <p:spPr bwMode="auto">
              <a:xfrm>
                <a:off x="1104" y="1344"/>
                <a:ext cx="816" cy="4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实体集1</a:t>
                </a:r>
                <a:endParaRPr kumimoji="1" lang="en-US" altLang="zh-CN" sz="2400">
                  <a:latin typeface="Times New Roman" pitchFamily="18" charset="0"/>
                </a:endParaRPr>
              </a:p>
            </p:txBody>
          </p:sp>
          <p:sp>
            <p:nvSpPr>
              <p:cNvPr id="13348" name="AutoShape 54"/>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联系名</a:t>
                </a:r>
                <a:endParaRPr kumimoji="1" lang="zh-CN" altLang="en-US" sz="2400" b="0">
                  <a:latin typeface="Times New Roman" pitchFamily="18" charset="0"/>
                </a:endParaRPr>
              </a:p>
            </p:txBody>
          </p:sp>
          <p:sp>
            <p:nvSpPr>
              <p:cNvPr id="13349" name="Text Box 55"/>
              <p:cNvSpPr txBox="1">
                <a:spLocks noChangeArrowheads="1"/>
              </p:cNvSpPr>
              <p:nvPr/>
            </p:nvSpPr>
            <p:spPr bwMode="auto">
              <a:xfrm>
                <a:off x="1152" y="3169"/>
                <a:ext cx="816" cy="4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实体集2</a:t>
                </a:r>
              </a:p>
            </p:txBody>
          </p:sp>
          <p:sp>
            <p:nvSpPr>
              <p:cNvPr id="13350" name="Line 56"/>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1" name="Line 57"/>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2" name="Text Box 58"/>
              <p:cNvSpPr txBox="1">
                <a:spLocks noChangeArrowheads="1"/>
              </p:cNvSpPr>
              <p:nvPr/>
            </p:nvSpPr>
            <p:spPr bwMode="auto">
              <a:xfrm>
                <a:off x="1152" y="1776"/>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3353" name="Text Box 59"/>
              <p:cNvSpPr txBox="1">
                <a:spLocks noChangeArrowheads="1"/>
              </p:cNvSpPr>
              <p:nvPr/>
            </p:nvSpPr>
            <p:spPr bwMode="auto">
              <a:xfrm>
                <a:off x="1200" y="2737"/>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13354" name="Text Box 60"/>
              <p:cNvSpPr txBox="1">
                <a:spLocks noChangeArrowheads="1"/>
              </p:cNvSpPr>
              <p:nvPr/>
            </p:nvSpPr>
            <p:spPr bwMode="auto">
              <a:xfrm>
                <a:off x="1200" y="369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1:n</a:t>
                </a:r>
                <a:r>
                  <a:rPr kumimoji="1" lang="zh-CN" altLang="en-US" sz="2400">
                    <a:latin typeface="Times New Roman" pitchFamily="18" charset="0"/>
                  </a:rPr>
                  <a:t>联系</a:t>
                </a:r>
                <a:endParaRPr kumimoji="1" lang="zh-CN" altLang="en-US" sz="2400" b="0">
                  <a:latin typeface="Times New Roman" pitchFamily="18" charset="0"/>
                </a:endParaRPr>
              </a:p>
            </p:txBody>
          </p:sp>
        </p:grpSp>
      </p:grpSp>
      <p:grpSp>
        <p:nvGrpSpPr>
          <p:cNvPr id="1029181" name="Group 61"/>
          <p:cNvGrpSpPr>
            <a:grpSpLocks/>
          </p:cNvGrpSpPr>
          <p:nvPr/>
        </p:nvGrpSpPr>
        <p:grpSpPr bwMode="auto">
          <a:xfrm>
            <a:off x="1352550" y="4941888"/>
            <a:ext cx="7272338" cy="1582737"/>
            <a:chOff x="1536" y="1536"/>
            <a:chExt cx="2736" cy="749"/>
          </a:xfrm>
        </p:grpSpPr>
        <p:grpSp>
          <p:nvGrpSpPr>
            <p:cNvPr id="13320" name="Group 62"/>
            <p:cNvGrpSpPr>
              <a:grpSpLocks/>
            </p:cNvGrpSpPr>
            <p:nvPr/>
          </p:nvGrpSpPr>
          <p:grpSpPr bwMode="auto">
            <a:xfrm>
              <a:off x="1536" y="1536"/>
              <a:ext cx="2736" cy="749"/>
              <a:chOff x="2340" y="13736"/>
              <a:chExt cx="6840" cy="1872"/>
            </a:xfrm>
          </p:grpSpPr>
          <p:sp>
            <p:nvSpPr>
              <p:cNvPr id="13324" name="Oval 63"/>
              <p:cNvSpPr>
                <a:spLocks noChangeArrowheads="1"/>
              </p:cNvSpPr>
              <p:nvPr/>
            </p:nvSpPr>
            <p:spPr bwMode="auto">
              <a:xfrm>
                <a:off x="234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5" name="Oval 64"/>
              <p:cNvSpPr>
                <a:spLocks noChangeArrowheads="1"/>
              </p:cNvSpPr>
              <p:nvPr/>
            </p:nvSpPr>
            <p:spPr bwMode="auto">
              <a:xfrm>
                <a:off x="342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6" name="Oval 65"/>
              <p:cNvSpPr>
                <a:spLocks noChangeArrowheads="1"/>
              </p:cNvSpPr>
              <p:nvPr/>
            </p:nvSpPr>
            <p:spPr bwMode="auto">
              <a:xfrm>
                <a:off x="486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7" name="Oval 66"/>
              <p:cNvSpPr>
                <a:spLocks noChangeArrowheads="1"/>
              </p:cNvSpPr>
              <p:nvPr/>
            </p:nvSpPr>
            <p:spPr bwMode="auto">
              <a:xfrm>
                <a:off x="594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8" name="Oval 67"/>
              <p:cNvSpPr>
                <a:spLocks noChangeArrowheads="1"/>
              </p:cNvSpPr>
              <p:nvPr/>
            </p:nvSpPr>
            <p:spPr bwMode="auto">
              <a:xfrm>
                <a:off x="756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9" name="Oval 68"/>
              <p:cNvSpPr>
                <a:spLocks noChangeArrowheads="1"/>
              </p:cNvSpPr>
              <p:nvPr/>
            </p:nvSpPr>
            <p:spPr bwMode="auto">
              <a:xfrm>
                <a:off x="864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30" name="Line 69"/>
              <p:cNvSpPr>
                <a:spLocks noChangeShapeType="1"/>
              </p:cNvSpPr>
              <p:nvPr/>
            </p:nvSpPr>
            <p:spPr bwMode="auto">
              <a:xfrm>
                <a:off x="2700" y="14204"/>
                <a:ext cx="9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1" name="Line 70"/>
              <p:cNvSpPr>
                <a:spLocks noChangeShapeType="1"/>
              </p:cNvSpPr>
              <p:nvPr/>
            </p:nvSpPr>
            <p:spPr bwMode="auto">
              <a:xfrm>
                <a:off x="2700" y="14360"/>
                <a:ext cx="9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2" name="Line 71"/>
              <p:cNvSpPr>
                <a:spLocks noChangeShapeType="1"/>
              </p:cNvSpPr>
              <p:nvPr/>
            </p:nvSpPr>
            <p:spPr bwMode="auto">
              <a:xfrm>
                <a:off x="2520" y="14360"/>
                <a:ext cx="1260" cy="78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3" name="Line 72"/>
              <p:cNvSpPr>
                <a:spLocks noChangeShapeType="1"/>
              </p:cNvSpPr>
              <p:nvPr/>
            </p:nvSpPr>
            <p:spPr bwMode="auto">
              <a:xfrm flipV="1">
                <a:off x="2520" y="14516"/>
                <a:ext cx="1260"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4" name="Line 73"/>
              <p:cNvSpPr>
                <a:spLocks noChangeShapeType="1"/>
              </p:cNvSpPr>
              <p:nvPr/>
            </p:nvSpPr>
            <p:spPr bwMode="auto">
              <a:xfrm>
                <a:off x="5220" y="14204"/>
                <a:ext cx="9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5" name="Line 74"/>
              <p:cNvSpPr>
                <a:spLocks noChangeShapeType="1"/>
              </p:cNvSpPr>
              <p:nvPr/>
            </p:nvSpPr>
            <p:spPr bwMode="auto">
              <a:xfrm>
                <a:off x="5220" y="14204"/>
                <a:ext cx="108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6" name="Line 75"/>
              <p:cNvSpPr>
                <a:spLocks noChangeShapeType="1"/>
              </p:cNvSpPr>
              <p:nvPr/>
            </p:nvSpPr>
            <p:spPr bwMode="auto">
              <a:xfrm>
                <a:off x="5220" y="14204"/>
                <a:ext cx="1080" cy="78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7" name="Line 76"/>
              <p:cNvSpPr>
                <a:spLocks noChangeShapeType="1"/>
              </p:cNvSpPr>
              <p:nvPr/>
            </p:nvSpPr>
            <p:spPr bwMode="auto">
              <a:xfrm flipV="1">
                <a:off x="5040" y="14360"/>
                <a:ext cx="1260"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8" name="Line 77"/>
              <p:cNvSpPr>
                <a:spLocks noChangeShapeType="1"/>
              </p:cNvSpPr>
              <p:nvPr/>
            </p:nvSpPr>
            <p:spPr bwMode="auto">
              <a:xfrm>
                <a:off x="7740" y="14048"/>
                <a:ext cx="126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9" name="Line 78"/>
              <p:cNvSpPr>
                <a:spLocks noChangeShapeType="1"/>
              </p:cNvSpPr>
              <p:nvPr/>
            </p:nvSpPr>
            <p:spPr bwMode="auto">
              <a:xfrm>
                <a:off x="7740" y="14048"/>
                <a:ext cx="126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0" name="Line 79"/>
              <p:cNvSpPr>
                <a:spLocks noChangeShapeType="1"/>
              </p:cNvSpPr>
              <p:nvPr/>
            </p:nvSpPr>
            <p:spPr bwMode="auto">
              <a:xfrm>
                <a:off x="7740" y="14048"/>
                <a:ext cx="1260"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1" name="Line 80"/>
              <p:cNvSpPr>
                <a:spLocks noChangeShapeType="1"/>
              </p:cNvSpPr>
              <p:nvPr/>
            </p:nvSpPr>
            <p:spPr bwMode="auto">
              <a:xfrm>
                <a:off x="7920" y="14984"/>
                <a:ext cx="108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2" name="Line 81"/>
              <p:cNvSpPr>
                <a:spLocks noChangeShapeType="1"/>
              </p:cNvSpPr>
              <p:nvPr/>
            </p:nvSpPr>
            <p:spPr bwMode="auto">
              <a:xfrm flipV="1">
                <a:off x="7920" y="14984"/>
                <a:ext cx="108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3" name="Line 82"/>
              <p:cNvSpPr>
                <a:spLocks noChangeShapeType="1"/>
              </p:cNvSpPr>
              <p:nvPr/>
            </p:nvSpPr>
            <p:spPr bwMode="auto">
              <a:xfrm>
                <a:off x="7740" y="14828"/>
                <a:ext cx="108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321" name="Group 83"/>
            <p:cNvGrpSpPr>
              <a:grpSpLocks/>
            </p:cNvGrpSpPr>
            <p:nvPr/>
          </p:nvGrpSpPr>
          <p:grpSpPr bwMode="auto">
            <a:xfrm>
              <a:off x="2616" y="2064"/>
              <a:ext cx="504" cy="125"/>
              <a:chOff x="5040" y="1540"/>
              <a:chExt cx="1260" cy="312"/>
            </a:xfrm>
          </p:grpSpPr>
          <p:sp>
            <p:nvSpPr>
              <p:cNvPr id="13322" name="Line 84"/>
              <p:cNvSpPr>
                <a:spLocks noChangeShapeType="1"/>
              </p:cNvSpPr>
              <p:nvPr/>
            </p:nvSpPr>
            <p:spPr bwMode="auto">
              <a:xfrm>
                <a:off x="5040" y="1540"/>
                <a:ext cx="126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3" name="Line 85"/>
              <p:cNvSpPr>
                <a:spLocks noChangeShapeType="1"/>
              </p:cNvSpPr>
              <p:nvPr/>
            </p:nvSpPr>
            <p:spPr bwMode="auto">
              <a:xfrm>
                <a:off x="5040" y="1540"/>
                <a:ext cx="126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9181"/>
                                        </p:tgtEl>
                                        <p:attrNameLst>
                                          <p:attrName>style.visibility</p:attrName>
                                        </p:attrNameLst>
                                      </p:cBhvr>
                                      <p:to>
                                        <p:strVal val="visible"/>
                                      </p:to>
                                    </p:set>
                                    <p:animEffect transition="in" filter="wipe(up)">
                                      <p:cBhvr>
                                        <p:cTn id="7" dur="1000"/>
                                        <p:tgtEl>
                                          <p:spTgt spid="1029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64B39AB1-D7FB-40CC-9366-8FC0B082F68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31F568C-DAA6-4B88-A7A3-8BFADEA4335C}" type="slidenum">
              <a:rPr lang="zh-CN" altLang="en-US" sz="2000"/>
              <a:pPr/>
              <a:t>210</a:t>
            </a:fld>
            <a:endParaRPr lang="en-US" altLang="zh-CN" sz="2000"/>
          </a:p>
        </p:txBody>
      </p:sp>
      <p:sp>
        <p:nvSpPr>
          <p:cNvPr id="33795" name="日期占位符 4">
            <a:extLst>
              <a:ext uri="{FF2B5EF4-FFF2-40B4-BE49-F238E27FC236}">
                <a16:creationId xmlns:a16="http://schemas.microsoft.com/office/drawing/2014/main" id="{CB4DB5D2-21B9-4B7E-BC79-D6AC63F0DC89}"/>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9E0B400-CB63-45AD-A11B-FD797526B504}" type="datetime1">
              <a:rPr lang="zh-CN" altLang="en-US" sz="1800" smtClean="0"/>
              <a:pPr/>
              <a:t>2024/6/12</a:t>
            </a:fld>
            <a:endParaRPr lang="en-US" altLang="zh-CN" sz="1000"/>
          </a:p>
        </p:txBody>
      </p:sp>
      <p:sp>
        <p:nvSpPr>
          <p:cNvPr id="2158594" name="Rectangle 2">
            <a:extLst>
              <a:ext uri="{FF2B5EF4-FFF2-40B4-BE49-F238E27FC236}">
                <a16:creationId xmlns:a16="http://schemas.microsoft.com/office/drawing/2014/main" id="{55D6794E-42BF-4BF3-B4D8-BDB3DC351959}"/>
              </a:ext>
            </a:extLst>
          </p:cNvPr>
          <p:cNvSpPr>
            <a:spLocks noGrp="1" noChangeArrowheads="1"/>
          </p:cNvSpPr>
          <p:nvPr>
            <p:ph type="title"/>
          </p:nvPr>
        </p:nvSpPr>
        <p:spPr>
          <a:xfrm>
            <a:off x="650875" y="311150"/>
            <a:ext cx="8820150" cy="603250"/>
          </a:xfrm>
        </p:spPr>
        <p:txBody>
          <a:bodyPr/>
          <a:lstStyle/>
          <a:p>
            <a:pPr defTabSz="914400">
              <a:defRPr/>
            </a:pPr>
            <a:r>
              <a:rPr lang="zh-CN" altLang="en-US" sz="4400"/>
              <a:t>日志文件内容</a:t>
            </a:r>
          </a:p>
        </p:txBody>
      </p:sp>
      <p:sp>
        <p:nvSpPr>
          <p:cNvPr id="33797" name="Rectangle 3">
            <a:extLst>
              <a:ext uri="{FF2B5EF4-FFF2-40B4-BE49-F238E27FC236}">
                <a16:creationId xmlns:a16="http://schemas.microsoft.com/office/drawing/2014/main" id="{11B48648-9BE9-4FE8-AC9D-6FFE7DBB355F}"/>
              </a:ext>
            </a:extLst>
          </p:cNvPr>
          <p:cNvSpPr>
            <a:spLocks noGrp="1" noChangeArrowheads="1"/>
          </p:cNvSpPr>
          <p:nvPr>
            <p:ph type="body" idx="1"/>
          </p:nvPr>
        </p:nvSpPr>
        <p:spPr>
          <a:xfrm>
            <a:off x="650875" y="1143000"/>
            <a:ext cx="8820150" cy="4438650"/>
          </a:xfrm>
        </p:spPr>
        <p:txBody>
          <a:bodyPr/>
          <a:lstStyle/>
          <a:p>
            <a:pPr marL="742950" lvl="1" indent="-285750" defTabSz="914400"/>
            <a:r>
              <a:rPr lang="zh-CN" altLang="en-US"/>
              <a:t>以记录为单位的日志文件</a:t>
            </a:r>
          </a:p>
          <a:p>
            <a:pPr marL="1143000" lvl="2" indent="-228600" defTabSz="914400"/>
            <a:r>
              <a:rPr lang="en-US" altLang="zh-CN"/>
              <a:t> &lt; Start</a:t>
            </a:r>
            <a:r>
              <a:rPr lang="en-US" altLang="zh-CN" i="1"/>
              <a:t> Ti</a:t>
            </a:r>
            <a:r>
              <a:rPr lang="en-US" altLang="zh-CN"/>
              <a:t>&gt;</a:t>
            </a:r>
            <a:r>
              <a:rPr lang="zh-CN" altLang="en-US"/>
              <a:t>，表示事务</a:t>
            </a:r>
            <a:r>
              <a:rPr lang="en-US" altLang="zh-CN" i="1"/>
              <a:t>Ti</a:t>
            </a:r>
            <a:r>
              <a:rPr lang="zh-CN" altLang="en-US"/>
              <a:t>开始。 </a:t>
            </a:r>
            <a:endParaRPr lang="en-US" altLang="zh-CN"/>
          </a:p>
          <a:p>
            <a:pPr marL="1143000" lvl="2" indent="-228600" defTabSz="914400"/>
            <a:r>
              <a:rPr lang="en-US" altLang="zh-CN"/>
              <a:t>&lt;</a:t>
            </a:r>
            <a:r>
              <a:rPr lang="en-US" altLang="zh-CN" i="1"/>
              <a:t>Ti</a:t>
            </a:r>
            <a:r>
              <a:rPr lang="zh-CN" altLang="en-US"/>
              <a:t>， </a:t>
            </a:r>
            <a:r>
              <a:rPr lang="en-US" altLang="zh-CN" i="1"/>
              <a:t>Xj</a:t>
            </a:r>
            <a:r>
              <a:rPr lang="zh-CN" altLang="en-US"/>
              <a:t>，</a:t>
            </a:r>
            <a:r>
              <a:rPr lang="en-US" altLang="zh-CN" i="1"/>
              <a:t>V1</a:t>
            </a:r>
            <a:r>
              <a:rPr lang="zh-CN" altLang="en-US"/>
              <a:t>，</a:t>
            </a:r>
            <a:r>
              <a:rPr lang="en-US" altLang="zh-CN" i="1"/>
              <a:t>V2</a:t>
            </a:r>
            <a:r>
              <a:rPr lang="en-US" altLang="zh-CN"/>
              <a:t>&gt;</a:t>
            </a:r>
            <a:r>
              <a:rPr lang="zh-CN" altLang="en-US"/>
              <a:t>，表示事务</a:t>
            </a:r>
            <a:r>
              <a:rPr lang="en-US" altLang="zh-CN" i="1"/>
              <a:t>Ti</a:t>
            </a:r>
            <a:r>
              <a:rPr lang="zh-CN" altLang="en-US"/>
              <a:t>对数据项</a:t>
            </a:r>
            <a:r>
              <a:rPr lang="en-US" altLang="zh-CN" i="1"/>
              <a:t>Xj</a:t>
            </a:r>
            <a:r>
              <a:rPr lang="zh-CN" altLang="en-US"/>
              <a:t>执行写操作。旧值是</a:t>
            </a:r>
            <a:r>
              <a:rPr lang="en-US" altLang="zh-CN" i="1"/>
              <a:t>V1</a:t>
            </a:r>
            <a:r>
              <a:rPr lang="en-US" altLang="zh-CN"/>
              <a:t>,</a:t>
            </a:r>
            <a:r>
              <a:rPr lang="zh-CN" altLang="en-US"/>
              <a:t>新值是</a:t>
            </a:r>
            <a:r>
              <a:rPr lang="en-US" altLang="zh-CN" i="1"/>
              <a:t>V2</a:t>
            </a:r>
            <a:r>
              <a:rPr lang="zh-CN" altLang="en-US"/>
              <a:t>。  </a:t>
            </a:r>
          </a:p>
          <a:p>
            <a:pPr marL="1143000" lvl="2" indent="-228600" defTabSz="914400"/>
            <a:r>
              <a:rPr lang="en-US" altLang="zh-CN"/>
              <a:t>&lt; Commit</a:t>
            </a:r>
            <a:r>
              <a:rPr lang="en-US" altLang="zh-CN" i="1"/>
              <a:t> Ti</a:t>
            </a:r>
            <a:r>
              <a:rPr lang="en-US" altLang="zh-CN"/>
              <a:t>&gt;</a:t>
            </a:r>
            <a:r>
              <a:rPr lang="zh-CN" altLang="en-US"/>
              <a:t>，表示事务</a:t>
            </a:r>
            <a:r>
              <a:rPr lang="en-US" altLang="zh-CN" i="1"/>
              <a:t>Ti</a:t>
            </a:r>
            <a:r>
              <a:rPr lang="zh-CN" altLang="en-US"/>
              <a:t>已提交。事务对数据库所做的任何更新都写入到数据缓冲区中，通常不能确定磁盘是否已经进行更新 </a:t>
            </a:r>
          </a:p>
          <a:p>
            <a:pPr marL="1143000" lvl="2" indent="-228600" defTabSz="914400"/>
            <a:r>
              <a:rPr lang="en-US" altLang="zh-CN"/>
              <a:t>&lt; Abort</a:t>
            </a:r>
            <a:r>
              <a:rPr lang="en-US" altLang="zh-CN" i="1"/>
              <a:t> Ti</a:t>
            </a:r>
            <a:r>
              <a:rPr lang="en-US" altLang="zh-CN"/>
              <a:t>&gt;</a:t>
            </a:r>
            <a:r>
              <a:rPr lang="zh-CN" altLang="en-US"/>
              <a:t>，表示事务</a:t>
            </a:r>
            <a:r>
              <a:rPr lang="en-US" altLang="zh-CN" i="1"/>
              <a:t>Ti</a:t>
            </a:r>
            <a:r>
              <a:rPr lang="zh-CN" altLang="en-US"/>
              <a:t>已中止。表明事务不能成功完成。如果事务中止，系统将确保这一事务的更新不会对数据库造成影响 </a:t>
            </a:r>
          </a:p>
        </p:txBody>
      </p:sp>
    </p:spTree>
    <p:extLst>
      <p:ext uri="{BB962C8B-B14F-4D97-AF65-F5344CB8AC3E}">
        <p14:creationId xmlns:p14="http://schemas.microsoft.com/office/powerpoint/2010/main" val="178610311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5506BF7D-E4DD-49C0-BC0F-7DCB175C68DE}"/>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3FD4151-0860-4B5F-BA36-79CE33390A39}" type="slidenum">
              <a:rPr lang="zh-CN" altLang="en-US" sz="2000"/>
              <a:pPr/>
              <a:t>211</a:t>
            </a:fld>
            <a:endParaRPr lang="en-US" altLang="zh-CN" sz="2000"/>
          </a:p>
        </p:txBody>
      </p:sp>
      <p:sp>
        <p:nvSpPr>
          <p:cNvPr id="34819" name="日期占位符 4">
            <a:extLst>
              <a:ext uri="{FF2B5EF4-FFF2-40B4-BE49-F238E27FC236}">
                <a16:creationId xmlns:a16="http://schemas.microsoft.com/office/drawing/2014/main" id="{1391D4D3-C926-443D-B00E-BA917569110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3D90365-DBB3-42EA-A383-9BC7B9DC27E9}" type="datetime1">
              <a:rPr lang="zh-CN" altLang="en-US" sz="1800" smtClean="0"/>
              <a:pPr/>
              <a:t>2024/6/12</a:t>
            </a:fld>
            <a:endParaRPr lang="en-US" altLang="zh-CN" sz="1000"/>
          </a:p>
        </p:txBody>
      </p:sp>
      <p:sp>
        <p:nvSpPr>
          <p:cNvPr id="2160642" name="Rectangle 2">
            <a:extLst>
              <a:ext uri="{FF2B5EF4-FFF2-40B4-BE49-F238E27FC236}">
                <a16:creationId xmlns:a16="http://schemas.microsoft.com/office/drawing/2014/main" id="{9510FDEA-CE33-43E1-8C83-4D0499CA099A}"/>
              </a:ext>
            </a:extLst>
          </p:cNvPr>
          <p:cNvSpPr>
            <a:spLocks noGrp="1" noChangeArrowheads="1"/>
          </p:cNvSpPr>
          <p:nvPr>
            <p:ph type="title"/>
          </p:nvPr>
        </p:nvSpPr>
        <p:spPr/>
        <p:txBody>
          <a:bodyPr/>
          <a:lstStyle/>
          <a:p>
            <a:pPr>
              <a:defRPr/>
            </a:pPr>
            <a:r>
              <a:rPr lang="zh-CN" altLang="en-US"/>
              <a:t>日志文件的作用</a:t>
            </a:r>
          </a:p>
        </p:txBody>
      </p:sp>
      <p:sp>
        <p:nvSpPr>
          <p:cNvPr id="34821" name="Rectangle 3">
            <a:extLst>
              <a:ext uri="{FF2B5EF4-FFF2-40B4-BE49-F238E27FC236}">
                <a16:creationId xmlns:a16="http://schemas.microsoft.com/office/drawing/2014/main" id="{BBCBFBB1-7867-40F6-A5DF-A7D9A1A732EA}"/>
              </a:ext>
            </a:extLst>
          </p:cNvPr>
          <p:cNvSpPr>
            <a:spLocks noGrp="1" noChangeArrowheads="1"/>
          </p:cNvSpPr>
          <p:nvPr>
            <p:ph type="body" idx="1"/>
          </p:nvPr>
        </p:nvSpPr>
        <p:spPr>
          <a:xfrm>
            <a:off x="344488" y="1143000"/>
            <a:ext cx="9255125" cy="5170488"/>
          </a:xfrm>
        </p:spPr>
        <p:txBody>
          <a:bodyPr/>
          <a:lstStyle/>
          <a:p>
            <a:r>
              <a:rPr lang="zh-CN" altLang="en-US">
                <a:solidFill>
                  <a:srgbClr val="0000FF"/>
                </a:solidFill>
              </a:rPr>
              <a:t>事务故障恢复</a:t>
            </a:r>
            <a:r>
              <a:rPr lang="zh-CN" altLang="en-US"/>
              <a:t>和</a:t>
            </a:r>
            <a:r>
              <a:rPr lang="zh-CN" altLang="en-US">
                <a:solidFill>
                  <a:srgbClr val="0000FF"/>
                </a:solidFill>
              </a:rPr>
              <a:t>系统故障恢复</a:t>
            </a:r>
            <a:r>
              <a:rPr lang="zh-CN" altLang="en-US"/>
              <a:t>必须用日志文件</a:t>
            </a:r>
          </a:p>
          <a:p>
            <a:r>
              <a:rPr lang="zh-CN" altLang="en-US">
                <a:solidFill>
                  <a:srgbClr val="0000FF"/>
                </a:solidFill>
              </a:rPr>
              <a:t>介质故障恢复</a:t>
            </a:r>
            <a:r>
              <a:rPr lang="zh-CN" altLang="en-US"/>
              <a:t>必须用日志文件</a:t>
            </a:r>
            <a:endParaRPr lang="zh-CN" altLang="en-US">
              <a:solidFill>
                <a:srgbClr val="0000FF"/>
              </a:solidFill>
            </a:endParaRPr>
          </a:p>
          <a:p>
            <a:pPr lvl="1"/>
            <a:r>
              <a:rPr lang="zh-CN" altLang="en-US"/>
              <a:t>在动态转储方式中必须建立日志文件，后备副本与该日志文件综合起来才能将数据库恢复到一致性状态</a:t>
            </a:r>
          </a:p>
          <a:p>
            <a:pPr lvl="1"/>
            <a:r>
              <a:rPr lang="zh-CN" altLang="en-US"/>
              <a:t>与静态转储后备副本配合进行</a:t>
            </a:r>
            <a:r>
              <a:rPr lang="zh-CN" altLang="en-US">
                <a:solidFill>
                  <a:srgbClr val="0000FF"/>
                </a:solidFill>
              </a:rPr>
              <a:t>介质故障恢复</a:t>
            </a:r>
          </a:p>
          <a:p>
            <a:pPr lvl="2"/>
            <a:r>
              <a:rPr lang="zh-CN" altLang="en-US"/>
              <a:t>静态转储的数据已是一致性的数据</a:t>
            </a:r>
          </a:p>
          <a:p>
            <a:pPr lvl="2"/>
            <a:r>
              <a:rPr lang="zh-CN" altLang="en-US"/>
              <a:t>如果静态转储完成后，仍能定期转储日志文件，则在出现介质故障重装数据副本后，可以利用这些日志文件副本对已完成的事务进行重做处理</a:t>
            </a:r>
          </a:p>
          <a:p>
            <a:pPr lvl="2"/>
            <a:r>
              <a:rPr lang="zh-CN" altLang="en-US"/>
              <a:t>可以把数据库恢复到故障前某一时刻的正确状态（不必重新运行那些已完成的事务程序）</a:t>
            </a:r>
          </a:p>
        </p:txBody>
      </p:sp>
    </p:spTree>
    <p:extLst>
      <p:ext uri="{BB962C8B-B14F-4D97-AF65-F5344CB8AC3E}">
        <p14:creationId xmlns:p14="http://schemas.microsoft.com/office/powerpoint/2010/main" val="360850765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12BB3B3C-2776-493B-A4BE-5AB04711A76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B02C7DA-CF59-4BFB-8E87-DED85C851784}" type="slidenum">
              <a:rPr lang="zh-CN" altLang="en-US" sz="2000"/>
              <a:pPr/>
              <a:t>212</a:t>
            </a:fld>
            <a:endParaRPr lang="en-US" altLang="zh-CN" sz="2000"/>
          </a:p>
        </p:txBody>
      </p:sp>
      <p:sp>
        <p:nvSpPr>
          <p:cNvPr id="35843" name="日期占位符 4">
            <a:extLst>
              <a:ext uri="{FF2B5EF4-FFF2-40B4-BE49-F238E27FC236}">
                <a16:creationId xmlns:a16="http://schemas.microsoft.com/office/drawing/2014/main" id="{2D9B6EB0-C0C3-424F-BC06-9F880D0D074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3513FC6-85A2-4F13-A915-8C2452AE24EA}" type="datetime1">
              <a:rPr lang="zh-CN" altLang="en-US" sz="1800" smtClean="0"/>
              <a:pPr/>
              <a:t>2024/6/12</a:t>
            </a:fld>
            <a:endParaRPr lang="en-US" altLang="zh-CN" sz="1000"/>
          </a:p>
        </p:txBody>
      </p:sp>
      <p:sp>
        <p:nvSpPr>
          <p:cNvPr id="2164738" name="Rectangle 2">
            <a:extLst>
              <a:ext uri="{FF2B5EF4-FFF2-40B4-BE49-F238E27FC236}">
                <a16:creationId xmlns:a16="http://schemas.microsoft.com/office/drawing/2014/main" id="{88F337B0-E958-4CA7-B3D5-6228F0593DEF}"/>
              </a:ext>
            </a:extLst>
          </p:cNvPr>
          <p:cNvSpPr>
            <a:spLocks noGrp="1" noChangeArrowheads="1"/>
          </p:cNvSpPr>
          <p:nvPr>
            <p:ph type="title"/>
          </p:nvPr>
        </p:nvSpPr>
        <p:spPr/>
        <p:txBody>
          <a:bodyPr/>
          <a:lstStyle/>
          <a:p>
            <a:pPr>
              <a:defRPr/>
            </a:pPr>
            <a:r>
              <a:rPr lang="en-US" altLang="zh-CN"/>
              <a:t>8.5.1 </a:t>
            </a:r>
            <a:r>
              <a:rPr lang="zh-CN" altLang="en-US"/>
              <a:t>数据库系统日志文件</a:t>
            </a:r>
          </a:p>
        </p:txBody>
      </p:sp>
      <p:sp>
        <p:nvSpPr>
          <p:cNvPr id="35845" name="Rectangle 3">
            <a:extLst>
              <a:ext uri="{FF2B5EF4-FFF2-40B4-BE49-F238E27FC236}">
                <a16:creationId xmlns:a16="http://schemas.microsoft.com/office/drawing/2014/main" id="{20A5D9EA-3880-4DD7-B540-B8B98C95DE83}"/>
              </a:ext>
            </a:extLst>
          </p:cNvPr>
          <p:cNvSpPr>
            <a:spLocks noGrp="1" noChangeArrowheads="1"/>
          </p:cNvSpPr>
          <p:nvPr>
            <p:ph type="body" idx="1"/>
          </p:nvPr>
        </p:nvSpPr>
        <p:spPr>
          <a:xfrm>
            <a:off x="704850" y="1268413"/>
            <a:ext cx="8420100" cy="5016500"/>
          </a:xfrm>
        </p:spPr>
        <p:txBody>
          <a:bodyPr/>
          <a:lstStyle/>
          <a:p>
            <a:r>
              <a:rPr lang="zh-CN" altLang="en-US"/>
              <a:t>为保证数据库是可恢复的，登记日志文件时必须遵循两条原则</a:t>
            </a:r>
          </a:p>
          <a:p>
            <a:pPr lvl="1">
              <a:spcBef>
                <a:spcPct val="40000"/>
              </a:spcBef>
            </a:pPr>
            <a:r>
              <a:rPr lang="zh-CN" altLang="en-US">
                <a:solidFill>
                  <a:srgbClr val="0000FF"/>
                </a:solidFill>
              </a:rPr>
              <a:t>登记的次序严格按并行事务执行的时间次序</a:t>
            </a:r>
          </a:p>
          <a:p>
            <a:pPr lvl="1">
              <a:spcBef>
                <a:spcPct val="40000"/>
              </a:spcBef>
            </a:pPr>
            <a:r>
              <a:rPr lang="zh-CN" altLang="en-US">
                <a:solidFill>
                  <a:srgbClr val="0000FF"/>
                </a:solidFill>
              </a:rPr>
              <a:t>必须先写日志文件，后写数据库</a:t>
            </a:r>
          </a:p>
          <a:p>
            <a:pPr lvl="2"/>
            <a:r>
              <a:rPr lang="zh-CN" altLang="en-US"/>
              <a:t>写数据库和写日志文件是两个不同的操作，</a:t>
            </a:r>
          </a:p>
          <a:p>
            <a:pPr lvl="2"/>
            <a:r>
              <a:rPr lang="zh-CN" altLang="en-US"/>
              <a:t>在这两个操作之间可能发生故障，如果先写了数据库修改，而在日志文件中没有登记下这个修改，则以后就无法恢复这个修改了</a:t>
            </a:r>
          </a:p>
          <a:p>
            <a:pPr lvl="2"/>
            <a:r>
              <a:rPr lang="zh-CN" altLang="en-US"/>
              <a:t>如果先写日志，但没有修改数据库，按日志文件恢复时只不过是多执行一次不必要的</a:t>
            </a:r>
            <a:r>
              <a:rPr lang="en-US" altLang="zh-CN"/>
              <a:t>UNDO</a:t>
            </a:r>
            <a:r>
              <a:rPr lang="zh-CN" altLang="en-US"/>
              <a:t>操作，并不会影响数据库的正确性</a:t>
            </a:r>
          </a:p>
        </p:txBody>
      </p:sp>
    </p:spTree>
    <p:extLst>
      <p:ext uri="{BB962C8B-B14F-4D97-AF65-F5344CB8AC3E}">
        <p14:creationId xmlns:p14="http://schemas.microsoft.com/office/powerpoint/2010/main" val="386440453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9427CEA4-8DC7-4371-805B-9662FC5E279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6ABD826-2146-4F3F-B2DB-F188A44A8609}" type="slidenum">
              <a:rPr lang="zh-CN" altLang="en-US" sz="2000"/>
              <a:pPr/>
              <a:t>213</a:t>
            </a:fld>
            <a:endParaRPr lang="en-US" altLang="zh-CN" sz="2000"/>
          </a:p>
        </p:txBody>
      </p:sp>
      <p:sp>
        <p:nvSpPr>
          <p:cNvPr id="36867" name="日期占位符 4">
            <a:extLst>
              <a:ext uri="{FF2B5EF4-FFF2-40B4-BE49-F238E27FC236}">
                <a16:creationId xmlns:a16="http://schemas.microsoft.com/office/drawing/2014/main" id="{9C46AC9A-69B8-4907-B14D-35A35B871AF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348499-0F61-411D-A63E-A4779000FC29}" type="datetime1">
              <a:rPr lang="zh-CN" altLang="en-US" sz="1800" smtClean="0"/>
              <a:pPr/>
              <a:t>2024/6/12</a:t>
            </a:fld>
            <a:endParaRPr lang="en-US" altLang="zh-CN" sz="1000"/>
          </a:p>
        </p:txBody>
      </p:sp>
      <p:sp>
        <p:nvSpPr>
          <p:cNvPr id="2254850" name="Rectangle 2">
            <a:extLst>
              <a:ext uri="{FF2B5EF4-FFF2-40B4-BE49-F238E27FC236}">
                <a16:creationId xmlns:a16="http://schemas.microsoft.com/office/drawing/2014/main" id="{9E553C0A-464F-4054-A5E6-4CAAEF0620FA}"/>
              </a:ext>
            </a:extLst>
          </p:cNvPr>
          <p:cNvSpPr>
            <a:spLocks noGrp="1" noChangeArrowheads="1"/>
          </p:cNvSpPr>
          <p:nvPr>
            <p:ph type="title"/>
          </p:nvPr>
        </p:nvSpPr>
        <p:spPr/>
        <p:txBody>
          <a:bodyPr/>
          <a:lstStyle/>
          <a:p>
            <a:pPr>
              <a:defRPr/>
            </a:pPr>
            <a:r>
              <a:rPr lang="en-US" altLang="zh-CN"/>
              <a:t>8.5.2	</a:t>
            </a:r>
            <a:r>
              <a:rPr lang="zh-CN" altLang="en-US"/>
              <a:t>使用日志恢复数据库</a:t>
            </a:r>
          </a:p>
        </p:txBody>
      </p:sp>
      <p:sp>
        <p:nvSpPr>
          <p:cNvPr id="36869" name="Rectangle 3">
            <a:extLst>
              <a:ext uri="{FF2B5EF4-FFF2-40B4-BE49-F238E27FC236}">
                <a16:creationId xmlns:a16="http://schemas.microsoft.com/office/drawing/2014/main" id="{D374A983-C77A-44F6-9FF4-452EE84E7A91}"/>
              </a:ext>
            </a:extLst>
          </p:cNvPr>
          <p:cNvSpPr>
            <a:spLocks noGrp="1" noChangeArrowheads="1"/>
          </p:cNvSpPr>
          <p:nvPr>
            <p:ph type="body" idx="1"/>
          </p:nvPr>
        </p:nvSpPr>
        <p:spPr>
          <a:xfrm>
            <a:off x="650875" y="1143000"/>
            <a:ext cx="8820150" cy="2368550"/>
          </a:xfrm>
        </p:spPr>
        <p:txBody>
          <a:bodyPr/>
          <a:lstStyle/>
          <a:p>
            <a:r>
              <a:rPr lang="zh-CN" altLang="en-US"/>
              <a:t>基于日志的恢复技术：</a:t>
            </a:r>
          </a:p>
          <a:p>
            <a:pPr lvl="1"/>
            <a:r>
              <a:rPr lang="en-US" altLang="zh-CN"/>
              <a:t>1.  Redo</a:t>
            </a:r>
            <a:r>
              <a:rPr lang="zh-CN" altLang="en-US"/>
              <a:t>技术</a:t>
            </a:r>
          </a:p>
          <a:p>
            <a:pPr lvl="2"/>
            <a:r>
              <a:rPr lang="zh-CN" altLang="en-US"/>
              <a:t>在日志中记录所有数据库写修改操作， </a:t>
            </a:r>
          </a:p>
          <a:p>
            <a:pPr lvl="2"/>
            <a:r>
              <a:rPr lang="zh-CN" altLang="en-US"/>
              <a:t>如果发生故障，可以用</a:t>
            </a:r>
            <a:r>
              <a:rPr lang="en-US" altLang="zh-CN"/>
              <a:t>Redo</a:t>
            </a:r>
            <a:r>
              <a:rPr lang="zh-CN" altLang="en-US"/>
              <a:t>操作重做事务，恢复已完成的事务 </a:t>
            </a:r>
          </a:p>
        </p:txBody>
      </p:sp>
    </p:spTree>
    <p:extLst>
      <p:ext uri="{BB962C8B-B14F-4D97-AF65-F5344CB8AC3E}">
        <p14:creationId xmlns:p14="http://schemas.microsoft.com/office/powerpoint/2010/main" val="258655930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F6AFA528-4331-4E29-B6BB-039850255C1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5A8F337-0AAC-45BC-BC8F-51209FCF1F8F}" type="slidenum">
              <a:rPr lang="zh-CN" altLang="en-US" sz="2000"/>
              <a:pPr/>
              <a:t>214</a:t>
            </a:fld>
            <a:endParaRPr lang="en-US" altLang="zh-CN" sz="2000"/>
          </a:p>
        </p:txBody>
      </p:sp>
      <p:sp>
        <p:nvSpPr>
          <p:cNvPr id="37891" name="日期占位符 4">
            <a:extLst>
              <a:ext uri="{FF2B5EF4-FFF2-40B4-BE49-F238E27FC236}">
                <a16:creationId xmlns:a16="http://schemas.microsoft.com/office/drawing/2014/main" id="{F386819C-0034-4B14-AE77-CF6D4A59B38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156644A-13FB-421E-B840-F883CAC7668B}" type="datetime1">
              <a:rPr lang="zh-CN" altLang="en-US" sz="1800" smtClean="0"/>
              <a:pPr/>
              <a:t>2024/6/12</a:t>
            </a:fld>
            <a:endParaRPr lang="en-US" altLang="zh-CN" sz="1000"/>
          </a:p>
        </p:txBody>
      </p:sp>
      <p:sp>
        <p:nvSpPr>
          <p:cNvPr id="2255874" name="Rectangle 2">
            <a:extLst>
              <a:ext uri="{FF2B5EF4-FFF2-40B4-BE49-F238E27FC236}">
                <a16:creationId xmlns:a16="http://schemas.microsoft.com/office/drawing/2014/main" id="{B57B4BAA-7117-421E-9C17-A0E039AD11AF}"/>
              </a:ext>
            </a:extLst>
          </p:cNvPr>
          <p:cNvSpPr>
            <a:spLocks noGrp="1" noChangeArrowheads="1"/>
          </p:cNvSpPr>
          <p:nvPr>
            <p:ph type="title"/>
          </p:nvPr>
        </p:nvSpPr>
        <p:spPr/>
        <p:txBody>
          <a:bodyPr/>
          <a:lstStyle/>
          <a:p>
            <a:pPr>
              <a:defRPr/>
            </a:pPr>
            <a:r>
              <a:rPr lang="en-US" altLang="zh-CN"/>
              <a:t>8.5.2	</a:t>
            </a:r>
            <a:r>
              <a:rPr lang="zh-CN" altLang="en-US"/>
              <a:t>使用日志恢复数据库</a:t>
            </a:r>
          </a:p>
        </p:txBody>
      </p:sp>
      <p:sp>
        <p:nvSpPr>
          <p:cNvPr id="37893" name="Rectangle 3">
            <a:extLst>
              <a:ext uri="{FF2B5EF4-FFF2-40B4-BE49-F238E27FC236}">
                <a16:creationId xmlns:a16="http://schemas.microsoft.com/office/drawing/2014/main" id="{038D4895-8C24-4DB8-97B6-5388BA8E89BA}"/>
              </a:ext>
            </a:extLst>
          </p:cNvPr>
          <p:cNvSpPr>
            <a:spLocks noGrp="1" noChangeArrowheads="1"/>
          </p:cNvSpPr>
          <p:nvPr>
            <p:ph type="body" idx="1"/>
          </p:nvPr>
        </p:nvSpPr>
        <p:spPr>
          <a:xfrm>
            <a:off x="650875" y="1143000"/>
            <a:ext cx="8820150" cy="5124450"/>
          </a:xfrm>
        </p:spPr>
        <p:txBody>
          <a:bodyPr/>
          <a:lstStyle/>
          <a:p>
            <a:pPr>
              <a:lnSpc>
                <a:spcPct val="100000"/>
              </a:lnSpc>
              <a:spcBef>
                <a:spcPct val="0"/>
              </a:spcBef>
            </a:pPr>
            <a:r>
              <a:rPr lang="zh-CN" altLang="en-US"/>
              <a:t>基于日志的恢复技术：</a:t>
            </a:r>
          </a:p>
          <a:p>
            <a:pPr lvl="1">
              <a:lnSpc>
                <a:spcPct val="100000"/>
              </a:lnSpc>
              <a:spcBef>
                <a:spcPct val="0"/>
              </a:spcBef>
            </a:pPr>
            <a:r>
              <a:rPr lang="en-US" altLang="zh-CN"/>
              <a:t>2.   Undo</a:t>
            </a:r>
            <a:r>
              <a:rPr lang="zh-CN" altLang="en-US"/>
              <a:t>恢复技术</a:t>
            </a:r>
          </a:p>
          <a:p>
            <a:pPr lvl="2">
              <a:lnSpc>
                <a:spcPct val="100000"/>
              </a:lnSpc>
              <a:spcBef>
                <a:spcPct val="0"/>
              </a:spcBef>
            </a:pPr>
            <a:r>
              <a:rPr lang="zh-CN" altLang="en-US"/>
              <a:t>在事务执行过程中修改了数据库而事务还没提交</a:t>
            </a:r>
          </a:p>
          <a:p>
            <a:pPr lvl="2">
              <a:lnSpc>
                <a:spcPct val="100000"/>
              </a:lnSpc>
              <a:spcBef>
                <a:spcPct val="0"/>
              </a:spcBef>
            </a:pPr>
            <a:r>
              <a:rPr lang="zh-CN" altLang="en-US"/>
              <a:t>此时如果系统崩溃，可以利用</a:t>
            </a:r>
            <a:r>
              <a:rPr lang="en-US" altLang="zh-CN"/>
              <a:t>Undo</a:t>
            </a:r>
            <a:r>
              <a:rPr lang="zh-CN" altLang="en-US"/>
              <a:t>恢复技术（撤销事务）</a:t>
            </a:r>
          </a:p>
          <a:p>
            <a:pPr lvl="2">
              <a:lnSpc>
                <a:spcPct val="100000"/>
              </a:lnSpc>
              <a:spcBef>
                <a:spcPct val="0"/>
              </a:spcBef>
            </a:pPr>
            <a:r>
              <a:rPr lang="zh-CN" altLang="en-US"/>
              <a:t>将被修改的数据项恢复到事务开始前的状态。 </a:t>
            </a:r>
          </a:p>
          <a:p>
            <a:pPr lvl="1">
              <a:lnSpc>
                <a:spcPct val="100000"/>
              </a:lnSpc>
              <a:spcBef>
                <a:spcPct val="0"/>
              </a:spcBef>
            </a:pPr>
            <a:r>
              <a:rPr lang="en-US" altLang="zh-CN"/>
              <a:t>Undo</a:t>
            </a:r>
            <a:r>
              <a:rPr lang="zh-CN" altLang="en-US"/>
              <a:t>操作的过程</a:t>
            </a:r>
          </a:p>
          <a:p>
            <a:pPr lvl="2">
              <a:lnSpc>
                <a:spcPct val="100000"/>
              </a:lnSpc>
              <a:spcBef>
                <a:spcPct val="0"/>
              </a:spcBef>
            </a:pPr>
            <a:r>
              <a:rPr lang="zh-CN" altLang="en-US"/>
              <a:t>检查日志文件，寻找事务</a:t>
            </a:r>
            <a:r>
              <a:rPr lang="en-US" altLang="zh-CN" i="1"/>
              <a:t>Ti</a:t>
            </a:r>
            <a:r>
              <a:rPr lang="zh-CN" altLang="en-US"/>
              <a:t>执行</a:t>
            </a:r>
            <a:r>
              <a:rPr lang="en-US" altLang="zh-CN"/>
              <a:t>write(X)</a:t>
            </a:r>
            <a:r>
              <a:rPr lang="zh-CN" altLang="en-US"/>
              <a:t>操作前写入日志的记录， </a:t>
            </a:r>
          </a:p>
          <a:p>
            <a:pPr lvl="2">
              <a:lnSpc>
                <a:spcPct val="100000"/>
              </a:lnSpc>
              <a:spcBef>
                <a:spcPct val="0"/>
              </a:spcBef>
            </a:pPr>
            <a:r>
              <a:rPr lang="zh-CN" altLang="en-US"/>
              <a:t>把数据库中的</a:t>
            </a:r>
            <a:r>
              <a:rPr lang="en-US" altLang="zh-CN" i="1"/>
              <a:t>X</a:t>
            </a:r>
            <a:r>
              <a:rPr lang="zh-CN" altLang="en-US"/>
              <a:t>项的值重新修改为更新前的旧值</a:t>
            </a:r>
          </a:p>
          <a:p>
            <a:pPr lvl="2">
              <a:lnSpc>
                <a:spcPct val="100000"/>
              </a:lnSpc>
              <a:spcBef>
                <a:spcPct val="0"/>
              </a:spcBef>
            </a:pPr>
            <a:r>
              <a:rPr lang="zh-CN" altLang="en-US"/>
              <a:t>如果事务</a:t>
            </a:r>
            <a:r>
              <a:rPr lang="en-US" altLang="zh-CN" i="1"/>
              <a:t>Ti</a:t>
            </a:r>
            <a:r>
              <a:rPr lang="zh-CN" altLang="en-US"/>
              <a:t>有多个</a:t>
            </a:r>
            <a:r>
              <a:rPr lang="en-US" altLang="zh-CN"/>
              <a:t>write</a:t>
            </a:r>
            <a:r>
              <a:rPr lang="zh-CN" altLang="en-US"/>
              <a:t>操作，</a:t>
            </a:r>
            <a:r>
              <a:rPr lang="en-US" altLang="zh-CN"/>
              <a:t>Undo write</a:t>
            </a:r>
            <a:r>
              <a:rPr lang="zh-CN" altLang="en-US"/>
              <a:t>操作的顺序必须与</a:t>
            </a:r>
            <a:r>
              <a:rPr lang="en-US" altLang="zh-CN"/>
              <a:t>write</a:t>
            </a:r>
            <a:r>
              <a:rPr lang="zh-CN" altLang="en-US"/>
              <a:t>操作时写入日志的顺序相反 </a:t>
            </a:r>
          </a:p>
        </p:txBody>
      </p:sp>
    </p:spTree>
    <p:extLst>
      <p:ext uri="{BB962C8B-B14F-4D97-AF65-F5344CB8AC3E}">
        <p14:creationId xmlns:p14="http://schemas.microsoft.com/office/powerpoint/2010/main" val="19548084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A9E21AC6-C9F2-451A-A950-1A11EB38072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FE17863-6D46-4578-9A2D-3CDA849BC5F0}" type="slidenum">
              <a:rPr lang="zh-CN" altLang="en-US" sz="2000"/>
              <a:pPr/>
              <a:t>215</a:t>
            </a:fld>
            <a:endParaRPr lang="en-US" altLang="zh-CN" sz="2000"/>
          </a:p>
        </p:txBody>
      </p:sp>
      <p:sp>
        <p:nvSpPr>
          <p:cNvPr id="39939" name="日期占位符 4">
            <a:extLst>
              <a:ext uri="{FF2B5EF4-FFF2-40B4-BE49-F238E27FC236}">
                <a16:creationId xmlns:a16="http://schemas.microsoft.com/office/drawing/2014/main" id="{3CDDB3DD-BBF6-48EF-A0C7-00249F61353A}"/>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0C3C5EA-BBB0-4AFF-B97C-5F066BADA0ED}" type="datetime1">
              <a:rPr lang="zh-CN" altLang="en-US" sz="1800" smtClean="0"/>
              <a:pPr/>
              <a:t>2024/6/12</a:t>
            </a:fld>
            <a:endParaRPr lang="en-US" altLang="zh-CN" sz="1000"/>
          </a:p>
        </p:txBody>
      </p:sp>
      <p:sp>
        <p:nvSpPr>
          <p:cNvPr id="2168834" name="Rectangle 2">
            <a:extLst>
              <a:ext uri="{FF2B5EF4-FFF2-40B4-BE49-F238E27FC236}">
                <a16:creationId xmlns:a16="http://schemas.microsoft.com/office/drawing/2014/main" id="{7F6F21F0-710D-40FD-861B-992C0EC90F22}"/>
              </a:ext>
            </a:extLst>
          </p:cNvPr>
          <p:cNvSpPr>
            <a:spLocks noGrp="1" noChangeArrowheads="1"/>
          </p:cNvSpPr>
          <p:nvPr>
            <p:ph type="title"/>
          </p:nvPr>
        </p:nvSpPr>
        <p:spPr/>
        <p:txBody>
          <a:bodyPr/>
          <a:lstStyle/>
          <a:p>
            <a:pPr>
              <a:defRPr/>
            </a:pPr>
            <a:r>
              <a:rPr lang="en-US" altLang="zh-CN"/>
              <a:t>1.</a:t>
            </a:r>
            <a:r>
              <a:rPr lang="zh-CN" altLang="en-US"/>
              <a:t>事务故障的恢复</a:t>
            </a:r>
          </a:p>
        </p:txBody>
      </p:sp>
      <p:sp>
        <p:nvSpPr>
          <p:cNvPr id="39941" name="Rectangle 3">
            <a:extLst>
              <a:ext uri="{FF2B5EF4-FFF2-40B4-BE49-F238E27FC236}">
                <a16:creationId xmlns:a16="http://schemas.microsoft.com/office/drawing/2014/main" id="{628261CA-6CBA-4170-A488-C5B8398E450B}"/>
              </a:ext>
            </a:extLst>
          </p:cNvPr>
          <p:cNvSpPr>
            <a:spLocks noGrp="1" noChangeArrowheads="1"/>
          </p:cNvSpPr>
          <p:nvPr>
            <p:ph type="body" idx="1"/>
          </p:nvPr>
        </p:nvSpPr>
        <p:spPr>
          <a:xfrm>
            <a:off x="650875" y="1143000"/>
            <a:ext cx="8820150" cy="5121275"/>
          </a:xfrm>
        </p:spPr>
        <p:txBody>
          <a:bodyPr/>
          <a:lstStyle/>
          <a:p>
            <a:pPr marL="342900" indent="-342900" defTabSz="914400"/>
            <a:r>
              <a:rPr lang="zh-CN" altLang="en-US"/>
              <a:t>事务故障：事务在运行至正常终止点前被中止</a:t>
            </a:r>
          </a:p>
          <a:p>
            <a:pPr marL="342900" indent="-342900" defTabSz="914400"/>
            <a:r>
              <a:rPr lang="zh-CN" altLang="en-US"/>
              <a:t>恢复方法：利用日志文件撤销事务对数据的更改，系统回滚到事务执行前的状态 </a:t>
            </a:r>
          </a:p>
          <a:p>
            <a:pPr marL="342900" indent="-342900" defTabSz="914400"/>
            <a:r>
              <a:rPr lang="zh-CN" altLang="en-US"/>
              <a:t>事务故障的恢复由系统自动完成，不需要用户干预</a:t>
            </a:r>
          </a:p>
          <a:p>
            <a:pPr marL="742950" lvl="1" indent="-285750" defTabSz="914400">
              <a:buFontTx/>
              <a:buNone/>
            </a:pPr>
            <a:r>
              <a:rPr lang="en-US" altLang="zh-CN"/>
              <a:t>(1) </a:t>
            </a:r>
            <a:r>
              <a:rPr lang="zh-CN" altLang="en-US"/>
              <a:t>反向扫描文件日志，查找该事务的更新操作。</a:t>
            </a:r>
          </a:p>
          <a:p>
            <a:pPr marL="742950" lvl="1" indent="-285750" defTabSz="914400">
              <a:buFontTx/>
              <a:buNone/>
            </a:pPr>
            <a:r>
              <a:rPr lang="en-US" altLang="zh-CN"/>
              <a:t>(2) </a:t>
            </a:r>
            <a:r>
              <a:rPr lang="zh-CN" altLang="en-US"/>
              <a:t>对该事务的更新操作执行逆操作。即将日志记录中“更新前的值”（</a:t>
            </a:r>
            <a:r>
              <a:rPr lang="en-US" altLang="zh-CN"/>
              <a:t>Befor Image, BI</a:t>
            </a:r>
            <a:r>
              <a:rPr lang="zh-CN" altLang="en-US"/>
              <a:t>）写入数据库。</a:t>
            </a:r>
          </a:p>
          <a:p>
            <a:pPr marL="742950" lvl="1" indent="-285750" defTabSz="914400">
              <a:buFontTx/>
              <a:buNone/>
            </a:pPr>
            <a:r>
              <a:rPr lang="en-US" altLang="zh-CN"/>
              <a:t>(3) </a:t>
            </a:r>
            <a:r>
              <a:rPr lang="zh-CN" altLang="en-US"/>
              <a:t>继续反向扫描日志文件，查找该事务的其他更新操作，并做同样处理。</a:t>
            </a:r>
          </a:p>
          <a:p>
            <a:pPr marL="742950" lvl="1" indent="-285750" defTabSz="914400">
              <a:buFontTx/>
              <a:buNone/>
            </a:pPr>
            <a:r>
              <a:rPr lang="en-US" altLang="zh-CN"/>
              <a:t>(4) </a:t>
            </a:r>
            <a:r>
              <a:rPr lang="zh-CN" altLang="en-US"/>
              <a:t>如此处理下去，直至读到此事务的开始标记，事务故障恢复就完成了。</a:t>
            </a:r>
          </a:p>
        </p:txBody>
      </p:sp>
    </p:spTree>
    <p:extLst>
      <p:ext uri="{BB962C8B-B14F-4D97-AF65-F5344CB8AC3E}">
        <p14:creationId xmlns:p14="http://schemas.microsoft.com/office/powerpoint/2010/main" val="390823499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D255A70C-5CF3-4071-AC44-2D5E26638BA0}"/>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092B14A-9B52-4838-8689-79B87BA81A17}" type="slidenum">
              <a:rPr lang="zh-CN" altLang="en-US" sz="2000"/>
              <a:pPr/>
              <a:t>216</a:t>
            </a:fld>
            <a:endParaRPr lang="en-US" altLang="zh-CN" sz="2000"/>
          </a:p>
        </p:txBody>
      </p:sp>
      <p:sp>
        <p:nvSpPr>
          <p:cNvPr id="40963" name="日期占位符 4">
            <a:extLst>
              <a:ext uri="{FF2B5EF4-FFF2-40B4-BE49-F238E27FC236}">
                <a16:creationId xmlns:a16="http://schemas.microsoft.com/office/drawing/2014/main" id="{6FB9A6BC-C79F-446C-8A3D-C86BC1CAD422}"/>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708B44-43E9-48EB-9C7B-23C154A92433}" type="datetime1">
              <a:rPr lang="zh-CN" altLang="en-US" sz="1800" smtClean="0"/>
              <a:pPr/>
              <a:t>2024/6/12</a:t>
            </a:fld>
            <a:endParaRPr lang="en-US" altLang="zh-CN" sz="1000"/>
          </a:p>
        </p:txBody>
      </p:sp>
      <p:sp>
        <p:nvSpPr>
          <p:cNvPr id="2171906" name="Rectangle 2">
            <a:extLst>
              <a:ext uri="{FF2B5EF4-FFF2-40B4-BE49-F238E27FC236}">
                <a16:creationId xmlns:a16="http://schemas.microsoft.com/office/drawing/2014/main" id="{C4E55CA0-8B83-4961-B136-C05040417B7A}"/>
              </a:ext>
            </a:extLst>
          </p:cNvPr>
          <p:cNvSpPr>
            <a:spLocks noGrp="1" noChangeArrowheads="1"/>
          </p:cNvSpPr>
          <p:nvPr>
            <p:ph type="title"/>
          </p:nvPr>
        </p:nvSpPr>
        <p:spPr/>
        <p:txBody>
          <a:bodyPr/>
          <a:lstStyle/>
          <a:p>
            <a:pPr>
              <a:defRPr/>
            </a:pPr>
            <a:r>
              <a:rPr lang="en-US" altLang="zh-CN"/>
              <a:t>2.</a:t>
            </a:r>
            <a:r>
              <a:rPr lang="en-US" altLang="en-US"/>
              <a:t>系统故障的恢复</a:t>
            </a:r>
            <a:endParaRPr lang="zh-CN" altLang="en-US"/>
          </a:p>
        </p:txBody>
      </p:sp>
      <p:sp>
        <p:nvSpPr>
          <p:cNvPr id="40965" name="Rectangle 3">
            <a:extLst>
              <a:ext uri="{FF2B5EF4-FFF2-40B4-BE49-F238E27FC236}">
                <a16:creationId xmlns:a16="http://schemas.microsoft.com/office/drawing/2014/main" id="{6E83EACD-8492-46D1-B359-5628B154209D}"/>
              </a:ext>
            </a:extLst>
          </p:cNvPr>
          <p:cNvSpPr>
            <a:spLocks noGrp="1" noChangeArrowheads="1"/>
          </p:cNvSpPr>
          <p:nvPr>
            <p:ph type="body" idx="1"/>
          </p:nvPr>
        </p:nvSpPr>
        <p:spPr>
          <a:xfrm>
            <a:off x="631825" y="1268413"/>
            <a:ext cx="8750300" cy="4738687"/>
          </a:xfrm>
        </p:spPr>
        <p:txBody>
          <a:bodyPr/>
          <a:lstStyle/>
          <a:p>
            <a:pPr>
              <a:lnSpc>
                <a:spcPct val="100000"/>
              </a:lnSpc>
            </a:pPr>
            <a:r>
              <a:rPr lang="zh-CN" altLang="en-US"/>
              <a:t>系统故障造成数据库不一致状态的原因</a:t>
            </a:r>
          </a:p>
          <a:p>
            <a:pPr lvl="1">
              <a:lnSpc>
                <a:spcPct val="100000"/>
              </a:lnSpc>
            </a:pPr>
            <a:r>
              <a:rPr lang="zh-CN" altLang="en-US"/>
              <a:t>一些未完成事务对数据库的更新已写入数据库</a:t>
            </a:r>
          </a:p>
          <a:p>
            <a:pPr lvl="1">
              <a:lnSpc>
                <a:spcPct val="100000"/>
              </a:lnSpc>
            </a:pPr>
            <a:r>
              <a:rPr lang="zh-CN" altLang="en-US"/>
              <a:t>一些已提交事务对数据库的更新还留在缓冲区没来得及写入数据库</a:t>
            </a:r>
          </a:p>
          <a:p>
            <a:pPr>
              <a:lnSpc>
                <a:spcPct val="100000"/>
              </a:lnSpc>
            </a:pPr>
            <a:r>
              <a:rPr lang="zh-CN" altLang="en-US"/>
              <a:t>恢复方法</a:t>
            </a:r>
          </a:p>
          <a:p>
            <a:pPr lvl="1">
              <a:lnSpc>
                <a:spcPct val="100000"/>
              </a:lnSpc>
            </a:pPr>
            <a:r>
              <a:rPr lang="en-US" altLang="zh-CN"/>
              <a:t>Undo </a:t>
            </a:r>
            <a:r>
              <a:rPr lang="zh-CN" altLang="en-US"/>
              <a:t>故障发生时未完成的事务</a:t>
            </a:r>
          </a:p>
          <a:p>
            <a:pPr lvl="1">
              <a:lnSpc>
                <a:spcPct val="100000"/>
              </a:lnSpc>
            </a:pPr>
            <a:r>
              <a:rPr lang="en-US" altLang="zh-CN"/>
              <a:t>Redo </a:t>
            </a:r>
            <a:r>
              <a:rPr lang="zh-CN" altLang="en-US"/>
              <a:t>已完成的事务</a:t>
            </a:r>
          </a:p>
          <a:p>
            <a:pPr>
              <a:lnSpc>
                <a:spcPct val="100000"/>
              </a:lnSpc>
            </a:pPr>
            <a:r>
              <a:rPr lang="zh-CN" altLang="en-US"/>
              <a:t>系统故障的恢复由系统在</a:t>
            </a:r>
            <a:r>
              <a:rPr lang="zh-CN" altLang="en-US" u="sng">
                <a:solidFill>
                  <a:srgbClr val="0000FF"/>
                </a:solidFill>
              </a:rPr>
              <a:t>重新启动时</a:t>
            </a:r>
            <a:r>
              <a:rPr lang="zh-CN" altLang="en-US"/>
              <a:t>自动完成，不需要用户干预</a:t>
            </a:r>
          </a:p>
        </p:txBody>
      </p:sp>
    </p:spTree>
    <p:extLst>
      <p:ext uri="{BB962C8B-B14F-4D97-AF65-F5344CB8AC3E}">
        <p14:creationId xmlns:p14="http://schemas.microsoft.com/office/powerpoint/2010/main" val="394118133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DF10C0C4-5D18-4E63-8043-F54125A05E7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43930C3-4B33-46E7-B2DE-C9C0B3E6BEF5}" type="slidenum">
              <a:rPr lang="zh-CN" altLang="en-US" sz="2000"/>
              <a:pPr/>
              <a:t>217</a:t>
            </a:fld>
            <a:endParaRPr lang="en-US" altLang="zh-CN" sz="2000"/>
          </a:p>
        </p:txBody>
      </p:sp>
      <p:sp>
        <p:nvSpPr>
          <p:cNvPr id="41987" name="日期占位符 4">
            <a:extLst>
              <a:ext uri="{FF2B5EF4-FFF2-40B4-BE49-F238E27FC236}">
                <a16:creationId xmlns:a16="http://schemas.microsoft.com/office/drawing/2014/main" id="{D2709589-EC1E-46B6-A5AD-F693A61F469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BA828DD-6222-46B2-B1C0-957142F1A688}" type="datetime1">
              <a:rPr lang="zh-CN" altLang="en-US" sz="1800" smtClean="0"/>
              <a:pPr/>
              <a:t>2024/6/12</a:t>
            </a:fld>
            <a:endParaRPr lang="en-US" altLang="zh-CN" sz="1000"/>
          </a:p>
        </p:txBody>
      </p:sp>
      <p:sp>
        <p:nvSpPr>
          <p:cNvPr id="2172930" name="Rectangle 2">
            <a:extLst>
              <a:ext uri="{FF2B5EF4-FFF2-40B4-BE49-F238E27FC236}">
                <a16:creationId xmlns:a16="http://schemas.microsoft.com/office/drawing/2014/main" id="{23C6C6D6-6455-4BD6-83B0-ED63EAF690DF}"/>
              </a:ext>
            </a:extLst>
          </p:cNvPr>
          <p:cNvSpPr>
            <a:spLocks noGrp="1" noChangeArrowheads="1"/>
          </p:cNvSpPr>
          <p:nvPr>
            <p:ph type="title"/>
          </p:nvPr>
        </p:nvSpPr>
        <p:spPr/>
        <p:txBody>
          <a:bodyPr/>
          <a:lstStyle/>
          <a:p>
            <a:pPr>
              <a:defRPr/>
            </a:pPr>
            <a:r>
              <a:rPr lang="zh-CN" altLang="en-US"/>
              <a:t>系统故障的恢复步骤</a:t>
            </a:r>
          </a:p>
        </p:txBody>
      </p:sp>
      <p:sp>
        <p:nvSpPr>
          <p:cNvPr id="41989" name="Rectangle 3">
            <a:extLst>
              <a:ext uri="{FF2B5EF4-FFF2-40B4-BE49-F238E27FC236}">
                <a16:creationId xmlns:a16="http://schemas.microsoft.com/office/drawing/2014/main" id="{366568F8-968B-470C-8B7F-7C17D3E88112}"/>
              </a:ext>
            </a:extLst>
          </p:cNvPr>
          <p:cNvSpPr>
            <a:spLocks noGrp="1" noChangeArrowheads="1"/>
          </p:cNvSpPr>
          <p:nvPr>
            <p:ph type="body" idx="1"/>
          </p:nvPr>
        </p:nvSpPr>
        <p:spPr>
          <a:xfrm>
            <a:off x="650875" y="1143000"/>
            <a:ext cx="8820150" cy="4867275"/>
          </a:xfrm>
        </p:spPr>
        <p:txBody>
          <a:bodyPr/>
          <a:lstStyle/>
          <a:p>
            <a:pPr>
              <a:buFont typeface="Wingdings" panose="05000000000000000000" pitchFamily="2" charset="2"/>
              <a:buNone/>
            </a:pPr>
            <a:r>
              <a:rPr lang="en-US" altLang="zh-CN"/>
              <a:t>(1) </a:t>
            </a:r>
            <a:r>
              <a:rPr lang="zh-CN" altLang="en-US"/>
              <a:t>正向扫描日志文件（即从头扫描日志文件）</a:t>
            </a:r>
          </a:p>
          <a:p>
            <a:pPr lvl="1"/>
            <a:r>
              <a:rPr lang="en-US" altLang="zh-CN"/>
              <a:t>Redo</a:t>
            </a:r>
            <a:r>
              <a:rPr lang="zh-CN" altLang="en-US"/>
              <a:t>队列</a:t>
            </a:r>
            <a:r>
              <a:rPr lang="en-US" altLang="zh-CN"/>
              <a:t>: </a:t>
            </a:r>
            <a:r>
              <a:rPr lang="zh-CN" altLang="en-US"/>
              <a:t>在故障发生前已经提交的事务</a:t>
            </a:r>
            <a:endParaRPr lang="en-US" altLang="zh-CN"/>
          </a:p>
          <a:p>
            <a:pPr lvl="1"/>
            <a:r>
              <a:rPr lang="en-US" altLang="zh-CN"/>
              <a:t>Undo</a:t>
            </a:r>
            <a:r>
              <a:rPr lang="zh-CN" altLang="en-US"/>
              <a:t>队列</a:t>
            </a:r>
            <a:r>
              <a:rPr lang="en-US" altLang="zh-CN"/>
              <a:t>:</a:t>
            </a:r>
            <a:r>
              <a:rPr lang="zh-CN" altLang="en-US"/>
              <a:t>故障发生时尚未完成的事务</a:t>
            </a:r>
            <a:endParaRPr lang="en-US" altLang="zh-CN"/>
          </a:p>
          <a:p>
            <a:pPr>
              <a:lnSpc>
                <a:spcPct val="110000"/>
              </a:lnSpc>
              <a:buFont typeface="Wingdings" panose="05000000000000000000" pitchFamily="2" charset="2"/>
              <a:buNone/>
            </a:pPr>
            <a:r>
              <a:rPr lang="en-US" altLang="zh-CN"/>
              <a:t>(2) </a:t>
            </a:r>
            <a:r>
              <a:rPr lang="zh-CN" altLang="en-US"/>
              <a:t>对</a:t>
            </a:r>
            <a:r>
              <a:rPr lang="en-US" altLang="zh-CN"/>
              <a:t>Undo</a:t>
            </a:r>
            <a:r>
              <a:rPr lang="zh-CN" altLang="en-US"/>
              <a:t>队列事务进行</a:t>
            </a:r>
            <a:r>
              <a:rPr lang="en-US" altLang="zh-CN"/>
              <a:t>UNDO</a:t>
            </a:r>
            <a:r>
              <a:rPr lang="zh-CN" altLang="en-US"/>
              <a:t>处理</a:t>
            </a:r>
          </a:p>
          <a:p>
            <a:pPr lvl="1">
              <a:lnSpc>
                <a:spcPct val="110000"/>
              </a:lnSpc>
            </a:pPr>
            <a:r>
              <a:rPr lang="zh-CN" altLang="en-US"/>
              <a:t>反向扫描日志文件，对每个</a:t>
            </a:r>
            <a:r>
              <a:rPr lang="en-US" altLang="zh-CN"/>
              <a:t>UNDO</a:t>
            </a:r>
            <a:r>
              <a:rPr lang="zh-CN" altLang="en-US"/>
              <a:t>事务的更 新操作执行逆操作</a:t>
            </a:r>
            <a:endParaRPr lang="en-US" altLang="zh-CN"/>
          </a:p>
          <a:p>
            <a:pPr>
              <a:lnSpc>
                <a:spcPct val="110000"/>
              </a:lnSpc>
              <a:buFont typeface="Wingdings" panose="05000000000000000000" pitchFamily="2" charset="2"/>
              <a:buNone/>
            </a:pPr>
            <a:r>
              <a:rPr lang="en-US" altLang="zh-CN"/>
              <a:t>(3) </a:t>
            </a:r>
            <a:r>
              <a:rPr lang="zh-CN" altLang="en-US"/>
              <a:t>对</a:t>
            </a:r>
            <a:r>
              <a:rPr lang="en-US" altLang="zh-CN"/>
              <a:t>Redo</a:t>
            </a:r>
            <a:r>
              <a:rPr lang="zh-CN" altLang="en-US"/>
              <a:t>队列事务进行</a:t>
            </a:r>
            <a:r>
              <a:rPr lang="en-US" altLang="zh-CN"/>
              <a:t>REDO</a:t>
            </a:r>
            <a:r>
              <a:rPr lang="zh-CN" altLang="en-US"/>
              <a:t>处理</a:t>
            </a:r>
          </a:p>
          <a:p>
            <a:pPr lvl="1">
              <a:lnSpc>
                <a:spcPct val="110000"/>
              </a:lnSpc>
            </a:pPr>
            <a:r>
              <a:rPr lang="zh-CN" altLang="en-US"/>
              <a:t>正向扫描日志文件，对每个</a:t>
            </a:r>
            <a:r>
              <a:rPr lang="en-US" altLang="zh-CN"/>
              <a:t>REDO</a:t>
            </a:r>
            <a:r>
              <a:rPr lang="zh-CN" altLang="en-US"/>
              <a:t>事务重新执行登记的操作</a:t>
            </a:r>
          </a:p>
        </p:txBody>
      </p:sp>
    </p:spTree>
    <p:extLst>
      <p:ext uri="{BB962C8B-B14F-4D97-AF65-F5344CB8AC3E}">
        <p14:creationId xmlns:p14="http://schemas.microsoft.com/office/powerpoint/2010/main" val="393374264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33AFC4C4-5A04-43A5-B774-C71D6ED4A947}"/>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2835570-8DC2-42C0-B39C-E989A55346C8}" type="slidenum">
              <a:rPr lang="zh-CN" altLang="en-US" sz="2000"/>
              <a:pPr/>
              <a:t>218</a:t>
            </a:fld>
            <a:endParaRPr lang="en-US" altLang="zh-CN" sz="2000"/>
          </a:p>
        </p:txBody>
      </p:sp>
      <p:sp>
        <p:nvSpPr>
          <p:cNvPr id="43011" name="日期占位符 4">
            <a:extLst>
              <a:ext uri="{FF2B5EF4-FFF2-40B4-BE49-F238E27FC236}">
                <a16:creationId xmlns:a16="http://schemas.microsoft.com/office/drawing/2014/main" id="{62C403BB-9022-4BB6-B226-D684A8A05D3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B7A91F8-CC1C-4937-9096-9C8B6C286CD4}" type="datetime1">
              <a:rPr lang="zh-CN" altLang="en-US" sz="1800" smtClean="0"/>
              <a:pPr/>
              <a:t>2024/6/12</a:t>
            </a:fld>
            <a:endParaRPr lang="en-US" altLang="zh-CN" sz="1000"/>
          </a:p>
        </p:txBody>
      </p:sp>
      <p:sp>
        <p:nvSpPr>
          <p:cNvPr id="2174978" name="Rectangle 2">
            <a:extLst>
              <a:ext uri="{FF2B5EF4-FFF2-40B4-BE49-F238E27FC236}">
                <a16:creationId xmlns:a16="http://schemas.microsoft.com/office/drawing/2014/main" id="{E786029F-C02B-46D1-963C-B9DFC9798E4D}"/>
              </a:ext>
            </a:extLst>
          </p:cNvPr>
          <p:cNvSpPr>
            <a:spLocks noGrp="1" noChangeArrowheads="1"/>
          </p:cNvSpPr>
          <p:nvPr>
            <p:ph type="title"/>
          </p:nvPr>
        </p:nvSpPr>
        <p:spPr/>
        <p:txBody>
          <a:bodyPr/>
          <a:lstStyle/>
          <a:p>
            <a:pPr>
              <a:defRPr/>
            </a:pPr>
            <a:r>
              <a:rPr lang="en-US" altLang="zh-CN"/>
              <a:t>3. </a:t>
            </a:r>
            <a:r>
              <a:rPr lang="zh-CN" altLang="en-US"/>
              <a:t>介质故障的恢复</a:t>
            </a:r>
          </a:p>
        </p:txBody>
      </p:sp>
      <p:sp>
        <p:nvSpPr>
          <p:cNvPr id="43013" name="Rectangle 3">
            <a:extLst>
              <a:ext uri="{FF2B5EF4-FFF2-40B4-BE49-F238E27FC236}">
                <a16:creationId xmlns:a16="http://schemas.microsoft.com/office/drawing/2014/main" id="{CB325956-7DA0-40E6-BBCE-6240F593E62D}"/>
              </a:ext>
            </a:extLst>
          </p:cNvPr>
          <p:cNvSpPr>
            <a:spLocks noGrp="1" noChangeArrowheads="1"/>
          </p:cNvSpPr>
          <p:nvPr>
            <p:ph type="body" idx="1"/>
          </p:nvPr>
        </p:nvSpPr>
        <p:spPr>
          <a:xfrm>
            <a:off x="650875" y="1143000"/>
            <a:ext cx="8820150" cy="4184650"/>
          </a:xfrm>
        </p:spPr>
        <p:txBody>
          <a:bodyPr/>
          <a:lstStyle/>
          <a:p>
            <a:r>
              <a:rPr lang="zh-CN" altLang="en-US"/>
              <a:t>恢复方法</a:t>
            </a:r>
          </a:p>
          <a:p>
            <a:pPr lvl="1"/>
            <a:r>
              <a:rPr lang="zh-CN" altLang="en-US"/>
              <a:t>重装数据库，使数据库恢复到一致性状态</a:t>
            </a:r>
          </a:p>
          <a:p>
            <a:pPr lvl="1"/>
            <a:r>
              <a:rPr lang="zh-CN" altLang="en-US"/>
              <a:t>重做已完成的事务</a:t>
            </a:r>
          </a:p>
          <a:p>
            <a:r>
              <a:rPr lang="zh-CN" altLang="en-US"/>
              <a:t>介质故障的恢复需要</a:t>
            </a:r>
            <a:r>
              <a:rPr lang="en-US" altLang="zh-CN"/>
              <a:t>DBA</a:t>
            </a:r>
            <a:r>
              <a:rPr lang="zh-CN" altLang="en-US"/>
              <a:t>介入</a:t>
            </a:r>
          </a:p>
          <a:p>
            <a:pPr lvl="1">
              <a:spcBef>
                <a:spcPct val="40000"/>
              </a:spcBef>
            </a:pPr>
            <a:r>
              <a:rPr lang="zh-CN" altLang="en-US"/>
              <a:t>重装最近转储的数据库副本和相关日志文件副本</a:t>
            </a:r>
          </a:p>
          <a:p>
            <a:pPr lvl="1">
              <a:spcBef>
                <a:spcPct val="40000"/>
              </a:spcBef>
            </a:pPr>
            <a:r>
              <a:rPr lang="zh-CN" altLang="en-US"/>
              <a:t>执行系统提供的恢复命令</a:t>
            </a:r>
          </a:p>
          <a:p>
            <a:pPr lvl="1">
              <a:spcBef>
                <a:spcPct val="40000"/>
              </a:spcBef>
            </a:pPr>
            <a:r>
              <a:rPr lang="zh-CN" altLang="en-US"/>
              <a:t>具体的恢复操作仍由</a:t>
            </a:r>
            <a:r>
              <a:rPr lang="en-US" altLang="zh-CN"/>
              <a:t>DBMS</a:t>
            </a:r>
            <a:r>
              <a:rPr lang="zh-CN" altLang="en-US"/>
              <a:t>完成</a:t>
            </a:r>
          </a:p>
          <a:p>
            <a:endParaRPr lang="zh-CN" altLang="en-US"/>
          </a:p>
        </p:txBody>
      </p:sp>
    </p:spTree>
    <p:extLst>
      <p:ext uri="{BB962C8B-B14F-4D97-AF65-F5344CB8AC3E}">
        <p14:creationId xmlns:p14="http://schemas.microsoft.com/office/powerpoint/2010/main" val="111079737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5B1A991E-113E-4667-A572-9293AF56E1A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75CD592-B031-40F4-8FE7-E54319A5345F}" type="slidenum">
              <a:rPr lang="zh-CN" altLang="en-US" sz="2000"/>
              <a:pPr/>
              <a:t>219</a:t>
            </a:fld>
            <a:endParaRPr lang="en-US" altLang="zh-CN" sz="2000"/>
          </a:p>
        </p:txBody>
      </p:sp>
      <p:sp>
        <p:nvSpPr>
          <p:cNvPr id="44035" name="日期占位符 4">
            <a:extLst>
              <a:ext uri="{FF2B5EF4-FFF2-40B4-BE49-F238E27FC236}">
                <a16:creationId xmlns:a16="http://schemas.microsoft.com/office/drawing/2014/main" id="{9F1F9EA8-24A5-4423-B702-00AE45EFE50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FADA1D4-4C95-4D45-8986-74F55041EB56}" type="datetime1">
              <a:rPr lang="zh-CN" altLang="en-US" sz="1800" smtClean="0"/>
              <a:pPr/>
              <a:t>2024/6/12</a:t>
            </a:fld>
            <a:endParaRPr lang="en-US" altLang="zh-CN" sz="1000"/>
          </a:p>
        </p:txBody>
      </p:sp>
      <p:sp>
        <p:nvSpPr>
          <p:cNvPr id="2162690" name="Rectangle 2">
            <a:extLst>
              <a:ext uri="{FF2B5EF4-FFF2-40B4-BE49-F238E27FC236}">
                <a16:creationId xmlns:a16="http://schemas.microsoft.com/office/drawing/2014/main" id="{10B19EF0-94D2-4567-A985-3CB949A83576}"/>
              </a:ext>
            </a:extLst>
          </p:cNvPr>
          <p:cNvSpPr>
            <a:spLocks noGrp="1" noChangeArrowheads="1"/>
          </p:cNvSpPr>
          <p:nvPr>
            <p:ph type="title"/>
          </p:nvPr>
        </p:nvSpPr>
        <p:spPr>
          <a:xfrm>
            <a:off x="650875" y="304800"/>
            <a:ext cx="8820150" cy="609600"/>
          </a:xfrm>
        </p:spPr>
        <p:txBody>
          <a:bodyPr/>
          <a:lstStyle/>
          <a:p>
            <a:pPr>
              <a:defRPr/>
            </a:pPr>
            <a:r>
              <a:rPr lang="zh-CN" altLang="en-US" sz="4400" dirty="0"/>
              <a:t>利用静态转储的副本进行故障恢复</a:t>
            </a:r>
          </a:p>
        </p:txBody>
      </p:sp>
      <p:sp>
        <p:nvSpPr>
          <p:cNvPr id="44037" name="Text Box 3">
            <a:extLst>
              <a:ext uri="{FF2B5EF4-FFF2-40B4-BE49-F238E27FC236}">
                <a16:creationId xmlns:a16="http://schemas.microsoft.com/office/drawing/2014/main" id="{EBD41566-30F2-43C1-9582-BC463DAB37AC}"/>
              </a:ext>
            </a:extLst>
          </p:cNvPr>
          <p:cNvSpPr txBox="1">
            <a:spLocks noChangeArrowheads="1"/>
          </p:cNvSpPr>
          <p:nvPr/>
        </p:nvSpPr>
        <p:spPr bwMode="auto">
          <a:xfrm>
            <a:off x="1104900" y="981075"/>
            <a:ext cx="8024813" cy="338455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1000">
                <a:latin typeface="宋体" panose="02010600030101010101" pitchFamily="2" charset="-122"/>
              </a:rPr>
              <a:t>                                                     		        </a:t>
            </a:r>
            <a:r>
              <a:rPr lang="zh-CN" altLang="en-US">
                <a:latin typeface="宋体" panose="02010600030101010101" pitchFamily="2" charset="-122"/>
              </a:rPr>
              <a:t>故障发生点</a:t>
            </a:r>
          </a:p>
          <a:p>
            <a:pPr algn="just"/>
            <a:r>
              <a:rPr lang="zh-CN" altLang="en-US" sz="1400">
                <a:latin typeface="宋体" panose="02010600030101010101" pitchFamily="2" charset="-122"/>
              </a:rPr>
              <a:t>                  　</a:t>
            </a:r>
            <a:r>
              <a:rPr lang="zh-CN" altLang="en-US">
                <a:latin typeface="宋体" panose="02010600030101010101" pitchFamily="2" charset="-122"/>
              </a:rPr>
              <a:t>静态转储 </a:t>
            </a:r>
            <a:r>
              <a:rPr lang="zh-CN" altLang="en-US" sz="1600">
                <a:latin typeface="宋体" panose="02010600030101010101" pitchFamily="2" charset="-122"/>
              </a:rPr>
              <a:t>   </a:t>
            </a:r>
            <a:r>
              <a:rPr lang="zh-CN" altLang="en-US">
                <a:latin typeface="宋体" panose="02010600030101010101" pitchFamily="2" charset="-122"/>
              </a:rPr>
              <a:t>运行事务</a:t>
            </a:r>
            <a:r>
              <a:rPr lang="zh-CN" altLang="en-US" sz="1600">
                <a:latin typeface="宋体" panose="02010600030101010101" pitchFamily="2" charset="-122"/>
              </a:rPr>
              <a:t>       </a:t>
            </a:r>
            <a:r>
              <a:rPr lang="en-US" altLang="zh-CN">
                <a:latin typeface="宋体" panose="02010600030101010101" pitchFamily="2" charset="-122"/>
              </a:rPr>
              <a:t>↓</a:t>
            </a:r>
          </a:p>
          <a:p>
            <a:pPr algn="just"/>
            <a:r>
              <a:rPr lang="zh-CN" altLang="en-US">
                <a:latin typeface="宋体" panose="02010600030101010101" pitchFamily="2" charset="-122"/>
              </a:rPr>
              <a:t>正常运行</a:t>
            </a:r>
            <a:r>
              <a:rPr lang="zh-CN" altLang="en-US" sz="1600">
                <a:latin typeface="宋体" panose="02010600030101010101" pitchFamily="2" charset="-122"/>
              </a:rPr>
              <a:t> </a:t>
            </a:r>
            <a:r>
              <a:rPr lang="en-US" altLang="zh-CN" sz="1800">
                <a:latin typeface="宋体" panose="02010600030101010101" pitchFamily="2" charset="-122"/>
              </a:rPr>
              <a:t>┼──────┼──────────┼──</a:t>
            </a:r>
            <a:endParaRPr lang="en-US" altLang="zh-CN" sz="1600">
              <a:latin typeface="宋体" panose="02010600030101010101" pitchFamily="2" charset="-122"/>
            </a:endParaRPr>
          </a:p>
          <a:p>
            <a:pPr algn="just"/>
            <a:r>
              <a:rPr lang="en-US" altLang="zh-CN" sz="1600">
                <a:latin typeface="宋体" panose="02010600030101010101" pitchFamily="2" charset="-122"/>
              </a:rPr>
              <a:t>             </a:t>
            </a:r>
            <a:r>
              <a:rPr lang="en-US" altLang="zh-CN">
                <a:latin typeface="宋体" panose="02010600030101010101" pitchFamily="2" charset="-122"/>
              </a:rPr>
              <a:t>Ta</a:t>
            </a:r>
            <a:r>
              <a:rPr lang="en-US" altLang="zh-CN" sz="1600">
                <a:latin typeface="宋体" panose="02010600030101010101" pitchFamily="2" charset="-122"/>
              </a:rPr>
              <a:t>      </a:t>
            </a:r>
            <a:r>
              <a:rPr lang="zh-CN" altLang="en-US" sz="1600">
                <a:latin typeface="宋体" panose="02010600030101010101" pitchFamily="2" charset="-122"/>
              </a:rPr>
              <a:t>　　　</a:t>
            </a:r>
            <a:r>
              <a:rPr lang="en-US" altLang="zh-CN">
                <a:latin typeface="宋体" panose="02010600030101010101" pitchFamily="2" charset="-122"/>
              </a:rPr>
              <a:t>Tb</a:t>
            </a:r>
            <a:r>
              <a:rPr lang="en-US" altLang="zh-CN" sz="1600">
                <a:latin typeface="宋体" panose="02010600030101010101" pitchFamily="2" charset="-122"/>
              </a:rPr>
              <a:t>                      </a:t>
            </a:r>
            <a:r>
              <a:rPr lang="en-US" altLang="zh-CN">
                <a:latin typeface="宋体" panose="02010600030101010101" pitchFamily="2" charset="-122"/>
              </a:rPr>
              <a:t>Tf</a:t>
            </a:r>
          </a:p>
          <a:p>
            <a:pPr algn="just"/>
            <a:r>
              <a:rPr lang="en-US" altLang="zh-CN" sz="1400">
                <a:latin typeface="宋体" panose="02010600030101010101" pitchFamily="2" charset="-122"/>
              </a:rPr>
              <a:t>                                        </a:t>
            </a:r>
            <a:r>
              <a:rPr lang="zh-CN" altLang="en-US">
                <a:latin typeface="宋体" panose="02010600030101010101" pitchFamily="2" charset="-122"/>
              </a:rPr>
              <a:t>登记日志文件</a:t>
            </a:r>
          </a:p>
          <a:p>
            <a:pPr algn="just"/>
            <a:r>
              <a:rPr lang="zh-CN" altLang="en-US" sz="1600">
                <a:latin typeface="宋体" panose="02010600030101010101" pitchFamily="2" charset="-122"/>
              </a:rPr>
              <a:t>                              </a:t>
            </a:r>
            <a:r>
              <a:rPr lang="en-US" altLang="zh-CN" sz="1600">
                <a:latin typeface="宋体" panose="02010600030101010101" pitchFamily="2" charset="-122"/>
              </a:rPr>
              <a:t>└─────────────</a:t>
            </a:r>
            <a:endParaRPr lang="en-US" altLang="zh-CN" sz="1400">
              <a:latin typeface="宋体" panose="02010600030101010101" pitchFamily="2" charset="-122"/>
            </a:endParaRPr>
          </a:p>
          <a:p>
            <a:pPr algn="just"/>
            <a:r>
              <a:rPr lang="en-US" altLang="zh-CN" sz="1400">
                <a:latin typeface="宋体" panose="02010600030101010101" pitchFamily="2" charset="-122"/>
              </a:rPr>
              <a:t>             </a:t>
            </a:r>
            <a:r>
              <a:rPr lang="zh-CN" altLang="en-US">
                <a:latin typeface="宋体" panose="02010600030101010101" pitchFamily="2" charset="-122"/>
              </a:rPr>
              <a:t>重装后备副本</a:t>
            </a:r>
            <a:r>
              <a:rPr lang="zh-CN" altLang="en-US" sz="1600">
                <a:latin typeface="宋体" panose="02010600030101010101" pitchFamily="2" charset="-122"/>
              </a:rPr>
              <a:t> </a:t>
            </a:r>
            <a:r>
              <a:rPr lang="zh-CN" altLang="en-US" sz="2000">
                <a:latin typeface="宋体" panose="02010600030101010101" pitchFamily="2" charset="-122"/>
              </a:rPr>
              <a:t>利用日志文件恢复事务</a:t>
            </a:r>
            <a:r>
              <a:rPr lang="zh-CN" altLang="en-US" sz="1600">
                <a:latin typeface="宋体" panose="02010600030101010101" pitchFamily="2" charset="-122"/>
              </a:rPr>
              <a:t> </a:t>
            </a:r>
            <a:r>
              <a:rPr lang="zh-CN" altLang="en-US">
                <a:latin typeface="宋体" panose="02010600030101010101" pitchFamily="2" charset="-122"/>
              </a:rPr>
              <a:t>继续运行</a:t>
            </a:r>
          </a:p>
          <a:p>
            <a:pPr algn="just"/>
            <a:r>
              <a:rPr lang="zh-CN" altLang="en-US">
                <a:latin typeface="宋体" panose="02010600030101010101" pitchFamily="2" charset="-122"/>
              </a:rPr>
              <a:t>介质故</a:t>
            </a:r>
            <a:r>
              <a:rPr lang="zh-CN" altLang="en-US" sz="2000">
                <a:latin typeface="宋体" panose="02010600030101010101" pitchFamily="2" charset="-122"/>
              </a:rPr>
              <a:t>  </a:t>
            </a:r>
            <a:r>
              <a:rPr lang="zh-CN" altLang="en-US" sz="1400">
                <a:latin typeface="宋体" panose="02010600030101010101" pitchFamily="2" charset="-122"/>
              </a:rPr>
              <a:t> </a:t>
            </a:r>
            <a:r>
              <a:rPr lang="en-US" altLang="zh-CN" sz="1400">
                <a:latin typeface="宋体" panose="02010600030101010101" pitchFamily="2" charset="-122"/>
              </a:rPr>
              <a:t>─────────┴</a:t>
            </a:r>
            <a:r>
              <a:rPr lang="zh-CN" altLang="en-US" sz="1400">
                <a:latin typeface="宋体" panose="02010600030101010101" pitchFamily="2" charset="-122"/>
              </a:rPr>
              <a:t>－－ －－ －－－－－ －－－</a:t>
            </a:r>
            <a:r>
              <a:rPr lang="en-US" altLang="zh-CN" sz="1400">
                <a:latin typeface="宋体" panose="02010600030101010101" pitchFamily="2" charset="-122"/>
              </a:rPr>
              <a:t>┴──────</a:t>
            </a:r>
          </a:p>
          <a:p>
            <a:pPr algn="just"/>
            <a:r>
              <a:rPr lang="zh-CN" altLang="en-US"/>
              <a:t>障恢复                                                        </a:t>
            </a:r>
            <a:r>
              <a:rPr lang="zh-CN" altLang="en-US">
                <a:latin typeface="宋体" panose="02010600030101010101" pitchFamily="2" charset="-122"/>
              </a:rPr>
              <a:t>登记日志文件</a:t>
            </a:r>
          </a:p>
          <a:p>
            <a:pPr algn="just"/>
            <a:r>
              <a:rPr lang="zh-CN" altLang="en-US" sz="1400">
                <a:latin typeface="宋体" panose="02010600030101010101" pitchFamily="2" charset="-122"/>
              </a:rPr>
              <a:t>                                                              </a:t>
            </a:r>
            <a:r>
              <a:rPr lang="en-US" altLang="zh-CN" sz="1400">
                <a:latin typeface="宋体" panose="02010600030101010101" pitchFamily="2" charset="-122"/>
              </a:rPr>
              <a:t>└──────</a:t>
            </a:r>
          </a:p>
        </p:txBody>
      </p:sp>
      <p:sp>
        <p:nvSpPr>
          <p:cNvPr id="44038" name="Rectangle 4">
            <a:extLst>
              <a:ext uri="{FF2B5EF4-FFF2-40B4-BE49-F238E27FC236}">
                <a16:creationId xmlns:a16="http://schemas.microsoft.com/office/drawing/2014/main" id="{6430976F-21FB-4CDA-82F0-D1A3CF7518ED}"/>
              </a:ext>
            </a:extLst>
          </p:cNvPr>
          <p:cNvSpPr>
            <a:spLocks noGrp="1" noChangeArrowheads="1"/>
          </p:cNvSpPr>
          <p:nvPr>
            <p:ph type="body" idx="1"/>
          </p:nvPr>
        </p:nvSpPr>
        <p:spPr>
          <a:xfrm>
            <a:off x="488950" y="4437063"/>
            <a:ext cx="9201150" cy="1971675"/>
          </a:xfrm>
          <a:noFill/>
        </p:spPr>
        <p:txBody>
          <a:bodyPr/>
          <a:lstStyle/>
          <a:p>
            <a:pPr>
              <a:spcBef>
                <a:spcPct val="0"/>
              </a:spcBef>
            </a:pPr>
            <a:r>
              <a:rPr lang="zh-CN" altLang="en-US" sz="2400"/>
              <a:t>系统在</a:t>
            </a:r>
            <a:r>
              <a:rPr lang="en-US" altLang="zh-CN" sz="2400" i="1"/>
              <a:t>T</a:t>
            </a:r>
            <a:r>
              <a:rPr lang="en-US" altLang="zh-CN" sz="2400"/>
              <a:t>a</a:t>
            </a:r>
            <a:r>
              <a:rPr lang="zh-CN" altLang="en-US" sz="2400"/>
              <a:t>时刻停止运行事务，进行数据库转储</a:t>
            </a:r>
          </a:p>
          <a:p>
            <a:pPr>
              <a:spcBef>
                <a:spcPct val="0"/>
              </a:spcBef>
            </a:pPr>
            <a:r>
              <a:rPr lang="zh-CN" altLang="en-US" sz="2400"/>
              <a:t>在</a:t>
            </a:r>
            <a:r>
              <a:rPr lang="en-US" altLang="zh-CN" sz="2400" i="1"/>
              <a:t>T</a:t>
            </a:r>
            <a:r>
              <a:rPr lang="en-US" altLang="zh-CN" sz="2400"/>
              <a:t>b</a:t>
            </a:r>
            <a:r>
              <a:rPr lang="zh-CN" altLang="en-US" sz="2400"/>
              <a:t>时刻转储完毕，得到</a:t>
            </a:r>
            <a:r>
              <a:rPr lang="en-US" altLang="zh-CN" sz="2400" i="1"/>
              <a:t>T</a:t>
            </a:r>
            <a:r>
              <a:rPr lang="en-US" altLang="zh-CN" sz="2400"/>
              <a:t>b</a:t>
            </a:r>
            <a:r>
              <a:rPr lang="zh-CN" altLang="en-US" sz="2400"/>
              <a:t>时刻的数据库一致性副本</a:t>
            </a:r>
          </a:p>
          <a:p>
            <a:pPr>
              <a:spcBef>
                <a:spcPct val="0"/>
              </a:spcBef>
            </a:pPr>
            <a:r>
              <a:rPr lang="zh-CN" altLang="en-US" sz="2400"/>
              <a:t>系统运行到</a:t>
            </a:r>
            <a:r>
              <a:rPr lang="en-US" altLang="zh-CN" sz="2400" i="1"/>
              <a:t>T</a:t>
            </a:r>
            <a:r>
              <a:rPr lang="en-US" altLang="zh-CN" sz="2400"/>
              <a:t>f</a:t>
            </a:r>
            <a:r>
              <a:rPr lang="zh-CN" altLang="en-US" sz="2400"/>
              <a:t>时刻发生故障</a:t>
            </a:r>
          </a:p>
          <a:p>
            <a:pPr>
              <a:spcBef>
                <a:spcPct val="0"/>
              </a:spcBef>
            </a:pPr>
            <a:r>
              <a:rPr lang="zh-CN" altLang="en-US" sz="2400"/>
              <a:t>为恢复数据库，首先由</a:t>
            </a:r>
            <a:r>
              <a:rPr lang="en-US" altLang="zh-CN" sz="2400"/>
              <a:t>DBA</a:t>
            </a:r>
            <a:r>
              <a:rPr lang="zh-CN" altLang="en-US" sz="2400"/>
              <a:t>重装数据库后备副本，将数据库恢复至</a:t>
            </a:r>
            <a:r>
              <a:rPr lang="en-US" altLang="zh-CN" sz="2400" i="1"/>
              <a:t>T</a:t>
            </a:r>
            <a:r>
              <a:rPr lang="en-US" altLang="zh-CN" sz="2400"/>
              <a:t>b</a:t>
            </a:r>
            <a:r>
              <a:rPr lang="zh-CN" altLang="en-US" sz="2400"/>
              <a:t>时刻的状态</a:t>
            </a:r>
          </a:p>
          <a:p>
            <a:pPr>
              <a:spcBef>
                <a:spcPct val="0"/>
              </a:spcBef>
            </a:pPr>
            <a:r>
              <a:rPr lang="zh-CN" altLang="en-US" sz="2400"/>
              <a:t>可以利用这些日志文件副本对已完成的事务进行重做处理</a:t>
            </a:r>
          </a:p>
        </p:txBody>
      </p:sp>
    </p:spTree>
    <p:extLst>
      <p:ext uri="{BB962C8B-B14F-4D97-AF65-F5344CB8AC3E}">
        <p14:creationId xmlns:p14="http://schemas.microsoft.com/office/powerpoint/2010/main" val="3891201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D2D3350-3689-49A4-AB8A-1FDACE71807F}" type="slidenum">
              <a:rPr lang="zh-CN" altLang="en-US" smtClean="0"/>
              <a:pPr/>
              <a:t>22</a:t>
            </a:fld>
            <a:endParaRPr lang="en-US" altLang="zh-CN"/>
          </a:p>
        </p:txBody>
      </p:sp>
      <p:sp>
        <p:nvSpPr>
          <p:cNvPr id="1741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F8A0DAD-17B1-4701-86F1-C3379F14F9AF}" type="datetime1">
              <a:rPr lang="zh-CN" altLang="en-US" sz="1800" smtClean="0"/>
              <a:pPr/>
              <a:t>2024/6/12</a:t>
            </a:fld>
            <a:endParaRPr lang="en-US" altLang="zh-CN" sz="1000"/>
          </a:p>
        </p:txBody>
      </p:sp>
      <p:sp>
        <p:nvSpPr>
          <p:cNvPr id="1030146" name="Rectangle 2"/>
          <p:cNvSpPr>
            <a:spLocks noGrp="1" noChangeArrowheads="1"/>
          </p:cNvSpPr>
          <p:nvPr>
            <p:ph type="title"/>
          </p:nvPr>
        </p:nvSpPr>
        <p:spPr>
          <a:xfrm>
            <a:off x="488950" y="260350"/>
            <a:ext cx="9255125" cy="658813"/>
          </a:xfrm>
        </p:spPr>
        <p:txBody>
          <a:bodyPr/>
          <a:lstStyle/>
          <a:p>
            <a:pPr>
              <a:defRPr/>
            </a:pPr>
            <a:r>
              <a:rPr lang="zh-CN" altLang="en-US"/>
              <a:t>两个以上的实体集之间的联系</a:t>
            </a:r>
          </a:p>
        </p:txBody>
      </p:sp>
      <p:sp>
        <p:nvSpPr>
          <p:cNvPr id="17413" name="Rectangle 3"/>
          <p:cNvSpPr>
            <a:spLocks noGrp="1" noChangeArrowheads="1"/>
          </p:cNvSpPr>
          <p:nvPr>
            <p:ph type="body" idx="1"/>
          </p:nvPr>
        </p:nvSpPr>
        <p:spPr>
          <a:xfrm>
            <a:off x="415925" y="1125538"/>
            <a:ext cx="9290050" cy="2843212"/>
          </a:xfrm>
        </p:spPr>
        <p:txBody>
          <a:bodyPr/>
          <a:lstStyle/>
          <a:p>
            <a:pPr>
              <a:lnSpc>
                <a:spcPct val="110000"/>
              </a:lnSpc>
              <a:spcBef>
                <a:spcPct val="0"/>
              </a:spcBef>
              <a:defRPr/>
            </a:pPr>
            <a:r>
              <a:rPr lang="zh-CN" altLang="en-US" dirty="0"/>
              <a:t>多个实体集之间也可以存在有联系，称多元联系 </a:t>
            </a:r>
          </a:p>
          <a:p>
            <a:pPr lvl="1">
              <a:lnSpc>
                <a:spcPct val="110000"/>
              </a:lnSpc>
              <a:spcBef>
                <a:spcPct val="0"/>
              </a:spcBef>
              <a:defRPr/>
            </a:pPr>
            <a:r>
              <a:rPr lang="zh-CN" altLang="en-US" dirty="0"/>
              <a:t>若规定：</a:t>
            </a:r>
          </a:p>
          <a:p>
            <a:pPr lvl="2">
              <a:lnSpc>
                <a:spcPct val="110000"/>
              </a:lnSpc>
              <a:spcBef>
                <a:spcPct val="0"/>
              </a:spcBef>
              <a:defRPr/>
            </a:pPr>
            <a:r>
              <a:rPr lang="zh-CN" altLang="en-US" dirty="0"/>
              <a:t>一个供应商可供应多种零件给多个工程，</a:t>
            </a:r>
          </a:p>
          <a:p>
            <a:pPr lvl="2">
              <a:lnSpc>
                <a:spcPct val="110000"/>
              </a:lnSpc>
              <a:spcBef>
                <a:spcPct val="0"/>
              </a:spcBef>
              <a:defRPr/>
            </a:pPr>
            <a:r>
              <a:rPr lang="zh-CN" altLang="en-US" dirty="0"/>
              <a:t>一个工程可由多个供应商供应多种零件，</a:t>
            </a:r>
          </a:p>
          <a:p>
            <a:pPr lvl="2">
              <a:lnSpc>
                <a:spcPct val="110000"/>
              </a:lnSpc>
              <a:spcBef>
                <a:spcPct val="0"/>
              </a:spcBef>
              <a:defRPr/>
            </a:pPr>
            <a:r>
              <a:rPr lang="zh-CN" altLang="en-US" dirty="0"/>
              <a:t>一种零件可由多个供应商供应给多个工程，</a:t>
            </a:r>
          </a:p>
          <a:p>
            <a:pPr marL="0" indent="-3175">
              <a:lnSpc>
                <a:spcPct val="110000"/>
              </a:lnSpc>
              <a:spcBef>
                <a:spcPct val="0"/>
              </a:spcBef>
              <a:buFont typeface="Wingdings" pitchFamily="2" charset="2"/>
              <a:buNone/>
              <a:defRPr/>
            </a:pPr>
            <a:r>
              <a:rPr lang="zh-CN" altLang="en-US" dirty="0"/>
              <a:t> 供应商、零件和工程间存在着多对多的联系</a:t>
            </a:r>
            <a:r>
              <a:rPr lang="en-US" altLang="zh-CN" dirty="0"/>
              <a:t>, </a:t>
            </a:r>
            <a:r>
              <a:rPr lang="zh-CN" altLang="en-US" dirty="0"/>
              <a:t>表示为</a:t>
            </a:r>
            <a:r>
              <a:rPr lang="en-US" altLang="zh-CN" dirty="0"/>
              <a:t>m:n:p </a:t>
            </a:r>
            <a:endParaRPr lang="zh-CN" altLang="en-US" dirty="0"/>
          </a:p>
        </p:txBody>
      </p:sp>
      <p:grpSp>
        <p:nvGrpSpPr>
          <p:cNvPr id="17414" name="Group 28"/>
          <p:cNvGrpSpPr>
            <a:grpSpLocks/>
          </p:cNvGrpSpPr>
          <p:nvPr/>
        </p:nvGrpSpPr>
        <p:grpSpPr bwMode="auto">
          <a:xfrm>
            <a:off x="1403350" y="3914775"/>
            <a:ext cx="3657600" cy="2471738"/>
            <a:chOff x="2681" y="11805"/>
            <a:chExt cx="3510" cy="2130"/>
          </a:xfrm>
        </p:grpSpPr>
        <p:sp>
          <p:nvSpPr>
            <p:cNvPr id="17416" name="Text Box 29"/>
            <p:cNvSpPr txBox="1">
              <a:spLocks noChangeArrowheads="1"/>
            </p:cNvSpPr>
            <p:nvPr/>
          </p:nvSpPr>
          <p:spPr bwMode="auto">
            <a:xfrm>
              <a:off x="3095" y="1278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dirty="0">
                  <a:latin typeface="Times New Roman" pitchFamily="18" charset="0"/>
                </a:rPr>
                <a:t>p</a:t>
              </a:r>
              <a:endParaRPr lang="en-US" altLang="zh-CN" dirty="0"/>
            </a:p>
          </p:txBody>
        </p:sp>
        <p:sp>
          <p:nvSpPr>
            <p:cNvPr id="17417" name="Text Box 30"/>
            <p:cNvSpPr txBox="1">
              <a:spLocks noChangeArrowheads="1"/>
            </p:cNvSpPr>
            <p:nvPr/>
          </p:nvSpPr>
          <p:spPr bwMode="auto">
            <a:xfrm>
              <a:off x="5151" y="12728"/>
              <a:ext cx="45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n</a:t>
              </a:r>
              <a:endParaRPr lang="en-US" altLang="zh-CN"/>
            </a:p>
          </p:txBody>
        </p:sp>
        <p:sp>
          <p:nvSpPr>
            <p:cNvPr id="17418" name="Text Box 31"/>
            <p:cNvSpPr txBox="1">
              <a:spLocks noChangeArrowheads="1"/>
            </p:cNvSpPr>
            <p:nvPr/>
          </p:nvSpPr>
          <p:spPr bwMode="auto">
            <a:xfrm>
              <a:off x="4430" y="1221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m</a:t>
              </a:r>
              <a:endParaRPr lang="en-US" altLang="zh-CN"/>
            </a:p>
          </p:txBody>
        </p:sp>
        <p:sp>
          <p:nvSpPr>
            <p:cNvPr id="17419" name="Text Box 32"/>
            <p:cNvSpPr txBox="1">
              <a:spLocks noChangeArrowheads="1"/>
            </p:cNvSpPr>
            <p:nvPr/>
          </p:nvSpPr>
          <p:spPr bwMode="auto">
            <a:xfrm>
              <a:off x="3981" y="11805"/>
              <a:ext cx="1076" cy="4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供应商</a:t>
              </a:r>
              <a:endParaRPr lang="zh-CN" altLang="en-US"/>
            </a:p>
          </p:txBody>
        </p:sp>
        <p:sp>
          <p:nvSpPr>
            <p:cNvPr id="17420" name="Text Box 33"/>
            <p:cNvSpPr txBox="1">
              <a:spLocks noChangeArrowheads="1"/>
            </p:cNvSpPr>
            <p:nvPr/>
          </p:nvSpPr>
          <p:spPr bwMode="auto">
            <a:xfrm>
              <a:off x="2681" y="13419"/>
              <a:ext cx="845" cy="4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工程</a:t>
              </a:r>
              <a:endParaRPr lang="zh-CN" altLang="en-US"/>
            </a:p>
          </p:txBody>
        </p:sp>
        <p:sp>
          <p:nvSpPr>
            <p:cNvPr id="17421" name="Text Box 34"/>
            <p:cNvSpPr txBox="1">
              <a:spLocks noChangeArrowheads="1"/>
            </p:cNvSpPr>
            <p:nvPr/>
          </p:nvSpPr>
          <p:spPr bwMode="auto">
            <a:xfrm>
              <a:off x="5315" y="13419"/>
              <a:ext cx="876" cy="5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零件</a:t>
              </a:r>
              <a:endParaRPr lang="zh-CN" altLang="en-US"/>
            </a:p>
          </p:txBody>
        </p:sp>
        <p:sp>
          <p:nvSpPr>
            <p:cNvPr id="17422" name="Line 35"/>
            <p:cNvSpPr>
              <a:spLocks noChangeShapeType="1"/>
            </p:cNvSpPr>
            <p:nvPr/>
          </p:nvSpPr>
          <p:spPr bwMode="auto">
            <a:xfrm flipH="1">
              <a:off x="3223" y="13031"/>
              <a:ext cx="619"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3" name="Line 36"/>
            <p:cNvSpPr>
              <a:spLocks noChangeShapeType="1"/>
            </p:cNvSpPr>
            <p:nvPr/>
          </p:nvSpPr>
          <p:spPr bwMode="auto">
            <a:xfrm>
              <a:off x="5082" y="13031"/>
              <a:ext cx="542"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4" name="Line 37"/>
            <p:cNvSpPr>
              <a:spLocks noChangeShapeType="1"/>
            </p:cNvSpPr>
            <p:nvPr/>
          </p:nvSpPr>
          <p:spPr bwMode="auto">
            <a:xfrm>
              <a:off x="4462" y="12257"/>
              <a:ext cx="0" cy="5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5" name="AutoShape 38"/>
            <p:cNvSpPr>
              <a:spLocks noChangeArrowheads="1"/>
            </p:cNvSpPr>
            <p:nvPr/>
          </p:nvSpPr>
          <p:spPr bwMode="auto">
            <a:xfrm>
              <a:off x="3842" y="12709"/>
              <a:ext cx="1240" cy="58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latin typeface="Times New Roman" pitchFamily="18" charset="0"/>
                </a:rPr>
                <a:t>供应</a:t>
              </a:r>
              <a:endParaRPr lang="zh-CN" altLang="en-US" dirty="0"/>
            </a:p>
          </p:txBody>
        </p:sp>
      </p:grpSp>
      <p:sp>
        <p:nvSpPr>
          <p:cNvPr id="2" name="矩形 1"/>
          <p:cNvSpPr/>
          <p:nvPr/>
        </p:nvSpPr>
        <p:spPr>
          <a:xfrm>
            <a:off x="4629150" y="4049713"/>
            <a:ext cx="4787900" cy="1016000"/>
          </a:xfrm>
          <a:prstGeom prst="rect">
            <a:avLst/>
          </a:prstGeom>
          <a:solidFill>
            <a:srgbClr val="FFFFCC"/>
          </a:solidFill>
          <a:ln w="12700">
            <a:solidFill>
              <a:schemeClr val="accent1"/>
            </a:solidFill>
          </a:ln>
        </p:spPr>
        <p:txBody>
          <a:bodyPr>
            <a:spAutoFit/>
          </a:bodyPr>
          <a:lstStyle/>
          <a:p>
            <a:pPr algn="l">
              <a:buClr>
                <a:schemeClr val="accent5">
                  <a:lumMod val="75000"/>
                </a:schemeClr>
              </a:buClr>
              <a:defRPr/>
            </a:pPr>
            <a:r>
              <a:rPr lang="zh-CN" altLang="en-US" dirty="0"/>
              <a:t>该图表示的是三个实体间的供应关系</a:t>
            </a:r>
            <a:r>
              <a:rPr lang="en-US" altLang="zh-CN" dirty="0"/>
              <a:t>:</a:t>
            </a:r>
            <a:endParaRPr lang="zh-CN" altLang="en-US" dirty="0"/>
          </a:p>
          <a:p>
            <a:pPr marL="342900" indent="-342900" algn="l">
              <a:buFont typeface="Wingdings" panose="05000000000000000000" pitchFamily="2" charset="2"/>
              <a:buChar char="Ø"/>
              <a:defRPr/>
            </a:pPr>
            <a:r>
              <a:rPr lang="zh-CN" altLang="en-US" dirty="0"/>
              <a:t>某个供应商供应某种零件给某个工程 </a:t>
            </a:r>
          </a:p>
          <a:p>
            <a:pPr marL="342900" indent="-342900" algn="l">
              <a:buFont typeface="Wingdings" panose="05000000000000000000" pitchFamily="2" charset="2"/>
              <a:buChar char="Ø"/>
              <a:defRPr/>
            </a:pPr>
            <a:r>
              <a:rPr lang="zh-CN" altLang="en-US" dirty="0"/>
              <a:t>“供应商</a:t>
            </a:r>
            <a:r>
              <a:rPr lang="en-US" altLang="zh-CN" dirty="0"/>
              <a:t>S1</a:t>
            </a:r>
            <a:r>
              <a:rPr lang="zh-CN" altLang="en-US" dirty="0"/>
              <a:t>供应零件</a:t>
            </a:r>
            <a:r>
              <a:rPr lang="en-US" altLang="zh-CN" dirty="0"/>
              <a:t>P2</a:t>
            </a:r>
            <a:r>
              <a:rPr lang="zh-CN" altLang="en-US" dirty="0"/>
              <a:t>给工程</a:t>
            </a:r>
            <a:r>
              <a:rPr lang="en-US" altLang="zh-CN" dirty="0"/>
              <a:t>J1”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FD2593FA-4485-4BED-977C-8E454F64275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0AF6883-67E0-422C-BB78-6D3545A77E42}" type="slidenum">
              <a:rPr lang="zh-CN" altLang="en-US" sz="2000"/>
              <a:pPr/>
              <a:t>220</a:t>
            </a:fld>
            <a:endParaRPr lang="en-US" altLang="zh-CN" sz="2000"/>
          </a:p>
        </p:txBody>
      </p:sp>
      <p:sp>
        <p:nvSpPr>
          <p:cNvPr id="45059" name="日期占位符 4">
            <a:extLst>
              <a:ext uri="{FF2B5EF4-FFF2-40B4-BE49-F238E27FC236}">
                <a16:creationId xmlns:a16="http://schemas.microsoft.com/office/drawing/2014/main" id="{564D6240-4A7C-44D2-9071-8A7A702EE4E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52E1E62-DBDD-4CCF-91BB-2D2A495E2A0F}" type="datetime1">
              <a:rPr lang="zh-CN" altLang="en-US" sz="1800" smtClean="0"/>
              <a:pPr/>
              <a:t>2024/6/12</a:t>
            </a:fld>
            <a:endParaRPr lang="en-US" altLang="zh-CN" sz="1000"/>
          </a:p>
        </p:txBody>
      </p:sp>
      <p:sp>
        <p:nvSpPr>
          <p:cNvPr id="2241538" name="Rectangle 2">
            <a:extLst>
              <a:ext uri="{FF2B5EF4-FFF2-40B4-BE49-F238E27FC236}">
                <a16:creationId xmlns:a16="http://schemas.microsoft.com/office/drawing/2014/main" id="{97C41D2E-0F5D-46AB-8F13-FDE7113BC9E9}"/>
              </a:ext>
            </a:extLst>
          </p:cNvPr>
          <p:cNvSpPr>
            <a:spLocks noGrp="1" noChangeArrowheads="1"/>
          </p:cNvSpPr>
          <p:nvPr>
            <p:ph type="title"/>
          </p:nvPr>
        </p:nvSpPr>
        <p:spPr>
          <a:xfrm>
            <a:off x="650875" y="373063"/>
            <a:ext cx="8820150" cy="541337"/>
          </a:xfrm>
        </p:spPr>
        <p:txBody>
          <a:bodyPr/>
          <a:lstStyle/>
          <a:p>
            <a:pPr marL="342900" indent="-342900" defTabSz="914400">
              <a:lnSpc>
                <a:spcPct val="80000"/>
              </a:lnSpc>
              <a:spcBef>
                <a:spcPct val="20000"/>
              </a:spcBef>
              <a:defRPr/>
            </a:pPr>
            <a:r>
              <a:rPr lang="zh-CN" altLang="en-US" sz="4400" dirty="0"/>
              <a:t>利用动态转储的副本进行故障恢复</a:t>
            </a:r>
          </a:p>
        </p:txBody>
      </p:sp>
      <p:sp>
        <p:nvSpPr>
          <p:cNvPr id="45061" name="Rectangle 3">
            <a:extLst>
              <a:ext uri="{FF2B5EF4-FFF2-40B4-BE49-F238E27FC236}">
                <a16:creationId xmlns:a16="http://schemas.microsoft.com/office/drawing/2014/main" id="{91B4556D-42E9-4369-8289-D8C365D2F43A}"/>
              </a:ext>
            </a:extLst>
          </p:cNvPr>
          <p:cNvSpPr>
            <a:spLocks noGrp="1" noChangeArrowheads="1"/>
          </p:cNvSpPr>
          <p:nvPr>
            <p:ph type="body" idx="1"/>
          </p:nvPr>
        </p:nvSpPr>
        <p:spPr>
          <a:xfrm>
            <a:off x="650875" y="1143000"/>
            <a:ext cx="8820150" cy="1878013"/>
          </a:xfrm>
        </p:spPr>
        <p:txBody>
          <a:bodyPr/>
          <a:lstStyle/>
          <a:p>
            <a:pPr marL="342900" indent="-342900" defTabSz="914400">
              <a:lnSpc>
                <a:spcPct val="80000"/>
              </a:lnSpc>
              <a:spcBef>
                <a:spcPct val="20000"/>
              </a:spcBef>
            </a:pPr>
            <a:r>
              <a:rPr lang="zh-CN" altLang="en-US"/>
              <a:t>利用动态转储得到的副本进行故障恢复</a:t>
            </a:r>
          </a:p>
          <a:p>
            <a:pPr marL="742950" lvl="1" indent="-285750" defTabSz="914400">
              <a:lnSpc>
                <a:spcPct val="80000"/>
              </a:lnSpc>
              <a:spcBef>
                <a:spcPct val="20000"/>
              </a:spcBef>
            </a:pPr>
            <a:r>
              <a:rPr lang="zh-CN" altLang="en-US"/>
              <a:t>需要把动态转储期间各事务对数据库的修改活动登记下来，建立日志文件</a:t>
            </a:r>
          </a:p>
          <a:p>
            <a:pPr marL="742950" lvl="1" indent="-285750" defTabSz="914400">
              <a:lnSpc>
                <a:spcPct val="80000"/>
              </a:lnSpc>
              <a:spcBef>
                <a:spcPct val="20000"/>
              </a:spcBef>
            </a:pPr>
            <a:r>
              <a:rPr lang="zh-CN" altLang="en-US"/>
              <a:t>后备副本加上日志文件才能把数据库恢复到某一时刻的正确状态</a:t>
            </a:r>
          </a:p>
        </p:txBody>
      </p:sp>
      <p:sp>
        <p:nvSpPr>
          <p:cNvPr id="45062" name="Text Box 4">
            <a:extLst>
              <a:ext uri="{FF2B5EF4-FFF2-40B4-BE49-F238E27FC236}">
                <a16:creationId xmlns:a16="http://schemas.microsoft.com/office/drawing/2014/main" id="{6DB69475-0DE5-4BCB-891F-0A303A8B8FDA}"/>
              </a:ext>
            </a:extLst>
          </p:cNvPr>
          <p:cNvSpPr txBox="1">
            <a:spLocks noChangeArrowheads="1"/>
          </p:cNvSpPr>
          <p:nvPr/>
        </p:nvSpPr>
        <p:spPr bwMode="auto">
          <a:xfrm>
            <a:off x="776288" y="3068638"/>
            <a:ext cx="8089900" cy="3611562"/>
          </a:xfrm>
          <a:prstGeom prst="rect">
            <a:avLst/>
          </a:prstGeom>
          <a:solidFill>
            <a:srgbClr val="B7D6FB"/>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0000"/>
              </a:lnSpc>
            </a:pPr>
            <a:r>
              <a:rPr lang="zh-CN" altLang="en-US" sz="1800">
                <a:latin typeface="宋体" panose="02010600030101010101" pitchFamily="2" charset="-122"/>
              </a:rPr>
              <a:t>                </a:t>
            </a:r>
            <a:r>
              <a:rPr lang="en-US" altLang="zh-CN">
                <a:latin typeface="宋体" panose="02010600030101010101" pitchFamily="2" charset="-122"/>
              </a:rPr>
              <a:t>Ta</a:t>
            </a:r>
            <a:r>
              <a:rPr lang="en-US" altLang="zh-CN" sz="1800">
                <a:latin typeface="宋体" panose="02010600030101010101" pitchFamily="2" charset="-122"/>
              </a:rPr>
              <a:t>        </a:t>
            </a:r>
            <a:r>
              <a:rPr lang="zh-CN" altLang="en-US" sz="1800">
                <a:latin typeface="宋体" panose="02010600030101010101" pitchFamily="2" charset="-122"/>
              </a:rPr>
              <a:t>　　　</a:t>
            </a:r>
            <a:r>
              <a:rPr lang="en-US" altLang="zh-CN">
                <a:latin typeface="宋体" panose="02010600030101010101" pitchFamily="2" charset="-122"/>
              </a:rPr>
              <a:t>Tb</a:t>
            </a:r>
            <a:r>
              <a:rPr lang="en-US" altLang="zh-CN" sz="1800">
                <a:latin typeface="宋体" panose="02010600030101010101" pitchFamily="2" charset="-122"/>
              </a:rPr>
              <a:t>        </a:t>
            </a:r>
            <a:r>
              <a:rPr lang="en-US" altLang="zh-CN" sz="2000">
                <a:latin typeface="宋体" panose="02010600030101010101" pitchFamily="2" charset="-122"/>
              </a:rPr>
              <a:t>             </a:t>
            </a:r>
            <a:r>
              <a:rPr lang="en-US" altLang="zh-CN">
                <a:latin typeface="宋体" panose="02010600030101010101" pitchFamily="2" charset="-122"/>
              </a:rPr>
              <a:t>Tf</a:t>
            </a:r>
            <a:endParaRPr lang="en-US" altLang="zh-CN">
              <a:solidFill>
                <a:srgbClr val="FF0000"/>
              </a:solidFill>
              <a:latin typeface="宋体" panose="02010600030101010101" pitchFamily="2" charset="-122"/>
            </a:endParaRPr>
          </a:p>
          <a:p>
            <a:pPr>
              <a:lnSpc>
                <a:spcPct val="90000"/>
              </a:lnSpc>
            </a:pPr>
            <a:r>
              <a:rPr kumimoji="1" lang="en-US" altLang="zh-CN">
                <a:latin typeface="Times New Roman" panose="02020603050405020304" pitchFamily="18" charset="0"/>
              </a:rPr>
              <a:t>                           </a:t>
            </a:r>
            <a:r>
              <a:rPr kumimoji="1" lang="zh-CN" altLang="en-US">
                <a:latin typeface="Times New Roman" panose="02020603050405020304" pitchFamily="18" charset="0"/>
              </a:rPr>
              <a:t>动态</a:t>
            </a:r>
            <a:r>
              <a:rPr lang="zh-CN" altLang="en-US">
                <a:latin typeface="宋体" panose="02010600030101010101" pitchFamily="2" charset="-122"/>
              </a:rPr>
              <a:t>转储</a:t>
            </a:r>
            <a:r>
              <a:rPr lang="zh-CN" altLang="en-US" sz="1600">
                <a:latin typeface="宋体" panose="02010600030101010101" pitchFamily="2" charset="-122"/>
              </a:rPr>
              <a:t>     </a:t>
            </a:r>
            <a:r>
              <a:rPr lang="zh-CN" altLang="en-US">
                <a:latin typeface="宋体" panose="02010600030101010101" pitchFamily="2" charset="-122"/>
              </a:rPr>
              <a:t>运行事务    </a:t>
            </a:r>
            <a:r>
              <a:rPr lang="zh-CN" altLang="en-US" sz="1800">
                <a:latin typeface="宋体" panose="02010600030101010101" pitchFamily="2" charset="-122"/>
              </a:rPr>
              <a:t> </a:t>
            </a:r>
            <a:r>
              <a:rPr lang="zh-CN" altLang="en-US">
                <a:solidFill>
                  <a:srgbClr val="FF0000"/>
                </a:solidFill>
                <a:latin typeface="宋体" panose="02010600030101010101" pitchFamily="2" charset="-122"/>
              </a:rPr>
              <a:t>故障发生点</a:t>
            </a:r>
            <a:endParaRPr lang="zh-CN" altLang="en-US">
              <a:latin typeface="宋体" panose="02010600030101010101" pitchFamily="2" charset="-122"/>
            </a:endParaRPr>
          </a:p>
          <a:p>
            <a:pPr algn="just">
              <a:lnSpc>
                <a:spcPct val="90000"/>
              </a:lnSpc>
            </a:pPr>
            <a:r>
              <a:rPr lang="zh-CN" altLang="en-US">
                <a:latin typeface="宋体" panose="02010600030101010101" pitchFamily="2" charset="-122"/>
              </a:rPr>
              <a:t>正常运行</a:t>
            </a:r>
            <a:r>
              <a:rPr lang="zh-CN" altLang="en-US" sz="1800">
                <a:latin typeface="宋体" panose="02010600030101010101" pitchFamily="2" charset="-122"/>
              </a:rPr>
              <a:t>   </a:t>
            </a:r>
            <a:r>
              <a:rPr lang="en-US" altLang="zh-CN" sz="1800">
                <a:latin typeface="宋体" panose="02010600030101010101" pitchFamily="2" charset="-122"/>
              </a:rPr>
              <a:t>─┼───────┼─────────────</a:t>
            </a:r>
          </a:p>
          <a:p>
            <a:pPr algn="just">
              <a:lnSpc>
                <a:spcPct val="90000"/>
              </a:lnSpc>
            </a:pPr>
            <a:endParaRPr lang="en-US" altLang="zh-CN" sz="1800">
              <a:latin typeface="宋体" panose="02010600030101010101" pitchFamily="2" charset="-122"/>
            </a:endParaRPr>
          </a:p>
          <a:p>
            <a:pPr algn="just">
              <a:lnSpc>
                <a:spcPct val="80000"/>
              </a:lnSpc>
            </a:pPr>
            <a:r>
              <a:rPr lang="en-US" altLang="zh-CN" sz="2000">
                <a:latin typeface="宋体" panose="02010600030101010101" pitchFamily="2" charset="-122"/>
              </a:rPr>
              <a:t>              </a:t>
            </a:r>
            <a:r>
              <a:rPr lang="zh-CN" altLang="en-US">
                <a:latin typeface="宋体" panose="02010600030101010101" pitchFamily="2" charset="-122"/>
              </a:rPr>
              <a:t>登记日志文件  登记新日志文件</a:t>
            </a:r>
          </a:p>
          <a:p>
            <a:pPr algn="just">
              <a:lnSpc>
                <a:spcPct val="80000"/>
              </a:lnSpc>
            </a:pPr>
            <a:r>
              <a:rPr lang="zh-CN" altLang="en-US" sz="1800">
                <a:latin typeface="宋体" panose="02010600030101010101" pitchFamily="2" charset="-122"/>
              </a:rPr>
              <a:t>              </a:t>
            </a:r>
            <a:r>
              <a:rPr lang="en-US" altLang="zh-CN" sz="1800">
                <a:latin typeface="宋体" panose="02010600030101010101" pitchFamily="2" charset="-122"/>
              </a:rPr>
              <a:t>─────────┼─────────────</a:t>
            </a:r>
            <a:endParaRPr lang="en-US" altLang="zh-CN" sz="2000">
              <a:latin typeface="宋体" panose="02010600030101010101" pitchFamily="2" charset="-122"/>
            </a:endParaRPr>
          </a:p>
          <a:p>
            <a:pPr algn="just">
              <a:lnSpc>
                <a:spcPct val="80000"/>
              </a:lnSpc>
            </a:pPr>
            <a:r>
              <a:rPr lang="en-US" altLang="zh-CN" sz="2000">
                <a:latin typeface="宋体" panose="02010600030101010101" pitchFamily="2" charset="-122"/>
              </a:rPr>
              <a:t>                            </a:t>
            </a:r>
            <a:r>
              <a:rPr lang="en-US" altLang="zh-CN" sz="2500">
                <a:latin typeface="宋体" panose="02010600030101010101" pitchFamily="2" charset="-122"/>
              </a:rPr>
              <a:t> </a:t>
            </a:r>
            <a:r>
              <a:rPr lang="en-US" altLang="zh-CN" sz="2000">
                <a:latin typeface="宋体" panose="02010600030101010101" pitchFamily="2" charset="-122"/>
                <a:sym typeface="Symbol" panose="05050102010706020507" pitchFamily="18" charset="2"/>
              </a:rPr>
              <a:t></a:t>
            </a:r>
            <a:endParaRPr lang="en-US" altLang="zh-CN" sz="2000">
              <a:latin typeface="宋体" panose="02010600030101010101" pitchFamily="2" charset="-122"/>
            </a:endParaRPr>
          </a:p>
          <a:p>
            <a:pPr algn="just">
              <a:lnSpc>
                <a:spcPct val="80000"/>
              </a:lnSpc>
            </a:pPr>
            <a:r>
              <a:rPr lang="en-US" altLang="zh-CN" sz="2000">
                <a:latin typeface="宋体" panose="02010600030101010101" pitchFamily="2" charset="-122"/>
              </a:rPr>
              <a:t>                        </a:t>
            </a:r>
            <a:r>
              <a:rPr lang="zh-CN" altLang="en-US">
                <a:latin typeface="宋体" panose="02010600030101010101" pitchFamily="2" charset="-122"/>
              </a:rPr>
              <a:t>转储日志文件</a:t>
            </a:r>
          </a:p>
          <a:p>
            <a:pPr algn="just">
              <a:lnSpc>
                <a:spcPct val="80000"/>
              </a:lnSpc>
            </a:pPr>
            <a:endParaRPr lang="zh-CN" altLang="en-US" sz="1800">
              <a:latin typeface="宋体" panose="02010600030101010101" pitchFamily="2" charset="-122"/>
            </a:endParaRPr>
          </a:p>
          <a:p>
            <a:pPr algn="just">
              <a:lnSpc>
                <a:spcPct val="80000"/>
              </a:lnSpc>
            </a:pPr>
            <a:r>
              <a:rPr lang="zh-CN" altLang="en-US" sz="1800">
                <a:latin typeface="宋体" panose="02010600030101010101" pitchFamily="2" charset="-122"/>
              </a:rPr>
              <a:t>               </a:t>
            </a:r>
            <a:r>
              <a:rPr lang="zh-CN" altLang="en-US">
                <a:latin typeface="宋体" panose="02010600030101010101" pitchFamily="2" charset="-122"/>
              </a:rPr>
              <a:t>重装后备副本，然后利用转储的日志文件恢复</a:t>
            </a:r>
          </a:p>
          <a:p>
            <a:pPr algn="just">
              <a:lnSpc>
                <a:spcPct val="90000"/>
              </a:lnSpc>
            </a:pPr>
            <a:r>
              <a:rPr lang="zh-CN" altLang="en-US">
                <a:latin typeface="宋体" panose="02010600030101010101" pitchFamily="2" charset="-122"/>
              </a:rPr>
              <a:t>恢复到一</a:t>
            </a:r>
            <a:r>
              <a:rPr lang="zh-CN" altLang="en-US" sz="1800">
                <a:latin typeface="宋体" panose="02010600030101010101" pitchFamily="2" charset="-122"/>
              </a:rPr>
              <a:t>   </a:t>
            </a:r>
            <a:r>
              <a:rPr kumimoji="1" lang="en-US" altLang="zh-CN">
                <a:latin typeface="Times New Roman" panose="02020603050405020304" pitchFamily="18" charset="0"/>
              </a:rPr>
              <a:t>━━━━━━┥</a:t>
            </a:r>
            <a:endParaRPr lang="en-US" altLang="zh-CN" sz="2000">
              <a:latin typeface="宋体" panose="02010600030101010101" pitchFamily="2" charset="-122"/>
            </a:endParaRPr>
          </a:p>
          <a:p>
            <a:pPr algn="just">
              <a:lnSpc>
                <a:spcPct val="90000"/>
              </a:lnSpc>
            </a:pPr>
            <a:r>
              <a:rPr lang="zh-CN" altLang="en-US">
                <a:latin typeface="宋体" panose="02010600030101010101" pitchFamily="2" charset="-122"/>
              </a:rPr>
              <a:t>致性状态</a:t>
            </a:r>
          </a:p>
        </p:txBody>
      </p:sp>
    </p:spTree>
    <p:extLst>
      <p:ext uri="{BB962C8B-B14F-4D97-AF65-F5344CB8AC3E}">
        <p14:creationId xmlns:p14="http://schemas.microsoft.com/office/powerpoint/2010/main" val="141509096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B6B121C8-BE1C-4C8C-8FD5-38E0A0BB8A4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FDCB27-227B-425A-98D5-A7AB28203B25}" type="slidenum">
              <a:rPr lang="zh-CN" altLang="en-US" sz="2000"/>
              <a:pPr/>
              <a:t>221</a:t>
            </a:fld>
            <a:endParaRPr lang="en-US" altLang="zh-CN" sz="2000"/>
          </a:p>
        </p:txBody>
      </p:sp>
      <p:sp>
        <p:nvSpPr>
          <p:cNvPr id="46083" name="日期占位符 4">
            <a:extLst>
              <a:ext uri="{FF2B5EF4-FFF2-40B4-BE49-F238E27FC236}">
                <a16:creationId xmlns:a16="http://schemas.microsoft.com/office/drawing/2014/main" id="{91871A32-7A9A-4322-B7BD-DF2FA6877BDD}"/>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4A487B8-A733-4DD3-8C07-B8472ED2BA1C}" type="datetime1">
              <a:rPr lang="zh-CN" altLang="en-US" sz="1800" smtClean="0"/>
              <a:pPr/>
              <a:t>2024/6/12</a:t>
            </a:fld>
            <a:endParaRPr lang="en-US" altLang="zh-CN" sz="1000"/>
          </a:p>
        </p:txBody>
      </p:sp>
      <p:sp>
        <p:nvSpPr>
          <p:cNvPr id="2176002" name="Rectangle 2">
            <a:extLst>
              <a:ext uri="{FF2B5EF4-FFF2-40B4-BE49-F238E27FC236}">
                <a16:creationId xmlns:a16="http://schemas.microsoft.com/office/drawing/2014/main" id="{97EE3C98-E52F-49C4-B767-5BF031CD7289}"/>
              </a:ext>
            </a:extLst>
          </p:cNvPr>
          <p:cNvSpPr>
            <a:spLocks noGrp="1" noChangeArrowheads="1"/>
          </p:cNvSpPr>
          <p:nvPr>
            <p:ph type="title"/>
          </p:nvPr>
        </p:nvSpPr>
        <p:spPr/>
        <p:txBody>
          <a:bodyPr/>
          <a:lstStyle/>
          <a:p>
            <a:pPr>
              <a:defRPr/>
            </a:pPr>
            <a:r>
              <a:rPr lang="zh-CN" altLang="en-US"/>
              <a:t>介质故障恢复步骤</a:t>
            </a:r>
          </a:p>
        </p:txBody>
      </p:sp>
      <p:sp>
        <p:nvSpPr>
          <p:cNvPr id="46085" name="Rectangle 3">
            <a:extLst>
              <a:ext uri="{FF2B5EF4-FFF2-40B4-BE49-F238E27FC236}">
                <a16:creationId xmlns:a16="http://schemas.microsoft.com/office/drawing/2014/main" id="{7BF4359A-7EE9-47FE-98AA-1D9D433B61B8}"/>
              </a:ext>
            </a:extLst>
          </p:cNvPr>
          <p:cNvSpPr>
            <a:spLocks noGrp="1" noChangeArrowheads="1"/>
          </p:cNvSpPr>
          <p:nvPr>
            <p:ph type="body" idx="1"/>
          </p:nvPr>
        </p:nvSpPr>
        <p:spPr>
          <a:xfrm>
            <a:off x="650875" y="1143000"/>
            <a:ext cx="8820150" cy="5227638"/>
          </a:xfrm>
        </p:spPr>
        <p:txBody>
          <a:bodyPr/>
          <a:lstStyle/>
          <a:p>
            <a:pPr>
              <a:lnSpc>
                <a:spcPct val="80000"/>
              </a:lnSpc>
              <a:spcBef>
                <a:spcPct val="40000"/>
              </a:spcBef>
              <a:buFont typeface="Wingdings" panose="05000000000000000000" pitchFamily="2" charset="2"/>
              <a:buNone/>
            </a:pPr>
            <a:r>
              <a:rPr lang="en-US" altLang="zh-CN"/>
              <a:t>(1) </a:t>
            </a:r>
            <a:r>
              <a:rPr lang="zh-CN" altLang="en-US"/>
              <a:t>装入最新的后备数据库副本，使数据库恢复到最近一次转储时的一致性状态。</a:t>
            </a:r>
          </a:p>
          <a:p>
            <a:pPr lvl="1">
              <a:lnSpc>
                <a:spcPct val="80000"/>
              </a:lnSpc>
              <a:spcBef>
                <a:spcPct val="40000"/>
              </a:spcBef>
            </a:pPr>
            <a:r>
              <a:rPr lang="zh-CN" altLang="en-US"/>
              <a:t>对于</a:t>
            </a:r>
            <a:r>
              <a:rPr lang="zh-CN" altLang="en-US">
                <a:solidFill>
                  <a:srgbClr val="0000FF"/>
                </a:solidFill>
              </a:rPr>
              <a:t>静态转储</a:t>
            </a:r>
            <a:r>
              <a:rPr lang="zh-CN" altLang="en-US"/>
              <a:t>的数据库副本，装入后数据库即处于一致性状态</a:t>
            </a:r>
          </a:p>
          <a:p>
            <a:pPr lvl="1">
              <a:lnSpc>
                <a:spcPct val="80000"/>
              </a:lnSpc>
              <a:spcBef>
                <a:spcPct val="40000"/>
              </a:spcBef>
            </a:pPr>
            <a:r>
              <a:rPr lang="zh-CN" altLang="en-US"/>
              <a:t>对于</a:t>
            </a:r>
            <a:r>
              <a:rPr lang="zh-CN" altLang="en-US">
                <a:solidFill>
                  <a:srgbClr val="0000FF"/>
                </a:solidFill>
              </a:rPr>
              <a:t>动态转储</a:t>
            </a:r>
            <a:r>
              <a:rPr lang="zh-CN" altLang="en-US"/>
              <a:t>的数据库副本，还须同时装入转储时刻的日志文件副本</a:t>
            </a:r>
            <a:r>
              <a:rPr lang="en-US" altLang="zh-CN"/>
              <a:t>,</a:t>
            </a:r>
            <a:r>
              <a:rPr lang="zh-CN" altLang="en-US"/>
              <a:t>利用与恢复系统故障相同的方法</a:t>
            </a:r>
            <a:r>
              <a:rPr lang="en-US" altLang="zh-CN"/>
              <a:t>(</a:t>
            </a:r>
            <a:r>
              <a:rPr lang="zh-CN" altLang="en-US"/>
              <a:t>即</a:t>
            </a:r>
            <a:r>
              <a:rPr lang="en-US" altLang="zh-CN"/>
              <a:t>REDO+UNDO),</a:t>
            </a:r>
            <a:r>
              <a:rPr lang="zh-CN" altLang="en-US"/>
              <a:t>才能将数据库恢复到一致性状态</a:t>
            </a:r>
          </a:p>
          <a:p>
            <a:pPr>
              <a:lnSpc>
                <a:spcPct val="80000"/>
              </a:lnSpc>
              <a:buFont typeface="Wingdings" panose="05000000000000000000" pitchFamily="2" charset="2"/>
              <a:buNone/>
            </a:pPr>
            <a:r>
              <a:rPr lang="en-US" altLang="zh-CN"/>
              <a:t>(2) </a:t>
            </a:r>
            <a:r>
              <a:rPr lang="zh-CN" altLang="en-US"/>
              <a:t>装入有关的日志文件副本，重做已完成的事务。</a:t>
            </a:r>
          </a:p>
          <a:p>
            <a:pPr lvl="1">
              <a:lnSpc>
                <a:spcPct val="80000"/>
              </a:lnSpc>
            </a:pPr>
            <a:r>
              <a:rPr lang="zh-CN" altLang="en-US"/>
              <a:t>首先扫描日志文件，找出故障发生时已提交的事务的标识，将其记入重做队列。</a:t>
            </a:r>
          </a:p>
          <a:p>
            <a:pPr lvl="1">
              <a:lnSpc>
                <a:spcPct val="80000"/>
              </a:lnSpc>
            </a:pPr>
            <a:r>
              <a:rPr lang="zh-CN" altLang="en-US"/>
              <a:t>然后正向扫描日志文件，对重做队列中的所有事务进行重做处理。即将日志记录中“更新后的值”写入数据库。</a:t>
            </a:r>
          </a:p>
        </p:txBody>
      </p:sp>
    </p:spTree>
    <p:extLst>
      <p:ext uri="{BB962C8B-B14F-4D97-AF65-F5344CB8AC3E}">
        <p14:creationId xmlns:p14="http://schemas.microsoft.com/office/powerpoint/2010/main" val="366668701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F7C52596-0EEE-47AF-A200-903CF3C5806D}"/>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75ABF3A-7F44-4752-B390-46D50CD5A1A9}" type="slidenum">
              <a:rPr lang="zh-CN" altLang="en-US" sz="2000"/>
              <a:pPr/>
              <a:t>222</a:t>
            </a:fld>
            <a:endParaRPr lang="en-US" altLang="zh-CN" sz="2000"/>
          </a:p>
        </p:txBody>
      </p:sp>
      <p:sp>
        <p:nvSpPr>
          <p:cNvPr id="49155" name="日期占位符 4">
            <a:extLst>
              <a:ext uri="{FF2B5EF4-FFF2-40B4-BE49-F238E27FC236}">
                <a16:creationId xmlns:a16="http://schemas.microsoft.com/office/drawing/2014/main" id="{81D185AF-8E17-4008-9316-D46B53A479C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32F767-78BB-4841-8F6A-7E4CB9DF0849}" type="datetime1">
              <a:rPr lang="zh-CN" altLang="en-US" sz="1800" smtClean="0"/>
              <a:pPr/>
              <a:t>2024/6/12</a:t>
            </a:fld>
            <a:endParaRPr lang="en-US" altLang="zh-CN" sz="1000"/>
          </a:p>
        </p:txBody>
      </p:sp>
      <p:sp>
        <p:nvSpPr>
          <p:cNvPr id="2258946" name="Rectangle 2">
            <a:extLst>
              <a:ext uri="{FF2B5EF4-FFF2-40B4-BE49-F238E27FC236}">
                <a16:creationId xmlns:a16="http://schemas.microsoft.com/office/drawing/2014/main" id="{3596FE1B-AFE9-4308-AFBF-1623355AA67A}"/>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49157" name="Rectangle 3">
            <a:extLst>
              <a:ext uri="{FF2B5EF4-FFF2-40B4-BE49-F238E27FC236}">
                <a16:creationId xmlns:a16="http://schemas.microsoft.com/office/drawing/2014/main" id="{7FB614A7-AA58-4B57-A57A-C404C8C8B7EF}"/>
              </a:ext>
            </a:extLst>
          </p:cNvPr>
          <p:cNvSpPr>
            <a:spLocks noGrp="1" noChangeArrowheads="1"/>
          </p:cNvSpPr>
          <p:nvPr>
            <p:ph type="body" idx="1"/>
          </p:nvPr>
        </p:nvSpPr>
        <p:spPr>
          <a:xfrm>
            <a:off x="650875" y="1143000"/>
            <a:ext cx="8820150" cy="4592638"/>
          </a:xfrm>
        </p:spPr>
        <p:txBody>
          <a:bodyPr/>
          <a:lstStyle/>
          <a:p>
            <a:pPr>
              <a:lnSpc>
                <a:spcPct val="120000"/>
              </a:lnSpc>
              <a:spcBef>
                <a:spcPct val="0"/>
              </a:spcBef>
            </a:pPr>
            <a:r>
              <a:rPr lang="zh-CN" altLang="en-US"/>
              <a:t>检查点（</a:t>
            </a:r>
            <a:r>
              <a:rPr lang="en-US" altLang="zh-CN"/>
              <a:t>checkpoint</a:t>
            </a:r>
            <a:r>
              <a:rPr lang="zh-CN" altLang="en-US"/>
              <a:t>）是记录在日志中表示数据库是否正常运行的一个标志 ，以记录所有当前活动的事务</a:t>
            </a:r>
          </a:p>
          <a:p>
            <a:pPr>
              <a:lnSpc>
                <a:spcPct val="120000"/>
              </a:lnSpc>
              <a:spcBef>
                <a:spcPct val="0"/>
              </a:spcBef>
            </a:pPr>
            <a:r>
              <a:rPr lang="zh-CN" altLang="en-US"/>
              <a:t>检查点记录的内容</a:t>
            </a:r>
          </a:p>
          <a:p>
            <a:pPr lvl="1">
              <a:lnSpc>
                <a:spcPct val="120000"/>
              </a:lnSpc>
              <a:spcBef>
                <a:spcPct val="0"/>
              </a:spcBef>
            </a:pPr>
            <a:r>
              <a:rPr lang="en-US" altLang="zh-CN"/>
              <a:t>1. </a:t>
            </a:r>
            <a:r>
              <a:rPr lang="zh-CN" altLang="en-US"/>
              <a:t>建立检查点时刻所有正在执行的事务清单</a:t>
            </a:r>
          </a:p>
          <a:p>
            <a:pPr lvl="1">
              <a:lnSpc>
                <a:spcPct val="120000"/>
              </a:lnSpc>
              <a:spcBef>
                <a:spcPct val="0"/>
              </a:spcBef>
            </a:pPr>
            <a:r>
              <a:rPr lang="en-US" altLang="zh-CN"/>
              <a:t>2. </a:t>
            </a:r>
            <a:r>
              <a:rPr lang="zh-CN" altLang="en-US"/>
              <a:t>这些事务最近一个日志记录的地址</a:t>
            </a:r>
          </a:p>
          <a:p>
            <a:pPr>
              <a:spcBef>
                <a:spcPct val="40000"/>
              </a:spcBef>
            </a:pPr>
            <a:r>
              <a:rPr lang="zh-CN" altLang="en-US"/>
              <a:t>建立检查点原则</a:t>
            </a:r>
          </a:p>
          <a:p>
            <a:pPr lvl="1">
              <a:spcBef>
                <a:spcPct val="40000"/>
              </a:spcBef>
            </a:pPr>
            <a:r>
              <a:rPr lang="zh-CN" altLang="en-US"/>
              <a:t>定期：按照预定的一个时间间隔</a:t>
            </a:r>
          </a:p>
          <a:p>
            <a:pPr lvl="1"/>
            <a:r>
              <a:rPr lang="zh-CN" altLang="en-US"/>
              <a:t>不定期：按照某种规则，如日志文件已写满一半建立一个检查点</a:t>
            </a:r>
          </a:p>
        </p:txBody>
      </p:sp>
    </p:spTree>
    <p:extLst>
      <p:ext uri="{BB962C8B-B14F-4D97-AF65-F5344CB8AC3E}">
        <p14:creationId xmlns:p14="http://schemas.microsoft.com/office/powerpoint/2010/main" val="335308266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AF89A4C9-2E22-4A0C-A9C2-41C128B9AD0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64E3DFF-C701-4D70-8C7F-61C7298BFD2E}" type="slidenum">
              <a:rPr lang="zh-CN" altLang="en-US" sz="2000"/>
              <a:pPr/>
              <a:t>223</a:t>
            </a:fld>
            <a:endParaRPr lang="en-US" altLang="zh-CN" sz="2000"/>
          </a:p>
        </p:txBody>
      </p:sp>
      <p:sp>
        <p:nvSpPr>
          <p:cNvPr id="50179" name="日期占位符 4">
            <a:extLst>
              <a:ext uri="{FF2B5EF4-FFF2-40B4-BE49-F238E27FC236}">
                <a16:creationId xmlns:a16="http://schemas.microsoft.com/office/drawing/2014/main" id="{1E0AF04A-90EB-4D4F-989E-BF4F13633693}"/>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4D9787D-4E50-4D56-96AD-328ACAFBA030}" type="datetime1">
              <a:rPr lang="zh-CN" altLang="en-US" sz="1800" smtClean="0"/>
              <a:pPr/>
              <a:t>2024/6/12</a:t>
            </a:fld>
            <a:endParaRPr lang="en-US" altLang="zh-CN" sz="1000"/>
          </a:p>
        </p:txBody>
      </p:sp>
      <p:pic>
        <p:nvPicPr>
          <p:cNvPr id="50180" name="Picture 5" descr="103">
            <a:extLst>
              <a:ext uri="{FF2B5EF4-FFF2-40B4-BE49-F238E27FC236}">
                <a16:creationId xmlns:a16="http://schemas.microsoft.com/office/drawing/2014/main" id="{5A1A5D34-063A-4B1B-9293-A47A0F8915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284538"/>
            <a:ext cx="986472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5218" name="Rectangle 2">
            <a:extLst>
              <a:ext uri="{FF2B5EF4-FFF2-40B4-BE49-F238E27FC236}">
                <a16:creationId xmlns:a16="http://schemas.microsoft.com/office/drawing/2014/main" id="{C151DD1A-605B-4471-9804-45C93607CCFF}"/>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50182" name="Rectangle 4">
            <a:extLst>
              <a:ext uri="{FF2B5EF4-FFF2-40B4-BE49-F238E27FC236}">
                <a16:creationId xmlns:a16="http://schemas.microsoft.com/office/drawing/2014/main" id="{517CFC6A-9918-433A-AB53-473DD46BBFB1}"/>
              </a:ext>
            </a:extLst>
          </p:cNvPr>
          <p:cNvSpPr>
            <a:spLocks noGrp="1" noChangeArrowheads="1"/>
          </p:cNvSpPr>
          <p:nvPr>
            <p:ph type="body" idx="1"/>
          </p:nvPr>
        </p:nvSpPr>
        <p:spPr>
          <a:xfrm>
            <a:off x="631825" y="1125538"/>
            <a:ext cx="8858250" cy="2181225"/>
          </a:xfrm>
          <a:noFill/>
        </p:spPr>
        <p:txBody>
          <a:bodyPr/>
          <a:lstStyle/>
          <a:p>
            <a:pPr marL="342900" indent="-342900" defTabSz="914400">
              <a:lnSpc>
                <a:spcPct val="85000"/>
              </a:lnSpc>
              <a:spcBef>
                <a:spcPct val="0"/>
              </a:spcBef>
            </a:pPr>
            <a:r>
              <a:rPr lang="zh-CN" altLang="en-US" dirty="0">
                <a:solidFill>
                  <a:srgbClr val="0000FF"/>
                </a:solidFill>
              </a:rPr>
              <a:t>重启动文件</a:t>
            </a:r>
            <a:r>
              <a:rPr lang="zh-CN" altLang="en-US" dirty="0"/>
              <a:t>记录各个检查点记录在日志文件中的地址</a:t>
            </a:r>
          </a:p>
          <a:p>
            <a:pPr marL="342900" indent="-342900" defTabSz="914400">
              <a:lnSpc>
                <a:spcPct val="85000"/>
              </a:lnSpc>
              <a:spcBef>
                <a:spcPct val="0"/>
              </a:spcBef>
            </a:pPr>
            <a:r>
              <a:rPr lang="zh-CN" altLang="en-US" dirty="0"/>
              <a:t>周期性的建立检查点，动态维护维护日志文件</a:t>
            </a:r>
          </a:p>
          <a:p>
            <a:pPr marL="742950" lvl="1" indent="-285750" defTabSz="914400">
              <a:lnSpc>
                <a:spcPct val="85000"/>
              </a:lnSpc>
              <a:spcBef>
                <a:spcPct val="0"/>
              </a:spcBef>
            </a:pPr>
            <a:r>
              <a:rPr lang="zh-CN" altLang="en-US" dirty="0"/>
              <a:t>把日志缓冲区中的内容写入日志文件； </a:t>
            </a:r>
          </a:p>
          <a:p>
            <a:pPr marL="742950" lvl="1" indent="-285750" defTabSz="914400">
              <a:lnSpc>
                <a:spcPct val="85000"/>
              </a:lnSpc>
              <a:spcBef>
                <a:spcPct val="0"/>
              </a:spcBef>
            </a:pPr>
            <a:r>
              <a:rPr lang="zh-CN" altLang="en-US" dirty="0"/>
              <a:t>在日志文件中写入一个检查点记录；</a:t>
            </a:r>
          </a:p>
          <a:p>
            <a:pPr marL="742950" lvl="1" indent="-285750" defTabSz="914400">
              <a:lnSpc>
                <a:spcPct val="85000"/>
              </a:lnSpc>
              <a:spcBef>
                <a:spcPct val="0"/>
              </a:spcBef>
            </a:pPr>
            <a:r>
              <a:rPr lang="zh-CN" altLang="en-US" dirty="0">
                <a:solidFill>
                  <a:srgbClr val="FF0000"/>
                </a:solidFill>
              </a:rPr>
              <a:t>把数据库缓冲区的内容写入数据库；</a:t>
            </a:r>
          </a:p>
          <a:p>
            <a:pPr marL="742950" lvl="1" indent="-285750" defTabSz="914400">
              <a:lnSpc>
                <a:spcPct val="85000"/>
              </a:lnSpc>
              <a:spcBef>
                <a:spcPct val="0"/>
              </a:spcBef>
            </a:pPr>
            <a:r>
              <a:rPr lang="zh-CN" altLang="en-US" dirty="0"/>
              <a:t>把检查点记录在日志文件中的地址写入重启动文件</a:t>
            </a:r>
          </a:p>
        </p:txBody>
      </p:sp>
      <p:sp>
        <p:nvSpPr>
          <p:cNvPr id="2" name="矩形 1">
            <a:extLst>
              <a:ext uri="{FF2B5EF4-FFF2-40B4-BE49-F238E27FC236}">
                <a16:creationId xmlns:a16="http://schemas.microsoft.com/office/drawing/2014/main" id="{C14C4647-E720-493B-8E61-BAB7B76EADCF}"/>
              </a:ext>
            </a:extLst>
          </p:cNvPr>
          <p:cNvSpPr/>
          <p:nvPr/>
        </p:nvSpPr>
        <p:spPr bwMode="auto">
          <a:xfrm>
            <a:off x="1280592" y="1824434"/>
            <a:ext cx="6040958" cy="720080"/>
          </a:xfrm>
          <a:prstGeom prst="rect">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pitchFamily="2" charset="-122"/>
            </a:endParaRPr>
          </a:p>
        </p:txBody>
      </p:sp>
      <p:sp>
        <p:nvSpPr>
          <p:cNvPr id="3" name="文本框 2">
            <a:extLst>
              <a:ext uri="{FF2B5EF4-FFF2-40B4-BE49-F238E27FC236}">
                <a16:creationId xmlns:a16="http://schemas.microsoft.com/office/drawing/2014/main" id="{7E2D0F5D-B79B-467C-9088-567ECE2B034A}"/>
              </a:ext>
            </a:extLst>
          </p:cNvPr>
          <p:cNvSpPr txBox="1"/>
          <p:nvPr/>
        </p:nvSpPr>
        <p:spPr>
          <a:xfrm>
            <a:off x="7914316" y="1754809"/>
            <a:ext cx="1422184" cy="830997"/>
          </a:xfrm>
          <a:prstGeom prst="rect">
            <a:avLst/>
          </a:prstGeom>
          <a:noFill/>
        </p:spPr>
        <p:txBody>
          <a:bodyPr wrap="none" rtlCol="0">
            <a:spAutoFit/>
          </a:bodyPr>
          <a:lstStyle/>
          <a:p>
            <a:r>
              <a:rPr lang="zh-CN" altLang="en-US" dirty="0">
                <a:solidFill>
                  <a:srgbClr val="C00000"/>
                </a:solidFill>
              </a:rPr>
              <a:t>日志记录</a:t>
            </a:r>
            <a:endParaRPr lang="en-US" altLang="zh-CN" dirty="0">
              <a:solidFill>
                <a:srgbClr val="C00000"/>
              </a:solidFill>
            </a:endParaRPr>
          </a:p>
          <a:p>
            <a:r>
              <a:rPr lang="zh-CN" altLang="en-US" dirty="0">
                <a:solidFill>
                  <a:srgbClr val="C00000"/>
                </a:solidFill>
              </a:rPr>
              <a:t>优先写入</a:t>
            </a:r>
          </a:p>
        </p:txBody>
      </p:sp>
    </p:spTree>
    <p:extLst>
      <p:ext uri="{BB962C8B-B14F-4D97-AF65-F5344CB8AC3E}">
        <p14:creationId xmlns:p14="http://schemas.microsoft.com/office/powerpoint/2010/main" val="245347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199699E2-76D2-4E89-89CF-648D09FCDD3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3EC5973-E7D4-43A2-9DF1-55845934EBB2}" type="slidenum">
              <a:rPr lang="zh-CN" altLang="en-US" sz="2000"/>
              <a:pPr/>
              <a:t>224</a:t>
            </a:fld>
            <a:endParaRPr lang="en-US" altLang="zh-CN" sz="2000"/>
          </a:p>
        </p:txBody>
      </p:sp>
      <p:sp>
        <p:nvSpPr>
          <p:cNvPr id="52227" name="日期占位符 4">
            <a:extLst>
              <a:ext uri="{FF2B5EF4-FFF2-40B4-BE49-F238E27FC236}">
                <a16:creationId xmlns:a16="http://schemas.microsoft.com/office/drawing/2014/main" id="{1E976E5F-28E4-4990-BAD0-129AD3EB8997}"/>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47287C7-E7DE-49A9-8BB3-F23978011C82}" type="datetime1">
              <a:rPr lang="zh-CN" altLang="en-US" sz="1800" smtClean="0"/>
              <a:pPr/>
              <a:t>2024/6/12</a:t>
            </a:fld>
            <a:endParaRPr lang="en-US" altLang="zh-CN" sz="1000"/>
          </a:p>
        </p:txBody>
      </p:sp>
      <p:sp>
        <p:nvSpPr>
          <p:cNvPr id="2335746" name="Rectangle 2">
            <a:extLst>
              <a:ext uri="{FF2B5EF4-FFF2-40B4-BE49-F238E27FC236}">
                <a16:creationId xmlns:a16="http://schemas.microsoft.com/office/drawing/2014/main" id="{50CFD4E0-83DC-45F3-A48F-F94DFDE94D68}"/>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52229" name="Rectangle 3">
            <a:extLst>
              <a:ext uri="{FF2B5EF4-FFF2-40B4-BE49-F238E27FC236}">
                <a16:creationId xmlns:a16="http://schemas.microsoft.com/office/drawing/2014/main" id="{0EA5FA7E-4E4B-4D95-9827-65C5867E9266}"/>
              </a:ext>
            </a:extLst>
          </p:cNvPr>
          <p:cNvSpPr>
            <a:spLocks noGrp="1" noChangeArrowheads="1"/>
          </p:cNvSpPr>
          <p:nvPr>
            <p:ph type="body" idx="1"/>
          </p:nvPr>
        </p:nvSpPr>
        <p:spPr>
          <a:xfrm>
            <a:off x="650875" y="1143000"/>
            <a:ext cx="8820150" cy="2752725"/>
          </a:xfrm>
        </p:spPr>
        <p:txBody>
          <a:bodyPr/>
          <a:lstStyle/>
          <a:p>
            <a:r>
              <a:rPr lang="zh-CN" altLang="en-US">
                <a:solidFill>
                  <a:srgbClr val="0000FF"/>
                </a:solidFill>
              </a:rPr>
              <a:t>使用检查点方法可以改善恢复效率</a:t>
            </a:r>
          </a:p>
          <a:p>
            <a:pPr lvl="1"/>
            <a:r>
              <a:rPr lang="zh-CN" altLang="en-US"/>
              <a:t>当事务</a:t>
            </a:r>
            <a:r>
              <a:rPr lang="en-US" altLang="zh-CN"/>
              <a:t>T</a:t>
            </a:r>
            <a:r>
              <a:rPr lang="zh-CN" altLang="en-US"/>
              <a:t>在一个检查点之前提交</a:t>
            </a:r>
          </a:p>
          <a:p>
            <a:pPr lvl="2"/>
            <a:r>
              <a:rPr lang="zh-CN" altLang="en-US"/>
              <a:t>由检查点记录知， </a:t>
            </a:r>
            <a:r>
              <a:rPr lang="en-US" altLang="zh-CN"/>
              <a:t>T</a:t>
            </a:r>
            <a:r>
              <a:rPr lang="zh-CN" altLang="en-US"/>
              <a:t>对数据库所做的修改已写入数据库，在进行恢复处理时，没有必要对事务</a:t>
            </a:r>
            <a:r>
              <a:rPr lang="en-US" altLang="zh-CN"/>
              <a:t>T</a:t>
            </a:r>
            <a:r>
              <a:rPr lang="zh-CN" altLang="en-US"/>
              <a:t>执行</a:t>
            </a:r>
            <a:r>
              <a:rPr lang="en-US" altLang="zh-CN"/>
              <a:t>REDO</a:t>
            </a:r>
            <a:r>
              <a:rPr lang="zh-CN" altLang="en-US"/>
              <a:t>操作</a:t>
            </a:r>
          </a:p>
          <a:p>
            <a:pPr lvl="1"/>
            <a:r>
              <a:rPr lang="zh-CN" altLang="en-US">
                <a:solidFill>
                  <a:srgbClr val="0000FF"/>
                </a:solidFill>
              </a:rPr>
              <a:t>只运行检查点记录之后的操作即可</a:t>
            </a:r>
            <a:r>
              <a:rPr lang="zh-CN" altLang="en-US"/>
              <a:t>。 </a:t>
            </a:r>
          </a:p>
        </p:txBody>
      </p:sp>
    </p:spTree>
    <p:extLst>
      <p:ext uri="{BB962C8B-B14F-4D97-AF65-F5344CB8AC3E}">
        <p14:creationId xmlns:p14="http://schemas.microsoft.com/office/powerpoint/2010/main" val="110821945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5B3B4BED-D38E-47A0-90CB-D663D2267BBB}"/>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FF618ED-8C6D-40F2-8752-A7331437C97F}" type="slidenum">
              <a:rPr lang="zh-CN" altLang="en-US" sz="2000"/>
              <a:pPr/>
              <a:t>225</a:t>
            </a:fld>
            <a:endParaRPr lang="en-US" altLang="zh-CN" sz="2000"/>
          </a:p>
        </p:txBody>
      </p:sp>
      <p:sp>
        <p:nvSpPr>
          <p:cNvPr id="53251" name="日期占位符 4">
            <a:extLst>
              <a:ext uri="{FF2B5EF4-FFF2-40B4-BE49-F238E27FC236}">
                <a16:creationId xmlns:a16="http://schemas.microsoft.com/office/drawing/2014/main" id="{41B13E32-D935-45AF-B322-2D010E85DAD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02EF2D8-5CC0-4B95-8734-6A732EFDCD93}" type="datetime1">
              <a:rPr lang="zh-CN" altLang="en-US" sz="1800" smtClean="0"/>
              <a:pPr/>
              <a:t>2024/6/12</a:t>
            </a:fld>
            <a:endParaRPr lang="en-US" altLang="zh-CN" sz="1000"/>
          </a:p>
        </p:txBody>
      </p:sp>
      <p:sp>
        <p:nvSpPr>
          <p:cNvPr id="2244610" name="Rectangle 2">
            <a:extLst>
              <a:ext uri="{FF2B5EF4-FFF2-40B4-BE49-F238E27FC236}">
                <a16:creationId xmlns:a16="http://schemas.microsoft.com/office/drawing/2014/main" id="{296482D0-E659-49FC-A072-97BE1DA94A30}"/>
              </a:ext>
            </a:extLst>
          </p:cNvPr>
          <p:cNvSpPr>
            <a:spLocks noGrp="1" noChangeArrowheads="1"/>
          </p:cNvSpPr>
          <p:nvPr>
            <p:ph type="title"/>
          </p:nvPr>
        </p:nvSpPr>
        <p:spPr/>
        <p:txBody>
          <a:bodyPr/>
          <a:lstStyle/>
          <a:p>
            <a:pPr>
              <a:defRPr/>
            </a:pPr>
            <a:r>
              <a:rPr lang="en-US" altLang="en-US"/>
              <a:t>8.6</a:t>
            </a:r>
            <a:r>
              <a:rPr lang="en-US" altLang="zh-CN"/>
              <a:t> </a:t>
            </a:r>
            <a:r>
              <a:rPr lang="en-US" altLang="en-US"/>
              <a:t>检查点恢复技术</a:t>
            </a:r>
            <a:endParaRPr lang="zh-CN" altLang="en-US"/>
          </a:p>
        </p:txBody>
      </p:sp>
      <p:sp>
        <p:nvSpPr>
          <p:cNvPr id="53253" name="Rectangle 3">
            <a:extLst>
              <a:ext uri="{FF2B5EF4-FFF2-40B4-BE49-F238E27FC236}">
                <a16:creationId xmlns:a16="http://schemas.microsoft.com/office/drawing/2014/main" id="{280DF062-E8C4-4C90-87C6-D4B91962FDEE}"/>
              </a:ext>
            </a:extLst>
          </p:cNvPr>
          <p:cNvSpPr>
            <a:spLocks noGrp="1" noChangeArrowheads="1"/>
          </p:cNvSpPr>
          <p:nvPr>
            <p:ph type="body" idx="1"/>
          </p:nvPr>
        </p:nvSpPr>
        <p:spPr>
          <a:xfrm>
            <a:off x="650875" y="1143000"/>
            <a:ext cx="8820150" cy="768350"/>
          </a:xfrm>
        </p:spPr>
        <p:txBody>
          <a:bodyPr/>
          <a:lstStyle/>
          <a:p>
            <a:r>
              <a:rPr lang="zh-CN" altLang="en-US"/>
              <a:t>系统出现故障时，恢复子系统将根据事务的不同状态采取不同的恢复策略 </a:t>
            </a:r>
          </a:p>
        </p:txBody>
      </p:sp>
      <p:sp>
        <p:nvSpPr>
          <p:cNvPr id="53254" name="Freeform 5">
            <a:extLst>
              <a:ext uri="{FF2B5EF4-FFF2-40B4-BE49-F238E27FC236}">
                <a16:creationId xmlns:a16="http://schemas.microsoft.com/office/drawing/2014/main" id="{11086115-D17E-4E5B-9CF0-136E9E9D92C8}"/>
              </a:ext>
            </a:extLst>
          </p:cNvPr>
          <p:cNvSpPr>
            <a:spLocks/>
          </p:cNvSpPr>
          <p:nvPr/>
        </p:nvSpPr>
        <p:spPr bwMode="auto">
          <a:xfrm>
            <a:off x="2943225" y="2266950"/>
            <a:ext cx="1588" cy="2087563"/>
          </a:xfrm>
          <a:custGeom>
            <a:avLst/>
            <a:gdLst>
              <a:gd name="T0" fmla="*/ 0 w 3"/>
              <a:gd name="T1" fmla="*/ 0 h 2423"/>
              <a:gd name="T2" fmla="*/ 444947543 w 3"/>
              <a:gd name="T3" fmla="*/ 2147483647 h 2423"/>
              <a:gd name="T4" fmla="*/ 0 60000 65536"/>
              <a:gd name="T5" fmla="*/ 0 60000 65536"/>
            </a:gdLst>
            <a:ahLst/>
            <a:cxnLst>
              <a:cxn ang="T4">
                <a:pos x="T0" y="T1"/>
              </a:cxn>
              <a:cxn ang="T5">
                <a:pos x="T2" y="T3"/>
              </a:cxn>
            </a:cxnLst>
            <a:rect l="0" t="0" r="r" b="b"/>
            <a:pathLst>
              <a:path w="3" h="2423">
                <a:moveTo>
                  <a:pt x="0" y="0"/>
                </a:moveTo>
                <a:lnTo>
                  <a:pt x="3" y="2423"/>
                </a:lnTo>
              </a:path>
            </a:pathLst>
          </a:custGeom>
          <a:noFill/>
          <a:ln w="63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5" name="Freeform 6">
            <a:extLst>
              <a:ext uri="{FF2B5EF4-FFF2-40B4-BE49-F238E27FC236}">
                <a16:creationId xmlns:a16="http://schemas.microsoft.com/office/drawing/2014/main" id="{08A233FE-747D-4618-8E56-274ABA5D8BD4}"/>
              </a:ext>
            </a:extLst>
          </p:cNvPr>
          <p:cNvSpPr>
            <a:spLocks/>
          </p:cNvSpPr>
          <p:nvPr/>
        </p:nvSpPr>
        <p:spPr bwMode="auto">
          <a:xfrm>
            <a:off x="6623050" y="2278063"/>
            <a:ext cx="0" cy="2090737"/>
          </a:xfrm>
          <a:custGeom>
            <a:avLst/>
            <a:gdLst>
              <a:gd name="T0" fmla="*/ 0 w 1"/>
              <a:gd name="T1" fmla="*/ 0 h 2423"/>
              <a:gd name="T2" fmla="*/ 1 w 1"/>
              <a:gd name="T3" fmla="*/ 2147483647 h 2423"/>
              <a:gd name="T4" fmla="*/ 0 60000 65536"/>
              <a:gd name="T5" fmla="*/ 0 60000 65536"/>
            </a:gdLst>
            <a:ahLst/>
            <a:cxnLst>
              <a:cxn ang="T4">
                <a:pos x="T0" y="T1"/>
              </a:cxn>
              <a:cxn ang="T5">
                <a:pos x="T2" y="T3"/>
              </a:cxn>
            </a:cxnLst>
            <a:rect l="0" t="0" r="r" b="b"/>
            <a:pathLst>
              <a:path w="1" h="2423">
                <a:moveTo>
                  <a:pt x="0" y="0"/>
                </a:moveTo>
                <a:lnTo>
                  <a:pt x="1" y="2423"/>
                </a:lnTo>
              </a:path>
            </a:pathLst>
          </a:custGeom>
          <a:noFill/>
          <a:ln w="6350"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6" name="Freeform 7">
            <a:extLst>
              <a:ext uri="{FF2B5EF4-FFF2-40B4-BE49-F238E27FC236}">
                <a16:creationId xmlns:a16="http://schemas.microsoft.com/office/drawing/2014/main" id="{89D91828-B656-4740-813D-EFB0C7951B12}"/>
              </a:ext>
            </a:extLst>
          </p:cNvPr>
          <p:cNvSpPr>
            <a:spLocks/>
          </p:cNvSpPr>
          <p:nvPr/>
        </p:nvSpPr>
        <p:spPr bwMode="auto">
          <a:xfrm>
            <a:off x="1155700" y="3155950"/>
            <a:ext cx="2289175" cy="0"/>
          </a:xfrm>
          <a:custGeom>
            <a:avLst/>
            <a:gdLst>
              <a:gd name="T0" fmla="*/ 0 w 1176"/>
              <a:gd name="T1" fmla="*/ 0 h 1"/>
              <a:gd name="T2" fmla="*/ 2147483647 w 1176"/>
              <a:gd name="T3" fmla="*/ 0 h 1"/>
              <a:gd name="T4" fmla="*/ 0 60000 65536"/>
              <a:gd name="T5" fmla="*/ 0 60000 65536"/>
            </a:gdLst>
            <a:ahLst/>
            <a:cxnLst>
              <a:cxn ang="T4">
                <a:pos x="T0" y="T1"/>
              </a:cxn>
              <a:cxn ang="T5">
                <a:pos x="T2" y="T3"/>
              </a:cxn>
            </a:cxnLst>
            <a:rect l="0" t="0" r="r" b="b"/>
            <a:pathLst>
              <a:path w="1176" h="1">
                <a:moveTo>
                  <a:pt x="0" y="0"/>
                </a:moveTo>
                <a:lnTo>
                  <a:pt x="1176"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7" name="Freeform 8">
            <a:extLst>
              <a:ext uri="{FF2B5EF4-FFF2-40B4-BE49-F238E27FC236}">
                <a16:creationId xmlns:a16="http://schemas.microsoft.com/office/drawing/2014/main" id="{BE91DBFD-E6AC-4F33-AA8F-B1920CCA247C}"/>
              </a:ext>
            </a:extLst>
          </p:cNvPr>
          <p:cNvSpPr>
            <a:spLocks/>
          </p:cNvSpPr>
          <p:nvPr/>
        </p:nvSpPr>
        <p:spPr bwMode="auto">
          <a:xfrm>
            <a:off x="1162050" y="3049588"/>
            <a:ext cx="1588" cy="90487"/>
          </a:xfrm>
          <a:custGeom>
            <a:avLst/>
            <a:gdLst>
              <a:gd name="T0" fmla="*/ 250283092 w 4"/>
              <a:gd name="T1" fmla="*/ 0 h 105"/>
              <a:gd name="T2" fmla="*/ 0 w 4"/>
              <a:gd name="T3" fmla="*/ 2147483647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8" name="Freeform 9">
            <a:extLst>
              <a:ext uri="{FF2B5EF4-FFF2-40B4-BE49-F238E27FC236}">
                <a16:creationId xmlns:a16="http://schemas.microsoft.com/office/drawing/2014/main" id="{5323CB7B-9D83-43C9-8ECC-B05D63A853C0}"/>
              </a:ext>
            </a:extLst>
          </p:cNvPr>
          <p:cNvSpPr>
            <a:spLocks/>
          </p:cNvSpPr>
          <p:nvPr/>
        </p:nvSpPr>
        <p:spPr bwMode="auto">
          <a:xfrm>
            <a:off x="3421063" y="3022600"/>
            <a:ext cx="1587" cy="133350"/>
          </a:xfrm>
          <a:custGeom>
            <a:avLst/>
            <a:gdLst>
              <a:gd name="T0" fmla="*/ 0 w 1"/>
              <a:gd name="T1" fmla="*/ 0 h 120"/>
              <a:gd name="T2" fmla="*/ 0 w 1"/>
              <a:gd name="T3" fmla="*/ 2147483647 h 120"/>
              <a:gd name="T4" fmla="*/ 0 60000 65536"/>
              <a:gd name="T5" fmla="*/ 0 60000 65536"/>
            </a:gdLst>
            <a:ahLst/>
            <a:cxnLst>
              <a:cxn ang="T4">
                <a:pos x="T0" y="T1"/>
              </a:cxn>
              <a:cxn ang="T5">
                <a:pos x="T2" y="T3"/>
              </a:cxn>
            </a:cxnLst>
            <a:rect l="0" t="0" r="r" b="b"/>
            <a:pathLst>
              <a:path w="1" h="120">
                <a:moveTo>
                  <a:pt x="0" y="0"/>
                </a:moveTo>
                <a:lnTo>
                  <a:pt x="0" y="12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59" name="Line 10">
            <a:extLst>
              <a:ext uri="{FF2B5EF4-FFF2-40B4-BE49-F238E27FC236}">
                <a16:creationId xmlns:a16="http://schemas.microsoft.com/office/drawing/2014/main" id="{3C312C56-71BB-4CC1-9E9E-758818F5D92D}"/>
              </a:ext>
            </a:extLst>
          </p:cNvPr>
          <p:cNvSpPr>
            <a:spLocks noChangeShapeType="1"/>
          </p:cNvSpPr>
          <p:nvPr/>
        </p:nvSpPr>
        <p:spPr bwMode="auto">
          <a:xfrm>
            <a:off x="1854200" y="3494088"/>
            <a:ext cx="47640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0" name="Line 11">
            <a:extLst>
              <a:ext uri="{FF2B5EF4-FFF2-40B4-BE49-F238E27FC236}">
                <a16:creationId xmlns:a16="http://schemas.microsoft.com/office/drawing/2014/main" id="{2CB82036-A9B7-437D-9074-85E8432092CF}"/>
              </a:ext>
            </a:extLst>
          </p:cNvPr>
          <p:cNvSpPr>
            <a:spLocks noChangeShapeType="1"/>
          </p:cNvSpPr>
          <p:nvPr/>
        </p:nvSpPr>
        <p:spPr bwMode="auto">
          <a:xfrm>
            <a:off x="6618288" y="3494088"/>
            <a:ext cx="1052512"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1" name="Freeform 12">
            <a:extLst>
              <a:ext uri="{FF2B5EF4-FFF2-40B4-BE49-F238E27FC236}">
                <a16:creationId xmlns:a16="http://schemas.microsoft.com/office/drawing/2014/main" id="{1CF75950-5488-4D75-A7AC-3FDD39305EBC}"/>
              </a:ext>
            </a:extLst>
          </p:cNvPr>
          <p:cNvSpPr>
            <a:spLocks/>
          </p:cNvSpPr>
          <p:nvPr/>
        </p:nvSpPr>
        <p:spPr bwMode="auto">
          <a:xfrm>
            <a:off x="7670800" y="3397250"/>
            <a:ext cx="1588" cy="95250"/>
          </a:xfrm>
          <a:custGeom>
            <a:avLst/>
            <a:gdLst>
              <a:gd name="T0" fmla="*/ 0 w 1"/>
              <a:gd name="T1" fmla="*/ 0 h 111"/>
              <a:gd name="T2" fmla="*/ 0 w 1"/>
              <a:gd name="T3" fmla="*/ 2147483647 h 111"/>
              <a:gd name="T4" fmla="*/ 0 60000 65536"/>
              <a:gd name="T5" fmla="*/ 0 60000 65536"/>
            </a:gdLst>
            <a:ahLst/>
            <a:cxnLst>
              <a:cxn ang="T4">
                <a:pos x="T0" y="T1"/>
              </a:cxn>
              <a:cxn ang="T5">
                <a:pos x="T2" y="T3"/>
              </a:cxn>
            </a:cxnLst>
            <a:rect l="0" t="0" r="r" b="b"/>
            <a:pathLst>
              <a:path w="1" h="111">
                <a:moveTo>
                  <a:pt x="0" y="0"/>
                </a:moveTo>
                <a:lnTo>
                  <a:pt x="0" y="111"/>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2" name="Line 13">
            <a:extLst>
              <a:ext uri="{FF2B5EF4-FFF2-40B4-BE49-F238E27FC236}">
                <a16:creationId xmlns:a16="http://schemas.microsoft.com/office/drawing/2014/main" id="{1EC5AB87-A3B6-4C68-9EC7-11553FDD806C}"/>
              </a:ext>
            </a:extLst>
          </p:cNvPr>
          <p:cNvSpPr>
            <a:spLocks noChangeShapeType="1"/>
          </p:cNvSpPr>
          <p:nvPr/>
        </p:nvSpPr>
        <p:spPr bwMode="auto">
          <a:xfrm>
            <a:off x="1858963" y="3392488"/>
            <a:ext cx="0" cy="104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3" name="Freeform 14">
            <a:extLst>
              <a:ext uri="{FF2B5EF4-FFF2-40B4-BE49-F238E27FC236}">
                <a16:creationId xmlns:a16="http://schemas.microsoft.com/office/drawing/2014/main" id="{1AD5EBA6-848F-48CB-8F60-EB789A438CAD}"/>
              </a:ext>
            </a:extLst>
          </p:cNvPr>
          <p:cNvSpPr>
            <a:spLocks/>
          </p:cNvSpPr>
          <p:nvPr/>
        </p:nvSpPr>
        <p:spPr bwMode="auto">
          <a:xfrm>
            <a:off x="3154363" y="3865563"/>
            <a:ext cx="2014537" cy="4762"/>
          </a:xfrm>
          <a:custGeom>
            <a:avLst/>
            <a:gdLst>
              <a:gd name="T0" fmla="*/ 0 w 1465"/>
              <a:gd name="T1" fmla="*/ 2147483647 h 5"/>
              <a:gd name="T2" fmla="*/ 2147483647 w 1465"/>
              <a:gd name="T3" fmla="*/ 0 h 5"/>
              <a:gd name="T4" fmla="*/ 0 60000 65536"/>
              <a:gd name="T5" fmla="*/ 0 60000 65536"/>
            </a:gdLst>
            <a:ahLst/>
            <a:cxnLst>
              <a:cxn ang="T4">
                <a:pos x="T0" y="T1"/>
              </a:cxn>
              <a:cxn ang="T5">
                <a:pos x="T2" y="T3"/>
              </a:cxn>
            </a:cxnLst>
            <a:rect l="0" t="0" r="r" b="b"/>
            <a:pathLst>
              <a:path w="1465" h="5">
                <a:moveTo>
                  <a:pt x="0" y="5"/>
                </a:moveTo>
                <a:lnTo>
                  <a:pt x="1465" y="0"/>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4" name="Freeform 15">
            <a:extLst>
              <a:ext uri="{FF2B5EF4-FFF2-40B4-BE49-F238E27FC236}">
                <a16:creationId xmlns:a16="http://schemas.microsoft.com/office/drawing/2014/main" id="{DCB90151-150A-42E9-8D60-886EC8600A66}"/>
              </a:ext>
            </a:extLst>
          </p:cNvPr>
          <p:cNvSpPr>
            <a:spLocks/>
          </p:cNvSpPr>
          <p:nvPr/>
        </p:nvSpPr>
        <p:spPr bwMode="auto">
          <a:xfrm>
            <a:off x="3138488" y="3770313"/>
            <a:ext cx="4762" cy="100012"/>
          </a:xfrm>
          <a:custGeom>
            <a:avLst/>
            <a:gdLst>
              <a:gd name="T0" fmla="*/ 2147483647 w 4"/>
              <a:gd name="T1" fmla="*/ 0 h 115"/>
              <a:gd name="T2" fmla="*/ 0 w 4"/>
              <a:gd name="T3" fmla="*/ 2147483647 h 115"/>
              <a:gd name="T4" fmla="*/ 0 60000 65536"/>
              <a:gd name="T5" fmla="*/ 0 60000 65536"/>
            </a:gdLst>
            <a:ahLst/>
            <a:cxnLst>
              <a:cxn ang="T4">
                <a:pos x="T0" y="T1"/>
              </a:cxn>
              <a:cxn ang="T5">
                <a:pos x="T2" y="T3"/>
              </a:cxn>
            </a:cxnLst>
            <a:rect l="0" t="0" r="r" b="b"/>
            <a:pathLst>
              <a:path w="4" h="115">
                <a:moveTo>
                  <a:pt x="4" y="0"/>
                </a:moveTo>
                <a:lnTo>
                  <a:pt x="0" y="11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5" name="Freeform 16">
            <a:extLst>
              <a:ext uri="{FF2B5EF4-FFF2-40B4-BE49-F238E27FC236}">
                <a16:creationId xmlns:a16="http://schemas.microsoft.com/office/drawing/2014/main" id="{A67883D3-113F-41C6-B225-84A57E80B212}"/>
              </a:ext>
            </a:extLst>
          </p:cNvPr>
          <p:cNvSpPr>
            <a:spLocks/>
          </p:cNvSpPr>
          <p:nvPr/>
        </p:nvSpPr>
        <p:spPr bwMode="auto">
          <a:xfrm>
            <a:off x="5175250" y="3787775"/>
            <a:ext cx="1588" cy="82550"/>
          </a:xfrm>
          <a:custGeom>
            <a:avLst/>
            <a:gdLst>
              <a:gd name="T0" fmla="*/ 0 w 1"/>
              <a:gd name="T1" fmla="*/ 0 h 95"/>
              <a:gd name="T2" fmla="*/ 2147483647 w 1"/>
              <a:gd name="T3" fmla="*/ 2147483647 h 95"/>
              <a:gd name="T4" fmla="*/ 0 60000 65536"/>
              <a:gd name="T5" fmla="*/ 0 60000 65536"/>
            </a:gdLst>
            <a:ahLst/>
            <a:cxnLst>
              <a:cxn ang="T4">
                <a:pos x="T0" y="T1"/>
              </a:cxn>
              <a:cxn ang="T5">
                <a:pos x="T2" y="T3"/>
              </a:cxn>
            </a:cxnLst>
            <a:rect l="0" t="0" r="r" b="b"/>
            <a:pathLst>
              <a:path w="1" h="95">
                <a:moveTo>
                  <a:pt x="0" y="0"/>
                </a:moveTo>
                <a:lnTo>
                  <a:pt x="1" y="9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6" name="Line 17">
            <a:extLst>
              <a:ext uri="{FF2B5EF4-FFF2-40B4-BE49-F238E27FC236}">
                <a16:creationId xmlns:a16="http://schemas.microsoft.com/office/drawing/2014/main" id="{22570F1B-AFDA-4CB3-B1FB-8E4617F15D60}"/>
              </a:ext>
            </a:extLst>
          </p:cNvPr>
          <p:cNvSpPr>
            <a:spLocks noChangeShapeType="1"/>
          </p:cNvSpPr>
          <p:nvPr/>
        </p:nvSpPr>
        <p:spPr bwMode="auto">
          <a:xfrm>
            <a:off x="4003675" y="4262438"/>
            <a:ext cx="27114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7" name="Line 18">
            <a:extLst>
              <a:ext uri="{FF2B5EF4-FFF2-40B4-BE49-F238E27FC236}">
                <a16:creationId xmlns:a16="http://schemas.microsoft.com/office/drawing/2014/main" id="{7152986F-FDA8-4DE4-88F3-2BBD51DE055F}"/>
              </a:ext>
            </a:extLst>
          </p:cNvPr>
          <p:cNvSpPr>
            <a:spLocks noChangeShapeType="1"/>
          </p:cNvSpPr>
          <p:nvPr/>
        </p:nvSpPr>
        <p:spPr bwMode="auto">
          <a:xfrm>
            <a:off x="4003675" y="4157663"/>
            <a:ext cx="0" cy="104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8" name="Freeform 19">
            <a:extLst>
              <a:ext uri="{FF2B5EF4-FFF2-40B4-BE49-F238E27FC236}">
                <a16:creationId xmlns:a16="http://schemas.microsoft.com/office/drawing/2014/main" id="{04EE814F-4A98-41B4-93E9-228C0B9E551E}"/>
              </a:ext>
            </a:extLst>
          </p:cNvPr>
          <p:cNvSpPr>
            <a:spLocks/>
          </p:cNvSpPr>
          <p:nvPr/>
        </p:nvSpPr>
        <p:spPr bwMode="auto">
          <a:xfrm>
            <a:off x="7270750" y="4175125"/>
            <a:ext cx="0" cy="82550"/>
          </a:xfrm>
          <a:custGeom>
            <a:avLst/>
            <a:gdLst>
              <a:gd name="T0" fmla="*/ 0 w 1"/>
              <a:gd name="T1" fmla="*/ 0 h 97"/>
              <a:gd name="T2" fmla="*/ 0 w 1"/>
              <a:gd name="T3" fmla="*/ 2147483647 h 97"/>
              <a:gd name="T4" fmla="*/ 0 60000 65536"/>
              <a:gd name="T5" fmla="*/ 0 60000 65536"/>
            </a:gdLst>
            <a:ahLst/>
            <a:cxnLst>
              <a:cxn ang="T4">
                <a:pos x="T0" y="T1"/>
              </a:cxn>
              <a:cxn ang="T5">
                <a:pos x="T2" y="T3"/>
              </a:cxn>
            </a:cxnLst>
            <a:rect l="0" t="0" r="r" b="b"/>
            <a:pathLst>
              <a:path w="1" h="97">
                <a:moveTo>
                  <a:pt x="0" y="0"/>
                </a:moveTo>
                <a:lnTo>
                  <a:pt x="0" y="97"/>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69" name="Line 20">
            <a:extLst>
              <a:ext uri="{FF2B5EF4-FFF2-40B4-BE49-F238E27FC236}">
                <a16:creationId xmlns:a16="http://schemas.microsoft.com/office/drawing/2014/main" id="{4D923ABD-275D-4046-BE15-148A34CCAE10}"/>
              </a:ext>
            </a:extLst>
          </p:cNvPr>
          <p:cNvSpPr>
            <a:spLocks noChangeShapeType="1"/>
          </p:cNvSpPr>
          <p:nvPr/>
        </p:nvSpPr>
        <p:spPr bwMode="auto">
          <a:xfrm>
            <a:off x="6754813" y="4257675"/>
            <a:ext cx="515937"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70" name="Text Box 21">
            <a:extLst>
              <a:ext uri="{FF2B5EF4-FFF2-40B4-BE49-F238E27FC236}">
                <a16:creationId xmlns:a16="http://schemas.microsoft.com/office/drawing/2014/main" id="{C7BF1F5B-4EC6-49C4-B58C-244A2E5405FB}"/>
              </a:ext>
            </a:extLst>
          </p:cNvPr>
          <p:cNvSpPr txBox="1">
            <a:spLocks noChangeArrowheads="1"/>
          </p:cNvSpPr>
          <p:nvPr/>
        </p:nvSpPr>
        <p:spPr bwMode="auto">
          <a:xfrm>
            <a:off x="2266950" y="1916113"/>
            <a:ext cx="1630363"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T</a:t>
            </a:r>
            <a:r>
              <a:rPr lang="en-US" altLang="zh-CN" sz="2000" baseline="-25000">
                <a:latin typeface="Times New Roman" panose="02020603050405020304" pitchFamily="18" charset="0"/>
              </a:rPr>
              <a:t>c </a:t>
            </a:r>
            <a:r>
              <a:rPr lang="en-US" altLang="zh-CN" sz="2000">
                <a:latin typeface="Times New Roman" panose="02020603050405020304" pitchFamily="18" charset="0"/>
              </a:rPr>
              <a:t>(</a:t>
            </a:r>
            <a:r>
              <a:rPr lang="zh-CN" altLang="en-US" sz="2000">
                <a:latin typeface="Times New Roman" panose="02020603050405020304" pitchFamily="18" charset="0"/>
              </a:rPr>
              <a:t>检查点</a:t>
            </a:r>
            <a:r>
              <a:rPr lang="en-US" altLang="zh-CN" sz="2000">
                <a:latin typeface="Times New Roman" panose="02020603050405020304" pitchFamily="18" charset="0"/>
              </a:rPr>
              <a:t>)</a:t>
            </a:r>
          </a:p>
        </p:txBody>
      </p:sp>
      <p:sp>
        <p:nvSpPr>
          <p:cNvPr id="53271" name="Text Box 22">
            <a:extLst>
              <a:ext uri="{FF2B5EF4-FFF2-40B4-BE49-F238E27FC236}">
                <a16:creationId xmlns:a16="http://schemas.microsoft.com/office/drawing/2014/main" id="{F302CC23-4E70-41AD-829F-5C3651897C0D}"/>
              </a:ext>
            </a:extLst>
          </p:cNvPr>
          <p:cNvSpPr txBox="1">
            <a:spLocks noChangeArrowheads="1"/>
          </p:cNvSpPr>
          <p:nvPr/>
        </p:nvSpPr>
        <p:spPr bwMode="auto">
          <a:xfrm>
            <a:off x="5876925" y="1930400"/>
            <a:ext cx="1627188"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T</a:t>
            </a:r>
            <a:r>
              <a:rPr lang="en-US" altLang="zh-CN" sz="2000" baseline="-25000">
                <a:latin typeface="Times New Roman" panose="02020603050405020304" pitchFamily="18" charset="0"/>
              </a:rPr>
              <a:t>f</a:t>
            </a:r>
            <a:r>
              <a:rPr lang="en-US" altLang="zh-CN" sz="2000">
                <a:latin typeface="Times New Roman" panose="02020603050405020304" pitchFamily="18" charset="0"/>
              </a:rPr>
              <a:t>(</a:t>
            </a:r>
            <a:r>
              <a:rPr lang="zh-CN" altLang="en-US" sz="2000">
                <a:latin typeface="Times New Roman" panose="02020603050405020304" pitchFamily="18" charset="0"/>
              </a:rPr>
              <a:t>系统故障</a:t>
            </a:r>
            <a:r>
              <a:rPr lang="en-US" altLang="zh-CN" sz="2000">
                <a:latin typeface="Times New Roman" panose="02020603050405020304" pitchFamily="18" charset="0"/>
              </a:rPr>
              <a:t>)</a:t>
            </a:r>
          </a:p>
        </p:txBody>
      </p:sp>
      <p:sp>
        <p:nvSpPr>
          <p:cNvPr id="2244631" name="Text Box 23">
            <a:extLst>
              <a:ext uri="{FF2B5EF4-FFF2-40B4-BE49-F238E27FC236}">
                <a16:creationId xmlns:a16="http://schemas.microsoft.com/office/drawing/2014/main" id="{7A624551-BAB3-49D9-B0C4-C962B9EF9253}"/>
              </a:ext>
            </a:extLst>
          </p:cNvPr>
          <p:cNvSpPr txBox="1">
            <a:spLocks noChangeArrowheads="1"/>
          </p:cNvSpPr>
          <p:nvPr/>
        </p:nvSpPr>
        <p:spPr bwMode="auto">
          <a:xfrm>
            <a:off x="3349625" y="2822575"/>
            <a:ext cx="13017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200">
                <a:latin typeface="Times New Roman" panose="02020603050405020304" pitchFamily="18" charset="0"/>
              </a:rPr>
              <a:t> </a:t>
            </a:r>
            <a:r>
              <a:rPr lang="en-US" altLang="zh-CN" sz="1800">
                <a:latin typeface="Times New Roman" panose="02020603050405020304" pitchFamily="18" charset="0"/>
              </a:rPr>
              <a:t>REDO</a:t>
            </a:r>
            <a:endParaRPr lang="en-US" altLang="zh-CN" sz="1600">
              <a:latin typeface="Times New Roman" panose="02020603050405020304" pitchFamily="18" charset="0"/>
            </a:endParaRPr>
          </a:p>
        </p:txBody>
      </p:sp>
      <p:sp>
        <p:nvSpPr>
          <p:cNvPr id="2244632" name="Text Box 24">
            <a:extLst>
              <a:ext uri="{FF2B5EF4-FFF2-40B4-BE49-F238E27FC236}">
                <a16:creationId xmlns:a16="http://schemas.microsoft.com/office/drawing/2014/main" id="{BB1DCDFE-7C4B-4DCA-A681-99449819745E}"/>
              </a:ext>
            </a:extLst>
          </p:cNvPr>
          <p:cNvSpPr txBox="1">
            <a:spLocks noChangeArrowheads="1"/>
          </p:cNvSpPr>
          <p:nvPr/>
        </p:nvSpPr>
        <p:spPr bwMode="auto">
          <a:xfrm>
            <a:off x="7607300" y="3184525"/>
            <a:ext cx="11620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1800">
                <a:latin typeface="Times New Roman" panose="02020603050405020304" pitchFamily="18" charset="0"/>
              </a:rPr>
              <a:t>UNDO</a:t>
            </a:r>
            <a:endParaRPr lang="en-US" altLang="zh-CN">
              <a:latin typeface="Times New Roman" panose="02020603050405020304" pitchFamily="18" charset="0"/>
            </a:endParaRPr>
          </a:p>
        </p:txBody>
      </p:sp>
      <p:sp>
        <p:nvSpPr>
          <p:cNvPr id="2244633" name="Text Box 25">
            <a:extLst>
              <a:ext uri="{FF2B5EF4-FFF2-40B4-BE49-F238E27FC236}">
                <a16:creationId xmlns:a16="http://schemas.microsoft.com/office/drawing/2014/main" id="{7D2AB2D5-D691-4272-9354-5BC50C1470C7}"/>
              </a:ext>
            </a:extLst>
          </p:cNvPr>
          <p:cNvSpPr txBox="1">
            <a:spLocks noChangeArrowheads="1"/>
          </p:cNvSpPr>
          <p:nvPr/>
        </p:nvSpPr>
        <p:spPr bwMode="auto">
          <a:xfrm>
            <a:off x="7181850" y="3941763"/>
            <a:ext cx="106997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1800">
                <a:latin typeface="Times New Roman" panose="02020603050405020304" pitchFamily="18" charset="0"/>
              </a:rPr>
              <a:t>UNDO</a:t>
            </a:r>
            <a:endParaRPr lang="en-US" altLang="zh-CN" sz="1600">
              <a:latin typeface="Times New Roman" panose="02020603050405020304" pitchFamily="18" charset="0"/>
            </a:endParaRPr>
          </a:p>
        </p:txBody>
      </p:sp>
      <p:sp>
        <p:nvSpPr>
          <p:cNvPr id="2244634" name="Text Box 26">
            <a:extLst>
              <a:ext uri="{FF2B5EF4-FFF2-40B4-BE49-F238E27FC236}">
                <a16:creationId xmlns:a16="http://schemas.microsoft.com/office/drawing/2014/main" id="{F7B41BF1-3F5E-419A-8B90-C732BFD10E26}"/>
              </a:ext>
            </a:extLst>
          </p:cNvPr>
          <p:cNvSpPr txBox="1">
            <a:spLocks noChangeArrowheads="1"/>
          </p:cNvSpPr>
          <p:nvPr/>
        </p:nvSpPr>
        <p:spPr bwMode="auto">
          <a:xfrm>
            <a:off x="5030788" y="3571875"/>
            <a:ext cx="1300162"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zh-CN" altLang="en-US" sz="1200">
                <a:latin typeface="Times New Roman" panose="02020603050405020304" pitchFamily="18" charset="0"/>
              </a:rPr>
              <a:t> </a:t>
            </a:r>
            <a:r>
              <a:rPr lang="en-US" altLang="zh-CN" sz="1800">
                <a:latin typeface="Times New Roman" panose="02020603050405020304" pitchFamily="18" charset="0"/>
              </a:rPr>
              <a:t>REDO</a:t>
            </a:r>
            <a:endParaRPr lang="en-US" altLang="zh-CN" sz="1600">
              <a:latin typeface="Times New Roman" panose="02020603050405020304" pitchFamily="18" charset="0"/>
            </a:endParaRPr>
          </a:p>
        </p:txBody>
      </p:sp>
      <p:sp>
        <p:nvSpPr>
          <p:cNvPr id="53276" name="Text Box 27">
            <a:extLst>
              <a:ext uri="{FF2B5EF4-FFF2-40B4-BE49-F238E27FC236}">
                <a16:creationId xmlns:a16="http://schemas.microsoft.com/office/drawing/2014/main" id="{9ED42F4B-9DF5-433F-9561-6DD37AC997E2}"/>
              </a:ext>
            </a:extLst>
          </p:cNvPr>
          <p:cNvSpPr txBox="1">
            <a:spLocks noChangeArrowheads="1"/>
          </p:cNvSpPr>
          <p:nvPr/>
        </p:nvSpPr>
        <p:spPr bwMode="auto">
          <a:xfrm>
            <a:off x="1200150" y="2876550"/>
            <a:ext cx="8413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sz="2000">
                <a:latin typeface="Times New Roman" panose="02020603050405020304" pitchFamily="18" charset="0"/>
              </a:rPr>
              <a:t>T</a:t>
            </a:r>
            <a:r>
              <a:rPr lang="en-US" altLang="zh-CN" sz="2000" baseline="-25000">
                <a:latin typeface="Times New Roman" panose="02020603050405020304" pitchFamily="18" charset="0"/>
              </a:rPr>
              <a:t>2</a:t>
            </a:r>
            <a:endParaRPr lang="en-US" altLang="zh-CN" sz="1600">
              <a:latin typeface="Times New Roman" panose="02020603050405020304" pitchFamily="18" charset="0"/>
            </a:endParaRPr>
          </a:p>
        </p:txBody>
      </p:sp>
      <p:sp>
        <p:nvSpPr>
          <p:cNvPr id="53277" name="Text Box 28">
            <a:extLst>
              <a:ext uri="{FF2B5EF4-FFF2-40B4-BE49-F238E27FC236}">
                <a16:creationId xmlns:a16="http://schemas.microsoft.com/office/drawing/2014/main" id="{1E7B3785-EB67-4A2F-AF9C-DF88DCA9126C}"/>
              </a:ext>
            </a:extLst>
          </p:cNvPr>
          <p:cNvSpPr txBox="1">
            <a:spLocks noChangeArrowheads="1"/>
          </p:cNvSpPr>
          <p:nvPr/>
        </p:nvSpPr>
        <p:spPr bwMode="auto">
          <a:xfrm>
            <a:off x="1949450" y="3249613"/>
            <a:ext cx="1296988"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sz="2000">
                <a:latin typeface="Times New Roman" panose="02020603050405020304" pitchFamily="18" charset="0"/>
              </a:rPr>
              <a:t>T</a:t>
            </a:r>
            <a:r>
              <a:rPr lang="en-US" altLang="zh-CN" sz="2000" baseline="-25000">
                <a:latin typeface="Times New Roman" panose="02020603050405020304" pitchFamily="18" charset="0"/>
              </a:rPr>
              <a:t>3</a:t>
            </a:r>
            <a:endParaRPr lang="en-US" altLang="zh-CN" sz="1600">
              <a:latin typeface="Times New Roman" panose="02020603050405020304" pitchFamily="18" charset="0"/>
            </a:endParaRPr>
          </a:p>
        </p:txBody>
      </p:sp>
      <p:sp>
        <p:nvSpPr>
          <p:cNvPr id="53278" name="Text Box 29">
            <a:extLst>
              <a:ext uri="{FF2B5EF4-FFF2-40B4-BE49-F238E27FC236}">
                <a16:creationId xmlns:a16="http://schemas.microsoft.com/office/drawing/2014/main" id="{54C680D9-862F-4FF8-9FFA-46B1157B6092}"/>
              </a:ext>
            </a:extLst>
          </p:cNvPr>
          <p:cNvSpPr txBox="1">
            <a:spLocks noChangeArrowheads="1"/>
          </p:cNvSpPr>
          <p:nvPr/>
        </p:nvSpPr>
        <p:spPr bwMode="auto">
          <a:xfrm>
            <a:off x="3162300" y="3568700"/>
            <a:ext cx="13001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sz="1800">
                <a:latin typeface="Times New Roman" panose="02020603050405020304" pitchFamily="18" charset="0"/>
              </a:rPr>
              <a:t>T</a:t>
            </a:r>
            <a:r>
              <a:rPr lang="en-US" altLang="zh-CN" sz="1800" baseline="-25000">
                <a:latin typeface="Times New Roman" panose="02020603050405020304" pitchFamily="18" charset="0"/>
              </a:rPr>
              <a:t>4</a:t>
            </a:r>
            <a:endParaRPr lang="en-US" altLang="zh-CN" sz="1400">
              <a:latin typeface="Times New Roman" panose="02020603050405020304" pitchFamily="18" charset="0"/>
            </a:endParaRPr>
          </a:p>
          <a:p>
            <a:pPr algn="l"/>
            <a:endParaRPr lang="zh-CN" altLang="en-US" sz="1400">
              <a:latin typeface="Times New Roman" panose="02020603050405020304" pitchFamily="18" charset="0"/>
            </a:endParaRPr>
          </a:p>
        </p:txBody>
      </p:sp>
      <p:sp>
        <p:nvSpPr>
          <p:cNvPr id="53279" name="Text Box 30">
            <a:extLst>
              <a:ext uri="{FF2B5EF4-FFF2-40B4-BE49-F238E27FC236}">
                <a16:creationId xmlns:a16="http://schemas.microsoft.com/office/drawing/2014/main" id="{479767F8-F5D8-453A-AE9C-FEFEBA97D88D}"/>
              </a:ext>
            </a:extLst>
          </p:cNvPr>
          <p:cNvSpPr txBox="1">
            <a:spLocks noChangeArrowheads="1"/>
          </p:cNvSpPr>
          <p:nvPr/>
        </p:nvSpPr>
        <p:spPr bwMode="auto">
          <a:xfrm>
            <a:off x="4065588" y="3959225"/>
            <a:ext cx="12985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r>
              <a:rPr lang="en-US" altLang="zh-CN" sz="1800">
                <a:latin typeface="Times New Roman" panose="02020603050405020304" pitchFamily="18" charset="0"/>
              </a:rPr>
              <a:t>T</a:t>
            </a:r>
            <a:r>
              <a:rPr lang="en-US" altLang="zh-CN" sz="1800" baseline="-25000">
                <a:latin typeface="Times New Roman" panose="02020603050405020304" pitchFamily="18" charset="0"/>
              </a:rPr>
              <a:t>5</a:t>
            </a:r>
            <a:endParaRPr lang="en-US" altLang="zh-CN" sz="1400">
              <a:latin typeface="Times New Roman" panose="02020603050405020304" pitchFamily="18" charset="0"/>
            </a:endParaRPr>
          </a:p>
        </p:txBody>
      </p:sp>
      <p:sp>
        <p:nvSpPr>
          <p:cNvPr id="2244639" name="Text Box 31">
            <a:extLst>
              <a:ext uri="{FF2B5EF4-FFF2-40B4-BE49-F238E27FC236}">
                <a16:creationId xmlns:a16="http://schemas.microsoft.com/office/drawing/2014/main" id="{961C1F8F-277D-4C77-BC81-151DAEA8870E}"/>
              </a:ext>
            </a:extLst>
          </p:cNvPr>
          <p:cNvSpPr txBox="1">
            <a:spLocks noChangeArrowheads="1"/>
          </p:cNvSpPr>
          <p:nvPr/>
        </p:nvSpPr>
        <p:spPr bwMode="auto">
          <a:xfrm>
            <a:off x="1497013" y="2457450"/>
            <a:ext cx="162877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sz="1800">
                <a:latin typeface="Times New Roman" panose="02020603050405020304" pitchFamily="18" charset="0"/>
              </a:rPr>
              <a:t>不要</a:t>
            </a:r>
            <a:r>
              <a:rPr lang="en-US" altLang="zh-CN" sz="1800">
                <a:latin typeface="Times New Roman" panose="02020603050405020304" pitchFamily="18" charset="0"/>
              </a:rPr>
              <a:t>REDO</a:t>
            </a:r>
            <a:endParaRPr lang="en-US" altLang="zh-CN" sz="1600">
              <a:latin typeface="Times New Roman" panose="02020603050405020304" pitchFamily="18" charset="0"/>
            </a:endParaRPr>
          </a:p>
        </p:txBody>
      </p:sp>
      <p:sp>
        <p:nvSpPr>
          <p:cNvPr id="53281" name="Text Box 32">
            <a:extLst>
              <a:ext uri="{FF2B5EF4-FFF2-40B4-BE49-F238E27FC236}">
                <a16:creationId xmlns:a16="http://schemas.microsoft.com/office/drawing/2014/main" id="{4131CE07-BE1F-45C1-AF9D-F9E4865A79BE}"/>
              </a:ext>
            </a:extLst>
          </p:cNvPr>
          <p:cNvSpPr txBox="1">
            <a:spLocks noChangeArrowheads="1"/>
          </p:cNvSpPr>
          <p:nvPr/>
        </p:nvSpPr>
        <p:spPr bwMode="auto">
          <a:xfrm>
            <a:off x="1012825" y="2503488"/>
            <a:ext cx="866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T</a:t>
            </a:r>
            <a:r>
              <a:rPr lang="en-US" altLang="zh-CN" sz="2000" baseline="-25000">
                <a:latin typeface="Times New Roman" panose="02020603050405020304" pitchFamily="18" charset="0"/>
              </a:rPr>
              <a:t>1</a:t>
            </a:r>
            <a:endParaRPr lang="en-US" altLang="zh-CN" sz="1600">
              <a:latin typeface="Times New Roman" panose="02020603050405020304" pitchFamily="18" charset="0"/>
            </a:endParaRPr>
          </a:p>
        </p:txBody>
      </p:sp>
      <p:sp>
        <p:nvSpPr>
          <p:cNvPr id="53282" name="Freeform 33">
            <a:extLst>
              <a:ext uri="{FF2B5EF4-FFF2-40B4-BE49-F238E27FC236}">
                <a16:creationId xmlns:a16="http://schemas.microsoft.com/office/drawing/2014/main" id="{871228A8-4D04-4839-B30F-F1E078BE7F8F}"/>
              </a:ext>
            </a:extLst>
          </p:cNvPr>
          <p:cNvSpPr>
            <a:spLocks/>
          </p:cNvSpPr>
          <p:nvPr/>
        </p:nvSpPr>
        <p:spPr bwMode="auto">
          <a:xfrm>
            <a:off x="920750" y="2808288"/>
            <a:ext cx="841375" cy="1587"/>
          </a:xfrm>
          <a:custGeom>
            <a:avLst/>
            <a:gdLst>
              <a:gd name="T0" fmla="*/ 0 w 432"/>
              <a:gd name="T1" fmla="*/ 0 h 1"/>
              <a:gd name="T2" fmla="*/ 2147483647 w 432"/>
              <a:gd name="T3" fmla="*/ 0 h 1"/>
              <a:gd name="T4" fmla="*/ 0 60000 65536"/>
              <a:gd name="T5" fmla="*/ 0 60000 65536"/>
            </a:gdLst>
            <a:ahLst/>
            <a:cxnLst>
              <a:cxn ang="T4">
                <a:pos x="T0" y="T1"/>
              </a:cxn>
              <a:cxn ang="T5">
                <a:pos x="T2" y="T3"/>
              </a:cxn>
            </a:cxnLst>
            <a:rect l="0" t="0" r="r" b="b"/>
            <a:pathLst>
              <a:path w="432" h="1">
                <a:moveTo>
                  <a:pt x="0" y="0"/>
                </a:moveTo>
                <a:lnTo>
                  <a:pt x="432" y="0"/>
                </a:lnTo>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83" name="Freeform 34">
            <a:extLst>
              <a:ext uri="{FF2B5EF4-FFF2-40B4-BE49-F238E27FC236}">
                <a16:creationId xmlns:a16="http://schemas.microsoft.com/office/drawing/2014/main" id="{F419F4A9-325F-4CAD-BA5F-5B90008BA4B6}"/>
              </a:ext>
            </a:extLst>
          </p:cNvPr>
          <p:cNvSpPr>
            <a:spLocks/>
          </p:cNvSpPr>
          <p:nvPr/>
        </p:nvSpPr>
        <p:spPr bwMode="auto">
          <a:xfrm>
            <a:off x="920750" y="2711450"/>
            <a:ext cx="1588" cy="92075"/>
          </a:xfrm>
          <a:custGeom>
            <a:avLst/>
            <a:gdLst>
              <a:gd name="T0" fmla="*/ 0 w 3"/>
              <a:gd name="T1" fmla="*/ 0 h 107"/>
              <a:gd name="T2" fmla="*/ 444947543 w 3"/>
              <a:gd name="T3" fmla="*/ 2147483647 h 107"/>
              <a:gd name="T4" fmla="*/ 0 60000 65536"/>
              <a:gd name="T5" fmla="*/ 0 60000 65536"/>
            </a:gdLst>
            <a:ahLst/>
            <a:cxnLst>
              <a:cxn ang="T4">
                <a:pos x="T0" y="T1"/>
              </a:cxn>
              <a:cxn ang="T5">
                <a:pos x="T2" y="T3"/>
              </a:cxn>
            </a:cxnLst>
            <a:rect l="0" t="0" r="r" b="b"/>
            <a:pathLst>
              <a:path w="3" h="107">
                <a:moveTo>
                  <a:pt x="0" y="0"/>
                </a:moveTo>
                <a:lnTo>
                  <a:pt x="3" y="107"/>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84" name="Freeform 35">
            <a:extLst>
              <a:ext uri="{FF2B5EF4-FFF2-40B4-BE49-F238E27FC236}">
                <a16:creationId xmlns:a16="http://schemas.microsoft.com/office/drawing/2014/main" id="{D38B062D-F253-4A8D-8143-F79262A65176}"/>
              </a:ext>
            </a:extLst>
          </p:cNvPr>
          <p:cNvSpPr>
            <a:spLocks/>
          </p:cNvSpPr>
          <p:nvPr/>
        </p:nvSpPr>
        <p:spPr bwMode="auto">
          <a:xfrm>
            <a:off x="1762125" y="2713038"/>
            <a:ext cx="1588" cy="90487"/>
          </a:xfrm>
          <a:custGeom>
            <a:avLst/>
            <a:gdLst>
              <a:gd name="T0" fmla="*/ 250283092 w 4"/>
              <a:gd name="T1" fmla="*/ 0 h 105"/>
              <a:gd name="T2" fmla="*/ 0 w 4"/>
              <a:gd name="T3" fmla="*/ 2147483647 h 105"/>
              <a:gd name="T4" fmla="*/ 0 60000 65536"/>
              <a:gd name="T5" fmla="*/ 0 60000 65536"/>
            </a:gdLst>
            <a:ahLst/>
            <a:cxnLst>
              <a:cxn ang="T4">
                <a:pos x="T0" y="T1"/>
              </a:cxn>
              <a:cxn ang="T5">
                <a:pos x="T2" y="T3"/>
              </a:cxn>
            </a:cxnLst>
            <a:rect l="0" t="0" r="r" b="b"/>
            <a:pathLst>
              <a:path w="4" h="105">
                <a:moveTo>
                  <a:pt x="4" y="0"/>
                </a:moveTo>
                <a:lnTo>
                  <a:pt x="0" y="105"/>
                </a:lnTo>
              </a:path>
            </a:pathLst>
          </a:cu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285" name="Rectangle 36">
            <a:extLst>
              <a:ext uri="{FF2B5EF4-FFF2-40B4-BE49-F238E27FC236}">
                <a16:creationId xmlns:a16="http://schemas.microsoft.com/office/drawing/2014/main" id="{E4F6B95C-005E-4192-9152-F8323B7EABA7}"/>
              </a:ext>
            </a:extLst>
          </p:cNvPr>
          <p:cNvSpPr>
            <a:spLocks noChangeArrowheads="1"/>
          </p:cNvSpPr>
          <p:nvPr/>
        </p:nvSpPr>
        <p:spPr bwMode="auto">
          <a:xfrm>
            <a:off x="849313" y="4541838"/>
            <a:ext cx="9056687"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8763" indent="-258763" defTabSz="814388">
              <a:defRPr sz="2400" b="1">
                <a:solidFill>
                  <a:schemeClr val="tx1"/>
                </a:solidFill>
                <a:latin typeface="Arial" panose="020B0604020202020204" pitchFamily="34" charset="0"/>
                <a:ea typeface="宋体" panose="02010600030101010101" pitchFamily="2" charset="-122"/>
              </a:defRPr>
            </a:lvl1pPr>
            <a:lvl2pPr marL="742950" indent="-285750" defTabSz="814388">
              <a:defRPr sz="2400" b="1">
                <a:solidFill>
                  <a:schemeClr val="tx1"/>
                </a:solidFill>
                <a:latin typeface="Arial" panose="020B0604020202020204" pitchFamily="34" charset="0"/>
                <a:ea typeface="宋体" panose="02010600030101010101" pitchFamily="2" charset="-122"/>
              </a:defRPr>
            </a:lvl2pPr>
            <a:lvl3pPr marL="1143000" indent="-228600" defTabSz="814388">
              <a:defRPr sz="2400" b="1">
                <a:solidFill>
                  <a:schemeClr val="tx1"/>
                </a:solidFill>
                <a:latin typeface="Arial" panose="020B0604020202020204" pitchFamily="34" charset="0"/>
                <a:ea typeface="宋体" panose="02010600030101010101" pitchFamily="2" charset="-122"/>
              </a:defRPr>
            </a:lvl3pPr>
            <a:lvl4pPr marL="1600200" indent="-228600" defTabSz="814388">
              <a:defRPr sz="2400" b="1">
                <a:solidFill>
                  <a:schemeClr val="tx1"/>
                </a:solidFill>
                <a:latin typeface="Arial" panose="020B0604020202020204" pitchFamily="34" charset="0"/>
                <a:ea typeface="宋体" panose="02010600030101010101" pitchFamily="2" charset="-122"/>
              </a:defRPr>
            </a:lvl4pPr>
            <a:lvl5pPr marL="2057400" indent="-228600" defTabSz="814388">
              <a:defRPr sz="2400" b="1">
                <a:solidFill>
                  <a:schemeClr val="tx1"/>
                </a:solidFill>
                <a:latin typeface="Arial" panose="020B0604020202020204" pitchFamily="34" charset="0"/>
                <a:ea typeface="宋体" panose="02010600030101010101" pitchFamily="2" charset="-122"/>
              </a:defRPr>
            </a:lvl5pPr>
            <a:lvl6pPr marL="25146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T1</a:t>
            </a:r>
            <a:r>
              <a:rPr lang="zh-CN" altLang="en-US">
                <a:latin typeface="Times New Roman" panose="02020603050405020304" pitchFamily="18" charset="0"/>
              </a:rPr>
              <a:t>：在检查点之前提交</a:t>
            </a:r>
          </a:p>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T2</a:t>
            </a:r>
            <a:r>
              <a:rPr lang="zh-CN" altLang="en-US">
                <a:latin typeface="Times New Roman" panose="02020603050405020304" pitchFamily="18" charset="0"/>
              </a:rPr>
              <a:t>：在检查点之前开始执行，在检查点之后故障点之前提交</a:t>
            </a:r>
          </a:p>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T3</a:t>
            </a:r>
            <a:r>
              <a:rPr lang="zh-CN" altLang="en-US">
                <a:latin typeface="Times New Roman" panose="02020603050405020304" pitchFamily="18" charset="0"/>
              </a:rPr>
              <a:t>：在检查点之前开始执行，在故障点时还未完成</a:t>
            </a:r>
          </a:p>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T4</a:t>
            </a:r>
            <a:r>
              <a:rPr lang="zh-CN" altLang="en-US">
                <a:latin typeface="Times New Roman" panose="02020603050405020304" pitchFamily="18" charset="0"/>
              </a:rPr>
              <a:t>：在检查点之后开始执行，在故障点之前提交</a:t>
            </a:r>
          </a:p>
          <a:p>
            <a:pPr algn="l">
              <a:buClr>
                <a:schemeClr val="accent1"/>
              </a:buClr>
              <a:buSzPct val="75000"/>
              <a:buFont typeface="Wingdings" panose="05000000000000000000" pitchFamily="2" charset="2"/>
              <a:buChar char="n"/>
            </a:pPr>
            <a:r>
              <a:rPr lang="en-US" altLang="zh-CN">
                <a:latin typeface="Times New Roman" panose="02020603050405020304" pitchFamily="18" charset="0"/>
              </a:rPr>
              <a:t>T5</a:t>
            </a:r>
            <a:r>
              <a:rPr lang="zh-CN" altLang="en-US">
                <a:latin typeface="Times New Roman" panose="02020603050405020304" pitchFamily="18" charset="0"/>
              </a:rPr>
              <a:t>：在检查点之后开始执行，在故障点时还未完成</a:t>
            </a:r>
          </a:p>
        </p:txBody>
      </p:sp>
      <p:grpSp>
        <p:nvGrpSpPr>
          <p:cNvPr id="2244650" name="Group 42">
            <a:extLst>
              <a:ext uri="{FF2B5EF4-FFF2-40B4-BE49-F238E27FC236}">
                <a16:creationId xmlns:a16="http://schemas.microsoft.com/office/drawing/2014/main" id="{31C49237-1FEF-4DE0-B45B-55D237A06098}"/>
              </a:ext>
            </a:extLst>
          </p:cNvPr>
          <p:cNvGrpSpPr>
            <a:grpSpLocks/>
          </p:cNvGrpSpPr>
          <p:nvPr/>
        </p:nvGrpSpPr>
        <p:grpSpPr bwMode="auto">
          <a:xfrm>
            <a:off x="488950" y="4397375"/>
            <a:ext cx="9161463" cy="2344738"/>
            <a:chOff x="308" y="2770"/>
            <a:chExt cx="5771" cy="1477"/>
          </a:xfrm>
        </p:grpSpPr>
        <p:sp>
          <p:nvSpPr>
            <p:cNvPr id="53287" name="Rectangle 39">
              <a:extLst>
                <a:ext uri="{FF2B5EF4-FFF2-40B4-BE49-F238E27FC236}">
                  <a16:creationId xmlns:a16="http://schemas.microsoft.com/office/drawing/2014/main" id="{395A7BA1-7F15-4075-A6B4-2E62B339F7ED}"/>
                </a:ext>
              </a:extLst>
            </p:cNvPr>
            <p:cNvSpPr>
              <a:spLocks noChangeArrowheads="1"/>
            </p:cNvSpPr>
            <p:nvPr/>
          </p:nvSpPr>
          <p:spPr bwMode="auto">
            <a:xfrm>
              <a:off x="489" y="2770"/>
              <a:ext cx="5590" cy="296"/>
            </a:xfrm>
            <a:prstGeom prst="rect">
              <a:avLst/>
            </a:prstGeom>
            <a:solidFill>
              <a:srgbClr val="00FFFF"/>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53288" name="Rectangle 37">
              <a:extLst>
                <a:ext uri="{FF2B5EF4-FFF2-40B4-BE49-F238E27FC236}">
                  <a16:creationId xmlns:a16="http://schemas.microsoft.com/office/drawing/2014/main" id="{D012B814-C635-4362-8CDC-A264817DC3DA}"/>
                </a:ext>
              </a:extLst>
            </p:cNvPr>
            <p:cNvSpPr>
              <a:spLocks noChangeArrowheads="1"/>
            </p:cNvSpPr>
            <p:nvPr/>
          </p:nvSpPr>
          <p:spPr bwMode="auto">
            <a:xfrm>
              <a:off x="308" y="2861"/>
              <a:ext cx="5705" cy="138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lstStyle>
              <a:lvl1pPr marL="258763" indent="-258763" defTabSz="814388">
                <a:defRPr sz="2400" b="1">
                  <a:solidFill>
                    <a:schemeClr val="tx1"/>
                  </a:solidFill>
                  <a:latin typeface="Arial" panose="020B0604020202020204" pitchFamily="34" charset="0"/>
                  <a:ea typeface="宋体" panose="02010600030101010101" pitchFamily="2" charset="-122"/>
                </a:defRPr>
              </a:lvl1pPr>
              <a:lvl2pPr marL="742950" indent="-285750" defTabSz="814388">
                <a:defRPr sz="2400" b="1">
                  <a:solidFill>
                    <a:schemeClr val="tx1"/>
                  </a:solidFill>
                  <a:latin typeface="Arial" panose="020B0604020202020204" pitchFamily="34" charset="0"/>
                  <a:ea typeface="宋体" panose="02010600030101010101" pitchFamily="2" charset="-122"/>
                </a:defRPr>
              </a:lvl2pPr>
              <a:lvl3pPr marL="1143000" indent="-228600" defTabSz="814388">
                <a:defRPr sz="2400" b="1">
                  <a:solidFill>
                    <a:schemeClr val="tx1"/>
                  </a:solidFill>
                  <a:latin typeface="Arial" panose="020B0604020202020204" pitchFamily="34" charset="0"/>
                  <a:ea typeface="宋体" panose="02010600030101010101" pitchFamily="2" charset="-122"/>
                </a:defRPr>
              </a:lvl3pPr>
              <a:lvl4pPr marL="1600200" indent="-228600" defTabSz="814388">
                <a:defRPr sz="2400" b="1">
                  <a:solidFill>
                    <a:schemeClr val="tx1"/>
                  </a:solidFill>
                  <a:latin typeface="Arial" panose="020B0604020202020204" pitchFamily="34" charset="0"/>
                  <a:ea typeface="宋体" panose="02010600030101010101" pitchFamily="2" charset="-122"/>
                </a:defRPr>
              </a:lvl4pPr>
              <a:lvl5pPr marL="2057400" indent="-228600" defTabSz="814388">
                <a:defRPr sz="2400" b="1">
                  <a:solidFill>
                    <a:schemeClr val="tx1"/>
                  </a:solidFill>
                  <a:latin typeface="Arial" panose="020B0604020202020204" pitchFamily="34" charset="0"/>
                  <a:ea typeface="宋体" panose="02010600030101010101" pitchFamily="2" charset="-122"/>
                </a:defRPr>
              </a:lvl5pPr>
              <a:lvl6pPr marL="25146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8143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l">
                <a:lnSpc>
                  <a:spcPct val="90000"/>
                </a:lnSpc>
                <a:buClr>
                  <a:srgbClr val="27305F"/>
                </a:buClr>
                <a:buSzPct val="60000"/>
                <a:buFont typeface="Wingdings" panose="05000000000000000000" pitchFamily="2" charset="2"/>
                <a:buNone/>
              </a:pPr>
              <a:r>
                <a:rPr lang="zh-CN" altLang="en-US" sz="2600">
                  <a:latin typeface="Times New Roman" panose="02020603050405020304" pitchFamily="18" charset="0"/>
                </a:rPr>
                <a:t>恢复策略：</a:t>
              </a:r>
            </a:p>
            <a:p>
              <a:pPr algn="l">
                <a:lnSpc>
                  <a:spcPct val="90000"/>
                </a:lnSpc>
                <a:buClr>
                  <a:schemeClr val="accent1"/>
                </a:buClr>
                <a:buSzPct val="75000"/>
                <a:buFont typeface="Wingdings" panose="05000000000000000000" pitchFamily="2" charset="2"/>
                <a:buChar char="n"/>
              </a:pPr>
              <a:r>
                <a:rPr lang="en-US" altLang="zh-CN" sz="2600">
                  <a:latin typeface="Times New Roman" panose="02020603050405020304" pitchFamily="18" charset="0"/>
                </a:rPr>
                <a:t>T3</a:t>
              </a:r>
              <a:r>
                <a:rPr lang="zh-CN" altLang="en-US" sz="2600">
                  <a:latin typeface="Times New Roman" panose="02020603050405020304" pitchFamily="18" charset="0"/>
                </a:rPr>
                <a:t>和</a:t>
              </a:r>
              <a:r>
                <a:rPr lang="en-US" altLang="zh-CN" sz="2600">
                  <a:latin typeface="Times New Roman" panose="02020603050405020304" pitchFamily="18" charset="0"/>
                </a:rPr>
                <a:t>T5</a:t>
              </a:r>
              <a:r>
                <a:rPr lang="zh-CN" altLang="en-US" sz="2600">
                  <a:latin typeface="Times New Roman" panose="02020603050405020304" pitchFamily="18" charset="0"/>
                </a:rPr>
                <a:t>在故障发生时还未完成，所以予以撤销</a:t>
              </a:r>
            </a:p>
            <a:p>
              <a:pPr algn="l">
                <a:lnSpc>
                  <a:spcPct val="90000"/>
                </a:lnSpc>
                <a:buClr>
                  <a:schemeClr val="accent1"/>
                </a:buClr>
                <a:buSzPct val="75000"/>
                <a:buFont typeface="Wingdings" panose="05000000000000000000" pitchFamily="2" charset="2"/>
                <a:buChar char="n"/>
              </a:pPr>
              <a:r>
                <a:rPr lang="en-US" altLang="zh-CN" sz="2600">
                  <a:latin typeface="Times New Roman" panose="02020603050405020304" pitchFamily="18" charset="0"/>
                </a:rPr>
                <a:t>T2</a:t>
              </a:r>
              <a:r>
                <a:rPr lang="zh-CN" altLang="en-US" sz="2600">
                  <a:latin typeface="Times New Roman" panose="02020603050405020304" pitchFamily="18" charset="0"/>
                </a:rPr>
                <a:t>和</a:t>
              </a:r>
              <a:r>
                <a:rPr lang="en-US" altLang="zh-CN" sz="2600">
                  <a:latin typeface="Times New Roman" panose="02020603050405020304" pitchFamily="18" charset="0"/>
                </a:rPr>
                <a:t>T4</a:t>
              </a:r>
              <a:r>
                <a:rPr lang="zh-CN" altLang="en-US" sz="2600">
                  <a:latin typeface="Times New Roman" panose="02020603050405020304" pitchFamily="18" charset="0"/>
                </a:rPr>
                <a:t>在检查点之后才提交，它们对数据库所做的修改在故障发生时可能还在缓冲区中，尚未写入数据库，所以要</a:t>
              </a:r>
              <a:r>
                <a:rPr lang="en-US" altLang="zh-CN" sz="2600">
                  <a:latin typeface="Times New Roman" panose="02020603050405020304" pitchFamily="18" charset="0"/>
                </a:rPr>
                <a:t>REDO</a:t>
              </a:r>
            </a:p>
            <a:p>
              <a:pPr algn="l">
                <a:lnSpc>
                  <a:spcPct val="90000"/>
                </a:lnSpc>
                <a:buClr>
                  <a:schemeClr val="accent1"/>
                </a:buClr>
                <a:buSzPct val="75000"/>
                <a:buFont typeface="Wingdings" panose="05000000000000000000" pitchFamily="2" charset="2"/>
                <a:buChar char="n"/>
              </a:pPr>
              <a:r>
                <a:rPr lang="en-US" altLang="zh-CN" sz="2600">
                  <a:latin typeface="Times New Roman" panose="02020603050405020304" pitchFamily="18" charset="0"/>
                </a:rPr>
                <a:t>T1</a:t>
              </a:r>
              <a:r>
                <a:rPr lang="zh-CN" altLang="en-US" sz="2600">
                  <a:latin typeface="Times New Roman" panose="02020603050405020304" pitchFamily="18" charset="0"/>
                </a:rPr>
                <a:t>在检查点之前已提交，所以不必执行</a:t>
              </a:r>
              <a:r>
                <a:rPr lang="en-US" altLang="zh-CN" sz="2600">
                  <a:latin typeface="Times New Roman" panose="02020603050405020304" pitchFamily="18" charset="0"/>
                </a:rPr>
                <a:t>REDO</a:t>
              </a:r>
              <a:r>
                <a:rPr lang="zh-CN" altLang="en-US" sz="2600">
                  <a:latin typeface="Times New Roman" panose="02020603050405020304" pitchFamily="18" charset="0"/>
                </a:rPr>
                <a:t>操作</a:t>
              </a:r>
            </a:p>
          </p:txBody>
        </p:sp>
      </p:grpSp>
    </p:spTree>
    <p:extLst>
      <p:ext uri="{BB962C8B-B14F-4D97-AF65-F5344CB8AC3E}">
        <p14:creationId xmlns:p14="http://schemas.microsoft.com/office/powerpoint/2010/main" val="2480035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44639"/>
                                        </p:tgtEl>
                                        <p:attrNameLst>
                                          <p:attrName>style.visibility</p:attrName>
                                        </p:attrNameLst>
                                      </p:cBhvr>
                                      <p:to>
                                        <p:strVal val="visible"/>
                                      </p:to>
                                    </p:set>
                                    <p:animEffect transition="in" filter="blinds(horizontal)">
                                      <p:cBhvr>
                                        <p:cTn id="7" dur="500"/>
                                        <p:tgtEl>
                                          <p:spTgt spid="2244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44631"/>
                                        </p:tgtEl>
                                        <p:attrNameLst>
                                          <p:attrName>style.visibility</p:attrName>
                                        </p:attrNameLst>
                                      </p:cBhvr>
                                      <p:to>
                                        <p:strVal val="visible"/>
                                      </p:to>
                                    </p:set>
                                    <p:animEffect transition="in" filter="blinds(horizontal)">
                                      <p:cBhvr>
                                        <p:cTn id="12" dur="500"/>
                                        <p:tgtEl>
                                          <p:spTgt spid="2244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44632"/>
                                        </p:tgtEl>
                                        <p:attrNameLst>
                                          <p:attrName>style.visibility</p:attrName>
                                        </p:attrNameLst>
                                      </p:cBhvr>
                                      <p:to>
                                        <p:strVal val="visible"/>
                                      </p:to>
                                    </p:set>
                                    <p:animEffect transition="in" filter="blinds(horizontal)">
                                      <p:cBhvr>
                                        <p:cTn id="17" dur="500"/>
                                        <p:tgtEl>
                                          <p:spTgt spid="22446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44634"/>
                                        </p:tgtEl>
                                        <p:attrNameLst>
                                          <p:attrName>style.visibility</p:attrName>
                                        </p:attrNameLst>
                                      </p:cBhvr>
                                      <p:to>
                                        <p:strVal val="visible"/>
                                      </p:to>
                                    </p:set>
                                    <p:animEffect transition="in" filter="blinds(horizontal)">
                                      <p:cBhvr>
                                        <p:cTn id="22" dur="500"/>
                                        <p:tgtEl>
                                          <p:spTgt spid="22446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44633"/>
                                        </p:tgtEl>
                                        <p:attrNameLst>
                                          <p:attrName>style.visibility</p:attrName>
                                        </p:attrNameLst>
                                      </p:cBhvr>
                                      <p:to>
                                        <p:strVal val="visible"/>
                                      </p:to>
                                    </p:set>
                                    <p:animEffect transition="in" filter="blinds(horizontal)">
                                      <p:cBhvr>
                                        <p:cTn id="27" dur="500"/>
                                        <p:tgtEl>
                                          <p:spTgt spid="2244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244650"/>
                                        </p:tgtEl>
                                        <p:attrNameLst>
                                          <p:attrName>style.visibility</p:attrName>
                                        </p:attrNameLst>
                                      </p:cBhvr>
                                      <p:to>
                                        <p:strVal val="visible"/>
                                      </p:to>
                                    </p:set>
                                    <p:animEffect transition="in" filter="wipe(up)">
                                      <p:cBhvr>
                                        <p:cTn id="32" dur="1000"/>
                                        <p:tgtEl>
                                          <p:spTgt spid="2244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4631" grpId="0"/>
      <p:bldP spid="2244632" grpId="0"/>
      <p:bldP spid="2244633" grpId="0"/>
      <p:bldP spid="2244634" grpId="0"/>
      <p:bldP spid="2244639"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E78C71E9-BB2C-4E85-9B6C-4B9426C295BF}"/>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BD1AF92-D756-41D4-AA53-30022D3D37D7}" type="slidenum">
              <a:rPr lang="zh-CN" altLang="en-US" sz="2000"/>
              <a:pPr/>
              <a:t>226</a:t>
            </a:fld>
            <a:endParaRPr lang="en-US" altLang="zh-CN" sz="2000"/>
          </a:p>
        </p:txBody>
      </p:sp>
      <p:sp>
        <p:nvSpPr>
          <p:cNvPr id="55299" name="日期占位符 4">
            <a:extLst>
              <a:ext uri="{FF2B5EF4-FFF2-40B4-BE49-F238E27FC236}">
                <a16:creationId xmlns:a16="http://schemas.microsoft.com/office/drawing/2014/main" id="{8061B5D3-9A80-4095-9440-3F3767DC5F34}"/>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87AEDD-7981-4867-AA83-08F3675B8B57}" type="datetime1">
              <a:rPr lang="zh-CN" altLang="en-US" sz="1800" smtClean="0"/>
              <a:pPr/>
              <a:t>2024/6/12</a:t>
            </a:fld>
            <a:endParaRPr lang="en-US" altLang="zh-CN" sz="1000"/>
          </a:p>
        </p:txBody>
      </p:sp>
      <p:sp>
        <p:nvSpPr>
          <p:cNvPr id="2196482" name="Rectangle 2">
            <a:extLst>
              <a:ext uri="{FF2B5EF4-FFF2-40B4-BE49-F238E27FC236}">
                <a16:creationId xmlns:a16="http://schemas.microsoft.com/office/drawing/2014/main" id="{5DC305D1-30AA-4B6F-A450-EEDD0CDF3E6F}"/>
              </a:ext>
            </a:extLst>
          </p:cNvPr>
          <p:cNvSpPr>
            <a:spLocks noGrp="1" noChangeArrowheads="1"/>
          </p:cNvSpPr>
          <p:nvPr>
            <p:ph type="title"/>
          </p:nvPr>
        </p:nvSpPr>
        <p:spPr/>
        <p:txBody>
          <a:bodyPr/>
          <a:lstStyle/>
          <a:p>
            <a:pPr>
              <a:defRPr/>
            </a:pPr>
            <a:r>
              <a:rPr lang="en-US" altLang="en-US"/>
              <a:t>8.7</a:t>
            </a:r>
            <a:r>
              <a:rPr lang="en-US" altLang="zh-CN"/>
              <a:t> </a:t>
            </a:r>
            <a:r>
              <a:rPr lang="en-US" altLang="en-US"/>
              <a:t>数据库镜像恢复技术</a:t>
            </a:r>
            <a:endParaRPr lang="zh-CN" altLang="en-US"/>
          </a:p>
        </p:txBody>
      </p:sp>
      <p:sp>
        <p:nvSpPr>
          <p:cNvPr id="55301" name="Rectangle 3">
            <a:extLst>
              <a:ext uri="{FF2B5EF4-FFF2-40B4-BE49-F238E27FC236}">
                <a16:creationId xmlns:a16="http://schemas.microsoft.com/office/drawing/2014/main" id="{4882B7EF-8DC6-4A73-AB01-C69AA4EEDB78}"/>
              </a:ext>
            </a:extLst>
          </p:cNvPr>
          <p:cNvSpPr>
            <a:spLocks noGrp="1" noChangeArrowheads="1"/>
          </p:cNvSpPr>
          <p:nvPr>
            <p:ph type="body" idx="1"/>
          </p:nvPr>
        </p:nvSpPr>
        <p:spPr>
          <a:xfrm>
            <a:off x="650875" y="1143000"/>
            <a:ext cx="8820150" cy="4095750"/>
          </a:xfrm>
        </p:spPr>
        <p:txBody>
          <a:bodyPr/>
          <a:lstStyle/>
          <a:p>
            <a:r>
              <a:rPr lang="zh-CN" altLang="en-US"/>
              <a:t>介质故障是对系统影响最为严重的一种故障</a:t>
            </a:r>
          </a:p>
          <a:p>
            <a:pPr lvl="1"/>
            <a:r>
              <a:rPr lang="zh-CN" altLang="en-US"/>
              <a:t>介质故障恢复比较费时</a:t>
            </a:r>
          </a:p>
          <a:p>
            <a:pPr lvl="1"/>
            <a:r>
              <a:rPr lang="zh-CN" altLang="en-US"/>
              <a:t>为预防介质故障，</a:t>
            </a:r>
            <a:r>
              <a:rPr lang="en-US" altLang="zh-CN"/>
              <a:t>DBA</a:t>
            </a:r>
            <a:r>
              <a:rPr lang="zh-CN" altLang="en-US"/>
              <a:t>必须周期性地转储数据库</a:t>
            </a:r>
          </a:p>
          <a:p>
            <a:pPr>
              <a:lnSpc>
                <a:spcPct val="80000"/>
              </a:lnSpc>
            </a:pPr>
            <a:r>
              <a:rPr lang="zh-CN" altLang="en-US"/>
              <a:t>提高数据库可用性的解决方案</a:t>
            </a:r>
            <a:r>
              <a:rPr lang="en-US" altLang="zh-CN"/>
              <a:t>,</a:t>
            </a:r>
            <a:r>
              <a:rPr lang="zh-CN" altLang="en-US"/>
              <a:t>数据库镜像</a:t>
            </a:r>
            <a:r>
              <a:rPr lang="en-US" altLang="zh-CN"/>
              <a:t>(Mirror) </a:t>
            </a:r>
          </a:p>
          <a:p>
            <a:pPr lvl="1">
              <a:lnSpc>
                <a:spcPct val="80000"/>
              </a:lnSpc>
            </a:pPr>
            <a:r>
              <a:rPr lang="en-US" altLang="zh-CN"/>
              <a:t>DBMS</a:t>
            </a:r>
            <a:r>
              <a:rPr lang="zh-CN" altLang="en-US"/>
              <a:t>自动把整个数据库或其中的关键数据复制到另一个磁盘上</a:t>
            </a:r>
            <a:endParaRPr lang="en-US" altLang="zh-CN"/>
          </a:p>
          <a:p>
            <a:pPr lvl="1">
              <a:lnSpc>
                <a:spcPct val="80000"/>
              </a:lnSpc>
            </a:pPr>
            <a:r>
              <a:rPr lang="en-US" altLang="zh-CN"/>
              <a:t>DBMS</a:t>
            </a:r>
            <a:r>
              <a:rPr lang="zh-CN" altLang="en-US"/>
              <a:t>自动保证镜像数据与主数据的一致性</a:t>
            </a:r>
          </a:p>
          <a:p>
            <a:pPr lvl="2">
              <a:lnSpc>
                <a:spcPct val="80000"/>
              </a:lnSpc>
            </a:pPr>
            <a:r>
              <a:rPr lang="zh-CN" altLang="en-US"/>
              <a:t>每当主数据库更新时，</a:t>
            </a:r>
            <a:r>
              <a:rPr lang="en-US" altLang="zh-CN"/>
              <a:t>DBMS</a:t>
            </a:r>
            <a:r>
              <a:rPr lang="zh-CN" altLang="en-US"/>
              <a:t>自动把更新后的数据复制过去</a:t>
            </a:r>
          </a:p>
        </p:txBody>
      </p:sp>
      <p:pic>
        <p:nvPicPr>
          <p:cNvPr id="55302" name="Picture 5">
            <a:extLst>
              <a:ext uri="{FF2B5EF4-FFF2-40B4-BE49-F238E27FC236}">
                <a16:creationId xmlns:a16="http://schemas.microsoft.com/office/drawing/2014/main" id="{BDB0DBA3-1ACF-44B6-8954-2FB714AAC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9861" b="22380"/>
          <a:stretch>
            <a:fillRect/>
          </a:stretch>
        </p:blipFill>
        <p:spPr bwMode="auto">
          <a:xfrm>
            <a:off x="3657600" y="4859338"/>
            <a:ext cx="577215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395102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1265AC81-FEDA-45FA-8B4B-24DB6E31BA62}"/>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AEE16B4-D3B0-4056-8519-662F631954A6}" type="slidenum">
              <a:rPr lang="zh-CN" altLang="en-US" sz="2000"/>
              <a:pPr/>
              <a:t>227</a:t>
            </a:fld>
            <a:endParaRPr lang="en-US" altLang="zh-CN" sz="2000"/>
          </a:p>
        </p:txBody>
      </p:sp>
      <p:sp>
        <p:nvSpPr>
          <p:cNvPr id="92163" name="日期占位符 4">
            <a:extLst>
              <a:ext uri="{FF2B5EF4-FFF2-40B4-BE49-F238E27FC236}">
                <a16:creationId xmlns:a16="http://schemas.microsoft.com/office/drawing/2014/main" id="{07F1A32E-1D56-4A49-9CEA-CE2C086472E5}"/>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algn="ctr"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66CEB9F-8FC9-4CCD-B943-4736B0EDDC09}" type="datetime1">
              <a:rPr lang="zh-CN" altLang="en-US" sz="1800" smtClean="0"/>
              <a:pPr/>
              <a:t>2024/6/12</a:t>
            </a:fld>
            <a:endParaRPr lang="en-US" altLang="zh-CN" sz="1000"/>
          </a:p>
        </p:txBody>
      </p:sp>
      <p:sp>
        <p:nvSpPr>
          <p:cNvPr id="2233346" name="Rectangle 2">
            <a:extLst>
              <a:ext uri="{FF2B5EF4-FFF2-40B4-BE49-F238E27FC236}">
                <a16:creationId xmlns:a16="http://schemas.microsoft.com/office/drawing/2014/main" id="{481930A8-4040-4F41-837D-D381E41F196D}"/>
              </a:ext>
            </a:extLst>
          </p:cNvPr>
          <p:cNvSpPr>
            <a:spLocks noGrp="1" noChangeArrowheads="1"/>
          </p:cNvSpPr>
          <p:nvPr>
            <p:ph type="title"/>
          </p:nvPr>
        </p:nvSpPr>
        <p:spPr/>
        <p:txBody>
          <a:bodyPr/>
          <a:lstStyle/>
          <a:p>
            <a:pPr>
              <a:defRPr/>
            </a:pPr>
            <a:r>
              <a:rPr lang="en-US" altLang="zh-CN"/>
              <a:t>8.9  </a:t>
            </a:r>
            <a:r>
              <a:rPr lang="zh-CN" altLang="en-US"/>
              <a:t>小结</a:t>
            </a:r>
          </a:p>
        </p:txBody>
      </p:sp>
      <p:sp>
        <p:nvSpPr>
          <p:cNvPr id="92165" name="Rectangle 3">
            <a:extLst>
              <a:ext uri="{FF2B5EF4-FFF2-40B4-BE49-F238E27FC236}">
                <a16:creationId xmlns:a16="http://schemas.microsoft.com/office/drawing/2014/main" id="{6AF23F22-F895-4A88-9889-AC881E4BD015}"/>
              </a:ext>
            </a:extLst>
          </p:cNvPr>
          <p:cNvSpPr>
            <a:spLocks noGrp="1" noChangeArrowheads="1"/>
          </p:cNvSpPr>
          <p:nvPr>
            <p:ph type="body" idx="1"/>
          </p:nvPr>
        </p:nvSpPr>
        <p:spPr>
          <a:xfrm>
            <a:off x="490538" y="1206500"/>
            <a:ext cx="9142412" cy="5378450"/>
          </a:xfrm>
        </p:spPr>
        <p:txBody>
          <a:bodyPr/>
          <a:lstStyle/>
          <a:p>
            <a:pPr marL="342900" indent="-342900" defTabSz="914400">
              <a:spcBef>
                <a:spcPct val="0"/>
              </a:spcBef>
            </a:pPr>
            <a:r>
              <a:rPr lang="zh-CN" altLang="en-US"/>
              <a:t>恢复的基本原理</a:t>
            </a:r>
          </a:p>
          <a:p>
            <a:pPr marL="742950" lvl="1" indent="-285750" defTabSz="914400">
              <a:spcBef>
                <a:spcPct val="0"/>
              </a:spcBef>
            </a:pPr>
            <a:r>
              <a:rPr lang="zh-CN" altLang="en-US"/>
              <a:t>利用存储在后备副本、日志文件和数据库镜像中的冗余数据来重建数据库</a:t>
            </a:r>
          </a:p>
          <a:p>
            <a:pPr marL="342900" indent="-342900" defTabSz="914400">
              <a:spcBef>
                <a:spcPct val="0"/>
              </a:spcBef>
            </a:pPr>
            <a:r>
              <a:rPr lang="zh-CN" altLang="en-US"/>
              <a:t>常用恢复技术</a:t>
            </a:r>
          </a:p>
          <a:p>
            <a:pPr marL="742950" lvl="1" indent="-285750" defTabSz="914400">
              <a:spcBef>
                <a:spcPct val="0"/>
              </a:spcBef>
            </a:pPr>
            <a:r>
              <a:rPr lang="zh-CN" altLang="en-US"/>
              <a:t>事务故障的恢复  </a:t>
            </a:r>
            <a:r>
              <a:rPr lang="en-US" altLang="zh-CN"/>
              <a:t>UNDO</a:t>
            </a:r>
          </a:p>
          <a:p>
            <a:pPr marL="742950" lvl="1" indent="-285750" defTabSz="914400">
              <a:spcBef>
                <a:spcPct val="0"/>
              </a:spcBef>
            </a:pPr>
            <a:r>
              <a:rPr lang="zh-CN" altLang="en-US"/>
              <a:t>系统故障的恢复  </a:t>
            </a:r>
            <a:r>
              <a:rPr lang="en-US" altLang="zh-CN"/>
              <a:t>UNDO + REDO</a:t>
            </a:r>
          </a:p>
          <a:p>
            <a:pPr marL="742950" lvl="1" indent="-285750" defTabSz="914400">
              <a:spcBef>
                <a:spcPct val="0"/>
              </a:spcBef>
            </a:pPr>
            <a:r>
              <a:rPr lang="zh-CN" altLang="en-US"/>
              <a:t>介质故障的恢复</a:t>
            </a:r>
          </a:p>
          <a:p>
            <a:pPr marL="1143000" lvl="2" indent="-228600" defTabSz="914400">
              <a:spcBef>
                <a:spcPct val="0"/>
              </a:spcBef>
            </a:pPr>
            <a:r>
              <a:rPr lang="zh-CN" altLang="en-US"/>
              <a:t>重装备份并恢复到一致性状态</a:t>
            </a:r>
            <a:r>
              <a:rPr lang="en-US" altLang="zh-CN"/>
              <a:t>+REDO</a:t>
            </a:r>
          </a:p>
          <a:p>
            <a:pPr marL="342900" indent="-342900" defTabSz="914400">
              <a:spcBef>
                <a:spcPct val="0"/>
              </a:spcBef>
            </a:pPr>
            <a:r>
              <a:rPr lang="zh-CN" altLang="en-US"/>
              <a:t>提高恢复效率的技术</a:t>
            </a:r>
          </a:p>
          <a:p>
            <a:pPr marL="742950" lvl="1" indent="-285750" defTabSz="914400">
              <a:spcBef>
                <a:spcPct val="0"/>
              </a:spcBef>
            </a:pPr>
            <a:r>
              <a:rPr lang="zh-CN" altLang="en-US"/>
              <a:t>检查点技术</a:t>
            </a:r>
          </a:p>
          <a:p>
            <a:pPr marL="1143000" lvl="2" indent="-228600" defTabSz="914400">
              <a:spcBef>
                <a:spcPct val="0"/>
              </a:spcBef>
            </a:pPr>
            <a:r>
              <a:rPr lang="zh-CN" altLang="en-US"/>
              <a:t>可以提高系统故障的恢复效率</a:t>
            </a:r>
          </a:p>
          <a:p>
            <a:pPr marL="1143000" lvl="2" indent="-228600" defTabSz="914400">
              <a:spcBef>
                <a:spcPct val="0"/>
              </a:spcBef>
            </a:pPr>
            <a:r>
              <a:rPr lang="zh-CN" altLang="en-US"/>
              <a:t>可以在一定程度上提高利用动态转储备份进行介质故障恢复的效率</a:t>
            </a:r>
          </a:p>
          <a:p>
            <a:pPr marL="742950" lvl="1" indent="-285750" defTabSz="914400">
              <a:spcBef>
                <a:spcPct val="0"/>
              </a:spcBef>
            </a:pPr>
            <a:r>
              <a:rPr lang="zh-CN" altLang="en-US"/>
              <a:t>镜像技术：镜像技术可以改善介质故障的恢复效率</a:t>
            </a:r>
            <a:endParaRPr lang="en-US" altLang="zh-CN"/>
          </a:p>
        </p:txBody>
      </p:sp>
    </p:spTree>
    <p:extLst>
      <p:ext uri="{BB962C8B-B14F-4D97-AF65-F5344CB8AC3E}">
        <p14:creationId xmlns:p14="http://schemas.microsoft.com/office/powerpoint/2010/main" val="219954185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M9</a:t>
            </a:r>
            <a:br>
              <a:rPr lang="en-US" altLang="zh-CN" sz="7200" dirty="0"/>
            </a:br>
            <a:r>
              <a:rPr lang="zh-CN" altLang="en-US" sz="7200" dirty="0"/>
              <a:t>并发控制</a:t>
            </a:r>
          </a:p>
        </p:txBody>
      </p:sp>
    </p:spTree>
    <p:extLst>
      <p:ext uri="{BB962C8B-B14F-4D97-AF65-F5344CB8AC3E}">
        <p14:creationId xmlns:p14="http://schemas.microsoft.com/office/powerpoint/2010/main" val="287834374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8BC03322-48F1-4AD5-BE6B-B3EE359A8D9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038E7D1-0EF3-4B80-BB67-F9884E4C2546}" type="slidenum">
              <a:rPr lang="zh-CN" altLang="en-US" sz="2000"/>
              <a:pPr/>
              <a:t>229</a:t>
            </a:fld>
            <a:endParaRPr lang="en-US" altLang="zh-CN" sz="2000"/>
          </a:p>
        </p:txBody>
      </p:sp>
      <p:sp>
        <p:nvSpPr>
          <p:cNvPr id="7171" name="日期占位符 4">
            <a:extLst>
              <a:ext uri="{FF2B5EF4-FFF2-40B4-BE49-F238E27FC236}">
                <a16:creationId xmlns:a16="http://schemas.microsoft.com/office/drawing/2014/main" id="{B9605D69-D41D-496E-927C-2D234CD0179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FD35C59-D062-4840-9DC0-A1FE12E2CAA8}" type="datetime1">
              <a:rPr lang="zh-CN" altLang="en-US" sz="1800" smtClean="0"/>
              <a:pPr/>
              <a:t>2024/6/12</a:t>
            </a:fld>
            <a:endParaRPr lang="en-US" altLang="zh-CN" sz="1000"/>
          </a:p>
        </p:txBody>
      </p:sp>
      <p:pic>
        <p:nvPicPr>
          <p:cNvPr id="7172" name="Picture 4">
            <a:extLst>
              <a:ext uri="{FF2B5EF4-FFF2-40B4-BE49-F238E27FC236}">
                <a16:creationId xmlns:a16="http://schemas.microsoft.com/office/drawing/2014/main" id="{1082E1B3-D8E6-4E27-AF7B-2FDA71BEB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989138"/>
            <a:ext cx="3517901"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5154" name="Rectangle 2">
            <a:extLst>
              <a:ext uri="{FF2B5EF4-FFF2-40B4-BE49-F238E27FC236}">
                <a16:creationId xmlns:a16="http://schemas.microsoft.com/office/drawing/2014/main" id="{C5D38D24-231F-4E45-BF5F-48A774FA67FB}"/>
              </a:ext>
            </a:extLst>
          </p:cNvPr>
          <p:cNvSpPr>
            <a:spLocks noGrp="1" noChangeArrowheads="1"/>
          </p:cNvSpPr>
          <p:nvPr>
            <p:ph type="title"/>
          </p:nvPr>
        </p:nvSpPr>
        <p:spPr/>
        <p:txBody>
          <a:bodyPr/>
          <a:lstStyle/>
          <a:p>
            <a:pPr defTabSz="914400">
              <a:defRPr/>
            </a:pPr>
            <a:r>
              <a:rPr lang="zh-CN" altLang="en-US"/>
              <a:t>问题提出</a:t>
            </a:r>
          </a:p>
        </p:txBody>
      </p:sp>
      <p:sp>
        <p:nvSpPr>
          <p:cNvPr id="2225155" name="Rectangle 3">
            <a:extLst>
              <a:ext uri="{FF2B5EF4-FFF2-40B4-BE49-F238E27FC236}">
                <a16:creationId xmlns:a16="http://schemas.microsoft.com/office/drawing/2014/main" id="{F2B9111C-6621-43F0-9389-4F0806068689}"/>
              </a:ext>
            </a:extLst>
          </p:cNvPr>
          <p:cNvSpPr>
            <a:spLocks noGrp="1" noChangeArrowheads="1"/>
          </p:cNvSpPr>
          <p:nvPr>
            <p:ph type="body" idx="1"/>
          </p:nvPr>
        </p:nvSpPr>
        <p:spPr>
          <a:xfrm>
            <a:off x="2000250" y="1087438"/>
            <a:ext cx="7470775" cy="5654675"/>
          </a:xfrm>
        </p:spPr>
        <p:txBody>
          <a:bodyPr/>
          <a:lstStyle/>
          <a:p>
            <a:r>
              <a:rPr lang="zh-CN" altLang="en-US"/>
              <a:t>多事务执行方式</a:t>
            </a:r>
            <a:r>
              <a:rPr lang="en-US" altLang="zh-CN"/>
              <a:t>(</a:t>
            </a:r>
            <a:r>
              <a:rPr lang="zh-CN" altLang="en-US"/>
              <a:t>续</a:t>
            </a:r>
            <a:r>
              <a:rPr lang="en-US" altLang="zh-CN"/>
              <a:t>)</a:t>
            </a:r>
          </a:p>
          <a:p>
            <a:pPr lvl="1"/>
            <a:r>
              <a:rPr lang="en-US" altLang="zh-CN"/>
              <a:t>(1)</a:t>
            </a:r>
            <a:r>
              <a:rPr lang="zh-CN" altLang="en-US"/>
              <a:t>事务串行执行</a:t>
            </a:r>
          </a:p>
          <a:p>
            <a:pPr lvl="1"/>
            <a:r>
              <a:rPr lang="en-US" altLang="zh-CN"/>
              <a:t>(2)</a:t>
            </a:r>
            <a:r>
              <a:rPr lang="zh-CN" altLang="en-US"/>
              <a:t>交叉并发方式</a:t>
            </a:r>
            <a:r>
              <a:rPr lang="en-US" altLang="zh-CN"/>
              <a:t>interleaved concurrency</a:t>
            </a:r>
            <a:endParaRPr lang="zh-CN" altLang="en-US"/>
          </a:p>
          <a:p>
            <a:pPr lvl="2"/>
            <a:r>
              <a:rPr lang="zh-CN" altLang="en-US"/>
              <a:t>并行事务的并行操作轮流交叉运行</a:t>
            </a:r>
          </a:p>
          <a:p>
            <a:pPr lvl="2"/>
            <a:r>
              <a:rPr lang="zh-CN" altLang="en-US"/>
              <a:t>是单处理机系统中的并发方式，能够减少处理机的空闲时间，提高系统的效率</a:t>
            </a:r>
          </a:p>
          <a:p>
            <a:pPr lvl="1"/>
            <a:r>
              <a:rPr lang="en-US" altLang="zh-CN"/>
              <a:t>(3)</a:t>
            </a:r>
            <a:r>
              <a:rPr lang="zh-CN" altLang="en-US"/>
              <a:t>同时并发方式</a:t>
            </a:r>
            <a:r>
              <a:rPr lang="en-US" altLang="zh-CN"/>
              <a:t>simultaneous  concurrency</a:t>
            </a:r>
            <a:endParaRPr lang="zh-CN" altLang="en-US"/>
          </a:p>
          <a:p>
            <a:pPr lvl="2"/>
            <a:r>
              <a:rPr lang="zh-CN" altLang="en-US"/>
              <a:t>多处理机系统中，每个处理机可以运行一个事务，多个处理机可以同时运行多个事务，实现多个事务真正的并行运行</a:t>
            </a:r>
          </a:p>
          <a:p>
            <a:pPr lvl="2"/>
            <a:r>
              <a:rPr lang="zh-CN" altLang="en-US"/>
              <a:t>最理想的并发方式受制于硬件环境、更复杂的机制</a:t>
            </a:r>
          </a:p>
        </p:txBody>
      </p:sp>
    </p:spTree>
    <p:extLst>
      <p:ext uri="{BB962C8B-B14F-4D97-AF65-F5344CB8AC3E}">
        <p14:creationId xmlns:p14="http://schemas.microsoft.com/office/powerpoint/2010/main" val="1072491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25155">
                                            <p:txEl>
                                              <p:pRg st="5" end="5"/>
                                            </p:txEl>
                                          </p:spTgt>
                                        </p:tgtEl>
                                        <p:attrNameLst>
                                          <p:attrName>style.visibility</p:attrName>
                                        </p:attrNameLst>
                                      </p:cBhvr>
                                      <p:to>
                                        <p:strVal val="visible"/>
                                      </p:to>
                                    </p:set>
                                    <p:animEffect transition="in" filter="wipe(up)">
                                      <p:cBhvr>
                                        <p:cTn id="7" dur="1000"/>
                                        <p:tgtEl>
                                          <p:spTgt spid="2225155">
                                            <p:txEl>
                                              <p:pRg st="5" end="5"/>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225155">
                                            <p:txEl>
                                              <p:pRg st="6" end="6"/>
                                            </p:txEl>
                                          </p:spTgt>
                                        </p:tgtEl>
                                        <p:attrNameLst>
                                          <p:attrName>style.visibility</p:attrName>
                                        </p:attrNameLst>
                                      </p:cBhvr>
                                      <p:to>
                                        <p:strVal val="visible"/>
                                      </p:to>
                                    </p:set>
                                    <p:animEffect transition="in" filter="wipe(up)">
                                      <p:cBhvr>
                                        <p:cTn id="11" dur="1000"/>
                                        <p:tgtEl>
                                          <p:spTgt spid="2225155">
                                            <p:txEl>
                                              <p:pRg st="6" end="6"/>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2225155">
                                            <p:txEl>
                                              <p:pRg st="7" end="7"/>
                                            </p:txEl>
                                          </p:spTgt>
                                        </p:tgtEl>
                                        <p:attrNameLst>
                                          <p:attrName>style.visibility</p:attrName>
                                        </p:attrNameLst>
                                      </p:cBhvr>
                                      <p:to>
                                        <p:strVal val="visible"/>
                                      </p:to>
                                    </p:set>
                                    <p:animEffect transition="in" filter="wipe(up)">
                                      <p:cBhvr>
                                        <p:cTn id="15" dur="1000"/>
                                        <p:tgtEl>
                                          <p:spTgt spid="2225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1FEB410-17CB-4D4C-BD0F-2F2ADF19909F}" type="slidenum">
              <a:rPr lang="zh-CN" altLang="en-US" smtClean="0"/>
              <a:pPr/>
              <a:t>23</a:t>
            </a:fld>
            <a:endParaRPr lang="en-US" altLang="zh-CN"/>
          </a:p>
        </p:txBody>
      </p:sp>
      <p:sp>
        <p:nvSpPr>
          <p:cNvPr id="1843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7EC07A2-9606-4852-B4FB-9716B86660ED}" type="datetime1">
              <a:rPr lang="zh-CN" altLang="en-US" sz="1800" smtClean="0"/>
              <a:pPr/>
              <a:t>2024/6/12</a:t>
            </a:fld>
            <a:endParaRPr lang="en-US" altLang="zh-CN" sz="1000"/>
          </a:p>
        </p:txBody>
      </p:sp>
      <p:sp>
        <p:nvSpPr>
          <p:cNvPr id="1150978" name="Rectangle 2"/>
          <p:cNvSpPr>
            <a:spLocks noGrp="1" noChangeArrowheads="1"/>
          </p:cNvSpPr>
          <p:nvPr>
            <p:ph type="title"/>
          </p:nvPr>
        </p:nvSpPr>
        <p:spPr>
          <a:xfrm>
            <a:off x="488950" y="260350"/>
            <a:ext cx="9255125" cy="658813"/>
          </a:xfrm>
        </p:spPr>
        <p:txBody>
          <a:bodyPr/>
          <a:lstStyle/>
          <a:p>
            <a:pPr>
              <a:defRPr/>
            </a:pPr>
            <a:r>
              <a:rPr lang="zh-CN" altLang="en-US"/>
              <a:t>两个以上的实体集之间的联系</a:t>
            </a:r>
          </a:p>
        </p:txBody>
      </p:sp>
      <p:sp>
        <p:nvSpPr>
          <p:cNvPr id="1150979" name="Rectangle 3"/>
          <p:cNvSpPr>
            <a:spLocks noGrp="1" noChangeArrowheads="1"/>
          </p:cNvSpPr>
          <p:nvPr>
            <p:ph type="body" idx="1"/>
          </p:nvPr>
        </p:nvSpPr>
        <p:spPr>
          <a:xfrm>
            <a:off x="560388" y="1125538"/>
            <a:ext cx="9001125" cy="4653582"/>
          </a:xfrm>
        </p:spPr>
        <p:txBody>
          <a:bodyPr/>
          <a:lstStyle/>
          <a:p>
            <a:pPr>
              <a:spcBef>
                <a:spcPct val="0"/>
              </a:spcBef>
              <a:defRPr/>
            </a:pPr>
            <a:r>
              <a:rPr lang="zh-CN" altLang="en-US" dirty="0"/>
              <a:t>三个实体</a:t>
            </a:r>
            <a:r>
              <a:rPr lang="zh-CN" altLang="en-US" dirty="0">
                <a:solidFill>
                  <a:srgbClr val="0000FF"/>
                </a:solidFill>
              </a:rPr>
              <a:t>两两之间的多对多</a:t>
            </a:r>
            <a:r>
              <a:rPr lang="zh-CN" altLang="en-US" dirty="0"/>
              <a:t>联系如何表达？</a:t>
            </a: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lvl="1">
              <a:spcBef>
                <a:spcPct val="0"/>
              </a:spcBef>
              <a:defRPr/>
            </a:pPr>
            <a:endParaRPr lang="en-US" altLang="zh-CN" dirty="0">
              <a:solidFill>
                <a:srgbClr val="0000FF"/>
              </a:solidFill>
            </a:endParaRPr>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p:txBody>
      </p:sp>
      <p:grpSp>
        <p:nvGrpSpPr>
          <p:cNvPr id="2" name="组合 1"/>
          <p:cNvGrpSpPr/>
          <p:nvPr/>
        </p:nvGrpSpPr>
        <p:grpSpPr>
          <a:xfrm>
            <a:off x="248873" y="1821324"/>
            <a:ext cx="3849838" cy="2230545"/>
            <a:chOff x="609128" y="3003671"/>
            <a:chExt cx="3849838" cy="2230545"/>
          </a:xfrm>
        </p:grpSpPr>
        <p:sp>
          <p:nvSpPr>
            <p:cNvPr id="18" name="Text Box 5"/>
            <p:cNvSpPr txBox="1">
              <a:spLocks noChangeArrowheads="1"/>
            </p:cNvSpPr>
            <p:nvPr/>
          </p:nvSpPr>
          <p:spPr bwMode="auto">
            <a:xfrm>
              <a:off x="770708" y="4223262"/>
              <a:ext cx="568601" cy="369440"/>
            </a:xfrm>
            <a:prstGeom prst="rect">
              <a:avLst/>
            </a:prstGeom>
            <a:noFill/>
            <a:ln w="9525">
              <a:noFill/>
              <a:miter lim="800000"/>
              <a:headEnd/>
              <a:tailEnd/>
            </a:ln>
            <a:effec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dirty="0">
                  <a:solidFill>
                    <a:srgbClr val="0000FF"/>
                  </a:solidFill>
                  <a:latin typeface="Times New Roman" pitchFamily="18" charset="0"/>
                </a:rPr>
                <a:t>k</a:t>
              </a:r>
              <a:endParaRPr lang="en-US" altLang="zh-CN" dirty="0">
                <a:solidFill>
                  <a:srgbClr val="0000FF"/>
                </a:solidFill>
              </a:endParaRPr>
            </a:p>
          </p:txBody>
        </p:sp>
        <p:sp>
          <p:nvSpPr>
            <p:cNvPr id="19" name="Text Box 6"/>
            <p:cNvSpPr txBox="1">
              <a:spLocks noChangeArrowheads="1"/>
            </p:cNvSpPr>
            <p:nvPr/>
          </p:nvSpPr>
          <p:spPr bwMode="auto">
            <a:xfrm>
              <a:off x="3866740" y="4142183"/>
              <a:ext cx="427625" cy="359112"/>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n</a:t>
              </a:r>
            </a:p>
          </p:txBody>
        </p:sp>
        <p:sp>
          <p:nvSpPr>
            <p:cNvPr id="20" name="Text Box 7"/>
            <p:cNvSpPr txBox="1">
              <a:spLocks noChangeArrowheads="1"/>
            </p:cNvSpPr>
            <p:nvPr/>
          </p:nvSpPr>
          <p:spPr bwMode="auto">
            <a:xfrm>
              <a:off x="3232271" y="3183226"/>
              <a:ext cx="568601" cy="359112"/>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m</a:t>
              </a:r>
            </a:p>
          </p:txBody>
        </p:sp>
        <p:sp>
          <p:nvSpPr>
            <p:cNvPr id="21" name="Text Box 8"/>
            <p:cNvSpPr txBox="1">
              <a:spLocks noChangeArrowheads="1"/>
            </p:cNvSpPr>
            <p:nvPr/>
          </p:nvSpPr>
          <p:spPr bwMode="auto">
            <a:xfrm>
              <a:off x="1926315" y="3003671"/>
              <a:ext cx="1011264" cy="3591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供应商</a:t>
              </a:r>
              <a:endParaRPr lang="zh-CN" altLang="en-US" dirty="0">
                <a:solidFill>
                  <a:srgbClr val="0000FF"/>
                </a:solidFill>
              </a:endParaRPr>
            </a:p>
          </p:txBody>
        </p:sp>
        <p:sp>
          <p:nvSpPr>
            <p:cNvPr id="22" name="Text Box 9"/>
            <p:cNvSpPr txBox="1">
              <a:spLocks noChangeArrowheads="1"/>
            </p:cNvSpPr>
            <p:nvPr/>
          </p:nvSpPr>
          <p:spPr bwMode="auto">
            <a:xfrm>
              <a:off x="609128" y="4695946"/>
              <a:ext cx="794162" cy="35831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solidFill>
                    <a:srgbClr val="0000FF"/>
                  </a:solidFill>
                  <a:latin typeface="Times New Roman" pitchFamily="18" charset="0"/>
                </a:rPr>
                <a:t>工程</a:t>
              </a:r>
              <a:endParaRPr lang="zh-CN" altLang="en-US">
                <a:solidFill>
                  <a:srgbClr val="0000FF"/>
                </a:solidFill>
              </a:endParaRPr>
            </a:p>
          </p:txBody>
        </p:sp>
        <p:sp>
          <p:nvSpPr>
            <p:cNvPr id="23" name="Text Box 10"/>
            <p:cNvSpPr txBox="1">
              <a:spLocks noChangeArrowheads="1"/>
            </p:cNvSpPr>
            <p:nvPr/>
          </p:nvSpPr>
          <p:spPr bwMode="auto">
            <a:xfrm>
              <a:off x="3635670" y="4701291"/>
              <a:ext cx="823296" cy="4099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零件</a:t>
              </a:r>
              <a:endParaRPr lang="zh-CN" altLang="en-US" dirty="0">
                <a:solidFill>
                  <a:srgbClr val="0000FF"/>
                </a:solidFill>
              </a:endParaRPr>
            </a:p>
          </p:txBody>
        </p:sp>
        <p:sp>
          <p:nvSpPr>
            <p:cNvPr id="24" name="Line 11"/>
            <p:cNvSpPr>
              <a:spLocks noChangeShapeType="1"/>
            </p:cNvSpPr>
            <p:nvPr/>
          </p:nvSpPr>
          <p:spPr bwMode="auto">
            <a:xfrm flipH="1">
              <a:off x="992952" y="4323923"/>
              <a:ext cx="290514" cy="37202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12"/>
            <p:cNvSpPr>
              <a:spLocks noChangeShapeType="1"/>
            </p:cNvSpPr>
            <p:nvPr/>
          </p:nvSpPr>
          <p:spPr bwMode="auto">
            <a:xfrm>
              <a:off x="3716912" y="4257493"/>
              <a:ext cx="330406" cy="4669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13"/>
            <p:cNvSpPr>
              <a:spLocks noChangeShapeType="1"/>
            </p:cNvSpPr>
            <p:nvPr/>
          </p:nvSpPr>
          <p:spPr bwMode="auto">
            <a:xfrm flipH="1">
              <a:off x="2144266" y="3362783"/>
              <a:ext cx="283059" cy="1795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AutoShape 14"/>
            <p:cNvSpPr>
              <a:spLocks noChangeArrowheads="1"/>
            </p:cNvSpPr>
            <p:nvPr/>
          </p:nvSpPr>
          <p:spPr bwMode="auto">
            <a:xfrm rot="2356354">
              <a:off x="2723056" y="3797228"/>
              <a:ext cx="1356786" cy="510572"/>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a:t>
              </a:r>
              <a:r>
                <a:rPr lang="en-US" altLang="zh-CN" dirty="0">
                  <a:solidFill>
                    <a:srgbClr val="0000FF"/>
                  </a:solidFill>
                  <a:latin typeface="Times New Roman" pitchFamily="18" charset="0"/>
                </a:rPr>
                <a:t>2</a:t>
              </a:r>
              <a:endParaRPr lang="zh-CN" altLang="en-US" dirty="0">
                <a:solidFill>
                  <a:srgbClr val="0000FF"/>
                </a:solidFill>
              </a:endParaRPr>
            </a:p>
          </p:txBody>
        </p:sp>
        <p:sp>
          <p:nvSpPr>
            <p:cNvPr id="28" name="AutoShape 14"/>
            <p:cNvSpPr>
              <a:spLocks noChangeArrowheads="1"/>
            </p:cNvSpPr>
            <p:nvPr/>
          </p:nvSpPr>
          <p:spPr bwMode="auto">
            <a:xfrm rot="18903712">
              <a:off x="976204" y="3783712"/>
              <a:ext cx="1330389" cy="503302"/>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a:t>
              </a:r>
              <a:r>
                <a:rPr lang="en-US" altLang="zh-CN" dirty="0">
                  <a:solidFill>
                    <a:srgbClr val="0000FF"/>
                  </a:solidFill>
                  <a:latin typeface="Times New Roman" pitchFamily="18" charset="0"/>
                </a:rPr>
                <a:t>1</a:t>
              </a:r>
              <a:endParaRPr lang="zh-CN" altLang="en-US" dirty="0">
                <a:solidFill>
                  <a:srgbClr val="0000FF"/>
                </a:solidFill>
              </a:endParaRPr>
            </a:p>
          </p:txBody>
        </p:sp>
        <p:sp>
          <p:nvSpPr>
            <p:cNvPr id="29" name="Line 12"/>
            <p:cNvSpPr>
              <a:spLocks noChangeShapeType="1"/>
            </p:cNvSpPr>
            <p:nvPr/>
          </p:nvSpPr>
          <p:spPr bwMode="auto">
            <a:xfrm>
              <a:off x="2451684" y="3389264"/>
              <a:ext cx="421734" cy="21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2"/>
            <p:cNvSpPr>
              <a:spLocks noChangeShapeType="1"/>
            </p:cNvSpPr>
            <p:nvPr/>
          </p:nvSpPr>
          <p:spPr bwMode="auto">
            <a:xfrm>
              <a:off x="1416924" y="4875104"/>
              <a:ext cx="642916" cy="3116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AutoShape 14"/>
            <p:cNvSpPr>
              <a:spLocks noChangeArrowheads="1"/>
            </p:cNvSpPr>
            <p:nvPr/>
          </p:nvSpPr>
          <p:spPr bwMode="auto">
            <a:xfrm>
              <a:off x="1868985" y="4644303"/>
              <a:ext cx="1449642" cy="461602"/>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a:t>
              </a:r>
              <a:r>
                <a:rPr lang="en-US" altLang="zh-CN" dirty="0">
                  <a:solidFill>
                    <a:srgbClr val="0000FF"/>
                  </a:solidFill>
                  <a:latin typeface="Times New Roman" pitchFamily="18" charset="0"/>
                </a:rPr>
                <a:t>3</a:t>
              </a:r>
              <a:endParaRPr lang="zh-CN" altLang="en-US" dirty="0">
                <a:solidFill>
                  <a:srgbClr val="0000FF"/>
                </a:solidFill>
              </a:endParaRPr>
            </a:p>
          </p:txBody>
        </p:sp>
        <p:sp>
          <p:nvSpPr>
            <p:cNvPr id="32" name="Line 12"/>
            <p:cNvSpPr>
              <a:spLocks noChangeShapeType="1"/>
            </p:cNvSpPr>
            <p:nvPr/>
          </p:nvSpPr>
          <p:spPr bwMode="auto">
            <a:xfrm>
              <a:off x="3232271" y="4875104"/>
              <a:ext cx="407814" cy="3116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Text Box 5"/>
            <p:cNvSpPr txBox="1">
              <a:spLocks noChangeArrowheads="1"/>
            </p:cNvSpPr>
            <p:nvPr/>
          </p:nvSpPr>
          <p:spPr bwMode="auto">
            <a:xfrm>
              <a:off x="1575666" y="3365667"/>
              <a:ext cx="568601" cy="369440"/>
            </a:xfrm>
            <a:prstGeom prst="rect">
              <a:avLst/>
            </a:prstGeom>
            <a:noFill/>
            <a:ln w="9525">
              <a:noFill/>
              <a:miter lim="800000"/>
              <a:headEnd/>
              <a:tailEnd/>
            </a:ln>
            <a:effec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dirty="0">
                  <a:solidFill>
                    <a:srgbClr val="0000FF"/>
                  </a:solidFill>
                  <a:latin typeface="Times New Roman" pitchFamily="18" charset="0"/>
                </a:rPr>
                <a:t>p</a:t>
              </a:r>
              <a:endParaRPr lang="en-US" altLang="zh-CN" dirty="0">
                <a:solidFill>
                  <a:srgbClr val="0000FF"/>
                </a:solidFill>
              </a:endParaRPr>
            </a:p>
          </p:txBody>
        </p:sp>
        <p:sp>
          <p:nvSpPr>
            <p:cNvPr id="34" name="Text Box 7"/>
            <p:cNvSpPr txBox="1">
              <a:spLocks noChangeArrowheads="1"/>
            </p:cNvSpPr>
            <p:nvPr/>
          </p:nvSpPr>
          <p:spPr bwMode="auto">
            <a:xfrm>
              <a:off x="1416924" y="4644302"/>
              <a:ext cx="568601" cy="589914"/>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f</a:t>
              </a:r>
            </a:p>
          </p:txBody>
        </p:sp>
        <p:sp>
          <p:nvSpPr>
            <p:cNvPr id="35" name="Text Box 7"/>
            <p:cNvSpPr txBox="1">
              <a:spLocks noChangeArrowheads="1"/>
            </p:cNvSpPr>
            <p:nvPr/>
          </p:nvSpPr>
          <p:spPr bwMode="auto">
            <a:xfrm>
              <a:off x="3286785" y="4756745"/>
              <a:ext cx="568601" cy="359112"/>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q</a:t>
              </a:r>
            </a:p>
          </p:txBody>
        </p:sp>
      </p:grpSp>
      <p:sp>
        <p:nvSpPr>
          <p:cNvPr id="37" name="Rectangle 3"/>
          <p:cNvSpPr txBox="1">
            <a:spLocks noChangeArrowheads="1"/>
          </p:cNvSpPr>
          <p:nvPr/>
        </p:nvSpPr>
        <p:spPr bwMode="auto">
          <a:xfrm>
            <a:off x="791652" y="4132879"/>
            <a:ext cx="8068825" cy="232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a:lstStyle>
          <a:p>
            <a:pPr>
              <a:spcBef>
                <a:spcPct val="0"/>
              </a:spcBef>
              <a:defRPr/>
            </a:pPr>
            <a:r>
              <a:rPr lang="zh-CN" altLang="en-US" kern="0" dirty="0"/>
              <a:t>三个实体</a:t>
            </a:r>
            <a:r>
              <a:rPr lang="zh-CN" altLang="en-US" kern="0" dirty="0">
                <a:solidFill>
                  <a:srgbClr val="0000FF"/>
                </a:solidFill>
              </a:rPr>
              <a:t>两两之间的多对多</a:t>
            </a:r>
            <a:r>
              <a:rPr lang="zh-CN" altLang="en-US" kern="0" dirty="0"/>
              <a:t>仅能表示</a:t>
            </a:r>
            <a:r>
              <a:rPr lang="en-US" altLang="zh-CN" kern="0" dirty="0"/>
              <a:t>:</a:t>
            </a:r>
          </a:p>
          <a:p>
            <a:pPr lvl="1">
              <a:spcBef>
                <a:spcPct val="0"/>
              </a:spcBef>
              <a:defRPr/>
            </a:pPr>
            <a:r>
              <a:rPr lang="zh-CN" altLang="en-US" kern="0" dirty="0"/>
              <a:t>一个工程需要哪些零件</a:t>
            </a:r>
            <a:r>
              <a:rPr lang="en-US" altLang="zh-CN" kern="0" dirty="0"/>
              <a:t>,</a:t>
            </a:r>
          </a:p>
          <a:p>
            <a:pPr lvl="1">
              <a:spcBef>
                <a:spcPct val="0"/>
              </a:spcBef>
              <a:defRPr/>
            </a:pPr>
            <a:r>
              <a:rPr lang="zh-CN" altLang="en-US" kern="0" dirty="0"/>
              <a:t>这些零件可以由哪些供应商供应，</a:t>
            </a:r>
          </a:p>
          <a:p>
            <a:pPr marL="387350" lvl="1" indent="0">
              <a:spcBef>
                <a:spcPct val="0"/>
              </a:spcBef>
              <a:buFontTx/>
              <a:buNone/>
              <a:defRPr/>
            </a:pPr>
            <a:r>
              <a:rPr lang="zh-CN" altLang="en-US" kern="0" dirty="0">
                <a:solidFill>
                  <a:srgbClr val="FF0000"/>
                </a:solidFill>
              </a:rPr>
              <a:t>无法表示</a:t>
            </a:r>
            <a:r>
              <a:rPr lang="en-US" altLang="zh-CN" kern="0" dirty="0">
                <a:solidFill>
                  <a:srgbClr val="FF0000"/>
                </a:solidFill>
              </a:rPr>
              <a:t>:</a:t>
            </a:r>
          </a:p>
          <a:p>
            <a:pPr lvl="1">
              <a:spcBef>
                <a:spcPct val="0"/>
              </a:spcBef>
              <a:defRPr/>
            </a:pPr>
            <a:r>
              <a:rPr lang="zh-CN" altLang="en-US" kern="0" dirty="0"/>
              <a:t>一个工程所用的零件具体由哪个供应商供应</a:t>
            </a:r>
          </a:p>
          <a:p>
            <a:pPr lvl="1">
              <a:spcBef>
                <a:spcPct val="0"/>
              </a:spcBef>
              <a:defRPr/>
            </a:pPr>
            <a:r>
              <a:rPr lang="zh-CN" altLang="en-US" kern="0" dirty="0"/>
              <a:t>一个供应商具体供应哪种零件给哪个工程</a:t>
            </a:r>
            <a:endParaRPr lang="en-US" altLang="zh-CN" kern="0" dirty="0"/>
          </a:p>
        </p:txBody>
      </p:sp>
      <p:grpSp>
        <p:nvGrpSpPr>
          <p:cNvPr id="3" name="组合 2"/>
          <p:cNvGrpSpPr/>
          <p:nvPr/>
        </p:nvGrpSpPr>
        <p:grpSpPr>
          <a:xfrm>
            <a:off x="3373517" y="1581442"/>
            <a:ext cx="6546849" cy="2235501"/>
            <a:chOff x="3385063" y="1624299"/>
            <a:chExt cx="6868988" cy="2235501"/>
          </a:xfrm>
        </p:grpSpPr>
        <p:grpSp>
          <p:nvGrpSpPr>
            <p:cNvPr id="18438" name="Group 4"/>
            <p:cNvGrpSpPr>
              <a:grpSpLocks/>
            </p:cNvGrpSpPr>
            <p:nvPr/>
          </p:nvGrpSpPr>
          <p:grpSpPr bwMode="auto">
            <a:xfrm>
              <a:off x="5382294" y="2167525"/>
              <a:ext cx="3298825" cy="1692275"/>
              <a:chOff x="2681" y="11805"/>
              <a:chExt cx="3510" cy="2130"/>
            </a:xfrm>
          </p:grpSpPr>
          <p:sp>
            <p:nvSpPr>
              <p:cNvPr id="18439" name="Text Box 5"/>
              <p:cNvSpPr txBox="1">
                <a:spLocks noChangeArrowheads="1"/>
              </p:cNvSpPr>
              <p:nvPr/>
            </p:nvSpPr>
            <p:spPr bwMode="auto">
              <a:xfrm>
                <a:off x="3095" y="1278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solidFill>
                      <a:srgbClr val="0000FF"/>
                    </a:solidFill>
                    <a:latin typeface="Times New Roman" pitchFamily="18" charset="0"/>
                  </a:rPr>
                  <a:t>k</a:t>
                </a:r>
                <a:endParaRPr lang="en-US" altLang="zh-CN">
                  <a:solidFill>
                    <a:srgbClr val="0000FF"/>
                  </a:solidFill>
                </a:endParaRPr>
              </a:p>
            </p:txBody>
          </p:sp>
          <p:sp>
            <p:nvSpPr>
              <p:cNvPr id="18440" name="Text Box 6"/>
              <p:cNvSpPr txBox="1">
                <a:spLocks noChangeArrowheads="1"/>
              </p:cNvSpPr>
              <p:nvPr/>
            </p:nvSpPr>
            <p:spPr bwMode="auto">
              <a:xfrm>
                <a:off x="5151" y="12728"/>
                <a:ext cx="45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solidFill>
                      <a:srgbClr val="0000FF"/>
                    </a:solidFill>
                    <a:latin typeface="Times New Roman" pitchFamily="18" charset="0"/>
                  </a:rPr>
                  <a:t>n</a:t>
                </a:r>
                <a:endParaRPr lang="en-US" altLang="zh-CN">
                  <a:solidFill>
                    <a:srgbClr val="0000FF"/>
                  </a:solidFill>
                </a:endParaRPr>
              </a:p>
            </p:txBody>
          </p:sp>
          <p:sp>
            <p:nvSpPr>
              <p:cNvPr id="18441" name="Text Box 7"/>
              <p:cNvSpPr txBox="1">
                <a:spLocks noChangeArrowheads="1"/>
              </p:cNvSpPr>
              <p:nvPr/>
            </p:nvSpPr>
            <p:spPr bwMode="auto">
              <a:xfrm>
                <a:off x="4430" y="1221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solidFill>
                      <a:srgbClr val="0000FF"/>
                    </a:solidFill>
                    <a:latin typeface="Times New Roman" pitchFamily="18" charset="0"/>
                  </a:rPr>
                  <a:t>m</a:t>
                </a:r>
                <a:endParaRPr lang="en-US" altLang="zh-CN">
                  <a:solidFill>
                    <a:srgbClr val="0000FF"/>
                  </a:solidFill>
                </a:endParaRPr>
              </a:p>
            </p:txBody>
          </p:sp>
          <p:sp>
            <p:nvSpPr>
              <p:cNvPr id="18442" name="Text Box 8"/>
              <p:cNvSpPr txBox="1">
                <a:spLocks noChangeArrowheads="1"/>
              </p:cNvSpPr>
              <p:nvPr/>
            </p:nvSpPr>
            <p:spPr bwMode="auto">
              <a:xfrm>
                <a:off x="3981" y="11805"/>
                <a:ext cx="1076" cy="4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供应商</a:t>
                </a:r>
                <a:endParaRPr lang="zh-CN" altLang="en-US" dirty="0">
                  <a:solidFill>
                    <a:srgbClr val="0000FF"/>
                  </a:solidFill>
                </a:endParaRPr>
              </a:p>
            </p:txBody>
          </p:sp>
          <p:sp>
            <p:nvSpPr>
              <p:cNvPr id="18443" name="Text Box 9"/>
              <p:cNvSpPr txBox="1">
                <a:spLocks noChangeArrowheads="1"/>
              </p:cNvSpPr>
              <p:nvPr/>
            </p:nvSpPr>
            <p:spPr bwMode="auto">
              <a:xfrm>
                <a:off x="2681" y="13419"/>
                <a:ext cx="845" cy="4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工程</a:t>
                </a:r>
                <a:endParaRPr lang="zh-CN" altLang="en-US" dirty="0">
                  <a:solidFill>
                    <a:srgbClr val="0000FF"/>
                  </a:solidFill>
                </a:endParaRPr>
              </a:p>
            </p:txBody>
          </p:sp>
          <p:sp>
            <p:nvSpPr>
              <p:cNvPr id="18444" name="Text Box 10"/>
              <p:cNvSpPr txBox="1">
                <a:spLocks noChangeArrowheads="1"/>
              </p:cNvSpPr>
              <p:nvPr/>
            </p:nvSpPr>
            <p:spPr bwMode="auto">
              <a:xfrm>
                <a:off x="5315" y="13419"/>
                <a:ext cx="876" cy="5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solidFill>
                      <a:srgbClr val="0000FF"/>
                    </a:solidFill>
                    <a:latin typeface="Times New Roman" pitchFamily="18" charset="0"/>
                  </a:rPr>
                  <a:t>零件</a:t>
                </a:r>
                <a:endParaRPr lang="zh-CN" altLang="en-US">
                  <a:solidFill>
                    <a:srgbClr val="0000FF"/>
                  </a:solidFill>
                </a:endParaRPr>
              </a:p>
            </p:txBody>
          </p:sp>
          <p:sp>
            <p:nvSpPr>
              <p:cNvPr id="18445" name="Line 11"/>
              <p:cNvSpPr>
                <a:spLocks noChangeShapeType="1"/>
              </p:cNvSpPr>
              <p:nvPr/>
            </p:nvSpPr>
            <p:spPr bwMode="auto">
              <a:xfrm flipH="1">
                <a:off x="3223" y="13031"/>
                <a:ext cx="619"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6" name="Line 12"/>
              <p:cNvSpPr>
                <a:spLocks noChangeShapeType="1"/>
              </p:cNvSpPr>
              <p:nvPr/>
            </p:nvSpPr>
            <p:spPr bwMode="auto">
              <a:xfrm>
                <a:off x="5082" y="13031"/>
                <a:ext cx="542"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7" name="Line 13"/>
              <p:cNvSpPr>
                <a:spLocks noChangeShapeType="1"/>
              </p:cNvSpPr>
              <p:nvPr/>
            </p:nvSpPr>
            <p:spPr bwMode="auto">
              <a:xfrm>
                <a:off x="4462" y="12257"/>
                <a:ext cx="0" cy="5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8" name="AutoShape 14"/>
              <p:cNvSpPr>
                <a:spLocks noChangeArrowheads="1"/>
              </p:cNvSpPr>
              <p:nvPr/>
            </p:nvSpPr>
            <p:spPr bwMode="auto">
              <a:xfrm>
                <a:off x="3842" y="12709"/>
                <a:ext cx="1240" cy="58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a:t>
                </a:r>
                <a:endParaRPr lang="zh-CN" altLang="en-US" dirty="0">
                  <a:solidFill>
                    <a:srgbClr val="0000FF"/>
                  </a:solidFill>
                </a:endParaRPr>
              </a:p>
            </p:txBody>
          </p:sp>
        </p:grpSp>
        <p:sp>
          <p:nvSpPr>
            <p:cNvPr id="4" name="矩形 3"/>
            <p:cNvSpPr/>
            <p:nvPr/>
          </p:nvSpPr>
          <p:spPr>
            <a:xfrm>
              <a:off x="3385063" y="1624299"/>
              <a:ext cx="6868988" cy="867930"/>
            </a:xfrm>
            <a:prstGeom prst="rect">
              <a:avLst/>
            </a:prstGeom>
          </p:spPr>
          <p:txBody>
            <a:bodyPr wrap="square">
              <a:spAutoFit/>
            </a:bodyPr>
            <a:lstStyle/>
            <a:p>
              <a:pPr lvl="0" algn="l" defTabSz="814388">
                <a:lnSpc>
                  <a:spcPct val="90000"/>
                </a:lnSpc>
                <a:buClr>
                  <a:srgbClr val="27305F"/>
                </a:buClr>
                <a:buSzPct val="60000"/>
                <a:defRPr/>
              </a:pPr>
              <a:r>
                <a:rPr lang="zh-CN" altLang="en-US" sz="2800" kern="0" dirty="0">
                  <a:solidFill>
                    <a:srgbClr val="FF0000"/>
                  </a:solidFill>
                  <a:latin typeface="Times New Roman"/>
                  <a:ea typeface="宋体"/>
                </a:rPr>
                <a:t>继续思考：</a:t>
              </a:r>
              <a:r>
                <a:rPr lang="zh-CN" altLang="en-US" sz="2800" kern="0" dirty="0">
                  <a:solidFill>
                    <a:srgbClr val="000000"/>
                  </a:solidFill>
                  <a:latin typeface="Times New Roman"/>
                  <a:ea typeface="宋体"/>
                </a:rPr>
                <a:t>与</a:t>
              </a:r>
              <a:r>
                <a:rPr lang="zh-CN" altLang="en-US" sz="2800" kern="0" dirty="0">
                  <a:solidFill>
                    <a:srgbClr val="0000FF"/>
                  </a:solidFill>
                  <a:latin typeface="Times New Roman"/>
                  <a:ea typeface="宋体"/>
                </a:rPr>
                <a:t>三个实体的多对多</a:t>
              </a:r>
              <a:r>
                <a:rPr lang="zh-CN" altLang="en-US" sz="2800" kern="0" dirty="0">
                  <a:solidFill>
                    <a:srgbClr val="000000"/>
                  </a:solidFill>
                  <a:latin typeface="Times New Roman"/>
                  <a:ea typeface="宋体"/>
                </a:rPr>
                <a:t>联系的语义不同</a:t>
              </a:r>
              <a:r>
                <a:rPr lang="en-US" altLang="zh-CN" sz="2800" kern="0" dirty="0">
                  <a:solidFill>
                    <a:srgbClr val="000000"/>
                  </a:solidFill>
                  <a:latin typeface="Times New Roman"/>
                  <a:ea typeface="宋体"/>
                </a:rPr>
                <a:t>?</a:t>
              </a:r>
              <a:endParaRPr lang="zh-CN" altLang="en-US" sz="2800" kern="0" dirty="0">
                <a:solidFill>
                  <a:srgbClr val="000000"/>
                </a:solidFill>
                <a:latin typeface="Times New Roman"/>
                <a:ea typeface="宋体"/>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animEffect transition="in" filter="wipe(up)">
                                      <p:cBhvr>
                                        <p:cTn id="11" dur="1000"/>
                                        <p:tgtEl>
                                          <p:spTgt spid="3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
                                            <p:txEl>
                                              <p:pRg st="1" end="1"/>
                                            </p:txEl>
                                          </p:spTgt>
                                        </p:tgtEl>
                                        <p:attrNameLst>
                                          <p:attrName>style.visibility</p:attrName>
                                        </p:attrNameLst>
                                      </p:cBhvr>
                                      <p:to>
                                        <p:strVal val="visible"/>
                                      </p:to>
                                    </p:set>
                                    <p:animEffect transition="in" filter="wipe(up)">
                                      <p:cBhvr>
                                        <p:cTn id="16" dur="1000"/>
                                        <p:tgtEl>
                                          <p:spTgt spid="3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7">
                                            <p:txEl>
                                              <p:pRg st="2" end="2"/>
                                            </p:txEl>
                                          </p:spTgt>
                                        </p:tgtEl>
                                        <p:attrNameLst>
                                          <p:attrName>style.visibility</p:attrName>
                                        </p:attrNameLst>
                                      </p:cBhvr>
                                      <p:to>
                                        <p:strVal val="visible"/>
                                      </p:to>
                                    </p:set>
                                    <p:animEffect transition="in" filter="wipe(up)">
                                      <p:cBhvr>
                                        <p:cTn id="21" dur="1000"/>
                                        <p:tgtEl>
                                          <p:spTgt spid="3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7">
                                            <p:txEl>
                                              <p:pRg st="3" end="3"/>
                                            </p:txEl>
                                          </p:spTgt>
                                        </p:tgtEl>
                                        <p:attrNameLst>
                                          <p:attrName>style.visibility</p:attrName>
                                        </p:attrNameLst>
                                      </p:cBhvr>
                                      <p:to>
                                        <p:strVal val="visible"/>
                                      </p:to>
                                    </p:set>
                                    <p:animEffect transition="in" filter="wipe(up)">
                                      <p:cBhvr>
                                        <p:cTn id="26" dur="1000"/>
                                        <p:tgtEl>
                                          <p:spTgt spid="3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7">
                                            <p:txEl>
                                              <p:pRg st="4" end="4"/>
                                            </p:txEl>
                                          </p:spTgt>
                                        </p:tgtEl>
                                        <p:attrNameLst>
                                          <p:attrName>style.visibility</p:attrName>
                                        </p:attrNameLst>
                                      </p:cBhvr>
                                      <p:to>
                                        <p:strVal val="visible"/>
                                      </p:to>
                                    </p:set>
                                    <p:animEffect transition="in" filter="wipe(up)">
                                      <p:cBhvr>
                                        <p:cTn id="31" dur="1000"/>
                                        <p:tgtEl>
                                          <p:spTgt spid="3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7">
                                            <p:txEl>
                                              <p:pRg st="5" end="5"/>
                                            </p:txEl>
                                          </p:spTgt>
                                        </p:tgtEl>
                                        <p:attrNameLst>
                                          <p:attrName>style.visibility</p:attrName>
                                        </p:attrNameLst>
                                      </p:cBhvr>
                                      <p:to>
                                        <p:strVal val="visible"/>
                                      </p:to>
                                    </p:set>
                                    <p:animEffect transition="in" filter="wipe(up)">
                                      <p:cBhvr>
                                        <p:cTn id="36" dur="1000"/>
                                        <p:tgtEl>
                                          <p:spTgt spid="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B19B6A31-AADD-4402-B7BA-6CBF826CDDB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B73E5B5-CD64-4CE3-8303-1D86C73708D6}" type="slidenum">
              <a:rPr lang="zh-CN" altLang="en-US" sz="2000"/>
              <a:pPr/>
              <a:t>230</a:t>
            </a:fld>
            <a:endParaRPr lang="en-US" altLang="zh-CN" sz="2000"/>
          </a:p>
        </p:txBody>
      </p:sp>
      <p:sp>
        <p:nvSpPr>
          <p:cNvPr id="11267" name="日期占位符 4">
            <a:extLst>
              <a:ext uri="{FF2B5EF4-FFF2-40B4-BE49-F238E27FC236}">
                <a16:creationId xmlns:a16="http://schemas.microsoft.com/office/drawing/2014/main" id="{F04AE38D-2089-46B8-BACC-15FFBB42FE9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64BAC74-443A-48F0-8EDD-21C72A66D111}" type="datetime1">
              <a:rPr lang="zh-CN" altLang="en-US" sz="1800" smtClean="0"/>
              <a:pPr/>
              <a:t>2024/6/12</a:t>
            </a:fld>
            <a:endParaRPr lang="en-US" altLang="zh-CN" sz="1000"/>
          </a:p>
        </p:txBody>
      </p:sp>
      <p:sp>
        <p:nvSpPr>
          <p:cNvPr id="2338818" name="Rectangle 2">
            <a:extLst>
              <a:ext uri="{FF2B5EF4-FFF2-40B4-BE49-F238E27FC236}">
                <a16:creationId xmlns:a16="http://schemas.microsoft.com/office/drawing/2014/main" id="{EEF8DF48-1065-4259-A1FE-9F307E20D4F1}"/>
              </a:ext>
            </a:extLst>
          </p:cNvPr>
          <p:cNvSpPr>
            <a:spLocks noGrp="1" noChangeArrowheads="1"/>
          </p:cNvSpPr>
          <p:nvPr>
            <p:ph type="title"/>
          </p:nvPr>
        </p:nvSpPr>
        <p:spPr>
          <a:xfrm>
            <a:off x="650875" y="311150"/>
            <a:ext cx="8820150" cy="603250"/>
          </a:xfrm>
        </p:spPr>
        <p:txBody>
          <a:bodyPr/>
          <a:lstStyle/>
          <a:p>
            <a:pPr>
              <a:defRPr/>
            </a:pPr>
            <a:r>
              <a:rPr lang="en-US" altLang="zh-CN" sz="4400"/>
              <a:t>9.1 并发事务运行存在的异常问题</a:t>
            </a:r>
            <a:endParaRPr lang="zh-CN" altLang="en-US" sz="4400"/>
          </a:p>
        </p:txBody>
      </p:sp>
      <p:sp>
        <p:nvSpPr>
          <p:cNvPr id="11269" name="Rectangle 3">
            <a:extLst>
              <a:ext uri="{FF2B5EF4-FFF2-40B4-BE49-F238E27FC236}">
                <a16:creationId xmlns:a16="http://schemas.microsoft.com/office/drawing/2014/main" id="{6A518D9B-8F3C-4906-8A47-7EC500280F0B}"/>
              </a:ext>
            </a:extLst>
          </p:cNvPr>
          <p:cNvSpPr>
            <a:spLocks noGrp="1" noChangeArrowheads="1"/>
          </p:cNvSpPr>
          <p:nvPr>
            <p:ph type="body" idx="1"/>
          </p:nvPr>
        </p:nvSpPr>
        <p:spPr>
          <a:xfrm>
            <a:off x="920750" y="1557338"/>
            <a:ext cx="8351838" cy="2498725"/>
          </a:xfrm>
        </p:spPr>
        <p:txBody>
          <a:bodyPr/>
          <a:lstStyle/>
          <a:p>
            <a:pPr algn="just">
              <a:lnSpc>
                <a:spcPct val="120000"/>
              </a:lnSpc>
            </a:pPr>
            <a:r>
              <a:rPr lang="zh-CN" altLang="en-US"/>
              <a:t>并发操作带来的数据不一致性</a:t>
            </a:r>
          </a:p>
          <a:p>
            <a:pPr lvl="1" algn="just">
              <a:lnSpc>
                <a:spcPct val="120000"/>
              </a:lnSpc>
            </a:pPr>
            <a:r>
              <a:rPr lang="en-US" altLang="zh-CN"/>
              <a:t>1. </a:t>
            </a:r>
            <a:r>
              <a:rPr lang="zh-CN" altLang="en-US"/>
              <a:t>丢失更新（</a:t>
            </a:r>
            <a:r>
              <a:rPr lang="en-US" altLang="zh-CN"/>
              <a:t>lost update</a:t>
            </a:r>
            <a:r>
              <a:rPr lang="zh-CN" altLang="en-US"/>
              <a:t>）</a:t>
            </a:r>
          </a:p>
          <a:p>
            <a:pPr lvl="1" algn="just">
              <a:lnSpc>
                <a:spcPct val="120000"/>
              </a:lnSpc>
            </a:pPr>
            <a:r>
              <a:rPr lang="en-US" altLang="zh-CN"/>
              <a:t>2. </a:t>
            </a:r>
            <a:r>
              <a:rPr lang="zh-CN" altLang="en-US"/>
              <a:t>不可重复读</a:t>
            </a:r>
            <a:r>
              <a:rPr lang="en-US" altLang="zh-CN"/>
              <a:t>(non-repeatable read)</a:t>
            </a:r>
          </a:p>
          <a:p>
            <a:pPr lvl="1" algn="just">
              <a:lnSpc>
                <a:spcPct val="120000"/>
              </a:lnSpc>
            </a:pPr>
            <a:r>
              <a:rPr lang="en-US" altLang="zh-CN"/>
              <a:t>3. </a:t>
            </a:r>
            <a:r>
              <a:rPr lang="zh-CN" altLang="en-US"/>
              <a:t>读“脏”数据</a:t>
            </a:r>
            <a:r>
              <a:rPr lang="en-US" altLang="zh-CN"/>
              <a:t>(dirty read)</a:t>
            </a:r>
          </a:p>
        </p:txBody>
      </p:sp>
    </p:spTree>
    <p:extLst>
      <p:ext uri="{BB962C8B-B14F-4D97-AF65-F5344CB8AC3E}">
        <p14:creationId xmlns:p14="http://schemas.microsoft.com/office/powerpoint/2010/main" val="271042710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64E42F4B-E83F-4448-B69A-B46BCA4C6AD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E7FD1B9-2535-4204-92AF-1FBED2C73B39}" type="slidenum">
              <a:rPr lang="zh-CN" altLang="en-US" sz="2000"/>
              <a:pPr/>
              <a:t>231</a:t>
            </a:fld>
            <a:endParaRPr lang="en-US" altLang="zh-CN" sz="2000"/>
          </a:p>
        </p:txBody>
      </p:sp>
      <p:sp>
        <p:nvSpPr>
          <p:cNvPr id="12291" name="日期占位符 4">
            <a:extLst>
              <a:ext uri="{FF2B5EF4-FFF2-40B4-BE49-F238E27FC236}">
                <a16:creationId xmlns:a16="http://schemas.microsoft.com/office/drawing/2014/main" id="{9245F96A-3B60-4A7D-B514-8771C4C46C7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1BFE77E-F00F-424D-8D83-E626A1A59B29}" type="datetime1">
              <a:rPr lang="zh-CN" altLang="en-US" sz="1800" smtClean="0"/>
              <a:pPr/>
              <a:t>2024/6/12</a:t>
            </a:fld>
            <a:endParaRPr lang="en-US" altLang="zh-CN" sz="1000"/>
          </a:p>
        </p:txBody>
      </p:sp>
      <p:sp>
        <p:nvSpPr>
          <p:cNvPr id="2232322" name="Rectangle 2">
            <a:extLst>
              <a:ext uri="{FF2B5EF4-FFF2-40B4-BE49-F238E27FC236}">
                <a16:creationId xmlns:a16="http://schemas.microsoft.com/office/drawing/2014/main" id="{E2401BB8-021A-4BC3-AA88-BC8B9BF7A52D}"/>
              </a:ext>
            </a:extLst>
          </p:cNvPr>
          <p:cNvSpPr>
            <a:spLocks noGrp="1" noChangeArrowheads="1"/>
          </p:cNvSpPr>
          <p:nvPr>
            <p:ph type="title"/>
          </p:nvPr>
        </p:nvSpPr>
        <p:spPr/>
        <p:txBody>
          <a:bodyPr/>
          <a:lstStyle/>
          <a:p>
            <a:pPr>
              <a:defRPr/>
            </a:pPr>
            <a:r>
              <a:rPr lang="en-US" altLang="zh-CN"/>
              <a:t>1. </a:t>
            </a:r>
            <a:r>
              <a:rPr lang="zh-CN" altLang="en-US"/>
              <a:t>丢失更新</a:t>
            </a:r>
          </a:p>
        </p:txBody>
      </p:sp>
      <p:grpSp>
        <p:nvGrpSpPr>
          <p:cNvPr id="12293" name="Group 16">
            <a:extLst>
              <a:ext uri="{FF2B5EF4-FFF2-40B4-BE49-F238E27FC236}">
                <a16:creationId xmlns:a16="http://schemas.microsoft.com/office/drawing/2014/main" id="{6D74DADD-A7E7-48C2-A1DA-1F41CB049F82}"/>
              </a:ext>
            </a:extLst>
          </p:cNvPr>
          <p:cNvGrpSpPr>
            <a:grpSpLocks/>
          </p:cNvGrpSpPr>
          <p:nvPr/>
        </p:nvGrpSpPr>
        <p:grpSpPr bwMode="auto">
          <a:xfrm>
            <a:off x="6392863" y="1484313"/>
            <a:ext cx="3286125" cy="4032250"/>
            <a:chOff x="576" y="1152"/>
            <a:chExt cx="1824" cy="2423"/>
          </a:xfrm>
        </p:grpSpPr>
        <p:sp>
          <p:nvSpPr>
            <p:cNvPr id="12295" name="Rectangle 17">
              <a:extLst>
                <a:ext uri="{FF2B5EF4-FFF2-40B4-BE49-F238E27FC236}">
                  <a16:creationId xmlns:a16="http://schemas.microsoft.com/office/drawing/2014/main" id="{D9A5B7E7-565A-4D52-BCD5-729A0E56557F}"/>
                </a:ext>
              </a:extLst>
            </p:cNvPr>
            <p:cNvSpPr>
              <a:spLocks noChangeArrowheads="1"/>
            </p:cNvSpPr>
            <p:nvPr/>
          </p:nvSpPr>
          <p:spPr bwMode="auto">
            <a:xfrm>
              <a:off x="1552" y="1402"/>
              <a:ext cx="848"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endParaRPr lang="zh-CN" altLang="en-US" sz="19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sz="2500" i="1">
                  <a:latin typeface="Times New Roman" panose="02020603050405020304" pitchFamily="18" charset="0"/>
                </a:rPr>
                <a:t>R</a:t>
              </a:r>
              <a:r>
                <a:rPr lang="en-US" altLang="zh-CN" sz="2500">
                  <a:latin typeface="Times New Roman" panose="02020603050405020304" pitchFamily="18" charset="0"/>
                </a:rPr>
                <a:t>=100</a:t>
              </a: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2500" i="1">
                  <a:latin typeface="Times New Roman" panose="02020603050405020304" pitchFamily="18" charset="0"/>
                </a:rPr>
                <a:t>R</a:t>
              </a:r>
              <a:r>
                <a:rPr lang="en-US" altLang="zh-CN" sz="2500">
                  <a:latin typeface="Times New Roman" panose="02020603050405020304" pitchFamily="18" charset="0"/>
                </a:rPr>
                <a:t>=</a:t>
              </a:r>
              <a:r>
                <a:rPr lang="en-US" altLang="zh-CN" sz="2500" i="1">
                  <a:latin typeface="Times New Roman" panose="02020603050405020304" pitchFamily="18" charset="0"/>
                </a:rPr>
                <a:t>R</a:t>
              </a:r>
              <a:r>
                <a:rPr lang="en-US" altLang="zh-CN" sz="2500">
                  <a:latin typeface="Times New Roman" panose="02020603050405020304" pitchFamily="18" charset="0"/>
                </a:rPr>
                <a:t>-1</a:t>
              </a:r>
              <a:endParaRPr lang="en-US" altLang="zh-CN">
                <a:latin typeface="Times New Roman" panose="02020603050405020304" pitchFamily="18" charset="0"/>
              </a:endParaRPr>
            </a:p>
            <a:p>
              <a:pPr>
                <a:lnSpc>
                  <a:spcPct val="7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写回</a:t>
              </a:r>
              <a:r>
                <a:rPr lang="en-US" altLang="zh-CN" sz="2500" i="1">
                  <a:latin typeface="Times New Roman" panose="02020603050405020304" pitchFamily="18" charset="0"/>
                </a:rPr>
                <a:t>R</a:t>
              </a:r>
              <a:r>
                <a:rPr lang="en-US" altLang="zh-CN" sz="2500">
                  <a:latin typeface="Times New Roman" panose="02020603050405020304" pitchFamily="18" charset="0"/>
                </a:rPr>
                <a:t>=99</a:t>
              </a:r>
            </a:p>
            <a:p>
              <a:pPr>
                <a:lnSpc>
                  <a:spcPct val="7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提交</a:t>
              </a:r>
              <a:endParaRPr lang="en-US" altLang="zh-CN" sz="2500">
                <a:latin typeface="Times New Roman" panose="02020603050405020304" pitchFamily="18" charset="0"/>
              </a:endParaRPr>
            </a:p>
          </p:txBody>
        </p:sp>
        <p:sp>
          <p:nvSpPr>
            <p:cNvPr id="12296" name="Rectangle 18">
              <a:extLst>
                <a:ext uri="{FF2B5EF4-FFF2-40B4-BE49-F238E27FC236}">
                  <a16:creationId xmlns:a16="http://schemas.microsoft.com/office/drawing/2014/main" id="{A520EFE8-337C-4A8E-BAA6-E51650D24C26}"/>
                </a:ext>
              </a:extLst>
            </p:cNvPr>
            <p:cNvSpPr>
              <a:spLocks noChangeArrowheads="1"/>
            </p:cNvSpPr>
            <p:nvPr/>
          </p:nvSpPr>
          <p:spPr bwMode="auto">
            <a:xfrm>
              <a:off x="576" y="1402"/>
              <a:ext cx="976" cy="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 </a:t>
              </a:r>
              <a:r>
                <a:rPr lang="zh-CN" altLang="en-US">
                  <a:latin typeface="Times New Roman" panose="02020603050405020304" pitchFamily="18" charset="0"/>
                </a:rPr>
                <a:t>读</a:t>
              </a:r>
              <a:r>
                <a:rPr lang="en-US" altLang="zh-CN" sz="2500" i="1">
                  <a:latin typeface="Times New Roman" panose="02020603050405020304" pitchFamily="18" charset="0"/>
                </a:rPr>
                <a:t>R</a:t>
              </a:r>
              <a:r>
                <a:rPr lang="en-US" altLang="zh-CN" sz="2500">
                  <a:latin typeface="Times New Roman" panose="02020603050405020304" pitchFamily="18" charset="0"/>
                </a:rPr>
                <a:t>=100</a:t>
              </a: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endParaRPr lang="en-US" altLang="zh-CN" sz="19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a:t>
              </a:r>
              <a:r>
                <a:rPr lang="en-US" altLang="zh-CN" sz="2500" i="1">
                  <a:latin typeface="Times New Roman" panose="02020603050405020304" pitchFamily="18" charset="0"/>
                </a:rPr>
                <a:t>R</a:t>
              </a:r>
              <a:r>
                <a:rPr lang="en-US" altLang="zh-CN" sz="2500">
                  <a:latin typeface="Times New Roman" panose="02020603050405020304" pitchFamily="18" charset="0"/>
                </a:rPr>
                <a:t>=</a:t>
              </a:r>
              <a:r>
                <a:rPr lang="en-US" altLang="zh-CN" sz="2500" i="1">
                  <a:latin typeface="Times New Roman" panose="02020603050405020304" pitchFamily="18" charset="0"/>
                </a:rPr>
                <a:t>R</a:t>
              </a:r>
              <a:r>
                <a:rPr lang="en-US" altLang="zh-CN" sz="2500">
                  <a:latin typeface="Times New Roman" panose="02020603050405020304" pitchFamily="18" charset="0"/>
                </a:rPr>
                <a:t>-1</a:t>
              </a: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sz="2500" i="1">
                  <a:latin typeface="Times New Roman" panose="02020603050405020304" pitchFamily="18" charset="0"/>
                </a:rPr>
                <a:t>R</a:t>
              </a:r>
              <a:r>
                <a:rPr lang="en-US" altLang="zh-CN" sz="2500">
                  <a:latin typeface="Times New Roman" panose="02020603050405020304" pitchFamily="18" charset="0"/>
                </a:rPr>
                <a:t>=99</a:t>
              </a: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r>
                <a:rPr lang="zh-CN" altLang="en-US" sz="2500">
                  <a:latin typeface="Times New Roman" panose="02020603050405020304" pitchFamily="18" charset="0"/>
                </a:rPr>
                <a:t>提交</a:t>
              </a:r>
              <a:endParaRPr lang="en-US" altLang="zh-CN" sz="19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④</a:t>
              </a:r>
            </a:p>
            <a:p>
              <a:pPr>
                <a:lnSpc>
                  <a:spcPct val="90000"/>
                </a:lnSpc>
                <a:spcBef>
                  <a:spcPct val="35000"/>
                </a:spcBef>
                <a:buClr>
                  <a:srgbClr val="27305F"/>
                </a:buClr>
                <a:buSzPct val="60000"/>
                <a:buFont typeface="Wingdings" panose="05000000000000000000" pitchFamily="2" charset="2"/>
                <a:buNone/>
              </a:pPr>
              <a:endParaRPr lang="zh-CN" altLang="en-US">
                <a:latin typeface="Times New Roman" panose="02020603050405020304" pitchFamily="18" charset="0"/>
              </a:endParaRPr>
            </a:p>
          </p:txBody>
        </p:sp>
        <p:sp>
          <p:nvSpPr>
            <p:cNvPr id="12297" name="Rectangle 19">
              <a:extLst>
                <a:ext uri="{FF2B5EF4-FFF2-40B4-BE49-F238E27FC236}">
                  <a16:creationId xmlns:a16="http://schemas.microsoft.com/office/drawing/2014/main" id="{3DF8358E-51E3-43B0-B805-F241AA8DB3BE}"/>
                </a:ext>
              </a:extLst>
            </p:cNvPr>
            <p:cNvSpPr>
              <a:spLocks noChangeArrowheads="1"/>
            </p:cNvSpPr>
            <p:nvPr/>
          </p:nvSpPr>
          <p:spPr bwMode="auto">
            <a:xfrm>
              <a:off x="1552" y="1152"/>
              <a:ext cx="8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12298" name="Rectangle 20">
              <a:extLst>
                <a:ext uri="{FF2B5EF4-FFF2-40B4-BE49-F238E27FC236}">
                  <a16:creationId xmlns:a16="http://schemas.microsoft.com/office/drawing/2014/main" id="{0B608034-F536-407C-86B7-924F39819840}"/>
                </a:ext>
              </a:extLst>
            </p:cNvPr>
            <p:cNvSpPr>
              <a:spLocks noChangeArrowheads="1"/>
            </p:cNvSpPr>
            <p:nvPr/>
          </p:nvSpPr>
          <p:spPr bwMode="auto">
            <a:xfrm>
              <a:off x="576" y="1152"/>
              <a:ext cx="9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12299" name="Line 21">
              <a:extLst>
                <a:ext uri="{FF2B5EF4-FFF2-40B4-BE49-F238E27FC236}">
                  <a16:creationId xmlns:a16="http://schemas.microsoft.com/office/drawing/2014/main" id="{8975C924-30E0-4E72-BCF1-104C1032B3C4}"/>
                </a:ext>
              </a:extLst>
            </p:cNvPr>
            <p:cNvSpPr>
              <a:spLocks noChangeShapeType="1"/>
            </p:cNvSpPr>
            <p:nvPr/>
          </p:nvSpPr>
          <p:spPr bwMode="auto">
            <a:xfrm>
              <a:off x="576" y="1152"/>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0" name="Line 22">
              <a:extLst>
                <a:ext uri="{FF2B5EF4-FFF2-40B4-BE49-F238E27FC236}">
                  <a16:creationId xmlns:a16="http://schemas.microsoft.com/office/drawing/2014/main" id="{2A577803-4613-4BFA-814F-6076A56C7FB1}"/>
                </a:ext>
              </a:extLst>
            </p:cNvPr>
            <p:cNvSpPr>
              <a:spLocks noChangeShapeType="1"/>
            </p:cNvSpPr>
            <p:nvPr/>
          </p:nvSpPr>
          <p:spPr bwMode="auto">
            <a:xfrm>
              <a:off x="576" y="1402"/>
              <a:ext cx="18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1" name="Line 23">
              <a:extLst>
                <a:ext uri="{FF2B5EF4-FFF2-40B4-BE49-F238E27FC236}">
                  <a16:creationId xmlns:a16="http://schemas.microsoft.com/office/drawing/2014/main" id="{4B4859A6-907D-40C0-A679-F912E2D378AF}"/>
                </a:ext>
              </a:extLst>
            </p:cNvPr>
            <p:cNvSpPr>
              <a:spLocks noChangeShapeType="1"/>
            </p:cNvSpPr>
            <p:nvPr/>
          </p:nvSpPr>
          <p:spPr bwMode="auto">
            <a:xfrm>
              <a:off x="576" y="3575"/>
              <a:ext cx="182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2" name="Line 24">
              <a:extLst>
                <a:ext uri="{FF2B5EF4-FFF2-40B4-BE49-F238E27FC236}">
                  <a16:creationId xmlns:a16="http://schemas.microsoft.com/office/drawing/2014/main" id="{C4768C70-4069-4EDF-9697-65C8EBA0C220}"/>
                </a:ext>
              </a:extLst>
            </p:cNvPr>
            <p:cNvSpPr>
              <a:spLocks noChangeShapeType="1"/>
            </p:cNvSpPr>
            <p:nvPr/>
          </p:nvSpPr>
          <p:spPr bwMode="auto">
            <a:xfrm>
              <a:off x="576"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3" name="Line 25">
              <a:extLst>
                <a:ext uri="{FF2B5EF4-FFF2-40B4-BE49-F238E27FC236}">
                  <a16:creationId xmlns:a16="http://schemas.microsoft.com/office/drawing/2014/main" id="{B1CE44DD-275F-4438-855E-DD9DF4E40EC2}"/>
                </a:ext>
              </a:extLst>
            </p:cNvPr>
            <p:cNvSpPr>
              <a:spLocks noChangeShapeType="1"/>
            </p:cNvSpPr>
            <p:nvPr/>
          </p:nvSpPr>
          <p:spPr bwMode="auto">
            <a:xfrm>
              <a:off x="1552" y="1152"/>
              <a:ext cx="0" cy="242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2304" name="Line 26">
              <a:extLst>
                <a:ext uri="{FF2B5EF4-FFF2-40B4-BE49-F238E27FC236}">
                  <a16:creationId xmlns:a16="http://schemas.microsoft.com/office/drawing/2014/main" id="{CDCA1937-AFC0-42D3-B48C-BC6DFFAD3BE3}"/>
                </a:ext>
              </a:extLst>
            </p:cNvPr>
            <p:cNvSpPr>
              <a:spLocks noChangeShapeType="1"/>
            </p:cNvSpPr>
            <p:nvPr/>
          </p:nvSpPr>
          <p:spPr bwMode="auto">
            <a:xfrm>
              <a:off x="2400" y="1152"/>
              <a:ext cx="0" cy="242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232347" name="Rectangle 27">
            <a:extLst>
              <a:ext uri="{FF2B5EF4-FFF2-40B4-BE49-F238E27FC236}">
                <a16:creationId xmlns:a16="http://schemas.microsoft.com/office/drawing/2014/main" id="{60BD1DF1-2784-41CA-B455-44BF5E5E9C5D}"/>
              </a:ext>
            </a:extLst>
          </p:cNvPr>
          <p:cNvSpPr>
            <a:spLocks noChangeArrowheads="1"/>
          </p:cNvSpPr>
          <p:nvPr/>
        </p:nvSpPr>
        <p:spPr bwMode="auto">
          <a:xfrm>
            <a:off x="488950" y="1341438"/>
            <a:ext cx="583247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lnSpc>
                <a:spcPct val="90000"/>
              </a:lnSpc>
              <a:spcBef>
                <a:spcPct val="35000"/>
              </a:spcBef>
              <a:buClr>
                <a:srgbClr val="27305F"/>
              </a:buClr>
              <a:buSzPct val="60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649288" indent="-261938"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anose="05000000000000000000"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80000"/>
              </a:lnSpc>
              <a:spcBef>
                <a:spcPct val="20000"/>
              </a:spcBef>
            </a:pPr>
            <a:r>
              <a:rPr lang="zh-CN" altLang="en-US"/>
              <a:t>以飞机定票系统为例， </a:t>
            </a:r>
          </a:p>
          <a:p>
            <a:pPr lvl="1">
              <a:lnSpc>
                <a:spcPct val="80000"/>
              </a:lnSpc>
              <a:spcBef>
                <a:spcPct val="20000"/>
              </a:spcBef>
            </a:pPr>
            <a:r>
              <a:rPr lang="zh-CN" altLang="en-US"/>
              <a:t>甲售票点事务</a:t>
            </a:r>
            <a:r>
              <a:rPr lang="en-US" altLang="zh-CN" i="1"/>
              <a:t>T1</a:t>
            </a:r>
            <a:r>
              <a:rPr lang="zh-CN" altLang="en-US"/>
              <a:t>和乙售票点事务</a:t>
            </a:r>
            <a:r>
              <a:rPr lang="en-US" altLang="zh-CN" i="1"/>
              <a:t>T2</a:t>
            </a:r>
            <a:r>
              <a:rPr lang="zh-CN" altLang="en-US"/>
              <a:t>同时读取某航班的机票余额</a:t>
            </a:r>
            <a:r>
              <a:rPr lang="en-US" altLang="zh-CN" i="1"/>
              <a:t>R</a:t>
            </a:r>
            <a:r>
              <a:rPr lang="en-US" altLang="zh-CN"/>
              <a:t>=100 </a:t>
            </a:r>
            <a:r>
              <a:rPr lang="zh-CN" altLang="en-US"/>
              <a:t>；分别售出</a:t>
            </a:r>
            <a:r>
              <a:rPr lang="en-US" altLang="zh-CN"/>
              <a:t>1</a:t>
            </a:r>
            <a:r>
              <a:rPr lang="zh-CN" altLang="en-US"/>
              <a:t>张机票</a:t>
            </a:r>
          </a:p>
          <a:p>
            <a:pPr lvl="1">
              <a:lnSpc>
                <a:spcPct val="80000"/>
              </a:lnSpc>
              <a:spcBef>
                <a:spcPct val="20000"/>
              </a:spcBef>
            </a:pPr>
            <a:r>
              <a:rPr lang="zh-CN" altLang="en-US"/>
              <a:t>结果明明卖出两张机票，数据库中机票余额只减少</a:t>
            </a:r>
            <a:r>
              <a:rPr lang="en-US" altLang="zh-CN"/>
              <a:t>1 </a:t>
            </a:r>
          </a:p>
          <a:p>
            <a:pPr algn="just">
              <a:lnSpc>
                <a:spcPct val="80000"/>
              </a:lnSpc>
            </a:pPr>
            <a:r>
              <a:rPr lang="zh-CN" altLang="en-US"/>
              <a:t>丢失更新是指</a:t>
            </a:r>
          </a:p>
          <a:p>
            <a:pPr lvl="1" algn="just">
              <a:lnSpc>
                <a:spcPct val="80000"/>
              </a:lnSpc>
            </a:pPr>
            <a:r>
              <a:rPr lang="zh-CN" altLang="en-US"/>
              <a:t>事务</a:t>
            </a:r>
            <a:r>
              <a:rPr lang="en-US" altLang="zh-CN"/>
              <a:t>1</a:t>
            </a:r>
            <a:r>
              <a:rPr lang="zh-CN" altLang="en-US"/>
              <a:t>与事务</a:t>
            </a:r>
            <a:r>
              <a:rPr lang="en-US" altLang="zh-CN"/>
              <a:t>2</a:t>
            </a:r>
            <a:r>
              <a:rPr lang="zh-CN" altLang="en-US"/>
              <a:t>从数据库中读入同一数据并修改</a:t>
            </a:r>
          </a:p>
          <a:p>
            <a:pPr lvl="1" algn="just">
              <a:lnSpc>
                <a:spcPct val="80000"/>
              </a:lnSpc>
            </a:pPr>
            <a:r>
              <a:rPr lang="zh-CN" altLang="en-US"/>
              <a:t>事务</a:t>
            </a:r>
            <a:r>
              <a:rPr lang="en-US" altLang="zh-CN"/>
              <a:t>2</a:t>
            </a:r>
            <a:r>
              <a:rPr lang="zh-CN" altLang="en-US"/>
              <a:t>的提交结果破坏了事务</a:t>
            </a:r>
            <a:r>
              <a:rPr lang="en-US" altLang="zh-CN"/>
              <a:t>1</a:t>
            </a:r>
            <a:r>
              <a:rPr lang="zh-CN" altLang="en-US"/>
              <a:t>提交的结果，导致事务</a:t>
            </a:r>
            <a:r>
              <a:rPr lang="en-US" altLang="zh-CN"/>
              <a:t>1</a:t>
            </a:r>
            <a:r>
              <a:rPr lang="zh-CN" altLang="en-US"/>
              <a:t>的修改被丢失。</a:t>
            </a:r>
          </a:p>
        </p:txBody>
      </p:sp>
    </p:spTree>
    <p:extLst>
      <p:ext uri="{BB962C8B-B14F-4D97-AF65-F5344CB8AC3E}">
        <p14:creationId xmlns:p14="http://schemas.microsoft.com/office/powerpoint/2010/main" val="3216310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32347">
                                            <p:txEl>
                                              <p:pRg st="2" end="2"/>
                                            </p:txEl>
                                          </p:spTgt>
                                        </p:tgtEl>
                                        <p:attrNameLst>
                                          <p:attrName>style.visibility</p:attrName>
                                        </p:attrNameLst>
                                      </p:cBhvr>
                                      <p:to>
                                        <p:strVal val="visible"/>
                                      </p:to>
                                    </p:set>
                                    <p:animEffect transition="in" filter="wipe(up)">
                                      <p:cBhvr>
                                        <p:cTn id="7" dur="1000"/>
                                        <p:tgtEl>
                                          <p:spTgt spid="22323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232347">
                                            <p:txEl>
                                              <p:pRg st="3" end="3"/>
                                            </p:txEl>
                                          </p:spTgt>
                                        </p:tgtEl>
                                        <p:attrNameLst>
                                          <p:attrName>style.visibility</p:attrName>
                                        </p:attrNameLst>
                                      </p:cBhvr>
                                      <p:to>
                                        <p:strVal val="visible"/>
                                      </p:to>
                                    </p:set>
                                    <p:animEffect transition="in" filter="wipe(down)">
                                      <p:cBhvr>
                                        <p:cTn id="12" dur="500"/>
                                        <p:tgtEl>
                                          <p:spTgt spid="22323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232347">
                                            <p:txEl>
                                              <p:pRg st="4" end="4"/>
                                            </p:txEl>
                                          </p:spTgt>
                                        </p:tgtEl>
                                        <p:attrNameLst>
                                          <p:attrName>style.visibility</p:attrName>
                                        </p:attrNameLst>
                                      </p:cBhvr>
                                      <p:to>
                                        <p:strVal val="visible"/>
                                      </p:to>
                                    </p:set>
                                    <p:animEffect transition="in" filter="wipe(up)">
                                      <p:cBhvr>
                                        <p:cTn id="17" dur="500"/>
                                        <p:tgtEl>
                                          <p:spTgt spid="2232347">
                                            <p:txEl>
                                              <p:pRg st="4" end="4"/>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2232347">
                                            <p:txEl>
                                              <p:pRg st="5" end="5"/>
                                            </p:txEl>
                                          </p:spTgt>
                                        </p:tgtEl>
                                        <p:attrNameLst>
                                          <p:attrName>style.visibility</p:attrName>
                                        </p:attrNameLst>
                                      </p:cBhvr>
                                      <p:to>
                                        <p:strVal val="visible"/>
                                      </p:to>
                                    </p:set>
                                    <p:animEffect transition="in" filter="wipe(up)">
                                      <p:cBhvr>
                                        <p:cTn id="20" dur="500"/>
                                        <p:tgtEl>
                                          <p:spTgt spid="2232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29FDFA02-2CA9-41FB-AD4D-8C32FD1145C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09829B2-05E8-4B20-B6DC-DE29D838B164}" type="slidenum">
              <a:rPr lang="zh-CN" altLang="en-US" sz="2000"/>
              <a:pPr/>
              <a:t>232</a:t>
            </a:fld>
            <a:endParaRPr lang="en-US" altLang="zh-CN" sz="2000"/>
          </a:p>
        </p:txBody>
      </p:sp>
      <p:sp>
        <p:nvSpPr>
          <p:cNvPr id="13315" name="日期占位符 4">
            <a:extLst>
              <a:ext uri="{FF2B5EF4-FFF2-40B4-BE49-F238E27FC236}">
                <a16:creationId xmlns:a16="http://schemas.microsoft.com/office/drawing/2014/main" id="{ABE0068D-92F8-49C2-9EDF-75005989DC63}"/>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1CD9043-56EB-4EC6-94ED-04CB64F1EA0A}" type="datetime1">
              <a:rPr lang="zh-CN" altLang="en-US" sz="1800" smtClean="0"/>
              <a:pPr/>
              <a:t>2024/6/12</a:t>
            </a:fld>
            <a:endParaRPr lang="en-US" altLang="zh-CN" sz="1000"/>
          </a:p>
        </p:txBody>
      </p:sp>
      <p:sp>
        <p:nvSpPr>
          <p:cNvPr id="2233346" name="Rectangle 2">
            <a:extLst>
              <a:ext uri="{FF2B5EF4-FFF2-40B4-BE49-F238E27FC236}">
                <a16:creationId xmlns:a16="http://schemas.microsoft.com/office/drawing/2014/main" id="{2A23E8A7-C6A2-42DF-A324-1350E0098F6B}"/>
              </a:ext>
            </a:extLst>
          </p:cNvPr>
          <p:cNvSpPr>
            <a:spLocks noGrp="1" noChangeArrowheads="1"/>
          </p:cNvSpPr>
          <p:nvPr>
            <p:ph type="title"/>
          </p:nvPr>
        </p:nvSpPr>
        <p:spPr/>
        <p:txBody>
          <a:bodyPr/>
          <a:lstStyle/>
          <a:p>
            <a:pPr>
              <a:defRPr/>
            </a:pPr>
            <a:r>
              <a:rPr lang="en-US" altLang="zh-CN"/>
              <a:t>2. </a:t>
            </a:r>
            <a:r>
              <a:rPr lang="zh-CN" altLang="en-US"/>
              <a:t>不可重复读</a:t>
            </a:r>
          </a:p>
        </p:txBody>
      </p:sp>
      <p:sp>
        <p:nvSpPr>
          <p:cNvPr id="13317" name="Rectangle 3">
            <a:extLst>
              <a:ext uri="{FF2B5EF4-FFF2-40B4-BE49-F238E27FC236}">
                <a16:creationId xmlns:a16="http://schemas.microsoft.com/office/drawing/2014/main" id="{E3C75322-17A9-4BEB-82F4-A78F24E69FD5}"/>
              </a:ext>
            </a:extLst>
          </p:cNvPr>
          <p:cNvSpPr>
            <a:spLocks noGrp="1" noChangeArrowheads="1"/>
          </p:cNvSpPr>
          <p:nvPr>
            <p:ph type="body" idx="1"/>
          </p:nvPr>
        </p:nvSpPr>
        <p:spPr>
          <a:xfrm>
            <a:off x="650875" y="1143000"/>
            <a:ext cx="8820150" cy="1152525"/>
          </a:xfrm>
        </p:spPr>
        <p:txBody>
          <a:bodyPr/>
          <a:lstStyle/>
          <a:p>
            <a:pPr algn="just"/>
            <a:r>
              <a:rPr lang="zh-CN" altLang="en-US"/>
              <a:t>不可重复读是事务</a:t>
            </a:r>
            <a:r>
              <a:rPr lang="en-US" altLang="zh-CN" i="1"/>
              <a:t>T1</a:t>
            </a:r>
            <a:r>
              <a:rPr lang="zh-CN" altLang="en-US"/>
              <a:t>读取数据后，</a:t>
            </a:r>
            <a:r>
              <a:rPr lang="en-US" altLang="zh-CN" i="1"/>
              <a:t>T2</a:t>
            </a:r>
            <a:r>
              <a:rPr lang="zh-CN" altLang="en-US"/>
              <a:t>对同一数据执行更新操作，使</a:t>
            </a:r>
            <a:r>
              <a:rPr lang="en-US" altLang="zh-CN" i="1"/>
              <a:t>T1</a:t>
            </a:r>
            <a:r>
              <a:rPr lang="zh-CN" altLang="en-US"/>
              <a:t>再次读取该数据时，得到与前一次不同的值。 </a:t>
            </a:r>
          </a:p>
        </p:txBody>
      </p:sp>
      <p:sp>
        <p:nvSpPr>
          <p:cNvPr id="2233349" name="Rectangle 5">
            <a:extLst>
              <a:ext uri="{FF2B5EF4-FFF2-40B4-BE49-F238E27FC236}">
                <a16:creationId xmlns:a16="http://schemas.microsoft.com/office/drawing/2014/main" id="{98838D34-9DAA-42ED-ADC6-3A294E2B4559}"/>
              </a:ext>
            </a:extLst>
          </p:cNvPr>
          <p:cNvSpPr>
            <a:spLocks noChangeArrowheads="1"/>
          </p:cNvSpPr>
          <p:nvPr/>
        </p:nvSpPr>
        <p:spPr bwMode="auto">
          <a:xfrm>
            <a:off x="3729038" y="1916113"/>
            <a:ext cx="6176962"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lvl="1">
              <a:lnSpc>
                <a:spcPct val="130000"/>
              </a:lnSpc>
              <a:spcBef>
                <a:spcPct val="25000"/>
              </a:spcBef>
            </a:pPr>
            <a:r>
              <a:rPr lang="zh-CN" altLang="en-US" sz="2800"/>
              <a:t>三类不可重复读：</a:t>
            </a:r>
          </a:p>
          <a:p>
            <a:pPr lvl="1">
              <a:lnSpc>
                <a:spcPct val="90000"/>
              </a:lnSpc>
              <a:spcBef>
                <a:spcPct val="25000"/>
              </a:spcBef>
            </a:pPr>
            <a:r>
              <a:rPr lang="zh-CN" altLang="en-US" sz="2800"/>
              <a:t>    事务</a:t>
            </a:r>
            <a:r>
              <a:rPr lang="en-US" altLang="zh-CN" sz="2800"/>
              <a:t>1</a:t>
            </a:r>
            <a:r>
              <a:rPr lang="zh-CN" altLang="en-US" sz="2800"/>
              <a:t>读取某一数据后：</a:t>
            </a:r>
          </a:p>
          <a:p>
            <a:pPr lvl="1">
              <a:lnSpc>
                <a:spcPct val="90000"/>
              </a:lnSpc>
              <a:buClr>
                <a:srgbClr val="2C376C"/>
              </a:buClr>
              <a:buSzPct val="50000"/>
              <a:buFont typeface="Wingdings" panose="05000000000000000000" pitchFamily="2" charset="2"/>
              <a:buChar char="n"/>
            </a:pPr>
            <a:r>
              <a:rPr lang="en-US" altLang="zh-CN" i="1"/>
              <a:t>   T2</a:t>
            </a:r>
            <a:r>
              <a:rPr lang="zh-CN" altLang="en-US" sz="2800"/>
              <a:t>对其做了修改</a:t>
            </a:r>
            <a:r>
              <a:rPr lang="en-US" altLang="zh-CN" sz="2800"/>
              <a:t>,</a:t>
            </a:r>
            <a:r>
              <a:rPr lang="zh-CN" altLang="en-US" sz="2800"/>
              <a:t>当</a:t>
            </a:r>
            <a:r>
              <a:rPr lang="en-US" altLang="zh-CN" i="1"/>
              <a:t>T1</a:t>
            </a:r>
            <a:r>
              <a:rPr lang="zh-CN" altLang="en-US" sz="2800"/>
              <a:t>再次读该数据时</a:t>
            </a:r>
            <a:r>
              <a:rPr lang="en-US" altLang="zh-CN" sz="2800"/>
              <a:t>,</a:t>
            </a:r>
            <a:r>
              <a:rPr lang="zh-CN" altLang="en-US" sz="2800">
                <a:solidFill>
                  <a:srgbClr val="0000FF"/>
                </a:solidFill>
              </a:rPr>
              <a:t>得到与前一次不同的值</a:t>
            </a:r>
          </a:p>
          <a:p>
            <a:pPr lvl="1">
              <a:lnSpc>
                <a:spcPct val="90000"/>
              </a:lnSpc>
              <a:buClr>
                <a:srgbClr val="2C376C"/>
              </a:buClr>
              <a:buSzPct val="50000"/>
              <a:buFont typeface="Wingdings" panose="05000000000000000000" pitchFamily="2" charset="2"/>
              <a:buChar char="n"/>
            </a:pPr>
            <a:r>
              <a:rPr lang="en-US" altLang="zh-CN" sz="2800"/>
              <a:t>  </a:t>
            </a:r>
            <a:r>
              <a:rPr lang="en-US" altLang="zh-CN" i="1"/>
              <a:t>T2</a:t>
            </a:r>
            <a:r>
              <a:rPr lang="zh-CN" altLang="en-US" sz="2800"/>
              <a:t>删除了其中部分记录，当</a:t>
            </a:r>
            <a:r>
              <a:rPr lang="en-US" altLang="zh-CN" i="1"/>
              <a:t>T1</a:t>
            </a:r>
            <a:r>
              <a:rPr lang="zh-CN" altLang="en-US" sz="2800"/>
              <a:t>再次读取数据时，</a:t>
            </a:r>
            <a:r>
              <a:rPr lang="zh-CN" altLang="en-US" sz="2800">
                <a:solidFill>
                  <a:srgbClr val="0000FF"/>
                </a:solidFill>
              </a:rPr>
              <a:t>某些记录消失</a:t>
            </a:r>
          </a:p>
          <a:p>
            <a:pPr lvl="1">
              <a:lnSpc>
                <a:spcPct val="90000"/>
              </a:lnSpc>
              <a:buClr>
                <a:srgbClr val="2C376C"/>
              </a:buClr>
              <a:buSzPct val="50000"/>
              <a:buFont typeface="Wingdings" panose="05000000000000000000" pitchFamily="2" charset="2"/>
              <a:buChar char="n"/>
            </a:pPr>
            <a:r>
              <a:rPr lang="en-US" altLang="zh-CN" sz="2800"/>
              <a:t>  </a:t>
            </a:r>
            <a:r>
              <a:rPr lang="en-US" altLang="zh-CN" i="1"/>
              <a:t>T2</a:t>
            </a:r>
            <a:r>
              <a:rPr lang="zh-CN" altLang="en-US" sz="2800"/>
              <a:t>插入了一些记录，当</a:t>
            </a:r>
            <a:r>
              <a:rPr lang="en-US" altLang="zh-CN" i="1"/>
              <a:t>T1</a:t>
            </a:r>
            <a:r>
              <a:rPr lang="zh-CN" altLang="en-US" sz="2800"/>
              <a:t>再次按相同条件读数据时</a:t>
            </a:r>
            <a:r>
              <a:rPr lang="en-US" altLang="zh-CN" sz="2800"/>
              <a:t>,</a:t>
            </a:r>
            <a:r>
              <a:rPr lang="zh-CN" altLang="en-US" sz="2800">
                <a:solidFill>
                  <a:srgbClr val="0000FF"/>
                </a:solidFill>
              </a:rPr>
              <a:t> 多了一些记录</a:t>
            </a:r>
            <a:endParaRPr lang="zh-CN" altLang="en-US" sz="2800"/>
          </a:p>
          <a:p>
            <a:pPr lvl="1">
              <a:lnSpc>
                <a:spcPct val="90000"/>
              </a:lnSpc>
            </a:pPr>
            <a:r>
              <a:rPr lang="zh-CN" altLang="en-US" sz="2800"/>
              <a:t>     后两种不可重复读有时也称为幻影现象（</a:t>
            </a:r>
            <a:r>
              <a:rPr lang="en-US" altLang="zh-CN" sz="2800"/>
              <a:t>phantom row</a:t>
            </a:r>
            <a:r>
              <a:rPr lang="zh-CN" altLang="en-US" sz="2800"/>
              <a:t>）</a:t>
            </a:r>
          </a:p>
        </p:txBody>
      </p:sp>
      <p:grpSp>
        <p:nvGrpSpPr>
          <p:cNvPr id="13319" name="Group 6">
            <a:extLst>
              <a:ext uri="{FF2B5EF4-FFF2-40B4-BE49-F238E27FC236}">
                <a16:creationId xmlns:a16="http://schemas.microsoft.com/office/drawing/2014/main" id="{7BEBBD1B-F104-41DA-AFC7-9ABC91766444}"/>
              </a:ext>
            </a:extLst>
          </p:cNvPr>
          <p:cNvGrpSpPr>
            <a:grpSpLocks/>
          </p:cNvGrpSpPr>
          <p:nvPr/>
        </p:nvGrpSpPr>
        <p:grpSpPr bwMode="auto">
          <a:xfrm>
            <a:off x="273050" y="2420938"/>
            <a:ext cx="3797300" cy="4079875"/>
            <a:chOff x="2688" y="1152"/>
            <a:chExt cx="2208" cy="2570"/>
          </a:xfrm>
        </p:grpSpPr>
        <p:sp>
          <p:nvSpPr>
            <p:cNvPr id="13320" name="Rectangle 7">
              <a:extLst>
                <a:ext uri="{FF2B5EF4-FFF2-40B4-BE49-F238E27FC236}">
                  <a16:creationId xmlns:a16="http://schemas.microsoft.com/office/drawing/2014/main" id="{4ED99FCE-553F-46BD-924F-8A4387523CA6}"/>
                </a:ext>
              </a:extLst>
            </p:cNvPr>
            <p:cNvSpPr>
              <a:spLocks noChangeArrowheads="1"/>
            </p:cNvSpPr>
            <p:nvPr/>
          </p:nvSpPr>
          <p:spPr bwMode="auto">
            <a:xfrm>
              <a:off x="3892" y="1402"/>
              <a:ext cx="10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endParaRPr lang="zh-CN" altLang="en-US" sz="19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B=100</a:t>
              </a:r>
            </a:p>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B←B*2</a:t>
              </a:r>
            </a:p>
            <a:p>
              <a:pPr>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写回</a:t>
              </a:r>
              <a:r>
                <a:rPr lang="en-US" altLang="zh-CN">
                  <a:latin typeface="Times New Roman" panose="02020603050405020304" pitchFamily="18" charset="0"/>
                </a:rPr>
                <a:t>B=200</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p:txBody>
        </p:sp>
        <p:sp>
          <p:nvSpPr>
            <p:cNvPr id="13321" name="Rectangle 8">
              <a:extLst>
                <a:ext uri="{FF2B5EF4-FFF2-40B4-BE49-F238E27FC236}">
                  <a16:creationId xmlns:a16="http://schemas.microsoft.com/office/drawing/2014/main" id="{E83937DA-B984-49EF-891F-1641FB5C9DD6}"/>
                </a:ext>
              </a:extLst>
            </p:cNvPr>
            <p:cNvSpPr>
              <a:spLocks noChangeArrowheads="1"/>
            </p:cNvSpPr>
            <p:nvPr/>
          </p:nvSpPr>
          <p:spPr bwMode="auto">
            <a:xfrm>
              <a:off x="2688" y="1402"/>
              <a:ext cx="1204" cy="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A=50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B=100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=150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p>
            <a:p>
              <a:pPr>
                <a:lnSpc>
                  <a:spcPct val="7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70000"/>
                </a:lnSpc>
                <a:spcBef>
                  <a:spcPct val="35000"/>
                </a:spcBef>
                <a:buClr>
                  <a:srgbClr val="27305F"/>
                </a:buClr>
                <a:buSzPct val="60000"/>
                <a:buFont typeface="Wingdings" panose="05000000000000000000" pitchFamily="2" charset="2"/>
                <a:buNone/>
              </a:pPr>
              <a:endParaRPr lang="en-US" altLang="zh-CN" sz="1900">
                <a:latin typeface="Times New Roman" panose="02020603050405020304" pitchFamily="18" charset="0"/>
              </a:endParaRP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a:t>
              </a:r>
              <a:r>
                <a:rPr lang="zh-CN" altLang="en-US">
                  <a:latin typeface="Times New Roman" panose="02020603050405020304" pitchFamily="18" charset="0"/>
                </a:rPr>
                <a:t>读</a:t>
              </a:r>
              <a:r>
                <a:rPr lang="en-US" altLang="zh-CN">
                  <a:latin typeface="Times New Roman" panose="02020603050405020304" pitchFamily="18" charset="0"/>
                </a:rPr>
                <a:t>A=50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B=200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=250</a:t>
              </a:r>
            </a:p>
            <a:p>
              <a:pP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验算不对</a:t>
              </a:r>
              <a:r>
                <a:rPr lang="en-US" altLang="zh-CN">
                  <a:latin typeface="Times New Roman" panose="02020603050405020304" pitchFamily="18" charset="0"/>
                </a:rPr>
                <a:t>) </a:t>
              </a:r>
            </a:p>
          </p:txBody>
        </p:sp>
        <p:sp>
          <p:nvSpPr>
            <p:cNvPr id="13322" name="Rectangle 9">
              <a:extLst>
                <a:ext uri="{FF2B5EF4-FFF2-40B4-BE49-F238E27FC236}">
                  <a16:creationId xmlns:a16="http://schemas.microsoft.com/office/drawing/2014/main" id="{2A295991-FAE5-433A-B6CD-39BE3EB1FF14}"/>
                </a:ext>
              </a:extLst>
            </p:cNvPr>
            <p:cNvSpPr>
              <a:spLocks noChangeArrowheads="1"/>
            </p:cNvSpPr>
            <p:nvPr/>
          </p:nvSpPr>
          <p:spPr bwMode="auto">
            <a:xfrm>
              <a:off x="3892" y="1152"/>
              <a:ext cx="10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13323" name="Rectangle 10">
              <a:extLst>
                <a:ext uri="{FF2B5EF4-FFF2-40B4-BE49-F238E27FC236}">
                  <a16:creationId xmlns:a16="http://schemas.microsoft.com/office/drawing/2014/main" id="{54108994-8BB2-4274-AAD5-C514E6E53C4D}"/>
                </a:ext>
              </a:extLst>
            </p:cNvPr>
            <p:cNvSpPr>
              <a:spLocks noChangeArrowheads="1"/>
            </p:cNvSpPr>
            <p:nvPr/>
          </p:nvSpPr>
          <p:spPr bwMode="auto">
            <a:xfrm>
              <a:off x="2688" y="1152"/>
              <a:ext cx="1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13324" name="Line 11">
              <a:extLst>
                <a:ext uri="{FF2B5EF4-FFF2-40B4-BE49-F238E27FC236}">
                  <a16:creationId xmlns:a16="http://schemas.microsoft.com/office/drawing/2014/main" id="{E32BD94A-32AE-4EC3-A1E0-5518D4F01911}"/>
                </a:ext>
              </a:extLst>
            </p:cNvPr>
            <p:cNvSpPr>
              <a:spLocks noChangeShapeType="1"/>
            </p:cNvSpPr>
            <p:nvPr/>
          </p:nvSpPr>
          <p:spPr bwMode="auto">
            <a:xfrm>
              <a:off x="2688" y="115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5" name="Line 12">
              <a:extLst>
                <a:ext uri="{FF2B5EF4-FFF2-40B4-BE49-F238E27FC236}">
                  <a16:creationId xmlns:a16="http://schemas.microsoft.com/office/drawing/2014/main" id="{2C88A714-6238-48D2-A476-5740CF49908C}"/>
                </a:ext>
              </a:extLst>
            </p:cNvPr>
            <p:cNvSpPr>
              <a:spLocks noChangeShapeType="1"/>
            </p:cNvSpPr>
            <p:nvPr/>
          </p:nvSpPr>
          <p:spPr bwMode="auto">
            <a:xfrm>
              <a:off x="2688" y="1402"/>
              <a:ext cx="22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6" name="Line 13">
              <a:extLst>
                <a:ext uri="{FF2B5EF4-FFF2-40B4-BE49-F238E27FC236}">
                  <a16:creationId xmlns:a16="http://schemas.microsoft.com/office/drawing/2014/main" id="{62244DDA-25F7-488E-B0E3-BB99A64E0C1D}"/>
                </a:ext>
              </a:extLst>
            </p:cNvPr>
            <p:cNvSpPr>
              <a:spLocks noChangeShapeType="1"/>
            </p:cNvSpPr>
            <p:nvPr/>
          </p:nvSpPr>
          <p:spPr bwMode="auto">
            <a:xfrm>
              <a:off x="2688" y="3722"/>
              <a:ext cx="22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7" name="Line 14">
              <a:extLst>
                <a:ext uri="{FF2B5EF4-FFF2-40B4-BE49-F238E27FC236}">
                  <a16:creationId xmlns:a16="http://schemas.microsoft.com/office/drawing/2014/main" id="{E6379206-4508-4222-B108-B4C892115C44}"/>
                </a:ext>
              </a:extLst>
            </p:cNvPr>
            <p:cNvSpPr>
              <a:spLocks noChangeShapeType="1"/>
            </p:cNvSpPr>
            <p:nvPr/>
          </p:nvSpPr>
          <p:spPr bwMode="auto">
            <a:xfrm>
              <a:off x="2688"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8" name="Line 15">
              <a:extLst>
                <a:ext uri="{FF2B5EF4-FFF2-40B4-BE49-F238E27FC236}">
                  <a16:creationId xmlns:a16="http://schemas.microsoft.com/office/drawing/2014/main" id="{C1E3D19C-C69E-4796-932F-15A6AEEC1A65}"/>
                </a:ext>
              </a:extLst>
            </p:cNvPr>
            <p:cNvSpPr>
              <a:spLocks noChangeShapeType="1"/>
            </p:cNvSpPr>
            <p:nvPr/>
          </p:nvSpPr>
          <p:spPr bwMode="auto">
            <a:xfrm>
              <a:off x="3892" y="1152"/>
              <a:ext cx="0" cy="257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329" name="Line 16">
              <a:extLst>
                <a:ext uri="{FF2B5EF4-FFF2-40B4-BE49-F238E27FC236}">
                  <a16:creationId xmlns:a16="http://schemas.microsoft.com/office/drawing/2014/main" id="{0397B238-0675-4BDF-8E76-FFFFB9FAEF27}"/>
                </a:ext>
              </a:extLst>
            </p:cNvPr>
            <p:cNvSpPr>
              <a:spLocks noChangeShapeType="1"/>
            </p:cNvSpPr>
            <p:nvPr/>
          </p:nvSpPr>
          <p:spPr bwMode="auto">
            <a:xfrm>
              <a:off x="4896" y="1152"/>
              <a:ext cx="0" cy="257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522367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33349"/>
                                        </p:tgtEl>
                                        <p:attrNameLst>
                                          <p:attrName>style.visibility</p:attrName>
                                        </p:attrNameLst>
                                      </p:cBhvr>
                                      <p:to>
                                        <p:strVal val="visible"/>
                                      </p:to>
                                    </p:set>
                                    <p:animEffect transition="in" filter="wipe(up)">
                                      <p:cBhvr>
                                        <p:cTn id="7" dur="1000"/>
                                        <p:tgtEl>
                                          <p:spTgt spid="2233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3349"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E3A6BC55-DF07-4682-8165-B4960AB6BC4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D3BF431-07CA-43A9-B599-2710C79D0796}" type="slidenum">
              <a:rPr lang="zh-CN" altLang="en-US" sz="2000"/>
              <a:pPr/>
              <a:t>233</a:t>
            </a:fld>
            <a:endParaRPr lang="en-US" altLang="zh-CN" sz="2000"/>
          </a:p>
        </p:txBody>
      </p:sp>
      <p:sp>
        <p:nvSpPr>
          <p:cNvPr id="14339" name="日期占位符 4">
            <a:extLst>
              <a:ext uri="{FF2B5EF4-FFF2-40B4-BE49-F238E27FC236}">
                <a16:creationId xmlns:a16="http://schemas.microsoft.com/office/drawing/2014/main" id="{4CD49A7C-D593-4193-867C-23A97369402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7004507-5A7F-41E8-9586-1F3CA27DE3D8}" type="datetime1">
              <a:rPr lang="zh-CN" altLang="en-US" sz="1800" smtClean="0"/>
              <a:pPr/>
              <a:t>2024/6/12</a:t>
            </a:fld>
            <a:endParaRPr lang="en-US" altLang="zh-CN" sz="1000"/>
          </a:p>
        </p:txBody>
      </p:sp>
      <p:sp>
        <p:nvSpPr>
          <p:cNvPr id="2235394" name="Rectangle 2">
            <a:extLst>
              <a:ext uri="{FF2B5EF4-FFF2-40B4-BE49-F238E27FC236}">
                <a16:creationId xmlns:a16="http://schemas.microsoft.com/office/drawing/2014/main" id="{39859CBF-366F-4053-8E37-C09A7E54D0EE}"/>
              </a:ext>
            </a:extLst>
          </p:cNvPr>
          <p:cNvSpPr>
            <a:spLocks noGrp="1" noChangeArrowheads="1"/>
          </p:cNvSpPr>
          <p:nvPr>
            <p:ph type="title"/>
          </p:nvPr>
        </p:nvSpPr>
        <p:spPr/>
        <p:txBody>
          <a:bodyPr/>
          <a:lstStyle/>
          <a:p>
            <a:pPr>
              <a:defRPr/>
            </a:pPr>
            <a:r>
              <a:rPr lang="en-US" altLang="zh-CN"/>
              <a:t>3. </a:t>
            </a:r>
            <a:r>
              <a:rPr lang="zh-CN" altLang="en-US"/>
              <a:t>读“脏”数据</a:t>
            </a:r>
          </a:p>
        </p:txBody>
      </p:sp>
      <p:sp>
        <p:nvSpPr>
          <p:cNvPr id="14341" name="Rectangle 3">
            <a:extLst>
              <a:ext uri="{FF2B5EF4-FFF2-40B4-BE49-F238E27FC236}">
                <a16:creationId xmlns:a16="http://schemas.microsoft.com/office/drawing/2014/main" id="{BE6975BB-0C1B-4831-B09D-3AB408362871}"/>
              </a:ext>
            </a:extLst>
          </p:cNvPr>
          <p:cNvSpPr>
            <a:spLocks noGrp="1" noChangeArrowheads="1"/>
          </p:cNvSpPr>
          <p:nvPr>
            <p:ph type="body" idx="1"/>
          </p:nvPr>
        </p:nvSpPr>
        <p:spPr>
          <a:xfrm>
            <a:off x="650875" y="1143000"/>
            <a:ext cx="8820150" cy="2219325"/>
          </a:xfrm>
        </p:spPr>
        <p:txBody>
          <a:bodyPr/>
          <a:lstStyle/>
          <a:p>
            <a:pPr marL="342900" indent="-342900" algn="just" defTabSz="914400"/>
            <a:r>
              <a:rPr lang="zh-CN" altLang="en-US"/>
              <a:t>事务</a:t>
            </a:r>
            <a:r>
              <a:rPr lang="en-US" altLang="zh-CN"/>
              <a:t>1</a:t>
            </a:r>
            <a:r>
              <a:rPr lang="zh-CN" altLang="en-US"/>
              <a:t>修改某一数据，并将其写回磁盘</a:t>
            </a:r>
          </a:p>
          <a:p>
            <a:pPr marL="342900" indent="-342900" algn="just" defTabSz="914400"/>
            <a:r>
              <a:rPr lang="zh-CN" altLang="en-US"/>
              <a:t>事务</a:t>
            </a:r>
            <a:r>
              <a:rPr lang="en-US" altLang="zh-CN"/>
              <a:t>2</a:t>
            </a:r>
            <a:r>
              <a:rPr lang="zh-CN" altLang="en-US"/>
              <a:t>读取同一数据后</a:t>
            </a:r>
            <a:r>
              <a:rPr lang="en-US" altLang="zh-CN"/>
              <a:t>,</a:t>
            </a:r>
            <a:r>
              <a:rPr lang="zh-CN" altLang="en-US"/>
              <a:t>事务</a:t>
            </a:r>
            <a:r>
              <a:rPr lang="en-US" altLang="zh-CN"/>
              <a:t>1</a:t>
            </a:r>
            <a:r>
              <a:rPr lang="zh-CN" altLang="en-US"/>
              <a:t>由于某种原因被撤消，这时事务</a:t>
            </a:r>
            <a:r>
              <a:rPr lang="en-US" altLang="zh-CN"/>
              <a:t>1</a:t>
            </a:r>
            <a:r>
              <a:rPr lang="zh-CN" altLang="en-US"/>
              <a:t>已修改过的数据恢复原值</a:t>
            </a:r>
          </a:p>
          <a:p>
            <a:pPr marL="342900" indent="-342900" algn="just" defTabSz="914400"/>
            <a:r>
              <a:rPr lang="zh-CN" altLang="en-US"/>
              <a:t>事务</a:t>
            </a:r>
            <a:r>
              <a:rPr lang="en-US" altLang="zh-CN"/>
              <a:t>2</a:t>
            </a:r>
            <a:r>
              <a:rPr lang="zh-CN" altLang="en-US"/>
              <a:t>读到的数据就与数据库中的数据不一致，是不正确的数据，又称为“脏”数据。</a:t>
            </a:r>
          </a:p>
        </p:txBody>
      </p:sp>
      <p:grpSp>
        <p:nvGrpSpPr>
          <p:cNvPr id="14342" name="Group 6">
            <a:extLst>
              <a:ext uri="{FF2B5EF4-FFF2-40B4-BE49-F238E27FC236}">
                <a16:creationId xmlns:a16="http://schemas.microsoft.com/office/drawing/2014/main" id="{079BEB42-0BBE-4A17-82F2-BCD3F593E7DC}"/>
              </a:ext>
            </a:extLst>
          </p:cNvPr>
          <p:cNvGrpSpPr>
            <a:grpSpLocks/>
          </p:cNvGrpSpPr>
          <p:nvPr/>
        </p:nvGrpSpPr>
        <p:grpSpPr bwMode="auto">
          <a:xfrm>
            <a:off x="2649538" y="3500438"/>
            <a:ext cx="3959225" cy="3211512"/>
            <a:chOff x="1344" y="1104"/>
            <a:chExt cx="2016" cy="2187"/>
          </a:xfrm>
        </p:grpSpPr>
        <p:sp>
          <p:nvSpPr>
            <p:cNvPr id="14343" name="Rectangle 7">
              <a:extLst>
                <a:ext uri="{FF2B5EF4-FFF2-40B4-BE49-F238E27FC236}">
                  <a16:creationId xmlns:a16="http://schemas.microsoft.com/office/drawing/2014/main" id="{5B45F5A2-5B11-4715-8202-83C0C935E3B8}"/>
                </a:ext>
              </a:extLst>
            </p:cNvPr>
            <p:cNvSpPr>
              <a:spLocks noChangeArrowheads="1"/>
            </p:cNvSpPr>
            <p:nvPr/>
          </p:nvSpPr>
          <p:spPr bwMode="auto">
            <a:xfrm>
              <a:off x="2511" y="1354"/>
              <a:ext cx="849"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C=200</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r>
                <a:rPr lang="en-US" altLang="zh-CN" sz="19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endParaRPr lang="zh-CN" altLang="en-US" sz="1900">
                <a:latin typeface="Times New Roman" panose="02020603050405020304" pitchFamily="18" charset="0"/>
              </a:endParaRPr>
            </a:p>
          </p:txBody>
        </p:sp>
        <p:sp>
          <p:nvSpPr>
            <p:cNvPr id="14344" name="Rectangle 8">
              <a:extLst>
                <a:ext uri="{FF2B5EF4-FFF2-40B4-BE49-F238E27FC236}">
                  <a16:creationId xmlns:a16="http://schemas.microsoft.com/office/drawing/2014/main" id="{268154F8-075D-4611-8BB6-87FE5D2A4A5F}"/>
                </a:ext>
              </a:extLst>
            </p:cNvPr>
            <p:cNvSpPr>
              <a:spLocks noChangeArrowheads="1"/>
            </p:cNvSpPr>
            <p:nvPr/>
          </p:nvSpPr>
          <p:spPr bwMode="auto">
            <a:xfrm>
              <a:off x="1344" y="1354"/>
              <a:ext cx="1296" cy="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 </a:t>
              </a:r>
              <a:r>
                <a:rPr lang="zh-CN" altLang="en-US">
                  <a:latin typeface="Times New Roman" panose="02020603050405020304" pitchFamily="18" charset="0"/>
                </a:rPr>
                <a:t>读</a:t>
              </a:r>
              <a:r>
                <a:rPr lang="en-US" altLang="zh-CN">
                  <a:latin typeface="Times New Roman" panose="02020603050405020304" pitchFamily="18" charset="0"/>
                </a:rPr>
                <a:t>C=100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C←C*2</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C</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   </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ROLLBACK</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C</a:t>
              </a:r>
              <a:r>
                <a:rPr lang="zh-CN" altLang="en-US">
                  <a:latin typeface="Times New Roman" panose="02020603050405020304" pitchFamily="18" charset="0"/>
                </a:rPr>
                <a:t>恢复为</a:t>
              </a:r>
              <a:r>
                <a:rPr lang="en-US" altLang="zh-CN">
                  <a:latin typeface="Times New Roman" panose="02020603050405020304" pitchFamily="18" charset="0"/>
                </a:rPr>
                <a:t>100</a:t>
              </a:r>
            </a:p>
          </p:txBody>
        </p:sp>
        <p:sp>
          <p:nvSpPr>
            <p:cNvPr id="14345" name="Rectangle 9">
              <a:extLst>
                <a:ext uri="{FF2B5EF4-FFF2-40B4-BE49-F238E27FC236}">
                  <a16:creationId xmlns:a16="http://schemas.microsoft.com/office/drawing/2014/main" id="{6C1A82F3-D739-4E44-946E-A37036D4A63D}"/>
                </a:ext>
              </a:extLst>
            </p:cNvPr>
            <p:cNvSpPr>
              <a:spLocks noChangeArrowheads="1"/>
            </p:cNvSpPr>
            <p:nvPr/>
          </p:nvSpPr>
          <p:spPr bwMode="auto">
            <a:xfrm>
              <a:off x="2511" y="1104"/>
              <a:ext cx="8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14346" name="Rectangle 10">
              <a:extLst>
                <a:ext uri="{FF2B5EF4-FFF2-40B4-BE49-F238E27FC236}">
                  <a16:creationId xmlns:a16="http://schemas.microsoft.com/office/drawing/2014/main" id="{FD778C05-26AE-434C-B039-8B9818845AD5}"/>
                </a:ext>
              </a:extLst>
            </p:cNvPr>
            <p:cNvSpPr>
              <a:spLocks noChangeArrowheads="1"/>
            </p:cNvSpPr>
            <p:nvPr/>
          </p:nvSpPr>
          <p:spPr bwMode="auto">
            <a:xfrm>
              <a:off x="1344" y="1104"/>
              <a:ext cx="1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14347" name="Line 11">
              <a:extLst>
                <a:ext uri="{FF2B5EF4-FFF2-40B4-BE49-F238E27FC236}">
                  <a16:creationId xmlns:a16="http://schemas.microsoft.com/office/drawing/2014/main" id="{9760D30B-33BD-4453-8AF0-C2EC2F011A64}"/>
                </a:ext>
              </a:extLst>
            </p:cNvPr>
            <p:cNvSpPr>
              <a:spLocks noChangeShapeType="1"/>
            </p:cNvSpPr>
            <p:nvPr/>
          </p:nvSpPr>
          <p:spPr bwMode="auto">
            <a:xfrm>
              <a:off x="1344" y="1104"/>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48" name="Line 12">
              <a:extLst>
                <a:ext uri="{FF2B5EF4-FFF2-40B4-BE49-F238E27FC236}">
                  <a16:creationId xmlns:a16="http://schemas.microsoft.com/office/drawing/2014/main" id="{190AAEDD-D364-47D5-965E-C0641722D9C2}"/>
                </a:ext>
              </a:extLst>
            </p:cNvPr>
            <p:cNvSpPr>
              <a:spLocks noChangeShapeType="1"/>
            </p:cNvSpPr>
            <p:nvPr/>
          </p:nvSpPr>
          <p:spPr bwMode="auto">
            <a:xfrm>
              <a:off x="1344" y="1354"/>
              <a:ext cx="20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49" name="Line 13">
              <a:extLst>
                <a:ext uri="{FF2B5EF4-FFF2-40B4-BE49-F238E27FC236}">
                  <a16:creationId xmlns:a16="http://schemas.microsoft.com/office/drawing/2014/main" id="{048F438E-6A48-4B59-BCEE-734B41AC1676}"/>
                </a:ext>
              </a:extLst>
            </p:cNvPr>
            <p:cNvSpPr>
              <a:spLocks noChangeShapeType="1"/>
            </p:cNvSpPr>
            <p:nvPr/>
          </p:nvSpPr>
          <p:spPr bwMode="auto">
            <a:xfrm>
              <a:off x="1344" y="3291"/>
              <a:ext cx="201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0" name="Line 14">
              <a:extLst>
                <a:ext uri="{FF2B5EF4-FFF2-40B4-BE49-F238E27FC236}">
                  <a16:creationId xmlns:a16="http://schemas.microsoft.com/office/drawing/2014/main" id="{5946F9EE-0215-4845-990C-5ECFEDBEAC96}"/>
                </a:ext>
              </a:extLst>
            </p:cNvPr>
            <p:cNvSpPr>
              <a:spLocks noChangeShapeType="1"/>
            </p:cNvSpPr>
            <p:nvPr/>
          </p:nvSpPr>
          <p:spPr bwMode="auto">
            <a:xfrm>
              <a:off x="1344"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1" name="Line 15">
              <a:extLst>
                <a:ext uri="{FF2B5EF4-FFF2-40B4-BE49-F238E27FC236}">
                  <a16:creationId xmlns:a16="http://schemas.microsoft.com/office/drawing/2014/main" id="{1D133281-5AD7-41FB-A267-3FE7C88A092D}"/>
                </a:ext>
              </a:extLst>
            </p:cNvPr>
            <p:cNvSpPr>
              <a:spLocks noChangeShapeType="1"/>
            </p:cNvSpPr>
            <p:nvPr/>
          </p:nvSpPr>
          <p:spPr bwMode="auto">
            <a:xfrm>
              <a:off x="2496" y="1104"/>
              <a:ext cx="0" cy="2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4352" name="Line 16">
              <a:extLst>
                <a:ext uri="{FF2B5EF4-FFF2-40B4-BE49-F238E27FC236}">
                  <a16:creationId xmlns:a16="http://schemas.microsoft.com/office/drawing/2014/main" id="{173853EF-728C-4DF5-94B4-E292E3049659}"/>
                </a:ext>
              </a:extLst>
            </p:cNvPr>
            <p:cNvSpPr>
              <a:spLocks noChangeShapeType="1"/>
            </p:cNvSpPr>
            <p:nvPr/>
          </p:nvSpPr>
          <p:spPr bwMode="auto">
            <a:xfrm>
              <a:off x="3360" y="1104"/>
              <a:ext cx="0" cy="218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423637834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76AD698F-08BB-45AC-845F-CF867D10516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DC1789B-0584-4726-A5DC-79AF91F9964E}" type="slidenum">
              <a:rPr lang="zh-CN" altLang="en-US" sz="2000"/>
              <a:pPr/>
              <a:t>234</a:t>
            </a:fld>
            <a:endParaRPr lang="en-US" altLang="zh-CN" sz="2000"/>
          </a:p>
        </p:txBody>
      </p:sp>
      <p:sp>
        <p:nvSpPr>
          <p:cNvPr id="15363" name="日期占位符 4">
            <a:extLst>
              <a:ext uri="{FF2B5EF4-FFF2-40B4-BE49-F238E27FC236}">
                <a16:creationId xmlns:a16="http://schemas.microsoft.com/office/drawing/2014/main" id="{2426534B-C7B7-4767-9DB8-FB0B5AC799FE}"/>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79A986D-293E-438C-863D-37524780D7DD}" type="datetime1">
              <a:rPr lang="zh-CN" altLang="en-US" sz="1800" smtClean="0"/>
              <a:pPr/>
              <a:t>2024/6/12</a:t>
            </a:fld>
            <a:endParaRPr lang="en-US" altLang="zh-CN" sz="1000"/>
          </a:p>
        </p:txBody>
      </p:sp>
      <p:sp>
        <p:nvSpPr>
          <p:cNvPr id="2332674" name="Rectangle 2">
            <a:extLst>
              <a:ext uri="{FF2B5EF4-FFF2-40B4-BE49-F238E27FC236}">
                <a16:creationId xmlns:a16="http://schemas.microsoft.com/office/drawing/2014/main" id="{F78513FF-5E6E-40AB-B7B5-85581F82D839}"/>
              </a:ext>
            </a:extLst>
          </p:cNvPr>
          <p:cNvSpPr>
            <a:spLocks noGrp="1" noChangeArrowheads="1"/>
          </p:cNvSpPr>
          <p:nvPr>
            <p:ph type="title"/>
          </p:nvPr>
        </p:nvSpPr>
        <p:spPr>
          <a:xfrm>
            <a:off x="650875" y="311150"/>
            <a:ext cx="8820150" cy="603250"/>
          </a:xfrm>
        </p:spPr>
        <p:txBody>
          <a:bodyPr/>
          <a:lstStyle/>
          <a:p>
            <a:pPr>
              <a:defRPr/>
            </a:pPr>
            <a:r>
              <a:rPr lang="en-US" altLang="zh-CN" sz="4400"/>
              <a:t>9.1 并发事务运行存在的异常问题</a:t>
            </a:r>
            <a:endParaRPr lang="zh-CN" altLang="en-US" sz="4400"/>
          </a:p>
        </p:txBody>
      </p:sp>
      <p:sp>
        <p:nvSpPr>
          <p:cNvPr id="15365" name="Rectangle 3">
            <a:extLst>
              <a:ext uri="{FF2B5EF4-FFF2-40B4-BE49-F238E27FC236}">
                <a16:creationId xmlns:a16="http://schemas.microsoft.com/office/drawing/2014/main" id="{1CBFE3BF-AE17-4185-B239-5D18E5C57D23}"/>
              </a:ext>
            </a:extLst>
          </p:cNvPr>
          <p:cNvSpPr>
            <a:spLocks noGrp="1" noChangeArrowheads="1"/>
          </p:cNvSpPr>
          <p:nvPr>
            <p:ph type="body" idx="1"/>
          </p:nvPr>
        </p:nvSpPr>
        <p:spPr>
          <a:xfrm>
            <a:off x="650875" y="1143000"/>
            <a:ext cx="8820150" cy="5207000"/>
          </a:xfrm>
        </p:spPr>
        <p:txBody>
          <a:bodyPr/>
          <a:lstStyle/>
          <a:p>
            <a:pPr algn="just"/>
            <a:r>
              <a:rPr lang="zh-CN" altLang="en-US" dirty="0"/>
              <a:t>并发操作带来的数据不一致性</a:t>
            </a:r>
          </a:p>
          <a:p>
            <a:pPr lvl="1" algn="just"/>
            <a:r>
              <a:rPr lang="zh-CN" altLang="en-US" dirty="0"/>
              <a:t>丢失更新（</a:t>
            </a:r>
            <a:r>
              <a:rPr lang="en-US" altLang="zh-CN" dirty="0"/>
              <a:t>lost update</a:t>
            </a:r>
            <a:r>
              <a:rPr lang="zh-CN" altLang="en-US" dirty="0"/>
              <a:t>）</a:t>
            </a:r>
          </a:p>
          <a:p>
            <a:pPr lvl="1" algn="just"/>
            <a:r>
              <a:rPr lang="zh-CN" altLang="en-US" dirty="0"/>
              <a:t>不可重复读</a:t>
            </a:r>
            <a:r>
              <a:rPr lang="en-US" altLang="zh-CN" dirty="0"/>
              <a:t>(non-repeatable read)</a:t>
            </a:r>
          </a:p>
          <a:p>
            <a:pPr lvl="1" algn="just"/>
            <a:r>
              <a:rPr lang="zh-CN" altLang="en-US" dirty="0"/>
              <a:t>读“脏”数据</a:t>
            </a:r>
            <a:r>
              <a:rPr lang="en-US" altLang="zh-CN" dirty="0"/>
              <a:t>(dirty read)</a:t>
            </a:r>
          </a:p>
          <a:p>
            <a:pPr>
              <a:spcBef>
                <a:spcPct val="20000"/>
              </a:spcBef>
            </a:pPr>
            <a:r>
              <a:rPr lang="zh-CN" altLang="en-US" dirty="0"/>
              <a:t>这种数据库的不一致性是由并发操作引起的，主要原因是</a:t>
            </a:r>
            <a:r>
              <a:rPr lang="zh-CN" altLang="en-US" dirty="0">
                <a:solidFill>
                  <a:srgbClr val="0000FF"/>
                </a:solidFill>
              </a:rPr>
              <a:t>并发操作破坏了事务的隔离性</a:t>
            </a:r>
          </a:p>
          <a:p>
            <a:pPr lvl="1" algn="just"/>
            <a:r>
              <a:rPr lang="zh-CN" altLang="en-US" dirty="0"/>
              <a:t>并发控制机制</a:t>
            </a:r>
            <a:r>
              <a:rPr lang="zh-CN" altLang="en-US" dirty="0">
                <a:solidFill>
                  <a:srgbClr val="0000FF"/>
                </a:solidFill>
              </a:rPr>
              <a:t>要用正确的方式调度并发操作</a:t>
            </a:r>
            <a:r>
              <a:rPr lang="en-US" altLang="zh-CN" dirty="0">
                <a:solidFill>
                  <a:srgbClr val="0000FF"/>
                </a:solidFill>
              </a:rPr>
              <a:t>,</a:t>
            </a:r>
            <a:r>
              <a:rPr lang="zh-CN" altLang="en-US" dirty="0">
                <a:solidFill>
                  <a:srgbClr val="0000FF"/>
                </a:solidFill>
              </a:rPr>
              <a:t>使一个用户事务的执行不受其他事务的干扰，避免造成数据的不一致性 </a:t>
            </a:r>
          </a:p>
          <a:p>
            <a:pPr lvl="2" algn="just"/>
            <a:r>
              <a:rPr lang="zh-CN" altLang="en-US" dirty="0"/>
              <a:t>保证事务的</a:t>
            </a:r>
            <a:r>
              <a:rPr lang="zh-CN" altLang="en-US" dirty="0">
                <a:solidFill>
                  <a:srgbClr val="C00000"/>
                </a:solidFill>
              </a:rPr>
              <a:t>隔离性</a:t>
            </a:r>
          </a:p>
          <a:p>
            <a:pPr lvl="2" algn="just"/>
            <a:r>
              <a:rPr lang="zh-CN" altLang="en-US" dirty="0"/>
              <a:t>保证数据库的</a:t>
            </a:r>
            <a:r>
              <a:rPr lang="zh-CN" altLang="en-US" dirty="0">
                <a:solidFill>
                  <a:srgbClr val="C00000"/>
                </a:solidFill>
              </a:rPr>
              <a:t>一致性</a:t>
            </a:r>
          </a:p>
        </p:txBody>
      </p:sp>
    </p:spTree>
    <p:extLst>
      <p:ext uri="{BB962C8B-B14F-4D97-AF65-F5344CB8AC3E}">
        <p14:creationId xmlns:p14="http://schemas.microsoft.com/office/powerpoint/2010/main" val="306196477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4BAC5BD3-D288-410D-ADF7-7DDEFF2D320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6B8A9B7-669D-496F-8D58-438B1C01833A}" type="slidenum">
              <a:rPr lang="zh-CN" altLang="en-US" sz="2000"/>
              <a:pPr/>
              <a:t>235</a:t>
            </a:fld>
            <a:endParaRPr lang="en-US" altLang="zh-CN" sz="2000"/>
          </a:p>
        </p:txBody>
      </p:sp>
      <p:sp>
        <p:nvSpPr>
          <p:cNvPr id="18435" name="日期占位符 4">
            <a:extLst>
              <a:ext uri="{FF2B5EF4-FFF2-40B4-BE49-F238E27FC236}">
                <a16:creationId xmlns:a16="http://schemas.microsoft.com/office/drawing/2014/main" id="{07AE5ACF-8CB6-4AEE-9A8D-48A7C885015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4CB7C2B-AF41-49FD-9660-DE7E6FC4AD66}" type="datetime1">
              <a:rPr lang="zh-CN" altLang="en-US" sz="1800" smtClean="0"/>
              <a:pPr/>
              <a:t>2024/6/12</a:t>
            </a:fld>
            <a:endParaRPr lang="en-US" altLang="zh-CN" sz="1000"/>
          </a:p>
        </p:txBody>
      </p:sp>
      <p:sp>
        <p:nvSpPr>
          <p:cNvPr id="2281474" name="Rectangle 2">
            <a:extLst>
              <a:ext uri="{FF2B5EF4-FFF2-40B4-BE49-F238E27FC236}">
                <a16:creationId xmlns:a16="http://schemas.microsoft.com/office/drawing/2014/main" id="{5EA9DFF3-2960-4BA1-A4CA-8749BD8DCA02}"/>
              </a:ext>
            </a:extLst>
          </p:cNvPr>
          <p:cNvSpPr>
            <a:spLocks noGrp="1" noChangeArrowheads="1"/>
          </p:cNvSpPr>
          <p:nvPr>
            <p:ph type="title"/>
          </p:nvPr>
        </p:nvSpPr>
        <p:spPr/>
        <p:txBody>
          <a:bodyPr/>
          <a:lstStyle/>
          <a:p>
            <a:pPr>
              <a:defRPr/>
            </a:pPr>
            <a:r>
              <a:rPr lang="en-US" altLang="en-US"/>
              <a:t>9.2</a:t>
            </a:r>
            <a:r>
              <a:rPr lang="en-US" altLang="zh-CN"/>
              <a:t> </a:t>
            </a:r>
            <a:r>
              <a:rPr lang="en-US" altLang="en-US"/>
              <a:t>并发调度的可串行性</a:t>
            </a:r>
            <a:endParaRPr lang="zh-CN" altLang="en-US"/>
          </a:p>
        </p:txBody>
      </p:sp>
      <p:sp>
        <p:nvSpPr>
          <p:cNvPr id="2281475" name="Rectangle 3">
            <a:extLst>
              <a:ext uri="{FF2B5EF4-FFF2-40B4-BE49-F238E27FC236}">
                <a16:creationId xmlns:a16="http://schemas.microsoft.com/office/drawing/2014/main" id="{5DFD9D21-F699-4A99-B0DC-1A17C722EAD7}"/>
              </a:ext>
            </a:extLst>
          </p:cNvPr>
          <p:cNvSpPr>
            <a:spLocks noGrp="1" noChangeArrowheads="1"/>
          </p:cNvSpPr>
          <p:nvPr>
            <p:ph type="body" idx="1"/>
          </p:nvPr>
        </p:nvSpPr>
        <p:spPr>
          <a:xfrm>
            <a:off x="488950" y="1101725"/>
            <a:ext cx="8982075" cy="5422900"/>
          </a:xfrm>
        </p:spPr>
        <p:txBody>
          <a:bodyPr/>
          <a:lstStyle/>
          <a:p>
            <a:pPr lvl="1">
              <a:spcBef>
                <a:spcPct val="20000"/>
              </a:spcBef>
              <a:defRPr/>
            </a:pPr>
            <a:r>
              <a:rPr lang="zh-CN" altLang="en-US" dirty="0"/>
              <a:t>计算机系统对并行事务中并行操作的调度是随机的，而不同的调度可能会产生不同的结果。</a:t>
            </a:r>
          </a:p>
          <a:p>
            <a:pPr lvl="1">
              <a:spcBef>
                <a:spcPct val="20000"/>
              </a:spcBef>
              <a:defRPr/>
            </a:pPr>
            <a:r>
              <a:rPr lang="zh-CN" altLang="en-US" dirty="0">
                <a:solidFill>
                  <a:srgbClr val="0000FF"/>
                </a:solidFill>
              </a:rPr>
              <a:t>将所有事务串行起来的调度策略是正确的调度策略</a:t>
            </a:r>
            <a:r>
              <a:rPr lang="zh-CN" altLang="en-US" dirty="0"/>
              <a:t>。</a:t>
            </a:r>
          </a:p>
          <a:p>
            <a:pPr lvl="1">
              <a:spcBef>
                <a:spcPct val="20000"/>
              </a:spcBef>
              <a:defRPr/>
            </a:pPr>
            <a:r>
              <a:rPr lang="zh-CN" altLang="en-US" dirty="0"/>
              <a:t>如果一个事务运行过程中没有其他事务在同时运行，也就是说它没有受到其他事务的干扰，那么就可以认为该事务的运行结果是正常的或者预想的</a:t>
            </a:r>
          </a:p>
          <a:p>
            <a:pPr lvl="1">
              <a:spcBef>
                <a:spcPct val="20000"/>
              </a:spcBef>
              <a:defRPr/>
            </a:pPr>
            <a:r>
              <a:rPr lang="zh-CN" altLang="en-US" dirty="0">
                <a:solidFill>
                  <a:srgbClr val="0000FF"/>
                </a:solidFill>
              </a:rPr>
              <a:t>以不同的顺序串行执行事务也有可能会产生不同的结果</a:t>
            </a:r>
            <a:r>
              <a:rPr lang="en-US" altLang="zh-CN" dirty="0"/>
              <a:t>,</a:t>
            </a:r>
            <a:r>
              <a:rPr lang="zh-CN" altLang="en-US" dirty="0"/>
              <a:t>但由于不会将数据库置于不一致状态，所以</a:t>
            </a:r>
            <a:r>
              <a:rPr lang="zh-CN" altLang="en-US" dirty="0">
                <a:solidFill>
                  <a:srgbClr val="0000FF"/>
                </a:solidFill>
              </a:rPr>
              <a:t>都可以认为是正确的</a:t>
            </a:r>
            <a:r>
              <a:rPr lang="zh-CN" altLang="en-US" dirty="0"/>
              <a:t>。</a:t>
            </a:r>
          </a:p>
          <a:p>
            <a:pPr>
              <a:spcBef>
                <a:spcPct val="20000"/>
              </a:spcBef>
              <a:defRPr/>
            </a:pPr>
            <a:r>
              <a:rPr lang="zh-CN" altLang="en-US" dirty="0"/>
              <a:t>定义</a:t>
            </a:r>
            <a:r>
              <a:rPr lang="en-US" altLang="zh-CN" dirty="0"/>
              <a:t>9.1 </a:t>
            </a:r>
            <a:r>
              <a:rPr lang="zh-CN" altLang="en-US" dirty="0"/>
              <a:t>多个事务的并发执行是正确的，当且仅当并发执行的结果与这些事务按某一串行顺序执行的结果相同</a:t>
            </a:r>
            <a:r>
              <a:rPr lang="en-US" altLang="zh-CN" dirty="0"/>
              <a:t>,</a:t>
            </a:r>
            <a:r>
              <a:rPr lang="zh-CN" altLang="en-US" dirty="0"/>
              <a:t>这种调度策略被称为</a:t>
            </a:r>
            <a:r>
              <a:rPr lang="zh-CN" altLang="en-US" dirty="0">
                <a:solidFill>
                  <a:srgbClr val="0000FF"/>
                </a:solidFill>
              </a:rPr>
              <a:t>可串行化调度</a:t>
            </a:r>
            <a:r>
              <a:rPr lang="zh-CN" altLang="en-US" dirty="0"/>
              <a:t>。</a:t>
            </a:r>
          </a:p>
          <a:p>
            <a:pPr marL="0" indent="0" algn="ctr">
              <a:spcBef>
                <a:spcPct val="20000"/>
              </a:spcBef>
              <a:buFont typeface="Wingdings" panose="05000000000000000000" pitchFamily="2" charset="2"/>
              <a:buNone/>
              <a:defRPr/>
            </a:pPr>
            <a:r>
              <a:rPr lang="zh-CN" altLang="en-US" dirty="0">
                <a:solidFill>
                  <a:srgbClr val="FF0000"/>
                </a:solidFill>
              </a:rPr>
              <a:t>可串行化是并发事务正确调度的准则 。</a:t>
            </a:r>
            <a:endParaRPr lang="en-US" altLang="zh-CN" dirty="0">
              <a:solidFill>
                <a:srgbClr val="FF0000"/>
              </a:solidFill>
            </a:endParaRPr>
          </a:p>
        </p:txBody>
      </p:sp>
    </p:spTree>
    <p:extLst>
      <p:ext uri="{BB962C8B-B14F-4D97-AF65-F5344CB8AC3E}">
        <p14:creationId xmlns:p14="http://schemas.microsoft.com/office/powerpoint/2010/main" val="3990907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281475">
                                            <p:txEl>
                                              <p:pRg st="1" end="1"/>
                                            </p:txEl>
                                          </p:spTgt>
                                        </p:tgtEl>
                                        <p:attrNameLst>
                                          <p:attrName>style.visibility</p:attrName>
                                        </p:attrNameLst>
                                      </p:cBhvr>
                                      <p:to>
                                        <p:strVal val="visible"/>
                                      </p:to>
                                    </p:set>
                                    <p:animEffect transition="in" filter="wipe(up)">
                                      <p:cBhvr>
                                        <p:cTn id="7" dur="1000"/>
                                        <p:tgtEl>
                                          <p:spTgt spid="2281475">
                                            <p:txEl>
                                              <p:pRg st="1" end="1"/>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281475">
                                            <p:txEl>
                                              <p:pRg st="2" end="2"/>
                                            </p:txEl>
                                          </p:spTgt>
                                        </p:tgtEl>
                                        <p:attrNameLst>
                                          <p:attrName>style.visibility</p:attrName>
                                        </p:attrNameLst>
                                      </p:cBhvr>
                                      <p:to>
                                        <p:strVal val="visible"/>
                                      </p:to>
                                    </p:set>
                                    <p:animEffect transition="in" filter="wipe(up)">
                                      <p:cBhvr>
                                        <p:cTn id="11" dur="1000"/>
                                        <p:tgtEl>
                                          <p:spTgt spid="2281475">
                                            <p:txEl>
                                              <p:pRg st="2" end="2"/>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0"/>
                                  </p:stCondLst>
                                  <p:childTnLst>
                                    <p:set>
                                      <p:cBhvr>
                                        <p:cTn id="14" dur="1" fill="hold">
                                          <p:stCondLst>
                                            <p:cond delay="0"/>
                                          </p:stCondLst>
                                        </p:cTn>
                                        <p:tgtEl>
                                          <p:spTgt spid="2281475">
                                            <p:txEl>
                                              <p:pRg st="3" end="3"/>
                                            </p:txEl>
                                          </p:spTgt>
                                        </p:tgtEl>
                                        <p:attrNameLst>
                                          <p:attrName>style.visibility</p:attrName>
                                        </p:attrNameLst>
                                      </p:cBhvr>
                                      <p:to>
                                        <p:strVal val="visible"/>
                                      </p:to>
                                    </p:set>
                                    <p:animEffect transition="in" filter="wipe(up)">
                                      <p:cBhvr>
                                        <p:cTn id="15" dur="1000"/>
                                        <p:tgtEl>
                                          <p:spTgt spid="228147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2281475">
                                            <p:txEl>
                                              <p:pRg st="4" end="4"/>
                                            </p:txEl>
                                          </p:spTgt>
                                        </p:tgtEl>
                                        <p:attrNameLst>
                                          <p:attrName>style.visibility</p:attrName>
                                        </p:attrNameLst>
                                      </p:cBhvr>
                                      <p:to>
                                        <p:strVal val="visible"/>
                                      </p:to>
                                    </p:set>
                                    <p:animEffect transition="in" filter="wipe(up)">
                                      <p:cBhvr>
                                        <p:cTn id="20" dur="1000"/>
                                        <p:tgtEl>
                                          <p:spTgt spid="2281475">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281475">
                                            <p:txEl>
                                              <p:pRg st="5" end="5"/>
                                            </p:txEl>
                                          </p:spTgt>
                                        </p:tgtEl>
                                        <p:attrNameLst>
                                          <p:attrName>style.visibility</p:attrName>
                                        </p:attrNameLst>
                                      </p:cBhvr>
                                      <p:to>
                                        <p:strVal val="visible"/>
                                      </p:to>
                                    </p:set>
                                    <p:animEffect transition="in" filter="wipe(up)">
                                      <p:cBhvr>
                                        <p:cTn id="25" dur="1000"/>
                                        <p:tgtEl>
                                          <p:spTgt spid="22814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B9E0B115-D95D-43AB-9DAD-3E8C43EF5C6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92C422B-63D7-4EDF-BD98-3C53DC62DA51}" type="slidenum">
              <a:rPr lang="zh-CN" altLang="en-US" sz="2000"/>
              <a:pPr/>
              <a:t>236</a:t>
            </a:fld>
            <a:endParaRPr lang="en-US" altLang="zh-CN" sz="2000"/>
          </a:p>
        </p:txBody>
      </p:sp>
      <p:sp>
        <p:nvSpPr>
          <p:cNvPr id="20483" name="日期占位符 4">
            <a:extLst>
              <a:ext uri="{FF2B5EF4-FFF2-40B4-BE49-F238E27FC236}">
                <a16:creationId xmlns:a16="http://schemas.microsoft.com/office/drawing/2014/main" id="{F3D84A54-00E0-4B0E-9650-2F7A1B4621CA}"/>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1DC62DF-7CDB-4215-9F02-8DE793D69838}" type="datetime1">
              <a:rPr lang="zh-CN" altLang="en-US" sz="1800" smtClean="0"/>
              <a:pPr/>
              <a:t>2024/6/12</a:t>
            </a:fld>
            <a:endParaRPr lang="en-US" altLang="zh-CN" sz="1000"/>
          </a:p>
        </p:txBody>
      </p:sp>
      <p:sp>
        <p:nvSpPr>
          <p:cNvPr id="2284546" name="Rectangle 2">
            <a:extLst>
              <a:ext uri="{FF2B5EF4-FFF2-40B4-BE49-F238E27FC236}">
                <a16:creationId xmlns:a16="http://schemas.microsoft.com/office/drawing/2014/main" id="{1A27EE4F-A095-44BD-B281-FDCB421B32DC}"/>
              </a:ext>
            </a:extLst>
          </p:cNvPr>
          <p:cNvSpPr>
            <a:spLocks noGrp="1" noChangeArrowheads="1"/>
          </p:cNvSpPr>
          <p:nvPr>
            <p:ph type="title"/>
          </p:nvPr>
        </p:nvSpPr>
        <p:spPr/>
        <p:txBody>
          <a:bodyPr/>
          <a:lstStyle/>
          <a:p>
            <a:pPr defTabSz="914400">
              <a:defRPr/>
            </a:pPr>
            <a:r>
              <a:rPr lang="en-US" altLang="en-US"/>
              <a:t>可串行化调度</a:t>
            </a:r>
            <a:endParaRPr lang="zh-CN" altLang="en-US"/>
          </a:p>
        </p:txBody>
      </p:sp>
      <p:sp>
        <p:nvSpPr>
          <p:cNvPr id="2284547" name="Rectangle 3">
            <a:extLst>
              <a:ext uri="{FF2B5EF4-FFF2-40B4-BE49-F238E27FC236}">
                <a16:creationId xmlns:a16="http://schemas.microsoft.com/office/drawing/2014/main" id="{E647CE9B-5CA2-4D7D-9C34-A64E06CAB175}"/>
              </a:ext>
            </a:extLst>
          </p:cNvPr>
          <p:cNvSpPr>
            <a:spLocks noGrp="1" noChangeArrowheads="1"/>
          </p:cNvSpPr>
          <p:nvPr>
            <p:ph type="body" idx="1"/>
          </p:nvPr>
        </p:nvSpPr>
        <p:spPr>
          <a:xfrm>
            <a:off x="650875" y="1143000"/>
            <a:ext cx="8820150" cy="5461000"/>
          </a:xfrm>
        </p:spPr>
        <p:txBody>
          <a:bodyPr/>
          <a:lstStyle/>
          <a:p>
            <a:pPr>
              <a:lnSpc>
                <a:spcPct val="80000"/>
              </a:lnSpc>
            </a:pPr>
            <a:r>
              <a:rPr lang="zh-CN" altLang="en-US">
                <a:solidFill>
                  <a:srgbClr val="0000FF"/>
                </a:solidFill>
              </a:rPr>
              <a:t>可串行性是并行事务正确性的唯一准则</a:t>
            </a:r>
          </a:p>
          <a:p>
            <a:pPr lvl="1">
              <a:lnSpc>
                <a:spcPct val="80000"/>
              </a:lnSpc>
            </a:pPr>
            <a:r>
              <a:rPr lang="zh-CN" altLang="en-US"/>
              <a:t>按这个准则规定，一个给定的并发调度，当且仅当它是可串化的，才认为是正确调度</a:t>
            </a:r>
          </a:p>
          <a:p>
            <a:pPr>
              <a:lnSpc>
                <a:spcPct val="80000"/>
              </a:lnSpc>
            </a:pPr>
            <a:r>
              <a:rPr lang="zh-CN" altLang="en-US"/>
              <a:t>例：现在有两个事务，分别包含下列操作：</a:t>
            </a:r>
          </a:p>
          <a:p>
            <a:pPr lvl="1">
              <a:lnSpc>
                <a:spcPct val="80000"/>
              </a:lnSpc>
              <a:buFontTx/>
              <a:buNone/>
            </a:pPr>
            <a:r>
              <a:rPr lang="zh-CN" altLang="en-US"/>
              <a:t>        　 事务</a:t>
            </a:r>
            <a:r>
              <a:rPr lang="en-US" altLang="zh-CN"/>
              <a:t>1</a:t>
            </a:r>
            <a:r>
              <a:rPr lang="zh-CN" altLang="en-US"/>
              <a:t>：读</a:t>
            </a:r>
            <a:r>
              <a:rPr lang="en-US" altLang="zh-CN"/>
              <a:t>B</a:t>
            </a:r>
            <a:r>
              <a:rPr lang="zh-CN" altLang="en-US"/>
              <a:t>；</a:t>
            </a:r>
            <a:r>
              <a:rPr lang="en-US" altLang="zh-CN"/>
              <a:t>A=B+1</a:t>
            </a:r>
            <a:r>
              <a:rPr lang="zh-CN" altLang="en-US"/>
              <a:t>；写回</a:t>
            </a:r>
            <a:r>
              <a:rPr lang="en-US" altLang="zh-CN"/>
              <a:t>A</a:t>
            </a:r>
            <a:r>
              <a:rPr lang="zh-CN" altLang="en-US"/>
              <a:t>；</a:t>
            </a:r>
          </a:p>
          <a:p>
            <a:pPr lvl="1">
              <a:lnSpc>
                <a:spcPct val="80000"/>
              </a:lnSpc>
              <a:buFontTx/>
              <a:buNone/>
            </a:pPr>
            <a:r>
              <a:rPr lang="zh-CN" altLang="en-US"/>
              <a:t>             事务</a:t>
            </a:r>
            <a:r>
              <a:rPr lang="en-US" altLang="zh-CN"/>
              <a:t>2</a:t>
            </a:r>
            <a:r>
              <a:rPr lang="zh-CN" altLang="en-US"/>
              <a:t>：读</a:t>
            </a:r>
            <a:r>
              <a:rPr lang="en-US" altLang="zh-CN"/>
              <a:t>A</a:t>
            </a:r>
            <a:r>
              <a:rPr lang="zh-CN" altLang="en-US"/>
              <a:t>；</a:t>
            </a:r>
            <a:r>
              <a:rPr lang="en-US" altLang="zh-CN"/>
              <a:t>B=A+1</a:t>
            </a:r>
            <a:r>
              <a:rPr lang="zh-CN" altLang="en-US"/>
              <a:t>；写回</a:t>
            </a:r>
            <a:r>
              <a:rPr lang="en-US" altLang="zh-CN"/>
              <a:t>B</a:t>
            </a:r>
            <a:r>
              <a:rPr lang="zh-CN" altLang="en-US"/>
              <a:t>；</a:t>
            </a:r>
          </a:p>
          <a:p>
            <a:pPr lvl="1">
              <a:lnSpc>
                <a:spcPct val="80000"/>
              </a:lnSpc>
              <a:buFontTx/>
              <a:buNone/>
            </a:pPr>
            <a:r>
              <a:rPr lang="zh-CN" altLang="en-US"/>
              <a:t>        假设</a:t>
            </a:r>
            <a:r>
              <a:rPr lang="en-US" altLang="zh-CN"/>
              <a:t>A</a:t>
            </a:r>
            <a:r>
              <a:rPr lang="zh-CN" altLang="en-US"/>
              <a:t>的初值为</a:t>
            </a:r>
            <a:r>
              <a:rPr lang="en-US" altLang="zh-CN"/>
              <a:t>2</a:t>
            </a:r>
            <a:r>
              <a:rPr lang="zh-CN" altLang="en-US"/>
              <a:t>，</a:t>
            </a:r>
            <a:r>
              <a:rPr lang="en-US" altLang="zh-CN"/>
              <a:t>B</a:t>
            </a:r>
            <a:r>
              <a:rPr lang="zh-CN" altLang="en-US"/>
              <a:t>的初值为</a:t>
            </a:r>
            <a:r>
              <a:rPr lang="en-US" altLang="zh-CN"/>
              <a:t>2</a:t>
            </a:r>
            <a:r>
              <a:rPr lang="zh-CN" altLang="en-US"/>
              <a:t>。</a:t>
            </a:r>
          </a:p>
          <a:p>
            <a:pPr lvl="1">
              <a:lnSpc>
                <a:spcPct val="80000"/>
              </a:lnSpc>
            </a:pPr>
            <a:r>
              <a:rPr lang="zh-CN" altLang="en-US"/>
              <a:t>对这两个事务的不同调度策略</a:t>
            </a:r>
          </a:p>
          <a:p>
            <a:pPr lvl="2">
              <a:lnSpc>
                <a:spcPct val="80000"/>
              </a:lnSpc>
            </a:pPr>
            <a:r>
              <a:rPr lang="zh-CN" altLang="en-US"/>
              <a:t>串行执行</a:t>
            </a:r>
          </a:p>
          <a:p>
            <a:pPr lvl="3">
              <a:lnSpc>
                <a:spcPct val="80000"/>
              </a:lnSpc>
            </a:pPr>
            <a:r>
              <a:rPr lang="en-US" altLang="zh-CN"/>
              <a:t>(a)</a:t>
            </a:r>
            <a:r>
              <a:rPr lang="zh-CN" altLang="en-US"/>
              <a:t>串行调度策略、 </a:t>
            </a:r>
            <a:r>
              <a:rPr lang="en-US" altLang="zh-CN"/>
              <a:t>(b)</a:t>
            </a:r>
            <a:r>
              <a:rPr lang="zh-CN" altLang="en-US"/>
              <a:t>串行调度策略</a:t>
            </a:r>
            <a:endParaRPr lang="en-US" altLang="zh-CN"/>
          </a:p>
          <a:p>
            <a:pPr lvl="2">
              <a:lnSpc>
                <a:spcPct val="80000"/>
              </a:lnSpc>
            </a:pPr>
            <a:r>
              <a:rPr lang="zh-CN" altLang="en-US"/>
              <a:t>交错执行</a:t>
            </a:r>
          </a:p>
          <a:p>
            <a:pPr lvl="3">
              <a:lnSpc>
                <a:spcPct val="50000"/>
              </a:lnSpc>
            </a:pPr>
            <a:r>
              <a:rPr lang="en-US" altLang="zh-CN"/>
              <a:t>(c)</a:t>
            </a:r>
            <a:r>
              <a:rPr lang="zh-CN" altLang="en-US"/>
              <a:t>不可串行化的调度、 </a:t>
            </a:r>
            <a:r>
              <a:rPr lang="en-US" altLang="zh-CN"/>
              <a:t>(d)</a:t>
            </a:r>
            <a:r>
              <a:rPr lang="zh-CN" altLang="en-US"/>
              <a:t>可串行化的调度</a:t>
            </a:r>
          </a:p>
        </p:txBody>
      </p:sp>
    </p:spTree>
    <p:extLst>
      <p:ext uri="{BB962C8B-B14F-4D97-AF65-F5344CB8AC3E}">
        <p14:creationId xmlns:p14="http://schemas.microsoft.com/office/powerpoint/2010/main" val="1478288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84547">
                                            <p:txEl>
                                              <p:pRg st="2" end="2"/>
                                            </p:txEl>
                                          </p:spTgt>
                                        </p:tgtEl>
                                        <p:attrNameLst>
                                          <p:attrName>style.visibility</p:attrName>
                                        </p:attrNameLst>
                                      </p:cBhvr>
                                      <p:to>
                                        <p:strVal val="visible"/>
                                      </p:to>
                                    </p:set>
                                    <p:anim calcmode="lin" valueType="num">
                                      <p:cBhvr additive="base">
                                        <p:cTn id="7" dur="500" fill="hold"/>
                                        <p:tgtEl>
                                          <p:spTgt spid="22845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845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84547">
                                            <p:txEl>
                                              <p:pRg st="3" end="3"/>
                                            </p:txEl>
                                          </p:spTgt>
                                        </p:tgtEl>
                                        <p:attrNameLst>
                                          <p:attrName>style.visibility</p:attrName>
                                        </p:attrNameLst>
                                      </p:cBhvr>
                                      <p:to>
                                        <p:strVal val="visible"/>
                                      </p:to>
                                    </p:set>
                                    <p:anim calcmode="lin" valueType="num">
                                      <p:cBhvr additive="base">
                                        <p:cTn id="11" dur="500" fill="hold"/>
                                        <p:tgtEl>
                                          <p:spTgt spid="228454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8454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84547">
                                            <p:txEl>
                                              <p:pRg st="4" end="4"/>
                                            </p:txEl>
                                          </p:spTgt>
                                        </p:tgtEl>
                                        <p:attrNameLst>
                                          <p:attrName>style.visibility</p:attrName>
                                        </p:attrNameLst>
                                      </p:cBhvr>
                                      <p:to>
                                        <p:strVal val="visible"/>
                                      </p:to>
                                    </p:set>
                                    <p:anim calcmode="lin" valueType="num">
                                      <p:cBhvr additive="base">
                                        <p:cTn id="15" dur="500" fill="hold"/>
                                        <p:tgtEl>
                                          <p:spTgt spid="228454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8454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84547">
                                            <p:txEl>
                                              <p:pRg st="5" end="5"/>
                                            </p:txEl>
                                          </p:spTgt>
                                        </p:tgtEl>
                                        <p:attrNameLst>
                                          <p:attrName>style.visibility</p:attrName>
                                        </p:attrNameLst>
                                      </p:cBhvr>
                                      <p:to>
                                        <p:strVal val="visible"/>
                                      </p:to>
                                    </p:set>
                                    <p:anim calcmode="lin" valueType="num">
                                      <p:cBhvr additive="base">
                                        <p:cTn id="19" dur="500" fill="hold"/>
                                        <p:tgtEl>
                                          <p:spTgt spid="228454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84547">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84547">
                                            <p:txEl>
                                              <p:pRg st="6" end="6"/>
                                            </p:txEl>
                                          </p:spTgt>
                                        </p:tgtEl>
                                        <p:attrNameLst>
                                          <p:attrName>style.visibility</p:attrName>
                                        </p:attrNameLst>
                                      </p:cBhvr>
                                      <p:to>
                                        <p:strVal val="visible"/>
                                      </p:to>
                                    </p:set>
                                    <p:anim calcmode="lin" valueType="num">
                                      <p:cBhvr additive="base">
                                        <p:cTn id="23" dur="500" fill="hold"/>
                                        <p:tgtEl>
                                          <p:spTgt spid="228454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84547">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84547">
                                            <p:txEl>
                                              <p:pRg st="7" end="7"/>
                                            </p:txEl>
                                          </p:spTgt>
                                        </p:tgtEl>
                                        <p:attrNameLst>
                                          <p:attrName>style.visibility</p:attrName>
                                        </p:attrNameLst>
                                      </p:cBhvr>
                                      <p:to>
                                        <p:strVal val="visible"/>
                                      </p:to>
                                    </p:set>
                                    <p:anim calcmode="lin" valueType="num">
                                      <p:cBhvr additive="base">
                                        <p:cTn id="27" dur="500" fill="hold"/>
                                        <p:tgtEl>
                                          <p:spTgt spid="228454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84547">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84547">
                                            <p:txEl>
                                              <p:pRg st="8" end="8"/>
                                            </p:txEl>
                                          </p:spTgt>
                                        </p:tgtEl>
                                        <p:attrNameLst>
                                          <p:attrName>style.visibility</p:attrName>
                                        </p:attrNameLst>
                                      </p:cBhvr>
                                      <p:to>
                                        <p:strVal val="visible"/>
                                      </p:to>
                                    </p:set>
                                    <p:anim calcmode="lin" valueType="num">
                                      <p:cBhvr additive="base">
                                        <p:cTn id="31" dur="500" fill="hold"/>
                                        <p:tgtEl>
                                          <p:spTgt spid="2284547">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84547">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84547">
                                            <p:txEl>
                                              <p:pRg st="9" end="9"/>
                                            </p:txEl>
                                          </p:spTgt>
                                        </p:tgtEl>
                                        <p:attrNameLst>
                                          <p:attrName>style.visibility</p:attrName>
                                        </p:attrNameLst>
                                      </p:cBhvr>
                                      <p:to>
                                        <p:strVal val="visible"/>
                                      </p:to>
                                    </p:set>
                                    <p:anim calcmode="lin" valueType="num">
                                      <p:cBhvr additive="base">
                                        <p:cTn id="35" dur="500" fill="hold"/>
                                        <p:tgtEl>
                                          <p:spTgt spid="2284547">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84547">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84547">
                                            <p:txEl>
                                              <p:pRg st="10" end="10"/>
                                            </p:txEl>
                                          </p:spTgt>
                                        </p:tgtEl>
                                        <p:attrNameLst>
                                          <p:attrName>style.visibility</p:attrName>
                                        </p:attrNameLst>
                                      </p:cBhvr>
                                      <p:to>
                                        <p:strVal val="visible"/>
                                      </p:to>
                                    </p:set>
                                    <p:anim calcmode="lin" valueType="num">
                                      <p:cBhvr additive="base">
                                        <p:cTn id="39" dur="500" fill="hold"/>
                                        <p:tgtEl>
                                          <p:spTgt spid="2284547">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845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F2675F66-2D56-49B5-B5C8-DC700C504BF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103CD0B-B9FA-49DA-9611-A8EFF239C002}" type="slidenum">
              <a:rPr lang="zh-CN" altLang="en-US" sz="2000"/>
              <a:pPr/>
              <a:t>237</a:t>
            </a:fld>
            <a:endParaRPr lang="en-US" altLang="zh-CN" sz="2000"/>
          </a:p>
        </p:txBody>
      </p:sp>
      <p:sp>
        <p:nvSpPr>
          <p:cNvPr id="29699" name="日期占位符 4">
            <a:extLst>
              <a:ext uri="{FF2B5EF4-FFF2-40B4-BE49-F238E27FC236}">
                <a16:creationId xmlns:a16="http://schemas.microsoft.com/office/drawing/2014/main" id="{9EEA09FE-2EA4-4E3B-AAB6-E1E65169A25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CD9998E-2F16-43F7-8C6C-2A21B12547AB}" type="datetime1">
              <a:rPr lang="zh-CN" altLang="en-US" sz="1800" smtClean="0"/>
              <a:pPr/>
              <a:t>2024/6/12</a:t>
            </a:fld>
            <a:endParaRPr lang="en-US" altLang="zh-CN" sz="1000"/>
          </a:p>
        </p:txBody>
      </p:sp>
      <p:sp>
        <p:nvSpPr>
          <p:cNvPr id="2344962" name="Rectangle 2">
            <a:extLst>
              <a:ext uri="{FF2B5EF4-FFF2-40B4-BE49-F238E27FC236}">
                <a16:creationId xmlns:a16="http://schemas.microsoft.com/office/drawing/2014/main" id="{C0ADF653-7014-4471-8308-69904949B434}"/>
              </a:ext>
            </a:extLst>
          </p:cNvPr>
          <p:cNvSpPr>
            <a:spLocks noGrp="1" noChangeArrowheads="1"/>
          </p:cNvSpPr>
          <p:nvPr>
            <p:ph type="title"/>
          </p:nvPr>
        </p:nvSpPr>
        <p:spPr/>
        <p:txBody>
          <a:bodyPr/>
          <a:lstStyle/>
          <a:p>
            <a:pPr defTabSz="914400">
              <a:defRPr/>
            </a:pPr>
            <a:r>
              <a:rPr lang="en-US" altLang="zh-CN"/>
              <a:t>9.2.2 </a:t>
            </a:r>
            <a:r>
              <a:rPr lang="en-US" altLang="en-US"/>
              <a:t>调度的冲突等价性</a:t>
            </a:r>
            <a:endParaRPr lang="zh-CN" altLang="en-US"/>
          </a:p>
        </p:txBody>
      </p:sp>
      <p:sp>
        <p:nvSpPr>
          <p:cNvPr id="2344963" name="Rectangle 3">
            <a:extLst>
              <a:ext uri="{FF2B5EF4-FFF2-40B4-BE49-F238E27FC236}">
                <a16:creationId xmlns:a16="http://schemas.microsoft.com/office/drawing/2014/main" id="{1A75E4D6-9181-4F4E-8A36-40E992368966}"/>
              </a:ext>
            </a:extLst>
          </p:cNvPr>
          <p:cNvSpPr>
            <a:spLocks noGrp="1" noChangeArrowheads="1"/>
          </p:cNvSpPr>
          <p:nvPr>
            <p:ph type="body" idx="1"/>
          </p:nvPr>
        </p:nvSpPr>
        <p:spPr>
          <a:xfrm>
            <a:off x="560388" y="1143000"/>
            <a:ext cx="8820150" cy="4457700"/>
          </a:xfrm>
        </p:spPr>
        <p:txBody>
          <a:bodyPr/>
          <a:lstStyle/>
          <a:p>
            <a:pPr marL="342900" indent="-342900" defTabSz="914400">
              <a:spcBef>
                <a:spcPct val="15000"/>
              </a:spcBef>
            </a:pPr>
            <a:r>
              <a:rPr lang="zh-CN" altLang="en-US"/>
              <a:t>冲突操作</a:t>
            </a:r>
          </a:p>
          <a:p>
            <a:pPr marL="742950" lvl="1" indent="-285750" defTabSz="914400">
              <a:spcBef>
                <a:spcPct val="15000"/>
              </a:spcBef>
            </a:pPr>
            <a:r>
              <a:rPr lang="zh-CN" altLang="en-US">
                <a:solidFill>
                  <a:srgbClr val="FF0000"/>
                </a:solidFill>
              </a:rPr>
              <a:t>冲突操作是指不同的事务对同一个数据的读写操作和写写操作</a:t>
            </a:r>
          </a:p>
          <a:p>
            <a:pPr marL="1143000" lvl="2" indent="-228600" defTabSz="914400">
              <a:spcBef>
                <a:spcPct val="15000"/>
              </a:spcBef>
            </a:pPr>
            <a:r>
              <a:rPr lang="en-US" altLang="zh-CN" sz="3000"/>
              <a:t>R</a:t>
            </a:r>
            <a:r>
              <a:rPr lang="en-US" altLang="zh-CN" sz="3000" baseline="-25000"/>
              <a:t>i</a:t>
            </a:r>
            <a:r>
              <a:rPr lang="en-US" altLang="zh-CN" sz="3000"/>
              <a:t>(x)</a:t>
            </a:r>
            <a:r>
              <a:rPr lang="zh-CN" altLang="en-US" sz="3000"/>
              <a:t>与</a:t>
            </a:r>
            <a:r>
              <a:rPr lang="en-US" altLang="zh-CN" sz="3000"/>
              <a:t>W</a:t>
            </a:r>
            <a:r>
              <a:rPr lang="en-US" altLang="zh-CN" sz="3000" baseline="-25000"/>
              <a:t>j</a:t>
            </a:r>
            <a:r>
              <a:rPr lang="en-US" altLang="zh-CN" sz="3000"/>
              <a:t>(x)	          /* </a:t>
            </a:r>
            <a:r>
              <a:rPr lang="zh-CN" altLang="en-US" sz="3000"/>
              <a:t>事务</a:t>
            </a:r>
            <a:r>
              <a:rPr lang="en-US" altLang="zh-CN" sz="3000"/>
              <a:t>T</a:t>
            </a:r>
            <a:r>
              <a:rPr lang="en-US" altLang="zh-CN" sz="3000" baseline="-25000"/>
              <a:t>i</a:t>
            </a:r>
            <a:r>
              <a:rPr lang="zh-CN" altLang="en-US" sz="3000"/>
              <a:t>读</a:t>
            </a:r>
            <a:r>
              <a:rPr lang="en-US" altLang="zh-CN" sz="3000"/>
              <a:t>x</a:t>
            </a:r>
            <a:r>
              <a:rPr lang="zh-CN" altLang="en-US" sz="3000"/>
              <a:t>，</a:t>
            </a:r>
            <a:r>
              <a:rPr lang="en-US" altLang="zh-CN" sz="3000"/>
              <a:t>T</a:t>
            </a:r>
            <a:r>
              <a:rPr lang="en-US" altLang="zh-CN" sz="3000" baseline="-25000"/>
              <a:t>j</a:t>
            </a:r>
            <a:r>
              <a:rPr lang="zh-CN" altLang="en-US" sz="3000"/>
              <a:t>写</a:t>
            </a:r>
            <a:r>
              <a:rPr lang="en-US" altLang="zh-CN" sz="3000"/>
              <a:t>x*/</a:t>
            </a:r>
          </a:p>
          <a:p>
            <a:pPr marL="1143000" lvl="2" indent="-228600" defTabSz="914400">
              <a:spcBef>
                <a:spcPct val="15000"/>
              </a:spcBef>
            </a:pPr>
            <a:r>
              <a:rPr lang="en-US" altLang="zh-CN" sz="3000"/>
              <a:t>W</a:t>
            </a:r>
            <a:r>
              <a:rPr lang="en-US" altLang="zh-CN" sz="3000" baseline="-25000"/>
              <a:t>i</a:t>
            </a:r>
            <a:r>
              <a:rPr lang="en-US" altLang="zh-CN" sz="3000"/>
              <a:t>(x)</a:t>
            </a:r>
            <a:r>
              <a:rPr lang="zh-CN" altLang="en-US" sz="3000"/>
              <a:t>与</a:t>
            </a:r>
            <a:r>
              <a:rPr lang="en-US" altLang="zh-CN" sz="3000"/>
              <a:t>W</a:t>
            </a:r>
            <a:r>
              <a:rPr lang="en-US" altLang="zh-CN" sz="3000" baseline="-25000"/>
              <a:t>j</a:t>
            </a:r>
            <a:r>
              <a:rPr lang="en-US" altLang="zh-CN" sz="3000"/>
              <a:t>(x)	          /* </a:t>
            </a:r>
            <a:r>
              <a:rPr lang="zh-CN" altLang="en-US" sz="3000"/>
              <a:t>事务</a:t>
            </a:r>
            <a:r>
              <a:rPr lang="en-US" altLang="zh-CN" sz="3000"/>
              <a:t>T</a:t>
            </a:r>
            <a:r>
              <a:rPr lang="en-US" altLang="zh-CN" sz="3000" baseline="-25000"/>
              <a:t>i</a:t>
            </a:r>
            <a:r>
              <a:rPr lang="zh-CN" altLang="en-US" sz="3000"/>
              <a:t>写</a:t>
            </a:r>
            <a:r>
              <a:rPr lang="en-US" altLang="zh-CN" sz="3000"/>
              <a:t>x</a:t>
            </a:r>
            <a:r>
              <a:rPr lang="zh-CN" altLang="en-US" sz="3000"/>
              <a:t>，</a:t>
            </a:r>
            <a:r>
              <a:rPr lang="en-US" altLang="zh-CN" sz="3000"/>
              <a:t>T</a:t>
            </a:r>
            <a:r>
              <a:rPr lang="en-US" altLang="zh-CN" sz="3000" baseline="-25000"/>
              <a:t>j</a:t>
            </a:r>
            <a:r>
              <a:rPr lang="zh-CN" altLang="en-US" sz="3000"/>
              <a:t>写</a:t>
            </a:r>
            <a:r>
              <a:rPr lang="en-US" altLang="zh-CN" sz="3000"/>
              <a:t>x*/</a:t>
            </a:r>
          </a:p>
          <a:p>
            <a:pPr marL="742950" lvl="1" indent="-285750" defTabSz="914400">
              <a:spcBef>
                <a:spcPct val="15000"/>
              </a:spcBef>
            </a:pPr>
            <a:r>
              <a:rPr lang="zh-CN" altLang="en-US"/>
              <a:t>其他操作是不冲突操作</a:t>
            </a:r>
          </a:p>
          <a:p>
            <a:pPr marL="742950" lvl="1" indent="-285750" defTabSz="914400">
              <a:spcBef>
                <a:spcPct val="15000"/>
              </a:spcBef>
            </a:pPr>
            <a:r>
              <a:rPr lang="zh-CN" altLang="en-US">
                <a:solidFill>
                  <a:srgbClr val="0000FF"/>
                </a:solidFill>
              </a:rPr>
              <a:t>不同事务的冲突操作和同一事务的两个操作不能交换</a:t>
            </a:r>
            <a:r>
              <a:rPr lang="en-US" altLang="zh-CN"/>
              <a:t>(Swap) </a:t>
            </a:r>
            <a:endParaRPr lang="zh-CN" altLang="en-US"/>
          </a:p>
          <a:p>
            <a:pPr marL="342900" indent="-342900" defTabSz="914400">
              <a:lnSpc>
                <a:spcPct val="110000"/>
              </a:lnSpc>
              <a:spcBef>
                <a:spcPct val="15000"/>
              </a:spcBef>
            </a:pPr>
            <a:r>
              <a:rPr lang="zh-CN" altLang="en-US"/>
              <a:t>定义</a:t>
            </a:r>
            <a:r>
              <a:rPr lang="en-US" altLang="zh-CN"/>
              <a:t>9.2  </a:t>
            </a:r>
            <a:r>
              <a:rPr lang="zh-CN" altLang="en-US"/>
              <a:t>如果一个调度</a:t>
            </a:r>
            <a:r>
              <a:rPr lang="en-US" altLang="zh-CN" i="1"/>
              <a:t>S</a:t>
            </a:r>
            <a:r>
              <a:rPr lang="zh-CN" altLang="en-US"/>
              <a:t>能通过一系列非冲突操作执行顺序的交换变成调度</a:t>
            </a:r>
            <a:r>
              <a:rPr lang="en-US" altLang="zh-CN" i="1"/>
              <a:t>S1</a:t>
            </a:r>
            <a:r>
              <a:rPr lang="zh-CN" altLang="en-US"/>
              <a:t>，则称</a:t>
            </a:r>
            <a:r>
              <a:rPr lang="zh-CN" altLang="en-US">
                <a:solidFill>
                  <a:srgbClr val="FF3300"/>
                </a:solidFill>
              </a:rPr>
              <a:t>调度</a:t>
            </a:r>
            <a:r>
              <a:rPr lang="en-US" altLang="zh-CN" i="1">
                <a:solidFill>
                  <a:srgbClr val="FF3300"/>
                </a:solidFill>
              </a:rPr>
              <a:t>S</a:t>
            </a:r>
            <a:r>
              <a:rPr lang="zh-CN" altLang="en-US">
                <a:solidFill>
                  <a:srgbClr val="FF3300"/>
                </a:solidFill>
              </a:rPr>
              <a:t>和</a:t>
            </a:r>
            <a:r>
              <a:rPr lang="en-US" altLang="zh-CN" i="1">
                <a:solidFill>
                  <a:srgbClr val="FF3300"/>
                </a:solidFill>
              </a:rPr>
              <a:t>S1</a:t>
            </a:r>
            <a:r>
              <a:rPr lang="en-US" altLang="zh-CN">
                <a:solidFill>
                  <a:srgbClr val="FF3300"/>
                </a:solidFill>
              </a:rPr>
              <a:t> </a:t>
            </a:r>
            <a:r>
              <a:rPr lang="zh-CN" altLang="en-US">
                <a:solidFill>
                  <a:srgbClr val="FF3300"/>
                </a:solidFill>
              </a:rPr>
              <a:t>冲突等价</a:t>
            </a:r>
            <a:r>
              <a:rPr lang="zh-CN" altLang="en-US"/>
              <a:t>。 </a:t>
            </a:r>
          </a:p>
        </p:txBody>
      </p:sp>
    </p:spTree>
    <p:extLst>
      <p:ext uri="{BB962C8B-B14F-4D97-AF65-F5344CB8AC3E}">
        <p14:creationId xmlns:p14="http://schemas.microsoft.com/office/powerpoint/2010/main" val="3169512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44963">
                                            <p:txEl>
                                              <p:pRg st="6" end="6"/>
                                            </p:txEl>
                                          </p:spTgt>
                                        </p:tgtEl>
                                        <p:attrNameLst>
                                          <p:attrName>style.visibility</p:attrName>
                                        </p:attrNameLst>
                                      </p:cBhvr>
                                      <p:to>
                                        <p:strVal val="visible"/>
                                      </p:to>
                                    </p:set>
                                    <p:animEffect transition="in" filter="fade">
                                      <p:cBhvr>
                                        <p:cTn id="7" dur="500"/>
                                        <p:tgtEl>
                                          <p:spTgt spid="2344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7BADF3F0-44A8-41C4-9C8A-B4DECF45016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FD5A035-E5A4-46C4-9AB9-CFF91B4EFF06}" type="slidenum">
              <a:rPr lang="zh-CN" altLang="en-US" sz="2000"/>
              <a:pPr/>
              <a:t>238</a:t>
            </a:fld>
            <a:endParaRPr lang="en-US" altLang="zh-CN" sz="2000"/>
          </a:p>
        </p:txBody>
      </p:sp>
      <p:sp>
        <p:nvSpPr>
          <p:cNvPr id="30723" name="日期占位符 4">
            <a:extLst>
              <a:ext uri="{FF2B5EF4-FFF2-40B4-BE49-F238E27FC236}">
                <a16:creationId xmlns:a16="http://schemas.microsoft.com/office/drawing/2014/main" id="{0CC1BD74-C1B6-4197-AA89-2DD8CD41064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0C99138-D2BA-439A-B1BB-57A8D91BE824}" type="datetime1">
              <a:rPr lang="zh-CN" altLang="en-US" sz="1800" smtClean="0"/>
              <a:pPr/>
              <a:t>2024/6/12</a:t>
            </a:fld>
            <a:endParaRPr lang="en-US" altLang="zh-CN" sz="1000"/>
          </a:p>
        </p:txBody>
      </p:sp>
      <p:grpSp>
        <p:nvGrpSpPr>
          <p:cNvPr id="2360322" name="Group 2">
            <a:extLst>
              <a:ext uri="{FF2B5EF4-FFF2-40B4-BE49-F238E27FC236}">
                <a16:creationId xmlns:a16="http://schemas.microsoft.com/office/drawing/2014/main" id="{68A5C7C6-1C09-44CB-AA87-9632B5C8A7A3}"/>
              </a:ext>
            </a:extLst>
          </p:cNvPr>
          <p:cNvGrpSpPr>
            <a:grpSpLocks/>
          </p:cNvGrpSpPr>
          <p:nvPr/>
        </p:nvGrpSpPr>
        <p:grpSpPr bwMode="auto">
          <a:xfrm>
            <a:off x="4233863" y="1630363"/>
            <a:ext cx="3024187" cy="1582737"/>
            <a:chOff x="2440" y="890"/>
            <a:chExt cx="1905" cy="997"/>
          </a:xfrm>
        </p:grpSpPr>
        <p:sp>
          <p:nvSpPr>
            <p:cNvPr id="30728" name="Rectangle 3">
              <a:extLst>
                <a:ext uri="{FF2B5EF4-FFF2-40B4-BE49-F238E27FC236}">
                  <a16:creationId xmlns:a16="http://schemas.microsoft.com/office/drawing/2014/main" id="{2C05FCEF-ECB0-4473-A3F6-FE6AF380B855}"/>
                </a:ext>
              </a:extLst>
            </p:cNvPr>
            <p:cNvSpPr>
              <a:spLocks noChangeArrowheads="1"/>
            </p:cNvSpPr>
            <p:nvPr/>
          </p:nvSpPr>
          <p:spPr bwMode="auto">
            <a:xfrm>
              <a:off x="3528" y="1570"/>
              <a:ext cx="635" cy="317"/>
            </a:xfrm>
            <a:prstGeom prst="rect">
              <a:avLst/>
            </a:prstGeom>
            <a:solidFill>
              <a:srgbClr val="FFFF99"/>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729" name="Rectangle 4">
              <a:extLst>
                <a:ext uri="{FF2B5EF4-FFF2-40B4-BE49-F238E27FC236}">
                  <a16:creationId xmlns:a16="http://schemas.microsoft.com/office/drawing/2014/main" id="{9E06B680-88EC-4AEB-9E5A-C86840D8BEE1}"/>
                </a:ext>
              </a:extLst>
            </p:cNvPr>
            <p:cNvSpPr>
              <a:spLocks noChangeArrowheads="1"/>
            </p:cNvSpPr>
            <p:nvPr/>
          </p:nvSpPr>
          <p:spPr bwMode="auto">
            <a:xfrm>
              <a:off x="2440" y="1570"/>
              <a:ext cx="1134" cy="317"/>
            </a:xfrm>
            <a:prstGeom prst="rect">
              <a:avLst/>
            </a:prstGeom>
            <a:solidFill>
              <a:srgbClr val="FF99CC"/>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730" name="Rectangle 5">
              <a:extLst>
                <a:ext uri="{FF2B5EF4-FFF2-40B4-BE49-F238E27FC236}">
                  <a16:creationId xmlns:a16="http://schemas.microsoft.com/office/drawing/2014/main" id="{D7FA6615-9C9E-4B99-BED5-74D296DA0F8B}"/>
                </a:ext>
              </a:extLst>
            </p:cNvPr>
            <p:cNvSpPr>
              <a:spLocks noChangeArrowheads="1"/>
            </p:cNvSpPr>
            <p:nvPr/>
          </p:nvSpPr>
          <p:spPr bwMode="auto">
            <a:xfrm>
              <a:off x="3211" y="890"/>
              <a:ext cx="1134" cy="317"/>
            </a:xfrm>
            <a:prstGeom prst="rect">
              <a:avLst/>
            </a:prstGeom>
            <a:solidFill>
              <a:srgbClr val="FF99CC"/>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731" name="Rectangle 6">
              <a:extLst>
                <a:ext uri="{FF2B5EF4-FFF2-40B4-BE49-F238E27FC236}">
                  <a16:creationId xmlns:a16="http://schemas.microsoft.com/office/drawing/2014/main" id="{47BE0CDA-ABB0-49DF-90DC-3BF5482B0138}"/>
                </a:ext>
              </a:extLst>
            </p:cNvPr>
            <p:cNvSpPr>
              <a:spLocks noChangeArrowheads="1"/>
            </p:cNvSpPr>
            <p:nvPr/>
          </p:nvSpPr>
          <p:spPr bwMode="auto">
            <a:xfrm>
              <a:off x="2621" y="890"/>
              <a:ext cx="635" cy="317"/>
            </a:xfrm>
            <a:prstGeom prst="rect">
              <a:avLst/>
            </a:prstGeom>
            <a:solidFill>
              <a:srgbClr val="FFFF99"/>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2360327" name="Rectangle 7">
            <a:extLst>
              <a:ext uri="{FF2B5EF4-FFF2-40B4-BE49-F238E27FC236}">
                <a16:creationId xmlns:a16="http://schemas.microsoft.com/office/drawing/2014/main" id="{4EC3514D-A19C-4B31-9FA3-7F0A7EAE23CD}"/>
              </a:ext>
            </a:extLst>
          </p:cNvPr>
          <p:cNvSpPr>
            <a:spLocks noGrp="1" noChangeArrowheads="1"/>
          </p:cNvSpPr>
          <p:nvPr>
            <p:ph type="title"/>
          </p:nvPr>
        </p:nvSpPr>
        <p:spPr/>
        <p:txBody>
          <a:bodyPr/>
          <a:lstStyle/>
          <a:p>
            <a:pPr defTabSz="914400">
              <a:defRPr/>
            </a:pPr>
            <a:r>
              <a:rPr lang="en-US" altLang="zh-CN"/>
              <a:t>9.2.2 </a:t>
            </a:r>
            <a:r>
              <a:rPr lang="en-US" altLang="en-US"/>
              <a:t>调度的冲突等价性</a:t>
            </a:r>
            <a:endParaRPr lang="zh-CN" altLang="en-US"/>
          </a:p>
        </p:txBody>
      </p:sp>
      <p:sp>
        <p:nvSpPr>
          <p:cNvPr id="2360328" name="Rectangle 8">
            <a:extLst>
              <a:ext uri="{FF2B5EF4-FFF2-40B4-BE49-F238E27FC236}">
                <a16:creationId xmlns:a16="http://schemas.microsoft.com/office/drawing/2014/main" id="{F8CB78FF-533A-4E47-A38F-671B15D0E04F}"/>
              </a:ext>
            </a:extLst>
          </p:cNvPr>
          <p:cNvSpPr>
            <a:spLocks noGrp="1" noChangeArrowheads="1"/>
          </p:cNvSpPr>
          <p:nvPr>
            <p:ph type="body" idx="1"/>
          </p:nvPr>
        </p:nvSpPr>
        <p:spPr>
          <a:xfrm>
            <a:off x="560388" y="1143000"/>
            <a:ext cx="8820150" cy="1984375"/>
          </a:xfrm>
        </p:spPr>
        <p:txBody>
          <a:bodyPr/>
          <a:lstStyle/>
          <a:p>
            <a:pPr marL="342900" indent="-342900" defTabSz="914400"/>
            <a:r>
              <a:rPr lang="en-US" altLang="zh-CN"/>
              <a:t>【</a:t>
            </a:r>
            <a:r>
              <a:rPr lang="zh-CN" altLang="en-US"/>
              <a:t>例 </a:t>
            </a:r>
            <a:r>
              <a:rPr lang="en-US" altLang="zh-CN"/>
              <a:t>9-3】</a:t>
            </a:r>
            <a:r>
              <a:rPr lang="zh-CN" altLang="en-US"/>
              <a:t>证明调度</a:t>
            </a:r>
            <a:r>
              <a:rPr lang="en-US" altLang="zh-CN" i="1"/>
              <a:t>S</a:t>
            </a:r>
            <a:r>
              <a:rPr lang="zh-CN" altLang="en-US"/>
              <a:t>是否是可串行化调度。</a:t>
            </a:r>
          </a:p>
          <a:p>
            <a:pPr marL="742950" lvl="1" indent="-285750" defTabSz="914400"/>
            <a:r>
              <a:rPr lang="zh-CN" altLang="en-US"/>
              <a:t> </a:t>
            </a:r>
            <a:r>
              <a:rPr lang="en-US" altLang="zh-CN"/>
              <a:t>S=</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a:t>
            </a:r>
            <a:r>
              <a:rPr lang="en-US" altLang="zh-CN"/>
              <a:t>R</a:t>
            </a:r>
            <a:r>
              <a:rPr lang="en-US" altLang="zh-CN" baseline="-25000"/>
              <a:t>2</a:t>
            </a:r>
            <a:r>
              <a:rPr lang="en-US" altLang="zh-CN"/>
              <a:t>(A)W</a:t>
            </a:r>
            <a:r>
              <a:rPr lang="en-US" altLang="zh-CN" baseline="-25000"/>
              <a:t>2</a:t>
            </a:r>
            <a:r>
              <a:rPr lang="en-US" altLang="zh-CN"/>
              <a:t>(A)</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R</a:t>
            </a:r>
            <a:r>
              <a:rPr lang="en-US" altLang="zh-CN" baseline="-25000"/>
              <a:t>2</a:t>
            </a:r>
            <a:r>
              <a:rPr lang="en-US" altLang="zh-CN"/>
              <a:t>(B)W</a:t>
            </a:r>
            <a:r>
              <a:rPr lang="en-US" altLang="zh-CN" baseline="-25000"/>
              <a:t>2</a:t>
            </a:r>
            <a:r>
              <a:rPr lang="en-US" altLang="zh-CN"/>
              <a:t>(B)</a:t>
            </a:r>
          </a:p>
          <a:p>
            <a:pPr marL="742950" lvl="1" indent="-285750" defTabSz="914400"/>
            <a:r>
              <a:rPr lang="zh-CN" altLang="en-US"/>
              <a:t>把</a:t>
            </a:r>
            <a:r>
              <a:rPr lang="en-US" altLang="zh-CN"/>
              <a:t>W</a:t>
            </a:r>
            <a:r>
              <a:rPr lang="en-US" altLang="zh-CN" baseline="-25000"/>
              <a:t>2</a:t>
            </a:r>
            <a:r>
              <a:rPr lang="en-US" altLang="zh-CN"/>
              <a:t>(A)</a:t>
            </a:r>
            <a:r>
              <a:rPr lang="zh-CN" altLang="en-US"/>
              <a:t>与</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zh-CN" altLang="en-US"/>
              <a:t>交换，得到：</a:t>
            </a:r>
          </a:p>
          <a:p>
            <a:pPr marL="742950" lvl="1" indent="-285750" defTabSz="914400">
              <a:buFontTx/>
              <a:buNone/>
            </a:pPr>
            <a:r>
              <a:rPr lang="zh-CN" altLang="en-US"/>
              <a:t>   </a:t>
            </a:r>
            <a:r>
              <a:rPr lang="zh-CN" altLang="en-US">
                <a:solidFill>
                  <a:srgbClr val="0000FF"/>
                </a:solidFill>
              </a:rPr>
              <a:t>   </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a:t>
            </a:r>
            <a:r>
              <a:rPr lang="en-US" altLang="zh-CN"/>
              <a:t>R</a:t>
            </a:r>
            <a:r>
              <a:rPr lang="en-US" altLang="zh-CN" baseline="-25000"/>
              <a:t>2</a:t>
            </a:r>
            <a:r>
              <a:rPr lang="en-US" altLang="zh-CN"/>
              <a:t>(A)</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W</a:t>
            </a:r>
            <a:r>
              <a:rPr lang="en-US" altLang="zh-CN" baseline="-25000"/>
              <a:t>2</a:t>
            </a:r>
            <a:r>
              <a:rPr lang="en-US" altLang="zh-CN"/>
              <a:t>(A)R</a:t>
            </a:r>
            <a:r>
              <a:rPr lang="en-US" altLang="zh-CN" baseline="-25000"/>
              <a:t>2</a:t>
            </a:r>
            <a:r>
              <a:rPr lang="en-US" altLang="zh-CN"/>
              <a:t>(B)W</a:t>
            </a:r>
            <a:r>
              <a:rPr lang="en-US" altLang="zh-CN" baseline="-25000"/>
              <a:t>2</a:t>
            </a:r>
            <a:r>
              <a:rPr lang="en-US" altLang="zh-CN"/>
              <a:t>(B)</a:t>
            </a:r>
          </a:p>
        </p:txBody>
      </p:sp>
      <p:pic>
        <p:nvPicPr>
          <p:cNvPr id="2360331" name="Picture 11">
            <a:extLst>
              <a:ext uri="{FF2B5EF4-FFF2-40B4-BE49-F238E27FC236}">
                <a16:creationId xmlns:a16="http://schemas.microsoft.com/office/drawing/2014/main" id="{D0D85AD8-EEB2-4218-BBE6-9E71D5D93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538" y="3213100"/>
            <a:ext cx="3673475"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25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60328">
                                            <p:txEl>
                                              <p:pRg st="0" end="0"/>
                                            </p:txEl>
                                          </p:spTgt>
                                        </p:tgtEl>
                                        <p:attrNameLst>
                                          <p:attrName>style.visibility</p:attrName>
                                        </p:attrNameLst>
                                      </p:cBhvr>
                                      <p:to>
                                        <p:strVal val="visible"/>
                                      </p:to>
                                    </p:set>
                                    <p:animEffect transition="in" filter="wipe(up)">
                                      <p:cBhvr>
                                        <p:cTn id="7" dur="500"/>
                                        <p:tgtEl>
                                          <p:spTgt spid="23603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60331"/>
                                        </p:tgtEl>
                                        <p:attrNameLst>
                                          <p:attrName>style.visibility</p:attrName>
                                        </p:attrNameLst>
                                      </p:cBhvr>
                                      <p:to>
                                        <p:strVal val="visible"/>
                                      </p:to>
                                    </p:set>
                                    <p:animEffect transition="in" filter="blinds(horizontal)">
                                      <p:cBhvr>
                                        <p:cTn id="12" dur="1000"/>
                                        <p:tgtEl>
                                          <p:spTgt spid="23603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60328">
                                            <p:txEl>
                                              <p:pRg st="1" end="1"/>
                                            </p:txEl>
                                          </p:spTgt>
                                        </p:tgtEl>
                                        <p:attrNameLst>
                                          <p:attrName>style.visibility</p:attrName>
                                        </p:attrNameLst>
                                      </p:cBhvr>
                                      <p:to>
                                        <p:strVal val="visible"/>
                                      </p:to>
                                    </p:set>
                                    <p:animEffect transition="in" filter="wipe(up)">
                                      <p:cBhvr>
                                        <p:cTn id="17" dur="500"/>
                                        <p:tgtEl>
                                          <p:spTgt spid="236032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60328">
                                            <p:txEl>
                                              <p:pRg st="2" end="2"/>
                                            </p:txEl>
                                          </p:spTgt>
                                        </p:tgtEl>
                                        <p:attrNameLst>
                                          <p:attrName>style.visibility</p:attrName>
                                        </p:attrNameLst>
                                      </p:cBhvr>
                                      <p:to>
                                        <p:strVal val="visible"/>
                                      </p:to>
                                    </p:set>
                                    <p:animEffect transition="in" filter="wipe(up)">
                                      <p:cBhvr>
                                        <p:cTn id="22" dur="500"/>
                                        <p:tgtEl>
                                          <p:spTgt spid="236032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60328">
                                            <p:txEl>
                                              <p:pRg st="3" end="3"/>
                                            </p:txEl>
                                          </p:spTgt>
                                        </p:tgtEl>
                                        <p:attrNameLst>
                                          <p:attrName>style.visibility</p:attrName>
                                        </p:attrNameLst>
                                      </p:cBhvr>
                                      <p:to>
                                        <p:strVal val="visible"/>
                                      </p:to>
                                    </p:set>
                                    <p:animEffect transition="in" filter="wipe(up)">
                                      <p:cBhvr>
                                        <p:cTn id="27" dur="500"/>
                                        <p:tgtEl>
                                          <p:spTgt spid="236032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360322"/>
                                        </p:tgtEl>
                                        <p:attrNameLst>
                                          <p:attrName>style.visibility</p:attrName>
                                        </p:attrNameLst>
                                      </p:cBhvr>
                                      <p:to>
                                        <p:strVal val="visible"/>
                                      </p:to>
                                    </p:set>
                                    <p:animEffect transition="in" filter="wipe(up)">
                                      <p:cBhvr>
                                        <p:cTn id="32" dur="2000"/>
                                        <p:tgtEl>
                                          <p:spTgt spid="2360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328" grpId="0" build="p" bldLvl="2"/>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1206702D-0F3D-46A1-AF49-F5C7A223C96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894951B-1B7E-4C1D-8F29-464B5F1E588D}" type="slidenum">
              <a:rPr lang="zh-CN" altLang="en-US" sz="2000"/>
              <a:pPr/>
              <a:t>239</a:t>
            </a:fld>
            <a:endParaRPr lang="en-US" altLang="zh-CN" sz="2000"/>
          </a:p>
        </p:txBody>
      </p:sp>
      <p:sp>
        <p:nvSpPr>
          <p:cNvPr id="31747" name="日期占位符 4">
            <a:extLst>
              <a:ext uri="{FF2B5EF4-FFF2-40B4-BE49-F238E27FC236}">
                <a16:creationId xmlns:a16="http://schemas.microsoft.com/office/drawing/2014/main" id="{D93C07BE-7F07-4786-908F-31D095F5FD8F}"/>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7FB9C54-DDF0-467F-9C5C-BEB221BF9B79}" type="datetime1">
              <a:rPr lang="zh-CN" altLang="en-US" sz="1800" smtClean="0"/>
              <a:pPr/>
              <a:t>2024/6/12</a:t>
            </a:fld>
            <a:endParaRPr lang="en-US" altLang="zh-CN" sz="1000"/>
          </a:p>
        </p:txBody>
      </p:sp>
      <p:sp>
        <p:nvSpPr>
          <p:cNvPr id="31748" name="Rectangle 3">
            <a:extLst>
              <a:ext uri="{FF2B5EF4-FFF2-40B4-BE49-F238E27FC236}">
                <a16:creationId xmlns:a16="http://schemas.microsoft.com/office/drawing/2014/main" id="{77C65C42-8776-4223-B3A0-3360DDFC2247}"/>
              </a:ext>
            </a:extLst>
          </p:cNvPr>
          <p:cNvSpPr>
            <a:spLocks noChangeArrowheads="1"/>
          </p:cNvSpPr>
          <p:nvPr/>
        </p:nvSpPr>
        <p:spPr bwMode="auto">
          <a:xfrm>
            <a:off x="5527675" y="3716338"/>
            <a:ext cx="865188" cy="503237"/>
          </a:xfrm>
          <a:prstGeom prst="rect">
            <a:avLst/>
          </a:prstGeom>
          <a:solidFill>
            <a:srgbClr val="FF9900"/>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49" name="Rectangle 4">
            <a:extLst>
              <a:ext uri="{FF2B5EF4-FFF2-40B4-BE49-F238E27FC236}">
                <a16:creationId xmlns:a16="http://schemas.microsoft.com/office/drawing/2014/main" id="{3CAEE0BF-E708-4285-8273-509F1BEFD3A2}"/>
              </a:ext>
            </a:extLst>
          </p:cNvPr>
          <p:cNvSpPr>
            <a:spLocks noChangeArrowheads="1"/>
          </p:cNvSpPr>
          <p:nvPr/>
        </p:nvSpPr>
        <p:spPr bwMode="auto">
          <a:xfrm>
            <a:off x="3800475" y="3716338"/>
            <a:ext cx="1800225" cy="503237"/>
          </a:xfrm>
          <a:prstGeom prst="rect">
            <a:avLst/>
          </a:prstGeom>
          <a:solidFill>
            <a:srgbClr val="33CCCC"/>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50" name="Rectangle 5">
            <a:extLst>
              <a:ext uri="{FF2B5EF4-FFF2-40B4-BE49-F238E27FC236}">
                <a16:creationId xmlns:a16="http://schemas.microsoft.com/office/drawing/2014/main" id="{33494CCA-D1B0-4DC1-A7E2-3E37FF26FAFE}"/>
              </a:ext>
            </a:extLst>
          </p:cNvPr>
          <p:cNvSpPr>
            <a:spLocks noChangeArrowheads="1"/>
          </p:cNvSpPr>
          <p:nvPr/>
        </p:nvSpPr>
        <p:spPr bwMode="auto">
          <a:xfrm>
            <a:off x="3440113" y="2636838"/>
            <a:ext cx="865187" cy="503237"/>
          </a:xfrm>
          <a:prstGeom prst="rect">
            <a:avLst/>
          </a:prstGeom>
          <a:solidFill>
            <a:srgbClr val="FF9900"/>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1751" name="Rectangle 6">
            <a:extLst>
              <a:ext uri="{FF2B5EF4-FFF2-40B4-BE49-F238E27FC236}">
                <a16:creationId xmlns:a16="http://schemas.microsoft.com/office/drawing/2014/main" id="{9B241780-FCEB-4644-ADB2-D610E8A6EB7D}"/>
              </a:ext>
            </a:extLst>
          </p:cNvPr>
          <p:cNvSpPr>
            <a:spLocks noChangeArrowheads="1"/>
          </p:cNvSpPr>
          <p:nvPr/>
        </p:nvSpPr>
        <p:spPr bwMode="auto">
          <a:xfrm>
            <a:off x="4232275" y="2636838"/>
            <a:ext cx="1800225" cy="503237"/>
          </a:xfrm>
          <a:prstGeom prst="rect">
            <a:avLst/>
          </a:prstGeom>
          <a:solidFill>
            <a:srgbClr val="33CCCC"/>
          </a:solidFill>
          <a:ln>
            <a:noFill/>
          </a:ln>
          <a:effectLst/>
          <a:extLs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361351" name="Rectangle 7">
            <a:extLst>
              <a:ext uri="{FF2B5EF4-FFF2-40B4-BE49-F238E27FC236}">
                <a16:creationId xmlns:a16="http://schemas.microsoft.com/office/drawing/2014/main" id="{B757D67A-04DC-4511-80D7-8DBDD379CC54}"/>
              </a:ext>
            </a:extLst>
          </p:cNvPr>
          <p:cNvSpPr>
            <a:spLocks noGrp="1" noChangeArrowheads="1"/>
          </p:cNvSpPr>
          <p:nvPr>
            <p:ph type="title"/>
          </p:nvPr>
        </p:nvSpPr>
        <p:spPr/>
        <p:txBody>
          <a:bodyPr/>
          <a:lstStyle/>
          <a:p>
            <a:pPr defTabSz="914400">
              <a:defRPr/>
            </a:pPr>
            <a:r>
              <a:rPr lang="en-US" altLang="zh-CN"/>
              <a:t>9.2.2 </a:t>
            </a:r>
            <a:r>
              <a:rPr lang="en-US" altLang="en-US"/>
              <a:t>调度的冲突等价性</a:t>
            </a:r>
            <a:endParaRPr lang="zh-CN" altLang="en-US"/>
          </a:p>
        </p:txBody>
      </p:sp>
      <p:sp>
        <p:nvSpPr>
          <p:cNvPr id="31753" name="Rectangle 8">
            <a:extLst>
              <a:ext uri="{FF2B5EF4-FFF2-40B4-BE49-F238E27FC236}">
                <a16:creationId xmlns:a16="http://schemas.microsoft.com/office/drawing/2014/main" id="{F2C66D9A-4CBF-43B3-AB41-BBCDAE294D49}"/>
              </a:ext>
            </a:extLst>
          </p:cNvPr>
          <p:cNvSpPr>
            <a:spLocks noGrp="1" noChangeArrowheads="1"/>
          </p:cNvSpPr>
          <p:nvPr>
            <p:ph type="body" idx="1"/>
          </p:nvPr>
        </p:nvSpPr>
        <p:spPr>
          <a:xfrm>
            <a:off x="560388" y="1143000"/>
            <a:ext cx="8820150" cy="4457700"/>
          </a:xfrm>
        </p:spPr>
        <p:txBody>
          <a:bodyPr/>
          <a:lstStyle/>
          <a:p>
            <a:pPr marL="342900" indent="-342900" defTabSz="914400"/>
            <a:r>
              <a:rPr lang="en-US" altLang="zh-CN"/>
              <a:t>【</a:t>
            </a:r>
            <a:r>
              <a:rPr lang="zh-CN" altLang="en-US"/>
              <a:t>例 </a:t>
            </a:r>
            <a:r>
              <a:rPr lang="en-US" altLang="zh-CN"/>
              <a:t>9-3】</a:t>
            </a:r>
            <a:r>
              <a:rPr lang="zh-CN" altLang="en-US"/>
              <a:t>证明调度</a:t>
            </a:r>
            <a:r>
              <a:rPr lang="en-US" altLang="zh-CN" i="1"/>
              <a:t>S</a:t>
            </a:r>
            <a:r>
              <a:rPr lang="zh-CN" altLang="en-US"/>
              <a:t>是否是可串行化调度。</a:t>
            </a:r>
          </a:p>
          <a:p>
            <a:pPr marL="742950" lvl="1" indent="-285750" defTabSz="914400"/>
            <a:r>
              <a:rPr lang="zh-CN" altLang="en-US"/>
              <a:t> </a:t>
            </a:r>
            <a:r>
              <a:rPr lang="en-US" altLang="zh-CN"/>
              <a:t>S=</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a:t>
            </a:r>
            <a:r>
              <a:rPr lang="en-US" altLang="zh-CN"/>
              <a:t>R</a:t>
            </a:r>
            <a:r>
              <a:rPr lang="en-US" altLang="zh-CN" baseline="-25000"/>
              <a:t>2</a:t>
            </a:r>
            <a:r>
              <a:rPr lang="en-US" altLang="zh-CN"/>
              <a:t>(A)W</a:t>
            </a:r>
            <a:r>
              <a:rPr lang="en-US" altLang="zh-CN" baseline="-25000"/>
              <a:t>2</a:t>
            </a:r>
            <a:r>
              <a:rPr lang="en-US" altLang="zh-CN"/>
              <a:t>(A)</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R</a:t>
            </a:r>
            <a:r>
              <a:rPr lang="en-US" altLang="zh-CN" baseline="-25000"/>
              <a:t>2</a:t>
            </a:r>
            <a:r>
              <a:rPr lang="en-US" altLang="zh-CN"/>
              <a:t>(B)W</a:t>
            </a:r>
            <a:r>
              <a:rPr lang="en-US" altLang="zh-CN" baseline="-25000"/>
              <a:t>2</a:t>
            </a:r>
            <a:r>
              <a:rPr lang="en-US" altLang="zh-CN"/>
              <a:t>(B)</a:t>
            </a:r>
          </a:p>
          <a:p>
            <a:pPr marL="742950" lvl="1" indent="-285750" defTabSz="914400"/>
            <a:r>
              <a:rPr lang="zh-CN" altLang="en-US"/>
              <a:t>把</a:t>
            </a:r>
            <a:r>
              <a:rPr lang="en-US" altLang="zh-CN"/>
              <a:t>W</a:t>
            </a:r>
            <a:r>
              <a:rPr lang="en-US" altLang="zh-CN" baseline="-25000"/>
              <a:t>2</a:t>
            </a:r>
            <a:r>
              <a:rPr lang="en-US" altLang="zh-CN"/>
              <a:t>(A)</a:t>
            </a:r>
            <a:r>
              <a:rPr lang="zh-CN" altLang="en-US"/>
              <a:t>与</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zh-CN" altLang="en-US"/>
              <a:t>交换，得到：</a:t>
            </a:r>
          </a:p>
          <a:p>
            <a:pPr marL="742950" lvl="1" indent="-285750" defTabSz="914400">
              <a:buFontTx/>
              <a:buNone/>
            </a:pPr>
            <a:r>
              <a:rPr lang="zh-CN" altLang="en-US"/>
              <a:t>   </a:t>
            </a:r>
            <a:r>
              <a:rPr lang="zh-CN" altLang="en-US">
                <a:solidFill>
                  <a:srgbClr val="0000FF"/>
                </a:solidFill>
              </a:rPr>
              <a:t>   </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a:t>
            </a:r>
            <a:r>
              <a:rPr lang="en-US" altLang="zh-CN"/>
              <a:t>R</a:t>
            </a:r>
            <a:r>
              <a:rPr lang="en-US" altLang="zh-CN" baseline="-25000"/>
              <a:t>2</a:t>
            </a:r>
            <a:r>
              <a:rPr lang="en-US" altLang="zh-CN"/>
              <a:t>(A)</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W</a:t>
            </a:r>
            <a:r>
              <a:rPr lang="en-US" altLang="zh-CN" baseline="-25000"/>
              <a:t>2</a:t>
            </a:r>
            <a:r>
              <a:rPr lang="en-US" altLang="zh-CN"/>
              <a:t>(A)R</a:t>
            </a:r>
            <a:r>
              <a:rPr lang="en-US" altLang="zh-CN" baseline="-25000"/>
              <a:t>2</a:t>
            </a:r>
            <a:r>
              <a:rPr lang="en-US" altLang="zh-CN"/>
              <a:t>(B)W</a:t>
            </a:r>
            <a:r>
              <a:rPr lang="en-US" altLang="zh-CN" baseline="-25000"/>
              <a:t>2</a:t>
            </a:r>
            <a:r>
              <a:rPr lang="en-US" altLang="zh-CN"/>
              <a:t>(B)</a:t>
            </a:r>
          </a:p>
          <a:p>
            <a:pPr marL="742950" lvl="1" indent="-285750" defTabSz="914400"/>
            <a:r>
              <a:rPr lang="zh-CN" altLang="en-US"/>
              <a:t>再把</a:t>
            </a:r>
            <a:r>
              <a:rPr lang="en-US" altLang="zh-CN"/>
              <a:t>R</a:t>
            </a:r>
            <a:r>
              <a:rPr lang="en-US" altLang="zh-CN" baseline="-25000"/>
              <a:t>2</a:t>
            </a:r>
            <a:r>
              <a:rPr lang="en-US" altLang="zh-CN"/>
              <a:t>(A)</a:t>
            </a:r>
            <a:r>
              <a:rPr lang="zh-CN" altLang="en-US"/>
              <a:t>与</a:t>
            </a:r>
            <a:r>
              <a:rPr lang="en-US" altLang="zh-CN">
                <a:solidFill>
                  <a:srgbClr val="0000FF"/>
                </a:solidFill>
              </a:rPr>
              <a:t>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zh-CN" altLang="en-US"/>
              <a:t>交换：</a:t>
            </a:r>
          </a:p>
          <a:p>
            <a:pPr marL="742950" lvl="1" indent="-285750" defTabSz="914400">
              <a:buFontTx/>
              <a:buNone/>
            </a:pPr>
            <a:r>
              <a:rPr lang="zh-CN" altLang="en-US"/>
              <a:t>  </a:t>
            </a:r>
            <a:r>
              <a:rPr lang="en-US" altLang="zh-CN"/>
              <a:t>L= </a:t>
            </a:r>
            <a:r>
              <a:rPr lang="en-US" altLang="zh-CN">
                <a:solidFill>
                  <a:srgbClr val="0000FF"/>
                </a:solidFill>
              </a:rPr>
              <a:t>R</a:t>
            </a:r>
            <a:r>
              <a:rPr lang="en-US" altLang="zh-CN" baseline="-25000">
                <a:solidFill>
                  <a:srgbClr val="0000FF"/>
                </a:solidFill>
              </a:rPr>
              <a:t>1</a:t>
            </a:r>
            <a:r>
              <a:rPr lang="en-US" altLang="zh-CN">
                <a:solidFill>
                  <a:srgbClr val="0000FF"/>
                </a:solidFill>
              </a:rPr>
              <a:t>(A)W</a:t>
            </a:r>
            <a:r>
              <a:rPr lang="en-US" altLang="zh-CN" baseline="-25000">
                <a:solidFill>
                  <a:srgbClr val="0000FF"/>
                </a:solidFill>
              </a:rPr>
              <a:t>1</a:t>
            </a:r>
            <a:r>
              <a:rPr lang="en-US" altLang="zh-CN">
                <a:solidFill>
                  <a:srgbClr val="0000FF"/>
                </a:solidFill>
              </a:rPr>
              <a:t>(A)R</a:t>
            </a:r>
            <a:r>
              <a:rPr lang="en-US" altLang="zh-CN" baseline="-25000">
                <a:solidFill>
                  <a:srgbClr val="0000FF"/>
                </a:solidFill>
              </a:rPr>
              <a:t>1</a:t>
            </a:r>
            <a:r>
              <a:rPr lang="en-US" altLang="zh-CN">
                <a:solidFill>
                  <a:srgbClr val="0000FF"/>
                </a:solidFill>
              </a:rPr>
              <a:t>(B)W</a:t>
            </a:r>
            <a:r>
              <a:rPr lang="en-US" altLang="zh-CN" baseline="-25000">
                <a:solidFill>
                  <a:srgbClr val="0000FF"/>
                </a:solidFill>
              </a:rPr>
              <a:t>1</a:t>
            </a:r>
            <a:r>
              <a:rPr lang="en-US" altLang="zh-CN">
                <a:solidFill>
                  <a:srgbClr val="0000FF"/>
                </a:solidFill>
              </a:rPr>
              <a:t>(B)</a:t>
            </a:r>
            <a:r>
              <a:rPr lang="en-US" altLang="zh-CN"/>
              <a:t>R</a:t>
            </a:r>
            <a:r>
              <a:rPr lang="en-US" altLang="zh-CN" baseline="-25000"/>
              <a:t>2</a:t>
            </a:r>
            <a:r>
              <a:rPr lang="en-US" altLang="zh-CN"/>
              <a:t>(A)W</a:t>
            </a:r>
            <a:r>
              <a:rPr lang="en-US" altLang="zh-CN" baseline="-25000"/>
              <a:t>2</a:t>
            </a:r>
            <a:r>
              <a:rPr lang="en-US" altLang="zh-CN"/>
              <a:t>(A)R</a:t>
            </a:r>
            <a:r>
              <a:rPr lang="en-US" altLang="zh-CN" baseline="-25000"/>
              <a:t>2</a:t>
            </a:r>
            <a:r>
              <a:rPr lang="en-US" altLang="zh-CN"/>
              <a:t>(B)W</a:t>
            </a:r>
            <a:r>
              <a:rPr lang="en-US" altLang="zh-CN" baseline="-25000"/>
              <a:t>2</a:t>
            </a:r>
            <a:r>
              <a:rPr lang="en-US" altLang="zh-CN"/>
              <a:t>(B)</a:t>
            </a:r>
          </a:p>
          <a:p>
            <a:pPr marL="742950" lvl="1" indent="-285750" defTabSz="914400"/>
            <a:r>
              <a:rPr lang="zh-CN" altLang="en-US"/>
              <a:t>因为</a:t>
            </a:r>
            <a:r>
              <a:rPr lang="en-US" altLang="zh-CN"/>
              <a:t>L</a:t>
            </a:r>
            <a:r>
              <a:rPr lang="zh-CN" altLang="en-US"/>
              <a:t>等价于一个串行调度</a:t>
            </a:r>
            <a:r>
              <a:rPr lang="en-US" altLang="zh-CN"/>
              <a:t>T1</a:t>
            </a:r>
            <a:r>
              <a:rPr lang="zh-CN" altLang="en-US"/>
              <a:t>，</a:t>
            </a:r>
            <a:r>
              <a:rPr lang="en-US" altLang="zh-CN"/>
              <a:t>T2</a:t>
            </a:r>
          </a:p>
          <a:p>
            <a:pPr marL="742950" lvl="1" indent="-285750" defTabSz="914400"/>
            <a:r>
              <a:rPr lang="zh-CN" altLang="en-US">
                <a:solidFill>
                  <a:srgbClr val="FF0000"/>
                </a:solidFill>
              </a:rPr>
              <a:t>所以调度</a:t>
            </a:r>
            <a:r>
              <a:rPr lang="en-US" altLang="zh-CN">
                <a:solidFill>
                  <a:srgbClr val="FF0000"/>
                </a:solidFill>
              </a:rPr>
              <a:t>S</a:t>
            </a:r>
            <a:r>
              <a:rPr lang="zh-CN" altLang="en-US">
                <a:solidFill>
                  <a:srgbClr val="FF0000"/>
                </a:solidFill>
              </a:rPr>
              <a:t>是可串行化的调度</a:t>
            </a:r>
          </a:p>
          <a:p>
            <a:pPr marL="342900" indent="-342900" defTabSz="914400">
              <a:lnSpc>
                <a:spcPct val="20000"/>
              </a:lnSpc>
            </a:pPr>
            <a:endParaRPr lang="zh-CN" altLang="en-US"/>
          </a:p>
        </p:txBody>
      </p:sp>
      <p:sp>
        <p:nvSpPr>
          <p:cNvPr id="31754" name="Rectangle 9">
            <a:extLst>
              <a:ext uri="{FF2B5EF4-FFF2-40B4-BE49-F238E27FC236}">
                <a16:creationId xmlns:a16="http://schemas.microsoft.com/office/drawing/2014/main" id="{FAD40FA5-6E86-4B36-9DD5-17CD9F67FA1A}"/>
              </a:ext>
            </a:extLst>
          </p:cNvPr>
          <p:cNvSpPr>
            <a:spLocks noChangeArrowheads="1"/>
          </p:cNvSpPr>
          <p:nvPr/>
        </p:nvSpPr>
        <p:spPr bwMode="auto">
          <a:xfrm>
            <a:off x="6248400" y="4868863"/>
            <a:ext cx="3055938" cy="508000"/>
          </a:xfrm>
          <a:prstGeom prst="rect">
            <a:avLst/>
          </a:prstGeom>
          <a:gradFill rotWithShape="1">
            <a:gsLst>
              <a:gs pos="0">
                <a:srgbClr val="FFFFFF"/>
              </a:gs>
              <a:gs pos="100000">
                <a:srgbClr val="B5BEE3"/>
              </a:gs>
            </a:gsLst>
            <a:path path="shape">
              <a:fillToRect l="50000" t="50000" r="50000" b="50000"/>
            </a:path>
          </a:gradFill>
          <a:ln w="50800" algn="ctr">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en-US" altLang="zh-CN"/>
              <a:t>L</a:t>
            </a:r>
            <a:r>
              <a:rPr lang="zh-CN" altLang="en-US"/>
              <a:t>和</a:t>
            </a:r>
            <a:r>
              <a:rPr lang="en-US" altLang="zh-CN"/>
              <a:t>S</a:t>
            </a:r>
            <a:r>
              <a:rPr lang="zh-CN" altLang="en-US"/>
              <a:t>是</a:t>
            </a:r>
            <a:r>
              <a:rPr lang="en-US" altLang="zh-CN"/>
              <a:t>(</a:t>
            </a:r>
            <a:r>
              <a:rPr lang="zh-CN" altLang="en-US"/>
              <a:t>冲突</a:t>
            </a:r>
            <a:r>
              <a:rPr lang="en-US" altLang="zh-CN"/>
              <a:t>)</a:t>
            </a:r>
            <a:r>
              <a:rPr lang="zh-CN" altLang="en-US">
                <a:solidFill>
                  <a:srgbClr val="FF3300"/>
                </a:solidFill>
              </a:rPr>
              <a:t>等价的 </a:t>
            </a:r>
          </a:p>
        </p:txBody>
      </p:sp>
    </p:spTree>
    <p:extLst>
      <p:ext uri="{BB962C8B-B14F-4D97-AF65-F5344CB8AC3E}">
        <p14:creationId xmlns:p14="http://schemas.microsoft.com/office/powerpoint/2010/main" val="3266675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1344C410-B7D0-4B5E-A89A-5FA1E2DACF8F}" type="slidenum">
              <a:rPr lang="zh-CN" altLang="en-US" smtClean="0"/>
              <a:pPr/>
              <a:t>24</a:t>
            </a:fld>
            <a:endParaRPr lang="en-US" altLang="zh-CN"/>
          </a:p>
        </p:txBody>
      </p:sp>
      <p:sp>
        <p:nvSpPr>
          <p:cNvPr id="1945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518FD686-6496-47A7-A2C8-160BEAB47765}" type="datetime1">
              <a:rPr lang="zh-CN" altLang="en-US" sz="1800" smtClean="0"/>
              <a:pPr/>
              <a:t>2024/6/12</a:t>
            </a:fld>
            <a:endParaRPr lang="en-US" altLang="zh-CN" sz="1000"/>
          </a:p>
        </p:txBody>
      </p:sp>
      <p:sp>
        <p:nvSpPr>
          <p:cNvPr id="1032194" name="Rectangle 2"/>
          <p:cNvSpPr>
            <a:spLocks noGrp="1" noChangeArrowheads="1"/>
          </p:cNvSpPr>
          <p:nvPr>
            <p:ph type="title"/>
          </p:nvPr>
        </p:nvSpPr>
        <p:spPr>
          <a:xfrm>
            <a:off x="650875" y="255588"/>
            <a:ext cx="9255125" cy="658812"/>
          </a:xfrm>
        </p:spPr>
        <p:txBody>
          <a:bodyPr/>
          <a:lstStyle/>
          <a:p>
            <a:pPr>
              <a:defRPr/>
            </a:pPr>
            <a:r>
              <a:rPr lang="zh-CN" altLang="en-US"/>
              <a:t>实体集内部不同实体间的联系</a:t>
            </a:r>
          </a:p>
        </p:txBody>
      </p:sp>
      <p:sp>
        <p:nvSpPr>
          <p:cNvPr id="19461" name="Rectangle 3"/>
          <p:cNvSpPr>
            <a:spLocks noGrp="1" noChangeArrowheads="1"/>
          </p:cNvSpPr>
          <p:nvPr>
            <p:ph type="body" idx="1"/>
          </p:nvPr>
        </p:nvSpPr>
        <p:spPr>
          <a:xfrm>
            <a:off x="650875" y="1143000"/>
            <a:ext cx="8820150" cy="4117975"/>
          </a:xfrm>
        </p:spPr>
        <p:txBody>
          <a:bodyPr/>
          <a:lstStyle/>
          <a:p>
            <a:r>
              <a:rPr lang="zh-CN" altLang="en-US"/>
              <a:t>同一实体集内一对多联系</a:t>
            </a:r>
          </a:p>
          <a:p>
            <a:pPr lvl="1"/>
            <a:r>
              <a:rPr lang="zh-CN" altLang="en-US"/>
              <a:t>实例</a:t>
            </a:r>
          </a:p>
          <a:p>
            <a:pPr lvl="2"/>
            <a:r>
              <a:rPr lang="zh-CN" altLang="en-US" i="1"/>
              <a:t> </a:t>
            </a:r>
            <a:r>
              <a:rPr lang="zh-CN" altLang="en-US"/>
              <a:t>职工实体集内部具有领导与被领导的联系</a:t>
            </a:r>
          </a:p>
          <a:p>
            <a:pPr lvl="2"/>
            <a:r>
              <a:rPr lang="zh-CN" altLang="en-US"/>
              <a:t>某一职工（干部）“领导”若干名职工</a:t>
            </a:r>
          </a:p>
          <a:p>
            <a:pPr lvl="2"/>
            <a:r>
              <a:rPr lang="zh-CN" altLang="en-US"/>
              <a:t>一个职工仅被另外一个职工直接领导</a:t>
            </a:r>
          </a:p>
          <a:p>
            <a:pPr lvl="2"/>
            <a:r>
              <a:rPr lang="zh-CN" altLang="en-US"/>
              <a:t>这是一对多的联系</a:t>
            </a:r>
          </a:p>
          <a:p>
            <a:r>
              <a:rPr lang="zh-CN" altLang="en-US"/>
              <a:t>同一实体集内一对一联系</a:t>
            </a:r>
          </a:p>
          <a:p>
            <a:r>
              <a:rPr lang="zh-CN" altLang="en-US"/>
              <a:t>同一实体集内多对多联系</a:t>
            </a:r>
          </a:p>
        </p:txBody>
      </p:sp>
      <p:grpSp>
        <p:nvGrpSpPr>
          <p:cNvPr id="19462" name="Group 25"/>
          <p:cNvGrpSpPr>
            <a:grpSpLocks/>
          </p:cNvGrpSpPr>
          <p:nvPr/>
        </p:nvGrpSpPr>
        <p:grpSpPr bwMode="auto">
          <a:xfrm>
            <a:off x="6105525" y="3860800"/>
            <a:ext cx="2808288" cy="2938463"/>
            <a:chOff x="3936" y="1152"/>
            <a:chExt cx="1440" cy="1933"/>
          </a:xfrm>
        </p:grpSpPr>
        <p:sp>
          <p:nvSpPr>
            <p:cNvPr id="19463" name="Text Box 26"/>
            <p:cNvSpPr txBox="1">
              <a:spLocks noChangeArrowheads="1"/>
            </p:cNvSpPr>
            <p:nvPr/>
          </p:nvSpPr>
          <p:spPr bwMode="auto">
            <a:xfrm>
              <a:off x="4128" y="1152"/>
              <a:ext cx="816" cy="3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职工</a:t>
              </a:r>
            </a:p>
          </p:txBody>
        </p:sp>
        <p:sp>
          <p:nvSpPr>
            <p:cNvPr id="19464" name="AutoShape 27"/>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领导</a:t>
              </a:r>
              <a:endParaRPr kumimoji="1" lang="zh-CN" altLang="en-US" sz="2400" b="0">
                <a:latin typeface="Times New Roman" pitchFamily="18" charset="0"/>
              </a:endParaRPr>
            </a:p>
          </p:txBody>
        </p:sp>
        <p:sp>
          <p:nvSpPr>
            <p:cNvPr id="19465" name="Line 28"/>
            <p:cNvSpPr>
              <a:spLocks noChangeShapeType="1"/>
            </p:cNvSpPr>
            <p:nvPr/>
          </p:nvSpPr>
          <p:spPr bwMode="auto">
            <a:xfrm flipV="1">
              <a:off x="4368"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Line 29"/>
            <p:cNvSpPr>
              <a:spLocks noChangeShapeType="1"/>
            </p:cNvSpPr>
            <p:nvPr/>
          </p:nvSpPr>
          <p:spPr bwMode="auto">
            <a:xfrm>
              <a:off x="4704"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Text Box 30"/>
            <p:cNvSpPr txBox="1">
              <a:spLocks noChangeArrowheads="1"/>
            </p:cNvSpPr>
            <p:nvPr/>
          </p:nvSpPr>
          <p:spPr bwMode="auto">
            <a:xfrm>
              <a:off x="4080" y="1584"/>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9468" name="Text Box 31"/>
            <p:cNvSpPr txBox="1">
              <a:spLocks noChangeArrowheads="1"/>
            </p:cNvSpPr>
            <p:nvPr/>
          </p:nvSpPr>
          <p:spPr bwMode="auto">
            <a:xfrm>
              <a:off x="4752" y="1584"/>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19469" name="Text Box 32"/>
            <p:cNvSpPr txBox="1">
              <a:spLocks noChangeArrowheads="1"/>
            </p:cNvSpPr>
            <p:nvPr/>
          </p:nvSpPr>
          <p:spPr bwMode="auto">
            <a:xfrm>
              <a:off x="3936" y="2544"/>
              <a:ext cx="1440"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同一实体型内部的</a:t>
              </a:r>
              <a:r>
                <a:rPr kumimoji="1" lang="en-US" altLang="zh-CN" sz="2400">
                  <a:latin typeface="Times New Roman" pitchFamily="18" charset="0"/>
                </a:rPr>
                <a:t>1:n</a:t>
              </a:r>
              <a:r>
                <a:rPr kumimoji="1" lang="zh-CN" altLang="en-US" sz="2400">
                  <a:latin typeface="Times New Roman" pitchFamily="18" charset="0"/>
                </a:rPr>
                <a:t>联系</a:t>
              </a:r>
              <a:endParaRPr kumimoji="1" lang="zh-CN" altLang="en-US" sz="2800" b="0">
                <a:latin typeface="Times New Roman" pitchFamily="18" charset="0"/>
              </a:endParaRPr>
            </a:p>
          </p:txBody>
        </p:sp>
      </p:gr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A3D98948-9B00-46C1-BBA8-E13D46BCB50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6DD316-2B1D-4A23-808E-BB82AD3695C1}" type="slidenum">
              <a:rPr lang="zh-CN" altLang="en-US" sz="2000"/>
              <a:pPr/>
              <a:t>240</a:t>
            </a:fld>
            <a:endParaRPr lang="en-US" altLang="zh-CN" sz="2000"/>
          </a:p>
        </p:txBody>
      </p:sp>
      <p:sp>
        <p:nvSpPr>
          <p:cNvPr id="32771" name="日期占位符 4">
            <a:extLst>
              <a:ext uri="{FF2B5EF4-FFF2-40B4-BE49-F238E27FC236}">
                <a16:creationId xmlns:a16="http://schemas.microsoft.com/office/drawing/2014/main" id="{F29D5E50-6A96-4479-B66E-EB11F0425A5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6D68DE-624D-45D6-8258-EF8004D43B5D}" type="datetime1">
              <a:rPr lang="zh-CN" altLang="en-US" sz="1800" smtClean="0"/>
              <a:pPr/>
              <a:t>2024/6/12</a:t>
            </a:fld>
            <a:endParaRPr lang="en-US" altLang="zh-CN" sz="1000"/>
          </a:p>
        </p:txBody>
      </p:sp>
      <p:sp>
        <p:nvSpPr>
          <p:cNvPr id="2357250" name="Rectangle 2">
            <a:extLst>
              <a:ext uri="{FF2B5EF4-FFF2-40B4-BE49-F238E27FC236}">
                <a16:creationId xmlns:a16="http://schemas.microsoft.com/office/drawing/2014/main" id="{36A11AEB-034B-444E-924C-1B14ECEF6E6C}"/>
              </a:ext>
            </a:extLst>
          </p:cNvPr>
          <p:cNvSpPr>
            <a:spLocks noGrp="1" noChangeArrowheads="1"/>
          </p:cNvSpPr>
          <p:nvPr>
            <p:ph type="title"/>
          </p:nvPr>
        </p:nvSpPr>
        <p:spPr/>
        <p:txBody>
          <a:bodyPr/>
          <a:lstStyle/>
          <a:p>
            <a:pPr defTabSz="914400">
              <a:defRPr/>
            </a:pPr>
            <a:r>
              <a:rPr lang="en-US" altLang="zh-CN"/>
              <a:t>9.2.3 </a:t>
            </a:r>
            <a:r>
              <a:rPr lang="en-US" altLang="en-US"/>
              <a:t>调度的状态等价性</a:t>
            </a:r>
            <a:endParaRPr lang="zh-CN" altLang="en-US"/>
          </a:p>
        </p:txBody>
      </p:sp>
      <p:sp>
        <p:nvSpPr>
          <p:cNvPr id="32773" name="Rectangle 3">
            <a:extLst>
              <a:ext uri="{FF2B5EF4-FFF2-40B4-BE49-F238E27FC236}">
                <a16:creationId xmlns:a16="http://schemas.microsoft.com/office/drawing/2014/main" id="{233F83AB-6B94-49A8-A888-D4367A61C25F}"/>
              </a:ext>
            </a:extLst>
          </p:cNvPr>
          <p:cNvSpPr>
            <a:spLocks noGrp="1" noChangeArrowheads="1"/>
          </p:cNvSpPr>
          <p:nvPr>
            <p:ph type="body" idx="1"/>
          </p:nvPr>
        </p:nvSpPr>
        <p:spPr>
          <a:xfrm>
            <a:off x="560388" y="1143000"/>
            <a:ext cx="8820150" cy="2908300"/>
          </a:xfrm>
        </p:spPr>
        <p:txBody>
          <a:bodyPr/>
          <a:lstStyle/>
          <a:p>
            <a:pPr marL="342900" indent="-342900" defTabSz="914400">
              <a:spcBef>
                <a:spcPct val="15000"/>
              </a:spcBef>
            </a:pPr>
            <a:r>
              <a:rPr lang="zh-CN" altLang="en-US"/>
              <a:t>定义</a:t>
            </a:r>
            <a:r>
              <a:rPr lang="en-US" altLang="zh-CN"/>
              <a:t>9.4 </a:t>
            </a:r>
            <a:r>
              <a:rPr lang="zh-CN" altLang="en-US"/>
              <a:t>我们称一个调度是</a:t>
            </a:r>
            <a:r>
              <a:rPr lang="zh-CN" altLang="en-US">
                <a:solidFill>
                  <a:srgbClr val="FF3300"/>
                </a:solidFill>
              </a:rPr>
              <a:t>状态可串行的</a:t>
            </a:r>
            <a:r>
              <a:rPr lang="zh-CN" altLang="en-US"/>
              <a:t>，如果它的状态等价于一个串行调度。</a:t>
            </a:r>
          </a:p>
          <a:p>
            <a:pPr marL="342900" indent="-342900" defTabSz="914400">
              <a:spcBef>
                <a:spcPct val="15000"/>
              </a:spcBef>
            </a:pPr>
            <a:endParaRPr lang="en-US" altLang="zh-CN"/>
          </a:p>
          <a:p>
            <a:pPr marL="342900" indent="-342900" defTabSz="914400">
              <a:spcBef>
                <a:spcPct val="15000"/>
              </a:spcBef>
            </a:pPr>
            <a:r>
              <a:rPr lang="zh-CN" altLang="en-US"/>
              <a:t>可串行化调度的充分条件</a:t>
            </a:r>
          </a:p>
          <a:p>
            <a:pPr marL="742950" lvl="1" indent="-285750" defTabSz="914400">
              <a:spcBef>
                <a:spcPct val="15000"/>
              </a:spcBef>
            </a:pPr>
            <a:r>
              <a:rPr lang="zh-CN" altLang="en-US"/>
              <a:t>一个调度</a:t>
            </a:r>
            <a:r>
              <a:rPr lang="en-US" altLang="zh-CN"/>
              <a:t>S</a:t>
            </a:r>
            <a:r>
              <a:rPr lang="zh-CN" altLang="en-US"/>
              <a:t>在保证冲突操作的次序不变的情况下</a:t>
            </a:r>
            <a:r>
              <a:rPr lang="en-US" altLang="zh-CN"/>
              <a:t>, </a:t>
            </a:r>
            <a:r>
              <a:rPr lang="zh-CN" altLang="en-US"/>
              <a:t>通过交换两个事务不冲突操作的次序得到另一个调度</a:t>
            </a:r>
            <a:r>
              <a:rPr lang="en-US" altLang="zh-CN"/>
              <a:t>S’ , </a:t>
            </a:r>
            <a:r>
              <a:rPr lang="zh-CN" altLang="en-US"/>
              <a:t>如果</a:t>
            </a:r>
            <a:r>
              <a:rPr lang="en-US" altLang="zh-CN"/>
              <a:t>S’</a:t>
            </a:r>
            <a:r>
              <a:rPr lang="zh-CN" altLang="en-US"/>
              <a:t>是串行的</a:t>
            </a:r>
            <a:r>
              <a:rPr lang="en-US" altLang="zh-CN"/>
              <a:t>, </a:t>
            </a:r>
            <a:r>
              <a:rPr lang="zh-CN" altLang="en-US"/>
              <a:t>称调度</a:t>
            </a:r>
            <a:r>
              <a:rPr lang="en-US" altLang="zh-CN"/>
              <a:t>S</a:t>
            </a:r>
            <a:r>
              <a:rPr lang="zh-CN" altLang="en-US"/>
              <a:t>为</a:t>
            </a:r>
            <a:r>
              <a:rPr lang="zh-CN" altLang="en-US">
                <a:solidFill>
                  <a:srgbClr val="0000FF"/>
                </a:solidFill>
              </a:rPr>
              <a:t>冲突可串行化的调度</a:t>
            </a:r>
          </a:p>
        </p:txBody>
      </p:sp>
    </p:spTree>
    <p:extLst>
      <p:ext uri="{BB962C8B-B14F-4D97-AF65-F5344CB8AC3E}">
        <p14:creationId xmlns:p14="http://schemas.microsoft.com/office/powerpoint/2010/main" val="334282945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5C8D3D37-37BB-4AFC-B2B1-893448D14D1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AD8251-9DD5-4E32-A963-3B2E5156E515}" type="slidenum">
              <a:rPr lang="zh-CN" altLang="en-US" sz="2000"/>
              <a:pPr/>
              <a:t>241</a:t>
            </a:fld>
            <a:endParaRPr lang="en-US" altLang="zh-CN" sz="2000"/>
          </a:p>
        </p:txBody>
      </p:sp>
      <p:sp>
        <p:nvSpPr>
          <p:cNvPr id="33795" name="日期占位符 4">
            <a:extLst>
              <a:ext uri="{FF2B5EF4-FFF2-40B4-BE49-F238E27FC236}">
                <a16:creationId xmlns:a16="http://schemas.microsoft.com/office/drawing/2014/main" id="{49D38C5A-66C3-4323-9481-3D8D003BE85C}"/>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91887B4-09FB-4A4B-9427-741B8C138AFA}" type="datetime1">
              <a:rPr lang="zh-CN" altLang="en-US" sz="1800" smtClean="0"/>
              <a:pPr/>
              <a:t>2024/6/12</a:t>
            </a:fld>
            <a:endParaRPr lang="en-US" altLang="zh-CN" sz="1000"/>
          </a:p>
        </p:txBody>
      </p:sp>
      <p:sp>
        <p:nvSpPr>
          <p:cNvPr id="2362370" name="Rectangle 2">
            <a:extLst>
              <a:ext uri="{FF2B5EF4-FFF2-40B4-BE49-F238E27FC236}">
                <a16:creationId xmlns:a16="http://schemas.microsoft.com/office/drawing/2014/main" id="{13A0ACA0-F76A-48FA-AB10-DE55732EBBD5}"/>
              </a:ext>
            </a:extLst>
          </p:cNvPr>
          <p:cNvSpPr>
            <a:spLocks noGrp="1" noChangeArrowheads="1"/>
          </p:cNvSpPr>
          <p:nvPr>
            <p:ph type="title"/>
          </p:nvPr>
        </p:nvSpPr>
        <p:spPr/>
        <p:txBody>
          <a:bodyPr/>
          <a:lstStyle/>
          <a:p>
            <a:pPr>
              <a:defRPr/>
            </a:pPr>
            <a:r>
              <a:rPr lang="en-US" altLang="zh-CN"/>
              <a:t>9.2.3 </a:t>
            </a:r>
            <a:r>
              <a:rPr lang="en-US" altLang="en-US"/>
              <a:t>调度的状态等价性</a:t>
            </a:r>
            <a:endParaRPr lang="zh-CN" altLang="en-US"/>
          </a:p>
        </p:txBody>
      </p:sp>
      <p:sp>
        <p:nvSpPr>
          <p:cNvPr id="26629" name="Rectangle 3">
            <a:extLst>
              <a:ext uri="{FF2B5EF4-FFF2-40B4-BE49-F238E27FC236}">
                <a16:creationId xmlns:a16="http://schemas.microsoft.com/office/drawing/2014/main" id="{C473DEBB-AC0F-402B-BCED-ED82D09D4E5A}"/>
              </a:ext>
            </a:extLst>
          </p:cNvPr>
          <p:cNvSpPr>
            <a:spLocks noGrp="1" noChangeArrowheads="1"/>
          </p:cNvSpPr>
          <p:nvPr>
            <p:ph type="body" idx="1"/>
          </p:nvPr>
        </p:nvSpPr>
        <p:spPr>
          <a:xfrm>
            <a:off x="344488" y="1125538"/>
            <a:ext cx="9361487" cy="5321300"/>
          </a:xfrm>
        </p:spPr>
        <p:txBody>
          <a:bodyPr/>
          <a:lstStyle/>
          <a:p>
            <a:pPr marL="342900" indent="-342900" defTabSz="914400">
              <a:spcBef>
                <a:spcPct val="15000"/>
              </a:spcBef>
              <a:defRPr/>
            </a:pPr>
            <a:r>
              <a:rPr lang="zh-CN" altLang="en-US" dirty="0"/>
              <a:t>一个调度是冲突可串行化，一定是</a:t>
            </a:r>
            <a:r>
              <a:rPr lang="zh-CN" altLang="en-US" dirty="0">
                <a:solidFill>
                  <a:srgbClr val="FF3300"/>
                </a:solidFill>
              </a:rPr>
              <a:t>状态可串行</a:t>
            </a:r>
            <a:r>
              <a:rPr lang="zh-CN" altLang="en-US" dirty="0"/>
              <a:t>的（可串行化的调度）</a:t>
            </a:r>
          </a:p>
          <a:p>
            <a:pPr marL="742950" lvl="1" indent="-285750" defTabSz="914400">
              <a:defRPr/>
            </a:pPr>
            <a:r>
              <a:rPr lang="zh-CN" altLang="en-US" dirty="0"/>
              <a:t>冲突可串行化调度是可串行化调度的充分条件，不是必要条件。还有不满足冲突可串行化条件的可串行化调度</a:t>
            </a:r>
          </a:p>
          <a:p>
            <a:pPr>
              <a:defRPr/>
            </a:pPr>
            <a:r>
              <a:rPr lang="en-US" altLang="zh-CN" dirty="0"/>
              <a:t>[</a:t>
            </a:r>
            <a:r>
              <a:rPr lang="zh-CN" altLang="en-US" dirty="0"/>
              <a:t>例</a:t>
            </a:r>
            <a:r>
              <a:rPr lang="en-US" altLang="zh-CN" dirty="0"/>
              <a:t>]</a:t>
            </a:r>
            <a:r>
              <a:rPr lang="zh-CN" altLang="en-US" dirty="0"/>
              <a:t>有</a:t>
            </a:r>
            <a:r>
              <a:rPr lang="en-US" altLang="zh-CN" dirty="0"/>
              <a:t>3</a:t>
            </a:r>
            <a:r>
              <a:rPr lang="zh-CN" altLang="en-US" dirty="0"/>
              <a:t>个事务</a:t>
            </a:r>
          </a:p>
          <a:p>
            <a:pPr>
              <a:buFont typeface="Wingdings" panose="05000000000000000000" pitchFamily="2" charset="2"/>
              <a:buNone/>
              <a:defRPr/>
            </a:pPr>
            <a:r>
              <a:rPr lang="zh-CN" altLang="en-US" dirty="0"/>
              <a:t>       </a:t>
            </a:r>
            <a:r>
              <a:rPr lang="en-US" altLang="zh-CN" dirty="0"/>
              <a:t>T</a:t>
            </a:r>
            <a:r>
              <a:rPr lang="en-US" altLang="zh-CN" baseline="-25000" dirty="0"/>
              <a:t>1</a:t>
            </a:r>
            <a:r>
              <a:rPr lang="en-US" altLang="zh-CN" dirty="0"/>
              <a:t>=W</a:t>
            </a:r>
            <a:r>
              <a:rPr lang="en-US" altLang="zh-CN" baseline="-25000" dirty="0"/>
              <a:t>1</a:t>
            </a:r>
            <a:r>
              <a:rPr lang="en-US" altLang="zh-CN" dirty="0"/>
              <a:t>(Y)W</a:t>
            </a:r>
            <a:r>
              <a:rPr lang="en-US" altLang="zh-CN" baseline="-25000" dirty="0"/>
              <a:t>1</a:t>
            </a:r>
            <a:r>
              <a:rPr lang="en-US" altLang="zh-CN" dirty="0"/>
              <a:t>(X)</a:t>
            </a:r>
            <a:r>
              <a:rPr lang="zh-CN" altLang="en-US" dirty="0"/>
              <a:t>，</a:t>
            </a:r>
            <a:r>
              <a:rPr lang="en-US" altLang="zh-CN" dirty="0"/>
              <a:t>T</a:t>
            </a:r>
            <a:r>
              <a:rPr lang="en-US" altLang="zh-CN" baseline="-25000" dirty="0"/>
              <a:t>2</a:t>
            </a:r>
            <a:r>
              <a:rPr lang="en-US" altLang="zh-CN" dirty="0"/>
              <a:t>=</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zh-CN" altLang="en-US" dirty="0"/>
              <a:t>，</a:t>
            </a:r>
            <a:r>
              <a:rPr lang="en-US" altLang="zh-CN" dirty="0"/>
              <a:t>T</a:t>
            </a:r>
            <a:r>
              <a:rPr lang="en-US" altLang="zh-CN" baseline="-25000" dirty="0"/>
              <a:t>3</a:t>
            </a:r>
            <a:r>
              <a:rPr lang="en-US" altLang="zh-CN" dirty="0"/>
              <a:t>=</a:t>
            </a:r>
            <a:r>
              <a:rPr lang="en-US" altLang="zh-CN" dirty="0">
                <a:solidFill>
                  <a:srgbClr val="FF0000"/>
                </a:solidFill>
              </a:rPr>
              <a:t>W</a:t>
            </a:r>
            <a:r>
              <a:rPr lang="en-US" altLang="zh-CN" baseline="-25000" dirty="0"/>
              <a:t>3</a:t>
            </a:r>
            <a:r>
              <a:rPr lang="en-US" altLang="zh-CN" dirty="0">
                <a:solidFill>
                  <a:srgbClr val="FF0000"/>
                </a:solidFill>
              </a:rPr>
              <a:t>(X)</a:t>
            </a:r>
          </a:p>
          <a:p>
            <a:pPr marL="0" indent="0">
              <a:buFont typeface="Wingdings" panose="05000000000000000000" pitchFamily="2" charset="2"/>
              <a:buNone/>
              <a:defRPr/>
            </a:pPr>
            <a:r>
              <a:rPr lang="zh-CN" altLang="en-US" dirty="0"/>
              <a:t>调度</a:t>
            </a:r>
            <a:r>
              <a:rPr lang="en-US" altLang="zh-CN" dirty="0"/>
              <a:t>L</a:t>
            </a:r>
            <a:r>
              <a:rPr lang="en-US" altLang="zh-CN" baseline="-25000" dirty="0"/>
              <a:t>1</a:t>
            </a:r>
            <a:r>
              <a:rPr lang="en-US" altLang="zh-CN" dirty="0"/>
              <a:t>=W</a:t>
            </a:r>
            <a:r>
              <a:rPr lang="en-US" altLang="zh-CN" baseline="-25000" dirty="0"/>
              <a:t>1</a:t>
            </a:r>
            <a:r>
              <a:rPr lang="en-US" altLang="zh-CN" dirty="0"/>
              <a:t>(Y)W</a:t>
            </a:r>
            <a:r>
              <a:rPr lang="en-US" altLang="zh-CN" baseline="-25000" dirty="0"/>
              <a:t>1</a:t>
            </a:r>
            <a:r>
              <a:rPr lang="en-US" altLang="zh-CN" dirty="0"/>
              <a:t>(X</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en-US" altLang="zh-CN" dirty="0"/>
              <a:t> </a:t>
            </a:r>
            <a:r>
              <a:rPr lang="en-US" altLang="zh-CN" dirty="0">
                <a:solidFill>
                  <a:srgbClr val="FF0000"/>
                </a:solidFill>
              </a:rPr>
              <a:t>W</a:t>
            </a:r>
            <a:r>
              <a:rPr lang="en-US" altLang="zh-CN" baseline="-25000" dirty="0"/>
              <a:t>3</a:t>
            </a:r>
            <a:r>
              <a:rPr lang="en-US" altLang="zh-CN" dirty="0">
                <a:solidFill>
                  <a:srgbClr val="FF0000"/>
                </a:solidFill>
              </a:rPr>
              <a:t>(X)</a:t>
            </a:r>
            <a:r>
              <a:rPr lang="zh-CN" altLang="en-US" dirty="0"/>
              <a:t>是一个串行调度</a:t>
            </a:r>
          </a:p>
          <a:p>
            <a:pPr marL="0" indent="0">
              <a:buFont typeface="Wingdings" panose="05000000000000000000" pitchFamily="2" charset="2"/>
              <a:buNone/>
              <a:defRPr/>
            </a:pPr>
            <a:r>
              <a:rPr lang="zh-CN" altLang="en-US" dirty="0"/>
              <a:t>调度</a:t>
            </a:r>
            <a:r>
              <a:rPr lang="en-US" altLang="zh-CN" dirty="0"/>
              <a:t>L</a:t>
            </a:r>
            <a:r>
              <a:rPr lang="en-US" altLang="zh-CN" baseline="-25000" dirty="0"/>
              <a:t>2</a:t>
            </a:r>
            <a:r>
              <a:rPr lang="en-US" altLang="zh-CN" dirty="0"/>
              <a:t>=W</a:t>
            </a:r>
            <a:r>
              <a:rPr lang="en-US" altLang="zh-CN" baseline="-25000" dirty="0"/>
              <a:t>1</a:t>
            </a:r>
            <a:r>
              <a:rPr lang="en-US" altLang="zh-CN" dirty="0"/>
              <a:t>(Y)</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en-US" altLang="zh-CN" dirty="0"/>
              <a:t>W</a:t>
            </a:r>
            <a:r>
              <a:rPr lang="en-US" altLang="zh-CN" baseline="-25000" dirty="0"/>
              <a:t>1</a:t>
            </a:r>
            <a:r>
              <a:rPr lang="en-US" altLang="zh-CN" dirty="0"/>
              <a:t>(X)</a:t>
            </a:r>
            <a:r>
              <a:rPr lang="en-US" altLang="zh-CN" dirty="0">
                <a:solidFill>
                  <a:srgbClr val="FF0000"/>
                </a:solidFill>
              </a:rPr>
              <a:t>W</a:t>
            </a:r>
            <a:r>
              <a:rPr lang="en-US" altLang="zh-CN" baseline="-25000" dirty="0"/>
              <a:t>3</a:t>
            </a:r>
            <a:r>
              <a:rPr lang="en-US" altLang="zh-CN" dirty="0">
                <a:solidFill>
                  <a:srgbClr val="FF0000"/>
                </a:solidFill>
              </a:rPr>
              <a:t>(X)</a:t>
            </a:r>
            <a:r>
              <a:rPr lang="zh-CN" altLang="en-US" dirty="0"/>
              <a:t>不满足冲突可串行化</a:t>
            </a:r>
          </a:p>
          <a:p>
            <a:pPr lvl="1">
              <a:defRPr/>
            </a:pPr>
            <a:r>
              <a:rPr lang="zh-CN" altLang="en-US" dirty="0"/>
              <a:t>因为每对操作都是冲突的，不能交换</a:t>
            </a:r>
          </a:p>
          <a:p>
            <a:pPr>
              <a:defRPr/>
            </a:pPr>
            <a:r>
              <a:rPr lang="zh-CN" altLang="en-US" dirty="0"/>
              <a:t>但是调度</a:t>
            </a:r>
            <a:r>
              <a:rPr lang="en-US" altLang="zh-CN" dirty="0"/>
              <a:t>L</a:t>
            </a:r>
            <a:r>
              <a:rPr lang="en-US" altLang="zh-CN" baseline="-25000" dirty="0"/>
              <a:t>2</a:t>
            </a:r>
            <a:r>
              <a:rPr lang="zh-CN" altLang="en-US" dirty="0"/>
              <a:t>是可串行化的。因为</a:t>
            </a:r>
            <a:r>
              <a:rPr lang="en-US" altLang="zh-CN" dirty="0"/>
              <a:t>L</a:t>
            </a:r>
            <a:r>
              <a:rPr lang="en-US" altLang="zh-CN" baseline="-25000" dirty="0"/>
              <a:t>2</a:t>
            </a:r>
            <a:r>
              <a:rPr lang="zh-CN" altLang="en-US" dirty="0"/>
              <a:t>执行的结果与调度</a:t>
            </a:r>
            <a:r>
              <a:rPr lang="en-US" altLang="zh-CN" dirty="0"/>
              <a:t>L</a:t>
            </a:r>
            <a:r>
              <a:rPr lang="en-US" altLang="zh-CN" baseline="-25000" dirty="0"/>
              <a:t>1</a:t>
            </a:r>
            <a:r>
              <a:rPr lang="zh-CN" altLang="en-US" dirty="0"/>
              <a:t>相同，</a:t>
            </a:r>
            <a:r>
              <a:rPr lang="en-US" altLang="zh-CN" dirty="0"/>
              <a:t>Y</a:t>
            </a:r>
            <a:r>
              <a:rPr lang="zh-CN" altLang="en-US" dirty="0"/>
              <a:t>的值都等于</a:t>
            </a:r>
            <a:r>
              <a:rPr lang="en-US" altLang="zh-CN" dirty="0"/>
              <a:t>T</a:t>
            </a:r>
            <a:r>
              <a:rPr lang="en-US" altLang="zh-CN" baseline="-25000" dirty="0"/>
              <a:t>2</a:t>
            </a:r>
            <a:r>
              <a:rPr lang="zh-CN" altLang="en-US" dirty="0"/>
              <a:t>的值，</a:t>
            </a:r>
            <a:r>
              <a:rPr lang="en-US" altLang="zh-CN" dirty="0"/>
              <a:t>X</a:t>
            </a:r>
            <a:r>
              <a:rPr lang="zh-CN" altLang="en-US" dirty="0"/>
              <a:t>的值都等于</a:t>
            </a:r>
            <a:r>
              <a:rPr lang="en-US" altLang="zh-CN" dirty="0"/>
              <a:t>T</a:t>
            </a:r>
            <a:r>
              <a:rPr lang="en-US" altLang="zh-CN" baseline="-25000" dirty="0"/>
              <a:t>3</a:t>
            </a:r>
            <a:r>
              <a:rPr lang="zh-CN" altLang="en-US" dirty="0"/>
              <a:t>的值 </a:t>
            </a:r>
          </a:p>
        </p:txBody>
      </p:sp>
    </p:spTree>
    <p:extLst>
      <p:ext uri="{BB962C8B-B14F-4D97-AF65-F5344CB8AC3E}">
        <p14:creationId xmlns:p14="http://schemas.microsoft.com/office/powerpoint/2010/main" val="250117694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5C8D3D37-37BB-4AFC-B2B1-893448D14D1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AD8251-9DD5-4E32-A963-3B2E5156E515}" type="slidenum">
              <a:rPr lang="zh-CN" altLang="en-US" sz="2000"/>
              <a:pPr/>
              <a:t>242</a:t>
            </a:fld>
            <a:endParaRPr lang="en-US" altLang="zh-CN" sz="2000"/>
          </a:p>
        </p:txBody>
      </p:sp>
      <p:sp>
        <p:nvSpPr>
          <p:cNvPr id="33795" name="日期占位符 4">
            <a:extLst>
              <a:ext uri="{FF2B5EF4-FFF2-40B4-BE49-F238E27FC236}">
                <a16:creationId xmlns:a16="http://schemas.microsoft.com/office/drawing/2014/main" id="{49D38C5A-66C3-4323-9481-3D8D003BE85C}"/>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91887B4-09FB-4A4B-9427-741B8C138AFA}" type="datetime1">
              <a:rPr lang="zh-CN" altLang="en-US" sz="1800" smtClean="0"/>
              <a:pPr/>
              <a:t>2024/6/12</a:t>
            </a:fld>
            <a:endParaRPr lang="en-US" altLang="zh-CN" sz="1000"/>
          </a:p>
        </p:txBody>
      </p:sp>
      <p:sp>
        <p:nvSpPr>
          <p:cNvPr id="2362370" name="Rectangle 2">
            <a:extLst>
              <a:ext uri="{FF2B5EF4-FFF2-40B4-BE49-F238E27FC236}">
                <a16:creationId xmlns:a16="http://schemas.microsoft.com/office/drawing/2014/main" id="{13A0ACA0-F76A-48FA-AB10-DE55732EBBD5}"/>
              </a:ext>
            </a:extLst>
          </p:cNvPr>
          <p:cNvSpPr>
            <a:spLocks noGrp="1" noChangeArrowheads="1"/>
          </p:cNvSpPr>
          <p:nvPr>
            <p:ph type="title"/>
          </p:nvPr>
        </p:nvSpPr>
        <p:spPr/>
        <p:txBody>
          <a:bodyPr/>
          <a:lstStyle/>
          <a:p>
            <a:pPr>
              <a:defRPr/>
            </a:pPr>
            <a:r>
              <a:rPr lang="en-US" altLang="zh-CN"/>
              <a:t>9.2.3 </a:t>
            </a:r>
            <a:r>
              <a:rPr lang="en-US" altLang="en-US"/>
              <a:t>调度的状态等价性</a:t>
            </a:r>
            <a:endParaRPr lang="zh-CN" altLang="en-US"/>
          </a:p>
        </p:txBody>
      </p:sp>
      <p:sp>
        <p:nvSpPr>
          <p:cNvPr id="26629" name="Rectangle 3">
            <a:extLst>
              <a:ext uri="{FF2B5EF4-FFF2-40B4-BE49-F238E27FC236}">
                <a16:creationId xmlns:a16="http://schemas.microsoft.com/office/drawing/2014/main" id="{C473DEBB-AC0F-402B-BCED-ED82D09D4E5A}"/>
              </a:ext>
            </a:extLst>
          </p:cNvPr>
          <p:cNvSpPr>
            <a:spLocks noGrp="1" noChangeArrowheads="1"/>
          </p:cNvSpPr>
          <p:nvPr>
            <p:ph type="body" idx="1"/>
          </p:nvPr>
        </p:nvSpPr>
        <p:spPr>
          <a:xfrm>
            <a:off x="344488" y="1125538"/>
            <a:ext cx="9361487" cy="5321300"/>
          </a:xfrm>
        </p:spPr>
        <p:txBody>
          <a:bodyPr/>
          <a:lstStyle/>
          <a:p>
            <a:pPr marL="342900" indent="-342900" defTabSz="914400">
              <a:spcBef>
                <a:spcPct val="15000"/>
              </a:spcBef>
              <a:defRPr/>
            </a:pPr>
            <a:r>
              <a:rPr lang="zh-CN" altLang="en-US" dirty="0"/>
              <a:t>一个调度是冲突可串行化，一定是</a:t>
            </a:r>
            <a:r>
              <a:rPr lang="zh-CN" altLang="en-US" dirty="0">
                <a:solidFill>
                  <a:srgbClr val="FF3300"/>
                </a:solidFill>
              </a:rPr>
              <a:t>状态可串行</a:t>
            </a:r>
            <a:r>
              <a:rPr lang="zh-CN" altLang="en-US" dirty="0"/>
              <a:t>的（可串行化的调度）</a:t>
            </a:r>
          </a:p>
          <a:p>
            <a:pPr marL="742950" lvl="1" indent="-285750" defTabSz="914400">
              <a:defRPr/>
            </a:pPr>
            <a:r>
              <a:rPr lang="zh-CN" altLang="en-US" dirty="0"/>
              <a:t>冲突可串行化调度是可串行化调度的充分条件，不是必要条件。还有不满足冲突可串行化条件的可串行化调度</a:t>
            </a:r>
          </a:p>
          <a:p>
            <a:pPr>
              <a:defRPr/>
            </a:pPr>
            <a:r>
              <a:rPr lang="en-US" altLang="zh-CN" dirty="0"/>
              <a:t>[</a:t>
            </a:r>
            <a:r>
              <a:rPr lang="zh-CN" altLang="en-US" dirty="0"/>
              <a:t>例</a:t>
            </a:r>
            <a:r>
              <a:rPr lang="en-US" altLang="zh-CN" dirty="0"/>
              <a:t>]</a:t>
            </a:r>
            <a:r>
              <a:rPr lang="zh-CN" altLang="en-US" dirty="0"/>
              <a:t>有</a:t>
            </a:r>
            <a:r>
              <a:rPr lang="en-US" altLang="zh-CN" dirty="0"/>
              <a:t>3</a:t>
            </a:r>
            <a:r>
              <a:rPr lang="zh-CN" altLang="en-US" dirty="0"/>
              <a:t>个事务</a:t>
            </a:r>
          </a:p>
          <a:p>
            <a:pPr>
              <a:buFont typeface="Wingdings" panose="05000000000000000000" pitchFamily="2" charset="2"/>
              <a:buNone/>
              <a:defRPr/>
            </a:pPr>
            <a:r>
              <a:rPr lang="zh-CN" altLang="en-US" dirty="0"/>
              <a:t>       </a:t>
            </a:r>
            <a:r>
              <a:rPr lang="en-US" altLang="zh-CN" dirty="0"/>
              <a:t>T</a:t>
            </a:r>
            <a:r>
              <a:rPr lang="en-US" altLang="zh-CN" baseline="-25000" dirty="0"/>
              <a:t>1</a:t>
            </a:r>
            <a:r>
              <a:rPr lang="en-US" altLang="zh-CN" dirty="0"/>
              <a:t>=W</a:t>
            </a:r>
            <a:r>
              <a:rPr lang="en-US" altLang="zh-CN" baseline="-25000" dirty="0"/>
              <a:t>1</a:t>
            </a:r>
            <a:r>
              <a:rPr lang="en-US" altLang="zh-CN" dirty="0"/>
              <a:t>(Y)W</a:t>
            </a:r>
            <a:r>
              <a:rPr lang="en-US" altLang="zh-CN" baseline="-25000" dirty="0"/>
              <a:t>1</a:t>
            </a:r>
            <a:r>
              <a:rPr lang="en-US" altLang="zh-CN" dirty="0"/>
              <a:t>(X)</a:t>
            </a:r>
            <a:r>
              <a:rPr lang="zh-CN" altLang="en-US" dirty="0"/>
              <a:t>，</a:t>
            </a:r>
            <a:r>
              <a:rPr lang="en-US" altLang="zh-CN" dirty="0"/>
              <a:t>T</a:t>
            </a:r>
            <a:r>
              <a:rPr lang="en-US" altLang="zh-CN" baseline="-25000" dirty="0"/>
              <a:t>2</a:t>
            </a:r>
            <a:r>
              <a:rPr lang="en-US" altLang="zh-CN" dirty="0"/>
              <a:t>=</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zh-CN" altLang="en-US" dirty="0"/>
              <a:t>，</a:t>
            </a:r>
            <a:r>
              <a:rPr lang="en-US" altLang="zh-CN" dirty="0"/>
              <a:t>T</a:t>
            </a:r>
            <a:r>
              <a:rPr lang="en-US" altLang="zh-CN" baseline="-25000" dirty="0"/>
              <a:t>3</a:t>
            </a:r>
            <a:r>
              <a:rPr lang="en-US" altLang="zh-CN" dirty="0"/>
              <a:t>=</a:t>
            </a:r>
            <a:r>
              <a:rPr lang="en-US" altLang="zh-CN" dirty="0">
                <a:solidFill>
                  <a:srgbClr val="FF0000"/>
                </a:solidFill>
              </a:rPr>
              <a:t>W</a:t>
            </a:r>
            <a:r>
              <a:rPr lang="en-US" altLang="zh-CN" baseline="-25000" dirty="0"/>
              <a:t>3</a:t>
            </a:r>
            <a:r>
              <a:rPr lang="en-US" altLang="zh-CN" dirty="0">
                <a:solidFill>
                  <a:srgbClr val="FF0000"/>
                </a:solidFill>
              </a:rPr>
              <a:t>(X)</a:t>
            </a:r>
          </a:p>
          <a:p>
            <a:pPr marL="0" indent="0">
              <a:buFont typeface="Wingdings" panose="05000000000000000000" pitchFamily="2" charset="2"/>
              <a:buNone/>
              <a:defRPr/>
            </a:pPr>
            <a:r>
              <a:rPr lang="zh-CN" altLang="en-US" dirty="0"/>
              <a:t>调度</a:t>
            </a:r>
            <a:r>
              <a:rPr lang="en-US" altLang="zh-CN" dirty="0"/>
              <a:t>L</a:t>
            </a:r>
            <a:r>
              <a:rPr lang="en-US" altLang="zh-CN" baseline="-25000" dirty="0"/>
              <a:t>1</a:t>
            </a:r>
            <a:r>
              <a:rPr lang="en-US" altLang="zh-CN" dirty="0"/>
              <a:t>=W</a:t>
            </a:r>
            <a:r>
              <a:rPr lang="en-US" altLang="zh-CN" baseline="-25000" dirty="0"/>
              <a:t>1</a:t>
            </a:r>
            <a:r>
              <a:rPr lang="en-US" altLang="zh-CN" dirty="0"/>
              <a:t>(Y)W</a:t>
            </a:r>
            <a:r>
              <a:rPr lang="en-US" altLang="zh-CN" baseline="-25000" dirty="0"/>
              <a:t>1</a:t>
            </a:r>
            <a:r>
              <a:rPr lang="en-US" altLang="zh-CN" dirty="0"/>
              <a:t>(X</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en-US" altLang="zh-CN" dirty="0"/>
              <a:t> </a:t>
            </a:r>
            <a:r>
              <a:rPr lang="en-US" altLang="zh-CN" dirty="0">
                <a:solidFill>
                  <a:srgbClr val="FF0000"/>
                </a:solidFill>
              </a:rPr>
              <a:t>W</a:t>
            </a:r>
            <a:r>
              <a:rPr lang="en-US" altLang="zh-CN" baseline="-25000" dirty="0"/>
              <a:t>3</a:t>
            </a:r>
            <a:r>
              <a:rPr lang="en-US" altLang="zh-CN" dirty="0">
                <a:solidFill>
                  <a:srgbClr val="FF0000"/>
                </a:solidFill>
              </a:rPr>
              <a:t>(X)</a:t>
            </a:r>
            <a:r>
              <a:rPr lang="zh-CN" altLang="en-US" dirty="0"/>
              <a:t>是一个串行调度</a:t>
            </a:r>
          </a:p>
          <a:p>
            <a:pPr marL="0" indent="0">
              <a:buFont typeface="Wingdings" panose="05000000000000000000" pitchFamily="2" charset="2"/>
              <a:buNone/>
              <a:defRPr/>
            </a:pPr>
            <a:r>
              <a:rPr lang="zh-CN" altLang="en-US" dirty="0"/>
              <a:t>调度</a:t>
            </a:r>
            <a:r>
              <a:rPr lang="en-US" altLang="zh-CN" dirty="0"/>
              <a:t>L</a:t>
            </a:r>
            <a:r>
              <a:rPr lang="en-US" altLang="zh-CN" baseline="-25000" dirty="0"/>
              <a:t>2</a:t>
            </a:r>
            <a:r>
              <a:rPr lang="en-US" altLang="zh-CN" dirty="0"/>
              <a:t>=W</a:t>
            </a:r>
            <a:r>
              <a:rPr lang="en-US" altLang="zh-CN" baseline="-25000" dirty="0"/>
              <a:t>1</a:t>
            </a:r>
            <a:r>
              <a:rPr lang="en-US" altLang="zh-CN" dirty="0"/>
              <a:t>(Y)</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en-US" altLang="zh-CN" dirty="0"/>
              <a:t>W</a:t>
            </a:r>
            <a:r>
              <a:rPr lang="en-US" altLang="zh-CN" baseline="-25000" dirty="0"/>
              <a:t>1</a:t>
            </a:r>
            <a:r>
              <a:rPr lang="en-US" altLang="zh-CN" dirty="0"/>
              <a:t>(X)</a:t>
            </a:r>
            <a:r>
              <a:rPr lang="en-US" altLang="zh-CN" dirty="0">
                <a:solidFill>
                  <a:srgbClr val="FF0000"/>
                </a:solidFill>
              </a:rPr>
              <a:t>W</a:t>
            </a:r>
            <a:r>
              <a:rPr lang="en-US" altLang="zh-CN" baseline="-25000" dirty="0"/>
              <a:t>3</a:t>
            </a:r>
            <a:r>
              <a:rPr lang="en-US" altLang="zh-CN" dirty="0">
                <a:solidFill>
                  <a:srgbClr val="FF0000"/>
                </a:solidFill>
              </a:rPr>
              <a:t>(X)</a:t>
            </a:r>
            <a:r>
              <a:rPr lang="zh-CN" altLang="en-US" dirty="0"/>
              <a:t>不满足冲突可串行化</a:t>
            </a:r>
          </a:p>
          <a:p>
            <a:pPr lvl="1">
              <a:defRPr/>
            </a:pPr>
            <a:r>
              <a:rPr lang="zh-CN" altLang="en-US" dirty="0"/>
              <a:t>因为每对操作都是冲突的，不能交换</a:t>
            </a:r>
          </a:p>
          <a:p>
            <a:pPr>
              <a:defRPr/>
            </a:pPr>
            <a:r>
              <a:rPr lang="zh-CN" altLang="en-US" dirty="0"/>
              <a:t>但是调度</a:t>
            </a:r>
            <a:r>
              <a:rPr lang="en-US" altLang="zh-CN" dirty="0"/>
              <a:t>L</a:t>
            </a:r>
            <a:r>
              <a:rPr lang="en-US" altLang="zh-CN" baseline="-25000" dirty="0"/>
              <a:t>2</a:t>
            </a:r>
            <a:r>
              <a:rPr lang="zh-CN" altLang="en-US" dirty="0"/>
              <a:t>是可串行化的。因为</a:t>
            </a:r>
            <a:r>
              <a:rPr lang="en-US" altLang="zh-CN" dirty="0"/>
              <a:t>L</a:t>
            </a:r>
            <a:r>
              <a:rPr lang="en-US" altLang="zh-CN" baseline="-25000" dirty="0"/>
              <a:t>2</a:t>
            </a:r>
            <a:r>
              <a:rPr lang="zh-CN" altLang="en-US" dirty="0"/>
              <a:t>执行的结果与调度</a:t>
            </a:r>
            <a:r>
              <a:rPr lang="en-US" altLang="zh-CN" dirty="0"/>
              <a:t>L</a:t>
            </a:r>
            <a:r>
              <a:rPr lang="en-US" altLang="zh-CN" baseline="-25000" dirty="0"/>
              <a:t>1</a:t>
            </a:r>
            <a:r>
              <a:rPr lang="zh-CN" altLang="en-US" dirty="0"/>
              <a:t>相同，</a:t>
            </a:r>
            <a:r>
              <a:rPr lang="en-US" altLang="zh-CN" dirty="0"/>
              <a:t>Y</a:t>
            </a:r>
            <a:r>
              <a:rPr lang="zh-CN" altLang="en-US" dirty="0"/>
              <a:t>的值都等于</a:t>
            </a:r>
            <a:r>
              <a:rPr lang="en-US" altLang="zh-CN" dirty="0"/>
              <a:t>T</a:t>
            </a:r>
            <a:r>
              <a:rPr lang="en-US" altLang="zh-CN" baseline="-25000" dirty="0"/>
              <a:t>2</a:t>
            </a:r>
            <a:r>
              <a:rPr lang="zh-CN" altLang="en-US" dirty="0"/>
              <a:t>的值，</a:t>
            </a:r>
            <a:r>
              <a:rPr lang="en-US" altLang="zh-CN" dirty="0"/>
              <a:t>X</a:t>
            </a:r>
            <a:r>
              <a:rPr lang="zh-CN" altLang="en-US" dirty="0"/>
              <a:t>的值都等于</a:t>
            </a:r>
            <a:r>
              <a:rPr lang="en-US" altLang="zh-CN" dirty="0"/>
              <a:t>T</a:t>
            </a:r>
            <a:r>
              <a:rPr lang="en-US" altLang="zh-CN" baseline="-25000" dirty="0"/>
              <a:t>3</a:t>
            </a:r>
            <a:r>
              <a:rPr lang="zh-CN" altLang="en-US" dirty="0"/>
              <a:t>的值 </a:t>
            </a:r>
          </a:p>
        </p:txBody>
      </p:sp>
    </p:spTree>
    <p:extLst>
      <p:ext uri="{BB962C8B-B14F-4D97-AF65-F5344CB8AC3E}">
        <p14:creationId xmlns:p14="http://schemas.microsoft.com/office/powerpoint/2010/main" val="257346573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5C8D3D37-37BB-4AFC-B2B1-893448D14D1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8AD8251-9DD5-4E32-A963-3B2E5156E515}" type="slidenum">
              <a:rPr lang="zh-CN" altLang="en-US" sz="2000"/>
              <a:pPr/>
              <a:t>243</a:t>
            </a:fld>
            <a:endParaRPr lang="en-US" altLang="zh-CN" sz="2000"/>
          </a:p>
        </p:txBody>
      </p:sp>
      <p:sp>
        <p:nvSpPr>
          <p:cNvPr id="33795" name="日期占位符 4">
            <a:extLst>
              <a:ext uri="{FF2B5EF4-FFF2-40B4-BE49-F238E27FC236}">
                <a16:creationId xmlns:a16="http://schemas.microsoft.com/office/drawing/2014/main" id="{49D38C5A-66C3-4323-9481-3D8D003BE85C}"/>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91887B4-09FB-4A4B-9427-741B8C138AFA}" type="datetime1">
              <a:rPr lang="zh-CN" altLang="en-US" sz="1800" smtClean="0"/>
              <a:pPr/>
              <a:t>2024/6/12</a:t>
            </a:fld>
            <a:endParaRPr lang="en-US" altLang="zh-CN" sz="1000"/>
          </a:p>
        </p:txBody>
      </p:sp>
      <p:sp>
        <p:nvSpPr>
          <p:cNvPr id="2362370" name="Rectangle 2">
            <a:extLst>
              <a:ext uri="{FF2B5EF4-FFF2-40B4-BE49-F238E27FC236}">
                <a16:creationId xmlns:a16="http://schemas.microsoft.com/office/drawing/2014/main" id="{13A0ACA0-F76A-48FA-AB10-DE55732EBBD5}"/>
              </a:ext>
            </a:extLst>
          </p:cNvPr>
          <p:cNvSpPr>
            <a:spLocks noGrp="1" noChangeArrowheads="1"/>
          </p:cNvSpPr>
          <p:nvPr>
            <p:ph type="title"/>
          </p:nvPr>
        </p:nvSpPr>
        <p:spPr/>
        <p:txBody>
          <a:bodyPr/>
          <a:lstStyle/>
          <a:p>
            <a:pPr>
              <a:defRPr/>
            </a:pPr>
            <a:r>
              <a:rPr lang="en-US" altLang="zh-CN"/>
              <a:t>9.2.3 </a:t>
            </a:r>
            <a:r>
              <a:rPr lang="en-US" altLang="en-US"/>
              <a:t>调度的状态等价性</a:t>
            </a:r>
            <a:endParaRPr lang="zh-CN" altLang="en-US"/>
          </a:p>
        </p:txBody>
      </p:sp>
      <p:sp>
        <p:nvSpPr>
          <p:cNvPr id="26629" name="Rectangle 3">
            <a:extLst>
              <a:ext uri="{FF2B5EF4-FFF2-40B4-BE49-F238E27FC236}">
                <a16:creationId xmlns:a16="http://schemas.microsoft.com/office/drawing/2014/main" id="{C473DEBB-AC0F-402B-BCED-ED82D09D4E5A}"/>
              </a:ext>
            </a:extLst>
          </p:cNvPr>
          <p:cNvSpPr>
            <a:spLocks noGrp="1" noChangeArrowheads="1"/>
          </p:cNvSpPr>
          <p:nvPr>
            <p:ph type="body" idx="1"/>
          </p:nvPr>
        </p:nvSpPr>
        <p:spPr>
          <a:xfrm>
            <a:off x="344488" y="1125538"/>
            <a:ext cx="9361487" cy="5321300"/>
          </a:xfrm>
        </p:spPr>
        <p:txBody>
          <a:bodyPr/>
          <a:lstStyle/>
          <a:p>
            <a:pPr marL="342900" indent="-342900" defTabSz="914400">
              <a:spcBef>
                <a:spcPct val="15000"/>
              </a:spcBef>
              <a:defRPr/>
            </a:pPr>
            <a:r>
              <a:rPr lang="zh-CN" altLang="en-US" dirty="0"/>
              <a:t>一个调度是冲突可串行化，一定是</a:t>
            </a:r>
            <a:r>
              <a:rPr lang="zh-CN" altLang="en-US" dirty="0">
                <a:solidFill>
                  <a:srgbClr val="FF3300"/>
                </a:solidFill>
              </a:rPr>
              <a:t>状态可串行</a:t>
            </a:r>
            <a:r>
              <a:rPr lang="zh-CN" altLang="en-US" dirty="0"/>
              <a:t>的（可串行化的调度）</a:t>
            </a:r>
          </a:p>
          <a:p>
            <a:pPr marL="742950" lvl="1" indent="-285750" defTabSz="914400">
              <a:defRPr/>
            </a:pPr>
            <a:r>
              <a:rPr lang="zh-CN" altLang="en-US" dirty="0"/>
              <a:t>冲突可串行化调度是可串行化调度的充分条件，不是必要条件。还有不满足冲突可串行化条件的可串行化调度</a:t>
            </a:r>
          </a:p>
          <a:p>
            <a:pPr>
              <a:defRPr/>
            </a:pPr>
            <a:r>
              <a:rPr lang="en-US" altLang="zh-CN" dirty="0"/>
              <a:t>[</a:t>
            </a:r>
            <a:r>
              <a:rPr lang="zh-CN" altLang="en-US" dirty="0"/>
              <a:t>例</a:t>
            </a:r>
            <a:r>
              <a:rPr lang="en-US" altLang="zh-CN" dirty="0"/>
              <a:t>]</a:t>
            </a:r>
            <a:r>
              <a:rPr lang="zh-CN" altLang="en-US" dirty="0"/>
              <a:t>有</a:t>
            </a:r>
            <a:r>
              <a:rPr lang="en-US" altLang="zh-CN" dirty="0"/>
              <a:t>3</a:t>
            </a:r>
            <a:r>
              <a:rPr lang="zh-CN" altLang="en-US" dirty="0"/>
              <a:t>个事务</a:t>
            </a:r>
          </a:p>
          <a:p>
            <a:pPr>
              <a:buFont typeface="Wingdings" panose="05000000000000000000" pitchFamily="2" charset="2"/>
              <a:buNone/>
              <a:defRPr/>
            </a:pPr>
            <a:r>
              <a:rPr lang="zh-CN" altLang="en-US" dirty="0"/>
              <a:t>       </a:t>
            </a:r>
            <a:r>
              <a:rPr lang="en-US" altLang="zh-CN" dirty="0"/>
              <a:t>T</a:t>
            </a:r>
            <a:r>
              <a:rPr lang="en-US" altLang="zh-CN" baseline="-25000" dirty="0"/>
              <a:t>1</a:t>
            </a:r>
            <a:r>
              <a:rPr lang="en-US" altLang="zh-CN" dirty="0"/>
              <a:t>=W</a:t>
            </a:r>
            <a:r>
              <a:rPr lang="en-US" altLang="zh-CN" baseline="-25000" dirty="0"/>
              <a:t>1</a:t>
            </a:r>
            <a:r>
              <a:rPr lang="en-US" altLang="zh-CN" dirty="0"/>
              <a:t>(Y)W</a:t>
            </a:r>
            <a:r>
              <a:rPr lang="en-US" altLang="zh-CN" baseline="-25000" dirty="0"/>
              <a:t>1</a:t>
            </a:r>
            <a:r>
              <a:rPr lang="en-US" altLang="zh-CN" dirty="0"/>
              <a:t>(X)</a:t>
            </a:r>
            <a:r>
              <a:rPr lang="zh-CN" altLang="en-US" dirty="0"/>
              <a:t>，</a:t>
            </a:r>
            <a:r>
              <a:rPr lang="en-US" altLang="zh-CN" dirty="0"/>
              <a:t>T</a:t>
            </a:r>
            <a:r>
              <a:rPr lang="en-US" altLang="zh-CN" baseline="-25000" dirty="0"/>
              <a:t>2</a:t>
            </a:r>
            <a:r>
              <a:rPr lang="en-US" altLang="zh-CN" dirty="0"/>
              <a:t>=</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zh-CN" altLang="en-US" dirty="0"/>
              <a:t>，</a:t>
            </a:r>
            <a:r>
              <a:rPr lang="en-US" altLang="zh-CN" dirty="0"/>
              <a:t>T</a:t>
            </a:r>
            <a:r>
              <a:rPr lang="en-US" altLang="zh-CN" baseline="-25000" dirty="0"/>
              <a:t>3</a:t>
            </a:r>
            <a:r>
              <a:rPr lang="en-US" altLang="zh-CN" dirty="0"/>
              <a:t>=</a:t>
            </a:r>
            <a:r>
              <a:rPr lang="en-US" altLang="zh-CN" dirty="0">
                <a:solidFill>
                  <a:srgbClr val="FF0000"/>
                </a:solidFill>
              </a:rPr>
              <a:t>W</a:t>
            </a:r>
            <a:r>
              <a:rPr lang="en-US" altLang="zh-CN" baseline="-25000" dirty="0"/>
              <a:t>3</a:t>
            </a:r>
            <a:r>
              <a:rPr lang="en-US" altLang="zh-CN" dirty="0">
                <a:solidFill>
                  <a:srgbClr val="FF0000"/>
                </a:solidFill>
              </a:rPr>
              <a:t>(X)</a:t>
            </a:r>
          </a:p>
          <a:p>
            <a:pPr marL="0" indent="0">
              <a:buFont typeface="Wingdings" panose="05000000000000000000" pitchFamily="2" charset="2"/>
              <a:buNone/>
              <a:defRPr/>
            </a:pPr>
            <a:r>
              <a:rPr lang="zh-CN" altLang="en-US" dirty="0"/>
              <a:t>调度</a:t>
            </a:r>
            <a:r>
              <a:rPr lang="en-US" altLang="zh-CN" dirty="0"/>
              <a:t>L</a:t>
            </a:r>
            <a:r>
              <a:rPr lang="en-US" altLang="zh-CN" baseline="-25000" dirty="0"/>
              <a:t>1</a:t>
            </a:r>
            <a:r>
              <a:rPr lang="en-US" altLang="zh-CN" dirty="0"/>
              <a:t>=W</a:t>
            </a:r>
            <a:r>
              <a:rPr lang="en-US" altLang="zh-CN" baseline="-25000" dirty="0"/>
              <a:t>1</a:t>
            </a:r>
            <a:r>
              <a:rPr lang="en-US" altLang="zh-CN" dirty="0"/>
              <a:t>(Y)W</a:t>
            </a:r>
            <a:r>
              <a:rPr lang="en-US" altLang="zh-CN" baseline="-25000" dirty="0"/>
              <a:t>1</a:t>
            </a:r>
            <a:r>
              <a:rPr lang="en-US" altLang="zh-CN" dirty="0"/>
              <a:t>(X</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en-US" altLang="zh-CN" dirty="0"/>
              <a:t> </a:t>
            </a:r>
            <a:r>
              <a:rPr lang="en-US" altLang="zh-CN" dirty="0">
                <a:solidFill>
                  <a:srgbClr val="FF0000"/>
                </a:solidFill>
              </a:rPr>
              <a:t>W</a:t>
            </a:r>
            <a:r>
              <a:rPr lang="en-US" altLang="zh-CN" baseline="-25000" dirty="0"/>
              <a:t>3</a:t>
            </a:r>
            <a:r>
              <a:rPr lang="en-US" altLang="zh-CN" dirty="0">
                <a:solidFill>
                  <a:srgbClr val="FF0000"/>
                </a:solidFill>
              </a:rPr>
              <a:t>(X)</a:t>
            </a:r>
            <a:r>
              <a:rPr lang="zh-CN" altLang="en-US" dirty="0"/>
              <a:t>是一个串行调度</a:t>
            </a:r>
          </a:p>
          <a:p>
            <a:pPr marL="0" indent="0">
              <a:buFont typeface="Wingdings" panose="05000000000000000000" pitchFamily="2" charset="2"/>
              <a:buNone/>
              <a:defRPr/>
            </a:pPr>
            <a:r>
              <a:rPr lang="zh-CN" altLang="en-US" dirty="0"/>
              <a:t>调度</a:t>
            </a:r>
            <a:r>
              <a:rPr lang="en-US" altLang="zh-CN" dirty="0"/>
              <a:t>L</a:t>
            </a:r>
            <a:r>
              <a:rPr lang="en-US" altLang="zh-CN" baseline="-25000" dirty="0"/>
              <a:t>2</a:t>
            </a:r>
            <a:r>
              <a:rPr lang="en-US" altLang="zh-CN" dirty="0"/>
              <a:t>=W</a:t>
            </a:r>
            <a:r>
              <a:rPr lang="en-US" altLang="zh-CN" baseline="-25000" dirty="0"/>
              <a:t>1</a:t>
            </a:r>
            <a:r>
              <a:rPr lang="en-US" altLang="zh-CN" dirty="0"/>
              <a:t>(Y)</a:t>
            </a:r>
            <a:r>
              <a:rPr lang="en-US" altLang="zh-CN" dirty="0">
                <a:solidFill>
                  <a:srgbClr val="0000FF"/>
                </a:solidFill>
              </a:rPr>
              <a:t>W</a:t>
            </a:r>
            <a:r>
              <a:rPr lang="en-US" altLang="zh-CN" baseline="-25000" dirty="0"/>
              <a:t>2</a:t>
            </a:r>
            <a:r>
              <a:rPr lang="en-US" altLang="zh-CN" dirty="0">
                <a:solidFill>
                  <a:srgbClr val="0000FF"/>
                </a:solidFill>
              </a:rPr>
              <a:t>(Y)W</a:t>
            </a:r>
            <a:r>
              <a:rPr lang="en-US" altLang="zh-CN" baseline="-25000" dirty="0"/>
              <a:t>2</a:t>
            </a:r>
            <a:r>
              <a:rPr lang="en-US" altLang="zh-CN" dirty="0">
                <a:solidFill>
                  <a:srgbClr val="0000FF"/>
                </a:solidFill>
              </a:rPr>
              <a:t>(X)</a:t>
            </a:r>
            <a:r>
              <a:rPr lang="en-US" altLang="zh-CN" dirty="0"/>
              <a:t>W</a:t>
            </a:r>
            <a:r>
              <a:rPr lang="en-US" altLang="zh-CN" baseline="-25000" dirty="0"/>
              <a:t>1</a:t>
            </a:r>
            <a:r>
              <a:rPr lang="en-US" altLang="zh-CN" dirty="0"/>
              <a:t>(X)</a:t>
            </a:r>
            <a:r>
              <a:rPr lang="en-US" altLang="zh-CN" dirty="0">
                <a:solidFill>
                  <a:srgbClr val="FF0000"/>
                </a:solidFill>
              </a:rPr>
              <a:t>W</a:t>
            </a:r>
            <a:r>
              <a:rPr lang="en-US" altLang="zh-CN" baseline="-25000" dirty="0"/>
              <a:t>3</a:t>
            </a:r>
            <a:r>
              <a:rPr lang="en-US" altLang="zh-CN" dirty="0">
                <a:solidFill>
                  <a:srgbClr val="FF0000"/>
                </a:solidFill>
              </a:rPr>
              <a:t>(X)</a:t>
            </a:r>
            <a:r>
              <a:rPr lang="zh-CN" altLang="en-US" dirty="0"/>
              <a:t>不满足冲突可串行化</a:t>
            </a:r>
          </a:p>
          <a:p>
            <a:pPr lvl="1">
              <a:defRPr/>
            </a:pPr>
            <a:r>
              <a:rPr lang="zh-CN" altLang="en-US" dirty="0"/>
              <a:t>因为每对操作都是冲突的，不能交换</a:t>
            </a:r>
          </a:p>
          <a:p>
            <a:pPr>
              <a:defRPr/>
            </a:pPr>
            <a:r>
              <a:rPr lang="zh-CN" altLang="en-US" dirty="0"/>
              <a:t>但是调度</a:t>
            </a:r>
            <a:r>
              <a:rPr lang="en-US" altLang="zh-CN" dirty="0"/>
              <a:t>L</a:t>
            </a:r>
            <a:r>
              <a:rPr lang="en-US" altLang="zh-CN" baseline="-25000" dirty="0"/>
              <a:t>2</a:t>
            </a:r>
            <a:r>
              <a:rPr lang="zh-CN" altLang="en-US" dirty="0"/>
              <a:t>是可串行化的。因为</a:t>
            </a:r>
            <a:r>
              <a:rPr lang="en-US" altLang="zh-CN" dirty="0"/>
              <a:t>L</a:t>
            </a:r>
            <a:r>
              <a:rPr lang="en-US" altLang="zh-CN" baseline="-25000" dirty="0"/>
              <a:t>2</a:t>
            </a:r>
            <a:r>
              <a:rPr lang="zh-CN" altLang="en-US" dirty="0"/>
              <a:t>执行的结果与调度</a:t>
            </a:r>
            <a:r>
              <a:rPr lang="en-US" altLang="zh-CN" dirty="0"/>
              <a:t>L</a:t>
            </a:r>
            <a:r>
              <a:rPr lang="en-US" altLang="zh-CN" baseline="-25000" dirty="0"/>
              <a:t>1</a:t>
            </a:r>
            <a:r>
              <a:rPr lang="zh-CN" altLang="en-US" dirty="0"/>
              <a:t>相同，</a:t>
            </a:r>
            <a:r>
              <a:rPr lang="en-US" altLang="zh-CN" dirty="0"/>
              <a:t>Y</a:t>
            </a:r>
            <a:r>
              <a:rPr lang="zh-CN" altLang="en-US" dirty="0"/>
              <a:t>的值都等于</a:t>
            </a:r>
            <a:r>
              <a:rPr lang="en-US" altLang="zh-CN" dirty="0"/>
              <a:t>T</a:t>
            </a:r>
            <a:r>
              <a:rPr lang="en-US" altLang="zh-CN" baseline="-25000" dirty="0"/>
              <a:t>2</a:t>
            </a:r>
            <a:r>
              <a:rPr lang="zh-CN" altLang="en-US" dirty="0"/>
              <a:t>的值，</a:t>
            </a:r>
            <a:r>
              <a:rPr lang="en-US" altLang="zh-CN" dirty="0"/>
              <a:t>X</a:t>
            </a:r>
            <a:r>
              <a:rPr lang="zh-CN" altLang="en-US" dirty="0"/>
              <a:t>的值都等于</a:t>
            </a:r>
            <a:r>
              <a:rPr lang="en-US" altLang="zh-CN" dirty="0"/>
              <a:t>T</a:t>
            </a:r>
            <a:r>
              <a:rPr lang="en-US" altLang="zh-CN" baseline="-25000" dirty="0"/>
              <a:t>3</a:t>
            </a:r>
            <a:r>
              <a:rPr lang="zh-CN" altLang="en-US" dirty="0"/>
              <a:t>的值 </a:t>
            </a:r>
          </a:p>
        </p:txBody>
      </p:sp>
    </p:spTree>
    <p:extLst>
      <p:ext uri="{BB962C8B-B14F-4D97-AF65-F5344CB8AC3E}">
        <p14:creationId xmlns:p14="http://schemas.microsoft.com/office/powerpoint/2010/main" val="25671805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A900651E-A6BE-4A45-9A43-0F50852310B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7396BC2-8904-415F-8071-869875076C07}" type="slidenum">
              <a:rPr lang="zh-CN" altLang="en-US" sz="2000"/>
              <a:pPr/>
              <a:t>244</a:t>
            </a:fld>
            <a:endParaRPr lang="en-US" altLang="zh-CN" sz="2000"/>
          </a:p>
        </p:txBody>
      </p:sp>
      <p:sp>
        <p:nvSpPr>
          <p:cNvPr id="37891" name="日期占位符 4">
            <a:extLst>
              <a:ext uri="{FF2B5EF4-FFF2-40B4-BE49-F238E27FC236}">
                <a16:creationId xmlns:a16="http://schemas.microsoft.com/office/drawing/2014/main" id="{B76D3412-AFB6-461E-AB34-22E2A933D44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FEAC066-4D18-408B-A415-9B35B4876D25}" type="datetime1">
              <a:rPr lang="zh-CN" altLang="en-US" sz="1800" smtClean="0"/>
              <a:pPr/>
              <a:t>2024/6/12</a:t>
            </a:fld>
            <a:endParaRPr lang="en-US" altLang="zh-CN" sz="1000"/>
          </a:p>
        </p:txBody>
      </p:sp>
      <p:sp>
        <p:nvSpPr>
          <p:cNvPr id="2340866" name="Rectangle 2">
            <a:extLst>
              <a:ext uri="{FF2B5EF4-FFF2-40B4-BE49-F238E27FC236}">
                <a16:creationId xmlns:a16="http://schemas.microsoft.com/office/drawing/2014/main" id="{E197EDB9-35A3-4DE2-9AB7-05D36AC1A97A}"/>
              </a:ext>
            </a:extLst>
          </p:cNvPr>
          <p:cNvSpPr>
            <a:spLocks noGrp="1" noChangeArrowheads="1"/>
          </p:cNvSpPr>
          <p:nvPr>
            <p:ph type="title"/>
          </p:nvPr>
        </p:nvSpPr>
        <p:spPr/>
        <p:txBody>
          <a:bodyPr/>
          <a:lstStyle/>
          <a:p>
            <a:pPr>
              <a:defRPr/>
            </a:pPr>
            <a:r>
              <a:rPr lang="en-US" altLang="zh-CN"/>
              <a:t>9.3.1  </a:t>
            </a:r>
            <a:r>
              <a:rPr lang="zh-CN" altLang="en-US"/>
              <a:t>锁</a:t>
            </a:r>
          </a:p>
        </p:txBody>
      </p:sp>
      <p:sp>
        <p:nvSpPr>
          <p:cNvPr id="37893" name="Rectangle 3">
            <a:extLst>
              <a:ext uri="{FF2B5EF4-FFF2-40B4-BE49-F238E27FC236}">
                <a16:creationId xmlns:a16="http://schemas.microsoft.com/office/drawing/2014/main" id="{0B0D5417-C331-4AAA-A887-312B8FC9E900}"/>
              </a:ext>
            </a:extLst>
          </p:cNvPr>
          <p:cNvSpPr>
            <a:spLocks noGrp="1" noChangeArrowheads="1"/>
          </p:cNvSpPr>
          <p:nvPr>
            <p:ph type="body" idx="1"/>
          </p:nvPr>
        </p:nvSpPr>
        <p:spPr>
          <a:xfrm>
            <a:off x="415925" y="1143000"/>
            <a:ext cx="9055100" cy="4740275"/>
          </a:xfrm>
        </p:spPr>
        <p:txBody>
          <a:bodyPr/>
          <a:lstStyle/>
          <a:p>
            <a:pPr marL="342900" indent="-342900" defTabSz="914400">
              <a:lnSpc>
                <a:spcPct val="110000"/>
              </a:lnSpc>
              <a:spcBef>
                <a:spcPct val="0"/>
              </a:spcBef>
            </a:pPr>
            <a:r>
              <a:rPr lang="zh-CN" altLang="en-US"/>
              <a:t>确切的控制是由封锁的类型决定的。</a:t>
            </a:r>
          </a:p>
          <a:p>
            <a:pPr marL="742950" lvl="1" indent="-285750" defTabSz="914400">
              <a:lnSpc>
                <a:spcPct val="110000"/>
              </a:lnSpc>
              <a:spcBef>
                <a:spcPct val="0"/>
              </a:spcBef>
            </a:pPr>
            <a:r>
              <a:rPr lang="zh-CN" altLang="en-US"/>
              <a:t>共享锁（</a:t>
            </a:r>
            <a:r>
              <a:rPr lang="en-US" altLang="zh-CN"/>
              <a:t>Share lock</a:t>
            </a:r>
            <a:r>
              <a:rPr lang="zh-CN" altLang="en-US"/>
              <a:t>，简记为</a:t>
            </a:r>
            <a:r>
              <a:rPr lang="en-US" altLang="zh-CN"/>
              <a:t>S</a:t>
            </a:r>
            <a:r>
              <a:rPr lang="zh-CN" altLang="en-US"/>
              <a:t>锁</a:t>
            </a:r>
            <a:r>
              <a:rPr lang="en-US" altLang="zh-CN"/>
              <a:t>,</a:t>
            </a:r>
            <a:r>
              <a:rPr lang="zh-CN" altLang="en-US"/>
              <a:t>又称为读锁）</a:t>
            </a:r>
          </a:p>
          <a:p>
            <a:pPr marL="1143000" lvl="2" indent="-228600" defTabSz="914400">
              <a:lnSpc>
                <a:spcPct val="110000"/>
              </a:lnSpc>
              <a:spcBef>
                <a:spcPct val="0"/>
              </a:spcBef>
            </a:pPr>
            <a:r>
              <a:rPr lang="zh-CN" altLang="en-US"/>
              <a:t> 若事务</a:t>
            </a:r>
            <a:r>
              <a:rPr lang="en-US" altLang="zh-CN"/>
              <a:t>T</a:t>
            </a:r>
            <a:r>
              <a:rPr lang="zh-CN" altLang="en-US"/>
              <a:t>对数据对象</a:t>
            </a:r>
            <a:r>
              <a:rPr lang="en-US" altLang="zh-CN"/>
              <a:t>A</a:t>
            </a:r>
            <a:r>
              <a:rPr lang="zh-CN" altLang="en-US"/>
              <a:t>加上</a:t>
            </a:r>
            <a:r>
              <a:rPr lang="en-US" altLang="zh-CN"/>
              <a:t>S</a:t>
            </a:r>
            <a:r>
              <a:rPr lang="zh-CN" altLang="en-US"/>
              <a:t>锁，则其它事务只能再对</a:t>
            </a:r>
            <a:r>
              <a:rPr lang="en-US" altLang="zh-CN"/>
              <a:t>A</a:t>
            </a:r>
            <a:r>
              <a:rPr lang="zh-CN" altLang="en-US"/>
              <a:t>加</a:t>
            </a:r>
            <a:r>
              <a:rPr lang="en-US" altLang="zh-CN"/>
              <a:t>S</a:t>
            </a:r>
            <a:r>
              <a:rPr lang="zh-CN" altLang="en-US"/>
              <a:t>锁，而不能加</a:t>
            </a:r>
            <a:r>
              <a:rPr lang="en-US" altLang="zh-CN"/>
              <a:t>X</a:t>
            </a:r>
            <a:r>
              <a:rPr lang="zh-CN" altLang="en-US"/>
              <a:t>锁，直到</a:t>
            </a:r>
            <a:r>
              <a:rPr lang="en-US" altLang="zh-CN"/>
              <a:t>T</a:t>
            </a:r>
            <a:r>
              <a:rPr lang="zh-CN" altLang="en-US"/>
              <a:t>释放</a:t>
            </a:r>
            <a:r>
              <a:rPr lang="en-US" altLang="zh-CN"/>
              <a:t>A</a:t>
            </a:r>
            <a:r>
              <a:rPr lang="zh-CN" altLang="en-US"/>
              <a:t>上的</a:t>
            </a:r>
            <a:r>
              <a:rPr lang="en-US" altLang="zh-CN"/>
              <a:t>S</a:t>
            </a:r>
            <a:r>
              <a:rPr lang="zh-CN" altLang="en-US"/>
              <a:t>锁</a:t>
            </a:r>
          </a:p>
          <a:p>
            <a:pPr marL="1143000" lvl="2" indent="-228600" defTabSz="914400">
              <a:lnSpc>
                <a:spcPct val="110000"/>
              </a:lnSpc>
              <a:spcBef>
                <a:spcPct val="0"/>
              </a:spcBef>
            </a:pPr>
            <a:r>
              <a:rPr lang="zh-CN" altLang="en-US"/>
              <a:t>保证其他事务可以获得对象</a:t>
            </a:r>
            <a:r>
              <a:rPr lang="en-US" altLang="zh-CN"/>
              <a:t>A</a:t>
            </a:r>
            <a:r>
              <a:rPr lang="zh-CN" altLang="en-US"/>
              <a:t>的</a:t>
            </a:r>
            <a:r>
              <a:rPr lang="en-US" altLang="zh-CN"/>
              <a:t>S</a:t>
            </a:r>
            <a:r>
              <a:rPr lang="zh-CN" altLang="en-US"/>
              <a:t>锁、读取</a:t>
            </a:r>
            <a:r>
              <a:rPr lang="en-US" altLang="zh-CN"/>
              <a:t>A</a:t>
            </a:r>
            <a:r>
              <a:rPr lang="zh-CN" altLang="en-US"/>
              <a:t>，但在</a:t>
            </a:r>
            <a:r>
              <a:rPr lang="en-US" altLang="zh-CN"/>
              <a:t>T</a:t>
            </a:r>
            <a:r>
              <a:rPr lang="zh-CN" altLang="en-US"/>
              <a:t>释放</a:t>
            </a:r>
            <a:r>
              <a:rPr lang="en-US" altLang="zh-CN"/>
              <a:t>A</a:t>
            </a:r>
            <a:r>
              <a:rPr lang="zh-CN" altLang="en-US"/>
              <a:t>上的</a:t>
            </a:r>
            <a:r>
              <a:rPr lang="en-US" altLang="zh-CN"/>
              <a:t>S</a:t>
            </a:r>
            <a:r>
              <a:rPr lang="zh-CN" altLang="en-US"/>
              <a:t>锁之前不能对</a:t>
            </a:r>
            <a:r>
              <a:rPr lang="en-US" altLang="zh-CN"/>
              <a:t>A</a:t>
            </a:r>
            <a:r>
              <a:rPr lang="zh-CN" altLang="en-US"/>
              <a:t>做任何修改 </a:t>
            </a:r>
          </a:p>
          <a:p>
            <a:pPr marL="742950" lvl="1" indent="-285750" defTabSz="914400">
              <a:lnSpc>
                <a:spcPct val="110000"/>
              </a:lnSpc>
              <a:spcBef>
                <a:spcPct val="0"/>
              </a:spcBef>
            </a:pPr>
            <a:r>
              <a:rPr lang="zh-CN" altLang="en-US"/>
              <a:t>排它锁（</a:t>
            </a:r>
            <a:r>
              <a:rPr lang="en-US" altLang="zh-CN"/>
              <a:t>eXclusive lock</a:t>
            </a:r>
            <a:r>
              <a:rPr lang="zh-CN" altLang="en-US"/>
              <a:t>，简记为</a:t>
            </a:r>
            <a:r>
              <a:rPr lang="en-US" altLang="zh-CN"/>
              <a:t>X</a:t>
            </a:r>
            <a:r>
              <a:rPr lang="zh-CN" altLang="en-US"/>
              <a:t>锁</a:t>
            </a:r>
            <a:r>
              <a:rPr lang="en-US" altLang="zh-CN"/>
              <a:t>,</a:t>
            </a:r>
            <a:r>
              <a:rPr lang="zh-CN" altLang="en-US"/>
              <a:t>又称为写锁）</a:t>
            </a:r>
          </a:p>
          <a:p>
            <a:pPr marL="1143000" lvl="2" indent="-228600" defTabSz="914400">
              <a:lnSpc>
                <a:spcPct val="110000"/>
              </a:lnSpc>
              <a:spcBef>
                <a:spcPct val="0"/>
              </a:spcBef>
            </a:pPr>
            <a:r>
              <a:rPr lang="zh-CN" altLang="en-US"/>
              <a:t>若事务</a:t>
            </a:r>
            <a:r>
              <a:rPr lang="en-US" altLang="zh-CN"/>
              <a:t>T</a:t>
            </a:r>
            <a:r>
              <a:rPr lang="zh-CN" altLang="en-US"/>
              <a:t>对数据对象</a:t>
            </a:r>
            <a:r>
              <a:rPr lang="en-US" altLang="zh-CN"/>
              <a:t>A</a:t>
            </a:r>
            <a:r>
              <a:rPr lang="zh-CN" altLang="en-US"/>
              <a:t>加上</a:t>
            </a:r>
            <a:r>
              <a:rPr lang="en-US" altLang="zh-CN"/>
              <a:t>X</a:t>
            </a:r>
            <a:r>
              <a:rPr lang="zh-CN" altLang="en-US"/>
              <a:t>锁，则只允许</a:t>
            </a:r>
            <a:r>
              <a:rPr lang="en-US" altLang="zh-CN"/>
              <a:t>T</a:t>
            </a:r>
            <a:r>
              <a:rPr lang="zh-CN" altLang="en-US"/>
              <a:t>读取和修改</a:t>
            </a:r>
            <a:r>
              <a:rPr lang="en-US" altLang="zh-CN"/>
              <a:t>A</a:t>
            </a:r>
            <a:r>
              <a:rPr lang="zh-CN" altLang="en-US"/>
              <a:t>，其它任何事务都不能再对</a:t>
            </a:r>
            <a:r>
              <a:rPr lang="en-US" altLang="zh-CN"/>
              <a:t>A</a:t>
            </a:r>
            <a:r>
              <a:rPr lang="zh-CN" altLang="en-US"/>
              <a:t>加任何类型的锁，直到</a:t>
            </a:r>
            <a:r>
              <a:rPr lang="en-US" altLang="zh-CN"/>
              <a:t>T</a:t>
            </a:r>
            <a:r>
              <a:rPr lang="zh-CN" altLang="en-US"/>
              <a:t>释放</a:t>
            </a:r>
            <a:r>
              <a:rPr lang="en-US" altLang="zh-CN"/>
              <a:t>A</a:t>
            </a:r>
            <a:r>
              <a:rPr lang="zh-CN" altLang="en-US"/>
              <a:t>上的锁</a:t>
            </a:r>
          </a:p>
        </p:txBody>
      </p:sp>
    </p:spTree>
    <p:extLst>
      <p:ext uri="{BB962C8B-B14F-4D97-AF65-F5344CB8AC3E}">
        <p14:creationId xmlns:p14="http://schemas.microsoft.com/office/powerpoint/2010/main" val="329835547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D7DFC5FC-ED9D-4481-8D76-B9B0DCE08A7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A993C9D-5B92-40C5-8ACE-7B8EB9D86E23}" type="slidenum">
              <a:rPr lang="zh-CN" altLang="en-US" sz="2000"/>
              <a:pPr/>
              <a:t>245</a:t>
            </a:fld>
            <a:endParaRPr lang="en-US" altLang="zh-CN" sz="2000"/>
          </a:p>
        </p:txBody>
      </p:sp>
      <p:sp>
        <p:nvSpPr>
          <p:cNvPr id="38915" name="日期占位符 4">
            <a:extLst>
              <a:ext uri="{FF2B5EF4-FFF2-40B4-BE49-F238E27FC236}">
                <a16:creationId xmlns:a16="http://schemas.microsoft.com/office/drawing/2014/main" id="{EA710731-0737-4FE3-956D-959D8CBC8B0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59092D6-CD72-466A-8C3E-DA62AD6A3230}" type="datetime1">
              <a:rPr lang="zh-CN" altLang="en-US" sz="1800" smtClean="0"/>
              <a:pPr/>
              <a:t>2024/6/12</a:t>
            </a:fld>
            <a:endParaRPr lang="en-US" altLang="zh-CN" sz="1000"/>
          </a:p>
        </p:txBody>
      </p:sp>
      <p:sp>
        <p:nvSpPr>
          <p:cNvPr id="2295810" name="Rectangle 2">
            <a:extLst>
              <a:ext uri="{FF2B5EF4-FFF2-40B4-BE49-F238E27FC236}">
                <a16:creationId xmlns:a16="http://schemas.microsoft.com/office/drawing/2014/main" id="{5DC1F22A-C906-45FD-85D5-138CE98B2FE1}"/>
              </a:ext>
            </a:extLst>
          </p:cNvPr>
          <p:cNvSpPr>
            <a:spLocks noGrp="1" noChangeArrowheads="1"/>
          </p:cNvSpPr>
          <p:nvPr>
            <p:ph type="title"/>
          </p:nvPr>
        </p:nvSpPr>
        <p:spPr/>
        <p:txBody>
          <a:bodyPr/>
          <a:lstStyle/>
          <a:p>
            <a:pPr>
              <a:defRPr/>
            </a:pPr>
            <a:r>
              <a:rPr lang="en-US" altLang="zh-CN"/>
              <a:t>9.3.1  </a:t>
            </a:r>
            <a:r>
              <a:rPr lang="zh-CN" altLang="en-US"/>
              <a:t>锁</a:t>
            </a:r>
          </a:p>
        </p:txBody>
      </p:sp>
      <p:sp>
        <p:nvSpPr>
          <p:cNvPr id="38917" name="Rectangle 3">
            <a:extLst>
              <a:ext uri="{FF2B5EF4-FFF2-40B4-BE49-F238E27FC236}">
                <a16:creationId xmlns:a16="http://schemas.microsoft.com/office/drawing/2014/main" id="{03EDB826-FEA4-4BE2-9C25-89B186A325AE}"/>
              </a:ext>
            </a:extLst>
          </p:cNvPr>
          <p:cNvSpPr>
            <a:spLocks noGrp="1" noChangeArrowheads="1"/>
          </p:cNvSpPr>
          <p:nvPr>
            <p:ph type="body" idx="1"/>
          </p:nvPr>
        </p:nvSpPr>
        <p:spPr>
          <a:xfrm>
            <a:off x="273050" y="1125538"/>
            <a:ext cx="8820150" cy="384175"/>
          </a:xfrm>
        </p:spPr>
        <p:txBody>
          <a:bodyPr/>
          <a:lstStyle/>
          <a:p>
            <a:r>
              <a:rPr lang="zh-CN" altLang="en-US"/>
              <a:t>锁的相容矩阵</a:t>
            </a:r>
          </a:p>
        </p:txBody>
      </p:sp>
      <p:sp>
        <p:nvSpPr>
          <p:cNvPr id="38918" name="Text Box 6">
            <a:extLst>
              <a:ext uri="{FF2B5EF4-FFF2-40B4-BE49-F238E27FC236}">
                <a16:creationId xmlns:a16="http://schemas.microsoft.com/office/drawing/2014/main" id="{E51CF036-D130-41BE-8373-97287929D05D}"/>
              </a:ext>
            </a:extLst>
          </p:cNvPr>
          <p:cNvSpPr txBox="1">
            <a:spLocks noChangeArrowheads="1"/>
          </p:cNvSpPr>
          <p:nvPr/>
        </p:nvSpPr>
        <p:spPr bwMode="auto">
          <a:xfrm>
            <a:off x="6911975" y="1341438"/>
            <a:ext cx="30813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a:latin typeface="Times New Roman" panose="02020603050405020304" pitchFamily="18" charset="0"/>
              </a:rPr>
              <a:t>Y</a:t>
            </a:r>
            <a:r>
              <a:rPr kumimoji="1" lang="zh-CN" altLang="en-US" sz="2800">
                <a:latin typeface="Times New Roman" panose="02020603050405020304" pitchFamily="18" charset="0"/>
              </a:rPr>
              <a:t>，相容的请求</a:t>
            </a:r>
          </a:p>
          <a:p>
            <a:r>
              <a:rPr kumimoji="1" lang="en-US" altLang="zh-CN" sz="2800">
                <a:latin typeface="Times New Roman" panose="02020603050405020304" pitchFamily="18" charset="0"/>
              </a:rPr>
              <a:t>N</a:t>
            </a:r>
            <a:r>
              <a:rPr kumimoji="1" lang="zh-CN" altLang="en-US" sz="2800">
                <a:latin typeface="Times New Roman" panose="02020603050405020304" pitchFamily="18" charset="0"/>
              </a:rPr>
              <a:t>，不相容的请求</a:t>
            </a:r>
          </a:p>
        </p:txBody>
      </p:sp>
      <p:sp>
        <p:nvSpPr>
          <p:cNvPr id="38919" name="Rectangle 7">
            <a:extLst>
              <a:ext uri="{FF2B5EF4-FFF2-40B4-BE49-F238E27FC236}">
                <a16:creationId xmlns:a16="http://schemas.microsoft.com/office/drawing/2014/main" id="{15FE540A-A9FA-4AD3-91EA-450C6DE63D54}"/>
              </a:ext>
            </a:extLst>
          </p:cNvPr>
          <p:cNvSpPr>
            <a:spLocks noChangeArrowheads="1"/>
          </p:cNvSpPr>
          <p:nvPr/>
        </p:nvSpPr>
        <p:spPr bwMode="auto">
          <a:xfrm>
            <a:off x="2847975" y="1125538"/>
            <a:ext cx="8540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eaLnBrk="1" hangingPunct="1">
              <a:lnSpc>
                <a:spcPct val="80000"/>
              </a:lnSpc>
            </a:pPr>
            <a:r>
              <a:rPr kumimoji="1" lang="zh-CN" altLang="en-US" sz="1400">
                <a:latin typeface="Times New Roman" panose="02020603050405020304" pitchFamily="18" charset="0"/>
              </a:rPr>
              <a:t>        </a:t>
            </a:r>
            <a:r>
              <a:rPr kumimoji="1" lang="en-US" altLang="zh-CN">
                <a:latin typeface="Times New Roman" panose="02020603050405020304" pitchFamily="18" charset="0"/>
              </a:rPr>
              <a:t>T</a:t>
            </a:r>
            <a:r>
              <a:rPr kumimoji="1" lang="en-US" altLang="zh-CN" baseline="-30000">
                <a:latin typeface="Times New Roman" panose="02020603050405020304" pitchFamily="18" charset="0"/>
              </a:rPr>
              <a:t>1</a:t>
            </a:r>
            <a:r>
              <a:rPr kumimoji="1" lang="en-US" altLang="zh-CN">
                <a:latin typeface="Times New Roman" panose="02020603050405020304" pitchFamily="18" charset="0"/>
              </a:rPr>
              <a:t>    T</a:t>
            </a:r>
            <a:r>
              <a:rPr kumimoji="1" lang="en-US" altLang="zh-CN" baseline="-30000">
                <a:latin typeface="Times New Roman" panose="02020603050405020304" pitchFamily="18" charset="0"/>
              </a:rPr>
              <a:t>2</a:t>
            </a:r>
            <a:endParaRPr kumimoji="1" lang="en-US" altLang="zh-CN" sz="4400" b="0">
              <a:latin typeface="Times New Roman" panose="02020603050405020304" pitchFamily="18" charset="0"/>
            </a:endParaRPr>
          </a:p>
        </p:txBody>
      </p:sp>
      <p:grpSp>
        <p:nvGrpSpPr>
          <p:cNvPr id="38920" name="Group 8">
            <a:extLst>
              <a:ext uri="{FF2B5EF4-FFF2-40B4-BE49-F238E27FC236}">
                <a16:creationId xmlns:a16="http://schemas.microsoft.com/office/drawing/2014/main" id="{C9DE330D-DC47-4E44-AD83-32DFDE43957F}"/>
              </a:ext>
            </a:extLst>
          </p:cNvPr>
          <p:cNvGrpSpPr>
            <a:grpSpLocks/>
          </p:cNvGrpSpPr>
          <p:nvPr/>
        </p:nvGrpSpPr>
        <p:grpSpPr bwMode="auto">
          <a:xfrm>
            <a:off x="2863850" y="1201738"/>
            <a:ext cx="4033838" cy="1728787"/>
            <a:chOff x="-3" y="-3"/>
            <a:chExt cx="1733" cy="1841"/>
          </a:xfrm>
        </p:grpSpPr>
        <p:grpSp>
          <p:nvGrpSpPr>
            <p:cNvPr id="38923" name="Group 9">
              <a:extLst>
                <a:ext uri="{FF2B5EF4-FFF2-40B4-BE49-F238E27FC236}">
                  <a16:creationId xmlns:a16="http://schemas.microsoft.com/office/drawing/2014/main" id="{B8A20B52-6AFC-48DA-9EE6-5AE4BE4B91BC}"/>
                </a:ext>
              </a:extLst>
            </p:cNvPr>
            <p:cNvGrpSpPr>
              <a:grpSpLocks/>
            </p:cNvGrpSpPr>
            <p:nvPr/>
          </p:nvGrpSpPr>
          <p:grpSpPr bwMode="auto">
            <a:xfrm>
              <a:off x="0" y="0"/>
              <a:ext cx="1727" cy="1835"/>
              <a:chOff x="0" y="0"/>
              <a:chExt cx="1727" cy="1835"/>
            </a:xfrm>
          </p:grpSpPr>
          <p:grpSp>
            <p:nvGrpSpPr>
              <p:cNvPr id="38925" name="Group 10">
                <a:extLst>
                  <a:ext uri="{FF2B5EF4-FFF2-40B4-BE49-F238E27FC236}">
                    <a16:creationId xmlns:a16="http://schemas.microsoft.com/office/drawing/2014/main" id="{B062C8F6-4232-47A1-A228-1A6B79F79909}"/>
                  </a:ext>
                </a:extLst>
              </p:cNvPr>
              <p:cNvGrpSpPr>
                <a:grpSpLocks/>
              </p:cNvGrpSpPr>
              <p:nvPr/>
            </p:nvGrpSpPr>
            <p:grpSpPr bwMode="auto">
              <a:xfrm>
                <a:off x="0" y="0"/>
                <a:ext cx="447" cy="554"/>
                <a:chOff x="0" y="0"/>
                <a:chExt cx="447" cy="554"/>
              </a:xfrm>
            </p:grpSpPr>
            <p:sp>
              <p:nvSpPr>
                <p:cNvPr id="38971" name="Rectangle 11">
                  <a:extLst>
                    <a:ext uri="{FF2B5EF4-FFF2-40B4-BE49-F238E27FC236}">
                      <a16:creationId xmlns:a16="http://schemas.microsoft.com/office/drawing/2014/main" id="{F1084619-25D6-4797-8CF4-001CF33E9E56}"/>
                    </a:ext>
                  </a:extLst>
                </p:cNvPr>
                <p:cNvSpPr>
                  <a:spLocks noChangeArrowheads="1"/>
                </p:cNvSpPr>
                <p:nvPr/>
              </p:nvSpPr>
              <p:spPr bwMode="auto">
                <a:xfrm>
                  <a:off x="43" y="0"/>
                  <a:ext cx="361" cy="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sz="2800"/>
                </a:p>
              </p:txBody>
            </p:sp>
            <p:sp>
              <p:nvSpPr>
                <p:cNvPr id="38972" name="Rectangle 12">
                  <a:extLst>
                    <a:ext uri="{FF2B5EF4-FFF2-40B4-BE49-F238E27FC236}">
                      <a16:creationId xmlns:a16="http://schemas.microsoft.com/office/drawing/2014/main" id="{80453B12-5216-45E5-BDB5-174B9325F6EA}"/>
                    </a:ext>
                  </a:extLst>
                </p:cNvPr>
                <p:cNvSpPr>
                  <a:spLocks noChangeArrowheads="1"/>
                </p:cNvSpPr>
                <p:nvPr/>
              </p:nvSpPr>
              <p:spPr bwMode="auto">
                <a:xfrm>
                  <a:off x="0" y="0"/>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26" name="Group 13">
                <a:extLst>
                  <a:ext uri="{FF2B5EF4-FFF2-40B4-BE49-F238E27FC236}">
                    <a16:creationId xmlns:a16="http://schemas.microsoft.com/office/drawing/2014/main" id="{67FAAC3F-72AB-40F7-AAF7-DD263D9A24DA}"/>
                  </a:ext>
                </a:extLst>
              </p:cNvPr>
              <p:cNvGrpSpPr>
                <a:grpSpLocks/>
              </p:cNvGrpSpPr>
              <p:nvPr/>
            </p:nvGrpSpPr>
            <p:grpSpPr bwMode="auto">
              <a:xfrm>
                <a:off x="447" y="0"/>
                <a:ext cx="426" cy="442"/>
                <a:chOff x="447" y="0"/>
                <a:chExt cx="426" cy="442"/>
              </a:xfrm>
            </p:grpSpPr>
            <p:sp>
              <p:nvSpPr>
                <p:cNvPr id="38969" name="Rectangle 14">
                  <a:extLst>
                    <a:ext uri="{FF2B5EF4-FFF2-40B4-BE49-F238E27FC236}">
                      <a16:creationId xmlns:a16="http://schemas.microsoft.com/office/drawing/2014/main" id="{1E701B02-DDD7-4347-93BF-9836DFD05B90}"/>
                    </a:ext>
                  </a:extLst>
                </p:cNvPr>
                <p:cNvSpPr>
                  <a:spLocks noChangeArrowheads="1"/>
                </p:cNvSpPr>
                <p:nvPr/>
              </p:nvSpPr>
              <p:spPr bwMode="auto">
                <a:xfrm>
                  <a:off x="490"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X</a:t>
                  </a:r>
                  <a:endParaRPr kumimoji="1" lang="en-US" altLang="zh-CN" sz="2800" b="0">
                    <a:latin typeface="Times New Roman" panose="02020603050405020304" pitchFamily="18" charset="0"/>
                  </a:endParaRPr>
                </a:p>
              </p:txBody>
            </p:sp>
            <p:sp>
              <p:nvSpPr>
                <p:cNvPr id="38970" name="Rectangle 15">
                  <a:extLst>
                    <a:ext uri="{FF2B5EF4-FFF2-40B4-BE49-F238E27FC236}">
                      <a16:creationId xmlns:a16="http://schemas.microsoft.com/office/drawing/2014/main" id="{75C2C750-5B3C-4309-9174-0A1D7ADE5BA8}"/>
                    </a:ext>
                  </a:extLst>
                </p:cNvPr>
                <p:cNvSpPr>
                  <a:spLocks noChangeArrowheads="1"/>
                </p:cNvSpPr>
                <p:nvPr/>
              </p:nvSpPr>
              <p:spPr bwMode="auto">
                <a:xfrm>
                  <a:off x="447"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27" name="Group 16">
                <a:extLst>
                  <a:ext uri="{FF2B5EF4-FFF2-40B4-BE49-F238E27FC236}">
                    <a16:creationId xmlns:a16="http://schemas.microsoft.com/office/drawing/2014/main" id="{8E3DAB4C-B68C-4898-9D4C-5778D9EC05EA}"/>
                  </a:ext>
                </a:extLst>
              </p:cNvPr>
              <p:cNvGrpSpPr>
                <a:grpSpLocks/>
              </p:cNvGrpSpPr>
              <p:nvPr/>
            </p:nvGrpSpPr>
            <p:grpSpPr bwMode="auto">
              <a:xfrm>
                <a:off x="873" y="0"/>
                <a:ext cx="426" cy="442"/>
                <a:chOff x="873" y="0"/>
                <a:chExt cx="426" cy="442"/>
              </a:xfrm>
            </p:grpSpPr>
            <p:sp>
              <p:nvSpPr>
                <p:cNvPr id="38967" name="Rectangle 17">
                  <a:extLst>
                    <a:ext uri="{FF2B5EF4-FFF2-40B4-BE49-F238E27FC236}">
                      <a16:creationId xmlns:a16="http://schemas.microsoft.com/office/drawing/2014/main" id="{3A9B6656-A449-4401-AF41-E27CC03054D2}"/>
                    </a:ext>
                  </a:extLst>
                </p:cNvPr>
                <p:cNvSpPr>
                  <a:spLocks noChangeArrowheads="1"/>
                </p:cNvSpPr>
                <p:nvPr/>
              </p:nvSpPr>
              <p:spPr bwMode="auto">
                <a:xfrm>
                  <a:off x="916" y="0"/>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S</a:t>
                  </a:r>
                  <a:endParaRPr kumimoji="1" lang="en-US" altLang="zh-CN" sz="2800" b="0">
                    <a:latin typeface="Times New Roman" panose="02020603050405020304" pitchFamily="18" charset="0"/>
                  </a:endParaRPr>
                </a:p>
              </p:txBody>
            </p:sp>
            <p:sp>
              <p:nvSpPr>
                <p:cNvPr id="38968" name="Rectangle 18">
                  <a:extLst>
                    <a:ext uri="{FF2B5EF4-FFF2-40B4-BE49-F238E27FC236}">
                      <a16:creationId xmlns:a16="http://schemas.microsoft.com/office/drawing/2014/main" id="{6A7B3E5D-6243-4038-A69A-A73040393855}"/>
                    </a:ext>
                  </a:extLst>
                </p:cNvPr>
                <p:cNvSpPr>
                  <a:spLocks noChangeArrowheads="1"/>
                </p:cNvSpPr>
                <p:nvPr/>
              </p:nvSpPr>
              <p:spPr bwMode="auto">
                <a:xfrm>
                  <a:off x="873" y="0"/>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28" name="Group 19">
                <a:extLst>
                  <a:ext uri="{FF2B5EF4-FFF2-40B4-BE49-F238E27FC236}">
                    <a16:creationId xmlns:a16="http://schemas.microsoft.com/office/drawing/2014/main" id="{B9E86545-D602-43FC-A166-0C9B755822E0}"/>
                  </a:ext>
                </a:extLst>
              </p:cNvPr>
              <p:cNvGrpSpPr>
                <a:grpSpLocks/>
              </p:cNvGrpSpPr>
              <p:nvPr/>
            </p:nvGrpSpPr>
            <p:grpSpPr bwMode="auto">
              <a:xfrm>
                <a:off x="1299" y="0"/>
                <a:ext cx="428" cy="442"/>
                <a:chOff x="1299" y="0"/>
                <a:chExt cx="428" cy="442"/>
              </a:xfrm>
            </p:grpSpPr>
            <p:sp>
              <p:nvSpPr>
                <p:cNvPr id="38965" name="Rectangle 20">
                  <a:extLst>
                    <a:ext uri="{FF2B5EF4-FFF2-40B4-BE49-F238E27FC236}">
                      <a16:creationId xmlns:a16="http://schemas.microsoft.com/office/drawing/2014/main" id="{144E397A-D925-4469-906F-5D0AF77AF177}"/>
                    </a:ext>
                  </a:extLst>
                </p:cNvPr>
                <p:cNvSpPr>
                  <a:spLocks noChangeArrowheads="1"/>
                </p:cNvSpPr>
                <p:nvPr/>
              </p:nvSpPr>
              <p:spPr bwMode="auto">
                <a:xfrm>
                  <a:off x="1342" y="0"/>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a:t>
                  </a:r>
                  <a:endParaRPr kumimoji="1" lang="en-US" altLang="zh-CN" sz="2800" b="0">
                    <a:latin typeface="Times New Roman" panose="02020603050405020304" pitchFamily="18" charset="0"/>
                  </a:endParaRPr>
                </a:p>
              </p:txBody>
            </p:sp>
            <p:sp>
              <p:nvSpPr>
                <p:cNvPr id="38966" name="Rectangle 21">
                  <a:extLst>
                    <a:ext uri="{FF2B5EF4-FFF2-40B4-BE49-F238E27FC236}">
                      <a16:creationId xmlns:a16="http://schemas.microsoft.com/office/drawing/2014/main" id="{7070479F-C1F0-4CB7-9A2F-F379A0420E2A}"/>
                    </a:ext>
                  </a:extLst>
                </p:cNvPr>
                <p:cNvSpPr>
                  <a:spLocks noChangeArrowheads="1"/>
                </p:cNvSpPr>
                <p:nvPr/>
              </p:nvSpPr>
              <p:spPr bwMode="auto">
                <a:xfrm>
                  <a:off x="1299" y="0"/>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29" name="Group 22">
                <a:extLst>
                  <a:ext uri="{FF2B5EF4-FFF2-40B4-BE49-F238E27FC236}">
                    <a16:creationId xmlns:a16="http://schemas.microsoft.com/office/drawing/2014/main" id="{DCDFF9C7-ECC8-4B88-B46C-4118F9C6C771}"/>
                  </a:ext>
                </a:extLst>
              </p:cNvPr>
              <p:cNvGrpSpPr>
                <a:grpSpLocks/>
              </p:cNvGrpSpPr>
              <p:nvPr/>
            </p:nvGrpSpPr>
            <p:grpSpPr bwMode="auto">
              <a:xfrm>
                <a:off x="0" y="442"/>
                <a:ext cx="447" cy="509"/>
                <a:chOff x="0" y="442"/>
                <a:chExt cx="447" cy="509"/>
              </a:xfrm>
            </p:grpSpPr>
            <p:sp>
              <p:nvSpPr>
                <p:cNvPr id="38963" name="Rectangle 23">
                  <a:extLst>
                    <a:ext uri="{FF2B5EF4-FFF2-40B4-BE49-F238E27FC236}">
                      <a16:creationId xmlns:a16="http://schemas.microsoft.com/office/drawing/2014/main" id="{9D5D1048-3AF7-4A90-842C-305F3EBF4395}"/>
                    </a:ext>
                  </a:extLst>
                </p:cNvPr>
                <p:cNvSpPr>
                  <a:spLocks noChangeArrowheads="1"/>
                </p:cNvSpPr>
                <p:nvPr/>
              </p:nvSpPr>
              <p:spPr bwMode="auto">
                <a:xfrm>
                  <a:off x="43" y="442"/>
                  <a:ext cx="361"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X</a:t>
                  </a:r>
                  <a:endParaRPr kumimoji="1" lang="en-US" altLang="zh-CN" sz="2800" b="0">
                    <a:latin typeface="Times New Roman" panose="02020603050405020304" pitchFamily="18" charset="0"/>
                  </a:endParaRPr>
                </a:p>
              </p:txBody>
            </p:sp>
            <p:sp>
              <p:nvSpPr>
                <p:cNvPr id="38964" name="Rectangle 24">
                  <a:extLst>
                    <a:ext uri="{FF2B5EF4-FFF2-40B4-BE49-F238E27FC236}">
                      <a16:creationId xmlns:a16="http://schemas.microsoft.com/office/drawing/2014/main" id="{0D54489F-B644-4232-BD0D-9993A023F1A6}"/>
                    </a:ext>
                  </a:extLst>
                </p:cNvPr>
                <p:cNvSpPr>
                  <a:spLocks noChangeArrowheads="1"/>
                </p:cNvSpPr>
                <p:nvPr/>
              </p:nvSpPr>
              <p:spPr bwMode="auto">
                <a:xfrm>
                  <a:off x="0" y="442"/>
                  <a:ext cx="447"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0" name="Group 25">
                <a:extLst>
                  <a:ext uri="{FF2B5EF4-FFF2-40B4-BE49-F238E27FC236}">
                    <a16:creationId xmlns:a16="http://schemas.microsoft.com/office/drawing/2014/main" id="{46906210-76D2-493C-95C8-1BB2C7BBC40B}"/>
                  </a:ext>
                </a:extLst>
              </p:cNvPr>
              <p:cNvGrpSpPr>
                <a:grpSpLocks/>
              </p:cNvGrpSpPr>
              <p:nvPr/>
            </p:nvGrpSpPr>
            <p:grpSpPr bwMode="auto">
              <a:xfrm>
                <a:off x="447" y="442"/>
                <a:ext cx="426" cy="509"/>
                <a:chOff x="447" y="442"/>
                <a:chExt cx="426" cy="509"/>
              </a:xfrm>
            </p:grpSpPr>
            <p:sp>
              <p:nvSpPr>
                <p:cNvPr id="38961" name="Rectangle 26">
                  <a:extLst>
                    <a:ext uri="{FF2B5EF4-FFF2-40B4-BE49-F238E27FC236}">
                      <a16:creationId xmlns:a16="http://schemas.microsoft.com/office/drawing/2014/main" id="{9A4F2AF2-5537-402D-A49F-E7917860D318}"/>
                    </a:ext>
                  </a:extLst>
                </p:cNvPr>
                <p:cNvSpPr>
                  <a:spLocks noChangeArrowheads="1"/>
                </p:cNvSpPr>
                <p:nvPr/>
              </p:nvSpPr>
              <p:spPr bwMode="auto">
                <a:xfrm>
                  <a:off x="490"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N</a:t>
                  </a:r>
                  <a:endParaRPr kumimoji="1" lang="en-US" altLang="zh-CN" sz="2800" b="0">
                    <a:latin typeface="Times New Roman" panose="02020603050405020304" pitchFamily="18" charset="0"/>
                  </a:endParaRPr>
                </a:p>
              </p:txBody>
            </p:sp>
            <p:sp>
              <p:nvSpPr>
                <p:cNvPr id="38962" name="Rectangle 27">
                  <a:extLst>
                    <a:ext uri="{FF2B5EF4-FFF2-40B4-BE49-F238E27FC236}">
                      <a16:creationId xmlns:a16="http://schemas.microsoft.com/office/drawing/2014/main" id="{999C8392-D3BE-46BA-9518-4A9D6E2F60D5}"/>
                    </a:ext>
                  </a:extLst>
                </p:cNvPr>
                <p:cNvSpPr>
                  <a:spLocks noChangeArrowheads="1"/>
                </p:cNvSpPr>
                <p:nvPr/>
              </p:nvSpPr>
              <p:spPr bwMode="auto">
                <a:xfrm>
                  <a:off x="447"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1" name="Group 28">
                <a:extLst>
                  <a:ext uri="{FF2B5EF4-FFF2-40B4-BE49-F238E27FC236}">
                    <a16:creationId xmlns:a16="http://schemas.microsoft.com/office/drawing/2014/main" id="{41847701-AD51-4E9C-8965-D414F7199538}"/>
                  </a:ext>
                </a:extLst>
              </p:cNvPr>
              <p:cNvGrpSpPr>
                <a:grpSpLocks/>
              </p:cNvGrpSpPr>
              <p:nvPr/>
            </p:nvGrpSpPr>
            <p:grpSpPr bwMode="auto">
              <a:xfrm>
                <a:off x="873" y="442"/>
                <a:ext cx="426" cy="509"/>
                <a:chOff x="873" y="442"/>
                <a:chExt cx="426" cy="509"/>
              </a:xfrm>
            </p:grpSpPr>
            <p:sp>
              <p:nvSpPr>
                <p:cNvPr id="38959" name="Rectangle 29">
                  <a:extLst>
                    <a:ext uri="{FF2B5EF4-FFF2-40B4-BE49-F238E27FC236}">
                      <a16:creationId xmlns:a16="http://schemas.microsoft.com/office/drawing/2014/main" id="{240BB094-F1F4-4A4F-8420-72AFB5230779}"/>
                    </a:ext>
                  </a:extLst>
                </p:cNvPr>
                <p:cNvSpPr>
                  <a:spLocks noChangeArrowheads="1"/>
                </p:cNvSpPr>
                <p:nvPr/>
              </p:nvSpPr>
              <p:spPr bwMode="auto">
                <a:xfrm>
                  <a:off x="916" y="442"/>
                  <a:ext cx="340"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N</a:t>
                  </a:r>
                  <a:endParaRPr kumimoji="1" lang="en-US" altLang="zh-CN" sz="2800" b="0">
                    <a:latin typeface="Times New Roman" panose="02020603050405020304" pitchFamily="18" charset="0"/>
                  </a:endParaRPr>
                </a:p>
              </p:txBody>
            </p:sp>
            <p:sp>
              <p:nvSpPr>
                <p:cNvPr id="38960" name="Rectangle 30">
                  <a:extLst>
                    <a:ext uri="{FF2B5EF4-FFF2-40B4-BE49-F238E27FC236}">
                      <a16:creationId xmlns:a16="http://schemas.microsoft.com/office/drawing/2014/main" id="{A05B91F7-DABC-4C41-9AB4-3412A68942FA}"/>
                    </a:ext>
                  </a:extLst>
                </p:cNvPr>
                <p:cNvSpPr>
                  <a:spLocks noChangeArrowheads="1"/>
                </p:cNvSpPr>
                <p:nvPr/>
              </p:nvSpPr>
              <p:spPr bwMode="auto">
                <a:xfrm>
                  <a:off x="873" y="442"/>
                  <a:ext cx="426"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2" name="Group 31">
                <a:extLst>
                  <a:ext uri="{FF2B5EF4-FFF2-40B4-BE49-F238E27FC236}">
                    <a16:creationId xmlns:a16="http://schemas.microsoft.com/office/drawing/2014/main" id="{C7A3153E-C443-4BF1-8CF7-F2183A05531A}"/>
                  </a:ext>
                </a:extLst>
              </p:cNvPr>
              <p:cNvGrpSpPr>
                <a:grpSpLocks/>
              </p:cNvGrpSpPr>
              <p:nvPr/>
            </p:nvGrpSpPr>
            <p:grpSpPr bwMode="auto">
              <a:xfrm>
                <a:off x="1299" y="442"/>
                <a:ext cx="428" cy="509"/>
                <a:chOff x="1299" y="442"/>
                <a:chExt cx="428" cy="509"/>
              </a:xfrm>
            </p:grpSpPr>
            <p:sp>
              <p:nvSpPr>
                <p:cNvPr id="38957" name="Rectangle 32">
                  <a:extLst>
                    <a:ext uri="{FF2B5EF4-FFF2-40B4-BE49-F238E27FC236}">
                      <a16:creationId xmlns:a16="http://schemas.microsoft.com/office/drawing/2014/main" id="{46DED622-35B2-4B06-A837-0AFD1214AA9F}"/>
                    </a:ext>
                  </a:extLst>
                </p:cNvPr>
                <p:cNvSpPr>
                  <a:spLocks noChangeArrowheads="1"/>
                </p:cNvSpPr>
                <p:nvPr/>
              </p:nvSpPr>
              <p:spPr bwMode="auto">
                <a:xfrm>
                  <a:off x="1342" y="442"/>
                  <a:ext cx="342"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cs typeface="Times New Roman" panose="02020603050405020304" pitchFamily="18" charset="0"/>
                    </a:rPr>
                    <a:t>Y</a:t>
                  </a:r>
                  <a:endParaRPr kumimoji="1" lang="en-US" altLang="zh-CN" sz="2800" b="0">
                    <a:latin typeface="Times New Roman" panose="02020603050405020304" pitchFamily="18" charset="0"/>
                  </a:endParaRPr>
                </a:p>
              </p:txBody>
            </p:sp>
            <p:sp>
              <p:nvSpPr>
                <p:cNvPr id="38958" name="Rectangle 33">
                  <a:extLst>
                    <a:ext uri="{FF2B5EF4-FFF2-40B4-BE49-F238E27FC236}">
                      <a16:creationId xmlns:a16="http://schemas.microsoft.com/office/drawing/2014/main" id="{6664FA12-7755-4437-B11B-500019C7B0BB}"/>
                    </a:ext>
                  </a:extLst>
                </p:cNvPr>
                <p:cNvSpPr>
                  <a:spLocks noChangeArrowheads="1"/>
                </p:cNvSpPr>
                <p:nvPr/>
              </p:nvSpPr>
              <p:spPr bwMode="auto">
                <a:xfrm>
                  <a:off x="1299" y="442"/>
                  <a:ext cx="428" cy="50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3" name="Group 34">
                <a:extLst>
                  <a:ext uri="{FF2B5EF4-FFF2-40B4-BE49-F238E27FC236}">
                    <a16:creationId xmlns:a16="http://schemas.microsoft.com/office/drawing/2014/main" id="{A2D2002A-AE7D-4015-9496-7FA76EA3F445}"/>
                  </a:ext>
                </a:extLst>
              </p:cNvPr>
              <p:cNvGrpSpPr>
                <a:grpSpLocks/>
              </p:cNvGrpSpPr>
              <p:nvPr/>
            </p:nvGrpSpPr>
            <p:grpSpPr bwMode="auto">
              <a:xfrm>
                <a:off x="0" y="951"/>
                <a:ext cx="447" cy="442"/>
                <a:chOff x="0" y="951"/>
                <a:chExt cx="447" cy="442"/>
              </a:xfrm>
            </p:grpSpPr>
            <p:sp>
              <p:nvSpPr>
                <p:cNvPr id="38955" name="Rectangle 35">
                  <a:extLst>
                    <a:ext uri="{FF2B5EF4-FFF2-40B4-BE49-F238E27FC236}">
                      <a16:creationId xmlns:a16="http://schemas.microsoft.com/office/drawing/2014/main" id="{15E599AE-1A58-4DA2-A839-67E5E5D90B46}"/>
                    </a:ext>
                  </a:extLst>
                </p:cNvPr>
                <p:cNvSpPr>
                  <a:spLocks noChangeArrowheads="1"/>
                </p:cNvSpPr>
                <p:nvPr/>
              </p:nvSpPr>
              <p:spPr bwMode="auto">
                <a:xfrm>
                  <a:off x="43" y="951"/>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S</a:t>
                  </a:r>
                  <a:endParaRPr kumimoji="1" lang="en-US" altLang="zh-CN" sz="2800" b="0">
                    <a:latin typeface="Times New Roman" panose="02020603050405020304" pitchFamily="18" charset="0"/>
                  </a:endParaRPr>
                </a:p>
              </p:txBody>
            </p:sp>
            <p:sp>
              <p:nvSpPr>
                <p:cNvPr id="38956" name="Rectangle 36">
                  <a:extLst>
                    <a:ext uri="{FF2B5EF4-FFF2-40B4-BE49-F238E27FC236}">
                      <a16:creationId xmlns:a16="http://schemas.microsoft.com/office/drawing/2014/main" id="{CE8EDF72-EE18-424A-AE68-D42C6097633D}"/>
                    </a:ext>
                  </a:extLst>
                </p:cNvPr>
                <p:cNvSpPr>
                  <a:spLocks noChangeArrowheads="1"/>
                </p:cNvSpPr>
                <p:nvPr/>
              </p:nvSpPr>
              <p:spPr bwMode="auto">
                <a:xfrm>
                  <a:off x="0" y="951"/>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4" name="Group 37">
                <a:extLst>
                  <a:ext uri="{FF2B5EF4-FFF2-40B4-BE49-F238E27FC236}">
                    <a16:creationId xmlns:a16="http://schemas.microsoft.com/office/drawing/2014/main" id="{52B261A2-7FBE-4D13-88D9-A3E7FF33AB75}"/>
                  </a:ext>
                </a:extLst>
              </p:cNvPr>
              <p:cNvGrpSpPr>
                <a:grpSpLocks/>
              </p:cNvGrpSpPr>
              <p:nvPr/>
            </p:nvGrpSpPr>
            <p:grpSpPr bwMode="auto">
              <a:xfrm>
                <a:off x="447" y="951"/>
                <a:ext cx="426" cy="442"/>
                <a:chOff x="447" y="951"/>
                <a:chExt cx="426" cy="442"/>
              </a:xfrm>
            </p:grpSpPr>
            <p:sp>
              <p:nvSpPr>
                <p:cNvPr id="38953" name="Rectangle 38">
                  <a:extLst>
                    <a:ext uri="{FF2B5EF4-FFF2-40B4-BE49-F238E27FC236}">
                      <a16:creationId xmlns:a16="http://schemas.microsoft.com/office/drawing/2014/main" id="{02B82510-7E6E-47E7-B4F6-CE584BF36366}"/>
                    </a:ext>
                  </a:extLst>
                </p:cNvPr>
                <p:cNvSpPr>
                  <a:spLocks noChangeArrowheads="1"/>
                </p:cNvSpPr>
                <p:nvPr/>
              </p:nvSpPr>
              <p:spPr bwMode="auto">
                <a:xfrm>
                  <a:off x="490"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N</a:t>
                  </a:r>
                  <a:endParaRPr kumimoji="1" lang="en-US" altLang="zh-CN" sz="2800" b="0">
                    <a:latin typeface="Times New Roman" panose="02020603050405020304" pitchFamily="18" charset="0"/>
                  </a:endParaRPr>
                </a:p>
              </p:txBody>
            </p:sp>
            <p:sp>
              <p:nvSpPr>
                <p:cNvPr id="38954" name="Rectangle 39">
                  <a:extLst>
                    <a:ext uri="{FF2B5EF4-FFF2-40B4-BE49-F238E27FC236}">
                      <a16:creationId xmlns:a16="http://schemas.microsoft.com/office/drawing/2014/main" id="{546D4D58-B99D-4998-9D66-365449892C3B}"/>
                    </a:ext>
                  </a:extLst>
                </p:cNvPr>
                <p:cNvSpPr>
                  <a:spLocks noChangeArrowheads="1"/>
                </p:cNvSpPr>
                <p:nvPr/>
              </p:nvSpPr>
              <p:spPr bwMode="auto">
                <a:xfrm>
                  <a:off x="447"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5" name="Group 40">
                <a:extLst>
                  <a:ext uri="{FF2B5EF4-FFF2-40B4-BE49-F238E27FC236}">
                    <a16:creationId xmlns:a16="http://schemas.microsoft.com/office/drawing/2014/main" id="{337C9010-8F99-4888-A8E1-9BB35D1CB390}"/>
                  </a:ext>
                </a:extLst>
              </p:cNvPr>
              <p:cNvGrpSpPr>
                <a:grpSpLocks/>
              </p:cNvGrpSpPr>
              <p:nvPr/>
            </p:nvGrpSpPr>
            <p:grpSpPr bwMode="auto">
              <a:xfrm>
                <a:off x="873" y="951"/>
                <a:ext cx="426" cy="442"/>
                <a:chOff x="873" y="951"/>
                <a:chExt cx="426" cy="442"/>
              </a:xfrm>
            </p:grpSpPr>
            <p:sp>
              <p:nvSpPr>
                <p:cNvPr id="38951" name="Rectangle 41">
                  <a:extLst>
                    <a:ext uri="{FF2B5EF4-FFF2-40B4-BE49-F238E27FC236}">
                      <a16:creationId xmlns:a16="http://schemas.microsoft.com/office/drawing/2014/main" id="{BA9585FE-72AF-43E0-AA2E-12197EABA00B}"/>
                    </a:ext>
                  </a:extLst>
                </p:cNvPr>
                <p:cNvSpPr>
                  <a:spLocks noChangeArrowheads="1"/>
                </p:cNvSpPr>
                <p:nvPr/>
              </p:nvSpPr>
              <p:spPr bwMode="auto">
                <a:xfrm>
                  <a:off x="916" y="951"/>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52" name="Rectangle 42">
                  <a:extLst>
                    <a:ext uri="{FF2B5EF4-FFF2-40B4-BE49-F238E27FC236}">
                      <a16:creationId xmlns:a16="http://schemas.microsoft.com/office/drawing/2014/main" id="{86BA26A9-6AC2-4BB4-87E3-CCF1E6D9B89D}"/>
                    </a:ext>
                  </a:extLst>
                </p:cNvPr>
                <p:cNvSpPr>
                  <a:spLocks noChangeArrowheads="1"/>
                </p:cNvSpPr>
                <p:nvPr/>
              </p:nvSpPr>
              <p:spPr bwMode="auto">
                <a:xfrm>
                  <a:off x="873" y="951"/>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6" name="Group 43">
                <a:extLst>
                  <a:ext uri="{FF2B5EF4-FFF2-40B4-BE49-F238E27FC236}">
                    <a16:creationId xmlns:a16="http://schemas.microsoft.com/office/drawing/2014/main" id="{C12A7502-B3BF-4094-A79B-8C2F7ED6369F}"/>
                  </a:ext>
                </a:extLst>
              </p:cNvPr>
              <p:cNvGrpSpPr>
                <a:grpSpLocks/>
              </p:cNvGrpSpPr>
              <p:nvPr/>
            </p:nvGrpSpPr>
            <p:grpSpPr bwMode="auto">
              <a:xfrm>
                <a:off x="1299" y="951"/>
                <a:ext cx="428" cy="442"/>
                <a:chOff x="1299" y="951"/>
                <a:chExt cx="428" cy="442"/>
              </a:xfrm>
            </p:grpSpPr>
            <p:sp>
              <p:nvSpPr>
                <p:cNvPr id="38949" name="Rectangle 44">
                  <a:extLst>
                    <a:ext uri="{FF2B5EF4-FFF2-40B4-BE49-F238E27FC236}">
                      <a16:creationId xmlns:a16="http://schemas.microsoft.com/office/drawing/2014/main" id="{78530060-5353-411F-9E95-4497FE3227E7}"/>
                    </a:ext>
                  </a:extLst>
                </p:cNvPr>
                <p:cNvSpPr>
                  <a:spLocks noChangeArrowheads="1"/>
                </p:cNvSpPr>
                <p:nvPr/>
              </p:nvSpPr>
              <p:spPr bwMode="auto">
                <a:xfrm>
                  <a:off x="1342" y="951"/>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50" name="Rectangle 45">
                  <a:extLst>
                    <a:ext uri="{FF2B5EF4-FFF2-40B4-BE49-F238E27FC236}">
                      <a16:creationId xmlns:a16="http://schemas.microsoft.com/office/drawing/2014/main" id="{CC195F04-EDAE-4367-A073-2D09E607059E}"/>
                    </a:ext>
                  </a:extLst>
                </p:cNvPr>
                <p:cNvSpPr>
                  <a:spLocks noChangeArrowheads="1"/>
                </p:cNvSpPr>
                <p:nvPr/>
              </p:nvSpPr>
              <p:spPr bwMode="auto">
                <a:xfrm>
                  <a:off x="1299" y="951"/>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7" name="Group 46">
                <a:extLst>
                  <a:ext uri="{FF2B5EF4-FFF2-40B4-BE49-F238E27FC236}">
                    <a16:creationId xmlns:a16="http://schemas.microsoft.com/office/drawing/2014/main" id="{BE0E746E-B63B-49A7-9B6F-0D591B6EA650}"/>
                  </a:ext>
                </a:extLst>
              </p:cNvPr>
              <p:cNvGrpSpPr>
                <a:grpSpLocks/>
              </p:cNvGrpSpPr>
              <p:nvPr/>
            </p:nvGrpSpPr>
            <p:grpSpPr bwMode="auto">
              <a:xfrm>
                <a:off x="0" y="1393"/>
                <a:ext cx="447" cy="442"/>
                <a:chOff x="0" y="1393"/>
                <a:chExt cx="447" cy="442"/>
              </a:xfrm>
            </p:grpSpPr>
            <p:sp>
              <p:nvSpPr>
                <p:cNvPr id="38947" name="Rectangle 47">
                  <a:extLst>
                    <a:ext uri="{FF2B5EF4-FFF2-40B4-BE49-F238E27FC236}">
                      <a16:creationId xmlns:a16="http://schemas.microsoft.com/office/drawing/2014/main" id="{12688720-A196-4EF1-A214-F257E0AF0AD4}"/>
                    </a:ext>
                  </a:extLst>
                </p:cNvPr>
                <p:cNvSpPr>
                  <a:spLocks noChangeArrowheads="1"/>
                </p:cNvSpPr>
                <p:nvPr/>
              </p:nvSpPr>
              <p:spPr bwMode="auto">
                <a:xfrm>
                  <a:off x="43" y="1393"/>
                  <a:ext cx="36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a:t>
                  </a:r>
                  <a:endParaRPr kumimoji="1" lang="en-US" altLang="zh-CN" sz="2800" b="0">
                    <a:latin typeface="Times New Roman" panose="02020603050405020304" pitchFamily="18" charset="0"/>
                  </a:endParaRPr>
                </a:p>
              </p:txBody>
            </p:sp>
            <p:sp>
              <p:nvSpPr>
                <p:cNvPr id="38948" name="Rectangle 48">
                  <a:extLst>
                    <a:ext uri="{FF2B5EF4-FFF2-40B4-BE49-F238E27FC236}">
                      <a16:creationId xmlns:a16="http://schemas.microsoft.com/office/drawing/2014/main" id="{9D4E1B3B-9904-4EFA-BF8D-1DCC2500E752}"/>
                    </a:ext>
                  </a:extLst>
                </p:cNvPr>
                <p:cNvSpPr>
                  <a:spLocks noChangeArrowheads="1"/>
                </p:cNvSpPr>
                <p:nvPr/>
              </p:nvSpPr>
              <p:spPr bwMode="auto">
                <a:xfrm>
                  <a:off x="0" y="1393"/>
                  <a:ext cx="447"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8" name="Group 49">
                <a:extLst>
                  <a:ext uri="{FF2B5EF4-FFF2-40B4-BE49-F238E27FC236}">
                    <a16:creationId xmlns:a16="http://schemas.microsoft.com/office/drawing/2014/main" id="{86B41ACF-81F0-4324-ACF0-76C4C826AD01}"/>
                  </a:ext>
                </a:extLst>
              </p:cNvPr>
              <p:cNvGrpSpPr>
                <a:grpSpLocks/>
              </p:cNvGrpSpPr>
              <p:nvPr/>
            </p:nvGrpSpPr>
            <p:grpSpPr bwMode="auto">
              <a:xfrm>
                <a:off x="447" y="1393"/>
                <a:ext cx="426" cy="442"/>
                <a:chOff x="447" y="1393"/>
                <a:chExt cx="426" cy="442"/>
              </a:xfrm>
            </p:grpSpPr>
            <p:sp>
              <p:nvSpPr>
                <p:cNvPr id="38945" name="Rectangle 50">
                  <a:extLst>
                    <a:ext uri="{FF2B5EF4-FFF2-40B4-BE49-F238E27FC236}">
                      <a16:creationId xmlns:a16="http://schemas.microsoft.com/office/drawing/2014/main" id="{F39B0C2E-9EA2-4CE2-BA2E-2B783AEE9A35}"/>
                    </a:ext>
                  </a:extLst>
                </p:cNvPr>
                <p:cNvSpPr>
                  <a:spLocks noChangeArrowheads="1"/>
                </p:cNvSpPr>
                <p:nvPr/>
              </p:nvSpPr>
              <p:spPr bwMode="auto">
                <a:xfrm>
                  <a:off x="490"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46" name="Rectangle 51">
                  <a:extLst>
                    <a:ext uri="{FF2B5EF4-FFF2-40B4-BE49-F238E27FC236}">
                      <a16:creationId xmlns:a16="http://schemas.microsoft.com/office/drawing/2014/main" id="{F48ADD5E-B558-4F94-BCEB-3C4FB6692C54}"/>
                    </a:ext>
                  </a:extLst>
                </p:cNvPr>
                <p:cNvSpPr>
                  <a:spLocks noChangeArrowheads="1"/>
                </p:cNvSpPr>
                <p:nvPr/>
              </p:nvSpPr>
              <p:spPr bwMode="auto">
                <a:xfrm>
                  <a:off x="447"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39" name="Group 52">
                <a:extLst>
                  <a:ext uri="{FF2B5EF4-FFF2-40B4-BE49-F238E27FC236}">
                    <a16:creationId xmlns:a16="http://schemas.microsoft.com/office/drawing/2014/main" id="{CD49434E-6068-4C6A-898C-10FA0D0400DA}"/>
                  </a:ext>
                </a:extLst>
              </p:cNvPr>
              <p:cNvGrpSpPr>
                <a:grpSpLocks/>
              </p:cNvGrpSpPr>
              <p:nvPr/>
            </p:nvGrpSpPr>
            <p:grpSpPr bwMode="auto">
              <a:xfrm>
                <a:off x="873" y="1393"/>
                <a:ext cx="426" cy="442"/>
                <a:chOff x="873" y="1393"/>
                <a:chExt cx="426" cy="442"/>
              </a:xfrm>
            </p:grpSpPr>
            <p:sp>
              <p:nvSpPr>
                <p:cNvPr id="38943" name="Rectangle 53">
                  <a:extLst>
                    <a:ext uri="{FF2B5EF4-FFF2-40B4-BE49-F238E27FC236}">
                      <a16:creationId xmlns:a16="http://schemas.microsoft.com/office/drawing/2014/main" id="{421BA380-F120-4E20-AC0C-4F29F18BFF82}"/>
                    </a:ext>
                  </a:extLst>
                </p:cNvPr>
                <p:cNvSpPr>
                  <a:spLocks noChangeArrowheads="1"/>
                </p:cNvSpPr>
                <p:nvPr/>
              </p:nvSpPr>
              <p:spPr bwMode="auto">
                <a:xfrm>
                  <a:off x="916" y="1393"/>
                  <a:ext cx="3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44" name="Rectangle 54">
                  <a:extLst>
                    <a:ext uri="{FF2B5EF4-FFF2-40B4-BE49-F238E27FC236}">
                      <a16:creationId xmlns:a16="http://schemas.microsoft.com/office/drawing/2014/main" id="{80BB11CC-B75A-478C-BFC8-3F7C30A8CB02}"/>
                    </a:ext>
                  </a:extLst>
                </p:cNvPr>
                <p:cNvSpPr>
                  <a:spLocks noChangeArrowheads="1"/>
                </p:cNvSpPr>
                <p:nvPr/>
              </p:nvSpPr>
              <p:spPr bwMode="auto">
                <a:xfrm>
                  <a:off x="873" y="1393"/>
                  <a:ext cx="426"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38940" name="Group 55">
                <a:extLst>
                  <a:ext uri="{FF2B5EF4-FFF2-40B4-BE49-F238E27FC236}">
                    <a16:creationId xmlns:a16="http://schemas.microsoft.com/office/drawing/2014/main" id="{D718D825-7C1E-4495-BCC9-65C9BE991A03}"/>
                  </a:ext>
                </a:extLst>
              </p:cNvPr>
              <p:cNvGrpSpPr>
                <a:grpSpLocks/>
              </p:cNvGrpSpPr>
              <p:nvPr/>
            </p:nvGrpSpPr>
            <p:grpSpPr bwMode="auto">
              <a:xfrm>
                <a:off x="1299" y="1393"/>
                <a:ext cx="428" cy="442"/>
                <a:chOff x="1299" y="1393"/>
                <a:chExt cx="428" cy="442"/>
              </a:xfrm>
            </p:grpSpPr>
            <p:sp>
              <p:nvSpPr>
                <p:cNvPr id="38941" name="Rectangle 56">
                  <a:extLst>
                    <a:ext uri="{FF2B5EF4-FFF2-40B4-BE49-F238E27FC236}">
                      <a16:creationId xmlns:a16="http://schemas.microsoft.com/office/drawing/2014/main" id="{7DD6D9BE-B25C-45C9-8AF2-E09E34CA7A4F}"/>
                    </a:ext>
                  </a:extLst>
                </p:cNvPr>
                <p:cNvSpPr>
                  <a:spLocks noChangeArrowheads="1"/>
                </p:cNvSpPr>
                <p:nvPr/>
              </p:nvSpPr>
              <p:spPr bwMode="auto">
                <a:xfrm>
                  <a:off x="1342" y="1393"/>
                  <a:ext cx="34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Y</a:t>
                  </a:r>
                  <a:endParaRPr kumimoji="1" lang="en-US" altLang="zh-CN" sz="2800" b="0">
                    <a:latin typeface="Times New Roman" panose="02020603050405020304" pitchFamily="18" charset="0"/>
                  </a:endParaRPr>
                </a:p>
              </p:txBody>
            </p:sp>
            <p:sp>
              <p:nvSpPr>
                <p:cNvPr id="38942" name="Rectangle 57">
                  <a:extLst>
                    <a:ext uri="{FF2B5EF4-FFF2-40B4-BE49-F238E27FC236}">
                      <a16:creationId xmlns:a16="http://schemas.microsoft.com/office/drawing/2014/main" id="{3594A139-572E-42AC-969C-3BB2C6BACF0F}"/>
                    </a:ext>
                  </a:extLst>
                </p:cNvPr>
                <p:cNvSpPr>
                  <a:spLocks noChangeArrowheads="1"/>
                </p:cNvSpPr>
                <p:nvPr/>
              </p:nvSpPr>
              <p:spPr bwMode="auto">
                <a:xfrm>
                  <a:off x="1299" y="1393"/>
                  <a:ext cx="428" cy="44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38924" name="Rectangle 58">
              <a:extLst>
                <a:ext uri="{FF2B5EF4-FFF2-40B4-BE49-F238E27FC236}">
                  <a16:creationId xmlns:a16="http://schemas.microsoft.com/office/drawing/2014/main" id="{A7BBD909-3050-4AD6-B532-DEAEABE7064F}"/>
                </a:ext>
              </a:extLst>
            </p:cNvPr>
            <p:cNvSpPr>
              <a:spLocks noChangeArrowheads="1"/>
            </p:cNvSpPr>
            <p:nvPr/>
          </p:nvSpPr>
          <p:spPr bwMode="auto">
            <a:xfrm>
              <a:off x="-3" y="-3"/>
              <a:ext cx="1733" cy="1841"/>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38921" name="Line 59">
            <a:extLst>
              <a:ext uri="{FF2B5EF4-FFF2-40B4-BE49-F238E27FC236}">
                <a16:creationId xmlns:a16="http://schemas.microsoft.com/office/drawing/2014/main" id="{24C43CFB-9370-4A30-A75E-AC78D1DC1A5A}"/>
              </a:ext>
            </a:extLst>
          </p:cNvPr>
          <p:cNvSpPr>
            <a:spLocks noChangeShapeType="1"/>
          </p:cNvSpPr>
          <p:nvPr/>
        </p:nvSpPr>
        <p:spPr bwMode="auto">
          <a:xfrm>
            <a:off x="2863850" y="1201738"/>
            <a:ext cx="113665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922" name="Rectangle 60">
            <a:extLst>
              <a:ext uri="{FF2B5EF4-FFF2-40B4-BE49-F238E27FC236}">
                <a16:creationId xmlns:a16="http://schemas.microsoft.com/office/drawing/2014/main" id="{0289F555-6CF3-4731-AE97-31FCB9C620B1}"/>
              </a:ext>
            </a:extLst>
          </p:cNvPr>
          <p:cNvSpPr>
            <a:spLocks noChangeArrowheads="1"/>
          </p:cNvSpPr>
          <p:nvPr/>
        </p:nvSpPr>
        <p:spPr bwMode="auto">
          <a:xfrm>
            <a:off x="273050" y="3068638"/>
            <a:ext cx="9359900"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8763" indent="-258763" defTabSz="814388">
              <a:lnSpc>
                <a:spcPct val="90000"/>
              </a:lnSpc>
              <a:spcBef>
                <a:spcPct val="35000"/>
              </a:spcBef>
              <a:buClr>
                <a:srgbClr val="27305F"/>
              </a:buClr>
              <a:buSzPct val="60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649288" indent="-261938"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35000"/>
              </a:spcBef>
              <a:buClr>
                <a:srgbClr val="27305F"/>
              </a:buClr>
              <a:buFont typeface="Wingdings" panose="05000000000000000000"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35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35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lvl="1">
              <a:lnSpc>
                <a:spcPct val="100000"/>
              </a:lnSpc>
              <a:spcBef>
                <a:spcPct val="0"/>
              </a:spcBef>
              <a:buClr>
                <a:schemeClr val="accent1"/>
              </a:buClr>
            </a:pPr>
            <a:r>
              <a:rPr lang="zh-CN" altLang="en-US"/>
              <a:t>列表示事务</a:t>
            </a:r>
            <a:r>
              <a:rPr lang="en-US" altLang="zh-CN"/>
              <a:t>T1</a:t>
            </a:r>
            <a:r>
              <a:rPr lang="zh-CN" altLang="en-US"/>
              <a:t>已经获得的数据对象上的锁的类型，其中横线表示没有加锁。</a:t>
            </a:r>
          </a:p>
          <a:p>
            <a:pPr lvl="1">
              <a:lnSpc>
                <a:spcPct val="100000"/>
              </a:lnSpc>
              <a:spcBef>
                <a:spcPct val="0"/>
              </a:spcBef>
              <a:buClr>
                <a:schemeClr val="accent1"/>
              </a:buClr>
            </a:pPr>
            <a:r>
              <a:rPr lang="zh-CN" altLang="en-US"/>
              <a:t>行表示事务</a:t>
            </a:r>
            <a:r>
              <a:rPr lang="en-US" altLang="zh-CN"/>
              <a:t>T2</a:t>
            </a:r>
            <a:r>
              <a:rPr lang="zh-CN" altLang="en-US"/>
              <a:t>对同一数据对象发出的封锁请求</a:t>
            </a:r>
          </a:p>
          <a:p>
            <a:pPr>
              <a:lnSpc>
                <a:spcPct val="100000"/>
              </a:lnSpc>
              <a:spcBef>
                <a:spcPct val="0"/>
              </a:spcBef>
              <a:buClr>
                <a:schemeClr val="accent1"/>
              </a:buClr>
            </a:pPr>
            <a:r>
              <a:rPr lang="en-US" altLang="zh-CN"/>
              <a:t>T2</a:t>
            </a:r>
            <a:r>
              <a:rPr lang="zh-CN" altLang="en-US"/>
              <a:t>的封锁请求能否被满足用矩阵中的</a:t>
            </a:r>
            <a:r>
              <a:rPr lang="en-US" altLang="zh-CN"/>
              <a:t>Y</a:t>
            </a:r>
            <a:r>
              <a:rPr lang="zh-CN" altLang="en-US"/>
              <a:t>和</a:t>
            </a:r>
            <a:r>
              <a:rPr lang="en-US" altLang="zh-CN"/>
              <a:t>N</a:t>
            </a:r>
            <a:r>
              <a:rPr lang="zh-CN" altLang="en-US"/>
              <a:t>表示</a:t>
            </a:r>
          </a:p>
          <a:p>
            <a:pPr lvl="1">
              <a:lnSpc>
                <a:spcPct val="100000"/>
              </a:lnSpc>
              <a:spcBef>
                <a:spcPct val="0"/>
              </a:spcBef>
            </a:pPr>
            <a:r>
              <a:rPr lang="en-US" altLang="zh-CN"/>
              <a:t>Y</a:t>
            </a:r>
            <a:r>
              <a:rPr lang="zh-CN" altLang="en-US"/>
              <a:t>表示事务</a:t>
            </a:r>
            <a:r>
              <a:rPr lang="en-US" altLang="zh-CN"/>
              <a:t>T2</a:t>
            </a:r>
            <a:r>
              <a:rPr lang="zh-CN" altLang="en-US"/>
              <a:t>的封锁要求与</a:t>
            </a:r>
            <a:r>
              <a:rPr lang="en-US" altLang="zh-CN"/>
              <a:t>T1</a:t>
            </a:r>
            <a:r>
              <a:rPr lang="zh-CN" altLang="en-US"/>
              <a:t>已持有的锁相容，封锁请求可以满足</a:t>
            </a:r>
          </a:p>
          <a:p>
            <a:pPr lvl="1">
              <a:lnSpc>
                <a:spcPct val="100000"/>
              </a:lnSpc>
              <a:spcBef>
                <a:spcPct val="0"/>
              </a:spcBef>
            </a:pPr>
            <a:r>
              <a:rPr lang="en-US" altLang="zh-CN"/>
              <a:t>N</a:t>
            </a:r>
            <a:r>
              <a:rPr lang="zh-CN" altLang="en-US"/>
              <a:t>表示</a:t>
            </a:r>
            <a:r>
              <a:rPr lang="en-US" altLang="zh-CN"/>
              <a:t>T2</a:t>
            </a:r>
            <a:r>
              <a:rPr lang="zh-CN" altLang="en-US"/>
              <a:t>的封锁请求与</a:t>
            </a:r>
            <a:r>
              <a:rPr lang="en-US" altLang="zh-CN"/>
              <a:t>T1</a:t>
            </a:r>
            <a:r>
              <a:rPr lang="zh-CN" altLang="en-US"/>
              <a:t>已持有的锁冲突，</a:t>
            </a:r>
            <a:r>
              <a:rPr lang="en-US" altLang="zh-CN"/>
              <a:t>T2</a:t>
            </a:r>
            <a:r>
              <a:rPr lang="zh-CN" altLang="en-US"/>
              <a:t>的请求被拒绝</a:t>
            </a:r>
          </a:p>
        </p:txBody>
      </p:sp>
    </p:spTree>
    <p:extLst>
      <p:ext uri="{BB962C8B-B14F-4D97-AF65-F5344CB8AC3E}">
        <p14:creationId xmlns:p14="http://schemas.microsoft.com/office/powerpoint/2010/main" val="306472306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438259E5-E5FE-488D-80F9-781268D0EEC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2384B3D-D4DA-4A74-AAA8-4BB98E23D6E6}" type="slidenum">
              <a:rPr lang="zh-CN" altLang="en-US" sz="2000"/>
              <a:pPr/>
              <a:t>246</a:t>
            </a:fld>
            <a:endParaRPr lang="en-US" altLang="zh-CN" sz="2000"/>
          </a:p>
        </p:txBody>
      </p:sp>
      <p:sp>
        <p:nvSpPr>
          <p:cNvPr id="39939" name="日期占位符 4">
            <a:extLst>
              <a:ext uri="{FF2B5EF4-FFF2-40B4-BE49-F238E27FC236}">
                <a16:creationId xmlns:a16="http://schemas.microsoft.com/office/drawing/2014/main" id="{EECD9D3D-7624-43C3-8237-4F1018FE68CD}"/>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888F257-2278-4EDD-9DBB-D701B8D05A4E}" type="datetime1">
              <a:rPr lang="zh-CN" altLang="en-US" sz="1800" smtClean="0"/>
              <a:pPr/>
              <a:t>2024/6/12</a:t>
            </a:fld>
            <a:endParaRPr lang="en-US" altLang="zh-CN" sz="1000"/>
          </a:p>
        </p:txBody>
      </p:sp>
      <p:sp>
        <p:nvSpPr>
          <p:cNvPr id="2365442" name="Rectangle 2">
            <a:extLst>
              <a:ext uri="{FF2B5EF4-FFF2-40B4-BE49-F238E27FC236}">
                <a16:creationId xmlns:a16="http://schemas.microsoft.com/office/drawing/2014/main" id="{6F303073-1855-4559-A8B1-F5694402B7E9}"/>
              </a:ext>
            </a:extLst>
          </p:cNvPr>
          <p:cNvSpPr>
            <a:spLocks noGrp="1" noChangeArrowheads="1"/>
          </p:cNvSpPr>
          <p:nvPr>
            <p:ph type="title"/>
          </p:nvPr>
        </p:nvSpPr>
        <p:spPr/>
        <p:txBody>
          <a:bodyPr/>
          <a:lstStyle/>
          <a:p>
            <a:pPr>
              <a:defRPr/>
            </a:pPr>
            <a:r>
              <a:rPr lang="en-US" altLang="zh-CN"/>
              <a:t>9.3.2  </a:t>
            </a:r>
            <a:r>
              <a:rPr lang="zh-CN" altLang="en-US"/>
              <a:t>封锁协议</a:t>
            </a:r>
          </a:p>
        </p:txBody>
      </p:sp>
      <p:sp>
        <p:nvSpPr>
          <p:cNvPr id="39941" name="Rectangle 3">
            <a:extLst>
              <a:ext uri="{FF2B5EF4-FFF2-40B4-BE49-F238E27FC236}">
                <a16:creationId xmlns:a16="http://schemas.microsoft.com/office/drawing/2014/main" id="{FFC24245-A450-4213-8B7B-DF8EAF45C216}"/>
              </a:ext>
            </a:extLst>
          </p:cNvPr>
          <p:cNvSpPr>
            <a:spLocks noGrp="1" noChangeArrowheads="1"/>
          </p:cNvSpPr>
          <p:nvPr>
            <p:ph type="body" idx="1"/>
          </p:nvPr>
        </p:nvSpPr>
        <p:spPr>
          <a:xfrm>
            <a:off x="650875" y="1143000"/>
            <a:ext cx="8623300" cy="2901950"/>
          </a:xfrm>
        </p:spPr>
        <p:txBody>
          <a:bodyPr/>
          <a:lstStyle/>
          <a:p>
            <a:r>
              <a:rPr lang="zh-CN" altLang="en-US"/>
              <a:t>封锁协议</a:t>
            </a:r>
          </a:p>
          <a:p>
            <a:pPr lvl="1"/>
            <a:r>
              <a:rPr lang="zh-CN" altLang="en-US"/>
              <a:t>运用封锁方法时，对数据对象加锁时需要约定一些规则 </a:t>
            </a:r>
          </a:p>
          <a:p>
            <a:pPr lvl="2"/>
            <a:r>
              <a:rPr lang="zh-CN" altLang="en-US"/>
              <a:t>何时申请封锁</a:t>
            </a:r>
          </a:p>
          <a:p>
            <a:pPr lvl="2"/>
            <a:r>
              <a:rPr lang="zh-CN" altLang="en-US"/>
              <a:t>持锁时间</a:t>
            </a:r>
          </a:p>
          <a:p>
            <a:pPr lvl="2"/>
            <a:r>
              <a:rPr lang="zh-CN" altLang="en-US"/>
              <a:t>何时释放封锁等</a:t>
            </a:r>
          </a:p>
        </p:txBody>
      </p:sp>
    </p:spTree>
    <p:extLst>
      <p:ext uri="{BB962C8B-B14F-4D97-AF65-F5344CB8AC3E}">
        <p14:creationId xmlns:p14="http://schemas.microsoft.com/office/powerpoint/2010/main" val="180054341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8391030C-DCF8-4F9D-8497-2DB98C6CAE7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53CA770-C6AA-4111-B06B-DEC2C6312904}" type="slidenum">
              <a:rPr lang="zh-CN" altLang="en-US" sz="2000"/>
              <a:pPr/>
              <a:t>247</a:t>
            </a:fld>
            <a:endParaRPr lang="en-US" altLang="zh-CN" sz="2000"/>
          </a:p>
        </p:txBody>
      </p:sp>
      <p:sp>
        <p:nvSpPr>
          <p:cNvPr id="40963" name="日期占位符 4">
            <a:extLst>
              <a:ext uri="{FF2B5EF4-FFF2-40B4-BE49-F238E27FC236}">
                <a16:creationId xmlns:a16="http://schemas.microsoft.com/office/drawing/2014/main" id="{74A20239-3B58-4902-B03D-122B58911FC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4A26DC8-A982-4CD2-BA50-6FFE64B1B8F5}" type="datetime1">
              <a:rPr lang="zh-CN" altLang="en-US" sz="1800" smtClean="0"/>
              <a:pPr/>
              <a:t>2024/6/12</a:t>
            </a:fld>
            <a:endParaRPr lang="en-US" altLang="zh-CN" sz="1000"/>
          </a:p>
        </p:txBody>
      </p:sp>
      <p:sp>
        <p:nvSpPr>
          <p:cNvPr id="2423810" name="Rectangle 2">
            <a:extLst>
              <a:ext uri="{FF2B5EF4-FFF2-40B4-BE49-F238E27FC236}">
                <a16:creationId xmlns:a16="http://schemas.microsoft.com/office/drawing/2014/main" id="{58D9C4F4-6B91-454D-8C3A-C5DBBF2B5CC4}"/>
              </a:ext>
            </a:extLst>
          </p:cNvPr>
          <p:cNvSpPr>
            <a:spLocks noGrp="1" noChangeArrowheads="1"/>
          </p:cNvSpPr>
          <p:nvPr>
            <p:ph type="title"/>
          </p:nvPr>
        </p:nvSpPr>
        <p:spPr/>
        <p:txBody>
          <a:bodyPr/>
          <a:lstStyle/>
          <a:p>
            <a:pPr>
              <a:defRPr/>
            </a:pPr>
            <a:r>
              <a:rPr lang="en-US" altLang="zh-CN"/>
              <a:t>9.3.2  </a:t>
            </a:r>
            <a:r>
              <a:rPr lang="zh-CN" altLang="en-US"/>
              <a:t>封锁协议</a:t>
            </a:r>
          </a:p>
        </p:txBody>
      </p:sp>
      <p:sp>
        <p:nvSpPr>
          <p:cNvPr id="40965" name="Rectangle 3">
            <a:extLst>
              <a:ext uri="{FF2B5EF4-FFF2-40B4-BE49-F238E27FC236}">
                <a16:creationId xmlns:a16="http://schemas.microsoft.com/office/drawing/2014/main" id="{0A3B6AC4-A70F-48E9-8AD7-77160BED40D9}"/>
              </a:ext>
            </a:extLst>
          </p:cNvPr>
          <p:cNvSpPr>
            <a:spLocks noGrp="1" noChangeArrowheads="1"/>
          </p:cNvSpPr>
          <p:nvPr>
            <p:ph type="body" idx="1"/>
          </p:nvPr>
        </p:nvSpPr>
        <p:spPr>
          <a:xfrm>
            <a:off x="650875" y="1143000"/>
            <a:ext cx="4878388" cy="1685925"/>
          </a:xfrm>
        </p:spPr>
        <p:txBody>
          <a:bodyPr/>
          <a:lstStyle/>
          <a:p>
            <a:r>
              <a:rPr lang="en-US" altLang="zh-CN"/>
              <a:t>1</a:t>
            </a:r>
            <a:r>
              <a:rPr lang="zh-CN" altLang="en-US"/>
              <a:t>．一级封锁协议</a:t>
            </a:r>
          </a:p>
          <a:p>
            <a:pPr lvl="1"/>
            <a:r>
              <a:rPr lang="zh-CN" altLang="en-US"/>
              <a:t>事务</a:t>
            </a:r>
            <a:r>
              <a:rPr lang="en-US" altLang="zh-CN" i="1"/>
              <a:t>T</a:t>
            </a:r>
            <a:r>
              <a:rPr lang="zh-CN" altLang="en-US"/>
              <a:t>在修改数据</a:t>
            </a:r>
            <a:r>
              <a:rPr lang="en-US" altLang="zh-CN" i="1"/>
              <a:t>A</a:t>
            </a:r>
            <a:r>
              <a:rPr lang="zh-CN" altLang="en-US"/>
              <a:t>前必须先对其加</a:t>
            </a:r>
            <a:r>
              <a:rPr lang="en-US" altLang="zh-CN" i="1"/>
              <a:t>X</a:t>
            </a:r>
            <a:r>
              <a:rPr lang="zh-CN" altLang="en-US"/>
              <a:t>锁，直到事务结束才释放 </a:t>
            </a:r>
          </a:p>
        </p:txBody>
      </p:sp>
      <p:graphicFrame>
        <p:nvGraphicFramePr>
          <p:cNvPr id="2423812" name="Group 4">
            <a:extLst>
              <a:ext uri="{FF2B5EF4-FFF2-40B4-BE49-F238E27FC236}">
                <a16:creationId xmlns:a16="http://schemas.microsoft.com/office/drawing/2014/main" id="{F828CB66-B412-4D9F-A89F-92E66190AA0B}"/>
              </a:ext>
            </a:extLst>
          </p:cNvPr>
          <p:cNvGraphicFramePr>
            <a:graphicFrameLocks noGrp="1"/>
          </p:cNvGraphicFramePr>
          <p:nvPr/>
        </p:nvGraphicFramePr>
        <p:xfrm>
          <a:off x="5529263" y="1341438"/>
          <a:ext cx="4232275" cy="5269106"/>
        </p:xfrm>
        <a:graphic>
          <a:graphicData uri="http://schemas.openxmlformats.org/drawingml/2006/table">
            <a:tbl>
              <a:tblPr/>
              <a:tblGrid>
                <a:gridCol w="1897062">
                  <a:extLst>
                    <a:ext uri="{9D8B030D-6E8A-4147-A177-3AD203B41FA5}">
                      <a16:colId xmlns:a16="http://schemas.microsoft.com/office/drawing/2014/main" val="20000"/>
                    </a:ext>
                  </a:extLst>
                </a:gridCol>
                <a:gridCol w="2335213">
                  <a:extLst>
                    <a:ext uri="{9D8B030D-6E8A-4147-A177-3AD203B41FA5}">
                      <a16:colId xmlns:a16="http://schemas.microsoft.com/office/drawing/2014/main" val="20001"/>
                    </a:ext>
                  </a:extLst>
                </a:gridCol>
              </a:tblGrid>
              <a:tr h="422550">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p>
                  </a:txBody>
                  <a:tcPr marL="90000" marR="90000" marT="46689" marB="46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689" marB="46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846362">
                <a:tc>
                  <a:txBody>
                    <a:bodyPr/>
                    <a:lstStyle/>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①</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Xlock A</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获得</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②</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A=16</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③A←A-1</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写回</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A=15</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Commit</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Unlock A</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④</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⑤</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L="90000" marR="90000" marT="46689" marB="46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Xlock A</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获得</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Xlock A</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A=15</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A←A-1</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写回</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A=14</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Commit</a:t>
                      </a:r>
                    </a:p>
                    <a:p>
                      <a:pPr marL="0" marR="0" lvl="0" indent="0" algn="just" defTabSz="914400" rtl="0" eaLnBrk="0" fontAlgn="base" latinLnBrk="0" hangingPunct="0">
                        <a:lnSpc>
                          <a:spcPct val="6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Unlock A </a:t>
                      </a:r>
                    </a:p>
                  </a:txBody>
                  <a:tcPr marL="90000" marR="90000" marT="46689" marB="46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bl>
          </a:graphicData>
        </a:graphic>
      </p:graphicFrame>
      <p:sp>
        <p:nvSpPr>
          <p:cNvPr id="40977" name="Rectangle 15">
            <a:extLst>
              <a:ext uri="{FF2B5EF4-FFF2-40B4-BE49-F238E27FC236}">
                <a16:creationId xmlns:a16="http://schemas.microsoft.com/office/drawing/2014/main" id="{D6DFF30D-B5BC-4A9A-B2A9-B9AEF99BBA35}"/>
              </a:ext>
            </a:extLst>
          </p:cNvPr>
          <p:cNvSpPr>
            <a:spLocks noChangeArrowheads="1"/>
          </p:cNvSpPr>
          <p:nvPr/>
        </p:nvSpPr>
        <p:spPr bwMode="auto">
          <a:xfrm>
            <a:off x="2360613" y="5229225"/>
            <a:ext cx="28067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buFontTx/>
              <a:buChar char="•"/>
            </a:pPr>
            <a:r>
              <a:rPr lang="zh-CN" altLang="en-US" sz="2800">
                <a:solidFill>
                  <a:srgbClr val="0000FF"/>
                </a:solidFill>
                <a:latin typeface="Times New Roman" panose="02020603050405020304" pitchFamily="18" charset="0"/>
              </a:rPr>
              <a:t> 符合一级封锁协议</a:t>
            </a:r>
          </a:p>
          <a:p>
            <a:pPr>
              <a:buFontTx/>
              <a:buChar char="•"/>
            </a:pPr>
            <a:r>
              <a:rPr lang="zh-CN" altLang="en-US" sz="2800">
                <a:solidFill>
                  <a:srgbClr val="0000FF"/>
                </a:solidFill>
                <a:latin typeface="Times New Roman" panose="02020603050405020304" pitchFamily="18" charset="0"/>
              </a:rPr>
              <a:t> 没有丢失修改</a:t>
            </a:r>
            <a:r>
              <a:rPr lang="zh-CN" altLang="en-US">
                <a:latin typeface="Times New Roman" panose="02020603050405020304" pitchFamily="18" charset="0"/>
              </a:rPr>
              <a:t> </a:t>
            </a:r>
          </a:p>
        </p:txBody>
      </p:sp>
    </p:spTree>
    <p:extLst>
      <p:ext uri="{BB962C8B-B14F-4D97-AF65-F5344CB8AC3E}">
        <p14:creationId xmlns:p14="http://schemas.microsoft.com/office/powerpoint/2010/main" val="224556342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04193318-CA19-4B88-B627-6216D95EC51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F8CBEC0-B5DC-4F9E-A825-DDD5C44E31D7}" type="slidenum">
              <a:rPr lang="zh-CN" altLang="en-US" sz="2000"/>
              <a:pPr/>
              <a:t>248</a:t>
            </a:fld>
            <a:endParaRPr lang="en-US" altLang="zh-CN" sz="2000"/>
          </a:p>
        </p:txBody>
      </p:sp>
      <p:sp>
        <p:nvSpPr>
          <p:cNvPr id="41987" name="日期占位符 4">
            <a:extLst>
              <a:ext uri="{FF2B5EF4-FFF2-40B4-BE49-F238E27FC236}">
                <a16:creationId xmlns:a16="http://schemas.microsoft.com/office/drawing/2014/main" id="{789DA999-250B-4E52-B6AC-0E90F3BC0A21}"/>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504577B-8F50-4C89-B267-4B37C4CC2837}" type="datetime1">
              <a:rPr lang="zh-CN" altLang="en-US" sz="1800" smtClean="0"/>
              <a:pPr/>
              <a:t>2024/6/12</a:t>
            </a:fld>
            <a:endParaRPr lang="en-US" altLang="zh-CN" sz="1000"/>
          </a:p>
        </p:txBody>
      </p:sp>
      <p:sp>
        <p:nvSpPr>
          <p:cNvPr id="2253826" name="Rectangle 2">
            <a:extLst>
              <a:ext uri="{FF2B5EF4-FFF2-40B4-BE49-F238E27FC236}">
                <a16:creationId xmlns:a16="http://schemas.microsoft.com/office/drawing/2014/main" id="{E2B52A2B-8FA9-4B71-B8A8-93FAAFB156C9}"/>
              </a:ext>
            </a:extLst>
          </p:cNvPr>
          <p:cNvSpPr>
            <a:spLocks noGrp="1" noChangeArrowheads="1"/>
          </p:cNvSpPr>
          <p:nvPr>
            <p:ph type="title"/>
          </p:nvPr>
        </p:nvSpPr>
        <p:spPr>
          <a:xfrm>
            <a:off x="650875" y="177800"/>
            <a:ext cx="8820150" cy="658813"/>
          </a:xfrm>
        </p:spPr>
        <p:txBody>
          <a:bodyPr/>
          <a:lstStyle/>
          <a:p>
            <a:pPr defTabSz="914400">
              <a:defRPr/>
            </a:pPr>
            <a:r>
              <a:rPr lang="en-US" altLang="zh-CN"/>
              <a:t>1</a:t>
            </a:r>
            <a:r>
              <a:rPr lang="zh-CN" altLang="en-US"/>
              <a:t>．一级封锁协议</a:t>
            </a:r>
          </a:p>
        </p:txBody>
      </p:sp>
      <p:grpSp>
        <p:nvGrpSpPr>
          <p:cNvPr id="41989" name="Group 3">
            <a:extLst>
              <a:ext uri="{FF2B5EF4-FFF2-40B4-BE49-F238E27FC236}">
                <a16:creationId xmlns:a16="http://schemas.microsoft.com/office/drawing/2014/main" id="{3973A6A1-EF8F-4D75-B820-D8177296C16C}"/>
              </a:ext>
            </a:extLst>
          </p:cNvPr>
          <p:cNvGrpSpPr>
            <a:grpSpLocks/>
          </p:cNvGrpSpPr>
          <p:nvPr/>
        </p:nvGrpSpPr>
        <p:grpSpPr bwMode="auto">
          <a:xfrm>
            <a:off x="5549900" y="1414463"/>
            <a:ext cx="4227513" cy="5378450"/>
            <a:chOff x="912" y="753"/>
            <a:chExt cx="2160" cy="3281"/>
          </a:xfrm>
        </p:grpSpPr>
        <p:sp>
          <p:nvSpPr>
            <p:cNvPr id="42004" name="Rectangle 4">
              <a:extLst>
                <a:ext uri="{FF2B5EF4-FFF2-40B4-BE49-F238E27FC236}">
                  <a16:creationId xmlns:a16="http://schemas.microsoft.com/office/drawing/2014/main" id="{69D0FE7C-22E9-4111-95C3-D0244142EE08}"/>
                </a:ext>
              </a:extLst>
            </p:cNvPr>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r>
                <a:rPr lang="zh-CN" altLang="en-US" sz="17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60000"/>
                </a:lnSpc>
                <a:spcBef>
                  <a:spcPct val="35000"/>
                </a:spcBef>
                <a:buClr>
                  <a:srgbClr val="27305F"/>
                </a:buClr>
                <a:buSzPct val="60000"/>
                <a:buFont typeface="Wingdings" panose="05000000000000000000" pitchFamily="2" charset="2"/>
                <a:buNone/>
              </a:pPr>
              <a:r>
                <a:rPr lang="zh-CN" altLang="en-US" sz="1700">
                  <a:latin typeface="Times New Roman" panose="02020603050405020304" pitchFamily="18" charset="0"/>
                </a:rPr>
                <a:t>   </a:t>
              </a:r>
              <a:r>
                <a:rPr lang="en-US" altLang="zh-CN">
                  <a:latin typeface="Times New Roman" panose="02020603050405020304" pitchFamily="18" charset="0"/>
                </a:rPr>
                <a:t>Xlock B</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获得</a:t>
              </a:r>
            </a:p>
            <a:p>
              <a:pPr>
                <a:lnSpc>
                  <a:spcPct val="6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B=100</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B←B*2</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B=200</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Commit</a:t>
              </a:r>
            </a:p>
            <a:p>
              <a:pPr>
                <a:lnSpc>
                  <a:spcPct val="6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B</a:t>
              </a:r>
            </a:p>
            <a:p>
              <a:pPr>
                <a:lnSpc>
                  <a:spcPct val="9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p:txBody>
        </p:sp>
        <p:sp>
          <p:nvSpPr>
            <p:cNvPr id="42005" name="Rectangle 5">
              <a:extLst>
                <a:ext uri="{FF2B5EF4-FFF2-40B4-BE49-F238E27FC236}">
                  <a16:creationId xmlns:a16="http://schemas.microsoft.com/office/drawing/2014/main" id="{F8EE55BF-2023-4606-A0D1-BDC5B2F96780}"/>
                </a:ext>
              </a:extLst>
            </p:cNvPr>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a:t>
              </a:r>
              <a:r>
                <a:rPr lang="zh-CN" altLang="en-US">
                  <a:latin typeface="Times New Roman" panose="02020603050405020304" pitchFamily="18" charset="0"/>
                </a:rPr>
                <a:t>读</a:t>
              </a:r>
              <a:r>
                <a:rPr lang="en-US" altLang="zh-CN">
                  <a:latin typeface="Times New Roman" panose="02020603050405020304" pitchFamily="18" charset="0"/>
                </a:rPr>
                <a:t>A=50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B=100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=150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a:t>
              </a:r>
              <a:r>
                <a:rPr lang="zh-CN" altLang="en-US">
                  <a:latin typeface="Times New Roman" panose="02020603050405020304" pitchFamily="18" charset="0"/>
                </a:rPr>
                <a:t>读</a:t>
              </a:r>
              <a:r>
                <a:rPr lang="en-US" altLang="zh-CN">
                  <a:latin typeface="Times New Roman" panose="02020603050405020304" pitchFamily="18" charset="0"/>
                </a:rPr>
                <a:t>A=50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B=200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=250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验算不对</a:t>
              </a:r>
              <a:r>
                <a:rPr lang="en-US" altLang="zh-CN">
                  <a:latin typeface="Times New Roman" panose="02020603050405020304" pitchFamily="18" charset="0"/>
                </a:rPr>
                <a:t>) </a:t>
              </a:r>
            </a:p>
          </p:txBody>
        </p:sp>
        <p:sp>
          <p:nvSpPr>
            <p:cNvPr id="42006" name="Rectangle 6">
              <a:extLst>
                <a:ext uri="{FF2B5EF4-FFF2-40B4-BE49-F238E27FC236}">
                  <a16:creationId xmlns:a16="http://schemas.microsoft.com/office/drawing/2014/main" id="{FF2370BB-3D7D-4238-A3F5-82D4948FE602}"/>
                </a:ext>
              </a:extLst>
            </p:cNvPr>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42007" name="Rectangle 7">
              <a:extLst>
                <a:ext uri="{FF2B5EF4-FFF2-40B4-BE49-F238E27FC236}">
                  <a16:creationId xmlns:a16="http://schemas.microsoft.com/office/drawing/2014/main" id="{282866F3-6FA9-46A8-80AF-C3183F348E06}"/>
                </a:ext>
              </a:extLst>
            </p:cNvPr>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42008" name="Line 8">
              <a:extLst>
                <a:ext uri="{FF2B5EF4-FFF2-40B4-BE49-F238E27FC236}">
                  <a16:creationId xmlns:a16="http://schemas.microsoft.com/office/drawing/2014/main" id="{A2DCF928-FA81-42D6-ADDB-29E23C08D00F}"/>
                </a:ext>
              </a:extLst>
            </p:cNvPr>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9" name="Line 9">
              <a:extLst>
                <a:ext uri="{FF2B5EF4-FFF2-40B4-BE49-F238E27FC236}">
                  <a16:creationId xmlns:a16="http://schemas.microsoft.com/office/drawing/2014/main" id="{2750DC04-CEC1-4E48-849E-46E324AF30E7}"/>
                </a:ext>
              </a:extLst>
            </p:cNvPr>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10" name="Line 10">
              <a:extLst>
                <a:ext uri="{FF2B5EF4-FFF2-40B4-BE49-F238E27FC236}">
                  <a16:creationId xmlns:a16="http://schemas.microsoft.com/office/drawing/2014/main" id="{215FBA1C-6790-401F-AE06-F688AA975C70}"/>
                </a:ext>
              </a:extLst>
            </p:cNvPr>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11" name="Line 11">
              <a:extLst>
                <a:ext uri="{FF2B5EF4-FFF2-40B4-BE49-F238E27FC236}">
                  <a16:creationId xmlns:a16="http://schemas.microsoft.com/office/drawing/2014/main" id="{86AD76E1-F27E-4AA7-8C82-3F438C2D3854}"/>
                </a:ext>
              </a:extLst>
            </p:cNvPr>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12" name="Line 12">
              <a:extLst>
                <a:ext uri="{FF2B5EF4-FFF2-40B4-BE49-F238E27FC236}">
                  <a16:creationId xmlns:a16="http://schemas.microsoft.com/office/drawing/2014/main" id="{4522B6CE-A75F-40D9-9F89-98F423985C10}"/>
                </a:ext>
              </a:extLst>
            </p:cNvPr>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13" name="Line 13">
              <a:extLst>
                <a:ext uri="{FF2B5EF4-FFF2-40B4-BE49-F238E27FC236}">
                  <a16:creationId xmlns:a16="http://schemas.microsoft.com/office/drawing/2014/main" id="{62EDC8EF-0AAB-4E93-ABBE-8046E0792B5A}"/>
                </a:ext>
              </a:extLst>
            </p:cNvPr>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1990" name="Rectangle 14">
            <a:extLst>
              <a:ext uri="{FF2B5EF4-FFF2-40B4-BE49-F238E27FC236}">
                <a16:creationId xmlns:a16="http://schemas.microsoft.com/office/drawing/2014/main" id="{2263FC87-3479-4115-BEDA-5129076C4960}"/>
              </a:ext>
            </a:extLst>
          </p:cNvPr>
          <p:cNvSpPr>
            <a:spLocks noChangeArrowheads="1"/>
          </p:cNvSpPr>
          <p:nvPr/>
        </p:nvSpPr>
        <p:spPr bwMode="auto">
          <a:xfrm>
            <a:off x="3513138" y="5949950"/>
            <a:ext cx="20859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sz="2800">
                <a:latin typeface="Times New Roman" panose="02020603050405020304" pitchFamily="18" charset="0"/>
              </a:rPr>
              <a:t>不可重复</a:t>
            </a:r>
            <a:r>
              <a:rPr lang="zh-CN" altLang="en-US" sz="2800"/>
              <a:t>读</a:t>
            </a:r>
            <a:endParaRPr lang="zh-CN" altLang="en-US" sz="2800">
              <a:latin typeface="Times New Roman" panose="02020603050405020304" pitchFamily="18" charset="0"/>
            </a:endParaRPr>
          </a:p>
        </p:txBody>
      </p:sp>
      <p:grpSp>
        <p:nvGrpSpPr>
          <p:cNvPr id="41991" name="Group 16">
            <a:extLst>
              <a:ext uri="{FF2B5EF4-FFF2-40B4-BE49-F238E27FC236}">
                <a16:creationId xmlns:a16="http://schemas.microsoft.com/office/drawing/2014/main" id="{17FCEF2E-9996-4A87-8FBE-E49C46C79626}"/>
              </a:ext>
            </a:extLst>
          </p:cNvPr>
          <p:cNvGrpSpPr>
            <a:grpSpLocks/>
          </p:cNvGrpSpPr>
          <p:nvPr/>
        </p:nvGrpSpPr>
        <p:grpSpPr bwMode="auto">
          <a:xfrm>
            <a:off x="631825" y="2205038"/>
            <a:ext cx="3429000" cy="3744912"/>
            <a:chOff x="1196" y="935"/>
            <a:chExt cx="2160" cy="2359"/>
          </a:xfrm>
        </p:grpSpPr>
        <p:sp>
          <p:nvSpPr>
            <p:cNvPr id="41994" name="Rectangle 17">
              <a:extLst>
                <a:ext uri="{FF2B5EF4-FFF2-40B4-BE49-F238E27FC236}">
                  <a16:creationId xmlns:a16="http://schemas.microsoft.com/office/drawing/2014/main" id="{E7403EF6-978A-49EC-B560-76B44F049B43}"/>
                </a:ext>
              </a:extLst>
            </p:cNvPr>
            <p:cNvSpPr>
              <a:spLocks noChangeArrowheads="1"/>
            </p:cNvSpPr>
            <p:nvPr/>
          </p:nvSpPr>
          <p:spPr bwMode="auto">
            <a:xfrm>
              <a:off x="2295" y="1182"/>
              <a:ext cx="1052" cy="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r>
                <a:rPr lang="zh-CN" altLang="en-US" sz="1900">
                  <a:latin typeface="Times New Roman" panose="02020603050405020304" pitchFamily="18" charset="0"/>
                </a:rPr>
                <a:t> </a:t>
              </a:r>
              <a:endParaRPr lang="zh-CN" altLang="en-US"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r>
                <a:rPr lang="zh-CN" altLang="en-US" sz="17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r>
                <a:rPr lang="zh-CN" altLang="en-US" sz="1700">
                  <a:latin typeface="Times New Roman" panose="02020603050405020304" pitchFamily="18" charset="0"/>
                </a:rPr>
                <a:t> </a:t>
              </a:r>
            </a:p>
            <a:p>
              <a:pPr algn="just">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读</a:t>
              </a:r>
              <a:r>
                <a:rPr lang="en-US" altLang="zh-CN">
                  <a:latin typeface="Times New Roman" panose="02020603050405020304" pitchFamily="18" charset="0"/>
                </a:rPr>
                <a:t>A=15</a:t>
              </a:r>
            </a:p>
            <a:p>
              <a:pPr algn="just">
                <a:lnSpc>
                  <a:spcPct val="9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endParaRPr lang="en-US" altLang="zh-CN"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endParaRPr lang="en-US" altLang="zh-CN" sz="1700">
                <a:latin typeface="Times New Roman" panose="02020603050405020304" pitchFamily="18" charset="0"/>
              </a:endParaRPr>
            </a:p>
            <a:p>
              <a:pPr algn="just">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p:txBody>
        </p:sp>
        <p:sp>
          <p:nvSpPr>
            <p:cNvPr id="41995" name="Rectangle 18">
              <a:extLst>
                <a:ext uri="{FF2B5EF4-FFF2-40B4-BE49-F238E27FC236}">
                  <a16:creationId xmlns:a16="http://schemas.microsoft.com/office/drawing/2014/main" id="{AB9D0AAF-A728-403A-A7AC-A85921FB8B44}"/>
                </a:ext>
              </a:extLst>
            </p:cNvPr>
            <p:cNvSpPr>
              <a:spLocks noChangeArrowheads="1"/>
            </p:cNvSpPr>
            <p:nvPr/>
          </p:nvSpPr>
          <p:spPr bwMode="auto">
            <a:xfrm>
              <a:off x="1196" y="1182"/>
              <a:ext cx="1099" cy="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a:t>
              </a:r>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rPr>
                <a:t>Xlock A</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获得</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rPr>
                <a:t>读</a:t>
              </a:r>
              <a:r>
                <a:rPr lang="en-US" altLang="zh-CN">
                  <a:latin typeface="Times New Roman" panose="02020603050405020304" pitchFamily="18" charset="0"/>
                </a:rPr>
                <a:t>A=16</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A←A-1</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A=15</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p>
            <a:p>
              <a:pPr algn="just">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④ Rollback</a:t>
              </a:r>
            </a:p>
            <a:p>
              <a:pPr algn="ctr">
                <a:lnSpc>
                  <a:spcPct val="7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Unlock A</a:t>
              </a:r>
              <a:endParaRPr lang="zh-CN" altLang="en-US" sz="1700">
                <a:latin typeface="Times New Roman" panose="02020603050405020304" pitchFamily="18" charset="0"/>
              </a:endParaRPr>
            </a:p>
          </p:txBody>
        </p:sp>
        <p:sp>
          <p:nvSpPr>
            <p:cNvPr id="41996" name="Rectangle 19">
              <a:extLst>
                <a:ext uri="{FF2B5EF4-FFF2-40B4-BE49-F238E27FC236}">
                  <a16:creationId xmlns:a16="http://schemas.microsoft.com/office/drawing/2014/main" id="{96BFF0DC-3E1E-4CE7-82D7-2FDA71D11D77}"/>
                </a:ext>
              </a:extLst>
            </p:cNvPr>
            <p:cNvSpPr>
              <a:spLocks noChangeArrowheads="1"/>
            </p:cNvSpPr>
            <p:nvPr/>
          </p:nvSpPr>
          <p:spPr bwMode="auto">
            <a:xfrm>
              <a:off x="2304" y="935"/>
              <a:ext cx="105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41997" name="Rectangle 20">
              <a:extLst>
                <a:ext uri="{FF2B5EF4-FFF2-40B4-BE49-F238E27FC236}">
                  <a16:creationId xmlns:a16="http://schemas.microsoft.com/office/drawing/2014/main" id="{3AA20807-86C5-407D-A883-A7135E5867C6}"/>
                </a:ext>
              </a:extLst>
            </p:cNvPr>
            <p:cNvSpPr>
              <a:spLocks noChangeArrowheads="1"/>
            </p:cNvSpPr>
            <p:nvPr/>
          </p:nvSpPr>
          <p:spPr bwMode="auto">
            <a:xfrm>
              <a:off x="1215" y="935"/>
              <a:ext cx="1099"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41998" name="Line 21">
              <a:extLst>
                <a:ext uri="{FF2B5EF4-FFF2-40B4-BE49-F238E27FC236}">
                  <a16:creationId xmlns:a16="http://schemas.microsoft.com/office/drawing/2014/main" id="{656A7382-8FFE-4AAE-A43D-7A2ED4AB1D3A}"/>
                </a:ext>
              </a:extLst>
            </p:cNvPr>
            <p:cNvSpPr>
              <a:spLocks noChangeShapeType="1"/>
            </p:cNvSpPr>
            <p:nvPr/>
          </p:nvSpPr>
          <p:spPr bwMode="auto">
            <a:xfrm>
              <a:off x="1196" y="935"/>
              <a:ext cx="21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99" name="Line 22">
              <a:extLst>
                <a:ext uri="{FF2B5EF4-FFF2-40B4-BE49-F238E27FC236}">
                  <a16:creationId xmlns:a16="http://schemas.microsoft.com/office/drawing/2014/main" id="{13A6B850-682A-4535-AD7D-D06C25BB972B}"/>
                </a:ext>
              </a:extLst>
            </p:cNvPr>
            <p:cNvSpPr>
              <a:spLocks noChangeShapeType="1"/>
            </p:cNvSpPr>
            <p:nvPr/>
          </p:nvSpPr>
          <p:spPr bwMode="auto">
            <a:xfrm>
              <a:off x="1196" y="1182"/>
              <a:ext cx="21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0" name="Line 23">
              <a:extLst>
                <a:ext uri="{FF2B5EF4-FFF2-40B4-BE49-F238E27FC236}">
                  <a16:creationId xmlns:a16="http://schemas.microsoft.com/office/drawing/2014/main" id="{37373B91-6463-418F-934D-6F082838E578}"/>
                </a:ext>
              </a:extLst>
            </p:cNvPr>
            <p:cNvSpPr>
              <a:spLocks noChangeShapeType="1"/>
            </p:cNvSpPr>
            <p:nvPr/>
          </p:nvSpPr>
          <p:spPr bwMode="auto">
            <a:xfrm>
              <a:off x="1196" y="3294"/>
              <a:ext cx="2151"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1" name="Line 24">
              <a:extLst>
                <a:ext uri="{FF2B5EF4-FFF2-40B4-BE49-F238E27FC236}">
                  <a16:creationId xmlns:a16="http://schemas.microsoft.com/office/drawing/2014/main" id="{BA52E5E6-174B-441E-8A6F-7354DBF42B23}"/>
                </a:ext>
              </a:extLst>
            </p:cNvPr>
            <p:cNvSpPr>
              <a:spLocks noChangeShapeType="1"/>
            </p:cNvSpPr>
            <p:nvPr/>
          </p:nvSpPr>
          <p:spPr bwMode="auto">
            <a:xfrm>
              <a:off x="1196" y="1008"/>
              <a:ext cx="0" cy="228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2" name="Line 25">
              <a:extLst>
                <a:ext uri="{FF2B5EF4-FFF2-40B4-BE49-F238E27FC236}">
                  <a16:creationId xmlns:a16="http://schemas.microsoft.com/office/drawing/2014/main" id="{650E6A29-C680-452E-9697-AD29C695B2D1}"/>
                </a:ext>
              </a:extLst>
            </p:cNvPr>
            <p:cNvSpPr>
              <a:spLocks noChangeShapeType="1"/>
            </p:cNvSpPr>
            <p:nvPr/>
          </p:nvSpPr>
          <p:spPr bwMode="auto">
            <a:xfrm>
              <a:off x="2295" y="1008"/>
              <a:ext cx="0" cy="228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3" name="Line 26">
              <a:extLst>
                <a:ext uri="{FF2B5EF4-FFF2-40B4-BE49-F238E27FC236}">
                  <a16:creationId xmlns:a16="http://schemas.microsoft.com/office/drawing/2014/main" id="{54A3EE7D-9D66-448A-9126-0FEC20DCAB6D}"/>
                </a:ext>
              </a:extLst>
            </p:cNvPr>
            <p:cNvSpPr>
              <a:spLocks noChangeShapeType="1"/>
            </p:cNvSpPr>
            <p:nvPr/>
          </p:nvSpPr>
          <p:spPr bwMode="auto">
            <a:xfrm>
              <a:off x="3347" y="1008"/>
              <a:ext cx="0" cy="228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1992" name="Rectangle 27">
            <a:extLst>
              <a:ext uri="{FF2B5EF4-FFF2-40B4-BE49-F238E27FC236}">
                <a16:creationId xmlns:a16="http://schemas.microsoft.com/office/drawing/2014/main" id="{8E52BD24-B14A-4226-BCBF-99CD114E7382}"/>
              </a:ext>
            </a:extLst>
          </p:cNvPr>
          <p:cNvSpPr>
            <a:spLocks noChangeArrowheads="1"/>
          </p:cNvSpPr>
          <p:nvPr/>
        </p:nvSpPr>
        <p:spPr bwMode="auto">
          <a:xfrm>
            <a:off x="776288" y="5876925"/>
            <a:ext cx="2806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r>
              <a:rPr lang="zh-CN" altLang="en-US" sz="2800">
                <a:latin typeface="Times New Roman" panose="02020603050405020304" pitchFamily="18" charset="0"/>
              </a:rPr>
              <a:t>读“脏”数据</a:t>
            </a:r>
          </a:p>
        </p:txBody>
      </p:sp>
      <p:sp>
        <p:nvSpPr>
          <p:cNvPr id="41993" name="Rectangle 28">
            <a:extLst>
              <a:ext uri="{FF2B5EF4-FFF2-40B4-BE49-F238E27FC236}">
                <a16:creationId xmlns:a16="http://schemas.microsoft.com/office/drawing/2014/main" id="{41C06E06-9859-4669-AFD5-5F8A55716483}"/>
              </a:ext>
            </a:extLst>
          </p:cNvPr>
          <p:cNvSpPr>
            <a:spLocks noChangeArrowheads="1"/>
          </p:cNvSpPr>
          <p:nvPr/>
        </p:nvSpPr>
        <p:spPr bwMode="auto">
          <a:xfrm>
            <a:off x="436563" y="981075"/>
            <a:ext cx="946943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60000"/>
              </a:spcBef>
              <a:buClr>
                <a:srgbClr val="27305F"/>
              </a:buClr>
            </a:pPr>
            <a:r>
              <a:rPr lang="zh-CN" altLang="en-US" sz="2800">
                <a:solidFill>
                  <a:srgbClr val="0000FF"/>
                </a:solidFill>
              </a:rPr>
              <a:t>一级封锁协议在读数据时不加锁，所以不能保证可重复读和不读“脏”数据。</a:t>
            </a:r>
          </a:p>
        </p:txBody>
      </p:sp>
    </p:spTree>
    <p:extLst>
      <p:ext uri="{BB962C8B-B14F-4D97-AF65-F5344CB8AC3E}">
        <p14:creationId xmlns:p14="http://schemas.microsoft.com/office/powerpoint/2010/main" val="379406284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A8687D64-C328-423B-B6E3-3C21D1A4DE9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4534AE2-8978-4337-83D3-8605B737A2DA}" type="slidenum">
              <a:rPr lang="zh-CN" altLang="en-US" sz="2000"/>
              <a:pPr/>
              <a:t>249</a:t>
            </a:fld>
            <a:endParaRPr lang="en-US" altLang="zh-CN" sz="2000"/>
          </a:p>
        </p:txBody>
      </p:sp>
      <p:sp>
        <p:nvSpPr>
          <p:cNvPr id="43011" name="日期占位符 4">
            <a:extLst>
              <a:ext uri="{FF2B5EF4-FFF2-40B4-BE49-F238E27FC236}">
                <a16:creationId xmlns:a16="http://schemas.microsoft.com/office/drawing/2014/main" id="{D80D3FE4-6F5F-47B0-92FE-16930E2A9E03}"/>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27B2F25-E6AA-4CD2-A0B8-DC1A12B2E2E0}" type="datetime1">
              <a:rPr lang="zh-CN" altLang="en-US" sz="1800" smtClean="0"/>
              <a:pPr/>
              <a:t>2024/6/12</a:t>
            </a:fld>
            <a:endParaRPr lang="en-US" altLang="zh-CN" sz="1000"/>
          </a:p>
        </p:txBody>
      </p:sp>
      <p:sp>
        <p:nvSpPr>
          <p:cNvPr id="2366466" name="Rectangle 2">
            <a:extLst>
              <a:ext uri="{FF2B5EF4-FFF2-40B4-BE49-F238E27FC236}">
                <a16:creationId xmlns:a16="http://schemas.microsoft.com/office/drawing/2014/main" id="{D3E0FF17-8AD8-415C-97B7-3B2F9829EE90}"/>
              </a:ext>
            </a:extLst>
          </p:cNvPr>
          <p:cNvSpPr>
            <a:spLocks noGrp="1" noChangeArrowheads="1"/>
          </p:cNvSpPr>
          <p:nvPr>
            <p:ph type="title"/>
          </p:nvPr>
        </p:nvSpPr>
        <p:spPr/>
        <p:txBody>
          <a:bodyPr/>
          <a:lstStyle/>
          <a:p>
            <a:pPr>
              <a:defRPr/>
            </a:pPr>
            <a:r>
              <a:rPr lang="en-US" altLang="zh-CN"/>
              <a:t>2</a:t>
            </a:r>
            <a:r>
              <a:rPr lang="zh-CN" altLang="en-US"/>
              <a:t>．二级封锁协议</a:t>
            </a:r>
          </a:p>
        </p:txBody>
      </p:sp>
      <p:sp>
        <p:nvSpPr>
          <p:cNvPr id="43013" name="Rectangle 3">
            <a:extLst>
              <a:ext uri="{FF2B5EF4-FFF2-40B4-BE49-F238E27FC236}">
                <a16:creationId xmlns:a16="http://schemas.microsoft.com/office/drawing/2014/main" id="{2A9023C0-28EC-404E-B03B-43A58D330BE2}"/>
              </a:ext>
            </a:extLst>
          </p:cNvPr>
          <p:cNvSpPr>
            <a:spLocks noGrp="1" noChangeArrowheads="1"/>
          </p:cNvSpPr>
          <p:nvPr>
            <p:ph type="body" idx="1"/>
          </p:nvPr>
        </p:nvSpPr>
        <p:spPr>
          <a:xfrm>
            <a:off x="415925" y="1143000"/>
            <a:ext cx="4537075" cy="2987675"/>
          </a:xfrm>
        </p:spPr>
        <p:txBody>
          <a:bodyPr/>
          <a:lstStyle/>
          <a:p>
            <a:r>
              <a:rPr lang="zh-CN" altLang="en-US" dirty="0"/>
              <a:t>二级封锁协议规定：</a:t>
            </a:r>
          </a:p>
          <a:p>
            <a:pPr lvl="1"/>
            <a:r>
              <a:rPr lang="zh-CN" altLang="en-US" dirty="0"/>
              <a:t>在一级封锁协议基础上</a:t>
            </a:r>
            <a:r>
              <a:rPr lang="en-US" altLang="zh-CN" dirty="0"/>
              <a:t>,</a:t>
            </a:r>
            <a:r>
              <a:rPr lang="zh-CN" altLang="en-US" dirty="0"/>
              <a:t>事务</a:t>
            </a:r>
            <a:r>
              <a:rPr lang="en-US" altLang="zh-CN" i="1" dirty="0"/>
              <a:t>T</a:t>
            </a:r>
            <a:r>
              <a:rPr lang="zh-CN" altLang="en-US" dirty="0"/>
              <a:t>在读数据</a:t>
            </a:r>
            <a:r>
              <a:rPr lang="en-US" altLang="zh-CN" i="1" dirty="0"/>
              <a:t>A</a:t>
            </a:r>
            <a:r>
              <a:rPr lang="zh-CN" altLang="en-US" dirty="0"/>
              <a:t>之前必须先对其加</a:t>
            </a:r>
            <a:r>
              <a:rPr lang="en-US" altLang="zh-CN" i="1" dirty="0"/>
              <a:t>S</a:t>
            </a:r>
            <a:r>
              <a:rPr lang="zh-CN" altLang="en-US" dirty="0"/>
              <a:t>锁，读完后即可释放</a:t>
            </a:r>
            <a:r>
              <a:rPr lang="en-US" altLang="zh-CN" i="1" dirty="0"/>
              <a:t>S</a:t>
            </a:r>
            <a:r>
              <a:rPr lang="zh-CN" altLang="en-US" dirty="0"/>
              <a:t>锁 </a:t>
            </a:r>
          </a:p>
          <a:p>
            <a:pPr lvl="1"/>
            <a:r>
              <a:rPr lang="zh-CN" altLang="en-US" dirty="0">
                <a:solidFill>
                  <a:srgbClr val="0000FF"/>
                </a:solidFill>
              </a:rPr>
              <a:t>增加二级封锁协议的目的是防止读“脏”数据</a:t>
            </a:r>
            <a:r>
              <a:rPr lang="zh-CN" altLang="en-US" dirty="0"/>
              <a:t> </a:t>
            </a:r>
          </a:p>
        </p:txBody>
      </p:sp>
      <p:graphicFrame>
        <p:nvGraphicFramePr>
          <p:cNvPr id="2366479" name="Group 15">
            <a:extLst>
              <a:ext uri="{FF2B5EF4-FFF2-40B4-BE49-F238E27FC236}">
                <a16:creationId xmlns:a16="http://schemas.microsoft.com/office/drawing/2014/main" id="{5F914196-33B4-45E3-AA36-BD1BD3A0D82C}"/>
              </a:ext>
            </a:extLst>
          </p:cNvPr>
          <p:cNvGraphicFramePr>
            <a:graphicFrameLocks noGrp="1"/>
          </p:cNvGraphicFramePr>
          <p:nvPr/>
        </p:nvGraphicFramePr>
        <p:xfrm>
          <a:off x="4900613" y="765175"/>
          <a:ext cx="4948237" cy="5706112"/>
        </p:xfrm>
        <a:graphic>
          <a:graphicData uri="http://schemas.openxmlformats.org/drawingml/2006/table">
            <a:tbl>
              <a:tblPr/>
              <a:tblGrid>
                <a:gridCol w="2528887">
                  <a:extLst>
                    <a:ext uri="{9D8B030D-6E8A-4147-A177-3AD203B41FA5}">
                      <a16:colId xmlns:a16="http://schemas.microsoft.com/office/drawing/2014/main" val="20000"/>
                    </a:ext>
                  </a:extLst>
                </a:gridCol>
                <a:gridCol w="2419350">
                  <a:extLst>
                    <a:ext uri="{9D8B030D-6E8A-4147-A177-3AD203B41FA5}">
                      <a16:colId xmlns:a16="http://schemas.microsoft.com/office/drawing/2014/main" val="20001"/>
                    </a:ext>
                  </a:extLst>
                </a:gridCol>
              </a:tblGrid>
              <a:tr h="356713">
                <a:tc>
                  <a:txBody>
                    <a:bodyPr/>
                    <a:lstStyle/>
                    <a:p>
                      <a:pPr marL="0" marR="0" lvl="0" indent="0" algn="l"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1</a:t>
                      </a:r>
                    </a:p>
                  </a:txBody>
                  <a:tcPr marL="90000" marR="90000" marT="46641" marB="46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641" marB="46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8762">
                <a:tc>
                  <a:txBody>
                    <a:bodyPr/>
                    <a:lstStyle/>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① Xlock C</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C= 100</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C←C*2</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写回</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C=200</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②</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③ ROLLBACK</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(C</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恢复为</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100)</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Unlock C</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④</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⑤</a:t>
                      </a:r>
                    </a:p>
                  </a:txBody>
                  <a:tcPr marL="90000" marR="90000" marT="46641" marB="466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Slock C</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获得</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Slock C</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C=100</a:t>
                      </a:r>
                    </a:p>
                    <a:p>
                      <a:pPr marL="0" marR="0" lvl="0" indent="0" algn="just" defTabSz="914400" rtl="0" eaLnBrk="0" fontAlgn="base" latinLnBrk="0" hangingPunct="0">
                        <a:lnSpc>
                          <a:spcPct val="7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Unlock C</a:t>
                      </a:r>
                    </a:p>
                  </a:txBody>
                  <a:tcPr marL="90000" marR="90000" marT="46641" marB="466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81852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468D9CD-CD82-49EB-B8AD-69CE078FB1E8}" type="slidenum">
              <a:rPr lang="zh-CN" altLang="en-US" smtClean="0"/>
              <a:pPr/>
              <a:t>25</a:t>
            </a:fld>
            <a:endParaRPr lang="en-US" altLang="zh-CN"/>
          </a:p>
        </p:txBody>
      </p:sp>
      <p:sp>
        <p:nvSpPr>
          <p:cNvPr id="2048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57FB0B9-51FD-4160-ABC4-0B7C8FAE1123}" type="datetime1">
              <a:rPr lang="zh-CN" altLang="en-US" sz="1800" smtClean="0"/>
              <a:pPr/>
              <a:t>2024/6/12</a:t>
            </a:fld>
            <a:endParaRPr lang="en-US" altLang="zh-CN" sz="1000"/>
          </a:p>
        </p:txBody>
      </p:sp>
      <p:sp>
        <p:nvSpPr>
          <p:cNvPr id="961538" name="Rectangle 2"/>
          <p:cNvSpPr>
            <a:spLocks noGrp="1" noChangeArrowheads="1"/>
          </p:cNvSpPr>
          <p:nvPr>
            <p:ph type="title"/>
          </p:nvPr>
        </p:nvSpPr>
        <p:spPr/>
        <p:txBody>
          <a:bodyPr/>
          <a:lstStyle/>
          <a:p>
            <a:pPr>
              <a:defRPr/>
            </a:pPr>
            <a:r>
              <a:rPr lang="en-US" altLang="zh-CN"/>
              <a:t>2.1.2	E-R</a:t>
            </a:r>
            <a:r>
              <a:rPr lang="zh-CN" altLang="en-US"/>
              <a:t>数据模型 </a:t>
            </a:r>
          </a:p>
        </p:txBody>
      </p:sp>
      <p:sp>
        <p:nvSpPr>
          <p:cNvPr id="961539" name="Rectangle 3"/>
          <p:cNvSpPr>
            <a:spLocks noGrp="1" noChangeArrowheads="1"/>
          </p:cNvSpPr>
          <p:nvPr>
            <p:ph type="body" idx="1"/>
          </p:nvPr>
        </p:nvSpPr>
        <p:spPr>
          <a:xfrm>
            <a:off x="650875" y="1143000"/>
            <a:ext cx="8820150" cy="4352925"/>
          </a:xfrm>
        </p:spPr>
        <p:txBody>
          <a:bodyPr/>
          <a:lstStyle/>
          <a:p>
            <a:r>
              <a:rPr lang="zh-CN" altLang="en-US"/>
              <a:t>概念模型的表示方法很多，最著名的是</a:t>
            </a:r>
            <a:r>
              <a:rPr lang="en-US" altLang="zh-CN"/>
              <a:t>E-R</a:t>
            </a:r>
            <a:r>
              <a:rPr lang="zh-CN" altLang="en-US"/>
              <a:t>模型</a:t>
            </a:r>
          </a:p>
          <a:p>
            <a:r>
              <a:rPr lang="zh-CN" altLang="en-US"/>
              <a:t>实体 </a:t>
            </a:r>
            <a:r>
              <a:rPr lang="en-US" altLang="zh-CN"/>
              <a:t>- </a:t>
            </a:r>
            <a:r>
              <a:rPr lang="zh-CN" altLang="en-US"/>
              <a:t>联系方法</a:t>
            </a:r>
            <a:r>
              <a:rPr lang="en-US" altLang="zh-CN"/>
              <a:t>(Entity-Relationship Approach)</a:t>
            </a:r>
          </a:p>
          <a:p>
            <a:pPr lvl="1"/>
            <a:r>
              <a:rPr lang="zh-CN" altLang="en-US"/>
              <a:t>用</a:t>
            </a:r>
            <a:r>
              <a:rPr lang="en-US" altLang="zh-CN"/>
              <a:t>E-R</a:t>
            </a:r>
            <a:r>
              <a:rPr lang="zh-CN" altLang="en-US"/>
              <a:t>图来描述现实世界的概念模型</a:t>
            </a:r>
            <a:r>
              <a:rPr lang="en-US" altLang="zh-CN"/>
              <a:t>, E-R</a:t>
            </a:r>
            <a:r>
              <a:rPr lang="zh-CN" altLang="en-US"/>
              <a:t>方法也称为</a:t>
            </a:r>
            <a:r>
              <a:rPr lang="en-US" altLang="zh-CN"/>
              <a:t>E-R</a:t>
            </a:r>
            <a:r>
              <a:rPr lang="zh-CN" altLang="en-US"/>
              <a:t>模型</a:t>
            </a:r>
          </a:p>
          <a:p>
            <a:r>
              <a:rPr lang="en-US" altLang="zh-CN"/>
              <a:t>E-R</a:t>
            </a:r>
            <a:r>
              <a:rPr lang="zh-CN" altLang="en-US"/>
              <a:t>图三个基本成分：实体、属性和联系的方法</a:t>
            </a:r>
          </a:p>
          <a:p>
            <a:pPr lvl="1"/>
            <a:r>
              <a:rPr lang="zh-CN" altLang="en-US"/>
              <a:t>（</a:t>
            </a:r>
            <a:r>
              <a:rPr lang="en-US" altLang="zh-CN"/>
              <a:t>1</a:t>
            </a:r>
            <a:r>
              <a:rPr lang="zh-CN" altLang="en-US"/>
              <a:t>）实体</a:t>
            </a:r>
            <a:r>
              <a:rPr lang="en-US" altLang="zh-CN"/>
              <a:t>: </a:t>
            </a:r>
            <a:r>
              <a:rPr lang="zh-CN" altLang="en-US"/>
              <a:t>用矩形表示，矩形框内写明实体名。</a:t>
            </a:r>
          </a:p>
          <a:p>
            <a:pPr lvl="2"/>
            <a:endParaRPr lang="zh-CN" altLang="en-US"/>
          </a:p>
          <a:p>
            <a:pPr lvl="1"/>
            <a:r>
              <a:rPr lang="zh-CN" altLang="en-US"/>
              <a:t>（</a:t>
            </a:r>
            <a:r>
              <a:rPr lang="en-US" altLang="zh-CN"/>
              <a:t>2</a:t>
            </a:r>
            <a:r>
              <a:rPr lang="zh-CN" altLang="en-US"/>
              <a:t>）属性</a:t>
            </a:r>
            <a:r>
              <a:rPr lang="en-US" altLang="zh-CN"/>
              <a:t>: </a:t>
            </a:r>
            <a:r>
              <a:rPr lang="zh-CN" altLang="en-US"/>
              <a:t>用椭圆形表示，并用无向边将其与相应的实体连接起来</a:t>
            </a:r>
          </a:p>
        </p:txBody>
      </p:sp>
      <p:sp>
        <p:nvSpPr>
          <p:cNvPr id="961540" name="Text Box 4"/>
          <p:cNvSpPr txBox="1">
            <a:spLocks noChangeArrowheads="1"/>
          </p:cNvSpPr>
          <p:nvPr/>
        </p:nvSpPr>
        <p:spPr bwMode="auto">
          <a:xfrm>
            <a:off x="2646363" y="4149725"/>
            <a:ext cx="9144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学生</a:t>
            </a:r>
            <a:endParaRPr kumimoji="1" lang="zh-CN" altLang="en-US" sz="2400" b="0">
              <a:latin typeface="Times New Roman" pitchFamily="18" charset="0"/>
            </a:endParaRPr>
          </a:p>
        </p:txBody>
      </p:sp>
      <p:sp>
        <p:nvSpPr>
          <p:cNvPr id="961541" name="Text Box 5"/>
          <p:cNvSpPr txBox="1">
            <a:spLocks noChangeArrowheads="1"/>
          </p:cNvSpPr>
          <p:nvPr/>
        </p:nvSpPr>
        <p:spPr bwMode="auto">
          <a:xfrm>
            <a:off x="5313363" y="4149725"/>
            <a:ext cx="8382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教师</a:t>
            </a:r>
          </a:p>
        </p:txBody>
      </p:sp>
      <p:grpSp>
        <p:nvGrpSpPr>
          <p:cNvPr id="961542" name="Group 6"/>
          <p:cNvGrpSpPr>
            <a:grpSpLocks/>
          </p:cNvGrpSpPr>
          <p:nvPr/>
        </p:nvGrpSpPr>
        <p:grpSpPr bwMode="auto">
          <a:xfrm>
            <a:off x="1752600" y="5145088"/>
            <a:ext cx="6324600" cy="1524000"/>
            <a:chOff x="1104" y="2256"/>
            <a:chExt cx="3984" cy="960"/>
          </a:xfrm>
        </p:grpSpPr>
        <p:sp>
          <p:nvSpPr>
            <p:cNvPr id="20489" name="Text Box 7"/>
            <p:cNvSpPr txBox="1">
              <a:spLocks noChangeArrowheads="1"/>
            </p:cNvSpPr>
            <p:nvPr/>
          </p:nvSpPr>
          <p:spPr bwMode="auto">
            <a:xfrm>
              <a:off x="2688" y="2256"/>
              <a:ext cx="57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学生</a:t>
              </a:r>
            </a:p>
          </p:txBody>
        </p:sp>
        <p:sp>
          <p:nvSpPr>
            <p:cNvPr id="20490" name="Oval 8"/>
            <p:cNvSpPr>
              <a:spLocks noChangeArrowheads="1"/>
            </p:cNvSpPr>
            <p:nvPr/>
          </p:nvSpPr>
          <p:spPr bwMode="auto">
            <a:xfrm>
              <a:off x="1104"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学号</a:t>
              </a:r>
              <a:endParaRPr kumimoji="1" lang="zh-CN" altLang="en-US" sz="2400" b="0">
                <a:latin typeface="Times New Roman" pitchFamily="18" charset="0"/>
              </a:endParaRPr>
            </a:p>
          </p:txBody>
        </p:sp>
        <p:sp>
          <p:nvSpPr>
            <p:cNvPr id="20491" name="Oval 9"/>
            <p:cNvSpPr>
              <a:spLocks noChangeArrowheads="1"/>
            </p:cNvSpPr>
            <p:nvPr/>
          </p:nvSpPr>
          <p:spPr bwMode="auto">
            <a:xfrm>
              <a:off x="4368" y="2880"/>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年龄</a:t>
              </a:r>
              <a:endParaRPr kumimoji="1" lang="zh-CN" altLang="en-US" sz="2400" b="0">
                <a:latin typeface="Times New Roman" pitchFamily="18" charset="0"/>
              </a:endParaRPr>
            </a:p>
          </p:txBody>
        </p:sp>
        <p:sp>
          <p:nvSpPr>
            <p:cNvPr id="20492" name="Oval 10"/>
            <p:cNvSpPr>
              <a:spLocks noChangeArrowheads="1"/>
            </p:cNvSpPr>
            <p:nvPr/>
          </p:nvSpPr>
          <p:spPr bwMode="auto">
            <a:xfrm>
              <a:off x="3216"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性别</a:t>
              </a:r>
              <a:endParaRPr kumimoji="1" lang="zh-CN" altLang="en-US" sz="2400" b="0">
                <a:latin typeface="Times New Roman" pitchFamily="18" charset="0"/>
              </a:endParaRPr>
            </a:p>
          </p:txBody>
        </p:sp>
        <p:sp>
          <p:nvSpPr>
            <p:cNvPr id="20493" name="Oval 11"/>
            <p:cNvSpPr>
              <a:spLocks noChangeArrowheads="1"/>
            </p:cNvSpPr>
            <p:nvPr/>
          </p:nvSpPr>
          <p:spPr bwMode="auto">
            <a:xfrm>
              <a:off x="2160"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姓名</a:t>
              </a:r>
              <a:endParaRPr kumimoji="1" lang="zh-CN" altLang="en-US" sz="2400" b="0">
                <a:latin typeface="Times New Roman" pitchFamily="18" charset="0"/>
              </a:endParaRPr>
            </a:p>
          </p:txBody>
        </p:sp>
        <p:sp>
          <p:nvSpPr>
            <p:cNvPr id="20494" name="Line 12"/>
            <p:cNvSpPr>
              <a:spLocks noChangeShapeType="1"/>
            </p:cNvSpPr>
            <p:nvPr/>
          </p:nvSpPr>
          <p:spPr bwMode="auto">
            <a:xfrm flipH="1">
              <a:off x="1536" y="2544"/>
              <a:ext cx="144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13"/>
            <p:cNvSpPr>
              <a:spLocks noChangeShapeType="1"/>
            </p:cNvSpPr>
            <p:nvPr/>
          </p:nvSpPr>
          <p:spPr bwMode="auto">
            <a:xfrm flipH="1">
              <a:off x="2592" y="2544"/>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Line 14"/>
            <p:cNvSpPr>
              <a:spLocks noChangeShapeType="1"/>
            </p:cNvSpPr>
            <p:nvPr/>
          </p:nvSpPr>
          <p:spPr bwMode="auto">
            <a:xfrm>
              <a:off x="2928" y="2544"/>
              <a:ext cx="62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7" name="Line 15"/>
            <p:cNvSpPr>
              <a:spLocks noChangeShapeType="1"/>
            </p:cNvSpPr>
            <p:nvPr/>
          </p:nvSpPr>
          <p:spPr bwMode="auto">
            <a:xfrm>
              <a:off x="2928" y="2544"/>
              <a:ext cx="168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AF5E9A22-0D15-4008-AED8-B4F9DCAB7BE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75C8D72-3D09-4AA2-9C90-B312D73E8087}" type="slidenum">
              <a:rPr lang="zh-CN" altLang="en-US" sz="2000"/>
              <a:pPr/>
              <a:t>250</a:t>
            </a:fld>
            <a:endParaRPr lang="en-US" altLang="zh-CN" sz="2000"/>
          </a:p>
        </p:txBody>
      </p:sp>
      <p:sp>
        <p:nvSpPr>
          <p:cNvPr id="44035" name="日期占位符 4">
            <a:extLst>
              <a:ext uri="{FF2B5EF4-FFF2-40B4-BE49-F238E27FC236}">
                <a16:creationId xmlns:a16="http://schemas.microsoft.com/office/drawing/2014/main" id="{1421A254-809B-42B4-92C3-9B4B6BE9BD5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A53450BB-6928-4B8A-99B1-EFE684D8C3FF}" type="datetime1">
              <a:rPr lang="zh-CN" altLang="en-US" sz="1800" smtClean="0"/>
              <a:pPr/>
              <a:t>2024/6/12</a:t>
            </a:fld>
            <a:endParaRPr lang="en-US" altLang="zh-CN" sz="1000"/>
          </a:p>
        </p:txBody>
      </p:sp>
      <p:sp>
        <p:nvSpPr>
          <p:cNvPr id="2367490" name="Rectangle 2">
            <a:extLst>
              <a:ext uri="{FF2B5EF4-FFF2-40B4-BE49-F238E27FC236}">
                <a16:creationId xmlns:a16="http://schemas.microsoft.com/office/drawing/2014/main" id="{D0BE9FBA-D0FB-4E6F-BE08-F24ACBAAE013}"/>
              </a:ext>
            </a:extLst>
          </p:cNvPr>
          <p:cNvSpPr>
            <a:spLocks noGrp="1" noChangeArrowheads="1"/>
          </p:cNvSpPr>
          <p:nvPr>
            <p:ph type="title"/>
          </p:nvPr>
        </p:nvSpPr>
        <p:spPr/>
        <p:txBody>
          <a:bodyPr/>
          <a:lstStyle/>
          <a:p>
            <a:pPr>
              <a:defRPr/>
            </a:pPr>
            <a:r>
              <a:rPr lang="en-US" altLang="zh-CN"/>
              <a:t>2</a:t>
            </a:r>
            <a:r>
              <a:rPr lang="zh-CN" altLang="en-US"/>
              <a:t>．二级封锁协议</a:t>
            </a:r>
          </a:p>
        </p:txBody>
      </p:sp>
      <p:sp>
        <p:nvSpPr>
          <p:cNvPr id="44037" name="Rectangle 3">
            <a:extLst>
              <a:ext uri="{FF2B5EF4-FFF2-40B4-BE49-F238E27FC236}">
                <a16:creationId xmlns:a16="http://schemas.microsoft.com/office/drawing/2014/main" id="{C77ED741-AADF-42D3-9824-ED2E2C916370}"/>
              </a:ext>
            </a:extLst>
          </p:cNvPr>
          <p:cNvSpPr>
            <a:spLocks noGrp="1" noChangeArrowheads="1"/>
          </p:cNvSpPr>
          <p:nvPr>
            <p:ph type="body" idx="1"/>
          </p:nvPr>
        </p:nvSpPr>
        <p:spPr>
          <a:xfrm>
            <a:off x="488950" y="1143000"/>
            <a:ext cx="5381625" cy="3371850"/>
          </a:xfrm>
        </p:spPr>
        <p:txBody>
          <a:bodyPr/>
          <a:lstStyle/>
          <a:p>
            <a:r>
              <a:rPr lang="zh-CN" altLang="en-US" dirty="0">
                <a:solidFill>
                  <a:srgbClr val="0000FF"/>
                </a:solidFill>
              </a:rPr>
              <a:t>二级封锁协议并不能保证避免不可重复读的问题</a:t>
            </a:r>
            <a:r>
              <a:rPr lang="zh-CN" altLang="en-US" dirty="0"/>
              <a:t>。</a:t>
            </a:r>
          </a:p>
          <a:p>
            <a:pPr lvl="1"/>
            <a:r>
              <a:rPr lang="zh-CN" altLang="en-US" dirty="0"/>
              <a:t>因为事务</a:t>
            </a:r>
            <a:r>
              <a:rPr lang="en-US" altLang="zh-CN" i="1" dirty="0"/>
              <a:t>T</a:t>
            </a:r>
            <a:r>
              <a:rPr lang="zh-CN" altLang="en-US" dirty="0"/>
              <a:t>在读数据</a:t>
            </a:r>
            <a:r>
              <a:rPr lang="en-US" altLang="zh-CN" i="1" dirty="0"/>
              <a:t>A</a:t>
            </a:r>
            <a:r>
              <a:rPr lang="zh-CN" altLang="en-US" dirty="0"/>
              <a:t>之前加上的</a:t>
            </a:r>
            <a:r>
              <a:rPr lang="en-US" altLang="zh-CN" i="1" dirty="0"/>
              <a:t>S</a:t>
            </a:r>
            <a:r>
              <a:rPr lang="zh-CN" altLang="en-US" dirty="0"/>
              <a:t>锁，读完后即释放了，以后再读时有可能数据发生了变化。 </a:t>
            </a:r>
          </a:p>
          <a:p>
            <a:pPr lvl="1"/>
            <a:r>
              <a:rPr lang="zh-CN" altLang="en-US" dirty="0"/>
              <a:t>解决的方法是，加在数据</a:t>
            </a:r>
            <a:r>
              <a:rPr lang="en-US" altLang="zh-CN" i="1" dirty="0"/>
              <a:t>A</a:t>
            </a:r>
            <a:r>
              <a:rPr lang="zh-CN" altLang="en-US" dirty="0"/>
              <a:t>上的</a:t>
            </a:r>
            <a:r>
              <a:rPr lang="en-US" altLang="zh-CN" dirty="0"/>
              <a:t>S</a:t>
            </a:r>
            <a:r>
              <a:rPr lang="zh-CN" altLang="en-US" dirty="0"/>
              <a:t>锁直到事务结束才释放。 </a:t>
            </a:r>
          </a:p>
        </p:txBody>
      </p:sp>
      <p:grpSp>
        <p:nvGrpSpPr>
          <p:cNvPr id="44038" name="Group 15">
            <a:extLst>
              <a:ext uri="{FF2B5EF4-FFF2-40B4-BE49-F238E27FC236}">
                <a16:creationId xmlns:a16="http://schemas.microsoft.com/office/drawing/2014/main" id="{A00A89B2-D48B-4B97-B0A8-0B9E2A933A61}"/>
              </a:ext>
            </a:extLst>
          </p:cNvPr>
          <p:cNvGrpSpPr>
            <a:grpSpLocks/>
          </p:cNvGrpSpPr>
          <p:nvPr/>
        </p:nvGrpSpPr>
        <p:grpSpPr bwMode="auto">
          <a:xfrm>
            <a:off x="5678488" y="404813"/>
            <a:ext cx="4227512" cy="6453187"/>
            <a:chOff x="912" y="753"/>
            <a:chExt cx="2160" cy="3281"/>
          </a:xfrm>
        </p:grpSpPr>
        <p:sp>
          <p:nvSpPr>
            <p:cNvPr id="44039" name="Rectangle 16">
              <a:extLst>
                <a:ext uri="{FF2B5EF4-FFF2-40B4-BE49-F238E27FC236}">
                  <a16:creationId xmlns:a16="http://schemas.microsoft.com/office/drawing/2014/main" id="{52E63AD2-87F8-4167-9C17-FEF4F012183A}"/>
                </a:ext>
              </a:extLst>
            </p:cNvPr>
            <p:cNvSpPr>
              <a:spLocks noChangeArrowheads="1"/>
            </p:cNvSpPr>
            <p:nvPr/>
          </p:nvSpPr>
          <p:spPr bwMode="auto">
            <a:xfrm>
              <a:off x="2016" y="1003"/>
              <a:ext cx="1056"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500">
                  <a:latin typeface="Times New Roman" panose="02020603050405020304" pitchFamily="18" charset="0"/>
                </a:rPr>
                <a:t> </a:t>
              </a:r>
              <a:r>
                <a:rPr lang="zh-CN" altLang="en-US" sz="1700">
                  <a:latin typeface="Times New Roman" panose="02020603050405020304" pitchFamily="18" charset="0"/>
                </a:rPr>
                <a:t>  </a:t>
              </a: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a:p>
              <a:pPr>
                <a:lnSpc>
                  <a:spcPct val="40000"/>
                </a:lnSpc>
                <a:spcBef>
                  <a:spcPct val="35000"/>
                </a:spcBef>
                <a:buClr>
                  <a:srgbClr val="27305F"/>
                </a:buClr>
                <a:buSzPct val="60000"/>
                <a:buFont typeface="Wingdings" panose="05000000000000000000" pitchFamily="2" charset="2"/>
                <a:buNone/>
              </a:pPr>
              <a:r>
                <a:rPr lang="zh-CN" altLang="en-US" sz="1700">
                  <a:latin typeface="Times New Roman" panose="02020603050405020304" pitchFamily="18" charset="0"/>
                </a:rPr>
                <a:t>   </a:t>
              </a:r>
              <a:r>
                <a:rPr lang="en-US" altLang="zh-CN">
                  <a:latin typeface="Times New Roman" panose="02020603050405020304" pitchFamily="18" charset="0"/>
                </a:rPr>
                <a:t>Xlock B</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获得</a:t>
              </a:r>
            </a:p>
            <a:p>
              <a:pPr>
                <a:lnSpc>
                  <a:spcPct val="4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B=100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B←B*2</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写回</a:t>
              </a:r>
              <a:r>
                <a:rPr lang="en-US" altLang="zh-CN">
                  <a:latin typeface="Times New Roman" panose="02020603050405020304" pitchFamily="18" charset="0"/>
                </a:rPr>
                <a:t>B=200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Commit</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B</a:t>
              </a:r>
            </a:p>
            <a:p>
              <a:pPr>
                <a:lnSpc>
                  <a:spcPct val="9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endParaRPr lang="zh-CN" altLang="en-US" sz="1700">
                <a:latin typeface="Times New Roman" panose="02020603050405020304" pitchFamily="18" charset="0"/>
              </a:endParaRPr>
            </a:p>
          </p:txBody>
        </p:sp>
        <p:sp>
          <p:nvSpPr>
            <p:cNvPr id="44040" name="Rectangle 17">
              <a:extLst>
                <a:ext uri="{FF2B5EF4-FFF2-40B4-BE49-F238E27FC236}">
                  <a16:creationId xmlns:a16="http://schemas.microsoft.com/office/drawing/2014/main" id="{0BA2FBD3-1452-4384-AD17-4B521A6C6F60}"/>
                </a:ext>
              </a:extLst>
            </p:cNvPr>
            <p:cNvSpPr>
              <a:spLocks noChangeArrowheads="1"/>
            </p:cNvSpPr>
            <p:nvPr/>
          </p:nvSpPr>
          <p:spPr bwMode="auto">
            <a:xfrm>
              <a:off x="912" y="1003"/>
              <a:ext cx="1104" cy="3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5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① Slock A</a:t>
              </a:r>
            </a:p>
            <a:p>
              <a:pPr>
                <a:lnSpc>
                  <a:spcPct val="5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A=50</a:t>
              </a:r>
            </a:p>
            <a:p>
              <a:pPr>
                <a:lnSpc>
                  <a:spcPct val="5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A</a:t>
              </a:r>
            </a:p>
            <a:p>
              <a:pPr>
                <a:lnSpc>
                  <a:spcPct val="5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Slock B</a:t>
              </a:r>
            </a:p>
            <a:p>
              <a:pPr>
                <a:lnSpc>
                  <a:spcPct val="5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B=100</a:t>
              </a:r>
            </a:p>
            <a:p>
              <a:pPr>
                <a:lnSpc>
                  <a:spcPct val="5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B</a:t>
              </a:r>
            </a:p>
            <a:p>
              <a:pPr>
                <a:lnSpc>
                  <a:spcPct val="5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求和</a:t>
              </a:r>
              <a:r>
                <a:rPr lang="en-US" altLang="zh-CN">
                  <a:latin typeface="Times New Roman" panose="02020603050405020304" pitchFamily="18" charset="0"/>
                </a:rPr>
                <a:t>=150</a:t>
              </a:r>
            </a:p>
            <a:p>
              <a:pPr>
                <a:lnSpc>
                  <a:spcPct val="8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②</a:t>
              </a: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None/>
              </a:pPr>
              <a:endParaRPr lang="en-US" altLang="zh-CN">
                <a:latin typeface="Times New Roman" panose="02020603050405020304" pitchFamily="18" charset="0"/>
              </a:endParaRP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③ Slock A</a:t>
              </a:r>
              <a:endParaRPr lang="zh-CN" altLang="en-US">
                <a:latin typeface="Times New Roman" panose="02020603050405020304" pitchFamily="18" charset="0"/>
              </a:endParaRPr>
            </a:p>
            <a:p>
              <a:pPr>
                <a:lnSpc>
                  <a:spcPct val="4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A=50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Unlock A</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Slock B</a:t>
              </a:r>
            </a:p>
            <a:p>
              <a:pPr>
                <a:lnSpc>
                  <a:spcPct val="40000"/>
                </a:lnSpc>
                <a:spcBef>
                  <a:spcPct val="35000"/>
                </a:spcBef>
                <a:buClr>
                  <a:srgbClr val="27305F"/>
                </a:buClr>
                <a:buSzPct val="60000"/>
                <a:buFont typeface="Wingdings" panose="05000000000000000000" pitchFamily="2" charset="2"/>
                <a:buNone/>
              </a:pPr>
              <a:r>
                <a:rPr lang="zh-CN" altLang="en-US">
                  <a:latin typeface="Times New Roman" panose="02020603050405020304" pitchFamily="18" charset="0"/>
                </a:rPr>
                <a:t>    读</a:t>
              </a:r>
              <a:r>
                <a:rPr lang="en-US" altLang="zh-CN">
                  <a:latin typeface="Times New Roman" panose="02020603050405020304" pitchFamily="18" charset="0"/>
                </a:rPr>
                <a:t>B=200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求和</a:t>
              </a:r>
              <a:r>
                <a:rPr lang="en-US" altLang="zh-CN">
                  <a:latin typeface="Times New Roman" panose="02020603050405020304" pitchFamily="18" charset="0"/>
                </a:rPr>
                <a:t>=250</a:t>
              </a:r>
            </a:p>
            <a:p>
              <a:pPr>
                <a:lnSpc>
                  <a:spcPct val="4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   (</a:t>
              </a:r>
              <a:r>
                <a:rPr lang="zh-CN" altLang="en-US">
                  <a:latin typeface="Times New Roman" panose="02020603050405020304" pitchFamily="18" charset="0"/>
                </a:rPr>
                <a:t>验算不对</a:t>
              </a:r>
              <a:r>
                <a:rPr lang="en-US" altLang="zh-CN">
                  <a:latin typeface="Times New Roman" panose="02020603050405020304" pitchFamily="18" charset="0"/>
                </a:rPr>
                <a:t>)</a:t>
              </a:r>
              <a:r>
                <a:rPr lang="en-US" altLang="zh-CN" sz="2000">
                  <a:latin typeface="Times New Roman" panose="02020603050405020304" pitchFamily="18" charset="0"/>
                </a:rPr>
                <a:t> </a:t>
              </a:r>
            </a:p>
          </p:txBody>
        </p:sp>
        <p:sp>
          <p:nvSpPr>
            <p:cNvPr id="44041" name="Rectangle 18">
              <a:extLst>
                <a:ext uri="{FF2B5EF4-FFF2-40B4-BE49-F238E27FC236}">
                  <a16:creationId xmlns:a16="http://schemas.microsoft.com/office/drawing/2014/main" id="{B8CA1A18-5874-412D-86B7-A0BFF17867E3}"/>
                </a:ext>
              </a:extLst>
            </p:cNvPr>
            <p:cNvSpPr>
              <a:spLocks noChangeArrowheads="1"/>
            </p:cNvSpPr>
            <p:nvPr/>
          </p:nvSpPr>
          <p:spPr bwMode="auto">
            <a:xfrm>
              <a:off x="2016" y="753"/>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2</a:t>
              </a:r>
            </a:p>
          </p:txBody>
        </p:sp>
        <p:sp>
          <p:nvSpPr>
            <p:cNvPr id="44042" name="Rectangle 19">
              <a:extLst>
                <a:ext uri="{FF2B5EF4-FFF2-40B4-BE49-F238E27FC236}">
                  <a16:creationId xmlns:a16="http://schemas.microsoft.com/office/drawing/2014/main" id="{E92CAEE1-E984-4F71-8CE7-79331F9CFF75}"/>
                </a:ext>
              </a:extLst>
            </p:cNvPr>
            <p:cNvSpPr>
              <a:spLocks noChangeArrowheads="1"/>
            </p:cNvSpPr>
            <p:nvPr/>
          </p:nvSpPr>
          <p:spPr bwMode="auto">
            <a:xfrm>
              <a:off x="912" y="753"/>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latin typeface="Times New Roman" panose="02020603050405020304" pitchFamily="18" charset="0"/>
                </a:rPr>
                <a:t>T</a:t>
              </a:r>
              <a:r>
                <a:rPr lang="en-US" altLang="zh-CN" baseline="-25000">
                  <a:latin typeface="Times New Roman" panose="02020603050405020304" pitchFamily="18" charset="0"/>
                </a:rPr>
                <a:t>1</a:t>
              </a:r>
            </a:p>
          </p:txBody>
        </p:sp>
        <p:sp>
          <p:nvSpPr>
            <p:cNvPr id="44043" name="Line 20">
              <a:extLst>
                <a:ext uri="{FF2B5EF4-FFF2-40B4-BE49-F238E27FC236}">
                  <a16:creationId xmlns:a16="http://schemas.microsoft.com/office/drawing/2014/main" id="{3502D598-4A99-44F7-9CBB-3D8EE7810731}"/>
                </a:ext>
              </a:extLst>
            </p:cNvPr>
            <p:cNvSpPr>
              <a:spLocks noChangeShapeType="1"/>
            </p:cNvSpPr>
            <p:nvPr/>
          </p:nvSpPr>
          <p:spPr bwMode="auto">
            <a:xfrm>
              <a:off x="912" y="753"/>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4" name="Line 21">
              <a:extLst>
                <a:ext uri="{FF2B5EF4-FFF2-40B4-BE49-F238E27FC236}">
                  <a16:creationId xmlns:a16="http://schemas.microsoft.com/office/drawing/2014/main" id="{92498B5F-87D9-4696-A5FD-E3686A817EF0}"/>
                </a:ext>
              </a:extLst>
            </p:cNvPr>
            <p:cNvSpPr>
              <a:spLocks noChangeShapeType="1"/>
            </p:cNvSpPr>
            <p:nvPr/>
          </p:nvSpPr>
          <p:spPr bwMode="auto">
            <a:xfrm>
              <a:off x="912" y="1003"/>
              <a:ext cx="21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5" name="Line 22">
              <a:extLst>
                <a:ext uri="{FF2B5EF4-FFF2-40B4-BE49-F238E27FC236}">
                  <a16:creationId xmlns:a16="http://schemas.microsoft.com/office/drawing/2014/main" id="{888BBE1D-8E03-475F-B037-F272E6F3A91D}"/>
                </a:ext>
              </a:extLst>
            </p:cNvPr>
            <p:cNvSpPr>
              <a:spLocks noChangeShapeType="1"/>
            </p:cNvSpPr>
            <p:nvPr/>
          </p:nvSpPr>
          <p:spPr bwMode="auto">
            <a:xfrm>
              <a:off x="912" y="4034"/>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6" name="Line 23">
              <a:extLst>
                <a:ext uri="{FF2B5EF4-FFF2-40B4-BE49-F238E27FC236}">
                  <a16:creationId xmlns:a16="http://schemas.microsoft.com/office/drawing/2014/main" id="{20AAF144-A1E7-4C4E-9DE6-5EABEFAF2DBE}"/>
                </a:ext>
              </a:extLst>
            </p:cNvPr>
            <p:cNvSpPr>
              <a:spLocks noChangeShapeType="1"/>
            </p:cNvSpPr>
            <p:nvPr/>
          </p:nvSpPr>
          <p:spPr bwMode="auto">
            <a:xfrm>
              <a:off x="91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7" name="Line 24">
              <a:extLst>
                <a:ext uri="{FF2B5EF4-FFF2-40B4-BE49-F238E27FC236}">
                  <a16:creationId xmlns:a16="http://schemas.microsoft.com/office/drawing/2014/main" id="{0342E300-551D-459E-BF38-8720C1796153}"/>
                </a:ext>
              </a:extLst>
            </p:cNvPr>
            <p:cNvSpPr>
              <a:spLocks noChangeShapeType="1"/>
            </p:cNvSpPr>
            <p:nvPr/>
          </p:nvSpPr>
          <p:spPr bwMode="auto">
            <a:xfrm>
              <a:off x="2016" y="753"/>
              <a:ext cx="0" cy="32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4048" name="Line 25">
              <a:extLst>
                <a:ext uri="{FF2B5EF4-FFF2-40B4-BE49-F238E27FC236}">
                  <a16:creationId xmlns:a16="http://schemas.microsoft.com/office/drawing/2014/main" id="{662F508F-6DA8-49FC-BC78-9742193AC0E3}"/>
                </a:ext>
              </a:extLst>
            </p:cNvPr>
            <p:cNvSpPr>
              <a:spLocks noChangeShapeType="1"/>
            </p:cNvSpPr>
            <p:nvPr/>
          </p:nvSpPr>
          <p:spPr bwMode="auto">
            <a:xfrm>
              <a:off x="3072" y="753"/>
              <a:ext cx="0" cy="32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273556304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FE93E0E3-92C8-408D-852A-3CC4F3D5C51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62F6E11-CCAE-487E-8D6A-2368FA239AE3}" type="slidenum">
              <a:rPr lang="zh-CN" altLang="en-US" sz="2000"/>
              <a:pPr/>
              <a:t>251</a:t>
            </a:fld>
            <a:endParaRPr lang="en-US" altLang="zh-CN" sz="2000"/>
          </a:p>
        </p:txBody>
      </p:sp>
      <p:sp>
        <p:nvSpPr>
          <p:cNvPr id="45059" name="日期占位符 4">
            <a:extLst>
              <a:ext uri="{FF2B5EF4-FFF2-40B4-BE49-F238E27FC236}">
                <a16:creationId xmlns:a16="http://schemas.microsoft.com/office/drawing/2014/main" id="{78A0DBC0-F7BC-4C5B-9154-886D0D5822A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DA5E75C-A741-456D-BFA2-BB17AEE5EC4D}" type="datetime1">
              <a:rPr lang="zh-CN" altLang="en-US" sz="1800" smtClean="0"/>
              <a:pPr/>
              <a:t>2024/6/12</a:t>
            </a:fld>
            <a:endParaRPr lang="en-US" altLang="zh-CN" sz="1000"/>
          </a:p>
        </p:txBody>
      </p:sp>
      <p:sp>
        <p:nvSpPr>
          <p:cNvPr id="2424834" name="Rectangle 2">
            <a:extLst>
              <a:ext uri="{FF2B5EF4-FFF2-40B4-BE49-F238E27FC236}">
                <a16:creationId xmlns:a16="http://schemas.microsoft.com/office/drawing/2014/main" id="{EAD6616A-AFAB-4D18-A895-B3B6D9A9B12F}"/>
              </a:ext>
            </a:extLst>
          </p:cNvPr>
          <p:cNvSpPr>
            <a:spLocks noGrp="1" noChangeArrowheads="1"/>
          </p:cNvSpPr>
          <p:nvPr>
            <p:ph type="title"/>
          </p:nvPr>
        </p:nvSpPr>
        <p:spPr/>
        <p:txBody>
          <a:bodyPr/>
          <a:lstStyle/>
          <a:p>
            <a:pPr>
              <a:defRPr/>
            </a:pPr>
            <a:r>
              <a:rPr lang="en-US" altLang="zh-CN"/>
              <a:t>3</a:t>
            </a:r>
            <a:r>
              <a:rPr lang="zh-CN" altLang="en-US"/>
              <a:t>．三级封锁协议</a:t>
            </a:r>
          </a:p>
        </p:txBody>
      </p:sp>
      <p:sp>
        <p:nvSpPr>
          <p:cNvPr id="2424835" name="Rectangle 3">
            <a:extLst>
              <a:ext uri="{FF2B5EF4-FFF2-40B4-BE49-F238E27FC236}">
                <a16:creationId xmlns:a16="http://schemas.microsoft.com/office/drawing/2014/main" id="{57541163-61DA-4205-94E7-85EFEA26FADC}"/>
              </a:ext>
            </a:extLst>
          </p:cNvPr>
          <p:cNvSpPr>
            <a:spLocks noGrp="1" noChangeArrowheads="1"/>
          </p:cNvSpPr>
          <p:nvPr>
            <p:ph type="body" idx="1"/>
          </p:nvPr>
        </p:nvSpPr>
        <p:spPr>
          <a:xfrm>
            <a:off x="488950" y="1143000"/>
            <a:ext cx="4824413" cy="1685925"/>
          </a:xfrm>
        </p:spPr>
        <p:txBody>
          <a:bodyPr/>
          <a:lstStyle/>
          <a:p>
            <a:r>
              <a:rPr lang="zh-CN" altLang="en-US"/>
              <a:t>三级封锁协议：</a:t>
            </a:r>
          </a:p>
          <a:p>
            <a:pPr lvl="1"/>
            <a:r>
              <a:rPr lang="zh-CN" altLang="en-US"/>
              <a:t>在二级封锁协议基础上，某一事务施加的</a:t>
            </a:r>
            <a:r>
              <a:rPr lang="en-US" altLang="zh-CN" i="1"/>
              <a:t>S</a:t>
            </a:r>
            <a:r>
              <a:rPr lang="zh-CN" altLang="en-US"/>
              <a:t>锁要保持到该事务结束时才释放。 </a:t>
            </a:r>
          </a:p>
        </p:txBody>
      </p:sp>
      <p:graphicFrame>
        <p:nvGraphicFramePr>
          <p:cNvPr id="2424849" name="Group 17">
            <a:extLst>
              <a:ext uri="{FF2B5EF4-FFF2-40B4-BE49-F238E27FC236}">
                <a16:creationId xmlns:a16="http://schemas.microsoft.com/office/drawing/2014/main" id="{108504AA-6668-41D2-97AE-BB753EED8E42}"/>
              </a:ext>
            </a:extLst>
          </p:cNvPr>
          <p:cNvGraphicFramePr>
            <a:graphicFrameLocks noGrp="1"/>
          </p:cNvGraphicFramePr>
          <p:nvPr/>
        </p:nvGraphicFramePr>
        <p:xfrm>
          <a:off x="5313363" y="423863"/>
          <a:ext cx="4008437" cy="6332537"/>
        </p:xfrm>
        <a:graphic>
          <a:graphicData uri="http://schemas.openxmlformats.org/drawingml/2006/table">
            <a:tbl>
              <a:tblPr/>
              <a:tblGrid>
                <a:gridCol w="2159000">
                  <a:extLst>
                    <a:ext uri="{9D8B030D-6E8A-4147-A177-3AD203B41FA5}">
                      <a16:colId xmlns:a16="http://schemas.microsoft.com/office/drawing/2014/main" val="20000"/>
                    </a:ext>
                  </a:extLst>
                </a:gridCol>
                <a:gridCol w="1849437">
                  <a:extLst>
                    <a:ext uri="{9D8B030D-6E8A-4147-A177-3AD203B41FA5}">
                      <a16:colId xmlns:a16="http://schemas.microsoft.com/office/drawing/2014/main" val="20001"/>
                    </a:ext>
                  </a:extLst>
                </a:gridCol>
              </a:tblGrid>
              <a:tr h="386243">
                <a:tc>
                  <a:txBody>
                    <a:bodyPr/>
                    <a:lstStyle/>
                    <a:p>
                      <a:pPr marL="0" marR="0" lvl="0" indent="0" algn="l"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dirty="0">
                          <a:ln>
                            <a:noFill/>
                          </a:ln>
                          <a:solidFill>
                            <a:schemeClr val="tx1"/>
                          </a:solidFill>
                          <a:effectLst/>
                          <a:latin typeface="Times New Roman" pitchFamily="18" charset="0"/>
                          <a:ea typeface="宋体" pitchFamily="2" charset="-122"/>
                        </a:rPr>
                        <a:t>1</a:t>
                      </a: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a:ln>
                            <a:noFill/>
                          </a:ln>
                          <a:solidFill>
                            <a:schemeClr val="tx1"/>
                          </a:solidFill>
                          <a:effectLst/>
                          <a:latin typeface="Times New Roman" pitchFamily="18" charset="0"/>
                          <a:ea typeface="宋体" pitchFamily="2" charset="-122"/>
                        </a:rPr>
                        <a:t>2</a:t>
                      </a: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46294">
                <a:tc>
                  <a:txBody>
                    <a:bodyPr/>
                    <a:lstStyle/>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①</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Slock A</a:t>
                      </a:r>
                    </a:p>
                    <a:p>
                      <a:pPr marL="0" marR="0" lvl="0" indent="0" algn="l"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A=50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Slock B</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B=100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求和</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=150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②</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③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A=50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B=100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求和</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=150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Commit</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Unlock A</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Unlock B</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④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⑤</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a:t>
                      </a:r>
                    </a:p>
                  </a:txBody>
                  <a:tcPr marL="90000" marR="90000" marT="46804" marB="468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宋体" pitchFamily="2" charset="-122"/>
                        </a:rPr>
                        <a:t>Xlock</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B</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  </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等待</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获得</a:t>
                      </a:r>
                      <a:r>
                        <a:rPr kumimoji="0" lang="en-US" altLang="zh-CN" sz="2400" b="1" i="0" u="none" strike="noStrike" cap="none" normalizeH="0" baseline="0" dirty="0" err="1">
                          <a:ln>
                            <a:noFill/>
                          </a:ln>
                          <a:solidFill>
                            <a:schemeClr val="tx1"/>
                          </a:solidFill>
                          <a:effectLst/>
                          <a:latin typeface="Times New Roman" pitchFamily="18" charset="0"/>
                          <a:ea typeface="宋体" pitchFamily="2" charset="-122"/>
                        </a:rPr>
                        <a:t>Xlock</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B</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读</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B=100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B←B*2</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写回</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B=200</a:t>
                      </a:r>
                    </a:p>
                    <a:p>
                      <a:pPr marL="0" marR="0" lvl="0" indent="0" algn="just"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Commit</a:t>
                      </a:r>
                    </a:p>
                    <a:p>
                      <a:pPr marL="0" marR="0" lvl="0" indent="0" algn="l" defTabSz="914400" rtl="0" eaLnBrk="0" fontAlgn="base" latinLnBrk="0" hangingPunct="0">
                        <a:lnSpc>
                          <a:spcPct val="80000"/>
                        </a:lnSpc>
                        <a:spcBef>
                          <a:spcPct val="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Unlock B </a:t>
                      </a:r>
                    </a:p>
                  </a:txBody>
                  <a:tcPr marL="90000" marR="90000" marT="46804" marB="468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58200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24835">
                                            <p:txEl>
                                              <p:pRg st="0" end="0"/>
                                            </p:txEl>
                                          </p:spTgt>
                                        </p:tgtEl>
                                        <p:attrNameLst>
                                          <p:attrName>style.visibility</p:attrName>
                                        </p:attrNameLst>
                                      </p:cBhvr>
                                      <p:to>
                                        <p:strVal val="visible"/>
                                      </p:to>
                                    </p:set>
                                    <p:anim calcmode="lin" valueType="num">
                                      <p:cBhvr additive="base">
                                        <p:cTn id="7" dur="500" fill="hold"/>
                                        <p:tgtEl>
                                          <p:spTgt spid="2424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24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24835">
                                            <p:txEl>
                                              <p:pRg st="1" end="1"/>
                                            </p:txEl>
                                          </p:spTgt>
                                        </p:tgtEl>
                                        <p:attrNameLst>
                                          <p:attrName>style.visibility</p:attrName>
                                        </p:attrNameLst>
                                      </p:cBhvr>
                                      <p:to>
                                        <p:strVal val="visible"/>
                                      </p:to>
                                    </p:set>
                                    <p:anim calcmode="lin" valueType="num">
                                      <p:cBhvr additive="base">
                                        <p:cTn id="13" dur="500" fill="hold"/>
                                        <p:tgtEl>
                                          <p:spTgt spid="2424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248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CF8E2-90ED-409D-8DEC-46D47473C9C8}"/>
              </a:ext>
            </a:extLst>
          </p:cNvPr>
          <p:cNvSpPr>
            <a:spLocks noGrp="1"/>
          </p:cNvSpPr>
          <p:nvPr>
            <p:ph type="title"/>
          </p:nvPr>
        </p:nvSpPr>
        <p:spPr/>
        <p:txBody>
          <a:bodyPr/>
          <a:lstStyle/>
          <a:p>
            <a:r>
              <a:rPr lang="en-US" altLang="zh-CN" dirty="0"/>
              <a:t>3. </a:t>
            </a:r>
            <a:r>
              <a:rPr lang="zh-CN" altLang="en-US" dirty="0"/>
              <a:t>一致性保证</a:t>
            </a:r>
            <a:r>
              <a:rPr lang="en-US" altLang="zh-CN" dirty="0"/>
              <a:t> </a:t>
            </a:r>
            <a:endParaRPr lang="zh-CN" altLang="en-US" dirty="0"/>
          </a:p>
        </p:txBody>
      </p:sp>
      <p:sp>
        <p:nvSpPr>
          <p:cNvPr id="3" name="灯片编号占位符 2">
            <a:extLst>
              <a:ext uri="{FF2B5EF4-FFF2-40B4-BE49-F238E27FC236}">
                <a16:creationId xmlns:a16="http://schemas.microsoft.com/office/drawing/2014/main" id="{0A493901-3510-4655-ACC3-7EADB2EE83AE}"/>
              </a:ext>
            </a:extLst>
          </p:cNvPr>
          <p:cNvSpPr>
            <a:spLocks noGrp="1"/>
          </p:cNvSpPr>
          <p:nvPr>
            <p:ph type="sldNum" sz="quarter" idx="10"/>
          </p:nvPr>
        </p:nvSpPr>
        <p:spPr/>
        <p:txBody>
          <a:bodyPr/>
          <a:lstStyle/>
          <a:p>
            <a:pPr>
              <a:defRPr/>
            </a:pPr>
            <a:fld id="{FC81D796-0662-4226-9F92-D985C8B34B9B}" type="slidenum">
              <a:rPr lang="zh-CN" altLang="en-US" smtClean="0"/>
              <a:pPr>
                <a:defRPr/>
              </a:pPr>
              <a:t>252</a:t>
            </a:fld>
            <a:endParaRPr lang="en-US" altLang="zh-CN"/>
          </a:p>
        </p:txBody>
      </p:sp>
      <p:sp>
        <p:nvSpPr>
          <p:cNvPr id="4" name="日期占位符 3">
            <a:extLst>
              <a:ext uri="{FF2B5EF4-FFF2-40B4-BE49-F238E27FC236}">
                <a16:creationId xmlns:a16="http://schemas.microsoft.com/office/drawing/2014/main" id="{5D7AC53A-A782-485C-963F-1FD03BA000C0}"/>
              </a:ext>
            </a:extLst>
          </p:cNvPr>
          <p:cNvSpPr>
            <a:spLocks noGrp="1"/>
          </p:cNvSpPr>
          <p:nvPr>
            <p:ph type="dt" sz="half" idx="11"/>
          </p:nvPr>
        </p:nvSpPr>
        <p:spPr/>
        <p:txBody>
          <a:bodyPr/>
          <a:lstStyle/>
          <a:p>
            <a:pPr>
              <a:defRPr/>
            </a:pPr>
            <a:fld id="{6ACA5272-9E63-4F38-ADAF-725EB94007AC}" type="datetime1">
              <a:rPr lang="zh-CN" altLang="en-US" smtClean="0"/>
              <a:pPr>
                <a:defRPr/>
              </a:pPr>
              <a:t>2024/6/12</a:t>
            </a:fld>
            <a:endParaRPr lang="en-US" altLang="zh-CN" sz="1000"/>
          </a:p>
        </p:txBody>
      </p:sp>
      <p:graphicFrame>
        <p:nvGraphicFramePr>
          <p:cNvPr id="5" name="表格 5">
            <a:extLst>
              <a:ext uri="{FF2B5EF4-FFF2-40B4-BE49-F238E27FC236}">
                <a16:creationId xmlns:a16="http://schemas.microsoft.com/office/drawing/2014/main" id="{69152604-E693-47B3-8FC8-CB250C3FFFE8}"/>
              </a:ext>
            </a:extLst>
          </p:cNvPr>
          <p:cNvGraphicFramePr>
            <a:graphicFrameLocks noGrp="1"/>
          </p:cNvGraphicFramePr>
          <p:nvPr/>
        </p:nvGraphicFramePr>
        <p:xfrm>
          <a:off x="416495" y="1227666"/>
          <a:ext cx="9093827" cy="5001920"/>
        </p:xfrm>
        <a:graphic>
          <a:graphicData uri="http://schemas.openxmlformats.org/drawingml/2006/table">
            <a:tbl>
              <a:tblPr firstRow="1" bandRow="1">
                <a:tableStyleId>{9D7B26C5-4107-4FEC-AEDC-1716B250A1EF}</a:tableStyleId>
              </a:tblPr>
              <a:tblGrid>
                <a:gridCol w="1512169">
                  <a:extLst>
                    <a:ext uri="{9D8B030D-6E8A-4147-A177-3AD203B41FA5}">
                      <a16:colId xmlns:a16="http://schemas.microsoft.com/office/drawing/2014/main" val="623753786"/>
                    </a:ext>
                  </a:extLst>
                </a:gridCol>
                <a:gridCol w="1083094">
                  <a:extLst>
                    <a:ext uri="{9D8B030D-6E8A-4147-A177-3AD203B41FA5}">
                      <a16:colId xmlns:a16="http://schemas.microsoft.com/office/drawing/2014/main" val="1479404558"/>
                    </a:ext>
                  </a:extLst>
                </a:gridCol>
                <a:gridCol w="1083094">
                  <a:extLst>
                    <a:ext uri="{9D8B030D-6E8A-4147-A177-3AD203B41FA5}">
                      <a16:colId xmlns:a16="http://schemas.microsoft.com/office/drawing/2014/main" val="3000191376"/>
                    </a:ext>
                  </a:extLst>
                </a:gridCol>
                <a:gridCol w="1083094">
                  <a:extLst>
                    <a:ext uri="{9D8B030D-6E8A-4147-A177-3AD203B41FA5}">
                      <a16:colId xmlns:a16="http://schemas.microsoft.com/office/drawing/2014/main" val="1457765949"/>
                    </a:ext>
                  </a:extLst>
                </a:gridCol>
                <a:gridCol w="1083094">
                  <a:extLst>
                    <a:ext uri="{9D8B030D-6E8A-4147-A177-3AD203B41FA5}">
                      <a16:colId xmlns:a16="http://schemas.microsoft.com/office/drawing/2014/main" val="204597571"/>
                    </a:ext>
                  </a:extLst>
                </a:gridCol>
                <a:gridCol w="1083094">
                  <a:extLst>
                    <a:ext uri="{9D8B030D-6E8A-4147-A177-3AD203B41FA5}">
                      <a16:colId xmlns:a16="http://schemas.microsoft.com/office/drawing/2014/main" val="313993576"/>
                    </a:ext>
                  </a:extLst>
                </a:gridCol>
                <a:gridCol w="1083094">
                  <a:extLst>
                    <a:ext uri="{9D8B030D-6E8A-4147-A177-3AD203B41FA5}">
                      <a16:colId xmlns:a16="http://schemas.microsoft.com/office/drawing/2014/main" val="1738823428"/>
                    </a:ext>
                  </a:extLst>
                </a:gridCol>
                <a:gridCol w="1083094">
                  <a:extLst>
                    <a:ext uri="{9D8B030D-6E8A-4147-A177-3AD203B41FA5}">
                      <a16:colId xmlns:a16="http://schemas.microsoft.com/office/drawing/2014/main" val="2146738420"/>
                    </a:ext>
                  </a:extLst>
                </a:gridCol>
              </a:tblGrid>
              <a:tr h="1000384">
                <a:tc>
                  <a:txBody>
                    <a:bodyPr/>
                    <a:lstStyle/>
                    <a:p>
                      <a:endParaRPr lang="zh-CN" altLang="en-US" sz="2800" dirty="0"/>
                    </a:p>
                  </a:txBody>
                  <a:tcPr>
                    <a:lnR w="12700" cap="flat" cmpd="sng" algn="ctr">
                      <a:solidFill>
                        <a:schemeClr val="tx1"/>
                      </a:solidFill>
                      <a:prstDash val="solid"/>
                      <a:round/>
                      <a:headEnd type="none" w="med" len="med"/>
                      <a:tailEnd type="none" w="med" len="med"/>
                    </a:lnR>
                  </a:tcPr>
                </a:tc>
                <a:tc gridSpan="2">
                  <a:txBody>
                    <a:bodyPr/>
                    <a:lstStyle/>
                    <a:p>
                      <a:pPr algn="ctr"/>
                      <a:r>
                        <a:rPr lang="en-US" altLang="zh-CN" sz="2800" dirty="0"/>
                        <a:t>X</a:t>
                      </a:r>
                      <a:r>
                        <a:rPr lang="zh-CN" altLang="en-US" sz="2800" dirty="0"/>
                        <a:t>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zh-CN" altLang="en-US" dirty="0"/>
                    </a:p>
                  </a:txBody>
                  <a:tcPr/>
                </a:tc>
                <a:tc gridSpan="2">
                  <a:txBody>
                    <a:bodyPr/>
                    <a:lstStyle/>
                    <a:p>
                      <a:pPr algn="ctr"/>
                      <a:r>
                        <a:rPr lang="en-US" altLang="zh-CN" sz="2800" dirty="0"/>
                        <a:t>S</a:t>
                      </a:r>
                      <a:r>
                        <a:rPr lang="zh-CN" altLang="en-US" sz="2800" dirty="0"/>
                        <a:t>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zh-CN" altLang="en-US" dirty="0"/>
                    </a:p>
                  </a:txBody>
                  <a:tcPr/>
                </a:tc>
                <a:tc gridSpan="3">
                  <a:txBody>
                    <a:bodyPr/>
                    <a:lstStyle/>
                    <a:p>
                      <a:pPr algn="ctr"/>
                      <a:r>
                        <a:rPr lang="zh-CN" altLang="en-US" sz="2800" dirty="0"/>
                        <a:t>一致性保证</a:t>
                      </a:r>
                    </a:p>
                  </a:txBody>
                  <a:tcPr anchor="ctr">
                    <a:lnL w="12700" cap="flat" cmpd="sng" algn="ctr">
                      <a:solidFill>
                        <a:schemeClr val="tx1"/>
                      </a:solidFill>
                      <a:prstDash val="solid"/>
                      <a:round/>
                      <a:headEnd type="none" w="med" len="med"/>
                      <a:tailEnd type="none" w="med" len="med"/>
                    </a:lnL>
                  </a:tcPr>
                </a:tc>
                <a:tc hMerge="1">
                  <a:txBody>
                    <a:bodyPr/>
                    <a:lstStyle/>
                    <a:p>
                      <a:pPr algn="ctr"/>
                      <a:endParaRPr lang="zh-CN" altLang="en-US" dirty="0"/>
                    </a:p>
                  </a:txBody>
                  <a:tcPr anchor="ctr"/>
                </a:tc>
                <a:tc hMerge="1">
                  <a:txBody>
                    <a:bodyPr/>
                    <a:lstStyle/>
                    <a:p>
                      <a:pPr algn="ctr"/>
                      <a:endParaRPr lang="zh-CN" altLang="en-US" dirty="0"/>
                    </a:p>
                  </a:txBody>
                  <a:tcPr anchor="ctr"/>
                </a:tc>
                <a:extLst>
                  <a:ext uri="{0D108BD9-81ED-4DB2-BD59-A6C34878D82A}">
                    <a16:rowId xmlns:a16="http://schemas.microsoft.com/office/drawing/2014/main" val="1752627784"/>
                  </a:ext>
                </a:extLst>
              </a:tr>
              <a:tr h="1000384">
                <a:tc>
                  <a:txBody>
                    <a:bodyPr/>
                    <a:lstStyle/>
                    <a:p>
                      <a:endParaRPr lang="zh-CN" altLang="en-US" sz="2800" dirty="0"/>
                    </a:p>
                  </a:txBody>
                  <a:tcPr>
                    <a:lnR w="12700" cap="flat" cmpd="sng" algn="ctr">
                      <a:solidFill>
                        <a:schemeClr val="tx1"/>
                      </a:solidFill>
                      <a:prstDash val="solid"/>
                      <a:round/>
                      <a:headEnd type="none" w="med" len="med"/>
                      <a:tailEnd type="none" w="med" len="med"/>
                    </a:lnR>
                  </a:tcPr>
                </a:tc>
                <a:tc>
                  <a:txBody>
                    <a:bodyPr/>
                    <a:lstStyle/>
                    <a:p>
                      <a:pPr algn="ctr"/>
                      <a:r>
                        <a:rPr lang="zh-CN" altLang="en-US" sz="1800" dirty="0"/>
                        <a:t>操作结束释放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事务结束释放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操作结束释放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事务结束释放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不丢失修改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不读脏数据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1800" dirty="0"/>
                        <a:t>可重复读</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616995"/>
                  </a:ext>
                </a:extLst>
              </a:tr>
              <a:tr h="1000384">
                <a:tc>
                  <a:txBody>
                    <a:bodyPr/>
                    <a:lstStyle/>
                    <a:p>
                      <a:r>
                        <a:rPr lang="zh-CN" altLang="en-US" sz="2400" b="1" dirty="0"/>
                        <a:t>一级</a:t>
                      </a:r>
                      <a:endParaRPr lang="en-US" altLang="zh-CN" sz="2400" b="1" dirty="0"/>
                    </a:p>
                    <a:p>
                      <a:r>
                        <a:rPr lang="zh-CN" altLang="en-US" sz="2400" dirty="0"/>
                        <a:t>封锁协议</a:t>
                      </a:r>
                    </a:p>
                  </a:txBody>
                  <a:tcPr>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2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91457259"/>
                  </a:ext>
                </a:extLst>
              </a:tr>
              <a:tr h="1000384">
                <a:tc>
                  <a:txBody>
                    <a:bodyPr/>
                    <a:lstStyle/>
                    <a:p>
                      <a:r>
                        <a:rPr lang="zh-CN" altLang="en-US" sz="2400" b="1" dirty="0"/>
                        <a:t>二级</a:t>
                      </a:r>
                      <a:endParaRPr lang="en-US" altLang="zh-CN" sz="2400" b="1" dirty="0"/>
                    </a:p>
                    <a:p>
                      <a:r>
                        <a:rPr lang="zh-CN" altLang="en-US" sz="2400" dirty="0"/>
                        <a:t>封锁协议</a:t>
                      </a:r>
                    </a:p>
                  </a:txBody>
                  <a:tcPr>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0210510"/>
                  </a:ext>
                </a:extLst>
              </a:tr>
              <a:tr h="1000384">
                <a:tc>
                  <a:txBody>
                    <a:bodyPr/>
                    <a:lstStyle/>
                    <a:p>
                      <a:r>
                        <a:rPr lang="zh-CN" altLang="en-US" sz="2400" b="1" dirty="0"/>
                        <a:t>三级</a:t>
                      </a:r>
                      <a:endParaRPr lang="en-US" altLang="zh-CN" sz="2400" b="1" dirty="0"/>
                    </a:p>
                    <a:p>
                      <a:r>
                        <a:rPr lang="zh-CN" altLang="en-US" sz="2400" dirty="0"/>
                        <a:t>封锁协议</a:t>
                      </a:r>
                    </a:p>
                  </a:txBody>
                  <a:tcPr>
                    <a:lnR w="12700" cap="flat" cmpd="sng" algn="ctr">
                      <a:solidFill>
                        <a:schemeClr val="tx1"/>
                      </a:solidFill>
                      <a:prstDash val="solid"/>
                      <a:round/>
                      <a:headEnd type="none" w="med" len="med"/>
                      <a:tailEnd type="none" w="med" len="med"/>
                    </a:lnR>
                  </a:tcPr>
                </a:tc>
                <a:tc>
                  <a:txBody>
                    <a:bodyPr/>
                    <a:lstStyle/>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zh-CN" altLang="en-US" sz="2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a:t>
                      </a:r>
                    </a:p>
                    <a:p>
                      <a:pPr algn="ctr"/>
                      <a:endParaRPr lang="zh-CN" altLang="en-US" sz="28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3927299"/>
                  </a:ext>
                </a:extLst>
              </a:tr>
            </a:tbl>
          </a:graphicData>
        </a:graphic>
      </p:graphicFrame>
    </p:spTree>
    <p:extLst>
      <p:ext uri="{BB962C8B-B14F-4D97-AF65-F5344CB8AC3E}">
        <p14:creationId xmlns:p14="http://schemas.microsoft.com/office/powerpoint/2010/main" val="215646531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97D8FA45-0141-40B2-BEC4-6FDBC7CB715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9F1123F-045A-43D5-8EED-0D5761983749}" type="slidenum">
              <a:rPr lang="zh-CN" altLang="en-US" sz="2000"/>
              <a:pPr/>
              <a:t>253</a:t>
            </a:fld>
            <a:endParaRPr lang="en-US" altLang="zh-CN" sz="2000"/>
          </a:p>
        </p:txBody>
      </p:sp>
      <p:sp>
        <p:nvSpPr>
          <p:cNvPr id="46083" name="日期占位符 4">
            <a:extLst>
              <a:ext uri="{FF2B5EF4-FFF2-40B4-BE49-F238E27FC236}">
                <a16:creationId xmlns:a16="http://schemas.microsoft.com/office/drawing/2014/main" id="{D11A48B6-9A31-4B3A-9201-3BC7754E797A}"/>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1C43B578-456C-413F-9EEC-B4339C439664}" type="datetime1">
              <a:rPr lang="zh-CN" altLang="en-US" sz="1800" smtClean="0"/>
              <a:pPr/>
              <a:t>2024/6/12</a:t>
            </a:fld>
            <a:endParaRPr lang="en-US" altLang="zh-CN" sz="1000"/>
          </a:p>
        </p:txBody>
      </p:sp>
      <p:sp>
        <p:nvSpPr>
          <p:cNvPr id="2263042" name="Rectangle 2">
            <a:extLst>
              <a:ext uri="{FF2B5EF4-FFF2-40B4-BE49-F238E27FC236}">
                <a16:creationId xmlns:a16="http://schemas.microsoft.com/office/drawing/2014/main" id="{FC75974E-3110-4AA0-8711-EB6288F2041B}"/>
              </a:ext>
            </a:extLst>
          </p:cNvPr>
          <p:cNvSpPr>
            <a:spLocks noGrp="1" noChangeArrowheads="1"/>
          </p:cNvSpPr>
          <p:nvPr>
            <p:ph type="title"/>
          </p:nvPr>
        </p:nvSpPr>
        <p:spPr/>
        <p:txBody>
          <a:bodyPr/>
          <a:lstStyle/>
          <a:p>
            <a:pPr>
              <a:defRPr/>
            </a:pPr>
            <a:r>
              <a:rPr lang="en-US" altLang="en-US"/>
              <a:t>9.3.3	活锁</a:t>
            </a:r>
            <a:endParaRPr lang="zh-CN" altLang="en-US"/>
          </a:p>
        </p:txBody>
      </p:sp>
      <p:sp>
        <p:nvSpPr>
          <p:cNvPr id="46085" name="Rectangle 3">
            <a:extLst>
              <a:ext uri="{FF2B5EF4-FFF2-40B4-BE49-F238E27FC236}">
                <a16:creationId xmlns:a16="http://schemas.microsoft.com/office/drawing/2014/main" id="{11DBD8B2-6B09-42A4-A040-9C6C287FC836}"/>
              </a:ext>
            </a:extLst>
          </p:cNvPr>
          <p:cNvSpPr>
            <a:spLocks noGrp="1" noChangeArrowheads="1"/>
          </p:cNvSpPr>
          <p:nvPr>
            <p:ph type="body" idx="1"/>
          </p:nvPr>
        </p:nvSpPr>
        <p:spPr>
          <a:xfrm>
            <a:off x="650875" y="1143000"/>
            <a:ext cx="8820150" cy="1514475"/>
          </a:xfrm>
        </p:spPr>
        <p:txBody>
          <a:bodyPr/>
          <a:lstStyle/>
          <a:p>
            <a:pPr>
              <a:lnSpc>
                <a:spcPct val="80000"/>
              </a:lnSpc>
            </a:pPr>
            <a:r>
              <a:rPr lang="zh-CN" altLang="en-US"/>
              <a:t>封锁技术可以有效地解决并行操作的一致性问题，但也带来一些新的问题：死锁，活锁</a:t>
            </a:r>
          </a:p>
          <a:p>
            <a:pPr lvl="1">
              <a:lnSpc>
                <a:spcPct val="80000"/>
              </a:lnSpc>
            </a:pPr>
            <a:r>
              <a:rPr lang="zh-CN" altLang="en-US"/>
              <a:t>活锁：</a:t>
            </a:r>
            <a:r>
              <a:rPr lang="zh-CN" altLang="en-US">
                <a:latin typeface="宋体" panose="02010600030101010101" pitchFamily="2" charset="-122"/>
              </a:rPr>
              <a:t>在数据库系统中活锁是指某个事务由于请求封锁，但总也得不到锁而长时间处于等待状态</a:t>
            </a:r>
            <a:endParaRPr lang="zh-CN" altLang="en-US"/>
          </a:p>
        </p:txBody>
      </p:sp>
      <p:pic>
        <p:nvPicPr>
          <p:cNvPr id="46086" name="Picture 4" descr="81">
            <a:extLst>
              <a:ext uri="{FF2B5EF4-FFF2-40B4-BE49-F238E27FC236}">
                <a16:creationId xmlns:a16="http://schemas.microsoft.com/office/drawing/2014/main" id="{FDB5A51C-5C3A-456E-8F2C-0DBAD607D121}"/>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4713" y="2420938"/>
            <a:ext cx="82550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828756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F344FF29-F64F-464E-B77D-0274A5B833A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6DCC035-457D-4F12-8CA9-D03AF3AEC730}" type="slidenum">
              <a:rPr lang="zh-CN" altLang="en-US" sz="2000"/>
              <a:pPr/>
              <a:t>254</a:t>
            </a:fld>
            <a:endParaRPr lang="en-US" altLang="zh-CN" sz="2000"/>
          </a:p>
        </p:txBody>
      </p:sp>
      <p:sp>
        <p:nvSpPr>
          <p:cNvPr id="47107" name="日期占位符 4">
            <a:extLst>
              <a:ext uri="{FF2B5EF4-FFF2-40B4-BE49-F238E27FC236}">
                <a16:creationId xmlns:a16="http://schemas.microsoft.com/office/drawing/2014/main" id="{0C52448B-033D-4EFD-8F1B-5BF9D7BE771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E5C7DEA-918A-4763-BFAC-88D81952CCC6}" type="datetime1">
              <a:rPr lang="zh-CN" altLang="en-US" sz="1800" smtClean="0"/>
              <a:pPr/>
              <a:t>2024/6/12</a:t>
            </a:fld>
            <a:endParaRPr lang="en-US" altLang="zh-CN" sz="1000"/>
          </a:p>
        </p:txBody>
      </p:sp>
      <p:sp>
        <p:nvSpPr>
          <p:cNvPr id="2265090" name="Rectangle 2">
            <a:extLst>
              <a:ext uri="{FF2B5EF4-FFF2-40B4-BE49-F238E27FC236}">
                <a16:creationId xmlns:a16="http://schemas.microsoft.com/office/drawing/2014/main" id="{576E955B-2AB0-4DAB-8EFB-EDD70E02A0B4}"/>
              </a:ext>
            </a:extLst>
          </p:cNvPr>
          <p:cNvSpPr>
            <a:spLocks noGrp="1" noChangeArrowheads="1"/>
          </p:cNvSpPr>
          <p:nvPr>
            <p:ph type="title"/>
          </p:nvPr>
        </p:nvSpPr>
        <p:spPr/>
        <p:txBody>
          <a:bodyPr/>
          <a:lstStyle/>
          <a:p>
            <a:pPr>
              <a:defRPr/>
            </a:pPr>
            <a:r>
              <a:rPr lang="en-US" altLang="en-US"/>
              <a:t>9.3.3	活锁</a:t>
            </a:r>
            <a:endParaRPr lang="zh-CN" altLang="en-US"/>
          </a:p>
        </p:txBody>
      </p:sp>
      <p:sp>
        <p:nvSpPr>
          <p:cNvPr id="47109" name="Rectangle 3">
            <a:extLst>
              <a:ext uri="{FF2B5EF4-FFF2-40B4-BE49-F238E27FC236}">
                <a16:creationId xmlns:a16="http://schemas.microsoft.com/office/drawing/2014/main" id="{C3711E99-ABA6-4610-871F-79E12B17880F}"/>
              </a:ext>
            </a:extLst>
          </p:cNvPr>
          <p:cNvSpPr>
            <a:spLocks noGrp="1" noChangeArrowheads="1"/>
          </p:cNvSpPr>
          <p:nvPr>
            <p:ph type="body" idx="1"/>
          </p:nvPr>
        </p:nvSpPr>
        <p:spPr>
          <a:xfrm>
            <a:off x="650875" y="1143000"/>
            <a:ext cx="8820150" cy="3543300"/>
          </a:xfrm>
        </p:spPr>
        <p:txBody>
          <a:bodyPr/>
          <a:lstStyle/>
          <a:p>
            <a:pPr algn="just"/>
            <a:r>
              <a:rPr lang="zh-CN" altLang="en-US">
                <a:latin typeface="宋体" panose="02010600030101010101" pitchFamily="2" charset="-122"/>
              </a:rPr>
              <a:t>如何避免活锁</a:t>
            </a:r>
          </a:p>
          <a:p>
            <a:pPr lvl="1" algn="just"/>
            <a:r>
              <a:rPr lang="zh-CN" altLang="en-US">
                <a:latin typeface="宋体" panose="02010600030101010101" pitchFamily="2" charset="-122"/>
              </a:rPr>
              <a:t>采用先来先服务的策略：</a:t>
            </a:r>
          </a:p>
          <a:p>
            <a:pPr lvl="2" algn="just"/>
            <a:r>
              <a:rPr lang="zh-CN" altLang="en-US">
                <a:latin typeface="宋体" panose="02010600030101010101" pitchFamily="2" charset="-122"/>
              </a:rPr>
              <a:t>当多个事务请求封锁同一数据对象时</a:t>
            </a:r>
            <a:r>
              <a:rPr lang="en-US" altLang="zh-CN">
                <a:latin typeface="宋体" panose="02010600030101010101" pitchFamily="2" charset="-122"/>
              </a:rPr>
              <a:t>,</a:t>
            </a:r>
            <a:r>
              <a:rPr lang="zh-CN" altLang="en-US">
                <a:latin typeface="宋体" panose="02010600030101010101" pitchFamily="2" charset="-122"/>
              </a:rPr>
              <a:t>按请求封锁的先后次序对这些事务排队</a:t>
            </a:r>
          </a:p>
          <a:p>
            <a:pPr lvl="2" algn="just">
              <a:lnSpc>
                <a:spcPct val="120000"/>
              </a:lnSpc>
            </a:pPr>
            <a:r>
              <a:rPr lang="zh-CN" altLang="en-US">
                <a:latin typeface="宋体" panose="02010600030101010101" pitchFamily="2" charset="-122"/>
              </a:rPr>
              <a:t>该数据对象上的锁一旦释放，首先批准申请队列中第一个事务获得锁。</a:t>
            </a:r>
          </a:p>
          <a:p>
            <a:pPr>
              <a:buFont typeface="Wingdings" panose="05000000000000000000" pitchFamily="2" charset="2"/>
              <a:buNone/>
            </a:pPr>
            <a:endParaRPr lang="zh-CN" altLang="en-US"/>
          </a:p>
        </p:txBody>
      </p:sp>
    </p:spTree>
    <p:extLst>
      <p:ext uri="{BB962C8B-B14F-4D97-AF65-F5344CB8AC3E}">
        <p14:creationId xmlns:p14="http://schemas.microsoft.com/office/powerpoint/2010/main" val="74092041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2CDADDA4-3D4E-42C4-AE21-9C4B6068375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54A2B8D-1903-4D72-B79D-1AD5B25590B9}" type="slidenum">
              <a:rPr lang="zh-CN" altLang="en-US" sz="2000"/>
              <a:pPr/>
              <a:t>255</a:t>
            </a:fld>
            <a:endParaRPr lang="en-US" altLang="zh-CN" sz="2000"/>
          </a:p>
        </p:txBody>
      </p:sp>
      <p:sp>
        <p:nvSpPr>
          <p:cNvPr id="48131" name="日期占位符 4">
            <a:extLst>
              <a:ext uri="{FF2B5EF4-FFF2-40B4-BE49-F238E27FC236}">
                <a16:creationId xmlns:a16="http://schemas.microsoft.com/office/drawing/2014/main" id="{62213093-4D44-4EE7-98F9-6905E617E791}"/>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05D9030-6239-4CB7-8004-3E2942EBB97F}" type="datetime1">
              <a:rPr lang="zh-CN" altLang="en-US" sz="1800" smtClean="0"/>
              <a:pPr/>
              <a:t>2024/6/12</a:t>
            </a:fld>
            <a:endParaRPr lang="en-US" altLang="zh-CN" sz="1000"/>
          </a:p>
        </p:txBody>
      </p:sp>
      <p:sp>
        <p:nvSpPr>
          <p:cNvPr id="2296834" name="Rectangle 2">
            <a:extLst>
              <a:ext uri="{FF2B5EF4-FFF2-40B4-BE49-F238E27FC236}">
                <a16:creationId xmlns:a16="http://schemas.microsoft.com/office/drawing/2014/main" id="{C9B2F9CB-E414-49CA-AE8E-8A053ACE7B87}"/>
              </a:ext>
            </a:extLst>
          </p:cNvPr>
          <p:cNvSpPr>
            <a:spLocks noGrp="1" noChangeArrowheads="1"/>
          </p:cNvSpPr>
          <p:nvPr>
            <p:ph type="title"/>
          </p:nvPr>
        </p:nvSpPr>
        <p:spPr/>
        <p:txBody>
          <a:bodyPr/>
          <a:lstStyle/>
          <a:p>
            <a:pPr>
              <a:defRPr/>
            </a:pPr>
            <a:r>
              <a:rPr lang="en-US" altLang="zh-CN"/>
              <a:t>9.3.4  </a:t>
            </a:r>
            <a:r>
              <a:rPr lang="zh-CN" altLang="en-US"/>
              <a:t>死锁</a:t>
            </a:r>
          </a:p>
        </p:txBody>
      </p:sp>
      <p:sp>
        <p:nvSpPr>
          <p:cNvPr id="2296835" name="Rectangle 3">
            <a:extLst>
              <a:ext uri="{FF2B5EF4-FFF2-40B4-BE49-F238E27FC236}">
                <a16:creationId xmlns:a16="http://schemas.microsoft.com/office/drawing/2014/main" id="{989FAE53-2A9F-4E88-BCBA-A0C07492B6C6}"/>
              </a:ext>
            </a:extLst>
          </p:cNvPr>
          <p:cNvSpPr>
            <a:spLocks noGrp="1" noChangeArrowheads="1"/>
          </p:cNvSpPr>
          <p:nvPr>
            <p:ph type="body" idx="1"/>
          </p:nvPr>
        </p:nvSpPr>
        <p:spPr>
          <a:xfrm>
            <a:off x="650875" y="1143000"/>
            <a:ext cx="8820150" cy="4529138"/>
          </a:xfrm>
        </p:spPr>
        <p:txBody>
          <a:bodyPr/>
          <a:lstStyle/>
          <a:p>
            <a:pPr>
              <a:lnSpc>
                <a:spcPct val="80000"/>
              </a:lnSpc>
            </a:pPr>
            <a:r>
              <a:rPr lang="zh-CN" altLang="en-US"/>
              <a:t>死锁是指在同时处于等待状态的两上或多个事务中相互封锁了对方请求的资源，使得没有任何一个事务可以获得足够的资源运行完毕，而永远等待下去。</a:t>
            </a:r>
          </a:p>
          <a:p>
            <a:pPr>
              <a:lnSpc>
                <a:spcPct val="80000"/>
              </a:lnSpc>
            </a:pPr>
            <a:endParaRPr lang="zh-CN" altLang="en-US"/>
          </a:p>
          <a:p>
            <a:pPr>
              <a:lnSpc>
                <a:spcPct val="80000"/>
              </a:lnSpc>
            </a:pPr>
            <a:endParaRPr lang="zh-CN" altLang="en-US"/>
          </a:p>
          <a:p>
            <a:pPr>
              <a:lnSpc>
                <a:spcPct val="80000"/>
              </a:lnSpc>
            </a:pPr>
            <a:endParaRPr lang="zh-CN" altLang="en-US"/>
          </a:p>
          <a:p>
            <a:pPr>
              <a:lnSpc>
                <a:spcPct val="10000"/>
              </a:lnSpc>
            </a:pPr>
            <a:endParaRPr lang="zh-CN" altLang="en-US"/>
          </a:p>
          <a:p>
            <a:pPr>
              <a:lnSpc>
                <a:spcPct val="70000"/>
              </a:lnSpc>
            </a:pPr>
            <a:r>
              <a:rPr lang="zh-CN" altLang="en-US"/>
              <a:t>解决死锁的方法</a:t>
            </a:r>
          </a:p>
          <a:p>
            <a:pPr lvl="1">
              <a:lnSpc>
                <a:spcPct val="70000"/>
              </a:lnSpc>
            </a:pPr>
            <a:r>
              <a:rPr lang="en-US" altLang="zh-CN"/>
              <a:t>1. </a:t>
            </a:r>
            <a:r>
              <a:rPr lang="zh-CN" altLang="en-US"/>
              <a:t>预防死锁</a:t>
            </a:r>
          </a:p>
          <a:p>
            <a:pPr lvl="1">
              <a:lnSpc>
                <a:spcPct val="70000"/>
              </a:lnSpc>
            </a:pPr>
            <a:r>
              <a:rPr lang="en-US" altLang="zh-CN"/>
              <a:t>2. </a:t>
            </a:r>
            <a:r>
              <a:rPr lang="zh-CN" altLang="en-US"/>
              <a:t>允许死锁发生</a:t>
            </a:r>
          </a:p>
          <a:p>
            <a:pPr lvl="2">
              <a:lnSpc>
                <a:spcPct val="70000"/>
              </a:lnSpc>
            </a:pPr>
            <a:r>
              <a:rPr lang="zh-CN" altLang="en-US"/>
              <a:t>死锁的诊断与解除</a:t>
            </a:r>
          </a:p>
        </p:txBody>
      </p:sp>
      <p:grpSp>
        <p:nvGrpSpPr>
          <p:cNvPr id="48134" name="Group 4">
            <a:extLst>
              <a:ext uri="{FF2B5EF4-FFF2-40B4-BE49-F238E27FC236}">
                <a16:creationId xmlns:a16="http://schemas.microsoft.com/office/drawing/2014/main" id="{E802143D-AB82-40BF-AE4B-ECFB793195E0}"/>
              </a:ext>
            </a:extLst>
          </p:cNvPr>
          <p:cNvGrpSpPr>
            <a:grpSpLocks/>
          </p:cNvGrpSpPr>
          <p:nvPr/>
        </p:nvGrpSpPr>
        <p:grpSpPr bwMode="auto">
          <a:xfrm>
            <a:off x="5024438" y="2349500"/>
            <a:ext cx="3219450" cy="3962400"/>
            <a:chOff x="1664" y="1536"/>
            <a:chExt cx="2028" cy="2496"/>
          </a:xfrm>
        </p:grpSpPr>
        <p:sp>
          <p:nvSpPr>
            <p:cNvPr id="48135" name="Line 5">
              <a:extLst>
                <a:ext uri="{FF2B5EF4-FFF2-40B4-BE49-F238E27FC236}">
                  <a16:creationId xmlns:a16="http://schemas.microsoft.com/office/drawing/2014/main" id="{76CA73A0-80FF-44C5-B0BA-216142EC467A}"/>
                </a:ext>
              </a:extLst>
            </p:cNvPr>
            <p:cNvSpPr>
              <a:spLocks noChangeShapeType="1"/>
            </p:cNvSpPr>
            <p:nvPr/>
          </p:nvSpPr>
          <p:spPr bwMode="auto">
            <a:xfrm>
              <a:off x="1664" y="1920"/>
              <a:ext cx="20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6" name="Line 6">
              <a:extLst>
                <a:ext uri="{FF2B5EF4-FFF2-40B4-BE49-F238E27FC236}">
                  <a16:creationId xmlns:a16="http://schemas.microsoft.com/office/drawing/2014/main" id="{140C3DAE-41E5-46B8-98A3-E4ACC1B16BFF}"/>
                </a:ext>
              </a:extLst>
            </p:cNvPr>
            <p:cNvSpPr>
              <a:spLocks noChangeShapeType="1"/>
            </p:cNvSpPr>
            <p:nvPr/>
          </p:nvSpPr>
          <p:spPr bwMode="auto">
            <a:xfrm>
              <a:off x="2652" y="1536"/>
              <a:ext cx="0" cy="24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137" name="Rectangle 7">
              <a:extLst>
                <a:ext uri="{FF2B5EF4-FFF2-40B4-BE49-F238E27FC236}">
                  <a16:creationId xmlns:a16="http://schemas.microsoft.com/office/drawing/2014/main" id="{F74916D8-4DCB-48BD-9719-9DEC775C5FB0}"/>
                </a:ext>
              </a:extLst>
            </p:cNvPr>
            <p:cNvSpPr>
              <a:spLocks noChangeArrowheads="1"/>
            </p:cNvSpPr>
            <p:nvPr/>
          </p:nvSpPr>
          <p:spPr bwMode="auto">
            <a:xfrm>
              <a:off x="1664" y="1968"/>
              <a:ext cx="988" cy="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Xlock</a:t>
              </a:r>
              <a:r>
                <a:rPr kumimoji="1" lang="en-US" altLang="zh-CN">
                  <a:solidFill>
                    <a:schemeClr val="accent2"/>
                  </a:solidFill>
                  <a:latin typeface="Times New Roman" panose="02020603050405020304" pitchFamily="18" charset="0"/>
                </a:rPr>
                <a:t> </a:t>
              </a:r>
              <a:r>
                <a:rPr kumimoji="1" lang="en-US" altLang="zh-CN">
                  <a:solidFill>
                    <a:srgbClr val="0000FF"/>
                  </a:solidFill>
                  <a:latin typeface="Times New Roman" panose="02020603050405020304" pitchFamily="18" charset="0"/>
                </a:rPr>
                <a:t>R</a:t>
              </a:r>
              <a:r>
                <a:rPr kumimoji="1" lang="en-US" altLang="zh-CN" baseline="-30000">
                  <a:solidFill>
                    <a:srgbClr val="0000FF"/>
                  </a:solidFill>
                  <a:latin typeface="Times New Roman" panose="02020603050405020304" pitchFamily="18" charset="0"/>
                </a:rPr>
                <a:t>1</a:t>
              </a:r>
              <a:endParaRPr kumimoji="1" lang="en-US" altLang="zh-CN" b="0">
                <a:solidFill>
                  <a:srgbClr val="0000FF"/>
                </a:solidFill>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R</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en-US" altLang="zh-CN">
                  <a:latin typeface="Times New Roman" panose="02020603050405020304" pitchFamily="18" charset="0"/>
                </a:rPr>
                <a:t>.</a:t>
              </a:r>
            </a:p>
          </p:txBody>
        </p:sp>
        <p:sp>
          <p:nvSpPr>
            <p:cNvPr id="48138" name="Rectangle 8">
              <a:extLst>
                <a:ext uri="{FF2B5EF4-FFF2-40B4-BE49-F238E27FC236}">
                  <a16:creationId xmlns:a16="http://schemas.microsoft.com/office/drawing/2014/main" id="{0B0FE994-B991-4DD3-9D38-0B2976EF01E2}"/>
                </a:ext>
              </a:extLst>
            </p:cNvPr>
            <p:cNvSpPr>
              <a:spLocks noChangeArrowheads="1"/>
            </p:cNvSpPr>
            <p:nvPr/>
          </p:nvSpPr>
          <p:spPr bwMode="auto">
            <a:xfrm>
              <a:off x="2652" y="1968"/>
              <a:ext cx="988" cy="2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R</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a:t>
              </a:r>
              <a:r>
                <a:rPr kumimoji="1" lang="en-US" altLang="zh-CN">
                  <a:solidFill>
                    <a:srgbClr val="0000FF"/>
                  </a:solidFill>
                  <a:latin typeface="Times New Roman" panose="02020603050405020304" pitchFamily="18" charset="0"/>
                </a:rPr>
                <a:t>R</a:t>
              </a:r>
              <a:r>
                <a:rPr kumimoji="1" lang="en-US" altLang="zh-CN" baseline="-30000">
                  <a:solidFill>
                    <a:srgbClr val="0000FF"/>
                  </a:solidFill>
                  <a:latin typeface="Times New Roman" panose="02020603050405020304" pitchFamily="18" charset="0"/>
                </a:rPr>
                <a:t>1</a:t>
              </a:r>
              <a:endParaRPr kumimoji="1" lang="en-US" altLang="zh-CN" b="0">
                <a:solidFill>
                  <a:srgbClr val="0000FF"/>
                </a:solidFill>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en-US" altLang="zh-CN">
                  <a:latin typeface="Times New Roman" panose="02020603050405020304" pitchFamily="18" charset="0"/>
                </a:rPr>
                <a:t>.</a:t>
              </a:r>
            </a:p>
          </p:txBody>
        </p:sp>
        <p:sp>
          <p:nvSpPr>
            <p:cNvPr id="48139" name="Rectangle 9">
              <a:extLst>
                <a:ext uri="{FF2B5EF4-FFF2-40B4-BE49-F238E27FC236}">
                  <a16:creationId xmlns:a16="http://schemas.microsoft.com/office/drawing/2014/main" id="{0ED3251A-AE89-41B2-9E37-317BE7CBA0CA}"/>
                </a:ext>
              </a:extLst>
            </p:cNvPr>
            <p:cNvSpPr>
              <a:spLocks noChangeArrowheads="1"/>
            </p:cNvSpPr>
            <p:nvPr/>
          </p:nvSpPr>
          <p:spPr bwMode="auto">
            <a:xfrm>
              <a:off x="1941" y="1570"/>
              <a:ext cx="1359"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en-US" altLang="zh-CN"/>
                <a:t>T1              T2 </a:t>
              </a:r>
            </a:p>
          </p:txBody>
        </p:sp>
      </p:grpSp>
    </p:spTree>
    <p:extLst>
      <p:ext uri="{BB962C8B-B14F-4D97-AF65-F5344CB8AC3E}">
        <p14:creationId xmlns:p14="http://schemas.microsoft.com/office/powerpoint/2010/main" val="2436620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96835">
                                            <p:txEl>
                                              <p:pRg st="5" end="5"/>
                                            </p:txEl>
                                          </p:spTgt>
                                        </p:tgtEl>
                                        <p:attrNameLst>
                                          <p:attrName>style.visibility</p:attrName>
                                        </p:attrNameLst>
                                      </p:cBhvr>
                                      <p:to>
                                        <p:strVal val="visible"/>
                                      </p:to>
                                    </p:set>
                                    <p:anim calcmode="lin" valueType="num">
                                      <p:cBhvr additive="base">
                                        <p:cTn id="7" dur="500" fill="hold"/>
                                        <p:tgtEl>
                                          <p:spTgt spid="229683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9683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96835">
                                            <p:txEl>
                                              <p:pRg st="6" end="6"/>
                                            </p:txEl>
                                          </p:spTgt>
                                        </p:tgtEl>
                                        <p:attrNameLst>
                                          <p:attrName>style.visibility</p:attrName>
                                        </p:attrNameLst>
                                      </p:cBhvr>
                                      <p:to>
                                        <p:strVal val="visible"/>
                                      </p:to>
                                    </p:set>
                                    <p:anim calcmode="lin" valueType="num">
                                      <p:cBhvr additive="base">
                                        <p:cTn id="11" dur="500" fill="hold"/>
                                        <p:tgtEl>
                                          <p:spTgt spid="229683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9683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96835">
                                            <p:txEl>
                                              <p:pRg st="7" end="7"/>
                                            </p:txEl>
                                          </p:spTgt>
                                        </p:tgtEl>
                                        <p:attrNameLst>
                                          <p:attrName>style.visibility</p:attrName>
                                        </p:attrNameLst>
                                      </p:cBhvr>
                                      <p:to>
                                        <p:strVal val="visible"/>
                                      </p:to>
                                    </p:set>
                                    <p:anim calcmode="lin" valueType="num">
                                      <p:cBhvr additive="base">
                                        <p:cTn id="15" dur="500" fill="hold"/>
                                        <p:tgtEl>
                                          <p:spTgt spid="229683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9683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96835">
                                            <p:txEl>
                                              <p:pRg st="8" end="8"/>
                                            </p:txEl>
                                          </p:spTgt>
                                        </p:tgtEl>
                                        <p:attrNameLst>
                                          <p:attrName>style.visibility</p:attrName>
                                        </p:attrNameLst>
                                      </p:cBhvr>
                                      <p:to>
                                        <p:strVal val="visible"/>
                                      </p:to>
                                    </p:set>
                                    <p:anim calcmode="lin" valueType="num">
                                      <p:cBhvr additive="base">
                                        <p:cTn id="19" dur="500" fill="hold"/>
                                        <p:tgtEl>
                                          <p:spTgt spid="229683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968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8835642F-F913-4789-B0AA-1E0EE71B0E0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C3BB854-A596-465F-A5BE-A4A06B737492}" type="slidenum">
              <a:rPr lang="zh-CN" altLang="en-US" sz="2000"/>
              <a:pPr/>
              <a:t>256</a:t>
            </a:fld>
            <a:endParaRPr lang="en-US" altLang="zh-CN" sz="2000"/>
          </a:p>
        </p:txBody>
      </p:sp>
      <p:sp>
        <p:nvSpPr>
          <p:cNvPr id="50179" name="日期占位符 4">
            <a:extLst>
              <a:ext uri="{FF2B5EF4-FFF2-40B4-BE49-F238E27FC236}">
                <a16:creationId xmlns:a16="http://schemas.microsoft.com/office/drawing/2014/main" id="{52CAD961-EFDD-42A9-85F0-DED57BE2D76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16920C4-ADE3-454F-B3B8-67EE150B0104}" type="datetime1">
              <a:rPr lang="zh-CN" altLang="en-US" sz="1800" smtClean="0"/>
              <a:pPr/>
              <a:t>2024/6/12</a:t>
            </a:fld>
            <a:endParaRPr lang="en-US" altLang="zh-CN" sz="1000"/>
          </a:p>
        </p:txBody>
      </p:sp>
      <p:sp>
        <p:nvSpPr>
          <p:cNvPr id="2268162" name="Rectangle 2">
            <a:extLst>
              <a:ext uri="{FF2B5EF4-FFF2-40B4-BE49-F238E27FC236}">
                <a16:creationId xmlns:a16="http://schemas.microsoft.com/office/drawing/2014/main" id="{6DE059DA-63A6-48A1-AC9E-897F506EA603}"/>
              </a:ext>
            </a:extLst>
          </p:cNvPr>
          <p:cNvSpPr>
            <a:spLocks noGrp="1" noChangeArrowheads="1"/>
          </p:cNvSpPr>
          <p:nvPr>
            <p:ph type="title"/>
          </p:nvPr>
        </p:nvSpPr>
        <p:spPr/>
        <p:txBody>
          <a:bodyPr/>
          <a:lstStyle/>
          <a:p>
            <a:pPr>
              <a:defRPr/>
            </a:pPr>
            <a:r>
              <a:rPr lang="en-US" altLang="zh-CN" dirty="0"/>
              <a:t>1.</a:t>
            </a:r>
            <a:r>
              <a:rPr lang="zh-CN" altLang="en-US" dirty="0"/>
              <a:t>预防死锁</a:t>
            </a:r>
          </a:p>
        </p:txBody>
      </p:sp>
      <p:sp>
        <p:nvSpPr>
          <p:cNvPr id="50181" name="Rectangle 3">
            <a:extLst>
              <a:ext uri="{FF2B5EF4-FFF2-40B4-BE49-F238E27FC236}">
                <a16:creationId xmlns:a16="http://schemas.microsoft.com/office/drawing/2014/main" id="{0EDEDB4D-70BA-4A42-BB95-99E309F200C1}"/>
              </a:ext>
            </a:extLst>
          </p:cNvPr>
          <p:cNvSpPr>
            <a:spLocks noGrp="1" noChangeArrowheads="1"/>
          </p:cNvSpPr>
          <p:nvPr>
            <p:ph type="body" idx="1"/>
          </p:nvPr>
        </p:nvSpPr>
        <p:spPr>
          <a:xfrm>
            <a:off x="650875" y="1143000"/>
            <a:ext cx="8820150" cy="5278438"/>
          </a:xfrm>
        </p:spPr>
        <p:txBody>
          <a:bodyPr/>
          <a:lstStyle/>
          <a:p>
            <a:pPr>
              <a:spcBef>
                <a:spcPct val="60000"/>
              </a:spcBef>
            </a:pPr>
            <a:r>
              <a:rPr lang="zh-CN" altLang="en-US"/>
              <a:t>分析产生死锁的原因</a:t>
            </a:r>
          </a:p>
          <a:p>
            <a:pPr lvl="1">
              <a:lnSpc>
                <a:spcPct val="60000"/>
              </a:lnSpc>
              <a:spcBef>
                <a:spcPct val="60000"/>
              </a:spcBef>
            </a:pPr>
            <a:r>
              <a:rPr lang="zh-CN" altLang="en-US"/>
              <a:t>两个或多个事务都已封锁了一些数据对象，</a:t>
            </a:r>
          </a:p>
          <a:p>
            <a:pPr lvl="1">
              <a:lnSpc>
                <a:spcPct val="60000"/>
              </a:lnSpc>
              <a:spcBef>
                <a:spcPct val="60000"/>
              </a:spcBef>
            </a:pPr>
            <a:r>
              <a:rPr lang="zh-CN" altLang="en-US"/>
              <a:t>然后又都请求对已被其他事务封锁的数据对象加锁</a:t>
            </a:r>
          </a:p>
          <a:p>
            <a:pPr lvl="1">
              <a:lnSpc>
                <a:spcPct val="60000"/>
              </a:lnSpc>
              <a:spcBef>
                <a:spcPct val="60000"/>
              </a:spcBef>
            </a:pPr>
            <a:r>
              <a:rPr lang="zh-CN" altLang="en-US"/>
              <a:t>出现死等待。</a:t>
            </a:r>
          </a:p>
          <a:p>
            <a:pPr>
              <a:spcBef>
                <a:spcPct val="60000"/>
              </a:spcBef>
            </a:pPr>
            <a:r>
              <a:rPr lang="zh-CN" altLang="en-US"/>
              <a:t>预防死锁的发生就是要破坏产生死锁的条件</a:t>
            </a:r>
          </a:p>
          <a:p>
            <a:endParaRPr lang="zh-CN" altLang="en-US"/>
          </a:p>
          <a:p>
            <a:r>
              <a:rPr lang="zh-CN" altLang="en-US"/>
              <a:t>预防死锁的方法</a:t>
            </a:r>
          </a:p>
          <a:p>
            <a:pPr lvl="1"/>
            <a:r>
              <a:rPr lang="zh-CN" altLang="en-US"/>
              <a:t> 一次封锁法</a:t>
            </a:r>
          </a:p>
          <a:p>
            <a:pPr lvl="1"/>
            <a:r>
              <a:rPr lang="zh-CN" altLang="en-US"/>
              <a:t> 顺序封锁法</a:t>
            </a:r>
          </a:p>
          <a:p>
            <a:pPr lvl="1"/>
            <a:r>
              <a:rPr lang="zh-CN" altLang="en-US"/>
              <a:t>事务重试法 </a:t>
            </a:r>
          </a:p>
        </p:txBody>
      </p:sp>
    </p:spTree>
    <p:extLst>
      <p:ext uri="{BB962C8B-B14F-4D97-AF65-F5344CB8AC3E}">
        <p14:creationId xmlns:p14="http://schemas.microsoft.com/office/powerpoint/2010/main" val="74520328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8F33C07C-3089-4B90-9843-0D015654150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3684EE8-C698-494A-85A6-7284C57A4C3B}" type="slidenum">
              <a:rPr lang="zh-CN" altLang="en-US" sz="2000"/>
              <a:pPr/>
              <a:t>257</a:t>
            </a:fld>
            <a:endParaRPr lang="en-US" altLang="zh-CN" sz="2000"/>
          </a:p>
        </p:txBody>
      </p:sp>
      <p:sp>
        <p:nvSpPr>
          <p:cNvPr id="55299" name="日期占位符 4">
            <a:extLst>
              <a:ext uri="{FF2B5EF4-FFF2-40B4-BE49-F238E27FC236}">
                <a16:creationId xmlns:a16="http://schemas.microsoft.com/office/drawing/2014/main" id="{CCB8A5D8-6004-4D54-B322-579EE983CBCB}"/>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058494A-6286-418C-90AB-BF471C49A7DF}" type="datetime1">
              <a:rPr lang="zh-CN" altLang="en-US" sz="1800" smtClean="0"/>
              <a:pPr/>
              <a:t>2024/6/12</a:t>
            </a:fld>
            <a:endParaRPr lang="en-US" altLang="zh-CN" sz="1000"/>
          </a:p>
        </p:txBody>
      </p:sp>
      <p:sp>
        <p:nvSpPr>
          <p:cNvPr id="2275330" name="Rectangle 2">
            <a:extLst>
              <a:ext uri="{FF2B5EF4-FFF2-40B4-BE49-F238E27FC236}">
                <a16:creationId xmlns:a16="http://schemas.microsoft.com/office/drawing/2014/main" id="{277E1C42-EBD0-4694-85BF-02DD647491DC}"/>
              </a:ext>
            </a:extLst>
          </p:cNvPr>
          <p:cNvSpPr>
            <a:spLocks noGrp="1" noChangeArrowheads="1"/>
          </p:cNvSpPr>
          <p:nvPr>
            <p:ph type="title"/>
          </p:nvPr>
        </p:nvSpPr>
        <p:spPr/>
        <p:txBody>
          <a:bodyPr/>
          <a:lstStyle/>
          <a:p>
            <a:pPr>
              <a:defRPr/>
            </a:pPr>
            <a:r>
              <a:rPr lang="en-US" altLang="en-US"/>
              <a:t>2．死锁的检测与恢复</a:t>
            </a:r>
            <a:endParaRPr lang="zh-CN" altLang="en-US"/>
          </a:p>
        </p:txBody>
      </p:sp>
      <p:sp>
        <p:nvSpPr>
          <p:cNvPr id="55301" name="Rectangle 3">
            <a:extLst>
              <a:ext uri="{FF2B5EF4-FFF2-40B4-BE49-F238E27FC236}">
                <a16:creationId xmlns:a16="http://schemas.microsoft.com/office/drawing/2014/main" id="{62D15213-D68D-4471-A675-B65C936D1D12}"/>
              </a:ext>
            </a:extLst>
          </p:cNvPr>
          <p:cNvSpPr>
            <a:spLocks noGrp="1" noChangeArrowheads="1"/>
          </p:cNvSpPr>
          <p:nvPr>
            <p:ph type="body" idx="1"/>
          </p:nvPr>
        </p:nvSpPr>
        <p:spPr>
          <a:xfrm>
            <a:off x="631825" y="1196975"/>
            <a:ext cx="8420100" cy="4203700"/>
          </a:xfrm>
        </p:spPr>
        <p:txBody>
          <a:bodyPr/>
          <a:lstStyle/>
          <a:p>
            <a:r>
              <a:rPr lang="zh-CN" altLang="en-US"/>
              <a:t>允许死锁发生</a:t>
            </a:r>
          </a:p>
          <a:p>
            <a:r>
              <a:rPr lang="zh-CN" altLang="en-US"/>
              <a:t>解除死锁</a:t>
            </a:r>
          </a:p>
          <a:p>
            <a:pPr lvl="1"/>
            <a:r>
              <a:rPr lang="zh-CN" altLang="en-US"/>
              <a:t>由</a:t>
            </a:r>
            <a:r>
              <a:rPr lang="en-US" altLang="zh-CN"/>
              <a:t>DBMS</a:t>
            </a:r>
            <a:r>
              <a:rPr lang="zh-CN" altLang="en-US"/>
              <a:t>的并发控制子系统定期检测系统中是否存在死锁</a:t>
            </a:r>
          </a:p>
          <a:p>
            <a:pPr lvl="1"/>
            <a:r>
              <a:rPr lang="zh-CN" altLang="en-US"/>
              <a:t>一旦检测到死锁，就要设法解除</a:t>
            </a:r>
          </a:p>
          <a:p>
            <a:pPr lvl="2"/>
            <a:r>
              <a:rPr lang="zh-CN" altLang="en-US"/>
              <a:t>选择一个处理死锁代价最小的事务，将其撤消</a:t>
            </a:r>
            <a:r>
              <a:rPr lang="en-US" altLang="zh-CN"/>
              <a:t>,</a:t>
            </a:r>
            <a:r>
              <a:rPr lang="zh-CN" altLang="en-US"/>
              <a:t>释放此事务持有的所有的锁，使其它事务能继续运行下去。</a:t>
            </a:r>
          </a:p>
          <a:p>
            <a:pPr lvl="2"/>
            <a:r>
              <a:rPr lang="zh-CN" altLang="en-US"/>
              <a:t>被撤销的事务需要回滚</a:t>
            </a:r>
          </a:p>
        </p:txBody>
      </p:sp>
    </p:spTree>
    <p:extLst>
      <p:ext uri="{BB962C8B-B14F-4D97-AF65-F5344CB8AC3E}">
        <p14:creationId xmlns:p14="http://schemas.microsoft.com/office/powerpoint/2010/main" val="85550926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CAD3CB66-5145-4D65-BF7F-A9A716ADFA2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89335A2-D130-44B1-BED4-1C517C575BC9}" type="slidenum">
              <a:rPr lang="zh-CN" altLang="en-US" sz="2000"/>
              <a:pPr/>
              <a:t>258</a:t>
            </a:fld>
            <a:endParaRPr lang="en-US" altLang="zh-CN" sz="2000"/>
          </a:p>
        </p:txBody>
      </p:sp>
      <p:sp>
        <p:nvSpPr>
          <p:cNvPr id="57347" name="日期占位符 4">
            <a:extLst>
              <a:ext uri="{FF2B5EF4-FFF2-40B4-BE49-F238E27FC236}">
                <a16:creationId xmlns:a16="http://schemas.microsoft.com/office/drawing/2014/main" id="{7894E800-95D8-4C20-A55C-6220D70CAF6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5E6BDC1-B040-4FFD-87C6-E999D21D4913}" type="datetime1">
              <a:rPr lang="zh-CN" altLang="en-US" sz="1800" smtClean="0"/>
              <a:pPr/>
              <a:t>2024/6/12</a:t>
            </a:fld>
            <a:endParaRPr lang="en-US" altLang="zh-CN" sz="1000"/>
          </a:p>
        </p:txBody>
      </p:sp>
      <p:sp>
        <p:nvSpPr>
          <p:cNvPr id="2297858" name="Rectangle 2">
            <a:extLst>
              <a:ext uri="{FF2B5EF4-FFF2-40B4-BE49-F238E27FC236}">
                <a16:creationId xmlns:a16="http://schemas.microsoft.com/office/drawing/2014/main" id="{9ABABC65-3AF2-4CF4-BB86-DAC7C8206F23}"/>
              </a:ext>
            </a:extLst>
          </p:cNvPr>
          <p:cNvSpPr>
            <a:spLocks noGrp="1" noChangeArrowheads="1"/>
          </p:cNvSpPr>
          <p:nvPr>
            <p:ph type="title"/>
          </p:nvPr>
        </p:nvSpPr>
        <p:spPr/>
        <p:txBody>
          <a:bodyPr/>
          <a:lstStyle/>
          <a:p>
            <a:pPr>
              <a:defRPr/>
            </a:pPr>
            <a:r>
              <a:rPr lang="en-US" altLang="en-US"/>
              <a:t>2．死锁的检测与恢复</a:t>
            </a:r>
            <a:endParaRPr lang="zh-CN" altLang="en-US"/>
          </a:p>
        </p:txBody>
      </p:sp>
      <p:sp>
        <p:nvSpPr>
          <p:cNvPr id="57349" name="Rectangle 3">
            <a:extLst>
              <a:ext uri="{FF2B5EF4-FFF2-40B4-BE49-F238E27FC236}">
                <a16:creationId xmlns:a16="http://schemas.microsoft.com/office/drawing/2014/main" id="{DF65FF56-E3B5-451B-A449-F95BF6B6243C}"/>
              </a:ext>
            </a:extLst>
          </p:cNvPr>
          <p:cNvSpPr>
            <a:spLocks noGrp="1" noChangeArrowheads="1"/>
          </p:cNvSpPr>
          <p:nvPr>
            <p:ph type="body" idx="1"/>
          </p:nvPr>
        </p:nvSpPr>
        <p:spPr>
          <a:xfrm>
            <a:off x="704850" y="1196975"/>
            <a:ext cx="8712200" cy="4694238"/>
          </a:xfrm>
        </p:spPr>
        <p:txBody>
          <a:bodyPr/>
          <a:lstStyle/>
          <a:p>
            <a:pPr marL="342900" indent="-342900" defTabSz="914400">
              <a:lnSpc>
                <a:spcPct val="80000"/>
              </a:lnSpc>
            </a:pPr>
            <a:r>
              <a:rPr lang="en-US" altLang="zh-CN"/>
              <a:t>(2)</a:t>
            </a:r>
            <a:r>
              <a:rPr lang="zh-CN" altLang="en-US"/>
              <a:t>事务等待图法</a:t>
            </a:r>
          </a:p>
          <a:p>
            <a:pPr marL="742950" lvl="1" indent="-285750" defTabSz="914400"/>
            <a:r>
              <a:rPr lang="zh-CN" altLang="en-US"/>
              <a:t>用事务等待图动态反映所有事务的等待情况</a:t>
            </a:r>
          </a:p>
          <a:p>
            <a:pPr marL="742950" lvl="1" indent="-285750" defTabSz="914400"/>
            <a:r>
              <a:rPr lang="zh-CN" altLang="en-US"/>
              <a:t>事务等待图是一个有向图</a:t>
            </a:r>
            <a:r>
              <a:rPr lang="en-US" altLang="zh-CN"/>
              <a:t>G=(V</a:t>
            </a:r>
            <a:r>
              <a:rPr lang="zh-CN" altLang="en-US"/>
              <a:t>，</a:t>
            </a:r>
            <a:r>
              <a:rPr lang="en-US" altLang="zh-CN"/>
              <a:t>U)</a:t>
            </a:r>
          </a:p>
          <a:p>
            <a:pPr marL="1143000" lvl="2" indent="-228600" defTabSz="914400"/>
            <a:r>
              <a:rPr lang="en-US" altLang="zh-CN"/>
              <a:t>V</a:t>
            </a:r>
            <a:r>
              <a:rPr lang="zh-CN" altLang="en-US"/>
              <a:t>为结点的集合，每个结点表示正运行的事务</a:t>
            </a:r>
          </a:p>
          <a:p>
            <a:pPr marL="1143000" lvl="2" indent="-228600" defTabSz="914400"/>
            <a:r>
              <a:rPr lang="en-US" altLang="zh-CN"/>
              <a:t>U</a:t>
            </a:r>
            <a:r>
              <a:rPr lang="zh-CN" altLang="en-US"/>
              <a:t>为边的集合，每条边表示事务等待的情况</a:t>
            </a:r>
          </a:p>
          <a:p>
            <a:pPr marL="742950" lvl="1" indent="-285750" defTabSz="914400"/>
            <a:r>
              <a:rPr lang="zh-CN" altLang="en-US"/>
              <a:t>若</a:t>
            </a:r>
            <a:r>
              <a:rPr lang="en-US" altLang="zh-CN"/>
              <a:t>V1</a:t>
            </a:r>
            <a:r>
              <a:rPr lang="zh-CN" altLang="en-US"/>
              <a:t>等待</a:t>
            </a:r>
            <a:r>
              <a:rPr lang="en-US" altLang="zh-CN"/>
              <a:t>V2</a:t>
            </a:r>
            <a:r>
              <a:rPr lang="zh-CN" altLang="en-US"/>
              <a:t>，则</a:t>
            </a:r>
            <a:r>
              <a:rPr lang="en-US" altLang="zh-CN"/>
              <a:t>V1</a:t>
            </a:r>
            <a:r>
              <a:rPr lang="zh-CN" altLang="en-US"/>
              <a:t>，</a:t>
            </a:r>
            <a:r>
              <a:rPr lang="en-US" altLang="zh-CN"/>
              <a:t>V2</a:t>
            </a:r>
            <a:r>
              <a:rPr lang="zh-CN" altLang="en-US"/>
              <a:t>之间画一条有向边，从</a:t>
            </a:r>
            <a:r>
              <a:rPr lang="en-US" altLang="zh-CN"/>
              <a:t>V1</a:t>
            </a:r>
            <a:r>
              <a:rPr lang="zh-CN" altLang="en-US"/>
              <a:t>指向</a:t>
            </a:r>
            <a:r>
              <a:rPr lang="en-US" altLang="zh-CN"/>
              <a:t>V2</a:t>
            </a:r>
          </a:p>
          <a:p>
            <a:pPr marL="742950" lvl="1" indent="-285750" defTabSz="914400"/>
            <a:r>
              <a:rPr lang="zh-CN" altLang="en-US"/>
              <a:t>并发控制子系统周期性地（比如每隔</a:t>
            </a:r>
            <a:r>
              <a:rPr lang="en-US" altLang="zh-CN"/>
              <a:t>1 min</a:t>
            </a:r>
            <a:r>
              <a:rPr lang="zh-CN" altLang="en-US"/>
              <a:t>）检测事务等待图，如果发现图中存在回路，则表示系统中出现了死锁。</a:t>
            </a:r>
          </a:p>
        </p:txBody>
      </p:sp>
      <p:graphicFrame>
        <p:nvGraphicFramePr>
          <p:cNvPr id="9" name="Object 5">
            <a:extLst>
              <a:ext uri="{FF2B5EF4-FFF2-40B4-BE49-F238E27FC236}">
                <a16:creationId xmlns:a16="http://schemas.microsoft.com/office/drawing/2014/main" id="{BF7341F3-3C88-114F-A3CE-C04EB05C37B1}"/>
              </a:ext>
            </a:extLst>
          </p:cNvPr>
          <p:cNvGraphicFramePr>
            <a:graphicFrameLocks noChangeAspect="1"/>
          </p:cNvGraphicFramePr>
          <p:nvPr>
            <p:extLst>
              <p:ext uri="{D42A27DB-BD31-4B8C-83A1-F6EECF244321}">
                <p14:modId xmlns:p14="http://schemas.microsoft.com/office/powerpoint/2010/main" val="2510512520"/>
              </p:ext>
            </p:extLst>
          </p:nvPr>
        </p:nvGraphicFramePr>
        <p:xfrm>
          <a:off x="4592960" y="5566377"/>
          <a:ext cx="4176390" cy="1246999"/>
        </p:xfrm>
        <a:graphic>
          <a:graphicData uri="http://schemas.openxmlformats.org/presentationml/2006/ole">
            <mc:AlternateContent xmlns:mc="http://schemas.openxmlformats.org/markup-compatibility/2006">
              <mc:Choice xmlns:v="urn:schemas-microsoft-com:vml" Requires="v">
                <p:oleObj spid="_x0000_s100407" name="图片" r:id="rId3" imgW="2245267" imgH="711877" progId="Word.Picture.8">
                  <p:embed/>
                </p:oleObj>
              </mc:Choice>
              <mc:Fallback>
                <p:oleObj name="图片" r:id="rId3" imgW="2245267" imgH="711877" progId="Word.Picture.8">
                  <p:embed/>
                  <p:pic>
                    <p:nvPicPr>
                      <p:cNvPr id="7" name="Object 5">
                        <a:extLst>
                          <a:ext uri="{FF2B5EF4-FFF2-40B4-BE49-F238E27FC236}">
                            <a16:creationId xmlns:a16="http://schemas.microsoft.com/office/drawing/2014/main" id="{528726E2-50C8-114E-9C73-4DEB2B4594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960" y="5566377"/>
                        <a:ext cx="4176390" cy="124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8254795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4F1C515C-C0E4-4024-9097-65518210254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EEAAE81-311A-4125-A241-9AAAD15B93A7}" type="slidenum">
              <a:rPr lang="zh-CN" altLang="en-US" sz="2000"/>
              <a:pPr/>
              <a:t>259</a:t>
            </a:fld>
            <a:endParaRPr lang="en-US" altLang="zh-CN" sz="2000"/>
          </a:p>
        </p:txBody>
      </p:sp>
      <p:sp>
        <p:nvSpPr>
          <p:cNvPr id="60419" name="日期占位符 4">
            <a:extLst>
              <a:ext uri="{FF2B5EF4-FFF2-40B4-BE49-F238E27FC236}">
                <a16:creationId xmlns:a16="http://schemas.microsoft.com/office/drawing/2014/main" id="{27975C5F-E415-4883-97B8-DCA177520199}"/>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62D7C9E-A210-415D-9D67-B86C7788F7EC}" type="datetime1">
              <a:rPr lang="zh-CN" altLang="en-US" sz="1800" smtClean="0"/>
              <a:pPr/>
              <a:t>2024/6/12</a:t>
            </a:fld>
            <a:endParaRPr lang="en-US" altLang="zh-CN" sz="1000"/>
          </a:p>
        </p:txBody>
      </p:sp>
      <p:sp>
        <p:nvSpPr>
          <p:cNvPr id="2301954" name="Rectangle 2">
            <a:extLst>
              <a:ext uri="{FF2B5EF4-FFF2-40B4-BE49-F238E27FC236}">
                <a16:creationId xmlns:a16="http://schemas.microsoft.com/office/drawing/2014/main" id="{A7CB1E1D-97F8-4150-871F-BA5E7BDF8F9C}"/>
              </a:ext>
            </a:extLst>
          </p:cNvPr>
          <p:cNvSpPr>
            <a:spLocks noGrp="1" noChangeArrowheads="1"/>
          </p:cNvSpPr>
          <p:nvPr>
            <p:ph type="title"/>
          </p:nvPr>
        </p:nvSpPr>
        <p:spPr/>
        <p:txBody>
          <a:bodyPr/>
          <a:lstStyle/>
          <a:p>
            <a:pPr>
              <a:defRPr/>
            </a:pPr>
            <a:r>
              <a:rPr lang="en-US" altLang="en-US"/>
              <a:t>9.3.5	两阶段封锁协议</a:t>
            </a:r>
            <a:endParaRPr lang="zh-CN" altLang="en-US"/>
          </a:p>
        </p:txBody>
      </p:sp>
      <p:sp>
        <p:nvSpPr>
          <p:cNvPr id="60421" name="Rectangle 3">
            <a:extLst>
              <a:ext uri="{FF2B5EF4-FFF2-40B4-BE49-F238E27FC236}">
                <a16:creationId xmlns:a16="http://schemas.microsoft.com/office/drawing/2014/main" id="{55B98076-E1AD-4AA2-AEC7-C13F3DEA4634}"/>
              </a:ext>
            </a:extLst>
          </p:cNvPr>
          <p:cNvSpPr>
            <a:spLocks noGrp="1" noChangeArrowheads="1"/>
          </p:cNvSpPr>
          <p:nvPr>
            <p:ph type="body" idx="1"/>
          </p:nvPr>
        </p:nvSpPr>
        <p:spPr>
          <a:xfrm>
            <a:off x="650875" y="1143000"/>
            <a:ext cx="8820150" cy="5229225"/>
          </a:xfrm>
        </p:spPr>
        <p:txBody>
          <a:bodyPr/>
          <a:lstStyle/>
          <a:p>
            <a:r>
              <a:rPr lang="en-US" altLang="en-US">
                <a:solidFill>
                  <a:srgbClr val="0000FF"/>
                </a:solidFill>
              </a:rPr>
              <a:t>两阶段封锁</a:t>
            </a:r>
            <a:r>
              <a:rPr lang="zh-CN" altLang="en-US">
                <a:solidFill>
                  <a:srgbClr val="0000FF"/>
                </a:solidFill>
              </a:rPr>
              <a:t>协议</a:t>
            </a:r>
            <a:r>
              <a:rPr lang="en-US" altLang="zh-CN"/>
              <a:t>(Two-Phase Locking</a:t>
            </a:r>
            <a:r>
              <a:rPr lang="zh-CN" altLang="en-US"/>
              <a:t>，简称</a:t>
            </a:r>
            <a:r>
              <a:rPr lang="en-US" altLang="zh-CN"/>
              <a:t>2PL)</a:t>
            </a:r>
            <a:r>
              <a:rPr lang="zh-CN" altLang="en-US"/>
              <a:t>是最常用的一种封锁协议</a:t>
            </a:r>
          </a:p>
          <a:p>
            <a:pPr lvl="1"/>
            <a:r>
              <a:rPr lang="zh-CN" altLang="en-US"/>
              <a:t>理论上可以证明使用两段封锁协议产生的是可串行化调度</a:t>
            </a:r>
          </a:p>
          <a:p>
            <a:pPr>
              <a:lnSpc>
                <a:spcPct val="100000"/>
              </a:lnSpc>
            </a:pPr>
            <a:r>
              <a:rPr lang="en-US" altLang="en-US">
                <a:solidFill>
                  <a:srgbClr val="0000FF"/>
                </a:solidFill>
              </a:rPr>
              <a:t>两阶段封锁</a:t>
            </a:r>
            <a:r>
              <a:rPr lang="zh-CN" altLang="en-US">
                <a:solidFill>
                  <a:srgbClr val="0000FF"/>
                </a:solidFill>
              </a:rPr>
              <a:t>协议</a:t>
            </a:r>
            <a:r>
              <a:rPr lang="zh-CN" altLang="en-US"/>
              <a:t>指所有事务必须分两个阶段对数据项加锁和解锁</a:t>
            </a:r>
          </a:p>
          <a:p>
            <a:pPr lvl="1">
              <a:lnSpc>
                <a:spcPct val="100000"/>
              </a:lnSpc>
            </a:pPr>
            <a:r>
              <a:rPr lang="en-US" altLang="zh-CN"/>
              <a:t>1. </a:t>
            </a:r>
            <a:r>
              <a:rPr lang="zh-CN" altLang="en-US"/>
              <a:t>在对任何数据进行读、写操作之前，事务首先要获得对该数据的封锁</a:t>
            </a:r>
          </a:p>
          <a:p>
            <a:pPr lvl="1">
              <a:lnSpc>
                <a:spcPct val="100000"/>
              </a:lnSpc>
            </a:pPr>
            <a:r>
              <a:rPr lang="en-US" altLang="zh-CN"/>
              <a:t>2. </a:t>
            </a:r>
            <a:r>
              <a:rPr lang="zh-CN" altLang="en-US"/>
              <a:t>在释放一个封锁之后</a:t>
            </a:r>
            <a:r>
              <a:rPr lang="en-US" altLang="zh-CN"/>
              <a:t>,</a:t>
            </a:r>
            <a:r>
              <a:rPr lang="zh-CN" altLang="en-US"/>
              <a:t>事务不再获得任何其他封锁</a:t>
            </a:r>
          </a:p>
          <a:p>
            <a:pPr lvl="1">
              <a:lnSpc>
                <a:spcPct val="100000"/>
              </a:lnSpc>
              <a:buFontTx/>
              <a:buNone/>
            </a:pPr>
            <a:endParaRPr lang="zh-CN" altLang="en-US"/>
          </a:p>
          <a:p>
            <a:pPr>
              <a:spcBef>
                <a:spcPct val="0"/>
              </a:spcBef>
            </a:pPr>
            <a:r>
              <a:rPr lang="en-US" altLang="en-US">
                <a:solidFill>
                  <a:srgbClr val="FF0000"/>
                </a:solidFill>
              </a:rPr>
              <a:t>两阶段封锁</a:t>
            </a:r>
            <a:r>
              <a:rPr lang="zh-CN" altLang="en-US">
                <a:solidFill>
                  <a:srgbClr val="FF0000"/>
                </a:solidFill>
              </a:rPr>
              <a:t>协议是保证并发调度可串行性的封锁协议</a:t>
            </a:r>
            <a:endParaRPr lang="zh-CN" altLang="en-US"/>
          </a:p>
        </p:txBody>
      </p:sp>
    </p:spTree>
    <p:extLst>
      <p:ext uri="{BB962C8B-B14F-4D97-AF65-F5344CB8AC3E}">
        <p14:creationId xmlns:p14="http://schemas.microsoft.com/office/powerpoint/2010/main" val="36545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BAC3E72-7CA1-48CC-9CC2-F049CFE916AB}" type="slidenum">
              <a:rPr lang="zh-CN" altLang="en-US" smtClean="0"/>
              <a:pPr/>
              <a:t>26</a:t>
            </a:fld>
            <a:endParaRPr lang="en-US" altLang="zh-CN"/>
          </a:p>
        </p:txBody>
      </p:sp>
      <p:sp>
        <p:nvSpPr>
          <p:cNvPr id="2150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222A574-8F2D-495F-B2B0-E5943CB43672}" type="datetime1">
              <a:rPr lang="zh-CN" altLang="en-US" sz="1800" smtClean="0"/>
              <a:pPr/>
              <a:t>2024/6/12</a:t>
            </a:fld>
            <a:endParaRPr lang="en-US" altLang="zh-CN" sz="1000"/>
          </a:p>
        </p:txBody>
      </p:sp>
      <p:sp>
        <p:nvSpPr>
          <p:cNvPr id="1034242" name="Rectangle 2"/>
          <p:cNvSpPr>
            <a:spLocks noGrp="1" noChangeArrowheads="1"/>
          </p:cNvSpPr>
          <p:nvPr>
            <p:ph type="title"/>
          </p:nvPr>
        </p:nvSpPr>
        <p:spPr/>
        <p:txBody>
          <a:bodyPr/>
          <a:lstStyle/>
          <a:p>
            <a:pPr>
              <a:defRPr/>
            </a:pPr>
            <a:r>
              <a:rPr lang="en-US" altLang="zh-CN"/>
              <a:t>2.1.2	E-R</a:t>
            </a:r>
            <a:r>
              <a:rPr lang="zh-CN" altLang="en-US"/>
              <a:t>数据模型</a:t>
            </a:r>
          </a:p>
        </p:txBody>
      </p:sp>
      <p:sp>
        <p:nvSpPr>
          <p:cNvPr id="21509" name="Rectangle 3"/>
          <p:cNvSpPr>
            <a:spLocks noGrp="1" noChangeArrowheads="1"/>
          </p:cNvSpPr>
          <p:nvPr>
            <p:ph type="body" idx="1"/>
          </p:nvPr>
        </p:nvSpPr>
        <p:spPr>
          <a:xfrm>
            <a:off x="631825" y="1125538"/>
            <a:ext cx="9001125" cy="5654675"/>
          </a:xfrm>
        </p:spPr>
        <p:txBody>
          <a:bodyPr/>
          <a:lstStyle/>
          <a:p>
            <a:pPr lvl="1"/>
            <a:r>
              <a:rPr lang="zh-CN" altLang="en-US"/>
              <a:t>（</a:t>
            </a:r>
            <a:r>
              <a:rPr lang="en-US" altLang="zh-CN"/>
              <a:t>3</a:t>
            </a:r>
            <a:r>
              <a:rPr lang="zh-CN" altLang="en-US"/>
              <a:t>）联系</a:t>
            </a:r>
          </a:p>
          <a:p>
            <a:pPr lvl="2"/>
            <a:r>
              <a:rPr lang="zh-CN" altLang="en-US"/>
              <a:t>实体之间的联系用菱形框表示，菱形框内标明联系名，并分别用连线将关联的实体连接起来，在连线旁标明实体间联系的类型 </a:t>
            </a:r>
          </a:p>
          <a:p>
            <a:pPr lvl="2"/>
            <a:endParaRPr lang="zh-CN" altLang="en-US"/>
          </a:p>
          <a:p>
            <a:pPr lvl="2"/>
            <a:endParaRPr lang="zh-CN" altLang="en-US"/>
          </a:p>
          <a:p>
            <a:pPr lvl="2"/>
            <a:endParaRPr lang="zh-CN" altLang="en-US"/>
          </a:p>
          <a:p>
            <a:pPr lvl="2"/>
            <a:endParaRPr lang="zh-CN" altLang="en-US"/>
          </a:p>
          <a:p>
            <a:pPr lvl="2"/>
            <a:endParaRPr lang="zh-CN" altLang="en-US"/>
          </a:p>
          <a:p>
            <a:pPr lvl="2"/>
            <a:r>
              <a:rPr lang="zh-CN" altLang="en-US"/>
              <a:t>选课联系用属性成绩来表示某个学生选修某门课的成绩，属性成绩不能放在学生或课程实体中，该属性是描述选课联系的。 </a:t>
            </a:r>
          </a:p>
        </p:txBody>
      </p:sp>
      <p:grpSp>
        <p:nvGrpSpPr>
          <p:cNvPr id="21510" name="Group 14"/>
          <p:cNvGrpSpPr>
            <a:grpSpLocks/>
          </p:cNvGrpSpPr>
          <p:nvPr/>
        </p:nvGrpSpPr>
        <p:grpSpPr bwMode="auto">
          <a:xfrm>
            <a:off x="1784350" y="3192463"/>
            <a:ext cx="2881313" cy="2598737"/>
            <a:chOff x="1632" y="1200"/>
            <a:chExt cx="2208" cy="2855"/>
          </a:xfrm>
        </p:grpSpPr>
        <p:grpSp>
          <p:nvGrpSpPr>
            <p:cNvPr id="21537" name="Group 15"/>
            <p:cNvGrpSpPr>
              <a:grpSpLocks/>
            </p:cNvGrpSpPr>
            <p:nvPr/>
          </p:nvGrpSpPr>
          <p:grpSpPr bwMode="auto">
            <a:xfrm>
              <a:off x="1632" y="1200"/>
              <a:ext cx="1008" cy="2855"/>
              <a:chOff x="1056" y="1344"/>
              <a:chExt cx="1008" cy="2855"/>
            </a:xfrm>
          </p:grpSpPr>
          <p:sp>
            <p:nvSpPr>
              <p:cNvPr id="21540" name="Text Box 16"/>
              <p:cNvSpPr txBox="1">
                <a:spLocks noChangeArrowheads="1"/>
              </p:cNvSpPr>
              <p:nvPr/>
            </p:nvSpPr>
            <p:spPr bwMode="auto">
              <a:xfrm>
                <a:off x="1102" y="1344"/>
                <a:ext cx="819" cy="5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课程</a:t>
                </a:r>
              </a:p>
            </p:txBody>
          </p:sp>
          <p:sp>
            <p:nvSpPr>
              <p:cNvPr id="21541" name="AutoShape 17"/>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选修</a:t>
                </a:r>
                <a:endParaRPr kumimoji="1" lang="zh-CN" altLang="en-US" sz="2400" b="0">
                  <a:latin typeface="Times New Roman" pitchFamily="18" charset="0"/>
                </a:endParaRPr>
              </a:p>
            </p:txBody>
          </p:sp>
          <p:sp>
            <p:nvSpPr>
              <p:cNvPr id="21542" name="Text Box 18"/>
              <p:cNvSpPr txBox="1">
                <a:spLocks noChangeArrowheads="1"/>
              </p:cNvSpPr>
              <p:nvPr/>
            </p:nvSpPr>
            <p:spPr bwMode="auto">
              <a:xfrm>
                <a:off x="1152" y="3168"/>
                <a:ext cx="816" cy="5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学生</a:t>
                </a:r>
              </a:p>
            </p:txBody>
          </p:sp>
          <p:sp>
            <p:nvSpPr>
              <p:cNvPr id="21543" name="Line 19"/>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4" name="Line 20"/>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5" name="Text Box 21"/>
              <p:cNvSpPr txBox="1">
                <a:spLocks noChangeArrowheads="1"/>
              </p:cNvSpPr>
              <p:nvPr/>
            </p:nvSpPr>
            <p:spPr bwMode="auto">
              <a:xfrm>
                <a:off x="1152" y="1777"/>
                <a:ext cx="240"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m</a:t>
                </a:r>
                <a:endParaRPr kumimoji="1" lang="en-US" altLang="zh-CN" sz="2400" b="0">
                  <a:latin typeface="Times New Roman" pitchFamily="18" charset="0"/>
                </a:endParaRPr>
              </a:p>
            </p:txBody>
          </p:sp>
          <p:sp>
            <p:nvSpPr>
              <p:cNvPr id="21546" name="Text Box 22"/>
              <p:cNvSpPr txBox="1">
                <a:spLocks noChangeArrowheads="1"/>
              </p:cNvSpPr>
              <p:nvPr/>
            </p:nvSpPr>
            <p:spPr bwMode="auto">
              <a:xfrm>
                <a:off x="1199" y="2736"/>
                <a:ext cx="241"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21547" name="Text Box 23"/>
              <p:cNvSpPr txBox="1">
                <a:spLocks noChangeArrowheads="1"/>
              </p:cNvSpPr>
              <p:nvPr/>
            </p:nvSpPr>
            <p:spPr bwMode="auto">
              <a:xfrm>
                <a:off x="1199" y="3697"/>
                <a:ext cx="865"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endParaRPr kumimoji="1" lang="zh-CN" altLang="en-US" sz="2400" b="0">
                  <a:latin typeface="Times New Roman" pitchFamily="18" charset="0"/>
                </a:endParaRPr>
              </a:p>
            </p:txBody>
          </p:sp>
        </p:grpSp>
        <p:sp>
          <p:nvSpPr>
            <p:cNvPr id="21538" name="Oval 24"/>
            <p:cNvSpPr>
              <a:spLocks noChangeArrowheads="1"/>
            </p:cNvSpPr>
            <p:nvPr/>
          </p:nvSpPr>
          <p:spPr bwMode="auto">
            <a:xfrm>
              <a:off x="3072" y="2016"/>
              <a:ext cx="768"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成绩</a:t>
              </a:r>
            </a:p>
          </p:txBody>
        </p:sp>
        <p:sp>
          <p:nvSpPr>
            <p:cNvPr id="21539" name="Line 25"/>
            <p:cNvSpPr>
              <a:spLocks noChangeShapeType="1"/>
            </p:cNvSpPr>
            <p:nvPr/>
          </p:nvSpPr>
          <p:spPr bwMode="auto">
            <a:xfrm>
              <a:off x="2592"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1" name="Group 28"/>
          <p:cNvGrpSpPr>
            <a:grpSpLocks/>
          </p:cNvGrpSpPr>
          <p:nvPr/>
        </p:nvGrpSpPr>
        <p:grpSpPr bwMode="auto">
          <a:xfrm>
            <a:off x="5168900" y="2565400"/>
            <a:ext cx="4665663" cy="2951163"/>
            <a:chOff x="5801" y="7101"/>
            <a:chExt cx="4054" cy="3743"/>
          </a:xfrm>
        </p:grpSpPr>
        <p:sp>
          <p:nvSpPr>
            <p:cNvPr id="21512" name="Text Box 29"/>
            <p:cNvSpPr txBox="1">
              <a:spLocks noChangeArrowheads="1"/>
            </p:cNvSpPr>
            <p:nvPr/>
          </p:nvSpPr>
          <p:spPr bwMode="auto">
            <a:xfrm>
              <a:off x="7935" y="9120"/>
              <a:ext cx="495" cy="5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n</a:t>
              </a:r>
              <a:endParaRPr lang="en-US" altLang="zh-CN"/>
            </a:p>
          </p:txBody>
        </p:sp>
        <p:grpSp>
          <p:nvGrpSpPr>
            <p:cNvPr id="21513" name="Group 30"/>
            <p:cNvGrpSpPr>
              <a:grpSpLocks/>
            </p:cNvGrpSpPr>
            <p:nvPr/>
          </p:nvGrpSpPr>
          <p:grpSpPr bwMode="auto">
            <a:xfrm>
              <a:off x="5893" y="9577"/>
              <a:ext cx="3853" cy="1267"/>
              <a:chOff x="5938" y="9577"/>
              <a:chExt cx="3853" cy="1267"/>
            </a:xfrm>
          </p:grpSpPr>
          <p:sp>
            <p:nvSpPr>
              <p:cNvPr id="21530" name="Oval 31"/>
              <p:cNvSpPr>
                <a:spLocks noChangeArrowheads="1"/>
              </p:cNvSpPr>
              <p:nvPr/>
            </p:nvSpPr>
            <p:spPr bwMode="auto">
              <a:xfrm>
                <a:off x="8687" y="10095"/>
                <a:ext cx="1104"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学时数</a:t>
                </a:r>
                <a:endParaRPr lang="zh-CN" altLang="en-US"/>
              </a:p>
            </p:txBody>
          </p:sp>
          <p:sp>
            <p:nvSpPr>
              <p:cNvPr id="21531" name="Text Box 32"/>
              <p:cNvSpPr txBox="1">
                <a:spLocks noChangeArrowheads="1"/>
              </p:cNvSpPr>
              <p:nvPr/>
            </p:nvSpPr>
            <p:spPr bwMode="auto">
              <a:xfrm>
                <a:off x="7450" y="9577"/>
                <a:ext cx="962" cy="4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课程</a:t>
                </a:r>
                <a:endParaRPr lang="zh-CN" altLang="en-US"/>
              </a:p>
            </p:txBody>
          </p:sp>
          <p:sp>
            <p:nvSpPr>
              <p:cNvPr id="21532" name="Oval 33"/>
              <p:cNvSpPr>
                <a:spLocks noChangeArrowheads="1"/>
              </p:cNvSpPr>
              <p:nvPr/>
            </p:nvSpPr>
            <p:spPr bwMode="auto">
              <a:xfrm>
                <a:off x="5938" y="10037"/>
                <a:ext cx="1031"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课程号</a:t>
                </a:r>
                <a:endParaRPr lang="zh-CN" altLang="en-US"/>
              </a:p>
            </p:txBody>
          </p:sp>
          <p:sp>
            <p:nvSpPr>
              <p:cNvPr id="21533" name="Line 34"/>
              <p:cNvSpPr>
                <a:spLocks noChangeShapeType="1"/>
              </p:cNvSpPr>
              <p:nvPr/>
            </p:nvSpPr>
            <p:spPr bwMode="auto">
              <a:xfrm flipH="1">
                <a:off x="6900" y="10037"/>
                <a:ext cx="687" cy="1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34" name="Line 35"/>
              <p:cNvSpPr>
                <a:spLocks noChangeShapeType="1"/>
              </p:cNvSpPr>
              <p:nvPr/>
            </p:nvSpPr>
            <p:spPr bwMode="auto">
              <a:xfrm>
                <a:off x="8206" y="10037"/>
                <a:ext cx="550" cy="1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35" name="Oval 36"/>
              <p:cNvSpPr>
                <a:spLocks noChangeArrowheads="1"/>
              </p:cNvSpPr>
              <p:nvPr/>
            </p:nvSpPr>
            <p:spPr bwMode="auto">
              <a:xfrm>
                <a:off x="7381" y="10383"/>
                <a:ext cx="1031"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课程名</a:t>
                </a:r>
                <a:endParaRPr lang="zh-CN" altLang="en-US"/>
              </a:p>
            </p:txBody>
          </p:sp>
          <p:sp>
            <p:nvSpPr>
              <p:cNvPr id="21536" name="Line 37"/>
              <p:cNvSpPr>
                <a:spLocks noChangeShapeType="1"/>
              </p:cNvSpPr>
              <p:nvPr/>
            </p:nvSpPr>
            <p:spPr bwMode="auto">
              <a:xfrm>
                <a:off x="7931" y="10037"/>
                <a:ext cx="0" cy="3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1514" name="Group 38"/>
            <p:cNvGrpSpPr>
              <a:grpSpLocks/>
            </p:cNvGrpSpPr>
            <p:nvPr/>
          </p:nvGrpSpPr>
          <p:grpSpPr bwMode="auto">
            <a:xfrm>
              <a:off x="5801" y="7101"/>
              <a:ext cx="4054" cy="2439"/>
              <a:chOff x="5801" y="7101"/>
              <a:chExt cx="4054" cy="2439"/>
            </a:xfrm>
          </p:grpSpPr>
          <p:sp>
            <p:nvSpPr>
              <p:cNvPr id="21515" name="Text Box 39"/>
              <p:cNvSpPr txBox="1">
                <a:spLocks noChangeArrowheads="1"/>
              </p:cNvSpPr>
              <p:nvPr/>
            </p:nvSpPr>
            <p:spPr bwMode="auto">
              <a:xfrm>
                <a:off x="7980" y="8220"/>
                <a:ext cx="495" cy="5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m</a:t>
                </a:r>
                <a:endParaRPr lang="en-US" altLang="zh-CN"/>
              </a:p>
            </p:txBody>
          </p:sp>
          <p:sp>
            <p:nvSpPr>
              <p:cNvPr id="21516" name="AutoShape 40"/>
              <p:cNvSpPr>
                <a:spLocks noChangeArrowheads="1"/>
              </p:cNvSpPr>
              <p:nvPr/>
            </p:nvSpPr>
            <p:spPr bwMode="auto">
              <a:xfrm>
                <a:off x="7190" y="8595"/>
                <a:ext cx="1310" cy="639"/>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选课</a:t>
                </a:r>
                <a:endParaRPr lang="zh-CN" altLang="en-US"/>
              </a:p>
            </p:txBody>
          </p:sp>
          <p:sp>
            <p:nvSpPr>
              <p:cNvPr id="21517" name="Oval 41"/>
              <p:cNvSpPr>
                <a:spLocks noChangeArrowheads="1"/>
              </p:cNvSpPr>
              <p:nvPr/>
            </p:nvSpPr>
            <p:spPr bwMode="auto">
              <a:xfrm>
                <a:off x="6900" y="7101"/>
                <a:ext cx="894"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姓名</a:t>
                </a:r>
                <a:endParaRPr lang="zh-CN" altLang="en-US"/>
              </a:p>
            </p:txBody>
          </p:sp>
          <p:sp>
            <p:nvSpPr>
              <p:cNvPr id="21518" name="Oval 42"/>
              <p:cNvSpPr>
                <a:spLocks noChangeArrowheads="1"/>
              </p:cNvSpPr>
              <p:nvPr/>
            </p:nvSpPr>
            <p:spPr bwMode="auto">
              <a:xfrm>
                <a:off x="8068" y="7101"/>
                <a:ext cx="894"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性别</a:t>
                </a:r>
                <a:endParaRPr lang="zh-CN" altLang="en-US"/>
              </a:p>
            </p:txBody>
          </p:sp>
          <p:sp>
            <p:nvSpPr>
              <p:cNvPr id="21519" name="Oval 43"/>
              <p:cNvSpPr>
                <a:spLocks noChangeArrowheads="1"/>
              </p:cNvSpPr>
              <p:nvPr/>
            </p:nvSpPr>
            <p:spPr bwMode="auto">
              <a:xfrm>
                <a:off x="8962" y="7447"/>
                <a:ext cx="893" cy="4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年龄</a:t>
                </a:r>
                <a:endParaRPr lang="zh-CN" altLang="en-US"/>
              </a:p>
            </p:txBody>
          </p:sp>
          <p:sp>
            <p:nvSpPr>
              <p:cNvPr id="21520" name="Oval 44"/>
              <p:cNvSpPr>
                <a:spLocks noChangeArrowheads="1"/>
              </p:cNvSpPr>
              <p:nvPr/>
            </p:nvSpPr>
            <p:spPr bwMode="auto">
              <a:xfrm>
                <a:off x="8893" y="8655"/>
                <a:ext cx="893"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成绩</a:t>
                </a:r>
                <a:endParaRPr lang="zh-CN" altLang="en-US"/>
              </a:p>
            </p:txBody>
          </p:sp>
          <p:sp>
            <p:nvSpPr>
              <p:cNvPr id="21521" name="Line 45"/>
              <p:cNvSpPr>
                <a:spLocks noChangeShapeType="1"/>
              </p:cNvSpPr>
              <p:nvPr/>
            </p:nvSpPr>
            <p:spPr bwMode="auto">
              <a:xfrm flipH="1">
                <a:off x="7862" y="8195"/>
                <a:ext cx="0" cy="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2" name="Line 46"/>
              <p:cNvSpPr>
                <a:spLocks noChangeShapeType="1"/>
              </p:cNvSpPr>
              <p:nvPr/>
            </p:nvSpPr>
            <p:spPr bwMode="auto">
              <a:xfrm>
                <a:off x="8481" y="8944"/>
                <a:ext cx="4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3" name="Line 47"/>
              <p:cNvSpPr>
                <a:spLocks noChangeShapeType="1"/>
              </p:cNvSpPr>
              <p:nvPr/>
            </p:nvSpPr>
            <p:spPr bwMode="auto">
              <a:xfrm>
                <a:off x="7519" y="7562"/>
                <a:ext cx="206"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4" name="Line 48"/>
              <p:cNvSpPr>
                <a:spLocks noChangeShapeType="1"/>
              </p:cNvSpPr>
              <p:nvPr/>
            </p:nvSpPr>
            <p:spPr bwMode="auto">
              <a:xfrm flipH="1">
                <a:off x="8137" y="7562"/>
                <a:ext cx="275"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5" name="Line 49"/>
              <p:cNvSpPr>
                <a:spLocks noChangeShapeType="1"/>
              </p:cNvSpPr>
              <p:nvPr/>
            </p:nvSpPr>
            <p:spPr bwMode="auto">
              <a:xfrm>
                <a:off x="6626" y="7619"/>
                <a:ext cx="893" cy="2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6" name="Line 50"/>
              <p:cNvSpPr>
                <a:spLocks noChangeShapeType="1"/>
              </p:cNvSpPr>
              <p:nvPr/>
            </p:nvSpPr>
            <p:spPr bwMode="auto">
              <a:xfrm flipH="1">
                <a:off x="8275" y="7677"/>
                <a:ext cx="687" cy="1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7" name="Text Box 51"/>
              <p:cNvSpPr txBox="1">
                <a:spLocks noChangeArrowheads="1"/>
              </p:cNvSpPr>
              <p:nvPr/>
            </p:nvSpPr>
            <p:spPr bwMode="auto">
              <a:xfrm>
                <a:off x="7381" y="7850"/>
                <a:ext cx="962" cy="46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学生</a:t>
                </a:r>
                <a:endParaRPr lang="zh-CN" altLang="en-US"/>
              </a:p>
            </p:txBody>
          </p:sp>
          <p:sp>
            <p:nvSpPr>
              <p:cNvPr id="21528" name="Oval 52"/>
              <p:cNvSpPr>
                <a:spLocks noChangeArrowheads="1"/>
              </p:cNvSpPr>
              <p:nvPr/>
            </p:nvSpPr>
            <p:spPr bwMode="auto">
              <a:xfrm>
                <a:off x="5801" y="7389"/>
                <a:ext cx="893"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学号</a:t>
                </a:r>
                <a:endParaRPr lang="zh-CN" altLang="en-US"/>
              </a:p>
            </p:txBody>
          </p:sp>
          <p:sp>
            <p:nvSpPr>
              <p:cNvPr id="21529" name="Line 53"/>
              <p:cNvSpPr>
                <a:spLocks noChangeShapeType="1"/>
              </p:cNvSpPr>
              <p:nvPr/>
            </p:nvSpPr>
            <p:spPr bwMode="auto">
              <a:xfrm>
                <a:off x="7845" y="9240"/>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B8F4AEDE-9BF4-4A3B-9A35-407F2626028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314664C-4B52-43A9-96FC-F382C681372D}" type="slidenum">
              <a:rPr lang="zh-CN" altLang="en-US" sz="2000"/>
              <a:pPr/>
              <a:t>260</a:t>
            </a:fld>
            <a:endParaRPr lang="en-US" altLang="zh-CN" sz="2000"/>
          </a:p>
        </p:txBody>
      </p:sp>
      <p:sp>
        <p:nvSpPr>
          <p:cNvPr id="61443" name="日期占位符 4">
            <a:extLst>
              <a:ext uri="{FF2B5EF4-FFF2-40B4-BE49-F238E27FC236}">
                <a16:creationId xmlns:a16="http://schemas.microsoft.com/office/drawing/2014/main" id="{D2C0984F-E81E-4998-9F1C-2B8A3216797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017A90D-9A58-47D6-B7C2-18C58C7CA7C0}" type="datetime1">
              <a:rPr lang="zh-CN" altLang="en-US" sz="1800" smtClean="0"/>
              <a:pPr/>
              <a:t>2024/6/12</a:t>
            </a:fld>
            <a:endParaRPr lang="en-US" altLang="zh-CN" sz="1000"/>
          </a:p>
        </p:txBody>
      </p:sp>
      <p:sp>
        <p:nvSpPr>
          <p:cNvPr id="2333698" name="Rectangle 2">
            <a:extLst>
              <a:ext uri="{FF2B5EF4-FFF2-40B4-BE49-F238E27FC236}">
                <a16:creationId xmlns:a16="http://schemas.microsoft.com/office/drawing/2014/main" id="{E4A5B138-7927-433B-8968-4B7E5F74D10F}"/>
              </a:ext>
            </a:extLst>
          </p:cNvPr>
          <p:cNvSpPr>
            <a:spLocks noGrp="1" noChangeArrowheads="1"/>
          </p:cNvSpPr>
          <p:nvPr>
            <p:ph type="title"/>
          </p:nvPr>
        </p:nvSpPr>
        <p:spPr/>
        <p:txBody>
          <a:bodyPr/>
          <a:lstStyle/>
          <a:p>
            <a:pPr>
              <a:defRPr/>
            </a:pPr>
            <a:r>
              <a:rPr lang="en-US" altLang="en-US"/>
              <a:t>9.3.5	两阶段封锁协议</a:t>
            </a:r>
            <a:endParaRPr lang="zh-CN" altLang="en-US"/>
          </a:p>
        </p:txBody>
      </p:sp>
      <p:sp>
        <p:nvSpPr>
          <p:cNvPr id="61445" name="Rectangle 3">
            <a:extLst>
              <a:ext uri="{FF2B5EF4-FFF2-40B4-BE49-F238E27FC236}">
                <a16:creationId xmlns:a16="http://schemas.microsoft.com/office/drawing/2014/main" id="{103FB5E4-806D-41A8-8250-ACD8340998B4}"/>
              </a:ext>
            </a:extLst>
          </p:cNvPr>
          <p:cNvSpPr>
            <a:spLocks noGrp="1" noChangeArrowheads="1"/>
          </p:cNvSpPr>
          <p:nvPr>
            <p:ph type="body" idx="1"/>
          </p:nvPr>
        </p:nvSpPr>
        <p:spPr>
          <a:xfrm>
            <a:off x="650875" y="1143000"/>
            <a:ext cx="8820150" cy="5062538"/>
          </a:xfrm>
        </p:spPr>
        <p:txBody>
          <a:bodyPr/>
          <a:lstStyle/>
          <a:p>
            <a:pPr>
              <a:lnSpc>
                <a:spcPct val="100000"/>
              </a:lnSpc>
            </a:pPr>
            <a:r>
              <a:rPr lang="zh-CN" altLang="en-US"/>
              <a:t>“</a:t>
            </a:r>
            <a:r>
              <a:rPr lang="en-US" altLang="en-US"/>
              <a:t>两阶段</a:t>
            </a:r>
            <a:r>
              <a:rPr lang="zh-CN" altLang="en-US"/>
              <a:t>”锁的含义</a:t>
            </a:r>
            <a:r>
              <a:rPr lang="en-US" altLang="zh-CN"/>
              <a:t>:</a:t>
            </a:r>
            <a:r>
              <a:rPr lang="zh-CN" altLang="en-US"/>
              <a:t>事务分为两个阶段</a:t>
            </a:r>
          </a:p>
          <a:p>
            <a:pPr lvl="1">
              <a:lnSpc>
                <a:spcPct val="80000"/>
              </a:lnSpc>
            </a:pPr>
            <a:r>
              <a:rPr lang="zh-CN" altLang="en-US">
                <a:solidFill>
                  <a:srgbClr val="0000FF"/>
                </a:solidFill>
              </a:rPr>
              <a:t>第一阶段是获得封锁，也称为扩展阶段</a:t>
            </a:r>
            <a:r>
              <a:rPr lang="zh-CN" altLang="en-US"/>
              <a:t>。</a:t>
            </a:r>
          </a:p>
          <a:p>
            <a:pPr lvl="2">
              <a:lnSpc>
                <a:spcPct val="80000"/>
              </a:lnSpc>
            </a:pPr>
            <a:r>
              <a:rPr lang="zh-CN" altLang="en-US"/>
              <a:t>在这阶段</a:t>
            </a:r>
            <a:r>
              <a:rPr lang="en-US" altLang="zh-CN"/>
              <a:t>,</a:t>
            </a:r>
            <a:r>
              <a:rPr lang="zh-CN" altLang="en-US"/>
              <a:t>事务可以申请获得任何数据项上的任何类型的锁，但是不能释放任何锁</a:t>
            </a:r>
          </a:p>
          <a:p>
            <a:pPr lvl="1">
              <a:lnSpc>
                <a:spcPct val="80000"/>
              </a:lnSpc>
            </a:pPr>
            <a:r>
              <a:rPr lang="zh-CN" altLang="en-US">
                <a:solidFill>
                  <a:srgbClr val="0000FF"/>
                </a:solidFill>
              </a:rPr>
              <a:t>第二阶段是释放封锁，也称为收缩阶段</a:t>
            </a:r>
            <a:r>
              <a:rPr lang="zh-CN" altLang="en-US"/>
              <a:t>。</a:t>
            </a:r>
          </a:p>
          <a:p>
            <a:pPr lvl="2">
              <a:lnSpc>
                <a:spcPct val="80000"/>
              </a:lnSpc>
            </a:pPr>
            <a:r>
              <a:rPr lang="zh-CN" altLang="en-US"/>
              <a:t>在这阶段</a:t>
            </a:r>
            <a:r>
              <a:rPr lang="en-US" altLang="zh-CN"/>
              <a:t>,</a:t>
            </a:r>
            <a:r>
              <a:rPr lang="zh-CN" altLang="en-US"/>
              <a:t>事务可以释放任何数据项上的任何类型的锁，但是不能再申请任何锁。</a:t>
            </a:r>
          </a:p>
          <a:p>
            <a:pPr lvl="1">
              <a:lnSpc>
                <a:spcPct val="100000"/>
              </a:lnSpc>
            </a:pPr>
            <a:r>
              <a:rPr lang="zh-CN" altLang="en-US"/>
              <a:t>例：事务</a:t>
            </a:r>
            <a:r>
              <a:rPr lang="en-US" altLang="zh-CN"/>
              <a:t>1</a:t>
            </a:r>
            <a:r>
              <a:rPr lang="zh-CN" altLang="en-US"/>
              <a:t>遵守</a:t>
            </a:r>
            <a:r>
              <a:rPr lang="en-US" altLang="en-US"/>
              <a:t>两阶段封锁</a:t>
            </a:r>
            <a:r>
              <a:rPr lang="zh-CN" altLang="en-US"/>
              <a:t>协议，事务</a:t>
            </a:r>
            <a:r>
              <a:rPr lang="en-US" altLang="zh-CN"/>
              <a:t>2</a:t>
            </a:r>
            <a:r>
              <a:rPr lang="zh-CN" altLang="en-US"/>
              <a:t>不遵守</a:t>
            </a:r>
            <a:r>
              <a:rPr lang="en-US" altLang="en-US"/>
              <a:t>两阶段封锁</a:t>
            </a:r>
            <a:r>
              <a:rPr lang="zh-CN" altLang="en-US"/>
              <a:t>协议</a:t>
            </a:r>
          </a:p>
          <a:p>
            <a:pPr>
              <a:lnSpc>
                <a:spcPct val="100000"/>
              </a:lnSpc>
              <a:buFont typeface="Wingdings" panose="05000000000000000000" pitchFamily="2" charset="2"/>
              <a:buNone/>
            </a:pPr>
            <a:r>
              <a:rPr lang="en-US" altLang="zh-CN" sz="2400">
                <a:solidFill>
                  <a:srgbClr val="FF0000"/>
                </a:solidFill>
              </a:rPr>
              <a:t>Slock A ... Slock B ... Xlock C ...</a:t>
            </a:r>
            <a:r>
              <a:rPr lang="en-US" altLang="zh-CN" sz="2400"/>
              <a:t> </a:t>
            </a:r>
            <a:r>
              <a:rPr lang="en-US" altLang="zh-CN" sz="2400">
                <a:solidFill>
                  <a:srgbClr val="0000FF"/>
                </a:solidFill>
              </a:rPr>
              <a:t>Unlock B ... Unlock A ... Unlock C</a:t>
            </a:r>
            <a:endParaRPr lang="zh-CN" altLang="en-US" sz="2400">
              <a:solidFill>
                <a:srgbClr val="0000FF"/>
              </a:solidFill>
            </a:endParaRPr>
          </a:p>
          <a:p>
            <a:pPr>
              <a:lnSpc>
                <a:spcPct val="100000"/>
              </a:lnSpc>
              <a:buFont typeface="Wingdings" panose="05000000000000000000" pitchFamily="2" charset="2"/>
              <a:buNone/>
            </a:pPr>
            <a:r>
              <a:rPr lang="en-US" altLang="zh-CN" sz="2400">
                <a:solidFill>
                  <a:srgbClr val="FF0000"/>
                </a:solidFill>
              </a:rPr>
              <a:t>Slock A</a:t>
            </a:r>
            <a:r>
              <a:rPr lang="en-US" altLang="zh-CN" sz="2400"/>
              <a:t> ... </a:t>
            </a:r>
            <a:r>
              <a:rPr lang="en-US" altLang="zh-CN" sz="2400">
                <a:solidFill>
                  <a:srgbClr val="0000FF"/>
                </a:solidFill>
              </a:rPr>
              <a:t>Unlock A</a:t>
            </a:r>
            <a:r>
              <a:rPr lang="en-US" altLang="zh-CN" sz="2400"/>
              <a:t> ... </a:t>
            </a:r>
            <a:r>
              <a:rPr lang="en-US" altLang="zh-CN" sz="2400">
                <a:solidFill>
                  <a:srgbClr val="FF0000"/>
                </a:solidFill>
              </a:rPr>
              <a:t>Slock B ... Xlock C</a:t>
            </a:r>
            <a:r>
              <a:rPr lang="en-US" altLang="zh-CN" sz="2400"/>
              <a:t> ... </a:t>
            </a:r>
            <a:r>
              <a:rPr lang="en-US" altLang="zh-CN" sz="2400">
                <a:solidFill>
                  <a:srgbClr val="0000FF"/>
                </a:solidFill>
              </a:rPr>
              <a:t>Unlock C ... Unlock B</a:t>
            </a:r>
            <a:endParaRPr lang="zh-CN" altLang="en-US" sz="2400">
              <a:solidFill>
                <a:srgbClr val="0000FF"/>
              </a:solidFill>
            </a:endParaRPr>
          </a:p>
        </p:txBody>
      </p:sp>
    </p:spTree>
    <p:extLst>
      <p:ext uri="{BB962C8B-B14F-4D97-AF65-F5344CB8AC3E}">
        <p14:creationId xmlns:p14="http://schemas.microsoft.com/office/powerpoint/2010/main" val="371749929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13CA8B24-141D-43B3-8AFA-8759E6FC91B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EEE6075-269A-4C3F-973C-39D57410E7E9}" type="slidenum">
              <a:rPr lang="zh-CN" altLang="en-US" sz="2000"/>
              <a:pPr/>
              <a:t>261</a:t>
            </a:fld>
            <a:endParaRPr lang="en-US" altLang="zh-CN" sz="2000"/>
          </a:p>
        </p:txBody>
      </p:sp>
      <p:sp>
        <p:nvSpPr>
          <p:cNvPr id="62467" name="日期占位符 4">
            <a:extLst>
              <a:ext uri="{FF2B5EF4-FFF2-40B4-BE49-F238E27FC236}">
                <a16:creationId xmlns:a16="http://schemas.microsoft.com/office/drawing/2014/main" id="{3B47AC6B-649F-4825-9307-8F8164DB1CA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3DF1B5E-AC4F-4F7B-92B7-EE49EC024C68}" type="datetime1">
              <a:rPr lang="zh-CN" altLang="en-US" sz="1800" smtClean="0"/>
              <a:pPr/>
              <a:t>2024/6/12</a:t>
            </a:fld>
            <a:endParaRPr lang="en-US" altLang="zh-CN" sz="1000"/>
          </a:p>
        </p:txBody>
      </p:sp>
      <p:sp>
        <p:nvSpPr>
          <p:cNvPr id="2302978" name="Rectangle 2">
            <a:extLst>
              <a:ext uri="{FF2B5EF4-FFF2-40B4-BE49-F238E27FC236}">
                <a16:creationId xmlns:a16="http://schemas.microsoft.com/office/drawing/2014/main" id="{7C3683CA-EDD8-49A1-A435-BE4D98CBC737}"/>
              </a:ext>
            </a:extLst>
          </p:cNvPr>
          <p:cNvSpPr>
            <a:spLocks noGrp="1" noChangeArrowheads="1"/>
          </p:cNvSpPr>
          <p:nvPr>
            <p:ph type="title"/>
          </p:nvPr>
        </p:nvSpPr>
        <p:spPr/>
        <p:txBody>
          <a:bodyPr/>
          <a:lstStyle/>
          <a:p>
            <a:pPr>
              <a:defRPr/>
            </a:pPr>
            <a:r>
              <a:rPr lang="en-US" altLang="en-US"/>
              <a:t>9.3.5	两阶段封锁协议</a:t>
            </a:r>
            <a:endParaRPr lang="zh-CN" altLang="en-US"/>
          </a:p>
        </p:txBody>
      </p:sp>
      <p:sp>
        <p:nvSpPr>
          <p:cNvPr id="62469" name="Rectangle 3">
            <a:extLst>
              <a:ext uri="{FF2B5EF4-FFF2-40B4-BE49-F238E27FC236}">
                <a16:creationId xmlns:a16="http://schemas.microsoft.com/office/drawing/2014/main" id="{25F3139A-4AF8-42E9-AA5F-192AB248AD2C}"/>
              </a:ext>
            </a:extLst>
          </p:cNvPr>
          <p:cNvSpPr>
            <a:spLocks noGrp="1" noChangeArrowheads="1"/>
          </p:cNvSpPr>
          <p:nvPr>
            <p:ph type="body" idx="1"/>
          </p:nvPr>
        </p:nvSpPr>
        <p:spPr>
          <a:xfrm>
            <a:off x="650875" y="1143000"/>
            <a:ext cx="8820150" cy="4826000"/>
          </a:xfrm>
        </p:spPr>
        <p:txBody>
          <a:bodyPr/>
          <a:lstStyle/>
          <a:p>
            <a:pPr marL="342900" indent="-342900" defTabSz="914400">
              <a:lnSpc>
                <a:spcPct val="110000"/>
              </a:lnSpc>
            </a:pPr>
            <a:r>
              <a:rPr lang="zh-CN" altLang="en-US"/>
              <a:t>并行执行的所有事务均遵守</a:t>
            </a:r>
            <a:r>
              <a:rPr lang="en-US" altLang="en-US"/>
              <a:t>两阶段封锁</a:t>
            </a:r>
            <a:r>
              <a:rPr lang="zh-CN" altLang="en-US"/>
              <a:t>协议，则对这些事务的所有并行调度策略都是可串行化的。</a:t>
            </a:r>
          </a:p>
          <a:p>
            <a:pPr marL="342900" indent="-342900" defTabSz="914400">
              <a:lnSpc>
                <a:spcPct val="110000"/>
              </a:lnSpc>
              <a:buFont typeface="Wingdings" panose="05000000000000000000" pitchFamily="2" charset="2"/>
              <a:buNone/>
            </a:pPr>
            <a:endParaRPr lang="zh-CN" altLang="en-US"/>
          </a:p>
          <a:p>
            <a:pPr marL="342900" indent="-342900" defTabSz="914400">
              <a:lnSpc>
                <a:spcPct val="110000"/>
              </a:lnSpc>
              <a:buFont typeface="Wingdings" panose="05000000000000000000" pitchFamily="2" charset="2"/>
              <a:buNone/>
            </a:pPr>
            <a:r>
              <a:rPr lang="zh-CN" altLang="en-US"/>
              <a:t>	</a:t>
            </a:r>
            <a:r>
              <a:rPr lang="zh-CN" altLang="en-US">
                <a:solidFill>
                  <a:srgbClr val="FF0000"/>
                </a:solidFill>
              </a:rPr>
              <a:t>所有遵守</a:t>
            </a:r>
            <a:r>
              <a:rPr lang="en-US" altLang="en-US">
                <a:solidFill>
                  <a:srgbClr val="FF0000"/>
                </a:solidFill>
              </a:rPr>
              <a:t>两阶段封锁</a:t>
            </a:r>
            <a:r>
              <a:rPr lang="zh-CN" altLang="en-US">
                <a:solidFill>
                  <a:srgbClr val="FF0000"/>
                </a:solidFill>
              </a:rPr>
              <a:t>协议的事务，其并行执行的结果一定是正确的</a:t>
            </a:r>
          </a:p>
          <a:p>
            <a:pPr marL="342900" indent="-342900" defTabSz="914400">
              <a:lnSpc>
                <a:spcPct val="110000"/>
              </a:lnSpc>
            </a:pPr>
            <a:r>
              <a:rPr lang="zh-CN" altLang="en-US"/>
              <a:t>事务遵守两段锁协议是可串行化调度的</a:t>
            </a:r>
            <a:r>
              <a:rPr lang="zh-CN" altLang="en-US">
                <a:solidFill>
                  <a:srgbClr val="0000FF"/>
                </a:solidFill>
              </a:rPr>
              <a:t>充分条件</a:t>
            </a:r>
            <a:r>
              <a:rPr lang="zh-CN" altLang="en-US"/>
              <a:t>，而不是必要条件</a:t>
            </a:r>
          </a:p>
          <a:p>
            <a:pPr marL="742950" lvl="1" indent="-285750" defTabSz="914400">
              <a:lnSpc>
                <a:spcPct val="110000"/>
              </a:lnSpc>
            </a:pPr>
            <a:r>
              <a:rPr lang="zh-CN" altLang="en-US"/>
              <a:t>可串行化的调度中，不一定所有事务都必须符合</a:t>
            </a:r>
            <a:r>
              <a:rPr lang="en-US" altLang="en-US"/>
              <a:t>两阶段封锁</a:t>
            </a:r>
            <a:r>
              <a:rPr lang="zh-CN" altLang="en-US"/>
              <a:t>协议。</a:t>
            </a:r>
          </a:p>
        </p:txBody>
      </p:sp>
      <p:sp>
        <p:nvSpPr>
          <p:cNvPr id="62470" name="AutoShape 4">
            <a:extLst>
              <a:ext uri="{FF2B5EF4-FFF2-40B4-BE49-F238E27FC236}">
                <a16:creationId xmlns:a16="http://schemas.microsoft.com/office/drawing/2014/main" id="{B7A5C911-8FF2-4F18-AC4F-A7D87BCD33A3}"/>
              </a:ext>
            </a:extLst>
          </p:cNvPr>
          <p:cNvSpPr>
            <a:spLocks noChangeArrowheads="1"/>
          </p:cNvSpPr>
          <p:nvPr/>
        </p:nvSpPr>
        <p:spPr bwMode="auto">
          <a:xfrm>
            <a:off x="4160838" y="2133600"/>
            <a:ext cx="825500" cy="609600"/>
          </a:xfrm>
          <a:prstGeom prst="downArrow">
            <a:avLst>
              <a:gd name="adj1" fmla="val 50000"/>
              <a:gd name="adj2" fmla="val 25000"/>
            </a:avLst>
          </a:prstGeom>
          <a:solidFill>
            <a:srgbClr val="0000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264896753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0B1BECDF-A4EC-4379-BA21-24802081AE8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5484EA1-8710-462A-8D7C-489833B320CD}" type="slidenum">
              <a:rPr lang="zh-CN" altLang="en-US" sz="2000"/>
              <a:pPr/>
              <a:t>262</a:t>
            </a:fld>
            <a:endParaRPr lang="en-US" altLang="zh-CN" sz="2000"/>
          </a:p>
        </p:txBody>
      </p:sp>
      <p:sp>
        <p:nvSpPr>
          <p:cNvPr id="66563" name="日期占位符 4">
            <a:extLst>
              <a:ext uri="{FF2B5EF4-FFF2-40B4-BE49-F238E27FC236}">
                <a16:creationId xmlns:a16="http://schemas.microsoft.com/office/drawing/2014/main" id="{7910EDEF-88F9-4305-B7BA-A72E4DCA005D}"/>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96C4088-1E18-4F41-949A-09219CCAD701}" type="datetime1">
              <a:rPr lang="zh-CN" altLang="en-US" sz="1800" smtClean="0"/>
              <a:pPr/>
              <a:t>2024/6/12</a:t>
            </a:fld>
            <a:endParaRPr lang="en-US" altLang="zh-CN" sz="1000"/>
          </a:p>
        </p:txBody>
      </p:sp>
      <p:sp>
        <p:nvSpPr>
          <p:cNvPr id="2305026" name="Rectangle 2">
            <a:extLst>
              <a:ext uri="{FF2B5EF4-FFF2-40B4-BE49-F238E27FC236}">
                <a16:creationId xmlns:a16="http://schemas.microsoft.com/office/drawing/2014/main" id="{30F85330-76D9-4B64-BD0F-58D237361AE2}"/>
              </a:ext>
            </a:extLst>
          </p:cNvPr>
          <p:cNvSpPr>
            <a:spLocks noGrp="1" noChangeArrowheads="1"/>
          </p:cNvSpPr>
          <p:nvPr>
            <p:ph type="title"/>
          </p:nvPr>
        </p:nvSpPr>
        <p:spPr/>
        <p:txBody>
          <a:bodyPr/>
          <a:lstStyle/>
          <a:p>
            <a:pPr>
              <a:defRPr/>
            </a:pPr>
            <a:r>
              <a:rPr lang="en-US" altLang="en-US"/>
              <a:t>9.3.5	两阶段封锁协议</a:t>
            </a:r>
            <a:endParaRPr lang="zh-CN" altLang="en-US"/>
          </a:p>
        </p:txBody>
      </p:sp>
      <p:sp>
        <p:nvSpPr>
          <p:cNvPr id="66565" name="Rectangle 3">
            <a:extLst>
              <a:ext uri="{FF2B5EF4-FFF2-40B4-BE49-F238E27FC236}">
                <a16:creationId xmlns:a16="http://schemas.microsoft.com/office/drawing/2014/main" id="{C8E01266-868E-4242-AD6B-D459603408AB}"/>
              </a:ext>
            </a:extLst>
          </p:cNvPr>
          <p:cNvSpPr>
            <a:spLocks noGrp="1" noChangeArrowheads="1"/>
          </p:cNvSpPr>
          <p:nvPr>
            <p:ph type="body" idx="1"/>
          </p:nvPr>
        </p:nvSpPr>
        <p:spPr>
          <a:xfrm>
            <a:off x="650875" y="1143000"/>
            <a:ext cx="8820150" cy="2987675"/>
          </a:xfrm>
        </p:spPr>
        <p:txBody>
          <a:bodyPr/>
          <a:lstStyle/>
          <a:p>
            <a:r>
              <a:rPr lang="en-US" altLang="en-US"/>
              <a:t>两阶段封锁</a:t>
            </a:r>
            <a:r>
              <a:rPr lang="zh-CN" altLang="en-US"/>
              <a:t>协议与防止死锁的一次封锁法</a:t>
            </a:r>
          </a:p>
          <a:p>
            <a:pPr lvl="1"/>
            <a:r>
              <a:rPr lang="zh-CN" altLang="en-US"/>
              <a:t>一次封锁法要求每个事务必须一次将所有要使用的数据全部加锁，否则就不能继续执行，因此</a:t>
            </a:r>
            <a:r>
              <a:rPr lang="zh-CN" altLang="en-US">
                <a:solidFill>
                  <a:srgbClr val="0000FF"/>
                </a:solidFill>
              </a:rPr>
              <a:t>一次封锁法遵守两段锁协议</a:t>
            </a:r>
          </a:p>
          <a:p>
            <a:pPr lvl="1"/>
            <a:r>
              <a:rPr lang="zh-CN" altLang="en-US"/>
              <a:t>但是</a:t>
            </a:r>
            <a:r>
              <a:rPr lang="en-US" altLang="en-US"/>
              <a:t>两阶段封锁</a:t>
            </a:r>
            <a:r>
              <a:rPr lang="zh-CN" altLang="en-US"/>
              <a:t>协议并不要求事务必须一次将所有要使用的数据全部加锁，因此</a:t>
            </a:r>
            <a:r>
              <a:rPr lang="zh-CN" altLang="en-US">
                <a:solidFill>
                  <a:srgbClr val="0000FF"/>
                </a:solidFill>
              </a:rPr>
              <a:t>遵守</a:t>
            </a:r>
            <a:r>
              <a:rPr lang="en-US" altLang="en-US">
                <a:solidFill>
                  <a:srgbClr val="0000FF"/>
                </a:solidFill>
              </a:rPr>
              <a:t>两阶段封锁</a:t>
            </a:r>
            <a:r>
              <a:rPr lang="zh-CN" altLang="en-US">
                <a:solidFill>
                  <a:srgbClr val="0000FF"/>
                </a:solidFill>
              </a:rPr>
              <a:t>协议的事务可能发生死锁</a:t>
            </a:r>
          </a:p>
        </p:txBody>
      </p:sp>
      <p:grpSp>
        <p:nvGrpSpPr>
          <p:cNvPr id="2305028" name="Group 4">
            <a:extLst>
              <a:ext uri="{FF2B5EF4-FFF2-40B4-BE49-F238E27FC236}">
                <a16:creationId xmlns:a16="http://schemas.microsoft.com/office/drawing/2014/main" id="{31E38EBB-4782-43B0-A676-810F2AAA766B}"/>
              </a:ext>
            </a:extLst>
          </p:cNvPr>
          <p:cNvGrpSpPr>
            <a:grpSpLocks/>
          </p:cNvGrpSpPr>
          <p:nvPr/>
        </p:nvGrpSpPr>
        <p:grpSpPr bwMode="auto">
          <a:xfrm>
            <a:off x="5270500" y="3644900"/>
            <a:ext cx="3714750" cy="3733800"/>
            <a:chOff x="1560" y="1488"/>
            <a:chExt cx="2340" cy="2352"/>
          </a:xfrm>
        </p:grpSpPr>
        <p:sp>
          <p:nvSpPr>
            <p:cNvPr id="66568" name="Rectangle 5">
              <a:extLst>
                <a:ext uri="{FF2B5EF4-FFF2-40B4-BE49-F238E27FC236}">
                  <a16:creationId xmlns:a16="http://schemas.microsoft.com/office/drawing/2014/main" id="{66097ACE-33AB-4916-9059-3032BD05D2F5}"/>
                </a:ext>
              </a:extLst>
            </p:cNvPr>
            <p:cNvSpPr>
              <a:spLocks noChangeArrowheads="1"/>
            </p:cNvSpPr>
            <p:nvPr/>
          </p:nvSpPr>
          <p:spPr bwMode="auto">
            <a:xfrm>
              <a:off x="1819" y="1488"/>
              <a:ext cx="833" cy="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30000">
                  <a:latin typeface="Times New Roman" panose="02020603050405020304" pitchFamily="18" charset="0"/>
                </a:rPr>
                <a:t>1</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Slock B</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读</a:t>
              </a:r>
              <a:r>
                <a:rPr kumimoji="1" lang="en-US" altLang="zh-CN">
                  <a:latin typeface="Times New Roman" panose="02020603050405020304" pitchFamily="18" charset="0"/>
                </a:rPr>
                <a:t>B=2</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A</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endParaRPr kumimoji="1" lang="zh-CN" altLang="en-US" b="0">
                <a:latin typeface="Times New Roman" panose="02020603050405020304" pitchFamily="18" charset="0"/>
              </a:endParaRPr>
            </a:p>
          </p:txBody>
        </p:sp>
        <p:sp>
          <p:nvSpPr>
            <p:cNvPr id="66569" name="Rectangle 6">
              <a:extLst>
                <a:ext uri="{FF2B5EF4-FFF2-40B4-BE49-F238E27FC236}">
                  <a16:creationId xmlns:a16="http://schemas.microsoft.com/office/drawing/2014/main" id="{8AF34883-E993-43C5-93C1-8C2AE9A289E6}"/>
                </a:ext>
              </a:extLst>
            </p:cNvPr>
            <p:cNvSpPr>
              <a:spLocks noChangeArrowheads="1"/>
            </p:cNvSpPr>
            <p:nvPr/>
          </p:nvSpPr>
          <p:spPr bwMode="auto">
            <a:xfrm>
              <a:off x="2860" y="1584"/>
              <a:ext cx="833" cy="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T</a:t>
              </a:r>
              <a:r>
                <a:rPr kumimoji="1" lang="en-US" altLang="zh-CN" baseline="-30000">
                  <a:latin typeface="Times New Roman" panose="02020603050405020304" pitchFamily="18" charset="0"/>
                </a:rPr>
                <a:t>2</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Slock A</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读</a:t>
              </a:r>
              <a:r>
                <a:rPr kumimoji="1" lang="en-US" altLang="zh-CN">
                  <a:latin typeface="Times New Roman" panose="02020603050405020304" pitchFamily="18" charset="0"/>
                </a:rPr>
                <a:t>A=2</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 </a:t>
              </a:r>
              <a:endParaRPr kumimoji="1" lang="en-US" altLang="zh-CN" b="0">
                <a:latin typeface="Times New Roman" panose="02020603050405020304" pitchFamily="18" charset="0"/>
              </a:endParaRPr>
            </a:p>
            <a:p>
              <a:pPr algn="ctr" eaLnBrk="1" hangingPunct="1"/>
              <a:r>
                <a:rPr kumimoji="1" lang="en-US" altLang="zh-CN">
                  <a:latin typeface="Times New Roman" panose="02020603050405020304" pitchFamily="18" charset="0"/>
                </a:rPr>
                <a:t>Xlock B</a:t>
              </a:r>
              <a:endParaRPr kumimoji="1" lang="en-US" altLang="zh-CN" b="0">
                <a:latin typeface="Times New Roman" panose="02020603050405020304" pitchFamily="18" charset="0"/>
              </a:endParaRPr>
            </a:p>
            <a:p>
              <a:pPr algn="ctr" eaLnBrk="1" hangingPunct="1"/>
              <a:r>
                <a:rPr kumimoji="1" lang="zh-CN" altLang="en-US">
                  <a:latin typeface="Times New Roman" panose="02020603050405020304" pitchFamily="18" charset="0"/>
                </a:rPr>
                <a:t>等待</a:t>
              </a:r>
              <a:endParaRPr kumimoji="1" lang="zh-CN" altLang="en-US" b="0">
                <a:latin typeface="Times New Roman" panose="02020603050405020304" pitchFamily="18" charset="0"/>
              </a:endParaRPr>
            </a:p>
            <a:p>
              <a:pPr algn="ctr" eaLnBrk="1" hangingPunct="1"/>
              <a:endParaRPr kumimoji="1" lang="zh-CN" altLang="en-US" b="0">
                <a:latin typeface="Times New Roman" panose="02020603050405020304" pitchFamily="18" charset="0"/>
              </a:endParaRPr>
            </a:p>
            <a:p>
              <a:pPr algn="ctr" eaLnBrk="1" hangingPunct="1"/>
              <a:endParaRPr kumimoji="1" lang="zh-CN" altLang="en-US" b="0">
                <a:latin typeface="Times New Roman" panose="02020603050405020304" pitchFamily="18" charset="0"/>
              </a:endParaRPr>
            </a:p>
          </p:txBody>
        </p:sp>
        <p:sp>
          <p:nvSpPr>
            <p:cNvPr id="66570" name="Line 7">
              <a:extLst>
                <a:ext uri="{FF2B5EF4-FFF2-40B4-BE49-F238E27FC236}">
                  <a16:creationId xmlns:a16="http://schemas.microsoft.com/office/drawing/2014/main" id="{53202EEE-0F09-40BE-8B11-945A1244D54F}"/>
                </a:ext>
              </a:extLst>
            </p:cNvPr>
            <p:cNvSpPr>
              <a:spLocks noChangeShapeType="1"/>
            </p:cNvSpPr>
            <p:nvPr/>
          </p:nvSpPr>
          <p:spPr bwMode="auto">
            <a:xfrm>
              <a:off x="1560" y="1824"/>
              <a:ext cx="23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6571" name="Line 8">
              <a:extLst>
                <a:ext uri="{FF2B5EF4-FFF2-40B4-BE49-F238E27FC236}">
                  <a16:creationId xmlns:a16="http://schemas.microsoft.com/office/drawing/2014/main" id="{26E8440F-D87A-43DA-B325-2FD28F6CE9DB}"/>
                </a:ext>
              </a:extLst>
            </p:cNvPr>
            <p:cNvSpPr>
              <a:spLocks noChangeShapeType="1"/>
            </p:cNvSpPr>
            <p:nvPr/>
          </p:nvSpPr>
          <p:spPr bwMode="auto">
            <a:xfrm>
              <a:off x="2652" y="1584"/>
              <a:ext cx="0" cy="2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2305033" name="Rectangle 9">
            <a:extLst>
              <a:ext uri="{FF2B5EF4-FFF2-40B4-BE49-F238E27FC236}">
                <a16:creationId xmlns:a16="http://schemas.microsoft.com/office/drawing/2014/main" id="{207D7FB2-4601-41E1-92D4-5981A1A7913B}"/>
              </a:ext>
            </a:extLst>
          </p:cNvPr>
          <p:cNvSpPr>
            <a:spLocks noChangeArrowheads="1"/>
          </p:cNvSpPr>
          <p:nvPr/>
        </p:nvSpPr>
        <p:spPr bwMode="auto">
          <a:xfrm>
            <a:off x="1208088" y="4797425"/>
            <a:ext cx="3440112" cy="1373188"/>
          </a:xfrm>
          <a:prstGeom prst="rect">
            <a:avLst/>
          </a:prstGeom>
          <a:noFill/>
          <a:ln>
            <a:noFill/>
          </a:ln>
          <a:effectLst/>
        </p:spPr>
        <p:txBody>
          <a:bodyPr>
            <a:spAutoFit/>
          </a:bodyPr>
          <a:lstStyle/>
          <a:p>
            <a:pPr lvl="1">
              <a:spcBef>
                <a:spcPct val="35000"/>
              </a:spcBef>
              <a:buClr>
                <a:srgbClr val="27305F"/>
              </a:buClr>
              <a:defRPr/>
            </a:pPr>
            <a:r>
              <a:rPr lang="zh-CN" altLang="en-US" sz="2800">
                <a:latin typeface="Arial" charset="0"/>
              </a:rPr>
              <a:t>遵守</a:t>
            </a:r>
            <a:r>
              <a:rPr lang="en-US" altLang="en-US" sz="2800">
                <a:effectLst>
                  <a:outerShdw blurRad="38100" dist="38100" dir="2700000" algn="tl">
                    <a:srgbClr val="C0C0C0"/>
                  </a:outerShdw>
                </a:effectLst>
                <a:latin typeface="Arial" charset="0"/>
              </a:rPr>
              <a:t>两阶段封锁</a:t>
            </a:r>
            <a:r>
              <a:rPr lang="zh-CN" altLang="en-US" sz="2800">
                <a:latin typeface="Arial" charset="0"/>
              </a:rPr>
              <a:t>协议的事务发生死锁</a:t>
            </a:r>
          </a:p>
        </p:txBody>
      </p:sp>
    </p:spTree>
    <p:extLst>
      <p:ext uri="{BB962C8B-B14F-4D97-AF65-F5344CB8AC3E}">
        <p14:creationId xmlns:p14="http://schemas.microsoft.com/office/powerpoint/2010/main" val="3612170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05028"/>
                                        </p:tgtEl>
                                        <p:attrNameLst>
                                          <p:attrName>style.visibility</p:attrName>
                                        </p:attrNameLst>
                                      </p:cBhvr>
                                      <p:to>
                                        <p:strVal val="visible"/>
                                      </p:to>
                                    </p:set>
                                    <p:anim calcmode="lin" valueType="num">
                                      <p:cBhvr additive="base">
                                        <p:cTn id="7" dur="500" fill="hold"/>
                                        <p:tgtEl>
                                          <p:spTgt spid="2305028"/>
                                        </p:tgtEl>
                                        <p:attrNameLst>
                                          <p:attrName>ppt_x</p:attrName>
                                        </p:attrNameLst>
                                      </p:cBhvr>
                                      <p:tavLst>
                                        <p:tav tm="0">
                                          <p:val>
                                            <p:strVal val="#ppt_x"/>
                                          </p:val>
                                        </p:tav>
                                        <p:tav tm="100000">
                                          <p:val>
                                            <p:strVal val="#ppt_x"/>
                                          </p:val>
                                        </p:tav>
                                      </p:tavLst>
                                    </p:anim>
                                    <p:anim calcmode="lin" valueType="num">
                                      <p:cBhvr additive="base">
                                        <p:cTn id="8" dur="500" fill="hold"/>
                                        <p:tgtEl>
                                          <p:spTgt spid="23050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05033"/>
                                        </p:tgtEl>
                                        <p:attrNameLst>
                                          <p:attrName>style.visibility</p:attrName>
                                        </p:attrNameLst>
                                      </p:cBhvr>
                                      <p:to>
                                        <p:strVal val="visible"/>
                                      </p:to>
                                    </p:set>
                                    <p:anim calcmode="lin" valueType="num">
                                      <p:cBhvr additive="base">
                                        <p:cTn id="11" dur="500" fill="hold"/>
                                        <p:tgtEl>
                                          <p:spTgt spid="2305033"/>
                                        </p:tgtEl>
                                        <p:attrNameLst>
                                          <p:attrName>ppt_x</p:attrName>
                                        </p:attrNameLst>
                                      </p:cBhvr>
                                      <p:tavLst>
                                        <p:tav tm="0">
                                          <p:val>
                                            <p:strVal val="#ppt_x"/>
                                          </p:val>
                                        </p:tav>
                                        <p:tav tm="100000">
                                          <p:val>
                                            <p:strVal val="#ppt_x"/>
                                          </p:val>
                                        </p:tav>
                                      </p:tavLst>
                                    </p:anim>
                                    <p:anim calcmode="lin" valueType="num">
                                      <p:cBhvr additive="base">
                                        <p:cTn id="12" dur="500" fill="hold"/>
                                        <p:tgtEl>
                                          <p:spTgt spid="23050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5033" grpId="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C167D288-116A-4527-849F-8D97378640E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73337DE-A5F0-4AAB-940D-EC9E26E90C50}" type="slidenum">
              <a:rPr lang="zh-CN" altLang="en-US" sz="2000"/>
              <a:pPr/>
              <a:t>263</a:t>
            </a:fld>
            <a:endParaRPr lang="en-US" altLang="zh-CN" sz="2000"/>
          </a:p>
        </p:txBody>
      </p:sp>
      <p:sp>
        <p:nvSpPr>
          <p:cNvPr id="72707" name="日期占位符 4">
            <a:extLst>
              <a:ext uri="{FF2B5EF4-FFF2-40B4-BE49-F238E27FC236}">
                <a16:creationId xmlns:a16="http://schemas.microsoft.com/office/drawing/2014/main" id="{B4E931B8-A987-4D8F-934C-1981C64F5126}"/>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D19B7FA-AD71-44C7-B074-62C2542B1080}" type="datetime1">
              <a:rPr lang="zh-CN" altLang="en-US" sz="1800" smtClean="0"/>
              <a:pPr/>
              <a:t>2024/6/12</a:t>
            </a:fld>
            <a:endParaRPr lang="en-US" altLang="zh-CN" sz="1000"/>
          </a:p>
        </p:txBody>
      </p:sp>
      <p:sp>
        <p:nvSpPr>
          <p:cNvPr id="2308098" name="Rectangle 2">
            <a:extLst>
              <a:ext uri="{FF2B5EF4-FFF2-40B4-BE49-F238E27FC236}">
                <a16:creationId xmlns:a16="http://schemas.microsoft.com/office/drawing/2014/main" id="{804385CA-60BE-4DFE-B470-D8915E9A19B4}"/>
              </a:ext>
            </a:extLst>
          </p:cNvPr>
          <p:cNvSpPr>
            <a:spLocks noGrp="1" noChangeArrowheads="1"/>
          </p:cNvSpPr>
          <p:nvPr>
            <p:ph type="title"/>
          </p:nvPr>
        </p:nvSpPr>
        <p:spPr/>
        <p:txBody>
          <a:bodyPr/>
          <a:lstStyle/>
          <a:p>
            <a:pPr>
              <a:defRPr/>
            </a:pPr>
            <a:r>
              <a:rPr lang="en-US" altLang="en-US"/>
              <a:t>9.4</a:t>
            </a:r>
            <a:r>
              <a:rPr lang="en-US" altLang="zh-CN"/>
              <a:t> </a:t>
            </a:r>
            <a:r>
              <a:rPr lang="en-US" altLang="en-US"/>
              <a:t>多粒度封锁</a:t>
            </a:r>
            <a:endParaRPr lang="zh-CN" altLang="en-US"/>
          </a:p>
        </p:txBody>
      </p:sp>
      <p:sp>
        <p:nvSpPr>
          <p:cNvPr id="62469" name="Rectangle 3">
            <a:extLst>
              <a:ext uri="{FF2B5EF4-FFF2-40B4-BE49-F238E27FC236}">
                <a16:creationId xmlns:a16="http://schemas.microsoft.com/office/drawing/2014/main" id="{EC6B243A-219F-403A-AFE1-721C7B4F0B95}"/>
              </a:ext>
            </a:extLst>
          </p:cNvPr>
          <p:cNvSpPr>
            <a:spLocks noGrp="1" noChangeArrowheads="1"/>
          </p:cNvSpPr>
          <p:nvPr>
            <p:ph type="body" idx="1"/>
          </p:nvPr>
        </p:nvSpPr>
        <p:spPr>
          <a:xfrm>
            <a:off x="650875" y="1143000"/>
            <a:ext cx="8820150" cy="4948238"/>
          </a:xfrm>
        </p:spPr>
        <p:txBody>
          <a:bodyPr/>
          <a:lstStyle/>
          <a:p>
            <a:pPr marL="342900" indent="-342900" defTabSz="914400">
              <a:lnSpc>
                <a:spcPct val="80000"/>
              </a:lnSpc>
            </a:pPr>
            <a:r>
              <a:rPr lang="zh-CN" altLang="en-US"/>
              <a:t>二、选择封锁粒度的原则</a:t>
            </a:r>
          </a:p>
          <a:p>
            <a:pPr marL="742950" lvl="1" indent="-285750" defTabSz="914400">
              <a:lnSpc>
                <a:spcPct val="80000"/>
              </a:lnSpc>
            </a:pPr>
            <a:r>
              <a:rPr lang="zh-CN" altLang="en-US"/>
              <a:t>封锁的粒度越                  大，小，</a:t>
            </a:r>
          </a:p>
          <a:p>
            <a:pPr marL="742950" lvl="1" indent="-285750" defTabSz="914400">
              <a:lnSpc>
                <a:spcPct val="80000"/>
              </a:lnSpc>
            </a:pPr>
            <a:r>
              <a:rPr lang="zh-CN" altLang="en-US"/>
              <a:t>系统被封锁的对象         少，多，</a:t>
            </a:r>
          </a:p>
          <a:p>
            <a:pPr marL="742950" lvl="1" indent="-285750" defTabSz="914400">
              <a:lnSpc>
                <a:spcPct val="80000"/>
              </a:lnSpc>
            </a:pPr>
            <a:r>
              <a:rPr lang="zh-CN" altLang="en-US"/>
              <a:t>并发度                             小，高，</a:t>
            </a:r>
          </a:p>
          <a:p>
            <a:pPr marL="742950" lvl="1" indent="-285750" defTabSz="914400">
              <a:lnSpc>
                <a:spcPct val="80000"/>
              </a:lnSpc>
            </a:pPr>
            <a:r>
              <a:rPr lang="zh-CN" altLang="en-US"/>
              <a:t>系统开销                         小，大，</a:t>
            </a:r>
          </a:p>
          <a:p>
            <a:pPr marL="742950" lvl="1" indent="-285750" defTabSz="914400">
              <a:lnSpc>
                <a:spcPct val="80000"/>
              </a:lnSpc>
            </a:pPr>
            <a:r>
              <a:rPr lang="zh-CN" altLang="en-US"/>
              <a:t>选择封锁粒度考虑封锁机构和并发度两个因素，对系统开销与并发度进行权衡</a:t>
            </a:r>
          </a:p>
          <a:p>
            <a:pPr marL="1143000" lvl="2" indent="-228600" defTabSz="914400">
              <a:lnSpc>
                <a:spcPct val="80000"/>
              </a:lnSpc>
            </a:pPr>
            <a:r>
              <a:rPr lang="zh-CN" altLang="en-US"/>
              <a:t>需要处理多个关系的大量元组的用户事务：以数据库为封锁单位；</a:t>
            </a:r>
          </a:p>
          <a:p>
            <a:pPr marL="1143000" lvl="2" indent="-228600" defTabSz="914400">
              <a:lnSpc>
                <a:spcPct val="80000"/>
              </a:lnSpc>
            </a:pPr>
            <a:r>
              <a:rPr lang="zh-CN" altLang="en-US"/>
              <a:t>需要处理大量元组的用户事务</a:t>
            </a:r>
            <a:r>
              <a:rPr lang="en-US" altLang="zh-CN"/>
              <a:t>:</a:t>
            </a:r>
            <a:r>
              <a:rPr lang="zh-CN" altLang="en-US"/>
              <a:t>以关系为封锁单元</a:t>
            </a:r>
          </a:p>
          <a:p>
            <a:pPr marL="1143000" lvl="2" indent="-228600" defTabSz="914400">
              <a:lnSpc>
                <a:spcPct val="80000"/>
              </a:lnSpc>
            </a:pPr>
            <a:r>
              <a:rPr lang="zh-CN" altLang="en-US"/>
              <a:t>只处理少量元组的用户事务：以元组为封锁单位</a:t>
            </a:r>
          </a:p>
        </p:txBody>
      </p:sp>
    </p:spTree>
    <p:extLst>
      <p:ext uri="{BB962C8B-B14F-4D97-AF65-F5344CB8AC3E}">
        <p14:creationId xmlns:p14="http://schemas.microsoft.com/office/powerpoint/2010/main" val="3338368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2469">
                                            <p:txEl>
                                              <p:pRg st="5" end="5"/>
                                            </p:txEl>
                                          </p:spTgt>
                                        </p:tgtEl>
                                        <p:attrNameLst>
                                          <p:attrName>style.visibility</p:attrName>
                                        </p:attrNameLst>
                                      </p:cBhvr>
                                      <p:to>
                                        <p:strVal val="visible"/>
                                      </p:to>
                                    </p:set>
                                    <p:animEffect transition="in" filter="wipe(up)">
                                      <p:cBhvr>
                                        <p:cTn id="7" dur="500"/>
                                        <p:tgtEl>
                                          <p:spTgt spid="62469">
                                            <p:txEl>
                                              <p:pRg st="5" end="5"/>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62469">
                                            <p:txEl>
                                              <p:pRg st="6" end="6"/>
                                            </p:txEl>
                                          </p:spTgt>
                                        </p:tgtEl>
                                        <p:attrNameLst>
                                          <p:attrName>style.visibility</p:attrName>
                                        </p:attrNameLst>
                                      </p:cBhvr>
                                      <p:to>
                                        <p:strVal val="visible"/>
                                      </p:to>
                                    </p:set>
                                    <p:animEffect transition="in" filter="wipe(up)">
                                      <p:cBhvr>
                                        <p:cTn id="10" dur="500"/>
                                        <p:tgtEl>
                                          <p:spTgt spid="62469">
                                            <p:txEl>
                                              <p:pRg st="6" end="6"/>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62469">
                                            <p:txEl>
                                              <p:pRg st="7" end="7"/>
                                            </p:txEl>
                                          </p:spTgt>
                                        </p:tgtEl>
                                        <p:attrNameLst>
                                          <p:attrName>style.visibility</p:attrName>
                                        </p:attrNameLst>
                                      </p:cBhvr>
                                      <p:to>
                                        <p:strVal val="visible"/>
                                      </p:to>
                                    </p:set>
                                    <p:animEffect transition="in" filter="wipe(up)">
                                      <p:cBhvr>
                                        <p:cTn id="13" dur="500"/>
                                        <p:tgtEl>
                                          <p:spTgt spid="62469">
                                            <p:txEl>
                                              <p:pRg st="7" end="7"/>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62469">
                                            <p:txEl>
                                              <p:pRg st="8" end="8"/>
                                            </p:txEl>
                                          </p:spTgt>
                                        </p:tgtEl>
                                        <p:attrNameLst>
                                          <p:attrName>style.visibility</p:attrName>
                                        </p:attrNameLst>
                                      </p:cBhvr>
                                      <p:to>
                                        <p:strVal val="visible"/>
                                      </p:to>
                                    </p:set>
                                    <p:animEffect transition="in" filter="wipe(up)">
                                      <p:cBhvr>
                                        <p:cTn id="16" dur="500"/>
                                        <p:tgtEl>
                                          <p:spTgt spid="624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FE552EEC-73B8-493C-81D0-08FB59B0616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72414FC5-1323-48C9-88BB-F13FF9F0B4C7}" type="slidenum">
              <a:rPr lang="zh-CN" altLang="en-US" sz="2000"/>
              <a:pPr/>
              <a:t>264</a:t>
            </a:fld>
            <a:endParaRPr lang="en-US" altLang="zh-CN" sz="2000"/>
          </a:p>
        </p:txBody>
      </p:sp>
      <p:sp>
        <p:nvSpPr>
          <p:cNvPr id="73731" name="日期占位符 4">
            <a:extLst>
              <a:ext uri="{FF2B5EF4-FFF2-40B4-BE49-F238E27FC236}">
                <a16:creationId xmlns:a16="http://schemas.microsoft.com/office/drawing/2014/main" id="{76B32349-5961-4579-8AE3-08F13DF1CC1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95F1863-EABF-4B9D-85A1-C84388B3ADED}" type="datetime1">
              <a:rPr lang="zh-CN" altLang="en-US" sz="1800" smtClean="0"/>
              <a:pPr/>
              <a:t>2024/6/12</a:t>
            </a:fld>
            <a:endParaRPr lang="en-US" altLang="zh-CN" sz="1000"/>
          </a:p>
        </p:txBody>
      </p:sp>
      <p:sp>
        <p:nvSpPr>
          <p:cNvPr id="2309122" name="Rectangle 2">
            <a:extLst>
              <a:ext uri="{FF2B5EF4-FFF2-40B4-BE49-F238E27FC236}">
                <a16:creationId xmlns:a16="http://schemas.microsoft.com/office/drawing/2014/main" id="{4429D28B-6B5C-4C48-AFDA-7B87C08DEB6C}"/>
              </a:ext>
            </a:extLst>
          </p:cNvPr>
          <p:cNvSpPr>
            <a:spLocks noGrp="1" noChangeArrowheads="1"/>
          </p:cNvSpPr>
          <p:nvPr>
            <p:ph type="title"/>
          </p:nvPr>
        </p:nvSpPr>
        <p:spPr/>
        <p:txBody>
          <a:bodyPr/>
          <a:lstStyle/>
          <a:p>
            <a:pPr>
              <a:defRPr/>
            </a:pPr>
            <a:r>
              <a:rPr lang="en-US" altLang="en-US"/>
              <a:t>9.4</a:t>
            </a:r>
            <a:r>
              <a:rPr lang="en-US" altLang="zh-CN"/>
              <a:t> </a:t>
            </a:r>
            <a:r>
              <a:rPr lang="en-US" altLang="en-US"/>
              <a:t>多粒度封锁</a:t>
            </a:r>
            <a:endParaRPr lang="zh-CN" altLang="en-US"/>
          </a:p>
        </p:txBody>
      </p:sp>
      <p:sp>
        <p:nvSpPr>
          <p:cNvPr id="63493" name="Rectangle 3">
            <a:extLst>
              <a:ext uri="{FF2B5EF4-FFF2-40B4-BE49-F238E27FC236}">
                <a16:creationId xmlns:a16="http://schemas.microsoft.com/office/drawing/2014/main" id="{4A5FF80A-1D66-4119-A423-70BD7DA52377}"/>
              </a:ext>
            </a:extLst>
          </p:cNvPr>
          <p:cNvSpPr>
            <a:spLocks noGrp="1" noChangeArrowheads="1"/>
          </p:cNvSpPr>
          <p:nvPr>
            <p:ph type="body" idx="1"/>
          </p:nvPr>
        </p:nvSpPr>
        <p:spPr>
          <a:xfrm>
            <a:off x="650875" y="1143000"/>
            <a:ext cx="8820150" cy="2963863"/>
          </a:xfrm>
        </p:spPr>
        <p:txBody>
          <a:bodyPr/>
          <a:lstStyle/>
          <a:p>
            <a:pPr marL="342900" indent="-342900" defTabSz="914400">
              <a:lnSpc>
                <a:spcPct val="80000"/>
              </a:lnSpc>
            </a:pPr>
            <a:r>
              <a:rPr lang="zh-CN" altLang="en-US"/>
              <a:t>多粒度树</a:t>
            </a:r>
          </a:p>
          <a:p>
            <a:pPr marL="742950" lvl="1" indent="-285750" defTabSz="914400">
              <a:lnSpc>
                <a:spcPct val="80000"/>
              </a:lnSpc>
              <a:spcBef>
                <a:spcPct val="60000"/>
              </a:spcBef>
            </a:pPr>
            <a:r>
              <a:rPr lang="zh-CN" altLang="en-US"/>
              <a:t>以树形结构来表示多级封锁粒度</a:t>
            </a:r>
          </a:p>
          <a:p>
            <a:pPr marL="742950" lvl="1" indent="-285750" defTabSz="914400">
              <a:lnSpc>
                <a:spcPct val="80000"/>
              </a:lnSpc>
              <a:spcBef>
                <a:spcPct val="60000"/>
              </a:spcBef>
            </a:pPr>
            <a:r>
              <a:rPr lang="zh-CN" altLang="en-US"/>
              <a:t>根结点是整个数据库，表示最大的数据粒度</a:t>
            </a:r>
          </a:p>
          <a:p>
            <a:pPr marL="742950" lvl="1" indent="-285750" defTabSz="914400">
              <a:lnSpc>
                <a:spcPct val="80000"/>
              </a:lnSpc>
              <a:spcBef>
                <a:spcPct val="60000"/>
              </a:spcBef>
            </a:pPr>
            <a:r>
              <a:rPr lang="zh-CN" altLang="en-US"/>
              <a:t>叶结点表示最小的数据粒度</a:t>
            </a:r>
          </a:p>
          <a:p>
            <a:pPr marL="342900" indent="-342900" defTabSz="914400">
              <a:lnSpc>
                <a:spcPct val="80000"/>
              </a:lnSpc>
            </a:pPr>
            <a:r>
              <a:rPr lang="zh-CN" altLang="en-US"/>
              <a:t>例：三级粒度树。根结点为数据库，数据库的子结点为关系，关系的子结点为元组。</a:t>
            </a:r>
          </a:p>
        </p:txBody>
      </p:sp>
      <p:grpSp>
        <p:nvGrpSpPr>
          <p:cNvPr id="63494" name="Group 4">
            <a:extLst>
              <a:ext uri="{FF2B5EF4-FFF2-40B4-BE49-F238E27FC236}">
                <a16:creationId xmlns:a16="http://schemas.microsoft.com/office/drawing/2014/main" id="{94E21544-B455-47A6-8B12-1BA7BD100036}"/>
              </a:ext>
            </a:extLst>
          </p:cNvPr>
          <p:cNvGrpSpPr>
            <a:grpSpLocks/>
          </p:cNvGrpSpPr>
          <p:nvPr/>
        </p:nvGrpSpPr>
        <p:grpSpPr bwMode="auto">
          <a:xfrm>
            <a:off x="1928813" y="4205288"/>
            <a:ext cx="5695950" cy="2536825"/>
            <a:chOff x="3447" y="9625"/>
            <a:chExt cx="3183" cy="1829"/>
          </a:xfrm>
        </p:grpSpPr>
        <p:sp>
          <p:nvSpPr>
            <p:cNvPr id="73735" name="Line 5">
              <a:extLst>
                <a:ext uri="{FF2B5EF4-FFF2-40B4-BE49-F238E27FC236}">
                  <a16:creationId xmlns:a16="http://schemas.microsoft.com/office/drawing/2014/main" id="{CA445E93-1D1E-4399-BBFA-6E2A1FC051DB}"/>
                </a:ext>
              </a:extLst>
            </p:cNvPr>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36" name="Line 6">
              <a:extLst>
                <a:ext uri="{FF2B5EF4-FFF2-40B4-BE49-F238E27FC236}">
                  <a16:creationId xmlns:a16="http://schemas.microsoft.com/office/drawing/2014/main" id="{75B6B4B6-39D8-4598-BA7B-3B3B08DE6F1B}"/>
                </a:ext>
              </a:extLst>
            </p:cNvPr>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37" name="Line 7">
              <a:extLst>
                <a:ext uri="{FF2B5EF4-FFF2-40B4-BE49-F238E27FC236}">
                  <a16:creationId xmlns:a16="http://schemas.microsoft.com/office/drawing/2014/main" id="{7B693B44-135E-4DF6-8B7A-47A43437A307}"/>
                </a:ext>
              </a:extLst>
            </p:cNvPr>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38" name="Line 8">
              <a:extLst>
                <a:ext uri="{FF2B5EF4-FFF2-40B4-BE49-F238E27FC236}">
                  <a16:creationId xmlns:a16="http://schemas.microsoft.com/office/drawing/2014/main" id="{C5A53960-F855-4685-AD98-B2899C287D4E}"/>
                </a:ext>
              </a:extLst>
            </p:cNvPr>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39" name="Line 9">
              <a:extLst>
                <a:ext uri="{FF2B5EF4-FFF2-40B4-BE49-F238E27FC236}">
                  <a16:creationId xmlns:a16="http://schemas.microsoft.com/office/drawing/2014/main" id="{C08F9835-66D8-492A-87F0-AFB2CFC5C43F}"/>
                </a:ext>
              </a:extLst>
            </p:cNvPr>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40" name="Line 10">
              <a:extLst>
                <a:ext uri="{FF2B5EF4-FFF2-40B4-BE49-F238E27FC236}">
                  <a16:creationId xmlns:a16="http://schemas.microsoft.com/office/drawing/2014/main" id="{DA6EA644-B577-438F-88A5-F40BB7FF38DB}"/>
                </a:ext>
              </a:extLst>
            </p:cNvPr>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3741" name="Text Box 11">
              <a:extLst>
                <a:ext uri="{FF2B5EF4-FFF2-40B4-BE49-F238E27FC236}">
                  <a16:creationId xmlns:a16="http://schemas.microsoft.com/office/drawing/2014/main" id="{1997430E-0C77-4469-A66F-37497D8EDC1C}"/>
                </a:ext>
              </a:extLst>
            </p:cNvPr>
            <p:cNvSpPr txBox="1">
              <a:spLocks noChangeArrowheads="1"/>
            </p:cNvSpPr>
            <p:nvPr/>
          </p:nvSpPr>
          <p:spPr bwMode="auto">
            <a:xfrm>
              <a:off x="4515" y="9625"/>
              <a:ext cx="79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数据库</a:t>
              </a:r>
            </a:p>
          </p:txBody>
        </p:sp>
        <p:sp>
          <p:nvSpPr>
            <p:cNvPr id="73742" name="Text Box 12">
              <a:extLst>
                <a:ext uri="{FF2B5EF4-FFF2-40B4-BE49-F238E27FC236}">
                  <a16:creationId xmlns:a16="http://schemas.microsoft.com/office/drawing/2014/main" id="{86CDBD38-FB53-47C5-9D58-B2FEAA48859B}"/>
                </a:ext>
              </a:extLst>
            </p:cNvPr>
            <p:cNvSpPr txBox="1">
              <a:spLocks noChangeArrowheads="1"/>
            </p:cNvSpPr>
            <p:nvPr/>
          </p:nvSpPr>
          <p:spPr bwMode="auto">
            <a:xfrm>
              <a:off x="5265" y="10315"/>
              <a:ext cx="81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i="1" baseline="-25000">
                  <a:latin typeface="Times New Roman" panose="02020603050405020304" pitchFamily="18" charset="0"/>
                </a:rPr>
                <a:t>n</a:t>
              </a:r>
              <a:endParaRPr lang="en-US" altLang="zh-CN">
                <a:latin typeface="Times New Roman" panose="02020603050405020304" pitchFamily="18" charset="0"/>
              </a:endParaRPr>
            </a:p>
          </p:txBody>
        </p:sp>
        <p:sp>
          <p:nvSpPr>
            <p:cNvPr id="73743" name="Text Box 13">
              <a:extLst>
                <a:ext uri="{FF2B5EF4-FFF2-40B4-BE49-F238E27FC236}">
                  <a16:creationId xmlns:a16="http://schemas.microsoft.com/office/drawing/2014/main" id="{7E36DD9D-77EA-4C2E-8938-81581D8CB876}"/>
                </a:ext>
              </a:extLst>
            </p:cNvPr>
            <p:cNvSpPr txBox="1">
              <a:spLocks noChangeArrowheads="1"/>
            </p:cNvSpPr>
            <p:nvPr/>
          </p:nvSpPr>
          <p:spPr bwMode="auto">
            <a:xfrm>
              <a:off x="3810" y="10315"/>
              <a:ext cx="93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sz="2000">
                  <a:latin typeface="Times New Roman" panose="02020603050405020304" pitchFamily="18" charset="0"/>
                </a:rPr>
                <a:t>关系</a:t>
              </a:r>
              <a:r>
                <a:rPr lang="en-US" altLang="zh-CN" sz="2000">
                  <a:latin typeface="Times New Roman" panose="02020603050405020304" pitchFamily="18" charset="0"/>
                </a:rPr>
                <a:t>R</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p:txBody>
        </p:sp>
        <p:sp>
          <p:nvSpPr>
            <p:cNvPr id="73744" name="Text Box 14">
              <a:extLst>
                <a:ext uri="{FF2B5EF4-FFF2-40B4-BE49-F238E27FC236}">
                  <a16:creationId xmlns:a16="http://schemas.microsoft.com/office/drawing/2014/main" id="{3846C7CC-C281-462E-A100-73A818FB1FA5}"/>
                </a:ext>
              </a:extLst>
            </p:cNvPr>
            <p:cNvSpPr txBox="1">
              <a:spLocks noChangeArrowheads="1"/>
            </p:cNvSpPr>
            <p:nvPr/>
          </p:nvSpPr>
          <p:spPr bwMode="auto">
            <a:xfrm>
              <a:off x="3447" y="11005"/>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3745" name="Text Box 15">
              <a:extLst>
                <a:ext uri="{FF2B5EF4-FFF2-40B4-BE49-F238E27FC236}">
                  <a16:creationId xmlns:a16="http://schemas.microsoft.com/office/drawing/2014/main" id="{43BC1C1D-B3D7-43AA-9498-00B1B4A19BDD}"/>
                </a:ext>
              </a:extLst>
            </p:cNvPr>
            <p:cNvSpPr txBox="1">
              <a:spLocks noChangeArrowheads="1"/>
            </p:cNvSpPr>
            <p:nvPr/>
          </p:nvSpPr>
          <p:spPr bwMode="auto">
            <a:xfrm>
              <a:off x="5835" y="11005"/>
              <a:ext cx="795"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3746" name="Text Box 16">
              <a:extLst>
                <a:ext uri="{FF2B5EF4-FFF2-40B4-BE49-F238E27FC236}">
                  <a16:creationId xmlns:a16="http://schemas.microsoft.com/office/drawing/2014/main" id="{A0834E13-FF97-4A64-B6BD-6234EF9DF284}"/>
                </a:ext>
              </a:extLst>
            </p:cNvPr>
            <p:cNvSpPr txBox="1">
              <a:spLocks noChangeArrowheads="1"/>
            </p:cNvSpPr>
            <p:nvPr/>
          </p:nvSpPr>
          <p:spPr bwMode="auto">
            <a:xfrm>
              <a:off x="4257"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3747" name="Text Box 17">
              <a:extLst>
                <a:ext uri="{FF2B5EF4-FFF2-40B4-BE49-F238E27FC236}">
                  <a16:creationId xmlns:a16="http://schemas.microsoft.com/office/drawing/2014/main" id="{11F44588-55BE-4E23-B94A-FD1764C1E508}"/>
                </a:ext>
              </a:extLst>
            </p:cNvPr>
            <p:cNvSpPr txBox="1">
              <a:spLocks noChangeArrowheads="1"/>
            </p:cNvSpPr>
            <p:nvPr/>
          </p:nvSpPr>
          <p:spPr bwMode="auto">
            <a:xfrm>
              <a:off x="4902"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3748" name="Text Box 18">
              <a:extLst>
                <a:ext uri="{FF2B5EF4-FFF2-40B4-BE49-F238E27FC236}">
                  <a16:creationId xmlns:a16="http://schemas.microsoft.com/office/drawing/2014/main" id="{3D932BEA-D7FC-4482-AC82-1D244C01B841}"/>
                </a:ext>
              </a:extLst>
            </p:cNvPr>
            <p:cNvSpPr txBox="1">
              <a:spLocks noChangeArrowheads="1"/>
            </p:cNvSpPr>
            <p:nvPr/>
          </p:nvSpPr>
          <p:spPr bwMode="auto">
            <a:xfrm>
              <a:off x="4692" y="10405"/>
              <a:ext cx="1170"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endParaRPr lang="zh-CN" altLang="en-US" sz="700" b="0">
                <a:latin typeface="Times New Roman" panose="02020603050405020304" pitchFamily="18" charset="0"/>
              </a:endParaRPr>
            </a:p>
          </p:txBody>
        </p:sp>
        <p:sp>
          <p:nvSpPr>
            <p:cNvPr id="73749" name="Text Box 19">
              <a:extLst>
                <a:ext uri="{FF2B5EF4-FFF2-40B4-BE49-F238E27FC236}">
                  <a16:creationId xmlns:a16="http://schemas.microsoft.com/office/drawing/2014/main" id="{AB295D62-26AF-483C-8DF4-557F8D6CB169}"/>
                </a:ext>
              </a:extLst>
            </p:cNvPr>
            <p:cNvSpPr txBox="1">
              <a:spLocks noChangeArrowheads="1"/>
            </p:cNvSpPr>
            <p:nvPr/>
          </p:nvSpPr>
          <p:spPr bwMode="auto">
            <a:xfrm>
              <a:off x="4665" y="1033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b="0">
                  <a:latin typeface="Times New Roman" panose="02020603050405020304" pitchFamily="18" charset="0"/>
                </a:rPr>
                <a:t>……</a:t>
              </a:r>
            </a:p>
          </p:txBody>
        </p:sp>
        <p:sp>
          <p:nvSpPr>
            <p:cNvPr id="73750" name="Text Box 20">
              <a:extLst>
                <a:ext uri="{FF2B5EF4-FFF2-40B4-BE49-F238E27FC236}">
                  <a16:creationId xmlns:a16="http://schemas.microsoft.com/office/drawing/2014/main" id="{E7BB1CC9-DD67-4A14-88B0-19C0E2AD2F7B}"/>
                </a:ext>
              </a:extLst>
            </p:cNvPr>
            <p:cNvSpPr txBox="1">
              <a:spLocks noChangeArrowheads="1"/>
            </p:cNvSpPr>
            <p:nvPr/>
          </p:nvSpPr>
          <p:spPr bwMode="auto">
            <a:xfrm>
              <a:off x="5355" y="11020"/>
              <a:ext cx="810"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sp>
          <p:nvSpPr>
            <p:cNvPr id="73751" name="Text Box 21">
              <a:extLst>
                <a:ext uri="{FF2B5EF4-FFF2-40B4-BE49-F238E27FC236}">
                  <a16:creationId xmlns:a16="http://schemas.microsoft.com/office/drawing/2014/main" id="{8871563F-93BC-4928-9F6F-484DD9EAFE3E}"/>
                </a:ext>
              </a:extLst>
            </p:cNvPr>
            <p:cNvSpPr txBox="1">
              <a:spLocks noChangeArrowheads="1"/>
            </p:cNvSpPr>
            <p:nvPr/>
          </p:nvSpPr>
          <p:spPr bwMode="auto">
            <a:xfrm>
              <a:off x="3840" y="1102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grpSp>
    </p:spTree>
    <p:extLst>
      <p:ext uri="{BB962C8B-B14F-4D97-AF65-F5344CB8AC3E}">
        <p14:creationId xmlns:p14="http://schemas.microsoft.com/office/powerpoint/2010/main" val="4184366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3493">
                                            <p:txEl>
                                              <p:pRg st="4" end="4"/>
                                            </p:txEl>
                                          </p:spTgt>
                                        </p:tgtEl>
                                        <p:attrNameLst>
                                          <p:attrName>style.visibility</p:attrName>
                                        </p:attrNameLst>
                                      </p:cBhvr>
                                      <p:to>
                                        <p:strVal val="visible"/>
                                      </p:to>
                                    </p:set>
                                    <p:animEffect transition="in" filter="wipe(up)">
                                      <p:cBhvr>
                                        <p:cTn id="7" dur="500"/>
                                        <p:tgtEl>
                                          <p:spTgt spid="63493">
                                            <p:txEl>
                                              <p:pRg st="4" end="4"/>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3494"/>
                                        </p:tgtEl>
                                        <p:attrNameLst>
                                          <p:attrName>style.visibility</p:attrName>
                                        </p:attrNameLst>
                                      </p:cBhvr>
                                      <p:to>
                                        <p:strVal val="visible"/>
                                      </p:to>
                                    </p:set>
                                    <p:animEffect transition="in" filter="wipe(up)">
                                      <p:cBhvr>
                                        <p:cTn id="11"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4E3DC324-404B-4121-94CD-CC7C49155A2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5AADC4B-B9B6-4B3F-BF35-6F69B3496A7D}" type="slidenum">
              <a:rPr lang="zh-CN" altLang="en-US" sz="2000"/>
              <a:pPr/>
              <a:t>265</a:t>
            </a:fld>
            <a:endParaRPr lang="en-US" altLang="zh-CN" sz="2000"/>
          </a:p>
        </p:txBody>
      </p:sp>
      <p:sp>
        <p:nvSpPr>
          <p:cNvPr id="74755" name="日期占位符 4">
            <a:extLst>
              <a:ext uri="{FF2B5EF4-FFF2-40B4-BE49-F238E27FC236}">
                <a16:creationId xmlns:a16="http://schemas.microsoft.com/office/drawing/2014/main" id="{158C3F7A-CB86-4F5D-B445-05F51C787A44}"/>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270A75C-3D34-4A41-A31A-C2540F6A02AC}" type="datetime1">
              <a:rPr lang="zh-CN" altLang="en-US" sz="1800" smtClean="0"/>
              <a:pPr/>
              <a:t>2024/6/12</a:t>
            </a:fld>
            <a:endParaRPr lang="en-US" altLang="zh-CN" sz="1000"/>
          </a:p>
        </p:txBody>
      </p:sp>
      <p:sp>
        <p:nvSpPr>
          <p:cNvPr id="2310146" name="Rectangle 2">
            <a:extLst>
              <a:ext uri="{FF2B5EF4-FFF2-40B4-BE49-F238E27FC236}">
                <a16:creationId xmlns:a16="http://schemas.microsoft.com/office/drawing/2014/main" id="{AF302007-A64E-4903-BC3F-EDAE84BDA030}"/>
              </a:ext>
            </a:extLst>
          </p:cNvPr>
          <p:cNvSpPr>
            <a:spLocks noGrp="1" noChangeArrowheads="1"/>
          </p:cNvSpPr>
          <p:nvPr>
            <p:ph type="title"/>
          </p:nvPr>
        </p:nvSpPr>
        <p:spPr/>
        <p:txBody>
          <a:bodyPr/>
          <a:lstStyle/>
          <a:p>
            <a:pPr>
              <a:defRPr/>
            </a:pPr>
            <a:r>
              <a:rPr lang="en-US" altLang="zh-CN"/>
              <a:t>1. </a:t>
            </a:r>
            <a:r>
              <a:rPr lang="zh-CN" altLang="en-US"/>
              <a:t>多粒度封锁</a:t>
            </a:r>
          </a:p>
        </p:txBody>
      </p:sp>
      <p:sp>
        <p:nvSpPr>
          <p:cNvPr id="2310147" name="Rectangle 3">
            <a:extLst>
              <a:ext uri="{FF2B5EF4-FFF2-40B4-BE49-F238E27FC236}">
                <a16:creationId xmlns:a16="http://schemas.microsoft.com/office/drawing/2014/main" id="{B6BD1133-0F70-4770-B6D2-19EB8494A828}"/>
              </a:ext>
            </a:extLst>
          </p:cNvPr>
          <p:cNvSpPr>
            <a:spLocks noGrp="1" noChangeArrowheads="1"/>
          </p:cNvSpPr>
          <p:nvPr>
            <p:ph type="body" idx="1"/>
          </p:nvPr>
        </p:nvSpPr>
        <p:spPr>
          <a:xfrm>
            <a:off x="650875" y="1143000"/>
            <a:ext cx="8820150" cy="4908550"/>
          </a:xfrm>
        </p:spPr>
        <p:txBody>
          <a:bodyPr/>
          <a:lstStyle/>
          <a:p>
            <a:pPr>
              <a:lnSpc>
                <a:spcPct val="100000"/>
              </a:lnSpc>
            </a:pPr>
            <a:r>
              <a:rPr lang="zh-CN" altLang="en-US"/>
              <a:t>多粒度封锁协议</a:t>
            </a:r>
          </a:p>
          <a:p>
            <a:pPr lvl="1">
              <a:lnSpc>
                <a:spcPct val="100000"/>
              </a:lnSpc>
            </a:pPr>
            <a:r>
              <a:rPr lang="zh-CN" altLang="en-US"/>
              <a:t>允许多粒度树中的每个结点被独立地加锁</a:t>
            </a:r>
          </a:p>
          <a:p>
            <a:pPr lvl="1">
              <a:lnSpc>
                <a:spcPct val="100000"/>
              </a:lnSpc>
              <a:spcBef>
                <a:spcPct val="60000"/>
              </a:spcBef>
            </a:pPr>
            <a:r>
              <a:rPr lang="zh-CN" altLang="en-US"/>
              <a:t>对一个结点加锁意味着</a:t>
            </a:r>
            <a:r>
              <a:rPr lang="zh-CN" altLang="en-US">
                <a:solidFill>
                  <a:srgbClr val="FF0000"/>
                </a:solidFill>
              </a:rPr>
              <a:t>这个结点的所有后裔结点也被加以同样类型的锁</a:t>
            </a:r>
          </a:p>
          <a:p>
            <a:pPr lvl="1">
              <a:lnSpc>
                <a:spcPct val="100000"/>
              </a:lnSpc>
              <a:spcBef>
                <a:spcPct val="60000"/>
              </a:spcBef>
            </a:pPr>
            <a:r>
              <a:rPr lang="zh-CN" altLang="en-US"/>
              <a:t>在多粒度封锁中一个</a:t>
            </a:r>
            <a:r>
              <a:rPr lang="zh-CN" altLang="en-US">
                <a:solidFill>
                  <a:srgbClr val="0000FF"/>
                </a:solidFill>
              </a:rPr>
              <a:t>数据对象可能以两种方式封锁</a:t>
            </a:r>
            <a:r>
              <a:rPr lang="en-US" altLang="zh-CN"/>
              <a:t>,</a:t>
            </a:r>
            <a:r>
              <a:rPr lang="zh-CN" altLang="en-US"/>
              <a:t>封锁的效果是一样的</a:t>
            </a:r>
            <a:endParaRPr lang="zh-CN" altLang="en-US">
              <a:solidFill>
                <a:srgbClr val="0000FF"/>
              </a:solidFill>
            </a:endParaRPr>
          </a:p>
          <a:p>
            <a:pPr lvl="2">
              <a:lnSpc>
                <a:spcPct val="100000"/>
              </a:lnSpc>
            </a:pPr>
            <a:r>
              <a:rPr lang="zh-CN" altLang="en-US"/>
              <a:t>显式封锁</a:t>
            </a:r>
            <a:r>
              <a:rPr lang="en-US" altLang="zh-CN"/>
              <a:t>: </a:t>
            </a:r>
            <a:r>
              <a:rPr lang="zh-CN" altLang="en-US"/>
              <a:t>直接加到数据对象上的封锁</a:t>
            </a:r>
          </a:p>
          <a:p>
            <a:pPr lvl="2">
              <a:lnSpc>
                <a:spcPct val="100000"/>
              </a:lnSpc>
              <a:spcBef>
                <a:spcPct val="60000"/>
              </a:spcBef>
            </a:pPr>
            <a:r>
              <a:rPr lang="zh-CN" altLang="en-US"/>
              <a:t>隐式封锁</a:t>
            </a:r>
            <a:r>
              <a:rPr lang="en-US" altLang="zh-CN"/>
              <a:t>: </a:t>
            </a:r>
            <a:r>
              <a:rPr lang="zh-CN" altLang="en-US"/>
              <a:t>由于其上级结点加锁而使该数据对象加上了锁</a:t>
            </a:r>
          </a:p>
        </p:txBody>
      </p:sp>
    </p:spTree>
    <p:extLst>
      <p:ext uri="{BB962C8B-B14F-4D97-AF65-F5344CB8AC3E}">
        <p14:creationId xmlns:p14="http://schemas.microsoft.com/office/powerpoint/2010/main" val="46694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10147">
                                            <p:txEl>
                                              <p:pRg st="3" end="3"/>
                                            </p:txEl>
                                          </p:spTgt>
                                        </p:tgtEl>
                                        <p:attrNameLst>
                                          <p:attrName>style.visibility</p:attrName>
                                        </p:attrNameLst>
                                      </p:cBhvr>
                                      <p:to>
                                        <p:strVal val="visible"/>
                                      </p:to>
                                    </p:set>
                                    <p:anim calcmode="lin" valueType="num">
                                      <p:cBhvr additive="base">
                                        <p:cTn id="7" dur="1000" fill="hold"/>
                                        <p:tgtEl>
                                          <p:spTgt spid="2310147">
                                            <p:txEl>
                                              <p:pRg st="3" end="3"/>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31014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10147">
                                            <p:txEl>
                                              <p:pRg st="4" end="4"/>
                                            </p:txEl>
                                          </p:spTgt>
                                        </p:tgtEl>
                                        <p:attrNameLst>
                                          <p:attrName>style.visibility</p:attrName>
                                        </p:attrNameLst>
                                      </p:cBhvr>
                                      <p:to>
                                        <p:strVal val="visible"/>
                                      </p:to>
                                    </p:set>
                                    <p:anim calcmode="lin" valueType="num">
                                      <p:cBhvr additive="base">
                                        <p:cTn id="11" dur="1000" fill="hold"/>
                                        <p:tgtEl>
                                          <p:spTgt spid="2310147">
                                            <p:txEl>
                                              <p:pRg st="4" end="4"/>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231014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10147">
                                            <p:txEl>
                                              <p:pRg st="5" end="5"/>
                                            </p:txEl>
                                          </p:spTgt>
                                        </p:tgtEl>
                                        <p:attrNameLst>
                                          <p:attrName>style.visibility</p:attrName>
                                        </p:attrNameLst>
                                      </p:cBhvr>
                                      <p:to>
                                        <p:strVal val="visible"/>
                                      </p:to>
                                    </p:set>
                                    <p:anim calcmode="lin" valueType="num">
                                      <p:cBhvr additive="base">
                                        <p:cTn id="15" dur="1000" fill="hold"/>
                                        <p:tgtEl>
                                          <p:spTgt spid="2310147">
                                            <p:txEl>
                                              <p:pRg st="5" end="5"/>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310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F3508834-420F-4E88-AED3-4D55969A526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2FD033A-06C8-4E0F-8B68-509932D012FB}" type="slidenum">
              <a:rPr lang="zh-CN" altLang="en-US" sz="2000"/>
              <a:pPr/>
              <a:t>266</a:t>
            </a:fld>
            <a:endParaRPr lang="en-US" altLang="zh-CN" sz="2000"/>
          </a:p>
        </p:txBody>
      </p:sp>
      <p:sp>
        <p:nvSpPr>
          <p:cNvPr id="75779" name="日期占位符 4">
            <a:extLst>
              <a:ext uri="{FF2B5EF4-FFF2-40B4-BE49-F238E27FC236}">
                <a16:creationId xmlns:a16="http://schemas.microsoft.com/office/drawing/2014/main" id="{4ADBF187-2E25-4301-8C77-6537AAC3B9CD}"/>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229D2F61-BD91-4768-B37E-66DDB5575E65}" type="datetime1">
              <a:rPr lang="zh-CN" altLang="en-US" sz="1800" smtClean="0"/>
              <a:pPr/>
              <a:t>2024/6/12</a:t>
            </a:fld>
            <a:endParaRPr lang="en-US" altLang="zh-CN" sz="1000"/>
          </a:p>
        </p:txBody>
      </p:sp>
      <p:sp>
        <p:nvSpPr>
          <p:cNvPr id="2350082" name="Rectangle 2">
            <a:extLst>
              <a:ext uri="{FF2B5EF4-FFF2-40B4-BE49-F238E27FC236}">
                <a16:creationId xmlns:a16="http://schemas.microsoft.com/office/drawing/2014/main" id="{7F8D6FB7-8A0E-40C7-A4B9-E8C183C7E125}"/>
              </a:ext>
            </a:extLst>
          </p:cNvPr>
          <p:cNvSpPr>
            <a:spLocks noGrp="1" noChangeArrowheads="1"/>
          </p:cNvSpPr>
          <p:nvPr>
            <p:ph type="title"/>
          </p:nvPr>
        </p:nvSpPr>
        <p:spPr/>
        <p:txBody>
          <a:bodyPr/>
          <a:lstStyle/>
          <a:p>
            <a:pPr defTabSz="914400">
              <a:defRPr/>
            </a:pPr>
            <a:r>
              <a:rPr lang="en-US" altLang="zh-CN"/>
              <a:t>1. </a:t>
            </a:r>
            <a:r>
              <a:rPr lang="zh-CN" altLang="en-US"/>
              <a:t>多粒度封锁</a:t>
            </a:r>
          </a:p>
        </p:txBody>
      </p:sp>
      <p:sp>
        <p:nvSpPr>
          <p:cNvPr id="65541" name="Rectangle 3">
            <a:extLst>
              <a:ext uri="{FF2B5EF4-FFF2-40B4-BE49-F238E27FC236}">
                <a16:creationId xmlns:a16="http://schemas.microsoft.com/office/drawing/2014/main" id="{BB132ECE-6C00-4904-A433-C35FE8E1B067}"/>
              </a:ext>
            </a:extLst>
          </p:cNvPr>
          <p:cNvSpPr>
            <a:spLocks noGrp="1" noChangeArrowheads="1"/>
          </p:cNvSpPr>
          <p:nvPr>
            <p:ph type="body" idx="1"/>
          </p:nvPr>
        </p:nvSpPr>
        <p:spPr>
          <a:xfrm>
            <a:off x="650875" y="1143000"/>
            <a:ext cx="8820150" cy="5127625"/>
          </a:xfrm>
        </p:spPr>
        <p:txBody>
          <a:bodyPr/>
          <a:lstStyle/>
          <a:p>
            <a:pPr marL="342900" indent="-342900" defTabSz="914400">
              <a:spcBef>
                <a:spcPct val="25000"/>
              </a:spcBef>
            </a:pPr>
            <a:r>
              <a:rPr lang="zh-CN" altLang="en-US"/>
              <a:t>系统检查封锁冲突时    </a:t>
            </a:r>
            <a:r>
              <a:rPr lang="zh-CN" altLang="en-US" i="1">
                <a:solidFill>
                  <a:srgbClr val="0000FF"/>
                </a:solidFill>
                <a:ea typeface="华文彩云" panose="02010800040101010101" pitchFamily="2" charset="-122"/>
              </a:rPr>
              <a:t>怎么办？</a:t>
            </a:r>
          </a:p>
          <a:p>
            <a:pPr marL="742950" lvl="1" indent="-285750" defTabSz="914400">
              <a:spcBef>
                <a:spcPct val="25000"/>
              </a:spcBef>
            </a:pPr>
            <a:r>
              <a:rPr lang="zh-CN" altLang="en-US"/>
              <a:t>要检查显式封锁、还要检查隐式封锁</a:t>
            </a:r>
          </a:p>
          <a:p>
            <a:pPr marL="742950" lvl="1" indent="-285750" defTabSz="914400">
              <a:spcBef>
                <a:spcPct val="25000"/>
              </a:spcBef>
            </a:pPr>
            <a:r>
              <a:rPr lang="zh-CN" altLang="en-US"/>
              <a:t>对某个数据对象加锁时系统检查的内容</a:t>
            </a:r>
          </a:p>
          <a:p>
            <a:pPr marL="1143000" lvl="2" indent="-228600" defTabSz="914400">
              <a:spcBef>
                <a:spcPct val="25000"/>
              </a:spcBef>
            </a:pPr>
            <a:r>
              <a:rPr lang="zh-CN" altLang="en-US"/>
              <a:t>该数据对象：</a:t>
            </a:r>
          </a:p>
          <a:p>
            <a:pPr marL="1600200" lvl="3" indent="-228600" defTabSz="914400">
              <a:spcBef>
                <a:spcPct val="25000"/>
              </a:spcBef>
            </a:pPr>
            <a:r>
              <a:rPr lang="zh-CN" altLang="en-US"/>
              <a:t>有无显式封锁与之冲突</a:t>
            </a:r>
          </a:p>
          <a:p>
            <a:pPr marL="1143000" lvl="2" indent="-228600" defTabSz="914400">
              <a:spcBef>
                <a:spcPct val="25000"/>
              </a:spcBef>
            </a:pPr>
            <a:r>
              <a:rPr lang="zh-CN" altLang="en-US"/>
              <a:t> 所有上级结点</a:t>
            </a:r>
          </a:p>
          <a:p>
            <a:pPr marL="1600200" lvl="3" indent="-228600" defTabSz="914400">
              <a:spcBef>
                <a:spcPct val="25000"/>
              </a:spcBef>
            </a:pPr>
            <a:r>
              <a:rPr lang="zh-CN" altLang="en-US"/>
              <a:t>检查本事务的显式封锁是否与该数据对象上的隐式封锁冲突 </a:t>
            </a:r>
            <a:r>
              <a:rPr lang="en-US" altLang="zh-CN">
                <a:solidFill>
                  <a:srgbClr val="0000FF"/>
                </a:solidFill>
              </a:rPr>
              <a:t>——</a:t>
            </a:r>
            <a:r>
              <a:rPr lang="zh-CN" altLang="en-US">
                <a:solidFill>
                  <a:srgbClr val="0000FF"/>
                </a:solidFill>
              </a:rPr>
              <a:t>由上级结点封锁造成的</a:t>
            </a:r>
            <a:endParaRPr lang="en-US" altLang="zh-CN">
              <a:solidFill>
                <a:srgbClr val="0000FF"/>
              </a:solidFill>
            </a:endParaRPr>
          </a:p>
          <a:p>
            <a:pPr marL="1143000" lvl="2" indent="-228600" defTabSz="914400">
              <a:spcBef>
                <a:spcPct val="25000"/>
              </a:spcBef>
            </a:pPr>
            <a:r>
              <a:rPr lang="zh-CN" altLang="en-US"/>
              <a:t>所有下级结点</a:t>
            </a:r>
          </a:p>
          <a:p>
            <a:pPr marL="1600200" lvl="3" indent="-228600" defTabSz="914400">
              <a:spcBef>
                <a:spcPct val="25000"/>
              </a:spcBef>
            </a:pPr>
            <a:r>
              <a:rPr lang="zh-CN" altLang="en-US"/>
              <a:t>检查本事务的隐式封锁是否与该数据对象上的显式封锁冲突</a:t>
            </a:r>
            <a:r>
              <a:rPr lang="en-US" altLang="zh-CN">
                <a:solidFill>
                  <a:srgbClr val="0000FF"/>
                </a:solidFill>
              </a:rPr>
              <a:t>——</a:t>
            </a:r>
            <a:r>
              <a:rPr lang="zh-CN" altLang="en-US">
                <a:solidFill>
                  <a:srgbClr val="0000FF"/>
                </a:solidFill>
              </a:rPr>
              <a:t>将加到下级结点的封锁</a:t>
            </a:r>
          </a:p>
        </p:txBody>
      </p:sp>
    </p:spTree>
    <p:extLst>
      <p:ext uri="{BB962C8B-B14F-4D97-AF65-F5344CB8AC3E}">
        <p14:creationId xmlns:p14="http://schemas.microsoft.com/office/powerpoint/2010/main" val="2121589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5541">
                                            <p:txEl>
                                              <p:pRg st="1" end="1"/>
                                            </p:txEl>
                                          </p:spTgt>
                                        </p:tgtEl>
                                        <p:attrNameLst>
                                          <p:attrName>style.visibility</p:attrName>
                                        </p:attrNameLst>
                                      </p:cBhvr>
                                      <p:to>
                                        <p:strVal val="visible"/>
                                      </p:to>
                                    </p:set>
                                    <p:animEffect transition="in" filter="wipe(up)">
                                      <p:cBhvr>
                                        <p:cTn id="7" dur="500"/>
                                        <p:tgtEl>
                                          <p:spTgt spid="6554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5541">
                                            <p:txEl>
                                              <p:pRg st="2" end="2"/>
                                            </p:txEl>
                                          </p:spTgt>
                                        </p:tgtEl>
                                        <p:attrNameLst>
                                          <p:attrName>style.visibility</p:attrName>
                                        </p:attrNameLst>
                                      </p:cBhvr>
                                      <p:to>
                                        <p:strVal val="visible"/>
                                      </p:to>
                                    </p:set>
                                    <p:animEffect transition="in" filter="wipe(up)">
                                      <p:cBhvr>
                                        <p:cTn id="12" dur="500"/>
                                        <p:tgtEl>
                                          <p:spTgt spid="65541">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65541">
                                            <p:txEl>
                                              <p:pRg st="3" end="3"/>
                                            </p:txEl>
                                          </p:spTgt>
                                        </p:tgtEl>
                                        <p:attrNameLst>
                                          <p:attrName>style.visibility</p:attrName>
                                        </p:attrNameLst>
                                      </p:cBhvr>
                                      <p:to>
                                        <p:strVal val="visible"/>
                                      </p:to>
                                    </p:set>
                                    <p:animEffect transition="in" filter="wipe(up)">
                                      <p:cBhvr>
                                        <p:cTn id="15" dur="500"/>
                                        <p:tgtEl>
                                          <p:spTgt spid="65541">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65541">
                                            <p:txEl>
                                              <p:pRg st="4" end="4"/>
                                            </p:txEl>
                                          </p:spTgt>
                                        </p:tgtEl>
                                        <p:attrNameLst>
                                          <p:attrName>style.visibility</p:attrName>
                                        </p:attrNameLst>
                                      </p:cBhvr>
                                      <p:to>
                                        <p:strVal val="visible"/>
                                      </p:to>
                                    </p:set>
                                    <p:animEffect transition="in" filter="wipe(up)">
                                      <p:cBhvr>
                                        <p:cTn id="18" dur="500"/>
                                        <p:tgtEl>
                                          <p:spTgt spid="65541">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65541">
                                            <p:txEl>
                                              <p:pRg st="5" end="5"/>
                                            </p:txEl>
                                          </p:spTgt>
                                        </p:tgtEl>
                                        <p:attrNameLst>
                                          <p:attrName>style.visibility</p:attrName>
                                        </p:attrNameLst>
                                      </p:cBhvr>
                                      <p:to>
                                        <p:strVal val="visible"/>
                                      </p:to>
                                    </p:set>
                                    <p:animEffect transition="in" filter="wipe(up)">
                                      <p:cBhvr>
                                        <p:cTn id="21" dur="500"/>
                                        <p:tgtEl>
                                          <p:spTgt spid="65541">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65541">
                                            <p:txEl>
                                              <p:pRg st="6" end="6"/>
                                            </p:txEl>
                                          </p:spTgt>
                                        </p:tgtEl>
                                        <p:attrNameLst>
                                          <p:attrName>style.visibility</p:attrName>
                                        </p:attrNameLst>
                                      </p:cBhvr>
                                      <p:to>
                                        <p:strVal val="visible"/>
                                      </p:to>
                                    </p:set>
                                    <p:animEffect transition="in" filter="wipe(up)">
                                      <p:cBhvr>
                                        <p:cTn id="24" dur="500"/>
                                        <p:tgtEl>
                                          <p:spTgt spid="65541">
                                            <p:txEl>
                                              <p:pRg st="6" end="6"/>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65541">
                                            <p:txEl>
                                              <p:pRg st="7" end="7"/>
                                            </p:txEl>
                                          </p:spTgt>
                                        </p:tgtEl>
                                        <p:attrNameLst>
                                          <p:attrName>style.visibility</p:attrName>
                                        </p:attrNameLst>
                                      </p:cBhvr>
                                      <p:to>
                                        <p:strVal val="visible"/>
                                      </p:to>
                                    </p:set>
                                    <p:animEffect transition="in" filter="wipe(up)">
                                      <p:cBhvr>
                                        <p:cTn id="27" dur="500"/>
                                        <p:tgtEl>
                                          <p:spTgt spid="65541">
                                            <p:txEl>
                                              <p:pRg st="7" end="7"/>
                                            </p:txEl>
                                          </p:spTgt>
                                        </p:tgtEl>
                                      </p:cBhvr>
                                    </p:animEffect>
                                  </p:childTnLst>
                                </p:cTn>
                              </p:par>
                              <p:par>
                                <p:cTn id="28" presetID="22" presetClass="entr" presetSubtype="1" fill="hold" nodeType="withEffect">
                                  <p:stCondLst>
                                    <p:cond delay="0"/>
                                  </p:stCondLst>
                                  <p:childTnLst>
                                    <p:set>
                                      <p:cBhvr>
                                        <p:cTn id="29" dur="1" fill="hold">
                                          <p:stCondLst>
                                            <p:cond delay="0"/>
                                          </p:stCondLst>
                                        </p:cTn>
                                        <p:tgtEl>
                                          <p:spTgt spid="65541">
                                            <p:txEl>
                                              <p:pRg st="8" end="8"/>
                                            </p:txEl>
                                          </p:spTgt>
                                        </p:tgtEl>
                                        <p:attrNameLst>
                                          <p:attrName>style.visibility</p:attrName>
                                        </p:attrNameLst>
                                      </p:cBhvr>
                                      <p:to>
                                        <p:strVal val="visible"/>
                                      </p:to>
                                    </p:set>
                                    <p:animEffect transition="in" filter="wipe(up)">
                                      <p:cBhvr>
                                        <p:cTn id="30" dur="500"/>
                                        <p:tgtEl>
                                          <p:spTgt spid="655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a:extLst>
              <a:ext uri="{FF2B5EF4-FFF2-40B4-BE49-F238E27FC236}">
                <a16:creationId xmlns:a16="http://schemas.microsoft.com/office/drawing/2014/main" id="{79AA06D9-541E-4BD2-BE8C-ACBE9CA62AF5}"/>
              </a:ext>
            </a:extLst>
          </p:cNvPr>
          <p:cNvSpPr>
            <a:spLocks noChangeArrowheads="1"/>
          </p:cNvSpPr>
          <p:nvPr/>
        </p:nvSpPr>
        <p:spPr bwMode="auto">
          <a:xfrm>
            <a:off x="5948363" y="5180013"/>
            <a:ext cx="1000125" cy="500062"/>
          </a:xfrm>
          <a:prstGeom prst="ellipse">
            <a:avLst/>
          </a:prstGeom>
          <a:solidFill>
            <a:srgbClr val="D3D8EF"/>
          </a:solidFill>
          <a:ln w="50800" algn="ctr">
            <a:solidFill>
              <a:srgbClr val="6666FF">
                <a:alpha val="45097"/>
              </a:srgbClr>
            </a:solidFill>
            <a:round/>
            <a:headEnd/>
            <a:tailEnd/>
          </a:ln>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椭圆 1">
            <a:extLst>
              <a:ext uri="{FF2B5EF4-FFF2-40B4-BE49-F238E27FC236}">
                <a16:creationId xmlns:a16="http://schemas.microsoft.com/office/drawing/2014/main" id="{CF464CD5-A0C9-4B91-96CA-8B08336BD87D}"/>
              </a:ext>
            </a:extLst>
          </p:cNvPr>
          <p:cNvSpPr>
            <a:spLocks noChangeArrowheads="1"/>
          </p:cNvSpPr>
          <p:nvPr/>
        </p:nvSpPr>
        <p:spPr bwMode="auto">
          <a:xfrm>
            <a:off x="5168900" y="6080125"/>
            <a:ext cx="1000125" cy="500063"/>
          </a:xfrm>
          <a:prstGeom prst="ellipse">
            <a:avLst/>
          </a:prstGeom>
          <a:solidFill>
            <a:srgbClr val="D3D8EF"/>
          </a:solidFill>
          <a:ln w="50800" algn="ctr">
            <a:solidFill>
              <a:srgbClr val="6666FF">
                <a:alpha val="45097"/>
              </a:srgbClr>
            </a:solidFill>
            <a:round/>
            <a:headEnd/>
            <a:tailEnd/>
          </a:ln>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7828" name="灯片编号占位符 3">
            <a:extLst>
              <a:ext uri="{FF2B5EF4-FFF2-40B4-BE49-F238E27FC236}">
                <a16:creationId xmlns:a16="http://schemas.microsoft.com/office/drawing/2014/main" id="{33410107-C319-4E36-87D3-7C89D0A6151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5E07028-AF12-423C-89B0-E64AA4AE9EFA}" type="slidenum">
              <a:rPr lang="zh-CN" altLang="en-US" sz="2000"/>
              <a:pPr/>
              <a:t>267</a:t>
            </a:fld>
            <a:endParaRPr lang="en-US" altLang="zh-CN" sz="2000"/>
          </a:p>
        </p:txBody>
      </p:sp>
      <p:sp>
        <p:nvSpPr>
          <p:cNvPr id="77829" name="日期占位符 4">
            <a:extLst>
              <a:ext uri="{FF2B5EF4-FFF2-40B4-BE49-F238E27FC236}">
                <a16:creationId xmlns:a16="http://schemas.microsoft.com/office/drawing/2014/main" id="{483CDE5F-46DC-4989-B9F3-78EF479D9A6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13C32B5-48FC-4BE4-84D9-D05428E242B8}" type="datetime1">
              <a:rPr lang="zh-CN" altLang="en-US" sz="1800" smtClean="0"/>
              <a:pPr/>
              <a:t>2024/6/12</a:t>
            </a:fld>
            <a:endParaRPr lang="en-US" altLang="zh-CN" sz="1000"/>
          </a:p>
        </p:txBody>
      </p:sp>
      <p:sp>
        <p:nvSpPr>
          <p:cNvPr id="2312194" name="Rectangle 2">
            <a:extLst>
              <a:ext uri="{FF2B5EF4-FFF2-40B4-BE49-F238E27FC236}">
                <a16:creationId xmlns:a16="http://schemas.microsoft.com/office/drawing/2014/main" id="{473418DF-A08B-49E5-8A15-2C6CAB27084F}"/>
              </a:ext>
            </a:extLst>
          </p:cNvPr>
          <p:cNvSpPr>
            <a:spLocks noGrp="1" noChangeArrowheads="1"/>
          </p:cNvSpPr>
          <p:nvPr>
            <p:ph type="title"/>
          </p:nvPr>
        </p:nvSpPr>
        <p:spPr/>
        <p:txBody>
          <a:bodyPr/>
          <a:lstStyle/>
          <a:p>
            <a:pPr>
              <a:defRPr/>
            </a:pPr>
            <a:r>
              <a:rPr lang="en-US" altLang="zh-CN"/>
              <a:t>2. </a:t>
            </a:r>
            <a:r>
              <a:rPr lang="zh-CN" altLang="en-US"/>
              <a:t>意向锁</a:t>
            </a:r>
          </a:p>
        </p:txBody>
      </p:sp>
      <p:sp>
        <p:nvSpPr>
          <p:cNvPr id="3" name="Rectangle 3">
            <a:extLst>
              <a:ext uri="{FF2B5EF4-FFF2-40B4-BE49-F238E27FC236}">
                <a16:creationId xmlns:a16="http://schemas.microsoft.com/office/drawing/2014/main" id="{18BC7774-2F9A-4956-9D1A-E080142BC455}"/>
              </a:ext>
            </a:extLst>
          </p:cNvPr>
          <p:cNvSpPr>
            <a:spLocks noGrp="1" noChangeArrowheads="1"/>
          </p:cNvSpPr>
          <p:nvPr>
            <p:ph type="body" idx="1"/>
          </p:nvPr>
        </p:nvSpPr>
        <p:spPr>
          <a:xfrm>
            <a:off x="450850" y="1143000"/>
            <a:ext cx="9255125" cy="2255838"/>
          </a:xfrm>
        </p:spPr>
        <p:txBody>
          <a:bodyPr/>
          <a:lstStyle/>
          <a:p>
            <a:pPr>
              <a:lnSpc>
                <a:spcPct val="80000"/>
              </a:lnSpc>
              <a:defRPr/>
            </a:pPr>
            <a:r>
              <a:rPr lang="zh-CN" altLang="en-US" dirty="0"/>
              <a:t>引进意向锁（</a:t>
            </a:r>
            <a:r>
              <a:rPr lang="en-US" altLang="zh-CN" dirty="0"/>
              <a:t>intention lock</a:t>
            </a:r>
            <a:r>
              <a:rPr lang="zh-CN" altLang="en-US" dirty="0"/>
              <a:t>）目的</a:t>
            </a:r>
          </a:p>
          <a:p>
            <a:pPr lvl="1">
              <a:lnSpc>
                <a:spcPct val="80000"/>
              </a:lnSpc>
              <a:defRPr/>
            </a:pPr>
            <a:r>
              <a:rPr lang="zh-CN" altLang="en-US" dirty="0"/>
              <a:t>提高对某个数据对象加锁时系统的检查效率</a:t>
            </a:r>
          </a:p>
          <a:p>
            <a:pPr>
              <a:lnSpc>
                <a:spcPct val="80000"/>
              </a:lnSpc>
              <a:defRPr/>
            </a:pPr>
            <a:r>
              <a:rPr lang="zh-CN" altLang="en-US" dirty="0"/>
              <a:t>什么是意向锁</a:t>
            </a:r>
          </a:p>
          <a:p>
            <a:pPr lvl="1">
              <a:lnSpc>
                <a:spcPct val="80000"/>
              </a:lnSpc>
              <a:defRPr/>
            </a:pPr>
            <a:r>
              <a:rPr lang="zh-CN" altLang="en-US" dirty="0"/>
              <a:t>对任一结点加基本锁，必须先对它的上层结点加意向锁</a:t>
            </a:r>
          </a:p>
          <a:p>
            <a:pPr marL="0" indent="-3175" algn="ctr">
              <a:lnSpc>
                <a:spcPct val="80000"/>
              </a:lnSpc>
              <a:buFont typeface="Wingdings" panose="05000000000000000000" pitchFamily="2" charset="2"/>
              <a:buNone/>
              <a:defRPr/>
            </a:pPr>
            <a:r>
              <a:rPr lang="zh-CN" altLang="en-US" sz="2400" dirty="0">
                <a:solidFill>
                  <a:srgbClr val="0000FF"/>
                </a:solidFill>
              </a:rPr>
              <a:t>如果对一个结点加意向锁，则说明该结点的下层结点正在被加锁</a:t>
            </a:r>
          </a:p>
        </p:txBody>
      </p:sp>
      <p:sp>
        <p:nvSpPr>
          <p:cNvPr id="2312196" name="Rectangle 4">
            <a:extLst>
              <a:ext uri="{FF2B5EF4-FFF2-40B4-BE49-F238E27FC236}">
                <a16:creationId xmlns:a16="http://schemas.microsoft.com/office/drawing/2014/main" id="{C74D6F85-DED5-44B7-8A65-23466F40EB6B}"/>
              </a:ext>
            </a:extLst>
          </p:cNvPr>
          <p:cNvSpPr>
            <a:spLocks noChangeArrowheads="1"/>
          </p:cNvSpPr>
          <p:nvPr/>
        </p:nvSpPr>
        <p:spPr bwMode="auto">
          <a:xfrm>
            <a:off x="476250" y="3513138"/>
            <a:ext cx="8972550" cy="541337"/>
          </a:xfrm>
          <a:prstGeom prst="rect">
            <a:avLst/>
          </a:prstGeom>
          <a:noFill/>
          <a:ln w="12700">
            <a:solidFill>
              <a:srgbClr val="3333CC"/>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ts val="2400"/>
              </a:spcBef>
              <a:buClr>
                <a:srgbClr val="27305F"/>
              </a:buClr>
              <a:buSzPct val="60000"/>
              <a:buFont typeface="Wingdings" panose="05000000000000000000" pitchFamily="2" charset="2"/>
              <a:buNone/>
            </a:pPr>
            <a:endParaRPr lang="en-US" altLang="zh-CN" sz="800">
              <a:latin typeface="Times New Roman" panose="02020603050405020304" pitchFamily="18" charset="0"/>
            </a:endParaRPr>
          </a:p>
          <a:p>
            <a:pPr algn="ctr">
              <a:lnSpc>
                <a:spcPct val="80000"/>
              </a:lnSpc>
              <a:buClr>
                <a:srgbClr val="27305F"/>
              </a:buClr>
              <a:buSzPct val="60000"/>
              <a:buFont typeface="Wingdings" panose="05000000000000000000" pitchFamily="2" charset="2"/>
              <a:buNone/>
            </a:pPr>
            <a:endParaRPr lang="en-US" altLang="zh-CN" sz="800">
              <a:latin typeface="Times New Roman" panose="02020603050405020304" pitchFamily="18" charset="0"/>
            </a:endParaRPr>
          </a:p>
          <a:p>
            <a:pPr algn="ctr">
              <a:lnSpc>
                <a:spcPct val="80000"/>
              </a:lnSpc>
              <a:buClr>
                <a:srgbClr val="27305F"/>
              </a:buClr>
              <a:buSzPct val="60000"/>
              <a:buFont typeface="Wingdings" panose="05000000000000000000" pitchFamily="2" charset="2"/>
              <a:buNone/>
            </a:pPr>
            <a:r>
              <a:rPr lang="zh-CN" altLang="en-US" sz="2800">
                <a:latin typeface="Times New Roman" panose="02020603050405020304" pitchFamily="18" charset="0"/>
              </a:rPr>
              <a:t>例：对任一</a:t>
            </a:r>
            <a:r>
              <a:rPr lang="zh-CN" altLang="en-US" sz="2800">
                <a:solidFill>
                  <a:srgbClr val="0000FF"/>
                </a:solidFill>
                <a:latin typeface="Times New Roman" panose="02020603050405020304" pitchFamily="18" charset="0"/>
              </a:rPr>
              <a:t>元组 </a:t>
            </a:r>
            <a:r>
              <a:rPr lang="en-US" altLang="zh-CN" sz="2800">
                <a:solidFill>
                  <a:srgbClr val="0000FF"/>
                </a:solidFill>
                <a:latin typeface="Times New Roman" panose="02020603050405020304" pitchFamily="18" charset="0"/>
              </a:rPr>
              <a:t>t</a:t>
            </a:r>
            <a:r>
              <a:rPr lang="en-US" altLang="zh-CN" sz="2800">
                <a:latin typeface="Times New Roman" panose="02020603050405020304" pitchFamily="18" charset="0"/>
              </a:rPr>
              <a:t> </a:t>
            </a:r>
            <a:r>
              <a:rPr lang="zh-CN" altLang="en-US" sz="2800">
                <a:latin typeface="Times New Roman" panose="02020603050405020304" pitchFamily="18" charset="0"/>
              </a:rPr>
              <a:t>加锁，先对</a:t>
            </a:r>
            <a:r>
              <a:rPr lang="zh-CN" altLang="en-US" sz="2800">
                <a:solidFill>
                  <a:srgbClr val="0000FF"/>
                </a:solidFill>
                <a:latin typeface="Times New Roman" panose="02020603050405020304" pitchFamily="18" charset="0"/>
              </a:rPr>
              <a:t>关系</a:t>
            </a:r>
            <a:r>
              <a:rPr lang="en-US" altLang="zh-CN" sz="2800">
                <a:solidFill>
                  <a:srgbClr val="0000FF"/>
                </a:solidFill>
                <a:latin typeface="Times New Roman" panose="02020603050405020304" pitchFamily="18" charset="0"/>
              </a:rPr>
              <a:t>R</a:t>
            </a:r>
            <a:r>
              <a:rPr lang="zh-CN" altLang="en-US" sz="2800">
                <a:latin typeface="Times New Roman" panose="02020603050405020304" pitchFamily="18" charset="0"/>
              </a:rPr>
              <a:t>加意向锁</a:t>
            </a:r>
          </a:p>
        </p:txBody>
      </p:sp>
      <p:sp>
        <p:nvSpPr>
          <p:cNvPr id="8" name="Rectangle 4">
            <a:extLst>
              <a:ext uri="{FF2B5EF4-FFF2-40B4-BE49-F238E27FC236}">
                <a16:creationId xmlns:a16="http://schemas.microsoft.com/office/drawing/2014/main" id="{7B2E0309-9895-4903-9BD1-F753911122F5}"/>
              </a:ext>
            </a:extLst>
          </p:cNvPr>
          <p:cNvSpPr>
            <a:spLocks noChangeArrowheads="1"/>
          </p:cNvSpPr>
          <p:nvPr/>
        </p:nvSpPr>
        <p:spPr bwMode="auto">
          <a:xfrm>
            <a:off x="495300" y="4354513"/>
            <a:ext cx="4467225" cy="2122487"/>
          </a:xfrm>
          <a:prstGeom prst="rect">
            <a:avLst/>
          </a:prstGeom>
          <a:noFill/>
          <a:ln w="12700">
            <a:solidFill>
              <a:srgbClr val="3333CC"/>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ct val="35000"/>
              </a:spcBef>
              <a:spcAft>
                <a:spcPts val="500"/>
              </a:spcAft>
              <a:buClr>
                <a:srgbClr val="27305F"/>
              </a:buClr>
              <a:buSzPct val="60000"/>
              <a:buFont typeface="Wingdings" panose="05000000000000000000" pitchFamily="2" charset="2"/>
              <a:buChar char="n"/>
            </a:pPr>
            <a:endParaRPr lang="en-US" altLang="zh-CN" sz="900">
              <a:latin typeface="Times New Roman" panose="02020603050405020304" pitchFamily="18" charset="0"/>
            </a:endParaRPr>
          </a:p>
          <a:p>
            <a:pPr>
              <a:lnSpc>
                <a:spcPct val="80000"/>
              </a:lnSpc>
              <a:spcBef>
                <a:spcPct val="35000"/>
              </a:spcBef>
              <a:buClr>
                <a:srgbClr val="27305F"/>
              </a:buClr>
              <a:buSzPct val="60000"/>
              <a:buFont typeface="Wingdings" panose="05000000000000000000" pitchFamily="2" charset="2"/>
              <a:buChar char="n"/>
            </a:pPr>
            <a:r>
              <a:rPr lang="zh-CN" altLang="en-US" sz="2800">
                <a:latin typeface="Times New Roman" panose="02020603050405020304" pitchFamily="18" charset="0"/>
              </a:rPr>
              <a:t> </a:t>
            </a:r>
            <a:r>
              <a:rPr lang="zh-CN" altLang="en-US">
                <a:latin typeface="Times New Roman" panose="02020603050405020304" pitchFamily="18" charset="0"/>
              </a:rPr>
              <a:t>事务</a:t>
            </a:r>
            <a:r>
              <a:rPr lang="en-US" altLang="zh-CN">
                <a:latin typeface="Times New Roman" panose="02020603050405020304" pitchFamily="18" charset="0"/>
              </a:rPr>
              <a:t>T</a:t>
            </a:r>
            <a:r>
              <a:rPr lang="zh-CN" altLang="en-US">
                <a:latin typeface="Times New Roman" panose="02020603050405020304" pitchFamily="18" charset="0"/>
              </a:rPr>
              <a:t>要对关系</a:t>
            </a:r>
            <a:r>
              <a:rPr lang="en-US" altLang="zh-CN">
                <a:latin typeface="Times New Roman" panose="02020603050405020304" pitchFamily="18" charset="0"/>
              </a:rPr>
              <a:t>R</a:t>
            </a:r>
            <a:r>
              <a:rPr lang="zh-CN" altLang="en-US">
                <a:latin typeface="Times New Roman" panose="02020603050405020304" pitchFamily="18" charset="0"/>
              </a:rPr>
              <a:t>加</a:t>
            </a:r>
            <a:r>
              <a:rPr lang="en-US" altLang="zh-CN">
                <a:latin typeface="Times New Roman" panose="02020603050405020304" pitchFamily="18" charset="0"/>
              </a:rPr>
              <a:t>X</a:t>
            </a:r>
            <a:r>
              <a:rPr lang="zh-CN" altLang="en-US">
                <a:latin typeface="Times New Roman" panose="02020603050405020304" pitchFamily="18" charset="0"/>
              </a:rPr>
              <a:t>锁</a:t>
            </a:r>
            <a:r>
              <a:rPr lang="en-US" altLang="zh-CN">
                <a:latin typeface="Times New Roman" panose="02020603050405020304" pitchFamily="18" charset="0"/>
              </a:rPr>
              <a:t>,  </a:t>
            </a:r>
            <a:r>
              <a:rPr lang="zh-CN" altLang="en-US">
                <a:latin typeface="Times New Roman" panose="02020603050405020304" pitchFamily="18" charset="0"/>
              </a:rPr>
              <a:t>系统只要检查根结点数据库和关系</a:t>
            </a:r>
            <a:r>
              <a:rPr lang="en-US" altLang="zh-CN">
                <a:latin typeface="Times New Roman" panose="02020603050405020304" pitchFamily="18" charset="0"/>
              </a:rPr>
              <a:t>R</a:t>
            </a:r>
            <a:r>
              <a:rPr lang="zh-CN" altLang="en-US">
                <a:latin typeface="Times New Roman" panose="02020603050405020304" pitchFamily="18" charset="0"/>
              </a:rPr>
              <a:t>是否已加了不相容的锁，</a:t>
            </a:r>
          </a:p>
          <a:p>
            <a:pPr>
              <a:lnSpc>
                <a:spcPct val="80000"/>
              </a:lnSpc>
              <a:spcBef>
                <a:spcPct val="35000"/>
              </a:spcBef>
              <a:buClr>
                <a:srgbClr val="27305F"/>
              </a:buClr>
              <a:buSzPct val="60000"/>
              <a:buFont typeface="Wingdings" panose="05000000000000000000" pitchFamily="2" charset="2"/>
              <a:buChar char="n"/>
            </a:pPr>
            <a:r>
              <a:rPr lang="zh-CN" altLang="en-US">
                <a:latin typeface="Times New Roman" panose="02020603050405020304" pitchFamily="18" charset="0"/>
              </a:rPr>
              <a:t>不需要搜索和检查</a:t>
            </a:r>
            <a:r>
              <a:rPr lang="en-US" altLang="zh-CN">
                <a:latin typeface="Times New Roman" panose="02020603050405020304" pitchFamily="18" charset="0"/>
              </a:rPr>
              <a:t>R</a:t>
            </a:r>
            <a:r>
              <a:rPr lang="zh-CN" altLang="en-US">
                <a:latin typeface="Times New Roman" panose="02020603050405020304" pitchFamily="18" charset="0"/>
              </a:rPr>
              <a:t>中的每一个元组是否加了</a:t>
            </a:r>
            <a:r>
              <a:rPr lang="en-US" altLang="zh-CN">
                <a:latin typeface="Times New Roman" panose="02020603050405020304" pitchFamily="18" charset="0"/>
              </a:rPr>
              <a:t>X</a:t>
            </a:r>
            <a:r>
              <a:rPr lang="zh-CN" altLang="en-US">
                <a:latin typeface="Times New Roman" panose="02020603050405020304" pitchFamily="18" charset="0"/>
              </a:rPr>
              <a:t>锁</a:t>
            </a:r>
            <a:endParaRPr lang="en-US" altLang="zh-CN">
              <a:latin typeface="Times New Roman" panose="02020603050405020304" pitchFamily="18" charset="0"/>
            </a:endParaRPr>
          </a:p>
          <a:p>
            <a:pPr>
              <a:lnSpc>
                <a:spcPct val="80000"/>
              </a:lnSpc>
              <a:spcBef>
                <a:spcPct val="35000"/>
              </a:spcBef>
              <a:spcAft>
                <a:spcPts val="500"/>
              </a:spcAft>
              <a:buClr>
                <a:srgbClr val="27305F"/>
              </a:buClr>
              <a:buSzPct val="60000"/>
              <a:buFont typeface="Wingdings" panose="05000000000000000000" pitchFamily="2" charset="2"/>
              <a:buChar char="n"/>
            </a:pPr>
            <a:endParaRPr lang="en-US" altLang="zh-CN" sz="800">
              <a:latin typeface="Times New Roman" panose="02020603050405020304" pitchFamily="18" charset="0"/>
            </a:endParaRPr>
          </a:p>
        </p:txBody>
      </p:sp>
      <p:grpSp>
        <p:nvGrpSpPr>
          <p:cNvPr id="9" name="Group 4">
            <a:extLst>
              <a:ext uri="{FF2B5EF4-FFF2-40B4-BE49-F238E27FC236}">
                <a16:creationId xmlns:a16="http://schemas.microsoft.com/office/drawing/2014/main" id="{9A24D24E-60FF-4D4A-902E-F9327754092E}"/>
              </a:ext>
            </a:extLst>
          </p:cNvPr>
          <p:cNvGrpSpPr>
            <a:grpSpLocks/>
          </p:cNvGrpSpPr>
          <p:nvPr/>
        </p:nvGrpSpPr>
        <p:grpSpPr bwMode="auto">
          <a:xfrm>
            <a:off x="5175250" y="4386263"/>
            <a:ext cx="5053013" cy="2244725"/>
            <a:chOff x="3447" y="9625"/>
            <a:chExt cx="3183" cy="1829"/>
          </a:xfrm>
        </p:grpSpPr>
        <p:sp>
          <p:nvSpPr>
            <p:cNvPr id="77837" name="Line 5">
              <a:extLst>
                <a:ext uri="{FF2B5EF4-FFF2-40B4-BE49-F238E27FC236}">
                  <a16:creationId xmlns:a16="http://schemas.microsoft.com/office/drawing/2014/main" id="{D117DA79-58ED-4EF3-B8C0-F348A9578BCA}"/>
                </a:ext>
              </a:extLst>
            </p:cNvPr>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38" name="Line 6">
              <a:extLst>
                <a:ext uri="{FF2B5EF4-FFF2-40B4-BE49-F238E27FC236}">
                  <a16:creationId xmlns:a16="http://schemas.microsoft.com/office/drawing/2014/main" id="{437E99CB-D849-4A93-993F-CB76511A19DE}"/>
                </a:ext>
              </a:extLst>
            </p:cNvPr>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39" name="Line 7">
              <a:extLst>
                <a:ext uri="{FF2B5EF4-FFF2-40B4-BE49-F238E27FC236}">
                  <a16:creationId xmlns:a16="http://schemas.microsoft.com/office/drawing/2014/main" id="{7DFCE31C-C972-4047-9AE3-7EEEE2605D6A}"/>
                </a:ext>
              </a:extLst>
            </p:cNvPr>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40" name="Line 8">
              <a:extLst>
                <a:ext uri="{FF2B5EF4-FFF2-40B4-BE49-F238E27FC236}">
                  <a16:creationId xmlns:a16="http://schemas.microsoft.com/office/drawing/2014/main" id="{532FA19F-4D9D-44DE-B728-4CADEA894B8B}"/>
                </a:ext>
              </a:extLst>
            </p:cNvPr>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41" name="Line 9">
              <a:extLst>
                <a:ext uri="{FF2B5EF4-FFF2-40B4-BE49-F238E27FC236}">
                  <a16:creationId xmlns:a16="http://schemas.microsoft.com/office/drawing/2014/main" id="{E353ED78-103D-4E88-A3B1-2C611726BEE0}"/>
                </a:ext>
              </a:extLst>
            </p:cNvPr>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42" name="Line 10">
              <a:extLst>
                <a:ext uri="{FF2B5EF4-FFF2-40B4-BE49-F238E27FC236}">
                  <a16:creationId xmlns:a16="http://schemas.microsoft.com/office/drawing/2014/main" id="{5096FF7B-11DC-4826-86B7-4C3A9647DFC3}"/>
                </a:ext>
              </a:extLst>
            </p:cNvPr>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77843" name="Text Box 11">
              <a:extLst>
                <a:ext uri="{FF2B5EF4-FFF2-40B4-BE49-F238E27FC236}">
                  <a16:creationId xmlns:a16="http://schemas.microsoft.com/office/drawing/2014/main" id="{6D2DDAE6-A4D7-4270-B41C-1AC450DB6961}"/>
                </a:ext>
              </a:extLst>
            </p:cNvPr>
            <p:cNvSpPr txBox="1">
              <a:spLocks noChangeArrowheads="1"/>
            </p:cNvSpPr>
            <p:nvPr/>
          </p:nvSpPr>
          <p:spPr bwMode="auto">
            <a:xfrm>
              <a:off x="4515" y="9625"/>
              <a:ext cx="79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数据库</a:t>
              </a:r>
            </a:p>
          </p:txBody>
        </p:sp>
        <p:sp>
          <p:nvSpPr>
            <p:cNvPr id="77844" name="Text Box 12">
              <a:extLst>
                <a:ext uri="{FF2B5EF4-FFF2-40B4-BE49-F238E27FC236}">
                  <a16:creationId xmlns:a16="http://schemas.microsoft.com/office/drawing/2014/main" id="{93571187-1632-4A4B-AE46-FFBC6CD8E9C1}"/>
                </a:ext>
              </a:extLst>
            </p:cNvPr>
            <p:cNvSpPr txBox="1">
              <a:spLocks noChangeArrowheads="1"/>
            </p:cNvSpPr>
            <p:nvPr/>
          </p:nvSpPr>
          <p:spPr bwMode="auto">
            <a:xfrm>
              <a:off x="5265" y="10315"/>
              <a:ext cx="81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i="1" baseline="-25000">
                  <a:latin typeface="Times New Roman" panose="02020603050405020304" pitchFamily="18" charset="0"/>
                </a:rPr>
                <a:t>n</a:t>
              </a:r>
              <a:endParaRPr lang="en-US" altLang="zh-CN">
                <a:latin typeface="Times New Roman" panose="02020603050405020304" pitchFamily="18" charset="0"/>
              </a:endParaRPr>
            </a:p>
          </p:txBody>
        </p:sp>
        <p:sp>
          <p:nvSpPr>
            <p:cNvPr id="77845" name="Text Box 13">
              <a:extLst>
                <a:ext uri="{FF2B5EF4-FFF2-40B4-BE49-F238E27FC236}">
                  <a16:creationId xmlns:a16="http://schemas.microsoft.com/office/drawing/2014/main" id="{00DBB43A-849D-48F8-AC86-89CF955E218B}"/>
                </a:ext>
              </a:extLst>
            </p:cNvPr>
            <p:cNvSpPr txBox="1">
              <a:spLocks noChangeArrowheads="1"/>
            </p:cNvSpPr>
            <p:nvPr/>
          </p:nvSpPr>
          <p:spPr bwMode="auto">
            <a:xfrm>
              <a:off x="3810" y="10315"/>
              <a:ext cx="93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77846" name="Text Box 14">
              <a:extLst>
                <a:ext uri="{FF2B5EF4-FFF2-40B4-BE49-F238E27FC236}">
                  <a16:creationId xmlns:a16="http://schemas.microsoft.com/office/drawing/2014/main" id="{C5DCD7DF-02F1-4B49-9873-4EE24201A234}"/>
                </a:ext>
              </a:extLst>
            </p:cNvPr>
            <p:cNvSpPr txBox="1">
              <a:spLocks noChangeArrowheads="1"/>
            </p:cNvSpPr>
            <p:nvPr/>
          </p:nvSpPr>
          <p:spPr bwMode="auto">
            <a:xfrm>
              <a:off x="3447" y="11005"/>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7847" name="Text Box 15">
              <a:extLst>
                <a:ext uri="{FF2B5EF4-FFF2-40B4-BE49-F238E27FC236}">
                  <a16:creationId xmlns:a16="http://schemas.microsoft.com/office/drawing/2014/main" id="{3F73E563-6DAF-4BAF-8EC1-0E94E9A3DA13}"/>
                </a:ext>
              </a:extLst>
            </p:cNvPr>
            <p:cNvSpPr txBox="1">
              <a:spLocks noChangeArrowheads="1"/>
            </p:cNvSpPr>
            <p:nvPr/>
          </p:nvSpPr>
          <p:spPr bwMode="auto">
            <a:xfrm>
              <a:off x="5835" y="11005"/>
              <a:ext cx="795"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7848" name="Text Box 16">
              <a:extLst>
                <a:ext uri="{FF2B5EF4-FFF2-40B4-BE49-F238E27FC236}">
                  <a16:creationId xmlns:a16="http://schemas.microsoft.com/office/drawing/2014/main" id="{FFDA46A2-035E-4F86-B348-39462040A8B3}"/>
                </a:ext>
              </a:extLst>
            </p:cNvPr>
            <p:cNvSpPr txBox="1">
              <a:spLocks noChangeArrowheads="1"/>
            </p:cNvSpPr>
            <p:nvPr/>
          </p:nvSpPr>
          <p:spPr bwMode="auto">
            <a:xfrm>
              <a:off x="4257"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7849" name="Text Box 17">
              <a:extLst>
                <a:ext uri="{FF2B5EF4-FFF2-40B4-BE49-F238E27FC236}">
                  <a16:creationId xmlns:a16="http://schemas.microsoft.com/office/drawing/2014/main" id="{308E749F-CC44-439D-8B2D-FA239E921D39}"/>
                </a:ext>
              </a:extLst>
            </p:cNvPr>
            <p:cNvSpPr txBox="1">
              <a:spLocks noChangeArrowheads="1"/>
            </p:cNvSpPr>
            <p:nvPr/>
          </p:nvSpPr>
          <p:spPr bwMode="auto">
            <a:xfrm>
              <a:off x="4902"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77850" name="Text Box 18">
              <a:extLst>
                <a:ext uri="{FF2B5EF4-FFF2-40B4-BE49-F238E27FC236}">
                  <a16:creationId xmlns:a16="http://schemas.microsoft.com/office/drawing/2014/main" id="{667C8919-1029-4245-93B2-E408A6FEEE68}"/>
                </a:ext>
              </a:extLst>
            </p:cNvPr>
            <p:cNvSpPr txBox="1">
              <a:spLocks noChangeArrowheads="1"/>
            </p:cNvSpPr>
            <p:nvPr/>
          </p:nvSpPr>
          <p:spPr bwMode="auto">
            <a:xfrm>
              <a:off x="4692" y="10405"/>
              <a:ext cx="1170"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endParaRPr lang="zh-CN" altLang="en-US" sz="700" b="0">
                <a:latin typeface="Times New Roman" panose="02020603050405020304" pitchFamily="18" charset="0"/>
              </a:endParaRPr>
            </a:p>
          </p:txBody>
        </p:sp>
        <p:sp>
          <p:nvSpPr>
            <p:cNvPr id="77851" name="Text Box 19">
              <a:extLst>
                <a:ext uri="{FF2B5EF4-FFF2-40B4-BE49-F238E27FC236}">
                  <a16:creationId xmlns:a16="http://schemas.microsoft.com/office/drawing/2014/main" id="{BEAD32B4-F838-408D-A531-AD844BB2C30A}"/>
                </a:ext>
              </a:extLst>
            </p:cNvPr>
            <p:cNvSpPr txBox="1">
              <a:spLocks noChangeArrowheads="1"/>
            </p:cNvSpPr>
            <p:nvPr/>
          </p:nvSpPr>
          <p:spPr bwMode="auto">
            <a:xfrm>
              <a:off x="4665" y="1033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b="0">
                  <a:latin typeface="Times New Roman" panose="02020603050405020304" pitchFamily="18" charset="0"/>
                </a:rPr>
                <a:t>……</a:t>
              </a:r>
            </a:p>
          </p:txBody>
        </p:sp>
        <p:sp>
          <p:nvSpPr>
            <p:cNvPr id="77852" name="Text Box 20">
              <a:extLst>
                <a:ext uri="{FF2B5EF4-FFF2-40B4-BE49-F238E27FC236}">
                  <a16:creationId xmlns:a16="http://schemas.microsoft.com/office/drawing/2014/main" id="{63A606E4-6DDE-4D97-9134-F9F1034C049F}"/>
                </a:ext>
              </a:extLst>
            </p:cNvPr>
            <p:cNvSpPr txBox="1">
              <a:spLocks noChangeArrowheads="1"/>
            </p:cNvSpPr>
            <p:nvPr/>
          </p:nvSpPr>
          <p:spPr bwMode="auto">
            <a:xfrm>
              <a:off x="5355" y="11020"/>
              <a:ext cx="810"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sp>
          <p:nvSpPr>
            <p:cNvPr id="77853" name="Text Box 21">
              <a:extLst>
                <a:ext uri="{FF2B5EF4-FFF2-40B4-BE49-F238E27FC236}">
                  <a16:creationId xmlns:a16="http://schemas.microsoft.com/office/drawing/2014/main" id="{57F5E60A-9F65-4C59-AB06-A03AF394750E}"/>
                </a:ext>
              </a:extLst>
            </p:cNvPr>
            <p:cNvSpPr txBox="1">
              <a:spLocks noChangeArrowheads="1"/>
            </p:cNvSpPr>
            <p:nvPr/>
          </p:nvSpPr>
          <p:spPr bwMode="auto">
            <a:xfrm>
              <a:off x="3840" y="1102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grpSp>
      <p:sp>
        <p:nvSpPr>
          <p:cNvPr id="29" name="AutoShape 5">
            <a:extLst>
              <a:ext uri="{FF2B5EF4-FFF2-40B4-BE49-F238E27FC236}">
                <a16:creationId xmlns:a16="http://schemas.microsoft.com/office/drawing/2014/main" id="{D319FCB7-AD06-439F-8282-B6CD396C1499}"/>
              </a:ext>
            </a:extLst>
          </p:cNvPr>
          <p:cNvSpPr>
            <a:spLocks noChangeArrowheads="1"/>
          </p:cNvSpPr>
          <p:nvPr/>
        </p:nvSpPr>
        <p:spPr bwMode="auto">
          <a:xfrm rot="-5400000">
            <a:off x="5233988" y="5160963"/>
            <a:ext cx="577850" cy="457200"/>
          </a:xfrm>
          <a:prstGeom prst="downArrow">
            <a:avLst>
              <a:gd name="adj1" fmla="val 50000"/>
              <a:gd name="adj2" fmla="val 25000"/>
            </a:avLst>
          </a:prstGeom>
          <a:solidFill>
            <a:srgbClr val="0000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 name="AutoShape 5">
            <a:extLst>
              <a:ext uri="{FF2B5EF4-FFF2-40B4-BE49-F238E27FC236}">
                <a16:creationId xmlns:a16="http://schemas.microsoft.com/office/drawing/2014/main" id="{4C40D90C-DD2A-42E9-ACEA-2B7083D689A3}"/>
              </a:ext>
            </a:extLst>
          </p:cNvPr>
          <p:cNvSpPr>
            <a:spLocks noChangeArrowheads="1"/>
          </p:cNvSpPr>
          <p:nvPr/>
        </p:nvSpPr>
        <p:spPr bwMode="auto">
          <a:xfrm rot="-5400000">
            <a:off x="6003925" y="4414838"/>
            <a:ext cx="577850" cy="457200"/>
          </a:xfrm>
          <a:prstGeom prst="downArrow">
            <a:avLst>
              <a:gd name="adj1" fmla="val 50000"/>
              <a:gd name="adj2" fmla="val 25000"/>
            </a:avLst>
          </a:prstGeom>
          <a:solidFill>
            <a:srgbClr val="0000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813071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12196"/>
                                        </p:tgtEl>
                                        <p:attrNameLst>
                                          <p:attrName>style.visibility</p:attrName>
                                        </p:attrNameLst>
                                      </p:cBhvr>
                                      <p:to>
                                        <p:strVal val="visible"/>
                                      </p:to>
                                    </p:set>
                                    <p:anim calcmode="lin" valueType="num">
                                      <p:cBhvr additive="base">
                                        <p:cTn id="7" dur="500" fill="hold"/>
                                        <p:tgtEl>
                                          <p:spTgt spid="2312196"/>
                                        </p:tgtEl>
                                        <p:attrNameLst>
                                          <p:attrName>ppt_x</p:attrName>
                                        </p:attrNameLst>
                                      </p:cBhvr>
                                      <p:tavLst>
                                        <p:tav tm="0">
                                          <p:val>
                                            <p:strVal val="#ppt_x"/>
                                          </p:val>
                                        </p:tav>
                                        <p:tav tm="100000">
                                          <p:val>
                                            <p:strVal val="#ppt_x"/>
                                          </p:val>
                                        </p:tav>
                                      </p:tavLst>
                                    </p:anim>
                                    <p:anim calcmode="lin" valueType="num">
                                      <p:cBhvr additive="base">
                                        <p:cTn id="8" dur="500" fill="hold"/>
                                        <p:tgtEl>
                                          <p:spTgt spid="23121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0-#ppt_w/2"/>
                                          </p:val>
                                        </p:tav>
                                        <p:tav tm="100000">
                                          <p:val>
                                            <p:strVal val="#ppt_x"/>
                                          </p:val>
                                        </p:tav>
                                      </p:tavLst>
                                    </p:anim>
                                    <p:anim calcmode="lin" valueType="num">
                                      <p:cBhvr additive="base">
                                        <p:cTn id="37"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0-#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 grpId="0" animBg="1"/>
      <p:bldP spid="2312196" grpId="0" animBg="1"/>
      <p:bldP spid="8" grpId="0" animBg="1"/>
      <p:bldP spid="29" grpId="0" animBg="1"/>
      <p:bldP spid="30" grpId="0" animBg="1"/>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0548BBA7-DDE8-48F4-A692-BB38EC589E7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0F901BD4-C7F1-47BA-92D7-9A6F3C6E44F0}" type="slidenum">
              <a:rPr lang="zh-CN" altLang="en-US" sz="2000"/>
              <a:pPr/>
              <a:t>268</a:t>
            </a:fld>
            <a:endParaRPr lang="en-US" altLang="zh-CN" sz="2000"/>
          </a:p>
        </p:txBody>
      </p:sp>
      <p:sp>
        <p:nvSpPr>
          <p:cNvPr id="78851" name="日期占位符 4">
            <a:extLst>
              <a:ext uri="{FF2B5EF4-FFF2-40B4-BE49-F238E27FC236}">
                <a16:creationId xmlns:a16="http://schemas.microsoft.com/office/drawing/2014/main" id="{464BAF43-A6AF-478F-8C43-1EACF6BE14D0}"/>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2074676-B668-47F2-9E63-193DF2B3011D}" type="datetime1">
              <a:rPr lang="zh-CN" altLang="en-US" sz="1800" smtClean="0"/>
              <a:pPr/>
              <a:t>2024/6/12</a:t>
            </a:fld>
            <a:endParaRPr lang="en-US" altLang="zh-CN" sz="1000"/>
          </a:p>
        </p:txBody>
      </p:sp>
      <p:sp>
        <p:nvSpPr>
          <p:cNvPr id="2313218" name="Rectangle 2">
            <a:extLst>
              <a:ext uri="{FF2B5EF4-FFF2-40B4-BE49-F238E27FC236}">
                <a16:creationId xmlns:a16="http://schemas.microsoft.com/office/drawing/2014/main" id="{B640F3A6-9395-4587-AF9E-162015EF0B4E}"/>
              </a:ext>
            </a:extLst>
          </p:cNvPr>
          <p:cNvSpPr>
            <a:spLocks noGrp="1" noChangeArrowheads="1"/>
          </p:cNvSpPr>
          <p:nvPr>
            <p:ph type="title"/>
          </p:nvPr>
        </p:nvSpPr>
        <p:spPr/>
        <p:txBody>
          <a:bodyPr/>
          <a:lstStyle/>
          <a:p>
            <a:pPr>
              <a:defRPr/>
            </a:pPr>
            <a:r>
              <a:rPr lang="zh-CN" altLang="en-US"/>
              <a:t>常用意向锁</a:t>
            </a:r>
          </a:p>
        </p:txBody>
      </p:sp>
      <p:sp>
        <p:nvSpPr>
          <p:cNvPr id="78853" name="Rectangle 3">
            <a:extLst>
              <a:ext uri="{FF2B5EF4-FFF2-40B4-BE49-F238E27FC236}">
                <a16:creationId xmlns:a16="http://schemas.microsoft.com/office/drawing/2014/main" id="{2A622F66-C793-44BF-9101-C317C35CD965}"/>
              </a:ext>
            </a:extLst>
          </p:cNvPr>
          <p:cNvSpPr>
            <a:spLocks noGrp="1" noChangeArrowheads="1"/>
          </p:cNvSpPr>
          <p:nvPr>
            <p:ph type="body" idx="1"/>
          </p:nvPr>
        </p:nvSpPr>
        <p:spPr>
          <a:xfrm>
            <a:off x="344488" y="1196975"/>
            <a:ext cx="9080500" cy="5395913"/>
          </a:xfrm>
        </p:spPr>
        <p:txBody>
          <a:bodyPr/>
          <a:lstStyle/>
          <a:p>
            <a:pPr>
              <a:lnSpc>
                <a:spcPct val="80000"/>
              </a:lnSpc>
            </a:pPr>
            <a:r>
              <a:rPr lang="zh-CN" altLang="en-US"/>
              <a:t>意向共享锁</a:t>
            </a:r>
            <a:r>
              <a:rPr lang="en-US" altLang="zh-CN"/>
              <a:t>(Intent Share Lock</a:t>
            </a:r>
            <a:r>
              <a:rPr lang="zh-CN" altLang="en-US"/>
              <a:t>，简称</a:t>
            </a:r>
            <a:r>
              <a:rPr lang="en-US" altLang="zh-CN"/>
              <a:t>IS</a:t>
            </a:r>
            <a:r>
              <a:rPr lang="zh-CN" altLang="en-US"/>
              <a:t>锁</a:t>
            </a:r>
            <a:r>
              <a:rPr lang="en-US" altLang="zh-CN"/>
              <a:t>)</a:t>
            </a:r>
          </a:p>
          <a:p>
            <a:pPr lvl="1" algn="just">
              <a:lnSpc>
                <a:spcPct val="80000"/>
              </a:lnSpc>
            </a:pPr>
            <a:r>
              <a:rPr lang="zh-CN" altLang="en-US"/>
              <a:t>如果对一个数据对象加</a:t>
            </a:r>
            <a:r>
              <a:rPr lang="en-US" altLang="zh-CN"/>
              <a:t>IS</a:t>
            </a:r>
            <a:r>
              <a:rPr lang="zh-CN" altLang="en-US"/>
              <a:t>锁，表示它的后裔结点拟</a:t>
            </a:r>
            <a:r>
              <a:rPr lang="en-US" altLang="zh-CN"/>
              <a:t>(</a:t>
            </a:r>
            <a:r>
              <a:rPr lang="zh-CN" altLang="en-US"/>
              <a:t>意向</a:t>
            </a:r>
            <a:r>
              <a:rPr lang="en-US" altLang="zh-CN"/>
              <a:t>)</a:t>
            </a:r>
            <a:r>
              <a:rPr lang="zh-CN" altLang="en-US"/>
              <a:t>加</a:t>
            </a:r>
            <a:r>
              <a:rPr lang="en-US" altLang="zh-CN"/>
              <a:t>S</a:t>
            </a:r>
            <a:r>
              <a:rPr lang="zh-CN" altLang="en-US"/>
              <a:t>锁。例</a:t>
            </a:r>
            <a:r>
              <a:rPr lang="en-US" altLang="zh-CN"/>
              <a:t>:</a:t>
            </a:r>
            <a:r>
              <a:rPr lang="zh-CN" altLang="en-US"/>
              <a:t>要对某个元组加</a:t>
            </a:r>
            <a:r>
              <a:rPr lang="en-US" altLang="zh-CN"/>
              <a:t>S</a:t>
            </a:r>
            <a:r>
              <a:rPr lang="zh-CN" altLang="en-US"/>
              <a:t>锁，则要先对关系和数据库加</a:t>
            </a:r>
            <a:r>
              <a:rPr lang="en-US" altLang="zh-CN"/>
              <a:t>IS</a:t>
            </a:r>
            <a:r>
              <a:rPr lang="zh-CN" altLang="en-US"/>
              <a:t>锁</a:t>
            </a:r>
            <a:endParaRPr lang="en-US" altLang="zh-CN"/>
          </a:p>
          <a:p>
            <a:pPr>
              <a:lnSpc>
                <a:spcPct val="80000"/>
              </a:lnSpc>
              <a:spcBef>
                <a:spcPct val="60000"/>
              </a:spcBef>
            </a:pPr>
            <a:r>
              <a:rPr lang="zh-CN" altLang="en-US"/>
              <a:t>意向排它锁</a:t>
            </a:r>
            <a:r>
              <a:rPr lang="en-US" altLang="zh-CN"/>
              <a:t>(Intent Exclusive Lock</a:t>
            </a:r>
            <a:r>
              <a:rPr lang="zh-CN" altLang="en-US"/>
              <a:t>，简称</a:t>
            </a:r>
            <a:r>
              <a:rPr lang="en-US" altLang="zh-CN"/>
              <a:t>IX</a:t>
            </a:r>
            <a:r>
              <a:rPr lang="zh-CN" altLang="en-US"/>
              <a:t>锁</a:t>
            </a:r>
            <a:r>
              <a:rPr lang="en-US" altLang="zh-CN"/>
              <a:t>)</a:t>
            </a:r>
          </a:p>
          <a:p>
            <a:pPr lvl="1">
              <a:lnSpc>
                <a:spcPct val="80000"/>
              </a:lnSpc>
            </a:pPr>
            <a:r>
              <a:rPr lang="zh-CN" altLang="en-US"/>
              <a:t>如果对一个数据对象加</a:t>
            </a:r>
            <a:r>
              <a:rPr lang="en-US" altLang="zh-CN"/>
              <a:t>IX</a:t>
            </a:r>
            <a:r>
              <a:rPr lang="zh-CN" altLang="en-US"/>
              <a:t>锁，表示它的后裔结点拟</a:t>
            </a:r>
            <a:r>
              <a:rPr lang="en-US" altLang="zh-CN"/>
              <a:t>(</a:t>
            </a:r>
            <a:r>
              <a:rPr lang="zh-CN" altLang="en-US"/>
              <a:t>意向</a:t>
            </a:r>
            <a:r>
              <a:rPr lang="en-US" altLang="zh-CN"/>
              <a:t>)</a:t>
            </a:r>
            <a:r>
              <a:rPr lang="zh-CN" altLang="en-US"/>
              <a:t>加</a:t>
            </a:r>
            <a:r>
              <a:rPr lang="en-US" altLang="zh-CN"/>
              <a:t>X</a:t>
            </a:r>
            <a:r>
              <a:rPr lang="zh-CN" altLang="en-US"/>
              <a:t>锁。例</a:t>
            </a:r>
            <a:r>
              <a:rPr lang="en-US" altLang="zh-CN"/>
              <a:t>:</a:t>
            </a:r>
            <a:r>
              <a:rPr lang="zh-CN" altLang="en-US"/>
              <a:t>要对某个元组加</a:t>
            </a:r>
            <a:r>
              <a:rPr lang="en-US" altLang="zh-CN"/>
              <a:t>X</a:t>
            </a:r>
            <a:r>
              <a:rPr lang="zh-CN" altLang="en-US"/>
              <a:t>锁，先要对关系和数据库加</a:t>
            </a:r>
            <a:r>
              <a:rPr lang="en-US" altLang="zh-CN"/>
              <a:t>IX</a:t>
            </a:r>
            <a:r>
              <a:rPr lang="zh-CN" altLang="en-US"/>
              <a:t>锁</a:t>
            </a:r>
            <a:endParaRPr lang="en-US" altLang="zh-CN"/>
          </a:p>
          <a:p>
            <a:pPr>
              <a:lnSpc>
                <a:spcPct val="80000"/>
              </a:lnSpc>
              <a:spcBef>
                <a:spcPct val="60000"/>
              </a:spcBef>
            </a:pPr>
            <a:r>
              <a:rPr lang="zh-CN" altLang="en-US"/>
              <a:t>共享意向排它锁</a:t>
            </a:r>
            <a:r>
              <a:rPr lang="en-US" altLang="zh-CN"/>
              <a:t>(Share Intent Exclusive Lock,</a:t>
            </a:r>
            <a:r>
              <a:rPr lang="zh-CN" altLang="en-US"/>
              <a:t>简称</a:t>
            </a:r>
            <a:r>
              <a:rPr lang="en-US" altLang="zh-CN"/>
              <a:t>SIX</a:t>
            </a:r>
            <a:r>
              <a:rPr lang="zh-CN" altLang="en-US"/>
              <a:t>锁</a:t>
            </a:r>
            <a:r>
              <a:rPr lang="en-US" altLang="zh-CN"/>
              <a:t>)</a:t>
            </a:r>
          </a:p>
          <a:p>
            <a:pPr lvl="1">
              <a:lnSpc>
                <a:spcPct val="80000"/>
              </a:lnSpc>
            </a:pPr>
            <a:r>
              <a:rPr lang="zh-CN" altLang="en-US"/>
              <a:t>如果对一个数据对象加</a:t>
            </a:r>
            <a:r>
              <a:rPr lang="en-US" altLang="zh-CN"/>
              <a:t>SIX</a:t>
            </a:r>
            <a:r>
              <a:rPr lang="zh-CN" altLang="en-US"/>
              <a:t>锁，表示对它加</a:t>
            </a:r>
            <a:r>
              <a:rPr lang="en-US" altLang="zh-CN"/>
              <a:t>S</a:t>
            </a:r>
            <a:r>
              <a:rPr lang="zh-CN" altLang="en-US"/>
              <a:t>锁，再加</a:t>
            </a:r>
            <a:r>
              <a:rPr lang="en-US" altLang="zh-CN"/>
              <a:t>IX</a:t>
            </a:r>
            <a:r>
              <a:rPr lang="zh-CN" altLang="en-US"/>
              <a:t>锁，即</a:t>
            </a:r>
            <a:r>
              <a:rPr lang="en-US" altLang="zh-CN"/>
              <a:t>SIX = S + IX</a:t>
            </a:r>
            <a:r>
              <a:rPr lang="zh-CN" altLang="en-US"/>
              <a:t>。例：对某个表加</a:t>
            </a:r>
            <a:r>
              <a:rPr lang="en-US" altLang="zh-CN"/>
              <a:t>SIX</a:t>
            </a:r>
            <a:r>
              <a:rPr lang="zh-CN" altLang="en-US"/>
              <a:t>锁，则表示该事务要读整个表（所以要对该表加</a:t>
            </a:r>
            <a:r>
              <a:rPr lang="en-US" altLang="zh-CN"/>
              <a:t>S</a:t>
            </a:r>
            <a:r>
              <a:rPr lang="zh-CN" altLang="en-US"/>
              <a:t>锁），同时会更新个别元组（所以要对该表加</a:t>
            </a:r>
            <a:r>
              <a:rPr lang="en-US" altLang="zh-CN"/>
              <a:t>IX</a:t>
            </a:r>
            <a:r>
              <a:rPr lang="zh-CN" altLang="en-US"/>
              <a:t>锁）</a:t>
            </a:r>
            <a:endParaRPr lang="en-US" altLang="zh-CN"/>
          </a:p>
        </p:txBody>
      </p:sp>
    </p:spTree>
    <p:extLst>
      <p:ext uri="{BB962C8B-B14F-4D97-AF65-F5344CB8AC3E}">
        <p14:creationId xmlns:p14="http://schemas.microsoft.com/office/powerpoint/2010/main" val="97984419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31734AC2-3B57-43C9-8CF1-1CC869C5207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8692BF2C-7762-4936-8402-663BB0DD6151}" type="slidenum">
              <a:rPr lang="zh-CN" altLang="en-US" sz="2000"/>
              <a:pPr/>
              <a:t>269</a:t>
            </a:fld>
            <a:endParaRPr lang="en-US" altLang="zh-CN" sz="2000"/>
          </a:p>
        </p:txBody>
      </p:sp>
      <p:sp>
        <p:nvSpPr>
          <p:cNvPr id="79875" name="日期占位符 4">
            <a:extLst>
              <a:ext uri="{FF2B5EF4-FFF2-40B4-BE49-F238E27FC236}">
                <a16:creationId xmlns:a16="http://schemas.microsoft.com/office/drawing/2014/main" id="{158BC11A-ADCF-453F-BEDC-4EDAC9F2D667}"/>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995D2209-9E8A-499E-9068-EFF23C12B829}" type="datetime1">
              <a:rPr lang="zh-CN" altLang="en-US" sz="1800" smtClean="0"/>
              <a:pPr/>
              <a:t>2024/6/12</a:t>
            </a:fld>
            <a:endParaRPr lang="en-US" altLang="zh-CN" sz="1000"/>
          </a:p>
        </p:txBody>
      </p:sp>
      <p:sp>
        <p:nvSpPr>
          <p:cNvPr id="2314242" name="Rectangle 2">
            <a:extLst>
              <a:ext uri="{FF2B5EF4-FFF2-40B4-BE49-F238E27FC236}">
                <a16:creationId xmlns:a16="http://schemas.microsoft.com/office/drawing/2014/main" id="{C05024A4-4AB3-4C91-926F-C160AE4A66EA}"/>
              </a:ext>
            </a:extLst>
          </p:cNvPr>
          <p:cNvSpPr>
            <a:spLocks noGrp="1" noChangeArrowheads="1"/>
          </p:cNvSpPr>
          <p:nvPr>
            <p:ph type="title"/>
          </p:nvPr>
        </p:nvSpPr>
        <p:spPr/>
        <p:txBody>
          <a:bodyPr/>
          <a:lstStyle/>
          <a:p>
            <a:pPr>
              <a:defRPr/>
            </a:pPr>
            <a:r>
              <a:rPr lang="en-US" altLang="zh-CN"/>
              <a:t>2. </a:t>
            </a:r>
            <a:r>
              <a:rPr lang="zh-CN" altLang="en-US"/>
              <a:t>意向锁</a:t>
            </a:r>
          </a:p>
        </p:txBody>
      </p:sp>
      <p:grpSp>
        <p:nvGrpSpPr>
          <p:cNvPr id="79877" name="Group 10">
            <a:extLst>
              <a:ext uri="{FF2B5EF4-FFF2-40B4-BE49-F238E27FC236}">
                <a16:creationId xmlns:a16="http://schemas.microsoft.com/office/drawing/2014/main" id="{A1081EE7-2D32-4CC8-B179-6FB08B105583}"/>
              </a:ext>
            </a:extLst>
          </p:cNvPr>
          <p:cNvGrpSpPr>
            <a:grpSpLocks/>
          </p:cNvGrpSpPr>
          <p:nvPr/>
        </p:nvGrpSpPr>
        <p:grpSpPr bwMode="auto">
          <a:xfrm>
            <a:off x="-519113" y="1168400"/>
            <a:ext cx="6677026" cy="4421188"/>
            <a:chOff x="624" y="1152"/>
            <a:chExt cx="4206" cy="2785"/>
          </a:xfrm>
        </p:grpSpPr>
        <p:sp>
          <p:nvSpPr>
            <p:cNvPr id="79897" name="Rectangle 11">
              <a:extLst>
                <a:ext uri="{FF2B5EF4-FFF2-40B4-BE49-F238E27FC236}">
                  <a16:creationId xmlns:a16="http://schemas.microsoft.com/office/drawing/2014/main" id="{B9E1B67F-67B0-4478-9977-0E80DBC745FB}"/>
                </a:ext>
              </a:extLst>
            </p:cNvPr>
            <p:cNvSpPr>
              <a:spLocks noChangeArrowheads="1"/>
            </p:cNvSpPr>
            <p:nvPr/>
          </p:nvSpPr>
          <p:spPr bwMode="auto">
            <a:xfrm>
              <a:off x="624" y="1152"/>
              <a:ext cx="4206" cy="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90000"/>
                </a:lnSpc>
                <a:spcBef>
                  <a:spcPct val="35000"/>
                </a:spcBef>
                <a:buClr>
                  <a:srgbClr val="27305F"/>
                </a:buClr>
                <a:buSzPct val="60000"/>
                <a:buFont typeface="Wingdings" panose="05000000000000000000" pitchFamily="2" charset="2"/>
                <a:buNone/>
              </a:pPr>
              <a:r>
                <a:rPr lang="zh-CN" altLang="en-US" sz="2800">
                  <a:latin typeface="Times New Roman" panose="02020603050405020304" pitchFamily="18" charset="0"/>
                </a:rPr>
                <a:t>       意向锁的相容矩阵                   </a:t>
              </a:r>
            </a:p>
            <a:p>
              <a:pPr>
                <a:lnSpc>
                  <a:spcPct val="90000"/>
                </a:lnSpc>
                <a:spcBef>
                  <a:spcPct val="35000"/>
                </a:spcBef>
                <a:buClr>
                  <a:srgbClr val="27305F"/>
                </a:buClr>
                <a:buSzPct val="60000"/>
                <a:buFont typeface="Wingdings" panose="05000000000000000000" pitchFamily="2" charset="2"/>
                <a:buNone/>
              </a:pPr>
              <a:r>
                <a:rPr lang="zh-CN" altLang="en-US" sz="2800">
                  <a:latin typeface="Times New Roman" panose="02020603050405020304" pitchFamily="18" charset="0"/>
                </a:rPr>
                <a:t>      </a:t>
              </a:r>
              <a:r>
                <a:rPr lang="en-US" altLang="zh-CN" sz="2800">
                  <a:latin typeface="Times New Roman" panose="02020603050405020304" pitchFamily="18" charset="0"/>
                </a:rPr>
                <a:t>T1   T2    S    X     IS    IX    SIX    -   </a:t>
              </a:r>
            </a:p>
            <a:p>
              <a:pPr>
                <a:lnSpc>
                  <a:spcPct val="1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a:t>
              </a:r>
              <a:endParaRPr lang="en-US" altLang="zh-CN" sz="2000">
                <a:latin typeface="Times New Roman" panose="02020603050405020304" pitchFamily="18" charset="0"/>
              </a:endParaRP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S      Y     N     Y     N      N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X      N     N     N     N      N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IS     Y     N     </a:t>
              </a:r>
              <a:r>
                <a:rPr lang="en-US" altLang="zh-CN" sz="2800">
                  <a:solidFill>
                    <a:srgbClr val="0000FF"/>
                  </a:solidFill>
                  <a:latin typeface="Times New Roman" panose="02020603050405020304" pitchFamily="18" charset="0"/>
                </a:rPr>
                <a:t>Y     Y      Y</a:t>
              </a:r>
              <a:r>
                <a:rPr lang="en-US" altLang="zh-CN" sz="2800">
                  <a:latin typeface="Times New Roman" panose="02020603050405020304" pitchFamily="18" charset="0"/>
                </a:rPr>
                <a:t>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IX    N     N     </a:t>
              </a:r>
              <a:r>
                <a:rPr lang="en-US" altLang="zh-CN" sz="2800">
                  <a:solidFill>
                    <a:srgbClr val="0000FF"/>
                  </a:solidFill>
                  <a:latin typeface="Times New Roman" panose="02020603050405020304" pitchFamily="18" charset="0"/>
                </a:rPr>
                <a:t>Y     Y      N</a:t>
              </a:r>
              <a:r>
                <a:rPr lang="en-US" altLang="zh-CN" sz="2800">
                  <a:latin typeface="Times New Roman" panose="02020603050405020304" pitchFamily="18" charset="0"/>
                </a:rPr>
                <a:t>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SIX   N     N     </a:t>
              </a:r>
              <a:r>
                <a:rPr lang="en-US" altLang="zh-CN" sz="2800">
                  <a:solidFill>
                    <a:srgbClr val="0000FF"/>
                  </a:solidFill>
                  <a:latin typeface="Times New Roman" panose="02020603050405020304" pitchFamily="18" charset="0"/>
                </a:rPr>
                <a:t>Y     N      N</a:t>
              </a:r>
              <a:r>
                <a:rPr lang="en-US" altLang="zh-CN" sz="2800">
                  <a:latin typeface="Times New Roman" panose="02020603050405020304" pitchFamily="18" charset="0"/>
                </a:rPr>
                <a:t>     Y       </a:t>
              </a:r>
            </a:p>
            <a:p>
              <a:pPr>
                <a:lnSpc>
                  <a:spcPct val="90000"/>
                </a:lnSpc>
                <a:spcBef>
                  <a:spcPct val="35000"/>
                </a:spcBef>
                <a:buClr>
                  <a:srgbClr val="27305F"/>
                </a:buClr>
                <a:buSzPct val="60000"/>
                <a:buFont typeface="Wingdings" panose="05000000000000000000" pitchFamily="2" charset="2"/>
                <a:buNone/>
              </a:pPr>
              <a:r>
                <a:rPr lang="en-US" altLang="zh-CN" sz="2800">
                  <a:latin typeface="Times New Roman" panose="02020603050405020304" pitchFamily="18" charset="0"/>
                </a:rPr>
                <a:t>               -     Y     Y     Y     Y      Y     Y</a:t>
              </a:r>
              <a:r>
                <a:rPr lang="en-US" altLang="zh-CN">
                  <a:latin typeface="Times New Roman" panose="02020603050405020304" pitchFamily="18" charset="0"/>
                </a:rPr>
                <a:t>     </a:t>
              </a:r>
            </a:p>
          </p:txBody>
        </p:sp>
        <p:sp>
          <p:nvSpPr>
            <p:cNvPr id="79898" name="Line 12">
              <a:extLst>
                <a:ext uri="{FF2B5EF4-FFF2-40B4-BE49-F238E27FC236}">
                  <a16:creationId xmlns:a16="http://schemas.microsoft.com/office/drawing/2014/main" id="{EBBE9B76-ECEC-431B-B985-D2DA6017F0A8}"/>
                </a:ext>
              </a:extLst>
            </p:cNvPr>
            <p:cNvSpPr>
              <a:spLocks noChangeShapeType="1"/>
            </p:cNvSpPr>
            <p:nvPr/>
          </p:nvSpPr>
          <p:spPr bwMode="auto">
            <a:xfrm>
              <a:off x="1776" y="1440"/>
              <a:ext cx="0" cy="24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9899" name="Line 13">
              <a:extLst>
                <a:ext uri="{FF2B5EF4-FFF2-40B4-BE49-F238E27FC236}">
                  <a16:creationId xmlns:a16="http://schemas.microsoft.com/office/drawing/2014/main" id="{CD8E18A2-F6F7-41A7-9103-F468417672D0}"/>
                </a:ext>
              </a:extLst>
            </p:cNvPr>
            <p:cNvSpPr>
              <a:spLocks noChangeShapeType="1"/>
            </p:cNvSpPr>
            <p:nvPr/>
          </p:nvSpPr>
          <p:spPr bwMode="auto">
            <a:xfrm>
              <a:off x="912" y="1920"/>
              <a:ext cx="38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9900" name="Line 14">
              <a:extLst>
                <a:ext uri="{FF2B5EF4-FFF2-40B4-BE49-F238E27FC236}">
                  <a16:creationId xmlns:a16="http://schemas.microsoft.com/office/drawing/2014/main" id="{03FFAA38-2954-4E07-B912-4087368E716C}"/>
                </a:ext>
              </a:extLst>
            </p:cNvPr>
            <p:cNvSpPr>
              <a:spLocks noChangeShapeType="1"/>
            </p:cNvSpPr>
            <p:nvPr/>
          </p:nvSpPr>
          <p:spPr bwMode="auto">
            <a:xfrm>
              <a:off x="912" y="1440"/>
              <a:ext cx="37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9901" name="Line 15">
              <a:extLst>
                <a:ext uri="{FF2B5EF4-FFF2-40B4-BE49-F238E27FC236}">
                  <a16:creationId xmlns:a16="http://schemas.microsoft.com/office/drawing/2014/main" id="{08C0116A-9154-4772-9A7E-A71A29E7C9AB}"/>
                </a:ext>
              </a:extLst>
            </p:cNvPr>
            <p:cNvSpPr>
              <a:spLocks noChangeShapeType="1"/>
            </p:cNvSpPr>
            <p:nvPr/>
          </p:nvSpPr>
          <p:spPr bwMode="auto">
            <a:xfrm>
              <a:off x="1200" y="1440"/>
              <a:ext cx="576"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79902" name="Line 16">
              <a:extLst>
                <a:ext uri="{FF2B5EF4-FFF2-40B4-BE49-F238E27FC236}">
                  <a16:creationId xmlns:a16="http://schemas.microsoft.com/office/drawing/2014/main" id="{01FB1F65-0C8F-4C85-913C-078109975230}"/>
                </a:ext>
              </a:extLst>
            </p:cNvPr>
            <p:cNvSpPr>
              <a:spLocks noChangeShapeType="1"/>
            </p:cNvSpPr>
            <p:nvPr/>
          </p:nvSpPr>
          <p:spPr bwMode="auto">
            <a:xfrm>
              <a:off x="1008" y="3936"/>
              <a:ext cx="37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79878" name="Rectangle 18">
            <a:extLst>
              <a:ext uri="{FF2B5EF4-FFF2-40B4-BE49-F238E27FC236}">
                <a16:creationId xmlns:a16="http://schemas.microsoft.com/office/drawing/2014/main" id="{2D983136-81B1-44D4-A8CD-68300698A99F}"/>
              </a:ext>
            </a:extLst>
          </p:cNvPr>
          <p:cNvSpPr>
            <a:spLocks noChangeArrowheads="1"/>
          </p:cNvSpPr>
          <p:nvPr/>
        </p:nvSpPr>
        <p:spPr bwMode="auto">
          <a:xfrm>
            <a:off x="5961063" y="4076700"/>
            <a:ext cx="3887787"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nSpc>
                <a:spcPct val="80000"/>
              </a:lnSpc>
              <a:spcBef>
                <a:spcPct val="35000"/>
              </a:spcBef>
              <a:buClr>
                <a:srgbClr val="27305F"/>
              </a:buClr>
              <a:buSzPct val="60000"/>
              <a:buFont typeface="Wingdings" panose="05000000000000000000" pitchFamily="2" charset="2"/>
              <a:buNone/>
            </a:pPr>
            <a:r>
              <a:rPr lang="zh-CN" altLang="en-US" sz="2800">
                <a:latin typeface="Times New Roman" panose="02020603050405020304" pitchFamily="18" charset="0"/>
              </a:rPr>
              <a:t>锁的强度</a:t>
            </a:r>
          </a:p>
          <a:p>
            <a:pPr>
              <a:lnSpc>
                <a:spcPct val="80000"/>
              </a:lnSpc>
              <a:spcBef>
                <a:spcPct val="35000"/>
              </a:spcBef>
              <a:buClr>
                <a:srgbClr val="27305F"/>
              </a:buClr>
              <a:buSzPct val="60000"/>
              <a:buFont typeface="Wingdings" panose="05000000000000000000" pitchFamily="2" charset="2"/>
              <a:buChar char="n"/>
            </a:pPr>
            <a:r>
              <a:rPr lang="zh-CN" altLang="en-US" sz="2800">
                <a:latin typeface="Times New Roman" panose="02020603050405020304" pitchFamily="18" charset="0"/>
              </a:rPr>
              <a:t>锁的强度是指它对其他锁的排斥程度</a:t>
            </a:r>
          </a:p>
          <a:p>
            <a:pPr>
              <a:lnSpc>
                <a:spcPct val="80000"/>
              </a:lnSpc>
              <a:spcBef>
                <a:spcPct val="35000"/>
              </a:spcBef>
              <a:buClr>
                <a:srgbClr val="27305F"/>
              </a:buClr>
              <a:buSzPct val="60000"/>
              <a:buFont typeface="Wingdings" panose="05000000000000000000" pitchFamily="2" charset="2"/>
              <a:buChar char="n"/>
            </a:pPr>
            <a:r>
              <a:rPr lang="zh-CN" altLang="en-US" sz="2800">
                <a:latin typeface="Times New Roman" panose="02020603050405020304" pitchFamily="18" charset="0"/>
              </a:rPr>
              <a:t>一个事务在申请封锁时以强锁代替弱锁是安全的，反之则不然</a:t>
            </a:r>
          </a:p>
        </p:txBody>
      </p:sp>
      <p:grpSp>
        <p:nvGrpSpPr>
          <p:cNvPr id="79879" name="Group 19">
            <a:extLst>
              <a:ext uri="{FF2B5EF4-FFF2-40B4-BE49-F238E27FC236}">
                <a16:creationId xmlns:a16="http://schemas.microsoft.com/office/drawing/2014/main" id="{EB279836-5F04-4C55-9801-A2D91C6C3077}"/>
              </a:ext>
            </a:extLst>
          </p:cNvPr>
          <p:cNvGrpSpPr>
            <a:grpSpLocks/>
          </p:cNvGrpSpPr>
          <p:nvPr/>
        </p:nvGrpSpPr>
        <p:grpSpPr bwMode="auto">
          <a:xfrm>
            <a:off x="7185025" y="1412875"/>
            <a:ext cx="1733550" cy="2895600"/>
            <a:chOff x="7340" y="3523"/>
            <a:chExt cx="1420" cy="2420"/>
          </a:xfrm>
        </p:grpSpPr>
        <p:sp>
          <p:nvSpPr>
            <p:cNvPr id="79881" name="Line 20">
              <a:extLst>
                <a:ext uri="{FF2B5EF4-FFF2-40B4-BE49-F238E27FC236}">
                  <a16:creationId xmlns:a16="http://schemas.microsoft.com/office/drawing/2014/main" id="{E0C36A78-3895-4414-93FF-AF46EC5E786E}"/>
                </a:ext>
              </a:extLst>
            </p:cNvPr>
            <p:cNvSpPr>
              <a:spLocks noChangeShapeType="1"/>
            </p:cNvSpPr>
            <p:nvPr/>
          </p:nvSpPr>
          <p:spPr bwMode="auto">
            <a:xfrm flipV="1">
              <a:off x="7545" y="4498"/>
              <a:ext cx="945"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2" name="Line 21">
              <a:extLst>
                <a:ext uri="{FF2B5EF4-FFF2-40B4-BE49-F238E27FC236}">
                  <a16:creationId xmlns:a16="http://schemas.microsoft.com/office/drawing/2014/main" id="{6CDB647F-8FA9-4931-894F-8872094B783B}"/>
                </a:ext>
              </a:extLst>
            </p:cNvPr>
            <p:cNvSpPr>
              <a:spLocks noChangeShapeType="1"/>
            </p:cNvSpPr>
            <p:nvPr/>
          </p:nvSpPr>
          <p:spPr bwMode="auto">
            <a:xfrm flipV="1">
              <a:off x="7545" y="5045"/>
              <a:ext cx="947" cy="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3" name="Line 22">
              <a:extLst>
                <a:ext uri="{FF2B5EF4-FFF2-40B4-BE49-F238E27FC236}">
                  <a16:creationId xmlns:a16="http://schemas.microsoft.com/office/drawing/2014/main" id="{705F325E-0A03-42BB-BBE1-242BA08E9DC2}"/>
                </a:ext>
              </a:extLst>
            </p:cNvPr>
            <p:cNvSpPr>
              <a:spLocks noChangeShapeType="1"/>
            </p:cNvSpPr>
            <p:nvPr/>
          </p:nvSpPr>
          <p:spPr bwMode="auto">
            <a:xfrm>
              <a:off x="7530" y="489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4" name="Line 23">
              <a:extLst>
                <a:ext uri="{FF2B5EF4-FFF2-40B4-BE49-F238E27FC236}">
                  <a16:creationId xmlns:a16="http://schemas.microsoft.com/office/drawing/2014/main" id="{BF14E68D-6656-4AC1-837B-5D1DFBA9A4A2}"/>
                </a:ext>
              </a:extLst>
            </p:cNvPr>
            <p:cNvSpPr>
              <a:spLocks noChangeShapeType="1"/>
            </p:cNvSpPr>
            <p:nvPr/>
          </p:nvSpPr>
          <p:spPr bwMode="auto">
            <a:xfrm>
              <a:off x="8480" y="450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5" name="Line 24">
              <a:extLst>
                <a:ext uri="{FF2B5EF4-FFF2-40B4-BE49-F238E27FC236}">
                  <a16:creationId xmlns:a16="http://schemas.microsoft.com/office/drawing/2014/main" id="{78CB0306-3DBF-40A9-A1A7-8711B67E62A1}"/>
                </a:ext>
              </a:extLst>
            </p:cNvPr>
            <p:cNvSpPr>
              <a:spLocks noChangeShapeType="1"/>
            </p:cNvSpPr>
            <p:nvPr/>
          </p:nvSpPr>
          <p:spPr bwMode="auto">
            <a:xfrm>
              <a:off x="7530" y="450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6" name="Line 25">
              <a:extLst>
                <a:ext uri="{FF2B5EF4-FFF2-40B4-BE49-F238E27FC236}">
                  <a16:creationId xmlns:a16="http://schemas.microsoft.com/office/drawing/2014/main" id="{34A015F9-10AB-41C6-9134-00D850E420E1}"/>
                </a:ext>
              </a:extLst>
            </p:cNvPr>
            <p:cNvSpPr>
              <a:spLocks noChangeShapeType="1"/>
            </p:cNvSpPr>
            <p:nvPr/>
          </p:nvSpPr>
          <p:spPr bwMode="auto">
            <a:xfrm>
              <a:off x="8490" y="489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7" name="Text Box 26">
              <a:extLst>
                <a:ext uri="{FF2B5EF4-FFF2-40B4-BE49-F238E27FC236}">
                  <a16:creationId xmlns:a16="http://schemas.microsoft.com/office/drawing/2014/main" id="{480B9DB6-5E5F-44E7-9C64-3CCD3C653282}"/>
                </a:ext>
              </a:extLst>
            </p:cNvPr>
            <p:cNvSpPr txBox="1">
              <a:spLocks noChangeArrowheads="1"/>
            </p:cNvSpPr>
            <p:nvPr/>
          </p:nvSpPr>
          <p:spPr bwMode="auto">
            <a:xfrm>
              <a:off x="7730" y="4023"/>
              <a:ext cx="68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SIX</a:t>
              </a:r>
              <a:endParaRPr lang="en-US" altLang="zh-CN" b="0">
                <a:latin typeface="Times New Roman" panose="02020603050405020304" pitchFamily="18" charset="0"/>
              </a:endParaRPr>
            </a:p>
          </p:txBody>
        </p:sp>
        <p:sp>
          <p:nvSpPr>
            <p:cNvPr id="79888" name="Line 27">
              <a:extLst>
                <a:ext uri="{FF2B5EF4-FFF2-40B4-BE49-F238E27FC236}">
                  <a16:creationId xmlns:a16="http://schemas.microsoft.com/office/drawing/2014/main" id="{BBB72C94-1F67-4895-A4F1-C0F6166C08CF}"/>
                </a:ext>
              </a:extLst>
            </p:cNvPr>
            <p:cNvSpPr>
              <a:spLocks noChangeShapeType="1"/>
            </p:cNvSpPr>
            <p:nvPr/>
          </p:nvSpPr>
          <p:spPr bwMode="auto">
            <a:xfrm>
              <a:off x="8000" y="433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9" name="Line 28">
              <a:extLst>
                <a:ext uri="{FF2B5EF4-FFF2-40B4-BE49-F238E27FC236}">
                  <a16:creationId xmlns:a16="http://schemas.microsoft.com/office/drawing/2014/main" id="{DE43273E-E4A8-4E41-BDBF-6B9E706E73D5}"/>
                </a:ext>
              </a:extLst>
            </p:cNvPr>
            <p:cNvSpPr>
              <a:spLocks noChangeShapeType="1"/>
            </p:cNvSpPr>
            <p:nvPr/>
          </p:nvSpPr>
          <p:spPr bwMode="auto">
            <a:xfrm>
              <a:off x="8010" y="5045"/>
              <a:ext cx="0" cy="165"/>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0" name="Line 29">
              <a:extLst>
                <a:ext uri="{FF2B5EF4-FFF2-40B4-BE49-F238E27FC236}">
                  <a16:creationId xmlns:a16="http://schemas.microsoft.com/office/drawing/2014/main" id="{DF78DD44-C07A-4D05-804B-6FB7581ED1DF}"/>
                </a:ext>
              </a:extLst>
            </p:cNvPr>
            <p:cNvSpPr>
              <a:spLocks noChangeShapeType="1"/>
            </p:cNvSpPr>
            <p:nvPr/>
          </p:nvSpPr>
          <p:spPr bwMode="auto">
            <a:xfrm>
              <a:off x="8000" y="3827"/>
              <a:ext cx="0" cy="3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1" name="Line 30">
              <a:extLst>
                <a:ext uri="{FF2B5EF4-FFF2-40B4-BE49-F238E27FC236}">
                  <a16:creationId xmlns:a16="http://schemas.microsoft.com/office/drawing/2014/main" id="{CF838FB3-61C0-4813-B369-CAADC48A7654}"/>
                </a:ext>
              </a:extLst>
            </p:cNvPr>
            <p:cNvSpPr>
              <a:spLocks noChangeShapeType="1"/>
            </p:cNvSpPr>
            <p:nvPr/>
          </p:nvSpPr>
          <p:spPr bwMode="auto">
            <a:xfrm>
              <a:off x="8010" y="5380"/>
              <a:ext cx="0" cy="31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92" name="Text Box 31">
              <a:extLst>
                <a:ext uri="{FF2B5EF4-FFF2-40B4-BE49-F238E27FC236}">
                  <a16:creationId xmlns:a16="http://schemas.microsoft.com/office/drawing/2014/main" id="{A18055F1-31F3-44AE-A3A4-701615097BB8}"/>
                </a:ext>
              </a:extLst>
            </p:cNvPr>
            <p:cNvSpPr txBox="1">
              <a:spLocks noChangeArrowheads="1"/>
            </p:cNvSpPr>
            <p:nvPr/>
          </p:nvSpPr>
          <p:spPr bwMode="auto">
            <a:xfrm>
              <a:off x="7800" y="3523"/>
              <a:ext cx="480" cy="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X</a:t>
              </a:r>
              <a:endParaRPr lang="en-US" altLang="zh-CN" sz="2000" b="0">
                <a:latin typeface="Times New Roman" panose="02020603050405020304" pitchFamily="18" charset="0"/>
              </a:endParaRPr>
            </a:p>
          </p:txBody>
        </p:sp>
        <p:sp>
          <p:nvSpPr>
            <p:cNvPr id="79893" name="Text Box 32">
              <a:extLst>
                <a:ext uri="{FF2B5EF4-FFF2-40B4-BE49-F238E27FC236}">
                  <a16:creationId xmlns:a16="http://schemas.microsoft.com/office/drawing/2014/main" id="{D733BA55-F6A6-4220-967F-015E264F802A}"/>
                </a:ext>
              </a:extLst>
            </p:cNvPr>
            <p:cNvSpPr txBox="1">
              <a:spLocks noChangeArrowheads="1"/>
            </p:cNvSpPr>
            <p:nvPr/>
          </p:nvSpPr>
          <p:spPr bwMode="auto">
            <a:xfrm>
              <a:off x="7340" y="4533"/>
              <a:ext cx="45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S</a:t>
              </a:r>
            </a:p>
          </p:txBody>
        </p:sp>
        <p:sp>
          <p:nvSpPr>
            <p:cNvPr id="79894" name="Text Box 33">
              <a:extLst>
                <a:ext uri="{FF2B5EF4-FFF2-40B4-BE49-F238E27FC236}">
                  <a16:creationId xmlns:a16="http://schemas.microsoft.com/office/drawing/2014/main" id="{B027D0B3-5CD2-4CBE-AFA0-76854BC44726}"/>
                </a:ext>
              </a:extLst>
            </p:cNvPr>
            <p:cNvSpPr txBox="1">
              <a:spLocks noChangeArrowheads="1"/>
            </p:cNvSpPr>
            <p:nvPr/>
          </p:nvSpPr>
          <p:spPr bwMode="auto">
            <a:xfrm>
              <a:off x="8270" y="4543"/>
              <a:ext cx="49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IX</a:t>
              </a:r>
              <a:endParaRPr lang="en-US" altLang="zh-CN" b="0">
                <a:latin typeface="Times New Roman" panose="02020603050405020304" pitchFamily="18" charset="0"/>
              </a:endParaRPr>
            </a:p>
          </p:txBody>
        </p:sp>
        <p:sp>
          <p:nvSpPr>
            <p:cNvPr id="79895" name="Text Box 34">
              <a:extLst>
                <a:ext uri="{FF2B5EF4-FFF2-40B4-BE49-F238E27FC236}">
                  <a16:creationId xmlns:a16="http://schemas.microsoft.com/office/drawing/2014/main" id="{81313592-54EF-4834-AE09-051EB11CF24E}"/>
                </a:ext>
              </a:extLst>
            </p:cNvPr>
            <p:cNvSpPr txBox="1">
              <a:spLocks noChangeArrowheads="1"/>
            </p:cNvSpPr>
            <p:nvPr/>
          </p:nvSpPr>
          <p:spPr bwMode="auto">
            <a:xfrm>
              <a:off x="7830" y="5563"/>
              <a:ext cx="460"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zh-CN" altLang="en-US">
                  <a:latin typeface="Times New Roman" panose="02020603050405020304" pitchFamily="18" charset="0"/>
                </a:rPr>
                <a:t> </a:t>
              </a:r>
              <a:r>
                <a:rPr lang="en-US" altLang="zh-CN">
                  <a:latin typeface="Times New Roman" panose="02020603050405020304" pitchFamily="18" charset="0"/>
                </a:rPr>
                <a:t>-</a:t>
              </a:r>
              <a:endParaRPr lang="en-US" altLang="zh-CN" b="0">
                <a:latin typeface="宋体" panose="02010600030101010101" pitchFamily="2" charset="-122"/>
              </a:endParaRPr>
            </a:p>
          </p:txBody>
        </p:sp>
        <p:sp>
          <p:nvSpPr>
            <p:cNvPr id="79896" name="Text Box 35">
              <a:extLst>
                <a:ext uri="{FF2B5EF4-FFF2-40B4-BE49-F238E27FC236}">
                  <a16:creationId xmlns:a16="http://schemas.microsoft.com/office/drawing/2014/main" id="{F2521E63-C76F-4508-95BA-F5E920026FE9}"/>
                </a:ext>
              </a:extLst>
            </p:cNvPr>
            <p:cNvSpPr txBox="1">
              <a:spLocks noChangeArrowheads="1"/>
            </p:cNvSpPr>
            <p:nvPr/>
          </p:nvSpPr>
          <p:spPr bwMode="auto">
            <a:xfrm>
              <a:off x="7790" y="5073"/>
              <a:ext cx="610"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a:latin typeface="Times New Roman" panose="02020603050405020304" pitchFamily="18" charset="0"/>
                </a:rPr>
                <a:t>IS</a:t>
              </a:r>
              <a:endParaRPr lang="en-US" altLang="zh-CN" b="0">
                <a:latin typeface="Times New Roman" panose="02020603050405020304" pitchFamily="18" charset="0"/>
              </a:endParaRPr>
            </a:p>
          </p:txBody>
        </p:sp>
      </p:grpSp>
      <p:sp>
        <p:nvSpPr>
          <p:cNvPr id="79880" name="Text Box 36">
            <a:extLst>
              <a:ext uri="{FF2B5EF4-FFF2-40B4-BE49-F238E27FC236}">
                <a16:creationId xmlns:a16="http://schemas.microsoft.com/office/drawing/2014/main" id="{8A8E54B3-6B26-49F4-830F-1886C521E624}"/>
              </a:ext>
            </a:extLst>
          </p:cNvPr>
          <p:cNvSpPr txBox="1">
            <a:spLocks noChangeArrowheads="1"/>
          </p:cNvSpPr>
          <p:nvPr/>
        </p:nvSpPr>
        <p:spPr bwMode="auto">
          <a:xfrm>
            <a:off x="5816600" y="981075"/>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a:t>锁的强度的偏序关系</a:t>
            </a:r>
          </a:p>
        </p:txBody>
      </p:sp>
    </p:spTree>
    <p:extLst>
      <p:ext uri="{BB962C8B-B14F-4D97-AF65-F5344CB8AC3E}">
        <p14:creationId xmlns:p14="http://schemas.microsoft.com/office/powerpoint/2010/main" val="4195587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0E98DCC-D3FD-4FF5-9272-9203E75CBDFC}" type="slidenum">
              <a:rPr lang="zh-CN" altLang="en-US" smtClean="0"/>
              <a:pPr/>
              <a:t>27</a:t>
            </a:fld>
            <a:endParaRPr lang="en-US" altLang="zh-CN"/>
          </a:p>
        </p:txBody>
      </p:sp>
      <p:sp>
        <p:nvSpPr>
          <p:cNvPr id="2253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0FA7402-838B-44C1-8B67-4C3FA3C2F8F9}" type="datetime1">
              <a:rPr lang="zh-CN" altLang="en-US" sz="1800" smtClean="0"/>
              <a:pPr/>
              <a:t>2024/6/12</a:t>
            </a:fld>
            <a:endParaRPr lang="en-US" altLang="zh-CN" sz="1000"/>
          </a:p>
        </p:txBody>
      </p:sp>
      <p:sp>
        <p:nvSpPr>
          <p:cNvPr id="1078274" name="Rectangle 2"/>
          <p:cNvSpPr>
            <a:spLocks noGrp="1" noChangeArrowheads="1"/>
          </p:cNvSpPr>
          <p:nvPr>
            <p:ph type="title"/>
          </p:nvPr>
        </p:nvSpPr>
        <p:spPr/>
        <p:txBody>
          <a:bodyPr/>
          <a:lstStyle/>
          <a:p>
            <a:pPr>
              <a:defRPr/>
            </a:pPr>
            <a:r>
              <a:rPr lang="zh-CN" altLang="en-US"/>
              <a:t>例：学生选修课程</a:t>
            </a:r>
          </a:p>
        </p:txBody>
      </p:sp>
      <p:sp>
        <p:nvSpPr>
          <p:cNvPr id="22533" name="Text Box 5"/>
          <p:cNvSpPr txBox="1">
            <a:spLocks noChangeArrowheads="1"/>
          </p:cNvSpPr>
          <p:nvPr/>
        </p:nvSpPr>
        <p:spPr bwMode="auto">
          <a:xfrm>
            <a:off x="2457490" y="4431397"/>
            <a:ext cx="1107996" cy="646331"/>
          </a:xfrm>
          <a:prstGeom prst="rect">
            <a:avLst/>
          </a:prstGeom>
          <a:gradFill rotWithShape="0">
            <a:gsLst>
              <a:gs pos="0">
                <a:srgbClr val="181876"/>
              </a:gs>
              <a:gs pos="100000">
                <a:srgbClr val="3333FF"/>
              </a:gs>
            </a:gsLst>
            <a:lin ang="2700000" scaled="1"/>
          </a:gra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spcBef>
                <a:spcPct val="50000"/>
              </a:spcBef>
            </a:pPr>
            <a:r>
              <a:rPr kumimoji="1" lang="zh-CN" altLang="en-US" sz="3600" dirty="0">
                <a:solidFill>
                  <a:schemeClr val="bg1"/>
                </a:solidFill>
                <a:latin typeface="华文新魏" pitchFamily="2" charset="-122"/>
                <a:ea typeface="华文新魏" pitchFamily="2" charset="-122"/>
              </a:rPr>
              <a:t>学生</a:t>
            </a:r>
            <a:endParaRPr kumimoji="1" lang="zh-CN" altLang="en-US" sz="3600" b="0" dirty="0">
              <a:solidFill>
                <a:schemeClr val="bg1"/>
              </a:solidFill>
              <a:latin typeface="华文新魏" pitchFamily="2" charset="-122"/>
              <a:ea typeface="华文新魏" pitchFamily="2" charset="-122"/>
            </a:endParaRPr>
          </a:p>
        </p:txBody>
      </p:sp>
      <p:sp>
        <p:nvSpPr>
          <p:cNvPr id="22534" name="Text Box 6"/>
          <p:cNvSpPr txBox="1">
            <a:spLocks noChangeArrowheads="1"/>
          </p:cNvSpPr>
          <p:nvPr/>
        </p:nvSpPr>
        <p:spPr bwMode="auto">
          <a:xfrm>
            <a:off x="7251740" y="4459972"/>
            <a:ext cx="1107996" cy="646331"/>
          </a:xfrm>
          <a:prstGeom prst="rect">
            <a:avLst/>
          </a:prstGeom>
          <a:gradFill rotWithShape="0">
            <a:gsLst>
              <a:gs pos="0">
                <a:srgbClr val="181876"/>
              </a:gs>
              <a:gs pos="100000">
                <a:srgbClr val="3333FF"/>
              </a:gs>
            </a:gsLst>
            <a:lin ang="2700000" scaled="1"/>
          </a:gra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spcBef>
                <a:spcPct val="50000"/>
              </a:spcBef>
            </a:pPr>
            <a:r>
              <a:rPr kumimoji="1" lang="zh-CN" altLang="en-US" sz="3600">
                <a:solidFill>
                  <a:schemeClr val="bg1"/>
                </a:solidFill>
                <a:latin typeface="华文新魏" pitchFamily="2" charset="-122"/>
                <a:ea typeface="华文新魏" pitchFamily="2" charset="-122"/>
              </a:rPr>
              <a:t>课程</a:t>
            </a:r>
            <a:endParaRPr kumimoji="1" lang="zh-CN" altLang="en-US" sz="3600" b="0">
              <a:solidFill>
                <a:schemeClr val="bg1"/>
              </a:solidFill>
              <a:latin typeface="华文新魏" pitchFamily="2" charset="-122"/>
              <a:ea typeface="华文新魏" pitchFamily="2" charset="-122"/>
            </a:endParaRPr>
          </a:p>
        </p:txBody>
      </p:sp>
      <p:sp>
        <p:nvSpPr>
          <p:cNvPr id="22535" name="AutoShape 7"/>
          <p:cNvSpPr>
            <a:spLocks noChangeArrowheads="1"/>
          </p:cNvSpPr>
          <p:nvPr/>
        </p:nvSpPr>
        <p:spPr bwMode="auto">
          <a:xfrm>
            <a:off x="4521200" y="4056063"/>
            <a:ext cx="1524000" cy="1377950"/>
          </a:xfrm>
          <a:prstGeom prst="diamond">
            <a:avLst/>
          </a:prstGeom>
          <a:gradFill rotWithShape="0">
            <a:gsLst>
              <a:gs pos="0">
                <a:srgbClr val="472F18"/>
              </a:gs>
              <a:gs pos="100000">
                <a:srgbClr val="996633"/>
              </a:gs>
            </a:gsLst>
            <a:lin ang="2700000" scaled="1"/>
          </a:gra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3600">
                <a:solidFill>
                  <a:schemeClr val="bg1"/>
                </a:solidFill>
                <a:latin typeface="华文新魏" pitchFamily="2" charset="-122"/>
                <a:ea typeface="华文新魏" pitchFamily="2" charset="-122"/>
              </a:rPr>
              <a:t>选修</a:t>
            </a:r>
          </a:p>
        </p:txBody>
      </p:sp>
      <p:sp>
        <p:nvSpPr>
          <p:cNvPr id="22536" name="Oval 8"/>
          <p:cNvSpPr>
            <a:spLocks noChangeArrowheads="1"/>
          </p:cNvSpPr>
          <p:nvPr/>
        </p:nvSpPr>
        <p:spPr bwMode="auto">
          <a:xfrm>
            <a:off x="963613" y="285750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姓名</a:t>
            </a:r>
          </a:p>
        </p:txBody>
      </p:sp>
      <p:sp>
        <p:nvSpPr>
          <p:cNvPr id="22537" name="Oval 9"/>
          <p:cNvSpPr>
            <a:spLocks noChangeArrowheads="1"/>
          </p:cNvSpPr>
          <p:nvPr/>
        </p:nvSpPr>
        <p:spPr bwMode="auto">
          <a:xfrm>
            <a:off x="2487613" y="285750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学号</a:t>
            </a:r>
          </a:p>
        </p:txBody>
      </p:sp>
      <p:sp>
        <p:nvSpPr>
          <p:cNvPr id="22538" name="Oval 10"/>
          <p:cNvSpPr>
            <a:spLocks noChangeArrowheads="1"/>
          </p:cNvSpPr>
          <p:nvPr/>
        </p:nvSpPr>
        <p:spPr bwMode="auto">
          <a:xfrm>
            <a:off x="4011613" y="285750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系别</a:t>
            </a:r>
          </a:p>
        </p:txBody>
      </p:sp>
      <p:sp>
        <p:nvSpPr>
          <p:cNvPr id="22539" name="Line 11"/>
          <p:cNvSpPr>
            <a:spLocks noChangeShapeType="1"/>
          </p:cNvSpPr>
          <p:nvPr/>
        </p:nvSpPr>
        <p:spPr bwMode="auto">
          <a:xfrm flipH="1">
            <a:off x="3683000" y="4754563"/>
            <a:ext cx="838200" cy="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Line 12"/>
          <p:cNvSpPr>
            <a:spLocks noChangeShapeType="1"/>
          </p:cNvSpPr>
          <p:nvPr/>
        </p:nvSpPr>
        <p:spPr bwMode="auto">
          <a:xfrm>
            <a:off x="2997200" y="3427413"/>
            <a:ext cx="0" cy="914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1" name="Line 13"/>
          <p:cNvSpPr>
            <a:spLocks noChangeShapeType="1"/>
          </p:cNvSpPr>
          <p:nvPr/>
        </p:nvSpPr>
        <p:spPr bwMode="auto">
          <a:xfrm flipH="1" flipV="1">
            <a:off x="1473200" y="3427413"/>
            <a:ext cx="1143000" cy="914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Line 14"/>
          <p:cNvSpPr>
            <a:spLocks noChangeShapeType="1"/>
          </p:cNvSpPr>
          <p:nvPr/>
        </p:nvSpPr>
        <p:spPr bwMode="auto">
          <a:xfrm flipV="1">
            <a:off x="3378200" y="3427413"/>
            <a:ext cx="1219200" cy="914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3" name="Oval 15"/>
          <p:cNvSpPr>
            <a:spLocks noChangeArrowheads="1"/>
          </p:cNvSpPr>
          <p:nvPr/>
        </p:nvSpPr>
        <p:spPr bwMode="auto">
          <a:xfrm>
            <a:off x="5448300" y="2965450"/>
            <a:ext cx="1524000"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课程号</a:t>
            </a:r>
          </a:p>
        </p:txBody>
      </p:sp>
      <p:sp>
        <p:nvSpPr>
          <p:cNvPr id="22544" name="Oval 16"/>
          <p:cNvSpPr>
            <a:spLocks noChangeArrowheads="1"/>
          </p:cNvSpPr>
          <p:nvPr/>
        </p:nvSpPr>
        <p:spPr bwMode="auto">
          <a:xfrm>
            <a:off x="6972300" y="2965450"/>
            <a:ext cx="1524000"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课程名</a:t>
            </a:r>
          </a:p>
        </p:txBody>
      </p:sp>
      <p:sp>
        <p:nvSpPr>
          <p:cNvPr id="22545" name="Oval 17"/>
          <p:cNvSpPr>
            <a:spLocks noChangeArrowheads="1"/>
          </p:cNvSpPr>
          <p:nvPr/>
        </p:nvSpPr>
        <p:spPr bwMode="auto">
          <a:xfrm>
            <a:off x="8613775" y="296545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spcBef>
                <a:spcPct val="50000"/>
              </a:spcBef>
            </a:pPr>
            <a:r>
              <a:rPr kumimoji="1" lang="zh-CN" altLang="en-US" sz="2800">
                <a:solidFill>
                  <a:schemeClr val="bg1"/>
                </a:solidFill>
                <a:latin typeface="华文新魏" pitchFamily="2" charset="-122"/>
                <a:ea typeface="华文新魏" pitchFamily="2" charset="-122"/>
              </a:rPr>
              <a:t>学分</a:t>
            </a:r>
            <a:endParaRPr kumimoji="1" lang="zh-CN" altLang="en-US" sz="2800" b="0">
              <a:solidFill>
                <a:schemeClr val="bg1"/>
              </a:solidFill>
              <a:latin typeface="华文新魏" pitchFamily="2" charset="-122"/>
              <a:ea typeface="华文新魏" pitchFamily="2" charset="-122"/>
            </a:endParaRPr>
          </a:p>
        </p:txBody>
      </p:sp>
      <p:sp>
        <p:nvSpPr>
          <p:cNvPr id="22546" name="Line 18"/>
          <p:cNvSpPr>
            <a:spLocks noChangeShapeType="1"/>
          </p:cNvSpPr>
          <p:nvPr/>
        </p:nvSpPr>
        <p:spPr bwMode="auto">
          <a:xfrm flipH="1" flipV="1">
            <a:off x="6045200" y="4754563"/>
            <a:ext cx="1090613" cy="635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7" name="Line 19"/>
          <p:cNvSpPr>
            <a:spLocks noChangeShapeType="1"/>
          </p:cNvSpPr>
          <p:nvPr/>
        </p:nvSpPr>
        <p:spPr bwMode="auto">
          <a:xfrm flipH="1" flipV="1">
            <a:off x="6286500" y="3535363"/>
            <a:ext cx="1077913" cy="84455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8" name="Line 20"/>
          <p:cNvSpPr>
            <a:spLocks noChangeShapeType="1"/>
          </p:cNvSpPr>
          <p:nvPr/>
        </p:nvSpPr>
        <p:spPr bwMode="auto">
          <a:xfrm flipV="1">
            <a:off x="8126413" y="3541713"/>
            <a:ext cx="990600" cy="8382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Oval 21"/>
          <p:cNvSpPr>
            <a:spLocks noChangeArrowheads="1"/>
          </p:cNvSpPr>
          <p:nvPr/>
        </p:nvSpPr>
        <p:spPr bwMode="auto">
          <a:xfrm>
            <a:off x="4773613" y="5953125"/>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成绩</a:t>
            </a:r>
          </a:p>
        </p:txBody>
      </p:sp>
      <p:sp>
        <p:nvSpPr>
          <p:cNvPr id="22550" name="Line 22"/>
          <p:cNvSpPr>
            <a:spLocks noChangeShapeType="1"/>
          </p:cNvSpPr>
          <p:nvPr/>
        </p:nvSpPr>
        <p:spPr bwMode="auto">
          <a:xfrm>
            <a:off x="5283200" y="5434013"/>
            <a:ext cx="0" cy="533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1" name="AutoShape 23"/>
          <p:cNvSpPr>
            <a:spLocks noChangeArrowheads="1"/>
          </p:cNvSpPr>
          <p:nvPr/>
        </p:nvSpPr>
        <p:spPr bwMode="auto">
          <a:xfrm>
            <a:off x="0" y="4197668"/>
            <a:ext cx="1949450" cy="953453"/>
          </a:xfrm>
          <a:prstGeom prst="wedgeRoundRectCallout">
            <a:avLst>
              <a:gd name="adj1" fmla="val 70602"/>
              <a:gd name="adj2" fmla="val 1773"/>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ts val="0"/>
              </a:spcBef>
            </a:pPr>
            <a:r>
              <a:rPr kumimoji="1" lang="zh-CN" altLang="en-US" sz="2800" dirty="0">
                <a:latin typeface="宋体" pitchFamily="2" charset="-122"/>
              </a:rPr>
              <a:t>用矩形表</a:t>
            </a:r>
          </a:p>
          <a:p>
            <a:pPr eaLnBrk="1" hangingPunct="1">
              <a:spcBef>
                <a:spcPts val="0"/>
              </a:spcBef>
            </a:pPr>
            <a:r>
              <a:rPr kumimoji="1" lang="zh-CN" altLang="en-US" sz="2800" dirty="0">
                <a:latin typeface="宋体" pitchFamily="2" charset="-122"/>
              </a:rPr>
              <a:t>示实体</a:t>
            </a:r>
          </a:p>
        </p:txBody>
      </p:sp>
      <p:sp>
        <p:nvSpPr>
          <p:cNvPr id="22552" name="AutoShape 24"/>
          <p:cNvSpPr>
            <a:spLocks noChangeArrowheads="1"/>
          </p:cNvSpPr>
          <p:nvPr/>
        </p:nvSpPr>
        <p:spPr bwMode="auto">
          <a:xfrm>
            <a:off x="3702050" y="1830388"/>
            <a:ext cx="1978025" cy="803275"/>
          </a:xfrm>
          <a:prstGeom prst="wedgeRoundRectCallout">
            <a:avLst>
              <a:gd name="adj1" fmla="val -69505"/>
              <a:gd name="adj2" fmla="val 106366"/>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宋体" pitchFamily="2" charset="-122"/>
              </a:rPr>
              <a:t>用椭圆表示实体的属性</a:t>
            </a:r>
          </a:p>
        </p:txBody>
      </p:sp>
      <p:sp>
        <p:nvSpPr>
          <p:cNvPr id="22553" name="AutoShape 25"/>
          <p:cNvSpPr>
            <a:spLocks noChangeArrowheads="1"/>
          </p:cNvSpPr>
          <p:nvPr/>
        </p:nvSpPr>
        <p:spPr bwMode="auto">
          <a:xfrm>
            <a:off x="7258050" y="1052513"/>
            <a:ext cx="2219325" cy="1196975"/>
          </a:xfrm>
          <a:prstGeom prst="wedgeRoundRectCallout">
            <a:avLst>
              <a:gd name="adj1" fmla="val -70815"/>
              <a:gd name="adj2" fmla="val 181435"/>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宋体" pitchFamily="2" charset="-122"/>
              </a:rPr>
              <a:t>用无向边把实体与其属性连接起来</a:t>
            </a:r>
          </a:p>
        </p:txBody>
      </p:sp>
      <p:sp>
        <p:nvSpPr>
          <p:cNvPr id="22554" name="AutoShape 26"/>
          <p:cNvSpPr>
            <a:spLocks noChangeArrowheads="1"/>
          </p:cNvSpPr>
          <p:nvPr/>
        </p:nvSpPr>
        <p:spPr bwMode="auto">
          <a:xfrm>
            <a:off x="2178050" y="5640388"/>
            <a:ext cx="2057400" cy="803275"/>
          </a:xfrm>
          <a:prstGeom prst="wedgeRoundRectCallout">
            <a:avLst>
              <a:gd name="adj1" fmla="val 82949"/>
              <a:gd name="adj2" fmla="val -139856"/>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dirty="0">
                <a:latin typeface="宋体" pitchFamily="2" charset="-122"/>
              </a:rPr>
              <a:t>用菱形表示实体间的联系</a:t>
            </a:r>
          </a:p>
        </p:txBody>
      </p:sp>
      <p:sp>
        <p:nvSpPr>
          <p:cNvPr id="22555" name="AutoShape 27"/>
          <p:cNvSpPr>
            <a:spLocks noChangeArrowheads="1"/>
          </p:cNvSpPr>
          <p:nvPr/>
        </p:nvSpPr>
        <p:spPr bwMode="auto">
          <a:xfrm>
            <a:off x="6445250" y="5105400"/>
            <a:ext cx="2360613" cy="1395413"/>
          </a:xfrm>
          <a:prstGeom prst="wedgeRoundRectCallout">
            <a:avLst>
              <a:gd name="adj1" fmla="val -54505"/>
              <a:gd name="adj2" fmla="val -72981"/>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dirty="0">
                <a:latin typeface="宋体" pitchFamily="2" charset="-122"/>
              </a:rPr>
              <a:t>实体与联系用线段连接并注明类型</a:t>
            </a:r>
          </a:p>
        </p:txBody>
      </p:sp>
      <p:sp>
        <p:nvSpPr>
          <p:cNvPr id="22556" name="Rectangle 28"/>
          <p:cNvSpPr>
            <a:spLocks noChangeArrowheads="1"/>
          </p:cNvSpPr>
          <p:nvPr/>
        </p:nvSpPr>
        <p:spPr bwMode="auto">
          <a:xfrm>
            <a:off x="3987800" y="4373563"/>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m</a:t>
            </a:r>
          </a:p>
        </p:txBody>
      </p:sp>
      <p:sp>
        <p:nvSpPr>
          <p:cNvPr id="22557" name="Rectangle 29"/>
          <p:cNvSpPr>
            <a:spLocks noChangeArrowheads="1"/>
          </p:cNvSpPr>
          <p:nvPr/>
        </p:nvSpPr>
        <p:spPr bwMode="auto">
          <a:xfrm>
            <a:off x="6273800" y="4373563"/>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n</a:t>
            </a:r>
          </a:p>
        </p:txBody>
      </p:sp>
      <p:sp>
        <p:nvSpPr>
          <p:cNvPr id="22558" name="Line 30"/>
          <p:cNvSpPr>
            <a:spLocks noChangeShapeType="1"/>
          </p:cNvSpPr>
          <p:nvPr/>
        </p:nvSpPr>
        <p:spPr bwMode="auto">
          <a:xfrm>
            <a:off x="7745413" y="3541713"/>
            <a:ext cx="0" cy="8382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9" name="Line 31"/>
          <p:cNvSpPr>
            <a:spLocks noChangeShapeType="1"/>
          </p:cNvSpPr>
          <p:nvPr/>
        </p:nvSpPr>
        <p:spPr bwMode="auto">
          <a:xfrm>
            <a:off x="5759450" y="3419475"/>
            <a:ext cx="9144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0" name="Line 32"/>
          <p:cNvSpPr>
            <a:spLocks noChangeShapeType="1"/>
          </p:cNvSpPr>
          <p:nvPr/>
        </p:nvSpPr>
        <p:spPr bwMode="auto">
          <a:xfrm>
            <a:off x="2711450" y="3343275"/>
            <a:ext cx="5334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62059A99-C391-4FA0-AD5D-F867382B1AC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D77B8BD-4519-4F86-BA85-82CB2EB620EF}" type="slidenum">
              <a:rPr lang="zh-CN" altLang="en-US" sz="2000"/>
              <a:pPr/>
              <a:t>270</a:t>
            </a:fld>
            <a:endParaRPr lang="en-US" altLang="zh-CN" sz="2000"/>
          </a:p>
        </p:txBody>
      </p:sp>
      <p:sp>
        <p:nvSpPr>
          <p:cNvPr id="80899" name="日期占位符 4">
            <a:extLst>
              <a:ext uri="{FF2B5EF4-FFF2-40B4-BE49-F238E27FC236}">
                <a16:creationId xmlns:a16="http://schemas.microsoft.com/office/drawing/2014/main" id="{79E6DF26-62EE-4759-AC71-D50BAE36D088}"/>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5454F11F-B26A-4DAC-A18E-B06FFE8DD692}" type="datetime1">
              <a:rPr lang="zh-CN" altLang="en-US" sz="1800" smtClean="0"/>
              <a:pPr/>
              <a:t>2024/6/12</a:t>
            </a:fld>
            <a:endParaRPr lang="en-US" altLang="zh-CN" sz="1000"/>
          </a:p>
        </p:txBody>
      </p:sp>
      <p:sp>
        <p:nvSpPr>
          <p:cNvPr id="2316290" name="Rectangle 2">
            <a:extLst>
              <a:ext uri="{FF2B5EF4-FFF2-40B4-BE49-F238E27FC236}">
                <a16:creationId xmlns:a16="http://schemas.microsoft.com/office/drawing/2014/main" id="{85A8DABD-8A43-4935-9DD4-B2EEE3104654}"/>
              </a:ext>
            </a:extLst>
          </p:cNvPr>
          <p:cNvSpPr>
            <a:spLocks noGrp="1" noChangeArrowheads="1"/>
          </p:cNvSpPr>
          <p:nvPr>
            <p:ph type="title"/>
          </p:nvPr>
        </p:nvSpPr>
        <p:spPr/>
        <p:txBody>
          <a:bodyPr/>
          <a:lstStyle/>
          <a:p>
            <a:pPr>
              <a:defRPr/>
            </a:pPr>
            <a:r>
              <a:rPr lang="en-US" altLang="zh-CN"/>
              <a:t>2. </a:t>
            </a:r>
            <a:r>
              <a:rPr lang="zh-CN" altLang="en-US"/>
              <a:t>意向锁</a:t>
            </a:r>
          </a:p>
        </p:txBody>
      </p:sp>
      <p:sp>
        <p:nvSpPr>
          <p:cNvPr id="80901" name="Rectangle 3">
            <a:extLst>
              <a:ext uri="{FF2B5EF4-FFF2-40B4-BE49-F238E27FC236}">
                <a16:creationId xmlns:a16="http://schemas.microsoft.com/office/drawing/2014/main" id="{7A5AAAE0-82A4-4A98-9DA7-7AB5D492B56B}"/>
              </a:ext>
            </a:extLst>
          </p:cNvPr>
          <p:cNvSpPr>
            <a:spLocks noGrp="1" noChangeArrowheads="1"/>
          </p:cNvSpPr>
          <p:nvPr>
            <p:ph type="body" idx="1"/>
          </p:nvPr>
        </p:nvSpPr>
        <p:spPr>
          <a:xfrm>
            <a:off x="650875" y="1143000"/>
            <a:ext cx="8820150" cy="3587750"/>
          </a:xfrm>
        </p:spPr>
        <p:txBody>
          <a:bodyPr/>
          <a:lstStyle/>
          <a:p>
            <a:pPr marL="342900" indent="-342900" defTabSz="914400">
              <a:spcBef>
                <a:spcPct val="20000"/>
              </a:spcBef>
            </a:pPr>
            <a:r>
              <a:rPr lang="zh-CN" altLang="en-US" dirty="0"/>
              <a:t>具有意向锁的多粒度封锁方法</a:t>
            </a:r>
          </a:p>
          <a:p>
            <a:pPr marL="819150" lvl="1" indent="-285750" defTabSz="914400">
              <a:spcBef>
                <a:spcPct val="20000"/>
              </a:spcBef>
            </a:pPr>
            <a:r>
              <a:rPr lang="zh-CN" altLang="en-US" dirty="0"/>
              <a:t>申请封锁时应该按自上而下的次序进行；</a:t>
            </a:r>
          </a:p>
          <a:p>
            <a:pPr marL="819150" lvl="1" indent="-285750" defTabSz="914400">
              <a:spcBef>
                <a:spcPct val="20000"/>
              </a:spcBef>
            </a:pPr>
            <a:r>
              <a:rPr lang="zh-CN" altLang="en-US" dirty="0"/>
              <a:t>释放封锁时应该按自下而上的次序进行   </a:t>
            </a:r>
          </a:p>
          <a:p>
            <a:pPr marL="342900" indent="-342900" defTabSz="914400">
              <a:spcBef>
                <a:spcPct val="20000"/>
              </a:spcBef>
            </a:pPr>
            <a:r>
              <a:rPr lang="zh-CN" altLang="en-US" dirty="0"/>
              <a:t>例如：事务</a:t>
            </a:r>
            <a:r>
              <a:rPr lang="en-US" altLang="zh-CN" dirty="0"/>
              <a:t>T1</a:t>
            </a:r>
            <a:r>
              <a:rPr lang="zh-CN" altLang="en-US" dirty="0"/>
              <a:t>要对关系</a:t>
            </a:r>
            <a:r>
              <a:rPr lang="en-US" altLang="zh-CN" dirty="0"/>
              <a:t>R1</a:t>
            </a:r>
            <a:r>
              <a:rPr lang="zh-CN" altLang="en-US" dirty="0"/>
              <a:t>加</a:t>
            </a:r>
            <a:r>
              <a:rPr lang="en-US" altLang="zh-CN" dirty="0"/>
              <a:t>S</a:t>
            </a:r>
            <a:r>
              <a:rPr lang="zh-CN" altLang="en-US" dirty="0"/>
              <a:t>锁</a:t>
            </a:r>
          </a:p>
          <a:p>
            <a:pPr marL="819150" lvl="1" indent="-285750" defTabSz="914400">
              <a:spcBef>
                <a:spcPct val="20000"/>
              </a:spcBef>
            </a:pPr>
            <a:r>
              <a:rPr lang="zh-CN" altLang="en-US" dirty="0"/>
              <a:t>要首先对数据库加</a:t>
            </a:r>
            <a:r>
              <a:rPr lang="en-US" altLang="zh-CN" dirty="0"/>
              <a:t>IS</a:t>
            </a:r>
            <a:r>
              <a:rPr lang="zh-CN" altLang="en-US" dirty="0"/>
              <a:t>锁</a:t>
            </a:r>
          </a:p>
          <a:p>
            <a:pPr marL="819150" lvl="1" indent="-285750" defTabSz="914400">
              <a:spcBef>
                <a:spcPct val="20000"/>
              </a:spcBef>
            </a:pPr>
            <a:r>
              <a:rPr lang="zh-CN" altLang="en-US" dirty="0"/>
              <a:t>检查</a:t>
            </a:r>
            <a:r>
              <a:rPr lang="zh-CN" altLang="en-US" dirty="0">
                <a:solidFill>
                  <a:srgbClr val="0000FF"/>
                </a:solidFill>
              </a:rPr>
              <a:t>数据库和</a:t>
            </a:r>
            <a:r>
              <a:rPr lang="en-US" altLang="zh-CN" dirty="0">
                <a:solidFill>
                  <a:srgbClr val="0000FF"/>
                </a:solidFill>
              </a:rPr>
              <a:t>R1</a:t>
            </a:r>
            <a:r>
              <a:rPr lang="zh-CN" altLang="en-US" dirty="0"/>
              <a:t>是否已加了不相容的锁</a:t>
            </a:r>
            <a:r>
              <a:rPr lang="en-US" altLang="zh-CN" dirty="0"/>
              <a:t>(X</a:t>
            </a:r>
            <a:r>
              <a:rPr lang="zh-CN" altLang="en-US" dirty="0"/>
              <a:t>或</a:t>
            </a:r>
            <a:r>
              <a:rPr lang="en-US" altLang="zh-CN" dirty="0"/>
              <a:t>IX)</a:t>
            </a:r>
          </a:p>
          <a:p>
            <a:pPr marL="819150" lvl="1" indent="-285750" defTabSz="914400">
              <a:spcBef>
                <a:spcPct val="20000"/>
              </a:spcBef>
            </a:pPr>
            <a:r>
              <a:rPr lang="zh-CN" altLang="en-US" dirty="0"/>
              <a:t>不再需要搜索和检查</a:t>
            </a:r>
            <a:r>
              <a:rPr lang="en-US" altLang="zh-CN" dirty="0">
                <a:solidFill>
                  <a:srgbClr val="0000FF"/>
                </a:solidFill>
              </a:rPr>
              <a:t>R1</a:t>
            </a:r>
            <a:r>
              <a:rPr lang="zh-CN" altLang="en-US" dirty="0">
                <a:solidFill>
                  <a:srgbClr val="0000FF"/>
                </a:solidFill>
              </a:rPr>
              <a:t>中的元组</a:t>
            </a:r>
            <a:r>
              <a:rPr lang="zh-CN" altLang="en-US" dirty="0"/>
              <a:t>是否加了不相容的锁</a:t>
            </a:r>
            <a:r>
              <a:rPr lang="en-US" altLang="zh-CN" dirty="0"/>
              <a:t>(X</a:t>
            </a:r>
            <a:r>
              <a:rPr lang="zh-CN" altLang="en-US" dirty="0"/>
              <a:t>锁</a:t>
            </a:r>
            <a:r>
              <a:rPr lang="en-US" altLang="zh-CN" dirty="0"/>
              <a:t>) </a:t>
            </a:r>
            <a:endParaRPr lang="zh-CN" altLang="en-US" dirty="0"/>
          </a:p>
        </p:txBody>
      </p:sp>
      <p:grpSp>
        <p:nvGrpSpPr>
          <p:cNvPr id="80902" name="Group 4">
            <a:extLst>
              <a:ext uri="{FF2B5EF4-FFF2-40B4-BE49-F238E27FC236}">
                <a16:creationId xmlns:a16="http://schemas.microsoft.com/office/drawing/2014/main" id="{AB9D4246-6209-4737-BCE6-066373675779}"/>
              </a:ext>
            </a:extLst>
          </p:cNvPr>
          <p:cNvGrpSpPr>
            <a:grpSpLocks/>
          </p:cNvGrpSpPr>
          <p:nvPr/>
        </p:nvGrpSpPr>
        <p:grpSpPr bwMode="auto">
          <a:xfrm>
            <a:off x="2649538" y="4321175"/>
            <a:ext cx="5695950" cy="2536825"/>
            <a:chOff x="3447" y="9625"/>
            <a:chExt cx="3183" cy="1829"/>
          </a:xfrm>
        </p:grpSpPr>
        <p:sp>
          <p:nvSpPr>
            <p:cNvPr id="80903" name="Line 5">
              <a:extLst>
                <a:ext uri="{FF2B5EF4-FFF2-40B4-BE49-F238E27FC236}">
                  <a16:creationId xmlns:a16="http://schemas.microsoft.com/office/drawing/2014/main" id="{595B6B43-58F0-4C42-8340-CF3C765F0EDD}"/>
                </a:ext>
              </a:extLst>
            </p:cNvPr>
            <p:cNvSpPr>
              <a:spLocks noChangeShapeType="1"/>
            </p:cNvSpPr>
            <p:nvPr/>
          </p:nvSpPr>
          <p:spPr bwMode="auto">
            <a:xfrm flipH="1">
              <a:off x="4226" y="9995"/>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4" name="Line 6">
              <a:extLst>
                <a:ext uri="{FF2B5EF4-FFF2-40B4-BE49-F238E27FC236}">
                  <a16:creationId xmlns:a16="http://schemas.microsoft.com/office/drawing/2014/main" id="{BAB7B483-B869-41F9-A05E-D8F5A4F50772}"/>
                </a:ext>
              </a:extLst>
            </p:cNvPr>
            <p:cNvSpPr>
              <a:spLocks noChangeShapeType="1"/>
            </p:cNvSpPr>
            <p:nvPr/>
          </p:nvSpPr>
          <p:spPr bwMode="auto">
            <a:xfrm>
              <a:off x="4976" y="9995"/>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5" name="Line 7">
              <a:extLst>
                <a:ext uri="{FF2B5EF4-FFF2-40B4-BE49-F238E27FC236}">
                  <a16:creationId xmlns:a16="http://schemas.microsoft.com/office/drawing/2014/main" id="{9E6193EC-E983-480C-B1B6-EE977E9CC1DC}"/>
                </a:ext>
              </a:extLst>
            </p:cNvPr>
            <p:cNvSpPr>
              <a:spLocks noChangeShapeType="1"/>
            </p:cNvSpPr>
            <p:nvPr/>
          </p:nvSpPr>
          <p:spPr bwMode="auto">
            <a:xfrm flipH="1">
              <a:off x="3761" y="10680"/>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6" name="Line 8">
              <a:extLst>
                <a:ext uri="{FF2B5EF4-FFF2-40B4-BE49-F238E27FC236}">
                  <a16:creationId xmlns:a16="http://schemas.microsoft.com/office/drawing/2014/main" id="{A2122D8B-E61B-4246-880B-7FCEFA6E1442}"/>
                </a:ext>
              </a:extLst>
            </p:cNvPr>
            <p:cNvSpPr>
              <a:spLocks noChangeShapeType="1"/>
            </p:cNvSpPr>
            <p:nvPr/>
          </p:nvSpPr>
          <p:spPr bwMode="auto">
            <a:xfrm>
              <a:off x="4271" y="10678"/>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7" name="Line 9">
              <a:extLst>
                <a:ext uri="{FF2B5EF4-FFF2-40B4-BE49-F238E27FC236}">
                  <a16:creationId xmlns:a16="http://schemas.microsoft.com/office/drawing/2014/main" id="{C523BE5B-A48E-4B7A-BE5E-4AE6B6BB0D44}"/>
                </a:ext>
              </a:extLst>
            </p:cNvPr>
            <p:cNvSpPr>
              <a:spLocks noChangeShapeType="1"/>
            </p:cNvSpPr>
            <p:nvPr/>
          </p:nvSpPr>
          <p:spPr bwMode="auto">
            <a:xfrm flipH="1">
              <a:off x="5201" y="10704"/>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8" name="Line 10">
              <a:extLst>
                <a:ext uri="{FF2B5EF4-FFF2-40B4-BE49-F238E27FC236}">
                  <a16:creationId xmlns:a16="http://schemas.microsoft.com/office/drawing/2014/main" id="{9EF4921E-D35F-4118-B365-270223214204}"/>
                </a:ext>
              </a:extLst>
            </p:cNvPr>
            <p:cNvSpPr>
              <a:spLocks noChangeShapeType="1"/>
            </p:cNvSpPr>
            <p:nvPr/>
          </p:nvSpPr>
          <p:spPr bwMode="auto">
            <a:xfrm>
              <a:off x="5756" y="10715"/>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80909" name="Text Box 11">
              <a:extLst>
                <a:ext uri="{FF2B5EF4-FFF2-40B4-BE49-F238E27FC236}">
                  <a16:creationId xmlns:a16="http://schemas.microsoft.com/office/drawing/2014/main" id="{E2D322A0-3936-4A44-BAC7-59ECD19754FF}"/>
                </a:ext>
              </a:extLst>
            </p:cNvPr>
            <p:cNvSpPr txBox="1">
              <a:spLocks noChangeArrowheads="1"/>
            </p:cNvSpPr>
            <p:nvPr/>
          </p:nvSpPr>
          <p:spPr bwMode="auto">
            <a:xfrm>
              <a:off x="4515" y="9625"/>
              <a:ext cx="79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数据库</a:t>
              </a:r>
            </a:p>
          </p:txBody>
        </p:sp>
        <p:sp>
          <p:nvSpPr>
            <p:cNvPr id="80910" name="Text Box 12">
              <a:extLst>
                <a:ext uri="{FF2B5EF4-FFF2-40B4-BE49-F238E27FC236}">
                  <a16:creationId xmlns:a16="http://schemas.microsoft.com/office/drawing/2014/main" id="{AD9F5937-D996-4FE9-AC83-F8567DB4C4CD}"/>
                </a:ext>
              </a:extLst>
            </p:cNvPr>
            <p:cNvSpPr txBox="1">
              <a:spLocks noChangeArrowheads="1"/>
            </p:cNvSpPr>
            <p:nvPr/>
          </p:nvSpPr>
          <p:spPr bwMode="auto">
            <a:xfrm>
              <a:off x="5265" y="10315"/>
              <a:ext cx="810"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i="1" baseline="-25000">
                  <a:latin typeface="Times New Roman" panose="02020603050405020304" pitchFamily="18" charset="0"/>
                </a:rPr>
                <a:t>n</a:t>
              </a:r>
              <a:endParaRPr lang="en-US" altLang="zh-CN">
                <a:latin typeface="Times New Roman" panose="02020603050405020304" pitchFamily="18" charset="0"/>
              </a:endParaRPr>
            </a:p>
          </p:txBody>
        </p:sp>
        <p:sp>
          <p:nvSpPr>
            <p:cNvPr id="80911" name="Text Box 13">
              <a:extLst>
                <a:ext uri="{FF2B5EF4-FFF2-40B4-BE49-F238E27FC236}">
                  <a16:creationId xmlns:a16="http://schemas.microsoft.com/office/drawing/2014/main" id="{B8089C20-D527-477E-95FA-E0B7C751AA57}"/>
                </a:ext>
              </a:extLst>
            </p:cNvPr>
            <p:cNvSpPr txBox="1">
              <a:spLocks noChangeArrowheads="1"/>
            </p:cNvSpPr>
            <p:nvPr/>
          </p:nvSpPr>
          <p:spPr bwMode="auto">
            <a:xfrm>
              <a:off x="3810" y="10315"/>
              <a:ext cx="93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关系</a:t>
              </a:r>
              <a:r>
                <a:rPr lang="en-US" altLang="zh-CN">
                  <a:latin typeface="Times New Roman" panose="02020603050405020304" pitchFamily="18" charset="0"/>
                </a:rPr>
                <a:t>R</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80912" name="Text Box 14">
              <a:extLst>
                <a:ext uri="{FF2B5EF4-FFF2-40B4-BE49-F238E27FC236}">
                  <a16:creationId xmlns:a16="http://schemas.microsoft.com/office/drawing/2014/main" id="{B882F596-8926-4ADD-8118-9A63C65532FF}"/>
                </a:ext>
              </a:extLst>
            </p:cNvPr>
            <p:cNvSpPr txBox="1">
              <a:spLocks noChangeArrowheads="1"/>
            </p:cNvSpPr>
            <p:nvPr/>
          </p:nvSpPr>
          <p:spPr bwMode="auto">
            <a:xfrm>
              <a:off x="3447" y="11005"/>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80913" name="Text Box 15">
              <a:extLst>
                <a:ext uri="{FF2B5EF4-FFF2-40B4-BE49-F238E27FC236}">
                  <a16:creationId xmlns:a16="http://schemas.microsoft.com/office/drawing/2014/main" id="{E101DEF8-8A18-458F-9E38-106524D7F558}"/>
                </a:ext>
              </a:extLst>
            </p:cNvPr>
            <p:cNvSpPr txBox="1">
              <a:spLocks noChangeArrowheads="1"/>
            </p:cNvSpPr>
            <p:nvPr/>
          </p:nvSpPr>
          <p:spPr bwMode="auto">
            <a:xfrm>
              <a:off x="5835" y="11005"/>
              <a:ext cx="795"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80914" name="Text Box 16">
              <a:extLst>
                <a:ext uri="{FF2B5EF4-FFF2-40B4-BE49-F238E27FC236}">
                  <a16:creationId xmlns:a16="http://schemas.microsoft.com/office/drawing/2014/main" id="{E139BC39-45A0-48ED-8AFD-858897699EB6}"/>
                </a:ext>
              </a:extLst>
            </p:cNvPr>
            <p:cNvSpPr txBox="1">
              <a:spLocks noChangeArrowheads="1"/>
            </p:cNvSpPr>
            <p:nvPr/>
          </p:nvSpPr>
          <p:spPr bwMode="auto">
            <a:xfrm>
              <a:off x="4257"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80915" name="Text Box 17">
              <a:extLst>
                <a:ext uri="{FF2B5EF4-FFF2-40B4-BE49-F238E27FC236}">
                  <a16:creationId xmlns:a16="http://schemas.microsoft.com/office/drawing/2014/main" id="{03CFC143-27DD-4C73-AC82-DE7BD57E3794}"/>
                </a:ext>
              </a:extLst>
            </p:cNvPr>
            <p:cNvSpPr txBox="1">
              <a:spLocks noChangeArrowheads="1"/>
            </p:cNvSpPr>
            <p:nvPr/>
          </p:nvSpPr>
          <p:spPr bwMode="auto">
            <a:xfrm>
              <a:off x="4902" y="11023"/>
              <a:ext cx="630"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lnSpc>
                  <a:spcPct val="96000"/>
                </a:lnSpc>
              </a:pPr>
              <a:r>
                <a:rPr lang="zh-CN" altLang="en-US">
                  <a:latin typeface="Times New Roman" panose="02020603050405020304" pitchFamily="18" charset="0"/>
                </a:rPr>
                <a:t>元组</a:t>
              </a:r>
            </a:p>
          </p:txBody>
        </p:sp>
        <p:sp>
          <p:nvSpPr>
            <p:cNvPr id="80916" name="Text Box 18">
              <a:extLst>
                <a:ext uri="{FF2B5EF4-FFF2-40B4-BE49-F238E27FC236}">
                  <a16:creationId xmlns:a16="http://schemas.microsoft.com/office/drawing/2014/main" id="{DA1EB192-3BCF-4291-A00F-624CB6CD34F7}"/>
                </a:ext>
              </a:extLst>
            </p:cNvPr>
            <p:cNvSpPr txBox="1">
              <a:spLocks noChangeArrowheads="1"/>
            </p:cNvSpPr>
            <p:nvPr/>
          </p:nvSpPr>
          <p:spPr bwMode="auto">
            <a:xfrm>
              <a:off x="4692" y="10405"/>
              <a:ext cx="1170" cy="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endParaRPr lang="zh-CN" altLang="en-US" sz="700" b="0">
                <a:latin typeface="Times New Roman" panose="02020603050405020304" pitchFamily="18" charset="0"/>
              </a:endParaRPr>
            </a:p>
          </p:txBody>
        </p:sp>
        <p:sp>
          <p:nvSpPr>
            <p:cNvPr id="80917" name="Text Box 19">
              <a:extLst>
                <a:ext uri="{FF2B5EF4-FFF2-40B4-BE49-F238E27FC236}">
                  <a16:creationId xmlns:a16="http://schemas.microsoft.com/office/drawing/2014/main" id="{70F8620E-C05E-49E7-8F91-59D74AB0EE26}"/>
                </a:ext>
              </a:extLst>
            </p:cNvPr>
            <p:cNvSpPr txBox="1">
              <a:spLocks noChangeArrowheads="1"/>
            </p:cNvSpPr>
            <p:nvPr/>
          </p:nvSpPr>
          <p:spPr bwMode="auto">
            <a:xfrm>
              <a:off x="4665" y="1033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b="0">
                  <a:latin typeface="Times New Roman" panose="02020603050405020304" pitchFamily="18" charset="0"/>
                </a:rPr>
                <a:t>……</a:t>
              </a:r>
            </a:p>
          </p:txBody>
        </p:sp>
        <p:sp>
          <p:nvSpPr>
            <p:cNvPr id="80918" name="Text Box 20">
              <a:extLst>
                <a:ext uri="{FF2B5EF4-FFF2-40B4-BE49-F238E27FC236}">
                  <a16:creationId xmlns:a16="http://schemas.microsoft.com/office/drawing/2014/main" id="{CD38AFEF-55AD-441E-93E7-5879C7F8960D}"/>
                </a:ext>
              </a:extLst>
            </p:cNvPr>
            <p:cNvSpPr txBox="1">
              <a:spLocks noChangeArrowheads="1"/>
            </p:cNvSpPr>
            <p:nvPr/>
          </p:nvSpPr>
          <p:spPr bwMode="auto">
            <a:xfrm>
              <a:off x="5355" y="11020"/>
              <a:ext cx="810"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sp>
          <p:nvSpPr>
            <p:cNvPr id="80919" name="Text Box 21">
              <a:extLst>
                <a:ext uri="{FF2B5EF4-FFF2-40B4-BE49-F238E27FC236}">
                  <a16:creationId xmlns:a16="http://schemas.microsoft.com/office/drawing/2014/main" id="{A6DC4F0D-0586-4DFA-A678-6A7BFA45C546}"/>
                </a:ext>
              </a:extLst>
            </p:cNvPr>
            <p:cNvSpPr txBox="1">
              <a:spLocks noChangeArrowheads="1"/>
            </p:cNvSpPr>
            <p:nvPr/>
          </p:nvSpPr>
          <p:spPr bwMode="auto">
            <a:xfrm>
              <a:off x="3840" y="11020"/>
              <a:ext cx="810"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lnSpc>
                  <a:spcPct val="96000"/>
                </a:lnSpc>
              </a:pPr>
              <a:r>
                <a:rPr lang="en-US" altLang="zh-CN" sz="2000" b="0">
                  <a:latin typeface="Times New Roman" panose="02020603050405020304" pitchFamily="18" charset="0"/>
                </a:rPr>
                <a:t>……</a:t>
              </a:r>
            </a:p>
          </p:txBody>
        </p:sp>
      </p:grpSp>
    </p:spTree>
    <p:extLst>
      <p:ext uri="{BB962C8B-B14F-4D97-AF65-F5344CB8AC3E}">
        <p14:creationId xmlns:p14="http://schemas.microsoft.com/office/powerpoint/2010/main" val="232666241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3157788"/>
          </a:xfrm>
        </p:spPr>
        <p:txBody>
          <a:bodyPr/>
          <a:lstStyle/>
          <a:p>
            <a:pPr>
              <a:defRPr/>
            </a:pPr>
            <a:r>
              <a:rPr lang="en-US" altLang="zh-CN" sz="7200" dirty="0"/>
              <a:t>M10</a:t>
            </a:r>
            <a:br>
              <a:rPr lang="en-US" altLang="zh-CN" sz="7200" dirty="0"/>
            </a:br>
            <a:r>
              <a:rPr lang="zh-CN" altLang="en-US" sz="7200" dirty="0">
                <a:latin typeface="微软雅黑" panose="020B0503020204020204" pitchFamily="34" charset="-122"/>
                <a:ea typeface="微软雅黑" panose="020B0503020204020204" pitchFamily="34" charset="-122"/>
              </a:rPr>
              <a:t>关系数据库</a:t>
            </a:r>
            <a:br>
              <a:rPr lang="en-US" altLang="zh-CN" sz="7200" dirty="0">
                <a:latin typeface="微软雅黑" panose="020B0503020204020204" pitchFamily="34" charset="-122"/>
                <a:ea typeface="微软雅黑" panose="020B0503020204020204" pitchFamily="34" charset="-122"/>
              </a:rPr>
            </a:br>
            <a:r>
              <a:rPr lang="zh-CN" altLang="en-US" sz="7200" dirty="0">
                <a:latin typeface="微软雅黑" panose="020B0503020204020204" pitchFamily="34" charset="-122"/>
                <a:ea typeface="微软雅黑" panose="020B0503020204020204" pitchFamily="34" charset="-122"/>
              </a:rPr>
              <a:t>设计理论</a:t>
            </a:r>
            <a:endParaRPr lang="zh-CN" altLang="en-US" sz="7200" dirty="0"/>
          </a:p>
        </p:txBody>
      </p:sp>
    </p:spTree>
    <p:extLst>
      <p:ext uri="{BB962C8B-B14F-4D97-AF65-F5344CB8AC3E}">
        <p14:creationId xmlns:p14="http://schemas.microsoft.com/office/powerpoint/2010/main" val="296707937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B321FABB-4F8B-0C40-833C-D7F5CF7BF24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A0274AC-0029-594B-9446-103716C1B651}" type="slidenum">
              <a:rPr lang="zh-CN" altLang="en-US" sz="2000">
                <a:latin typeface="Arial" panose="020B0604020202020204" pitchFamily="34" charset="0"/>
              </a:rPr>
              <a:pPr>
                <a:lnSpc>
                  <a:spcPct val="100000"/>
                </a:lnSpc>
                <a:spcBef>
                  <a:spcPct val="0"/>
                </a:spcBef>
                <a:buClrTx/>
                <a:buSzTx/>
                <a:buFontTx/>
                <a:buNone/>
              </a:pPr>
              <a:t>272</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EDF76974-66F9-BD4D-AE51-7FEC03138111}"/>
              </a:ext>
            </a:extLst>
          </p:cNvPr>
          <p:cNvSpPr>
            <a:spLocks noGrp="1"/>
          </p:cNvSpPr>
          <p:nvPr>
            <p:ph type="dt" sz="quarter" idx="11"/>
          </p:nvPr>
        </p:nvSpPr>
        <p:spPr/>
        <p:txBody>
          <a:bodyPr/>
          <a:lstStyle/>
          <a:p>
            <a:pPr>
              <a:defRPr/>
            </a:pPr>
            <a:fld id="{692166EF-DF31-4B01-98C8-018675AE5CB6}" type="datetime1">
              <a:rPr lang="zh-CN" altLang="en-US"/>
              <a:pPr>
                <a:defRPr/>
              </a:pPr>
              <a:t>2024/6/12</a:t>
            </a:fld>
            <a:endParaRPr lang="en-US" altLang="zh-CN" sz="1000"/>
          </a:p>
        </p:txBody>
      </p:sp>
      <p:sp>
        <p:nvSpPr>
          <p:cNvPr id="1569794" name="Rectangle 2">
            <a:extLst>
              <a:ext uri="{FF2B5EF4-FFF2-40B4-BE49-F238E27FC236}">
                <a16:creationId xmlns:a16="http://schemas.microsoft.com/office/drawing/2014/main" id="{33F95C01-631D-E94D-A21F-71701FBAB534}"/>
              </a:ext>
            </a:extLst>
          </p:cNvPr>
          <p:cNvSpPr>
            <a:spLocks noGrp="1" noChangeArrowheads="1"/>
          </p:cNvSpPr>
          <p:nvPr>
            <p:ph type="title"/>
          </p:nvPr>
        </p:nvSpPr>
        <p:spPr/>
        <p:txBody>
          <a:bodyPr/>
          <a:lstStyle/>
          <a:p>
            <a:r>
              <a:rPr lang="en-US" altLang="zh-CN"/>
              <a:t>10.1  关系模型的存储异常</a:t>
            </a:r>
            <a:endParaRPr lang="zh-CN" altLang="en-US"/>
          </a:p>
        </p:txBody>
      </p:sp>
      <p:sp>
        <p:nvSpPr>
          <p:cNvPr id="5125" name="Rectangle 3">
            <a:extLst>
              <a:ext uri="{FF2B5EF4-FFF2-40B4-BE49-F238E27FC236}">
                <a16:creationId xmlns:a16="http://schemas.microsoft.com/office/drawing/2014/main" id="{6E8805A4-D929-E94B-A11D-5E20C569468A}"/>
              </a:ext>
            </a:extLst>
          </p:cNvPr>
          <p:cNvSpPr>
            <a:spLocks noGrp="1" noChangeArrowheads="1"/>
          </p:cNvSpPr>
          <p:nvPr>
            <p:ph type="body" idx="1"/>
          </p:nvPr>
        </p:nvSpPr>
        <p:spPr>
          <a:xfrm>
            <a:off x="650875" y="1143000"/>
            <a:ext cx="8820150" cy="3468642"/>
          </a:xfrm>
        </p:spPr>
        <p:txBody>
          <a:bodyPr/>
          <a:lstStyle/>
          <a:p>
            <a:pPr marL="342900" indent="-342900" algn="just" defTabSz="914400"/>
            <a:r>
              <a:rPr lang="zh-CN" altLang="en-US" dirty="0"/>
              <a:t>关系模型的</a:t>
            </a:r>
            <a:r>
              <a:rPr lang="zh-CN" altLang="en-US" dirty="0">
                <a:solidFill>
                  <a:srgbClr val="0000FF"/>
                </a:solidFill>
              </a:rPr>
              <a:t>存储异常</a:t>
            </a:r>
            <a:endParaRPr lang="en-US" altLang="zh-CN" dirty="0">
              <a:solidFill>
                <a:srgbClr val="0000FF"/>
              </a:solidFill>
            </a:endParaRPr>
          </a:p>
          <a:p>
            <a:pPr marL="733425" lvl="1" indent="-342900" algn="just" defTabSz="914400"/>
            <a:r>
              <a:rPr lang="zh-CN" altLang="en-US" dirty="0"/>
              <a:t>数据冗余</a:t>
            </a:r>
            <a:r>
              <a:rPr lang="zh-CN" altLang="en-US" dirty="0">
                <a:solidFill>
                  <a:srgbClr val="0000FF"/>
                </a:solidFill>
              </a:rPr>
              <a:t> </a:t>
            </a:r>
            <a:endParaRPr lang="en-US" altLang="zh-CN" dirty="0">
              <a:solidFill>
                <a:srgbClr val="0000FF"/>
              </a:solidFill>
            </a:endParaRPr>
          </a:p>
          <a:p>
            <a:pPr marL="1111250" lvl="2" indent="-342900" algn="just" defTabSz="914400"/>
            <a:r>
              <a:rPr lang="zh-CN" altLang="en-US" dirty="0"/>
              <a:t>大量的数据冗余不仅造成存储空间的浪费，而且存在着潜在的数据不一致</a:t>
            </a:r>
            <a:endParaRPr lang="en-US" altLang="zh-CN" dirty="0"/>
          </a:p>
          <a:p>
            <a:pPr marL="733425" lvl="1" indent="-342900" algn="just" defTabSz="914400"/>
            <a:r>
              <a:rPr lang="zh-CN" altLang="en-US" dirty="0"/>
              <a:t>插入异常</a:t>
            </a:r>
            <a:endParaRPr lang="en-US" altLang="zh-CN" dirty="0"/>
          </a:p>
          <a:p>
            <a:pPr marL="733425" lvl="1" indent="-342900" algn="just" defTabSz="914400"/>
            <a:r>
              <a:rPr lang="zh-CN" altLang="en-US" dirty="0"/>
              <a:t>删除异常</a:t>
            </a:r>
            <a:endParaRPr lang="en-US" altLang="zh-CN" dirty="0"/>
          </a:p>
          <a:p>
            <a:pPr marL="733425" lvl="1" indent="-342900" algn="just" defTabSz="914400"/>
            <a:r>
              <a:rPr lang="zh-CN" altLang="en-US" dirty="0"/>
              <a:t>更新异常</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animEffect transition="in" filter="wipe(up)">
                                      <p:cBhvr>
                                        <p:cTn id="7" dur="500"/>
                                        <p:tgtEl>
                                          <p:spTgt spid="512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animEffect transition="in" filter="wipe(up)">
                                      <p:cBhvr>
                                        <p:cTn id="11" dur="500"/>
                                        <p:tgtEl>
                                          <p:spTgt spid="5125">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animEffect transition="in" filter="wipe(up)">
                                      <p:cBhvr>
                                        <p:cTn id="15" dur="500"/>
                                        <p:tgtEl>
                                          <p:spTgt spid="5125">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animEffect transition="in" filter="wipe(up)">
                                      <p:cBhvr>
                                        <p:cTn id="19" dur="500"/>
                                        <p:tgtEl>
                                          <p:spTgt spid="5125">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125">
                                            <p:txEl>
                                              <p:pRg st="4" end="4"/>
                                            </p:txEl>
                                          </p:spTgt>
                                        </p:tgtEl>
                                        <p:attrNameLst>
                                          <p:attrName>style.visibility</p:attrName>
                                        </p:attrNameLst>
                                      </p:cBhvr>
                                      <p:to>
                                        <p:strVal val="visible"/>
                                      </p:to>
                                    </p:set>
                                    <p:animEffect transition="in" filter="wipe(up)">
                                      <p:cBhvr>
                                        <p:cTn id="23" dur="500"/>
                                        <p:tgtEl>
                                          <p:spTgt spid="5125">
                                            <p:txEl>
                                              <p:pRg st="4" end="4"/>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5125">
                                            <p:txEl>
                                              <p:pRg st="5" end="5"/>
                                            </p:txEl>
                                          </p:spTgt>
                                        </p:tgtEl>
                                        <p:attrNameLst>
                                          <p:attrName>style.visibility</p:attrName>
                                        </p:attrNameLst>
                                      </p:cBhvr>
                                      <p:to>
                                        <p:strVal val="visible"/>
                                      </p:to>
                                    </p:set>
                                    <p:animEffect transition="in" filter="wipe(up)">
                                      <p:cBhvr>
                                        <p:cTn id="27" dur="500"/>
                                        <p:tgtEl>
                                          <p:spTgt spid="5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9F6C3D87-AA5C-AC46-B783-091A8E806C1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BF47CD0B-C452-5142-AD19-61D3626558C6}" type="slidenum">
              <a:rPr lang="zh-CN" altLang="en-US" sz="2000">
                <a:latin typeface="Arial" panose="020B0604020202020204" pitchFamily="34" charset="0"/>
              </a:rPr>
              <a:pPr>
                <a:lnSpc>
                  <a:spcPct val="100000"/>
                </a:lnSpc>
                <a:spcBef>
                  <a:spcPct val="0"/>
                </a:spcBef>
                <a:buClrTx/>
                <a:buSzTx/>
                <a:buFontTx/>
                <a:buNone/>
              </a:pPr>
              <a:t>273</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86D8715B-2653-9C41-A4DF-8C4724187B37}"/>
              </a:ext>
            </a:extLst>
          </p:cNvPr>
          <p:cNvSpPr>
            <a:spLocks noGrp="1"/>
          </p:cNvSpPr>
          <p:nvPr>
            <p:ph type="dt" sz="quarter" idx="11"/>
          </p:nvPr>
        </p:nvSpPr>
        <p:spPr/>
        <p:txBody>
          <a:bodyPr/>
          <a:lstStyle/>
          <a:p>
            <a:pPr>
              <a:defRPr/>
            </a:pPr>
            <a:fld id="{80D4940E-8338-4CD3-87EA-2413A69228E3}" type="datetime1">
              <a:rPr lang="zh-CN" altLang="en-US"/>
              <a:pPr>
                <a:defRPr/>
              </a:pPr>
              <a:t>2024/6/12</a:t>
            </a:fld>
            <a:endParaRPr lang="en-US" altLang="zh-CN" sz="1000"/>
          </a:p>
        </p:txBody>
      </p:sp>
      <p:sp>
        <p:nvSpPr>
          <p:cNvPr id="1756162" name="Rectangle 2">
            <a:extLst>
              <a:ext uri="{FF2B5EF4-FFF2-40B4-BE49-F238E27FC236}">
                <a16:creationId xmlns:a16="http://schemas.microsoft.com/office/drawing/2014/main" id="{32D10B30-948B-8A43-83B5-5D306D59C61B}"/>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p>
        </p:txBody>
      </p:sp>
      <p:sp>
        <p:nvSpPr>
          <p:cNvPr id="17413" name="Rectangle 3">
            <a:extLst>
              <a:ext uri="{FF2B5EF4-FFF2-40B4-BE49-F238E27FC236}">
                <a16:creationId xmlns:a16="http://schemas.microsoft.com/office/drawing/2014/main" id="{287D0E69-6525-1C4A-8312-DD30154F78C6}"/>
              </a:ext>
            </a:extLst>
          </p:cNvPr>
          <p:cNvSpPr>
            <a:spLocks noGrp="1" noChangeArrowheads="1"/>
          </p:cNvSpPr>
          <p:nvPr>
            <p:ph type="body" idx="1"/>
          </p:nvPr>
        </p:nvSpPr>
        <p:spPr>
          <a:xfrm>
            <a:off x="650875" y="1143000"/>
            <a:ext cx="8820150" cy="4956175"/>
          </a:xfrm>
        </p:spPr>
        <p:txBody>
          <a:bodyPr/>
          <a:lstStyle/>
          <a:p>
            <a:pPr marL="342900" indent="-342900" algn="just" defTabSz="914400">
              <a:lnSpc>
                <a:spcPct val="100000"/>
              </a:lnSpc>
            </a:pPr>
            <a:r>
              <a:rPr lang="zh-CN" altLang="en-US"/>
              <a:t>函数依赖</a:t>
            </a:r>
            <a:r>
              <a:rPr lang="en-US" altLang="zh-CN"/>
              <a:t>(Functional Dependency, FD)</a:t>
            </a:r>
            <a:r>
              <a:rPr lang="zh-CN" altLang="en-US"/>
              <a:t>是现实世界中最广泛存在的一种数据依赖，</a:t>
            </a:r>
          </a:p>
          <a:p>
            <a:pPr marL="742950" lvl="1" indent="-285750" algn="just" defTabSz="914400">
              <a:lnSpc>
                <a:spcPct val="100000"/>
              </a:lnSpc>
            </a:pPr>
            <a:r>
              <a:rPr lang="zh-CN" altLang="en-US"/>
              <a:t>是现实世界属性间相互联系的抽象</a:t>
            </a:r>
            <a:r>
              <a:rPr lang="en-US" altLang="zh-CN"/>
              <a:t>;</a:t>
            </a:r>
          </a:p>
          <a:p>
            <a:pPr marL="742950" lvl="1" indent="-285750" algn="just" defTabSz="914400">
              <a:lnSpc>
                <a:spcPct val="100000"/>
              </a:lnSpc>
            </a:pPr>
            <a:r>
              <a:rPr lang="zh-CN" altLang="en-US"/>
              <a:t>是数据内在的性质</a:t>
            </a:r>
            <a:r>
              <a:rPr lang="en-US" altLang="zh-CN"/>
              <a:t>;</a:t>
            </a:r>
          </a:p>
          <a:p>
            <a:pPr marL="742950" lvl="1" indent="-285750" algn="just" defTabSz="914400">
              <a:lnSpc>
                <a:spcPct val="100000"/>
              </a:lnSpc>
            </a:pPr>
            <a:r>
              <a:rPr lang="zh-CN" altLang="en-US"/>
              <a:t>它表示了关系中属性间的一种制约关系。</a:t>
            </a:r>
          </a:p>
          <a:p>
            <a:pPr marL="342900" indent="-342900" defTabSz="914400">
              <a:lnSpc>
                <a:spcPct val="100000"/>
              </a:lnSpc>
              <a:buFont typeface="Wingdings" pitchFamily="2" charset="2"/>
              <a:buNone/>
            </a:pPr>
            <a:endParaRPr lang="zh-CN" altLang="en-US"/>
          </a:p>
          <a:p>
            <a:pPr marL="342900" indent="-342900" defTabSz="914400">
              <a:lnSpc>
                <a:spcPct val="100000"/>
              </a:lnSpc>
              <a:buFont typeface="Wingdings" pitchFamily="2" charset="2"/>
              <a:buNone/>
            </a:pPr>
            <a:r>
              <a:rPr lang="zh-CN" altLang="en-US"/>
              <a:t>一、函数依赖</a:t>
            </a:r>
          </a:p>
          <a:p>
            <a:pPr marL="342900" indent="-342900" defTabSz="914400">
              <a:lnSpc>
                <a:spcPct val="100000"/>
              </a:lnSpc>
              <a:buFont typeface="Wingdings" pitchFamily="2" charset="2"/>
              <a:buNone/>
            </a:pPr>
            <a:r>
              <a:rPr lang="zh-CN" altLang="en-US"/>
              <a:t>二、平凡函数依赖与非平凡函数依赖</a:t>
            </a:r>
          </a:p>
          <a:p>
            <a:pPr marL="342900" indent="-342900" defTabSz="914400">
              <a:lnSpc>
                <a:spcPct val="100000"/>
              </a:lnSpc>
              <a:buFont typeface="Wingdings" pitchFamily="2" charset="2"/>
              <a:buNone/>
            </a:pPr>
            <a:r>
              <a:rPr lang="zh-CN" altLang="en-US"/>
              <a:t>三、完全函数依赖与部分函数依赖</a:t>
            </a:r>
          </a:p>
          <a:p>
            <a:pPr marL="342900" indent="-342900" defTabSz="914400">
              <a:lnSpc>
                <a:spcPct val="100000"/>
              </a:lnSpc>
              <a:buFont typeface="Wingdings" pitchFamily="2" charset="2"/>
              <a:buNone/>
            </a:pPr>
            <a:r>
              <a:rPr lang="zh-CN" altLang="en-US"/>
              <a:t>四、传递函数依赖</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21FC18BB-C06C-7F41-B747-F2CE1A5828E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5775CDC1-25F7-604C-9614-D33E6C7F59A7}" type="slidenum">
              <a:rPr lang="zh-CN" altLang="en-US" sz="2000">
                <a:latin typeface="Arial" panose="020B0604020202020204" pitchFamily="34" charset="0"/>
              </a:rPr>
              <a:pPr>
                <a:lnSpc>
                  <a:spcPct val="100000"/>
                </a:lnSpc>
                <a:spcBef>
                  <a:spcPct val="0"/>
                </a:spcBef>
                <a:buClrTx/>
                <a:buSzTx/>
                <a:buFontTx/>
                <a:buNone/>
              </a:pPr>
              <a:t>274</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09A43FF3-10E1-BA47-90D5-D51EFBA4F048}"/>
              </a:ext>
            </a:extLst>
          </p:cNvPr>
          <p:cNvSpPr>
            <a:spLocks noGrp="1"/>
          </p:cNvSpPr>
          <p:nvPr>
            <p:ph type="dt" sz="quarter" idx="11"/>
          </p:nvPr>
        </p:nvSpPr>
        <p:spPr/>
        <p:txBody>
          <a:bodyPr/>
          <a:lstStyle/>
          <a:p>
            <a:pPr>
              <a:defRPr/>
            </a:pPr>
            <a:fld id="{C7C76BCA-D58E-49FE-A54E-FABDFBEDCACD}" type="datetime1">
              <a:rPr lang="zh-CN" altLang="en-US"/>
              <a:pPr>
                <a:defRPr/>
              </a:pPr>
              <a:t>2024/6/12</a:t>
            </a:fld>
            <a:endParaRPr lang="en-US" altLang="zh-CN" sz="1000"/>
          </a:p>
        </p:txBody>
      </p:sp>
      <p:sp>
        <p:nvSpPr>
          <p:cNvPr id="1766402" name="Rectangle 2">
            <a:extLst>
              <a:ext uri="{FF2B5EF4-FFF2-40B4-BE49-F238E27FC236}">
                <a16:creationId xmlns:a16="http://schemas.microsoft.com/office/drawing/2014/main" id="{6787088C-AA5F-5045-BCE0-CAA5769547F9}"/>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p>
        </p:txBody>
      </p:sp>
      <p:sp>
        <p:nvSpPr>
          <p:cNvPr id="13317" name="Rectangle 3">
            <a:extLst>
              <a:ext uri="{FF2B5EF4-FFF2-40B4-BE49-F238E27FC236}">
                <a16:creationId xmlns:a16="http://schemas.microsoft.com/office/drawing/2014/main" id="{FEE1AF9A-EFED-2844-8EA8-CB1D9DB68F4B}"/>
              </a:ext>
            </a:extLst>
          </p:cNvPr>
          <p:cNvSpPr>
            <a:spLocks noGrp="1" noChangeArrowheads="1"/>
          </p:cNvSpPr>
          <p:nvPr>
            <p:ph type="body" idx="1"/>
          </p:nvPr>
        </p:nvSpPr>
        <p:spPr>
          <a:xfrm>
            <a:off x="488950" y="1143000"/>
            <a:ext cx="8982075" cy="4933658"/>
          </a:xfrm>
        </p:spPr>
        <p:txBody>
          <a:bodyPr/>
          <a:lstStyle/>
          <a:p>
            <a:pPr marL="342900" indent="-342900" algn="just" defTabSz="914400"/>
            <a:r>
              <a:rPr lang="zh-CN" altLang="en-US" dirty="0"/>
              <a:t>定义</a:t>
            </a:r>
            <a:r>
              <a:rPr lang="en-US" altLang="zh-CN" dirty="0"/>
              <a:t>10.1  </a:t>
            </a:r>
            <a:r>
              <a:rPr lang="zh-CN" altLang="en-US" dirty="0"/>
              <a:t>设关系模式</a:t>
            </a:r>
            <a:r>
              <a:rPr lang="en-US" altLang="zh-CN" dirty="0"/>
              <a:t>R(U)</a:t>
            </a:r>
            <a:r>
              <a:rPr lang="zh-CN" altLang="en-US" dirty="0"/>
              <a:t>，</a:t>
            </a:r>
            <a:r>
              <a:rPr lang="en-US" altLang="zh-CN" dirty="0"/>
              <a:t>X,Y</a:t>
            </a:r>
            <a:r>
              <a:rPr lang="en-US" altLang="zh-CN" dirty="0">
                <a:sym typeface="Symbol" pitchFamily="2" charset="2"/>
              </a:rPr>
              <a:t></a:t>
            </a:r>
            <a:r>
              <a:rPr lang="en-US" altLang="zh-CN" dirty="0"/>
              <a:t>U</a:t>
            </a:r>
            <a:r>
              <a:rPr lang="zh-CN" altLang="en-US" dirty="0"/>
              <a:t>，</a:t>
            </a:r>
            <a:r>
              <a:rPr lang="en-US" altLang="zh-CN" i="1" dirty="0"/>
              <a:t>r</a:t>
            </a:r>
            <a:r>
              <a:rPr lang="zh-CN" altLang="en-US" dirty="0"/>
              <a:t>是</a:t>
            </a:r>
            <a:r>
              <a:rPr lang="en-US" altLang="zh-CN" dirty="0"/>
              <a:t>R(U)</a:t>
            </a:r>
            <a:r>
              <a:rPr lang="zh-CN" altLang="en-US" dirty="0"/>
              <a:t>上的任一关系。</a:t>
            </a:r>
            <a:endParaRPr lang="en-US" altLang="zh-CN" dirty="0"/>
          </a:p>
          <a:p>
            <a:pPr marL="342900" indent="-342900" algn="just" defTabSz="914400">
              <a:buFont typeface="Wingdings" pitchFamily="2" charset="2"/>
              <a:buNone/>
            </a:pPr>
            <a:r>
              <a:rPr lang="en-US" altLang="zh-CN" dirty="0"/>
              <a:t>    </a:t>
            </a:r>
            <a:r>
              <a:rPr lang="zh-CN" altLang="en-US" dirty="0"/>
              <a:t>对</a:t>
            </a:r>
            <a:r>
              <a:rPr lang="zh-CN" altLang="en-US" dirty="0">
                <a:solidFill>
                  <a:srgbClr val="FF0000"/>
                </a:solidFill>
              </a:rPr>
              <a:t>任意元组</a:t>
            </a:r>
            <a:r>
              <a:rPr lang="en-US" altLang="zh-CN" i="1" dirty="0">
                <a:solidFill>
                  <a:srgbClr val="FF0000"/>
                </a:solidFill>
              </a:rPr>
              <a:t>t</a:t>
            </a:r>
            <a:r>
              <a:rPr lang="en-US" altLang="zh-CN" baseline="-25000" dirty="0">
                <a:solidFill>
                  <a:srgbClr val="FF0000"/>
                </a:solidFill>
              </a:rPr>
              <a:t>1</a:t>
            </a:r>
            <a:r>
              <a:rPr lang="en-US" altLang="zh-CN" dirty="0">
                <a:solidFill>
                  <a:srgbClr val="FF0000"/>
                </a:solidFill>
              </a:rPr>
              <a:t> </a:t>
            </a:r>
            <a:r>
              <a:rPr lang="zh-CN" altLang="en-US" dirty="0">
                <a:solidFill>
                  <a:srgbClr val="FF0000"/>
                </a:solidFill>
              </a:rPr>
              <a:t>、</a:t>
            </a:r>
            <a:r>
              <a:rPr lang="en-US" altLang="zh-CN" i="1" dirty="0">
                <a:solidFill>
                  <a:srgbClr val="FF0000"/>
                </a:solidFill>
              </a:rPr>
              <a:t>t</a:t>
            </a:r>
            <a:r>
              <a:rPr lang="en-US" altLang="zh-CN" baseline="-25000" dirty="0">
                <a:solidFill>
                  <a:srgbClr val="FF0000"/>
                </a:solidFill>
              </a:rPr>
              <a:t>2</a:t>
            </a:r>
            <a:r>
              <a:rPr lang="en-US" altLang="zh-CN" dirty="0">
                <a:solidFill>
                  <a:srgbClr val="FF0000"/>
                </a:solidFill>
                <a:sym typeface="Symbol" pitchFamily="2" charset="2"/>
              </a:rPr>
              <a:t></a:t>
            </a:r>
            <a:r>
              <a:rPr lang="en-US" altLang="zh-CN" i="1" dirty="0">
                <a:solidFill>
                  <a:srgbClr val="FF0000"/>
                </a:solidFill>
              </a:rPr>
              <a:t>r</a:t>
            </a:r>
            <a:r>
              <a:rPr lang="en-US" altLang="zh-CN" dirty="0">
                <a:solidFill>
                  <a:srgbClr val="FF0000"/>
                </a:solidFill>
              </a:rPr>
              <a:t>, </a:t>
            </a:r>
            <a:r>
              <a:rPr lang="zh-CN" altLang="en-US" dirty="0"/>
              <a:t>如果</a:t>
            </a:r>
            <a:r>
              <a:rPr lang="en-US" altLang="zh-CN" i="1" dirty="0"/>
              <a:t>t</a:t>
            </a:r>
            <a:r>
              <a:rPr lang="en-US" altLang="zh-CN" baseline="-25000" dirty="0"/>
              <a:t>1</a:t>
            </a:r>
            <a:r>
              <a:rPr lang="zh-CN" altLang="en-US" dirty="0"/>
              <a:t>、</a:t>
            </a:r>
            <a:r>
              <a:rPr lang="en-US" altLang="zh-CN" i="1" dirty="0"/>
              <a:t>t</a:t>
            </a:r>
            <a:r>
              <a:rPr lang="en-US" altLang="zh-CN" baseline="-25000" dirty="0"/>
              <a:t>2</a:t>
            </a:r>
            <a:r>
              <a:rPr lang="zh-CN" altLang="en-US" dirty="0"/>
              <a:t>在</a:t>
            </a:r>
            <a:r>
              <a:rPr lang="en-US" altLang="zh-CN" dirty="0"/>
              <a:t>X</a:t>
            </a:r>
            <a:r>
              <a:rPr lang="zh-CN" altLang="en-US" dirty="0"/>
              <a:t>上的属性值相等， </a:t>
            </a:r>
            <a:r>
              <a:rPr lang="en-US" altLang="zh-CN" i="1" dirty="0"/>
              <a:t>t</a:t>
            </a:r>
            <a:r>
              <a:rPr lang="en-US" altLang="zh-CN" baseline="-25000" dirty="0"/>
              <a:t>1</a:t>
            </a:r>
            <a:r>
              <a:rPr lang="zh-CN" altLang="en-US" dirty="0"/>
              <a:t>、</a:t>
            </a:r>
            <a:r>
              <a:rPr lang="en-US" altLang="zh-CN" i="1" dirty="0"/>
              <a:t>t</a:t>
            </a:r>
            <a:r>
              <a:rPr lang="en-US" altLang="zh-CN" baseline="-25000" dirty="0"/>
              <a:t>2</a:t>
            </a:r>
            <a:r>
              <a:rPr lang="zh-CN" altLang="en-US" dirty="0"/>
              <a:t>在</a:t>
            </a:r>
            <a:r>
              <a:rPr lang="en-US" altLang="zh-CN" dirty="0"/>
              <a:t>Y</a:t>
            </a:r>
            <a:r>
              <a:rPr lang="zh-CN" altLang="en-US" dirty="0"/>
              <a:t>上的属性值亦相等，</a:t>
            </a:r>
          </a:p>
          <a:p>
            <a:pPr marL="742950" lvl="1" indent="-285750" algn="just" defTabSz="914400"/>
            <a:r>
              <a:rPr lang="zh-CN" altLang="en-US" dirty="0"/>
              <a:t>则称</a:t>
            </a:r>
            <a:r>
              <a:rPr lang="en-US" altLang="zh-CN" dirty="0"/>
              <a:t>X</a:t>
            </a:r>
            <a:r>
              <a:rPr lang="zh-CN" altLang="en-US" dirty="0">
                <a:solidFill>
                  <a:srgbClr val="0000FF"/>
                </a:solidFill>
              </a:rPr>
              <a:t>函数决定</a:t>
            </a:r>
            <a:r>
              <a:rPr lang="en-US" altLang="zh-CN" dirty="0"/>
              <a:t>Y,</a:t>
            </a:r>
            <a:r>
              <a:rPr lang="zh-CN" altLang="en-US" dirty="0"/>
              <a:t>或</a:t>
            </a:r>
            <a:r>
              <a:rPr lang="en-US" altLang="zh-CN" dirty="0"/>
              <a:t>Y</a:t>
            </a:r>
            <a:r>
              <a:rPr lang="zh-CN" altLang="en-US" dirty="0">
                <a:solidFill>
                  <a:srgbClr val="0000FF"/>
                </a:solidFill>
              </a:rPr>
              <a:t>函数依赖</a:t>
            </a:r>
            <a:r>
              <a:rPr lang="zh-CN" altLang="en-US" dirty="0"/>
              <a:t>于</a:t>
            </a:r>
            <a:r>
              <a:rPr lang="en-US" altLang="zh-CN" dirty="0"/>
              <a:t>X</a:t>
            </a:r>
            <a:r>
              <a:rPr lang="zh-CN" altLang="en-US" dirty="0"/>
              <a:t>，记为</a:t>
            </a:r>
            <a:r>
              <a:rPr lang="en-US" altLang="zh-CN" dirty="0">
                <a:solidFill>
                  <a:srgbClr val="FF0000"/>
                </a:solidFill>
              </a:rPr>
              <a:t>FD X→Y</a:t>
            </a:r>
            <a:endParaRPr lang="zh-CN" altLang="en-US" dirty="0"/>
          </a:p>
          <a:p>
            <a:pPr marL="742950" lvl="1" indent="-285750" defTabSz="914400"/>
            <a:r>
              <a:rPr lang="zh-CN" altLang="en-US" dirty="0"/>
              <a:t>称</a:t>
            </a:r>
            <a:r>
              <a:rPr lang="en-US" altLang="zh-CN" dirty="0"/>
              <a:t>X</a:t>
            </a:r>
            <a:r>
              <a:rPr lang="zh-CN" altLang="en-US" dirty="0"/>
              <a:t>为决定因素，或称</a:t>
            </a:r>
            <a:r>
              <a:rPr lang="en-US" altLang="zh-CN" dirty="0"/>
              <a:t>X</a:t>
            </a:r>
            <a:r>
              <a:rPr lang="zh-CN" altLang="en-US" dirty="0"/>
              <a:t>为函数依赖的左部，</a:t>
            </a:r>
          </a:p>
          <a:p>
            <a:pPr marL="742950" lvl="1" indent="-285750" defTabSz="914400"/>
            <a:r>
              <a:rPr lang="zh-CN" altLang="en-US" dirty="0"/>
              <a:t>称</a:t>
            </a:r>
            <a:r>
              <a:rPr lang="en-US" altLang="zh-CN" dirty="0"/>
              <a:t>Y</a:t>
            </a:r>
            <a:r>
              <a:rPr lang="zh-CN" altLang="en-US" dirty="0"/>
              <a:t>为函数依赖的右部。 </a:t>
            </a:r>
            <a:endParaRPr lang="en-US" altLang="zh-CN" dirty="0"/>
          </a:p>
          <a:p>
            <a:pPr marL="352425" indent="-285750" defTabSz="914400"/>
            <a:r>
              <a:rPr lang="zh-CN" altLang="en-US" dirty="0"/>
              <a:t>平凡函数依赖与非平凡函数依赖</a:t>
            </a:r>
            <a:endParaRPr lang="en-US" altLang="zh-CN" dirty="0"/>
          </a:p>
          <a:p>
            <a:pPr marL="352425" indent="-285750" defTabSz="914400"/>
            <a:r>
              <a:rPr lang="zh-CN" altLang="en-US" dirty="0"/>
              <a:t>完全函数依赖与部分函数依赖</a:t>
            </a:r>
            <a:endParaRPr lang="en-US" altLang="zh-CN" dirty="0"/>
          </a:p>
          <a:p>
            <a:pPr marL="352425" indent="-285750" defTabSz="914400"/>
            <a:r>
              <a:rPr lang="zh-CN" altLang="en-US" dirty="0"/>
              <a:t>传递函数依赖</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9744C2A5-1B56-184A-AF9F-5BB4A06CBB5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8F4A0C96-293B-0041-B0E3-E7C63156B605}" type="slidenum">
              <a:rPr lang="zh-CN" altLang="en-US" sz="2000">
                <a:latin typeface="Arial" panose="020B0604020202020204" pitchFamily="34" charset="0"/>
              </a:rPr>
              <a:pPr>
                <a:lnSpc>
                  <a:spcPct val="100000"/>
                </a:lnSpc>
                <a:spcBef>
                  <a:spcPct val="0"/>
                </a:spcBef>
                <a:buClrTx/>
                <a:buSzTx/>
                <a:buFontTx/>
                <a:buNone/>
              </a:pPr>
              <a:t>275</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A8A3DD5F-05D5-D944-A98F-9631801519DD}"/>
              </a:ext>
            </a:extLst>
          </p:cNvPr>
          <p:cNvSpPr>
            <a:spLocks noGrp="1"/>
          </p:cNvSpPr>
          <p:nvPr>
            <p:ph type="dt" sz="quarter" idx="11"/>
          </p:nvPr>
        </p:nvSpPr>
        <p:spPr/>
        <p:txBody>
          <a:bodyPr/>
          <a:lstStyle/>
          <a:p>
            <a:pPr>
              <a:defRPr/>
            </a:pPr>
            <a:fld id="{A81CA44C-91F9-4851-A91E-388321A55057}" type="datetime1">
              <a:rPr lang="zh-CN" altLang="en-US"/>
              <a:pPr>
                <a:defRPr/>
              </a:pPr>
              <a:t>2024/6/12</a:t>
            </a:fld>
            <a:endParaRPr lang="en-US" altLang="zh-CN" sz="1000"/>
          </a:p>
        </p:txBody>
      </p:sp>
      <p:sp>
        <p:nvSpPr>
          <p:cNvPr id="1769474" name="Rectangle 2">
            <a:extLst>
              <a:ext uri="{FF2B5EF4-FFF2-40B4-BE49-F238E27FC236}">
                <a16:creationId xmlns:a16="http://schemas.microsoft.com/office/drawing/2014/main" id="{57E708F4-A3E9-6142-AFBB-D1246B0C0A37}"/>
              </a:ext>
            </a:extLst>
          </p:cNvPr>
          <p:cNvSpPr>
            <a:spLocks noGrp="1" noChangeArrowheads="1"/>
          </p:cNvSpPr>
          <p:nvPr>
            <p:ph type="title"/>
          </p:nvPr>
        </p:nvSpPr>
        <p:spPr/>
        <p:txBody>
          <a:bodyPr/>
          <a:lstStyle/>
          <a:p>
            <a:r>
              <a:rPr lang="en-US" altLang="zh-CN"/>
              <a:t>10.2.2 </a:t>
            </a:r>
            <a:r>
              <a:rPr lang="zh-CN" altLang="en-US"/>
              <a:t>函数依赖的蕴涵性</a:t>
            </a:r>
          </a:p>
        </p:txBody>
      </p:sp>
      <p:sp>
        <p:nvSpPr>
          <p:cNvPr id="1769475" name="Rectangle 3">
            <a:extLst>
              <a:ext uri="{FF2B5EF4-FFF2-40B4-BE49-F238E27FC236}">
                <a16:creationId xmlns:a16="http://schemas.microsoft.com/office/drawing/2014/main" id="{D8A56A56-B2D9-8D4F-AFB3-E78C4ED68EA3}"/>
              </a:ext>
            </a:extLst>
          </p:cNvPr>
          <p:cNvSpPr>
            <a:spLocks noGrp="1" noChangeArrowheads="1"/>
          </p:cNvSpPr>
          <p:nvPr>
            <p:ph type="body" idx="1"/>
          </p:nvPr>
        </p:nvSpPr>
        <p:spPr>
          <a:xfrm>
            <a:off x="650875" y="1143000"/>
            <a:ext cx="8820150" cy="5080000"/>
          </a:xfrm>
        </p:spPr>
        <p:txBody>
          <a:bodyPr/>
          <a:lstStyle/>
          <a:p>
            <a:pPr>
              <a:lnSpc>
                <a:spcPct val="80000"/>
              </a:lnSpc>
              <a:spcBef>
                <a:spcPct val="30000"/>
              </a:spcBef>
            </a:pPr>
            <a:r>
              <a:rPr lang="zh-CN" altLang="en-US" dirty="0"/>
              <a:t>一个关系模式</a:t>
            </a:r>
            <a:r>
              <a:rPr lang="en-US" altLang="zh-CN" dirty="0"/>
              <a:t>R</a:t>
            </a:r>
            <a:r>
              <a:rPr lang="zh-CN" altLang="en-US" dirty="0"/>
              <a:t>上的任一关系</a:t>
            </a:r>
            <a:r>
              <a:rPr lang="en-US" altLang="zh-CN" dirty="0"/>
              <a:t>r(R)</a:t>
            </a:r>
            <a:r>
              <a:rPr lang="zh-CN" altLang="en-US" dirty="0"/>
              <a:t>，在任意给定的时刻都有它所满足的一组函数依赖集</a:t>
            </a:r>
            <a:r>
              <a:rPr lang="en-US" altLang="zh-CN" dirty="0"/>
              <a:t>F</a:t>
            </a:r>
            <a:r>
              <a:rPr lang="zh-CN" altLang="en-US" dirty="0"/>
              <a:t>。</a:t>
            </a:r>
          </a:p>
          <a:p>
            <a:pPr lvl="1">
              <a:lnSpc>
                <a:spcPct val="80000"/>
              </a:lnSpc>
              <a:spcBef>
                <a:spcPct val="30000"/>
              </a:spcBef>
            </a:pPr>
            <a:r>
              <a:rPr lang="zh-CN" altLang="en-US" dirty="0"/>
              <a:t>若关系模式</a:t>
            </a:r>
            <a:r>
              <a:rPr lang="en-US" altLang="zh-CN" dirty="0"/>
              <a:t>R</a:t>
            </a:r>
            <a:r>
              <a:rPr lang="zh-CN" altLang="en-US" dirty="0"/>
              <a:t>上的任一关系都能满足一个确定的函数依赖集</a:t>
            </a:r>
            <a:r>
              <a:rPr lang="en-US" altLang="zh-CN" dirty="0"/>
              <a:t>F</a:t>
            </a:r>
            <a:r>
              <a:rPr lang="zh-CN" altLang="en-US" dirty="0"/>
              <a:t>，则称</a:t>
            </a:r>
            <a:r>
              <a:rPr lang="en-US" altLang="zh-CN" dirty="0"/>
              <a:t>F</a:t>
            </a:r>
            <a:r>
              <a:rPr lang="zh-CN" altLang="en-US" dirty="0"/>
              <a:t>为</a:t>
            </a:r>
            <a:r>
              <a:rPr lang="en-US" altLang="zh-CN" dirty="0"/>
              <a:t>R</a:t>
            </a:r>
            <a:r>
              <a:rPr lang="zh-CN" altLang="en-US" dirty="0"/>
              <a:t>满足的</a:t>
            </a:r>
            <a:r>
              <a:rPr lang="zh-CN" altLang="en-US" dirty="0">
                <a:solidFill>
                  <a:srgbClr val="0000FF"/>
                </a:solidFill>
              </a:rPr>
              <a:t>函数依赖集</a:t>
            </a:r>
            <a:r>
              <a:rPr lang="zh-CN" altLang="en-US" dirty="0"/>
              <a:t> </a:t>
            </a:r>
          </a:p>
          <a:p>
            <a:pPr>
              <a:lnSpc>
                <a:spcPct val="80000"/>
              </a:lnSpc>
              <a:spcBef>
                <a:spcPct val="30000"/>
              </a:spcBef>
            </a:pPr>
            <a:r>
              <a:rPr lang="zh-CN" altLang="en-US" dirty="0">
                <a:solidFill>
                  <a:srgbClr val="0000FF"/>
                </a:solidFill>
              </a:rPr>
              <a:t>对于给定的一组函数依赖，需要判断另外一些函数依赖是否成立</a:t>
            </a:r>
            <a:r>
              <a:rPr lang="zh-CN" altLang="en-US" dirty="0"/>
              <a:t>。例如</a:t>
            </a:r>
            <a:r>
              <a:rPr lang="en-US" altLang="zh-CN" dirty="0"/>
              <a:t>,</a:t>
            </a:r>
            <a:r>
              <a:rPr lang="zh-CN" altLang="en-US" dirty="0"/>
              <a:t>已知关系模式</a:t>
            </a:r>
            <a:r>
              <a:rPr lang="en-US" altLang="zh-CN" dirty="0"/>
              <a:t>R</a:t>
            </a:r>
            <a:r>
              <a:rPr lang="zh-CN" altLang="en-US" dirty="0"/>
              <a:t>上的函数依赖集为</a:t>
            </a:r>
            <a:r>
              <a:rPr lang="en-US" altLang="zh-CN" dirty="0"/>
              <a:t>F, F</a:t>
            </a:r>
            <a:r>
              <a:rPr lang="zh-CN" altLang="en-US" dirty="0"/>
              <a:t>中有函数依赖</a:t>
            </a:r>
            <a:r>
              <a:rPr lang="en-US" altLang="zh-CN" dirty="0"/>
              <a:t>X→Y，X→Z，</a:t>
            </a:r>
            <a:r>
              <a:rPr lang="zh-CN" altLang="en-US" dirty="0"/>
              <a:t>问</a:t>
            </a:r>
            <a:r>
              <a:rPr lang="en-US" altLang="zh-CN" dirty="0"/>
              <a:t>X→YZ</a:t>
            </a:r>
            <a:r>
              <a:rPr lang="zh-CN" altLang="en-US" dirty="0"/>
              <a:t>是否成立。</a:t>
            </a:r>
          </a:p>
          <a:p>
            <a:pPr>
              <a:lnSpc>
                <a:spcPct val="80000"/>
              </a:lnSpc>
              <a:spcBef>
                <a:spcPct val="30000"/>
              </a:spcBef>
              <a:buFont typeface="Wingdings" pitchFamily="2" charset="2"/>
              <a:buNone/>
            </a:pPr>
            <a:r>
              <a:rPr lang="en-US" altLang="zh-CN" dirty="0"/>
              <a:t>—</a:t>
            </a:r>
            <a:r>
              <a:rPr lang="zh-CN" altLang="en-US" dirty="0"/>
              <a:t>这是</a:t>
            </a:r>
            <a:r>
              <a:rPr lang="zh-CN" altLang="en-US" dirty="0">
                <a:solidFill>
                  <a:srgbClr val="FF0000"/>
                </a:solidFill>
              </a:rPr>
              <a:t>函数依赖的逻辑蕴涵</a:t>
            </a:r>
            <a:r>
              <a:rPr lang="zh-CN" altLang="en-US" dirty="0"/>
              <a:t>所要研究的问题</a:t>
            </a:r>
          </a:p>
          <a:p>
            <a:pPr>
              <a:lnSpc>
                <a:spcPct val="80000"/>
              </a:lnSpc>
              <a:spcBef>
                <a:spcPct val="30000"/>
              </a:spcBef>
            </a:pPr>
            <a:endParaRPr lang="zh-CN" altLang="en-US" dirty="0"/>
          </a:p>
          <a:p>
            <a:pPr>
              <a:lnSpc>
                <a:spcPct val="80000"/>
              </a:lnSpc>
              <a:spcBef>
                <a:spcPct val="30000"/>
              </a:spcBef>
            </a:pPr>
            <a:r>
              <a:rPr lang="zh-CN" altLang="en-US" dirty="0"/>
              <a:t>定义</a:t>
            </a:r>
            <a:r>
              <a:rPr lang="en-US" altLang="zh-CN" dirty="0"/>
              <a:t>10.5  </a:t>
            </a:r>
            <a:r>
              <a:rPr lang="zh-CN" altLang="en-US" dirty="0"/>
              <a:t>设函数依赖集</a:t>
            </a:r>
            <a:r>
              <a:rPr lang="en-US" altLang="zh-CN" dirty="0"/>
              <a:t>F</a:t>
            </a:r>
            <a:r>
              <a:rPr lang="zh-CN" altLang="en-US" dirty="0"/>
              <a:t>和关系模式</a:t>
            </a:r>
            <a:r>
              <a:rPr lang="en-US" altLang="zh-CN" dirty="0"/>
              <a:t>R(U)</a:t>
            </a:r>
            <a:r>
              <a:rPr lang="zh-CN" altLang="en-US" dirty="0"/>
              <a:t>，属性集</a:t>
            </a:r>
            <a:r>
              <a:rPr lang="en-US" altLang="zh-CN" dirty="0"/>
              <a:t>X</a:t>
            </a:r>
            <a:r>
              <a:rPr lang="zh-CN" altLang="en-US" dirty="0"/>
              <a:t>,</a:t>
            </a:r>
            <a:r>
              <a:rPr lang="en-US" altLang="zh-CN" dirty="0"/>
              <a:t>Y</a:t>
            </a:r>
            <a:r>
              <a:rPr lang="en-US" altLang="zh-CN" dirty="0">
                <a:sym typeface="Symbol" pitchFamily="2" charset="2"/>
              </a:rPr>
              <a:t></a:t>
            </a:r>
            <a:r>
              <a:rPr lang="en-US" altLang="zh-CN" dirty="0"/>
              <a:t>U，</a:t>
            </a:r>
            <a:r>
              <a:rPr lang="zh-CN" altLang="en-US" dirty="0"/>
              <a:t>关系模式</a:t>
            </a:r>
            <a:r>
              <a:rPr lang="en-US" altLang="zh-CN" dirty="0"/>
              <a:t>R</a:t>
            </a:r>
            <a:r>
              <a:rPr lang="zh-CN" altLang="en-US" dirty="0"/>
              <a:t>满足</a:t>
            </a:r>
            <a:r>
              <a:rPr lang="en-US" altLang="zh-CN" dirty="0"/>
              <a:t>F </a:t>
            </a:r>
            <a:r>
              <a:rPr lang="zh-CN" altLang="en-US" dirty="0"/>
              <a:t>。如果关系模式</a:t>
            </a:r>
            <a:r>
              <a:rPr lang="en-US" altLang="zh-CN" dirty="0"/>
              <a:t>R</a:t>
            </a:r>
            <a:r>
              <a:rPr lang="zh-CN" altLang="en-US" dirty="0"/>
              <a:t>满足</a:t>
            </a:r>
            <a:r>
              <a:rPr lang="en-US" altLang="zh-CN" dirty="0"/>
              <a:t>FD X→Y</a:t>
            </a:r>
            <a:r>
              <a:rPr lang="zh-CN" altLang="en-US" dirty="0"/>
              <a:t>，则称</a:t>
            </a:r>
            <a:r>
              <a:rPr lang="en-US" altLang="zh-CN" dirty="0"/>
              <a:t>F</a:t>
            </a:r>
            <a:r>
              <a:rPr lang="zh-CN" altLang="en-US" dirty="0">
                <a:solidFill>
                  <a:srgbClr val="0000FF"/>
                </a:solidFill>
              </a:rPr>
              <a:t>逻辑蕴涵</a:t>
            </a:r>
            <a:r>
              <a:rPr lang="en-US" altLang="zh-CN" dirty="0"/>
              <a:t>FD X→Y</a:t>
            </a:r>
            <a:r>
              <a:rPr lang="zh-CN" altLang="en-US" dirty="0"/>
              <a:t>，或称</a:t>
            </a:r>
            <a:r>
              <a:rPr lang="en-US" altLang="zh-CN" dirty="0"/>
              <a:t>X→Y</a:t>
            </a:r>
            <a:r>
              <a:rPr lang="zh-CN" altLang="en-US" dirty="0"/>
              <a:t>逻辑蕴涵于</a:t>
            </a:r>
            <a:r>
              <a:rPr lang="en-US" altLang="zh-CN" dirty="0"/>
              <a:t>F</a:t>
            </a:r>
            <a:r>
              <a:rPr lang="zh-CN" altLang="en-US" dirty="0"/>
              <a:t>。记为 </a:t>
            </a:r>
            <a:r>
              <a:rPr lang="en-US" altLang="zh-CN" dirty="0">
                <a:solidFill>
                  <a:srgbClr val="FF0000"/>
                </a:solidFill>
              </a:rPr>
              <a:t>F |= X→Y</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69475">
                                            <p:txEl>
                                              <p:pRg st="0" end="0"/>
                                            </p:txEl>
                                          </p:spTgt>
                                        </p:tgtEl>
                                        <p:attrNameLst>
                                          <p:attrName>style.visibility</p:attrName>
                                        </p:attrNameLst>
                                      </p:cBhvr>
                                      <p:to>
                                        <p:strVal val="visible"/>
                                      </p:to>
                                    </p:set>
                                    <p:animEffect transition="in" filter="wipe(up)">
                                      <p:cBhvr>
                                        <p:cTn id="7" dur="500"/>
                                        <p:tgtEl>
                                          <p:spTgt spid="176947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69475">
                                            <p:txEl>
                                              <p:pRg st="1" end="1"/>
                                            </p:txEl>
                                          </p:spTgt>
                                        </p:tgtEl>
                                        <p:attrNameLst>
                                          <p:attrName>style.visibility</p:attrName>
                                        </p:attrNameLst>
                                      </p:cBhvr>
                                      <p:to>
                                        <p:strVal val="visible"/>
                                      </p:to>
                                    </p:set>
                                    <p:animEffect transition="in" filter="wipe(up)">
                                      <p:cBhvr>
                                        <p:cTn id="10" dur="500"/>
                                        <p:tgtEl>
                                          <p:spTgt spid="17694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69475">
                                            <p:txEl>
                                              <p:pRg st="2" end="2"/>
                                            </p:txEl>
                                          </p:spTgt>
                                        </p:tgtEl>
                                        <p:attrNameLst>
                                          <p:attrName>style.visibility</p:attrName>
                                        </p:attrNameLst>
                                      </p:cBhvr>
                                      <p:to>
                                        <p:strVal val="visible"/>
                                      </p:to>
                                    </p:set>
                                    <p:animEffect transition="in" filter="wipe(up)">
                                      <p:cBhvr>
                                        <p:cTn id="15" dur="500"/>
                                        <p:tgtEl>
                                          <p:spTgt spid="17694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69475">
                                            <p:txEl>
                                              <p:pRg st="3" end="3"/>
                                            </p:txEl>
                                          </p:spTgt>
                                        </p:tgtEl>
                                        <p:attrNameLst>
                                          <p:attrName>style.visibility</p:attrName>
                                        </p:attrNameLst>
                                      </p:cBhvr>
                                      <p:to>
                                        <p:strVal val="visible"/>
                                      </p:to>
                                    </p:set>
                                    <p:animEffect transition="in" filter="wipe(up)">
                                      <p:cBhvr>
                                        <p:cTn id="20" dur="500"/>
                                        <p:tgtEl>
                                          <p:spTgt spid="176947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69475">
                                            <p:txEl>
                                              <p:pRg st="5" end="5"/>
                                            </p:txEl>
                                          </p:spTgt>
                                        </p:tgtEl>
                                        <p:attrNameLst>
                                          <p:attrName>style.visibility</p:attrName>
                                        </p:attrNameLst>
                                      </p:cBhvr>
                                      <p:to>
                                        <p:strVal val="visible"/>
                                      </p:to>
                                    </p:set>
                                    <p:animEffect transition="in" filter="wipe(up)">
                                      <p:cBhvr>
                                        <p:cTn id="25" dur="500"/>
                                        <p:tgtEl>
                                          <p:spTgt spid="17694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5" grpId="0" build="p" autoUpdateAnimBg="0"/>
    </p:bldLst>
  </p:timing>
</p:sld>
</file>

<file path=ppt/slides/slide2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5C7E162A-11EE-674F-A81E-140AAB0FBB7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2D6BA89E-9612-0840-A431-AAF949EF5F98}" type="slidenum">
              <a:rPr lang="zh-CN" altLang="en-US" sz="2000">
                <a:latin typeface="Arial" panose="020B0604020202020204" pitchFamily="34" charset="0"/>
              </a:rPr>
              <a:pPr>
                <a:lnSpc>
                  <a:spcPct val="100000"/>
                </a:lnSpc>
                <a:spcBef>
                  <a:spcPct val="0"/>
                </a:spcBef>
                <a:buClrTx/>
                <a:buSzTx/>
                <a:buFontTx/>
                <a:buNone/>
              </a:pPr>
              <a:t>276</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1843BA6D-B800-B844-9363-D8D52D67F547}"/>
              </a:ext>
            </a:extLst>
          </p:cNvPr>
          <p:cNvSpPr>
            <a:spLocks noGrp="1"/>
          </p:cNvSpPr>
          <p:nvPr>
            <p:ph type="dt" sz="quarter" idx="11"/>
          </p:nvPr>
        </p:nvSpPr>
        <p:spPr/>
        <p:txBody>
          <a:bodyPr/>
          <a:lstStyle/>
          <a:p>
            <a:pPr>
              <a:defRPr/>
            </a:pPr>
            <a:fld id="{F442BE67-B790-4F5F-B092-B83E8000C9F2}" type="datetime1">
              <a:rPr lang="zh-CN" altLang="en-US"/>
              <a:pPr>
                <a:defRPr/>
              </a:pPr>
              <a:t>2024/6/12</a:t>
            </a:fld>
            <a:endParaRPr lang="en-US" altLang="zh-CN" sz="1000"/>
          </a:p>
        </p:txBody>
      </p:sp>
      <p:sp>
        <p:nvSpPr>
          <p:cNvPr id="1862658" name="Rectangle 2">
            <a:extLst>
              <a:ext uri="{FF2B5EF4-FFF2-40B4-BE49-F238E27FC236}">
                <a16:creationId xmlns:a16="http://schemas.microsoft.com/office/drawing/2014/main" id="{AD3969D5-48E3-B64B-A9EF-47C88435A5D5}"/>
              </a:ext>
            </a:extLst>
          </p:cNvPr>
          <p:cNvSpPr>
            <a:spLocks noGrp="1" noChangeArrowheads="1"/>
          </p:cNvSpPr>
          <p:nvPr>
            <p:ph type="title"/>
          </p:nvPr>
        </p:nvSpPr>
        <p:spPr/>
        <p:txBody>
          <a:bodyPr/>
          <a:lstStyle/>
          <a:p>
            <a:r>
              <a:rPr lang="en-US" altLang="zh-CN"/>
              <a:t>10.2.2 </a:t>
            </a:r>
            <a:r>
              <a:rPr lang="zh-CN" altLang="en-US"/>
              <a:t>函数依赖的蕴涵性</a:t>
            </a:r>
          </a:p>
        </p:txBody>
      </p:sp>
      <p:sp>
        <p:nvSpPr>
          <p:cNvPr id="1862659" name="Rectangle 3">
            <a:extLst>
              <a:ext uri="{FF2B5EF4-FFF2-40B4-BE49-F238E27FC236}">
                <a16:creationId xmlns:a16="http://schemas.microsoft.com/office/drawing/2014/main" id="{7A25A842-EC3F-8C43-9249-34C408D45B1E}"/>
              </a:ext>
            </a:extLst>
          </p:cNvPr>
          <p:cNvSpPr>
            <a:spLocks noGrp="1" noChangeArrowheads="1"/>
          </p:cNvSpPr>
          <p:nvPr>
            <p:ph type="body" idx="1"/>
          </p:nvPr>
        </p:nvSpPr>
        <p:spPr>
          <a:xfrm>
            <a:off x="650875" y="1143000"/>
            <a:ext cx="8820150" cy="4373505"/>
          </a:xfrm>
        </p:spPr>
        <p:txBody>
          <a:bodyPr/>
          <a:lstStyle/>
          <a:p>
            <a:pPr>
              <a:spcBef>
                <a:spcPct val="30000"/>
              </a:spcBef>
            </a:pPr>
            <a:r>
              <a:rPr lang="zh-CN" altLang="en-US" dirty="0"/>
              <a:t>定义</a:t>
            </a:r>
            <a:r>
              <a:rPr lang="en-US" altLang="zh-CN" dirty="0"/>
              <a:t>10.6   </a:t>
            </a:r>
            <a:r>
              <a:rPr lang="zh-CN" altLang="en-US" dirty="0"/>
              <a:t>设函数依赖集</a:t>
            </a:r>
            <a:r>
              <a:rPr lang="en-US" altLang="zh-CN" dirty="0"/>
              <a:t>F</a:t>
            </a:r>
            <a:r>
              <a:rPr lang="zh-CN" altLang="en-US" dirty="0"/>
              <a:t>，所有被</a:t>
            </a:r>
            <a:r>
              <a:rPr lang="en-US" altLang="zh-CN" dirty="0"/>
              <a:t>F</a:t>
            </a:r>
            <a:r>
              <a:rPr lang="zh-CN" altLang="en-US" dirty="0"/>
              <a:t>逻辑蕴涵的函数依赖称为</a:t>
            </a:r>
            <a:r>
              <a:rPr lang="en-US" altLang="zh-CN" dirty="0">
                <a:solidFill>
                  <a:srgbClr val="0000FF"/>
                </a:solidFill>
              </a:rPr>
              <a:t>F</a:t>
            </a:r>
            <a:r>
              <a:rPr lang="zh-CN" altLang="en-US" dirty="0">
                <a:solidFill>
                  <a:srgbClr val="0000FF"/>
                </a:solidFill>
              </a:rPr>
              <a:t>的闭包</a:t>
            </a:r>
            <a:r>
              <a:rPr lang="zh-CN" altLang="en-US" dirty="0"/>
              <a:t>，记为</a:t>
            </a:r>
            <a:r>
              <a:rPr lang="en-US" altLang="zh-CN" dirty="0"/>
              <a:t>F</a:t>
            </a:r>
            <a:r>
              <a:rPr lang="en-US" altLang="zh-CN" baseline="30000" dirty="0"/>
              <a:t>+</a:t>
            </a:r>
            <a:r>
              <a:rPr lang="zh-CN" altLang="en-US" dirty="0"/>
              <a:t>。</a:t>
            </a:r>
          </a:p>
          <a:p>
            <a:pPr lvl="1">
              <a:spcBef>
                <a:spcPct val="30000"/>
              </a:spcBef>
            </a:pPr>
            <a:r>
              <a:rPr lang="en-US" altLang="zh-CN" dirty="0"/>
              <a:t>F</a:t>
            </a:r>
            <a:r>
              <a:rPr lang="en-US" altLang="zh-CN" baseline="30000" dirty="0"/>
              <a:t>+</a:t>
            </a:r>
            <a:r>
              <a:rPr lang="en-US" altLang="zh-CN" dirty="0"/>
              <a:t> </a:t>
            </a:r>
            <a:r>
              <a:rPr lang="zh-CN" altLang="en-US" dirty="0"/>
              <a:t>可表示为：</a:t>
            </a:r>
            <a:r>
              <a:rPr lang="en-US" altLang="zh-CN" dirty="0"/>
              <a:t>F</a:t>
            </a:r>
            <a:r>
              <a:rPr lang="en-US" altLang="zh-CN" baseline="30000" dirty="0"/>
              <a:t>+</a:t>
            </a:r>
            <a:r>
              <a:rPr lang="en-US" altLang="zh-CN" dirty="0"/>
              <a:t> = { X→Y|  </a:t>
            </a:r>
            <a:r>
              <a:rPr lang="zh-CN" altLang="en-US" dirty="0"/>
              <a:t>所有</a:t>
            </a:r>
            <a:r>
              <a:rPr lang="en-US" altLang="zh-CN" dirty="0"/>
              <a:t>F </a:t>
            </a:r>
            <a:r>
              <a:rPr lang="zh-CN" altLang="en-US" dirty="0">
                <a:solidFill>
                  <a:srgbClr val="FF0000"/>
                </a:solidFill>
              </a:rPr>
              <a:t>蕴涵</a:t>
            </a:r>
            <a:r>
              <a:rPr lang="zh-CN" altLang="en-US" dirty="0"/>
              <a:t>的</a:t>
            </a:r>
            <a:r>
              <a:rPr lang="en-US" altLang="zh-CN" dirty="0"/>
              <a:t>FD  X→Y}</a:t>
            </a:r>
            <a:r>
              <a:rPr lang="zh-CN" altLang="en-US" dirty="0"/>
              <a:t> </a:t>
            </a:r>
          </a:p>
          <a:p>
            <a:endParaRPr lang="en-US" altLang="zh-CN" dirty="0"/>
          </a:p>
          <a:p>
            <a:r>
              <a:rPr lang="zh-CN" altLang="en-US" dirty="0"/>
              <a:t>定义</a:t>
            </a:r>
            <a:r>
              <a:rPr lang="en-US" altLang="zh-CN" dirty="0"/>
              <a:t>10.7 </a:t>
            </a:r>
            <a:r>
              <a:rPr lang="zh-CN" altLang="en-US" dirty="0"/>
              <a:t>设关系模式</a:t>
            </a:r>
            <a:r>
              <a:rPr lang="en-US" altLang="zh-CN" dirty="0"/>
              <a:t>R</a:t>
            </a:r>
            <a:r>
              <a:rPr lang="zh-CN" altLang="en-US" dirty="0"/>
              <a:t>（</a:t>
            </a:r>
            <a:r>
              <a:rPr lang="en-US" altLang="zh-CN" dirty="0"/>
              <a:t>U</a:t>
            </a:r>
            <a:r>
              <a:rPr lang="zh-CN" altLang="en-US" dirty="0"/>
              <a:t>，</a:t>
            </a:r>
            <a:r>
              <a:rPr lang="en-US" altLang="zh-CN" dirty="0"/>
              <a:t>F</a:t>
            </a:r>
            <a:r>
              <a:rPr lang="zh-CN" altLang="en-US" dirty="0"/>
              <a:t>），</a:t>
            </a:r>
            <a:r>
              <a:rPr lang="en-US" altLang="zh-CN" dirty="0"/>
              <a:t>U</a:t>
            </a:r>
            <a:r>
              <a:rPr lang="zh-CN" altLang="en-US" dirty="0"/>
              <a:t>是</a:t>
            </a:r>
            <a:r>
              <a:rPr lang="en-US" altLang="zh-CN" dirty="0"/>
              <a:t>R</a:t>
            </a:r>
            <a:r>
              <a:rPr lang="zh-CN" altLang="en-US" dirty="0"/>
              <a:t>的属性全集，</a:t>
            </a:r>
            <a:r>
              <a:rPr lang="en-US" altLang="zh-CN" dirty="0"/>
              <a:t>F</a:t>
            </a:r>
            <a:r>
              <a:rPr lang="zh-CN" altLang="en-US" dirty="0"/>
              <a:t>是</a:t>
            </a:r>
            <a:r>
              <a:rPr lang="en-US" altLang="zh-CN" dirty="0"/>
              <a:t>R</a:t>
            </a:r>
            <a:r>
              <a:rPr lang="zh-CN" altLang="en-US" dirty="0"/>
              <a:t>的函数依赖集，</a:t>
            </a:r>
            <a:r>
              <a:rPr lang="en-US" altLang="zh-CN" dirty="0"/>
              <a:t>X</a:t>
            </a:r>
            <a:r>
              <a:rPr lang="zh-CN" altLang="en-US" dirty="0"/>
              <a:t>是</a:t>
            </a:r>
            <a:r>
              <a:rPr lang="en-US" altLang="zh-CN" dirty="0"/>
              <a:t>U</a:t>
            </a:r>
            <a:r>
              <a:rPr lang="zh-CN" altLang="en-US" dirty="0"/>
              <a:t>的子集。如果满足条件：</a:t>
            </a:r>
          </a:p>
          <a:p>
            <a:pPr lvl="1"/>
            <a:r>
              <a:rPr lang="en-US" altLang="zh-CN" dirty="0"/>
              <a:t>(1) X→U</a:t>
            </a:r>
            <a:r>
              <a:rPr lang="en-US" altLang="zh-CN" dirty="0">
                <a:sym typeface="Symbol" pitchFamily="2" charset="2"/>
              </a:rPr>
              <a:t></a:t>
            </a:r>
            <a:r>
              <a:rPr lang="en-US" altLang="zh-CN" dirty="0"/>
              <a:t> F</a:t>
            </a:r>
            <a:r>
              <a:rPr lang="en-US" altLang="zh-CN" baseline="30000" dirty="0"/>
              <a:t>+</a:t>
            </a:r>
            <a:r>
              <a:rPr lang="zh-CN" altLang="en-US" dirty="0"/>
              <a:t>；</a:t>
            </a:r>
          </a:p>
          <a:p>
            <a:pPr lvl="1"/>
            <a:r>
              <a:rPr lang="en-US" altLang="zh-CN" dirty="0"/>
              <a:t>(2) </a:t>
            </a:r>
            <a:r>
              <a:rPr lang="zh-CN" altLang="en-US" dirty="0"/>
              <a:t>不存在</a:t>
            </a:r>
            <a:r>
              <a:rPr lang="en-US" altLang="zh-CN" dirty="0"/>
              <a:t>X</a:t>
            </a:r>
            <a:r>
              <a:rPr lang="en-US" altLang="zh-CN" dirty="0">
                <a:sym typeface="Symbol" pitchFamily="2" charset="2"/>
              </a:rPr>
              <a:t></a:t>
            </a:r>
            <a:r>
              <a:rPr lang="en-US" altLang="zh-CN" dirty="0"/>
              <a:t>X</a:t>
            </a:r>
            <a:r>
              <a:rPr lang="zh-CN" altLang="en-US" dirty="0"/>
              <a:t>且</a:t>
            </a:r>
            <a:r>
              <a:rPr lang="en-US" altLang="zh-CN" dirty="0"/>
              <a:t>X</a:t>
            </a:r>
            <a:r>
              <a:rPr lang="en-US" altLang="zh-CN" dirty="0">
                <a:sym typeface="Symbol" pitchFamily="2" charset="2"/>
              </a:rPr>
              <a:t></a:t>
            </a:r>
            <a:r>
              <a:rPr lang="en-US" altLang="zh-CN" dirty="0"/>
              <a:t>→U</a:t>
            </a:r>
            <a:r>
              <a:rPr lang="en-US" altLang="zh-CN" dirty="0">
                <a:sym typeface="Symbol" pitchFamily="2" charset="2"/>
              </a:rPr>
              <a:t></a:t>
            </a:r>
            <a:r>
              <a:rPr lang="en-US" altLang="zh-CN" dirty="0"/>
              <a:t> F</a:t>
            </a:r>
            <a:r>
              <a:rPr lang="en-US" altLang="zh-CN" baseline="30000" dirty="0"/>
              <a:t>+</a:t>
            </a:r>
            <a:r>
              <a:rPr lang="zh-CN" altLang="en-US" dirty="0"/>
              <a:t>成立。</a:t>
            </a:r>
          </a:p>
          <a:p>
            <a:pPr lvl="1">
              <a:buFontTx/>
              <a:buNone/>
            </a:pPr>
            <a:r>
              <a:rPr lang="zh-CN" altLang="en-US" dirty="0"/>
              <a:t>则称</a:t>
            </a:r>
            <a:r>
              <a:rPr lang="en-US" altLang="zh-CN" dirty="0"/>
              <a:t>X</a:t>
            </a:r>
            <a:r>
              <a:rPr lang="zh-CN" altLang="en-US" dirty="0"/>
              <a:t>为模式</a:t>
            </a:r>
            <a:r>
              <a:rPr lang="en-US" altLang="zh-CN" dirty="0"/>
              <a:t>R</a:t>
            </a:r>
            <a:r>
              <a:rPr lang="zh-CN" altLang="en-US" dirty="0"/>
              <a:t>的一个候选键。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62659">
                                            <p:txEl>
                                              <p:pRg st="0" end="0"/>
                                            </p:txEl>
                                          </p:spTgt>
                                        </p:tgtEl>
                                        <p:attrNameLst>
                                          <p:attrName>style.visibility</p:attrName>
                                        </p:attrNameLst>
                                      </p:cBhvr>
                                      <p:to>
                                        <p:strVal val="visible"/>
                                      </p:to>
                                    </p:set>
                                    <p:animEffect transition="in" filter="wipe(up)">
                                      <p:cBhvr>
                                        <p:cTn id="7" dur="500"/>
                                        <p:tgtEl>
                                          <p:spTgt spid="18626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62659">
                                            <p:txEl>
                                              <p:pRg st="1" end="1"/>
                                            </p:txEl>
                                          </p:spTgt>
                                        </p:tgtEl>
                                        <p:attrNameLst>
                                          <p:attrName>style.visibility</p:attrName>
                                        </p:attrNameLst>
                                      </p:cBhvr>
                                      <p:to>
                                        <p:strVal val="visible"/>
                                      </p:to>
                                    </p:set>
                                    <p:animEffect transition="in" filter="wipe(up)">
                                      <p:cBhvr>
                                        <p:cTn id="10" dur="500"/>
                                        <p:tgtEl>
                                          <p:spTgt spid="18626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62659">
                                            <p:txEl>
                                              <p:pRg st="3" end="3"/>
                                            </p:txEl>
                                          </p:spTgt>
                                        </p:tgtEl>
                                        <p:attrNameLst>
                                          <p:attrName>style.visibility</p:attrName>
                                        </p:attrNameLst>
                                      </p:cBhvr>
                                      <p:to>
                                        <p:strVal val="visible"/>
                                      </p:to>
                                    </p:set>
                                    <p:animEffect transition="in" filter="wipe(up)">
                                      <p:cBhvr>
                                        <p:cTn id="15" dur="500"/>
                                        <p:tgtEl>
                                          <p:spTgt spid="1862659">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862659">
                                            <p:txEl>
                                              <p:pRg st="4" end="4"/>
                                            </p:txEl>
                                          </p:spTgt>
                                        </p:tgtEl>
                                        <p:attrNameLst>
                                          <p:attrName>style.visibility</p:attrName>
                                        </p:attrNameLst>
                                      </p:cBhvr>
                                      <p:to>
                                        <p:strVal val="visible"/>
                                      </p:to>
                                    </p:set>
                                    <p:animEffect transition="in" filter="wipe(up)">
                                      <p:cBhvr>
                                        <p:cTn id="18" dur="500"/>
                                        <p:tgtEl>
                                          <p:spTgt spid="1862659">
                                            <p:txEl>
                                              <p:pRg st="4" end="4"/>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862659">
                                            <p:txEl>
                                              <p:pRg st="5" end="5"/>
                                            </p:txEl>
                                          </p:spTgt>
                                        </p:tgtEl>
                                        <p:attrNameLst>
                                          <p:attrName>style.visibility</p:attrName>
                                        </p:attrNameLst>
                                      </p:cBhvr>
                                      <p:to>
                                        <p:strVal val="visible"/>
                                      </p:to>
                                    </p:set>
                                    <p:animEffect transition="in" filter="wipe(up)">
                                      <p:cBhvr>
                                        <p:cTn id="21" dur="500"/>
                                        <p:tgtEl>
                                          <p:spTgt spid="1862659">
                                            <p:txEl>
                                              <p:pRg st="5" end="5"/>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862659">
                                            <p:txEl>
                                              <p:pRg st="6" end="6"/>
                                            </p:txEl>
                                          </p:spTgt>
                                        </p:tgtEl>
                                        <p:attrNameLst>
                                          <p:attrName>style.visibility</p:attrName>
                                        </p:attrNameLst>
                                      </p:cBhvr>
                                      <p:to>
                                        <p:strVal val="visible"/>
                                      </p:to>
                                    </p:set>
                                    <p:animEffect transition="in" filter="wipe(up)">
                                      <p:cBhvr>
                                        <p:cTn id="24" dur="500"/>
                                        <p:tgtEl>
                                          <p:spTgt spid="18626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2659" grpId="0" build="p" autoUpdateAnimBg="0"/>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6EB219A9-3084-0745-A856-523DEA1592E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D134B21-C8DF-CE43-A59E-E0E7E45BDD33}" type="slidenum">
              <a:rPr lang="zh-CN" altLang="en-US" sz="2000">
                <a:latin typeface="Arial" panose="020B0604020202020204" pitchFamily="34" charset="0"/>
              </a:rPr>
              <a:pPr>
                <a:lnSpc>
                  <a:spcPct val="100000"/>
                </a:lnSpc>
                <a:spcBef>
                  <a:spcPct val="0"/>
                </a:spcBef>
                <a:buClrTx/>
                <a:buSzTx/>
                <a:buFontTx/>
                <a:buNone/>
              </a:pPr>
              <a:t>277</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EFD6E0E9-B6FD-5047-B5E9-C0516E6F90F3}"/>
              </a:ext>
            </a:extLst>
          </p:cNvPr>
          <p:cNvSpPr>
            <a:spLocks noGrp="1"/>
          </p:cNvSpPr>
          <p:nvPr>
            <p:ph type="dt" sz="quarter" idx="11"/>
          </p:nvPr>
        </p:nvSpPr>
        <p:spPr/>
        <p:txBody>
          <a:bodyPr/>
          <a:lstStyle/>
          <a:p>
            <a:pPr>
              <a:defRPr/>
            </a:pPr>
            <a:fld id="{428D49C9-CB09-4290-BEB6-91B0EA804530}" type="datetime1">
              <a:rPr lang="zh-CN" altLang="en-US"/>
              <a:pPr>
                <a:defRPr/>
              </a:pPr>
              <a:t>2024/6/12</a:t>
            </a:fld>
            <a:endParaRPr lang="en-US" altLang="zh-CN" sz="1000"/>
          </a:p>
        </p:txBody>
      </p:sp>
      <p:sp>
        <p:nvSpPr>
          <p:cNvPr id="1783810" name="Rectangle 2">
            <a:extLst>
              <a:ext uri="{FF2B5EF4-FFF2-40B4-BE49-F238E27FC236}">
                <a16:creationId xmlns:a16="http://schemas.microsoft.com/office/drawing/2014/main" id="{EF1E2EA9-8FE7-CD48-8480-843C6DB56D88}"/>
              </a:ext>
            </a:extLst>
          </p:cNvPr>
          <p:cNvSpPr>
            <a:spLocks noGrp="1" noChangeArrowheads="1"/>
          </p:cNvSpPr>
          <p:nvPr>
            <p:ph type="title"/>
          </p:nvPr>
        </p:nvSpPr>
        <p:spPr/>
        <p:txBody>
          <a:bodyPr/>
          <a:lstStyle/>
          <a:p>
            <a:r>
              <a:rPr lang="zh-CN" altLang="en-US"/>
              <a:t>属性闭包</a:t>
            </a:r>
          </a:p>
        </p:txBody>
      </p:sp>
      <p:sp>
        <p:nvSpPr>
          <p:cNvPr id="80901" name="Rectangle 3">
            <a:extLst>
              <a:ext uri="{FF2B5EF4-FFF2-40B4-BE49-F238E27FC236}">
                <a16:creationId xmlns:a16="http://schemas.microsoft.com/office/drawing/2014/main" id="{1AC24BCF-4557-B145-8647-35F3B9F6CE54}"/>
              </a:ext>
            </a:extLst>
          </p:cNvPr>
          <p:cNvSpPr>
            <a:spLocks noGrp="1" noChangeArrowheads="1"/>
          </p:cNvSpPr>
          <p:nvPr>
            <p:ph type="body" idx="1"/>
          </p:nvPr>
        </p:nvSpPr>
        <p:spPr>
          <a:xfrm>
            <a:off x="344488" y="1125538"/>
            <a:ext cx="9255125" cy="5168900"/>
          </a:xfrm>
        </p:spPr>
        <p:txBody>
          <a:bodyPr/>
          <a:lstStyle/>
          <a:p>
            <a:pPr marL="342900" indent="-342900" defTabSz="914400">
              <a:lnSpc>
                <a:spcPct val="110000"/>
              </a:lnSpc>
            </a:pPr>
            <a:r>
              <a:rPr lang="zh-CN" altLang="en-US" dirty="0"/>
              <a:t>定义</a:t>
            </a:r>
            <a:r>
              <a:rPr lang="en-US" altLang="zh-CN" dirty="0"/>
              <a:t>10.8  </a:t>
            </a:r>
            <a:r>
              <a:rPr lang="zh-CN" altLang="en-US" dirty="0"/>
              <a:t>设关系模式</a:t>
            </a:r>
            <a:r>
              <a:rPr lang="en-US" altLang="zh-CN" dirty="0"/>
              <a:t>R(U, F)</a:t>
            </a:r>
            <a:r>
              <a:rPr lang="zh-CN" altLang="en-US" dirty="0"/>
              <a:t>，</a:t>
            </a:r>
            <a:r>
              <a:rPr lang="en-US" altLang="zh-CN" dirty="0"/>
              <a:t>U={A</a:t>
            </a:r>
            <a:r>
              <a:rPr lang="en-US" altLang="zh-CN" baseline="-25000" dirty="0"/>
              <a:t>1</a:t>
            </a:r>
            <a:r>
              <a:rPr lang="en-US" altLang="zh-CN" dirty="0"/>
              <a:t>,A</a:t>
            </a:r>
            <a:r>
              <a:rPr lang="en-US" altLang="zh-CN" baseline="-25000" dirty="0"/>
              <a:t>2</a:t>
            </a:r>
            <a:r>
              <a:rPr lang="en-US" altLang="zh-CN" dirty="0"/>
              <a:t>,…,A</a:t>
            </a:r>
            <a:r>
              <a:rPr lang="en-US" altLang="zh-CN" baseline="-25000" dirty="0"/>
              <a:t>n</a:t>
            </a:r>
            <a:r>
              <a:rPr lang="en-US" altLang="zh-CN" dirty="0"/>
              <a:t>}</a:t>
            </a:r>
            <a:r>
              <a:rPr lang="zh-CN" altLang="en-US" dirty="0"/>
              <a:t>，</a:t>
            </a:r>
            <a:r>
              <a:rPr lang="en-US" altLang="zh-CN" dirty="0"/>
              <a:t>X</a:t>
            </a:r>
            <a:r>
              <a:rPr lang="en-US" altLang="zh-CN" dirty="0">
                <a:sym typeface="Symbol" pitchFamily="2" charset="2"/>
              </a:rPr>
              <a:t></a:t>
            </a:r>
            <a:r>
              <a:rPr lang="en-US" altLang="zh-CN" dirty="0"/>
              <a:t>U</a:t>
            </a:r>
            <a:r>
              <a:rPr lang="zh-CN" altLang="en-US" dirty="0"/>
              <a:t>。所有用公理推出的函数依赖</a:t>
            </a:r>
            <a:r>
              <a:rPr lang="en-US" altLang="zh-CN" dirty="0" err="1"/>
              <a:t>X→A</a:t>
            </a:r>
            <a:r>
              <a:rPr lang="en-US" altLang="zh-CN" baseline="-25000" dirty="0" err="1"/>
              <a:t>i</a:t>
            </a:r>
            <a:r>
              <a:rPr lang="zh-CN" altLang="en-US" dirty="0"/>
              <a:t>中</a:t>
            </a:r>
            <a:r>
              <a:rPr lang="en-US" altLang="zh-CN" dirty="0"/>
              <a:t>A</a:t>
            </a:r>
            <a:r>
              <a:rPr lang="en-US" altLang="zh-CN" baseline="-25000" dirty="0"/>
              <a:t>i</a:t>
            </a:r>
            <a:r>
              <a:rPr lang="zh-CN" altLang="en-US" dirty="0"/>
              <a:t>的属性集合称为</a:t>
            </a:r>
            <a:r>
              <a:rPr lang="zh-CN" altLang="en-US" dirty="0">
                <a:solidFill>
                  <a:srgbClr val="0000FF"/>
                </a:solidFill>
              </a:rPr>
              <a:t>属性集</a:t>
            </a:r>
            <a:r>
              <a:rPr lang="en-US" altLang="zh-CN" dirty="0">
                <a:solidFill>
                  <a:srgbClr val="0000FF"/>
                </a:solidFill>
              </a:rPr>
              <a:t>X</a:t>
            </a:r>
            <a:r>
              <a:rPr lang="zh-CN" altLang="en-US" dirty="0">
                <a:solidFill>
                  <a:srgbClr val="0000FF"/>
                </a:solidFill>
              </a:rPr>
              <a:t>关于函数依赖集</a:t>
            </a:r>
            <a:r>
              <a:rPr lang="en-US" altLang="zh-CN" dirty="0">
                <a:solidFill>
                  <a:srgbClr val="0000FF"/>
                </a:solidFill>
              </a:rPr>
              <a:t>F</a:t>
            </a:r>
            <a:r>
              <a:rPr lang="zh-CN" altLang="en-US" dirty="0">
                <a:solidFill>
                  <a:srgbClr val="0000FF"/>
                </a:solidFill>
              </a:rPr>
              <a:t>的闭包</a:t>
            </a:r>
            <a:r>
              <a:rPr lang="zh-CN" altLang="en-US" dirty="0"/>
              <a:t>，记为</a:t>
            </a:r>
            <a:r>
              <a:rPr lang="en-US" altLang="zh-CN" dirty="0"/>
              <a:t>X</a:t>
            </a:r>
            <a:r>
              <a:rPr lang="en-US" altLang="zh-CN" baseline="-25000" dirty="0"/>
              <a:t>F</a:t>
            </a:r>
            <a:r>
              <a:rPr lang="en-US" altLang="zh-CN" baseline="30000" dirty="0"/>
              <a:t>+</a:t>
            </a:r>
            <a:r>
              <a:rPr lang="zh-CN" altLang="en-US" dirty="0"/>
              <a:t>。</a:t>
            </a:r>
          </a:p>
          <a:p>
            <a:pPr marL="342900" indent="-342900" defTabSz="914400">
              <a:lnSpc>
                <a:spcPct val="110000"/>
              </a:lnSpc>
              <a:buFont typeface="Wingdings" pitchFamily="2" charset="2"/>
              <a:buNone/>
            </a:pPr>
            <a:r>
              <a:rPr lang="zh-CN" altLang="en-US" dirty="0"/>
              <a:t>           </a:t>
            </a:r>
            <a:r>
              <a:rPr lang="zh-CN" altLang="en-US" dirty="0">
                <a:solidFill>
                  <a:srgbClr val="FF0000"/>
                </a:solidFill>
              </a:rPr>
              <a:t> </a:t>
            </a:r>
            <a:r>
              <a:rPr lang="en-US" altLang="zh-CN" dirty="0">
                <a:solidFill>
                  <a:srgbClr val="FF0000"/>
                </a:solidFill>
              </a:rPr>
              <a:t>X</a:t>
            </a:r>
            <a:r>
              <a:rPr lang="en-US" altLang="zh-CN" baseline="-25000" dirty="0">
                <a:solidFill>
                  <a:srgbClr val="FF0000"/>
                </a:solidFill>
              </a:rPr>
              <a:t>F</a:t>
            </a:r>
            <a:r>
              <a:rPr lang="en-US" altLang="zh-CN" baseline="30000" dirty="0">
                <a:solidFill>
                  <a:srgbClr val="FF0000"/>
                </a:solidFill>
              </a:rPr>
              <a:t>+</a:t>
            </a:r>
            <a:r>
              <a:rPr lang="en-US" altLang="zh-CN" dirty="0">
                <a:solidFill>
                  <a:srgbClr val="FF0000"/>
                </a:solidFill>
              </a:rPr>
              <a:t>={A</a:t>
            </a:r>
            <a:r>
              <a:rPr lang="en-US" altLang="zh-CN" baseline="-30000" dirty="0">
                <a:solidFill>
                  <a:srgbClr val="FF0000"/>
                </a:solidFill>
              </a:rPr>
              <a:t>i  </a:t>
            </a:r>
            <a:r>
              <a:rPr lang="en-US" altLang="zh-CN" dirty="0">
                <a:solidFill>
                  <a:srgbClr val="FF0000"/>
                </a:solidFill>
              </a:rPr>
              <a:t>| </a:t>
            </a:r>
            <a:r>
              <a:rPr lang="zh-CN" altLang="en-US" dirty="0">
                <a:solidFill>
                  <a:srgbClr val="FF0000"/>
                </a:solidFill>
                <a:latin typeface="宋体" panose="02010600030101010101" pitchFamily="2" charset="-122"/>
              </a:rPr>
              <a:t>所有用公理由</a:t>
            </a:r>
            <a:r>
              <a:rPr lang="en-US" altLang="zh-CN" dirty="0">
                <a:solidFill>
                  <a:srgbClr val="FF0000"/>
                </a:solidFill>
              </a:rPr>
              <a:t>F</a:t>
            </a:r>
            <a:r>
              <a:rPr lang="zh-CN" altLang="en-US" dirty="0">
                <a:solidFill>
                  <a:srgbClr val="FF0000"/>
                </a:solidFill>
                <a:latin typeface="宋体" panose="02010600030101010101" pitchFamily="2" charset="-122"/>
              </a:rPr>
              <a:t>推出的</a:t>
            </a:r>
            <a:r>
              <a:rPr lang="en-US" altLang="zh-CN" dirty="0" err="1">
                <a:solidFill>
                  <a:srgbClr val="FF0000"/>
                </a:solidFill>
              </a:rPr>
              <a:t>X</a:t>
            </a:r>
            <a:r>
              <a:rPr lang="en-US" altLang="zh-CN" dirty="0" err="1">
                <a:solidFill>
                  <a:srgbClr val="FF0000"/>
                </a:solidFill>
                <a:latin typeface="宋体" panose="02010600030101010101" pitchFamily="2" charset="-122"/>
              </a:rPr>
              <a:t>→</a:t>
            </a:r>
            <a:r>
              <a:rPr lang="en-US" altLang="zh-CN" dirty="0" err="1">
                <a:solidFill>
                  <a:srgbClr val="FF0000"/>
                </a:solidFill>
              </a:rPr>
              <a:t>A</a:t>
            </a:r>
            <a:r>
              <a:rPr lang="en-US" altLang="zh-CN" baseline="-30000" dirty="0" err="1">
                <a:solidFill>
                  <a:srgbClr val="FF0000"/>
                </a:solidFill>
              </a:rPr>
              <a:t>i</a:t>
            </a:r>
            <a:r>
              <a:rPr lang="en-US" altLang="zh-CN" dirty="0">
                <a:solidFill>
                  <a:srgbClr val="FF0000"/>
                </a:solidFill>
              </a:rPr>
              <a:t>}</a:t>
            </a:r>
            <a:r>
              <a:rPr lang="en-US" altLang="zh-CN" dirty="0">
                <a:solidFill>
                  <a:srgbClr val="FF0000"/>
                </a:solidFill>
                <a:latin typeface="宋体" panose="02010600030101010101" pitchFamily="2" charset="-122"/>
              </a:rPr>
              <a:t>。</a:t>
            </a:r>
            <a:r>
              <a:rPr lang="en-US" altLang="zh-CN" dirty="0">
                <a:solidFill>
                  <a:srgbClr val="FF0000"/>
                </a:solidFill>
              </a:rPr>
              <a:t> </a:t>
            </a:r>
            <a:r>
              <a:rPr lang="zh-CN" altLang="en-US" dirty="0">
                <a:solidFill>
                  <a:srgbClr val="FF0000"/>
                </a:solidFill>
              </a:rPr>
              <a:t> </a:t>
            </a:r>
          </a:p>
          <a:p>
            <a:pPr marL="742950" lvl="1" indent="-285750" defTabSz="914400"/>
            <a:r>
              <a:rPr lang="zh-CN" altLang="zh-CN" dirty="0"/>
              <a:t>显然，由自反律知道</a:t>
            </a:r>
            <a:r>
              <a:rPr lang="en-US" altLang="zh-CN" dirty="0"/>
              <a:t>X</a:t>
            </a:r>
            <a:r>
              <a:rPr lang="en-US" altLang="zh-CN" dirty="0">
                <a:sym typeface="Symbol" pitchFamily="2" charset="2"/>
              </a:rPr>
              <a:t></a:t>
            </a:r>
            <a:r>
              <a:rPr lang="en-US" altLang="zh-CN" dirty="0"/>
              <a:t>X</a:t>
            </a:r>
            <a:r>
              <a:rPr lang="en-US" altLang="zh-CN" baseline="-25000" dirty="0"/>
              <a:t>F</a:t>
            </a:r>
            <a:r>
              <a:rPr lang="en-US" altLang="zh-CN" baseline="30000" dirty="0"/>
              <a:t>+</a:t>
            </a:r>
            <a:r>
              <a:rPr lang="en-US" altLang="zh-CN" dirty="0"/>
              <a:t> </a:t>
            </a:r>
            <a:r>
              <a:rPr lang="zh-CN" altLang="en-US" dirty="0"/>
              <a:t>。</a:t>
            </a:r>
          </a:p>
          <a:p>
            <a:pPr marL="742950" lvl="1" indent="-285750" defTabSz="914400"/>
            <a:r>
              <a:rPr lang="zh-CN" altLang="en-US" dirty="0"/>
              <a:t>例如，设</a:t>
            </a:r>
            <a:r>
              <a:rPr lang="en-US" altLang="zh-CN" dirty="0"/>
              <a:t>R(A, B, D, E, H)</a:t>
            </a:r>
            <a:r>
              <a:rPr lang="zh-CN" altLang="en-US" dirty="0"/>
              <a:t>，</a:t>
            </a:r>
          </a:p>
          <a:p>
            <a:pPr marL="742950" lvl="1" indent="-285750" defTabSz="914400">
              <a:buFontTx/>
              <a:buNone/>
            </a:pPr>
            <a:r>
              <a:rPr lang="en-US" altLang="zh-CN" dirty="0"/>
              <a:t>              R</a:t>
            </a:r>
            <a:r>
              <a:rPr lang="zh-CN" altLang="en-US" dirty="0"/>
              <a:t>上的函数依赖集</a:t>
            </a:r>
            <a:r>
              <a:rPr lang="en-US" altLang="zh-CN" dirty="0"/>
              <a:t>F={A→D</a:t>
            </a:r>
            <a:r>
              <a:rPr lang="zh-CN" altLang="en-US" dirty="0"/>
              <a:t>，</a:t>
            </a:r>
            <a:r>
              <a:rPr lang="en-US" altLang="zh-CN" dirty="0"/>
              <a:t>AB→DE</a:t>
            </a:r>
            <a:r>
              <a:rPr lang="zh-CN" altLang="en-US" dirty="0"/>
              <a:t>，</a:t>
            </a:r>
            <a:r>
              <a:rPr lang="en-US" altLang="zh-CN" dirty="0"/>
              <a:t>E→H}</a:t>
            </a:r>
            <a:endParaRPr lang="zh-CN" altLang="en-US" dirty="0"/>
          </a:p>
          <a:p>
            <a:pPr marL="742950" lvl="1" indent="-285750" defTabSz="914400"/>
            <a:r>
              <a:rPr lang="zh-CN" altLang="en-US" dirty="0"/>
              <a:t>若</a:t>
            </a:r>
            <a:r>
              <a:rPr lang="en-US" altLang="zh-CN" dirty="0"/>
              <a:t>X={A}</a:t>
            </a:r>
            <a:r>
              <a:rPr lang="zh-CN" altLang="en-US" dirty="0"/>
              <a:t>，</a:t>
            </a:r>
            <a:r>
              <a:rPr lang="en-US" altLang="zh-CN" dirty="0"/>
              <a:t>(A)</a:t>
            </a:r>
            <a:r>
              <a:rPr lang="en-US" altLang="zh-CN" baseline="-25000" dirty="0"/>
              <a:t>F</a:t>
            </a:r>
            <a:r>
              <a:rPr lang="en-US" altLang="zh-CN" baseline="30000" dirty="0"/>
              <a:t>+</a:t>
            </a:r>
            <a:r>
              <a:rPr lang="en-US" altLang="zh-CN" dirty="0"/>
              <a:t> =AD</a:t>
            </a:r>
            <a:r>
              <a:rPr lang="zh-CN" altLang="en-US" dirty="0"/>
              <a:t>。 </a:t>
            </a:r>
          </a:p>
          <a:p>
            <a:pPr marL="742950" lvl="1" indent="-285750" defTabSz="914400"/>
            <a:r>
              <a:rPr lang="zh-CN" altLang="en-US" dirty="0"/>
              <a:t>若</a:t>
            </a:r>
            <a:r>
              <a:rPr lang="en-US" altLang="zh-CN" dirty="0"/>
              <a:t>X={AB}</a:t>
            </a:r>
            <a:r>
              <a:rPr lang="zh-CN" altLang="en-US" dirty="0"/>
              <a:t>，</a:t>
            </a:r>
            <a:r>
              <a:rPr lang="en-US" altLang="zh-CN" dirty="0"/>
              <a:t>(AB)</a:t>
            </a:r>
            <a:r>
              <a:rPr lang="en-US" altLang="zh-CN" baseline="-25000" dirty="0"/>
              <a:t>F</a:t>
            </a:r>
            <a:r>
              <a:rPr lang="en-US" altLang="zh-CN" baseline="30000" dirty="0"/>
              <a:t>+</a:t>
            </a:r>
            <a:r>
              <a:rPr lang="en-US" altLang="zh-CN" dirty="0"/>
              <a:t> =ABDEH</a:t>
            </a:r>
            <a:r>
              <a:rPr lang="zh-CN" altLang="en-US" dirty="0"/>
              <a:t>。</a:t>
            </a:r>
          </a:p>
          <a:p>
            <a:pPr marL="342900" indent="-342900" defTabSz="914400"/>
            <a:r>
              <a:rPr lang="zh-CN" altLang="en-US" dirty="0">
                <a:solidFill>
                  <a:srgbClr val="0000FF"/>
                </a:solidFill>
              </a:rPr>
              <a:t>有了属性闭包的概念，就可以从</a:t>
            </a:r>
            <a:r>
              <a:rPr lang="en-US" altLang="zh-CN" dirty="0">
                <a:solidFill>
                  <a:srgbClr val="0000FF"/>
                </a:solidFill>
              </a:rPr>
              <a:t>X</a:t>
            </a:r>
            <a:r>
              <a:rPr lang="en-US" altLang="zh-CN" baseline="-25000" dirty="0">
                <a:solidFill>
                  <a:srgbClr val="0000FF"/>
                </a:solidFill>
              </a:rPr>
              <a:t>F</a:t>
            </a:r>
            <a:r>
              <a:rPr lang="en-US" altLang="zh-CN" baseline="30000" dirty="0">
                <a:solidFill>
                  <a:srgbClr val="0000FF"/>
                </a:solidFill>
              </a:rPr>
              <a:t>+</a:t>
            </a:r>
            <a:r>
              <a:rPr lang="zh-CN" altLang="en-US" dirty="0">
                <a:solidFill>
                  <a:srgbClr val="0000FF"/>
                </a:solidFill>
              </a:rPr>
              <a:t>中看出某个函数依赖</a:t>
            </a:r>
            <a:r>
              <a:rPr lang="en-US" altLang="zh-CN" dirty="0">
                <a:solidFill>
                  <a:srgbClr val="0000FF"/>
                </a:solidFill>
              </a:rPr>
              <a:t>X→Y</a:t>
            </a:r>
            <a:r>
              <a:rPr lang="zh-CN" altLang="en-US" dirty="0">
                <a:solidFill>
                  <a:srgbClr val="0000FF"/>
                </a:solidFill>
              </a:rPr>
              <a:t>是否能够用公理从</a:t>
            </a:r>
            <a:r>
              <a:rPr lang="en-US" altLang="zh-CN" dirty="0">
                <a:solidFill>
                  <a:srgbClr val="0000FF"/>
                </a:solidFill>
              </a:rPr>
              <a:t>F</a:t>
            </a:r>
            <a:r>
              <a:rPr lang="zh-CN" altLang="en-US" dirty="0">
                <a:solidFill>
                  <a:srgbClr val="0000FF"/>
                </a:solidFill>
              </a:rPr>
              <a:t>中推出。</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D1FF0BF3-5918-0A44-872C-AE919FB4E76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168A1831-5179-4D49-85FE-13728B2DD1CE}" type="slidenum">
              <a:rPr lang="zh-CN" altLang="en-US" sz="2000">
                <a:latin typeface="Arial" panose="020B0604020202020204" pitchFamily="34" charset="0"/>
              </a:rPr>
              <a:pPr>
                <a:lnSpc>
                  <a:spcPct val="100000"/>
                </a:lnSpc>
                <a:spcBef>
                  <a:spcPct val="0"/>
                </a:spcBef>
                <a:buClrTx/>
                <a:buSzTx/>
                <a:buFontTx/>
                <a:buNone/>
              </a:pPr>
              <a:t>278</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65BA202E-BF86-3B47-A98C-05953DF3D798}"/>
              </a:ext>
            </a:extLst>
          </p:cNvPr>
          <p:cNvSpPr>
            <a:spLocks noGrp="1"/>
          </p:cNvSpPr>
          <p:nvPr>
            <p:ph type="dt" sz="quarter" idx="11"/>
          </p:nvPr>
        </p:nvSpPr>
        <p:spPr/>
        <p:txBody>
          <a:bodyPr/>
          <a:lstStyle/>
          <a:p>
            <a:pPr>
              <a:defRPr/>
            </a:pPr>
            <a:fld id="{B07BDC4E-A273-4258-8DB0-5354ADEAC53F}" type="datetime1">
              <a:rPr lang="zh-CN" altLang="en-US"/>
              <a:pPr>
                <a:defRPr/>
              </a:pPr>
              <a:t>2024/6/12</a:t>
            </a:fld>
            <a:endParaRPr lang="en-US" altLang="zh-CN" sz="1000"/>
          </a:p>
        </p:txBody>
      </p:sp>
      <p:sp>
        <p:nvSpPr>
          <p:cNvPr id="1811458" name="Rectangle 2">
            <a:extLst>
              <a:ext uri="{FF2B5EF4-FFF2-40B4-BE49-F238E27FC236}">
                <a16:creationId xmlns:a16="http://schemas.microsoft.com/office/drawing/2014/main" id="{F91B4732-7F4E-B241-B419-72237B45157E}"/>
              </a:ext>
            </a:extLst>
          </p:cNvPr>
          <p:cNvSpPr>
            <a:spLocks noGrp="1" noChangeArrowheads="1"/>
          </p:cNvSpPr>
          <p:nvPr>
            <p:ph type="title"/>
          </p:nvPr>
        </p:nvSpPr>
        <p:spPr/>
        <p:txBody>
          <a:bodyPr/>
          <a:lstStyle/>
          <a:p>
            <a:pPr>
              <a:defRPr/>
            </a:pPr>
            <a:r>
              <a:rPr lang="en-US" altLang="zh-CN"/>
              <a:t>10.3.1 Armstrong</a:t>
            </a:r>
            <a:r>
              <a:rPr lang="zh-CN" altLang="en-US"/>
              <a:t>公理</a:t>
            </a:r>
          </a:p>
        </p:txBody>
      </p:sp>
      <p:sp>
        <p:nvSpPr>
          <p:cNvPr id="68613" name="Rectangle 3">
            <a:extLst>
              <a:ext uri="{FF2B5EF4-FFF2-40B4-BE49-F238E27FC236}">
                <a16:creationId xmlns:a16="http://schemas.microsoft.com/office/drawing/2014/main" id="{0EB062D0-F329-7641-8803-91130A803CF7}"/>
              </a:ext>
            </a:extLst>
          </p:cNvPr>
          <p:cNvSpPr>
            <a:spLocks noGrp="1" noChangeArrowheads="1"/>
          </p:cNvSpPr>
          <p:nvPr>
            <p:ph type="body" idx="1"/>
          </p:nvPr>
        </p:nvSpPr>
        <p:spPr>
          <a:xfrm>
            <a:off x="650875" y="1143000"/>
            <a:ext cx="8820150" cy="5773888"/>
          </a:xfrm>
        </p:spPr>
        <p:txBody>
          <a:bodyPr/>
          <a:lstStyle/>
          <a:p>
            <a:r>
              <a:rPr lang="zh-CN" altLang="en-US" dirty="0"/>
              <a:t>函数依赖的公理系统是模式分解算法的理论基础，</a:t>
            </a:r>
            <a:endParaRPr lang="en-US" altLang="zh-CN" dirty="0"/>
          </a:p>
          <a:p>
            <a:pPr lvl="1"/>
            <a:r>
              <a:rPr lang="zh-CN" altLang="en-US" dirty="0"/>
              <a:t>从一组函数依赖求得蕴含的函数依赖</a:t>
            </a:r>
            <a:endParaRPr lang="en-US" altLang="zh-CN" dirty="0"/>
          </a:p>
          <a:p>
            <a:pPr lvl="1"/>
            <a:r>
              <a:rPr lang="zh-CN" altLang="en-US" dirty="0"/>
              <a:t>求给定关系模式的关键字 </a:t>
            </a:r>
          </a:p>
          <a:p>
            <a:r>
              <a:rPr lang="en-US" altLang="zh-CN" dirty="0"/>
              <a:t>Armstrong</a:t>
            </a:r>
            <a:r>
              <a:rPr lang="zh-CN" altLang="en-US" dirty="0"/>
              <a:t>公理 </a:t>
            </a:r>
          </a:p>
          <a:p>
            <a:pPr lvl="1"/>
            <a:r>
              <a:rPr lang="zh-CN" altLang="en-US" dirty="0"/>
              <a:t>设关系模式</a:t>
            </a:r>
            <a:r>
              <a:rPr lang="en-US" altLang="zh-CN" dirty="0"/>
              <a:t>R(U</a:t>
            </a:r>
            <a:r>
              <a:rPr lang="zh-CN" altLang="en-US" dirty="0"/>
              <a:t>，</a:t>
            </a:r>
            <a:r>
              <a:rPr lang="en-US" altLang="zh-CN" dirty="0"/>
              <a:t>F)</a:t>
            </a:r>
            <a:r>
              <a:rPr lang="zh-CN" altLang="en-US" dirty="0"/>
              <a:t>，并且</a:t>
            </a:r>
            <a:r>
              <a:rPr lang="en-US" altLang="zh-CN" dirty="0"/>
              <a:t>X</a:t>
            </a:r>
            <a:r>
              <a:rPr lang="zh-CN" altLang="en-US" dirty="0"/>
              <a:t>、</a:t>
            </a:r>
            <a:r>
              <a:rPr lang="en-US" altLang="zh-CN" dirty="0"/>
              <a:t>Y</a:t>
            </a:r>
            <a:r>
              <a:rPr lang="zh-CN" altLang="en-US" dirty="0"/>
              <a:t>、</a:t>
            </a:r>
            <a:r>
              <a:rPr lang="en-US" altLang="zh-CN" dirty="0"/>
              <a:t>Z</a:t>
            </a:r>
            <a:r>
              <a:rPr lang="zh-CN" altLang="en-US" dirty="0"/>
              <a:t>和</a:t>
            </a:r>
            <a:r>
              <a:rPr lang="en-US" altLang="zh-CN" dirty="0"/>
              <a:t>W</a:t>
            </a:r>
            <a:r>
              <a:rPr lang="zh-CN" altLang="en-US" dirty="0"/>
              <a:t>是</a:t>
            </a:r>
            <a:r>
              <a:rPr lang="en-US" altLang="zh-CN" dirty="0"/>
              <a:t>U</a:t>
            </a:r>
            <a:r>
              <a:rPr lang="zh-CN" altLang="en-US" dirty="0"/>
              <a:t>的子集</a:t>
            </a:r>
          </a:p>
          <a:p>
            <a:pPr lvl="1"/>
            <a:r>
              <a:rPr lang="en-US" altLang="zh-CN" dirty="0"/>
              <a:t>A1  </a:t>
            </a:r>
            <a:r>
              <a:rPr lang="zh-CN" altLang="en-US" dirty="0">
                <a:solidFill>
                  <a:srgbClr val="0000FF"/>
                </a:solidFill>
              </a:rPr>
              <a:t>自反律</a:t>
            </a:r>
            <a:r>
              <a:rPr lang="en-US" altLang="zh-CN" dirty="0"/>
              <a:t>(Reflexivity) 【</a:t>
            </a:r>
            <a:r>
              <a:rPr lang="zh-CN" altLang="en-US" dirty="0"/>
              <a:t>平凡函数依赖</a:t>
            </a:r>
            <a:r>
              <a:rPr lang="en-US" altLang="zh-CN" dirty="0"/>
              <a:t>】</a:t>
            </a:r>
          </a:p>
          <a:p>
            <a:pPr lvl="2">
              <a:buFont typeface="Wingdings" pitchFamily="2" charset="2"/>
              <a:buNone/>
            </a:pPr>
            <a:r>
              <a:rPr lang="zh-CN" altLang="en-US" dirty="0"/>
              <a:t>若</a:t>
            </a:r>
            <a:r>
              <a:rPr lang="en-US" altLang="zh-CN" dirty="0"/>
              <a:t>Y</a:t>
            </a:r>
            <a:r>
              <a:rPr lang="en-US" altLang="zh-CN" dirty="0">
                <a:sym typeface="Symbol" pitchFamily="2" charset="2"/>
              </a:rPr>
              <a:t></a:t>
            </a:r>
            <a:r>
              <a:rPr lang="en-US" altLang="zh-CN" dirty="0"/>
              <a:t>X</a:t>
            </a:r>
            <a:r>
              <a:rPr lang="en-US" altLang="zh-CN" dirty="0">
                <a:sym typeface="Symbol" pitchFamily="2" charset="2"/>
              </a:rPr>
              <a:t></a:t>
            </a:r>
            <a:r>
              <a:rPr lang="en-US" altLang="zh-CN" dirty="0"/>
              <a:t>U, </a:t>
            </a:r>
            <a:r>
              <a:rPr lang="zh-CN" altLang="en-US" dirty="0"/>
              <a:t>则 </a:t>
            </a:r>
            <a:r>
              <a:rPr lang="en-US" altLang="zh-CN" dirty="0"/>
              <a:t>F |= X→Y</a:t>
            </a:r>
            <a:r>
              <a:rPr lang="zh-CN" altLang="en-US" dirty="0"/>
              <a:t>；</a:t>
            </a:r>
          </a:p>
          <a:p>
            <a:pPr lvl="1"/>
            <a:r>
              <a:rPr lang="en-US" altLang="zh-CN" dirty="0"/>
              <a:t>A2  </a:t>
            </a:r>
            <a:r>
              <a:rPr lang="zh-CN" altLang="en-US" dirty="0">
                <a:solidFill>
                  <a:srgbClr val="0000FF"/>
                </a:solidFill>
              </a:rPr>
              <a:t>增广律</a:t>
            </a:r>
            <a:r>
              <a:rPr lang="en-US" altLang="zh-CN" dirty="0"/>
              <a:t>(Augmentation) </a:t>
            </a:r>
          </a:p>
          <a:p>
            <a:pPr lvl="2">
              <a:buFont typeface="Wingdings" pitchFamily="2" charset="2"/>
              <a:buNone/>
            </a:pPr>
            <a:r>
              <a:rPr lang="zh-CN" altLang="en-US" dirty="0"/>
              <a:t>若</a:t>
            </a:r>
            <a:r>
              <a:rPr lang="en-US" altLang="zh-CN" dirty="0"/>
              <a:t>X→Y</a:t>
            </a:r>
            <a:r>
              <a:rPr lang="zh-CN" altLang="en-US" dirty="0"/>
              <a:t>且</a:t>
            </a:r>
            <a:r>
              <a:rPr lang="en-US" altLang="zh-CN" dirty="0"/>
              <a:t>Z</a:t>
            </a:r>
            <a:r>
              <a:rPr lang="en-US" altLang="zh-CN" dirty="0">
                <a:sym typeface="Symbol" pitchFamily="2" charset="2"/>
              </a:rPr>
              <a:t></a:t>
            </a:r>
            <a:r>
              <a:rPr lang="en-US" altLang="zh-CN" dirty="0"/>
              <a:t>U</a:t>
            </a:r>
            <a:r>
              <a:rPr lang="zh-CN" altLang="en-US" dirty="0"/>
              <a:t>，则 </a:t>
            </a:r>
            <a:r>
              <a:rPr lang="en-US" altLang="zh-CN" dirty="0"/>
              <a:t>F |= XZ→YZ</a:t>
            </a:r>
            <a:r>
              <a:rPr lang="zh-CN" altLang="en-US" dirty="0"/>
              <a:t>；</a:t>
            </a:r>
          </a:p>
          <a:p>
            <a:pPr lvl="1"/>
            <a:r>
              <a:rPr lang="en-US" altLang="zh-CN" dirty="0"/>
              <a:t>A3  </a:t>
            </a:r>
            <a:r>
              <a:rPr lang="zh-CN" altLang="en-US" dirty="0">
                <a:solidFill>
                  <a:srgbClr val="0000FF"/>
                </a:solidFill>
              </a:rPr>
              <a:t>传递律</a:t>
            </a:r>
            <a:r>
              <a:rPr lang="en-US" altLang="zh-CN" dirty="0"/>
              <a:t>(Transitivity)</a:t>
            </a:r>
          </a:p>
          <a:p>
            <a:pPr lvl="2">
              <a:buFont typeface="Wingdings" pitchFamily="2" charset="2"/>
              <a:buNone/>
            </a:pPr>
            <a:r>
              <a:rPr lang="zh-CN" altLang="en-US" dirty="0"/>
              <a:t>若</a:t>
            </a:r>
            <a:r>
              <a:rPr lang="en-US" altLang="zh-CN" dirty="0"/>
              <a:t>X→Y, Y→Z</a:t>
            </a:r>
            <a:r>
              <a:rPr lang="zh-CN" altLang="en-US" dirty="0"/>
              <a:t>，则 </a:t>
            </a:r>
            <a:r>
              <a:rPr lang="en-US" altLang="zh-CN" dirty="0"/>
              <a:t>F |= X→Z.</a:t>
            </a:r>
            <a:endParaRPr lang="zh-CN" alt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a:extLst>
              <a:ext uri="{FF2B5EF4-FFF2-40B4-BE49-F238E27FC236}">
                <a16:creationId xmlns:a16="http://schemas.microsoft.com/office/drawing/2014/main" id="{BF0091B3-748C-794A-BCF5-D980610AB2C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D319F5D3-E8AE-A742-8572-9798C36E1663}" type="slidenum">
              <a:rPr lang="zh-CN" altLang="en-US" sz="2000">
                <a:latin typeface="Arial" panose="020B0604020202020204" pitchFamily="34" charset="0"/>
              </a:rPr>
              <a:pPr>
                <a:lnSpc>
                  <a:spcPct val="100000"/>
                </a:lnSpc>
                <a:spcBef>
                  <a:spcPct val="0"/>
                </a:spcBef>
                <a:buClrTx/>
                <a:buSzTx/>
                <a:buFontTx/>
                <a:buNone/>
              </a:pPr>
              <a:t>279</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B80F978D-EB2A-7644-9D75-59F556C82A01}"/>
              </a:ext>
            </a:extLst>
          </p:cNvPr>
          <p:cNvSpPr>
            <a:spLocks noGrp="1"/>
          </p:cNvSpPr>
          <p:nvPr>
            <p:ph type="dt" sz="quarter" idx="11"/>
          </p:nvPr>
        </p:nvSpPr>
        <p:spPr/>
        <p:txBody>
          <a:bodyPr/>
          <a:lstStyle/>
          <a:p>
            <a:pPr>
              <a:defRPr/>
            </a:pPr>
            <a:fld id="{B0ADCF95-4335-44B6-8253-3C34B63E02E3}" type="datetime1">
              <a:rPr lang="zh-CN" altLang="en-US"/>
              <a:pPr>
                <a:defRPr/>
              </a:pPr>
              <a:t>2024/6/12</a:t>
            </a:fld>
            <a:endParaRPr lang="en-US" altLang="zh-CN" sz="1000"/>
          </a:p>
        </p:txBody>
      </p:sp>
      <p:sp>
        <p:nvSpPr>
          <p:cNvPr id="1824770" name="Rectangle 2">
            <a:extLst>
              <a:ext uri="{FF2B5EF4-FFF2-40B4-BE49-F238E27FC236}">
                <a16:creationId xmlns:a16="http://schemas.microsoft.com/office/drawing/2014/main" id="{F2EE5FB5-814F-A54D-9DE7-21352309EEBD}"/>
              </a:ext>
            </a:extLst>
          </p:cNvPr>
          <p:cNvSpPr>
            <a:spLocks noGrp="1" noChangeArrowheads="1"/>
          </p:cNvSpPr>
          <p:nvPr>
            <p:ph type="title"/>
          </p:nvPr>
        </p:nvSpPr>
        <p:spPr/>
        <p:txBody>
          <a:bodyPr/>
          <a:lstStyle/>
          <a:p>
            <a:r>
              <a:rPr lang="zh-CN" altLang="en-US"/>
              <a:t>求属性闭包的算法</a:t>
            </a:r>
          </a:p>
        </p:txBody>
      </p:sp>
      <p:sp>
        <p:nvSpPr>
          <p:cNvPr id="89093" name="Rectangle 3">
            <a:extLst>
              <a:ext uri="{FF2B5EF4-FFF2-40B4-BE49-F238E27FC236}">
                <a16:creationId xmlns:a16="http://schemas.microsoft.com/office/drawing/2014/main" id="{2136D9D0-E752-3D4F-9335-5E5B8FC35ACB}"/>
              </a:ext>
            </a:extLst>
          </p:cNvPr>
          <p:cNvSpPr>
            <a:spLocks noGrp="1" noChangeArrowheads="1"/>
          </p:cNvSpPr>
          <p:nvPr>
            <p:ph type="body" idx="1"/>
          </p:nvPr>
        </p:nvSpPr>
        <p:spPr>
          <a:xfrm>
            <a:off x="650875" y="1143000"/>
            <a:ext cx="8820150" cy="4613275"/>
          </a:xfrm>
        </p:spPr>
        <p:txBody>
          <a:bodyPr/>
          <a:lstStyle/>
          <a:p>
            <a:r>
              <a:rPr lang="zh-CN" altLang="zh-CN"/>
              <a:t>算法</a:t>
            </a:r>
            <a:r>
              <a:rPr lang="en-US" altLang="zh-CN"/>
              <a:t>10.1 </a:t>
            </a:r>
            <a:r>
              <a:rPr lang="zh-CN" altLang="en-US"/>
              <a:t>计算属性集</a:t>
            </a:r>
            <a:r>
              <a:rPr lang="en-US" altLang="zh-CN"/>
              <a:t>X</a:t>
            </a:r>
            <a:r>
              <a:rPr lang="zh-CN" altLang="en-US"/>
              <a:t>关于</a:t>
            </a:r>
            <a:r>
              <a:rPr lang="en-US" altLang="zh-CN"/>
              <a:t>F</a:t>
            </a:r>
            <a:r>
              <a:rPr lang="zh-CN" altLang="en-US"/>
              <a:t>的闭包</a:t>
            </a:r>
            <a:r>
              <a:rPr lang="en-US" altLang="zh-CN"/>
              <a:t>X</a:t>
            </a:r>
            <a:r>
              <a:rPr lang="en-US" altLang="zh-CN" baseline="-25000"/>
              <a:t>F</a:t>
            </a:r>
            <a:r>
              <a:rPr lang="en-US" altLang="zh-CN" baseline="30000"/>
              <a:t>+</a:t>
            </a:r>
            <a:r>
              <a:rPr lang="en-US" altLang="zh-CN"/>
              <a:t> </a:t>
            </a:r>
            <a:endParaRPr lang="en-US" altLang="zh-CN" baseline="30000"/>
          </a:p>
          <a:p>
            <a:r>
              <a:rPr lang="zh-CN" altLang="en-US"/>
              <a:t>输入:模式</a:t>
            </a:r>
            <a:r>
              <a:rPr lang="en-US" altLang="zh-CN"/>
              <a:t>R</a:t>
            </a:r>
            <a:r>
              <a:rPr lang="zh-CN" altLang="en-US"/>
              <a:t>的属性全集</a:t>
            </a:r>
            <a:r>
              <a:rPr lang="en-US" altLang="zh-CN"/>
              <a:t>U,U</a:t>
            </a:r>
            <a:r>
              <a:rPr lang="zh-CN" altLang="en-US"/>
              <a:t>上的函数依赖集</a:t>
            </a:r>
            <a:r>
              <a:rPr lang="en-US" altLang="zh-CN"/>
              <a:t>F,</a:t>
            </a:r>
            <a:r>
              <a:rPr lang="zh-CN" altLang="en-US"/>
              <a:t>属性集</a:t>
            </a:r>
            <a:r>
              <a:rPr lang="en-US" altLang="zh-CN"/>
              <a:t>X</a:t>
            </a:r>
          </a:p>
          <a:p>
            <a:r>
              <a:rPr lang="zh-CN" altLang="en-US"/>
              <a:t>输出：属性集</a:t>
            </a:r>
            <a:r>
              <a:rPr lang="en-US" altLang="zh-CN"/>
              <a:t>X</a:t>
            </a:r>
            <a:r>
              <a:rPr lang="zh-CN" altLang="en-US"/>
              <a:t>的闭包</a:t>
            </a:r>
            <a:r>
              <a:rPr lang="en-US" altLang="zh-CN"/>
              <a:t>X</a:t>
            </a:r>
            <a:r>
              <a:rPr lang="en-US" altLang="zh-CN" baseline="-25000"/>
              <a:t>F</a:t>
            </a:r>
            <a:r>
              <a:rPr lang="en-US" altLang="zh-CN" baseline="30000"/>
              <a:t>+</a:t>
            </a:r>
            <a:endParaRPr lang="en-US" altLang="zh-CN"/>
          </a:p>
          <a:p>
            <a:r>
              <a:rPr lang="zh-CN" altLang="zh-CN"/>
              <a:t>方法：计算</a:t>
            </a:r>
            <a:r>
              <a:rPr lang="en-US" altLang="zh-CN"/>
              <a:t>X</a:t>
            </a:r>
            <a:r>
              <a:rPr lang="en-US" altLang="zh-CN" baseline="30000"/>
              <a:t>(i)</a:t>
            </a:r>
            <a:r>
              <a:rPr lang="zh-CN" altLang="en-US"/>
              <a:t>（</a:t>
            </a:r>
            <a:r>
              <a:rPr lang="en-US" altLang="zh-CN"/>
              <a:t>i=0, 1, </a:t>
            </a:r>
            <a:r>
              <a:rPr lang="en-US" altLang="zh-CN">
                <a:sym typeface="Symbol" pitchFamily="2" charset="2"/>
              </a:rPr>
              <a:t></a:t>
            </a:r>
            <a:r>
              <a:rPr lang="en-US" altLang="zh-CN"/>
              <a:t> </a:t>
            </a:r>
            <a:r>
              <a:rPr lang="zh-CN" altLang="en-US"/>
              <a:t>）</a:t>
            </a:r>
          </a:p>
          <a:p>
            <a:pPr lvl="1"/>
            <a:r>
              <a:rPr lang="en-US" altLang="zh-CN"/>
              <a:t>(1) </a:t>
            </a:r>
            <a:r>
              <a:rPr lang="zh-CN" altLang="en-US"/>
              <a:t>初值 </a:t>
            </a:r>
            <a:r>
              <a:rPr lang="en-US" altLang="zh-CN"/>
              <a:t>X</a:t>
            </a:r>
            <a:r>
              <a:rPr lang="en-US" altLang="zh-CN" baseline="30000"/>
              <a:t>(0)</a:t>
            </a:r>
            <a:r>
              <a:rPr lang="en-US" altLang="zh-CN"/>
              <a:t> = X</a:t>
            </a:r>
            <a:r>
              <a:rPr lang="zh-CN" altLang="en-US"/>
              <a:t>，</a:t>
            </a:r>
            <a:r>
              <a:rPr lang="en-US" altLang="zh-CN"/>
              <a:t>i=0</a:t>
            </a:r>
            <a:r>
              <a:rPr lang="zh-CN" altLang="en-US"/>
              <a:t>；</a:t>
            </a:r>
          </a:p>
          <a:p>
            <a:pPr lvl="1"/>
            <a:r>
              <a:rPr lang="en-US" altLang="zh-CN"/>
              <a:t>(2) X</a:t>
            </a:r>
            <a:r>
              <a:rPr lang="en-US" altLang="zh-CN" baseline="30000"/>
              <a:t>(i+1)</a:t>
            </a:r>
            <a:r>
              <a:rPr lang="en-US" altLang="zh-CN"/>
              <a:t> = X</a:t>
            </a:r>
            <a:r>
              <a:rPr lang="en-US" altLang="zh-CN" baseline="30000"/>
              <a:t>(i)</a:t>
            </a:r>
            <a:r>
              <a:rPr lang="en-US" altLang="zh-CN"/>
              <a:t> ∪Z</a:t>
            </a:r>
            <a:r>
              <a:rPr lang="zh-CN" altLang="en-US"/>
              <a:t>；其中，</a:t>
            </a:r>
          </a:p>
          <a:p>
            <a:pPr>
              <a:buFont typeface="Wingdings" pitchFamily="2" charset="2"/>
              <a:buNone/>
            </a:pPr>
            <a:r>
              <a:rPr lang="zh-CN" altLang="en-US"/>
              <a:t>属性集</a:t>
            </a:r>
            <a:r>
              <a:rPr lang="en-US" altLang="zh-CN">
                <a:solidFill>
                  <a:srgbClr val="FF0000"/>
                </a:solidFill>
              </a:rPr>
              <a:t>Z={A | </a:t>
            </a:r>
            <a:r>
              <a:rPr lang="zh-CN" altLang="en-US">
                <a:solidFill>
                  <a:srgbClr val="FF0000"/>
                </a:solidFill>
              </a:rPr>
              <a:t>存在</a:t>
            </a:r>
            <a:r>
              <a:rPr lang="en-US" altLang="zh-CN">
                <a:solidFill>
                  <a:srgbClr val="FF0000"/>
                </a:solidFill>
              </a:rPr>
              <a:t>V→W</a:t>
            </a:r>
            <a:r>
              <a:rPr lang="en-US" altLang="zh-CN">
                <a:solidFill>
                  <a:srgbClr val="FF0000"/>
                </a:solidFill>
                <a:sym typeface="Symbol" pitchFamily="2" charset="2"/>
              </a:rPr>
              <a:t></a:t>
            </a:r>
            <a:r>
              <a:rPr lang="en-US" altLang="zh-CN">
                <a:solidFill>
                  <a:srgbClr val="FF0000"/>
                </a:solidFill>
              </a:rPr>
              <a:t>F</a:t>
            </a:r>
            <a:r>
              <a:rPr lang="zh-CN" altLang="en-US">
                <a:solidFill>
                  <a:srgbClr val="FF0000"/>
                </a:solidFill>
              </a:rPr>
              <a:t>，</a:t>
            </a:r>
            <a:r>
              <a:rPr lang="en-US" altLang="zh-CN">
                <a:solidFill>
                  <a:srgbClr val="FF0000"/>
                </a:solidFill>
              </a:rPr>
              <a:t>V</a:t>
            </a:r>
            <a:r>
              <a:rPr lang="en-US" altLang="zh-CN">
                <a:solidFill>
                  <a:srgbClr val="FF0000"/>
                </a:solidFill>
                <a:sym typeface="Symbol" pitchFamily="2" charset="2"/>
              </a:rPr>
              <a:t></a:t>
            </a:r>
            <a:r>
              <a:rPr lang="en-US" altLang="zh-CN">
                <a:solidFill>
                  <a:srgbClr val="FF0000"/>
                </a:solidFill>
              </a:rPr>
              <a:t>X</a:t>
            </a:r>
            <a:r>
              <a:rPr lang="en-US" altLang="zh-CN" baseline="30000">
                <a:solidFill>
                  <a:srgbClr val="FF0000"/>
                </a:solidFill>
              </a:rPr>
              <a:t>(i)</a:t>
            </a:r>
            <a:r>
              <a:rPr lang="zh-CN" altLang="en-US">
                <a:solidFill>
                  <a:srgbClr val="FF0000"/>
                </a:solidFill>
              </a:rPr>
              <a:t>且</a:t>
            </a:r>
            <a:r>
              <a:rPr lang="en-US" altLang="zh-CN">
                <a:solidFill>
                  <a:srgbClr val="FF0000"/>
                </a:solidFill>
              </a:rPr>
              <a:t>A</a:t>
            </a:r>
            <a:r>
              <a:rPr lang="en-US" altLang="zh-CN">
                <a:solidFill>
                  <a:srgbClr val="FF0000"/>
                </a:solidFill>
                <a:sym typeface="Symbol" pitchFamily="2" charset="2"/>
              </a:rPr>
              <a:t></a:t>
            </a:r>
            <a:r>
              <a:rPr lang="en-US" altLang="zh-CN">
                <a:solidFill>
                  <a:srgbClr val="FF0000"/>
                </a:solidFill>
              </a:rPr>
              <a:t>W</a:t>
            </a:r>
            <a:r>
              <a:rPr lang="zh-CN" altLang="en-US">
                <a:solidFill>
                  <a:srgbClr val="FF0000"/>
                </a:solidFill>
              </a:rPr>
              <a:t>而</a:t>
            </a:r>
            <a:r>
              <a:rPr lang="en-US" altLang="zh-CN">
                <a:solidFill>
                  <a:srgbClr val="FF0000"/>
                </a:solidFill>
              </a:rPr>
              <a:t>A</a:t>
            </a:r>
            <a:r>
              <a:rPr lang="en-US" altLang="zh-CN">
                <a:solidFill>
                  <a:srgbClr val="FF0000"/>
                </a:solidFill>
                <a:sym typeface="Symbol" pitchFamily="2" charset="2"/>
              </a:rPr>
              <a:t></a:t>
            </a:r>
            <a:r>
              <a:rPr lang="en-US" altLang="zh-CN">
                <a:solidFill>
                  <a:srgbClr val="FF0000"/>
                </a:solidFill>
              </a:rPr>
              <a:t> X</a:t>
            </a:r>
            <a:r>
              <a:rPr lang="en-US" altLang="zh-CN" baseline="30000">
                <a:solidFill>
                  <a:srgbClr val="FF0000"/>
                </a:solidFill>
              </a:rPr>
              <a:t>(i)</a:t>
            </a:r>
            <a:r>
              <a:rPr lang="en-US" altLang="zh-CN">
                <a:solidFill>
                  <a:srgbClr val="FF0000"/>
                </a:solidFill>
              </a:rPr>
              <a:t>}</a:t>
            </a:r>
            <a:endParaRPr lang="zh-CN" altLang="en-US">
              <a:solidFill>
                <a:srgbClr val="FF0000"/>
              </a:solidFill>
            </a:endParaRPr>
          </a:p>
          <a:p>
            <a:pPr lvl="1"/>
            <a:r>
              <a:rPr lang="en-US" altLang="zh-CN"/>
              <a:t>(3) </a:t>
            </a:r>
            <a:r>
              <a:rPr lang="zh-CN" altLang="en-US"/>
              <a:t>判断</a:t>
            </a:r>
            <a:r>
              <a:rPr lang="en-US" altLang="zh-CN"/>
              <a:t>X</a:t>
            </a:r>
            <a:r>
              <a:rPr lang="en-US" altLang="zh-CN" baseline="30000"/>
              <a:t>(i+1)</a:t>
            </a:r>
            <a:r>
              <a:rPr lang="en-US" altLang="zh-CN"/>
              <a:t> = X</a:t>
            </a:r>
            <a:r>
              <a:rPr lang="en-US" altLang="zh-CN" baseline="30000"/>
              <a:t>(i)</a:t>
            </a:r>
            <a:r>
              <a:rPr lang="zh-CN" altLang="en-US"/>
              <a:t>或</a:t>
            </a:r>
            <a:r>
              <a:rPr lang="en-US" altLang="zh-CN"/>
              <a:t>X</a:t>
            </a:r>
            <a:r>
              <a:rPr lang="en-US" altLang="zh-CN" baseline="30000"/>
              <a:t>(i+1)</a:t>
            </a:r>
            <a:r>
              <a:rPr lang="en-US" altLang="zh-CN"/>
              <a:t> =U</a:t>
            </a:r>
            <a:r>
              <a:rPr lang="zh-CN" altLang="en-US"/>
              <a:t>是否成立，若成立转</a:t>
            </a:r>
            <a:r>
              <a:rPr lang="en-US" altLang="zh-CN"/>
              <a:t>(5)</a:t>
            </a:r>
            <a:endParaRPr lang="zh-CN" altLang="en-US"/>
          </a:p>
          <a:p>
            <a:pPr lvl="1"/>
            <a:r>
              <a:rPr lang="en-US" altLang="zh-CN"/>
              <a:t>(4) i=i+1</a:t>
            </a:r>
            <a:r>
              <a:rPr lang="zh-CN" altLang="en-US"/>
              <a:t>，转</a:t>
            </a:r>
            <a:r>
              <a:rPr lang="en-US" altLang="zh-CN"/>
              <a:t>(2)</a:t>
            </a:r>
            <a:r>
              <a:rPr lang="zh-CN" altLang="en-US"/>
              <a:t>；</a:t>
            </a:r>
          </a:p>
          <a:p>
            <a:pPr lvl="1"/>
            <a:r>
              <a:rPr lang="zh-CN" altLang="en-US"/>
              <a:t>输出</a:t>
            </a:r>
            <a:r>
              <a:rPr lang="en-US" altLang="zh-CN"/>
              <a:t>X</a:t>
            </a:r>
            <a:r>
              <a:rPr lang="en-US" altLang="zh-CN" baseline="-25000"/>
              <a:t>F</a:t>
            </a:r>
            <a:r>
              <a:rPr lang="en-US" altLang="zh-CN" baseline="30000"/>
              <a:t>+</a:t>
            </a:r>
            <a:r>
              <a:rPr lang="zh-CN" altLang="en-US"/>
              <a:t>的结果</a:t>
            </a:r>
            <a:r>
              <a:rPr lang="en-US" altLang="zh-CN"/>
              <a:t>X</a:t>
            </a:r>
            <a:r>
              <a:rPr lang="en-US" altLang="zh-CN" baseline="30000"/>
              <a:t>(i+1)</a:t>
            </a:r>
            <a:endParaRPr lang="zh-CN" altLang="en-US" baseline="30000"/>
          </a:p>
        </p:txBody>
      </p:sp>
      <p:sp>
        <p:nvSpPr>
          <p:cNvPr id="1824773" name="AutoShape 5">
            <a:extLst>
              <a:ext uri="{FF2B5EF4-FFF2-40B4-BE49-F238E27FC236}">
                <a16:creationId xmlns:a16="http://schemas.microsoft.com/office/drawing/2014/main" id="{30721086-9673-1E45-BCD0-3D0EEA99EC14}"/>
              </a:ext>
            </a:extLst>
          </p:cNvPr>
          <p:cNvSpPr>
            <a:spLocks noChangeArrowheads="1"/>
          </p:cNvSpPr>
          <p:nvPr/>
        </p:nvSpPr>
        <p:spPr bwMode="auto">
          <a:xfrm>
            <a:off x="5240338" y="2057400"/>
            <a:ext cx="4665662" cy="1524000"/>
          </a:xfrm>
          <a:prstGeom prst="wedgeRoundRectCallout">
            <a:avLst>
              <a:gd name="adj1" fmla="val -39995"/>
              <a:gd name="adj2" fmla="val 73231"/>
              <a:gd name="adj3" fmla="val 16667"/>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Arial" panose="020B0604020202020204" pitchFamily="34" charset="0"/>
              </a:rPr>
              <a:t>只要</a:t>
            </a:r>
            <a:r>
              <a:rPr lang="en-US" altLang="zh-CN" sz="2400">
                <a:latin typeface="Arial" panose="020B0604020202020204" pitchFamily="34" charset="0"/>
              </a:rPr>
              <a:t>F</a:t>
            </a:r>
            <a:r>
              <a:rPr lang="zh-CN" altLang="en-US" sz="2400">
                <a:latin typeface="Arial" panose="020B0604020202020204" pitchFamily="34" charset="0"/>
              </a:rPr>
              <a:t>中的函数依赖的左部属性包含在中间结果</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中，就可以将没有出现在</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中的右部属性</a:t>
            </a:r>
            <a:r>
              <a:rPr lang="en-US" altLang="zh-CN" sz="2400">
                <a:latin typeface="Arial" panose="020B0604020202020204" pitchFamily="34" charset="0"/>
              </a:rPr>
              <a:t>A</a:t>
            </a:r>
            <a:r>
              <a:rPr lang="zh-CN" altLang="en-US" sz="2400">
                <a:latin typeface="Arial" panose="020B0604020202020204" pitchFamily="34" charset="0"/>
              </a:rPr>
              <a:t>并入</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a:t>
            </a:r>
            <a:r>
              <a:rPr lang="en-US" altLang="zh-CN" sz="2400">
                <a:latin typeface="Arial" panose="020B0604020202020204" pitchFamily="34" charset="0"/>
              </a:rPr>
              <a:t>X→A</a:t>
            </a:r>
            <a:r>
              <a:rPr lang="zh-CN" altLang="en-US" sz="2400">
                <a:latin typeface="Arial" panose="020B0604020202020204" pitchFamily="34" charset="0"/>
              </a:rPr>
              <a:t>显然成立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24773"/>
                                        </p:tgtEl>
                                        <p:attrNameLst>
                                          <p:attrName>style.visibility</p:attrName>
                                        </p:attrNameLst>
                                      </p:cBhvr>
                                      <p:to>
                                        <p:strVal val="visible"/>
                                      </p:to>
                                    </p:set>
                                    <p:animEffect transition="in" filter="wipe(up)">
                                      <p:cBhvr>
                                        <p:cTn id="7" dur="1000"/>
                                        <p:tgtEl>
                                          <p:spTgt spid="1824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47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11F3C7D-7521-4A00-8765-BDD4860BC5A3}" type="slidenum">
              <a:rPr lang="zh-CN" altLang="en-US" smtClean="0"/>
              <a:pPr/>
              <a:t>28</a:t>
            </a:fld>
            <a:endParaRPr lang="en-US" altLang="zh-CN"/>
          </a:p>
        </p:txBody>
      </p:sp>
      <p:sp>
        <p:nvSpPr>
          <p:cNvPr id="2355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E78E518-EDC1-47FF-9058-0B26ADE814F7}" type="datetime1">
              <a:rPr lang="zh-CN" altLang="en-US" sz="1800" smtClean="0"/>
              <a:pPr/>
              <a:t>2024/6/12</a:t>
            </a:fld>
            <a:endParaRPr lang="en-US" altLang="zh-CN" sz="1000"/>
          </a:p>
        </p:txBody>
      </p:sp>
      <p:sp>
        <p:nvSpPr>
          <p:cNvPr id="1128450" name="Rectangle 2"/>
          <p:cNvSpPr>
            <a:spLocks noGrp="1" noChangeArrowheads="1"/>
          </p:cNvSpPr>
          <p:nvPr>
            <p:ph type="title"/>
          </p:nvPr>
        </p:nvSpPr>
        <p:spPr/>
        <p:txBody>
          <a:bodyPr/>
          <a:lstStyle/>
          <a:p>
            <a:pPr>
              <a:defRPr/>
            </a:pPr>
            <a:r>
              <a:rPr lang="zh-CN" altLang="en-US"/>
              <a:t>（</a:t>
            </a:r>
            <a:r>
              <a:rPr lang="en-US" altLang="zh-CN"/>
              <a:t>3</a:t>
            </a:r>
            <a:r>
              <a:rPr lang="zh-CN" altLang="en-US"/>
              <a:t>）联系</a:t>
            </a:r>
          </a:p>
        </p:txBody>
      </p:sp>
      <p:sp>
        <p:nvSpPr>
          <p:cNvPr id="23557" name="Rectangle 3"/>
          <p:cNvSpPr>
            <a:spLocks noGrp="1" noChangeArrowheads="1"/>
          </p:cNvSpPr>
          <p:nvPr>
            <p:ph type="body" idx="1"/>
          </p:nvPr>
        </p:nvSpPr>
        <p:spPr>
          <a:xfrm>
            <a:off x="650875" y="1143000"/>
            <a:ext cx="8820150" cy="5505450"/>
          </a:xfrm>
        </p:spPr>
        <p:txBody>
          <a:bodyPr/>
          <a:lstStyle/>
          <a:p>
            <a:pPr marL="533400" indent="-533400"/>
            <a:r>
              <a:rPr lang="en-US" altLang="zh-CN"/>
              <a:t>E-R</a:t>
            </a:r>
            <a:r>
              <a:rPr lang="zh-CN" altLang="en-US"/>
              <a:t>模型中实体间的联系提供了较多的语义</a:t>
            </a:r>
          </a:p>
          <a:p>
            <a:pPr marL="920750" lvl="1" indent="-533400">
              <a:buFontTx/>
              <a:buAutoNum type="circleNumDbPlain"/>
            </a:pPr>
            <a:r>
              <a:rPr lang="zh-CN" altLang="en-US"/>
              <a:t>基数比约束</a:t>
            </a:r>
          </a:p>
          <a:p>
            <a:pPr marL="1311275" lvl="2" indent="-533400"/>
            <a:r>
              <a:rPr lang="zh-CN" altLang="en-US"/>
              <a:t>如在二元联系中有</a:t>
            </a:r>
            <a:r>
              <a:rPr lang="en-US" altLang="zh-CN"/>
              <a:t>1:1</a:t>
            </a:r>
            <a:r>
              <a:rPr lang="zh-CN" altLang="en-US"/>
              <a:t>，</a:t>
            </a:r>
            <a:r>
              <a:rPr lang="en-US" altLang="zh-CN"/>
              <a:t>1:n</a:t>
            </a:r>
            <a:r>
              <a:rPr lang="zh-CN" altLang="en-US"/>
              <a:t>，</a:t>
            </a:r>
            <a:r>
              <a:rPr lang="en-US" altLang="zh-CN"/>
              <a:t>m:n</a:t>
            </a:r>
            <a:r>
              <a:rPr lang="zh-CN" altLang="en-US"/>
              <a:t>的联系 </a:t>
            </a:r>
          </a:p>
          <a:p>
            <a:pPr marL="920750" lvl="1" indent="-533400">
              <a:buFontTx/>
              <a:buAutoNum type="circleNumDbPlain"/>
            </a:pPr>
            <a:r>
              <a:rPr lang="zh-CN" altLang="en-US"/>
              <a:t>参与约束 </a:t>
            </a:r>
          </a:p>
          <a:p>
            <a:pPr marL="1311275" lvl="2" indent="-533400"/>
            <a:r>
              <a:rPr lang="zh-CN" altLang="en-US"/>
              <a:t>根据实体集中的实体是否全部参与联系来描述实体参与联系的约束 </a:t>
            </a:r>
          </a:p>
          <a:p>
            <a:pPr marL="1311275" lvl="2" indent="-533400"/>
            <a:r>
              <a:rPr lang="zh-CN" altLang="en-US"/>
              <a:t>一个实体集中的所有实体都参与联系称为</a:t>
            </a:r>
            <a:r>
              <a:rPr lang="zh-CN" altLang="en-US">
                <a:solidFill>
                  <a:srgbClr val="0000FF"/>
                </a:solidFill>
              </a:rPr>
              <a:t>完全参与</a:t>
            </a:r>
            <a:r>
              <a:rPr lang="zh-CN" altLang="en-US"/>
              <a:t>，否则，称为</a:t>
            </a:r>
            <a:r>
              <a:rPr lang="zh-CN" altLang="en-US">
                <a:solidFill>
                  <a:srgbClr val="0000FF"/>
                </a:solidFill>
              </a:rPr>
              <a:t>部分参与</a:t>
            </a:r>
            <a:r>
              <a:rPr lang="zh-CN" altLang="en-US"/>
              <a:t>。</a:t>
            </a:r>
          </a:p>
          <a:p>
            <a:pPr marL="1689100" lvl="3" indent="-533400"/>
            <a:r>
              <a:rPr lang="zh-CN" altLang="en-US"/>
              <a:t>如在教师与课程联系中，一门课至少要有一位教师讲授</a:t>
            </a:r>
            <a:r>
              <a:rPr lang="en-US" altLang="zh-CN"/>
              <a:t>;</a:t>
            </a:r>
            <a:r>
              <a:rPr lang="zh-CN" altLang="en-US"/>
              <a:t>而有教师不担任授课任务，则在这一联系中，课程实体为完全参与，教师实体为部分参与 </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灯片编号占位符 3">
            <a:extLst>
              <a:ext uri="{FF2B5EF4-FFF2-40B4-BE49-F238E27FC236}">
                <a16:creationId xmlns:a16="http://schemas.microsoft.com/office/drawing/2014/main" id="{529ADEFD-4872-9C4B-8A2D-F9150DE6657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EB07B0B-EDAC-D344-A77E-2EC6AEBB8F2F}" type="slidenum">
              <a:rPr lang="zh-CN" altLang="en-US" sz="2000">
                <a:latin typeface="Arial" panose="020B0604020202020204" pitchFamily="34" charset="0"/>
              </a:rPr>
              <a:pPr>
                <a:lnSpc>
                  <a:spcPct val="100000"/>
                </a:lnSpc>
                <a:spcBef>
                  <a:spcPct val="0"/>
                </a:spcBef>
                <a:buClrTx/>
                <a:buSzTx/>
                <a:buFontTx/>
                <a:buNone/>
              </a:pPr>
              <a:t>280</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017B0759-8D05-D74C-A365-F633EEFACE81}"/>
              </a:ext>
            </a:extLst>
          </p:cNvPr>
          <p:cNvSpPr>
            <a:spLocks noGrp="1"/>
          </p:cNvSpPr>
          <p:nvPr>
            <p:ph type="dt" sz="quarter" idx="11"/>
          </p:nvPr>
        </p:nvSpPr>
        <p:spPr/>
        <p:txBody>
          <a:bodyPr/>
          <a:lstStyle/>
          <a:p>
            <a:pPr>
              <a:defRPr/>
            </a:pPr>
            <a:fld id="{F08729C3-6FA0-4235-A684-2446E482C7BB}" type="datetime1">
              <a:rPr lang="zh-CN" altLang="en-US"/>
              <a:pPr>
                <a:defRPr/>
              </a:pPr>
              <a:t>2024/6/12</a:t>
            </a:fld>
            <a:endParaRPr lang="en-US" altLang="zh-CN" sz="1000"/>
          </a:p>
        </p:txBody>
      </p:sp>
      <p:sp>
        <p:nvSpPr>
          <p:cNvPr id="1827842" name="Rectangle 2">
            <a:extLst>
              <a:ext uri="{FF2B5EF4-FFF2-40B4-BE49-F238E27FC236}">
                <a16:creationId xmlns:a16="http://schemas.microsoft.com/office/drawing/2014/main" id="{BBCA565C-EF2D-7641-B888-5F558FE2D75B}"/>
              </a:ext>
            </a:extLst>
          </p:cNvPr>
          <p:cNvSpPr>
            <a:spLocks noGrp="1" noChangeArrowheads="1"/>
          </p:cNvSpPr>
          <p:nvPr>
            <p:ph type="title"/>
          </p:nvPr>
        </p:nvSpPr>
        <p:spPr/>
        <p:txBody>
          <a:bodyPr/>
          <a:lstStyle/>
          <a:p>
            <a:r>
              <a:rPr lang="zh-CN" altLang="en-US"/>
              <a:t>求属性闭包的算法</a:t>
            </a:r>
          </a:p>
        </p:txBody>
      </p:sp>
      <p:sp>
        <p:nvSpPr>
          <p:cNvPr id="1827843" name="Rectangle 3">
            <a:extLst>
              <a:ext uri="{FF2B5EF4-FFF2-40B4-BE49-F238E27FC236}">
                <a16:creationId xmlns:a16="http://schemas.microsoft.com/office/drawing/2014/main" id="{3F268A98-65E0-FA4E-B2F2-612E3982CC19}"/>
              </a:ext>
            </a:extLst>
          </p:cNvPr>
          <p:cNvSpPr>
            <a:spLocks noGrp="1" noChangeArrowheads="1"/>
          </p:cNvSpPr>
          <p:nvPr>
            <p:ph type="body" idx="1"/>
          </p:nvPr>
        </p:nvSpPr>
        <p:spPr>
          <a:xfrm>
            <a:off x="415925" y="1196975"/>
            <a:ext cx="9217025" cy="5378450"/>
          </a:xfrm>
        </p:spPr>
        <p:txBody>
          <a:bodyPr/>
          <a:lstStyle/>
          <a:p>
            <a:pPr>
              <a:spcBef>
                <a:spcPct val="0"/>
              </a:spcBef>
            </a:pPr>
            <a:r>
              <a:rPr lang="en-US" altLang="zh-CN"/>
              <a:t>【</a:t>
            </a:r>
            <a:r>
              <a:rPr lang="zh-CN" altLang="en-US"/>
              <a:t>例</a:t>
            </a:r>
            <a:r>
              <a:rPr lang="en-US" altLang="zh-CN"/>
              <a:t>10-1】</a:t>
            </a:r>
            <a:r>
              <a:rPr lang="zh-CN" altLang="en-US"/>
              <a:t>设关系模式</a:t>
            </a:r>
            <a:r>
              <a:rPr lang="en-US" altLang="zh-CN"/>
              <a:t>R(U,F), U={A,B,C,D,E,G},      F={ AB→C,BC→D,ACD→B,D→EG,BE→C,CE→AG}</a:t>
            </a:r>
            <a:r>
              <a:rPr lang="zh-CN" altLang="en-US"/>
              <a:t>,求 </a:t>
            </a:r>
            <a:r>
              <a:rPr lang="en-US" altLang="zh-CN"/>
              <a:t>(BD)</a:t>
            </a:r>
            <a:r>
              <a:rPr lang="en-US" altLang="zh-CN" baseline="30000"/>
              <a:t>+</a:t>
            </a:r>
          </a:p>
          <a:p>
            <a:pPr>
              <a:spcBef>
                <a:spcPct val="0"/>
              </a:spcBef>
            </a:pPr>
            <a:r>
              <a:rPr lang="zh-CN" altLang="en-US"/>
              <a:t>解：令</a:t>
            </a:r>
            <a:r>
              <a:rPr lang="en-US" altLang="zh-CN"/>
              <a:t>X={BD}  (1) </a:t>
            </a:r>
            <a:r>
              <a:rPr lang="zh-CN" altLang="en-US"/>
              <a:t>初值 </a:t>
            </a:r>
            <a:r>
              <a:rPr lang="en-US" altLang="zh-CN"/>
              <a:t>(X)</a:t>
            </a:r>
            <a:r>
              <a:rPr lang="en-US" altLang="zh-CN" baseline="30000"/>
              <a:t>(0)</a:t>
            </a:r>
            <a:r>
              <a:rPr lang="en-US" altLang="zh-CN"/>
              <a:t>={BD} </a:t>
            </a:r>
          </a:p>
          <a:p>
            <a:pPr>
              <a:spcBef>
                <a:spcPct val="0"/>
              </a:spcBef>
              <a:buFont typeface="Wingdings" pitchFamily="2" charset="2"/>
              <a:buNone/>
            </a:pPr>
            <a:r>
              <a:rPr lang="en-US" altLang="zh-CN"/>
              <a:t>   (2) </a:t>
            </a:r>
            <a:r>
              <a:rPr lang="zh-CN" altLang="en-US"/>
              <a:t>在</a:t>
            </a:r>
            <a:r>
              <a:rPr lang="en-US" altLang="zh-CN"/>
              <a:t>F</a:t>
            </a:r>
            <a:r>
              <a:rPr lang="zh-CN" altLang="en-US"/>
              <a:t>中寻找左部是</a:t>
            </a:r>
            <a:r>
              <a:rPr lang="en-US" altLang="zh-CN"/>
              <a:t>BD</a:t>
            </a:r>
            <a:r>
              <a:rPr lang="zh-CN" altLang="en-US"/>
              <a:t>子集的函数依赖，</a:t>
            </a:r>
            <a:r>
              <a:rPr lang="en-US" altLang="zh-CN"/>
              <a:t>D→EG</a:t>
            </a:r>
            <a:r>
              <a:rPr lang="zh-CN" altLang="en-US"/>
              <a:t>满足条件。结果为：</a:t>
            </a:r>
            <a:r>
              <a:rPr lang="en-US" altLang="zh-CN"/>
              <a:t>(X)</a:t>
            </a:r>
            <a:r>
              <a:rPr lang="en-US" altLang="zh-CN" baseline="30000"/>
              <a:t>(1)</a:t>
            </a:r>
            <a:r>
              <a:rPr lang="en-US" altLang="zh-CN"/>
              <a:t>={BDEG}</a:t>
            </a:r>
            <a:r>
              <a:rPr lang="zh-CN" altLang="en-US"/>
              <a:t>。</a:t>
            </a:r>
            <a:r>
              <a:rPr lang="en-US" altLang="zh-CN"/>
              <a:t>X</a:t>
            </a:r>
            <a:r>
              <a:rPr lang="en-US" altLang="zh-CN" baseline="30000"/>
              <a:t>(0)</a:t>
            </a:r>
            <a:r>
              <a:rPr lang="en-US" altLang="zh-CN"/>
              <a:t> </a:t>
            </a:r>
            <a:r>
              <a:rPr lang="en-US" altLang="zh-CN">
                <a:sym typeface="Symbol" pitchFamily="2" charset="2"/>
              </a:rPr>
              <a:t></a:t>
            </a:r>
            <a:r>
              <a:rPr lang="en-US" altLang="zh-CN"/>
              <a:t> X</a:t>
            </a:r>
            <a:r>
              <a:rPr lang="en-US" altLang="zh-CN" baseline="30000"/>
              <a:t>(1)</a:t>
            </a:r>
            <a:r>
              <a:rPr lang="zh-CN" altLang="en-US"/>
              <a:t>。 </a:t>
            </a:r>
          </a:p>
          <a:p>
            <a:pPr lvl="1">
              <a:spcBef>
                <a:spcPct val="0"/>
              </a:spcBef>
            </a:pPr>
            <a:r>
              <a:rPr lang="zh-CN" altLang="en-US"/>
              <a:t>在</a:t>
            </a:r>
            <a:r>
              <a:rPr lang="en-US" altLang="zh-CN"/>
              <a:t>F</a:t>
            </a:r>
            <a:r>
              <a:rPr lang="zh-CN" altLang="en-US"/>
              <a:t>中继续寻找左部是</a:t>
            </a:r>
            <a:r>
              <a:rPr lang="en-US" altLang="zh-CN"/>
              <a:t>BDEG</a:t>
            </a:r>
            <a:r>
              <a:rPr lang="zh-CN" altLang="en-US"/>
              <a:t>子集的函数依赖，得</a:t>
            </a:r>
            <a:r>
              <a:rPr lang="en-US" altLang="zh-CN"/>
              <a:t> BE→C</a:t>
            </a:r>
            <a:r>
              <a:rPr lang="zh-CN" altLang="en-US"/>
              <a:t>，</a:t>
            </a:r>
            <a:r>
              <a:rPr lang="en-US" altLang="zh-CN"/>
              <a:t>C</a:t>
            </a:r>
            <a:r>
              <a:rPr lang="zh-CN" altLang="en-US"/>
              <a:t>不包含在</a:t>
            </a:r>
            <a:r>
              <a:rPr lang="en-US" altLang="zh-CN"/>
              <a:t>BDEG</a:t>
            </a:r>
            <a:r>
              <a:rPr lang="zh-CN" altLang="en-US"/>
              <a:t>中，结果为</a:t>
            </a:r>
            <a:r>
              <a:rPr lang="en-US" altLang="zh-CN"/>
              <a:t>(X)</a:t>
            </a:r>
            <a:r>
              <a:rPr lang="en-US" altLang="zh-CN" baseline="30000"/>
              <a:t>(2)</a:t>
            </a:r>
            <a:r>
              <a:rPr lang="en-US" altLang="zh-CN"/>
              <a:t>={BCDEG}</a:t>
            </a:r>
          </a:p>
          <a:p>
            <a:pPr lvl="1">
              <a:spcBef>
                <a:spcPct val="0"/>
              </a:spcBef>
            </a:pPr>
            <a:r>
              <a:rPr lang="zh-CN" altLang="en-US"/>
              <a:t>在</a:t>
            </a:r>
            <a:r>
              <a:rPr lang="en-US" altLang="zh-CN"/>
              <a:t>F</a:t>
            </a:r>
            <a:r>
              <a:rPr lang="zh-CN" altLang="en-US"/>
              <a:t>中继续寻找左部是</a:t>
            </a:r>
            <a:r>
              <a:rPr lang="en-US" altLang="zh-CN"/>
              <a:t>BCDEG</a:t>
            </a:r>
            <a:r>
              <a:rPr lang="zh-CN" altLang="en-US"/>
              <a:t>子集的函数依赖，得</a:t>
            </a:r>
            <a:r>
              <a:rPr lang="en-US" altLang="zh-CN"/>
              <a:t>BC→D</a:t>
            </a:r>
            <a:r>
              <a:rPr lang="zh-CN" altLang="en-US"/>
              <a:t>，</a:t>
            </a:r>
            <a:r>
              <a:rPr lang="en-US" altLang="zh-CN"/>
              <a:t>CE→AG</a:t>
            </a:r>
            <a:r>
              <a:rPr lang="zh-CN" altLang="en-US"/>
              <a:t>。这里仅有右部属性</a:t>
            </a:r>
            <a:r>
              <a:rPr lang="en-US" altLang="zh-CN"/>
              <a:t>A</a:t>
            </a:r>
            <a:r>
              <a:rPr lang="zh-CN" altLang="en-US"/>
              <a:t>是未出现在</a:t>
            </a:r>
            <a:r>
              <a:rPr lang="en-US" altLang="zh-CN"/>
              <a:t>(X)</a:t>
            </a:r>
            <a:r>
              <a:rPr lang="en-US" altLang="zh-CN" baseline="30000"/>
              <a:t>(2)</a:t>
            </a:r>
            <a:r>
              <a:rPr lang="en-US" altLang="zh-CN"/>
              <a:t> </a:t>
            </a:r>
            <a:r>
              <a:rPr lang="zh-CN" altLang="en-US"/>
              <a:t>中的属性，结果为 </a:t>
            </a:r>
            <a:r>
              <a:rPr lang="en-US" altLang="zh-CN"/>
              <a:t>(X)</a:t>
            </a:r>
            <a:r>
              <a:rPr lang="en-US" altLang="zh-CN" baseline="30000"/>
              <a:t>(3)</a:t>
            </a:r>
            <a:r>
              <a:rPr lang="en-US" altLang="zh-CN"/>
              <a:t>={ABCDEG}</a:t>
            </a:r>
            <a:r>
              <a:rPr lang="zh-CN" altLang="en-US"/>
              <a:t>。</a:t>
            </a:r>
          </a:p>
          <a:p>
            <a:pPr lvl="1">
              <a:spcBef>
                <a:spcPct val="0"/>
              </a:spcBef>
            </a:pPr>
            <a:r>
              <a:rPr lang="en-US" altLang="zh-CN"/>
              <a:t>X</a:t>
            </a:r>
            <a:r>
              <a:rPr lang="en-US" altLang="zh-CN" baseline="30000"/>
              <a:t>(3)</a:t>
            </a:r>
            <a:r>
              <a:rPr lang="en-US" altLang="zh-CN"/>
              <a:t> </a:t>
            </a:r>
            <a:r>
              <a:rPr lang="en-US" altLang="zh-CN">
                <a:sym typeface="Symbol" pitchFamily="2" charset="2"/>
              </a:rPr>
              <a:t></a:t>
            </a:r>
            <a:r>
              <a:rPr lang="en-US" altLang="zh-CN"/>
              <a:t> X</a:t>
            </a:r>
            <a:r>
              <a:rPr lang="en-US" altLang="zh-CN" baseline="30000"/>
              <a:t>(2)</a:t>
            </a:r>
            <a:r>
              <a:rPr lang="zh-CN" altLang="en-US"/>
              <a:t>，虽然</a:t>
            </a:r>
            <a:r>
              <a:rPr lang="en-US" altLang="zh-CN"/>
              <a:t>F</a:t>
            </a:r>
            <a:r>
              <a:rPr lang="zh-CN" altLang="en-US"/>
              <a:t>中还有未考察过的函数依赖，但</a:t>
            </a:r>
            <a:r>
              <a:rPr lang="en-US" altLang="zh-CN"/>
              <a:t>X</a:t>
            </a:r>
            <a:r>
              <a:rPr lang="en-US" altLang="zh-CN" baseline="30000"/>
              <a:t>(3)</a:t>
            </a:r>
            <a:r>
              <a:rPr lang="en-US" altLang="zh-CN"/>
              <a:t> </a:t>
            </a:r>
            <a:r>
              <a:rPr lang="zh-CN" altLang="en-US"/>
              <a:t>已包含了</a:t>
            </a:r>
            <a:r>
              <a:rPr lang="en-US" altLang="zh-CN"/>
              <a:t>R</a:t>
            </a:r>
            <a:r>
              <a:rPr lang="zh-CN" altLang="en-US"/>
              <a:t>中的所有属性，结束。</a:t>
            </a:r>
          </a:p>
          <a:p>
            <a:pPr lvl="1">
              <a:spcBef>
                <a:spcPct val="0"/>
              </a:spcBef>
            </a:pPr>
            <a:r>
              <a:rPr lang="zh-CN" altLang="en-US"/>
              <a:t>输出结果：</a:t>
            </a:r>
            <a:r>
              <a:rPr lang="en-US" altLang="zh-CN"/>
              <a:t>(BD)</a:t>
            </a:r>
            <a:r>
              <a:rPr lang="en-US" altLang="zh-CN" baseline="30000"/>
              <a:t>+</a:t>
            </a:r>
            <a:r>
              <a:rPr lang="en-US" altLang="zh-CN"/>
              <a:t> = {ABCDEG} </a:t>
            </a:r>
            <a:endParaRPr lang="zh-CN" altLang="en-US"/>
          </a:p>
        </p:txBody>
      </p:sp>
      <p:sp>
        <p:nvSpPr>
          <p:cNvPr id="1827845" name="AutoShape 5">
            <a:extLst>
              <a:ext uri="{FF2B5EF4-FFF2-40B4-BE49-F238E27FC236}">
                <a16:creationId xmlns:a16="http://schemas.microsoft.com/office/drawing/2014/main" id="{7C75DD05-A3A9-D643-9BDD-34373FD0B518}"/>
              </a:ext>
            </a:extLst>
          </p:cNvPr>
          <p:cNvSpPr>
            <a:spLocks noChangeArrowheads="1"/>
          </p:cNvSpPr>
          <p:nvPr/>
        </p:nvSpPr>
        <p:spPr bwMode="auto">
          <a:xfrm>
            <a:off x="3008313" y="0"/>
            <a:ext cx="6553200" cy="1268413"/>
          </a:xfrm>
          <a:prstGeom prst="wedgeRoundRectCallout">
            <a:avLst>
              <a:gd name="adj1" fmla="val -9037"/>
              <a:gd name="adj2" fmla="val 49500"/>
              <a:gd name="adj3" fmla="val 16667"/>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Arial" panose="020B0604020202020204" pitchFamily="34" charset="0"/>
              </a:rPr>
              <a:t>只要</a:t>
            </a:r>
            <a:r>
              <a:rPr lang="en-US" altLang="zh-CN" sz="2400">
                <a:latin typeface="Arial" panose="020B0604020202020204" pitchFamily="34" charset="0"/>
              </a:rPr>
              <a:t>F</a:t>
            </a:r>
            <a:r>
              <a:rPr lang="zh-CN" altLang="en-US" sz="2400">
                <a:latin typeface="Arial" panose="020B0604020202020204" pitchFamily="34" charset="0"/>
              </a:rPr>
              <a:t>中的函数依赖的左部属性包含在中间结果</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中，就可以将没有出现在</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中的右部属性</a:t>
            </a:r>
            <a:r>
              <a:rPr lang="en-US" altLang="zh-CN" sz="2400">
                <a:latin typeface="Arial" panose="020B0604020202020204" pitchFamily="34" charset="0"/>
              </a:rPr>
              <a:t>A</a:t>
            </a:r>
            <a:r>
              <a:rPr lang="zh-CN" altLang="en-US" sz="2400">
                <a:latin typeface="Arial" panose="020B0604020202020204" pitchFamily="34" charset="0"/>
              </a:rPr>
              <a:t>并入</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a:t>
            </a:r>
            <a:r>
              <a:rPr lang="en-US" altLang="zh-CN" sz="2400">
                <a:latin typeface="Arial" panose="020B0604020202020204" pitchFamily="34" charset="0"/>
              </a:rPr>
              <a:t>X→A</a:t>
            </a:r>
            <a:r>
              <a:rPr lang="zh-CN" altLang="en-US" sz="2400">
                <a:latin typeface="Arial" panose="020B0604020202020204" pitchFamily="34" charset="0"/>
              </a:rPr>
              <a:t>显然成立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7845"/>
                                        </p:tgtEl>
                                        <p:attrNameLst>
                                          <p:attrName>style.visibility</p:attrName>
                                        </p:attrNameLst>
                                      </p:cBhvr>
                                      <p:to>
                                        <p:strVal val="visible"/>
                                      </p:to>
                                    </p:set>
                                    <p:animEffect transition="in" filter="blinds(horizontal)">
                                      <p:cBhvr>
                                        <p:cTn id="7" dur="500"/>
                                        <p:tgtEl>
                                          <p:spTgt spid="1827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27843">
                                            <p:txEl>
                                              <p:pRg st="0" end="0"/>
                                            </p:txEl>
                                          </p:spTgt>
                                        </p:tgtEl>
                                        <p:attrNameLst>
                                          <p:attrName>style.visibility</p:attrName>
                                        </p:attrNameLst>
                                      </p:cBhvr>
                                      <p:to>
                                        <p:strVal val="visible"/>
                                      </p:to>
                                    </p:set>
                                    <p:animEffect transition="in" filter="wipe(up)">
                                      <p:cBhvr>
                                        <p:cTn id="12" dur="500"/>
                                        <p:tgtEl>
                                          <p:spTgt spid="1827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27843">
                                            <p:txEl>
                                              <p:pRg st="1" end="1"/>
                                            </p:txEl>
                                          </p:spTgt>
                                        </p:tgtEl>
                                        <p:attrNameLst>
                                          <p:attrName>style.visibility</p:attrName>
                                        </p:attrNameLst>
                                      </p:cBhvr>
                                      <p:to>
                                        <p:strVal val="visible"/>
                                      </p:to>
                                    </p:set>
                                    <p:animEffect transition="in" filter="wipe(up)">
                                      <p:cBhvr>
                                        <p:cTn id="17" dur="500"/>
                                        <p:tgtEl>
                                          <p:spTgt spid="1827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27843">
                                            <p:txEl>
                                              <p:pRg st="2" end="2"/>
                                            </p:txEl>
                                          </p:spTgt>
                                        </p:tgtEl>
                                        <p:attrNameLst>
                                          <p:attrName>style.visibility</p:attrName>
                                        </p:attrNameLst>
                                      </p:cBhvr>
                                      <p:to>
                                        <p:strVal val="visible"/>
                                      </p:to>
                                    </p:set>
                                    <p:animEffect transition="in" filter="wipe(up)">
                                      <p:cBhvr>
                                        <p:cTn id="22" dur="500"/>
                                        <p:tgtEl>
                                          <p:spTgt spid="18278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27843">
                                            <p:txEl>
                                              <p:pRg st="3" end="3"/>
                                            </p:txEl>
                                          </p:spTgt>
                                        </p:tgtEl>
                                        <p:attrNameLst>
                                          <p:attrName>style.visibility</p:attrName>
                                        </p:attrNameLst>
                                      </p:cBhvr>
                                      <p:to>
                                        <p:strVal val="visible"/>
                                      </p:to>
                                    </p:set>
                                    <p:animEffect transition="in" filter="wipe(up)">
                                      <p:cBhvr>
                                        <p:cTn id="27" dur="500"/>
                                        <p:tgtEl>
                                          <p:spTgt spid="18278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27843">
                                            <p:txEl>
                                              <p:pRg st="4" end="4"/>
                                            </p:txEl>
                                          </p:spTgt>
                                        </p:tgtEl>
                                        <p:attrNameLst>
                                          <p:attrName>style.visibility</p:attrName>
                                        </p:attrNameLst>
                                      </p:cBhvr>
                                      <p:to>
                                        <p:strVal val="visible"/>
                                      </p:to>
                                    </p:set>
                                    <p:animEffect transition="in" filter="wipe(up)">
                                      <p:cBhvr>
                                        <p:cTn id="32" dur="500"/>
                                        <p:tgtEl>
                                          <p:spTgt spid="182784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27843">
                                            <p:txEl>
                                              <p:pRg st="5" end="5"/>
                                            </p:txEl>
                                          </p:spTgt>
                                        </p:tgtEl>
                                        <p:attrNameLst>
                                          <p:attrName>style.visibility</p:attrName>
                                        </p:attrNameLst>
                                      </p:cBhvr>
                                      <p:to>
                                        <p:strVal val="visible"/>
                                      </p:to>
                                    </p:set>
                                    <p:animEffect transition="in" filter="wipe(up)">
                                      <p:cBhvr>
                                        <p:cTn id="37" dur="500"/>
                                        <p:tgtEl>
                                          <p:spTgt spid="182784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827843">
                                            <p:txEl>
                                              <p:pRg st="6" end="6"/>
                                            </p:txEl>
                                          </p:spTgt>
                                        </p:tgtEl>
                                        <p:attrNameLst>
                                          <p:attrName>style.visibility</p:attrName>
                                        </p:attrNameLst>
                                      </p:cBhvr>
                                      <p:to>
                                        <p:strVal val="visible"/>
                                      </p:to>
                                    </p:set>
                                    <p:animEffect transition="in" filter="wipe(up)">
                                      <p:cBhvr>
                                        <p:cTn id="42" dur="500"/>
                                        <p:tgtEl>
                                          <p:spTgt spid="1827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7843" grpId="0" build="p" bldLvl="2" autoUpdateAnimBg="0"/>
      <p:bldP spid="1827845" grpId="0" animBg="1" autoUpdateAnimBg="0"/>
    </p:bldLst>
  </p:timing>
</p:sld>
</file>

<file path=ppt/slides/slide2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灯片编号占位符 3">
            <a:extLst>
              <a:ext uri="{FF2B5EF4-FFF2-40B4-BE49-F238E27FC236}">
                <a16:creationId xmlns:a16="http://schemas.microsoft.com/office/drawing/2014/main" id="{529ADEFD-4872-9C4B-8A2D-F9150DE6657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EB07B0B-EDAC-D344-A77E-2EC6AEBB8F2F}" type="slidenum">
              <a:rPr lang="zh-CN" altLang="en-US" sz="2000">
                <a:latin typeface="Arial" panose="020B0604020202020204" pitchFamily="34" charset="0"/>
              </a:rPr>
              <a:pPr>
                <a:lnSpc>
                  <a:spcPct val="100000"/>
                </a:lnSpc>
                <a:spcBef>
                  <a:spcPct val="0"/>
                </a:spcBef>
                <a:buClrTx/>
                <a:buSzTx/>
                <a:buFontTx/>
                <a:buNone/>
              </a:pPr>
              <a:t>281</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017B0759-8D05-D74C-A365-F633EEFACE81}"/>
              </a:ext>
            </a:extLst>
          </p:cNvPr>
          <p:cNvSpPr>
            <a:spLocks noGrp="1"/>
          </p:cNvSpPr>
          <p:nvPr>
            <p:ph type="dt" sz="quarter" idx="11"/>
          </p:nvPr>
        </p:nvSpPr>
        <p:spPr/>
        <p:txBody>
          <a:bodyPr/>
          <a:lstStyle/>
          <a:p>
            <a:pPr>
              <a:defRPr/>
            </a:pPr>
            <a:fld id="{F08729C3-6FA0-4235-A684-2446E482C7BB}" type="datetime1">
              <a:rPr lang="zh-CN" altLang="en-US"/>
              <a:pPr>
                <a:defRPr/>
              </a:pPr>
              <a:t>2024/6/12</a:t>
            </a:fld>
            <a:endParaRPr lang="en-US" altLang="zh-CN" sz="1000"/>
          </a:p>
        </p:txBody>
      </p:sp>
      <p:sp>
        <p:nvSpPr>
          <p:cNvPr id="1827842" name="Rectangle 2">
            <a:extLst>
              <a:ext uri="{FF2B5EF4-FFF2-40B4-BE49-F238E27FC236}">
                <a16:creationId xmlns:a16="http://schemas.microsoft.com/office/drawing/2014/main" id="{BBCA565C-EF2D-7641-B888-5F558FE2D75B}"/>
              </a:ext>
            </a:extLst>
          </p:cNvPr>
          <p:cNvSpPr>
            <a:spLocks noGrp="1" noChangeArrowheads="1"/>
          </p:cNvSpPr>
          <p:nvPr>
            <p:ph type="title"/>
          </p:nvPr>
        </p:nvSpPr>
        <p:spPr/>
        <p:txBody>
          <a:bodyPr/>
          <a:lstStyle/>
          <a:p>
            <a:r>
              <a:rPr lang="zh-CN" altLang="en-US" dirty="0"/>
              <a:t>关系模式的规范化</a:t>
            </a:r>
          </a:p>
        </p:txBody>
      </p:sp>
      <p:sp>
        <p:nvSpPr>
          <p:cNvPr id="1827843" name="Rectangle 3">
            <a:extLst>
              <a:ext uri="{FF2B5EF4-FFF2-40B4-BE49-F238E27FC236}">
                <a16:creationId xmlns:a16="http://schemas.microsoft.com/office/drawing/2014/main" id="{3F268A98-65E0-FA4E-B2F2-612E3982CC19}"/>
              </a:ext>
            </a:extLst>
          </p:cNvPr>
          <p:cNvSpPr>
            <a:spLocks noGrp="1" noChangeArrowheads="1"/>
          </p:cNvSpPr>
          <p:nvPr>
            <p:ph type="body" idx="1"/>
          </p:nvPr>
        </p:nvSpPr>
        <p:spPr>
          <a:xfrm>
            <a:off x="415925" y="1196975"/>
            <a:ext cx="9217025" cy="5407634"/>
          </a:xfrm>
        </p:spPr>
        <p:txBody>
          <a:bodyPr/>
          <a:lstStyle/>
          <a:p>
            <a:pPr>
              <a:spcBef>
                <a:spcPct val="0"/>
              </a:spcBef>
            </a:pPr>
            <a:r>
              <a:rPr lang="zh-CN" altLang="en-US" dirty="0"/>
              <a:t>定义</a:t>
            </a:r>
            <a:r>
              <a:rPr lang="en-US" altLang="zh-CN" dirty="0"/>
              <a:t>10.15 </a:t>
            </a:r>
            <a:r>
              <a:rPr lang="zh-CN" altLang="en-US" dirty="0"/>
              <a:t>如果关系模式</a:t>
            </a:r>
            <a:r>
              <a:rPr lang="en-US" altLang="zh-CN" dirty="0"/>
              <a:t>R</a:t>
            </a:r>
            <a:r>
              <a:rPr lang="zh-CN" altLang="en-US" dirty="0"/>
              <a:t>的</a:t>
            </a:r>
            <a:r>
              <a:rPr lang="zh-CN" altLang="en-US" dirty="0">
                <a:solidFill>
                  <a:srgbClr val="0000FF"/>
                </a:solidFill>
              </a:rPr>
              <a:t>每一个属性对应的域值都是不可再分</a:t>
            </a:r>
            <a:r>
              <a:rPr lang="zh-CN" altLang="en-US" dirty="0"/>
              <a:t>的，称模式</a:t>
            </a:r>
            <a:r>
              <a:rPr lang="en-US" altLang="zh-CN" dirty="0"/>
              <a:t>R</a:t>
            </a:r>
            <a:r>
              <a:rPr lang="zh-CN" altLang="en-US" dirty="0"/>
              <a:t>属于</a:t>
            </a:r>
            <a:r>
              <a:rPr lang="zh-CN" altLang="en-US" dirty="0">
                <a:solidFill>
                  <a:srgbClr val="0000FF"/>
                </a:solidFill>
              </a:rPr>
              <a:t>第一范式</a:t>
            </a:r>
            <a:r>
              <a:rPr lang="zh-CN" altLang="en-US" dirty="0"/>
              <a:t>，简记为</a:t>
            </a:r>
            <a:r>
              <a:rPr lang="en-US" altLang="zh-CN" dirty="0"/>
              <a:t>R</a:t>
            </a:r>
            <a:r>
              <a:rPr lang="en-US" altLang="zh-CN" dirty="0">
                <a:sym typeface="Symbol" pitchFamily="2" charset="2"/>
              </a:rPr>
              <a:t></a:t>
            </a:r>
            <a:r>
              <a:rPr lang="en-US" altLang="zh-CN" dirty="0"/>
              <a:t>1NF</a:t>
            </a:r>
          </a:p>
          <a:p>
            <a:endParaRPr lang="en-US" altLang="zh-CN" dirty="0"/>
          </a:p>
          <a:p>
            <a:r>
              <a:rPr lang="zh-CN" altLang="en-US" dirty="0"/>
              <a:t>定义</a:t>
            </a:r>
            <a:r>
              <a:rPr lang="en-US" altLang="zh-CN" dirty="0"/>
              <a:t>10.16  </a:t>
            </a:r>
            <a:r>
              <a:rPr lang="zh-CN" altLang="en-US" dirty="0"/>
              <a:t>设关系模式</a:t>
            </a:r>
            <a:r>
              <a:rPr lang="en-US" altLang="zh-CN" dirty="0"/>
              <a:t>R</a:t>
            </a:r>
            <a:r>
              <a:rPr lang="zh-CN" altLang="en-US" dirty="0"/>
              <a:t>，</a:t>
            </a:r>
            <a:r>
              <a:rPr lang="en-US" altLang="zh-CN" dirty="0"/>
              <a:t>A</a:t>
            </a:r>
            <a:r>
              <a:rPr lang="zh-CN" altLang="en-US" dirty="0"/>
              <a:t>是</a:t>
            </a:r>
            <a:r>
              <a:rPr lang="en-US" altLang="zh-CN" dirty="0"/>
              <a:t>R</a:t>
            </a:r>
            <a:r>
              <a:rPr lang="zh-CN" altLang="en-US" dirty="0"/>
              <a:t>中的属性，</a:t>
            </a:r>
            <a:r>
              <a:rPr lang="en-US" altLang="zh-CN" dirty="0"/>
              <a:t>F</a:t>
            </a:r>
            <a:r>
              <a:rPr lang="zh-CN" altLang="en-US" dirty="0"/>
              <a:t>是</a:t>
            </a:r>
            <a:r>
              <a:rPr lang="en-US" altLang="zh-CN" dirty="0"/>
              <a:t>R</a:t>
            </a:r>
            <a:r>
              <a:rPr lang="zh-CN" altLang="en-US" dirty="0"/>
              <a:t>上的函数依赖集。如果</a:t>
            </a:r>
            <a:r>
              <a:rPr lang="en-US" altLang="zh-CN" dirty="0"/>
              <a:t>A</a:t>
            </a:r>
            <a:r>
              <a:rPr lang="zh-CN" altLang="en-US" dirty="0"/>
              <a:t>包含在</a:t>
            </a:r>
            <a:r>
              <a:rPr lang="en-US" altLang="zh-CN" dirty="0"/>
              <a:t>R</a:t>
            </a:r>
            <a:r>
              <a:rPr lang="zh-CN" altLang="en-US" dirty="0"/>
              <a:t>的某个候选键中，称</a:t>
            </a:r>
            <a:r>
              <a:rPr lang="en-US" altLang="zh-CN" dirty="0"/>
              <a:t>A</a:t>
            </a:r>
            <a:r>
              <a:rPr lang="zh-CN" altLang="en-US" dirty="0"/>
              <a:t>为主属性，否则称</a:t>
            </a:r>
            <a:r>
              <a:rPr lang="en-US" altLang="zh-CN" dirty="0"/>
              <a:t>A</a:t>
            </a:r>
            <a:r>
              <a:rPr lang="zh-CN" altLang="en-US" dirty="0"/>
              <a:t>为非主属性。</a:t>
            </a:r>
          </a:p>
          <a:p>
            <a:r>
              <a:rPr lang="zh-CN" altLang="en-US" dirty="0"/>
              <a:t>定义</a:t>
            </a:r>
            <a:r>
              <a:rPr lang="en-US" altLang="zh-CN" dirty="0"/>
              <a:t>10.17  </a:t>
            </a:r>
            <a:r>
              <a:rPr lang="zh-CN" altLang="en-US" dirty="0"/>
              <a:t>如果一个关系模式</a:t>
            </a:r>
            <a:r>
              <a:rPr lang="en-US" altLang="zh-CN" dirty="0"/>
              <a:t>R</a:t>
            </a:r>
            <a:r>
              <a:rPr lang="en-US" altLang="zh-CN" dirty="0">
                <a:sym typeface="Symbol" pitchFamily="2" charset="2"/>
              </a:rPr>
              <a:t></a:t>
            </a:r>
            <a:r>
              <a:rPr lang="en-US" altLang="zh-CN" dirty="0"/>
              <a:t>1NF</a:t>
            </a:r>
            <a:r>
              <a:rPr lang="zh-CN" altLang="en-US" dirty="0"/>
              <a:t>，且</a:t>
            </a:r>
            <a:r>
              <a:rPr lang="zh-CN" altLang="en-US" dirty="0">
                <a:solidFill>
                  <a:srgbClr val="0000FF"/>
                </a:solidFill>
              </a:rPr>
              <a:t>所有非主属性都</a:t>
            </a:r>
            <a:r>
              <a:rPr lang="zh-CN" altLang="en-US" dirty="0">
                <a:solidFill>
                  <a:srgbClr val="FF0000"/>
                </a:solidFill>
              </a:rPr>
              <a:t>完全依赖</a:t>
            </a:r>
            <a:r>
              <a:rPr lang="zh-CN" altLang="en-US" dirty="0">
                <a:solidFill>
                  <a:srgbClr val="0000FF"/>
                </a:solidFill>
              </a:rPr>
              <a:t>于</a:t>
            </a:r>
            <a:r>
              <a:rPr lang="en-US" altLang="zh-CN" dirty="0">
                <a:solidFill>
                  <a:srgbClr val="0000FF"/>
                </a:solidFill>
              </a:rPr>
              <a:t>R</a:t>
            </a:r>
            <a:r>
              <a:rPr lang="zh-CN" altLang="en-US" dirty="0">
                <a:solidFill>
                  <a:srgbClr val="0000FF"/>
                </a:solidFill>
              </a:rPr>
              <a:t>的每个候选键</a:t>
            </a:r>
            <a:r>
              <a:rPr lang="zh-CN" altLang="en-US" dirty="0"/>
              <a:t>，则</a:t>
            </a:r>
            <a:r>
              <a:rPr lang="en-US" altLang="zh-CN" dirty="0"/>
              <a:t>R</a:t>
            </a:r>
            <a:r>
              <a:rPr lang="en-US" altLang="zh-CN" dirty="0">
                <a:sym typeface="Symbol" pitchFamily="2" charset="2"/>
              </a:rPr>
              <a:t></a:t>
            </a:r>
            <a:r>
              <a:rPr lang="en-US" altLang="zh-CN" dirty="0"/>
              <a:t>2NF</a:t>
            </a:r>
            <a:r>
              <a:rPr lang="zh-CN" altLang="en-US" dirty="0"/>
              <a:t>。  </a:t>
            </a:r>
            <a:endParaRPr lang="en-US" altLang="zh-CN" dirty="0"/>
          </a:p>
          <a:p>
            <a:endParaRPr lang="en-US" altLang="zh-CN" dirty="0"/>
          </a:p>
          <a:p>
            <a:r>
              <a:rPr lang="zh-CN" altLang="en-US" dirty="0"/>
              <a:t>定义</a:t>
            </a:r>
            <a:r>
              <a:rPr lang="en-US" altLang="zh-CN" dirty="0"/>
              <a:t>10.18  </a:t>
            </a:r>
            <a:r>
              <a:rPr lang="zh-CN" altLang="en-US" dirty="0"/>
              <a:t>设</a:t>
            </a:r>
            <a:r>
              <a:rPr lang="en-US" altLang="zh-CN" dirty="0"/>
              <a:t>R</a:t>
            </a:r>
            <a:r>
              <a:rPr lang="en-US" altLang="zh-CN" dirty="0">
                <a:sym typeface="Symbol" pitchFamily="2" charset="2"/>
              </a:rPr>
              <a:t></a:t>
            </a:r>
            <a:r>
              <a:rPr lang="en-US" altLang="zh-CN" dirty="0"/>
              <a:t>1NF</a:t>
            </a:r>
            <a:r>
              <a:rPr lang="zh-CN" altLang="en-US" dirty="0"/>
              <a:t>，若在</a:t>
            </a:r>
            <a:r>
              <a:rPr lang="en-US" altLang="zh-CN" dirty="0"/>
              <a:t>R</a:t>
            </a:r>
            <a:r>
              <a:rPr lang="zh-CN" altLang="en-US" dirty="0"/>
              <a:t>中</a:t>
            </a:r>
            <a:r>
              <a:rPr lang="zh-CN" altLang="en-US" dirty="0">
                <a:solidFill>
                  <a:srgbClr val="FF0000"/>
                </a:solidFill>
              </a:rPr>
              <a:t>没有非主属性传递依赖于</a:t>
            </a:r>
            <a:r>
              <a:rPr lang="en-US" altLang="zh-CN" dirty="0">
                <a:solidFill>
                  <a:srgbClr val="FF0000"/>
                </a:solidFill>
              </a:rPr>
              <a:t>R</a:t>
            </a:r>
            <a:r>
              <a:rPr lang="zh-CN" altLang="en-US" dirty="0">
                <a:solidFill>
                  <a:srgbClr val="FF0000"/>
                </a:solidFill>
              </a:rPr>
              <a:t>的候选键</a:t>
            </a:r>
            <a:r>
              <a:rPr lang="zh-CN" altLang="en-US" dirty="0"/>
              <a:t>，则关系模式</a:t>
            </a:r>
            <a:r>
              <a:rPr lang="en-US" altLang="zh-CN" dirty="0"/>
              <a:t>R</a:t>
            </a:r>
            <a:r>
              <a:rPr lang="en-US" altLang="zh-CN" dirty="0">
                <a:sym typeface="Symbol" pitchFamily="2" charset="2"/>
              </a:rPr>
              <a:t></a:t>
            </a:r>
            <a:r>
              <a:rPr lang="en-US" altLang="zh-CN" dirty="0"/>
              <a:t>3NF </a:t>
            </a:r>
            <a:r>
              <a:rPr lang="zh-CN" altLang="en-US" dirty="0"/>
              <a:t>。如果数据库模式</a:t>
            </a:r>
            <a:r>
              <a:rPr lang="en-US" altLang="zh-CN" i="1" dirty="0"/>
              <a:t>R</a:t>
            </a:r>
            <a:r>
              <a:rPr lang="zh-CN" altLang="en-US" dirty="0"/>
              <a:t>中每一关系模式都是</a:t>
            </a:r>
            <a:r>
              <a:rPr lang="en-US" altLang="zh-CN" dirty="0"/>
              <a:t>3NF</a:t>
            </a:r>
            <a:r>
              <a:rPr lang="zh-CN" altLang="en-US" dirty="0"/>
              <a:t>，则数据库模式</a:t>
            </a:r>
            <a:r>
              <a:rPr lang="en-US" altLang="zh-CN" i="1" dirty="0"/>
              <a:t>R</a:t>
            </a:r>
            <a:r>
              <a:rPr lang="en-US" altLang="zh-CN" dirty="0">
                <a:sym typeface="Symbol" pitchFamily="2" charset="2"/>
              </a:rPr>
              <a:t></a:t>
            </a:r>
            <a:r>
              <a:rPr lang="en-US" altLang="zh-CN" dirty="0"/>
              <a:t>3NF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27843">
                                            <p:txEl>
                                              <p:pRg st="0" end="0"/>
                                            </p:txEl>
                                          </p:spTgt>
                                        </p:tgtEl>
                                        <p:attrNameLst>
                                          <p:attrName>style.visibility</p:attrName>
                                        </p:attrNameLst>
                                      </p:cBhvr>
                                      <p:to>
                                        <p:strVal val="visible"/>
                                      </p:to>
                                    </p:set>
                                    <p:animEffect transition="in" filter="wipe(up)">
                                      <p:cBhvr>
                                        <p:cTn id="7" dur="500"/>
                                        <p:tgtEl>
                                          <p:spTgt spid="18278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7843" grpId="0" build="p" bldLvl="2" autoUpdateAnimBg="0"/>
    </p:bldLst>
  </p:timing>
</p:sld>
</file>

<file path=ppt/slides/slide2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灯片编号占位符 3">
            <a:extLst>
              <a:ext uri="{FF2B5EF4-FFF2-40B4-BE49-F238E27FC236}">
                <a16:creationId xmlns:a16="http://schemas.microsoft.com/office/drawing/2014/main" id="{529ADEFD-4872-9C4B-8A2D-F9150DE6657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EB07B0B-EDAC-D344-A77E-2EC6AEBB8F2F}" type="slidenum">
              <a:rPr lang="zh-CN" altLang="en-US" sz="2000">
                <a:latin typeface="Arial" panose="020B0604020202020204" pitchFamily="34" charset="0"/>
              </a:rPr>
              <a:pPr>
                <a:lnSpc>
                  <a:spcPct val="100000"/>
                </a:lnSpc>
                <a:spcBef>
                  <a:spcPct val="0"/>
                </a:spcBef>
                <a:buClrTx/>
                <a:buSzTx/>
                <a:buFontTx/>
                <a:buNone/>
              </a:pPr>
              <a:t>282</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017B0759-8D05-D74C-A365-F633EEFACE81}"/>
              </a:ext>
            </a:extLst>
          </p:cNvPr>
          <p:cNvSpPr>
            <a:spLocks noGrp="1"/>
          </p:cNvSpPr>
          <p:nvPr>
            <p:ph type="dt" sz="quarter" idx="11"/>
          </p:nvPr>
        </p:nvSpPr>
        <p:spPr/>
        <p:txBody>
          <a:bodyPr/>
          <a:lstStyle/>
          <a:p>
            <a:pPr>
              <a:defRPr/>
            </a:pPr>
            <a:fld id="{F08729C3-6FA0-4235-A684-2446E482C7BB}" type="datetime1">
              <a:rPr lang="zh-CN" altLang="en-US"/>
              <a:pPr>
                <a:defRPr/>
              </a:pPr>
              <a:t>2024/6/12</a:t>
            </a:fld>
            <a:endParaRPr lang="en-US" altLang="zh-CN" sz="1000"/>
          </a:p>
        </p:txBody>
      </p:sp>
      <p:sp>
        <p:nvSpPr>
          <p:cNvPr id="1827842" name="Rectangle 2">
            <a:extLst>
              <a:ext uri="{FF2B5EF4-FFF2-40B4-BE49-F238E27FC236}">
                <a16:creationId xmlns:a16="http://schemas.microsoft.com/office/drawing/2014/main" id="{BBCA565C-EF2D-7641-B888-5F558FE2D75B}"/>
              </a:ext>
            </a:extLst>
          </p:cNvPr>
          <p:cNvSpPr>
            <a:spLocks noGrp="1" noChangeArrowheads="1"/>
          </p:cNvSpPr>
          <p:nvPr>
            <p:ph type="title"/>
          </p:nvPr>
        </p:nvSpPr>
        <p:spPr/>
        <p:txBody>
          <a:bodyPr/>
          <a:lstStyle/>
          <a:p>
            <a:r>
              <a:rPr lang="zh-CN" altLang="en-US" dirty="0"/>
              <a:t>关系模式的规范化</a:t>
            </a:r>
          </a:p>
        </p:txBody>
      </p:sp>
      <p:sp>
        <p:nvSpPr>
          <p:cNvPr id="1827843" name="Rectangle 3">
            <a:extLst>
              <a:ext uri="{FF2B5EF4-FFF2-40B4-BE49-F238E27FC236}">
                <a16:creationId xmlns:a16="http://schemas.microsoft.com/office/drawing/2014/main" id="{3F268A98-65E0-FA4E-B2F2-612E3982CC19}"/>
              </a:ext>
            </a:extLst>
          </p:cNvPr>
          <p:cNvSpPr>
            <a:spLocks noGrp="1" noChangeArrowheads="1"/>
          </p:cNvSpPr>
          <p:nvPr>
            <p:ph type="body" idx="1"/>
          </p:nvPr>
        </p:nvSpPr>
        <p:spPr>
          <a:xfrm>
            <a:off x="415925" y="1196975"/>
            <a:ext cx="9217025" cy="5256824"/>
          </a:xfrm>
        </p:spPr>
        <p:txBody>
          <a:bodyPr/>
          <a:lstStyle/>
          <a:p>
            <a:r>
              <a:rPr lang="zh-CN" altLang="en-US" dirty="0"/>
              <a:t>定义</a:t>
            </a:r>
            <a:r>
              <a:rPr lang="en-US" altLang="zh-CN" dirty="0"/>
              <a:t>10.19   </a:t>
            </a:r>
            <a:r>
              <a:rPr lang="zh-CN" altLang="en-US" dirty="0"/>
              <a:t>若</a:t>
            </a:r>
            <a:r>
              <a:rPr lang="en-US" altLang="zh-CN" dirty="0"/>
              <a:t>R</a:t>
            </a:r>
            <a:r>
              <a:rPr lang="en-US" altLang="zh-CN" dirty="0">
                <a:sym typeface="Symbol" pitchFamily="2" charset="2"/>
              </a:rPr>
              <a:t></a:t>
            </a:r>
            <a:r>
              <a:rPr lang="en-US" altLang="zh-CN" dirty="0"/>
              <a:t>1NF</a:t>
            </a:r>
            <a:r>
              <a:rPr lang="zh-CN" altLang="en-US" dirty="0"/>
              <a:t>，而且</a:t>
            </a:r>
            <a:r>
              <a:rPr lang="en-US" altLang="zh-CN" dirty="0"/>
              <a:t>R</a:t>
            </a:r>
            <a:r>
              <a:rPr lang="zh-CN" altLang="en-US" dirty="0"/>
              <a:t>中</a:t>
            </a:r>
            <a:r>
              <a:rPr lang="zh-CN" altLang="en-US" dirty="0">
                <a:solidFill>
                  <a:srgbClr val="0000FF"/>
                </a:solidFill>
              </a:rPr>
              <a:t>没有任何属性传递依赖于</a:t>
            </a:r>
            <a:r>
              <a:rPr lang="en-US" altLang="zh-CN" dirty="0">
                <a:solidFill>
                  <a:srgbClr val="0000FF"/>
                </a:solidFill>
              </a:rPr>
              <a:t>R</a:t>
            </a:r>
            <a:r>
              <a:rPr lang="zh-CN" altLang="en-US" dirty="0">
                <a:solidFill>
                  <a:srgbClr val="0000FF"/>
                </a:solidFill>
              </a:rPr>
              <a:t>中的任一关键字</a:t>
            </a:r>
            <a:r>
              <a:rPr lang="zh-CN" altLang="en-US" dirty="0"/>
              <a:t>，则关系模式</a:t>
            </a:r>
            <a:r>
              <a:rPr lang="en-US" altLang="zh-CN" dirty="0"/>
              <a:t>R</a:t>
            </a:r>
            <a:r>
              <a:rPr lang="zh-CN" altLang="en-US" dirty="0"/>
              <a:t>属于</a:t>
            </a:r>
            <a:r>
              <a:rPr lang="en-US" altLang="zh-CN" dirty="0"/>
              <a:t>Boyce-Codd</a:t>
            </a:r>
            <a:r>
              <a:rPr lang="zh-CN" altLang="en-US" dirty="0"/>
              <a:t>范式（</a:t>
            </a:r>
            <a:r>
              <a:rPr lang="en-US" altLang="zh-CN" dirty="0"/>
              <a:t>BCNF</a:t>
            </a:r>
            <a:r>
              <a:rPr lang="zh-CN" altLang="en-US" dirty="0"/>
              <a:t>）。如果数据库模式</a:t>
            </a:r>
            <a:r>
              <a:rPr lang="en-US" altLang="zh-CN" i="1" dirty="0"/>
              <a:t>R</a:t>
            </a:r>
            <a:r>
              <a:rPr lang="zh-CN" altLang="en-US" dirty="0"/>
              <a:t>中的每个关系模式</a:t>
            </a:r>
            <a:r>
              <a:rPr lang="en-US" altLang="zh-CN" dirty="0"/>
              <a:t>R</a:t>
            </a:r>
            <a:r>
              <a:rPr lang="zh-CN" altLang="en-US" dirty="0"/>
              <a:t>都属于</a:t>
            </a:r>
            <a:r>
              <a:rPr lang="en-US" altLang="zh-CN" dirty="0"/>
              <a:t>BCNF</a:t>
            </a:r>
            <a:r>
              <a:rPr lang="zh-CN" altLang="en-US" dirty="0"/>
              <a:t>，则数据库模式</a:t>
            </a:r>
            <a:r>
              <a:rPr lang="en-US" altLang="zh-CN" i="1" dirty="0"/>
              <a:t>R</a:t>
            </a:r>
            <a:r>
              <a:rPr lang="en-US" altLang="zh-CN" dirty="0">
                <a:sym typeface="Symbol" pitchFamily="2" charset="2"/>
              </a:rPr>
              <a:t></a:t>
            </a:r>
            <a:r>
              <a:rPr lang="en-US" altLang="zh-CN" dirty="0"/>
              <a:t>BCNF </a:t>
            </a:r>
          </a:p>
          <a:p>
            <a:r>
              <a:rPr lang="en-US" altLang="zh-CN" dirty="0">
                <a:solidFill>
                  <a:srgbClr val="FF0000"/>
                </a:solidFill>
              </a:rPr>
              <a:t>BCNF</a:t>
            </a:r>
            <a:r>
              <a:rPr lang="zh-CN" altLang="en-US" dirty="0">
                <a:solidFill>
                  <a:srgbClr val="FF0000"/>
                </a:solidFill>
              </a:rPr>
              <a:t>不但排除了非主属性对主属性的传递依赖，也排除了主属性间的传递依赖</a:t>
            </a:r>
            <a:endParaRPr lang="en-US" altLang="zh-CN" dirty="0"/>
          </a:p>
          <a:p>
            <a:endParaRPr lang="en-US" altLang="zh-CN" dirty="0"/>
          </a:p>
          <a:p>
            <a:r>
              <a:rPr lang="zh-CN" altLang="en-US" dirty="0"/>
              <a:t>定义</a:t>
            </a:r>
            <a:r>
              <a:rPr lang="en-US" altLang="zh-CN" dirty="0"/>
              <a:t>10.20 </a:t>
            </a:r>
            <a:r>
              <a:rPr lang="zh-CN" altLang="en-US" dirty="0"/>
              <a:t>设关系模式</a:t>
            </a:r>
            <a:r>
              <a:rPr lang="en-US" altLang="zh-CN" dirty="0"/>
              <a:t>R</a:t>
            </a:r>
            <a:r>
              <a:rPr lang="en-US" altLang="zh-CN" dirty="0">
                <a:sym typeface="Symbol" pitchFamily="2" charset="2"/>
              </a:rPr>
              <a:t></a:t>
            </a:r>
            <a:r>
              <a:rPr lang="en-US" altLang="zh-CN" dirty="0"/>
              <a:t>1NF</a:t>
            </a:r>
            <a:r>
              <a:rPr lang="zh-CN" altLang="en-US" dirty="0"/>
              <a:t>，</a:t>
            </a:r>
            <a:r>
              <a:rPr lang="en-US" altLang="zh-CN" dirty="0"/>
              <a:t>F</a:t>
            </a:r>
            <a:r>
              <a:rPr lang="zh-CN" altLang="en-US" dirty="0"/>
              <a:t>是</a:t>
            </a:r>
            <a:r>
              <a:rPr lang="en-US" altLang="zh-CN" dirty="0"/>
              <a:t>R</a:t>
            </a:r>
            <a:r>
              <a:rPr lang="zh-CN" altLang="en-US" dirty="0"/>
              <a:t>上的函数依赖集</a:t>
            </a:r>
            <a:r>
              <a:rPr lang="en-US" altLang="zh-CN" dirty="0"/>
              <a:t>,</a:t>
            </a:r>
            <a:r>
              <a:rPr lang="zh-CN" altLang="en-US" dirty="0"/>
              <a:t>对于</a:t>
            </a:r>
            <a:r>
              <a:rPr lang="en-US" altLang="zh-CN" dirty="0"/>
              <a:t>F</a:t>
            </a:r>
            <a:r>
              <a:rPr lang="zh-CN" altLang="en-US" dirty="0"/>
              <a:t>中的每一个函数依赖</a:t>
            </a:r>
            <a:r>
              <a:rPr lang="en-US" altLang="zh-CN" dirty="0"/>
              <a:t>X→Y</a:t>
            </a:r>
            <a:r>
              <a:rPr lang="zh-CN" altLang="en-US" dirty="0"/>
              <a:t>，必有</a:t>
            </a:r>
            <a:r>
              <a:rPr lang="en-US" altLang="zh-CN" dirty="0"/>
              <a:t>X</a:t>
            </a:r>
            <a:r>
              <a:rPr lang="zh-CN" altLang="en-US" dirty="0"/>
              <a:t>是</a:t>
            </a:r>
            <a:r>
              <a:rPr lang="en-US" altLang="zh-CN" dirty="0"/>
              <a:t>R</a:t>
            </a:r>
            <a:r>
              <a:rPr lang="zh-CN" altLang="en-US" dirty="0"/>
              <a:t>的一个候选键，则</a:t>
            </a:r>
            <a:r>
              <a:rPr lang="en-US" altLang="zh-CN" dirty="0"/>
              <a:t>R</a:t>
            </a:r>
            <a:r>
              <a:rPr lang="en-US" altLang="zh-CN" dirty="0">
                <a:sym typeface="Symbol" pitchFamily="2" charset="2"/>
              </a:rPr>
              <a:t></a:t>
            </a:r>
            <a:r>
              <a:rPr lang="en-US" altLang="zh-CN" dirty="0"/>
              <a:t>BCNF </a:t>
            </a:r>
          </a:p>
          <a:p>
            <a:pPr lvl="1"/>
            <a:r>
              <a:rPr lang="zh-CN" altLang="en-US" dirty="0"/>
              <a:t>如果</a:t>
            </a:r>
            <a:r>
              <a:rPr lang="en-US" altLang="zh-CN" dirty="0"/>
              <a:t>R</a:t>
            </a:r>
            <a:r>
              <a:rPr lang="en-US" altLang="zh-CN" dirty="0">
                <a:sym typeface="Symbol" pitchFamily="2" charset="2"/>
              </a:rPr>
              <a:t></a:t>
            </a:r>
            <a:r>
              <a:rPr lang="en-US" altLang="zh-CN" dirty="0"/>
              <a:t>BCNF</a:t>
            </a:r>
            <a:r>
              <a:rPr lang="zh-CN" altLang="en-US" dirty="0"/>
              <a:t>，则</a:t>
            </a:r>
            <a:r>
              <a:rPr lang="en-US" altLang="zh-CN" dirty="0"/>
              <a:t>R</a:t>
            </a:r>
            <a:r>
              <a:rPr lang="zh-CN" altLang="en-US" dirty="0"/>
              <a:t>上的每一个函数依赖中的</a:t>
            </a:r>
            <a:r>
              <a:rPr lang="en-US" altLang="zh-CN" dirty="0"/>
              <a:t>,</a:t>
            </a:r>
            <a:r>
              <a:rPr lang="zh-CN" altLang="en-US" dirty="0">
                <a:solidFill>
                  <a:srgbClr val="0000FF"/>
                </a:solidFill>
              </a:rPr>
              <a:t>每个决定因素都包含侯选键</a:t>
            </a:r>
            <a:r>
              <a:rPr lang="zh-CN" altLang="en-US" dirty="0"/>
              <a:t> </a:t>
            </a:r>
          </a:p>
        </p:txBody>
      </p:sp>
    </p:spTree>
    <p:extLst>
      <p:ext uri="{BB962C8B-B14F-4D97-AF65-F5344CB8AC3E}">
        <p14:creationId xmlns:p14="http://schemas.microsoft.com/office/powerpoint/2010/main" val="1079623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27843">
                                            <p:txEl>
                                              <p:pRg st="0" end="0"/>
                                            </p:txEl>
                                          </p:spTgt>
                                        </p:tgtEl>
                                        <p:attrNameLst>
                                          <p:attrName>style.visibility</p:attrName>
                                        </p:attrNameLst>
                                      </p:cBhvr>
                                      <p:to>
                                        <p:strVal val="visible"/>
                                      </p:to>
                                    </p:set>
                                    <p:animEffect transition="in" filter="wipe(up)">
                                      <p:cBhvr>
                                        <p:cTn id="7" dur="500"/>
                                        <p:tgtEl>
                                          <p:spTgt spid="1827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27843">
                                            <p:txEl>
                                              <p:pRg st="1" end="1"/>
                                            </p:txEl>
                                          </p:spTgt>
                                        </p:tgtEl>
                                        <p:attrNameLst>
                                          <p:attrName>style.visibility</p:attrName>
                                        </p:attrNameLst>
                                      </p:cBhvr>
                                      <p:to>
                                        <p:strVal val="visible"/>
                                      </p:to>
                                    </p:set>
                                    <p:animEffect transition="in" filter="wipe(up)">
                                      <p:cBhvr>
                                        <p:cTn id="12" dur="500"/>
                                        <p:tgtEl>
                                          <p:spTgt spid="1827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27843">
                                            <p:txEl>
                                              <p:pRg st="3" end="3"/>
                                            </p:txEl>
                                          </p:spTgt>
                                        </p:tgtEl>
                                        <p:attrNameLst>
                                          <p:attrName>style.visibility</p:attrName>
                                        </p:attrNameLst>
                                      </p:cBhvr>
                                      <p:to>
                                        <p:strVal val="visible"/>
                                      </p:to>
                                    </p:set>
                                    <p:animEffect transition="in" filter="wipe(up)">
                                      <p:cBhvr>
                                        <p:cTn id="17" dur="500"/>
                                        <p:tgtEl>
                                          <p:spTgt spid="18278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27843">
                                            <p:txEl>
                                              <p:pRg st="4" end="4"/>
                                            </p:txEl>
                                          </p:spTgt>
                                        </p:tgtEl>
                                        <p:attrNameLst>
                                          <p:attrName>style.visibility</p:attrName>
                                        </p:attrNameLst>
                                      </p:cBhvr>
                                      <p:to>
                                        <p:strVal val="visible"/>
                                      </p:to>
                                    </p:set>
                                    <p:animEffect transition="in" filter="wipe(up)">
                                      <p:cBhvr>
                                        <p:cTn id="22" dur="500"/>
                                        <p:tgtEl>
                                          <p:spTgt spid="1827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7843" grpId="0" build="p" bldLvl="2" autoUpdateAnimBg="0"/>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4B953839-3C2D-6E4A-AC8A-460FF291BE9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marL="0" marR="0" lvl="0" indent="0" algn="r" defTabSz="1157288" rtl="0" eaLnBrk="0" fontAlgn="base" latinLnBrk="0" hangingPunct="0">
              <a:lnSpc>
                <a:spcPct val="100000"/>
              </a:lnSpc>
              <a:spcBef>
                <a:spcPct val="0"/>
              </a:spcBef>
              <a:spcAft>
                <a:spcPct val="0"/>
              </a:spcAft>
              <a:buClrTx/>
              <a:buSzTx/>
              <a:buFontTx/>
              <a:buNone/>
              <a:tabLst/>
              <a:defRPr/>
            </a:pPr>
            <a:fld id="{B3E6EC4F-786A-5E41-A89D-5F87DE3E8D5C}" type="slidenum">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1157288" rtl="0" eaLnBrk="0" fontAlgn="base" latinLnBrk="0" hangingPunct="0">
                <a:lnSpc>
                  <a:spcPct val="100000"/>
                </a:lnSpc>
                <a:spcBef>
                  <a:spcPct val="0"/>
                </a:spcBef>
                <a:spcAft>
                  <a:spcPct val="0"/>
                </a:spcAft>
                <a:buClrTx/>
                <a:buSzTx/>
                <a:buFontTx/>
                <a:buNone/>
                <a:tabLst/>
                <a:defRPr/>
              </a:pPr>
              <a:t>283</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日期占位符 4">
            <a:extLst>
              <a:ext uri="{FF2B5EF4-FFF2-40B4-BE49-F238E27FC236}">
                <a16:creationId xmlns:a16="http://schemas.microsoft.com/office/drawing/2014/main" id="{4B69DC4B-463C-2842-9D49-A95C811DAEAD}"/>
              </a:ext>
            </a:extLst>
          </p:cNvPr>
          <p:cNvSpPr>
            <a:spLocks noGrp="1"/>
          </p:cNvSpPr>
          <p:nvPr>
            <p:ph type="dt" sz="quarter" idx="11"/>
          </p:nvPr>
        </p:nvSpPr>
        <p:spPr/>
        <p:txBody>
          <a:bodyPr/>
          <a:lstStyle/>
          <a:p>
            <a:pPr marL="0" marR="0" lvl="0" indent="0" algn="l" defTabSz="1157288" rtl="0" eaLnBrk="0" fontAlgn="base" latinLnBrk="0" hangingPunct="0">
              <a:lnSpc>
                <a:spcPct val="100000"/>
              </a:lnSpc>
              <a:spcBef>
                <a:spcPct val="0"/>
              </a:spcBef>
              <a:spcAft>
                <a:spcPct val="0"/>
              </a:spcAft>
              <a:buClrTx/>
              <a:buSzTx/>
              <a:buFontTx/>
              <a:buNone/>
              <a:tabLst/>
              <a:defRPr/>
            </a:pPr>
            <a:fld id="{B0F92D45-613C-4241-BFA9-6D30574AC2B6}" type="datetime1">
              <a:rPr kumimoji="0" lang="zh-CN" altLang="en-US" sz="1800" b="1" i="0" u="none" strike="noStrike" kern="1200" cap="none" spc="0" normalizeH="0" baseline="0" noProof="0">
                <a:ln>
                  <a:noFill/>
                </a:ln>
                <a:solidFill>
                  <a:srgbClr val="000000"/>
                </a:solidFill>
                <a:effectLst/>
                <a:uLnTx/>
                <a:uFillTx/>
                <a:latin typeface="Arial"/>
                <a:ea typeface="宋体" panose="02010600030101010101" pitchFamily="2" charset="-122"/>
                <a:cs typeface="+mn-cs"/>
              </a:rPr>
              <a:pPr marL="0" marR="0" lvl="0" indent="0" algn="l" defTabSz="1157288" rtl="0" eaLnBrk="0" fontAlgn="base" latinLnBrk="0" hangingPunct="0">
                <a:lnSpc>
                  <a:spcPct val="100000"/>
                </a:lnSpc>
                <a:spcBef>
                  <a:spcPct val="0"/>
                </a:spcBef>
                <a:spcAft>
                  <a:spcPct val="0"/>
                </a:spcAft>
                <a:buClrTx/>
                <a:buSzTx/>
                <a:buFontTx/>
                <a:buNone/>
                <a:tabLst/>
                <a:defRPr/>
              </a:pPr>
              <a:t>2024/6/12</a:t>
            </a:fld>
            <a:endParaRPr kumimoji="0" lang="en-US" altLang="zh-CN" sz="1000" b="1" i="0" u="none" strike="noStrike" kern="1200" cap="none" spc="0" normalizeH="0" baseline="0" noProof="0">
              <a:ln>
                <a:noFill/>
              </a:ln>
              <a:solidFill>
                <a:srgbClr val="000000"/>
              </a:solidFill>
              <a:effectLst/>
              <a:uLnTx/>
              <a:uFillTx/>
              <a:latin typeface="Arial"/>
              <a:ea typeface="宋体" panose="02010600030101010101" pitchFamily="2" charset="-122"/>
              <a:cs typeface="+mn-cs"/>
            </a:endParaRPr>
          </a:p>
        </p:txBody>
      </p:sp>
      <p:sp>
        <p:nvSpPr>
          <p:cNvPr id="1909762" name="Rectangle 2">
            <a:extLst>
              <a:ext uri="{FF2B5EF4-FFF2-40B4-BE49-F238E27FC236}">
                <a16:creationId xmlns:a16="http://schemas.microsoft.com/office/drawing/2014/main" id="{0269DB20-7264-5A48-8E13-0BED329DF6CE}"/>
              </a:ext>
            </a:extLst>
          </p:cNvPr>
          <p:cNvSpPr>
            <a:spLocks noGrp="1" noChangeArrowheads="1"/>
          </p:cNvSpPr>
          <p:nvPr>
            <p:ph type="title"/>
          </p:nvPr>
        </p:nvSpPr>
        <p:spPr>
          <a:xfrm>
            <a:off x="650875" y="311150"/>
            <a:ext cx="8820150" cy="603250"/>
          </a:xfrm>
        </p:spPr>
        <p:txBody>
          <a:bodyPr/>
          <a:lstStyle/>
          <a:p>
            <a:pPr defTabSz="914400">
              <a:defRPr/>
            </a:pPr>
            <a:r>
              <a:rPr lang="zh-CN" altLang="zh-CN" sz="4400"/>
              <a:t>10.5.4</a:t>
            </a:r>
            <a:r>
              <a:rPr lang="zh-CN" altLang="en-US" sz="4400"/>
              <a:t> </a:t>
            </a:r>
            <a:r>
              <a:rPr lang="zh-CN" altLang="zh-CN" sz="4400"/>
              <a:t>Boyce-Codd范式</a:t>
            </a:r>
            <a:r>
              <a:rPr lang="en-US" altLang="zh-CN" sz="4400"/>
              <a:t>(</a:t>
            </a:r>
            <a:r>
              <a:rPr lang="zh-CN" altLang="zh-CN" sz="4400"/>
              <a:t>BCNF</a:t>
            </a:r>
            <a:r>
              <a:rPr lang="zh-CN" altLang="en-US" sz="4400"/>
              <a:t>)</a:t>
            </a:r>
          </a:p>
        </p:txBody>
      </p:sp>
      <p:sp>
        <p:nvSpPr>
          <p:cNvPr id="37893" name="Rectangle 3">
            <a:extLst>
              <a:ext uri="{FF2B5EF4-FFF2-40B4-BE49-F238E27FC236}">
                <a16:creationId xmlns:a16="http://schemas.microsoft.com/office/drawing/2014/main" id="{1796B621-5D78-7942-AB3A-A9E6458A3ECE}"/>
              </a:ext>
            </a:extLst>
          </p:cNvPr>
          <p:cNvSpPr>
            <a:spLocks noGrp="1" noChangeArrowheads="1"/>
          </p:cNvSpPr>
          <p:nvPr>
            <p:ph type="body" idx="1"/>
          </p:nvPr>
        </p:nvSpPr>
        <p:spPr>
          <a:xfrm>
            <a:off x="488950" y="1196975"/>
            <a:ext cx="9144000" cy="5294313"/>
          </a:xfrm>
        </p:spPr>
        <p:txBody>
          <a:bodyPr/>
          <a:lstStyle/>
          <a:p>
            <a:pPr>
              <a:lnSpc>
                <a:spcPct val="80000"/>
              </a:lnSpc>
            </a:pPr>
            <a:r>
              <a:rPr lang="en-US" altLang="zh-CN" dirty="0"/>
              <a:t>3NF</a:t>
            </a:r>
            <a:r>
              <a:rPr lang="zh-CN" altLang="en-US" dirty="0"/>
              <a:t>与</a:t>
            </a:r>
            <a:r>
              <a:rPr lang="en-US" altLang="zh-CN" dirty="0"/>
              <a:t>BCNF</a:t>
            </a:r>
            <a:r>
              <a:rPr lang="zh-CN" altLang="en-US" dirty="0"/>
              <a:t>的关系</a:t>
            </a:r>
          </a:p>
          <a:p>
            <a:pPr lvl="1">
              <a:lnSpc>
                <a:spcPct val="80000"/>
              </a:lnSpc>
            </a:pPr>
            <a:r>
              <a:rPr lang="zh-CN" altLang="en-US" dirty="0"/>
              <a:t>若</a:t>
            </a:r>
            <a:r>
              <a:rPr lang="en-US" altLang="zh-CN" dirty="0"/>
              <a:t>R∈BCNF </a:t>
            </a:r>
          </a:p>
          <a:p>
            <a:pPr lvl="2">
              <a:lnSpc>
                <a:spcPct val="80000"/>
              </a:lnSpc>
            </a:pPr>
            <a:r>
              <a:rPr lang="zh-CN" altLang="en-US" dirty="0"/>
              <a:t>每一个决定属性集（因素）都包含（候选）键</a:t>
            </a:r>
          </a:p>
          <a:p>
            <a:pPr lvl="2">
              <a:lnSpc>
                <a:spcPct val="80000"/>
              </a:lnSpc>
            </a:pPr>
            <a:r>
              <a:rPr lang="en-US" altLang="zh-CN" dirty="0"/>
              <a:t>R</a:t>
            </a:r>
            <a:r>
              <a:rPr lang="zh-CN" altLang="en-US" dirty="0"/>
              <a:t>中的所有属性</a:t>
            </a:r>
            <a:r>
              <a:rPr lang="en-US" altLang="zh-CN" dirty="0"/>
              <a:t>(</a:t>
            </a:r>
            <a:r>
              <a:rPr lang="zh-CN" altLang="en-US" dirty="0"/>
              <a:t>主，非主属性</a:t>
            </a:r>
            <a:r>
              <a:rPr lang="en-US" altLang="zh-CN" dirty="0"/>
              <a:t>)</a:t>
            </a:r>
            <a:r>
              <a:rPr lang="zh-CN" altLang="en-US" dirty="0"/>
              <a:t>都完全函数依赖于键</a:t>
            </a:r>
          </a:p>
          <a:p>
            <a:pPr lvl="2">
              <a:lnSpc>
                <a:spcPct val="80000"/>
              </a:lnSpc>
            </a:pPr>
            <a:r>
              <a:rPr lang="zh-CN" altLang="en-US" dirty="0"/>
              <a:t>所以</a:t>
            </a:r>
            <a:r>
              <a:rPr lang="en-US" altLang="zh-CN" dirty="0"/>
              <a:t>R∈3NF</a:t>
            </a:r>
            <a:endParaRPr lang="zh-CN" altLang="en-US" dirty="0"/>
          </a:p>
          <a:p>
            <a:pPr lvl="1">
              <a:lnSpc>
                <a:spcPct val="80000"/>
              </a:lnSpc>
            </a:pPr>
            <a:r>
              <a:rPr lang="zh-CN" altLang="en-US" dirty="0"/>
              <a:t>若</a:t>
            </a:r>
            <a:r>
              <a:rPr lang="en-US" altLang="zh-CN" dirty="0"/>
              <a:t>R∈3NF,   </a:t>
            </a:r>
            <a:r>
              <a:rPr lang="en-US" altLang="zh-CN" dirty="0">
                <a:solidFill>
                  <a:srgbClr val="0000FF"/>
                </a:solidFill>
              </a:rPr>
              <a:t>R</a:t>
            </a:r>
            <a:r>
              <a:rPr lang="zh-CN" altLang="en-US" dirty="0">
                <a:solidFill>
                  <a:srgbClr val="0000FF"/>
                </a:solidFill>
              </a:rPr>
              <a:t>不一定</a:t>
            </a:r>
            <a:r>
              <a:rPr lang="en-US" altLang="zh-CN" dirty="0">
                <a:solidFill>
                  <a:srgbClr val="0000FF"/>
                </a:solidFill>
              </a:rPr>
              <a:t>∈BCNF</a:t>
            </a:r>
          </a:p>
          <a:p>
            <a:pPr lvl="2">
              <a:lnSpc>
                <a:spcPct val="80000"/>
              </a:lnSpc>
            </a:pPr>
            <a:r>
              <a:rPr lang="zh-CN" altLang="en-US" dirty="0"/>
              <a:t>如果</a:t>
            </a:r>
            <a:r>
              <a:rPr lang="en-US" altLang="zh-CN" dirty="0"/>
              <a:t>R∈3NF</a:t>
            </a:r>
            <a:r>
              <a:rPr lang="zh-CN" altLang="en-US" dirty="0"/>
              <a:t>，且</a:t>
            </a:r>
            <a:r>
              <a:rPr lang="en-US" altLang="zh-CN" dirty="0"/>
              <a:t>R</a:t>
            </a:r>
            <a:r>
              <a:rPr lang="zh-CN" altLang="en-US" dirty="0"/>
              <a:t>只有一个候选键，则</a:t>
            </a:r>
            <a:r>
              <a:rPr lang="en-US" altLang="zh-CN" dirty="0"/>
              <a:t>R</a:t>
            </a:r>
            <a:r>
              <a:rPr lang="zh-CN" altLang="en-US" dirty="0"/>
              <a:t>必属于</a:t>
            </a:r>
            <a:r>
              <a:rPr lang="en-US" altLang="zh-CN" dirty="0"/>
              <a:t>BCNF</a:t>
            </a:r>
          </a:p>
          <a:p>
            <a:pPr>
              <a:lnSpc>
                <a:spcPct val="80000"/>
              </a:lnSpc>
            </a:pPr>
            <a:r>
              <a:rPr lang="en-US" altLang="zh-CN" dirty="0"/>
              <a:t>BCNF</a:t>
            </a:r>
            <a:r>
              <a:rPr lang="zh-CN" altLang="en-US" dirty="0"/>
              <a:t>比</a:t>
            </a:r>
            <a:r>
              <a:rPr lang="en-US" altLang="zh-CN" dirty="0"/>
              <a:t>3NF</a:t>
            </a:r>
            <a:r>
              <a:rPr lang="zh-CN" altLang="en-US" dirty="0"/>
              <a:t>严格，</a:t>
            </a:r>
          </a:p>
          <a:p>
            <a:pPr lvl="1">
              <a:lnSpc>
                <a:spcPct val="80000"/>
              </a:lnSpc>
            </a:pPr>
            <a:r>
              <a:rPr lang="en-US" altLang="zh-CN" dirty="0"/>
              <a:t>3NF</a:t>
            </a:r>
            <a:r>
              <a:rPr lang="zh-CN" altLang="en-US" dirty="0"/>
              <a:t>仅消除了非主属性的存储异常，</a:t>
            </a:r>
          </a:p>
          <a:p>
            <a:pPr lvl="2">
              <a:lnSpc>
                <a:spcPct val="80000"/>
              </a:lnSpc>
            </a:pPr>
            <a:r>
              <a:rPr lang="en-US" altLang="zh-CN" dirty="0"/>
              <a:t>3NF</a:t>
            </a:r>
            <a:r>
              <a:rPr lang="zh-CN" altLang="en-US" dirty="0"/>
              <a:t>的“不彻底”性表现在可能存在主属性对键的部分依赖和传递依赖。</a:t>
            </a:r>
          </a:p>
          <a:p>
            <a:pPr lvl="1">
              <a:lnSpc>
                <a:spcPct val="80000"/>
              </a:lnSpc>
            </a:pPr>
            <a:r>
              <a:rPr lang="zh-CN" altLang="en-US" dirty="0"/>
              <a:t>而</a:t>
            </a:r>
            <a:r>
              <a:rPr lang="en-US" altLang="zh-CN" dirty="0"/>
              <a:t>BCNF</a:t>
            </a:r>
            <a:r>
              <a:rPr lang="zh-CN" altLang="en-US" dirty="0"/>
              <a:t>消除了整个关系模式的存储异常。</a:t>
            </a:r>
          </a:p>
        </p:txBody>
      </p:sp>
      <p:pic>
        <p:nvPicPr>
          <p:cNvPr id="37894" name="Picture 4">
            <a:extLst>
              <a:ext uri="{FF2B5EF4-FFF2-40B4-BE49-F238E27FC236}">
                <a16:creationId xmlns:a16="http://schemas.microsoft.com/office/drawing/2014/main" id="{A92AF977-D074-5341-8160-C98D5A235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638" y="1196975"/>
            <a:ext cx="48006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DCA2103C-C496-FD48-868D-C0244AD35DD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marL="0" marR="0" lvl="0" indent="0" algn="r" defTabSz="1157288" rtl="0" eaLnBrk="0" fontAlgn="base" latinLnBrk="0" hangingPunct="0">
              <a:lnSpc>
                <a:spcPct val="100000"/>
              </a:lnSpc>
              <a:spcBef>
                <a:spcPct val="0"/>
              </a:spcBef>
              <a:spcAft>
                <a:spcPct val="0"/>
              </a:spcAft>
              <a:buClrTx/>
              <a:buSzTx/>
              <a:buFontTx/>
              <a:buNone/>
              <a:tabLst/>
              <a:defRPr/>
            </a:pPr>
            <a:fld id="{DE5A8765-B503-434D-AB45-08918B7FF07D}" type="slidenum">
              <a:rPr kumimoji="0" lang="zh-CN" altLang="en-US"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1157288" rtl="0" eaLnBrk="0" fontAlgn="base" latinLnBrk="0" hangingPunct="0">
                <a:lnSpc>
                  <a:spcPct val="100000"/>
                </a:lnSpc>
                <a:spcBef>
                  <a:spcPct val="0"/>
                </a:spcBef>
                <a:spcAft>
                  <a:spcPct val="0"/>
                </a:spcAft>
                <a:buClrTx/>
                <a:buSzTx/>
                <a:buFontTx/>
                <a:buNone/>
                <a:tabLst/>
                <a:defRPr/>
              </a:pPr>
              <a:t>284</a:t>
            </a:fld>
            <a:endParaRPr kumimoji="0" lang="en-US" altLang="zh-CN" sz="20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日期占位符 4">
            <a:extLst>
              <a:ext uri="{FF2B5EF4-FFF2-40B4-BE49-F238E27FC236}">
                <a16:creationId xmlns:a16="http://schemas.microsoft.com/office/drawing/2014/main" id="{795B058D-5D30-DD4B-9B8C-00B078C1E099}"/>
              </a:ext>
            </a:extLst>
          </p:cNvPr>
          <p:cNvSpPr>
            <a:spLocks noGrp="1"/>
          </p:cNvSpPr>
          <p:nvPr>
            <p:ph type="dt" sz="quarter" idx="11"/>
          </p:nvPr>
        </p:nvSpPr>
        <p:spPr/>
        <p:txBody>
          <a:bodyPr/>
          <a:lstStyle/>
          <a:p>
            <a:pPr marL="0" marR="0" lvl="0" indent="0" algn="l" defTabSz="1157288" rtl="0" eaLnBrk="0" fontAlgn="base" latinLnBrk="0" hangingPunct="0">
              <a:lnSpc>
                <a:spcPct val="100000"/>
              </a:lnSpc>
              <a:spcBef>
                <a:spcPct val="0"/>
              </a:spcBef>
              <a:spcAft>
                <a:spcPct val="0"/>
              </a:spcAft>
              <a:buClrTx/>
              <a:buSzTx/>
              <a:buFontTx/>
              <a:buNone/>
              <a:tabLst/>
              <a:defRPr/>
            </a:pPr>
            <a:fld id="{468CEC1F-92A4-4C65-9B7E-F2B6B815555D}" type="datetime1">
              <a:rPr kumimoji="0" lang="zh-CN" altLang="en-US" sz="1800" b="1" i="0" u="none" strike="noStrike" kern="1200" cap="none" spc="0" normalizeH="0" baseline="0" noProof="0">
                <a:ln>
                  <a:noFill/>
                </a:ln>
                <a:solidFill>
                  <a:srgbClr val="000000"/>
                </a:solidFill>
                <a:effectLst/>
                <a:uLnTx/>
                <a:uFillTx/>
                <a:latin typeface="Arial"/>
                <a:ea typeface="宋体" panose="02010600030101010101" pitchFamily="2" charset="-122"/>
                <a:cs typeface="+mn-cs"/>
              </a:rPr>
              <a:pPr marL="0" marR="0" lvl="0" indent="0" algn="l" defTabSz="1157288" rtl="0" eaLnBrk="0" fontAlgn="base" latinLnBrk="0" hangingPunct="0">
                <a:lnSpc>
                  <a:spcPct val="100000"/>
                </a:lnSpc>
                <a:spcBef>
                  <a:spcPct val="0"/>
                </a:spcBef>
                <a:spcAft>
                  <a:spcPct val="0"/>
                </a:spcAft>
                <a:buClrTx/>
                <a:buSzTx/>
                <a:buFontTx/>
                <a:buNone/>
                <a:tabLst/>
                <a:defRPr/>
              </a:pPr>
              <a:t>2024/6/12</a:t>
            </a:fld>
            <a:endParaRPr kumimoji="0" lang="en-US" altLang="zh-CN" sz="1000" b="1" i="0" u="none" strike="noStrike" kern="1200" cap="none" spc="0" normalizeH="0" baseline="0" noProof="0">
              <a:ln>
                <a:noFill/>
              </a:ln>
              <a:solidFill>
                <a:srgbClr val="000000"/>
              </a:solidFill>
              <a:effectLst/>
              <a:uLnTx/>
              <a:uFillTx/>
              <a:latin typeface="Arial"/>
              <a:ea typeface="宋体" panose="02010600030101010101" pitchFamily="2" charset="-122"/>
              <a:cs typeface="+mn-cs"/>
            </a:endParaRPr>
          </a:p>
        </p:txBody>
      </p:sp>
      <p:sp>
        <p:nvSpPr>
          <p:cNvPr id="1927170" name="Rectangle 2">
            <a:extLst>
              <a:ext uri="{FF2B5EF4-FFF2-40B4-BE49-F238E27FC236}">
                <a16:creationId xmlns:a16="http://schemas.microsoft.com/office/drawing/2014/main" id="{54519BF9-42EF-C841-8B35-6CAF81072348}"/>
              </a:ext>
            </a:extLst>
          </p:cNvPr>
          <p:cNvSpPr>
            <a:spLocks noGrp="1" noChangeArrowheads="1"/>
          </p:cNvSpPr>
          <p:nvPr>
            <p:ph type="title"/>
          </p:nvPr>
        </p:nvSpPr>
        <p:spPr/>
        <p:txBody>
          <a:bodyPr/>
          <a:lstStyle/>
          <a:p>
            <a:r>
              <a:rPr lang="zh-CN" altLang="en-US"/>
              <a:t>规范化小结</a:t>
            </a:r>
          </a:p>
        </p:txBody>
      </p:sp>
      <p:sp>
        <p:nvSpPr>
          <p:cNvPr id="59397" name="Rectangle 3">
            <a:extLst>
              <a:ext uri="{FF2B5EF4-FFF2-40B4-BE49-F238E27FC236}">
                <a16:creationId xmlns:a16="http://schemas.microsoft.com/office/drawing/2014/main" id="{8038E48A-0F5A-6C44-B017-922684E46B22}"/>
              </a:ext>
            </a:extLst>
          </p:cNvPr>
          <p:cNvSpPr>
            <a:spLocks noGrp="1" noChangeArrowheads="1"/>
          </p:cNvSpPr>
          <p:nvPr>
            <p:ph type="body" idx="1"/>
          </p:nvPr>
        </p:nvSpPr>
        <p:spPr>
          <a:xfrm>
            <a:off x="650875" y="1143000"/>
            <a:ext cx="8820150" cy="384175"/>
          </a:xfrm>
        </p:spPr>
        <p:txBody>
          <a:bodyPr/>
          <a:lstStyle/>
          <a:p>
            <a:pPr marL="342900" indent="-342900" defTabSz="914400"/>
            <a:r>
              <a:rPr lang="zh-CN" altLang="en-US"/>
              <a:t>关系模式规范化的基本步骤</a:t>
            </a:r>
            <a:endParaRPr lang="zh-CN" altLang="en-US" sz="2400"/>
          </a:p>
        </p:txBody>
      </p:sp>
      <p:sp>
        <p:nvSpPr>
          <p:cNvPr id="59398" name="Rectangle 4">
            <a:extLst>
              <a:ext uri="{FF2B5EF4-FFF2-40B4-BE49-F238E27FC236}">
                <a16:creationId xmlns:a16="http://schemas.microsoft.com/office/drawing/2014/main" id="{AF05AE25-9256-134B-8B83-7A6AEEC31F2F}"/>
              </a:ext>
            </a:extLst>
          </p:cNvPr>
          <p:cNvSpPr>
            <a:spLocks noChangeArrowheads="1"/>
          </p:cNvSpPr>
          <p:nvPr/>
        </p:nvSpPr>
        <p:spPr bwMode="auto">
          <a:xfrm>
            <a:off x="776288" y="1927225"/>
            <a:ext cx="8785225" cy="3446463"/>
          </a:xfrm>
          <a:prstGeom prst="rect">
            <a:avLst/>
          </a:prstGeom>
          <a:solidFill>
            <a:srgbClr val="FFFF00">
              <a:alpha val="50195"/>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27305F"/>
              </a:buClr>
              <a:buSzPct val="60000"/>
              <a:buFont typeface="Wingdings" pitchFamily="2" charset="2"/>
              <a:buNone/>
              <a:tabLst/>
              <a:defRPr/>
            </a:pPr>
            <a:endParaRPr kumimoji="0" lang="zh-CN" altLang="en-US" sz="2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399" name="Line 5">
            <a:extLst>
              <a:ext uri="{FF2B5EF4-FFF2-40B4-BE49-F238E27FC236}">
                <a16:creationId xmlns:a16="http://schemas.microsoft.com/office/drawing/2014/main" id="{7242C0B4-513D-C34C-9562-C981C552F765}"/>
              </a:ext>
            </a:extLst>
          </p:cNvPr>
          <p:cNvSpPr>
            <a:spLocks noChangeShapeType="1"/>
          </p:cNvSpPr>
          <p:nvPr/>
        </p:nvSpPr>
        <p:spPr bwMode="auto">
          <a:xfrm>
            <a:off x="2922588" y="1992313"/>
            <a:ext cx="14287" cy="3308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5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9400" name="Rectangle 6">
            <a:extLst>
              <a:ext uri="{FF2B5EF4-FFF2-40B4-BE49-F238E27FC236}">
                <a16:creationId xmlns:a16="http://schemas.microsoft.com/office/drawing/2014/main" id="{229F7F83-081B-3145-9A2E-02F1023D42AB}"/>
              </a:ext>
            </a:extLst>
          </p:cNvPr>
          <p:cNvSpPr>
            <a:spLocks noChangeArrowheads="1"/>
          </p:cNvSpPr>
          <p:nvPr/>
        </p:nvSpPr>
        <p:spPr bwMode="auto">
          <a:xfrm>
            <a:off x="911225" y="1916113"/>
            <a:ext cx="8994775"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1NF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  </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消除非主属性对</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候选键</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的部分函数依赖</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消除决定属性   </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2NF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集非码的非平    </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消除非主属性对</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候选键</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的传递函数依赖</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凡函数依赖       </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3NF</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  </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消除主属性对</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候选键</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的部分和传递函数依赖</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BCNF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  </a:t>
            </a: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消除非平凡且非函数依赖的多值依赖</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4NF</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a:extLst>
              <a:ext uri="{FF2B5EF4-FFF2-40B4-BE49-F238E27FC236}">
                <a16:creationId xmlns:a16="http://schemas.microsoft.com/office/drawing/2014/main" id="{806D3A7D-D487-7445-9A4D-0A666D04E7D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2164C45C-776F-6649-B044-B4BF16AC2B30}" type="slidenum">
              <a:rPr lang="zh-CN" altLang="en-US" sz="2000">
                <a:latin typeface="Arial" panose="020B0604020202020204" pitchFamily="34" charset="0"/>
              </a:rPr>
              <a:pPr>
                <a:lnSpc>
                  <a:spcPct val="100000"/>
                </a:lnSpc>
                <a:spcBef>
                  <a:spcPct val="0"/>
                </a:spcBef>
                <a:buClrTx/>
                <a:buSzTx/>
                <a:buFontTx/>
                <a:buNone/>
              </a:pPr>
              <a:t>285</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C57517DD-4FB3-9D4B-9FA8-A4690ED10911}"/>
              </a:ext>
            </a:extLst>
          </p:cNvPr>
          <p:cNvSpPr>
            <a:spLocks noGrp="1"/>
          </p:cNvSpPr>
          <p:nvPr>
            <p:ph type="dt" sz="quarter" idx="11"/>
          </p:nvPr>
        </p:nvSpPr>
        <p:spPr/>
        <p:txBody>
          <a:bodyPr/>
          <a:lstStyle/>
          <a:p>
            <a:pPr>
              <a:defRPr/>
            </a:pPr>
            <a:fld id="{EB84C8F1-23D8-4B71-A4A1-4AF0606F6D21}" type="datetime1">
              <a:rPr lang="zh-CN" altLang="en-US"/>
              <a:pPr>
                <a:defRPr/>
              </a:pPr>
              <a:t>2024/6/12</a:t>
            </a:fld>
            <a:endParaRPr lang="en-US" altLang="zh-CN" sz="1000"/>
          </a:p>
        </p:txBody>
      </p:sp>
      <p:sp>
        <p:nvSpPr>
          <p:cNvPr id="1883138" name="Rectangle 2">
            <a:extLst>
              <a:ext uri="{FF2B5EF4-FFF2-40B4-BE49-F238E27FC236}">
                <a16:creationId xmlns:a16="http://schemas.microsoft.com/office/drawing/2014/main" id="{959DBA4B-C21B-6643-827F-9683E5E0A74F}"/>
              </a:ext>
            </a:extLst>
          </p:cNvPr>
          <p:cNvSpPr>
            <a:spLocks noGrp="1" noChangeArrowheads="1"/>
          </p:cNvSpPr>
          <p:nvPr>
            <p:ph type="title"/>
          </p:nvPr>
        </p:nvSpPr>
        <p:spPr/>
        <p:txBody>
          <a:bodyPr/>
          <a:lstStyle/>
          <a:p>
            <a:r>
              <a:rPr lang="zh-CN" altLang="en-US"/>
              <a:t>最小依赖集</a:t>
            </a:r>
          </a:p>
        </p:txBody>
      </p:sp>
      <p:sp>
        <p:nvSpPr>
          <p:cNvPr id="93189" name="Rectangle 3">
            <a:extLst>
              <a:ext uri="{FF2B5EF4-FFF2-40B4-BE49-F238E27FC236}">
                <a16:creationId xmlns:a16="http://schemas.microsoft.com/office/drawing/2014/main" id="{E4C7E1C6-A3CC-7B40-8FB9-0F4035E10553}"/>
              </a:ext>
            </a:extLst>
          </p:cNvPr>
          <p:cNvSpPr>
            <a:spLocks noGrp="1" noChangeArrowheads="1"/>
          </p:cNvSpPr>
          <p:nvPr>
            <p:ph type="body" idx="1"/>
          </p:nvPr>
        </p:nvSpPr>
        <p:spPr>
          <a:xfrm>
            <a:off x="631825" y="1125538"/>
            <a:ext cx="9001125" cy="2562225"/>
          </a:xfrm>
        </p:spPr>
        <p:txBody>
          <a:bodyPr/>
          <a:lstStyle/>
          <a:p>
            <a:pPr marL="342900" indent="-342900" algn="just" defTabSz="914400"/>
            <a:r>
              <a:rPr lang="zh-CN" altLang="en-US"/>
              <a:t>定义</a:t>
            </a:r>
            <a:r>
              <a:rPr lang="en-US" altLang="zh-CN"/>
              <a:t>10.10  </a:t>
            </a:r>
            <a:r>
              <a:rPr lang="zh-CN" altLang="en-US"/>
              <a:t>如果函数依赖集</a:t>
            </a:r>
            <a:r>
              <a:rPr lang="en-US" altLang="zh-CN"/>
              <a:t>F</a:t>
            </a:r>
            <a:r>
              <a:rPr lang="zh-CN" altLang="en-US"/>
              <a:t>满足下列条件，则称</a:t>
            </a:r>
            <a:r>
              <a:rPr lang="en-US" altLang="zh-CN"/>
              <a:t>F</a:t>
            </a:r>
            <a:r>
              <a:rPr lang="zh-CN" altLang="en-US"/>
              <a:t>为一个</a:t>
            </a:r>
            <a:r>
              <a:rPr lang="zh-CN" altLang="en-US">
                <a:solidFill>
                  <a:srgbClr val="0000FF"/>
                </a:solidFill>
              </a:rPr>
              <a:t>最小函数依赖集 </a:t>
            </a:r>
            <a:r>
              <a:rPr lang="zh-CN" altLang="en-US"/>
              <a:t>或</a:t>
            </a:r>
            <a:r>
              <a:rPr lang="zh-CN" altLang="en-US">
                <a:solidFill>
                  <a:srgbClr val="0000FF"/>
                </a:solidFill>
              </a:rPr>
              <a:t> 最小覆盖</a:t>
            </a:r>
          </a:p>
          <a:p>
            <a:pPr marL="742950" lvl="1" indent="-285750" algn="just" defTabSz="914400"/>
            <a:r>
              <a:rPr lang="en-US" altLang="zh-CN"/>
              <a:t>(1) F</a:t>
            </a:r>
            <a:r>
              <a:rPr lang="zh-CN" altLang="en-US"/>
              <a:t>中的所有函数依赖其右部都是单属性 </a:t>
            </a:r>
          </a:p>
          <a:p>
            <a:pPr marL="742950" lvl="1" indent="-285750" algn="just" defTabSz="914400"/>
            <a:r>
              <a:rPr lang="en-US" altLang="zh-CN"/>
              <a:t>(2)</a:t>
            </a:r>
            <a:r>
              <a:rPr lang="zh-CN" altLang="en-US"/>
              <a:t>对</a:t>
            </a:r>
            <a:r>
              <a:rPr lang="en-US" altLang="zh-CN"/>
              <a:t>F</a:t>
            </a:r>
            <a:r>
              <a:rPr lang="zh-CN" altLang="en-US"/>
              <a:t>中的任一函数依赖</a:t>
            </a:r>
            <a:r>
              <a:rPr lang="en-US" altLang="zh-CN"/>
              <a:t>X→A, F</a:t>
            </a:r>
            <a:r>
              <a:rPr lang="en-US" altLang="zh-CN">
                <a:sym typeface="Symbol" pitchFamily="2" charset="2"/>
              </a:rPr>
              <a:t></a:t>
            </a:r>
            <a:r>
              <a:rPr lang="en-US" altLang="zh-CN"/>
              <a:t>{X→A}</a:t>
            </a:r>
            <a:r>
              <a:rPr lang="zh-CN" altLang="en-US"/>
              <a:t>与</a:t>
            </a:r>
            <a:r>
              <a:rPr lang="en-US" altLang="zh-CN"/>
              <a:t>F</a:t>
            </a:r>
            <a:r>
              <a:rPr lang="zh-CN" altLang="en-US"/>
              <a:t>不等价</a:t>
            </a:r>
          </a:p>
          <a:p>
            <a:pPr marL="742950" lvl="1" indent="-285750" algn="just" defTabSz="914400"/>
            <a:r>
              <a:rPr lang="en-US" altLang="zh-CN"/>
              <a:t>(3)</a:t>
            </a:r>
            <a:r>
              <a:rPr lang="zh-CN" altLang="en-US"/>
              <a:t>对</a:t>
            </a:r>
            <a:r>
              <a:rPr lang="en-US" altLang="zh-CN"/>
              <a:t>F</a:t>
            </a:r>
            <a:r>
              <a:rPr lang="zh-CN" altLang="en-US"/>
              <a:t>中的任一函数依赖</a:t>
            </a:r>
            <a:r>
              <a:rPr lang="en-US" altLang="zh-CN"/>
              <a:t>X→A</a:t>
            </a:r>
            <a:r>
              <a:rPr lang="zh-CN" altLang="en-US"/>
              <a:t>，</a:t>
            </a:r>
            <a:r>
              <a:rPr lang="en-US" altLang="zh-CN"/>
              <a:t>F</a:t>
            </a:r>
            <a:r>
              <a:rPr lang="en-US" altLang="zh-CN">
                <a:sym typeface="Symbol" pitchFamily="2" charset="2"/>
              </a:rPr>
              <a:t></a:t>
            </a:r>
            <a:r>
              <a:rPr lang="en-US" altLang="zh-CN"/>
              <a:t>{X→A}∪{Z→A }</a:t>
            </a:r>
            <a:r>
              <a:rPr lang="zh-CN" altLang="en-US"/>
              <a:t>与</a:t>
            </a:r>
            <a:r>
              <a:rPr lang="en-US" altLang="zh-CN"/>
              <a:t>F</a:t>
            </a:r>
            <a:r>
              <a:rPr lang="zh-CN" altLang="en-US"/>
              <a:t>不等价。其中，</a:t>
            </a:r>
            <a:r>
              <a:rPr lang="en-US" altLang="zh-CN"/>
              <a:t>Z</a:t>
            </a:r>
            <a:r>
              <a:rPr lang="zh-CN" altLang="en-US"/>
              <a:t>是</a:t>
            </a:r>
            <a:r>
              <a:rPr lang="en-US" altLang="zh-CN"/>
              <a:t>X</a:t>
            </a:r>
            <a:r>
              <a:rPr lang="zh-CN" altLang="en-US"/>
              <a:t>的真子集</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灯片编号占位符 3">
            <a:extLst>
              <a:ext uri="{FF2B5EF4-FFF2-40B4-BE49-F238E27FC236}">
                <a16:creationId xmlns:a16="http://schemas.microsoft.com/office/drawing/2014/main" id="{211AA883-1E5B-3849-8C31-8B521B7F786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E4C5004-BBE6-5D48-A7B4-623D2414BDE7}" type="slidenum">
              <a:rPr lang="zh-CN" altLang="en-US" sz="2000">
                <a:latin typeface="Arial" panose="020B0604020202020204" pitchFamily="34" charset="0"/>
              </a:rPr>
              <a:pPr>
                <a:lnSpc>
                  <a:spcPct val="100000"/>
                </a:lnSpc>
                <a:spcBef>
                  <a:spcPct val="0"/>
                </a:spcBef>
                <a:buClrTx/>
                <a:buSzTx/>
                <a:buFontTx/>
                <a:buNone/>
              </a:pPr>
              <a:t>286</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F380B31E-0782-0245-B329-7FDB5E4FF751}"/>
              </a:ext>
            </a:extLst>
          </p:cNvPr>
          <p:cNvSpPr>
            <a:spLocks noGrp="1"/>
          </p:cNvSpPr>
          <p:nvPr>
            <p:ph type="dt" sz="quarter" idx="11"/>
          </p:nvPr>
        </p:nvSpPr>
        <p:spPr/>
        <p:txBody>
          <a:bodyPr/>
          <a:lstStyle/>
          <a:p>
            <a:pPr>
              <a:defRPr/>
            </a:pPr>
            <a:fld id="{3D2C1568-7D0A-4224-98F2-C91816454DC9}" type="datetime1">
              <a:rPr lang="zh-CN" altLang="en-US"/>
              <a:pPr>
                <a:defRPr/>
              </a:pPr>
              <a:t>2024/6/12</a:t>
            </a:fld>
            <a:endParaRPr lang="en-US" altLang="zh-CN" sz="1000"/>
          </a:p>
        </p:txBody>
      </p:sp>
      <p:sp>
        <p:nvSpPr>
          <p:cNvPr id="1832962" name="Rectangle 2">
            <a:extLst>
              <a:ext uri="{FF2B5EF4-FFF2-40B4-BE49-F238E27FC236}">
                <a16:creationId xmlns:a16="http://schemas.microsoft.com/office/drawing/2014/main" id="{78A9D15E-586B-D844-94F0-72E3FEA47E1E}"/>
              </a:ext>
            </a:extLst>
          </p:cNvPr>
          <p:cNvSpPr>
            <a:spLocks noGrp="1" noChangeArrowheads="1"/>
          </p:cNvSpPr>
          <p:nvPr>
            <p:ph type="title"/>
          </p:nvPr>
        </p:nvSpPr>
        <p:spPr/>
        <p:txBody>
          <a:bodyPr/>
          <a:lstStyle/>
          <a:p>
            <a:pPr>
              <a:defRPr/>
            </a:pPr>
            <a:r>
              <a:rPr lang="en-US" altLang="zh-CN"/>
              <a:t>10.4  </a:t>
            </a:r>
            <a:r>
              <a:rPr lang="zh-CN" altLang="en-US"/>
              <a:t>模式分解</a:t>
            </a:r>
          </a:p>
        </p:txBody>
      </p:sp>
      <p:sp>
        <p:nvSpPr>
          <p:cNvPr id="1832963" name="Rectangle 3">
            <a:extLst>
              <a:ext uri="{FF2B5EF4-FFF2-40B4-BE49-F238E27FC236}">
                <a16:creationId xmlns:a16="http://schemas.microsoft.com/office/drawing/2014/main" id="{096FB63B-B03E-094D-BD9A-1AF26B237D80}"/>
              </a:ext>
            </a:extLst>
          </p:cNvPr>
          <p:cNvSpPr>
            <a:spLocks noGrp="1" noChangeArrowheads="1"/>
          </p:cNvSpPr>
          <p:nvPr>
            <p:ph type="body" idx="1"/>
          </p:nvPr>
        </p:nvSpPr>
        <p:spPr>
          <a:xfrm>
            <a:off x="669925" y="1143000"/>
            <a:ext cx="8963025" cy="5380038"/>
          </a:xfrm>
        </p:spPr>
        <p:txBody>
          <a:bodyPr/>
          <a:lstStyle/>
          <a:p>
            <a:pPr>
              <a:lnSpc>
                <a:spcPct val="80000"/>
              </a:lnSpc>
              <a:spcBef>
                <a:spcPct val="35000"/>
              </a:spcBef>
            </a:pPr>
            <a:r>
              <a:rPr lang="zh-CN" altLang="en-US" dirty="0"/>
              <a:t>一个大的模式在属性间可能会存在复杂的数据依赖关系</a:t>
            </a:r>
            <a:r>
              <a:rPr lang="en-US" altLang="zh-CN" dirty="0"/>
              <a:t>,</a:t>
            </a:r>
            <a:r>
              <a:rPr lang="zh-CN" altLang="en-US" dirty="0"/>
              <a:t> 带来存储异常 等问题</a:t>
            </a:r>
          </a:p>
          <a:p>
            <a:pPr>
              <a:lnSpc>
                <a:spcPct val="80000"/>
              </a:lnSpc>
              <a:spcBef>
                <a:spcPct val="35000"/>
              </a:spcBef>
            </a:pPr>
            <a:r>
              <a:rPr lang="zh-CN" altLang="en-US" dirty="0"/>
              <a:t>定义</a:t>
            </a:r>
            <a:r>
              <a:rPr lang="en-US" altLang="zh-CN" dirty="0"/>
              <a:t>10.11 </a:t>
            </a:r>
            <a:r>
              <a:rPr lang="zh-CN" altLang="en-US" dirty="0"/>
              <a:t>设关系模式</a:t>
            </a:r>
            <a:r>
              <a:rPr lang="en-US" altLang="zh-CN" dirty="0"/>
              <a:t>R(U),</a:t>
            </a:r>
            <a:r>
              <a:rPr lang="en-US" altLang="zh-CN" i="1" dirty="0" err="1"/>
              <a:t>ρ</a:t>
            </a:r>
            <a:r>
              <a:rPr lang="en-US" altLang="zh-CN" dirty="0"/>
              <a:t>={R</a:t>
            </a:r>
            <a:r>
              <a:rPr lang="en-US" altLang="zh-CN" baseline="-25000" dirty="0"/>
              <a:t>1</a:t>
            </a:r>
            <a:r>
              <a:rPr lang="en-US" altLang="zh-CN" dirty="0"/>
              <a:t>(U</a:t>
            </a:r>
            <a:r>
              <a:rPr lang="en-US" altLang="zh-CN" baseline="-25000" dirty="0"/>
              <a:t>1</a:t>
            </a:r>
            <a:r>
              <a:rPr lang="en-US" altLang="zh-CN" dirty="0"/>
              <a:t>), R</a:t>
            </a:r>
            <a:r>
              <a:rPr lang="en-US" altLang="zh-CN" baseline="-25000" dirty="0"/>
              <a:t>2</a:t>
            </a:r>
            <a:r>
              <a:rPr lang="en-US" altLang="zh-CN" dirty="0"/>
              <a:t>(U</a:t>
            </a:r>
            <a:r>
              <a:rPr lang="en-US" altLang="zh-CN" baseline="-25000" dirty="0"/>
              <a:t>2</a:t>
            </a:r>
            <a:r>
              <a:rPr lang="en-US" altLang="zh-CN" dirty="0"/>
              <a:t>), </a:t>
            </a:r>
            <a:r>
              <a:rPr lang="en-US" altLang="zh-CN" dirty="0">
                <a:sym typeface="Symbol" pitchFamily="2" charset="2"/>
              </a:rPr>
              <a:t></a:t>
            </a:r>
            <a:r>
              <a:rPr lang="en-US" altLang="zh-CN" dirty="0"/>
              <a:t>, </a:t>
            </a:r>
            <a:r>
              <a:rPr lang="en-US" altLang="zh-CN" dirty="0" err="1"/>
              <a:t>R</a:t>
            </a:r>
            <a:r>
              <a:rPr lang="en-US" altLang="zh-CN" baseline="-25000" dirty="0" err="1"/>
              <a:t>k</a:t>
            </a:r>
            <a:r>
              <a:rPr lang="en-US" altLang="zh-CN" dirty="0"/>
              <a:t>(</a:t>
            </a:r>
            <a:r>
              <a:rPr lang="en-US" altLang="zh-CN" dirty="0" err="1"/>
              <a:t>U</a:t>
            </a:r>
            <a:r>
              <a:rPr lang="en-US" altLang="zh-CN" baseline="-25000" dirty="0" err="1"/>
              <a:t>k</a:t>
            </a:r>
            <a:r>
              <a:rPr lang="en-US" altLang="zh-CN" dirty="0"/>
              <a:t>)}</a:t>
            </a:r>
            <a:r>
              <a:rPr lang="zh-CN" altLang="en-US" dirty="0"/>
              <a:t>是一个关系模式的集合，若 ∪</a:t>
            </a:r>
            <a:r>
              <a:rPr lang="en-US" altLang="zh-CN" baseline="-25000" dirty="0" err="1"/>
              <a:t>i</a:t>
            </a:r>
            <a:r>
              <a:rPr lang="en-US" altLang="zh-CN" baseline="-25000" dirty="0"/>
              <a:t>=1</a:t>
            </a:r>
            <a:r>
              <a:rPr lang="en-US" altLang="zh-CN" baseline="30000" dirty="0"/>
              <a:t>k</a:t>
            </a:r>
            <a:r>
              <a:rPr lang="en-US" altLang="zh-CN" dirty="0"/>
              <a:t>U</a:t>
            </a:r>
            <a:r>
              <a:rPr lang="en-US" altLang="zh-CN" baseline="-25000" dirty="0"/>
              <a:t>i</a:t>
            </a:r>
            <a:r>
              <a:rPr lang="en-US" altLang="zh-CN" dirty="0"/>
              <a:t> =U</a:t>
            </a:r>
            <a:r>
              <a:rPr lang="zh-CN" altLang="en-US" dirty="0"/>
              <a:t>，则称</a:t>
            </a:r>
            <a:r>
              <a:rPr lang="en-US" altLang="zh-CN" i="1" dirty="0" err="1"/>
              <a:t>ρ</a:t>
            </a:r>
            <a:r>
              <a:rPr lang="zh-CN" altLang="en-US" dirty="0"/>
              <a:t>是关系模式</a:t>
            </a:r>
            <a:r>
              <a:rPr lang="en-US" altLang="zh-CN" dirty="0"/>
              <a:t>R(U)</a:t>
            </a:r>
            <a:r>
              <a:rPr lang="zh-CN" altLang="en-US" dirty="0"/>
              <a:t>的一个分解。 </a:t>
            </a:r>
          </a:p>
          <a:p>
            <a:pPr>
              <a:lnSpc>
                <a:spcPct val="80000"/>
              </a:lnSpc>
              <a:spcBef>
                <a:spcPct val="35000"/>
              </a:spcBef>
            </a:pPr>
            <a:r>
              <a:rPr lang="zh-CN" altLang="en-US" dirty="0"/>
              <a:t>一个关系模式可以有多种不同的分解 </a:t>
            </a:r>
          </a:p>
          <a:p>
            <a:pPr lvl="1">
              <a:lnSpc>
                <a:spcPct val="80000"/>
              </a:lnSpc>
              <a:spcBef>
                <a:spcPct val="35000"/>
              </a:spcBef>
            </a:pPr>
            <a:r>
              <a:rPr lang="zh-CN" altLang="en-US" dirty="0"/>
              <a:t>例如关系模式</a:t>
            </a:r>
            <a:r>
              <a:rPr lang="en-US" altLang="zh-CN" dirty="0"/>
              <a:t>E(</a:t>
            </a:r>
            <a:r>
              <a:rPr lang="en-US" altLang="zh-CN" dirty="0" err="1"/>
              <a:t>EmpNo</a:t>
            </a:r>
            <a:r>
              <a:rPr lang="en-US" altLang="zh-CN" dirty="0"/>
              <a:t>, Title, Salary) </a:t>
            </a:r>
          </a:p>
          <a:p>
            <a:pPr lvl="1">
              <a:lnSpc>
                <a:spcPct val="80000"/>
              </a:lnSpc>
              <a:spcBef>
                <a:spcPct val="35000"/>
              </a:spcBef>
              <a:buFontTx/>
              <a:buNone/>
            </a:pPr>
            <a:r>
              <a:rPr lang="en-US" altLang="zh-CN" sz="2400" i="1" dirty="0"/>
              <a:t>        ρ</a:t>
            </a:r>
            <a:r>
              <a:rPr lang="en-US" altLang="zh-CN" sz="2400" baseline="-25000" dirty="0"/>
              <a:t>1</a:t>
            </a:r>
            <a:r>
              <a:rPr lang="en-US" altLang="zh-CN" sz="2400" dirty="0"/>
              <a:t>={E</a:t>
            </a:r>
            <a:r>
              <a:rPr lang="en-US" altLang="zh-CN" sz="2400" baseline="-25000" dirty="0"/>
              <a:t>1 </a:t>
            </a:r>
            <a:r>
              <a:rPr lang="en-US" altLang="zh-CN" sz="2400" dirty="0"/>
              <a:t>(</a:t>
            </a:r>
            <a:r>
              <a:rPr lang="en-US" altLang="zh-CN" sz="2400" dirty="0" err="1"/>
              <a:t>EmpNo</a:t>
            </a:r>
            <a:r>
              <a:rPr lang="en-US" altLang="zh-CN" sz="2400" dirty="0"/>
              <a:t>, Title ), E</a:t>
            </a:r>
            <a:r>
              <a:rPr lang="en-US" altLang="zh-CN" sz="2400" baseline="-25000" dirty="0"/>
              <a:t>2 </a:t>
            </a:r>
            <a:r>
              <a:rPr lang="en-US" altLang="zh-CN" sz="2400" dirty="0"/>
              <a:t>(Title , Salary)}</a:t>
            </a:r>
            <a:r>
              <a:rPr lang="zh-CN" altLang="en-US" sz="2400" dirty="0"/>
              <a:t>；</a:t>
            </a:r>
            <a:endParaRPr lang="zh-CN" altLang="en-US" sz="2400" i="1" dirty="0"/>
          </a:p>
          <a:p>
            <a:pPr lvl="1">
              <a:lnSpc>
                <a:spcPct val="80000"/>
              </a:lnSpc>
              <a:spcBef>
                <a:spcPct val="35000"/>
              </a:spcBef>
              <a:buFontTx/>
              <a:buNone/>
            </a:pPr>
            <a:r>
              <a:rPr lang="en-US" altLang="zh-CN" sz="2400" i="1" dirty="0"/>
              <a:t>        ρ</a:t>
            </a:r>
            <a:r>
              <a:rPr lang="en-US" altLang="zh-CN" sz="2400" baseline="-25000" dirty="0"/>
              <a:t>2</a:t>
            </a:r>
            <a:r>
              <a:rPr lang="en-US" altLang="zh-CN" sz="2400" dirty="0"/>
              <a:t>={E</a:t>
            </a:r>
            <a:r>
              <a:rPr lang="en-US" altLang="zh-CN" sz="2400" baseline="-25000" dirty="0"/>
              <a:t>1</a:t>
            </a:r>
            <a:r>
              <a:rPr lang="en-US" altLang="zh-CN" sz="2400" dirty="0"/>
              <a:t> (</a:t>
            </a:r>
            <a:r>
              <a:rPr lang="en-US" altLang="zh-CN" sz="2400" dirty="0" err="1"/>
              <a:t>EmpNo</a:t>
            </a:r>
            <a:r>
              <a:rPr lang="en-US" altLang="zh-CN" sz="2400" dirty="0"/>
              <a:t>, Title ), E</a:t>
            </a:r>
            <a:r>
              <a:rPr lang="en-US" altLang="zh-CN" sz="2400" baseline="-25000" dirty="0"/>
              <a:t>2</a:t>
            </a:r>
            <a:r>
              <a:rPr lang="en-US" altLang="zh-CN" sz="2400" dirty="0"/>
              <a:t>(</a:t>
            </a:r>
            <a:r>
              <a:rPr lang="en-US" altLang="zh-CN" sz="2400" dirty="0" err="1"/>
              <a:t>EmpNo</a:t>
            </a:r>
            <a:r>
              <a:rPr lang="en-US" altLang="zh-CN" sz="2400" dirty="0"/>
              <a:t>, Salary)}</a:t>
            </a:r>
            <a:endParaRPr lang="zh-CN" altLang="en-US" sz="2400" i="1" dirty="0"/>
          </a:p>
          <a:p>
            <a:pPr lvl="1">
              <a:lnSpc>
                <a:spcPct val="80000"/>
              </a:lnSpc>
              <a:spcBef>
                <a:spcPct val="35000"/>
              </a:spcBef>
              <a:buFontTx/>
              <a:buNone/>
            </a:pPr>
            <a:r>
              <a:rPr lang="en-US" altLang="zh-CN" sz="2400" i="1" dirty="0"/>
              <a:t>        ρ</a:t>
            </a:r>
            <a:r>
              <a:rPr lang="en-US" altLang="zh-CN" sz="2400" baseline="-25000" dirty="0"/>
              <a:t>3</a:t>
            </a:r>
            <a:r>
              <a:rPr lang="en-US" altLang="zh-CN" sz="2400" dirty="0"/>
              <a:t>={E</a:t>
            </a:r>
            <a:r>
              <a:rPr lang="en-US" altLang="zh-CN" sz="2400" baseline="-25000" dirty="0"/>
              <a:t>1</a:t>
            </a:r>
            <a:r>
              <a:rPr lang="en-US" altLang="zh-CN" sz="2400" dirty="0"/>
              <a:t> (</a:t>
            </a:r>
            <a:r>
              <a:rPr lang="en-US" altLang="zh-CN" sz="2400" dirty="0" err="1"/>
              <a:t>EmpNo</a:t>
            </a:r>
            <a:r>
              <a:rPr lang="en-US" altLang="zh-CN" sz="2400" dirty="0"/>
              <a:t>, Salary), E</a:t>
            </a:r>
            <a:r>
              <a:rPr lang="en-US" altLang="zh-CN" sz="2400" baseline="-25000" dirty="0"/>
              <a:t>2 </a:t>
            </a:r>
            <a:r>
              <a:rPr lang="en-US" altLang="zh-CN" sz="2400" dirty="0"/>
              <a:t>(Title, Salary)}</a:t>
            </a:r>
          </a:p>
          <a:p>
            <a:pPr>
              <a:lnSpc>
                <a:spcPct val="80000"/>
              </a:lnSpc>
            </a:pPr>
            <a:r>
              <a:rPr lang="zh-CN" altLang="en-US" dirty="0"/>
              <a:t>分解后的模式应该与原模式等价 </a:t>
            </a:r>
          </a:p>
          <a:p>
            <a:pPr lvl="1">
              <a:lnSpc>
                <a:spcPct val="80000"/>
              </a:lnSpc>
            </a:pPr>
            <a:r>
              <a:rPr lang="zh-CN" altLang="en-US" dirty="0">
                <a:solidFill>
                  <a:srgbClr val="FF0000"/>
                </a:solidFill>
              </a:rPr>
              <a:t>无损连接分解</a:t>
            </a:r>
          </a:p>
          <a:p>
            <a:pPr lvl="1">
              <a:lnSpc>
                <a:spcPct val="80000"/>
              </a:lnSpc>
            </a:pPr>
            <a:r>
              <a:rPr lang="zh-CN" altLang="en-US" dirty="0">
                <a:solidFill>
                  <a:srgbClr val="FF0000"/>
                </a:solidFill>
              </a:rPr>
              <a:t>分解保持依赖性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32963">
                                            <p:txEl>
                                              <p:pRg st="0" end="0"/>
                                            </p:txEl>
                                          </p:spTgt>
                                        </p:tgtEl>
                                        <p:attrNameLst>
                                          <p:attrName>style.visibility</p:attrName>
                                        </p:attrNameLst>
                                      </p:cBhvr>
                                      <p:to>
                                        <p:strVal val="visible"/>
                                      </p:to>
                                    </p:set>
                                    <p:animEffect transition="in" filter="wipe(up)">
                                      <p:cBhvr>
                                        <p:cTn id="7" dur="500"/>
                                        <p:tgtEl>
                                          <p:spTgt spid="1832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32963">
                                            <p:txEl>
                                              <p:pRg st="1" end="1"/>
                                            </p:txEl>
                                          </p:spTgt>
                                        </p:tgtEl>
                                        <p:attrNameLst>
                                          <p:attrName>style.visibility</p:attrName>
                                        </p:attrNameLst>
                                      </p:cBhvr>
                                      <p:to>
                                        <p:strVal val="visible"/>
                                      </p:to>
                                    </p:set>
                                    <p:animEffect transition="in" filter="wipe(up)">
                                      <p:cBhvr>
                                        <p:cTn id="12" dur="500"/>
                                        <p:tgtEl>
                                          <p:spTgt spid="1832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32963">
                                            <p:txEl>
                                              <p:pRg st="2" end="2"/>
                                            </p:txEl>
                                          </p:spTgt>
                                        </p:tgtEl>
                                        <p:attrNameLst>
                                          <p:attrName>style.visibility</p:attrName>
                                        </p:attrNameLst>
                                      </p:cBhvr>
                                      <p:to>
                                        <p:strVal val="visible"/>
                                      </p:to>
                                    </p:set>
                                    <p:animEffect transition="in" filter="wipe(up)">
                                      <p:cBhvr>
                                        <p:cTn id="17" dur="500"/>
                                        <p:tgtEl>
                                          <p:spTgt spid="183296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32963">
                                            <p:txEl>
                                              <p:pRg st="3" end="3"/>
                                            </p:txEl>
                                          </p:spTgt>
                                        </p:tgtEl>
                                        <p:attrNameLst>
                                          <p:attrName>style.visibility</p:attrName>
                                        </p:attrNameLst>
                                      </p:cBhvr>
                                      <p:to>
                                        <p:strVal val="visible"/>
                                      </p:to>
                                    </p:set>
                                    <p:animEffect transition="in" filter="wipe(up)">
                                      <p:cBhvr>
                                        <p:cTn id="20" dur="500"/>
                                        <p:tgtEl>
                                          <p:spTgt spid="183296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832963">
                                            <p:txEl>
                                              <p:pRg st="4" end="4"/>
                                            </p:txEl>
                                          </p:spTgt>
                                        </p:tgtEl>
                                        <p:attrNameLst>
                                          <p:attrName>style.visibility</p:attrName>
                                        </p:attrNameLst>
                                      </p:cBhvr>
                                      <p:to>
                                        <p:strVal val="visible"/>
                                      </p:to>
                                    </p:set>
                                    <p:animEffect transition="in" filter="wipe(up)">
                                      <p:cBhvr>
                                        <p:cTn id="23" dur="500"/>
                                        <p:tgtEl>
                                          <p:spTgt spid="1832963">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832963">
                                            <p:txEl>
                                              <p:pRg st="5" end="5"/>
                                            </p:txEl>
                                          </p:spTgt>
                                        </p:tgtEl>
                                        <p:attrNameLst>
                                          <p:attrName>style.visibility</p:attrName>
                                        </p:attrNameLst>
                                      </p:cBhvr>
                                      <p:to>
                                        <p:strVal val="visible"/>
                                      </p:to>
                                    </p:set>
                                    <p:animEffect transition="in" filter="wipe(up)">
                                      <p:cBhvr>
                                        <p:cTn id="26" dur="500"/>
                                        <p:tgtEl>
                                          <p:spTgt spid="1832963">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832963">
                                            <p:txEl>
                                              <p:pRg st="6" end="6"/>
                                            </p:txEl>
                                          </p:spTgt>
                                        </p:tgtEl>
                                        <p:attrNameLst>
                                          <p:attrName>style.visibility</p:attrName>
                                        </p:attrNameLst>
                                      </p:cBhvr>
                                      <p:to>
                                        <p:strVal val="visible"/>
                                      </p:to>
                                    </p:set>
                                    <p:animEffect transition="in" filter="wipe(up)">
                                      <p:cBhvr>
                                        <p:cTn id="29" dur="500"/>
                                        <p:tgtEl>
                                          <p:spTgt spid="183296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32963">
                                            <p:txEl>
                                              <p:pRg st="7" end="7"/>
                                            </p:txEl>
                                          </p:spTgt>
                                        </p:tgtEl>
                                        <p:attrNameLst>
                                          <p:attrName>style.visibility</p:attrName>
                                        </p:attrNameLst>
                                      </p:cBhvr>
                                      <p:to>
                                        <p:strVal val="visible"/>
                                      </p:to>
                                    </p:set>
                                    <p:animEffect transition="in" filter="wipe(up)">
                                      <p:cBhvr>
                                        <p:cTn id="34" dur="500"/>
                                        <p:tgtEl>
                                          <p:spTgt spid="1832963">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832963">
                                            <p:txEl>
                                              <p:pRg st="8" end="8"/>
                                            </p:txEl>
                                          </p:spTgt>
                                        </p:tgtEl>
                                        <p:attrNameLst>
                                          <p:attrName>style.visibility</p:attrName>
                                        </p:attrNameLst>
                                      </p:cBhvr>
                                      <p:to>
                                        <p:strVal val="visible"/>
                                      </p:to>
                                    </p:set>
                                    <p:animEffect transition="in" filter="wipe(up)">
                                      <p:cBhvr>
                                        <p:cTn id="37" dur="500"/>
                                        <p:tgtEl>
                                          <p:spTgt spid="1832963">
                                            <p:txEl>
                                              <p:pRg st="8" end="8"/>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32963">
                                            <p:txEl>
                                              <p:pRg st="9" end="9"/>
                                            </p:txEl>
                                          </p:spTgt>
                                        </p:tgtEl>
                                        <p:attrNameLst>
                                          <p:attrName>style.visibility</p:attrName>
                                        </p:attrNameLst>
                                      </p:cBhvr>
                                      <p:to>
                                        <p:strVal val="visible"/>
                                      </p:to>
                                    </p:set>
                                    <p:animEffect transition="in" filter="wipe(up)">
                                      <p:cBhvr>
                                        <p:cTn id="40" dur="500"/>
                                        <p:tgtEl>
                                          <p:spTgt spid="1832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63" grpId="0" build="p" autoUpdateAnimBg="0"/>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a:extLst>
              <a:ext uri="{FF2B5EF4-FFF2-40B4-BE49-F238E27FC236}">
                <a16:creationId xmlns:a16="http://schemas.microsoft.com/office/drawing/2014/main" id="{F9E3B772-71C5-B342-BB8C-0432225024F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A5CA0F58-F831-804D-A55A-77933E960464}" type="slidenum">
              <a:rPr lang="zh-CN" altLang="en-US" sz="2000">
                <a:latin typeface="Arial" panose="020B0604020202020204" pitchFamily="34" charset="0"/>
              </a:rPr>
              <a:pPr>
                <a:lnSpc>
                  <a:spcPct val="100000"/>
                </a:lnSpc>
                <a:spcBef>
                  <a:spcPct val="0"/>
                </a:spcBef>
                <a:buClrTx/>
                <a:buSzTx/>
                <a:buFontTx/>
                <a:buNone/>
              </a:pPr>
              <a:t>287</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6E2B36AB-611F-9646-8853-2BC6D4764E79}"/>
              </a:ext>
            </a:extLst>
          </p:cNvPr>
          <p:cNvSpPr>
            <a:spLocks noGrp="1"/>
          </p:cNvSpPr>
          <p:nvPr>
            <p:ph type="dt" sz="quarter" idx="11"/>
          </p:nvPr>
        </p:nvSpPr>
        <p:spPr/>
        <p:txBody>
          <a:bodyPr/>
          <a:lstStyle/>
          <a:p>
            <a:pPr>
              <a:defRPr/>
            </a:pPr>
            <a:fld id="{84F3861A-B382-44DC-A2AD-5AC1F8A0377B}" type="datetime1">
              <a:rPr lang="zh-CN" altLang="en-US"/>
              <a:pPr>
                <a:defRPr/>
              </a:pPr>
              <a:t>2024/6/12</a:t>
            </a:fld>
            <a:endParaRPr lang="en-US" altLang="zh-CN" sz="1000"/>
          </a:p>
        </p:txBody>
      </p:sp>
      <p:sp>
        <p:nvSpPr>
          <p:cNvPr id="1847298" name="Rectangle 2">
            <a:extLst>
              <a:ext uri="{FF2B5EF4-FFF2-40B4-BE49-F238E27FC236}">
                <a16:creationId xmlns:a16="http://schemas.microsoft.com/office/drawing/2014/main" id="{B4792384-0C4C-CF46-ADD8-A1A90439E717}"/>
              </a:ext>
            </a:extLst>
          </p:cNvPr>
          <p:cNvSpPr>
            <a:spLocks noGrp="1" noChangeArrowheads="1"/>
          </p:cNvSpPr>
          <p:nvPr>
            <p:ph type="title"/>
          </p:nvPr>
        </p:nvSpPr>
        <p:spPr/>
        <p:txBody>
          <a:bodyPr/>
          <a:lstStyle/>
          <a:p>
            <a:r>
              <a:rPr lang="en-US" altLang="zh-CN"/>
              <a:t>10.4.2 </a:t>
            </a:r>
            <a:r>
              <a:rPr lang="zh-CN" altLang="en-US"/>
              <a:t>分解的保持依赖性</a:t>
            </a:r>
          </a:p>
        </p:txBody>
      </p:sp>
      <p:sp>
        <p:nvSpPr>
          <p:cNvPr id="106501" name="Rectangle 3">
            <a:extLst>
              <a:ext uri="{FF2B5EF4-FFF2-40B4-BE49-F238E27FC236}">
                <a16:creationId xmlns:a16="http://schemas.microsoft.com/office/drawing/2014/main" id="{1ACB449C-5BE3-FF41-82DD-7FA2CC968CAC}"/>
              </a:ext>
            </a:extLst>
          </p:cNvPr>
          <p:cNvSpPr>
            <a:spLocks noGrp="1" noChangeArrowheads="1"/>
          </p:cNvSpPr>
          <p:nvPr>
            <p:ph type="body" idx="1"/>
          </p:nvPr>
        </p:nvSpPr>
        <p:spPr>
          <a:xfrm>
            <a:off x="650875" y="1143000"/>
            <a:ext cx="8820150" cy="4527550"/>
          </a:xfrm>
        </p:spPr>
        <p:txBody>
          <a:bodyPr/>
          <a:lstStyle/>
          <a:p>
            <a:r>
              <a:rPr kumimoji="1" lang="zh-CN" altLang="en-US"/>
              <a:t>如果一个分解具有无损连接性，</a:t>
            </a:r>
          </a:p>
          <a:p>
            <a:pPr lvl="1"/>
            <a:r>
              <a:rPr kumimoji="1" lang="zh-CN" altLang="en-US"/>
              <a:t>则它能够保证不丢失信息</a:t>
            </a:r>
          </a:p>
          <a:p>
            <a:r>
              <a:rPr kumimoji="1" lang="zh-CN" altLang="en-US"/>
              <a:t>如果一个分解保持了函数依赖，</a:t>
            </a:r>
          </a:p>
          <a:p>
            <a:pPr lvl="1"/>
            <a:r>
              <a:rPr kumimoji="1" lang="zh-CN" altLang="en-US"/>
              <a:t>则它可以减轻或解决各种异常情况。</a:t>
            </a:r>
          </a:p>
          <a:p>
            <a:endParaRPr kumimoji="1" lang="zh-CN" altLang="en-US"/>
          </a:p>
          <a:p>
            <a:r>
              <a:rPr kumimoji="1" lang="zh-CN" altLang="en-US"/>
              <a:t>分解具有无损连接性和分解保持函数依赖是两个互相独立的标准。</a:t>
            </a:r>
          </a:p>
          <a:p>
            <a:pPr lvl="1"/>
            <a:r>
              <a:rPr kumimoji="1" lang="zh-CN" altLang="en-US"/>
              <a:t>具有无损连接性的分解不一定能够保持函数依赖。</a:t>
            </a:r>
          </a:p>
          <a:p>
            <a:pPr lvl="1"/>
            <a:r>
              <a:rPr kumimoji="1" lang="zh-CN" altLang="en-US"/>
              <a:t>保持函数依赖的分解也不一定具有无损连接性。</a:t>
            </a:r>
          </a:p>
          <a:p>
            <a:endParaRPr lang="zh-CN" altLang="en-US"/>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a:extLst>
              <a:ext uri="{FF2B5EF4-FFF2-40B4-BE49-F238E27FC236}">
                <a16:creationId xmlns:a16="http://schemas.microsoft.com/office/drawing/2014/main" id="{8B84A6F9-65F9-9E41-9618-428DD2FD2F4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14224EC2-FF7A-AF47-9862-FF0F0E41D8A9}" type="slidenum">
              <a:rPr lang="zh-CN" altLang="en-US" sz="2000">
                <a:latin typeface="Arial" panose="020B0604020202020204" pitchFamily="34" charset="0"/>
              </a:rPr>
              <a:pPr>
                <a:lnSpc>
                  <a:spcPct val="100000"/>
                </a:lnSpc>
                <a:spcBef>
                  <a:spcPct val="0"/>
                </a:spcBef>
                <a:buClrTx/>
                <a:buSzTx/>
                <a:buFontTx/>
                <a:buNone/>
              </a:pPr>
              <a:t>288</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DBDE88A2-08E8-6F49-89E4-15305793234D}"/>
              </a:ext>
            </a:extLst>
          </p:cNvPr>
          <p:cNvSpPr>
            <a:spLocks noGrp="1"/>
          </p:cNvSpPr>
          <p:nvPr>
            <p:ph type="dt" sz="quarter" idx="11"/>
          </p:nvPr>
        </p:nvSpPr>
        <p:spPr/>
        <p:txBody>
          <a:bodyPr/>
          <a:lstStyle/>
          <a:p>
            <a:pPr>
              <a:defRPr/>
            </a:pPr>
            <a:fld id="{2F9D5B77-080D-474B-A445-A16944C870DB}" type="datetime1">
              <a:rPr lang="zh-CN" altLang="en-US"/>
              <a:pPr>
                <a:defRPr/>
              </a:pPr>
              <a:t>2024/6/12</a:t>
            </a:fld>
            <a:endParaRPr lang="en-US" altLang="zh-CN" sz="1000"/>
          </a:p>
        </p:txBody>
      </p:sp>
      <p:sp>
        <p:nvSpPr>
          <p:cNvPr id="1733634" name="Rectangle 2">
            <a:extLst>
              <a:ext uri="{FF2B5EF4-FFF2-40B4-BE49-F238E27FC236}">
                <a16:creationId xmlns:a16="http://schemas.microsoft.com/office/drawing/2014/main" id="{B8E1A236-FA38-7640-A874-34BFEAA9797B}"/>
              </a:ext>
            </a:extLst>
          </p:cNvPr>
          <p:cNvSpPr>
            <a:spLocks noGrp="1" noChangeArrowheads="1"/>
          </p:cNvSpPr>
          <p:nvPr>
            <p:ph type="title"/>
          </p:nvPr>
        </p:nvSpPr>
        <p:spPr/>
        <p:txBody>
          <a:bodyPr/>
          <a:lstStyle/>
          <a:p>
            <a:pPr>
              <a:defRPr/>
            </a:pPr>
            <a:r>
              <a:rPr lang="zh-CN" altLang="en-US"/>
              <a:t>总结</a:t>
            </a:r>
          </a:p>
        </p:txBody>
      </p:sp>
      <p:sp>
        <p:nvSpPr>
          <p:cNvPr id="108549" name="Rectangle 3">
            <a:extLst>
              <a:ext uri="{FF2B5EF4-FFF2-40B4-BE49-F238E27FC236}">
                <a16:creationId xmlns:a16="http://schemas.microsoft.com/office/drawing/2014/main" id="{9D596154-EC87-E740-87D5-4D9AE309D0F8}"/>
              </a:ext>
            </a:extLst>
          </p:cNvPr>
          <p:cNvSpPr>
            <a:spLocks noGrp="1" noChangeArrowheads="1"/>
          </p:cNvSpPr>
          <p:nvPr>
            <p:ph type="body" idx="1"/>
          </p:nvPr>
        </p:nvSpPr>
        <p:spPr>
          <a:xfrm>
            <a:off x="650875" y="1143000"/>
            <a:ext cx="8820150" cy="3162300"/>
          </a:xfrm>
        </p:spPr>
        <p:txBody>
          <a:bodyPr/>
          <a:lstStyle/>
          <a:p>
            <a:pPr algn="just">
              <a:lnSpc>
                <a:spcPct val="110000"/>
              </a:lnSpc>
            </a:pPr>
            <a:r>
              <a:rPr lang="zh-CN" altLang="en-US" dirty="0"/>
              <a:t>规范化理论为数据库设计提供了理论的指南和工具</a:t>
            </a:r>
          </a:p>
          <a:p>
            <a:pPr lvl="1" algn="just">
              <a:lnSpc>
                <a:spcPct val="110000"/>
              </a:lnSpc>
            </a:pPr>
            <a:r>
              <a:rPr lang="zh-CN" altLang="en-US" dirty="0">
                <a:solidFill>
                  <a:srgbClr val="FF0000"/>
                </a:solidFill>
              </a:rPr>
              <a:t>也仅仅是指南和工具</a:t>
            </a:r>
          </a:p>
          <a:p>
            <a:pPr algn="just">
              <a:lnSpc>
                <a:spcPct val="110000"/>
              </a:lnSpc>
            </a:pPr>
            <a:r>
              <a:rPr lang="zh-CN" altLang="en-US" dirty="0"/>
              <a:t>并不是规范化程度越高，模式就越好</a:t>
            </a:r>
          </a:p>
          <a:p>
            <a:pPr lvl="1" algn="just">
              <a:lnSpc>
                <a:spcPct val="110000"/>
              </a:lnSpc>
            </a:pPr>
            <a:r>
              <a:rPr lang="zh-CN" altLang="en-US" dirty="0"/>
              <a:t>必须结合应用环境和现实世界的具体情况合理地选择数据库模式</a:t>
            </a:r>
          </a:p>
          <a:p>
            <a:pPr lvl="1">
              <a:lnSpc>
                <a:spcPct val="110000"/>
              </a:lnSpc>
            </a:pPr>
            <a:r>
              <a:rPr lang="zh-CN" altLang="en-US" dirty="0"/>
              <a:t>一般，数据库模式规范化到</a:t>
            </a:r>
            <a:r>
              <a:rPr lang="en-US" altLang="zh-CN" dirty="0"/>
              <a:t>3NF</a:t>
            </a:r>
            <a:r>
              <a:rPr lang="zh-CN" altLang="en-US" dirty="0"/>
              <a:t>或</a:t>
            </a:r>
            <a:r>
              <a:rPr lang="en-US" altLang="zh-CN" dirty="0"/>
              <a:t>BCNF</a:t>
            </a:r>
            <a:r>
              <a:rPr lang="zh-CN" altLang="en-US" dirty="0"/>
              <a:t>就可以了。</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M11</a:t>
            </a:r>
            <a:br>
              <a:rPr lang="en-US" altLang="zh-CN" sz="7200" dirty="0"/>
            </a:br>
            <a:r>
              <a:rPr lang="zh-CN" altLang="en-US" sz="7200" dirty="0">
                <a:latin typeface="微软雅黑" panose="020B0503020204020204" pitchFamily="34" charset="-122"/>
                <a:ea typeface="微软雅黑" panose="020B0503020204020204" pitchFamily="34" charset="-122"/>
              </a:rPr>
              <a:t>数据库设计</a:t>
            </a:r>
            <a:endParaRPr lang="zh-CN" altLang="en-US" sz="7200" dirty="0"/>
          </a:p>
        </p:txBody>
      </p:sp>
    </p:spTree>
    <p:extLst>
      <p:ext uri="{BB962C8B-B14F-4D97-AF65-F5344CB8AC3E}">
        <p14:creationId xmlns:p14="http://schemas.microsoft.com/office/powerpoint/2010/main" val="873374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4F4E55E-8124-444D-BFCF-214294625099}" type="slidenum">
              <a:rPr lang="zh-CN" altLang="en-US" smtClean="0"/>
              <a:pPr/>
              <a:t>29</a:t>
            </a:fld>
            <a:endParaRPr lang="en-US" altLang="zh-CN"/>
          </a:p>
        </p:txBody>
      </p:sp>
      <p:sp>
        <p:nvSpPr>
          <p:cNvPr id="2457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494DD74-C779-4583-BDC9-10666E28A265}" type="datetime1">
              <a:rPr lang="zh-CN" altLang="en-US" sz="1800" smtClean="0"/>
              <a:pPr/>
              <a:t>2024/6/12</a:t>
            </a:fld>
            <a:endParaRPr lang="en-US" altLang="zh-CN" sz="1000"/>
          </a:p>
        </p:txBody>
      </p:sp>
      <p:sp>
        <p:nvSpPr>
          <p:cNvPr id="1129474" name="Rectangle 2"/>
          <p:cNvSpPr>
            <a:spLocks noGrp="1" noChangeArrowheads="1"/>
          </p:cNvSpPr>
          <p:nvPr>
            <p:ph type="title"/>
          </p:nvPr>
        </p:nvSpPr>
        <p:spPr/>
        <p:txBody>
          <a:bodyPr/>
          <a:lstStyle/>
          <a:p>
            <a:pPr>
              <a:defRPr/>
            </a:pPr>
            <a:r>
              <a:rPr lang="zh-CN" altLang="en-US"/>
              <a:t>（</a:t>
            </a:r>
            <a:r>
              <a:rPr lang="en-US" altLang="zh-CN"/>
              <a:t>3</a:t>
            </a:r>
            <a:r>
              <a:rPr lang="zh-CN" altLang="en-US"/>
              <a:t>）联系</a:t>
            </a:r>
          </a:p>
        </p:txBody>
      </p:sp>
      <p:sp>
        <p:nvSpPr>
          <p:cNvPr id="24581" name="Rectangle 3"/>
          <p:cNvSpPr>
            <a:spLocks noGrp="1" noChangeArrowheads="1"/>
          </p:cNvSpPr>
          <p:nvPr>
            <p:ph type="body" idx="1"/>
          </p:nvPr>
        </p:nvSpPr>
        <p:spPr>
          <a:xfrm>
            <a:off x="650875" y="1143000"/>
            <a:ext cx="8820150" cy="3670300"/>
          </a:xfrm>
        </p:spPr>
        <p:txBody>
          <a:bodyPr/>
          <a:lstStyle/>
          <a:p>
            <a:pPr marL="920750" lvl="1" indent="-533400">
              <a:buFontTx/>
              <a:buAutoNum type="circleNumDbPlain" startAt="3"/>
            </a:pPr>
            <a:r>
              <a:rPr lang="zh-CN" altLang="en-US" dirty="0"/>
              <a:t>实体的参与度</a:t>
            </a:r>
          </a:p>
          <a:p>
            <a:pPr marL="920750" lvl="1" indent="-533400"/>
            <a:r>
              <a:rPr lang="zh-CN" altLang="en-US" dirty="0"/>
              <a:t>实体参与联系的最小和最大次数，称实体的参与度</a:t>
            </a:r>
          </a:p>
          <a:p>
            <a:pPr marL="920750" lvl="1" indent="-533400"/>
            <a:r>
              <a:rPr lang="zh-CN" altLang="en-US" dirty="0"/>
              <a:t>例如，学生选课中，</a:t>
            </a:r>
          </a:p>
          <a:p>
            <a:pPr marL="1311275" lvl="2" indent="-533400"/>
            <a:r>
              <a:rPr lang="zh-CN" altLang="en-US" dirty="0"/>
              <a:t>如果规定一个学生最少选修</a:t>
            </a:r>
            <a:r>
              <a:rPr lang="en-US" altLang="zh-CN" dirty="0"/>
              <a:t>2</a:t>
            </a:r>
            <a:r>
              <a:rPr lang="zh-CN" altLang="en-US" dirty="0"/>
              <a:t>门课，最多选修</a:t>
            </a:r>
            <a:r>
              <a:rPr lang="en-US" altLang="zh-CN" dirty="0"/>
              <a:t>5</a:t>
            </a:r>
            <a:r>
              <a:rPr lang="zh-CN" altLang="en-US" dirty="0"/>
              <a:t>门课，则学生在选课联系中的参与度是</a:t>
            </a:r>
            <a:r>
              <a:rPr lang="en-US" altLang="zh-CN" dirty="0"/>
              <a:t>(2</a:t>
            </a:r>
            <a:r>
              <a:rPr lang="zh-CN" altLang="en-US" dirty="0"/>
              <a:t>，</a:t>
            </a:r>
            <a:r>
              <a:rPr lang="en-US" altLang="zh-CN" dirty="0"/>
              <a:t>5)</a:t>
            </a:r>
          </a:p>
          <a:p>
            <a:pPr marL="1311275" lvl="2" indent="-533400"/>
            <a:r>
              <a:rPr lang="zh-CN" altLang="en-US" dirty="0"/>
              <a:t>规定一门课至少要有</a:t>
            </a:r>
            <a:r>
              <a:rPr lang="en-US" altLang="zh-CN" dirty="0"/>
              <a:t>10</a:t>
            </a:r>
            <a:r>
              <a:rPr lang="zh-CN" altLang="en-US" dirty="0"/>
              <a:t>个学生选修，至多有</a:t>
            </a:r>
            <a:r>
              <a:rPr lang="en-US" altLang="zh-CN" dirty="0"/>
              <a:t>60</a:t>
            </a:r>
            <a:r>
              <a:rPr lang="zh-CN" altLang="en-US" dirty="0"/>
              <a:t>个学生选修，则课程在选课联系中的参与度是</a:t>
            </a:r>
            <a:r>
              <a:rPr lang="en-US" altLang="zh-CN" dirty="0"/>
              <a:t>(10,60) </a:t>
            </a:r>
          </a:p>
        </p:txBody>
      </p:sp>
      <p:grpSp>
        <p:nvGrpSpPr>
          <p:cNvPr id="24582" name="Group 16"/>
          <p:cNvGrpSpPr>
            <a:grpSpLocks/>
          </p:cNvGrpSpPr>
          <p:nvPr/>
        </p:nvGrpSpPr>
        <p:grpSpPr bwMode="auto">
          <a:xfrm>
            <a:off x="2720975" y="4508500"/>
            <a:ext cx="6121400" cy="2016125"/>
            <a:chOff x="1623" y="2795"/>
            <a:chExt cx="2178" cy="747"/>
          </a:xfrm>
        </p:grpSpPr>
        <p:sp>
          <p:nvSpPr>
            <p:cNvPr id="24583" name="Text Box 5"/>
            <p:cNvSpPr txBox="1">
              <a:spLocks noChangeArrowheads="1"/>
            </p:cNvSpPr>
            <p:nvPr/>
          </p:nvSpPr>
          <p:spPr bwMode="auto">
            <a:xfrm>
              <a:off x="2047" y="2795"/>
              <a:ext cx="544" cy="1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5)</a:t>
              </a:r>
              <a:endParaRPr lang="en-US" altLang="zh-CN" sz="2400"/>
            </a:p>
          </p:txBody>
        </p:sp>
        <p:sp>
          <p:nvSpPr>
            <p:cNvPr id="24584" name="Line 6"/>
            <p:cNvSpPr>
              <a:spLocks noChangeShapeType="1"/>
            </p:cNvSpPr>
            <p:nvPr/>
          </p:nvSpPr>
          <p:spPr bwMode="auto">
            <a:xfrm>
              <a:off x="2047" y="3008"/>
              <a:ext cx="3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5" name="Text Box 7"/>
            <p:cNvSpPr txBox="1">
              <a:spLocks noChangeArrowheads="1"/>
            </p:cNvSpPr>
            <p:nvPr/>
          </p:nvSpPr>
          <p:spPr bwMode="auto">
            <a:xfrm>
              <a:off x="1623" y="2928"/>
              <a:ext cx="424" cy="2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学生</a:t>
              </a:r>
              <a:endParaRPr lang="zh-CN" altLang="en-US" sz="2400"/>
            </a:p>
          </p:txBody>
        </p:sp>
        <p:sp>
          <p:nvSpPr>
            <p:cNvPr id="24586" name="Text Box 9"/>
            <p:cNvSpPr txBox="1">
              <a:spLocks noChangeArrowheads="1"/>
            </p:cNvSpPr>
            <p:nvPr/>
          </p:nvSpPr>
          <p:spPr bwMode="auto">
            <a:xfrm>
              <a:off x="2894" y="2795"/>
              <a:ext cx="544" cy="1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(10</a:t>
              </a:r>
              <a:r>
                <a:rPr lang="zh-CN" altLang="en-US" sz="2400">
                  <a:latin typeface="Times New Roman" pitchFamily="18" charset="0"/>
                </a:rPr>
                <a:t>，</a:t>
              </a:r>
              <a:r>
                <a:rPr lang="en-US" altLang="zh-CN" sz="2400">
                  <a:latin typeface="Times New Roman" pitchFamily="18" charset="0"/>
                </a:rPr>
                <a:t>60)</a:t>
              </a:r>
              <a:endParaRPr lang="en-US" altLang="zh-CN" sz="2400"/>
            </a:p>
          </p:txBody>
        </p:sp>
        <p:sp>
          <p:nvSpPr>
            <p:cNvPr id="24587" name="Text Box 10"/>
            <p:cNvSpPr txBox="1">
              <a:spLocks noChangeArrowheads="1"/>
            </p:cNvSpPr>
            <p:nvPr/>
          </p:nvSpPr>
          <p:spPr bwMode="auto">
            <a:xfrm>
              <a:off x="3378" y="2928"/>
              <a:ext cx="423" cy="2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课程</a:t>
              </a:r>
              <a:endParaRPr lang="zh-CN" altLang="en-US" sz="2400"/>
            </a:p>
          </p:txBody>
        </p:sp>
        <p:sp>
          <p:nvSpPr>
            <p:cNvPr id="24588" name="AutoShape 11"/>
            <p:cNvSpPr>
              <a:spLocks noChangeArrowheads="1"/>
            </p:cNvSpPr>
            <p:nvPr/>
          </p:nvSpPr>
          <p:spPr bwMode="auto">
            <a:xfrm>
              <a:off x="2380" y="2902"/>
              <a:ext cx="576" cy="240"/>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选修</a:t>
              </a:r>
              <a:endParaRPr lang="zh-CN" altLang="en-US" sz="2400"/>
            </a:p>
          </p:txBody>
        </p:sp>
        <p:sp>
          <p:nvSpPr>
            <p:cNvPr id="24589" name="Oval 12"/>
            <p:cNvSpPr>
              <a:spLocks noChangeArrowheads="1"/>
            </p:cNvSpPr>
            <p:nvPr/>
          </p:nvSpPr>
          <p:spPr bwMode="auto">
            <a:xfrm>
              <a:off x="2470" y="3329"/>
              <a:ext cx="394" cy="21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成绩</a:t>
              </a:r>
              <a:endParaRPr lang="zh-CN" altLang="en-US" sz="2400"/>
            </a:p>
          </p:txBody>
        </p:sp>
        <p:sp>
          <p:nvSpPr>
            <p:cNvPr id="24590" name="Line 13"/>
            <p:cNvSpPr>
              <a:spLocks noChangeShapeType="1"/>
            </p:cNvSpPr>
            <p:nvPr/>
          </p:nvSpPr>
          <p:spPr bwMode="auto">
            <a:xfrm>
              <a:off x="2682" y="3142"/>
              <a:ext cx="0" cy="1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1" name="Line 14"/>
            <p:cNvSpPr>
              <a:spLocks noChangeShapeType="1"/>
            </p:cNvSpPr>
            <p:nvPr/>
          </p:nvSpPr>
          <p:spPr bwMode="auto">
            <a:xfrm>
              <a:off x="2954" y="3035"/>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2E07CA9A-F86C-5649-A396-489618D94193}"/>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65117DD5-4C1B-FB46-B562-B20A54D326AF}" type="slidenum">
              <a:rPr lang="zh-CN" altLang="en-US" sz="2000"/>
              <a:pPr/>
              <a:t>290</a:t>
            </a:fld>
            <a:endParaRPr lang="en-US" altLang="zh-CN" sz="2000"/>
          </a:p>
        </p:txBody>
      </p:sp>
      <p:sp>
        <p:nvSpPr>
          <p:cNvPr id="30723" name="日期占位符 4">
            <a:extLst>
              <a:ext uri="{FF2B5EF4-FFF2-40B4-BE49-F238E27FC236}">
                <a16:creationId xmlns:a16="http://schemas.microsoft.com/office/drawing/2014/main" id="{66045581-5C5D-0444-9712-1A7F8B5D1D40}"/>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21001ED-E0D9-2146-AF8F-31413ACDE416}" type="datetime1">
              <a:rPr lang="zh-CN" altLang="en-US" sz="1800" smtClean="0"/>
              <a:pPr/>
              <a:t>2024/6/12</a:t>
            </a:fld>
            <a:endParaRPr lang="en-US" altLang="zh-CN" sz="1000"/>
          </a:p>
        </p:txBody>
      </p:sp>
      <p:sp>
        <p:nvSpPr>
          <p:cNvPr id="1782786" name="Rectangle 2">
            <a:extLst>
              <a:ext uri="{FF2B5EF4-FFF2-40B4-BE49-F238E27FC236}">
                <a16:creationId xmlns:a16="http://schemas.microsoft.com/office/drawing/2014/main" id="{3AC93B64-B282-A049-90C2-251DCEAC4BCA}"/>
              </a:ext>
            </a:extLst>
          </p:cNvPr>
          <p:cNvSpPr>
            <a:spLocks noGrp="1" noChangeArrowheads="1"/>
          </p:cNvSpPr>
          <p:nvPr>
            <p:ph type="title"/>
          </p:nvPr>
        </p:nvSpPr>
        <p:spPr/>
        <p:txBody>
          <a:bodyPr/>
          <a:lstStyle/>
          <a:p>
            <a:r>
              <a:rPr lang="zh-CN" altLang="en-US"/>
              <a:t>数据库设计的过程</a:t>
            </a:r>
          </a:p>
        </p:txBody>
      </p:sp>
      <p:sp>
        <p:nvSpPr>
          <p:cNvPr id="30725" name="Rectangle 3">
            <a:extLst>
              <a:ext uri="{FF2B5EF4-FFF2-40B4-BE49-F238E27FC236}">
                <a16:creationId xmlns:a16="http://schemas.microsoft.com/office/drawing/2014/main" id="{1A9DD632-AFC5-1F43-BD8D-72A0AEC2E243}"/>
              </a:ext>
            </a:extLst>
          </p:cNvPr>
          <p:cNvSpPr>
            <a:spLocks noGrp="1" noChangeArrowheads="1"/>
          </p:cNvSpPr>
          <p:nvPr>
            <p:ph type="body" idx="1"/>
          </p:nvPr>
        </p:nvSpPr>
        <p:spPr>
          <a:xfrm>
            <a:off x="650875" y="1143000"/>
            <a:ext cx="8820150" cy="5035550"/>
          </a:xfrm>
        </p:spPr>
        <p:txBody>
          <a:bodyPr/>
          <a:lstStyle/>
          <a:p>
            <a:pPr marL="342900" indent="-342900" defTabSz="914400"/>
            <a:r>
              <a:rPr lang="en-US" altLang="zh-CN"/>
              <a:t>(1)</a:t>
            </a:r>
            <a:r>
              <a:rPr lang="zh-CN" altLang="en-US"/>
              <a:t>需求分析</a:t>
            </a:r>
          </a:p>
          <a:p>
            <a:pPr marL="742950" lvl="1" indent="-285750" defTabSz="914400"/>
            <a:r>
              <a:rPr lang="zh-CN" altLang="en-US"/>
              <a:t>准确了解与分析用户需求（包括数据与处理）</a:t>
            </a:r>
          </a:p>
          <a:p>
            <a:pPr marL="742950" lvl="1" indent="-285750" defTabSz="914400"/>
            <a:r>
              <a:rPr lang="zh-CN" altLang="en-US"/>
              <a:t>是整个设计过程的基础，是最困难、最耗时的一步</a:t>
            </a:r>
          </a:p>
          <a:p>
            <a:pPr marL="342900" indent="-342900" defTabSz="914400"/>
            <a:r>
              <a:rPr lang="en-US" altLang="zh-CN"/>
              <a:t>(2)</a:t>
            </a:r>
            <a:r>
              <a:rPr lang="zh-CN" altLang="en-US"/>
              <a:t>概念结构设计</a:t>
            </a:r>
          </a:p>
          <a:p>
            <a:pPr marL="742950" lvl="1" indent="-285750" defTabSz="914400"/>
            <a:r>
              <a:rPr lang="zh-CN" altLang="en-US"/>
              <a:t>是整个数据库设计的关键</a:t>
            </a:r>
          </a:p>
          <a:p>
            <a:pPr marL="742950" lvl="1" indent="-285750" defTabSz="914400"/>
            <a:r>
              <a:rPr lang="zh-CN" altLang="en-US"/>
              <a:t>通过对用户需求进行综合、归纳与抽象，形成一个独立于具体</a:t>
            </a:r>
            <a:r>
              <a:rPr lang="en-US" altLang="zh-CN"/>
              <a:t>DBMS</a:t>
            </a:r>
            <a:r>
              <a:rPr lang="zh-CN" altLang="en-US"/>
              <a:t>的概念模型</a:t>
            </a:r>
          </a:p>
          <a:p>
            <a:pPr marL="342900" indent="-342900" defTabSz="914400"/>
            <a:r>
              <a:rPr lang="en-US" altLang="zh-CN"/>
              <a:t>(3)</a:t>
            </a:r>
            <a:r>
              <a:rPr lang="zh-CN" altLang="en-US"/>
              <a:t>逻辑结构设计</a:t>
            </a:r>
          </a:p>
          <a:p>
            <a:pPr marL="742950" lvl="1" indent="-285750" defTabSz="914400"/>
            <a:r>
              <a:rPr lang="zh-CN" altLang="en-US"/>
              <a:t>将概念结构转换为某个</a:t>
            </a:r>
            <a:r>
              <a:rPr lang="en-US" altLang="zh-CN"/>
              <a:t>DBMS</a:t>
            </a:r>
            <a:r>
              <a:rPr lang="zh-CN" altLang="en-US"/>
              <a:t>所支持的数据模型</a:t>
            </a:r>
          </a:p>
          <a:p>
            <a:pPr marL="742950" lvl="1" indent="-285750" defTabSz="914400"/>
            <a:r>
              <a:rPr lang="zh-CN" altLang="en-US"/>
              <a:t>对其进行优化</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E6FB4A19-7FE1-4042-94BA-B9470B6C6DE4}"/>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2B19B19-83BC-E347-82C3-35206E3608F5}" type="slidenum">
              <a:rPr lang="zh-CN" altLang="en-US" sz="2000"/>
              <a:pPr/>
              <a:t>291</a:t>
            </a:fld>
            <a:endParaRPr lang="en-US" altLang="zh-CN" sz="2000"/>
          </a:p>
        </p:txBody>
      </p:sp>
      <p:sp>
        <p:nvSpPr>
          <p:cNvPr id="31747" name="日期占位符 4">
            <a:extLst>
              <a:ext uri="{FF2B5EF4-FFF2-40B4-BE49-F238E27FC236}">
                <a16:creationId xmlns:a16="http://schemas.microsoft.com/office/drawing/2014/main" id="{0049D6EB-96E5-DD4E-9BD3-3FF84B16D12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4C7F45B1-04E9-6A4C-9A65-1C0A5920F8AD}" type="datetime1">
              <a:rPr lang="zh-CN" altLang="en-US" sz="1800" smtClean="0"/>
              <a:pPr/>
              <a:t>2024/6/12</a:t>
            </a:fld>
            <a:endParaRPr lang="en-US" altLang="zh-CN" sz="1000"/>
          </a:p>
        </p:txBody>
      </p:sp>
      <p:sp>
        <p:nvSpPr>
          <p:cNvPr id="1786882" name="Rectangle 2">
            <a:extLst>
              <a:ext uri="{FF2B5EF4-FFF2-40B4-BE49-F238E27FC236}">
                <a16:creationId xmlns:a16="http://schemas.microsoft.com/office/drawing/2014/main" id="{74E4BE13-5E19-6142-9307-F00005C1DFF3}"/>
              </a:ext>
            </a:extLst>
          </p:cNvPr>
          <p:cNvSpPr>
            <a:spLocks noGrp="1" noChangeArrowheads="1"/>
          </p:cNvSpPr>
          <p:nvPr>
            <p:ph type="title"/>
          </p:nvPr>
        </p:nvSpPr>
        <p:spPr/>
        <p:txBody>
          <a:bodyPr/>
          <a:lstStyle/>
          <a:p>
            <a:r>
              <a:rPr lang="zh-CN" altLang="en-US"/>
              <a:t>数据库设计的过程</a:t>
            </a:r>
          </a:p>
        </p:txBody>
      </p:sp>
      <p:sp>
        <p:nvSpPr>
          <p:cNvPr id="31749" name="Rectangle 3">
            <a:extLst>
              <a:ext uri="{FF2B5EF4-FFF2-40B4-BE49-F238E27FC236}">
                <a16:creationId xmlns:a16="http://schemas.microsoft.com/office/drawing/2014/main" id="{30962D2A-1D6E-F04B-8D04-5C4849FF6846}"/>
              </a:ext>
            </a:extLst>
          </p:cNvPr>
          <p:cNvSpPr>
            <a:spLocks noGrp="1" noChangeArrowheads="1"/>
          </p:cNvSpPr>
          <p:nvPr>
            <p:ph type="body" idx="1"/>
          </p:nvPr>
        </p:nvSpPr>
        <p:spPr>
          <a:xfrm>
            <a:off x="650875" y="1143000"/>
            <a:ext cx="8820150" cy="5378450"/>
          </a:xfrm>
        </p:spPr>
        <p:txBody>
          <a:bodyPr/>
          <a:lstStyle/>
          <a:p>
            <a:pPr>
              <a:spcBef>
                <a:spcPct val="0"/>
              </a:spcBef>
            </a:pPr>
            <a:r>
              <a:rPr lang="en-US" altLang="zh-CN"/>
              <a:t>(4) </a:t>
            </a:r>
            <a:r>
              <a:rPr lang="zh-CN" altLang="en-US"/>
              <a:t>数据库物理设计阶段</a:t>
            </a:r>
          </a:p>
          <a:p>
            <a:pPr lvl="1">
              <a:spcBef>
                <a:spcPct val="0"/>
              </a:spcBef>
            </a:pPr>
            <a:r>
              <a:rPr lang="zh-CN" altLang="en-US"/>
              <a:t>为逻辑数据模型选取一个最适合应用环境的物理结构（包括存储结构和存取方法）</a:t>
            </a:r>
            <a:r>
              <a:rPr lang="en-US" altLang="zh-CN"/>
              <a:t> </a:t>
            </a:r>
          </a:p>
          <a:p>
            <a:pPr>
              <a:spcBef>
                <a:spcPct val="0"/>
              </a:spcBef>
            </a:pPr>
            <a:r>
              <a:rPr lang="en-US" altLang="zh-CN"/>
              <a:t>(5) </a:t>
            </a:r>
            <a:r>
              <a:rPr lang="zh-CN" altLang="en-US"/>
              <a:t>数据库实施阶段</a:t>
            </a:r>
          </a:p>
          <a:p>
            <a:pPr lvl="1">
              <a:spcBef>
                <a:spcPct val="0"/>
              </a:spcBef>
            </a:pPr>
            <a:r>
              <a:rPr lang="zh-CN" altLang="en-US"/>
              <a:t>运用</a:t>
            </a:r>
            <a:r>
              <a:rPr lang="en-US" altLang="zh-CN"/>
              <a:t>DBMS</a:t>
            </a:r>
            <a:r>
              <a:rPr lang="zh-CN" altLang="en-US"/>
              <a:t>提供的数据语言、工具及宿主语言，根据逻辑设计和物理设计的结果</a:t>
            </a:r>
          </a:p>
          <a:p>
            <a:pPr lvl="1">
              <a:spcBef>
                <a:spcPct val="0"/>
              </a:spcBef>
            </a:pPr>
            <a:r>
              <a:rPr lang="zh-CN" altLang="en-US"/>
              <a:t>建立数据库、编制与调试应用程序、组织数据入库、并进行试运行</a:t>
            </a:r>
          </a:p>
          <a:p>
            <a:pPr>
              <a:spcBef>
                <a:spcPct val="0"/>
              </a:spcBef>
            </a:pPr>
            <a:r>
              <a:rPr lang="en-US" altLang="zh-CN"/>
              <a:t>(6) </a:t>
            </a:r>
            <a:r>
              <a:rPr lang="zh-CN" altLang="en-US"/>
              <a:t>数据库运行和维护</a:t>
            </a:r>
          </a:p>
          <a:p>
            <a:pPr lvl="1">
              <a:spcBef>
                <a:spcPct val="0"/>
              </a:spcBef>
            </a:pPr>
            <a:r>
              <a:rPr lang="zh-CN" altLang="en-US"/>
              <a:t>数据库应用系统经过试运行后即可投入正式运行。</a:t>
            </a:r>
          </a:p>
          <a:p>
            <a:pPr lvl="1">
              <a:spcBef>
                <a:spcPct val="0"/>
              </a:spcBef>
            </a:pPr>
            <a:r>
              <a:rPr lang="zh-CN" altLang="en-US"/>
              <a:t>在数据库系统运行过程中必须不断地对其进行评价、调整与修改。</a:t>
            </a:r>
          </a:p>
          <a:p>
            <a:pPr>
              <a:spcBef>
                <a:spcPct val="0"/>
              </a:spcBef>
            </a:pPr>
            <a:r>
              <a:rPr lang="zh-CN" altLang="en-US">
                <a:solidFill>
                  <a:srgbClr val="0000FF"/>
                </a:solidFill>
              </a:rPr>
              <a:t>设计一个完善的数据库应用系统往往是上述六个阶段的不断反复</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E1022D49-EBD5-0441-9700-04DC7358F035}"/>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3E1B2BCB-7CC1-064E-BB53-8EDF8BB8E5F2}" type="slidenum">
              <a:rPr lang="zh-CN" altLang="en-US" sz="2000"/>
              <a:pPr/>
              <a:t>292</a:t>
            </a:fld>
            <a:endParaRPr lang="en-US" altLang="zh-CN" sz="2000"/>
          </a:p>
        </p:txBody>
      </p:sp>
      <p:sp>
        <p:nvSpPr>
          <p:cNvPr id="34819" name="日期占位符 4">
            <a:extLst>
              <a:ext uri="{FF2B5EF4-FFF2-40B4-BE49-F238E27FC236}">
                <a16:creationId xmlns:a16="http://schemas.microsoft.com/office/drawing/2014/main" id="{F3CEACF6-7CAC-9F46-A97F-EF8E3688B641}"/>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FF1F4F4-2C98-B840-9684-B3A7C3BAA7C4}" type="datetime1">
              <a:rPr lang="zh-CN" altLang="en-US" sz="1800" smtClean="0"/>
              <a:pPr/>
              <a:t>2024/6/12</a:t>
            </a:fld>
            <a:endParaRPr lang="en-US" altLang="zh-CN" sz="1000"/>
          </a:p>
        </p:txBody>
      </p:sp>
      <p:grpSp>
        <p:nvGrpSpPr>
          <p:cNvPr id="34820" name="Group 3">
            <a:extLst>
              <a:ext uri="{FF2B5EF4-FFF2-40B4-BE49-F238E27FC236}">
                <a16:creationId xmlns:a16="http://schemas.microsoft.com/office/drawing/2014/main" id="{F3269445-C227-964B-B655-54DCB383FE68}"/>
              </a:ext>
            </a:extLst>
          </p:cNvPr>
          <p:cNvGrpSpPr>
            <a:grpSpLocks/>
          </p:cNvGrpSpPr>
          <p:nvPr/>
        </p:nvGrpSpPr>
        <p:grpSpPr bwMode="auto">
          <a:xfrm>
            <a:off x="631825" y="3357563"/>
            <a:ext cx="8208963" cy="3500437"/>
            <a:chOff x="340" y="981"/>
            <a:chExt cx="5171" cy="2631"/>
          </a:xfrm>
        </p:grpSpPr>
        <p:sp>
          <p:nvSpPr>
            <p:cNvPr id="34823" name="Text Box 4">
              <a:extLst>
                <a:ext uri="{FF2B5EF4-FFF2-40B4-BE49-F238E27FC236}">
                  <a16:creationId xmlns:a16="http://schemas.microsoft.com/office/drawing/2014/main" id="{F30ACF2E-4FD1-6645-9FF3-ED6E5B581A79}"/>
                </a:ext>
              </a:extLst>
            </p:cNvPr>
            <p:cNvSpPr txBox="1">
              <a:spLocks noChangeArrowheads="1"/>
            </p:cNvSpPr>
            <p:nvPr/>
          </p:nvSpPr>
          <p:spPr bwMode="auto">
            <a:xfrm>
              <a:off x="4468" y="2886"/>
              <a:ext cx="910"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solidFill>
                    <a:srgbClr val="008000"/>
                  </a:solidFill>
                  <a:latin typeface="楷体_GB2312" pitchFamily="49" charset="-122"/>
                  <a:ea typeface="楷体_GB2312" pitchFamily="49" charset="-122"/>
                </a:rPr>
                <a:t>逻辑映象</a:t>
              </a:r>
            </a:p>
          </p:txBody>
        </p:sp>
        <p:sp>
          <p:nvSpPr>
            <p:cNvPr id="34824" name="Text Box 5">
              <a:extLst>
                <a:ext uri="{FF2B5EF4-FFF2-40B4-BE49-F238E27FC236}">
                  <a16:creationId xmlns:a16="http://schemas.microsoft.com/office/drawing/2014/main" id="{58DD871C-7722-DC4F-9D4D-5961119CA7D9}"/>
                </a:ext>
              </a:extLst>
            </p:cNvPr>
            <p:cNvSpPr txBox="1">
              <a:spLocks noChangeArrowheads="1"/>
            </p:cNvSpPr>
            <p:nvPr/>
          </p:nvSpPr>
          <p:spPr bwMode="auto">
            <a:xfrm>
              <a:off x="1579" y="3269"/>
              <a:ext cx="1120" cy="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solidFill>
                    <a:srgbClr val="008000"/>
                  </a:solidFill>
                  <a:latin typeface="楷体_GB2312" pitchFamily="49" charset="-122"/>
                  <a:ea typeface="楷体_GB2312" pitchFamily="49" charset="-122"/>
                </a:rPr>
                <a:t>综合与抽象</a:t>
              </a:r>
            </a:p>
          </p:txBody>
        </p:sp>
        <p:sp>
          <p:nvSpPr>
            <p:cNvPr id="34825" name="Text Box 6">
              <a:extLst>
                <a:ext uri="{FF2B5EF4-FFF2-40B4-BE49-F238E27FC236}">
                  <a16:creationId xmlns:a16="http://schemas.microsoft.com/office/drawing/2014/main" id="{39EBDDF6-530C-FB46-AC4F-1013233525B8}"/>
                </a:ext>
              </a:extLst>
            </p:cNvPr>
            <p:cNvSpPr txBox="1">
              <a:spLocks noChangeArrowheads="1"/>
            </p:cNvSpPr>
            <p:nvPr/>
          </p:nvSpPr>
          <p:spPr bwMode="auto">
            <a:xfrm>
              <a:off x="4181" y="981"/>
              <a:ext cx="372" cy="5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en-US" altLang="zh-CN">
                  <a:solidFill>
                    <a:srgbClr val="FF0000"/>
                  </a:solidFill>
                  <a:latin typeface="Times New Roman" panose="02020603050405020304" pitchFamily="18" charset="0"/>
                  <a:ea typeface="楷体_GB2312" pitchFamily="49" charset="-122"/>
                </a:rPr>
                <a:t>…</a:t>
              </a:r>
              <a:endParaRPr lang="en-US" altLang="zh-CN">
                <a:solidFill>
                  <a:srgbClr val="FF0000"/>
                </a:solidFill>
                <a:latin typeface="楷体_GB2312" pitchFamily="49" charset="-122"/>
                <a:ea typeface="楷体_GB2312" pitchFamily="49" charset="-122"/>
              </a:endParaRPr>
            </a:p>
          </p:txBody>
        </p:sp>
        <p:sp>
          <p:nvSpPr>
            <p:cNvPr id="34826" name="Text Box 7">
              <a:extLst>
                <a:ext uri="{FF2B5EF4-FFF2-40B4-BE49-F238E27FC236}">
                  <a16:creationId xmlns:a16="http://schemas.microsoft.com/office/drawing/2014/main" id="{B7073E9F-051D-ED40-B2FA-6537E96D3A9D}"/>
                </a:ext>
              </a:extLst>
            </p:cNvPr>
            <p:cNvSpPr txBox="1">
              <a:spLocks noChangeArrowheads="1"/>
            </p:cNvSpPr>
            <p:nvPr/>
          </p:nvSpPr>
          <p:spPr bwMode="auto">
            <a:xfrm>
              <a:off x="340" y="1361"/>
              <a:ext cx="991" cy="345"/>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r>
                <a:rPr lang="zh-CN" altLang="en-US">
                  <a:solidFill>
                    <a:srgbClr val="FF0000"/>
                  </a:solidFill>
                  <a:latin typeface="楷体_GB2312" pitchFamily="49" charset="-122"/>
                  <a:ea typeface="楷体_GB2312" pitchFamily="49" charset="-122"/>
                </a:rPr>
                <a:t>应用需求</a:t>
              </a:r>
              <a:r>
                <a:rPr lang="en-US" altLang="zh-CN">
                  <a:solidFill>
                    <a:srgbClr val="FF0000"/>
                  </a:solidFill>
                  <a:latin typeface="楷体_GB2312" pitchFamily="49" charset="-122"/>
                  <a:ea typeface="楷体_GB2312" pitchFamily="49" charset="-122"/>
                </a:rPr>
                <a:t>1</a:t>
              </a:r>
            </a:p>
          </p:txBody>
        </p:sp>
        <p:sp>
          <p:nvSpPr>
            <p:cNvPr id="34827" name="Text Box 8">
              <a:extLst>
                <a:ext uri="{FF2B5EF4-FFF2-40B4-BE49-F238E27FC236}">
                  <a16:creationId xmlns:a16="http://schemas.microsoft.com/office/drawing/2014/main" id="{385FB768-8573-8446-9E93-696A2EB51C78}"/>
                </a:ext>
              </a:extLst>
            </p:cNvPr>
            <p:cNvSpPr txBox="1">
              <a:spLocks noChangeArrowheads="1"/>
            </p:cNvSpPr>
            <p:nvPr/>
          </p:nvSpPr>
          <p:spPr bwMode="auto">
            <a:xfrm>
              <a:off x="340" y="2052"/>
              <a:ext cx="991" cy="335"/>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solidFill>
                    <a:srgbClr val="FF0000"/>
                  </a:solidFill>
                  <a:latin typeface="楷体_GB2312" pitchFamily="49" charset="-122"/>
                  <a:ea typeface="楷体_GB2312" pitchFamily="49" charset="-122"/>
                </a:rPr>
                <a:t>应用需求</a:t>
              </a:r>
              <a:r>
                <a:rPr lang="en-US" altLang="zh-CN">
                  <a:solidFill>
                    <a:srgbClr val="FF0000"/>
                  </a:solidFill>
                  <a:latin typeface="楷体_GB2312" pitchFamily="49" charset="-122"/>
                  <a:ea typeface="楷体_GB2312" pitchFamily="49" charset="-122"/>
                </a:rPr>
                <a:t>2</a:t>
              </a:r>
            </a:p>
          </p:txBody>
        </p:sp>
        <p:sp>
          <p:nvSpPr>
            <p:cNvPr id="34828" name="Text Box 9">
              <a:extLst>
                <a:ext uri="{FF2B5EF4-FFF2-40B4-BE49-F238E27FC236}">
                  <a16:creationId xmlns:a16="http://schemas.microsoft.com/office/drawing/2014/main" id="{920A5E78-63DA-1242-8EFC-C1E704963776}"/>
                </a:ext>
              </a:extLst>
            </p:cNvPr>
            <p:cNvSpPr txBox="1">
              <a:spLocks noChangeArrowheads="1"/>
            </p:cNvSpPr>
            <p:nvPr/>
          </p:nvSpPr>
          <p:spPr bwMode="auto">
            <a:xfrm>
              <a:off x="340" y="2750"/>
              <a:ext cx="991" cy="358"/>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solidFill>
                    <a:srgbClr val="FF0000"/>
                  </a:solidFill>
                  <a:latin typeface="楷体_GB2312" pitchFamily="49" charset="-122"/>
                  <a:ea typeface="楷体_GB2312" pitchFamily="49" charset="-122"/>
                </a:rPr>
                <a:t>应用需求</a:t>
              </a:r>
              <a:r>
                <a:rPr lang="en-US" altLang="zh-CN">
                  <a:solidFill>
                    <a:srgbClr val="FF0000"/>
                  </a:solidFill>
                  <a:latin typeface="楷体_GB2312" pitchFamily="49" charset="-122"/>
                  <a:ea typeface="楷体_GB2312" pitchFamily="49" charset="-122"/>
                </a:rPr>
                <a:t>n</a:t>
              </a:r>
            </a:p>
          </p:txBody>
        </p:sp>
        <p:sp>
          <p:nvSpPr>
            <p:cNvPr id="34829" name="Text Box 10">
              <a:extLst>
                <a:ext uri="{FF2B5EF4-FFF2-40B4-BE49-F238E27FC236}">
                  <a16:creationId xmlns:a16="http://schemas.microsoft.com/office/drawing/2014/main" id="{328A5E90-A8D5-4D4D-A25A-8B7FBF455581}"/>
                </a:ext>
              </a:extLst>
            </p:cNvPr>
            <p:cNvSpPr txBox="1">
              <a:spLocks noChangeArrowheads="1"/>
            </p:cNvSpPr>
            <p:nvPr/>
          </p:nvSpPr>
          <p:spPr bwMode="auto">
            <a:xfrm>
              <a:off x="1827" y="2007"/>
              <a:ext cx="962" cy="380"/>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latin typeface="楷体_GB2312" pitchFamily="49" charset="-122"/>
                  <a:ea typeface="楷体_GB2312" pitchFamily="49" charset="-122"/>
                </a:rPr>
                <a:t>概念设计</a:t>
              </a:r>
            </a:p>
          </p:txBody>
        </p:sp>
        <p:sp>
          <p:nvSpPr>
            <p:cNvPr id="34830" name="Text Box 11">
              <a:extLst>
                <a:ext uri="{FF2B5EF4-FFF2-40B4-BE49-F238E27FC236}">
                  <a16:creationId xmlns:a16="http://schemas.microsoft.com/office/drawing/2014/main" id="{DA7E9CF5-6001-184A-BF96-EF25FC2B4247}"/>
                </a:ext>
              </a:extLst>
            </p:cNvPr>
            <p:cNvSpPr txBox="1">
              <a:spLocks noChangeArrowheads="1"/>
            </p:cNvSpPr>
            <p:nvPr/>
          </p:nvSpPr>
          <p:spPr bwMode="auto">
            <a:xfrm>
              <a:off x="3190" y="2024"/>
              <a:ext cx="960" cy="363"/>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latin typeface="楷体_GB2312" pitchFamily="49" charset="-122"/>
                  <a:ea typeface="楷体_GB2312" pitchFamily="49" charset="-122"/>
                </a:rPr>
                <a:t>逻辑设计</a:t>
              </a:r>
            </a:p>
          </p:txBody>
        </p:sp>
        <p:sp>
          <p:nvSpPr>
            <p:cNvPr id="34831" name="Text Box 12">
              <a:extLst>
                <a:ext uri="{FF2B5EF4-FFF2-40B4-BE49-F238E27FC236}">
                  <a16:creationId xmlns:a16="http://schemas.microsoft.com/office/drawing/2014/main" id="{463A27A7-4350-9249-9BDE-BBD63E5F6162}"/>
                </a:ext>
              </a:extLst>
            </p:cNvPr>
            <p:cNvSpPr txBox="1">
              <a:spLocks noChangeArrowheads="1"/>
            </p:cNvSpPr>
            <p:nvPr/>
          </p:nvSpPr>
          <p:spPr bwMode="auto">
            <a:xfrm>
              <a:off x="2517" y="1207"/>
              <a:ext cx="797" cy="363"/>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solidFill>
                    <a:srgbClr val="FF0000"/>
                  </a:solidFill>
                  <a:latin typeface="楷体_GB2312" pitchFamily="49" charset="-122"/>
                  <a:ea typeface="楷体_GB2312" pitchFamily="49" charset="-122"/>
                </a:rPr>
                <a:t>外模式</a:t>
              </a:r>
              <a:r>
                <a:rPr lang="en-US" altLang="zh-CN">
                  <a:solidFill>
                    <a:srgbClr val="FF0000"/>
                  </a:solidFill>
                  <a:latin typeface="楷体_GB2312" pitchFamily="49" charset="-122"/>
                  <a:ea typeface="楷体_GB2312" pitchFamily="49" charset="-122"/>
                </a:rPr>
                <a:t>1</a:t>
              </a:r>
            </a:p>
          </p:txBody>
        </p:sp>
        <p:sp>
          <p:nvSpPr>
            <p:cNvPr id="34832" name="Text Box 13">
              <a:extLst>
                <a:ext uri="{FF2B5EF4-FFF2-40B4-BE49-F238E27FC236}">
                  <a16:creationId xmlns:a16="http://schemas.microsoft.com/office/drawing/2014/main" id="{60F0392A-DE85-6A42-B91B-20D9109920A3}"/>
                </a:ext>
              </a:extLst>
            </p:cNvPr>
            <p:cNvSpPr txBox="1">
              <a:spLocks noChangeArrowheads="1"/>
            </p:cNvSpPr>
            <p:nvPr/>
          </p:nvSpPr>
          <p:spPr bwMode="auto">
            <a:xfrm>
              <a:off x="3470" y="1207"/>
              <a:ext cx="803" cy="363"/>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solidFill>
                    <a:srgbClr val="FF0000"/>
                  </a:solidFill>
                  <a:latin typeface="楷体_GB2312" pitchFamily="49" charset="-122"/>
                  <a:ea typeface="楷体_GB2312" pitchFamily="49" charset="-122"/>
                </a:rPr>
                <a:t>外模式</a:t>
              </a:r>
              <a:r>
                <a:rPr lang="en-US" altLang="zh-CN">
                  <a:solidFill>
                    <a:srgbClr val="FF0000"/>
                  </a:solidFill>
                  <a:latin typeface="楷体_GB2312" pitchFamily="49" charset="-122"/>
                  <a:ea typeface="楷体_GB2312" pitchFamily="49" charset="-122"/>
                </a:rPr>
                <a:t>2</a:t>
              </a:r>
            </a:p>
          </p:txBody>
        </p:sp>
        <p:sp>
          <p:nvSpPr>
            <p:cNvPr id="34833" name="Text Box 14">
              <a:extLst>
                <a:ext uri="{FF2B5EF4-FFF2-40B4-BE49-F238E27FC236}">
                  <a16:creationId xmlns:a16="http://schemas.microsoft.com/office/drawing/2014/main" id="{22A7EFF1-FAA3-204B-84F1-CD0B84ABFDDD}"/>
                </a:ext>
              </a:extLst>
            </p:cNvPr>
            <p:cNvSpPr txBox="1">
              <a:spLocks noChangeArrowheads="1"/>
            </p:cNvSpPr>
            <p:nvPr/>
          </p:nvSpPr>
          <p:spPr bwMode="auto">
            <a:xfrm>
              <a:off x="4422" y="1207"/>
              <a:ext cx="822" cy="363"/>
            </a:xfrm>
            <a:prstGeom prst="rect">
              <a:avLst/>
            </a:prstGeom>
            <a:solidFill>
              <a:srgbClr val="FFFFFF"/>
            </a:solidFill>
            <a:ln w="9525">
              <a:solidFill>
                <a:srgbClr val="000000"/>
              </a:solidFill>
              <a:miter lim="800000"/>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solidFill>
                    <a:srgbClr val="FF0000"/>
                  </a:solidFill>
                  <a:latin typeface="楷体_GB2312" pitchFamily="49" charset="-122"/>
                  <a:ea typeface="楷体_GB2312" pitchFamily="49" charset="-122"/>
                </a:rPr>
                <a:t>外模式</a:t>
              </a:r>
              <a:r>
                <a:rPr lang="en-US" altLang="zh-CN">
                  <a:solidFill>
                    <a:srgbClr val="FF0000"/>
                  </a:solidFill>
                  <a:latin typeface="楷体_GB2312" pitchFamily="49" charset="-122"/>
                  <a:ea typeface="楷体_GB2312" pitchFamily="49" charset="-122"/>
                </a:rPr>
                <a:t>m</a:t>
              </a:r>
            </a:p>
          </p:txBody>
        </p:sp>
        <p:sp>
          <p:nvSpPr>
            <p:cNvPr id="34834" name="AutoShape 15">
              <a:extLst>
                <a:ext uri="{FF2B5EF4-FFF2-40B4-BE49-F238E27FC236}">
                  <a16:creationId xmlns:a16="http://schemas.microsoft.com/office/drawing/2014/main" id="{E2832430-5EF6-9C48-9BD6-D17B52F0A64A}"/>
                </a:ext>
              </a:extLst>
            </p:cNvPr>
            <p:cNvSpPr>
              <a:spLocks noChangeArrowheads="1"/>
            </p:cNvSpPr>
            <p:nvPr/>
          </p:nvSpPr>
          <p:spPr bwMode="auto">
            <a:xfrm>
              <a:off x="4800" y="1888"/>
              <a:ext cx="711" cy="499"/>
            </a:xfrm>
            <a:prstGeom prst="can">
              <a:avLst>
                <a:gd name="adj" fmla="val 25000"/>
              </a:avLst>
            </a:prstGeom>
            <a:solidFill>
              <a:srgbClr val="FFFFFF"/>
            </a:solidFill>
            <a:ln w="9525">
              <a:solidFill>
                <a:srgbClr val="000000"/>
              </a:solidFill>
              <a:round/>
              <a:headEnd/>
              <a:tailEnd/>
            </a:ln>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latin typeface="楷体_GB2312" pitchFamily="49" charset="-122"/>
                  <a:ea typeface="楷体_GB2312" pitchFamily="49" charset="-122"/>
                </a:rPr>
                <a:t>内模式</a:t>
              </a:r>
            </a:p>
          </p:txBody>
        </p:sp>
        <p:sp>
          <p:nvSpPr>
            <p:cNvPr id="34835" name="Line 16">
              <a:extLst>
                <a:ext uri="{FF2B5EF4-FFF2-40B4-BE49-F238E27FC236}">
                  <a16:creationId xmlns:a16="http://schemas.microsoft.com/office/drawing/2014/main" id="{7E711A7E-EE75-B448-AA1E-6D4FAB3B69F4}"/>
                </a:ext>
              </a:extLst>
            </p:cNvPr>
            <p:cNvSpPr>
              <a:spLocks noChangeShapeType="1"/>
            </p:cNvSpPr>
            <p:nvPr/>
          </p:nvSpPr>
          <p:spPr bwMode="auto">
            <a:xfrm>
              <a:off x="1338" y="1525"/>
              <a:ext cx="499" cy="4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6" name="Line 17">
              <a:extLst>
                <a:ext uri="{FF2B5EF4-FFF2-40B4-BE49-F238E27FC236}">
                  <a16:creationId xmlns:a16="http://schemas.microsoft.com/office/drawing/2014/main" id="{B3C39711-9B79-4343-B3D5-3AF60D453817}"/>
                </a:ext>
              </a:extLst>
            </p:cNvPr>
            <p:cNvSpPr>
              <a:spLocks noChangeShapeType="1"/>
            </p:cNvSpPr>
            <p:nvPr/>
          </p:nvSpPr>
          <p:spPr bwMode="auto">
            <a:xfrm>
              <a:off x="1331" y="2205"/>
              <a:ext cx="4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7" name="Line 18">
              <a:extLst>
                <a:ext uri="{FF2B5EF4-FFF2-40B4-BE49-F238E27FC236}">
                  <a16:creationId xmlns:a16="http://schemas.microsoft.com/office/drawing/2014/main" id="{E896A4F4-2D33-C94D-921C-3C832BC32AA5}"/>
                </a:ext>
              </a:extLst>
            </p:cNvPr>
            <p:cNvSpPr>
              <a:spLocks noChangeShapeType="1"/>
            </p:cNvSpPr>
            <p:nvPr/>
          </p:nvSpPr>
          <p:spPr bwMode="auto">
            <a:xfrm flipV="1">
              <a:off x="1331" y="2341"/>
              <a:ext cx="496" cy="58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8" name="Line 19">
              <a:extLst>
                <a:ext uri="{FF2B5EF4-FFF2-40B4-BE49-F238E27FC236}">
                  <a16:creationId xmlns:a16="http://schemas.microsoft.com/office/drawing/2014/main" id="{E0782FED-1965-B74C-A200-F6936AA781C6}"/>
                </a:ext>
              </a:extLst>
            </p:cNvPr>
            <p:cNvSpPr>
              <a:spLocks noChangeShapeType="1"/>
            </p:cNvSpPr>
            <p:nvPr/>
          </p:nvSpPr>
          <p:spPr bwMode="auto">
            <a:xfrm flipH="1" flipV="1">
              <a:off x="2942" y="1570"/>
              <a:ext cx="392" cy="4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9" name="Line 20">
              <a:extLst>
                <a:ext uri="{FF2B5EF4-FFF2-40B4-BE49-F238E27FC236}">
                  <a16:creationId xmlns:a16="http://schemas.microsoft.com/office/drawing/2014/main" id="{9E802F70-D811-6B42-B9C3-4CE41EC2538A}"/>
                </a:ext>
              </a:extLst>
            </p:cNvPr>
            <p:cNvSpPr>
              <a:spLocks noChangeShapeType="1"/>
            </p:cNvSpPr>
            <p:nvPr/>
          </p:nvSpPr>
          <p:spPr bwMode="auto">
            <a:xfrm flipV="1">
              <a:off x="3651" y="1570"/>
              <a:ext cx="136" cy="4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0" name="Line 21">
              <a:extLst>
                <a:ext uri="{FF2B5EF4-FFF2-40B4-BE49-F238E27FC236}">
                  <a16:creationId xmlns:a16="http://schemas.microsoft.com/office/drawing/2014/main" id="{D0DC5A8B-F9F1-E94E-B612-2FD5B30C1FE2}"/>
                </a:ext>
              </a:extLst>
            </p:cNvPr>
            <p:cNvSpPr>
              <a:spLocks noChangeShapeType="1"/>
            </p:cNvSpPr>
            <p:nvPr/>
          </p:nvSpPr>
          <p:spPr bwMode="auto">
            <a:xfrm flipV="1">
              <a:off x="3969" y="1570"/>
              <a:ext cx="816" cy="4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1" name="Line 22">
              <a:extLst>
                <a:ext uri="{FF2B5EF4-FFF2-40B4-BE49-F238E27FC236}">
                  <a16:creationId xmlns:a16="http://schemas.microsoft.com/office/drawing/2014/main" id="{74F7E680-7590-944B-A18E-420C55D0818B}"/>
                </a:ext>
              </a:extLst>
            </p:cNvPr>
            <p:cNvSpPr>
              <a:spLocks noChangeShapeType="1"/>
            </p:cNvSpPr>
            <p:nvPr/>
          </p:nvSpPr>
          <p:spPr bwMode="auto">
            <a:xfrm flipV="1">
              <a:off x="4150" y="2156"/>
              <a:ext cx="650"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2" name="Line 23">
              <a:extLst>
                <a:ext uri="{FF2B5EF4-FFF2-40B4-BE49-F238E27FC236}">
                  <a16:creationId xmlns:a16="http://schemas.microsoft.com/office/drawing/2014/main" id="{883DB9B5-BFF9-3F46-8777-53BBB2DF1B9F}"/>
                </a:ext>
              </a:extLst>
            </p:cNvPr>
            <p:cNvSpPr>
              <a:spLocks noChangeShapeType="1"/>
            </p:cNvSpPr>
            <p:nvPr/>
          </p:nvSpPr>
          <p:spPr bwMode="auto">
            <a:xfrm flipV="1">
              <a:off x="2789" y="2156"/>
              <a:ext cx="401"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3" name="Line 24">
              <a:extLst>
                <a:ext uri="{FF2B5EF4-FFF2-40B4-BE49-F238E27FC236}">
                  <a16:creationId xmlns:a16="http://schemas.microsoft.com/office/drawing/2014/main" id="{E79695A0-B959-0B46-9844-8CD9314DC983}"/>
                </a:ext>
              </a:extLst>
            </p:cNvPr>
            <p:cNvSpPr>
              <a:spLocks noChangeShapeType="1"/>
            </p:cNvSpPr>
            <p:nvPr/>
          </p:nvSpPr>
          <p:spPr bwMode="auto">
            <a:xfrm>
              <a:off x="1579" y="1180"/>
              <a:ext cx="0" cy="2342"/>
            </a:xfrm>
            <a:prstGeom prst="line">
              <a:avLst/>
            </a:prstGeom>
            <a:noFill/>
            <a:ln w="19050">
              <a:solidFill>
                <a:srgbClr val="D60093"/>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25">
              <a:extLst>
                <a:ext uri="{FF2B5EF4-FFF2-40B4-BE49-F238E27FC236}">
                  <a16:creationId xmlns:a16="http://schemas.microsoft.com/office/drawing/2014/main" id="{6DE3839A-E373-7C4D-8672-129F26F05003}"/>
                </a:ext>
              </a:extLst>
            </p:cNvPr>
            <p:cNvSpPr>
              <a:spLocks noChangeShapeType="1"/>
            </p:cNvSpPr>
            <p:nvPr/>
          </p:nvSpPr>
          <p:spPr bwMode="auto">
            <a:xfrm>
              <a:off x="2942" y="1765"/>
              <a:ext cx="0" cy="1367"/>
            </a:xfrm>
            <a:prstGeom prst="line">
              <a:avLst/>
            </a:prstGeom>
            <a:noFill/>
            <a:ln w="19050">
              <a:solidFill>
                <a:srgbClr val="D60093"/>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26">
              <a:extLst>
                <a:ext uri="{FF2B5EF4-FFF2-40B4-BE49-F238E27FC236}">
                  <a16:creationId xmlns:a16="http://schemas.microsoft.com/office/drawing/2014/main" id="{792F0FC6-FF0E-CD4B-A8F2-8A33188D144A}"/>
                </a:ext>
              </a:extLst>
            </p:cNvPr>
            <p:cNvSpPr>
              <a:spLocks noChangeShapeType="1"/>
            </p:cNvSpPr>
            <p:nvPr/>
          </p:nvSpPr>
          <p:spPr bwMode="auto">
            <a:xfrm>
              <a:off x="4429" y="1961"/>
              <a:ext cx="0" cy="1171"/>
            </a:xfrm>
            <a:prstGeom prst="line">
              <a:avLst/>
            </a:prstGeom>
            <a:noFill/>
            <a:ln w="19050">
              <a:solidFill>
                <a:srgbClr val="D60093"/>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Text Box 27">
              <a:extLst>
                <a:ext uri="{FF2B5EF4-FFF2-40B4-BE49-F238E27FC236}">
                  <a16:creationId xmlns:a16="http://schemas.microsoft.com/office/drawing/2014/main" id="{739AFFD2-3049-8E46-85B5-D2B8F67AD3BC}"/>
                </a:ext>
              </a:extLst>
            </p:cNvPr>
            <p:cNvSpPr txBox="1">
              <a:spLocks noChangeArrowheads="1"/>
            </p:cNvSpPr>
            <p:nvPr/>
          </p:nvSpPr>
          <p:spPr bwMode="auto">
            <a:xfrm>
              <a:off x="2966" y="2860"/>
              <a:ext cx="912" cy="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just"/>
              <a:r>
                <a:rPr lang="zh-CN" altLang="en-US">
                  <a:solidFill>
                    <a:srgbClr val="008000"/>
                  </a:solidFill>
                  <a:latin typeface="楷体_GB2312" pitchFamily="49" charset="-122"/>
                  <a:ea typeface="楷体_GB2312" pitchFamily="49" charset="-122"/>
                </a:rPr>
                <a:t>表示转换</a:t>
              </a:r>
            </a:p>
          </p:txBody>
        </p:sp>
      </p:grpSp>
      <p:sp>
        <p:nvSpPr>
          <p:cNvPr id="34821" name="Rectangle 3">
            <a:extLst>
              <a:ext uri="{FF2B5EF4-FFF2-40B4-BE49-F238E27FC236}">
                <a16:creationId xmlns:a16="http://schemas.microsoft.com/office/drawing/2014/main" id="{5DB1B371-269B-0943-BB18-20BCDE86A9EF}"/>
              </a:ext>
            </a:extLst>
          </p:cNvPr>
          <p:cNvSpPr>
            <a:spLocks noGrp="1" noChangeArrowheads="1"/>
          </p:cNvSpPr>
          <p:nvPr>
            <p:ph type="body" idx="1"/>
          </p:nvPr>
        </p:nvSpPr>
        <p:spPr>
          <a:xfrm>
            <a:off x="650875" y="1143000"/>
            <a:ext cx="8820150" cy="2943225"/>
          </a:xfrm>
        </p:spPr>
        <p:txBody>
          <a:bodyPr/>
          <a:lstStyle/>
          <a:p>
            <a:r>
              <a:rPr lang="zh-CN" altLang="en-US" sz="2400" dirty="0"/>
              <a:t>数据库结构设计包括</a:t>
            </a:r>
          </a:p>
          <a:p>
            <a:pPr lvl="1"/>
            <a:r>
              <a:rPr lang="zh-CN" altLang="en-US" sz="2400" dirty="0"/>
              <a:t>需求分析阶段： 综合各个用户的应用需求</a:t>
            </a:r>
          </a:p>
          <a:p>
            <a:pPr lvl="1"/>
            <a:r>
              <a:rPr lang="zh-CN" altLang="en-US" sz="2400" dirty="0"/>
              <a:t>概念结构设计 ：形成独立于各个</a:t>
            </a:r>
            <a:r>
              <a:rPr lang="en-US" altLang="zh-CN" sz="2400" dirty="0"/>
              <a:t>DBMS</a:t>
            </a:r>
            <a:r>
              <a:rPr lang="zh-CN" altLang="en-US" sz="2400" dirty="0"/>
              <a:t>概念模式，如</a:t>
            </a:r>
            <a:r>
              <a:rPr lang="en-US" altLang="zh-CN" sz="2400" dirty="0"/>
              <a:t>E</a:t>
            </a:r>
            <a:r>
              <a:rPr lang="zh-CN" altLang="en-US" sz="2400" dirty="0"/>
              <a:t>－</a:t>
            </a:r>
            <a:r>
              <a:rPr lang="en-US" altLang="zh-CN" sz="2400" dirty="0"/>
              <a:t>R</a:t>
            </a:r>
            <a:r>
              <a:rPr lang="zh-CN" altLang="en-US" sz="2400" dirty="0"/>
              <a:t>图 </a:t>
            </a:r>
          </a:p>
          <a:p>
            <a:pPr lvl="1"/>
            <a:r>
              <a:rPr lang="zh-CN" altLang="en-US" sz="2400" dirty="0"/>
              <a:t>逻辑结构设计 ：形成</a:t>
            </a:r>
            <a:r>
              <a:rPr lang="zh-CN" altLang="en-US" sz="2400" dirty="0">
                <a:solidFill>
                  <a:srgbClr val="0000FF"/>
                </a:solidFill>
              </a:rPr>
              <a:t>数据库逻辑模式</a:t>
            </a:r>
            <a:r>
              <a:rPr lang="zh-CN" altLang="en-US" sz="2400" dirty="0"/>
              <a:t>与</a:t>
            </a:r>
            <a:r>
              <a:rPr lang="zh-CN" altLang="en-US" sz="2400" dirty="0">
                <a:solidFill>
                  <a:srgbClr val="0000FF"/>
                </a:solidFill>
              </a:rPr>
              <a:t>外模式</a:t>
            </a:r>
            <a:r>
              <a:rPr lang="zh-CN" altLang="en-US" sz="2400" dirty="0"/>
              <a:t>，用</a:t>
            </a:r>
            <a:r>
              <a:rPr lang="en-US" altLang="zh-CN" sz="2400" dirty="0"/>
              <a:t>(</a:t>
            </a:r>
            <a:r>
              <a:rPr lang="zh-CN" altLang="en-US" sz="2400" dirty="0"/>
              <a:t>基本</a:t>
            </a:r>
            <a:r>
              <a:rPr lang="en-US" altLang="zh-CN" sz="2400" dirty="0"/>
              <a:t>)</a:t>
            </a:r>
            <a:r>
              <a:rPr lang="zh-CN" altLang="en-US" sz="2400" dirty="0"/>
              <a:t>数据模型描述，例基本表、视图等</a:t>
            </a:r>
          </a:p>
          <a:p>
            <a:pPr lvl="1"/>
            <a:r>
              <a:rPr lang="zh-CN" altLang="en-US" sz="2400" dirty="0"/>
              <a:t>物理结构设计：形成</a:t>
            </a:r>
            <a:r>
              <a:rPr lang="zh-CN" altLang="en-US" sz="2400" dirty="0">
                <a:solidFill>
                  <a:srgbClr val="0000FF"/>
                </a:solidFill>
              </a:rPr>
              <a:t>数据库内模式</a:t>
            </a:r>
            <a:r>
              <a:rPr lang="zh-CN" altLang="en-US" sz="2400" dirty="0"/>
              <a:t>，如</a:t>
            </a:r>
            <a:r>
              <a:rPr lang="en-US" altLang="zh-CN" sz="2400" dirty="0"/>
              <a:t>DB</a:t>
            </a:r>
            <a:r>
              <a:rPr lang="zh-CN" altLang="en-US" sz="2400" dirty="0"/>
              <a:t>文件或目录、索引</a:t>
            </a:r>
          </a:p>
          <a:p>
            <a:endParaRPr lang="zh-CN" altLang="en-US" sz="2400" dirty="0"/>
          </a:p>
        </p:txBody>
      </p:sp>
      <p:sp>
        <p:nvSpPr>
          <p:cNvPr id="2215970" name="Rectangle 34">
            <a:extLst>
              <a:ext uri="{FF2B5EF4-FFF2-40B4-BE49-F238E27FC236}">
                <a16:creationId xmlns:a16="http://schemas.microsoft.com/office/drawing/2014/main" id="{5DDA0D5B-4991-F94A-A553-49A716B83B7B}"/>
              </a:ext>
            </a:extLst>
          </p:cNvPr>
          <p:cNvSpPr>
            <a:spLocks noGrp="1" noChangeArrowheads="1"/>
          </p:cNvSpPr>
          <p:nvPr>
            <p:ph type="title"/>
          </p:nvPr>
        </p:nvSpPr>
        <p:spPr/>
        <p:txBody>
          <a:bodyPr/>
          <a:lstStyle/>
          <a:p>
            <a:r>
              <a:rPr lang="zh-CN" altLang="en-US"/>
              <a:t>数据库各级模式的形成过程</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98E23F50-F186-D148-8E9C-EC6A36FC708C}"/>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C25EB8BF-8CA4-2549-8BEF-7356034AF4EB}" type="slidenum">
              <a:rPr lang="zh-CN" altLang="en-US" sz="2000"/>
              <a:pPr/>
              <a:t>293</a:t>
            </a:fld>
            <a:endParaRPr lang="en-US" altLang="zh-CN" sz="2000"/>
          </a:p>
        </p:txBody>
      </p:sp>
      <p:sp>
        <p:nvSpPr>
          <p:cNvPr id="53251" name="日期占位符 4">
            <a:extLst>
              <a:ext uri="{FF2B5EF4-FFF2-40B4-BE49-F238E27FC236}">
                <a16:creationId xmlns:a16="http://schemas.microsoft.com/office/drawing/2014/main" id="{B1CBB53A-FF1C-6D4E-A589-3AC01B1B5786}"/>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C6B8195-05C2-F249-9517-25A91DCCCBE2}" type="datetime1">
              <a:rPr lang="zh-CN" altLang="en-US" sz="1800" smtClean="0"/>
              <a:pPr/>
              <a:t>2024/6/12</a:t>
            </a:fld>
            <a:endParaRPr lang="en-US" altLang="zh-CN" sz="1000"/>
          </a:p>
        </p:txBody>
      </p:sp>
      <p:sp>
        <p:nvSpPr>
          <p:cNvPr id="2269186" name="Rectangle 2">
            <a:extLst>
              <a:ext uri="{FF2B5EF4-FFF2-40B4-BE49-F238E27FC236}">
                <a16:creationId xmlns:a16="http://schemas.microsoft.com/office/drawing/2014/main" id="{A45353E9-1477-E747-9C92-2AF58758C79E}"/>
              </a:ext>
            </a:extLst>
          </p:cNvPr>
          <p:cNvSpPr>
            <a:spLocks noGrp="1" noChangeArrowheads="1"/>
          </p:cNvSpPr>
          <p:nvPr>
            <p:ph type="title"/>
          </p:nvPr>
        </p:nvSpPr>
        <p:spPr>
          <a:xfrm>
            <a:off x="650875" y="365125"/>
            <a:ext cx="8820150" cy="549275"/>
          </a:xfrm>
        </p:spPr>
        <p:txBody>
          <a:bodyPr/>
          <a:lstStyle/>
          <a:p>
            <a:r>
              <a:rPr lang="zh-CN" altLang="en-US" sz="4000">
                <a:ea typeface="宋体" panose="02010600030101010101" pitchFamily="2" charset="-122"/>
              </a:rPr>
              <a:t>采用</a:t>
            </a:r>
            <a:r>
              <a:rPr lang="en-US" altLang="zh-CN" sz="4000">
                <a:ea typeface="宋体" panose="02010600030101010101" pitchFamily="2" charset="-122"/>
              </a:rPr>
              <a:t>E-R</a:t>
            </a:r>
            <a:r>
              <a:rPr lang="zh-CN" altLang="en-US" sz="4000">
                <a:ea typeface="宋体" panose="02010600030101010101" pitchFamily="2" charset="-122"/>
              </a:rPr>
              <a:t>模型方法的概念结构设计</a:t>
            </a:r>
          </a:p>
        </p:txBody>
      </p:sp>
      <p:sp>
        <p:nvSpPr>
          <p:cNvPr id="47109" name="Rectangle 3">
            <a:extLst>
              <a:ext uri="{FF2B5EF4-FFF2-40B4-BE49-F238E27FC236}">
                <a16:creationId xmlns:a16="http://schemas.microsoft.com/office/drawing/2014/main" id="{81151B26-1635-6F40-868E-41EF3CD92B98}"/>
              </a:ext>
            </a:extLst>
          </p:cNvPr>
          <p:cNvSpPr>
            <a:spLocks noGrp="1" noChangeArrowheads="1"/>
          </p:cNvSpPr>
          <p:nvPr>
            <p:ph type="body" idx="1"/>
          </p:nvPr>
        </p:nvSpPr>
        <p:spPr>
          <a:xfrm>
            <a:off x="650875" y="1143000"/>
            <a:ext cx="8820150" cy="3819525"/>
          </a:xfrm>
        </p:spPr>
        <p:txBody>
          <a:bodyPr/>
          <a:lstStyle/>
          <a:p>
            <a:pPr marL="0" indent="0">
              <a:buFont typeface="Wingdings" pitchFamily="2" charset="2"/>
              <a:buNone/>
            </a:pPr>
            <a:r>
              <a:rPr lang="en-US" altLang="zh-CN"/>
              <a:t> </a:t>
            </a:r>
            <a:r>
              <a:rPr lang="zh-CN" altLang="en-US"/>
              <a:t>①设计局部</a:t>
            </a:r>
            <a:r>
              <a:rPr lang="en-US" altLang="zh-CN"/>
              <a:t>E-R</a:t>
            </a:r>
            <a:r>
              <a:rPr lang="zh-CN" altLang="en-US"/>
              <a:t>模型</a:t>
            </a:r>
          </a:p>
          <a:p>
            <a:pPr lvl="1"/>
            <a:r>
              <a:rPr lang="en-US" altLang="zh-CN"/>
              <a:t>E-R</a:t>
            </a:r>
            <a:r>
              <a:rPr lang="zh-CN" altLang="en-US"/>
              <a:t>模型的设计内容包括确定局部</a:t>
            </a:r>
            <a:r>
              <a:rPr lang="en-US" altLang="zh-CN"/>
              <a:t>E-R</a:t>
            </a:r>
            <a:r>
              <a:rPr lang="zh-CN" altLang="en-US"/>
              <a:t>模型的范围、定义实体、联系以及它们的属性。</a:t>
            </a:r>
          </a:p>
          <a:p>
            <a:pPr marL="0" indent="0">
              <a:buFont typeface="Wingdings" pitchFamily="2" charset="2"/>
              <a:buNone/>
            </a:pPr>
            <a:r>
              <a:rPr lang="en-US" altLang="zh-CN"/>
              <a:t>② </a:t>
            </a:r>
            <a:r>
              <a:rPr lang="zh-CN" altLang="en-US"/>
              <a:t>设计全局</a:t>
            </a:r>
            <a:r>
              <a:rPr lang="en-US" altLang="zh-CN"/>
              <a:t>E-R</a:t>
            </a:r>
            <a:r>
              <a:rPr lang="zh-CN" altLang="en-US"/>
              <a:t>模型</a:t>
            </a:r>
          </a:p>
          <a:p>
            <a:pPr lvl="1"/>
            <a:r>
              <a:rPr lang="zh-CN" altLang="en-US"/>
              <a:t>将所有局部</a:t>
            </a:r>
            <a:r>
              <a:rPr lang="en-US" altLang="zh-CN"/>
              <a:t>E-R</a:t>
            </a:r>
            <a:r>
              <a:rPr lang="zh-CN" altLang="en-US"/>
              <a:t>图集成为一个全局</a:t>
            </a:r>
            <a:r>
              <a:rPr lang="en-US" altLang="zh-CN"/>
              <a:t>E-R</a:t>
            </a:r>
            <a:r>
              <a:rPr lang="zh-CN" altLang="en-US"/>
              <a:t>图，即全局</a:t>
            </a:r>
            <a:r>
              <a:rPr lang="en-US" altLang="zh-CN"/>
              <a:t>E-R</a:t>
            </a:r>
            <a:r>
              <a:rPr lang="zh-CN" altLang="en-US"/>
              <a:t>模型。</a:t>
            </a:r>
          </a:p>
          <a:p>
            <a:pPr marL="0" indent="0">
              <a:buSzPct val="100000"/>
              <a:buFont typeface="黑体" panose="02010609060101010101" pitchFamily="49" charset="-122"/>
              <a:buAutoNum type="circleNumDbPlain" startAt="3"/>
            </a:pPr>
            <a:r>
              <a:rPr lang="zh-CN" altLang="en-US"/>
              <a:t>优化全局</a:t>
            </a:r>
            <a:r>
              <a:rPr lang="en-US" altLang="zh-CN"/>
              <a:t>E-R</a:t>
            </a:r>
            <a:r>
              <a:rPr lang="zh-CN" altLang="en-US"/>
              <a:t>模型</a:t>
            </a:r>
          </a:p>
          <a:p>
            <a:pPr marL="0" indent="0"/>
            <a:endParaRPr lang="zh-CN" altLang="en-US"/>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D2D87F05-0399-2B40-8594-7F2DC8D75C19}"/>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EEEDD648-5842-A946-9618-EAA398CCEB34}" type="slidenum">
              <a:rPr lang="zh-CN" altLang="en-US" sz="2000"/>
              <a:pPr/>
              <a:t>294</a:t>
            </a:fld>
            <a:endParaRPr lang="en-US" altLang="zh-CN" sz="2000"/>
          </a:p>
        </p:txBody>
      </p:sp>
      <p:sp>
        <p:nvSpPr>
          <p:cNvPr id="67587" name="日期占位符 4">
            <a:extLst>
              <a:ext uri="{FF2B5EF4-FFF2-40B4-BE49-F238E27FC236}">
                <a16:creationId xmlns:a16="http://schemas.microsoft.com/office/drawing/2014/main" id="{FD8AC157-A69C-F24E-B4D7-F103EE7AA61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B43737D1-36D3-2E48-82B3-2754BD948252}" type="datetime1">
              <a:rPr lang="zh-CN" altLang="en-US" sz="1800" smtClean="0"/>
              <a:pPr/>
              <a:t>2024/6/12</a:t>
            </a:fld>
            <a:endParaRPr lang="en-US" altLang="zh-CN" sz="1000"/>
          </a:p>
        </p:txBody>
      </p:sp>
      <p:sp>
        <p:nvSpPr>
          <p:cNvPr id="1963010" name="Rectangle 2">
            <a:extLst>
              <a:ext uri="{FF2B5EF4-FFF2-40B4-BE49-F238E27FC236}">
                <a16:creationId xmlns:a16="http://schemas.microsoft.com/office/drawing/2014/main" id="{3BE33DE6-9A15-A64C-9728-9F9E566B0A09}"/>
              </a:ext>
            </a:extLst>
          </p:cNvPr>
          <p:cNvSpPr>
            <a:spLocks noGrp="1" noChangeArrowheads="1"/>
          </p:cNvSpPr>
          <p:nvPr>
            <p:ph type="title"/>
          </p:nvPr>
        </p:nvSpPr>
        <p:spPr/>
        <p:txBody>
          <a:bodyPr/>
          <a:lstStyle/>
          <a:p>
            <a:r>
              <a:rPr lang="zh-CN" altLang="en-US"/>
              <a:t>三</a:t>
            </a:r>
            <a:r>
              <a:rPr lang="en-US" altLang="zh-CN"/>
              <a:t>. </a:t>
            </a:r>
            <a:r>
              <a:rPr lang="zh-CN" altLang="en-US"/>
              <a:t>逻辑结构设计</a:t>
            </a:r>
          </a:p>
        </p:txBody>
      </p:sp>
      <p:sp>
        <p:nvSpPr>
          <p:cNvPr id="67589" name="Rectangle 3">
            <a:extLst>
              <a:ext uri="{FF2B5EF4-FFF2-40B4-BE49-F238E27FC236}">
                <a16:creationId xmlns:a16="http://schemas.microsoft.com/office/drawing/2014/main" id="{3C43EC65-358E-AF4D-B158-DAAF7294594D}"/>
              </a:ext>
            </a:extLst>
          </p:cNvPr>
          <p:cNvSpPr>
            <a:spLocks noGrp="1" noChangeArrowheads="1"/>
          </p:cNvSpPr>
          <p:nvPr>
            <p:ph type="body" idx="1"/>
          </p:nvPr>
        </p:nvSpPr>
        <p:spPr>
          <a:xfrm>
            <a:off x="650875" y="1143000"/>
            <a:ext cx="8982075" cy="4160838"/>
          </a:xfrm>
        </p:spPr>
        <p:txBody>
          <a:bodyPr/>
          <a:lstStyle/>
          <a:p>
            <a:pPr>
              <a:spcBef>
                <a:spcPct val="60000"/>
              </a:spcBef>
            </a:pPr>
            <a:r>
              <a:rPr lang="zh-CN" altLang="en-US"/>
              <a:t>把概念结构设计阶段设计好的基本</a:t>
            </a:r>
            <a:r>
              <a:rPr lang="en-US" altLang="zh-CN"/>
              <a:t>E-R</a:t>
            </a:r>
            <a:r>
              <a:rPr lang="zh-CN" altLang="en-US"/>
              <a:t>模型转换为具体的数据库管理系统支持的数据模型，</a:t>
            </a:r>
          </a:p>
          <a:p>
            <a:pPr lvl="1">
              <a:spcBef>
                <a:spcPct val="60000"/>
              </a:spcBef>
            </a:pPr>
            <a:r>
              <a:rPr lang="zh-CN" altLang="en-US"/>
              <a:t>也就是导出特定的</a:t>
            </a:r>
            <a:r>
              <a:rPr lang="en-US" altLang="zh-CN"/>
              <a:t>DBMS</a:t>
            </a:r>
            <a:r>
              <a:rPr lang="zh-CN" altLang="en-US"/>
              <a:t>可以处理的数据库逻辑结构（数据库的模式和外模式），这些模式在功能、性能、完整性和一致性约束方面满足应用要求。</a:t>
            </a:r>
          </a:p>
          <a:p>
            <a:r>
              <a:rPr lang="zh-CN" altLang="en-US"/>
              <a:t>逻辑结构设计的步骤</a:t>
            </a:r>
          </a:p>
          <a:p>
            <a:pPr lvl="1" algn="just"/>
            <a:r>
              <a:rPr lang="zh-CN" altLang="en-US"/>
              <a:t>将概念结构转化为特定</a:t>
            </a:r>
            <a:r>
              <a:rPr lang="en-US" altLang="zh-CN"/>
              <a:t>DBMS</a:t>
            </a:r>
            <a:r>
              <a:rPr lang="zh-CN" altLang="en-US"/>
              <a:t>支持的数据模型</a:t>
            </a:r>
            <a:r>
              <a:rPr lang="en-US" altLang="zh-CN"/>
              <a:t>(</a:t>
            </a:r>
            <a:r>
              <a:rPr lang="zh-CN" altLang="en-US"/>
              <a:t>关系、网状、层次模型</a:t>
            </a:r>
            <a:r>
              <a:rPr lang="en-US" altLang="zh-CN"/>
              <a:t>)</a:t>
            </a:r>
          </a:p>
          <a:p>
            <a:pPr lvl="1" algn="just"/>
            <a:r>
              <a:rPr lang="zh-CN" altLang="en-US"/>
              <a:t>对数据模型进行优化</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DA7DC411-E8CE-3C48-9599-D4DA864D8681}"/>
              </a:ext>
            </a:extLst>
          </p:cNvPr>
          <p:cNvSpPr>
            <a:spLocks noGrp="1"/>
          </p:cNvSpPr>
          <p:nvPr>
            <p:ph type="sldNum" sz="quarter" idx="10"/>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D6737557-C5B0-F243-A392-287668ED84A7}" type="slidenum">
              <a:rPr lang="zh-CN" altLang="en-US" sz="2000"/>
              <a:pPr/>
              <a:t>295</a:t>
            </a:fld>
            <a:endParaRPr lang="en-US" altLang="zh-CN" sz="2000"/>
          </a:p>
        </p:txBody>
      </p:sp>
      <p:sp>
        <p:nvSpPr>
          <p:cNvPr id="70659" name="日期占位符 4">
            <a:extLst>
              <a:ext uri="{FF2B5EF4-FFF2-40B4-BE49-F238E27FC236}">
                <a16:creationId xmlns:a16="http://schemas.microsoft.com/office/drawing/2014/main" id="{C156CE51-5F0A-B540-83D4-564AD45946C8}"/>
              </a:ext>
            </a:extLst>
          </p:cNvPr>
          <p:cNvSpPr>
            <a:spLocks noGrp="1"/>
          </p:cNvSpPr>
          <p:nvPr>
            <p:ph type="dt" sz="quarter" idx="11"/>
          </p:nvPr>
        </p:nvSpPr>
        <p:spPr>
          <a:noFill/>
        </p:spPr>
        <p:txBody>
          <a:bodyPr/>
          <a:lstStyle>
            <a:lvl1pPr defTabSz="1157288">
              <a:defRPr sz="2400" b="1">
                <a:solidFill>
                  <a:schemeClr val="tx1"/>
                </a:solidFill>
                <a:latin typeface="Arial" panose="020B0604020202020204" pitchFamily="34" charset="0"/>
                <a:ea typeface="宋体" panose="02010600030101010101" pitchFamily="2" charset="-122"/>
              </a:defRPr>
            </a:lvl1pPr>
            <a:lvl2pPr marL="742950" indent="-285750" defTabSz="1157288">
              <a:defRPr sz="2400" b="1">
                <a:solidFill>
                  <a:schemeClr val="tx1"/>
                </a:solidFill>
                <a:latin typeface="Arial" panose="020B0604020202020204" pitchFamily="34" charset="0"/>
                <a:ea typeface="宋体" panose="02010600030101010101" pitchFamily="2" charset="-122"/>
              </a:defRPr>
            </a:lvl2pPr>
            <a:lvl3pPr marL="1143000" indent="-228600" defTabSz="1157288">
              <a:defRPr sz="2400" b="1">
                <a:solidFill>
                  <a:schemeClr val="tx1"/>
                </a:solidFill>
                <a:latin typeface="Arial" panose="020B0604020202020204" pitchFamily="34" charset="0"/>
                <a:ea typeface="宋体" panose="02010600030101010101" pitchFamily="2" charset="-122"/>
              </a:defRPr>
            </a:lvl3pPr>
            <a:lvl4pPr marL="1600200" indent="-228600" defTabSz="1157288">
              <a:defRPr sz="2400" b="1">
                <a:solidFill>
                  <a:schemeClr val="tx1"/>
                </a:solidFill>
                <a:latin typeface="Arial" panose="020B0604020202020204" pitchFamily="34" charset="0"/>
                <a:ea typeface="宋体" panose="02010600030101010101" pitchFamily="2" charset="-122"/>
              </a:defRPr>
            </a:lvl4pPr>
            <a:lvl5pPr marL="2057400" indent="-228600" defTabSz="1157288">
              <a:defRPr sz="24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fld id="{F4C64CD9-5786-9941-80FA-11A6B726F6AF}" type="datetime1">
              <a:rPr lang="zh-CN" altLang="en-US" sz="1800" smtClean="0"/>
              <a:pPr/>
              <a:t>2024/6/12</a:t>
            </a:fld>
            <a:endParaRPr lang="en-US" altLang="zh-CN" sz="1000"/>
          </a:p>
        </p:txBody>
      </p:sp>
      <p:sp>
        <p:nvSpPr>
          <p:cNvPr id="2221058" name="Rectangle 2">
            <a:extLst>
              <a:ext uri="{FF2B5EF4-FFF2-40B4-BE49-F238E27FC236}">
                <a16:creationId xmlns:a16="http://schemas.microsoft.com/office/drawing/2014/main" id="{7C9752DD-E220-954D-B1E7-2A9B7B01256E}"/>
              </a:ext>
            </a:extLst>
          </p:cNvPr>
          <p:cNvSpPr>
            <a:spLocks noGrp="1" noChangeArrowheads="1"/>
          </p:cNvSpPr>
          <p:nvPr>
            <p:ph type="title"/>
          </p:nvPr>
        </p:nvSpPr>
        <p:spPr/>
        <p:txBody>
          <a:bodyPr/>
          <a:lstStyle/>
          <a:p>
            <a:r>
              <a:rPr lang="en-US" altLang="zh-CN" b="0"/>
              <a:t>E-R</a:t>
            </a:r>
            <a:r>
              <a:rPr lang="zh-CN" altLang="en-US" b="0"/>
              <a:t>模型向关系模型的转换</a:t>
            </a:r>
          </a:p>
        </p:txBody>
      </p:sp>
      <p:sp>
        <p:nvSpPr>
          <p:cNvPr id="70661" name="Rectangle 3">
            <a:extLst>
              <a:ext uri="{FF2B5EF4-FFF2-40B4-BE49-F238E27FC236}">
                <a16:creationId xmlns:a16="http://schemas.microsoft.com/office/drawing/2014/main" id="{31B41BE8-B428-8A44-B4FD-82ABE574694C}"/>
              </a:ext>
            </a:extLst>
          </p:cNvPr>
          <p:cNvSpPr>
            <a:spLocks noGrp="1" noChangeArrowheads="1"/>
          </p:cNvSpPr>
          <p:nvPr>
            <p:ph type="body" idx="1"/>
          </p:nvPr>
        </p:nvSpPr>
        <p:spPr>
          <a:xfrm>
            <a:off x="650875" y="1143000"/>
            <a:ext cx="8820150" cy="5246688"/>
          </a:xfrm>
        </p:spPr>
        <p:txBody>
          <a:bodyPr/>
          <a:lstStyle/>
          <a:p>
            <a:pPr eaLnBrk="1" hangingPunct="1"/>
            <a:r>
              <a:rPr lang="zh-CN" altLang="en-US">
                <a:solidFill>
                  <a:srgbClr val="FF0000"/>
                </a:solidFill>
              </a:rPr>
              <a:t>一个实体转换为一个关系模式</a:t>
            </a:r>
            <a:r>
              <a:rPr lang="zh-CN" altLang="en-US"/>
              <a:t>。实体的属性就是关系的属性，实体的标识符就是关系的码。</a:t>
            </a:r>
          </a:p>
          <a:p>
            <a:pPr eaLnBrk="1" hangingPunct="1"/>
            <a:r>
              <a:rPr lang="zh-CN" altLang="en-US">
                <a:solidFill>
                  <a:srgbClr val="FF0000"/>
                </a:solidFill>
              </a:rPr>
              <a:t>对于实体间的联系有以下不同的情况</a:t>
            </a:r>
            <a:r>
              <a:rPr lang="zh-CN" altLang="en-US"/>
              <a:t>：</a:t>
            </a:r>
          </a:p>
          <a:p>
            <a:pPr lvl="1" eaLnBrk="1" hangingPunct="1"/>
            <a:r>
              <a:rPr lang="zh-CN" altLang="en-US" sz="2900"/>
              <a:t>一个</a:t>
            </a:r>
            <a:r>
              <a:rPr lang="en-US" altLang="zh-CN" sz="2900">
                <a:solidFill>
                  <a:srgbClr val="0000FF"/>
                </a:solidFill>
              </a:rPr>
              <a:t>1</a:t>
            </a:r>
            <a:r>
              <a:rPr lang="zh-CN" altLang="en-US" sz="2900">
                <a:solidFill>
                  <a:srgbClr val="0000FF"/>
                </a:solidFill>
              </a:rPr>
              <a:t>：</a:t>
            </a:r>
            <a:r>
              <a:rPr lang="en-US" altLang="zh-CN" sz="2900">
                <a:solidFill>
                  <a:srgbClr val="0000FF"/>
                </a:solidFill>
              </a:rPr>
              <a:t>1</a:t>
            </a:r>
            <a:r>
              <a:rPr lang="zh-CN" altLang="en-US" sz="2900">
                <a:solidFill>
                  <a:srgbClr val="0000FF"/>
                </a:solidFill>
              </a:rPr>
              <a:t>联系</a:t>
            </a:r>
            <a:r>
              <a:rPr lang="zh-CN" altLang="en-US" sz="2900"/>
              <a:t>可以转换为一个独立的关系模式，也可以与任意一端所对应的关系模式合并。</a:t>
            </a:r>
          </a:p>
          <a:p>
            <a:pPr lvl="1" eaLnBrk="1" hangingPunct="1"/>
            <a:r>
              <a:rPr lang="zh-CN" altLang="en-US" sz="2900"/>
              <a:t>一个</a:t>
            </a:r>
            <a:r>
              <a:rPr lang="en-US" altLang="zh-CN" sz="2900">
                <a:solidFill>
                  <a:srgbClr val="0000FF"/>
                </a:solidFill>
              </a:rPr>
              <a:t>1</a:t>
            </a:r>
            <a:r>
              <a:rPr lang="zh-CN" altLang="en-US" sz="2900">
                <a:solidFill>
                  <a:srgbClr val="0000FF"/>
                </a:solidFill>
              </a:rPr>
              <a:t>：</a:t>
            </a:r>
            <a:r>
              <a:rPr lang="en-US" altLang="zh-CN" sz="2900">
                <a:solidFill>
                  <a:srgbClr val="0000FF"/>
                </a:solidFill>
              </a:rPr>
              <a:t>n</a:t>
            </a:r>
            <a:r>
              <a:rPr lang="zh-CN" altLang="en-US" sz="2900">
                <a:solidFill>
                  <a:srgbClr val="0000FF"/>
                </a:solidFill>
              </a:rPr>
              <a:t>联系</a:t>
            </a:r>
            <a:r>
              <a:rPr lang="zh-CN" altLang="en-US" sz="2900"/>
              <a:t>可以转换为一个独立的关系模式，也可以与</a:t>
            </a:r>
            <a:r>
              <a:rPr lang="en-US" altLang="zh-CN" sz="2900"/>
              <a:t>n</a:t>
            </a:r>
            <a:r>
              <a:rPr lang="zh-CN" altLang="en-US" sz="2900"/>
              <a:t>端所对应的关系模式合并。</a:t>
            </a:r>
          </a:p>
          <a:p>
            <a:pPr lvl="1" eaLnBrk="1" hangingPunct="1"/>
            <a:r>
              <a:rPr lang="zh-CN" altLang="en-US" sz="2900"/>
              <a:t>一个</a:t>
            </a:r>
            <a:r>
              <a:rPr lang="en-US" altLang="zh-CN" sz="2900">
                <a:solidFill>
                  <a:srgbClr val="0000FF"/>
                </a:solidFill>
              </a:rPr>
              <a:t>m</a:t>
            </a:r>
            <a:r>
              <a:rPr lang="zh-CN" altLang="en-US" sz="2900">
                <a:solidFill>
                  <a:srgbClr val="0000FF"/>
                </a:solidFill>
              </a:rPr>
              <a:t>：</a:t>
            </a:r>
            <a:r>
              <a:rPr lang="en-US" altLang="zh-CN" sz="2900">
                <a:solidFill>
                  <a:srgbClr val="0000FF"/>
                </a:solidFill>
              </a:rPr>
              <a:t>n</a:t>
            </a:r>
            <a:r>
              <a:rPr lang="zh-CN" altLang="en-US" sz="2900">
                <a:solidFill>
                  <a:srgbClr val="0000FF"/>
                </a:solidFill>
              </a:rPr>
              <a:t>联系</a:t>
            </a:r>
            <a:r>
              <a:rPr lang="zh-CN" altLang="en-US" sz="2900"/>
              <a:t>转换为一个独立的关系模式。 </a:t>
            </a:r>
          </a:p>
          <a:p>
            <a:pPr lvl="1" eaLnBrk="1" hangingPunct="1"/>
            <a:r>
              <a:rPr lang="zh-CN" altLang="en-US" sz="2900"/>
              <a:t>三个或三个以上实体间的一个多元联系可以转换为一个关系模式。 </a:t>
            </a:r>
          </a:p>
          <a:p>
            <a:pPr lvl="1" eaLnBrk="1" hangingPunct="1"/>
            <a:r>
              <a:rPr lang="zh-CN" altLang="en-US" sz="2900"/>
              <a:t>具有相同码的关系模式可以合并</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M12</a:t>
            </a:r>
            <a:br>
              <a:rPr lang="en-US" altLang="zh-CN" sz="7200" dirty="0"/>
            </a:br>
            <a:r>
              <a:rPr lang="zh-CN" altLang="en-US" sz="7200" dirty="0">
                <a:latin typeface="微软雅黑" panose="020B0503020204020204" pitchFamily="34" charset="-122"/>
                <a:ea typeface="微软雅黑" panose="020B0503020204020204" pitchFamily="34" charset="-122"/>
              </a:rPr>
              <a:t>数据库编程</a:t>
            </a:r>
            <a:endParaRPr lang="zh-CN" altLang="en-US" sz="7200" dirty="0"/>
          </a:p>
        </p:txBody>
      </p:sp>
    </p:spTree>
    <p:extLst>
      <p:ext uri="{BB962C8B-B14F-4D97-AF65-F5344CB8AC3E}">
        <p14:creationId xmlns:p14="http://schemas.microsoft.com/office/powerpoint/2010/main" val="11260601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FE80ECE-DCE9-004A-A2A8-27ED8155EC76}"/>
              </a:ext>
            </a:extLst>
          </p:cNvPr>
          <p:cNvSpPr>
            <a:spLocks noGrp="1" noChangeArrowheads="1"/>
          </p:cNvSpPr>
          <p:nvPr>
            <p:ph type="title"/>
          </p:nvPr>
        </p:nvSpPr>
        <p:spPr/>
        <p:txBody>
          <a:bodyPr/>
          <a:lstStyle/>
          <a:p>
            <a:pPr eaLnBrk="1" hangingPunct="1"/>
            <a:r>
              <a:rPr lang="zh-CN" altLang="en-US">
                <a:ea typeface="宋体" panose="02010600030101010101" pitchFamily="2" charset="-122"/>
              </a:rPr>
              <a:t>本章内容</a:t>
            </a:r>
          </a:p>
        </p:txBody>
      </p:sp>
      <p:sp>
        <p:nvSpPr>
          <p:cNvPr id="8195" name="Rectangle 3">
            <a:extLst>
              <a:ext uri="{FF2B5EF4-FFF2-40B4-BE49-F238E27FC236}">
                <a16:creationId xmlns:a16="http://schemas.microsoft.com/office/drawing/2014/main" id="{7D3AC161-0E24-4145-BE4E-BD3D754BCFD2}"/>
              </a:ext>
            </a:extLst>
          </p:cNvPr>
          <p:cNvSpPr>
            <a:spLocks noGrp="1" noChangeArrowheads="1"/>
          </p:cNvSpPr>
          <p:nvPr>
            <p:ph type="body" idx="1"/>
          </p:nvPr>
        </p:nvSpPr>
        <p:spPr>
          <a:xfrm>
            <a:off x="650875" y="1143000"/>
            <a:ext cx="8820150" cy="3877985"/>
          </a:xfrm>
        </p:spPr>
        <p:txBody>
          <a:bodyPr/>
          <a:lstStyle/>
          <a:p>
            <a:pPr eaLnBrk="1" hangingPunct="1"/>
            <a:r>
              <a:rPr lang="en-US" altLang="en-US"/>
              <a:t>12.1</a:t>
            </a:r>
            <a:r>
              <a:rPr lang="en-US" altLang="zh-CN"/>
              <a:t> </a:t>
            </a:r>
            <a:r>
              <a:rPr lang="en-US" altLang="en-US"/>
              <a:t>Transact-SQL</a:t>
            </a:r>
            <a:endParaRPr lang="en-US" altLang="zh-CN"/>
          </a:p>
          <a:p>
            <a:pPr eaLnBrk="1" hangingPunct="1">
              <a:spcBef>
                <a:spcPct val="50000"/>
              </a:spcBef>
            </a:pPr>
            <a:r>
              <a:rPr lang="en-US" altLang="zh-CN"/>
              <a:t>12.2 </a:t>
            </a:r>
            <a:r>
              <a:rPr lang="zh-CN" altLang="en-US"/>
              <a:t>游标</a:t>
            </a:r>
          </a:p>
          <a:p>
            <a:pPr eaLnBrk="1" hangingPunct="1">
              <a:spcBef>
                <a:spcPct val="50000"/>
              </a:spcBef>
            </a:pPr>
            <a:r>
              <a:rPr lang="en-US" altLang="zh-CN"/>
              <a:t>12.3 </a:t>
            </a:r>
            <a:r>
              <a:rPr lang="zh-CN" altLang="en-US"/>
              <a:t>存储过程</a:t>
            </a:r>
          </a:p>
          <a:p>
            <a:pPr eaLnBrk="1" hangingPunct="1">
              <a:spcBef>
                <a:spcPct val="50000"/>
              </a:spcBef>
            </a:pPr>
            <a:r>
              <a:rPr lang="en-US" altLang="zh-CN"/>
              <a:t>12.4 </a:t>
            </a:r>
            <a:r>
              <a:rPr lang="zh-CN" altLang="en-US"/>
              <a:t>用户定义函数</a:t>
            </a:r>
          </a:p>
          <a:p>
            <a:pPr eaLnBrk="1" hangingPunct="1">
              <a:spcBef>
                <a:spcPct val="50000"/>
              </a:spcBef>
            </a:pPr>
            <a:r>
              <a:rPr lang="en-US" altLang="zh-CN"/>
              <a:t>12.5 </a:t>
            </a:r>
            <a:r>
              <a:rPr lang="zh-CN" altLang="en-US"/>
              <a:t>触发器</a:t>
            </a:r>
          </a:p>
          <a:p>
            <a:pPr eaLnBrk="1" hangingPunct="1"/>
            <a:endParaRPr lang="zh-CN" altLang="en-US"/>
          </a:p>
          <a:p>
            <a:pPr eaLnBrk="1" hangingPunct="1"/>
            <a:endParaRPr lang="zh-CN" altLang="en-US"/>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CE32A33-E736-8B40-AD80-B20B0E3DAE7E}"/>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12.1.2 </a:t>
            </a:r>
            <a:r>
              <a:rPr lang="zh-CN" altLang="en-US" dirty="0">
                <a:ea typeface="宋体" panose="02010600030101010101" pitchFamily="2" charset="-122"/>
              </a:rPr>
              <a:t>过程的类型</a:t>
            </a:r>
          </a:p>
        </p:txBody>
      </p:sp>
      <p:sp>
        <p:nvSpPr>
          <p:cNvPr id="35843" name="Rectangle 3">
            <a:extLst>
              <a:ext uri="{FF2B5EF4-FFF2-40B4-BE49-F238E27FC236}">
                <a16:creationId xmlns:a16="http://schemas.microsoft.com/office/drawing/2014/main" id="{A8812339-23A6-6D44-A6F8-497A5E7C2641}"/>
              </a:ext>
            </a:extLst>
          </p:cNvPr>
          <p:cNvSpPr>
            <a:spLocks noGrp="1" noChangeArrowheads="1"/>
          </p:cNvSpPr>
          <p:nvPr>
            <p:ph type="body" idx="1"/>
          </p:nvPr>
        </p:nvSpPr>
        <p:spPr>
          <a:xfrm>
            <a:off x="650875" y="1143000"/>
            <a:ext cx="8820150" cy="4869025"/>
          </a:xfrm>
        </p:spPr>
        <p:txBody>
          <a:bodyPr/>
          <a:lstStyle/>
          <a:p>
            <a:pPr eaLnBrk="1" hangingPunct="1"/>
            <a:r>
              <a:rPr lang="zh-CN" altLang="en-US" dirty="0"/>
              <a:t>可以将 </a:t>
            </a:r>
            <a:r>
              <a:rPr lang="en-US" altLang="zh-CN" dirty="0"/>
              <a:t>Transact-SQL </a:t>
            </a:r>
            <a:r>
              <a:rPr lang="zh-CN" altLang="en-US" dirty="0"/>
              <a:t>语句以多种方式组合在一起： </a:t>
            </a:r>
          </a:p>
          <a:p>
            <a:pPr lvl="1" eaLnBrk="1" hangingPunct="1"/>
            <a:r>
              <a:rPr lang="zh-CN" altLang="en-US" dirty="0"/>
              <a:t>（</a:t>
            </a:r>
            <a:r>
              <a:rPr lang="en-US" altLang="zh-CN" dirty="0"/>
              <a:t>1</a:t>
            </a:r>
            <a:r>
              <a:rPr lang="zh-CN" altLang="en-US" dirty="0"/>
              <a:t>） 使用批处理。批处理是作为一个单元从应用程序发送到服务器的一组 </a:t>
            </a:r>
            <a:r>
              <a:rPr lang="en-US" altLang="zh-CN" dirty="0"/>
              <a:t>Transact-SQL </a:t>
            </a:r>
            <a:r>
              <a:rPr lang="zh-CN" altLang="en-US" dirty="0"/>
              <a:t>语句。每个批处理作为一个可执行单元来执行。 </a:t>
            </a:r>
          </a:p>
          <a:p>
            <a:pPr lvl="1" eaLnBrk="1" hangingPunct="1"/>
            <a:r>
              <a:rPr lang="zh-CN" altLang="en-US" dirty="0"/>
              <a:t>（</a:t>
            </a:r>
            <a:r>
              <a:rPr lang="en-US" altLang="zh-CN" dirty="0"/>
              <a:t>2</a:t>
            </a:r>
            <a:r>
              <a:rPr lang="zh-CN" altLang="en-US" dirty="0"/>
              <a:t>） 使用存储过程。存储过程是在服务器上预定义并预编译的一组 </a:t>
            </a:r>
            <a:r>
              <a:rPr lang="en-US" altLang="zh-CN" dirty="0"/>
              <a:t>Transact-SQL </a:t>
            </a:r>
            <a:r>
              <a:rPr lang="zh-CN" altLang="en-US" dirty="0"/>
              <a:t>语句。存储过程可以接受参数，并可以将结果集、返回代码和输出参数返回给调用应用程序。 </a:t>
            </a:r>
          </a:p>
          <a:p>
            <a:pPr lvl="1" eaLnBrk="1" hangingPunct="1"/>
            <a:r>
              <a:rPr lang="zh-CN" altLang="en-US" dirty="0"/>
              <a:t>（</a:t>
            </a:r>
            <a:r>
              <a:rPr lang="en-US" altLang="zh-CN" dirty="0"/>
              <a:t>3</a:t>
            </a:r>
            <a:r>
              <a:rPr lang="zh-CN" altLang="en-US" dirty="0"/>
              <a:t>） 使用触发器。 </a:t>
            </a:r>
          </a:p>
          <a:p>
            <a:pPr lvl="1" eaLnBrk="1" hangingPunct="1"/>
            <a:r>
              <a:rPr lang="zh-CN" altLang="en-US" dirty="0"/>
              <a:t>（</a:t>
            </a:r>
            <a:r>
              <a:rPr lang="en-US" altLang="zh-CN" dirty="0"/>
              <a:t>4</a:t>
            </a:r>
            <a:r>
              <a:rPr lang="zh-CN" altLang="en-US" dirty="0"/>
              <a:t>） 使用脚本。脚本是存储在文件中的一系列 </a:t>
            </a:r>
            <a:r>
              <a:rPr lang="en-US" altLang="zh-CN" dirty="0"/>
              <a:t>Transact-SQL </a:t>
            </a:r>
            <a:r>
              <a:rPr lang="zh-CN" altLang="en-US" dirty="0"/>
              <a:t>语句。</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145A1CDF-BD91-A24E-A56D-D3CDFB05824D}"/>
              </a:ext>
            </a:extLst>
          </p:cNvPr>
          <p:cNvSpPr>
            <a:spLocks noGrp="1" noChangeArrowheads="1"/>
          </p:cNvSpPr>
          <p:nvPr>
            <p:ph type="body" idx="1"/>
          </p:nvPr>
        </p:nvSpPr>
        <p:spPr>
          <a:xfrm>
            <a:off x="650875" y="1143000"/>
            <a:ext cx="8820150" cy="5724388"/>
          </a:xfrm>
        </p:spPr>
        <p:txBody>
          <a:bodyPr/>
          <a:lstStyle/>
          <a:p>
            <a:pPr eaLnBrk="1" hangingPunct="1">
              <a:lnSpc>
                <a:spcPct val="120000"/>
              </a:lnSpc>
            </a:pPr>
            <a:r>
              <a:rPr lang="zh-CN" altLang="en-US" dirty="0"/>
              <a:t>接受输入参数并以输出参数的格式向调用过程或批处理返回多个值。</a:t>
            </a:r>
          </a:p>
          <a:p>
            <a:pPr eaLnBrk="1" hangingPunct="1">
              <a:lnSpc>
                <a:spcPct val="120000"/>
              </a:lnSpc>
            </a:pPr>
            <a:r>
              <a:rPr lang="zh-CN" altLang="en-US" dirty="0"/>
              <a:t>包含执行数据库操作（包括调用其他过程）的编程语句。 </a:t>
            </a:r>
          </a:p>
          <a:p>
            <a:pPr eaLnBrk="1" hangingPunct="1">
              <a:lnSpc>
                <a:spcPct val="120000"/>
              </a:lnSpc>
            </a:pPr>
            <a:r>
              <a:rPr lang="zh-CN" altLang="en-US" dirty="0"/>
              <a:t>返回状态值，以指明成功或失败（以及失败的原因）。</a:t>
            </a:r>
          </a:p>
          <a:p>
            <a:pPr eaLnBrk="1" hangingPunct="1">
              <a:lnSpc>
                <a:spcPct val="120000"/>
              </a:lnSpc>
            </a:pPr>
            <a:r>
              <a:rPr lang="zh-CN" altLang="en-US" dirty="0"/>
              <a:t>可以使用 </a:t>
            </a:r>
            <a:r>
              <a:rPr lang="en-US" altLang="zh-CN" dirty="0"/>
              <a:t>Transact-SQL EXECUTE </a:t>
            </a:r>
            <a:r>
              <a:rPr lang="zh-CN" altLang="en-US" dirty="0"/>
              <a:t>语句执行存储过程。存储过程与函数不同，因为存储过程不返回取代其名称的值，也不能直接在表达式中使用</a:t>
            </a:r>
            <a:endParaRPr lang="en-US" altLang="zh-CN" dirty="0"/>
          </a:p>
          <a:p>
            <a:pPr eaLnBrk="1" hangingPunct="1">
              <a:lnSpc>
                <a:spcPct val="120000"/>
              </a:lnSpc>
            </a:pPr>
            <a:r>
              <a:rPr lang="zh-CN" altLang="en-US" dirty="0"/>
              <a:t>存储过程与函数不同，因为存储过程不返回取代其名称的值，也不能直接在表达式中使用</a:t>
            </a:r>
          </a:p>
        </p:txBody>
      </p:sp>
      <p:sp>
        <p:nvSpPr>
          <p:cNvPr id="3" name="标题 2">
            <a:extLst>
              <a:ext uri="{FF2B5EF4-FFF2-40B4-BE49-F238E27FC236}">
                <a16:creationId xmlns:a16="http://schemas.microsoft.com/office/drawing/2014/main" id="{5DCABB94-43F5-49E2-A7F0-E30DB934330F}"/>
              </a:ext>
            </a:extLst>
          </p:cNvPr>
          <p:cNvSpPr>
            <a:spLocks noGrp="1"/>
          </p:cNvSpPr>
          <p:nvPr>
            <p:ph type="title"/>
          </p:nvPr>
        </p:nvSpPr>
        <p:spPr/>
        <p:txBody>
          <a:bodyPr/>
          <a:lstStyle/>
          <a:p>
            <a:r>
              <a:rPr lang="en-US" altLang="zh-CN" dirty="0">
                <a:ea typeface="宋体" panose="02010600030101010101" pitchFamily="2" charset="-122"/>
              </a:rPr>
              <a:t>12.1.2 </a:t>
            </a:r>
            <a:r>
              <a:rPr lang="zh-CN" altLang="en-US" dirty="0">
                <a:ea typeface="宋体" panose="02010600030101010101" pitchFamily="2" charset="-122"/>
              </a:rPr>
              <a:t>存储过程的作用</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971B1-DBBB-374A-9AB9-83B8FB9A171D}"/>
              </a:ext>
            </a:extLst>
          </p:cNvPr>
          <p:cNvSpPr>
            <a:spLocks noGrp="1"/>
          </p:cNvSpPr>
          <p:nvPr>
            <p:ph type="title"/>
          </p:nvPr>
        </p:nvSpPr>
        <p:spPr/>
        <p:txBody>
          <a:bodyPr/>
          <a:lstStyle/>
          <a:p>
            <a:r>
              <a:rPr kumimoji="1" lang="zh-CN" altLang="en-US" dirty="0"/>
              <a:t>教学大纲（北理版）</a:t>
            </a:r>
          </a:p>
        </p:txBody>
      </p:sp>
      <p:sp>
        <p:nvSpPr>
          <p:cNvPr id="4" name="灯片编号占位符 3">
            <a:extLst>
              <a:ext uri="{FF2B5EF4-FFF2-40B4-BE49-F238E27FC236}">
                <a16:creationId xmlns:a16="http://schemas.microsoft.com/office/drawing/2014/main" id="{D19166B6-0847-E147-9AC9-7A3840548172}"/>
              </a:ext>
            </a:extLst>
          </p:cNvPr>
          <p:cNvSpPr>
            <a:spLocks noGrp="1"/>
          </p:cNvSpPr>
          <p:nvPr>
            <p:ph type="sldNum" sz="quarter" idx="10"/>
          </p:nvPr>
        </p:nvSpPr>
        <p:spPr/>
        <p:txBody>
          <a:bodyPr/>
          <a:lstStyle/>
          <a:p>
            <a:pPr>
              <a:defRPr/>
            </a:pPr>
            <a:fld id="{6EDAD935-3524-4CAB-86D2-08C8290D0015}" type="slidenum">
              <a:rPr lang="zh-CN" altLang="en-US" smtClean="0"/>
              <a:pPr>
                <a:defRPr/>
              </a:pPr>
              <a:t>3</a:t>
            </a:fld>
            <a:endParaRPr lang="en-US" altLang="zh-CN"/>
          </a:p>
        </p:txBody>
      </p:sp>
      <p:sp>
        <p:nvSpPr>
          <p:cNvPr id="5" name="日期占位符 4">
            <a:extLst>
              <a:ext uri="{FF2B5EF4-FFF2-40B4-BE49-F238E27FC236}">
                <a16:creationId xmlns:a16="http://schemas.microsoft.com/office/drawing/2014/main" id="{B8245245-CBAC-AE48-ACBC-195290290EA0}"/>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graphicFrame>
        <p:nvGraphicFramePr>
          <p:cNvPr id="6" name="表格 6">
            <a:extLst>
              <a:ext uri="{FF2B5EF4-FFF2-40B4-BE49-F238E27FC236}">
                <a16:creationId xmlns:a16="http://schemas.microsoft.com/office/drawing/2014/main" id="{BA35A44D-911A-414B-BB67-9138D1717CDD}"/>
              </a:ext>
            </a:extLst>
          </p:cNvPr>
          <p:cNvGraphicFramePr>
            <a:graphicFrameLocks noGrp="1"/>
          </p:cNvGraphicFramePr>
          <p:nvPr>
            <p:extLst>
              <p:ext uri="{D42A27DB-BD31-4B8C-83A1-F6EECF244321}">
                <p14:modId xmlns:p14="http://schemas.microsoft.com/office/powerpoint/2010/main" val="1625384603"/>
              </p:ext>
            </p:extLst>
          </p:nvPr>
        </p:nvGraphicFramePr>
        <p:xfrm>
          <a:off x="416495" y="1340768"/>
          <a:ext cx="9054530" cy="4896544"/>
        </p:xfrm>
        <a:graphic>
          <a:graphicData uri="http://schemas.openxmlformats.org/drawingml/2006/table">
            <a:tbl>
              <a:tblPr firstRow="1" bandRow="1">
                <a:tableStyleId>{3B4B98B0-60AC-42C2-AFA5-B58CD77FA1E5}</a:tableStyleId>
              </a:tblPr>
              <a:tblGrid>
                <a:gridCol w="4527265">
                  <a:extLst>
                    <a:ext uri="{9D8B030D-6E8A-4147-A177-3AD203B41FA5}">
                      <a16:colId xmlns:a16="http://schemas.microsoft.com/office/drawing/2014/main" val="2259438959"/>
                    </a:ext>
                  </a:extLst>
                </a:gridCol>
                <a:gridCol w="4527265">
                  <a:extLst>
                    <a:ext uri="{9D8B030D-6E8A-4147-A177-3AD203B41FA5}">
                      <a16:colId xmlns:a16="http://schemas.microsoft.com/office/drawing/2014/main" val="1269853419"/>
                    </a:ext>
                  </a:extLst>
                </a:gridCol>
              </a:tblGrid>
              <a:tr h="469732">
                <a:tc>
                  <a:txBody>
                    <a:bodyPr/>
                    <a:lstStyle/>
                    <a:p>
                      <a:pPr algn="ctr"/>
                      <a:r>
                        <a:rPr lang="zh-CN" altLang="en-US" sz="2000" dirty="0">
                          <a:latin typeface="微软雅黑" panose="020B0503020204020204" pitchFamily="34" charset="-122"/>
                          <a:ea typeface="微软雅黑" panose="020B0503020204020204" pitchFamily="34" charset="-122"/>
                        </a:rPr>
                        <a:t>章节</a:t>
                      </a:r>
                    </a:p>
                  </a:txBody>
                  <a:tcPr/>
                </a:tc>
                <a:tc>
                  <a:txBody>
                    <a:bodyPr/>
                    <a:lstStyle/>
                    <a:p>
                      <a:pPr algn="ctr"/>
                      <a:r>
                        <a:rPr lang="zh-CN" altLang="en-US" sz="2000" dirty="0">
                          <a:latin typeface="微软雅黑" panose="020B0503020204020204" pitchFamily="34" charset="-122"/>
                          <a:ea typeface="微软雅黑" panose="020B0503020204020204" pitchFamily="34" charset="-122"/>
                        </a:rPr>
                        <a:t>类别</a:t>
                      </a:r>
                    </a:p>
                  </a:txBody>
                  <a:tcPr/>
                </a:tc>
                <a:extLst>
                  <a:ext uri="{0D108BD9-81ED-4DB2-BD59-A6C34878D82A}">
                    <a16:rowId xmlns:a16="http://schemas.microsoft.com/office/drawing/2014/main" val="1351643634"/>
                  </a:ext>
                </a:extLst>
              </a:tr>
              <a:tr h="1827694">
                <a:tc>
                  <a:txBody>
                    <a:bodyPr/>
                    <a:lstStyle/>
                    <a:p>
                      <a:pPr algn="l"/>
                      <a:r>
                        <a:rPr lang="en-US" altLang="zh-CN" sz="2000" dirty="0">
                          <a:latin typeface="微软雅黑" panose="020B0503020204020204" pitchFamily="34" charset="-122"/>
                          <a:ea typeface="微软雅黑" panose="020B0503020204020204" pitchFamily="34" charset="-122"/>
                        </a:rPr>
                        <a:t>M1.</a:t>
                      </a:r>
                      <a:r>
                        <a:rPr lang="zh-CN" altLang="en-US" sz="2000" dirty="0">
                          <a:latin typeface="微软雅黑" panose="020B0503020204020204" pitchFamily="34" charset="-122"/>
                          <a:ea typeface="微软雅黑" panose="020B0503020204020204" pitchFamily="34" charset="-122"/>
                        </a:rPr>
                        <a:t> 数据库系统概论</a:t>
                      </a:r>
                      <a:endParaRPr lang="en-US" altLang="zh-CN" sz="2000" dirty="0">
                        <a:latin typeface="微软雅黑" panose="020B0503020204020204" pitchFamily="34" charset="-122"/>
                        <a:ea typeface="微软雅黑" panose="020B0503020204020204" pitchFamily="34" charset="-122"/>
                      </a:endParaRPr>
                    </a:p>
                    <a:p>
                      <a:pPr algn="l"/>
                      <a:r>
                        <a:rPr lang="en-US" altLang="zh-CN" sz="2000" dirty="0">
                          <a:latin typeface="微软雅黑" panose="020B0503020204020204" pitchFamily="34" charset="-122"/>
                          <a:ea typeface="微软雅黑" panose="020B0503020204020204" pitchFamily="34" charset="-122"/>
                        </a:rPr>
                        <a:t>M2.</a:t>
                      </a:r>
                      <a:r>
                        <a:rPr lang="zh-CN" altLang="en-US" sz="2000" dirty="0">
                          <a:latin typeface="微软雅黑" panose="020B0503020204020204" pitchFamily="34" charset="-122"/>
                          <a:ea typeface="微软雅黑" panose="020B0503020204020204" pitchFamily="34" charset="-122"/>
                        </a:rPr>
                        <a:t> 数据模型</a:t>
                      </a:r>
                      <a:endParaRPr lang="en-US" altLang="zh-CN" sz="2000" dirty="0">
                        <a:latin typeface="微软雅黑" panose="020B0503020204020204" pitchFamily="34" charset="-122"/>
                        <a:ea typeface="微软雅黑" panose="020B0503020204020204" pitchFamily="34" charset="-122"/>
                      </a:endParaRPr>
                    </a:p>
                    <a:p>
                      <a:pPr algn="l"/>
                      <a:r>
                        <a:rPr lang="en-US" altLang="zh-CN" sz="2000" dirty="0">
                          <a:latin typeface="微软雅黑" panose="020B0503020204020204" pitchFamily="34" charset="-122"/>
                          <a:ea typeface="微软雅黑" panose="020B0503020204020204" pitchFamily="34" charset="-122"/>
                        </a:rPr>
                        <a:t>M3. </a:t>
                      </a:r>
                      <a:r>
                        <a:rPr lang="zh-CN" altLang="en-US" sz="2000" dirty="0">
                          <a:latin typeface="微软雅黑" panose="020B0503020204020204" pitchFamily="34" charset="-122"/>
                          <a:ea typeface="微软雅黑" panose="020B0503020204020204" pitchFamily="34" charset="-122"/>
                        </a:rPr>
                        <a:t>关系数据库</a:t>
                      </a:r>
                      <a:endParaRPr lang="en-US" altLang="zh-CN" sz="2000" dirty="0">
                        <a:latin typeface="微软雅黑" panose="020B0503020204020204" pitchFamily="34" charset="-122"/>
                        <a:ea typeface="微软雅黑" panose="020B0503020204020204" pitchFamily="34" charset="-122"/>
                      </a:endParaRPr>
                    </a:p>
                    <a:p>
                      <a:pPr algn="l"/>
                      <a:r>
                        <a:rPr lang="en-US" altLang="zh-CN" sz="2000" dirty="0">
                          <a:latin typeface="微软雅黑" panose="020B0503020204020204" pitchFamily="34" charset="-122"/>
                          <a:ea typeface="微软雅黑" panose="020B0503020204020204" pitchFamily="34" charset="-122"/>
                        </a:rPr>
                        <a:t>M4. SQL</a:t>
                      </a:r>
                    </a:p>
                    <a:p>
                      <a:pPr algn="l"/>
                      <a:r>
                        <a:rPr lang="en-US" altLang="zh-CN" sz="2000" dirty="0">
                          <a:latin typeface="微软雅黑" panose="020B0503020204020204" pitchFamily="34" charset="-122"/>
                          <a:ea typeface="微软雅黑" panose="020B0503020204020204" pitchFamily="34" charset="-122"/>
                        </a:rPr>
                        <a:t>M5. </a:t>
                      </a:r>
                      <a:r>
                        <a:rPr lang="zh-CN" altLang="en-US" sz="2000" dirty="0">
                          <a:latin typeface="微软雅黑" panose="020B0503020204020204" pitchFamily="34" charset="-122"/>
                          <a:ea typeface="微软雅黑" panose="020B0503020204020204" pitchFamily="34" charset="-122"/>
                        </a:rPr>
                        <a:t>查询处理和查询优化</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446613329"/>
                  </a:ext>
                </a:extLst>
              </a:tr>
              <a:tr h="1406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M6. </a:t>
                      </a:r>
                      <a:r>
                        <a:rPr lang="zh-CN" altLang="en-US" sz="2000" dirty="0">
                          <a:latin typeface="微软雅黑" panose="020B0503020204020204" pitchFamily="34" charset="-122"/>
                          <a:ea typeface="微软雅黑" panose="020B0503020204020204" pitchFamily="34" charset="-122"/>
                        </a:rPr>
                        <a:t>数据库的安全性</a:t>
                      </a:r>
                      <a:endParaRPr lang="en-US" altLang="zh-CN" sz="20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M7. </a:t>
                      </a:r>
                      <a:r>
                        <a:rPr lang="zh-CN" altLang="en-US" sz="2000" dirty="0">
                          <a:latin typeface="微软雅黑" panose="020B0503020204020204" pitchFamily="34" charset="-122"/>
                          <a:ea typeface="微软雅黑" panose="020B0503020204020204" pitchFamily="34" charset="-122"/>
                        </a:rPr>
                        <a:t>数据库的完整性</a:t>
                      </a:r>
                      <a:endParaRPr lang="en-US" altLang="zh-CN" sz="20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M8.</a:t>
                      </a:r>
                      <a:r>
                        <a:rPr lang="zh-CN" altLang="en-US" sz="2000" dirty="0">
                          <a:latin typeface="微软雅黑" panose="020B0503020204020204" pitchFamily="34" charset="-122"/>
                          <a:ea typeface="微软雅黑" panose="020B0503020204020204" pitchFamily="34" charset="-122"/>
                        </a:rPr>
                        <a:t> 数据库恢复技术</a:t>
                      </a:r>
                      <a:endParaRPr lang="en-US" altLang="zh-CN" sz="20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M9. </a:t>
                      </a:r>
                      <a:r>
                        <a:rPr lang="zh-CN" altLang="en-US" sz="2000" dirty="0">
                          <a:latin typeface="微软雅黑" panose="020B0503020204020204" pitchFamily="34" charset="-122"/>
                          <a:ea typeface="微软雅黑" panose="020B0503020204020204" pitchFamily="34" charset="-122"/>
                        </a:rPr>
                        <a:t>并发控制</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20091975"/>
                  </a:ext>
                </a:extLst>
              </a:tr>
              <a:tr h="11923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M10. </a:t>
                      </a:r>
                      <a:r>
                        <a:rPr lang="zh-CN" altLang="en-US" sz="2000" dirty="0">
                          <a:latin typeface="微软雅黑" panose="020B0503020204020204" pitchFamily="34" charset="-122"/>
                          <a:ea typeface="微软雅黑" panose="020B0503020204020204" pitchFamily="34" charset="-122"/>
                        </a:rPr>
                        <a:t>关系数据库设计理论</a:t>
                      </a:r>
                      <a:endParaRPr lang="en-US" altLang="zh-CN" sz="20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M11.</a:t>
                      </a:r>
                      <a:r>
                        <a:rPr lang="zh-CN" altLang="en-US" sz="2000" dirty="0">
                          <a:latin typeface="微软雅黑" panose="020B0503020204020204" pitchFamily="34" charset="-122"/>
                          <a:ea typeface="微软雅黑" panose="020B0503020204020204" pitchFamily="34" charset="-122"/>
                        </a:rPr>
                        <a:t> 数据库设计</a:t>
                      </a:r>
                      <a:endParaRPr lang="en-US" altLang="zh-CN" sz="20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a:latin typeface="微软雅黑" panose="020B0503020204020204" pitchFamily="34" charset="-122"/>
                          <a:ea typeface="微软雅黑" panose="020B0503020204020204" pitchFamily="34" charset="-122"/>
                        </a:rPr>
                        <a:t>M12. </a:t>
                      </a:r>
                      <a:r>
                        <a:rPr lang="zh-CN" altLang="en-US" sz="2000" dirty="0">
                          <a:latin typeface="微软雅黑" panose="020B0503020204020204" pitchFamily="34" charset="-122"/>
                          <a:ea typeface="微软雅黑" panose="020B0503020204020204" pitchFamily="34" charset="-122"/>
                        </a:rPr>
                        <a:t>数据库编程</a:t>
                      </a:r>
                      <a:endParaRPr lang="en-US" altLang="zh-CN" sz="2000" dirty="0">
                        <a:latin typeface="微软雅黑" panose="020B0503020204020204" pitchFamily="34" charset="-122"/>
                        <a:ea typeface="微软雅黑" panose="020B0503020204020204" pitchFamily="34" charset="-122"/>
                      </a:endParaRPr>
                    </a:p>
                  </a:txBody>
                  <a:tcPr/>
                </a:tc>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392379381"/>
                  </a:ext>
                </a:extLst>
              </a:tr>
            </a:tbl>
          </a:graphicData>
        </a:graphic>
      </p:graphicFrame>
    </p:spTree>
    <p:extLst>
      <p:ext uri="{BB962C8B-B14F-4D97-AF65-F5344CB8AC3E}">
        <p14:creationId xmlns:p14="http://schemas.microsoft.com/office/powerpoint/2010/main" val="73148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4283116-F3C1-49B6-A113-408984379D33}" type="slidenum">
              <a:rPr lang="zh-CN" altLang="en-US" smtClean="0"/>
              <a:pPr/>
              <a:t>30</a:t>
            </a:fld>
            <a:endParaRPr lang="en-US" altLang="zh-CN"/>
          </a:p>
        </p:txBody>
      </p:sp>
      <p:sp>
        <p:nvSpPr>
          <p:cNvPr id="4710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55789F2-FA86-4680-AA07-AC4BFCF95EFA}" type="datetime1">
              <a:rPr lang="zh-CN" altLang="en-US" sz="1800" smtClean="0"/>
              <a:pPr/>
              <a:t>2024/6/12</a:t>
            </a:fld>
            <a:endParaRPr lang="en-US" altLang="zh-CN" sz="1000"/>
          </a:p>
        </p:txBody>
      </p:sp>
      <p:sp>
        <p:nvSpPr>
          <p:cNvPr id="1045506" name="Rectangle 2"/>
          <p:cNvSpPr>
            <a:spLocks noGrp="1" noChangeArrowheads="1"/>
          </p:cNvSpPr>
          <p:nvPr>
            <p:ph type="title"/>
          </p:nvPr>
        </p:nvSpPr>
        <p:spPr/>
        <p:txBody>
          <a:bodyPr/>
          <a:lstStyle/>
          <a:p>
            <a:pPr>
              <a:defRPr/>
            </a:pPr>
            <a:r>
              <a:rPr lang="en-US" altLang="zh-CN"/>
              <a:t>2.4  </a:t>
            </a:r>
            <a:r>
              <a:rPr lang="zh-CN" altLang="en-US"/>
              <a:t>关系模型</a:t>
            </a:r>
          </a:p>
        </p:txBody>
      </p:sp>
      <p:sp>
        <p:nvSpPr>
          <p:cNvPr id="47109" name="Rectangle 3"/>
          <p:cNvSpPr>
            <a:spLocks noGrp="1" noChangeArrowheads="1"/>
          </p:cNvSpPr>
          <p:nvPr>
            <p:ph type="body" idx="1"/>
          </p:nvPr>
        </p:nvSpPr>
        <p:spPr>
          <a:xfrm>
            <a:off x="650875" y="1143000"/>
            <a:ext cx="8820150" cy="776288"/>
          </a:xfrm>
        </p:spPr>
        <p:txBody>
          <a:bodyPr/>
          <a:lstStyle/>
          <a:p>
            <a:r>
              <a:rPr lang="zh-CN" altLang="en-US"/>
              <a:t>关系模型是最重要的一种数据模型。系统而严格地提出关系模型的是美国</a:t>
            </a:r>
            <a:r>
              <a:rPr lang="en-US" altLang="zh-CN"/>
              <a:t>IBM</a:t>
            </a:r>
            <a:r>
              <a:rPr lang="zh-CN" altLang="en-US"/>
              <a:t>公司的</a:t>
            </a:r>
            <a:r>
              <a:rPr lang="en-US" altLang="zh-CN"/>
              <a:t>E.F.Codd</a:t>
            </a:r>
            <a:endParaRPr lang="zh-CN" altLang="en-US"/>
          </a:p>
        </p:txBody>
      </p:sp>
      <p:pic>
        <p:nvPicPr>
          <p:cNvPr id="450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260350"/>
            <a:ext cx="9007475" cy="302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Lst>
        </p:spPr>
      </p:pic>
      <p:sp>
        <p:nvSpPr>
          <p:cNvPr id="7" name="Rectangle 3"/>
          <p:cNvSpPr txBox="1">
            <a:spLocks noChangeArrowheads="1"/>
          </p:cNvSpPr>
          <p:nvPr/>
        </p:nvSpPr>
        <p:spPr bwMode="auto">
          <a:xfrm>
            <a:off x="488950" y="3294063"/>
            <a:ext cx="91503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a:lstStyle>
          <a:p>
            <a:pPr lvl="1" algn="just">
              <a:defRPr/>
            </a:pPr>
            <a:r>
              <a:rPr lang="en-US" altLang="zh-CN" sz="2400" kern="0" dirty="0"/>
              <a:t>1970</a:t>
            </a:r>
            <a:r>
              <a:rPr lang="zh-CN" altLang="en-US" sz="2400" kern="0" dirty="0"/>
              <a:t>年提出关系数据模型 </a:t>
            </a:r>
            <a:r>
              <a:rPr lang="en-US" altLang="zh-CN" sz="2400" kern="0" dirty="0"/>
              <a:t>  </a:t>
            </a:r>
          </a:p>
          <a:p>
            <a:pPr lvl="2" algn="just">
              <a:defRPr/>
            </a:pPr>
            <a:r>
              <a:rPr lang="en-US" altLang="zh-CN" sz="2400" kern="0" dirty="0" err="1"/>
              <a:t>E.F.Codd</a:t>
            </a:r>
            <a:r>
              <a:rPr lang="en-US" altLang="zh-CN" sz="2400" kern="0" dirty="0"/>
              <a:t>, “A Relational Model of Data for Large Shared Data Banks”, 《Communication of the ACM》,1970</a:t>
            </a:r>
            <a:endParaRPr lang="zh-CN" altLang="en-US" sz="2400" kern="0" dirty="0">
              <a:solidFill>
                <a:srgbClr val="000000"/>
              </a:solidFill>
            </a:endParaRPr>
          </a:p>
          <a:p>
            <a:pPr lvl="1" algn="just">
              <a:defRPr/>
            </a:pPr>
            <a:r>
              <a:rPr lang="zh-CN" altLang="en-US" sz="2400" kern="0" dirty="0"/>
              <a:t>之后，提出了关系代数和关系演算的概念</a:t>
            </a:r>
          </a:p>
          <a:p>
            <a:pPr lvl="1" algn="just">
              <a:defRPr/>
            </a:pPr>
            <a:r>
              <a:rPr lang="en-US" altLang="zh-CN" sz="2400" kern="0" dirty="0"/>
              <a:t>1972</a:t>
            </a:r>
            <a:r>
              <a:rPr lang="zh-CN" altLang="en-US" sz="2400" kern="0" dirty="0"/>
              <a:t>年提出了关系的第一、第二、第三范式</a:t>
            </a:r>
          </a:p>
          <a:p>
            <a:pPr lvl="1" algn="just">
              <a:defRPr/>
            </a:pPr>
            <a:r>
              <a:rPr lang="en-US" altLang="zh-CN" sz="2400" kern="0" dirty="0"/>
              <a:t>1974</a:t>
            </a:r>
            <a:r>
              <a:rPr lang="zh-CN" altLang="en-US" sz="2400" kern="0" dirty="0"/>
              <a:t>年提出了关系的</a:t>
            </a:r>
            <a:r>
              <a:rPr lang="en-US" altLang="zh-CN" sz="2400" kern="0" dirty="0"/>
              <a:t>BC</a:t>
            </a:r>
            <a:r>
              <a:rPr lang="zh-CN" altLang="en-US" sz="2400" kern="0" dirty="0"/>
              <a:t>范式</a:t>
            </a:r>
          </a:p>
          <a:p>
            <a:pPr lvl="1">
              <a:defRPr/>
            </a:pPr>
            <a:r>
              <a:rPr lang="zh-CN" altLang="en-US" sz="2400" kern="0" dirty="0">
                <a:solidFill>
                  <a:srgbClr val="000000"/>
                </a:solidFill>
              </a:rPr>
              <a:t>从而开创了数据库的关系方法和数据规范化理论的研究，他为此获得了</a:t>
            </a:r>
            <a:r>
              <a:rPr lang="en-US" altLang="zh-CN" sz="2400" kern="0" dirty="0">
                <a:solidFill>
                  <a:srgbClr val="000000"/>
                </a:solidFill>
              </a:rPr>
              <a:t>1981</a:t>
            </a:r>
            <a:r>
              <a:rPr lang="zh-CN" altLang="en-US" sz="2400" kern="0" dirty="0">
                <a:solidFill>
                  <a:srgbClr val="000000"/>
                </a:solidFill>
              </a:rPr>
              <a:t>年的图灵奖。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fade">
                                      <p:cBhvr>
                                        <p:cTn id="7" dur="1000"/>
                                        <p:tgtEl>
                                          <p:spTgt spid="45063"/>
                                        </p:tgtEl>
                                      </p:cBhvr>
                                    </p:animEffect>
                                    <p:anim calcmode="lin" valueType="num">
                                      <p:cBhvr>
                                        <p:cTn id="8" dur="1000" fill="hold"/>
                                        <p:tgtEl>
                                          <p:spTgt spid="45063"/>
                                        </p:tgtEl>
                                        <p:attrNameLst>
                                          <p:attrName>ppt_x</p:attrName>
                                        </p:attrNameLst>
                                      </p:cBhvr>
                                      <p:tavLst>
                                        <p:tav tm="0">
                                          <p:val>
                                            <p:strVal val="#ppt_x"/>
                                          </p:val>
                                        </p:tav>
                                        <p:tav tm="100000">
                                          <p:val>
                                            <p:strVal val="#ppt_x"/>
                                          </p:val>
                                        </p:tav>
                                      </p:tavLst>
                                    </p:anim>
                                    <p:anim calcmode="lin" valueType="num">
                                      <p:cBhvr>
                                        <p:cTn id="9" dur="1000" fill="hold"/>
                                        <p:tgtEl>
                                          <p:spTgt spid="4506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21DA000-1F4A-492E-9194-F8BDA91348B6}"/>
              </a:ext>
            </a:extLst>
          </p:cNvPr>
          <p:cNvSpPr>
            <a:spLocks noGrp="1" noChangeArrowheads="1"/>
          </p:cNvSpPr>
          <p:nvPr>
            <p:ph type="title"/>
          </p:nvPr>
        </p:nvSpPr>
        <p:spPr>
          <a:xfrm>
            <a:off x="1031875" y="415802"/>
            <a:ext cx="8820150" cy="498598"/>
          </a:xfrm>
        </p:spPr>
        <p:txBody>
          <a:bodyPr/>
          <a:lstStyle/>
          <a:p>
            <a:pPr eaLnBrk="1" hangingPunct="1"/>
            <a:r>
              <a:rPr lang="en-US" altLang="zh-CN" sz="3600">
                <a:ea typeface="宋体" panose="02010600030101010101" pitchFamily="2" charset="-122"/>
              </a:rPr>
              <a:t>12.4  Transact-SQL</a:t>
            </a:r>
            <a:r>
              <a:rPr lang="zh-CN" altLang="en-US" sz="3600">
                <a:ea typeface="宋体" panose="02010600030101010101" pitchFamily="2" charset="-122"/>
              </a:rPr>
              <a:t>用户定义函数</a:t>
            </a:r>
          </a:p>
        </p:txBody>
      </p:sp>
      <p:sp>
        <p:nvSpPr>
          <p:cNvPr id="62467" name="Rectangle 3">
            <a:extLst>
              <a:ext uri="{FF2B5EF4-FFF2-40B4-BE49-F238E27FC236}">
                <a16:creationId xmlns:a16="http://schemas.microsoft.com/office/drawing/2014/main" id="{00EC9C35-390D-403F-BC95-DA1B4B5D1955}"/>
              </a:ext>
            </a:extLst>
          </p:cNvPr>
          <p:cNvSpPr>
            <a:spLocks noGrp="1" noChangeArrowheads="1"/>
          </p:cNvSpPr>
          <p:nvPr>
            <p:ph type="body" idx="1"/>
          </p:nvPr>
        </p:nvSpPr>
        <p:spPr>
          <a:xfrm>
            <a:off x="650875" y="1143000"/>
            <a:ext cx="8820150" cy="5386090"/>
          </a:xfrm>
        </p:spPr>
        <p:txBody>
          <a:bodyPr/>
          <a:lstStyle/>
          <a:p>
            <a:pPr eaLnBrk="1" hangingPunct="1">
              <a:lnSpc>
                <a:spcPct val="95000"/>
              </a:lnSpc>
              <a:spcBef>
                <a:spcPct val="0"/>
              </a:spcBef>
            </a:pPr>
            <a:r>
              <a:rPr lang="zh-CN" altLang="en-US" dirty="0"/>
              <a:t>函数也是一种存储过程，只不过它能返回值，返回值可以是单个标量值或结果集</a:t>
            </a:r>
          </a:p>
          <a:p>
            <a:pPr lvl="1" eaLnBrk="1" hangingPunct="1">
              <a:lnSpc>
                <a:spcPct val="95000"/>
              </a:lnSpc>
              <a:spcBef>
                <a:spcPct val="0"/>
              </a:spcBef>
            </a:pPr>
            <a:r>
              <a:rPr lang="zh-CN" altLang="en-US" dirty="0"/>
              <a:t>用户定义函数是系统内置函数的扩展和补充的手段。某些情况下，用户定义函数可以替代视图和存储过程</a:t>
            </a:r>
          </a:p>
          <a:p>
            <a:pPr eaLnBrk="1" hangingPunct="1">
              <a:lnSpc>
                <a:spcPct val="95000"/>
              </a:lnSpc>
              <a:spcBef>
                <a:spcPct val="0"/>
              </a:spcBef>
            </a:pPr>
            <a:r>
              <a:rPr lang="en-US" altLang="zh-CN" dirty="0"/>
              <a:t>SQL Server </a:t>
            </a:r>
            <a:r>
              <a:rPr lang="zh-CN" altLang="en-US" dirty="0"/>
              <a:t>支持三种用户定义函数：</a:t>
            </a:r>
          </a:p>
          <a:p>
            <a:pPr lvl="1" eaLnBrk="1" hangingPunct="1"/>
            <a:r>
              <a:rPr lang="zh-CN" altLang="en-US" dirty="0"/>
              <a:t>返回标量值（单值）的函数称为</a:t>
            </a:r>
            <a:r>
              <a:rPr lang="zh-CN" altLang="en-US" dirty="0">
                <a:solidFill>
                  <a:srgbClr val="0000FF"/>
                </a:solidFill>
              </a:rPr>
              <a:t>标量函数</a:t>
            </a:r>
            <a:r>
              <a:rPr lang="zh-CN" altLang="en-US" dirty="0"/>
              <a:t>，</a:t>
            </a:r>
          </a:p>
          <a:p>
            <a:pPr lvl="1" eaLnBrk="1" hangingPunct="1"/>
            <a:r>
              <a:rPr lang="zh-CN" altLang="en-US" dirty="0"/>
              <a:t>返回结果集的函数称为</a:t>
            </a:r>
            <a:r>
              <a:rPr lang="zh-CN" altLang="en-US" dirty="0">
                <a:solidFill>
                  <a:srgbClr val="0000FF"/>
                </a:solidFill>
              </a:rPr>
              <a:t>表值函数</a:t>
            </a:r>
          </a:p>
          <a:p>
            <a:pPr lvl="2" eaLnBrk="1" hangingPunct="1"/>
            <a:r>
              <a:rPr lang="zh-CN" altLang="en-US" dirty="0"/>
              <a:t>内嵌（</a:t>
            </a:r>
            <a:r>
              <a:rPr lang="en-US" altLang="zh-CN" dirty="0"/>
              <a:t>inline</a:t>
            </a:r>
            <a:r>
              <a:rPr lang="zh-CN" altLang="en-US" dirty="0"/>
              <a:t>）表值函数：返回一个单条</a:t>
            </a:r>
            <a:r>
              <a:rPr lang="en-US" altLang="zh-CN" dirty="0"/>
              <a:t>SELECT</a:t>
            </a:r>
            <a:r>
              <a:rPr lang="zh-CN" altLang="en-US" dirty="0"/>
              <a:t>语句产生的结果的表，可看成带参数的视图</a:t>
            </a:r>
          </a:p>
          <a:p>
            <a:pPr lvl="2" eaLnBrk="1" hangingPunct="1"/>
            <a:r>
              <a:rPr lang="zh-CN" altLang="en-US" dirty="0"/>
              <a:t>多语句表值函数：返回一个由一条或多条</a:t>
            </a:r>
            <a:r>
              <a:rPr lang="en-US" altLang="zh-CN" dirty="0"/>
              <a:t>Transact-SQL</a:t>
            </a:r>
            <a:r>
              <a:rPr lang="zh-CN" altLang="en-US" dirty="0"/>
              <a:t>语句建立的表</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1E53618C-1D9C-4CAC-88BF-182AEC3E68F0}" type="slidenum">
              <a:rPr lang="zh-CN" altLang="en-US" smtClean="0"/>
              <a:pPr/>
              <a:t>31</a:t>
            </a:fld>
            <a:endParaRPr lang="en-US" altLang="zh-CN"/>
          </a:p>
        </p:txBody>
      </p:sp>
      <p:sp>
        <p:nvSpPr>
          <p:cNvPr id="4915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C7FA07A-86A6-4EFA-9F4D-0B5D741B552F}" type="datetime1">
              <a:rPr lang="zh-CN" altLang="en-US" sz="1800" smtClean="0"/>
              <a:pPr/>
              <a:t>2024/6/12</a:t>
            </a:fld>
            <a:endParaRPr lang="en-US" altLang="zh-CN" sz="1000"/>
          </a:p>
        </p:txBody>
      </p:sp>
      <p:sp>
        <p:nvSpPr>
          <p:cNvPr id="978946" name="Rectangle 2"/>
          <p:cNvSpPr>
            <a:spLocks noGrp="1" noChangeArrowheads="1"/>
          </p:cNvSpPr>
          <p:nvPr>
            <p:ph type="title"/>
          </p:nvPr>
        </p:nvSpPr>
        <p:spPr/>
        <p:txBody>
          <a:bodyPr/>
          <a:lstStyle/>
          <a:p>
            <a:pPr>
              <a:defRPr/>
            </a:pPr>
            <a:r>
              <a:rPr lang="en-US" altLang="zh-CN" sz="4400"/>
              <a:t>2.4.1 </a:t>
            </a:r>
            <a:r>
              <a:rPr lang="zh-CN" altLang="en-US" sz="4400"/>
              <a:t>关系模型的基本概念和结构</a:t>
            </a:r>
            <a:r>
              <a:rPr lang="zh-CN" altLang="en-US"/>
              <a:t> </a:t>
            </a:r>
          </a:p>
        </p:txBody>
      </p:sp>
      <p:sp>
        <p:nvSpPr>
          <p:cNvPr id="49157" name="Rectangle 3"/>
          <p:cNvSpPr>
            <a:spLocks noGrp="1" noChangeArrowheads="1"/>
          </p:cNvSpPr>
          <p:nvPr>
            <p:ph type="body" idx="1"/>
          </p:nvPr>
        </p:nvSpPr>
        <p:spPr>
          <a:xfrm>
            <a:off x="488950" y="1125538"/>
            <a:ext cx="8820150" cy="3416300"/>
          </a:xfrm>
        </p:spPr>
        <p:txBody>
          <a:bodyPr/>
          <a:lstStyle/>
          <a:p>
            <a:pPr algn="just">
              <a:lnSpc>
                <a:spcPct val="100000"/>
              </a:lnSpc>
              <a:spcBef>
                <a:spcPct val="0"/>
              </a:spcBef>
            </a:pPr>
            <a:r>
              <a:rPr lang="zh-CN" altLang="en-US" dirty="0"/>
              <a:t>在关系模型中，基本数据结构被限制为二维表，一张二维表称为一个关系 </a:t>
            </a:r>
            <a:endParaRPr lang="en-US" altLang="zh-CN" sz="2400" dirty="0"/>
          </a:p>
          <a:p>
            <a:pPr>
              <a:lnSpc>
                <a:spcPct val="100000"/>
              </a:lnSpc>
              <a:spcBef>
                <a:spcPct val="0"/>
              </a:spcBef>
            </a:pPr>
            <a:r>
              <a:rPr lang="en-US" altLang="zh-CN" dirty="0"/>
              <a:t>1. </a:t>
            </a:r>
            <a:r>
              <a:rPr lang="zh-CN" altLang="en-US" dirty="0"/>
              <a:t>关系</a:t>
            </a:r>
          </a:p>
          <a:p>
            <a:pPr lvl="1">
              <a:lnSpc>
                <a:spcPct val="100000"/>
              </a:lnSpc>
              <a:spcBef>
                <a:spcPct val="0"/>
              </a:spcBef>
            </a:pPr>
            <a:r>
              <a:rPr lang="zh-CN" altLang="en-US" dirty="0"/>
              <a:t>关系是数学上集合论中的一个概念，关系模型是以关系为基础发展起来的 </a:t>
            </a:r>
          </a:p>
          <a:p>
            <a:pPr lvl="1">
              <a:lnSpc>
                <a:spcPct val="100000"/>
              </a:lnSpc>
              <a:spcBef>
                <a:spcPct val="0"/>
              </a:spcBef>
            </a:pPr>
            <a:r>
              <a:rPr lang="en-US" altLang="zh-CN" dirty="0"/>
              <a:t>(1) </a:t>
            </a:r>
            <a:r>
              <a:rPr lang="zh-CN" altLang="en-US" dirty="0"/>
              <a:t>关系（</a:t>
            </a:r>
            <a:r>
              <a:rPr lang="en-US" altLang="zh-CN" dirty="0"/>
              <a:t>relation</a:t>
            </a:r>
            <a:r>
              <a:rPr lang="zh-CN" altLang="en-US" dirty="0"/>
              <a:t>） </a:t>
            </a:r>
          </a:p>
          <a:p>
            <a:pPr lvl="2">
              <a:lnSpc>
                <a:spcPct val="100000"/>
              </a:lnSpc>
              <a:spcBef>
                <a:spcPct val="0"/>
              </a:spcBef>
            </a:pPr>
            <a:r>
              <a:rPr lang="zh-CN" altLang="en-US" dirty="0"/>
              <a:t>关系是一张二维表，是由多个行和列组成的。一个关系可用来描述一个实体集 </a:t>
            </a:r>
          </a:p>
        </p:txBody>
      </p:sp>
      <p:graphicFrame>
        <p:nvGraphicFramePr>
          <p:cNvPr id="979266" name="Group 322"/>
          <p:cNvGraphicFramePr>
            <a:graphicFrameLocks noGrp="1"/>
          </p:cNvGraphicFramePr>
          <p:nvPr/>
        </p:nvGraphicFramePr>
        <p:xfrm>
          <a:off x="631825" y="4652963"/>
          <a:ext cx="9001125" cy="1828800"/>
        </p:xfrm>
        <a:graphic>
          <a:graphicData uri="http://schemas.openxmlformats.org/drawingml/2006/table">
            <a:tbl>
              <a:tblPr/>
              <a:tblGrid>
                <a:gridCol w="1500188">
                  <a:extLst>
                    <a:ext uri="{9D8B030D-6E8A-4147-A177-3AD203B41FA5}">
                      <a16:colId xmlns:a16="http://schemas.microsoft.com/office/drawing/2014/main" val="20000"/>
                    </a:ext>
                  </a:extLst>
                </a:gridCol>
                <a:gridCol w="1500187">
                  <a:extLst>
                    <a:ext uri="{9D8B030D-6E8A-4147-A177-3AD203B41FA5}">
                      <a16:colId xmlns:a16="http://schemas.microsoft.com/office/drawing/2014/main" val="20001"/>
                    </a:ext>
                  </a:extLst>
                </a:gridCol>
                <a:gridCol w="1501775">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学 号</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姓 名</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出生年月</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性 别</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入学年份</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班  级</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2006901</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张 伟</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1988.01</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200602</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2007912</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 刚</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1989.03</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200705</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8970B3C-1703-4BD4-A9C6-24E27973A097}" type="slidenum">
              <a:rPr lang="zh-CN" altLang="en-US" smtClean="0"/>
              <a:pPr/>
              <a:t>32</a:t>
            </a:fld>
            <a:endParaRPr lang="en-US" altLang="zh-CN"/>
          </a:p>
        </p:txBody>
      </p:sp>
      <p:sp>
        <p:nvSpPr>
          <p:cNvPr id="5017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92B72D9-8C9E-40CB-9585-410FDEEE17B1}" type="datetime1">
              <a:rPr lang="zh-CN" altLang="en-US" sz="1800" smtClean="0"/>
              <a:pPr/>
              <a:t>2024/6/12</a:t>
            </a:fld>
            <a:endParaRPr lang="en-US" altLang="zh-CN" sz="1000"/>
          </a:p>
        </p:txBody>
      </p:sp>
      <p:sp>
        <p:nvSpPr>
          <p:cNvPr id="1139714" name="Rectangle 2"/>
          <p:cNvSpPr>
            <a:spLocks noGrp="1" noChangeArrowheads="1"/>
          </p:cNvSpPr>
          <p:nvPr>
            <p:ph type="title"/>
          </p:nvPr>
        </p:nvSpPr>
        <p:spPr/>
        <p:txBody>
          <a:bodyPr/>
          <a:lstStyle/>
          <a:p>
            <a:pPr>
              <a:defRPr/>
            </a:pPr>
            <a:r>
              <a:rPr lang="en-US" altLang="zh-CN"/>
              <a:t>1. </a:t>
            </a:r>
            <a:r>
              <a:rPr lang="zh-CN" altLang="en-US"/>
              <a:t>关系</a:t>
            </a:r>
          </a:p>
        </p:txBody>
      </p:sp>
      <p:sp>
        <p:nvSpPr>
          <p:cNvPr id="50181" name="Rectangle 3"/>
          <p:cNvSpPr>
            <a:spLocks noGrp="1" noChangeArrowheads="1"/>
          </p:cNvSpPr>
          <p:nvPr>
            <p:ph type="body" idx="1"/>
          </p:nvPr>
        </p:nvSpPr>
        <p:spPr>
          <a:xfrm>
            <a:off x="650875" y="1143000"/>
            <a:ext cx="8820150" cy="2689225"/>
          </a:xfrm>
        </p:spPr>
        <p:txBody>
          <a:bodyPr/>
          <a:lstStyle/>
          <a:p>
            <a:pPr>
              <a:spcBef>
                <a:spcPct val="0"/>
              </a:spcBef>
            </a:pPr>
            <a:r>
              <a:rPr lang="en-US" altLang="zh-CN"/>
              <a:t>(2) </a:t>
            </a:r>
            <a:r>
              <a:rPr lang="zh-CN" altLang="en-US"/>
              <a:t>属性（</a:t>
            </a:r>
            <a:r>
              <a:rPr lang="en-US" altLang="zh-CN"/>
              <a:t>attribute</a:t>
            </a:r>
            <a:r>
              <a:rPr lang="zh-CN" altLang="en-US"/>
              <a:t>）</a:t>
            </a:r>
          </a:p>
          <a:p>
            <a:pPr lvl="1">
              <a:spcBef>
                <a:spcPct val="0"/>
              </a:spcBef>
            </a:pPr>
            <a:r>
              <a:rPr lang="zh-CN" altLang="en-US"/>
              <a:t>一个关系有多个列，每一列为关系的一个属性 </a:t>
            </a:r>
          </a:p>
          <a:p>
            <a:pPr lvl="2">
              <a:spcBef>
                <a:spcPct val="0"/>
              </a:spcBef>
            </a:pPr>
            <a:r>
              <a:rPr lang="zh-CN" altLang="en-US"/>
              <a:t>如学生关系中，有属性名学号、姓名、出生年月 </a:t>
            </a:r>
          </a:p>
          <a:p>
            <a:pPr>
              <a:spcBef>
                <a:spcPct val="0"/>
              </a:spcBef>
            </a:pPr>
            <a:r>
              <a:rPr lang="en-US" altLang="zh-CN"/>
              <a:t>(3) </a:t>
            </a:r>
            <a:r>
              <a:rPr lang="zh-CN" altLang="en-US"/>
              <a:t>域（</a:t>
            </a:r>
            <a:r>
              <a:rPr lang="en-US" altLang="zh-CN"/>
              <a:t>domain</a:t>
            </a:r>
            <a:r>
              <a:rPr lang="zh-CN" altLang="en-US"/>
              <a:t>）</a:t>
            </a:r>
          </a:p>
          <a:p>
            <a:pPr lvl="1">
              <a:spcBef>
                <a:spcPct val="0"/>
              </a:spcBef>
            </a:pPr>
            <a:r>
              <a:rPr lang="zh-CN" altLang="en-US"/>
              <a:t>一个属性对应一个值的集合。域是属性的取值范围</a:t>
            </a:r>
          </a:p>
          <a:p>
            <a:pPr lvl="2">
              <a:spcBef>
                <a:spcPct val="0"/>
              </a:spcBef>
            </a:pPr>
            <a:r>
              <a:rPr lang="zh-CN" altLang="en-US"/>
              <a:t>如学号的域是</a:t>
            </a:r>
            <a:r>
              <a:rPr lang="en-US" altLang="zh-CN"/>
              <a:t>7</a:t>
            </a:r>
            <a:r>
              <a:rPr lang="zh-CN" altLang="en-US"/>
              <a:t>位字符数字的集合，学生姓名是汉字字符串的集合等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7F6C1FD-7FD5-4D6D-82D5-2981A07C1B00}" type="slidenum">
              <a:rPr lang="zh-CN" altLang="en-US" smtClean="0"/>
              <a:pPr/>
              <a:t>33</a:t>
            </a:fld>
            <a:endParaRPr lang="en-US" altLang="zh-CN"/>
          </a:p>
        </p:txBody>
      </p:sp>
      <p:sp>
        <p:nvSpPr>
          <p:cNvPr id="5120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5C2CB89-5285-48F1-BBB9-9863BDBAF5F1}" type="datetime1">
              <a:rPr lang="zh-CN" altLang="en-US" sz="1800" smtClean="0"/>
              <a:pPr/>
              <a:t>2024/6/12</a:t>
            </a:fld>
            <a:endParaRPr lang="en-US" altLang="zh-CN" sz="1000"/>
          </a:p>
        </p:txBody>
      </p:sp>
      <p:grpSp>
        <p:nvGrpSpPr>
          <p:cNvPr id="1157172" name="Group 52"/>
          <p:cNvGrpSpPr>
            <a:grpSpLocks/>
          </p:cNvGrpSpPr>
          <p:nvPr/>
        </p:nvGrpSpPr>
        <p:grpSpPr bwMode="auto">
          <a:xfrm>
            <a:off x="3656013" y="2565921"/>
            <a:ext cx="1512887" cy="2592387"/>
            <a:chOff x="2303" y="1163"/>
            <a:chExt cx="953" cy="1633"/>
          </a:xfrm>
        </p:grpSpPr>
        <p:sp>
          <p:nvSpPr>
            <p:cNvPr id="51248" name="AutoShape 49"/>
            <p:cNvSpPr>
              <a:spLocks noChangeArrowheads="1"/>
            </p:cNvSpPr>
            <p:nvPr/>
          </p:nvSpPr>
          <p:spPr bwMode="auto">
            <a:xfrm>
              <a:off x="2303" y="2342"/>
              <a:ext cx="953" cy="454"/>
            </a:xfrm>
            <a:prstGeom prst="roundRect">
              <a:avLst>
                <a:gd name="adj" fmla="val 16667"/>
              </a:avLst>
            </a:prstGeom>
            <a:solidFill>
              <a:srgbClr val="FFCCCC"/>
            </a:solidFill>
            <a:ln>
              <a:noFill/>
            </a:ln>
            <a:effectLst/>
            <a:extLst>
              <a:ext uri="{91240B29-F687-4F45-9708-019B960494DF}">
                <a14:hiddenLine xmlns:a14="http://schemas.microsoft.com/office/drawing/2010/main" w="50800" algn="ctr">
                  <a:solidFill>
                    <a:srgbClr val="99CCFF"/>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51249" name="AutoShape 50"/>
            <p:cNvSpPr>
              <a:spLocks noChangeArrowheads="1"/>
            </p:cNvSpPr>
            <p:nvPr/>
          </p:nvSpPr>
          <p:spPr bwMode="auto">
            <a:xfrm>
              <a:off x="2440" y="1163"/>
              <a:ext cx="725" cy="454"/>
            </a:xfrm>
            <a:prstGeom prst="wedgeEllipseCallout">
              <a:avLst>
                <a:gd name="adj1" fmla="val 42829"/>
                <a:gd name="adj2" fmla="val 212556"/>
              </a:avLst>
            </a:prstGeom>
            <a:solidFill>
              <a:srgbClr val="FFFF99"/>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分量</a:t>
              </a:r>
            </a:p>
          </p:txBody>
        </p:sp>
      </p:grpSp>
      <p:sp>
        <p:nvSpPr>
          <p:cNvPr id="1157167" name="AutoShape 47"/>
          <p:cNvSpPr>
            <a:spLocks noChangeArrowheads="1"/>
          </p:cNvSpPr>
          <p:nvPr/>
        </p:nvSpPr>
        <p:spPr bwMode="auto">
          <a:xfrm>
            <a:off x="344488" y="4437583"/>
            <a:ext cx="9217025" cy="720725"/>
          </a:xfrm>
          <a:prstGeom prst="roundRect">
            <a:avLst>
              <a:gd name="adj" fmla="val 16667"/>
            </a:avLst>
          </a:prstGeom>
          <a:noFill/>
          <a:ln w="508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157163" name="AutoShape 43"/>
          <p:cNvSpPr>
            <a:spLocks noChangeArrowheads="1"/>
          </p:cNvSpPr>
          <p:nvPr/>
        </p:nvSpPr>
        <p:spPr bwMode="auto">
          <a:xfrm>
            <a:off x="488950" y="3429521"/>
            <a:ext cx="1727200" cy="2160587"/>
          </a:xfrm>
          <a:prstGeom prst="roundRect">
            <a:avLst>
              <a:gd name="adj" fmla="val 16667"/>
            </a:avLst>
          </a:prstGeom>
          <a:noFill/>
          <a:ln w="508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157122" name="Rectangle 2"/>
          <p:cNvSpPr>
            <a:spLocks noGrp="1" noChangeArrowheads="1"/>
          </p:cNvSpPr>
          <p:nvPr>
            <p:ph type="title"/>
          </p:nvPr>
        </p:nvSpPr>
        <p:spPr/>
        <p:txBody>
          <a:bodyPr/>
          <a:lstStyle/>
          <a:p>
            <a:pPr>
              <a:defRPr/>
            </a:pPr>
            <a:r>
              <a:rPr lang="en-US" altLang="zh-CN"/>
              <a:t>1. </a:t>
            </a:r>
            <a:r>
              <a:rPr lang="zh-CN" altLang="en-US"/>
              <a:t>关系</a:t>
            </a:r>
          </a:p>
        </p:txBody>
      </p:sp>
      <p:graphicFrame>
        <p:nvGraphicFramePr>
          <p:cNvPr id="49203" name="Group 51"/>
          <p:cNvGraphicFramePr>
            <a:graphicFrameLocks noGrp="1"/>
          </p:cNvGraphicFramePr>
          <p:nvPr>
            <p:extLst>
              <p:ext uri="{D42A27DB-BD31-4B8C-83A1-F6EECF244321}">
                <p14:modId xmlns:p14="http://schemas.microsoft.com/office/powerpoint/2010/main" val="1757344853"/>
              </p:ext>
            </p:extLst>
          </p:nvPr>
        </p:nvGraphicFramePr>
        <p:xfrm>
          <a:off x="631825" y="3645421"/>
          <a:ext cx="9001125" cy="1828800"/>
        </p:xfrm>
        <a:graphic>
          <a:graphicData uri="http://schemas.openxmlformats.org/drawingml/2006/table">
            <a:tbl>
              <a:tblPr/>
              <a:tblGrid>
                <a:gridCol w="1500188">
                  <a:extLst>
                    <a:ext uri="{9D8B030D-6E8A-4147-A177-3AD203B41FA5}">
                      <a16:colId xmlns:a16="http://schemas.microsoft.com/office/drawing/2014/main" val="20000"/>
                    </a:ext>
                  </a:extLst>
                </a:gridCol>
                <a:gridCol w="1500187">
                  <a:extLst>
                    <a:ext uri="{9D8B030D-6E8A-4147-A177-3AD203B41FA5}">
                      <a16:colId xmlns:a16="http://schemas.microsoft.com/office/drawing/2014/main" val="20001"/>
                    </a:ext>
                  </a:extLst>
                </a:gridCol>
                <a:gridCol w="1501775">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学 号</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姓 名</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出生年月</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性 别</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入学年份</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班  级</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2006901</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张 伟</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1988.01</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200602</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2007912</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 刚</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1989.03</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200705</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57162" name="AutoShape 42"/>
          <p:cNvSpPr>
            <a:spLocks noChangeArrowheads="1"/>
          </p:cNvSpPr>
          <p:nvPr/>
        </p:nvSpPr>
        <p:spPr bwMode="auto">
          <a:xfrm>
            <a:off x="200025" y="2492896"/>
            <a:ext cx="1150938" cy="720725"/>
          </a:xfrm>
          <a:prstGeom prst="wedgeEllipseCallout">
            <a:avLst>
              <a:gd name="adj1" fmla="val 35657"/>
              <a:gd name="adj2" fmla="val 100222"/>
            </a:avLst>
          </a:prstGeom>
          <a:solidFill>
            <a:srgbClr val="FFFF99"/>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属性</a:t>
            </a:r>
          </a:p>
        </p:txBody>
      </p:sp>
      <p:sp>
        <p:nvSpPr>
          <p:cNvPr id="1157168" name="AutoShape 48"/>
          <p:cNvSpPr>
            <a:spLocks noChangeArrowheads="1"/>
          </p:cNvSpPr>
          <p:nvPr/>
        </p:nvSpPr>
        <p:spPr bwMode="auto">
          <a:xfrm>
            <a:off x="8408988" y="2708796"/>
            <a:ext cx="1150937" cy="720725"/>
          </a:xfrm>
          <a:prstGeom prst="wedgeEllipseCallout">
            <a:avLst>
              <a:gd name="adj1" fmla="val -57310"/>
              <a:gd name="adj2" fmla="val 178856"/>
            </a:avLst>
          </a:prstGeom>
          <a:solidFill>
            <a:srgbClr val="FFFF99"/>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元组</a:t>
            </a:r>
          </a:p>
        </p:txBody>
      </p:sp>
      <p:sp>
        <p:nvSpPr>
          <p:cNvPr id="51247" name="Rectangle 55"/>
          <p:cNvSpPr>
            <a:spLocks noGrp="1" noChangeArrowheads="1"/>
          </p:cNvSpPr>
          <p:nvPr>
            <p:ph type="body" idx="1"/>
          </p:nvPr>
        </p:nvSpPr>
        <p:spPr>
          <a:xfrm>
            <a:off x="650875" y="1143000"/>
            <a:ext cx="8820150" cy="5484578"/>
          </a:xfrm>
          <a:noFill/>
        </p:spPr>
        <p:txBody>
          <a:bodyPr/>
          <a:lstStyle/>
          <a:p>
            <a:pPr>
              <a:spcBef>
                <a:spcPct val="0"/>
              </a:spcBef>
            </a:pPr>
            <a:r>
              <a:rPr lang="en-US" altLang="zh-CN" dirty="0"/>
              <a:t>(4) </a:t>
            </a:r>
            <a:r>
              <a:rPr lang="zh-CN" altLang="en-US" dirty="0"/>
              <a:t>元组（</a:t>
            </a:r>
            <a:r>
              <a:rPr lang="en-US" altLang="zh-CN" dirty="0"/>
              <a:t>tuple</a:t>
            </a:r>
            <a:r>
              <a:rPr lang="zh-CN" altLang="en-US" dirty="0"/>
              <a:t>） </a:t>
            </a:r>
          </a:p>
          <a:p>
            <a:pPr lvl="1">
              <a:spcBef>
                <a:spcPct val="0"/>
              </a:spcBef>
            </a:pPr>
            <a:r>
              <a:rPr lang="zh-CN" altLang="en-US" dirty="0"/>
              <a:t>关系是元组的集合，一个元组对应实体集中的一个个体。</a:t>
            </a:r>
          </a:p>
          <a:p>
            <a:pPr lvl="1">
              <a:spcBef>
                <a:spcPct val="0"/>
              </a:spcBef>
            </a:pPr>
            <a:r>
              <a:rPr lang="zh-CN" altLang="en-US" dirty="0"/>
              <a:t>一个元组由若干个分量组成。一个分量对应一个属性值。</a:t>
            </a:r>
            <a:endParaRPr lang="en-US" altLang="zh-CN" dirty="0"/>
          </a:p>
          <a:p>
            <a:pPr lvl="1">
              <a:spcBef>
                <a:spcPct val="0"/>
              </a:spcBef>
            </a:pPr>
            <a:endParaRPr lang="en-US" altLang="zh-CN" dirty="0"/>
          </a:p>
          <a:p>
            <a:pPr lvl="1">
              <a:spcBef>
                <a:spcPct val="0"/>
              </a:spcBef>
            </a:pPr>
            <a:endParaRPr lang="en-US" altLang="zh-CN" dirty="0"/>
          </a:p>
          <a:p>
            <a:pPr lvl="1">
              <a:spcBef>
                <a:spcPct val="0"/>
              </a:spcBef>
            </a:pPr>
            <a:endParaRPr lang="en-US" altLang="zh-CN" dirty="0"/>
          </a:p>
          <a:p>
            <a:pPr lvl="1">
              <a:spcBef>
                <a:spcPct val="0"/>
              </a:spcBef>
            </a:pPr>
            <a:endParaRPr lang="en-US" altLang="zh-CN" dirty="0"/>
          </a:p>
          <a:p>
            <a:pPr lvl="1">
              <a:spcBef>
                <a:spcPct val="0"/>
              </a:spcBef>
            </a:pPr>
            <a:endParaRPr lang="en-US" altLang="zh-CN" dirty="0"/>
          </a:p>
          <a:p>
            <a:pPr lvl="1">
              <a:spcBef>
                <a:spcPct val="0"/>
              </a:spcBef>
            </a:pPr>
            <a:endParaRPr lang="en-US" altLang="zh-CN" dirty="0"/>
          </a:p>
          <a:p>
            <a:pPr lvl="1">
              <a:spcBef>
                <a:spcPct val="0"/>
              </a:spcBef>
            </a:pPr>
            <a:endParaRPr lang="en-US" altLang="zh-CN" dirty="0"/>
          </a:p>
          <a:p>
            <a:pPr algn="just">
              <a:spcBef>
                <a:spcPct val="0"/>
              </a:spcBef>
            </a:pPr>
            <a:r>
              <a:rPr lang="en-US" altLang="zh-CN" sz="3200" dirty="0"/>
              <a:t>(5) </a:t>
            </a:r>
            <a:r>
              <a:rPr lang="zh-CN" altLang="en-US" sz="3200" dirty="0"/>
              <a:t>键（</a:t>
            </a:r>
            <a:r>
              <a:rPr lang="en-US" altLang="zh-CN" sz="3200" dirty="0"/>
              <a:t>key</a:t>
            </a:r>
            <a:r>
              <a:rPr lang="zh-CN" altLang="en-US" sz="3200" dirty="0"/>
              <a:t>）</a:t>
            </a:r>
          </a:p>
          <a:p>
            <a:pPr lvl="1" algn="just">
              <a:spcBef>
                <a:spcPct val="0"/>
              </a:spcBef>
            </a:pPr>
            <a:r>
              <a:rPr lang="zh-CN" altLang="en-US" dirty="0"/>
              <a:t>键是一个或多个属性组成的能够唯一标识一个元组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62"/>
                                        </p:tgtEl>
                                        <p:attrNameLst>
                                          <p:attrName>style.visibility</p:attrName>
                                        </p:attrNameLst>
                                      </p:cBhvr>
                                      <p:to>
                                        <p:strVal val="visible"/>
                                      </p:to>
                                    </p:set>
                                    <p:animEffect transition="in" filter="wipe(up)">
                                      <p:cBhvr>
                                        <p:cTn id="7" dur="1000"/>
                                        <p:tgtEl>
                                          <p:spTgt spid="1157162"/>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157163"/>
                                        </p:tgtEl>
                                        <p:attrNameLst>
                                          <p:attrName>style.visibility</p:attrName>
                                        </p:attrNameLst>
                                      </p:cBhvr>
                                      <p:to>
                                        <p:strVal val="visible"/>
                                      </p:to>
                                    </p:set>
                                    <p:animEffect transition="in" filter="wipe(up)">
                                      <p:cBhvr>
                                        <p:cTn id="11" dur="1000"/>
                                        <p:tgtEl>
                                          <p:spTgt spid="11571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157168"/>
                                        </p:tgtEl>
                                        <p:attrNameLst>
                                          <p:attrName>style.visibility</p:attrName>
                                        </p:attrNameLst>
                                      </p:cBhvr>
                                      <p:to>
                                        <p:strVal val="visible"/>
                                      </p:to>
                                    </p:set>
                                    <p:animEffect transition="in" filter="wipe(up)">
                                      <p:cBhvr>
                                        <p:cTn id="16" dur="1000"/>
                                        <p:tgtEl>
                                          <p:spTgt spid="1157168"/>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57167"/>
                                        </p:tgtEl>
                                        <p:attrNameLst>
                                          <p:attrName>style.visibility</p:attrName>
                                        </p:attrNameLst>
                                      </p:cBhvr>
                                      <p:to>
                                        <p:strVal val="visible"/>
                                      </p:to>
                                    </p:set>
                                    <p:animEffect transition="in" filter="wipe(up)">
                                      <p:cBhvr>
                                        <p:cTn id="20" dur="1000"/>
                                        <p:tgtEl>
                                          <p:spTgt spid="11571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157172"/>
                                        </p:tgtEl>
                                        <p:attrNameLst>
                                          <p:attrName>style.visibility</p:attrName>
                                        </p:attrNameLst>
                                      </p:cBhvr>
                                      <p:to>
                                        <p:strVal val="visible"/>
                                      </p:to>
                                    </p:set>
                                    <p:animEffect transition="in" filter="wipe(up)">
                                      <p:cBhvr>
                                        <p:cTn id="25" dur="1000"/>
                                        <p:tgtEl>
                                          <p:spTgt spid="115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7" grpId="0" animBg="1"/>
      <p:bldP spid="1157163" grpId="0" animBg="1"/>
      <p:bldP spid="1157162" grpId="0" animBg="1"/>
      <p:bldP spid="115716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zh-CN" altLang="en-US" dirty="0"/>
              <a:t>概念模式与逻辑模式的对应</a:t>
            </a:r>
          </a:p>
        </p:txBody>
      </p:sp>
      <p:sp>
        <p:nvSpPr>
          <p:cNvPr id="60419" name="内容占位符 2"/>
          <p:cNvSpPr>
            <a:spLocks noGrp="1"/>
          </p:cNvSpPr>
          <p:nvPr>
            <p:ph idx="1"/>
          </p:nvPr>
        </p:nvSpPr>
        <p:spPr/>
        <p:txBody>
          <a:bodyPr/>
          <a:lstStyle/>
          <a:p>
            <a:endParaRPr lang="zh-CN" altLang="en-US"/>
          </a:p>
        </p:txBody>
      </p:sp>
      <p:sp>
        <p:nvSpPr>
          <p:cNvPr id="6042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A47C2CE-B41B-4F4E-A0B6-A5BB98364771}" type="slidenum">
              <a:rPr lang="zh-CN" altLang="en-US" smtClean="0"/>
              <a:pPr/>
              <a:t>34</a:t>
            </a:fld>
            <a:endParaRPr lang="en-US" altLang="zh-CN"/>
          </a:p>
        </p:txBody>
      </p:sp>
      <p:sp>
        <p:nvSpPr>
          <p:cNvPr id="6042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26BD9AB-DF02-4D49-B98F-F29E8B971D2D}" type="datetime1">
              <a:rPr lang="zh-CN" altLang="en-US" sz="1800" smtClean="0"/>
              <a:pPr/>
              <a:t>2024/6/12</a:t>
            </a:fld>
            <a:endParaRPr lang="en-US" altLang="zh-CN" sz="1000"/>
          </a:p>
        </p:txBody>
      </p:sp>
      <p:graphicFrame>
        <p:nvGraphicFramePr>
          <p:cNvPr id="14" name="Group 33"/>
          <p:cNvGraphicFramePr>
            <a:graphicFrameLocks/>
          </p:cNvGraphicFramePr>
          <p:nvPr>
            <p:extLst>
              <p:ext uri="{D42A27DB-BD31-4B8C-83A1-F6EECF244321}">
                <p14:modId xmlns:p14="http://schemas.microsoft.com/office/powerpoint/2010/main" val="3122993610"/>
              </p:ext>
            </p:extLst>
          </p:nvPr>
        </p:nvGraphicFramePr>
        <p:xfrm>
          <a:off x="250825" y="954088"/>
          <a:ext cx="9094663" cy="5645151"/>
        </p:xfrm>
        <a:graphic>
          <a:graphicData uri="http://schemas.openxmlformats.org/drawingml/2006/table">
            <a:tbl>
              <a:tblPr/>
              <a:tblGrid>
                <a:gridCol w="2828925">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3382838">
                  <a:extLst>
                    <a:ext uri="{9D8B030D-6E8A-4147-A177-3AD203B41FA5}">
                      <a16:colId xmlns:a16="http://schemas.microsoft.com/office/drawing/2014/main" val="20002"/>
                    </a:ext>
                  </a:extLst>
                </a:gridCol>
              </a:tblGrid>
              <a:tr h="1033300">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zh-CN" altLang="en-US" sz="2400" b="0" i="0" u="none" strike="noStrike" cap="none" normalizeH="0" baseline="0" dirty="0">
                        <a:ln>
                          <a:noFill/>
                        </a:ln>
                        <a:solidFill>
                          <a:srgbClr val="A50021"/>
                        </a:solidFill>
                        <a:effectLst/>
                        <a:latin typeface="宋体" pitchFamily="2" charset="-122"/>
                        <a:ea typeface="宋体" pitchFamily="2" charset="-122"/>
                      </a:endParaRP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a:ln>
                            <a:noFill/>
                          </a:ln>
                          <a:solidFill>
                            <a:srgbClr val="0000CC"/>
                          </a:solidFill>
                          <a:effectLst/>
                          <a:latin typeface="宋体" pitchFamily="2" charset="-122"/>
                          <a:ea typeface="宋体" pitchFamily="2" charset="-122"/>
                        </a:rPr>
                        <a:t>ER</a:t>
                      </a:r>
                      <a:r>
                        <a:rPr kumimoji="0" lang="zh-CN" altLang="en-US" sz="2400" b="0" i="0" u="none" strike="noStrike" cap="none" normalizeH="0" baseline="0">
                          <a:ln>
                            <a:noFill/>
                          </a:ln>
                          <a:solidFill>
                            <a:srgbClr val="0000CC"/>
                          </a:solidFill>
                          <a:effectLst/>
                          <a:latin typeface="宋体" pitchFamily="2" charset="-122"/>
                          <a:ea typeface="宋体" pitchFamily="2" charset="-122"/>
                        </a:rPr>
                        <a:t>模型</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关系数据模型</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0"/>
                  </a:ext>
                </a:extLst>
              </a:tr>
              <a:tr h="2318973">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数据结构</a:t>
                      </a: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实体集</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实体集属性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联系集与属性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实体的实例</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主键</a:t>
                      </a:r>
                      <a:r>
                        <a:rPr kumimoji="0" lang="en-US" altLang="zh-CN" sz="2400" b="0" i="0" u="none" strike="noStrike" cap="none" normalizeH="0" baseline="0">
                          <a:ln>
                            <a:noFill/>
                          </a:ln>
                          <a:solidFill>
                            <a:srgbClr val="0000CC"/>
                          </a:solidFill>
                          <a:effectLst/>
                          <a:latin typeface="宋体" pitchFamily="2" charset="-122"/>
                          <a:ea typeface="宋体" pitchFamily="2" charset="-122"/>
                        </a:rPr>
                        <a:t>/</a:t>
                      </a:r>
                      <a:r>
                        <a:rPr kumimoji="0" lang="zh-CN" altLang="en-US" sz="2400" b="0" i="0" u="none" strike="noStrike" cap="none" normalizeH="0" baseline="0">
                          <a:ln>
                            <a:noFill/>
                          </a:ln>
                          <a:solidFill>
                            <a:srgbClr val="0000CC"/>
                          </a:solidFill>
                          <a:effectLst/>
                          <a:latin typeface="宋体" pitchFamily="2" charset="-122"/>
                          <a:ea typeface="宋体" pitchFamily="2" charset="-122"/>
                        </a:rPr>
                        <a:t>候选键</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1"/>
                  </a:ext>
                </a:extLst>
              </a:tr>
              <a:tr h="896098">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数据操作</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zh-CN" altLang="en-US" sz="2400" b="0" i="0" u="none" strike="noStrike" cap="none" normalizeH="0" baseline="0">
                        <a:ln>
                          <a:noFill/>
                        </a:ln>
                        <a:solidFill>
                          <a:srgbClr val="0000CC"/>
                        </a:solidFill>
                        <a:effectLst/>
                        <a:latin typeface="宋体" pitchFamily="2" charset="-122"/>
                        <a:ea typeface="宋体" pitchFamily="2" charset="-122"/>
                      </a:endParaRP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a:ln>
                            <a:noFill/>
                          </a:ln>
                          <a:solidFill>
                            <a:srgbClr val="0000CC"/>
                          </a:solidFill>
                          <a:effectLst/>
                          <a:latin typeface="宋体" pitchFamily="2" charset="-122"/>
                          <a:ea typeface="宋体" pitchFamily="2" charset="-122"/>
                        </a:rPr>
                        <a:t>/</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2"/>
                  </a:ext>
                </a:extLst>
              </a:tr>
              <a:tr h="1396780">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约束</a:t>
                      </a: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联系类型约束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键约束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完全参与约束</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dirty="0">
                          <a:ln>
                            <a:noFill/>
                          </a:ln>
                          <a:solidFill>
                            <a:srgbClr val="0000CC"/>
                          </a:solidFill>
                          <a:effectLst/>
                          <a:latin typeface="宋体" pitchFamily="2" charset="-122"/>
                          <a:ea typeface="宋体" pitchFamily="2" charset="-122"/>
                        </a:rPr>
                        <a:t>？ </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3"/>
                  </a:ext>
                </a:extLst>
              </a:tr>
            </a:tbl>
          </a:graphicData>
        </a:graphic>
      </p:graphicFrame>
      <p:sp>
        <p:nvSpPr>
          <p:cNvPr id="15" name="Text Box 25"/>
          <p:cNvSpPr txBox="1">
            <a:spLocks noChangeArrowheads="1"/>
          </p:cNvSpPr>
          <p:nvPr/>
        </p:nvSpPr>
        <p:spPr bwMode="auto">
          <a:xfrm>
            <a:off x="5940425" y="1989138"/>
            <a:ext cx="1296988"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关系表</a:t>
            </a:r>
            <a:endParaRPr lang="zh-CN" altLang="en-US" b="0" kern="0">
              <a:solidFill>
                <a:sysClr val="windowText" lastClr="000000"/>
              </a:solidFill>
              <a:latin typeface="Arial" pitchFamily="34" charset="0"/>
            </a:endParaRPr>
          </a:p>
        </p:txBody>
      </p:sp>
      <p:sp>
        <p:nvSpPr>
          <p:cNvPr id="16" name="Text Box 26"/>
          <p:cNvSpPr txBox="1">
            <a:spLocks noChangeArrowheads="1"/>
          </p:cNvSpPr>
          <p:nvPr/>
        </p:nvSpPr>
        <p:spPr bwMode="auto">
          <a:xfrm>
            <a:off x="6011863" y="3789363"/>
            <a:ext cx="2663825"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表的主键</a:t>
            </a:r>
            <a:r>
              <a:rPr lang="en-US" altLang="zh-CN" sz="2400" b="0" kern="0">
                <a:solidFill>
                  <a:sysClr val="windowText" lastClr="000000"/>
                </a:solidFill>
                <a:latin typeface="Arial" pitchFamily="34" charset="0"/>
              </a:rPr>
              <a:t>/</a:t>
            </a:r>
            <a:r>
              <a:rPr lang="zh-CN" altLang="en-US" sz="2400" b="0" kern="0">
                <a:solidFill>
                  <a:sysClr val="windowText" lastClr="000000"/>
                </a:solidFill>
                <a:latin typeface="Arial" pitchFamily="34" charset="0"/>
              </a:rPr>
              <a:t>候选键</a:t>
            </a:r>
          </a:p>
        </p:txBody>
      </p:sp>
      <p:sp>
        <p:nvSpPr>
          <p:cNvPr id="17" name="Text Box 27"/>
          <p:cNvSpPr txBox="1">
            <a:spLocks noChangeArrowheads="1"/>
          </p:cNvSpPr>
          <p:nvPr/>
        </p:nvSpPr>
        <p:spPr bwMode="auto">
          <a:xfrm>
            <a:off x="6011863" y="2420938"/>
            <a:ext cx="1296987"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表的列</a:t>
            </a:r>
            <a:endParaRPr lang="zh-CN" altLang="en-US" b="0" kern="0">
              <a:solidFill>
                <a:sysClr val="windowText" lastClr="000000"/>
              </a:solidFill>
              <a:latin typeface="Arial" pitchFamily="34" charset="0"/>
            </a:endParaRPr>
          </a:p>
        </p:txBody>
      </p:sp>
      <p:sp>
        <p:nvSpPr>
          <p:cNvPr id="18" name="Text Box 28"/>
          <p:cNvSpPr txBox="1">
            <a:spLocks noChangeArrowheads="1"/>
          </p:cNvSpPr>
          <p:nvPr/>
        </p:nvSpPr>
        <p:spPr bwMode="auto">
          <a:xfrm>
            <a:off x="5940425" y="2852738"/>
            <a:ext cx="1439863"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表和列</a:t>
            </a:r>
            <a:endParaRPr lang="zh-CN" altLang="en-US" b="0" kern="0">
              <a:solidFill>
                <a:sysClr val="windowText" lastClr="000000"/>
              </a:solidFill>
              <a:latin typeface="Arial" pitchFamily="34" charset="0"/>
            </a:endParaRPr>
          </a:p>
        </p:txBody>
      </p:sp>
      <p:sp>
        <p:nvSpPr>
          <p:cNvPr id="19" name="Text Box 29"/>
          <p:cNvSpPr txBox="1">
            <a:spLocks noChangeArrowheads="1"/>
          </p:cNvSpPr>
          <p:nvPr/>
        </p:nvSpPr>
        <p:spPr bwMode="auto">
          <a:xfrm>
            <a:off x="5940425" y="3357563"/>
            <a:ext cx="2160588"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表中的各行</a:t>
            </a:r>
            <a:endParaRPr lang="zh-CN" altLang="en-US" b="0" kern="0">
              <a:solidFill>
                <a:sysClr val="windowText" lastClr="000000"/>
              </a:solidFill>
              <a:latin typeface="Arial" pitchFamily="34" charset="0"/>
            </a:endParaRPr>
          </a:p>
        </p:txBody>
      </p:sp>
      <p:sp>
        <p:nvSpPr>
          <p:cNvPr id="60449" name="Text Box 30"/>
          <p:cNvSpPr txBox="1">
            <a:spLocks noChangeArrowheads="1"/>
          </p:cNvSpPr>
          <p:nvPr/>
        </p:nvSpPr>
        <p:spPr bwMode="auto">
          <a:xfrm>
            <a:off x="6011863" y="4365625"/>
            <a:ext cx="3044825" cy="8223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lang="en-US" altLang="zh-CN" sz="2400">
                <a:solidFill>
                  <a:srgbClr val="000000"/>
                </a:solidFill>
              </a:rPr>
              <a:t>SQL</a:t>
            </a:r>
            <a:r>
              <a:rPr lang="zh-CN" altLang="en-US" sz="2400">
                <a:solidFill>
                  <a:srgbClr val="000000"/>
                </a:solidFill>
              </a:rPr>
              <a:t>语句</a:t>
            </a:r>
          </a:p>
          <a:p>
            <a:pPr eaLnBrk="1" hangingPunct="1"/>
            <a:r>
              <a:rPr lang="zh-CN" altLang="en-US" sz="2400">
                <a:solidFill>
                  <a:srgbClr val="000000"/>
                </a:solidFill>
              </a:rPr>
              <a:t>关系代数、关系演算</a:t>
            </a:r>
          </a:p>
        </p:txBody>
      </p:sp>
      <p:sp>
        <p:nvSpPr>
          <p:cNvPr id="21" name="Text Box 34"/>
          <p:cNvSpPr txBox="1">
            <a:spLocks noChangeArrowheads="1"/>
          </p:cNvSpPr>
          <p:nvPr/>
        </p:nvSpPr>
        <p:spPr bwMode="auto">
          <a:xfrm>
            <a:off x="6011863" y="5345113"/>
            <a:ext cx="2973387" cy="1252537"/>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lang="zh-CN" altLang="en-US" sz="2400">
                <a:solidFill>
                  <a:srgbClr val="000000"/>
                </a:solidFill>
              </a:rPr>
              <a:t>实体完整性、</a:t>
            </a:r>
          </a:p>
          <a:p>
            <a:pPr eaLnBrk="1" hangingPunct="1"/>
            <a:r>
              <a:rPr lang="zh-CN" altLang="en-US" sz="2400">
                <a:solidFill>
                  <a:srgbClr val="000000"/>
                </a:solidFill>
              </a:rPr>
              <a:t>参照完整性、</a:t>
            </a:r>
          </a:p>
          <a:p>
            <a:pPr eaLnBrk="1" hangingPunct="1"/>
            <a:r>
              <a:rPr lang="zh-CN" altLang="en-US" sz="2400">
                <a:solidFill>
                  <a:srgbClr val="000000"/>
                </a:solidFill>
              </a:rPr>
              <a:t>用户自定义完整性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M3</a:t>
            </a:r>
            <a:br>
              <a:rPr lang="en-US" altLang="zh-CN" sz="7200" dirty="0"/>
            </a:br>
            <a:r>
              <a:rPr lang="zh-CN" altLang="en-US" sz="7200" dirty="0"/>
              <a:t>关系数据库</a:t>
            </a:r>
          </a:p>
        </p:txBody>
      </p:sp>
    </p:spTree>
    <p:extLst>
      <p:ext uri="{BB962C8B-B14F-4D97-AF65-F5344CB8AC3E}">
        <p14:creationId xmlns:p14="http://schemas.microsoft.com/office/powerpoint/2010/main" val="2296610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C14D7434-4900-49A4-BCDB-54690D5C7913}" type="slidenum">
              <a:rPr lang="zh-CN" altLang="en-US" sz="2000" smtClean="0"/>
              <a:pPr/>
              <a:t>36</a:t>
            </a:fld>
            <a:endParaRPr lang="en-US" altLang="zh-CN" sz="2000"/>
          </a:p>
        </p:txBody>
      </p:sp>
      <p:sp>
        <p:nvSpPr>
          <p:cNvPr id="9219"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27AD2DB2-4743-4402-BF17-571CB43694A4}" type="datetime1">
              <a:rPr lang="zh-CN" altLang="en-US" sz="1800" smtClean="0"/>
              <a:pPr/>
              <a:t>2024/6/12</a:t>
            </a:fld>
            <a:endParaRPr lang="en-US" altLang="zh-CN" sz="1000"/>
          </a:p>
        </p:txBody>
      </p:sp>
      <p:sp>
        <p:nvSpPr>
          <p:cNvPr id="1306626" name="Rectangle 2"/>
          <p:cNvSpPr>
            <a:spLocks noGrp="1" noChangeArrowheads="1"/>
          </p:cNvSpPr>
          <p:nvPr>
            <p:ph type="title"/>
          </p:nvPr>
        </p:nvSpPr>
        <p:spPr/>
        <p:txBody>
          <a:bodyPr/>
          <a:lstStyle/>
          <a:p>
            <a:pPr>
              <a:defRPr/>
            </a:pPr>
            <a:r>
              <a:rPr lang="en-US" altLang="zh-CN"/>
              <a:t>3.1.1  关系的定义</a:t>
            </a:r>
            <a:endParaRPr lang="zh-CN" altLang="en-US"/>
          </a:p>
        </p:txBody>
      </p:sp>
      <p:sp>
        <p:nvSpPr>
          <p:cNvPr id="9221" name="Rectangle 3"/>
          <p:cNvSpPr>
            <a:spLocks noGrp="1" noChangeArrowheads="1"/>
          </p:cNvSpPr>
          <p:nvPr>
            <p:ph type="body" idx="1"/>
          </p:nvPr>
        </p:nvSpPr>
        <p:spPr>
          <a:xfrm>
            <a:off x="650875" y="1143000"/>
            <a:ext cx="8820150" cy="5343001"/>
          </a:xfrm>
        </p:spPr>
        <p:txBody>
          <a:bodyPr/>
          <a:lstStyle/>
          <a:p>
            <a:pPr>
              <a:lnSpc>
                <a:spcPct val="80000"/>
              </a:lnSpc>
            </a:pPr>
            <a:r>
              <a:rPr lang="zh-CN" altLang="en-US" dirty="0"/>
              <a:t>在关系理论是以集合代数理论为基础的，因此，我们可以用集合代数给出二维表的“关系”定义。先引入</a:t>
            </a:r>
            <a:r>
              <a:rPr lang="zh-CN" altLang="en-US" dirty="0">
                <a:solidFill>
                  <a:srgbClr val="FF0000"/>
                </a:solidFill>
              </a:rPr>
              <a:t>域</a:t>
            </a:r>
            <a:r>
              <a:rPr lang="zh-CN" altLang="en-US" dirty="0"/>
              <a:t>和</a:t>
            </a:r>
            <a:r>
              <a:rPr lang="zh-CN" altLang="en-US" dirty="0">
                <a:solidFill>
                  <a:srgbClr val="FF0000"/>
                </a:solidFill>
              </a:rPr>
              <a:t>笛卡尔积</a:t>
            </a:r>
            <a:r>
              <a:rPr lang="zh-CN" altLang="en-US" dirty="0"/>
              <a:t>的概念。 </a:t>
            </a:r>
          </a:p>
          <a:p>
            <a:pPr>
              <a:lnSpc>
                <a:spcPct val="80000"/>
              </a:lnSpc>
            </a:pPr>
            <a:r>
              <a:rPr lang="en-US" altLang="zh-CN" dirty="0"/>
              <a:t>1.</a:t>
            </a:r>
            <a:r>
              <a:rPr lang="zh-CN" altLang="en-US" dirty="0"/>
              <a:t>域</a:t>
            </a:r>
            <a:r>
              <a:rPr lang="en-US" altLang="zh-CN" dirty="0"/>
              <a:t>(Domain)</a:t>
            </a:r>
          </a:p>
          <a:p>
            <a:pPr lvl="1">
              <a:lnSpc>
                <a:spcPct val="80000"/>
              </a:lnSpc>
            </a:pPr>
            <a:r>
              <a:rPr lang="zh-CN" altLang="en-US" dirty="0"/>
              <a:t>域是一组具有相同数据类型的值的集合</a:t>
            </a:r>
          </a:p>
          <a:p>
            <a:pPr lvl="2">
              <a:lnSpc>
                <a:spcPct val="80000"/>
              </a:lnSpc>
            </a:pPr>
            <a:r>
              <a:rPr lang="zh-CN" altLang="en-US" dirty="0"/>
              <a:t>自然数、整数、</a:t>
            </a:r>
            <a:r>
              <a:rPr lang="en-US" altLang="zh-CN" dirty="0"/>
              <a:t>{</a:t>
            </a:r>
            <a:r>
              <a:rPr lang="zh-CN" altLang="en-US" dirty="0"/>
              <a:t>男、女</a:t>
            </a:r>
            <a:r>
              <a:rPr lang="en-US" altLang="zh-CN" dirty="0"/>
              <a:t>}</a:t>
            </a:r>
            <a:r>
              <a:rPr lang="zh-CN" altLang="en-US" dirty="0"/>
              <a:t>、</a:t>
            </a:r>
            <a:r>
              <a:rPr lang="en-US" altLang="zh-CN" dirty="0"/>
              <a:t>{0</a:t>
            </a:r>
            <a:r>
              <a:rPr lang="zh-CN" altLang="en-US" dirty="0"/>
              <a:t>、</a:t>
            </a:r>
            <a:r>
              <a:rPr lang="en-US" altLang="zh-CN" dirty="0"/>
              <a:t>1}</a:t>
            </a:r>
          </a:p>
          <a:p>
            <a:pPr lvl="1">
              <a:lnSpc>
                <a:spcPct val="80000"/>
              </a:lnSpc>
            </a:pPr>
            <a:r>
              <a:rPr lang="zh-CN" altLang="en-US" dirty="0"/>
              <a:t>关系中用域表示属性的取值范围，例如</a:t>
            </a:r>
          </a:p>
          <a:p>
            <a:pPr lvl="2">
              <a:lnSpc>
                <a:spcPct val="80000"/>
              </a:lnSpc>
            </a:pPr>
            <a:r>
              <a:rPr lang="en-US" altLang="zh-CN" dirty="0"/>
              <a:t>D1={</a:t>
            </a:r>
            <a:r>
              <a:rPr lang="zh-CN" altLang="en-US" dirty="0"/>
              <a:t>李丽，王平，刘伟</a:t>
            </a:r>
            <a:r>
              <a:rPr lang="en-US" altLang="zh-CN" dirty="0"/>
              <a:t>}</a:t>
            </a:r>
          </a:p>
          <a:p>
            <a:pPr lvl="2">
              <a:lnSpc>
                <a:spcPct val="80000"/>
              </a:lnSpc>
            </a:pPr>
            <a:r>
              <a:rPr lang="en-US" altLang="zh-CN" dirty="0"/>
              <a:t>D2={</a:t>
            </a:r>
            <a:r>
              <a:rPr lang="zh-CN" altLang="en-US" dirty="0"/>
              <a:t>男，女</a:t>
            </a:r>
            <a:r>
              <a:rPr lang="en-US" altLang="zh-CN" dirty="0"/>
              <a:t>}</a:t>
            </a:r>
          </a:p>
          <a:p>
            <a:pPr lvl="2">
              <a:lnSpc>
                <a:spcPct val="80000"/>
              </a:lnSpc>
            </a:pPr>
            <a:r>
              <a:rPr lang="en-US" altLang="zh-CN" dirty="0"/>
              <a:t>D3={47</a:t>
            </a:r>
            <a:r>
              <a:rPr lang="zh-CN" altLang="en-US" dirty="0"/>
              <a:t>，</a:t>
            </a:r>
            <a:r>
              <a:rPr lang="en-US" altLang="zh-CN" dirty="0"/>
              <a:t>28</a:t>
            </a:r>
            <a:r>
              <a:rPr lang="zh-CN" altLang="en-US" dirty="0"/>
              <a:t>，</a:t>
            </a:r>
            <a:r>
              <a:rPr lang="en-US" altLang="zh-CN" dirty="0"/>
              <a:t>30}</a:t>
            </a:r>
          </a:p>
          <a:p>
            <a:pPr lvl="2">
              <a:lnSpc>
                <a:spcPct val="80000"/>
              </a:lnSpc>
            </a:pPr>
            <a:r>
              <a:rPr lang="zh-CN" altLang="en-US" dirty="0"/>
              <a:t>其中</a:t>
            </a:r>
            <a:r>
              <a:rPr lang="en-US" altLang="zh-CN" dirty="0"/>
              <a:t>D1,D2,D3</a:t>
            </a:r>
            <a:r>
              <a:rPr lang="zh-CN" altLang="en-US" dirty="0"/>
              <a:t>为域名, 分别表示教师关系中姓名、性别、年龄的集合</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09D20AB1-3809-4AD0-A271-02E3D3B96B0F}" type="slidenum">
              <a:rPr lang="zh-CN" altLang="en-US" sz="2000" smtClean="0"/>
              <a:pPr/>
              <a:t>37</a:t>
            </a:fld>
            <a:endParaRPr lang="en-US" altLang="zh-CN" sz="2000"/>
          </a:p>
        </p:txBody>
      </p:sp>
      <p:sp>
        <p:nvSpPr>
          <p:cNvPr id="10243"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170C472D-7A75-43A3-AC78-EFCC3B9D9F0D}" type="datetime1">
              <a:rPr lang="zh-CN" altLang="en-US" sz="1800" smtClean="0"/>
              <a:pPr/>
              <a:t>2024/6/12</a:t>
            </a:fld>
            <a:endParaRPr lang="en-US" altLang="zh-CN" sz="1000"/>
          </a:p>
        </p:txBody>
      </p:sp>
      <p:sp>
        <p:nvSpPr>
          <p:cNvPr id="1307650" name="Rectangle 2"/>
          <p:cNvSpPr>
            <a:spLocks noGrp="1" noChangeArrowheads="1"/>
          </p:cNvSpPr>
          <p:nvPr>
            <p:ph type="title"/>
          </p:nvPr>
        </p:nvSpPr>
        <p:spPr/>
        <p:txBody>
          <a:bodyPr/>
          <a:lstStyle/>
          <a:p>
            <a:pPr>
              <a:defRPr/>
            </a:pPr>
            <a:r>
              <a:rPr lang="en-US" altLang="zh-CN"/>
              <a:t>2. </a:t>
            </a:r>
            <a:r>
              <a:rPr lang="zh-CN" altLang="en-US"/>
              <a:t>笛卡尔积</a:t>
            </a:r>
            <a:r>
              <a:rPr lang="en-US" altLang="zh-CN"/>
              <a:t>(Cartesian Product)</a:t>
            </a:r>
          </a:p>
        </p:txBody>
      </p:sp>
      <p:sp>
        <p:nvSpPr>
          <p:cNvPr id="10245" name="Rectangle 3"/>
          <p:cNvSpPr>
            <a:spLocks noGrp="1" noChangeArrowheads="1"/>
          </p:cNvSpPr>
          <p:nvPr>
            <p:ph type="body" idx="1"/>
          </p:nvPr>
        </p:nvSpPr>
        <p:spPr>
          <a:xfrm>
            <a:off x="650875" y="1143000"/>
            <a:ext cx="8820150" cy="2368550"/>
          </a:xfrm>
        </p:spPr>
        <p:txBody>
          <a:bodyPr/>
          <a:lstStyle/>
          <a:p>
            <a:r>
              <a:rPr lang="en-US" altLang="zh-CN" dirty="0"/>
              <a:t>1) </a:t>
            </a:r>
            <a:r>
              <a:rPr lang="zh-CN" altLang="en-US" dirty="0"/>
              <a:t>笛卡尔积</a:t>
            </a:r>
          </a:p>
          <a:p>
            <a:pPr lvl="1"/>
            <a:r>
              <a:rPr lang="zh-CN" altLang="en-US" dirty="0">
                <a:solidFill>
                  <a:srgbClr val="FF0000"/>
                </a:solidFill>
              </a:rPr>
              <a:t>定义</a:t>
            </a:r>
            <a:r>
              <a:rPr lang="en-US" altLang="zh-CN" dirty="0">
                <a:solidFill>
                  <a:srgbClr val="FF0000"/>
                </a:solidFill>
              </a:rPr>
              <a:t>3.1</a:t>
            </a:r>
            <a:r>
              <a:rPr lang="en-US" altLang="zh-CN" dirty="0"/>
              <a:t> </a:t>
            </a:r>
            <a:r>
              <a:rPr lang="zh-CN" altLang="en-US" dirty="0"/>
              <a:t>给定一组集合</a:t>
            </a:r>
            <a:r>
              <a:rPr lang="en-US" altLang="zh-CN" dirty="0"/>
              <a:t>D</a:t>
            </a:r>
            <a:r>
              <a:rPr lang="en-US" altLang="zh-CN" baseline="-25000" dirty="0"/>
              <a:t>1</a:t>
            </a:r>
            <a:r>
              <a:rPr lang="en-US" altLang="zh-CN" dirty="0"/>
              <a:t>,D</a:t>
            </a:r>
            <a:r>
              <a:rPr lang="en-US" altLang="zh-CN" baseline="-25000" dirty="0"/>
              <a:t>2</a:t>
            </a:r>
            <a:r>
              <a:rPr lang="en-US" altLang="zh-CN" dirty="0"/>
              <a:t>,…,</a:t>
            </a:r>
            <a:r>
              <a:rPr lang="en-US" altLang="zh-CN" dirty="0" err="1"/>
              <a:t>D</a:t>
            </a:r>
            <a:r>
              <a:rPr lang="en-US" altLang="zh-CN" baseline="-25000" dirty="0" err="1"/>
              <a:t>n</a:t>
            </a:r>
            <a:r>
              <a:rPr lang="zh-CN" altLang="en-US" dirty="0"/>
              <a:t>，它们可以是相同的。 </a:t>
            </a:r>
            <a:r>
              <a:rPr lang="en-US" altLang="zh-CN" dirty="0"/>
              <a:t>D</a:t>
            </a:r>
            <a:r>
              <a:rPr lang="en-US" altLang="zh-CN" baseline="-25000" dirty="0"/>
              <a:t>1</a:t>
            </a:r>
            <a:r>
              <a:rPr lang="en-US" altLang="zh-CN" dirty="0"/>
              <a:t>,D</a:t>
            </a:r>
            <a:r>
              <a:rPr lang="en-US" altLang="zh-CN" baseline="-25000" dirty="0"/>
              <a:t>2</a:t>
            </a:r>
            <a:r>
              <a:rPr lang="en-US" altLang="zh-CN" dirty="0"/>
              <a:t>,…,</a:t>
            </a:r>
            <a:r>
              <a:rPr lang="en-US" altLang="zh-CN" dirty="0" err="1"/>
              <a:t>D</a:t>
            </a:r>
            <a:r>
              <a:rPr lang="en-US" altLang="zh-CN" baseline="-25000" dirty="0" err="1"/>
              <a:t>n</a:t>
            </a:r>
            <a:r>
              <a:rPr lang="zh-CN" altLang="en-US" dirty="0"/>
              <a:t>的笛卡尔积为：</a:t>
            </a:r>
          </a:p>
          <a:p>
            <a:pPr lvl="1">
              <a:buFontTx/>
              <a:buNone/>
            </a:pPr>
            <a:r>
              <a:rPr lang="zh-CN" altLang="en-US" dirty="0"/>
              <a:t>	 </a:t>
            </a:r>
            <a:r>
              <a:rPr lang="en-US" altLang="zh-CN" dirty="0"/>
              <a:t>D</a:t>
            </a:r>
            <a:r>
              <a:rPr lang="en-US" altLang="zh-CN" baseline="-25000" dirty="0"/>
              <a:t>1</a:t>
            </a:r>
            <a:r>
              <a:rPr lang="en-US" altLang="zh-CN" dirty="0"/>
              <a:t>×D</a:t>
            </a:r>
            <a:r>
              <a:rPr lang="en-US" altLang="zh-CN" baseline="-25000" dirty="0"/>
              <a:t>2</a:t>
            </a:r>
            <a:r>
              <a:rPr lang="en-US" altLang="zh-CN" dirty="0"/>
              <a:t>×…×</a:t>
            </a:r>
            <a:r>
              <a:rPr lang="en-US" altLang="zh-CN" dirty="0" err="1"/>
              <a:t>D</a:t>
            </a:r>
            <a:r>
              <a:rPr lang="en-US" altLang="zh-CN" baseline="-25000" dirty="0" err="1"/>
              <a:t>n</a:t>
            </a:r>
            <a:r>
              <a:rPr lang="en-US" altLang="zh-CN" dirty="0"/>
              <a:t>={(d</a:t>
            </a:r>
            <a:r>
              <a:rPr lang="en-US" altLang="zh-CN" baseline="-25000" dirty="0"/>
              <a:t>1</a:t>
            </a:r>
            <a:r>
              <a:rPr lang="en-US" altLang="zh-CN" dirty="0"/>
              <a:t>,d</a:t>
            </a:r>
            <a:r>
              <a:rPr lang="en-US" altLang="zh-CN" baseline="-25000" dirty="0"/>
              <a:t>2</a:t>
            </a:r>
            <a:r>
              <a:rPr lang="en-US" altLang="zh-CN" dirty="0"/>
              <a:t>,…,</a:t>
            </a:r>
            <a:r>
              <a:rPr lang="en-US" altLang="zh-CN" dirty="0" err="1"/>
              <a:t>d</a:t>
            </a:r>
            <a:r>
              <a:rPr lang="en-US" altLang="zh-CN" baseline="-25000" dirty="0" err="1"/>
              <a:t>n</a:t>
            </a:r>
            <a:r>
              <a:rPr lang="en-US" altLang="zh-CN" dirty="0"/>
              <a:t>) | d</a:t>
            </a:r>
            <a:r>
              <a:rPr lang="en-US" altLang="zh-CN" baseline="-25000" dirty="0"/>
              <a:t>i </a:t>
            </a:r>
            <a:r>
              <a:rPr lang="en-US" altLang="zh-CN" dirty="0">
                <a:sym typeface="Symbol" pitchFamily="18" charset="2"/>
              </a:rPr>
              <a:t> D</a:t>
            </a:r>
            <a:r>
              <a:rPr lang="en-US" altLang="zh-CN" baseline="-25000" dirty="0">
                <a:sym typeface="Symbol" pitchFamily="18" charset="2"/>
              </a:rPr>
              <a:t>i</a:t>
            </a:r>
            <a:r>
              <a:rPr lang="en-US" altLang="zh-CN" dirty="0">
                <a:sym typeface="Symbol" pitchFamily="18" charset="2"/>
              </a:rPr>
              <a:t>, </a:t>
            </a:r>
            <a:r>
              <a:rPr lang="en-US" altLang="zh-CN" dirty="0" err="1">
                <a:sym typeface="Symbol" pitchFamily="18" charset="2"/>
              </a:rPr>
              <a:t>i</a:t>
            </a:r>
            <a:r>
              <a:rPr lang="en-US" altLang="zh-CN" dirty="0">
                <a:sym typeface="Symbol" pitchFamily="18" charset="2"/>
              </a:rPr>
              <a:t>=1,2,…,n</a:t>
            </a:r>
            <a:r>
              <a:rPr lang="en-US" altLang="zh-CN" dirty="0"/>
              <a:t>}</a:t>
            </a:r>
          </a:p>
          <a:p>
            <a:pPr lvl="1"/>
            <a:r>
              <a:rPr lang="zh-CN" altLang="en-US" dirty="0"/>
              <a:t>所有域的所有值的一个组合，不能重复</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591B24A4-6E19-4B67-9C57-D12036E4A884}" type="slidenum">
              <a:rPr lang="zh-CN" altLang="en-US" sz="2000" smtClean="0"/>
              <a:pPr/>
              <a:t>38</a:t>
            </a:fld>
            <a:endParaRPr lang="en-US" altLang="zh-CN" sz="2000"/>
          </a:p>
        </p:txBody>
      </p:sp>
      <p:sp>
        <p:nvSpPr>
          <p:cNvPr id="12291"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9BF50729-A853-460B-B237-F4911ECB6D70}" type="datetime1">
              <a:rPr lang="zh-CN" altLang="en-US" sz="1800" smtClean="0"/>
              <a:pPr/>
              <a:t>2024/6/12</a:t>
            </a:fld>
            <a:endParaRPr lang="en-US" altLang="zh-CN" sz="1000"/>
          </a:p>
        </p:txBody>
      </p:sp>
      <p:sp>
        <p:nvSpPr>
          <p:cNvPr id="1309698" name="Rectangle 2"/>
          <p:cNvSpPr>
            <a:spLocks noGrp="1" noChangeArrowheads="1"/>
          </p:cNvSpPr>
          <p:nvPr>
            <p:ph type="title"/>
          </p:nvPr>
        </p:nvSpPr>
        <p:spPr/>
        <p:txBody>
          <a:bodyPr/>
          <a:lstStyle/>
          <a:p>
            <a:pPr>
              <a:defRPr/>
            </a:pPr>
            <a:r>
              <a:rPr lang="en-US" altLang="zh-CN" dirty="0"/>
              <a:t>2. </a:t>
            </a:r>
            <a:r>
              <a:rPr lang="zh-CN" altLang="en-US" dirty="0"/>
              <a:t>笛卡尔积</a:t>
            </a:r>
            <a:r>
              <a:rPr lang="en-US" altLang="zh-CN" dirty="0"/>
              <a:t>(Cartesian Product)</a:t>
            </a:r>
          </a:p>
        </p:txBody>
      </p:sp>
      <p:sp>
        <p:nvSpPr>
          <p:cNvPr id="12293" name="Rectangle 3"/>
          <p:cNvSpPr>
            <a:spLocks noGrp="1" noChangeArrowheads="1"/>
          </p:cNvSpPr>
          <p:nvPr>
            <p:ph type="body" idx="1"/>
          </p:nvPr>
        </p:nvSpPr>
        <p:spPr>
          <a:xfrm>
            <a:off x="650875" y="1143000"/>
            <a:ext cx="8820150" cy="4737100"/>
          </a:xfrm>
        </p:spPr>
        <p:txBody>
          <a:bodyPr/>
          <a:lstStyle/>
          <a:p>
            <a:r>
              <a:rPr lang="en-US" altLang="zh-CN"/>
              <a:t>2) </a:t>
            </a:r>
            <a:r>
              <a:rPr lang="zh-CN" altLang="en-US"/>
              <a:t>元组</a:t>
            </a:r>
            <a:r>
              <a:rPr lang="en-US" altLang="zh-CN"/>
              <a:t>(Tuple)</a:t>
            </a:r>
          </a:p>
          <a:p>
            <a:pPr lvl="1"/>
            <a:r>
              <a:rPr lang="zh-CN" altLang="en-US"/>
              <a:t>笛卡尔积中每一个元素</a:t>
            </a:r>
            <a:r>
              <a:rPr lang="en-US" altLang="zh-CN"/>
              <a:t>(d</a:t>
            </a:r>
            <a:r>
              <a:rPr lang="en-US" altLang="zh-CN" baseline="-25000"/>
              <a:t>1</a:t>
            </a:r>
            <a:r>
              <a:rPr lang="en-US" altLang="zh-CN"/>
              <a:t>,d</a:t>
            </a:r>
            <a:r>
              <a:rPr lang="en-US" altLang="zh-CN" baseline="-25000"/>
              <a:t>2</a:t>
            </a:r>
            <a:r>
              <a:rPr lang="en-US" altLang="zh-CN"/>
              <a:t>,…,d</a:t>
            </a:r>
            <a:r>
              <a:rPr lang="en-US" altLang="zh-CN" baseline="-25000"/>
              <a:t>n</a:t>
            </a:r>
            <a:r>
              <a:rPr lang="en-US" altLang="zh-CN"/>
              <a:t>)</a:t>
            </a:r>
            <a:r>
              <a:rPr lang="zh-CN" altLang="en-US"/>
              <a:t>叫做一个</a:t>
            </a:r>
            <a:r>
              <a:rPr lang="en-US" altLang="zh-CN"/>
              <a:t>n</a:t>
            </a:r>
            <a:r>
              <a:rPr lang="zh-CN" altLang="en-US"/>
              <a:t>元组</a:t>
            </a:r>
            <a:r>
              <a:rPr lang="en-US" altLang="zh-CN"/>
              <a:t>(n-tuple)</a:t>
            </a:r>
            <a:r>
              <a:rPr lang="zh-CN" altLang="en-US"/>
              <a:t>或简称元组</a:t>
            </a:r>
          </a:p>
          <a:p>
            <a:pPr lvl="1"/>
            <a:r>
              <a:rPr lang="zh-CN" altLang="en-US"/>
              <a:t>例</a:t>
            </a:r>
            <a:r>
              <a:rPr lang="en-US" altLang="zh-CN"/>
              <a:t>(</a:t>
            </a:r>
            <a:r>
              <a:rPr lang="zh-CN" altLang="en-US"/>
              <a:t>张清玫，计算机专业，李勇</a:t>
            </a:r>
            <a:r>
              <a:rPr lang="en-US" altLang="zh-CN"/>
              <a:t>)</a:t>
            </a:r>
            <a:r>
              <a:rPr lang="zh-CN" altLang="en-US"/>
              <a:t>、 </a:t>
            </a:r>
            <a:r>
              <a:rPr lang="en-US" altLang="zh-CN"/>
              <a:t>(</a:t>
            </a:r>
            <a:r>
              <a:rPr lang="zh-CN" altLang="en-US"/>
              <a:t>张清玫，计算机专业，刘晨</a:t>
            </a:r>
            <a:r>
              <a:rPr lang="en-US" altLang="zh-CN"/>
              <a:t>)</a:t>
            </a:r>
            <a:r>
              <a:rPr lang="zh-CN" altLang="en-US"/>
              <a:t>是元组</a:t>
            </a:r>
          </a:p>
          <a:p>
            <a:pPr lvl="1"/>
            <a:endParaRPr lang="zh-CN" altLang="en-US"/>
          </a:p>
          <a:p>
            <a:r>
              <a:rPr lang="en-US" altLang="zh-CN"/>
              <a:t>3)</a:t>
            </a:r>
            <a:r>
              <a:rPr lang="zh-CN" altLang="en-US"/>
              <a:t>分量</a:t>
            </a:r>
            <a:r>
              <a:rPr lang="en-US" altLang="zh-CN"/>
              <a:t>(Component)</a:t>
            </a:r>
          </a:p>
          <a:p>
            <a:pPr lvl="1"/>
            <a:r>
              <a:rPr lang="zh-CN" altLang="en-US"/>
              <a:t>笛卡尔积元素</a:t>
            </a:r>
            <a:r>
              <a:rPr lang="en-US" altLang="zh-CN"/>
              <a:t>(d</a:t>
            </a:r>
            <a:r>
              <a:rPr lang="en-US" altLang="zh-CN" baseline="-25000"/>
              <a:t>1</a:t>
            </a:r>
            <a:r>
              <a:rPr lang="en-US" altLang="zh-CN"/>
              <a:t>,d</a:t>
            </a:r>
            <a:r>
              <a:rPr lang="en-US" altLang="zh-CN" baseline="-25000"/>
              <a:t>2</a:t>
            </a:r>
            <a:r>
              <a:rPr lang="en-US" altLang="zh-CN"/>
              <a:t>,…,d</a:t>
            </a:r>
            <a:r>
              <a:rPr lang="en-US" altLang="zh-CN" baseline="-25000"/>
              <a:t>n</a:t>
            </a:r>
            <a:r>
              <a:rPr lang="en-US" altLang="zh-CN"/>
              <a:t>)</a:t>
            </a:r>
            <a:r>
              <a:rPr lang="zh-CN" altLang="en-US"/>
              <a:t>中的每一个值</a:t>
            </a:r>
            <a:r>
              <a:rPr lang="en-US" altLang="zh-CN" i="1"/>
              <a:t>d</a:t>
            </a:r>
            <a:r>
              <a:rPr lang="en-US" altLang="zh-CN" i="1" baseline="-25000"/>
              <a:t>i</a:t>
            </a:r>
            <a:r>
              <a:rPr lang="zh-CN" altLang="en-US"/>
              <a:t>叫做一个分量</a:t>
            </a:r>
          </a:p>
          <a:p>
            <a:pPr lvl="1"/>
            <a:r>
              <a:rPr lang="zh-CN" altLang="en-US"/>
              <a:t>例张清玫，计算机专业，李勇，刘晨是分量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47D90EFE-F9FA-46A6-9FA7-1E2A3A0618C6}" type="slidenum">
              <a:rPr lang="zh-CN" altLang="en-US" sz="2000" smtClean="0"/>
              <a:pPr/>
              <a:t>39</a:t>
            </a:fld>
            <a:endParaRPr lang="en-US" altLang="zh-CN" sz="2000"/>
          </a:p>
        </p:txBody>
      </p:sp>
      <p:sp>
        <p:nvSpPr>
          <p:cNvPr id="13315"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447FFD35-E3D6-461F-A6DD-C05F8A0CB116}" type="datetime1">
              <a:rPr lang="zh-CN" altLang="en-US" sz="1800" smtClean="0"/>
              <a:pPr/>
              <a:t>2024/6/12</a:t>
            </a:fld>
            <a:endParaRPr lang="en-US" altLang="zh-CN" sz="1000"/>
          </a:p>
        </p:txBody>
      </p:sp>
      <p:sp>
        <p:nvSpPr>
          <p:cNvPr id="1312770" name="Rectangle 2"/>
          <p:cNvSpPr>
            <a:spLocks noGrp="1" noChangeArrowheads="1"/>
          </p:cNvSpPr>
          <p:nvPr>
            <p:ph type="title"/>
          </p:nvPr>
        </p:nvSpPr>
        <p:spPr/>
        <p:txBody>
          <a:bodyPr/>
          <a:lstStyle/>
          <a:p>
            <a:pPr defTabSz="914400">
              <a:defRPr/>
            </a:pPr>
            <a:r>
              <a:rPr lang="en-US" altLang="zh-CN"/>
              <a:t>3  </a:t>
            </a:r>
            <a:r>
              <a:rPr lang="zh-CN" altLang="en-US"/>
              <a:t>关系</a:t>
            </a:r>
          </a:p>
        </p:txBody>
      </p:sp>
      <p:sp>
        <p:nvSpPr>
          <p:cNvPr id="13317" name="Rectangle 3"/>
          <p:cNvSpPr>
            <a:spLocks noGrp="1" noChangeArrowheads="1"/>
          </p:cNvSpPr>
          <p:nvPr>
            <p:ph type="body" idx="1"/>
          </p:nvPr>
        </p:nvSpPr>
        <p:spPr>
          <a:xfrm>
            <a:off x="650875" y="1143000"/>
            <a:ext cx="8820150" cy="4933658"/>
          </a:xfrm>
        </p:spPr>
        <p:txBody>
          <a:bodyPr/>
          <a:lstStyle/>
          <a:p>
            <a:pPr marL="342900" indent="-342900" algn="just" defTabSz="914400"/>
            <a:r>
              <a:rPr lang="en-US" altLang="zh-CN" dirty="0"/>
              <a:t>1</a:t>
            </a:r>
            <a:r>
              <a:rPr lang="zh-CN" altLang="en-US" dirty="0"/>
              <a:t>）关系</a:t>
            </a:r>
          </a:p>
          <a:p>
            <a:pPr marL="742950" lvl="1" indent="-285750" algn="just" defTabSz="914400"/>
            <a:r>
              <a:rPr lang="zh-CN" altLang="en-US" dirty="0">
                <a:solidFill>
                  <a:srgbClr val="FF0000"/>
                </a:solidFill>
              </a:rPr>
              <a:t>定义</a:t>
            </a:r>
            <a:r>
              <a:rPr lang="en-US" altLang="zh-CN" dirty="0">
                <a:solidFill>
                  <a:srgbClr val="FF0000"/>
                </a:solidFill>
              </a:rPr>
              <a:t>3.2</a:t>
            </a:r>
            <a:r>
              <a:rPr lang="en-US" altLang="zh-CN" dirty="0"/>
              <a:t> D</a:t>
            </a:r>
            <a:r>
              <a:rPr lang="en-US" altLang="zh-CN" baseline="-25000" dirty="0"/>
              <a:t>1</a:t>
            </a:r>
            <a:r>
              <a:rPr lang="en-US" altLang="zh-CN" dirty="0"/>
              <a:t>×D</a:t>
            </a:r>
            <a:r>
              <a:rPr lang="en-US" altLang="zh-CN" baseline="-25000" dirty="0"/>
              <a:t>2</a:t>
            </a:r>
            <a:r>
              <a:rPr lang="en-US" altLang="zh-CN" dirty="0"/>
              <a:t>×…×</a:t>
            </a:r>
            <a:r>
              <a:rPr lang="en-US" altLang="zh-CN" dirty="0" err="1"/>
              <a:t>D</a:t>
            </a:r>
            <a:r>
              <a:rPr lang="en-US" altLang="zh-CN" baseline="-25000" dirty="0" err="1"/>
              <a:t>n</a:t>
            </a:r>
            <a:r>
              <a:rPr lang="zh-CN" altLang="en-US" dirty="0"/>
              <a:t>的任一个子集称为</a:t>
            </a:r>
            <a:r>
              <a:rPr lang="en-US" altLang="zh-CN" dirty="0"/>
              <a:t>D</a:t>
            </a:r>
            <a:r>
              <a:rPr lang="en-US" altLang="zh-CN" baseline="-25000" dirty="0"/>
              <a:t>1</a:t>
            </a:r>
            <a:r>
              <a:rPr lang="en-US" altLang="zh-CN" dirty="0"/>
              <a:t>, D</a:t>
            </a:r>
            <a:r>
              <a:rPr lang="en-US" altLang="zh-CN" baseline="-25000" dirty="0"/>
              <a:t>2</a:t>
            </a:r>
            <a:r>
              <a:rPr lang="en-US" altLang="zh-CN" dirty="0"/>
              <a:t>, …, </a:t>
            </a:r>
            <a:r>
              <a:rPr lang="en-US" altLang="zh-CN" dirty="0" err="1"/>
              <a:t>D</a:t>
            </a:r>
            <a:r>
              <a:rPr lang="en-US" altLang="zh-CN" baseline="-25000" dirty="0" err="1"/>
              <a:t>n</a:t>
            </a:r>
            <a:r>
              <a:rPr lang="zh-CN" altLang="en-US" dirty="0"/>
              <a:t>上的一个关系。</a:t>
            </a:r>
            <a:r>
              <a:rPr lang="en-US" altLang="zh-CN" dirty="0"/>
              <a:t>n</a:t>
            </a:r>
            <a:r>
              <a:rPr lang="zh-CN" altLang="en-US" dirty="0"/>
              <a:t>叫做关系的目或度</a:t>
            </a:r>
            <a:r>
              <a:rPr lang="en-US" altLang="zh-CN" dirty="0"/>
              <a:t>(degree)</a:t>
            </a:r>
          </a:p>
          <a:p>
            <a:pPr marL="342900" indent="-342900" algn="just" defTabSz="914400"/>
            <a:r>
              <a:rPr lang="en-US" altLang="zh-CN" dirty="0"/>
              <a:t>2)</a:t>
            </a:r>
            <a:r>
              <a:rPr lang="zh-CN" altLang="en-US" dirty="0"/>
              <a:t>元组和属性</a:t>
            </a:r>
          </a:p>
          <a:p>
            <a:pPr marL="742950" lvl="1" indent="-285750" algn="just" defTabSz="914400"/>
            <a:r>
              <a:rPr lang="zh-CN" altLang="en-US" dirty="0"/>
              <a:t>关系中的每一行对应一个元组</a:t>
            </a:r>
            <a:r>
              <a:rPr lang="en-US" altLang="zh-CN" dirty="0"/>
              <a:t>,</a:t>
            </a:r>
            <a:r>
              <a:rPr lang="zh-CN" altLang="en-US" dirty="0"/>
              <a:t> 通常用</a:t>
            </a:r>
            <a:r>
              <a:rPr lang="en-US" altLang="zh-CN" dirty="0"/>
              <a:t>t</a:t>
            </a:r>
            <a:r>
              <a:rPr lang="zh-CN" altLang="en-US" dirty="0"/>
              <a:t>表示</a:t>
            </a:r>
          </a:p>
          <a:p>
            <a:pPr marL="742950" lvl="1" indent="-285750" algn="just" defTabSz="914400"/>
            <a:r>
              <a:rPr lang="zh-CN" altLang="en-US" dirty="0"/>
              <a:t>每一列对应一个域。关系中的列称为属性，每一列用属性名表示 。</a:t>
            </a:r>
            <a:r>
              <a:rPr lang="en-US" altLang="zh-CN" i="1" dirty="0"/>
              <a:t>t</a:t>
            </a:r>
            <a:r>
              <a:rPr lang="en-US" altLang="zh-CN" dirty="0"/>
              <a:t>[A</a:t>
            </a:r>
            <a:r>
              <a:rPr lang="en-US" altLang="zh-CN" i="1" baseline="-25000" dirty="0"/>
              <a:t>i</a:t>
            </a:r>
            <a:r>
              <a:rPr lang="en-US" altLang="zh-CN" dirty="0"/>
              <a:t>]</a:t>
            </a:r>
            <a:r>
              <a:rPr lang="zh-CN" altLang="en-US" dirty="0"/>
              <a:t>表示元组</a:t>
            </a:r>
            <a:r>
              <a:rPr lang="en-US" altLang="zh-CN" i="1" dirty="0"/>
              <a:t>t</a:t>
            </a:r>
            <a:r>
              <a:rPr lang="zh-CN" altLang="en-US" dirty="0"/>
              <a:t>在属性</a:t>
            </a:r>
            <a:r>
              <a:rPr lang="en-US" altLang="zh-CN" dirty="0"/>
              <a:t>A</a:t>
            </a:r>
            <a:r>
              <a:rPr lang="en-US" altLang="zh-CN" i="1" baseline="-25000" dirty="0"/>
              <a:t>i</a:t>
            </a:r>
            <a:r>
              <a:rPr lang="zh-CN" altLang="en-US" dirty="0"/>
              <a:t>上的值 </a:t>
            </a:r>
            <a:endParaRPr lang="en-US" altLang="zh-CN" dirty="0"/>
          </a:p>
          <a:p>
            <a:pPr marL="342900" indent="-342900" algn="just" defTabSz="914400"/>
            <a:r>
              <a:rPr lang="en-US" altLang="zh-CN" dirty="0"/>
              <a:t>3</a:t>
            </a:r>
            <a:r>
              <a:rPr lang="zh-CN" altLang="en-US" dirty="0"/>
              <a:t>）一元关系与二元关系</a:t>
            </a:r>
          </a:p>
          <a:p>
            <a:pPr marL="742950" lvl="1" indent="-285750" algn="just" defTabSz="914400"/>
            <a:r>
              <a:rPr lang="zh-CN" altLang="en-US" dirty="0"/>
              <a:t>当</a:t>
            </a:r>
            <a:r>
              <a:rPr lang="en-US" altLang="zh-CN" i="1" dirty="0"/>
              <a:t>n</a:t>
            </a:r>
            <a:r>
              <a:rPr lang="en-US" altLang="zh-CN" dirty="0"/>
              <a:t>=1</a:t>
            </a:r>
            <a:r>
              <a:rPr lang="zh-CN" altLang="en-US" dirty="0"/>
              <a:t>时，称该关系为一元关系（</a:t>
            </a:r>
            <a:r>
              <a:rPr lang="en-US" altLang="zh-CN" dirty="0"/>
              <a:t>Unary relation</a:t>
            </a:r>
            <a:r>
              <a:rPr lang="zh-CN" altLang="en-US" dirty="0"/>
              <a:t>）</a:t>
            </a:r>
          </a:p>
          <a:p>
            <a:pPr marL="742950" lvl="1" indent="-285750" algn="just" defTabSz="914400"/>
            <a:r>
              <a:rPr lang="zh-CN" altLang="en-US" dirty="0"/>
              <a:t>当</a:t>
            </a:r>
            <a:r>
              <a:rPr lang="en-US" altLang="zh-CN" i="1" dirty="0"/>
              <a:t>n</a:t>
            </a:r>
            <a:r>
              <a:rPr lang="en-US" altLang="zh-CN" dirty="0"/>
              <a:t>=2</a:t>
            </a:r>
            <a:r>
              <a:rPr lang="zh-CN" altLang="en-US" dirty="0"/>
              <a:t>时，称该关系为二元关系（</a:t>
            </a:r>
            <a:r>
              <a:rPr lang="en-US" altLang="zh-CN" dirty="0"/>
              <a:t>Binary relation</a:t>
            </a:r>
            <a:r>
              <a:rPr lang="zh-CN" alt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M1</a:t>
            </a:r>
            <a:br>
              <a:rPr lang="en-US" altLang="zh-CN" sz="7200" dirty="0"/>
            </a:br>
            <a:r>
              <a:rPr lang="zh-CN" altLang="en-US" sz="7200" dirty="0">
                <a:latin typeface="微软雅黑" panose="020B0503020204020204" pitchFamily="34" charset="-122"/>
                <a:ea typeface="微软雅黑" panose="020B0503020204020204" pitchFamily="34" charset="-122"/>
              </a:rPr>
              <a:t>基本概念</a:t>
            </a:r>
            <a:endParaRPr lang="zh-CN" altLang="en-US" sz="7200" dirty="0"/>
          </a:p>
        </p:txBody>
      </p:sp>
    </p:spTree>
    <p:extLst>
      <p:ext uri="{BB962C8B-B14F-4D97-AF65-F5344CB8AC3E}">
        <p14:creationId xmlns:p14="http://schemas.microsoft.com/office/powerpoint/2010/main" val="3706655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E3172560-B21C-4876-84A0-EE376380847D}" type="slidenum">
              <a:rPr lang="zh-CN" altLang="en-US" sz="2000" smtClean="0"/>
              <a:pPr/>
              <a:t>40</a:t>
            </a:fld>
            <a:endParaRPr lang="en-US" altLang="zh-CN" sz="2000"/>
          </a:p>
        </p:txBody>
      </p:sp>
      <p:sp>
        <p:nvSpPr>
          <p:cNvPr id="15363"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A883F3C5-68DC-4159-9C9C-C08C04CDA6DD}" type="datetime1">
              <a:rPr lang="zh-CN" altLang="en-US" sz="1800" smtClean="0"/>
              <a:pPr/>
              <a:t>2024/6/12</a:t>
            </a:fld>
            <a:endParaRPr lang="en-US" altLang="zh-CN" sz="1000"/>
          </a:p>
        </p:txBody>
      </p:sp>
      <p:sp>
        <p:nvSpPr>
          <p:cNvPr id="1320962" name="Rectangle 2"/>
          <p:cNvSpPr>
            <a:spLocks noGrp="1" noChangeArrowheads="1"/>
          </p:cNvSpPr>
          <p:nvPr>
            <p:ph type="title"/>
          </p:nvPr>
        </p:nvSpPr>
        <p:spPr/>
        <p:txBody>
          <a:bodyPr/>
          <a:lstStyle/>
          <a:p>
            <a:pPr>
              <a:defRPr/>
            </a:pPr>
            <a:r>
              <a:rPr lang="en-US" altLang="zh-CN"/>
              <a:t>3. </a:t>
            </a:r>
            <a:r>
              <a:rPr lang="zh-CN" altLang="en-US"/>
              <a:t>关系</a:t>
            </a:r>
          </a:p>
        </p:txBody>
      </p:sp>
      <p:sp>
        <p:nvSpPr>
          <p:cNvPr id="15365" name="Rectangle 3"/>
          <p:cNvSpPr>
            <a:spLocks noGrp="1" noChangeArrowheads="1"/>
          </p:cNvSpPr>
          <p:nvPr>
            <p:ph type="body" idx="1"/>
          </p:nvPr>
        </p:nvSpPr>
        <p:spPr>
          <a:xfrm>
            <a:off x="650875" y="1143000"/>
            <a:ext cx="8820150" cy="1206484"/>
          </a:xfrm>
          <a:ln>
            <a:solidFill>
              <a:schemeClr val="accent1"/>
            </a:solidFill>
            <a:prstDash val="dash"/>
          </a:ln>
        </p:spPr>
        <p:txBody>
          <a:bodyPr/>
          <a:lstStyle/>
          <a:p>
            <a:pPr lvl="1">
              <a:spcBef>
                <a:spcPct val="0"/>
              </a:spcBef>
            </a:pPr>
            <a:r>
              <a:rPr lang="zh-CN" altLang="en-US" dirty="0"/>
              <a:t>按照定义</a:t>
            </a:r>
            <a:r>
              <a:rPr lang="en-US" altLang="zh-CN" dirty="0"/>
              <a:t>,</a:t>
            </a:r>
            <a:r>
              <a:rPr lang="zh-CN" altLang="en-US" dirty="0"/>
              <a:t>关系可以是一个无限集合</a:t>
            </a:r>
          </a:p>
          <a:p>
            <a:pPr lvl="1">
              <a:spcBef>
                <a:spcPct val="0"/>
              </a:spcBef>
            </a:pPr>
            <a:r>
              <a:rPr lang="zh-CN" altLang="en-US" dirty="0"/>
              <a:t>由于笛卡尔积不满足交换律，所以</a:t>
            </a:r>
          </a:p>
          <a:p>
            <a:pPr>
              <a:lnSpc>
                <a:spcPct val="100000"/>
              </a:lnSpc>
              <a:spcBef>
                <a:spcPct val="0"/>
              </a:spcBef>
              <a:buFont typeface="Wingdings" pitchFamily="2" charset="2"/>
              <a:buNone/>
            </a:pPr>
            <a:r>
              <a:rPr lang="zh-CN" altLang="en-US" dirty="0"/>
              <a:t>          （</a:t>
            </a:r>
            <a:r>
              <a:rPr lang="en-US" altLang="zh-CN" dirty="0"/>
              <a:t>d</a:t>
            </a:r>
            <a:r>
              <a:rPr lang="en-US" altLang="zh-CN" baseline="-25000" dirty="0"/>
              <a:t>1</a:t>
            </a:r>
            <a:r>
              <a:rPr lang="en-US" altLang="zh-CN" dirty="0"/>
              <a:t>,…</a:t>
            </a:r>
            <a:r>
              <a:rPr lang="en-US" altLang="zh-CN" dirty="0" err="1"/>
              <a:t>d</a:t>
            </a:r>
            <a:r>
              <a:rPr lang="en-US" altLang="zh-CN" baseline="-25000" dirty="0" err="1"/>
              <a:t>i</a:t>
            </a:r>
            <a:r>
              <a:rPr lang="en-US" altLang="zh-CN" dirty="0" err="1"/>
              <a:t>,d</a:t>
            </a:r>
            <a:r>
              <a:rPr lang="en-US" altLang="zh-CN" baseline="-25000" dirty="0" err="1"/>
              <a:t>j</a:t>
            </a:r>
            <a:r>
              <a:rPr lang="en-US" altLang="zh-CN" dirty="0"/>
              <a:t>,…</a:t>
            </a:r>
            <a:r>
              <a:rPr lang="en-US" altLang="zh-CN" dirty="0" err="1"/>
              <a:t>d</a:t>
            </a:r>
            <a:r>
              <a:rPr lang="en-US" altLang="zh-CN" baseline="-25000" dirty="0" err="1"/>
              <a:t>n</a:t>
            </a:r>
            <a:r>
              <a:rPr lang="zh-CN" altLang="en-US" dirty="0"/>
              <a:t>）</a:t>
            </a:r>
            <a:r>
              <a:rPr lang="en-US" altLang="zh-CN" dirty="0"/>
              <a:t>≠</a:t>
            </a:r>
            <a:r>
              <a:rPr lang="zh-CN" altLang="en-US" dirty="0"/>
              <a:t>（</a:t>
            </a:r>
            <a:r>
              <a:rPr lang="en-US" altLang="zh-CN" dirty="0"/>
              <a:t>d</a:t>
            </a:r>
            <a:r>
              <a:rPr lang="en-US" altLang="zh-CN" baseline="-25000" dirty="0"/>
              <a:t>1</a:t>
            </a:r>
            <a:r>
              <a:rPr lang="en-US" altLang="zh-CN" dirty="0"/>
              <a:t>,…</a:t>
            </a:r>
            <a:r>
              <a:rPr lang="en-US" altLang="zh-CN" dirty="0" err="1"/>
              <a:t>d</a:t>
            </a:r>
            <a:r>
              <a:rPr lang="en-US" altLang="zh-CN" baseline="-25000" dirty="0" err="1"/>
              <a:t>j</a:t>
            </a:r>
            <a:r>
              <a:rPr lang="en-US" altLang="zh-CN" dirty="0" err="1"/>
              <a:t>,d</a:t>
            </a:r>
            <a:r>
              <a:rPr lang="en-US" altLang="zh-CN" baseline="-25000" dirty="0" err="1"/>
              <a:t>i</a:t>
            </a:r>
            <a:r>
              <a:rPr lang="en-US" altLang="zh-CN" dirty="0"/>
              <a:t>,…</a:t>
            </a:r>
            <a:r>
              <a:rPr lang="en-US" altLang="zh-CN" dirty="0" err="1"/>
              <a:t>d</a:t>
            </a:r>
            <a:r>
              <a:rPr lang="en-US" altLang="zh-CN" baseline="-25000" dirty="0" err="1"/>
              <a:t>n</a:t>
            </a:r>
            <a:r>
              <a:rPr lang="zh-CN" altLang="en-US" dirty="0"/>
              <a:t>），</a:t>
            </a:r>
          </a:p>
        </p:txBody>
      </p:sp>
      <p:sp>
        <p:nvSpPr>
          <p:cNvPr id="1320964" name="Rectangle 4"/>
          <p:cNvSpPr>
            <a:spLocks noChangeArrowheads="1"/>
          </p:cNvSpPr>
          <p:nvPr/>
        </p:nvSpPr>
        <p:spPr bwMode="auto">
          <a:xfrm>
            <a:off x="648593" y="2996952"/>
            <a:ext cx="8820150" cy="3389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defRPr sz="2400" b="1">
                <a:solidFill>
                  <a:schemeClr val="tx1"/>
                </a:solidFill>
                <a:latin typeface="Arial" charset="0"/>
                <a:ea typeface="宋体" pitchFamily="2" charset="-122"/>
              </a:defRPr>
            </a:lvl1pPr>
            <a:lvl2pPr marL="649288" indent="-261938"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l">
              <a:lnSpc>
                <a:spcPct val="90000"/>
              </a:lnSpc>
              <a:spcBef>
                <a:spcPct val="0"/>
              </a:spcBef>
              <a:buClr>
                <a:srgbClr val="27305F"/>
              </a:buClr>
              <a:buSzPct val="60000"/>
              <a:buFont typeface="Wingdings" pitchFamily="2" charset="2"/>
              <a:buChar char="n"/>
            </a:pPr>
            <a:r>
              <a:rPr lang="zh-CN" altLang="en-US" sz="2800" dirty="0"/>
              <a:t>严格地说，</a:t>
            </a:r>
            <a:r>
              <a:rPr lang="zh-CN" altLang="en-US" sz="2800" dirty="0">
                <a:solidFill>
                  <a:srgbClr val="0000FF"/>
                </a:solidFill>
              </a:rPr>
              <a:t>关系</a:t>
            </a:r>
            <a:r>
              <a:rPr lang="zh-CN" altLang="en-US" sz="2800" dirty="0"/>
              <a:t>是一种规范化了的</a:t>
            </a:r>
            <a:r>
              <a:rPr lang="zh-CN" altLang="en-US" sz="2800" dirty="0">
                <a:solidFill>
                  <a:srgbClr val="0000FF"/>
                </a:solidFill>
              </a:rPr>
              <a:t>二维表中行的集合</a:t>
            </a:r>
            <a:r>
              <a:rPr lang="en-US" altLang="zh-CN" sz="2800" dirty="0"/>
              <a:t>,</a:t>
            </a:r>
            <a:endParaRPr lang="zh-CN" altLang="en-US" sz="2800" dirty="0">
              <a:solidFill>
                <a:srgbClr val="0000FF"/>
              </a:solidFill>
            </a:endParaRPr>
          </a:p>
          <a:p>
            <a:pPr algn="l">
              <a:lnSpc>
                <a:spcPct val="90000"/>
              </a:lnSpc>
              <a:spcBef>
                <a:spcPct val="0"/>
              </a:spcBef>
              <a:buClr>
                <a:srgbClr val="27305F"/>
              </a:buClr>
              <a:buSzPct val="60000"/>
              <a:buFont typeface="Wingdings" pitchFamily="2" charset="2"/>
              <a:buChar char="n"/>
            </a:pPr>
            <a:r>
              <a:rPr lang="zh-CN" altLang="en-US" sz="2800" dirty="0">
                <a:latin typeface="Times New Roman" pitchFamily="18" charset="0"/>
              </a:rPr>
              <a:t>当关系作为关系代数数据模型的数据结构时，需要作出补充和限定。</a:t>
            </a:r>
          </a:p>
          <a:p>
            <a:pPr lvl="1" algn="l">
              <a:lnSpc>
                <a:spcPct val="90000"/>
              </a:lnSpc>
              <a:spcBef>
                <a:spcPct val="35000"/>
              </a:spcBef>
              <a:buClr>
                <a:srgbClr val="27305F"/>
              </a:buClr>
              <a:buFontTx/>
              <a:buChar char="–"/>
            </a:pPr>
            <a:r>
              <a:rPr lang="zh-CN" altLang="en-US" sz="2800" dirty="0">
                <a:latin typeface="Times New Roman" pitchFamily="18" charset="0"/>
              </a:rPr>
              <a:t>无限关系在数据库中是无意义的，因此限定关系代数数据模型中的关系必须是有限集合。</a:t>
            </a:r>
          </a:p>
          <a:p>
            <a:pPr lvl="1" algn="l">
              <a:lnSpc>
                <a:spcPct val="90000"/>
              </a:lnSpc>
              <a:spcBef>
                <a:spcPct val="35000"/>
              </a:spcBef>
              <a:buClr>
                <a:srgbClr val="27305F"/>
              </a:buClr>
              <a:buFontTx/>
              <a:buChar char="–"/>
            </a:pPr>
            <a:r>
              <a:rPr lang="zh-CN" altLang="en-US" sz="2800" dirty="0">
                <a:latin typeface="Times New Roman" pitchFamily="18" charset="0"/>
              </a:rPr>
              <a:t>通过为关系的每列增加一个属性名的方法取消元组的有序性，即</a:t>
            </a:r>
          </a:p>
          <a:p>
            <a:pPr lvl="1" algn="l">
              <a:lnSpc>
                <a:spcPct val="50000"/>
              </a:lnSpc>
              <a:spcBef>
                <a:spcPct val="35000"/>
              </a:spcBef>
              <a:buClr>
                <a:srgbClr val="27305F"/>
              </a:buClr>
            </a:pPr>
            <a:r>
              <a:rPr lang="zh-CN" altLang="en-US" sz="2800" dirty="0">
                <a:latin typeface="Times New Roman" pitchFamily="18" charset="0"/>
              </a:rPr>
              <a:t>       </a:t>
            </a:r>
            <a:r>
              <a:rPr lang="en-US" altLang="zh-CN" sz="2800" dirty="0">
                <a:latin typeface="Times New Roman" pitchFamily="18" charset="0"/>
              </a:rPr>
              <a:t>(d</a:t>
            </a:r>
            <a:r>
              <a:rPr lang="en-US" altLang="zh-CN" sz="2800" baseline="-25000" dirty="0">
                <a:latin typeface="Times New Roman" pitchFamily="18" charset="0"/>
              </a:rPr>
              <a:t>1</a:t>
            </a:r>
            <a:r>
              <a:rPr lang="en-US" altLang="zh-CN" sz="2800" dirty="0">
                <a:latin typeface="Times New Roman" pitchFamily="18" charset="0"/>
              </a:rPr>
              <a:t>,…</a:t>
            </a:r>
            <a:r>
              <a:rPr lang="en-US" altLang="zh-CN" sz="2800" dirty="0" err="1">
                <a:latin typeface="Times New Roman" pitchFamily="18" charset="0"/>
              </a:rPr>
              <a:t>d</a:t>
            </a:r>
            <a:r>
              <a:rPr lang="en-US" altLang="zh-CN" sz="2800" baseline="-25000" dirty="0" err="1">
                <a:latin typeface="Times New Roman" pitchFamily="18" charset="0"/>
              </a:rPr>
              <a:t>i</a:t>
            </a:r>
            <a:r>
              <a:rPr lang="en-US" altLang="zh-CN" sz="2800" dirty="0" err="1">
                <a:latin typeface="Times New Roman" pitchFamily="18" charset="0"/>
              </a:rPr>
              <a:t>,d</a:t>
            </a:r>
            <a:r>
              <a:rPr lang="en-US" altLang="zh-CN" sz="2800" baseline="-25000" dirty="0" err="1">
                <a:latin typeface="Times New Roman" pitchFamily="18" charset="0"/>
              </a:rPr>
              <a:t>j</a:t>
            </a:r>
            <a:r>
              <a:rPr lang="en-US" altLang="zh-CN" sz="2800" dirty="0">
                <a:latin typeface="Times New Roman" pitchFamily="18" charset="0"/>
              </a:rPr>
              <a:t>,…</a:t>
            </a:r>
            <a:r>
              <a:rPr lang="en-US" altLang="zh-CN" sz="2800" dirty="0" err="1">
                <a:latin typeface="Times New Roman" pitchFamily="18" charset="0"/>
              </a:rPr>
              <a:t>d</a:t>
            </a:r>
            <a:r>
              <a:rPr lang="en-US" altLang="zh-CN" sz="2800" baseline="-25000" dirty="0" err="1">
                <a:latin typeface="Times New Roman" pitchFamily="18" charset="0"/>
              </a:rPr>
              <a:t>n</a:t>
            </a:r>
            <a:r>
              <a:rPr lang="en-US" altLang="zh-CN" sz="2800" dirty="0">
                <a:latin typeface="Times New Roman" pitchFamily="18" charset="0"/>
              </a:rPr>
              <a:t>)=(d</a:t>
            </a:r>
            <a:r>
              <a:rPr lang="en-US" altLang="zh-CN" sz="2800" baseline="-25000" dirty="0">
                <a:latin typeface="Times New Roman" pitchFamily="18" charset="0"/>
              </a:rPr>
              <a:t>1</a:t>
            </a:r>
            <a:r>
              <a:rPr lang="en-US" altLang="zh-CN" sz="2800" dirty="0">
                <a:latin typeface="Times New Roman" pitchFamily="18" charset="0"/>
              </a:rPr>
              <a:t>,…</a:t>
            </a:r>
            <a:r>
              <a:rPr lang="en-US" altLang="zh-CN" sz="2800" dirty="0" err="1">
                <a:latin typeface="Times New Roman" pitchFamily="18" charset="0"/>
              </a:rPr>
              <a:t>d</a:t>
            </a:r>
            <a:r>
              <a:rPr lang="en-US" altLang="zh-CN" sz="2800" baseline="-25000" dirty="0" err="1">
                <a:latin typeface="Times New Roman" pitchFamily="18" charset="0"/>
              </a:rPr>
              <a:t>j</a:t>
            </a:r>
            <a:r>
              <a:rPr lang="en-US" altLang="zh-CN" sz="2800" dirty="0" err="1">
                <a:latin typeface="Times New Roman" pitchFamily="18" charset="0"/>
              </a:rPr>
              <a:t>,d</a:t>
            </a:r>
            <a:r>
              <a:rPr lang="en-US" altLang="zh-CN" sz="2800" baseline="-25000" dirty="0" err="1">
                <a:latin typeface="Times New Roman" pitchFamily="18" charset="0"/>
              </a:rPr>
              <a:t>i</a:t>
            </a:r>
            <a:r>
              <a:rPr lang="en-US" altLang="zh-CN" sz="2800" dirty="0">
                <a:latin typeface="Times New Roman" pitchFamily="18" charset="0"/>
              </a:rPr>
              <a:t>,…</a:t>
            </a:r>
            <a:r>
              <a:rPr lang="en-US" altLang="zh-CN" sz="2800" dirty="0" err="1">
                <a:latin typeface="Times New Roman" pitchFamily="18" charset="0"/>
              </a:rPr>
              <a:t>d</a:t>
            </a:r>
            <a:r>
              <a:rPr lang="en-US" altLang="zh-CN" sz="2800" baseline="-25000" dirty="0" err="1">
                <a:latin typeface="Times New Roman" pitchFamily="18" charset="0"/>
              </a:rPr>
              <a:t>n</a:t>
            </a:r>
            <a:r>
              <a:rPr lang="en-US" altLang="zh-CN" sz="2800" dirty="0">
                <a:latin typeface="Times New Roman" pitchFamily="18" charset="0"/>
              </a:rPr>
              <a:t>),  (</a:t>
            </a:r>
            <a:r>
              <a:rPr lang="en-US" altLang="zh-CN" sz="2800" dirty="0" err="1">
                <a:latin typeface="Times New Roman" pitchFamily="18" charset="0"/>
              </a:rPr>
              <a:t>i,j</a:t>
            </a:r>
            <a:r>
              <a:rPr lang="en-US" altLang="zh-CN" sz="2800" dirty="0">
                <a:latin typeface="Times New Roman" pitchFamily="18" charset="0"/>
              </a:rPr>
              <a:t>=1,2,…,n)</a:t>
            </a:r>
            <a:r>
              <a:rPr lang="zh-CN" altLang="en-US" sz="2800" dirty="0">
                <a:latin typeface="Times New Roman" pitchFamily="18" charset="0"/>
              </a:rPr>
              <a:t>。</a:t>
            </a:r>
          </a:p>
        </p:txBody>
      </p:sp>
      <p:sp>
        <p:nvSpPr>
          <p:cNvPr id="2" name="矩形 1">
            <a:extLst>
              <a:ext uri="{FF2B5EF4-FFF2-40B4-BE49-F238E27FC236}">
                <a16:creationId xmlns:a16="http://schemas.microsoft.com/office/drawing/2014/main" id="{A6919B14-41AA-4E0F-B65E-BB2780FA15E9}"/>
              </a:ext>
            </a:extLst>
          </p:cNvPr>
          <p:cNvSpPr/>
          <p:nvPr/>
        </p:nvSpPr>
        <p:spPr bwMode="auto">
          <a:xfrm>
            <a:off x="2576736" y="1901641"/>
            <a:ext cx="792088" cy="539124"/>
          </a:xfrm>
          <a:prstGeom prst="rect">
            <a:avLst/>
          </a:prstGeom>
          <a:noFill/>
          <a:ln w="508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5000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p:txBody>
      </p:sp>
      <p:sp>
        <p:nvSpPr>
          <p:cNvPr id="8" name="矩形 7">
            <a:extLst>
              <a:ext uri="{FF2B5EF4-FFF2-40B4-BE49-F238E27FC236}">
                <a16:creationId xmlns:a16="http://schemas.microsoft.com/office/drawing/2014/main" id="{6176AC4E-0301-4E07-B5F7-B1239DEFED85}"/>
              </a:ext>
            </a:extLst>
          </p:cNvPr>
          <p:cNvSpPr/>
          <p:nvPr/>
        </p:nvSpPr>
        <p:spPr bwMode="auto">
          <a:xfrm>
            <a:off x="5627836" y="1902856"/>
            <a:ext cx="792088" cy="539124"/>
          </a:xfrm>
          <a:prstGeom prst="rect">
            <a:avLst/>
          </a:prstGeom>
          <a:noFill/>
          <a:ln w="508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none" lIns="91440" tIns="45720" rIns="91440" bIns="45720" numCol="1" rtlCol="0" anchor="t" anchorCtr="0" compatLnSpc="1">
            <a:prstTxWarp prst="textNoShape">
              <a:avLst/>
            </a:prstTxWarp>
            <a:spAutoFit/>
          </a:bodyPr>
          <a:lstStyle/>
          <a:p>
            <a:pPr marL="457200" marR="0" indent="-457200" algn="ctr" defTabSz="914400" rtl="0" eaLnBrk="0" fontAlgn="base" latinLnBrk="0" hangingPunct="0">
              <a:lnSpc>
                <a:spcPct val="100000"/>
              </a:lnSpc>
              <a:spcBef>
                <a:spcPct val="5000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20964"/>
                                        </p:tgtEl>
                                        <p:attrNameLst>
                                          <p:attrName>style.visibility</p:attrName>
                                        </p:attrNameLst>
                                      </p:cBhvr>
                                      <p:to>
                                        <p:strVal val="visible"/>
                                      </p:to>
                                    </p:set>
                                    <p:animEffect transition="in" filter="wipe(up)">
                                      <p:cBhvr>
                                        <p:cTn id="7" dur="1000"/>
                                        <p:tgtEl>
                                          <p:spTgt spid="132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6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E7D4DD70-EEE8-4480-863B-5AD4A4471053}" type="slidenum">
              <a:rPr lang="zh-CN" altLang="en-US" sz="2000" smtClean="0"/>
              <a:pPr/>
              <a:t>41</a:t>
            </a:fld>
            <a:endParaRPr lang="en-US" altLang="zh-CN" sz="2000"/>
          </a:p>
        </p:txBody>
      </p:sp>
      <p:sp>
        <p:nvSpPr>
          <p:cNvPr id="18435"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EE443BE4-996B-451F-AE9C-95D89B2036EE}" type="datetime1">
              <a:rPr lang="zh-CN" altLang="en-US" sz="1800" smtClean="0"/>
              <a:pPr/>
              <a:t>2024/6/12</a:t>
            </a:fld>
            <a:endParaRPr lang="en-US" altLang="zh-CN" sz="1000"/>
          </a:p>
        </p:txBody>
      </p:sp>
      <p:sp>
        <p:nvSpPr>
          <p:cNvPr id="1128450" name="Rectangle 2"/>
          <p:cNvSpPr>
            <a:spLocks noGrp="1" noChangeArrowheads="1"/>
          </p:cNvSpPr>
          <p:nvPr>
            <p:ph type="title"/>
          </p:nvPr>
        </p:nvSpPr>
        <p:spPr/>
        <p:txBody>
          <a:bodyPr/>
          <a:lstStyle/>
          <a:p>
            <a:pPr defTabSz="914400">
              <a:defRPr/>
            </a:pPr>
            <a:r>
              <a:rPr lang="en-US" altLang="zh-CN"/>
              <a:t>3.1.2  </a:t>
            </a:r>
            <a:r>
              <a:rPr lang="zh-CN" altLang="en-US"/>
              <a:t>关系模式和关系数据库</a:t>
            </a:r>
          </a:p>
        </p:txBody>
      </p:sp>
      <p:sp>
        <p:nvSpPr>
          <p:cNvPr id="18437" name="Rectangle 3"/>
          <p:cNvSpPr>
            <a:spLocks noGrp="1" noChangeArrowheads="1"/>
          </p:cNvSpPr>
          <p:nvPr>
            <p:ph type="body" idx="1"/>
          </p:nvPr>
        </p:nvSpPr>
        <p:spPr>
          <a:xfrm>
            <a:off x="704850" y="1268413"/>
            <a:ext cx="8712200" cy="4998291"/>
          </a:xfrm>
        </p:spPr>
        <p:txBody>
          <a:bodyPr/>
          <a:lstStyle/>
          <a:p>
            <a:pPr marL="352425" indent="-285750" algn="just" defTabSz="914400">
              <a:lnSpc>
                <a:spcPct val="80000"/>
              </a:lnSpc>
            </a:pPr>
            <a:r>
              <a:rPr lang="zh-CN" altLang="en-US" dirty="0"/>
              <a:t>关系模式</a:t>
            </a:r>
            <a:r>
              <a:rPr lang="en-US" altLang="zh-CN" dirty="0"/>
              <a:t>(Relation Schema)</a:t>
            </a:r>
            <a:r>
              <a:rPr lang="zh-CN" altLang="en-US" dirty="0"/>
              <a:t>是对关系的描述，</a:t>
            </a:r>
            <a:endParaRPr lang="en-US" altLang="zh-CN" dirty="0"/>
          </a:p>
          <a:p>
            <a:pPr marL="742950" lvl="1" indent="-285750" algn="just" defTabSz="914400">
              <a:lnSpc>
                <a:spcPct val="80000"/>
              </a:lnSpc>
            </a:pPr>
            <a:r>
              <a:rPr lang="zh-CN" altLang="en-US" dirty="0"/>
              <a:t>该描述包括关系名、属性名、属性的类型和长度，以及属性间固有的数据关联关系</a:t>
            </a:r>
          </a:p>
          <a:p>
            <a:pPr marL="742950" lvl="1" indent="-285750" algn="just" defTabSz="914400">
              <a:lnSpc>
                <a:spcPct val="80000"/>
              </a:lnSpc>
            </a:pPr>
            <a:r>
              <a:rPr lang="zh-CN" altLang="en-US" dirty="0"/>
              <a:t>关系模式一般简记为关系名和属性名的集合</a:t>
            </a:r>
          </a:p>
          <a:p>
            <a:pPr marL="742950" lvl="1" indent="-285750" algn="just" defTabSz="914400">
              <a:lnSpc>
                <a:spcPct val="80000"/>
              </a:lnSpc>
              <a:buFontTx/>
              <a:buNone/>
            </a:pPr>
            <a:r>
              <a:rPr lang="en-US" altLang="zh-CN" dirty="0">
                <a:solidFill>
                  <a:srgbClr val="0000FF"/>
                </a:solidFill>
              </a:rPr>
              <a:t>     R(A</a:t>
            </a:r>
            <a:r>
              <a:rPr lang="en-US" altLang="zh-CN" baseline="-25000" dirty="0">
                <a:solidFill>
                  <a:srgbClr val="0000FF"/>
                </a:solidFill>
              </a:rPr>
              <a:t>1</a:t>
            </a:r>
            <a:r>
              <a:rPr lang="en-US" altLang="zh-CN" dirty="0">
                <a:solidFill>
                  <a:srgbClr val="0000FF"/>
                </a:solidFill>
              </a:rPr>
              <a:t>, A</a:t>
            </a:r>
            <a:r>
              <a:rPr lang="en-US" altLang="zh-CN" baseline="-25000" dirty="0">
                <a:solidFill>
                  <a:srgbClr val="0000FF"/>
                </a:solidFill>
              </a:rPr>
              <a:t>2</a:t>
            </a:r>
            <a:r>
              <a:rPr lang="zh-CN" altLang="en-US" dirty="0">
                <a:solidFill>
                  <a:srgbClr val="0000FF"/>
                </a:solidFill>
              </a:rPr>
              <a:t>，</a:t>
            </a:r>
            <a:r>
              <a:rPr lang="zh-CN" altLang="en-US" dirty="0">
                <a:solidFill>
                  <a:srgbClr val="0000FF"/>
                </a:solidFill>
                <a:sym typeface="Symbol" pitchFamily="18" charset="2"/>
              </a:rPr>
              <a:t></a:t>
            </a:r>
            <a:r>
              <a:rPr lang="zh-CN" altLang="en-US" dirty="0">
                <a:solidFill>
                  <a:srgbClr val="0000FF"/>
                </a:solidFill>
              </a:rPr>
              <a:t>，</a:t>
            </a:r>
            <a:r>
              <a:rPr lang="en-US" altLang="zh-CN" dirty="0">
                <a:solidFill>
                  <a:srgbClr val="0000FF"/>
                </a:solidFill>
              </a:rPr>
              <a:t>A</a:t>
            </a:r>
            <a:r>
              <a:rPr lang="en-US" altLang="zh-CN" baseline="-25000" dirty="0">
                <a:solidFill>
                  <a:srgbClr val="0000FF"/>
                </a:solidFill>
              </a:rPr>
              <a:t>n</a:t>
            </a:r>
            <a:r>
              <a:rPr lang="en-US" altLang="zh-CN" dirty="0">
                <a:solidFill>
                  <a:srgbClr val="0000FF"/>
                </a:solidFill>
              </a:rPr>
              <a:t>)</a:t>
            </a:r>
            <a:r>
              <a:rPr lang="zh-CN" altLang="en-US" dirty="0"/>
              <a:t>，或仅用关系名</a:t>
            </a:r>
            <a:r>
              <a:rPr lang="en-US" altLang="zh-CN" dirty="0">
                <a:solidFill>
                  <a:srgbClr val="0000FF"/>
                </a:solidFill>
              </a:rPr>
              <a:t>R</a:t>
            </a:r>
            <a:r>
              <a:rPr lang="zh-CN" altLang="en-US" dirty="0"/>
              <a:t>表示。</a:t>
            </a:r>
          </a:p>
          <a:p>
            <a:pPr marL="742950" lvl="1" indent="-285750" algn="just" defTabSz="914400">
              <a:lnSpc>
                <a:spcPct val="80000"/>
              </a:lnSpc>
            </a:pPr>
            <a:r>
              <a:rPr lang="zh-CN" altLang="en-US" dirty="0"/>
              <a:t>如图书关系模式可描述为：</a:t>
            </a:r>
          </a:p>
          <a:p>
            <a:pPr marL="742950" lvl="1" indent="-285750" algn="just" defTabSz="914400">
              <a:lnSpc>
                <a:spcPct val="80000"/>
              </a:lnSpc>
              <a:buFontTx/>
              <a:buNone/>
            </a:pPr>
            <a:r>
              <a:rPr lang="zh-CN" altLang="en-US" dirty="0"/>
              <a:t>             </a:t>
            </a:r>
            <a:r>
              <a:rPr lang="zh-CN" altLang="en-US" dirty="0">
                <a:solidFill>
                  <a:srgbClr val="0000FF"/>
                </a:solidFill>
              </a:rPr>
              <a:t>图书</a:t>
            </a:r>
            <a:r>
              <a:rPr lang="en-US" altLang="zh-CN" dirty="0">
                <a:solidFill>
                  <a:srgbClr val="0000FF"/>
                </a:solidFill>
              </a:rPr>
              <a:t>(</a:t>
            </a:r>
            <a:r>
              <a:rPr lang="zh-CN" altLang="en-US" dirty="0">
                <a:solidFill>
                  <a:srgbClr val="0000FF"/>
                </a:solidFill>
              </a:rPr>
              <a:t>书号</a:t>
            </a:r>
            <a:r>
              <a:rPr lang="en-US" altLang="zh-CN" dirty="0">
                <a:solidFill>
                  <a:srgbClr val="0000FF"/>
                </a:solidFill>
              </a:rPr>
              <a:t>,</a:t>
            </a:r>
            <a:r>
              <a:rPr lang="zh-CN" altLang="en-US" dirty="0">
                <a:solidFill>
                  <a:srgbClr val="0000FF"/>
                </a:solidFill>
              </a:rPr>
              <a:t>书名</a:t>
            </a:r>
            <a:r>
              <a:rPr lang="en-US" altLang="zh-CN" dirty="0">
                <a:solidFill>
                  <a:srgbClr val="0000FF"/>
                </a:solidFill>
              </a:rPr>
              <a:t>,</a:t>
            </a:r>
            <a:r>
              <a:rPr lang="zh-CN" altLang="en-US" dirty="0">
                <a:solidFill>
                  <a:srgbClr val="0000FF"/>
                </a:solidFill>
              </a:rPr>
              <a:t>作者</a:t>
            </a:r>
            <a:r>
              <a:rPr lang="en-US" altLang="zh-CN" dirty="0">
                <a:solidFill>
                  <a:srgbClr val="0000FF"/>
                </a:solidFill>
              </a:rPr>
              <a:t>,</a:t>
            </a:r>
            <a:r>
              <a:rPr lang="zh-CN" altLang="en-US" dirty="0">
                <a:solidFill>
                  <a:srgbClr val="0000FF"/>
                </a:solidFill>
              </a:rPr>
              <a:t>单价</a:t>
            </a:r>
            <a:r>
              <a:rPr lang="en-US" altLang="zh-CN" dirty="0">
                <a:solidFill>
                  <a:srgbClr val="0000FF"/>
                </a:solidFill>
              </a:rPr>
              <a:t>,</a:t>
            </a:r>
            <a:r>
              <a:rPr lang="zh-CN" altLang="en-US" dirty="0">
                <a:solidFill>
                  <a:srgbClr val="0000FF"/>
                </a:solidFill>
              </a:rPr>
              <a:t>出版社</a:t>
            </a:r>
            <a:r>
              <a:rPr lang="en-US" altLang="zh-CN" dirty="0">
                <a:solidFill>
                  <a:srgbClr val="0000FF"/>
                </a:solidFill>
              </a:rPr>
              <a:t>)</a:t>
            </a:r>
            <a:endParaRPr lang="zh-CN" altLang="en-US" dirty="0">
              <a:solidFill>
                <a:srgbClr val="0000FF"/>
              </a:solidFill>
            </a:endParaRPr>
          </a:p>
          <a:p>
            <a:pPr marL="342900" indent="-342900" algn="just" defTabSz="914400">
              <a:lnSpc>
                <a:spcPct val="80000"/>
              </a:lnSpc>
            </a:pPr>
            <a:r>
              <a:rPr lang="zh-CN" altLang="en-US" dirty="0"/>
              <a:t>关系的值是元组的集合，称为关系 </a:t>
            </a:r>
            <a:endParaRPr lang="en-US" altLang="zh-CN" dirty="0"/>
          </a:p>
          <a:p>
            <a:pPr marL="742950" lvl="1" indent="-285750" algn="just" defTabSz="914400">
              <a:lnSpc>
                <a:spcPct val="80000"/>
              </a:lnSpc>
            </a:pPr>
            <a:r>
              <a:rPr lang="zh-CN" altLang="en-US" dirty="0"/>
              <a:t>关系是对现实世界中事物在某一时刻状态的反映，关系的值是随时间在不断变化的 </a:t>
            </a:r>
          </a:p>
          <a:p>
            <a:pPr marL="342900" indent="-342900" algn="just" defTabSz="914400">
              <a:lnSpc>
                <a:spcPct val="80000"/>
              </a:lnSpc>
            </a:pPr>
            <a:r>
              <a:rPr lang="zh-CN" altLang="en-US" dirty="0">
                <a:solidFill>
                  <a:srgbClr val="C00000"/>
                </a:solidFill>
              </a:rPr>
              <a:t>关系模式和关系统称为关系</a:t>
            </a:r>
            <a:r>
              <a:rPr lang="zh-CN" altLang="en-US" dirty="0"/>
              <a:t>，通过上下文加以区别</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07092529-A65C-45A6-BAF6-4717FFFE8DEA}" type="slidenum">
              <a:rPr lang="zh-CN" altLang="en-US" sz="2000" smtClean="0"/>
              <a:pPr/>
              <a:t>42</a:t>
            </a:fld>
            <a:endParaRPr lang="en-US" altLang="zh-CN" sz="2000"/>
          </a:p>
        </p:txBody>
      </p:sp>
      <p:sp>
        <p:nvSpPr>
          <p:cNvPr id="20483"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D0D091D9-C284-4930-AAC8-916DB16D62FE}" type="datetime1">
              <a:rPr lang="zh-CN" altLang="en-US" sz="1800" smtClean="0"/>
              <a:pPr/>
              <a:t>2024/6/12</a:t>
            </a:fld>
            <a:endParaRPr lang="en-US" altLang="zh-CN" sz="1000"/>
          </a:p>
        </p:txBody>
      </p:sp>
      <p:sp>
        <p:nvSpPr>
          <p:cNvPr id="1347586" name="Rectangle 2"/>
          <p:cNvSpPr>
            <a:spLocks noGrp="1" noChangeArrowheads="1"/>
          </p:cNvSpPr>
          <p:nvPr>
            <p:ph type="title"/>
          </p:nvPr>
        </p:nvSpPr>
        <p:spPr/>
        <p:txBody>
          <a:bodyPr/>
          <a:lstStyle/>
          <a:p>
            <a:pPr>
              <a:defRPr/>
            </a:pPr>
            <a:r>
              <a:rPr lang="en-US" altLang="zh-CN" dirty="0"/>
              <a:t>3.1.3	</a:t>
            </a:r>
            <a:r>
              <a:rPr lang="zh-CN" altLang="en-US" dirty="0"/>
              <a:t>键</a:t>
            </a:r>
          </a:p>
        </p:txBody>
      </p:sp>
      <p:sp>
        <p:nvSpPr>
          <p:cNvPr id="20485" name="Rectangle 3"/>
          <p:cNvSpPr>
            <a:spLocks noGrp="1" noChangeArrowheads="1"/>
          </p:cNvSpPr>
          <p:nvPr>
            <p:ph type="body" idx="1"/>
          </p:nvPr>
        </p:nvSpPr>
        <p:spPr>
          <a:xfrm>
            <a:off x="650875" y="1143000"/>
            <a:ext cx="8820150" cy="4524315"/>
          </a:xfrm>
        </p:spPr>
        <p:txBody>
          <a:bodyPr/>
          <a:lstStyle/>
          <a:p>
            <a:pPr>
              <a:lnSpc>
                <a:spcPct val="150000"/>
              </a:lnSpc>
              <a:spcBef>
                <a:spcPct val="0"/>
              </a:spcBef>
            </a:pPr>
            <a:r>
              <a:rPr lang="zh-CN" altLang="en-US" dirty="0"/>
              <a:t>为了区分不同元组，用其中一个或多个属性值标识，能够唯一标识元组的属性或属性组称为关系的</a:t>
            </a:r>
            <a:r>
              <a:rPr lang="zh-CN" altLang="en-US" u="sng" dirty="0">
                <a:solidFill>
                  <a:srgbClr val="0000FF"/>
                </a:solidFill>
              </a:rPr>
              <a:t>键</a:t>
            </a:r>
            <a:r>
              <a:rPr lang="zh-CN" altLang="en-US" dirty="0">
                <a:solidFill>
                  <a:srgbClr val="0000FF"/>
                </a:solidFill>
              </a:rPr>
              <a:t> </a:t>
            </a:r>
          </a:p>
          <a:p>
            <a:pPr>
              <a:lnSpc>
                <a:spcPct val="150000"/>
              </a:lnSpc>
              <a:spcBef>
                <a:spcPct val="0"/>
              </a:spcBef>
            </a:pPr>
            <a:r>
              <a:rPr lang="zh-CN" altLang="en-US" dirty="0"/>
              <a:t>关系中能够起标识作用的键称为</a:t>
            </a:r>
            <a:r>
              <a:rPr lang="zh-CN" altLang="en-US" u="sng" dirty="0">
                <a:solidFill>
                  <a:srgbClr val="0000FF"/>
                </a:solidFill>
              </a:rPr>
              <a:t>候选键</a:t>
            </a:r>
          </a:p>
          <a:p>
            <a:pPr lvl="1">
              <a:lnSpc>
                <a:spcPct val="150000"/>
              </a:lnSpc>
              <a:spcBef>
                <a:spcPct val="0"/>
              </a:spcBef>
            </a:pPr>
            <a:r>
              <a:rPr lang="zh-CN" altLang="en-US" dirty="0"/>
              <a:t>在一个关系中，如果有多个候选键，选其中的一个键作为</a:t>
            </a:r>
            <a:r>
              <a:rPr lang="zh-CN" altLang="en-US" u="sng" dirty="0">
                <a:solidFill>
                  <a:srgbClr val="0000FF"/>
                </a:solidFill>
              </a:rPr>
              <a:t>主键</a:t>
            </a:r>
            <a:r>
              <a:rPr lang="en-US" altLang="zh-CN" u="sng" dirty="0">
                <a:solidFill>
                  <a:srgbClr val="0000FF"/>
                </a:solidFill>
              </a:rPr>
              <a:t>(primary ke</a:t>
            </a:r>
            <a:r>
              <a:rPr lang="en-US" altLang="zh-CN" i="1" u="sng" dirty="0">
                <a:solidFill>
                  <a:srgbClr val="0000FF"/>
                </a:solidFill>
              </a:rPr>
              <a:t>y</a:t>
            </a:r>
            <a:r>
              <a:rPr lang="en-US" altLang="zh-CN" u="sng" dirty="0">
                <a:solidFill>
                  <a:srgbClr val="0000FF"/>
                </a:solidFill>
              </a:rPr>
              <a:t>) </a:t>
            </a:r>
          </a:p>
          <a:p>
            <a:pPr lvl="1">
              <a:lnSpc>
                <a:spcPct val="150000"/>
              </a:lnSpc>
              <a:spcBef>
                <a:spcPct val="0"/>
              </a:spcBef>
            </a:pPr>
            <a:r>
              <a:rPr lang="zh-CN" altLang="en-US" dirty="0"/>
              <a:t>若关系的键由多个属性组成，称为联合键 </a:t>
            </a:r>
          </a:p>
          <a:p>
            <a:pPr lvl="1">
              <a:lnSpc>
                <a:spcPct val="150000"/>
              </a:lnSpc>
              <a:spcBef>
                <a:spcPct val="0"/>
              </a:spcBef>
            </a:pPr>
            <a:r>
              <a:rPr lang="zh-CN" altLang="en-US" dirty="0"/>
              <a:t>关系的所有属性构成该关系的键，称为全键</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F0953EC-98D6-480B-B9DA-E10FA1B270EF}" type="slidenum">
              <a:rPr lang="zh-CN" altLang="en-US" smtClean="0"/>
              <a:pPr/>
              <a:t>43</a:t>
            </a:fld>
            <a:endParaRPr lang="en-US" altLang="zh-CN"/>
          </a:p>
        </p:txBody>
      </p:sp>
      <p:sp>
        <p:nvSpPr>
          <p:cNvPr id="5222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D092B9F-3329-4982-8CE0-E36437F243D9}" type="datetime1">
              <a:rPr lang="zh-CN" altLang="en-US" sz="1800" smtClean="0"/>
              <a:pPr/>
              <a:t>2024/6/12</a:t>
            </a:fld>
            <a:endParaRPr lang="en-US" altLang="zh-CN" sz="1000"/>
          </a:p>
        </p:txBody>
      </p:sp>
      <p:sp>
        <p:nvSpPr>
          <p:cNvPr id="1141762" name="Rectangle 2"/>
          <p:cNvSpPr>
            <a:spLocks noGrp="1" noChangeArrowheads="1"/>
          </p:cNvSpPr>
          <p:nvPr>
            <p:ph type="title"/>
          </p:nvPr>
        </p:nvSpPr>
        <p:spPr/>
        <p:txBody>
          <a:bodyPr/>
          <a:lstStyle/>
          <a:p>
            <a:pPr>
              <a:defRPr/>
            </a:pPr>
            <a:r>
              <a:rPr lang="en-US" altLang="zh-CN" dirty="0"/>
              <a:t>3.1.3	</a:t>
            </a:r>
            <a:r>
              <a:rPr lang="zh-CN" altLang="en-US" dirty="0"/>
              <a:t>键</a:t>
            </a:r>
          </a:p>
        </p:txBody>
      </p:sp>
      <p:sp>
        <p:nvSpPr>
          <p:cNvPr id="52229" name="Rectangle 3"/>
          <p:cNvSpPr>
            <a:spLocks noGrp="1" noChangeArrowheads="1"/>
          </p:cNvSpPr>
          <p:nvPr>
            <p:ph type="body" idx="1"/>
          </p:nvPr>
        </p:nvSpPr>
        <p:spPr>
          <a:xfrm>
            <a:off x="650875" y="1143000"/>
            <a:ext cx="8820150" cy="4321183"/>
          </a:xfrm>
        </p:spPr>
        <p:txBody>
          <a:bodyPr/>
          <a:lstStyle/>
          <a:p>
            <a:pPr algn="just">
              <a:spcBef>
                <a:spcPct val="0"/>
              </a:spcBef>
            </a:pPr>
            <a:r>
              <a:rPr lang="en-US" altLang="zh-CN" sz="3200" dirty="0"/>
              <a:t> </a:t>
            </a:r>
            <a:r>
              <a:rPr lang="zh-CN" altLang="en-US" sz="3200" dirty="0"/>
              <a:t>键（</a:t>
            </a:r>
            <a:r>
              <a:rPr lang="en-US" altLang="zh-CN" sz="3200" dirty="0"/>
              <a:t>key</a:t>
            </a:r>
            <a:r>
              <a:rPr lang="zh-CN" altLang="en-US" sz="3200" dirty="0"/>
              <a:t>）</a:t>
            </a:r>
          </a:p>
          <a:p>
            <a:pPr lvl="1" algn="just">
              <a:spcBef>
                <a:spcPct val="0"/>
              </a:spcBef>
            </a:pPr>
            <a:r>
              <a:rPr lang="zh-CN" altLang="en-US" dirty="0"/>
              <a:t>键是一个或多个属性组成的，能够唯一标识一个元组。 </a:t>
            </a:r>
            <a:endParaRPr lang="en-US" altLang="zh-CN" dirty="0"/>
          </a:p>
          <a:p>
            <a:pPr lvl="1" algn="just">
              <a:spcBef>
                <a:spcPct val="0"/>
              </a:spcBef>
            </a:pPr>
            <a:r>
              <a:rPr lang="zh-CN" altLang="en-US" dirty="0">
                <a:solidFill>
                  <a:srgbClr val="C00000"/>
                </a:solidFill>
              </a:rPr>
              <a:t>定义</a:t>
            </a:r>
            <a:r>
              <a:rPr lang="en-US" altLang="zh-CN" dirty="0">
                <a:solidFill>
                  <a:srgbClr val="C00000"/>
                </a:solidFill>
              </a:rPr>
              <a:t>3.3 P37 </a:t>
            </a:r>
            <a:r>
              <a:rPr lang="zh-CN" altLang="en-US" dirty="0">
                <a:solidFill>
                  <a:srgbClr val="C00000"/>
                </a:solidFill>
              </a:rPr>
              <a:t>存在问题</a:t>
            </a:r>
            <a:endParaRPr lang="en-US" altLang="zh-CN" dirty="0">
              <a:solidFill>
                <a:srgbClr val="C00000"/>
              </a:solidFill>
            </a:endParaRPr>
          </a:p>
          <a:p>
            <a:pPr lvl="1" algn="just">
              <a:spcBef>
                <a:spcPct val="0"/>
              </a:spcBef>
            </a:pPr>
            <a:r>
              <a:rPr lang="en-US" altLang="zh-CN" dirty="0"/>
              <a:t>A </a:t>
            </a:r>
            <a:r>
              <a:rPr lang="en-US" altLang="zh-CN" dirty="0" err="1"/>
              <a:t>superkey</a:t>
            </a:r>
            <a:r>
              <a:rPr lang="en-US" altLang="zh-CN" dirty="0"/>
              <a:t> is a set of attributes that uniquely identifies each tuple of a relation</a:t>
            </a:r>
          </a:p>
          <a:p>
            <a:pPr lvl="1" algn="just">
              <a:spcBef>
                <a:spcPct val="0"/>
              </a:spcBef>
            </a:pPr>
            <a:endParaRPr lang="en-US" altLang="zh-CN" dirty="0"/>
          </a:p>
          <a:p>
            <a:pPr lvl="1" algn="just">
              <a:spcBef>
                <a:spcPct val="0"/>
              </a:spcBef>
            </a:pPr>
            <a:r>
              <a:rPr lang="en-US" altLang="zh-CN" dirty="0"/>
              <a:t>The minimal set of </a:t>
            </a:r>
          </a:p>
          <a:p>
            <a:pPr marL="387350" lvl="1" indent="0" algn="just">
              <a:spcBef>
                <a:spcPct val="0"/>
              </a:spcBef>
              <a:buNone/>
            </a:pPr>
            <a:r>
              <a:rPr lang="en-US" altLang="zh-CN" dirty="0"/>
              <a:t>attributes that can uniquely </a:t>
            </a:r>
          </a:p>
          <a:p>
            <a:pPr marL="387350" lvl="1" indent="0" algn="just">
              <a:spcBef>
                <a:spcPct val="0"/>
              </a:spcBef>
              <a:buNone/>
            </a:pPr>
            <a:r>
              <a:rPr lang="en-US" altLang="zh-CN" dirty="0"/>
              <a:t>identify a tuple is known as </a:t>
            </a:r>
          </a:p>
          <a:p>
            <a:pPr marL="387350" lvl="1" indent="0" algn="just">
              <a:spcBef>
                <a:spcPct val="0"/>
              </a:spcBef>
              <a:buNone/>
            </a:pPr>
            <a:r>
              <a:rPr lang="en-US" altLang="zh-CN" dirty="0"/>
              <a:t>a candidate key.</a:t>
            </a:r>
            <a:endParaRPr lang="zh-CN" altLang="en-US" dirty="0"/>
          </a:p>
        </p:txBody>
      </p:sp>
      <p:pic>
        <p:nvPicPr>
          <p:cNvPr id="3" name="图片 2">
            <a:extLst>
              <a:ext uri="{FF2B5EF4-FFF2-40B4-BE49-F238E27FC236}">
                <a16:creationId xmlns:a16="http://schemas.microsoft.com/office/drawing/2014/main" id="{D78205C2-CDFE-4565-83B4-2ABA65DC3F8F}"/>
              </a:ext>
            </a:extLst>
          </p:cNvPr>
          <p:cNvPicPr>
            <a:picLocks noChangeAspect="1"/>
          </p:cNvPicPr>
          <p:nvPr/>
        </p:nvPicPr>
        <p:blipFill>
          <a:blip r:embed="rId2"/>
          <a:stretch>
            <a:fillRect/>
          </a:stretch>
        </p:blipFill>
        <p:spPr>
          <a:xfrm>
            <a:off x="5559023" y="3683281"/>
            <a:ext cx="4307607" cy="2460483"/>
          </a:xfrm>
          <a:prstGeom prst="rect">
            <a:avLst/>
          </a:prstGeom>
        </p:spPr>
      </p:pic>
      <p:sp>
        <p:nvSpPr>
          <p:cNvPr id="9" name="文本框 8">
            <a:extLst>
              <a:ext uri="{FF2B5EF4-FFF2-40B4-BE49-F238E27FC236}">
                <a16:creationId xmlns:a16="http://schemas.microsoft.com/office/drawing/2014/main" id="{8277A12E-91DF-4EE2-9B68-903E572F3A3B}"/>
              </a:ext>
            </a:extLst>
          </p:cNvPr>
          <p:cNvSpPr txBox="1"/>
          <p:nvPr/>
        </p:nvSpPr>
        <p:spPr>
          <a:xfrm>
            <a:off x="776536" y="6143764"/>
            <a:ext cx="8830890" cy="707886"/>
          </a:xfrm>
          <a:prstGeom prst="rect">
            <a:avLst/>
          </a:prstGeom>
          <a:noFill/>
        </p:spPr>
        <p:txBody>
          <a:bodyPr wrap="square">
            <a:spAutoFit/>
          </a:bodyPr>
          <a:lstStyle/>
          <a:p>
            <a:r>
              <a:rPr lang="zh-CN" altLang="en-US" dirty="0"/>
              <a:t>https://www.geeksforgeeks.org/types-of-keys-in-relational-model-candidate-super-primary-alternate-and-foreign/</a:t>
            </a:r>
          </a:p>
        </p:txBody>
      </p:sp>
    </p:spTree>
    <p:extLst>
      <p:ext uri="{BB962C8B-B14F-4D97-AF65-F5344CB8AC3E}">
        <p14:creationId xmlns:p14="http://schemas.microsoft.com/office/powerpoint/2010/main" val="585151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F507AE97-1FFB-48E7-9241-E516220CC2EF}" type="slidenum">
              <a:rPr lang="zh-CN" altLang="en-US" sz="2000" smtClean="0"/>
              <a:pPr/>
              <a:t>44</a:t>
            </a:fld>
            <a:endParaRPr lang="en-US" altLang="zh-CN" sz="2000"/>
          </a:p>
        </p:txBody>
      </p:sp>
      <p:sp>
        <p:nvSpPr>
          <p:cNvPr id="21507"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01D5FE4C-39C3-446A-BD68-4D73BA98E2BF}" type="datetime1">
              <a:rPr lang="zh-CN" altLang="en-US" sz="1800" smtClean="0"/>
              <a:pPr/>
              <a:t>2024/6/12</a:t>
            </a:fld>
            <a:endParaRPr lang="en-US" altLang="zh-CN" sz="1000"/>
          </a:p>
        </p:txBody>
      </p:sp>
      <p:sp>
        <p:nvSpPr>
          <p:cNvPr id="1340418" name="Rectangle 2"/>
          <p:cNvSpPr>
            <a:spLocks noGrp="1" noChangeArrowheads="1"/>
          </p:cNvSpPr>
          <p:nvPr>
            <p:ph type="title"/>
          </p:nvPr>
        </p:nvSpPr>
        <p:spPr/>
        <p:txBody>
          <a:bodyPr/>
          <a:lstStyle/>
          <a:p>
            <a:pPr defTabSz="914400">
              <a:defRPr/>
            </a:pPr>
            <a:r>
              <a:rPr lang="en-US" altLang="zh-CN"/>
              <a:t>3.1.4	</a:t>
            </a:r>
            <a:r>
              <a:rPr lang="zh-CN" altLang="en-US"/>
              <a:t>完整性约束</a:t>
            </a:r>
          </a:p>
        </p:txBody>
      </p:sp>
      <p:sp>
        <p:nvSpPr>
          <p:cNvPr id="21509" name="Rectangle 3"/>
          <p:cNvSpPr>
            <a:spLocks noGrp="1" noChangeArrowheads="1"/>
          </p:cNvSpPr>
          <p:nvPr>
            <p:ph type="body" idx="1"/>
          </p:nvPr>
        </p:nvSpPr>
        <p:spPr>
          <a:xfrm>
            <a:off x="650875" y="1143000"/>
            <a:ext cx="8820150" cy="5632450"/>
          </a:xfrm>
        </p:spPr>
        <p:txBody>
          <a:bodyPr/>
          <a:lstStyle/>
          <a:p>
            <a:pPr marL="342900" indent="-342900" algn="just" defTabSz="914400">
              <a:lnSpc>
                <a:spcPct val="100000"/>
              </a:lnSpc>
            </a:pPr>
            <a:r>
              <a:rPr lang="zh-CN" altLang="en-US" dirty="0"/>
              <a:t>关系模型的完整性规则是对关系的某种约束条件</a:t>
            </a:r>
          </a:p>
          <a:p>
            <a:pPr marL="342900" indent="-342900" algn="just" defTabSz="914400">
              <a:lnSpc>
                <a:spcPct val="100000"/>
              </a:lnSpc>
            </a:pPr>
            <a:r>
              <a:rPr lang="zh-CN" altLang="en-US" dirty="0"/>
              <a:t>为了维护数据库中数据与现实世界的一致性，对关系数据库的插入、删除和修改操作必须有一定的约束条件，这就是关系模型的三类完整性：</a:t>
            </a:r>
          </a:p>
          <a:p>
            <a:pPr marL="742950" lvl="1" indent="-285750" algn="just" defTabSz="914400">
              <a:lnSpc>
                <a:spcPct val="80000"/>
              </a:lnSpc>
            </a:pPr>
            <a:r>
              <a:rPr lang="zh-CN" altLang="en-US" dirty="0"/>
              <a:t>实体完整性</a:t>
            </a:r>
          </a:p>
          <a:p>
            <a:pPr marL="1143000" lvl="2" indent="-228600" algn="just" defTabSz="914400">
              <a:lnSpc>
                <a:spcPct val="80000"/>
              </a:lnSpc>
            </a:pPr>
            <a:r>
              <a:rPr lang="zh-CN" altLang="en-US" dirty="0"/>
              <a:t>通常由关系系统自动支持</a:t>
            </a:r>
          </a:p>
          <a:p>
            <a:pPr marL="742950" lvl="1" indent="-285750" algn="just" defTabSz="914400">
              <a:lnSpc>
                <a:spcPct val="80000"/>
              </a:lnSpc>
            </a:pPr>
            <a:r>
              <a:rPr lang="zh-CN" altLang="en-US" dirty="0"/>
              <a:t>参照完整性</a:t>
            </a:r>
          </a:p>
          <a:p>
            <a:pPr marL="1143000" lvl="2" indent="-228600" algn="just" defTabSz="914400">
              <a:lnSpc>
                <a:spcPct val="80000"/>
              </a:lnSpc>
            </a:pPr>
            <a:r>
              <a:rPr lang="zh-CN" altLang="en-US" dirty="0"/>
              <a:t>通常由关系系统自动支持</a:t>
            </a:r>
          </a:p>
          <a:p>
            <a:pPr marL="742950" lvl="1" indent="-285750" algn="just" defTabSz="914400">
              <a:lnSpc>
                <a:spcPct val="80000"/>
              </a:lnSpc>
            </a:pPr>
            <a:r>
              <a:rPr lang="zh-CN" altLang="en-US" dirty="0"/>
              <a:t>用户定义的完整性</a:t>
            </a:r>
          </a:p>
          <a:p>
            <a:pPr marL="1143000" lvl="2" indent="-228600" algn="just" defTabSz="914400">
              <a:lnSpc>
                <a:spcPct val="80000"/>
              </a:lnSpc>
            </a:pPr>
            <a:r>
              <a:rPr lang="zh-CN" altLang="en-US" dirty="0"/>
              <a:t>反映应用领域需要遵循的约束条件，体现了具体领域中的语义约束</a:t>
            </a:r>
          </a:p>
          <a:p>
            <a:pPr marL="1143000" lvl="2" indent="-228600" algn="just" defTabSz="914400">
              <a:lnSpc>
                <a:spcPct val="80000"/>
              </a:lnSpc>
            </a:pPr>
            <a:r>
              <a:rPr lang="zh-CN" altLang="en-US" dirty="0"/>
              <a:t>用户定义后由系统支持</a:t>
            </a:r>
          </a:p>
        </p:txBody>
      </p:sp>
      <p:grpSp>
        <p:nvGrpSpPr>
          <p:cNvPr id="1340422" name="Group 6"/>
          <p:cNvGrpSpPr>
            <a:grpSpLocks/>
          </p:cNvGrpSpPr>
          <p:nvPr/>
        </p:nvGrpSpPr>
        <p:grpSpPr bwMode="auto">
          <a:xfrm>
            <a:off x="5961063" y="3213100"/>
            <a:ext cx="3944937" cy="1368425"/>
            <a:chOff x="3755" y="2024"/>
            <a:chExt cx="2485" cy="862"/>
          </a:xfrm>
        </p:grpSpPr>
        <p:sp>
          <p:nvSpPr>
            <p:cNvPr id="21511" name="AutoShape 4"/>
            <p:cNvSpPr>
              <a:spLocks/>
            </p:cNvSpPr>
            <p:nvPr/>
          </p:nvSpPr>
          <p:spPr bwMode="auto">
            <a:xfrm>
              <a:off x="3755" y="2024"/>
              <a:ext cx="181" cy="862"/>
            </a:xfrm>
            <a:prstGeom prst="rightBrace">
              <a:avLst>
                <a:gd name="adj1" fmla="val 39687"/>
                <a:gd name="adj2" fmla="val 50000"/>
              </a:avLst>
            </a:prstGeom>
            <a:noFill/>
            <a:ln w="508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21512" name="Rectangle 5"/>
            <p:cNvSpPr>
              <a:spLocks noChangeArrowheads="1"/>
            </p:cNvSpPr>
            <p:nvPr/>
          </p:nvSpPr>
          <p:spPr bwMode="auto">
            <a:xfrm>
              <a:off x="3926" y="2205"/>
              <a:ext cx="231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35000"/>
                </a:spcBef>
                <a:buClr>
                  <a:srgbClr val="27305F"/>
                </a:buClr>
                <a:buSzPct val="60000"/>
                <a:buFont typeface="Wingdings" pitchFamily="2" charset="2"/>
                <a:buNone/>
              </a:pPr>
              <a:r>
                <a:rPr lang="zh-CN" altLang="en-US" dirty="0"/>
                <a:t>关系的两个</a:t>
              </a:r>
              <a:r>
                <a:rPr lang="zh-CN" altLang="en-US" dirty="0">
                  <a:solidFill>
                    <a:srgbClr val="FF0000"/>
                  </a:solidFill>
                </a:rPr>
                <a:t>不变性</a:t>
              </a:r>
              <a:r>
                <a:rPr lang="zh-CN" altLang="en-US" dirty="0"/>
                <a:t>，应该由关系系统自动支持</a:t>
              </a:r>
              <a:endParaRPr lang="en-US" altLang="zh-CN"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0422"/>
                                        </p:tgtEl>
                                        <p:attrNameLst>
                                          <p:attrName>style.visibility</p:attrName>
                                        </p:attrNameLst>
                                      </p:cBhvr>
                                      <p:to>
                                        <p:strVal val="visible"/>
                                      </p:to>
                                    </p:set>
                                    <p:animEffect transition="in" filter="wipe(left)">
                                      <p:cBhvr>
                                        <p:cTn id="7" dur="1000"/>
                                        <p:tgtEl>
                                          <p:spTgt spid="134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A9973B7C-F12A-42D8-8B1D-939BD3B78A57}" type="slidenum">
              <a:rPr lang="zh-CN" altLang="en-US" sz="2000" smtClean="0"/>
              <a:pPr/>
              <a:t>45</a:t>
            </a:fld>
            <a:endParaRPr lang="en-US" altLang="zh-CN" sz="2000"/>
          </a:p>
        </p:txBody>
      </p:sp>
      <p:sp>
        <p:nvSpPr>
          <p:cNvPr id="22531"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A9F1EEB7-910A-4B54-8B60-A9B70ECE87AA}" type="datetime1">
              <a:rPr lang="zh-CN" altLang="en-US" sz="1800" smtClean="0"/>
              <a:pPr/>
              <a:t>2024/6/12</a:t>
            </a:fld>
            <a:endParaRPr lang="en-US" altLang="zh-CN" sz="1000"/>
          </a:p>
        </p:txBody>
      </p:sp>
      <p:sp>
        <p:nvSpPr>
          <p:cNvPr id="1156098" name="Rectangle 2"/>
          <p:cNvSpPr>
            <a:spLocks noGrp="1" noChangeArrowheads="1"/>
          </p:cNvSpPr>
          <p:nvPr>
            <p:ph type="title"/>
          </p:nvPr>
        </p:nvSpPr>
        <p:spPr/>
        <p:txBody>
          <a:bodyPr/>
          <a:lstStyle/>
          <a:p>
            <a:pPr defTabSz="914400">
              <a:defRPr/>
            </a:pPr>
            <a:r>
              <a:rPr lang="en-US" altLang="zh-CN"/>
              <a:t>3.1.4	</a:t>
            </a:r>
            <a:r>
              <a:rPr lang="zh-CN" altLang="en-US"/>
              <a:t>完整性约束</a:t>
            </a:r>
          </a:p>
        </p:txBody>
      </p:sp>
      <p:sp>
        <p:nvSpPr>
          <p:cNvPr id="22533" name="Rectangle 3"/>
          <p:cNvSpPr>
            <a:spLocks noGrp="1" noChangeArrowheads="1"/>
          </p:cNvSpPr>
          <p:nvPr>
            <p:ph type="body" idx="1"/>
          </p:nvPr>
        </p:nvSpPr>
        <p:spPr>
          <a:xfrm>
            <a:off x="650875" y="1143000"/>
            <a:ext cx="8820150" cy="3819525"/>
          </a:xfrm>
        </p:spPr>
        <p:txBody>
          <a:bodyPr/>
          <a:lstStyle/>
          <a:p>
            <a:pPr marL="342900" indent="-342900" algn="just" defTabSz="914400"/>
            <a:r>
              <a:rPr lang="en-US" altLang="zh-CN"/>
              <a:t>1. </a:t>
            </a:r>
            <a:r>
              <a:rPr lang="zh-CN" altLang="en-US"/>
              <a:t>实体完整性约束（</a:t>
            </a:r>
            <a:r>
              <a:rPr lang="en-US" altLang="zh-CN"/>
              <a:t>Entity Integrity Constraint </a:t>
            </a:r>
            <a:r>
              <a:rPr lang="zh-CN" altLang="en-US"/>
              <a:t>）</a:t>
            </a:r>
          </a:p>
          <a:p>
            <a:pPr marL="742950" lvl="1" indent="-285750" defTabSz="914400"/>
            <a:r>
              <a:rPr lang="zh-CN" altLang="en-US"/>
              <a:t>实体完整性是指主键的值不能为空或部分为空</a:t>
            </a:r>
          </a:p>
          <a:p>
            <a:pPr marL="1143000" lvl="2" indent="-228600" defTabSz="914400"/>
            <a:r>
              <a:rPr lang="zh-CN" altLang="en-US"/>
              <a:t>实体完整性规则</a:t>
            </a:r>
          </a:p>
          <a:p>
            <a:pPr marL="1600200" lvl="3" indent="-228600" defTabSz="914400"/>
            <a:r>
              <a:rPr lang="zh-CN" altLang="en-US"/>
              <a:t>若属性</a:t>
            </a:r>
            <a:r>
              <a:rPr lang="en-US" altLang="zh-CN"/>
              <a:t>(</a:t>
            </a:r>
            <a:r>
              <a:rPr lang="zh-CN" altLang="en-US"/>
              <a:t>指一个或一组属性</a:t>
            </a:r>
            <a:r>
              <a:rPr lang="en-US" altLang="zh-CN"/>
              <a:t>)</a:t>
            </a:r>
            <a:r>
              <a:rPr lang="en-US" altLang="zh-CN" i="1"/>
              <a:t>A</a:t>
            </a:r>
            <a:r>
              <a:rPr lang="zh-CN" altLang="en-US"/>
              <a:t>是基本关系</a:t>
            </a:r>
            <a:r>
              <a:rPr lang="en-US" altLang="zh-CN" i="1"/>
              <a:t>R</a:t>
            </a:r>
            <a:r>
              <a:rPr lang="zh-CN" altLang="en-US"/>
              <a:t>的主属性，则属性</a:t>
            </a:r>
            <a:r>
              <a:rPr lang="en-US" altLang="zh-CN" i="1"/>
              <a:t>A</a:t>
            </a:r>
            <a:r>
              <a:rPr lang="zh-CN" altLang="en-US"/>
              <a:t>不能取</a:t>
            </a:r>
            <a:r>
              <a:rPr lang="zh-CN" altLang="en-US">
                <a:solidFill>
                  <a:srgbClr val="0000FF"/>
                </a:solidFill>
              </a:rPr>
              <a:t>空值</a:t>
            </a:r>
          </a:p>
          <a:p>
            <a:pPr marL="742950" lvl="1" indent="-285750" defTabSz="914400"/>
            <a:endParaRPr lang="zh-CN" altLang="en-US"/>
          </a:p>
          <a:p>
            <a:pPr marL="742950" lvl="1" indent="-285750" defTabSz="914400"/>
            <a:r>
              <a:rPr lang="zh-CN" altLang="en-US"/>
              <a:t>如果一个元组的键为空值，或部分为空，该元组将不可标识，不能表示任何实体，因而无意义</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BB77E943-DA4B-4007-9448-3FB35FFE7F06}" type="slidenum">
              <a:rPr lang="zh-CN" altLang="en-US" sz="2000" smtClean="0"/>
              <a:pPr/>
              <a:t>46</a:t>
            </a:fld>
            <a:endParaRPr lang="en-US" altLang="zh-CN" sz="2000"/>
          </a:p>
        </p:txBody>
      </p:sp>
      <p:sp>
        <p:nvSpPr>
          <p:cNvPr id="25603"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FAC09C29-CAF2-47A9-919F-7F826B5FB270}" type="datetime1">
              <a:rPr lang="zh-CN" altLang="en-US" sz="1800" smtClean="0"/>
              <a:pPr/>
              <a:t>2024/6/12</a:t>
            </a:fld>
            <a:endParaRPr lang="en-US" altLang="zh-CN" sz="1000"/>
          </a:p>
        </p:txBody>
      </p:sp>
      <p:sp>
        <p:nvSpPr>
          <p:cNvPr id="1416194" name="Rectangle 2"/>
          <p:cNvSpPr>
            <a:spLocks noGrp="1" noChangeArrowheads="1"/>
          </p:cNvSpPr>
          <p:nvPr>
            <p:ph type="title"/>
          </p:nvPr>
        </p:nvSpPr>
        <p:spPr/>
        <p:txBody>
          <a:bodyPr/>
          <a:lstStyle/>
          <a:p>
            <a:pPr defTabSz="914400">
              <a:defRPr/>
            </a:pPr>
            <a:r>
              <a:rPr lang="en-US" altLang="zh-CN"/>
              <a:t>2. </a:t>
            </a:r>
            <a:r>
              <a:rPr lang="zh-CN" altLang="en-US"/>
              <a:t>参照完整性约束</a:t>
            </a:r>
          </a:p>
        </p:txBody>
      </p:sp>
      <p:sp>
        <p:nvSpPr>
          <p:cNvPr id="25605" name="Rectangle 3"/>
          <p:cNvSpPr>
            <a:spLocks noGrp="1" noChangeArrowheads="1"/>
          </p:cNvSpPr>
          <p:nvPr>
            <p:ph type="body" idx="1"/>
          </p:nvPr>
        </p:nvSpPr>
        <p:spPr>
          <a:xfrm>
            <a:off x="650875" y="1143000"/>
            <a:ext cx="8820150" cy="5305425"/>
          </a:xfrm>
        </p:spPr>
        <p:txBody>
          <a:bodyPr/>
          <a:lstStyle/>
          <a:p>
            <a:pPr marL="342900" indent="-342900" defTabSz="914400">
              <a:spcBef>
                <a:spcPct val="20000"/>
              </a:spcBef>
            </a:pPr>
            <a:r>
              <a:rPr lang="zh-CN" altLang="en-US" dirty="0"/>
              <a:t>参照完整性约束（</a:t>
            </a:r>
            <a:r>
              <a:rPr lang="en-US" altLang="zh-CN" dirty="0"/>
              <a:t>Reference Integrity Constraint </a:t>
            </a:r>
            <a:r>
              <a:rPr lang="zh-CN" altLang="en-US" dirty="0"/>
              <a:t>）是对关系中作为外键的值的约束，规定：</a:t>
            </a:r>
          </a:p>
          <a:p>
            <a:pPr marL="742950" lvl="1" indent="-285750" defTabSz="914400">
              <a:spcBef>
                <a:spcPct val="20000"/>
              </a:spcBef>
            </a:pPr>
            <a:r>
              <a:rPr lang="zh-CN" altLang="en-US" dirty="0"/>
              <a:t>如果关系</a:t>
            </a:r>
            <a:r>
              <a:rPr lang="en-US" altLang="zh-CN" dirty="0"/>
              <a:t>R</a:t>
            </a:r>
            <a:r>
              <a:rPr lang="en-US" altLang="zh-CN" baseline="-25000" dirty="0"/>
              <a:t>1</a:t>
            </a:r>
            <a:r>
              <a:rPr lang="zh-CN" altLang="en-US" dirty="0"/>
              <a:t>中属性</a:t>
            </a:r>
            <a:r>
              <a:rPr lang="en-US" altLang="zh-CN" dirty="0"/>
              <a:t>A</a:t>
            </a:r>
            <a:r>
              <a:rPr lang="zh-CN" altLang="en-US" dirty="0"/>
              <a:t>是另一个关系</a:t>
            </a:r>
            <a:r>
              <a:rPr lang="en-US" altLang="zh-CN" dirty="0"/>
              <a:t>R</a:t>
            </a:r>
            <a:r>
              <a:rPr lang="en-US" altLang="zh-CN" baseline="-25000" dirty="0"/>
              <a:t>2</a:t>
            </a:r>
            <a:r>
              <a:rPr lang="zh-CN" altLang="en-US" dirty="0"/>
              <a:t>中的主键,则对于关系</a:t>
            </a:r>
            <a:r>
              <a:rPr lang="en-US" altLang="zh-CN" dirty="0"/>
              <a:t>R</a:t>
            </a:r>
            <a:r>
              <a:rPr lang="en-US" altLang="zh-CN" baseline="-25000" dirty="0"/>
              <a:t>1</a:t>
            </a:r>
            <a:r>
              <a:rPr lang="zh-CN" altLang="en-US" dirty="0"/>
              <a:t>中的任一个元组在属性</a:t>
            </a:r>
            <a:r>
              <a:rPr lang="en-US" altLang="zh-CN" dirty="0"/>
              <a:t>A</a:t>
            </a:r>
            <a:r>
              <a:rPr lang="zh-CN" altLang="en-US" dirty="0"/>
              <a:t>上的值或者为空值，或者为另一个关系</a:t>
            </a:r>
            <a:r>
              <a:rPr lang="en-US" altLang="zh-CN" dirty="0"/>
              <a:t>R</a:t>
            </a:r>
            <a:r>
              <a:rPr lang="en-US" altLang="zh-CN" baseline="-25000" dirty="0"/>
              <a:t>2</a:t>
            </a:r>
            <a:r>
              <a:rPr lang="zh-CN" altLang="en-US" dirty="0"/>
              <a:t>中某个元组的主键的值</a:t>
            </a:r>
          </a:p>
          <a:p>
            <a:pPr marL="342900" indent="-342900" algn="just" defTabSz="914400">
              <a:spcBef>
                <a:spcPct val="20000"/>
              </a:spcBef>
            </a:pPr>
            <a:r>
              <a:rPr lang="zh-CN" altLang="en-US" dirty="0"/>
              <a:t>设</a:t>
            </a:r>
            <a:r>
              <a:rPr lang="en-US" altLang="zh-CN" i="1" dirty="0"/>
              <a:t>F</a:t>
            </a:r>
            <a:r>
              <a:rPr lang="zh-CN" altLang="en-US" dirty="0"/>
              <a:t>是基本关系</a:t>
            </a:r>
            <a:r>
              <a:rPr lang="en-US" altLang="zh-CN" i="1" dirty="0"/>
              <a:t>R</a:t>
            </a:r>
            <a:r>
              <a:rPr lang="zh-CN" altLang="en-US" dirty="0"/>
              <a:t>的一个或一组属性，但不是关系</a:t>
            </a:r>
            <a:r>
              <a:rPr lang="en-US" altLang="zh-CN" i="1" dirty="0"/>
              <a:t>R</a:t>
            </a:r>
            <a:r>
              <a:rPr lang="zh-CN" altLang="en-US" dirty="0"/>
              <a:t>的键</a:t>
            </a:r>
            <a:r>
              <a:rPr lang="en-US" altLang="zh-CN" dirty="0"/>
              <a:t>(</a:t>
            </a:r>
            <a:r>
              <a:rPr lang="zh-CN" altLang="en-US" dirty="0"/>
              <a:t>码</a:t>
            </a:r>
            <a:r>
              <a:rPr lang="en-US" altLang="zh-CN" dirty="0"/>
              <a:t>)</a:t>
            </a:r>
            <a:r>
              <a:rPr lang="zh-CN" altLang="en-US" dirty="0"/>
              <a:t>。如果</a:t>
            </a:r>
            <a:r>
              <a:rPr lang="en-US" altLang="zh-CN" dirty="0"/>
              <a:t>F</a:t>
            </a:r>
            <a:r>
              <a:rPr lang="zh-CN" altLang="en-US" dirty="0"/>
              <a:t>与基本关系</a:t>
            </a:r>
            <a:r>
              <a:rPr lang="en-US" altLang="zh-CN" i="1" dirty="0"/>
              <a:t>S</a:t>
            </a:r>
            <a:r>
              <a:rPr lang="zh-CN" altLang="en-US" dirty="0"/>
              <a:t>的主键</a:t>
            </a:r>
            <a:r>
              <a:rPr lang="en-US" altLang="zh-CN" dirty="0"/>
              <a:t>K</a:t>
            </a:r>
            <a:r>
              <a:rPr lang="en-US" altLang="zh-CN" baseline="-25000" dirty="0"/>
              <a:t>s</a:t>
            </a:r>
            <a:r>
              <a:rPr lang="zh-CN" altLang="en-US" dirty="0"/>
              <a:t>相对应，则称</a:t>
            </a:r>
            <a:r>
              <a:rPr lang="en-US" altLang="zh-CN" dirty="0"/>
              <a:t>F</a:t>
            </a:r>
            <a:r>
              <a:rPr lang="zh-CN" altLang="en-US" dirty="0"/>
              <a:t>是基本关系</a:t>
            </a:r>
            <a:r>
              <a:rPr lang="en-US" altLang="zh-CN" i="1" dirty="0"/>
              <a:t>R</a:t>
            </a:r>
            <a:r>
              <a:rPr lang="zh-CN" altLang="en-US" dirty="0"/>
              <a:t>的</a:t>
            </a:r>
            <a:r>
              <a:rPr lang="zh-CN" altLang="en-US" dirty="0">
                <a:solidFill>
                  <a:srgbClr val="FF0000"/>
                </a:solidFill>
                <a:ea typeface="黑体" pitchFamily="49" charset="-122"/>
              </a:rPr>
              <a:t>外码</a:t>
            </a:r>
            <a:r>
              <a:rPr lang="en-US" altLang="zh-CN" dirty="0">
                <a:solidFill>
                  <a:srgbClr val="FF0000"/>
                </a:solidFill>
                <a:ea typeface="黑体" pitchFamily="49" charset="-122"/>
              </a:rPr>
              <a:t>(</a:t>
            </a:r>
            <a:r>
              <a:rPr lang="zh-CN" altLang="en-US" dirty="0">
                <a:solidFill>
                  <a:srgbClr val="FF0000"/>
                </a:solidFill>
                <a:ea typeface="黑体" pitchFamily="49" charset="-122"/>
              </a:rPr>
              <a:t>外键</a:t>
            </a:r>
            <a:r>
              <a:rPr lang="en-US" altLang="zh-CN" dirty="0">
                <a:solidFill>
                  <a:srgbClr val="FF0000"/>
                </a:solidFill>
                <a:ea typeface="黑体" pitchFamily="49" charset="-122"/>
              </a:rPr>
              <a:t>)</a:t>
            </a:r>
          </a:p>
          <a:p>
            <a:pPr marL="742950" lvl="1" indent="-285750" algn="just" defTabSz="914400">
              <a:spcBef>
                <a:spcPct val="20000"/>
              </a:spcBef>
            </a:pPr>
            <a:r>
              <a:rPr lang="zh-CN" altLang="en-US" sz="2400" dirty="0"/>
              <a:t>基本关系</a:t>
            </a:r>
            <a:r>
              <a:rPr lang="en-US" altLang="zh-CN" sz="2400" i="1" dirty="0"/>
              <a:t>R</a:t>
            </a:r>
            <a:r>
              <a:rPr lang="zh-CN" altLang="en-US" sz="2400" i="1" dirty="0"/>
              <a:t>称</a:t>
            </a:r>
            <a:r>
              <a:rPr lang="zh-CN" altLang="en-US" sz="2400" dirty="0"/>
              <a:t>为</a:t>
            </a:r>
            <a:r>
              <a:rPr lang="zh-CN" altLang="en-US" sz="2400" dirty="0">
                <a:solidFill>
                  <a:srgbClr val="FF0000"/>
                </a:solidFill>
              </a:rPr>
              <a:t>参照关系</a:t>
            </a:r>
            <a:r>
              <a:rPr lang="en-US" altLang="zh-CN" sz="2400" dirty="0"/>
              <a:t>(Referencing Relation)</a:t>
            </a:r>
            <a:r>
              <a:rPr lang="zh-CN" altLang="en-US" sz="2400" dirty="0"/>
              <a:t>，基本关系</a:t>
            </a:r>
            <a:r>
              <a:rPr lang="en-US" altLang="zh-CN" sz="2400" i="1" dirty="0"/>
              <a:t>S</a:t>
            </a:r>
            <a:r>
              <a:rPr lang="zh-CN" altLang="en-US" sz="2400" i="1" dirty="0"/>
              <a:t>称</a:t>
            </a:r>
            <a:r>
              <a:rPr lang="zh-CN" altLang="en-US" sz="2400" dirty="0"/>
              <a:t>为</a:t>
            </a:r>
            <a:r>
              <a:rPr lang="zh-CN" altLang="en-US" sz="2400" dirty="0">
                <a:solidFill>
                  <a:srgbClr val="FF0000"/>
                </a:solidFill>
              </a:rPr>
              <a:t>被参照关系</a:t>
            </a:r>
            <a:r>
              <a:rPr lang="en-US" altLang="zh-CN" sz="2400" dirty="0"/>
              <a:t>(Referenced Relation)</a:t>
            </a:r>
            <a:r>
              <a:rPr lang="zh-CN" altLang="en-US" sz="2400" dirty="0"/>
              <a:t>或</a:t>
            </a:r>
            <a:r>
              <a:rPr lang="zh-CN" altLang="en-US" sz="2400" dirty="0">
                <a:solidFill>
                  <a:srgbClr val="FF0000"/>
                </a:solidFill>
              </a:rPr>
              <a:t>目标关系</a:t>
            </a:r>
            <a:endParaRPr lang="zh-CN" altLang="en-US" sz="2400" dirty="0"/>
          </a:p>
          <a:p>
            <a:pPr marL="342900" indent="-342900" algn="just" defTabSz="914400">
              <a:lnSpc>
                <a:spcPct val="80000"/>
              </a:lnSpc>
              <a:spcBef>
                <a:spcPct val="20000"/>
              </a:spcBef>
            </a:pPr>
            <a:r>
              <a:rPr lang="zh-CN" altLang="en-US" dirty="0"/>
              <a:t>说明：关系</a:t>
            </a:r>
            <a:r>
              <a:rPr lang="en-US" altLang="zh-CN" i="1" dirty="0"/>
              <a:t>R</a:t>
            </a:r>
            <a:r>
              <a:rPr lang="zh-CN" altLang="en-US" dirty="0"/>
              <a:t>和</a:t>
            </a:r>
            <a:r>
              <a:rPr lang="en-US" altLang="zh-CN" i="1" dirty="0"/>
              <a:t>S</a:t>
            </a:r>
            <a:r>
              <a:rPr lang="zh-CN" altLang="en-US" dirty="0"/>
              <a:t>不一定是不同的关系</a:t>
            </a:r>
          </a:p>
          <a:p>
            <a:pPr marL="742950" lvl="1" indent="-285750" defTabSz="914400">
              <a:lnSpc>
                <a:spcPct val="80000"/>
              </a:lnSpc>
              <a:spcBef>
                <a:spcPct val="20000"/>
              </a:spcBef>
            </a:pPr>
            <a:r>
              <a:rPr lang="en-US" altLang="zh-CN" i="1" dirty="0"/>
              <a:t>S</a:t>
            </a:r>
            <a:r>
              <a:rPr lang="zh-CN" altLang="en-US" dirty="0"/>
              <a:t>的主键</a:t>
            </a:r>
            <a:r>
              <a:rPr lang="en-US" altLang="zh-CN" dirty="0"/>
              <a:t>K</a:t>
            </a:r>
            <a:r>
              <a:rPr lang="en-US" altLang="zh-CN" baseline="-25000" dirty="0"/>
              <a:t>s </a:t>
            </a:r>
            <a:r>
              <a:rPr lang="zh-CN" altLang="en-US" dirty="0"/>
              <a:t>和</a:t>
            </a:r>
            <a:r>
              <a:rPr lang="en-US" altLang="zh-CN" i="1" dirty="0"/>
              <a:t>R</a:t>
            </a:r>
            <a:r>
              <a:rPr lang="zh-CN" altLang="en-US" dirty="0"/>
              <a:t>的外键</a:t>
            </a:r>
            <a:r>
              <a:rPr lang="en-US" altLang="zh-CN" dirty="0"/>
              <a:t>F</a:t>
            </a:r>
            <a:r>
              <a:rPr lang="zh-CN" altLang="en-US" dirty="0"/>
              <a:t>必须定义在同一个或组域上</a:t>
            </a:r>
          </a:p>
          <a:p>
            <a:pPr marL="742950" lvl="1" indent="-285750" defTabSz="914400">
              <a:lnSpc>
                <a:spcPct val="80000"/>
              </a:lnSpc>
              <a:spcBef>
                <a:spcPct val="20000"/>
              </a:spcBef>
            </a:pPr>
            <a:r>
              <a:rPr lang="zh-CN" altLang="en-US" dirty="0"/>
              <a:t>外键并不一定要与相应的主键同名。</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6E89FE3E-F7B7-4D97-AD3C-6D7343E42D60}" type="slidenum">
              <a:rPr lang="zh-CN" altLang="en-US" sz="2000" smtClean="0"/>
              <a:pPr/>
              <a:t>47</a:t>
            </a:fld>
            <a:endParaRPr lang="en-US" altLang="zh-CN" sz="2000"/>
          </a:p>
        </p:txBody>
      </p:sp>
      <p:sp>
        <p:nvSpPr>
          <p:cNvPr id="26627"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62CAA54D-159C-41E8-A915-7380158D1D05}" type="datetime1">
              <a:rPr lang="zh-CN" altLang="en-US" sz="1800" smtClean="0"/>
              <a:pPr/>
              <a:t>2024/6/12</a:t>
            </a:fld>
            <a:endParaRPr lang="en-US" altLang="zh-CN" sz="1000"/>
          </a:p>
        </p:txBody>
      </p:sp>
      <p:sp>
        <p:nvSpPr>
          <p:cNvPr id="1182722" name="Rectangle 2"/>
          <p:cNvSpPr>
            <a:spLocks noGrp="1" noChangeArrowheads="1"/>
          </p:cNvSpPr>
          <p:nvPr>
            <p:ph type="title"/>
          </p:nvPr>
        </p:nvSpPr>
        <p:spPr/>
        <p:txBody>
          <a:bodyPr/>
          <a:lstStyle/>
          <a:p>
            <a:pPr>
              <a:defRPr/>
            </a:pPr>
            <a:r>
              <a:rPr lang="en-US" altLang="zh-CN"/>
              <a:t>2. </a:t>
            </a:r>
            <a:r>
              <a:rPr lang="zh-CN" altLang="en-US"/>
              <a:t>参照完整性约束</a:t>
            </a:r>
          </a:p>
        </p:txBody>
      </p:sp>
      <p:sp>
        <p:nvSpPr>
          <p:cNvPr id="26629" name="Rectangle 3"/>
          <p:cNvSpPr>
            <a:spLocks noGrp="1" noChangeArrowheads="1"/>
          </p:cNvSpPr>
          <p:nvPr>
            <p:ph type="body" idx="1"/>
          </p:nvPr>
        </p:nvSpPr>
        <p:spPr>
          <a:xfrm>
            <a:off x="650875" y="1143000"/>
            <a:ext cx="8820150" cy="3102388"/>
          </a:xfrm>
        </p:spPr>
        <p:txBody>
          <a:bodyPr/>
          <a:lstStyle/>
          <a:p>
            <a:pPr algn="just">
              <a:spcBef>
                <a:spcPct val="0"/>
              </a:spcBef>
            </a:pPr>
            <a:r>
              <a:rPr lang="zh-CN" altLang="en-US" dirty="0"/>
              <a:t>用关系来描述实体及实体间的联系，因此关系模型中存在着关系与关系间的引用</a:t>
            </a:r>
          </a:p>
          <a:p>
            <a:pPr algn="just">
              <a:spcBef>
                <a:spcPct val="0"/>
              </a:spcBef>
            </a:pPr>
            <a:r>
              <a:rPr lang="zh-CN" altLang="en-US" dirty="0"/>
              <a:t>学生关系中每个元组的</a:t>
            </a:r>
            <a:r>
              <a:rPr lang="zh-CN" altLang="en-US" dirty="0">
                <a:solidFill>
                  <a:srgbClr val="3333FF"/>
                </a:solidFill>
              </a:rPr>
              <a:t>“专业号”</a:t>
            </a:r>
            <a:r>
              <a:rPr lang="zh-CN" altLang="en-US" dirty="0"/>
              <a:t> 只取下面两类值</a:t>
            </a:r>
            <a:r>
              <a:rPr lang="en-US" altLang="zh-CN" dirty="0"/>
              <a:t>:</a:t>
            </a:r>
          </a:p>
          <a:p>
            <a:pPr lvl="1" algn="just">
              <a:spcBef>
                <a:spcPct val="0"/>
              </a:spcBef>
              <a:buFontTx/>
              <a:buNone/>
            </a:pPr>
            <a:r>
              <a:rPr lang="en-US" altLang="zh-CN" dirty="0"/>
              <a:t>(1)</a:t>
            </a:r>
            <a:r>
              <a:rPr lang="zh-CN" altLang="en-US" dirty="0">
                <a:solidFill>
                  <a:srgbClr val="3333FF"/>
                </a:solidFill>
              </a:rPr>
              <a:t>空值</a:t>
            </a:r>
            <a:r>
              <a:rPr lang="zh-CN" altLang="en-US" dirty="0"/>
              <a:t>，表示尚未给该学生分配专业</a:t>
            </a:r>
          </a:p>
          <a:p>
            <a:pPr lvl="1" algn="just">
              <a:spcBef>
                <a:spcPct val="0"/>
              </a:spcBef>
              <a:buFontTx/>
              <a:buNone/>
            </a:pPr>
            <a:r>
              <a:rPr lang="en-US" altLang="zh-CN" dirty="0"/>
              <a:t>(2)</a:t>
            </a:r>
            <a:r>
              <a:rPr lang="zh-CN" altLang="en-US" dirty="0"/>
              <a:t>非空值，该值必须</a:t>
            </a:r>
            <a:r>
              <a:rPr lang="zh-CN" altLang="en-US" dirty="0">
                <a:solidFill>
                  <a:srgbClr val="3333FF"/>
                </a:solidFill>
              </a:rPr>
              <a:t>是专业关系中某个元组的“专业号”值</a:t>
            </a:r>
            <a:r>
              <a:rPr lang="zh-CN" altLang="en-US" dirty="0"/>
              <a:t>，表示该学生不可能分配到不存在的专业中</a:t>
            </a:r>
          </a:p>
          <a:p>
            <a:pPr algn="just">
              <a:spcBef>
                <a:spcPct val="0"/>
              </a:spcBef>
              <a:buFont typeface="Wingdings" pitchFamily="2" charset="2"/>
              <a:buNone/>
            </a:pPr>
            <a:r>
              <a:rPr lang="zh-CN" altLang="en-US" dirty="0"/>
              <a:t>   即学生关系中的某个属性的取值需要参照专业关系中的属性取值</a:t>
            </a:r>
          </a:p>
        </p:txBody>
      </p:sp>
      <p:graphicFrame>
        <p:nvGraphicFramePr>
          <p:cNvPr id="26630" name="Object 4"/>
          <p:cNvGraphicFramePr>
            <a:graphicFrameLocks noChangeAspect="1"/>
          </p:cNvGraphicFramePr>
          <p:nvPr/>
        </p:nvGraphicFramePr>
        <p:xfrm>
          <a:off x="4232275" y="4221163"/>
          <a:ext cx="4970463" cy="2952750"/>
        </p:xfrm>
        <a:graphic>
          <a:graphicData uri="http://schemas.openxmlformats.org/presentationml/2006/ole">
            <mc:AlternateContent xmlns:mc="http://schemas.openxmlformats.org/markup-compatibility/2006">
              <mc:Choice xmlns:v="urn:schemas-microsoft-com:vml" Requires="v">
                <p:oleObj spid="_x0000_s59734" name="文档" r:id="rId3" imgW="6632241" imgH="3617892" progId="Word.Document.8">
                  <p:embed/>
                </p:oleObj>
              </mc:Choice>
              <mc:Fallback>
                <p:oleObj name="文档" r:id="rId3" imgW="6632241" imgH="3617892" progId="Word.Document.8">
                  <p:embed/>
                  <p:pic>
                    <p:nvPicPr>
                      <p:cNvPr id="2663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275" y="4221163"/>
                        <a:ext cx="4970463"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1" name="Object 5"/>
          <p:cNvGraphicFramePr>
            <a:graphicFrameLocks noChangeAspect="1"/>
          </p:cNvGraphicFramePr>
          <p:nvPr/>
        </p:nvGraphicFramePr>
        <p:xfrm>
          <a:off x="528841" y="4644778"/>
          <a:ext cx="3600450" cy="2025650"/>
        </p:xfrm>
        <a:graphic>
          <a:graphicData uri="http://schemas.openxmlformats.org/presentationml/2006/ole">
            <mc:AlternateContent xmlns:mc="http://schemas.openxmlformats.org/markup-compatibility/2006">
              <mc:Choice xmlns:v="urn:schemas-microsoft-com:vml" Requires="v">
                <p:oleObj spid="_x0000_s59735" name="文档" r:id="rId5" imgW="4791249" imgH="2528816" progId="Word.Document.8">
                  <p:embed/>
                </p:oleObj>
              </mc:Choice>
              <mc:Fallback>
                <p:oleObj name="文档" r:id="rId5" imgW="4791249" imgH="2528816" progId="Word.Document.8">
                  <p:embed/>
                  <p:pic>
                    <p:nvPicPr>
                      <p:cNvPr id="2663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841" y="4644778"/>
                        <a:ext cx="3600450" cy="202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矩形 1"/>
          <p:cNvSpPr/>
          <p:nvPr/>
        </p:nvSpPr>
        <p:spPr>
          <a:xfrm>
            <a:off x="4520952" y="3716983"/>
            <a:ext cx="1422184" cy="461665"/>
          </a:xfrm>
          <a:prstGeom prst="rect">
            <a:avLst/>
          </a:prstGeom>
        </p:spPr>
        <p:txBody>
          <a:bodyPr wrap="none">
            <a:spAutoFit/>
          </a:bodyPr>
          <a:lstStyle/>
          <a:p>
            <a:r>
              <a:rPr lang="zh-CN" altLang="en-US" dirty="0">
                <a:solidFill>
                  <a:srgbClr val="FF0000"/>
                </a:solidFill>
              </a:rPr>
              <a:t>参照关系</a:t>
            </a:r>
            <a:endParaRPr lang="zh-CN" altLang="en-US" dirty="0"/>
          </a:p>
        </p:txBody>
      </p:sp>
      <p:sp>
        <p:nvSpPr>
          <p:cNvPr id="3" name="矩形 2"/>
          <p:cNvSpPr/>
          <p:nvPr/>
        </p:nvSpPr>
        <p:spPr>
          <a:xfrm>
            <a:off x="528841" y="4183113"/>
            <a:ext cx="1731563" cy="461665"/>
          </a:xfrm>
          <a:prstGeom prst="rect">
            <a:avLst/>
          </a:prstGeom>
        </p:spPr>
        <p:txBody>
          <a:bodyPr wrap="none">
            <a:spAutoFit/>
          </a:bodyPr>
          <a:lstStyle/>
          <a:p>
            <a:r>
              <a:rPr lang="zh-CN" altLang="en-US" dirty="0">
                <a:solidFill>
                  <a:srgbClr val="FF0000"/>
                </a:solidFill>
              </a:rPr>
              <a:t>被参照关系</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E11555CB-036B-4992-8C1D-26227EB8E59E}" type="slidenum">
              <a:rPr lang="zh-CN" altLang="en-US" sz="2000" smtClean="0"/>
              <a:pPr/>
              <a:t>48</a:t>
            </a:fld>
            <a:endParaRPr lang="en-US" altLang="zh-CN" sz="2000"/>
          </a:p>
        </p:txBody>
      </p:sp>
      <p:sp>
        <p:nvSpPr>
          <p:cNvPr id="32771"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1CAE0ACC-A46B-484A-B181-028570B219AD}" type="datetime1">
              <a:rPr lang="zh-CN" altLang="en-US" sz="1800" smtClean="0"/>
              <a:pPr/>
              <a:t>2024/6/12</a:t>
            </a:fld>
            <a:endParaRPr lang="en-US" altLang="zh-CN" sz="1000"/>
          </a:p>
        </p:txBody>
      </p:sp>
      <p:sp>
        <p:nvSpPr>
          <p:cNvPr id="1191938" name="Rectangle 2"/>
          <p:cNvSpPr>
            <a:spLocks noGrp="1" noChangeArrowheads="1"/>
          </p:cNvSpPr>
          <p:nvPr>
            <p:ph type="title"/>
          </p:nvPr>
        </p:nvSpPr>
        <p:spPr/>
        <p:txBody>
          <a:bodyPr/>
          <a:lstStyle/>
          <a:p>
            <a:pPr>
              <a:defRPr/>
            </a:pPr>
            <a:r>
              <a:rPr lang="en-US" altLang="zh-CN">
                <a:cs typeface="Times New Roman" pitchFamily="18" charset="0"/>
              </a:rPr>
              <a:t>3.2.0 </a:t>
            </a:r>
            <a:r>
              <a:rPr lang="zh-CN" altLang="en-US">
                <a:cs typeface="Times New Roman" pitchFamily="18" charset="0"/>
              </a:rPr>
              <a:t>关系代数</a:t>
            </a:r>
            <a:r>
              <a:rPr lang="zh-CN" altLang="en-US"/>
              <a:t>概述</a:t>
            </a:r>
          </a:p>
        </p:txBody>
      </p:sp>
      <p:sp>
        <p:nvSpPr>
          <p:cNvPr id="32773" name="Rectangle 3"/>
          <p:cNvSpPr>
            <a:spLocks noGrp="1" noChangeArrowheads="1"/>
          </p:cNvSpPr>
          <p:nvPr>
            <p:ph type="body" idx="1"/>
          </p:nvPr>
        </p:nvSpPr>
        <p:spPr>
          <a:xfrm>
            <a:off x="650875" y="1143000"/>
            <a:ext cx="8820150" cy="3051175"/>
          </a:xfrm>
        </p:spPr>
        <p:txBody>
          <a:bodyPr/>
          <a:lstStyle/>
          <a:p>
            <a:pPr algn="just"/>
            <a:r>
              <a:rPr lang="en-US" altLang="zh-CN"/>
              <a:t>1. </a:t>
            </a:r>
            <a:r>
              <a:rPr lang="zh-CN" altLang="en-US"/>
              <a:t>关系代数</a:t>
            </a:r>
          </a:p>
          <a:p>
            <a:pPr lvl="1" algn="just"/>
            <a:r>
              <a:rPr lang="zh-CN" altLang="en-US"/>
              <a:t>	一种抽象的查询语言，用对关系的运算来表达查询</a:t>
            </a:r>
          </a:p>
          <a:p>
            <a:pPr algn="just"/>
            <a:r>
              <a:rPr lang="en-US" altLang="zh-CN"/>
              <a:t>2</a:t>
            </a:r>
            <a:r>
              <a:rPr lang="zh-CN" altLang="en-US"/>
              <a:t>．关系代数运算的三个要素</a:t>
            </a:r>
          </a:p>
          <a:p>
            <a:pPr lvl="1" algn="just"/>
            <a:r>
              <a:rPr lang="zh-CN" altLang="en-US"/>
              <a:t>运算对象：关系</a:t>
            </a:r>
          </a:p>
          <a:p>
            <a:pPr lvl="1" algn="just"/>
            <a:r>
              <a:rPr lang="zh-CN" altLang="en-US"/>
              <a:t>运算结果：关系</a:t>
            </a:r>
          </a:p>
          <a:p>
            <a:pPr lvl="1" algn="just"/>
            <a:r>
              <a:rPr lang="zh-CN" altLang="en-US"/>
              <a:t>运算符</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70699993-74B7-417E-9D09-9F2062532CD6}" type="slidenum">
              <a:rPr lang="zh-CN" altLang="en-US" sz="2000" smtClean="0"/>
              <a:pPr/>
              <a:t>49</a:t>
            </a:fld>
            <a:endParaRPr lang="en-US" altLang="zh-CN" sz="2000"/>
          </a:p>
        </p:txBody>
      </p:sp>
      <p:sp>
        <p:nvSpPr>
          <p:cNvPr id="33795"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57E3C0AA-AC79-4717-ACA0-25EB93172AA4}" type="datetime1">
              <a:rPr lang="zh-CN" altLang="en-US" sz="1800" smtClean="0"/>
              <a:pPr/>
              <a:t>2024/6/12</a:t>
            </a:fld>
            <a:endParaRPr lang="en-US" altLang="zh-CN" sz="1000"/>
          </a:p>
        </p:txBody>
      </p:sp>
      <p:sp>
        <p:nvSpPr>
          <p:cNvPr id="1195010" name="Rectangle 2"/>
          <p:cNvSpPr>
            <a:spLocks noGrp="1" noChangeArrowheads="1"/>
          </p:cNvSpPr>
          <p:nvPr>
            <p:ph type="title"/>
          </p:nvPr>
        </p:nvSpPr>
        <p:spPr/>
        <p:txBody>
          <a:bodyPr/>
          <a:lstStyle/>
          <a:p>
            <a:pPr>
              <a:defRPr/>
            </a:pPr>
            <a:r>
              <a:rPr lang="en-US" altLang="zh-CN">
                <a:cs typeface="Times New Roman" pitchFamily="18" charset="0"/>
              </a:rPr>
              <a:t>3.2.0 </a:t>
            </a:r>
            <a:r>
              <a:rPr lang="zh-CN" altLang="en-US">
                <a:cs typeface="Times New Roman" pitchFamily="18" charset="0"/>
              </a:rPr>
              <a:t>关系代数</a:t>
            </a:r>
            <a:r>
              <a:rPr lang="zh-CN" altLang="en-US"/>
              <a:t>概述</a:t>
            </a:r>
          </a:p>
        </p:txBody>
      </p:sp>
      <p:sp>
        <p:nvSpPr>
          <p:cNvPr id="33797" name="Rectangle 3"/>
          <p:cNvSpPr>
            <a:spLocks noGrp="1" noChangeArrowheads="1"/>
          </p:cNvSpPr>
          <p:nvPr>
            <p:ph type="body" idx="1"/>
          </p:nvPr>
        </p:nvSpPr>
        <p:spPr>
          <a:xfrm>
            <a:off x="650875" y="1143000"/>
            <a:ext cx="8820150" cy="4737100"/>
          </a:xfrm>
        </p:spPr>
        <p:txBody>
          <a:bodyPr/>
          <a:lstStyle/>
          <a:p>
            <a:pPr>
              <a:buFont typeface="Wingdings" pitchFamily="2" charset="2"/>
              <a:buNone/>
            </a:pPr>
            <a:r>
              <a:rPr lang="en-US" altLang="zh-CN"/>
              <a:t>3</a:t>
            </a:r>
            <a:r>
              <a:rPr lang="zh-CN" altLang="en-US"/>
              <a:t>．按运算符的不同，关系代数运算的分类：</a:t>
            </a:r>
          </a:p>
          <a:p>
            <a:pPr lvl="1"/>
            <a:r>
              <a:rPr lang="zh-CN" altLang="en-US"/>
              <a:t>传统的集合运算</a:t>
            </a:r>
          </a:p>
          <a:p>
            <a:pPr lvl="2" algn="just"/>
            <a:r>
              <a:rPr lang="zh-CN" altLang="en-US"/>
              <a:t>并、差、交、广义笛卡尔积</a:t>
            </a:r>
          </a:p>
          <a:p>
            <a:pPr lvl="2" algn="just"/>
            <a:r>
              <a:rPr lang="zh-CN" altLang="en-US"/>
              <a:t>把关系看成元组的集合，以元组作为集合中元素来进行运算，其运算是从关系的“水平”方向即行的角度进行的</a:t>
            </a:r>
          </a:p>
          <a:p>
            <a:pPr lvl="1" algn="just"/>
            <a:r>
              <a:rPr lang="zh-CN" altLang="en-US"/>
              <a:t>专门的关系运算</a:t>
            </a:r>
          </a:p>
          <a:p>
            <a:pPr lvl="2" algn="just"/>
            <a:r>
              <a:rPr lang="zh-CN" altLang="en-US"/>
              <a:t>选择、投影、连接、除</a:t>
            </a:r>
          </a:p>
          <a:p>
            <a:pPr lvl="2"/>
            <a:r>
              <a:rPr lang="zh-CN" altLang="en-US"/>
              <a:t>不仅涉及行运算，也涉及列运算，这种运算是为数据库的应用而引进的特殊运算。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BA59A8D5-88EF-48D2-93FC-40FC8FA252B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000" b="1">
                <a:solidFill>
                  <a:schemeClr val="tx1"/>
                </a:solidFill>
                <a:latin typeface="Arial" panose="020B0604020202020204" pitchFamily="34" charset="0"/>
                <a:ea typeface="宋体" panose="02010600030101010101" pitchFamily="2" charset="-122"/>
              </a:defRPr>
            </a:lvl1pPr>
            <a:lvl2pPr marL="742950" indent="-285750" defTabSz="1157288">
              <a:defRPr sz="2000" b="1">
                <a:solidFill>
                  <a:schemeClr val="tx1"/>
                </a:solidFill>
                <a:latin typeface="Arial" panose="020B0604020202020204" pitchFamily="34" charset="0"/>
                <a:ea typeface="宋体" panose="02010600030101010101" pitchFamily="2" charset="-122"/>
              </a:defRPr>
            </a:lvl2pPr>
            <a:lvl3pPr marL="1143000" indent="-228600" defTabSz="1157288">
              <a:defRPr sz="2000" b="1">
                <a:solidFill>
                  <a:schemeClr val="tx1"/>
                </a:solidFill>
                <a:latin typeface="Arial" panose="020B0604020202020204" pitchFamily="34" charset="0"/>
                <a:ea typeface="宋体" panose="02010600030101010101" pitchFamily="2" charset="-122"/>
              </a:defRPr>
            </a:lvl3pPr>
            <a:lvl4pPr marL="1600200" indent="-228600" defTabSz="1157288">
              <a:defRPr sz="2000" b="1">
                <a:solidFill>
                  <a:schemeClr val="tx1"/>
                </a:solidFill>
                <a:latin typeface="Arial" panose="020B0604020202020204" pitchFamily="34" charset="0"/>
                <a:ea typeface="宋体" panose="02010600030101010101" pitchFamily="2" charset="-122"/>
              </a:defRPr>
            </a:lvl4pPr>
            <a:lvl5pPr marL="2057400" indent="-228600" defTabSz="1157288">
              <a:defRPr sz="20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fld id="{4014E461-EB26-4D4A-9613-1B64BCCBE6DC}" type="slidenum">
              <a:rPr lang="zh-CN" altLang="en-US" smtClean="0"/>
              <a:pPr/>
              <a:t>5</a:t>
            </a:fld>
            <a:endParaRPr lang="en-US" altLang="zh-CN"/>
          </a:p>
        </p:txBody>
      </p:sp>
      <p:sp>
        <p:nvSpPr>
          <p:cNvPr id="9219" name="日期占位符 4">
            <a:extLst>
              <a:ext uri="{FF2B5EF4-FFF2-40B4-BE49-F238E27FC236}">
                <a16:creationId xmlns:a16="http://schemas.microsoft.com/office/drawing/2014/main" id="{DC7314FE-FFED-4460-AA61-21565A3F53A5}"/>
              </a:ext>
            </a:extLst>
          </p:cNvPr>
          <p:cNvSpPr>
            <a:spLocks noGrp="1"/>
          </p:cNvSpPr>
          <p:nvPr>
            <p:ph type="dt"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defRPr sz="2000" b="1">
                <a:solidFill>
                  <a:schemeClr val="tx1"/>
                </a:solidFill>
                <a:latin typeface="Arial" panose="020B0604020202020204" pitchFamily="34" charset="0"/>
                <a:ea typeface="宋体" panose="02010600030101010101" pitchFamily="2" charset="-122"/>
              </a:defRPr>
            </a:lvl1pPr>
            <a:lvl2pPr marL="742950" indent="-285750" defTabSz="1157288">
              <a:defRPr sz="2000" b="1">
                <a:solidFill>
                  <a:schemeClr val="tx1"/>
                </a:solidFill>
                <a:latin typeface="Arial" panose="020B0604020202020204" pitchFamily="34" charset="0"/>
                <a:ea typeface="宋体" panose="02010600030101010101" pitchFamily="2" charset="-122"/>
              </a:defRPr>
            </a:lvl2pPr>
            <a:lvl3pPr marL="1143000" indent="-228600" defTabSz="1157288">
              <a:defRPr sz="2000" b="1">
                <a:solidFill>
                  <a:schemeClr val="tx1"/>
                </a:solidFill>
                <a:latin typeface="Arial" panose="020B0604020202020204" pitchFamily="34" charset="0"/>
                <a:ea typeface="宋体" panose="02010600030101010101" pitchFamily="2" charset="-122"/>
              </a:defRPr>
            </a:lvl3pPr>
            <a:lvl4pPr marL="1600200" indent="-228600" defTabSz="1157288">
              <a:defRPr sz="2000" b="1">
                <a:solidFill>
                  <a:schemeClr val="tx1"/>
                </a:solidFill>
                <a:latin typeface="Arial" panose="020B0604020202020204" pitchFamily="34" charset="0"/>
                <a:ea typeface="宋体" panose="02010600030101010101" pitchFamily="2" charset="-122"/>
              </a:defRPr>
            </a:lvl4pPr>
            <a:lvl5pPr marL="2057400" indent="-228600" defTabSz="1157288">
              <a:defRPr sz="2000" b="1">
                <a:solidFill>
                  <a:schemeClr val="tx1"/>
                </a:solidFill>
                <a:latin typeface="Arial" panose="020B0604020202020204" pitchFamily="34" charset="0"/>
                <a:ea typeface="宋体" panose="02010600030101010101" pitchFamily="2" charset="-122"/>
              </a:defRPr>
            </a:lvl5pPr>
            <a:lvl6pPr marL="2514600" indent="-228600" defTabSz="1157288"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6pPr>
            <a:lvl7pPr marL="2971800" indent="-228600" defTabSz="1157288"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7pPr>
            <a:lvl8pPr marL="3429000" indent="-228600" defTabSz="1157288"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8pPr>
            <a:lvl9pPr marL="3886200" indent="-228600" defTabSz="1157288" eaLnBrk="0" fontAlgn="base" hangingPunct="0">
              <a:spcBef>
                <a:spcPct val="0"/>
              </a:spcBef>
              <a:spcAft>
                <a:spcPct val="0"/>
              </a:spcAft>
              <a:defRPr sz="2000" b="1">
                <a:solidFill>
                  <a:schemeClr val="tx1"/>
                </a:solidFill>
                <a:latin typeface="Arial" panose="020B0604020202020204" pitchFamily="34" charset="0"/>
                <a:ea typeface="宋体" panose="02010600030101010101" pitchFamily="2" charset="-122"/>
              </a:defRPr>
            </a:lvl9pPr>
          </a:lstStyle>
          <a:p>
            <a:fld id="{8424246B-AA1B-4664-B418-F6BA6998F26C}" type="datetime1">
              <a:rPr lang="zh-CN" altLang="en-US" sz="1800" smtClean="0"/>
              <a:pPr/>
              <a:t>2024/6/12</a:t>
            </a:fld>
            <a:endParaRPr lang="en-US" altLang="zh-CN" sz="1000"/>
          </a:p>
        </p:txBody>
      </p:sp>
      <p:sp>
        <p:nvSpPr>
          <p:cNvPr id="947202" name="Rectangle 2">
            <a:extLst>
              <a:ext uri="{FF2B5EF4-FFF2-40B4-BE49-F238E27FC236}">
                <a16:creationId xmlns:a16="http://schemas.microsoft.com/office/drawing/2014/main" id="{8F1E8B6A-2D9E-45AA-8F7B-956A45BB4EB6}"/>
              </a:ext>
            </a:extLst>
          </p:cNvPr>
          <p:cNvSpPr>
            <a:spLocks noGrp="1" noChangeArrowheads="1"/>
          </p:cNvSpPr>
          <p:nvPr>
            <p:ph type="title"/>
          </p:nvPr>
        </p:nvSpPr>
        <p:spPr/>
        <p:txBody>
          <a:bodyPr/>
          <a:lstStyle/>
          <a:p>
            <a:pPr>
              <a:defRPr/>
            </a:pPr>
            <a:r>
              <a:rPr lang="en-US" altLang="en-US"/>
              <a:t>1.1</a:t>
            </a:r>
            <a:r>
              <a:rPr lang="en-US" altLang="zh-CN"/>
              <a:t> </a:t>
            </a:r>
            <a:r>
              <a:rPr lang="en-US" altLang="en-US"/>
              <a:t>数据管理技术的发展</a:t>
            </a:r>
            <a:endParaRPr lang="zh-CN" altLang="en-US"/>
          </a:p>
        </p:txBody>
      </p:sp>
      <p:sp>
        <p:nvSpPr>
          <p:cNvPr id="9221" name="Rectangle 3">
            <a:extLst>
              <a:ext uri="{FF2B5EF4-FFF2-40B4-BE49-F238E27FC236}">
                <a16:creationId xmlns:a16="http://schemas.microsoft.com/office/drawing/2014/main" id="{B2B12E4D-BAEE-4379-94FE-CBC018FE8334}"/>
              </a:ext>
            </a:extLst>
          </p:cNvPr>
          <p:cNvSpPr>
            <a:spLocks noGrp="1" noChangeArrowheads="1"/>
          </p:cNvSpPr>
          <p:nvPr>
            <p:ph type="body" idx="1"/>
          </p:nvPr>
        </p:nvSpPr>
        <p:spPr>
          <a:xfrm>
            <a:off x="650875" y="1143000"/>
            <a:ext cx="8820150" cy="5097463"/>
          </a:xfrm>
        </p:spPr>
        <p:txBody>
          <a:bodyPr/>
          <a:lstStyle/>
          <a:p>
            <a:pPr algn="just">
              <a:lnSpc>
                <a:spcPct val="80000"/>
              </a:lnSpc>
            </a:pPr>
            <a:r>
              <a:rPr lang="zh-CN" altLang="en-US"/>
              <a:t>什么是数据管理</a:t>
            </a:r>
          </a:p>
          <a:p>
            <a:pPr lvl="1" algn="just">
              <a:lnSpc>
                <a:spcPct val="80000"/>
              </a:lnSpc>
            </a:pPr>
            <a:r>
              <a:rPr lang="zh-CN" altLang="en-US"/>
              <a:t>对数据进行分类、组织、编码、存储、检索和维护</a:t>
            </a:r>
            <a:r>
              <a:rPr lang="en-US" altLang="zh-CN"/>
              <a:t>,</a:t>
            </a:r>
            <a:r>
              <a:rPr lang="zh-CN" altLang="en-US"/>
              <a:t>是数据处理的中心问题</a:t>
            </a:r>
          </a:p>
          <a:p>
            <a:pPr algn="just">
              <a:lnSpc>
                <a:spcPct val="80000"/>
              </a:lnSpc>
            </a:pPr>
            <a:r>
              <a:rPr lang="zh-CN" altLang="en-US"/>
              <a:t>数据管理技术的发展过程</a:t>
            </a:r>
          </a:p>
          <a:p>
            <a:pPr lvl="1" algn="just">
              <a:lnSpc>
                <a:spcPct val="80000"/>
              </a:lnSpc>
            </a:pPr>
            <a:r>
              <a:rPr lang="zh-CN" altLang="en-US"/>
              <a:t>人工管理阶段</a:t>
            </a:r>
            <a:r>
              <a:rPr lang="en-US" altLang="zh-CN"/>
              <a:t>(40</a:t>
            </a:r>
            <a:r>
              <a:rPr lang="zh-CN" altLang="en-US"/>
              <a:t>年代中</a:t>
            </a:r>
            <a:r>
              <a:rPr lang="en-US" altLang="zh-CN"/>
              <a:t>--50</a:t>
            </a:r>
            <a:r>
              <a:rPr lang="zh-CN" altLang="en-US"/>
              <a:t>年代中</a:t>
            </a:r>
            <a:r>
              <a:rPr lang="en-US" altLang="zh-CN"/>
              <a:t>)</a:t>
            </a:r>
          </a:p>
          <a:p>
            <a:pPr lvl="1" algn="just">
              <a:lnSpc>
                <a:spcPct val="80000"/>
              </a:lnSpc>
            </a:pPr>
            <a:r>
              <a:rPr lang="zh-CN" altLang="en-US"/>
              <a:t>文件系统阶段</a:t>
            </a:r>
            <a:r>
              <a:rPr lang="en-US" altLang="zh-CN"/>
              <a:t>(50</a:t>
            </a:r>
            <a:r>
              <a:rPr lang="zh-CN" altLang="en-US"/>
              <a:t>年代末</a:t>
            </a:r>
            <a:r>
              <a:rPr lang="en-US" altLang="zh-CN"/>
              <a:t>--60</a:t>
            </a:r>
            <a:r>
              <a:rPr lang="zh-CN" altLang="en-US"/>
              <a:t>年代中</a:t>
            </a:r>
            <a:r>
              <a:rPr lang="en-US" altLang="zh-CN"/>
              <a:t>)</a:t>
            </a:r>
          </a:p>
          <a:p>
            <a:pPr lvl="1" algn="just">
              <a:lnSpc>
                <a:spcPct val="80000"/>
              </a:lnSpc>
            </a:pPr>
            <a:r>
              <a:rPr lang="zh-CN" altLang="en-US"/>
              <a:t>数据库系统阶段</a:t>
            </a:r>
            <a:r>
              <a:rPr lang="en-US" altLang="zh-CN"/>
              <a:t>(60</a:t>
            </a:r>
            <a:r>
              <a:rPr lang="zh-CN" altLang="en-US"/>
              <a:t>年代末</a:t>
            </a:r>
            <a:r>
              <a:rPr lang="en-US" altLang="zh-CN"/>
              <a:t>--</a:t>
            </a:r>
            <a:r>
              <a:rPr lang="zh-CN" altLang="en-US"/>
              <a:t>现在</a:t>
            </a:r>
            <a:r>
              <a:rPr lang="en-US" altLang="zh-CN"/>
              <a:t>)</a:t>
            </a:r>
          </a:p>
          <a:p>
            <a:pPr algn="just">
              <a:lnSpc>
                <a:spcPct val="80000"/>
              </a:lnSpc>
            </a:pPr>
            <a:r>
              <a:rPr lang="zh-CN" altLang="en-US"/>
              <a:t>数据管理技术的发展动力</a:t>
            </a:r>
          </a:p>
          <a:p>
            <a:pPr lvl="1" algn="just">
              <a:lnSpc>
                <a:spcPct val="80000"/>
              </a:lnSpc>
            </a:pPr>
            <a:r>
              <a:rPr lang="zh-CN" altLang="en-US"/>
              <a:t>应用需求的推动</a:t>
            </a:r>
          </a:p>
          <a:p>
            <a:pPr lvl="1" algn="just">
              <a:lnSpc>
                <a:spcPct val="80000"/>
              </a:lnSpc>
            </a:pPr>
            <a:r>
              <a:rPr lang="zh-CN" altLang="en-US"/>
              <a:t>计算机硬件的发展</a:t>
            </a:r>
          </a:p>
          <a:p>
            <a:pPr lvl="1" algn="just">
              <a:lnSpc>
                <a:spcPct val="80000"/>
              </a:lnSpc>
            </a:pPr>
            <a:r>
              <a:rPr lang="zh-CN" altLang="en-US"/>
              <a:t>计算机软件的发展</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53F2B862-C945-4C2C-96C0-29B9E183F9E9}" type="slidenum">
              <a:rPr lang="zh-CN" altLang="en-US" sz="2000" smtClean="0"/>
              <a:pPr/>
              <a:t>50</a:t>
            </a:fld>
            <a:endParaRPr lang="en-US" altLang="zh-CN" sz="2000"/>
          </a:p>
        </p:txBody>
      </p:sp>
      <p:sp>
        <p:nvSpPr>
          <p:cNvPr id="34819"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FEAFE700-21C1-4ED0-9066-B2CCE4958A5C}" type="datetime1">
              <a:rPr lang="zh-CN" altLang="en-US" sz="1800" smtClean="0"/>
              <a:pPr/>
              <a:t>2024/6/12</a:t>
            </a:fld>
            <a:endParaRPr lang="en-US" altLang="zh-CN" sz="1000"/>
          </a:p>
        </p:txBody>
      </p:sp>
      <p:sp>
        <p:nvSpPr>
          <p:cNvPr id="1357826" name="Rectangle 2"/>
          <p:cNvSpPr>
            <a:spLocks noGrp="1" noChangeArrowheads="1"/>
          </p:cNvSpPr>
          <p:nvPr>
            <p:ph type="title"/>
          </p:nvPr>
        </p:nvSpPr>
        <p:spPr/>
        <p:txBody>
          <a:bodyPr/>
          <a:lstStyle/>
          <a:p>
            <a:pPr defTabSz="914400">
              <a:defRPr/>
            </a:pPr>
            <a:r>
              <a:rPr lang="en-US" altLang="zh-CN"/>
              <a:t>3.2</a:t>
            </a:r>
            <a:r>
              <a:rPr lang="en-US" altLang="zh-CN">
                <a:latin typeface="宋体" pitchFamily="2" charset="-122"/>
              </a:rPr>
              <a:t> </a:t>
            </a:r>
            <a:r>
              <a:rPr lang="zh-CN" altLang="en-US">
                <a:latin typeface="宋体" pitchFamily="2" charset="-122"/>
              </a:rPr>
              <a:t>关系代数</a:t>
            </a:r>
          </a:p>
        </p:txBody>
      </p:sp>
      <p:sp>
        <p:nvSpPr>
          <p:cNvPr id="34821" name="Rectangle 3"/>
          <p:cNvSpPr>
            <a:spLocks noGrp="1" noChangeArrowheads="1"/>
          </p:cNvSpPr>
          <p:nvPr>
            <p:ph type="body" idx="1"/>
          </p:nvPr>
        </p:nvSpPr>
        <p:spPr>
          <a:xfrm>
            <a:off x="650875" y="1143000"/>
            <a:ext cx="8820150" cy="4651375"/>
          </a:xfrm>
        </p:spPr>
        <p:txBody>
          <a:bodyPr/>
          <a:lstStyle/>
          <a:p>
            <a:pPr marL="342900" indent="-342900" defTabSz="914400"/>
            <a:r>
              <a:rPr lang="en-US" altLang="zh-CN">
                <a:cs typeface="Times New Roman" pitchFamily="18" charset="0"/>
              </a:rPr>
              <a:t>3.2.0 </a:t>
            </a:r>
            <a:r>
              <a:rPr lang="zh-CN" altLang="en-US">
                <a:cs typeface="Times New Roman" pitchFamily="18" charset="0"/>
              </a:rPr>
              <a:t>关系代数</a:t>
            </a:r>
            <a:r>
              <a:rPr lang="zh-CN" altLang="en-US"/>
              <a:t>概述</a:t>
            </a:r>
          </a:p>
          <a:p>
            <a:pPr marL="342900" indent="-342900" defTabSz="914400"/>
            <a:r>
              <a:rPr lang="en-US" altLang="zh-CN">
                <a:solidFill>
                  <a:srgbClr val="0000FF"/>
                </a:solidFill>
              </a:rPr>
              <a:t>3.2.1 </a:t>
            </a:r>
            <a:r>
              <a:rPr lang="zh-CN" altLang="en-US">
                <a:solidFill>
                  <a:srgbClr val="0000FF"/>
                </a:solidFill>
              </a:rPr>
              <a:t>传统的集合运算</a:t>
            </a:r>
          </a:p>
          <a:p>
            <a:pPr marL="742950" lvl="1" indent="-285750" defTabSz="914400"/>
            <a:r>
              <a:rPr lang="zh-CN" altLang="en-US"/>
              <a:t>并、差、交、广义笛卡尔积</a:t>
            </a:r>
            <a:endParaRPr lang="zh-CN" altLang="en-US">
              <a:cs typeface="Times New Roman" pitchFamily="18" charset="0"/>
            </a:endParaRPr>
          </a:p>
          <a:p>
            <a:pPr marL="342900" indent="-342900" defTabSz="914400"/>
            <a:r>
              <a:rPr lang="en-US" altLang="zh-CN"/>
              <a:t>3.2.2 </a:t>
            </a:r>
            <a:r>
              <a:rPr lang="zh-CN" altLang="en-US"/>
              <a:t>专门的关系运算</a:t>
            </a:r>
          </a:p>
          <a:p>
            <a:pPr marL="742950" lvl="1" indent="-285750" defTabSz="914400"/>
            <a:r>
              <a:rPr lang="zh-CN" altLang="en-US"/>
              <a:t>选择、投影、连接、 除法</a:t>
            </a:r>
          </a:p>
          <a:p>
            <a:pPr marL="342900" indent="-342900" defTabSz="914400"/>
            <a:r>
              <a:rPr lang="en-US" altLang="zh-CN"/>
              <a:t>3.2.3 </a:t>
            </a:r>
            <a:r>
              <a:rPr lang="zh-CN" altLang="en-US"/>
              <a:t>扩充的关系运算</a:t>
            </a:r>
          </a:p>
          <a:p>
            <a:pPr marL="742950" lvl="1" indent="-285750" defTabSz="914400"/>
            <a:r>
              <a:rPr lang="zh-CN" altLang="en-US"/>
              <a:t>属性重命名、外连接</a:t>
            </a:r>
          </a:p>
          <a:p>
            <a:pPr marL="342900" indent="-342900" defTabSz="914400"/>
            <a:r>
              <a:rPr lang="en-US" altLang="zh-CN"/>
              <a:t>3.2.4 </a:t>
            </a:r>
            <a:r>
              <a:rPr lang="zh-CN" altLang="en-US"/>
              <a:t>举例</a:t>
            </a:r>
          </a:p>
          <a:p>
            <a:pPr marL="342900" indent="-342900" defTabSz="914400"/>
            <a:r>
              <a:rPr lang="en-US" altLang="zh-CN"/>
              <a:t>3.2.5 ISBL </a:t>
            </a:r>
            <a:r>
              <a:rPr lang="zh-CN" altLang="en-US"/>
              <a:t>语言（略）</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8D138DC0-1B4F-429F-A148-24315AD58BC0}" type="slidenum">
              <a:rPr lang="zh-CN" altLang="en-US" sz="2000" smtClean="0"/>
              <a:pPr/>
              <a:t>51</a:t>
            </a:fld>
            <a:endParaRPr lang="en-US" altLang="zh-CN" sz="2000"/>
          </a:p>
        </p:txBody>
      </p:sp>
      <p:sp>
        <p:nvSpPr>
          <p:cNvPr id="44035"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DF5B9D64-CD8E-4B68-92EB-934132A1D7D2}" type="datetime1">
              <a:rPr lang="zh-CN" altLang="en-US" sz="1800" smtClean="0"/>
              <a:pPr/>
              <a:t>2024/6/12</a:t>
            </a:fld>
            <a:endParaRPr lang="en-US" altLang="zh-CN" sz="1000"/>
          </a:p>
        </p:txBody>
      </p:sp>
      <p:sp>
        <p:nvSpPr>
          <p:cNvPr id="1214466" name="Rectangle 2"/>
          <p:cNvSpPr>
            <a:spLocks noGrp="1" noChangeArrowheads="1"/>
          </p:cNvSpPr>
          <p:nvPr>
            <p:ph type="title"/>
          </p:nvPr>
        </p:nvSpPr>
        <p:spPr/>
        <p:txBody>
          <a:bodyPr/>
          <a:lstStyle/>
          <a:p>
            <a:pPr defTabSz="914400">
              <a:defRPr/>
            </a:pPr>
            <a:r>
              <a:rPr lang="en-US" altLang="zh-CN"/>
              <a:t>1. </a:t>
            </a:r>
            <a:r>
              <a:rPr lang="zh-CN" altLang="en-US"/>
              <a:t>选择（</a:t>
            </a:r>
            <a:r>
              <a:rPr lang="en-US" altLang="zh-CN"/>
              <a:t>Selection</a:t>
            </a:r>
            <a:r>
              <a:rPr lang="zh-CN" altLang="en-US"/>
              <a:t>） </a:t>
            </a:r>
          </a:p>
        </p:txBody>
      </p:sp>
      <p:sp>
        <p:nvSpPr>
          <p:cNvPr id="44037" name="Rectangle 3"/>
          <p:cNvSpPr>
            <a:spLocks noGrp="1" noChangeArrowheads="1"/>
          </p:cNvSpPr>
          <p:nvPr>
            <p:ph type="body" idx="1"/>
          </p:nvPr>
        </p:nvSpPr>
        <p:spPr>
          <a:xfrm>
            <a:off x="650875" y="1143000"/>
            <a:ext cx="8820150" cy="3286125"/>
          </a:xfrm>
        </p:spPr>
        <p:txBody>
          <a:bodyPr/>
          <a:lstStyle/>
          <a:p>
            <a:pPr marL="342900" indent="-342900" algn="just" defTabSz="914400"/>
            <a:r>
              <a:rPr lang="zh-CN" altLang="en-US"/>
              <a:t>选择运算是关系上的一元运算，是从关系中选择满足一定条件的元组子集    </a:t>
            </a:r>
          </a:p>
          <a:p>
            <a:pPr marL="342900" indent="-342900" algn="just" defTabSz="914400">
              <a:buFont typeface="Wingdings" pitchFamily="2" charset="2"/>
              <a:buNone/>
            </a:pPr>
            <a:r>
              <a:rPr lang="zh-CN" altLang="en-US"/>
              <a:t>                  </a:t>
            </a:r>
            <a:r>
              <a:rPr lang="en-US" altLang="zh-CN">
                <a:sym typeface="Symbol" pitchFamily="18" charset="2"/>
              </a:rPr>
              <a:t></a:t>
            </a:r>
            <a:r>
              <a:rPr lang="en-US" altLang="zh-CN" baseline="-25000"/>
              <a:t>F</a:t>
            </a:r>
            <a:r>
              <a:rPr lang="en-US" altLang="zh-CN"/>
              <a:t>(R)</a:t>
            </a:r>
            <a:r>
              <a:rPr lang="zh-CN" altLang="en-US"/>
              <a:t>＝</a:t>
            </a:r>
            <a:r>
              <a:rPr lang="en-US" altLang="zh-CN"/>
              <a:t>{t</a:t>
            </a:r>
            <a:r>
              <a:rPr lang="en-US" altLang="zh-CN">
                <a:sym typeface="Symbol" pitchFamily="18" charset="2"/>
              </a:rPr>
              <a:t></a:t>
            </a:r>
            <a:r>
              <a:rPr lang="en-US" altLang="zh-CN"/>
              <a:t>t∈R </a:t>
            </a:r>
            <a:r>
              <a:rPr lang="en-US" altLang="zh-CN">
                <a:sym typeface="Symbol" pitchFamily="18" charset="2"/>
              </a:rPr>
              <a:t></a:t>
            </a:r>
            <a:r>
              <a:rPr lang="en-US" altLang="zh-CN"/>
              <a:t> t(F) } </a:t>
            </a:r>
          </a:p>
          <a:p>
            <a:pPr marL="742950" lvl="1" indent="-285750" algn="just" defTabSz="914400"/>
            <a:r>
              <a:rPr lang="en-US" altLang="zh-CN"/>
              <a:t>F</a:t>
            </a:r>
            <a:r>
              <a:rPr lang="zh-CN" altLang="en-US"/>
              <a:t>是限定条件的布尔表达式，由逻辑算符</a:t>
            </a:r>
            <a:r>
              <a:rPr lang="en-US" altLang="zh-CN"/>
              <a:t>(</a:t>
            </a:r>
            <a:r>
              <a:rPr lang="en-US" altLang="zh-CN">
                <a:sym typeface="Symbol" pitchFamily="18" charset="2"/>
              </a:rPr>
              <a:t></a:t>
            </a:r>
            <a:r>
              <a:rPr lang="zh-CN" altLang="en-US"/>
              <a:t>、</a:t>
            </a:r>
            <a:r>
              <a:rPr lang="zh-CN" altLang="en-US">
                <a:sym typeface="Symbol" pitchFamily="18" charset="2"/>
              </a:rPr>
              <a:t></a:t>
            </a:r>
            <a:r>
              <a:rPr lang="zh-CN" altLang="en-US"/>
              <a:t>、</a:t>
            </a:r>
            <a:r>
              <a:rPr lang="zh-CN" altLang="en-US">
                <a:sym typeface="Symbol" pitchFamily="18" charset="2"/>
              </a:rPr>
              <a:t></a:t>
            </a:r>
            <a:r>
              <a:rPr lang="en-US" altLang="zh-CN"/>
              <a:t>)</a:t>
            </a:r>
            <a:r>
              <a:rPr lang="zh-CN" altLang="en-US"/>
              <a:t>连接比较表达式组成 </a:t>
            </a:r>
          </a:p>
          <a:p>
            <a:pPr marL="742950" lvl="1" indent="-285750" algn="just" defTabSz="914400"/>
            <a:r>
              <a:rPr lang="zh-CN" altLang="en-US"/>
              <a:t>上式表示在关系</a:t>
            </a:r>
            <a:r>
              <a:rPr lang="en-US" altLang="zh-CN"/>
              <a:t>R</a:t>
            </a:r>
            <a:r>
              <a:rPr lang="zh-CN" altLang="en-US"/>
              <a:t>中选择使</a:t>
            </a:r>
            <a:r>
              <a:rPr lang="en-US" altLang="zh-CN"/>
              <a:t>t(F)</a:t>
            </a:r>
            <a:r>
              <a:rPr lang="zh-CN" altLang="en-US"/>
              <a:t>为真的所有元组</a:t>
            </a:r>
          </a:p>
          <a:p>
            <a:pPr marL="742950" lvl="1" indent="-285750" algn="just" defTabSz="914400"/>
            <a:r>
              <a:rPr lang="zh-CN" altLang="en-US"/>
              <a:t>选择运算是从行的角度进行的运算</a:t>
            </a:r>
          </a:p>
        </p:txBody>
      </p:sp>
      <p:grpSp>
        <p:nvGrpSpPr>
          <p:cNvPr id="1214468" name="Group 4"/>
          <p:cNvGrpSpPr>
            <a:grpSpLocks/>
          </p:cNvGrpSpPr>
          <p:nvPr/>
        </p:nvGrpSpPr>
        <p:grpSpPr bwMode="auto">
          <a:xfrm>
            <a:off x="2216150" y="4581525"/>
            <a:ext cx="5191125" cy="2276475"/>
            <a:chOff x="2448" y="1728"/>
            <a:chExt cx="2640" cy="768"/>
          </a:xfrm>
        </p:grpSpPr>
        <p:sp>
          <p:nvSpPr>
            <p:cNvPr id="44039" name="Rectangle 5"/>
            <p:cNvSpPr>
              <a:spLocks noChangeArrowheads="1"/>
            </p:cNvSpPr>
            <p:nvPr/>
          </p:nvSpPr>
          <p:spPr bwMode="auto">
            <a:xfrm>
              <a:off x="2448" y="1728"/>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0" name="Rectangle 6" descr="浅色下对角线"/>
            <p:cNvSpPr>
              <a:spLocks noChangeArrowheads="1"/>
            </p:cNvSpPr>
            <p:nvPr/>
          </p:nvSpPr>
          <p:spPr bwMode="auto">
            <a:xfrm>
              <a:off x="2448" y="1824"/>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1" name="Rectangle 7"/>
            <p:cNvSpPr>
              <a:spLocks noChangeArrowheads="1"/>
            </p:cNvSpPr>
            <p:nvPr/>
          </p:nvSpPr>
          <p:spPr bwMode="auto">
            <a:xfrm>
              <a:off x="2448" y="1920"/>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2" name="Rectangle 8"/>
            <p:cNvSpPr>
              <a:spLocks noChangeArrowheads="1"/>
            </p:cNvSpPr>
            <p:nvPr/>
          </p:nvSpPr>
          <p:spPr bwMode="auto">
            <a:xfrm>
              <a:off x="2448" y="2400"/>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3" name="Rectangle 9"/>
            <p:cNvSpPr>
              <a:spLocks noChangeArrowheads="1"/>
            </p:cNvSpPr>
            <p:nvPr/>
          </p:nvSpPr>
          <p:spPr bwMode="auto">
            <a:xfrm>
              <a:off x="2448" y="2016"/>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4" name="Rectangle 10" descr="浅色下对角线"/>
            <p:cNvSpPr>
              <a:spLocks noChangeArrowheads="1"/>
            </p:cNvSpPr>
            <p:nvPr/>
          </p:nvSpPr>
          <p:spPr bwMode="auto">
            <a:xfrm>
              <a:off x="2448" y="2112"/>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5" name="Rectangle 11"/>
            <p:cNvSpPr>
              <a:spLocks noChangeArrowheads="1"/>
            </p:cNvSpPr>
            <p:nvPr/>
          </p:nvSpPr>
          <p:spPr bwMode="auto">
            <a:xfrm>
              <a:off x="2448" y="2208"/>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6" name="Rectangle 12" descr="浅色下对角线"/>
            <p:cNvSpPr>
              <a:spLocks noChangeArrowheads="1"/>
            </p:cNvSpPr>
            <p:nvPr/>
          </p:nvSpPr>
          <p:spPr bwMode="auto">
            <a:xfrm>
              <a:off x="2448" y="2304"/>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7" name="Rectangle 13" descr="浅色下对角线"/>
            <p:cNvSpPr>
              <a:spLocks noChangeArrowheads="1"/>
            </p:cNvSpPr>
            <p:nvPr/>
          </p:nvSpPr>
          <p:spPr bwMode="auto">
            <a:xfrm>
              <a:off x="4176" y="2112"/>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8" name="Rectangle 14" descr="浅色下对角线"/>
            <p:cNvSpPr>
              <a:spLocks noChangeArrowheads="1"/>
            </p:cNvSpPr>
            <p:nvPr/>
          </p:nvSpPr>
          <p:spPr bwMode="auto">
            <a:xfrm>
              <a:off x="4176" y="2016"/>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49" name="Rectangle 15" descr="浅色下对角线"/>
            <p:cNvSpPr>
              <a:spLocks noChangeArrowheads="1"/>
            </p:cNvSpPr>
            <p:nvPr/>
          </p:nvSpPr>
          <p:spPr bwMode="auto">
            <a:xfrm>
              <a:off x="4176" y="1920"/>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50" name="AutoShape 16"/>
            <p:cNvSpPr>
              <a:spLocks noChangeArrowheads="1"/>
            </p:cNvSpPr>
            <p:nvPr/>
          </p:nvSpPr>
          <p:spPr bwMode="auto">
            <a:xfrm>
              <a:off x="3552" y="2016"/>
              <a:ext cx="528" cy="144"/>
            </a:xfrm>
            <a:prstGeom prst="rightArrow">
              <a:avLst>
                <a:gd name="adj1" fmla="val 50000"/>
                <a:gd name="adj2" fmla="val 91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4051" name="Text Box 17"/>
            <p:cNvSpPr txBox="1">
              <a:spLocks noChangeArrowheads="1"/>
            </p:cNvSpPr>
            <p:nvPr/>
          </p:nvSpPr>
          <p:spPr bwMode="auto">
            <a:xfrm>
              <a:off x="3552" y="1728"/>
              <a:ext cx="432"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r>
                <a:rPr lang="en-US" altLang="zh-CN">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14468"/>
                                        </p:tgtEl>
                                        <p:attrNameLst>
                                          <p:attrName>style.visibility</p:attrName>
                                        </p:attrNameLst>
                                      </p:cBhvr>
                                      <p:to>
                                        <p:strVal val="visible"/>
                                      </p:to>
                                    </p:set>
                                    <p:animEffect transition="in" filter="wipe(left)">
                                      <p:cBhvr>
                                        <p:cTn id="7" dur="2000"/>
                                        <p:tgtEl>
                                          <p:spTgt spid="1214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F7FC836C-1004-4074-AB37-B751A80A83DE}" type="slidenum">
              <a:rPr lang="zh-CN" altLang="en-US" sz="2000" smtClean="0"/>
              <a:pPr/>
              <a:t>52</a:t>
            </a:fld>
            <a:endParaRPr lang="en-US" altLang="zh-CN" sz="2000"/>
          </a:p>
        </p:txBody>
      </p:sp>
      <p:sp>
        <p:nvSpPr>
          <p:cNvPr id="47107"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0BD6A467-D4CE-445F-B088-83404CCE2301}" type="datetime1">
              <a:rPr lang="zh-CN" altLang="en-US" sz="1800" smtClean="0"/>
              <a:pPr/>
              <a:t>2024/6/12</a:t>
            </a:fld>
            <a:endParaRPr lang="en-US" altLang="zh-CN" sz="1000"/>
          </a:p>
        </p:txBody>
      </p:sp>
      <p:sp>
        <p:nvSpPr>
          <p:cNvPr id="1219586" name="Rectangle 2"/>
          <p:cNvSpPr>
            <a:spLocks noGrp="1" noChangeArrowheads="1"/>
          </p:cNvSpPr>
          <p:nvPr>
            <p:ph type="title"/>
          </p:nvPr>
        </p:nvSpPr>
        <p:spPr/>
        <p:txBody>
          <a:bodyPr/>
          <a:lstStyle/>
          <a:p>
            <a:pPr>
              <a:defRPr/>
            </a:pPr>
            <a:r>
              <a:rPr lang="en-US" altLang="zh-CN"/>
              <a:t>2. </a:t>
            </a:r>
            <a:r>
              <a:rPr lang="zh-CN" altLang="en-US"/>
              <a:t>投影（</a:t>
            </a:r>
            <a:r>
              <a:rPr lang="en-US" altLang="zh-CN"/>
              <a:t>Projection</a:t>
            </a:r>
            <a:r>
              <a:rPr lang="zh-CN" altLang="en-US"/>
              <a:t>）</a:t>
            </a:r>
          </a:p>
        </p:txBody>
      </p:sp>
      <p:sp>
        <p:nvSpPr>
          <p:cNvPr id="47109" name="Rectangle 3"/>
          <p:cNvSpPr>
            <a:spLocks noGrp="1" noChangeArrowheads="1"/>
          </p:cNvSpPr>
          <p:nvPr>
            <p:ph type="body" idx="1"/>
          </p:nvPr>
        </p:nvSpPr>
        <p:spPr>
          <a:xfrm>
            <a:off x="650875" y="1143000"/>
            <a:ext cx="8820150" cy="2495550"/>
          </a:xfrm>
        </p:spPr>
        <p:txBody>
          <a:bodyPr/>
          <a:lstStyle/>
          <a:p>
            <a:pPr algn="just">
              <a:lnSpc>
                <a:spcPct val="80000"/>
              </a:lnSpc>
            </a:pPr>
            <a:r>
              <a:rPr lang="zh-CN" altLang="en-US"/>
              <a:t>在模式</a:t>
            </a:r>
            <a:r>
              <a:rPr lang="en-US" altLang="zh-CN"/>
              <a:t>R</a:t>
            </a:r>
            <a:r>
              <a:rPr lang="zh-CN" altLang="en-US"/>
              <a:t>上的投影运算表示为 </a:t>
            </a:r>
          </a:p>
          <a:p>
            <a:pPr lvl="2" algn="just">
              <a:lnSpc>
                <a:spcPct val="80000"/>
              </a:lnSpc>
              <a:buFont typeface="Wingdings" pitchFamily="2" charset="2"/>
              <a:buNone/>
            </a:pPr>
            <a:r>
              <a:rPr lang="zh-CN" altLang="en-US">
                <a:sym typeface="Symbol" pitchFamily="18" charset="2"/>
              </a:rPr>
              <a:t></a:t>
            </a:r>
            <a:r>
              <a:rPr lang="en-US" altLang="zh-CN" i="1" baseline="-25000"/>
              <a:t>x</a:t>
            </a:r>
            <a:r>
              <a:rPr lang="en-US" altLang="zh-CN"/>
              <a:t>(R)={t[X] | t∈R} </a:t>
            </a:r>
          </a:p>
          <a:p>
            <a:pPr lvl="1" algn="just">
              <a:lnSpc>
                <a:spcPct val="80000"/>
              </a:lnSpc>
            </a:pPr>
            <a:r>
              <a:rPr lang="zh-CN" altLang="en-US"/>
              <a:t>其中，</a:t>
            </a:r>
            <a:r>
              <a:rPr lang="zh-CN" altLang="en-US">
                <a:sym typeface="Symbol" pitchFamily="18" charset="2"/>
              </a:rPr>
              <a:t></a:t>
            </a:r>
            <a:r>
              <a:rPr lang="zh-CN" altLang="en-US"/>
              <a:t>是投影算符，</a:t>
            </a:r>
            <a:r>
              <a:rPr lang="en-US" altLang="zh-CN"/>
              <a:t>X</a:t>
            </a:r>
            <a:r>
              <a:rPr lang="zh-CN" altLang="en-US"/>
              <a:t>是模式</a:t>
            </a:r>
            <a:r>
              <a:rPr lang="en-US" altLang="zh-CN"/>
              <a:t>R</a:t>
            </a:r>
            <a:r>
              <a:rPr lang="zh-CN" altLang="en-US"/>
              <a:t>属性的子集，</a:t>
            </a:r>
            <a:r>
              <a:rPr lang="en-US" altLang="zh-CN"/>
              <a:t>t[X]</a:t>
            </a:r>
            <a:r>
              <a:rPr lang="zh-CN" altLang="en-US"/>
              <a:t>表示</a:t>
            </a:r>
            <a:r>
              <a:rPr lang="en-US" altLang="zh-CN"/>
              <a:t>R</a:t>
            </a:r>
            <a:r>
              <a:rPr lang="zh-CN" altLang="en-US"/>
              <a:t>中元组在属性集</a:t>
            </a:r>
            <a:r>
              <a:rPr lang="en-US" altLang="zh-CN"/>
              <a:t>X</a:t>
            </a:r>
            <a:r>
              <a:rPr lang="zh-CN" altLang="en-US"/>
              <a:t>上的值，或为元组</a:t>
            </a:r>
            <a:r>
              <a:rPr lang="en-US" altLang="zh-CN"/>
              <a:t>t</a:t>
            </a:r>
            <a:r>
              <a:rPr lang="zh-CN" altLang="en-US"/>
              <a:t>在</a:t>
            </a:r>
            <a:r>
              <a:rPr lang="en-US" altLang="zh-CN"/>
              <a:t>X</a:t>
            </a:r>
            <a:r>
              <a:rPr lang="zh-CN" altLang="en-US"/>
              <a:t>上的投影 </a:t>
            </a:r>
          </a:p>
          <a:p>
            <a:pPr lvl="1" algn="just">
              <a:lnSpc>
                <a:spcPct val="80000"/>
              </a:lnSpc>
            </a:pPr>
            <a:r>
              <a:rPr lang="zh-CN" altLang="en-US"/>
              <a:t>从</a:t>
            </a:r>
            <a:r>
              <a:rPr lang="en-US" altLang="zh-CN" i="1"/>
              <a:t>R</a:t>
            </a:r>
            <a:r>
              <a:rPr lang="zh-CN" altLang="en-US"/>
              <a:t>中选择出若干属性列组成新的关系</a:t>
            </a:r>
          </a:p>
        </p:txBody>
      </p:sp>
      <p:grpSp>
        <p:nvGrpSpPr>
          <p:cNvPr id="1219588" name="Group 4"/>
          <p:cNvGrpSpPr>
            <a:grpSpLocks/>
          </p:cNvGrpSpPr>
          <p:nvPr/>
        </p:nvGrpSpPr>
        <p:grpSpPr bwMode="auto">
          <a:xfrm>
            <a:off x="3297238" y="4149725"/>
            <a:ext cx="4464050" cy="1527175"/>
            <a:chOff x="1536" y="1584"/>
            <a:chExt cx="1728" cy="1008"/>
          </a:xfrm>
        </p:grpSpPr>
        <p:sp>
          <p:nvSpPr>
            <p:cNvPr id="47113" name="AutoShape 5"/>
            <p:cNvSpPr>
              <a:spLocks noChangeArrowheads="1"/>
            </p:cNvSpPr>
            <p:nvPr/>
          </p:nvSpPr>
          <p:spPr bwMode="auto">
            <a:xfrm>
              <a:off x="2352" y="2016"/>
              <a:ext cx="528" cy="144"/>
            </a:xfrm>
            <a:prstGeom prst="rightArrow">
              <a:avLst>
                <a:gd name="adj1" fmla="val 50000"/>
                <a:gd name="adj2" fmla="val 91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7114" name="Text Box 6"/>
            <p:cNvSpPr txBox="1">
              <a:spLocks noChangeArrowheads="1"/>
            </p:cNvSpPr>
            <p:nvPr/>
          </p:nvSpPr>
          <p:spPr bwMode="auto">
            <a:xfrm>
              <a:off x="2352" y="1728"/>
              <a:ext cx="43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r>
                <a:rPr lang="zh-CN" altLang="en-US" sz="2000">
                  <a:sym typeface="Symbol" pitchFamily="18" charset="2"/>
                </a:rPr>
                <a:t></a:t>
              </a:r>
              <a:endParaRPr lang="en-US" altLang="zh-CN" sz="2000">
                <a:sym typeface="Symbol" pitchFamily="18" charset="2"/>
              </a:endParaRPr>
            </a:p>
          </p:txBody>
        </p:sp>
        <p:sp>
          <p:nvSpPr>
            <p:cNvPr id="47115" name="Rectangle 7"/>
            <p:cNvSpPr>
              <a:spLocks noChangeArrowheads="1"/>
            </p:cNvSpPr>
            <p:nvPr/>
          </p:nvSpPr>
          <p:spPr bwMode="auto">
            <a:xfrm>
              <a:off x="1536" y="1584"/>
              <a:ext cx="96" cy="100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7116" name="Rectangle 8" descr="浅色下对角线"/>
            <p:cNvSpPr>
              <a:spLocks noChangeArrowheads="1"/>
            </p:cNvSpPr>
            <p:nvPr/>
          </p:nvSpPr>
          <p:spPr bwMode="auto">
            <a:xfrm>
              <a:off x="1632" y="1584"/>
              <a:ext cx="96" cy="1008"/>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7117" name="Rectangle 9"/>
            <p:cNvSpPr>
              <a:spLocks noChangeArrowheads="1"/>
            </p:cNvSpPr>
            <p:nvPr/>
          </p:nvSpPr>
          <p:spPr bwMode="auto">
            <a:xfrm>
              <a:off x="1728" y="1584"/>
              <a:ext cx="96" cy="100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7118" name="Rectangle 10"/>
            <p:cNvSpPr>
              <a:spLocks noChangeArrowheads="1"/>
            </p:cNvSpPr>
            <p:nvPr/>
          </p:nvSpPr>
          <p:spPr bwMode="auto">
            <a:xfrm>
              <a:off x="1824" y="1584"/>
              <a:ext cx="96" cy="100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7119" name="Rectangle 11" descr="浅色下对角线"/>
            <p:cNvSpPr>
              <a:spLocks noChangeArrowheads="1"/>
            </p:cNvSpPr>
            <p:nvPr/>
          </p:nvSpPr>
          <p:spPr bwMode="auto">
            <a:xfrm>
              <a:off x="1920" y="1584"/>
              <a:ext cx="96" cy="1008"/>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7120" name="Rectangle 12"/>
            <p:cNvSpPr>
              <a:spLocks noChangeArrowheads="1"/>
            </p:cNvSpPr>
            <p:nvPr/>
          </p:nvSpPr>
          <p:spPr bwMode="auto">
            <a:xfrm>
              <a:off x="2016" y="1584"/>
              <a:ext cx="96" cy="100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7121" name="Rectangle 13" descr="浅色下对角线"/>
            <p:cNvSpPr>
              <a:spLocks noChangeArrowheads="1"/>
            </p:cNvSpPr>
            <p:nvPr/>
          </p:nvSpPr>
          <p:spPr bwMode="auto">
            <a:xfrm>
              <a:off x="3072" y="1584"/>
              <a:ext cx="96" cy="1008"/>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47122" name="Rectangle 14" descr="浅色下对角线"/>
            <p:cNvSpPr>
              <a:spLocks noChangeArrowheads="1"/>
            </p:cNvSpPr>
            <p:nvPr/>
          </p:nvSpPr>
          <p:spPr bwMode="auto">
            <a:xfrm>
              <a:off x="3168" y="1584"/>
              <a:ext cx="96" cy="1008"/>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sp>
        <p:nvSpPr>
          <p:cNvPr id="1219599" name="Rectangle 15"/>
          <p:cNvSpPr>
            <a:spLocks noChangeArrowheads="1"/>
          </p:cNvSpPr>
          <p:nvPr/>
        </p:nvSpPr>
        <p:spPr bwMode="auto">
          <a:xfrm>
            <a:off x="669925" y="3789363"/>
            <a:ext cx="882015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defRPr sz="2400" b="1">
                <a:solidFill>
                  <a:schemeClr val="tx1"/>
                </a:solidFill>
                <a:latin typeface="Arial" charset="0"/>
                <a:ea typeface="宋体" pitchFamily="2" charset="-122"/>
              </a:defRPr>
            </a:lvl1pPr>
            <a:lvl2pPr marL="742950" indent="-285750"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just">
              <a:lnSpc>
                <a:spcPct val="80000"/>
              </a:lnSpc>
              <a:spcBef>
                <a:spcPct val="35000"/>
              </a:spcBef>
              <a:buClr>
                <a:srgbClr val="27305F"/>
              </a:buClr>
              <a:buSzPct val="60000"/>
              <a:buFont typeface="Wingdings" pitchFamily="2" charset="2"/>
              <a:buChar char="n"/>
            </a:pPr>
            <a:r>
              <a:rPr lang="zh-CN" altLang="en-US" sz="2800">
                <a:latin typeface="Times New Roman" pitchFamily="18" charset="0"/>
              </a:rPr>
              <a:t>投影操作主要是从列的角度进行运算</a:t>
            </a:r>
          </a:p>
        </p:txBody>
      </p:sp>
      <p:sp>
        <p:nvSpPr>
          <p:cNvPr id="1219600" name="Rectangle 16"/>
          <p:cNvSpPr>
            <a:spLocks noChangeArrowheads="1"/>
          </p:cNvSpPr>
          <p:nvPr/>
        </p:nvSpPr>
        <p:spPr bwMode="auto">
          <a:xfrm>
            <a:off x="344488" y="5842000"/>
            <a:ext cx="88201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14388">
              <a:defRPr sz="2400" b="1">
                <a:solidFill>
                  <a:schemeClr val="tx1"/>
                </a:solidFill>
                <a:latin typeface="Arial" charset="0"/>
                <a:ea typeface="宋体" pitchFamily="2" charset="-122"/>
              </a:defRPr>
            </a:lvl1pPr>
            <a:lvl2pPr marL="649288" indent="-261938"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lvl="1" algn="just">
              <a:lnSpc>
                <a:spcPct val="80000"/>
              </a:lnSpc>
              <a:spcBef>
                <a:spcPct val="35000"/>
              </a:spcBef>
              <a:buClr>
                <a:srgbClr val="27305F"/>
              </a:buClr>
              <a:buFontTx/>
              <a:buChar char="–"/>
            </a:pPr>
            <a:r>
              <a:rPr lang="zh-CN" altLang="en-US" sz="2800">
                <a:latin typeface="Times New Roman" pitchFamily="18" charset="0"/>
              </a:rPr>
              <a:t>但投影之后不仅取消了原关系中的某些列，而且还可能取消某些元组（避免重复行）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19599"/>
                                        </p:tgtEl>
                                        <p:attrNameLst>
                                          <p:attrName>style.visibility</p:attrName>
                                        </p:attrNameLst>
                                      </p:cBhvr>
                                      <p:to>
                                        <p:strVal val="visible"/>
                                      </p:to>
                                    </p:set>
                                    <p:animEffect transition="in" filter="wipe(up)">
                                      <p:cBhvr>
                                        <p:cTn id="7" dur="1000"/>
                                        <p:tgtEl>
                                          <p:spTgt spid="1219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19588"/>
                                        </p:tgtEl>
                                        <p:attrNameLst>
                                          <p:attrName>style.visibility</p:attrName>
                                        </p:attrNameLst>
                                      </p:cBhvr>
                                      <p:to>
                                        <p:strVal val="visible"/>
                                      </p:to>
                                    </p:set>
                                    <p:animEffect transition="in" filter="wipe(left)">
                                      <p:cBhvr>
                                        <p:cTn id="12" dur="1000"/>
                                        <p:tgtEl>
                                          <p:spTgt spid="1219588"/>
                                        </p:tgtEl>
                                      </p:cBhvr>
                                    </p:animEffect>
                                  </p:childTnLst>
                                </p:cTn>
                              </p:par>
                            </p:childTnLst>
                          </p:cTn>
                        </p:par>
                        <p:par>
                          <p:cTn id="13" fill="hold" nodeType="afterGroup">
                            <p:stCondLst>
                              <p:cond delay="1000"/>
                            </p:stCondLst>
                            <p:childTnLst>
                              <p:par>
                                <p:cTn id="14" presetID="22" presetClass="entr" presetSubtype="1" fill="hold" grpId="0" nodeType="afterEffect">
                                  <p:stCondLst>
                                    <p:cond delay="5000"/>
                                  </p:stCondLst>
                                  <p:childTnLst>
                                    <p:set>
                                      <p:cBhvr>
                                        <p:cTn id="15" dur="1" fill="hold">
                                          <p:stCondLst>
                                            <p:cond delay="0"/>
                                          </p:stCondLst>
                                        </p:cTn>
                                        <p:tgtEl>
                                          <p:spTgt spid="1219600"/>
                                        </p:tgtEl>
                                        <p:attrNameLst>
                                          <p:attrName>style.visibility</p:attrName>
                                        </p:attrNameLst>
                                      </p:cBhvr>
                                      <p:to>
                                        <p:strVal val="visible"/>
                                      </p:to>
                                    </p:set>
                                    <p:animEffect transition="in" filter="wipe(up)">
                                      <p:cBhvr>
                                        <p:cTn id="16" dur="1000"/>
                                        <p:tgtEl>
                                          <p:spTgt spid="1219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599" grpId="0"/>
      <p:bldP spid="121960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1BD6557A-4CF0-4422-9128-BD4180273AF3}" type="slidenum">
              <a:rPr lang="zh-CN" altLang="en-US" sz="2000" smtClean="0"/>
              <a:pPr/>
              <a:t>53</a:t>
            </a:fld>
            <a:endParaRPr lang="en-US" altLang="zh-CN" sz="2000"/>
          </a:p>
        </p:txBody>
      </p:sp>
      <p:sp>
        <p:nvSpPr>
          <p:cNvPr id="49155"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A5A68C71-B637-4A52-8103-CD59FDCBE7E4}" type="datetime1">
              <a:rPr lang="zh-CN" altLang="en-US" sz="1800" smtClean="0"/>
              <a:pPr/>
              <a:t>2024/6/12</a:t>
            </a:fld>
            <a:endParaRPr lang="en-US" altLang="zh-CN" sz="1000"/>
          </a:p>
        </p:txBody>
      </p:sp>
      <p:sp>
        <p:nvSpPr>
          <p:cNvPr id="1222658" name="Rectangle 2"/>
          <p:cNvSpPr>
            <a:spLocks noGrp="1" noChangeArrowheads="1"/>
          </p:cNvSpPr>
          <p:nvPr>
            <p:ph type="title"/>
          </p:nvPr>
        </p:nvSpPr>
        <p:spPr/>
        <p:txBody>
          <a:bodyPr/>
          <a:lstStyle/>
          <a:p>
            <a:pPr defTabSz="914400">
              <a:defRPr/>
            </a:pPr>
            <a:r>
              <a:rPr lang="en-US" altLang="zh-CN"/>
              <a:t>3. </a:t>
            </a:r>
            <a:r>
              <a:rPr lang="zh-CN" altLang="en-US"/>
              <a:t>连接（</a:t>
            </a:r>
            <a:r>
              <a:rPr lang="en-US" altLang="zh-CN"/>
              <a:t>Join</a:t>
            </a:r>
            <a:r>
              <a:rPr lang="zh-CN" altLang="en-US"/>
              <a:t>） </a:t>
            </a:r>
          </a:p>
        </p:txBody>
      </p:sp>
      <p:sp>
        <p:nvSpPr>
          <p:cNvPr id="49157" name="Rectangle 3"/>
          <p:cNvSpPr>
            <a:spLocks noGrp="1" noChangeArrowheads="1"/>
          </p:cNvSpPr>
          <p:nvPr>
            <p:ph type="body" idx="1"/>
          </p:nvPr>
        </p:nvSpPr>
        <p:spPr>
          <a:xfrm>
            <a:off x="450850" y="1143000"/>
            <a:ext cx="9255125" cy="5129096"/>
          </a:xfrm>
        </p:spPr>
        <p:txBody>
          <a:bodyPr/>
          <a:lstStyle/>
          <a:p>
            <a:pPr marL="342900" indent="-342900" algn="just" defTabSz="914400"/>
            <a:r>
              <a:rPr lang="zh-CN" altLang="en-US" dirty="0"/>
              <a:t>连接运算是把二个关系中的元组按条件连接起来，形成一个新关系</a:t>
            </a:r>
          </a:p>
          <a:p>
            <a:pPr marL="819150" lvl="1" indent="-285750" algn="just" defTabSz="914400"/>
            <a:r>
              <a:rPr lang="zh-CN" altLang="en-US" dirty="0"/>
              <a:t>条件连接</a:t>
            </a:r>
          </a:p>
          <a:p>
            <a:pPr marL="819150" lvl="1" indent="-285750" algn="just" defTabSz="914400"/>
            <a:r>
              <a:rPr lang="zh-CN" altLang="en-US" dirty="0"/>
              <a:t>自然连接</a:t>
            </a:r>
          </a:p>
          <a:p>
            <a:pPr marL="342900" indent="-342900" algn="just" defTabSz="914400"/>
            <a:r>
              <a:rPr lang="zh-CN" altLang="en-US" dirty="0">
                <a:solidFill>
                  <a:srgbClr val="0000FF"/>
                </a:solidFill>
              </a:rPr>
              <a:t>条件连接</a:t>
            </a:r>
            <a:r>
              <a:rPr lang="zh-CN" altLang="en-US" dirty="0"/>
              <a:t>也称</a:t>
            </a:r>
            <a:r>
              <a:rPr lang="zh-CN" altLang="en-US" dirty="0">
                <a:sym typeface="Symbol" pitchFamily="18" charset="2"/>
              </a:rPr>
              <a:t></a:t>
            </a:r>
            <a:r>
              <a:rPr lang="zh-CN" altLang="en-US" dirty="0"/>
              <a:t>连接，是将二个关系中满足</a:t>
            </a:r>
            <a:r>
              <a:rPr lang="zh-CN" altLang="en-US" dirty="0">
                <a:sym typeface="Symbol" pitchFamily="18" charset="2"/>
              </a:rPr>
              <a:t></a:t>
            </a:r>
            <a:r>
              <a:rPr lang="zh-CN" altLang="en-US" dirty="0"/>
              <a:t>条件的元组拼接起来形成新元组的集合。 </a:t>
            </a:r>
          </a:p>
          <a:p>
            <a:pPr marL="819150" lvl="1" indent="-285750" algn="just" defTabSz="914400"/>
            <a:r>
              <a:rPr lang="zh-CN" altLang="en-US" dirty="0"/>
              <a:t>设属性</a:t>
            </a:r>
            <a:r>
              <a:rPr lang="en-US" altLang="zh-CN" dirty="0"/>
              <a:t>A</a:t>
            </a:r>
            <a:r>
              <a:rPr lang="zh-CN" altLang="en-US" dirty="0"/>
              <a:t>和</a:t>
            </a:r>
            <a:r>
              <a:rPr lang="en-US" altLang="zh-CN" dirty="0"/>
              <a:t>B</a:t>
            </a:r>
            <a:r>
              <a:rPr lang="zh-CN" altLang="en-US" dirty="0"/>
              <a:t>分别是关系</a:t>
            </a:r>
            <a:r>
              <a:rPr lang="en-US" altLang="zh-CN" dirty="0"/>
              <a:t>R</a:t>
            </a:r>
            <a:r>
              <a:rPr lang="zh-CN" altLang="en-US" dirty="0"/>
              <a:t>和</a:t>
            </a:r>
            <a:r>
              <a:rPr lang="en-US" altLang="zh-CN" dirty="0"/>
              <a:t>S</a:t>
            </a:r>
            <a:r>
              <a:rPr lang="zh-CN" altLang="en-US" dirty="0"/>
              <a:t>上的属性，且定义在同一个域上，</a:t>
            </a:r>
            <a:r>
              <a:rPr lang="en-US" altLang="zh-CN" dirty="0"/>
              <a:t>R</a:t>
            </a:r>
            <a:r>
              <a:rPr lang="zh-CN" altLang="en-US" dirty="0"/>
              <a:t>和</a:t>
            </a:r>
            <a:r>
              <a:rPr lang="en-US" altLang="zh-CN" dirty="0"/>
              <a:t>S</a:t>
            </a:r>
            <a:r>
              <a:rPr lang="zh-CN" altLang="en-US" dirty="0"/>
              <a:t>的连接记为： </a:t>
            </a:r>
          </a:p>
          <a:p>
            <a:pPr marL="819150" lvl="1" indent="-285750" algn="just" defTabSz="914400">
              <a:buFontTx/>
              <a:buNone/>
            </a:pPr>
            <a:r>
              <a:rPr lang="zh-CN" altLang="en-US" sz="2400" i="1" dirty="0"/>
              <a:t> </a:t>
            </a:r>
            <a:endParaRPr lang="en-US" altLang="zh-CN" sz="2400" dirty="0"/>
          </a:p>
          <a:p>
            <a:pPr marL="819150" lvl="1" indent="-285750" algn="just" defTabSz="914400">
              <a:buFontTx/>
              <a:buNone/>
            </a:pPr>
            <a:endParaRPr lang="en-US" altLang="zh-CN" sz="1400" dirty="0"/>
          </a:p>
          <a:p>
            <a:pPr marL="1238250" lvl="2" indent="-228600" algn="just" defTabSz="914400"/>
            <a:r>
              <a:rPr lang="zh-CN" altLang="en-US" dirty="0"/>
              <a:t>其中，</a:t>
            </a:r>
            <a:r>
              <a:rPr lang="en-US" altLang="zh-CN" dirty="0">
                <a:sym typeface="Wingdings 3" pitchFamily="18" charset="2"/>
              </a:rPr>
              <a:t> </a:t>
            </a:r>
            <a:r>
              <a:rPr lang="en-US" altLang="zh-CN" sz="3600" dirty="0">
                <a:sym typeface="Wingdings 3" pitchFamily="18" charset="2"/>
              </a:rPr>
              <a:t>⋈</a:t>
            </a:r>
            <a:r>
              <a:rPr lang="zh-CN" altLang="en-US" dirty="0"/>
              <a:t>是连接符，</a:t>
            </a:r>
            <a:r>
              <a:rPr lang="en-US" altLang="zh-CN" dirty="0"/>
              <a:t>A</a:t>
            </a:r>
            <a:r>
              <a:rPr lang="en-US" altLang="zh-CN" dirty="0">
                <a:sym typeface="Symbol" pitchFamily="18" charset="2"/>
              </a:rPr>
              <a:t></a:t>
            </a:r>
            <a:r>
              <a:rPr lang="en-US" altLang="zh-CN" dirty="0"/>
              <a:t>B</a:t>
            </a:r>
            <a:r>
              <a:rPr lang="zh-CN" altLang="en-US" dirty="0"/>
              <a:t>为连接条件。</a:t>
            </a:r>
            <a:r>
              <a:rPr lang="zh-CN" altLang="en-US" dirty="0">
                <a:sym typeface="Symbol" pitchFamily="18" charset="2"/>
              </a:rPr>
              <a:t></a:t>
            </a:r>
            <a:r>
              <a:rPr lang="zh-CN" altLang="en-US" dirty="0"/>
              <a:t>是比较符 </a:t>
            </a:r>
          </a:p>
        </p:txBody>
      </p:sp>
      <p:pic>
        <p:nvPicPr>
          <p:cNvPr id="4915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888" y="4800600"/>
            <a:ext cx="768985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D8A835E1-5916-4124-A92D-BEFDADC7FB74}" type="slidenum">
              <a:rPr lang="zh-CN" altLang="en-US" sz="2000" smtClean="0"/>
              <a:pPr/>
              <a:t>54</a:t>
            </a:fld>
            <a:endParaRPr lang="en-US" altLang="zh-CN" sz="2000"/>
          </a:p>
        </p:txBody>
      </p:sp>
      <p:sp>
        <p:nvSpPr>
          <p:cNvPr id="51203"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99220F01-49AA-452D-A2C8-4FCAB9055F33}" type="datetime1">
              <a:rPr lang="zh-CN" altLang="en-US" sz="1800" smtClean="0"/>
              <a:pPr/>
              <a:t>2024/6/12</a:t>
            </a:fld>
            <a:endParaRPr lang="en-US" altLang="zh-CN" sz="1000"/>
          </a:p>
        </p:txBody>
      </p:sp>
      <p:sp>
        <p:nvSpPr>
          <p:cNvPr id="1223682" name="Rectangle 2"/>
          <p:cNvSpPr>
            <a:spLocks noGrp="1" noChangeArrowheads="1"/>
          </p:cNvSpPr>
          <p:nvPr>
            <p:ph type="title"/>
          </p:nvPr>
        </p:nvSpPr>
        <p:spPr/>
        <p:txBody>
          <a:bodyPr/>
          <a:lstStyle/>
          <a:p>
            <a:pPr defTabSz="914400">
              <a:defRPr/>
            </a:pPr>
            <a:r>
              <a:rPr lang="en-US" altLang="zh-CN"/>
              <a:t>3. </a:t>
            </a:r>
            <a:r>
              <a:rPr lang="zh-CN" altLang="en-US"/>
              <a:t>连接（</a:t>
            </a:r>
            <a:r>
              <a:rPr lang="en-US" altLang="zh-CN"/>
              <a:t>Join</a:t>
            </a:r>
            <a:r>
              <a:rPr lang="zh-CN" altLang="en-US"/>
              <a:t>）</a:t>
            </a:r>
            <a:endParaRPr lang="en-US" altLang="zh-CN"/>
          </a:p>
        </p:txBody>
      </p:sp>
      <p:sp>
        <p:nvSpPr>
          <p:cNvPr id="51205" name="Rectangle 3"/>
          <p:cNvSpPr>
            <a:spLocks noGrp="1" noChangeArrowheads="1"/>
          </p:cNvSpPr>
          <p:nvPr>
            <p:ph type="body" idx="1"/>
          </p:nvPr>
        </p:nvSpPr>
        <p:spPr>
          <a:xfrm>
            <a:off x="650875" y="1143000"/>
            <a:ext cx="8820150" cy="4011613"/>
          </a:xfrm>
        </p:spPr>
        <p:txBody>
          <a:bodyPr/>
          <a:lstStyle/>
          <a:p>
            <a:pPr marL="342900" indent="-342900" defTabSz="914400">
              <a:lnSpc>
                <a:spcPct val="110000"/>
              </a:lnSpc>
            </a:pPr>
            <a:r>
              <a:rPr lang="zh-CN" altLang="en-US">
                <a:solidFill>
                  <a:srgbClr val="0000FF"/>
                </a:solidFill>
              </a:rPr>
              <a:t>条件连接</a:t>
            </a:r>
          </a:p>
          <a:p>
            <a:pPr marL="742950" lvl="1" indent="-285750" defTabSz="914400">
              <a:lnSpc>
                <a:spcPct val="110000"/>
              </a:lnSpc>
            </a:pPr>
            <a:r>
              <a:rPr lang="zh-CN" altLang="en-US"/>
              <a:t>从</a:t>
            </a:r>
            <a:r>
              <a:rPr lang="en-US" altLang="zh-CN" i="1"/>
              <a:t>R</a:t>
            </a:r>
            <a:r>
              <a:rPr lang="zh-CN" altLang="en-US"/>
              <a:t>和</a:t>
            </a:r>
            <a:r>
              <a:rPr lang="en-US" altLang="zh-CN" i="1"/>
              <a:t>S</a:t>
            </a:r>
            <a:r>
              <a:rPr lang="zh-CN" altLang="en-US"/>
              <a:t>的笛卡尔积</a:t>
            </a:r>
            <a:r>
              <a:rPr lang="en-US" altLang="zh-CN" i="1"/>
              <a:t>R</a:t>
            </a:r>
            <a:r>
              <a:rPr lang="en-US" altLang="zh-CN"/>
              <a:t>×</a:t>
            </a:r>
            <a:r>
              <a:rPr lang="en-US" altLang="zh-CN" i="1"/>
              <a:t>S</a:t>
            </a:r>
            <a:r>
              <a:rPr lang="zh-CN" altLang="en-US"/>
              <a:t>中选取</a:t>
            </a:r>
            <a:r>
              <a:rPr lang="en-US" altLang="zh-CN" i="1"/>
              <a:t>R</a:t>
            </a:r>
            <a:r>
              <a:rPr lang="zh-CN" altLang="en-US"/>
              <a:t>关系在</a:t>
            </a:r>
            <a:r>
              <a:rPr lang="en-US" altLang="zh-CN" i="1"/>
              <a:t>A</a:t>
            </a:r>
            <a:r>
              <a:rPr lang="zh-CN" altLang="en-US"/>
              <a:t>属性组上的值与</a:t>
            </a:r>
            <a:r>
              <a:rPr lang="en-US" altLang="zh-CN" i="1"/>
              <a:t>S</a:t>
            </a:r>
            <a:r>
              <a:rPr lang="zh-CN" altLang="en-US"/>
              <a:t>关系在</a:t>
            </a:r>
            <a:r>
              <a:rPr lang="en-US" altLang="zh-CN" i="1"/>
              <a:t>B</a:t>
            </a:r>
            <a:r>
              <a:rPr lang="zh-CN" altLang="en-US"/>
              <a:t>属性组上值满足比较条件的元组</a:t>
            </a:r>
          </a:p>
          <a:p>
            <a:pPr marL="342900" indent="-342900" defTabSz="914400">
              <a:lnSpc>
                <a:spcPct val="80000"/>
              </a:lnSpc>
            </a:pPr>
            <a:endParaRPr lang="zh-CN" altLang="en-US"/>
          </a:p>
          <a:p>
            <a:pPr marL="342900" indent="-342900" defTabSz="914400">
              <a:lnSpc>
                <a:spcPct val="80000"/>
              </a:lnSpc>
            </a:pPr>
            <a:endParaRPr lang="zh-CN" altLang="en-US"/>
          </a:p>
          <a:p>
            <a:pPr marL="342900" indent="-342900" defTabSz="914400">
              <a:lnSpc>
                <a:spcPct val="80000"/>
              </a:lnSpc>
            </a:pPr>
            <a:endParaRPr lang="zh-CN" altLang="en-US"/>
          </a:p>
          <a:p>
            <a:pPr marL="342900" indent="-342900" defTabSz="914400">
              <a:lnSpc>
                <a:spcPct val="80000"/>
              </a:lnSpc>
            </a:pPr>
            <a:r>
              <a:rPr lang="zh-CN" altLang="en-US"/>
              <a:t>最常用的连接是二个属性值的相等比较</a:t>
            </a:r>
          </a:p>
          <a:p>
            <a:pPr marL="742950" lvl="1" indent="-285750" defTabSz="914400">
              <a:lnSpc>
                <a:spcPct val="80000"/>
              </a:lnSpc>
            </a:pPr>
            <a:r>
              <a:rPr lang="en-US" altLang="zh-CN"/>
              <a:t>θ</a:t>
            </a:r>
            <a:r>
              <a:rPr lang="zh-CN" altLang="en-US"/>
              <a:t>为“＝”的连接运算称为</a:t>
            </a:r>
            <a:r>
              <a:rPr lang="zh-CN" altLang="en-US">
                <a:solidFill>
                  <a:srgbClr val="0000FF"/>
                </a:solidFill>
              </a:rPr>
              <a:t>等值连接</a:t>
            </a:r>
          </a:p>
        </p:txBody>
      </p:sp>
      <p:pic>
        <p:nvPicPr>
          <p:cNvPr id="51206"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2881313"/>
            <a:ext cx="424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227CB779-CFAB-4D85-B3A6-7A90A612034D}" type="slidenum">
              <a:rPr lang="zh-CN" altLang="en-US" sz="2000" smtClean="0"/>
              <a:pPr/>
              <a:t>55</a:t>
            </a:fld>
            <a:endParaRPr lang="en-US" altLang="zh-CN" sz="2000"/>
          </a:p>
        </p:txBody>
      </p:sp>
      <p:sp>
        <p:nvSpPr>
          <p:cNvPr id="53251"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7B473AE5-05BC-4D28-863E-523191014FE2}" type="datetime1">
              <a:rPr lang="zh-CN" altLang="en-US" sz="1800" smtClean="0"/>
              <a:pPr/>
              <a:t>2024/6/12</a:t>
            </a:fld>
            <a:endParaRPr lang="en-US" altLang="zh-CN" sz="1000"/>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3573463"/>
            <a:ext cx="941705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0595" name="Rectangle 3"/>
          <p:cNvSpPr>
            <a:spLocks noGrp="1" noChangeArrowheads="1"/>
          </p:cNvSpPr>
          <p:nvPr>
            <p:ph type="title"/>
          </p:nvPr>
        </p:nvSpPr>
        <p:spPr/>
        <p:txBody>
          <a:bodyPr/>
          <a:lstStyle/>
          <a:p>
            <a:pPr defTabSz="914400">
              <a:defRPr/>
            </a:pPr>
            <a:r>
              <a:rPr lang="en-US" altLang="zh-CN"/>
              <a:t>3. </a:t>
            </a:r>
            <a:r>
              <a:rPr lang="zh-CN" altLang="en-US"/>
              <a:t>连接（</a:t>
            </a:r>
            <a:r>
              <a:rPr lang="en-US" altLang="zh-CN"/>
              <a:t>Join</a:t>
            </a:r>
            <a:r>
              <a:rPr lang="zh-CN" altLang="en-US"/>
              <a:t>）</a:t>
            </a:r>
            <a:endParaRPr lang="en-US" altLang="zh-CN"/>
          </a:p>
        </p:txBody>
      </p:sp>
      <p:sp>
        <p:nvSpPr>
          <p:cNvPr id="53254" name="Rectangle 4"/>
          <p:cNvSpPr>
            <a:spLocks noGrp="1" noChangeArrowheads="1"/>
          </p:cNvSpPr>
          <p:nvPr>
            <p:ph type="body" idx="1"/>
          </p:nvPr>
        </p:nvSpPr>
        <p:spPr>
          <a:xfrm>
            <a:off x="650875" y="1143000"/>
            <a:ext cx="8820150" cy="2114550"/>
          </a:xfrm>
        </p:spPr>
        <p:txBody>
          <a:bodyPr/>
          <a:lstStyle/>
          <a:p>
            <a:pPr marL="342900" indent="-342900" defTabSz="914400">
              <a:lnSpc>
                <a:spcPct val="100000"/>
              </a:lnSpc>
            </a:pPr>
            <a:r>
              <a:rPr lang="zh-CN" altLang="en-US"/>
              <a:t>自然连接（</a:t>
            </a:r>
            <a:r>
              <a:rPr lang="en-US" altLang="zh-CN"/>
              <a:t>Natural join</a:t>
            </a:r>
            <a:r>
              <a:rPr lang="zh-CN" altLang="en-US"/>
              <a:t>）</a:t>
            </a:r>
            <a:r>
              <a:rPr lang="zh-CN" altLang="en-US">
                <a:cs typeface="Times New Roman" pitchFamily="18" charset="0"/>
              </a:rPr>
              <a:t> </a:t>
            </a:r>
          </a:p>
          <a:p>
            <a:pPr marL="742950" lvl="1" indent="-285750" algn="just" defTabSz="914400">
              <a:lnSpc>
                <a:spcPct val="120000"/>
              </a:lnSpc>
            </a:pPr>
            <a:r>
              <a:rPr lang="zh-CN" altLang="en-US"/>
              <a:t>自然连接是一种特殊的等值连接；它要求两个关系中进行比较的分量必须是</a:t>
            </a:r>
            <a:r>
              <a:rPr lang="zh-CN" altLang="en-US">
                <a:solidFill>
                  <a:srgbClr val="0000FF"/>
                </a:solidFill>
              </a:rPr>
              <a:t>相同的属性组</a:t>
            </a:r>
            <a:r>
              <a:rPr lang="zh-CN" altLang="en-US"/>
              <a:t>，并且在结果中</a:t>
            </a:r>
            <a:r>
              <a:rPr lang="zh-CN" altLang="en-US">
                <a:solidFill>
                  <a:srgbClr val="0000FF"/>
                </a:solidFill>
              </a:rPr>
              <a:t>把重复的属性列去掉</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490F8225-5EAF-4A4D-82E2-A37C02F2D228}" type="slidenum">
              <a:rPr lang="zh-CN" altLang="en-US" sz="2000" smtClean="0"/>
              <a:pPr/>
              <a:t>56</a:t>
            </a:fld>
            <a:endParaRPr lang="en-US" altLang="zh-CN" sz="2000"/>
          </a:p>
        </p:txBody>
      </p:sp>
      <p:sp>
        <p:nvSpPr>
          <p:cNvPr id="56323"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8C77840A-47F0-41C3-A8D5-E51B8096897F}" type="datetime1">
              <a:rPr lang="zh-CN" altLang="en-US" sz="1800" smtClean="0"/>
              <a:pPr/>
              <a:t>2024/6/12</a:t>
            </a:fld>
            <a:endParaRPr lang="en-US" altLang="zh-CN" sz="1000"/>
          </a:p>
        </p:txBody>
      </p:sp>
      <p:sp>
        <p:nvSpPr>
          <p:cNvPr id="1225730" name="Rectangle 2"/>
          <p:cNvSpPr>
            <a:spLocks noGrp="1" noChangeArrowheads="1"/>
          </p:cNvSpPr>
          <p:nvPr>
            <p:ph type="title"/>
          </p:nvPr>
        </p:nvSpPr>
        <p:spPr/>
        <p:txBody>
          <a:bodyPr/>
          <a:lstStyle/>
          <a:p>
            <a:pPr defTabSz="914400">
              <a:defRPr/>
            </a:pPr>
            <a:r>
              <a:rPr lang="en-US" altLang="zh-CN"/>
              <a:t>3. </a:t>
            </a:r>
            <a:r>
              <a:rPr lang="zh-CN" altLang="en-US"/>
              <a:t>连接（</a:t>
            </a:r>
            <a:r>
              <a:rPr lang="en-US" altLang="zh-CN"/>
              <a:t>Join</a:t>
            </a:r>
            <a:r>
              <a:rPr lang="zh-CN" altLang="en-US"/>
              <a:t>）</a:t>
            </a:r>
            <a:endParaRPr lang="en-US" altLang="zh-CN"/>
          </a:p>
        </p:txBody>
      </p:sp>
      <p:sp>
        <p:nvSpPr>
          <p:cNvPr id="56325" name="Rectangle 3"/>
          <p:cNvSpPr>
            <a:spLocks noGrp="1" noChangeArrowheads="1"/>
          </p:cNvSpPr>
          <p:nvPr>
            <p:ph type="body" idx="1"/>
          </p:nvPr>
        </p:nvSpPr>
        <p:spPr>
          <a:xfrm>
            <a:off x="650875" y="1143000"/>
            <a:ext cx="8820150" cy="5035550"/>
          </a:xfrm>
        </p:spPr>
        <p:txBody>
          <a:bodyPr/>
          <a:lstStyle/>
          <a:p>
            <a:pPr marL="342900" indent="-342900" algn="just" defTabSz="914400"/>
            <a:r>
              <a:rPr lang="zh-CN" altLang="en-US"/>
              <a:t>一般的连接操作是从行的角度进行运算。</a:t>
            </a:r>
          </a:p>
          <a:p>
            <a:pPr marL="342900" indent="-342900" algn="just" defTabSz="914400"/>
            <a:endParaRPr lang="zh-CN" altLang="en-US"/>
          </a:p>
          <a:p>
            <a:pPr marL="342900" indent="-342900" algn="just" defTabSz="914400"/>
            <a:endParaRPr lang="zh-CN" altLang="en-US"/>
          </a:p>
          <a:p>
            <a:pPr marL="342900" indent="-342900" algn="just" defTabSz="914400"/>
            <a:endParaRPr lang="zh-CN" altLang="en-US"/>
          </a:p>
          <a:p>
            <a:pPr marL="342900" indent="-342900" algn="just" defTabSz="914400"/>
            <a:endParaRPr lang="zh-CN" altLang="en-US"/>
          </a:p>
          <a:p>
            <a:pPr marL="342900" indent="-342900" defTabSz="914400">
              <a:buFont typeface="Wingdings" pitchFamily="2" charset="2"/>
              <a:buNone/>
            </a:pPr>
            <a:r>
              <a:rPr lang="zh-CN" altLang="en-US"/>
              <a:t>   	</a:t>
            </a:r>
          </a:p>
          <a:p>
            <a:pPr marL="342900" indent="-342900" defTabSz="914400">
              <a:buFont typeface="Wingdings" pitchFamily="2" charset="2"/>
              <a:buNone/>
            </a:pPr>
            <a:endParaRPr lang="zh-CN" altLang="en-US"/>
          </a:p>
          <a:p>
            <a:pPr marL="342900" indent="-342900" defTabSz="914400">
              <a:buFont typeface="Wingdings" pitchFamily="2" charset="2"/>
              <a:buNone/>
            </a:pPr>
            <a:r>
              <a:rPr lang="zh-CN" altLang="en-US"/>
              <a:t>	</a:t>
            </a:r>
          </a:p>
          <a:p>
            <a:pPr marL="342900" indent="-342900" defTabSz="914400"/>
            <a:r>
              <a:rPr lang="zh-CN" altLang="en-US"/>
              <a:t>自然连接还需要取消重复列，所以是同时从行和列的角度进行运算。 </a:t>
            </a:r>
          </a:p>
        </p:txBody>
      </p:sp>
      <p:grpSp>
        <p:nvGrpSpPr>
          <p:cNvPr id="56326" name="Group 4"/>
          <p:cNvGrpSpPr>
            <a:grpSpLocks/>
          </p:cNvGrpSpPr>
          <p:nvPr/>
        </p:nvGrpSpPr>
        <p:grpSpPr bwMode="auto">
          <a:xfrm>
            <a:off x="1281113" y="1557338"/>
            <a:ext cx="7127875" cy="3671887"/>
            <a:chOff x="1728" y="1632"/>
            <a:chExt cx="3456" cy="1440"/>
          </a:xfrm>
        </p:grpSpPr>
        <p:grpSp>
          <p:nvGrpSpPr>
            <p:cNvPr id="56327" name="Group 5"/>
            <p:cNvGrpSpPr>
              <a:grpSpLocks/>
            </p:cNvGrpSpPr>
            <p:nvPr/>
          </p:nvGrpSpPr>
          <p:grpSpPr bwMode="auto">
            <a:xfrm>
              <a:off x="2064" y="1680"/>
              <a:ext cx="912" cy="768"/>
              <a:chOff x="1536" y="1632"/>
              <a:chExt cx="912" cy="768"/>
            </a:xfrm>
          </p:grpSpPr>
          <p:sp>
            <p:nvSpPr>
              <p:cNvPr id="56349" name="Rectangle 6"/>
              <p:cNvSpPr>
                <a:spLocks noChangeArrowheads="1"/>
              </p:cNvSpPr>
              <p:nvPr/>
            </p:nvSpPr>
            <p:spPr bwMode="auto">
              <a:xfrm>
                <a:off x="1536" y="1632"/>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50" name="Rectangle 7" descr="浅色下对角线"/>
              <p:cNvSpPr>
                <a:spLocks noChangeArrowheads="1"/>
              </p:cNvSpPr>
              <p:nvPr/>
            </p:nvSpPr>
            <p:spPr bwMode="auto">
              <a:xfrm>
                <a:off x="1536" y="1728"/>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51" name="Rectangle 8"/>
              <p:cNvSpPr>
                <a:spLocks noChangeArrowheads="1"/>
              </p:cNvSpPr>
              <p:nvPr/>
            </p:nvSpPr>
            <p:spPr bwMode="auto">
              <a:xfrm>
                <a:off x="1536" y="1824"/>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52" name="Rectangle 9"/>
              <p:cNvSpPr>
                <a:spLocks noChangeArrowheads="1"/>
              </p:cNvSpPr>
              <p:nvPr/>
            </p:nvSpPr>
            <p:spPr bwMode="auto">
              <a:xfrm>
                <a:off x="1536" y="2304"/>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53" name="Rectangle 10"/>
              <p:cNvSpPr>
                <a:spLocks noChangeArrowheads="1"/>
              </p:cNvSpPr>
              <p:nvPr/>
            </p:nvSpPr>
            <p:spPr bwMode="auto">
              <a:xfrm>
                <a:off x="1536" y="1920"/>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54" name="Rectangle 11" descr="浅色下对角线"/>
              <p:cNvSpPr>
                <a:spLocks noChangeArrowheads="1"/>
              </p:cNvSpPr>
              <p:nvPr/>
            </p:nvSpPr>
            <p:spPr bwMode="auto">
              <a:xfrm>
                <a:off x="1536" y="2016"/>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55" name="Rectangle 12"/>
              <p:cNvSpPr>
                <a:spLocks noChangeArrowheads="1"/>
              </p:cNvSpPr>
              <p:nvPr/>
            </p:nvSpPr>
            <p:spPr bwMode="auto">
              <a:xfrm>
                <a:off x="1536" y="2112"/>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56" name="Rectangle 13" descr="浅色下对角线"/>
              <p:cNvSpPr>
                <a:spLocks noChangeArrowheads="1"/>
              </p:cNvSpPr>
              <p:nvPr/>
            </p:nvSpPr>
            <p:spPr bwMode="auto">
              <a:xfrm>
                <a:off x="1536" y="2208"/>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sp>
          <p:nvSpPr>
            <p:cNvPr id="56328" name="AutoShape 14"/>
            <p:cNvSpPr>
              <a:spLocks noChangeArrowheads="1"/>
            </p:cNvSpPr>
            <p:nvPr/>
          </p:nvSpPr>
          <p:spPr bwMode="auto">
            <a:xfrm rot="2235391">
              <a:off x="3072" y="2352"/>
              <a:ext cx="480" cy="144"/>
            </a:xfrm>
            <a:prstGeom prst="rightArrow">
              <a:avLst>
                <a:gd name="adj1" fmla="val 50000"/>
                <a:gd name="adj2" fmla="val 8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nvGrpSpPr>
            <p:cNvPr id="56329" name="Group 15"/>
            <p:cNvGrpSpPr>
              <a:grpSpLocks/>
            </p:cNvGrpSpPr>
            <p:nvPr/>
          </p:nvGrpSpPr>
          <p:grpSpPr bwMode="auto">
            <a:xfrm>
              <a:off x="2304" y="2688"/>
              <a:ext cx="528" cy="384"/>
              <a:chOff x="1536" y="2544"/>
              <a:chExt cx="912" cy="384"/>
            </a:xfrm>
          </p:grpSpPr>
          <p:sp>
            <p:nvSpPr>
              <p:cNvPr id="56345" name="Rectangle 16"/>
              <p:cNvSpPr>
                <a:spLocks noChangeArrowheads="1"/>
              </p:cNvSpPr>
              <p:nvPr/>
            </p:nvSpPr>
            <p:spPr bwMode="auto">
              <a:xfrm>
                <a:off x="1536" y="2544"/>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46" name="Rectangle 17" descr="浅色下对角线"/>
              <p:cNvSpPr>
                <a:spLocks noChangeArrowheads="1"/>
              </p:cNvSpPr>
              <p:nvPr/>
            </p:nvSpPr>
            <p:spPr bwMode="auto">
              <a:xfrm>
                <a:off x="1536" y="2640"/>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47" name="Rectangle 18"/>
              <p:cNvSpPr>
                <a:spLocks noChangeArrowheads="1"/>
              </p:cNvSpPr>
              <p:nvPr/>
            </p:nvSpPr>
            <p:spPr bwMode="auto">
              <a:xfrm>
                <a:off x="1536" y="2736"/>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48" name="Rectangle 19"/>
              <p:cNvSpPr>
                <a:spLocks noChangeArrowheads="1"/>
              </p:cNvSpPr>
              <p:nvPr/>
            </p:nvSpPr>
            <p:spPr bwMode="auto">
              <a:xfrm>
                <a:off x="1536" y="2832"/>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56330" name="Group 20"/>
            <p:cNvGrpSpPr>
              <a:grpSpLocks/>
            </p:cNvGrpSpPr>
            <p:nvPr/>
          </p:nvGrpSpPr>
          <p:grpSpPr bwMode="auto">
            <a:xfrm>
              <a:off x="2688" y="2448"/>
              <a:ext cx="1008" cy="432"/>
              <a:chOff x="2688" y="2448"/>
              <a:chExt cx="1008" cy="432"/>
            </a:xfrm>
          </p:grpSpPr>
          <p:grpSp>
            <p:nvGrpSpPr>
              <p:cNvPr id="56341" name="Group 21"/>
              <p:cNvGrpSpPr>
                <a:grpSpLocks/>
              </p:cNvGrpSpPr>
              <p:nvPr/>
            </p:nvGrpSpPr>
            <p:grpSpPr bwMode="auto">
              <a:xfrm>
                <a:off x="2688" y="2496"/>
                <a:ext cx="1008" cy="384"/>
                <a:chOff x="2325" y="6446"/>
                <a:chExt cx="705" cy="367"/>
              </a:xfrm>
            </p:grpSpPr>
            <p:sp>
              <p:nvSpPr>
                <p:cNvPr id="56343" name="AutoShape 22"/>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44" name="Text Box 23"/>
                <p:cNvSpPr txBox="1">
                  <a:spLocks noChangeArrowheads="1"/>
                </p:cNvSpPr>
                <p:nvPr/>
              </p:nvSpPr>
              <p:spPr bwMode="auto">
                <a:xfrm flipV="1">
                  <a:off x="2325" y="6450"/>
                  <a:ext cx="70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just">
                    <a:lnSpc>
                      <a:spcPct val="80000"/>
                    </a:lnSpc>
                    <a:spcBef>
                      <a:spcPct val="0"/>
                    </a:spcBef>
                  </a:pPr>
                  <a:endParaRPr lang="zh-CN" altLang="en-US" sz="600" b="0">
                    <a:latin typeface="Times New Roman" pitchFamily="18" charset="0"/>
                  </a:endParaRPr>
                </a:p>
              </p:txBody>
            </p:sp>
          </p:grpSp>
          <p:sp>
            <p:nvSpPr>
              <p:cNvPr id="56342" name="Rectangle 24"/>
              <p:cNvSpPr>
                <a:spLocks noChangeArrowheads="1"/>
              </p:cNvSpPr>
              <p:nvPr/>
            </p:nvSpPr>
            <p:spPr bwMode="auto">
              <a:xfrm>
                <a:off x="2832" y="2448"/>
                <a:ext cx="57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zh-CN" altLang="en-US" sz="2800" i="1">
                    <a:latin typeface="Times New Roman" pitchFamily="18" charset="0"/>
                  </a:rPr>
                  <a:t> </a:t>
                </a:r>
                <a:r>
                  <a:rPr kumimoji="1" lang="en-US" altLang="zh-CN" i="1">
                    <a:latin typeface="Times New Roman" pitchFamily="18" charset="0"/>
                  </a:rPr>
                  <a:t>A</a:t>
                </a:r>
                <a:r>
                  <a:rPr kumimoji="1" lang="en-US" altLang="zh-CN">
                    <a:latin typeface="Times New Roman" pitchFamily="18" charset="0"/>
                  </a:rPr>
                  <a:t>θ</a:t>
                </a:r>
                <a:r>
                  <a:rPr kumimoji="1" lang="en-US" altLang="zh-CN" i="1">
                    <a:latin typeface="Times New Roman" pitchFamily="18" charset="0"/>
                  </a:rPr>
                  <a:t>B</a:t>
                </a:r>
              </a:p>
            </p:txBody>
          </p:sp>
        </p:grpSp>
        <p:sp>
          <p:nvSpPr>
            <p:cNvPr id="56331" name="AutoShape 25"/>
            <p:cNvSpPr>
              <a:spLocks noChangeArrowheads="1"/>
            </p:cNvSpPr>
            <p:nvPr/>
          </p:nvSpPr>
          <p:spPr bwMode="auto">
            <a:xfrm rot="-1832436">
              <a:off x="3120" y="2736"/>
              <a:ext cx="384" cy="96"/>
            </a:xfrm>
            <a:prstGeom prst="rightArrow">
              <a:avLst>
                <a:gd name="adj1" fmla="val 50000"/>
                <a:gd name="adj2" fmla="val 100000"/>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nvGrpSpPr>
            <p:cNvPr id="56332" name="Group 26"/>
            <p:cNvGrpSpPr>
              <a:grpSpLocks/>
            </p:cNvGrpSpPr>
            <p:nvPr/>
          </p:nvGrpSpPr>
          <p:grpSpPr bwMode="auto">
            <a:xfrm>
              <a:off x="3744" y="2400"/>
              <a:ext cx="1440" cy="288"/>
              <a:chOff x="3216" y="2352"/>
              <a:chExt cx="1440" cy="288"/>
            </a:xfrm>
          </p:grpSpPr>
          <p:sp>
            <p:nvSpPr>
              <p:cNvPr id="56335" name="Rectangle 27" descr="浅色下对角线"/>
              <p:cNvSpPr>
                <a:spLocks noChangeArrowheads="1"/>
              </p:cNvSpPr>
              <p:nvPr/>
            </p:nvSpPr>
            <p:spPr bwMode="auto">
              <a:xfrm>
                <a:off x="3216" y="2544"/>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36" name="Rectangle 28" descr="浅色下对角线"/>
              <p:cNvSpPr>
                <a:spLocks noChangeArrowheads="1"/>
              </p:cNvSpPr>
              <p:nvPr/>
            </p:nvSpPr>
            <p:spPr bwMode="auto">
              <a:xfrm>
                <a:off x="3216" y="2448"/>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37" name="Rectangle 29" descr="浅色下对角线"/>
              <p:cNvSpPr>
                <a:spLocks noChangeArrowheads="1"/>
              </p:cNvSpPr>
              <p:nvPr/>
            </p:nvSpPr>
            <p:spPr bwMode="auto">
              <a:xfrm>
                <a:off x="3216" y="2352"/>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38" name="Rectangle 30" descr="浅色下对角线"/>
              <p:cNvSpPr>
                <a:spLocks noChangeArrowheads="1"/>
              </p:cNvSpPr>
              <p:nvPr/>
            </p:nvSpPr>
            <p:spPr bwMode="auto">
              <a:xfrm>
                <a:off x="4128" y="2352"/>
                <a:ext cx="528"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39" name="Rectangle 31" descr="浅色下对角线"/>
              <p:cNvSpPr>
                <a:spLocks noChangeArrowheads="1"/>
              </p:cNvSpPr>
              <p:nvPr/>
            </p:nvSpPr>
            <p:spPr bwMode="auto">
              <a:xfrm>
                <a:off x="4128" y="2448"/>
                <a:ext cx="528"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6340" name="Rectangle 32" descr="浅色下对角线"/>
              <p:cNvSpPr>
                <a:spLocks noChangeArrowheads="1"/>
              </p:cNvSpPr>
              <p:nvPr/>
            </p:nvSpPr>
            <p:spPr bwMode="auto">
              <a:xfrm>
                <a:off x="4128" y="2544"/>
                <a:ext cx="528"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sp>
          <p:nvSpPr>
            <p:cNvPr id="56333" name="Text Box 33"/>
            <p:cNvSpPr txBox="1">
              <a:spLocks noChangeArrowheads="1"/>
            </p:cNvSpPr>
            <p:nvPr/>
          </p:nvSpPr>
          <p:spPr bwMode="auto">
            <a:xfrm>
              <a:off x="1728" y="1632"/>
              <a:ext cx="288"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r>
                <a:rPr kumimoji="1" lang="en-US" altLang="zh-CN">
                  <a:latin typeface="Times New Roman" pitchFamily="18" charset="0"/>
                </a:rPr>
                <a:t>R</a:t>
              </a:r>
              <a:endParaRPr kumimoji="1" lang="en-US" altLang="zh-CN" b="0">
                <a:latin typeface="Times New Roman" pitchFamily="18" charset="0"/>
              </a:endParaRPr>
            </a:p>
          </p:txBody>
        </p:sp>
        <p:sp>
          <p:nvSpPr>
            <p:cNvPr id="56334" name="Text Box 34"/>
            <p:cNvSpPr txBox="1">
              <a:spLocks noChangeArrowheads="1"/>
            </p:cNvSpPr>
            <p:nvPr/>
          </p:nvSpPr>
          <p:spPr bwMode="auto">
            <a:xfrm>
              <a:off x="1920" y="2688"/>
              <a:ext cx="288"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r>
                <a:rPr kumimoji="1" lang="en-US" altLang="zh-CN" sz="2800">
                  <a:latin typeface="Times New Roman" pitchFamily="18" charset="0"/>
                </a:rPr>
                <a:t>S</a:t>
              </a:r>
              <a:endParaRPr kumimoji="1" lang="en-US" altLang="zh-CN" sz="2800" b="0">
                <a:latin typeface="Times New Roman" pitchFamily="18"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2C3EFEA0-0165-4B0D-9600-06D919DDD65F}" type="slidenum">
              <a:rPr lang="zh-CN" altLang="en-US" sz="2000" smtClean="0"/>
              <a:pPr/>
              <a:t>57</a:t>
            </a:fld>
            <a:endParaRPr lang="en-US" altLang="zh-CN" sz="2000"/>
          </a:p>
        </p:txBody>
      </p:sp>
      <p:sp>
        <p:nvSpPr>
          <p:cNvPr id="57347"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4F0EB559-8249-4BC2-B39A-091E3BF4A431}" type="datetime1">
              <a:rPr lang="zh-CN" altLang="en-US" sz="1800" smtClean="0"/>
              <a:pPr/>
              <a:t>2024/6/12</a:t>
            </a:fld>
            <a:endParaRPr lang="en-US" altLang="zh-CN" sz="1000"/>
          </a:p>
        </p:txBody>
      </p:sp>
      <p:sp>
        <p:nvSpPr>
          <p:cNvPr id="1235970" name="Rectangle 2"/>
          <p:cNvSpPr>
            <a:spLocks noGrp="1" noChangeArrowheads="1"/>
          </p:cNvSpPr>
          <p:nvPr>
            <p:ph type="title"/>
          </p:nvPr>
        </p:nvSpPr>
        <p:spPr/>
        <p:txBody>
          <a:bodyPr/>
          <a:lstStyle/>
          <a:p>
            <a:pPr>
              <a:defRPr/>
            </a:pPr>
            <a:r>
              <a:rPr lang="en-US" altLang="zh-CN"/>
              <a:t>4. </a:t>
            </a:r>
            <a:r>
              <a:rPr lang="zh-CN" altLang="en-US"/>
              <a:t>除运算（</a:t>
            </a:r>
            <a:r>
              <a:rPr lang="en-US" altLang="zh-CN"/>
              <a:t>Division</a:t>
            </a:r>
            <a:r>
              <a:rPr lang="zh-CN" altLang="en-US"/>
              <a:t>）</a:t>
            </a:r>
          </a:p>
        </p:txBody>
      </p:sp>
      <p:sp>
        <p:nvSpPr>
          <p:cNvPr id="57349" name="Rectangle 3"/>
          <p:cNvSpPr>
            <a:spLocks noGrp="1" noChangeArrowheads="1"/>
          </p:cNvSpPr>
          <p:nvPr>
            <p:ph type="body" idx="1"/>
          </p:nvPr>
        </p:nvSpPr>
        <p:spPr>
          <a:xfrm>
            <a:off x="415925" y="1143000"/>
            <a:ext cx="9255125" cy="3416300"/>
          </a:xfrm>
        </p:spPr>
        <p:txBody>
          <a:bodyPr/>
          <a:lstStyle/>
          <a:p>
            <a:pPr>
              <a:lnSpc>
                <a:spcPct val="110000"/>
              </a:lnSpc>
            </a:pPr>
            <a:r>
              <a:rPr lang="zh-CN" altLang="en-US" dirty="0"/>
              <a:t>除法运算是一个二元运算，用</a:t>
            </a:r>
            <a:r>
              <a:rPr lang="zh-CN" altLang="en-US" dirty="0">
                <a:sym typeface="Symbol" pitchFamily="18" charset="2"/>
              </a:rPr>
              <a:t></a:t>
            </a:r>
            <a:r>
              <a:rPr lang="zh-CN" altLang="en-US" dirty="0"/>
              <a:t>表示</a:t>
            </a:r>
          </a:p>
          <a:p>
            <a:pPr lvl="1">
              <a:lnSpc>
                <a:spcPct val="110000"/>
              </a:lnSpc>
            </a:pPr>
            <a:r>
              <a:rPr lang="zh-CN" altLang="en-US" dirty="0"/>
              <a:t>若</a:t>
            </a:r>
            <a:r>
              <a:rPr lang="en-US" altLang="zh-CN" dirty="0"/>
              <a:t>R</a:t>
            </a:r>
            <a:r>
              <a:rPr lang="en-US" altLang="zh-CN" dirty="0">
                <a:sym typeface="Symbol" pitchFamily="18" charset="2"/>
              </a:rPr>
              <a:t></a:t>
            </a:r>
            <a:r>
              <a:rPr lang="en-US" altLang="zh-CN" dirty="0"/>
              <a:t>S</a:t>
            </a:r>
            <a:r>
              <a:rPr lang="zh-CN" altLang="en-US" dirty="0"/>
              <a:t>，要求</a:t>
            </a:r>
            <a:r>
              <a:rPr lang="en-US" altLang="zh-CN" dirty="0"/>
              <a:t>R</a:t>
            </a:r>
            <a:r>
              <a:rPr lang="zh-CN" altLang="en-US" dirty="0"/>
              <a:t>和</a:t>
            </a:r>
            <a:r>
              <a:rPr lang="en-US" altLang="zh-CN" dirty="0"/>
              <a:t>S</a:t>
            </a:r>
            <a:r>
              <a:rPr lang="zh-CN" altLang="en-US" dirty="0"/>
              <a:t>有定义在同一域上的属性或属性组 </a:t>
            </a:r>
          </a:p>
          <a:p>
            <a:pPr lvl="1">
              <a:lnSpc>
                <a:spcPct val="110000"/>
              </a:lnSpc>
            </a:pPr>
            <a:r>
              <a:rPr lang="en-US" altLang="zh-CN" dirty="0"/>
              <a:t>R</a:t>
            </a:r>
            <a:r>
              <a:rPr lang="en-US" altLang="zh-CN" dirty="0">
                <a:sym typeface="Symbol" pitchFamily="18" charset="2"/>
              </a:rPr>
              <a:t></a:t>
            </a:r>
            <a:r>
              <a:rPr lang="en-US" altLang="zh-CN" dirty="0"/>
              <a:t>S</a:t>
            </a:r>
            <a:r>
              <a:rPr lang="zh-CN" altLang="en-US" dirty="0"/>
              <a:t>的结果生成一个新关系</a:t>
            </a:r>
            <a:r>
              <a:rPr lang="en-US" altLang="zh-CN" dirty="0"/>
              <a:t>R’</a:t>
            </a:r>
            <a:r>
              <a:rPr lang="zh-CN" altLang="en-US" dirty="0"/>
              <a:t>，</a:t>
            </a:r>
            <a:r>
              <a:rPr lang="en-US" altLang="zh-CN" dirty="0"/>
              <a:t>R’</a:t>
            </a:r>
            <a:r>
              <a:rPr lang="zh-CN" altLang="en-US" dirty="0"/>
              <a:t>的属性是</a:t>
            </a:r>
            <a:r>
              <a:rPr lang="en-US" altLang="zh-CN" dirty="0"/>
              <a:t>R</a:t>
            </a:r>
            <a:r>
              <a:rPr lang="zh-CN" altLang="en-US" dirty="0"/>
              <a:t>的属性中去掉与</a:t>
            </a:r>
            <a:r>
              <a:rPr lang="en-US" altLang="zh-CN" dirty="0"/>
              <a:t>S</a:t>
            </a:r>
            <a:r>
              <a:rPr lang="zh-CN" altLang="en-US" dirty="0"/>
              <a:t>具有公共域属性的其它属性 </a:t>
            </a:r>
          </a:p>
          <a:p>
            <a:pPr>
              <a:lnSpc>
                <a:spcPct val="110000"/>
              </a:lnSpc>
            </a:pPr>
            <a:r>
              <a:rPr lang="zh-CN" altLang="en-US" dirty="0"/>
              <a:t>设</a:t>
            </a:r>
            <a:r>
              <a:rPr lang="en-US" altLang="zh-CN" dirty="0"/>
              <a:t>R(X</a:t>
            </a:r>
            <a:r>
              <a:rPr lang="zh-CN" altLang="en-US" dirty="0"/>
              <a:t>，</a:t>
            </a:r>
            <a:r>
              <a:rPr lang="en-US" altLang="zh-CN" dirty="0"/>
              <a:t>Y)</a:t>
            </a:r>
            <a:r>
              <a:rPr lang="zh-CN" altLang="en-US" dirty="0"/>
              <a:t>，</a:t>
            </a:r>
            <a:r>
              <a:rPr lang="en-US" altLang="zh-CN" dirty="0"/>
              <a:t>S(Y)</a:t>
            </a:r>
            <a:r>
              <a:rPr lang="zh-CN" altLang="en-US" dirty="0"/>
              <a:t>，</a:t>
            </a:r>
            <a:r>
              <a:rPr lang="en-US" altLang="zh-CN" dirty="0"/>
              <a:t>R’(X)</a:t>
            </a:r>
            <a:r>
              <a:rPr lang="zh-CN" altLang="en-US" dirty="0"/>
              <a:t>。则</a:t>
            </a:r>
            <a:r>
              <a:rPr lang="en-US" altLang="zh-CN" dirty="0"/>
              <a:t>R</a:t>
            </a:r>
            <a:r>
              <a:rPr lang="en-US" altLang="zh-CN" dirty="0">
                <a:sym typeface="Symbol" pitchFamily="18" charset="2"/>
              </a:rPr>
              <a:t></a:t>
            </a:r>
            <a:r>
              <a:rPr lang="en-US" altLang="zh-CN" dirty="0"/>
              <a:t>S</a:t>
            </a:r>
            <a:r>
              <a:rPr lang="zh-CN" altLang="en-US" dirty="0"/>
              <a:t>记为：</a:t>
            </a:r>
          </a:p>
          <a:p>
            <a:pPr>
              <a:lnSpc>
                <a:spcPct val="110000"/>
              </a:lnSpc>
              <a:buFont typeface="Wingdings" pitchFamily="2" charset="2"/>
              <a:buNone/>
            </a:pPr>
            <a:r>
              <a:rPr lang="pt-BR" altLang="zh-CN" dirty="0"/>
              <a:t>R</a:t>
            </a:r>
            <a:r>
              <a:rPr lang="en-US" altLang="zh-CN" dirty="0">
                <a:sym typeface="Symbol" pitchFamily="18" charset="2"/>
              </a:rPr>
              <a:t></a:t>
            </a:r>
            <a:r>
              <a:rPr lang="pt-BR" altLang="zh-CN" dirty="0"/>
              <a:t>S=R'={t | t</a:t>
            </a:r>
            <a:r>
              <a:rPr lang="en-US" altLang="zh-CN" dirty="0">
                <a:sym typeface="Symbol" pitchFamily="18" charset="2"/>
              </a:rPr>
              <a:t></a:t>
            </a:r>
            <a:r>
              <a:rPr lang="en-US" altLang="zh-CN" dirty="0"/>
              <a:t> </a:t>
            </a:r>
            <a:r>
              <a:rPr lang="pt-BR" altLang="zh-CN" dirty="0"/>
              <a:t>R'∧tr∈R∧ts∈S∧tr[R'] = t∧t </a:t>
            </a:r>
            <a:r>
              <a:rPr lang="en-US" altLang="zh-CN" dirty="0">
                <a:sym typeface="Wingdings 3" pitchFamily="18" charset="2"/>
              </a:rPr>
              <a:t>⋈</a:t>
            </a:r>
            <a:r>
              <a:rPr lang="en-US" altLang="zh-CN" dirty="0"/>
              <a:t> </a:t>
            </a:r>
            <a:r>
              <a:rPr lang="pt-BR" altLang="zh-CN" dirty="0"/>
              <a:t>S</a:t>
            </a:r>
            <a:r>
              <a:rPr lang="en-US" altLang="zh-CN" dirty="0">
                <a:sym typeface="Symbol" pitchFamily="18" charset="2"/>
              </a:rPr>
              <a:t></a:t>
            </a:r>
            <a:r>
              <a:rPr lang="pt-BR" altLang="zh-CN" dirty="0"/>
              <a:t>R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F441ECD2-666E-4BB5-A12B-209DD3ED90FA}" type="slidenum">
              <a:rPr lang="zh-CN" altLang="en-US" sz="2000" smtClean="0"/>
              <a:pPr/>
              <a:t>58</a:t>
            </a:fld>
            <a:endParaRPr lang="en-US" altLang="zh-CN" sz="2000"/>
          </a:p>
        </p:txBody>
      </p:sp>
      <p:sp>
        <p:nvSpPr>
          <p:cNvPr id="58371" name="日期占位符 5"/>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C3EBB0E1-6CFF-4918-8A1C-947AD8AC79CA}" type="datetime1">
              <a:rPr lang="zh-CN" altLang="en-US" sz="1800" smtClean="0"/>
              <a:pPr/>
              <a:t>2024/6/12</a:t>
            </a:fld>
            <a:endParaRPr lang="en-US" altLang="zh-CN" sz="1000"/>
          </a:p>
        </p:txBody>
      </p:sp>
      <p:sp>
        <p:nvSpPr>
          <p:cNvPr id="1360898" name="Rectangle 2"/>
          <p:cNvSpPr>
            <a:spLocks noGrp="1" noChangeArrowheads="1"/>
          </p:cNvSpPr>
          <p:nvPr>
            <p:ph type="title"/>
          </p:nvPr>
        </p:nvSpPr>
        <p:spPr/>
        <p:txBody>
          <a:bodyPr/>
          <a:lstStyle/>
          <a:p>
            <a:pPr>
              <a:defRPr/>
            </a:pPr>
            <a:r>
              <a:rPr lang="en-US" altLang="zh-CN"/>
              <a:t>4. </a:t>
            </a:r>
            <a:r>
              <a:rPr lang="zh-CN" altLang="en-US"/>
              <a:t>除运算（</a:t>
            </a:r>
            <a:r>
              <a:rPr lang="en-US" altLang="zh-CN"/>
              <a:t>Division</a:t>
            </a:r>
            <a:r>
              <a:rPr lang="zh-CN" altLang="en-US"/>
              <a:t>）</a:t>
            </a:r>
          </a:p>
        </p:txBody>
      </p:sp>
      <p:sp>
        <p:nvSpPr>
          <p:cNvPr id="58373" name="Rectangle 3"/>
          <p:cNvSpPr>
            <a:spLocks noGrp="1" noChangeArrowheads="1"/>
          </p:cNvSpPr>
          <p:nvPr>
            <p:ph type="body" sz="half" idx="1"/>
          </p:nvPr>
        </p:nvSpPr>
        <p:spPr>
          <a:xfrm>
            <a:off x="488950" y="1196975"/>
            <a:ext cx="9417050" cy="917575"/>
          </a:xfrm>
        </p:spPr>
        <p:txBody>
          <a:bodyPr/>
          <a:lstStyle/>
          <a:p>
            <a:r>
              <a:rPr lang="zh-CN" altLang="en-US" dirty="0"/>
              <a:t>结果集是</a:t>
            </a:r>
            <a:r>
              <a:rPr lang="en-US" altLang="zh-CN" dirty="0"/>
              <a:t>R</a:t>
            </a:r>
            <a:r>
              <a:rPr lang="zh-CN" altLang="en-US" dirty="0"/>
              <a:t>的属性中</a:t>
            </a:r>
            <a:r>
              <a:rPr lang="zh-CN" altLang="en-US" dirty="0">
                <a:solidFill>
                  <a:srgbClr val="0000FF"/>
                </a:solidFill>
              </a:rPr>
              <a:t>去掉与</a:t>
            </a:r>
            <a:r>
              <a:rPr lang="en-US" altLang="zh-CN" dirty="0">
                <a:solidFill>
                  <a:srgbClr val="0000FF"/>
                </a:solidFill>
              </a:rPr>
              <a:t>S</a:t>
            </a:r>
            <a:r>
              <a:rPr lang="zh-CN" altLang="en-US" dirty="0">
                <a:solidFill>
                  <a:srgbClr val="0000FF"/>
                </a:solidFill>
              </a:rPr>
              <a:t>具有公共域属性</a:t>
            </a:r>
            <a:r>
              <a:rPr lang="zh-CN" altLang="en-US" dirty="0"/>
              <a:t>的其它属性</a:t>
            </a:r>
          </a:p>
          <a:p>
            <a:r>
              <a:rPr lang="zh-CN" altLang="en-US" dirty="0"/>
              <a:t>举例说明除法运算的含义</a:t>
            </a:r>
          </a:p>
        </p:txBody>
      </p:sp>
      <p:graphicFrame>
        <p:nvGraphicFramePr>
          <p:cNvPr id="1361100" name="Group 204"/>
          <p:cNvGraphicFramePr>
            <a:graphicFrameLocks noGrp="1"/>
          </p:cNvGraphicFramePr>
          <p:nvPr/>
        </p:nvGraphicFramePr>
        <p:xfrm>
          <a:off x="344488" y="2708275"/>
          <a:ext cx="2808287" cy="3657600"/>
        </p:xfrm>
        <a:graphic>
          <a:graphicData uri="http://schemas.openxmlformats.org/drawingml/2006/table">
            <a:tbl>
              <a:tblPr/>
              <a:tblGrid>
                <a:gridCol w="1516062">
                  <a:extLst>
                    <a:ext uri="{9D8B030D-6E8A-4147-A177-3AD203B41FA5}">
                      <a16:colId xmlns:a16="http://schemas.microsoft.com/office/drawing/2014/main" val="20000"/>
                    </a:ext>
                  </a:extLst>
                </a:gridCol>
                <a:gridCol w="1292225">
                  <a:extLst>
                    <a:ext uri="{9D8B030D-6E8A-4147-A177-3AD203B41FA5}">
                      <a16:colId xmlns:a16="http://schemas.microsoft.com/office/drawing/2014/main" val="20001"/>
                    </a:ext>
                  </a:extLst>
                </a:gridCol>
              </a:tblGrid>
              <a:tr h="252413">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Sno</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Cno</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200701</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C1</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2413">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200701</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C2</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2413">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200701</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C3</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2413">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200702</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C1</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2413">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200702</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C2</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2413">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200703</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C2</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2413">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200703</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58763" marR="0" lvl="0" indent="-258763" algn="l" defTabSz="814388"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C3</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8403" name="Rectangle 205"/>
          <p:cNvSpPr>
            <a:spLocks noChangeArrowheads="1"/>
          </p:cNvSpPr>
          <p:nvPr/>
        </p:nvSpPr>
        <p:spPr bwMode="auto">
          <a:xfrm>
            <a:off x="344488" y="2205038"/>
            <a:ext cx="76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a:t>SC' </a:t>
            </a:r>
          </a:p>
        </p:txBody>
      </p:sp>
      <p:grpSp>
        <p:nvGrpSpPr>
          <p:cNvPr id="58404" name="Group 358"/>
          <p:cNvGrpSpPr>
            <a:grpSpLocks/>
          </p:cNvGrpSpPr>
          <p:nvPr/>
        </p:nvGrpSpPr>
        <p:grpSpPr bwMode="auto">
          <a:xfrm>
            <a:off x="3368675" y="2060575"/>
            <a:ext cx="1133475" cy="1271588"/>
            <a:chOff x="2122" y="1434"/>
            <a:chExt cx="714" cy="801"/>
          </a:xfrm>
        </p:grpSpPr>
        <p:sp>
          <p:nvSpPr>
            <p:cNvPr id="58440" name="Rectangle 210"/>
            <p:cNvSpPr>
              <a:spLocks noChangeArrowheads="1"/>
            </p:cNvSpPr>
            <p:nvPr/>
          </p:nvSpPr>
          <p:spPr bwMode="auto">
            <a:xfrm>
              <a:off x="2122" y="1948"/>
              <a:ext cx="71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marL="258763" indent="-258763" defTabSz="814388">
                <a:defRPr sz="2400" b="1">
                  <a:solidFill>
                    <a:schemeClr val="tx1"/>
                  </a:solidFill>
                  <a:latin typeface="Arial" charset="0"/>
                  <a:ea typeface="宋体" pitchFamily="2" charset="-122"/>
                </a:defRPr>
              </a:lvl1pPr>
              <a:lvl2pPr marL="742950" indent="-285750"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sz="2500">
                  <a:latin typeface="Times New Roman" pitchFamily="18" charset="0"/>
                  <a:cs typeface="Times New Roman" pitchFamily="18" charset="0"/>
                </a:rPr>
                <a:t>C1</a:t>
              </a:r>
              <a:endParaRPr lang="en-US" altLang="zh-CN" sz="2500"/>
            </a:p>
          </p:txBody>
        </p:sp>
        <p:sp>
          <p:nvSpPr>
            <p:cNvPr id="58441" name="Rectangle 209"/>
            <p:cNvSpPr>
              <a:spLocks noChangeArrowheads="1"/>
            </p:cNvSpPr>
            <p:nvPr/>
          </p:nvSpPr>
          <p:spPr bwMode="auto">
            <a:xfrm>
              <a:off x="2122" y="1661"/>
              <a:ext cx="71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marL="258763" indent="-258763" defTabSz="814388">
                <a:defRPr sz="2400" b="1">
                  <a:solidFill>
                    <a:schemeClr val="tx1"/>
                  </a:solidFill>
                  <a:latin typeface="Arial" charset="0"/>
                  <a:ea typeface="宋体" pitchFamily="2" charset="-122"/>
                </a:defRPr>
              </a:lvl1pPr>
              <a:lvl2pPr marL="742950" indent="-285750"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sz="2500">
                  <a:latin typeface="Times New Roman" pitchFamily="18" charset="0"/>
                  <a:cs typeface="Times New Roman" pitchFamily="18" charset="0"/>
                </a:rPr>
                <a:t>Cno</a:t>
              </a:r>
              <a:endParaRPr lang="en-US" altLang="zh-CN" sz="2500"/>
            </a:p>
          </p:txBody>
        </p:sp>
        <p:sp>
          <p:nvSpPr>
            <p:cNvPr id="58442" name="Line 211"/>
            <p:cNvSpPr>
              <a:spLocks noChangeShapeType="1"/>
            </p:cNvSpPr>
            <p:nvPr/>
          </p:nvSpPr>
          <p:spPr bwMode="auto">
            <a:xfrm>
              <a:off x="2122" y="1661"/>
              <a:ext cx="71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43" name="Line 212"/>
            <p:cNvSpPr>
              <a:spLocks noChangeShapeType="1"/>
            </p:cNvSpPr>
            <p:nvPr/>
          </p:nvSpPr>
          <p:spPr bwMode="auto">
            <a:xfrm>
              <a:off x="2122" y="2235"/>
              <a:ext cx="71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44" name="Line 213"/>
            <p:cNvSpPr>
              <a:spLocks noChangeShapeType="1"/>
            </p:cNvSpPr>
            <p:nvPr/>
          </p:nvSpPr>
          <p:spPr bwMode="auto">
            <a:xfrm>
              <a:off x="2122" y="1661"/>
              <a:ext cx="0" cy="57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45" name="Line 214"/>
            <p:cNvSpPr>
              <a:spLocks noChangeShapeType="1"/>
            </p:cNvSpPr>
            <p:nvPr/>
          </p:nvSpPr>
          <p:spPr bwMode="auto">
            <a:xfrm>
              <a:off x="2836" y="1661"/>
              <a:ext cx="0" cy="574"/>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46" name="Line 216"/>
            <p:cNvSpPr>
              <a:spLocks noChangeShapeType="1"/>
            </p:cNvSpPr>
            <p:nvPr/>
          </p:nvSpPr>
          <p:spPr bwMode="auto">
            <a:xfrm>
              <a:off x="2122" y="1948"/>
              <a:ext cx="71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47" name="Rectangle 222"/>
            <p:cNvSpPr>
              <a:spLocks noChangeArrowheads="1"/>
            </p:cNvSpPr>
            <p:nvPr/>
          </p:nvSpPr>
          <p:spPr bwMode="auto">
            <a:xfrm>
              <a:off x="2122" y="1434"/>
              <a:ext cx="34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a:t>C'</a:t>
              </a:r>
              <a:r>
                <a:rPr lang="en-US" altLang="zh-CN" sz="2000"/>
                <a:t> </a:t>
              </a:r>
            </a:p>
          </p:txBody>
        </p:sp>
      </p:grpSp>
      <p:grpSp>
        <p:nvGrpSpPr>
          <p:cNvPr id="1361255" name="Group 359"/>
          <p:cNvGrpSpPr>
            <a:grpSpLocks/>
          </p:cNvGrpSpPr>
          <p:nvPr/>
        </p:nvGrpSpPr>
        <p:grpSpPr bwMode="auto">
          <a:xfrm>
            <a:off x="5367338" y="1916113"/>
            <a:ext cx="1420812" cy="1871662"/>
            <a:chOff x="3381" y="1343"/>
            <a:chExt cx="895" cy="1179"/>
          </a:xfrm>
        </p:grpSpPr>
        <p:sp>
          <p:nvSpPr>
            <p:cNvPr id="58430" name="Rectangle 250"/>
            <p:cNvSpPr>
              <a:spLocks noChangeArrowheads="1"/>
            </p:cNvSpPr>
            <p:nvPr/>
          </p:nvSpPr>
          <p:spPr bwMode="auto">
            <a:xfrm>
              <a:off x="3382" y="2235"/>
              <a:ext cx="87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marL="258763" indent="-258763" defTabSz="814388">
                <a:defRPr sz="2400" b="1">
                  <a:solidFill>
                    <a:schemeClr val="tx1"/>
                  </a:solidFill>
                  <a:latin typeface="Arial" charset="0"/>
                  <a:ea typeface="宋体" pitchFamily="2" charset="-122"/>
                </a:defRPr>
              </a:lvl1pPr>
              <a:lvl2pPr marL="742950" indent="-285750"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sz="2500">
                  <a:latin typeface="Times New Roman" pitchFamily="18" charset="0"/>
                  <a:cs typeface="Times New Roman" pitchFamily="18" charset="0"/>
                </a:rPr>
                <a:t>200702</a:t>
              </a:r>
              <a:endParaRPr lang="en-US" altLang="zh-CN" sz="2500"/>
            </a:p>
          </p:txBody>
        </p:sp>
        <p:sp>
          <p:nvSpPr>
            <p:cNvPr id="58431" name="Rectangle 249"/>
            <p:cNvSpPr>
              <a:spLocks noChangeArrowheads="1"/>
            </p:cNvSpPr>
            <p:nvPr/>
          </p:nvSpPr>
          <p:spPr bwMode="auto">
            <a:xfrm>
              <a:off x="3382" y="1948"/>
              <a:ext cx="87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marL="258763" indent="-258763" defTabSz="814388">
                <a:defRPr sz="2400" b="1">
                  <a:solidFill>
                    <a:schemeClr val="tx1"/>
                  </a:solidFill>
                  <a:latin typeface="Arial" charset="0"/>
                  <a:ea typeface="宋体" pitchFamily="2" charset="-122"/>
                </a:defRPr>
              </a:lvl1pPr>
              <a:lvl2pPr marL="742950" indent="-285750"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sz="2500">
                  <a:latin typeface="Times New Roman" pitchFamily="18" charset="0"/>
                  <a:cs typeface="Times New Roman" pitchFamily="18" charset="0"/>
                </a:rPr>
                <a:t>200701</a:t>
              </a:r>
              <a:endParaRPr lang="en-US" altLang="zh-CN" sz="2500"/>
            </a:p>
          </p:txBody>
        </p:sp>
        <p:sp>
          <p:nvSpPr>
            <p:cNvPr id="58432" name="Rectangle 248"/>
            <p:cNvSpPr>
              <a:spLocks noChangeArrowheads="1"/>
            </p:cNvSpPr>
            <p:nvPr/>
          </p:nvSpPr>
          <p:spPr bwMode="auto">
            <a:xfrm>
              <a:off x="3382" y="1661"/>
              <a:ext cx="87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marL="258763" indent="-258763" defTabSz="814388">
                <a:defRPr sz="2400" b="1">
                  <a:solidFill>
                    <a:schemeClr val="tx1"/>
                  </a:solidFill>
                  <a:latin typeface="Arial" charset="0"/>
                  <a:ea typeface="宋体" pitchFamily="2" charset="-122"/>
                </a:defRPr>
              </a:lvl1pPr>
              <a:lvl2pPr marL="742950" indent="-285750"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sz="2500">
                  <a:latin typeface="Times New Roman" pitchFamily="18" charset="0"/>
                  <a:cs typeface="Times New Roman" pitchFamily="18" charset="0"/>
                </a:rPr>
                <a:t>Sno</a:t>
              </a:r>
              <a:endParaRPr lang="en-US" altLang="zh-CN" sz="2500"/>
            </a:p>
          </p:txBody>
        </p:sp>
        <p:sp>
          <p:nvSpPr>
            <p:cNvPr id="58433" name="Line 251"/>
            <p:cNvSpPr>
              <a:spLocks noChangeShapeType="1"/>
            </p:cNvSpPr>
            <p:nvPr/>
          </p:nvSpPr>
          <p:spPr bwMode="auto">
            <a:xfrm>
              <a:off x="3382" y="1661"/>
              <a:ext cx="87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34" name="Line 252"/>
            <p:cNvSpPr>
              <a:spLocks noChangeShapeType="1"/>
            </p:cNvSpPr>
            <p:nvPr/>
          </p:nvSpPr>
          <p:spPr bwMode="auto">
            <a:xfrm>
              <a:off x="3382" y="2522"/>
              <a:ext cx="87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35" name="Line 253"/>
            <p:cNvSpPr>
              <a:spLocks noChangeShapeType="1"/>
            </p:cNvSpPr>
            <p:nvPr/>
          </p:nvSpPr>
          <p:spPr bwMode="auto">
            <a:xfrm>
              <a:off x="3382" y="1661"/>
              <a:ext cx="0" cy="8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36" name="Line 254"/>
            <p:cNvSpPr>
              <a:spLocks noChangeShapeType="1"/>
            </p:cNvSpPr>
            <p:nvPr/>
          </p:nvSpPr>
          <p:spPr bwMode="auto">
            <a:xfrm>
              <a:off x="4256" y="1661"/>
              <a:ext cx="0" cy="8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37" name="Line 256"/>
            <p:cNvSpPr>
              <a:spLocks noChangeShapeType="1"/>
            </p:cNvSpPr>
            <p:nvPr/>
          </p:nvSpPr>
          <p:spPr bwMode="auto">
            <a:xfrm>
              <a:off x="3382" y="1948"/>
              <a:ext cx="87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38" name="Line 259"/>
            <p:cNvSpPr>
              <a:spLocks noChangeShapeType="1"/>
            </p:cNvSpPr>
            <p:nvPr/>
          </p:nvSpPr>
          <p:spPr bwMode="auto">
            <a:xfrm>
              <a:off x="3382" y="2235"/>
              <a:ext cx="87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39" name="Rectangle 266"/>
            <p:cNvSpPr>
              <a:spLocks noChangeArrowheads="1"/>
            </p:cNvSpPr>
            <p:nvPr/>
          </p:nvSpPr>
          <p:spPr bwMode="auto">
            <a:xfrm>
              <a:off x="3381" y="1343"/>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zh-CN" altLang="en-US" sz="2000"/>
                <a:t> </a:t>
              </a:r>
              <a:r>
                <a:rPr lang="en-US" altLang="zh-CN"/>
                <a:t>SC'÷C'</a:t>
              </a:r>
              <a:r>
                <a:rPr lang="en-US" altLang="zh-CN" sz="2000"/>
                <a:t> </a:t>
              </a:r>
            </a:p>
          </p:txBody>
        </p:sp>
      </p:grpSp>
      <p:grpSp>
        <p:nvGrpSpPr>
          <p:cNvPr id="1361256" name="Group 360"/>
          <p:cNvGrpSpPr>
            <a:grpSpLocks/>
          </p:cNvGrpSpPr>
          <p:nvPr/>
        </p:nvGrpSpPr>
        <p:grpSpPr bwMode="auto">
          <a:xfrm>
            <a:off x="3513138" y="4654550"/>
            <a:ext cx="1063625" cy="1871663"/>
            <a:chOff x="2213" y="3068"/>
            <a:chExt cx="670" cy="1179"/>
          </a:xfrm>
        </p:grpSpPr>
        <p:sp>
          <p:nvSpPr>
            <p:cNvPr id="58420" name="Rectangle 267"/>
            <p:cNvSpPr>
              <a:spLocks noChangeArrowheads="1"/>
            </p:cNvSpPr>
            <p:nvPr/>
          </p:nvSpPr>
          <p:spPr bwMode="auto">
            <a:xfrm>
              <a:off x="2213" y="3068"/>
              <a:ext cx="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a:t>C'' </a:t>
              </a:r>
            </a:p>
          </p:txBody>
        </p:sp>
        <p:sp>
          <p:nvSpPr>
            <p:cNvPr id="58421" name="Rectangle 294"/>
            <p:cNvSpPr>
              <a:spLocks noChangeArrowheads="1"/>
            </p:cNvSpPr>
            <p:nvPr/>
          </p:nvSpPr>
          <p:spPr bwMode="auto">
            <a:xfrm>
              <a:off x="2213" y="3960"/>
              <a:ext cx="6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marL="258763" indent="-258763" defTabSz="814388">
                <a:defRPr sz="2400" b="1">
                  <a:solidFill>
                    <a:schemeClr val="tx1"/>
                  </a:solidFill>
                  <a:latin typeface="Arial" charset="0"/>
                  <a:ea typeface="宋体" pitchFamily="2" charset="-122"/>
                </a:defRPr>
              </a:lvl1pPr>
              <a:lvl2pPr marL="742950" indent="-285750"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sz="2500">
                  <a:latin typeface="Times New Roman" pitchFamily="18" charset="0"/>
                  <a:cs typeface="Times New Roman" pitchFamily="18" charset="0"/>
                </a:rPr>
                <a:t>C3</a:t>
              </a:r>
              <a:endParaRPr lang="en-US" altLang="zh-CN" sz="2500"/>
            </a:p>
          </p:txBody>
        </p:sp>
        <p:sp>
          <p:nvSpPr>
            <p:cNvPr id="58422" name="Rectangle 293"/>
            <p:cNvSpPr>
              <a:spLocks noChangeArrowheads="1"/>
            </p:cNvSpPr>
            <p:nvPr/>
          </p:nvSpPr>
          <p:spPr bwMode="auto">
            <a:xfrm>
              <a:off x="2213" y="3673"/>
              <a:ext cx="6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marL="258763" indent="-258763" defTabSz="814388">
                <a:defRPr sz="2400" b="1">
                  <a:solidFill>
                    <a:schemeClr val="tx1"/>
                  </a:solidFill>
                  <a:latin typeface="Arial" charset="0"/>
                  <a:ea typeface="宋体" pitchFamily="2" charset="-122"/>
                </a:defRPr>
              </a:lvl1pPr>
              <a:lvl2pPr marL="742950" indent="-285750"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sz="2500">
                  <a:latin typeface="Times New Roman" pitchFamily="18" charset="0"/>
                  <a:cs typeface="Times New Roman" pitchFamily="18" charset="0"/>
                </a:rPr>
                <a:t>C2</a:t>
              </a:r>
              <a:endParaRPr lang="en-US" altLang="zh-CN" sz="2500"/>
            </a:p>
          </p:txBody>
        </p:sp>
        <p:sp>
          <p:nvSpPr>
            <p:cNvPr id="58423" name="Rectangle 292"/>
            <p:cNvSpPr>
              <a:spLocks noChangeArrowheads="1"/>
            </p:cNvSpPr>
            <p:nvPr/>
          </p:nvSpPr>
          <p:spPr bwMode="auto">
            <a:xfrm>
              <a:off x="2213" y="3386"/>
              <a:ext cx="67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marL="258763" indent="-258763" defTabSz="814388">
                <a:defRPr sz="2400" b="1">
                  <a:solidFill>
                    <a:schemeClr val="tx1"/>
                  </a:solidFill>
                  <a:latin typeface="Arial" charset="0"/>
                  <a:ea typeface="宋体" pitchFamily="2" charset="-122"/>
                </a:defRPr>
              </a:lvl1pPr>
              <a:lvl2pPr marL="742950" indent="-285750" defTabSz="814388">
                <a:defRPr sz="2400" b="1">
                  <a:solidFill>
                    <a:schemeClr val="tx1"/>
                  </a:solidFill>
                  <a:latin typeface="Arial" charset="0"/>
                  <a:ea typeface="宋体" pitchFamily="2" charset="-122"/>
                </a:defRPr>
              </a:lvl2pPr>
              <a:lvl3pPr marL="1143000" indent="-228600" defTabSz="814388">
                <a:defRPr sz="2400" b="1">
                  <a:solidFill>
                    <a:schemeClr val="tx1"/>
                  </a:solidFill>
                  <a:latin typeface="Arial" charset="0"/>
                  <a:ea typeface="宋体" pitchFamily="2" charset="-122"/>
                </a:defRPr>
              </a:lvl3pPr>
              <a:lvl4pPr marL="1600200" indent="-228600" defTabSz="814388">
                <a:defRPr sz="2400" b="1">
                  <a:solidFill>
                    <a:schemeClr val="tx1"/>
                  </a:solidFill>
                  <a:latin typeface="Arial" charset="0"/>
                  <a:ea typeface="宋体" pitchFamily="2" charset="-122"/>
                </a:defRPr>
              </a:lvl4pPr>
              <a:lvl5pPr marL="2057400" indent="-228600" defTabSz="814388">
                <a:defRPr sz="2400" b="1">
                  <a:solidFill>
                    <a:schemeClr val="tx1"/>
                  </a:solidFill>
                  <a:latin typeface="Arial" charset="0"/>
                  <a:ea typeface="宋体" pitchFamily="2" charset="-122"/>
                </a:defRPr>
              </a:lvl5pPr>
              <a:lvl6pPr marL="25146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814388"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sz="2500">
                  <a:latin typeface="Times New Roman" pitchFamily="18" charset="0"/>
                  <a:cs typeface="Times New Roman" pitchFamily="18" charset="0"/>
                </a:rPr>
                <a:t>Cno</a:t>
              </a:r>
              <a:endParaRPr lang="en-US" altLang="zh-CN" sz="2500"/>
            </a:p>
          </p:txBody>
        </p:sp>
        <p:sp>
          <p:nvSpPr>
            <p:cNvPr id="58424" name="Line 295"/>
            <p:cNvSpPr>
              <a:spLocks noChangeShapeType="1"/>
            </p:cNvSpPr>
            <p:nvPr/>
          </p:nvSpPr>
          <p:spPr bwMode="auto">
            <a:xfrm>
              <a:off x="2213" y="3386"/>
              <a:ext cx="67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25" name="Line 296"/>
            <p:cNvSpPr>
              <a:spLocks noChangeShapeType="1"/>
            </p:cNvSpPr>
            <p:nvPr/>
          </p:nvSpPr>
          <p:spPr bwMode="auto">
            <a:xfrm>
              <a:off x="2213" y="4247"/>
              <a:ext cx="67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26" name="Line 297"/>
            <p:cNvSpPr>
              <a:spLocks noChangeShapeType="1"/>
            </p:cNvSpPr>
            <p:nvPr/>
          </p:nvSpPr>
          <p:spPr bwMode="auto">
            <a:xfrm>
              <a:off x="2213" y="3386"/>
              <a:ext cx="0" cy="8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27" name="Line 298"/>
            <p:cNvSpPr>
              <a:spLocks noChangeShapeType="1"/>
            </p:cNvSpPr>
            <p:nvPr/>
          </p:nvSpPr>
          <p:spPr bwMode="auto">
            <a:xfrm>
              <a:off x="2883" y="3386"/>
              <a:ext cx="0" cy="8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28" name="Line 300"/>
            <p:cNvSpPr>
              <a:spLocks noChangeShapeType="1"/>
            </p:cNvSpPr>
            <p:nvPr/>
          </p:nvSpPr>
          <p:spPr bwMode="auto">
            <a:xfrm>
              <a:off x="2213" y="3673"/>
              <a:ext cx="67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29" name="Line 303"/>
            <p:cNvSpPr>
              <a:spLocks noChangeShapeType="1"/>
            </p:cNvSpPr>
            <p:nvPr/>
          </p:nvSpPr>
          <p:spPr bwMode="auto">
            <a:xfrm>
              <a:off x="2213" y="3960"/>
              <a:ext cx="670"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grpSp>
      <p:grpSp>
        <p:nvGrpSpPr>
          <p:cNvPr id="1361257" name="Group 361"/>
          <p:cNvGrpSpPr>
            <a:grpSpLocks/>
          </p:cNvGrpSpPr>
          <p:nvPr/>
        </p:nvGrpSpPr>
        <p:grpSpPr bwMode="auto">
          <a:xfrm>
            <a:off x="5024438" y="4725988"/>
            <a:ext cx="1728787" cy="1871662"/>
            <a:chOff x="3165" y="3113"/>
            <a:chExt cx="1089" cy="1179"/>
          </a:xfrm>
        </p:grpSpPr>
        <p:sp>
          <p:nvSpPr>
            <p:cNvPr id="58410" name="Rectangle 336"/>
            <p:cNvSpPr>
              <a:spLocks noChangeArrowheads="1"/>
            </p:cNvSpPr>
            <p:nvPr/>
          </p:nvSpPr>
          <p:spPr bwMode="auto">
            <a:xfrm>
              <a:off x="3168" y="4005"/>
              <a:ext cx="10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a:latin typeface="Times New Roman" pitchFamily="18" charset="0"/>
                  <a:cs typeface="Times New Roman" pitchFamily="18" charset="0"/>
                </a:rPr>
                <a:t>200703</a:t>
              </a:r>
              <a:endParaRPr lang="en-US" altLang="zh-CN"/>
            </a:p>
          </p:txBody>
        </p:sp>
        <p:sp>
          <p:nvSpPr>
            <p:cNvPr id="58411" name="Rectangle 335"/>
            <p:cNvSpPr>
              <a:spLocks noChangeArrowheads="1"/>
            </p:cNvSpPr>
            <p:nvPr/>
          </p:nvSpPr>
          <p:spPr bwMode="auto">
            <a:xfrm>
              <a:off x="3168" y="3718"/>
              <a:ext cx="10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a:latin typeface="Times New Roman" pitchFamily="18" charset="0"/>
                  <a:cs typeface="Times New Roman" pitchFamily="18" charset="0"/>
                </a:rPr>
                <a:t>200701</a:t>
              </a:r>
              <a:endParaRPr lang="en-US" altLang="zh-CN"/>
            </a:p>
          </p:txBody>
        </p:sp>
        <p:sp>
          <p:nvSpPr>
            <p:cNvPr id="58412" name="Rectangle 334"/>
            <p:cNvSpPr>
              <a:spLocks noChangeArrowheads="1"/>
            </p:cNvSpPr>
            <p:nvPr/>
          </p:nvSpPr>
          <p:spPr bwMode="auto">
            <a:xfrm>
              <a:off x="3168" y="3431"/>
              <a:ext cx="108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a:latin typeface="Times New Roman" pitchFamily="18" charset="0"/>
                  <a:cs typeface="Times New Roman" pitchFamily="18" charset="0"/>
                </a:rPr>
                <a:t>Sno</a:t>
              </a:r>
              <a:endParaRPr lang="en-US" altLang="zh-CN"/>
            </a:p>
          </p:txBody>
        </p:sp>
        <p:sp>
          <p:nvSpPr>
            <p:cNvPr id="58413" name="Line 337"/>
            <p:cNvSpPr>
              <a:spLocks noChangeShapeType="1"/>
            </p:cNvSpPr>
            <p:nvPr/>
          </p:nvSpPr>
          <p:spPr bwMode="auto">
            <a:xfrm>
              <a:off x="3168" y="3431"/>
              <a:ext cx="108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14" name="Line 338"/>
            <p:cNvSpPr>
              <a:spLocks noChangeShapeType="1"/>
            </p:cNvSpPr>
            <p:nvPr/>
          </p:nvSpPr>
          <p:spPr bwMode="auto">
            <a:xfrm>
              <a:off x="3168" y="4292"/>
              <a:ext cx="108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15" name="Line 339"/>
            <p:cNvSpPr>
              <a:spLocks noChangeShapeType="1"/>
            </p:cNvSpPr>
            <p:nvPr/>
          </p:nvSpPr>
          <p:spPr bwMode="auto">
            <a:xfrm>
              <a:off x="3168" y="3431"/>
              <a:ext cx="0" cy="8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16" name="Line 340"/>
            <p:cNvSpPr>
              <a:spLocks noChangeShapeType="1"/>
            </p:cNvSpPr>
            <p:nvPr/>
          </p:nvSpPr>
          <p:spPr bwMode="auto">
            <a:xfrm>
              <a:off x="4254" y="3431"/>
              <a:ext cx="0" cy="86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17" name="Line 342"/>
            <p:cNvSpPr>
              <a:spLocks noChangeShapeType="1"/>
            </p:cNvSpPr>
            <p:nvPr/>
          </p:nvSpPr>
          <p:spPr bwMode="auto">
            <a:xfrm>
              <a:off x="3168" y="3718"/>
              <a:ext cx="108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18" name="Line 345"/>
            <p:cNvSpPr>
              <a:spLocks noChangeShapeType="1"/>
            </p:cNvSpPr>
            <p:nvPr/>
          </p:nvSpPr>
          <p:spPr bwMode="auto">
            <a:xfrm>
              <a:off x="3168" y="4005"/>
              <a:ext cx="108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bodyPr>
            <a:lstStyle/>
            <a:p>
              <a:endParaRPr lang="zh-CN" altLang="en-US"/>
            </a:p>
          </p:txBody>
        </p:sp>
        <p:sp>
          <p:nvSpPr>
            <p:cNvPr id="58419" name="Rectangle 352"/>
            <p:cNvSpPr>
              <a:spLocks noChangeArrowheads="1"/>
            </p:cNvSpPr>
            <p:nvPr/>
          </p:nvSpPr>
          <p:spPr bwMode="auto">
            <a:xfrm>
              <a:off x="3165" y="3113"/>
              <a:ext cx="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spcBef>
                  <a:spcPct val="0"/>
                </a:spcBef>
              </a:pPr>
              <a:r>
                <a:rPr lang="en-US" altLang="zh-CN"/>
                <a:t>SC'÷C''</a:t>
              </a:r>
            </a:p>
          </p:txBody>
        </p:sp>
      </p:grpSp>
      <p:sp>
        <p:nvSpPr>
          <p:cNvPr id="1361252" name="AutoShape 356"/>
          <p:cNvSpPr>
            <a:spLocks noChangeArrowheads="1"/>
          </p:cNvSpPr>
          <p:nvPr/>
        </p:nvSpPr>
        <p:spPr bwMode="auto">
          <a:xfrm>
            <a:off x="6824663" y="1628774"/>
            <a:ext cx="3081336" cy="1033461"/>
          </a:xfrm>
          <a:prstGeom prst="wedgeEllipseCallout">
            <a:avLst>
              <a:gd name="adj1" fmla="val -40106"/>
              <a:gd name="adj2" fmla="val 81065"/>
            </a:avLst>
          </a:prstGeom>
          <a:solidFill>
            <a:schemeClr val="accent2"/>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marL="457200" indent="-457200">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r>
              <a:rPr lang="zh-CN" altLang="en-US"/>
              <a:t>选修了</a:t>
            </a:r>
            <a:r>
              <a:rPr lang="en-US" altLang="zh-CN"/>
              <a:t>C1</a:t>
            </a:r>
            <a:r>
              <a:rPr lang="zh-CN" altLang="en-US"/>
              <a:t>课的所有学生</a:t>
            </a:r>
          </a:p>
        </p:txBody>
      </p:sp>
      <p:sp>
        <p:nvSpPr>
          <p:cNvPr id="1361253" name="AutoShape 357"/>
          <p:cNvSpPr>
            <a:spLocks noChangeArrowheads="1"/>
          </p:cNvSpPr>
          <p:nvPr/>
        </p:nvSpPr>
        <p:spPr bwMode="auto">
          <a:xfrm>
            <a:off x="5816600" y="3789363"/>
            <a:ext cx="3960813" cy="936625"/>
          </a:xfrm>
          <a:prstGeom prst="wedgeEllipseCallout">
            <a:avLst>
              <a:gd name="adj1" fmla="val -44870"/>
              <a:gd name="adj2" fmla="val 61019"/>
            </a:avLst>
          </a:prstGeom>
          <a:solidFill>
            <a:schemeClr val="accent2"/>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lIns="0" rIns="0"/>
          <a:lstStyle>
            <a:lvl1pPr marL="457200" indent="-457200">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l"/>
            <a:r>
              <a:rPr lang="zh-CN" altLang="en-US"/>
              <a:t>同时选修了</a:t>
            </a:r>
            <a:r>
              <a:rPr lang="en-US" altLang="zh-CN"/>
              <a:t>C2</a:t>
            </a:r>
            <a:r>
              <a:rPr lang="zh-CN" altLang="en-US"/>
              <a:t>和</a:t>
            </a:r>
            <a:r>
              <a:rPr lang="en-US" altLang="zh-CN"/>
              <a:t>C3</a:t>
            </a:r>
            <a:r>
              <a:rPr lang="zh-CN" altLang="en-US"/>
              <a:t>课的所有学生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61255"/>
                                        </p:tgtEl>
                                        <p:attrNameLst>
                                          <p:attrName>style.visibility</p:attrName>
                                        </p:attrNameLst>
                                      </p:cBhvr>
                                      <p:to>
                                        <p:strVal val="visible"/>
                                      </p:to>
                                    </p:set>
                                    <p:animEffect transition="in" filter="wipe(up)">
                                      <p:cBhvr>
                                        <p:cTn id="7" dur="1000"/>
                                        <p:tgtEl>
                                          <p:spTgt spid="13612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252"/>
                                        </p:tgtEl>
                                        <p:attrNameLst>
                                          <p:attrName>style.visibility</p:attrName>
                                        </p:attrNameLst>
                                      </p:cBhvr>
                                      <p:to>
                                        <p:strVal val="visible"/>
                                      </p:to>
                                    </p:set>
                                    <p:animEffect transition="in" filter="blinds(horizontal)">
                                      <p:cBhvr>
                                        <p:cTn id="12" dur="500"/>
                                        <p:tgtEl>
                                          <p:spTgt spid="1361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361256"/>
                                        </p:tgtEl>
                                        <p:attrNameLst>
                                          <p:attrName>style.visibility</p:attrName>
                                        </p:attrNameLst>
                                      </p:cBhvr>
                                      <p:to>
                                        <p:strVal val="visible"/>
                                      </p:to>
                                    </p:set>
                                    <p:animEffect transition="in" filter="wipe(up)">
                                      <p:cBhvr>
                                        <p:cTn id="17" dur="1000"/>
                                        <p:tgtEl>
                                          <p:spTgt spid="13612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361257"/>
                                        </p:tgtEl>
                                        <p:attrNameLst>
                                          <p:attrName>style.visibility</p:attrName>
                                        </p:attrNameLst>
                                      </p:cBhvr>
                                      <p:to>
                                        <p:strVal val="visible"/>
                                      </p:to>
                                    </p:set>
                                    <p:animEffect transition="in" filter="wipe(up)">
                                      <p:cBhvr>
                                        <p:cTn id="22" dur="1000"/>
                                        <p:tgtEl>
                                          <p:spTgt spid="13612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1253"/>
                                        </p:tgtEl>
                                        <p:attrNameLst>
                                          <p:attrName>style.visibility</p:attrName>
                                        </p:attrNameLst>
                                      </p:cBhvr>
                                      <p:to>
                                        <p:strVal val="visible"/>
                                      </p:to>
                                    </p:set>
                                    <p:animEffect transition="in" filter="blinds(horizontal)">
                                      <p:cBhvr>
                                        <p:cTn id="27" dur="500"/>
                                        <p:tgtEl>
                                          <p:spTgt spid="136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252" grpId="0" animBg="1"/>
      <p:bldP spid="136125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C32052E8-12AD-495D-90E7-E5EDB2DEC632}" type="slidenum">
              <a:rPr lang="zh-CN" altLang="en-US" sz="2000" smtClean="0"/>
              <a:pPr/>
              <a:t>59</a:t>
            </a:fld>
            <a:endParaRPr lang="en-US" altLang="zh-CN" sz="2000"/>
          </a:p>
        </p:txBody>
      </p:sp>
      <p:sp>
        <p:nvSpPr>
          <p:cNvPr id="59395"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3E68F554-8688-4FBA-A992-A32844A19288}" type="datetime1">
              <a:rPr lang="zh-CN" altLang="en-US" sz="1800" smtClean="0"/>
              <a:pPr/>
              <a:t>2024/6/12</a:t>
            </a:fld>
            <a:endParaRPr lang="en-US" altLang="zh-CN" sz="1000"/>
          </a:p>
        </p:txBody>
      </p:sp>
      <p:sp>
        <p:nvSpPr>
          <p:cNvPr id="1234946" name="Rectangle 2"/>
          <p:cNvSpPr>
            <a:spLocks noGrp="1" noChangeArrowheads="1"/>
          </p:cNvSpPr>
          <p:nvPr>
            <p:ph type="title"/>
          </p:nvPr>
        </p:nvSpPr>
        <p:spPr/>
        <p:txBody>
          <a:bodyPr/>
          <a:lstStyle/>
          <a:p>
            <a:pPr defTabSz="914400">
              <a:defRPr/>
            </a:pPr>
            <a:r>
              <a:rPr lang="en-US" altLang="zh-CN"/>
              <a:t>4. </a:t>
            </a:r>
            <a:r>
              <a:rPr lang="zh-CN" altLang="en-US"/>
              <a:t>除（</a:t>
            </a:r>
            <a:r>
              <a:rPr lang="en-US" altLang="zh-CN"/>
              <a:t>Division</a:t>
            </a:r>
            <a:r>
              <a:rPr lang="zh-CN" altLang="en-US"/>
              <a:t>）</a:t>
            </a:r>
            <a:endParaRPr lang="en-US" altLang="zh-CN"/>
          </a:p>
        </p:txBody>
      </p:sp>
      <p:sp>
        <p:nvSpPr>
          <p:cNvPr id="59397" name="Rectangle 3"/>
          <p:cNvSpPr>
            <a:spLocks noGrp="1" noChangeArrowheads="1"/>
          </p:cNvSpPr>
          <p:nvPr>
            <p:ph type="body" idx="1"/>
          </p:nvPr>
        </p:nvSpPr>
        <p:spPr>
          <a:xfrm>
            <a:off x="650875" y="1143000"/>
            <a:ext cx="8820150" cy="917575"/>
          </a:xfrm>
        </p:spPr>
        <p:txBody>
          <a:bodyPr/>
          <a:lstStyle/>
          <a:p>
            <a:pPr marL="342900" indent="-342900" algn="just" defTabSz="914400"/>
            <a:r>
              <a:rPr lang="zh-CN" altLang="en-US" dirty="0"/>
              <a:t>除操作是同时从行和列角度进行运算</a:t>
            </a:r>
          </a:p>
          <a:p>
            <a:pPr marL="342900" indent="-342900" algn="just" defTabSz="914400">
              <a:buFont typeface="Wingdings" pitchFamily="2" charset="2"/>
              <a:buNone/>
            </a:pPr>
            <a:r>
              <a:rPr lang="zh-CN" altLang="en-US" dirty="0"/>
              <a:t> </a:t>
            </a:r>
          </a:p>
        </p:txBody>
      </p:sp>
      <p:grpSp>
        <p:nvGrpSpPr>
          <p:cNvPr id="59398" name="Group 4"/>
          <p:cNvGrpSpPr>
            <a:grpSpLocks/>
          </p:cNvGrpSpPr>
          <p:nvPr/>
        </p:nvGrpSpPr>
        <p:grpSpPr bwMode="auto">
          <a:xfrm>
            <a:off x="704850" y="3284538"/>
            <a:ext cx="7489825" cy="3097212"/>
            <a:chOff x="1728" y="1536"/>
            <a:chExt cx="2400" cy="1392"/>
          </a:xfrm>
        </p:grpSpPr>
        <p:grpSp>
          <p:nvGrpSpPr>
            <p:cNvPr id="59400" name="Group 5"/>
            <p:cNvGrpSpPr>
              <a:grpSpLocks/>
            </p:cNvGrpSpPr>
            <p:nvPr/>
          </p:nvGrpSpPr>
          <p:grpSpPr bwMode="auto">
            <a:xfrm>
              <a:off x="2064" y="1632"/>
              <a:ext cx="912" cy="768"/>
              <a:chOff x="1536" y="1632"/>
              <a:chExt cx="912" cy="768"/>
            </a:xfrm>
          </p:grpSpPr>
          <p:sp>
            <p:nvSpPr>
              <p:cNvPr id="59415" name="Rectangle 6"/>
              <p:cNvSpPr>
                <a:spLocks noChangeArrowheads="1"/>
              </p:cNvSpPr>
              <p:nvPr/>
            </p:nvSpPr>
            <p:spPr bwMode="auto">
              <a:xfrm>
                <a:off x="1536" y="1632"/>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16" name="Rectangle 7" descr="浅色下对角线"/>
              <p:cNvSpPr>
                <a:spLocks noChangeArrowheads="1"/>
              </p:cNvSpPr>
              <p:nvPr/>
            </p:nvSpPr>
            <p:spPr bwMode="auto">
              <a:xfrm>
                <a:off x="1536" y="1728"/>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17" name="Rectangle 8"/>
              <p:cNvSpPr>
                <a:spLocks noChangeArrowheads="1"/>
              </p:cNvSpPr>
              <p:nvPr/>
            </p:nvSpPr>
            <p:spPr bwMode="auto">
              <a:xfrm>
                <a:off x="1536" y="1824"/>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18" name="Rectangle 9"/>
              <p:cNvSpPr>
                <a:spLocks noChangeArrowheads="1"/>
              </p:cNvSpPr>
              <p:nvPr/>
            </p:nvSpPr>
            <p:spPr bwMode="auto">
              <a:xfrm>
                <a:off x="1536" y="2304"/>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19" name="Rectangle 10"/>
              <p:cNvSpPr>
                <a:spLocks noChangeArrowheads="1"/>
              </p:cNvSpPr>
              <p:nvPr/>
            </p:nvSpPr>
            <p:spPr bwMode="auto">
              <a:xfrm>
                <a:off x="1536" y="1920"/>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20" name="Rectangle 11" descr="浅色下对角线"/>
              <p:cNvSpPr>
                <a:spLocks noChangeArrowheads="1"/>
              </p:cNvSpPr>
              <p:nvPr/>
            </p:nvSpPr>
            <p:spPr bwMode="auto">
              <a:xfrm>
                <a:off x="1536" y="2016"/>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21" name="Rectangle 12"/>
              <p:cNvSpPr>
                <a:spLocks noChangeArrowheads="1"/>
              </p:cNvSpPr>
              <p:nvPr/>
            </p:nvSpPr>
            <p:spPr bwMode="auto">
              <a:xfrm>
                <a:off x="1536" y="2112"/>
                <a:ext cx="912"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22" name="Rectangle 13" descr="浅色下对角线"/>
              <p:cNvSpPr>
                <a:spLocks noChangeArrowheads="1"/>
              </p:cNvSpPr>
              <p:nvPr/>
            </p:nvSpPr>
            <p:spPr bwMode="auto">
              <a:xfrm>
                <a:off x="1536" y="2208"/>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sp>
          <p:nvSpPr>
            <p:cNvPr id="59401" name="AutoShape 14"/>
            <p:cNvSpPr>
              <a:spLocks noChangeArrowheads="1"/>
            </p:cNvSpPr>
            <p:nvPr/>
          </p:nvSpPr>
          <p:spPr bwMode="auto">
            <a:xfrm rot="2235391">
              <a:off x="3072" y="2304"/>
              <a:ext cx="480" cy="144"/>
            </a:xfrm>
            <a:prstGeom prst="rightArrow">
              <a:avLst>
                <a:gd name="adj1" fmla="val 50000"/>
                <a:gd name="adj2" fmla="val 8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02" name="Rectangle 15"/>
            <p:cNvSpPr>
              <a:spLocks noChangeArrowheads="1"/>
            </p:cNvSpPr>
            <p:nvPr/>
          </p:nvSpPr>
          <p:spPr bwMode="auto">
            <a:xfrm>
              <a:off x="2448" y="2640"/>
              <a:ext cx="528"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03" name="Rectangle 16"/>
            <p:cNvSpPr>
              <a:spLocks noChangeArrowheads="1"/>
            </p:cNvSpPr>
            <p:nvPr/>
          </p:nvSpPr>
          <p:spPr bwMode="auto">
            <a:xfrm>
              <a:off x="2448" y="2832"/>
              <a:ext cx="528"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04" name="Rectangle 17"/>
            <p:cNvSpPr>
              <a:spLocks noChangeArrowheads="1"/>
            </p:cNvSpPr>
            <p:nvPr/>
          </p:nvSpPr>
          <p:spPr bwMode="auto">
            <a:xfrm>
              <a:off x="2448" y="2736"/>
              <a:ext cx="528" cy="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05" name="Rectangle 18"/>
            <p:cNvSpPr>
              <a:spLocks noChangeArrowheads="1"/>
            </p:cNvSpPr>
            <p:nvPr/>
          </p:nvSpPr>
          <p:spPr bwMode="auto">
            <a:xfrm>
              <a:off x="2928" y="2304"/>
              <a:ext cx="57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b="0">
                  <a:latin typeface="Times New Roman" pitchFamily="18" charset="0"/>
                </a:rPr>
                <a:t>÷</a:t>
              </a:r>
            </a:p>
          </p:txBody>
        </p:sp>
        <p:sp>
          <p:nvSpPr>
            <p:cNvPr id="59406" name="AutoShape 19"/>
            <p:cNvSpPr>
              <a:spLocks noChangeArrowheads="1"/>
            </p:cNvSpPr>
            <p:nvPr/>
          </p:nvSpPr>
          <p:spPr bwMode="auto">
            <a:xfrm rot="-1832436">
              <a:off x="3132" y="2684"/>
              <a:ext cx="384" cy="144"/>
            </a:xfrm>
            <a:prstGeom prst="rightArrow">
              <a:avLst>
                <a:gd name="adj1" fmla="val 50000"/>
                <a:gd name="adj2" fmla="val 6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07" name="Rectangle 20" descr="浅色下对角线"/>
            <p:cNvSpPr>
              <a:spLocks noChangeArrowheads="1"/>
            </p:cNvSpPr>
            <p:nvPr/>
          </p:nvSpPr>
          <p:spPr bwMode="auto">
            <a:xfrm>
              <a:off x="3744" y="2544"/>
              <a:ext cx="384"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08" name="Rectangle 21" descr="浅色下对角线"/>
            <p:cNvSpPr>
              <a:spLocks noChangeArrowheads="1"/>
            </p:cNvSpPr>
            <p:nvPr/>
          </p:nvSpPr>
          <p:spPr bwMode="auto">
            <a:xfrm>
              <a:off x="3744" y="2448"/>
              <a:ext cx="384"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09" name="Rectangle 22" descr="浅色下对角线"/>
            <p:cNvSpPr>
              <a:spLocks noChangeArrowheads="1"/>
            </p:cNvSpPr>
            <p:nvPr/>
          </p:nvSpPr>
          <p:spPr bwMode="auto">
            <a:xfrm>
              <a:off x="2064" y="1536"/>
              <a:ext cx="912" cy="96"/>
            </a:xfrm>
            <a:prstGeom prst="rect">
              <a:avLst/>
            </a:prstGeom>
            <a:pattFill prst="ltDnDiag">
              <a:fgClr>
                <a:srgbClr val="000000"/>
              </a:fgClr>
              <a:bgClr>
                <a:srgbClr val="FFFFFF"/>
              </a:bgClr>
            </a:patt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59410" name="Text Box 23"/>
            <p:cNvSpPr txBox="1">
              <a:spLocks noChangeArrowheads="1"/>
            </p:cNvSpPr>
            <p:nvPr/>
          </p:nvSpPr>
          <p:spPr bwMode="auto">
            <a:xfrm>
              <a:off x="1728" y="1584"/>
              <a:ext cx="28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r>
                <a:rPr kumimoji="1" lang="en-US" altLang="zh-CN" sz="2800">
                  <a:latin typeface="Times New Roman" pitchFamily="18" charset="0"/>
                </a:rPr>
                <a:t>R</a:t>
              </a:r>
              <a:endParaRPr kumimoji="1" lang="en-US" altLang="zh-CN" sz="2800" b="0">
                <a:latin typeface="Times New Roman" pitchFamily="18" charset="0"/>
              </a:endParaRPr>
            </a:p>
          </p:txBody>
        </p:sp>
        <p:sp>
          <p:nvSpPr>
            <p:cNvPr id="59411" name="Text Box 24"/>
            <p:cNvSpPr txBox="1">
              <a:spLocks noChangeArrowheads="1"/>
            </p:cNvSpPr>
            <p:nvPr/>
          </p:nvSpPr>
          <p:spPr bwMode="auto">
            <a:xfrm>
              <a:off x="2064" y="2640"/>
              <a:ext cx="28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r>
                <a:rPr kumimoji="1" lang="en-US" altLang="zh-CN" sz="2800">
                  <a:latin typeface="Times New Roman" pitchFamily="18" charset="0"/>
                </a:rPr>
                <a:t>S</a:t>
              </a:r>
              <a:endParaRPr kumimoji="1" lang="en-US" altLang="zh-CN" sz="2800" b="0">
                <a:latin typeface="Times New Roman" pitchFamily="18" charset="0"/>
              </a:endParaRPr>
            </a:p>
          </p:txBody>
        </p:sp>
        <p:sp>
          <p:nvSpPr>
            <p:cNvPr id="59412" name="Line 25"/>
            <p:cNvSpPr>
              <a:spLocks noChangeShapeType="1"/>
            </p:cNvSpPr>
            <p:nvPr/>
          </p:nvSpPr>
          <p:spPr bwMode="auto">
            <a:xfrm>
              <a:off x="2448" y="1536"/>
              <a:ext cx="0" cy="8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13" name="Line 26"/>
            <p:cNvSpPr>
              <a:spLocks noChangeShapeType="1"/>
            </p:cNvSpPr>
            <p:nvPr/>
          </p:nvSpPr>
          <p:spPr bwMode="auto">
            <a:xfrm>
              <a:off x="2784" y="264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414" name="Line 27"/>
            <p:cNvSpPr>
              <a:spLocks noChangeShapeType="1"/>
            </p:cNvSpPr>
            <p:nvPr/>
          </p:nvSpPr>
          <p:spPr bwMode="auto">
            <a:xfrm>
              <a:off x="2784" y="1536"/>
              <a:ext cx="0" cy="86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59399" name="Rectangle 28"/>
          <p:cNvSpPr>
            <a:spLocks noChangeArrowheads="1"/>
          </p:cNvSpPr>
          <p:nvPr/>
        </p:nvSpPr>
        <p:spPr bwMode="auto">
          <a:xfrm>
            <a:off x="1208088" y="1628775"/>
            <a:ext cx="7977187"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marL="342900" indent="-342900">
              <a:defRPr sz="2400" b="1">
                <a:solidFill>
                  <a:schemeClr val="tx1"/>
                </a:solidFill>
                <a:latin typeface="Arial" charset="0"/>
                <a:ea typeface="宋体" pitchFamily="2" charset="-122"/>
              </a:defRPr>
            </a:lvl1pPr>
            <a:lvl2pPr>
              <a:defRPr sz="2400" b="1">
                <a:solidFill>
                  <a:schemeClr val="tx1"/>
                </a:solidFill>
                <a:latin typeface="Arial" charset="0"/>
                <a:ea typeface="宋体" pitchFamily="2" charset="-122"/>
              </a:defRPr>
            </a:lvl2pPr>
            <a:lvl3pPr>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lvl="1" algn="l">
              <a:lnSpc>
                <a:spcPct val="90000"/>
              </a:lnSpc>
            </a:pPr>
            <a:r>
              <a:rPr lang="zh-CN" altLang="en-US" dirty="0">
                <a:solidFill>
                  <a:srgbClr val="FF0000"/>
                </a:solidFill>
              </a:rPr>
              <a:t>除运算可用下式表示：</a:t>
            </a:r>
          </a:p>
          <a:p>
            <a:pPr lvl="1" algn="l">
              <a:lnSpc>
                <a:spcPct val="50000"/>
              </a:lnSpc>
            </a:pPr>
            <a:r>
              <a:rPr lang="zh-CN" altLang="en-US" dirty="0">
                <a:solidFill>
                  <a:srgbClr val="FF0000"/>
                </a:solidFill>
              </a:rPr>
              <a:t>        </a:t>
            </a:r>
            <a:r>
              <a:rPr lang="en-US" altLang="zh-CN" dirty="0">
                <a:solidFill>
                  <a:srgbClr val="FF0000"/>
                </a:solidFill>
              </a:rPr>
              <a:t>R</a:t>
            </a:r>
            <a:r>
              <a:rPr lang="en-US" altLang="zh-CN" dirty="0">
                <a:solidFill>
                  <a:srgbClr val="FF0000"/>
                </a:solidFill>
                <a:latin typeface="Times New Roman" pitchFamily="18" charset="0"/>
              </a:rPr>
              <a:t>÷</a:t>
            </a:r>
            <a:r>
              <a:rPr lang="en-US" altLang="zh-CN" dirty="0">
                <a:solidFill>
                  <a:srgbClr val="FF0000"/>
                </a:solidFill>
              </a:rPr>
              <a:t>S = </a:t>
            </a:r>
            <a:r>
              <a:rPr lang="pt-BR" altLang="zh-CN" dirty="0">
                <a:solidFill>
                  <a:srgbClr val="FF0000"/>
                </a:solidFill>
                <a:sym typeface="Symbol" pitchFamily="18" charset="2"/>
              </a:rPr>
              <a:t></a:t>
            </a:r>
            <a:r>
              <a:rPr lang="en-US" altLang="zh-CN" dirty="0">
                <a:solidFill>
                  <a:srgbClr val="FF0000"/>
                </a:solidFill>
              </a:rPr>
              <a:t> </a:t>
            </a:r>
            <a:r>
              <a:rPr lang="en-US" altLang="zh-CN" baseline="-25000" dirty="0">
                <a:solidFill>
                  <a:srgbClr val="FF0000"/>
                </a:solidFill>
              </a:rPr>
              <a:t>X</a:t>
            </a:r>
            <a:r>
              <a:rPr lang="en-US" altLang="zh-CN" dirty="0">
                <a:solidFill>
                  <a:srgbClr val="FF0000"/>
                </a:solidFill>
              </a:rPr>
              <a:t> (R ) </a:t>
            </a:r>
            <a:r>
              <a:rPr lang="pt-BR" altLang="zh-CN" dirty="0">
                <a:solidFill>
                  <a:srgbClr val="FF0000"/>
                </a:solidFill>
                <a:sym typeface="Symbol" pitchFamily="18" charset="2"/>
              </a:rPr>
              <a:t></a:t>
            </a:r>
            <a:r>
              <a:rPr lang="pt-BR" altLang="zh-CN" dirty="0">
                <a:solidFill>
                  <a:srgbClr val="FF0000"/>
                </a:solidFill>
              </a:rPr>
              <a:t> </a:t>
            </a:r>
            <a:r>
              <a:rPr lang="pt-BR" altLang="zh-CN" dirty="0">
                <a:solidFill>
                  <a:srgbClr val="FF0000"/>
                </a:solidFill>
                <a:sym typeface="Symbol" pitchFamily="18" charset="2"/>
              </a:rPr>
              <a:t></a:t>
            </a:r>
            <a:r>
              <a:rPr lang="en-US" altLang="zh-CN" dirty="0">
                <a:solidFill>
                  <a:srgbClr val="FF0000"/>
                </a:solidFill>
              </a:rPr>
              <a:t> </a:t>
            </a:r>
            <a:r>
              <a:rPr lang="en-US" altLang="zh-CN" baseline="-25000" dirty="0">
                <a:solidFill>
                  <a:srgbClr val="FF0000"/>
                </a:solidFill>
              </a:rPr>
              <a:t>X</a:t>
            </a:r>
            <a:r>
              <a:rPr lang="en-US" altLang="zh-CN" dirty="0">
                <a:solidFill>
                  <a:srgbClr val="FF0000"/>
                </a:solidFill>
              </a:rPr>
              <a:t> (</a:t>
            </a:r>
            <a:r>
              <a:rPr lang="pt-BR" altLang="zh-CN" dirty="0">
                <a:solidFill>
                  <a:srgbClr val="FF0000"/>
                </a:solidFill>
                <a:sym typeface="Symbol" pitchFamily="18" charset="2"/>
              </a:rPr>
              <a:t></a:t>
            </a:r>
            <a:r>
              <a:rPr lang="en-US" altLang="zh-CN" dirty="0">
                <a:solidFill>
                  <a:srgbClr val="FF0000"/>
                </a:solidFill>
              </a:rPr>
              <a:t> </a:t>
            </a:r>
            <a:r>
              <a:rPr lang="en-US" altLang="zh-CN" baseline="-25000" dirty="0">
                <a:solidFill>
                  <a:srgbClr val="FF0000"/>
                </a:solidFill>
              </a:rPr>
              <a:t>X</a:t>
            </a:r>
            <a:r>
              <a:rPr lang="en-US" altLang="zh-CN" dirty="0">
                <a:solidFill>
                  <a:srgbClr val="FF0000"/>
                </a:solidFill>
              </a:rPr>
              <a:t> (R)</a:t>
            </a:r>
            <a:r>
              <a:rPr lang="en-US" altLang="zh-CN" sz="1800" dirty="0">
                <a:solidFill>
                  <a:srgbClr val="FF0000"/>
                </a:solidFill>
              </a:rPr>
              <a:t> </a:t>
            </a:r>
            <a:r>
              <a:rPr lang="en-US" altLang="zh-CN" sz="3600" dirty="0">
                <a:solidFill>
                  <a:srgbClr val="FF0000"/>
                </a:solidFill>
                <a:sym typeface="Wingdings 3" pitchFamily="18" charset="2"/>
              </a:rPr>
              <a:t>⋈</a:t>
            </a:r>
            <a:r>
              <a:rPr lang="en-US" altLang="zh-CN" sz="1800" dirty="0">
                <a:solidFill>
                  <a:srgbClr val="FF0000"/>
                </a:solidFill>
              </a:rPr>
              <a:t> </a:t>
            </a:r>
            <a:r>
              <a:rPr lang="en-US" altLang="zh-CN" dirty="0">
                <a:solidFill>
                  <a:srgbClr val="FF0000"/>
                </a:solidFill>
              </a:rPr>
              <a:t>S </a:t>
            </a:r>
            <a:r>
              <a:rPr lang="pt-BR" altLang="zh-CN" dirty="0">
                <a:solidFill>
                  <a:srgbClr val="FF0000"/>
                </a:solidFill>
                <a:sym typeface="Symbol" pitchFamily="18" charset="2"/>
              </a:rPr>
              <a:t> </a:t>
            </a:r>
            <a:r>
              <a:rPr lang="en-US" altLang="zh-CN" dirty="0">
                <a:solidFill>
                  <a:srgbClr val="FF0000"/>
                </a:solidFill>
              </a:rPr>
              <a:t>R))</a:t>
            </a:r>
          </a:p>
          <a:p>
            <a:pPr lvl="2" algn="l"/>
            <a:r>
              <a:rPr lang="en-US" altLang="zh-CN" dirty="0"/>
              <a:t> </a:t>
            </a:r>
            <a:r>
              <a:rPr lang="zh-CN" altLang="en-US" dirty="0"/>
              <a:t>上式中，</a:t>
            </a:r>
            <a:r>
              <a:rPr lang="en-US" altLang="zh-CN" dirty="0"/>
              <a:t>X</a:t>
            </a:r>
            <a:r>
              <a:rPr lang="zh-CN" altLang="en-US" dirty="0"/>
              <a:t>为</a:t>
            </a:r>
            <a:r>
              <a:rPr lang="en-US" altLang="zh-CN" dirty="0"/>
              <a:t>R</a:t>
            </a:r>
            <a:r>
              <a:rPr lang="zh-CN" altLang="en-US" dirty="0"/>
              <a:t>中除去与</a:t>
            </a:r>
            <a:r>
              <a:rPr lang="en-US" altLang="zh-CN" dirty="0"/>
              <a:t>S</a:t>
            </a:r>
            <a:r>
              <a:rPr lang="zh-CN" altLang="en-US" dirty="0"/>
              <a:t>属性相同的其余属性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E6D9F-6E2E-CE43-9DC1-74389FB85ED6}"/>
              </a:ext>
            </a:extLst>
          </p:cNvPr>
          <p:cNvSpPr>
            <a:spLocks noGrp="1"/>
          </p:cNvSpPr>
          <p:nvPr>
            <p:ph type="title"/>
          </p:nvPr>
        </p:nvSpPr>
        <p:spPr/>
        <p:txBody>
          <a:bodyPr/>
          <a:lstStyle/>
          <a:p>
            <a:r>
              <a:rPr kumimoji="1" lang="zh-CN" altLang="en-US" dirty="0"/>
              <a:t>基本概念</a:t>
            </a:r>
          </a:p>
        </p:txBody>
      </p:sp>
      <p:sp>
        <p:nvSpPr>
          <p:cNvPr id="3" name="内容占位符 2">
            <a:extLst>
              <a:ext uri="{FF2B5EF4-FFF2-40B4-BE49-F238E27FC236}">
                <a16:creationId xmlns:a16="http://schemas.microsoft.com/office/drawing/2014/main" id="{1A1B9BBA-C19D-8C48-AE67-A11A11176EC9}"/>
              </a:ext>
            </a:extLst>
          </p:cNvPr>
          <p:cNvSpPr>
            <a:spLocks noGrp="1"/>
          </p:cNvSpPr>
          <p:nvPr>
            <p:ph idx="1"/>
          </p:nvPr>
        </p:nvSpPr>
        <p:spPr>
          <a:xfrm>
            <a:off x="650875" y="1143000"/>
            <a:ext cx="8820150" cy="4747197"/>
          </a:xfrm>
        </p:spPr>
        <p:txBody>
          <a:bodyPr/>
          <a:lstStyle/>
          <a:p>
            <a:pPr>
              <a:lnSpc>
                <a:spcPct val="110000"/>
              </a:lnSpc>
            </a:pPr>
            <a:r>
              <a:rPr lang="zh-CN" altLang="en-US" dirty="0"/>
              <a:t>概念</a:t>
            </a:r>
            <a:endParaRPr lang="en-US" altLang="zh-CN" dirty="0"/>
          </a:p>
          <a:p>
            <a:pPr marL="742950" lvl="1" indent="-285750">
              <a:lnSpc>
                <a:spcPct val="110000"/>
              </a:lnSpc>
              <a:buFont typeface="Arial" panose="020B0604020202020204" pitchFamily="34" charset="0"/>
              <a:buChar char="•"/>
            </a:pPr>
            <a:r>
              <a:rPr lang="zh-CN" altLang="en-US" sz="2400" dirty="0">
                <a:solidFill>
                  <a:schemeClr val="accent4"/>
                </a:solidFill>
              </a:rPr>
              <a:t>型（</a:t>
            </a:r>
            <a:r>
              <a:rPr lang="en-US" altLang="zh-CN" sz="2400" dirty="0">
                <a:solidFill>
                  <a:schemeClr val="accent4"/>
                </a:solidFill>
              </a:rPr>
              <a:t>Type</a:t>
            </a:r>
            <a:r>
              <a:rPr lang="zh-CN" altLang="en-US" sz="2400" dirty="0">
                <a:solidFill>
                  <a:schemeClr val="accent4"/>
                </a:solidFill>
              </a:rPr>
              <a:t>）</a:t>
            </a:r>
            <a:endParaRPr lang="en-US" altLang="zh-CN" sz="2400" dirty="0">
              <a:solidFill>
                <a:schemeClr val="accent4"/>
              </a:solidFill>
            </a:endParaRPr>
          </a:p>
          <a:p>
            <a:pPr marL="1200150" lvl="2" indent="-285750">
              <a:lnSpc>
                <a:spcPct val="110000"/>
              </a:lnSpc>
              <a:buFont typeface="Arial" panose="020B0604020202020204" pitchFamily="34" charset="0"/>
              <a:buChar char="•"/>
            </a:pPr>
            <a:r>
              <a:rPr lang="zh-CN" altLang="en-US" sz="2400" dirty="0"/>
              <a:t>对某一类数据的结构和属性的说明</a:t>
            </a:r>
            <a:endParaRPr lang="en-US" altLang="zh-CN" sz="2400" dirty="0"/>
          </a:p>
          <a:p>
            <a:pPr marL="742950" lvl="1" indent="-285750">
              <a:lnSpc>
                <a:spcPct val="110000"/>
              </a:lnSpc>
              <a:buFont typeface="Arial" panose="020B0604020202020204" pitchFamily="34" charset="0"/>
              <a:buChar char="•"/>
            </a:pPr>
            <a:r>
              <a:rPr lang="zh-CN" altLang="en-US" sz="2400" dirty="0">
                <a:solidFill>
                  <a:schemeClr val="accent4"/>
                </a:solidFill>
              </a:rPr>
              <a:t>值（</a:t>
            </a:r>
            <a:r>
              <a:rPr lang="en-US" altLang="zh-CN" sz="2400" dirty="0">
                <a:solidFill>
                  <a:schemeClr val="accent4"/>
                </a:solidFill>
              </a:rPr>
              <a:t>Value</a:t>
            </a:r>
            <a:r>
              <a:rPr lang="zh-CN" altLang="en-US" sz="2400" dirty="0">
                <a:solidFill>
                  <a:schemeClr val="accent4"/>
                </a:solidFill>
              </a:rPr>
              <a:t>）</a:t>
            </a:r>
            <a:endParaRPr lang="en-US" altLang="zh-CN" sz="2400" dirty="0">
              <a:solidFill>
                <a:schemeClr val="accent4"/>
              </a:solidFill>
            </a:endParaRPr>
          </a:p>
          <a:p>
            <a:pPr marL="1200150" lvl="2" indent="-285750">
              <a:lnSpc>
                <a:spcPct val="110000"/>
              </a:lnSpc>
              <a:buFont typeface="Arial" panose="020B0604020202020204" pitchFamily="34" charset="0"/>
              <a:buChar char="•"/>
            </a:pPr>
            <a:r>
              <a:rPr lang="zh-CN" altLang="en-US" sz="2400" dirty="0"/>
              <a:t>是型的一个具体赋值</a:t>
            </a:r>
            <a:endParaRPr lang="en-US" altLang="zh-CN" sz="2400" dirty="0"/>
          </a:p>
          <a:p>
            <a:pPr>
              <a:lnSpc>
                <a:spcPct val="110000"/>
              </a:lnSpc>
            </a:pPr>
            <a:r>
              <a:rPr lang="zh-CN" altLang="en-US" dirty="0"/>
              <a:t>例子</a:t>
            </a:r>
            <a:endParaRPr lang="en-US" altLang="zh-CN" dirty="0"/>
          </a:p>
          <a:p>
            <a:pPr marL="742950" lvl="1" indent="-285750">
              <a:lnSpc>
                <a:spcPct val="110000"/>
              </a:lnSpc>
              <a:buFont typeface="Arial" panose="020B0604020202020204" pitchFamily="34" charset="0"/>
              <a:buChar char="•"/>
            </a:pPr>
            <a:r>
              <a:rPr lang="zh-CN" altLang="en-US" sz="2400" dirty="0"/>
              <a:t>学生记录（学号，姓名，性别，系别，年龄，籍贯）</a:t>
            </a:r>
            <a:endParaRPr lang="en-US" altLang="zh-CN" sz="2400" dirty="0"/>
          </a:p>
          <a:p>
            <a:pPr marL="742950" lvl="1" indent="-285750">
              <a:lnSpc>
                <a:spcPct val="110000"/>
              </a:lnSpc>
              <a:buFont typeface="Arial" panose="020B0604020202020204" pitchFamily="34" charset="0"/>
              <a:buChar char="•"/>
            </a:pPr>
            <a:r>
              <a:rPr lang="zh-CN" altLang="en-US" sz="2400" dirty="0"/>
              <a:t>一个记录值（</a:t>
            </a:r>
            <a:r>
              <a:rPr lang="en-US" altLang="zh-CN" sz="2400" dirty="0"/>
              <a:t>201315130</a:t>
            </a:r>
            <a:r>
              <a:rPr lang="zh-CN" altLang="en-US" sz="2400" dirty="0"/>
              <a:t>，李明，男，计算机系，</a:t>
            </a:r>
            <a:r>
              <a:rPr lang="en-US" altLang="zh-CN" sz="2400" dirty="0"/>
              <a:t>19</a:t>
            </a:r>
            <a:r>
              <a:rPr lang="zh-CN" altLang="en-US" sz="2400" dirty="0"/>
              <a:t>，江苏南京市</a:t>
            </a:r>
            <a:r>
              <a:rPr lang="zh-CN" altLang="en-US" dirty="0"/>
              <a:t>）</a:t>
            </a:r>
          </a:p>
        </p:txBody>
      </p:sp>
      <p:sp>
        <p:nvSpPr>
          <p:cNvPr id="4" name="灯片编号占位符 3">
            <a:extLst>
              <a:ext uri="{FF2B5EF4-FFF2-40B4-BE49-F238E27FC236}">
                <a16:creationId xmlns:a16="http://schemas.microsoft.com/office/drawing/2014/main" id="{00C21D91-3E29-F34A-BCC9-403DD95F5046}"/>
              </a:ext>
            </a:extLst>
          </p:cNvPr>
          <p:cNvSpPr>
            <a:spLocks noGrp="1"/>
          </p:cNvSpPr>
          <p:nvPr>
            <p:ph type="sldNum" sz="quarter" idx="10"/>
          </p:nvPr>
        </p:nvSpPr>
        <p:spPr/>
        <p:txBody>
          <a:bodyPr/>
          <a:lstStyle/>
          <a:p>
            <a:pPr>
              <a:defRPr/>
            </a:pPr>
            <a:fld id="{6EDAD935-3524-4CAB-86D2-08C8290D0015}" type="slidenum">
              <a:rPr lang="zh-CN" altLang="en-US" smtClean="0"/>
              <a:pPr>
                <a:defRPr/>
              </a:pPr>
              <a:t>6</a:t>
            </a:fld>
            <a:endParaRPr lang="en-US" altLang="zh-CN"/>
          </a:p>
        </p:txBody>
      </p:sp>
      <p:sp>
        <p:nvSpPr>
          <p:cNvPr id="5" name="日期占位符 4">
            <a:extLst>
              <a:ext uri="{FF2B5EF4-FFF2-40B4-BE49-F238E27FC236}">
                <a16:creationId xmlns:a16="http://schemas.microsoft.com/office/drawing/2014/main" id="{8E4255E5-7CD7-5D4B-A655-DD6CE5D6B144}"/>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spTree>
    <p:extLst>
      <p:ext uri="{BB962C8B-B14F-4D97-AF65-F5344CB8AC3E}">
        <p14:creationId xmlns:p14="http://schemas.microsoft.com/office/powerpoint/2010/main" val="27115893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F8E6B5ED-E42A-49B7-A9E8-D08C76C54CBE}" type="slidenum">
              <a:rPr lang="zh-CN" altLang="en-US" sz="2000" smtClean="0"/>
              <a:pPr/>
              <a:t>60</a:t>
            </a:fld>
            <a:endParaRPr lang="en-US" altLang="zh-CN" sz="2000"/>
          </a:p>
        </p:txBody>
      </p:sp>
      <p:sp>
        <p:nvSpPr>
          <p:cNvPr id="60419"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7B50E63C-F26B-4A1B-9C0E-404A2C9A21E7}" type="datetime1">
              <a:rPr lang="zh-CN" altLang="en-US" sz="1800" smtClean="0"/>
              <a:pPr/>
              <a:t>2024/6/12</a:t>
            </a:fld>
            <a:endParaRPr lang="en-US" altLang="zh-CN" sz="1000"/>
          </a:p>
        </p:txBody>
      </p:sp>
      <p:sp>
        <p:nvSpPr>
          <p:cNvPr id="60420" name="Rectangle 342"/>
          <p:cNvSpPr>
            <a:spLocks noChangeArrowheads="1"/>
          </p:cNvSpPr>
          <p:nvPr/>
        </p:nvSpPr>
        <p:spPr bwMode="auto">
          <a:xfrm>
            <a:off x="5024438" y="2997200"/>
            <a:ext cx="1411287" cy="576263"/>
          </a:xfrm>
          <a:prstGeom prst="rect">
            <a:avLst/>
          </a:prstGeom>
          <a:solidFill>
            <a:srgbClr val="FF6600"/>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60421" name="Rectangle 341"/>
          <p:cNvSpPr>
            <a:spLocks noChangeArrowheads="1"/>
          </p:cNvSpPr>
          <p:nvPr/>
        </p:nvSpPr>
        <p:spPr bwMode="auto">
          <a:xfrm>
            <a:off x="4953000" y="3716338"/>
            <a:ext cx="1457325" cy="485775"/>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60422" name="Rectangle 340"/>
          <p:cNvSpPr>
            <a:spLocks noChangeArrowheads="1"/>
          </p:cNvSpPr>
          <p:nvPr/>
        </p:nvSpPr>
        <p:spPr bwMode="auto">
          <a:xfrm>
            <a:off x="5024438" y="2349500"/>
            <a:ext cx="1458912" cy="577850"/>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1238018" name="Rectangle 2"/>
          <p:cNvSpPr>
            <a:spLocks noGrp="1" noChangeArrowheads="1"/>
          </p:cNvSpPr>
          <p:nvPr>
            <p:ph type="title"/>
          </p:nvPr>
        </p:nvSpPr>
        <p:spPr/>
        <p:txBody>
          <a:bodyPr/>
          <a:lstStyle/>
          <a:p>
            <a:pPr defTabSz="914400">
              <a:defRPr/>
            </a:pPr>
            <a:r>
              <a:rPr lang="en-US" altLang="zh-CN"/>
              <a:t>4. </a:t>
            </a:r>
            <a:r>
              <a:rPr lang="zh-CN" altLang="en-US"/>
              <a:t>除（</a:t>
            </a:r>
            <a:r>
              <a:rPr lang="en-US" altLang="zh-CN"/>
              <a:t>Division</a:t>
            </a:r>
            <a:r>
              <a:rPr lang="zh-CN" altLang="en-US"/>
              <a:t>）</a:t>
            </a:r>
            <a:endParaRPr lang="en-US" altLang="zh-CN"/>
          </a:p>
        </p:txBody>
      </p:sp>
      <p:sp>
        <p:nvSpPr>
          <p:cNvPr id="60424" name="Rectangle 129"/>
          <p:cNvSpPr>
            <a:spLocks noChangeArrowheads="1"/>
          </p:cNvSpPr>
          <p:nvPr/>
        </p:nvSpPr>
        <p:spPr bwMode="auto">
          <a:xfrm>
            <a:off x="415925" y="1557338"/>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3200" i="1">
                <a:latin typeface="Times New Roman" pitchFamily="18" charset="0"/>
              </a:rPr>
              <a:t>R</a:t>
            </a:r>
          </a:p>
        </p:txBody>
      </p:sp>
      <p:sp>
        <p:nvSpPr>
          <p:cNvPr id="60425" name="Rectangle 130"/>
          <p:cNvSpPr>
            <a:spLocks noChangeArrowheads="1"/>
          </p:cNvSpPr>
          <p:nvPr/>
        </p:nvSpPr>
        <p:spPr bwMode="auto">
          <a:xfrm>
            <a:off x="4232275" y="1700213"/>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3200" i="1">
                <a:latin typeface="Times New Roman" pitchFamily="18" charset="0"/>
              </a:rPr>
              <a:t>S</a:t>
            </a:r>
          </a:p>
        </p:txBody>
      </p:sp>
      <p:sp>
        <p:nvSpPr>
          <p:cNvPr id="60426" name="Rectangle 131"/>
          <p:cNvSpPr>
            <a:spLocks noGrp="1" noChangeArrowheads="1"/>
          </p:cNvSpPr>
          <p:nvPr>
            <p:ph type="body" idx="1"/>
          </p:nvPr>
        </p:nvSpPr>
        <p:spPr>
          <a:xfrm>
            <a:off x="650875" y="1143000"/>
            <a:ext cx="8820150" cy="384175"/>
          </a:xfrm>
          <a:noFill/>
        </p:spPr>
        <p:txBody>
          <a:bodyPr/>
          <a:lstStyle/>
          <a:p>
            <a:pPr marL="342900" indent="-342900" defTabSz="914400"/>
            <a:r>
              <a:rPr lang="zh-CN" altLang="en-US"/>
              <a:t>例</a:t>
            </a:r>
            <a:r>
              <a:rPr lang="en-US" altLang="zh-CN"/>
              <a:t>  </a:t>
            </a:r>
            <a:r>
              <a:rPr lang="zh-CN" altLang="en-US"/>
              <a:t>设关系</a:t>
            </a:r>
            <a:r>
              <a:rPr lang="en-US" altLang="zh-CN"/>
              <a:t>R,S</a:t>
            </a:r>
            <a:r>
              <a:rPr lang="zh-CN" altLang="en-US"/>
              <a:t>分别如下，求</a:t>
            </a:r>
            <a:r>
              <a:rPr kumimoji="1" lang="en-US" altLang="zh-CN" i="1"/>
              <a:t>R</a:t>
            </a:r>
            <a:r>
              <a:rPr kumimoji="1" lang="en-US" altLang="zh-CN"/>
              <a:t>÷</a:t>
            </a:r>
            <a:r>
              <a:rPr kumimoji="1" lang="en-US" altLang="zh-CN" i="1"/>
              <a:t>S</a:t>
            </a:r>
            <a:r>
              <a:rPr lang="zh-CN" altLang="en-US"/>
              <a:t> </a:t>
            </a:r>
          </a:p>
        </p:txBody>
      </p:sp>
      <p:sp>
        <p:nvSpPr>
          <p:cNvPr id="60427" name="Rectangle 219"/>
          <p:cNvSpPr>
            <a:spLocks noChangeArrowheads="1"/>
          </p:cNvSpPr>
          <p:nvPr/>
        </p:nvSpPr>
        <p:spPr bwMode="auto">
          <a:xfrm>
            <a:off x="1136650" y="2203450"/>
            <a:ext cx="2608263" cy="577850"/>
          </a:xfrm>
          <a:prstGeom prst="rect">
            <a:avLst/>
          </a:prstGeom>
          <a:solidFill>
            <a:srgbClr val="FFFF99"/>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60428" name="Rectangle 221"/>
          <p:cNvSpPr>
            <a:spLocks noChangeArrowheads="1"/>
          </p:cNvSpPr>
          <p:nvPr/>
        </p:nvSpPr>
        <p:spPr bwMode="auto">
          <a:xfrm>
            <a:off x="1158875" y="5373688"/>
            <a:ext cx="2540000" cy="576262"/>
          </a:xfrm>
          <a:prstGeom prst="rect">
            <a:avLst/>
          </a:prstGeom>
          <a:solidFill>
            <a:srgbClr val="FF6600"/>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60429" name="Rectangle 222"/>
          <p:cNvSpPr>
            <a:spLocks noChangeArrowheads="1"/>
          </p:cNvSpPr>
          <p:nvPr/>
        </p:nvSpPr>
        <p:spPr bwMode="auto">
          <a:xfrm>
            <a:off x="1136650" y="3860800"/>
            <a:ext cx="2608263" cy="485775"/>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60430" name="Rectangle 223"/>
          <p:cNvSpPr>
            <a:spLocks noChangeArrowheads="1"/>
          </p:cNvSpPr>
          <p:nvPr/>
        </p:nvSpPr>
        <p:spPr bwMode="auto">
          <a:xfrm>
            <a:off x="1189038" y="4879975"/>
            <a:ext cx="2540000" cy="565150"/>
          </a:xfrm>
          <a:prstGeom prst="rect">
            <a:avLst/>
          </a:prstGeom>
          <a:solidFill>
            <a:srgbClr val="CCFFCC"/>
          </a:solidFill>
          <a:ln>
            <a:noFill/>
          </a:ln>
          <a:effectLst/>
          <a:extLst>
            <a:ext uri="{91240B29-F687-4F45-9708-019B960494DF}">
              <a14:hiddenLine xmlns:a14="http://schemas.microsoft.com/office/drawing/2010/main" w="508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nvGrpSpPr>
          <p:cNvPr id="60431" name="Group 224"/>
          <p:cNvGrpSpPr>
            <a:grpSpLocks/>
          </p:cNvGrpSpPr>
          <p:nvPr/>
        </p:nvGrpSpPr>
        <p:grpSpPr bwMode="auto">
          <a:xfrm>
            <a:off x="1136650" y="1844675"/>
            <a:ext cx="2592388" cy="4105275"/>
            <a:chOff x="-3" y="-3"/>
            <a:chExt cx="1026" cy="5475"/>
          </a:xfrm>
        </p:grpSpPr>
        <p:grpSp>
          <p:nvGrpSpPr>
            <p:cNvPr id="60481" name="Group 225"/>
            <p:cNvGrpSpPr>
              <a:grpSpLocks/>
            </p:cNvGrpSpPr>
            <p:nvPr/>
          </p:nvGrpSpPr>
          <p:grpSpPr bwMode="auto">
            <a:xfrm>
              <a:off x="0" y="0"/>
              <a:ext cx="1020" cy="5469"/>
              <a:chOff x="0" y="0"/>
              <a:chExt cx="1020" cy="5469"/>
            </a:xfrm>
          </p:grpSpPr>
          <p:grpSp>
            <p:nvGrpSpPr>
              <p:cNvPr id="60483" name="Group 226"/>
              <p:cNvGrpSpPr>
                <a:grpSpLocks/>
              </p:cNvGrpSpPr>
              <p:nvPr/>
            </p:nvGrpSpPr>
            <p:grpSpPr bwMode="auto">
              <a:xfrm>
                <a:off x="0" y="0"/>
                <a:ext cx="300" cy="499"/>
                <a:chOff x="0" y="0"/>
                <a:chExt cx="300" cy="499"/>
              </a:xfrm>
            </p:grpSpPr>
            <p:sp>
              <p:nvSpPr>
                <p:cNvPr id="60553" name="Rectangle 227"/>
                <p:cNvSpPr>
                  <a:spLocks noChangeArrowheads="1"/>
                </p:cNvSpPr>
                <p:nvPr/>
              </p:nvSpPr>
              <p:spPr bwMode="auto">
                <a:xfrm>
                  <a:off x="43" y="0"/>
                  <a:ext cx="21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A</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54" name="Rectangle 228"/>
                <p:cNvSpPr>
                  <a:spLocks noChangeArrowheads="1"/>
                </p:cNvSpPr>
                <p:nvPr/>
              </p:nvSpPr>
              <p:spPr bwMode="auto">
                <a:xfrm>
                  <a:off x="0" y="0"/>
                  <a:ext cx="30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84" name="Group 229"/>
              <p:cNvGrpSpPr>
                <a:grpSpLocks/>
              </p:cNvGrpSpPr>
              <p:nvPr/>
            </p:nvGrpSpPr>
            <p:grpSpPr bwMode="auto">
              <a:xfrm>
                <a:off x="300" y="0"/>
                <a:ext cx="360" cy="499"/>
                <a:chOff x="300" y="0"/>
                <a:chExt cx="360" cy="499"/>
              </a:xfrm>
            </p:grpSpPr>
            <p:sp>
              <p:nvSpPr>
                <p:cNvPr id="60551" name="Rectangle 230"/>
                <p:cNvSpPr>
                  <a:spLocks noChangeArrowheads="1"/>
                </p:cNvSpPr>
                <p:nvPr/>
              </p:nvSpPr>
              <p:spPr bwMode="auto">
                <a:xfrm>
                  <a:off x="343" y="0"/>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B</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52" name="Rectangle 231"/>
                <p:cNvSpPr>
                  <a:spLocks noChangeArrowheads="1"/>
                </p:cNvSpPr>
                <p:nvPr/>
              </p:nvSpPr>
              <p:spPr bwMode="auto">
                <a:xfrm>
                  <a:off x="300" y="0"/>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85" name="Group 232"/>
              <p:cNvGrpSpPr>
                <a:grpSpLocks/>
              </p:cNvGrpSpPr>
              <p:nvPr/>
            </p:nvGrpSpPr>
            <p:grpSpPr bwMode="auto">
              <a:xfrm>
                <a:off x="660" y="0"/>
                <a:ext cx="360" cy="499"/>
                <a:chOff x="660" y="0"/>
                <a:chExt cx="360" cy="499"/>
              </a:xfrm>
            </p:grpSpPr>
            <p:sp>
              <p:nvSpPr>
                <p:cNvPr id="60549" name="Rectangle 233"/>
                <p:cNvSpPr>
                  <a:spLocks noChangeArrowheads="1"/>
                </p:cNvSpPr>
                <p:nvPr/>
              </p:nvSpPr>
              <p:spPr bwMode="auto">
                <a:xfrm>
                  <a:off x="703" y="0"/>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C</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50" name="Rectangle 234"/>
                <p:cNvSpPr>
                  <a:spLocks noChangeArrowheads="1"/>
                </p:cNvSpPr>
                <p:nvPr/>
              </p:nvSpPr>
              <p:spPr bwMode="auto">
                <a:xfrm>
                  <a:off x="660" y="0"/>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86" name="Group 235"/>
              <p:cNvGrpSpPr>
                <a:grpSpLocks/>
              </p:cNvGrpSpPr>
              <p:nvPr/>
            </p:nvGrpSpPr>
            <p:grpSpPr bwMode="auto">
              <a:xfrm>
                <a:off x="0" y="499"/>
                <a:ext cx="300" cy="710"/>
                <a:chOff x="0" y="499"/>
                <a:chExt cx="300" cy="710"/>
              </a:xfrm>
            </p:grpSpPr>
            <p:sp>
              <p:nvSpPr>
                <p:cNvPr id="60547" name="Rectangle 236"/>
                <p:cNvSpPr>
                  <a:spLocks noChangeArrowheads="1"/>
                </p:cNvSpPr>
                <p:nvPr/>
              </p:nvSpPr>
              <p:spPr bwMode="auto">
                <a:xfrm>
                  <a:off x="43" y="499"/>
                  <a:ext cx="21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a</a:t>
                  </a:r>
                  <a:r>
                    <a:rPr kumimoji="1" lang="en-US" altLang="zh-CN" sz="2800" baseline="-30000">
                      <a:latin typeface="Times New Roman" pitchFamily="18" charset="0"/>
                    </a:rPr>
                    <a:t>1</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48" name="Rectangle 237"/>
                <p:cNvSpPr>
                  <a:spLocks noChangeArrowheads="1"/>
                </p:cNvSpPr>
                <p:nvPr/>
              </p:nvSpPr>
              <p:spPr bwMode="auto">
                <a:xfrm>
                  <a:off x="0" y="499"/>
                  <a:ext cx="30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87" name="Group 238"/>
              <p:cNvGrpSpPr>
                <a:grpSpLocks/>
              </p:cNvGrpSpPr>
              <p:nvPr/>
            </p:nvGrpSpPr>
            <p:grpSpPr bwMode="auto">
              <a:xfrm>
                <a:off x="300" y="499"/>
                <a:ext cx="360" cy="710"/>
                <a:chOff x="300" y="499"/>
                <a:chExt cx="360" cy="710"/>
              </a:xfrm>
            </p:grpSpPr>
            <p:sp>
              <p:nvSpPr>
                <p:cNvPr id="60545" name="Rectangle 239"/>
                <p:cNvSpPr>
                  <a:spLocks noChangeArrowheads="1"/>
                </p:cNvSpPr>
                <p:nvPr/>
              </p:nvSpPr>
              <p:spPr bwMode="auto">
                <a:xfrm>
                  <a:off x="343" y="49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b</a:t>
                  </a:r>
                  <a:r>
                    <a:rPr kumimoji="1" lang="en-US" altLang="zh-CN" sz="2800" baseline="-30000">
                      <a:latin typeface="Times New Roman" pitchFamily="18" charset="0"/>
                    </a:rPr>
                    <a:t>1</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46" name="Rectangle 240"/>
                <p:cNvSpPr>
                  <a:spLocks noChangeArrowheads="1"/>
                </p:cNvSpPr>
                <p:nvPr/>
              </p:nvSpPr>
              <p:spPr bwMode="auto">
                <a:xfrm>
                  <a:off x="300" y="49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88" name="Group 241"/>
              <p:cNvGrpSpPr>
                <a:grpSpLocks/>
              </p:cNvGrpSpPr>
              <p:nvPr/>
            </p:nvGrpSpPr>
            <p:grpSpPr bwMode="auto">
              <a:xfrm>
                <a:off x="660" y="499"/>
                <a:ext cx="360" cy="710"/>
                <a:chOff x="660" y="499"/>
                <a:chExt cx="360" cy="710"/>
              </a:xfrm>
            </p:grpSpPr>
            <p:sp>
              <p:nvSpPr>
                <p:cNvPr id="60543" name="Rectangle 242"/>
                <p:cNvSpPr>
                  <a:spLocks noChangeArrowheads="1"/>
                </p:cNvSpPr>
                <p:nvPr/>
              </p:nvSpPr>
              <p:spPr bwMode="auto">
                <a:xfrm>
                  <a:off x="703" y="49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c</a:t>
                  </a:r>
                  <a:r>
                    <a:rPr kumimoji="1" lang="en-US" altLang="zh-CN" sz="2800" baseline="-30000">
                      <a:latin typeface="Times New Roman" pitchFamily="18" charset="0"/>
                    </a:rPr>
                    <a:t>2</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44" name="Rectangle 243"/>
                <p:cNvSpPr>
                  <a:spLocks noChangeArrowheads="1"/>
                </p:cNvSpPr>
                <p:nvPr/>
              </p:nvSpPr>
              <p:spPr bwMode="auto">
                <a:xfrm>
                  <a:off x="660" y="49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89" name="Group 244"/>
              <p:cNvGrpSpPr>
                <a:grpSpLocks/>
              </p:cNvGrpSpPr>
              <p:nvPr/>
            </p:nvGrpSpPr>
            <p:grpSpPr bwMode="auto">
              <a:xfrm>
                <a:off x="0" y="1209"/>
                <a:ext cx="300" cy="710"/>
                <a:chOff x="0" y="1209"/>
                <a:chExt cx="300" cy="710"/>
              </a:xfrm>
            </p:grpSpPr>
            <p:sp>
              <p:nvSpPr>
                <p:cNvPr id="60541" name="Rectangle 245"/>
                <p:cNvSpPr>
                  <a:spLocks noChangeArrowheads="1"/>
                </p:cNvSpPr>
                <p:nvPr/>
              </p:nvSpPr>
              <p:spPr bwMode="auto">
                <a:xfrm>
                  <a:off x="43" y="1209"/>
                  <a:ext cx="21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a</a:t>
                  </a:r>
                  <a:r>
                    <a:rPr kumimoji="1" lang="en-US" altLang="zh-CN" sz="2800" baseline="-30000">
                      <a:latin typeface="Times New Roman" pitchFamily="18" charset="0"/>
                    </a:rPr>
                    <a:t>2</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42" name="Rectangle 246"/>
                <p:cNvSpPr>
                  <a:spLocks noChangeArrowheads="1"/>
                </p:cNvSpPr>
                <p:nvPr/>
              </p:nvSpPr>
              <p:spPr bwMode="auto">
                <a:xfrm>
                  <a:off x="0" y="1209"/>
                  <a:ext cx="30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0" name="Group 247"/>
              <p:cNvGrpSpPr>
                <a:grpSpLocks/>
              </p:cNvGrpSpPr>
              <p:nvPr/>
            </p:nvGrpSpPr>
            <p:grpSpPr bwMode="auto">
              <a:xfrm>
                <a:off x="300" y="1209"/>
                <a:ext cx="360" cy="710"/>
                <a:chOff x="300" y="1209"/>
                <a:chExt cx="360" cy="710"/>
              </a:xfrm>
            </p:grpSpPr>
            <p:sp>
              <p:nvSpPr>
                <p:cNvPr id="60539" name="Rectangle 248"/>
                <p:cNvSpPr>
                  <a:spLocks noChangeArrowheads="1"/>
                </p:cNvSpPr>
                <p:nvPr/>
              </p:nvSpPr>
              <p:spPr bwMode="auto">
                <a:xfrm>
                  <a:off x="343" y="120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b</a:t>
                  </a:r>
                  <a:r>
                    <a:rPr kumimoji="1" lang="en-US" altLang="zh-CN" sz="2800" baseline="-30000">
                      <a:latin typeface="Times New Roman" pitchFamily="18" charset="0"/>
                    </a:rPr>
                    <a:t>3</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40" name="Rectangle 249"/>
                <p:cNvSpPr>
                  <a:spLocks noChangeArrowheads="1"/>
                </p:cNvSpPr>
                <p:nvPr/>
              </p:nvSpPr>
              <p:spPr bwMode="auto">
                <a:xfrm>
                  <a:off x="300" y="120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1" name="Group 250"/>
              <p:cNvGrpSpPr>
                <a:grpSpLocks/>
              </p:cNvGrpSpPr>
              <p:nvPr/>
            </p:nvGrpSpPr>
            <p:grpSpPr bwMode="auto">
              <a:xfrm>
                <a:off x="660" y="1209"/>
                <a:ext cx="360" cy="710"/>
                <a:chOff x="660" y="1209"/>
                <a:chExt cx="360" cy="710"/>
              </a:xfrm>
            </p:grpSpPr>
            <p:sp>
              <p:nvSpPr>
                <p:cNvPr id="60537" name="Rectangle 251"/>
                <p:cNvSpPr>
                  <a:spLocks noChangeArrowheads="1"/>
                </p:cNvSpPr>
                <p:nvPr/>
              </p:nvSpPr>
              <p:spPr bwMode="auto">
                <a:xfrm>
                  <a:off x="703" y="120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c</a:t>
                  </a:r>
                  <a:r>
                    <a:rPr kumimoji="1" lang="en-US" altLang="zh-CN" sz="2800" baseline="-30000">
                      <a:latin typeface="Times New Roman" pitchFamily="18" charset="0"/>
                    </a:rPr>
                    <a:t>7</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38" name="Rectangle 252"/>
                <p:cNvSpPr>
                  <a:spLocks noChangeArrowheads="1"/>
                </p:cNvSpPr>
                <p:nvPr/>
              </p:nvSpPr>
              <p:spPr bwMode="auto">
                <a:xfrm>
                  <a:off x="660" y="120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2" name="Group 253"/>
              <p:cNvGrpSpPr>
                <a:grpSpLocks/>
              </p:cNvGrpSpPr>
              <p:nvPr/>
            </p:nvGrpSpPr>
            <p:grpSpPr bwMode="auto">
              <a:xfrm>
                <a:off x="0" y="1919"/>
                <a:ext cx="300" cy="710"/>
                <a:chOff x="0" y="1919"/>
                <a:chExt cx="300" cy="710"/>
              </a:xfrm>
            </p:grpSpPr>
            <p:sp>
              <p:nvSpPr>
                <p:cNvPr id="60535" name="Rectangle 254"/>
                <p:cNvSpPr>
                  <a:spLocks noChangeArrowheads="1"/>
                </p:cNvSpPr>
                <p:nvPr/>
              </p:nvSpPr>
              <p:spPr bwMode="auto">
                <a:xfrm>
                  <a:off x="43" y="1919"/>
                  <a:ext cx="21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a</a:t>
                  </a:r>
                  <a:r>
                    <a:rPr kumimoji="1" lang="en-US" altLang="zh-CN" sz="2800" baseline="-30000">
                      <a:latin typeface="Times New Roman" pitchFamily="18" charset="0"/>
                    </a:rPr>
                    <a:t>3</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36" name="Rectangle 255"/>
                <p:cNvSpPr>
                  <a:spLocks noChangeArrowheads="1"/>
                </p:cNvSpPr>
                <p:nvPr/>
              </p:nvSpPr>
              <p:spPr bwMode="auto">
                <a:xfrm>
                  <a:off x="0" y="1919"/>
                  <a:ext cx="30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3" name="Group 256"/>
              <p:cNvGrpSpPr>
                <a:grpSpLocks/>
              </p:cNvGrpSpPr>
              <p:nvPr/>
            </p:nvGrpSpPr>
            <p:grpSpPr bwMode="auto">
              <a:xfrm>
                <a:off x="300" y="1919"/>
                <a:ext cx="360" cy="710"/>
                <a:chOff x="300" y="1919"/>
                <a:chExt cx="360" cy="710"/>
              </a:xfrm>
            </p:grpSpPr>
            <p:sp>
              <p:nvSpPr>
                <p:cNvPr id="60533" name="Rectangle 257"/>
                <p:cNvSpPr>
                  <a:spLocks noChangeArrowheads="1"/>
                </p:cNvSpPr>
                <p:nvPr/>
              </p:nvSpPr>
              <p:spPr bwMode="auto">
                <a:xfrm>
                  <a:off x="343" y="191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b</a:t>
                  </a:r>
                  <a:r>
                    <a:rPr kumimoji="1" lang="en-US" altLang="zh-CN" sz="2800" baseline="-30000">
                      <a:latin typeface="Times New Roman" pitchFamily="18" charset="0"/>
                    </a:rPr>
                    <a:t>4</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34" name="Rectangle 258"/>
                <p:cNvSpPr>
                  <a:spLocks noChangeArrowheads="1"/>
                </p:cNvSpPr>
                <p:nvPr/>
              </p:nvSpPr>
              <p:spPr bwMode="auto">
                <a:xfrm>
                  <a:off x="300" y="191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4" name="Group 259"/>
              <p:cNvGrpSpPr>
                <a:grpSpLocks/>
              </p:cNvGrpSpPr>
              <p:nvPr/>
            </p:nvGrpSpPr>
            <p:grpSpPr bwMode="auto">
              <a:xfrm>
                <a:off x="660" y="1919"/>
                <a:ext cx="360" cy="710"/>
                <a:chOff x="660" y="1919"/>
                <a:chExt cx="360" cy="710"/>
              </a:xfrm>
            </p:grpSpPr>
            <p:sp>
              <p:nvSpPr>
                <p:cNvPr id="60531" name="Rectangle 260"/>
                <p:cNvSpPr>
                  <a:spLocks noChangeArrowheads="1"/>
                </p:cNvSpPr>
                <p:nvPr/>
              </p:nvSpPr>
              <p:spPr bwMode="auto">
                <a:xfrm>
                  <a:off x="703" y="191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c</a:t>
                  </a:r>
                  <a:r>
                    <a:rPr kumimoji="1" lang="en-US" altLang="zh-CN" sz="2800" baseline="-30000">
                      <a:latin typeface="Times New Roman" pitchFamily="18" charset="0"/>
                    </a:rPr>
                    <a:t>6</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32" name="Rectangle 261"/>
                <p:cNvSpPr>
                  <a:spLocks noChangeArrowheads="1"/>
                </p:cNvSpPr>
                <p:nvPr/>
              </p:nvSpPr>
              <p:spPr bwMode="auto">
                <a:xfrm>
                  <a:off x="660" y="191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5" name="Group 262"/>
              <p:cNvGrpSpPr>
                <a:grpSpLocks/>
              </p:cNvGrpSpPr>
              <p:nvPr/>
            </p:nvGrpSpPr>
            <p:grpSpPr bwMode="auto">
              <a:xfrm>
                <a:off x="0" y="2629"/>
                <a:ext cx="300" cy="710"/>
                <a:chOff x="0" y="2629"/>
                <a:chExt cx="300" cy="710"/>
              </a:xfrm>
            </p:grpSpPr>
            <p:sp>
              <p:nvSpPr>
                <p:cNvPr id="60529" name="Rectangle 263"/>
                <p:cNvSpPr>
                  <a:spLocks noChangeArrowheads="1"/>
                </p:cNvSpPr>
                <p:nvPr/>
              </p:nvSpPr>
              <p:spPr bwMode="auto">
                <a:xfrm>
                  <a:off x="43" y="2629"/>
                  <a:ext cx="21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a</a:t>
                  </a:r>
                  <a:r>
                    <a:rPr kumimoji="1" lang="en-US" altLang="zh-CN" sz="2800" baseline="-30000">
                      <a:latin typeface="Times New Roman" pitchFamily="18" charset="0"/>
                    </a:rPr>
                    <a:t>1</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30" name="Rectangle 264"/>
                <p:cNvSpPr>
                  <a:spLocks noChangeArrowheads="1"/>
                </p:cNvSpPr>
                <p:nvPr/>
              </p:nvSpPr>
              <p:spPr bwMode="auto">
                <a:xfrm>
                  <a:off x="0" y="2629"/>
                  <a:ext cx="30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6" name="Group 265"/>
              <p:cNvGrpSpPr>
                <a:grpSpLocks/>
              </p:cNvGrpSpPr>
              <p:nvPr/>
            </p:nvGrpSpPr>
            <p:grpSpPr bwMode="auto">
              <a:xfrm>
                <a:off x="300" y="2629"/>
                <a:ext cx="360" cy="710"/>
                <a:chOff x="300" y="2629"/>
                <a:chExt cx="360" cy="710"/>
              </a:xfrm>
            </p:grpSpPr>
            <p:sp>
              <p:nvSpPr>
                <p:cNvPr id="60527" name="Rectangle 266"/>
                <p:cNvSpPr>
                  <a:spLocks noChangeArrowheads="1"/>
                </p:cNvSpPr>
                <p:nvPr/>
              </p:nvSpPr>
              <p:spPr bwMode="auto">
                <a:xfrm>
                  <a:off x="343" y="262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b</a:t>
                  </a:r>
                  <a:r>
                    <a:rPr kumimoji="1" lang="en-US" altLang="zh-CN" sz="2800" baseline="-30000">
                      <a:latin typeface="Times New Roman" pitchFamily="18" charset="0"/>
                    </a:rPr>
                    <a:t>2</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28" name="Rectangle 267"/>
                <p:cNvSpPr>
                  <a:spLocks noChangeArrowheads="1"/>
                </p:cNvSpPr>
                <p:nvPr/>
              </p:nvSpPr>
              <p:spPr bwMode="auto">
                <a:xfrm>
                  <a:off x="300" y="262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7" name="Group 268"/>
              <p:cNvGrpSpPr>
                <a:grpSpLocks/>
              </p:cNvGrpSpPr>
              <p:nvPr/>
            </p:nvGrpSpPr>
            <p:grpSpPr bwMode="auto">
              <a:xfrm>
                <a:off x="660" y="2629"/>
                <a:ext cx="360" cy="710"/>
                <a:chOff x="660" y="2629"/>
                <a:chExt cx="360" cy="710"/>
              </a:xfrm>
            </p:grpSpPr>
            <p:sp>
              <p:nvSpPr>
                <p:cNvPr id="60525" name="Rectangle 269"/>
                <p:cNvSpPr>
                  <a:spLocks noChangeArrowheads="1"/>
                </p:cNvSpPr>
                <p:nvPr/>
              </p:nvSpPr>
              <p:spPr bwMode="auto">
                <a:xfrm>
                  <a:off x="703" y="262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dirty="0">
                      <a:latin typeface="Times New Roman" pitchFamily="18" charset="0"/>
                    </a:rPr>
                    <a:t>c</a:t>
                  </a:r>
                  <a:r>
                    <a:rPr kumimoji="1" lang="en-US" altLang="zh-CN" sz="2800" baseline="-30000" dirty="0">
                      <a:latin typeface="Times New Roman" pitchFamily="18" charset="0"/>
                    </a:rPr>
                    <a:t>3</a:t>
                  </a:r>
                  <a:endParaRPr kumimoji="1" lang="en-US" altLang="zh-CN" sz="2800" dirty="0">
                    <a:latin typeface="Times New Roman" pitchFamily="18" charset="0"/>
                  </a:endParaRPr>
                </a:p>
                <a:p>
                  <a:pPr>
                    <a:spcBef>
                      <a:spcPct val="0"/>
                    </a:spcBef>
                  </a:pPr>
                  <a:endParaRPr kumimoji="1" lang="zh-CN" altLang="en-US" sz="2800" dirty="0">
                    <a:latin typeface="Times New Roman" pitchFamily="18" charset="0"/>
                  </a:endParaRPr>
                </a:p>
              </p:txBody>
            </p:sp>
            <p:sp>
              <p:nvSpPr>
                <p:cNvPr id="60526" name="Rectangle 270"/>
                <p:cNvSpPr>
                  <a:spLocks noChangeArrowheads="1"/>
                </p:cNvSpPr>
                <p:nvPr/>
              </p:nvSpPr>
              <p:spPr bwMode="auto">
                <a:xfrm>
                  <a:off x="660" y="262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8" name="Group 271"/>
              <p:cNvGrpSpPr>
                <a:grpSpLocks/>
              </p:cNvGrpSpPr>
              <p:nvPr/>
            </p:nvGrpSpPr>
            <p:grpSpPr bwMode="auto">
              <a:xfrm>
                <a:off x="0" y="3339"/>
                <a:ext cx="300" cy="710"/>
                <a:chOff x="0" y="3339"/>
                <a:chExt cx="300" cy="710"/>
              </a:xfrm>
            </p:grpSpPr>
            <p:sp>
              <p:nvSpPr>
                <p:cNvPr id="60523" name="Rectangle 272"/>
                <p:cNvSpPr>
                  <a:spLocks noChangeArrowheads="1"/>
                </p:cNvSpPr>
                <p:nvPr/>
              </p:nvSpPr>
              <p:spPr bwMode="auto">
                <a:xfrm>
                  <a:off x="43" y="3339"/>
                  <a:ext cx="21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a</a:t>
                  </a:r>
                  <a:r>
                    <a:rPr kumimoji="1" lang="en-US" altLang="zh-CN" sz="2800" baseline="-30000">
                      <a:latin typeface="Times New Roman" pitchFamily="18" charset="0"/>
                    </a:rPr>
                    <a:t>4</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24" name="Rectangle 273"/>
                <p:cNvSpPr>
                  <a:spLocks noChangeArrowheads="1"/>
                </p:cNvSpPr>
                <p:nvPr/>
              </p:nvSpPr>
              <p:spPr bwMode="auto">
                <a:xfrm>
                  <a:off x="0" y="3339"/>
                  <a:ext cx="30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99" name="Group 274"/>
              <p:cNvGrpSpPr>
                <a:grpSpLocks/>
              </p:cNvGrpSpPr>
              <p:nvPr/>
            </p:nvGrpSpPr>
            <p:grpSpPr bwMode="auto">
              <a:xfrm>
                <a:off x="300" y="3339"/>
                <a:ext cx="360" cy="710"/>
                <a:chOff x="300" y="3339"/>
                <a:chExt cx="360" cy="710"/>
              </a:xfrm>
            </p:grpSpPr>
            <p:sp>
              <p:nvSpPr>
                <p:cNvPr id="60521" name="Rectangle 275"/>
                <p:cNvSpPr>
                  <a:spLocks noChangeArrowheads="1"/>
                </p:cNvSpPr>
                <p:nvPr/>
              </p:nvSpPr>
              <p:spPr bwMode="auto">
                <a:xfrm>
                  <a:off x="343" y="333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b</a:t>
                  </a:r>
                  <a:r>
                    <a:rPr kumimoji="1" lang="en-US" altLang="zh-CN" sz="2800" baseline="-30000">
                      <a:latin typeface="Times New Roman" pitchFamily="18" charset="0"/>
                    </a:rPr>
                    <a:t>6</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22" name="Rectangle 276"/>
                <p:cNvSpPr>
                  <a:spLocks noChangeArrowheads="1"/>
                </p:cNvSpPr>
                <p:nvPr/>
              </p:nvSpPr>
              <p:spPr bwMode="auto">
                <a:xfrm>
                  <a:off x="300" y="333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500" name="Group 277"/>
              <p:cNvGrpSpPr>
                <a:grpSpLocks/>
              </p:cNvGrpSpPr>
              <p:nvPr/>
            </p:nvGrpSpPr>
            <p:grpSpPr bwMode="auto">
              <a:xfrm>
                <a:off x="660" y="3339"/>
                <a:ext cx="360" cy="710"/>
                <a:chOff x="660" y="3339"/>
                <a:chExt cx="360" cy="710"/>
              </a:xfrm>
            </p:grpSpPr>
            <p:sp>
              <p:nvSpPr>
                <p:cNvPr id="60519" name="Rectangle 278"/>
                <p:cNvSpPr>
                  <a:spLocks noChangeArrowheads="1"/>
                </p:cNvSpPr>
                <p:nvPr/>
              </p:nvSpPr>
              <p:spPr bwMode="auto">
                <a:xfrm>
                  <a:off x="703" y="333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c</a:t>
                  </a:r>
                  <a:r>
                    <a:rPr kumimoji="1" lang="en-US" altLang="zh-CN" sz="2800" baseline="-30000">
                      <a:latin typeface="Times New Roman" pitchFamily="18" charset="0"/>
                    </a:rPr>
                    <a:t>6</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20" name="Rectangle 279"/>
                <p:cNvSpPr>
                  <a:spLocks noChangeArrowheads="1"/>
                </p:cNvSpPr>
                <p:nvPr/>
              </p:nvSpPr>
              <p:spPr bwMode="auto">
                <a:xfrm>
                  <a:off x="660" y="333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501" name="Group 280"/>
              <p:cNvGrpSpPr>
                <a:grpSpLocks/>
              </p:cNvGrpSpPr>
              <p:nvPr/>
            </p:nvGrpSpPr>
            <p:grpSpPr bwMode="auto">
              <a:xfrm>
                <a:off x="0" y="4049"/>
                <a:ext cx="300" cy="710"/>
                <a:chOff x="0" y="4049"/>
                <a:chExt cx="300" cy="710"/>
              </a:xfrm>
            </p:grpSpPr>
            <p:sp>
              <p:nvSpPr>
                <p:cNvPr id="60517" name="Rectangle 281"/>
                <p:cNvSpPr>
                  <a:spLocks noChangeArrowheads="1"/>
                </p:cNvSpPr>
                <p:nvPr/>
              </p:nvSpPr>
              <p:spPr bwMode="auto">
                <a:xfrm>
                  <a:off x="43" y="4049"/>
                  <a:ext cx="21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a</a:t>
                  </a:r>
                  <a:r>
                    <a:rPr kumimoji="1" lang="en-US" altLang="zh-CN" sz="2800" baseline="-30000">
                      <a:latin typeface="Times New Roman" pitchFamily="18" charset="0"/>
                    </a:rPr>
                    <a:t>2</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18" name="Rectangle 282"/>
                <p:cNvSpPr>
                  <a:spLocks noChangeArrowheads="1"/>
                </p:cNvSpPr>
                <p:nvPr/>
              </p:nvSpPr>
              <p:spPr bwMode="auto">
                <a:xfrm>
                  <a:off x="0" y="4049"/>
                  <a:ext cx="30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502" name="Group 283"/>
              <p:cNvGrpSpPr>
                <a:grpSpLocks/>
              </p:cNvGrpSpPr>
              <p:nvPr/>
            </p:nvGrpSpPr>
            <p:grpSpPr bwMode="auto">
              <a:xfrm>
                <a:off x="300" y="4049"/>
                <a:ext cx="360" cy="710"/>
                <a:chOff x="300" y="4049"/>
                <a:chExt cx="360" cy="710"/>
              </a:xfrm>
            </p:grpSpPr>
            <p:sp>
              <p:nvSpPr>
                <p:cNvPr id="60515" name="Rectangle 284"/>
                <p:cNvSpPr>
                  <a:spLocks noChangeArrowheads="1"/>
                </p:cNvSpPr>
                <p:nvPr/>
              </p:nvSpPr>
              <p:spPr bwMode="auto">
                <a:xfrm>
                  <a:off x="343" y="404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b</a:t>
                  </a:r>
                  <a:r>
                    <a:rPr kumimoji="1" lang="en-US" altLang="zh-CN" sz="2800" baseline="-30000">
                      <a:latin typeface="Times New Roman" pitchFamily="18" charset="0"/>
                    </a:rPr>
                    <a:t>2</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16" name="Rectangle 285"/>
                <p:cNvSpPr>
                  <a:spLocks noChangeArrowheads="1"/>
                </p:cNvSpPr>
                <p:nvPr/>
              </p:nvSpPr>
              <p:spPr bwMode="auto">
                <a:xfrm>
                  <a:off x="300" y="404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503" name="Group 286"/>
              <p:cNvGrpSpPr>
                <a:grpSpLocks/>
              </p:cNvGrpSpPr>
              <p:nvPr/>
            </p:nvGrpSpPr>
            <p:grpSpPr bwMode="auto">
              <a:xfrm>
                <a:off x="660" y="4049"/>
                <a:ext cx="360" cy="710"/>
                <a:chOff x="660" y="4049"/>
                <a:chExt cx="360" cy="710"/>
              </a:xfrm>
            </p:grpSpPr>
            <p:sp>
              <p:nvSpPr>
                <p:cNvPr id="60513" name="Rectangle 287"/>
                <p:cNvSpPr>
                  <a:spLocks noChangeArrowheads="1"/>
                </p:cNvSpPr>
                <p:nvPr/>
              </p:nvSpPr>
              <p:spPr bwMode="auto">
                <a:xfrm>
                  <a:off x="703" y="404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c</a:t>
                  </a:r>
                  <a:r>
                    <a:rPr kumimoji="1" lang="en-US" altLang="zh-CN" sz="2800" baseline="-30000">
                      <a:latin typeface="Times New Roman" pitchFamily="18" charset="0"/>
                    </a:rPr>
                    <a:t>3</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14" name="Rectangle 288"/>
                <p:cNvSpPr>
                  <a:spLocks noChangeArrowheads="1"/>
                </p:cNvSpPr>
                <p:nvPr/>
              </p:nvSpPr>
              <p:spPr bwMode="auto">
                <a:xfrm>
                  <a:off x="660" y="404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504" name="Group 289"/>
              <p:cNvGrpSpPr>
                <a:grpSpLocks/>
              </p:cNvGrpSpPr>
              <p:nvPr/>
            </p:nvGrpSpPr>
            <p:grpSpPr bwMode="auto">
              <a:xfrm>
                <a:off x="0" y="4759"/>
                <a:ext cx="300" cy="710"/>
                <a:chOff x="0" y="4759"/>
                <a:chExt cx="300" cy="710"/>
              </a:xfrm>
            </p:grpSpPr>
            <p:sp>
              <p:nvSpPr>
                <p:cNvPr id="60511" name="Rectangle 290"/>
                <p:cNvSpPr>
                  <a:spLocks noChangeArrowheads="1"/>
                </p:cNvSpPr>
                <p:nvPr/>
              </p:nvSpPr>
              <p:spPr bwMode="auto">
                <a:xfrm>
                  <a:off x="43" y="4759"/>
                  <a:ext cx="21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dirty="0">
                      <a:latin typeface="Times New Roman" pitchFamily="18" charset="0"/>
                    </a:rPr>
                    <a:t>a</a:t>
                  </a:r>
                  <a:r>
                    <a:rPr kumimoji="1" lang="en-US" altLang="zh-CN" sz="2800" baseline="-30000" dirty="0">
                      <a:latin typeface="Times New Roman" pitchFamily="18" charset="0"/>
                    </a:rPr>
                    <a:t>1</a:t>
                  </a:r>
                  <a:endParaRPr kumimoji="1" lang="en-US" altLang="zh-CN" sz="2800" dirty="0">
                    <a:latin typeface="Times New Roman" pitchFamily="18" charset="0"/>
                  </a:endParaRPr>
                </a:p>
                <a:p>
                  <a:pPr>
                    <a:spcBef>
                      <a:spcPct val="0"/>
                    </a:spcBef>
                  </a:pPr>
                  <a:endParaRPr kumimoji="1" lang="zh-CN" altLang="en-US" sz="2800" dirty="0">
                    <a:latin typeface="Times New Roman" pitchFamily="18" charset="0"/>
                  </a:endParaRPr>
                </a:p>
              </p:txBody>
            </p:sp>
            <p:sp>
              <p:nvSpPr>
                <p:cNvPr id="60512" name="Rectangle 291"/>
                <p:cNvSpPr>
                  <a:spLocks noChangeArrowheads="1"/>
                </p:cNvSpPr>
                <p:nvPr/>
              </p:nvSpPr>
              <p:spPr bwMode="auto">
                <a:xfrm>
                  <a:off x="0" y="4759"/>
                  <a:ext cx="30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505" name="Group 292"/>
              <p:cNvGrpSpPr>
                <a:grpSpLocks/>
              </p:cNvGrpSpPr>
              <p:nvPr/>
            </p:nvGrpSpPr>
            <p:grpSpPr bwMode="auto">
              <a:xfrm>
                <a:off x="300" y="4759"/>
                <a:ext cx="360" cy="710"/>
                <a:chOff x="300" y="4759"/>
                <a:chExt cx="360" cy="710"/>
              </a:xfrm>
            </p:grpSpPr>
            <p:sp>
              <p:nvSpPr>
                <p:cNvPr id="60509" name="Rectangle 293"/>
                <p:cNvSpPr>
                  <a:spLocks noChangeArrowheads="1"/>
                </p:cNvSpPr>
                <p:nvPr/>
              </p:nvSpPr>
              <p:spPr bwMode="auto">
                <a:xfrm>
                  <a:off x="343" y="475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b</a:t>
                  </a:r>
                  <a:r>
                    <a:rPr kumimoji="1" lang="en-US" altLang="zh-CN" sz="2800" baseline="-30000">
                      <a:latin typeface="Times New Roman" pitchFamily="18" charset="0"/>
                    </a:rPr>
                    <a:t>2</a:t>
                  </a:r>
                  <a:endParaRPr kumimoji="1" lang="en-US" altLang="zh-CN" sz="2800">
                    <a:latin typeface="Times New Roman" pitchFamily="18" charset="0"/>
                  </a:endParaRPr>
                </a:p>
                <a:p>
                  <a:pPr>
                    <a:spcBef>
                      <a:spcPct val="0"/>
                    </a:spcBef>
                  </a:pPr>
                  <a:endParaRPr kumimoji="1" lang="zh-CN" altLang="en-US" sz="2800">
                    <a:latin typeface="Times New Roman" pitchFamily="18" charset="0"/>
                  </a:endParaRPr>
                </a:p>
              </p:txBody>
            </p:sp>
            <p:sp>
              <p:nvSpPr>
                <p:cNvPr id="60510" name="Rectangle 294"/>
                <p:cNvSpPr>
                  <a:spLocks noChangeArrowheads="1"/>
                </p:cNvSpPr>
                <p:nvPr/>
              </p:nvSpPr>
              <p:spPr bwMode="auto">
                <a:xfrm>
                  <a:off x="300" y="475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506" name="Group 295"/>
              <p:cNvGrpSpPr>
                <a:grpSpLocks/>
              </p:cNvGrpSpPr>
              <p:nvPr/>
            </p:nvGrpSpPr>
            <p:grpSpPr bwMode="auto">
              <a:xfrm>
                <a:off x="660" y="4759"/>
                <a:ext cx="360" cy="710"/>
                <a:chOff x="660" y="4759"/>
                <a:chExt cx="360" cy="710"/>
              </a:xfrm>
            </p:grpSpPr>
            <p:sp>
              <p:nvSpPr>
                <p:cNvPr id="60507" name="Rectangle 296"/>
                <p:cNvSpPr>
                  <a:spLocks noChangeArrowheads="1"/>
                </p:cNvSpPr>
                <p:nvPr/>
              </p:nvSpPr>
              <p:spPr bwMode="auto">
                <a:xfrm>
                  <a:off x="703" y="475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dirty="0">
                      <a:latin typeface="Times New Roman" pitchFamily="18" charset="0"/>
                    </a:rPr>
                    <a:t>c</a:t>
                  </a:r>
                  <a:r>
                    <a:rPr kumimoji="1" lang="en-US" altLang="zh-CN" sz="2800" baseline="-30000" dirty="0">
                      <a:latin typeface="Times New Roman" pitchFamily="18" charset="0"/>
                    </a:rPr>
                    <a:t>1</a:t>
                  </a:r>
                  <a:endParaRPr kumimoji="1" lang="en-US" altLang="zh-CN" sz="2800" dirty="0">
                    <a:latin typeface="Times New Roman" pitchFamily="18" charset="0"/>
                  </a:endParaRPr>
                </a:p>
                <a:p>
                  <a:pPr>
                    <a:spcBef>
                      <a:spcPct val="0"/>
                    </a:spcBef>
                  </a:pPr>
                  <a:endParaRPr kumimoji="1" lang="zh-CN" altLang="en-US" sz="2800" dirty="0">
                    <a:latin typeface="Times New Roman" pitchFamily="18" charset="0"/>
                  </a:endParaRPr>
                </a:p>
              </p:txBody>
            </p:sp>
            <p:sp>
              <p:nvSpPr>
                <p:cNvPr id="60508" name="Rectangle 297"/>
                <p:cNvSpPr>
                  <a:spLocks noChangeArrowheads="1"/>
                </p:cNvSpPr>
                <p:nvPr/>
              </p:nvSpPr>
              <p:spPr bwMode="auto">
                <a:xfrm>
                  <a:off x="660" y="475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sp>
          <p:nvSpPr>
            <p:cNvPr id="60482" name="Rectangle 298"/>
            <p:cNvSpPr>
              <a:spLocks noChangeArrowheads="1"/>
            </p:cNvSpPr>
            <p:nvPr/>
          </p:nvSpPr>
          <p:spPr bwMode="auto">
            <a:xfrm>
              <a:off x="-3" y="-3"/>
              <a:ext cx="1026" cy="5475"/>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32" name="Group 301"/>
          <p:cNvGrpSpPr>
            <a:grpSpLocks/>
          </p:cNvGrpSpPr>
          <p:nvPr/>
        </p:nvGrpSpPr>
        <p:grpSpPr bwMode="auto">
          <a:xfrm>
            <a:off x="5024438" y="1844675"/>
            <a:ext cx="2160587" cy="2519363"/>
            <a:chOff x="-3" y="-3"/>
            <a:chExt cx="1068" cy="2635"/>
          </a:xfrm>
        </p:grpSpPr>
        <p:grpSp>
          <p:nvGrpSpPr>
            <p:cNvPr id="60443" name="Group 302"/>
            <p:cNvGrpSpPr>
              <a:grpSpLocks/>
            </p:cNvGrpSpPr>
            <p:nvPr/>
          </p:nvGrpSpPr>
          <p:grpSpPr bwMode="auto">
            <a:xfrm>
              <a:off x="0" y="0"/>
              <a:ext cx="1062" cy="2629"/>
              <a:chOff x="0" y="0"/>
              <a:chExt cx="1062" cy="2629"/>
            </a:xfrm>
          </p:grpSpPr>
          <p:grpSp>
            <p:nvGrpSpPr>
              <p:cNvPr id="60445" name="Group 303"/>
              <p:cNvGrpSpPr>
                <a:grpSpLocks/>
              </p:cNvGrpSpPr>
              <p:nvPr/>
            </p:nvGrpSpPr>
            <p:grpSpPr bwMode="auto">
              <a:xfrm>
                <a:off x="0" y="0"/>
                <a:ext cx="342" cy="499"/>
                <a:chOff x="0" y="0"/>
                <a:chExt cx="342" cy="499"/>
              </a:xfrm>
            </p:grpSpPr>
            <p:sp>
              <p:nvSpPr>
                <p:cNvPr id="60479" name="Rectangle 304"/>
                <p:cNvSpPr>
                  <a:spLocks noChangeArrowheads="1"/>
                </p:cNvSpPr>
                <p:nvPr/>
              </p:nvSpPr>
              <p:spPr bwMode="auto">
                <a:xfrm>
                  <a:off x="43" y="0"/>
                  <a:ext cx="25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B</a:t>
                  </a:r>
                  <a:endParaRPr kumimoji="1" lang="en-US" altLang="zh-CN" sz="1000" b="0">
                    <a:latin typeface="Times New Roman" pitchFamily="18" charset="0"/>
                  </a:endParaRPr>
                </a:p>
                <a:p>
                  <a:pPr>
                    <a:spcBef>
                      <a:spcPct val="0"/>
                    </a:spcBef>
                  </a:pPr>
                  <a:endParaRPr kumimoji="1" lang="zh-CN" altLang="en-US" b="0">
                    <a:latin typeface="Times New Roman" pitchFamily="18" charset="0"/>
                  </a:endParaRPr>
                </a:p>
              </p:txBody>
            </p:sp>
            <p:sp>
              <p:nvSpPr>
                <p:cNvPr id="60480" name="Rectangle 305"/>
                <p:cNvSpPr>
                  <a:spLocks noChangeArrowheads="1"/>
                </p:cNvSpPr>
                <p:nvPr/>
              </p:nvSpPr>
              <p:spPr bwMode="auto">
                <a:xfrm>
                  <a:off x="0" y="0"/>
                  <a:ext cx="342"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46" name="Group 306"/>
              <p:cNvGrpSpPr>
                <a:grpSpLocks/>
              </p:cNvGrpSpPr>
              <p:nvPr/>
            </p:nvGrpSpPr>
            <p:grpSpPr bwMode="auto">
              <a:xfrm>
                <a:off x="342" y="0"/>
                <a:ext cx="360" cy="499"/>
                <a:chOff x="342" y="0"/>
                <a:chExt cx="360" cy="499"/>
              </a:xfrm>
            </p:grpSpPr>
            <p:sp>
              <p:nvSpPr>
                <p:cNvPr id="60477" name="Rectangle 307"/>
                <p:cNvSpPr>
                  <a:spLocks noChangeArrowheads="1"/>
                </p:cNvSpPr>
                <p:nvPr/>
              </p:nvSpPr>
              <p:spPr bwMode="auto">
                <a:xfrm>
                  <a:off x="385" y="0"/>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C</a:t>
                  </a:r>
                  <a:endParaRPr kumimoji="1" lang="en-US" altLang="zh-CN" sz="1000" b="0">
                    <a:latin typeface="Times New Roman" pitchFamily="18" charset="0"/>
                  </a:endParaRPr>
                </a:p>
                <a:p>
                  <a:pPr>
                    <a:spcBef>
                      <a:spcPct val="0"/>
                    </a:spcBef>
                  </a:pPr>
                  <a:endParaRPr kumimoji="1" lang="zh-CN" altLang="en-US" b="0">
                    <a:latin typeface="Times New Roman" pitchFamily="18" charset="0"/>
                  </a:endParaRPr>
                </a:p>
              </p:txBody>
            </p:sp>
            <p:sp>
              <p:nvSpPr>
                <p:cNvPr id="60478" name="Rectangle 308"/>
                <p:cNvSpPr>
                  <a:spLocks noChangeArrowheads="1"/>
                </p:cNvSpPr>
                <p:nvPr/>
              </p:nvSpPr>
              <p:spPr bwMode="auto">
                <a:xfrm>
                  <a:off x="342" y="0"/>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47" name="Group 309"/>
              <p:cNvGrpSpPr>
                <a:grpSpLocks/>
              </p:cNvGrpSpPr>
              <p:nvPr/>
            </p:nvGrpSpPr>
            <p:grpSpPr bwMode="auto">
              <a:xfrm>
                <a:off x="702" y="0"/>
                <a:ext cx="360" cy="499"/>
                <a:chOff x="702" y="0"/>
                <a:chExt cx="360" cy="499"/>
              </a:xfrm>
            </p:grpSpPr>
            <p:sp>
              <p:nvSpPr>
                <p:cNvPr id="60475" name="Rectangle 310"/>
                <p:cNvSpPr>
                  <a:spLocks noChangeArrowheads="1"/>
                </p:cNvSpPr>
                <p:nvPr/>
              </p:nvSpPr>
              <p:spPr bwMode="auto">
                <a:xfrm>
                  <a:off x="745" y="0"/>
                  <a:ext cx="274"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D</a:t>
                  </a:r>
                  <a:endParaRPr kumimoji="1" lang="en-US" altLang="zh-CN" sz="1000" b="0">
                    <a:latin typeface="Times New Roman" pitchFamily="18" charset="0"/>
                  </a:endParaRPr>
                </a:p>
                <a:p>
                  <a:pPr>
                    <a:spcBef>
                      <a:spcPct val="0"/>
                    </a:spcBef>
                  </a:pPr>
                  <a:endParaRPr kumimoji="1" lang="zh-CN" altLang="en-US" b="0">
                    <a:latin typeface="Times New Roman" pitchFamily="18" charset="0"/>
                  </a:endParaRPr>
                </a:p>
              </p:txBody>
            </p:sp>
            <p:sp>
              <p:nvSpPr>
                <p:cNvPr id="60476" name="Rectangle 311"/>
                <p:cNvSpPr>
                  <a:spLocks noChangeArrowheads="1"/>
                </p:cNvSpPr>
                <p:nvPr/>
              </p:nvSpPr>
              <p:spPr bwMode="auto">
                <a:xfrm>
                  <a:off x="702" y="0"/>
                  <a:ext cx="360"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48" name="Group 312"/>
              <p:cNvGrpSpPr>
                <a:grpSpLocks/>
              </p:cNvGrpSpPr>
              <p:nvPr/>
            </p:nvGrpSpPr>
            <p:grpSpPr bwMode="auto">
              <a:xfrm>
                <a:off x="0" y="499"/>
                <a:ext cx="342" cy="710"/>
                <a:chOff x="0" y="499"/>
                <a:chExt cx="342" cy="710"/>
              </a:xfrm>
            </p:grpSpPr>
            <p:sp>
              <p:nvSpPr>
                <p:cNvPr id="60473" name="Rectangle 313"/>
                <p:cNvSpPr>
                  <a:spLocks noChangeArrowheads="1"/>
                </p:cNvSpPr>
                <p:nvPr/>
              </p:nvSpPr>
              <p:spPr bwMode="auto">
                <a:xfrm>
                  <a:off x="43" y="499"/>
                  <a:ext cx="256"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dirty="0">
                      <a:latin typeface="Times New Roman" pitchFamily="18" charset="0"/>
                    </a:rPr>
                    <a:t>b</a:t>
                  </a:r>
                  <a:r>
                    <a:rPr kumimoji="1" lang="en-US" altLang="zh-CN" sz="2200" baseline="-30000" dirty="0">
                      <a:latin typeface="Times New Roman" pitchFamily="18" charset="0"/>
                    </a:rPr>
                    <a:t>1</a:t>
                  </a:r>
                  <a:endParaRPr kumimoji="1" lang="en-US" altLang="zh-CN" sz="1000" b="0" dirty="0">
                    <a:latin typeface="Times New Roman" pitchFamily="18" charset="0"/>
                  </a:endParaRPr>
                </a:p>
                <a:p>
                  <a:pPr>
                    <a:spcBef>
                      <a:spcPct val="0"/>
                    </a:spcBef>
                  </a:pPr>
                  <a:endParaRPr kumimoji="1" lang="zh-CN" altLang="en-US" b="0" dirty="0">
                    <a:latin typeface="Times New Roman" pitchFamily="18" charset="0"/>
                  </a:endParaRPr>
                </a:p>
              </p:txBody>
            </p:sp>
            <p:sp>
              <p:nvSpPr>
                <p:cNvPr id="60474" name="Rectangle 314"/>
                <p:cNvSpPr>
                  <a:spLocks noChangeArrowheads="1"/>
                </p:cNvSpPr>
                <p:nvPr/>
              </p:nvSpPr>
              <p:spPr bwMode="auto">
                <a:xfrm>
                  <a:off x="0" y="499"/>
                  <a:ext cx="342"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49" name="Group 315"/>
              <p:cNvGrpSpPr>
                <a:grpSpLocks/>
              </p:cNvGrpSpPr>
              <p:nvPr/>
            </p:nvGrpSpPr>
            <p:grpSpPr bwMode="auto">
              <a:xfrm>
                <a:off x="342" y="499"/>
                <a:ext cx="360" cy="710"/>
                <a:chOff x="342" y="499"/>
                <a:chExt cx="360" cy="710"/>
              </a:xfrm>
            </p:grpSpPr>
            <p:sp>
              <p:nvSpPr>
                <p:cNvPr id="60471" name="Rectangle 316"/>
                <p:cNvSpPr>
                  <a:spLocks noChangeArrowheads="1"/>
                </p:cNvSpPr>
                <p:nvPr/>
              </p:nvSpPr>
              <p:spPr bwMode="auto">
                <a:xfrm>
                  <a:off x="385" y="49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dirty="0">
                      <a:latin typeface="Times New Roman" pitchFamily="18" charset="0"/>
                    </a:rPr>
                    <a:t>c</a:t>
                  </a:r>
                  <a:r>
                    <a:rPr kumimoji="1" lang="en-US" altLang="zh-CN" sz="2200" baseline="-30000" dirty="0">
                      <a:latin typeface="Times New Roman" pitchFamily="18" charset="0"/>
                    </a:rPr>
                    <a:t>2</a:t>
                  </a:r>
                  <a:endParaRPr kumimoji="1" lang="en-US" altLang="zh-CN" sz="1000" b="0" dirty="0">
                    <a:latin typeface="Times New Roman" pitchFamily="18" charset="0"/>
                  </a:endParaRPr>
                </a:p>
                <a:p>
                  <a:pPr>
                    <a:spcBef>
                      <a:spcPct val="0"/>
                    </a:spcBef>
                  </a:pPr>
                  <a:endParaRPr kumimoji="1" lang="zh-CN" altLang="en-US" b="0" dirty="0">
                    <a:latin typeface="Times New Roman" pitchFamily="18" charset="0"/>
                  </a:endParaRPr>
                </a:p>
              </p:txBody>
            </p:sp>
            <p:sp>
              <p:nvSpPr>
                <p:cNvPr id="60472" name="Rectangle 317"/>
                <p:cNvSpPr>
                  <a:spLocks noChangeArrowheads="1"/>
                </p:cNvSpPr>
                <p:nvPr/>
              </p:nvSpPr>
              <p:spPr bwMode="auto">
                <a:xfrm>
                  <a:off x="342" y="49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50" name="Group 318"/>
              <p:cNvGrpSpPr>
                <a:grpSpLocks/>
              </p:cNvGrpSpPr>
              <p:nvPr/>
            </p:nvGrpSpPr>
            <p:grpSpPr bwMode="auto">
              <a:xfrm>
                <a:off x="702" y="499"/>
                <a:ext cx="360" cy="710"/>
                <a:chOff x="702" y="499"/>
                <a:chExt cx="360" cy="710"/>
              </a:xfrm>
            </p:grpSpPr>
            <p:sp>
              <p:nvSpPr>
                <p:cNvPr id="60469" name="Rectangle 319"/>
                <p:cNvSpPr>
                  <a:spLocks noChangeArrowheads="1"/>
                </p:cNvSpPr>
                <p:nvPr/>
              </p:nvSpPr>
              <p:spPr bwMode="auto">
                <a:xfrm>
                  <a:off x="745" y="49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d</a:t>
                  </a:r>
                  <a:r>
                    <a:rPr kumimoji="1" lang="en-US" altLang="zh-CN" sz="2200" baseline="-30000">
                      <a:latin typeface="Times New Roman" pitchFamily="18" charset="0"/>
                    </a:rPr>
                    <a:t>1</a:t>
                  </a:r>
                  <a:endParaRPr kumimoji="1" lang="en-US" altLang="zh-CN" sz="1000" b="0">
                    <a:latin typeface="Times New Roman" pitchFamily="18" charset="0"/>
                  </a:endParaRPr>
                </a:p>
                <a:p>
                  <a:pPr>
                    <a:spcBef>
                      <a:spcPct val="0"/>
                    </a:spcBef>
                  </a:pPr>
                  <a:endParaRPr kumimoji="1" lang="zh-CN" altLang="en-US" b="0">
                    <a:latin typeface="Times New Roman" pitchFamily="18" charset="0"/>
                  </a:endParaRPr>
                </a:p>
              </p:txBody>
            </p:sp>
            <p:sp>
              <p:nvSpPr>
                <p:cNvPr id="60470" name="Rectangle 320"/>
                <p:cNvSpPr>
                  <a:spLocks noChangeArrowheads="1"/>
                </p:cNvSpPr>
                <p:nvPr/>
              </p:nvSpPr>
              <p:spPr bwMode="auto">
                <a:xfrm>
                  <a:off x="702" y="49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51" name="Group 321"/>
              <p:cNvGrpSpPr>
                <a:grpSpLocks/>
              </p:cNvGrpSpPr>
              <p:nvPr/>
            </p:nvGrpSpPr>
            <p:grpSpPr bwMode="auto">
              <a:xfrm>
                <a:off x="0" y="1209"/>
                <a:ext cx="342" cy="710"/>
                <a:chOff x="0" y="1209"/>
                <a:chExt cx="342" cy="710"/>
              </a:xfrm>
            </p:grpSpPr>
            <p:sp>
              <p:nvSpPr>
                <p:cNvPr id="60467" name="Rectangle 322"/>
                <p:cNvSpPr>
                  <a:spLocks noChangeArrowheads="1"/>
                </p:cNvSpPr>
                <p:nvPr/>
              </p:nvSpPr>
              <p:spPr bwMode="auto">
                <a:xfrm>
                  <a:off x="43" y="1209"/>
                  <a:ext cx="256"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b</a:t>
                  </a:r>
                  <a:r>
                    <a:rPr kumimoji="1" lang="en-US" altLang="zh-CN" sz="2200" baseline="-30000">
                      <a:latin typeface="Times New Roman" pitchFamily="18" charset="0"/>
                    </a:rPr>
                    <a:t>2</a:t>
                  </a:r>
                  <a:endParaRPr kumimoji="1" lang="en-US" altLang="zh-CN" sz="1000" b="0">
                    <a:latin typeface="Times New Roman" pitchFamily="18" charset="0"/>
                  </a:endParaRPr>
                </a:p>
                <a:p>
                  <a:pPr>
                    <a:spcBef>
                      <a:spcPct val="0"/>
                    </a:spcBef>
                  </a:pPr>
                  <a:endParaRPr kumimoji="1" lang="zh-CN" altLang="en-US" b="0">
                    <a:latin typeface="Times New Roman" pitchFamily="18" charset="0"/>
                  </a:endParaRPr>
                </a:p>
              </p:txBody>
            </p:sp>
            <p:sp>
              <p:nvSpPr>
                <p:cNvPr id="60468" name="Rectangle 323"/>
                <p:cNvSpPr>
                  <a:spLocks noChangeArrowheads="1"/>
                </p:cNvSpPr>
                <p:nvPr/>
              </p:nvSpPr>
              <p:spPr bwMode="auto">
                <a:xfrm>
                  <a:off x="0" y="1209"/>
                  <a:ext cx="342"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52" name="Group 324"/>
              <p:cNvGrpSpPr>
                <a:grpSpLocks/>
              </p:cNvGrpSpPr>
              <p:nvPr/>
            </p:nvGrpSpPr>
            <p:grpSpPr bwMode="auto">
              <a:xfrm>
                <a:off x="342" y="1209"/>
                <a:ext cx="360" cy="710"/>
                <a:chOff x="342" y="1209"/>
                <a:chExt cx="360" cy="710"/>
              </a:xfrm>
            </p:grpSpPr>
            <p:sp>
              <p:nvSpPr>
                <p:cNvPr id="60465" name="Rectangle 325"/>
                <p:cNvSpPr>
                  <a:spLocks noChangeArrowheads="1"/>
                </p:cNvSpPr>
                <p:nvPr/>
              </p:nvSpPr>
              <p:spPr bwMode="auto">
                <a:xfrm>
                  <a:off x="385" y="120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c</a:t>
                  </a:r>
                  <a:r>
                    <a:rPr kumimoji="1" lang="en-US" altLang="zh-CN" sz="2200" baseline="-30000">
                      <a:latin typeface="Times New Roman" pitchFamily="18" charset="0"/>
                    </a:rPr>
                    <a:t>1</a:t>
                  </a:r>
                  <a:endParaRPr kumimoji="1" lang="en-US" altLang="zh-CN" sz="1000" b="0">
                    <a:latin typeface="Times New Roman" pitchFamily="18" charset="0"/>
                  </a:endParaRPr>
                </a:p>
                <a:p>
                  <a:pPr>
                    <a:spcBef>
                      <a:spcPct val="0"/>
                    </a:spcBef>
                  </a:pPr>
                  <a:endParaRPr kumimoji="1" lang="zh-CN" altLang="en-US" b="0">
                    <a:latin typeface="Times New Roman" pitchFamily="18" charset="0"/>
                  </a:endParaRPr>
                </a:p>
              </p:txBody>
            </p:sp>
            <p:sp>
              <p:nvSpPr>
                <p:cNvPr id="60466" name="Rectangle 326"/>
                <p:cNvSpPr>
                  <a:spLocks noChangeArrowheads="1"/>
                </p:cNvSpPr>
                <p:nvPr/>
              </p:nvSpPr>
              <p:spPr bwMode="auto">
                <a:xfrm>
                  <a:off x="342" y="120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53" name="Group 327"/>
              <p:cNvGrpSpPr>
                <a:grpSpLocks/>
              </p:cNvGrpSpPr>
              <p:nvPr/>
            </p:nvGrpSpPr>
            <p:grpSpPr bwMode="auto">
              <a:xfrm>
                <a:off x="702" y="1209"/>
                <a:ext cx="360" cy="710"/>
                <a:chOff x="702" y="1209"/>
                <a:chExt cx="360" cy="710"/>
              </a:xfrm>
            </p:grpSpPr>
            <p:sp>
              <p:nvSpPr>
                <p:cNvPr id="60463" name="Rectangle 328"/>
                <p:cNvSpPr>
                  <a:spLocks noChangeArrowheads="1"/>
                </p:cNvSpPr>
                <p:nvPr/>
              </p:nvSpPr>
              <p:spPr bwMode="auto">
                <a:xfrm>
                  <a:off x="745" y="120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d</a:t>
                  </a:r>
                  <a:r>
                    <a:rPr kumimoji="1" lang="en-US" altLang="zh-CN" sz="2200" baseline="-30000">
                      <a:latin typeface="Times New Roman" pitchFamily="18" charset="0"/>
                    </a:rPr>
                    <a:t>1</a:t>
                  </a:r>
                  <a:endParaRPr kumimoji="1" lang="en-US" altLang="zh-CN" sz="1000" b="0">
                    <a:latin typeface="Times New Roman" pitchFamily="18" charset="0"/>
                  </a:endParaRPr>
                </a:p>
                <a:p>
                  <a:pPr>
                    <a:spcBef>
                      <a:spcPct val="0"/>
                    </a:spcBef>
                  </a:pPr>
                  <a:endParaRPr kumimoji="1" lang="zh-CN" altLang="en-US" b="0">
                    <a:latin typeface="Times New Roman" pitchFamily="18" charset="0"/>
                  </a:endParaRPr>
                </a:p>
              </p:txBody>
            </p:sp>
            <p:sp>
              <p:nvSpPr>
                <p:cNvPr id="60464" name="Rectangle 329"/>
                <p:cNvSpPr>
                  <a:spLocks noChangeArrowheads="1"/>
                </p:cNvSpPr>
                <p:nvPr/>
              </p:nvSpPr>
              <p:spPr bwMode="auto">
                <a:xfrm>
                  <a:off x="702" y="120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54" name="Group 330"/>
              <p:cNvGrpSpPr>
                <a:grpSpLocks/>
              </p:cNvGrpSpPr>
              <p:nvPr/>
            </p:nvGrpSpPr>
            <p:grpSpPr bwMode="auto">
              <a:xfrm>
                <a:off x="0" y="1919"/>
                <a:ext cx="342" cy="710"/>
                <a:chOff x="0" y="1919"/>
                <a:chExt cx="342" cy="710"/>
              </a:xfrm>
            </p:grpSpPr>
            <p:sp>
              <p:nvSpPr>
                <p:cNvPr id="60461" name="Rectangle 331"/>
                <p:cNvSpPr>
                  <a:spLocks noChangeArrowheads="1"/>
                </p:cNvSpPr>
                <p:nvPr/>
              </p:nvSpPr>
              <p:spPr bwMode="auto">
                <a:xfrm>
                  <a:off x="43" y="1919"/>
                  <a:ext cx="256"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b</a:t>
                  </a:r>
                  <a:r>
                    <a:rPr kumimoji="1" lang="en-US" altLang="zh-CN" sz="2200" baseline="-30000">
                      <a:latin typeface="Times New Roman" pitchFamily="18" charset="0"/>
                    </a:rPr>
                    <a:t>2</a:t>
                  </a:r>
                  <a:endParaRPr kumimoji="1" lang="en-US" altLang="zh-CN" sz="700" b="0" i="1">
                    <a:latin typeface="Times New Roman" pitchFamily="18" charset="0"/>
                  </a:endParaRPr>
                </a:p>
                <a:p>
                  <a:pPr>
                    <a:spcBef>
                      <a:spcPct val="0"/>
                    </a:spcBef>
                  </a:pPr>
                  <a:endParaRPr kumimoji="1" lang="zh-CN" altLang="en-US" b="0">
                    <a:latin typeface="Times New Roman" pitchFamily="18" charset="0"/>
                  </a:endParaRPr>
                </a:p>
              </p:txBody>
            </p:sp>
            <p:sp>
              <p:nvSpPr>
                <p:cNvPr id="60462" name="Rectangle 332"/>
                <p:cNvSpPr>
                  <a:spLocks noChangeArrowheads="1"/>
                </p:cNvSpPr>
                <p:nvPr/>
              </p:nvSpPr>
              <p:spPr bwMode="auto">
                <a:xfrm>
                  <a:off x="0" y="1919"/>
                  <a:ext cx="342"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55" name="Group 333"/>
              <p:cNvGrpSpPr>
                <a:grpSpLocks/>
              </p:cNvGrpSpPr>
              <p:nvPr/>
            </p:nvGrpSpPr>
            <p:grpSpPr bwMode="auto">
              <a:xfrm>
                <a:off x="342" y="1919"/>
                <a:ext cx="360" cy="710"/>
                <a:chOff x="342" y="1919"/>
                <a:chExt cx="360" cy="710"/>
              </a:xfrm>
            </p:grpSpPr>
            <p:sp>
              <p:nvSpPr>
                <p:cNvPr id="60459" name="Rectangle 334"/>
                <p:cNvSpPr>
                  <a:spLocks noChangeArrowheads="1"/>
                </p:cNvSpPr>
                <p:nvPr/>
              </p:nvSpPr>
              <p:spPr bwMode="auto">
                <a:xfrm>
                  <a:off x="385" y="191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c</a:t>
                  </a:r>
                  <a:r>
                    <a:rPr kumimoji="1" lang="en-US" altLang="zh-CN" sz="2200" baseline="-30000">
                      <a:latin typeface="Times New Roman" pitchFamily="18" charset="0"/>
                    </a:rPr>
                    <a:t>3</a:t>
                  </a:r>
                  <a:endParaRPr kumimoji="1" lang="en-US" altLang="zh-CN" sz="1000" b="0">
                    <a:latin typeface="Times New Roman" pitchFamily="18" charset="0"/>
                  </a:endParaRPr>
                </a:p>
                <a:p>
                  <a:pPr>
                    <a:spcBef>
                      <a:spcPct val="0"/>
                    </a:spcBef>
                  </a:pPr>
                  <a:endParaRPr kumimoji="1" lang="zh-CN" altLang="en-US" b="0">
                    <a:latin typeface="Times New Roman" pitchFamily="18" charset="0"/>
                  </a:endParaRPr>
                </a:p>
              </p:txBody>
            </p:sp>
            <p:sp>
              <p:nvSpPr>
                <p:cNvPr id="60460" name="Rectangle 335"/>
                <p:cNvSpPr>
                  <a:spLocks noChangeArrowheads="1"/>
                </p:cNvSpPr>
                <p:nvPr/>
              </p:nvSpPr>
              <p:spPr bwMode="auto">
                <a:xfrm>
                  <a:off x="342" y="191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56" name="Group 336"/>
              <p:cNvGrpSpPr>
                <a:grpSpLocks/>
              </p:cNvGrpSpPr>
              <p:nvPr/>
            </p:nvGrpSpPr>
            <p:grpSpPr bwMode="auto">
              <a:xfrm>
                <a:off x="702" y="1919"/>
                <a:ext cx="360" cy="710"/>
                <a:chOff x="702" y="1919"/>
                <a:chExt cx="360" cy="710"/>
              </a:xfrm>
            </p:grpSpPr>
            <p:sp>
              <p:nvSpPr>
                <p:cNvPr id="60457" name="Rectangle 337"/>
                <p:cNvSpPr>
                  <a:spLocks noChangeArrowheads="1"/>
                </p:cNvSpPr>
                <p:nvPr/>
              </p:nvSpPr>
              <p:spPr bwMode="auto">
                <a:xfrm>
                  <a:off x="745" y="1919"/>
                  <a:ext cx="27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200" i="1">
                      <a:latin typeface="Times New Roman" pitchFamily="18" charset="0"/>
                    </a:rPr>
                    <a:t>d</a:t>
                  </a:r>
                  <a:r>
                    <a:rPr kumimoji="1" lang="en-US" altLang="zh-CN" sz="2200" baseline="-30000">
                      <a:latin typeface="Times New Roman" pitchFamily="18" charset="0"/>
                    </a:rPr>
                    <a:t>2</a:t>
                  </a:r>
                  <a:endParaRPr kumimoji="1" lang="en-US" altLang="zh-CN" sz="1000" b="0">
                    <a:latin typeface="Times New Roman" pitchFamily="18" charset="0"/>
                  </a:endParaRPr>
                </a:p>
                <a:p>
                  <a:pPr>
                    <a:spcBef>
                      <a:spcPct val="0"/>
                    </a:spcBef>
                  </a:pPr>
                  <a:endParaRPr kumimoji="1" lang="zh-CN" altLang="en-US" b="0">
                    <a:latin typeface="Times New Roman" pitchFamily="18" charset="0"/>
                  </a:endParaRPr>
                </a:p>
              </p:txBody>
            </p:sp>
            <p:sp>
              <p:nvSpPr>
                <p:cNvPr id="60458" name="Rectangle 338"/>
                <p:cNvSpPr>
                  <a:spLocks noChangeArrowheads="1"/>
                </p:cNvSpPr>
                <p:nvPr/>
              </p:nvSpPr>
              <p:spPr bwMode="auto">
                <a:xfrm>
                  <a:off x="702" y="1919"/>
                  <a:ext cx="360" cy="71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sp>
          <p:nvSpPr>
            <p:cNvPr id="60444" name="Rectangle 339"/>
            <p:cNvSpPr>
              <a:spLocks noChangeArrowheads="1"/>
            </p:cNvSpPr>
            <p:nvPr/>
          </p:nvSpPr>
          <p:spPr bwMode="auto">
            <a:xfrm>
              <a:off x="-3" y="-3"/>
              <a:ext cx="1068" cy="2635"/>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1238359" name="Group 343"/>
          <p:cNvGrpSpPr>
            <a:grpSpLocks/>
          </p:cNvGrpSpPr>
          <p:nvPr/>
        </p:nvGrpSpPr>
        <p:grpSpPr bwMode="auto">
          <a:xfrm>
            <a:off x="4737100" y="4797425"/>
            <a:ext cx="2493963" cy="1152525"/>
            <a:chOff x="3619" y="3113"/>
            <a:chExt cx="1571" cy="772"/>
          </a:xfrm>
        </p:grpSpPr>
        <p:grpSp>
          <p:nvGrpSpPr>
            <p:cNvPr id="60434" name="Group 344"/>
            <p:cNvGrpSpPr>
              <a:grpSpLocks/>
            </p:cNvGrpSpPr>
            <p:nvPr/>
          </p:nvGrpSpPr>
          <p:grpSpPr bwMode="auto">
            <a:xfrm>
              <a:off x="3619" y="3113"/>
              <a:ext cx="800" cy="319"/>
              <a:chOff x="0" y="0"/>
              <a:chExt cx="738" cy="499"/>
            </a:xfrm>
          </p:grpSpPr>
          <p:sp>
            <p:nvSpPr>
              <p:cNvPr id="60441" name="Rectangle 345"/>
              <p:cNvSpPr>
                <a:spLocks noChangeArrowheads="1"/>
              </p:cNvSpPr>
              <p:nvPr/>
            </p:nvSpPr>
            <p:spPr bwMode="auto">
              <a:xfrm>
                <a:off x="43" y="0"/>
                <a:ext cx="652"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sz="2800" i="1">
                    <a:latin typeface="Times New Roman" pitchFamily="18" charset="0"/>
                  </a:rPr>
                  <a:t>R</a:t>
                </a:r>
                <a:r>
                  <a:rPr kumimoji="1" lang="en-US" altLang="zh-CN" sz="2800">
                    <a:latin typeface="Times New Roman" pitchFamily="18" charset="0"/>
                  </a:rPr>
                  <a:t>÷</a:t>
                </a:r>
                <a:r>
                  <a:rPr kumimoji="1" lang="en-US" altLang="zh-CN" sz="2800" i="1">
                    <a:latin typeface="Times New Roman" pitchFamily="18" charset="0"/>
                  </a:rPr>
                  <a:t>S</a:t>
                </a:r>
                <a:endParaRPr kumimoji="1" lang="en-US" altLang="zh-CN" sz="2800" b="0">
                  <a:latin typeface="Times New Roman" pitchFamily="18" charset="0"/>
                </a:endParaRPr>
              </a:p>
              <a:p>
                <a:pPr>
                  <a:spcBef>
                    <a:spcPct val="0"/>
                  </a:spcBef>
                </a:pPr>
                <a:endParaRPr kumimoji="1" lang="zh-CN" altLang="en-US" sz="2800" b="0">
                  <a:latin typeface="Times New Roman" pitchFamily="18" charset="0"/>
                </a:endParaRPr>
              </a:p>
            </p:txBody>
          </p:sp>
          <p:sp>
            <p:nvSpPr>
              <p:cNvPr id="60442" name="Rectangle 346"/>
              <p:cNvSpPr>
                <a:spLocks noChangeArrowheads="1"/>
              </p:cNvSpPr>
              <p:nvPr/>
            </p:nvSpPr>
            <p:spPr bwMode="auto">
              <a:xfrm>
                <a:off x="0" y="0"/>
                <a:ext cx="73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
                    <a:solidFill>
                      <a:srgbClr val="A0A0A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35" name="Group 347"/>
            <p:cNvGrpSpPr>
              <a:grpSpLocks/>
            </p:cNvGrpSpPr>
            <p:nvPr/>
          </p:nvGrpSpPr>
          <p:grpSpPr bwMode="auto">
            <a:xfrm>
              <a:off x="4390" y="3249"/>
              <a:ext cx="800" cy="318"/>
              <a:chOff x="0" y="499"/>
              <a:chExt cx="738" cy="499"/>
            </a:xfrm>
          </p:grpSpPr>
          <p:sp>
            <p:nvSpPr>
              <p:cNvPr id="60439" name="Rectangle 348"/>
              <p:cNvSpPr>
                <a:spLocks noChangeArrowheads="1"/>
              </p:cNvSpPr>
              <p:nvPr/>
            </p:nvSpPr>
            <p:spPr bwMode="auto">
              <a:xfrm>
                <a:off x="43" y="499"/>
                <a:ext cx="652"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i="1">
                    <a:latin typeface="Times New Roman" pitchFamily="18" charset="0"/>
                  </a:rPr>
                  <a:t>A</a:t>
                </a:r>
                <a:endParaRPr kumimoji="1" lang="en-US" altLang="zh-CN" b="0">
                  <a:latin typeface="Times New Roman" pitchFamily="18" charset="0"/>
                </a:endParaRPr>
              </a:p>
              <a:p>
                <a:pPr>
                  <a:spcBef>
                    <a:spcPct val="0"/>
                  </a:spcBef>
                </a:pPr>
                <a:endParaRPr kumimoji="1" lang="zh-CN" altLang="en-US" b="0">
                  <a:latin typeface="Times New Roman" pitchFamily="18" charset="0"/>
                </a:endParaRPr>
              </a:p>
            </p:txBody>
          </p:sp>
          <p:sp>
            <p:nvSpPr>
              <p:cNvPr id="60440" name="Rectangle 349"/>
              <p:cNvSpPr>
                <a:spLocks noChangeArrowheads="1"/>
              </p:cNvSpPr>
              <p:nvPr/>
            </p:nvSpPr>
            <p:spPr bwMode="auto">
              <a:xfrm>
                <a:off x="0" y="499"/>
                <a:ext cx="738"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nvGrpSpPr>
            <p:cNvPr id="60436" name="Group 350"/>
            <p:cNvGrpSpPr>
              <a:grpSpLocks/>
            </p:cNvGrpSpPr>
            <p:nvPr/>
          </p:nvGrpSpPr>
          <p:grpSpPr bwMode="auto">
            <a:xfrm>
              <a:off x="4390" y="3566"/>
              <a:ext cx="800" cy="319"/>
              <a:chOff x="0" y="998"/>
              <a:chExt cx="738" cy="499"/>
            </a:xfrm>
          </p:grpSpPr>
          <p:sp>
            <p:nvSpPr>
              <p:cNvPr id="60437" name="Rectangle 351"/>
              <p:cNvSpPr>
                <a:spLocks noChangeArrowheads="1"/>
              </p:cNvSpPr>
              <p:nvPr/>
            </p:nvSpPr>
            <p:spPr bwMode="auto">
              <a:xfrm>
                <a:off x="43" y="998"/>
                <a:ext cx="652"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eaLnBrk="1" hangingPunct="1">
                  <a:spcBef>
                    <a:spcPct val="0"/>
                  </a:spcBef>
                </a:pPr>
                <a:r>
                  <a:rPr kumimoji="1" lang="en-US" altLang="zh-CN" i="1">
                    <a:latin typeface="Times New Roman" pitchFamily="18" charset="0"/>
                  </a:rPr>
                  <a:t>a</a:t>
                </a:r>
                <a:r>
                  <a:rPr kumimoji="1" lang="en-US" altLang="zh-CN" baseline="-30000">
                    <a:latin typeface="Times New Roman" pitchFamily="18" charset="0"/>
                  </a:rPr>
                  <a:t>1</a:t>
                </a:r>
                <a:endParaRPr kumimoji="1" lang="en-US" altLang="zh-CN" b="0">
                  <a:latin typeface="Times New Roman" pitchFamily="18" charset="0"/>
                </a:endParaRPr>
              </a:p>
              <a:p>
                <a:pPr>
                  <a:spcBef>
                    <a:spcPct val="0"/>
                  </a:spcBef>
                </a:pPr>
                <a:endParaRPr kumimoji="1" lang="zh-CN" altLang="en-US" b="0">
                  <a:latin typeface="Times New Roman" pitchFamily="18" charset="0"/>
                </a:endParaRPr>
              </a:p>
            </p:txBody>
          </p:sp>
          <p:sp>
            <p:nvSpPr>
              <p:cNvPr id="60438" name="Rectangle 352"/>
              <p:cNvSpPr>
                <a:spLocks noChangeArrowheads="1"/>
              </p:cNvSpPr>
              <p:nvPr/>
            </p:nvSpPr>
            <p:spPr bwMode="auto">
              <a:xfrm>
                <a:off x="0" y="998"/>
                <a:ext cx="738" cy="499"/>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8359"/>
                                        </p:tgtEl>
                                        <p:attrNameLst>
                                          <p:attrName>style.visibility</p:attrName>
                                        </p:attrNameLst>
                                      </p:cBhvr>
                                      <p:to>
                                        <p:strVal val="visible"/>
                                      </p:to>
                                    </p:set>
                                    <p:animEffect transition="in" filter="blinds(horizontal)">
                                      <p:cBhvr>
                                        <p:cTn id="7" dur="500"/>
                                        <p:tgtEl>
                                          <p:spTgt spid="1238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C60D7653-47CA-4210-BD1D-64EC30B3DA9D}" type="slidenum">
              <a:rPr lang="zh-CN" altLang="en-US" sz="2000" smtClean="0"/>
              <a:pPr/>
              <a:t>61</a:t>
            </a:fld>
            <a:endParaRPr lang="en-US" altLang="zh-CN" sz="2000"/>
          </a:p>
        </p:txBody>
      </p:sp>
      <p:sp>
        <p:nvSpPr>
          <p:cNvPr id="68611"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CD42892C-6236-4F92-89B9-381F79CBDB11}" type="datetime1">
              <a:rPr lang="zh-CN" altLang="en-US" sz="1800" smtClean="0"/>
              <a:pPr/>
              <a:t>2024/6/12</a:t>
            </a:fld>
            <a:endParaRPr lang="en-US" altLang="zh-CN" sz="1000"/>
          </a:p>
        </p:txBody>
      </p:sp>
      <p:sp>
        <p:nvSpPr>
          <p:cNvPr id="1369090" name="Rectangle 2"/>
          <p:cNvSpPr>
            <a:spLocks noGrp="1" noChangeArrowheads="1"/>
          </p:cNvSpPr>
          <p:nvPr>
            <p:ph type="title"/>
          </p:nvPr>
        </p:nvSpPr>
        <p:spPr/>
        <p:txBody>
          <a:bodyPr/>
          <a:lstStyle/>
          <a:p>
            <a:pPr>
              <a:defRPr/>
            </a:pPr>
            <a:r>
              <a:rPr lang="en-US" altLang="zh-CN"/>
              <a:t>3.2.3	</a:t>
            </a:r>
            <a:r>
              <a:rPr lang="zh-CN" altLang="en-US"/>
              <a:t>扩充的关系运算</a:t>
            </a:r>
          </a:p>
        </p:txBody>
      </p:sp>
      <p:sp>
        <p:nvSpPr>
          <p:cNvPr id="68613" name="Rectangle 3"/>
          <p:cNvSpPr>
            <a:spLocks noGrp="1" noChangeArrowheads="1"/>
          </p:cNvSpPr>
          <p:nvPr>
            <p:ph type="body" idx="1"/>
          </p:nvPr>
        </p:nvSpPr>
        <p:spPr>
          <a:xfrm>
            <a:off x="650875" y="1143000"/>
            <a:ext cx="8820150" cy="4822825"/>
          </a:xfrm>
        </p:spPr>
        <p:txBody>
          <a:bodyPr/>
          <a:lstStyle/>
          <a:p>
            <a:r>
              <a:rPr lang="en-US" altLang="zh-CN"/>
              <a:t>2.	</a:t>
            </a:r>
            <a:r>
              <a:rPr lang="zh-CN" altLang="en-US"/>
              <a:t>外连接</a:t>
            </a:r>
          </a:p>
          <a:p>
            <a:pPr lvl="1"/>
            <a:r>
              <a:rPr lang="zh-CN" altLang="en-US"/>
              <a:t>连接运算是把二个关系中的元组按条件连接起来，结果为满足条件的元组集合，这样的连接称为内连接（</a:t>
            </a:r>
            <a:r>
              <a:rPr lang="en-US" altLang="zh-CN"/>
              <a:t>inter join</a:t>
            </a:r>
            <a:r>
              <a:rPr lang="zh-CN" altLang="en-US"/>
              <a:t>），还有一种连接称为外连接。</a:t>
            </a:r>
          </a:p>
          <a:p>
            <a:pPr lvl="1"/>
            <a:r>
              <a:rPr lang="zh-CN" altLang="en-US"/>
              <a:t>外连接（</a:t>
            </a:r>
            <a:r>
              <a:rPr lang="en-US" altLang="zh-CN"/>
              <a:t>outer join</a:t>
            </a:r>
            <a:r>
              <a:rPr lang="zh-CN" altLang="en-US"/>
              <a:t>）是对自然连接运算的扩展。外连接结果中除了满足连接条件的元组外还包含没有被连接的元组。 </a:t>
            </a:r>
          </a:p>
          <a:p>
            <a:pPr lvl="1"/>
            <a:r>
              <a:rPr lang="zh-CN" altLang="en-US"/>
              <a:t>左外连接</a:t>
            </a:r>
          </a:p>
          <a:p>
            <a:pPr lvl="2"/>
            <a:r>
              <a:rPr lang="zh-CN" altLang="en-US">
                <a:solidFill>
                  <a:srgbClr val="0000FF"/>
                </a:solidFill>
              </a:rPr>
              <a:t>左外连接的连接结果中包含了关系</a:t>
            </a:r>
            <a:r>
              <a:rPr lang="en-US" altLang="zh-CN">
                <a:solidFill>
                  <a:srgbClr val="0000FF"/>
                </a:solidFill>
              </a:rPr>
              <a:t>R (</a:t>
            </a:r>
            <a:r>
              <a:rPr lang="zh-CN" altLang="en-US">
                <a:solidFill>
                  <a:srgbClr val="0000FF"/>
                </a:solidFill>
              </a:rPr>
              <a:t>左边关系</a:t>
            </a:r>
            <a:r>
              <a:rPr lang="en-US" altLang="zh-CN">
                <a:solidFill>
                  <a:srgbClr val="0000FF"/>
                </a:solidFill>
              </a:rPr>
              <a:t>)</a:t>
            </a:r>
            <a:r>
              <a:rPr lang="zh-CN" altLang="en-US">
                <a:solidFill>
                  <a:srgbClr val="0000FF"/>
                </a:solidFill>
              </a:rPr>
              <a:t>中不满足连接条件的元组</a:t>
            </a:r>
            <a:r>
              <a:rPr lang="zh-CN" altLang="en-US"/>
              <a:t>，在这些元组对应关系</a:t>
            </a:r>
            <a:r>
              <a:rPr lang="en-US" altLang="zh-CN"/>
              <a:t>S</a:t>
            </a:r>
            <a:r>
              <a:rPr lang="zh-CN" altLang="en-US"/>
              <a:t>属性上的值为空值，记为：</a:t>
            </a:r>
            <a:r>
              <a:rPr lang="en-US" altLang="zh-CN"/>
              <a:t>R</a:t>
            </a:r>
            <a:r>
              <a:rPr lang="en-US" altLang="zh-CN">
                <a:sym typeface="Wingdings 3" pitchFamily="18" charset="2"/>
              </a:rPr>
              <a:t>⋈</a:t>
            </a:r>
            <a:r>
              <a:rPr lang="en-US" altLang="zh-CN" baseline="-25000"/>
              <a:t>L</a:t>
            </a:r>
            <a:r>
              <a:rPr lang="en-US" altLang="zh-CN"/>
              <a:t>S </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525E99A2-A2D0-408E-B2AD-1A7FA21C258B}" type="slidenum">
              <a:rPr lang="zh-CN" altLang="en-US" sz="2000" smtClean="0"/>
              <a:pPr/>
              <a:t>62</a:t>
            </a:fld>
            <a:endParaRPr lang="en-US" altLang="zh-CN" sz="2000"/>
          </a:p>
        </p:txBody>
      </p:sp>
      <p:sp>
        <p:nvSpPr>
          <p:cNvPr id="78851" name="日期占位符 5"/>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56DF3160-18E0-43F0-A102-8CD7EA0E5495}" type="datetime1">
              <a:rPr lang="zh-CN" altLang="en-US" sz="1800" smtClean="0"/>
              <a:pPr/>
              <a:t>2024/6/12</a:t>
            </a:fld>
            <a:endParaRPr lang="en-US" altLang="zh-CN" sz="1000"/>
          </a:p>
        </p:txBody>
      </p:sp>
      <p:sp>
        <p:nvSpPr>
          <p:cNvPr id="1244162" name="Rectangle 2"/>
          <p:cNvSpPr>
            <a:spLocks noGrp="1" noChangeArrowheads="1"/>
          </p:cNvSpPr>
          <p:nvPr>
            <p:ph type="title"/>
          </p:nvPr>
        </p:nvSpPr>
        <p:spPr/>
        <p:txBody>
          <a:bodyPr/>
          <a:lstStyle/>
          <a:p>
            <a:pPr defTabSz="914400">
              <a:defRPr/>
            </a:pPr>
            <a:r>
              <a:rPr lang="en-US" altLang="en-US"/>
              <a:t>3.2.4	举例</a:t>
            </a:r>
            <a:endParaRPr lang="en-US" altLang="zh-CN"/>
          </a:p>
        </p:txBody>
      </p:sp>
      <p:sp>
        <p:nvSpPr>
          <p:cNvPr id="78853" name="Rectangle 3"/>
          <p:cNvSpPr>
            <a:spLocks noGrp="1" noChangeArrowheads="1"/>
          </p:cNvSpPr>
          <p:nvPr>
            <p:ph type="body" sz="half" idx="1"/>
          </p:nvPr>
        </p:nvSpPr>
        <p:spPr>
          <a:xfrm>
            <a:off x="273050" y="1104900"/>
            <a:ext cx="4333875" cy="1028700"/>
          </a:xfrm>
        </p:spPr>
        <p:txBody>
          <a:bodyPr/>
          <a:lstStyle/>
          <a:p>
            <a:pPr marL="342900" indent="-342900" algn="just" defTabSz="914400">
              <a:buFont typeface="Wingdings" pitchFamily="2" charset="2"/>
              <a:buNone/>
            </a:pPr>
            <a:r>
              <a:rPr lang="en-US" altLang="zh-CN" sz="2500"/>
              <a:t>[</a:t>
            </a:r>
            <a:r>
              <a:rPr lang="zh-CN" altLang="en-US" sz="2500">
                <a:ea typeface="黑体" pitchFamily="49" charset="-122"/>
              </a:rPr>
              <a:t>例</a:t>
            </a:r>
            <a:r>
              <a:rPr lang="en-US" altLang="zh-CN" sz="2500"/>
              <a:t>]  </a:t>
            </a:r>
            <a:r>
              <a:rPr lang="zh-CN" altLang="en-US" sz="2500"/>
              <a:t>查询至少选修了一门其直接先行课为</a:t>
            </a:r>
            <a:r>
              <a:rPr lang="en-US" altLang="zh-CN" sz="2500"/>
              <a:t>5</a:t>
            </a:r>
            <a:r>
              <a:rPr lang="zh-CN" altLang="en-US" sz="2500"/>
              <a:t>号课程的课程的学生姓名。</a:t>
            </a:r>
            <a:endParaRPr lang="zh-CN" altLang="en-US" sz="2100"/>
          </a:p>
        </p:txBody>
      </p:sp>
      <p:graphicFrame>
        <p:nvGraphicFramePr>
          <p:cNvPr id="1244407" name="Group 247"/>
          <p:cNvGraphicFramePr>
            <a:graphicFrameLocks noGrp="1"/>
          </p:cNvGraphicFramePr>
          <p:nvPr/>
        </p:nvGraphicFramePr>
        <p:xfrm>
          <a:off x="273050" y="3540125"/>
          <a:ext cx="3182938" cy="1262064"/>
        </p:xfrm>
        <a:graphic>
          <a:graphicData uri="http://schemas.openxmlformats.org/drawingml/2006/table">
            <a:tbl>
              <a:tblPr/>
              <a:tblGrid>
                <a:gridCol w="127317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1112838">
                  <a:extLst>
                    <a:ext uri="{9D8B030D-6E8A-4147-A177-3AD203B41FA5}">
                      <a16:colId xmlns:a16="http://schemas.microsoft.com/office/drawing/2014/main" val="20002"/>
                    </a:ext>
                  </a:extLst>
                </a:gridCol>
              </a:tblGrid>
              <a:tr h="420688">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dirty="0" err="1">
                          <a:ln>
                            <a:noFill/>
                          </a:ln>
                          <a:solidFill>
                            <a:schemeClr val="tx1"/>
                          </a:solidFill>
                          <a:effectLst/>
                          <a:latin typeface="Times New Roman" pitchFamily="18" charset="0"/>
                          <a:ea typeface="宋体" pitchFamily="2" charset="-122"/>
                        </a:rPr>
                        <a:t>Sno</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T="45727" marB="45727"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Cno</a:t>
                      </a:r>
                    </a:p>
                  </a:txBody>
                  <a:tcPr marT="45727" marB="45727"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Grade</a:t>
                      </a:r>
                    </a:p>
                  </a:txBody>
                  <a:tcPr marT="45727" marB="45727"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2007001</a:t>
                      </a:r>
                    </a:p>
                  </a:txBody>
                  <a:tcPr marT="45727" marB="45727"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27" marB="45727"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92</a:t>
                      </a:r>
                    </a:p>
                  </a:txBody>
                  <a:tcPr marT="45727" marB="45727"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420688">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727" marB="45727"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marT="45727" marB="45727"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p>
                  </a:txBody>
                  <a:tcPr marT="45727" marB="45727"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244213" name="Group 53"/>
          <p:cNvGrpSpPr>
            <a:grpSpLocks/>
          </p:cNvGrpSpPr>
          <p:nvPr/>
        </p:nvGrpSpPr>
        <p:grpSpPr bwMode="auto">
          <a:xfrm>
            <a:off x="344488" y="4267200"/>
            <a:ext cx="9486900" cy="2195513"/>
            <a:chOff x="353" y="2292"/>
            <a:chExt cx="5976" cy="1383"/>
          </a:xfrm>
        </p:grpSpPr>
        <p:sp>
          <p:nvSpPr>
            <p:cNvPr id="78946" name="Rectangle 54"/>
            <p:cNvSpPr>
              <a:spLocks noChangeArrowheads="1"/>
            </p:cNvSpPr>
            <p:nvPr/>
          </p:nvSpPr>
          <p:spPr bwMode="auto">
            <a:xfrm>
              <a:off x="353" y="2698"/>
              <a:ext cx="5976" cy="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just">
                <a:lnSpc>
                  <a:spcPct val="90000"/>
                </a:lnSpc>
                <a:spcBef>
                  <a:spcPct val="35000"/>
                </a:spcBef>
                <a:buClr>
                  <a:srgbClr val="27305F"/>
                </a:buClr>
                <a:buSzPct val="60000"/>
                <a:buFont typeface="Wingdings" pitchFamily="2" charset="2"/>
                <a:buNone/>
              </a:pPr>
              <a:r>
                <a:rPr lang="en-US" altLang="zh-CN" sz="2800">
                  <a:latin typeface="Times New Roman" pitchFamily="18" charset="0"/>
                  <a:sym typeface="Symbol" pitchFamily="18" charset="2"/>
                </a:rPr>
                <a:t></a:t>
              </a:r>
              <a:r>
                <a:rPr lang="en-US" altLang="zh-CN" sz="2800">
                  <a:latin typeface="Times New Roman" pitchFamily="18" charset="0"/>
                </a:rPr>
                <a:t> </a:t>
              </a:r>
              <a:r>
                <a:rPr lang="en-US" altLang="zh-CN" sz="2800" baseline="-30000">
                  <a:latin typeface="Times New Roman" pitchFamily="18" charset="0"/>
                </a:rPr>
                <a:t>Sname</a:t>
              </a:r>
              <a:r>
                <a:rPr lang="en-US" altLang="zh-CN" sz="2800">
                  <a:latin typeface="Times New Roman" pitchFamily="18" charset="0"/>
                </a:rPr>
                <a:t>(σ</a:t>
              </a:r>
              <a:r>
                <a:rPr lang="en-US" altLang="zh-CN" sz="2800" baseline="-30000">
                  <a:latin typeface="Times New Roman" pitchFamily="18" charset="0"/>
                </a:rPr>
                <a:t>Cpno='5'</a:t>
              </a:r>
              <a:r>
                <a:rPr lang="en-US" altLang="zh-CN" sz="2800">
                  <a:solidFill>
                    <a:srgbClr val="E02920"/>
                  </a:solidFill>
                  <a:latin typeface="Times New Roman" pitchFamily="18" charset="0"/>
                </a:rPr>
                <a:t>(Course      SC       Student)</a:t>
              </a:r>
              <a:r>
                <a:rPr lang="en-US" altLang="zh-CN" sz="2800">
                  <a:latin typeface="Times New Roman" pitchFamily="18" charset="0"/>
                </a:rPr>
                <a:t>)</a:t>
              </a:r>
            </a:p>
            <a:p>
              <a:pPr algn="l">
                <a:lnSpc>
                  <a:spcPct val="90000"/>
                </a:lnSpc>
                <a:spcBef>
                  <a:spcPct val="35000"/>
                </a:spcBef>
                <a:buClr>
                  <a:srgbClr val="27305F"/>
                </a:buClr>
                <a:buSzPct val="60000"/>
                <a:buFont typeface="Wingdings" pitchFamily="2" charset="2"/>
                <a:buNone/>
              </a:pPr>
              <a:r>
                <a:rPr lang="en-US" altLang="zh-CN" sz="2800">
                  <a:latin typeface="Times New Roman" pitchFamily="18" charset="0"/>
                  <a:sym typeface="Symbol" pitchFamily="18" charset="2"/>
                </a:rPr>
                <a:t></a:t>
              </a:r>
              <a:r>
                <a:rPr lang="en-US" altLang="zh-CN" sz="2800">
                  <a:latin typeface="Times New Roman" pitchFamily="18" charset="0"/>
                </a:rPr>
                <a:t> </a:t>
              </a:r>
              <a:r>
                <a:rPr lang="en-US" altLang="zh-CN" sz="2800" baseline="-30000">
                  <a:latin typeface="Times New Roman" pitchFamily="18" charset="0"/>
                </a:rPr>
                <a:t>Sname</a:t>
              </a:r>
              <a:r>
                <a:rPr lang="en-US" altLang="zh-CN" sz="2800">
                  <a:latin typeface="Times New Roman" pitchFamily="18" charset="0"/>
                </a:rPr>
                <a:t>(</a:t>
              </a:r>
              <a:r>
                <a:rPr lang="en-US" altLang="zh-CN" sz="2800">
                  <a:solidFill>
                    <a:srgbClr val="E02920"/>
                  </a:solidFill>
                  <a:latin typeface="Times New Roman" pitchFamily="18" charset="0"/>
                </a:rPr>
                <a:t>σ</a:t>
              </a:r>
              <a:r>
                <a:rPr lang="en-US" altLang="zh-CN" sz="2800" baseline="-30000">
                  <a:solidFill>
                    <a:srgbClr val="E02920"/>
                  </a:solidFill>
                  <a:latin typeface="Times New Roman" pitchFamily="18" charset="0"/>
                </a:rPr>
                <a:t>Cpno='5'</a:t>
              </a:r>
              <a:r>
                <a:rPr lang="en-US" altLang="zh-CN" sz="2800">
                  <a:solidFill>
                    <a:srgbClr val="E02920"/>
                  </a:solidFill>
                  <a:latin typeface="Times New Roman" pitchFamily="18" charset="0"/>
                </a:rPr>
                <a:t>(Course) </a:t>
              </a:r>
              <a:r>
                <a:rPr lang="en-US" altLang="zh-CN" sz="2800">
                  <a:latin typeface="Times New Roman" pitchFamily="18" charset="0"/>
                </a:rPr>
                <a:t>      SC       </a:t>
              </a:r>
              <a:r>
                <a:rPr lang="en-US" altLang="zh-CN" sz="2800">
                  <a:latin typeface="Times New Roman" pitchFamily="18" charset="0"/>
                  <a:sym typeface="Symbol" pitchFamily="18" charset="2"/>
                </a:rPr>
                <a:t></a:t>
              </a:r>
              <a:r>
                <a:rPr lang="en-US" altLang="zh-CN" sz="2800">
                  <a:latin typeface="Times New Roman" pitchFamily="18" charset="0"/>
                </a:rPr>
                <a:t> </a:t>
              </a:r>
              <a:r>
                <a:rPr lang="en-US" altLang="zh-CN" sz="2800" baseline="-30000">
                  <a:latin typeface="Times New Roman" pitchFamily="18" charset="0"/>
                </a:rPr>
                <a:t>Sno</a:t>
              </a:r>
              <a:r>
                <a:rPr lang="zh-CN" altLang="en-US" sz="2800" baseline="-30000">
                  <a:latin typeface="Times New Roman" pitchFamily="18" charset="0"/>
                </a:rPr>
                <a:t>，</a:t>
              </a:r>
              <a:r>
                <a:rPr lang="en-US" altLang="zh-CN" sz="2800" baseline="-30000">
                  <a:latin typeface="Times New Roman" pitchFamily="18" charset="0"/>
                </a:rPr>
                <a:t>Sname</a:t>
              </a:r>
              <a:r>
                <a:rPr lang="en-US" altLang="zh-CN" sz="2800">
                  <a:latin typeface="Times New Roman" pitchFamily="18" charset="0"/>
                </a:rPr>
                <a:t>(Student))</a:t>
              </a:r>
              <a:endParaRPr lang="zh-CN" altLang="en-US" sz="2800">
                <a:latin typeface="Times New Roman" pitchFamily="18" charset="0"/>
              </a:endParaRPr>
            </a:p>
            <a:p>
              <a:pPr algn="just">
                <a:lnSpc>
                  <a:spcPct val="110000"/>
                </a:lnSpc>
                <a:spcBef>
                  <a:spcPct val="35000"/>
                </a:spcBef>
                <a:buClr>
                  <a:srgbClr val="27305F"/>
                </a:buClr>
                <a:buSzPct val="60000"/>
                <a:buFont typeface="Wingdings" pitchFamily="2" charset="2"/>
                <a:buNone/>
              </a:pPr>
              <a:r>
                <a:rPr lang="en-US" altLang="zh-CN" sz="2800">
                  <a:latin typeface="Times New Roman" pitchFamily="18" charset="0"/>
                  <a:sym typeface="Symbol" pitchFamily="18" charset="2"/>
                </a:rPr>
                <a:t></a:t>
              </a:r>
              <a:r>
                <a:rPr lang="en-US" altLang="zh-CN" sz="2800">
                  <a:latin typeface="Times New Roman" pitchFamily="18" charset="0"/>
                </a:rPr>
                <a:t> </a:t>
              </a:r>
              <a:r>
                <a:rPr lang="en-US" altLang="zh-CN" sz="2800" baseline="-30000">
                  <a:latin typeface="Times New Roman" pitchFamily="18" charset="0"/>
                </a:rPr>
                <a:t>Sname</a:t>
              </a:r>
              <a:r>
                <a:rPr lang="en-US" altLang="zh-CN" sz="2800">
                  <a:latin typeface="Times New Roman" pitchFamily="18" charset="0"/>
                </a:rPr>
                <a:t>(</a:t>
              </a:r>
              <a:r>
                <a:rPr lang="en-US" altLang="zh-CN" sz="2800">
                  <a:latin typeface="Times New Roman" pitchFamily="18" charset="0"/>
                  <a:sym typeface="Symbol" pitchFamily="18" charset="2"/>
                </a:rPr>
                <a:t></a:t>
              </a:r>
              <a:r>
                <a:rPr lang="en-US" altLang="zh-CN" sz="2800">
                  <a:latin typeface="Times New Roman" pitchFamily="18" charset="0"/>
                </a:rPr>
                <a:t> </a:t>
              </a:r>
              <a:r>
                <a:rPr lang="en-US" altLang="zh-CN" sz="2800" baseline="-30000">
                  <a:latin typeface="Times New Roman" pitchFamily="18" charset="0"/>
                </a:rPr>
                <a:t>Sno</a:t>
              </a:r>
              <a:r>
                <a:rPr lang="en-US" altLang="zh-CN" sz="2800">
                  <a:solidFill>
                    <a:srgbClr val="E02920"/>
                  </a:solidFill>
                  <a:latin typeface="Times New Roman" pitchFamily="18" charset="0"/>
                </a:rPr>
                <a:t>(σ</a:t>
              </a:r>
              <a:r>
                <a:rPr lang="en-US" altLang="zh-CN" sz="2800" baseline="-30000">
                  <a:solidFill>
                    <a:srgbClr val="E02920"/>
                  </a:solidFill>
                  <a:latin typeface="Times New Roman" pitchFamily="18" charset="0"/>
                </a:rPr>
                <a:t>Cpno='5' </a:t>
              </a:r>
              <a:r>
                <a:rPr lang="en-US" altLang="zh-CN" sz="2800">
                  <a:solidFill>
                    <a:srgbClr val="E02920"/>
                  </a:solidFill>
                  <a:latin typeface="Times New Roman" pitchFamily="18" charset="0"/>
                </a:rPr>
                <a:t>(Course)      SC)</a:t>
              </a:r>
              <a:r>
                <a:rPr lang="en-US" altLang="zh-CN" sz="2800">
                  <a:latin typeface="Times New Roman" pitchFamily="18" charset="0"/>
                </a:rPr>
                <a:t>    </a:t>
              </a:r>
              <a:r>
                <a:rPr lang="en-US" altLang="zh-CN" sz="2800">
                  <a:latin typeface="Times New Roman" pitchFamily="18" charset="0"/>
                  <a:sym typeface="Symbol" pitchFamily="18" charset="2"/>
                </a:rPr>
                <a:t></a:t>
              </a:r>
              <a:r>
                <a:rPr lang="en-US" altLang="zh-CN" sz="2800">
                  <a:latin typeface="Times New Roman" pitchFamily="18" charset="0"/>
                </a:rPr>
                <a:t> </a:t>
              </a:r>
              <a:r>
                <a:rPr lang="en-US" altLang="zh-CN" sz="2800" baseline="-30000">
                  <a:latin typeface="Times New Roman" pitchFamily="18" charset="0"/>
                </a:rPr>
                <a:t>Sno</a:t>
              </a:r>
              <a:r>
                <a:rPr lang="zh-CN" altLang="en-US" sz="2800" baseline="-30000">
                  <a:latin typeface="Times New Roman" pitchFamily="18" charset="0"/>
                </a:rPr>
                <a:t>，</a:t>
              </a:r>
              <a:r>
                <a:rPr lang="en-US" altLang="zh-CN" sz="2800" baseline="-30000">
                  <a:latin typeface="Times New Roman" pitchFamily="18" charset="0"/>
                </a:rPr>
                <a:t>Sname </a:t>
              </a:r>
              <a:r>
                <a:rPr lang="en-US" altLang="zh-CN" sz="2800">
                  <a:latin typeface="Times New Roman" pitchFamily="18" charset="0"/>
                </a:rPr>
                <a:t>(Student))</a:t>
              </a:r>
              <a:r>
                <a:rPr lang="en-US" altLang="zh-CN" sz="2800">
                  <a:latin typeface="Times New Roman" pitchFamily="18" charset="0"/>
                  <a:ea typeface="黑体" pitchFamily="49" charset="-122"/>
                </a:rPr>
                <a:t> </a:t>
              </a:r>
              <a:endParaRPr lang="zh-CN" altLang="en-US" sz="2800">
                <a:latin typeface="Times New Roman" pitchFamily="18" charset="0"/>
                <a:ea typeface="黑体" pitchFamily="49" charset="-122"/>
              </a:endParaRPr>
            </a:p>
          </p:txBody>
        </p:sp>
        <p:grpSp>
          <p:nvGrpSpPr>
            <p:cNvPr id="78947" name="Group 55"/>
            <p:cNvGrpSpPr>
              <a:grpSpLocks/>
            </p:cNvGrpSpPr>
            <p:nvPr/>
          </p:nvGrpSpPr>
          <p:grpSpPr bwMode="auto">
            <a:xfrm rot="10800000">
              <a:off x="2485" y="2292"/>
              <a:ext cx="676" cy="576"/>
              <a:chOff x="6431" y="11824"/>
              <a:chExt cx="705" cy="367"/>
            </a:xfrm>
          </p:grpSpPr>
          <p:sp>
            <p:nvSpPr>
              <p:cNvPr id="78963" name="AutoShape 56"/>
              <p:cNvSpPr>
                <a:spLocks noChangeArrowheads="1"/>
              </p:cNvSpPr>
              <p:nvPr/>
            </p:nvSpPr>
            <p:spPr bwMode="auto">
              <a:xfrm rot="5400000" flipV="1">
                <a:off x="6793" y="11792"/>
                <a:ext cx="78" cy="142"/>
              </a:xfrm>
              <a:prstGeom prst="flowChartCollate">
                <a:avLst/>
              </a:prstGeom>
              <a:solidFill>
                <a:srgbClr val="FFFFFF"/>
              </a:solidFill>
              <a:ln w="6350">
                <a:solidFill>
                  <a:srgbClr val="000000"/>
                </a:solidFill>
                <a:miter lim="800000"/>
                <a:headEnd/>
                <a:tailEnd/>
              </a:ln>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78964" name="Text Box 57"/>
              <p:cNvSpPr txBox="1">
                <a:spLocks noChangeArrowheads="1"/>
              </p:cNvSpPr>
              <p:nvPr/>
            </p:nvSpPr>
            <p:spPr bwMode="auto">
              <a:xfrm flipV="1">
                <a:off x="6431" y="11828"/>
                <a:ext cx="70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just">
                  <a:spcBef>
                    <a:spcPct val="0"/>
                  </a:spcBef>
                </a:pPr>
                <a:r>
                  <a:rPr lang="zh-CN" altLang="en-US" sz="600" b="0" i="1">
                    <a:latin typeface="Times New Roman" pitchFamily="18" charset="0"/>
                  </a:rPr>
                  <a:t> </a:t>
                </a:r>
                <a:endParaRPr lang="zh-CN" altLang="en-US" b="0">
                  <a:latin typeface="Times New Roman" pitchFamily="18" charset="0"/>
                </a:endParaRPr>
              </a:p>
            </p:txBody>
          </p:sp>
        </p:grpSp>
        <p:grpSp>
          <p:nvGrpSpPr>
            <p:cNvPr id="78948" name="Group 58"/>
            <p:cNvGrpSpPr>
              <a:grpSpLocks/>
            </p:cNvGrpSpPr>
            <p:nvPr/>
          </p:nvGrpSpPr>
          <p:grpSpPr bwMode="auto">
            <a:xfrm rot="10800000">
              <a:off x="3166" y="2292"/>
              <a:ext cx="676" cy="576"/>
              <a:chOff x="6431" y="11824"/>
              <a:chExt cx="705" cy="367"/>
            </a:xfrm>
          </p:grpSpPr>
          <p:sp>
            <p:nvSpPr>
              <p:cNvPr id="78961" name="AutoShape 59"/>
              <p:cNvSpPr>
                <a:spLocks noChangeArrowheads="1"/>
              </p:cNvSpPr>
              <p:nvPr/>
            </p:nvSpPr>
            <p:spPr bwMode="auto">
              <a:xfrm rot="5400000" flipV="1">
                <a:off x="6793" y="11792"/>
                <a:ext cx="78" cy="142"/>
              </a:xfrm>
              <a:prstGeom prst="flowChartCollate">
                <a:avLst/>
              </a:prstGeom>
              <a:solidFill>
                <a:srgbClr val="FFFFFF"/>
              </a:solidFill>
              <a:ln w="6350">
                <a:solidFill>
                  <a:srgbClr val="000000"/>
                </a:solidFill>
                <a:miter lim="800000"/>
                <a:headEnd/>
                <a:tailEnd/>
              </a:ln>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78962" name="Text Box 60"/>
              <p:cNvSpPr txBox="1">
                <a:spLocks noChangeArrowheads="1"/>
              </p:cNvSpPr>
              <p:nvPr/>
            </p:nvSpPr>
            <p:spPr bwMode="auto">
              <a:xfrm flipV="1">
                <a:off x="6431" y="11828"/>
                <a:ext cx="70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just">
                  <a:spcBef>
                    <a:spcPct val="0"/>
                  </a:spcBef>
                </a:pPr>
                <a:r>
                  <a:rPr lang="zh-CN" altLang="en-US" sz="600" b="0" i="1">
                    <a:latin typeface="Times New Roman" pitchFamily="18" charset="0"/>
                  </a:rPr>
                  <a:t> </a:t>
                </a:r>
                <a:endParaRPr lang="zh-CN" altLang="en-US" b="0">
                  <a:latin typeface="Times New Roman" pitchFamily="18" charset="0"/>
                </a:endParaRPr>
              </a:p>
            </p:txBody>
          </p:sp>
        </p:grpSp>
        <p:grpSp>
          <p:nvGrpSpPr>
            <p:cNvPr id="78949" name="Group 61"/>
            <p:cNvGrpSpPr>
              <a:grpSpLocks/>
            </p:cNvGrpSpPr>
            <p:nvPr/>
          </p:nvGrpSpPr>
          <p:grpSpPr bwMode="auto">
            <a:xfrm rot="10800000">
              <a:off x="3215" y="2641"/>
              <a:ext cx="676" cy="576"/>
              <a:chOff x="6431" y="11824"/>
              <a:chExt cx="705" cy="367"/>
            </a:xfrm>
          </p:grpSpPr>
          <p:sp>
            <p:nvSpPr>
              <p:cNvPr id="78959" name="AutoShape 62"/>
              <p:cNvSpPr>
                <a:spLocks noChangeArrowheads="1"/>
              </p:cNvSpPr>
              <p:nvPr/>
            </p:nvSpPr>
            <p:spPr bwMode="auto">
              <a:xfrm rot="5400000" flipV="1">
                <a:off x="6793" y="11792"/>
                <a:ext cx="78" cy="142"/>
              </a:xfrm>
              <a:prstGeom prst="flowChartCollate">
                <a:avLst/>
              </a:prstGeom>
              <a:solidFill>
                <a:srgbClr val="FFFFFF"/>
              </a:solidFill>
              <a:ln w="6350">
                <a:solidFill>
                  <a:srgbClr val="000000"/>
                </a:solidFill>
                <a:miter lim="800000"/>
                <a:headEnd/>
                <a:tailEnd/>
              </a:ln>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78960" name="Text Box 63"/>
              <p:cNvSpPr txBox="1">
                <a:spLocks noChangeArrowheads="1"/>
              </p:cNvSpPr>
              <p:nvPr/>
            </p:nvSpPr>
            <p:spPr bwMode="auto">
              <a:xfrm flipV="1">
                <a:off x="6431" y="11828"/>
                <a:ext cx="70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just">
                  <a:spcBef>
                    <a:spcPct val="0"/>
                  </a:spcBef>
                </a:pPr>
                <a:r>
                  <a:rPr lang="zh-CN" altLang="en-US" sz="600" b="0" i="1">
                    <a:latin typeface="Times New Roman" pitchFamily="18" charset="0"/>
                  </a:rPr>
                  <a:t> </a:t>
                </a:r>
                <a:endParaRPr lang="zh-CN" altLang="en-US" b="0">
                  <a:latin typeface="Times New Roman" pitchFamily="18" charset="0"/>
                </a:endParaRPr>
              </a:p>
            </p:txBody>
          </p:sp>
        </p:grpSp>
        <p:grpSp>
          <p:nvGrpSpPr>
            <p:cNvPr id="78950" name="Group 64"/>
            <p:cNvGrpSpPr>
              <a:grpSpLocks/>
            </p:cNvGrpSpPr>
            <p:nvPr/>
          </p:nvGrpSpPr>
          <p:grpSpPr bwMode="auto">
            <a:xfrm rot="10800000">
              <a:off x="2625" y="2641"/>
              <a:ext cx="676" cy="576"/>
              <a:chOff x="6431" y="11824"/>
              <a:chExt cx="705" cy="367"/>
            </a:xfrm>
          </p:grpSpPr>
          <p:sp>
            <p:nvSpPr>
              <p:cNvPr id="78957" name="AutoShape 65"/>
              <p:cNvSpPr>
                <a:spLocks noChangeArrowheads="1"/>
              </p:cNvSpPr>
              <p:nvPr/>
            </p:nvSpPr>
            <p:spPr bwMode="auto">
              <a:xfrm rot="5400000" flipV="1">
                <a:off x="6793" y="11792"/>
                <a:ext cx="78" cy="142"/>
              </a:xfrm>
              <a:prstGeom prst="flowChartCollate">
                <a:avLst/>
              </a:prstGeom>
              <a:solidFill>
                <a:srgbClr val="FFFFFF"/>
              </a:solidFill>
              <a:ln w="6350">
                <a:solidFill>
                  <a:srgbClr val="000000"/>
                </a:solidFill>
                <a:miter lim="800000"/>
                <a:headEnd/>
                <a:tailEnd/>
              </a:ln>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78958" name="Text Box 66"/>
              <p:cNvSpPr txBox="1">
                <a:spLocks noChangeArrowheads="1"/>
              </p:cNvSpPr>
              <p:nvPr/>
            </p:nvSpPr>
            <p:spPr bwMode="auto">
              <a:xfrm flipV="1">
                <a:off x="6431" y="11828"/>
                <a:ext cx="70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just">
                  <a:spcBef>
                    <a:spcPct val="0"/>
                  </a:spcBef>
                </a:pPr>
                <a:r>
                  <a:rPr lang="zh-CN" altLang="en-US" sz="600" b="0" i="1">
                    <a:latin typeface="Times New Roman" pitchFamily="18" charset="0"/>
                  </a:rPr>
                  <a:t> </a:t>
                </a:r>
                <a:endParaRPr lang="zh-CN" altLang="en-US" b="0">
                  <a:latin typeface="Times New Roman" pitchFamily="18" charset="0"/>
                </a:endParaRPr>
              </a:p>
            </p:txBody>
          </p:sp>
        </p:grpSp>
        <p:grpSp>
          <p:nvGrpSpPr>
            <p:cNvPr id="78951" name="Group 67"/>
            <p:cNvGrpSpPr>
              <a:grpSpLocks/>
            </p:cNvGrpSpPr>
            <p:nvPr/>
          </p:nvGrpSpPr>
          <p:grpSpPr bwMode="auto">
            <a:xfrm rot="10800000">
              <a:off x="3165" y="2972"/>
              <a:ext cx="676" cy="576"/>
              <a:chOff x="6431" y="11824"/>
              <a:chExt cx="705" cy="367"/>
            </a:xfrm>
          </p:grpSpPr>
          <p:sp>
            <p:nvSpPr>
              <p:cNvPr id="78955" name="AutoShape 68"/>
              <p:cNvSpPr>
                <a:spLocks noChangeArrowheads="1"/>
              </p:cNvSpPr>
              <p:nvPr/>
            </p:nvSpPr>
            <p:spPr bwMode="auto">
              <a:xfrm rot="5400000" flipV="1">
                <a:off x="6793" y="11792"/>
                <a:ext cx="78" cy="142"/>
              </a:xfrm>
              <a:prstGeom prst="flowChartCollate">
                <a:avLst/>
              </a:prstGeom>
              <a:solidFill>
                <a:srgbClr val="FFFFFF"/>
              </a:solidFill>
              <a:ln w="6350">
                <a:solidFill>
                  <a:srgbClr val="000000"/>
                </a:solidFill>
                <a:miter lim="800000"/>
                <a:headEnd/>
                <a:tailEnd/>
              </a:ln>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78956" name="Text Box 69"/>
              <p:cNvSpPr txBox="1">
                <a:spLocks noChangeArrowheads="1"/>
              </p:cNvSpPr>
              <p:nvPr/>
            </p:nvSpPr>
            <p:spPr bwMode="auto">
              <a:xfrm flipV="1">
                <a:off x="6431" y="11828"/>
                <a:ext cx="70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just">
                  <a:spcBef>
                    <a:spcPct val="0"/>
                  </a:spcBef>
                </a:pPr>
                <a:r>
                  <a:rPr lang="zh-CN" altLang="en-US" sz="600" b="0" i="1">
                    <a:latin typeface="Times New Roman" pitchFamily="18" charset="0"/>
                  </a:rPr>
                  <a:t> </a:t>
                </a:r>
                <a:endParaRPr lang="zh-CN" altLang="en-US" b="0">
                  <a:latin typeface="Times New Roman" pitchFamily="18" charset="0"/>
                </a:endParaRPr>
              </a:p>
            </p:txBody>
          </p:sp>
        </p:grpSp>
        <p:grpSp>
          <p:nvGrpSpPr>
            <p:cNvPr id="78952" name="Group 70"/>
            <p:cNvGrpSpPr>
              <a:grpSpLocks/>
            </p:cNvGrpSpPr>
            <p:nvPr/>
          </p:nvGrpSpPr>
          <p:grpSpPr bwMode="auto">
            <a:xfrm rot="10800000">
              <a:off x="3771" y="2972"/>
              <a:ext cx="676" cy="576"/>
              <a:chOff x="6431" y="11824"/>
              <a:chExt cx="705" cy="367"/>
            </a:xfrm>
          </p:grpSpPr>
          <p:sp>
            <p:nvSpPr>
              <p:cNvPr id="78953" name="AutoShape 71"/>
              <p:cNvSpPr>
                <a:spLocks noChangeArrowheads="1"/>
              </p:cNvSpPr>
              <p:nvPr/>
            </p:nvSpPr>
            <p:spPr bwMode="auto">
              <a:xfrm rot="5400000" flipV="1">
                <a:off x="6793" y="11792"/>
                <a:ext cx="78" cy="142"/>
              </a:xfrm>
              <a:prstGeom prst="flowChartCollate">
                <a:avLst/>
              </a:prstGeom>
              <a:solidFill>
                <a:srgbClr val="FFFFFF"/>
              </a:solidFill>
              <a:ln w="6350">
                <a:solidFill>
                  <a:srgbClr val="000000"/>
                </a:solidFill>
                <a:miter lim="800000"/>
                <a:headEnd/>
                <a:tailEnd/>
              </a:ln>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endParaRPr lang="zh-CN" altLang="en-US"/>
              </a:p>
            </p:txBody>
          </p:sp>
          <p:sp>
            <p:nvSpPr>
              <p:cNvPr id="78954" name="Text Box 72"/>
              <p:cNvSpPr txBox="1">
                <a:spLocks noChangeArrowheads="1"/>
              </p:cNvSpPr>
              <p:nvPr/>
            </p:nvSpPr>
            <p:spPr bwMode="auto">
              <a:xfrm flipV="1">
                <a:off x="6431" y="11828"/>
                <a:ext cx="70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b="1">
                    <a:solidFill>
                      <a:schemeClr val="tx1"/>
                    </a:solidFill>
                    <a:latin typeface="Arial" charset="0"/>
                    <a:ea typeface="宋体" pitchFamily="2" charset="-122"/>
                  </a:defRPr>
                </a:lvl1pPr>
                <a:lvl2pPr marL="742950" indent="-285750">
                  <a:defRPr sz="2400" b="1">
                    <a:solidFill>
                      <a:schemeClr val="tx1"/>
                    </a:solidFill>
                    <a:latin typeface="Arial" charset="0"/>
                    <a:ea typeface="宋体" pitchFamily="2" charset="-122"/>
                  </a:defRPr>
                </a:lvl2pPr>
                <a:lvl3pPr marL="1143000" indent="-228600">
                  <a:defRPr sz="2400" b="1">
                    <a:solidFill>
                      <a:schemeClr val="tx1"/>
                    </a:solidFill>
                    <a:latin typeface="Arial" charset="0"/>
                    <a:ea typeface="宋体" pitchFamily="2" charset="-122"/>
                  </a:defRPr>
                </a:lvl3pPr>
                <a:lvl4pPr marL="1600200" indent="-228600">
                  <a:defRPr sz="2400" b="1">
                    <a:solidFill>
                      <a:schemeClr val="tx1"/>
                    </a:solidFill>
                    <a:latin typeface="Arial" charset="0"/>
                    <a:ea typeface="宋体" pitchFamily="2" charset="-122"/>
                  </a:defRPr>
                </a:lvl4pPr>
                <a:lvl5pPr marL="2057400" indent="-228600">
                  <a:defRPr sz="2400" b="1">
                    <a:solidFill>
                      <a:schemeClr val="tx1"/>
                    </a:solidFill>
                    <a:latin typeface="Arial" charset="0"/>
                    <a:ea typeface="宋体" pitchFamily="2" charset="-122"/>
                  </a:defRPr>
                </a:lvl5pPr>
                <a:lvl6pPr marL="2514600" indent="-228600" algn="ctr"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eaLnBrk="0" fontAlgn="base" hangingPunct="0">
                  <a:spcBef>
                    <a:spcPct val="50000"/>
                  </a:spcBef>
                  <a:spcAft>
                    <a:spcPct val="0"/>
                  </a:spcAft>
                  <a:defRPr sz="2400" b="1">
                    <a:solidFill>
                      <a:schemeClr val="tx1"/>
                    </a:solidFill>
                    <a:latin typeface="Arial" charset="0"/>
                    <a:ea typeface="宋体" pitchFamily="2" charset="-122"/>
                  </a:defRPr>
                </a:lvl9pPr>
              </a:lstStyle>
              <a:p>
                <a:pPr algn="just">
                  <a:spcBef>
                    <a:spcPct val="0"/>
                  </a:spcBef>
                </a:pPr>
                <a:r>
                  <a:rPr lang="zh-CN" altLang="en-US" sz="600" b="0" i="1">
                    <a:latin typeface="Times New Roman" pitchFamily="18" charset="0"/>
                  </a:rPr>
                  <a:t> </a:t>
                </a:r>
                <a:endParaRPr lang="zh-CN" altLang="en-US" b="0">
                  <a:latin typeface="Times New Roman" pitchFamily="18" charset="0"/>
                </a:endParaRPr>
              </a:p>
            </p:txBody>
          </p:sp>
        </p:grpSp>
      </p:grpSp>
      <p:graphicFrame>
        <p:nvGraphicFramePr>
          <p:cNvPr id="1244398" name="Group 238"/>
          <p:cNvGraphicFramePr>
            <a:graphicFrameLocks noGrp="1"/>
          </p:cNvGraphicFramePr>
          <p:nvPr/>
        </p:nvGraphicFramePr>
        <p:xfrm>
          <a:off x="-15875" y="2078038"/>
          <a:ext cx="4824413" cy="1354137"/>
        </p:xfrm>
        <a:graphic>
          <a:graphicData uri="http://schemas.openxmlformats.org/drawingml/2006/table">
            <a:tbl>
              <a:tblPr/>
              <a:tblGrid>
                <a:gridCol w="1258888">
                  <a:extLst>
                    <a:ext uri="{9D8B030D-6E8A-4147-A177-3AD203B41FA5}">
                      <a16:colId xmlns:a16="http://schemas.microsoft.com/office/drawing/2014/main" val="20000"/>
                    </a:ext>
                  </a:extLst>
                </a:gridCol>
                <a:gridCol w="1119187">
                  <a:extLst>
                    <a:ext uri="{9D8B030D-6E8A-4147-A177-3AD203B41FA5}">
                      <a16:colId xmlns:a16="http://schemas.microsoft.com/office/drawing/2014/main" val="20001"/>
                    </a:ext>
                  </a:extLst>
                </a:gridCol>
                <a:gridCol w="768350">
                  <a:extLst>
                    <a:ext uri="{9D8B030D-6E8A-4147-A177-3AD203B41FA5}">
                      <a16:colId xmlns:a16="http://schemas.microsoft.com/office/drawing/2014/main" val="20002"/>
                    </a:ext>
                  </a:extLst>
                </a:gridCol>
                <a:gridCol w="839788">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512811">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SNO</a:t>
                      </a: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marT="45724" marB="45724"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rPr>
                        <a:t>Sname</a:t>
                      </a:r>
                    </a:p>
                  </a:txBody>
                  <a:tcPr marT="45724" marB="45724"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Ssex</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724" marB="45724"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Sage</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724" marB="45724"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Sdep</a:t>
                      </a:r>
                    </a:p>
                  </a:txBody>
                  <a:tcPr marT="45724" marB="45724"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420663">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2007001</a:t>
                      </a:r>
                    </a:p>
                  </a:txBody>
                  <a:tcPr marT="45724" marB="45724"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李勇</a:t>
                      </a:r>
                    </a:p>
                  </a:txBody>
                  <a:tcPr marT="45724" marB="45724"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男</a:t>
                      </a:r>
                    </a:p>
                  </a:txBody>
                  <a:tcPr marT="45724" marB="45724"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20</a:t>
                      </a:r>
                    </a:p>
                  </a:txBody>
                  <a:tcPr marT="45724" marB="45724"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CS</a:t>
                      </a:r>
                    </a:p>
                  </a:txBody>
                  <a:tcPr marT="45724" marB="45724"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420663">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marT="45724" marB="45724"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marT="45724" marB="45724"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p>
                  </a:txBody>
                  <a:tcPr marT="45724" marB="45724"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marT="45724" marB="45724"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a:t>
                      </a:r>
                    </a:p>
                  </a:txBody>
                  <a:tcPr marT="45724" marB="45724"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44405" name="Group 245"/>
          <p:cNvGraphicFramePr>
            <a:graphicFrameLocks noGrp="1"/>
          </p:cNvGraphicFramePr>
          <p:nvPr>
            <p:ph sz="half" idx="2"/>
          </p:nvPr>
        </p:nvGraphicFramePr>
        <p:xfrm>
          <a:off x="4881563" y="1143000"/>
          <a:ext cx="5072062" cy="3694144"/>
        </p:xfrm>
        <a:graphic>
          <a:graphicData uri="http://schemas.openxmlformats.org/drawingml/2006/table">
            <a:tbl>
              <a:tblPr/>
              <a:tblGrid>
                <a:gridCol w="1143000">
                  <a:extLst>
                    <a:ext uri="{9D8B030D-6E8A-4147-A177-3AD203B41FA5}">
                      <a16:colId xmlns:a16="http://schemas.microsoft.com/office/drawing/2014/main" val="20000"/>
                    </a:ext>
                  </a:extLst>
                </a:gridCol>
                <a:gridCol w="1557337">
                  <a:extLst>
                    <a:ext uri="{9D8B030D-6E8A-4147-A177-3AD203B41FA5}">
                      <a16:colId xmlns:a16="http://schemas.microsoft.com/office/drawing/2014/main" val="20001"/>
                    </a:ext>
                  </a:extLst>
                </a:gridCol>
                <a:gridCol w="1185863">
                  <a:extLst>
                    <a:ext uri="{9D8B030D-6E8A-4147-A177-3AD203B41FA5}">
                      <a16:colId xmlns:a16="http://schemas.microsoft.com/office/drawing/2014/main" val="20002"/>
                    </a:ext>
                  </a:extLst>
                </a:gridCol>
                <a:gridCol w="1185862">
                  <a:extLst>
                    <a:ext uri="{9D8B030D-6E8A-4147-A177-3AD203B41FA5}">
                      <a16:colId xmlns:a16="http://schemas.microsoft.com/office/drawing/2014/main" val="20003"/>
                    </a:ext>
                  </a:extLst>
                </a:gridCol>
              </a:tblGrid>
              <a:tr h="749798">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课程号</a:t>
                      </a:r>
                      <a:r>
                        <a:rPr kumimoji="0" lang="en-US" altLang="zh-CN" sz="2400" b="1" i="0" u="none" strike="noStrike" cap="none" normalizeH="0" baseline="0" dirty="0" err="1">
                          <a:ln>
                            <a:noFill/>
                          </a:ln>
                          <a:solidFill>
                            <a:schemeClr val="tx1"/>
                          </a:solidFill>
                          <a:effectLst/>
                          <a:latin typeface="Times New Roman" pitchFamily="18" charset="0"/>
                          <a:ea typeface="宋体" pitchFamily="2" charset="-122"/>
                        </a:rPr>
                        <a:t>Cno</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T="45718" marB="45718"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课程名</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Cname</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先行课</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Cpno</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学分</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Ccredit</a:t>
                      </a:r>
                    </a:p>
                  </a:txBody>
                  <a:tcPr marT="45718" marB="45718"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420616">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18" marB="45718"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数据库</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5</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T="45718" marB="45718"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420616">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T="45718" marB="45718"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数学</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T="45718" marB="45718"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420616">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T="45718" marB="45718"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信息系统</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T="45718" marB="45718"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r h="420616">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T="45718" marB="45718"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操作系统</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T="45718" marB="45718"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4"/>
                  </a:ext>
                </a:extLst>
              </a:tr>
              <a:tr h="420616">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5</a:t>
                      </a:r>
                    </a:p>
                  </a:txBody>
                  <a:tcPr marT="45718" marB="45718"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数据结构</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T="45718" marB="45718"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5"/>
                  </a:ext>
                </a:extLst>
              </a:tr>
              <a:tr h="420616">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T="45718" marB="45718"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数据处理</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T="45718" marB="45718"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6"/>
                  </a:ext>
                </a:extLst>
              </a:tr>
              <a:tr h="420616">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T="45718" marB="45718"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PASCAL</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T="45718" marB="45718"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814388" rtl="0" eaLnBrk="0" fontAlgn="base" latinLnBrk="0" hangingPunct="0">
                        <a:lnSpc>
                          <a:spcPct val="90000"/>
                        </a:lnSpc>
                        <a:spcBef>
                          <a:spcPct val="35000"/>
                        </a:spcBef>
                        <a:spcAft>
                          <a:spcPct val="0"/>
                        </a:spcAft>
                        <a:buClr>
                          <a:srgbClr val="27305F"/>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T="45718" marB="45718"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7612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43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44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244213"/>
                                        </p:tgtEl>
                                        <p:attrNameLst>
                                          <p:attrName>style.visibility</p:attrName>
                                        </p:attrNameLst>
                                      </p:cBhvr>
                                      <p:to>
                                        <p:strVal val="visible"/>
                                      </p:to>
                                    </p:set>
                                    <p:animEffect transition="in" filter="wipe(up)">
                                      <p:cBhvr>
                                        <p:cTn id="15" dur="500"/>
                                        <p:tgtEl>
                                          <p:spTgt spid="124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0949A871-A19B-4946-B195-A58BE9F4A4D7}" type="slidenum">
              <a:rPr lang="zh-CN" altLang="en-US" sz="2000" smtClean="0"/>
              <a:pPr/>
              <a:t>63</a:t>
            </a:fld>
            <a:endParaRPr lang="en-US" altLang="zh-CN" sz="2000"/>
          </a:p>
        </p:txBody>
      </p:sp>
      <p:sp>
        <p:nvSpPr>
          <p:cNvPr id="82947"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C61B24BD-427D-446B-999D-C779BB8FCEA5}" type="datetime1">
              <a:rPr lang="zh-CN" altLang="en-US" sz="1800" smtClean="0"/>
              <a:pPr/>
              <a:t>2024/6/12</a:t>
            </a:fld>
            <a:endParaRPr lang="en-US" altLang="zh-CN" sz="1000"/>
          </a:p>
        </p:txBody>
      </p:sp>
      <p:sp>
        <p:nvSpPr>
          <p:cNvPr id="1383426" name="Rectangle 2"/>
          <p:cNvSpPr>
            <a:spLocks noGrp="1" noChangeArrowheads="1"/>
          </p:cNvSpPr>
          <p:nvPr>
            <p:ph type="title"/>
          </p:nvPr>
        </p:nvSpPr>
        <p:spPr/>
        <p:txBody>
          <a:bodyPr/>
          <a:lstStyle/>
          <a:p>
            <a:pPr>
              <a:defRPr/>
            </a:pPr>
            <a:r>
              <a:rPr lang="en-US" altLang="en-US"/>
              <a:t>3.2.4	举例</a:t>
            </a:r>
            <a:endParaRPr lang="zh-CN" altLang="en-US"/>
          </a:p>
        </p:txBody>
      </p:sp>
      <p:sp>
        <p:nvSpPr>
          <p:cNvPr id="82949" name="Rectangle 3"/>
          <p:cNvSpPr>
            <a:spLocks noGrp="1" noChangeArrowheads="1"/>
          </p:cNvSpPr>
          <p:nvPr>
            <p:ph type="body" idx="1"/>
          </p:nvPr>
        </p:nvSpPr>
        <p:spPr>
          <a:xfrm>
            <a:off x="650875" y="1143000"/>
            <a:ext cx="8820150" cy="5334000"/>
          </a:xfrm>
        </p:spPr>
        <p:txBody>
          <a:bodyPr/>
          <a:lstStyle/>
          <a:p>
            <a:pPr>
              <a:lnSpc>
                <a:spcPct val="80000"/>
              </a:lnSpc>
            </a:pPr>
            <a:r>
              <a:rPr lang="zh-CN" altLang="en-US" dirty="0"/>
              <a:t>用关系代数运算可以完成对数据的检索、插入和删除操作 </a:t>
            </a:r>
          </a:p>
          <a:p>
            <a:pPr lvl="1" algn="just"/>
            <a:r>
              <a:rPr lang="zh-CN" altLang="en-US" dirty="0"/>
              <a:t>查询：查询的表达能力是其中最重要的部分</a:t>
            </a:r>
          </a:p>
          <a:p>
            <a:pPr lvl="2" algn="just"/>
            <a:r>
              <a:rPr lang="zh-CN" altLang="en-US" dirty="0">
                <a:solidFill>
                  <a:srgbClr val="0000FF"/>
                </a:solidFill>
              </a:rPr>
              <a:t>选择</a:t>
            </a:r>
            <a:r>
              <a:rPr lang="en-US" altLang="zh-CN" dirty="0">
                <a:solidFill>
                  <a:srgbClr val="0000FF"/>
                </a:solidFill>
              </a:rPr>
              <a:t>(select),</a:t>
            </a:r>
            <a:r>
              <a:rPr lang="zh-CN" altLang="en-US" dirty="0">
                <a:solidFill>
                  <a:srgbClr val="0000FF"/>
                </a:solidFill>
              </a:rPr>
              <a:t>投影</a:t>
            </a:r>
            <a:r>
              <a:rPr lang="en-US" altLang="zh-CN" dirty="0">
                <a:solidFill>
                  <a:srgbClr val="0000FF"/>
                </a:solidFill>
              </a:rPr>
              <a:t>(project),</a:t>
            </a:r>
            <a:r>
              <a:rPr lang="zh-CN" altLang="en-US" dirty="0"/>
              <a:t>连接</a:t>
            </a:r>
            <a:r>
              <a:rPr lang="en-US" altLang="zh-CN" dirty="0"/>
              <a:t>(join),</a:t>
            </a:r>
            <a:r>
              <a:rPr lang="zh-CN" altLang="en-US" dirty="0"/>
              <a:t>除</a:t>
            </a:r>
            <a:r>
              <a:rPr lang="en-US" altLang="zh-CN" dirty="0"/>
              <a:t>(</a:t>
            </a:r>
            <a:r>
              <a:rPr lang="en-US" altLang="zh-CN" dirty="0" err="1"/>
              <a:t>devide</a:t>
            </a:r>
            <a:r>
              <a:rPr lang="en-US" altLang="zh-CN" dirty="0"/>
              <a:t>),</a:t>
            </a:r>
            <a:r>
              <a:rPr lang="zh-CN" altLang="en-US" dirty="0">
                <a:solidFill>
                  <a:srgbClr val="0000FF"/>
                </a:solidFill>
              </a:rPr>
              <a:t>并</a:t>
            </a:r>
            <a:r>
              <a:rPr lang="en-US" altLang="zh-CN" dirty="0">
                <a:solidFill>
                  <a:srgbClr val="0000FF"/>
                </a:solidFill>
              </a:rPr>
              <a:t>(union),</a:t>
            </a:r>
            <a:r>
              <a:rPr lang="zh-CN" altLang="en-US" dirty="0"/>
              <a:t> </a:t>
            </a:r>
            <a:r>
              <a:rPr lang="zh-CN" altLang="en-US" dirty="0">
                <a:solidFill>
                  <a:srgbClr val="0000FF"/>
                </a:solidFill>
              </a:rPr>
              <a:t>差</a:t>
            </a:r>
            <a:r>
              <a:rPr lang="en-US" altLang="zh-CN" dirty="0">
                <a:solidFill>
                  <a:srgbClr val="0000FF"/>
                </a:solidFill>
              </a:rPr>
              <a:t>(difference),</a:t>
            </a:r>
            <a:r>
              <a:rPr lang="zh-CN" altLang="en-US" dirty="0"/>
              <a:t>交</a:t>
            </a:r>
            <a:r>
              <a:rPr lang="en-US" altLang="zh-CN" dirty="0"/>
              <a:t>(intersection),</a:t>
            </a:r>
            <a:r>
              <a:rPr lang="zh-CN" altLang="en-US" dirty="0">
                <a:solidFill>
                  <a:srgbClr val="0000FF"/>
                </a:solidFill>
              </a:rPr>
              <a:t>笛卡尔积</a:t>
            </a:r>
            <a:r>
              <a:rPr lang="zh-CN" altLang="en-US" dirty="0"/>
              <a:t>等</a:t>
            </a:r>
            <a:endParaRPr lang="zh-CN" altLang="en-US" dirty="0">
              <a:solidFill>
                <a:srgbClr val="0000FF"/>
              </a:solidFill>
            </a:endParaRPr>
          </a:p>
          <a:p>
            <a:pPr lvl="1" algn="just"/>
            <a:r>
              <a:rPr lang="zh-CN" altLang="en-US" dirty="0"/>
              <a:t>数据更新</a:t>
            </a:r>
            <a:r>
              <a:rPr lang="en-US" altLang="zh-CN" dirty="0"/>
              <a:t>: </a:t>
            </a:r>
            <a:r>
              <a:rPr lang="zh-CN" altLang="en-US" dirty="0"/>
              <a:t>插入</a:t>
            </a:r>
            <a:r>
              <a:rPr lang="en-US" altLang="zh-CN" dirty="0"/>
              <a:t>(insert),</a:t>
            </a:r>
            <a:r>
              <a:rPr lang="zh-CN" altLang="en-US" dirty="0"/>
              <a:t>删除</a:t>
            </a:r>
            <a:r>
              <a:rPr lang="en-US" altLang="zh-CN" dirty="0"/>
              <a:t>(delete),</a:t>
            </a:r>
            <a:r>
              <a:rPr lang="zh-CN" altLang="en-US" dirty="0"/>
              <a:t>修改</a:t>
            </a:r>
            <a:r>
              <a:rPr lang="en-US" altLang="zh-CN" dirty="0"/>
              <a:t>(update)</a:t>
            </a:r>
          </a:p>
          <a:p>
            <a:r>
              <a:rPr lang="zh-CN" altLang="en-US" dirty="0"/>
              <a:t>关系操作的特点</a:t>
            </a:r>
          </a:p>
          <a:p>
            <a:pPr lvl="1"/>
            <a:r>
              <a:rPr lang="zh-CN" altLang="en-US" dirty="0"/>
              <a:t>集合操作方式，操作的对象和结果都是集合</a:t>
            </a:r>
          </a:p>
          <a:p>
            <a:pPr lvl="2"/>
            <a:r>
              <a:rPr lang="zh-CN" altLang="en-US" dirty="0"/>
              <a:t>一次一集合</a:t>
            </a:r>
          </a:p>
          <a:p>
            <a:pPr lvl="1"/>
            <a:r>
              <a:rPr lang="zh-CN" altLang="en-US" dirty="0"/>
              <a:t>非关系数据模型的数据操作方式</a:t>
            </a:r>
          </a:p>
          <a:p>
            <a:pPr lvl="2"/>
            <a:r>
              <a:rPr lang="zh-CN" altLang="en-US" dirty="0"/>
              <a:t>一次一记录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58D55FF9-7A65-48C2-8B79-17BFCC6D3544}" type="slidenum">
              <a:rPr lang="zh-CN" altLang="en-US" sz="2000" smtClean="0"/>
              <a:pPr/>
              <a:t>64</a:t>
            </a:fld>
            <a:endParaRPr lang="en-US" altLang="zh-CN" sz="2000"/>
          </a:p>
        </p:txBody>
      </p:sp>
      <p:sp>
        <p:nvSpPr>
          <p:cNvPr id="83971"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79ABF452-D7F2-4230-B957-27ADDCD85DCE}" type="datetime1">
              <a:rPr lang="zh-CN" altLang="en-US" sz="1800" smtClean="0"/>
              <a:pPr/>
              <a:t>2024/6/12</a:t>
            </a:fld>
            <a:endParaRPr lang="en-US" altLang="zh-CN" sz="1000"/>
          </a:p>
        </p:txBody>
      </p:sp>
      <p:sp>
        <p:nvSpPr>
          <p:cNvPr id="1384450" name="Rectangle 2"/>
          <p:cNvSpPr>
            <a:spLocks noGrp="1" noChangeArrowheads="1"/>
          </p:cNvSpPr>
          <p:nvPr>
            <p:ph type="title"/>
          </p:nvPr>
        </p:nvSpPr>
        <p:spPr/>
        <p:txBody>
          <a:bodyPr/>
          <a:lstStyle/>
          <a:p>
            <a:pPr>
              <a:defRPr/>
            </a:pPr>
            <a:r>
              <a:rPr lang="en-US" altLang="en-US"/>
              <a:t>3.2.4	举例</a:t>
            </a:r>
            <a:endParaRPr lang="zh-CN" altLang="en-US"/>
          </a:p>
        </p:txBody>
      </p:sp>
      <p:sp>
        <p:nvSpPr>
          <p:cNvPr id="83973" name="Rectangle 3"/>
          <p:cNvSpPr>
            <a:spLocks noGrp="1" noChangeArrowheads="1"/>
          </p:cNvSpPr>
          <p:nvPr>
            <p:ph type="body" idx="1"/>
          </p:nvPr>
        </p:nvSpPr>
        <p:spPr>
          <a:xfrm>
            <a:off x="650875" y="1143000"/>
            <a:ext cx="8820150" cy="4886325"/>
          </a:xfrm>
        </p:spPr>
        <p:txBody>
          <a:bodyPr/>
          <a:lstStyle/>
          <a:p>
            <a:r>
              <a:rPr lang="zh-CN" altLang="en-US" dirty="0"/>
              <a:t>在关系代数运算中，</a:t>
            </a:r>
            <a:r>
              <a:rPr lang="zh-CN" altLang="en-US" dirty="0">
                <a:solidFill>
                  <a:srgbClr val="C00000"/>
                </a:solidFill>
              </a:rPr>
              <a:t>并、差、笛卡儿积、选择、投影</a:t>
            </a:r>
            <a:r>
              <a:rPr lang="zh-CN" altLang="en-US" dirty="0"/>
              <a:t>是</a:t>
            </a:r>
            <a:r>
              <a:rPr lang="zh-CN" altLang="en-US" dirty="0">
                <a:solidFill>
                  <a:srgbClr val="C00000"/>
                </a:solidFill>
              </a:rPr>
              <a:t>基本</a:t>
            </a:r>
            <a:r>
              <a:rPr lang="zh-CN" altLang="en-US" dirty="0"/>
              <a:t>的关系代数运算，其它的运算可以由这些基本运算表示。如： </a:t>
            </a:r>
          </a:p>
          <a:p>
            <a:pPr lvl="1"/>
            <a:r>
              <a:rPr lang="zh-CN" altLang="en-US" dirty="0"/>
              <a:t>交运算可用差运算表示：</a:t>
            </a:r>
            <a:r>
              <a:rPr lang="en-US" altLang="zh-CN" dirty="0"/>
              <a:t>R∩S=R</a:t>
            </a:r>
            <a:r>
              <a:rPr lang="en-US" altLang="zh-CN" dirty="0">
                <a:sym typeface="Symbol" pitchFamily="18" charset="2"/>
              </a:rPr>
              <a:t></a:t>
            </a:r>
            <a:r>
              <a:rPr lang="en-US" altLang="zh-CN" dirty="0"/>
              <a:t>(R</a:t>
            </a:r>
            <a:r>
              <a:rPr lang="en-US" altLang="zh-CN" dirty="0">
                <a:sym typeface="Symbol" pitchFamily="18" charset="2"/>
              </a:rPr>
              <a:t></a:t>
            </a:r>
            <a:r>
              <a:rPr lang="en-US" altLang="zh-CN" dirty="0"/>
              <a:t>S) </a:t>
            </a:r>
          </a:p>
          <a:p>
            <a:pPr lvl="1"/>
            <a:r>
              <a:rPr lang="zh-CN" altLang="en-US" dirty="0"/>
              <a:t>连接运算可由选择和笛卡儿积表示：</a:t>
            </a:r>
          </a:p>
          <a:p>
            <a:pPr lvl="1">
              <a:buFontTx/>
              <a:buNone/>
            </a:pPr>
            <a:r>
              <a:rPr lang="en-US" altLang="zh-CN" dirty="0"/>
              <a:t>              </a:t>
            </a:r>
          </a:p>
          <a:p>
            <a:pPr lvl="1">
              <a:buFontTx/>
              <a:buNone/>
            </a:pPr>
            <a:endParaRPr lang="en-US" altLang="zh-CN" dirty="0"/>
          </a:p>
          <a:p>
            <a:pPr lvl="1"/>
            <a:r>
              <a:rPr lang="zh-CN" altLang="en-US" dirty="0"/>
              <a:t>除运算可用下式表示：</a:t>
            </a:r>
          </a:p>
          <a:p>
            <a:pPr lvl="1">
              <a:buFontTx/>
              <a:buNone/>
            </a:pPr>
            <a:r>
              <a:rPr lang="zh-CN" altLang="en-US" dirty="0"/>
              <a:t>        </a:t>
            </a:r>
            <a:r>
              <a:rPr lang="en-US" altLang="zh-CN" dirty="0"/>
              <a:t>R÷S = </a:t>
            </a:r>
            <a:r>
              <a:rPr lang="pt-BR" altLang="zh-CN" dirty="0">
                <a:sym typeface="Symbol" pitchFamily="18" charset="2"/>
              </a:rPr>
              <a:t></a:t>
            </a:r>
            <a:r>
              <a:rPr lang="en-US" altLang="zh-CN" dirty="0"/>
              <a:t> </a:t>
            </a:r>
            <a:r>
              <a:rPr lang="en-US" altLang="zh-CN" baseline="-25000" dirty="0"/>
              <a:t>X</a:t>
            </a:r>
            <a:r>
              <a:rPr lang="en-US" altLang="zh-CN" dirty="0"/>
              <a:t> (R ) </a:t>
            </a:r>
            <a:r>
              <a:rPr lang="pt-BR" altLang="zh-CN" dirty="0">
                <a:sym typeface="Symbol" pitchFamily="18" charset="2"/>
              </a:rPr>
              <a:t></a:t>
            </a:r>
            <a:r>
              <a:rPr lang="pt-BR" altLang="zh-CN" dirty="0"/>
              <a:t> </a:t>
            </a:r>
            <a:r>
              <a:rPr lang="pt-BR" altLang="zh-CN" dirty="0">
                <a:sym typeface="Symbol" pitchFamily="18" charset="2"/>
              </a:rPr>
              <a:t></a:t>
            </a:r>
            <a:r>
              <a:rPr lang="en-US" altLang="zh-CN" dirty="0"/>
              <a:t> </a:t>
            </a:r>
            <a:r>
              <a:rPr lang="en-US" altLang="zh-CN" baseline="-25000" dirty="0"/>
              <a:t>X</a:t>
            </a:r>
            <a:r>
              <a:rPr lang="en-US" altLang="zh-CN" dirty="0"/>
              <a:t> (</a:t>
            </a:r>
            <a:r>
              <a:rPr lang="pt-BR" altLang="zh-CN" dirty="0">
                <a:sym typeface="Symbol" pitchFamily="18" charset="2"/>
              </a:rPr>
              <a:t></a:t>
            </a:r>
            <a:r>
              <a:rPr lang="en-US" altLang="zh-CN" dirty="0"/>
              <a:t> </a:t>
            </a:r>
            <a:r>
              <a:rPr lang="en-US" altLang="zh-CN" baseline="-25000" dirty="0"/>
              <a:t>X</a:t>
            </a:r>
            <a:r>
              <a:rPr lang="en-US" altLang="zh-CN" dirty="0"/>
              <a:t> (R) × </a:t>
            </a:r>
            <a:r>
              <a:rPr lang="pt-BR" altLang="zh-CN" dirty="0">
                <a:sym typeface="Symbol" pitchFamily="18" charset="2"/>
              </a:rPr>
              <a:t></a:t>
            </a:r>
            <a:r>
              <a:rPr lang="en-US" altLang="zh-CN" dirty="0"/>
              <a:t> </a:t>
            </a:r>
            <a:r>
              <a:rPr lang="en-US" altLang="zh-CN" baseline="-25000" dirty="0"/>
              <a:t>Y </a:t>
            </a:r>
            <a:r>
              <a:rPr lang="en-US" altLang="zh-CN" dirty="0"/>
              <a:t>(S)</a:t>
            </a:r>
            <a:r>
              <a:rPr lang="pt-BR" altLang="zh-CN" dirty="0">
                <a:sym typeface="Symbol" pitchFamily="18" charset="2"/>
              </a:rPr>
              <a:t></a:t>
            </a:r>
            <a:r>
              <a:rPr lang="en-US" altLang="zh-CN" dirty="0"/>
              <a:t>R))</a:t>
            </a:r>
          </a:p>
          <a:p>
            <a:pPr lvl="2"/>
            <a:r>
              <a:rPr lang="en-US" altLang="zh-CN" dirty="0"/>
              <a:t> </a:t>
            </a:r>
            <a:r>
              <a:rPr lang="zh-CN" altLang="en-US" dirty="0"/>
              <a:t>上式中，</a:t>
            </a:r>
            <a:r>
              <a:rPr lang="en-US" altLang="zh-CN" dirty="0"/>
              <a:t>X</a:t>
            </a:r>
            <a:r>
              <a:rPr lang="zh-CN" altLang="en-US" dirty="0"/>
              <a:t>为</a:t>
            </a:r>
            <a:r>
              <a:rPr lang="en-US" altLang="zh-CN" dirty="0"/>
              <a:t>R</a:t>
            </a:r>
            <a:r>
              <a:rPr lang="zh-CN" altLang="en-US" dirty="0"/>
              <a:t>中除去与</a:t>
            </a:r>
            <a:r>
              <a:rPr lang="en-US" altLang="zh-CN" dirty="0"/>
              <a:t>S</a:t>
            </a:r>
            <a:r>
              <a:rPr lang="zh-CN" altLang="en-US" dirty="0"/>
              <a:t>属性相同的其余属性。</a:t>
            </a:r>
          </a:p>
        </p:txBody>
      </p:sp>
      <p:pic>
        <p:nvPicPr>
          <p:cNvPr id="839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975" y="3500438"/>
            <a:ext cx="36004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0"/>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FF60D5F2-9F1E-46AD-B272-1C5C0E352CF7}" type="slidenum">
              <a:rPr lang="zh-CN" altLang="en-US" sz="2000" smtClean="0"/>
              <a:pPr/>
              <a:t>65</a:t>
            </a:fld>
            <a:endParaRPr lang="en-US" altLang="zh-CN" sz="2000"/>
          </a:p>
        </p:txBody>
      </p:sp>
      <p:sp>
        <p:nvSpPr>
          <p:cNvPr id="84995" name="日期占位符 4"/>
          <p:cNvSpPr>
            <a:spLocks noGrp="1"/>
          </p:cNvSpPr>
          <p:nvPr>
            <p:ph type="dt" sz="quarter" idx="11"/>
          </p:nvPr>
        </p:nvSpPr>
        <p:spPr>
          <a:noFill/>
        </p:spPr>
        <p:txBody>
          <a:bodyPr/>
          <a:lstStyle>
            <a:lvl1pPr defTabSz="1157288">
              <a:defRPr sz="2400" b="1">
                <a:solidFill>
                  <a:schemeClr val="tx1"/>
                </a:solidFill>
                <a:latin typeface="Arial" charset="0"/>
                <a:ea typeface="宋体" pitchFamily="2" charset="-122"/>
              </a:defRPr>
            </a:lvl1pPr>
            <a:lvl2pPr marL="742950" indent="-285750" defTabSz="1157288">
              <a:defRPr sz="2400" b="1">
                <a:solidFill>
                  <a:schemeClr val="tx1"/>
                </a:solidFill>
                <a:latin typeface="Arial" charset="0"/>
                <a:ea typeface="宋体" pitchFamily="2" charset="-122"/>
              </a:defRPr>
            </a:lvl2pPr>
            <a:lvl3pPr marL="1143000" indent="-228600" defTabSz="1157288">
              <a:defRPr sz="2400" b="1">
                <a:solidFill>
                  <a:schemeClr val="tx1"/>
                </a:solidFill>
                <a:latin typeface="Arial" charset="0"/>
                <a:ea typeface="宋体" pitchFamily="2" charset="-122"/>
              </a:defRPr>
            </a:lvl3pPr>
            <a:lvl4pPr marL="1600200" indent="-228600" defTabSz="1157288">
              <a:defRPr sz="2400" b="1">
                <a:solidFill>
                  <a:schemeClr val="tx1"/>
                </a:solidFill>
                <a:latin typeface="Arial" charset="0"/>
                <a:ea typeface="宋体" pitchFamily="2" charset="-122"/>
              </a:defRPr>
            </a:lvl4pPr>
            <a:lvl5pPr marL="2057400" indent="-228600" defTabSz="1157288">
              <a:defRPr sz="2400" b="1">
                <a:solidFill>
                  <a:schemeClr val="tx1"/>
                </a:solidFill>
                <a:latin typeface="Arial" charset="0"/>
                <a:ea typeface="宋体" pitchFamily="2" charset="-122"/>
              </a:defRPr>
            </a:lvl5pPr>
            <a:lvl6pPr marL="25146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6pPr>
            <a:lvl7pPr marL="29718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7pPr>
            <a:lvl8pPr marL="34290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8pPr>
            <a:lvl9pPr marL="3886200" indent="-228600" algn="ctr" defTabSz="1157288" eaLnBrk="0" fontAlgn="base" hangingPunct="0">
              <a:spcBef>
                <a:spcPct val="50000"/>
              </a:spcBef>
              <a:spcAft>
                <a:spcPct val="0"/>
              </a:spcAft>
              <a:defRPr sz="2400" b="1">
                <a:solidFill>
                  <a:schemeClr val="tx1"/>
                </a:solidFill>
                <a:latin typeface="Arial" charset="0"/>
                <a:ea typeface="宋体" pitchFamily="2" charset="-122"/>
              </a:defRPr>
            </a:lvl9pPr>
          </a:lstStyle>
          <a:p>
            <a:fld id="{0FB125C2-4CB8-43E4-BD7B-DB5399AEAA9A}" type="datetime1">
              <a:rPr lang="zh-CN" altLang="en-US" sz="1800" smtClean="0"/>
              <a:pPr/>
              <a:t>2024/6/12</a:t>
            </a:fld>
            <a:endParaRPr lang="en-US" altLang="zh-CN" sz="1000"/>
          </a:p>
        </p:txBody>
      </p:sp>
      <p:sp>
        <p:nvSpPr>
          <p:cNvPr id="1246210" name="Rectangle 2"/>
          <p:cNvSpPr>
            <a:spLocks noGrp="1" noChangeArrowheads="1"/>
          </p:cNvSpPr>
          <p:nvPr>
            <p:ph type="title"/>
          </p:nvPr>
        </p:nvSpPr>
        <p:spPr/>
        <p:txBody>
          <a:bodyPr/>
          <a:lstStyle/>
          <a:p>
            <a:pPr marL="914400" indent="-914400" defTabSz="914400">
              <a:defRPr/>
            </a:pPr>
            <a:r>
              <a:rPr lang="en-US" altLang="zh-CN"/>
              <a:t>3.2 </a:t>
            </a:r>
            <a:r>
              <a:rPr lang="zh-CN" altLang="en-US"/>
              <a:t>关系代数</a:t>
            </a:r>
            <a:endParaRPr lang="en-US" altLang="zh-CN"/>
          </a:p>
        </p:txBody>
      </p:sp>
      <p:sp>
        <p:nvSpPr>
          <p:cNvPr id="84997" name="Rectangle 3"/>
          <p:cNvSpPr>
            <a:spLocks noGrp="1" noChangeArrowheads="1"/>
          </p:cNvSpPr>
          <p:nvPr>
            <p:ph type="body" idx="1"/>
          </p:nvPr>
        </p:nvSpPr>
        <p:spPr>
          <a:xfrm>
            <a:off x="650875" y="1143000"/>
            <a:ext cx="8820150" cy="4565650"/>
          </a:xfrm>
        </p:spPr>
        <p:txBody>
          <a:bodyPr/>
          <a:lstStyle/>
          <a:p>
            <a:pPr marL="342900" indent="-342900" algn="just" defTabSz="914400"/>
            <a:r>
              <a:rPr lang="zh-CN" altLang="en-US"/>
              <a:t>关系代数运算</a:t>
            </a:r>
          </a:p>
          <a:p>
            <a:pPr marL="742950" lvl="1" indent="-285750" algn="just" defTabSz="914400"/>
            <a:r>
              <a:rPr lang="zh-CN" altLang="en-US"/>
              <a:t>	关系代数运算</a:t>
            </a:r>
          </a:p>
          <a:p>
            <a:pPr marL="1143000" lvl="2" indent="-228600" algn="just" defTabSz="914400">
              <a:buFont typeface="Wingdings" pitchFamily="2" charset="2"/>
              <a:buNone/>
            </a:pPr>
            <a:r>
              <a:rPr lang="zh-CN" altLang="en-US"/>
              <a:t>	并、差、交、笛卡尔积、投影、选择、连接、除</a:t>
            </a:r>
          </a:p>
          <a:p>
            <a:pPr marL="742950" lvl="1" indent="-285750" algn="just" defTabSz="914400"/>
            <a:r>
              <a:rPr lang="zh-CN" altLang="en-US"/>
              <a:t>	基本运算</a:t>
            </a:r>
          </a:p>
          <a:p>
            <a:pPr marL="1143000" lvl="2" indent="-228600" algn="just" defTabSz="914400">
              <a:buFont typeface="Wingdings" pitchFamily="2" charset="2"/>
              <a:buNone/>
            </a:pPr>
            <a:r>
              <a:rPr lang="zh-CN" altLang="en-US"/>
              <a:t>	并、差、笛卡尔积、投影、选择</a:t>
            </a:r>
          </a:p>
          <a:p>
            <a:pPr marL="742950" lvl="1" indent="-285750" algn="just" defTabSz="914400"/>
            <a:r>
              <a:rPr lang="zh-CN" altLang="en-US"/>
              <a:t>	</a:t>
            </a:r>
            <a:r>
              <a:rPr lang="zh-CN" altLang="en-US">
                <a:solidFill>
                  <a:srgbClr val="FF0066"/>
                </a:solidFill>
              </a:rPr>
              <a:t>交、连接、除法</a:t>
            </a:r>
            <a:r>
              <a:rPr lang="zh-CN" altLang="en-US">
                <a:solidFill>
                  <a:srgbClr val="0000CC"/>
                </a:solidFill>
              </a:rPr>
              <a:t>	可以用</a:t>
            </a:r>
            <a:r>
              <a:rPr lang="en-US" altLang="zh-CN">
                <a:solidFill>
                  <a:srgbClr val="0000CC"/>
                </a:solidFill>
              </a:rPr>
              <a:t>5</a:t>
            </a:r>
            <a:r>
              <a:rPr lang="zh-CN" altLang="en-US">
                <a:solidFill>
                  <a:srgbClr val="0000CC"/>
                </a:solidFill>
              </a:rPr>
              <a:t>种基本运算来表达</a:t>
            </a:r>
          </a:p>
          <a:p>
            <a:pPr marL="1143000" lvl="2" indent="-228600" algn="just" defTabSz="914400"/>
            <a:r>
              <a:rPr lang="zh-CN" altLang="en-US"/>
              <a:t>引进它们并不增加语言的能力，但可以简化表达</a:t>
            </a:r>
          </a:p>
          <a:p>
            <a:pPr marL="342900" indent="-342900" algn="just" defTabSz="914400">
              <a:lnSpc>
                <a:spcPct val="80000"/>
              </a:lnSpc>
            </a:pPr>
            <a:r>
              <a:rPr lang="zh-CN" altLang="en-US"/>
              <a:t>关系代数表达式</a:t>
            </a:r>
          </a:p>
          <a:p>
            <a:pPr marL="742950" lvl="1" indent="-285750" algn="just" defTabSz="914400">
              <a:lnSpc>
                <a:spcPct val="80000"/>
              </a:lnSpc>
            </a:pPr>
            <a:r>
              <a:rPr lang="zh-CN" altLang="en-US"/>
              <a:t>关系代数运算经有限次复合后形成的式子</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2105192"/>
          </a:xfrm>
        </p:spPr>
        <p:txBody>
          <a:bodyPr/>
          <a:lstStyle/>
          <a:p>
            <a:pPr>
              <a:defRPr/>
            </a:pPr>
            <a:r>
              <a:rPr lang="en-US" altLang="zh-CN" sz="7200" dirty="0"/>
              <a:t>M4</a:t>
            </a:r>
            <a:br>
              <a:rPr lang="en-US" altLang="zh-CN" sz="7200" dirty="0"/>
            </a:br>
            <a:r>
              <a:rPr lang="en-US" altLang="zh-CN" sz="7200" dirty="0"/>
              <a:t>SQL</a:t>
            </a:r>
            <a:endParaRPr lang="zh-CN" altLang="en-US" sz="7200" dirty="0"/>
          </a:p>
        </p:txBody>
      </p:sp>
    </p:spTree>
    <p:extLst>
      <p:ext uri="{BB962C8B-B14F-4D97-AF65-F5344CB8AC3E}">
        <p14:creationId xmlns:p14="http://schemas.microsoft.com/office/powerpoint/2010/main" val="21806229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235DF25-F663-4849-99FA-485627B52845}" type="slidenum">
              <a:rPr lang="zh-CN" altLang="en-US"/>
              <a:pPr/>
              <a:t>67</a:t>
            </a:fld>
            <a:endParaRPr lang="en-US" altLang="zh-CN"/>
          </a:p>
        </p:txBody>
      </p:sp>
      <p:sp>
        <p:nvSpPr>
          <p:cNvPr id="5" name="日期占位符 4"/>
          <p:cNvSpPr>
            <a:spLocks noGrp="1"/>
          </p:cNvSpPr>
          <p:nvPr>
            <p:ph type="dt" sz="half" idx="11"/>
          </p:nvPr>
        </p:nvSpPr>
        <p:spPr/>
        <p:txBody>
          <a:bodyPr/>
          <a:lstStyle/>
          <a:p>
            <a:fld id="{7453E1DD-9E2A-4762-B98F-B4B6BC0411D0}" type="datetime1">
              <a:rPr lang="zh-CN" altLang="en-US"/>
              <a:pPr/>
              <a:t>2024/6/12</a:t>
            </a:fld>
            <a:endParaRPr lang="en-US" altLang="zh-CN" sz="1000"/>
          </a:p>
        </p:txBody>
      </p:sp>
      <p:sp>
        <p:nvSpPr>
          <p:cNvPr id="1359874" name="Rectangle 2"/>
          <p:cNvSpPr>
            <a:spLocks noGrp="1" noChangeArrowheads="1"/>
          </p:cNvSpPr>
          <p:nvPr>
            <p:ph type="title"/>
          </p:nvPr>
        </p:nvSpPr>
        <p:spPr/>
        <p:txBody>
          <a:bodyPr/>
          <a:lstStyle/>
          <a:p>
            <a:r>
              <a:rPr lang="en-US" altLang="zh-CN"/>
              <a:t>4.1 SQL</a:t>
            </a:r>
            <a:r>
              <a:rPr lang="zh-CN" altLang="en-US"/>
              <a:t>简介</a:t>
            </a:r>
          </a:p>
        </p:txBody>
      </p:sp>
      <p:sp>
        <p:nvSpPr>
          <p:cNvPr id="1359875" name="Rectangle 3"/>
          <p:cNvSpPr>
            <a:spLocks noGrp="1" noChangeArrowheads="1"/>
          </p:cNvSpPr>
          <p:nvPr>
            <p:ph type="body" idx="1"/>
          </p:nvPr>
        </p:nvSpPr>
        <p:spPr>
          <a:xfrm>
            <a:off x="650875" y="1143000"/>
            <a:ext cx="8820150" cy="4972050"/>
          </a:xfrm>
        </p:spPr>
        <p:txBody>
          <a:bodyPr/>
          <a:lstStyle/>
          <a:p>
            <a:r>
              <a:rPr lang="zh-CN" altLang="en-US"/>
              <a:t>结构化查询语言</a:t>
            </a:r>
            <a:r>
              <a:rPr lang="en-US" altLang="zh-CN"/>
              <a:t>SQL</a:t>
            </a:r>
            <a:r>
              <a:rPr lang="zh-CN" altLang="en-US"/>
              <a:t>（</a:t>
            </a:r>
            <a:r>
              <a:rPr lang="en-US" altLang="zh-CN"/>
              <a:t>Structured Query Language</a:t>
            </a:r>
            <a:r>
              <a:rPr lang="zh-CN" altLang="en-US"/>
              <a:t>）是一种介于关系代数与关系演算之间的语言，是一个通用的、功能极强的关系数据库语言，是关系数据库的标准语言。</a:t>
            </a:r>
          </a:p>
          <a:p>
            <a:r>
              <a:rPr lang="en-US" altLang="zh-CN"/>
              <a:t>SQL</a:t>
            </a:r>
            <a:r>
              <a:rPr lang="zh-CN" altLang="en-US"/>
              <a:t>语言的版本包括：</a:t>
            </a:r>
          </a:p>
          <a:p>
            <a:pPr lvl="1"/>
            <a:r>
              <a:rPr lang="en-US" altLang="zh-CN"/>
              <a:t>SQL-89</a:t>
            </a:r>
            <a:r>
              <a:rPr lang="zh-CN" altLang="en-US"/>
              <a:t>，</a:t>
            </a:r>
            <a:r>
              <a:rPr lang="en-US" altLang="zh-CN"/>
              <a:t>SQL-92</a:t>
            </a:r>
            <a:r>
              <a:rPr lang="zh-CN" altLang="en-US"/>
              <a:t>，</a:t>
            </a:r>
          </a:p>
          <a:p>
            <a:pPr lvl="1"/>
            <a:r>
              <a:rPr lang="zh-CN" altLang="en-US"/>
              <a:t> </a:t>
            </a:r>
            <a:r>
              <a:rPr lang="en-US" altLang="zh-CN"/>
              <a:t>SQL-99(SQL3) </a:t>
            </a:r>
            <a:r>
              <a:rPr lang="zh-CN" altLang="en-US"/>
              <a:t>增加了面向对象的概念</a:t>
            </a:r>
          </a:p>
          <a:p>
            <a:pPr lvl="1"/>
            <a:r>
              <a:rPr lang="zh-CN" altLang="en-US"/>
              <a:t> </a:t>
            </a:r>
            <a:r>
              <a:rPr lang="en-US" altLang="zh-CN"/>
              <a:t>SQL2003(SQL4),</a:t>
            </a:r>
          </a:p>
          <a:p>
            <a:r>
              <a:rPr lang="en-US" altLang="zh-CN"/>
              <a:t>SQL</a:t>
            </a:r>
            <a:r>
              <a:rPr lang="zh-CN" altLang="en-US"/>
              <a:t>语言集数据查询、数据操纵、数据定义和数据控制功能于一体，充分体现了关系数据语言的特点和优点</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B82B5DE-698B-416D-899C-B90522F8AB07}" type="slidenum">
              <a:rPr lang="zh-CN" altLang="en-US"/>
              <a:pPr/>
              <a:t>68</a:t>
            </a:fld>
            <a:endParaRPr lang="en-US" altLang="zh-CN"/>
          </a:p>
        </p:txBody>
      </p:sp>
      <p:sp>
        <p:nvSpPr>
          <p:cNvPr id="5" name="日期占位符 4"/>
          <p:cNvSpPr>
            <a:spLocks noGrp="1"/>
          </p:cNvSpPr>
          <p:nvPr>
            <p:ph type="dt" sz="half" idx="11"/>
          </p:nvPr>
        </p:nvSpPr>
        <p:spPr/>
        <p:txBody>
          <a:bodyPr/>
          <a:lstStyle/>
          <a:p>
            <a:fld id="{39E852D1-EFC8-4BCD-9B6D-810BDE1BC414}" type="datetime1">
              <a:rPr lang="zh-CN" altLang="en-US"/>
              <a:pPr/>
              <a:t>2024/6/12</a:t>
            </a:fld>
            <a:endParaRPr lang="en-US" altLang="zh-CN" sz="1000"/>
          </a:p>
        </p:txBody>
      </p:sp>
      <p:sp>
        <p:nvSpPr>
          <p:cNvPr id="1356802" name="Rectangle 2"/>
          <p:cNvSpPr>
            <a:spLocks noGrp="1" noChangeArrowheads="1"/>
          </p:cNvSpPr>
          <p:nvPr>
            <p:ph type="title"/>
          </p:nvPr>
        </p:nvSpPr>
        <p:spPr/>
        <p:txBody>
          <a:bodyPr/>
          <a:lstStyle/>
          <a:p>
            <a:r>
              <a:rPr lang="en-US" altLang="zh-CN"/>
              <a:t>SQL</a:t>
            </a:r>
            <a:r>
              <a:rPr lang="zh-CN" altLang="en-US"/>
              <a:t>的特点</a:t>
            </a:r>
          </a:p>
        </p:txBody>
      </p:sp>
      <p:sp>
        <p:nvSpPr>
          <p:cNvPr id="1356803" name="Rectangle 3"/>
          <p:cNvSpPr>
            <a:spLocks noGrp="1" noChangeArrowheads="1"/>
          </p:cNvSpPr>
          <p:nvPr>
            <p:ph type="body" idx="1"/>
          </p:nvPr>
        </p:nvSpPr>
        <p:spPr>
          <a:xfrm>
            <a:off x="650875" y="1143000"/>
            <a:ext cx="8820150" cy="5601533"/>
          </a:xfrm>
        </p:spPr>
        <p:txBody>
          <a:bodyPr/>
          <a:lstStyle/>
          <a:p>
            <a:pPr>
              <a:lnSpc>
                <a:spcPct val="100000"/>
              </a:lnSpc>
              <a:spcBef>
                <a:spcPts val="0"/>
              </a:spcBef>
            </a:pPr>
            <a:r>
              <a:rPr lang="zh-CN" altLang="en-US" dirty="0"/>
              <a:t>综合统一</a:t>
            </a:r>
          </a:p>
          <a:p>
            <a:pPr lvl="1">
              <a:lnSpc>
                <a:spcPct val="100000"/>
              </a:lnSpc>
              <a:spcBef>
                <a:spcPts val="0"/>
              </a:spcBef>
            </a:pPr>
            <a:r>
              <a:rPr lang="zh-CN" altLang="en-US" dirty="0"/>
              <a:t>集数据定义语言</a:t>
            </a:r>
            <a:r>
              <a:rPr lang="en-US" altLang="zh-CN" dirty="0"/>
              <a:t>DDL</a:t>
            </a:r>
            <a:r>
              <a:rPr lang="zh-CN" altLang="en-US" dirty="0"/>
              <a:t>、数据操纵语言</a:t>
            </a:r>
            <a:r>
              <a:rPr lang="en-US" altLang="zh-CN" dirty="0"/>
              <a:t>DML</a:t>
            </a:r>
            <a:r>
              <a:rPr lang="zh-CN" altLang="en-US" dirty="0"/>
              <a:t>、数据控制语言</a:t>
            </a:r>
            <a:r>
              <a:rPr lang="en-US" altLang="zh-CN" dirty="0"/>
              <a:t>DCL</a:t>
            </a:r>
            <a:r>
              <a:rPr lang="zh-CN" altLang="en-US" dirty="0"/>
              <a:t>的功能于一体，可以完成数据库生命周期中的全部活动。</a:t>
            </a:r>
          </a:p>
          <a:p>
            <a:pPr lvl="1">
              <a:lnSpc>
                <a:spcPct val="100000"/>
              </a:lnSpc>
              <a:spcBef>
                <a:spcPts val="0"/>
              </a:spcBef>
            </a:pPr>
            <a:r>
              <a:rPr lang="zh-CN" altLang="en-US" dirty="0"/>
              <a:t>关系模型中实体和实体间的联系都用关系来表示，使得操作符单一，每种操作只使用一个操作符。</a:t>
            </a:r>
          </a:p>
          <a:p>
            <a:pPr>
              <a:lnSpc>
                <a:spcPct val="100000"/>
              </a:lnSpc>
              <a:spcBef>
                <a:spcPts val="0"/>
              </a:spcBef>
            </a:pPr>
            <a:r>
              <a:rPr lang="zh-CN" altLang="en-US" dirty="0"/>
              <a:t>高度非过程化</a:t>
            </a:r>
          </a:p>
          <a:p>
            <a:pPr lvl="1">
              <a:lnSpc>
                <a:spcPct val="100000"/>
              </a:lnSpc>
              <a:spcBef>
                <a:spcPts val="0"/>
              </a:spcBef>
            </a:pPr>
            <a:r>
              <a:rPr lang="zh-CN" altLang="en-US" dirty="0"/>
              <a:t>使用</a:t>
            </a:r>
            <a:r>
              <a:rPr lang="en-US" altLang="zh-CN" dirty="0"/>
              <a:t>SQL</a:t>
            </a:r>
            <a:r>
              <a:rPr lang="zh-CN" altLang="en-US" dirty="0"/>
              <a:t>语言，只需要提出“做什么”，而无需指明“怎么做”，无需了解存取路径，提高了数据的独立性</a:t>
            </a:r>
          </a:p>
          <a:p>
            <a:pPr>
              <a:lnSpc>
                <a:spcPct val="100000"/>
              </a:lnSpc>
              <a:spcBef>
                <a:spcPts val="0"/>
              </a:spcBef>
            </a:pPr>
            <a:r>
              <a:rPr lang="zh-CN" altLang="en-US" dirty="0"/>
              <a:t>面向集合的操作方式</a:t>
            </a:r>
          </a:p>
          <a:p>
            <a:pPr lvl="1">
              <a:lnSpc>
                <a:spcPct val="100000"/>
              </a:lnSpc>
              <a:spcBef>
                <a:spcPts val="0"/>
              </a:spcBef>
            </a:pPr>
            <a:r>
              <a:rPr lang="en-US" altLang="zh-CN" dirty="0"/>
              <a:t>SQL</a:t>
            </a:r>
            <a:r>
              <a:rPr lang="zh-CN" altLang="en-US" dirty="0"/>
              <a:t>语言采用集合操作方式，查询、插入、删除、修改操作的对象都是集合。</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656450F4-7266-4871-B443-47030711E6D4}" type="slidenum">
              <a:rPr lang="zh-CN" altLang="en-US"/>
              <a:pPr/>
              <a:t>69</a:t>
            </a:fld>
            <a:endParaRPr lang="en-US" altLang="zh-CN"/>
          </a:p>
        </p:txBody>
      </p:sp>
      <p:sp>
        <p:nvSpPr>
          <p:cNvPr id="33" name="日期占位符 4"/>
          <p:cNvSpPr>
            <a:spLocks noGrp="1"/>
          </p:cNvSpPr>
          <p:nvPr>
            <p:ph type="dt" sz="half" idx="11"/>
          </p:nvPr>
        </p:nvSpPr>
        <p:spPr/>
        <p:txBody>
          <a:bodyPr/>
          <a:lstStyle/>
          <a:p>
            <a:fld id="{D53C0356-2B1D-45E7-9F35-9DAA84670591}" type="datetime1">
              <a:rPr lang="zh-CN" altLang="en-US"/>
              <a:pPr/>
              <a:t>2024/6/12</a:t>
            </a:fld>
            <a:endParaRPr lang="en-US" altLang="zh-CN" sz="1000"/>
          </a:p>
        </p:txBody>
      </p:sp>
      <p:sp>
        <p:nvSpPr>
          <p:cNvPr id="1358850" name="Rectangle 2"/>
          <p:cNvSpPr>
            <a:spLocks noGrp="1" noChangeArrowheads="1"/>
          </p:cNvSpPr>
          <p:nvPr>
            <p:ph type="title"/>
          </p:nvPr>
        </p:nvSpPr>
        <p:spPr/>
        <p:txBody>
          <a:bodyPr/>
          <a:lstStyle/>
          <a:p>
            <a:r>
              <a:rPr lang="en-US" altLang="en-US"/>
              <a:t>4.2</a:t>
            </a:r>
            <a:r>
              <a:rPr lang="en-US" altLang="zh-CN"/>
              <a:t> </a:t>
            </a:r>
            <a:r>
              <a:rPr lang="en-US" altLang="en-US"/>
              <a:t>SQL的系统结构</a:t>
            </a:r>
            <a:endParaRPr lang="zh-CN" altLang="en-US"/>
          </a:p>
        </p:txBody>
      </p:sp>
      <p:sp>
        <p:nvSpPr>
          <p:cNvPr id="1358851" name="Rectangle 3"/>
          <p:cNvSpPr>
            <a:spLocks noGrp="1" noChangeArrowheads="1"/>
          </p:cNvSpPr>
          <p:nvPr>
            <p:ph type="body" idx="1"/>
          </p:nvPr>
        </p:nvSpPr>
        <p:spPr>
          <a:xfrm>
            <a:off x="669925" y="1143000"/>
            <a:ext cx="8820150" cy="2520690"/>
          </a:xfrm>
        </p:spPr>
        <p:txBody>
          <a:bodyPr/>
          <a:lstStyle/>
          <a:p>
            <a:pPr>
              <a:lnSpc>
                <a:spcPct val="80000"/>
              </a:lnSpc>
            </a:pPr>
            <a:r>
              <a:rPr lang="en-US" altLang="zh-CN" dirty="0"/>
              <a:t>SQL</a:t>
            </a:r>
            <a:r>
              <a:rPr lang="zh-CN" altLang="en-US" dirty="0"/>
              <a:t>语言支持数据库的三级模式结构 </a:t>
            </a:r>
          </a:p>
          <a:p>
            <a:pPr lvl="1">
              <a:lnSpc>
                <a:spcPct val="80000"/>
              </a:lnSpc>
            </a:pPr>
            <a:r>
              <a:rPr lang="zh-CN" altLang="en-US" dirty="0"/>
              <a:t>在</a:t>
            </a:r>
            <a:r>
              <a:rPr lang="en-US" altLang="zh-CN" dirty="0"/>
              <a:t>SQL</a:t>
            </a:r>
            <a:r>
              <a:rPr lang="zh-CN" altLang="en-US" dirty="0"/>
              <a:t>中，关系模式称为基本表</a:t>
            </a:r>
            <a:r>
              <a:rPr lang="en-US" altLang="zh-CN" dirty="0"/>
              <a:t>(Base Table)</a:t>
            </a:r>
            <a:r>
              <a:rPr lang="zh-CN" altLang="en-US" dirty="0"/>
              <a:t>，基本表的集合形成数据库模式，对应三级结构中的模式</a:t>
            </a:r>
          </a:p>
          <a:p>
            <a:pPr lvl="1">
              <a:lnSpc>
                <a:spcPct val="80000"/>
              </a:lnSpc>
            </a:pPr>
            <a:r>
              <a:rPr lang="zh-CN" altLang="en-US" dirty="0"/>
              <a:t>基本表在物理上与存储文件相对应，所有存储文件的集合为物理数据库。</a:t>
            </a:r>
          </a:p>
          <a:p>
            <a:pPr lvl="1">
              <a:lnSpc>
                <a:spcPct val="80000"/>
              </a:lnSpc>
            </a:pPr>
            <a:r>
              <a:rPr lang="zh-CN" altLang="en-US" dirty="0"/>
              <a:t>外模式由视图</a:t>
            </a:r>
            <a:r>
              <a:rPr lang="en-US" altLang="zh-CN" dirty="0"/>
              <a:t>(View) </a:t>
            </a:r>
            <a:r>
              <a:rPr lang="zh-CN" altLang="en-US" dirty="0"/>
              <a:t>组成（也包含了部分基本表）</a:t>
            </a:r>
          </a:p>
        </p:txBody>
      </p:sp>
      <p:grpSp>
        <p:nvGrpSpPr>
          <p:cNvPr id="1358883" name="Group 35"/>
          <p:cNvGrpSpPr>
            <a:grpSpLocks/>
          </p:cNvGrpSpPr>
          <p:nvPr/>
        </p:nvGrpSpPr>
        <p:grpSpPr bwMode="auto">
          <a:xfrm>
            <a:off x="1928813" y="3716338"/>
            <a:ext cx="7129462" cy="3063875"/>
            <a:chOff x="1260" y="2614"/>
            <a:chExt cx="4491" cy="1930"/>
          </a:xfrm>
        </p:grpSpPr>
        <p:sp>
          <p:nvSpPr>
            <p:cNvPr id="1358854" name="Text Box 6"/>
            <p:cNvSpPr txBox="1">
              <a:spLocks noChangeArrowheads="1"/>
            </p:cNvSpPr>
            <p:nvPr/>
          </p:nvSpPr>
          <p:spPr bwMode="auto">
            <a:xfrm>
              <a:off x="3561" y="3075"/>
              <a:ext cx="499"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zh-CN" altLang="en-US" sz="2000">
                  <a:latin typeface="Times New Roman" pitchFamily="18" charset="0"/>
                </a:rPr>
                <a:t>视图</a:t>
              </a:r>
              <a:r>
                <a:rPr lang="zh-CN" altLang="en-US" sz="2000">
                  <a:solidFill>
                    <a:srgbClr val="FFFFFF"/>
                  </a:solidFill>
                  <a:latin typeface="黑体" pitchFamily="49" charset="-122"/>
                  <a:ea typeface="黑体" pitchFamily="49" charset="-122"/>
                </a:rPr>
                <a:t>图</a:t>
              </a:r>
              <a:endParaRPr lang="zh-CN" altLang="en-US" sz="2000"/>
            </a:p>
          </p:txBody>
        </p:sp>
        <p:sp>
          <p:nvSpPr>
            <p:cNvPr id="1358856" name="Text Box 8"/>
            <p:cNvSpPr txBox="1">
              <a:spLocks noChangeArrowheads="1"/>
            </p:cNvSpPr>
            <p:nvPr/>
          </p:nvSpPr>
          <p:spPr bwMode="auto">
            <a:xfrm>
              <a:off x="1325" y="4190"/>
              <a:ext cx="801" cy="263"/>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nSpc>
                  <a:spcPct val="132000"/>
                </a:lnSpc>
              </a:pPr>
              <a:r>
                <a:rPr lang="zh-CN" altLang="en-US" sz="2000">
                  <a:latin typeface="Times New Roman" pitchFamily="18" charset="0"/>
                </a:rPr>
                <a:t>存储文件</a:t>
              </a:r>
              <a:endParaRPr lang="zh-CN" altLang="en-US" sz="2000"/>
            </a:p>
          </p:txBody>
        </p:sp>
        <p:sp>
          <p:nvSpPr>
            <p:cNvPr id="1358857" name="Text Box 9"/>
            <p:cNvSpPr txBox="1">
              <a:spLocks noChangeArrowheads="1"/>
            </p:cNvSpPr>
            <p:nvPr/>
          </p:nvSpPr>
          <p:spPr bwMode="auto">
            <a:xfrm>
              <a:off x="2598" y="3075"/>
              <a:ext cx="498"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视图</a:t>
              </a:r>
              <a:endParaRPr lang="zh-CN" altLang="en-US" sz="2000"/>
            </a:p>
          </p:txBody>
        </p:sp>
        <p:sp>
          <p:nvSpPr>
            <p:cNvPr id="1358858" name="Text Box 10"/>
            <p:cNvSpPr txBox="1">
              <a:spLocks noChangeArrowheads="1"/>
            </p:cNvSpPr>
            <p:nvPr/>
          </p:nvSpPr>
          <p:spPr bwMode="auto">
            <a:xfrm>
              <a:off x="1401" y="3598"/>
              <a:ext cx="699"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基本表</a:t>
              </a:r>
              <a:endParaRPr lang="zh-CN" altLang="en-US" sz="2000"/>
            </a:p>
          </p:txBody>
        </p:sp>
        <p:sp>
          <p:nvSpPr>
            <p:cNvPr id="1358859" name="Text Box 11"/>
            <p:cNvSpPr txBox="1">
              <a:spLocks noChangeArrowheads="1"/>
            </p:cNvSpPr>
            <p:nvPr/>
          </p:nvSpPr>
          <p:spPr bwMode="auto">
            <a:xfrm>
              <a:off x="2531" y="3580"/>
              <a:ext cx="698"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基本表</a:t>
              </a:r>
              <a:endParaRPr lang="zh-CN" altLang="en-US" sz="2000"/>
            </a:p>
          </p:txBody>
        </p:sp>
        <p:sp>
          <p:nvSpPr>
            <p:cNvPr id="1358860" name="Text Box 12"/>
            <p:cNvSpPr txBox="1">
              <a:spLocks noChangeArrowheads="1"/>
            </p:cNvSpPr>
            <p:nvPr/>
          </p:nvSpPr>
          <p:spPr bwMode="auto">
            <a:xfrm>
              <a:off x="3495" y="3598"/>
              <a:ext cx="698"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基本表</a:t>
              </a:r>
              <a:endParaRPr lang="zh-CN" altLang="en-US" sz="2000"/>
            </a:p>
          </p:txBody>
        </p:sp>
        <p:sp>
          <p:nvSpPr>
            <p:cNvPr id="1358861" name="Text Box 13"/>
            <p:cNvSpPr txBox="1">
              <a:spLocks noChangeArrowheads="1"/>
            </p:cNvSpPr>
            <p:nvPr/>
          </p:nvSpPr>
          <p:spPr bwMode="auto">
            <a:xfrm>
              <a:off x="2498" y="2614"/>
              <a:ext cx="665" cy="264"/>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zh-CN" sz="2000">
                  <a:latin typeface="Times New Roman" pitchFamily="18" charset="0"/>
                </a:rPr>
                <a:t>SQL</a:t>
              </a:r>
              <a:endParaRPr lang="en-US" altLang="zh-CN" sz="2000"/>
            </a:p>
          </p:txBody>
        </p:sp>
        <p:grpSp>
          <p:nvGrpSpPr>
            <p:cNvPr id="1358862" name="Group 14"/>
            <p:cNvGrpSpPr>
              <a:grpSpLocks/>
            </p:cNvGrpSpPr>
            <p:nvPr/>
          </p:nvGrpSpPr>
          <p:grpSpPr bwMode="auto">
            <a:xfrm>
              <a:off x="1667" y="2891"/>
              <a:ext cx="2160" cy="1291"/>
              <a:chOff x="1488" y="1152"/>
              <a:chExt cx="3120" cy="2016"/>
            </a:xfrm>
          </p:grpSpPr>
          <p:sp>
            <p:nvSpPr>
              <p:cNvPr id="1358863" name="Line 15"/>
              <p:cNvSpPr>
                <a:spLocks noChangeShapeType="1"/>
              </p:cNvSpPr>
              <p:nvPr/>
            </p:nvSpPr>
            <p:spPr bwMode="auto">
              <a:xfrm>
                <a:off x="4608" y="2640"/>
                <a:ext cx="0" cy="52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4" name="Line 16"/>
              <p:cNvSpPr>
                <a:spLocks noChangeShapeType="1"/>
              </p:cNvSpPr>
              <p:nvPr/>
            </p:nvSpPr>
            <p:spPr bwMode="auto">
              <a:xfrm>
                <a:off x="3216" y="1872"/>
                <a:ext cx="0"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5" name="Line 17"/>
              <p:cNvSpPr>
                <a:spLocks noChangeShapeType="1"/>
              </p:cNvSpPr>
              <p:nvPr/>
            </p:nvSpPr>
            <p:spPr bwMode="auto">
              <a:xfrm flipH="1">
                <a:off x="2016" y="1872"/>
                <a:ext cx="2304"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6" name="Line 18"/>
              <p:cNvSpPr>
                <a:spLocks noChangeShapeType="1"/>
              </p:cNvSpPr>
              <p:nvPr/>
            </p:nvSpPr>
            <p:spPr bwMode="auto">
              <a:xfrm flipH="1">
                <a:off x="1728" y="1872"/>
                <a:ext cx="1248"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7" name="Line 19"/>
              <p:cNvSpPr>
                <a:spLocks noChangeShapeType="1"/>
              </p:cNvSpPr>
              <p:nvPr/>
            </p:nvSpPr>
            <p:spPr bwMode="auto">
              <a:xfrm flipH="1">
                <a:off x="1488" y="1152"/>
                <a:ext cx="1344" cy="110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8" name="Line 20"/>
              <p:cNvSpPr>
                <a:spLocks noChangeShapeType="1"/>
              </p:cNvSpPr>
              <p:nvPr/>
            </p:nvSpPr>
            <p:spPr bwMode="auto">
              <a:xfrm>
                <a:off x="4608" y="1872"/>
                <a:ext cx="0" cy="38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69" name="Line 21"/>
              <p:cNvSpPr>
                <a:spLocks noChangeShapeType="1"/>
              </p:cNvSpPr>
              <p:nvPr/>
            </p:nvSpPr>
            <p:spPr bwMode="auto">
              <a:xfrm>
                <a:off x="3360" y="1152"/>
                <a:ext cx="1008" cy="28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70" name="Line 22"/>
              <p:cNvSpPr>
                <a:spLocks noChangeShapeType="1"/>
              </p:cNvSpPr>
              <p:nvPr/>
            </p:nvSpPr>
            <p:spPr bwMode="auto">
              <a:xfrm>
                <a:off x="3216" y="2640"/>
                <a:ext cx="0" cy="52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sp>
            <p:nvSpPr>
              <p:cNvPr id="1358871" name="Line 23"/>
              <p:cNvSpPr>
                <a:spLocks noChangeShapeType="1"/>
              </p:cNvSpPr>
              <p:nvPr/>
            </p:nvSpPr>
            <p:spPr bwMode="auto">
              <a:xfrm>
                <a:off x="1584" y="2640"/>
                <a:ext cx="0" cy="528"/>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endParaRPr lang="zh-CN" altLang="en-US"/>
              </a:p>
            </p:txBody>
          </p:sp>
        </p:grpSp>
        <p:sp>
          <p:nvSpPr>
            <p:cNvPr id="1358872" name="Text Box 24"/>
            <p:cNvSpPr txBox="1">
              <a:spLocks noChangeArrowheads="1"/>
            </p:cNvSpPr>
            <p:nvPr/>
          </p:nvSpPr>
          <p:spPr bwMode="auto">
            <a:xfrm>
              <a:off x="2431" y="4190"/>
              <a:ext cx="801" cy="263"/>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存储文件</a:t>
              </a:r>
              <a:endParaRPr lang="zh-CN" altLang="en-US" sz="2000"/>
            </a:p>
          </p:txBody>
        </p:sp>
        <p:sp>
          <p:nvSpPr>
            <p:cNvPr id="1358873" name="Text Box 25"/>
            <p:cNvSpPr txBox="1">
              <a:spLocks noChangeArrowheads="1"/>
            </p:cNvSpPr>
            <p:nvPr/>
          </p:nvSpPr>
          <p:spPr bwMode="auto">
            <a:xfrm>
              <a:off x="3423" y="4190"/>
              <a:ext cx="802" cy="263"/>
            </a:xfrm>
            <a:prstGeom prst="rect">
              <a:avLst/>
            </a:prstGeom>
            <a:solidFill>
              <a:srgbClr val="FFFFFF"/>
            </a:solidFill>
            <a:ln w="9525" cap="rnd">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gn="just"/>
              <a:r>
                <a:rPr lang="zh-CN" altLang="en-US" sz="2000">
                  <a:latin typeface="Times New Roman" pitchFamily="18" charset="0"/>
                </a:rPr>
                <a:t>存储文件</a:t>
              </a:r>
              <a:endParaRPr lang="zh-CN" altLang="en-US" sz="2000"/>
            </a:p>
          </p:txBody>
        </p:sp>
        <p:sp>
          <p:nvSpPr>
            <p:cNvPr id="1358875" name="Line 27"/>
            <p:cNvSpPr>
              <a:spLocks noChangeShapeType="1"/>
            </p:cNvSpPr>
            <p:nvPr/>
          </p:nvSpPr>
          <p:spPr bwMode="auto">
            <a:xfrm flipV="1">
              <a:off x="1287" y="3554"/>
              <a:ext cx="4464"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6" name="Line 28"/>
            <p:cNvSpPr>
              <a:spLocks noChangeShapeType="1"/>
            </p:cNvSpPr>
            <p:nvPr/>
          </p:nvSpPr>
          <p:spPr bwMode="auto">
            <a:xfrm>
              <a:off x="1287" y="3933"/>
              <a:ext cx="4464" cy="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7" name="Line 29"/>
            <p:cNvSpPr>
              <a:spLocks noChangeShapeType="1"/>
            </p:cNvSpPr>
            <p:nvPr/>
          </p:nvSpPr>
          <p:spPr bwMode="auto">
            <a:xfrm flipV="1">
              <a:off x="1260" y="4527"/>
              <a:ext cx="4464" cy="17"/>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8" name="Line 30"/>
            <p:cNvSpPr>
              <a:spLocks noChangeShapeType="1"/>
            </p:cNvSpPr>
            <p:nvPr/>
          </p:nvSpPr>
          <p:spPr bwMode="auto">
            <a:xfrm>
              <a:off x="2851" y="2883"/>
              <a:ext cx="0" cy="19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79" name="Line 31"/>
            <p:cNvSpPr>
              <a:spLocks noChangeShapeType="1"/>
            </p:cNvSpPr>
            <p:nvPr/>
          </p:nvSpPr>
          <p:spPr bwMode="auto">
            <a:xfrm flipH="1">
              <a:off x="3042" y="3347"/>
              <a:ext cx="687" cy="2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58880" name="Text Box 32"/>
            <p:cNvSpPr txBox="1">
              <a:spLocks noChangeArrowheads="1"/>
            </p:cNvSpPr>
            <p:nvPr/>
          </p:nvSpPr>
          <p:spPr bwMode="auto">
            <a:xfrm>
              <a:off x="4667" y="3049"/>
              <a:ext cx="922" cy="30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外模式</a:t>
              </a:r>
            </a:p>
          </p:txBody>
        </p:sp>
        <p:sp>
          <p:nvSpPr>
            <p:cNvPr id="1358881" name="Text Box 33"/>
            <p:cNvSpPr txBox="1">
              <a:spLocks noChangeArrowheads="1"/>
            </p:cNvSpPr>
            <p:nvPr/>
          </p:nvSpPr>
          <p:spPr bwMode="auto">
            <a:xfrm>
              <a:off x="4667" y="3635"/>
              <a:ext cx="922" cy="30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模式</a:t>
              </a:r>
            </a:p>
          </p:txBody>
        </p:sp>
        <p:sp>
          <p:nvSpPr>
            <p:cNvPr id="1358882" name="Text Box 34"/>
            <p:cNvSpPr txBox="1">
              <a:spLocks noChangeArrowheads="1"/>
            </p:cNvSpPr>
            <p:nvPr/>
          </p:nvSpPr>
          <p:spPr bwMode="auto">
            <a:xfrm>
              <a:off x="4667" y="4099"/>
              <a:ext cx="922" cy="33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r>
                <a:rPr lang="zh-CN" altLang="en-US"/>
                <a:t>内模式</a:t>
              </a:r>
            </a:p>
          </p:txBody>
        </p:sp>
      </p:grpSp>
    </p:spTree>
    <p:extLst>
      <p:ext uri="{BB962C8B-B14F-4D97-AF65-F5344CB8AC3E}">
        <p14:creationId xmlns:p14="http://schemas.microsoft.com/office/powerpoint/2010/main" val="2792048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E6D9F-6E2E-CE43-9DC1-74389FB85ED6}"/>
              </a:ext>
            </a:extLst>
          </p:cNvPr>
          <p:cNvSpPr>
            <a:spLocks noGrp="1"/>
          </p:cNvSpPr>
          <p:nvPr>
            <p:ph type="title"/>
          </p:nvPr>
        </p:nvSpPr>
        <p:spPr/>
        <p:txBody>
          <a:bodyPr/>
          <a:lstStyle/>
          <a:p>
            <a:r>
              <a:rPr kumimoji="1" lang="zh-CN" altLang="en-US" dirty="0"/>
              <a:t>基本概念</a:t>
            </a:r>
          </a:p>
        </p:txBody>
      </p:sp>
      <p:sp>
        <p:nvSpPr>
          <p:cNvPr id="3" name="内容占位符 2">
            <a:extLst>
              <a:ext uri="{FF2B5EF4-FFF2-40B4-BE49-F238E27FC236}">
                <a16:creationId xmlns:a16="http://schemas.microsoft.com/office/drawing/2014/main" id="{1A1B9BBA-C19D-8C48-AE67-A11A11176EC9}"/>
              </a:ext>
            </a:extLst>
          </p:cNvPr>
          <p:cNvSpPr>
            <a:spLocks noGrp="1"/>
          </p:cNvSpPr>
          <p:nvPr>
            <p:ph idx="1"/>
          </p:nvPr>
        </p:nvSpPr>
        <p:spPr>
          <a:xfrm>
            <a:off x="650875" y="1143000"/>
            <a:ext cx="8820150" cy="5349862"/>
          </a:xfrm>
        </p:spPr>
        <p:txBody>
          <a:bodyPr/>
          <a:lstStyle/>
          <a:p>
            <a:pPr>
              <a:lnSpc>
                <a:spcPct val="110000"/>
              </a:lnSpc>
            </a:pPr>
            <a:r>
              <a:rPr lang="zh-CN" altLang="en-US" dirty="0"/>
              <a:t>模式（</a:t>
            </a:r>
            <a:r>
              <a:rPr lang="en-US" altLang="zh-CN" dirty="0"/>
              <a:t>Schema</a:t>
            </a:r>
            <a:r>
              <a:rPr lang="zh-CN" altLang="en-US" dirty="0"/>
              <a:t>）</a:t>
            </a:r>
            <a:endParaRPr lang="en-US" altLang="zh-CN" dirty="0"/>
          </a:p>
          <a:p>
            <a:pPr marL="742950" lvl="1" indent="-285750">
              <a:lnSpc>
                <a:spcPct val="110000"/>
              </a:lnSpc>
              <a:buFont typeface="Arial" panose="020B0604020202020204" pitchFamily="34" charset="0"/>
              <a:buChar char="•"/>
            </a:pPr>
            <a:r>
              <a:rPr lang="zh-CN" altLang="en-US" sz="2400" dirty="0"/>
              <a:t>数据库</a:t>
            </a:r>
            <a:r>
              <a:rPr lang="zh-CN" altLang="en-US" sz="2400" dirty="0">
                <a:solidFill>
                  <a:schemeClr val="accent4"/>
                </a:solidFill>
              </a:rPr>
              <a:t>逻辑结构</a:t>
            </a:r>
            <a:r>
              <a:rPr lang="zh-CN" altLang="en-US" sz="2400" dirty="0"/>
              <a:t>和</a:t>
            </a:r>
            <a:r>
              <a:rPr lang="zh-CN" altLang="en-US" sz="2400" dirty="0">
                <a:solidFill>
                  <a:schemeClr val="accent4"/>
                </a:solidFill>
              </a:rPr>
              <a:t>特征</a:t>
            </a:r>
            <a:r>
              <a:rPr lang="zh-CN" altLang="en-US" sz="2400" dirty="0"/>
              <a:t>的描述</a:t>
            </a:r>
          </a:p>
          <a:p>
            <a:pPr marL="742950" lvl="1" indent="-285750">
              <a:lnSpc>
                <a:spcPct val="110000"/>
              </a:lnSpc>
              <a:buFont typeface="Arial" panose="020B0604020202020204" pitchFamily="34" charset="0"/>
              <a:buChar char="•"/>
            </a:pPr>
            <a:r>
              <a:rPr lang="zh-CN" altLang="en-US" sz="2400" dirty="0"/>
              <a:t>是</a:t>
            </a:r>
            <a:r>
              <a:rPr lang="zh-CN" altLang="en-US" sz="2400" dirty="0">
                <a:solidFill>
                  <a:schemeClr val="accent4"/>
                </a:solidFill>
              </a:rPr>
              <a:t>型</a:t>
            </a:r>
            <a:r>
              <a:rPr lang="zh-CN" altLang="en-US" sz="2400" dirty="0"/>
              <a:t>的描述，不涉及具体值</a:t>
            </a:r>
          </a:p>
          <a:p>
            <a:pPr marL="742950" lvl="1" indent="-285750">
              <a:lnSpc>
                <a:spcPct val="110000"/>
              </a:lnSpc>
              <a:buFont typeface="Arial" panose="020B0604020202020204" pitchFamily="34" charset="0"/>
              <a:buChar char="•"/>
            </a:pPr>
            <a:r>
              <a:rPr lang="zh-CN" altLang="en-US" sz="2400" dirty="0"/>
              <a:t>反映的是数据的结构及其联系</a:t>
            </a:r>
          </a:p>
          <a:p>
            <a:pPr marL="742950" lvl="1" indent="-285750">
              <a:lnSpc>
                <a:spcPct val="110000"/>
              </a:lnSpc>
              <a:buFont typeface="Arial" panose="020B0604020202020204" pitchFamily="34" charset="0"/>
              <a:buChar char="•"/>
            </a:pPr>
            <a:r>
              <a:rPr lang="zh-CN" altLang="en-US" sz="2400" dirty="0"/>
              <a:t>模式是相对稳定的</a:t>
            </a:r>
            <a:endParaRPr lang="en-US" altLang="zh-CN" sz="2400" dirty="0"/>
          </a:p>
          <a:p>
            <a:pPr>
              <a:lnSpc>
                <a:spcPct val="110000"/>
              </a:lnSpc>
            </a:pPr>
            <a:r>
              <a:rPr lang="zh-CN" altLang="en-US" dirty="0"/>
              <a:t>实例（</a:t>
            </a:r>
            <a:r>
              <a:rPr lang="en-US" altLang="zh-CN" dirty="0"/>
              <a:t>Instance</a:t>
            </a:r>
            <a:r>
              <a:rPr lang="zh-CN" altLang="en-US" dirty="0"/>
              <a:t>）</a:t>
            </a:r>
            <a:endParaRPr lang="en-US" altLang="zh-CN" dirty="0"/>
          </a:p>
          <a:p>
            <a:pPr marL="742950" lvl="1" indent="-285750">
              <a:lnSpc>
                <a:spcPct val="110000"/>
              </a:lnSpc>
              <a:buFont typeface="Arial" panose="020B0604020202020204" pitchFamily="34" charset="0"/>
              <a:buChar char="•"/>
            </a:pPr>
            <a:r>
              <a:rPr lang="zh-CN" altLang="en-US" sz="2400" dirty="0"/>
              <a:t>模式的一个具体值</a:t>
            </a:r>
          </a:p>
          <a:p>
            <a:pPr marL="742950" lvl="1" indent="-285750">
              <a:lnSpc>
                <a:spcPct val="110000"/>
              </a:lnSpc>
              <a:buFont typeface="Arial" panose="020B0604020202020204" pitchFamily="34" charset="0"/>
              <a:buChar char="•"/>
            </a:pPr>
            <a:r>
              <a:rPr lang="zh-CN" altLang="en-US" sz="2400" dirty="0"/>
              <a:t>反映数据库某一时刻的状态</a:t>
            </a:r>
          </a:p>
          <a:p>
            <a:pPr marL="742950" lvl="1" indent="-285750">
              <a:lnSpc>
                <a:spcPct val="110000"/>
              </a:lnSpc>
              <a:buFont typeface="Arial" panose="020B0604020202020204" pitchFamily="34" charset="0"/>
              <a:buChar char="•"/>
            </a:pPr>
            <a:r>
              <a:rPr lang="zh-CN" altLang="en-US" sz="2400" dirty="0"/>
              <a:t>同一个模式可以有很多实例</a:t>
            </a:r>
          </a:p>
          <a:p>
            <a:pPr marL="742950" lvl="1" indent="-285750">
              <a:lnSpc>
                <a:spcPct val="110000"/>
              </a:lnSpc>
              <a:buFont typeface="Arial" panose="020B0604020202020204" pitchFamily="34" charset="0"/>
              <a:buChar char="•"/>
            </a:pPr>
            <a:r>
              <a:rPr lang="zh-CN" altLang="en-US" sz="2400" dirty="0"/>
              <a:t>实例随数据库中的数据的更新而变动</a:t>
            </a:r>
          </a:p>
        </p:txBody>
      </p:sp>
      <p:sp>
        <p:nvSpPr>
          <p:cNvPr id="4" name="灯片编号占位符 3">
            <a:extLst>
              <a:ext uri="{FF2B5EF4-FFF2-40B4-BE49-F238E27FC236}">
                <a16:creationId xmlns:a16="http://schemas.microsoft.com/office/drawing/2014/main" id="{00C21D91-3E29-F34A-BCC9-403DD95F5046}"/>
              </a:ext>
            </a:extLst>
          </p:cNvPr>
          <p:cNvSpPr>
            <a:spLocks noGrp="1"/>
          </p:cNvSpPr>
          <p:nvPr>
            <p:ph type="sldNum" sz="quarter" idx="10"/>
          </p:nvPr>
        </p:nvSpPr>
        <p:spPr/>
        <p:txBody>
          <a:bodyPr/>
          <a:lstStyle/>
          <a:p>
            <a:pPr>
              <a:defRPr/>
            </a:pPr>
            <a:fld id="{6EDAD935-3524-4CAB-86D2-08C8290D0015}" type="slidenum">
              <a:rPr lang="zh-CN" altLang="en-US" smtClean="0"/>
              <a:pPr>
                <a:defRPr/>
              </a:pPr>
              <a:t>7</a:t>
            </a:fld>
            <a:endParaRPr lang="en-US" altLang="zh-CN"/>
          </a:p>
        </p:txBody>
      </p:sp>
      <p:sp>
        <p:nvSpPr>
          <p:cNvPr id="5" name="日期占位符 4">
            <a:extLst>
              <a:ext uri="{FF2B5EF4-FFF2-40B4-BE49-F238E27FC236}">
                <a16:creationId xmlns:a16="http://schemas.microsoft.com/office/drawing/2014/main" id="{8E4255E5-7CD7-5D4B-A655-DD6CE5D6B144}"/>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spTree>
    <p:extLst>
      <p:ext uri="{BB962C8B-B14F-4D97-AF65-F5344CB8AC3E}">
        <p14:creationId xmlns:p14="http://schemas.microsoft.com/office/powerpoint/2010/main" val="33830431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CC64866-184F-4BC0-AA82-0F8435DC750D}" type="slidenum">
              <a:rPr lang="zh-CN" altLang="en-US"/>
              <a:pPr/>
              <a:t>70</a:t>
            </a:fld>
            <a:endParaRPr lang="en-US" altLang="zh-CN"/>
          </a:p>
        </p:txBody>
      </p:sp>
      <p:sp>
        <p:nvSpPr>
          <p:cNvPr id="6" name="日期占位符 4"/>
          <p:cNvSpPr>
            <a:spLocks noGrp="1"/>
          </p:cNvSpPr>
          <p:nvPr>
            <p:ph type="dt" sz="half" idx="11"/>
          </p:nvPr>
        </p:nvSpPr>
        <p:spPr/>
        <p:txBody>
          <a:bodyPr/>
          <a:lstStyle/>
          <a:p>
            <a:fld id="{F7D6CB58-80CA-4E4F-80FC-FA29C182F21D}" type="datetime1">
              <a:rPr lang="zh-CN" altLang="en-US"/>
              <a:pPr/>
              <a:t>2024/6/12</a:t>
            </a:fld>
            <a:endParaRPr lang="en-US" altLang="zh-CN" sz="1000"/>
          </a:p>
        </p:txBody>
      </p:sp>
      <p:sp>
        <p:nvSpPr>
          <p:cNvPr id="1360898" name="Rectangle 2"/>
          <p:cNvSpPr>
            <a:spLocks noGrp="1" noChangeArrowheads="1"/>
          </p:cNvSpPr>
          <p:nvPr>
            <p:ph type="title"/>
          </p:nvPr>
        </p:nvSpPr>
        <p:spPr/>
        <p:txBody>
          <a:bodyPr/>
          <a:lstStyle/>
          <a:p>
            <a:r>
              <a:rPr lang="en-US" altLang="zh-CN"/>
              <a:t>4.3 </a:t>
            </a:r>
            <a:r>
              <a:rPr lang="zh-CN" altLang="en-US"/>
              <a:t>数 据 定 义</a:t>
            </a:r>
          </a:p>
        </p:txBody>
      </p:sp>
      <p:sp>
        <p:nvSpPr>
          <p:cNvPr id="1360899" name="Rectangle 3"/>
          <p:cNvSpPr>
            <a:spLocks noGrp="1" noChangeArrowheads="1"/>
          </p:cNvSpPr>
          <p:nvPr>
            <p:ph type="body" idx="1"/>
          </p:nvPr>
        </p:nvSpPr>
        <p:spPr>
          <a:xfrm>
            <a:off x="650875" y="1143000"/>
            <a:ext cx="8820150" cy="768350"/>
          </a:xfrm>
        </p:spPr>
        <p:txBody>
          <a:bodyPr/>
          <a:lstStyle/>
          <a:p>
            <a:r>
              <a:rPr lang="en-US" altLang="zh-CN" dirty="0"/>
              <a:t>SQL</a:t>
            </a:r>
            <a:r>
              <a:rPr lang="zh-CN" altLang="en-US" dirty="0"/>
              <a:t>的数据定义功能主要包括定义表、定义视图和定义索引，在</a:t>
            </a:r>
            <a:r>
              <a:rPr lang="en-US" altLang="zh-CN" dirty="0"/>
              <a:t>SQL2</a:t>
            </a:r>
            <a:r>
              <a:rPr lang="zh-CN" altLang="en-US" dirty="0"/>
              <a:t>中还增加了对</a:t>
            </a:r>
            <a:r>
              <a:rPr lang="en-US" altLang="zh-CN" dirty="0"/>
              <a:t>SQL</a:t>
            </a:r>
            <a:r>
              <a:rPr lang="zh-CN" altLang="en-US" dirty="0"/>
              <a:t>数据库模式的定义 </a:t>
            </a:r>
          </a:p>
        </p:txBody>
      </p:sp>
      <p:graphicFrame>
        <p:nvGraphicFramePr>
          <p:cNvPr id="1360900" name="Object 4"/>
          <p:cNvGraphicFramePr>
            <a:graphicFrameLocks noChangeAspect="1"/>
          </p:cNvGraphicFramePr>
          <p:nvPr/>
        </p:nvGraphicFramePr>
        <p:xfrm>
          <a:off x="269875" y="2290763"/>
          <a:ext cx="9297988" cy="3302000"/>
        </p:xfrm>
        <a:graphic>
          <a:graphicData uri="http://schemas.openxmlformats.org/presentationml/2006/ole">
            <mc:AlternateContent xmlns:mc="http://schemas.openxmlformats.org/markup-compatibility/2006">
              <mc:Choice xmlns:v="urn:schemas-microsoft-com:vml" Requires="v">
                <p:oleObj spid="_x0000_s60576" name="Document" r:id="rId3" imgW="4696910" imgH="1668660" progId="Word.Document.8">
                  <p:embed/>
                </p:oleObj>
              </mc:Choice>
              <mc:Fallback>
                <p:oleObj name="Document" r:id="rId3" imgW="4696910" imgH="1668660" progId="Word.Document.8">
                  <p:embed/>
                  <p:pic>
                    <p:nvPicPr>
                      <p:cNvPr id="1360900" name="Object 4"/>
                      <p:cNvPicPr>
                        <a:picLocks noChangeAspect="1" noChangeArrowheads="1"/>
                      </p:cNvPicPr>
                      <p:nvPr/>
                    </p:nvPicPr>
                    <p:blipFill>
                      <a:blip r:embed="rId4"/>
                      <a:srcRect/>
                      <a:stretch>
                        <a:fillRect/>
                      </a:stretch>
                    </p:blipFill>
                    <p:spPr bwMode="auto">
                      <a:xfrm>
                        <a:off x="269875" y="2290763"/>
                        <a:ext cx="9297988"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23">
            <a:extLst>
              <a:ext uri="{FF2B5EF4-FFF2-40B4-BE49-F238E27FC236}">
                <a16:creationId xmlns:a16="http://schemas.microsoft.com/office/drawing/2014/main" id="{855F82A9-7BEB-4FF2-9413-BE40DEDAAB76}"/>
              </a:ext>
            </a:extLst>
          </p:cNvPr>
          <p:cNvSpPr>
            <a:spLocks noChangeArrowheads="1"/>
          </p:cNvSpPr>
          <p:nvPr/>
        </p:nvSpPr>
        <p:spPr bwMode="auto">
          <a:xfrm>
            <a:off x="269875" y="5634910"/>
            <a:ext cx="9003605" cy="476726"/>
          </a:xfrm>
          <a:prstGeom prst="wedgeRoundRectCallout">
            <a:avLst>
              <a:gd name="adj1" fmla="val -39402"/>
              <a:gd name="adj2" fmla="val -388436"/>
              <a:gd name="adj3" fmla="val 16667"/>
            </a:avLst>
          </a:prstGeom>
          <a:noFill/>
          <a:ln w="1905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ts val="0"/>
              </a:spcBef>
            </a:pPr>
            <a:r>
              <a:rPr kumimoji="1" lang="zh-CN" altLang="en-US" sz="2800" dirty="0">
                <a:latin typeface="宋体" pitchFamily="2" charset="-122"/>
              </a:rPr>
              <a:t>此处的模式为命名空间，和之前提到的模式不同</a:t>
            </a:r>
          </a:p>
        </p:txBody>
      </p:sp>
    </p:spTree>
    <p:extLst>
      <p:ext uri="{BB962C8B-B14F-4D97-AF65-F5344CB8AC3E}">
        <p14:creationId xmlns:p14="http://schemas.microsoft.com/office/powerpoint/2010/main" val="3596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3276469-4AAE-43A5-AFBD-580C11046E30}" type="slidenum">
              <a:rPr lang="zh-CN" altLang="en-US"/>
              <a:pPr/>
              <a:t>71</a:t>
            </a:fld>
            <a:endParaRPr lang="en-US" altLang="zh-CN"/>
          </a:p>
        </p:txBody>
      </p:sp>
      <p:sp>
        <p:nvSpPr>
          <p:cNvPr id="5" name="日期占位符 4"/>
          <p:cNvSpPr>
            <a:spLocks noGrp="1"/>
          </p:cNvSpPr>
          <p:nvPr>
            <p:ph type="dt" sz="half" idx="11"/>
          </p:nvPr>
        </p:nvSpPr>
        <p:spPr/>
        <p:txBody>
          <a:bodyPr/>
          <a:lstStyle/>
          <a:p>
            <a:fld id="{F192137B-A7E2-45DB-8000-8952F2B2AED2}" type="datetime1">
              <a:rPr lang="zh-CN" altLang="en-US"/>
              <a:pPr/>
              <a:t>2024/6/12</a:t>
            </a:fld>
            <a:endParaRPr lang="en-US" altLang="zh-CN" sz="1000"/>
          </a:p>
        </p:txBody>
      </p:sp>
      <p:sp>
        <p:nvSpPr>
          <p:cNvPr id="1296386" name="Rectangle 2"/>
          <p:cNvSpPr>
            <a:spLocks noGrp="1" noChangeArrowheads="1"/>
          </p:cNvSpPr>
          <p:nvPr>
            <p:ph type="title"/>
          </p:nvPr>
        </p:nvSpPr>
        <p:spPr/>
        <p:txBody>
          <a:bodyPr/>
          <a:lstStyle/>
          <a:p>
            <a:r>
              <a:rPr lang="en-US" altLang="zh-CN"/>
              <a:t>1. </a:t>
            </a:r>
            <a:r>
              <a:rPr lang="zh-CN" altLang="en-US"/>
              <a:t>建立索引 </a:t>
            </a:r>
          </a:p>
        </p:txBody>
      </p:sp>
      <p:sp>
        <p:nvSpPr>
          <p:cNvPr id="1296387" name="Rectangle 3"/>
          <p:cNvSpPr>
            <a:spLocks noGrp="1" noChangeArrowheads="1"/>
          </p:cNvSpPr>
          <p:nvPr>
            <p:ph type="body" idx="1"/>
          </p:nvPr>
        </p:nvSpPr>
        <p:spPr>
          <a:xfrm>
            <a:off x="650875" y="1143000"/>
            <a:ext cx="8820150" cy="5081588"/>
          </a:xfrm>
        </p:spPr>
        <p:txBody>
          <a:bodyPr/>
          <a:lstStyle/>
          <a:p>
            <a:pPr marL="342900" indent="-342900" algn="just" defTabSz="914400"/>
            <a:r>
              <a:rPr lang="zh-CN" altLang="en-US" dirty="0"/>
              <a:t>语句格式</a:t>
            </a:r>
          </a:p>
          <a:p>
            <a:pPr marL="742950" lvl="1" indent="-285750" algn="just" defTabSz="914400">
              <a:buFontTx/>
              <a:buNone/>
            </a:pPr>
            <a:r>
              <a:rPr lang="en-US" altLang="zh-CN" dirty="0">
                <a:highlight>
                  <a:srgbClr val="CCFFCC"/>
                </a:highlight>
              </a:rPr>
              <a:t>CREATE [UNIQUE] [CLUSTER] INDEX &lt;</a:t>
            </a:r>
            <a:r>
              <a:rPr lang="zh-CN" altLang="en-US" dirty="0">
                <a:highlight>
                  <a:srgbClr val="CCFFCC"/>
                </a:highlight>
              </a:rPr>
              <a:t>索引名</a:t>
            </a:r>
            <a:r>
              <a:rPr lang="en-US" altLang="zh-CN" dirty="0">
                <a:highlight>
                  <a:srgbClr val="CCFFCC"/>
                </a:highlight>
              </a:rPr>
              <a:t>&gt;     </a:t>
            </a:r>
          </a:p>
          <a:p>
            <a:pPr marL="742950" lvl="1" indent="-285750" algn="just" defTabSz="914400">
              <a:lnSpc>
                <a:spcPct val="120000"/>
              </a:lnSpc>
              <a:buFontTx/>
              <a:buNone/>
            </a:pPr>
            <a:r>
              <a:rPr lang="en-US" altLang="zh-CN" dirty="0">
                <a:highlight>
                  <a:srgbClr val="CCFFCC"/>
                </a:highlight>
              </a:rPr>
              <a:t>      ON &lt;</a:t>
            </a:r>
            <a:r>
              <a:rPr lang="zh-CN" altLang="en-US" dirty="0">
                <a:highlight>
                  <a:srgbClr val="CCFFCC"/>
                </a:highlight>
              </a:rPr>
              <a:t>表名</a:t>
            </a:r>
            <a:r>
              <a:rPr lang="en-US" altLang="zh-CN" dirty="0">
                <a:highlight>
                  <a:srgbClr val="CCFFCC"/>
                </a:highlight>
              </a:rPr>
              <a:t>&gt; (&lt;</a:t>
            </a:r>
            <a:r>
              <a:rPr lang="zh-CN" altLang="en-US" dirty="0">
                <a:highlight>
                  <a:srgbClr val="CCFFCC"/>
                </a:highlight>
              </a:rPr>
              <a:t>列名</a:t>
            </a:r>
            <a:r>
              <a:rPr lang="en-US" altLang="zh-CN" dirty="0">
                <a:highlight>
                  <a:srgbClr val="CCFFCC"/>
                </a:highlight>
              </a:rPr>
              <a:t>&gt;[&lt;</a:t>
            </a:r>
            <a:r>
              <a:rPr lang="zh-CN" altLang="en-US" dirty="0">
                <a:highlight>
                  <a:srgbClr val="CCFFCC"/>
                </a:highlight>
              </a:rPr>
              <a:t>次序</a:t>
            </a:r>
            <a:r>
              <a:rPr lang="en-US" altLang="zh-CN" dirty="0">
                <a:highlight>
                  <a:srgbClr val="CCFFCC"/>
                </a:highlight>
              </a:rPr>
              <a:t>&gt;][,&lt;</a:t>
            </a:r>
            <a:r>
              <a:rPr lang="zh-CN" altLang="en-US" dirty="0">
                <a:highlight>
                  <a:srgbClr val="CCFFCC"/>
                </a:highlight>
              </a:rPr>
              <a:t>列名</a:t>
            </a:r>
            <a:r>
              <a:rPr lang="en-US" altLang="zh-CN" dirty="0">
                <a:highlight>
                  <a:srgbClr val="CCFFCC"/>
                </a:highlight>
              </a:rPr>
              <a:t>&gt;[&lt;</a:t>
            </a:r>
            <a:r>
              <a:rPr lang="zh-CN" altLang="en-US" dirty="0">
                <a:highlight>
                  <a:srgbClr val="CCFFCC"/>
                </a:highlight>
              </a:rPr>
              <a:t>次序</a:t>
            </a:r>
            <a:r>
              <a:rPr lang="en-US" altLang="zh-CN" dirty="0">
                <a:highlight>
                  <a:srgbClr val="CCFFCC"/>
                </a:highlight>
              </a:rPr>
              <a:t>&gt;] ]…)</a:t>
            </a:r>
            <a:endParaRPr lang="zh-CN" altLang="en-US" dirty="0">
              <a:highlight>
                <a:srgbClr val="CCFFCC"/>
              </a:highlight>
            </a:endParaRPr>
          </a:p>
          <a:p>
            <a:pPr marL="742950" lvl="1" indent="-285750" algn="just" defTabSz="914400">
              <a:lnSpc>
                <a:spcPct val="140000"/>
              </a:lnSpc>
              <a:spcBef>
                <a:spcPct val="10000"/>
              </a:spcBef>
            </a:pPr>
            <a:r>
              <a:rPr lang="en-US" altLang="zh-CN" dirty="0"/>
              <a:t>&lt;</a:t>
            </a:r>
            <a:r>
              <a:rPr lang="zh-CN" altLang="en-US" dirty="0"/>
              <a:t>表名</a:t>
            </a:r>
            <a:r>
              <a:rPr lang="en-US" altLang="zh-CN" dirty="0"/>
              <a:t>&gt;</a:t>
            </a:r>
            <a:r>
              <a:rPr lang="zh-CN" altLang="en-US" dirty="0"/>
              <a:t>指定要建索引的基本表名字</a:t>
            </a:r>
          </a:p>
          <a:p>
            <a:pPr marL="742950" lvl="1" indent="-285750" algn="just" defTabSz="914400">
              <a:spcBef>
                <a:spcPct val="10000"/>
              </a:spcBef>
            </a:pPr>
            <a:r>
              <a:rPr lang="zh-CN" altLang="en-US" dirty="0"/>
              <a:t>索引可以建立在该表的一列或多列上，各列名之间用逗号分隔</a:t>
            </a:r>
          </a:p>
          <a:p>
            <a:pPr marL="742950" lvl="1" indent="-285750" algn="just" defTabSz="914400">
              <a:spcBef>
                <a:spcPct val="10000"/>
              </a:spcBef>
            </a:pPr>
            <a:r>
              <a:rPr lang="en-US" altLang="zh-CN" dirty="0"/>
              <a:t>&lt;</a:t>
            </a:r>
            <a:r>
              <a:rPr lang="zh-CN" altLang="en-US" dirty="0"/>
              <a:t>次序</a:t>
            </a:r>
            <a:r>
              <a:rPr lang="en-US" altLang="zh-CN" dirty="0"/>
              <a:t>&gt;</a:t>
            </a:r>
            <a:r>
              <a:rPr lang="zh-CN" altLang="en-US" dirty="0"/>
              <a:t>指定索引值的排列次序，升序</a:t>
            </a:r>
            <a:r>
              <a:rPr lang="en-US" altLang="zh-CN" dirty="0"/>
              <a:t>ASC</a:t>
            </a:r>
            <a:r>
              <a:rPr lang="zh-CN" altLang="en-US" dirty="0"/>
              <a:t>，降序</a:t>
            </a:r>
            <a:r>
              <a:rPr lang="en-US" altLang="zh-CN" dirty="0"/>
              <a:t>DESC</a:t>
            </a:r>
            <a:r>
              <a:rPr lang="zh-CN" altLang="en-US" dirty="0"/>
              <a:t>。缺省值：</a:t>
            </a:r>
            <a:r>
              <a:rPr lang="en-US" altLang="zh-CN" dirty="0"/>
              <a:t>ASC</a:t>
            </a:r>
          </a:p>
          <a:p>
            <a:pPr marL="742950" lvl="1" indent="-285750" algn="just" defTabSz="914400">
              <a:spcBef>
                <a:spcPct val="10000"/>
              </a:spcBef>
            </a:pPr>
            <a:r>
              <a:rPr lang="en-US" altLang="zh-CN" dirty="0"/>
              <a:t>UNIQUE</a:t>
            </a:r>
            <a:r>
              <a:rPr lang="zh-CN" altLang="en-US" dirty="0"/>
              <a:t>表明此索引的每一个索引值只对应唯一的数据记录</a:t>
            </a:r>
          </a:p>
          <a:p>
            <a:pPr marL="742950" lvl="1" indent="-285750" defTabSz="914400">
              <a:spcBef>
                <a:spcPct val="10000"/>
              </a:spcBef>
            </a:pPr>
            <a:r>
              <a:rPr lang="en-US" altLang="zh-CN" dirty="0"/>
              <a:t>CLUSTER</a:t>
            </a:r>
            <a:r>
              <a:rPr lang="zh-CN" altLang="en-US" dirty="0"/>
              <a:t>表示要建立的索引是聚簇索引</a:t>
            </a:r>
          </a:p>
        </p:txBody>
      </p:sp>
    </p:spTree>
    <p:extLst>
      <p:ext uri="{BB962C8B-B14F-4D97-AF65-F5344CB8AC3E}">
        <p14:creationId xmlns:p14="http://schemas.microsoft.com/office/powerpoint/2010/main" val="3171233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93E21AF-98C0-4287-A467-FEC780807EAE}" type="slidenum">
              <a:rPr lang="zh-CN" altLang="en-US"/>
              <a:pPr/>
              <a:t>72</a:t>
            </a:fld>
            <a:endParaRPr lang="en-US" altLang="zh-CN"/>
          </a:p>
        </p:txBody>
      </p:sp>
      <p:sp>
        <p:nvSpPr>
          <p:cNvPr id="5" name="日期占位符 4"/>
          <p:cNvSpPr>
            <a:spLocks noGrp="1"/>
          </p:cNvSpPr>
          <p:nvPr>
            <p:ph type="dt" sz="half" idx="11"/>
          </p:nvPr>
        </p:nvSpPr>
        <p:spPr/>
        <p:txBody>
          <a:bodyPr/>
          <a:lstStyle/>
          <a:p>
            <a:fld id="{2AEF1FBF-8A9F-4BF6-BA7E-114E5909E17F}" type="datetime1">
              <a:rPr lang="zh-CN" altLang="en-US"/>
              <a:pPr/>
              <a:t>2024/6/12</a:t>
            </a:fld>
            <a:endParaRPr lang="en-US" altLang="zh-CN" sz="1000"/>
          </a:p>
        </p:txBody>
      </p:sp>
      <p:sp>
        <p:nvSpPr>
          <p:cNvPr id="1502210" name="Rectangle 2"/>
          <p:cNvSpPr>
            <a:spLocks noGrp="1" noChangeArrowheads="1"/>
          </p:cNvSpPr>
          <p:nvPr>
            <p:ph type="title"/>
          </p:nvPr>
        </p:nvSpPr>
        <p:spPr/>
        <p:txBody>
          <a:bodyPr/>
          <a:lstStyle/>
          <a:p>
            <a:r>
              <a:rPr lang="zh-CN" altLang="en-US"/>
              <a:t>索引选择</a:t>
            </a:r>
          </a:p>
        </p:txBody>
      </p:sp>
      <p:sp>
        <p:nvSpPr>
          <p:cNvPr id="1502211" name="Rectangle 3"/>
          <p:cNvSpPr>
            <a:spLocks noGrp="1" noChangeArrowheads="1"/>
          </p:cNvSpPr>
          <p:nvPr>
            <p:ph type="body" idx="1"/>
          </p:nvPr>
        </p:nvSpPr>
        <p:spPr>
          <a:xfrm>
            <a:off x="650875" y="1143000"/>
            <a:ext cx="8820150" cy="4093428"/>
          </a:xfrm>
        </p:spPr>
        <p:txBody>
          <a:bodyPr/>
          <a:lstStyle/>
          <a:p>
            <a:r>
              <a:rPr lang="zh-CN" altLang="en-US" dirty="0"/>
              <a:t>索引的选择是数据库设计中</a:t>
            </a:r>
            <a:r>
              <a:rPr lang="zh-CN" altLang="en-US" dirty="0">
                <a:solidFill>
                  <a:srgbClr val="0000FF"/>
                </a:solidFill>
              </a:rPr>
              <a:t>最困难</a:t>
            </a:r>
            <a:r>
              <a:rPr lang="zh-CN" altLang="en-US" dirty="0"/>
              <a:t>的部分之一，需要估计对数据库上使用什么样的查询组合以及其他操作</a:t>
            </a:r>
          </a:p>
          <a:p>
            <a:pPr lvl="1"/>
            <a:r>
              <a:rPr lang="zh-CN" altLang="en-US" dirty="0"/>
              <a:t>如果某个关系的</a:t>
            </a:r>
            <a:r>
              <a:rPr lang="zh-CN" altLang="en-US" dirty="0">
                <a:solidFill>
                  <a:srgbClr val="0000FF"/>
                </a:solidFill>
              </a:rPr>
              <a:t>查询操作</a:t>
            </a:r>
            <a:r>
              <a:rPr lang="zh-CN" altLang="en-US" dirty="0"/>
              <a:t>比对它的</a:t>
            </a:r>
            <a:r>
              <a:rPr lang="zh-CN" altLang="en-US" dirty="0">
                <a:solidFill>
                  <a:srgbClr val="0000FF"/>
                </a:solidFill>
              </a:rPr>
              <a:t>更新操作</a:t>
            </a:r>
            <a:r>
              <a:rPr lang="zh-CN" altLang="en-US" dirty="0"/>
              <a:t>多，那么建立在该关系上的索引具有较高的效率</a:t>
            </a:r>
          </a:p>
          <a:p>
            <a:pPr lvl="1"/>
            <a:r>
              <a:rPr lang="zh-CN" altLang="en-US" dirty="0"/>
              <a:t>对于经常和查询</a:t>
            </a:r>
            <a:r>
              <a:rPr lang="en-US" altLang="zh-CN" dirty="0"/>
              <a:t>where</a:t>
            </a:r>
            <a:r>
              <a:rPr lang="zh-CN" altLang="en-US" dirty="0"/>
              <a:t>子句中的常量作比较的属性，以及频繁出现在连接条件中的属性应该建立索引</a:t>
            </a:r>
          </a:p>
          <a:p>
            <a:pPr lvl="1"/>
            <a:r>
              <a:rPr lang="zh-CN" altLang="en-US" dirty="0"/>
              <a:t>更新操作频繁，创建索引要谨慎。需要仔细估算更新和查询数量的相对比例来决定索引的使用</a:t>
            </a:r>
            <a:endParaRPr lang="en-US" altLang="zh-CN" dirty="0"/>
          </a:p>
          <a:p>
            <a:pPr lvl="1"/>
            <a:r>
              <a:rPr lang="zh-CN" altLang="en-US" dirty="0"/>
              <a:t>索引是内部技术实现，属于内模式的范畴</a:t>
            </a:r>
          </a:p>
        </p:txBody>
      </p:sp>
    </p:spTree>
    <p:extLst>
      <p:ext uri="{BB962C8B-B14F-4D97-AF65-F5344CB8AC3E}">
        <p14:creationId xmlns:p14="http://schemas.microsoft.com/office/powerpoint/2010/main" val="35213977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DEDA7D8-5FCE-4000-A662-26D76C431D35}" type="slidenum">
              <a:rPr lang="zh-CN" altLang="en-US"/>
              <a:pPr/>
              <a:t>73</a:t>
            </a:fld>
            <a:endParaRPr lang="en-US" altLang="zh-CN"/>
          </a:p>
        </p:txBody>
      </p:sp>
      <p:sp>
        <p:nvSpPr>
          <p:cNvPr id="5" name="日期占位符 4"/>
          <p:cNvSpPr>
            <a:spLocks noGrp="1"/>
          </p:cNvSpPr>
          <p:nvPr>
            <p:ph type="dt" sz="half" idx="11"/>
          </p:nvPr>
        </p:nvSpPr>
        <p:spPr/>
        <p:txBody>
          <a:bodyPr/>
          <a:lstStyle/>
          <a:p>
            <a:fld id="{BC572A74-34D8-4CBC-A1AE-1A7F8F79BA28}" type="datetime1">
              <a:rPr lang="zh-CN" altLang="en-US"/>
              <a:pPr/>
              <a:t>2024/6/12</a:t>
            </a:fld>
            <a:endParaRPr lang="en-US" altLang="zh-CN" sz="1000"/>
          </a:p>
        </p:txBody>
      </p:sp>
      <p:sp>
        <p:nvSpPr>
          <p:cNvPr id="1303554" name="Rectangle 2"/>
          <p:cNvSpPr>
            <a:spLocks noGrp="1" noChangeArrowheads="1"/>
          </p:cNvSpPr>
          <p:nvPr>
            <p:ph type="title"/>
          </p:nvPr>
        </p:nvSpPr>
        <p:spPr/>
        <p:txBody>
          <a:bodyPr/>
          <a:lstStyle/>
          <a:p>
            <a:r>
              <a:rPr lang="en-US" altLang="zh-CN"/>
              <a:t>4.4.1  </a:t>
            </a:r>
            <a:r>
              <a:rPr lang="zh-CN" altLang="en-US"/>
              <a:t>查    询</a:t>
            </a:r>
          </a:p>
        </p:txBody>
      </p:sp>
      <p:sp>
        <p:nvSpPr>
          <p:cNvPr id="1303555" name="Rectangle 3"/>
          <p:cNvSpPr>
            <a:spLocks noGrp="1" noChangeArrowheads="1"/>
          </p:cNvSpPr>
          <p:nvPr>
            <p:ph type="body" idx="1"/>
          </p:nvPr>
        </p:nvSpPr>
        <p:spPr>
          <a:xfrm>
            <a:off x="488950" y="1052513"/>
            <a:ext cx="9144000" cy="5607689"/>
          </a:xfrm>
        </p:spPr>
        <p:txBody>
          <a:bodyPr/>
          <a:lstStyle/>
          <a:p>
            <a:pPr marL="342900" indent="-342900" algn="just" defTabSz="914400">
              <a:lnSpc>
                <a:spcPct val="80000"/>
              </a:lnSpc>
            </a:pPr>
            <a:r>
              <a:rPr lang="zh-CN" altLang="en-US" dirty="0"/>
              <a:t>语句格式</a:t>
            </a:r>
          </a:p>
          <a:p>
            <a:pPr marL="342900" indent="-342900" algn="just" defTabSz="914400">
              <a:lnSpc>
                <a:spcPct val="80000"/>
              </a:lnSpc>
              <a:buFont typeface="Wingdings" pitchFamily="2" charset="2"/>
              <a:buNone/>
            </a:pPr>
            <a:r>
              <a:rPr lang="en-US" altLang="zh-CN" sz="2400" dirty="0">
                <a:solidFill>
                  <a:srgbClr val="FF0000"/>
                </a:solidFill>
                <a:highlight>
                  <a:srgbClr val="CCFFCC"/>
                </a:highlight>
              </a:rPr>
              <a:t>SELECT</a:t>
            </a:r>
            <a:r>
              <a:rPr lang="en-US" altLang="zh-CN" sz="2400" dirty="0">
                <a:highlight>
                  <a:srgbClr val="CCFFCC"/>
                </a:highlight>
              </a:rPr>
              <a:t> [ALL|DISTINCT] &lt;</a:t>
            </a:r>
            <a:r>
              <a:rPr lang="zh-CN" altLang="en-US" sz="2400" dirty="0">
                <a:highlight>
                  <a:srgbClr val="CCFFCC"/>
                </a:highlight>
              </a:rPr>
              <a:t>目标列表达式</a:t>
            </a:r>
            <a:r>
              <a:rPr lang="en-US" altLang="zh-CN" sz="2400" dirty="0">
                <a:highlight>
                  <a:srgbClr val="CCFFCC"/>
                </a:highlight>
              </a:rPr>
              <a:t>&gt; [</a:t>
            </a:r>
            <a:r>
              <a:rPr lang="zh-CN" altLang="en-US" sz="2400" dirty="0">
                <a:highlight>
                  <a:srgbClr val="CCFFCC"/>
                </a:highlight>
              </a:rPr>
              <a:t>，</a:t>
            </a:r>
            <a:r>
              <a:rPr lang="en-US" altLang="zh-CN" sz="2400" dirty="0">
                <a:highlight>
                  <a:srgbClr val="CCFFCC"/>
                </a:highlight>
              </a:rPr>
              <a:t>&lt;</a:t>
            </a:r>
            <a:r>
              <a:rPr lang="zh-CN" altLang="en-US" sz="2400" dirty="0">
                <a:highlight>
                  <a:srgbClr val="CCFFCC"/>
                </a:highlight>
              </a:rPr>
              <a:t>目标列表达式</a:t>
            </a:r>
            <a:r>
              <a:rPr lang="en-US" altLang="zh-CN" sz="2400" dirty="0">
                <a:highlight>
                  <a:srgbClr val="CCFFCC"/>
                </a:highlight>
              </a:rPr>
              <a:t>&gt;] </a:t>
            </a:r>
            <a:r>
              <a:rPr lang="en-US" altLang="zh-CN" sz="2400" dirty="0">
                <a:highlight>
                  <a:srgbClr val="CCFFCC"/>
                </a:highlight>
                <a:latin typeface="Courier New"/>
              </a:rPr>
              <a:t>…</a:t>
            </a:r>
            <a:endParaRPr lang="en-US" altLang="zh-CN" sz="2400" dirty="0">
              <a:highlight>
                <a:srgbClr val="CCFFCC"/>
              </a:highlight>
            </a:endParaRPr>
          </a:p>
          <a:p>
            <a:pPr marL="819150" lvl="1" indent="-285750" algn="just" defTabSz="914400">
              <a:lnSpc>
                <a:spcPct val="80000"/>
              </a:lnSpc>
              <a:buFontTx/>
              <a:buNone/>
            </a:pPr>
            <a:r>
              <a:rPr lang="en-US" altLang="zh-CN" sz="2400" dirty="0">
                <a:solidFill>
                  <a:srgbClr val="FF0000"/>
                </a:solidFill>
                <a:highlight>
                  <a:srgbClr val="CCFFCC"/>
                </a:highlight>
              </a:rPr>
              <a:t>FROM</a:t>
            </a:r>
            <a:r>
              <a:rPr lang="en-US" altLang="zh-CN" sz="2400" dirty="0">
                <a:solidFill>
                  <a:srgbClr val="D75B5B"/>
                </a:solidFill>
                <a:highlight>
                  <a:srgbClr val="CCFFCC"/>
                </a:highlight>
              </a:rPr>
              <a:t> </a:t>
            </a:r>
            <a:r>
              <a:rPr lang="en-US" altLang="zh-CN" sz="2400" dirty="0">
                <a:highlight>
                  <a:srgbClr val="CCFFCC"/>
                </a:highlight>
              </a:rPr>
              <a:t>&lt;</a:t>
            </a:r>
            <a:r>
              <a:rPr lang="zh-CN" altLang="en-US" sz="2400" dirty="0">
                <a:highlight>
                  <a:srgbClr val="CCFFCC"/>
                </a:highlight>
              </a:rPr>
              <a:t>表名或视图名</a:t>
            </a:r>
            <a:r>
              <a:rPr lang="en-US" altLang="zh-CN" sz="2400" dirty="0">
                <a:highlight>
                  <a:srgbClr val="CCFFCC"/>
                </a:highlight>
              </a:rPr>
              <a:t>&gt;[</a:t>
            </a:r>
            <a:r>
              <a:rPr lang="zh-CN" altLang="en-US" sz="2400" dirty="0">
                <a:highlight>
                  <a:srgbClr val="CCFFCC"/>
                </a:highlight>
              </a:rPr>
              <a:t>， </a:t>
            </a:r>
            <a:r>
              <a:rPr lang="en-US" altLang="zh-CN" sz="2400" dirty="0">
                <a:highlight>
                  <a:srgbClr val="CCFFCC"/>
                </a:highlight>
              </a:rPr>
              <a:t>&lt;</a:t>
            </a:r>
            <a:r>
              <a:rPr lang="zh-CN" altLang="en-US" sz="2400" dirty="0">
                <a:highlight>
                  <a:srgbClr val="CCFFCC"/>
                </a:highlight>
              </a:rPr>
              <a:t>表名或视图名</a:t>
            </a:r>
            <a:r>
              <a:rPr lang="en-US" altLang="zh-CN" sz="2400" dirty="0">
                <a:highlight>
                  <a:srgbClr val="CCFFCC"/>
                </a:highlight>
              </a:rPr>
              <a:t>&gt; ] </a:t>
            </a:r>
            <a:r>
              <a:rPr lang="en-US" altLang="zh-CN" sz="2400" dirty="0">
                <a:highlight>
                  <a:srgbClr val="CCFFCC"/>
                </a:highlight>
                <a:latin typeface="Courier New"/>
              </a:rPr>
              <a:t>…</a:t>
            </a:r>
            <a:endParaRPr lang="en-US" altLang="zh-CN" sz="2400" dirty="0">
              <a:highlight>
                <a:srgbClr val="CCFFCC"/>
              </a:highlight>
            </a:endParaRPr>
          </a:p>
          <a:p>
            <a:pPr marL="819150" lvl="1" indent="-285750" algn="just" defTabSz="914400">
              <a:lnSpc>
                <a:spcPct val="80000"/>
              </a:lnSpc>
              <a:buFontTx/>
              <a:buNone/>
            </a:pPr>
            <a:r>
              <a:rPr lang="en-US" altLang="zh-CN" sz="2400" dirty="0">
                <a:highlight>
                  <a:srgbClr val="CCFFCC"/>
                </a:highlight>
              </a:rPr>
              <a:t>[ </a:t>
            </a:r>
            <a:r>
              <a:rPr lang="en-US" altLang="zh-CN" sz="2400" dirty="0">
                <a:solidFill>
                  <a:srgbClr val="FF0000"/>
                </a:solidFill>
                <a:highlight>
                  <a:srgbClr val="CCFFCC"/>
                </a:highlight>
              </a:rPr>
              <a:t>WHERE</a:t>
            </a:r>
            <a:r>
              <a:rPr lang="en-US" altLang="zh-CN" sz="2400" dirty="0">
                <a:highlight>
                  <a:srgbClr val="CCFFCC"/>
                </a:highlight>
              </a:rPr>
              <a:t> &lt;</a:t>
            </a:r>
            <a:r>
              <a:rPr lang="zh-CN" altLang="en-US" sz="2400" dirty="0">
                <a:highlight>
                  <a:srgbClr val="CCFFCC"/>
                </a:highlight>
              </a:rPr>
              <a:t>条件表达式</a:t>
            </a:r>
            <a:r>
              <a:rPr lang="en-US" altLang="zh-CN" sz="2400" dirty="0">
                <a:highlight>
                  <a:srgbClr val="CCFFCC"/>
                </a:highlight>
              </a:rPr>
              <a:t>&gt; ]</a:t>
            </a:r>
          </a:p>
          <a:p>
            <a:pPr marL="819150" lvl="1" indent="-285750" algn="just" defTabSz="914400">
              <a:lnSpc>
                <a:spcPct val="80000"/>
              </a:lnSpc>
              <a:buFontTx/>
              <a:buNone/>
            </a:pPr>
            <a:r>
              <a:rPr lang="en-US" altLang="zh-CN" sz="2400" dirty="0">
                <a:highlight>
                  <a:srgbClr val="CCFFCC"/>
                </a:highlight>
              </a:rPr>
              <a:t>[ </a:t>
            </a:r>
            <a:r>
              <a:rPr lang="en-US" altLang="zh-CN" sz="2400" dirty="0">
                <a:solidFill>
                  <a:srgbClr val="FF0000"/>
                </a:solidFill>
                <a:highlight>
                  <a:srgbClr val="CCFFCC"/>
                </a:highlight>
              </a:rPr>
              <a:t>GROUP BY</a:t>
            </a:r>
            <a:r>
              <a:rPr lang="en-US" altLang="zh-CN" sz="2400" dirty="0">
                <a:highlight>
                  <a:srgbClr val="CCFFCC"/>
                </a:highlight>
              </a:rPr>
              <a:t> &lt;</a:t>
            </a:r>
            <a:r>
              <a:rPr lang="zh-CN" altLang="en-US" sz="2400" dirty="0">
                <a:highlight>
                  <a:srgbClr val="CCFFCC"/>
                </a:highlight>
              </a:rPr>
              <a:t>列名</a:t>
            </a:r>
            <a:r>
              <a:rPr lang="en-US" altLang="zh-CN" sz="2400" dirty="0">
                <a:highlight>
                  <a:srgbClr val="CCFFCC"/>
                </a:highlight>
              </a:rPr>
              <a:t>1&gt; [ </a:t>
            </a:r>
            <a:r>
              <a:rPr lang="en-US" altLang="zh-CN" sz="2400" dirty="0">
                <a:solidFill>
                  <a:srgbClr val="FF0000"/>
                </a:solidFill>
                <a:highlight>
                  <a:srgbClr val="CCFFCC"/>
                </a:highlight>
              </a:rPr>
              <a:t>HAVING</a:t>
            </a:r>
            <a:r>
              <a:rPr lang="en-US" altLang="zh-CN" sz="2400" dirty="0">
                <a:highlight>
                  <a:srgbClr val="CCFFCC"/>
                </a:highlight>
              </a:rPr>
              <a:t> &lt;</a:t>
            </a:r>
            <a:r>
              <a:rPr lang="zh-CN" altLang="en-US" sz="2400" dirty="0">
                <a:highlight>
                  <a:srgbClr val="CCFFCC"/>
                </a:highlight>
              </a:rPr>
              <a:t>条件表达式</a:t>
            </a:r>
            <a:r>
              <a:rPr lang="en-US" altLang="zh-CN" sz="2400" dirty="0">
                <a:highlight>
                  <a:srgbClr val="CCFFCC"/>
                </a:highlight>
              </a:rPr>
              <a:t>&gt; ] ]</a:t>
            </a:r>
          </a:p>
          <a:p>
            <a:pPr marL="819150" lvl="1" indent="-285750" algn="just" defTabSz="914400">
              <a:lnSpc>
                <a:spcPct val="80000"/>
              </a:lnSpc>
              <a:buFontTx/>
              <a:buNone/>
            </a:pPr>
            <a:r>
              <a:rPr lang="en-US" altLang="zh-CN" sz="2400" dirty="0">
                <a:highlight>
                  <a:srgbClr val="CCFFCC"/>
                </a:highlight>
              </a:rPr>
              <a:t>[ </a:t>
            </a:r>
            <a:r>
              <a:rPr lang="en-US" altLang="zh-CN" sz="2400" dirty="0">
                <a:solidFill>
                  <a:srgbClr val="FF0000"/>
                </a:solidFill>
                <a:highlight>
                  <a:srgbClr val="CCFFCC"/>
                </a:highlight>
              </a:rPr>
              <a:t>ORDER BY</a:t>
            </a:r>
            <a:r>
              <a:rPr lang="en-US" altLang="zh-CN" sz="2400" dirty="0">
                <a:highlight>
                  <a:srgbClr val="CCFFCC"/>
                </a:highlight>
              </a:rPr>
              <a:t> &lt;</a:t>
            </a:r>
            <a:r>
              <a:rPr lang="zh-CN" altLang="en-US" sz="2400" dirty="0">
                <a:highlight>
                  <a:srgbClr val="CCFFCC"/>
                </a:highlight>
              </a:rPr>
              <a:t>列名</a:t>
            </a:r>
            <a:r>
              <a:rPr lang="en-US" altLang="zh-CN" sz="2400" dirty="0">
                <a:highlight>
                  <a:srgbClr val="CCFFCC"/>
                </a:highlight>
              </a:rPr>
              <a:t>2&gt; [ ASC|DESC ] ]</a:t>
            </a:r>
            <a:endParaRPr lang="zh-CN" altLang="en-US" sz="2400" dirty="0">
              <a:highlight>
                <a:srgbClr val="CCFFCC"/>
              </a:highlight>
            </a:endParaRPr>
          </a:p>
          <a:p>
            <a:pPr marL="819150" lvl="1" indent="-285750" algn="just" defTabSz="914400">
              <a:lnSpc>
                <a:spcPct val="80000"/>
              </a:lnSpc>
            </a:pPr>
            <a:r>
              <a:rPr lang="en-US" altLang="zh-CN" sz="2400" dirty="0">
                <a:solidFill>
                  <a:srgbClr val="0000FF"/>
                </a:solidFill>
              </a:rPr>
              <a:t>SELECT</a:t>
            </a:r>
            <a:r>
              <a:rPr lang="zh-CN" altLang="en-US" sz="2400" dirty="0">
                <a:solidFill>
                  <a:srgbClr val="0000FF"/>
                </a:solidFill>
              </a:rPr>
              <a:t>子句</a:t>
            </a:r>
            <a:r>
              <a:rPr lang="zh-CN" altLang="en-US" sz="2400" dirty="0"/>
              <a:t>：指定要显示的属性列</a:t>
            </a:r>
          </a:p>
          <a:p>
            <a:pPr marL="819150" lvl="1" indent="-285750" algn="just" defTabSz="914400">
              <a:lnSpc>
                <a:spcPct val="80000"/>
              </a:lnSpc>
            </a:pPr>
            <a:r>
              <a:rPr lang="en-US" altLang="zh-CN" sz="2400" dirty="0">
                <a:solidFill>
                  <a:srgbClr val="0000FF"/>
                </a:solidFill>
              </a:rPr>
              <a:t>FROM</a:t>
            </a:r>
            <a:r>
              <a:rPr lang="zh-CN" altLang="en-US" sz="2400" dirty="0">
                <a:solidFill>
                  <a:srgbClr val="0000FF"/>
                </a:solidFill>
              </a:rPr>
              <a:t>子句</a:t>
            </a:r>
            <a:r>
              <a:rPr lang="zh-CN" altLang="en-US" sz="2400" dirty="0"/>
              <a:t>：指定查询对象</a:t>
            </a:r>
            <a:r>
              <a:rPr lang="en-US" altLang="zh-CN" sz="2400" dirty="0"/>
              <a:t>(</a:t>
            </a:r>
            <a:r>
              <a:rPr lang="zh-CN" altLang="en-US" sz="2400" dirty="0"/>
              <a:t>基本表或视图</a:t>
            </a:r>
            <a:r>
              <a:rPr lang="en-US" altLang="zh-CN" sz="2400" dirty="0"/>
              <a:t>)</a:t>
            </a:r>
          </a:p>
          <a:p>
            <a:pPr marL="819150" lvl="1" indent="-285750" algn="just" defTabSz="914400">
              <a:lnSpc>
                <a:spcPct val="80000"/>
              </a:lnSpc>
            </a:pPr>
            <a:r>
              <a:rPr lang="en-US" altLang="zh-CN" sz="2400" dirty="0">
                <a:solidFill>
                  <a:srgbClr val="0000FF"/>
                </a:solidFill>
              </a:rPr>
              <a:t>WHERE</a:t>
            </a:r>
            <a:r>
              <a:rPr lang="zh-CN" altLang="en-US" sz="2400" dirty="0">
                <a:solidFill>
                  <a:srgbClr val="0000FF"/>
                </a:solidFill>
              </a:rPr>
              <a:t>子句</a:t>
            </a:r>
            <a:r>
              <a:rPr lang="zh-CN" altLang="en-US" sz="2400" dirty="0"/>
              <a:t>：指定查询条件</a:t>
            </a:r>
          </a:p>
          <a:p>
            <a:pPr marL="819150" lvl="1" indent="-285750" algn="just" defTabSz="914400">
              <a:lnSpc>
                <a:spcPct val="80000"/>
              </a:lnSpc>
            </a:pPr>
            <a:r>
              <a:rPr lang="zh-CN" altLang="en-US" sz="2400" dirty="0"/>
              <a:t> </a:t>
            </a:r>
            <a:r>
              <a:rPr lang="en-US" altLang="zh-CN" sz="2400" dirty="0">
                <a:solidFill>
                  <a:srgbClr val="0000FF"/>
                </a:solidFill>
              </a:rPr>
              <a:t>GROUP BY</a:t>
            </a:r>
            <a:r>
              <a:rPr lang="zh-CN" altLang="en-US" sz="2400" dirty="0">
                <a:solidFill>
                  <a:srgbClr val="0000FF"/>
                </a:solidFill>
              </a:rPr>
              <a:t>子句</a:t>
            </a:r>
            <a:r>
              <a:rPr lang="zh-CN" altLang="en-US" sz="2400" dirty="0"/>
              <a:t>：对查询结果按指定列的值分组，该属性列值相等的元组为一个组。通常会在每组中作用集函数。</a:t>
            </a:r>
          </a:p>
          <a:p>
            <a:pPr marL="819150" lvl="1" indent="-285750" algn="just" defTabSz="914400">
              <a:lnSpc>
                <a:spcPct val="80000"/>
              </a:lnSpc>
            </a:pPr>
            <a:r>
              <a:rPr lang="en-US" altLang="zh-CN" sz="2400" dirty="0">
                <a:solidFill>
                  <a:srgbClr val="0000FF"/>
                </a:solidFill>
              </a:rPr>
              <a:t>HAVING</a:t>
            </a:r>
            <a:r>
              <a:rPr lang="zh-CN" altLang="en-US" sz="2400" dirty="0">
                <a:solidFill>
                  <a:srgbClr val="0000FF"/>
                </a:solidFill>
              </a:rPr>
              <a:t>短语</a:t>
            </a:r>
            <a:r>
              <a:rPr lang="zh-CN" altLang="en-US" sz="2400" dirty="0"/>
              <a:t>：筛选出只有满足指定条件的组</a:t>
            </a:r>
          </a:p>
          <a:p>
            <a:pPr marL="819150" lvl="1" indent="-285750" defTabSz="914400">
              <a:lnSpc>
                <a:spcPct val="80000"/>
              </a:lnSpc>
            </a:pPr>
            <a:r>
              <a:rPr lang="en-US" altLang="zh-CN" sz="2400" dirty="0">
                <a:solidFill>
                  <a:srgbClr val="0000FF"/>
                </a:solidFill>
              </a:rPr>
              <a:t>ORDER BY</a:t>
            </a:r>
            <a:r>
              <a:rPr lang="zh-CN" altLang="en-US" sz="2400" dirty="0">
                <a:solidFill>
                  <a:srgbClr val="0000FF"/>
                </a:solidFill>
              </a:rPr>
              <a:t>子句</a:t>
            </a:r>
            <a:r>
              <a:rPr lang="zh-CN" altLang="en-US" sz="2400" dirty="0"/>
              <a:t>：对查询结果表按指定列值的升序或降序排序 </a:t>
            </a:r>
          </a:p>
        </p:txBody>
      </p:sp>
    </p:spTree>
    <p:extLst>
      <p:ext uri="{BB962C8B-B14F-4D97-AF65-F5344CB8AC3E}">
        <p14:creationId xmlns:p14="http://schemas.microsoft.com/office/powerpoint/2010/main" val="3775296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0"/>
          </p:nvPr>
        </p:nvSpPr>
        <p:spPr/>
        <p:txBody>
          <a:bodyPr/>
          <a:lstStyle/>
          <a:p>
            <a:fld id="{AFC51152-EAFF-4708-96A5-389D7B604874}" type="slidenum">
              <a:rPr lang="zh-CN" altLang="en-US"/>
              <a:pPr/>
              <a:t>74</a:t>
            </a:fld>
            <a:endParaRPr lang="en-US" altLang="zh-CN"/>
          </a:p>
        </p:txBody>
      </p:sp>
      <p:sp>
        <p:nvSpPr>
          <p:cNvPr id="33" name="日期占位符 4"/>
          <p:cNvSpPr>
            <a:spLocks noGrp="1"/>
          </p:cNvSpPr>
          <p:nvPr>
            <p:ph type="dt" sz="half" idx="11"/>
          </p:nvPr>
        </p:nvSpPr>
        <p:spPr/>
        <p:txBody>
          <a:bodyPr/>
          <a:lstStyle/>
          <a:p>
            <a:fld id="{FB0EEC1A-0009-479B-906C-69DB5E527FA0}" type="datetime1">
              <a:rPr lang="zh-CN" altLang="en-US"/>
              <a:pPr/>
              <a:t>2024/6/12</a:t>
            </a:fld>
            <a:endParaRPr lang="en-US" altLang="zh-CN" sz="1000"/>
          </a:p>
        </p:txBody>
      </p:sp>
      <p:sp>
        <p:nvSpPr>
          <p:cNvPr id="1319938" name="Rectangle 2"/>
          <p:cNvSpPr>
            <a:spLocks noGrp="1" noChangeArrowheads="1"/>
          </p:cNvSpPr>
          <p:nvPr>
            <p:ph type="title"/>
          </p:nvPr>
        </p:nvSpPr>
        <p:spPr/>
        <p:txBody>
          <a:bodyPr/>
          <a:lstStyle/>
          <a:p>
            <a:pPr defTabSz="914400"/>
            <a:r>
              <a:rPr lang="en-US" altLang="zh-CN"/>
              <a:t>1.  </a:t>
            </a:r>
            <a:r>
              <a:rPr lang="zh-CN" altLang="en-US"/>
              <a:t>单表查询</a:t>
            </a:r>
          </a:p>
        </p:txBody>
      </p:sp>
      <p:sp>
        <p:nvSpPr>
          <p:cNvPr id="1319940" name="Rectangle 4"/>
          <p:cNvSpPr>
            <a:spLocks noChangeArrowheads="1"/>
          </p:cNvSpPr>
          <p:nvPr/>
        </p:nvSpPr>
        <p:spPr bwMode="auto">
          <a:xfrm>
            <a:off x="1238250" y="1752600"/>
            <a:ext cx="81724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9941" name="Rectangle 5"/>
          <p:cNvSpPr>
            <a:spLocks noChangeArrowheads="1"/>
          </p:cNvSpPr>
          <p:nvPr/>
        </p:nvSpPr>
        <p:spPr bwMode="auto">
          <a:xfrm>
            <a:off x="1485900" y="1752600"/>
            <a:ext cx="7594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319943" name="Rectangle 7"/>
          <p:cNvSpPr>
            <a:spLocks noGrp="1" noChangeArrowheads="1"/>
          </p:cNvSpPr>
          <p:nvPr>
            <p:ph type="body" idx="1"/>
          </p:nvPr>
        </p:nvSpPr>
        <p:spPr>
          <a:xfrm>
            <a:off x="488950" y="1100138"/>
            <a:ext cx="8820150" cy="384175"/>
          </a:xfrm>
        </p:spPr>
        <p:txBody>
          <a:bodyPr/>
          <a:lstStyle/>
          <a:p>
            <a:r>
              <a:rPr kumimoji="1" lang="en-US" altLang="zh-CN"/>
              <a:t>WHERE</a:t>
            </a:r>
            <a:r>
              <a:rPr kumimoji="1" lang="zh-CN" altLang="en-US"/>
              <a:t>子句常用的查询条件</a:t>
            </a:r>
          </a:p>
        </p:txBody>
      </p:sp>
      <p:graphicFrame>
        <p:nvGraphicFramePr>
          <p:cNvPr id="1320037" name="Group 101"/>
          <p:cNvGraphicFramePr>
            <a:graphicFrameLocks noGrp="1"/>
          </p:cNvGraphicFramePr>
          <p:nvPr/>
        </p:nvGraphicFramePr>
        <p:xfrm>
          <a:off x="344488" y="1477963"/>
          <a:ext cx="9217025" cy="5029200"/>
        </p:xfrm>
        <a:graphic>
          <a:graphicData uri="http://schemas.openxmlformats.org/drawingml/2006/table">
            <a:tbl>
              <a:tblPr/>
              <a:tblGrid>
                <a:gridCol w="2082800">
                  <a:extLst>
                    <a:ext uri="{9D8B030D-6E8A-4147-A177-3AD203B41FA5}">
                      <a16:colId xmlns:a16="http://schemas.microsoft.com/office/drawing/2014/main" val="20000"/>
                    </a:ext>
                  </a:extLst>
                </a:gridCol>
                <a:gridCol w="7134225">
                  <a:extLst>
                    <a:ext uri="{9D8B030D-6E8A-4147-A177-3AD203B41FA5}">
                      <a16:colId xmlns:a16="http://schemas.microsoft.com/office/drawing/2014/main" val="20001"/>
                    </a:ext>
                  </a:extLst>
                </a:gridCol>
              </a:tblGrid>
              <a:tr h="3730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比较表达式</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1&gt;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比较算符 </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（或常量）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比较算符：</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逻辑表达式</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条件表达式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1&gt;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逻辑算符 </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条件表达式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2&gt;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逻辑算符：</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AND</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OR</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BETWEEN</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1&gt;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BETWEEN &lt;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常量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2&gt; AND &lt;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常量</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或列名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3&gt;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IN</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IN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（常量表列 或 </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SELECT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语句）</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LIKE</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LIKE </a:t>
                      </a:r>
                      <a:r>
                        <a:rPr kumimoji="0" lang="en-US" altLang="zh-CN" sz="2400" b="1" i="0" u="none" strike="noStrike" cap="none" normalizeH="0" baseline="0">
                          <a:ln>
                            <a:noFill/>
                          </a:ln>
                          <a:solidFill>
                            <a:schemeClr val="tx1"/>
                          </a:solidFill>
                          <a:effectLst/>
                          <a:latin typeface="Arial"/>
                          <a:ea typeface="宋体" pitchFamily="2" charset="-122"/>
                          <a:cs typeface="Times New Roman" pitchFamily="18" charset="0"/>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匹配字符串</a:t>
                      </a:r>
                      <a:r>
                        <a:rPr kumimoji="0" lang="zh-CN" altLang="en-US" sz="2400" b="1" i="0" u="none" strike="noStrike" cap="none" normalizeH="0" baseline="0">
                          <a:ln>
                            <a:noFill/>
                          </a:ln>
                          <a:solidFill>
                            <a:schemeClr val="tx1"/>
                          </a:solidFill>
                          <a:effectLst/>
                          <a:latin typeface="Arial"/>
                          <a:ea typeface="宋体" pitchFamily="2" charset="-122"/>
                          <a:cs typeface="Times New Roman" pitchFamily="18" charset="0"/>
                        </a:rPr>
                        <a:t>’</a:t>
                      </a:r>
                      <a:endPar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匹配符：“</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_”</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表示匹配一个字符，“</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表示匹配任意字符串</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NULL</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列名</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&gt; IS</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NULL</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EXISTS</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EXISTS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SELECT</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语句）</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048451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DFC76F4-C2B0-4E8D-BF8A-E5CCDC5564D1}" type="slidenum">
              <a:rPr lang="zh-CN" altLang="en-US"/>
              <a:pPr/>
              <a:t>75</a:t>
            </a:fld>
            <a:endParaRPr lang="en-US" altLang="zh-CN"/>
          </a:p>
        </p:txBody>
      </p:sp>
      <p:sp>
        <p:nvSpPr>
          <p:cNvPr id="5" name="日期占位符 4"/>
          <p:cNvSpPr>
            <a:spLocks noGrp="1"/>
          </p:cNvSpPr>
          <p:nvPr>
            <p:ph type="dt" sz="half" idx="11"/>
          </p:nvPr>
        </p:nvSpPr>
        <p:spPr/>
        <p:txBody>
          <a:bodyPr/>
          <a:lstStyle/>
          <a:p>
            <a:fld id="{D0495098-1559-4F06-8ABB-A71C0651E0B0}" type="datetime1">
              <a:rPr lang="zh-CN" altLang="en-US"/>
              <a:pPr/>
              <a:t>2024/6/12</a:t>
            </a:fld>
            <a:endParaRPr lang="en-US" altLang="zh-CN" sz="1000"/>
          </a:p>
        </p:txBody>
      </p:sp>
      <p:sp>
        <p:nvSpPr>
          <p:cNvPr id="1492994" name="Rectangle 2"/>
          <p:cNvSpPr>
            <a:spLocks noGrp="1" noChangeArrowheads="1"/>
          </p:cNvSpPr>
          <p:nvPr>
            <p:ph type="title"/>
          </p:nvPr>
        </p:nvSpPr>
        <p:spPr/>
        <p:txBody>
          <a:bodyPr/>
          <a:lstStyle/>
          <a:p>
            <a:r>
              <a:rPr lang="zh-CN" altLang="en-US"/>
              <a:t>空值</a:t>
            </a:r>
          </a:p>
        </p:txBody>
      </p:sp>
      <p:sp>
        <p:nvSpPr>
          <p:cNvPr id="1492995" name="Rectangle 3"/>
          <p:cNvSpPr>
            <a:spLocks noGrp="1" noChangeArrowheads="1"/>
          </p:cNvSpPr>
          <p:nvPr>
            <p:ph type="body" idx="1"/>
          </p:nvPr>
        </p:nvSpPr>
        <p:spPr>
          <a:xfrm>
            <a:off x="631825" y="1035050"/>
            <a:ext cx="8820150" cy="5378450"/>
          </a:xfrm>
        </p:spPr>
        <p:txBody>
          <a:bodyPr/>
          <a:lstStyle/>
          <a:p>
            <a:pPr marL="342900" indent="-342900" defTabSz="914400">
              <a:spcBef>
                <a:spcPct val="0"/>
              </a:spcBef>
            </a:pPr>
            <a:r>
              <a:rPr lang="en-US" altLang="zh-CN" dirty="0"/>
              <a:t>SQL</a:t>
            </a:r>
            <a:r>
              <a:rPr lang="zh-CN" altLang="en-US" dirty="0"/>
              <a:t>允许属性有一个特殊值</a:t>
            </a:r>
            <a:r>
              <a:rPr lang="en-US" altLang="zh-CN" dirty="0"/>
              <a:t>NULL</a:t>
            </a:r>
            <a:r>
              <a:rPr lang="zh-CN" altLang="en-US" dirty="0"/>
              <a:t>称作空值。</a:t>
            </a:r>
          </a:p>
          <a:p>
            <a:pPr marL="742950" lvl="1" indent="-285750" defTabSz="914400">
              <a:spcBef>
                <a:spcPct val="0"/>
              </a:spcBef>
            </a:pPr>
            <a:r>
              <a:rPr lang="zh-CN" altLang="en-US" dirty="0"/>
              <a:t>未知值：有值但是不知道是什么，例如未知生日</a:t>
            </a:r>
          </a:p>
          <a:p>
            <a:pPr marL="742950" lvl="1" indent="-285750" defTabSz="914400">
              <a:spcBef>
                <a:spcPct val="0"/>
              </a:spcBef>
            </a:pPr>
            <a:r>
              <a:rPr lang="zh-CN" altLang="en-US" dirty="0"/>
              <a:t>不适用的值：例如配偶的名字</a:t>
            </a:r>
          </a:p>
          <a:p>
            <a:pPr marL="742950" lvl="1" indent="-285750" defTabSz="914400">
              <a:spcBef>
                <a:spcPct val="0"/>
              </a:spcBef>
            </a:pPr>
            <a:r>
              <a:rPr lang="zh-CN" altLang="en-US" dirty="0"/>
              <a:t>保留的值：无权知道的值，例未公布的电话号码</a:t>
            </a:r>
          </a:p>
          <a:p>
            <a:pPr marL="342900" indent="-342900" defTabSz="914400">
              <a:spcBef>
                <a:spcPct val="0"/>
              </a:spcBef>
            </a:pPr>
            <a:r>
              <a:rPr lang="zh-CN" altLang="en-US" dirty="0"/>
              <a:t>空值的运算</a:t>
            </a:r>
          </a:p>
          <a:p>
            <a:pPr marL="742950" lvl="1" indent="-285750" defTabSz="914400">
              <a:spcBef>
                <a:spcPct val="0"/>
              </a:spcBef>
            </a:pPr>
            <a:r>
              <a:rPr lang="zh-CN" altLang="en-US" dirty="0"/>
              <a:t>空值不同于空白或零值。</a:t>
            </a:r>
            <a:r>
              <a:rPr lang="zh-CN" altLang="en-US" dirty="0">
                <a:solidFill>
                  <a:srgbClr val="0000FF"/>
                </a:solidFill>
              </a:rPr>
              <a:t>没有两个相等的空值。</a:t>
            </a:r>
            <a:r>
              <a:rPr lang="zh-CN" altLang="en-US" dirty="0">
                <a:solidFill>
                  <a:srgbClr val="C00000"/>
                </a:solidFill>
              </a:rPr>
              <a:t>空值和任何值进行算术运算，结果仍为空值</a:t>
            </a:r>
            <a:r>
              <a:rPr lang="zh-CN" altLang="en-US" dirty="0"/>
              <a:t>。</a:t>
            </a:r>
          </a:p>
          <a:p>
            <a:pPr marL="1143000" lvl="2" indent="-228600" defTabSz="914400">
              <a:spcBef>
                <a:spcPct val="0"/>
              </a:spcBef>
            </a:pPr>
            <a:r>
              <a:rPr lang="zh-CN" altLang="en-US" dirty="0"/>
              <a:t>执行计算时消除空值很重要，因为包含空值列的某些计算（如平均值）会不准确。 </a:t>
            </a:r>
          </a:p>
          <a:p>
            <a:pPr marL="742950" lvl="1" indent="-285750" defTabSz="914400">
              <a:spcBef>
                <a:spcPct val="0"/>
              </a:spcBef>
            </a:pPr>
            <a:r>
              <a:rPr lang="zh-CN" altLang="en-US" dirty="0"/>
              <a:t>当使用逻辑运算符和比较运算符，有可能返回 结果 </a:t>
            </a:r>
            <a:r>
              <a:rPr lang="en-US" altLang="zh-CN" dirty="0"/>
              <a:t>UNKNOWN</a:t>
            </a:r>
            <a:r>
              <a:rPr lang="zh-CN" altLang="en-US" dirty="0"/>
              <a:t>， 是与</a:t>
            </a:r>
            <a:r>
              <a:rPr lang="en-US" altLang="zh-CN" dirty="0"/>
              <a:t>TRUE </a:t>
            </a:r>
            <a:r>
              <a:rPr lang="zh-CN" altLang="en-US" dirty="0"/>
              <a:t>和 </a:t>
            </a:r>
            <a:r>
              <a:rPr lang="en-US" altLang="zh-CN" dirty="0"/>
              <a:t>FALSE </a:t>
            </a:r>
            <a:r>
              <a:rPr lang="zh-CN" altLang="en-US" dirty="0"/>
              <a:t>相同的布尔值</a:t>
            </a:r>
          </a:p>
          <a:p>
            <a:pPr marL="342900" indent="-342900" defTabSz="914400">
              <a:spcBef>
                <a:spcPct val="0"/>
              </a:spcBef>
            </a:pPr>
            <a:r>
              <a:rPr lang="zh-CN" altLang="en-US" dirty="0"/>
              <a:t>空串指的是零长度字符串</a:t>
            </a:r>
          </a:p>
          <a:p>
            <a:pPr marL="742950" lvl="1" indent="-285750" defTabSz="914400">
              <a:spcBef>
                <a:spcPct val="0"/>
              </a:spcBef>
            </a:pPr>
            <a:r>
              <a:rPr lang="zh-CN" altLang="en-US" dirty="0"/>
              <a:t>当 </a:t>
            </a:r>
            <a:r>
              <a:rPr lang="en-US" altLang="zh-CN" dirty="0"/>
              <a:t>m </a:t>
            </a:r>
            <a:r>
              <a:rPr lang="zh-CN" altLang="en-US" dirty="0"/>
              <a:t>为</a:t>
            </a:r>
            <a:r>
              <a:rPr lang="en-US" altLang="zh-CN" dirty="0"/>
              <a:t>0</a:t>
            </a:r>
            <a:r>
              <a:rPr lang="zh-CN" altLang="en-US" dirty="0"/>
              <a:t>或负数时，</a:t>
            </a:r>
            <a:r>
              <a:rPr lang="en-US" altLang="zh-CN" dirty="0"/>
              <a:t>RIGHT('123', m) </a:t>
            </a:r>
            <a:r>
              <a:rPr lang="zh-CN" altLang="en-US" dirty="0"/>
              <a:t>返回空字符串</a:t>
            </a:r>
            <a:r>
              <a:rPr lang="en-US" altLang="zh-CN" dirty="0"/>
              <a:t>RTRIM('     ') </a:t>
            </a:r>
            <a:r>
              <a:rPr lang="zh-CN" altLang="en-US" dirty="0"/>
              <a:t>返回空字符串。</a:t>
            </a:r>
          </a:p>
        </p:txBody>
      </p:sp>
    </p:spTree>
    <p:extLst>
      <p:ext uri="{BB962C8B-B14F-4D97-AF65-F5344CB8AC3E}">
        <p14:creationId xmlns:p14="http://schemas.microsoft.com/office/powerpoint/2010/main" val="2570375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92995">
                                            <p:txEl>
                                              <p:pRg st="0" end="0"/>
                                            </p:txEl>
                                          </p:spTgt>
                                        </p:tgtEl>
                                        <p:attrNameLst>
                                          <p:attrName>style.visibility</p:attrName>
                                        </p:attrNameLst>
                                      </p:cBhvr>
                                      <p:to>
                                        <p:strVal val="visible"/>
                                      </p:to>
                                    </p:set>
                                    <p:animEffect transition="in" filter="wipe(up)">
                                      <p:cBhvr>
                                        <p:cTn id="7" dur="1000"/>
                                        <p:tgtEl>
                                          <p:spTgt spid="1492995">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92995">
                                            <p:txEl>
                                              <p:pRg st="1" end="1"/>
                                            </p:txEl>
                                          </p:spTgt>
                                        </p:tgtEl>
                                        <p:attrNameLst>
                                          <p:attrName>style.visibility</p:attrName>
                                        </p:attrNameLst>
                                      </p:cBhvr>
                                      <p:to>
                                        <p:strVal val="visible"/>
                                      </p:to>
                                    </p:set>
                                    <p:animEffect transition="in" filter="wipe(up)">
                                      <p:cBhvr>
                                        <p:cTn id="11" dur="1000"/>
                                        <p:tgtEl>
                                          <p:spTgt spid="1492995">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492995">
                                            <p:txEl>
                                              <p:pRg st="2" end="2"/>
                                            </p:txEl>
                                          </p:spTgt>
                                        </p:tgtEl>
                                        <p:attrNameLst>
                                          <p:attrName>style.visibility</p:attrName>
                                        </p:attrNameLst>
                                      </p:cBhvr>
                                      <p:to>
                                        <p:strVal val="visible"/>
                                      </p:to>
                                    </p:set>
                                    <p:animEffect transition="in" filter="wipe(up)">
                                      <p:cBhvr>
                                        <p:cTn id="15" dur="1000"/>
                                        <p:tgtEl>
                                          <p:spTgt spid="1492995">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492995">
                                            <p:txEl>
                                              <p:pRg st="3" end="3"/>
                                            </p:txEl>
                                          </p:spTgt>
                                        </p:tgtEl>
                                        <p:attrNameLst>
                                          <p:attrName>style.visibility</p:attrName>
                                        </p:attrNameLst>
                                      </p:cBhvr>
                                      <p:to>
                                        <p:strVal val="visible"/>
                                      </p:to>
                                    </p:set>
                                    <p:animEffect transition="in" filter="wipe(up)">
                                      <p:cBhvr>
                                        <p:cTn id="19" dur="1000"/>
                                        <p:tgtEl>
                                          <p:spTgt spid="149299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492995">
                                            <p:txEl>
                                              <p:pRg st="4" end="4"/>
                                            </p:txEl>
                                          </p:spTgt>
                                        </p:tgtEl>
                                        <p:attrNameLst>
                                          <p:attrName>style.visibility</p:attrName>
                                        </p:attrNameLst>
                                      </p:cBhvr>
                                      <p:to>
                                        <p:strVal val="visible"/>
                                      </p:to>
                                    </p:set>
                                    <p:animEffect transition="in" filter="wipe(up)">
                                      <p:cBhvr>
                                        <p:cTn id="24" dur="1000"/>
                                        <p:tgtEl>
                                          <p:spTgt spid="1492995">
                                            <p:txEl>
                                              <p:pRg st="4" end="4"/>
                                            </p:txEl>
                                          </p:spTgt>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492995">
                                            <p:txEl>
                                              <p:pRg st="5" end="5"/>
                                            </p:txEl>
                                          </p:spTgt>
                                        </p:tgtEl>
                                        <p:attrNameLst>
                                          <p:attrName>style.visibility</p:attrName>
                                        </p:attrNameLst>
                                      </p:cBhvr>
                                      <p:to>
                                        <p:strVal val="visible"/>
                                      </p:to>
                                    </p:set>
                                    <p:animEffect transition="in" filter="wipe(up)">
                                      <p:cBhvr>
                                        <p:cTn id="28" dur="1000"/>
                                        <p:tgtEl>
                                          <p:spTgt spid="1492995">
                                            <p:txEl>
                                              <p:pRg st="5" end="5"/>
                                            </p:txEl>
                                          </p:spTgt>
                                        </p:tgtEl>
                                      </p:cBhvr>
                                    </p:animEffect>
                                  </p:childTnLst>
                                </p:cTn>
                              </p:par>
                            </p:childTnLst>
                          </p:cTn>
                        </p:par>
                        <p:par>
                          <p:cTn id="29" fill="hold" nodeType="afterGroup">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1492995">
                                            <p:txEl>
                                              <p:pRg st="6" end="6"/>
                                            </p:txEl>
                                          </p:spTgt>
                                        </p:tgtEl>
                                        <p:attrNameLst>
                                          <p:attrName>style.visibility</p:attrName>
                                        </p:attrNameLst>
                                      </p:cBhvr>
                                      <p:to>
                                        <p:strVal val="visible"/>
                                      </p:to>
                                    </p:set>
                                    <p:animEffect transition="in" filter="wipe(up)">
                                      <p:cBhvr>
                                        <p:cTn id="32" dur="1000"/>
                                        <p:tgtEl>
                                          <p:spTgt spid="1492995">
                                            <p:txEl>
                                              <p:pRg st="6" end="6"/>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1492995">
                                            <p:txEl>
                                              <p:pRg st="7" end="7"/>
                                            </p:txEl>
                                          </p:spTgt>
                                        </p:tgtEl>
                                        <p:attrNameLst>
                                          <p:attrName>style.visibility</p:attrName>
                                        </p:attrNameLst>
                                      </p:cBhvr>
                                      <p:to>
                                        <p:strVal val="visible"/>
                                      </p:to>
                                    </p:set>
                                    <p:animEffect transition="in" filter="wipe(up)">
                                      <p:cBhvr>
                                        <p:cTn id="36" dur="1000"/>
                                        <p:tgtEl>
                                          <p:spTgt spid="1492995">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492995">
                                            <p:txEl>
                                              <p:pRg st="8" end="8"/>
                                            </p:txEl>
                                          </p:spTgt>
                                        </p:tgtEl>
                                        <p:attrNameLst>
                                          <p:attrName>style.visibility</p:attrName>
                                        </p:attrNameLst>
                                      </p:cBhvr>
                                      <p:to>
                                        <p:strVal val="visible"/>
                                      </p:to>
                                    </p:set>
                                    <p:animEffect transition="in" filter="wipe(up)">
                                      <p:cBhvr>
                                        <p:cTn id="41" dur="1000"/>
                                        <p:tgtEl>
                                          <p:spTgt spid="1492995">
                                            <p:txEl>
                                              <p:pRg st="8" end="8"/>
                                            </p:txEl>
                                          </p:spTgt>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92995">
                                            <p:txEl>
                                              <p:pRg st="9" end="9"/>
                                            </p:txEl>
                                          </p:spTgt>
                                        </p:tgtEl>
                                        <p:attrNameLst>
                                          <p:attrName>style.visibility</p:attrName>
                                        </p:attrNameLst>
                                      </p:cBhvr>
                                      <p:to>
                                        <p:strVal val="visible"/>
                                      </p:to>
                                    </p:set>
                                    <p:animEffect transition="in" filter="wipe(up)">
                                      <p:cBhvr>
                                        <p:cTn id="44" dur="1000"/>
                                        <p:tgtEl>
                                          <p:spTgt spid="14929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2995"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1041640-7143-4B69-A19B-DAC572BACA28}" type="slidenum">
              <a:rPr lang="zh-CN" altLang="en-US"/>
              <a:pPr/>
              <a:t>76</a:t>
            </a:fld>
            <a:endParaRPr lang="en-US" altLang="zh-CN"/>
          </a:p>
        </p:txBody>
      </p:sp>
      <p:sp>
        <p:nvSpPr>
          <p:cNvPr id="5" name="日期占位符 4"/>
          <p:cNvSpPr>
            <a:spLocks noGrp="1"/>
          </p:cNvSpPr>
          <p:nvPr>
            <p:ph type="dt" sz="half" idx="11"/>
          </p:nvPr>
        </p:nvSpPr>
        <p:spPr/>
        <p:txBody>
          <a:bodyPr/>
          <a:lstStyle/>
          <a:p>
            <a:fld id="{80F7E097-FC7D-4AC7-B0B1-EF1952E7705E}" type="datetime1">
              <a:rPr lang="zh-CN" altLang="en-US"/>
              <a:pPr/>
              <a:t>2024/6/12</a:t>
            </a:fld>
            <a:endParaRPr lang="en-US" altLang="zh-CN" sz="1000"/>
          </a:p>
        </p:txBody>
      </p:sp>
      <p:sp>
        <p:nvSpPr>
          <p:cNvPr id="1346562" name="Rectangle 2"/>
          <p:cNvSpPr>
            <a:spLocks noGrp="1" noChangeArrowheads="1"/>
          </p:cNvSpPr>
          <p:nvPr>
            <p:ph type="title"/>
          </p:nvPr>
        </p:nvSpPr>
        <p:spPr/>
        <p:txBody>
          <a:bodyPr/>
          <a:lstStyle/>
          <a:p>
            <a:r>
              <a:rPr lang="zh-CN" altLang="en-US"/>
              <a:t>使用集函数 </a:t>
            </a:r>
          </a:p>
        </p:txBody>
      </p:sp>
      <p:sp>
        <p:nvSpPr>
          <p:cNvPr id="1346563" name="Rectangle 3"/>
          <p:cNvSpPr>
            <a:spLocks noGrp="1" noChangeArrowheads="1"/>
          </p:cNvSpPr>
          <p:nvPr>
            <p:ph type="body" idx="1"/>
          </p:nvPr>
        </p:nvSpPr>
        <p:spPr>
          <a:xfrm>
            <a:off x="650875" y="1143000"/>
            <a:ext cx="8910638" cy="4804392"/>
          </a:xfrm>
        </p:spPr>
        <p:txBody>
          <a:bodyPr/>
          <a:lstStyle/>
          <a:p>
            <a:pPr marL="342900" indent="-342900" algn="just" defTabSz="914400">
              <a:lnSpc>
                <a:spcPct val="80000"/>
              </a:lnSpc>
            </a:pPr>
            <a:r>
              <a:rPr lang="zh-CN" altLang="en-US" dirty="0"/>
              <a:t>主要集函数</a:t>
            </a:r>
          </a:p>
          <a:p>
            <a:pPr marL="742950" lvl="1" indent="-285750" algn="just" defTabSz="914400">
              <a:lnSpc>
                <a:spcPct val="80000"/>
              </a:lnSpc>
            </a:pPr>
            <a:r>
              <a:rPr lang="zh-CN" altLang="en-US" dirty="0"/>
              <a:t>计数</a:t>
            </a:r>
          </a:p>
          <a:p>
            <a:pPr marL="1143000" lvl="2" indent="-228600" algn="just" defTabSz="914400">
              <a:lnSpc>
                <a:spcPct val="80000"/>
              </a:lnSpc>
            </a:pPr>
            <a:r>
              <a:rPr lang="en-US" altLang="zh-CN" dirty="0">
                <a:highlight>
                  <a:srgbClr val="CCFFCC"/>
                </a:highlight>
              </a:rPr>
              <a:t>COUNT</a:t>
            </a:r>
            <a:r>
              <a:rPr lang="zh-CN" altLang="en-US" dirty="0"/>
              <a:t>（</a:t>
            </a:r>
            <a:r>
              <a:rPr lang="en-US" altLang="zh-CN" dirty="0"/>
              <a:t>[DISTINCT|</a:t>
            </a:r>
            <a:r>
              <a:rPr lang="en-US" altLang="zh-CN" u="sng" dirty="0"/>
              <a:t>ALL</a:t>
            </a:r>
            <a:r>
              <a:rPr lang="en-US" altLang="zh-CN" dirty="0"/>
              <a:t>] *</a:t>
            </a:r>
            <a:r>
              <a:rPr lang="zh-CN" altLang="en-US" dirty="0"/>
              <a:t>）</a:t>
            </a:r>
          </a:p>
          <a:p>
            <a:pPr marL="1143000" lvl="2" indent="-228600" algn="just" defTabSz="914400">
              <a:lnSpc>
                <a:spcPct val="80000"/>
              </a:lnSpc>
            </a:pPr>
            <a:r>
              <a:rPr lang="en-US" altLang="zh-CN" dirty="0"/>
              <a:t>COUNT</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p>
          <a:p>
            <a:pPr marL="742950" lvl="1" indent="-285750" algn="just" defTabSz="914400">
              <a:lnSpc>
                <a:spcPct val="80000"/>
              </a:lnSpc>
            </a:pPr>
            <a:r>
              <a:rPr lang="zh-CN" altLang="en-US" dirty="0"/>
              <a:t>计算总和       </a:t>
            </a:r>
            <a:r>
              <a:rPr lang="en-US" altLang="zh-CN" dirty="0"/>
              <a:t>SUM</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p>
          <a:p>
            <a:pPr marL="742950" lvl="1" indent="-285750" algn="just" defTabSz="914400">
              <a:lnSpc>
                <a:spcPct val="80000"/>
              </a:lnSpc>
            </a:pPr>
            <a:r>
              <a:rPr lang="zh-CN" altLang="en-US" dirty="0"/>
              <a:t> 计算平均值  </a:t>
            </a:r>
            <a:r>
              <a:rPr lang="en-US" altLang="zh-CN" dirty="0"/>
              <a:t>AVG</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p>
          <a:p>
            <a:pPr marL="742950" lvl="1" indent="-285750" algn="just" defTabSz="914400">
              <a:lnSpc>
                <a:spcPct val="80000"/>
              </a:lnSpc>
            </a:pPr>
            <a:r>
              <a:rPr lang="zh-CN" altLang="en-US" dirty="0"/>
              <a:t>求最大值      </a:t>
            </a:r>
            <a:r>
              <a:rPr lang="en-US" altLang="zh-CN" dirty="0"/>
              <a:t>MAX</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a:t>
            </a:r>
          </a:p>
          <a:p>
            <a:pPr marL="742950" lvl="1" indent="-285750" algn="just" defTabSz="914400">
              <a:lnSpc>
                <a:spcPct val="80000"/>
              </a:lnSpc>
            </a:pPr>
            <a:r>
              <a:rPr lang="zh-CN" altLang="en-US" dirty="0"/>
              <a:t>求最小值      </a:t>
            </a:r>
            <a:r>
              <a:rPr lang="en-US" altLang="zh-CN" dirty="0"/>
              <a:t>MIN</a:t>
            </a:r>
            <a:r>
              <a:rPr lang="zh-CN" altLang="en-US" dirty="0"/>
              <a:t>（</a:t>
            </a:r>
            <a:r>
              <a:rPr lang="en-US" altLang="zh-CN" dirty="0"/>
              <a:t>[DISTINCT|</a:t>
            </a:r>
            <a:r>
              <a:rPr lang="en-US" altLang="zh-CN" u="sng" dirty="0"/>
              <a:t>ALL</a:t>
            </a:r>
            <a:r>
              <a:rPr lang="en-US" altLang="zh-CN" dirty="0"/>
              <a:t>] &lt;</a:t>
            </a:r>
            <a:r>
              <a:rPr lang="zh-CN" altLang="en-US" dirty="0"/>
              <a:t>列名</a:t>
            </a:r>
            <a:r>
              <a:rPr lang="en-US" altLang="zh-CN" dirty="0"/>
              <a:t>&gt;</a:t>
            </a:r>
            <a:r>
              <a:rPr lang="zh-CN" altLang="en-US" dirty="0"/>
              <a:t>）	</a:t>
            </a:r>
          </a:p>
          <a:p>
            <a:pPr marL="342900" indent="-342900" algn="just" defTabSz="914400">
              <a:lnSpc>
                <a:spcPct val="80000"/>
              </a:lnSpc>
            </a:pPr>
            <a:r>
              <a:rPr lang="en-US" altLang="zh-CN" dirty="0"/>
              <a:t>DISTINCT</a:t>
            </a:r>
            <a:r>
              <a:rPr lang="zh-CN" altLang="en-US" dirty="0"/>
              <a:t>短语：在计算时要取消指定列中的重复值</a:t>
            </a:r>
          </a:p>
          <a:p>
            <a:pPr marL="342900" indent="-342900" algn="just" defTabSz="914400">
              <a:lnSpc>
                <a:spcPct val="80000"/>
              </a:lnSpc>
            </a:pPr>
            <a:r>
              <a:rPr lang="en-US" altLang="zh-CN" dirty="0"/>
              <a:t>ALL</a:t>
            </a:r>
            <a:r>
              <a:rPr lang="zh-CN" altLang="en-US" dirty="0"/>
              <a:t>短语：不取消重复值</a:t>
            </a:r>
            <a:r>
              <a:rPr lang="en-US" altLang="zh-CN" dirty="0"/>
              <a:t>;  </a:t>
            </a:r>
            <a:r>
              <a:rPr lang="en-US" altLang="zh-CN" dirty="0">
                <a:solidFill>
                  <a:srgbClr val="0000FF"/>
                </a:solidFill>
              </a:rPr>
              <a:t>ALL</a:t>
            </a:r>
            <a:r>
              <a:rPr lang="zh-CN" altLang="en-US" dirty="0">
                <a:solidFill>
                  <a:srgbClr val="0000FF"/>
                </a:solidFill>
              </a:rPr>
              <a:t>为缺省值</a:t>
            </a:r>
          </a:p>
        </p:txBody>
      </p:sp>
    </p:spTree>
    <p:extLst>
      <p:ext uri="{BB962C8B-B14F-4D97-AF65-F5344CB8AC3E}">
        <p14:creationId xmlns:p14="http://schemas.microsoft.com/office/powerpoint/2010/main" val="39565679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CF049B4-DA86-4D07-B564-C5BBA7912BA0}" type="slidenum">
              <a:rPr lang="zh-CN" altLang="en-US"/>
              <a:pPr/>
              <a:t>77</a:t>
            </a:fld>
            <a:endParaRPr lang="en-US" altLang="zh-CN"/>
          </a:p>
        </p:txBody>
      </p:sp>
      <p:sp>
        <p:nvSpPr>
          <p:cNvPr id="5" name="日期占位符 4"/>
          <p:cNvSpPr>
            <a:spLocks noGrp="1"/>
          </p:cNvSpPr>
          <p:nvPr>
            <p:ph type="dt" sz="half" idx="11"/>
          </p:nvPr>
        </p:nvSpPr>
        <p:spPr/>
        <p:txBody>
          <a:bodyPr/>
          <a:lstStyle/>
          <a:p>
            <a:fld id="{3C592FD5-7EF5-4CD6-8371-5C4FFDAD71E8}" type="datetime1">
              <a:rPr lang="zh-CN" altLang="en-US"/>
              <a:pPr/>
              <a:t>2024/6/12</a:t>
            </a:fld>
            <a:endParaRPr lang="en-US" altLang="zh-CN" sz="1000"/>
          </a:p>
        </p:txBody>
      </p:sp>
      <p:sp>
        <p:nvSpPr>
          <p:cNvPr id="1350658" name="Rectangle 2"/>
          <p:cNvSpPr>
            <a:spLocks noGrp="1" noChangeArrowheads="1"/>
          </p:cNvSpPr>
          <p:nvPr>
            <p:ph type="title"/>
          </p:nvPr>
        </p:nvSpPr>
        <p:spPr/>
        <p:txBody>
          <a:bodyPr/>
          <a:lstStyle/>
          <a:p>
            <a:r>
              <a:rPr lang="zh-CN" altLang="en-US"/>
              <a:t>对查询结果分组 </a:t>
            </a:r>
          </a:p>
        </p:txBody>
      </p:sp>
      <p:sp>
        <p:nvSpPr>
          <p:cNvPr id="1350659" name="Rectangle 3"/>
          <p:cNvSpPr>
            <a:spLocks noGrp="1" noChangeArrowheads="1"/>
          </p:cNvSpPr>
          <p:nvPr>
            <p:ph type="body" idx="1"/>
          </p:nvPr>
        </p:nvSpPr>
        <p:spPr>
          <a:xfrm>
            <a:off x="650875" y="1143000"/>
            <a:ext cx="8820150" cy="5149102"/>
          </a:xfrm>
        </p:spPr>
        <p:txBody>
          <a:bodyPr/>
          <a:lstStyle/>
          <a:p>
            <a:pPr algn="just">
              <a:lnSpc>
                <a:spcPct val="80000"/>
              </a:lnSpc>
              <a:buFont typeface="Wingdings" pitchFamily="2" charset="2"/>
              <a:buNone/>
            </a:pPr>
            <a:r>
              <a:rPr lang="zh-CN" altLang="en-US" dirty="0"/>
              <a:t>使用</a:t>
            </a:r>
            <a:r>
              <a:rPr lang="en-US" altLang="zh-CN" dirty="0">
                <a:highlight>
                  <a:srgbClr val="CCFFCC"/>
                </a:highlight>
              </a:rPr>
              <a:t>GROUP BY</a:t>
            </a:r>
            <a:r>
              <a:rPr lang="zh-CN" altLang="en-US" dirty="0"/>
              <a:t>子句分组 	</a:t>
            </a:r>
          </a:p>
          <a:p>
            <a:pPr algn="just">
              <a:lnSpc>
                <a:spcPct val="80000"/>
              </a:lnSpc>
            </a:pPr>
            <a:r>
              <a:rPr lang="zh-CN" altLang="en-US" dirty="0">
                <a:solidFill>
                  <a:srgbClr val="FF0000"/>
                </a:solidFill>
              </a:rPr>
              <a:t>细化集函数的作用对象</a:t>
            </a:r>
          </a:p>
          <a:p>
            <a:pPr lvl="1" algn="just">
              <a:lnSpc>
                <a:spcPct val="80000"/>
              </a:lnSpc>
            </a:pPr>
            <a:r>
              <a:rPr lang="zh-CN" altLang="en-US" dirty="0"/>
              <a:t> 未对查询结果分组，集函数将作用于整个查询结果</a:t>
            </a:r>
          </a:p>
          <a:p>
            <a:pPr lvl="1">
              <a:lnSpc>
                <a:spcPct val="80000"/>
              </a:lnSpc>
            </a:pPr>
            <a:r>
              <a:rPr lang="zh-CN" altLang="en-US" dirty="0"/>
              <a:t> 对查询结果分组后，集函数将分别作用于每个组 </a:t>
            </a:r>
          </a:p>
          <a:p>
            <a:pPr algn="just">
              <a:lnSpc>
                <a:spcPct val="80000"/>
              </a:lnSpc>
            </a:pPr>
            <a:r>
              <a:rPr lang="zh-CN" altLang="en-US" dirty="0"/>
              <a:t>分组方法</a:t>
            </a:r>
            <a:r>
              <a:rPr lang="en-US" altLang="zh-CN" dirty="0"/>
              <a:t>:</a:t>
            </a:r>
            <a:r>
              <a:rPr lang="zh-CN" altLang="en-US" dirty="0"/>
              <a:t>按指定的一列或多列值分组</a:t>
            </a:r>
            <a:r>
              <a:rPr lang="en-US" altLang="zh-CN" dirty="0"/>
              <a:t>,</a:t>
            </a:r>
            <a:r>
              <a:rPr lang="zh-CN" altLang="en-US" dirty="0"/>
              <a:t>值相等的为一组</a:t>
            </a:r>
          </a:p>
          <a:p>
            <a:pPr lvl="1" algn="just">
              <a:lnSpc>
                <a:spcPct val="80000"/>
              </a:lnSpc>
            </a:pPr>
            <a:r>
              <a:rPr lang="zh-CN" altLang="en-US" dirty="0"/>
              <a:t>使用</a:t>
            </a:r>
            <a:r>
              <a:rPr lang="en-US" altLang="zh-CN" dirty="0"/>
              <a:t>GROUP BY</a:t>
            </a:r>
            <a:r>
              <a:rPr lang="zh-CN" altLang="en-US" dirty="0"/>
              <a:t>子句后，</a:t>
            </a:r>
            <a:r>
              <a:rPr lang="en-US" altLang="zh-CN" dirty="0">
                <a:solidFill>
                  <a:srgbClr val="FF0000"/>
                </a:solidFill>
              </a:rPr>
              <a:t>SELECT</a:t>
            </a:r>
            <a:r>
              <a:rPr lang="zh-CN" altLang="en-US" dirty="0">
                <a:solidFill>
                  <a:srgbClr val="FF0000"/>
                </a:solidFill>
              </a:rPr>
              <a:t>子句的列名列表中只能出现分组属性和集函数</a:t>
            </a:r>
            <a:endParaRPr lang="zh-CN" altLang="en-US" dirty="0"/>
          </a:p>
          <a:p>
            <a:pPr algn="just">
              <a:lnSpc>
                <a:spcPct val="80000"/>
              </a:lnSpc>
            </a:pPr>
            <a:r>
              <a:rPr lang="en-US" altLang="zh-CN" dirty="0"/>
              <a:t>[</a:t>
            </a:r>
            <a:r>
              <a:rPr lang="zh-CN" altLang="en-US" dirty="0">
                <a:ea typeface="黑体" pitchFamily="49" charset="-122"/>
              </a:rPr>
              <a:t>例</a:t>
            </a:r>
            <a:r>
              <a:rPr lang="en-US" altLang="zh-CN" dirty="0"/>
              <a:t>]  </a:t>
            </a:r>
            <a:r>
              <a:rPr lang="zh-CN" altLang="en-US" dirty="0"/>
              <a:t>求各个课程号及相应的选课人数。</a:t>
            </a:r>
          </a:p>
          <a:p>
            <a:pPr algn="just">
              <a:lnSpc>
                <a:spcPct val="80000"/>
              </a:lnSpc>
              <a:buFont typeface="Wingdings" pitchFamily="2" charset="2"/>
              <a:buNone/>
            </a:pPr>
            <a:r>
              <a:rPr lang="zh-CN" altLang="en-US" dirty="0"/>
              <a:t>     </a:t>
            </a:r>
            <a:r>
              <a:rPr lang="en-US" altLang="zh-CN" dirty="0"/>
              <a:t>SELECT </a:t>
            </a:r>
            <a:r>
              <a:rPr lang="en-US" altLang="zh-CN" dirty="0" err="1"/>
              <a:t>Cno</a:t>
            </a:r>
            <a:r>
              <a:rPr lang="en-US" altLang="zh-CN" dirty="0"/>
              <a:t>, </a:t>
            </a:r>
            <a:r>
              <a:rPr lang="en-US" altLang="zh-CN" dirty="0">
                <a:solidFill>
                  <a:srgbClr val="FF0000"/>
                </a:solidFill>
              </a:rPr>
              <a:t>COUNT(</a:t>
            </a:r>
            <a:r>
              <a:rPr lang="en-US" altLang="zh-CN" dirty="0" err="1">
                <a:solidFill>
                  <a:srgbClr val="FF0000"/>
                </a:solidFill>
              </a:rPr>
              <a:t>Sno</a:t>
            </a:r>
            <a:r>
              <a:rPr lang="en-US" altLang="zh-CN" dirty="0">
                <a:solidFill>
                  <a:srgbClr val="FF0000"/>
                </a:solidFill>
              </a:rPr>
              <a:t>)</a:t>
            </a:r>
            <a:r>
              <a:rPr lang="en-US" altLang="zh-CN" dirty="0">
                <a:solidFill>
                  <a:srgbClr val="852121"/>
                </a:solidFill>
              </a:rPr>
              <a:t>   </a:t>
            </a:r>
            <a:r>
              <a:rPr lang="en-US" altLang="zh-CN" dirty="0"/>
              <a:t>  </a:t>
            </a:r>
          </a:p>
          <a:p>
            <a:pPr algn="just">
              <a:lnSpc>
                <a:spcPct val="80000"/>
              </a:lnSpc>
              <a:buFont typeface="Wingdings" pitchFamily="2" charset="2"/>
              <a:buNone/>
            </a:pPr>
            <a:r>
              <a:rPr lang="en-US" altLang="zh-CN" dirty="0"/>
              <a:t>            FROM    SC</a:t>
            </a:r>
          </a:p>
          <a:p>
            <a:pPr algn="just">
              <a:lnSpc>
                <a:spcPct val="80000"/>
              </a:lnSpc>
              <a:buFont typeface="Wingdings" pitchFamily="2" charset="2"/>
              <a:buNone/>
            </a:pPr>
            <a:r>
              <a:rPr lang="en-US" altLang="zh-CN" dirty="0"/>
              <a:t>                GROUP BY </a:t>
            </a:r>
            <a:r>
              <a:rPr lang="en-US" altLang="zh-CN" dirty="0" err="1"/>
              <a:t>Cno</a:t>
            </a:r>
            <a:r>
              <a:rPr lang="zh-CN" altLang="en-US" dirty="0"/>
              <a:t>；</a:t>
            </a:r>
          </a:p>
        </p:txBody>
      </p:sp>
    </p:spTree>
    <p:extLst>
      <p:ext uri="{BB962C8B-B14F-4D97-AF65-F5344CB8AC3E}">
        <p14:creationId xmlns:p14="http://schemas.microsoft.com/office/powerpoint/2010/main" val="1726986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50659">
                                            <p:txEl>
                                              <p:pRg st="0" end="0"/>
                                            </p:txEl>
                                          </p:spTgt>
                                        </p:tgtEl>
                                        <p:attrNameLst>
                                          <p:attrName>style.visibility</p:attrName>
                                        </p:attrNameLst>
                                      </p:cBhvr>
                                      <p:to>
                                        <p:strVal val="visible"/>
                                      </p:to>
                                    </p:set>
                                    <p:animEffect transition="in" filter="wipe(up)">
                                      <p:cBhvr>
                                        <p:cTn id="7" dur="1000"/>
                                        <p:tgtEl>
                                          <p:spTgt spid="1350659">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350659">
                                            <p:txEl>
                                              <p:pRg st="1" end="1"/>
                                            </p:txEl>
                                          </p:spTgt>
                                        </p:tgtEl>
                                        <p:attrNameLst>
                                          <p:attrName>style.visibility</p:attrName>
                                        </p:attrNameLst>
                                      </p:cBhvr>
                                      <p:to>
                                        <p:strVal val="visible"/>
                                      </p:to>
                                    </p:set>
                                    <p:animEffect transition="in" filter="wipe(up)">
                                      <p:cBhvr>
                                        <p:cTn id="11" dur="1000"/>
                                        <p:tgtEl>
                                          <p:spTgt spid="1350659">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350659">
                                            <p:txEl>
                                              <p:pRg st="2" end="2"/>
                                            </p:txEl>
                                          </p:spTgt>
                                        </p:tgtEl>
                                        <p:attrNameLst>
                                          <p:attrName>style.visibility</p:attrName>
                                        </p:attrNameLst>
                                      </p:cBhvr>
                                      <p:to>
                                        <p:strVal val="visible"/>
                                      </p:to>
                                    </p:set>
                                    <p:animEffect transition="in" filter="wipe(up)">
                                      <p:cBhvr>
                                        <p:cTn id="15" dur="1000"/>
                                        <p:tgtEl>
                                          <p:spTgt spid="1350659">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350659">
                                            <p:txEl>
                                              <p:pRg st="3" end="3"/>
                                            </p:txEl>
                                          </p:spTgt>
                                        </p:tgtEl>
                                        <p:attrNameLst>
                                          <p:attrName>style.visibility</p:attrName>
                                        </p:attrNameLst>
                                      </p:cBhvr>
                                      <p:to>
                                        <p:strVal val="visible"/>
                                      </p:to>
                                    </p:set>
                                    <p:animEffect transition="in" filter="wipe(up)">
                                      <p:cBhvr>
                                        <p:cTn id="19" dur="1000"/>
                                        <p:tgtEl>
                                          <p:spTgt spid="135065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350659">
                                            <p:txEl>
                                              <p:pRg st="4" end="4"/>
                                            </p:txEl>
                                          </p:spTgt>
                                        </p:tgtEl>
                                        <p:attrNameLst>
                                          <p:attrName>style.visibility</p:attrName>
                                        </p:attrNameLst>
                                      </p:cBhvr>
                                      <p:to>
                                        <p:strVal val="visible"/>
                                      </p:to>
                                    </p:set>
                                    <p:animEffect transition="in" filter="wipe(up)">
                                      <p:cBhvr>
                                        <p:cTn id="24" dur="1000"/>
                                        <p:tgtEl>
                                          <p:spTgt spid="1350659">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350659">
                                            <p:txEl>
                                              <p:pRg st="5" end="5"/>
                                            </p:txEl>
                                          </p:spTgt>
                                        </p:tgtEl>
                                        <p:attrNameLst>
                                          <p:attrName>style.visibility</p:attrName>
                                        </p:attrNameLst>
                                      </p:cBhvr>
                                      <p:to>
                                        <p:strVal val="visible"/>
                                      </p:to>
                                    </p:set>
                                    <p:animEffect transition="in" filter="wipe(up)">
                                      <p:cBhvr>
                                        <p:cTn id="27" dur="1000"/>
                                        <p:tgtEl>
                                          <p:spTgt spid="13506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50659">
                                            <p:txEl>
                                              <p:pRg st="6" end="6"/>
                                            </p:txEl>
                                          </p:spTgt>
                                        </p:tgtEl>
                                        <p:attrNameLst>
                                          <p:attrName>style.visibility</p:attrName>
                                        </p:attrNameLst>
                                      </p:cBhvr>
                                      <p:to>
                                        <p:strVal val="visible"/>
                                      </p:to>
                                    </p:set>
                                    <p:animEffect transition="in" filter="wipe(up)">
                                      <p:cBhvr>
                                        <p:cTn id="32" dur="1000"/>
                                        <p:tgtEl>
                                          <p:spTgt spid="135065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50659">
                                            <p:txEl>
                                              <p:pRg st="7" end="7"/>
                                            </p:txEl>
                                          </p:spTgt>
                                        </p:tgtEl>
                                        <p:attrNameLst>
                                          <p:attrName>style.visibility</p:attrName>
                                        </p:attrNameLst>
                                      </p:cBhvr>
                                      <p:to>
                                        <p:strVal val="visible"/>
                                      </p:to>
                                    </p:set>
                                    <p:animEffect transition="in" filter="wipe(up)">
                                      <p:cBhvr>
                                        <p:cTn id="37" dur="1000"/>
                                        <p:tgtEl>
                                          <p:spTgt spid="135065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50659">
                                            <p:txEl>
                                              <p:pRg st="8" end="8"/>
                                            </p:txEl>
                                          </p:spTgt>
                                        </p:tgtEl>
                                        <p:attrNameLst>
                                          <p:attrName>style.visibility</p:attrName>
                                        </p:attrNameLst>
                                      </p:cBhvr>
                                      <p:to>
                                        <p:strVal val="visible"/>
                                      </p:to>
                                    </p:set>
                                    <p:animEffect transition="in" filter="wipe(up)">
                                      <p:cBhvr>
                                        <p:cTn id="42" dur="1000"/>
                                        <p:tgtEl>
                                          <p:spTgt spid="135065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50659">
                                            <p:txEl>
                                              <p:pRg st="9" end="9"/>
                                            </p:txEl>
                                          </p:spTgt>
                                        </p:tgtEl>
                                        <p:attrNameLst>
                                          <p:attrName>style.visibility</p:attrName>
                                        </p:attrNameLst>
                                      </p:cBhvr>
                                      <p:to>
                                        <p:strVal val="visible"/>
                                      </p:to>
                                    </p:set>
                                    <p:animEffect transition="in" filter="wipe(up)">
                                      <p:cBhvr>
                                        <p:cTn id="47" dur="1000"/>
                                        <p:tgtEl>
                                          <p:spTgt spid="1350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0659"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0"/>
          </p:nvPr>
        </p:nvSpPr>
        <p:spPr/>
        <p:txBody>
          <a:bodyPr/>
          <a:lstStyle/>
          <a:p>
            <a:fld id="{ECFD1A2E-211D-4D63-9792-83C0107F9E77}" type="slidenum">
              <a:rPr lang="zh-CN" altLang="en-US"/>
              <a:pPr/>
              <a:t>78</a:t>
            </a:fld>
            <a:endParaRPr lang="en-US" altLang="zh-CN"/>
          </a:p>
        </p:txBody>
      </p:sp>
      <p:sp>
        <p:nvSpPr>
          <p:cNvPr id="47" name="日期占位符 4"/>
          <p:cNvSpPr>
            <a:spLocks noGrp="1"/>
          </p:cNvSpPr>
          <p:nvPr>
            <p:ph type="dt" sz="half" idx="11"/>
          </p:nvPr>
        </p:nvSpPr>
        <p:spPr/>
        <p:txBody>
          <a:bodyPr/>
          <a:lstStyle/>
          <a:p>
            <a:fld id="{4E56E654-C0A0-43AF-8B2A-D5C6E9AB7D9F}" type="datetime1">
              <a:rPr lang="zh-CN" altLang="en-US"/>
              <a:pPr/>
              <a:t>2024/6/12</a:t>
            </a:fld>
            <a:endParaRPr lang="en-US" altLang="zh-CN" sz="1000"/>
          </a:p>
        </p:txBody>
      </p:sp>
      <p:sp>
        <p:nvSpPr>
          <p:cNvPr id="1497090" name="Rectangle 2"/>
          <p:cNvSpPr>
            <a:spLocks noGrp="1" noChangeArrowheads="1"/>
          </p:cNvSpPr>
          <p:nvPr>
            <p:ph type="title"/>
          </p:nvPr>
        </p:nvSpPr>
        <p:spPr/>
        <p:txBody>
          <a:bodyPr/>
          <a:lstStyle/>
          <a:p>
            <a:r>
              <a:rPr lang="zh-CN" altLang="en-US"/>
              <a:t>对查询结果分组</a:t>
            </a:r>
          </a:p>
        </p:txBody>
      </p:sp>
      <p:sp>
        <p:nvSpPr>
          <p:cNvPr id="1497091" name="Rectangle 3"/>
          <p:cNvSpPr>
            <a:spLocks noGrp="1" noChangeArrowheads="1"/>
          </p:cNvSpPr>
          <p:nvPr>
            <p:ph type="body" idx="1"/>
          </p:nvPr>
        </p:nvSpPr>
        <p:spPr/>
        <p:txBody>
          <a:bodyPr/>
          <a:lstStyle/>
          <a:p>
            <a:endParaRPr lang="zh-CN" altLang="en-US"/>
          </a:p>
        </p:txBody>
      </p:sp>
      <p:sp>
        <p:nvSpPr>
          <p:cNvPr id="1497093" name="Rectangle 5"/>
          <p:cNvSpPr>
            <a:spLocks noChangeArrowheads="1"/>
          </p:cNvSpPr>
          <p:nvPr/>
        </p:nvSpPr>
        <p:spPr bwMode="auto">
          <a:xfrm>
            <a:off x="114300" y="914400"/>
            <a:ext cx="3467100" cy="1295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endParaRPr lang="en-US" altLang="en-US" sz="1800">
              <a:latin typeface="Lucida Sans Typewriter" pitchFamily="49" charset="0"/>
            </a:endParaRPr>
          </a:p>
          <a:p>
            <a:pPr algn="l">
              <a:lnSpc>
                <a:spcPct val="90000"/>
              </a:lnSpc>
            </a:pPr>
            <a:r>
              <a:rPr lang="en-US" altLang="en-US">
                <a:latin typeface="Lucida Sans Typewriter" pitchFamily="49" charset="0"/>
              </a:rPr>
              <a:t>SELECT productid,</a:t>
            </a:r>
          </a:p>
          <a:p>
            <a:pPr algn="l">
              <a:lnSpc>
                <a:spcPct val="90000"/>
              </a:lnSpc>
            </a:pPr>
            <a:r>
              <a:rPr lang="en-US" altLang="en-US">
                <a:latin typeface="Lucida Sans Typewriter" pitchFamily="49" charset="0"/>
              </a:rPr>
              <a:t>  orderid,quantity</a:t>
            </a:r>
          </a:p>
          <a:p>
            <a:pPr algn="l">
              <a:lnSpc>
                <a:spcPct val="90000"/>
              </a:lnSpc>
            </a:pPr>
            <a:r>
              <a:rPr lang="en-US" altLang="en-US">
                <a:latin typeface="Lucida Sans Typewriter" pitchFamily="49" charset="0"/>
              </a:rPr>
              <a:t> FROM orderhist</a:t>
            </a:r>
            <a:br>
              <a:rPr lang="en-US" altLang="en-US" sz="1800">
                <a:latin typeface="Lucida Sans Typewriter" pitchFamily="49" charset="0"/>
              </a:rPr>
            </a:br>
            <a:endParaRPr lang="en-US" altLang="en-US" sz="1800">
              <a:latin typeface="Lucida Sans Typewriter" pitchFamily="49" charset="0"/>
            </a:endParaRPr>
          </a:p>
        </p:txBody>
      </p:sp>
      <p:sp>
        <p:nvSpPr>
          <p:cNvPr id="1497094" name="Rectangle 6"/>
          <p:cNvSpPr>
            <a:spLocks noChangeArrowheads="1"/>
          </p:cNvSpPr>
          <p:nvPr/>
        </p:nvSpPr>
        <p:spPr bwMode="auto">
          <a:xfrm>
            <a:off x="3505200" y="914400"/>
            <a:ext cx="5562600" cy="13716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productid,SUM(quantity) </a:t>
            </a:r>
          </a:p>
          <a:p>
            <a:pPr algn="l">
              <a:lnSpc>
                <a:spcPct val="90000"/>
              </a:lnSpc>
            </a:pPr>
            <a:r>
              <a:rPr lang="en-US" altLang="en-US">
                <a:latin typeface="Lucida Sans Typewriter" pitchFamily="49" charset="0"/>
              </a:rPr>
              <a:t>	AS total_quantity</a:t>
            </a:r>
          </a:p>
          <a:p>
            <a:pPr algn="l">
              <a:lnSpc>
                <a:spcPct val="90000"/>
              </a:lnSpc>
            </a:pPr>
            <a:r>
              <a:rPr lang="en-US" altLang="en-US">
                <a:latin typeface="Lucida Sans Typewriter" pitchFamily="49" charset="0"/>
              </a:rPr>
              <a:t> FROM orderhist</a:t>
            </a:r>
          </a:p>
          <a:p>
            <a:pPr algn="l">
              <a:lnSpc>
                <a:spcPct val="90000"/>
              </a:lnSpc>
            </a:pPr>
            <a:r>
              <a:rPr lang="en-US" altLang="en-US">
                <a:latin typeface="Lucida Sans Typewriter" pitchFamily="49" charset="0"/>
              </a:rPr>
              <a:t> GROUP BY productid</a:t>
            </a:r>
          </a:p>
        </p:txBody>
      </p:sp>
      <p:grpSp>
        <p:nvGrpSpPr>
          <p:cNvPr id="1497095" name="Group 7"/>
          <p:cNvGrpSpPr>
            <a:grpSpLocks/>
          </p:cNvGrpSpPr>
          <p:nvPr/>
        </p:nvGrpSpPr>
        <p:grpSpPr bwMode="auto">
          <a:xfrm>
            <a:off x="5519738" y="2362200"/>
            <a:ext cx="3090862" cy="1524000"/>
            <a:chOff x="3517" y="1440"/>
            <a:chExt cx="1907" cy="960"/>
          </a:xfrm>
        </p:grpSpPr>
        <p:sp>
          <p:nvSpPr>
            <p:cNvPr id="1497096" name="Rectangle 8"/>
            <p:cNvSpPr>
              <a:spLocks noChangeArrowheads="1"/>
            </p:cNvSpPr>
            <p:nvPr/>
          </p:nvSpPr>
          <p:spPr bwMode="auto">
            <a:xfrm>
              <a:off x="3517" y="1440"/>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497097" name="Rectangle 9"/>
            <p:cNvSpPr>
              <a:spLocks noChangeArrowheads="1"/>
            </p:cNvSpPr>
            <p:nvPr/>
          </p:nvSpPr>
          <p:spPr bwMode="auto">
            <a:xfrm>
              <a:off x="4333" y="1440"/>
              <a:ext cx="1091"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total_quantity</a:t>
              </a:r>
            </a:p>
          </p:txBody>
        </p:sp>
        <p:sp>
          <p:nvSpPr>
            <p:cNvPr id="1497098" name="Rectangle 10"/>
            <p:cNvSpPr>
              <a:spLocks noChangeArrowheads="1"/>
            </p:cNvSpPr>
            <p:nvPr/>
          </p:nvSpPr>
          <p:spPr bwMode="auto">
            <a:xfrm>
              <a:off x="3517" y="1680"/>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099" name="Rectangle 11"/>
            <p:cNvSpPr>
              <a:spLocks noChangeArrowheads="1"/>
            </p:cNvSpPr>
            <p:nvPr/>
          </p:nvSpPr>
          <p:spPr bwMode="auto">
            <a:xfrm>
              <a:off x="4333" y="1680"/>
              <a:ext cx="1091"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15</a:t>
              </a:r>
            </a:p>
          </p:txBody>
        </p:sp>
        <p:sp>
          <p:nvSpPr>
            <p:cNvPr id="1497100" name="Rectangle 12"/>
            <p:cNvSpPr>
              <a:spLocks noChangeArrowheads="1"/>
            </p:cNvSpPr>
            <p:nvPr/>
          </p:nvSpPr>
          <p:spPr bwMode="auto">
            <a:xfrm>
              <a:off x="3517" y="1920"/>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01" name="Rectangle 13"/>
            <p:cNvSpPr>
              <a:spLocks noChangeArrowheads="1"/>
            </p:cNvSpPr>
            <p:nvPr/>
          </p:nvSpPr>
          <p:spPr bwMode="auto">
            <a:xfrm>
              <a:off x="4333" y="1920"/>
              <a:ext cx="1091"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35</a:t>
              </a:r>
            </a:p>
          </p:txBody>
        </p:sp>
        <p:sp>
          <p:nvSpPr>
            <p:cNvPr id="1497102" name="Rectangle 14"/>
            <p:cNvSpPr>
              <a:spLocks noChangeArrowheads="1"/>
            </p:cNvSpPr>
            <p:nvPr/>
          </p:nvSpPr>
          <p:spPr bwMode="auto">
            <a:xfrm>
              <a:off x="3517" y="2160"/>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497103" name="Rectangle 15"/>
            <p:cNvSpPr>
              <a:spLocks noChangeArrowheads="1"/>
            </p:cNvSpPr>
            <p:nvPr/>
          </p:nvSpPr>
          <p:spPr bwMode="auto">
            <a:xfrm>
              <a:off x="4333" y="2160"/>
              <a:ext cx="1091"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45</a:t>
              </a:r>
            </a:p>
          </p:txBody>
        </p:sp>
      </p:grpSp>
      <p:grpSp>
        <p:nvGrpSpPr>
          <p:cNvPr id="1497104" name="Group 16"/>
          <p:cNvGrpSpPr>
            <a:grpSpLocks/>
          </p:cNvGrpSpPr>
          <p:nvPr/>
        </p:nvGrpSpPr>
        <p:grpSpPr bwMode="auto">
          <a:xfrm>
            <a:off x="461963" y="2286000"/>
            <a:ext cx="3500437" cy="2667000"/>
            <a:chOff x="336" y="1392"/>
            <a:chExt cx="2160" cy="1680"/>
          </a:xfrm>
        </p:grpSpPr>
        <p:sp>
          <p:nvSpPr>
            <p:cNvPr id="1497105" name="Rectangle 17"/>
            <p:cNvSpPr>
              <a:spLocks noChangeArrowheads="1"/>
            </p:cNvSpPr>
            <p:nvPr/>
          </p:nvSpPr>
          <p:spPr bwMode="auto">
            <a:xfrm>
              <a:off x="336" y="1392"/>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497106" name="Rectangle 18"/>
            <p:cNvSpPr>
              <a:spLocks noChangeArrowheads="1"/>
            </p:cNvSpPr>
            <p:nvPr/>
          </p:nvSpPr>
          <p:spPr bwMode="auto">
            <a:xfrm>
              <a:off x="1152" y="1392"/>
              <a:ext cx="62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orderid</a:t>
              </a:r>
            </a:p>
          </p:txBody>
        </p:sp>
        <p:sp>
          <p:nvSpPr>
            <p:cNvPr id="1497107" name="Rectangle 19"/>
            <p:cNvSpPr>
              <a:spLocks noChangeArrowheads="1"/>
            </p:cNvSpPr>
            <p:nvPr/>
          </p:nvSpPr>
          <p:spPr bwMode="auto">
            <a:xfrm>
              <a:off x="1776" y="1392"/>
              <a:ext cx="720"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quantity</a:t>
              </a:r>
            </a:p>
          </p:txBody>
        </p:sp>
        <p:sp>
          <p:nvSpPr>
            <p:cNvPr id="1497108" name="Rectangle 20"/>
            <p:cNvSpPr>
              <a:spLocks noChangeArrowheads="1"/>
            </p:cNvSpPr>
            <p:nvPr/>
          </p:nvSpPr>
          <p:spPr bwMode="auto">
            <a:xfrm>
              <a:off x="336" y="163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09" name="Rectangle 21"/>
            <p:cNvSpPr>
              <a:spLocks noChangeArrowheads="1"/>
            </p:cNvSpPr>
            <p:nvPr/>
          </p:nvSpPr>
          <p:spPr bwMode="auto">
            <a:xfrm>
              <a:off x="1152" y="163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10" name="Rectangle 22"/>
            <p:cNvSpPr>
              <a:spLocks noChangeArrowheads="1"/>
            </p:cNvSpPr>
            <p:nvPr/>
          </p:nvSpPr>
          <p:spPr bwMode="auto">
            <a:xfrm>
              <a:off x="1776" y="163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5</a:t>
              </a:r>
            </a:p>
          </p:txBody>
        </p:sp>
        <p:sp>
          <p:nvSpPr>
            <p:cNvPr id="1497111" name="Rectangle 23"/>
            <p:cNvSpPr>
              <a:spLocks noChangeArrowheads="1"/>
            </p:cNvSpPr>
            <p:nvPr/>
          </p:nvSpPr>
          <p:spPr bwMode="auto">
            <a:xfrm>
              <a:off x="336" y="187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12" name="Rectangle 24"/>
            <p:cNvSpPr>
              <a:spLocks noChangeArrowheads="1"/>
            </p:cNvSpPr>
            <p:nvPr/>
          </p:nvSpPr>
          <p:spPr bwMode="auto">
            <a:xfrm>
              <a:off x="1152" y="187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497113" name="Rectangle 25"/>
            <p:cNvSpPr>
              <a:spLocks noChangeArrowheads="1"/>
            </p:cNvSpPr>
            <p:nvPr/>
          </p:nvSpPr>
          <p:spPr bwMode="auto">
            <a:xfrm>
              <a:off x="1776" y="187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10</a:t>
              </a:r>
            </a:p>
          </p:txBody>
        </p:sp>
        <p:sp>
          <p:nvSpPr>
            <p:cNvPr id="1497114" name="Rectangle 26"/>
            <p:cNvSpPr>
              <a:spLocks noChangeArrowheads="1"/>
            </p:cNvSpPr>
            <p:nvPr/>
          </p:nvSpPr>
          <p:spPr bwMode="auto">
            <a:xfrm>
              <a:off x="336" y="211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15" name="Rectangle 27"/>
            <p:cNvSpPr>
              <a:spLocks noChangeArrowheads="1"/>
            </p:cNvSpPr>
            <p:nvPr/>
          </p:nvSpPr>
          <p:spPr bwMode="auto">
            <a:xfrm>
              <a:off x="1152" y="211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497116" name="Rectangle 28"/>
            <p:cNvSpPr>
              <a:spLocks noChangeArrowheads="1"/>
            </p:cNvSpPr>
            <p:nvPr/>
          </p:nvSpPr>
          <p:spPr bwMode="auto">
            <a:xfrm>
              <a:off x="1776" y="211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10</a:t>
              </a:r>
            </a:p>
          </p:txBody>
        </p:sp>
        <p:sp>
          <p:nvSpPr>
            <p:cNvPr id="1497117" name="Rectangle 29"/>
            <p:cNvSpPr>
              <a:spLocks noChangeArrowheads="1"/>
            </p:cNvSpPr>
            <p:nvPr/>
          </p:nvSpPr>
          <p:spPr bwMode="auto">
            <a:xfrm>
              <a:off x="336" y="235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18" name="Rectangle 30"/>
            <p:cNvSpPr>
              <a:spLocks noChangeArrowheads="1"/>
            </p:cNvSpPr>
            <p:nvPr/>
          </p:nvSpPr>
          <p:spPr bwMode="auto">
            <a:xfrm>
              <a:off x="1152" y="235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19" name="Rectangle 31"/>
            <p:cNvSpPr>
              <a:spLocks noChangeArrowheads="1"/>
            </p:cNvSpPr>
            <p:nvPr/>
          </p:nvSpPr>
          <p:spPr bwMode="auto">
            <a:xfrm>
              <a:off x="1776" y="235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25</a:t>
              </a:r>
            </a:p>
          </p:txBody>
        </p:sp>
        <p:sp>
          <p:nvSpPr>
            <p:cNvPr id="1497120" name="Rectangle 32"/>
            <p:cNvSpPr>
              <a:spLocks noChangeArrowheads="1"/>
            </p:cNvSpPr>
            <p:nvPr/>
          </p:nvSpPr>
          <p:spPr bwMode="auto">
            <a:xfrm>
              <a:off x="336" y="259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497121" name="Rectangle 33"/>
            <p:cNvSpPr>
              <a:spLocks noChangeArrowheads="1"/>
            </p:cNvSpPr>
            <p:nvPr/>
          </p:nvSpPr>
          <p:spPr bwMode="auto">
            <a:xfrm>
              <a:off x="1152" y="259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497122" name="Rectangle 34"/>
            <p:cNvSpPr>
              <a:spLocks noChangeArrowheads="1"/>
            </p:cNvSpPr>
            <p:nvPr/>
          </p:nvSpPr>
          <p:spPr bwMode="auto">
            <a:xfrm>
              <a:off x="1776" y="259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15</a:t>
              </a:r>
            </a:p>
          </p:txBody>
        </p:sp>
        <p:sp>
          <p:nvSpPr>
            <p:cNvPr id="1497123" name="Rectangle 35"/>
            <p:cNvSpPr>
              <a:spLocks noChangeArrowheads="1"/>
            </p:cNvSpPr>
            <p:nvPr/>
          </p:nvSpPr>
          <p:spPr bwMode="auto">
            <a:xfrm>
              <a:off x="336" y="283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497124" name="Rectangle 36"/>
            <p:cNvSpPr>
              <a:spLocks noChangeArrowheads="1"/>
            </p:cNvSpPr>
            <p:nvPr/>
          </p:nvSpPr>
          <p:spPr bwMode="auto">
            <a:xfrm>
              <a:off x="1152" y="283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25" name="Rectangle 37"/>
            <p:cNvSpPr>
              <a:spLocks noChangeArrowheads="1"/>
            </p:cNvSpPr>
            <p:nvPr/>
          </p:nvSpPr>
          <p:spPr bwMode="auto">
            <a:xfrm>
              <a:off x="1776" y="283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30</a:t>
              </a:r>
            </a:p>
          </p:txBody>
        </p:sp>
      </p:grpSp>
      <p:grpSp>
        <p:nvGrpSpPr>
          <p:cNvPr id="1497126" name="Group 38"/>
          <p:cNvGrpSpPr>
            <a:grpSpLocks/>
          </p:cNvGrpSpPr>
          <p:nvPr/>
        </p:nvGrpSpPr>
        <p:grpSpPr bwMode="auto">
          <a:xfrm>
            <a:off x="5519738" y="4038600"/>
            <a:ext cx="3090862" cy="762000"/>
            <a:chOff x="3517" y="2544"/>
            <a:chExt cx="1907" cy="480"/>
          </a:xfrm>
        </p:grpSpPr>
        <p:sp>
          <p:nvSpPr>
            <p:cNvPr id="1497127" name="Rectangle 39"/>
            <p:cNvSpPr>
              <a:spLocks noChangeArrowheads="1"/>
            </p:cNvSpPr>
            <p:nvPr/>
          </p:nvSpPr>
          <p:spPr bwMode="auto">
            <a:xfrm>
              <a:off x="3517" y="2544"/>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497128" name="Rectangle 40"/>
            <p:cNvSpPr>
              <a:spLocks noChangeArrowheads="1"/>
            </p:cNvSpPr>
            <p:nvPr/>
          </p:nvSpPr>
          <p:spPr bwMode="auto">
            <a:xfrm>
              <a:off x="4333" y="2544"/>
              <a:ext cx="1091"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total_quantity</a:t>
              </a:r>
            </a:p>
          </p:txBody>
        </p:sp>
        <p:sp>
          <p:nvSpPr>
            <p:cNvPr id="1497129" name="Rectangle 41"/>
            <p:cNvSpPr>
              <a:spLocks noChangeArrowheads="1"/>
            </p:cNvSpPr>
            <p:nvPr/>
          </p:nvSpPr>
          <p:spPr bwMode="auto">
            <a:xfrm>
              <a:off x="3517" y="2784"/>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497130" name="Rectangle 42"/>
            <p:cNvSpPr>
              <a:spLocks noChangeArrowheads="1"/>
            </p:cNvSpPr>
            <p:nvPr/>
          </p:nvSpPr>
          <p:spPr bwMode="auto">
            <a:xfrm>
              <a:off x="4333" y="2784"/>
              <a:ext cx="1091"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35</a:t>
              </a:r>
            </a:p>
          </p:txBody>
        </p:sp>
      </p:grpSp>
      <p:sp>
        <p:nvSpPr>
          <p:cNvPr id="1497131" name="Rectangle 43"/>
          <p:cNvSpPr>
            <a:spLocks noChangeArrowheads="1"/>
          </p:cNvSpPr>
          <p:nvPr/>
        </p:nvSpPr>
        <p:spPr bwMode="auto">
          <a:xfrm>
            <a:off x="4003675" y="2971800"/>
            <a:ext cx="17113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spAutoFit/>
          </a:bodyPr>
          <a:lstStyle/>
          <a:p>
            <a:pPr algn="l">
              <a:lnSpc>
                <a:spcPct val="90000"/>
              </a:lnSpc>
            </a:pPr>
            <a:r>
              <a:rPr lang="en-US" altLang="en-US" sz="2000">
                <a:solidFill>
                  <a:srgbClr val="660033"/>
                </a:solidFill>
                <a:latin typeface="Arial Narrow" pitchFamily="34" charset="0"/>
              </a:rPr>
              <a:t>Only rows that</a:t>
            </a:r>
            <a:br>
              <a:rPr lang="en-US" altLang="en-US" sz="2000">
                <a:solidFill>
                  <a:srgbClr val="660033"/>
                </a:solidFill>
                <a:latin typeface="Arial Narrow" pitchFamily="34" charset="0"/>
              </a:rPr>
            </a:br>
            <a:r>
              <a:rPr lang="en-US" altLang="en-US" sz="2000">
                <a:solidFill>
                  <a:srgbClr val="660033"/>
                </a:solidFill>
                <a:latin typeface="Arial Narrow" pitchFamily="34" charset="0"/>
              </a:rPr>
              <a:t>satisfy the WHERE clause are grouped</a:t>
            </a:r>
          </a:p>
        </p:txBody>
      </p:sp>
      <p:sp>
        <p:nvSpPr>
          <p:cNvPr id="1497132" name="Rectangle 44"/>
          <p:cNvSpPr>
            <a:spLocks noChangeArrowheads="1"/>
          </p:cNvSpPr>
          <p:nvPr/>
        </p:nvSpPr>
        <p:spPr bwMode="auto">
          <a:xfrm>
            <a:off x="2667000" y="5029200"/>
            <a:ext cx="6019800" cy="16764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productid,SUM(quantity)</a:t>
            </a:r>
          </a:p>
          <a:p>
            <a:pPr algn="l">
              <a:lnSpc>
                <a:spcPct val="90000"/>
              </a:lnSpc>
            </a:pPr>
            <a:r>
              <a:rPr lang="en-US" altLang="en-US">
                <a:latin typeface="Lucida Sans Typewriter" pitchFamily="49" charset="0"/>
              </a:rPr>
              <a:t> 	AS total_quantity</a:t>
            </a:r>
          </a:p>
          <a:p>
            <a:pPr algn="l">
              <a:lnSpc>
                <a:spcPct val="90000"/>
              </a:lnSpc>
            </a:pPr>
            <a:r>
              <a:rPr lang="en-US" altLang="en-US">
                <a:latin typeface="Lucida Sans Typewriter" pitchFamily="49" charset="0"/>
              </a:rPr>
              <a:t> FROM orderhist</a:t>
            </a:r>
          </a:p>
          <a:p>
            <a:pPr algn="l">
              <a:lnSpc>
                <a:spcPct val="90000"/>
              </a:lnSpc>
            </a:pPr>
            <a:r>
              <a:rPr lang="en-US" altLang="en-US">
                <a:latin typeface="Lucida Sans Typewriter" pitchFamily="49" charset="0"/>
              </a:rPr>
              <a:t> WHERE productid = 2</a:t>
            </a:r>
          </a:p>
          <a:p>
            <a:pPr algn="l">
              <a:lnSpc>
                <a:spcPct val="90000"/>
              </a:lnSpc>
            </a:pPr>
            <a:r>
              <a:rPr lang="en-US" altLang="en-US">
                <a:latin typeface="Lucida Sans Typewriter" pitchFamily="49" charset="0"/>
              </a:rPr>
              <a:t> GROUP BY productid</a:t>
            </a:r>
          </a:p>
        </p:txBody>
      </p:sp>
      <p:sp>
        <p:nvSpPr>
          <p:cNvPr id="1497133" name="AutoShape 45"/>
          <p:cNvSpPr>
            <a:spLocks noChangeArrowheads="1"/>
          </p:cNvSpPr>
          <p:nvPr/>
        </p:nvSpPr>
        <p:spPr bwMode="auto">
          <a:xfrm>
            <a:off x="3930650" y="40386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zh-CN" altLang="en-US"/>
          </a:p>
        </p:txBody>
      </p:sp>
      <p:sp>
        <p:nvSpPr>
          <p:cNvPr id="1497134" name="AutoShape 46"/>
          <p:cNvSpPr>
            <a:spLocks noChangeArrowheads="1"/>
          </p:cNvSpPr>
          <p:nvPr/>
        </p:nvSpPr>
        <p:spPr bwMode="auto">
          <a:xfrm>
            <a:off x="3930650" y="2286000"/>
            <a:ext cx="1555750" cy="457200"/>
          </a:xfrm>
          <a:prstGeom prst="rightArrow">
            <a:avLst>
              <a:gd name="adj1" fmla="val 50000"/>
              <a:gd name="adj2" fmla="val 85069"/>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zh-CN" altLang="en-US"/>
          </a:p>
        </p:txBody>
      </p:sp>
    </p:spTree>
    <p:extLst>
      <p:ext uri="{BB962C8B-B14F-4D97-AF65-F5344CB8AC3E}">
        <p14:creationId xmlns:p14="http://schemas.microsoft.com/office/powerpoint/2010/main" val="222840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7093"/>
                                        </p:tgtEl>
                                        <p:attrNameLst>
                                          <p:attrName>style.visibility</p:attrName>
                                        </p:attrNameLst>
                                      </p:cBhvr>
                                      <p:to>
                                        <p:strVal val="visible"/>
                                      </p:to>
                                    </p:set>
                                    <p:anim calcmode="lin" valueType="num">
                                      <p:cBhvr additive="base">
                                        <p:cTn id="7" dur="500" fill="hold"/>
                                        <p:tgtEl>
                                          <p:spTgt spid="1497093"/>
                                        </p:tgtEl>
                                        <p:attrNameLst>
                                          <p:attrName>ppt_x</p:attrName>
                                        </p:attrNameLst>
                                      </p:cBhvr>
                                      <p:tavLst>
                                        <p:tav tm="0">
                                          <p:val>
                                            <p:strVal val="0-#ppt_w/2"/>
                                          </p:val>
                                        </p:tav>
                                        <p:tav tm="100000">
                                          <p:val>
                                            <p:strVal val="#ppt_x"/>
                                          </p:val>
                                        </p:tav>
                                      </p:tavLst>
                                    </p:anim>
                                    <p:anim calcmode="lin" valueType="num">
                                      <p:cBhvr additive="base">
                                        <p:cTn id="8" dur="500" fill="hold"/>
                                        <p:tgtEl>
                                          <p:spTgt spid="14970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497104"/>
                                        </p:tgtEl>
                                        <p:attrNameLst>
                                          <p:attrName>style.visibility</p:attrName>
                                        </p:attrNameLst>
                                      </p:cBhvr>
                                      <p:to>
                                        <p:strVal val="visible"/>
                                      </p:to>
                                    </p:set>
                                    <p:anim calcmode="lin" valueType="num">
                                      <p:cBhvr additive="base">
                                        <p:cTn id="12" dur="500" fill="hold"/>
                                        <p:tgtEl>
                                          <p:spTgt spid="1497104"/>
                                        </p:tgtEl>
                                        <p:attrNameLst>
                                          <p:attrName>ppt_x</p:attrName>
                                        </p:attrNameLst>
                                      </p:cBhvr>
                                      <p:tavLst>
                                        <p:tav tm="0">
                                          <p:val>
                                            <p:strVal val="0-#ppt_w/2"/>
                                          </p:val>
                                        </p:tav>
                                        <p:tav tm="100000">
                                          <p:val>
                                            <p:strVal val="#ppt_x"/>
                                          </p:val>
                                        </p:tav>
                                      </p:tavLst>
                                    </p:anim>
                                    <p:anim calcmode="lin" valueType="num">
                                      <p:cBhvr additive="base">
                                        <p:cTn id="13" dur="500" fill="hold"/>
                                        <p:tgtEl>
                                          <p:spTgt spid="149710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97094"/>
                                        </p:tgtEl>
                                        <p:attrNameLst>
                                          <p:attrName>style.visibility</p:attrName>
                                        </p:attrNameLst>
                                      </p:cBhvr>
                                      <p:to>
                                        <p:strVal val="visible"/>
                                      </p:to>
                                    </p:set>
                                    <p:anim calcmode="lin" valueType="num">
                                      <p:cBhvr additive="base">
                                        <p:cTn id="18" dur="500" fill="hold"/>
                                        <p:tgtEl>
                                          <p:spTgt spid="1497094"/>
                                        </p:tgtEl>
                                        <p:attrNameLst>
                                          <p:attrName>ppt_x</p:attrName>
                                        </p:attrNameLst>
                                      </p:cBhvr>
                                      <p:tavLst>
                                        <p:tav tm="0">
                                          <p:val>
                                            <p:strVal val="1+#ppt_w/2"/>
                                          </p:val>
                                        </p:tav>
                                        <p:tav tm="100000">
                                          <p:val>
                                            <p:strVal val="#ppt_x"/>
                                          </p:val>
                                        </p:tav>
                                      </p:tavLst>
                                    </p:anim>
                                    <p:anim calcmode="lin" valueType="num">
                                      <p:cBhvr additive="base">
                                        <p:cTn id="19" dur="500" fill="hold"/>
                                        <p:tgtEl>
                                          <p:spTgt spid="149709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97134"/>
                                        </p:tgtEl>
                                        <p:attrNameLst>
                                          <p:attrName>style.visibility</p:attrName>
                                        </p:attrNameLst>
                                      </p:cBhvr>
                                      <p:to>
                                        <p:strVal val="visible"/>
                                      </p:to>
                                    </p:set>
                                    <p:animEffect transition="in" filter="blinds(horizontal)">
                                      <p:cBhvr>
                                        <p:cTn id="24" dur="500"/>
                                        <p:tgtEl>
                                          <p:spTgt spid="1497134"/>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497095"/>
                                        </p:tgtEl>
                                        <p:attrNameLst>
                                          <p:attrName>style.visibility</p:attrName>
                                        </p:attrNameLst>
                                      </p:cBhvr>
                                      <p:to>
                                        <p:strVal val="visible"/>
                                      </p:to>
                                    </p:set>
                                    <p:animEffect transition="in" filter="dissolve">
                                      <p:cBhvr>
                                        <p:cTn id="28" dur="500"/>
                                        <p:tgtEl>
                                          <p:spTgt spid="149709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97132"/>
                                        </p:tgtEl>
                                        <p:attrNameLst>
                                          <p:attrName>style.visibility</p:attrName>
                                        </p:attrNameLst>
                                      </p:cBhvr>
                                      <p:to>
                                        <p:strVal val="visible"/>
                                      </p:to>
                                    </p:set>
                                    <p:anim calcmode="lin" valueType="num">
                                      <p:cBhvr additive="base">
                                        <p:cTn id="33" dur="500" fill="hold"/>
                                        <p:tgtEl>
                                          <p:spTgt spid="1497132"/>
                                        </p:tgtEl>
                                        <p:attrNameLst>
                                          <p:attrName>ppt_x</p:attrName>
                                        </p:attrNameLst>
                                      </p:cBhvr>
                                      <p:tavLst>
                                        <p:tav tm="0">
                                          <p:val>
                                            <p:strVal val="#ppt_x"/>
                                          </p:val>
                                        </p:tav>
                                        <p:tav tm="100000">
                                          <p:val>
                                            <p:strVal val="#ppt_x"/>
                                          </p:val>
                                        </p:tav>
                                      </p:tavLst>
                                    </p:anim>
                                    <p:anim calcmode="lin" valueType="num">
                                      <p:cBhvr additive="base">
                                        <p:cTn id="34" dur="500" fill="hold"/>
                                        <p:tgtEl>
                                          <p:spTgt spid="149713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497133"/>
                                        </p:tgtEl>
                                        <p:attrNameLst>
                                          <p:attrName>style.visibility</p:attrName>
                                        </p:attrNameLst>
                                      </p:cBhvr>
                                      <p:to>
                                        <p:strVal val="visible"/>
                                      </p:to>
                                    </p:set>
                                    <p:animEffect transition="in" filter="dissolve">
                                      <p:cBhvr>
                                        <p:cTn id="39" dur="500"/>
                                        <p:tgtEl>
                                          <p:spTgt spid="1497133"/>
                                        </p:tgtEl>
                                      </p:cBhvr>
                                    </p:animEffect>
                                  </p:childTnLst>
                                </p:cTn>
                              </p:par>
                            </p:childTnLst>
                          </p:cTn>
                        </p:par>
                        <p:par>
                          <p:cTn id="40" fill="hold" nodeType="afterGroup">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497131"/>
                                        </p:tgtEl>
                                        <p:attrNameLst>
                                          <p:attrName>style.visibility</p:attrName>
                                        </p:attrNameLst>
                                      </p:cBhvr>
                                      <p:to>
                                        <p:strVal val="visible"/>
                                      </p:to>
                                    </p:set>
                                    <p:animEffect transition="in" filter="dissolve">
                                      <p:cBhvr>
                                        <p:cTn id="43" dur="500"/>
                                        <p:tgtEl>
                                          <p:spTgt spid="1497131"/>
                                        </p:tgtEl>
                                      </p:cBhvr>
                                    </p:animEffect>
                                  </p:childTnLst>
                                </p:cTn>
                              </p:par>
                            </p:childTnLst>
                          </p:cTn>
                        </p:par>
                        <p:par>
                          <p:cTn id="44" fill="hold" nodeType="afterGroup">
                            <p:stCondLst>
                              <p:cond delay="1000"/>
                            </p:stCondLst>
                            <p:childTnLst>
                              <p:par>
                                <p:cTn id="45" presetID="2" presetClass="entr" presetSubtype="2" fill="hold" nodeType="afterEffect">
                                  <p:stCondLst>
                                    <p:cond delay="0"/>
                                  </p:stCondLst>
                                  <p:childTnLst>
                                    <p:set>
                                      <p:cBhvr>
                                        <p:cTn id="46" dur="1" fill="hold">
                                          <p:stCondLst>
                                            <p:cond delay="0"/>
                                          </p:stCondLst>
                                        </p:cTn>
                                        <p:tgtEl>
                                          <p:spTgt spid="1497126"/>
                                        </p:tgtEl>
                                        <p:attrNameLst>
                                          <p:attrName>style.visibility</p:attrName>
                                        </p:attrNameLst>
                                      </p:cBhvr>
                                      <p:to>
                                        <p:strVal val="visible"/>
                                      </p:to>
                                    </p:set>
                                    <p:anim calcmode="lin" valueType="num">
                                      <p:cBhvr additive="base">
                                        <p:cTn id="47" dur="500" fill="hold"/>
                                        <p:tgtEl>
                                          <p:spTgt spid="1497126"/>
                                        </p:tgtEl>
                                        <p:attrNameLst>
                                          <p:attrName>ppt_x</p:attrName>
                                        </p:attrNameLst>
                                      </p:cBhvr>
                                      <p:tavLst>
                                        <p:tav tm="0">
                                          <p:val>
                                            <p:strVal val="1+#ppt_w/2"/>
                                          </p:val>
                                        </p:tav>
                                        <p:tav tm="100000">
                                          <p:val>
                                            <p:strVal val="#ppt_x"/>
                                          </p:val>
                                        </p:tav>
                                      </p:tavLst>
                                    </p:anim>
                                    <p:anim calcmode="lin" valueType="num">
                                      <p:cBhvr additive="base">
                                        <p:cTn id="48" dur="500" fill="hold"/>
                                        <p:tgtEl>
                                          <p:spTgt spid="1497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7093" grpId="0" animBg="1" autoUpdateAnimBg="0"/>
      <p:bldP spid="1497094" grpId="0" animBg="1" autoUpdateAnimBg="0"/>
      <p:bldP spid="1497131" grpId="0" autoUpdateAnimBg="0"/>
      <p:bldP spid="1497132" grpId="0" animBg="1" autoUpdateAnimBg="0"/>
      <p:bldP spid="1497133" grpId="0" animBg="1"/>
      <p:bldP spid="149713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BB9DAE9-1810-483D-8AF3-02EDB830245E}" type="slidenum">
              <a:rPr lang="zh-CN" altLang="en-US"/>
              <a:pPr/>
              <a:t>79</a:t>
            </a:fld>
            <a:endParaRPr lang="en-US" altLang="zh-CN"/>
          </a:p>
        </p:txBody>
      </p:sp>
      <p:sp>
        <p:nvSpPr>
          <p:cNvPr id="5" name="日期占位符 4"/>
          <p:cNvSpPr>
            <a:spLocks noGrp="1"/>
          </p:cNvSpPr>
          <p:nvPr>
            <p:ph type="dt" sz="half" idx="11"/>
          </p:nvPr>
        </p:nvSpPr>
        <p:spPr/>
        <p:txBody>
          <a:bodyPr/>
          <a:lstStyle/>
          <a:p>
            <a:fld id="{C9DA3700-071D-4592-AC6E-60BBDD61829A}" type="datetime1">
              <a:rPr lang="zh-CN" altLang="en-US"/>
              <a:pPr/>
              <a:t>2024/6/12</a:t>
            </a:fld>
            <a:endParaRPr lang="en-US" altLang="zh-CN" sz="1000"/>
          </a:p>
        </p:txBody>
      </p:sp>
      <p:sp>
        <p:nvSpPr>
          <p:cNvPr id="1352706" name="Rectangle 2"/>
          <p:cNvSpPr>
            <a:spLocks noGrp="1" noChangeArrowheads="1"/>
          </p:cNvSpPr>
          <p:nvPr>
            <p:ph type="title"/>
          </p:nvPr>
        </p:nvSpPr>
        <p:spPr/>
        <p:txBody>
          <a:bodyPr/>
          <a:lstStyle/>
          <a:p>
            <a:r>
              <a:rPr lang="zh-CN" altLang="en-US"/>
              <a:t>对查询结果分组</a:t>
            </a:r>
          </a:p>
        </p:txBody>
      </p:sp>
      <p:sp>
        <p:nvSpPr>
          <p:cNvPr id="1352707" name="Rectangle 3"/>
          <p:cNvSpPr>
            <a:spLocks noGrp="1" noChangeArrowheads="1"/>
          </p:cNvSpPr>
          <p:nvPr>
            <p:ph type="body" idx="1"/>
          </p:nvPr>
        </p:nvSpPr>
        <p:spPr>
          <a:xfrm>
            <a:off x="650875" y="1143000"/>
            <a:ext cx="8820150" cy="3813352"/>
          </a:xfrm>
        </p:spPr>
        <p:txBody>
          <a:bodyPr/>
          <a:lstStyle/>
          <a:p>
            <a:pPr marL="342900" indent="-342900" algn="just" defTabSz="914400">
              <a:lnSpc>
                <a:spcPct val="80000"/>
              </a:lnSpc>
            </a:pPr>
            <a:r>
              <a:rPr lang="en-US" altLang="zh-CN" dirty="0"/>
              <a:t>GROUP BY</a:t>
            </a:r>
            <a:r>
              <a:rPr lang="zh-CN" altLang="en-US" dirty="0"/>
              <a:t>子句的作用对象是查询的中间结果表</a:t>
            </a:r>
          </a:p>
          <a:p>
            <a:pPr marL="342900" indent="-342900" algn="just" defTabSz="914400">
              <a:lnSpc>
                <a:spcPct val="80000"/>
              </a:lnSpc>
            </a:pPr>
            <a:r>
              <a:rPr lang="zh-CN" altLang="en-US" dirty="0"/>
              <a:t>使用</a:t>
            </a:r>
            <a:r>
              <a:rPr lang="en-US" altLang="zh-CN" dirty="0"/>
              <a:t>HAVING</a:t>
            </a:r>
            <a:r>
              <a:rPr lang="zh-CN" altLang="en-US" dirty="0"/>
              <a:t>短语筛选最终输出结果</a:t>
            </a:r>
          </a:p>
          <a:p>
            <a:pPr marL="742950" lvl="1" indent="-285750" algn="just" defTabSz="914400">
              <a:lnSpc>
                <a:spcPct val="80000"/>
              </a:lnSpc>
            </a:pPr>
            <a:r>
              <a:rPr lang="zh-CN" altLang="en-US" dirty="0"/>
              <a:t>只有满足</a:t>
            </a:r>
            <a:r>
              <a:rPr lang="en-US" altLang="zh-CN" dirty="0"/>
              <a:t>HAVING</a:t>
            </a:r>
            <a:r>
              <a:rPr lang="zh-CN" altLang="en-US" dirty="0"/>
              <a:t>短语指定条件的组才输出</a:t>
            </a:r>
          </a:p>
          <a:p>
            <a:pPr marL="342900" indent="-342900" algn="just" defTabSz="914400">
              <a:lnSpc>
                <a:spcPct val="80000"/>
              </a:lnSpc>
              <a:buFont typeface="Wingdings" pitchFamily="2" charset="2"/>
              <a:buNone/>
            </a:pPr>
            <a:r>
              <a:rPr lang="en-US" altLang="zh-CN" dirty="0">
                <a:ea typeface="黑体" pitchFamily="49" charset="-122"/>
              </a:rPr>
              <a:t>[</a:t>
            </a:r>
            <a:r>
              <a:rPr lang="zh-CN" altLang="en-US" dirty="0">
                <a:ea typeface="黑体" pitchFamily="49" charset="-122"/>
              </a:rPr>
              <a:t>例</a:t>
            </a:r>
            <a:r>
              <a:rPr lang="en-US" altLang="zh-CN" dirty="0"/>
              <a:t>]  </a:t>
            </a:r>
            <a:r>
              <a:rPr lang="zh-CN" altLang="en-US" dirty="0"/>
              <a:t>查询选修了</a:t>
            </a:r>
            <a:r>
              <a:rPr lang="en-US" altLang="zh-CN" dirty="0"/>
              <a:t>3</a:t>
            </a:r>
            <a:r>
              <a:rPr lang="zh-CN" altLang="en-US" dirty="0"/>
              <a:t>门以上课程的学生学号。</a:t>
            </a:r>
          </a:p>
          <a:p>
            <a:pPr marL="742950" lvl="1" indent="-285750" algn="just" defTabSz="914400">
              <a:lnSpc>
                <a:spcPct val="80000"/>
              </a:lnSpc>
              <a:buFontTx/>
              <a:buNone/>
            </a:pPr>
            <a:r>
              <a:rPr lang="zh-CN" altLang="en-US" dirty="0"/>
              <a:t>     </a:t>
            </a:r>
            <a:r>
              <a:rPr lang="en-US" altLang="zh-CN" dirty="0"/>
              <a:t>SELECT </a:t>
            </a:r>
            <a:r>
              <a:rPr lang="en-US" altLang="zh-CN" dirty="0" err="1"/>
              <a:t>Sno</a:t>
            </a:r>
            <a:endParaRPr lang="en-US" altLang="zh-CN" dirty="0"/>
          </a:p>
          <a:p>
            <a:pPr marL="742950" lvl="1" indent="-285750" algn="just" defTabSz="914400">
              <a:lnSpc>
                <a:spcPct val="80000"/>
              </a:lnSpc>
              <a:buFontTx/>
              <a:buNone/>
            </a:pPr>
            <a:r>
              <a:rPr lang="en-US" altLang="zh-CN" dirty="0"/>
              <a:t>           FROM  SC</a:t>
            </a:r>
          </a:p>
          <a:p>
            <a:pPr marL="742950" lvl="1" indent="-285750" algn="just" defTabSz="914400">
              <a:lnSpc>
                <a:spcPct val="80000"/>
              </a:lnSpc>
              <a:buFontTx/>
              <a:buNone/>
            </a:pPr>
            <a:r>
              <a:rPr lang="en-US" altLang="zh-CN" dirty="0"/>
              <a:t>                GROUP BY </a:t>
            </a:r>
            <a:r>
              <a:rPr lang="en-US" altLang="zh-CN" dirty="0" err="1"/>
              <a:t>Sno</a:t>
            </a:r>
            <a:endParaRPr lang="en-US" altLang="zh-CN" dirty="0"/>
          </a:p>
          <a:p>
            <a:pPr marL="742950" lvl="1" indent="-285750" algn="just" defTabSz="914400">
              <a:lnSpc>
                <a:spcPct val="80000"/>
              </a:lnSpc>
              <a:buFontTx/>
              <a:buNone/>
            </a:pPr>
            <a:r>
              <a:rPr lang="en-US" altLang="zh-CN" dirty="0"/>
              <a:t>                HAVING  COUNT(*) &gt;3</a:t>
            </a:r>
            <a:endParaRPr lang="zh-CN" altLang="en-US" dirty="0"/>
          </a:p>
        </p:txBody>
      </p:sp>
    </p:spTree>
    <p:extLst>
      <p:ext uri="{BB962C8B-B14F-4D97-AF65-F5344CB8AC3E}">
        <p14:creationId xmlns:p14="http://schemas.microsoft.com/office/powerpoint/2010/main" val="231142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96169-3298-1642-BF69-CFEE0D45C1A8}"/>
              </a:ext>
            </a:extLst>
          </p:cNvPr>
          <p:cNvSpPr>
            <a:spLocks noGrp="1"/>
          </p:cNvSpPr>
          <p:nvPr>
            <p:ph type="title"/>
          </p:nvPr>
        </p:nvSpPr>
        <p:spPr/>
        <p:txBody>
          <a:bodyPr/>
          <a:lstStyle/>
          <a:p>
            <a:r>
              <a:rPr kumimoji="1" lang="zh-CN" altLang="en-US" dirty="0"/>
              <a:t>三级模式结构</a:t>
            </a:r>
          </a:p>
        </p:txBody>
      </p:sp>
      <p:sp>
        <p:nvSpPr>
          <p:cNvPr id="3" name="内容占位符 2">
            <a:extLst>
              <a:ext uri="{FF2B5EF4-FFF2-40B4-BE49-F238E27FC236}">
                <a16:creationId xmlns:a16="http://schemas.microsoft.com/office/drawing/2014/main" id="{77D466B5-E34E-A94D-89BE-76A3C936A56B}"/>
              </a:ext>
            </a:extLst>
          </p:cNvPr>
          <p:cNvSpPr>
            <a:spLocks noGrp="1"/>
          </p:cNvSpPr>
          <p:nvPr>
            <p:ph idx="1"/>
          </p:nvPr>
        </p:nvSpPr>
        <p:spPr>
          <a:xfrm>
            <a:off x="650875" y="1143000"/>
            <a:ext cx="8820150" cy="2542234"/>
          </a:xfrm>
        </p:spPr>
        <p:txBody>
          <a:bodyPr/>
          <a:lstStyle/>
          <a:p>
            <a:r>
              <a:rPr kumimoji="1" lang="zh-CN" altLang="en-US" dirty="0"/>
              <a:t>模式</a:t>
            </a:r>
            <a:endParaRPr kumimoji="1" lang="en-US" altLang="zh-CN" dirty="0"/>
          </a:p>
          <a:p>
            <a:endParaRPr kumimoji="1" lang="en-US" altLang="zh-CN" dirty="0"/>
          </a:p>
          <a:p>
            <a:r>
              <a:rPr kumimoji="1" lang="zh-CN" altLang="en-US" dirty="0"/>
              <a:t>外模式</a:t>
            </a:r>
            <a:endParaRPr kumimoji="1" lang="en-US" altLang="zh-CN" dirty="0"/>
          </a:p>
          <a:p>
            <a:endParaRPr kumimoji="1" lang="en-US" altLang="zh-CN" dirty="0"/>
          </a:p>
          <a:p>
            <a:r>
              <a:rPr kumimoji="1" lang="zh-CN" altLang="en-US" dirty="0"/>
              <a:t>内模式</a:t>
            </a:r>
          </a:p>
        </p:txBody>
      </p:sp>
      <p:sp>
        <p:nvSpPr>
          <p:cNvPr id="4" name="灯片编号占位符 3">
            <a:extLst>
              <a:ext uri="{FF2B5EF4-FFF2-40B4-BE49-F238E27FC236}">
                <a16:creationId xmlns:a16="http://schemas.microsoft.com/office/drawing/2014/main" id="{ACD10B29-FA27-4042-AF32-338D65100AD5}"/>
              </a:ext>
            </a:extLst>
          </p:cNvPr>
          <p:cNvSpPr>
            <a:spLocks noGrp="1"/>
          </p:cNvSpPr>
          <p:nvPr>
            <p:ph type="sldNum" sz="quarter" idx="10"/>
          </p:nvPr>
        </p:nvSpPr>
        <p:spPr/>
        <p:txBody>
          <a:bodyPr/>
          <a:lstStyle/>
          <a:p>
            <a:pPr>
              <a:defRPr/>
            </a:pPr>
            <a:fld id="{6EDAD935-3524-4CAB-86D2-08C8290D0015}" type="slidenum">
              <a:rPr lang="zh-CN" altLang="en-US" smtClean="0"/>
              <a:pPr>
                <a:defRPr/>
              </a:pPr>
              <a:t>8</a:t>
            </a:fld>
            <a:endParaRPr lang="en-US" altLang="zh-CN"/>
          </a:p>
        </p:txBody>
      </p:sp>
      <p:sp>
        <p:nvSpPr>
          <p:cNvPr id="5" name="日期占位符 4">
            <a:extLst>
              <a:ext uri="{FF2B5EF4-FFF2-40B4-BE49-F238E27FC236}">
                <a16:creationId xmlns:a16="http://schemas.microsoft.com/office/drawing/2014/main" id="{01E1B897-9F2E-7C4A-8ABF-96C7D029A6E8}"/>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pic>
        <p:nvPicPr>
          <p:cNvPr id="6" name="Picture 2055" descr="database">
            <a:extLst>
              <a:ext uri="{FF2B5EF4-FFF2-40B4-BE49-F238E27FC236}">
                <a16:creationId xmlns:a16="http://schemas.microsoft.com/office/drawing/2014/main" id="{C23BE434-ABBF-FA4A-928D-FDCD9AB4E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2" y="1465262"/>
            <a:ext cx="6480175"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47278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0"/>
          </p:nvPr>
        </p:nvSpPr>
        <p:spPr/>
        <p:txBody>
          <a:bodyPr/>
          <a:lstStyle/>
          <a:p>
            <a:fld id="{4B25B4EA-A77E-4E73-8A5A-42AC6C6AB23C}" type="slidenum">
              <a:rPr lang="zh-CN" altLang="en-US"/>
              <a:pPr/>
              <a:t>80</a:t>
            </a:fld>
            <a:endParaRPr lang="en-US" altLang="zh-CN"/>
          </a:p>
        </p:txBody>
      </p:sp>
      <p:sp>
        <p:nvSpPr>
          <p:cNvPr id="37" name="日期占位符 4"/>
          <p:cNvSpPr>
            <a:spLocks noGrp="1"/>
          </p:cNvSpPr>
          <p:nvPr>
            <p:ph type="dt" sz="half" idx="11"/>
          </p:nvPr>
        </p:nvSpPr>
        <p:spPr/>
        <p:txBody>
          <a:bodyPr/>
          <a:lstStyle/>
          <a:p>
            <a:fld id="{C84769E3-600C-41DE-8970-A1F13832670B}" type="datetime1">
              <a:rPr lang="zh-CN" altLang="en-US"/>
              <a:pPr/>
              <a:t>2024/6/12</a:t>
            </a:fld>
            <a:endParaRPr lang="en-US" altLang="zh-CN" sz="1000"/>
          </a:p>
        </p:txBody>
      </p:sp>
      <p:sp>
        <p:nvSpPr>
          <p:cNvPr id="1505282" name="Rectangle 2"/>
          <p:cNvSpPr>
            <a:spLocks noGrp="1" noChangeArrowheads="1"/>
          </p:cNvSpPr>
          <p:nvPr>
            <p:ph type="title"/>
          </p:nvPr>
        </p:nvSpPr>
        <p:spPr/>
        <p:txBody>
          <a:bodyPr/>
          <a:lstStyle/>
          <a:p>
            <a:r>
              <a:rPr lang="zh-CN" altLang="en-US"/>
              <a:t>对查询结果分组</a:t>
            </a:r>
          </a:p>
        </p:txBody>
      </p:sp>
      <p:sp>
        <p:nvSpPr>
          <p:cNvPr id="1505283" name="Rectangle 3"/>
          <p:cNvSpPr>
            <a:spLocks noGrp="1" noChangeArrowheads="1"/>
          </p:cNvSpPr>
          <p:nvPr>
            <p:ph type="body" idx="1"/>
          </p:nvPr>
        </p:nvSpPr>
        <p:spPr/>
        <p:txBody>
          <a:bodyPr/>
          <a:lstStyle/>
          <a:p>
            <a:endParaRPr lang="zh-CN" altLang="en-US"/>
          </a:p>
        </p:txBody>
      </p:sp>
      <p:sp>
        <p:nvSpPr>
          <p:cNvPr id="1505284" name="Rectangle 4"/>
          <p:cNvSpPr>
            <a:spLocks noChangeArrowheads="1"/>
          </p:cNvSpPr>
          <p:nvPr/>
        </p:nvSpPr>
        <p:spPr bwMode="auto">
          <a:xfrm>
            <a:off x="457200" y="1828800"/>
            <a:ext cx="3657600" cy="14478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 </a:t>
            </a:r>
          </a:p>
          <a:p>
            <a:pPr algn="l">
              <a:lnSpc>
                <a:spcPct val="90000"/>
              </a:lnSpc>
            </a:pPr>
            <a:r>
              <a:rPr lang="en-US" altLang="en-US">
                <a:latin typeface="Lucida Sans Typewriter" pitchFamily="49" charset="0"/>
              </a:rPr>
              <a:t>       orderid,</a:t>
            </a:r>
          </a:p>
          <a:p>
            <a:pPr algn="l">
              <a:lnSpc>
                <a:spcPct val="90000"/>
              </a:lnSpc>
            </a:pPr>
            <a:r>
              <a:rPr lang="en-US" altLang="en-US">
                <a:latin typeface="Lucida Sans Typewriter" pitchFamily="49" charset="0"/>
              </a:rPr>
              <a:t>       quantity</a:t>
            </a:r>
          </a:p>
          <a:p>
            <a:pPr algn="l">
              <a:lnSpc>
                <a:spcPct val="90000"/>
              </a:lnSpc>
            </a:pPr>
            <a:r>
              <a:rPr lang="en-US" altLang="en-US">
                <a:latin typeface="Lucida Sans Typewriter" pitchFamily="49" charset="0"/>
              </a:rPr>
              <a:t> FROM orderhist</a:t>
            </a:r>
          </a:p>
        </p:txBody>
      </p:sp>
      <p:sp>
        <p:nvSpPr>
          <p:cNvPr id="1505285" name="Rectangle 5"/>
          <p:cNvSpPr>
            <a:spLocks noChangeArrowheads="1"/>
          </p:cNvSpPr>
          <p:nvPr/>
        </p:nvSpPr>
        <p:spPr bwMode="auto">
          <a:xfrm>
            <a:off x="4191000" y="1828800"/>
            <a:ext cx="4724400" cy="1981200"/>
          </a:xfrm>
          <a:prstGeom prst="rect">
            <a:avLst/>
          </a:prstGeom>
          <a:solidFill>
            <a:schemeClr val="bg1"/>
          </a:solidFill>
          <a:ln w="9525">
            <a:solidFill>
              <a:schemeClr val="tx1"/>
            </a:solidFill>
            <a:miter lim="800000"/>
            <a:headEnd/>
            <a:tailEnd/>
          </a:ln>
          <a:effectLst>
            <a:outerShdw dist="35921" dir="2700000" algn="ctr" rotWithShape="0">
              <a:srgbClr val="0099CC"/>
            </a:outerShdw>
          </a:effectLst>
        </p:spPr>
        <p:txBody>
          <a:bodyPr wrap="none" anchor="ctr"/>
          <a:lstStyle/>
          <a:p>
            <a:pPr algn="l">
              <a:lnSpc>
                <a:spcPct val="90000"/>
              </a:lnSpc>
            </a:pPr>
            <a:r>
              <a:rPr lang="en-US" altLang="en-US">
                <a:latin typeface="Lucida Sans Typewriter" pitchFamily="49" charset="0"/>
              </a:rPr>
              <a:t>SELECT productid,</a:t>
            </a:r>
          </a:p>
          <a:p>
            <a:pPr algn="l">
              <a:lnSpc>
                <a:spcPct val="90000"/>
              </a:lnSpc>
            </a:pPr>
            <a:r>
              <a:rPr lang="en-US" altLang="en-US">
                <a:latin typeface="Lucida Sans Typewriter" pitchFamily="49" charset="0"/>
              </a:rPr>
              <a:t>	  SUM(quantity)</a:t>
            </a:r>
          </a:p>
          <a:p>
            <a:pPr algn="l">
              <a:lnSpc>
                <a:spcPct val="90000"/>
              </a:lnSpc>
            </a:pPr>
            <a:r>
              <a:rPr lang="en-US" altLang="en-US">
                <a:latin typeface="Lucida Sans Typewriter" pitchFamily="49" charset="0"/>
              </a:rPr>
              <a:t>    AS total_quantity</a:t>
            </a:r>
          </a:p>
          <a:p>
            <a:pPr algn="l">
              <a:lnSpc>
                <a:spcPct val="90000"/>
              </a:lnSpc>
            </a:pPr>
            <a:r>
              <a:rPr lang="en-US" altLang="en-US">
                <a:latin typeface="Lucida Sans Typewriter" pitchFamily="49" charset="0"/>
              </a:rPr>
              <a:t> FROM orderhist</a:t>
            </a:r>
          </a:p>
          <a:p>
            <a:pPr algn="l">
              <a:lnSpc>
                <a:spcPct val="90000"/>
              </a:lnSpc>
            </a:pPr>
            <a:r>
              <a:rPr lang="en-US" altLang="en-US">
                <a:latin typeface="Lucida Sans Typewriter" pitchFamily="49" charset="0"/>
              </a:rPr>
              <a:t> GROUP BY productid</a:t>
            </a:r>
          </a:p>
          <a:p>
            <a:pPr algn="l">
              <a:lnSpc>
                <a:spcPct val="90000"/>
              </a:lnSpc>
            </a:pPr>
            <a:r>
              <a:rPr lang="en-US" altLang="en-US">
                <a:latin typeface="Lucida Sans Typewriter" pitchFamily="49" charset="0"/>
              </a:rPr>
              <a:t> HAVING SUM(quantity)&gt;=30</a:t>
            </a:r>
          </a:p>
        </p:txBody>
      </p:sp>
      <p:grpSp>
        <p:nvGrpSpPr>
          <p:cNvPr id="1505286" name="Group 6"/>
          <p:cNvGrpSpPr>
            <a:grpSpLocks/>
          </p:cNvGrpSpPr>
          <p:nvPr/>
        </p:nvGrpSpPr>
        <p:grpSpPr bwMode="auto">
          <a:xfrm>
            <a:off x="5583238" y="4343400"/>
            <a:ext cx="3027362" cy="1143000"/>
            <a:chOff x="3517" y="1968"/>
            <a:chExt cx="1907" cy="720"/>
          </a:xfrm>
        </p:grpSpPr>
        <p:sp>
          <p:nvSpPr>
            <p:cNvPr id="1505287" name="Rectangle 7"/>
            <p:cNvSpPr>
              <a:spLocks noChangeArrowheads="1"/>
            </p:cNvSpPr>
            <p:nvPr/>
          </p:nvSpPr>
          <p:spPr bwMode="auto">
            <a:xfrm>
              <a:off x="3517" y="1968"/>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505288" name="Rectangle 8"/>
            <p:cNvSpPr>
              <a:spLocks noChangeArrowheads="1"/>
            </p:cNvSpPr>
            <p:nvPr/>
          </p:nvSpPr>
          <p:spPr bwMode="auto">
            <a:xfrm>
              <a:off x="4333" y="1968"/>
              <a:ext cx="1091"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total_quantity</a:t>
              </a:r>
            </a:p>
          </p:txBody>
        </p:sp>
        <p:sp>
          <p:nvSpPr>
            <p:cNvPr id="1505289" name="Rectangle 9"/>
            <p:cNvSpPr>
              <a:spLocks noChangeArrowheads="1"/>
            </p:cNvSpPr>
            <p:nvPr/>
          </p:nvSpPr>
          <p:spPr bwMode="auto">
            <a:xfrm>
              <a:off x="3517" y="2208"/>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290" name="Rectangle 10"/>
            <p:cNvSpPr>
              <a:spLocks noChangeArrowheads="1"/>
            </p:cNvSpPr>
            <p:nvPr/>
          </p:nvSpPr>
          <p:spPr bwMode="auto">
            <a:xfrm>
              <a:off x="4333" y="2208"/>
              <a:ext cx="1091"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35</a:t>
              </a:r>
            </a:p>
          </p:txBody>
        </p:sp>
        <p:sp>
          <p:nvSpPr>
            <p:cNvPr id="1505291" name="Rectangle 11"/>
            <p:cNvSpPr>
              <a:spLocks noChangeArrowheads="1"/>
            </p:cNvSpPr>
            <p:nvPr/>
          </p:nvSpPr>
          <p:spPr bwMode="auto">
            <a:xfrm>
              <a:off x="3517" y="2448"/>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505292" name="Rectangle 12"/>
            <p:cNvSpPr>
              <a:spLocks noChangeArrowheads="1"/>
            </p:cNvSpPr>
            <p:nvPr/>
          </p:nvSpPr>
          <p:spPr bwMode="auto">
            <a:xfrm>
              <a:off x="4333" y="2448"/>
              <a:ext cx="1091"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45</a:t>
              </a:r>
            </a:p>
          </p:txBody>
        </p:sp>
      </p:grpSp>
      <p:grpSp>
        <p:nvGrpSpPr>
          <p:cNvPr id="1505293" name="Group 13"/>
          <p:cNvGrpSpPr>
            <a:grpSpLocks/>
          </p:cNvGrpSpPr>
          <p:nvPr/>
        </p:nvGrpSpPr>
        <p:grpSpPr bwMode="auto">
          <a:xfrm>
            <a:off x="533400" y="3581400"/>
            <a:ext cx="3429000" cy="2667000"/>
            <a:chOff x="336" y="1392"/>
            <a:chExt cx="2160" cy="1680"/>
          </a:xfrm>
        </p:grpSpPr>
        <p:sp>
          <p:nvSpPr>
            <p:cNvPr id="1505294" name="Rectangle 14"/>
            <p:cNvSpPr>
              <a:spLocks noChangeArrowheads="1"/>
            </p:cNvSpPr>
            <p:nvPr/>
          </p:nvSpPr>
          <p:spPr bwMode="auto">
            <a:xfrm>
              <a:off x="336" y="1392"/>
              <a:ext cx="816"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productid</a:t>
              </a:r>
            </a:p>
          </p:txBody>
        </p:sp>
        <p:sp>
          <p:nvSpPr>
            <p:cNvPr id="1505295" name="Rectangle 15"/>
            <p:cNvSpPr>
              <a:spLocks noChangeArrowheads="1"/>
            </p:cNvSpPr>
            <p:nvPr/>
          </p:nvSpPr>
          <p:spPr bwMode="auto">
            <a:xfrm>
              <a:off x="1152" y="1392"/>
              <a:ext cx="624"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orderid</a:t>
              </a:r>
            </a:p>
          </p:txBody>
        </p:sp>
        <p:sp>
          <p:nvSpPr>
            <p:cNvPr id="1505296" name="Rectangle 16"/>
            <p:cNvSpPr>
              <a:spLocks noChangeArrowheads="1"/>
            </p:cNvSpPr>
            <p:nvPr/>
          </p:nvSpPr>
          <p:spPr bwMode="auto">
            <a:xfrm>
              <a:off x="1776" y="1392"/>
              <a:ext cx="720" cy="240"/>
            </a:xfrm>
            <a:prstGeom prst="rect">
              <a:avLst/>
            </a:prstGeom>
            <a:gradFill rotWithShape="0">
              <a:gsLst>
                <a:gs pos="0">
                  <a:srgbClr val="333399"/>
                </a:gs>
                <a:gs pos="100000">
                  <a:srgbClr val="3399FF"/>
                </a:gs>
              </a:gsLst>
              <a:lin ang="0" scaled="1"/>
            </a:gradFill>
            <a:ln w="9525">
              <a:solidFill>
                <a:schemeClr val="tx1"/>
              </a:solidFill>
              <a:miter lim="800000"/>
              <a:headEnd/>
              <a:tailEnd/>
            </a:ln>
            <a:effectLst>
              <a:outerShdw dist="125724" dir="2700000" algn="ctr" rotWithShape="0">
                <a:srgbClr val="C0C0C0"/>
              </a:outerShdw>
            </a:effectLst>
          </p:spPr>
          <p:txBody>
            <a:bodyPr wrap="none" anchor="ctr"/>
            <a:lstStyle/>
            <a:p>
              <a:pPr algn="l">
                <a:tabLst>
                  <a:tab pos="1657350" algn="l"/>
                </a:tabLst>
              </a:pPr>
              <a:r>
                <a:rPr lang="en-US" altLang="en-US" sz="2000" i="1">
                  <a:solidFill>
                    <a:schemeClr val="bg1"/>
                  </a:solidFill>
                  <a:effectLst>
                    <a:outerShdw blurRad="38100" dist="38100" dir="2700000" algn="tl">
                      <a:srgbClr val="000000"/>
                    </a:outerShdw>
                  </a:effectLst>
                </a:rPr>
                <a:t>quantity</a:t>
              </a:r>
            </a:p>
          </p:txBody>
        </p:sp>
        <p:sp>
          <p:nvSpPr>
            <p:cNvPr id="1505297" name="Rectangle 17"/>
            <p:cNvSpPr>
              <a:spLocks noChangeArrowheads="1"/>
            </p:cNvSpPr>
            <p:nvPr/>
          </p:nvSpPr>
          <p:spPr bwMode="auto">
            <a:xfrm>
              <a:off x="336" y="163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298" name="Rectangle 18"/>
            <p:cNvSpPr>
              <a:spLocks noChangeArrowheads="1"/>
            </p:cNvSpPr>
            <p:nvPr/>
          </p:nvSpPr>
          <p:spPr bwMode="auto">
            <a:xfrm>
              <a:off x="1152" y="163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299" name="Rectangle 19"/>
            <p:cNvSpPr>
              <a:spLocks noChangeArrowheads="1"/>
            </p:cNvSpPr>
            <p:nvPr/>
          </p:nvSpPr>
          <p:spPr bwMode="auto">
            <a:xfrm>
              <a:off x="1776" y="163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5</a:t>
              </a:r>
            </a:p>
          </p:txBody>
        </p:sp>
        <p:sp>
          <p:nvSpPr>
            <p:cNvPr id="1505300" name="Rectangle 20"/>
            <p:cNvSpPr>
              <a:spLocks noChangeArrowheads="1"/>
            </p:cNvSpPr>
            <p:nvPr/>
          </p:nvSpPr>
          <p:spPr bwMode="auto">
            <a:xfrm>
              <a:off x="336" y="1872"/>
              <a:ext cx="816"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301" name="Rectangle 21"/>
            <p:cNvSpPr>
              <a:spLocks noChangeArrowheads="1"/>
            </p:cNvSpPr>
            <p:nvPr/>
          </p:nvSpPr>
          <p:spPr bwMode="auto">
            <a:xfrm>
              <a:off x="1152" y="1872"/>
              <a:ext cx="624"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a:t>
              </a:r>
            </a:p>
          </p:txBody>
        </p:sp>
        <p:sp>
          <p:nvSpPr>
            <p:cNvPr id="1505302" name="Rectangle 22"/>
            <p:cNvSpPr>
              <a:spLocks noChangeArrowheads="1"/>
            </p:cNvSpPr>
            <p:nvPr/>
          </p:nvSpPr>
          <p:spPr bwMode="auto">
            <a:xfrm>
              <a:off x="1776" y="1872"/>
              <a:ext cx="720" cy="240"/>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lIns="182880" tIns="182880" rIns="182880" bIns="182880" anchor="ctr"/>
            <a:lstStyle/>
            <a:p>
              <a:r>
                <a:rPr lang="en-US" altLang="en-US" sz="2000"/>
                <a:t>10</a:t>
              </a:r>
            </a:p>
          </p:txBody>
        </p:sp>
        <p:sp>
          <p:nvSpPr>
            <p:cNvPr id="1505303" name="Rectangle 23"/>
            <p:cNvSpPr>
              <a:spLocks noChangeArrowheads="1"/>
            </p:cNvSpPr>
            <p:nvPr/>
          </p:nvSpPr>
          <p:spPr bwMode="auto">
            <a:xfrm>
              <a:off x="336" y="211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04" name="Rectangle 24"/>
            <p:cNvSpPr>
              <a:spLocks noChangeArrowheads="1"/>
            </p:cNvSpPr>
            <p:nvPr/>
          </p:nvSpPr>
          <p:spPr bwMode="auto">
            <a:xfrm>
              <a:off x="1152" y="211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505305" name="Rectangle 25"/>
            <p:cNvSpPr>
              <a:spLocks noChangeArrowheads="1"/>
            </p:cNvSpPr>
            <p:nvPr/>
          </p:nvSpPr>
          <p:spPr bwMode="auto">
            <a:xfrm>
              <a:off x="1776" y="211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10</a:t>
              </a:r>
            </a:p>
          </p:txBody>
        </p:sp>
        <p:sp>
          <p:nvSpPr>
            <p:cNvPr id="1505306" name="Rectangle 26"/>
            <p:cNvSpPr>
              <a:spLocks noChangeArrowheads="1"/>
            </p:cNvSpPr>
            <p:nvPr/>
          </p:nvSpPr>
          <p:spPr bwMode="auto">
            <a:xfrm>
              <a:off x="336" y="2352"/>
              <a:ext cx="816"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07" name="Rectangle 27"/>
            <p:cNvSpPr>
              <a:spLocks noChangeArrowheads="1"/>
            </p:cNvSpPr>
            <p:nvPr/>
          </p:nvSpPr>
          <p:spPr bwMode="auto">
            <a:xfrm>
              <a:off x="1152" y="2352"/>
              <a:ext cx="624"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08" name="Rectangle 28"/>
            <p:cNvSpPr>
              <a:spLocks noChangeArrowheads="1"/>
            </p:cNvSpPr>
            <p:nvPr/>
          </p:nvSpPr>
          <p:spPr bwMode="auto">
            <a:xfrm>
              <a:off x="1776" y="2352"/>
              <a:ext cx="720" cy="240"/>
            </a:xfrm>
            <a:prstGeom prst="rect">
              <a:avLst/>
            </a:prstGeom>
            <a:gradFill rotWithShape="0">
              <a:gsLst>
                <a:gs pos="0">
                  <a:srgbClr val="99CCFF"/>
                </a:gs>
                <a:gs pos="100000">
                  <a:srgbClr val="99CCFF">
                    <a:gamma/>
                    <a:tint val="0"/>
                    <a:invGamma/>
                  </a:srgbClr>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25</a:t>
              </a:r>
            </a:p>
          </p:txBody>
        </p:sp>
        <p:sp>
          <p:nvSpPr>
            <p:cNvPr id="1505309" name="Rectangle 29"/>
            <p:cNvSpPr>
              <a:spLocks noChangeArrowheads="1"/>
            </p:cNvSpPr>
            <p:nvPr/>
          </p:nvSpPr>
          <p:spPr bwMode="auto">
            <a:xfrm>
              <a:off x="336" y="259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505310" name="Rectangle 30"/>
            <p:cNvSpPr>
              <a:spLocks noChangeArrowheads="1"/>
            </p:cNvSpPr>
            <p:nvPr/>
          </p:nvSpPr>
          <p:spPr bwMode="auto">
            <a:xfrm>
              <a:off x="1152" y="259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a:t>
              </a:r>
            </a:p>
          </p:txBody>
        </p:sp>
        <p:sp>
          <p:nvSpPr>
            <p:cNvPr id="1505311" name="Rectangle 31"/>
            <p:cNvSpPr>
              <a:spLocks noChangeArrowheads="1"/>
            </p:cNvSpPr>
            <p:nvPr/>
          </p:nvSpPr>
          <p:spPr bwMode="auto">
            <a:xfrm>
              <a:off x="1776" y="259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15</a:t>
              </a:r>
            </a:p>
          </p:txBody>
        </p:sp>
        <p:sp>
          <p:nvSpPr>
            <p:cNvPr id="1505312" name="Rectangle 32"/>
            <p:cNvSpPr>
              <a:spLocks noChangeArrowheads="1"/>
            </p:cNvSpPr>
            <p:nvPr/>
          </p:nvSpPr>
          <p:spPr bwMode="auto">
            <a:xfrm>
              <a:off x="336" y="2832"/>
              <a:ext cx="816"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a:t>
              </a:r>
            </a:p>
          </p:txBody>
        </p:sp>
        <p:sp>
          <p:nvSpPr>
            <p:cNvPr id="1505313" name="Rectangle 33"/>
            <p:cNvSpPr>
              <a:spLocks noChangeArrowheads="1"/>
            </p:cNvSpPr>
            <p:nvPr/>
          </p:nvSpPr>
          <p:spPr bwMode="auto">
            <a:xfrm>
              <a:off x="1152" y="2832"/>
              <a:ext cx="624"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2</a:t>
              </a:r>
            </a:p>
          </p:txBody>
        </p:sp>
        <p:sp>
          <p:nvSpPr>
            <p:cNvPr id="1505314" name="Rectangle 34"/>
            <p:cNvSpPr>
              <a:spLocks noChangeArrowheads="1"/>
            </p:cNvSpPr>
            <p:nvPr/>
          </p:nvSpPr>
          <p:spPr bwMode="auto">
            <a:xfrm>
              <a:off x="1776" y="2832"/>
              <a:ext cx="720" cy="240"/>
            </a:xfrm>
            <a:prstGeom prst="rect">
              <a:avLst/>
            </a:prstGeom>
            <a:gradFill rotWithShape="0">
              <a:gsLst>
                <a:gs pos="0">
                  <a:srgbClr val="FFFFCC"/>
                </a:gs>
                <a:gs pos="100000">
                  <a:srgbClr val="FFCC00"/>
                </a:gs>
              </a:gsLst>
              <a:lin ang="5400000" scaled="1"/>
            </a:gradFill>
            <a:ln w="9525">
              <a:solidFill>
                <a:schemeClr val="tx1"/>
              </a:solidFill>
              <a:miter lim="800000"/>
              <a:headEnd/>
              <a:tailEnd/>
            </a:ln>
            <a:effectLst>
              <a:outerShdw dist="125724" dir="2700000" algn="ctr" rotWithShape="0">
                <a:srgbClr val="C0C0C0"/>
              </a:outerShdw>
            </a:effectLst>
          </p:spPr>
          <p:txBody>
            <a:bodyPr wrap="none" lIns="182880" tIns="182880" rIns="182880" bIns="182880" anchor="ctr"/>
            <a:lstStyle/>
            <a:p>
              <a:r>
                <a:rPr lang="en-US" altLang="en-US" sz="2000"/>
                <a:t>30</a:t>
              </a:r>
            </a:p>
          </p:txBody>
        </p:sp>
      </p:grpSp>
      <p:sp>
        <p:nvSpPr>
          <p:cNvPr id="1505315" name="AutoShape 35"/>
          <p:cNvSpPr>
            <a:spLocks noChangeArrowheads="1"/>
          </p:cNvSpPr>
          <p:nvPr/>
        </p:nvSpPr>
        <p:spPr bwMode="auto">
          <a:xfrm>
            <a:off x="3962400" y="4648200"/>
            <a:ext cx="1524000" cy="457200"/>
          </a:xfrm>
          <a:prstGeom prst="rightArrow">
            <a:avLst>
              <a:gd name="adj1" fmla="val 50000"/>
              <a:gd name="adj2" fmla="val 83333"/>
            </a:avLst>
          </a:prstGeom>
          <a:gradFill rotWithShape="0">
            <a:gsLst>
              <a:gs pos="0">
                <a:srgbClr val="D60093">
                  <a:gamma/>
                  <a:tint val="43922"/>
                  <a:invGamma/>
                </a:srgbClr>
              </a:gs>
              <a:gs pos="100000">
                <a:srgbClr val="D60093"/>
              </a:gs>
            </a:gsLst>
            <a:lin ang="2700000" scaled="1"/>
          </a:gradFill>
          <a:ln w="9525">
            <a:solidFill>
              <a:srgbClr val="993366"/>
            </a:solidFill>
            <a:miter lim="800000"/>
            <a:headEnd/>
            <a:tailEnd/>
          </a:ln>
          <a:effectLst>
            <a:outerShdw dist="89803" dir="2700000" algn="ctr" rotWithShape="0">
              <a:srgbClr val="C0C0C0"/>
            </a:outerShdw>
          </a:effectLst>
        </p:spPr>
        <p:txBody>
          <a:bodyPr wrap="none" anchor="ctr"/>
          <a:lstStyle/>
          <a:p>
            <a:endParaRPr lang="zh-CN" altLang="en-US"/>
          </a:p>
        </p:txBody>
      </p:sp>
    </p:spTree>
    <p:extLst>
      <p:ext uri="{BB962C8B-B14F-4D97-AF65-F5344CB8AC3E}">
        <p14:creationId xmlns:p14="http://schemas.microsoft.com/office/powerpoint/2010/main" val="3458987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284"/>
                                        </p:tgtEl>
                                        <p:attrNameLst>
                                          <p:attrName>style.visibility</p:attrName>
                                        </p:attrNameLst>
                                      </p:cBhvr>
                                      <p:to>
                                        <p:strVal val="visible"/>
                                      </p:to>
                                    </p:set>
                                    <p:anim calcmode="lin" valueType="num">
                                      <p:cBhvr additive="base">
                                        <p:cTn id="7" dur="500" fill="hold"/>
                                        <p:tgtEl>
                                          <p:spTgt spid="1505284"/>
                                        </p:tgtEl>
                                        <p:attrNameLst>
                                          <p:attrName>ppt_x</p:attrName>
                                        </p:attrNameLst>
                                      </p:cBhvr>
                                      <p:tavLst>
                                        <p:tav tm="0">
                                          <p:val>
                                            <p:strVal val="0-#ppt_w/2"/>
                                          </p:val>
                                        </p:tav>
                                        <p:tav tm="100000">
                                          <p:val>
                                            <p:strVal val="#ppt_x"/>
                                          </p:val>
                                        </p:tav>
                                      </p:tavLst>
                                    </p:anim>
                                    <p:anim calcmode="lin" valueType="num">
                                      <p:cBhvr additive="base">
                                        <p:cTn id="8" dur="500" fill="hold"/>
                                        <p:tgtEl>
                                          <p:spTgt spid="150528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505293"/>
                                        </p:tgtEl>
                                        <p:attrNameLst>
                                          <p:attrName>style.visibility</p:attrName>
                                        </p:attrNameLst>
                                      </p:cBhvr>
                                      <p:to>
                                        <p:strVal val="visible"/>
                                      </p:to>
                                    </p:set>
                                    <p:anim calcmode="lin" valueType="num">
                                      <p:cBhvr additive="base">
                                        <p:cTn id="12" dur="500" fill="hold"/>
                                        <p:tgtEl>
                                          <p:spTgt spid="1505293"/>
                                        </p:tgtEl>
                                        <p:attrNameLst>
                                          <p:attrName>ppt_x</p:attrName>
                                        </p:attrNameLst>
                                      </p:cBhvr>
                                      <p:tavLst>
                                        <p:tav tm="0">
                                          <p:val>
                                            <p:strVal val="0-#ppt_w/2"/>
                                          </p:val>
                                        </p:tav>
                                        <p:tav tm="100000">
                                          <p:val>
                                            <p:strVal val="#ppt_x"/>
                                          </p:val>
                                        </p:tav>
                                      </p:tavLst>
                                    </p:anim>
                                    <p:anim calcmode="lin" valueType="num">
                                      <p:cBhvr additive="base">
                                        <p:cTn id="13" dur="500" fill="hold"/>
                                        <p:tgtEl>
                                          <p:spTgt spid="150529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05285"/>
                                        </p:tgtEl>
                                        <p:attrNameLst>
                                          <p:attrName>style.visibility</p:attrName>
                                        </p:attrNameLst>
                                      </p:cBhvr>
                                      <p:to>
                                        <p:strVal val="visible"/>
                                      </p:to>
                                    </p:set>
                                    <p:anim calcmode="lin" valueType="num">
                                      <p:cBhvr additive="base">
                                        <p:cTn id="18" dur="500" fill="hold"/>
                                        <p:tgtEl>
                                          <p:spTgt spid="1505285"/>
                                        </p:tgtEl>
                                        <p:attrNameLst>
                                          <p:attrName>ppt_x</p:attrName>
                                        </p:attrNameLst>
                                      </p:cBhvr>
                                      <p:tavLst>
                                        <p:tav tm="0">
                                          <p:val>
                                            <p:strVal val="1+#ppt_w/2"/>
                                          </p:val>
                                        </p:tav>
                                        <p:tav tm="100000">
                                          <p:val>
                                            <p:strVal val="#ppt_x"/>
                                          </p:val>
                                        </p:tav>
                                      </p:tavLst>
                                    </p:anim>
                                    <p:anim calcmode="lin" valueType="num">
                                      <p:cBhvr additive="base">
                                        <p:cTn id="19" dur="500" fill="hold"/>
                                        <p:tgtEl>
                                          <p:spTgt spid="150528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505315"/>
                                        </p:tgtEl>
                                        <p:attrNameLst>
                                          <p:attrName>style.visibility</p:attrName>
                                        </p:attrNameLst>
                                      </p:cBhvr>
                                      <p:to>
                                        <p:strVal val="visible"/>
                                      </p:to>
                                    </p:set>
                                    <p:animEffect transition="in" filter="dissolve">
                                      <p:cBhvr>
                                        <p:cTn id="24" dur="500"/>
                                        <p:tgtEl>
                                          <p:spTgt spid="1505315"/>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505286"/>
                                        </p:tgtEl>
                                        <p:attrNameLst>
                                          <p:attrName>style.visibility</p:attrName>
                                        </p:attrNameLst>
                                      </p:cBhvr>
                                      <p:to>
                                        <p:strVal val="visible"/>
                                      </p:to>
                                    </p:set>
                                    <p:animEffect transition="in" filter="dissolve">
                                      <p:cBhvr>
                                        <p:cTn id="28" dur="500"/>
                                        <p:tgtEl>
                                          <p:spTgt spid="150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284" grpId="0" animBg="1" autoUpdateAnimBg="0"/>
      <p:bldP spid="1505285" grpId="0" animBg="1" autoUpdateAnimBg="0"/>
      <p:bldP spid="150531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D3F879C-E04C-40E6-9634-FBD42BB5E6CA}" type="slidenum">
              <a:rPr lang="zh-CN" altLang="en-US"/>
              <a:pPr/>
              <a:t>81</a:t>
            </a:fld>
            <a:endParaRPr lang="en-US" altLang="zh-CN"/>
          </a:p>
        </p:txBody>
      </p:sp>
      <p:sp>
        <p:nvSpPr>
          <p:cNvPr id="5" name="日期占位符 4"/>
          <p:cNvSpPr>
            <a:spLocks noGrp="1"/>
          </p:cNvSpPr>
          <p:nvPr>
            <p:ph type="dt" sz="half" idx="11"/>
          </p:nvPr>
        </p:nvSpPr>
        <p:spPr/>
        <p:txBody>
          <a:bodyPr/>
          <a:lstStyle/>
          <a:p>
            <a:fld id="{E9869286-BC83-4A88-809A-7F14B525A2C8}" type="datetime1">
              <a:rPr lang="zh-CN" altLang="en-US"/>
              <a:pPr/>
              <a:t>2024/6/12</a:t>
            </a:fld>
            <a:endParaRPr lang="en-US" altLang="zh-CN" sz="1000"/>
          </a:p>
        </p:txBody>
      </p:sp>
      <p:sp>
        <p:nvSpPr>
          <p:cNvPr id="1355778" name="Rectangle 2"/>
          <p:cNvSpPr>
            <a:spLocks noGrp="1" noChangeArrowheads="1"/>
          </p:cNvSpPr>
          <p:nvPr>
            <p:ph type="title"/>
          </p:nvPr>
        </p:nvSpPr>
        <p:spPr>
          <a:xfrm>
            <a:off x="650875" y="311150"/>
            <a:ext cx="8820150" cy="603250"/>
          </a:xfrm>
        </p:spPr>
        <p:txBody>
          <a:bodyPr/>
          <a:lstStyle/>
          <a:p>
            <a:pPr defTabSz="914400"/>
            <a:r>
              <a:rPr lang="zh-CN" altLang="en-US" sz="4400"/>
              <a:t>对查询结果分组</a:t>
            </a:r>
          </a:p>
        </p:txBody>
      </p:sp>
      <p:sp>
        <p:nvSpPr>
          <p:cNvPr id="1355779" name="Rectangle 3"/>
          <p:cNvSpPr>
            <a:spLocks noGrp="1" noChangeArrowheads="1"/>
          </p:cNvSpPr>
          <p:nvPr>
            <p:ph type="body" idx="1"/>
          </p:nvPr>
        </p:nvSpPr>
        <p:spPr>
          <a:xfrm>
            <a:off x="560388" y="1125538"/>
            <a:ext cx="9001125" cy="3468642"/>
          </a:xfrm>
        </p:spPr>
        <p:txBody>
          <a:bodyPr/>
          <a:lstStyle/>
          <a:p>
            <a:pPr marL="342900" indent="-342900" algn="just" defTabSz="914400"/>
            <a:r>
              <a:rPr lang="en-US" altLang="zh-CN" dirty="0"/>
              <a:t>HAVING</a:t>
            </a:r>
            <a:r>
              <a:rPr lang="zh-CN" altLang="en-US" dirty="0"/>
              <a:t>短语与</a:t>
            </a:r>
            <a:r>
              <a:rPr lang="en-US" altLang="zh-CN" dirty="0"/>
              <a:t>WHERE</a:t>
            </a:r>
            <a:r>
              <a:rPr lang="zh-CN" altLang="en-US" dirty="0"/>
              <a:t>子句的区别</a:t>
            </a:r>
          </a:p>
          <a:p>
            <a:pPr marL="742950" lvl="1" indent="-285750" algn="just" defTabSz="914400"/>
            <a:r>
              <a:rPr lang="zh-CN" altLang="en-US" dirty="0"/>
              <a:t>作用对象不同</a:t>
            </a:r>
          </a:p>
          <a:p>
            <a:pPr marL="1143000" lvl="2" indent="-228600" algn="just" defTabSz="914400"/>
            <a:r>
              <a:rPr lang="en-US" altLang="zh-CN" dirty="0"/>
              <a:t>WHERE</a:t>
            </a:r>
            <a:r>
              <a:rPr lang="zh-CN" altLang="en-US" dirty="0"/>
              <a:t>子句作用于基表或视图，从中选择满足条件的元组。</a:t>
            </a:r>
          </a:p>
          <a:p>
            <a:pPr marL="1143000" lvl="2" indent="-228600" algn="just" defTabSz="914400"/>
            <a:r>
              <a:rPr lang="en-US" altLang="zh-CN" dirty="0"/>
              <a:t>HAVING</a:t>
            </a:r>
            <a:r>
              <a:rPr lang="zh-CN" altLang="en-US" dirty="0"/>
              <a:t>短语作用于组，从中选择满足条件的组 </a:t>
            </a:r>
          </a:p>
          <a:p>
            <a:pPr marL="742950" lvl="1" indent="-285750" algn="just" defTabSz="914400"/>
            <a:r>
              <a:rPr lang="en-US" altLang="zh-CN" dirty="0"/>
              <a:t>WHERE</a:t>
            </a:r>
            <a:r>
              <a:rPr lang="zh-CN" altLang="en-US" dirty="0"/>
              <a:t>子句中不能使用聚集函数；</a:t>
            </a:r>
            <a:endParaRPr lang="en-US" altLang="zh-CN" dirty="0"/>
          </a:p>
          <a:p>
            <a:pPr marL="742950" lvl="1" indent="-285750" algn="just" defTabSz="914400"/>
            <a:r>
              <a:rPr lang="en-US" altLang="zh-CN" dirty="0"/>
              <a:t>HAVING</a:t>
            </a:r>
            <a:r>
              <a:rPr lang="zh-CN" altLang="en-US" dirty="0"/>
              <a:t>短语中可以使用聚集函数</a:t>
            </a:r>
          </a:p>
        </p:txBody>
      </p:sp>
    </p:spTree>
    <p:extLst>
      <p:ext uri="{BB962C8B-B14F-4D97-AF65-F5344CB8AC3E}">
        <p14:creationId xmlns:p14="http://schemas.microsoft.com/office/powerpoint/2010/main" val="5180702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694016-CBA1-4CF4-BDC1-06CA27A6336D}" type="slidenum">
              <a:rPr lang="zh-CN" altLang="en-US"/>
              <a:pPr/>
              <a:t>82</a:t>
            </a:fld>
            <a:endParaRPr lang="en-US" altLang="zh-CN"/>
          </a:p>
        </p:txBody>
      </p:sp>
      <p:sp>
        <p:nvSpPr>
          <p:cNvPr id="5" name="日期占位符 4"/>
          <p:cNvSpPr>
            <a:spLocks noGrp="1"/>
          </p:cNvSpPr>
          <p:nvPr>
            <p:ph type="dt" sz="half" idx="11"/>
          </p:nvPr>
        </p:nvSpPr>
        <p:spPr/>
        <p:txBody>
          <a:bodyPr/>
          <a:lstStyle/>
          <a:p>
            <a:fld id="{484BD8F2-3E52-4FA6-8F3B-B1DCD4AE5598}" type="datetime1">
              <a:rPr lang="zh-CN" altLang="en-US"/>
              <a:pPr/>
              <a:t>2024/6/12</a:t>
            </a:fld>
            <a:endParaRPr lang="en-US" altLang="zh-CN" sz="1000"/>
          </a:p>
        </p:txBody>
      </p:sp>
      <p:sp>
        <p:nvSpPr>
          <p:cNvPr id="1391618" name="Rectangle 2"/>
          <p:cNvSpPr>
            <a:spLocks noGrp="1" noChangeArrowheads="1"/>
          </p:cNvSpPr>
          <p:nvPr>
            <p:ph type="title"/>
          </p:nvPr>
        </p:nvSpPr>
        <p:spPr/>
        <p:txBody>
          <a:bodyPr/>
          <a:lstStyle/>
          <a:p>
            <a:r>
              <a:rPr lang="en-US" altLang="zh-CN"/>
              <a:t>(4) </a:t>
            </a:r>
            <a:r>
              <a:rPr lang="zh-CN" altLang="en-US"/>
              <a:t>外连接（</a:t>
            </a:r>
            <a:r>
              <a:rPr lang="en-US" altLang="zh-CN"/>
              <a:t>Outer Join</a:t>
            </a:r>
            <a:r>
              <a:rPr lang="zh-CN" altLang="en-US"/>
              <a:t>） </a:t>
            </a:r>
          </a:p>
        </p:txBody>
      </p:sp>
      <p:sp>
        <p:nvSpPr>
          <p:cNvPr id="1391619" name="Rectangle 3"/>
          <p:cNvSpPr>
            <a:spLocks noGrp="1" noChangeArrowheads="1"/>
          </p:cNvSpPr>
          <p:nvPr>
            <p:ph type="body" idx="1"/>
          </p:nvPr>
        </p:nvSpPr>
        <p:spPr>
          <a:xfrm>
            <a:off x="650875" y="1143000"/>
            <a:ext cx="8820150" cy="5380038"/>
          </a:xfrm>
        </p:spPr>
        <p:txBody>
          <a:bodyPr/>
          <a:lstStyle/>
          <a:p>
            <a:pPr algn="just">
              <a:spcBef>
                <a:spcPct val="10000"/>
              </a:spcBef>
            </a:pPr>
            <a:r>
              <a:rPr lang="zh-CN" altLang="en-US" dirty="0"/>
              <a:t>外连接与普通连接的区别</a:t>
            </a:r>
          </a:p>
          <a:p>
            <a:pPr lvl="1" algn="just">
              <a:spcBef>
                <a:spcPct val="10000"/>
              </a:spcBef>
            </a:pPr>
            <a:r>
              <a:rPr lang="zh-CN" altLang="en-US" dirty="0"/>
              <a:t>普通连接操作只输出满足连接条件的元组</a:t>
            </a:r>
          </a:p>
          <a:p>
            <a:pPr lvl="1">
              <a:spcBef>
                <a:spcPct val="10000"/>
              </a:spcBef>
            </a:pPr>
            <a:r>
              <a:rPr lang="zh-CN" altLang="en-US" dirty="0"/>
              <a:t>外连接操作以指定表为连接主体，将</a:t>
            </a:r>
            <a:r>
              <a:rPr lang="zh-CN" altLang="en-US" dirty="0">
                <a:solidFill>
                  <a:srgbClr val="0000FF"/>
                </a:solidFill>
              </a:rPr>
              <a:t>主体表</a:t>
            </a:r>
            <a:r>
              <a:rPr lang="zh-CN" altLang="en-US" dirty="0"/>
              <a:t>中不满足连接条件的元组一并输出</a:t>
            </a:r>
          </a:p>
          <a:p>
            <a:pPr algn="just">
              <a:spcBef>
                <a:spcPct val="10000"/>
              </a:spcBef>
            </a:pPr>
            <a:r>
              <a:rPr lang="zh-CN" altLang="en-US" dirty="0"/>
              <a:t>外连接</a:t>
            </a:r>
            <a:endParaRPr lang="en-US" altLang="zh-CN" dirty="0"/>
          </a:p>
          <a:p>
            <a:pPr lvl="1" algn="just">
              <a:spcBef>
                <a:spcPct val="10000"/>
              </a:spcBef>
            </a:pPr>
            <a:r>
              <a:rPr lang="zh-CN" altLang="en-US" dirty="0"/>
              <a:t>在表名后面加外连接操作符指定非主体表</a:t>
            </a:r>
          </a:p>
          <a:p>
            <a:pPr lvl="1" algn="just">
              <a:spcBef>
                <a:spcPct val="10000"/>
              </a:spcBef>
            </a:pPr>
            <a:r>
              <a:rPr lang="zh-CN" altLang="en-US" dirty="0"/>
              <a:t>非主体表有一</a:t>
            </a:r>
            <a:r>
              <a:rPr lang="zh-CN" altLang="en-US" dirty="0">
                <a:latin typeface="Courier New"/>
              </a:rPr>
              <a:t>“</a:t>
            </a:r>
            <a:r>
              <a:rPr lang="zh-CN" altLang="en-US" dirty="0"/>
              <a:t>万能</a:t>
            </a:r>
            <a:r>
              <a:rPr lang="zh-CN" altLang="en-US" dirty="0">
                <a:latin typeface="Courier New"/>
              </a:rPr>
              <a:t>”</a:t>
            </a:r>
            <a:r>
              <a:rPr lang="zh-CN" altLang="en-US" dirty="0"/>
              <a:t>的虚行</a:t>
            </a:r>
            <a:r>
              <a:rPr lang="en-US" altLang="zh-CN" dirty="0"/>
              <a:t>,</a:t>
            </a:r>
            <a:r>
              <a:rPr lang="zh-CN" altLang="en-US" dirty="0"/>
              <a:t>该行全部由空值组成</a:t>
            </a:r>
          </a:p>
          <a:p>
            <a:pPr lvl="1" algn="just">
              <a:spcBef>
                <a:spcPct val="10000"/>
              </a:spcBef>
            </a:pPr>
            <a:r>
              <a:rPr lang="zh-CN" altLang="en-US" dirty="0"/>
              <a:t>虚行可以和主体表中所有不满足连接条件的元组进行连接</a:t>
            </a:r>
          </a:p>
          <a:p>
            <a:pPr lvl="1" algn="just">
              <a:spcBef>
                <a:spcPct val="10000"/>
              </a:spcBef>
            </a:pPr>
            <a:r>
              <a:rPr lang="zh-CN" altLang="en-US" dirty="0"/>
              <a:t>由于虚行各列全部是空值，因此与虚行连接的结果中，来自非主体表的属性值全部是空值 </a:t>
            </a:r>
          </a:p>
          <a:p>
            <a:pPr algn="just">
              <a:spcBef>
                <a:spcPct val="10000"/>
              </a:spcBef>
            </a:pPr>
            <a:r>
              <a:rPr lang="zh-CN" altLang="en-US" dirty="0"/>
              <a:t>左外连接列出左边关系中所有的元组</a:t>
            </a:r>
          </a:p>
          <a:p>
            <a:pPr algn="just">
              <a:spcBef>
                <a:spcPct val="10000"/>
              </a:spcBef>
            </a:pPr>
            <a:r>
              <a:rPr lang="zh-CN" altLang="en-US" dirty="0"/>
              <a:t>右外连接列出右边关系中所有的元组</a:t>
            </a:r>
          </a:p>
        </p:txBody>
      </p:sp>
    </p:spTree>
    <p:extLst>
      <p:ext uri="{BB962C8B-B14F-4D97-AF65-F5344CB8AC3E}">
        <p14:creationId xmlns:p14="http://schemas.microsoft.com/office/powerpoint/2010/main" val="1832883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animEffect transition="in" filter="wipe(up)">
                                      <p:cBhvr>
                                        <p:cTn id="7" dur="500"/>
                                        <p:tgtEl>
                                          <p:spTgt spid="139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91619">
                                            <p:txEl>
                                              <p:pRg st="1" end="1"/>
                                            </p:txEl>
                                          </p:spTgt>
                                        </p:tgtEl>
                                        <p:attrNameLst>
                                          <p:attrName>style.visibility</p:attrName>
                                        </p:attrNameLst>
                                      </p:cBhvr>
                                      <p:to>
                                        <p:strVal val="visible"/>
                                      </p:to>
                                    </p:set>
                                    <p:animEffect transition="in" filter="wipe(up)">
                                      <p:cBhvr>
                                        <p:cTn id="12" dur="500"/>
                                        <p:tgtEl>
                                          <p:spTgt spid="139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91619">
                                            <p:txEl>
                                              <p:pRg st="2" end="2"/>
                                            </p:txEl>
                                          </p:spTgt>
                                        </p:tgtEl>
                                        <p:attrNameLst>
                                          <p:attrName>style.visibility</p:attrName>
                                        </p:attrNameLst>
                                      </p:cBhvr>
                                      <p:to>
                                        <p:strVal val="visible"/>
                                      </p:to>
                                    </p:set>
                                    <p:animEffect transition="in" filter="wipe(up)">
                                      <p:cBhvr>
                                        <p:cTn id="17" dur="500"/>
                                        <p:tgtEl>
                                          <p:spTgt spid="139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91619">
                                            <p:txEl>
                                              <p:pRg st="3" end="3"/>
                                            </p:txEl>
                                          </p:spTgt>
                                        </p:tgtEl>
                                        <p:attrNameLst>
                                          <p:attrName>style.visibility</p:attrName>
                                        </p:attrNameLst>
                                      </p:cBhvr>
                                      <p:to>
                                        <p:strVal val="visible"/>
                                      </p:to>
                                    </p:set>
                                    <p:animEffect transition="in" filter="wipe(up)">
                                      <p:cBhvr>
                                        <p:cTn id="22" dur="500"/>
                                        <p:tgtEl>
                                          <p:spTgt spid="139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91619">
                                            <p:txEl>
                                              <p:pRg st="4" end="4"/>
                                            </p:txEl>
                                          </p:spTgt>
                                        </p:tgtEl>
                                        <p:attrNameLst>
                                          <p:attrName>style.visibility</p:attrName>
                                        </p:attrNameLst>
                                      </p:cBhvr>
                                      <p:to>
                                        <p:strVal val="visible"/>
                                      </p:to>
                                    </p:set>
                                    <p:animEffect transition="in" filter="wipe(up)">
                                      <p:cBhvr>
                                        <p:cTn id="27" dur="500"/>
                                        <p:tgtEl>
                                          <p:spTgt spid="139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91619">
                                            <p:txEl>
                                              <p:pRg st="5" end="5"/>
                                            </p:txEl>
                                          </p:spTgt>
                                        </p:tgtEl>
                                        <p:attrNameLst>
                                          <p:attrName>style.visibility</p:attrName>
                                        </p:attrNameLst>
                                      </p:cBhvr>
                                      <p:to>
                                        <p:strVal val="visible"/>
                                      </p:to>
                                    </p:set>
                                    <p:animEffect transition="in" filter="wipe(up)">
                                      <p:cBhvr>
                                        <p:cTn id="32" dur="500"/>
                                        <p:tgtEl>
                                          <p:spTgt spid="13916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91619">
                                            <p:txEl>
                                              <p:pRg st="6" end="6"/>
                                            </p:txEl>
                                          </p:spTgt>
                                        </p:tgtEl>
                                        <p:attrNameLst>
                                          <p:attrName>style.visibility</p:attrName>
                                        </p:attrNameLst>
                                      </p:cBhvr>
                                      <p:to>
                                        <p:strVal val="visible"/>
                                      </p:to>
                                    </p:set>
                                    <p:animEffect transition="in" filter="wipe(up)">
                                      <p:cBhvr>
                                        <p:cTn id="37" dur="500"/>
                                        <p:tgtEl>
                                          <p:spTgt spid="13916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91619">
                                            <p:txEl>
                                              <p:pRg st="7" end="7"/>
                                            </p:txEl>
                                          </p:spTgt>
                                        </p:tgtEl>
                                        <p:attrNameLst>
                                          <p:attrName>style.visibility</p:attrName>
                                        </p:attrNameLst>
                                      </p:cBhvr>
                                      <p:to>
                                        <p:strVal val="visible"/>
                                      </p:to>
                                    </p:set>
                                    <p:animEffect transition="in" filter="wipe(up)">
                                      <p:cBhvr>
                                        <p:cTn id="42" dur="500"/>
                                        <p:tgtEl>
                                          <p:spTgt spid="13916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91619">
                                            <p:txEl>
                                              <p:pRg st="8" end="8"/>
                                            </p:txEl>
                                          </p:spTgt>
                                        </p:tgtEl>
                                        <p:attrNameLst>
                                          <p:attrName>style.visibility</p:attrName>
                                        </p:attrNameLst>
                                      </p:cBhvr>
                                      <p:to>
                                        <p:strVal val="visible"/>
                                      </p:to>
                                    </p:set>
                                    <p:animEffect transition="in" filter="wipe(up)">
                                      <p:cBhvr>
                                        <p:cTn id="47" dur="500"/>
                                        <p:tgtEl>
                                          <p:spTgt spid="139161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91619">
                                            <p:txEl>
                                              <p:pRg st="9" end="9"/>
                                            </p:txEl>
                                          </p:spTgt>
                                        </p:tgtEl>
                                        <p:attrNameLst>
                                          <p:attrName>style.visibility</p:attrName>
                                        </p:attrNameLst>
                                      </p:cBhvr>
                                      <p:to>
                                        <p:strVal val="visible"/>
                                      </p:to>
                                    </p:set>
                                    <p:animEffect transition="in" filter="wipe(up)">
                                      <p:cBhvr>
                                        <p:cTn id="52" dur="500"/>
                                        <p:tgtEl>
                                          <p:spTgt spid="13916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19" grpId="0" build="p" bldLvl="2"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CD8C703-3285-4E24-98E3-3D90014B958D}" type="slidenum">
              <a:rPr lang="zh-CN" altLang="en-US"/>
              <a:pPr/>
              <a:t>83</a:t>
            </a:fld>
            <a:endParaRPr lang="en-US" altLang="zh-CN"/>
          </a:p>
        </p:txBody>
      </p:sp>
      <p:sp>
        <p:nvSpPr>
          <p:cNvPr id="5" name="日期占位符 4"/>
          <p:cNvSpPr>
            <a:spLocks noGrp="1"/>
          </p:cNvSpPr>
          <p:nvPr>
            <p:ph type="dt" sz="half" idx="11"/>
          </p:nvPr>
        </p:nvSpPr>
        <p:spPr/>
        <p:txBody>
          <a:bodyPr/>
          <a:lstStyle/>
          <a:p>
            <a:fld id="{3D37FDC7-81FD-47F5-B802-9047A210590D}" type="datetime1">
              <a:rPr lang="zh-CN" altLang="en-US"/>
              <a:pPr/>
              <a:t>2024/6/12</a:t>
            </a:fld>
            <a:endParaRPr lang="en-US" altLang="zh-CN" sz="1000"/>
          </a:p>
        </p:txBody>
      </p:sp>
      <p:sp>
        <p:nvSpPr>
          <p:cNvPr id="1401858" name="Rectangle 2"/>
          <p:cNvSpPr>
            <a:spLocks noGrp="1" noChangeArrowheads="1"/>
          </p:cNvSpPr>
          <p:nvPr>
            <p:ph type="title"/>
          </p:nvPr>
        </p:nvSpPr>
        <p:spPr/>
        <p:txBody>
          <a:bodyPr/>
          <a:lstStyle/>
          <a:p>
            <a:r>
              <a:rPr lang="en-US" altLang="zh-CN"/>
              <a:t>(1)  </a:t>
            </a:r>
            <a:r>
              <a:rPr lang="zh-CN" altLang="en-US"/>
              <a:t>嵌套查询概述</a:t>
            </a:r>
          </a:p>
        </p:txBody>
      </p:sp>
      <p:sp>
        <p:nvSpPr>
          <p:cNvPr id="1401859" name="Rectangle 3"/>
          <p:cNvSpPr>
            <a:spLocks noGrp="1" noChangeArrowheads="1"/>
          </p:cNvSpPr>
          <p:nvPr>
            <p:ph type="body" idx="1"/>
          </p:nvPr>
        </p:nvSpPr>
        <p:spPr>
          <a:xfrm>
            <a:off x="631825" y="1196975"/>
            <a:ext cx="8858250" cy="5164491"/>
          </a:xfrm>
        </p:spPr>
        <p:txBody>
          <a:bodyPr/>
          <a:lstStyle/>
          <a:p>
            <a:pPr marL="342900" indent="-342900" defTabSz="914400">
              <a:spcBef>
                <a:spcPct val="0"/>
              </a:spcBef>
              <a:spcAft>
                <a:spcPct val="40000"/>
              </a:spcAft>
            </a:pPr>
            <a:r>
              <a:rPr lang="zh-CN" altLang="en-US" dirty="0"/>
              <a:t>一个</a:t>
            </a:r>
            <a:r>
              <a:rPr lang="en-US" altLang="zh-CN" dirty="0"/>
              <a:t>SELECT-FROM-WHERE</a:t>
            </a:r>
            <a:r>
              <a:rPr lang="zh-CN" altLang="en-US" dirty="0"/>
              <a:t>语句称为一个查询块</a:t>
            </a:r>
          </a:p>
          <a:p>
            <a:pPr marL="342900" indent="-342900" defTabSz="914400">
              <a:spcBef>
                <a:spcPct val="0"/>
              </a:spcBef>
              <a:spcAft>
                <a:spcPct val="40000"/>
              </a:spcAft>
            </a:pPr>
            <a:r>
              <a:rPr lang="zh-CN" altLang="en-US" dirty="0"/>
              <a:t>将一个查询块嵌套在另一个查询块的</a:t>
            </a:r>
            <a:r>
              <a:rPr lang="en-US" altLang="zh-CN" dirty="0"/>
              <a:t>WHERE</a:t>
            </a:r>
            <a:r>
              <a:rPr lang="zh-CN" altLang="en-US" dirty="0"/>
              <a:t>子句或</a:t>
            </a:r>
            <a:r>
              <a:rPr lang="en-US" altLang="zh-CN" dirty="0"/>
              <a:t>HAVING</a:t>
            </a:r>
            <a:r>
              <a:rPr lang="zh-CN" altLang="en-US" dirty="0"/>
              <a:t>短语的条件中的查询称为嵌套查询</a:t>
            </a:r>
          </a:p>
          <a:p>
            <a:pPr marL="1143000" lvl="2" indent="-228600" defTabSz="914400">
              <a:spcBef>
                <a:spcPct val="0"/>
              </a:spcBef>
              <a:buFont typeface="Wingdings" pitchFamily="2" charset="2"/>
              <a:buNone/>
            </a:pPr>
            <a:r>
              <a:rPr lang="zh-CN" altLang="en-US" dirty="0"/>
              <a:t> </a:t>
            </a:r>
            <a:r>
              <a:rPr lang="en-US" altLang="zh-CN" sz="2400" dirty="0">
                <a:solidFill>
                  <a:srgbClr val="0000FF"/>
                </a:solidFill>
              </a:rPr>
              <a:t>SELECT </a:t>
            </a:r>
            <a:r>
              <a:rPr lang="en-US" altLang="zh-CN" sz="2400" dirty="0" err="1">
                <a:solidFill>
                  <a:srgbClr val="0000FF"/>
                </a:solidFill>
              </a:rPr>
              <a:t>Sname</a:t>
            </a:r>
            <a:r>
              <a:rPr lang="en-US" altLang="zh-CN" sz="2400" dirty="0">
                <a:solidFill>
                  <a:srgbClr val="0000FF"/>
                </a:solidFill>
              </a:rPr>
              <a:t>	 </a:t>
            </a:r>
          </a:p>
          <a:p>
            <a:pPr marL="1143000" lvl="2" indent="-228600" defTabSz="914400">
              <a:spcBef>
                <a:spcPct val="0"/>
              </a:spcBef>
              <a:buFont typeface="Wingdings" pitchFamily="2" charset="2"/>
              <a:buNone/>
            </a:pPr>
            <a:r>
              <a:rPr lang="en-US" altLang="zh-CN" sz="2400" dirty="0">
                <a:solidFill>
                  <a:srgbClr val="0000FF"/>
                </a:solidFill>
              </a:rPr>
              <a:t>	   FROM Student 	-- </a:t>
            </a:r>
            <a:r>
              <a:rPr lang="zh-CN" altLang="en-US" sz="2400" dirty="0">
                <a:solidFill>
                  <a:srgbClr val="0000FF"/>
                </a:solidFill>
              </a:rPr>
              <a:t>外层查询</a:t>
            </a:r>
            <a:r>
              <a:rPr lang="en-US" altLang="zh-CN" sz="2400" dirty="0">
                <a:solidFill>
                  <a:srgbClr val="0000FF"/>
                </a:solidFill>
              </a:rPr>
              <a:t>/</a:t>
            </a:r>
            <a:r>
              <a:rPr lang="zh-CN" altLang="en-US" sz="2400" dirty="0">
                <a:solidFill>
                  <a:srgbClr val="0000FF"/>
                </a:solidFill>
              </a:rPr>
              <a:t>父查询</a:t>
            </a:r>
          </a:p>
          <a:p>
            <a:pPr marL="1143000" lvl="2" indent="-228600" defTabSz="914400">
              <a:spcBef>
                <a:spcPct val="0"/>
              </a:spcBef>
              <a:buClrTx/>
              <a:buFontTx/>
              <a:buNone/>
            </a:pPr>
            <a:r>
              <a:rPr lang="zh-CN" altLang="en-US" sz="2400" dirty="0">
                <a:solidFill>
                  <a:srgbClr val="0000FF"/>
                </a:solidFill>
              </a:rPr>
              <a:t> </a:t>
            </a:r>
            <a:r>
              <a:rPr lang="en-US" altLang="zh-CN" sz="2400" dirty="0">
                <a:solidFill>
                  <a:srgbClr val="0000FF"/>
                </a:solidFill>
              </a:rPr>
              <a:t> 	          WHERE </a:t>
            </a:r>
            <a:r>
              <a:rPr lang="en-US" altLang="zh-CN" sz="2400" dirty="0" err="1">
                <a:solidFill>
                  <a:srgbClr val="0000FF"/>
                </a:solidFill>
              </a:rPr>
              <a:t>Sno</a:t>
            </a:r>
            <a:r>
              <a:rPr lang="en-US" altLang="zh-CN" sz="2400" dirty="0">
                <a:solidFill>
                  <a:srgbClr val="0000FF"/>
                </a:solidFill>
              </a:rPr>
              <a:t> IN</a:t>
            </a:r>
          </a:p>
          <a:p>
            <a:pPr marL="1143000" lvl="2" indent="-228600" defTabSz="914400">
              <a:spcBef>
                <a:spcPct val="0"/>
              </a:spcBef>
              <a:buClrTx/>
              <a:buFontTx/>
              <a:buNone/>
            </a:pPr>
            <a:r>
              <a:rPr lang="en-US" altLang="zh-CN" sz="2400" dirty="0"/>
              <a:t>                 </a:t>
            </a:r>
            <a:r>
              <a:rPr lang="en-US" altLang="zh-CN" sz="2400" dirty="0">
                <a:solidFill>
                  <a:srgbClr val="FF0000"/>
                </a:solidFill>
              </a:rPr>
              <a:t>(SELECT </a:t>
            </a:r>
            <a:r>
              <a:rPr lang="en-US" altLang="zh-CN" sz="2400" dirty="0" err="1">
                <a:solidFill>
                  <a:srgbClr val="FF0000"/>
                </a:solidFill>
              </a:rPr>
              <a:t>Sno</a:t>
            </a:r>
            <a:r>
              <a:rPr lang="en-US" altLang="zh-CN" sz="2400" dirty="0">
                <a:solidFill>
                  <a:srgbClr val="FF0000"/>
                </a:solidFill>
              </a:rPr>
              <a:t> FROM SC --</a:t>
            </a:r>
            <a:r>
              <a:rPr lang="zh-CN" altLang="en-US" sz="2400" dirty="0">
                <a:solidFill>
                  <a:srgbClr val="FF0000"/>
                </a:solidFill>
              </a:rPr>
              <a:t>内层查询</a:t>
            </a:r>
            <a:r>
              <a:rPr lang="en-US" altLang="zh-CN" sz="2400" dirty="0">
                <a:solidFill>
                  <a:srgbClr val="FF0000"/>
                </a:solidFill>
              </a:rPr>
              <a:t>/</a:t>
            </a:r>
            <a:r>
              <a:rPr lang="zh-CN" altLang="en-US" sz="2400" dirty="0">
                <a:solidFill>
                  <a:srgbClr val="FF0000"/>
                </a:solidFill>
              </a:rPr>
              <a:t>子查询</a:t>
            </a:r>
          </a:p>
          <a:p>
            <a:pPr marL="742950" lvl="1" indent="-285750" defTabSz="914400">
              <a:spcBef>
                <a:spcPct val="0"/>
              </a:spcBef>
              <a:buClrTx/>
              <a:buSzPct val="100000"/>
              <a:buFontTx/>
              <a:buNone/>
            </a:pPr>
            <a:r>
              <a:rPr lang="zh-CN" altLang="en-US" sz="2400" dirty="0">
                <a:solidFill>
                  <a:srgbClr val="FF0000"/>
                </a:solidFill>
              </a:rPr>
              <a:t>                       </a:t>
            </a:r>
            <a:r>
              <a:rPr lang="en-US" altLang="zh-CN" sz="2400" dirty="0">
                <a:solidFill>
                  <a:srgbClr val="FF0000"/>
                </a:solidFill>
              </a:rPr>
              <a:t>       WHERE </a:t>
            </a:r>
            <a:r>
              <a:rPr lang="en-US" altLang="zh-CN" sz="2400" dirty="0" err="1">
                <a:solidFill>
                  <a:srgbClr val="FF0000"/>
                </a:solidFill>
              </a:rPr>
              <a:t>Cno</a:t>
            </a:r>
            <a:r>
              <a:rPr lang="en-US" altLang="zh-CN" sz="2400" dirty="0">
                <a:solidFill>
                  <a:srgbClr val="FF0000"/>
                </a:solidFill>
              </a:rPr>
              <a:t>= ' 2 ')</a:t>
            </a:r>
            <a:r>
              <a:rPr lang="zh-CN" altLang="en-US" sz="2400" dirty="0">
                <a:solidFill>
                  <a:srgbClr val="FF0000"/>
                </a:solidFill>
              </a:rPr>
              <a:t> </a:t>
            </a:r>
          </a:p>
          <a:p>
            <a:pPr marL="742950" lvl="1" indent="-285750" defTabSz="914400">
              <a:spcBef>
                <a:spcPct val="0"/>
              </a:spcBef>
            </a:pPr>
            <a:r>
              <a:rPr lang="zh-CN" altLang="en-US" dirty="0"/>
              <a:t>子查询的限制：不能使用</a:t>
            </a:r>
            <a:r>
              <a:rPr lang="en-US" altLang="zh-CN" dirty="0"/>
              <a:t>ORDER BY</a:t>
            </a:r>
            <a:r>
              <a:rPr lang="zh-CN" altLang="en-US" dirty="0"/>
              <a:t>子句</a:t>
            </a:r>
          </a:p>
          <a:p>
            <a:pPr marL="742950" lvl="1" indent="-285750" defTabSz="914400">
              <a:spcBef>
                <a:spcPct val="0"/>
              </a:spcBef>
            </a:pPr>
            <a:r>
              <a:rPr lang="zh-CN" altLang="en-US" dirty="0"/>
              <a:t>层层嵌套方式反映了 </a:t>
            </a:r>
            <a:r>
              <a:rPr lang="en-US" altLang="zh-CN" dirty="0"/>
              <a:t>SQL</a:t>
            </a:r>
            <a:r>
              <a:rPr lang="zh-CN" altLang="en-US" dirty="0"/>
              <a:t>语言的结构化</a:t>
            </a:r>
          </a:p>
          <a:p>
            <a:pPr marL="742950" lvl="1" indent="-285750" defTabSz="914400">
              <a:spcBef>
                <a:spcPct val="0"/>
              </a:spcBef>
            </a:pPr>
            <a:r>
              <a:rPr lang="zh-CN" altLang="en-US" dirty="0"/>
              <a:t>有些嵌套查询可以用连接运算替代</a:t>
            </a:r>
          </a:p>
          <a:p>
            <a:pPr marL="742950" lvl="1" indent="-285750" defTabSz="914400">
              <a:spcBef>
                <a:spcPct val="0"/>
              </a:spcBef>
            </a:pPr>
            <a:r>
              <a:rPr kumimoji="1" lang="zh-CN" altLang="en-US" dirty="0"/>
              <a:t>嵌套查询的实现一般是从里到外，即先进行子查询,再把其结果用于父查询作为条件</a:t>
            </a:r>
          </a:p>
        </p:txBody>
      </p:sp>
    </p:spTree>
    <p:extLst>
      <p:ext uri="{BB962C8B-B14F-4D97-AF65-F5344CB8AC3E}">
        <p14:creationId xmlns:p14="http://schemas.microsoft.com/office/powerpoint/2010/main" val="29416840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1859">
                                            <p:txEl>
                                              <p:pRg st="0" end="0"/>
                                            </p:txEl>
                                          </p:spTgt>
                                        </p:tgtEl>
                                        <p:attrNameLst>
                                          <p:attrName>style.visibility</p:attrName>
                                        </p:attrNameLst>
                                      </p:cBhvr>
                                      <p:to>
                                        <p:strVal val="visible"/>
                                      </p:to>
                                    </p:set>
                                    <p:animEffect transition="in" filter="wipe(up)">
                                      <p:cBhvr>
                                        <p:cTn id="7" dur="500"/>
                                        <p:tgtEl>
                                          <p:spTgt spid="140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01859">
                                            <p:txEl>
                                              <p:pRg st="1" end="1"/>
                                            </p:txEl>
                                          </p:spTgt>
                                        </p:tgtEl>
                                        <p:attrNameLst>
                                          <p:attrName>style.visibility</p:attrName>
                                        </p:attrNameLst>
                                      </p:cBhvr>
                                      <p:to>
                                        <p:strVal val="visible"/>
                                      </p:to>
                                    </p:set>
                                    <p:animEffect transition="in" filter="wipe(up)">
                                      <p:cBhvr>
                                        <p:cTn id="12" dur="500"/>
                                        <p:tgtEl>
                                          <p:spTgt spid="1401859">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01859">
                                            <p:txEl>
                                              <p:pRg st="2" end="2"/>
                                            </p:txEl>
                                          </p:spTgt>
                                        </p:tgtEl>
                                        <p:attrNameLst>
                                          <p:attrName>style.visibility</p:attrName>
                                        </p:attrNameLst>
                                      </p:cBhvr>
                                      <p:to>
                                        <p:strVal val="visible"/>
                                      </p:to>
                                    </p:set>
                                    <p:animEffect transition="in" filter="wipe(up)">
                                      <p:cBhvr>
                                        <p:cTn id="15" dur="500"/>
                                        <p:tgtEl>
                                          <p:spTgt spid="1401859">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01859">
                                            <p:txEl>
                                              <p:pRg st="3" end="3"/>
                                            </p:txEl>
                                          </p:spTgt>
                                        </p:tgtEl>
                                        <p:attrNameLst>
                                          <p:attrName>style.visibility</p:attrName>
                                        </p:attrNameLst>
                                      </p:cBhvr>
                                      <p:to>
                                        <p:strVal val="visible"/>
                                      </p:to>
                                    </p:set>
                                    <p:animEffect transition="in" filter="wipe(up)">
                                      <p:cBhvr>
                                        <p:cTn id="18" dur="500"/>
                                        <p:tgtEl>
                                          <p:spTgt spid="140185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01859">
                                            <p:txEl>
                                              <p:pRg st="4" end="4"/>
                                            </p:txEl>
                                          </p:spTgt>
                                        </p:tgtEl>
                                        <p:attrNameLst>
                                          <p:attrName>style.visibility</p:attrName>
                                        </p:attrNameLst>
                                      </p:cBhvr>
                                      <p:to>
                                        <p:strVal val="visible"/>
                                      </p:to>
                                    </p:set>
                                    <p:animEffect transition="in" filter="wipe(up)">
                                      <p:cBhvr>
                                        <p:cTn id="21" dur="500"/>
                                        <p:tgtEl>
                                          <p:spTgt spid="140185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01859">
                                            <p:txEl>
                                              <p:pRg st="5" end="5"/>
                                            </p:txEl>
                                          </p:spTgt>
                                        </p:tgtEl>
                                        <p:attrNameLst>
                                          <p:attrName>style.visibility</p:attrName>
                                        </p:attrNameLst>
                                      </p:cBhvr>
                                      <p:to>
                                        <p:strVal val="visible"/>
                                      </p:to>
                                    </p:set>
                                    <p:animEffect transition="in" filter="wipe(up)">
                                      <p:cBhvr>
                                        <p:cTn id="24" dur="500"/>
                                        <p:tgtEl>
                                          <p:spTgt spid="140185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01859">
                                            <p:txEl>
                                              <p:pRg st="6" end="6"/>
                                            </p:txEl>
                                          </p:spTgt>
                                        </p:tgtEl>
                                        <p:attrNameLst>
                                          <p:attrName>style.visibility</p:attrName>
                                        </p:attrNameLst>
                                      </p:cBhvr>
                                      <p:to>
                                        <p:strVal val="visible"/>
                                      </p:to>
                                    </p:set>
                                    <p:animEffect transition="in" filter="wipe(up)">
                                      <p:cBhvr>
                                        <p:cTn id="27" dur="500"/>
                                        <p:tgtEl>
                                          <p:spTgt spid="140185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01859">
                                            <p:txEl>
                                              <p:pRg st="7" end="7"/>
                                            </p:txEl>
                                          </p:spTgt>
                                        </p:tgtEl>
                                        <p:attrNameLst>
                                          <p:attrName>style.visibility</p:attrName>
                                        </p:attrNameLst>
                                      </p:cBhvr>
                                      <p:to>
                                        <p:strVal val="visible"/>
                                      </p:to>
                                    </p:set>
                                    <p:animEffect transition="in" filter="wipe(up)">
                                      <p:cBhvr>
                                        <p:cTn id="30" dur="500"/>
                                        <p:tgtEl>
                                          <p:spTgt spid="1401859">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401859">
                                            <p:txEl>
                                              <p:pRg st="8" end="8"/>
                                            </p:txEl>
                                          </p:spTgt>
                                        </p:tgtEl>
                                        <p:attrNameLst>
                                          <p:attrName>style.visibility</p:attrName>
                                        </p:attrNameLst>
                                      </p:cBhvr>
                                      <p:to>
                                        <p:strVal val="visible"/>
                                      </p:to>
                                    </p:set>
                                    <p:animEffect transition="in" filter="wipe(up)">
                                      <p:cBhvr>
                                        <p:cTn id="33" dur="500"/>
                                        <p:tgtEl>
                                          <p:spTgt spid="1401859">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401859">
                                            <p:txEl>
                                              <p:pRg st="9" end="9"/>
                                            </p:txEl>
                                          </p:spTgt>
                                        </p:tgtEl>
                                        <p:attrNameLst>
                                          <p:attrName>style.visibility</p:attrName>
                                        </p:attrNameLst>
                                      </p:cBhvr>
                                      <p:to>
                                        <p:strVal val="visible"/>
                                      </p:to>
                                    </p:set>
                                    <p:animEffect transition="in" filter="wipe(up)">
                                      <p:cBhvr>
                                        <p:cTn id="36" dur="500"/>
                                        <p:tgtEl>
                                          <p:spTgt spid="1401859">
                                            <p:txEl>
                                              <p:pRg st="9" end="9"/>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401859">
                                            <p:txEl>
                                              <p:pRg st="10" end="10"/>
                                            </p:txEl>
                                          </p:spTgt>
                                        </p:tgtEl>
                                        <p:attrNameLst>
                                          <p:attrName>style.visibility</p:attrName>
                                        </p:attrNameLst>
                                      </p:cBhvr>
                                      <p:to>
                                        <p:strVal val="visible"/>
                                      </p:to>
                                    </p:set>
                                    <p:animEffect transition="in" filter="wipe(up)">
                                      <p:cBhvr>
                                        <p:cTn id="39" dur="500"/>
                                        <p:tgtEl>
                                          <p:spTgt spid="1401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859"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7B90C9-D8A3-45FF-B759-9164AE5353E9}" type="slidenum">
              <a:rPr lang="zh-CN" altLang="en-US"/>
              <a:pPr/>
              <a:t>84</a:t>
            </a:fld>
            <a:endParaRPr lang="en-US" altLang="zh-CN"/>
          </a:p>
        </p:txBody>
      </p:sp>
      <p:sp>
        <p:nvSpPr>
          <p:cNvPr id="5" name="日期占位符 4"/>
          <p:cNvSpPr>
            <a:spLocks noGrp="1"/>
          </p:cNvSpPr>
          <p:nvPr>
            <p:ph type="dt" sz="half" idx="11"/>
          </p:nvPr>
        </p:nvSpPr>
        <p:spPr/>
        <p:txBody>
          <a:bodyPr/>
          <a:lstStyle/>
          <a:p>
            <a:fld id="{E9C8F084-6F60-4B94-8B56-1088840D6BEA}" type="datetime1">
              <a:rPr lang="zh-CN" altLang="en-US"/>
              <a:pPr/>
              <a:t>2024/6/12</a:t>
            </a:fld>
            <a:endParaRPr lang="en-US" altLang="zh-CN" sz="1000"/>
          </a:p>
        </p:txBody>
      </p:sp>
      <p:sp>
        <p:nvSpPr>
          <p:cNvPr id="1403906" name="Rectangle 2"/>
          <p:cNvSpPr>
            <a:spLocks noGrp="1" noChangeArrowheads="1"/>
          </p:cNvSpPr>
          <p:nvPr>
            <p:ph type="title"/>
          </p:nvPr>
        </p:nvSpPr>
        <p:spPr/>
        <p:txBody>
          <a:bodyPr/>
          <a:lstStyle/>
          <a:p>
            <a:r>
              <a:rPr lang="en-US" altLang="zh-CN"/>
              <a:t>(2) </a:t>
            </a:r>
            <a:r>
              <a:rPr lang="zh-CN" altLang="en-US"/>
              <a:t>嵌套查询分类及求解方法</a:t>
            </a:r>
          </a:p>
        </p:txBody>
      </p:sp>
      <p:sp>
        <p:nvSpPr>
          <p:cNvPr id="1403907" name="Rectangle 3"/>
          <p:cNvSpPr>
            <a:spLocks noGrp="1" noChangeArrowheads="1"/>
          </p:cNvSpPr>
          <p:nvPr>
            <p:ph type="body" idx="1"/>
          </p:nvPr>
        </p:nvSpPr>
        <p:spPr>
          <a:xfrm>
            <a:off x="650875" y="1143000"/>
            <a:ext cx="8820150" cy="5210175"/>
          </a:xfrm>
        </p:spPr>
        <p:txBody>
          <a:bodyPr/>
          <a:lstStyle/>
          <a:p>
            <a:pPr>
              <a:spcBef>
                <a:spcPct val="20000"/>
              </a:spcBef>
            </a:pPr>
            <a:r>
              <a:rPr lang="zh-CN" altLang="en-US"/>
              <a:t>不相关子查询</a:t>
            </a:r>
          </a:p>
          <a:p>
            <a:pPr lvl="1">
              <a:spcBef>
                <a:spcPct val="20000"/>
              </a:spcBef>
            </a:pPr>
            <a:r>
              <a:rPr lang="zh-CN" altLang="en-US"/>
              <a:t>子查询的查询条件不依赖于父查询</a:t>
            </a:r>
          </a:p>
          <a:p>
            <a:pPr lvl="1">
              <a:spcBef>
                <a:spcPct val="20000"/>
              </a:spcBef>
            </a:pPr>
            <a:r>
              <a:rPr lang="zh-CN" altLang="en-US"/>
              <a:t>是由里向外逐层处理。即每个子查询在上一级查询处理之前求解，子查询的结果用于建立其父查询的查找条件。</a:t>
            </a:r>
          </a:p>
          <a:p>
            <a:pPr>
              <a:spcBef>
                <a:spcPct val="20000"/>
              </a:spcBef>
            </a:pPr>
            <a:r>
              <a:rPr lang="zh-CN" altLang="en-US"/>
              <a:t>相关子查询</a:t>
            </a:r>
          </a:p>
          <a:p>
            <a:pPr lvl="1">
              <a:spcBef>
                <a:spcPct val="20000"/>
              </a:spcBef>
            </a:pPr>
            <a:r>
              <a:rPr lang="zh-CN" altLang="en-US"/>
              <a:t>子查询的查询条件依赖于父查询</a:t>
            </a:r>
          </a:p>
          <a:p>
            <a:pPr lvl="1">
              <a:spcBef>
                <a:spcPct val="20000"/>
              </a:spcBef>
            </a:pPr>
            <a:r>
              <a:rPr lang="zh-CN" altLang="en-US"/>
              <a:t>首先取外层查询中表的第一个元组，根据它与内层查询相关的属性值处理内层查询，若</a:t>
            </a:r>
            <a:r>
              <a:rPr lang="en-US" altLang="zh-CN"/>
              <a:t>WHERE</a:t>
            </a:r>
            <a:r>
              <a:rPr lang="zh-CN" altLang="en-US"/>
              <a:t>子句返回值为真，则取此元组放入结果表；</a:t>
            </a:r>
          </a:p>
          <a:p>
            <a:pPr lvl="1">
              <a:spcBef>
                <a:spcPct val="20000"/>
              </a:spcBef>
            </a:pPr>
            <a:r>
              <a:rPr lang="zh-CN" altLang="en-US"/>
              <a:t>然后再取外层表的下一个元组；</a:t>
            </a:r>
          </a:p>
          <a:p>
            <a:pPr lvl="1">
              <a:spcBef>
                <a:spcPct val="20000"/>
              </a:spcBef>
            </a:pPr>
            <a:r>
              <a:rPr lang="zh-CN" altLang="en-US"/>
              <a:t>重复这一过程，直至外层表全部检查完为止</a:t>
            </a:r>
          </a:p>
        </p:txBody>
      </p:sp>
    </p:spTree>
    <p:extLst>
      <p:ext uri="{BB962C8B-B14F-4D97-AF65-F5344CB8AC3E}">
        <p14:creationId xmlns:p14="http://schemas.microsoft.com/office/powerpoint/2010/main" val="153256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03907">
                                            <p:txEl>
                                              <p:pRg st="0" end="0"/>
                                            </p:txEl>
                                          </p:spTgt>
                                        </p:tgtEl>
                                        <p:attrNameLst>
                                          <p:attrName>style.visibility</p:attrName>
                                        </p:attrNameLst>
                                      </p:cBhvr>
                                      <p:to>
                                        <p:strVal val="visible"/>
                                      </p:to>
                                    </p:set>
                                    <p:animEffect transition="in" filter="wipe(up)">
                                      <p:cBhvr>
                                        <p:cTn id="7" dur="500"/>
                                        <p:tgtEl>
                                          <p:spTgt spid="140390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03907">
                                            <p:txEl>
                                              <p:pRg st="1" end="1"/>
                                            </p:txEl>
                                          </p:spTgt>
                                        </p:tgtEl>
                                        <p:attrNameLst>
                                          <p:attrName>style.visibility</p:attrName>
                                        </p:attrNameLst>
                                      </p:cBhvr>
                                      <p:to>
                                        <p:strVal val="visible"/>
                                      </p:to>
                                    </p:set>
                                    <p:animEffect transition="in" filter="wipe(up)">
                                      <p:cBhvr>
                                        <p:cTn id="10" dur="500"/>
                                        <p:tgtEl>
                                          <p:spTgt spid="140390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403907">
                                            <p:txEl>
                                              <p:pRg st="2" end="2"/>
                                            </p:txEl>
                                          </p:spTgt>
                                        </p:tgtEl>
                                        <p:attrNameLst>
                                          <p:attrName>style.visibility</p:attrName>
                                        </p:attrNameLst>
                                      </p:cBhvr>
                                      <p:to>
                                        <p:strVal val="visible"/>
                                      </p:to>
                                    </p:set>
                                    <p:animEffect transition="in" filter="wipe(up)">
                                      <p:cBhvr>
                                        <p:cTn id="13" dur="500"/>
                                        <p:tgtEl>
                                          <p:spTgt spid="140390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03907">
                                            <p:txEl>
                                              <p:pRg st="3" end="3"/>
                                            </p:txEl>
                                          </p:spTgt>
                                        </p:tgtEl>
                                        <p:attrNameLst>
                                          <p:attrName>style.visibility</p:attrName>
                                        </p:attrNameLst>
                                      </p:cBhvr>
                                      <p:to>
                                        <p:strVal val="visible"/>
                                      </p:to>
                                    </p:set>
                                    <p:animEffect transition="in" filter="wipe(up)">
                                      <p:cBhvr>
                                        <p:cTn id="18" dur="500"/>
                                        <p:tgtEl>
                                          <p:spTgt spid="1403907">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403907">
                                            <p:txEl>
                                              <p:pRg st="4" end="4"/>
                                            </p:txEl>
                                          </p:spTgt>
                                        </p:tgtEl>
                                        <p:attrNameLst>
                                          <p:attrName>style.visibility</p:attrName>
                                        </p:attrNameLst>
                                      </p:cBhvr>
                                      <p:to>
                                        <p:strVal val="visible"/>
                                      </p:to>
                                    </p:set>
                                    <p:animEffect transition="in" filter="wipe(up)">
                                      <p:cBhvr>
                                        <p:cTn id="21" dur="500"/>
                                        <p:tgtEl>
                                          <p:spTgt spid="140390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403907">
                                            <p:txEl>
                                              <p:pRg st="5" end="5"/>
                                            </p:txEl>
                                          </p:spTgt>
                                        </p:tgtEl>
                                        <p:attrNameLst>
                                          <p:attrName>style.visibility</p:attrName>
                                        </p:attrNameLst>
                                      </p:cBhvr>
                                      <p:to>
                                        <p:strVal val="visible"/>
                                      </p:to>
                                    </p:set>
                                    <p:animEffect transition="in" filter="wipe(up)">
                                      <p:cBhvr>
                                        <p:cTn id="24" dur="500"/>
                                        <p:tgtEl>
                                          <p:spTgt spid="1403907">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403907">
                                            <p:txEl>
                                              <p:pRg st="6" end="6"/>
                                            </p:txEl>
                                          </p:spTgt>
                                        </p:tgtEl>
                                        <p:attrNameLst>
                                          <p:attrName>style.visibility</p:attrName>
                                        </p:attrNameLst>
                                      </p:cBhvr>
                                      <p:to>
                                        <p:strVal val="visible"/>
                                      </p:to>
                                    </p:set>
                                    <p:animEffect transition="in" filter="wipe(up)">
                                      <p:cBhvr>
                                        <p:cTn id="27" dur="500"/>
                                        <p:tgtEl>
                                          <p:spTgt spid="1403907">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403907">
                                            <p:txEl>
                                              <p:pRg st="7" end="7"/>
                                            </p:txEl>
                                          </p:spTgt>
                                        </p:tgtEl>
                                        <p:attrNameLst>
                                          <p:attrName>style.visibility</p:attrName>
                                        </p:attrNameLst>
                                      </p:cBhvr>
                                      <p:to>
                                        <p:strVal val="visible"/>
                                      </p:to>
                                    </p:set>
                                    <p:animEffect transition="in" filter="wipe(up)">
                                      <p:cBhvr>
                                        <p:cTn id="30" dur="500"/>
                                        <p:tgtEl>
                                          <p:spTgt spid="140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907"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C7ADDB7-1319-4D1C-98E9-4731B98762F9}" type="slidenum">
              <a:rPr lang="zh-CN" altLang="en-US"/>
              <a:pPr/>
              <a:t>85</a:t>
            </a:fld>
            <a:endParaRPr lang="en-US" altLang="zh-CN"/>
          </a:p>
        </p:txBody>
      </p:sp>
      <p:sp>
        <p:nvSpPr>
          <p:cNvPr id="5" name="日期占位符 4"/>
          <p:cNvSpPr>
            <a:spLocks noGrp="1"/>
          </p:cNvSpPr>
          <p:nvPr>
            <p:ph type="dt" sz="half" idx="11"/>
          </p:nvPr>
        </p:nvSpPr>
        <p:spPr/>
        <p:txBody>
          <a:bodyPr/>
          <a:lstStyle/>
          <a:p>
            <a:fld id="{9D7E2366-2F46-4A16-B7E5-D4EC183BB7A4}" type="datetime1">
              <a:rPr lang="zh-CN" altLang="en-US"/>
              <a:pPr/>
              <a:t>2024/6/12</a:t>
            </a:fld>
            <a:endParaRPr lang="en-US" altLang="zh-CN" sz="1000"/>
          </a:p>
        </p:txBody>
      </p:sp>
      <p:sp>
        <p:nvSpPr>
          <p:cNvPr id="1405954" name="Rectangle 2"/>
          <p:cNvSpPr>
            <a:spLocks noGrp="1" noChangeArrowheads="1"/>
          </p:cNvSpPr>
          <p:nvPr>
            <p:ph type="title"/>
          </p:nvPr>
        </p:nvSpPr>
        <p:spPr/>
        <p:txBody>
          <a:bodyPr/>
          <a:lstStyle/>
          <a:p>
            <a:r>
              <a:rPr lang="en-US" altLang="zh-CN"/>
              <a:t>(3) </a:t>
            </a:r>
            <a:r>
              <a:rPr lang="zh-CN" altLang="en-US"/>
              <a:t>引出子查询的谓词</a:t>
            </a:r>
          </a:p>
        </p:txBody>
      </p:sp>
      <p:sp>
        <p:nvSpPr>
          <p:cNvPr id="1405955" name="Rectangle 3"/>
          <p:cNvSpPr>
            <a:spLocks noGrp="1" noChangeArrowheads="1"/>
          </p:cNvSpPr>
          <p:nvPr>
            <p:ph type="body" idx="1"/>
          </p:nvPr>
        </p:nvSpPr>
        <p:spPr>
          <a:xfrm>
            <a:off x="650875" y="1143000"/>
            <a:ext cx="8820150" cy="3998018"/>
          </a:xfrm>
        </p:spPr>
        <p:txBody>
          <a:bodyPr/>
          <a:lstStyle/>
          <a:p>
            <a:pPr>
              <a:lnSpc>
                <a:spcPct val="170000"/>
              </a:lnSpc>
            </a:pPr>
            <a:r>
              <a:rPr lang="zh-CN" altLang="en-US" dirty="0">
                <a:latin typeface="宋体" pitchFamily="2" charset="-122"/>
              </a:rPr>
              <a:t>带有</a:t>
            </a:r>
            <a:r>
              <a:rPr lang="en-US" altLang="zh-CN" dirty="0">
                <a:latin typeface="宋体" pitchFamily="2" charset="-122"/>
              </a:rPr>
              <a:t>IN</a:t>
            </a:r>
            <a:r>
              <a:rPr lang="zh-CN" altLang="en-US" dirty="0">
                <a:latin typeface="宋体" pitchFamily="2" charset="-122"/>
              </a:rPr>
              <a:t>谓词的子查询</a:t>
            </a:r>
          </a:p>
          <a:p>
            <a:pPr>
              <a:lnSpc>
                <a:spcPct val="170000"/>
              </a:lnSpc>
            </a:pPr>
            <a:r>
              <a:rPr lang="zh-CN" altLang="en-US" dirty="0">
                <a:latin typeface="宋体" pitchFamily="2" charset="-122"/>
              </a:rPr>
              <a:t>带有比较运算符的子查询</a:t>
            </a:r>
          </a:p>
          <a:p>
            <a:pPr>
              <a:lnSpc>
                <a:spcPct val="170000"/>
              </a:lnSpc>
            </a:pPr>
            <a:r>
              <a:rPr lang="zh-CN" altLang="en-US" dirty="0">
                <a:latin typeface="宋体" pitchFamily="2" charset="-122"/>
              </a:rPr>
              <a:t>带有</a:t>
            </a:r>
            <a:r>
              <a:rPr lang="en-US" altLang="zh-CN" dirty="0">
                <a:latin typeface="宋体" pitchFamily="2" charset="-122"/>
              </a:rPr>
              <a:t>ANY</a:t>
            </a:r>
            <a:r>
              <a:rPr lang="zh-CN" altLang="en-US" dirty="0">
                <a:latin typeface="宋体" pitchFamily="2" charset="-122"/>
              </a:rPr>
              <a:t>或</a:t>
            </a:r>
            <a:r>
              <a:rPr lang="en-US" altLang="zh-CN" dirty="0">
                <a:latin typeface="宋体" pitchFamily="2" charset="-122"/>
              </a:rPr>
              <a:t>ALL</a:t>
            </a:r>
            <a:r>
              <a:rPr lang="zh-CN" altLang="en-US" dirty="0">
                <a:latin typeface="宋体" pitchFamily="2" charset="-122"/>
              </a:rPr>
              <a:t>谓词的子查询</a:t>
            </a:r>
          </a:p>
          <a:p>
            <a:pPr>
              <a:lnSpc>
                <a:spcPct val="170000"/>
              </a:lnSpc>
            </a:pPr>
            <a:r>
              <a:rPr lang="zh-CN" altLang="en-US" dirty="0">
                <a:latin typeface="宋体" pitchFamily="2" charset="-122"/>
              </a:rPr>
              <a:t>带有</a:t>
            </a:r>
            <a:r>
              <a:rPr lang="en-US" altLang="zh-CN" dirty="0">
                <a:latin typeface="宋体" pitchFamily="2" charset="-122"/>
              </a:rPr>
              <a:t>EXISTS</a:t>
            </a:r>
            <a:r>
              <a:rPr lang="zh-CN" altLang="en-US" dirty="0">
                <a:latin typeface="宋体" pitchFamily="2" charset="-122"/>
              </a:rPr>
              <a:t>谓词的子查询</a:t>
            </a:r>
            <a:endParaRPr lang="zh-CN" altLang="en-US" sz="3200" dirty="0">
              <a:latin typeface="宋体" pitchFamily="2" charset="-122"/>
            </a:endParaRPr>
          </a:p>
          <a:p>
            <a:pPr>
              <a:buFont typeface="Wingdings" pitchFamily="2" charset="2"/>
              <a:buNone/>
            </a:pPr>
            <a:endParaRPr lang="zh-CN" altLang="en-US" sz="3200" dirty="0"/>
          </a:p>
        </p:txBody>
      </p:sp>
    </p:spTree>
    <p:extLst>
      <p:ext uri="{BB962C8B-B14F-4D97-AF65-F5344CB8AC3E}">
        <p14:creationId xmlns:p14="http://schemas.microsoft.com/office/powerpoint/2010/main" val="34240686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3"/>
          <p:cNvSpPr>
            <a:spLocks noGrp="1"/>
          </p:cNvSpPr>
          <p:nvPr>
            <p:ph type="sldNum" sz="quarter" idx="10"/>
          </p:nvPr>
        </p:nvSpPr>
        <p:spPr/>
        <p:txBody>
          <a:bodyPr/>
          <a:lstStyle/>
          <a:p>
            <a:fld id="{3273629D-8C1F-4961-8413-71C7B08CD756}" type="slidenum">
              <a:rPr lang="zh-CN" altLang="en-US"/>
              <a:pPr/>
              <a:t>86</a:t>
            </a:fld>
            <a:endParaRPr lang="en-US" altLang="zh-CN"/>
          </a:p>
        </p:txBody>
      </p:sp>
      <p:sp>
        <p:nvSpPr>
          <p:cNvPr id="71" name="日期占位符 4"/>
          <p:cNvSpPr>
            <a:spLocks noGrp="1"/>
          </p:cNvSpPr>
          <p:nvPr>
            <p:ph type="dt" sz="half" idx="11"/>
          </p:nvPr>
        </p:nvSpPr>
        <p:spPr/>
        <p:txBody>
          <a:bodyPr/>
          <a:lstStyle/>
          <a:p>
            <a:fld id="{1643AAF9-6921-43A3-A443-E96D8011455B}" type="datetime1">
              <a:rPr lang="zh-CN" altLang="en-US"/>
              <a:pPr/>
              <a:t>2024/6/12</a:t>
            </a:fld>
            <a:endParaRPr lang="en-US" altLang="zh-CN" sz="1000"/>
          </a:p>
        </p:txBody>
      </p:sp>
      <p:sp>
        <p:nvSpPr>
          <p:cNvPr id="1422338" name="Rectangle 2"/>
          <p:cNvSpPr>
            <a:spLocks noGrp="1" noChangeArrowheads="1"/>
          </p:cNvSpPr>
          <p:nvPr>
            <p:ph type="title"/>
          </p:nvPr>
        </p:nvSpPr>
        <p:spPr>
          <a:xfrm>
            <a:off x="650875" y="365125"/>
            <a:ext cx="8820150" cy="549275"/>
          </a:xfrm>
        </p:spPr>
        <p:txBody>
          <a:bodyPr/>
          <a:lstStyle/>
          <a:p>
            <a:pPr defTabSz="914400"/>
            <a:r>
              <a:rPr lang="zh-CN" altLang="en-US" sz="4000"/>
              <a:t>带有</a:t>
            </a:r>
            <a:r>
              <a:rPr lang="en-US" altLang="zh-CN" sz="4000"/>
              <a:t>ANY</a:t>
            </a:r>
            <a:r>
              <a:rPr lang="zh-CN" altLang="en-US" sz="4000"/>
              <a:t>或</a:t>
            </a:r>
            <a:r>
              <a:rPr lang="en-US" altLang="zh-CN" sz="4000"/>
              <a:t>ALL</a:t>
            </a:r>
            <a:r>
              <a:rPr lang="zh-CN" altLang="en-US" sz="4000"/>
              <a:t>谓词的子查询</a:t>
            </a:r>
          </a:p>
        </p:txBody>
      </p:sp>
      <p:sp>
        <p:nvSpPr>
          <p:cNvPr id="1422339" name="Rectangle 3"/>
          <p:cNvSpPr>
            <a:spLocks noGrp="1" noChangeArrowheads="1"/>
          </p:cNvSpPr>
          <p:nvPr>
            <p:ph type="body" idx="1"/>
          </p:nvPr>
        </p:nvSpPr>
        <p:spPr>
          <a:xfrm>
            <a:off x="650875" y="1143000"/>
            <a:ext cx="8820150" cy="4225925"/>
          </a:xfrm>
        </p:spPr>
        <p:txBody>
          <a:bodyPr/>
          <a:lstStyle/>
          <a:p>
            <a:pPr marL="609600" indent="-609600" defTabSz="914400"/>
            <a:r>
              <a:rPr lang="en-US" altLang="zh-CN"/>
              <a:t>ANY</a:t>
            </a:r>
            <a:r>
              <a:rPr lang="zh-CN" altLang="en-US"/>
              <a:t>和</a:t>
            </a:r>
            <a:r>
              <a:rPr lang="en-US" altLang="zh-CN"/>
              <a:t>ALL</a:t>
            </a:r>
            <a:r>
              <a:rPr lang="zh-CN" altLang="en-US"/>
              <a:t>谓词有时可以用集函数实现</a:t>
            </a:r>
          </a:p>
          <a:p>
            <a:pPr marL="990600" lvl="1" indent="-533400" defTabSz="914400"/>
            <a:r>
              <a:rPr lang="en-US" altLang="zh-CN"/>
              <a:t>ANY</a:t>
            </a:r>
            <a:r>
              <a:rPr lang="zh-CN" altLang="en-US"/>
              <a:t>与</a:t>
            </a:r>
            <a:r>
              <a:rPr lang="en-US" altLang="zh-CN"/>
              <a:t>ALL</a:t>
            </a:r>
            <a:r>
              <a:rPr lang="zh-CN" altLang="en-US"/>
              <a:t>与集函数的对应关系</a:t>
            </a:r>
          </a:p>
          <a:p>
            <a:pPr marL="990600" lvl="1" indent="-533400" defTabSz="914400"/>
            <a:endParaRPr lang="zh-CN" altLang="en-US"/>
          </a:p>
          <a:p>
            <a:pPr marL="990600" lvl="1" indent="-533400" defTabSz="914400"/>
            <a:endParaRPr lang="zh-CN" altLang="en-US"/>
          </a:p>
          <a:p>
            <a:pPr marL="990600" lvl="1" indent="-533400" defTabSz="914400"/>
            <a:endParaRPr lang="zh-CN" altLang="en-US"/>
          </a:p>
          <a:p>
            <a:pPr marL="990600" lvl="1" indent="-533400" defTabSz="914400"/>
            <a:endParaRPr lang="zh-CN" altLang="en-US"/>
          </a:p>
          <a:p>
            <a:pPr marL="990600" lvl="1" indent="-533400" defTabSz="914400">
              <a:lnSpc>
                <a:spcPct val="120000"/>
              </a:lnSpc>
            </a:pPr>
            <a:r>
              <a:rPr lang="zh-CN" altLang="en-US"/>
              <a:t>用集函数实现子查询通常比直接用</a:t>
            </a:r>
            <a:r>
              <a:rPr lang="en-US" altLang="zh-CN"/>
              <a:t>ANY</a:t>
            </a:r>
            <a:r>
              <a:rPr lang="zh-CN" altLang="en-US"/>
              <a:t>或</a:t>
            </a:r>
            <a:r>
              <a:rPr lang="en-US" altLang="zh-CN"/>
              <a:t>ALL</a:t>
            </a:r>
            <a:r>
              <a:rPr lang="zh-CN" altLang="en-US"/>
              <a:t>查询效率要高，因为前者通常能够减少比较次数</a:t>
            </a:r>
          </a:p>
        </p:txBody>
      </p:sp>
      <p:grpSp>
        <p:nvGrpSpPr>
          <p:cNvPr id="1422340" name="Group 4"/>
          <p:cNvGrpSpPr>
            <a:grpSpLocks/>
          </p:cNvGrpSpPr>
          <p:nvPr/>
        </p:nvGrpSpPr>
        <p:grpSpPr bwMode="auto">
          <a:xfrm>
            <a:off x="776288" y="2205038"/>
            <a:ext cx="8585200" cy="2057400"/>
            <a:chOff x="-3" y="-3"/>
            <a:chExt cx="4065" cy="1302"/>
          </a:xfrm>
        </p:grpSpPr>
        <p:grpSp>
          <p:nvGrpSpPr>
            <p:cNvPr id="1422341" name="Group 5"/>
            <p:cNvGrpSpPr>
              <a:grpSpLocks/>
            </p:cNvGrpSpPr>
            <p:nvPr/>
          </p:nvGrpSpPr>
          <p:grpSpPr bwMode="auto">
            <a:xfrm>
              <a:off x="0" y="0"/>
              <a:ext cx="4059" cy="1296"/>
              <a:chOff x="0" y="0"/>
              <a:chExt cx="4059" cy="1296"/>
            </a:xfrm>
          </p:grpSpPr>
          <p:grpSp>
            <p:nvGrpSpPr>
              <p:cNvPr id="1422342" name="Group 6"/>
              <p:cNvGrpSpPr>
                <a:grpSpLocks/>
              </p:cNvGrpSpPr>
              <p:nvPr/>
            </p:nvGrpSpPr>
            <p:grpSpPr bwMode="auto">
              <a:xfrm>
                <a:off x="0" y="0"/>
                <a:ext cx="493" cy="432"/>
                <a:chOff x="0" y="0"/>
                <a:chExt cx="493" cy="432"/>
              </a:xfrm>
            </p:grpSpPr>
            <p:sp>
              <p:nvSpPr>
                <p:cNvPr id="1422343" name="Rectangle 7"/>
                <p:cNvSpPr>
                  <a:spLocks noChangeArrowheads="1"/>
                </p:cNvSpPr>
                <p:nvPr/>
              </p:nvSpPr>
              <p:spPr bwMode="auto">
                <a:xfrm>
                  <a:off x="44" y="0"/>
                  <a:ext cx="40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900" b="0">
                      <a:latin typeface="Times New Roman" pitchFamily="18" charset="0"/>
                    </a:rPr>
                    <a:t> </a:t>
                  </a:r>
                </a:p>
                <a:p>
                  <a:pPr algn="l"/>
                  <a:endParaRPr kumimoji="1" lang="zh-CN" altLang="en-US" b="0">
                    <a:latin typeface="Times New Roman" pitchFamily="18" charset="0"/>
                  </a:endParaRPr>
                </a:p>
              </p:txBody>
            </p:sp>
            <p:sp>
              <p:nvSpPr>
                <p:cNvPr id="1422344" name="Rectangle 8"/>
                <p:cNvSpPr>
                  <a:spLocks noChangeArrowheads="1"/>
                </p:cNvSpPr>
                <p:nvPr/>
              </p:nvSpPr>
              <p:spPr bwMode="auto">
                <a:xfrm>
                  <a:off x="0" y="0"/>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45" name="Group 9"/>
              <p:cNvGrpSpPr>
                <a:grpSpLocks/>
              </p:cNvGrpSpPr>
              <p:nvPr/>
            </p:nvGrpSpPr>
            <p:grpSpPr bwMode="auto">
              <a:xfrm>
                <a:off x="493" y="0"/>
                <a:ext cx="396" cy="432"/>
                <a:chOff x="493" y="0"/>
                <a:chExt cx="396" cy="432"/>
              </a:xfrm>
            </p:grpSpPr>
            <p:sp>
              <p:nvSpPr>
                <p:cNvPr id="1422346" name="Rectangle 10"/>
                <p:cNvSpPr>
                  <a:spLocks noChangeArrowheads="1"/>
                </p:cNvSpPr>
                <p:nvPr/>
              </p:nvSpPr>
              <p:spPr bwMode="auto">
                <a:xfrm>
                  <a:off x="536" y="0"/>
                  <a:ext cx="3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a:t>
                  </a:r>
                  <a:endParaRPr kumimoji="1" lang="en-US" altLang="zh-CN" b="0">
                    <a:latin typeface="Times New Roman" pitchFamily="18" charset="0"/>
                  </a:endParaRPr>
                </a:p>
              </p:txBody>
            </p:sp>
            <p:sp>
              <p:nvSpPr>
                <p:cNvPr id="1422347" name="Rectangle 11"/>
                <p:cNvSpPr>
                  <a:spLocks noChangeArrowheads="1"/>
                </p:cNvSpPr>
                <p:nvPr/>
              </p:nvSpPr>
              <p:spPr bwMode="auto">
                <a:xfrm>
                  <a:off x="493" y="0"/>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48" name="Group 12"/>
              <p:cNvGrpSpPr>
                <a:grpSpLocks/>
              </p:cNvGrpSpPr>
              <p:nvPr/>
            </p:nvGrpSpPr>
            <p:grpSpPr bwMode="auto">
              <a:xfrm>
                <a:off x="889" y="0"/>
                <a:ext cx="656" cy="432"/>
                <a:chOff x="889" y="0"/>
                <a:chExt cx="656" cy="432"/>
              </a:xfrm>
            </p:grpSpPr>
            <p:sp>
              <p:nvSpPr>
                <p:cNvPr id="1422349" name="Rectangle 13"/>
                <p:cNvSpPr>
                  <a:spLocks noChangeArrowheads="1"/>
                </p:cNvSpPr>
                <p:nvPr/>
              </p:nvSpPr>
              <p:spPr bwMode="auto">
                <a:xfrm>
                  <a:off x="934" y="0"/>
                  <a:ext cx="5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a:latin typeface="Times New Roman" pitchFamily="18" charset="0"/>
                    </a:rPr>
                    <a:t> </a:t>
                  </a:r>
                  <a:r>
                    <a:rPr kumimoji="1" lang="en-US" altLang="zh-CN" sz="2000">
                      <a:latin typeface="Times New Roman" pitchFamily="18" charset="0"/>
                    </a:rPr>
                    <a:t>&lt;&gt;</a:t>
                  </a:r>
                  <a:r>
                    <a:rPr kumimoji="1" lang="zh-CN" altLang="en-US" sz="2000">
                      <a:latin typeface="Times New Roman" pitchFamily="18" charset="0"/>
                    </a:rPr>
                    <a:t>或</a:t>
                  </a:r>
                  <a:r>
                    <a:rPr kumimoji="1" lang="en-US" altLang="zh-CN" sz="2000">
                      <a:latin typeface="Times New Roman" pitchFamily="18" charset="0"/>
                    </a:rPr>
                    <a:t>!=</a:t>
                  </a:r>
                  <a:endParaRPr kumimoji="1" lang="en-US" altLang="zh-CN" sz="2000" b="0">
                    <a:latin typeface="Times New Roman" pitchFamily="18" charset="0"/>
                  </a:endParaRPr>
                </a:p>
              </p:txBody>
            </p:sp>
            <p:sp>
              <p:nvSpPr>
                <p:cNvPr id="1422350" name="Rectangle 14"/>
                <p:cNvSpPr>
                  <a:spLocks noChangeArrowheads="1"/>
                </p:cNvSpPr>
                <p:nvPr/>
              </p:nvSpPr>
              <p:spPr bwMode="auto">
                <a:xfrm>
                  <a:off x="889" y="0"/>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51" name="Group 15"/>
              <p:cNvGrpSpPr>
                <a:grpSpLocks/>
              </p:cNvGrpSpPr>
              <p:nvPr/>
            </p:nvGrpSpPr>
            <p:grpSpPr bwMode="auto">
              <a:xfrm>
                <a:off x="1545" y="0"/>
                <a:ext cx="617" cy="432"/>
                <a:chOff x="1545" y="0"/>
                <a:chExt cx="617" cy="432"/>
              </a:xfrm>
            </p:grpSpPr>
            <p:sp>
              <p:nvSpPr>
                <p:cNvPr id="1422352" name="Rectangle 16"/>
                <p:cNvSpPr>
                  <a:spLocks noChangeArrowheads="1"/>
                </p:cNvSpPr>
                <p:nvPr/>
              </p:nvSpPr>
              <p:spPr bwMode="auto">
                <a:xfrm>
                  <a:off x="1588" y="0"/>
                  <a:ext cx="53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sz="2000">
                      <a:latin typeface="Times New Roman" pitchFamily="18" charset="0"/>
                    </a:rPr>
                    <a:t>   </a:t>
                  </a:r>
                  <a:r>
                    <a:rPr kumimoji="1" lang="en-US" altLang="zh-CN" sz="2000">
                      <a:solidFill>
                        <a:srgbClr val="FF0000"/>
                      </a:solidFill>
                      <a:latin typeface="Times New Roman" pitchFamily="18" charset="0"/>
                    </a:rPr>
                    <a:t>&lt;</a:t>
                  </a:r>
                  <a:endParaRPr kumimoji="1" lang="en-US" altLang="zh-CN" sz="2000" b="0">
                    <a:solidFill>
                      <a:srgbClr val="FF0000"/>
                    </a:solidFill>
                    <a:latin typeface="Times New Roman" pitchFamily="18" charset="0"/>
                  </a:endParaRPr>
                </a:p>
              </p:txBody>
            </p:sp>
            <p:sp>
              <p:nvSpPr>
                <p:cNvPr id="1422353" name="Rectangle 17"/>
                <p:cNvSpPr>
                  <a:spLocks noChangeArrowheads="1"/>
                </p:cNvSpPr>
                <p:nvPr/>
              </p:nvSpPr>
              <p:spPr bwMode="auto">
                <a:xfrm>
                  <a:off x="1545" y="0"/>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54" name="Group 18"/>
              <p:cNvGrpSpPr>
                <a:grpSpLocks/>
              </p:cNvGrpSpPr>
              <p:nvPr/>
            </p:nvGrpSpPr>
            <p:grpSpPr bwMode="auto">
              <a:xfrm>
                <a:off x="2162" y="0"/>
                <a:ext cx="655" cy="432"/>
                <a:chOff x="2162" y="0"/>
                <a:chExt cx="655" cy="432"/>
              </a:xfrm>
            </p:grpSpPr>
            <p:sp>
              <p:nvSpPr>
                <p:cNvPr id="1422355" name="Rectangle 19"/>
                <p:cNvSpPr>
                  <a:spLocks noChangeArrowheads="1"/>
                </p:cNvSpPr>
                <p:nvPr/>
              </p:nvSpPr>
              <p:spPr bwMode="auto">
                <a:xfrm>
                  <a:off x="2205" y="0"/>
                  <a:ext cx="56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&lt;=</a:t>
                  </a:r>
                  <a:endParaRPr kumimoji="1" lang="en-US" altLang="zh-CN" b="0">
                    <a:latin typeface="Times New Roman" pitchFamily="18" charset="0"/>
                  </a:endParaRPr>
                </a:p>
              </p:txBody>
            </p:sp>
            <p:sp>
              <p:nvSpPr>
                <p:cNvPr id="1422356" name="Rectangle 20"/>
                <p:cNvSpPr>
                  <a:spLocks noChangeArrowheads="1"/>
                </p:cNvSpPr>
                <p:nvPr/>
              </p:nvSpPr>
              <p:spPr bwMode="auto">
                <a:xfrm>
                  <a:off x="2162" y="0"/>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57" name="Group 21"/>
              <p:cNvGrpSpPr>
                <a:grpSpLocks/>
              </p:cNvGrpSpPr>
              <p:nvPr/>
            </p:nvGrpSpPr>
            <p:grpSpPr bwMode="auto">
              <a:xfrm>
                <a:off x="2817" y="0"/>
                <a:ext cx="587" cy="432"/>
                <a:chOff x="2817" y="0"/>
                <a:chExt cx="587" cy="432"/>
              </a:xfrm>
            </p:grpSpPr>
            <p:sp>
              <p:nvSpPr>
                <p:cNvPr id="1422358" name="Rectangle 22"/>
                <p:cNvSpPr>
                  <a:spLocks noChangeArrowheads="1"/>
                </p:cNvSpPr>
                <p:nvPr/>
              </p:nvSpPr>
              <p:spPr bwMode="auto">
                <a:xfrm>
                  <a:off x="2860" y="0"/>
                  <a:ext cx="50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&gt;</a:t>
                  </a:r>
                  <a:endParaRPr kumimoji="1" lang="en-US" altLang="zh-CN" b="0">
                    <a:latin typeface="Times New Roman" pitchFamily="18" charset="0"/>
                  </a:endParaRPr>
                </a:p>
              </p:txBody>
            </p:sp>
            <p:sp>
              <p:nvSpPr>
                <p:cNvPr id="1422359" name="Rectangle 23"/>
                <p:cNvSpPr>
                  <a:spLocks noChangeArrowheads="1"/>
                </p:cNvSpPr>
                <p:nvPr/>
              </p:nvSpPr>
              <p:spPr bwMode="auto">
                <a:xfrm>
                  <a:off x="2817" y="0"/>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0" name="Group 24"/>
              <p:cNvGrpSpPr>
                <a:grpSpLocks/>
              </p:cNvGrpSpPr>
              <p:nvPr/>
            </p:nvGrpSpPr>
            <p:grpSpPr bwMode="auto">
              <a:xfrm>
                <a:off x="3404" y="0"/>
                <a:ext cx="655" cy="432"/>
                <a:chOff x="3404" y="0"/>
                <a:chExt cx="655" cy="432"/>
              </a:xfrm>
            </p:grpSpPr>
            <p:sp>
              <p:nvSpPr>
                <p:cNvPr id="1422361" name="Rectangle 25"/>
                <p:cNvSpPr>
                  <a:spLocks noChangeArrowheads="1"/>
                </p:cNvSpPr>
                <p:nvPr/>
              </p:nvSpPr>
              <p:spPr bwMode="auto">
                <a:xfrm>
                  <a:off x="3447" y="0"/>
                  <a:ext cx="56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tabLst>
                      <a:tab pos="266700" algn="r"/>
                      <a:tab pos="5292725" algn="r"/>
                    </a:tabLst>
                  </a:pPr>
                  <a:r>
                    <a:rPr kumimoji="1" lang="zh-CN" altLang="en-US">
                      <a:latin typeface="Times New Roman" pitchFamily="18" charset="0"/>
                    </a:rPr>
                    <a:t>  </a:t>
                  </a:r>
                  <a:r>
                    <a:rPr kumimoji="1" lang="en-US" altLang="zh-CN">
                      <a:latin typeface="Times New Roman" pitchFamily="18" charset="0"/>
                    </a:rPr>
                    <a:t>&gt;=</a:t>
                  </a:r>
                  <a:endParaRPr kumimoji="1" lang="en-US" altLang="zh-CN" b="0">
                    <a:latin typeface="Times New Roman" pitchFamily="18" charset="0"/>
                  </a:endParaRPr>
                </a:p>
              </p:txBody>
            </p:sp>
            <p:sp>
              <p:nvSpPr>
                <p:cNvPr id="1422362" name="Rectangle 26"/>
                <p:cNvSpPr>
                  <a:spLocks noChangeArrowheads="1"/>
                </p:cNvSpPr>
                <p:nvPr/>
              </p:nvSpPr>
              <p:spPr bwMode="auto">
                <a:xfrm>
                  <a:off x="3404" y="0"/>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3" name="Group 27"/>
              <p:cNvGrpSpPr>
                <a:grpSpLocks/>
              </p:cNvGrpSpPr>
              <p:nvPr/>
            </p:nvGrpSpPr>
            <p:grpSpPr bwMode="auto">
              <a:xfrm>
                <a:off x="0" y="432"/>
                <a:ext cx="493" cy="432"/>
                <a:chOff x="0" y="432"/>
                <a:chExt cx="493" cy="432"/>
              </a:xfrm>
            </p:grpSpPr>
            <p:sp>
              <p:nvSpPr>
                <p:cNvPr id="1422364" name="Rectangle 28"/>
                <p:cNvSpPr>
                  <a:spLocks noChangeArrowheads="1"/>
                </p:cNvSpPr>
                <p:nvPr/>
              </p:nvSpPr>
              <p:spPr bwMode="auto">
                <a:xfrm>
                  <a:off x="44" y="434"/>
                  <a:ext cx="40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ANY</a:t>
                  </a:r>
                  <a:endParaRPr kumimoji="1" lang="en-US" altLang="zh-CN" sz="2000" b="0">
                    <a:latin typeface="Times New Roman" pitchFamily="18" charset="0"/>
                  </a:endParaRPr>
                </a:p>
              </p:txBody>
            </p:sp>
            <p:sp>
              <p:nvSpPr>
                <p:cNvPr id="1422365" name="Rectangle 29"/>
                <p:cNvSpPr>
                  <a:spLocks noChangeArrowheads="1"/>
                </p:cNvSpPr>
                <p:nvPr/>
              </p:nvSpPr>
              <p:spPr bwMode="auto">
                <a:xfrm>
                  <a:off x="0" y="432"/>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6" name="Group 30"/>
              <p:cNvGrpSpPr>
                <a:grpSpLocks/>
              </p:cNvGrpSpPr>
              <p:nvPr/>
            </p:nvGrpSpPr>
            <p:grpSpPr bwMode="auto">
              <a:xfrm>
                <a:off x="493" y="432"/>
                <a:ext cx="396" cy="432"/>
                <a:chOff x="493" y="432"/>
                <a:chExt cx="396" cy="432"/>
              </a:xfrm>
            </p:grpSpPr>
            <p:sp>
              <p:nvSpPr>
                <p:cNvPr id="1422367" name="Rectangle 31"/>
                <p:cNvSpPr>
                  <a:spLocks noChangeArrowheads="1"/>
                </p:cNvSpPr>
                <p:nvPr/>
              </p:nvSpPr>
              <p:spPr bwMode="auto">
                <a:xfrm>
                  <a:off x="536" y="434"/>
                  <a:ext cx="310"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zh-CN" altLang="en-US" sz="2000">
                      <a:latin typeface="Times New Roman" pitchFamily="18" charset="0"/>
                    </a:rPr>
                    <a:t> </a:t>
                  </a:r>
                  <a:r>
                    <a:rPr kumimoji="1" lang="en-US" altLang="zh-CN" sz="2000">
                      <a:latin typeface="Times New Roman" pitchFamily="18" charset="0"/>
                    </a:rPr>
                    <a:t>IN</a:t>
                  </a:r>
                  <a:endParaRPr kumimoji="1" lang="en-US" altLang="zh-CN" sz="2000" b="0">
                    <a:latin typeface="Times New Roman" pitchFamily="18" charset="0"/>
                  </a:endParaRPr>
                </a:p>
              </p:txBody>
            </p:sp>
            <p:sp>
              <p:nvSpPr>
                <p:cNvPr id="1422368" name="Rectangle 32"/>
                <p:cNvSpPr>
                  <a:spLocks noChangeArrowheads="1"/>
                </p:cNvSpPr>
                <p:nvPr/>
              </p:nvSpPr>
              <p:spPr bwMode="auto">
                <a:xfrm>
                  <a:off x="493" y="432"/>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69" name="Group 33"/>
              <p:cNvGrpSpPr>
                <a:grpSpLocks/>
              </p:cNvGrpSpPr>
              <p:nvPr/>
            </p:nvGrpSpPr>
            <p:grpSpPr bwMode="auto">
              <a:xfrm>
                <a:off x="889" y="432"/>
                <a:ext cx="656" cy="432"/>
                <a:chOff x="889" y="432"/>
                <a:chExt cx="656" cy="432"/>
              </a:xfrm>
            </p:grpSpPr>
            <p:sp>
              <p:nvSpPr>
                <p:cNvPr id="1422370" name="Rectangle 34"/>
                <p:cNvSpPr>
                  <a:spLocks noChangeArrowheads="1"/>
                </p:cNvSpPr>
                <p:nvPr/>
              </p:nvSpPr>
              <p:spPr bwMode="auto">
                <a:xfrm>
                  <a:off x="934" y="43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en-US" altLang="zh-CN" sz="2000">
                      <a:latin typeface="Times New Roman" pitchFamily="18" charset="0"/>
                    </a:rPr>
                    <a:t>--</a:t>
                  </a:r>
                  <a:endParaRPr kumimoji="1" lang="en-US" altLang="zh-CN" sz="2000" b="0">
                    <a:latin typeface="Times New Roman" pitchFamily="18" charset="0"/>
                  </a:endParaRPr>
                </a:p>
              </p:txBody>
            </p:sp>
            <p:sp>
              <p:nvSpPr>
                <p:cNvPr id="1422371" name="Rectangle 35"/>
                <p:cNvSpPr>
                  <a:spLocks noChangeArrowheads="1"/>
                </p:cNvSpPr>
                <p:nvPr/>
              </p:nvSpPr>
              <p:spPr bwMode="auto">
                <a:xfrm>
                  <a:off x="889" y="432"/>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72" name="Group 36"/>
              <p:cNvGrpSpPr>
                <a:grpSpLocks/>
              </p:cNvGrpSpPr>
              <p:nvPr/>
            </p:nvGrpSpPr>
            <p:grpSpPr bwMode="auto">
              <a:xfrm>
                <a:off x="1545" y="432"/>
                <a:ext cx="617" cy="432"/>
                <a:chOff x="1545" y="432"/>
                <a:chExt cx="617" cy="432"/>
              </a:xfrm>
            </p:grpSpPr>
            <p:sp>
              <p:nvSpPr>
                <p:cNvPr id="1422373" name="Rectangle 37"/>
                <p:cNvSpPr>
                  <a:spLocks noChangeArrowheads="1"/>
                </p:cNvSpPr>
                <p:nvPr/>
              </p:nvSpPr>
              <p:spPr bwMode="auto">
                <a:xfrm>
                  <a:off x="1588" y="434"/>
                  <a:ext cx="53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dirty="0">
                      <a:solidFill>
                        <a:srgbClr val="FF0000"/>
                      </a:solidFill>
                      <a:latin typeface="Times New Roman" pitchFamily="18" charset="0"/>
                    </a:rPr>
                    <a:t>&lt;MAX</a:t>
                  </a:r>
                  <a:endParaRPr kumimoji="1" lang="en-US" altLang="zh-CN" b="0" dirty="0">
                    <a:solidFill>
                      <a:srgbClr val="FF0000"/>
                    </a:solidFill>
                    <a:latin typeface="Times New Roman" pitchFamily="18" charset="0"/>
                  </a:endParaRPr>
                </a:p>
              </p:txBody>
            </p:sp>
            <p:sp>
              <p:nvSpPr>
                <p:cNvPr id="1422374" name="Rectangle 38"/>
                <p:cNvSpPr>
                  <a:spLocks noChangeArrowheads="1"/>
                </p:cNvSpPr>
                <p:nvPr/>
              </p:nvSpPr>
              <p:spPr bwMode="auto">
                <a:xfrm>
                  <a:off x="1545" y="432"/>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75" name="Group 39"/>
              <p:cNvGrpSpPr>
                <a:grpSpLocks/>
              </p:cNvGrpSpPr>
              <p:nvPr/>
            </p:nvGrpSpPr>
            <p:grpSpPr bwMode="auto">
              <a:xfrm>
                <a:off x="2162" y="432"/>
                <a:ext cx="655" cy="432"/>
                <a:chOff x="2162" y="432"/>
                <a:chExt cx="655" cy="432"/>
              </a:xfrm>
            </p:grpSpPr>
            <p:sp>
              <p:nvSpPr>
                <p:cNvPr id="1422376" name="Rectangle 40"/>
                <p:cNvSpPr>
                  <a:spLocks noChangeArrowheads="1"/>
                </p:cNvSpPr>
                <p:nvPr/>
              </p:nvSpPr>
              <p:spPr bwMode="auto">
                <a:xfrm>
                  <a:off x="2205" y="434"/>
                  <a:ext cx="5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&lt;=MAX</a:t>
                  </a:r>
                  <a:endParaRPr kumimoji="1" lang="en-US" altLang="zh-CN" sz="2000" b="0">
                    <a:latin typeface="Times New Roman" pitchFamily="18" charset="0"/>
                  </a:endParaRPr>
                </a:p>
              </p:txBody>
            </p:sp>
            <p:sp>
              <p:nvSpPr>
                <p:cNvPr id="1422377" name="Rectangle 41"/>
                <p:cNvSpPr>
                  <a:spLocks noChangeArrowheads="1"/>
                </p:cNvSpPr>
                <p:nvPr/>
              </p:nvSpPr>
              <p:spPr bwMode="auto">
                <a:xfrm>
                  <a:off x="2162" y="432"/>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78" name="Group 42"/>
              <p:cNvGrpSpPr>
                <a:grpSpLocks/>
              </p:cNvGrpSpPr>
              <p:nvPr/>
            </p:nvGrpSpPr>
            <p:grpSpPr bwMode="auto">
              <a:xfrm>
                <a:off x="2817" y="432"/>
                <a:ext cx="587" cy="432"/>
                <a:chOff x="2817" y="432"/>
                <a:chExt cx="587" cy="432"/>
              </a:xfrm>
            </p:grpSpPr>
            <p:sp>
              <p:nvSpPr>
                <p:cNvPr id="1422379" name="Rectangle 43"/>
                <p:cNvSpPr>
                  <a:spLocks noChangeArrowheads="1"/>
                </p:cNvSpPr>
                <p:nvPr/>
              </p:nvSpPr>
              <p:spPr bwMode="auto">
                <a:xfrm>
                  <a:off x="2860" y="434"/>
                  <a:ext cx="50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&gt;MIN</a:t>
                  </a:r>
                  <a:endParaRPr kumimoji="1" lang="en-US" altLang="zh-CN" sz="2000" b="0">
                    <a:latin typeface="Times New Roman" pitchFamily="18" charset="0"/>
                  </a:endParaRPr>
                </a:p>
              </p:txBody>
            </p:sp>
            <p:sp>
              <p:nvSpPr>
                <p:cNvPr id="1422380" name="Rectangle 44"/>
                <p:cNvSpPr>
                  <a:spLocks noChangeArrowheads="1"/>
                </p:cNvSpPr>
                <p:nvPr/>
              </p:nvSpPr>
              <p:spPr bwMode="auto">
                <a:xfrm>
                  <a:off x="2817" y="432"/>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81" name="Group 45"/>
              <p:cNvGrpSpPr>
                <a:grpSpLocks/>
              </p:cNvGrpSpPr>
              <p:nvPr/>
            </p:nvGrpSpPr>
            <p:grpSpPr bwMode="auto">
              <a:xfrm>
                <a:off x="3404" y="432"/>
                <a:ext cx="655" cy="432"/>
                <a:chOff x="3404" y="432"/>
                <a:chExt cx="655" cy="432"/>
              </a:xfrm>
            </p:grpSpPr>
            <p:sp>
              <p:nvSpPr>
                <p:cNvPr id="1422382" name="Rectangle 46"/>
                <p:cNvSpPr>
                  <a:spLocks noChangeArrowheads="1"/>
                </p:cNvSpPr>
                <p:nvPr/>
              </p:nvSpPr>
              <p:spPr bwMode="auto">
                <a:xfrm>
                  <a:off x="3447" y="43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&gt;= MIN</a:t>
                  </a:r>
                  <a:endParaRPr kumimoji="1" lang="en-US" altLang="zh-CN" sz="2000" b="0">
                    <a:latin typeface="Times New Roman" pitchFamily="18" charset="0"/>
                  </a:endParaRPr>
                </a:p>
              </p:txBody>
            </p:sp>
            <p:sp>
              <p:nvSpPr>
                <p:cNvPr id="1422383" name="Rectangle 47"/>
                <p:cNvSpPr>
                  <a:spLocks noChangeArrowheads="1"/>
                </p:cNvSpPr>
                <p:nvPr/>
              </p:nvSpPr>
              <p:spPr bwMode="auto">
                <a:xfrm>
                  <a:off x="3404" y="432"/>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84" name="Group 48"/>
              <p:cNvGrpSpPr>
                <a:grpSpLocks/>
              </p:cNvGrpSpPr>
              <p:nvPr/>
            </p:nvGrpSpPr>
            <p:grpSpPr bwMode="auto">
              <a:xfrm>
                <a:off x="0" y="864"/>
                <a:ext cx="493" cy="432"/>
                <a:chOff x="0" y="864"/>
                <a:chExt cx="493" cy="432"/>
              </a:xfrm>
            </p:grpSpPr>
            <p:sp>
              <p:nvSpPr>
                <p:cNvPr id="1422385" name="Rectangle 49"/>
                <p:cNvSpPr>
                  <a:spLocks noChangeArrowheads="1"/>
                </p:cNvSpPr>
                <p:nvPr/>
              </p:nvSpPr>
              <p:spPr bwMode="auto">
                <a:xfrm>
                  <a:off x="44" y="864"/>
                  <a:ext cx="406"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ALL</a:t>
                  </a:r>
                  <a:endParaRPr kumimoji="1" lang="en-US" altLang="zh-CN" sz="2000" b="0">
                    <a:latin typeface="Times New Roman" pitchFamily="18" charset="0"/>
                  </a:endParaRPr>
                </a:p>
              </p:txBody>
            </p:sp>
            <p:sp>
              <p:nvSpPr>
                <p:cNvPr id="1422386" name="Rectangle 50"/>
                <p:cNvSpPr>
                  <a:spLocks noChangeArrowheads="1"/>
                </p:cNvSpPr>
                <p:nvPr/>
              </p:nvSpPr>
              <p:spPr bwMode="auto">
                <a:xfrm>
                  <a:off x="0" y="864"/>
                  <a:ext cx="493"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87" name="Group 51"/>
              <p:cNvGrpSpPr>
                <a:grpSpLocks/>
              </p:cNvGrpSpPr>
              <p:nvPr/>
            </p:nvGrpSpPr>
            <p:grpSpPr bwMode="auto">
              <a:xfrm>
                <a:off x="493" y="864"/>
                <a:ext cx="396" cy="432"/>
                <a:chOff x="493" y="864"/>
                <a:chExt cx="396" cy="432"/>
              </a:xfrm>
            </p:grpSpPr>
            <p:sp>
              <p:nvSpPr>
                <p:cNvPr id="1422388" name="Rectangle 52"/>
                <p:cNvSpPr>
                  <a:spLocks noChangeArrowheads="1"/>
                </p:cNvSpPr>
                <p:nvPr/>
              </p:nvSpPr>
              <p:spPr bwMode="auto">
                <a:xfrm>
                  <a:off x="536" y="864"/>
                  <a:ext cx="31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a:latin typeface="Times New Roman" pitchFamily="18" charset="0"/>
                    </a:rPr>
                    <a:t>  </a:t>
                  </a:r>
                  <a:r>
                    <a:rPr kumimoji="1" lang="en-US" altLang="zh-CN">
                      <a:latin typeface="Times New Roman" pitchFamily="18" charset="0"/>
                    </a:rPr>
                    <a:t>--</a:t>
                  </a:r>
                  <a:endParaRPr kumimoji="1" lang="en-US" altLang="zh-CN" b="0">
                    <a:latin typeface="Times New Roman" pitchFamily="18" charset="0"/>
                  </a:endParaRPr>
                </a:p>
              </p:txBody>
            </p:sp>
            <p:sp>
              <p:nvSpPr>
                <p:cNvPr id="1422389" name="Rectangle 53"/>
                <p:cNvSpPr>
                  <a:spLocks noChangeArrowheads="1"/>
                </p:cNvSpPr>
                <p:nvPr/>
              </p:nvSpPr>
              <p:spPr bwMode="auto">
                <a:xfrm>
                  <a:off x="493" y="864"/>
                  <a:ext cx="39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0" name="Group 54"/>
              <p:cNvGrpSpPr>
                <a:grpSpLocks/>
              </p:cNvGrpSpPr>
              <p:nvPr/>
            </p:nvGrpSpPr>
            <p:grpSpPr bwMode="auto">
              <a:xfrm>
                <a:off x="889" y="864"/>
                <a:ext cx="656" cy="432"/>
                <a:chOff x="889" y="864"/>
                <a:chExt cx="656" cy="432"/>
              </a:xfrm>
            </p:grpSpPr>
            <p:sp>
              <p:nvSpPr>
                <p:cNvPr id="1422391" name="Rectangle 55"/>
                <p:cNvSpPr>
                  <a:spLocks noChangeArrowheads="1"/>
                </p:cNvSpPr>
                <p:nvPr/>
              </p:nvSpPr>
              <p:spPr bwMode="auto">
                <a:xfrm>
                  <a:off x="934" y="864"/>
                  <a:ext cx="568"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2000">
                      <a:latin typeface="Times New Roman" pitchFamily="18" charset="0"/>
                    </a:rPr>
                    <a:t> </a:t>
                  </a:r>
                  <a:r>
                    <a:rPr kumimoji="1" lang="en-US" altLang="zh-CN" sz="1800">
                      <a:latin typeface="Times New Roman" pitchFamily="18" charset="0"/>
                    </a:rPr>
                    <a:t>NOT IN</a:t>
                  </a:r>
                  <a:endParaRPr kumimoji="1" lang="en-US" altLang="zh-CN" sz="1800" b="0">
                    <a:latin typeface="Times New Roman" pitchFamily="18" charset="0"/>
                  </a:endParaRPr>
                </a:p>
              </p:txBody>
            </p:sp>
            <p:sp>
              <p:nvSpPr>
                <p:cNvPr id="1422392" name="Rectangle 56"/>
                <p:cNvSpPr>
                  <a:spLocks noChangeArrowheads="1"/>
                </p:cNvSpPr>
                <p:nvPr/>
              </p:nvSpPr>
              <p:spPr bwMode="auto">
                <a:xfrm>
                  <a:off x="889" y="864"/>
                  <a:ext cx="656"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3" name="Group 57"/>
              <p:cNvGrpSpPr>
                <a:grpSpLocks/>
              </p:cNvGrpSpPr>
              <p:nvPr/>
            </p:nvGrpSpPr>
            <p:grpSpPr bwMode="auto">
              <a:xfrm>
                <a:off x="1545" y="864"/>
                <a:ext cx="617" cy="432"/>
                <a:chOff x="1545" y="864"/>
                <a:chExt cx="617" cy="432"/>
              </a:xfrm>
            </p:grpSpPr>
            <p:sp>
              <p:nvSpPr>
                <p:cNvPr id="1422394" name="Rectangle 58"/>
                <p:cNvSpPr>
                  <a:spLocks noChangeArrowheads="1"/>
                </p:cNvSpPr>
                <p:nvPr/>
              </p:nvSpPr>
              <p:spPr bwMode="auto">
                <a:xfrm>
                  <a:off x="1588" y="864"/>
                  <a:ext cx="530"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zh-CN" altLang="en-US" sz="1500">
                      <a:latin typeface="Times New Roman" pitchFamily="18" charset="0"/>
                    </a:rPr>
                    <a:t> </a:t>
                  </a:r>
                  <a:r>
                    <a:rPr kumimoji="1" lang="en-US" altLang="zh-CN">
                      <a:solidFill>
                        <a:srgbClr val="FF0000"/>
                      </a:solidFill>
                      <a:latin typeface="Times New Roman" pitchFamily="18" charset="0"/>
                    </a:rPr>
                    <a:t>&lt;MIN</a:t>
                  </a:r>
                  <a:endParaRPr kumimoji="1" lang="en-US" altLang="zh-CN" b="0">
                    <a:solidFill>
                      <a:srgbClr val="FF0000"/>
                    </a:solidFill>
                    <a:latin typeface="Times New Roman" pitchFamily="18" charset="0"/>
                  </a:endParaRPr>
                </a:p>
              </p:txBody>
            </p:sp>
            <p:sp>
              <p:nvSpPr>
                <p:cNvPr id="1422395" name="Rectangle 59"/>
                <p:cNvSpPr>
                  <a:spLocks noChangeArrowheads="1"/>
                </p:cNvSpPr>
                <p:nvPr/>
              </p:nvSpPr>
              <p:spPr bwMode="auto">
                <a:xfrm>
                  <a:off x="1545" y="864"/>
                  <a:ext cx="61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6" name="Group 60"/>
              <p:cNvGrpSpPr>
                <a:grpSpLocks/>
              </p:cNvGrpSpPr>
              <p:nvPr/>
            </p:nvGrpSpPr>
            <p:grpSpPr bwMode="auto">
              <a:xfrm>
                <a:off x="2162" y="864"/>
                <a:ext cx="655" cy="432"/>
                <a:chOff x="2162" y="864"/>
                <a:chExt cx="655" cy="432"/>
              </a:xfrm>
            </p:grpSpPr>
            <p:sp>
              <p:nvSpPr>
                <p:cNvPr id="1422397" name="Rectangle 61"/>
                <p:cNvSpPr>
                  <a:spLocks noChangeArrowheads="1"/>
                </p:cNvSpPr>
                <p:nvPr/>
              </p:nvSpPr>
              <p:spPr bwMode="auto">
                <a:xfrm>
                  <a:off x="2205" y="864"/>
                  <a:ext cx="56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&lt;= MIN</a:t>
                  </a:r>
                  <a:endParaRPr kumimoji="1" lang="en-US" altLang="zh-CN" sz="2000" b="0">
                    <a:latin typeface="Times New Roman" pitchFamily="18" charset="0"/>
                  </a:endParaRPr>
                </a:p>
              </p:txBody>
            </p:sp>
            <p:sp>
              <p:nvSpPr>
                <p:cNvPr id="1422398" name="Rectangle 62"/>
                <p:cNvSpPr>
                  <a:spLocks noChangeArrowheads="1"/>
                </p:cNvSpPr>
                <p:nvPr/>
              </p:nvSpPr>
              <p:spPr bwMode="auto">
                <a:xfrm>
                  <a:off x="2162" y="864"/>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399" name="Group 63"/>
              <p:cNvGrpSpPr>
                <a:grpSpLocks/>
              </p:cNvGrpSpPr>
              <p:nvPr/>
            </p:nvGrpSpPr>
            <p:grpSpPr bwMode="auto">
              <a:xfrm>
                <a:off x="2817" y="864"/>
                <a:ext cx="587" cy="432"/>
                <a:chOff x="2817" y="864"/>
                <a:chExt cx="587" cy="432"/>
              </a:xfrm>
            </p:grpSpPr>
            <p:sp>
              <p:nvSpPr>
                <p:cNvPr id="1422400" name="Rectangle 64"/>
                <p:cNvSpPr>
                  <a:spLocks noChangeArrowheads="1"/>
                </p:cNvSpPr>
                <p:nvPr/>
              </p:nvSpPr>
              <p:spPr bwMode="auto">
                <a:xfrm>
                  <a:off x="2860" y="864"/>
                  <a:ext cx="50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2000">
                      <a:latin typeface="Times New Roman" pitchFamily="18" charset="0"/>
                    </a:rPr>
                    <a:t>&gt;MAX</a:t>
                  </a:r>
                  <a:endParaRPr kumimoji="1" lang="en-US" altLang="zh-CN" sz="2000" b="0">
                    <a:latin typeface="Times New Roman" pitchFamily="18" charset="0"/>
                  </a:endParaRPr>
                </a:p>
              </p:txBody>
            </p:sp>
            <p:sp>
              <p:nvSpPr>
                <p:cNvPr id="1422401" name="Rectangle 65"/>
                <p:cNvSpPr>
                  <a:spLocks noChangeArrowheads="1"/>
                </p:cNvSpPr>
                <p:nvPr/>
              </p:nvSpPr>
              <p:spPr bwMode="auto">
                <a:xfrm>
                  <a:off x="2817" y="864"/>
                  <a:ext cx="587"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nvGrpSpPr>
              <p:cNvPr id="1422402" name="Group 66"/>
              <p:cNvGrpSpPr>
                <a:grpSpLocks/>
              </p:cNvGrpSpPr>
              <p:nvPr/>
            </p:nvGrpSpPr>
            <p:grpSpPr bwMode="auto">
              <a:xfrm>
                <a:off x="3404" y="864"/>
                <a:ext cx="655" cy="432"/>
                <a:chOff x="3404" y="864"/>
                <a:chExt cx="655" cy="432"/>
              </a:xfrm>
            </p:grpSpPr>
            <p:sp>
              <p:nvSpPr>
                <p:cNvPr id="1422403" name="Rectangle 67"/>
                <p:cNvSpPr>
                  <a:spLocks noChangeArrowheads="1"/>
                </p:cNvSpPr>
                <p:nvPr/>
              </p:nvSpPr>
              <p:spPr bwMode="auto">
                <a:xfrm>
                  <a:off x="3447" y="864"/>
                  <a:ext cx="568"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1" hangingPunct="1"/>
                  <a:r>
                    <a:rPr kumimoji="1" lang="en-US" altLang="zh-CN" sz="1800">
                      <a:latin typeface="Times New Roman" pitchFamily="18" charset="0"/>
                    </a:rPr>
                    <a:t>&gt;= MAX</a:t>
                  </a:r>
                  <a:endParaRPr kumimoji="1" lang="en-US" altLang="zh-CN" sz="1800" b="0">
                    <a:latin typeface="Times New Roman" pitchFamily="18" charset="0"/>
                  </a:endParaRPr>
                </a:p>
              </p:txBody>
            </p:sp>
            <p:sp>
              <p:nvSpPr>
                <p:cNvPr id="1422404" name="Rectangle 68"/>
                <p:cNvSpPr>
                  <a:spLocks noChangeArrowheads="1"/>
                </p:cNvSpPr>
                <p:nvPr/>
              </p:nvSpPr>
              <p:spPr bwMode="auto">
                <a:xfrm>
                  <a:off x="3404" y="864"/>
                  <a:ext cx="655" cy="43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grpSp>
        <p:sp>
          <p:nvSpPr>
            <p:cNvPr id="1422405" name="Rectangle 69"/>
            <p:cNvSpPr>
              <a:spLocks noChangeArrowheads="1"/>
            </p:cNvSpPr>
            <p:nvPr/>
          </p:nvSpPr>
          <p:spPr bwMode="auto">
            <a:xfrm>
              <a:off x="-3" y="-3"/>
              <a:ext cx="4065" cy="1302"/>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1548255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0DB682F-9DE5-41C6-909E-08AC92ADDBF5}" type="slidenum">
              <a:rPr lang="zh-CN" altLang="en-US"/>
              <a:pPr/>
              <a:t>87</a:t>
            </a:fld>
            <a:endParaRPr lang="en-US" altLang="zh-CN"/>
          </a:p>
        </p:txBody>
      </p:sp>
      <p:sp>
        <p:nvSpPr>
          <p:cNvPr id="5" name="日期占位符 4"/>
          <p:cNvSpPr>
            <a:spLocks noGrp="1"/>
          </p:cNvSpPr>
          <p:nvPr>
            <p:ph type="dt" sz="half" idx="11"/>
          </p:nvPr>
        </p:nvSpPr>
        <p:spPr/>
        <p:txBody>
          <a:bodyPr/>
          <a:lstStyle/>
          <a:p>
            <a:fld id="{84C739EC-1F68-44A0-8C97-169B2ED6FB88}" type="datetime1">
              <a:rPr lang="zh-CN" altLang="en-US"/>
              <a:pPr/>
              <a:t>2024/6/12</a:t>
            </a:fld>
            <a:endParaRPr lang="en-US" altLang="zh-CN" sz="1000"/>
          </a:p>
        </p:txBody>
      </p:sp>
      <p:sp>
        <p:nvSpPr>
          <p:cNvPr id="1427458" name="Rectangle 2"/>
          <p:cNvSpPr>
            <a:spLocks noGrp="1" noChangeArrowheads="1"/>
          </p:cNvSpPr>
          <p:nvPr>
            <p:ph type="title"/>
          </p:nvPr>
        </p:nvSpPr>
        <p:spPr>
          <a:xfrm>
            <a:off x="650875" y="311150"/>
            <a:ext cx="8820150" cy="603250"/>
          </a:xfrm>
        </p:spPr>
        <p:txBody>
          <a:bodyPr/>
          <a:lstStyle/>
          <a:p>
            <a:pPr defTabSz="914400"/>
            <a:r>
              <a:rPr lang="zh-CN" altLang="en-US" sz="4400"/>
              <a:t>带有</a:t>
            </a:r>
            <a:r>
              <a:rPr lang="en-US" altLang="zh-CN" sz="4400"/>
              <a:t>EXISTS</a:t>
            </a:r>
            <a:r>
              <a:rPr lang="zh-CN" altLang="en-US" sz="4400"/>
              <a:t>谓词的子查询</a:t>
            </a:r>
          </a:p>
        </p:txBody>
      </p:sp>
      <p:sp>
        <p:nvSpPr>
          <p:cNvPr id="1427459" name="Rectangle 3"/>
          <p:cNvSpPr>
            <a:spLocks noGrp="1" noChangeArrowheads="1"/>
          </p:cNvSpPr>
          <p:nvPr>
            <p:ph type="body" idx="1"/>
          </p:nvPr>
        </p:nvSpPr>
        <p:spPr>
          <a:xfrm>
            <a:off x="1073150" y="1828800"/>
            <a:ext cx="8832850" cy="3565525"/>
          </a:xfrm>
        </p:spPr>
        <p:txBody>
          <a:bodyPr/>
          <a:lstStyle/>
          <a:p>
            <a:pPr>
              <a:lnSpc>
                <a:spcPct val="110000"/>
              </a:lnSpc>
              <a:buFont typeface="宋体" pitchFamily="2" charset="-122"/>
              <a:buNone/>
            </a:pPr>
            <a:r>
              <a:rPr lang="en-US" altLang="zh-CN"/>
              <a:t>1. EXISTS</a:t>
            </a:r>
            <a:r>
              <a:rPr lang="zh-CN" altLang="en-US"/>
              <a:t>谓词</a:t>
            </a:r>
          </a:p>
          <a:p>
            <a:pPr>
              <a:lnSpc>
                <a:spcPct val="110000"/>
              </a:lnSpc>
              <a:buFont typeface="宋体" pitchFamily="2" charset="-122"/>
              <a:buNone/>
            </a:pPr>
            <a:r>
              <a:rPr lang="en-US" altLang="zh-CN"/>
              <a:t>2. NOT EXISTS</a:t>
            </a:r>
            <a:r>
              <a:rPr lang="zh-CN" altLang="en-US"/>
              <a:t>谓词</a:t>
            </a:r>
          </a:p>
          <a:p>
            <a:pPr>
              <a:lnSpc>
                <a:spcPct val="110000"/>
              </a:lnSpc>
              <a:buFont typeface="宋体" pitchFamily="2" charset="-122"/>
              <a:buNone/>
            </a:pPr>
            <a:r>
              <a:rPr lang="en-US" altLang="zh-CN"/>
              <a:t>3. </a:t>
            </a:r>
            <a:r>
              <a:rPr lang="zh-CN" altLang="en-US"/>
              <a:t>不同形式的查询间的替换</a:t>
            </a:r>
          </a:p>
          <a:p>
            <a:pPr>
              <a:lnSpc>
                <a:spcPct val="110000"/>
              </a:lnSpc>
              <a:buFont typeface="宋体" pitchFamily="2" charset="-122"/>
              <a:buNone/>
            </a:pPr>
            <a:r>
              <a:rPr lang="en-US" altLang="zh-CN"/>
              <a:t>4. </a:t>
            </a:r>
            <a:r>
              <a:rPr lang="zh-CN" altLang="en-US"/>
              <a:t>用</a:t>
            </a:r>
            <a:r>
              <a:rPr lang="en-US" altLang="zh-CN"/>
              <a:t>EXISTS/NOT EXISTS</a:t>
            </a:r>
            <a:r>
              <a:rPr lang="zh-CN" altLang="en-US"/>
              <a:t>实现全称量词</a:t>
            </a:r>
          </a:p>
          <a:p>
            <a:pPr>
              <a:lnSpc>
                <a:spcPct val="110000"/>
              </a:lnSpc>
              <a:buFont typeface="宋体" pitchFamily="2" charset="-122"/>
              <a:buNone/>
            </a:pPr>
            <a:r>
              <a:rPr lang="en-US" altLang="zh-CN"/>
              <a:t>5. </a:t>
            </a:r>
            <a:r>
              <a:rPr lang="zh-CN" altLang="en-US"/>
              <a:t>用</a:t>
            </a:r>
            <a:r>
              <a:rPr lang="en-US" altLang="zh-CN"/>
              <a:t>EXISTS/NOT EXISTS</a:t>
            </a:r>
            <a:r>
              <a:rPr lang="zh-CN" altLang="en-US"/>
              <a:t>实现逻辑蕴函</a:t>
            </a:r>
          </a:p>
          <a:p>
            <a:pPr>
              <a:lnSpc>
                <a:spcPct val="110000"/>
              </a:lnSpc>
              <a:buFont typeface="Wingdings" pitchFamily="2" charset="2"/>
              <a:buNone/>
            </a:pPr>
            <a:endParaRPr lang="zh-CN" altLang="en-US"/>
          </a:p>
        </p:txBody>
      </p:sp>
    </p:spTree>
    <p:extLst>
      <p:ext uri="{BB962C8B-B14F-4D97-AF65-F5344CB8AC3E}">
        <p14:creationId xmlns:p14="http://schemas.microsoft.com/office/powerpoint/2010/main" val="40556446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7869E1A-298B-45DD-BCE0-385C5F4071AD}" type="slidenum">
              <a:rPr lang="zh-CN" altLang="en-US"/>
              <a:pPr/>
              <a:t>88</a:t>
            </a:fld>
            <a:endParaRPr lang="en-US" altLang="zh-CN"/>
          </a:p>
        </p:txBody>
      </p:sp>
      <p:sp>
        <p:nvSpPr>
          <p:cNvPr id="5" name="日期占位符 4"/>
          <p:cNvSpPr>
            <a:spLocks noGrp="1"/>
          </p:cNvSpPr>
          <p:nvPr>
            <p:ph type="dt" sz="half" idx="11"/>
          </p:nvPr>
        </p:nvSpPr>
        <p:spPr/>
        <p:txBody>
          <a:bodyPr/>
          <a:lstStyle/>
          <a:p>
            <a:fld id="{FA064F3F-6987-475F-8F04-84DC8519B5D4}" type="datetime1">
              <a:rPr lang="zh-CN" altLang="en-US"/>
              <a:pPr/>
              <a:t>2024/6/12</a:t>
            </a:fld>
            <a:endParaRPr lang="en-US" altLang="zh-CN" sz="1000"/>
          </a:p>
        </p:txBody>
      </p:sp>
      <p:sp>
        <p:nvSpPr>
          <p:cNvPr id="1460226" name="Rectangle 2"/>
          <p:cNvSpPr>
            <a:spLocks noGrp="1" noChangeArrowheads="1"/>
          </p:cNvSpPr>
          <p:nvPr>
            <p:ph type="title"/>
          </p:nvPr>
        </p:nvSpPr>
        <p:spPr>
          <a:xfrm>
            <a:off x="650875" y="311150"/>
            <a:ext cx="8820150" cy="603250"/>
          </a:xfrm>
        </p:spPr>
        <p:txBody>
          <a:bodyPr/>
          <a:lstStyle/>
          <a:p>
            <a:pPr defTabSz="914400"/>
            <a:r>
              <a:rPr lang="en-US" altLang="zh-CN" sz="4400"/>
              <a:t>SELECT</a:t>
            </a:r>
            <a:r>
              <a:rPr lang="zh-CN" altLang="en-US" sz="4400"/>
              <a:t>语句的一般格式</a:t>
            </a:r>
            <a:endParaRPr lang="zh-CN" altLang="en-US" sz="5400"/>
          </a:p>
        </p:txBody>
      </p:sp>
      <p:sp>
        <p:nvSpPr>
          <p:cNvPr id="1460227" name="Rectangle 3"/>
          <p:cNvSpPr>
            <a:spLocks noGrp="1" noChangeArrowheads="1"/>
          </p:cNvSpPr>
          <p:nvPr>
            <p:ph type="body" idx="1"/>
          </p:nvPr>
        </p:nvSpPr>
        <p:spPr>
          <a:xfrm>
            <a:off x="488950" y="1154113"/>
            <a:ext cx="9001125" cy="4651375"/>
          </a:xfrm>
        </p:spPr>
        <p:txBody>
          <a:bodyPr/>
          <a:lstStyle/>
          <a:p>
            <a:pPr marL="342900" indent="-342900" defTabSz="914400">
              <a:buFont typeface="Wingdings" pitchFamily="2" charset="2"/>
              <a:buNone/>
            </a:pPr>
            <a:r>
              <a:rPr lang="en-US" altLang="zh-CN" dirty="0">
                <a:solidFill>
                  <a:srgbClr val="FF0000"/>
                </a:solidFill>
              </a:rPr>
              <a:t>SELECT</a:t>
            </a:r>
            <a:r>
              <a:rPr lang="en-US" altLang="zh-CN" dirty="0"/>
              <a:t> [ALL|DISTINCT]  </a:t>
            </a:r>
          </a:p>
          <a:p>
            <a:pPr marL="342900" indent="-342900" defTabSz="914400">
              <a:buFont typeface="Wingdings" pitchFamily="2" charset="2"/>
              <a:buNone/>
            </a:pPr>
            <a:r>
              <a:rPr lang="en-US" altLang="zh-CN" dirty="0"/>
              <a:t>    &lt;</a:t>
            </a:r>
            <a:r>
              <a:rPr lang="zh-CN" altLang="en-US" dirty="0"/>
              <a:t>目标列表达式</a:t>
            </a:r>
            <a:r>
              <a:rPr lang="en-US" altLang="zh-CN" dirty="0"/>
              <a:t>&gt; [</a:t>
            </a:r>
            <a:r>
              <a:rPr lang="zh-CN" altLang="en-US" dirty="0"/>
              <a:t>别名</a:t>
            </a:r>
            <a:r>
              <a:rPr lang="en-US" altLang="zh-CN" dirty="0"/>
              <a:t>] [ </a:t>
            </a:r>
            <a:r>
              <a:rPr lang="zh-CN" altLang="en-US" dirty="0"/>
              <a:t>，</a:t>
            </a:r>
            <a:r>
              <a:rPr lang="en-US" altLang="zh-CN" dirty="0"/>
              <a:t>&lt;</a:t>
            </a:r>
            <a:r>
              <a:rPr lang="zh-CN" altLang="en-US" dirty="0"/>
              <a:t>目标列表达式</a:t>
            </a:r>
            <a:r>
              <a:rPr lang="en-US" altLang="zh-CN" dirty="0"/>
              <a:t>&gt; [</a:t>
            </a:r>
            <a:r>
              <a:rPr lang="zh-CN" altLang="en-US" dirty="0"/>
              <a:t>别名</a:t>
            </a:r>
            <a:r>
              <a:rPr lang="en-US" altLang="zh-CN" dirty="0"/>
              <a:t>]] …</a:t>
            </a:r>
          </a:p>
          <a:p>
            <a:pPr marL="342900" indent="-342900" defTabSz="914400">
              <a:buFont typeface="Wingdings" pitchFamily="2" charset="2"/>
              <a:buNone/>
            </a:pPr>
            <a:r>
              <a:rPr lang="en-US" altLang="zh-CN" dirty="0">
                <a:solidFill>
                  <a:srgbClr val="FF0000"/>
                </a:solidFill>
              </a:rPr>
              <a:t>     FROM </a:t>
            </a:r>
            <a:r>
              <a:rPr lang="en-US" altLang="zh-CN" dirty="0">
                <a:solidFill>
                  <a:srgbClr val="FF3399"/>
                </a:solidFill>
              </a:rPr>
              <a:t>   </a:t>
            </a:r>
            <a:r>
              <a:rPr lang="en-US" altLang="zh-CN" dirty="0"/>
              <a:t> &lt;</a:t>
            </a:r>
            <a:r>
              <a:rPr lang="zh-CN" altLang="en-US" dirty="0"/>
              <a:t>表名或视图名</a:t>
            </a:r>
            <a:r>
              <a:rPr lang="en-US" altLang="zh-CN" dirty="0"/>
              <a:t>&gt; [</a:t>
            </a:r>
            <a:r>
              <a:rPr lang="zh-CN" altLang="en-US" dirty="0"/>
              <a:t>别名</a:t>
            </a:r>
            <a:r>
              <a:rPr lang="en-US" altLang="zh-CN" dirty="0"/>
              <a:t>] </a:t>
            </a:r>
          </a:p>
          <a:p>
            <a:pPr marL="342900" indent="-342900" defTabSz="914400">
              <a:buFont typeface="Wingdings" pitchFamily="2" charset="2"/>
              <a:buNone/>
            </a:pPr>
            <a:r>
              <a:rPr lang="en-US" altLang="zh-CN" dirty="0"/>
              <a:t>              [ </a:t>
            </a:r>
            <a:r>
              <a:rPr lang="zh-CN" altLang="en-US" dirty="0"/>
              <a:t>，</a:t>
            </a:r>
            <a:r>
              <a:rPr lang="en-US" altLang="zh-CN" dirty="0"/>
              <a:t>&lt;</a:t>
            </a:r>
            <a:r>
              <a:rPr lang="zh-CN" altLang="en-US" dirty="0"/>
              <a:t>表名或视图名</a:t>
            </a:r>
            <a:r>
              <a:rPr lang="en-US" altLang="zh-CN" dirty="0"/>
              <a:t>&gt; [</a:t>
            </a:r>
            <a:r>
              <a:rPr lang="zh-CN" altLang="en-US" dirty="0"/>
              <a:t>别名</a:t>
            </a:r>
            <a:r>
              <a:rPr lang="en-US" altLang="zh-CN" dirty="0"/>
              <a:t>]] …</a:t>
            </a:r>
          </a:p>
          <a:p>
            <a:pPr marL="342900" indent="-342900" defTabSz="914400">
              <a:buFont typeface="Wingdings" pitchFamily="2" charset="2"/>
              <a:buNone/>
            </a:pPr>
            <a:r>
              <a:rPr lang="en-US" altLang="zh-CN" dirty="0"/>
              <a:t>      [</a:t>
            </a:r>
            <a:r>
              <a:rPr lang="en-US" altLang="zh-CN" dirty="0">
                <a:solidFill>
                  <a:srgbClr val="FF0000"/>
                </a:solidFill>
              </a:rPr>
              <a:t>WHERE</a:t>
            </a:r>
            <a:r>
              <a:rPr lang="en-US" altLang="zh-CN" dirty="0"/>
              <a:t> &lt;</a:t>
            </a:r>
            <a:r>
              <a:rPr lang="zh-CN" altLang="en-US" dirty="0"/>
              <a:t>条件表达式</a:t>
            </a:r>
            <a:r>
              <a:rPr lang="en-US" altLang="zh-CN" dirty="0"/>
              <a:t>&gt;]</a:t>
            </a:r>
          </a:p>
          <a:p>
            <a:pPr marL="342900" indent="-342900" defTabSz="914400">
              <a:buFont typeface="Wingdings" pitchFamily="2" charset="2"/>
              <a:buNone/>
            </a:pPr>
            <a:r>
              <a:rPr lang="en-US" altLang="zh-CN" dirty="0"/>
              <a:t>          [</a:t>
            </a:r>
            <a:r>
              <a:rPr lang="en-US" altLang="zh-CN" dirty="0">
                <a:solidFill>
                  <a:srgbClr val="FF0000"/>
                </a:solidFill>
              </a:rPr>
              <a:t>GROUP BY</a:t>
            </a:r>
            <a:r>
              <a:rPr lang="en-US" altLang="zh-CN" dirty="0"/>
              <a:t> &lt;</a:t>
            </a:r>
            <a:r>
              <a:rPr lang="zh-CN" altLang="en-US" dirty="0"/>
              <a:t>列名</a:t>
            </a:r>
            <a:r>
              <a:rPr lang="en-US" altLang="zh-CN" dirty="0"/>
              <a:t>1&gt;[</a:t>
            </a:r>
            <a:r>
              <a:rPr lang="zh-CN" altLang="en-US" dirty="0"/>
              <a:t>，</a:t>
            </a:r>
            <a:r>
              <a:rPr lang="en-US" altLang="zh-CN" dirty="0"/>
              <a:t>&lt;</a:t>
            </a:r>
            <a:r>
              <a:rPr lang="zh-CN" altLang="en-US" dirty="0"/>
              <a:t>列名</a:t>
            </a:r>
            <a:r>
              <a:rPr lang="en-US" altLang="zh-CN" dirty="0"/>
              <a:t>1’&gt;] ...</a:t>
            </a:r>
          </a:p>
          <a:p>
            <a:pPr marL="342900" indent="-342900" defTabSz="914400">
              <a:buFont typeface="Wingdings" pitchFamily="2" charset="2"/>
              <a:buNone/>
            </a:pPr>
            <a:r>
              <a:rPr lang="en-US" altLang="zh-CN" dirty="0"/>
              <a:t>          [</a:t>
            </a:r>
            <a:r>
              <a:rPr lang="en-US" altLang="zh-CN" dirty="0">
                <a:solidFill>
                  <a:srgbClr val="FF0000"/>
                </a:solidFill>
              </a:rPr>
              <a:t>HAVING</a:t>
            </a:r>
            <a:r>
              <a:rPr lang="en-US" altLang="zh-CN" dirty="0">
                <a:solidFill>
                  <a:srgbClr val="FF3399"/>
                </a:solidFill>
              </a:rPr>
              <a:t>    </a:t>
            </a:r>
            <a:r>
              <a:rPr lang="en-US" altLang="zh-CN" dirty="0"/>
              <a:t> &lt;</a:t>
            </a:r>
            <a:r>
              <a:rPr lang="zh-CN" altLang="en-US" dirty="0"/>
              <a:t>条件表达式</a:t>
            </a:r>
            <a:r>
              <a:rPr lang="en-US" altLang="zh-CN" dirty="0"/>
              <a:t>&gt;]]</a:t>
            </a:r>
          </a:p>
          <a:p>
            <a:pPr marL="342900" indent="-342900" defTabSz="914400">
              <a:buFont typeface="Wingdings" pitchFamily="2" charset="2"/>
              <a:buNone/>
            </a:pPr>
            <a:r>
              <a:rPr lang="en-US" altLang="zh-CN" dirty="0"/>
              <a:t>          [</a:t>
            </a:r>
            <a:r>
              <a:rPr lang="en-US" altLang="zh-CN" dirty="0">
                <a:solidFill>
                  <a:srgbClr val="FF0000"/>
                </a:solidFill>
              </a:rPr>
              <a:t>ORDER BY</a:t>
            </a:r>
            <a:r>
              <a:rPr lang="en-US" altLang="zh-CN" dirty="0"/>
              <a:t> &lt;</a:t>
            </a:r>
            <a:r>
              <a:rPr lang="zh-CN" altLang="en-US" dirty="0"/>
              <a:t>列名</a:t>
            </a:r>
            <a:r>
              <a:rPr lang="en-US" altLang="zh-CN" dirty="0"/>
              <a:t>2&gt; [ASC|DESC] </a:t>
            </a:r>
          </a:p>
          <a:p>
            <a:pPr marL="342900" indent="-342900" defTabSz="914400">
              <a:buFont typeface="Wingdings" pitchFamily="2" charset="2"/>
              <a:buNone/>
            </a:pPr>
            <a:r>
              <a:rPr lang="en-US" altLang="zh-CN" dirty="0"/>
              <a:t>                   [</a:t>
            </a:r>
            <a:r>
              <a:rPr lang="zh-CN" altLang="en-US" dirty="0"/>
              <a:t>，</a:t>
            </a:r>
            <a:r>
              <a:rPr lang="en-US" altLang="zh-CN" dirty="0"/>
              <a:t>&lt;</a:t>
            </a:r>
            <a:r>
              <a:rPr lang="zh-CN" altLang="en-US" dirty="0"/>
              <a:t>列名</a:t>
            </a:r>
            <a:r>
              <a:rPr lang="en-US" altLang="zh-CN" dirty="0"/>
              <a:t>2’&gt; [ASC|DESC] ] …  ]</a:t>
            </a:r>
            <a:endParaRPr lang="zh-CN" altLang="en-US" dirty="0"/>
          </a:p>
        </p:txBody>
      </p:sp>
    </p:spTree>
    <p:extLst>
      <p:ext uri="{BB962C8B-B14F-4D97-AF65-F5344CB8AC3E}">
        <p14:creationId xmlns:p14="http://schemas.microsoft.com/office/powerpoint/2010/main" val="34209843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E0D2A7A-19E2-40B2-9855-66314C76DA5E}" type="slidenum">
              <a:rPr lang="zh-CN" altLang="en-US"/>
              <a:pPr/>
              <a:t>89</a:t>
            </a:fld>
            <a:endParaRPr lang="en-US" altLang="zh-CN"/>
          </a:p>
        </p:txBody>
      </p:sp>
      <p:sp>
        <p:nvSpPr>
          <p:cNvPr id="5" name="日期占位符 4"/>
          <p:cNvSpPr>
            <a:spLocks noGrp="1"/>
          </p:cNvSpPr>
          <p:nvPr>
            <p:ph type="dt" sz="half" idx="11"/>
          </p:nvPr>
        </p:nvSpPr>
        <p:spPr/>
        <p:txBody>
          <a:bodyPr/>
          <a:lstStyle/>
          <a:p>
            <a:fld id="{F10C7A2A-A17A-43F8-8970-89BF63FB64E0}" type="datetime1">
              <a:rPr lang="zh-CN" altLang="en-US"/>
              <a:pPr/>
              <a:t>2024/6/12</a:t>
            </a:fld>
            <a:endParaRPr lang="en-US" altLang="zh-CN" sz="1000"/>
          </a:p>
        </p:txBody>
      </p:sp>
      <p:sp>
        <p:nvSpPr>
          <p:cNvPr id="1547266" name="Rectangle 2"/>
          <p:cNvSpPr>
            <a:spLocks noGrp="1" noChangeArrowheads="1"/>
          </p:cNvSpPr>
          <p:nvPr>
            <p:ph type="title"/>
          </p:nvPr>
        </p:nvSpPr>
        <p:spPr>
          <a:xfrm>
            <a:off x="650875" y="311150"/>
            <a:ext cx="8820150" cy="603250"/>
          </a:xfrm>
        </p:spPr>
        <p:txBody>
          <a:bodyPr/>
          <a:lstStyle/>
          <a:p>
            <a:pPr defTabSz="914400"/>
            <a:r>
              <a:rPr lang="en-US" altLang="zh-CN" sz="4400"/>
              <a:t>1.  </a:t>
            </a:r>
            <a:r>
              <a:rPr lang="zh-CN" altLang="en-US" sz="4400"/>
              <a:t>插入数据</a:t>
            </a:r>
          </a:p>
        </p:txBody>
      </p:sp>
      <p:sp>
        <p:nvSpPr>
          <p:cNvPr id="1547267" name="Rectangle 3"/>
          <p:cNvSpPr>
            <a:spLocks noGrp="1" noChangeArrowheads="1"/>
          </p:cNvSpPr>
          <p:nvPr>
            <p:ph type="body" idx="1"/>
          </p:nvPr>
        </p:nvSpPr>
        <p:spPr>
          <a:xfrm>
            <a:off x="650875" y="1143000"/>
            <a:ext cx="8982075" cy="4460875"/>
          </a:xfrm>
        </p:spPr>
        <p:txBody>
          <a:bodyPr/>
          <a:lstStyle/>
          <a:p>
            <a:pPr>
              <a:lnSpc>
                <a:spcPct val="100000"/>
              </a:lnSpc>
            </a:pPr>
            <a:r>
              <a:rPr lang="zh-CN" altLang="en-US" dirty="0"/>
              <a:t>两种插入数据方式</a:t>
            </a:r>
          </a:p>
          <a:p>
            <a:pPr lvl="1">
              <a:lnSpc>
                <a:spcPct val="100000"/>
              </a:lnSpc>
            </a:pPr>
            <a:r>
              <a:rPr lang="zh-CN" altLang="en-US" dirty="0"/>
              <a:t> 插入单个元组</a:t>
            </a:r>
          </a:p>
          <a:p>
            <a:pPr lvl="1">
              <a:lnSpc>
                <a:spcPct val="100000"/>
              </a:lnSpc>
            </a:pPr>
            <a:r>
              <a:rPr lang="zh-CN" altLang="en-US" dirty="0"/>
              <a:t> 插入子查询结果</a:t>
            </a:r>
          </a:p>
          <a:p>
            <a:pPr>
              <a:lnSpc>
                <a:spcPct val="100000"/>
              </a:lnSpc>
            </a:pPr>
            <a:r>
              <a:rPr lang="en-US" altLang="zh-CN" dirty="0"/>
              <a:t>(1) </a:t>
            </a:r>
            <a:r>
              <a:rPr lang="zh-CN" altLang="en-US" dirty="0"/>
              <a:t>插入单个元组</a:t>
            </a:r>
          </a:p>
          <a:p>
            <a:pPr lvl="1">
              <a:lnSpc>
                <a:spcPct val="100000"/>
              </a:lnSpc>
            </a:pPr>
            <a:r>
              <a:rPr lang="zh-CN" altLang="en-US" dirty="0"/>
              <a:t>语句格式</a:t>
            </a:r>
          </a:p>
          <a:p>
            <a:pPr lvl="1">
              <a:lnSpc>
                <a:spcPct val="100000"/>
              </a:lnSpc>
              <a:buFontTx/>
              <a:buNone/>
            </a:pPr>
            <a:r>
              <a:rPr lang="en-US" altLang="zh-CN" dirty="0">
                <a:solidFill>
                  <a:srgbClr val="0000FF"/>
                </a:solidFill>
                <a:highlight>
                  <a:srgbClr val="CCFFCC"/>
                </a:highlight>
              </a:rPr>
              <a:t>INSERT   INTO &lt;</a:t>
            </a:r>
            <a:r>
              <a:rPr lang="zh-CN" altLang="en-US" dirty="0">
                <a:solidFill>
                  <a:srgbClr val="0000FF"/>
                </a:solidFill>
                <a:highlight>
                  <a:srgbClr val="CCFFCC"/>
                </a:highlight>
              </a:rPr>
              <a:t>表名</a:t>
            </a:r>
            <a:r>
              <a:rPr lang="en-US" altLang="zh-CN" dirty="0">
                <a:solidFill>
                  <a:srgbClr val="0000FF"/>
                </a:solidFill>
                <a:highlight>
                  <a:srgbClr val="CCFFCC"/>
                </a:highlight>
              </a:rPr>
              <a:t>&gt; [(&lt;</a:t>
            </a:r>
            <a:r>
              <a:rPr lang="zh-CN" altLang="en-US" dirty="0">
                <a:solidFill>
                  <a:srgbClr val="0000FF"/>
                </a:solidFill>
                <a:highlight>
                  <a:srgbClr val="CCFFCC"/>
                </a:highlight>
              </a:rPr>
              <a:t>属性列</a:t>
            </a:r>
            <a:r>
              <a:rPr lang="en-US" altLang="zh-CN" dirty="0">
                <a:solidFill>
                  <a:srgbClr val="0000FF"/>
                </a:solidFill>
                <a:highlight>
                  <a:srgbClr val="CCFFCC"/>
                </a:highlight>
              </a:rPr>
              <a:t>1&gt;[,&lt;</a:t>
            </a:r>
            <a:r>
              <a:rPr lang="zh-CN" altLang="en-US" dirty="0">
                <a:solidFill>
                  <a:srgbClr val="0000FF"/>
                </a:solidFill>
                <a:highlight>
                  <a:srgbClr val="CCFFCC"/>
                </a:highlight>
              </a:rPr>
              <a:t>属性列</a:t>
            </a:r>
            <a:r>
              <a:rPr lang="en-US" altLang="zh-CN" dirty="0">
                <a:solidFill>
                  <a:srgbClr val="0000FF"/>
                </a:solidFill>
                <a:highlight>
                  <a:srgbClr val="CCFFCC"/>
                </a:highlight>
              </a:rPr>
              <a:t>2 &gt;…)]</a:t>
            </a:r>
          </a:p>
          <a:p>
            <a:pPr lvl="1">
              <a:lnSpc>
                <a:spcPct val="100000"/>
              </a:lnSpc>
              <a:buFontTx/>
              <a:buNone/>
            </a:pPr>
            <a:r>
              <a:rPr lang="en-US" altLang="zh-CN" dirty="0">
                <a:solidFill>
                  <a:srgbClr val="0000FF"/>
                </a:solidFill>
                <a:highlight>
                  <a:srgbClr val="CCFFCC"/>
                </a:highlight>
              </a:rPr>
              <a:t>      VALUES (&lt;</a:t>
            </a:r>
            <a:r>
              <a:rPr lang="zh-CN" altLang="en-US" dirty="0">
                <a:solidFill>
                  <a:srgbClr val="0000FF"/>
                </a:solidFill>
                <a:highlight>
                  <a:srgbClr val="CCFFCC"/>
                </a:highlight>
              </a:rPr>
              <a:t>常量</a:t>
            </a:r>
            <a:r>
              <a:rPr lang="en-US" altLang="zh-CN" dirty="0">
                <a:solidFill>
                  <a:srgbClr val="0000FF"/>
                </a:solidFill>
                <a:highlight>
                  <a:srgbClr val="CCFFCC"/>
                </a:highlight>
              </a:rPr>
              <a:t>1&gt; [</a:t>
            </a:r>
            <a:r>
              <a:rPr lang="zh-CN" altLang="en-US" dirty="0">
                <a:solidFill>
                  <a:srgbClr val="0000FF"/>
                </a:solidFill>
                <a:highlight>
                  <a:srgbClr val="CCFFCC"/>
                </a:highlight>
              </a:rPr>
              <a:t>，</a:t>
            </a:r>
            <a:r>
              <a:rPr lang="en-US" altLang="zh-CN" dirty="0">
                <a:solidFill>
                  <a:srgbClr val="0000FF"/>
                </a:solidFill>
                <a:highlight>
                  <a:srgbClr val="CCFFCC"/>
                </a:highlight>
              </a:rPr>
              <a:t>&lt;</a:t>
            </a:r>
            <a:r>
              <a:rPr lang="zh-CN" altLang="en-US" dirty="0">
                <a:solidFill>
                  <a:srgbClr val="0000FF"/>
                </a:solidFill>
                <a:highlight>
                  <a:srgbClr val="CCFFCC"/>
                </a:highlight>
              </a:rPr>
              <a:t>常量</a:t>
            </a:r>
            <a:r>
              <a:rPr lang="en-US" altLang="zh-CN" dirty="0">
                <a:solidFill>
                  <a:srgbClr val="0000FF"/>
                </a:solidFill>
                <a:highlight>
                  <a:srgbClr val="CCFFCC"/>
                </a:highlight>
              </a:rPr>
              <a:t>2&gt;]    …           )</a:t>
            </a:r>
          </a:p>
          <a:p>
            <a:pPr lvl="1">
              <a:lnSpc>
                <a:spcPct val="100000"/>
              </a:lnSpc>
            </a:pPr>
            <a:r>
              <a:rPr lang="zh-CN" altLang="en-US" dirty="0"/>
              <a:t>功能</a:t>
            </a:r>
            <a:r>
              <a:rPr lang="en-US" altLang="zh-CN" dirty="0"/>
              <a:t>:</a:t>
            </a:r>
            <a:r>
              <a:rPr lang="zh-CN" altLang="en-US" dirty="0"/>
              <a:t>     将新元组插入指定表中。</a:t>
            </a:r>
          </a:p>
        </p:txBody>
      </p:sp>
    </p:spTree>
    <p:extLst>
      <p:ext uri="{BB962C8B-B14F-4D97-AF65-F5344CB8AC3E}">
        <p14:creationId xmlns:p14="http://schemas.microsoft.com/office/powerpoint/2010/main" val="1552959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47267">
                                            <p:txEl>
                                              <p:pRg st="0" end="0"/>
                                            </p:txEl>
                                          </p:spTgt>
                                        </p:tgtEl>
                                        <p:attrNameLst>
                                          <p:attrName>style.visibility</p:attrName>
                                        </p:attrNameLst>
                                      </p:cBhvr>
                                      <p:to>
                                        <p:strVal val="visible"/>
                                      </p:to>
                                    </p:set>
                                    <p:animEffect transition="in" filter="fade">
                                      <p:cBhvr>
                                        <p:cTn id="7" dur="500"/>
                                        <p:tgtEl>
                                          <p:spTgt spid="154726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7267">
                                            <p:txEl>
                                              <p:pRg st="1" end="1"/>
                                            </p:txEl>
                                          </p:spTgt>
                                        </p:tgtEl>
                                        <p:attrNameLst>
                                          <p:attrName>style.visibility</p:attrName>
                                        </p:attrNameLst>
                                      </p:cBhvr>
                                      <p:to>
                                        <p:strVal val="visible"/>
                                      </p:to>
                                    </p:set>
                                    <p:animEffect transition="in" filter="fade">
                                      <p:cBhvr>
                                        <p:cTn id="10" dur="500"/>
                                        <p:tgtEl>
                                          <p:spTgt spid="154726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47267">
                                            <p:txEl>
                                              <p:pRg st="2" end="2"/>
                                            </p:txEl>
                                          </p:spTgt>
                                        </p:tgtEl>
                                        <p:attrNameLst>
                                          <p:attrName>style.visibility</p:attrName>
                                        </p:attrNameLst>
                                      </p:cBhvr>
                                      <p:to>
                                        <p:strVal val="visible"/>
                                      </p:to>
                                    </p:set>
                                    <p:animEffect transition="in" filter="fade">
                                      <p:cBhvr>
                                        <p:cTn id="13" dur="500"/>
                                        <p:tgtEl>
                                          <p:spTgt spid="15472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47267">
                                            <p:txEl>
                                              <p:pRg st="3" end="3"/>
                                            </p:txEl>
                                          </p:spTgt>
                                        </p:tgtEl>
                                        <p:attrNameLst>
                                          <p:attrName>style.visibility</p:attrName>
                                        </p:attrNameLst>
                                      </p:cBhvr>
                                      <p:to>
                                        <p:strVal val="visible"/>
                                      </p:to>
                                    </p:set>
                                    <p:animEffect transition="in" filter="fade">
                                      <p:cBhvr>
                                        <p:cTn id="18" dur="500"/>
                                        <p:tgtEl>
                                          <p:spTgt spid="154726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47267">
                                            <p:txEl>
                                              <p:pRg st="4" end="4"/>
                                            </p:txEl>
                                          </p:spTgt>
                                        </p:tgtEl>
                                        <p:attrNameLst>
                                          <p:attrName>style.visibility</p:attrName>
                                        </p:attrNameLst>
                                      </p:cBhvr>
                                      <p:to>
                                        <p:strVal val="visible"/>
                                      </p:to>
                                    </p:set>
                                    <p:animEffect transition="in" filter="fade">
                                      <p:cBhvr>
                                        <p:cTn id="21" dur="500"/>
                                        <p:tgtEl>
                                          <p:spTgt spid="154726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47267">
                                            <p:txEl>
                                              <p:pRg st="5" end="5"/>
                                            </p:txEl>
                                          </p:spTgt>
                                        </p:tgtEl>
                                        <p:attrNameLst>
                                          <p:attrName>style.visibility</p:attrName>
                                        </p:attrNameLst>
                                      </p:cBhvr>
                                      <p:to>
                                        <p:strVal val="visible"/>
                                      </p:to>
                                    </p:set>
                                    <p:animEffect transition="in" filter="fade">
                                      <p:cBhvr>
                                        <p:cTn id="24" dur="500"/>
                                        <p:tgtEl>
                                          <p:spTgt spid="154726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47267">
                                            <p:txEl>
                                              <p:pRg st="6" end="6"/>
                                            </p:txEl>
                                          </p:spTgt>
                                        </p:tgtEl>
                                        <p:attrNameLst>
                                          <p:attrName>style.visibility</p:attrName>
                                        </p:attrNameLst>
                                      </p:cBhvr>
                                      <p:to>
                                        <p:strVal val="visible"/>
                                      </p:to>
                                    </p:set>
                                    <p:animEffect transition="in" filter="fade">
                                      <p:cBhvr>
                                        <p:cTn id="27" dur="500"/>
                                        <p:tgtEl>
                                          <p:spTgt spid="154726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47267">
                                            <p:txEl>
                                              <p:pRg st="7" end="7"/>
                                            </p:txEl>
                                          </p:spTgt>
                                        </p:tgtEl>
                                        <p:attrNameLst>
                                          <p:attrName>style.visibility</p:attrName>
                                        </p:attrNameLst>
                                      </p:cBhvr>
                                      <p:to>
                                        <p:strVal val="visible"/>
                                      </p:to>
                                    </p:set>
                                    <p:animEffect transition="in" filter="fade">
                                      <p:cBhvr>
                                        <p:cTn id="30" dur="500"/>
                                        <p:tgtEl>
                                          <p:spTgt spid="1547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26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17043-9D82-1149-ACAF-03219A4F48CF}"/>
              </a:ext>
            </a:extLst>
          </p:cNvPr>
          <p:cNvSpPr>
            <a:spLocks noGrp="1"/>
          </p:cNvSpPr>
          <p:nvPr>
            <p:ph type="title"/>
          </p:nvPr>
        </p:nvSpPr>
        <p:spPr/>
        <p:txBody>
          <a:bodyPr/>
          <a:lstStyle/>
          <a:p>
            <a:r>
              <a:rPr kumimoji="1" lang="zh-CN" altLang="en-US" dirty="0"/>
              <a:t>模式</a:t>
            </a:r>
          </a:p>
        </p:txBody>
      </p:sp>
      <p:sp>
        <p:nvSpPr>
          <p:cNvPr id="3" name="内容占位符 2">
            <a:extLst>
              <a:ext uri="{FF2B5EF4-FFF2-40B4-BE49-F238E27FC236}">
                <a16:creationId xmlns:a16="http://schemas.microsoft.com/office/drawing/2014/main" id="{B2610011-6F0B-D947-B78E-09C4DF1456BD}"/>
              </a:ext>
            </a:extLst>
          </p:cNvPr>
          <p:cNvSpPr>
            <a:spLocks noGrp="1"/>
          </p:cNvSpPr>
          <p:nvPr>
            <p:ph idx="1"/>
          </p:nvPr>
        </p:nvSpPr>
        <p:spPr>
          <a:xfrm>
            <a:off x="650875" y="1143000"/>
            <a:ext cx="8820150" cy="5084469"/>
          </a:xfrm>
        </p:spPr>
        <p:txBody>
          <a:bodyPr/>
          <a:lstStyle/>
          <a:p>
            <a:r>
              <a:rPr kumimoji="1" lang="zh-CN" altLang="en-US" dirty="0"/>
              <a:t>模式（也称逻辑模式）</a:t>
            </a:r>
          </a:p>
          <a:p>
            <a:pPr lvl="1"/>
            <a:r>
              <a:rPr kumimoji="1" lang="zh-CN" altLang="en-US" dirty="0"/>
              <a:t>数据库中全体数据的逻辑结构和特征的描述</a:t>
            </a:r>
          </a:p>
          <a:p>
            <a:pPr lvl="1"/>
            <a:r>
              <a:rPr kumimoji="1" lang="zh-CN" altLang="en-US" dirty="0"/>
              <a:t>所有用户的公共数据视图</a:t>
            </a:r>
          </a:p>
          <a:p>
            <a:r>
              <a:rPr kumimoji="1" lang="zh-CN" altLang="en-US" dirty="0"/>
              <a:t>一个数据库只有一个模式</a:t>
            </a:r>
          </a:p>
          <a:p>
            <a:r>
              <a:rPr kumimoji="1" lang="zh-CN" altLang="en-US" dirty="0"/>
              <a:t>模式的地位：是数据库系统模式结构的中间层</a:t>
            </a:r>
            <a:endParaRPr kumimoji="1" lang="en-US" altLang="zh-CN" dirty="0"/>
          </a:p>
          <a:p>
            <a:r>
              <a:rPr kumimoji="1" lang="zh-CN" altLang="en-US" dirty="0"/>
              <a:t>模式的定义</a:t>
            </a:r>
          </a:p>
          <a:p>
            <a:pPr lvl="1"/>
            <a:r>
              <a:rPr kumimoji="1" lang="zh-CN" altLang="en-US" dirty="0"/>
              <a:t>数据的逻辑结构（数据项的名字、类型、取值范围等）</a:t>
            </a:r>
          </a:p>
          <a:p>
            <a:pPr lvl="1"/>
            <a:r>
              <a:rPr kumimoji="1" lang="zh-CN" altLang="en-US" dirty="0"/>
              <a:t>数据之间的联系</a:t>
            </a:r>
          </a:p>
          <a:p>
            <a:pPr lvl="1"/>
            <a:r>
              <a:rPr kumimoji="1" lang="zh-CN" altLang="en-US" dirty="0"/>
              <a:t>数据有关的安全性、完整性要求</a:t>
            </a:r>
          </a:p>
        </p:txBody>
      </p:sp>
      <p:sp>
        <p:nvSpPr>
          <p:cNvPr id="4" name="灯片编号占位符 3">
            <a:extLst>
              <a:ext uri="{FF2B5EF4-FFF2-40B4-BE49-F238E27FC236}">
                <a16:creationId xmlns:a16="http://schemas.microsoft.com/office/drawing/2014/main" id="{6CB027EF-970B-C948-A3A8-B8D4226B9036}"/>
              </a:ext>
            </a:extLst>
          </p:cNvPr>
          <p:cNvSpPr>
            <a:spLocks noGrp="1"/>
          </p:cNvSpPr>
          <p:nvPr>
            <p:ph type="sldNum" sz="quarter" idx="10"/>
          </p:nvPr>
        </p:nvSpPr>
        <p:spPr/>
        <p:txBody>
          <a:bodyPr/>
          <a:lstStyle/>
          <a:p>
            <a:pPr>
              <a:defRPr/>
            </a:pPr>
            <a:fld id="{6EDAD935-3524-4CAB-86D2-08C8290D0015}" type="slidenum">
              <a:rPr lang="zh-CN" altLang="en-US" smtClean="0"/>
              <a:pPr>
                <a:defRPr/>
              </a:pPr>
              <a:t>9</a:t>
            </a:fld>
            <a:endParaRPr lang="en-US" altLang="zh-CN"/>
          </a:p>
        </p:txBody>
      </p:sp>
      <p:sp>
        <p:nvSpPr>
          <p:cNvPr id="5" name="日期占位符 4">
            <a:extLst>
              <a:ext uri="{FF2B5EF4-FFF2-40B4-BE49-F238E27FC236}">
                <a16:creationId xmlns:a16="http://schemas.microsoft.com/office/drawing/2014/main" id="{1771E377-4AE3-784A-AF34-ECF234129B5C}"/>
              </a:ext>
            </a:extLst>
          </p:cNvPr>
          <p:cNvSpPr>
            <a:spLocks noGrp="1"/>
          </p:cNvSpPr>
          <p:nvPr>
            <p:ph type="dt" sz="half" idx="11"/>
          </p:nvPr>
        </p:nvSpPr>
        <p:spPr/>
        <p:txBody>
          <a:bodyPr/>
          <a:lstStyle/>
          <a:p>
            <a:pPr>
              <a:defRPr/>
            </a:pPr>
            <a:fld id="{DEAFC5F9-1545-4299-9197-72F553A4BD8F}" type="datetime1">
              <a:rPr lang="zh-CN" altLang="en-US" smtClean="0"/>
              <a:pPr>
                <a:defRPr/>
              </a:pPr>
              <a:t>2024/6/12</a:t>
            </a:fld>
            <a:endParaRPr lang="en-US" altLang="zh-CN" sz="1000"/>
          </a:p>
        </p:txBody>
      </p:sp>
    </p:spTree>
    <p:extLst>
      <p:ext uri="{BB962C8B-B14F-4D97-AF65-F5344CB8AC3E}">
        <p14:creationId xmlns:p14="http://schemas.microsoft.com/office/powerpoint/2010/main" val="42525693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9A6E31-BF0B-43C5-9B6F-4E523FB210BC}" type="slidenum">
              <a:rPr lang="zh-CN" altLang="en-US"/>
              <a:pPr/>
              <a:t>90</a:t>
            </a:fld>
            <a:endParaRPr lang="en-US" altLang="zh-CN"/>
          </a:p>
        </p:txBody>
      </p:sp>
      <p:sp>
        <p:nvSpPr>
          <p:cNvPr id="5" name="日期占位符 4"/>
          <p:cNvSpPr>
            <a:spLocks noGrp="1"/>
          </p:cNvSpPr>
          <p:nvPr>
            <p:ph type="dt" sz="half" idx="11"/>
          </p:nvPr>
        </p:nvSpPr>
        <p:spPr/>
        <p:txBody>
          <a:bodyPr/>
          <a:lstStyle/>
          <a:p>
            <a:fld id="{1F65A6A2-DE86-49A1-8374-D0AD7FB69865}" type="datetime1">
              <a:rPr lang="zh-CN" altLang="en-US"/>
              <a:pPr/>
              <a:t>2024/6/12</a:t>
            </a:fld>
            <a:endParaRPr lang="en-US" altLang="zh-CN" sz="1000"/>
          </a:p>
        </p:txBody>
      </p:sp>
      <p:sp>
        <p:nvSpPr>
          <p:cNvPr id="1556482" name="Rectangle 2"/>
          <p:cNvSpPr>
            <a:spLocks noGrp="1" noChangeArrowheads="1"/>
          </p:cNvSpPr>
          <p:nvPr>
            <p:ph type="title"/>
          </p:nvPr>
        </p:nvSpPr>
        <p:spPr/>
        <p:txBody>
          <a:bodyPr/>
          <a:lstStyle/>
          <a:p>
            <a:r>
              <a:rPr lang="en-US" altLang="zh-CN"/>
              <a:t>2.  </a:t>
            </a:r>
            <a:r>
              <a:rPr lang="zh-CN" altLang="en-US"/>
              <a:t>修改数据</a:t>
            </a:r>
          </a:p>
        </p:txBody>
      </p:sp>
      <p:sp>
        <p:nvSpPr>
          <p:cNvPr id="1556483" name="Rectangle 3"/>
          <p:cNvSpPr>
            <a:spLocks noGrp="1" noChangeArrowheads="1"/>
          </p:cNvSpPr>
          <p:nvPr>
            <p:ph type="body" idx="1"/>
          </p:nvPr>
        </p:nvSpPr>
        <p:spPr>
          <a:xfrm>
            <a:off x="560388" y="1196975"/>
            <a:ext cx="8832850" cy="5299912"/>
          </a:xfrm>
        </p:spPr>
        <p:txBody>
          <a:bodyPr/>
          <a:lstStyle/>
          <a:p>
            <a:pPr marL="342900" indent="-342900" defTabSz="914400">
              <a:lnSpc>
                <a:spcPct val="80000"/>
              </a:lnSpc>
            </a:pPr>
            <a:r>
              <a:rPr lang="zh-CN" altLang="en-US" dirty="0"/>
              <a:t>语句格式</a:t>
            </a:r>
          </a:p>
          <a:p>
            <a:pPr marL="342900" indent="-342900" algn="just" defTabSz="914400">
              <a:lnSpc>
                <a:spcPct val="80000"/>
              </a:lnSpc>
              <a:buFont typeface="Wingdings" pitchFamily="2" charset="2"/>
              <a:buNone/>
            </a:pPr>
            <a:r>
              <a:rPr lang="en-US" altLang="zh-CN" dirty="0">
                <a:solidFill>
                  <a:srgbClr val="0000FF"/>
                </a:solidFill>
                <a:highlight>
                  <a:srgbClr val="CCFFCC"/>
                </a:highlight>
                <a:latin typeface="Courier New" pitchFamily="49" charset="0"/>
                <a:cs typeface="Courier New" pitchFamily="49" charset="0"/>
              </a:rPr>
              <a:t>UPDATE &lt;</a:t>
            </a:r>
            <a:r>
              <a:rPr lang="zh-CN" altLang="en-US" dirty="0">
                <a:solidFill>
                  <a:srgbClr val="0000FF"/>
                </a:solidFill>
                <a:highlight>
                  <a:srgbClr val="CCFFCC"/>
                </a:highlight>
                <a:latin typeface="宋体" pitchFamily="2" charset="-122"/>
              </a:rPr>
              <a:t>表名</a:t>
            </a:r>
            <a:r>
              <a:rPr lang="zh-CN" altLang="en-US" dirty="0">
                <a:solidFill>
                  <a:srgbClr val="0000FF"/>
                </a:solidFill>
                <a:highlight>
                  <a:srgbClr val="CCFFCC"/>
                </a:highlight>
                <a:latin typeface="Courier New" pitchFamily="49" charset="0"/>
                <a:cs typeface="Courier New" pitchFamily="49" charset="0"/>
              </a:rPr>
              <a:t>&gt; </a:t>
            </a:r>
          </a:p>
          <a:p>
            <a:pPr marL="342900" indent="-342900" algn="just" defTabSz="914400">
              <a:lnSpc>
                <a:spcPct val="80000"/>
              </a:lnSpc>
              <a:buFont typeface="Wingdings" pitchFamily="2" charset="2"/>
              <a:buNone/>
            </a:pPr>
            <a:r>
              <a:rPr lang="zh-CN" altLang="en-US" dirty="0">
                <a:solidFill>
                  <a:srgbClr val="0000FF"/>
                </a:solidFill>
                <a:highlight>
                  <a:srgbClr val="CCFFCC"/>
                </a:highlight>
                <a:latin typeface="Courier New" pitchFamily="49" charset="0"/>
                <a:cs typeface="Courier New" pitchFamily="49" charset="0"/>
              </a:rPr>
              <a:t>  </a:t>
            </a:r>
            <a:r>
              <a:rPr lang="en-US" altLang="zh-CN" dirty="0">
                <a:solidFill>
                  <a:srgbClr val="0000FF"/>
                </a:solidFill>
                <a:highlight>
                  <a:srgbClr val="CCFFCC"/>
                </a:highlight>
                <a:latin typeface="Courier New" pitchFamily="49" charset="0"/>
                <a:cs typeface="Courier New" pitchFamily="49" charset="0"/>
              </a:rPr>
              <a:t>SET </a:t>
            </a:r>
            <a:r>
              <a:rPr lang="zh-CN" altLang="en-US" dirty="0">
                <a:solidFill>
                  <a:srgbClr val="0000FF"/>
                </a:solidFill>
                <a:highlight>
                  <a:srgbClr val="CCFFCC"/>
                </a:highlight>
                <a:latin typeface="宋体" pitchFamily="2" charset="-122"/>
              </a:rPr>
              <a:t>列名</a:t>
            </a:r>
            <a:r>
              <a:rPr lang="zh-CN" altLang="en-US" dirty="0">
                <a:solidFill>
                  <a:srgbClr val="0000FF"/>
                </a:solidFill>
                <a:highlight>
                  <a:srgbClr val="CCFFCC"/>
                </a:highlight>
                <a:latin typeface="Courier New" pitchFamily="49" charset="0"/>
                <a:cs typeface="Courier New" pitchFamily="49" charset="0"/>
              </a:rPr>
              <a:t>1=&lt;</a:t>
            </a:r>
            <a:r>
              <a:rPr lang="zh-CN" altLang="en-US" dirty="0">
                <a:solidFill>
                  <a:srgbClr val="0000FF"/>
                </a:solidFill>
                <a:highlight>
                  <a:srgbClr val="CCFFCC"/>
                </a:highlight>
                <a:latin typeface="宋体" pitchFamily="2" charset="-122"/>
              </a:rPr>
              <a:t>表达式</a:t>
            </a:r>
            <a:r>
              <a:rPr lang="zh-CN" altLang="en-US" dirty="0">
                <a:solidFill>
                  <a:srgbClr val="0000FF"/>
                </a:solidFill>
                <a:highlight>
                  <a:srgbClr val="CCFFCC"/>
                </a:highlight>
                <a:latin typeface="Courier New" pitchFamily="49" charset="0"/>
                <a:cs typeface="Courier New" pitchFamily="49" charset="0"/>
              </a:rPr>
              <a:t>1&gt;[</a:t>
            </a:r>
            <a:r>
              <a:rPr lang="zh-CN" altLang="en-US" dirty="0">
                <a:solidFill>
                  <a:srgbClr val="0000FF"/>
                </a:solidFill>
                <a:highlight>
                  <a:srgbClr val="CCFFCC"/>
                </a:highlight>
                <a:latin typeface="宋体" pitchFamily="2" charset="-122"/>
              </a:rPr>
              <a:t>,列名</a:t>
            </a:r>
            <a:r>
              <a:rPr lang="zh-CN" altLang="en-US" dirty="0">
                <a:solidFill>
                  <a:srgbClr val="0000FF"/>
                </a:solidFill>
                <a:highlight>
                  <a:srgbClr val="CCFFCC"/>
                </a:highlight>
                <a:latin typeface="Courier New" pitchFamily="49" charset="0"/>
                <a:cs typeface="Courier New" pitchFamily="49" charset="0"/>
              </a:rPr>
              <a:t>2=&lt;</a:t>
            </a:r>
            <a:r>
              <a:rPr lang="zh-CN" altLang="en-US" dirty="0">
                <a:solidFill>
                  <a:srgbClr val="0000FF"/>
                </a:solidFill>
                <a:highlight>
                  <a:srgbClr val="CCFFCC"/>
                </a:highlight>
                <a:latin typeface="宋体" pitchFamily="2" charset="-122"/>
              </a:rPr>
              <a:t>表达式</a:t>
            </a:r>
            <a:r>
              <a:rPr lang="zh-CN" altLang="en-US" dirty="0">
                <a:solidFill>
                  <a:srgbClr val="0000FF"/>
                </a:solidFill>
                <a:highlight>
                  <a:srgbClr val="CCFFCC"/>
                </a:highlight>
                <a:latin typeface="Courier New" pitchFamily="49" charset="0"/>
                <a:cs typeface="Courier New" pitchFamily="49" charset="0"/>
              </a:rPr>
              <a:t>2&gt;]</a:t>
            </a:r>
            <a:r>
              <a:rPr lang="zh-CN" altLang="en-US" dirty="0">
                <a:solidFill>
                  <a:srgbClr val="0000FF"/>
                </a:solidFill>
                <a:highlight>
                  <a:srgbClr val="CCFFCC"/>
                </a:highlight>
                <a:latin typeface="Courier New" pitchFamily="49" charset="0"/>
                <a:cs typeface="Courier New" pitchFamily="49" charset="0"/>
                <a:sym typeface="Symbol" pitchFamily="18" charset="2"/>
              </a:rPr>
              <a:t></a:t>
            </a:r>
            <a:endParaRPr lang="zh-CN" altLang="en-US" dirty="0">
              <a:solidFill>
                <a:srgbClr val="0000FF"/>
              </a:solidFill>
              <a:highlight>
                <a:srgbClr val="CCFFCC"/>
              </a:highlight>
              <a:latin typeface="Courier New" pitchFamily="49" charset="0"/>
              <a:cs typeface="Courier New" pitchFamily="49" charset="0"/>
            </a:endParaRPr>
          </a:p>
          <a:p>
            <a:pPr marL="342900" indent="-342900" algn="just" defTabSz="914400">
              <a:lnSpc>
                <a:spcPct val="80000"/>
              </a:lnSpc>
              <a:buFont typeface="Wingdings" pitchFamily="2" charset="2"/>
              <a:buNone/>
            </a:pPr>
            <a:r>
              <a:rPr lang="zh-CN" altLang="en-US" dirty="0">
                <a:solidFill>
                  <a:srgbClr val="0000FF"/>
                </a:solidFill>
                <a:highlight>
                  <a:srgbClr val="CCFFCC"/>
                </a:highlight>
                <a:latin typeface="Courier New" pitchFamily="49" charset="0"/>
                <a:cs typeface="Courier New" pitchFamily="49" charset="0"/>
              </a:rPr>
              <a:t>    [</a:t>
            </a:r>
            <a:r>
              <a:rPr lang="en-US" altLang="zh-CN" dirty="0">
                <a:solidFill>
                  <a:srgbClr val="0000FF"/>
                </a:solidFill>
                <a:highlight>
                  <a:srgbClr val="CCFFCC"/>
                </a:highlight>
                <a:latin typeface="Courier New" pitchFamily="49" charset="0"/>
                <a:cs typeface="Courier New" pitchFamily="49" charset="0"/>
              </a:rPr>
              <a:t>WHERE &lt;</a:t>
            </a:r>
            <a:r>
              <a:rPr lang="zh-CN" altLang="en-US" dirty="0">
                <a:solidFill>
                  <a:srgbClr val="0000FF"/>
                </a:solidFill>
                <a:highlight>
                  <a:srgbClr val="CCFFCC"/>
                </a:highlight>
                <a:latin typeface="宋体" pitchFamily="2" charset="-122"/>
              </a:rPr>
              <a:t>条件表达式</a:t>
            </a:r>
            <a:r>
              <a:rPr lang="zh-CN" altLang="en-US" dirty="0">
                <a:solidFill>
                  <a:srgbClr val="0000FF"/>
                </a:solidFill>
                <a:highlight>
                  <a:srgbClr val="CCFFCC"/>
                </a:highlight>
                <a:latin typeface="Courier New" pitchFamily="49" charset="0"/>
                <a:cs typeface="Courier New" pitchFamily="49" charset="0"/>
              </a:rPr>
              <a:t>&gt;]</a:t>
            </a:r>
          </a:p>
          <a:p>
            <a:pPr marL="342900" indent="-342900" defTabSz="914400">
              <a:lnSpc>
                <a:spcPct val="80000"/>
              </a:lnSpc>
            </a:pPr>
            <a:r>
              <a:rPr lang="zh-CN" altLang="en-US" dirty="0"/>
              <a:t>功能：修改指定表中满足</a:t>
            </a:r>
            <a:r>
              <a:rPr lang="en-US" altLang="zh-CN" dirty="0"/>
              <a:t>WHERE</a:t>
            </a:r>
            <a:r>
              <a:rPr lang="zh-CN" altLang="en-US" dirty="0"/>
              <a:t>子句条件的元组</a:t>
            </a:r>
          </a:p>
          <a:p>
            <a:pPr marL="342900" indent="-342900" defTabSz="914400">
              <a:lnSpc>
                <a:spcPct val="80000"/>
              </a:lnSpc>
            </a:pPr>
            <a:r>
              <a:rPr lang="zh-CN" altLang="en-US" dirty="0"/>
              <a:t>说明</a:t>
            </a:r>
          </a:p>
          <a:p>
            <a:pPr marL="742950" lvl="1" indent="-285750" defTabSz="914400">
              <a:lnSpc>
                <a:spcPct val="80000"/>
              </a:lnSpc>
            </a:pPr>
            <a:r>
              <a:rPr lang="en-US" altLang="zh-CN" dirty="0"/>
              <a:t>SET</a:t>
            </a:r>
            <a:r>
              <a:rPr lang="zh-CN" altLang="en-US" dirty="0"/>
              <a:t>子句：指定修改方式</a:t>
            </a:r>
          </a:p>
          <a:p>
            <a:pPr marL="1143000" lvl="2" indent="-228600" defTabSz="914400">
              <a:lnSpc>
                <a:spcPct val="80000"/>
              </a:lnSpc>
            </a:pPr>
            <a:r>
              <a:rPr lang="zh-CN" altLang="en-US" dirty="0"/>
              <a:t>  要修改的列</a:t>
            </a:r>
          </a:p>
          <a:p>
            <a:pPr marL="1143000" lvl="2" indent="-228600" defTabSz="914400">
              <a:lnSpc>
                <a:spcPct val="80000"/>
              </a:lnSpc>
            </a:pPr>
            <a:r>
              <a:rPr lang="zh-CN" altLang="en-US" dirty="0"/>
              <a:t>  修改后取值</a:t>
            </a:r>
          </a:p>
          <a:p>
            <a:pPr marL="742950" lvl="1" indent="-285750" defTabSz="914400">
              <a:lnSpc>
                <a:spcPct val="80000"/>
              </a:lnSpc>
            </a:pPr>
            <a:r>
              <a:rPr lang="en-US" altLang="zh-CN" dirty="0"/>
              <a:t>WHERE</a:t>
            </a:r>
            <a:r>
              <a:rPr lang="zh-CN" altLang="en-US" dirty="0"/>
              <a:t>子句：指定要修改的元组</a:t>
            </a:r>
          </a:p>
          <a:p>
            <a:pPr marL="1143000" lvl="2" indent="-228600" defTabSz="914400">
              <a:lnSpc>
                <a:spcPct val="80000"/>
              </a:lnSpc>
            </a:pPr>
            <a:r>
              <a:rPr lang="zh-CN" altLang="en-US" dirty="0"/>
              <a:t>缺省表示要修改表中的所有元组</a:t>
            </a:r>
          </a:p>
        </p:txBody>
      </p:sp>
    </p:spTree>
    <p:extLst>
      <p:ext uri="{BB962C8B-B14F-4D97-AF65-F5344CB8AC3E}">
        <p14:creationId xmlns:p14="http://schemas.microsoft.com/office/powerpoint/2010/main" val="20865948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B3F0996-D666-4ECC-8807-2599F3135CB8}" type="slidenum">
              <a:rPr lang="zh-CN" altLang="en-US"/>
              <a:pPr/>
              <a:t>91</a:t>
            </a:fld>
            <a:endParaRPr lang="en-US" altLang="zh-CN"/>
          </a:p>
        </p:txBody>
      </p:sp>
      <p:sp>
        <p:nvSpPr>
          <p:cNvPr id="5" name="日期占位符 4"/>
          <p:cNvSpPr>
            <a:spLocks noGrp="1"/>
          </p:cNvSpPr>
          <p:nvPr>
            <p:ph type="dt" sz="half" idx="11"/>
          </p:nvPr>
        </p:nvSpPr>
        <p:spPr/>
        <p:txBody>
          <a:bodyPr/>
          <a:lstStyle/>
          <a:p>
            <a:fld id="{84154F14-7C97-428A-BF97-914480147B97}" type="datetime1">
              <a:rPr lang="zh-CN" altLang="en-US"/>
              <a:pPr/>
              <a:t>2024/6/12</a:t>
            </a:fld>
            <a:endParaRPr lang="en-US" altLang="zh-CN" sz="1000"/>
          </a:p>
        </p:txBody>
      </p:sp>
      <p:sp>
        <p:nvSpPr>
          <p:cNvPr id="1561602" name="Rectangle 2"/>
          <p:cNvSpPr>
            <a:spLocks noGrp="1" noChangeArrowheads="1"/>
          </p:cNvSpPr>
          <p:nvPr>
            <p:ph type="title"/>
          </p:nvPr>
        </p:nvSpPr>
        <p:spPr/>
        <p:txBody>
          <a:bodyPr/>
          <a:lstStyle/>
          <a:p>
            <a:r>
              <a:rPr lang="en-US" altLang="zh-CN"/>
              <a:t>3.  </a:t>
            </a:r>
            <a:r>
              <a:rPr lang="zh-CN" altLang="en-US"/>
              <a:t>删除数据</a:t>
            </a:r>
          </a:p>
        </p:txBody>
      </p:sp>
      <p:sp>
        <p:nvSpPr>
          <p:cNvPr id="1561603" name="Rectangle 3"/>
          <p:cNvSpPr>
            <a:spLocks noGrp="1" noChangeArrowheads="1"/>
          </p:cNvSpPr>
          <p:nvPr>
            <p:ph type="body" idx="1"/>
          </p:nvPr>
        </p:nvSpPr>
        <p:spPr>
          <a:xfrm>
            <a:off x="560388" y="1196975"/>
            <a:ext cx="8420100" cy="4114973"/>
          </a:xfrm>
        </p:spPr>
        <p:txBody>
          <a:bodyPr/>
          <a:lstStyle/>
          <a:p>
            <a:pPr>
              <a:lnSpc>
                <a:spcPct val="80000"/>
              </a:lnSpc>
            </a:pPr>
            <a:r>
              <a:rPr lang="zh-CN" altLang="en-US" dirty="0"/>
              <a:t>语句格式</a:t>
            </a:r>
          </a:p>
          <a:p>
            <a:pPr lvl="3" algn="just">
              <a:buFont typeface="Wingdings" pitchFamily="2" charset="2"/>
              <a:buNone/>
            </a:pPr>
            <a:r>
              <a:rPr lang="en-US" altLang="zh-CN" dirty="0">
                <a:solidFill>
                  <a:srgbClr val="0000FF"/>
                </a:solidFill>
                <a:highlight>
                  <a:srgbClr val="CCFFCC"/>
                </a:highlight>
              </a:rPr>
              <a:t>DELETE  FROM  &lt;</a:t>
            </a:r>
            <a:r>
              <a:rPr lang="zh-CN" altLang="en-US" dirty="0">
                <a:solidFill>
                  <a:srgbClr val="0000FF"/>
                </a:solidFill>
                <a:highlight>
                  <a:srgbClr val="CCFFCC"/>
                </a:highlight>
              </a:rPr>
              <a:t>表名</a:t>
            </a:r>
            <a:r>
              <a:rPr lang="en-US" altLang="zh-CN" dirty="0">
                <a:solidFill>
                  <a:srgbClr val="0000FF"/>
                </a:solidFill>
                <a:highlight>
                  <a:srgbClr val="CCFFCC"/>
                </a:highlight>
              </a:rPr>
              <a:t>&gt;</a:t>
            </a:r>
          </a:p>
          <a:p>
            <a:pPr lvl="3" algn="just">
              <a:buFontTx/>
              <a:buNone/>
            </a:pPr>
            <a:r>
              <a:rPr lang="en-US" altLang="zh-CN" dirty="0">
                <a:solidFill>
                  <a:srgbClr val="0000FF"/>
                </a:solidFill>
                <a:highlight>
                  <a:srgbClr val="CCFFCC"/>
                </a:highlight>
              </a:rPr>
              <a:t>       [WHERE &lt;</a:t>
            </a:r>
            <a:r>
              <a:rPr lang="zh-CN" altLang="en-US" dirty="0">
                <a:solidFill>
                  <a:srgbClr val="0000FF"/>
                </a:solidFill>
                <a:highlight>
                  <a:srgbClr val="CCFFCC"/>
                </a:highlight>
              </a:rPr>
              <a:t>条件</a:t>
            </a:r>
            <a:r>
              <a:rPr lang="en-US" altLang="zh-CN" dirty="0">
                <a:solidFill>
                  <a:srgbClr val="0000FF"/>
                </a:solidFill>
                <a:highlight>
                  <a:srgbClr val="CCFFCC"/>
                </a:highlight>
              </a:rPr>
              <a:t>&gt;]</a:t>
            </a:r>
            <a:endParaRPr lang="zh-CN" altLang="en-US" dirty="0">
              <a:solidFill>
                <a:srgbClr val="0000FF"/>
              </a:solidFill>
              <a:highlight>
                <a:srgbClr val="CCFFCC"/>
              </a:highlight>
            </a:endParaRPr>
          </a:p>
          <a:p>
            <a:r>
              <a:rPr lang="zh-CN" altLang="en-US" dirty="0"/>
              <a:t>功能</a:t>
            </a:r>
          </a:p>
          <a:p>
            <a:pPr lvl="1"/>
            <a:r>
              <a:rPr lang="zh-CN" altLang="en-US" dirty="0"/>
              <a:t>删除指定表中满足</a:t>
            </a:r>
            <a:r>
              <a:rPr lang="en-US" altLang="zh-CN" dirty="0"/>
              <a:t>WHERE</a:t>
            </a:r>
            <a:r>
              <a:rPr lang="zh-CN" altLang="en-US" dirty="0"/>
              <a:t>子句条件的元组</a:t>
            </a:r>
          </a:p>
          <a:p>
            <a:r>
              <a:rPr lang="en-US" altLang="zh-CN" dirty="0"/>
              <a:t>WHERE</a:t>
            </a:r>
            <a:r>
              <a:rPr lang="zh-CN" altLang="en-US" dirty="0"/>
              <a:t>子句</a:t>
            </a:r>
          </a:p>
          <a:p>
            <a:pPr lvl="1"/>
            <a:r>
              <a:rPr lang="zh-CN" altLang="en-US" dirty="0"/>
              <a:t>指定要删除的元组</a:t>
            </a:r>
          </a:p>
          <a:p>
            <a:pPr lvl="1"/>
            <a:r>
              <a:rPr lang="zh-CN" altLang="en-US" dirty="0"/>
              <a:t>缺省表示要修改表中的所有元组</a:t>
            </a:r>
          </a:p>
        </p:txBody>
      </p:sp>
    </p:spTree>
    <p:extLst>
      <p:ext uri="{BB962C8B-B14F-4D97-AF65-F5344CB8AC3E}">
        <p14:creationId xmlns:p14="http://schemas.microsoft.com/office/powerpoint/2010/main" val="22574342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24F4B80-7FDA-4EAC-8BB4-FF9E5036AF16}" type="slidenum">
              <a:rPr lang="zh-CN" altLang="en-US"/>
              <a:pPr/>
              <a:t>92</a:t>
            </a:fld>
            <a:endParaRPr lang="en-US" altLang="zh-CN"/>
          </a:p>
        </p:txBody>
      </p:sp>
      <p:sp>
        <p:nvSpPr>
          <p:cNvPr id="5" name="日期占位符 4"/>
          <p:cNvSpPr>
            <a:spLocks noGrp="1"/>
          </p:cNvSpPr>
          <p:nvPr>
            <p:ph type="dt" sz="half" idx="11"/>
          </p:nvPr>
        </p:nvSpPr>
        <p:spPr/>
        <p:txBody>
          <a:bodyPr/>
          <a:lstStyle/>
          <a:p>
            <a:fld id="{264ACCFA-BD66-489A-BCE8-98660E36E106}" type="datetime1">
              <a:rPr lang="zh-CN" altLang="en-US"/>
              <a:pPr/>
              <a:t>2024/6/12</a:t>
            </a:fld>
            <a:endParaRPr lang="en-US" altLang="zh-CN" sz="1000"/>
          </a:p>
        </p:txBody>
      </p:sp>
      <p:sp>
        <p:nvSpPr>
          <p:cNvPr id="1570818" name="Rectangle 2"/>
          <p:cNvSpPr>
            <a:spLocks noGrp="1" noChangeArrowheads="1"/>
          </p:cNvSpPr>
          <p:nvPr>
            <p:ph type="title"/>
          </p:nvPr>
        </p:nvSpPr>
        <p:spPr>
          <a:xfrm>
            <a:off x="650875" y="311150"/>
            <a:ext cx="8820150" cy="603250"/>
          </a:xfrm>
        </p:spPr>
        <p:txBody>
          <a:bodyPr/>
          <a:lstStyle/>
          <a:p>
            <a:pPr defTabSz="914400"/>
            <a:r>
              <a:rPr lang="en-US" altLang="zh-CN" sz="4400"/>
              <a:t>4.5  </a:t>
            </a:r>
            <a:r>
              <a:rPr lang="zh-CN" altLang="en-US" sz="4400"/>
              <a:t>视    图</a:t>
            </a:r>
            <a:endParaRPr lang="zh-CN" altLang="en-US"/>
          </a:p>
        </p:txBody>
      </p:sp>
      <p:sp>
        <p:nvSpPr>
          <p:cNvPr id="1570819" name="Rectangle 3"/>
          <p:cNvSpPr>
            <a:spLocks noGrp="1" noChangeArrowheads="1"/>
          </p:cNvSpPr>
          <p:nvPr>
            <p:ph type="body" idx="1"/>
          </p:nvPr>
        </p:nvSpPr>
        <p:spPr>
          <a:xfrm>
            <a:off x="560388" y="1196975"/>
            <a:ext cx="8929687" cy="4783138"/>
          </a:xfrm>
        </p:spPr>
        <p:txBody>
          <a:bodyPr/>
          <a:lstStyle/>
          <a:p>
            <a:pPr>
              <a:lnSpc>
                <a:spcPct val="100000"/>
              </a:lnSpc>
            </a:pPr>
            <a:r>
              <a:rPr lang="zh-CN" altLang="en-US" dirty="0"/>
              <a:t>视图的特点</a:t>
            </a:r>
          </a:p>
          <a:p>
            <a:pPr lvl="1">
              <a:lnSpc>
                <a:spcPct val="100000"/>
              </a:lnSpc>
            </a:pPr>
            <a:r>
              <a:rPr lang="zh-CN" altLang="en-US" dirty="0"/>
              <a:t>虚表</a:t>
            </a:r>
            <a:r>
              <a:rPr lang="en-US" altLang="zh-CN" dirty="0"/>
              <a:t>,</a:t>
            </a:r>
            <a:r>
              <a:rPr lang="zh-CN" altLang="en-US" dirty="0"/>
              <a:t>是从一个或几个基本表（或视图）导出的表</a:t>
            </a:r>
          </a:p>
          <a:p>
            <a:pPr lvl="1">
              <a:lnSpc>
                <a:spcPct val="100000"/>
              </a:lnSpc>
              <a:spcBef>
                <a:spcPct val="40000"/>
              </a:spcBef>
            </a:pPr>
            <a:r>
              <a:rPr lang="zh-CN" altLang="en-US" dirty="0"/>
              <a:t>只存放视图的定义，不会出现数据冗余</a:t>
            </a:r>
          </a:p>
          <a:p>
            <a:pPr lvl="1">
              <a:lnSpc>
                <a:spcPct val="100000"/>
              </a:lnSpc>
              <a:spcBef>
                <a:spcPct val="40000"/>
              </a:spcBef>
            </a:pPr>
            <a:r>
              <a:rPr lang="zh-CN" altLang="en-US" dirty="0"/>
              <a:t>基表中的数据发生变化</a:t>
            </a:r>
            <a:r>
              <a:rPr lang="en-US" altLang="zh-CN" dirty="0"/>
              <a:t>,</a:t>
            </a:r>
            <a:r>
              <a:rPr lang="zh-CN" altLang="en-US" dirty="0"/>
              <a:t>从视图中查询出的数据也改变</a:t>
            </a:r>
          </a:p>
          <a:p>
            <a:pPr>
              <a:lnSpc>
                <a:spcPct val="100000"/>
              </a:lnSpc>
            </a:pPr>
            <a:r>
              <a:rPr lang="zh-CN" altLang="en-US" dirty="0"/>
              <a:t>基于视图的操作</a:t>
            </a:r>
          </a:p>
          <a:p>
            <a:pPr lvl="1">
              <a:lnSpc>
                <a:spcPct val="100000"/>
              </a:lnSpc>
            </a:pPr>
            <a:r>
              <a:rPr lang="zh-CN" altLang="en-US" dirty="0"/>
              <a:t>视图实际上提供了一种观察数据的逻辑窗口。对视图的操作意味着对基表进行相对应的操作。但对视图的更新</a:t>
            </a:r>
            <a:r>
              <a:rPr lang="en-US" altLang="zh-CN" dirty="0"/>
              <a:t>(</a:t>
            </a:r>
            <a:r>
              <a:rPr lang="zh-CN" altLang="en-US" dirty="0"/>
              <a:t>插入数据、删除、修改</a:t>
            </a:r>
            <a:r>
              <a:rPr lang="en-US" altLang="zh-CN" dirty="0"/>
              <a:t>)</a:t>
            </a:r>
            <a:r>
              <a:rPr lang="zh-CN" altLang="en-US" dirty="0"/>
              <a:t>有一些限制</a:t>
            </a:r>
          </a:p>
          <a:p>
            <a:pPr lvl="1">
              <a:lnSpc>
                <a:spcPct val="100000"/>
              </a:lnSpc>
            </a:pPr>
            <a:r>
              <a:rPr lang="zh-CN" altLang="en-US" dirty="0"/>
              <a:t>视图的定义是递归的，可以定义基于该视图的新视图</a:t>
            </a:r>
          </a:p>
        </p:txBody>
      </p:sp>
    </p:spTree>
    <p:extLst>
      <p:ext uri="{BB962C8B-B14F-4D97-AF65-F5344CB8AC3E}">
        <p14:creationId xmlns:p14="http://schemas.microsoft.com/office/powerpoint/2010/main" val="97594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0819">
                                            <p:txEl>
                                              <p:pRg st="0" end="0"/>
                                            </p:txEl>
                                          </p:spTgt>
                                        </p:tgtEl>
                                        <p:attrNameLst>
                                          <p:attrName>style.visibility</p:attrName>
                                        </p:attrNameLst>
                                      </p:cBhvr>
                                      <p:to>
                                        <p:strVal val="visible"/>
                                      </p:to>
                                    </p:set>
                                    <p:animEffect transition="in" filter="wipe(up)">
                                      <p:cBhvr>
                                        <p:cTn id="7" dur="1000"/>
                                        <p:tgtEl>
                                          <p:spTgt spid="157081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70819">
                                            <p:txEl>
                                              <p:pRg st="1" end="1"/>
                                            </p:txEl>
                                          </p:spTgt>
                                        </p:tgtEl>
                                        <p:attrNameLst>
                                          <p:attrName>style.visibility</p:attrName>
                                        </p:attrNameLst>
                                      </p:cBhvr>
                                      <p:to>
                                        <p:strVal val="visible"/>
                                      </p:to>
                                    </p:set>
                                    <p:animEffect transition="in" filter="wipe(up)">
                                      <p:cBhvr>
                                        <p:cTn id="10" dur="1000"/>
                                        <p:tgtEl>
                                          <p:spTgt spid="157081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70819">
                                            <p:txEl>
                                              <p:pRg st="2" end="2"/>
                                            </p:txEl>
                                          </p:spTgt>
                                        </p:tgtEl>
                                        <p:attrNameLst>
                                          <p:attrName>style.visibility</p:attrName>
                                        </p:attrNameLst>
                                      </p:cBhvr>
                                      <p:to>
                                        <p:strVal val="visible"/>
                                      </p:to>
                                    </p:set>
                                    <p:animEffect transition="in" filter="wipe(up)">
                                      <p:cBhvr>
                                        <p:cTn id="13" dur="1000"/>
                                        <p:tgtEl>
                                          <p:spTgt spid="157081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570819">
                                            <p:txEl>
                                              <p:pRg st="3" end="3"/>
                                            </p:txEl>
                                          </p:spTgt>
                                        </p:tgtEl>
                                        <p:attrNameLst>
                                          <p:attrName>style.visibility</p:attrName>
                                        </p:attrNameLst>
                                      </p:cBhvr>
                                      <p:to>
                                        <p:strVal val="visible"/>
                                      </p:to>
                                    </p:set>
                                    <p:animEffect transition="in" filter="wipe(up)">
                                      <p:cBhvr>
                                        <p:cTn id="16" dur="1000"/>
                                        <p:tgtEl>
                                          <p:spTgt spid="157081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570819">
                                            <p:txEl>
                                              <p:pRg st="4" end="4"/>
                                            </p:txEl>
                                          </p:spTgt>
                                        </p:tgtEl>
                                        <p:attrNameLst>
                                          <p:attrName>style.visibility</p:attrName>
                                        </p:attrNameLst>
                                      </p:cBhvr>
                                      <p:to>
                                        <p:strVal val="visible"/>
                                      </p:to>
                                    </p:set>
                                    <p:animEffect transition="in" filter="wipe(up)">
                                      <p:cBhvr>
                                        <p:cTn id="21" dur="1000"/>
                                        <p:tgtEl>
                                          <p:spTgt spid="157081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70819">
                                            <p:txEl>
                                              <p:pRg st="5" end="5"/>
                                            </p:txEl>
                                          </p:spTgt>
                                        </p:tgtEl>
                                        <p:attrNameLst>
                                          <p:attrName>style.visibility</p:attrName>
                                        </p:attrNameLst>
                                      </p:cBhvr>
                                      <p:to>
                                        <p:strVal val="visible"/>
                                      </p:to>
                                    </p:set>
                                    <p:animEffect transition="in" filter="wipe(up)">
                                      <p:cBhvr>
                                        <p:cTn id="24" dur="1000"/>
                                        <p:tgtEl>
                                          <p:spTgt spid="157081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70819">
                                            <p:txEl>
                                              <p:pRg st="6" end="6"/>
                                            </p:txEl>
                                          </p:spTgt>
                                        </p:tgtEl>
                                        <p:attrNameLst>
                                          <p:attrName>style.visibility</p:attrName>
                                        </p:attrNameLst>
                                      </p:cBhvr>
                                      <p:to>
                                        <p:strVal val="visible"/>
                                      </p:to>
                                    </p:set>
                                    <p:animEffect transition="in" filter="wipe(up)">
                                      <p:cBhvr>
                                        <p:cTn id="27" dur="1000"/>
                                        <p:tgtEl>
                                          <p:spTgt spid="1570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819"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AE7FD0-99BD-4219-A6DB-91E4F683175B}" type="slidenum">
              <a:rPr lang="zh-CN" altLang="en-US"/>
              <a:pPr/>
              <a:t>93</a:t>
            </a:fld>
            <a:endParaRPr lang="en-US" altLang="zh-CN"/>
          </a:p>
        </p:txBody>
      </p:sp>
      <p:sp>
        <p:nvSpPr>
          <p:cNvPr id="5" name="日期占位符 4"/>
          <p:cNvSpPr>
            <a:spLocks noGrp="1"/>
          </p:cNvSpPr>
          <p:nvPr>
            <p:ph type="dt" sz="half" idx="11"/>
          </p:nvPr>
        </p:nvSpPr>
        <p:spPr/>
        <p:txBody>
          <a:bodyPr/>
          <a:lstStyle/>
          <a:p>
            <a:fld id="{141C2691-3A68-47E7-872C-4305CFF768F0}" type="datetime1">
              <a:rPr lang="zh-CN" altLang="en-US"/>
              <a:pPr/>
              <a:t>2024/6/12</a:t>
            </a:fld>
            <a:endParaRPr lang="en-US" altLang="zh-CN" sz="1000"/>
          </a:p>
        </p:txBody>
      </p:sp>
      <p:sp>
        <p:nvSpPr>
          <p:cNvPr id="1572866" name="Rectangle 2"/>
          <p:cNvSpPr>
            <a:spLocks noGrp="1" noChangeArrowheads="1"/>
          </p:cNvSpPr>
          <p:nvPr>
            <p:ph type="title"/>
          </p:nvPr>
        </p:nvSpPr>
        <p:spPr/>
        <p:txBody>
          <a:bodyPr/>
          <a:lstStyle/>
          <a:p>
            <a:pPr defTabSz="914400"/>
            <a:r>
              <a:rPr lang="zh-CN" altLang="en-US"/>
              <a:t>4.5.1	视图的定义</a:t>
            </a:r>
          </a:p>
        </p:txBody>
      </p:sp>
      <p:sp>
        <p:nvSpPr>
          <p:cNvPr id="1572867" name="Rectangle 3"/>
          <p:cNvSpPr>
            <a:spLocks noGrp="1" noChangeArrowheads="1"/>
          </p:cNvSpPr>
          <p:nvPr>
            <p:ph type="body" idx="1"/>
          </p:nvPr>
        </p:nvSpPr>
        <p:spPr>
          <a:xfrm>
            <a:off x="650875" y="1143000"/>
            <a:ext cx="8820150" cy="4886325"/>
          </a:xfrm>
        </p:spPr>
        <p:txBody>
          <a:bodyPr/>
          <a:lstStyle/>
          <a:p>
            <a:pPr marL="342900" indent="-342900" defTabSz="914400">
              <a:lnSpc>
                <a:spcPct val="80000"/>
              </a:lnSpc>
              <a:buFont typeface="Wingdings" pitchFamily="2" charset="2"/>
              <a:buNone/>
            </a:pPr>
            <a:r>
              <a:rPr lang="en-US" altLang="zh-CN" dirty="0"/>
              <a:t>1. </a:t>
            </a:r>
            <a:r>
              <a:rPr lang="zh-CN" altLang="en-US" dirty="0"/>
              <a:t>建立视图</a:t>
            </a:r>
          </a:p>
          <a:p>
            <a:pPr marL="342900" indent="-342900" defTabSz="914400">
              <a:lnSpc>
                <a:spcPct val="80000"/>
              </a:lnSpc>
              <a:buFont typeface="Wingdings" pitchFamily="2" charset="2"/>
              <a:buNone/>
            </a:pPr>
            <a:r>
              <a:rPr lang="zh-CN" altLang="en-US" dirty="0"/>
              <a:t>    </a:t>
            </a:r>
            <a:r>
              <a:rPr lang="en-US" altLang="zh-CN" dirty="0">
                <a:solidFill>
                  <a:srgbClr val="FF0000"/>
                </a:solidFill>
                <a:highlight>
                  <a:srgbClr val="CCFFCC"/>
                </a:highlight>
              </a:rPr>
              <a:t>CREATE  VIEW</a:t>
            </a:r>
            <a:r>
              <a:rPr lang="en-US" altLang="zh-CN" dirty="0">
                <a:highlight>
                  <a:srgbClr val="CCFFCC"/>
                </a:highlight>
              </a:rPr>
              <a:t> &lt;</a:t>
            </a:r>
            <a:r>
              <a:rPr lang="zh-CN" altLang="en-US" dirty="0">
                <a:highlight>
                  <a:srgbClr val="CCFFCC"/>
                </a:highlight>
              </a:rPr>
              <a:t>视图名</a:t>
            </a:r>
            <a:r>
              <a:rPr lang="en-US" altLang="zh-CN" dirty="0">
                <a:highlight>
                  <a:srgbClr val="CCFFCC"/>
                </a:highlight>
              </a:rPr>
              <a:t>&gt;  [(&lt;</a:t>
            </a:r>
            <a:r>
              <a:rPr lang="zh-CN" altLang="en-US" dirty="0">
                <a:highlight>
                  <a:srgbClr val="CCFFCC"/>
                </a:highlight>
              </a:rPr>
              <a:t>列名</a:t>
            </a:r>
            <a:r>
              <a:rPr lang="en-US" altLang="zh-CN" dirty="0">
                <a:highlight>
                  <a:srgbClr val="CCFFCC"/>
                </a:highlight>
              </a:rPr>
              <a:t>&gt; [</a:t>
            </a:r>
            <a:r>
              <a:rPr lang="zh-CN" altLang="en-US" dirty="0">
                <a:highlight>
                  <a:srgbClr val="CCFFCC"/>
                </a:highlight>
              </a:rPr>
              <a:t>,</a:t>
            </a:r>
            <a:r>
              <a:rPr lang="en-US" altLang="zh-CN" dirty="0">
                <a:highlight>
                  <a:srgbClr val="CCFFCC"/>
                </a:highlight>
              </a:rPr>
              <a:t>&lt;</a:t>
            </a:r>
            <a:r>
              <a:rPr lang="zh-CN" altLang="en-US" dirty="0">
                <a:highlight>
                  <a:srgbClr val="CCFFCC"/>
                </a:highlight>
              </a:rPr>
              <a:t>列名</a:t>
            </a:r>
            <a:r>
              <a:rPr lang="en-US" altLang="zh-CN" dirty="0">
                <a:highlight>
                  <a:srgbClr val="CCFFCC"/>
                </a:highlight>
              </a:rPr>
              <a:t>&gt;]…)]</a:t>
            </a:r>
          </a:p>
          <a:p>
            <a:pPr marL="342900" indent="-342900" defTabSz="914400">
              <a:lnSpc>
                <a:spcPct val="50000"/>
              </a:lnSpc>
              <a:buFont typeface="Wingdings" pitchFamily="2" charset="2"/>
              <a:buNone/>
            </a:pPr>
            <a:r>
              <a:rPr lang="en-US" altLang="zh-CN" dirty="0">
                <a:solidFill>
                  <a:srgbClr val="FF3399"/>
                </a:solidFill>
                <a:highlight>
                  <a:srgbClr val="CCFFCC"/>
                </a:highlight>
              </a:rPr>
              <a:t>         </a:t>
            </a:r>
            <a:r>
              <a:rPr lang="en-US" altLang="zh-CN" dirty="0">
                <a:solidFill>
                  <a:srgbClr val="FF0000"/>
                </a:solidFill>
                <a:highlight>
                  <a:srgbClr val="CCFFCC"/>
                </a:highlight>
              </a:rPr>
              <a:t>AS</a:t>
            </a:r>
            <a:r>
              <a:rPr lang="en-US" altLang="zh-CN" dirty="0">
                <a:highlight>
                  <a:srgbClr val="CCFFCC"/>
                </a:highlight>
              </a:rPr>
              <a:t>  &lt;</a:t>
            </a:r>
            <a:r>
              <a:rPr lang="zh-CN" altLang="en-US" dirty="0">
                <a:highlight>
                  <a:srgbClr val="CCFFCC"/>
                </a:highlight>
              </a:rPr>
              <a:t>子查询</a:t>
            </a:r>
            <a:r>
              <a:rPr lang="en-US" altLang="zh-CN" dirty="0">
                <a:highlight>
                  <a:srgbClr val="CCFFCC"/>
                </a:highlight>
              </a:rPr>
              <a:t>&gt;</a:t>
            </a:r>
          </a:p>
          <a:p>
            <a:pPr marL="342900" indent="-342900" defTabSz="914400">
              <a:lnSpc>
                <a:spcPct val="50000"/>
              </a:lnSpc>
              <a:buFont typeface="Wingdings" pitchFamily="2" charset="2"/>
              <a:buNone/>
            </a:pPr>
            <a:r>
              <a:rPr lang="en-US" altLang="zh-CN" dirty="0">
                <a:highlight>
                  <a:srgbClr val="CCFFCC"/>
                </a:highlight>
              </a:rPr>
              <a:t>         [</a:t>
            </a:r>
            <a:r>
              <a:rPr lang="en-US" altLang="zh-CN" dirty="0">
                <a:solidFill>
                  <a:srgbClr val="FF0000"/>
                </a:solidFill>
                <a:highlight>
                  <a:srgbClr val="CCFFCC"/>
                </a:highlight>
              </a:rPr>
              <a:t>WITH  CHECK  OPTION</a:t>
            </a:r>
            <a:r>
              <a:rPr lang="en-US" altLang="zh-CN" dirty="0">
                <a:highlight>
                  <a:srgbClr val="CCFFCC"/>
                </a:highlight>
              </a:rPr>
              <a:t>]</a:t>
            </a:r>
            <a:endParaRPr lang="zh-CN" altLang="en-US" dirty="0">
              <a:highlight>
                <a:srgbClr val="CCFFCC"/>
              </a:highlight>
            </a:endParaRPr>
          </a:p>
          <a:p>
            <a:pPr marL="342900" indent="-342900" defTabSz="914400">
              <a:lnSpc>
                <a:spcPct val="80000"/>
              </a:lnSpc>
            </a:pPr>
            <a:r>
              <a:rPr lang="en-US" altLang="zh-CN" dirty="0"/>
              <a:t>SELECT</a:t>
            </a:r>
            <a:r>
              <a:rPr lang="zh-CN" altLang="en-US" dirty="0"/>
              <a:t>语句表示子查询，但通常不允许包括</a:t>
            </a:r>
            <a:r>
              <a:rPr lang="en-US" altLang="zh-CN" dirty="0"/>
              <a:t>ORDER BY</a:t>
            </a:r>
            <a:r>
              <a:rPr lang="zh-CN" altLang="en-US" dirty="0"/>
              <a:t>子句和</a:t>
            </a:r>
            <a:r>
              <a:rPr lang="en-US" altLang="zh-CN" dirty="0"/>
              <a:t>DISTINCT</a:t>
            </a:r>
            <a:r>
              <a:rPr lang="zh-CN" altLang="en-US" dirty="0"/>
              <a:t>短语</a:t>
            </a:r>
          </a:p>
          <a:p>
            <a:pPr marL="342900" indent="-342900" defTabSz="914400">
              <a:lnSpc>
                <a:spcPct val="80000"/>
              </a:lnSpc>
            </a:pPr>
            <a:r>
              <a:rPr lang="en-US" altLang="zh-CN" dirty="0"/>
              <a:t>WITH CHECK OPTION</a:t>
            </a:r>
          </a:p>
          <a:p>
            <a:pPr marL="742950" lvl="1" indent="-285750" defTabSz="914400">
              <a:lnSpc>
                <a:spcPct val="80000"/>
              </a:lnSpc>
            </a:pPr>
            <a:r>
              <a:rPr lang="zh-CN" altLang="en-US" dirty="0"/>
              <a:t>通过视图进行增删改操作时，不得破坏视图定义中的谓词条件（即子查询中的条件表达式）</a:t>
            </a:r>
          </a:p>
          <a:p>
            <a:pPr marL="342900" indent="-342900" defTabSz="914400">
              <a:lnSpc>
                <a:spcPct val="80000"/>
              </a:lnSpc>
            </a:pPr>
            <a:r>
              <a:rPr lang="en-US" altLang="zh-CN" dirty="0"/>
              <a:t>DBMS</a:t>
            </a:r>
            <a:r>
              <a:rPr lang="zh-CN" altLang="en-US" dirty="0"/>
              <a:t>执行</a:t>
            </a:r>
            <a:r>
              <a:rPr lang="en-US" altLang="zh-CN" dirty="0"/>
              <a:t>CREATE VIEW</a:t>
            </a:r>
            <a:r>
              <a:rPr lang="zh-CN" altLang="en-US" dirty="0"/>
              <a:t>语句时只是把视图的定义存入数据字典，并不执行其中的</a:t>
            </a:r>
            <a:r>
              <a:rPr lang="en-US" altLang="zh-CN" dirty="0"/>
              <a:t>SELECT</a:t>
            </a:r>
            <a:r>
              <a:rPr lang="zh-CN" altLang="en-US" dirty="0"/>
              <a:t>语句。在对视图查询时，按视图的定义从基本表中将数据查出</a:t>
            </a:r>
          </a:p>
        </p:txBody>
      </p:sp>
    </p:spTree>
    <p:extLst>
      <p:ext uri="{BB962C8B-B14F-4D97-AF65-F5344CB8AC3E}">
        <p14:creationId xmlns:p14="http://schemas.microsoft.com/office/powerpoint/2010/main" val="3214100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2867">
                                            <p:txEl>
                                              <p:pRg st="0" end="0"/>
                                            </p:txEl>
                                          </p:spTgt>
                                        </p:tgtEl>
                                        <p:attrNameLst>
                                          <p:attrName>style.visibility</p:attrName>
                                        </p:attrNameLst>
                                      </p:cBhvr>
                                      <p:to>
                                        <p:strVal val="visible"/>
                                      </p:to>
                                    </p:set>
                                    <p:animEffect transition="in" filter="wipe(up)">
                                      <p:cBhvr>
                                        <p:cTn id="7" dur="500"/>
                                        <p:tgtEl>
                                          <p:spTgt spid="1572867">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72867">
                                            <p:txEl>
                                              <p:pRg st="1" end="1"/>
                                            </p:txEl>
                                          </p:spTgt>
                                        </p:tgtEl>
                                        <p:attrNameLst>
                                          <p:attrName>style.visibility</p:attrName>
                                        </p:attrNameLst>
                                      </p:cBhvr>
                                      <p:to>
                                        <p:strVal val="visible"/>
                                      </p:to>
                                    </p:set>
                                    <p:animEffect transition="in" filter="wipe(up)">
                                      <p:cBhvr>
                                        <p:cTn id="11" dur="500"/>
                                        <p:tgtEl>
                                          <p:spTgt spid="1572867">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72867">
                                            <p:txEl>
                                              <p:pRg st="2" end="2"/>
                                            </p:txEl>
                                          </p:spTgt>
                                        </p:tgtEl>
                                        <p:attrNameLst>
                                          <p:attrName>style.visibility</p:attrName>
                                        </p:attrNameLst>
                                      </p:cBhvr>
                                      <p:to>
                                        <p:strVal val="visible"/>
                                      </p:to>
                                    </p:set>
                                    <p:animEffect transition="in" filter="wipe(up)">
                                      <p:cBhvr>
                                        <p:cTn id="15" dur="500"/>
                                        <p:tgtEl>
                                          <p:spTgt spid="1572867">
                                            <p:txEl>
                                              <p:pRg st="2" end="2"/>
                                            </p:txEl>
                                          </p:spTgt>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72867">
                                            <p:txEl>
                                              <p:pRg st="3" end="3"/>
                                            </p:txEl>
                                          </p:spTgt>
                                        </p:tgtEl>
                                        <p:attrNameLst>
                                          <p:attrName>style.visibility</p:attrName>
                                        </p:attrNameLst>
                                      </p:cBhvr>
                                      <p:to>
                                        <p:strVal val="visible"/>
                                      </p:to>
                                    </p:set>
                                    <p:animEffect transition="in" filter="wipe(up)">
                                      <p:cBhvr>
                                        <p:cTn id="19" dur="500"/>
                                        <p:tgtEl>
                                          <p:spTgt spid="157286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572867">
                                            <p:txEl>
                                              <p:pRg st="4" end="4"/>
                                            </p:txEl>
                                          </p:spTgt>
                                        </p:tgtEl>
                                        <p:attrNameLst>
                                          <p:attrName>style.visibility</p:attrName>
                                        </p:attrNameLst>
                                      </p:cBhvr>
                                      <p:to>
                                        <p:strVal val="visible"/>
                                      </p:to>
                                    </p:set>
                                    <p:animEffect transition="in" filter="wipe(up)">
                                      <p:cBhvr>
                                        <p:cTn id="24" dur="500"/>
                                        <p:tgtEl>
                                          <p:spTgt spid="157286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72867">
                                            <p:txEl>
                                              <p:pRg st="5" end="5"/>
                                            </p:txEl>
                                          </p:spTgt>
                                        </p:tgtEl>
                                        <p:attrNameLst>
                                          <p:attrName>style.visibility</p:attrName>
                                        </p:attrNameLst>
                                      </p:cBhvr>
                                      <p:to>
                                        <p:strVal val="visible"/>
                                      </p:to>
                                    </p:set>
                                    <p:animEffect transition="in" filter="wipe(up)">
                                      <p:cBhvr>
                                        <p:cTn id="29" dur="500"/>
                                        <p:tgtEl>
                                          <p:spTgt spid="1572867">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572867">
                                            <p:txEl>
                                              <p:pRg st="6" end="6"/>
                                            </p:txEl>
                                          </p:spTgt>
                                        </p:tgtEl>
                                        <p:attrNameLst>
                                          <p:attrName>style.visibility</p:attrName>
                                        </p:attrNameLst>
                                      </p:cBhvr>
                                      <p:to>
                                        <p:strVal val="visible"/>
                                      </p:to>
                                    </p:set>
                                    <p:animEffect transition="in" filter="wipe(up)">
                                      <p:cBhvr>
                                        <p:cTn id="32" dur="500"/>
                                        <p:tgtEl>
                                          <p:spTgt spid="157286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572867">
                                            <p:txEl>
                                              <p:pRg st="7" end="7"/>
                                            </p:txEl>
                                          </p:spTgt>
                                        </p:tgtEl>
                                        <p:attrNameLst>
                                          <p:attrName>style.visibility</p:attrName>
                                        </p:attrNameLst>
                                      </p:cBhvr>
                                      <p:to>
                                        <p:strVal val="visible"/>
                                      </p:to>
                                    </p:set>
                                    <p:animEffect transition="in" filter="wipe(up)">
                                      <p:cBhvr>
                                        <p:cTn id="37" dur="500"/>
                                        <p:tgtEl>
                                          <p:spTgt spid="157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2867"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F177033-239D-4A2E-AD73-19D38C948506}" type="slidenum">
              <a:rPr lang="zh-CN" altLang="en-US"/>
              <a:pPr/>
              <a:t>94</a:t>
            </a:fld>
            <a:endParaRPr lang="en-US" altLang="zh-CN"/>
          </a:p>
        </p:txBody>
      </p:sp>
      <p:sp>
        <p:nvSpPr>
          <p:cNvPr id="5" name="日期占位符 4"/>
          <p:cNvSpPr>
            <a:spLocks noGrp="1"/>
          </p:cNvSpPr>
          <p:nvPr>
            <p:ph type="dt" sz="half" idx="11"/>
          </p:nvPr>
        </p:nvSpPr>
        <p:spPr/>
        <p:txBody>
          <a:bodyPr/>
          <a:lstStyle/>
          <a:p>
            <a:fld id="{8CEBB903-848C-4393-8F4D-084D7C8E5F82}" type="datetime1">
              <a:rPr lang="zh-CN" altLang="en-US"/>
              <a:pPr/>
              <a:t>2024/6/12</a:t>
            </a:fld>
            <a:endParaRPr lang="en-US" altLang="zh-CN" sz="1000"/>
          </a:p>
        </p:txBody>
      </p:sp>
      <p:sp>
        <p:nvSpPr>
          <p:cNvPr id="1574914" name="Rectangle 2"/>
          <p:cNvSpPr>
            <a:spLocks noGrp="1" noChangeArrowheads="1"/>
          </p:cNvSpPr>
          <p:nvPr>
            <p:ph type="title"/>
          </p:nvPr>
        </p:nvSpPr>
        <p:spPr/>
        <p:txBody>
          <a:bodyPr/>
          <a:lstStyle/>
          <a:p>
            <a:r>
              <a:rPr lang="en-US" altLang="zh-CN"/>
              <a:t>1. </a:t>
            </a:r>
            <a:r>
              <a:rPr lang="zh-CN" altLang="en-US"/>
              <a:t>建立视图</a:t>
            </a:r>
          </a:p>
        </p:txBody>
      </p:sp>
      <p:sp>
        <p:nvSpPr>
          <p:cNvPr id="1574915" name="Rectangle 3"/>
          <p:cNvSpPr>
            <a:spLocks noGrp="1" noChangeArrowheads="1"/>
          </p:cNvSpPr>
          <p:nvPr>
            <p:ph type="body" idx="1"/>
          </p:nvPr>
        </p:nvSpPr>
        <p:spPr>
          <a:xfrm>
            <a:off x="273050" y="1196975"/>
            <a:ext cx="9274175" cy="4311650"/>
          </a:xfrm>
        </p:spPr>
        <p:txBody>
          <a:bodyPr/>
          <a:lstStyle/>
          <a:p>
            <a:pPr marL="342900" indent="-342900" defTabSz="889000">
              <a:lnSpc>
                <a:spcPct val="100000"/>
              </a:lnSpc>
            </a:pPr>
            <a:r>
              <a:rPr lang="zh-CN" altLang="en-US" dirty="0"/>
              <a:t>组成视图的属性列名</a:t>
            </a:r>
            <a:r>
              <a:rPr lang="zh-CN" altLang="en-US" dirty="0">
                <a:solidFill>
                  <a:srgbClr val="0000CC"/>
                </a:solidFill>
              </a:rPr>
              <a:t>全部省略</a:t>
            </a:r>
            <a:r>
              <a:rPr lang="zh-CN" altLang="en-US" dirty="0"/>
              <a:t>或</a:t>
            </a:r>
            <a:r>
              <a:rPr lang="zh-CN" altLang="en-US" dirty="0">
                <a:solidFill>
                  <a:srgbClr val="0000CC"/>
                </a:solidFill>
              </a:rPr>
              <a:t>全部指定</a:t>
            </a:r>
          </a:p>
          <a:p>
            <a:pPr marL="742950" lvl="1" indent="-285750" defTabSz="889000">
              <a:lnSpc>
                <a:spcPct val="100000"/>
              </a:lnSpc>
            </a:pPr>
            <a:r>
              <a:rPr lang="zh-CN" altLang="en-US" dirty="0"/>
              <a:t>省略</a:t>
            </a:r>
            <a:r>
              <a:rPr lang="en-US" altLang="zh-CN" dirty="0"/>
              <a:t>: </a:t>
            </a:r>
          </a:p>
          <a:p>
            <a:pPr marL="742950" lvl="1" indent="-285750" defTabSz="889000">
              <a:lnSpc>
                <a:spcPct val="100000"/>
              </a:lnSpc>
              <a:buFontTx/>
              <a:buNone/>
            </a:pPr>
            <a:r>
              <a:rPr lang="en-US" altLang="zh-CN" dirty="0"/>
              <a:t>    </a:t>
            </a:r>
            <a:r>
              <a:rPr lang="zh-CN" altLang="en-US" dirty="0"/>
              <a:t>由子查询中</a:t>
            </a:r>
            <a:r>
              <a:rPr lang="en-US" altLang="zh-CN" dirty="0"/>
              <a:t>SELECT</a:t>
            </a:r>
            <a:r>
              <a:rPr lang="zh-CN" altLang="en-US" dirty="0"/>
              <a:t>目标列中的诸字段组成</a:t>
            </a:r>
          </a:p>
          <a:p>
            <a:pPr marL="742950" lvl="1" indent="-285750" defTabSz="889000">
              <a:lnSpc>
                <a:spcPct val="100000"/>
              </a:lnSpc>
            </a:pPr>
            <a:r>
              <a:rPr lang="zh-CN" altLang="zh-CN" dirty="0"/>
              <a:t>在下列情况下，必须命名 CREATE VIEW 中的列：</a:t>
            </a:r>
            <a:endParaRPr lang="en-US" altLang="zh-CN" dirty="0"/>
          </a:p>
          <a:p>
            <a:pPr marL="1143000" lvl="2" indent="-228600" defTabSz="889000">
              <a:lnSpc>
                <a:spcPct val="100000"/>
              </a:lnSpc>
              <a:buFont typeface="Wingdings" pitchFamily="2" charset="2"/>
              <a:buNone/>
            </a:pPr>
            <a:r>
              <a:rPr lang="en-US" altLang="zh-CN" dirty="0"/>
              <a:t>(1)</a:t>
            </a:r>
            <a:r>
              <a:rPr lang="zh-CN" altLang="en-US" dirty="0"/>
              <a:t>当列是从算术表达式、函数或常量派生的</a:t>
            </a:r>
          </a:p>
          <a:p>
            <a:pPr marL="1143000" lvl="2" indent="-228600" defTabSz="889000">
              <a:lnSpc>
                <a:spcPct val="100000"/>
              </a:lnSpc>
              <a:buFont typeface="Wingdings" pitchFamily="2" charset="2"/>
              <a:buNone/>
            </a:pPr>
            <a:r>
              <a:rPr lang="en-US" altLang="zh-CN" dirty="0"/>
              <a:t>(2)</a:t>
            </a:r>
            <a:r>
              <a:rPr lang="zh-CN" altLang="en-US" dirty="0"/>
              <a:t>两个或更多的列可能会具有相同的名称（通常是因为连接）</a:t>
            </a:r>
          </a:p>
          <a:p>
            <a:pPr marL="1143000" lvl="2" indent="-228600" defTabSz="889000">
              <a:lnSpc>
                <a:spcPct val="100000"/>
              </a:lnSpc>
              <a:buFont typeface="Wingdings" pitchFamily="2" charset="2"/>
              <a:buNone/>
            </a:pPr>
            <a:r>
              <a:rPr lang="en-US" altLang="zh-CN" dirty="0"/>
              <a:t>(3)</a:t>
            </a:r>
            <a:r>
              <a:rPr lang="zh-CN" altLang="en-US" dirty="0"/>
              <a:t>视图中的某列被赋予了不同于派生来源列的名称</a:t>
            </a:r>
          </a:p>
        </p:txBody>
      </p:sp>
    </p:spTree>
    <p:extLst>
      <p:ext uri="{BB962C8B-B14F-4D97-AF65-F5344CB8AC3E}">
        <p14:creationId xmlns:p14="http://schemas.microsoft.com/office/powerpoint/2010/main" val="16061654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A060CB-8D4B-47BA-8147-24E8D7E8F460}" type="slidenum">
              <a:rPr lang="zh-CN" altLang="en-US"/>
              <a:pPr/>
              <a:t>95</a:t>
            </a:fld>
            <a:endParaRPr lang="en-US" altLang="zh-CN"/>
          </a:p>
        </p:txBody>
      </p:sp>
      <p:sp>
        <p:nvSpPr>
          <p:cNvPr id="5" name="日期占位符 4"/>
          <p:cNvSpPr>
            <a:spLocks noGrp="1"/>
          </p:cNvSpPr>
          <p:nvPr>
            <p:ph type="dt" sz="half" idx="11"/>
          </p:nvPr>
        </p:nvSpPr>
        <p:spPr/>
        <p:txBody>
          <a:bodyPr/>
          <a:lstStyle/>
          <a:p>
            <a:fld id="{06835EF4-6784-4AE9-AEEB-222BAECCD4AB}" type="datetime1">
              <a:rPr lang="zh-CN" altLang="en-US"/>
              <a:pPr/>
              <a:t>2024/6/12</a:t>
            </a:fld>
            <a:endParaRPr lang="en-US" altLang="zh-CN" sz="1000"/>
          </a:p>
        </p:txBody>
      </p:sp>
      <p:sp>
        <p:nvSpPr>
          <p:cNvPr id="1729538" name="Rectangle 2"/>
          <p:cNvSpPr>
            <a:spLocks noGrp="1" noChangeArrowheads="1"/>
          </p:cNvSpPr>
          <p:nvPr>
            <p:ph type="title"/>
          </p:nvPr>
        </p:nvSpPr>
        <p:spPr/>
        <p:txBody>
          <a:bodyPr/>
          <a:lstStyle/>
          <a:p>
            <a:r>
              <a:rPr lang="en-US" altLang="zh-CN"/>
              <a:t>1. </a:t>
            </a:r>
            <a:r>
              <a:rPr lang="zh-CN" altLang="en-US"/>
              <a:t>建立视图</a:t>
            </a:r>
          </a:p>
        </p:txBody>
      </p:sp>
      <p:sp>
        <p:nvSpPr>
          <p:cNvPr id="1729539" name="Rectangle 3"/>
          <p:cNvSpPr>
            <a:spLocks noGrp="1" noChangeArrowheads="1"/>
          </p:cNvSpPr>
          <p:nvPr>
            <p:ph type="body" idx="1"/>
          </p:nvPr>
        </p:nvSpPr>
        <p:spPr>
          <a:xfrm>
            <a:off x="650875" y="1143000"/>
            <a:ext cx="8820150" cy="5096780"/>
          </a:xfrm>
        </p:spPr>
        <p:txBody>
          <a:bodyPr/>
          <a:lstStyle/>
          <a:p>
            <a:pPr>
              <a:spcBef>
                <a:spcPct val="0"/>
              </a:spcBef>
            </a:pPr>
            <a:r>
              <a:rPr lang="en-US" altLang="zh-CN" dirty="0"/>
              <a:t>WITH CHECK OPTION</a:t>
            </a:r>
            <a:r>
              <a:rPr lang="zh-CN" altLang="en-US" dirty="0"/>
              <a:t>选项</a:t>
            </a:r>
          </a:p>
          <a:p>
            <a:pPr lvl="1">
              <a:spcBef>
                <a:spcPct val="0"/>
              </a:spcBef>
            </a:pPr>
            <a:r>
              <a:rPr lang="zh-CN" altLang="en-US" dirty="0"/>
              <a:t>通过视图插入、删除或修改元组时检查元组是否满足视图定义中的条件，如果不满足则拒绝执行</a:t>
            </a:r>
          </a:p>
          <a:p>
            <a:pPr lvl="1">
              <a:spcBef>
                <a:spcPct val="0"/>
              </a:spcBef>
            </a:pPr>
            <a:r>
              <a:rPr lang="zh-CN" altLang="en-US" dirty="0"/>
              <a:t>如果视图定义中含有条件，建议选择</a:t>
            </a:r>
            <a:r>
              <a:rPr lang="en-US" altLang="zh-CN" dirty="0"/>
              <a:t>WITH CHECK OPTION</a:t>
            </a:r>
            <a:r>
              <a:rPr lang="zh-CN" altLang="en-US" dirty="0"/>
              <a:t>选项，以约束更新的数据 </a:t>
            </a:r>
          </a:p>
          <a:p>
            <a:pPr>
              <a:spcBef>
                <a:spcPct val="0"/>
              </a:spcBef>
            </a:pPr>
            <a:r>
              <a:rPr lang="en-US" altLang="zh-CN" dirty="0"/>
              <a:t>【</a:t>
            </a:r>
            <a:r>
              <a:rPr lang="zh-CN" altLang="en-US" dirty="0"/>
              <a:t>例</a:t>
            </a:r>
            <a:r>
              <a:rPr lang="en-US" altLang="zh-CN" dirty="0"/>
              <a:t>4-41】</a:t>
            </a:r>
            <a:r>
              <a:rPr lang="zh-CN" altLang="en-US" dirty="0"/>
              <a:t>建立年龄小于</a:t>
            </a:r>
            <a:r>
              <a:rPr lang="en-US" altLang="zh-CN" dirty="0"/>
              <a:t>23</a:t>
            </a:r>
            <a:r>
              <a:rPr lang="zh-CN" altLang="en-US" dirty="0"/>
              <a:t>岁的学生视图，并要求数据更新时进行检查。</a:t>
            </a:r>
          </a:p>
          <a:p>
            <a:pPr lvl="2">
              <a:spcBef>
                <a:spcPct val="0"/>
              </a:spcBef>
              <a:buFont typeface="Wingdings" pitchFamily="2" charset="2"/>
              <a:buNone/>
            </a:pPr>
            <a:r>
              <a:rPr lang="en-US" altLang="zh-CN" sz="2400" dirty="0">
                <a:solidFill>
                  <a:srgbClr val="0000FF"/>
                </a:solidFill>
              </a:rPr>
              <a:t>CREATE VIEW Sage_23</a:t>
            </a:r>
          </a:p>
          <a:p>
            <a:pPr lvl="2">
              <a:spcBef>
                <a:spcPct val="0"/>
              </a:spcBef>
              <a:buFont typeface="Wingdings" pitchFamily="2" charset="2"/>
              <a:buNone/>
            </a:pPr>
            <a:r>
              <a:rPr lang="en-US" altLang="zh-CN" sz="2400" dirty="0">
                <a:solidFill>
                  <a:srgbClr val="0000FF"/>
                </a:solidFill>
              </a:rPr>
              <a:t>   AS SELECT * </a:t>
            </a:r>
          </a:p>
          <a:p>
            <a:pPr lvl="2">
              <a:spcBef>
                <a:spcPct val="0"/>
              </a:spcBef>
              <a:buFont typeface="Wingdings" pitchFamily="2" charset="2"/>
              <a:buNone/>
            </a:pPr>
            <a:r>
              <a:rPr lang="en-US" altLang="zh-CN" sz="2400" dirty="0">
                <a:solidFill>
                  <a:srgbClr val="0000FF"/>
                </a:solidFill>
              </a:rPr>
              <a:t>               FROM Student </a:t>
            </a:r>
          </a:p>
          <a:p>
            <a:pPr lvl="2">
              <a:spcBef>
                <a:spcPct val="0"/>
              </a:spcBef>
              <a:buFont typeface="Wingdings" pitchFamily="2" charset="2"/>
              <a:buNone/>
            </a:pPr>
            <a:r>
              <a:rPr lang="en-US" altLang="zh-CN" sz="2400" dirty="0">
                <a:solidFill>
                  <a:srgbClr val="0000FF"/>
                </a:solidFill>
              </a:rPr>
              <a:t>                    WHERE Sage &lt; 23 </a:t>
            </a:r>
          </a:p>
          <a:p>
            <a:pPr lvl="2">
              <a:spcBef>
                <a:spcPct val="0"/>
              </a:spcBef>
              <a:buFont typeface="Wingdings" pitchFamily="2" charset="2"/>
              <a:buNone/>
            </a:pPr>
            <a:r>
              <a:rPr lang="en-US" altLang="zh-CN" sz="2400" dirty="0">
                <a:solidFill>
                  <a:srgbClr val="0000FF"/>
                </a:solidFill>
              </a:rPr>
              <a:t>   WITH CHECK OPTION </a:t>
            </a:r>
          </a:p>
          <a:p>
            <a:pPr lvl="1">
              <a:spcBef>
                <a:spcPct val="0"/>
              </a:spcBef>
            </a:pPr>
            <a:r>
              <a:rPr lang="zh-CN" altLang="en-US" sz="2400" dirty="0"/>
              <a:t>当通过视图更新学生元组时，系统将检查所更新的学生年龄是否小于</a:t>
            </a:r>
            <a:r>
              <a:rPr lang="en-US" altLang="zh-CN" sz="2400" dirty="0"/>
              <a:t>23</a:t>
            </a:r>
            <a:r>
              <a:rPr lang="zh-CN" altLang="en-US" sz="2400" dirty="0"/>
              <a:t>岁，不满足条件时系统将拒绝执行更新操作 </a:t>
            </a:r>
          </a:p>
        </p:txBody>
      </p:sp>
    </p:spTree>
    <p:extLst>
      <p:ext uri="{BB962C8B-B14F-4D97-AF65-F5344CB8AC3E}">
        <p14:creationId xmlns:p14="http://schemas.microsoft.com/office/powerpoint/2010/main" val="3146283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29539">
                                            <p:txEl>
                                              <p:pRg st="0" end="0"/>
                                            </p:txEl>
                                          </p:spTgt>
                                        </p:tgtEl>
                                        <p:attrNameLst>
                                          <p:attrName>style.visibility</p:attrName>
                                        </p:attrNameLst>
                                      </p:cBhvr>
                                      <p:to>
                                        <p:strVal val="visible"/>
                                      </p:to>
                                    </p:set>
                                    <p:animEffect transition="in" filter="wipe(up)">
                                      <p:cBhvr>
                                        <p:cTn id="7" dur="500"/>
                                        <p:tgtEl>
                                          <p:spTgt spid="1729539">
                                            <p:txEl>
                                              <p:pRg st="0" end="0"/>
                                            </p:txEl>
                                          </p:spTgt>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729539">
                                            <p:txEl>
                                              <p:pRg st="1" end="1"/>
                                            </p:txEl>
                                          </p:spTgt>
                                        </p:tgtEl>
                                        <p:attrNameLst>
                                          <p:attrName>style.visibility</p:attrName>
                                        </p:attrNameLst>
                                      </p:cBhvr>
                                      <p:to>
                                        <p:strVal val="visible"/>
                                      </p:to>
                                    </p:set>
                                    <p:animEffect transition="in" filter="wipe(up)">
                                      <p:cBhvr>
                                        <p:cTn id="11" dur="500"/>
                                        <p:tgtEl>
                                          <p:spTgt spid="1729539">
                                            <p:txEl>
                                              <p:pRg st="1" end="1"/>
                                            </p:txEl>
                                          </p:spTgt>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729539">
                                            <p:txEl>
                                              <p:pRg st="2" end="2"/>
                                            </p:txEl>
                                          </p:spTgt>
                                        </p:tgtEl>
                                        <p:attrNameLst>
                                          <p:attrName>style.visibility</p:attrName>
                                        </p:attrNameLst>
                                      </p:cBhvr>
                                      <p:to>
                                        <p:strVal val="visible"/>
                                      </p:to>
                                    </p:set>
                                    <p:animEffect transition="in" filter="wipe(up)">
                                      <p:cBhvr>
                                        <p:cTn id="15" dur="500"/>
                                        <p:tgtEl>
                                          <p:spTgt spid="17295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29539">
                                            <p:txEl>
                                              <p:pRg st="3" end="3"/>
                                            </p:txEl>
                                          </p:spTgt>
                                        </p:tgtEl>
                                        <p:attrNameLst>
                                          <p:attrName>style.visibility</p:attrName>
                                        </p:attrNameLst>
                                      </p:cBhvr>
                                      <p:to>
                                        <p:strVal val="visible"/>
                                      </p:to>
                                    </p:set>
                                    <p:animEffect transition="in" filter="wipe(up)">
                                      <p:cBhvr>
                                        <p:cTn id="20" dur="500"/>
                                        <p:tgtEl>
                                          <p:spTgt spid="1729539">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729539">
                                            <p:txEl>
                                              <p:pRg st="4" end="4"/>
                                            </p:txEl>
                                          </p:spTgt>
                                        </p:tgtEl>
                                        <p:attrNameLst>
                                          <p:attrName>style.visibility</p:attrName>
                                        </p:attrNameLst>
                                      </p:cBhvr>
                                      <p:to>
                                        <p:strVal val="visible"/>
                                      </p:to>
                                    </p:set>
                                    <p:animEffect transition="in" filter="wipe(up)">
                                      <p:cBhvr>
                                        <p:cTn id="23" dur="500"/>
                                        <p:tgtEl>
                                          <p:spTgt spid="1729539">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729539">
                                            <p:txEl>
                                              <p:pRg st="5" end="5"/>
                                            </p:txEl>
                                          </p:spTgt>
                                        </p:tgtEl>
                                        <p:attrNameLst>
                                          <p:attrName>style.visibility</p:attrName>
                                        </p:attrNameLst>
                                      </p:cBhvr>
                                      <p:to>
                                        <p:strVal val="visible"/>
                                      </p:to>
                                    </p:set>
                                    <p:animEffect transition="in" filter="wipe(up)">
                                      <p:cBhvr>
                                        <p:cTn id="26" dur="500"/>
                                        <p:tgtEl>
                                          <p:spTgt spid="1729539">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729539">
                                            <p:txEl>
                                              <p:pRg st="6" end="6"/>
                                            </p:txEl>
                                          </p:spTgt>
                                        </p:tgtEl>
                                        <p:attrNameLst>
                                          <p:attrName>style.visibility</p:attrName>
                                        </p:attrNameLst>
                                      </p:cBhvr>
                                      <p:to>
                                        <p:strVal val="visible"/>
                                      </p:to>
                                    </p:set>
                                    <p:animEffect transition="in" filter="wipe(up)">
                                      <p:cBhvr>
                                        <p:cTn id="29" dur="500"/>
                                        <p:tgtEl>
                                          <p:spTgt spid="1729539">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729539">
                                            <p:txEl>
                                              <p:pRg st="7" end="7"/>
                                            </p:txEl>
                                          </p:spTgt>
                                        </p:tgtEl>
                                        <p:attrNameLst>
                                          <p:attrName>style.visibility</p:attrName>
                                        </p:attrNameLst>
                                      </p:cBhvr>
                                      <p:to>
                                        <p:strVal val="visible"/>
                                      </p:to>
                                    </p:set>
                                    <p:animEffect transition="in" filter="wipe(up)">
                                      <p:cBhvr>
                                        <p:cTn id="32" dur="500"/>
                                        <p:tgtEl>
                                          <p:spTgt spid="1729539">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729539">
                                            <p:txEl>
                                              <p:pRg st="8" end="8"/>
                                            </p:txEl>
                                          </p:spTgt>
                                        </p:tgtEl>
                                        <p:attrNameLst>
                                          <p:attrName>style.visibility</p:attrName>
                                        </p:attrNameLst>
                                      </p:cBhvr>
                                      <p:to>
                                        <p:strVal val="visible"/>
                                      </p:to>
                                    </p:set>
                                    <p:animEffect transition="in" filter="wipe(up)">
                                      <p:cBhvr>
                                        <p:cTn id="35" dur="500"/>
                                        <p:tgtEl>
                                          <p:spTgt spid="1729539">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729539">
                                            <p:txEl>
                                              <p:pRg st="9" end="9"/>
                                            </p:txEl>
                                          </p:spTgt>
                                        </p:tgtEl>
                                        <p:attrNameLst>
                                          <p:attrName>style.visibility</p:attrName>
                                        </p:attrNameLst>
                                      </p:cBhvr>
                                      <p:to>
                                        <p:strVal val="visible"/>
                                      </p:to>
                                    </p:set>
                                    <p:animEffect transition="in" filter="wipe(up)">
                                      <p:cBhvr>
                                        <p:cTn id="38" dur="500"/>
                                        <p:tgtEl>
                                          <p:spTgt spid="17295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9539"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01FACA-0E47-4472-A3AD-62DE71AAB937}" type="slidenum">
              <a:rPr lang="zh-CN" altLang="en-US"/>
              <a:pPr/>
              <a:t>96</a:t>
            </a:fld>
            <a:endParaRPr lang="en-US" altLang="zh-CN"/>
          </a:p>
        </p:txBody>
      </p:sp>
      <p:sp>
        <p:nvSpPr>
          <p:cNvPr id="5" name="日期占位符 4"/>
          <p:cNvSpPr>
            <a:spLocks noGrp="1"/>
          </p:cNvSpPr>
          <p:nvPr>
            <p:ph type="dt" sz="half" idx="11"/>
          </p:nvPr>
        </p:nvSpPr>
        <p:spPr/>
        <p:txBody>
          <a:bodyPr/>
          <a:lstStyle/>
          <a:p>
            <a:fld id="{0D5DD9AD-AE5B-42E1-B086-9C1C0D575FFC}" type="datetime1">
              <a:rPr lang="zh-CN" altLang="en-US"/>
              <a:pPr/>
              <a:t>2024/6/12</a:t>
            </a:fld>
            <a:endParaRPr lang="en-US" altLang="zh-CN" sz="1000"/>
          </a:p>
        </p:txBody>
      </p:sp>
      <p:sp>
        <p:nvSpPr>
          <p:cNvPr id="1589250" name="Rectangle 2"/>
          <p:cNvSpPr>
            <a:spLocks noGrp="1" noChangeArrowheads="1"/>
          </p:cNvSpPr>
          <p:nvPr>
            <p:ph type="title"/>
          </p:nvPr>
        </p:nvSpPr>
        <p:spPr/>
        <p:txBody>
          <a:bodyPr/>
          <a:lstStyle/>
          <a:p>
            <a:r>
              <a:rPr lang="en-US" altLang="en-US"/>
              <a:t>4.5.2	视图上的操作</a:t>
            </a:r>
            <a:endParaRPr lang="zh-CN" altLang="en-US"/>
          </a:p>
        </p:txBody>
      </p:sp>
      <p:sp>
        <p:nvSpPr>
          <p:cNvPr id="1589251" name="Rectangle 3"/>
          <p:cNvSpPr>
            <a:spLocks noGrp="1" noChangeArrowheads="1"/>
          </p:cNvSpPr>
          <p:nvPr>
            <p:ph type="body" idx="1"/>
          </p:nvPr>
        </p:nvSpPr>
        <p:spPr>
          <a:xfrm>
            <a:off x="650875" y="1143000"/>
            <a:ext cx="8820150" cy="4440238"/>
          </a:xfrm>
        </p:spPr>
        <p:txBody>
          <a:bodyPr/>
          <a:lstStyle/>
          <a:p>
            <a:pPr marL="533400" indent="-533400">
              <a:lnSpc>
                <a:spcPct val="100000"/>
              </a:lnSpc>
              <a:spcAft>
                <a:spcPct val="30000"/>
              </a:spcAft>
            </a:pPr>
            <a:r>
              <a:rPr lang="zh-CN" altLang="en-US" dirty="0"/>
              <a:t>从用户角度：与基本表一样，通过视图可以对数据库执行查询和更新操作</a:t>
            </a:r>
          </a:p>
          <a:p>
            <a:pPr marL="533400" indent="-533400">
              <a:lnSpc>
                <a:spcPct val="100000"/>
              </a:lnSpc>
            </a:pPr>
            <a:r>
              <a:rPr lang="en-US" altLang="zh-CN" dirty="0"/>
              <a:t>DBMS</a:t>
            </a:r>
            <a:r>
              <a:rPr lang="zh-CN" altLang="en-US" dirty="0"/>
              <a:t>实现视图查询的方法</a:t>
            </a:r>
          </a:p>
          <a:p>
            <a:pPr marL="920750" lvl="1" indent="-533400">
              <a:lnSpc>
                <a:spcPct val="100000"/>
              </a:lnSpc>
              <a:buFontTx/>
              <a:buAutoNum type="circleNumDbPlain"/>
            </a:pPr>
            <a:r>
              <a:rPr lang="zh-CN" altLang="en-US" dirty="0"/>
              <a:t>实体化视图（</a:t>
            </a:r>
            <a:r>
              <a:rPr lang="en-US" altLang="zh-CN" dirty="0"/>
              <a:t>View Materialization</a:t>
            </a:r>
            <a:r>
              <a:rPr lang="zh-CN" altLang="en-US" dirty="0"/>
              <a:t>）</a:t>
            </a:r>
          </a:p>
          <a:p>
            <a:pPr marL="1311275" lvl="2" indent="-533400">
              <a:lnSpc>
                <a:spcPct val="100000"/>
              </a:lnSpc>
            </a:pPr>
            <a:r>
              <a:rPr lang="zh-CN" altLang="en-US" dirty="0"/>
              <a:t>有效性检查：检查所查询的视图是否存在</a:t>
            </a:r>
          </a:p>
          <a:p>
            <a:pPr marL="1311275" lvl="2" indent="-533400">
              <a:lnSpc>
                <a:spcPct val="100000"/>
              </a:lnSpc>
            </a:pPr>
            <a:r>
              <a:rPr lang="zh-CN" altLang="en-US" dirty="0"/>
              <a:t>执行视图定义，将视图临时实体化，生成临时表</a:t>
            </a:r>
          </a:p>
          <a:p>
            <a:pPr marL="1311275" lvl="2" indent="-533400">
              <a:lnSpc>
                <a:spcPct val="100000"/>
              </a:lnSpc>
            </a:pPr>
            <a:r>
              <a:rPr lang="zh-CN" altLang="en-US" dirty="0"/>
              <a:t>查询视图转换为查询临时表</a:t>
            </a:r>
          </a:p>
          <a:p>
            <a:pPr marL="1311275" lvl="2" indent="-533400">
              <a:lnSpc>
                <a:spcPct val="100000"/>
              </a:lnSpc>
            </a:pPr>
            <a:r>
              <a:rPr lang="zh-CN" altLang="en-US" dirty="0"/>
              <a:t>查询完毕删除被实体化的视图</a:t>
            </a:r>
            <a:r>
              <a:rPr lang="en-US" altLang="zh-CN" dirty="0"/>
              <a:t>(</a:t>
            </a:r>
            <a:r>
              <a:rPr lang="zh-CN" altLang="en-US" dirty="0"/>
              <a:t>临时表</a:t>
            </a:r>
            <a:r>
              <a:rPr lang="en-US" altLang="zh-CN" dirty="0"/>
              <a:t>)</a:t>
            </a:r>
          </a:p>
        </p:txBody>
      </p:sp>
    </p:spTree>
    <p:extLst>
      <p:ext uri="{BB962C8B-B14F-4D97-AF65-F5344CB8AC3E}">
        <p14:creationId xmlns:p14="http://schemas.microsoft.com/office/powerpoint/2010/main" val="34914597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043E9D8-4BED-4A3B-8D63-8F260B44F591}" type="slidenum">
              <a:rPr lang="zh-CN" altLang="en-US"/>
              <a:pPr/>
              <a:t>97</a:t>
            </a:fld>
            <a:endParaRPr lang="en-US" altLang="zh-CN"/>
          </a:p>
        </p:txBody>
      </p:sp>
      <p:sp>
        <p:nvSpPr>
          <p:cNvPr id="5" name="日期占位符 4"/>
          <p:cNvSpPr>
            <a:spLocks noGrp="1"/>
          </p:cNvSpPr>
          <p:nvPr>
            <p:ph type="dt" sz="half" idx="11"/>
          </p:nvPr>
        </p:nvSpPr>
        <p:spPr/>
        <p:txBody>
          <a:bodyPr/>
          <a:lstStyle/>
          <a:p>
            <a:fld id="{AD6DC16B-DCB8-44E6-B351-D703738D7572}" type="datetime1">
              <a:rPr lang="zh-CN" altLang="en-US"/>
              <a:pPr/>
              <a:t>2024/6/12</a:t>
            </a:fld>
            <a:endParaRPr lang="en-US" altLang="zh-CN" sz="1000"/>
          </a:p>
        </p:txBody>
      </p:sp>
      <p:sp>
        <p:nvSpPr>
          <p:cNvPr id="1590274" name="Rectangle 2"/>
          <p:cNvSpPr>
            <a:spLocks noGrp="1" noChangeArrowheads="1"/>
          </p:cNvSpPr>
          <p:nvPr>
            <p:ph type="title"/>
          </p:nvPr>
        </p:nvSpPr>
        <p:spPr/>
        <p:txBody>
          <a:bodyPr/>
          <a:lstStyle/>
          <a:p>
            <a:r>
              <a:rPr lang="en-US" altLang="en-US"/>
              <a:t>4.5.2	视图上的操作</a:t>
            </a:r>
            <a:endParaRPr lang="zh-CN" altLang="en-US"/>
          </a:p>
        </p:txBody>
      </p:sp>
      <p:sp>
        <p:nvSpPr>
          <p:cNvPr id="1590275" name="Rectangle 3"/>
          <p:cNvSpPr>
            <a:spLocks noGrp="1" noChangeArrowheads="1"/>
          </p:cNvSpPr>
          <p:nvPr>
            <p:ph type="body" idx="1"/>
          </p:nvPr>
        </p:nvSpPr>
        <p:spPr>
          <a:xfrm>
            <a:off x="650875" y="1143000"/>
            <a:ext cx="8820150" cy="4676775"/>
          </a:xfrm>
        </p:spPr>
        <p:txBody>
          <a:bodyPr/>
          <a:lstStyle/>
          <a:p>
            <a:pPr marL="533400" indent="-533400">
              <a:lnSpc>
                <a:spcPct val="100000"/>
              </a:lnSpc>
            </a:pPr>
            <a:r>
              <a:rPr lang="en-US" altLang="zh-CN"/>
              <a:t>DBMS</a:t>
            </a:r>
            <a:r>
              <a:rPr lang="zh-CN" altLang="en-US"/>
              <a:t>实现视图查询的方法</a:t>
            </a:r>
          </a:p>
          <a:p>
            <a:pPr marL="920750" lvl="1" indent="-533400">
              <a:lnSpc>
                <a:spcPct val="100000"/>
              </a:lnSpc>
              <a:buFontTx/>
              <a:buAutoNum type="circleNumDbPlain"/>
            </a:pPr>
            <a:r>
              <a:rPr lang="zh-CN" altLang="en-US"/>
              <a:t>实体化视图（</a:t>
            </a:r>
            <a:r>
              <a:rPr lang="en-US" altLang="zh-CN"/>
              <a:t>View Materialization</a:t>
            </a:r>
            <a:r>
              <a:rPr lang="zh-CN" altLang="en-US"/>
              <a:t>）</a:t>
            </a:r>
          </a:p>
          <a:p>
            <a:pPr marL="920750" lvl="1" indent="-533400">
              <a:lnSpc>
                <a:spcPct val="120000"/>
              </a:lnSpc>
              <a:buFontTx/>
              <a:buAutoNum type="circleNumDbPlain" startAt="2"/>
            </a:pPr>
            <a:r>
              <a:rPr lang="zh-CN" altLang="en-US"/>
              <a:t>视图消解法（</a:t>
            </a:r>
            <a:r>
              <a:rPr lang="en-US" altLang="zh-CN"/>
              <a:t>View Resolution</a:t>
            </a:r>
            <a:r>
              <a:rPr lang="zh-CN" altLang="en-US"/>
              <a:t>）</a:t>
            </a:r>
          </a:p>
          <a:p>
            <a:pPr marL="1311275" lvl="2" indent="-533400">
              <a:lnSpc>
                <a:spcPct val="120000"/>
              </a:lnSpc>
            </a:pPr>
            <a:r>
              <a:rPr lang="zh-CN" altLang="en-US"/>
              <a:t>进行有效性检查，检查查询的表、视图等是否存在。如果存在，则从数据字典中取出视图的定义</a:t>
            </a:r>
          </a:p>
          <a:p>
            <a:pPr marL="1311275" lvl="2" indent="-533400">
              <a:lnSpc>
                <a:spcPct val="120000"/>
              </a:lnSpc>
            </a:pPr>
            <a:r>
              <a:rPr lang="zh-CN" altLang="en-US"/>
              <a:t>把视图定义中的子查询与用户的查询结合起来，转换成等价的对基本表的查询</a:t>
            </a:r>
          </a:p>
          <a:p>
            <a:pPr marL="1311275" lvl="2" indent="-533400">
              <a:lnSpc>
                <a:spcPct val="120000"/>
              </a:lnSpc>
            </a:pPr>
            <a:r>
              <a:rPr lang="zh-CN" altLang="en-US"/>
              <a:t>执行</a:t>
            </a:r>
            <a:r>
              <a:rPr lang="zh-CN" altLang="en-US">
                <a:solidFill>
                  <a:srgbClr val="0000FF"/>
                </a:solidFill>
              </a:rPr>
              <a:t>修正</a:t>
            </a:r>
            <a:r>
              <a:rPr lang="zh-CN" altLang="en-US"/>
              <a:t>后的查询</a:t>
            </a:r>
          </a:p>
        </p:txBody>
      </p:sp>
    </p:spTree>
    <p:extLst>
      <p:ext uri="{BB962C8B-B14F-4D97-AF65-F5344CB8AC3E}">
        <p14:creationId xmlns:p14="http://schemas.microsoft.com/office/powerpoint/2010/main" val="20048025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C0BAE73-4B30-4E9B-9639-E7C06543ECF9}" type="slidenum">
              <a:rPr lang="zh-CN" altLang="en-US"/>
              <a:pPr/>
              <a:t>98</a:t>
            </a:fld>
            <a:endParaRPr lang="en-US" altLang="zh-CN"/>
          </a:p>
        </p:txBody>
      </p:sp>
      <p:sp>
        <p:nvSpPr>
          <p:cNvPr id="5" name="日期占位符 4"/>
          <p:cNvSpPr>
            <a:spLocks noGrp="1"/>
          </p:cNvSpPr>
          <p:nvPr>
            <p:ph type="dt" sz="half" idx="11"/>
          </p:nvPr>
        </p:nvSpPr>
        <p:spPr/>
        <p:txBody>
          <a:bodyPr/>
          <a:lstStyle/>
          <a:p>
            <a:fld id="{5560F1D5-1043-460E-8AD5-8A9F85468054}" type="datetime1">
              <a:rPr lang="zh-CN" altLang="en-US"/>
              <a:pPr/>
              <a:t>2024/6/12</a:t>
            </a:fld>
            <a:endParaRPr lang="en-US" altLang="zh-CN" sz="1000"/>
          </a:p>
        </p:txBody>
      </p:sp>
      <p:sp>
        <p:nvSpPr>
          <p:cNvPr id="1595394" name="Rectangle 2"/>
          <p:cNvSpPr>
            <a:spLocks noGrp="1" noChangeArrowheads="1"/>
          </p:cNvSpPr>
          <p:nvPr>
            <p:ph type="title"/>
          </p:nvPr>
        </p:nvSpPr>
        <p:spPr/>
        <p:txBody>
          <a:bodyPr/>
          <a:lstStyle/>
          <a:p>
            <a:r>
              <a:rPr lang="en-US" altLang="en-US"/>
              <a:t>2.	更新</a:t>
            </a:r>
            <a:endParaRPr lang="zh-CN" altLang="en-US"/>
          </a:p>
        </p:txBody>
      </p:sp>
      <p:sp>
        <p:nvSpPr>
          <p:cNvPr id="1595395" name="Rectangle 3"/>
          <p:cNvSpPr>
            <a:spLocks noGrp="1" noChangeArrowheads="1"/>
          </p:cNvSpPr>
          <p:nvPr>
            <p:ph type="body" idx="1"/>
          </p:nvPr>
        </p:nvSpPr>
        <p:spPr>
          <a:xfrm>
            <a:off x="704850" y="1268413"/>
            <a:ext cx="8712200" cy="4738687"/>
          </a:xfrm>
        </p:spPr>
        <p:txBody>
          <a:bodyPr/>
          <a:lstStyle/>
          <a:p>
            <a:pPr marL="342900" indent="-342900" defTabSz="914400">
              <a:lnSpc>
                <a:spcPct val="100000"/>
              </a:lnSpc>
            </a:pPr>
            <a:r>
              <a:rPr lang="zh-CN" altLang="en-US" dirty="0"/>
              <a:t>对视图的数据插入、删除、修改最终转换为对基表的操作来进行</a:t>
            </a:r>
          </a:p>
          <a:p>
            <a:pPr marL="342900" indent="-342900" defTabSz="914400">
              <a:lnSpc>
                <a:spcPct val="100000"/>
              </a:lnSpc>
            </a:pPr>
            <a:r>
              <a:rPr lang="zh-CN" altLang="en-US" dirty="0"/>
              <a:t>用户角度：更新视图与更新基本表相同</a:t>
            </a:r>
          </a:p>
          <a:p>
            <a:pPr marL="1111250" lvl="2" indent="-342900" defTabSz="914400">
              <a:lnSpc>
                <a:spcPct val="100000"/>
              </a:lnSpc>
            </a:pPr>
            <a:r>
              <a:rPr lang="en-US" altLang="zh-CN" dirty="0">
                <a:solidFill>
                  <a:srgbClr val="2C376C"/>
                </a:solidFill>
              </a:rPr>
              <a:t>DBMS</a:t>
            </a:r>
            <a:r>
              <a:rPr lang="zh-CN" altLang="en-US" dirty="0">
                <a:solidFill>
                  <a:srgbClr val="2C376C"/>
                </a:solidFill>
              </a:rPr>
              <a:t>实现视图更新的方法</a:t>
            </a:r>
          </a:p>
          <a:p>
            <a:pPr marL="1509712" lvl="3" indent="-285750" defTabSz="914400">
              <a:lnSpc>
                <a:spcPct val="100000"/>
              </a:lnSpc>
            </a:pPr>
            <a:r>
              <a:rPr lang="zh-CN" altLang="en-US" dirty="0">
                <a:solidFill>
                  <a:srgbClr val="2C376C"/>
                </a:solidFill>
              </a:rPr>
              <a:t>视图实体化法（</a:t>
            </a:r>
            <a:r>
              <a:rPr lang="en-US" altLang="zh-CN" dirty="0">
                <a:solidFill>
                  <a:srgbClr val="2C376C"/>
                </a:solidFill>
              </a:rPr>
              <a:t>View Materialization</a:t>
            </a:r>
            <a:r>
              <a:rPr lang="zh-CN" altLang="en-US" dirty="0">
                <a:solidFill>
                  <a:srgbClr val="2C376C"/>
                </a:solidFill>
              </a:rPr>
              <a:t>）</a:t>
            </a:r>
          </a:p>
          <a:p>
            <a:pPr marL="1509712" lvl="3" indent="-285750" defTabSz="914400">
              <a:lnSpc>
                <a:spcPct val="100000"/>
              </a:lnSpc>
            </a:pPr>
            <a:r>
              <a:rPr lang="zh-CN" altLang="en-US" dirty="0">
                <a:solidFill>
                  <a:srgbClr val="2C376C"/>
                </a:solidFill>
              </a:rPr>
              <a:t>视图消解法（</a:t>
            </a:r>
            <a:r>
              <a:rPr lang="en-US" altLang="zh-CN" dirty="0">
                <a:solidFill>
                  <a:srgbClr val="2C376C"/>
                </a:solidFill>
              </a:rPr>
              <a:t>View Resolution</a:t>
            </a:r>
            <a:r>
              <a:rPr lang="zh-CN" altLang="en-US" dirty="0">
                <a:solidFill>
                  <a:srgbClr val="2C376C"/>
                </a:solidFill>
              </a:rPr>
              <a:t>）</a:t>
            </a:r>
          </a:p>
          <a:p>
            <a:pPr marL="342900" indent="-342900" defTabSz="914400">
              <a:lnSpc>
                <a:spcPct val="100000"/>
              </a:lnSpc>
            </a:pPr>
            <a:r>
              <a:rPr lang="zh-CN" altLang="en-US" dirty="0"/>
              <a:t>指定</a:t>
            </a:r>
            <a:r>
              <a:rPr lang="en-US" altLang="zh-CN" dirty="0"/>
              <a:t>WITH CHECK OPTION</a:t>
            </a:r>
            <a:r>
              <a:rPr lang="zh-CN" altLang="en-US" dirty="0"/>
              <a:t>子句后</a:t>
            </a:r>
          </a:p>
          <a:p>
            <a:pPr marL="342900" indent="-342900" defTabSz="914400">
              <a:lnSpc>
                <a:spcPct val="100000"/>
              </a:lnSpc>
              <a:buFont typeface="Wingdings" pitchFamily="2" charset="2"/>
              <a:buNone/>
            </a:pPr>
            <a:r>
              <a:rPr lang="zh-CN" altLang="en-US" dirty="0"/>
              <a:t>    </a:t>
            </a:r>
            <a:r>
              <a:rPr lang="en-US" altLang="zh-CN" dirty="0"/>
              <a:t>DBMS</a:t>
            </a:r>
            <a:r>
              <a:rPr lang="zh-CN" altLang="en-US" dirty="0"/>
              <a:t>在更新视图时会进行检查，防止用户通过视图对</a:t>
            </a:r>
            <a:r>
              <a:rPr lang="zh-CN" altLang="en-US" dirty="0">
                <a:solidFill>
                  <a:srgbClr val="0000FF"/>
                </a:solidFill>
              </a:rPr>
              <a:t>不属于视图范围内</a:t>
            </a:r>
            <a:r>
              <a:rPr lang="zh-CN" altLang="en-US" dirty="0"/>
              <a:t>的基本表数据进行更新</a:t>
            </a:r>
          </a:p>
        </p:txBody>
      </p:sp>
    </p:spTree>
    <p:extLst>
      <p:ext uri="{BB962C8B-B14F-4D97-AF65-F5344CB8AC3E}">
        <p14:creationId xmlns:p14="http://schemas.microsoft.com/office/powerpoint/2010/main" val="7834308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1CA5399-4224-4520-A732-F8B1E17DFCDC}" type="slidenum">
              <a:rPr lang="zh-CN" altLang="en-US"/>
              <a:pPr/>
              <a:t>99</a:t>
            </a:fld>
            <a:endParaRPr lang="en-US" altLang="zh-CN"/>
          </a:p>
        </p:txBody>
      </p:sp>
      <p:sp>
        <p:nvSpPr>
          <p:cNvPr id="5" name="日期占位符 4"/>
          <p:cNvSpPr>
            <a:spLocks noGrp="1"/>
          </p:cNvSpPr>
          <p:nvPr>
            <p:ph type="dt" sz="half" idx="11"/>
          </p:nvPr>
        </p:nvSpPr>
        <p:spPr/>
        <p:txBody>
          <a:bodyPr/>
          <a:lstStyle/>
          <a:p>
            <a:fld id="{E844A6D6-00EC-4513-AA7D-8E8C5F381FDE}" type="datetime1">
              <a:rPr lang="zh-CN" altLang="en-US"/>
              <a:pPr/>
              <a:t>2024/6/12</a:t>
            </a:fld>
            <a:endParaRPr lang="en-US" altLang="zh-CN" sz="1000"/>
          </a:p>
        </p:txBody>
      </p:sp>
      <p:sp>
        <p:nvSpPr>
          <p:cNvPr id="1596418" name="Rectangle 2"/>
          <p:cNvSpPr>
            <a:spLocks noGrp="1" noChangeArrowheads="1"/>
          </p:cNvSpPr>
          <p:nvPr>
            <p:ph type="title"/>
          </p:nvPr>
        </p:nvSpPr>
        <p:spPr/>
        <p:txBody>
          <a:bodyPr/>
          <a:lstStyle/>
          <a:p>
            <a:r>
              <a:rPr lang="en-US" altLang="en-US"/>
              <a:t>2.	更新</a:t>
            </a:r>
            <a:endParaRPr lang="zh-CN" altLang="en-US"/>
          </a:p>
        </p:txBody>
      </p:sp>
      <p:sp>
        <p:nvSpPr>
          <p:cNvPr id="1596419" name="Rectangle 3"/>
          <p:cNvSpPr>
            <a:spLocks noGrp="1" noChangeArrowheads="1"/>
          </p:cNvSpPr>
          <p:nvPr>
            <p:ph type="body" idx="1"/>
          </p:nvPr>
        </p:nvSpPr>
        <p:spPr>
          <a:xfrm>
            <a:off x="631825" y="1196975"/>
            <a:ext cx="8420100" cy="5019836"/>
          </a:xfrm>
        </p:spPr>
        <p:txBody>
          <a:bodyPr/>
          <a:lstStyle/>
          <a:p>
            <a:pPr marL="342900" indent="-342900" defTabSz="914400"/>
            <a:r>
              <a:rPr lang="en-US" altLang="zh-CN" dirty="0"/>
              <a:t>【</a:t>
            </a:r>
            <a:r>
              <a:rPr lang="zh-CN" altLang="en-US" dirty="0"/>
              <a:t>例</a:t>
            </a:r>
            <a:r>
              <a:rPr lang="en-US" altLang="zh-CN" dirty="0"/>
              <a:t>4-48】</a:t>
            </a:r>
            <a:r>
              <a:rPr lang="zh-CN" altLang="en-US" dirty="0"/>
              <a:t>通过视图</a:t>
            </a:r>
            <a:r>
              <a:rPr lang="en-US" altLang="zh-CN" dirty="0"/>
              <a:t>Sage_23</a:t>
            </a:r>
            <a:r>
              <a:rPr lang="zh-CN" altLang="en-US" dirty="0"/>
              <a:t>插入学生刘敏的信息（</a:t>
            </a:r>
            <a:r>
              <a:rPr lang="en-US" altLang="zh-CN" dirty="0"/>
              <a:t>'20041' ,'</a:t>
            </a:r>
            <a:r>
              <a:rPr lang="zh-CN" altLang="en-US" dirty="0"/>
              <a:t>刘敏</a:t>
            </a:r>
            <a:r>
              <a:rPr lang="en-US" altLang="zh-CN" dirty="0"/>
              <a:t>' ,21,'</a:t>
            </a:r>
            <a:r>
              <a:rPr lang="zh-CN" altLang="en-US" dirty="0"/>
              <a:t>女</a:t>
            </a:r>
            <a:r>
              <a:rPr lang="en-US" altLang="zh-CN" dirty="0"/>
              <a:t>','</a:t>
            </a:r>
            <a:r>
              <a:rPr lang="zh-CN" altLang="en-US" dirty="0"/>
              <a:t>数学</a:t>
            </a:r>
            <a:r>
              <a:rPr lang="en-US" altLang="zh-CN" dirty="0"/>
              <a:t>'</a:t>
            </a:r>
            <a:r>
              <a:rPr lang="zh-CN" altLang="en-US" dirty="0"/>
              <a:t>）。 </a:t>
            </a:r>
          </a:p>
          <a:p>
            <a:pPr marL="1120775" lvl="2" indent="-285750" defTabSz="914400">
              <a:spcBef>
                <a:spcPct val="0"/>
              </a:spcBef>
              <a:buFontTx/>
              <a:buNone/>
            </a:pPr>
            <a:r>
              <a:rPr lang="en-US" altLang="zh-CN" dirty="0">
                <a:solidFill>
                  <a:srgbClr val="2C376C"/>
                </a:solidFill>
              </a:rPr>
              <a:t>CREATE VIEW Sage_23</a:t>
            </a:r>
          </a:p>
          <a:p>
            <a:pPr marL="1120775" lvl="2" indent="-285750" defTabSz="914400">
              <a:spcBef>
                <a:spcPct val="0"/>
              </a:spcBef>
              <a:buFontTx/>
              <a:buNone/>
            </a:pPr>
            <a:r>
              <a:rPr lang="en-US" altLang="zh-CN" dirty="0">
                <a:solidFill>
                  <a:srgbClr val="2C376C"/>
                </a:solidFill>
              </a:rPr>
              <a:t>   AS SELECT * FROM Student </a:t>
            </a:r>
          </a:p>
          <a:p>
            <a:pPr marL="1120775" lvl="2" indent="-285750" defTabSz="914400">
              <a:spcBef>
                <a:spcPct val="0"/>
              </a:spcBef>
              <a:buFontTx/>
              <a:buNone/>
            </a:pPr>
            <a:r>
              <a:rPr lang="en-US" altLang="zh-CN" dirty="0">
                <a:solidFill>
                  <a:srgbClr val="2C376C"/>
                </a:solidFill>
              </a:rPr>
              <a:t>        WHERE Sage &lt; 23 </a:t>
            </a:r>
          </a:p>
          <a:p>
            <a:pPr marL="1120775" lvl="2" indent="-285750" defTabSz="914400">
              <a:spcBef>
                <a:spcPct val="0"/>
              </a:spcBef>
              <a:buFontTx/>
              <a:buNone/>
            </a:pPr>
            <a:r>
              <a:rPr lang="en-US" altLang="zh-CN" dirty="0">
                <a:solidFill>
                  <a:srgbClr val="2C376C"/>
                </a:solidFill>
              </a:rPr>
              <a:t>   WITH CHECK OPTION;</a:t>
            </a:r>
          </a:p>
          <a:p>
            <a:pPr marL="742950" lvl="1" indent="-285750" defTabSz="914400">
              <a:buFontTx/>
              <a:buNone/>
            </a:pPr>
            <a:r>
              <a:rPr lang="en-US" altLang="zh-CN" dirty="0">
                <a:solidFill>
                  <a:srgbClr val="0000FF"/>
                </a:solidFill>
              </a:rPr>
              <a:t>INSERT INTO Sage_23 </a:t>
            </a:r>
          </a:p>
          <a:p>
            <a:pPr marL="742950" lvl="1" indent="-285750" defTabSz="914400">
              <a:buFontTx/>
              <a:buNone/>
            </a:pPr>
            <a:r>
              <a:rPr lang="en-US" altLang="zh-CN" dirty="0">
                <a:solidFill>
                  <a:srgbClr val="0000FF"/>
                </a:solidFill>
              </a:rPr>
              <a:t>       VALUES ('20041' ,'</a:t>
            </a:r>
            <a:r>
              <a:rPr lang="zh-CN" altLang="en-US" dirty="0">
                <a:solidFill>
                  <a:srgbClr val="0000FF"/>
                </a:solidFill>
              </a:rPr>
              <a:t>刘敏</a:t>
            </a:r>
            <a:r>
              <a:rPr lang="en-US" altLang="zh-CN" dirty="0">
                <a:solidFill>
                  <a:srgbClr val="0000FF"/>
                </a:solidFill>
              </a:rPr>
              <a:t>' ,21,'</a:t>
            </a:r>
            <a:r>
              <a:rPr lang="zh-CN" altLang="en-US" dirty="0">
                <a:solidFill>
                  <a:srgbClr val="0000FF"/>
                </a:solidFill>
              </a:rPr>
              <a:t>女</a:t>
            </a:r>
            <a:r>
              <a:rPr lang="en-US" altLang="zh-CN" dirty="0">
                <a:solidFill>
                  <a:srgbClr val="0000FF"/>
                </a:solidFill>
              </a:rPr>
              <a:t>','</a:t>
            </a:r>
            <a:r>
              <a:rPr lang="zh-CN" altLang="en-US" dirty="0">
                <a:solidFill>
                  <a:srgbClr val="0000FF"/>
                </a:solidFill>
              </a:rPr>
              <a:t>数学</a:t>
            </a:r>
            <a:r>
              <a:rPr lang="en-US" altLang="zh-CN" dirty="0">
                <a:solidFill>
                  <a:srgbClr val="0000FF"/>
                </a:solidFill>
              </a:rPr>
              <a:t>')</a:t>
            </a:r>
          </a:p>
          <a:p>
            <a:pPr marL="742950" lvl="1" indent="-285750" defTabSz="914400"/>
            <a:r>
              <a:rPr lang="zh-CN" altLang="en-US" dirty="0"/>
              <a:t>以上插入将转换成如下语句执行： </a:t>
            </a:r>
          </a:p>
          <a:p>
            <a:pPr marL="742950" lvl="1" indent="-285750" defTabSz="914400">
              <a:buFontTx/>
              <a:buNone/>
            </a:pPr>
            <a:r>
              <a:rPr lang="en-US" altLang="zh-CN" dirty="0">
                <a:solidFill>
                  <a:srgbClr val="0000FF"/>
                </a:solidFill>
              </a:rPr>
              <a:t>INSERT INTO </a:t>
            </a:r>
            <a:r>
              <a:rPr lang="en-US" altLang="zh-CN" dirty="0">
                <a:solidFill>
                  <a:srgbClr val="FF0000"/>
                </a:solidFill>
              </a:rPr>
              <a:t>Student</a:t>
            </a:r>
          </a:p>
          <a:p>
            <a:pPr marL="742950" lvl="1" indent="-285750" defTabSz="914400">
              <a:buFontTx/>
              <a:buNone/>
            </a:pPr>
            <a:r>
              <a:rPr lang="en-US" altLang="zh-CN" dirty="0">
                <a:solidFill>
                  <a:srgbClr val="0000FF"/>
                </a:solidFill>
              </a:rPr>
              <a:t>       VALUES ('20041' ,'</a:t>
            </a:r>
            <a:r>
              <a:rPr lang="zh-CN" altLang="en-US" dirty="0">
                <a:solidFill>
                  <a:srgbClr val="0000FF"/>
                </a:solidFill>
              </a:rPr>
              <a:t>刘敏</a:t>
            </a:r>
            <a:r>
              <a:rPr lang="en-US" altLang="zh-CN" dirty="0">
                <a:solidFill>
                  <a:srgbClr val="0000FF"/>
                </a:solidFill>
              </a:rPr>
              <a:t>' ,21,'</a:t>
            </a:r>
            <a:r>
              <a:rPr lang="zh-CN" altLang="en-US" dirty="0">
                <a:solidFill>
                  <a:srgbClr val="0000FF"/>
                </a:solidFill>
              </a:rPr>
              <a:t>女</a:t>
            </a:r>
            <a:r>
              <a:rPr lang="en-US" altLang="zh-CN" dirty="0">
                <a:solidFill>
                  <a:srgbClr val="0000FF"/>
                </a:solidFill>
              </a:rPr>
              <a:t>','</a:t>
            </a:r>
            <a:r>
              <a:rPr lang="zh-CN" altLang="en-US" dirty="0">
                <a:solidFill>
                  <a:srgbClr val="0000FF"/>
                </a:solidFill>
              </a:rPr>
              <a:t>数学</a:t>
            </a:r>
            <a:r>
              <a:rPr lang="en-US" altLang="zh-CN" dirty="0">
                <a:solidFill>
                  <a:srgbClr val="0000FF"/>
                </a:solidFill>
              </a:rPr>
              <a:t>')</a:t>
            </a:r>
          </a:p>
        </p:txBody>
      </p:sp>
    </p:spTree>
    <p:extLst>
      <p:ext uri="{BB962C8B-B14F-4D97-AF65-F5344CB8AC3E}">
        <p14:creationId xmlns:p14="http://schemas.microsoft.com/office/powerpoint/2010/main" val="289844077"/>
      </p:ext>
    </p:extLst>
  </p:cSld>
  <p:clrMapOvr>
    <a:masterClrMapping/>
  </p:clrMapOvr>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ctr" defTabSz="914400" rtl="0" eaLnBrk="0" fontAlgn="base" latinLnBrk="0" hangingPunct="0">
          <a:lnSpc>
            <a:spcPct val="90000"/>
          </a:lnSpc>
          <a:spcBef>
            <a:spcPct val="20000"/>
          </a:spcBef>
          <a:spcAft>
            <a:spcPct val="0"/>
          </a:spcAft>
          <a:buClr>
            <a:srgbClr val="27305F"/>
          </a:buClr>
          <a:buSzPct val="60000"/>
          <a:buFont typeface="Wingdings" pitchFamily="2" charset="2"/>
          <a:buNone/>
          <a:tabLst/>
          <a:defRPr kumimoji="0" lang="en-US" sz="25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ctr" defTabSz="914400" rtl="0" eaLnBrk="0" fontAlgn="base" latinLnBrk="0" hangingPunct="0">
          <a:lnSpc>
            <a:spcPct val="90000"/>
          </a:lnSpc>
          <a:spcBef>
            <a:spcPct val="20000"/>
          </a:spcBef>
          <a:spcAft>
            <a:spcPct val="0"/>
          </a:spcAft>
          <a:buClr>
            <a:srgbClr val="27305F"/>
          </a:buClr>
          <a:buSzPct val="60000"/>
          <a:buFont typeface="Wingdings" pitchFamily="2" charset="2"/>
          <a:buNone/>
          <a:tabLst/>
          <a:defRPr kumimoji="0" lang="en-US" sz="25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TM04033925[[fn=水滴]]</Template>
  <TotalTime>2599834</TotalTime>
  <Pages>26</Pages>
  <Words>30410</Words>
  <Application>Microsoft Office PowerPoint</Application>
  <PresentationFormat>A4 纸张(210x297 毫米)</PresentationFormat>
  <Paragraphs>4007</Paragraphs>
  <Slides>300</Slides>
  <Notes>33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7</vt:i4>
      </vt:variant>
      <vt:variant>
        <vt:lpstr>幻灯片标题</vt:lpstr>
      </vt:variant>
      <vt:variant>
        <vt:i4>300</vt:i4>
      </vt:variant>
    </vt:vector>
  </HeadingPairs>
  <TitlesOfParts>
    <vt:vector size="322" baseType="lpstr">
      <vt:lpstr>黑体</vt:lpstr>
      <vt:lpstr>华文新魏</vt:lpstr>
      <vt:lpstr>楷体_GB2312</vt:lpstr>
      <vt:lpstr>宋体</vt:lpstr>
      <vt:lpstr>微软雅黑</vt:lpstr>
      <vt:lpstr>Arial</vt:lpstr>
      <vt:lpstr>Arial</vt:lpstr>
      <vt:lpstr>Arial Narrow</vt:lpstr>
      <vt:lpstr>Courier New</vt:lpstr>
      <vt:lpstr>Lucida Sans Typewriter</vt:lpstr>
      <vt:lpstr>Lucida Sans Unicode</vt:lpstr>
      <vt:lpstr>Times New Roman</vt:lpstr>
      <vt:lpstr>Wingdings</vt:lpstr>
      <vt:lpstr>Borland</vt:lpstr>
      <vt:lpstr>1_Borland</vt:lpstr>
      <vt:lpstr>文档</vt:lpstr>
      <vt:lpstr>Document</vt:lpstr>
      <vt:lpstr>位图图像</vt:lpstr>
      <vt:lpstr>公式</vt:lpstr>
      <vt:lpstr>Visio</vt:lpstr>
      <vt:lpstr>Equation</vt:lpstr>
      <vt:lpstr>图片</vt:lpstr>
      <vt:lpstr>总复习</vt:lpstr>
      <vt:lpstr>教学大纲（人大版）</vt:lpstr>
      <vt:lpstr>教学大纲（北理版）</vt:lpstr>
      <vt:lpstr>M1 基本概念</vt:lpstr>
      <vt:lpstr>1.1 数据管理技术的发展</vt:lpstr>
      <vt:lpstr>基本概念</vt:lpstr>
      <vt:lpstr>基本概念</vt:lpstr>
      <vt:lpstr>三级模式结构</vt:lpstr>
      <vt:lpstr>模式</vt:lpstr>
      <vt:lpstr>外模式</vt:lpstr>
      <vt:lpstr>内模式</vt:lpstr>
      <vt:lpstr>二级映射与数据独立性</vt:lpstr>
      <vt:lpstr>外模式/模式</vt:lpstr>
      <vt:lpstr>模式/内模式映像</vt:lpstr>
      <vt:lpstr>M2 数据模型</vt:lpstr>
      <vt:lpstr>数据模型</vt:lpstr>
      <vt:lpstr>数据模型三要素</vt:lpstr>
      <vt:lpstr>2.1 E-R概念模型</vt:lpstr>
      <vt:lpstr>2.1.1 E-R数据模型中的基本概念</vt:lpstr>
      <vt:lpstr>2.1.1 E-R数据模型中的基本概念</vt:lpstr>
      <vt:lpstr>3. 联系</vt:lpstr>
      <vt:lpstr>两个以上的实体集之间的联系</vt:lpstr>
      <vt:lpstr>两个以上的实体集之间的联系</vt:lpstr>
      <vt:lpstr>实体集内部不同实体间的联系</vt:lpstr>
      <vt:lpstr>2.1.2 E-R数据模型 </vt:lpstr>
      <vt:lpstr>2.1.2 E-R数据模型</vt:lpstr>
      <vt:lpstr>例：学生选修课程</vt:lpstr>
      <vt:lpstr>（3）联系</vt:lpstr>
      <vt:lpstr>（3）联系</vt:lpstr>
      <vt:lpstr>2.4  关系模型</vt:lpstr>
      <vt:lpstr>2.4.1 关系模型的基本概念和结构 </vt:lpstr>
      <vt:lpstr>1. 关系</vt:lpstr>
      <vt:lpstr>1. 关系</vt:lpstr>
      <vt:lpstr>概念模式与逻辑模式的对应</vt:lpstr>
      <vt:lpstr>M3 关系数据库</vt:lpstr>
      <vt:lpstr>3.1.1  关系的定义</vt:lpstr>
      <vt:lpstr>2. 笛卡尔积(Cartesian Product)</vt:lpstr>
      <vt:lpstr>2. 笛卡尔积(Cartesian Product)</vt:lpstr>
      <vt:lpstr>3  关系</vt:lpstr>
      <vt:lpstr>3. 关系</vt:lpstr>
      <vt:lpstr>3.1.2  关系模式和关系数据库</vt:lpstr>
      <vt:lpstr>3.1.3 键</vt:lpstr>
      <vt:lpstr>3.1.3 键</vt:lpstr>
      <vt:lpstr>3.1.4 完整性约束</vt:lpstr>
      <vt:lpstr>3.1.4 完整性约束</vt:lpstr>
      <vt:lpstr>2. 参照完整性约束</vt:lpstr>
      <vt:lpstr>2. 参照完整性约束</vt:lpstr>
      <vt:lpstr>3.2.0 关系代数概述</vt:lpstr>
      <vt:lpstr>3.2.0 关系代数概述</vt:lpstr>
      <vt:lpstr>3.2 关系代数</vt:lpstr>
      <vt:lpstr>1. 选择（Selection） </vt:lpstr>
      <vt:lpstr>2. 投影（Projection）</vt:lpstr>
      <vt:lpstr>3. 连接（Join） </vt:lpstr>
      <vt:lpstr>3. 连接（Join）</vt:lpstr>
      <vt:lpstr>3. 连接（Join）</vt:lpstr>
      <vt:lpstr>3. 连接（Join）</vt:lpstr>
      <vt:lpstr>4. 除运算（Division）</vt:lpstr>
      <vt:lpstr>4. 除运算（Division）</vt:lpstr>
      <vt:lpstr>4. 除（Division）</vt:lpstr>
      <vt:lpstr>4. 除（Division）</vt:lpstr>
      <vt:lpstr>3.2.3 扩充的关系运算</vt:lpstr>
      <vt:lpstr>3.2.4 举例</vt:lpstr>
      <vt:lpstr>3.2.4 举例</vt:lpstr>
      <vt:lpstr>3.2.4 举例</vt:lpstr>
      <vt:lpstr>3.2 关系代数</vt:lpstr>
      <vt:lpstr>M4 SQL</vt:lpstr>
      <vt:lpstr>4.1 SQL简介</vt:lpstr>
      <vt:lpstr>SQL的特点</vt:lpstr>
      <vt:lpstr>4.2 SQL的系统结构</vt:lpstr>
      <vt:lpstr>4.3 数 据 定 义</vt:lpstr>
      <vt:lpstr>1. 建立索引 </vt:lpstr>
      <vt:lpstr>索引选择</vt:lpstr>
      <vt:lpstr>4.4.1  查    询</vt:lpstr>
      <vt:lpstr>1.  单表查询</vt:lpstr>
      <vt:lpstr>空值</vt:lpstr>
      <vt:lpstr>使用集函数 </vt:lpstr>
      <vt:lpstr>对查询结果分组 </vt:lpstr>
      <vt:lpstr>对查询结果分组</vt:lpstr>
      <vt:lpstr>对查询结果分组</vt:lpstr>
      <vt:lpstr>对查询结果分组</vt:lpstr>
      <vt:lpstr>对查询结果分组</vt:lpstr>
      <vt:lpstr>(4) 外连接（Outer Join） </vt:lpstr>
      <vt:lpstr>(1)  嵌套查询概述</vt:lpstr>
      <vt:lpstr>(2) 嵌套查询分类及求解方法</vt:lpstr>
      <vt:lpstr>(3) 引出子查询的谓词</vt:lpstr>
      <vt:lpstr>带有ANY或ALL谓词的子查询</vt:lpstr>
      <vt:lpstr>带有EXISTS谓词的子查询</vt:lpstr>
      <vt:lpstr>SELECT语句的一般格式</vt:lpstr>
      <vt:lpstr>1.  插入数据</vt:lpstr>
      <vt:lpstr>2.  修改数据</vt:lpstr>
      <vt:lpstr>3.  删除数据</vt:lpstr>
      <vt:lpstr>4.5  视    图</vt:lpstr>
      <vt:lpstr>4.5.1 视图的定义</vt:lpstr>
      <vt:lpstr>1. 建立视图</vt:lpstr>
      <vt:lpstr>1. 建立视图</vt:lpstr>
      <vt:lpstr>4.5.2 视图上的操作</vt:lpstr>
      <vt:lpstr>4.5.2 视图上的操作</vt:lpstr>
      <vt:lpstr>2. 更新</vt:lpstr>
      <vt:lpstr>2. 更新</vt:lpstr>
      <vt:lpstr>2. 更新</vt:lpstr>
      <vt:lpstr>2. 更新</vt:lpstr>
      <vt:lpstr>更新视图的限制</vt:lpstr>
      <vt:lpstr>更新视图的限制</vt:lpstr>
      <vt:lpstr>4.5.3 视图的优点</vt:lpstr>
      <vt:lpstr>4.5.3 视图的优点</vt:lpstr>
      <vt:lpstr>4.6 SQL的数据控制</vt:lpstr>
      <vt:lpstr>4.6.1 授权</vt:lpstr>
      <vt:lpstr>4.6.2 权限回收</vt:lpstr>
      <vt:lpstr>4.7 嵌入式SQL</vt:lpstr>
      <vt:lpstr>4.7.1 嵌入式SQL与主语言的接口</vt:lpstr>
      <vt:lpstr>将SQL语句嵌入到宿主语言中必须解决的问题</vt:lpstr>
      <vt:lpstr>SQL通信区</vt:lpstr>
      <vt:lpstr>SQL通信区</vt:lpstr>
      <vt:lpstr>将SQL语句嵌入到宿主语言中必须解决的问题</vt:lpstr>
      <vt:lpstr>将SQL语句嵌入到宿主语言中必须解决的问题</vt:lpstr>
      <vt:lpstr>M5 查询处理和 查询优化</vt:lpstr>
      <vt:lpstr>5.1.1 查询处理过程</vt:lpstr>
      <vt:lpstr>1. 选择操作的实现</vt:lpstr>
      <vt:lpstr>1. 选择操作的实现</vt:lpstr>
      <vt:lpstr>1. 选择操作的实现</vt:lpstr>
      <vt:lpstr>PowerPoint 演示文稿</vt:lpstr>
      <vt:lpstr>（3）使用索引（或散列）的扫描方法</vt:lpstr>
      <vt:lpstr>2. 连接操作的实现</vt:lpstr>
      <vt:lpstr>（1） 嵌套循环法</vt:lpstr>
      <vt:lpstr>（2） 索引嵌套循环法</vt:lpstr>
      <vt:lpstr>（3） 排序合并法</vt:lpstr>
      <vt:lpstr>（4） 散列连接（Hash Join）法</vt:lpstr>
      <vt:lpstr>（4） 散列连接（Hash Join）法</vt:lpstr>
      <vt:lpstr>5.2.1 查询优化技术</vt:lpstr>
      <vt:lpstr>5.2.1 查询优化技术</vt:lpstr>
      <vt:lpstr>5.2.2 查询优化实例</vt:lpstr>
      <vt:lpstr>5.2.2 查询优化实例</vt:lpstr>
      <vt:lpstr>5.2.2 查询优化实例</vt:lpstr>
      <vt:lpstr>5.2.2 查询优化实例</vt:lpstr>
      <vt:lpstr>5.2.2 查询优化实例</vt:lpstr>
      <vt:lpstr>5.2.2 查询优化实例</vt:lpstr>
      <vt:lpstr>5.3.2 代数优化策略</vt:lpstr>
      <vt:lpstr>5.3.2 代数优化策略</vt:lpstr>
      <vt:lpstr>5.3.3 代数优化算法</vt:lpstr>
      <vt:lpstr>5.3.3 代数优化算法</vt:lpstr>
      <vt:lpstr>PowerPoint 演示文稿</vt:lpstr>
      <vt:lpstr>5.3.3 代数优化算法</vt:lpstr>
      <vt:lpstr>5.3.3 代数优化算法</vt:lpstr>
      <vt:lpstr>2. 连接操作的启发式规则</vt:lpstr>
      <vt:lpstr>M6 数据库的安全性</vt:lpstr>
      <vt:lpstr>第6章 数据库的安全性</vt:lpstr>
      <vt:lpstr>第6章 数据库的安全性</vt:lpstr>
      <vt:lpstr>6.1 计算机安全性概述</vt:lpstr>
      <vt:lpstr>6.1 计算机安全性概述</vt:lpstr>
      <vt:lpstr>6.1 计算机安全性概述</vt:lpstr>
      <vt:lpstr>6.1 计算机安全性概述</vt:lpstr>
      <vt:lpstr>6.2 数据库安全性概述</vt:lpstr>
      <vt:lpstr>6.4  存取控制</vt:lpstr>
      <vt:lpstr>6.4  存取控制</vt:lpstr>
      <vt:lpstr>常用存取控制方法</vt:lpstr>
      <vt:lpstr>6.4.1  自主存取控制</vt:lpstr>
      <vt:lpstr>6.4.1  自主存取控制</vt:lpstr>
      <vt:lpstr>6.4.1  自主存取控制</vt:lpstr>
      <vt:lpstr>6.4.1  自主存取控制</vt:lpstr>
      <vt:lpstr>3. 权限的传播</vt:lpstr>
      <vt:lpstr>6.4.2 强制存取控制</vt:lpstr>
      <vt:lpstr>6.4.2 强制存取控制</vt:lpstr>
      <vt:lpstr>6.4.2 强制存取控制</vt:lpstr>
      <vt:lpstr>6.4.2 强制存取控制</vt:lpstr>
      <vt:lpstr>6.4.2 强制存取控制</vt:lpstr>
      <vt:lpstr>6.6  数据加密</vt:lpstr>
      <vt:lpstr>6.7  审计</vt:lpstr>
      <vt:lpstr>6.8  统计数据库安全性</vt:lpstr>
      <vt:lpstr>M7 数据库的完整性</vt:lpstr>
      <vt:lpstr>第7章  数据库完整性</vt:lpstr>
      <vt:lpstr>7.1 数据库的完整性概述</vt:lpstr>
      <vt:lpstr>7.1.1 完整性约束条件</vt:lpstr>
      <vt:lpstr>7.1.1 完整性约束条件</vt:lpstr>
      <vt:lpstr>7.1.2 实现数据完整性的方法</vt:lpstr>
      <vt:lpstr>7.1.2 实现数据完整性的方法</vt:lpstr>
      <vt:lpstr>7.1 数据库的完整性概述</vt:lpstr>
      <vt:lpstr>7.2 实体完整性</vt:lpstr>
      <vt:lpstr>7.2.2 实体完整性检查和违约处理</vt:lpstr>
      <vt:lpstr>7.3  参照完整性</vt:lpstr>
      <vt:lpstr>主表与从表</vt:lpstr>
      <vt:lpstr>分析外键约束（主表从表）</vt:lpstr>
      <vt:lpstr>分析外键约束（从表主表）</vt:lpstr>
      <vt:lpstr>7.3.2 参照完整性检查和违约处理</vt:lpstr>
      <vt:lpstr>7.3.2 参照完整性检查和违约处理</vt:lpstr>
      <vt:lpstr>7.3.2 参照完整性检查和违约处理</vt:lpstr>
      <vt:lpstr>7.5  触发器</vt:lpstr>
      <vt:lpstr>7.5.1 触发器概述</vt:lpstr>
      <vt:lpstr>7.5.2 定义触发器</vt:lpstr>
      <vt:lpstr>7.5.2 定义触发器</vt:lpstr>
      <vt:lpstr>7.5.2 定义触发器</vt:lpstr>
      <vt:lpstr>7.5.2 定义触发器</vt:lpstr>
      <vt:lpstr>7.5.3 使用触发器</vt:lpstr>
      <vt:lpstr>SQL Server中的触发器</vt:lpstr>
      <vt:lpstr>SQL Server中的触发器</vt:lpstr>
      <vt:lpstr>SQL Server中的触发器</vt:lpstr>
      <vt:lpstr>M8 数据库恢复技术</vt:lpstr>
      <vt:lpstr>8.1 事务的基本概念和特征</vt:lpstr>
      <vt:lpstr>8.1.1 事务的基本概念</vt:lpstr>
      <vt:lpstr>8.1.2 事务特征</vt:lpstr>
      <vt:lpstr>8.1.2 事务特征</vt:lpstr>
      <vt:lpstr>8.1.2 事务特征</vt:lpstr>
      <vt:lpstr>8.1.2 事务特征</vt:lpstr>
      <vt:lpstr>8.1.3 事务状态</vt:lpstr>
      <vt:lpstr>8.1.3 事务状态</vt:lpstr>
      <vt:lpstr>8.1.3 事务状态</vt:lpstr>
      <vt:lpstr>8.2 数据库恢复的必要性</vt:lpstr>
      <vt:lpstr>恢复的实现技术</vt:lpstr>
      <vt:lpstr>数据转储</vt:lpstr>
      <vt:lpstr>8.5 基于日志的数据库恢复</vt:lpstr>
      <vt:lpstr>日志文件内容</vt:lpstr>
      <vt:lpstr>日志文件的作用</vt:lpstr>
      <vt:lpstr>8.5.1 数据库系统日志文件</vt:lpstr>
      <vt:lpstr>8.5.2 使用日志恢复数据库</vt:lpstr>
      <vt:lpstr>8.5.2 使用日志恢复数据库</vt:lpstr>
      <vt:lpstr>1.事务故障的恢复</vt:lpstr>
      <vt:lpstr>2.系统故障的恢复</vt:lpstr>
      <vt:lpstr>系统故障的恢复步骤</vt:lpstr>
      <vt:lpstr>3. 介质故障的恢复</vt:lpstr>
      <vt:lpstr>利用静态转储的副本进行故障恢复</vt:lpstr>
      <vt:lpstr>利用动态转储的副本进行故障恢复</vt:lpstr>
      <vt:lpstr>介质故障恢复步骤</vt:lpstr>
      <vt:lpstr>8.6 检查点恢复技术</vt:lpstr>
      <vt:lpstr>8.6 检查点恢复技术</vt:lpstr>
      <vt:lpstr>8.6 检查点恢复技术</vt:lpstr>
      <vt:lpstr>8.6 检查点恢复技术</vt:lpstr>
      <vt:lpstr>8.7 数据库镜像恢复技术</vt:lpstr>
      <vt:lpstr>8.9  小结</vt:lpstr>
      <vt:lpstr>M9 并发控制</vt:lpstr>
      <vt:lpstr>问题提出</vt:lpstr>
      <vt:lpstr>9.1 并发事务运行存在的异常问题</vt:lpstr>
      <vt:lpstr>1. 丢失更新</vt:lpstr>
      <vt:lpstr>2. 不可重复读</vt:lpstr>
      <vt:lpstr>3. 读“脏”数据</vt:lpstr>
      <vt:lpstr>9.1 并发事务运行存在的异常问题</vt:lpstr>
      <vt:lpstr>9.2 并发调度的可串行性</vt:lpstr>
      <vt:lpstr>可串行化调度</vt:lpstr>
      <vt:lpstr>9.2.2 调度的冲突等价性</vt:lpstr>
      <vt:lpstr>9.2.2 调度的冲突等价性</vt:lpstr>
      <vt:lpstr>9.2.2 调度的冲突等价性</vt:lpstr>
      <vt:lpstr>9.2.3 调度的状态等价性</vt:lpstr>
      <vt:lpstr>9.2.3 调度的状态等价性</vt:lpstr>
      <vt:lpstr>9.2.3 调度的状态等价性</vt:lpstr>
      <vt:lpstr>9.2.3 调度的状态等价性</vt:lpstr>
      <vt:lpstr>9.3.1  锁</vt:lpstr>
      <vt:lpstr>9.3.1  锁</vt:lpstr>
      <vt:lpstr>9.3.2  封锁协议</vt:lpstr>
      <vt:lpstr>9.3.2  封锁协议</vt:lpstr>
      <vt:lpstr>1．一级封锁协议</vt:lpstr>
      <vt:lpstr>2．二级封锁协议</vt:lpstr>
      <vt:lpstr>2．二级封锁协议</vt:lpstr>
      <vt:lpstr>3．三级封锁协议</vt:lpstr>
      <vt:lpstr>3. 一致性保证 </vt:lpstr>
      <vt:lpstr>9.3.3 活锁</vt:lpstr>
      <vt:lpstr>9.3.3 活锁</vt:lpstr>
      <vt:lpstr>9.3.4  死锁</vt:lpstr>
      <vt:lpstr>1.预防死锁</vt:lpstr>
      <vt:lpstr>2．死锁的检测与恢复</vt:lpstr>
      <vt:lpstr>2．死锁的检测与恢复</vt:lpstr>
      <vt:lpstr>9.3.5 两阶段封锁协议</vt:lpstr>
      <vt:lpstr>9.3.5 两阶段封锁协议</vt:lpstr>
      <vt:lpstr>9.3.5 两阶段封锁协议</vt:lpstr>
      <vt:lpstr>9.3.5 两阶段封锁协议</vt:lpstr>
      <vt:lpstr>9.4 多粒度封锁</vt:lpstr>
      <vt:lpstr>9.4 多粒度封锁</vt:lpstr>
      <vt:lpstr>1. 多粒度封锁</vt:lpstr>
      <vt:lpstr>1. 多粒度封锁</vt:lpstr>
      <vt:lpstr>2. 意向锁</vt:lpstr>
      <vt:lpstr>常用意向锁</vt:lpstr>
      <vt:lpstr>2. 意向锁</vt:lpstr>
      <vt:lpstr>2. 意向锁</vt:lpstr>
      <vt:lpstr>M10 关系数据库 设计理论</vt:lpstr>
      <vt:lpstr>10.1  关系模型的存储异常</vt:lpstr>
      <vt:lpstr>10.2.1  函数依赖的定义</vt:lpstr>
      <vt:lpstr>10.2.1  函数依赖的定义</vt:lpstr>
      <vt:lpstr>10.2.2 函数依赖的蕴涵性</vt:lpstr>
      <vt:lpstr>10.2.2 函数依赖的蕴涵性</vt:lpstr>
      <vt:lpstr>属性闭包</vt:lpstr>
      <vt:lpstr>10.3.1 Armstrong公理</vt:lpstr>
      <vt:lpstr>求属性闭包的算法</vt:lpstr>
      <vt:lpstr>求属性闭包的算法</vt:lpstr>
      <vt:lpstr>关系模式的规范化</vt:lpstr>
      <vt:lpstr>关系模式的规范化</vt:lpstr>
      <vt:lpstr>10.5.4 Boyce-Codd范式(BCNF)</vt:lpstr>
      <vt:lpstr>规范化小结</vt:lpstr>
      <vt:lpstr>最小依赖集</vt:lpstr>
      <vt:lpstr>10.4  模式分解</vt:lpstr>
      <vt:lpstr>10.4.2 分解的保持依赖性</vt:lpstr>
      <vt:lpstr>总结</vt:lpstr>
      <vt:lpstr>M11 数据库设计</vt:lpstr>
      <vt:lpstr>数据库设计的过程</vt:lpstr>
      <vt:lpstr>数据库设计的过程</vt:lpstr>
      <vt:lpstr>数据库各级模式的形成过程</vt:lpstr>
      <vt:lpstr>采用E-R模型方法的概念结构设计</vt:lpstr>
      <vt:lpstr>三. 逻辑结构设计</vt:lpstr>
      <vt:lpstr>E-R模型向关系模型的转换</vt:lpstr>
      <vt:lpstr>M12 数据库编程</vt:lpstr>
      <vt:lpstr>本章内容</vt:lpstr>
      <vt:lpstr>12.1.2 过程的类型</vt:lpstr>
      <vt:lpstr>12.1.2 存储过程的作用</vt:lpstr>
      <vt:lpstr>12.4  Transact-SQL用户定义函数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subject>第1章</dc:subject>
  <dc:creator>sunxin</dc:creator>
  <cp:lastModifiedBy>Zhang Aoqian</cp:lastModifiedBy>
  <cp:revision>2497</cp:revision>
  <cp:lastPrinted>1998-03-12T04:44:47Z</cp:lastPrinted>
  <dcterms:created xsi:type="dcterms:W3CDTF">2001-07-02T15:09:48Z</dcterms:created>
  <dcterms:modified xsi:type="dcterms:W3CDTF">2024-06-12T13:06:04Z</dcterms:modified>
</cp:coreProperties>
</file>