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1" r:id="rId15"/>
    <p:sldId id="282" r:id="rId16"/>
    <p:sldId id="283" r:id="rId17"/>
    <p:sldId id="284" r:id="rId18"/>
    <p:sldId id="285" r:id="rId19"/>
    <p:sldId id="287" r:id="rId20"/>
    <p:sldId id="288" r:id="rId21"/>
    <p:sldId id="289" r:id="rId22"/>
    <p:sldId id="290" r:id="rId23"/>
    <p:sldId id="291" r:id="rId24"/>
    <p:sldId id="292" r:id="rId25"/>
    <p:sldId id="293" r:id="rId26"/>
    <p:sldId id="294" r:id="rId27"/>
    <p:sldId id="296" r:id="rId28"/>
    <p:sldId id="295" r:id="rId29"/>
    <p:sldId id="297" r:id="rId30"/>
    <p:sldId id="298" r:id="rId31"/>
    <p:sldId id="286"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QT中实现多线程的四种方式和线程同步</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3）在主线程中创建一个QThread对象，也就是子线程的对象</a:t>
            </a:r>
            <a:endParaRPr lang="zh-CN" altLang="en-US"/>
          </a:p>
          <a:p>
            <a:pPr lvl="1"/>
            <a:endParaRPr lang="zh-CN" altLang="en-US"/>
          </a:p>
          <a:p>
            <a:pPr lvl="1"/>
            <a:endParaRPr lang="zh-CN" altLang="en-US"/>
          </a:p>
          <a:p>
            <a:pPr lvl="1"/>
            <a:endParaRPr lang="zh-CN" altLang="en-US"/>
          </a:p>
          <a:p>
            <a:pPr lvl="1"/>
            <a:r>
              <a:rPr lang="zh-CN" altLang="en-US"/>
              <a:t>4）主线程中创建该类的对象（创建该类对象千万不要指定父对象）</a:t>
            </a:r>
            <a:endParaRPr lang="zh-CN" altLang="en-US"/>
          </a:p>
        </p:txBody>
      </p:sp>
      <p:sp>
        <p:nvSpPr>
          <p:cNvPr id="4" name="文本框 3"/>
          <p:cNvSpPr txBox="1"/>
          <p:nvPr/>
        </p:nvSpPr>
        <p:spPr>
          <a:xfrm>
            <a:off x="2771775" y="2630805"/>
            <a:ext cx="6096000" cy="460375"/>
          </a:xfrm>
          <a:prstGeom prst="rect">
            <a:avLst/>
          </a:prstGeom>
          <a:noFill/>
        </p:spPr>
        <p:txBody>
          <a:bodyPr wrap="square" rtlCol="0" anchor="t">
            <a:spAutoFit/>
          </a:bodyPr>
          <a:p>
            <a:r>
              <a:rPr lang="zh-CN" altLang="en-US" sz="2400"/>
              <a:t>QThread* subThread =  new QThread;</a:t>
            </a:r>
            <a:endParaRPr lang="zh-CN" altLang="en-US" sz="2400"/>
          </a:p>
        </p:txBody>
      </p:sp>
      <p:sp>
        <p:nvSpPr>
          <p:cNvPr id="5" name="文本框 4"/>
          <p:cNvSpPr txBox="1"/>
          <p:nvPr/>
        </p:nvSpPr>
        <p:spPr>
          <a:xfrm>
            <a:off x="2771775" y="4173220"/>
            <a:ext cx="6724650" cy="829945"/>
          </a:xfrm>
          <a:prstGeom prst="rect">
            <a:avLst/>
          </a:prstGeom>
          <a:noFill/>
        </p:spPr>
        <p:txBody>
          <a:bodyPr wrap="square" rtlCol="0" anchor="t">
            <a:spAutoFit/>
          </a:bodyPr>
          <a:p>
            <a:r>
              <a:rPr lang="zh-CN" altLang="en-US" sz="2400"/>
              <a:t>subObject* subObj = new subObject(this);      //error</a:t>
            </a:r>
            <a:endParaRPr lang="zh-CN" altLang="en-US" sz="2400"/>
          </a:p>
          <a:p>
            <a:r>
              <a:rPr lang="zh-CN" altLang="en-US" sz="2400"/>
              <a:t>subObject* subObj = new subObject;            //OK</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5）将工作类subObject对象移动到创建的子线程对象中，需要调用继承自QObject类提供的 moveToThread()方法</a:t>
            </a:r>
            <a:endParaRPr lang="zh-CN" altLang="en-US"/>
          </a:p>
          <a:p>
            <a:pPr lvl="1"/>
            <a:endParaRPr lang="zh-CN" altLang="en-US"/>
          </a:p>
          <a:p>
            <a:pPr lvl="1"/>
            <a:endParaRPr lang="zh-CN" altLang="en-US"/>
          </a:p>
          <a:p>
            <a:pPr lvl="1"/>
            <a:endParaRPr lang="zh-CN" altLang="en-US"/>
          </a:p>
          <a:p>
            <a:pPr lvl="1"/>
            <a:endParaRPr lang="zh-CN" altLang="en-US"/>
          </a:p>
          <a:p>
            <a:pPr lvl="1"/>
            <a:r>
              <a:rPr lang="zh-CN" altLang="en-US"/>
              <a:t>6）启动子线程，调用start()方法，但这时候并不会启动子线程的工作函数</a:t>
            </a:r>
            <a:endParaRPr lang="zh-CN" altLang="en-US"/>
          </a:p>
        </p:txBody>
      </p:sp>
      <p:sp>
        <p:nvSpPr>
          <p:cNvPr id="4" name="文本框 3"/>
          <p:cNvSpPr txBox="1"/>
          <p:nvPr/>
        </p:nvSpPr>
        <p:spPr>
          <a:xfrm>
            <a:off x="2863215" y="2860675"/>
            <a:ext cx="6847840" cy="829945"/>
          </a:xfrm>
          <a:prstGeom prst="rect">
            <a:avLst/>
          </a:prstGeom>
          <a:noFill/>
        </p:spPr>
        <p:txBody>
          <a:bodyPr wrap="square" rtlCol="0" anchor="t">
            <a:spAutoFit/>
          </a:bodyPr>
          <a:p>
            <a:r>
              <a:rPr lang="zh-CN" altLang="en-US" sz="2400"/>
              <a:t>// void moveToThread(QThread *targetThread)</a:t>
            </a:r>
            <a:endParaRPr lang="zh-CN" altLang="en-US" sz="2400"/>
          </a:p>
          <a:p>
            <a:r>
              <a:rPr lang="zh-CN" altLang="en-US" sz="2400"/>
              <a:t>subObj-&gt;moveToThread(subThread);</a:t>
            </a:r>
            <a:endParaRPr lang="zh-CN" altLang="en-US" sz="2400"/>
          </a:p>
        </p:txBody>
      </p:sp>
      <p:sp>
        <p:nvSpPr>
          <p:cNvPr id="5" name="文本框 4"/>
          <p:cNvSpPr txBox="1"/>
          <p:nvPr/>
        </p:nvSpPr>
        <p:spPr>
          <a:xfrm>
            <a:off x="2863215" y="4765040"/>
            <a:ext cx="6096000" cy="460375"/>
          </a:xfrm>
          <a:prstGeom prst="rect">
            <a:avLst/>
          </a:prstGeom>
          <a:noFill/>
        </p:spPr>
        <p:txBody>
          <a:bodyPr wrap="square" rtlCol="0" anchor="t">
            <a:spAutoFit/>
          </a:bodyPr>
          <a:p>
            <a:r>
              <a:rPr lang="zh-CN" altLang="en-US" sz="2400"/>
              <a:t>subThread-&gt;start();</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7）在主线程中通过信号槽调用线程类subObject对象的工作函数，这时候才会到子线程中运行该工作函数</a:t>
            </a:r>
            <a:endParaRPr lang="zh-CN" altLang="en-US"/>
          </a:p>
          <a:p>
            <a:pPr lvl="2"/>
            <a:r>
              <a:rPr lang="zh-CN" altLang="en-US"/>
              <a:t>直接调用 QObject::moveToThread() 函数，将继承自 QObject 的对象移到线程里面。此时该对象的 槽函数运行在另一个线程里面。 也就是说，当有信号绑定到该对象的槽函数的时候，并发送信号，该槽函数就运行在另一个线程里，否则该函数仍然运行在对象所在的线程中.</a:t>
            </a:r>
            <a:endParaRPr lang="zh-CN" altLang="en-US"/>
          </a:p>
          <a:p>
            <a:pPr lvl="3"/>
            <a:endParaRPr lang="zh-CN" altLang="en-US"/>
          </a:p>
        </p:txBody>
      </p:sp>
      <p:sp>
        <p:nvSpPr>
          <p:cNvPr id="4" name="文本框 3"/>
          <p:cNvSpPr txBox="1"/>
          <p:nvPr/>
        </p:nvSpPr>
        <p:spPr>
          <a:xfrm>
            <a:off x="1267460" y="4171950"/>
            <a:ext cx="10085705" cy="460375"/>
          </a:xfrm>
          <a:prstGeom prst="rect">
            <a:avLst/>
          </a:prstGeom>
          <a:noFill/>
        </p:spPr>
        <p:txBody>
          <a:bodyPr wrap="square" rtlCol="0" anchor="t">
            <a:spAutoFit/>
          </a:bodyPr>
          <a:p>
            <a:r>
              <a:rPr lang="zh-CN" altLang="en-US" sz="2400"/>
              <a:t>connect(ui-&gt;pushButton,&amp;QPushButton::clicked,subObj,&amp;subObject::working);</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三、线程同步</a:t>
            </a:r>
            <a:endParaRPr lang="zh-CN" altLang="en-US"/>
          </a:p>
        </p:txBody>
      </p:sp>
      <p:sp>
        <p:nvSpPr>
          <p:cNvPr id="3" name="内容占位符 2"/>
          <p:cNvSpPr>
            <a:spLocks noGrp="1"/>
          </p:cNvSpPr>
          <p:nvPr>
            <p:ph idx="1"/>
          </p:nvPr>
        </p:nvSpPr>
        <p:spPr/>
        <p:txBody>
          <a:bodyPr/>
          <a:p>
            <a:r>
              <a:rPr lang="zh-CN" altLang="en-US"/>
              <a:t>虽然线程的目的是允许代码并行运行，但有时线程必须停止并等待其他线程。例如，如果两个线程试图同时写入同一个变量，结果是未定义的。强迫线程相互等待的原则称为互斥。这是保护数据等共享资源的常用技术。</a:t>
            </a:r>
            <a:endParaRPr lang="zh-CN" altLang="en-US"/>
          </a:p>
          <a:p>
            <a:r>
              <a:rPr lang="zh-CN" altLang="en-US">
                <a:sym typeface="+mn-ea"/>
              </a:rPr>
              <a:t>Qt提供了用于同步线程的低级原语和高级机制，介绍如下：</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0515600" cy="4894580"/>
          </a:xfrm>
        </p:spPr>
        <p:txBody>
          <a:bodyPr>
            <a:normAutofit lnSpcReduction="10000"/>
          </a:bodyPr>
          <a:p>
            <a:r>
              <a:rPr lang="zh-CN" altLang="en-US"/>
              <a:t>1、低级同步原语</a:t>
            </a:r>
            <a:endParaRPr lang="zh-CN" altLang="en-US"/>
          </a:p>
          <a:p>
            <a:pPr lvl="1"/>
            <a:r>
              <a:rPr lang="en-US" altLang="zh-CN"/>
              <a:t>1</a:t>
            </a:r>
            <a:r>
              <a:rPr lang="zh-CN" altLang="en-US"/>
              <a:t>）QMutex 是强制互斥的基本类。线程锁定互斥锁是为了访问共享资源。如果第二个线程在互斥锁已经锁定时试图锁定互斥锁，则第二个线程将进入休眠状态，直到第一个线程完成其任务并解锁互斥锁。</a:t>
            </a:r>
            <a:endParaRPr lang="zh-CN" altLang="en-US"/>
          </a:p>
          <a:p>
            <a:pPr lvl="1"/>
            <a:r>
              <a:rPr lang="en-US" altLang="zh-CN"/>
              <a:t>2</a:t>
            </a:r>
            <a:r>
              <a:rPr lang="zh-CN" altLang="en-US"/>
              <a:t>）QReadWriteLock 类似于QMutex，除了它区分了“读”和“写”访问。当一段数据没有被写入时，多个线程同时从中读取是安全的。QMutex强制多个读取器轮流读取共享数据，而QReadWriteLock允许同时读取，从而提高了并行性。（读锁共享，写锁互斥）</a:t>
            </a:r>
            <a:endParaRPr lang="zh-CN" altLang="en-US"/>
          </a:p>
          <a:p>
            <a:pPr lvl="1"/>
            <a:r>
              <a:rPr lang="en-US" altLang="zh-CN"/>
              <a:t>3</a:t>
            </a:r>
            <a:r>
              <a:rPr lang="zh-CN" altLang="en-US"/>
              <a:t>）QSemaphore 是QMutex的一个推广,它保护了一定数量的相同资源。相反，QMutex只保护一个资源。比如信号量的一个典型应用：同步生产者和消费者之间对循环缓冲区的访问。</a:t>
            </a:r>
            <a:endParaRPr lang="zh-CN" altLang="en-US"/>
          </a:p>
          <a:p>
            <a:pPr lvl="1"/>
            <a:r>
              <a:rPr lang="en-US" altLang="zh-CN"/>
              <a:t>4</a:t>
            </a:r>
            <a:r>
              <a:rPr lang="zh-CN" altLang="en-US"/>
              <a:t>）QWaitCondition 同步线程不是通过强制互斥，而是通过提供一个条件变量。其他原语使线程等待资源被解锁，而QWaitCondition使线程等待特定条件被满足。为了让等待的线程继续，可以调用wakeOne()随机唤醒一个线程，或者调用wakeAll()同时唤醒所有线程。</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pPr lvl="1"/>
            <a:r>
              <a:rPr lang="zh-CN" altLang="en-US"/>
              <a:t>注意：</a:t>
            </a:r>
            <a:endParaRPr lang="zh-CN" altLang="en-US"/>
          </a:p>
          <a:p>
            <a:pPr lvl="2"/>
            <a:r>
              <a:rPr lang="zh-CN" altLang="en-US"/>
              <a:t>Qt的这些同步类依赖于使用正确对齐的指针。例如，不能在MSVC中使用打包类。</a:t>
            </a:r>
            <a:endParaRPr lang="zh-CN" altLang="en-US"/>
          </a:p>
          <a:p>
            <a:pPr lvl="2"/>
            <a:r>
              <a:rPr lang="zh-CN" altLang="en-US"/>
              <a:t>这些同步类可用于使方法线程安全。然而，这样做会导致性能损失，这就是为什么大多数Qt方法不是线程安全的。</a:t>
            </a:r>
            <a:endParaRPr lang="zh-CN" altLang="en-US"/>
          </a:p>
          <a:p>
            <a:pPr lvl="1"/>
            <a:r>
              <a:rPr lang="zh-CN" altLang="en-US"/>
              <a:t>风险：</a:t>
            </a:r>
            <a:endParaRPr lang="zh-CN" altLang="en-US"/>
          </a:p>
          <a:p>
            <a:pPr lvl="2"/>
            <a:r>
              <a:rPr lang="zh-CN" altLang="en-US"/>
              <a:t>如果一个线程锁定了一个资源，但没有解锁它，应用程序可能会冻结，因为该资源将对其他线程永久不可用。例如，如果抛出异常并强制当前函数在不释放锁的情况下返回，就会发生这种情况。</a:t>
            </a:r>
            <a:endParaRPr lang="zh-CN" altLang="en-US"/>
          </a:p>
          <a:p>
            <a:pPr lvl="2"/>
            <a:r>
              <a:rPr lang="zh-CN" altLang="en-US"/>
              <a:t>另一个类似的场景是死锁。例如，假设线程A正在等待线程B解锁一个资源。如果线程B也在等待线程A解锁不同的资源，那么两个线程将永远等待下去，因此应用程序将被冻结。</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方便类：</a:t>
            </a:r>
            <a:endParaRPr lang="zh-CN" altLang="en-US"/>
          </a:p>
          <a:p>
            <a:pPr lvl="2"/>
            <a:r>
              <a:rPr lang="zh-CN" altLang="en-US"/>
              <a:t>QMutexLocker，QReadLocker，QWriteLocker是方便类，它们使QMutex和QReadWriteLock的使用更容易。这些方便类都是在构造时锁定资源，在析构时自动解锁释放资源。它们被设计用来简化使用QMutex和QReadWriteLock的代码，从而降低资源被意外永久锁定的几率。</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825625"/>
            <a:ext cx="10515600" cy="4888865"/>
          </a:xfrm>
        </p:spPr>
        <p:txBody>
          <a:bodyPr>
            <a:normAutofit fontScale="90000" lnSpcReduction="10000"/>
          </a:bodyPr>
          <a:p>
            <a:r>
              <a:rPr lang="zh-CN" altLang="en-US"/>
              <a:t>2、高级事件队列</a:t>
            </a:r>
            <a:endParaRPr lang="zh-CN" altLang="en-US"/>
          </a:p>
          <a:p>
            <a:pPr lvl="1"/>
            <a:r>
              <a:rPr lang="en-US" altLang="zh-CN"/>
              <a:t>1</a:t>
            </a:r>
            <a:r>
              <a:rPr lang="zh-CN" altLang="en-US"/>
              <a:t>）Qt的事件系统对于线程间通信非常有用。每个线程都有自己的事件循环。要调用另一个线程中的槽(或任何可调用方法)，请将该调用放在目标线程的事件循环中。这让目标线程在槽开始运行之前完成当前任务，而原始线程继续并行运行。</a:t>
            </a:r>
            <a:endParaRPr lang="zh-CN" altLang="en-US"/>
          </a:p>
          <a:p>
            <a:pPr lvl="1"/>
            <a:r>
              <a:rPr lang="en-US" altLang="zh-CN"/>
              <a:t>2</a:t>
            </a:r>
            <a:r>
              <a:rPr lang="zh-CN" altLang="en-US"/>
              <a:t>）若要在事件循环中放置调用，请建立排队的信号槽连接。每当信号发出时，它的参数将被事件系统记录，信号接收器所在的线程将运行该插槽。或者调用QMetaObject::invokeMethod()在没有信号的情况下也能达到同样的效果。在这两种情况下，都必须使用排队连接，因为直接连接绕过事件系统并在当前线程中立即运行该方法。</a:t>
            </a:r>
            <a:endParaRPr lang="zh-CN" altLang="en-US"/>
          </a:p>
          <a:p>
            <a:pPr lvl="1"/>
            <a:r>
              <a:rPr lang="en-US" altLang="zh-CN"/>
              <a:t>3</a:t>
            </a:r>
            <a:r>
              <a:rPr lang="zh-CN" altLang="en-US"/>
              <a:t>）与使用低级原语不同，使用事件系统进行线程同步时没有死锁的风险。但是，事件系统并不强制互斥。如果可调用方法访问共享数据，它们仍然必须受到低级原语的保护。</a:t>
            </a:r>
            <a:endParaRPr lang="zh-CN" altLang="en-US"/>
          </a:p>
          <a:p>
            <a:pPr lvl="1"/>
            <a:r>
              <a:rPr lang="en-US" altLang="zh-CN"/>
              <a:t>4</a:t>
            </a:r>
            <a:r>
              <a:rPr lang="zh-CN" altLang="en-US"/>
              <a:t>）尽管如此，Qt的事件系统以及隐式共享数据结构为传统的线程锁定提供了一种替代方案。如果信号和槽是专用的，并且线程之间没有共享变量，那么多线程程序完全可以不使用低级原语。</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四、Qt中多线程的使用</a:t>
            </a:r>
            <a:endParaRPr lang="zh-CN" altLang="en-US"/>
          </a:p>
        </p:txBody>
      </p:sp>
      <p:sp>
        <p:nvSpPr>
          <p:cNvPr id="3" name="内容占位符 2"/>
          <p:cNvSpPr>
            <a:spLocks noGrp="1"/>
          </p:cNvSpPr>
          <p:nvPr>
            <p:ph idx="1"/>
          </p:nvPr>
        </p:nvSpPr>
        <p:spPr/>
        <p:txBody>
          <a:bodyPr>
            <a:normAutofit/>
          </a:bodyPr>
          <a:p>
            <a:r>
              <a:rPr lang="zh-CN" altLang="en-US"/>
              <a:t>Qt的多线程机制允许开发者在单个应用程序进程中创建并行任务，从而实现高效的资源利用和流畅的用户体验。</a:t>
            </a:r>
            <a:endParaRPr lang="zh-CN" altLang="en-US"/>
          </a:p>
          <a:p>
            <a:r>
              <a:rPr lang="zh-CN" altLang="en-US"/>
              <a:t>1. QThread 类：</a:t>
            </a:r>
            <a:endParaRPr lang="zh-CN" altLang="en-US"/>
          </a:p>
          <a:p>
            <a:pPr lvl="1"/>
            <a:r>
              <a:rPr lang="zh-CN" altLang="en-US"/>
              <a:t>Qt 提供了 QThread 类来实现跨平台的多线程功能。</a:t>
            </a:r>
            <a:endParaRPr lang="zh-CN" altLang="en-US"/>
          </a:p>
          <a:p>
            <a:pPr lvl="1"/>
            <a:r>
              <a:rPr lang="zh-CN" altLang="en-US"/>
              <a:t>每个 QThread 对象代表一个操作系统级别的线程。</a:t>
            </a:r>
            <a:endParaRPr lang="zh-CN" altLang="en-US"/>
          </a:p>
          <a:p>
            <a:pPr lvl="1"/>
            <a:r>
              <a:rPr lang="zh-CN" altLang="en-US">
                <a:solidFill>
                  <a:srgbClr val="FF0000"/>
                </a:solidFill>
              </a:rPr>
              <a:t>不建议直接在 QThread 对象的子类中覆盖 run() 函数并在其中执行长耗时任务；而是应该创建一个工作类，继承自 QObject，并在线程中移动这个工作对象，使其在新线程的事件循环中执行任务。</a:t>
            </a:r>
            <a:endParaRPr lang="zh-CN" altLang="en-US">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头文件</a:t>
            </a:r>
            <a:endParaRPr lang="zh-CN" altLang="en-US"/>
          </a:p>
          <a:p>
            <a:pPr lvl="2"/>
            <a:r>
              <a:rPr lang="zh-CN" altLang="en-US"/>
              <a:t>#include&lt;QThread&gt;</a:t>
            </a:r>
            <a:endParaRPr lang="zh-CN" altLang="en-US"/>
          </a:p>
          <a:p>
            <a:pPr lvl="1"/>
            <a:r>
              <a:rPr lang="zh-CN" altLang="en-US"/>
              <a:t>所属模块：</a:t>
            </a:r>
            <a:endParaRPr lang="zh-CN" altLang="en-US"/>
          </a:p>
          <a:p>
            <a:pPr lvl="2"/>
            <a:r>
              <a:rPr lang="zh-CN" altLang="en-US"/>
              <a:t>QT += core</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目录</a:t>
            </a:r>
            <a:endParaRPr lang="zh-CN" altLang="en-US"/>
          </a:p>
        </p:txBody>
      </p:sp>
      <p:sp>
        <p:nvSpPr>
          <p:cNvPr id="3" name="内容占位符 2"/>
          <p:cNvSpPr>
            <a:spLocks noGrp="1"/>
          </p:cNvSpPr>
          <p:nvPr>
            <p:ph idx="1"/>
          </p:nvPr>
        </p:nvSpPr>
        <p:spPr/>
        <p:txBody>
          <a:bodyPr/>
          <a:p>
            <a:endParaRPr lang="zh-CN" altLang="en-US"/>
          </a:p>
        </p:txBody>
      </p:sp>
      <p:sp>
        <p:nvSpPr>
          <p:cNvPr id="4" name="文本框 3"/>
          <p:cNvSpPr txBox="1"/>
          <p:nvPr/>
        </p:nvSpPr>
        <p:spPr>
          <a:xfrm>
            <a:off x="3968750" y="1339850"/>
            <a:ext cx="6096000" cy="5323205"/>
          </a:xfrm>
          <a:prstGeom prst="rect">
            <a:avLst/>
          </a:prstGeom>
          <a:noFill/>
        </p:spPr>
        <p:txBody>
          <a:bodyPr wrap="square" rtlCol="0" anchor="t">
            <a:spAutoFit/>
          </a:bodyPr>
          <a:p>
            <a:r>
              <a:rPr lang="zh-CN" altLang="en-US" sz="2000"/>
              <a:t>一、继承QThread</a:t>
            </a:r>
            <a:endParaRPr lang="zh-CN" altLang="en-US" sz="2000"/>
          </a:p>
          <a:p>
            <a:pPr indent="457200"/>
            <a:r>
              <a:rPr lang="zh-CN" altLang="en-US" sz="2000"/>
              <a:t>1.基本概念</a:t>
            </a:r>
            <a:endParaRPr lang="zh-CN" altLang="en-US" sz="2000"/>
          </a:p>
          <a:p>
            <a:pPr indent="457200"/>
            <a:r>
              <a:rPr lang="zh-CN" altLang="en-US" sz="2000"/>
              <a:t>2.操作流程</a:t>
            </a:r>
            <a:endParaRPr lang="zh-CN" altLang="en-US" sz="2000"/>
          </a:p>
          <a:p>
            <a:r>
              <a:rPr lang="zh-CN" altLang="en-US" sz="2000"/>
              <a:t>二、继承QObject（推荐）</a:t>
            </a:r>
            <a:endParaRPr lang="zh-CN" altLang="en-US" sz="2000"/>
          </a:p>
          <a:p>
            <a:pPr indent="457200"/>
            <a:r>
              <a:rPr lang="zh-CN" altLang="en-US" sz="2000"/>
              <a:t>1.基本概念</a:t>
            </a:r>
            <a:endParaRPr lang="zh-CN" altLang="en-US" sz="2000"/>
          </a:p>
          <a:p>
            <a:pPr indent="457200"/>
            <a:r>
              <a:rPr lang="zh-CN" altLang="en-US" sz="2000"/>
              <a:t>2.操作流程</a:t>
            </a:r>
            <a:endParaRPr lang="zh-CN" altLang="en-US" sz="2000"/>
          </a:p>
          <a:p>
            <a:r>
              <a:rPr lang="zh-CN" altLang="en-US" sz="2000"/>
              <a:t>三、继承QRunnable，配合QThreadPool实现多线程</a:t>
            </a:r>
            <a:endParaRPr lang="zh-CN" altLang="en-US" sz="2000"/>
          </a:p>
          <a:p>
            <a:pPr indent="457200"/>
            <a:r>
              <a:rPr lang="zh-CN" altLang="en-US" sz="2000"/>
              <a:t>1.外界通信</a:t>
            </a:r>
            <a:endParaRPr lang="zh-CN" altLang="en-US" sz="2000"/>
          </a:p>
          <a:p>
            <a:pPr indent="457200"/>
            <a:r>
              <a:rPr lang="zh-CN" altLang="en-US" sz="2000"/>
              <a:t>2.QMetaObject::invokeMethod()介绍</a:t>
            </a:r>
            <a:endParaRPr lang="zh-CN" altLang="en-US" sz="2000"/>
          </a:p>
          <a:p>
            <a:pPr indent="457200"/>
            <a:r>
              <a:rPr lang="zh-CN" altLang="en-US" sz="2000"/>
              <a:t>3.QMetaObject::invokeMethod()使用方式</a:t>
            </a:r>
            <a:endParaRPr lang="zh-CN" altLang="en-US" sz="2000"/>
          </a:p>
          <a:p>
            <a:r>
              <a:rPr lang="zh-CN" altLang="en-US" sz="2000"/>
              <a:t>四、使用QtConcurrent::run()</a:t>
            </a:r>
            <a:endParaRPr lang="zh-CN" altLang="en-US" sz="2000"/>
          </a:p>
          <a:p>
            <a:pPr indent="457200"/>
            <a:r>
              <a:rPr lang="zh-CN" altLang="en-US" sz="2000"/>
              <a:t>1.基本概念</a:t>
            </a:r>
            <a:endParaRPr lang="zh-CN" altLang="en-US" sz="2000"/>
          </a:p>
          <a:p>
            <a:pPr indent="457200"/>
            <a:r>
              <a:rPr lang="zh-CN" altLang="en-US" sz="2000"/>
              <a:t>2.操作流程</a:t>
            </a:r>
            <a:endParaRPr lang="zh-CN" altLang="en-US" sz="2000"/>
          </a:p>
          <a:p>
            <a:pPr indent="457200"/>
            <a:r>
              <a:rPr lang="zh-CN" altLang="en-US" sz="2000"/>
              <a:t>3.实现案例</a:t>
            </a:r>
            <a:endParaRPr lang="zh-CN" altLang="en-US" sz="2000"/>
          </a:p>
          <a:p>
            <a:r>
              <a:rPr lang="zh-CN" altLang="en-US" sz="2000"/>
              <a:t>五，线程同步</a:t>
            </a:r>
            <a:endParaRPr lang="zh-CN" altLang="en-US" sz="2000"/>
          </a:p>
          <a:p>
            <a:pPr indent="457200"/>
            <a:r>
              <a:rPr lang="zh-CN" altLang="en-US" sz="2000"/>
              <a:t>1.低级同步原语</a:t>
            </a:r>
            <a:endParaRPr lang="zh-CN" altLang="en-US" sz="2000"/>
          </a:p>
          <a:p>
            <a:pPr indent="457200"/>
            <a:r>
              <a:rPr lang="zh-CN" altLang="en-US" sz="2000"/>
              <a:t>2.高级事件队列</a:t>
            </a:r>
            <a:endParaRPr lang="zh-CN"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2. 线程的创建与启动：</a:t>
            </a:r>
            <a:endParaRPr lang="zh-CN" altLang="en-US"/>
          </a:p>
          <a:p>
            <a:pPr lvl="1"/>
            <a:r>
              <a:rPr lang="zh-CN" altLang="en-US"/>
              <a:t>创建一个新的线程通常包括实例化一个 QThread 对象，创建一个要在新线程上执行任务的工作类实例，并将该工作类移动到新线程中。</a:t>
            </a:r>
            <a:endParaRPr lang="zh-CN" altLang="en-US"/>
          </a:p>
          <a:p>
            <a:pPr lvl="1"/>
            <a:r>
              <a:rPr lang="zh-CN" altLang="en-US"/>
              <a:t>通过调用 QThread::start() 方法启动线程，这会触发 QThread 对象的 run() 函数，但在现代Qt实践下，run() 函数主要用于启动事件循环而非执行具体业务逻辑。</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90000"/>
          </a:bodyPr>
          <a:p>
            <a:r>
              <a:rPr lang="zh-CN" altLang="en-US"/>
              <a:t>3. 线程间通信：</a:t>
            </a:r>
            <a:endParaRPr lang="zh-CN" altLang="en-US"/>
          </a:p>
          <a:p>
            <a:pPr lvl="1"/>
            <a:r>
              <a:rPr lang="zh-CN" altLang="en-US"/>
              <a:t>Qt的信号和槽机制可用于线程间的通信，由于它是类型安全且异步的，所以特别适合于多线程环境。</a:t>
            </a:r>
            <a:endParaRPr lang="zh-CN" altLang="en-US"/>
          </a:p>
          <a:p>
            <a:pPr lvl="1"/>
            <a:r>
              <a:rPr lang="zh-CN" altLang="en-US"/>
              <a:t>使用 moveToThread() 函数将一个QObject移动到另一个线程中后，其发出的信号会在目标线程的事件循环中排队，通过连接信号到槽，可以在不同线程之间安全地传递数据和控制流。</a:t>
            </a:r>
            <a:endParaRPr lang="zh-CN" altLang="en-US"/>
          </a:p>
          <a:p>
            <a:pPr lvl="1"/>
            <a:r>
              <a:rPr lang="zh-CN" altLang="en-US"/>
              <a:t>在下面例子中，我们创建了一个Worker类，其中doWork槽函数包含我们要在新线程中执行的实际任务。我们将Worker对象移动到新创建的QThread中，并通过信号槽机制连接QThread::started信号和Worker::doWork槽函数。</a:t>
            </a:r>
            <a:endParaRPr lang="zh-CN" altLang="en-US"/>
          </a:p>
          <a:p>
            <a:pPr lvl="1"/>
            <a:r>
              <a:rPr lang="zh-CN" altLang="en-US"/>
              <a:t>当调用workerThread.start()时，新线程的事件循环开始运行，进而触发Worker::doWork方法执行。</a:t>
            </a:r>
            <a:endParaRPr lang="zh-CN" altLang="en-US"/>
          </a:p>
          <a:p>
            <a:pPr lvl="1"/>
            <a:r>
              <a:rPr lang="zh-CN" altLang="en-US"/>
              <a:t>注意，这里并没有直接在QThread的子类中重写run()函数来执行任务。</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633345" y="225425"/>
            <a:ext cx="8413750" cy="6462395"/>
          </a:xfrm>
          <a:prstGeom prst="rect">
            <a:avLst/>
          </a:prstGeom>
          <a:noFill/>
        </p:spPr>
        <p:txBody>
          <a:bodyPr wrap="square" rtlCol="0" anchor="t">
            <a:spAutoFit/>
          </a:bodyPr>
          <a:p>
            <a:r>
              <a:rPr lang="zh-CN" altLang="en-US"/>
              <a:t>// Worker.h</a:t>
            </a:r>
            <a:endParaRPr lang="zh-CN" altLang="en-US"/>
          </a:p>
          <a:p>
            <a:r>
              <a:rPr lang="zh-CN" altLang="en-US"/>
              <a:t>#include &lt;QObject&gt;</a:t>
            </a:r>
            <a:endParaRPr lang="zh-CN" altLang="en-US"/>
          </a:p>
          <a:p>
            <a:r>
              <a:rPr lang="zh-CN" altLang="en-US"/>
              <a:t>class Worker : public QObject</a:t>
            </a:r>
            <a:endParaRPr lang="zh-CN" altLang="en-US"/>
          </a:p>
          <a:p>
            <a:r>
              <a:rPr lang="zh-CN" altLang="en-US"/>
              <a:t>{</a:t>
            </a:r>
            <a:endParaRPr lang="zh-CN" altLang="en-US"/>
          </a:p>
          <a:p>
            <a:pPr indent="457200"/>
            <a:r>
              <a:rPr lang="zh-CN" altLang="en-US"/>
              <a:t>Q_OBJECT</a:t>
            </a:r>
            <a:endParaRPr lang="zh-CN" altLang="en-US"/>
          </a:p>
          <a:p>
            <a:r>
              <a:rPr lang="zh-CN" altLang="en-US"/>
              <a:t>public:</a:t>
            </a:r>
            <a:endParaRPr lang="zh-CN" altLang="en-US"/>
          </a:p>
          <a:p>
            <a:pPr indent="457200"/>
            <a:r>
              <a:rPr lang="zh-CN" altLang="en-US"/>
              <a:t>using QObject::QObject;</a:t>
            </a:r>
            <a:endParaRPr lang="zh-CN" altLang="en-US"/>
          </a:p>
          <a:p>
            <a:endParaRPr lang="zh-CN" altLang="en-US"/>
          </a:p>
          <a:p>
            <a:r>
              <a:rPr lang="zh-CN" altLang="en-US"/>
              <a:t>public slots:</a:t>
            </a:r>
            <a:endParaRPr lang="zh-CN" altLang="en-US"/>
          </a:p>
          <a:p>
            <a:pPr indent="457200"/>
            <a:r>
              <a:rPr lang="zh-CN" altLang="en-US"/>
              <a:t>void doWork() {</a:t>
            </a:r>
            <a:endParaRPr lang="zh-CN" altLang="en-US"/>
          </a:p>
          <a:p>
            <a:pPr lvl="2"/>
            <a:r>
              <a:rPr lang="zh-CN" altLang="en-US"/>
              <a:t>// 这里放置你要在新线程中执行的具体任务</a:t>
            </a:r>
            <a:endParaRPr lang="zh-CN" altLang="en-US"/>
          </a:p>
          <a:p>
            <a:pPr lvl="1" indent="457200"/>
            <a:r>
              <a:rPr lang="zh-CN" altLang="en-US"/>
              <a:t>for (int i = 0; i &lt; 1000000; ++i) </a:t>
            </a:r>
            <a:endParaRPr lang="zh-CN" altLang="en-US"/>
          </a:p>
          <a:p>
            <a:pPr lvl="1" indent="457200"/>
            <a:r>
              <a:rPr lang="zh-CN" altLang="en-US"/>
              <a:t>{</a:t>
            </a:r>
            <a:endParaRPr lang="zh-CN" altLang="en-US"/>
          </a:p>
          <a:p>
            <a:pPr marL="914400" lvl="2" indent="457200"/>
            <a:r>
              <a:rPr lang="zh-CN" altLang="en-US"/>
              <a:t>// 假设这是一个耗时的操作</a:t>
            </a:r>
            <a:endParaRPr lang="zh-CN" altLang="en-US"/>
          </a:p>
          <a:p>
            <a:pPr marL="914400" lvl="2" indent="457200"/>
            <a:r>
              <a:rPr lang="zh-CN" altLang="en-US"/>
              <a:t>// ...</a:t>
            </a:r>
            <a:endParaRPr lang="zh-CN" altLang="en-US"/>
          </a:p>
          <a:p>
            <a:pPr marL="914400" lvl="2" indent="457200"/>
            <a:r>
              <a:rPr lang="zh-CN" altLang="en-US"/>
              <a:t>qDebug() &lt;&lt; "Working in thread:" &lt;&lt; QThread::currentThreadId();</a:t>
            </a:r>
            <a:endParaRPr lang="zh-CN" altLang="en-US"/>
          </a:p>
          <a:p>
            <a:pPr lvl="2"/>
            <a:r>
              <a:rPr lang="zh-CN" altLang="en-US"/>
              <a:t>}</a:t>
            </a:r>
            <a:endParaRPr lang="zh-CN" altLang="en-US"/>
          </a:p>
          <a:p>
            <a:pPr lvl="2"/>
            <a:r>
              <a:rPr lang="zh-CN" altLang="en-US"/>
              <a:t>emit workFinished();</a:t>
            </a:r>
            <a:endParaRPr lang="zh-CN" altLang="en-US"/>
          </a:p>
          <a:p>
            <a:pPr indent="457200"/>
            <a:r>
              <a:rPr lang="zh-CN" altLang="en-US"/>
              <a:t>}</a:t>
            </a:r>
            <a:endParaRPr lang="zh-CN" altLang="en-US"/>
          </a:p>
          <a:p>
            <a:endParaRPr lang="zh-CN" altLang="en-US"/>
          </a:p>
          <a:p>
            <a:r>
              <a:rPr lang="zh-CN" altLang="en-US"/>
              <a:t>signals:</a:t>
            </a:r>
            <a:endParaRPr lang="zh-CN" altLang="en-US"/>
          </a:p>
          <a:p>
            <a:pPr indent="457200"/>
            <a:r>
              <a:rPr lang="zh-CN" altLang="en-US"/>
              <a:t>void workFinished();</a:t>
            </a:r>
            <a:endParaRPr lang="zh-CN" altLang="en-US"/>
          </a:p>
          <a:p>
            <a:r>
              <a:rPr lang="zh-CN" altLang="en-US"/>
              <a: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988185" y="217805"/>
            <a:ext cx="8322310" cy="6462395"/>
          </a:xfrm>
          <a:prstGeom prst="rect">
            <a:avLst/>
          </a:prstGeom>
          <a:noFill/>
        </p:spPr>
        <p:txBody>
          <a:bodyPr wrap="square" rtlCol="0" anchor="t">
            <a:spAutoFit/>
          </a:bodyPr>
          <a:p>
            <a:r>
              <a:rPr lang="zh-CN" altLang="en-US">
                <a:sym typeface="+mn-ea"/>
              </a:rPr>
              <a:t>// 主程序</a:t>
            </a:r>
            <a:endParaRPr lang="zh-CN" altLang="en-US"/>
          </a:p>
          <a:p>
            <a:r>
              <a:rPr lang="zh-CN" altLang="en-US">
                <a:sym typeface="+mn-ea"/>
              </a:rPr>
              <a:t>#include &lt;QCoreApplication&gt;</a:t>
            </a:r>
            <a:r>
              <a:rPr lang="en-US" altLang="zh-CN">
                <a:sym typeface="+mn-ea"/>
              </a:rPr>
              <a:t>  </a:t>
            </a:r>
            <a:r>
              <a:rPr lang="zh-CN" altLang="en-US">
                <a:sym typeface="+mn-ea"/>
              </a:rPr>
              <a:t>#include &lt;QThread&gt;#include "Worker.h"</a:t>
            </a:r>
            <a:endParaRPr lang="zh-CN" altLang="en-US"/>
          </a:p>
          <a:p>
            <a:r>
              <a:rPr lang="zh-CN" altLang="en-US">
                <a:sym typeface="+mn-ea"/>
              </a:rPr>
              <a:t>int main(int argc, char *argv[])</a:t>
            </a:r>
            <a:endParaRPr lang="zh-CN" altLang="en-US"/>
          </a:p>
          <a:p>
            <a:r>
              <a:rPr lang="zh-CN" altLang="en-US">
                <a:sym typeface="+mn-ea"/>
              </a:rPr>
              <a:t>{</a:t>
            </a:r>
            <a:endParaRPr lang="zh-CN" altLang="en-US"/>
          </a:p>
          <a:p>
            <a:r>
              <a:rPr lang="zh-CN" altLang="en-US">
                <a:sym typeface="+mn-ea"/>
              </a:rPr>
              <a:t>    QCoreApplication a(argc, argv);</a:t>
            </a:r>
            <a:endParaRPr lang="zh-CN" altLang="en-US"/>
          </a:p>
          <a:p>
            <a:r>
              <a:rPr lang="zh-CN" altLang="en-US">
                <a:sym typeface="+mn-ea"/>
              </a:rPr>
              <a:t>    // 创建QThread对象</a:t>
            </a:r>
            <a:endParaRPr lang="zh-CN" altLang="en-US"/>
          </a:p>
          <a:p>
            <a:r>
              <a:rPr lang="zh-CN" altLang="en-US">
                <a:sym typeface="+mn-ea"/>
              </a:rPr>
              <a:t>    QThread workerThread;</a:t>
            </a:r>
            <a:endParaRPr lang="zh-CN" altLang="en-US"/>
          </a:p>
          <a:p>
            <a:r>
              <a:rPr lang="zh-CN" altLang="en-US">
                <a:sym typeface="+mn-ea"/>
              </a:rPr>
              <a:t>    // 创建Worker对象</a:t>
            </a:r>
            <a:endParaRPr lang="zh-CN" altLang="en-US"/>
          </a:p>
          <a:p>
            <a:r>
              <a:rPr lang="zh-CN" altLang="en-US">
                <a:sym typeface="+mn-ea"/>
              </a:rPr>
              <a:t>    Worker worker;</a:t>
            </a:r>
            <a:endParaRPr lang="zh-CN" altLang="en-US"/>
          </a:p>
          <a:p>
            <a:r>
              <a:rPr lang="zh-CN" altLang="en-US">
                <a:sym typeface="+mn-ea"/>
              </a:rPr>
              <a:t>    // 将Worker对象移动到新线程中</a:t>
            </a:r>
            <a:endParaRPr lang="zh-CN" altLang="en-US"/>
          </a:p>
          <a:p>
            <a:r>
              <a:rPr lang="zh-CN" altLang="en-US">
                <a:sym typeface="+mn-ea"/>
              </a:rPr>
              <a:t>    worker.moveToThread(&amp;workerThread);</a:t>
            </a:r>
            <a:endParaRPr lang="zh-CN" altLang="en-US"/>
          </a:p>
          <a:p>
            <a:r>
              <a:rPr lang="zh-CN" altLang="en-US">
                <a:sym typeface="+mn-ea"/>
              </a:rPr>
              <a:t>    // 连接信号槽，当线程开始运行时，执行doWork()</a:t>
            </a:r>
            <a:endParaRPr lang="zh-CN" altLang="en-US"/>
          </a:p>
          <a:p>
            <a:r>
              <a:rPr lang="zh-CN" altLang="en-US">
                <a:sym typeface="+mn-ea"/>
              </a:rPr>
              <a:t>    connect(&amp;workerThread, &amp;QThread::started, &amp;worker, &amp;Worker::doWork);</a:t>
            </a:r>
            <a:endParaRPr lang="zh-CN" altLang="en-US"/>
          </a:p>
          <a:p>
            <a:r>
              <a:rPr lang="zh-CN" altLang="en-US">
                <a:sym typeface="+mn-ea"/>
              </a:rPr>
              <a:t>    // 当Worker完成任务时，退出线程</a:t>
            </a:r>
            <a:endParaRPr lang="zh-CN" altLang="en-US"/>
          </a:p>
          <a:p>
            <a:r>
              <a:rPr lang="zh-CN" altLang="en-US">
                <a:sym typeface="+mn-ea"/>
              </a:rPr>
              <a:t>    connect(&amp;worker, &amp;Worker::workFinished, &amp;workerThread, &amp;QThread::quit);</a:t>
            </a:r>
            <a:endParaRPr lang="zh-CN" altLang="en-US"/>
          </a:p>
          <a:p>
            <a:r>
              <a:rPr lang="zh-CN" altLang="en-US">
                <a:sym typeface="+mn-ea"/>
              </a:rPr>
              <a:t>    // 当线程结束时，删除Worker对象</a:t>
            </a:r>
            <a:endParaRPr lang="zh-CN" altLang="en-US"/>
          </a:p>
          <a:p>
            <a:r>
              <a:rPr lang="zh-CN" altLang="en-US">
                <a:sym typeface="+mn-ea"/>
              </a:rPr>
              <a:t>    connect(&amp;workerThread, &amp;QThread::finished, &amp;worker, &amp;QObject::deleteLater);</a:t>
            </a:r>
            <a:endParaRPr lang="zh-CN" altLang="en-US"/>
          </a:p>
          <a:p>
            <a:r>
              <a:rPr lang="zh-CN" altLang="en-US">
                <a:sym typeface="+mn-ea"/>
              </a:rPr>
              <a:t>    // 启动线程</a:t>
            </a:r>
            <a:endParaRPr lang="zh-CN" altLang="en-US"/>
          </a:p>
          <a:p>
            <a:r>
              <a:rPr lang="zh-CN" altLang="en-US">
                <a:sym typeface="+mn-ea"/>
              </a:rPr>
              <a:t>    workerThread.start();</a:t>
            </a:r>
            <a:endParaRPr lang="zh-CN" altLang="en-US"/>
          </a:p>
          <a:p>
            <a:r>
              <a:rPr lang="zh-CN" altLang="en-US">
                <a:sym typeface="+mn-ea"/>
              </a:rPr>
              <a:t>    // 等待线程结束</a:t>
            </a:r>
            <a:endParaRPr lang="zh-CN" altLang="en-US"/>
          </a:p>
          <a:p>
            <a:r>
              <a:rPr lang="zh-CN" altLang="en-US">
                <a:sym typeface="+mn-ea"/>
              </a:rPr>
              <a:t>    workerThread.wait();</a:t>
            </a:r>
            <a:endParaRPr lang="zh-CN" altLang="en-US"/>
          </a:p>
          <a:p>
            <a:r>
              <a:rPr lang="zh-CN" altLang="en-US">
                <a:sym typeface="+mn-ea"/>
              </a:rPr>
              <a:t>    return a.exec();</a:t>
            </a:r>
            <a:endParaRPr lang="zh-CN" altLang="en-US"/>
          </a:p>
          <a:p>
            <a:r>
              <a:rPr lang="zh-CN" altLang="en-US">
                <a:sym typeface="+mn-ea"/>
              </a:rPr>
              <a:t>}</a:t>
            </a:r>
            <a:endParaRPr lang="zh-CN" alt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4. 线程同步：</a:t>
            </a:r>
            <a:endParaRPr lang="zh-CN" altLang="en-US"/>
          </a:p>
          <a:p>
            <a:pPr lvl="1"/>
            <a:r>
              <a:rPr lang="zh-CN" altLang="en-US"/>
              <a:t>Qt提供了多种线程同步原语，如 QMutex、QWaitCondition、QSemaphore 和 QReadWriteLock 等，用于解决多线程环境下的数据竞争和同步问题。</a:t>
            </a:r>
            <a:endParaRPr lang="zh-CN" altLang="en-US"/>
          </a:p>
          <a:p>
            <a:pPr lvl="1"/>
            <a:r>
              <a:rPr lang="zh-CN" altLang="en-US"/>
              <a:t>在下面例子中，WorkerThread类在一个循环中尝试获取互斥锁（QMutex），然后检查是否可以执行任务。如果条件不允许（例如，数据还没有准备好），则调用m_condition-&gt;wait(m_mutex)，这会使线程进入等待状态，直到收到信（wakeOne()或wakeAll()）告知条件已改变。</a:t>
            </a:r>
            <a:endParaRPr lang="zh-CN" altLang="en-US"/>
          </a:p>
          <a:p>
            <a:pPr lvl="1"/>
            <a:r>
              <a:rPr lang="zh-CN" altLang="en-US"/>
              <a:t>主线程可以通过锁定互斥锁，更新相关状态或数据，然后唤醒等待的线程，这样就实现了线程间的同步。当worker线程被唤醒后，会重新检查条件并执行相应任务。通过这种方式，可以有效地避免数据竞争问题，并确保线程在合适的时候执行操作。</a:t>
            </a:r>
            <a:endParaRPr lang="zh-CN" altLang="en-US"/>
          </a:p>
          <a:p>
            <a:pPr lvl="2"/>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9265" y="64135"/>
            <a:ext cx="10779125" cy="6739255"/>
          </a:xfrm>
          <a:prstGeom prst="rect">
            <a:avLst/>
          </a:prstGeom>
          <a:noFill/>
        </p:spPr>
        <p:txBody>
          <a:bodyPr wrap="square" rtlCol="0" anchor="t">
            <a:spAutoFit/>
          </a:bodyPr>
          <a:p>
            <a:r>
              <a:rPr lang="zh-CN" altLang="en-US"/>
              <a:t>#include &lt;QThread&gt;</a:t>
            </a:r>
            <a:r>
              <a:rPr lang="en-US" altLang="zh-CN"/>
              <a:t>  </a:t>
            </a:r>
            <a:r>
              <a:rPr lang="zh-CN" altLang="en-US"/>
              <a:t>#include &lt;QMutex&gt;</a:t>
            </a:r>
            <a:r>
              <a:rPr lang="en-US" altLang="zh-CN"/>
              <a:t>  </a:t>
            </a:r>
            <a:r>
              <a:rPr lang="zh-CN" altLang="en-US"/>
              <a:t>#include &lt;QWaitCondition&gt;</a:t>
            </a:r>
            <a:r>
              <a:rPr lang="en-US" altLang="zh-CN"/>
              <a:t>  </a:t>
            </a:r>
            <a:r>
              <a:rPr lang="zh-CN" altLang="en-US"/>
              <a:t>#include &lt;QDebug&gt;</a:t>
            </a:r>
            <a:endParaRPr lang="zh-CN" altLang="en-US"/>
          </a:p>
          <a:p>
            <a:r>
              <a:rPr lang="zh-CN" altLang="en-US"/>
              <a:t>class WorkerThread : public QThread</a:t>
            </a:r>
            <a:endParaRPr lang="zh-CN" altLang="en-US"/>
          </a:p>
          <a:p>
            <a:r>
              <a:rPr lang="zh-CN" altLang="en-US"/>
              <a:t>{</a:t>
            </a:r>
            <a:endParaRPr lang="zh-CN" altLang="en-US"/>
          </a:p>
          <a:p>
            <a:pPr indent="457200"/>
            <a:r>
              <a:rPr lang="zh-CN" altLang="en-US"/>
              <a:t>Q_OBJECT</a:t>
            </a:r>
            <a:endParaRPr lang="zh-CN" altLang="en-US"/>
          </a:p>
          <a:p>
            <a:r>
              <a:rPr lang="zh-CN" altLang="en-US"/>
              <a:t>public:</a:t>
            </a:r>
            <a:endParaRPr lang="zh-CN" altLang="en-US"/>
          </a:p>
          <a:p>
            <a:pPr indent="457200"/>
            <a:r>
              <a:rPr lang="zh-CN" altLang="en-US"/>
              <a:t>WorkerThread(QMutex* mutex, QWaitCondition* condition) : m_mutex(mutex), m_condition(condition) {}</a:t>
            </a:r>
            <a:endParaRPr lang="zh-CN" altLang="en-US"/>
          </a:p>
          <a:p>
            <a:r>
              <a:rPr lang="zh-CN" altLang="en-US"/>
              <a:t>protected:</a:t>
            </a:r>
            <a:endParaRPr lang="zh-CN" altLang="en-US"/>
          </a:p>
          <a:p>
            <a:pPr indent="457200"/>
            <a:r>
              <a:rPr lang="zh-CN" altLang="en-US"/>
              <a:t>void run() override</a:t>
            </a:r>
            <a:endParaRPr lang="zh-CN" altLang="en-US"/>
          </a:p>
          <a:p>
            <a:pPr indent="457200"/>
            <a:r>
              <a:rPr lang="zh-CN" altLang="en-US"/>
              <a:t>{</a:t>
            </a:r>
            <a:endParaRPr lang="zh-CN" altLang="en-US"/>
          </a:p>
          <a:p>
            <a:pPr marL="457200" lvl="1" indent="457200"/>
            <a:r>
              <a:rPr lang="zh-CN" altLang="en-US"/>
              <a:t>while (!shouldStop()) {</a:t>
            </a:r>
            <a:endParaRPr lang="zh-CN" altLang="en-US"/>
          </a:p>
          <a:p>
            <a:pPr marL="914400" lvl="2" indent="457200"/>
            <a:r>
              <a:rPr lang="zh-CN" altLang="en-US"/>
              <a:t>// 请求资源</a:t>
            </a:r>
            <a:endParaRPr lang="zh-CN" altLang="en-US"/>
          </a:p>
          <a:p>
            <a:pPr marL="914400" lvl="2" indent="457200"/>
            <a:r>
              <a:rPr lang="zh-CN" altLang="en-US"/>
              <a:t>m_mutex-&gt;lock();</a:t>
            </a:r>
            <a:endParaRPr lang="zh-CN" altLang="en-US"/>
          </a:p>
          <a:p>
            <a:pPr marL="914400" lvl="2" indent="457200"/>
            <a:r>
              <a:rPr lang="zh-CN" altLang="en-US"/>
              <a:t>// 检查是否可以继续工作（此处仅为示例，实际场景可能更为复杂）</a:t>
            </a:r>
            <a:endParaRPr lang="zh-CN" altLang="en-US"/>
          </a:p>
          <a:p>
            <a:pPr marL="914400" lvl="2" indent="457200"/>
            <a:r>
              <a:rPr lang="zh-CN" altLang="en-US"/>
              <a:t>if (canProceed()) {</a:t>
            </a:r>
            <a:endParaRPr lang="zh-CN" altLang="en-US"/>
          </a:p>
          <a:p>
            <a:pPr marL="1371600" lvl="3" indent="457200"/>
            <a:r>
              <a:rPr lang="zh-CN" altLang="en-US"/>
              <a:t>processData();</a:t>
            </a:r>
            <a:endParaRPr lang="zh-CN" altLang="en-US"/>
          </a:p>
          <a:p>
            <a:pPr marL="1371600" lvl="3" indent="457200"/>
            <a:r>
              <a:rPr lang="zh-CN" altLang="en-US"/>
              <a:t>emit dataProcessed();</a:t>
            </a:r>
            <a:endParaRPr lang="zh-CN" altLang="en-US"/>
          </a:p>
          <a:p>
            <a:pPr marL="914400" lvl="2" indent="457200"/>
            <a:r>
              <a:rPr lang="zh-CN" altLang="en-US"/>
              <a:t>} else {</a:t>
            </a:r>
            <a:endParaRPr lang="zh-CN" altLang="en-US"/>
          </a:p>
          <a:p>
            <a:pPr marL="1371600" lvl="3" indent="457200"/>
            <a:r>
              <a:rPr lang="zh-CN" altLang="en-US"/>
              <a:t>// 如果不能继续，则等待条件满足</a:t>
            </a:r>
            <a:endParaRPr lang="zh-CN" altLang="en-US"/>
          </a:p>
          <a:p>
            <a:pPr marL="1371600" lvl="3" indent="457200"/>
            <a:r>
              <a:rPr lang="zh-CN" altLang="en-US"/>
              <a:t>m_condition-&gt;wait(m_mutex);</a:t>
            </a:r>
            <a:endParaRPr lang="zh-CN" altLang="en-US"/>
          </a:p>
          <a:p>
            <a:pPr marL="914400" lvl="2" indent="457200"/>
            <a:r>
              <a:rPr lang="zh-CN" altLang="en-US"/>
              <a:t>}</a:t>
            </a:r>
            <a:endParaRPr lang="zh-CN" altLang="en-US"/>
          </a:p>
          <a:p>
            <a:pPr marL="914400" lvl="2" indent="457200"/>
            <a:r>
              <a:rPr lang="zh-CN" altLang="en-US"/>
              <a:t>// 释放资源</a:t>
            </a:r>
            <a:endParaRPr lang="zh-CN" altLang="en-US"/>
          </a:p>
          <a:p>
            <a:pPr marL="914400" lvl="2" indent="457200"/>
            <a:r>
              <a:rPr lang="zh-CN" altLang="en-US"/>
              <a:t>m_mutex-&gt;unlock();</a:t>
            </a:r>
            <a:endParaRPr lang="zh-CN" altLang="en-US"/>
          </a:p>
          <a:p>
            <a:pPr marL="457200" lvl="1" indent="457200"/>
            <a:r>
              <a:rPr lang="zh-CN" altLang="en-US"/>
              <a:t>}</a:t>
            </a:r>
            <a:endParaRPr lang="zh-CN" altLang="en-US"/>
          </a:p>
          <a:p>
            <a:pPr indent="457200"/>
            <a:r>
              <a:rPr lang="zh-CN" altLang="en-US"/>
              <a:t>}</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48000" y="1582420"/>
            <a:ext cx="6096000" cy="3692525"/>
          </a:xfrm>
          <a:prstGeom prst="rect">
            <a:avLst/>
          </a:prstGeom>
          <a:noFill/>
        </p:spPr>
        <p:txBody>
          <a:bodyPr wrap="square" rtlCol="0" anchor="t">
            <a:spAutoFit/>
          </a:bodyPr>
          <a:p>
            <a:endParaRPr lang="zh-CN" altLang="en-US"/>
          </a:p>
          <a:p>
            <a:r>
              <a:rPr lang="zh-CN" altLang="en-US">
                <a:sym typeface="+mn-ea"/>
              </a:rPr>
              <a:t>private:</a:t>
            </a:r>
            <a:endParaRPr lang="zh-CN" altLang="en-US"/>
          </a:p>
          <a:p>
            <a:pPr indent="457200"/>
            <a:r>
              <a:rPr lang="zh-CN" altLang="en-US">
                <a:sym typeface="+mn-ea"/>
              </a:rPr>
              <a:t>bool canProceed() const { /* 实现检查条件的方法 */ }</a:t>
            </a:r>
            <a:endParaRPr lang="zh-CN" altLang="en-US"/>
          </a:p>
          <a:p>
            <a:pPr indent="457200"/>
            <a:r>
              <a:rPr lang="zh-CN" altLang="en-US">
                <a:sym typeface="+mn-ea"/>
              </a:rPr>
              <a:t>void processData() { /* 执行需要同步的耗时操作 */ }</a:t>
            </a:r>
            <a:endParaRPr lang="zh-CN" altLang="en-US"/>
          </a:p>
          <a:p>
            <a:pPr indent="457200"/>
            <a:r>
              <a:rPr lang="zh-CN" altLang="en-US">
                <a:sym typeface="+mn-ea"/>
              </a:rPr>
              <a:t>bool shouldStop() const { /* 检查是否需要停止线程 */ }</a:t>
            </a:r>
            <a:endParaRPr lang="zh-CN" altLang="en-US"/>
          </a:p>
          <a:p>
            <a:endParaRPr lang="zh-CN" altLang="en-US"/>
          </a:p>
          <a:p>
            <a:r>
              <a:rPr lang="zh-CN" altLang="en-US">
                <a:sym typeface="+mn-ea"/>
              </a:rPr>
              <a:t>signals:</a:t>
            </a:r>
            <a:endParaRPr lang="zh-CN" altLang="en-US"/>
          </a:p>
          <a:p>
            <a:pPr indent="457200"/>
            <a:r>
              <a:rPr lang="zh-CN" altLang="en-US">
                <a:sym typeface="+mn-ea"/>
              </a:rPr>
              <a:t>void dataProcessed();</a:t>
            </a:r>
            <a:endParaRPr lang="zh-CN" altLang="en-US"/>
          </a:p>
          <a:p>
            <a:endParaRPr lang="zh-CN" altLang="en-US"/>
          </a:p>
          <a:p>
            <a:r>
              <a:rPr lang="zh-CN" altLang="en-US">
                <a:sym typeface="+mn-ea"/>
              </a:rPr>
              <a:t>private:</a:t>
            </a:r>
            <a:endParaRPr lang="zh-CN" altLang="en-US"/>
          </a:p>
          <a:p>
            <a:pPr indent="457200"/>
            <a:r>
              <a:rPr lang="zh-CN" altLang="en-US">
                <a:sym typeface="+mn-ea"/>
              </a:rPr>
              <a:t>QMutex* m_mutex;</a:t>
            </a:r>
            <a:endParaRPr lang="zh-CN" altLang="en-US"/>
          </a:p>
          <a:p>
            <a:pPr indent="457200"/>
            <a:r>
              <a:rPr lang="zh-CN" altLang="en-US">
                <a:sym typeface="+mn-ea"/>
              </a:rPr>
              <a:t>QWaitCondition* m_condition;</a:t>
            </a:r>
            <a:endParaRPr lang="zh-CN" altLang="en-US"/>
          </a:p>
          <a:p>
            <a:r>
              <a:rPr lang="zh-CN" altLang="en-US">
                <a:sym typeface="+mn-ea"/>
              </a:rPr>
              <a:t>};</a:t>
            </a:r>
            <a:endParaRPr lang="zh-CN" altLang="en-U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48000" y="26670"/>
            <a:ext cx="6557010" cy="6739255"/>
          </a:xfrm>
          <a:prstGeom prst="rect">
            <a:avLst/>
          </a:prstGeom>
          <a:noFill/>
        </p:spPr>
        <p:txBody>
          <a:bodyPr wrap="square" rtlCol="0" anchor="t">
            <a:spAutoFit/>
          </a:bodyPr>
          <a:p>
            <a:r>
              <a:rPr lang="zh-CN" altLang="en-US">
                <a:sym typeface="+mn-ea"/>
              </a:rPr>
              <a:t>int main(int argc, char *argv[])</a:t>
            </a:r>
            <a:endParaRPr lang="zh-CN" altLang="en-US"/>
          </a:p>
          <a:p>
            <a:r>
              <a:rPr lang="zh-CN" altLang="en-US">
                <a:sym typeface="+mn-ea"/>
              </a:rPr>
              <a:t>{</a:t>
            </a:r>
            <a:endParaRPr lang="zh-CN" altLang="en-US"/>
          </a:p>
          <a:p>
            <a:pPr indent="457200"/>
            <a:r>
              <a:rPr lang="zh-CN" altLang="en-US">
                <a:sym typeface="+mn-ea"/>
              </a:rPr>
              <a:t>QApplication app(argc, argv);</a:t>
            </a:r>
            <a:endParaRPr lang="zh-CN" altLang="en-US"/>
          </a:p>
          <a:p>
            <a:pPr lvl="1"/>
            <a:r>
              <a:rPr lang="zh-CN" altLang="en-US">
                <a:sym typeface="+mn-ea"/>
              </a:rPr>
              <a:t>QMutex mutex;</a:t>
            </a:r>
            <a:endParaRPr lang="zh-CN" altLang="en-US"/>
          </a:p>
          <a:p>
            <a:pPr indent="457200"/>
            <a:r>
              <a:rPr lang="zh-CN" altLang="en-US">
                <a:sym typeface="+mn-ea"/>
              </a:rPr>
              <a:t>QWaitCondition condition;</a:t>
            </a:r>
            <a:endParaRPr lang="zh-CN" altLang="en-US"/>
          </a:p>
          <a:p>
            <a:endParaRPr lang="zh-CN" altLang="en-US"/>
          </a:p>
          <a:p>
            <a:pPr indent="457200"/>
            <a:r>
              <a:rPr lang="zh-CN" altLang="en-US">
                <a:sym typeface="+mn-ea"/>
              </a:rPr>
              <a:t>WorkerThread worker(&amp;mutex, &amp;condition);</a:t>
            </a:r>
            <a:endParaRPr lang="zh-CN" altLang="en-US"/>
          </a:p>
          <a:p>
            <a:pPr indent="457200"/>
            <a:r>
              <a:rPr lang="zh-CN" altLang="en-US">
                <a:sym typeface="+mn-ea"/>
              </a:rPr>
              <a:t>connect(&amp;worker, &amp;WorkerThread::dataProcessed, [](){</a:t>
            </a:r>
            <a:endParaRPr lang="zh-CN" altLang="en-US"/>
          </a:p>
          <a:p>
            <a:pPr marL="457200" lvl="1" indent="457200"/>
            <a:r>
              <a:rPr lang="zh-CN" altLang="en-US">
                <a:sym typeface="+mn-ea"/>
              </a:rPr>
              <a:t>qDebug() &lt;&lt; "Data processed!";</a:t>
            </a:r>
            <a:endParaRPr lang="zh-CN" altLang="en-US"/>
          </a:p>
          <a:p>
            <a:pPr marL="457200" lvl="1" indent="457200"/>
            <a:r>
              <a:rPr lang="zh-CN" altLang="en-US">
                <a:sym typeface="+mn-ea"/>
              </a:rPr>
              <a:t>});</a:t>
            </a:r>
            <a:endParaRPr lang="zh-CN" altLang="en-US"/>
          </a:p>
          <a:p>
            <a:endParaRPr lang="zh-CN" altLang="en-US"/>
          </a:p>
          <a:p>
            <a:pPr indent="457200"/>
            <a:r>
              <a:rPr lang="zh-CN" altLang="en-US">
                <a:sym typeface="+mn-ea"/>
              </a:rPr>
              <a:t>worker.start();</a:t>
            </a:r>
            <a:endParaRPr lang="zh-CN" altLang="en-US"/>
          </a:p>
          <a:p>
            <a:endParaRPr lang="zh-CN" altLang="en-US"/>
          </a:p>
          <a:p>
            <a:pPr indent="457200"/>
            <a:r>
              <a:rPr lang="zh-CN" altLang="en-US">
                <a:sym typeface="+mn-ea"/>
              </a:rPr>
              <a:t>// 假设主线程在某一时刻改变了条件</a:t>
            </a:r>
            <a:endParaRPr lang="zh-CN" altLang="en-US"/>
          </a:p>
          <a:p>
            <a:pPr indent="457200"/>
            <a:r>
              <a:rPr lang="zh-CN" altLang="en-US">
                <a:sym typeface="+mn-ea"/>
              </a:rPr>
              <a:t>// ...</a:t>
            </a:r>
            <a:endParaRPr lang="zh-CN" altLang="en-US"/>
          </a:p>
          <a:p>
            <a:pPr indent="457200"/>
            <a:r>
              <a:rPr lang="zh-CN" altLang="en-US">
                <a:sym typeface="+mn-ea"/>
              </a:rPr>
              <a:t>mutex.lock();</a:t>
            </a:r>
            <a:endParaRPr lang="zh-CN" altLang="en-US"/>
          </a:p>
          <a:p>
            <a:pPr indent="457200"/>
            <a:r>
              <a:rPr lang="zh-CN" altLang="en-US">
                <a:sym typeface="+mn-ea"/>
              </a:rPr>
              <a:t>// 更新状态或数据</a:t>
            </a:r>
            <a:endParaRPr lang="zh-CN" altLang="en-US"/>
          </a:p>
          <a:p>
            <a:pPr indent="457200"/>
            <a:r>
              <a:rPr lang="zh-CN" altLang="en-US">
                <a:sym typeface="+mn-ea"/>
              </a:rPr>
              <a:t>condition.wakeOne();  // 唤醒等待的worker线程</a:t>
            </a:r>
            <a:endParaRPr lang="zh-CN" altLang="en-US"/>
          </a:p>
          <a:p>
            <a:pPr indent="457200"/>
            <a:r>
              <a:rPr lang="zh-CN" altLang="en-US">
                <a:sym typeface="+mn-ea"/>
              </a:rPr>
              <a:t>mutex.unlock();</a:t>
            </a:r>
            <a:endParaRPr lang="zh-CN" altLang="en-US"/>
          </a:p>
          <a:p>
            <a:endParaRPr lang="zh-CN" altLang="en-US"/>
          </a:p>
          <a:p>
            <a:pPr indent="457200"/>
            <a:r>
              <a:rPr lang="zh-CN" altLang="en-US">
                <a:sym typeface="+mn-ea"/>
              </a:rPr>
              <a:t>// 在适当时候停止worker线程...</a:t>
            </a:r>
            <a:endParaRPr lang="zh-CN" altLang="en-US"/>
          </a:p>
          <a:p>
            <a:endParaRPr lang="zh-CN" altLang="en-US"/>
          </a:p>
          <a:p>
            <a:pPr indent="457200"/>
            <a:r>
              <a:rPr lang="zh-CN" altLang="en-US">
                <a:sym typeface="+mn-ea"/>
              </a:rPr>
              <a:t>return app.exec();</a:t>
            </a:r>
            <a:endParaRPr lang="zh-CN" altLang="en-US"/>
          </a:p>
          <a:p>
            <a:r>
              <a:rPr lang="zh-CN" altLang="en-US">
                <a:sym typeface="+mn-ea"/>
              </a:rPr>
              <a:t>}</a:t>
            </a:r>
            <a:endParaRPr lang="zh-CN" altLang="en-U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a:bodyPr>
          <a:p>
            <a:r>
              <a:rPr lang="zh-CN" altLang="en-US"/>
              <a:t>5. 注意事项：</a:t>
            </a:r>
            <a:endParaRPr lang="zh-CN" altLang="en-US"/>
          </a:p>
          <a:p>
            <a:pPr lvl="1"/>
            <a:r>
              <a:rPr lang="zh-CN" altLang="en-US"/>
              <a:t>避免直接在UI线程之外修改GUI组件，因为Qt的GUI必须在主线程中更新。若需在工作线程中操作UI，应使用信号槽机制或者其他线程安全的方式来通知主线程进行界面更新。</a:t>
            </a:r>
            <a:endParaRPr lang="zh-CN" altLang="en-US"/>
          </a:p>
          <a:p>
            <a:pPr lvl="1"/>
            <a:r>
              <a:rPr lang="zh-CN" altLang="en-US"/>
              <a:t>主线程负责窗口事件处理（鼠标拖动/窗口缩放）或窗口控件数据更新，子线程不能对窗口对象做任何操作。</a:t>
            </a:r>
            <a:endParaRPr lang="zh-CN" altLang="en-US"/>
          </a:p>
          <a:p>
            <a:pPr lvl="1"/>
            <a:r>
              <a:rPr lang="zh-CN" altLang="en-US"/>
              <a:t>(子线程没有权限对窗口做任何读写操作，必须把数据发送给主线程，由主线程操作)</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6. 最佳实践：</a:t>
            </a:r>
            <a:endParaRPr lang="zh-CN" altLang="en-US"/>
          </a:p>
          <a:p>
            <a:pPr lvl="1"/>
            <a:r>
              <a:rPr lang="zh-CN" altLang="en-US"/>
              <a:t>自Qt 4.8以来，推荐的做法是不直接继承 QThread 类，而是将要并发执行的任务封装到一个单独的QObject派生类中，让QThread负责运行这些对象的事件循环。</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一、继承QThread</a:t>
            </a:r>
            <a:endParaRPr lang="zh-CN" altLang="en-US"/>
          </a:p>
        </p:txBody>
      </p:sp>
      <p:sp>
        <p:nvSpPr>
          <p:cNvPr id="3" name="内容占位符 2"/>
          <p:cNvSpPr>
            <a:spLocks noGrp="1"/>
          </p:cNvSpPr>
          <p:nvPr>
            <p:ph idx="1"/>
          </p:nvPr>
        </p:nvSpPr>
        <p:spPr/>
        <p:txBody>
          <a:bodyPr>
            <a:normAutofit/>
          </a:bodyPr>
          <a:p>
            <a:r>
              <a:rPr lang="zh-CN" altLang="en-US"/>
              <a:t>1、基本概念</a:t>
            </a:r>
            <a:endParaRPr lang="zh-CN" altLang="en-US"/>
          </a:p>
          <a:p>
            <a:pPr lvl="1"/>
            <a:r>
              <a:rPr lang="zh-CN" altLang="en-US"/>
              <a:t>一个QThread类的对象管理一个子线程，自定义一个类继承自QThread，并重写虚函数run()，在run()函数里实现线程需要完成的复杂操作（注意QThread只有run函数是在新线程里的）。</a:t>
            </a:r>
            <a:endParaRPr lang="zh-CN" altLang="en-US"/>
          </a:p>
          <a:p>
            <a:pPr lvl="1"/>
            <a:r>
              <a:rPr lang="zh-CN" altLang="en-US"/>
              <a:t>一般在主线程创建工作子线程，并调用start()，开始执行工作子线程的任务。start()会在内部调用run()函数，进入工作线程的事件循环，在run()函数里调用exit()或quit()可以结束线程的事件循环，或者在工作主线程里调用terminate()强制结束线程。</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thanks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2、操作流程</a:t>
            </a:r>
            <a:endParaRPr lang="zh-CN" altLang="en-US"/>
          </a:p>
          <a:p>
            <a:pPr lvl="1"/>
            <a:r>
              <a:rPr lang="zh-CN" altLang="en-US"/>
              <a:t>1）创建一个继承QThread线程类的子类，记得包含头文件QThread</a:t>
            </a:r>
            <a:endParaRPr lang="zh-CN" altLang="en-US"/>
          </a:p>
        </p:txBody>
      </p:sp>
      <p:sp>
        <p:nvSpPr>
          <p:cNvPr id="4" name="文本框 3"/>
          <p:cNvSpPr txBox="1"/>
          <p:nvPr/>
        </p:nvSpPr>
        <p:spPr>
          <a:xfrm>
            <a:off x="2851785" y="3162300"/>
            <a:ext cx="6096000" cy="1568450"/>
          </a:xfrm>
          <a:prstGeom prst="rect">
            <a:avLst/>
          </a:prstGeom>
          <a:noFill/>
        </p:spPr>
        <p:txBody>
          <a:bodyPr wrap="square" rtlCol="0" anchor="t">
            <a:spAutoFit/>
          </a:bodyPr>
          <a:p>
            <a:r>
              <a:rPr lang="zh-CN" altLang="en-US" sz="2400"/>
              <a:t>class subThread : public QThread</a:t>
            </a:r>
            <a:endParaRPr lang="zh-CN" altLang="en-US" sz="2400"/>
          </a:p>
          <a:p>
            <a:r>
              <a:rPr lang="zh-CN" altLang="en-US" sz="2400"/>
              <a:t>{</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2）重写父类的虚函数run()方法，在该方法内部实现子线程需要完成的复杂业务</a:t>
            </a:r>
            <a:endParaRPr lang="zh-CN" altLang="en-US"/>
          </a:p>
        </p:txBody>
      </p:sp>
      <p:sp>
        <p:nvSpPr>
          <p:cNvPr id="4" name="文本框 3"/>
          <p:cNvSpPr txBox="1"/>
          <p:nvPr/>
        </p:nvSpPr>
        <p:spPr>
          <a:xfrm>
            <a:off x="3048000" y="2726055"/>
            <a:ext cx="6096000" cy="3046095"/>
          </a:xfrm>
          <a:prstGeom prst="rect">
            <a:avLst/>
          </a:prstGeom>
          <a:noFill/>
        </p:spPr>
        <p:txBody>
          <a:bodyPr wrap="square" rtlCol="0" anchor="t">
            <a:spAutoFit/>
          </a:bodyPr>
          <a:p>
            <a:r>
              <a:rPr lang="zh-CN" altLang="en-US" sz="2400"/>
              <a:t>class subThread : public QThread</a:t>
            </a:r>
            <a:endParaRPr lang="zh-CN" altLang="en-US" sz="2400"/>
          </a:p>
          <a:p>
            <a:r>
              <a:rPr lang="zh-CN" altLang="en-US" sz="2400"/>
              <a:t>{</a:t>
            </a:r>
            <a:endParaRPr lang="zh-CN" altLang="en-US" sz="2400"/>
          </a:p>
          <a:p>
            <a:r>
              <a:rPr lang="zh-CN" altLang="en-US" sz="2400"/>
              <a:t>    ...</a:t>
            </a:r>
            <a:endParaRPr lang="zh-CN" altLang="en-US" sz="2400"/>
          </a:p>
          <a:p>
            <a:r>
              <a:rPr lang="zh-CN" altLang="en-US" sz="2400"/>
              <a:t>protected:</a:t>
            </a:r>
            <a:endParaRPr lang="zh-CN" altLang="en-US" sz="2400"/>
          </a:p>
          <a:p>
            <a:r>
              <a:rPr lang="zh-CN" altLang="en-US" sz="2400"/>
              <a:t>    void run(){</a:t>
            </a:r>
            <a:endParaRPr lang="zh-CN" altLang="en-US" sz="2400"/>
          </a:p>
          <a:p>
            <a:r>
              <a:rPr lang="zh-CN" altLang="en-US" sz="2400"/>
              <a:t>        //全部在这里处理子线程的复杂业务</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3）在主线程中创建子线程对象</a:t>
            </a:r>
            <a:endParaRPr lang="zh-CN" altLang="en-US"/>
          </a:p>
          <a:p>
            <a:pPr lvl="1"/>
            <a:endParaRPr lang="zh-CN" altLang="en-US"/>
          </a:p>
          <a:p>
            <a:pPr lvl="1"/>
            <a:endParaRPr lang="zh-CN" altLang="en-US"/>
          </a:p>
          <a:p>
            <a:pPr lvl="1"/>
            <a:endParaRPr lang="zh-CN" altLang="en-US"/>
          </a:p>
          <a:p>
            <a:pPr lvl="1"/>
            <a:r>
              <a:rPr lang="zh-CN" altLang="en-US"/>
              <a:t>4）启动子线程，调用start()方法</a:t>
            </a:r>
            <a:endParaRPr lang="zh-CN" altLang="en-US"/>
          </a:p>
        </p:txBody>
      </p:sp>
      <p:sp>
        <p:nvSpPr>
          <p:cNvPr id="5" name="文本框 4"/>
          <p:cNvSpPr txBox="1"/>
          <p:nvPr/>
        </p:nvSpPr>
        <p:spPr>
          <a:xfrm>
            <a:off x="3048000" y="4137025"/>
            <a:ext cx="6096000" cy="460375"/>
          </a:xfrm>
          <a:prstGeom prst="rect">
            <a:avLst/>
          </a:prstGeom>
          <a:noFill/>
        </p:spPr>
        <p:txBody>
          <a:bodyPr wrap="square" rtlCol="0" anchor="t">
            <a:spAutoFit/>
          </a:bodyPr>
          <a:p>
            <a:r>
              <a:rPr lang="zh-CN" altLang="en-US" sz="2400"/>
              <a:t>st-&gt;start();</a:t>
            </a:r>
            <a:endParaRPr lang="zh-CN" altLang="en-US" sz="2400"/>
          </a:p>
        </p:txBody>
      </p:sp>
      <p:sp>
        <p:nvSpPr>
          <p:cNvPr id="6" name="文本框 5"/>
          <p:cNvSpPr txBox="1"/>
          <p:nvPr/>
        </p:nvSpPr>
        <p:spPr>
          <a:xfrm>
            <a:off x="3048000" y="2491740"/>
            <a:ext cx="6096000" cy="460375"/>
          </a:xfrm>
          <a:prstGeom prst="rect">
            <a:avLst/>
          </a:prstGeom>
          <a:noFill/>
        </p:spPr>
        <p:txBody>
          <a:bodyPr wrap="square" rtlCol="0" anchor="t">
            <a:spAutoFit/>
          </a:bodyPr>
          <a:p>
            <a:r>
              <a:rPr lang="zh-CN" altLang="en-US" sz="2400"/>
              <a:t>subThread* st = new subThread;</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二、继承QObject（推荐）</a:t>
            </a:r>
            <a:endParaRPr lang="zh-CN" altLang="en-US"/>
          </a:p>
        </p:txBody>
      </p:sp>
      <p:sp>
        <p:nvSpPr>
          <p:cNvPr id="3" name="内容占位符 2"/>
          <p:cNvSpPr>
            <a:spLocks noGrp="1"/>
          </p:cNvSpPr>
          <p:nvPr>
            <p:ph idx="1"/>
          </p:nvPr>
        </p:nvSpPr>
        <p:spPr/>
        <p:txBody>
          <a:bodyPr/>
          <a:p>
            <a:r>
              <a:rPr lang="zh-CN" altLang="en-US"/>
              <a:t>1、基本概念</a:t>
            </a:r>
            <a:endParaRPr lang="zh-CN" altLang="en-US"/>
          </a:p>
          <a:p>
            <a:pPr lvl="1"/>
            <a:r>
              <a:rPr lang="zh-CN" altLang="en-US"/>
              <a:t>如果有编写多个业务类，各不相关的业务逻辑需要被处理，就可以选择这种方式，将业务逻辑放入对应业务类的公共函数中，然后将这些业务类的实例对象移动到对应的子线程中moveToThread()就可以了，这种编写多线程的方式比第一种更加灵活，可读性也更强，更易于维护</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2、操作流程</a:t>
            </a:r>
            <a:endParaRPr lang="zh-CN" altLang="en-US"/>
          </a:p>
          <a:p>
            <a:pPr lvl="1"/>
            <a:r>
              <a:rPr lang="zh-CN" altLang="en-US"/>
              <a:t>1）创建一个继承QObject类的子类，记得包含头文件QObject</a:t>
            </a:r>
            <a:endParaRPr lang="zh-CN" altLang="en-US"/>
          </a:p>
        </p:txBody>
      </p:sp>
      <p:sp>
        <p:nvSpPr>
          <p:cNvPr id="4" name="文本框 3"/>
          <p:cNvSpPr txBox="1"/>
          <p:nvPr/>
        </p:nvSpPr>
        <p:spPr>
          <a:xfrm>
            <a:off x="3048000" y="2829560"/>
            <a:ext cx="6096000" cy="1568450"/>
          </a:xfrm>
          <a:prstGeom prst="rect">
            <a:avLst/>
          </a:prstGeom>
          <a:noFill/>
        </p:spPr>
        <p:txBody>
          <a:bodyPr wrap="square" rtlCol="0" anchor="t">
            <a:spAutoFit/>
          </a:bodyPr>
          <a:p>
            <a:r>
              <a:rPr lang="zh-CN" altLang="en-US" sz="2400"/>
              <a:t>class subObject : public QObject</a:t>
            </a:r>
            <a:endParaRPr lang="zh-CN" altLang="en-US" sz="2400"/>
          </a:p>
          <a:p>
            <a:r>
              <a:rPr lang="zh-CN" altLang="en-US" sz="2400"/>
              <a:t>{</a:t>
            </a:r>
            <a:endParaRPr lang="zh-CN" altLang="en-US" sz="2400"/>
          </a:p>
          <a:p>
            <a:r>
              <a:rPr lang="zh-CN" altLang="en-US" sz="2400"/>
              <a:t>    ...</a:t>
            </a:r>
            <a:endParaRPr lang="zh-CN" altLang="en-US" sz="2400"/>
          </a:p>
          <a:p>
            <a:r>
              <a:rPr lang="zh-CN" altLang="en-US" sz="2400"/>
              <a:t>}</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a:t>2）在该类中添加一个公共的成员函数，主要负责子线程中要执行的业务逻辑</a:t>
            </a:r>
            <a:endParaRPr lang="zh-CN" altLang="en-US"/>
          </a:p>
        </p:txBody>
      </p:sp>
      <p:sp>
        <p:nvSpPr>
          <p:cNvPr id="4" name="文本框 3"/>
          <p:cNvSpPr txBox="1"/>
          <p:nvPr/>
        </p:nvSpPr>
        <p:spPr>
          <a:xfrm>
            <a:off x="2033905" y="2858770"/>
            <a:ext cx="9319895" cy="2306955"/>
          </a:xfrm>
          <a:prstGeom prst="rect">
            <a:avLst/>
          </a:prstGeom>
          <a:noFill/>
        </p:spPr>
        <p:txBody>
          <a:bodyPr wrap="square" rtlCol="0" anchor="t">
            <a:spAutoFit/>
          </a:bodyPr>
          <a:p>
            <a:r>
              <a:rPr lang="zh-CN" altLang="en-US" sz="2400"/>
              <a:t>class subObject : public QObject</a:t>
            </a:r>
            <a:endParaRPr lang="zh-CN" altLang="en-US" sz="2400"/>
          </a:p>
          <a:p>
            <a:r>
              <a:rPr lang="zh-CN" altLang="en-US" sz="2400"/>
              <a:t>{</a:t>
            </a:r>
            <a:endParaRPr lang="zh-CN" altLang="en-US" sz="2400"/>
          </a:p>
          <a:p>
            <a:r>
              <a:rPr lang="zh-CN" altLang="en-US" sz="2400"/>
              <a:t>    ...</a:t>
            </a:r>
            <a:endParaRPr lang="zh-CN" altLang="en-US" sz="2400"/>
          </a:p>
          <a:p>
            <a:r>
              <a:rPr lang="zh-CN" altLang="en-US" sz="2400"/>
              <a:t>public:</a:t>
            </a:r>
            <a:endParaRPr lang="zh-CN" altLang="en-US" sz="2400"/>
          </a:p>
          <a:p>
            <a:r>
              <a:rPr lang="zh-CN" altLang="en-US" sz="2400"/>
              <a:t>    void working();    //函数名称随意取，传入的参数根据实际需求添加</a:t>
            </a:r>
            <a:endParaRPr lang="zh-CN" altLang="en-US" sz="2400"/>
          </a:p>
          <a:p>
            <a:r>
              <a:rPr lang="zh-CN" altLang="en-US" sz="2400"/>
              <a:t>}</a:t>
            </a:r>
            <a:endParaRPr lang="zh-CN" altLang="en-US" sz="2400"/>
          </a:p>
        </p:txBody>
      </p:sp>
    </p:spTree>
  </p:cSld>
  <p:clrMapOvr>
    <a:masterClrMapping/>
  </p:clrMapOvr>
</p:sld>
</file>

<file path=ppt/tags/tag1.xml><?xml version="1.0" encoding="utf-8"?>
<p:tagLst xmlns:p="http://schemas.openxmlformats.org/presentationml/2006/main">
  <p:tag name="commondata" val="eyJoZGlkIjoiZWEzNmE0ODRkNzNiZjI1MTcxYzY1ZWIzZTNlYWQ1MTQ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6755</Words>
  <Application>WPS 演示</Application>
  <PresentationFormat>宽屏</PresentationFormat>
  <Paragraphs>286</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Calibri</vt:lpstr>
      <vt:lpstr>微软雅黑</vt:lpstr>
      <vt:lpstr>Arial Unicode MS</vt:lpstr>
      <vt:lpstr>WPS</vt:lpstr>
      <vt:lpstr>QT中实现多线程的四种方式和线程同步</vt:lpstr>
      <vt:lpstr>目录</vt:lpstr>
      <vt:lpstr>一、继承QThread</vt:lpstr>
      <vt:lpstr>PowerPoint 演示文稿</vt:lpstr>
      <vt:lpstr>PowerPoint 演示文稿</vt:lpstr>
      <vt:lpstr>PowerPoint 演示文稿</vt:lpstr>
      <vt:lpstr>二、继承QObject（推荐）</vt:lpstr>
      <vt:lpstr>PowerPoint 演示文稿</vt:lpstr>
      <vt:lpstr>PowerPoint 演示文稿</vt:lpstr>
      <vt:lpstr>PowerPoint 演示文稿</vt:lpstr>
      <vt:lpstr>PowerPoint 演示文稿</vt:lpstr>
      <vt:lpstr>PowerPoint 演示文稿</vt:lpstr>
      <vt:lpstr>五，线程同步</vt:lpstr>
      <vt:lpstr>PowerPoint 演示文稿</vt:lpstr>
      <vt:lpstr>PowerPoint 演示文稿</vt:lpstr>
      <vt:lpstr>PowerPoint 演示文稿</vt:lpstr>
      <vt:lpstr>PowerPoint 演示文稿</vt:lpstr>
      <vt:lpstr>六、Qt中多线程的使用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王mike</cp:lastModifiedBy>
  <cp:revision>234</cp:revision>
  <dcterms:created xsi:type="dcterms:W3CDTF">2023-08-09T12:44:00Z</dcterms:created>
  <dcterms:modified xsi:type="dcterms:W3CDTF">2024-08-21T21:17:05Z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2052-12.1.0.17857</vt:lpwstr>
  </property>
</Properties>
</file>