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655" r:id="rId2"/>
    <p:sldId id="709" r:id="rId3"/>
    <p:sldId id="712" r:id="rId4"/>
    <p:sldId id="700" r:id="rId5"/>
    <p:sldId id="714" r:id="rId6"/>
    <p:sldId id="711" r:id="rId7"/>
    <p:sldId id="701" r:id="rId8"/>
    <p:sldId id="715" r:id="rId9"/>
    <p:sldId id="718" r:id="rId10"/>
    <p:sldId id="703" r:id="rId11"/>
    <p:sldId id="716" r:id="rId12"/>
    <p:sldId id="713" r:id="rId13"/>
    <p:sldId id="705" r:id="rId14"/>
    <p:sldId id="706" r:id="rId15"/>
    <p:sldId id="707" r:id="rId16"/>
    <p:sldId id="708" r:id="rId17"/>
    <p:sldId id="7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7" userDrawn="1">
          <p15:clr>
            <a:srgbClr val="A4A3A4"/>
          </p15:clr>
        </p15:guide>
        <p15:guide id="2" pos="3840" userDrawn="1">
          <p15:clr>
            <a:srgbClr val="A4A3A4"/>
          </p15:clr>
        </p15:guide>
        <p15:guide id="3" orient="horz" pos="2115" userDrawn="1">
          <p15:clr>
            <a:srgbClr val="A4A3A4"/>
          </p15:clr>
        </p15:guide>
        <p15:guide id="4" orient="horz" pos="25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B4C7E7"/>
    <a:srgbClr val="FFAC20"/>
    <a:srgbClr val="1C83C5"/>
    <a:srgbClr val="1E87CB"/>
    <a:srgbClr val="7BBF4A"/>
    <a:srgbClr val="4C224B"/>
    <a:srgbClr val="E71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6"/>
    <p:restoredTop sz="95553"/>
  </p:normalViewPr>
  <p:slideViewPr>
    <p:cSldViewPr snapToGrid="0" snapToObjects="1">
      <p:cViewPr varScale="1">
        <p:scale>
          <a:sx n="127" d="100"/>
          <a:sy n="127" d="100"/>
        </p:scale>
        <p:origin x="1080" y="184"/>
      </p:cViewPr>
      <p:guideLst>
        <p:guide orient="horz" pos="1797"/>
        <p:guide pos="3840"/>
        <p:guide orient="horz" pos="2115"/>
        <p:guide orient="horz" pos="250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7.png"/><Relationship Id="rId7" Type="http://schemas.openxmlformats.org/officeDocument/2006/relationships/image" Target="../media/image12.png"/><Relationship Id="rId12" Type="http://schemas.openxmlformats.org/officeDocument/2006/relationships/image" Target="../media/image33.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9.svg"/><Relationship Id="rId11" Type="http://schemas.openxmlformats.org/officeDocument/2006/relationships/image" Target="../media/image32.png"/><Relationship Id="rId5" Type="http://schemas.openxmlformats.org/officeDocument/2006/relationships/image" Target="../media/image10.png"/><Relationship Id="rId10" Type="http://schemas.openxmlformats.org/officeDocument/2006/relationships/image" Target="../media/image31.svg"/><Relationship Id="rId4" Type="http://schemas.openxmlformats.org/officeDocument/2006/relationships/image" Target="../media/image28.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7.png"/><Relationship Id="rId7" Type="http://schemas.openxmlformats.org/officeDocument/2006/relationships/image" Target="../media/image12.png"/><Relationship Id="rId12" Type="http://schemas.openxmlformats.org/officeDocument/2006/relationships/image" Target="../media/image33.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9.svg"/><Relationship Id="rId11" Type="http://schemas.openxmlformats.org/officeDocument/2006/relationships/image" Target="../media/image32.png"/><Relationship Id="rId5" Type="http://schemas.openxmlformats.org/officeDocument/2006/relationships/image" Target="../media/image10.png"/><Relationship Id="rId10" Type="http://schemas.openxmlformats.org/officeDocument/2006/relationships/image" Target="../media/image31.svg"/><Relationship Id="rId4" Type="http://schemas.openxmlformats.org/officeDocument/2006/relationships/image" Target="../media/image28.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66F78-596F-4504-A6FD-826F2B754A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97227A-013F-49EB-B08B-E7F95E982241}">
      <dgm:prSet custT="1"/>
      <dgm:spPr>
        <a:xfrm>
          <a:off x="937002" y="1903"/>
          <a:ext cx="5997178" cy="811257"/>
        </a:xfrm>
        <a:prstGeom prst="rect">
          <a:avLst/>
        </a:prstGeom>
        <a:noFill/>
        <a:ln>
          <a:noFill/>
        </a:ln>
        <a:effectLst/>
      </dgm:spPr>
      <dgm:t>
        <a:bodyPr/>
        <a:lstStyle/>
        <a:p>
          <a:pPr>
            <a:buNone/>
          </a:pPr>
          <a:r>
            <a:rPr lang="en-GB" sz="1600" b="0" i="0" kern="1200" dirty="0">
              <a:solidFill>
                <a:sysClr val="windowText" lastClr="000000"/>
              </a:solidFill>
              <a:effectLst/>
              <a:latin typeface="Calibri" panose="020F0502020204030204"/>
              <a:ea typeface="+mn-ea"/>
              <a:cs typeface="+mn-cs"/>
            </a:rPr>
            <a:t>How often do you need to report back on progress?</a:t>
          </a:r>
          <a:endParaRPr lang="en-US" sz="1600" b="0" i="0" kern="1200" dirty="0">
            <a:solidFill>
              <a:sysClr val="windowText" lastClr="000000"/>
            </a:solidFill>
            <a:effectLst/>
            <a:latin typeface="Calibri" panose="020F0502020204030204"/>
            <a:ea typeface="+mn-ea"/>
            <a:cs typeface="+mn-cs"/>
          </a:endParaRPr>
        </a:p>
      </dgm:t>
    </dgm:pt>
    <dgm:pt modelId="{7AB57DB1-0FCF-4ACA-9009-22392C58C655}" type="parTrans" cxnId="{44E28FFF-0320-4B9A-B0B8-0CF0E1959874}">
      <dgm:prSet/>
      <dgm:spPr/>
      <dgm:t>
        <a:bodyPr/>
        <a:lstStyle/>
        <a:p>
          <a:endParaRPr lang="en-US" sz="1600"/>
        </a:p>
      </dgm:t>
    </dgm:pt>
    <dgm:pt modelId="{D66259FE-EA0E-46AE-A2D8-7FE09567456C}" type="sibTrans" cxnId="{44E28FFF-0320-4B9A-B0B8-0CF0E1959874}">
      <dgm:prSet/>
      <dgm:spPr/>
      <dgm:t>
        <a:bodyPr/>
        <a:lstStyle/>
        <a:p>
          <a:endParaRPr lang="en-US" sz="1600"/>
        </a:p>
      </dgm:t>
    </dgm:pt>
    <dgm:pt modelId="{85FFDC1B-0E5B-44F0-B5C4-52B78A1022DF}">
      <dgm:prSet custT="1"/>
      <dgm:spPr>
        <a:xfrm>
          <a:off x="937002" y="1015975"/>
          <a:ext cx="5997178" cy="811257"/>
        </a:xfrm>
        <a:prstGeom prst="rect">
          <a:avLst/>
        </a:prstGeom>
        <a:noFill/>
        <a:ln>
          <a:noFill/>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How will you report back any difficulties you might be having?</a:t>
          </a:r>
        </a:p>
      </dgm:t>
    </dgm:pt>
    <dgm:pt modelId="{7DE00CC9-D7E7-4FBB-B59F-5839A4223530}" type="parTrans" cxnId="{E329230B-5B2E-4D20-B0E4-E65DC135E04A}">
      <dgm:prSet/>
      <dgm:spPr/>
      <dgm:t>
        <a:bodyPr/>
        <a:lstStyle/>
        <a:p>
          <a:endParaRPr lang="en-US" sz="1600"/>
        </a:p>
      </dgm:t>
    </dgm:pt>
    <dgm:pt modelId="{778FF15E-1F84-4A5B-8E8A-36F48D2CB347}" type="sibTrans" cxnId="{E329230B-5B2E-4D20-B0E4-E65DC135E04A}">
      <dgm:prSet/>
      <dgm:spPr/>
      <dgm:t>
        <a:bodyPr/>
        <a:lstStyle/>
        <a:p>
          <a:endParaRPr lang="en-US" sz="1600"/>
        </a:p>
      </dgm:t>
    </dgm:pt>
    <dgm:pt modelId="{89621ABC-2017-4646-922F-49F08FE03CC0}">
      <dgm:prSet custT="1"/>
      <dgm:spPr>
        <a:xfrm>
          <a:off x="937002" y="2030048"/>
          <a:ext cx="5997178" cy="811257"/>
        </a:xfrm>
        <a:prstGeom prst="rect">
          <a:avLst/>
        </a:prstGeom>
        <a:noFill/>
        <a:ln>
          <a:noFill/>
        </a:ln>
        <a:effectLst/>
      </dgm:spPr>
      <dgm:t>
        <a:bodyPr/>
        <a:lstStyle/>
        <a:p>
          <a:pPr>
            <a:buNone/>
          </a:pPr>
          <a:r>
            <a:rPr lang="en-US" sz="1600" dirty="0">
              <a:solidFill>
                <a:sysClr val="windowText" lastClr="000000">
                  <a:hueOff val="0"/>
                  <a:satOff val="0"/>
                  <a:lumOff val="0"/>
                  <a:alphaOff val="0"/>
                </a:sysClr>
              </a:solidFill>
              <a:latin typeface="Calibri" panose="020F0502020204030204"/>
              <a:ea typeface="+mn-ea"/>
              <a:cs typeface="+mn-cs"/>
            </a:rPr>
            <a:t>Is your goal still achievable in the timeframe?</a:t>
          </a:r>
        </a:p>
      </dgm:t>
    </dgm:pt>
    <dgm:pt modelId="{D8DDFDEF-45FA-4F59-AF20-BC66F1216D60}" type="parTrans" cxnId="{E2DEC77B-5E00-418C-BB24-B2D37EA6FBC5}">
      <dgm:prSet/>
      <dgm:spPr/>
      <dgm:t>
        <a:bodyPr/>
        <a:lstStyle/>
        <a:p>
          <a:endParaRPr lang="en-US" sz="1600"/>
        </a:p>
      </dgm:t>
    </dgm:pt>
    <dgm:pt modelId="{170E4A17-6762-4247-8919-9C76EE772571}" type="sibTrans" cxnId="{E2DEC77B-5E00-418C-BB24-B2D37EA6FBC5}">
      <dgm:prSet/>
      <dgm:spPr/>
      <dgm:t>
        <a:bodyPr/>
        <a:lstStyle/>
        <a:p>
          <a:endParaRPr lang="en-US" sz="1600"/>
        </a:p>
      </dgm:t>
    </dgm:pt>
    <dgm:pt modelId="{18F412FD-9088-426C-AFE6-D3593B4A5B44}">
      <dgm:prSet custT="1"/>
      <dgm:spPr>
        <a:xfrm>
          <a:off x="937002" y="3044120"/>
          <a:ext cx="5997178" cy="811257"/>
        </a:xfrm>
        <a:prstGeom prst="rect">
          <a:avLst/>
        </a:prstGeom>
        <a:noFill/>
        <a:ln>
          <a:noFill/>
        </a:ln>
        <a:effectLst/>
      </dgm:spPr>
      <dgm:t>
        <a:bodyPr/>
        <a:lstStyle/>
        <a:p>
          <a:pPr>
            <a:buNone/>
          </a:pPr>
          <a:r>
            <a:rPr lang="en-GB" sz="1600" b="0" i="0" dirty="0">
              <a:solidFill>
                <a:sysClr val="windowText" lastClr="000000">
                  <a:hueOff val="0"/>
                  <a:satOff val="0"/>
                  <a:lumOff val="0"/>
                  <a:alphaOff val="0"/>
                </a:sysClr>
              </a:solidFill>
              <a:latin typeface="Calibri" panose="020F0502020204030204"/>
              <a:ea typeface="+mn-ea"/>
              <a:cs typeface="+mn-cs"/>
            </a:rPr>
            <a:t>What successes have you had?</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D313B450-AD54-4CC1-A944-F21613158B66}" type="parTrans" cxnId="{1C0A1A16-8272-4FCD-ACCD-4C635BC7E41E}">
      <dgm:prSet/>
      <dgm:spPr/>
      <dgm:t>
        <a:bodyPr/>
        <a:lstStyle/>
        <a:p>
          <a:endParaRPr lang="en-US" sz="1600"/>
        </a:p>
      </dgm:t>
    </dgm:pt>
    <dgm:pt modelId="{AACE2922-542B-4BB0-BA67-D2AFDDF44746}" type="sibTrans" cxnId="{1C0A1A16-8272-4FCD-ACCD-4C635BC7E41E}">
      <dgm:prSet/>
      <dgm:spPr/>
      <dgm:t>
        <a:bodyPr/>
        <a:lstStyle/>
        <a:p>
          <a:endParaRPr lang="en-US" sz="1600"/>
        </a:p>
      </dgm:t>
    </dgm:pt>
    <dgm:pt modelId="{0A21B57F-BAE2-4118-83C8-BB932D6DF6A5}">
      <dgm:prSet custT="1"/>
      <dgm:spPr>
        <a:xfrm>
          <a:off x="937002" y="4058192"/>
          <a:ext cx="5997178" cy="811257"/>
        </a:xfrm>
        <a:prstGeom prst="rect">
          <a:avLst/>
        </a:prstGeom>
        <a:noFill/>
        <a:ln>
          <a:noFill/>
        </a:ln>
        <a:effectLst/>
      </dgm:spPr>
      <dgm:t>
        <a:bodyPr/>
        <a:lstStyle/>
        <a:p>
          <a:pPr>
            <a:buNone/>
          </a:pPr>
          <a:r>
            <a:rPr lang="en-GB" sz="1600" dirty="0">
              <a:solidFill>
                <a:sysClr val="windowText" lastClr="000000">
                  <a:hueOff val="0"/>
                  <a:satOff val="0"/>
                  <a:lumOff val="0"/>
                  <a:alphaOff val="0"/>
                </a:sysClr>
              </a:solidFill>
              <a:latin typeface="Calibri" panose="020F0502020204030204"/>
              <a:ea typeface="+mn-ea"/>
              <a:cs typeface="+mn-cs"/>
            </a:rPr>
            <a:t>What are you struggling with? What support do you need?</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D8226B92-861C-4E0D-9D74-408372EF623D}" type="parTrans" cxnId="{3FC69AA4-145C-4DF9-976C-5C10E413A5C0}">
      <dgm:prSet/>
      <dgm:spPr/>
      <dgm:t>
        <a:bodyPr/>
        <a:lstStyle/>
        <a:p>
          <a:endParaRPr lang="en-US" sz="1600"/>
        </a:p>
      </dgm:t>
    </dgm:pt>
    <dgm:pt modelId="{DC19F584-87BB-4B34-894B-D78DA3B71A20}" type="sibTrans" cxnId="{3FC69AA4-145C-4DF9-976C-5C10E413A5C0}">
      <dgm:prSet/>
      <dgm:spPr/>
      <dgm:t>
        <a:bodyPr/>
        <a:lstStyle/>
        <a:p>
          <a:endParaRPr lang="en-US" sz="1600"/>
        </a:p>
      </dgm:t>
    </dgm:pt>
    <dgm:pt modelId="{6FAE89BD-4166-4BAE-A1FF-C4865168FEA9}">
      <dgm:prSet custT="1"/>
      <dgm:spPr>
        <a:xfrm>
          <a:off x="937002" y="5072264"/>
          <a:ext cx="5997178" cy="811257"/>
        </a:xfrm>
        <a:prstGeom prst="rect">
          <a:avLst/>
        </a:prstGeom>
        <a:noFill/>
        <a:ln>
          <a:noFill/>
        </a:ln>
        <a:effectLst/>
      </dgm:spPr>
      <dgm:t>
        <a:bodyPr/>
        <a:lstStyle/>
        <a:p>
          <a:pPr>
            <a:buNone/>
          </a:pPr>
          <a:r>
            <a:rPr lang="en-GB" sz="1600" dirty="0">
              <a:solidFill>
                <a:sysClr val="windowText" lastClr="000000">
                  <a:hueOff val="0"/>
                  <a:satOff val="0"/>
                  <a:lumOff val="0"/>
                  <a:alphaOff val="0"/>
                </a:sysClr>
              </a:solidFill>
              <a:latin typeface="Calibri" panose="020F0502020204030204"/>
              <a:ea typeface="+mn-ea"/>
              <a:cs typeface="+mn-cs"/>
            </a:rPr>
            <a:t>What systems or processes are impacting on the plan?</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B56F3629-E91F-4138-9DD4-01E38F8D3A59}" type="parTrans" cxnId="{AD2B9832-2565-483A-BF79-1911077C5E3F}">
      <dgm:prSet/>
      <dgm:spPr/>
      <dgm:t>
        <a:bodyPr/>
        <a:lstStyle/>
        <a:p>
          <a:endParaRPr lang="en-US" sz="1600"/>
        </a:p>
      </dgm:t>
    </dgm:pt>
    <dgm:pt modelId="{B61B1AAA-AA5B-4C8E-8F49-BD954F06E64A}" type="sibTrans" cxnId="{AD2B9832-2565-483A-BF79-1911077C5E3F}">
      <dgm:prSet/>
      <dgm:spPr/>
      <dgm:t>
        <a:bodyPr/>
        <a:lstStyle/>
        <a:p>
          <a:endParaRPr lang="en-US" sz="1600"/>
        </a:p>
      </dgm:t>
    </dgm:pt>
    <dgm:pt modelId="{E90092A0-3461-4238-AF0C-593C5B93D3BE}" type="pres">
      <dgm:prSet presAssocID="{AF866F78-596F-4504-A6FD-826F2B754A9A}" presName="root" presStyleCnt="0">
        <dgm:presLayoutVars>
          <dgm:dir/>
          <dgm:resizeHandles val="exact"/>
        </dgm:presLayoutVars>
      </dgm:prSet>
      <dgm:spPr/>
    </dgm:pt>
    <dgm:pt modelId="{97201571-F98C-481B-866F-38A1ECA6939A}" type="pres">
      <dgm:prSet presAssocID="{2B97227A-013F-49EB-B08B-E7F95E982241}" presName="compNode" presStyleCnt="0"/>
      <dgm:spPr/>
    </dgm:pt>
    <dgm:pt modelId="{E57CF191-1FDD-477A-88A4-E38F1979E994}" type="pres">
      <dgm:prSet presAssocID="{2B97227A-013F-49EB-B08B-E7F95E982241}" presName="bgRect" presStyleLbl="bgShp" presStyleIdx="0" presStyleCnt="6"/>
      <dgm:spPr>
        <a:xfrm>
          <a:off x="0" y="1903"/>
          <a:ext cx="6934181" cy="811257"/>
        </a:xfrm>
        <a:prstGeom prst="roundRect">
          <a:avLst>
            <a:gd name="adj" fmla="val 10000"/>
          </a:avLst>
        </a:prstGeom>
        <a:solidFill>
          <a:sysClr val="window" lastClr="FFFFFF">
            <a:lumMod val="95000"/>
            <a:hueOff val="0"/>
            <a:satOff val="0"/>
            <a:lumOff val="0"/>
            <a:alphaOff val="0"/>
          </a:sysClr>
        </a:solidFill>
        <a:ln>
          <a:noFill/>
        </a:ln>
        <a:effectLst/>
      </dgm:spPr>
    </dgm:pt>
    <dgm:pt modelId="{4334CA3F-196D-4665-AE46-3064E51AE390}" type="pres">
      <dgm:prSet presAssocID="{2B97227A-013F-49EB-B08B-E7F95E982241}" presName="iconRect" presStyleLbl="node1" presStyleIdx="0" presStyleCnt="6"/>
      <dgm:spPr>
        <a:xfrm>
          <a:off x="245405" y="184436"/>
          <a:ext cx="446191" cy="4461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gm:spPr>
      <dgm:extLst>
        <a:ext uri="{E40237B7-FDA0-4F09-8148-C483321AD2D9}">
          <dgm14:cNvPr xmlns:dgm14="http://schemas.microsoft.com/office/drawing/2010/diagram" id="0" name="" descr="Stopwatch"/>
        </a:ext>
      </dgm:extLst>
    </dgm:pt>
    <dgm:pt modelId="{A8D08AAE-BCF8-4890-959E-F15D1B0D9AE9}" type="pres">
      <dgm:prSet presAssocID="{2B97227A-013F-49EB-B08B-E7F95E982241}" presName="spaceRect" presStyleCnt="0"/>
      <dgm:spPr/>
    </dgm:pt>
    <dgm:pt modelId="{1B96AEE0-AF51-41E7-94E9-4A17FDD2B9C7}" type="pres">
      <dgm:prSet presAssocID="{2B97227A-013F-49EB-B08B-E7F95E982241}" presName="parTx" presStyleLbl="revTx" presStyleIdx="0" presStyleCnt="6">
        <dgm:presLayoutVars>
          <dgm:chMax val="0"/>
          <dgm:chPref val="0"/>
        </dgm:presLayoutVars>
      </dgm:prSet>
      <dgm:spPr/>
    </dgm:pt>
    <dgm:pt modelId="{B59253C9-D9D7-4DEA-A969-C05FC2EABD76}" type="pres">
      <dgm:prSet presAssocID="{D66259FE-EA0E-46AE-A2D8-7FE09567456C}" presName="sibTrans" presStyleCnt="0"/>
      <dgm:spPr/>
    </dgm:pt>
    <dgm:pt modelId="{5D13170C-5796-45C5-B86E-50B2CED141ED}" type="pres">
      <dgm:prSet presAssocID="{85FFDC1B-0E5B-44F0-B5C4-52B78A1022DF}" presName="compNode" presStyleCnt="0"/>
      <dgm:spPr/>
    </dgm:pt>
    <dgm:pt modelId="{EDABC086-3BAA-42BD-AD1A-8034CD42A5CC}" type="pres">
      <dgm:prSet presAssocID="{85FFDC1B-0E5B-44F0-B5C4-52B78A1022DF}" presName="bgRect" presStyleLbl="bgShp" presStyleIdx="1" presStyleCnt="6"/>
      <dgm:spPr>
        <a:xfrm>
          <a:off x="0" y="1015975"/>
          <a:ext cx="6934181" cy="811257"/>
        </a:xfrm>
        <a:prstGeom prst="roundRect">
          <a:avLst>
            <a:gd name="adj" fmla="val 10000"/>
          </a:avLst>
        </a:prstGeom>
        <a:solidFill>
          <a:sysClr val="window" lastClr="FFFFFF">
            <a:lumMod val="95000"/>
            <a:hueOff val="0"/>
            <a:satOff val="0"/>
            <a:lumOff val="0"/>
            <a:alphaOff val="0"/>
          </a:sysClr>
        </a:solidFill>
        <a:ln>
          <a:noFill/>
        </a:ln>
        <a:effectLst/>
      </dgm:spPr>
    </dgm:pt>
    <dgm:pt modelId="{388BD216-3287-47AB-8531-92A6150F0760}" type="pres">
      <dgm:prSet presAssocID="{85FFDC1B-0E5B-44F0-B5C4-52B78A1022DF}" presName="iconRect" presStyleLbl="node1" presStyleIdx="1" presStyleCnt="6"/>
      <dgm:spPr>
        <a:xfrm>
          <a:off x="245405" y="1198508"/>
          <a:ext cx="446191" cy="4461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Influencer"/>
        </a:ext>
      </dgm:extLst>
    </dgm:pt>
    <dgm:pt modelId="{19712E05-61C1-4335-984A-D7225417EA92}" type="pres">
      <dgm:prSet presAssocID="{85FFDC1B-0E5B-44F0-B5C4-52B78A1022DF}" presName="spaceRect" presStyleCnt="0"/>
      <dgm:spPr/>
    </dgm:pt>
    <dgm:pt modelId="{D2F890E3-3A29-4E6B-A6A5-190B00E45085}" type="pres">
      <dgm:prSet presAssocID="{85FFDC1B-0E5B-44F0-B5C4-52B78A1022DF}" presName="parTx" presStyleLbl="revTx" presStyleIdx="1" presStyleCnt="6">
        <dgm:presLayoutVars>
          <dgm:chMax val="0"/>
          <dgm:chPref val="0"/>
        </dgm:presLayoutVars>
      </dgm:prSet>
      <dgm:spPr/>
    </dgm:pt>
    <dgm:pt modelId="{13492A79-1C8B-489E-AE24-4E0C630F725E}" type="pres">
      <dgm:prSet presAssocID="{778FF15E-1F84-4A5B-8E8A-36F48D2CB347}" presName="sibTrans" presStyleCnt="0"/>
      <dgm:spPr/>
    </dgm:pt>
    <dgm:pt modelId="{837E1990-2D1E-4770-AB01-714C36B296AF}" type="pres">
      <dgm:prSet presAssocID="{89621ABC-2017-4646-922F-49F08FE03CC0}" presName="compNode" presStyleCnt="0"/>
      <dgm:spPr/>
    </dgm:pt>
    <dgm:pt modelId="{FAAAA8C8-C00E-427E-B632-6CA613645103}" type="pres">
      <dgm:prSet presAssocID="{89621ABC-2017-4646-922F-49F08FE03CC0}" presName="bgRect" presStyleLbl="bgShp" presStyleIdx="2" presStyleCnt="6"/>
      <dgm:spPr>
        <a:xfrm>
          <a:off x="0" y="2030048"/>
          <a:ext cx="6934181" cy="811257"/>
        </a:xfrm>
        <a:prstGeom prst="roundRect">
          <a:avLst>
            <a:gd name="adj" fmla="val 10000"/>
          </a:avLst>
        </a:prstGeom>
        <a:solidFill>
          <a:sysClr val="window" lastClr="FFFFFF">
            <a:lumMod val="95000"/>
            <a:hueOff val="0"/>
            <a:satOff val="0"/>
            <a:lumOff val="0"/>
            <a:alphaOff val="0"/>
          </a:sysClr>
        </a:solidFill>
        <a:ln>
          <a:noFill/>
        </a:ln>
        <a:effectLst/>
      </dgm:spPr>
    </dgm:pt>
    <dgm:pt modelId="{8221A4E4-3690-464A-9E40-511974CDA7D8}" type="pres">
      <dgm:prSet presAssocID="{89621ABC-2017-4646-922F-49F08FE03CC0}" presName="iconRect" presStyleLbl="node1" presStyleIdx="2" presStyleCnt="6"/>
      <dgm:spPr>
        <a:xfrm>
          <a:off x="245405" y="2212581"/>
          <a:ext cx="446191" cy="4461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gm:spPr>
      <dgm:extLst>
        <a:ext uri="{E40237B7-FDA0-4F09-8148-C483321AD2D9}">
          <dgm14:cNvPr xmlns:dgm14="http://schemas.microsoft.com/office/drawing/2010/diagram" id="0" name="" descr="Lightbulb and pencil"/>
        </a:ext>
      </dgm:extLst>
    </dgm:pt>
    <dgm:pt modelId="{C4199A96-71BE-4CE2-9815-1966B71EFA28}" type="pres">
      <dgm:prSet presAssocID="{89621ABC-2017-4646-922F-49F08FE03CC0}" presName="spaceRect" presStyleCnt="0"/>
      <dgm:spPr/>
    </dgm:pt>
    <dgm:pt modelId="{5A2C06DC-A7BF-48E6-9350-2986BE4DE3FD}" type="pres">
      <dgm:prSet presAssocID="{89621ABC-2017-4646-922F-49F08FE03CC0}" presName="parTx" presStyleLbl="revTx" presStyleIdx="2" presStyleCnt="6">
        <dgm:presLayoutVars>
          <dgm:chMax val="0"/>
          <dgm:chPref val="0"/>
        </dgm:presLayoutVars>
      </dgm:prSet>
      <dgm:spPr/>
    </dgm:pt>
    <dgm:pt modelId="{36739EAD-05B7-48C5-ADFA-CC0A6FADDFED}" type="pres">
      <dgm:prSet presAssocID="{170E4A17-6762-4247-8919-9C76EE772571}" presName="sibTrans" presStyleCnt="0"/>
      <dgm:spPr/>
    </dgm:pt>
    <dgm:pt modelId="{A7F470DF-C08C-4813-B31D-FA55C0C8DE43}" type="pres">
      <dgm:prSet presAssocID="{18F412FD-9088-426C-AFE6-D3593B4A5B44}" presName="compNode" presStyleCnt="0"/>
      <dgm:spPr/>
    </dgm:pt>
    <dgm:pt modelId="{F43865DD-1E07-4E97-8AF3-7309444F4D29}" type="pres">
      <dgm:prSet presAssocID="{18F412FD-9088-426C-AFE6-D3593B4A5B44}" presName="bgRect" presStyleLbl="bgShp" presStyleIdx="3" presStyleCnt="6"/>
      <dgm:spPr>
        <a:xfrm>
          <a:off x="0" y="3044120"/>
          <a:ext cx="6934181" cy="811257"/>
        </a:xfrm>
        <a:prstGeom prst="roundRect">
          <a:avLst>
            <a:gd name="adj" fmla="val 10000"/>
          </a:avLst>
        </a:prstGeom>
        <a:solidFill>
          <a:sysClr val="window" lastClr="FFFFFF">
            <a:lumMod val="95000"/>
            <a:hueOff val="0"/>
            <a:satOff val="0"/>
            <a:lumOff val="0"/>
            <a:alphaOff val="0"/>
          </a:sysClr>
        </a:solidFill>
        <a:ln>
          <a:noFill/>
        </a:ln>
        <a:effectLst/>
      </dgm:spPr>
    </dgm:pt>
    <dgm:pt modelId="{889F1C11-BD8B-4E91-9993-F62B557F3E09}" type="pres">
      <dgm:prSet presAssocID="{18F412FD-9088-426C-AFE6-D3593B4A5B44}" presName="iconRect" presStyleLbl="node1" presStyleIdx="3" presStyleCnt="6"/>
      <dgm:spPr>
        <a:xfrm>
          <a:off x="245405" y="3226653"/>
          <a:ext cx="446191" cy="4461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Fireworks"/>
        </a:ext>
      </dgm:extLst>
    </dgm:pt>
    <dgm:pt modelId="{27F595AF-AA87-4380-8519-6C12524CA504}" type="pres">
      <dgm:prSet presAssocID="{18F412FD-9088-426C-AFE6-D3593B4A5B44}" presName="spaceRect" presStyleCnt="0"/>
      <dgm:spPr/>
    </dgm:pt>
    <dgm:pt modelId="{54323763-FA29-49BD-8877-F13159868EE9}" type="pres">
      <dgm:prSet presAssocID="{18F412FD-9088-426C-AFE6-D3593B4A5B44}" presName="parTx" presStyleLbl="revTx" presStyleIdx="3" presStyleCnt="6">
        <dgm:presLayoutVars>
          <dgm:chMax val="0"/>
          <dgm:chPref val="0"/>
        </dgm:presLayoutVars>
      </dgm:prSet>
      <dgm:spPr/>
    </dgm:pt>
    <dgm:pt modelId="{8F179D20-0ED5-4915-92EC-FE7DF5E261D3}" type="pres">
      <dgm:prSet presAssocID="{AACE2922-542B-4BB0-BA67-D2AFDDF44746}" presName="sibTrans" presStyleCnt="0"/>
      <dgm:spPr/>
    </dgm:pt>
    <dgm:pt modelId="{1C7457F5-BEB0-4FFA-ADF0-A0525ADF0CDA}" type="pres">
      <dgm:prSet presAssocID="{0A21B57F-BAE2-4118-83C8-BB932D6DF6A5}" presName="compNode" presStyleCnt="0"/>
      <dgm:spPr/>
    </dgm:pt>
    <dgm:pt modelId="{CE36DBC4-CC08-4E89-A1BF-7FF4B559DC74}" type="pres">
      <dgm:prSet presAssocID="{0A21B57F-BAE2-4118-83C8-BB932D6DF6A5}" presName="bgRect" presStyleLbl="bgShp" presStyleIdx="4" presStyleCnt="6"/>
      <dgm:spPr>
        <a:xfrm>
          <a:off x="0" y="4058192"/>
          <a:ext cx="6934181" cy="811257"/>
        </a:xfrm>
        <a:prstGeom prst="roundRect">
          <a:avLst>
            <a:gd name="adj" fmla="val 10000"/>
          </a:avLst>
        </a:prstGeom>
        <a:solidFill>
          <a:sysClr val="window" lastClr="FFFFFF">
            <a:lumMod val="95000"/>
            <a:hueOff val="0"/>
            <a:satOff val="0"/>
            <a:lumOff val="0"/>
            <a:alphaOff val="0"/>
          </a:sysClr>
        </a:solidFill>
        <a:ln>
          <a:noFill/>
        </a:ln>
        <a:effectLst/>
      </dgm:spPr>
    </dgm:pt>
    <dgm:pt modelId="{8177B88E-11F6-4A1C-AFAE-B9E60291B704}" type="pres">
      <dgm:prSet presAssocID="{0A21B57F-BAE2-4118-83C8-BB932D6DF6A5}" presName="iconRect" presStyleLbl="node1" presStyleIdx="4" presStyleCnt="6"/>
      <dgm:spPr>
        <a:xfrm>
          <a:off x="245405" y="4240725"/>
          <a:ext cx="446191" cy="4461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Moustache Face with Solid Fill"/>
        </a:ext>
      </dgm:extLst>
    </dgm:pt>
    <dgm:pt modelId="{01AF32DA-7D67-4174-BB5F-41B80C26E51C}" type="pres">
      <dgm:prSet presAssocID="{0A21B57F-BAE2-4118-83C8-BB932D6DF6A5}" presName="spaceRect" presStyleCnt="0"/>
      <dgm:spPr/>
    </dgm:pt>
    <dgm:pt modelId="{C1EFCB47-F6B8-49BC-96C4-473B587D0EE8}" type="pres">
      <dgm:prSet presAssocID="{0A21B57F-BAE2-4118-83C8-BB932D6DF6A5}" presName="parTx" presStyleLbl="revTx" presStyleIdx="4" presStyleCnt="6">
        <dgm:presLayoutVars>
          <dgm:chMax val="0"/>
          <dgm:chPref val="0"/>
        </dgm:presLayoutVars>
      </dgm:prSet>
      <dgm:spPr/>
    </dgm:pt>
    <dgm:pt modelId="{3023BB2D-BDF6-41A2-B2D9-20B1EC55AF69}" type="pres">
      <dgm:prSet presAssocID="{DC19F584-87BB-4B34-894B-D78DA3B71A20}" presName="sibTrans" presStyleCnt="0"/>
      <dgm:spPr/>
    </dgm:pt>
    <dgm:pt modelId="{4113B42A-8F7B-4E3F-9347-CE57A74EE11F}" type="pres">
      <dgm:prSet presAssocID="{6FAE89BD-4166-4BAE-A1FF-C4865168FEA9}" presName="compNode" presStyleCnt="0"/>
      <dgm:spPr/>
    </dgm:pt>
    <dgm:pt modelId="{31B507D0-7802-42B8-8C16-81338DAF0A73}" type="pres">
      <dgm:prSet presAssocID="{6FAE89BD-4166-4BAE-A1FF-C4865168FEA9}" presName="bgRect" presStyleLbl="bgShp" presStyleIdx="5" presStyleCnt="6"/>
      <dgm:spPr>
        <a:xfrm>
          <a:off x="0" y="5072264"/>
          <a:ext cx="6934181" cy="811257"/>
        </a:xfrm>
        <a:prstGeom prst="roundRect">
          <a:avLst>
            <a:gd name="adj" fmla="val 10000"/>
          </a:avLst>
        </a:prstGeom>
        <a:solidFill>
          <a:sysClr val="window" lastClr="FFFFFF">
            <a:lumMod val="95000"/>
            <a:hueOff val="0"/>
            <a:satOff val="0"/>
            <a:lumOff val="0"/>
            <a:alphaOff val="0"/>
          </a:sysClr>
        </a:solidFill>
        <a:ln>
          <a:noFill/>
        </a:ln>
        <a:effectLst/>
      </dgm:spPr>
    </dgm:pt>
    <dgm:pt modelId="{F8721591-3F8D-49BB-AFE7-0FE8091C22E3}" type="pres">
      <dgm:prSet presAssocID="{6FAE89BD-4166-4BAE-A1FF-C4865168FEA9}" presName="iconRect" presStyleLbl="node1" presStyleIdx="5" presStyleCnt="6"/>
      <dgm:spPr>
        <a:xfrm>
          <a:off x="245405" y="5254797"/>
          <a:ext cx="446191" cy="4461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Light Bulb and Gear"/>
        </a:ext>
      </dgm:extLst>
    </dgm:pt>
    <dgm:pt modelId="{82D2830C-9CA6-43A6-9078-90AD9EA2C719}" type="pres">
      <dgm:prSet presAssocID="{6FAE89BD-4166-4BAE-A1FF-C4865168FEA9}" presName="spaceRect" presStyleCnt="0"/>
      <dgm:spPr/>
    </dgm:pt>
    <dgm:pt modelId="{C2CC1CD3-1CF6-4746-8C29-5928AF713D01}" type="pres">
      <dgm:prSet presAssocID="{6FAE89BD-4166-4BAE-A1FF-C4865168FEA9}" presName="parTx" presStyleLbl="revTx" presStyleIdx="5" presStyleCnt="6">
        <dgm:presLayoutVars>
          <dgm:chMax val="0"/>
          <dgm:chPref val="0"/>
        </dgm:presLayoutVars>
      </dgm:prSet>
      <dgm:spPr/>
    </dgm:pt>
  </dgm:ptLst>
  <dgm:cxnLst>
    <dgm:cxn modelId="{E329230B-5B2E-4D20-B0E4-E65DC135E04A}" srcId="{AF866F78-596F-4504-A6FD-826F2B754A9A}" destId="{85FFDC1B-0E5B-44F0-B5C4-52B78A1022DF}" srcOrd="1" destOrd="0" parTransId="{7DE00CC9-D7E7-4FBB-B59F-5839A4223530}" sibTransId="{778FF15E-1F84-4A5B-8E8A-36F48D2CB347}"/>
    <dgm:cxn modelId="{1C0A1A16-8272-4FCD-ACCD-4C635BC7E41E}" srcId="{AF866F78-596F-4504-A6FD-826F2B754A9A}" destId="{18F412FD-9088-426C-AFE6-D3593B4A5B44}" srcOrd="3" destOrd="0" parTransId="{D313B450-AD54-4CC1-A944-F21613158B66}" sibTransId="{AACE2922-542B-4BB0-BA67-D2AFDDF44746}"/>
    <dgm:cxn modelId="{AA96DF26-E59D-410E-A5DF-D436CF515207}" type="presOf" srcId="{6FAE89BD-4166-4BAE-A1FF-C4865168FEA9}" destId="{C2CC1CD3-1CF6-4746-8C29-5928AF713D01}" srcOrd="0" destOrd="0" presId="urn:microsoft.com/office/officeart/2018/2/layout/IconVerticalSolidList"/>
    <dgm:cxn modelId="{AD2B9832-2565-483A-BF79-1911077C5E3F}" srcId="{AF866F78-596F-4504-A6FD-826F2B754A9A}" destId="{6FAE89BD-4166-4BAE-A1FF-C4865168FEA9}" srcOrd="5" destOrd="0" parTransId="{B56F3629-E91F-4138-9DD4-01E38F8D3A59}" sibTransId="{B61B1AAA-AA5B-4C8E-8F49-BD954F06E64A}"/>
    <dgm:cxn modelId="{9EC19965-5DC1-427D-917B-78827DADD575}" type="presOf" srcId="{2B97227A-013F-49EB-B08B-E7F95E982241}" destId="{1B96AEE0-AF51-41E7-94E9-4A17FDD2B9C7}" srcOrd="0" destOrd="0" presId="urn:microsoft.com/office/officeart/2018/2/layout/IconVerticalSolidList"/>
    <dgm:cxn modelId="{E19C856B-D7CB-42D8-BEFC-C240073A94B1}" type="presOf" srcId="{85FFDC1B-0E5B-44F0-B5C4-52B78A1022DF}" destId="{D2F890E3-3A29-4E6B-A6A5-190B00E45085}" srcOrd="0" destOrd="0" presId="urn:microsoft.com/office/officeart/2018/2/layout/IconVerticalSolidList"/>
    <dgm:cxn modelId="{23295C7A-8876-4886-BA92-EC3EA147FB30}" type="presOf" srcId="{18F412FD-9088-426C-AFE6-D3593B4A5B44}" destId="{54323763-FA29-49BD-8877-F13159868EE9}" srcOrd="0" destOrd="0" presId="urn:microsoft.com/office/officeart/2018/2/layout/IconVerticalSolidList"/>
    <dgm:cxn modelId="{E2DEC77B-5E00-418C-BB24-B2D37EA6FBC5}" srcId="{AF866F78-596F-4504-A6FD-826F2B754A9A}" destId="{89621ABC-2017-4646-922F-49F08FE03CC0}" srcOrd="2" destOrd="0" parTransId="{D8DDFDEF-45FA-4F59-AF20-BC66F1216D60}" sibTransId="{170E4A17-6762-4247-8919-9C76EE772571}"/>
    <dgm:cxn modelId="{1B08FB95-43D6-450D-828B-C4F84A2F668B}" type="presOf" srcId="{0A21B57F-BAE2-4118-83C8-BB932D6DF6A5}" destId="{C1EFCB47-F6B8-49BC-96C4-473B587D0EE8}" srcOrd="0" destOrd="0" presId="urn:microsoft.com/office/officeart/2018/2/layout/IconVerticalSolidList"/>
    <dgm:cxn modelId="{3FC69AA4-145C-4DF9-976C-5C10E413A5C0}" srcId="{AF866F78-596F-4504-A6FD-826F2B754A9A}" destId="{0A21B57F-BAE2-4118-83C8-BB932D6DF6A5}" srcOrd="4" destOrd="0" parTransId="{D8226B92-861C-4E0D-9D74-408372EF623D}" sibTransId="{DC19F584-87BB-4B34-894B-D78DA3B71A20}"/>
    <dgm:cxn modelId="{DF1FA7B5-8CF7-4750-AE10-A097B1FF569F}" type="presOf" srcId="{AF866F78-596F-4504-A6FD-826F2B754A9A}" destId="{E90092A0-3461-4238-AF0C-593C5B93D3BE}" srcOrd="0" destOrd="0" presId="urn:microsoft.com/office/officeart/2018/2/layout/IconVerticalSolidList"/>
    <dgm:cxn modelId="{C3DA36DE-EA3A-4F3D-86E2-25A4FCF638EF}" type="presOf" srcId="{89621ABC-2017-4646-922F-49F08FE03CC0}" destId="{5A2C06DC-A7BF-48E6-9350-2986BE4DE3FD}" srcOrd="0" destOrd="0" presId="urn:microsoft.com/office/officeart/2018/2/layout/IconVerticalSolidList"/>
    <dgm:cxn modelId="{44E28FFF-0320-4B9A-B0B8-0CF0E1959874}" srcId="{AF866F78-596F-4504-A6FD-826F2B754A9A}" destId="{2B97227A-013F-49EB-B08B-E7F95E982241}" srcOrd="0" destOrd="0" parTransId="{7AB57DB1-0FCF-4ACA-9009-22392C58C655}" sibTransId="{D66259FE-EA0E-46AE-A2D8-7FE09567456C}"/>
    <dgm:cxn modelId="{F8A41455-D2A1-4792-89FE-5147C57BBD44}" type="presParOf" srcId="{E90092A0-3461-4238-AF0C-593C5B93D3BE}" destId="{97201571-F98C-481B-866F-38A1ECA6939A}" srcOrd="0" destOrd="0" presId="urn:microsoft.com/office/officeart/2018/2/layout/IconVerticalSolidList"/>
    <dgm:cxn modelId="{BD54E3AA-58F8-4C60-9A23-8BF14351A28F}" type="presParOf" srcId="{97201571-F98C-481B-866F-38A1ECA6939A}" destId="{E57CF191-1FDD-477A-88A4-E38F1979E994}" srcOrd="0" destOrd="0" presId="urn:microsoft.com/office/officeart/2018/2/layout/IconVerticalSolidList"/>
    <dgm:cxn modelId="{F92F9B2A-0D13-4280-B77E-FC42397EEAE3}" type="presParOf" srcId="{97201571-F98C-481B-866F-38A1ECA6939A}" destId="{4334CA3F-196D-4665-AE46-3064E51AE390}" srcOrd="1" destOrd="0" presId="urn:microsoft.com/office/officeart/2018/2/layout/IconVerticalSolidList"/>
    <dgm:cxn modelId="{979C0A1C-8FC7-40D3-81EE-CBBCBFAE9A23}" type="presParOf" srcId="{97201571-F98C-481B-866F-38A1ECA6939A}" destId="{A8D08AAE-BCF8-4890-959E-F15D1B0D9AE9}" srcOrd="2" destOrd="0" presId="urn:microsoft.com/office/officeart/2018/2/layout/IconVerticalSolidList"/>
    <dgm:cxn modelId="{5E5DBCF6-FC72-4C1F-A7E7-A1856C14D478}" type="presParOf" srcId="{97201571-F98C-481B-866F-38A1ECA6939A}" destId="{1B96AEE0-AF51-41E7-94E9-4A17FDD2B9C7}" srcOrd="3" destOrd="0" presId="urn:microsoft.com/office/officeart/2018/2/layout/IconVerticalSolidList"/>
    <dgm:cxn modelId="{DB6F64B7-7373-4199-BAAA-93DB75D9E222}" type="presParOf" srcId="{E90092A0-3461-4238-AF0C-593C5B93D3BE}" destId="{B59253C9-D9D7-4DEA-A969-C05FC2EABD76}" srcOrd="1" destOrd="0" presId="urn:microsoft.com/office/officeart/2018/2/layout/IconVerticalSolidList"/>
    <dgm:cxn modelId="{16EB9E32-85BD-4A56-9883-9B9036D6AAA2}" type="presParOf" srcId="{E90092A0-3461-4238-AF0C-593C5B93D3BE}" destId="{5D13170C-5796-45C5-B86E-50B2CED141ED}" srcOrd="2" destOrd="0" presId="urn:microsoft.com/office/officeart/2018/2/layout/IconVerticalSolidList"/>
    <dgm:cxn modelId="{FA734F65-FF73-44B0-ADB7-F51C51521696}" type="presParOf" srcId="{5D13170C-5796-45C5-B86E-50B2CED141ED}" destId="{EDABC086-3BAA-42BD-AD1A-8034CD42A5CC}" srcOrd="0" destOrd="0" presId="urn:microsoft.com/office/officeart/2018/2/layout/IconVerticalSolidList"/>
    <dgm:cxn modelId="{F035120C-5D78-4A95-A0C9-6899A3CE6FFC}" type="presParOf" srcId="{5D13170C-5796-45C5-B86E-50B2CED141ED}" destId="{388BD216-3287-47AB-8531-92A6150F0760}" srcOrd="1" destOrd="0" presId="urn:microsoft.com/office/officeart/2018/2/layout/IconVerticalSolidList"/>
    <dgm:cxn modelId="{4AD307D4-AD23-4E93-BF83-8A2177C5E689}" type="presParOf" srcId="{5D13170C-5796-45C5-B86E-50B2CED141ED}" destId="{19712E05-61C1-4335-984A-D7225417EA92}" srcOrd="2" destOrd="0" presId="urn:microsoft.com/office/officeart/2018/2/layout/IconVerticalSolidList"/>
    <dgm:cxn modelId="{F5541A71-F99E-46D2-8EF0-042F9D83C0C7}" type="presParOf" srcId="{5D13170C-5796-45C5-B86E-50B2CED141ED}" destId="{D2F890E3-3A29-4E6B-A6A5-190B00E45085}" srcOrd="3" destOrd="0" presId="urn:microsoft.com/office/officeart/2018/2/layout/IconVerticalSolidList"/>
    <dgm:cxn modelId="{239B4985-6FF7-4440-80BC-E041EFC104A3}" type="presParOf" srcId="{E90092A0-3461-4238-AF0C-593C5B93D3BE}" destId="{13492A79-1C8B-489E-AE24-4E0C630F725E}" srcOrd="3" destOrd="0" presId="urn:microsoft.com/office/officeart/2018/2/layout/IconVerticalSolidList"/>
    <dgm:cxn modelId="{86AC2AB2-11EC-4C7A-9B8D-571480DCA329}" type="presParOf" srcId="{E90092A0-3461-4238-AF0C-593C5B93D3BE}" destId="{837E1990-2D1E-4770-AB01-714C36B296AF}" srcOrd="4" destOrd="0" presId="urn:microsoft.com/office/officeart/2018/2/layout/IconVerticalSolidList"/>
    <dgm:cxn modelId="{B88891B8-344C-4EAD-B0A4-08CA3B910CD8}" type="presParOf" srcId="{837E1990-2D1E-4770-AB01-714C36B296AF}" destId="{FAAAA8C8-C00E-427E-B632-6CA613645103}" srcOrd="0" destOrd="0" presId="urn:microsoft.com/office/officeart/2018/2/layout/IconVerticalSolidList"/>
    <dgm:cxn modelId="{0F5C10DB-A3DC-43B3-A0D0-06EC6AAD2B77}" type="presParOf" srcId="{837E1990-2D1E-4770-AB01-714C36B296AF}" destId="{8221A4E4-3690-464A-9E40-511974CDA7D8}" srcOrd="1" destOrd="0" presId="urn:microsoft.com/office/officeart/2018/2/layout/IconVerticalSolidList"/>
    <dgm:cxn modelId="{2F994C0E-B2E9-46A5-BE2C-3662B8E81C59}" type="presParOf" srcId="{837E1990-2D1E-4770-AB01-714C36B296AF}" destId="{C4199A96-71BE-4CE2-9815-1966B71EFA28}" srcOrd="2" destOrd="0" presId="urn:microsoft.com/office/officeart/2018/2/layout/IconVerticalSolidList"/>
    <dgm:cxn modelId="{379D2543-9AD7-4BB5-8406-8320EA04AFD8}" type="presParOf" srcId="{837E1990-2D1E-4770-AB01-714C36B296AF}" destId="{5A2C06DC-A7BF-48E6-9350-2986BE4DE3FD}" srcOrd="3" destOrd="0" presId="urn:microsoft.com/office/officeart/2018/2/layout/IconVerticalSolidList"/>
    <dgm:cxn modelId="{A176CA44-DB47-4766-AE08-2B4C614CBA3F}" type="presParOf" srcId="{E90092A0-3461-4238-AF0C-593C5B93D3BE}" destId="{36739EAD-05B7-48C5-ADFA-CC0A6FADDFED}" srcOrd="5" destOrd="0" presId="urn:microsoft.com/office/officeart/2018/2/layout/IconVerticalSolidList"/>
    <dgm:cxn modelId="{DDB84DC2-540B-4AC1-A3A3-E0A2CC3ABBAE}" type="presParOf" srcId="{E90092A0-3461-4238-AF0C-593C5B93D3BE}" destId="{A7F470DF-C08C-4813-B31D-FA55C0C8DE43}" srcOrd="6" destOrd="0" presId="urn:microsoft.com/office/officeart/2018/2/layout/IconVerticalSolidList"/>
    <dgm:cxn modelId="{5041CA40-6F7E-43B4-9520-EB8B17682277}" type="presParOf" srcId="{A7F470DF-C08C-4813-B31D-FA55C0C8DE43}" destId="{F43865DD-1E07-4E97-8AF3-7309444F4D29}" srcOrd="0" destOrd="0" presId="urn:microsoft.com/office/officeart/2018/2/layout/IconVerticalSolidList"/>
    <dgm:cxn modelId="{079640B8-F5FA-416E-B0A0-ED0D6524560B}" type="presParOf" srcId="{A7F470DF-C08C-4813-B31D-FA55C0C8DE43}" destId="{889F1C11-BD8B-4E91-9993-F62B557F3E09}" srcOrd="1" destOrd="0" presId="urn:microsoft.com/office/officeart/2018/2/layout/IconVerticalSolidList"/>
    <dgm:cxn modelId="{A56D8632-4BE7-491E-B665-0024D90A29D6}" type="presParOf" srcId="{A7F470DF-C08C-4813-B31D-FA55C0C8DE43}" destId="{27F595AF-AA87-4380-8519-6C12524CA504}" srcOrd="2" destOrd="0" presId="urn:microsoft.com/office/officeart/2018/2/layout/IconVerticalSolidList"/>
    <dgm:cxn modelId="{BD7D5710-BC25-444F-A755-8A77C802F7F2}" type="presParOf" srcId="{A7F470DF-C08C-4813-B31D-FA55C0C8DE43}" destId="{54323763-FA29-49BD-8877-F13159868EE9}" srcOrd="3" destOrd="0" presId="urn:microsoft.com/office/officeart/2018/2/layout/IconVerticalSolidList"/>
    <dgm:cxn modelId="{66BB36FE-76FA-4F28-8C63-06D39224CD31}" type="presParOf" srcId="{E90092A0-3461-4238-AF0C-593C5B93D3BE}" destId="{8F179D20-0ED5-4915-92EC-FE7DF5E261D3}" srcOrd="7" destOrd="0" presId="urn:microsoft.com/office/officeart/2018/2/layout/IconVerticalSolidList"/>
    <dgm:cxn modelId="{6BDA9FFB-5878-4BE2-A6CC-BCB49BB1D4AC}" type="presParOf" srcId="{E90092A0-3461-4238-AF0C-593C5B93D3BE}" destId="{1C7457F5-BEB0-4FFA-ADF0-A0525ADF0CDA}" srcOrd="8" destOrd="0" presId="urn:microsoft.com/office/officeart/2018/2/layout/IconVerticalSolidList"/>
    <dgm:cxn modelId="{1073A662-36A8-416E-890F-94FED30F8462}" type="presParOf" srcId="{1C7457F5-BEB0-4FFA-ADF0-A0525ADF0CDA}" destId="{CE36DBC4-CC08-4E89-A1BF-7FF4B559DC74}" srcOrd="0" destOrd="0" presId="urn:microsoft.com/office/officeart/2018/2/layout/IconVerticalSolidList"/>
    <dgm:cxn modelId="{A4C0A861-8573-4DCC-9A89-9783619C1CEA}" type="presParOf" srcId="{1C7457F5-BEB0-4FFA-ADF0-A0525ADF0CDA}" destId="{8177B88E-11F6-4A1C-AFAE-B9E60291B704}" srcOrd="1" destOrd="0" presId="urn:microsoft.com/office/officeart/2018/2/layout/IconVerticalSolidList"/>
    <dgm:cxn modelId="{451C7792-CD76-4DA4-98F4-0207D25DB08C}" type="presParOf" srcId="{1C7457F5-BEB0-4FFA-ADF0-A0525ADF0CDA}" destId="{01AF32DA-7D67-4174-BB5F-41B80C26E51C}" srcOrd="2" destOrd="0" presId="urn:microsoft.com/office/officeart/2018/2/layout/IconVerticalSolidList"/>
    <dgm:cxn modelId="{65AF62D7-A960-4BE7-8E32-030392384DC3}" type="presParOf" srcId="{1C7457F5-BEB0-4FFA-ADF0-A0525ADF0CDA}" destId="{C1EFCB47-F6B8-49BC-96C4-473B587D0EE8}" srcOrd="3" destOrd="0" presId="urn:microsoft.com/office/officeart/2018/2/layout/IconVerticalSolidList"/>
    <dgm:cxn modelId="{5FAC73D6-D0CB-4EE9-B680-4C880F4D5ADA}" type="presParOf" srcId="{E90092A0-3461-4238-AF0C-593C5B93D3BE}" destId="{3023BB2D-BDF6-41A2-B2D9-20B1EC55AF69}" srcOrd="9" destOrd="0" presId="urn:microsoft.com/office/officeart/2018/2/layout/IconVerticalSolidList"/>
    <dgm:cxn modelId="{24C32705-4DB0-4E3D-B185-9D8A7BF7FD8C}" type="presParOf" srcId="{E90092A0-3461-4238-AF0C-593C5B93D3BE}" destId="{4113B42A-8F7B-4E3F-9347-CE57A74EE11F}" srcOrd="10" destOrd="0" presId="urn:microsoft.com/office/officeart/2018/2/layout/IconVerticalSolidList"/>
    <dgm:cxn modelId="{C91851A2-BB09-48C1-AAF5-718BAAF7D668}" type="presParOf" srcId="{4113B42A-8F7B-4E3F-9347-CE57A74EE11F}" destId="{31B507D0-7802-42B8-8C16-81338DAF0A73}" srcOrd="0" destOrd="0" presId="urn:microsoft.com/office/officeart/2018/2/layout/IconVerticalSolidList"/>
    <dgm:cxn modelId="{E3AF7163-36BB-48EA-B347-35900DF5E691}" type="presParOf" srcId="{4113B42A-8F7B-4E3F-9347-CE57A74EE11F}" destId="{F8721591-3F8D-49BB-AFE7-0FE8091C22E3}" srcOrd="1" destOrd="0" presId="urn:microsoft.com/office/officeart/2018/2/layout/IconVerticalSolidList"/>
    <dgm:cxn modelId="{F7F175F5-4AEC-4113-9FBD-EBC114350B70}" type="presParOf" srcId="{4113B42A-8F7B-4E3F-9347-CE57A74EE11F}" destId="{82D2830C-9CA6-43A6-9078-90AD9EA2C719}" srcOrd="2" destOrd="0" presId="urn:microsoft.com/office/officeart/2018/2/layout/IconVerticalSolidList"/>
    <dgm:cxn modelId="{80929E8C-E33F-4B8F-B9CB-64A43F9D829F}" type="presParOf" srcId="{4113B42A-8F7B-4E3F-9347-CE57A74EE11F}" destId="{C2CC1CD3-1CF6-4746-8C29-5928AF713D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CF191-1FDD-477A-88A4-E38F1979E994}">
      <dsp:nvSpPr>
        <dsp:cNvPr id="0" name=""/>
        <dsp:cNvSpPr/>
      </dsp:nvSpPr>
      <dsp:spPr>
        <a:xfrm>
          <a:off x="0" y="2034"/>
          <a:ext cx="6206163" cy="866902"/>
        </a:xfrm>
        <a:prstGeom prst="roundRect">
          <a:avLst>
            <a:gd name="adj" fmla="val 10000"/>
          </a:avLst>
        </a:prstGeom>
        <a:solidFill>
          <a:sysClr val="window" lastClr="FFFFFF">
            <a:lumMod val="95000"/>
            <a:hueOff val="0"/>
            <a:satOff val="0"/>
            <a:lumOff val="0"/>
            <a:alphaOff val="0"/>
          </a:sysClr>
        </a:solidFill>
        <a:ln>
          <a:noFill/>
        </a:ln>
        <a:effectLst/>
      </dsp:spPr>
      <dsp:style>
        <a:lnRef idx="0">
          <a:scrgbClr r="0" g="0" b="0"/>
        </a:lnRef>
        <a:fillRef idx="1">
          <a:scrgbClr r="0" g="0" b="0"/>
        </a:fillRef>
        <a:effectRef idx="0">
          <a:scrgbClr r="0" g="0" b="0"/>
        </a:effectRef>
        <a:fontRef idx="minor"/>
      </dsp:style>
    </dsp:sp>
    <dsp:sp modelId="{4334CA3F-196D-4665-AE46-3064E51AE390}">
      <dsp:nvSpPr>
        <dsp:cNvPr id="0" name=""/>
        <dsp:cNvSpPr/>
      </dsp:nvSpPr>
      <dsp:spPr>
        <a:xfrm>
          <a:off x="262237" y="197087"/>
          <a:ext cx="476796" cy="476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96AEE0-AF51-41E7-94E9-4A17FDD2B9C7}">
      <dsp:nvSpPr>
        <dsp:cNvPr id="0" name=""/>
        <dsp:cNvSpPr/>
      </dsp:nvSpPr>
      <dsp:spPr>
        <a:xfrm>
          <a:off x="1001272" y="2034"/>
          <a:ext cx="5204890" cy="866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47" tIns="91747" rIns="91747" bIns="91747" numCol="1" spcCol="1270" anchor="ctr" anchorCtr="0">
          <a:noAutofit/>
        </a:bodyPr>
        <a:lstStyle/>
        <a:p>
          <a:pPr marL="0" lvl="0" indent="0" algn="l" defTabSz="711200">
            <a:lnSpc>
              <a:spcPct val="90000"/>
            </a:lnSpc>
            <a:spcBef>
              <a:spcPct val="0"/>
            </a:spcBef>
            <a:spcAft>
              <a:spcPct val="35000"/>
            </a:spcAft>
            <a:buNone/>
          </a:pPr>
          <a:r>
            <a:rPr lang="en-GB" sz="1600" b="0" i="0" kern="1200" dirty="0">
              <a:solidFill>
                <a:sysClr val="windowText" lastClr="000000"/>
              </a:solidFill>
              <a:effectLst/>
              <a:latin typeface="Calibri" panose="020F0502020204030204"/>
              <a:ea typeface="+mn-ea"/>
              <a:cs typeface="+mn-cs"/>
            </a:rPr>
            <a:t>How often do you need to report back on progress?</a:t>
          </a:r>
          <a:endParaRPr lang="en-US" sz="1600" b="0" i="0" kern="1200" dirty="0">
            <a:solidFill>
              <a:sysClr val="windowText" lastClr="000000"/>
            </a:solidFill>
            <a:effectLst/>
            <a:latin typeface="Calibri" panose="020F0502020204030204"/>
            <a:ea typeface="+mn-ea"/>
            <a:cs typeface="+mn-cs"/>
          </a:endParaRPr>
        </a:p>
      </dsp:txBody>
      <dsp:txXfrm>
        <a:off x="1001272" y="2034"/>
        <a:ext cx="5204890" cy="866902"/>
      </dsp:txXfrm>
    </dsp:sp>
    <dsp:sp modelId="{EDABC086-3BAA-42BD-AD1A-8034CD42A5CC}">
      <dsp:nvSpPr>
        <dsp:cNvPr id="0" name=""/>
        <dsp:cNvSpPr/>
      </dsp:nvSpPr>
      <dsp:spPr>
        <a:xfrm>
          <a:off x="0" y="1085662"/>
          <a:ext cx="6206163" cy="866902"/>
        </a:xfrm>
        <a:prstGeom prst="roundRect">
          <a:avLst>
            <a:gd name="adj" fmla="val 10000"/>
          </a:avLst>
        </a:prstGeom>
        <a:solidFill>
          <a:sysClr val="window" lastClr="FFFFFF">
            <a:lumMod val="95000"/>
            <a:hueOff val="0"/>
            <a:satOff val="0"/>
            <a:lumOff val="0"/>
            <a:alphaOff val="0"/>
          </a:sysClr>
        </a:solidFill>
        <a:ln>
          <a:noFill/>
        </a:ln>
        <a:effectLst/>
      </dsp:spPr>
      <dsp:style>
        <a:lnRef idx="0">
          <a:scrgbClr r="0" g="0" b="0"/>
        </a:lnRef>
        <a:fillRef idx="1">
          <a:scrgbClr r="0" g="0" b="0"/>
        </a:fillRef>
        <a:effectRef idx="0">
          <a:scrgbClr r="0" g="0" b="0"/>
        </a:effectRef>
        <a:fontRef idx="minor"/>
      </dsp:style>
    </dsp:sp>
    <dsp:sp modelId="{388BD216-3287-47AB-8531-92A6150F0760}">
      <dsp:nvSpPr>
        <dsp:cNvPr id="0" name=""/>
        <dsp:cNvSpPr/>
      </dsp:nvSpPr>
      <dsp:spPr>
        <a:xfrm>
          <a:off x="262237" y="1280715"/>
          <a:ext cx="476796" cy="476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890E3-3A29-4E6B-A6A5-190B00E45085}">
      <dsp:nvSpPr>
        <dsp:cNvPr id="0" name=""/>
        <dsp:cNvSpPr/>
      </dsp:nvSpPr>
      <dsp:spPr>
        <a:xfrm>
          <a:off x="1001272" y="1085662"/>
          <a:ext cx="5204890" cy="866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47" tIns="91747" rIns="91747" bIns="91747" numCol="1" spcCol="1270" anchor="ctr" anchorCtr="0">
          <a:noAutofit/>
        </a:bodyPr>
        <a:lstStyle/>
        <a:p>
          <a:pPr marL="0" lvl="0" indent="0" algn="l"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How will you report back any difficulties you might be having?</a:t>
          </a:r>
        </a:p>
      </dsp:txBody>
      <dsp:txXfrm>
        <a:off x="1001272" y="1085662"/>
        <a:ext cx="5204890" cy="866902"/>
      </dsp:txXfrm>
    </dsp:sp>
    <dsp:sp modelId="{FAAAA8C8-C00E-427E-B632-6CA613645103}">
      <dsp:nvSpPr>
        <dsp:cNvPr id="0" name=""/>
        <dsp:cNvSpPr/>
      </dsp:nvSpPr>
      <dsp:spPr>
        <a:xfrm>
          <a:off x="0" y="2169289"/>
          <a:ext cx="6206163" cy="866902"/>
        </a:xfrm>
        <a:prstGeom prst="roundRect">
          <a:avLst>
            <a:gd name="adj" fmla="val 10000"/>
          </a:avLst>
        </a:prstGeom>
        <a:solidFill>
          <a:sysClr val="window" lastClr="FFFFFF">
            <a:lumMod val="95000"/>
            <a:hueOff val="0"/>
            <a:satOff val="0"/>
            <a:lumOff val="0"/>
            <a:alphaOff val="0"/>
          </a:sysClr>
        </a:solidFill>
        <a:ln>
          <a:noFill/>
        </a:ln>
        <a:effectLst/>
      </dsp:spPr>
      <dsp:style>
        <a:lnRef idx="0">
          <a:scrgbClr r="0" g="0" b="0"/>
        </a:lnRef>
        <a:fillRef idx="1">
          <a:scrgbClr r="0" g="0" b="0"/>
        </a:fillRef>
        <a:effectRef idx="0">
          <a:scrgbClr r="0" g="0" b="0"/>
        </a:effectRef>
        <a:fontRef idx="minor"/>
      </dsp:style>
    </dsp:sp>
    <dsp:sp modelId="{8221A4E4-3690-464A-9E40-511974CDA7D8}">
      <dsp:nvSpPr>
        <dsp:cNvPr id="0" name=""/>
        <dsp:cNvSpPr/>
      </dsp:nvSpPr>
      <dsp:spPr>
        <a:xfrm>
          <a:off x="262237" y="2364342"/>
          <a:ext cx="476796" cy="4767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C06DC-A7BF-48E6-9350-2986BE4DE3FD}">
      <dsp:nvSpPr>
        <dsp:cNvPr id="0" name=""/>
        <dsp:cNvSpPr/>
      </dsp:nvSpPr>
      <dsp:spPr>
        <a:xfrm>
          <a:off x="1001272" y="2169289"/>
          <a:ext cx="5204890" cy="866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47" tIns="91747" rIns="91747" bIns="91747" numCol="1" spcCol="1270" anchor="ctr" anchorCtr="0">
          <a:noAutofit/>
        </a:bodyPr>
        <a:lstStyle/>
        <a:p>
          <a:pPr marL="0" lvl="0" indent="0" algn="l" defTabSz="711200">
            <a:lnSpc>
              <a:spcPct val="90000"/>
            </a:lnSpc>
            <a:spcBef>
              <a:spcPct val="0"/>
            </a:spcBef>
            <a:spcAft>
              <a:spcPct val="35000"/>
            </a:spcAft>
            <a:buNone/>
          </a:pPr>
          <a:r>
            <a:rPr lang="en-US" sz="1600" kern="1200" dirty="0">
              <a:solidFill>
                <a:sysClr val="windowText" lastClr="000000">
                  <a:hueOff val="0"/>
                  <a:satOff val="0"/>
                  <a:lumOff val="0"/>
                  <a:alphaOff val="0"/>
                </a:sysClr>
              </a:solidFill>
              <a:latin typeface="Calibri" panose="020F0502020204030204"/>
              <a:ea typeface="+mn-ea"/>
              <a:cs typeface="+mn-cs"/>
            </a:rPr>
            <a:t>Is your goal still achievable in the timeframe?</a:t>
          </a:r>
        </a:p>
      </dsp:txBody>
      <dsp:txXfrm>
        <a:off x="1001272" y="2169289"/>
        <a:ext cx="5204890" cy="866902"/>
      </dsp:txXfrm>
    </dsp:sp>
    <dsp:sp modelId="{F43865DD-1E07-4E97-8AF3-7309444F4D29}">
      <dsp:nvSpPr>
        <dsp:cNvPr id="0" name=""/>
        <dsp:cNvSpPr/>
      </dsp:nvSpPr>
      <dsp:spPr>
        <a:xfrm>
          <a:off x="0" y="3252917"/>
          <a:ext cx="6206163" cy="866902"/>
        </a:xfrm>
        <a:prstGeom prst="roundRect">
          <a:avLst>
            <a:gd name="adj" fmla="val 10000"/>
          </a:avLst>
        </a:prstGeom>
        <a:solidFill>
          <a:sysClr val="window" lastClr="FFFFFF">
            <a:lumMod val="95000"/>
            <a:hueOff val="0"/>
            <a:satOff val="0"/>
            <a:lumOff val="0"/>
            <a:alphaOff val="0"/>
          </a:sysClr>
        </a:solidFill>
        <a:ln>
          <a:noFill/>
        </a:ln>
        <a:effectLst/>
      </dsp:spPr>
      <dsp:style>
        <a:lnRef idx="0">
          <a:scrgbClr r="0" g="0" b="0"/>
        </a:lnRef>
        <a:fillRef idx="1">
          <a:scrgbClr r="0" g="0" b="0"/>
        </a:fillRef>
        <a:effectRef idx="0">
          <a:scrgbClr r="0" g="0" b="0"/>
        </a:effectRef>
        <a:fontRef idx="minor"/>
      </dsp:style>
    </dsp:sp>
    <dsp:sp modelId="{889F1C11-BD8B-4E91-9993-F62B557F3E09}">
      <dsp:nvSpPr>
        <dsp:cNvPr id="0" name=""/>
        <dsp:cNvSpPr/>
      </dsp:nvSpPr>
      <dsp:spPr>
        <a:xfrm>
          <a:off x="262237" y="3447970"/>
          <a:ext cx="476796" cy="4767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323763-FA29-49BD-8877-F13159868EE9}">
      <dsp:nvSpPr>
        <dsp:cNvPr id="0" name=""/>
        <dsp:cNvSpPr/>
      </dsp:nvSpPr>
      <dsp:spPr>
        <a:xfrm>
          <a:off x="1001272" y="3252917"/>
          <a:ext cx="5204890" cy="866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47" tIns="91747" rIns="91747" bIns="91747" numCol="1" spcCol="1270" anchor="ctr" anchorCtr="0">
          <a:noAutofit/>
        </a:bodyPr>
        <a:lstStyle/>
        <a:p>
          <a:pPr marL="0" lvl="0" indent="0" algn="l" defTabSz="711200">
            <a:lnSpc>
              <a:spcPct val="90000"/>
            </a:lnSpc>
            <a:spcBef>
              <a:spcPct val="0"/>
            </a:spcBef>
            <a:spcAft>
              <a:spcPct val="35000"/>
            </a:spcAft>
            <a:buNone/>
          </a:pPr>
          <a:r>
            <a:rPr lang="en-GB" sz="1600" b="0" i="0" kern="1200" dirty="0">
              <a:solidFill>
                <a:sysClr val="windowText" lastClr="000000">
                  <a:hueOff val="0"/>
                  <a:satOff val="0"/>
                  <a:lumOff val="0"/>
                  <a:alphaOff val="0"/>
                </a:sysClr>
              </a:solidFill>
              <a:latin typeface="Calibri" panose="020F0502020204030204"/>
              <a:ea typeface="+mn-ea"/>
              <a:cs typeface="+mn-cs"/>
            </a:rPr>
            <a:t>What successes have you had?</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1001272" y="3252917"/>
        <a:ext cx="5204890" cy="866902"/>
      </dsp:txXfrm>
    </dsp:sp>
    <dsp:sp modelId="{CE36DBC4-CC08-4E89-A1BF-7FF4B559DC74}">
      <dsp:nvSpPr>
        <dsp:cNvPr id="0" name=""/>
        <dsp:cNvSpPr/>
      </dsp:nvSpPr>
      <dsp:spPr>
        <a:xfrm>
          <a:off x="0" y="4336545"/>
          <a:ext cx="6206163" cy="866902"/>
        </a:xfrm>
        <a:prstGeom prst="roundRect">
          <a:avLst>
            <a:gd name="adj" fmla="val 10000"/>
          </a:avLst>
        </a:prstGeom>
        <a:solidFill>
          <a:sysClr val="window" lastClr="FFFFFF">
            <a:lumMod val="95000"/>
            <a:hueOff val="0"/>
            <a:satOff val="0"/>
            <a:lumOff val="0"/>
            <a:alphaOff val="0"/>
          </a:sysClr>
        </a:solidFill>
        <a:ln>
          <a:noFill/>
        </a:ln>
        <a:effectLst/>
      </dsp:spPr>
      <dsp:style>
        <a:lnRef idx="0">
          <a:scrgbClr r="0" g="0" b="0"/>
        </a:lnRef>
        <a:fillRef idx="1">
          <a:scrgbClr r="0" g="0" b="0"/>
        </a:fillRef>
        <a:effectRef idx="0">
          <a:scrgbClr r="0" g="0" b="0"/>
        </a:effectRef>
        <a:fontRef idx="minor"/>
      </dsp:style>
    </dsp:sp>
    <dsp:sp modelId="{8177B88E-11F6-4A1C-AFAE-B9E60291B704}">
      <dsp:nvSpPr>
        <dsp:cNvPr id="0" name=""/>
        <dsp:cNvSpPr/>
      </dsp:nvSpPr>
      <dsp:spPr>
        <a:xfrm>
          <a:off x="262237" y="4531598"/>
          <a:ext cx="476796" cy="4767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EFCB47-F6B8-49BC-96C4-473B587D0EE8}">
      <dsp:nvSpPr>
        <dsp:cNvPr id="0" name=""/>
        <dsp:cNvSpPr/>
      </dsp:nvSpPr>
      <dsp:spPr>
        <a:xfrm>
          <a:off x="1001272" y="4336545"/>
          <a:ext cx="5204890" cy="866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47" tIns="91747" rIns="91747" bIns="91747" numCol="1" spcCol="1270" anchor="ctr" anchorCtr="0">
          <a:noAutofit/>
        </a:bodyPr>
        <a:lstStyle/>
        <a:p>
          <a:pPr marL="0" lvl="0" indent="0" algn="l" defTabSz="711200">
            <a:lnSpc>
              <a:spcPct val="90000"/>
            </a:lnSpc>
            <a:spcBef>
              <a:spcPct val="0"/>
            </a:spcBef>
            <a:spcAft>
              <a:spcPct val="35000"/>
            </a:spcAft>
            <a:buNone/>
          </a:pPr>
          <a:r>
            <a:rPr lang="en-GB" sz="1600" kern="1200" dirty="0">
              <a:solidFill>
                <a:sysClr val="windowText" lastClr="000000">
                  <a:hueOff val="0"/>
                  <a:satOff val="0"/>
                  <a:lumOff val="0"/>
                  <a:alphaOff val="0"/>
                </a:sysClr>
              </a:solidFill>
              <a:latin typeface="Calibri" panose="020F0502020204030204"/>
              <a:ea typeface="+mn-ea"/>
              <a:cs typeface="+mn-cs"/>
            </a:rPr>
            <a:t>What are you struggling with? What support do you need?</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1001272" y="4336545"/>
        <a:ext cx="5204890" cy="866902"/>
      </dsp:txXfrm>
    </dsp:sp>
    <dsp:sp modelId="{31B507D0-7802-42B8-8C16-81338DAF0A73}">
      <dsp:nvSpPr>
        <dsp:cNvPr id="0" name=""/>
        <dsp:cNvSpPr/>
      </dsp:nvSpPr>
      <dsp:spPr>
        <a:xfrm>
          <a:off x="0" y="5420173"/>
          <a:ext cx="6206163" cy="866902"/>
        </a:xfrm>
        <a:prstGeom prst="roundRect">
          <a:avLst>
            <a:gd name="adj" fmla="val 10000"/>
          </a:avLst>
        </a:prstGeom>
        <a:solidFill>
          <a:sysClr val="window" lastClr="FFFFFF">
            <a:lumMod val="95000"/>
            <a:hueOff val="0"/>
            <a:satOff val="0"/>
            <a:lumOff val="0"/>
            <a:alphaOff val="0"/>
          </a:sysClr>
        </a:solidFill>
        <a:ln>
          <a:noFill/>
        </a:ln>
        <a:effectLst/>
      </dsp:spPr>
      <dsp:style>
        <a:lnRef idx="0">
          <a:scrgbClr r="0" g="0" b="0"/>
        </a:lnRef>
        <a:fillRef idx="1">
          <a:scrgbClr r="0" g="0" b="0"/>
        </a:fillRef>
        <a:effectRef idx="0">
          <a:scrgbClr r="0" g="0" b="0"/>
        </a:effectRef>
        <a:fontRef idx="minor"/>
      </dsp:style>
    </dsp:sp>
    <dsp:sp modelId="{F8721591-3F8D-49BB-AFE7-0FE8091C22E3}">
      <dsp:nvSpPr>
        <dsp:cNvPr id="0" name=""/>
        <dsp:cNvSpPr/>
      </dsp:nvSpPr>
      <dsp:spPr>
        <a:xfrm>
          <a:off x="262237" y="5615226"/>
          <a:ext cx="476796" cy="4767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CC1CD3-1CF6-4746-8C29-5928AF713D01}">
      <dsp:nvSpPr>
        <dsp:cNvPr id="0" name=""/>
        <dsp:cNvSpPr/>
      </dsp:nvSpPr>
      <dsp:spPr>
        <a:xfrm>
          <a:off x="1001272" y="5420173"/>
          <a:ext cx="5204890" cy="866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47" tIns="91747" rIns="91747" bIns="91747" numCol="1" spcCol="1270" anchor="ctr" anchorCtr="0">
          <a:noAutofit/>
        </a:bodyPr>
        <a:lstStyle/>
        <a:p>
          <a:pPr marL="0" lvl="0" indent="0" algn="l" defTabSz="711200">
            <a:lnSpc>
              <a:spcPct val="90000"/>
            </a:lnSpc>
            <a:spcBef>
              <a:spcPct val="0"/>
            </a:spcBef>
            <a:spcAft>
              <a:spcPct val="35000"/>
            </a:spcAft>
            <a:buNone/>
          </a:pPr>
          <a:r>
            <a:rPr lang="en-GB" sz="1600" kern="1200" dirty="0">
              <a:solidFill>
                <a:sysClr val="windowText" lastClr="000000">
                  <a:hueOff val="0"/>
                  <a:satOff val="0"/>
                  <a:lumOff val="0"/>
                  <a:alphaOff val="0"/>
                </a:sysClr>
              </a:solidFill>
              <a:latin typeface="Calibri" panose="020F0502020204030204"/>
              <a:ea typeface="+mn-ea"/>
              <a:cs typeface="+mn-cs"/>
            </a:rPr>
            <a:t>What systems or processes are impacting on the plan?</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1001272" y="5420173"/>
        <a:ext cx="5204890" cy="8669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DF5F2-727F-7545-88FD-77E4CAA52708}" type="datetimeFigureOut">
              <a:rPr lang="en-US" smtClean="0"/>
              <a:t>4/17/20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1AD98-6CE0-0748-8A5E-B254FC7369D6}" type="slidenum">
              <a:rPr lang="en-US" smtClean="0"/>
              <a:t>‹#›</a:t>
            </a:fld>
            <a:endParaRPr lang="en-US"/>
          </a:p>
        </p:txBody>
      </p:sp>
    </p:spTree>
    <p:extLst>
      <p:ext uri="{BB962C8B-B14F-4D97-AF65-F5344CB8AC3E}">
        <p14:creationId xmlns:p14="http://schemas.microsoft.com/office/powerpoint/2010/main" val="290702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reserve="1">
  <p:cSld name="Custom Layout">
    <p:spTree>
      <p:nvGrpSpPr>
        <p:cNvPr id="1" name="Shape 12"/>
        <p:cNvGrpSpPr/>
        <p:nvPr/>
      </p:nvGrpSpPr>
      <p:grpSpPr>
        <a:xfrm>
          <a:off x="0" y="0"/>
          <a:ext cx="0" cy="0"/>
          <a:chOff x="0" y="0"/>
          <a:chExt cx="0" cy="0"/>
        </a:xfrm>
      </p:grpSpPr>
      <p:sp>
        <p:nvSpPr>
          <p:cNvPr id="13" name="Google Shape;13;p2"/>
          <p:cNvSpPr/>
          <p:nvPr/>
        </p:nvSpPr>
        <p:spPr>
          <a:xfrm rot="10800000" flipH="1">
            <a:off x="0" y="1447672"/>
            <a:ext cx="12192000" cy="3327200"/>
          </a:xfrm>
          <a:prstGeom prst="rect">
            <a:avLst/>
          </a:prstGeom>
          <a:solidFill>
            <a:srgbClr val="6434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600" b="0" i="0" u="none" strike="noStrike" cap="none">
              <a:solidFill>
                <a:schemeClr val="dk1"/>
              </a:solidFill>
              <a:latin typeface="Calibri"/>
              <a:ea typeface="Calibri"/>
              <a:cs typeface="Calibri"/>
              <a:sym typeface="Calibri"/>
            </a:endParaRPr>
          </a:p>
        </p:txBody>
      </p:sp>
      <p:sp>
        <p:nvSpPr>
          <p:cNvPr id="14" name="Google Shape;14;p2"/>
          <p:cNvSpPr/>
          <p:nvPr/>
        </p:nvSpPr>
        <p:spPr>
          <a:xfrm rot="10800000" flipH="1">
            <a:off x="0" y="1048681"/>
            <a:ext cx="12192000" cy="398990"/>
          </a:xfrm>
          <a:prstGeom prst="rect">
            <a:avLst/>
          </a:prstGeom>
          <a:solidFill>
            <a:srgbClr val="8C609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600" b="0" i="0" u="none" strike="noStrike" cap="none">
              <a:solidFill>
                <a:schemeClr val="dk1"/>
              </a:solidFill>
              <a:latin typeface="Calibri"/>
              <a:ea typeface="Calibri"/>
              <a:cs typeface="Calibri"/>
              <a:sym typeface="Calibri"/>
            </a:endParaRPr>
          </a:p>
        </p:txBody>
      </p:sp>
      <p:sp>
        <p:nvSpPr>
          <p:cNvPr id="15" name="Google Shape;15;p2"/>
          <p:cNvSpPr/>
          <p:nvPr/>
        </p:nvSpPr>
        <p:spPr>
          <a:xfrm rot="10800000" flipH="1">
            <a:off x="0" y="-119"/>
            <a:ext cx="12192000" cy="1057600"/>
          </a:xfrm>
          <a:prstGeom prst="rect">
            <a:avLst/>
          </a:prstGeom>
          <a:solidFill>
            <a:srgbClr val="4C224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600" b="0" i="0" u="none" strike="noStrike" cap="none">
              <a:solidFill>
                <a:schemeClr val="dk1"/>
              </a:solidFill>
              <a:latin typeface="Calibri"/>
              <a:ea typeface="Calibri"/>
              <a:cs typeface="Calibri"/>
              <a:sym typeface="Calibri"/>
            </a:endParaRPr>
          </a:p>
        </p:txBody>
      </p:sp>
      <p:pic>
        <p:nvPicPr>
          <p:cNvPr id="16" name="Google Shape;16;p2"/>
          <p:cNvPicPr preferRelativeResize="0"/>
          <p:nvPr/>
        </p:nvPicPr>
        <p:blipFill rotWithShape="1">
          <a:blip r:embed="rId2">
            <a:alphaModFix/>
          </a:blip>
          <a:srcRect/>
          <a:stretch/>
        </p:blipFill>
        <p:spPr>
          <a:xfrm>
            <a:off x="256032" y="166784"/>
            <a:ext cx="1611547" cy="729464"/>
          </a:xfrm>
          <a:prstGeom prst="rect">
            <a:avLst/>
          </a:prstGeom>
          <a:noFill/>
          <a:ln>
            <a:noFill/>
          </a:ln>
        </p:spPr>
      </p:pic>
      <p:sp>
        <p:nvSpPr>
          <p:cNvPr id="17" name="Google Shape;17;p2"/>
          <p:cNvSpPr/>
          <p:nvPr/>
        </p:nvSpPr>
        <p:spPr>
          <a:xfrm rot="10800000" flipH="1">
            <a:off x="1424" y="4751007"/>
            <a:ext cx="12218000" cy="2113600"/>
          </a:xfrm>
          <a:prstGeom prst="rect">
            <a:avLst/>
          </a:prstGeom>
          <a:solidFill>
            <a:srgbClr val="E9D9E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600" b="0" i="0" u="none" strike="noStrike" cap="none">
              <a:solidFill>
                <a:schemeClr val="dk1"/>
              </a:solidFill>
              <a:latin typeface="Calibri"/>
              <a:ea typeface="Calibri"/>
              <a:cs typeface="Calibri"/>
              <a:sym typeface="Calibri"/>
            </a:endParaRPr>
          </a:p>
        </p:txBody>
      </p:sp>
      <p:sp>
        <p:nvSpPr>
          <p:cNvPr id="18" name="Google Shape;18;p2"/>
          <p:cNvSpPr txBox="1">
            <a:spLocks noGrp="1"/>
          </p:cNvSpPr>
          <p:nvPr>
            <p:ph type="ctrTitle"/>
          </p:nvPr>
        </p:nvSpPr>
        <p:spPr>
          <a:xfrm>
            <a:off x="-7113" y="5065924"/>
            <a:ext cx="12227200" cy="704000"/>
          </a:xfrm>
          <a:prstGeom prst="rect">
            <a:avLst/>
          </a:prstGeom>
          <a:noFill/>
          <a:ln>
            <a:noFill/>
          </a:ln>
        </p:spPr>
        <p:txBody>
          <a:bodyPr spcFirstLastPara="1" wrap="square" lIns="82275" tIns="82275" rIns="82275" bIns="82275" anchor="ctr" anchorCtr="0">
            <a:noAutofit/>
          </a:bodyPr>
          <a:lstStyle>
            <a:lvl1pPr marR="0" lvl="0" algn="ctr">
              <a:lnSpc>
                <a:spcPct val="100000"/>
              </a:lnSpc>
              <a:spcBef>
                <a:spcPts val="0"/>
              </a:spcBef>
              <a:spcAft>
                <a:spcPts val="0"/>
              </a:spcAft>
              <a:buSzPts val="1300"/>
              <a:buNone/>
              <a:defRPr sz="4800" b="1" i="0" u="none" strike="noStrike" cap="none">
                <a:solidFill>
                  <a:srgbClr val="4C224C"/>
                </a:solidFill>
                <a:latin typeface="Calibri"/>
                <a:ea typeface="Calibri"/>
                <a:cs typeface="Calibri"/>
                <a:sym typeface="Calibri"/>
              </a:defRPr>
            </a:lvl1pPr>
            <a:lvl2pPr marR="0" lvl="1"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2pPr>
            <a:lvl3pPr marR="0" lvl="2"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3pPr>
            <a:lvl4pPr marR="0" lvl="3"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4pPr>
            <a:lvl5pPr marR="0" lvl="4"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5pPr>
            <a:lvl6pPr marR="0" lvl="5"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6pPr>
            <a:lvl7pPr marR="0" lvl="6"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7pPr>
            <a:lvl8pPr marR="0" lvl="7"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8pPr>
            <a:lvl9pPr marR="0" lvl="8"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9pPr>
          </a:lstStyle>
          <a:p>
            <a:endParaRPr dirty="0"/>
          </a:p>
        </p:txBody>
      </p:sp>
      <p:sp>
        <p:nvSpPr>
          <p:cNvPr id="19" name="Google Shape;19;p2"/>
          <p:cNvSpPr txBox="1">
            <a:spLocks noGrp="1"/>
          </p:cNvSpPr>
          <p:nvPr>
            <p:ph type="subTitle" idx="1"/>
          </p:nvPr>
        </p:nvSpPr>
        <p:spPr>
          <a:xfrm>
            <a:off x="-7052" y="5922357"/>
            <a:ext cx="12227200" cy="568400"/>
          </a:xfrm>
          <a:prstGeom prst="rect">
            <a:avLst/>
          </a:prstGeom>
          <a:noFill/>
          <a:ln>
            <a:noFill/>
          </a:ln>
        </p:spPr>
        <p:txBody>
          <a:bodyPr spcFirstLastPara="1" wrap="square" lIns="82275" tIns="82275" rIns="82275" bIns="82275" anchor="t" anchorCtr="0">
            <a:noAutofit/>
          </a:bodyPr>
          <a:lstStyle>
            <a:lvl1pPr marR="0" lvl="0" algn="ctr">
              <a:lnSpc>
                <a:spcPct val="100000"/>
              </a:lnSpc>
              <a:spcBef>
                <a:spcPts val="400"/>
              </a:spcBef>
              <a:spcAft>
                <a:spcPts val="0"/>
              </a:spcAft>
              <a:buClr>
                <a:srgbClr val="77BA48"/>
              </a:buClr>
              <a:buSzPts val="2200"/>
              <a:buFont typeface="Arial"/>
              <a:buNone/>
              <a:defRPr sz="2400" b="0" i="1" u="none" strike="noStrike" cap="none">
                <a:solidFill>
                  <a:srgbClr val="6E3F6F"/>
                </a:solidFill>
                <a:latin typeface="Calibri"/>
                <a:ea typeface="Calibri"/>
                <a:cs typeface="Calibri"/>
                <a:sym typeface="Calibri"/>
              </a:defRPr>
            </a:lvl1pPr>
            <a:lvl2pPr marR="0" lvl="1" algn="ctr">
              <a:lnSpc>
                <a:spcPct val="100000"/>
              </a:lnSpc>
              <a:spcBef>
                <a:spcPts val="400"/>
              </a:spcBef>
              <a:spcAft>
                <a:spcPts val="0"/>
              </a:spcAft>
              <a:buClr>
                <a:srgbClr val="77BA48"/>
              </a:buClr>
              <a:buSzPts val="2800"/>
              <a:buFont typeface="Arial"/>
              <a:buNone/>
              <a:defRPr sz="3333" b="0" i="0" u="none" strike="noStrike" cap="none">
                <a:solidFill>
                  <a:schemeClr val="lt2"/>
                </a:solidFill>
                <a:latin typeface="Calibri"/>
                <a:ea typeface="Calibri"/>
                <a:cs typeface="Calibri"/>
                <a:sym typeface="Calibri"/>
              </a:defRPr>
            </a:lvl2pPr>
            <a:lvl3pPr marR="0" lvl="2" algn="ctr">
              <a:lnSpc>
                <a:spcPct val="100000"/>
              </a:lnSpc>
              <a:spcBef>
                <a:spcPts val="400"/>
              </a:spcBef>
              <a:spcAft>
                <a:spcPts val="0"/>
              </a:spcAft>
              <a:buClr>
                <a:srgbClr val="77BA48"/>
              </a:buClr>
              <a:buSzPts val="2400"/>
              <a:buFont typeface="Arial"/>
              <a:buNone/>
              <a:defRPr sz="2933" b="0" i="0" u="none" strike="noStrike" cap="none">
                <a:solidFill>
                  <a:schemeClr val="lt2"/>
                </a:solidFill>
                <a:latin typeface="Calibri"/>
                <a:ea typeface="Calibri"/>
                <a:cs typeface="Calibri"/>
                <a:sym typeface="Calibri"/>
              </a:defRPr>
            </a:lvl3pPr>
            <a:lvl4pPr marR="0" lvl="3" algn="ctr">
              <a:lnSpc>
                <a:spcPct val="100000"/>
              </a:lnSpc>
              <a:spcBef>
                <a:spcPts val="400"/>
              </a:spcBef>
              <a:spcAft>
                <a:spcPts val="0"/>
              </a:spcAft>
              <a:buClr>
                <a:srgbClr val="77BA48"/>
              </a:buClr>
              <a:buSzPts val="2000"/>
              <a:buFont typeface="Arial"/>
              <a:buNone/>
              <a:defRPr sz="2400" b="0" i="0" u="none" strike="noStrike" cap="none">
                <a:solidFill>
                  <a:schemeClr val="lt2"/>
                </a:solidFill>
                <a:latin typeface="Calibri"/>
                <a:ea typeface="Calibri"/>
                <a:cs typeface="Calibri"/>
                <a:sym typeface="Calibri"/>
              </a:defRPr>
            </a:lvl4pPr>
            <a:lvl5pPr marR="0" lvl="4" algn="ctr">
              <a:lnSpc>
                <a:spcPct val="100000"/>
              </a:lnSpc>
              <a:spcBef>
                <a:spcPts val="400"/>
              </a:spcBef>
              <a:spcAft>
                <a:spcPts val="0"/>
              </a:spcAft>
              <a:buClr>
                <a:srgbClr val="77BA48"/>
              </a:buClr>
              <a:buSzPts val="1800"/>
              <a:buFont typeface="Arial"/>
              <a:buNone/>
              <a:defRPr sz="2133" b="0" i="0" u="none" strike="noStrike" cap="none">
                <a:solidFill>
                  <a:schemeClr val="lt2"/>
                </a:solidFill>
                <a:latin typeface="Calibri"/>
                <a:ea typeface="Calibri"/>
                <a:cs typeface="Calibri"/>
                <a:sym typeface="Calibri"/>
              </a:defRPr>
            </a:lvl5pPr>
            <a:lvl6pPr marR="0" lvl="5" algn="ctr">
              <a:lnSpc>
                <a:spcPct val="100000"/>
              </a:lnSpc>
              <a:spcBef>
                <a:spcPts val="1467"/>
              </a:spcBef>
              <a:spcAft>
                <a:spcPts val="0"/>
              </a:spcAft>
              <a:buClr>
                <a:srgbClr val="448BD7"/>
              </a:buClr>
              <a:buSzPts val="3200"/>
              <a:buFont typeface="Gill Sans"/>
              <a:buNone/>
              <a:defRPr sz="2533" b="0" i="0" u="none" strike="noStrike" cap="none">
                <a:solidFill>
                  <a:schemeClr val="dk1"/>
                </a:solidFill>
                <a:latin typeface="Calibri"/>
                <a:ea typeface="Calibri"/>
                <a:cs typeface="Calibri"/>
                <a:sym typeface="Calibri"/>
              </a:defRPr>
            </a:lvl6pPr>
            <a:lvl7pPr marR="0" lvl="6" algn="ctr">
              <a:lnSpc>
                <a:spcPct val="100000"/>
              </a:lnSpc>
              <a:spcBef>
                <a:spcPts val="1467"/>
              </a:spcBef>
              <a:spcAft>
                <a:spcPts val="0"/>
              </a:spcAft>
              <a:buClr>
                <a:srgbClr val="448BD7"/>
              </a:buClr>
              <a:buSzPts val="3200"/>
              <a:buFont typeface="Gill Sans"/>
              <a:buNone/>
              <a:defRPr sz="2533" b="0" i="0" u="none" strike="noStrike" cap="none">
                <a:solidFill>
                  <a:schemeClr val="dk1"/>
                </a:solidFill>
                <a:latin typeface="Calibri"/>
                <a:ea typeface="Calibri"/>
                <a:cs typeface="Calibri"/>
                <a:sym typeface="Calibri"/>
              </a:defRPr>
            </a:lvl7pPr>
            <a:lvl8pPr marR="0" lvl="7" algn="ctr">
              <a:lnSpc>
                <a:spcPct val="100000"/>
              </a:lnSpc>
              <a:spcBef>
                <a:spcPts val="1467"/>
              </a:spcBef>
              <a:spcAft>
                <a:spcPts val="0"/>
              </a:spcAft>
              <a:buClr>
                <a:srgbClr val="448BD7"/>
              </a:buClr>
              <a:buSzPts val="3200"/>
              <a:buFont typeface="Gill Sans"/>
              <a:buNone/>
              <a:defRPr sz="2533" b="0" i="0" u="none" strike="noStrike" cap="none">
                <a:solidFill>
                  <a:schemeClr val="dk1"/>
                </a:solidFill>
                <a:latin typeface="Calibri"/>
                <a:ea typeface="Calibri"/>
                <a:cs typeface="Calibri"/>
                <a:sym typeface="Calibri"/>
              </a:defRPr>
            </a:lvl8pPr>
            <a:lvl9pPr marR="0" lvl="8" algn="ctr">
              <a:lnSpc>
                <a:spcPct val="100000"/>
              </a:lnSpc>
              <a:spcBef>
                <a:spcPts val="1467"/>
              </a:spcBef>
              <a:spcAft>
                <a:spcPts val="0"/>
              </a:spcAft>
              <a:buClr>
                <a:srgbClr val="448BD7"/>
              </a:buClr>
              <a:buSzPts val="3200"/>
              <a:buFont typeface="Gill Sans"/>
              <a:buNone/>
              <a:defRPr sz="2533" b="0" i="0" u="none" strike="noStrike" cap="none">
                <a:solidFill>
                  <a:schemeClr val="dk1"/>
                </a:solidFill>
                <a:latin typeface="Calibri"/>
                <a:ea typeface="Calibri"/>
                <a:cs typeface="Calibri"/>
                <a:sym typeface="Calibri"/>
              </a:defRPr>
            </a:lvl9pPr>
          </a:lstStyle>
          <a:p>
            <a:endParaRPr dirty="0"/>
          </a:p>
        </p:txBody>
      </p:sp>
      <p:pic>
        <p:nvPicPr>
          <p:cNvPr id="20" name="Google Shape;20;p2"/>
          <p:cNvPicPr preferRelativeResize="0"/>
          <p:nvPr/>
        </p:nvPicPr>
        <p:blipFill rotWithShape="1">
          <a:blip r:embed="rId3">
            <a:alphaModFix/>
          </a:blip>
          <a:srcRect/>
          <a:stretch/>
        </p:blipFill>
        <p:spPr>
          <a:xfrm>
            <a:off x="2176526" y="1447695"/>
            <a:ext cx="7816844" cy="3303452"/>
          </a:xfrm>
          <a:prstGeom prst="rect">
            <a:avLst/>
          </a:prstGeom>
          <a:noFill/>
          <a:ln>
            <a:noFill/>
          </a:ln>
        </p:spPr>
      </p:pic>
    </p:spTree>
    <p:extLst>
      <p:ext uri="{BB962C8B-B14F-4D97-AF65-F5344CB8AC3E}">
        <p14:creationId xmlns:p14="http://schemas.microsoft.com/office/powerpoint/2010/main" val="263181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reserve="1">
  <p:cSld name="1_Section Header">
    <p:spTree>
      <p:nvGrpSpPr>
        <p:cNvPr id="1" name="Shape 24"/>
        <p:cNvGrpSpPr/>
        <p:nvPr/>
      </p:nvGrpSpPr>
      <p:grpSpPr>
        <a:xfrm>
          <a:off x="0" y="0"/>
          <a:ext cx="0" cy="0"/>
          <a:chOff x="0" y="0"/>
          <a:chExt cx="0" cy="0"/>
        </a:xfrm>
      </p:grpSpPr>
      <p:sp>
        <p:nvSpPr>
          <p:cNvPr id="25" name="Google Shape;25;p4"/>
          <p:cNvSpPr/>
          <p:nvPr/>
        </p:nvSpPr>
        <p:spPr>
          <a:xfrm>
            <a:off x="3" y="593547"/>
            <a:ext cx="12210800" cy="3084000"/>
          </a:xfrm>
          <a:prstGeom prst="rect">
            <a:avLst/>
          </a:prstGeom>
          <a:solidFill>
            <a:srgbClr val="E9D9E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600" b="0" i="0" u="none" strike="noStrike" cap="none">
              <a:solidFill>
                <a:schemeClr val="dk1"/>
              </a:solidFill>
              <a:latin typeface="Calibri"/>
              <a:ea typeface="Calibri"/>
              <a:cs typeface="Calibri"/>
              <a:sym typeface="Calibri"/>
            </a:endParaRPr>
          </a:p>
        </p:txBody>
      </p:sp>
      <p:sp>
        <p:nvSpPr>
          <p:cNvPr id="26" name="Google Shape;26;p4"/>
          <p:cNvSpPr/>
          <p:nvPr/>
        </p:nvSpPr>
        <p:spPr>
          <a:xfrm>
            <a:off x="1" y="3677371"/>
            <a:ext cx="12192000" cy="3180800"/>
          </a:xfrm>
          <a:prstGeom prst="rect">
            <a:avLst/>
          </a:prstGeom>
          <a:solidFill>
            <a:srgbClr val="F7E8F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600" b="0" i="0" u="none" strike="noStrike" cap="none">
              <a:solidFill>
                <a:schemeClr val="dk1"/>
              </a:solidFill>
              <a:latin typeface="Calibri"/>
              <a:ea typeface="Calibri"/>
              <a:cs typeface="Calibri"/>
              <a:sym typeface="Calibri"/>
            </a:endParaRPr>
          </a:p>
        </p:txBody>
      </p:sp>
      <p:sp>
        <p:nvSpPr>
          <p:cNvPr id="27" name="Google Shape;27;p4"/>
          <p:cNvSpPr txBox="1">
            <a:spLocks noGrp="1"/>
          </p:cNvSpPr>
          <p:nvPr>
            <p:ph type="title"/>
          </p:nvPr>
        </p:nvSpPr>
        <p:spPr>
          <a:xfrm>
            <a:off x="1098385" y="1599135"/>
            <a:ext cx="10362800" cy="1920400"/>
          </a:xfrm>
          <a:prstGeom prst="rect">
            <a:avLst/>
          </a:prstGeom>
          <a:noFill/>
          <a:ln>
            <a:noFill/>
          </a:ln>
        </p:spPr>
        <p:txBody>
          <a:bodyPr spcFirstLastPara="1" wrap="square" lIns="82275" tIns="82275" rIns="82275" bIns="82275" anchor="b" anchorCtr="0">
            <a:noAutofit/>
          </a:bodyPr>
          <a:lstStyle>
            <a:lvl1pPr marR="0" lvl="0" algn="l">
              <a:lnSpc>
                <a:spcPct val="100000"/>
              </a:lnSpc>
              <a:spcBef>
                <a:spcPts val="0"/>
              </a:spcBef>
              <a:spcAft>
                <a:spcPts val="0"/>
              </a:spcAft>
              <a:buSzPts val="1300"/>
              <a:buNone/>
              <a:defRPr sz="3600" b="1" i="0" u="none" strike="noStrike" cap="none">
                <a:solidFill>
                  <a:srgbClr val="4C224C"/>
                </a:solidFill>
                <a:latin typeface="Calibri"/>
                <a:ea typeface="Calibri"/>
                <a:cs typeface="Calibri"/>
                <a:sym typeface="Calibri"/>
              </a:defRPr>
            </a:lvl1pPr>
            <a:lvl2pPr marR="0" lvl="1"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2pPr>
            <a:lvl3pPr marR="0" lvl="2"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3pPr>
            <a:lvl4pPr marR="0" lvl="3"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4pPr>
            <a:lvl5pPr marR="0" lvl="4"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5pPr>
            <a:lvl6pPr marR="0" lvl="5"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6pPr>
            <a:lvl7pPr marR="0" lvl="6"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7pPr>
            <a:lvl8pPr marR="0" lvl="7"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8pPr>
            <a:lvl9pPr marR="0" lvl="8" algn="ctr">
              <a:lnSpc>
                <a:spcPct val="100000"/>
              </a:lnSpc>
              <a:spcBef>
                <a:spcPts val="0"/>
              </a:spcBef>
              <a:spcAft>
                <a:spcPts val="0"/>
              </a:spcAft>
              <a:buSzPts val="1300"/>
              <a:buNone/>
              <a:defRPr sz="5200" b="0" i="0" u="none" strike="noStrike" cap="none">
                <a:solidFill>
                  <a:schemeClr val="dk1"/>
                </a:solidFill>
                <a:latin typeface="Gill Sans"/>
                <a:ea typeface="Gill Sans"/>
                <a:cs typeface="Gill Sans"/>
                <a:sym typeface="Gill Sans"/>
              </a:defRPr>
            </a:lvl9pPr>
          </a:lstStyle>
          <a:p>
            <a:endParaRPr dirty="0"/>
          </a:p>
        </p:txBody>
      </p:sp>
      <p:sp>
        <p:nvSpPr>
          <p:cNvPr id="28" name="Google Shape;28;p4"/>
          <p:cNvSpPr txBox="1">
            <a:spLocks noGrp="1"/>
          </p:cNvSpPr>
          <p:nvPr>
            <p:ph type="body" idx="1"/>
          </p:nvPr>
        </p:nvSpPr>
        <p:spPr>
          <a:xfrm>
            <a:off x="1098385" y="3818036"/>
            <a:ext cx="10362800" cy="2572800"/>
          </a:xfrm>
          <a:prstGeom prst="rect">
            <a:avLst/>
          </a:prstGeom>
          <a:noFill/>
          <a:ln>
            <a:noFill/>
          </a:ln>
        </p:spPr>
        <p:txBody>
          <a:bodyPr spcFirstLastPara="1" wrap="square" lIns="82275" tIns="82275" rIns="82275" bIns="82275" anchor="t" anchorCtr="0">
            <a:noAutofit/>
          </a:bodyPr>
          <a:lstStyle>
            <a:lvl1pPr marL="609585" marR="0" lvl="0" indent="-304792" algn="l">
              <a:lnSpc>
                <a:spcPct val="100000"/>
              </a:lnSpc>
              <a:spcBef>
                <a:spcPts val="400"/>
              </a:spcBef>
              <a:spcAft>
                <a:spcPts val="0"/>
              </a:spcAft>
              <a:buClr>
                <a:srgbClr val="77BA48"/>
              </a:buClr>
              <a:buSzPts val="2400"/>
              <a:buFont typeface="Arial"/>
              <a:buNone/>
              <a:defRPr sz="2400" b="0" i="0" u="none" strike="noStrike" cap="none">
                <a:solidFill>
                  <a:srgbClr val="6E3F6F"/>
                </a:solidFill>
                <a:latin typeface="Calibri"/>
                <a:ea typeface="Calibri"/>
                <a:cs typeface="Calibri"/>
                <a:sym typeface="Calibri"/>
              </a:defRPr>
            </a:lvl1pPr>
            <a:lvl2pPr marL="1219170" marR="0" lvl="1" indent="-304792" algn="l">
              <a:lnSpc>
                <a:spcPct val="100000"/>
              </a:lnSpc>
              <a:spcBef>
                <a:spcPts val="400"/>
              </a:spcBef>
              <a:spcAft>
                <a:spcPts val="0"/>
              </a:spcAft>
              <a:buClr>
                <a:srgbClr val="77BA48"/>
              </a:buClr>
              <a:buSzPts val="1000"/>
              <a:buFont typeface="Arial"/>
              <a:buNone/>
              <a:defRPr sz="1200" b="0" i="0" u="none" strike="noStrike" cap="none">
                <a:solidFill>
                  <a:schemeClr val="lt2"/>
                </a:solidFill>
                <a:latin typeface="Calibri"/>
                <a:ea typeface="Calibri"/>
                <a:cs typeface="Calibri"/>
                <a:sym typeface="Calibri"/>
              </a:defRPr>
            </a:lvl2pPr>
            <a:lvl3pPr marL="1828754" marR="0" lvl="2" indent="-304792" algn="l">
              <a:lnSpc>
                <a:spcPct val="100000"/>
              </a:lnSpc>
              <a:spcBef>
                <a:spcPts val="400"/>
              </a:spcBef>
              <a:spcAft>
                <a:spcPts val="0"/>
              </a:spcAft>
              <a:buClr>
                <a:srgbClr val="77BA48"/>
              </a:buClr>
              <a:buSzPts val="800"/>
              <a:buFont typeface="Arial"/>
              <a:buNone/>
              <a:defRPr sz="933" b="0" i="0" u="none" strike="noStrike" cap="none">
                <a:solidFill>
                  <a:schemeClr val="lt2"/>
                </a:solidFill>
                <a:latin typeface="Calibri"/>
                <a:ea typeface="Calibri"/>
                <a:cs typeface="Calibri"/>
                <a:sym typeface="Calibri"/>
              </a:defRPr>
            </a:lvl3pPr>
            <a:lvl4pPr marL="2438339" marR="0" lvl="3" indent="-304792" algn="l">
              <a:lnSpc>
                <a:spcPct val="100000"/>
              </a:lnSpc>
              <a:spcBef>
                <a:spcPts val="400"/>
              </a:spcBef>
              <a:spcAft>
                <a:spcPts val="0"/>
              </a:spcAft>
              <a:buClr>
                <a:srgbClr val="77BA48"/>
              </a:buClr>
              <a:buSzPts val="700"/>
              <a:buFont typeface="Arial"/>
              <a:buNone/>
              <a:defRPr sz="933" b="0" i="0" u="none" strike="noStrike" cap="none">
                <a:solidFill>
                  <a:schemeClr val="lt2"/>
                </a:solidFill>
                <a:latin typeface="Calibri"/>
                <a:ea typeface="Calibri"/>
                <a:cs typeface="Calibri"/>
                <a:sym typeface="Calibri"/>
              </a:defRPr>
            </a:lvl4pPr>
            <a:lvl5pPr marL="3047924" marR="0" lvl="4" indent="-304792" algn="l">
              <a:lnSpc>
                <a:spcPct val="100000"/>
              </a:lnSpc>
              <a:spcBef>
                <a:spcPts val="400"/>
              </a:spcBef>
              <a:spcAft>
                <a:spcPts val="0"/>
              </a:spcAft>
              <a:buClr>
                <a:srgbClr val="77BA48"/>
              </a:buClr>
              <a:buSzPts val="700"/>
              <a:buFont typeface="Arial"/>
              <a:buNone/>
              <a:defRPr sz="933" b="0" i="0" u="none" strike="noStrike" cap="none">
                <a:solidFill>
                  <a:schemeClr val="lt2"/>
                </a:solidFill>
                <a:latin typeface="Calibri"/>
                <a:ea typeface="Calibri"/>
                <a:cs typeface="Calibri"/>
                <a:sym typeface="Calibri"/>
              </a:defRPr>
            </a:lvl5pPr>
            <a:lvl6pPr marL="3657509" marR="0" lvl="5" indent="-304792" algn="l">
              <a:lnSpc>
                <a:spcPct val="100000"/>
              </a:lnSpc>
              <a:spcBef>
                <a:spcPts val="1467"/>
              </a:spcBef>
              <a:spcAft>
                <a:spcPts val="0"/>
              </a:spcAft>
              <a:buClr>
                <a:srgbClr val="448BD7"/>
              </a:buClr>
              <a:buSzPts val="1200"/>
              <a:buFont typeface="Gill Sans"/>
              <a:buNone/>
              <a:defRPr sz="933" b="0" i="0" u="none" strike="noStrike" cap="none">
                <a:solidFill>
                  <a:schemeClr val="dk1"/>
                </a:solidFill>
                <a:latin typeface="Calibri"/>
                <a:ea typeface="Calibri"/>
                <a:cs typeface="Calibri"/>
                <a:sym typeface="Calibri"/>
              </a:defRPr>
            </a:lvl6pPr>
            <a:lvl7pPr marL="4267093" marR="0" lvl="6" indent="-304792" algn="l">
              <a:lnSpc>
                <a:spcPct val="100000"/>
              </a:lnSpc>
              <a:spcBef>
                <a:spcPts val="1467"/>
              </a:spcBef>
              <a:spcAft>
                <a:spcPts val="0"/>
              </a:spcAft>
              <a:buClr>
                <a:srgbClr val="448BD7"/>
              </a:buClr>
              <a:buSzPts val="1200"/>
              <a:buFont typeface="Gill Sans"/>
              <a:buNone/>
              <a:defRPr sz="933" b="0" i="0" u="none" strike="noStrike" cap="none">
                <a:solidFill>
                  <a:schemeClr val="dk1"/>
                </a:solidFill>
                <a:latin typeface="Calibri"/>
                <a:ea typeface="Calibri"/>
                <a:cs typeface="Calibri"/>
                <a:sym typeface="Calibri"/>
              </a:defRPr>
            </a:lvl7pPr>
            <a:lvl8pPr marL="4876678" marR="0" lvl="7" indent="-304792" algn="l">
              <a:lnSpc>
                <a:spcPct val="100000"/>
              </a:lnSpc>
              <a:spcBef>
                <a:spcPts val="1467"/>
              </a:spcBef>
              <a:spcAft>
                <a:spcPts val="0"/>
              </a:spcAft>
              <a:buClr>
                <a:srgbClr val="448BD7"/>
              </a:buClr>
              <a:buSzPts val="1200"/>
              <a:buFont typeface="Gill Sans"/>
              <a:buNone/>
              <a:defRPr sz="933" b="0" i="0" u="none" strike="noStrike" cap="none">
                <a:solidFill>
                  <a:schemeClr val="dk1"/>
                </a:solidFill>
                <a:latin typeface="Calibri"/>
                <a:ea typeface="Calibri"/>
                <a:cs typeface="Calibri"/>
                <a:sym typeface="Calibri"/>
              </a:defRPr>
            </a:lvl8pPr>
            <a:lvl9pPr marL="5486263" marR="0" lvl="8" indent="-304792" algn="l">
              <a:lnSpc>
                <a:spcPct val="100000"/>
              </a:lnSpc>
              <a:spcBef>
                <a:spcPts val="1467"/>
              </a:spcBef>
              <a:spcAft>
                <a:spcPts val="0"/>
              </a:spcAft>
              <a:buClr>
                <a:srgbClr val="448BD7"/>
              </a:buClr>
              <a:buSzPts val="1200"/>
              <a:buFont typeface="Gill Sans"/>
              <a:buNone/>
              <a:defRPr sz="933"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214417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Shape 29"/>
        <p:cNvGrpSpPr/>
        <p:nvPr/>
      </p:nvGrpSpPr>
      <p:grpSpPr>
        <a:xfrm>
          <a:off x="0" y="0"/>
          <a:ext cx="0" cy="0"/>
          <a:chOff x="0" y="0"/>
          <a:chExt cx="0" cy="0"/>
        </a:xfrm>
      </p:grpSpPr>
      <p:pic>
        <p:nvPicPr>
          <p:cNvPr id="5" name="Google Shape;10;p1">
            <a:extLst>
              <a:ext uri="{FF2B5EF4-FFF2-40B4-BE49-F238E27FC236}">
                <a16:creationId xmlns:a16="http://schemas.microsoft.com/office/drawing/2014/main" id="{2711703A-2379-1A49-BF2B-333CE64F2200}"/>
              </a:ext>
            </a:extLst>
          </p:cNvPr>
          <p:cNvPicPr preferRelativeResize="0"/>
          <p:nvPr userDrawn="1"/>
        </p:nvPicPr>
        <p:blipFill rotWithShape="1">
          <a:blip r:embed="rId2">
            <a:alphaModFix amt="8000"/>
          </a:blip>
          <a:srcRect l="-6" t="2" r="35589" b="22032"/>
          <a:stretch/>
        </p:blipFill>
        <p:spPr>
          <a:xfrm>
            <a:off x="5831535" y="1083365"/>
            <a:ext cx="6360465" cy="5774633"/>
          </a:xfrm>
          <a:prstGeom prst="rect">
            <a:avLst/>
          </a:prstGeom>
          <a:noFill/>
          <a:ln>
            <a:noFill/>
          </a:ln>
        </p:spPr>
      </p:pic>
      <p:sp>
        <p:nvSpPr>
          <p:cNvPr id="30" name="Google Shape;30;p5"/>
          <p:cNvSpPr txBox="1">
            <a:spLocks noGrp="1"/>
          </p:cNvSpPr>
          <p:nvPr>
            <p:ph type="title"/>
          </p:nvPr>
        </p:nvSpPr>
        <p:spPr>
          <a:xfrm>
            <a:off x="0" y="614252"/>
            <a:ext cx="12192000" cy="1095278"/>
          </a:xfrm>
          <a:prstGeom prst="rect">
            <a:avLst/>
          </a:prstGeom>
          <a:noFill/>
          <a:ln>
            <a:noFill/>
          </a:ln>
        </p:spPr>
        <p:txBody>
          <a:bodyPr spcFirstLastPara="1" wrap="square" lIns="82275" tIns="82275" rIns="82275" bIns="82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300"/>
              <a:buFont typeface="Arial"/>
              <a:buNone/>
              <a:defRPr sz="3600" b="1" i="0" u="none" strike="noStrike" cap="none">
                <a:solidFill>
                  <a:srgbClr val="4C224C"/>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2pPr>
            <a:lvl3pPr marR="0" lvl="2"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3pPr>
            <a:lvl4pPr marR="0" lvl="3"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4pPr>
            <a:lvl5pPr marR="0" lvl="4"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5pPr>
            <a:lvl6pPr marR="0" lvl="5"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6pPr>
            <a:lvl7pPr marR="0" lvl="6"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7pPr>
            <a:lvl8pPr marR="0" lvl="7"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8pPr>
            <a:lvl9pPr marR="0" lvl="8"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9pPr>
          </a:lstStyle>
          <a:p>
            <a:endParaRPr dirty="0"/>
          </a:p>
        </p:txBody>
      </p:sp>
      <p:sp>
        <p:nvSpPr>
          <p:cNvPr id="31" name="Google Shape;31;p5"/>
          <p:cNvSpPr txBox="1">
            <a:spLocks noGrp="1"/>
          </p:cNvSpPr>
          <p:nvPr>
            <p:ph type="body" idx="1"/>
          </p:nvPr>
        </p:nvSpPr>
        <p:spPr>
          <a:xfrm>
            <a:off x="213361" y="1779104"/>
            <a:ext cx="11713596" cy="4750904"/>
          </a:xfrm>
          <a:prstGeom prst="rect">
            <a:avLst/>
          </a:prstGeom>
          <a:noFill/>
          <a:ln>
            <a:noFill/>
          </a:ln>
        </p:spPr>
        <p:txBody>
          <a:bodyPr spcFirstLastPara="1" wrap="square" lIns="82275" tIns="82275" rIns="82275" bIns="82275"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300"/>
              </a:spcBef>
              <a:spcAft>
                <a:spcPts val="0"/>
              </a:spcAft>
              <a:buClr>
                <a:srgbClr val="77BA48"/>
              </a:buClr>
              <a:buSzPts val="3200"/>
              <a:buFont typeface="Arial"/>
              <a:buChar char="●"/>
              <a:defRPr sz="2900" b="0" i="0" u="none" strike="noStrike" cap="none">
                <a:solidFill>
                  <a:schemeClr val="lt2"/>
                </a:solidFill>
                <a:latin typeface="Calibri"/>
                <a:ea typeface="Calibri"/>
                <a:cs typeface="Calibri"/>
                <a:sym typeface="Calibri"/>
              </a:defRPr>
            </a:lvl1pPr>
            <a:lvl2pPr marL="914400" marR="0" lvl="1" indent="-406400" algn="l" rtl="0">
              <a:lnSpc>
                <a:spcPct val="100000"/>
              </a:lnSpc>
              <a:spcBef>
                <a:spcPts val="300"/>
              </a:spcBef>
              <a:spcAft>
                <a:spcPts val="0"/>
              </a:spcAft>
              <a:buClr>
                <a:srgbClr val="77BA48"/>
              </a:buClr>
              <a:buSzPts val="2800"/>
              <a:buFont typeface="Arial"/>
              <a:buChar char="○"/>
              <a:defRPr sz="2500" b="0" i="0" u="none" strike="noStrike" cap="none">
                <a:solidFill>
                  <a:schemeClr val="lt2"/>
                </a:solidFill>
                <a:latin typeface="Calibri"/>
                <a:ea typeface="Calibri"/>
                <a:cs typeface="Calibri"/>
                <a:sym typeface="Calibri"/>
              </a:defRPr>
            </a:lvl2pPr>
            <a:lvl3pPr marL="1371600" marR="0" lvl="2" indent="-381000" algn="l" rtl="0">
              <a:lnSpc>
                <a:spcPct val="100000"/>
              </a:lnSpc>
              <a:spcBef>
                <a:spcPts val="300"/>
              </a:spcBef>
              <a:spcAft>
                <a:spcPts val="0"/>
              </a:spcAft>
              <a:buClr>
                <a:srgbClr val="77BA48"/>
              </a:buClr>
              <a:buSzPts val="2400"/>
              <a:buFont typeface="Arial"/>
              <a:buChar char="■"/>
              <a:defRPr sz="2200" b="0" i="0" u="none" strike="noStrike" cap="none">
                <a:solidFill>
                  <a:schemeClr val="lt2"/>
                </a:solidFill>
                <a:latin typeface="Calibri"/>
                <a:ea typeface="Calibri"/>
                <a:cs typeface="Calibri"/>
                <a:sym typeface="Calibri"/>
              </a:defRPr>
            </a:lvl3pPr>
            <a:lvl4pPr marL="1828800" marR="0" lvl="3" indent="-355600" algn="l" rtl="0">
              <a:lnSpc>
                <a:spcPct val="100000"/>
              </a:lnSpc>
              <a:spcBef>
                <a:spcPts val="300"/>
              </a:spcBef>
              <a:spcAft>
                <a:spcPts val="0"/>
              </a:spcAft>
              <a:buClr>
                <a:srgbClr val="77BA48"/>
              </a:buClr>
              <a:buSzPts val="2000"/>
              <a:buFont typeface="Arial"/>
              <a:buChar char="●"/>
              <a:defRPr sz="1800" b="0" i="0" u="none" strike="noStrike" cap="none">
                <a:solidFill>
                  <a:schemeClr val="lt2"/>
                </a:solidFill>
                <a:latin typeface="Calibri"/>
                <a:ea typeface="Calibri"/>
                <a:cs typeface="Calibri"/>
                <a:sym typeface="Calibri"/>
              </a:defRPr>
            </a:lvl4pPr>
            <a:lvl5pPr marL="2286000" marR="0" lvl="4" indent="-342900" algn="l" rtl="0">
              <a:lnSpc>
                <a:spcPct val="100000"/>
              </a:lnSpc>
              <a:spcBef>
                <a:spcPts val="300"/>
              </a:spcBef>
              <a:spcAft>
                <a:spcPts val="0"/>
              </a:spcAft>
              <a:buClr>
                <a:srgbClr val="77BA48"/>
              </a:buClr>
              <a:buSzPts val="1800"/>
              <a:buFont typeface="Arial"/>
              <a:buChar char="○"/>
              <a:defRPr sz="1600" b="0" i="0" u="none" strike="noStrike" cap="none">
                <a:solidFill>
                  <a:schemeClr val="lt2"/>
                </a:solidFill>
                <a:latin typeface="Calibri"/>
                <a:ea typeface="Calibri"/>
                <a:cs typeface="Calibri"/>
                <a:sym typeface="Calibri"/>
              </a:defRPr>
            </a:lvl5pPr>
            <a:lvl6pPr marL="2743200" marR="0" lvl="5" indent="-431800" algn="l" rtl="0">
              <a:lnSpc>
                <a:spcPct val="100000"/>
              </a:lnSpc>
              <a:spcBef>
                <a:spcPts val="1100"/>
              </a:spcBef>
              <a:spcAft>
                <a:spcPts val="0"/>
              </a:spcAft>
              <a:buClr>
                <a:srgbClr val="448BD7"/>
              </a:buClr>
              <a:buSzPts val="3200"/>
              <a:buFont typeface="Gill Sans"/>
              <a:buChar char="■"/>
              <a:defRPr sz="1900" b="0" i="0" u="none" strike="noStrike" cap="none">
                <a:solidFill>
                  <a:schemeClr val="dk1"/>
                </a:solidFill>
                <a:latin typeface="Calibri"/>
                <a:ea typeface="Calibri"/>
                <a:cs typeface="Calibri"/>
                <a:sym typeface="Calibri"/>
              </a:defRPr>
            </a:lvl6pPr>
            <a:lvl7pPr marL="3200400" marR="0" lvl="6" indent="-431800" algn="l" rtl="0">
              <a:lnSpc>
                <a:spcPct val="100000"/>
              </a:lnSpc>
              <a:spcBef>
                <a:spcPts val="1100"/>
              </a:spcBef>
              <a:spcAft>
                <a:spcPts val="0"/>
              </a:spcAft>
              <a:buClr>
                <a:srgbClr val="448BD7"/>
              </a:buClr>
              <a:buSzPts val="3200"/>
              <a:buFont typeface="Gill Sans"/>
              <a:buChar char="●"/>
              <a:defRPr sz="1900" b="0" i="0" u="none" strike="noStrike" cap="none">
                <a:solidFill>
                  <a:schemeClr val="dk1"/>
                </a:solidFill>
                <a:latin typeface="Calibri"/>
                <a:ea typeface="Calibri"/>
                <a:cs typeface="Calibri"/>
                <a:sym typeface="Calibri"/>
              </a:defRPr>
            </a:lvl7pPr>
            <a:lvl8pPr marL="3657600" marR="0" lvl="7" indent="-431800" algn="l" rtl="0">
              <a:lnSpc>
                <a:spcPct val="100000"/>
              </a:lnSpc>
              <a:spcBef>
                <a:spcPts val="1100"/>
              </a:spcBef>
              <a:spcAft>
                <a:spcPts val="0"/>
              </a:spcAft>
              <a:buClr>
                <a:srgbClr val="448BD7"/>
              </a:buClr>
              <a:buSzPts val="3200"/>
              <a:buFont typeface="Gill Sans"/>
              <a:buChar char="○"/>
              <a:defRPr sz="1900" b="0" i="0" u="none" strike="noStrike" cap="none">
                <a:solidFill>
                  <a:schemeClr val="dk1"/>
                </a:solidFill>
                <a:latin typeface="Calibri"/>
                <a:ea typeface="Calibri"/>
                <a:cs typeface="Calibri"/>
                <a:sym typeface="Calibri"/>
              </a:defRPr>
            </a:lvl8pPr>
            <a:lvl9pPr marL="4114800" marR="0" lvl="8" indent="-431800" algn="l" rtl="0">
              <a:lnSpc>
                <a:spcPct val="100000"/>
              </a:lnSpc>
              <a:spcBef>
                <a:spcPts val="1100"/>
              </a:spcBef>
              <a:spcAft>
                <a:spcPts val="0"/>
              </a:spcAft>
              <a:buClr>
                <a:srgbClr val="448BD7"/>
              </a:buClr>
              <a:buSzPts val="3200"/>
              <a:buFont typeface="Gill Sans"/>
              <a:buChar char="■"/>
              <a:defRPr sz="19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62243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29"/>
        <p:cNvGrpSpPr/>
        <p:nvPr/>
      </p:nvGrpSpPr>
      <p:grpSpPr>
        <a:xfrm>
          <a:off x="0" y="0"/>
          <a:ext cx="0" cy="0"/>
          <a:chOff x="0" y="0"/>
          <a:chExt cx="0" cy="0"/>
        </a:xfrm>
      </p:grpSpPr>
      <p:pic>
        <p:nvPicPr>
          <p:cNvPr id="4" name="Google Shape;10;p1">
            <a:extLst>
              <a:ext uri="{FF2B5EF4-FFF2-40B4-BE49-F238E27FC236}">
                <a16:creationId xmlns:a16="http://schemas.microsoft.com/office/drawing/2014/main" id="{9B0C54C0-FA07-FA4F-B62E-0089A8063A14}"/>
              </a:ext>
            </a:extLst>
          </p:cNvPr>
          <p:cNvPicPr preferRelativeResize="0"/>
          <p:nvPr userDrawn="1"/>
        </p:nvPicPr>
        <p:blipFill rotWithShape="1">
          <a:blip r:embed="rId2">
            <a:alphaModFix amt="8000"/>
          </a:blip>
          <a:srcRect l="-6" t="2" r="35589" b="22032"/>
          <a:stretch/>
        </p:blipFill>
        <p:spPr>
          <a:xfrm>
            <a:off x="5831535" y="1083365"/>
            <a:ext cx="6360465" cy="5774633"/>
          </a:xfrm>
          <a:prstGeom prst="rect">
            <a:avLst/>
          </a:prstGeom>
          <a:noFill/>
          <a:ln>
            <a:noFill/>
          </a:ln>
        </p:spPr>
      </p:pic>
      <p:sp>
        <p:nvSpPr>
          <p:cNvPr id="30" name="Google Shape;30;p5"/>
          <p:cNvSpPr txBox="1">
            <a:spLocks noGrp="1"/>
          </p:cNvSpPr>
          <p:nvPr>
            <p:ph type="title"/>
          </p:nvPr>
        </p:nvSpPr>
        <p:spPr>
          <a:xfrm>
            <a:off x="0" y="614252"/>
            <a:ext cx="12192000" cy="1095278"/>
          </a:xfrm>
          <a:prstGeom prst="rect">
            <a:avLst/>
          </a:prstGeom>
          <a:noFill/>
          <a:ln>
            <a:noFill/>
          </a:ln>
        </p:spPr>
        <p:txBody>
          <a:bodyPr spcFirstLastPara="1" wrap="square" lIns="82275" tIns="82275" rIns="82275" bIns="82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300"/>
              <a:buFont typeface="Arial"/>
              <a:buNone/>
              <a:defRPr sz="3600" b="1" i="0" u="none" strike="noStrike" cap="none">
                <a:solidFill>
                  <a:srgbClr val="4C224C"/>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2pPr>
            <a:lvl3pPr marR="0" lvl="2"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3pPr>
            <a:lvl4pPr marR="0" lvl="3"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4pPr>
            <a:lvl5pPr marR="0" lvl="4"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5pPr>
            <a:lvl6pPr marR="0" lvl="5"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6pPr>
            <a:lvl7pPr marR="0" lvl="6"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7pPr>
            <a:lvl8pPr marR="0" lvl="7"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8pPr>
            <a:lvl9pPr marR="0" lvl="8" algn="ctr" rtl="0">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9pPr>
          </a:lstStyle>
          <a:p>
            <a:endParaRPr dirty="0"/>
          </a:p>
        </p:txBody>
      </p:sp>
    </p:spTree>
    <p:extLst>
      <p:ext uri="{BB962C8B-B14F-4D97-AF65-F5344CB8AC3E}">
        <p14:creationId xmlns:p14="http://schemas.microsoft.com/office/powerpoint/2010/main" val="175238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29"/>
        <p:cNvGrpSpPr/>
        <p:nvPr/>
      </p:nvGrpSpPr>
      <p:grpSpPr>
        <a:xfrm>
          <a:off x="0" y="0"/>
          <a:ext cx="0" cy="0"/>
          <a:chOff x="0" y="0"/>
          <a:chExt cx="0" cy="0"/>
        </a:xfrm>
      </p:grpSpPr>
      <p:pic>
        <p:nvPicPr>
          <p:cNvPr id="4" name="Google Shape;10;p1">
            <a:extLst>
              <a:ext uri="{FF2B5EF4-FFF2-40B4-BE49-F238E27FC236}">
                <a16:creationId xmlns:a16="http://schemas.microsoft.com/office/drawing/2014/main" id="{638E95E9-56C6-834F-91E9-8951645BDC1D}"/>
              </a:ext>
            </a:extLst>
          </p:cNvPr>
          <p:cNvPicPr preferRelativeResize="0"/>
          <p:nvPr userDrawn="1"/>
        </p:nvPicPr>
        <p:blipFill rotWithShape="1">
          <a:blip r:embed="rId2">
            <a:alphaModFix amt="8000"/>
          </a:blip>
          <a:srcRect l="-6" t="2" r="35589" b="22032"/>
          <a:stretch/>
        </p:blipFill>
        <p:spPr>
          <a:xfrm>
            <a:off x="5831535" y="1083365"/>
            <a:ext cx="6360465" cy="5774633"/>
          </a:xfrm>
          <a:prstGeom prst="rect">
            <a:avLst/>
          </a:prstGeom>
          <a:noFill/>
          <a:ln>
            <a:noFill/>
          </a:ln>
        </p:spPr>
      </p:pic>
    </p:spTree>
    <p:extLst>
      <p:ext uri="{BB962C8B-B14F-4D97-AF65-F5344CB8AC3E}">
        <p14:creationId xmlns:p14="http://schemas.microsoft.com/office/powerpoint/2010/main" val="187180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29"/>
        <p:cNvGrpSpPr/>
        <p:nvPr/>
      </p:nvGrpSpPr>
      <p:grpSpPr>
        <a:xfrm>
          <a:off x="0" y="0"/>
          <a:ext cx="0" cy="0"/>
          <a:chOff x="0" y="0"/>
          <a:chExt cx="0" cy="0"/>
        </a:xfrm>
      </p:grpSpPr>
    </p:spTree>
    <p:extLst>
      <p:ext uri="{BB962C8B-B14F-4D97-AF65-F5344CB8AC3E}">
        <p14:creationId xmlns:p14="http://schemas.microsoft.com/office/powerpoint/2010/main" val="293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_Blank_and_photo">
    <p:spTree>
      <p:nvGrpSpPr>
        <p:cNvPr id="1" name=""/>
        <p:cNvGrpSpPr/>
        <p:nvPr/>
      </p:nvGrpSpPr>
      <p:grpSpPr>
        <a:xfrm>
          <a:off x="0" y="0"/>
          <a:ext cx="0" cy="0"/>
          <a:chOff x="0" y="0"/>
          <a:chExt cx="0" cy="0"/>
        </a:xfrm>
      </p:grpSpPr>
      <p:sp>
        <p:nvSpPr>
          <p:cNvPr id="16" name="Номер слайда"/>
          <p:cNvSpPr txBox="1">
            <a:spLocks noGrp="1"/>
          </p:cNvSpPr>
          <p:nvPr>
            <p:ph type="sldNum" sz="quarter" idx="2"/>
          </p:nvPr>
        </p:nvSpPr>
        <p:spPr>
          <a:xfrm>
            <a:off x="5979516" y="6540500"/>
            <a:ext cx="226619" cy="230530"/>
          </a:xfrm>
          <a:prstGeom prst="rect">
            <a:avLst/>
          </a:prstGeom>
        </p:spPr>
        <p:txBody>
          <a:bodyPr wrap="none"/>
          <a:lstStyle>
            <a:lvl1pPr>
              <a:defRPr sz="1200" b="0">
                <a:solidFill>
                  <a:srgbClr val="000000"/>
                </a:solidFill>
                <a:latin typeface="Helvetica Neue Light"/>
                <a:ea typeface="Helvetica Neue Light"/>
                <a:cs typeface="Helvetica Neue Light"/>
                <a:sym typeface="Helvetica Neue Light"/>
              </a:defRPr>
            </a:lvl1pPr>
          </a:lstStyle>
          <a:p>
            <a:fld id="{86CB4B4D-7CA3-9044-876B-883B54F8677D}" type="slidenum">
              <a:rPr/>
              <a:t>‹#›</a:t>
            </a:fld>
            <a:endParaRPr/>
          </a:p>
        </p:txBody>
      </p:sp>
      <p:sp>
        <p:nvSpPr>
          <p:cNvPr id="3" name="Объект 2">
            <a:extLst>
              <a:ext uri="{FF2B5EF4-FFF2-40B4-BE49-F238E27FC236}">
                <a16:creationId xmlns:a16="http://schemas.microsoft.com/office/drawing/2014/main" id="{B6E1B8D8-B920-B54B-9695-F3BA24432E4F}"/>
              </a:ext>
            </a:extLst>
          </p:cNvPr>
          <p:cNvSpPr>
            <a:spLocks noGrp="1"/>
          </p:cNvSpPr>
          <p:nvPr>
            <p:ph sz="quarter" idx="10" hasCustomPrompt="1"/>
          </p:nvPr>
        </p:nvSpPr>
        <p:spPr>
          <a:xfrm>
            <a:off x="2230081"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
        <p:nvSpPr>
          <p:cNvPr id="5" name="Объект 2">
            <a:extLst>
              <a:ext uri="{FF2B5EF4-FFF2-40B4-BE49-F238E27FC236}">
                <a16:creationId xmlns:a16="http://schemas.microsoft.com/office/drawing/2014/main" id="{98EA7391-882B-DA41-BCB8-930409F9A600}"/>
              </a:ext>
            </a:extLst>
          </p:cNvPr>
          <p:cNvSpPr>
            <a:spLocks noGrp="1"/>
          </p:cNvSpPr>
          <p:nvPr>
            <p:ph sz="quarter" idx="11" hasCustomPrompt="1"/>
          </p:nvPr>
        </p:nvSpPr>
        <p:spPr>
          <a:xfrm>
            <a:off x="3424399"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
        <p:nvSpPr>
          <p:cNvPr id="6" name="Объект 2">
            <a:extLst>
              <a:ext uri="{FF2B5EF4-FFF2-40B4-BE49-F238E27FC236}">
                <a16:creationId xmlns:a16="http://schemas.microsoft.com/office/drawing/2014/main" id="{2FB0C802-B277-F548-A8D7-8A5FD54AD630}"/>
              </a:ext>
            </a:extLst>
          </p:cNvPr>
          <p:cNvSpPr>
            <a:spLocks noGrp="1"/>
          </p:cNvSpPr>
          <p:nvPr>
            <p:ph sz="quarter" idx="12" hasCustomPrompt="1"/>
          </p:nvPr>
        </p:nvSpPr>
        <p:spPr>
          <a:xfrm>
            <a:off x="4618718"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
        <p:nvSpPr>
          <p:cNvPr id="7" name="Объект 2">
            <a:extLst>
              <a:ext uri="{FF2B5EF4-FFF2-40B4-BE49-F238E27FC236}">
                <a16:creationId xmlns:a16="http://schemas.microsoft.com/office/drawing/2014/main" id="{C1D836C8-A676-554D-A15E-0AB992E3FF42}"/>
              </a:ext>
            </a:extLst>
          </p:cNvPr>
          <p:cNvSpPr>
            <a:spLocks noGrp="1"/>
          </p:cNvSpPr>
          <p:nvPr>
            <p:ph sz="quarter" idx="13" hasCustomPrompt="1"/>
          </p:nvPr>
        </p:nvSpPr>
        <p:spPr>
          <a:xfrm>
            <a:off x="5813036"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
        <p:nvSpPr>
          <p:cNvPr id="8" name="Объект 2">
            <a:extLst>
              <a:ext uri="{FF2B5EF4-FFF2-40B4-BE49-F238E27FC236}">
                <a16:creationId xmlns:a16="http://schemas.microsoft.com/office/drawing/2014/main" id="{4187E1A5-0909-9842-8A5D-81657ABD7577}"/>
              </a:ext>
            </a:extLst>
          </p:cNvPr>
          <p:cNvSpPr>
            <a:spLocks noGrp="1"/>
          </p:cNvSpPr>
          <p:nvPr>
            <p:ph sz="quarter" idx="14" hasCustomPrompt="1"/>
          </p:nvPr>
        </p:nvSpPr>
        <p:spPr>
          <a:xfrm>
            <a:off x="7007355"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
        <p:nvSpPr>
          <p:cNvPr id="9" name="Объект 2">
            <a:extLst>
              <a:ext uri="{FF2B5EF4-FFF2-40B4-BE49-F238E27FC236}">
                <a16:creationId xmlns:a16="http://schemas.microsoft.com/office/drawing/2014/main" id="{3F3C4777-5F3B-A54B-B89A-A9468F93725F}"/>
              </a:ext>
            </a:extLst>
          </p:cNvPr>
          <p:cNvSpPr>
            <a:spLocks noGrp="1"/>
          </p:cNvSpPr>
          <p:nvPr>
            <p:ph sz="quarter" idx="15" hasCustomPrompt="1"/>
          </p:nvPr>
        </p:nvSpPr>
        <p:spPr>
          <a:xfrm>
            <a:off x="8201673"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
        <p:nvSpPr>
          <p:cNvPr id="10" name="Объект 2">
            <a:extLst>
              <a:ext uri="{FF2B5EF4-FFF2-40B4-BE49-F238E27FC236}">
                <a16:creationId xmlns:a16="http://schemas.microsoft.com/office/drawing/2014/main" id="{4FAB20B1-1F53-9C4D-BBDE-78FEE28A0580}"/>
              </a:ext>
            </a:extLst>
          </p:cNvPr>
          <p:cNvSpPr>
            <a:spLocks noGrp="1"/>
          </p:cNvSpPr>
          <p:nvPr>
            <p:ph sz="quarter" idx="16" hasCustomPrompt="1"/>
          </p:nvPr>
        </p:nvSpPr>
        <p:spPr>
          <a:xfrm>
            <a:off x="9395991" y="2589213"/>
            <a:ext cx="839788" cy="839788"/>
          </a:xfrm>
          <a:solidFill>
            <a:schemeClr val="accent4"/>
          </a:solidFill>
        </p:spPr>
        <p:txBody>
          <a:bodyPr>
            <a:normAutofit/>
          </a:bodyPr>
          <a:lstStyle>
            <a:lvl1pPr>
              <a:defRPr sz="600">
                <a:solidFill>
                  <a:schemeClr val="bg2"/>
                </a:solidFill>
              </a:defRPr>
            </a:lvl1pPr>
          </a:lstStyle>
          <a:p>
            <a:pPr lvl="0"/>
            <a:r>
              <a:rPr lang="en-US" sz="600" dirty="0" err="1"/>
              <a:t>img</a:t>
            </a:r>
            <a:endParaRPr lang="ru-RU" dirty="0"/>
          </a:p>
        </p:txBody>
      </p:sp>
    </p:spTree>
    <p:extLst>
      <p:ext uri="{BB962C8B-B14F-4D97-AF65-F5344CB8AC3E}">
        <p14:creationId xmlns:p14="http://schemas.microsoft.com/office/powerpoint/2010/main" val="32935285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сто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64844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1_Пусто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5907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Google Shape;6;p1">
            <a:extLst>
              <a:ext uri="{FF2B5EF4-FFF2-40B4-BE49-F238E27FC236}">
                <a16:creationId xmlns:a16="http://schemas.microsoft.com/office/drawing/2014/main" id="{A1CEA171-D92D-604D-9A77-7F4A1F6C114A}"/>
              </a:ext>
            </a:extLst>
          </p:cNvPr>
          <p:cNvSpPr/>
          <p:nvPr userDrawn="1"/>
        </p:nvSpPr>
        <p:spPr>
          <a:xfrm>
            <a:off x="0" y="0"/>
            <a:ext cx="12192000" cy="593545"/>
          </a:xfrm>
          <a:prstGeom prst="rect">
            <a:avLst/>
          </a:prstGeom>
          <a:solidFill>
            <a:srgbClr val="4C224C"/>
          </a:solidFill>
          <a:ln>
            <a:solidFill>
              <a:srgbClr val="4C224B"/>
            </a:solidFill>
          </a:ln>
        </p:spPr>
        <p:txBody>
          <a:bodyPr spcFirstLastPara="1" wrap="square" lIns="0" tIns="0" rIns="0" bIns="0" anchor="t" anchorCtr="0">
            <a:noAutofit/>
          </a:bodyPr>
          <a:lstStyle/>
          <a:p>
            <a:pPr>
              <a:buClr>
                <a:srgbClr val="000000"/>
              </a:buClr>
              <a:buSzPts val="1200"/>
              <a:buFont typeface="Arial"/>
              <a:buNone/>
            </a:pPr>
            <a:endParaRPr sz="1200" kern="0">
              <a:solidFill>
                <a:srgbClr val="4C224B"/>
              </a:solidFill>
              <a:ea typeface="Calibri"/>
              <a:cs typeface="Calibri"/>
              <a:sym typeface="Calibri"/>
            </a:endParaRPr>
          </a:p>
        </p:txBody>
      </p:sp>
      <p:pic>
        <p:nvPicPr>
          <p:cNvPr id="9" name="Google Shape;11;p1">
            <a:extLst>
              <a:ext uri="{FF2B5EF4-FFF2-40B4-BE49-F238E27FC236}">
                <a16:creationId xmlns:a16="http://schemas.microsoft.com/office/drawing/2014/main" id="{5CE8335B-54D4-2D44-ADE6-5747F1E2F71B}"/>
              </a:ext>
            </a:extLst>
          </p:cNvPr>
          <p:cNvPicPr preferRelativeResize="0"/>
          <p:nvPr userDrawn="1"/>
        </p:nvPicPr>
        <p:blipFill rotWithShape="1">
          <a:blip r:embed="rId11">
            <a:alphaModFix/>
          </a:blip>
          <a:srcRect/>
          <a:stretch/>
        </p:blipFill>
        <p:spPr>
          <a:xfrm>
            <a:off x="185966" y="74389"/>
            <a:ext cx="911585" cy="412627"/>
          </a:xfrm>
          <a:prstGeom prst="rect">
            <a:avLst/>
          </a:prstGeom>
          <a:noFill/>
          <a:ln>
            <a:noFill/>
          </a:ln>
        </p:spPr>
      </p:pic>
    </p:spTree>
    <p:extLst>
      <p:ext uri="{BB962C8B-B14F-4D97-AF65-F5344CB8AC3E}">
        <p14:creationId xmlns:p14="http://schemas.microsoft.com/office/powerpoint/2010/main" val="306802669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63" r:id="rId5"/>
    <p:sldLayoutId id="2147483690" r:id="rId6"/>
    <p:sldLayoutId id="2147483665" r:id="rId7"/>
    <p:sldLayoutId id="2147483687" r:id="rId8"/>
    <p:sldLayoutId id="214748368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sv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sv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sv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sv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79C1-46D4-434E-8630-8F0A9F54EB68}"/>
              </a:ext>
            </a:extLst>
          </p:cNvPr>
          <p:cNvSpPr>
            <a:spLocks noGrp="1"/>
          </p:cNvSpPr>
          <p:nvPr>
            <p:ph type="ctrTitle"/>
          </p:nvPr>
        </p:nvSpPr>
        <p:spPr/>
        <p:txBody>
          <a:bodyPr/>
          <a:lstStyle/>
          <a:p>
            <a:r>
              <a:rPr lang="en-GB" sz="3600" dirty="0"/>
              <a:t>Digital marketing skills development planning template</a:t>
            </a:r>
          </a:p>
        </p:txBody>
      </p:sp>
      <p:sp>
        <p:nvSpPr>
          <p:cNvPr id="3" name="Subtitle 2">
            <a:extLst>
              <a:ext uri="{FF2B5EF4-FFF2-40B4-BE49-F238E27FC236}">
                <a16:creationId xmlns:a16="http://schemas.microsoft.com/office/drawing/2014/main" id="{EF67A367-E740-2E47-8C29-91A7AA99EC76}"/>
              </a:ext>
            </a:extLst>
          </p:cNvPr>
          <p:cNvSpPr>
            <a:spLocks noGrp="1"/>
          </p:cNvSpPr>
          <p:nvPr>
            <p:ph type="subTitle" idx="1"/>
          </p:nvPr>
        </p:nvSpPr>
        <p:spPr>
          <a:xfrm>
            <a:off x="-7052" y="5801780"/>
            <a:ext cx="12227200" cy="1056219"/>
          </a:xfrm>
        </p:spPr>
        <p:txBody>
          <a:bodyPr/>
          <a:lstStyle/>
          <a:p>
            <a:r>
              <a:rPr lang="en-GB" sz="1800" dirty="0"/>
              <a:t>Designed to be used alongside the modules </a:t>
            </a:r>
          </a:p>
          <a:p>
            <a:r>
              <a:rPr lang="en-GB" sz="1800" dirty="0"/>
              <a:t>“Developing your team members with Smart Insights” and “Developing your marketing skills with Smart Insights”</a:t>
            </a:r>
          </a:p>
          <a:p>
            <a:endParaRPr lang="en-GB" sz="1800" dirty="0"/>
          </a:p>
        </p:txBody>
      </p:sp>
    </p:spTree>
    <p:extLst>
      <p:ext uri="{BB962C8B-B14F-4D97-AF65-F5344CB8AC3E}">
        <p14:creationId xmlns:p14="http://schemas.microsoft.com/office/powerpoint/2010/main" val="341082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99E-B0B6-D34D-83D3-BD904D2F4525}"/>
              </a:ext>
            </a:extLst>
          </p:cNvPr>
          <p:cNvSpPr>
            <a:spLocks noGrp="1"/>
          </p:cNvSpPr>
          <p:nvPr>
            <p:ph type="title"/>
          </p:nvPr>
        </p:nvSpPr>
        <p:spPr/>
        <p:txBody>
          <a:bodyPr/>
          <a:lstStyle/>
          <a:p>
            <a:r>
              <a:rPr lang="en-GB" dirty="0"/>
              <a:t>Options</a:t>
            </a:r>
          </a:p>
        </p:txBody>
      </p:sp>
      <p:sp>
        <p:nvSpPr>
          <p:cNvPr id="3" name="Text Placeholder 2">
            <a:extLst>
              <a:ext uri="{FF2B5EF4-FFF2-40B4-BE49-F238E27FC236}">
                <a16:creationId xmlns:a16="http://schemas.microsoft.com/office/drawing/2014/main" id="{B54DA5C9-82EA-AF47-AF8E-DF7AB80094FA}"/>
              </a:ext>
            </a:extLst>
          </p:cNvPr>
          <p:cNvSpPr>
            <a:spLocks noGrp="1"/>
          </p:cNvSpPr>
          <p:nvPr>
            <p:ph type="body" idx="1"/>
          </p:nvPr>
        </p:nvSpPr>
        <p:spPr>
          <a:xfrm>
            <a:off x="213361" y="1779104"/>
            <a:ext cx="11713596" cy="981511"/>
          </a:xfrm>
        </p:spPr>
        <p:txBody>
          <a:bodyPr/>
          <a:lstStyle/>
          <a:p>
            <a:r>
              <a:rPr lang="en-GB" sz="2400" dirty="0">
                <a:solidFill>
                  <a:schemeClr val="tx1"/>
                </a:solidFill>
              </a:rPr>
              <a:t>Using the questions on the previous slide, consider all of the possible options for reaching your developmental goals including training platforms, skills development sessions as well as coaching and mentoring.</a:t>
            </a:r>
          </a:p>
        </p:txBody>
      </p:sp>
      <p:sp>
        <p:nvSpPr>
          <p:cNvPr id="4" name="Rectangle 3">
            <a:extLst>
              <a:ext uri="{FF2B5EF4-FFF2-40B4-BE49-F238E27FC236}">
                <a16:creationId xmlns:a16="http://schemas.microsoft.com/office/drawing/2014/main" id="{B561A4D1-55AC-F849-94D3-95ACE79F0AB7}"/>
              </a:ext>
            </a:extLst>
          </p:cNvPr>
          <p:cNvSpPr/>
          <p:nvPr/>
        </p:nvSpPr>
        <p:spPr>
          <a:xfrm>
            <a:off x="353961" y="3037479"/>
            <a:ext cx="11562736" cy="981511"/>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Example: I need to learn more about other aspects of marketing other than email. I have read some books and watched videos but it would be great to have some expert resource that links it all together. I get a lot from webinars and listening to podcasts as I can watch them when I have time.</a:t>
            </a:r>
          </a:p>
        </p:txBody>
      </p:sp>
      <p:sp>
        <p:nvSpPr>
          <p:cNvPr id="5" name="Rectangle 4">
            <a:extLst>
              <a:ext uri="{FF2B5EF4-FFF2-40B4-BE49-F238E27FC236}">
                <a16:creationId xmlns:a16="http://schemas.microsoft.com/office/drawing/2014/main" id="{33A4271A-4D42-4F40-B837-43BD29F51C76}"/>
              </a:ext>
            </a:extLst>
          </p:cNvPr>
          <p:cNvSpPr/>
          <p:nvPr/>
        </p:nvSpPr>
        <p:spPr>
          <a:xfrm>
            <a:off x="353961" y="4160018"/>
            <a:ext cx="11562736" cy="234893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My options…</a:t>
            </a:r>
          </a:p>
        </p:txBody>
      </p:sp>
    </p:spTree>
    <p:extLst>
      <p:ext uri="{BB962C8B-B14F-4D97-AF65-F5344CB8AC3E}">
        <p14:creationId xmlns:p14="http://schemas.microsoft.com/office/powerpoint/2010/main" val="222775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006FAD3-8D58-D14B-A0A0-B5B1D215D526}"/>
              </a:ext>
            </a:extLst>
          </p:cNvPr>
          <p:cNvSpPr/>
          <p:nvPr/>
        </p:nvSpPr>
        <p:spPr>
          <a:xfrm>
            <a:off x="400930" y="1709530"/>
            <a:ext cx="5440512" cy="531255"/>
          </a:xfrm>
          <a:prstGeom prst="roundRect">
            <a:avLst/>
          </a:prstGeom>
          <a:solidFill>
            <a:sysClr val="window" lastClr="FFFFFF">
              <a:lumMod val="95000"/>
              <a:hueOff val="0"/>
              <a:satOff val="0"/>
              <a:lumOff val="0"/>
              <a:alphaOff val="0"/>
            </a:sysClr>
          </a:solidFill>
          <a:ln>
            <a:noFill/>
          </a:ln>
          <a:effectLst/>
        </p:spPr>
        <p:txBody>
          <a:bodyPr rtlCol="0" anchor="ctr"/>
          <a:lstStyle/>
          <a:p>
            <a:pPr algn="ctr"/>
            <a:r>
              <a:rPr lang="en-GB" dirty="0"/>
              <a:t>Questions for employee</a:t>
            </a:r>
          </a:p>
        </p:txBody>
      </p:sp>
      <p:sp>
        <p:nvSpPr>
          <p:cNvPr id="8" name="Rounded Rectangle 7">
            <a:extLst>
              <a:ext uri="{FF2B5EF4-FFF2-40B4-BE49-F238E27FC236}">
                <a16:creationId xmlns:a16="http://schemas.microsoft.com/office/drawing/2014/main" id="{18D096B4-F492-9A46-962F-08E1185A98E0}"/>
              </a:ext>
            </a:extLst>
          </p:cNvPr>
          <p:cNvSpPr/>
          <p:nvPr/>
        </p:nvSpPr>
        <p:spPr>
          <a:xfrm>
            <a:off x="6350559" y="1709530"/>
            <a:ext cx="5440512" cy="531255"/>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ysClr val="windowText" lastClr="000000"/>
                </a:solidFill>
              </a:rPr>
              <a:t>Reality check</a:t>
            </a:r>
          </a:p>
        </p:txBody>
      </p:sp>
      <p:sp>
        <p:nvSpPr>
          <p:cNvPr id="9" name="Title 8">
            <a:extLst>
              <a:ext uri="{FF2B5EF4-FFF2-40B4-BE49-F238E27FC236}">
                <a16:creationId xmlns:a16="http://schemas.microsoft.com/office/drawing/2014/main" id="{10A8E953-7465-DF45-BA1D-092244AB4C7D}"/>
              </a:ext>
            </a:extLst>
          </p:cNvPr>
          <p:cNvSpPr>
            <a:spLocks noGrp="1"/>
          </p:cNvSpPr>
          <p:nvPr>
            <p:ph type="title"/>
          </p:nvPr>
        </p:nvSpPr>
        <p:spPr/>
        <p:txBody>
          <a:bodyPr/>
          <a:lstStyle/>
          <a:p>
            <a:r>
              <a:rPr lang="en-GB" dirty="0"/>
              <a:t>Way forward: What action can you take?</a:t>
            </a:r>
          </a:p>
        </p:txBody>
      </p:sp>
      <p:sp>
        <p:nvSpPr>
          <p:cNvPr id="10" name="Rounded Rectangle 9">
            <a:extLst>
              <a:ext uri="{FF2B5EF4-FFF2-40B4-BE49-F238E27FC236}">
                <a16:creationId xmlns:a16="http://schemas.microsoft.com/office/drawing/2014/main" id="{1F7C2812-C59E-334C-BB05-27F3BA6E69A5}"/>
              </a:ext>
            </a:extLst>
          </p:cNvPr>
          <p:cNvSpPr/>
          <p:nvPr/>
        </p:nvSpPr>
        <p:spPr>
          <a:xfrm>
            <a:off x="400930" y="2361364"/>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r>
              <a:rPr lang="en-GB" sz="1600" dirty="0"/>
              <a:t>What do you think you need to do right now? </a:t>
            </a:r>
          </a:p>
        </p:txBody>
      </p:sp>
      <p:pic>
        <p:nvPicPr>
          <p:cNvPr id="17" name="Graphic 16" descr="Stopwatch">
            <a:extLst>
              <a:ext uri="{FF2B5EF4-FFF2-40B4-BE49-F238E27FC236}">
                <a16:creationId xmlns:a16="http://schemas.microsoft.com/office/drawing/2014/main" id="{3C59FDAA-4ED5-E644-8492-0504789CC5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27" y="2467027"/>
            <a:ext cx="385288" cy="385288"/>
          </a:xfrm>
          <a:prstGeom prst="rect">
            <a:avLst/>
          </a:prstGeom>
        </p:spPr>
      </p:pic>
      <p:sp>
        <p:nvSpPr>
          <p:cNvPr id="22" name="Rounded Rectangle 21">
            <a:extLst>
              <a:ext uri="{FF2B5EF4-FFF2-40B4-BE49-F238E27FC236}">
                <a16:creationId xmlns:a16="http://schemas.microsoft.com/office/drawing/2014/main" id="{80258C59-952D-024C-9093-7DF5C7EA080D}"/>
              </a:ext>
            </a:extLst>
          </p:cNvPr>
          <p:cNvSpPr/>
          <p:nvPr/>
        </p:nvSpPr>
        <p:spPr>
          <a:xfrm>
            <a:off x="400930" y="3093943"/>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How committed are you to achieving your goals?</a:t>
            </a:r>
          </a:p>
        </p:txBody>
      </p:sp>
      <p:pic>
        <p:nvPicPr>
          <p:cNvPr id="23" name="Graphic 22" descr="User network">
            <a:extLst>
              <a:ext uri="{FF2B5EF4-FFF2-40B4-BE49-F238E27FC236}">
                <a16:creationId xmlns:a16="http://schemas.microsoft.com/office/drawing/2014/main" id="{F9D9EA3C-481E-0C4F-8447-2994DF216F4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43627" y="3199606"/>
            <a:ext cx="385288" cy="385288"/>
          </a:xfrm>
          <a:prstGeom prst="rect">
            <a:avLst/>
          </a:prstGeom>
        </p:spPr>
      </p:pic>
      <p:sp>
        <p:nvSpPr>
          <p:cNvPr id="19" name="Rounded Rectangle 18">
            <a:extLst>
              <a:ext uri="{FF2B5EF4-FFF2-40B4-BE49-F238E27FC236}">
                <a16:creationId xmlns:a16="http://schemas.microsoft.com/office/drawing/2014/main" id="{EB83B352-6119-4D4E-8E13-FC7FF2A7977C}"/>
              </a:ext>
            </a:extLst>
          </p:cNvPr>
          <p:cNvSpPr/>
          <p:nvPr/>
        </p:nvSpPr>
        <p:spPr>
          <a:xfrm>
            <a:off x="400930" y="6060106"/>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buNone/>
            </a:pPr>
            <a:r>
              <a:rPr lang="en-GB" sz="1600" dirty="0">
                <a:solidFill>
                  <a:sysClr val="windowText" lastClr="000000">
                    <a:hueOff val="0"/>
                    <a:satOff val="0"/>
                    <a:lumOff val="0"/>
                    <a:alphaOff val="0"/>
                  </a:sysClr>
                </a:solidFill>
              </a:rPr>
              <a:t>What are three actions you can take this week?</a:t>
            </a:r>
            <a:endParaRPr lang="en-US" sz="1600" dirty="0">
              <a:solidFill>
                <a:sysClr val="windowText" lastClr="000000">
                  <a:hueOff val="0"/>
                  <a:satOff val="0"/>
                  <a:lumOff val="0"/>
                  <a:alphaOff val="0"/>
                </a:sysClr>
              </a:solidFill>
            </a:endParaRPr>
          </a:p>
        </p:txBody>
      </p:sp>
      <p:pic>
        <p:nvPicPr>
          <p:cNvPr id="20" name="Graphic 19" descr="Lightbulb and gear">
            <a:extLst>
              <a:ext uri="{FF2B5EF4-FFF2-40B4-BE49-F238E27FC236}">
                <a16:creationId xmlns:a16="http://schemas.microsoft.com/office/drawing/2014/main" id="{7C13D03F-8C0A-5341-9722-9F8784EA61B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43627" y="6165769"/>
            <a:ext cx="385288" cy="385288"/>
          </a:xfrm>
          <a:prstGeom prst="rect">
            <a:avLst/>
          </a:prstGeom>
        </p:spPr>
      </p:pic>
      <p:sp>
        <p:nvSpPr>
          <p:cNvPr id="24" name="Rounded Rectangle 23">
            <a:extLst>
              <a:ext uri="{FF2B5EF4-FFF2-40B4-BE49-F238E27FC236}">
                <a16:creationId xmlns:a16="http://schemas.microsoft.com/office/drawing/2014/main" id="{443A81A1-6054-0A41-B738-1F54B45466F2}"/>
              </a:ext>
            </a:extLst>
          </p:cNvPr>
          <p:cNvSpPr/>
          <p:nvPr/>
        </p:nvSpPr>
        <p:spPr>
          <a:xfrm>
            <a:off x="400930" y="3826522"/>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roadblocks are you expecting? How do you plan to deal with them?</a:t>
            </a:r>
          </a:p>
        </p:txBody>
      </p:sp>
      <p:pic>
        <p:nvPicPr>
          <p:cNvPr id="25" name="Graphic 24" descr="Lightbulb and pencil">
            <a:extLst>
              <a:ext uri="{FF2B5EF4-FFF2-40B4-BE49-F238E27FC236}">
                <a16:creationId xmlns:a16="http://schemas.microsoft.com/office/drawing/2014/main" id="{287B70D9-E7CA-8D44-BFE8-C59AF2F6D3E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43627" y="3932185"/>
            <a:ext cx="385288" cy="385288"/>
          </a:xfrm>
          <a:prstGeom prst="rect">
            <a:avLst/>
          </a:prstGeom>
        </p:spPr>
      </p:pic>
      <p:sp>
        <p:nvSpPr>
          <p:cNvPr id="26" name="Rounded Rectangle 25">
            <a:extLst>
              <a:ext uri="{FF2B5EF4-FFF2-40B4-BE49-F238E27FC236}">
                <a16:creationId xmlns:a16="http://schemas.microsoft.com/office/drawing/2014/main" id="{E3DA2AC9-8476-5A4A-BE5B-68F799FFA3F0}"/>
              </a:ext>
            </a:extLst>
          </p:cNvPr>
          <p:cNvSpPr/>
          <p:nvPr/>
        </p:nvSpPr>
        <p:spPr>
          <a:xfrm>
            <a:off x="400930" y="4559101"/>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resources will you need? What can the organization offer?</a:t>
            </a:r>
          </a:p>
        </p:txBody>
      </p:sp>
      <p:pic>
        <p:nvPicPr>
          <p:cNvPr id="27" name="Graphic 26" descr="Fireworks">
            <a:extLst>
              <a:ext uri="{FF2B5EF4-FFF2-40B4-BE49-F238E27FC236}">
                <a16:creationId xmlns:a16="http://schemas.microsoft.com/office/drawing/2014/main" id="{A9CC3FC0-284F-E844-94B9-E6610C0E2E6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43627" y="4664764"/>
            <a:ext cx="385288" cy="385288"/>
          </a:xfrm>
          <a:prstGeom prst="rect">
            <a:avLst/>
          </a:prstGeom>
        </p:spPr>
      </p:pic>
      <p:sp>
        <p:nvSpPr>
          <p:cNvPr id="28" name="Rounded Rectangle 27">
            <a:extLst>
              <a:ext uri="{FF2B5EF4-FFF2-40B4-BE49-F238E27FC236}">
                <a16:creationId xmlns:a16="http://schemas.microsoft.com/office/drawing/2014/main" id="{78B44C4B-B862-6C4C-A123-5698CC2841C1}"/>
              </a:ext>
            </a:extLst>
          </p:cNvPr>
          <p:cNvSpPr/>
          <p:nvPr/>
        </p:nvSpPr>
        <p:spPr>
          <a:xfrm>
            <a:off x="400930" y="5291680"/>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buNone/>
            </a:pPr>
            <a:r>
              <a:rPr lang="en-GB" sz="1600" dirty="0">
                <a:solidFill>
                  <a:sysClr val="windowText" lastClr="000000">
                    <a:hueOff val="0"/>
                    <a:satOff val="0"/>
                    <a:lumOff val="0"/>
                    <a:alphaOff val="0"/>
                  </a:sysClr>
                </a:solidFill>
              </a:rPr>
              <a:t>When are you going to start putting your plan into action?</a:t>
            </a:r>
            <a:endParaRPr lang="en-US" sz="1600" dirty="0">
              <a:solidFill>
                <a:sysClr val="windowText" lastClr="000000">
                  <a:hueOff val="0"/>
                  <a:satOff val="0"/>
                  <a:lumOff val="0"/>
                  <a:alphaOff val="0"/>
                </a:sysClr>
              </a:solidFill>
            </a:endParaRPr>
          </a:p>
        </p:txBody>
      </p:sp>
      <p:pic>
        <p:nvPicPr>
          <p:cNvPr id="29" name="Graphic 28" descr="Moustache face with solid fill">
            <a:extLst>
              <a:ext uri="{FF2B5EF4-FFF2-40B4-BE49-F238E27FC236}">
                <a16:creationId xmlns:a16="http://schemas.microsoft.com/office/drawing/2014/main" id="{96D81793-D98A-2E46-A398-08DF7592A8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43627" y="5397343"/>
            <a:ext cx="385288" cy="385288"/>
          </a:xfrm>
          <a:prstGeom prst="rect">
            <a:avLst/>
          </a:prstGeom>
        </p:spPr>
      </p:pic>
      <p:sp>
        <p:nvSpPr>
          <p:cNvPr id="36" name="Rounded Rectangle 35">
            <a:extLst>
              <a:ext uri="{FF2B5EF4-FFF2-40B4-BE49-F238E27FC236}">
                <a16:creationId xmlns:a16="http://schemas.microsoft.com/office/drawing/2014/main" id="{7AF893F8-A4C7-C640-A8FB-3C89A0626DAC}"/>
              </a:ext>
            </a:extLst>
          </p:cNvPr>
          <p:cNvSpPr/>
          <p:nvPr/>
        </p:nvSpPr>
        <p:spPr>
          <a:xfrm>
            <a:off x="6350558" y="2361364"/>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r>
              <a:rPr lang="en-GB" sz="1600" dirty="0"/>
              <a:t>Does the employee’s plan directly support their broader career goals?</a:t>
            </a:r>
          </a:p>
        </p:txBody>
      </p:sp>
      <p:pic>
        <p:nvPicPr>
          <p:cNvPr id="37" name="Graphic 36" descr="Stopwatch">
            <a:extLst>
              <a:ext uri="{FF2B5EF4-FFF2-40B4-BE49-F238E27FC236}">
                <a16:creationId xmlns:a16="http://schemas.microsoft.com/office/drawing/2014/main" id="{91F79BE3-631A-8F48-90AA-78B28C09055E}"/>
              </a:ext>
            </a:extLst>
          </p:cNvPr>
          <p:cNvPicPr>
            <a:picLocks noChangeAspect="1"/>
          </p:cNvPicPr>
          <p:nvPr/>
        </p:nvPicPr>
        <p:blipFill>
          <a:blip r:embed="rId2">
            <a:extLst>
              <a:ext uri="{96DAC541-7B7A-43D3-8B79-37D633B846F1}">
                <asvg:svgBlip xmlns:asvg="http://schemas.microsoft.com/office/drawing/2016/SVG/main" r:embed="rId14"/>
              </a:ext>
            </a:extLst>
          </a:blip>
          <a:stretch>
            <a:fillRect/>
          </a:stretch>
        </p:blipFill>
        <p:spPr>
          <a:xfrm>
            <a:off x="6493255" y="2467027"/>
            <a:ext cx="385288" cy="385288"/>
          </a:xfrm>
          <a:prstGeom prst="rect">
            <a:avLst/>
          </a:prstGeom>
        </p:spPr>
      </p:pic>
      <p:sp>
        <p:nvSpPr>
          <p:cNvPr id="38" name="Rounded Rectangle 37">
            <a:extLst>
              <a:ext uri="{FF2B5EF4-FFF2-40B4-BE49-F238E27FC236}">
                <a16:creationId xmlns:a16="http://schemas.microsoft.com/office/drawing/2014/main" id="{7F510E4D-79D9-BE49-A1BA-06EC6283B2E4}"/>
              </a:ext>
            </a:extLst>
          </p:cNvPr>
          <p:cNvSpPr/>
          <p:nvPr/>
        </p:nvSpPr>
        <p:spPr>
          <a:xfrm>
            <a:off x="6350558" y="3093943"/>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Is the employee’s plan realistic and attainable?</a:t>
            </a:r>
            <a:endParaRPr lang="en-US" sz="1600" dirty="0">
              <a:solidFill>
                <a:sysClr val="windowText" lastClr="000000">
                  <a:hueOff val="0"/>
                  <a:satOff val="0"/>
                  <a:lumOff val="0"/>
                  <a:alphaOff val="0"/>
                </a:sysClr>
              </a:solidFill>
            </a:endParaRPr>
          </a:p>
        </p:txBody>
      </p:sp>
      <p:pic>
        <p:nvPicPr>
          <p:cNvPr id="39" name="Graphic 38" descr="User network">
            <a:extLst>
              <a:ext uri="{FF2B5EF4-FFF2-40B4-BE49-F238E27FC236}">
                <a16:creationId xmlns:a16="http://schemas.microsoft.com/office/drawing/2014/main" id="{E27168FA-5C63-8643-A8DC-5024D703079A}"/>
              </a:ext>
            </a:extLst>
          </p:cNvPr>
          <p:cNvPicPr>
            <a:picLocks noChangeAspect="1"/>
          </p:cNvPicPr>
          <p:nvPr/>
        </p:nvPicPr>
        <p:blipFill>
          <a:blip r:embed="rId4">
            <a:extLst>
              <a:ext uri="{96DAC541-7B7A-43D3-8B79-37D633B846F1}">
                <asvg:svgBlip xmlns:asvg="http://schemas.microsoft.com/office/drawing/2016/SVG/main" r:embed="rId15"/>
              </a:ext>
            </a:extLst>
          </a:blip>
          <a:srcRect/>
          <a:stretch/>
        </p:blipFill>
        <p:spPr>
          <a:xfrm>
            <a:off x="6493255" y="3199606"/>
            <a:ext cx="385288" cy="385288"/>
          </a:xfrm>
          <a:prstGeom prst="rect">
            <a:avLst/>
          </a:prstGeom>
        </p:spPr>
      </p:pic>
      <p:sp>
        <p:nvSpPr>
          <p:cNvPr id="40" name="Rounded Rectangle 39">
            <a:extLst>
              <a:ext uri="{FF2B5EF4-FFF2-40B4-BE49-F238E27FC236}">
                <a16:creationId xmlns:a16="http://schemas.microsoft.com/office/drawing/2014/main" id="{D03C4439-8F99-8946-A52E-BAEDDCD6566B}"/>
              </a:ext>
            </a:extLst>
          </p:cNvPr>
          <p:cNvSpPr/>
          <p:nvPr/>
        </p:nvSpPr>
        <p:spPr>
          <a:xfrm>
            <a:off x="6350558" y="6060106"/>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Are the immediate actions reasonable?</a:t>
            </a:r>
          </a:p>
        </p:txBody>
      </p:sp>
      <p:pic>
        <p:nvPicPr>
          <p:cNvPr id="41" name="Graphic 40" descr="Lightbulb and gear">
            <a:extLst>
              <a:ext uri="{FF2B5EF4-FFF2-40B4-BE49-F238E27FC236}">
                <a16:creationId xmlns:a16="http://schemas.microsoft.com/office/drawing/2014/main" id="{3186A50F-789D-DA43-A7E9-DCBD7035AFC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93255" y="6165769"/>
            <a:ext cx="385288" cy="385288"/>
          </a:xfrm>
          <a:prstGeom prst="rect">
            <a:avLst/>
          </a:prstGeom>
        </p:spPr>
      </p:pic>
      <p:sp>
        <p:nvSpPr>
          <p:cNvPr id="42" name="Rounded Rectangle 41">
            <a:extLst>
              <a:ext uri="{FF2B5EF4-FFF2-40B4-BE49-F238E27FC236}">
                <a16:creationId xmlns:a16="http://schemas.microsoft.com/office/drawing/2014/main" id="{8624D8B0-0958-5F47-81E7-8BFADC4E62AE}"/>
              </a:ext>
            </a:extLst>
          </p:cNvPr>
          <p:cNvSpPr/>
          <p:nvPr/>
        </p:nvSpPr>
        <p:spPr>
          <a:xfrm>
            <a:off x="6350558" y="3826522"/>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What’s missing? Are there any steps you would add or change?</a:t>
            </a:r>
          </a:p>
        </p:txBody>
      </p:sp>
      <p:pic>
        <p:nvPicPr>
          <p:cNvPr id="43" name="Graphic 42" descr="Lightbulb and pencil">
            <a:extLst>
              <a:ext uri="{FF2B5EF4-FFF2-40B4-BE49-F238E27FC236}">
                <a16:creationId xmlns:a16="http://schemas.microsoft.com/office/drawing/2014/main" id="{49BD7B1E-822C-2E43-8AE6-2AA7DFB71566}"/>
              </a:ext>
            </a:extLst>
          </p:cNvPr>
          <p:cNvPicPr>
            <a:picLocks noChangeAspect="1"/>
          </p:cNvPicPr>
          <p:nvPr/>
        </p:nvPicPr>
        <p:blipFill>
          <a:blip r:embed="rId8">
            <a:extLst>
              <a:ext uri="{96DAC541-7B7A-43D3-8B79-37D633B846F1}">
                <asvg:svgBlip xmlns:asvg="http://schemas.microsoft.com/office/drawing/2016/SVG/main" r:embed="rId16"/>
              </a:ext>
            </a:extLst>
          </a:blip>
          <a:srcRect/>
          <a:stretch/>
        </p:blipFill>
        <p:spPr>
          <a:xfrm>
            <a:off x="6493255" y="3932185"/>
            <a:ext cx="385288" cy="385288"/>
          </a:xfrm>
          <a:prstGeom prst="rect">
            <a:avLst/>
          </a:prstGeom>
        </p:spPr>
      </p:pic>
      <p:sp>
        <p:nvSpPr>
          <p:cNvPr id="44" name="Rounded Rectangle 43">
            <a:extLst>
              <a:ext uri="{FF2B5EF4-FFF2-40B4-BE49-F238E27FC236}">
                <a16:creationId xmlns:a16="http://schemas.microsoft.com/office/drawing/2014/main" id="{9855164B-C32A-B344-BFEC-82B66857E087}"/>
              </a:ext>
            </a:extLst>
          </p:cNvPr>
          <p:cNvSpPr/>
          <p:nvPr/>
        </p:nvSpPr>
        <p:spPr>
          <a:xfrm>
            <a:off x="6350558" y="4559101"/>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resources do they need to be successful?</a:t>
            </a:r>
          </a:p>
        </p:txBody>
      </p:sp>
      <p:pic>
        <p:nvPicPr>
          <p:cNvPr id="45" name="Graphic 44" descr="Fireworks">
            <a:extLst>
              <a:ext uri="{FF2B5EF4-FFF2-40B4-BE49-F238E27FC236}">
                <a16:creationId xmlns:a16="http://schemas.microsoft.com/office/drawing/2014/main" id="{81CFAF10-3102-7348-ADF6-CB8C755F651E}"/>
              </a:ext>
            </a:extLst>
          </p:cNvPr>
          <p:cNvPicPr>
            <a:picLocks noChangeAspect="1"/>
          </p:cNvPicPr>
          <p:nvPr/>
        </p:nvPicPr>
        <p:blipFill>
          <a:blip r:embed="rId10">
            <a:extLst>
              <a:ext uri="{96DAC541-7B7A-43D3-8B79-37D633B846F1}">
                <asvg:svgBlip xmlns:asvg="http://schemas.microsoft.com/office/drawing/2016/SVG/main" r:embed="rId17"/>
              </a:ext>
            </a:extLst>
          </a:blip>
          <a:srcRect/>
          <a:stretch/>
        </p:blipFill>
        <p:spPr>
          <a:xfrm>
            <a:off x="6493255" y="4664764"/>
            <a:ext cx="385288" cy="385288"/>
          </a:xfrm>
          <a:prstGeom prst="rect">
            <a:avLst/>
          </a:prstGeom>
        </p:spPr>
      </p:pic>
      <p:sp>
        <p:nvSpPr>
          <p:cNvPr id="46" name="Rounded Rectangle 45">
            <a:extLst>
              <a:ext uri="{FF2B5EF4-FFF2-40B4-BE49-F238E27FC236}">
                <a16:creationId xmlns:a16="http://schemas.microsoft.com/office/drawing/2014/main" id="{DD065DA1-B669-3544-BB33-02801B7D34AB}"/>
              </a:ext>
            </a:extLst>
          </p:cNvPr>
          <p:cNvSpPr/>
          <p:nvPr/>
        </p:nvSpPr>
        <p:spPr>
          <a:xfrm>
            <a:off x="6350558" y="5291680"/>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How can I support them in achieving their goals?</a:t>
            </a:r>
          </a:p>
        </p:txBody>
      </p:sp>
      <p:pic>
        <p:nvPicPr>
          <p:cNvPr id="47" name="Graphic 46" descr="Moustache face with solid fill">
            <a:extLst>
              <a:ext uri="{FF2B5EF4-FFF2-40B4-BE49-F238E27FC236}">
                <a16:creationId xmlns:a16="http://schemas.microsoft.com/office/drawing/2014/main" id="{E14F4105-688D-054B-A8D8-52DB3603FE3B}"/>
              </a:ext>
            </a:extLst>
          </p:cNvPr>
          <p:cNvPicPr>
            <a:picLocks noChangeAspect="1"/>
          </p:cNvPicPr>
          <p:nvPr/>
        </p:nvPicPr>
        <p:blipFill>
          <a:blip r:embed="rId12">
            <a:extLst>
              <a:ext uri="{96DAC541-7B7A-43D3-8B79-37D633B846F1}">
                <asvg:svgBlip xmlns:asvg="http://schemas.microsoft.com/office/drawing/2016/SVG/main" r:embed="rId18"/>
              </a:ext>
            </a:extLst>
          </a:blip>
          <a:srcRect/>
          <a:stretch/>
        </p:blipFill>
        <p:spPr>
          <a:xfrm>
            <a:off x="6493255" y="5397343"/>
            <a:ext cx="385288" cy="385288"/>
          </a:xfrm>
          <a:prstGeom prst="rect">
            <a:avLst/>
          </a:prstGeom>
        </p:spPr>
      </p:pic>
    </p:spTree>
    <p:extLst>
      <p:ext uri="{BB962C8B-B14F-4D97-AF65-F5344CB8AC3E}">
        <p14:creationId xmlns:p14="http://schemas.microsoft.com/office/powerpoint/2010/main" val="117499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11E29281-1C53-5341-9FD6-3E9E24BA65F9}"/>
              </a:ext>
            </a:extLst>
          </p:cNvPr>
          <p:cNvPicPr>
            <a:picLocks noChangeAspect="1"/>
          </p:cNvPicPr>
          <p:nvPr/>
        </p:nvPicPr>
        <p:blipFill>
          <a:blip r:embed="rId2"/>
          <a:stretch>
            <a:fillRect/>
          </a:stretch>
        </p:blipFill>
        <p:spPr>
          <a:xfrm>
            <a:off x="8128524" y="1990692"/>
            <a:ext cx="3336959" cy="438364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87D55050-E724-794C-B7E4-83F66C6B7F32}"/>
              </a:ext>
            </a:extLst>
          </p:cNvPr>
          <p:cNvPicPr>
            <a:picLocks noChangeAspect="1"/>
          </p:cNvPicPr>
          <p:nvPr/>
        </p:nvPicPr>
        <p:blipFill>
          <a:blip r:embed="rId3"/>
          <a:stretch>
            <a:fillRect/>
          </a:stretch>
        </p:blipFill>
        <p:spPr>
          <a:xfrm>
            <a:off x="726516" y="2059911"/>
            <a:ext cx="3336959" cy="438364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6FB571BF-D95E-044E-964C-6BFB776F573A}"/>
              </a:ext>
            </a:extLst>
          </p:cNvPr>
          <p:cNvPicPr>
            <a:picLocks noChangeAspect="1"/>
          </p:cNvPicPr>
          <p:nvPr/>
        </p:nvPicPr>
        <p:blipFill>
          <a:blip r:embed="rId4"/>
          <a:stretch>
            <a:fillRect/>
          </a:stretch>
        </p:blipFill>
        <p:spPr>
          <a:xfrm>
            <a:off x="4427520" y="2059911"/>
            <a:ext cx="3336959" cy="4383645"/>
          </a:xfrm>
          <a:prstGeom prst="rect">
            <a:avLst/>
          </a:prstGeom>
        </p:spPr>
      </p:pic>
      <p:sp>
        <p:nvSpPr>
          <p:cNvPr id="11" name="Title 1">
            <a:extLst>
              <a:ext uri="{FF2B5EF4-FFF2-40B4-BE49-F238E27FC236}">
                <a16:creationId xmlns:a16="http://schemas.microsoft.com/office/drawing/2014/main" id="{B9280636-C91B-A840-9A3B-B0F8113C3997}"/>
              </a:ext>
            </a:extLst>
          </p:cNvPr>
          <p:cNvSpPr txBox="1">
            <a:spLocks/>
          </p:cNvSpPr>
          <p:nvPr/>
        </p:nvSpPr>
        <p:spPr>
          <a:xfrm>
            <a:off x="0" y="614252"/>
            <a:ext cx="12192000" cy="1095278"/>
          </a:xfrm>
          <a:prstGeom prst="rect">
            <a:avLst/>
          </a:prstGeom>
          <a:noFill/>
          <a:ln>
            <a:noFill/>
          </a:ln>
        </p:spPr>
        <p:txBody>
          <a:bodyPr spcFirstLastPara="1" wrap="square" lIns="82275" tIns="82275" rIns="82275" bIns="82275" anchor="ctr" anchorCtr="0">
            <a:noAutofit/>
          </a:bodyPr>
          <a:lstStyle>
            <a:defPPr marR="0" lvl="0" algn="l" rtl="0">
              <a:lnSpc>
                <a:spcPct val="100000"/>
              </a:lnSpc>
              <a:spcBef>
                <a:spcPts val="0"/>
              </a:spcBef>
              <a:spcAft>
                <a:spcPts val="0"/>
              </a:spcAft>
              <a:defRPr/>
            </a:defPPr>
            <a:lvl1pPr marR="0" lvl="0" algn="ctr">
              <a:lnSpc>
                <a:spcPct val="100000"/>
              </a:lnSpc>
              <a:spcBef>
                <a:spcPts val="0"/>
              </a:spcBef>
              <a:spcAft>
                <a:spcPts val="0"/>
              </a:spcAft>
              <a:buClr>
                <a:srgbClr val="000000"/>
              </a:buClr>
              <a:buSzPts val="1300"/>
              <a:buFont typeface="Arial"/>
              <a:buNone/>
              <a:defRPr sz="3600" b="1" i="0" u="none" strike="noStrike" cap="none">
                <a:solidFill>
                  <a:srgbClr val="4C224C"/>
                </a:solidFill>
                <a:latin typeface="Calibri"/>
                <a:ea typeface="Calibri"/>
                <a:cs typeface="Calibri"/>
                <a:sym typeface="Calibri"/>
              </a:defRPr>
            </a:lvl1pPr>
            <a:lvl2pPr marR="0" lvl="1"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2pPr>
            <a:lvl3pPr marR="0" lvl="2"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3pPr>
            <a:lvl4pPr marR="0" lvl="3"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4pPr>
            <a:lvl5pPr marR="0" lvl="4"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5pPr>
            <a:lvl6pPr marR="0" lvl="5"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6pPr>
            <a:lvl7pPr marR="0" lvl="6"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7pPr>
            <a:lvl8pPr marR="0" lvl="7"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8pPr>
            <a:lvl9pPr marR="0" lvl="8" algn="ctr">
              <a:lnSpc>
                <a:spcPct val="100000"/>
              </a:lnSpc>
              <a:spcBef>
                <a:spcPts val="0"/>
              </a:spcBef>
              <a:spcAft>
                <a:spcPts val="0"/>
              </a:spcAft>
              <a:buClr>
                <a:srgbClr val="000000"/>
              </a:buClr>
              <a:buSzPts val="1300"/>
              <a:buFont typeface="Arial"/>
              <a:buNone/>
              <a:defRPr sz="3900" b="0" i="0" u="none" strike="noStrike" cap="none">
                <a:solidFill>
                  <a:schemeClr val="dk1"/>
                </a:solidFill>
                <a:latin typeface="Gill Sans"/>
                <a:ea typeface="Gill Sans"/>
                <a:cs typeface="Gill Sans"/>
                <a:sym typeface="Gill Sans"/>
              </a:defRPr>
            </a:lvl9pPr>
          </a:lstStyle>
          <a:p>
            <a:r>
              <a:rPr lang="en-GB" dirty="0"/>
              <a:t>Choose resource formats </a:t>
            </a:r>
            <a:r>
              <a:rPr lang="en-GB"/>
              <a:t>that suit </a:t>
            </a:r>
            <a:r>
              <a:rPr lang="en-GB" dirty="0"/>
              <a:t>your learning preferences</a:t>
            </a:r>
          </a:p>
        </p:txBody>
      </p:sp>
    </p:spTree>
    <p:extLst>
      <p:ext uri="{BB962C8B-B14F-4D97-AF65-F5344CB8AC3E}">
        <p14:creationId xmlns:p14="http://schemas.microsoft.com/office/powerpoint/2010/main" val="126416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99E-B0B6-D34D-83D3-BD904D2F4525}"/>
              </a:ext>
            </a:extLst>
          </p:cNvPr>
          <p:cNvSpPr>
            <a:spLocks noGrp="1"/>
          </p:cNvSpPr>
          <p:nvPr>
            <p:ph type="title"/>
          </p:nvPr>
        </p:nvSpPr>
        <p:spPr/>
        <p:txBody>
          <a:bodyPr/>
          <a:lstStyle/>
          <a:p>
            <a:r>
              <a:rPr lang="en-GB" dirty="0"/>
              <a:t>Way forward</a:t>
            </a:r>
          </a:p>
        </p:txBody>
      </p:sp>
      <p:sp>
        <p:nvSpPr>
          <p:cNvPr id="3" name="Text Placeholder 2">
            <a:extLst>
              <a:ext uri="{FF2B5EF4-FFF2-40B4-BE49-F238E27FC236}">
                <a16:creationId xmlns:a16="http://schemas.microsoft.com/office/drawing/2014/main" id="{B54DA5C9-82EA-AF47-AF8E-DF7AB80094FA}"/>
              </a:ext>
            </a:extLst>
          </p:cNvPr>
          <p:cNvSpPr>
            <a:spLocks noGrp="1"/>
          </p:cNvSpPr>
          <p:nvPr>
            <p:ph type="body" idx="1"/>
          </p:nvPr>
        </p:nvSpPr>
        <p:spPr>
          <a:xfrm>
            <a:off x="213361" y="1779104"/>
            <a:ext cx="11713596" cy="952981"/>
          </a:xfrm>
        </p:spPr>
        <p:txBody>
          <a:bodyPr/>
          <a:lstStyle/>
          <a:p>
            <a:r>
              <a:rPr lang="en-GB" sz="2400" dirty="0">
                <a:solidFill>
                  <a:schemeClr val="tx1"/>
                </a:solidFill>
              </a:rPr>
              <a:t>Using the questions on the previous slide, consider your commitment to development and establish a clear action plan for next steps.</a:t>
            </a:r>
          </a:p>
        </p:txBody>
      </p:sp>
      <p:sp>
        <p:nvSpPr>
          <p:cNvPr id="4" name="Rectangle 3">
            <a:extLst>
              <a:ext uri="{FF2B5EF4-FFF2-40B4-BE49-F238E27FC236}">
                <a16:creationId xmlns:a16="http://schemas.microsoft.com/office/drawing/2014/main" id="{B561A4D1-55AC-F849-94D3-95ACE79F0AB7}"/>
              </a:ext>
            </a:extLst>
          </p:cNvPr>
          <p:cNvSpPr/>
          <p:nvPr/>
        </p:nvSpPr>
        <p:spPr>
          <a:xfrm>
            <a:off x="353961" y="2860976"/>
            <a:ext cx="11562736" cy="952981"/>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Example: I will commit to completing one Learning Path per week and discuss how these skills can be implemented into my role. I will make time with the current team leaders to talk about how they manager their time. The organisation can support me by allowing me one hour per week to complete the learning in work time. </a:t>
            </a:r>
          </a:p>
        </p:txBody>
      </p:sp>
      <p:sp>
        <p:nvSpPr>
          <p:cNvPr id="5" name="Rectangle 4">
            <a:extLst>
              <a:ext uri="{FF2B5EF4-FFF2-40B4-BE49-F238E27FC236}">
                <a16:creationId xmlns:a16="http://schemas.microsoft.com/office/drawing/2014/main" id="{33A4271A-4D42-4F40-B837-43BD29F51C76}"/>
              </a:ext>
            </a:extLst>
          </p:cNvPr>
          <p:cNvSpPr/>
          <p:nvPr/>
        </p:nvSpPr>
        <p:spPr>
          <a:xfrm>
            <a:off x="353961" y="3983040"/>
            <a:ext cx="11562736" cy="252591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My way forward is…</a:t>
            </a:r>
          </a:p>
        </p:txBody>
      </p:sp>
    </p:spTree>
    <p:extLst>
      <p:ext uri="{BB962C8B-B14F-4D97-AF65-F5344CB8AC3E}">
        <p14:creationId xmlns:p14="http://schemas.microsoft.com/office/powerpoint/2010/main" val="321294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8491-EEF9-6B40-B03B-F42702E4769A}"/>
              </a:ext>
            </a:extLst>
          </p:cNvPr>
          <p:cNvSpPr>
            <a:spLocks noGrp="1"/>
          </p:cNvSpPr>
          <p:nvPr>
            <p:ph type="title"/>
          </p:nvPr>
        </p:nvSpPr>
        <p:spPr>
          <a:xfrm>
            <a:off x="804673" y="1445494"/>
            <a:ext cx="3616856" cy="4376572"/>
          </a:xfrm>
        </p:spPr>
        <p:txBody>
          <a:bodyPr vert="horz" lIns="91440" tIns="45720" rIns="91440" bIns="45720" rtlCol="0" anchor="ctr">
            <a:normAutofit/>
          </a:bodyPr>
          <a:lstStyle/>
          <a:p>
            <a:pPr algn="l">
              <a:lnSpc>
                <a:spcPct val="90000"/>
              </a:lnSpc>
              <a:spcBef>
                <a:spcPct val="0"/>
              </a:spcBef>
            </a:pPr>
            <a:r>
              <a:rPr lang="en-US" sz="4800" kern="1200" dirty="0">
                <a:solidFill>
                  <a:schemeClr val="tx1"/>
                </a:solidFill>
                <a:latin typeface="+mj-lt"/>
                <a:ea typeface="+mj-ea"/>
                <a:cs typeface="+mj-cs"/>
              </a:rPr>
              <a:t>Progress reviews and feedback sessions</a:t>
            </a:r>
          </a:p>
        </p:txBody>
      </p:sp>
      <p:sp>
        <p:nvSpPr>
          <p:cNvPr id="9" name="Freeform: Shape 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 Placeholder 2">
            <a:extLst>
              <a:ext uri="{FF2B5EF4-FFF2-40B4-BE49-F238E27FC236}">
                <a16:creationId xmlns:a16="http://schemas.microsoft.com/office/drawing/2014/main" id="{AB25289D-A014-3547-8B58-A37FD4949B69}"/>
              </a:ext>
            </a:extLst>
          </p:cNvPr>
          <p:cNvGraphicFramePr/>
          <p:nvPr>
            <p:extLst>
              <p:ext uri="{D42A27DB-BD31-4B8C-83A1-F6EECF244321}">
                <p14:modId xmlns:p14="http://schemas.microsoft.com/office/powerpoint/2010/main" val="2765484208"/>
              </p:ext>
            </p:extLst>
          </p:nvPr>
        </p:nvGraphicFramePr>
        <p:xfrm>
          <a:off x="5982788" y="287383"/>
          <a:ext cx="6206163" cy="6289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316976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99E-B0B6-D34D-83D3-BD904D2F4525}"/>
              </a:ext>
            </a:extLst>
          </p:cNvPr>
          <p:cNvSpPr>
            <a:spLocks noGrp="1"/>
          </p:cNvSpPr>
          <p:nvPr>
            <p:ph type="title"/>
          </p:nvPr>
        </p:nvSpPr>
        <p:spPr/>
        <p:txBody>
          <a:bodyPr/>
          <a:lstStyle/>
          <a:p>
            <a:r>
              <a:rPr lang="en-GB" dirty="0"/>
              <a:t>Progress reviews and feedback sessions </a:t>
            </a:r>
          </a:p>
        </p:txBody>
      </p:sp>
      <p:sp>
        <p:nvSpPr>
          <p:cNvPr id="3" name="Text Placeholder 2">
            <a:extLst>
              <a:ext uri="{FF2B5EF4-FFF2-40B4-BE49-F238E27FC236}">
                <a16:creationId xmlns:a16="http://schemas.microsoft.com/office/drawing/2014/main" id="{B54DA5C9-82EA-AF47-AF8E-DF7AB80094FA}"/>
              </a:ext>
            </a:extLst>
          </p:cNvPr>
          <p:cNvSpPr>
            <a:spLocks noGrp="1"/>
          </p:cNvSpPr>
          <p:nvPr>
            <p:ph type="body" idx="1"/>
          </p:nvPr>
        </p:nvSpPr>
        <p:spPr>
          <a:xfrm>
            <a:off x="213361" y="1779104"/>
            <a:ext cx="11713596" cy="1190238"/>
          </a:xfrm>
        </p:spPr>
        <p:txBody>
          <a:bodyPr/>
          <a:lstStyle/>
          <a:p>
            <a:r>
              <a:rPr lang="en-GB" sz="2400" dirty="0">
                <a:solidFill>
                  <a:schemeClr val="tx1"/>
                </a:solidFill>
              </a:rPr>
              <a:t>These meetings are essential to understanding what’s going on for you and how that might be impacting on goal achievement. Use the questions on the previous slide to help determine the best schedule for you.</a:t>
            </a:r>
          </a:p>
        </p:txBody>
      </p:sp>
      <p:sp>
        <p:nvSpPr>
          <p:cNvPr id="4" name="Rectangle 3">
            <a:extLst>
              <a:ext uri="{FF2B5EF4-FFF2-40B4-BE49-F238E27FC236}">
                <a16:creationId xmlns:a16="http://schemas.microsoft.com/office/drawing/2014/main" id="{B561A4D1-55AC-F849-94D3-95ACE79F0AB7}"/>
              </a:ext>
            </a:extLst>
          </p:cNvPr>
          <p:cNvSpPr/>
          <p:nvPr/>
        </p:nvSpPr>
        <p:spPr>
          <a:xfrm>
            <a:off x="353961" y="3089156"/>
            <a:ext cx="11562736" cy="759361"/>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Example: Progress review meetings will occur every three weeks. Feedback will be provided by my manager on a regular, unscheduled basis. I will be ready to discuss my successes and difficulties when asked.</a:t>
            </a:r>
          </a:p>
        </p:txBody>
      </p:sp>
      <p:sp>
        <p:nvSpPr>
          <p:cNvPr id="5" name="Rectangle 4">
            <a:extLst>
              <a:ext uri="{FF2B5EF4-FFF2-40B4-BE49-F238E27FC236}">
                <a16:creationId xmlns:a16="http://schemas.microsoft.com/office/drawing/2014/main" id="{33A4271A-4D42-4F40-B837-43BD29F51C76}"/>
              </a:ext>
            </a:extLst>
          </p:cNvPr>
          <p:cNvSpPr/>
          <p:nvPr/>
        </p:nvSpPr>
        <p:spPr>
          <a:xfrm>
            <a:off x="353961" y="3968750"/>
            <a:ext cx="11562736" cy="254020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My progress and feedback schedule:</a:t>
            </a:r>
          </a:p>
        </p:txBody>
      </p:sp>
    </p:spTree>
    <p:extLst>
      <p:ext uri="{BB962C8B-B14F-4D97-AF65-F5344CB8AC3E}">
        <p14:creationId xmlns:p14="http://schemas.microsoft.com/office/powerpoint/2010/main" val="3206219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675AA9-C7C8-D94E-A8D9-B1241DEA9CC6}"/>
              </a:ext>
            </a:extLst>
          </p:cNvPr>
          <p:cNvSpPr/>
          <p:nvPr/>
        </p:nvSpPr>
        <p:spPr>
          <a:xfrm>
            <a:off x="324361" y="1201472"/>
            <a:ext cx="3916900" cy="57293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goal is to increase my knowledge and skills across all digital marketing channels so I am in a good position to apply for a promotional position in two years.</a:t>
            </a:r>
          </a:p>
        </p:txBody>
      </p:sp>
      <p:sp>
        <p:nvSpPr>
          <p:cNvPr id="6" name="Rectangle 5">
            <a:extLst>
              <a:ext uri="{FF2B5EF4-FFF2-40B4-BE49-F238E27FC236}">
                <a16:creationId xmlns:a16="http://schemas.microsoft.com/office/drawing/2014/main" id="{B9880B15-C54A-4042-86D0-6DC55ACFC57F}"/>
              </a:ext>
            </a:extLst>
          </p:cNvPr>
          <p:cNvSpPr/>
          <p:nvPr/>
        </p:nvSpPr>
        <p:spPr>
          <a:xfrm>
            <a:off x="324358" y="3084191"/>
            <a:ext cx="3916900" cy="12154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options:</a:t>
            </a:r>
          </a:p>
          <a:p>
            <a:pPr marL="171450" indent="-171450">
              <a:buFont typeface="Arial" panose="020B0604020202020204" pitchFamily="34" charset="0"/>
              <a:buChar char="•"/>
            </a:pPr>
            <a:r>
              <a:rPr lang="en-GB" sz="1050" dirty="0">
                <a:solidFill>
                  <a:schemeClr val="tx1"/>
                </a:solidFill>
              </a:rPr>
              <a:t>Work through the Smart Insights Learning Paths</a:t>
            </a:r>
          </a:p>
          <a:p>
            <a:pPr marL="171450" indent="-171450">
              <a:buFont typeface="Arial" panose="020B0604020202020204" pitchFamily="34" charset="0"/>
              <a:buChar char="•"/>
            </a:pPr>
            <a:r>
              <a:rPr lang="en-GB" sz="1050" dirty="0">
                <a:solidFill>
                  <a:schemeClr val="tx1"/>
                </a:solidFill>
              </a:rPr>
              <a:t>Attend webinars and listen to podcasts</a:t>
            </a:r>
          </a:p>
          <a:p>
            <a:pPr marL="171450" indent="-171450">
              <a:buFont typeface="Arial" panose="020B0604020202020204" pitchFamily="34" charset="0"/>
              <a:buChar char="•"/>
            </a:pPr>
            <a:r>
              <a:rPr lang="en-GB" sz="1050" dirty="0">
                <a:solidFill>
                  <a:schemeClr val="tx1"/>
                </a:solidFill>
              </a:rPr>
              <a:t>Join professional groups on LinkedIn</a:t>
            </a:r>
          </a:p>
          <a:p>
            <a:pPr marL="171450" indent="-171450">
              <a:buFont typeface="Arial" panose="020B0604020202020204" pitchFamily="34" charset="0"/>
              <a:buChar char="•"/>
            </a:pPr>
            <a:r>
              <a:rPr lang="en-GB" sz="1050" dirty="0">
                <a:solidFill>
                  <a:schemeClr val="tx1"/>
                </a:solidFill>
              </a:rPr>
              <a:t>Attend professional networking sessions and events</a:t>
            </a:r>
          </a:p>
          <a:p>
            <a:pPr marL="171450" indent="-171450">
              <a:buFont typeface="Arial" panose="020B0604020202020204" pitchFamily="34" charset="0"/>
              <a:buChar char="•"/>
            </a:pPr>
            <a:r>
              <a:rPr lang="en-GB" sz="1050" dirty="0">
                <a:solidFill>
                  <a:schemeClr val="tx1"/>
                </a:solidFill>
              </a:rPr>
              <a:t>Professional reading</a:t>
            </a:r>
          </a:p>
          <a:p>
            <a:endParaRPr lang="en-GB" sz="1050" dirty="0">
              <a:solidFill>
                <a:schemeClr val="tx1"/>
              </a:solidFill>
            </a:endParaRPr>
          </a:p>
        </p:txBody>
      </p:sp>
      <p:sp>
        <p:nvSpPr>
          <p:cNvPr id="7" name="Rectangle 6">
            <a:extLst>
              <a:ext uri="{FF2B5EF4-FFF2-40B4-BE49-F238E27FC236}">
                <a16:creationId xmlns:a16="http://schemas.microsoft.com/office/drawing/2014/main" id="{6ADA20ED-2109-3A40-9F79-06090FBAEC3C}"/>
              </a:ext>
            </a:extLst>
          </p:cNvPr>
          <p:cNvSpPr/>
          <p:nvPr/>
        </p:nvSpPr>
        <p:spPr>
          <a:xfrm>
            <a:off x="324361" y="1887168"/>
            <a:ext cx="3916900" cy="10722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current reality:</a:t>
            </a:r>
          </a:p>
          <a:p>
            <a:r>
              <a:rPr lang="en-GB" sz="1050" dirty="0">
                <a:solidFill>
                  <a:schemeClr val="tx1"/>
                </a:solidFill>
              </a:rPr>
              <a:t>I am very successful in my current role and often take on extra responsibilities around administration and other general tasks. Often I hear people talking about other marketing channels, such as email and social media, and I want to be able to know how to use these to support a campaign.</a:t>
            </a:r>
          </a:p>
        </p:txBody>
      </p:sp>
      <p:sp>
        <p:nvSpPr>
          <p:cNvPr id="8" name="Rectangle 7">
            <a:extLst>
              <a:ext uri="{FF2B5EF4-FFF2-40B4-BE49-F238E27FC236}">
                <a16:creationId xmlns:a16="http://schemas.microsoft.com/office/drawing/2014/main" id="{B9D05E10-0417-3442-A292-3173835F38D8}"/>
              </a:ext>
            </a:extLst>
          </p:cNvPr>
          <p:cNvSpPr/>
          <p:nvPr/>
        </p:nvSpPr>
        <p:spPr>
          <a:xfrm>
            <a:off x="324358" y="4429016"/>
            <a:ext cx="3916900" cy="1310303"/>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way forward:</a:t>
            </a:r>
          </a:p>
          <a:p>
            <a:pPr marL="171450" indent="-171450">
              <a:buFont typeface="Arial" panose="020B0604020202020204" pitchFamily="34" charset="0"/>
              <a:buChar char="•"/>
            </a:pPr>
            <a:r>
              <a:rPr lang="en-GB" sz="1050" dirty="0">
                <a:solidFill>
                  <a:schemeClr val="tx1"/>
                </a:solidFill>
              </a:rPr>
              <a:t>I will commit to completing one Learning Path per week and discuss how these skills can be implemented into my role. </a:t>
            </a:r>
          </a:p>
          <a:p>
            <a:pPr marL="171450" indent="-171450">
              <a:buFont typeface="Arial" panose="020B0604020202020204" pitchFamily="34" charset="0"/>
              <a:buChar char="•"/>
            </a:pPr>
            <a:r>
              <a:rPr lang="en-GB" sz="1050" dirty="0">
                <a:solidFill>
                  <a:schemeClr val="tx1"/>
                </a:solidFill>
              </a:rPr>
              <a:t>I will make time with the current team leaders to talk about how they manager their time. </a:t>
            </a:r>
          </a:p>
          <a:p>
            <a:pPr marL="171450" indent="-171450">
              <a:buFont typeface="Arial" panose="020B0604020202020204" pitchFamily="34" charset="0"/>
              <a:buChar char="•"/>
            </a:pPr>
            <a:r>
              <a:rPr lang="en-GB" sz="1050" dirty="0">
                <a:solidFill>
                  <a:schemeClr val="tx1"/>
                </a:solidFill>
              </a:rPr>
              <a:t>The organisation can support me by allowing me one hour per week to complete the learning in work time.</a:t>
            </a:r>
          </a:p>
        </p:txBody>
      </p:sp>
      <p:sp>
        <p:nvSpPr>
          <p:cNvPr id="9" name="Rectangle 8">
            <a:extLst>
              <a:ext uri="{FF2B5EF4-FFF2-40B4-BE49-F238E27FC236}">
                <a16:creationId xmlns:a16="http://schemas.microsoft.com/office/drawing/2014/main" id="{EBEB11CB-594E-0849-B374-86C766911DD0}"/>
              </a:ext>
            </a:extLst>
          </p:cNvPr>
          <p:cNvSpPr/>
          <p:nvPr/>
        </p:nvSpPr>
        <p:spPr>
          <a:xfrm>
            <a:off x="324357" y="5865388"/>
            <a:ext cx="3916901" cy="74942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reviews and feedback sessions:</a:t>
            </a:r>
          </a:p>
          <a:p>
            <a:pPr marL="171450" indent="-171450">
              <a:buFont typeface="Arial" panose="020B0604020202020204" pitchFamily="34" charset="0"/>
              <a:buChar char="•"/>
            </a:pPr>
            <a:r>
              <a:rPr lang="en-GB" sz="1050" dirty="0">
                <a:solidFill>
                  <a:schemeClr val="tx1"/>
                </a:solidFill>
              </a:rPr>
              <a:t>Progress review meetings will occur every three weeks. </a:t>
            </a:r>
          </a:p>
          <a:p>
            <a:pPr marL="171450" indent="-171450">
              <a:buFont typeface="Arial" panose="020B0604020202020204" pitchFamily="34" charset="0"/>
              <a:buChar char="•"/>
            </a:pPr>
            <a:r>
              <a:rPr lang="en-GB" sz="1050" dirty="0">
                <a:solidFill>
                  <a:schemeClr val="tx1"/>
                </a:solidFill>
              </a:rPr>
              <a:t>Feedback will be provided by my manager on a regular, unscheduled basis.</a:t>
            </a:r>
          </a:p>
        </p:txBody>
      </p:sp>
      <p:sp>
        <p:nvSpPr>
          <p:cNvPr id="10" name="Rectangle 9">
            <a:extLst>
              <a:ext uri="{FF2B5EF4-FFF2-40B4-BE49-F238E27FC236}">
                <a16:creationId xmlns:a16="http://schemas.microsoft.com/office/drawing/2014/main" id="{D34D76B9-1332-6845-A09E-879CFEADE782}"/>
              </a:ext>
            </a:extLst>
          </p:cNvPr>
          <p:cNvSpPr/>
          <p:nvPr/>
        </p:nvSpPr>
        <p:spPr>
          <a:xfrm>
            <a:off x="4322219" y="1887167"/>
            <a:ext cx="5230342" cy="10722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Manager comments:</a:t>
            </a:r>
          </a:p>
          <a:p>
            <a:r>
              <a:rPr lang="en-GB" sz="1050" dirty="0">
                <a:solidFill>
                  <a:schemeClr val="tx1"/>
                </a:solidFill>
              </a:rPr>
              <a:t>At Jo’s last performance appraisal she was rated highly and she indicated a desire to take on additional responsibilities. She has done this but in order to progress further she needs to understand how each channel works and how they are integrated into a unified campaign. I believe she has the capacity to gain these skill but it will require consistent, dedicated effort to achieve her goal.</a:t>
            </a:r>
          </a:p>
        </p:txBody>
      </p:sp>
      <p:sp>
        <p:nvSpPr>
          <p:cNvPr id="11" name="Rectangle 10">
            <a:extLst>
              <a:ext uri="{FF2B5EF4-FFF2-40B4-BE49-F238E27FC236}">
                <a16:creationId xmlns:a16="http://schemas.microsoft.com/office/drawing/2014/main" id="{DEA2F2DF-2BBF-F844-AEB7-ECC9ED03B2DC}"/>
              </a:ext>
            </a:extLst>
          </p:cNvPr>
          <p:cNvSpPr/>
          <p:nvPr/>
        </p:nvSpPr>
        <p:spPr>
          <a:xfrm>
            <a:off x="4322220" y="1201472"/>
            <a:ext cx="5230342" cy="57293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Business goal match:</a:t>
            </a:r>
          </a:p>
          <a:p>
            <a:r>
              <a:rPr lang="en-GB" sz="1050" dirty="0">
                <a:solidFill>
                  <a:schemeClr val="tx1"/>
                </a:solidFill>
              </a:rPr>
              <a:t>As the business grows there will be opportunities for team expansion which will require new team leads. Jo’s goal is aligned to the overall business direction.</a:t>
            </a:r>
          </a:p>
          <a:p>
            <a:endParaRPr lang="en-GB" sz="1050" b="1" dirty="0">
              <a:solidFill>
                <a:schemeClr val="tx1"/>
              </a:solidFill>
            </a:endParaRPr>
          </a:p>
        </p:txBody>
      </p:sp>
      <p:sp>
        <p:nvSpPr>
          <p:cNvPr id="15" name="Rectangle 14">
            <a:extLst>
              <a:ext uri="{FF2B5EF4-FFF2-40B4-BE49-F238E27FC236}">
                <a16:creationId xmlns:a16="http://schemas.microsoft.com/office/drawing/2014/main" id="{4A40505E-E105-824D-8BB2-AFF3794B6736}"/>
              </a:ext>
            </a:extLst>
          </p:cNvPr>
          <p:cNvSpPr/>
          <p:nvPr/>
        </p:nvSpPr>
        <p:spPr>
          <a:xfrm>
            <a:off x="7243657" y="3081471"/>
            <a:ext cx="2308905" cy="12154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15/05/2020</a:t>
            </a:r>
          </a:p>
          <a:p>
            <a:r>
              <a:rPr lang="en-GB" sz="1050" dirty="0">
                <a:solidFill>
                  <a:schemeClr val="tx1"/>
                </a:solidFill>
              </a:rPr>
              <a:t>Working steadily through the Learning Paths</a:t>
            </a:r>
          </a:p>
          <a:p>
            <a:pPr marL="171450" indent="-171450">
              <a:buFont typeface="Arial" panose="020B0604020202020204" pitchFamily="34" charset="0"/>
              <a:buChar char="•"/>
            </a:pPr>
            <a:r>
              <a:rPr lang="en-GB" sz="1050" dirty="0">
                <a:solidFill>
                  <a:schemeClr val="tx1"/>
                </a:solidFill>
              </a:rPr>
              <a:t>Campaign planning – 100%</a:t>
            </a:r>
          </a:p>
          <a:p>
            <a:pPr marL="171450" indent="-171450">
              <a:buFont typeface="Arial" panose="020B0604020202020204" pitchFamily="34" charset="0"/>
              <a:buChar char="•"/>
            </a:pPr>
            <a:r>
              <a:rPr lang="en-GB" sz="1050" dirty="0">
                <a:solidFill>
                  <a:schemeClr val="tx1"/>
                </a:solidFill>
              </a:rPr>
              <a:t>RACE Practical Digital Strategy – 45%</a:t>
            </a:r>
          </a:p>
          <a:p>
            <a:pPr marL="171450" indent="-171450">
              <a:buFont typeface="Arial" panose="020B0604020202020204" pitchFamily="34" charset="0"/>
              <a:buChar char="•"/>
            </a:pPr>
            <a:r>
              <a:rPr lang="en-GB" sz="1050" dirty="0">
                <a:solidFill>
                  <a:schemeClr val="tx1"/>
                </a:solidFill>
              </a:rPr>
              <a:t>Has attended 2 webinars</a:t>
            </a:r>
          </a:p>
        </p:txBody>
      </p:sp>
      <p:sp>
        <p:nvSpPr>
          <p:cNvPr id="17" name="Rectangle 16">
            <a:extLst>
              <a:ext uri="{FF2B5EF4-FFF2-40B4-BE49-F238E27FC236}">
                <a16:creationId xmlns:a16="http://schemas.microsoft.com/office/drawing/2014/main" id="{3797A234-2FC9-6742-85FE-A4E107A65CE4}"/>
              </a:ext>
            </a:extLst>
          </p:cNvPr>
          <p:cNvSpPr/>
          <p:nvPr/>
        </p:nvSpPr>
        <p:spPr>
          <a:xfrm>
            <a:off x="7243657" y="4429016"/>
            <a:ext cx="2308905" cy="1307583"/>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15/05/2020</a:t>
            </a:r>
          </a:p>
          <a:p>
            <a:r>
              <a:rPr lang="en-GB" sz="1050" dirty="0">
                <a:solidFill>
                  <a:schemeClr val="tx1"/>
                </a:solidFill>
              </a:rPr>
              <a:t>My work load has increased with the resignation of one of the team. I have renegotiated the timeline for completion with my manager to take this into account.</a:t>
            </a:r>
          </a:p>
        </p:txBody>
      </p:sp>
      <p:sp>
        <p:nvSpPr>
          <p:cNvPr id="18" name="Rectangle 17">
            <a:extLst>
              <a:ext uri="{FF2B5EF4-FFF2-40B4-BE49-F238E27FC236}">
                <a16:creationId xmlns:a16="http://schemas.microsoft.com/office/drawing/2014/main" id="{14F0619D-492D-264E-BE3F-F5841D31A8E8}"/>
              </a:ext>
            </a:extLst>
          </p:cNvPr>
          <p:cNvSpPr/>
          <p:nvPr/>
        </p:nvSpPr>
        <p:spPr>
          <a:xfrm>
            <a:off x="324358" y="739565"/>
            <a:ext cx="3916900" cy="33251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Individual Development Plan: </a:t>
            </a:r>
            <a:r>
              <a:rPr lang="en-GB" sz="1050" dirty="0">
                <a:solidFill>
                  <a:schemeClr val="tx1"/>
                </a:solidFill>
              </a:rPr>
              <a:t>Jo Sample</a:t>
            </a:r>
          </a:p>
        </p:txBody>
      </p:sp>
      <p:sp>
        <p:nvSpPr>
          <p:cNvPr id="19" name="Rectangle 18">
            <a:extLst>
              <a:ext uri="{FF2B5EF4-FFF2-40B4-BE49-F238E27FC236}">
                <a16:creationId xmlns:a16="http://schemas.microsoft.com/office/drawing/2014/main" id="{3203CCE1-993F-6740-9885-E1C1472EFC79}"/>
              </a:ext>
            </a:extLst>
          </p:cNvPr>
          <p:cNvSpPr/>
          <p:nvPr/>
        </p:nvSpPr>
        <p:spPr>
          <a:xfrm>
            <a:off x="4322219" y="744166"/>
            <a:ext cx="2840477" cy="33251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Plan start date: 11/04/2020</a:t>
            </a:r>
          </a:p>
        </p:txBody>
      </p:sp>
      <p:sp>
        <p:nvSpPr>
          <p:cNvPr id="20" name="Rectangle 19">
            <a:extLst>
              <a:ext uri="{FF2B5EF4-FFF2-40B4-BE49-F238E27FC236}">
                <a16:creationId xmlns:a16="http://schemas.microsoft.com/office/drawing/2014/main" id="{3C787D48-A16B-C64E-8F93-62C331457E83}"/>
              </a:ext>
            </a:extLst>
          </p:cNvPr>
          <p:cNvSpPr/>
          <p:nvPr/>
        </p:nvSpPr>
        <p:spPr>
          <a:xfrm>
            <a:off x="7243657" y="739565"/>
            <a:ext cx="2308905" cy="33251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Plan finish date: 25/06/2020</a:t>
            </a:r>
          </a:p>
        </p:txBody>
      </p:sp>
      <p:sp>
        <p:nvSpPr>
          <p:cNvPr id="22" name="Rectangle 21">
            <a:extLst>
              <a:ext uri="{FF2B5EF4-FFF2-40B4-BE49-F238E27FC236}">
                <a16:creationId xmlns:a16="http://schemas.microsoft.com/office/drawing/2014/main" id="{DD5978C8-148A-504B-A803-0DE381D72EB6}"/>
              </a:ext>
            </a:extLst>
          </p:cNvPr>
          <p:cNvSpPr/>
          <p:nvPr/>
        </p:nvSpPr>
        <p:spPr>
          <a:xfrm>
            <a:off x="4322218" y="3085549"/>
            <a:ext cx="2840477" cy="121135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Manager comments:</a:t>
            </a:r>
          </a:p>
          <a:p>
            <a:r>
              <a:rPr lang="en-GB" sz="1050" dirty="0">
                <a:solidFill>
                  <a:schemeClr val="tx1"/>
                </a:solidFill>
              </a:rPr>
              <a:t>I agree with Jo’s options. She will be able to monitor her progress through the Smart Insights Dashboard and I will be able to see progress as well, offering support where needed.</a:t>
            </a:r>
          </a:p>
        </p:txBody>
      </p:sp>
      <p:sp>
        <p:nvSpPr>
          <p:cNvPr id="23" name="Rectangle 22">
            <a:extLst>
              <a:ext uri="{FF2B5EF4-FFF2-40B4-BE49-F238E27FC236}">
                <a16:creationId xmlns:a16="http://schemas.microsoft.com/office/drawing/2014/main" id="{B760CD2D-5C04-054F-91ED-951AD77AC8DE}"/>
              </a:ext>
            </a:extLst>
          </p:cNvPr>
          <p:cNvSpPr/>
          <p:nvPr/>
        </p:nvSpPr>
        <p:spPr>
          <a:xfrm>
            <a:off x="4322217" y="4430004"/>
            <a:ext cx="2840477" cy="130659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Manager comments:</a:t>
            </a:r>
          </a:p>
          <a:p>
            <a:r>
              <a:rPr lang="en-GB" sz="1050" dirty="0">
                <a:solidFill>
                  <a:schemeClr val="tx1"/>
                </a:solidFill>
              </a:rPr>
              <a:t>These commitments will be monitored via the dashboard and during progress and feedback sessions. I am committed to allowing Jo one hour per week to fully focus on learning. She is encouraged to book a quiet room to do this away from distractions.</a:t>
            </a:r>
          </a:p>
        </p:txBody>
      </p:sp>
      <p:sp>
        <p:nvSpPr>
          <p:cNvPr id="24" name="Rectangle 23">
            <a:extLst>
              <a:ext uri="{FF2B5EF4-FFF2-40B4-BE49-F238E27FC236}">
                <a16:creationId xmlns:a16="http://schemas.microsoft.com/office/drawing/2014/main" id="{E6512D9B-0AD2-4146-949A-BB3E379D4AB8}"/>
              </a:ext>
            </a:extLst>
          </p:cNvPr>
          <p:cNvSpPr/>
          <p:nvPr/>
        </p:nvSpPr>
        <p:spPr>
          <a:xfrm>
            <a:off x="4322215" y="5865389"/>
            <a:ext cx="7620213" cy="74942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Final review comments: </a:t>
            </a:r>
            <a:r>
              <a:rPr lang="en-GB" sz="1050" dirty="0">
                <a:solidFill>
                  <a:schemeClr val="tx1"/>
                </a:solidFill>
              </a:rPr>
              <a:t>26/06/2020</a:t>
            </a:r>
          </a:p>
          <a:p>
            <a:r>
              <a:rPr lang="en-GB" sz="1050" dirty="0">
                <a:solidFill>
                  <a:schemeClr val="tx1"/>
                </a:solidFill>
              </a:rPr>
              <a:t>I have successfully completed 4 learning paths that are most relevant to my current role and to support her progression toward applying for a promotional position. It has been difficult for me to find time to implement what I have learned but this will form the basis of my next </a:t>
            </a:r>
            <a:r>
              <a:rPr lang="en-GB" sz="1050">
                <a:solidFill>
                  <a:schemeClr val="tx1"/>
                </a:solidFill>
              </a:rPr>
              <a:t>learning plan.</a:t>
            </a:r>
            <a:endParaRPr lang="en-GB" sz="1050" dirty="0">
              <a:solidFill>
                <a:schemeClr val="tx1"/>
              </a:solidFill>
            </a:endParaRPr>
          </a:p>
        </p:txBody>
      </p:sp>
      <p:sp>
        <p:nvSpPr>
          <p:cNvPr id="28" name="Rectangle 27">
            <a:extLst>
              <a:ext uri="{FF2B5EF4-FFF2-40B4-BE49-F238E27FC236}">
                <a16:creationId xmlns:a16="http://schemas.microsoft.com/office/drawing/2014/main" id="{C2D4C159-C8A2-124D-8DAA-6439C03B7C4B}"/>
              </a:ext>
            </a:extLst>
          </p:cNvPr>
          <p:cNvSpPr/>
          <p:nvPr/>
        </p:nvSpPr>
        <p:spPr>
          <a:xfrm>
            <a:off x="9633524" y="3081471"/>
            <a:ext cx="2308905" cy="12154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(DD/MM/YYY):</a:t>
            </a:r>
          </a:p>
        </p:txBody>
      </p:sp>
      <p:sp>
        <p:nvSpPr>
          <p:cNvPr id="29" name="Rectangle 28">
            <a:extLst>
              <a:ext uri="{FF2B5EF4-FFF2-40B4-BE49-F238E27FC236}">
                <a16:creationId xmlns:a16="http://schemas.microsoft.com/office/drawing/2014/main" id="{836529AD-46C7-7648-9E4A-C4185F840F5C}"/>
              </a:ext>
            </a:extLst>
          </p:cNvPr>
          <p:cNvSpPr/>
          <p:nvPr/>
        </p:nvSpPr>
        <p:spPr>
          <a:xfrm>
            <a:off x="9633524" y="4429016"/>
            <a:ext cx="2308905" cy="1307583"/>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(DD/MM/YYY):</a:t>
            </a:r>
          </a:p>
        </p:txBody>
      </p:sp>
    </p:spTree>
    <p:extLst>
      <p:ext uri="{BB962C8B-B14F-4D97-AF65-F5344CB8AC3E}">
        <p14:creationId xmlns:p14="http://schemas.microsoft.com/office/powerpoint/2010/main" val="3845869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675AA9-C7C8-D94E-A8D9-B1241DEA9CC6}"/>
              </a:ext>
            </a:extLst>
          </p:cNvPr>
          <p:cNvSpPr/>
          <p:nvPr/>
        </p:nvSpPr>
        <p:spPr>
          <a:xfrm>
            <a:off x="324361" y="1201472"/>
            <a:ext cx="3916900" cy="57293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goal is to</a:t>
            </a:r>
          </a:p>
        </p:txBody>
      </p:sp>
      <p:sp>
        <p:nvSpPr>
          <p:cNvPr id="6" name="Rectangle 5">
            <a:extLst>
              <a:ext uri="{FF2B5EF4-FFF2-40B4-BE49-F238E27FC236}">
                <a16:creationId xmlns:a16="http://schemas.microsoft.com/office/drawing/2014/main" id="{B9880B15-C54A-4042-86D0-6DC55ACFC57F}"/>
              </a:ext>
            </a:extLst>
          </p:cNvPr>
          <p:cNvSpPr/>
          <p:nvPr/>
        </p:nvSpPr>
        <p:spPr>
          <a:xfrm>
            <a:off x="324358" y="3084191"/>
            <a:ext cx="3916900" cy="12154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options:</a:t>
            </a:r>
          </a:p>
          <a:p>
            <a:endParaRPr lang="en-GB" sz="1050" dirty="0">
              <a:solidFill>
                <a:schemeClr val="tx1"/>
              </a:solidFill>
            </a:endParaRPr>
          </a:p>
        </p:txBody>
      </p:sp>
      <p:sp>
        <p:nvSpPr>
          <p:cNvPr id="7" name="Rectangle 6">
            <a:extLst>
              <a:ext uri="{FF2B5EF4-FFF2-40B4-BE49-F238E27FC236}">
                <a16:creationId xmlns:a16="http://schemas.microsoft.com/office/drawing/2014/main" id="{6ADA20ED-2109-3A40-9F79-06090FBAEC3C}"/>
              </a:ext>
            </a:extLst>
          </p:cNvPr>
          <p:cNvSpPr/>
          <p:nvPr/>
        </p:nvSpPr>
        <p:spPr>
          <a:xfrm>
            <a:off x="324361" y="1887168"/>
            <a:ext cx="3916900" cy="10722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current reality:</a:t>
            </a:r>
          </a:p>
        </p:txBody>
      </p:sp>
      <p:sp>
        <p:nvSpPr>
          <p:cNvPr id="8" name="Rectangle 7">
            <a:extLst>
              <a:ext uri="{FF2B5EF4-FFF2-40B4-BE49-F238E27FC236}">
                <a16:creationId xmlns:a16="http://schemas.microsoft.com/office/drawing/2014/main" id="{B9D05E10-0417-3442-A292-3173835F38D8}"/>
              </a:ext>
            </a:extLst>
          </p:cNvPr>
          <p:cNvSpPr/>
          <p:nvPr/>
        </p:nvSpPr>
        <p:spPr>
          <a:xfrm>
            <a:off x="324358" y="4429016"/>
            <a:ext cx="3916900" cy="1310303"/>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My way forward:</a:t>
            </a:r>
          </a:p>
        </p:txBody>
      </p:sp>
      <p:sp>
        <p:nvSpPr>
          <p:cNvPr id="9" name="Rectangle 8">
            <a:extLst>
              <a:ext uri="{FF2B5EF4-FFF2-40B4-BE49-F238E27FC236}">
                <a16:creationId xmlns:a16="http://schemas.microsoft.com/office/drawing/2014/main" id="{EBEB11CB-594E-0849-B374-86C766911DD0}"/>
              </a:ext>
            </a:extLst>
          </p:cNvPr>
          <p:cNvSpPr/>
          <p:nvPr/>
        </p:nvSpPr>
        <p:spPr>
          <a:xfrm>
            <a:off x="324357" y="5865388"/>
            <a:ext cx="3916901" cy="74942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reviews and feedback sessions:</a:t>
            </a:r>
          </a:p>
        </p:txBody>
      </p:sp>
      <p:sp>
        <p:nvSpPr>
          <p:cNvPr id="10" name="Rectangle 9">
            <a:extLst>
              <a:ext uri="{FF2B5EF4-FFF2-40B4-BE49-F238E27FC236}">
                <a16:creationId xmlns:a16="http://schemas.microsoft.com/office/drawing/2014/main" id="{D34D76B9-1332-6845-A09E-879CFEADE782}"/>
              </a:ext>
            </a:extLst>
          </p:cNvPr>
          <p:cNvSpPr/>
          <p:nvPr/>
        </p:nvSpPr>
        <p:spPr>
          <a:xfrm>
            <a:off x="4322219" y="1887167"/>
            <a:ext cx="5230342" cy="10722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Manager comments:</a:t>
            </a:r>
          </a:p>
        </p:txBody>
      </p:sp>
      <p:sp>
        <p:nvSpPr>
          <p:cNvPr id="11" name="Rectangle 10">
            <a:extLst>
              <a:ext uri="{FF2B5EF4-FFF2-40B4-BE49-F238E27FC236}">
                <a16:creationId xmlns:a16="http://schemas.microsoft.com/office/drawing/2014/main" id="{DEA2F2DF-2BBF-F844-AEB7-ECC9ED03B2DC}"/>
              </a:ext>
            </a:extLst>
          </p:cNvPr>
          <p:cNvSpPr/>
          <p:nvPr/>
        </p:nvSpPr>
        <p:spPr>
          <a:xfrm>
            <a:off x="4322220" y="1201472"/>
            <a:ext cx="5230342" cy="57293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Business goal match:</a:t>
            </a:r>
          </a:p>
          <a:p>
            <a:endParaRPr lang="en-GB" sz="1050" b="1" dirty="0">
              <a:solidFill>
                <a:schemeClr val="tx1"/>
              </a:solidFill>
            </a:endParaRPr>
          </a:p>
        </p:txBody>
      </p:sp>
      <p:sp>
        <p:nvSpPr>
          <p:cNvPr id="15" name="Rectangle 14">
            <a:extLst>
              <a:ext uri="{FF2B5EF4-FFF2-40B4-BE49-F238E27FC236}">
                <a16:creationId xmlns:a16="http://schemas.microsoft.com/office/drawing/2014/main" id="{4A40505E-E105-824D-8BB2-AFF3794B6736}"/>
              </a:ext>
            </a:extLst>
          </p:cNvPr>
          <p:cNvSpPr/>
          <p:nvPr/>
        </p:nvSpPr>
        <p:spPr>
          <a:xfrm>
            <a:off x="7243657" y="3081471"/>
            <a:ext cx="2308905" cy="12154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DD/05/2020</a:t>
            </a:r>
          </a:p>
          <a:p>
            <a:endParaRPr lang="en-GB" sz="1050" dirty="0">
              <a:solidFill>
                <a:schemeClr val="tx1"/>
              </a:solidFill>
            </a:endParaRPr>
          </a:p>
        </p:txBody>
      </p:sp>
      <p:sp>
        <p:nvSpPr>
          <p:cNvPr id="17" name="Rectangle 16">
            <a:extLst>
              <a:ext uri="{FF2B5EF4-FFF2-40B4-BE49-F238E27FC236}">
                <a16:creationId xmlns:a16="http://schemas.microsoft.com/office/drawing/2014/main" id="{3797A234-2FC9-6742-85FE-A4E107A65CE4}"/>
              </a:ext>
            </a:extLst>
          </p:cNvPr>
          <p:cNvSpPr/>
          <p:nvPr/>
        </p:nvSpPr>
        <p:spPr>
          <a:xfrm>
            <a:off x="7243657" y="4429016"/>
            <a:ext cx="2308905" cy="1307583"/>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DD/MM/YYY</a:t>
            </a:r>
          </a:p>
        </p:txBody>
      </p:sp>
      <p:sp>
        <p:nvSpPr>
          <p:cNvPr id="18" name="Rectangle 17">
            <a:extLst>
              <a:ext uri="{FF2B5EF4-FFF2-40B4-BE49-F238E27FC236}">
                <a16:creationId xmlns:a16="http://schemas.microsoft.com/office/drawing/2014/main" id="{14F0619D-492D-264E-BE3F-F5841D31A8E8}"/>
              </a:ext>
            </a:extLst>
          </p:cNvPr>
          <p:cNvSpPr/>
          <p:nvPr/>
        </p:nvSpPr>
        <p:spPr>
          <a:xfrm>
            <a:off x="324358" y="739565"/>
            <a:ext cx="3916900" cy="33251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Individual Development Plan:</a:t>
            </a:r>
            <a:endParaRPr lang="en-GB" sz="1050" dirty="0">
              <a:solidFill>
                <a:schemeClr val="tx1"/>
              </a:solidFill>
            </a:endParaRPr>
          </a:p>
        </p:txBody>
      </p:sp>
      <p:sp>
        <p:nvSpPr>
          <p:cNvPr id="19" name="Rectangle 18">
            <a:extLst>
              <a:ext uri="{FF2B5EF4-FFF2-40B4-BE49-F238E27FC236}">
                <a16:creationId xmlns:a16="http://schemas.microsoft.com/office/drawing/2014/main" id="{3203CCE1-993F-6740-9885-E1C1472EFC79}"/>
              </a:ext>
            </a:extLst>
          </p:cNvPr>
          <p:cNvSpPr/>
          <p:nvPr/>
        </p:nvSpPr>
        <p:spPr>
          <a:xfrm>
            <a:off x="4322219" y="744166"/>
            <a:ext cx="2840477" cy="33251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Plan start date: DD/MM/YYYY</a:t>
            </a:r>
          </a:p>
        </p:txBody>
      </p:sp>
      <p:sp>
        <p:nvSpPr>
          <p:cNvPr id="20" name="Rectangle 19">
            <a:extLst>
              <a:ext uri="{FF2B5EF4-FFF2-40B4-BE49-F238E27FC236}">
                <a16:creationId xmlns:a16="http://schemas.microsoft.com/office/drawing/2014/main" id="{3C787D48-A16B-C64E-8F93-62C331457E83}"/>
              </a:ext>
            </a:extLst>
          </p:cNvPr>
          <p:cNvSpPr/>
          <p:nvPr/>
        </p:nvSpPr>
        <p:spPr>
          <a:xfrm>
            <a:off x="7243657" y="739565"/>
            <a:ext cx="2308905" cy="33251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Plan finish date: DD/MM/YYYY</a:t>
            </a:r>
          </a:p>
        </p:txBody>
      </p:sp>
      <p:sp>
        <p:nvSpPr>
          <p:cNvPr id="22" name="Rectangle 21">
            <a:extLst>
              <a:ext uri="{FF2B5EF4-FFF2-40B4-BE49-F238E27FC236}">
                <a16:creationId xmlns:a16="http://schemas.microsoft.com/office/drawing/2014/main" id="{DD5978C8-148A-504B-A803-0DE381D72EB6}"/>
              </a:ext>
            </a:extLst>
          </p:cNvPr>
          <p:cNvSpPr/>
          <p:nvPr/>
        </p:nvSpPr>
        <p:spPr>
          <a:xfrm>
            <a:off x="4322218" y="3085549"/>
            <a:ext cx="2840477" cy="1211357"/>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Manager comments:</a:t>
            </a:r>
          </a:p>
        </p:txBody>
      </p:sp>
      <p:sp>
        <p:nvSpPr>
          <p:cNvPr id="23" name="Rectangle 22">
            <a:extLst>
              <a:ext uri="{FF2B5EF4-FFF2-40B4-BE49-F238E27FC236}">
                <a16:creationId xmlns:a16="http://schemas.microsoft.com/office/drawing/2014/main" id="{B760CD2D-5C04-054F-91ED-951AD77AC8DE}"/>
              </a:ext>
            </a:extLst>
          </p:cNvPr>
          <p:cNvSpPr/>
          <p:nvPr/>
        </p:nvSpPr>
        <p:spPr>
          <a:xfrm>
            <a:off x="4322217" y="4430004"/>
            <a:ext cx="2840477" cy="130659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Manager comments:</a:t>
            </a:r>
          </a:p>
        </p:txBody>
      </p:sp>
      <p:sp>
        <p:nvSpPr>
          <p:cNvPr id="24" name="Rectangle 23">
            <a:extLst>
              <a:ext uri="{FF2B5EF4-FFF2-40B4-BE49-F238E27FC236}">
                <a16:creationId xmlns:a16="http://schemas.microsoft.com/office/drawing/2014/main" id="{E6512D9B-0AD2-4146-949A-BB3E379D4AB8}"/>
              </a:ext>
            </a:extLst>
          </p:cNvPr>
          <p:cNvSpPr/>
          <p:nvPr/>
        </p:nvSpPr>
        <p:spPr>
          <a:xfrm>
            <a:off x="4322215" y="5865389"/>
            <a:ext cx="7620213" cy="749422"/>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Final review comments: </a:t>
            </a:r>
            <a:r>
              <a:rPr lang="en-GB" sz="1050" dirty="0">
                <a:solidFill>
                  <a:schemeClr val="tx1"/>
                </a:solidFill>
              </a:rPr>
              <a:t>DD/MM/YYYY</a:t>
            </a:r>
          </a:p>
        </p:txBody>
      </p:sp>
      <p:sp>
        <p:nvSpPr>
          <p:cNvPr id="28" name="Rectangle 27">
            <a:extLst>
              <a:ext uri="{FF2B5EF4-FFF2-40B4-BE49-F238E27FC236}">
                <a16:creationId xmlns:a16="http://schemas.microsoft.com/office/drawing/2014/main" id="{C2D4C159-C8A2-124D-8DAA-6439C03B7C4B}"/>
              </a:ext>
            </a:extLst>
          </p:cNvPr>
          <p:cNvSpPr/>
          <p:nvPr/>
        </p:nvSpPr>
        <p:spPr>
          <a:xfrm>
            <a:off x="9633524" y="3081471"/>
            <a:ext cx="2308905" cy="121543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DD/MM/YYY</a:t>
            </a:r>
          </a:p>
        </p:txBody>
      </p:sp>
      <p:sp>
        <p:nvSpPr>
          <p:cNvPr id="29" name="Rectangle 28">
            <a:extLst>
              <a:ext uri="{FF2B5EF4-FFF2-40B4-BE49-F238E27FC236}">
                <a16:creationId xmlns:a16="http://schemas.microsoft.com/office/drawing/2014/main" id="{836529AD-46C7-7648-9E4A-C4185F840F5C}"/>
              </a:ext>
            </a:extLst>
          </p:cNvPr>
          <p:cNvSpPr/>
          <p:nvPr/>
        </p:nvSpPr>
        <p:spPr>
          <a:xfrm>
            <a:off x="9633524" y="4429016"/>
            <a:ext cx="2308905" cy="1307583"/>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050" b="1" dirty="0">
                <a:solidFill>
                  <a:schemeClr val="tx1"/>
                </a:solidFill>
              </a:rPr>
              <a:t>Progress summary: </a:t>
            </a:r>
            <a:r>
              <a:rPr lang="en-GB" sz="1050" dirty="0">
                <a:solidFill>
                  <a:schemeClr val="tx1"/>
                </a:solidFill>
              </a:rPr>
              <a:t>DD/MM/YYY</a:t>
            </a:r>
          </a:p>
        </p:txBody>
      </p:sp>
    </p:spTree>
    <p:extLst>
      <p:ext uri="{BB962C8B-B14F-4D97-AF65-F5344CB8AC3E}">
        <p14:creationId xmlns:p14="http://schemas.microsoft.com/office/powerpoint/2010/main" val="89289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7159-1A5C-8840-8726-6E8D3E6B842A}"/>
              </a:ext>
            </a:extLst>
          </p:cNvPr>
          <p:cNvSpPr>
            <a:spLocks noGrp="1"/>
          </p:cNvSpPr>
          <p:nvPr>
            <p:ph type="title"/>
          </p:nvPr>
        </p:nvSpPr>
        <p:spPr/>
        <p:txBody>
          <a:bodyPr/>
          <a:lstStyle/>
          <a:p>
            <a:r>
              <a:rPr lang="en-GB" dirty="0"/>
              <a:t>How to use this template</a:t>
            </a:r>
          </a:p>
        </p:txBody>
      </p:sp>
      <p:sp>
        <p:nvSpPr>
          <p:cNvPr id="3" name="Text Placeholder 2">
            <a:extLst>
              <a:ext uri="{FF2B5EF4-FFF2-40B4-BE49-F238E27FC236}">
                <a16:creationId xmlns:a16="http://schemas.microsoft.com/office/drawing/2014/main" id="{4375E5C2-6415-E842-8D0E-327D746B62DD}"/>
              </a:ext>
            </a:extLst>
          </p:cNvPr>
          <p:cNvSpPr>
            <a:spLocks noGrp="1"/>
          </p:cNvSpPr>
          <p:nvPr>
            <p:ph type="body" idx="1"/>
          </p:nvPr>
        </p:nvSpPr>
        <p:spPr/>
        <p:txBody>
          <a:bodyPr/>
          <a:lstStyle/>
          <a:p>
            <a:r>
              <a:rPr lang="en-GB" dirty="0">
                <a:solidFill>
                  <a:schemeClr val="tx1"/>
                </a:solidFill>
              </a:rPr>
              <a:t>This template has a section relating to each area of the GROW model, Goal, Reality, Options and Way forward.</a:t>
            </a:r>
          </a:p>
          <a:p>
            <a:r>
              <a:rPr lang="en-GB" dirty="0">
                <a:solidFill>
                  <a:schemeClr val="tx1"/>
                </a:solidFill>
              </a:rPr>
              <a:t>Read the prompt questions then write a response in the workspace.</a:t>
            </a:r>
          </a:p>
          <a:p>
            <a:r>
              <a:rPr lang="en-GB" dirty="0">
                <a:solidFill>
                  <a:schemeClr val="tx1"/>
                </a:solidFill>
              </a:rPr>
              <a:t>Use the ‘reality check’ questions to refine how the ideas will be translated into actions.</a:t>
            </a:r>
          </a:p>
          <a:p>
            <a:r>
              <a:rPr lang="en-GB" dirty="0">
                <a:solidFill>
                  <a:schemeClr val="tx1"/>
                </a:solidFill>
              </a:rPr>
              <a:t>Use the responses to complete the blank plan summary sheet.</a:t>
            </a:r>
          </a:p>
          <a:p>
            <a:r>
              <a:rPr lang="en-GB" dirty="0">
                <a:solidFill>
                  <a:schemeClr val="tx1"/>
                </a:solidFill>
              </a:rPr>
              <a:t>The plan summary sheet should be referred to during progress meetings and feedback sessions.</a:t>
            </a:r>
          </a:p>
        </p:txBody>
      </p:sp>
    </p:spTree>
    <p:extLst>
      <p:ext uri="{BB962C8B-B14F-4D97-AF65-F5344CB8AC3E}">
        <p14:creationId xmlns:p14="http://schemas.microsoft.com/office/powerpoint/2010/main" val="39694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006FAD3-8D58-D14B-A0A0-B5B1D215D526}"/>
              </a:ext>
            </a:extLst>
          </p:cNvPr>
          <p:cNvSpPr/>
          <p:nvPr/>
        </p:nvSpPr>
        <p:spPr>
          <a:xfrm>
            <a:off x="400930" y="1709530"/>
            <a:ext cx="5440512" cy="531255"/>
          </a:xfrm>
          <a:prstGeom prst="roundRect">
            <a:avLst/>
          </a:prstGeom>
          <a:solidFill>
            <a:sysClr val="window" lastClr="FFFFFF">
              <a:lumMod val="95000"/>
              <a:hueOff val="0"/>
              <a:satOff val="0"/>
              <a:lumOff val="0"/>
              <a:alphaOff val="0"/>
            </a:sysClr>
          </a:solidFill>
          <a:ln>
            <a:noFill/>
          </a:ln>
          <a:effectLst/>
        </p:spPr>
        <p:txBody>
          <a:bodyPr rtlCol="0" anchor="ctr"/>
          <a:lstStyle/>
          <a:p>
            <a:pPr algn="ctr"/>
            <a:r>
              <a:rPr lang="en-GB" dirty="0"/>
              <a:t>Questions for employee</a:t>
            </a:r>
          </a:p>
        </p:txBody>
      </p:sp>
      <p:sp>
        <p:nvSpPr>
          <p:cNvPr id="8" name="Rounded Rectangle 7">
            <a:extLst>
              <a:ext uri="{FF2B5EF4-FFF2-40B4-BE49-F238E27FC236}">
                <a16:creationId xmlns:a16="http://schemas.microsoft.com/office/drawing/2014/main" id="{18D096B4-F492-9A46-962F-08E1185A98E0}"/>
              </a:ext>
            </a:extLst>
          </p:cNvPr>
          <p:cNvSpPr/>
          <p:nvPr/>
        </p:nvSpPr>
        <p:spPr>
          <a:xfrm>
            <a:off x="6350559" y="1709530"/>
            <a:ext cx="5440512" cy="531255"/>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ysClr val="windowText" lastClr="000000"/>
                </a:solidFill>
              </a:rPr>
              <a:t>Reality check</a:t>
            </a:r>
          </a:p>
        </p:txBody>
      </p:sp>
      <p:sp>
        <p:nvSpPr>
          <p:cNvPr id="9" name="Title 8">
            <a:extLst>
              <a:ext uri="{FF2B5EF4-FFF2-40B4-BE49-F238E27FC236}">
                <a16:creationId xmlns:a16="http://schemas.microsoft.com/office/drawing/2014/main" id="{10A8E953-7465-DF45-BA1D-092244AB4C7D}"/>
              </a:ext>
            </a:extLst>
          </p:cNvPr>
          <p:cNvSpPr>
            <a:spLocks noGrp="1"/>
          </p:cNvSpPr>
          <p:nvPr>
            <p:ph type="title"/>
          </p:nvPr>
        </p:nvSpPr>
        <p:spPr/>
        <p:txBody>
          <a:bodyPr/>
          <a:lstStyle/>
          <a:p>
            <a:r>
              <a:rPr lang="en-GB" dirty="0"/>
              <a:t>Goal: What do you want to achieve?</a:t>
            </a:r>
          </a:p>
        </p:txBody>
      </p:sp>
      <p:sp>
        <p:nvSpPr>
          <p:cNvPr id="10" name="Rounded Rectangle 9">
            <a:extLst>
              <a:ext uri="{FF2B5EF4-FFF2-40B4-BE49-F238E27FC236}">
                <a16:creationId xmlns:a16="http://schemas.microsoft.com/office/drawing/2014/main" id="{1F7C2812-C59E-334C-BB05-27F3BA6E69A5}"/>
              </a:ext>
            </a:extLst>
          </p:cNvPr>
          <p:cNvSpPr/>
          <p:nvPr/>
        </p:nvSpPr>
        <p:spPr>
          <a:xfrm>
            <a:off x="400930" y="2361364"/>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r>
              <a:rPr lang="en-GB" sz="1600" dirty="0"/>
              <a:t>Where do you see yourself in one, five and 10 years?</a:t>
            </a:r>
          </a:p>
        </p:txBody>
      </p:sp>
      <p:pic>
        <p:nvPicPr>
          <p:cNvPr id="17" name="Graphic 16" descr="Stopwatch">
            <a:extLst>
              <a:ext uri="{FF2B5EF4-FFF2-40B4-BE49-F238E27FC236}">
                <a16:creationId xmlns:a16="http://schemas.microsoft.com/office/drawing/2014/main" id="{3C59FDAA-4ED5-E644-8492-0504789CC5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27" y="2467027"/>
            <a:ext cx="385288" cy="385288"/>
          </a:xfrm>
          <a:prstGeom prst="rect">
            <a:avLst/>
          </a:prstGeom>
        </p:spPr>
      </p:pic>
      <p:sp>
        <p:nvSpPr>
          <p:cNvPr id="22" name="Rounded Rectangle 21">
            <a:extLst>
              <a:ext uri="{FF2B5EF4-FFF2-40B4-BE49-F238E27FC236}">
                <a16:creationId xmlns:a16="http://schemas.microsoft.com/office/drawing/2014/main" id="{80258C59-952D-024C-9093-7DF5C7EA080D}"/>
              </a:ext>
            </a:extLst>
          </p:cNvPr>
          <p:cNvSpPr/>
          <p:nvPr/>
        </p:nvSpPr>
        <p:spPr>
          <a:xfrm>
            <a:off x="400930" y="3093943"/>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skills do you want to develop next?</a:t>
            </a:r>
            <a:endParaRPr lang="en-US" sz="1600" dirty="0">
              <a:solidFill>
                <a:sysClr val="windowText" lastClr="000000">
                  <a:hueOff val="0"/>
                  <a:satOff val="0"/>
                  <a:lumOff val="0"/>
                  <a:alphaOff val="0"/>
                </a:sysClr>
              </a:solidFill>
            </a:endParaRPr>
          </a:p>
        </p:txBody>
      </p:sp>
      <p:pic>
        <p:nvPicPr>
          <p:cNvPr id="23" name="Graphic 22" descr="User network">
            <a:extLst>
              <a:ext uri="{FF2B5EF4-FFF2-40B4-BE49-F238E27FC236}">
                <a16:creationId xmlns:a16="http://schemas.microsoft.com/office/drawing/2014/main" id="{F9D9EA3C-481E-0C4F-8447-2994DF216F4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43627" y="3199606"/>
            <a:ext cx="385288" cy="385288"/>
          </a:xfrm>
          <a:prstGeom prst="rect">
            <a:avLst/>
          </a:prstGeom>
        </p:spPr>
      </p:pic>
      <p:sp>
        <p:nvSpPr>
          <p:cNvPr id="19" name="Rounded Rectangle 18">
            <a:extLst>
              <a:ext uri="{FF2B5EF4-FFF2-40B4-BE49-F238E27FC236}">
                <a16:creationId xmlns:a16="http://schemas.microsoft.com/office/drawing/2014/main" id="{EB83B352-6119-4D4E-8E13-FC7FF2A7977C}"/>
              </a:ext>
            </a:extLst>
          </p:cNvPr>
          <p:cNvSpPr/>
          <p:nvPr/>
        </p:nvSpPr>
        <p:spPr>
          <a:xfrm>
            <a:off x="400930" y="6060106"/>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do you hope to create or what kind of impact do you want to make?</a:t>
            </a:r>
            <a:endParaRPr lang="en-US" sz="1600" dirty="0">
              <a:solidFill>
                <a:sysClr val="windowText" lastClr="000000">
                  <a:hueOff val="0"/>
                  <a:satOff val="0"/>
                  <a:lumOff val="0"/>
                  <a:alphaOff val="0"/>
                </a:sysClr>
              </a:solidFill>
            </a:endParaRPr>
          </a:p>
        </p:txBody>
      </p:sp>
      <p:pic>
        <p:nvPicPr>
          <p:cNvPr id="20" name="Graphic 19" descr="Lightbulb and gear">
            <a:extLst>
              <a:ext uri="{FF2B5EF4-FFF2-40B4-BE49-F238E27FC236}">
                <a16:creationId xmlns:a16="http://schemas.microsoft.com/office/drawing/2014/main" id="{7C13D03F-8C0A-5341-9722-9F8784EA61B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43627" y="6165769"/>
            <a:ext cx="385288" cy="385288"/>
          </a:xfrm>
          <a:prstGeom prst="rect">
            <a:avLst/>
          </a:prstGeom>
        </p:spPr>
      </p:pic>
      <p:sp>
        <p:nvSpPr>
          <p:cNvPr id="24" name="Rounded Rectangle 23">
            <a:extLst>
              <a:ext uri="{FF2B5EF4-FFF2-40B4-BE49-F238E27FC236}">
                <a16:creationId xmlns:a16="http://schemas.microsoft.com/office/drawing/2014/main" id="{443A81A1-6054-0A41-B738-1F54B45466F2}"/>
              </a:ext>
            </a:extLst>
          </p:cNvPr>
          <p:cNvSpPr/>
          <p:nvPr/>
        </p:nvSpPr>
        <p:spPr>
          <a:xfrm>
            <a:off x="400930" y="3826522"/>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current tasks and projects do you enjoy the most?</a:t>
            </a:r>
            <a:endParaRPr lang="en-US" sz="1600" dirty="0">
              <a:solidFill>
                <a:sysClr val="windowText" lastClr="000000">
                  <a:hueOff val="0"/>
                  <a:satOff val="0"/>
                  <a:lumOff val="0"/>
                  <a:alphaOff val="0"/>
                </a:sysClr>
              </a:solidFill>
            </a:endParaRPr>
          </a:p>
        </p:txBody>
      </p:sp>
      <p:pic>
        <p:nvPicPr>
          <p:cNvPr id="25" name="Graphic 24" descr="Lightbulb and pencil">
            <a:extLst>
              <a:ext uri="{FF2B5EF4-FFF2-40B4-BE49-F238E27FC236}">
                <a16:creationId xmlns:a16="http://schemas.microsoft.com/office/drawing/2014/main" id="{287B70D9-E7CA-8D44-BFE8-C59AF2F6D3E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43627" y="3932185"/>
            <a:ext cx="385288" cy="385288"/>
          </a:xfrm>
          <a:prstGeom prst="rect">
            <a:avLst/>
          </a:prstGeom>
        </p:spPr>
      </p:pic>
      <p:sp>
        <p:nvSpPr>
          <p:cNvPr id="26" name="Rounded Rectangle 25">
            <a:extLst>
              <a:ext uri="{FF2B5EF4-FFF2-40B4-BE49-F238E27FC236}">
                <a16:creationId xmlns:a16="http://schemas.microsoft.com/office/drawing/2014/main" id="{E3DA2AC9-8476-5A4A-BE5B-68F799FFA3F0}"/>
              </a:ext>
            </a:extLst>
          </p:cNvPr>
          <p:cNvSpPr/>
          <p:nvPr/>
        </p:nvSpPr>
        <p:spPr>
          <a:xfrm>
            <a:off x="400930" y="4559101"/>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future opportunities and projects excite you?</a:t>
            </a:r>
            <a:endParaRPr lang="en-US" sz="1600" dirty="0">
              <a:solidFill>
                <a:sysClr val="windowText" lastClr="000000">
                  <a:hueOff val="0"/>
                  <a:satOff val="0"/>
                  <a:lumOff val="0"/>
                  <a:alphaOff val="0"/>
                </a:sysClr>
              </a:solidFill>
            </a:endParaRPr>
          </a:p>
        </p:txBody>
      </p:sp>
      <p:pic>
        <p:nvPicPr>
          <p:cNvPr id="27" name="Graphic 26" descr="Fireworks">
            <a:extLst>
              <a:ext uri="{FF2B5EF4-FFF2-40B4-BE49-F238E27FC236}">
                <a16:creationId xmlns:a16="http://schemas.microsoft.com/office/drawing/2014/main" id="{A9CC3FC0-284F-E844-94B9-E6610C0E2E6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43627" y="4664764"/>
            <a:ext cx="385288" cy="385288"/>
          </a:xfrm>
          <a:prstGeom prst="rect">
            <a:avLst/>
          </a:prstGeom>
        </p:spPr>
      </p:pic>
      <p:sp>
        <p:nvSpPr>
          <p:cNvPr id="28" name="Rounded Rectangle 27">
            <a:extLst>
              <a:ext uri="{FF2B5EF4-FFF2-40B4-BE49-F238E27FC236}">
                <a16:creationId xmlns:a16="http://schemas.microsoft.com/office/drawing/2014/main" id="{78B44C4B-B862-6C4C-A123-5698CC2841C1}"/>
              </a:ext>
            </a:extLst>
          </p:cNvPr>
          <p:cNvSpPr/>
          <p:nvPr/>
        </p:nvSpPr>
        <p:spPr>
          <a:xfrm>
            <a:off x="400930" y="5291680"/>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kinds of work experiences do you want to have?</a:t>
            </a:r>
            <a:endParaRPr lang="en-US" sz="1600" dirty="0">
              <a:solidFill>
                <a:sysClr val="windowText" lastClr="000000">
                  <a:hueOff val="0"/>
                  <a:satOff val="0"/>
                  <a:lumOff val="0"/>
                  <a:alphaOff val="0"/>
                </a:sysClr>
              </a:solidFill>
            </a:endParaRPr>
          </a:p>
        </p:txBody>
      </p:sp>
      <p:pic>
        <p:nvPicPr>
          <p:cNvPr id="29" name="Graphic 28" descr="Moustache face with solid fill">
            <a:extLst>
              <a:ext uri="{FF2B5EF4-FFF2-40B4-BE49-F238E27FC236}">
                <a16:creationId xmlns:a16="http://schemas.microsoft.com/office/drawing/2014/main" id="{96D81793-D98A-2E46-A398-08DF7592A8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43627" y="5397343"/>
            <a:ext cx="385288" cy="385288"/>
          </a:xfrm>
          <a:prstGeom prst="rect">
            <a:avLst/>
          </a:prstGeom>
        </p:spPr>
      </p:pic>
      <p:sp>
        <p:nvSpPr>
          <p:cNvPr id="36" name="Rounded Rectangle 35">
            <a:extLst>
              <a:ext uri="{FF2B5EF4-FFF2-40B4-BE49-F238E27FC236}">
                <a16:creationId xmlns:a16="http://schemas.microsoft.com/office/drawing/2014/main" id="{7AF893F8-A4C7-C640-A8FB-3C89A0626DAC}"/>
              </a:ext>
            </a:extLst>
          </p:cNvPr>
          <p:cNvSpPr/>
          <p:nvPr/>
        </p:nvSpPr>
        <p:spPr>
          <a:xfrm>
            <a:off x="6350558" y="2361364"/>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r>
              <a:rPr lang="en-GB" sz="1600" dirty="0"/>
              <a:t>Is the goal specific enough to be actionable?</a:t>
            </a:r>
          </a:p>
        </p:txBody>
      </p:sp>
      <p:pic>
        <p:nvPicPr>
          <p:cNvPr id="37" name="Graphic 36" descr="Stopwatch">
            <a:extLst>
              <a:ext uri="{FF2B5EF4-FFF2-40B4-BE49-F238E27FC236}">
                <a16:creationId xmlns:a16="http://schemas.microsoft.com/office/drawing/2014/main" id="{91F79BE3-631A-8F48-90AA-78B28C09055E}"/>
              </a:ext>
            </a:extLst>
          </p:cNvPr>
          <p:cNvPicPr>
            <a:picLocks noChangeAspect="1"/>
          </p:cNvPicPr>
          <p:nvPr/>
        </p:nvPicPr>
        <p:blipFill>
          <a:blip r:embed="rId2">
            <a:extLst>
              <a:ext uri="{96DAC541-7B7A-43D3-8B79-37D633B846F1}">
                <asvg:svgBlip xmlns:asvg="http://schemas.microsoft.com/office/drawing/2016/SVG/main" r:embed="rId14"/>
              </a:ext>
            </a:extLst>
          </a:blip>
          <a:stretch>
            <a:fillRect/>
          </a:stretch>
        </p:blipFill>
        <p:spPr>
          <a:xfrm>
            <a:off x="6493255" y="2467027"/>
            <a:ext cx="385288" cy="385288"/>
          </a:xfrm>
          <a:prstGeom prst="rect">
            <a:avLst/>
          </a:prstGeom>
        </p:spPr>
      </p:pic>
      <p:sp>
        <p:nvSpPr>
          <p:cNvPr id="38" name="Rounded Rectangle 37">
            <a:extLst>
              <a:ext uri="{FF2B5EF4-FFF2-40B4-BE49-F238E27FC236}">
                <a16:creationId xmlns:a16="http://schemas.microsoft.com/office/drawing/2014/main" id="{7F510E4D-79D9-BE49-A1BA-06EC6283B2E4}"/>
              </a:ext>
            </a:extLst>
          </p:cNvPr>
          <p:cNvSpPr/>
          <p:nvPr/>
        </p:nvSpPr>
        <p:spPr>
          <a:xfrm>
            <a:off x="6350558" y="3093943"/>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Can progress be tracked easily?</a:t>
            </a:r>
            <a:endParaRPr lang="en-US" sz="1600" dirty="0">
              <a:solidFill>
                <a:sysClr val="windowText" lastClr="000000">
                  <a:hueOff val="0"/>
                  <a:satOff val="0"/>
                  <a:lumOff val="0"/>
                  <a:alphaOff val="0"/>
                </a:sysClr>
              </a:solidFill>
            </a:endParaRPr>
          </a:p>
        </p:txBody>
      </p:sp>
      <p:pic>
        <p:nvPicPr>
          <p:cNvPr id="39" name="Graphic 38" descr="User network">
            <a:extLst>
              <a:ext uri="{FF2B5EF4-FFF2-40B4-BE49-F238E27FC236}">
                <a16:creationId xmlns:a16="http://schemas.microsoft.com/office/drawing/2014/main" id="{E27168FA-5C63-8643-A8DC-5024D703079A}"/>
              </a:ext>
            </a:extLst>
          </p:cNvPr>
          <p:cNvPicPr>
            <a:picLocks noChangeAspect="1"/>
          </p:cNvPicPr>
          <p:nvPr/>
        </p:nvPicPr>
        <p:blipFill>
          <a:blip r:embed="rId4">
            <a:extLst>
              <a:ext uri="{96DAC541-7B7A-43D3-8B79-37D633B846F1}">
                <asvg:svgBlip xmlns:asvg="http://schemas.microsoft.com/office/drawing/2016/SVG/main" r:embed="rId15"/>
              </a:ext>
            </a:extLst>
          </a:blip>
          <a:srcRect/>
          <a:stretch/>
        </p:blipFill>
        <p:spPr>
          <a:xfrm>
            <a:off x="6493255" y="3199606"/>
            <a:ext cx="385288" cy="385288"/>
          </a:xfrm>
          <a:prstGeom prst="rect">
            <a:avLst/>
          </a:prstGeom>
        </p:spPr>
      </p:pic>
      <p:sp>
        <p:nvSpPr>
          <p:cNvPr id="40" name="Rounded Rectangle 39">
            <a:extLst>
              <a:ext uri="{FF2B5EF4-FFF2-40B4-BE49-F238E27FC236}">
                <a16:creationId xmlns:a16="http://schemas.microsoft.com/office/drawing/2014/main" id="{D03C4439-8F99-8946-A52E-BAEDDCD6566B}"/>
              </a:ext>
            </a:extLst>
          </p:cNvPr>
          <p:cNvSpPr/>
          <p:nvPr/>
        </p:nvSpPr>
        <p:spPr>
          <a:xfrm>
            <a:off x="6350558" y="6060106"/>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goals would you set set if you were in their position?</a:t>
            </a:r>
            <a:endParaRPr lang="en-US" sz="1600" dirty="0">
              <a:solidFill>
                <a:sysClr val="windowText" lastClr="000000">
                  <a:hueOff val="0"/>
                  <a:satOff val="0"/>
                  <a:lumOff val="0"/>
                  <a:alphaOff val="0"/>
                </a:sysClr>
              </a:solidFill>
            </a:endParaRPr>
          </a:p>
        </p:txBody>
      </p:sp>
      <p:pic>
        <p:nvPicPr>
          <p:cNvPr id="41" name="Graphic 40" descr="Lightbulb and gear">
            <a:extLst>
              <a:ext uri="{FF2B5EF4-FFF2-40B4-BE49-F238E27FC236}">
                <a16:creationId xmlns:a16="http://schemas.microsoft.com/office/drawing/2014/main" id="{3186A50F-789D-DA43-A7E9-DCBD7035AFC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93255" y="6165769"/>
            <a:ext cx="385288" cy="385288"/>
          </a:xfrm>
          <a:prstGeom prst="rect">
            <a:avLst/>
          </a:prstGeom>
        </p:spPr>
      </p:pic>
      <p:sp>
        <p:nvSpPr>
          <p:cNvPr id="42" name="Rounded Rectangle 41">
            <a:extLst>
              <a:ext uri="{FF2B5EF4-FFF2-40B4-BE49-F238E27FC236}">
                <a16:creationId xmlns:a16="http://schemas.microsoft.com/office/drawing/2014/main" id="{8624D8B0-0958-5F47-81E7-8BFADC4E62AE}"/>
              </a:ext>
            </a:extLst>
          </p:cNvPr>
          <p:cNvSpPr/>
          <p:nvPr/>
        </p:nvSpPr>
        <p:spPr>
          <a:xfrm>
            <a:off x="6350558" y="3826522"/>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Is the goal attainable and within reach?</a:t>
            </a:r>
            <a:endParaRPr lang="en-US" sz="1600" dirty="0">
              <a:solidFill>
                <a:sysClr val="windowText" lastClr="000000">
                  <a:hueOff val="0"/>
                  <a:satOff val="0"/>
                  <a:lumOff val="0"/>
                  <a:alphaOff val="0"/>
                </a:sysClr>
              </a:solidFill>
            </a:endParaRPr>
          </a:p>
        </p:txBody>
      </p:sp>
      <p:pic>
        <p:nvPicPr>
          <p:cNvPr id="43" name="Graphic 42" descr="Lightbulb and pencil">
            <a:extLst>
              <a:ext uri="{FF2B5EF4-FFF2-40B4-BE49-F238E27FC236}">
                <a16:creationId xmlns:a16="http://schemas.microsoft.com/office/drawing/2014/main" id="{49BD7B1E-822C-2E43-8AE6-2AA7DFB71566}"/>
              </a:ext>
            </a:extLst>
          </p:cNvPr>
          <p:cNvPicPr>
            <a:picLocks noChangeAspect="1"/>
          </p:cNvPicPr>
          <p:nvPr/>
        </p:nvPicPr>
        <p:blipFill>
          <a:blip r:embed="rId8">
            <a:extLst>
              <a:ext uri="{96DAC541-7B7A-43D3-8B79-37D633B846F1}">
                <asvg:svgBlip xmlns:asvg="http://schemas.microsoft.com/office/drawing/2016/SVG/main" r:embed="rId16"/>
              </a:ext>
            </a:extLst>
          </a:blip>
          <a:srcRect/>
          <a:stretch/>
        </p:blipFill>
        <p:spPr>
          <a:xfrm>
            <a:off x="6493255" y="3932185"/>
            <a:ext cx="385288" cy="385288"/>
          </a:xfrm>
          <a:prstGeom prst="rect">
            <a:avLst/>
          </a:prstGeom>
        </p:spPr>
      </p:pic>
      <p:sp>
        <p:nvSpPr>
          <p:cNvPr id="44" name="Rounded Rectangle 43">
            <a:extLst>
              <a:ext uri="{FF2B5EF4-FFF2-40B4-BE49-F238E27FC236}">
                <a16:creationId xmlns:a16="http://schemas.microsoft.com/office/drawing/2014/main" id="{9855164B-C32A-B344-BFEC-82B66857E087}"/>
              </a:ext>
            </a:extLst>
          </p:cNvPr>
          <p:cNvSpPr/>
          <p:nvPr/>
        </p:nvSpPr>
        <p:spPr>
          <a:xfrm>
            <a:off x="6350558" y="4559101"/>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Does the goal make sense for where the team member is  and where they want to be?</a:t>
            </a:r>
            <a:endParaRPr lang="en-US" sz="1600" dirty="0">
              <a:solidFill>
                <a:sysClr val="windowText" lastClr="000000">
                  <a:hueOff val="0"/>
                  <a:satOff val="0"/>
                  <a:lumOff val="0"/>
                  <a:alphaOff val="0"/>
                </a:sysClr>
              </a:solidFill>
            </a:endParaRPr>
          </a:p>
        </p:txBody>
      </p:sp>
      <p:pic>
        <p:nvPicPr>
          <p:cNvPr id="45" name="Graphic 44" descr="Fireworks">
            <a:extLst>
              <a:ext uri="{FF2B5EF4-FFF2-40B4-BE49-F238E27FC236}">
                <a16:creationId xmlns:a16="http://schemas.microsoft.com/office/drawing/2014/main" id="{81CFAF10-3102-7348-ADF6-CB8C755F651E}"/>
              </a:ext>
            </a:extLst>
          </p:cNvPr>
          <p:cNvPicPr>
            <a:picLocks noChangeAspect="1"/>
          </p:cNvPicPr>
          <p:nvPr/>
        </p:nvPicPr>
        <p:blipFill>
          <a:blip r:embed="rId10">
            <a:extLst>
              <a:ext uri="{96DAC541-7B7A-43D3-8B79-37D633B846F1}">
                <asvg:svgBlip xmlns:asvg="http://schemas.microsoft.com/office/drawing/2016/SVG/main" r:embed="rId17"/>
              </a:ext>
            </a:extLst>
          </a:blip>
          <a:srcRect/>
          <a:stretch/>
        </p:blipFill>
        <p:spPr>
          <a:xfrm>
            <a:off x="6493255" y="4664764"/>
            <a:ext cx="385288" cy="385288"/>
          </a:xfrm>
          <a:prstGeom prst="rect">
            <a:avLst/>
          </a:prstGeom>
        </p:spPr>
      </p:pic>
      <p:sp>
        <p:nvSpPr>
          <p:cNvPr id="46" name="Rounded Rectangle 45">
            <a:extLst>
              <a:ext uri="{FF2B5EF4-FFF2-40B4-BE49-F238E27FC236}">
                <a16:creationId xmlns:a16="http://schemas.microsoft.com/office/drawing/2014/main" id="{DD065DA1-B669-3544-BB33-02801B7D34AB}"/>
              </a:ext>
            </a:extLst>
          </p:cNvPr>
          <p:cNvSpPr/>
          <p:nvPr/>
        </p:nvSpPr>
        <p:spPr>
          <a:xfrm>
            <a:off x="6350558" y="5291680"/>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Is the time frame realistic?</a:t>
            </a:r>
            <a:endParaRPr lang="en-US" sz="1600" dirty="0">
              <a:solidFill>
                <a:sysClr val="windowText" lastClr="000000">
                  <a:hueOff val="0"/>
                  <a:satOff val="0"/>
                  <a:lumOff val="0"/>
                  <a:alphaOff val="0"/>
                </a:sysClr>
              </a:solidFill>
            </a:endParaRPr>
          </a:p>
        </p:txBody>
      </p:sp>
      <p:pic>
        <p:nvPicPr>
          <p:cNvPr id="47" name="Graphic 46" descr="Moustache face with solid fill">
            <a:extLst>
              <a:ext uri="{FF2B5EF4-FFF2-40B4-BE49-F238E27FC236}">
                <a16:creationId xmlns:a16="http://schemas.microsoft.com/office/drawing/2014/main" id="{E14F4105-688D-054B-A8D8-52DB3603FE3B}"/>
              </a:ext>
            </a:extLst>
          </p:cNvPr>
          <p:cNvPicPr>
            <a:picLocks noChangeAspect="1"/>
          </p:cNvPicPr>
          <p:nvPr/>
        </p:nvPicPr>
        <p:blipFill>
          <a:blip r:embed="rId12">
            <a:extLst>
              <a:ext uri="{96DAC541-7B7A-43D3-8B79-37D633B846F1}">
                <asvg:svgBlip xmlns:asvg="http://schemas.microsoft.com/office/drawing/2016/SVG/main" r:embed="rId18"/>
              </a:ext>
            </a:extLst>
          </a:blip>
          <a:srcRect/>
          <a:stretch/>
        </p:blipFill>
        <p:spPr>
          <a:xfrm>
            <a:off x="6493255" y="5397343"/>
            <a:ext cx="385288" cy="385288"/>
          </a:xfrm>
          <a:prstGeom prst="rect">
            <a:avLst/>
          </a:prstGeom>
        </p:spPr>
      </p:pic>
    </p:spTree>
    <p:extLst>
      <p:ext uri="{BB962C8B-B14F-4D97-AF65-F5344CB8AC3E}">
        <p14:creationId xmlns:p14="http://schemas.microsoft.com/office/powerpoint/2010/main" val="257853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99E-B0B6-D34D-83D3-BD904D2F4525}"/>
              </a:ext>
            </a:extLst>
          </p:cNvPr>
          <p:cNvSpPr>
            <a:spLocks noGrp="1"/>
          </p:cNvSpPr>
          <p:nvPr>
            <p:ph type="title"/>
          </p:nvPr>
        </p:nvSpPr>
        <p:spPr/>
        <p:txBody>
          <a:bodyPr/>
          <a:lstStyle/>
          <a:p>
            <a:r>
              <a:rPr lang="en-GB" dirty="0"/>
              <a:t>My development goal</a:t>
            </a:r>
          </a:p>
        </p:txBody>
      </p:sp>
      <p:sp>
        <p:nvSpPr>
          <p:cNvPr id="3" name="Text Placeholder 2">
            <a:extLst>
              <a:ext uri="{FF2B5EF4-FFF2-40B4-BE49-F238E27FC236}">
                <a16:creationId xmlns:a16="http://schemas.microsoft.com/office/drawing/2014/main" id="{B54DA5C9-82EA-AF47-AF8E-DF7AB80094FA}"/>
              </a:ext>
            </a:extLst>
          </p:cNvPr>
          <p:cNvSpPr>
            <a:spLocks noGrp="1"/>
          </p:cNvSpPr>
          <p:nvPr>
            <p:ph type="body" idx="1"/>
          </p:nvPr>
        </p:nvSpPr>
        <p:spPr>
          <a:xfrm>
            <a:off x="213361" y="1779104"/>
            <a:ext cx="11713596" cy="1333747"/>
          </a:xfrm>
        </p:spPr>
        <p:txBody>
          <a:bodyPr/>
          <a:lstStyle/>
          <a:p>
            <a:r>
              <a:rPr lang="en-GB" sz="2400" dirty="0">
                <a:solidFill>
                  <a:schemeClr val="tx1"/>
                </a:solidFill>
              </a:rPr>
              <a:t>Considering the questions on the previous slide, describe how you want to develop and then structure this goal in such a way that it is SMART that is, one that is Specific, Measurable, Attainable, Realistic, and Time-bound.</a:t>
            </a:r>
          </a:p>
        </p:txBody>
      </p:sp>
      <p:sp>
        <p:nvSpPr>
          <p:cNvPr id="4" name="Rectangle 3">
            <a:extLst>
              <a:ext uri="{FF2B5EF4-FFF2-40B4-BE49-F238E27FC236}">
                <a16:creationId xmlns:a16="http://schemas.microsoft.com/office/drawing/2014/main" id="{B561A4D1-55AC-F849-94D3-95ACE79F0AB7}"/>
              </a:ext>
            </a:extLst>
          </p:cNvPr>
          <p:cNvSpPr/>
          <p:nvPr/>
        </p:nvSpPr>
        <p:spPr>
          <a:xfrm>
            <a:off x="353961" y="3126459"/>
            <a:ext cx="11562736" cy="452845"/>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Example: I would like to be in a position to apply for a team leader role in the marketing team in two years. </a:t>
            </a:r>
          </a:p>
        </p:txBody>
      </p:sp>
      <p:sp>
        <p:nvSpPr>
          <p:cNvPr id="5" name="Rectangle 4">
            <a:extLst>
              <a:ext uri="{FF2B5EF4-FFF2-40B4-BE49-F238E27FC236}">
                <a16:creationId xmlns:a16="http://schemas.microsoft.com/office/drawing/2014/main" id="{33A4271A-4D42-4F40-B837-43BD29F51C76}"/>
              </a:ext>
            </a:extLst>
          </p:cNvPr>
          <p:cNvSpPr/>
          <p:nvPr/>
        </p:nvSpPr>
        <p:spPr>
          <a:xfrm>
            <a:off x="353961" y="3778180"/>
            <a:ext cx="11562736" cy="2100106"/>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My goal is…</a:t>
            </a:r>
          </a:p>
        </p:txBody>
      </p:sp>
    </p:spTree>
    <p:extLst>
      <p:ext uri="{BB962C8B-B14F-4D97-AF65-F5344CB8AC3E}">
        <p14:creationId xmlns:p14="http://schemas.microsoft.com/office/powerpoint/2010/main" val="1984600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006FAD3-8D58-D14B-A0A0-B5B1D215D526}"/>
              </a:ext>
            </a:extLst>
          </p:cNvPr>
          <p:cNvSpPr/>
          <p:nvPr/>
        </p:nvSpPr>
        <p:spPr>
          <a:xfrm>
            <a:off x="400930" y="1709530"/>
            <a:ext cx="5440512" cy="531255"/>
          </a:xfrm>
          <a:prstGeom prst="roundRect">
            <a:avLst/>
          </a:prstGeom>
          <a:solidFill>
            <a:sysClr val="window" lastClr="FFFFFF">
              <a:lumMod val="95000"/>
              <a:hueOff val="0"/>
              <a:satOff val="0"/>
              <a:lumOff val="0"/>
              <a:alphaOff val="0"/>
            </a:sysClr>
          </a:solidFill>
          <a:ln>
            <a:noFill/>
          </a:ln>
          <a:effectLst/>
        </p:spPr>
        <p:txBody>
          <a:bodyPr rtlCol="0" anchor="ctr"/>
          <a:lstStyle/>
          <a:p>
            <a:pPr algn="ctr"/>
            <a:r>
              <a:rPr lang="en-GB" dirty="0"/>
              <a:t>Questions for employee</a:t>
            </a:r>
          </a:p>
        </p:txBody>
      </p:sp>
      <p:sp>
        <p:nvSpPr>
          <p:cNvPr id="8" name="Rounded Rectangle 7">
            <a:extLst>
              <a:ext uri="{FF2B5EF4-FFF2-40B4-BE49-F238E27FC236}">
                <a16:creationId xmlns:a16="http://schemas.microsoft.com/office/drawing/2014/main" id="{18D096B4-F492-9A46-962F-08E1185A98E0}"/>
              </a:ext>
            </a:extLst>
          </p:cNvPr>
          <p:cNvSpPr/>
          <p:nvPr/>
        </p:nvSpPr>
        <p:spPr>
          <a:xfrm>
            <a:off x="6350559" y="1709530"/>
            <a:ext cx="5440512" cy="531255"/>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ysClr val="windowText" lastClr="000000"/>
                </a:solidFill>
              </a:rPr>
              <a:t>Reality check</a:t>
            </a:r>
          </a:p>
        </p:txBody>
      </p:sp>
      <p:sp>
        <p:nvSpPr>
          <p:cNvPr id="9" name="Title 8">
            <a:extLst>
              <a:ext uri="{FF2B5EF4-FFF2-40B4-BE49-F238E27FC236}">
                <a16:creationId xmlns:a16="http://schemas.microsoft.com/office/drawing/2014/main" id="{10A8E953-7465-DF45-BA1D-092244AB4C7D}"/>
              </a:ext>
            </a:extLst>
          </p:cNvPr>
          <p:cNvSpPr>
            <a:spLocks noGrp="1"/>
          </p:cNvSpPr>
          <p:nvPr>
            <p:ph type="title"/>
          </p:nvPr>
        </p:nvSpPr>
        <p:spPr/>
        <p:txBody>
          <a:bodyPr/>
          <a:lstStyle/>
          <a:p>
            <a:r>
              <a:rPr lang="en-GB" dirty="0"/>
              <a:t>Reality: What is the current situation?</a:t>
            </a:r>
          </a:p>
        </p:txBody>
      </p:sp>
      <p:sp>
        <p:nvSpPr>
          <p:cNvPr id="10" name="Rounded Rectangle 9">
            <a:extLst>
              <a:ext uri="{FF2B5EF4-FFF2-40B4-BE49-F238E27FC236}">
                <a16:creationId xmlns:a16="http://schemas.microsoft.com/office/drawing/2014/main" id="{1F7C2812-C59E-334C-BB05-27F3BA6E69A5}"/>
              </a:ext>
            </a:extLst>
          </p:cNvPr>
          <p:cNvSpPr/>
          <p:nvPr/>
        </p:nvSpPr>
        <p:spPr>
          <a:xfrm>
            <a:off x="400930" y="2361364"/>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r>
              <a:rPr lang="en-GB" sz="1600" dirty="0"/>
              <a:t>How successful are you in your current role?</a:t>
            </a:r>
          </a:p>
        </p:txBody>
      </p:sp>
      <p:pic>
        <p:nvPicPr>
          <p:cNvPr id="17" name="Graphic 16" descr="Stopwatch">
            <a:extLst>
              <a:ext uri="{FF2B5EF4-FFF2-40B4-BE49-F238E27FC236}">
                <a16:creationId xmlns:a16="http://schemas.microsoft.com/office/drawing/2014/main" id="{3C59FDAA-4ED5-E644-8492-0504789CC5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27" y="2467027"/>
            <a:ext cx="385288" cy="385288"/>
          </a:xfrm>
          <a:prstGeom prst="rect">
            <a:avLst/>
          </a:prstGeom>
        </p:spPr>
      </p:pic>
      <p:sp>
        <p:nvSpPr>
          <p:cNvPr id="22" name="Rounded Rectangle 21">
            <a:extLst>
              <a:ext uri="{FF2B5EF4-FFF2-40B4-BE49-F238E27FC236}">
                <a16:creationId xmlns:a16="http://schemas.microsoft.com/office/drawing/2014/main" id="{80258C59-952D-024C-9093-7DF5C7EA080D}"/>
              </a:ext>
            </a:extLst>
          </p:cNvPr>
          <p:cNvSpPr/>
          <p:nvPr/>
        </p:nvSpPr>
        <p:spPr>
          <a:xfrm>
            <a:off x="400930" y="3093943"/>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steps have you already taken to pursue your goals?</a:t>
            </a:r>
            <a:endParaRPr lang="en-US" sz="1600" dirty="0">
              <a:solidFill>
                <a:sysClr val="windowText" lastClr="000000">
                  <a:hueOff val="0"/>
                  <a:satOff val="0"/>
                  <a:lumOff val="0"/>
                  <a:alphaOff val="0"/>
                </a:sysClr>
              </a:solidFill>
            </a:endParaRPr>
          </a:p>
        </p:txBody>
      </p:sp>
      <p:pic>
        <p:nvPicPr>
          <p:cNvPr id="23" name="Graphic 22" descr="User network">
            <a:extLst>
              <a:ext uri="{FF2B5EF4-FFF2-40B4-BE49-F238E27FC236}">
                <a16:creationId xmlns:a16="http://schemas.microsoft.com/office/drawing/2014/main" id="{F9D9EA3C-481E-0C4F-8447-2994DF216F4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43627" y="3199606"/>
            <a:ext cx="385288" cy="385288"/>
          </a:xfrm>
          <a:prstGeom prst="rect">
            <a:avLst/>
          </a:prstGeom>
        </p:spPr>
      </p:pic>
      <p:sp>
        <p:nvSpPr>
          <p:cNvPr id="19" name="Rounded Rectangle 18">
            <a:extLst>
              <a:ext uri="{FF2B5EF4-FFF2-40B4-BE49-F238E27FC236}">
                <a16:creationId xmlns:a16="http://schemas.microsoft.com/office/drawing/2014/main" id="{EB83B352-6119-4D4E-8E13-FC7FF2A7977C}"/>
              </a:ext>
            </a:extLst>
          </p:cNvPr>
          <p:cNvSpPr/>
          <p:nvPr/>
        </p:nvSpPr>
        <p:spPr>
          <a:xfrm>
            <a:off x="400930" y="6060106"/>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gaps in knowledge, skills or experiences are hindering your progress?</a:t>
            </a:r>
            <a:endParaRPr lang="en-US" sz="1600" dirty="0">
              <a:solidFill>
                <a:sysClr val="windowText" lastClr="000000">
                  <a:hueOff val="0"/>
                  <a:satOff val="0"/>
                  <a:lumOff val="0"/>
                  <a:alphaOff val="0"/>
                </a:sysClr>
              </a:solidFill>
            </a:endParaRPr>
          </a:p>
        </p:txBody>
      </p:sp>
      <p:pic>
        <p:nvPicPr>
          <p:cNvPr id="20" name="Graphic 19" descr="Lightbulb and gear">
            <a:extLst>
              <a:ext uri="{FF2B5EF4-FFF2-40B4-BE49-F238E27FC236}">
                <a16:creationId xmlns:a16="http://schemas.microsoft.com/office/drawing/2014/main" id="{7C13D03F-8C0A-5341-9722-9F8784EA61B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43627" y="6165769"/>
            <a:ext cx="385288" cy="385288"/>
          </a:xfrm>
          <a:prstGeom prst="rect">
            <a:avLst/>
          </a:prstGeom>
        </p:spPr>
      </p:pic>
      <p:sp>
        <p:nvSpPr>
          <p:cNvPr id="24" name="Rounded Rectangle 23">
            <a:extLst>
              <a:ext uri="{FF2B5EF4-FFF2-40B4-BE49-F238E27FC236}">
                <a16:creationId xmlns:a16="http://schemas.microsoft.com/office/drawing/2014/main" id="{443A81A1-6054-0A41-B738-1F54B45466F2}"/>
              </a:ext>
            </a:extLst>
          </p:cNvPr>
          <p:cNvSpPr/>
          <p:nvPr/>
        </p:nvSpPr>
        <p:spPr>
          <a:xfrm>
            <a:off x="400930" y="3826522"/>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What’s currently holding you back?</a:t>
            </a:r>
            <a:endParaRPr lang="en-US" sz="1600" dirty="0">
              <a:solidFill>
                <a:sysClr val="windowText" lastClr="000000">
                  <a:hueOff val="0"/>
                  <a:satOff val="0"/>
                  <a:lumOff val="0"/>
                  <a:alphaOff val="0"/>
                </a:sysClr>
              </a:solidFill>
            </a:endParaRPr>
          </a:p>
        </p:txBody>
      </p:sp>
      <p:pic>
        <p:nvPicPr>
          <p:cNvPr id="25" name="Graphic 24" descr="Lightbulb and pencil">
            <a:extLst>
              <a:ext uri="{FF2B5EF4-FFF2-40B4-BE49-F238E27FC236}">
                <a16:creationId xmlns:a16="http://schemas.microsoft.com/office/drawing/2014/main" id="{287B70D9-E7CA-8D44-BFE8-C59AF2F6D3E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43627" y="3932185"/>
            <a:ext cx="385288" cy="385288"/>
          </a:xfrm>
          <a:prstGeom prst="rect">
            <a:avLst/>
          </a:prstGeom>
        </p:spPr>
      </p:pic>
      <p:sp>
        <p:nvSpPr>
          <p:cNvPr id="26" name="Rounded Rectangle 25">
            <a:extLst>
              <a:ext uri="{FF2B5EF4-FFF2-40B4-BE49-F238E27FC236}">
                <a16:creationId xmlns:a16="http://schemas.microsoft.com/office/drawing/2014/main" id="{E3DA2AC9-8476-5A4A-BE5B-68F799FFA3F0}"/>
              </a:ext>
            </a:extLst>
          </p:cNvPr>
          <p:cNvSpPr/>
          <p:nvPr/>
        </p:nvSpPr>
        <p:spPr>
          <a:xfrm>
            <a:off x="400930" y="4559101"/>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knowledge, skills or experiences work in your favour?</a:t>
            </a:r>
            <a:endParaRPr lang="en-US" sz="1600" dirty="0">
              <a:solidFill>
                <a:sysClr val="windowText" lastClr="000000">
                  <a:hueOff val="0"/>
                  <a:satOff val="0"/>
                  <a:lumOff val="0"/>
                  <a:alphaOff val="0"/>
                </a:sysClr>
              </a:solidFill>
            </a:endParaRPr>
          </a:p>
        </p:txBody>
      </p:sp>
      <p:pic>
        <p:nvPicPr>
          <p:cNvPr id="27" name="Graphic 26" descr="Fireworks">
            <a:extLst>
              <a:ext uri="{FF2B5EF4-FFF2-40B4-BE49-F238E27FC236}">
                <a16:creationId xmlns:a16="http://schemas.microsoft.com/office/drawing/2014/main" id="{A9CC3FC0-284F-E844-94B9-E6610C0E2E6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43627" y="4664764"/>
            <a:ext cx="385288" cy="385288"/>
          </a:xfrm>
          <a:prstGeom prst="rect">
            <a:avLst/>
          </a:prstGeom>
        </p:spPr>
      </p:pic>
      <p:sp>
        <p:nvSpPr>
          <p:cNvPr id="28" name="Rounded Rectangle 27">
            <a:extLst>
              <a:ext uri="{FF2B5EF4-FFF2-40B4-BE49-F238E27FC236}">
                <a16:creationId xmlns:a16="http://schemas.microsoft.com/office/drawing/2014/main" id="{78B44C4B-B862-6C4C-A123-5698CC2841C1}"/>
              </a:ext>
            </a:extLst>
          </p:cNvPr>
          <p:cNvSpPr/>
          <p:nvPr/>
        </p:nvSpPr>
        <p:spPr>
          <a:xfrm>
            <a:off x="400930" y="5291680"/>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are your current limitations or constraints?</a:t>
            </a:r>
            <a:endParaRPr lang="en-US" sz="1600" dirty="0">
              <a:solidFill>
                <a:sysClr val="windowText" lastClr="000000">
                  <a:hueOff val="0"/>
                  <a:satOff val="0"/>
                  <a:lumOff val="0"/>
                  <a:alphaOff val="0"/>
                </a:sysClr>
              </a:solidFill>
            </a:endParaRPr>
          </a:p>
        </p:txBody>
      </p:sp>
      <p:pic>
        <p:nvPicPr>
          <p:cNvPr id="29" name="Graphic 28" descr="Moustache face with solid fill">
            <a:extLst>
              <a:ext uri="{FF2B5EF4-FFF2-40B4-BE49-F238E27FC236}">
                <a16:creationId xmlns:a16="http://schemas.microsoft.com/office/drawing/2014/main" id="{96D81793-D98A-2E46-A398-08DF7592A8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43627" y="5397343"/>
            <a:ext cx="385288" cy="385288"/>
          </a:xfrm>
          <a:prstGeom prst="rect">
            <a:avLst/>
          </a:prstGeom>
        </p:spPr>
      </p:pic>
      <p:sp>
        <p:nvSpPr>
          <p:cNvPr id="36" name="Rounded Rectangle 35">
            <a:extLst>
              <a:ext uri="{FF2B5EF4-FFF2-40B4-BE49-F238E27FC236}">
                <a16:creationId xmlns:a16="http://schemas.microsoft.com/office/drawing/2014/main" id="{7AF893F8-A4C7-C640-A8FB-3C89A0626DAC}"/>
              </a:ext>
            </a:extLst>
          </p:cNvPr>
          <p:cNvSpPr/>
          <p:nvPr/>
        </p:nvSpPr>
        <p:spPr>
          <a:xfrm>
            <a:off x="6350558" y="2361364"/>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r>
              <a:rPr lang="en-GB" sz="1600" dirty="0"/>
              <a:t>What skills, knowledge, or experiences does the employee need to make their goals happen?</a:t>
            </a:r>
          </a:p>
        </p:txBody>
      </p:sp>
      <p:pic>
        <p:nvPicPr>
          <p:cNvPr id="37" name="Graphic 36" descr="Stopwatch">
            <a:extLst>
              <a:ext uri="{FF2B5EF4-FFF2-40B4-BE49-F238E27FC236}">
                <a16:creationId xmlns:a16="http://schemas.microsoft.com/office/drawing/2014/main" id="{91F79BE3-631A-8F48-90AA-78B28C09055E}"/>
              </a:ext>
            </a:extLst>
          </p:cNvPr>
          <p:cNvPicPr>
            <a:picLocks noChangeAspect="1"/>
          </p:cNvPicPr>
          <p:nvPr/>
        </p:nvPicPr>
        <p:blipFill>
          <a:blip r:embed="rId2">
            <a:extLst>
              <a:ext uri="{96DAC541-7B7A-43D3-8B79-37D633B846F1}">
                <asvg:svgBlip xmlns:asvg="http://schemas.microsoft.com/office/drawing/2016/SVG/main" r:embed="rId14"/>
              </a:ext>
            </a:extLst>
          </a:blip>
          <a:stretch>
            <a:fillRect/>
          </a:stretch>
        </p:blipFill>
        <p:spPr>
          <a:xfrm>
            <a:off x="6493255" y="2467027"/>
            <a:ext cx="385288" cy="385288"/>
          </a:xfrm>
          <a:prstGeom prst="rect">
            <a:avLst/>
          </a:prstGeom>
        </p:spPr>
      </p:pic>
      <p:sp>
        <p:nvSpPr>
          <p:cNvPr id="38" name="Rounded Rectangle 37">
            <a:extLst>
              <a:ext uri="{FF2B5EF4-FFF2-40B4-BE49-F238E27FC236}">
                <a16:creationId xmlns:a16="http://schemas.microsoft.com/office/drawing/2014/main" id="{7F510E4D-79D9-BE49-A1BA-06EC6283B2E4}"/>
              </a:ext>
            </a:extLst>
          </p:cNvPr>
          <p:cNvSpPr/>
          <p:nvPr/>
        </p:nvSpPr>
        <p:spPr>
          <a:xfrm>
            <a:off x="6350558" y="3093943"/>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Do the steps they have already taken aligned to future directions?</a:t>
            </a:r>
            <a:endParaRPr lang="en-US" sz="1600" dirty="0">
              <a:solidFill>
                <a:sysClr val="windowText" lastClr="000000">
                  <a:hueOff val="0"/>
                  <a:satOff val="0"/>
                  <a:lumOff val="0"/>
                  <a:alphaOff val="0"/>
                </a:sysClr>
              </a:solidFill>
            </a:endParaRPr>
          </a:p>
        </p:txBody>
      </p:sp>
      <p:pic>
        <p:nvPicPr>
          <p:cNvPr id="39" name="Graphic 38" descr="User network">
            <a:extLst>
              <a:ext uri="{FF2B5EF4-FFF2-40B4-BE49-F238E27FC236}">
                <a16:creationId xmlns:a16="http://schemas.microsoft.com/office/drawing/2014/main" id="{E27168FA-5C63-8643-A8DC-5024D703079A}"/>
              </a:ext>
            </a:extLst>
          </p:cNvPr>
          <p:cNvPicPr>
            <a:picLocks noChangeAspect="1"/>
          </p:cNvPicPr>
          <p:nvPr/>
        </p:nvPicPr>
        <p:blipFill>
          <a:blip r:embed="rId4">
            <a:extLst>
              <a:ext uri="{96DAC541-7B7A-43D3-8B79-37D633B846F1}">
                <asvg:svgBlip xmlns:asvg="http://schemas.microsoft.com/office/drawing/2016/SVG/main" r:embed="rId15"/>
              </a:ext>
            </a:extLst>
          </a:blip>
          <a:srcRect/>
          <a:stretch/>
        </p:blipFill>
        <p:spPr>
          <a:xfrm>
            <a:off x="6493255" y="3199606"/>
            <a:ext cx="385288" cy="385288"/>
          </a:xfrm>
          <a:prstGeom prst="rect">
            <a:avLst/>
          </a:prstGeom>
        </p:spPr>
      </p:pic>
      <p:sp>
        <p:nvSpPr>
          <p:cNvPr id="40" name="Rounded Rectangle 39">
            <a:extLst>
              <a:ext uri="{FF2B5EF4-FFF2-40B4-BE49-F238E27FC236}">
                <a16:creationId xmlns:a16="http://schemas.microsoft.com/office/drawing/2014/main" id="{D03C4439-8F99-8946-A52E-BAEDDCD6566B}"/>
              </a:ext>
            </a:extLst>
          </p:cNvPr>
          <p:cNvSpPr/>
          <p:nvPr/>
        </p:nvSpPr>
        <p:spPr>
          <a:xfrm>
            <a:off x="6350558" y="6060106"/>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Are the employee’s current performance outcomes and competencies in line with their career ambitions?</a:t>
            </a:r>
          </a:p>
        </p:txBody>
      </p:sp>
      <p:pic>
        <p:nvPicPr>
          <p:cNvPr id="41" name="Graphic 40" descr="Lightbulb and gear">
            <a:extLst>
              <a:ext uri="{FF2B5EF4-FFF2-40B4-BE49-F238E27FC236}">
                <a16:creationId xmlns:a16="http://schemas.microsoft.com/office/drawing/2014/main" id="{3186A50F-789D-DA43-A7E9-DCBD7035AFC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93255" y="6165769"/>
            <a:ext cx="385288" cy="385288"/>
          </a:xfrm>
          <a:prstGeom prst="rect">
            <a:avLst/>
          </a:prstGeom>
        </p:spPr>
      </p:pic>
      <p:sp>
        <p:nvSpPr>
          <p:cNvPr id="42" name="Rounded Rectangle 41">
            <a:extLst>
              <a:ext uri="{FF2B5EF4-FFF2-40B4-BE49-F238E27FC236}">
                <a16:creationId xmlns:a16="http://schemas.microsoft.com/office/drawing/2014/main" id="{8624D8B0-0958-5F47-81E7-8BFADC4E62AE}"/>
              </a:ext>
            </a:extLst>
          </p:cNvPr>
          <p:cNvSpPr/>
          <p:nvPr/>
        </p:nvSpPr>
        <p:spPr>
          <a:xfrm>
            <a:off x="6350558" y="3826522"/>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requirements are missing? What are the gaps?</a:t>
            </a:r>
          </a:p>
        </p:txBody>
      </p:sp>
      <p:pic>
        <p:nvPicPr>
          <p:cNvPr id="43" name="Graphic 42" descr="Lightbulb and pencil">
            <a:extLst>
              <a:ext uri="{FF2B5EF4-FFF2-40B4-BE49-F238E27FC236}">
                <a16:creationId xmlns:a16="http://schemas.microsoft.com/office/drawing/2014/main" id="{49BD7B1E-822C-2E43-8AE6-2AA7DFB71566}"/>
              </a:ext>
            </a:extLst>
          </p:cNvPr>
          <p:cNvPicPr>
            <a:picLocks noChangeAspect="1"/>
          </p:cNvPicPr>
          <p:nvPr/>
        </p:nvPicPr>
        <p:blipFill>
          <a:blip r:embed="rId8">
            <a:extLst>
              <a:ext uri="{96DAC541-7B7A-43D3-8B79-37D633B846F1}">
                <asvg:svgBlip xmlns:asvg="http://schemas.microsoft.com/office/drawing/2016/SVG/main" r:embed="rId16"/>
              </a:ext>
            </a:extLst>
          </a:blip>
          <a:srcRect/>
          <a:stretch/>
        </p:blipFill>
        <p:spPr>
          <a:xfrm>
            <a:off x="6493255" y="3932185"/>
            <a:ext cx="385288" cy="385288"/>
          </a:xfrm>
          <a:prstGeom prst="rect">
            <a:avLst/>
          </a:prstGeom>
        </p:spPr>
      </p:pic>
      <p:sp>
        <p:nvSpPr>
          <p:cNvPr id="44" name="Rounded Rectangle 43">
            <a:extLst>
              <a:ext uri="{FF2B5EF4-FFF2-40B4-BE49-F238E27FC236}">
                <a16:creationId xmlns:a16="http://schemas.microsoft.com/office/drawing/2014/main" id="{9855164B-C32A-B344-BFEC-82B66857E087}"/>
              </a:ext>
            </a:extLst>
          </p:cNvPr>
          <p:cNvSpPr/>
          <p:nvPr/>
        </p:nvSpPr>
        <p:spPr>
          <a:xfrm>
            <a:off x="6350558" y="4559101"/>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How can the employee be a more competitive future  candidate?</a:t>
            </a:r>
          </a:p>
        </p:txBody>
      </p:sp>
      <p:pic>
        <p:nvPicPr>
          <p:cNvPr id="45" name="Graphic 44" descr="Fireworks">
            <a:extLst>
              <a:ext uri="{FF2B5EF4-FFF2-40B4-BE49-F238E27FC236}">
                <a16:creationId xmlns:a16="http://schemas.microsoft.com/office/drawing/2014/main" id="{81CFAF10-3102-7348-ADF6-CB8C755F651E}"/>
              </a:ext>
            </a:extLst>
          </p:cNvPr>
          <p:cNvPicPr>
            <a:picLocks noChangeAspect="1"/>
          </p:cNvPicPr>
          <p:nvPr/>
        </p:nvPicPr>
        <p:blipFill>
          <a:blip r:embed="rId10">
            <a:extLst>
              <a:ext uri="{96DAC541-7B7A-43D3-8B79-37D633B846F1}">
                <asvg:svgBlip xmlns:asvg="http://schemas.microsoft.com/office/drawing/2016/SVG/main" r:embed="rId17"/>
              </a:ext>
            </a:extLst>
          </a:blip>
          <a:srcRect/>
          <a:stretch/>
        </p:blipFill>
        <p:spPr>
          <a:xfrm>
            <a:off x="6493255" y="4664764"/>
            <a:ext cx="385288" cy="385288"/>
          </a:xfrm>
          <a:prstGeom prst="rect">
            <a:avLst/>
          </a:prstGeom>
        </p:spPr>
      </p:pic>
      <p:sp>
        <p:nvSpPr>
          <p:cNvPr id="46" name="Rounded Rectangle 45">
            <a:extLst>
              <a:ext uri="{FF2B5EF4-FFF2-40B4-BE49-F238E27FC236}">
                <a16:creationId xmlns:a16="http://schemas.microsoft.com/office/drawing/2014/main" id="{DD065DA1-B669-3544-BB33-02801B7D34AB}"/>
              </a:ext>
            </a:extLst>
          </p:cNvPr>
          <p:cNvSpPr/>
          <p:nvPr/>
        </p:nvSpPr>
        <p:spPr>
          <a:xfrm>
            <a:off x="6350558" y="5291680"/>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Are there any other obstacles to attaining their goals? </a:t>
            </a:r>
          </a:p>
        </p:txBody>
      </p:sp>
      <p:pic>
        <p:nvPicPr>
          <p:cNvPr id="47" name="Graphic 46" descr="Moustache face with solid fill">
            <a:extLst>
              <a:ext uri="{FF2B5EF4-FFF2-40B4-BE49-F238E27FC236}">
                <a16:creationId xmlns:a16="http://schemas.microsoft.com/office/drawing/2014/main" id="{E14F4105-688D-054B-A8D8-52DB3603FE3B}"/>
              </a:ext>
            </a:extLst>
          </p:cNvPr>
          <p:cNvPicPr>
            <a:picLocks noChangeAspect="1"/>
          </p:cNvPicPr>
          <p:nvPr/>
        </p:nvPicPr>
        <p:blipFill>
          <a:blip r:embed="rId12">
            <a:extLst>
              <a:ext uri="{96DAC541-7B7A-43D3-8B79-37D633B846F1}">
                <asvg:svgBlip xmlns:asvg="http://schemas.microsoft.com/office/drawing/2016/SVG/main" r:embed="rId18"/>
              </a:ext>
            </a:extLst>
          </a:blip>
          <a:srcRect/>
          <a:stretch/>
        </p:blipFill>
        <p:spPr>
          <a:xfrm>
            <a:off x="6493255" y="5397343"/>
            <a:ext cx="385288" cy="385288"/>
          </a:xfrm>
          <a:prstGeom prst="rect">
            <a:avLst/>
          </a:prstGeom>
        </p:spPr>
      </p:pic>
    </p:spTree>
    <p:extLst>
      <p:ext uri="{BB962C8B-B14F-4D97-AF65-F5344CB8AC3E}">
        <p14:creationId xmlns:p14="http://schemas.microsoft.com/office/powerpoint/2010/main" val="159099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2100-3E34-A44F-80D0-E691230CD475}"/>
              </a:ext>
            </a:extLst>
          </p:cNvPr>
          <p:cNvSpPr>
            <a:spLocks noGrp="1"/>
          </p:cNvSpPr>
          <p:nvPr>
            <p:ph type="title"/>
          </p:nvPr>
        </p:nvSpPr>
        <p:spPr/>
        <p:txBody>
          <a:bodyPr/>
          <a:lstStyle/>
          <a:p>
            <a:r>
              <a:rPr lang="en-GB" dirty="0"/>
              <a:t>Smart Insights tools to determine current capability</a:t>
            </a:r>
          </a:p>
        </p:txBody>
      </p:sp>
      <p:pic>
        <p:nvPicPr>
          <p:cNvPr id="4" name="Picture 3" descr="A screenshot of a cell phone&#10;&#10;Description automatically generated">
            <a:extLst>
              <a:ext uri="{FF2B5EF4-FFF2-40B4-BE49-F238E27FC236}">
                <a16:creationId xmlns:a16="http://schemas.microsoft.com/office/drawing/2014/main" id="{A6B2A595-B3E2-394A-ABC1-D6A421FF8183}"/>
              </a:ext>
            </a:extLst>
          </p:cNvPr>
          <p:cNvPicPr>
            <a:picLocks noChangeAspect="1"/>
          </p:cNvPicPr>
          <p:nvPr/>
        </p:nvPicPr>
        <p:blipFill>
          <a:blip r:embed="rId2"/>
          <a:stretch>
            <a:fillRect/>
          </a:stretch>
        </p:blipFill>
        <p:spPr>
          <a:xfrm>
            <a:off x="986553" y="1485900"/>
            <a:ext cx="4089400" cy="53721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6A67EA5E-9DD9-004A-8F01-046357E4323F}"/>
              </a:ext>
            </a:extLst>
          </p:cNvPr>
          <p:cNvPicPr>
            <a:picLocks noChangeAspect="1"/>
          </p:cNvPicPr>
          <p:nvPr/>
        </p:nvPicPr>
        <p:blipFill>
          <a:blip r:embed="rId3"/>
          <a:stretch>
            <a:fillRect/>
          </a:stretch>
        </p:blipFill>
        <p:spPr>
          <a:xfrm>
            <a:off x="6589276" y="1485900"/>
            <a:ext cx="4089400" cy="5372100"/>
          </a:xfrm>
          <a:prstGeom prst="rect">
            <a:avLst/>
          </a:prstGeom>
        </p:spPr>
      </p:pic>
    </p:spTree>
    <p:extLst>
      <p:ext uri="{BB962C8B-B14F-4D97-AF65-F5344CB8AC3E}">
        <p14:creationId xmlns:p14="http://schemas.microsoft.com/office/powerpoint/2010/main" val="275312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99E-B0B6-D34D-83D3-BD904D2F4525}"/>
              </a:ext>
            </a:extLst>
          </p:cNvPr>
          <p:cNvSpPr>
            <a:spLocks noGrp="1"/>
          </p:cNvSpPr>
          <p:nvPr>
            <p:ph type="title"/>
          </p:nvPr>
        </p:nvSpPr>
        <p:spPr/>
        <p:txBody>
          <a:bodyPr/>
          <a:lstStyle/>
          <a:p>
            <a:r>
              <a:rPr lang="en-GB" dirty="0"/>
              <a:t>Current situation</a:t>
            </a:r>
          </a:p>
        </p:txBody>
      </p:sp>
      <p:sp>
        <p:nvSpPr>
          <p:cNvPr id="3" name="Text Placeholder 2">
            <a:extLst>
              <a:ext uri="{FF2B5EF4-FFF2-40B4-BE49-F238E27FC236}">
                <a16:creationId xmlns:a16="http://schemas.microsoft.com/office/drawing/2014/main" id="{B54DA5C9-82EA-AF47-AF8E-DF7AB80094FA}"/>
              </a:ext>
            </a:extLst>
          </p:cNvPr>
          <p:cNvSpPr>
            <a:spLocks noGrp="1"/>
          </p:cNvSpPr>
          <p:nvPr>
            <p:ph type="body" idx="1"/>
          </p:nvPr>
        </p:nvSpPr>
        <p:spPr>
          <a:xfrm>
            <a:off x="213361" y="1779104"/>
            <a:ext cx="11713596" cy="1190238"/>
          </a:xfrm>
        </p:spPr>
        <p:txBody>
          <a:bodyPr/>
          <a:lstStyle/>
          <a:p>
            <a:r>
              <a:rPr lang="en-GB" sz="2400" dirty="0">
                <a:solidFill>
                  <a:schemeClr val="tx1"/>
                </a:solidFill>
              </a:rPr>
              <a:t>Considering the questions on the previous slide, reflect honestly on your current reality as it will be difficult to reach your development goal without fully considering your starting point.</a:t>
            </a:r>
          </a:p>
        </p:txBody>
      </p:sp>
      <p:sp>
        <p:nvSpPr>
          <p:cNvPr id="4" name="Rectangle 3">
            <a:extLst>
              <a:ext uri="{FF2B5EF4-FFF2-40B4-BE49-F238E27FC236}">
                <a16:creationId xmlns:a16="http://schemas.microsoft.com/office/drawing/2014/main" id="{B561A4D1-55AC-F849-94D3-95ACE79F0AB7}"/>
              </a:ext>
            </a:extLst>
          </p:cNvPr>
          <p:cNvSpPr/>
          <p:nvPr/>
        </p:nvSpPr>
        <p:spPr>
          <a:xfrm>
            <a:off x="353961" y="3038916"/>
            <a:ext cx="11562736" cy="952981"/>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Example: I am very successful in my current role and often take on extra responsibilities around administration and other general tasks. Often I hear people talking about other marketing channels, such as email and social media, and I want to be able to know how to use these to support a campaign.</a:t>
            </a:r>
          </a:p>
        </p:txBody>
      </p:sp>
      <p:sp>
        <p:nvSpPr>
          <p:cNvPr id="5" name="Rectangle 4">
            <a:extLst>
              <a:ext uri="{FF2B5EF4-FFF2-40B4-BE49-F238E27FC236}">
                <a16:creationId xmlns:a16="http://schemas.microsoft.com/office/drawing/2014/main" id="{33A4271A-4D42-4F40-B837-43BD29F51C76}"/>
              </a:ext>
            </a:extLst>
          </p:cNvPr>
          <p:cNvSpPr/>
          <p:nvPr/>
        </p:nvSpPr>
        <p:spPr>
          <a:xfrm>
            <a:off x="353961" y="4097385"/>
            <a:ext cx="11562736" cy="2411570"/>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tx1"/>
                </a:solidFill>
              </a:rPr>
              <a:t>My current reality…</a:t>
            </a:r>
          </a:p>
        </p:txBody>
      </p:sp>
    </p:spTree>
    <p:extLst>
      <p:ext uri="{BB962C8B-B14F-4D97-AF65-F5344CB8AC3E}">
        <p14:creationId xmlns:p14="http://schemas.microsoft.com/office/powerpoint/2010/main" val="310673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F006FAD3-8D58-D14B-A0A0-B5B1D215D526}"/>
              </a:ext>
            </a:extLst>
          </p:cNvPr>
          <p:cNvSpPr/>
          <p:nvPr/>
        </p:nvSpPr>
        <p:spPr>
          <a:xfrm>
            <a:off x="400930" y="1709530"/>
            <a:ext cx="5440512" cy="531255"/>
          </a:xfrm>
          <a:prstGeom prst="roundRect">
            <a:avLst/>
          </a:prstGeom>
          <a:solidFill>
            <a:sysClr val="window" lastClr="FFFFFF">
              <a:lumMod val="95000"/>
              <a:hueOff val="0"/>
              <a:satOff val="0"/>
              <a:lumOff val="0"/>
              <a:alphaOff val="0"/>
            </a:sysClr>
          </a:solidFill>
          <a:ln>
            <a:noFill/>
          </a:ln>
          <a:effectLst/>
        </p:spPr>
        <p:txBody>
          <a:bodyPr rtlCol="0" anchor="ctr"/>
          <a:lstStyle/>
          <a:p>
            <a:pPr algn="ctr"/>
            <a:r>
              <a:rPr lang="en-GB" dirty="0"/>
              <a:t>Questions for employee</a:t>
            </a:r>
          </a:p>
        </p:txBody>
      </p:sp>
      <p:sp>
        <p:nvSpPr>
          <p:cNvPr id="8" name="Rounded Rectangle 7">
            <a:extLst>
              <a:ext uri="{FF2B5EF4-FFF2-40B4-BE49-F238E27FC236}">
                <a16:creationId xmlns:a16="http://schemas.microsoft.com/office/drawing/2014/main" id="{18D096B4-F492-9A46-962F-08E1185A98E0}"/>
              </a:ext>
            </a:extLst>
          </p:cNvPr>
          <p:cNvSpPr/>
          <p:nvPr/>
        </p:nvSpPr>
        <p:spPr>
          <a:xfrm>
            <a:off x="6350559" y="1709530"/>
            <a:ext cx="5440512" cy="531255"/>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ysClr val="windowText" lastClr="000000"/>
                </a:solidFill>
              </a:rPr>
              <a:t>Reality check</a:t>
            </a:r>
          </a:p>
        </p:txBody>
      </p:sp>
      <p:sp>
        <p:nvSpPr>
          <p:cNvPr id="9" name="Title 8">
            <a:extLst>
              <a:ext uri="{FF2B5EF4-FFF2-40B4-BE49-F238E27FC236}">
                <a16:creationId xmlns:a16="http://schemas.microsoft.com/office/drawing/2014/main" id="{10A8E953-7465-DF45-BA1D-092244AB4C7D}"/>
              </a:ext>
            </a:extLst>
          </p:cNvPr>
          <p:cNvSpPr>
            <a:spLocks noGrp="1"/>
          </p:cNvSpPr>
          <p:nvPr>
            <p:ph type="title"/>
          </p:nvPr>
        </p:nvSpPr>
        <p:spPr/>
        <p:txBody>
          <a:bodyPr/>
          <a:lstStyle/>
          <a:p>
            <a:r>
              <a:rPr lang="en-GB" sz="3200" dirty="0"/>
              <a:t>Options: What choices do you have e.g. skills development, coaching?</a:t>
            </a:r>
          </a:p>
        </p:txBody>
      </p:sp>
      <p:sp>
        <p:nvSpPr>
          <p:cNvPr id="10" name="Rounded Rectangle 9">
            <a:extLst>
              <a:ext uri="{FF2B5EF4-FFF2-40B4-BE49-F238E27FC236}">
                <a16:creationId xmlns:a16="http://schemas.microsoft.com/office/drawing/2014/main" id="{1F7C2812-C59E-334C-BB05-27F3BA6E69A5}"/>
              </a:ext>
            </a:extLst>
          </p:cNvPr>
          <p:cNvSpPr/>
          <p:nvPr/>
        </p:nvSpPr>
        <p:spPr>
          <a:xfrm>
            <a:off x="400930" y="2361364"/>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r>
              <a:rPr lang="en-GB" sz="1600" dirty="0"/>
              <a:t>What can you do right now to further develop the skills you need to reach your career goal? </a:t>
            </a:r>
          </a:p>
        </p:txBody>
      </p:sp>
      <p:pic>
        <p:nvPicPr>
          <p:cNvPr id="17" name="Graphic 16" descr="Stopwatch">
            <a:extLst>
              <a:ext uri="{FF2B5EF4-FFF2-40B4-BE49-F238E27FC236}">
                <a16:creationId xmlns:a16="http://schemas.microsoft.com/office/drawing/2014/main" id="{3C59FDAA-4ED5-E644-8492-0504789CC5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27" y="2467027"/>
            <a:ext cx="385288" cy="385288"/>
          </a:xfrm>
          <a:prstGeom prst="rect">
            <a:avLst/>
          </a:prstGeom>
        </p:spPr>
      </p:pic>
      <p:sp>
        <p:nvSpPr>
          <p:cNvPr id="22" name="Rounded Rectangle 21">
            <a:extLst>
              <a:ext uri="{FF2B5EF4-FFF2-40B4-BE49-F238E27FC236}">
                <a16:creationId xmlns:a16="http://schemas.microsoft.com/office/drawing/2014/main" id="{80258C59-952D-024C-9093-7DF5C7EA080D}"/>
              </a:ext>
            </a:extLst>
          </p:cNvPr>
          <p:cNvSpPr/>
          <p:nvPr/>
        </p:nvSpPr>
        <p:spPr>
          <a:xfrm>
            <a:off x="400930" y="3093943"/>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assignments, projects, or experiences could you pursue?</a:t>
            </a:r>
          </a:p>
        </p:txBody>
      </p:sp>
      <p:pic>
        <p:nvPicPr>
          <p:cNvPr id="23" name="Graphic 22" descr="User network">
            <a:extLst>
              <a:ext uri="{FF2B5EF4-FFF2-40B4-BE49-F238E27FC236}">
                <a16:creationId xmlns:a16="http://schemas.microsoft.com/office/drawing/2014/main" id="{F9D9EA3C-481E-0C4F-8447-2994DF216F4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43627" y="3199606"/>
            <a:ext cx="385288" cy="385288"/>
          </a:xfrm>
          <a:prstGeom prst="rect">
            <a:avLst/>
          </a:prstGeom>
        </p:spPr>
      </p:pic>
      <p:sp>
        <p:nvSpPr>
          <p:cNvPr id="19" name="Rounded Rectangle 18">
            <a:extLst>
              <a:ext uri="{FF2B5EF4-FFF2-40B4-BE49-F238E27FC236}">
                <a16:creationId xmlns:a16="http://schemas.microsoft.com/office/drawing/2014/main" id="{EB83B352-6119-4D4E-8E13-FC7FF2A7977C}"/>
              </a:ext>
            </a:extLst>
          </p:cNvPr>
          <p:cNvSpPr/>
          <p:nvPr/>
        </p:nvSpPr>
        <p:spPr>
          <a:xfrm>
            <a:off x="400930" y="6060106"/>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is the first step you can take to achieve your goal?</a:t>
            </a:r>
          </a:p>
        </p:txBody>
      </p:sp>
      <p:pic>
        <p:nvPicPr>
          <p:cNvPr id="20" name="Graphic 19" descr="Lightbulb and gear">
            <a:extLst>
              <a:ext uri="{FF2B5EF4-FFF2-40B4-BE49-F238E27FC236}">
                <a16:creationId xmlns:a16="http://schemas.microsoft.com/office/drawing/2014/main" id="{7C13D03F-8C0A-5341-9722-9F8784EA61B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43627" y="6165769"/>
            <a:ext cx="385288" cy="385288"/>
          </a:xfrm>
          <a:prstGeom prst="rect">
            <a:avLst/>
          </a:prstGeom>
        </p:spPr>
      </p:pic>
      <p:sp>
        <p:nvSpPr>
          <p:cNvPr id="24" name="Rounded Rectangle 23">
            <a:extLst>
              <a:ext uri="{FF2B5EF4-FFF2-40B4-BE49-F238E27FC236}">
                <a16:creationId xmlns:a16="http://schemas.microsoft.com/office/drawing/2014/main" id="{443A81A1-6054-0A41-B738-1F54B45466F2}"/>
              </a:ext>
            </a:extLst>
          </p:cNvPr>
          <p:cNvSpPr/>
          <p:nvPr/>
        </p:nvSpPr>
        <p:spPr>
          <a:xfrm>
            <a:off x="400930" y="3826522"/>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are your networking or mentorship options?</a:t>
            </a:r>
          </a:p>
        </p:txBody>
      </p:sp>
      <p:pic>
        <p:nvPicPr>
          <p:cNvPr id="25" name="Graphic 24" descr="Lightbulb and pencil">
            <a:extLst>
              <a:ext uri="{FF2B5EF4-FFF2-40B4-BE49-F238E27FC236}">
                <a16:creationId xmlns:a16="http://schemas.microsoft.com/office/drawing/2014/main" id="{287B70D9-E7CA-8D44-BFE8-C59AF2F6D3E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543627" y="3932185"/>
            <a:ext cx="385288" cy="385288"/>
          </a:xfrm>
          <a:prstGeom prst="rect">
            <a:avLst/>
          </a:prstGeom>
        </p:spPr>
      </p:pic>
      <p:sp>
        <p:nvSpPr>
          <p:cNvPr id="26" name="Rounded Rectangle 25">
            <a:extLst>
              <a:ext uri="{FF2B5EF4-FFF2-40B4-BE49-F238E27FC236}">
                <a16:creationId xmlns:a16="http://schemas.microsoft.com/office/drawing/2014/main" id="{E3DA2AC9-8476-5A4A-BE5B-68F799FFA3F0}"/>
              </a:ext>
            </a:extLst>
          </p:cNvPr>
          <p:cNvSpPr/>
          <p:nvPr/>
        </p:nvSpPr>
        <p:spPr>
          <a:xfrm>
            <a:off x="400930" y="4559101"/>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has worked for you already? How could you do more of that?</a:t>
            </a:r>
          </a:p>
        </p:txBody>
      </p:sp>
      <p:pic>
        <p:nvPicPr>
          <p:cNvPr id="27" name="Graphic 26" descr="Fireworks">
            <a:extLst>
              <a:ext uri="{FF2B5EF4-FFF2-40B4-BE49-F238E27FC236}">
                <a16:creationId xmlns:a16="http://schemas.microsoft.com/office/drawing/2014/main" id="{A9CC3FC0-284F-E844-94B9-E6610C0E2E66}"/>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543627" y="4664764"/>
            <a:ext cx="385288" cy="385288"/>
          </a:xfrm>
          <a:prstGeom prst="rect">
            <a:avLst/>
          </a:prstGeom>
        </p:spPr>
      </p:pic>
      <p:sp>
        <p:nvSpPr>
          <p:cNvPr id="28" name="Rounded Rectangle 27">
            <a:extLst>
              <a:ext uri="{FF2B5EF4-FFF2-40B4-BE49-F238E27FC236}">
                <a16:creationId xmlns:a16="http://schemas.microsoft.com/office/drawing/2014/main" id="{78B44C4B-B862-6C4C-A123-5698CC2841C1}"/>
              </a:ext>
            </a:extLst>
          </p:cNvPr>
          <p:cNvSpPr/>
          <p:nvPr/>
        </p:nvSpPr>
        <p:spPr>
          <a:xfrm>
            <a:off x="400930" y="5291680"/>
            <a:ext cx="5440512" cy="612000"/>
          </a:xfrm>
          <a:prstGeom prst="roundRect">
            <a:avLst/>
          </a:prstGeom>
          <a:solidFill>
            <a:sysClr val="window" lastClr="FFFFFF">
              <a:lumMod val="95000"/>
              <a:hueOff val="0"/>
              <a:satOff val="0"/>
              <a:lumOff val="0"/>
              <a:alphaOff val="0"/>
            </a:sysClr>
          </a:solidFill>
          <a:ln>
            <a:no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do you think you need to do to get closer to your goal?</a:t>
            </a:r>
          </a:p>
        </p:txBody>
      </p:sp>
      <p:pic>
        <p:nvPicPr>
          <p:cNvPr id="29" name="Graphic 28" descr="Moustache face with solid fill">
            <a:extLst>
              <a:ext uri="{FF2B5EF4-FFF2-40B4-BE49-F238E27FC236}">
                <a16:creationId xmlns:a16="http://schemas.microsoft.com/office/drawing/2014/main" id="{96D81793-D98A-2E46-A398-08DF7592A857}"/>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543627" y="5397343"/>
            <a:ext cx="385288" cy="385288"/>
          </a:xfrm>
          <a:prstGeom prst="rect">
            <a:avLst/>
          </a:prstGeom>
        </p:spPr>
      </p:pic>
      <p:sp>
        <p:nvSpPr>
          <p:cNvPr id="36" name="Rounded Rectangle 35">
            <a:extLst>
              <a:ext uri="{FF2B5EF4-FFF2-40B4-BE49-F238E27FC236}">
                <a16:creationId xmlns:a16="http://schemas.microsoft.com/office/drawing/2014/main" id="{7AF893F8-A4C7-C640-A8FB-3C89A0626DAC}"/>
              </a:ext>
            </a:extLst>
          </p:cNvPr>
          <p:cNvSpPr/>
          <p:nvPr/>
        </p:nvSpPr>
        <p:spPr>
          <a:xfrm>
            <a:off x="6350558" y="2361364"/>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r>
              <a:rPr lang="en-GB" sz="1600" dirty="0"/>
              <a:t>What growth opportunities have you looked into or know about?</a:t>
            </a:r>
          </a:p>
        </p:txBody>
      </p:sp>
      <p:pic>
        <p:nvPicPr>
          <p:cNvPr id="37" name="Graphic 36" descr="Stopwatch">
            <a:extLst>
              <a:ext uri="{FF2B5EF4-FFF2-40B4-BE49-F238E27FC236}">
                <a16:creationId xmlns:a16="http://schemas.microsoft.com/office/drawing/2014/main" id="{91F79BE3-631A-8F48-90AA-78B28C09055E}"/>
              </a:ext>
            </a:extLst>
          </p:cNvPr>
          <p:cNvPicPr>
            <a:picLocks noChangeAspect="1"/>
          </p:cNvPicPr>
          <p:nvPr/>
        </p:nvPicPr>
        <p:blipFill>
          <a:blip r:embed="rId2">
            <a:extLst>
              <a:ext uri="{96DAC541-7B7A-43D3-8B79-37D633B846F1}">
                <asvg:svgBlip xmlns:asvg="http://schemas.microsoft.com/office/drawing/2016/SVG/main" r:embed="rId14"/>
              </a:ext>
            </a:extLst>
          </a:blip>
          <a:stretch>
            <a:fillRect/>
          </a:stretch>
        </p:blipFill>
        <p:spPr>
          <a:xfrm>
            <a:off x="6493255" y="2467027"/>
            <a:ext cx="385288" cy="385288"/>
          </a:xfrm>
          <a:prstGeom prst="rect">
            <a:avLst/>
          </a:prstGeom>
        </p:spPr>
      </p:pic>
      <p:sp>
        <p:nvSpPr>
          <p:cNvPr id="38" name="Rounded Rectangle 37">
            <a:extLst>
              <a:ext uri="{FF2B5EF4-FFF2-40B4-BE49-F238E27FC236}">
                <a16:creationId xmlns:a16="http://schemas.microsoft.com/office/drawing/2014/main" id="{7F510E4D-79D9-BE49-A1BA-06EC6283B2E4}"/>
              </a:ext>
            </a:extLst>
          </p:cNvPr>
          <p:cNvSpPr/>
          <p:nvPr/>
        </p:nvSpPr>
        <p:spPr>
          <a:xfrm>
            <a:off x="6350558" y="3093943"/>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special projects could I assign you?</a:t>
            </a:r>
            <a:endParaRPr lang="en-US" sz="1600" dirty="0">
              <a:solidFill>
                <a:sysClr val="windowText" lastClr="000000">
                  <a:hueOff val="0"/>
                  <a:satOff val="0"/>
                  <a:lumOff val="0"/>
                  <a:alphaOff val="0"/>
                </a:sysClr>
              </a:solidFill>
            </a:endParaRPr>
          </a:p>
        </p:txBody>
      </p:sp>
      <p:pic>
        <p:nvPicPr>
          <p:cNvPr id="39" name="Graphic 38" descr="User network">
            <a:extLst>
              <a:ext uri="{FF2B5EF4-FFF2-40B4-BE49-F238E27FC236}">
                <a16:creationId xmlns:a16="http://schemas.microsoft.com/office/drawing/2014/main" id="{E27168FA-5C63-8643-A8DC-5024D703079A}"/>
              </a:ext>
            </a:extLst>
          </p:cNvPr>
          <p:cNvPicPr>
            <a:picLocks noChangeAspect="1"/>
          </p:cNvPicPr>
          <p:nvPr/>
        </p:nvPicPr>
        <p:blipFill>
          <a:blip r:embed="rId4">
            <a:extLst>
              <a:ext uri="{96DAC541-7B7A-43D3-8B79-37D633B846F1}">
                <asvg:svgBlip xmlns:asvg="http://schemas.microsoft.com/office/drawing/2016/SVG/main" r:embed="rId15"/>
              </a:ext>
            </a:extLst>
          </a:blip>
          <a:srcRect/>
          <a:stretch/>
        </p:blipFill>
        <p:spPr>
          <a:xfrm>
            <a:off x="6493255" y="3199606"/>
            <a:ext cx="385288" cy="385288"/>
          </a:xfrm>
          <a:prstGeom prst="rect">
            <a:avLst/>
          </a:prstGeom>
        </p:spPr>
      </p:pic>
      <p:sp>
        <p:nvSpPr>
          <p:cNvPr id="40" name="Rounded Rectangle 39">
            <a:extLst>
              <a:ext uri="{FF2B5EF4-FFF2-40B4-BE49-F238E27FC236}">
                <a16:creationId xmlns:a16="http://schemas.microsoft.com/office/drawing/2014/main" id="{D03C4439-8F99-8946-A52E-BAEDDCD6566B}"/>
              </a:ext>
            </a:extLst>
          </p:cNvPr>
          <p:cNvSpPr/>
          <p:nvPr/>
        </p:nvSpPr>
        <p:spPr>
          <a:xfrm>
            <a:off x="6350558" y="6060106"/>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What other learning opportunities or resources could you refer the employee to?</a:t>
            </a:r>
          </a:p>
        </p:txBody>
      </p:sp>
      <p:pic>
        <p:nvPicPr>
          <p:cNvPr id="41" name="Graphic 40" descr="Lightbulb and gear">
            <a:extLst>
              <a:ext uri="{FF2B5EF4-FFF2-40B4-BE49-F238E27FC236}">
                <a16:creationId xmlns:a16="http://schemas.microsoft.com/office/drawing/2014/main" id="{3186A50F-789D-DA43-A7E9-DCBD7035AFC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493255" y="6165769"/>
            <a:ext cx="385288" cy="385288"/>
          </a:xfrm>
          <a:prstGeom prst="rect">
            <a:avLst/>
          </a:prstGeom>
        </p:spPr>
      </p:pic>
      <p:sp>
        <p:nvSpPr>
          <p:cNvPr id="42" name="Rounded Rectangle 41">
            <a:extLst>
              <a:ext uri="{FF2B5EF4-FFF2-40B4-BE49-F238E27FC236}">
                <a16:creationId xmlns:a16="http://schemas.microsoft.com/office/drawing/2014/main" id="{8624D8B0-0958-5F47-81E7-8BFADC4E62AE}"/>
              </a:ext>
            </a:extLst>
          </p:cNvPr>
          <p:cNvSpPr/>
          <p:nvPr/>
        </p:nvSpPr>
        <p:spPr>
          <a:xfrm>
            <a:off x="6350558" y="3826522"/>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Who could I introduce the employee to?</a:t>
            </a:r>
          </a:p>
        </p:txBody>
      </p:sp>
      <p:pic>
        <p:nvPicPr>
          <p:cNvPr id="43" name="Graphic 42" descr="Lightbulb and pencil">
            <a:extLst>
              <a:ext uri="{FF2B5EF4-FFF2-40B4-BE49-F238E27FC236}">
                <a16:creationId xmlns:a16="http://schemas.microsoft.com/office/drawing/2014/main" id="{49BD7B1E-822C-2E43-8AE6-2AA7DFB71566}"/>
              </a:ext>
            </a:extLst>
          </p:cNvPr>
          <p:cNvPicPr>
            <a:picLocks noChangeAspect="1"/>
          </p:cNvPicPr>
          <p:nvPr/>
        </p:nvPicPr>
        <p:blipFill>
          <a:blip r:embed="rId8">
            <a:extLst>
              <a:ext uri="{96DAC541-7B7A-43D3-8B79-37D633B846F1}">
                <asvg:svgBlip xmlns:asvg="http://schemas.microsoft.com/office/drawing/2016/SVG/main" r:embed="rId16"/>
              </a:ext>
            </a:extLst>
          </a:blip>
          <a:srcRect/>
          <a:stretch/>
        </p:blipFill>
        <p:spPr>
          <a:xfrm>
            <a:off x="6493255" y="3932185"/>
            <a:ext cx="385288" cy="385288"/>
          </a:xfrm>
          <a:prstGeom prst="rect">
            <a:avLst/>
          </a:prstGeom>
        </p:spPr>
      </p:pic>
      <p:sp>
        <p:nvSpPr>
          <p:cNvPr id="44" name="Rounded Rectangle 43">
            <a:extLst>
              <a:ext uri="{FF2B5EF4-FFF2-40B4-BE49-F238E27FC236}">
                <a16:creationId xmlns:a16="http://schemas.microsoft.com/office/drawing/2014/main" id="{9855164B-C32A-B344-BFEC-82B66857E087}"/>
              </a:ext>
            </a:extLst>
          </p:cNvPr>
          <p:cNvSpPr/>
          <p:nvPr/>
        </p:nvSpPr>
        <p:spPr>
          <a:xfrm>
            <a:off x="6350558" y="4559101"/>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Are there any cross-functional training opportunities?</a:t>
            </a:r>
          </a:p>
        </p:txBody>
      </p:sp>
      <p:pic>
        <p:nvPicPr>
          <p:cNvPr id="45" name="Graphic 44" descr="Fireworks">
            <a:extLst>
              <a:ext uri="{FF2B5EF4-FFF2-40B4-BE49-F238E27FC236}">
                <a16:creationId xmlns:a16="http://schemas.microsoft.com/office/drawing/2014/main" id="{81CFAF10-3102-7348-ADF6-CB8C755F651E}"/>
              </a:ext>
            </a:extLst>
          </p:cNvPr>
          <p:cNvPicPr>
            <a:picLocks noChangeAspect="1"/>
          </p:cNvPicPr>
          <p:nvPr/>
        </p:nvPicPr>
        <p:blipFill>
          <a:blip r:embed="rId10">
            <a:extLst>
              <a:ext uri="{96DAC541-7B7A-43D3-8B79-37D633B846F1}">
                <asvg:svgBlip xmlns:asvg="http://schemas.microsoft.com/office/drawing/2016/SVG/main" r:embed="rId17"/>
              </a:ext>
            </a:extLst>
          </a:blip>
          <a:srcRect/>
          <a:stretch/>
        </p:blipFill>
        <p:spPr>
          <a:xfrm>
            <a:off x="6493255" y="4664764"/>
            <a:ext cx="385288" cy="385288"/>
          </a:xfrm>
          <a:prstGeom prst="rect">
            <a:avLst/>
          </a:prstGeom>
        </p:spPr>
      </p:pic>
      <p:sp>
        <p:nvSpPr>
          <p:cNvPr id="46" name="Rounded Rectangle 45">
            <a:extLst>
              <a:ext uri="{FF2B5EF4-FFF2-40B4-BE49-F238E27FC236}">
                <a16:creationId xmlns:a16="http://schemas.microsoft.com/office/drawing/2014/main" id="{DD065DA1-B669-3544-BB33-02801B7D34AB}"/>
              </a:ext>
            </a:extLst>
          </p:cNvPr>
          <p:cNvSpPr/>
          <p:nvPr/>
        </p:nvSpPr>
        <p:spPr>
          <a:xfrm>
            <a:off x="6350558" y="5291680"/>
            <a:ext cx="5440512" cy="612000"/>
          </a:xfrm>
          <a:prstGeom prst="roundRect">
            <a:avLst/>
          </a:prstGeom>
          <a:solidFill>
            <a:schemeClr val="bg2">
              <a:lumMod val="90000"/>
            </a:schemeClr>
          </a:solidFill>
          <a:ln>
            <a:solidFill>
              <a:schemeClr val="bg2">
                <a:lumMod val="90000"/>
              </a:schemeClr>
            </a:solidFill>
          </a:ln>
          <a:effectLst/>
        </p:spPr>
        <p:txBody>
          <a:bodyPr lIns="720000" rtlCol="0" anchor="ctr"/>
          <a:lstStyle/>
          <a:p>
            <a:pPr lvl="0">
              <a:lnSpc>
                <a:spcPct val="100000"/>
              </a:lnSpc>
            </a:pPr>
            <a:r>
              <a:rPr lang="en-GB" sz="1600" dirty="0">
                <a:solidFill>
                  <a:sysClr val="windowText" lastClr="000000">
                    <a:hueOff val="0"/>
                    <a:satOff val="0"/>
                    <a:lumOff val="0"/>
                    <a:alphaOff val="0"/>
                  </a:sysClr>
                </a:solidFill>
              </a:rPr>
              <a:t>Are there any relevant job openings, promotional opportunities, or business needs in the pipeline?</a:t>
            </a:r>
          </a:p>
        </p:txBody>
      </p:sp>
      <p:pic>
        <p:nvPicPr>
          <p:cNvPr id="47" name="Graphic 46" descr="Moustache face with solid fill">
            <a:extLst>
              <a:ext uri="{FF2B5EF4-FFF2-40B4-BE49-F238E27FC236}">
                <a16:creationId xmlns:a16="http://schemas.microsoft.com/office/drawing/2014/main" id="{E14F4105-688D-054B-A8D8-52DB3603FE3B}"/>
              </a:ext>
            </a:extLst>
          </p:cNvPr>
          <p:cNvPicPr>
            <a:picLocks noChangeAspect="1"/>
          </p:cNvPicPr>
          <p:nvPr/>
        </p:nvPicPr>
        <p:blipFill>
          <a:blip r:embed="rId12">
            <a:extLst>
              <a:ext uri="{96DAC541-7B7A-43D3-8B79-37D633B846F1}">
                <asvg:svgBlip xmlns:asvg="http://schemas.microsoft.com/office/drawing/2016/SVG/main" r:embed="rId18"/>
              </a:ext>
            </a:extLst>
          </a:blip>
          <a:srcRect/>
          <a:stretch/>
        </p:blipFill>
        <p:spPr>
          <a:xfrm>
            <a:off x="6493255" y="5397343"/>
            <a:ext cx="385288" cy="385288"/>
          </a:xfrm>
          <a:prstGeom prst="rect">
            <a:avLst/>
          </a:prstGeom>
        </p:spPr>
      </p:pic>
    </p:spTree>
    <p:extLst>
      <p:ext uri="{BB962C8B-B14F-4D97-AF65-F5344CB8AC3E}">
        <p14:creationId xmlns:p14="http://schemas.microsoft.com/office/powerpoint/2010/main" val="147256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1947D9-AC45-5A42-9F18-7E52F2F216A1}"/>
              </a:ext>
            </a:extLst>
          </p:cNvPr>
          <p:cNvSpPr/>
          <p:nvPr/>
        </p:nvSpPr>
        <p:spPr>
          <a:xfrm>
            <a:off x="0" y="592853"/>
            <a:ext cx="12192000" cy="6265147"/>
          </a:xfrm>
          <a:prstGeom prst="rect">
            <a:avLst/>
          </a:prstGeom>
          <a:solidFill>
            <a:srgbClr val="5AC6FF"/>
          </a:solidFill>
          <a:ln>
            <a:solidFill>
              <a:srgbClr val="5AC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close up of a device&#10;&#10;Description automatically generated">
            <a:extLst>
              <a:ext uri="{FF2B5EF4-FFF2-40B4-BE49-F238E27FC236}">
                <a16:creationId xmlns:a16="http://schemas.microsoft.com/office/drawing/2014/main" id="{580F5588-AB8F-C243-8B71-CD2ECC4778E0}"/>
              </a:ext>
            </a:extLst>
          </p:cNvPr>
          <p:cNvPicPr>
            <a:picLocks noChangeAspect="1"/>
          </p:cNvPicPr>
          <p:nvPr/>
        </p:nvPicPr>
        <p:blipFill rotWithShape="1">
          <a:blip r:embed="rId2"/>
          <a:srcRect b="17437"/>
          <a:stretch/>
        </p:blipFill>
        <p:spPr>
          <a:xfrm>
            <a:off x="0" y="1709530"/>
            <a:ext cx="12033443" cy="4774732"/>
          </a:xfrm>
          <a:prstGeom prst="rect">
            <a:avLst/>
          </a:prstGeom>
        </p:spPr>
      </p:pic>
      <p:sp>
        <p:nvSpPr>
          <p:cNvPr id="5" name="Title 4">
            <a:extLst>
              <a:ext uri="{FF2B5EF4-FFF2-40B4-BE49-F238E27FC236}">
                <a16:creationId xmlns:a16="http://schemas.microsoft.com/office/drawing/2014/main" id="{DB4C0BFB-F876-7B4B-BCBC-FC58AE48CE6C}"/>
              </a:ext>
            </a:extLst>
          </p:cNvPr>
          <p:cNvSpPr>
            <a:spLocks noGrp="1"/>
          </p:cNvSpPr>
          <p:nvPr>
            <p:ph type="title"/>
          </p:nvPr>
        </p:nvSpPr>
        <p:spPr/>
        <p:txBody>
          <a:bodyPr/>
          <a:lstStyle/>
          <a:p>
            <a:r>
              <a:rPr lang="en-GB" dirty="0"/>
              <a:t>Select the most relevant Smart Insights toolkits </a:t>
            </a:r>
          </a:p>
        </p:txBody>
      </p:sp>
    </p:spTree>
    <p:extLst>
      <p:ext uri="{BB962C8B-B14F-4D97-AF65-F5344CB8AC3E}">
        <p14:creationId xmlns:p14="http://schemas.microsoft.com/office/powerpoint/2010/main" val="3017069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1898</Words>
  <Application>Microsoft Macintosh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Gill Sans</vt:lpstr>
      <vt:lpstr>Helvetica Neue Light</vt:lpstr>
      <vt:lpstr>Office Theme</vt:lpstr>
      <vt:lpstr>Digital marketing skills development planning template</vt:lpstr>
      <vt:lpstr>How to use this template</vt:lpstr>
      <vt:lpstr>Goal: What do you want to achieve?</vt:lpstr>
      <vt:lpstr>My development goal</vt:lpstr>
      <vt:lpstr>Reality: What is the current situation?</vt:lpstr>
      <vt:lpstr>Smart Insights tools to determine current capability</vt:lpstr>
      <vt:lpstr>Current situation</vt:lpstr>
      <vt:lpstr>Options: What choices do you have e.g. skills development, coaching?</vt:lpstr>
      <vt:lpstr>Select the most relevant Smart Insights toolkits </vt:lpstr>
      <vt:lpstr>Options</vt:lpstr>
      <vt:lpstr>Way forward: What action can you take?</vt:lpstr>
      <vt:lpstr>PowerPoint Presentation</vt:lpstr>
      <vt:lpstr>Way forward</vt:lpstr>
      <vt:lpstr>Progress reviews and feedback sessions</vt:lpstr>
      <vt:lpstr>Progress reviews and feedback sessions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Development Plan Template</dc:title>
  <dc:creator>Lyndon Baker</dc:creator>
  <cp:lastModifiedBy>Lyndon Baker</cp:lastModifiedBy>
  <cp:revision>67</cp:revision>
  <dcterms:created xsi:type="dcterms:W3CDTF">2020-04-08T07:45:37Z</dcterms:created>
  <dcterms:modified xsi:type="dcterms:W3CDTF">2020-04-17T06:23:16Z</dcterms:modified>
</cp:coreProperties>
</file>