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545" r:id="rId3"/>
    <p:sldId id="546" r:id="rId4"/>
    <p:sldId id="547" r:id="rId5"/>
    <p:sldId id="548" r:id="rId6"/>
    <p:sldId id="549" r:id="rId7"/>
    <p:sldId id="550" r:id="rId8"/>
    <p:sldId id="551" r:id="rId9"/>
    <p:sldId id="552" r:id="rId10"/>
    <p:sldId id="553" r:id="rId11"/>
    <p:sldId id="554" r:id="rId12"/>
    <p:sldId id="555" r:id="rId13"/>
    <p:sldId id="556" r:id="rId14"/>
    <p:sldId id="557" r:id="rId15"/>
    <p:sldId id="558" r:id="rId16"/>
    <p:sldId id="559" r:id="rId17"/>
    <p:sldId id="561" r:id="rId18"/>
    <p:sldId id="562" r:id="rId19"/>
    <p:sldId id="564" r:id="rId20"/>
    <p:sldId id="563" r:id="rId21"/>
    <p:sldId id="566" r:id="rId22"/>
    <p:sldId id="567" r:id="rId23"/>
    <p:sldId id="568" r:id="rId24"/>
    <p:sldId id="260" r:id="rId2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Estilo Médio 1 - Ênfas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5BE263C-DBD7-4A20-BB59-AAB30ACAA65A}" styleName="Estilo Médio 3 - Ênfase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15" autoAdjust="0"/>
    <p:restoredTop sz="94660"/>
  </p:normalViewPr>
  <p:slideViewPr>
    <p:cSldViewPr snapToGrid="0">
      <p:cViewPr varScale="1">
        <p:scale>
          <a:sx n="111" d="100"/>
          <a:sy n="111" d="100"/>
        </p:scale>
        <p:origin x="856" y="19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29A878-6908-4006-8D3B-65E25588F59A}" type="datetimeFigureOut">
              <a:rPr lang="pt-BR" smtClean="0"/>
              <a:t>15/06/2023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555397-0B0A-4572-9D0B-15CFA9F7C894}" type="slidenum">
              <a:rPr lang="pt-BR" smtClean="0"/>
              <a:t>‹nº›</a:t>
            </a:fld>
            <a:endParaRPr lang="pt-BR"/>
          </a:p>
        </p:txBody>
      </p:sp>
    </p:spTree>
    <p:extLst>
      <p:ext uri="{BB962C8B-B14F-4D97-AF65-F5344CB8AC3E}">
        <p14:creationId xmlns:p14="http://schemas.microsoft.com/office/powerpoint/2010/main" val="2615332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ECD82B-F289-4275-9A2F-40545B11848C}"/>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568649AB-B51B-4B5E-8703-75BFD8EC84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44DC8DBB-1D95-478A-B512-37B689EAF710}"/>
              </a:ext>
            </a:extLst>
          </p:cNvPr>
          <p:cNvSpPr>
            <a:spLocks noGrp="1"/>
          </p:cNvSpPr>
          <p:nvPr>
            <p:ph type="dt" sz="half" idx="10"/>
          </p:nvPr>
        </p:nvSpPr>
        <p:spPr/>
        <p:txBody>
          <a:bodyPr/>
          <a:lstStyle/>
          <a:p>
            <a:fld id="{A2A7A673-4CBA-42DB-9636-0C93131D0ED0}" type="datetimeFigureOut">
              <a:rPr lang="pt-BR" smtClean="0"/>
              <a:t>15/06/2023</a:t>
            </a:fld>
            <a:endParaRPr lang="pt-BR"/>
          </a:p>
        </p:txBody>
      </p:sp>
      <p:sp>
        <p:nvSpPr>
          <p:cNvPr id="5" name="Espaço Reservado para Rodapé 4">
            <a:extLst>
              <a:ext uri="{FF2B5EF4-FFF2-40B4-BE49-F238E27FC236}">
                <a16:creationId xmlns:a16="http://schemas.microsoft.com/office/drawing/2014/main" id="{862C9E39-D184-4B35-9DB8-EBB6C0C0458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F2713D2-88CF-4A37-9498-E04F02A1C0AF}"/>
              </a:ext>
            </a:extLst>
          </p:cNvPr>
          <p:cNvSpPr>
            <a:spLocks noGrp="1"/>
          </p:cNvSpPr>
          <p:nvPr>
            <p:ph type="sldNum" sz="quarter" idx="12"/>
          </p:nvPr>
        </p:nvSpPr>
        <p:spPr/>
        <p:txBody>
          <a:bodyPr/>
          <a:lstStyle/>
          <a:p>
            <a:fld id="{BD0C6F41-56D5-4D35-BEBE-061CF548347D}" type="slidenum">
              <a:rPr lang="pt-BR" smtClean="0"/>
              <a:t>‹nº›</a:t>
            </a:fld>
            <a:endParaRPr lang="pt-BR"/>
          </a:p>
        </p:txBody>
      </p:sp>
    </p:spTree>
    <p:extLst>
      <p:ext uri="{BB962C8B-B14F-4D97-AF65-F5344CB8AC3E}">
        <p14:creationId xmlns:p14="http://schemas.microsoft.com/office/powerpoint/2010/main" val="1241443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7509C5-6901-435E-975B-F19C0CD37D52}"/>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0AD86915-00C4-4952-ABE7-E63C5DF56891}"/>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BAD14F3-487E-4D31-AC30-A8AFEAF8C716}"/>
              </a:ext>
            </a:extLst>
          </p:cNvPr>
          <p:cNvSpPr>
            <a:spLocks noGrp="1"/>
          </p:cNvSpPr>
          <p:nvPr>
            <p:ph type="dt" sz="half" idx="10"/>
          </p:nvPr>
        </p:nvSpPr>
        <p:spPr/>
        <p:txBody>
          <a:bodyPr/>
          <a:lstStyle/>
          <a:p>
            <a:fld id="{A2A7A673-4CBA-42DB-9636-0C93131D0ED0}" type="datetimeFigureOut">
              <a:rPr lang="pt-BR" smtClean="0"/>
              <a:t>15/06/2023</a:t>
            </a:fld>
            <a:endParaRPr lang="pt-BR"/>
          </a:p>
        </p:txBody>
      </p:sp>
      <p:sp>
        <p:nvSpPr>
          <p:cNvPr id="5" name="Espaço Reservado para Rodapé 4">
            <a:extLst>
              <a:ext uri="{FF2B5EF4-FFF2-40B4-BE49-F238E27FC236}">
                <a16:creationId xmlns:a16="http://schemas.microsoft.com/office/drawing/2014/main" id="{2283BC4D-BD17-4FF1-9643-74946ECA84B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C597793-09FE-43E3-AC23-7453C423C443}"/>
              </a:ext>
            </a:extLst>
          </p:cNvPr>
          <p:cNvSpPr>
            <a:spLocks noGrp="1"/>
          </p:cNvSpPr>
          <p:nvPr>
            <p:ph type="sldNum" sz="quarter" idx="12"/>
          </p:nvPr>
        </p:nvSpPr>
        <p:spPr/>
        <p:txBody>
          <a:bodyPr/>
          <a:lstStyle/>
          <a:p>
            <a:fld id="{BD0C6F41-56D5-4D35-BEBE-061CF548347D}" type="slidenum">
              <a:rPr lang="pt-BR" smtClean="0"/>
              <a:t>‹nº›</a:t>
            </a:fld>
            <a:endParaRPr lang="pt-BR"/>
          </a:p>
        </p:txBody>
      </p:sp>
    </p:spTree>
    <p:extLst>
      <p:ext uri="{BB962C8B-B14F-4D97-AF65-F5344CB8AC3E}">
        <p14:creationId xmlns:p14="http://schemas.microsoft.com/office/powerpoint/2010/main" val="185215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DC756BB-D7DF-4AFC-B7D9-24275228F98B}"/>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94CE4434-D766-4986-9294-03CEE9F1E8EB}"/>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B418501-C19B-4B63-89FA-F86AB77B398F}"/>
              </a:ext>
            </a:extLst>
          </p:cNvPr>
          <p:cNvSpPr>
            <a:spLocks noGrp="1"/>
          </p:cNvSpPr>
          <p:nvPr>
            <p:ph type="dt" sz="half" idx="10"/>
          </p:nvPr>
        </p:nvSpPr>
        <p:spPr/>
        <p:txBody>
          <a:bodyPr/>
          <a:lstStyle/>
          <a:p>
            <a:fld id="{A2A7A673-4CBA-42DB-9636-0C93131D0ED0}" type="datetimeFigureOut">
              <a:rPr lang="pt-BR" smtClean="0"/>
              <a:t>15/06/2023</a:t>
            </a:fld>
            <a:endParaRPr lang="pt-BR"/>
          </a:p>
        </p:txBody>
      </p:sp>
      <p:sp>
        <p:nvSpPr>
          <p:cNvPr id="5" name="Espaço Reservado para Rodapé 4">
            <a:extLst>
              <a:ext uri="{FF2B5EF4-FFF2-40B4-BE49-F238E27FC236}">
                <a16:creationId xmlns:a16="http://schemas.microsoft.com/office/drawing/2014/main" id="{AF40503B-024C-4A58-9E1B-43D18E7E113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745F971-0630-46FD-9E74-B2E630B6876B}"/>
              </a:ext>
            </a:extLst>
          </p:cNvPr>
          <p:cNvSpPr>
            <a:spLocks noGrp="1"/>
          </p:cNvSpPr>
          <p:nvPr>
            <p:ph type="sldNum" sz="quarter" idx="12"/>
          </p:nvPr>
        </p:nvSpPr>
        <p:spPr/>
        <p:txBody>
          <a:bodyPr/>
          <a:lstStyle/>
          <a:p>
            <a:fld id="{BD0C6F41-56D5-4D35-BEBE-061CF548347D}" type="slidenum">
              <a:rPr lang="pt-BR" smtClean="0"/>
              <a:t>‹nº›</a:t>
            </a:fld>
            <a:endParaRPr lang="pt-BR"/>
          </a:p>
        </p:txBody>
      </p:sp>
    </p:spTree>
    <p:extLst>
      <p:ext uri="{BB962C8B-B14F-4D97-AF65-F5344CB8AC3E}">
        <p14:creationId xmlns:p14="http://schemas.microsoft.com/office/powerpoint/2010/main" val="1655943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508937-1AA2-4144-A00E-6F7C723CDAC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6AA5DDB5-9E3A-40A2-9AE4-D6C45C7B9500}"/>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5E4E66C-30B4-45A9-891C-FB10FBA90F56}"/>
              </a:ext>
            </a:extLst>
          </p:cNvPr>
          <p:cNvSpPr>
            <a:spLocks noGrp="1"/>
          </p:cNvSpPr>
          <p:nvPr>
            <p:ph type="dt" sz="half" idx="10"/>
          </p:nvPr>
        </p:nvSpPr>
        <p:spPr/>
        <p:txBody>
          <a:bodyPr/>
          <a:lstStyle/>
          <a:p>
            <a:fld id="{A2A7A673-4CBA-42DB-9636-0C93131D0ED0}" type="datetimeFigureOut">
              <a:rPr lang="pt-BR" smtClean="0"/>
              <a:t>15/06/2023</a:t>
            </a:fld>
            <a:endParaRPr lang="pt-BR"/>
          </a:p>
        </p:txBody>
      </p:sp>
      <p:sp>
        <p:nvSpPr>
          <p:cNvPr id="5" name="Espaço Reservado para Rodapé 4">
            <a:extLst>
              <a:ext uri="{FF2B5EF4-FFF2-40B4-BE49-F238E27FC236}">
                <a16:creationId xmlns:a16="http://schemas.microsoft.com/office/drawing/2014/main" id="{C97C7F81-A0FC-41E1-B680-7B84B1CDB3B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1929C05-D985-4035-847D-5D88EC2514BC}"/>
              </a:ext>
            </a:extLst>
          </p:cNvPr>
          <p:cNvSpPr>
            <a:spLocks noGrp="1"/>
          </p:cNvSpPr>
          <p:nvPr>
            <p:ph type="sldNum" sz="quarter" idx="12"/>
          </p:nvPr>
        </p:nvSpPr>
        <p:spPr/>
        <p:txBody>
          <a:bodyPr/>
          <a:lstStyle/>
          <a:p>
            <a:fld id="{BD0C6F41-56D5-4D35-BEBE-061CF548347D}" type="slidenum">
              <a:rPr lang="pt-BR" smtClean="0"/>
              <a:t>‹nº›</a:t>
            </a:fld>
            <a:endParaRPr lang="pt-BR"/>
          </a:p>
        </p:txBody>
      </p:sp>
    </p:spTree>
    <p:extLst>
      <p:ext uri="{BB962C8B-B14F-4D97-AF65-F5344CB8AC3E}">
        <p14:creationId xmlns:p14="http://schemas.microsoft.com/office/powerpoint/2010/main" val="3498537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62F0DF-CF0B-4D09-A256-7D2EC42A7587}"/>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635884AE-BD08-4813-83F7-661BEC3443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1ECBAD96-534A-409E-AE86-FDFC3329AFAC}"/>
              </a:ext>
            </a:extLst>
          </p:cNvPr>
          <p:cNvSpPr>
            <a:spLocks noGrp="1"/>
          </p:cNvSpPr>
          <p:nvPr>
            <p:ph type="dt" sz="half" idx="10"/>
          </p:nvPr>
        </p:nvSpPr>
        <p:spPr/>
        <p:txBody>
          <a:bodyPr/>
          <a:lstStyle/>
          <a:p>
            <a:fld id="{A2A7A673-4CBA-42DB-9636-0C93131D0ED0}" type="datetimeFigureOut">
              <a:rPr lang="pt-BR" smtClean="0"/>
              <a:t>15/06/2023</a:t>
            </a:fld>
            <a:endParaRPr lang="pt-BR"/>
          </a:p>
        </p:txBody>
      </p:sp>
      <p:sp>
        <p:nvSpPr>
          <p:cNvPr id="5" name="Espaço Reservado para Rodapé 4">
            <a:extLst>
              <a:ext uri="{FF2B5EF4-FFF2-40B4-BE49-F238E27FC236}">
                <a16:creationId xmlns:a16="http://schemas.microsoft.com/office/drawing/2014/main" id="{3BD0952F-2159-4A98-9DD2-DE690689686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01691CF-3ED5-4439-A5A6-4380D8E43AD3}"/>
              </a:ext>
            </a:extLst>
          </p:cNvPr>
          <p:cNvSpPr>
            <a:spLocks noGrp="1"/>
          </p:cNvSpPr>
          <p:nvPr>
            <p:ph type="sldNum" sz="quarter" idx="12"/>
          </p:nvPr>
        </p:nvSpPr>
        <p:spPr/>
        <p:txBody>
          <a:bodyPr/>
          <a:lstStyle/>
          <a:p>
            <a:fld id="{BD0C6F41-56D5-4D35-BEBE-061CF548347D}" type="slidenum">
              <a:rPr lang="pt-BR" smtClean="0"/>
              <a:t>‹nº›</a:t>
            </a:fld>
            <a:endParaRPr lang="pt-BR"/>
          </a:p>
        </p:txBody>
      </p:sp>
    </p:spTree>
    <p:extLst>
      <p:ext uri="{BB962C8B-B14F-4D97-AF65-F5344CB8AC3E}">
        <p14:creationId xmlns:p14="http://schemas.microsoft.com/office/powerpoint/2010/main" val="2234188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790F7-1B15-4472-8075-55955E70D0BE}"/>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B635FAE-7F20-4A93-AE69-F745DBE0B4FF}"/>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300B811C-440A-45BB-99D6-8B1AEA0E2272}"/>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A20F540E-030E-41E5-9263-1444F138A34A}"/>
              </a:ext>
            </a:extLst>
          </p:cNvPr>
          <p:cNvSpPr>
            <a:spLocks noGrp="1"/>
          </p:cNvSpPr>
          <p:nvPr>
            <p:ph type="dt" sz="half" idx="10"/>
          </p:nvPr>
        </p:nvSpPr>
        <p:spPr/>
        <p:txBody>
          <a:bodyPr/>
          <a:lstStyle/>
          <a:p>
            <a:fld id="{A2A7A673-4CBA-42DB-9636-0C93131D0ED0}" type="datetimeFigureOut">
              <a:rPr lang="pt-BR" smtClean="0"/>
              <a:t>15/06/2023</a:t>
            </a:fld>
            <a:endParaRPr lang="pt-BR"/>
          </a:p>
        </p:txBody>
      </p:sp>
      <p:sp>
        <p:nvSpPr>
          <p:cNvPr id="6" name="Espaço Reservado para Rodapé 5">
            <a:extLst>
              <a:ext uri="{FF2B5EF4-FFF2-40B4-BE49-F238E27FC236}">
                <a16:creationId xmlns:a16="http://schemas.microsoft.com/office/drawing/2014/main" id="{826D8BC8-15D0-4A49-B88E-96DAC1BFC95B}"/>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256BD9D2-FD5D-46D9-A6E3-A20575DB5AF9}"/>
              </a:ext>
            </a:extLst>
          </p:cNvPr>
          <p:cNvSpPr>
            <a:spLocks noGrp="1"/>
          </p:cNvSpPr>
          <p:nvPr>
            <p:ph type="sldNum" sz="quarter" idx="12"/>
          </p:nvPr>
        </p:nvSpPr>
        <p:spPr/>
        <p:txBody>
          <a:bodyPr/>
          <a:lstStyle/>
          <a:p>
            <a:fld id="{BD0C6F41-56D5-4D35-BEBE-061CF548347D}" type="slidenum">
              <a:rPr lang="pt-BR" smtClean="0"/>
              <a:t>‹nº›</a:t>
            </a:fld>
            <a:endParaRPr lang="pt-BR"/>
          </a:p>
        </p:txBody>
      </p:sp>
    </p:spTree>
    <p:extLst>
      <p:ext uri="{BB962C8B-B14F-4D97-AF65-F5344CB8AC3E}">
        <p14:creationId xmlns:p14="http://schemas.microsoft.com/office/powerpoint/2010/main" val="1420501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1FA214-BB7F-4377-9556-BE43F5FAA4FC}"/>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DE8AED8C-FC21-41C6-8804-9FF72E3F90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0A6BAB26-717C-4432-A915-3E477287017E}"/>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E7A98362-00F1-42E2-B1C7-771308737E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F19E9DB0-1426-4269-944A-F1971C23B57E}"/>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6FCFAD52-2226-46E5-810C-56E176D88C1D}"/>
              </a:ext>
            </a:extLst>
          </p:cNvPr>
          <p:cNvSpPr>
            <a:spLocks noGrp="1"/>
          </p:cNvSpPr>
          <p:nvPr>
            <p:ph type="dt" sz="half" idx="10"/>
          </p:nvPr>
        </p:nvSpPr>
        <p:spPr/>
        <p:txBody>
          <a:bodyPr/>
          <a:lstStyle/>
          <a:p>
            <a:fld id="{A2A7A673-4CBA-42DB-9636-0C93131D0ED0}" type="datetimeFigureOut">
              <a:rPr lang="pt-BR" smtClean="0"/>
              <a:t>15/06/2023</a:t>
            </a:fld>
            <a:endParaRPr lang="pt-BR"/>
          </a:p>
        </p:txBody>
      </p:sp>
      <p:sp>
        <p:nvSpPr>
          <p:cNvPr id="8" name="Espaço Reservado para Rodapé 7">
            <a:extLst>
              <a:ext uri="{FF2B5EF4-FFF2-40B4-BE49-F238E27FC236}">
                <a16:creationId xmlns:a16="http://schemas.microsoft.com/office/drawing/2014/main" id="{7869F557-FE0F-47BF-AACC-916C0386E566}"/>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22CE0B1D-1E2A-41D3-A7AD-23E7FB676A42}"/>
              </a:ext>
            </a:extLst>
          </p:cNvPr>
          <p:cNvSpPr>
            <a:spLocks noGrp="1"/>
          </p:cNvSpPr>
          <p:nvPr>
            <p:ph type="sldNum" sz="quarter" idx="12"/>
          </p:nvPr>
        </p:nvSpPr>
        <p:spPr/>
        <p:txBody>
          <a:bodyPr/>
          <a:lstStyle/>
          <a:p>
            <a:fld id="{BD0C6F41-56D5-4D35-BEBE-061CF548347D}" type="slidenum">
              <a:rPr lang="pt-BR" smtClean="0"/>
              <a:t>‹nº›</a:t>
            </a:fld>
            <a:endParaRPr lang="pt-BR"/>
          </a:p>
        </p:txBody>
      </p:sp>
    </p:spTree>
    <p:extLst>
      <p:ext uri="{BB962C8B-B14F-4D97-AF65-F5344CB8AC3E}">
        <p14:creationId xmlns:p14="http://schemas.microsoft.com/office/powerpoint/2010/main" val="2818730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46E6D7-218F-4270-9085-5FC0DDF6A4C2}"/>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AC666B03-FA1F-45E2-AF7C-DF3EACA2CDB3}"/>
              </a:ext>
            </a:extLst>
          </p:cNvPr>
          <p:cNvSpPr>
            <a:spLocks noGrp="1"/>
          </p:cNvSpPr>
          <p:nvPr>
            <p:ph type="dt" sz="half" idx="10"/>
          </p:nvPr>
        </p:nvSpPr>
        <p:spPr/>
        <p:txBody>
          <a:bodyPr/>
          <a:lstStyle/>
          <a:p>
            <a:fld id="{A2A7A673-4CBA-42DB-9636-0C93131D0ED0}" type="datetimeFigureOut">
              <a:rPr lang="pt-BR" smtClean="0"/>
              <a:t>15/06/2023</a:t>
            </a:fld>
            <a:endParaRPr lang="pt-BR"/>
          </a:p>
        </p:txBody>
      </p:sp>
      <p:sp>
        <p:nvSpPr>
          <p:cNvPr id="4" name="Espaço Reservado para Rodapé 3">
            <a:extLst>
              <a:ext uri="{FF2B5EF4-FFF2-40B4-BE49-F238E27FC236}">
                <a16:creationId xmlns:a16="http://schemas.microsoft.com/office/drawing/2014/main" id="{6E648DC5-9F9C-4402-87CA-13620EEAAC46}"/>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17C9EEF4-C463-47EB-B3B0-D3B7EF6A5CCF}"/>
              </a:ext>
            </a:extLst>
          </p:cNvPr>
          <p:cNvSpPr>
            <a:spLocks noGrp="1"/>
          </p:cNvSpPr>
          <p:nvPr>
            <p:ph type="sldNum" sz="quarter" idx="12"/>
          </p:nvPr>
        </p:nvSpPr>
        <p:spPr/>
        <p:txBody>
          <a:bodyPr/>
          <a:lstStyle/>
          <a:p>
            <a:fld id="{BD0C6F41-56D5-4D35-BEBE-061CF548347D}" type="slidenum">
              <a:rPr lang="pt-BR" smtClean="0"/>
              <a:t>‹nº›</a:t>
            </a:fld>
            <a:endParaRPr lang="pt-BR"/>
          </a:p>
        </p:txBody>
      </p:sp>
    </p:spTree>
    <p:extLst>
      <p:ext uri="{BB962C8B-B14F-4D97-AF65-F5344CB8AC3E}">
        <p14:creationId xmlns:p14="http://schemas.microsoft.com/office/powerpoint/2010/main" val="3705091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B30AFD85-8AD9-44E1-ACB9-9200222CFC9E}"/>
              </a:ext>
            </a:extLst>
          </p:cNvPr>
          <p:cNvSpPr>
            <a:spLocks noGrp="1"/>
          </p:cNvSpPr>
          <p:nvPr>
            <p:ph type="dt" sz="half" idx="10"/>
          </p:nvPr>
        </p:nvSpPr>
        <p:spPr/>
        <p:txBody>
          <a:bodyPr/>
          <a:lstStyle/>
          <a:p>
            <a:fld id="{A2A7A673-4CBA-42DB-9636-0C93131D0ED0}" type="datetimeFigureOut">
              <a:rPr lang="pt-BR" smtClean="0"/>
              <a:t>15/06/2023</a:t>
            </a:fld>
            <a:endParaRPr lang="pt-BR"/>
          </a:p>
        </p:txBody>
      </p:sp>
      <p:sp>
        <p:nvSpPr>
          <p:cNvPr id="3" name="Espaço Reservado para Rodapé 2">
            <a:extLst>
              <a:ext uri="{FF2B5EF4-FFF2-40B4-BE49-F238E27FC236}">
                <a16:creationId xmlns:a16="http://schemas.microsoft.com/office/drawing/2014/main" id="{F000C032-4724-493D-9975-F70960804B6B}"/>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AF786BE5-4CFD-4811-9446-D31BF42EEE37}"/>
              </a:ext>
            </a:extLst>
          </p:cNvPr>
          <p:cNvSpPr>
            <a:spLocks noGrp="1"/>
          </p:cNvSpPr>
          <p:nvPr>
            <p:ph type="sldNum" sz="quarter" idx="12"/>
          </p:nvPr>
        </p:nvSpPr>
        <p:spPr/>
        <p:txBody>
          <a:bodyPr/>
          <a:lstStyle/>
          <a:p>
            <a:fld id="{BD0C6F41-56D5-4D35-BEBE-061CF548347D}" type="slidenum">
              <a:rPr lang="pt-BR" smtClean="0"/>
              <a:t>‹nº›</a:t>
            </a:fld>
            <a:endParaRPr lang="pt-BR"/>
          </a:p>
        </p:txBody>
      </p:sp>
    </p:spTree>
    <p:extLst>
      <p:ext uri="{BB962C8B-B14F-4D97-AF65-F5344CB8AC3E}">
        <p14:creationId xmlns:p14="http://schemas.microsoft.com/office/powerpoint/2010/main" val="1291463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F69084-530A-4306-8C76-EBDB3F1E82A4}"/>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33A418CD-691B-4EBA-809C-E2183E7115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E8539F2C-1F29-4775-8CBC-B86C155582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3FAA5872-68F5-416A-919D-E91DFDA2C53F}"/>
              </a:ext>
            </a:extLst>
          </p:cNvPr>
          <p:cNvSpPr>
            <a:spLocks noGrp="1"/>
          </p:cNvSpPr>
          <p:nvPr>
            <p:ph type="dt" sz="half" idx="10"/>
          </p:nvPr>
        </p:nvSpPr>
        <p:spPr/>
        <p:txBody>
          <a:bodyPr/>
          <a:lstStyle/>
          <a:p>
            <a:fld id="{A2A7A673-4CBA-42DB-9636-0C93131D0ED0}" type="datetimeFigureOut">
              <a:rPr lang="pt-BR" smtClean="0"/>
              <a:t>15/06/2023</a:t>
            </a:fld>
            <a:endParaRPr lang="pt-BR"/>
          </a:p>
        </p:txBody>
      </p:sp>
      <p:sp>
        <p:nvSpPr>
          <p:cNvPr id="6" name="Espaço Reservado para Rodapé 5">
            <a:extLst>
              <a:ext uri="{FF2B5EF4-FFF2-40B4-BE49-F238E27FC236}">
                <a16:creationId xmlns:a16="http://schemas.microsoft.com/office/drawing/2014/main" id="{209BDBBB-D45E-4ADA-9601-99F6C11B9DF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114D1A0-4F04-4AE5-B97A-A49168FFD0E8}"/>
              </a:ext>
            </a:extLst>
          </p:cNvPr>
          <p:cNvSpPr>
            <a:spLocks noGrp="1"/>
          </p:cNvSpPr>
          <p:nvPr>
            <p:ph type="sldNum" sz="quarter" idx="12"/>
          </p:nvPr>
        </p:nvSpPr>
        <p:spPr/>
        <p:txBody>
          <a:bodyPr/>
          <a:lstStyle/>
          <a:p>
            <a:fld id="{BD0C6F41-56D5-4D35-BEBE-061CF548347D}" type="slidenum">
              <a:rPr lang="pt-BR" smtClean="0"/>
              <a:t>‹nº›</a:t>
            </a:fld>
            <a:endParaRPr lang="pt-BR"/>
          </a:p>
        </p:txBody>
      </p:sp>
    </p:spTree>
    <p:extLst>
      <p:ext uri="{BB962C8B-B14F-4D97-AF65-F5344CB8AC3E}">
        <p14:creationId xmlns:p14="http://schemas.microsoft.com/office/powerpoint/2010/main" val="349604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CC7686-D755-46BA-B99B-69481F1E4E1E}"/>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E37EE5D9-4CE5-49E8-86C1-C579D48218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C4A489EA-90CB-4283-8DC6-EE515D9309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599BC757-B00B-44C9-A32F-D4ABF0656C9D}"/>
              </a:ext>
            </a:extLst>
          </p:cNvPr>
          <p:cNvSpPr>
            <a:spLocks noGrp="1"/>
          </p:cNvSpPr>
          <p:nvPr>
            <p:ph type="dt" sz="half" idx="10"/>
          </p:nvPr>
        </p:nvSpPr>
        <p:spPr/>
        <p:txBody>
          <a:bodyPr/>
          <a:lstStyle/>
          <a:p>
            <a:fld id="{A2A7A673-4CBA-42DB-9636-0C93131D0ED0}" type="datetimeFigureOut">
              <a:rPr lang="pt-BR" smtClean="0"/>
              <a:t>15/06/2023</a:t>
            </a:fld>
            <a:endParaRPr lang="pt-BR"/>
          </a:p>
        </p:txBody>
      </p:sp>
      <p:sp>
        <p:nvSpPr>
          <p:cNvPr id="6" name="Espaço Reservado para Rodapé 5">
            <a:extLst>
              <a:ext uri="{FF2B5EF4-FFF2-40B4-BE49-F238E27FC236}">
                <a16:creationId xmlns:a16="http://schemas.microsoft.com/office/drawing/2014/main" id="{E6F97CFD-894C-476B-9034-68E856B5890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E5B2398-4BBF-4DD6-B222-56B93E20AC06}"/>
              </a:ext>
            </a:extLst>
          </p:cNvPr>
          <p:cNvSpPr>
            <a:spLocks noGrp="1"/>
          </p:cNvSpPr>
          <p:nvPr>
            <p:ph type="sldNum" sz="quarter" idx="12"/>
          </p:nvPr>
        </p:nvSpPr>
        <p:spPr/>
        <p:txBody>
          <a:bodyPr/>
          <a:lstStyle/>
          <a:p>
            <a:fld id="{BD0C6F41-56D5-4D35-BEBE-061CF548347D}" type="slidenum">
              <a:rPr lang="pt-BR" smtClean="0"/>
              <a:t>‹nº›</a:t>
            </a:fld>
            <a:endParaRPr lang="pt-BR"/>
          </a:p>
        </p:txBody>
      </p:sp>
    </p:spTree>
    <p:extLst>
      <p:ext uri="{BB962C8B-B14F-4D97-AF65-F5344CB8AC3E}">
        <p14:creationId xmlns:p14="http://schemas.microsoft.com/office/powerpoint/2010/main" val="2530857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8F8B3396-7C87-44DA-A19B-A8FF14C6DE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E239B84E-EB26-445F-BD34-31551C2FC8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6B83BB2-592B-45F3-AD34-86CF8F551F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A7A673-4CBA-42DB-9636-0C93131D0ED0}" type="datetimeFigureOut">
              <a:rPr lang="pt-BR" smtClean="0"/>
              <a:t>15/06/2023</a:t>
            </a:fld>
            <a:endParaRPr lang="pt-BR"/>
          </a:p>
        </p:txBody>
      </p:sp>
      <p:sp>
        <p:nvSpPr>
          <p:cNvPr id="5" name="Espaço Reservado para Rodapé 4">
            <a:extLst>
              <a:ext uri="{FF2B5EF4-FFF2-40B4-BE49-F238E27FC236}">
                <a16:creationId xmlns:a16="http://schemas.microsoft.com/office/drawing/2014/main" id="{BD78EF59-7A02-44A3-B913-E4EBAC7BD2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E2144ADE-BED2-47BB-B0B9-8E6662B649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0C6F41-56D5-4D35-BEBE-061CF548347D}" type="slidenum">
              <a:rPr lang="pt-BR" smtClean="0"/>
              <a:t>‹nº›</a:t>
            </a:fld>
            <a:endParaRPr lang="pt-BR"/>
          </a:p>
        </p:txBody>
      </p:sp>
    </p:spTree>
    <p:extLst>
      <p:ext uri="{BB962C8B-B14F-4D97-AF65-F5344CB8AC3E}">
        <p14:creationId xmlns:p14="http://schemas.microsoft.com/office/powerpoint/2010/main" val="3920204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5102DB-0A18-48E6-B077-124BA168CD9A}"/>
              </a:ext>
            </a:extLst>
          </p:cNvPr>
          <p:cNvSpPr>
            <a:spLocks noGrp="1"/>
          </p:cNvSpPr>
          <p:nvPr>
            <p:ph type="ctrTitle"/>
          </p:nvPr>
        </p:nvSpPr>
        <p:spPr/>
        <p:txBody>
          <a:bodyPr/>
          <a:lstStyle/>
          <a:p>
            <a:r>
              <a:rPr lang="pt-BR" dirty="0"/>
              <a:t>Banco de Dados 1</a:t>
            </a:r>
          </a:p>
        </p:txBody>
      </p:sp>
      <p:sp>
        <p:nvSpPr>
          <p:cNvPr id="3" name="Subtítulo 2">
            <a:extLst>
              <a:ext uri="{FF2B5EF4-FFF2-40B4-BE49-F238E27FC236}">
                <a16:creationId xmlns:a16="http://schemas.microsoft.com/office/drawing/2014/main" id="{1C3F416F-7777-4B8C-BA48-6CC2B260B2AD}"/>
              </a:ext>
            </a:extLst>
          </p:cNvPr>
          <p:cNvSpPr>
            <a:spLocks noGrp="1"/>
          </p:cNvSpPr>
          <p:nvPr>
            <p:ph type="subTitle" idx="1"/>
          </p:nvPr>
        </p:nvSpPr>
        <p:spPr>
          <a:xfrm>
            <a:off x="1524000" y="4079875"/>
            <a:ext cx="9144000" cy="1655762"/>
          </a:xfrm>
        </p:spPr>
        <p:txBody>
          <a:bodyPr/>
          <a:lstStyle/>
          <a:p>
            <a:pPr algn="r"/>
            <a:r>
              <a:rPr lang="pt-BR" dirty="0"/>
              <a:t>Prof. Dr. Ricardo Tavares</a:t>
            </a:r>
          </a:p>
          <a:p>
            <a:pPr algn="r"/>
            <a:r>
              <a:rPr lang="pt-BR" dirty="0"/>
              <a:t>ricardo.oliveira@ifms.edu.br</a:t>
            </a:r>
          </a:p>
        </p:txBody>
      </p:sp>
    </p:spTree>
    <p:extLst>
      <p:ext uri="{BB962C8B-B14F-4D97-AF65-F5344CB8AC3E}">
        <p14:creationId xmlns:p14="http://schemas.microsoft.com/office/powerpoint/2010/main" val="4227386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2020BC-7C56-4C26-6E26-42D02C008FB7}"/>
              </a:ext>
            </a:extLst>
          </p:cNvPr>
          <p:cNvSpPr>
            <a:spLocks noGrp="1"/>
          </p:cNvSpPr>
          <p:nvPr>
            <p:ph type="title"/>
          </p:nvPr>
        </p:nvSpPr>
        <p:spPr/>
        <p:txBody>
          <a:bodyPr/>
          <a:lstStyle/>
          <a:p>
            <a:r>
              <a:rPr lang="pt-BR" dirty="0"/>
              <a:t>Exercício 1 – Modelagem de banco de Dados</a:t>
            </a:r>
          </a:p>
        </p:txBody>
      </p:sp>
      <p:sp>
        <p:nvSpPr>
          <p:cNvPr id="3" name="Espaço Reservado para Conteúdo 2">
            <a:extLst>
              <a:ext uri="{FF2B5EF4-FFF2-40B4-BE49-F238E27FC236}">
                <a16:creationId xmlns:a16="http://schemas.microsoft.com/office/drawing/2014/main" id="{11C3710E-D135-99D8-AB86-230716BF3A80}"/>
              </a:ext>
            </a:extLst>
          </p:cNvPr>
          <p:cNvSpPr>
            <a:spLocks noGrp="1"/>
          </p:cNvSpPr>
          <p:nvPr>
            <p:ph idx="1"/>
          </p:nvPr>
        </p:nvSpPr>
        <p:spPr/>
        <p:txBody>
          <a:bodyPr/>
          <a:lstStyle/>
          <a:p>
            <a:pPr marL="514350" indent="-514350">
              <a:buFont typeface="+mj-lt"/>
              <a:buAutoNum type="arabicPeriod"/>
            </a:pPr>
            <a:r>
              <a:rPr lang="pt-BR" dirty="0"/>
              <a:t>Grife as entidades que você identificar no texto.</a:t>
            </a:r>
          </a:p>
          <a:p>
            <a:pPr marL="514350" indent="-514350">
              <a:buFont typeface="+mj-lt"/>
              <a:buAutoNum type="arabicPeriod"/>
            </a:pPr>
            <a:r>
              <a:rPr lang="pt-BR" dirty="0"/>
              <a:t>Liste os atributos das entidades que você grifou.</a:t>
            </a:r>
          </a:p>
          <a:p>
            <a:pPr marL="514350" indent="-514350">
              <a:buFont typeface="+mj-lt"/>
              <a:buAutoNum type="arabicPeriod"/>
            </a:pPr>
            <a:r>
              <a:rPr lang="pt-BR" dirty="0"/>
              <a:t>Crie o modelo Entidade Relacionamento. </a:t>
            </a:r>
          </a:p>
          <a:p>
            <a:endParaRPr lang="pt-BR" dirty="0"/>
          </a:p>
        </p:txBody>
      </p:sp>
    </p:spTree>
    <p:extLst>
      <p:ext uri="{BB962C8B-B14F-4D97-AF65-F5344CB8AC3E}">
        <p14:creationId xmlns:p14="http://schemas.microsoft.com/office/powerpoint/2010/main" val="992017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93D7BF-DA64-76F6-4FB2-FBD5C6DA1BBD}"/>
              </a:ext>
            </a:extLst>
          </p:cNvPr>
          <p:cNvSpPr>
            <a:spLocks noGrp="1"/>
          </p:cNvSpPr>
          <p:nvPr>
            <p:ph type="title"/>
          </p:nvPr>
        </p:nvSpPr>
        <p:spPr/>
        <p:txBody>
          <a:bodyPr/>
          <a:lstStyle/>
          <a:p>
            <a:r>
              <a:rPr lang="pt-BR" dirty="0"/>
              <a:t>Exercício 1 – Modelagem de banco de Dados</a:t>
            </a:r>
          </a:p>
        </p:txBody>
      </p:sp>
      <p:sp>
        <p:nvSpPr>
          <p:cNvPr id="3" name="Espaço Reservado para Conteúdo 2">
            <a:extLst>
              <a:ext uri="{FF2B5EF4-FFF2-40B4-BE49-F238E27FC236}">
                <a16:creationId xmlns:a16="http://schemas.microsoft.com/office/drawing/2014/main" id="{2B74D110-B296-066B-8E1F-B6BE12568000}"/>
              </a:ext>
            </a:extLst>
          </p:cNvPr>
          <p:cNvSpPr>
            <a:spLocks noGrp="1"/>
          </p:cNvSpPr>
          <p:nvPr>
            <p:ph idx="1"/>
          </p:nvPr>
        </p:nvSpPr>
        <p:spPr/>
        <p:txBody>
          <a:bodyPr>
            <a:normAutofit/>
          </a:bodyPr>
          <a:lstStyle/>
          <a:p>
            <a:pPr marL="0" indent="0" algn="just">
              <a:buNone/>
            </a:pPr>
            <a:r>
              <a:rPr lang="pt-BR" dirty="0"/>
              <a:t>Um berçário  deseja  informatizar  suas operações. Quando  um </a:t>
            </a:r>
            <a:r>
              <a:rPr lang="pt-BR" b="1" u="sng" dirty="0"/>
              <a:t>bebê</a:t>
            </a:r>
            <a:r>
              <a:rPr lang="pt-BR" dirty="0"/>
              <a:t>  nasce,  algumas  informações são  armazenadas  sobre  ele,  tais como:  nome, data  do nascimento,  peso  do nascimento,  altura, a mãe  do  bebê  e o médico  que  fez o parto. Para  as </a:t>
            </a:r>
            <a:r>
              <a:rPr lang="pt-BR" b="1" u="sng" dirty="0"/>
              <a:t>mães</a:t>
            </a:r>
            <a:r>
              <a:rPr lang="pt-BR" dirty="0"/>
              <a:t>,  o berçário  também  deseja  manter um controle,  guardando  informações  como: nome,  endereço,  telefone  e data  de nascimento. Para  os </a:t>
            </a:r>
            <a:r>
              <a:rPr lang="pt-BR" b="1" u="sng" dirty="0"/>
              <a:t>médicos</a:t>
            </a:r>
            <a:r>
              <a:rPr lang="pt-BR" dirty="0"/>
              <a:t>,  é importante  saber:  CRM, nome,  telefone  celular  e especialidade.</a:t>
            </a:r>
          </a:p>
          <a:p>
            <a:pPr marL="0" indent="0">
              <a:buNone/>
            </a:pPr>
            <a:endParaRPr lang="pt-BR" dirty="0"/>
          </a:p>
        </p:txBody>
      </p:sp>
    </p:spTree>
    <p:extLst>
      <p:ext uri="{BB962C8B-B14F-4D97-AF65-F5344CB8AC3E}">
        <p14:creationId xmlns:p14="http://schemas.microsoft.com/office/powerpoint/2010/main" val="871718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039E8D-C475-5E11-0273-66220EFCF47F}"/>
              </a:ext>
            </a:extLst>
          </p:cNvPr>
          <p:cNvSpPr>
            <a:spLocks noGrp="1"/>
          </p:cNvSpPr>
          <p:nvPr>
            <p:ph type="title"/>
          </p:nvPr>
        </p:nvSpPr>
        <p:spPr/>
        <p:txBody>
          <a:bodyPr/>
          <a:lstStyle/>
          <a:p>
            <a:r>
              <a:rPr lang="pt-BR" dirty="0"/>
              <a:t>Exercício 2 – Modelagem de banco de Dados</a:t>
            </a:r>
          </a:p>
        </p:txBody>
      </p:sp>
      <p:sp>
        <p:nvSpPr>
          <p:cNvPr id="3" name="Espaço Reservado para Conteúdo 2">
            <a:extLst>
              <a:ext uri="{FF2B5EF4-FFF2-40B4-BE49-F238E27FC236}">
                <a16:creationId xmlns:a16="http://schemas.microsoft.com/office/drawing/2014/main" id="{0804F0B8-DCA1-ED8F-A6D0-7F8EC24A3479}"/>
              </a:ext>
            </a:extLst>
          </p:cNvPr>
          <p:cNvSpPr>
            <a:spLocks noGrp="1"/>
          </p:cNvSpPr>
          <p:nvPr>
            <p:ph idx="1"/>
          </p:nvPr>
        </p:nvSpPr>
        <p:spPr>
          <a:xfrm>
            <a:off x="838200" y="1600200"/>
            <a:ext cx="10854690" cy="5143499"/>
          </a:xfrm>
        </p:spPr>
        <p:txBody>
          <a:bodyPr>
            <a:normAutofit/>
          </a:bodyPr>
          <a:lstStyle/>
          <a:p>
            <a:pPr marL="0" indent="0" algn="just">
              <a:buNone/>
            </a:pPr>
            <a:r>
              <a:rPr lang="pt-BR" dirty="0"/>
              <a:t>Uma floricultura  deseja  informatizar  suas operações.  Inicialmente, deseja  manter  um cadastro  de todos  os seus clientes,  mantendo informações  como:  RG, nome,  telefone  e endereço.  Deseja  também  manter  um cadastro contendo  informações  sobre  os produtos  que vende,  tais como:  nome  do produto, tal como (flor, vaso,  planta,...),  preço  e quantidade  em  estoque. Quando  um cliente  faz uma  compra,  a mesma  é armazenada,  mantendo as informação  sobre  o cliente  que  fez a compra,  a data  da compra,  o valor  total  e também deve ser armazenado os produtos que foram comprados. Cabe ressaltar, que um cliente pode fazer várias compras, porém cada compra só poderá ser feita por </a:t>
            </a:r>
            <a:r>
              <a:rPr lang="pt-BR"/>
              <a:t>um cliente, </a:t>
            </a:r>
            <a:r>
              <a:rPr lang="pt-BR" dirty="0"/>
              <a:t>e cada compra pode ter diversos produtos. Lembrando que um produto pode ser comprado nenhuma ou várias vezes.</a:t>
            </a:r>
          </a:p>
        </p:txBody>
      </p:sp>
    </p:spTree>
    <p:extLst>
      <p:ext uri="{BB962C8B-B14F-4D97-AF65-F5344CB8AC3E}">
        <p14:creationId xmlns:p14="http://schemas.microsoft.com/office/powerpoint/2010/main" val="4175707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BD0EA9-29BD-4BD5-42CD-6FFBE291A163}"/>
              </a:ext>
            </a:extLst>
          </p:cNvPr>
          <p:cNvSpPr>
            <a:spLocks noGrp="1"/>
          </p:cNvSpPr>
          <p:nvPr>
            <p:ph type="title"/>
          </p:nvPr>
        </p:nvSpPr>
        <p:spPr/>
        <p:txBody>
          <a:bodyPr/>
          <a:lstStyle/>
          <a:p>
            <a:r>
              <a:rPr lang="pt-BR" dirty="0"/>
              <a:t>Exercício 3 – Modelagem de banco de Dados</a:t>
            </a:r>
          </a:p>
        </p:txBody>
      </p:sp>
      <p:sp>
        <p:nvSpPr>
          <p:cNvPr id="3" name="Espaço Reservado para Conteúdo 2">
            <a:extLst>
              <a:ext uri="{FF2B5EF4-FFF2-40B4-BE49-F238E27FC236}">
                <a16:creationId xmlns:a16="http://schemas.microsoft.com/office/drawing/2014/main" id="{A8C3482B-169C-9725-730D-A1BF1207AC33}"/>
              </a:ext>
            </a:extLst>
          </p:cNvPr>
          <p:cNvSpPr>
            <a:spLocks noGrp="1"/>
          </p:cNvSpPr>
          <p:nvPr>
            <p:ph idx="1"/>
          </p:nvPr>
        </p:nvSpPr>
        <p:spPr/>
        <p:txBody>
          <a:bodyPr/>
          <a:lstStyle/>
          <a:p>
            <a:pPr marL="0" indent="0" algn="just">
              <a:buNone/>
            </a:pPr>
            <a:r>
              <a:rPr lang="pt-BR" dirty="0"/>
              <a:t>Uma Escola tem várias turmas. Uma turma tem vários professores, sendo que um professor pode ministrar aulas em mais de uma turma. Uma turma tem sempre aulas na mesma sala, mas uma sala pode estar associada a várias turmas (com horários diferentes). </a:t>
            </a:r>
          </a:p>
          <a:p>
            <a:pPr marL="0" indent="0">
              <a:buNone/>
            </a:pPr>
            <a:endParaRPr lang="pt-BR" dirty="0"/>
          </a:p>
        </p:txBody>
      </p:sp>
    </p:spTree>
    <p:extLst>
      <p:ext uri="{BB962C8B-B14F-4D97-AF65-F5344CB8AC3E}">
        <p14:creationId xmlns:p14="http://schemas.microsoft.com/office/powerpoint/2010/main" val="2758302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A5FD6C-C235-671A-6FF4-BC2541AFB581}"/>
              </a:ext>
            </a:extLst>
          </p:cNvPr>
          <p:cNvSpPr>
            <a:spLocks noGrp="1"/>
          </p:cNvSpPr>
          <p:nvPr>
            <p:ph type="title"/>
          </p:nvPr>
        </p:nvSpPr>
        <p:spPr/>
        <p:txBody>
          <a:bodyPr/>
          <a:lstStyle/>
          <a:p>
            <a:r>
              <a:rPr lang="pt-BR" dirty="0"/>
              <a:t>Exercício 4 – Modelagem de banco de Dados</a:t>
            </a:r>
          </a:p>
        </p:txBody>
      </p:sp>
      <p:sp>
        <p:nvSpPr>
          <p:cNvPr id="3" name="Espaço Reservado para Conteúdo 2">
            <a:extLst>
              <a:ext uri="{FF2B5EF4-FFF2-40B4-BE49-F238E27FC236}">
                <a16:creationId xmlns:a16="http://schemas.microsoft.com/office/drawing/2014/main" id="{F957137F-4CE7-63B4-A5D9-C5B8E7163C75}"/>
              </a:ext>
            </a:extLst>
          </p:cNvPr>
          <p:cNvSpPr>
            <a:spLocks noGrp="1"/>
          </p:cNvSpPr>
          <p:nvPr>
            <p:ph idx="1"/>
          </p:nvPr>
        </p:nvSpPr>
        <p:spPr/>
        <p:txBody>
          <a:bodyPr/>
          <a:lstStyle/>
          <a:p>
            <a:pPr marL="0" indent="0" algn="just">
              <a:buNone/>
            </a:pPr>
            <a:r>
              <a:rPr lang="pt-BR" dirty="0"/>
              <a:t>Uma biblioteca  deseja  manter  informações  sobre  seus livros.  Inicialmente,  quer armazenar  para  os  livros  as seguintes  características:  ISBN, título, ano editora  e autores  deste  livro.  Para  os autores, deseja  manter:  nome  e nacionalidade.  Cabe salientar  que  um autor  pode  ter vários  livros,  assim como  um livro  pode  ser escrito  por vários  autores. Cada  livro  da biblioteca  pertence  a uma  categoria. A biblioteca  deseja  manter  um cadastro  de  todas  as categorias  existentes,  com informações  como: código  da  categoria  e descrição.  Uma  categoria pode  ter vários  livros  associados  a ela.</a:t>
            </a:r>
          </a:p>
        </p:txBody>
      </p:sp>
    </p:spTree>
    <p:extLst>
      <p:ext uri="{BB962C8B-B14F-4D97-AF65-F5344CB8AC3E}">
        <p14:creationId xmlns:p14="http://schemas.microsoft.com/office/powerpoint/2010/main" val="1203118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8E1AAB-3877-7610-FC3A-4EFB16BD7781}"/>
              </a:ext>
            </a:extLst>
          </p:cNvPr>
          <p:cNvSpPr>
            <a:spLocks noGrp="1"/>
          </p:cNvSpPr>
          <p:nvPr>
            <p:ph type="title"/>
          </p:nvPr>
        </p:nvSpPr>
        <p:spPr/>
        <p:txBody>
          <a:bodyPr/>
          <a:lstStyle/>
          <a:p>
            <a:r>
              <a:rPr lang="pt-BR" dirty="0"/>
              <a:t>Exercício 5 – Modelagem de banco de Dados</a:t>
            </a:r>
          </a:p>
        </p:txBody>
      </p:sp>
      <p:sp>
        <p:nvSpPr>
          <p:cNvPr id="3" name="Espaço Reservado para Conteúdo 2">
            <a:extLst>
              <a:ext uri="{FF2B5EF4-FFF2-40B4-BE49-F238E27FC236}">
                <a16:creationId xmlns:a16="http://schemas.microsoft.com/office/drawing/2014/main" id="{B7CF4CD5-8A91-114F-8B1E-9A9918E4F354}"/>
              </a:ext>
            </a:extLst>
          </p:cNvPr>
          <p:cNvSpPr>
            <a:spLocks noGrp="1"/>
          </p:cNvSpPr>
          <p:nvPr>
            <p:ph idx="1"/>
          </p:nvPr>
        </p:nvSpPr>
        <p:spPr/>
        <p:txBody>
          <a:bodyPr/>
          <a:lstStyle/>
          <a:p>
            <a:pPr marL="0" indent="0" algn="just">
              <a:buNone/>
            </a:pPr>
            <a:r>
              <a:rPr lang="pt-BR" dirty="0"/>
              <a:t>Uma firma vende produtos de limpeza, e deseja melhor controlar os produtos que vende, seus clientes e os pedidos. Cada produto é caracterizado por um código, nome do produto, categoria (ex. detergente, sabão em pó, sabonete, </a:t>
            </a:r>
            <a:r>
              <a:rPr lang="pt-BR" dirty="0" err="1"/>
              <a:t>etc</a:t>
            </a:r>
            <a:r>
              <a:rPr lang="pt-BR" dirty="0"/>
              <a:t>), e seu preço. A categoria é uma classificação criada pela própria firma. A firma possui informações sobre todos seus clientes. Cada cliente é identificado por um código, nome, endereço, telefone, status ("bom", "médio", "ruim"), e o seu limite de crédito. Guarda-se igualmente a informação dos pedidos feitos pelos clientes. Cada pedido possui um número e guarda-se a data de elaboração do pedido. Cada pedido pode envolver de um a vários produtos, e para cada produto, indica-se a quantidade deste pedida.</a:t>
            </a:r>
          </a:p>
          <a:p>
            <a:pPr marL="0" indent="0">
              <a:buNone/>
            </a:pPr>
            <a:endParaRPr lang="pt-BR" dirty="0"/>
          </a:p>
        </p:txBody>
      </p:sp>
    </p:spTree>
    <p:extLst>
      <p:ext uri="{BB962C8B-B14F-4D97-AF65-F5344CB8AC3E}">
        <p14:creationId xmlns:p14="http://schemas.microsoft.com/office/powerpoint/2010/main" val="2771633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C6A300-E9D6-05AC-27A4-9F20D1CEABD9}"/>
              </a:ext>
            </a:extLst>
          </p:cNvPr>
          <p:cNvSpPr>
            <a:spLocks noGrp="1"/>
          </p:cNvSpPr>
          <p:nvPr>
            <p:ph type="title"/>
          </p:nvPr>
        </p:nvSpPr>
        <p:spPr>
          <a:xfrm>
            <a:off x="838200" y="2321246"/>
            <a:ext cx="10515600" cy="1325563"/>
          </a:xfrm>
        </p:spPr>
        <p:txBody>
          <a:bodyPr/>
          <a:lstStyle/>
          <a:p>
            <a:pPr algn="ctr"/>
            <a:r>
              <a:rPr lang="pt-BR" dirty="0"/>
              <a:t>IMPLEMENTANDO NA PRÁTICA</a:t>
            </a:r>
          </a:p>
        </p:txBody>
      </p:sp>
    </p:spTree>
    <p:extLst>
      <p:ext uri="{BB962C8B-B14F-4D97-AF65-F5344CB8AC3E}">
        <p14:creationId xmlns:p14="http://schemas.microsoft.com/office/powerpoint/2010/main" val="2369684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039E8D-C475-5E11-0273-66220EFCF47F}"/>
              </a:ext>
            </a:extLst>
          </p:cNvPr>
          <p:cNvSpPr>
            <a:spLocks noGrp="1"/>
          </p:cNvSpPr>
          <p:nvPr>
            <p:ph type="title"/>
          </p:nvPr>
        </p:nvSpPr>
        <p:spPr/>
        <p:txBody>
          <a:bodyPr/>
          <a:lstStyle/>
          <a:p>
            <a:r>
              <a:rPr lang="pt-BR" dirty="0"/>
              <a:t>Exercício 2 – Modelagem de banco de Dados</a:t>
            </a:r>
          </a:p>
        </p:txBody>
      </p:sp>
      <p:sp>
        <p:nvSpPr>
          <p:cNvPr id="3" name="Espaço Reservado para Conteúdo 2">
            <a:extLst>
              <a:ext uri="{FF2B5EF4-FFF2-40B4-BE49-F238E27FC236}">
                <a16:creationId xmlns:a16="http://schemas.microsoft.com/office/drawing/2014/main" id="{0804F0B8-DCA1-ED8F-A6D0-7F8EC24A3479}"/>
              </a:ext>
            </a:extLst>
          </p:cNvPr>
          <p:cNvSpPr>
            <a:spLocks noGrp="1"/>
          </p:cNvSpPr>
          <p:nvPr>
            <p:ph idx="1"/>
          </p:nvPr>
        </p:nvSpPr>
        <p:spPr>
          <a:xfrm>
            <a:off x="838200" y="1600200"/>
            <a:ext cx="10854690" cy="5143499"/>
          </a:xfrm>
        </p:spPr>
        <p:txBody>
          <a:bodyPr>
            <a:normAutofit/>
          </a:bodyPr>
          <a:lstStyle/>
          <a:p>
            <a:pPr marL="0" indent="0" algn="just">
              <a:buNone/>
            </a:pPr>
            <a:r>
              <a:rPr lang="pt-BR" dirty="0"/>
              <a:t>Uma floricultura  deseja  informatizar  suas operações.  Inicialmente, deseja  manter  um cadastro  de todos  os seus clientes,  mantendo informações  como:  RG, nome,  telefone  e endereço.  Deseja  também  manter  um cadastro contendo  informações  sobre  os produtos  que vende,  tais como:  nome  do produto, tal como (flor, vaso,  planta,...),  preço  e quantidade  em  estoque. Quando  um cliente  faz uma  compra,  a mesma  é armazenada,  mantendo as informação  sobre  o cliente  que  fez a compra,  a data  da compra,  o valor  total  e também deve ser armazenado os produtos que foram comprados. Cabe ressaltar, que um cliente pode fazer várias compras, porém cada compra só poderá ser feita por </a:t>
            </a:r>
            <a:r>
              <a:rPr lang="pt-BR"/>
              <a:t>um cliente, </a:t>
            </a:r>
            <a:r>
              <a:rPr lang="pt-BR" dirty="0"/>
              <a:t>e cada compra pode ter diversos produtos. Lembrando que um produto pode ser comprado nenhuma ou várias vezes.</a:t>
            </a:r>
          </a:p>
        </p:txBody>
      </p:sp>
    </p:spTree>
    <p:extLst>
      <p:ext uri="{BB962C8B-B14F-4D97-AF65-F5344CB8AC3E}">
        <p14:creationId xmlns:p14="http://schemas.microsoft.com/office/powerpoint/2010/main" val="3731737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14FFD8F2-A9B5-F8F3-36BF-D014E8B05BBF}"/>
              </a:ext>
            </a:extLst>
          </p:cNvPr>
          <p:cNvPicPr>
            <a:picLocks noChangeAspect="1"/>
          </p:cNvPicPr>
          <p:nvPr/>
        </p:nvPicPr>
        <p:blipFill>
          <a:blip r:embed="rId2"/>
          <a:stretch>
            <a:fillRect/>
          </a:stretch>
        </p:blipFill>
        <p:spPr>
          <a:xfrm>
            <a:off x="2212046" y="588542"/>
            <a:ext cx="9979954" cy="6269458"/>
          </a:xfrm>
          <a:prstGeom prst="rect">
            <a:avLst/>
          </a:prstGeom>
        </p:spPr>
      </p:pic>
      <p:sp>
        <p:nvSpPr>
          <p:cNvPr id="2" name="Título 1">
            <a:extLst>
              <a:ext uri="{FF2B5EF4-FFF2-40B4-BE49-F238E27FC236}">
                <a16:creationId xmlns:a16="http://schemas.microsoft.com/office/drawing/2014/main" id="{C2F6E840-18E0-DE7F-8CAA-0B8E725929DF}"/>
              </a:ext>
            </a:extLst>
          </p:cNvPr>
          <p:cNvSpPr>
            <a:spLocks noGrp="1"/>
          </p:cNvSpPr>
          <p:nvPr>
            <p:ph type="title"/>
          </p:nvPr>
        </p:nvSpPr>
        <p:spPr>
          <a:xfrm>
            <a:off x="0" y="6785"/>
            <a:ext cx="10515600" cy="1325563"/>
          </a:xfrm>
        </p:spPr>
        <p:txBody>
          <a:bodyPr/>
          <a:lstStyle/>
          <a:p>
            <a:r>
              <a:rPr lang="pt-BR" dirty="0"/>
              <a:t>Modelo Conceitual</a:t>
            </a:r>
            <a:br>
              <a:rPr lang="pt-BR" dirty="0"/>
            </a:br>
            <a:r>
              <a:rPr lang="pt-BR" dirty="0"/>
              <a:t>(versão 1)</a:t>
            </a:r>
          </a:p>
        </p:txBody>
      </p:sp>
    </p:spTree>
    <p:extLst>
      <p:ext uri="{BB962C8B-B14F-4D97-AF65-F5344CB8AC3E}">
        <p14:creationId xmlns:p14="http://schemas.microsoft.com/office/powerpoint/2010/main" val="2820077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E37027FC-154E-1AB5-C9C5-CF1F2F705F04}"/>
              </a:ext>
            </a:extLst>
          </p:cNvPr>
          <p:cNvPicPr>
            <a:picLocks noChangeAspect="1"/>
          </p:cNvPicPr>
          <p:nvPr/>
        </p:nvPicPr>
        <p:blipFill>
          <a:blip r:embed="rId2"/>
          <a:stretch>
            <a:fillRect/>
          </a:stretch>
        </p:blipFill>
        <p:spPr>
          <a:xfrm>
            <a:off x="3849102" y="92765"/>
            <a:ext cx="8342898" cy="6765235"/>
          </a:xfrm>
          <a:prstGeom prst="rect">
            <a:avLst/>
          </a:prstGeom>
        </p:spPr>
      </p:pic>
      <p:sp>
        <p:nvSpPr>
          <p:cNvPr id="2" name="Título 1">
            <a:extLst>
              <a:ext uri="{FF2B5EF4-FFF2-40B4-BE49-F238E27FC236}">
                <a16:creationId xmlns:a16="http://schemas.microsoft.com/office/drawing/2014/main" id="{24AB90D7-07FB-2489-ACA2-6BD9324FBAEE}"/>
              </a:ext>
            </a:extLst>
          </p:cNvPr>
          <p:cNvSpPr>
            <a:spLocks noGrp="1"/>
          </p:cNvSpPr>
          <p:nvPr>
            <p:ph type="title"/>
          </p:nvPr>
        </p:nvSpPr>
        <p:spPr>
          <a:xfrm>
            <a:off x="0" y="0"/>
            <a:ext cx="10515600" cy="1325563"/>
          </a:xfrm>
        </p:spPr>
        <p:txBody>
          <a:bodyPr/>
          <a:lstStyle/>
          <a:p>
            <a:r>
              <a:rPr lang="pt-BR" dirty="0"/>
              <a:t>Modelo Conceitual</a:t>
            </a:r>
            <a:br>
              <a:rPr lang="pt-BR" dirty="0"/>
            </a:br>
            <a:r>
              <a:rPr lang="pt-BR" dirty="0"/>
              <a:t>(versão 2)</a:t>
            </a:r>
          </a:p>
        </p:txBody>
      </p:sp>
    </p:spTree>
    <p:extLst>
      <p:ext uri="{BB962C8B-B14F-4D97-AF65-F5344CB8AC3E}">
        <p14:creationId xmlns:p14="http://schemas.microsoft.com/office/powerpoint/2010/main" val="79080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029521-6DC1-484F-5087-EA43DFEDA3E9}"/>
              </a:ext>
            </a:extLst>
          </p:cNvPr>
          <p:cNvSpPr>
            <a:spLocks noGrp="1"/>
          </p:cNvSpPr>
          <p:nvPr>
            <p:ph type="title"/>
          </p:nvPr>
        </p:nvSpPr>
        <p:spPr/>
        <p:txBody>
          <a:bodyPr/>
          <a:lstStyle/>
          <a:p>
            <a:r>
              <a:rPr lang="pt-BR" dirty="0"/>
              <a:t>Modelo de Entidade de Relacionamento</a:t>
            </a:r>
          </a:p>
        </p:txBody>
      </p:sp>
      <p:sp>
        <p:nvSpPr>
          <p:cNvPr id="4" name="Espaço Reservado para Conteúdo 2">
            <a:extLst>
              <a:ext uri="{FF2B5EF4-FFF2-40B4-BE49-F238E27FC236}">
                <a16:creationId xmlns:a16="http://schemas.microsoft.com/office/drawing/2014/main" id="{69351827-07E5-1B09-6E5F-49F4BF7BF207}"/>
              </a:ext>
            </a:extLst>
          </p:cNvPr>
          <p:cNvSpPr>
            <a:spLocks noGrp="1"/>
          </p:cNvSpPr>
          <p:nvPr>
            <p:ph idx="1"/>
          </p:nvPr>
        </p:nvSpPr>
        <p:spPr>
          <a:xfrm>
            <a:off x="838200" y="1819726"/>
            <a:ext cx="8064896" cy="1103784"/>
          </a:xfrm>
        </p:spPr>
        <p:txBody>
          <a:bodyPr>
            <a:normAutofit/>
          </a:bodyPr>
          <a:lstStyle/>
          <a:p>
            <a:pPr algn="just"/>
            <a:r>
              <a:rPr lang="pt-BR" sz="2000" dirty="0"/>
              <a:t>O diagrama abaixo mostra o Modelo de Entidade de Relacionamento (MER) para tabela contato.</a:t>
            </a:r>
          </a:p>
        </p:txBody>
      </p:sp>
      <p:sp>
        <p:nvSpPr>
          <p:cNvPr id="5" name="Retângulo 4">
            <a:extLst>
              <a:ext uri="{FF2B5EF4-FFF2-40B4-BE49-F238E27FC236}">
                <a16:creationId xmlns:a16="http://schemas.microsoft.com/office/drawing/2014/main" id="{18867981-BEDB-D2EC-0A56-E04975D8294E}"/>
              </a:ext>
            </a:extLst>
          </p:cNvPr>
          <p:cNvSpPr/>
          <p:nvPr/>
        </p:nvSpPr>
        <p:spPr>
          <a:xfrm>
            <a:off x="5087888" y="4257092"/>
            <a:ext cx="1800200" cy="10801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latin typeface="Arial"/>
            </a:endParaRPr>
          </a:p>
        </p:txBody>
      </p:sp>
      <p:sp>
        <p:nvSpPr>
          <p:cNvPr id="6" name="Elipse 4">
            <a:extLst>
              <a:ext uri="{FF2B5EF4-FFF2-40B4-BE49-F238E27FC236}">
                <a16:creationId xmlns:a16="http://schemas.microsoft.com/office/drawing/2014/main" id="{00199E62-1CED-7EB7-CCDC-81DB04A89BBD}"/>
              </a:ext>
            </a:extLst>
          </p:cNvPr>
          <p:cNvSpPr/>
          <p:nvPr/>
        </p:nvSpPr>
        <p:spPr>
          <a:xfrm>
            <a:off x="3215681" y="2851829"/>
            <a:ext cx="2024701" cy="9361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prstClr val="black"/>
                </a:solidFill>
                <a:latin typeface="Arial"/>
              </a:rPr>
              <a:t>RG</a:t>
            </a:r>
          </a:p>
        </p:txBody>
      </p:sp>
      <p:sp>
        <p:nvSpPr>
          <p:cNvPr id="7" name="Elipse 5">
            <a:extLst>
              <a:ext uri="{FF2B5EF4-FFF2-40B4-BE49-F238E27FC236}">
                <a16:creationId xmlns:a16="http://schemas.microsoft.com/office/drawing/2014/main" id="{6CDEAB04-349A-DBEF-F4D8-70ED43A68047}"/>
              </a:ext>
            </a:extLst>
          </p:cNvPr>
          <p:cNvSpPr/>
          <p:nvPr/>
        </p:nvSpPr>
        <p:spPr>
          <a:xfrm>
            <a:off x="8544272" y="2977806"/>
            <a:ext cx="1368152" cy="9361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prstClr val="black"/>
                </a:solidFill>
                <a:latin typeface="Arial"/>
              </a:rPr>
              <a:t>CPF</a:t>
            </a:r>
          </a:p>
        </p:txBody>
      </p:sp>
      <p:sp>
        <p:nvSpPr>
          <p:cNvPr id="8" name="Elipse 6">
            <a:extLst>
              <a:ext uri="{FF2B5EF4-FFF2-40B4-BE49-F238E27FC236}">
                <a16:creationId xmlns:a16="http://schemas.microsoft.com/office/drawing/2014/main" id="{89B6C20E-2721-C968-DD96-C03EA411EB75}"/>
              </a:ext>
            </a:extLst>
          </p:cNvPr>
          <p:cNvSpPr/>
          <p:nvPr/>
        </p:nvSpPr>
        <p:spPr>
          <a:xfrm>
            <a:off x="2653656" y="4329100"/>
            <a:ext cx="1368152" cy="9361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prstClr val="black"/>
                </a:solidFill>
                <a:latin typeface="Arial"/>
              </a:rPr>
              <a:t>Nome</a:t>
            </a:r>
          </a:p>
        </p:txBody>
      </p:sp>
      <p:sp>
        <p:nvSpPr>
          <p:cNvPr id="9" name="Elipse 7">
            <a:extLst>
              <a:ext uri="{FF2B5EF4-FFF2-40B4-BE49-F238E27FC236}">
                <a16:creationId xmlns:a16="http://schemas.microsoft.com/office/drawing/2014/main" id="{A9FF1072-47A8-1485-1011-B6F7B1906728}"/>
              </a:ext>
            </a:extLst>
          </p:cNvPr>
          <p:cNvSpPr/>
          <p:nvPr/>
        </p:nvSpPr>
        <p:spPr>
          <a:xfrm>
            <a:off x="6048015" y="2549080"/>
            <a:ext cx="1368152" cy="9361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prstClr val="black"/>
                </a:solidFill>
                <a:latin typeface="Arial"/>
              </a:rPr>
              <a:t>Sexo</a:t>
            </a:r>
          </a:p>
        </p:txBody>
      </p:sp>
      <p:sp>
        <p:nvSpPr>
          <p:cNvPr id="10" name="CaixaDeTexto 9">
            <a:extLst>
              <a:ext uri="{FF2B5EF4-FFF2-40B4-BE49-F238E27FC236}">
                <a16:creationId xmlns:a16="http://schemas.microsoft.com/office/drawing/2014/main" id="{C607D359-3E5E-FE9A-CE78-812A61D39F44}"/>
              </a:ext>
            </a:extLst>
          </p:cNvPr>
          <p:cNvSpPr txBox="1"/>
          <p:nvPr/>
        </p:nvSpPr>
        <p:spPr>
          <a:xfrm>
            <a:off x="5063604" y="4643264"/>
            <a:ext cx="1824485" cy="307777"/>
          </a:xfrm>
          <a:prstGeom prst="rect">
            <a:avLst/>
          </a:prstGeom>
          <a:noFill/>
        </p:spPr>
        <p:txBody>
          <a:bodyPr wrap="square" rtlCol="0">
            <a:spAutoFit/>
          </a:bodyPr>
          <a:lstStyle/>
          <a:p>
            <a:pPr algn="ctr"/>
            <a:r>
              <a:rPr lang="pt-BR" sz="1400" b="1" dirty="0">
                <a:solidFill>
                  <a:prstClr val="black"/>
                </a:solidFill>
                <a:latin typeface="Arial"/>
              </a:rPr>
              <a:t>PESSOA</a:t>
            </a:r>
          </a:p>
        </p:txBody>
      </p:sp>
      <p:cxnSp>
        <p:nvCxnSpPr>
          <p:cNvPr id="11" name="Conector reto 14">
            <a:extLst>
              <a:ext uri="{FF2B5EF4-FFF2-40B4-BE49-F238E27FC236}">
                <a16:creationId xmlns:a16="http://schemas.microsoft.com/office/drawing/2014/main" id="{DC2A5180-D807-E5EC-34E9-F1B851700ED1}"/>
              </a:ext>
            </a:extLst>
          </p:cNvPr>
          <p:cNvCxnSpPr>
            <a:stCxn id="8" idx="6"/>
            <a:endCxn id="10" idx="1"/>
          </p:cNvCxnSpPr>
          <p:nvPr/>
        </p:nvCxnSpPr>
        <p:spPr>
          <a:xfrm>
            <a:off x="4021809" y="4797152"/>
            <a:ext cx="10417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reto 16">
            <a:extLst>
              <a:ext uri="{FF2B5EF4-FFF2-40B4-BE49-F238E27FC236}">
                <a16:creationId xmlns:a16="http://schemas.microsoft.com/office/drawing/2014/main" id="{4E032005-7F6C-BEAE-8123-82EFA5EADFA0}"/>
              </a:ext>
            </a:extLst>
          </p:cNvPr>
          <p:cNvCxnSpPr>
            <a:stCxn id="9" idx="4"/>
            <a:endCxn id="5" idx="0"/>
          </p:cNvCxnSpPr>
          <p:nvPr/>
        </p:nvCxnSpPr>
        <p:spPr>
          <a:xfrm flipH="1">
            <a:off x="5987989" y="3485184"/>
            <a:ext cx="744103" cy="771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ector reto 18">
            <a:extLst>
              <a:ext uri="{FF2B5EF4-FFF2-40B4-BE49-F238E27FC236}">
                <a16:creationId xmlns:a16="http://schemas.microsoft.com/office/drawing/2014/main" id="{B9BCC82B-6790-D0CC-98AA-8FA51AAC2D0F}"/>
              </a:ext>
            </a:extLst>
          </p:cNvPr>
          <p:cNvCxnSpPr>
            <a:stCxn id="6" idx="4"/>
            <a:endCxn id="5" idx="0"/>
          </p:cNvCxnSpPr>
          <p:nvPr/>
        </p:nvCxnSpPr>
        <p:spPr>
          <a:xfrm>
            <a:off x="4228032" y="3787934"/>
            <a:ext cx="1759957" cy="4691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ctor reto 20">
            <a:extLst>
              <a:ext uri="{FF2B5EF4-FFF2-40B4-BE49-F238E27FC236}">
                <a16:creationId xmlns:a16="http://schemas.microsoft.com/office/drawing/2014/main" id="{2F468CB0-544D-F5E6-5C92-99A3733C35D2}"/>
              </a:ext>
            </a:extLst>
          </p:cNvPr>
          <p:cNvCxnSpPr>
            <a:stCxn id="7" idx="2"/>
            <a:endCxn id="5" idx="3"/>
          </p:cNvCxnSpPr>
          <p:nvPr/>
        </p:nvCxnSpPr>
        <p:spPr>
          <a:xfrm flipH="1">
            <a:off x="6888088" y="3445858"/>
            <a:ext cx="1656184" cy="135129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5627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A736A300-D877-784B-534B-5B48D3BFBB5D}"/>
              </a:ext>
            </a:extLst>
          </p:cNvPr>
          <p:cNvPicPr>
            <a:picLocks noChangeAspect="1"/>
          </p:cNvPicPr>
          <p:nvPr/>
        </p:nvPicPr>
        <p:blipFill>
          <a:blip r:embed="rId2"/>
          <a:stretch>
            <a:fillRect/>
          </a:stretch>
        </p:blipFill>
        <p:spPr>
          <a:xfrm>
            <a:off x="185195" y="1891255"/>
            <a:ext cx="4862124" cy="3287722"/>
          </a:xfrm>
          <a:prstGeom prst="rect">
            <a:avLst/>
          </a:prstGeom>
        </p:spPr>
      </p:pic>
      <p:pic>
        <p:nvPicPr>
          <p:cNvPr id="7" name="Imagem 6">
            <a:extLst>
              <a:ext uri="{FF2B5EF4-FFF2-40B4-BE49-F238E27FC236}">
                <a16:creationId xmlns:a16="http://schemas.microsoft.com/office/drawing/2014/main" id="{AD389CE8-9D23-761A-6DAC-F6ECA81D2D63}"/>
              </a:ext>
            </a:extLst>
          </p:cNvPr>
          <p:cNvPicPr>
            <a:picLocks noChangeAspect="1"/>
          </p:cNvPicPr>
          <p:nvPr/>
        </p:nvPicPr>
        <p:blipFill>
          <a:blip r:embed="rId3"/>
          <a:stretch>
            <a:fillRect/>
          </a:stretch>
        </p:blipFill>
        <p:spPr>
          <a:xfrm>
            <a:off x="6079642" y="1891255"/>
            <a:ext cx="5927163" cy="3287723"/>
          </a:xfrm>
          <a:prstGeom prst="rect">
            <a:avLst/>
          </a:prstGeom>
        </p:spPr>
      </p:pic>
      <p:sp>
        <p:nvSpPr>
          <p:cNvPr id="10" name="Título 1">
            <a:extLst>
              <a:ext uri="{FF2B5EF4-FFF2-40B4-BE49-F238E27FC236}">
                <a16:creationId xmlns:a16="http://schemas.microsoft.com/office/drawing/2014/main" id="{60E70EC3-F614-5810-8EB5-C31EBBB7734E}"/>
              </a:ext>
            </a:extLst>
          </p:cNvPr>
          <p:cNvSpPr>
            <a:spLocks noGrp="1"/>
          </p:cNvSpPr>
          <p:nvPr>
            <p:ph type="title"/>
          </p:nvPr>
        </p:nvSpPr>
        <p:spPr>
          <a:xfrm>
            <a:off x="358815" y="157256"/>
            <a:ext cx="10515600" cy="1325563"/>
          </a:xfrm>
        </p:spPr>
        <p:txBody>
          <a:bodyPr/>
          <a:lstStyle/>
          <a:p>
            <a:r>
              <a:rPr lang="pt-BR" dirty="0"/>
              <a:t>Códigos SQL</a:t>
            </a:r>
          </a:p>
        </p:txBody>
      </p:sp>
    </p:spTree>
    <p:extLst>
      <p:ext uri="{BB962C8B-B14F-4D97-AF65-F5344CB8AC3E}">
        <p14:creationId xmlns:p14="http://schemas.microsoft.com/office/powerpoint/2010/main" val="1458751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AC4CD924-318B-F023-4B9D-6A3DCC191B30}"/>
              </a:ext>
            </a:extLst>
          </p:cNvPr>
          <p:cNvPicPr>
            <a:picLocks noChangeAspect="1"/>
          </p:cNvPicPr>
          <p:nvPr/>
        </p:nvPicPr>
        <p:blipFill rotWithShape="1">
          <a:blip r:embed="rId2"/>
          <a:srcRect l="637"/>
          <a:stretch/>
        </p:blipFill>
        <p:spPr>
          <a:xfrm>
            <a:off x="127322" y="114220"/>
            <a:ext cx="6297390" cy="3439208"/>
          </a:xfrm>
          <a:prstGeom prst="rect">
            <a:avLst/>
          </a:prstGeom>
        </p:spPr>
      </p:pic>
      <p:pic>
        <p:nvPicPr>
          <p:cNvPr id="9" name="Imagem 8">
            <a:extLst>
              <a:ext uri="{FF2B5EF4-FFF2-40B4-BE49-F238E27FC236}">
                <a16:creationId xmlns:a16="http://schemas.microsoft.com/office/drawing/2014/main" id="{F16C62E9-5DE7-3ABB-3908-0F5DDD40056F}"/>
              </a:ext>
            </a:extLst>
          </p:cNvPr>
          <p:cNvPicPr>
            <a:picLocks noChangeAspect="1"/>
          </p:cNvPicPr>
          <p:nvPr/>
        </p:nvPicPr>
        <p:blipFill rotWithShape="1">
          <a:blip r:embed="rId3"/>
          <a:srcRect l="315" r="-1"/>
          <a:stretch/>
        </p:blipFill>
        <p:spPr>
          <a:xfrm>
            <a:off x="4919241" y="3429001"/>
            <a:ext cx="7190896" cy="3314780"/>
          </a:xfrm>
          <a:prstGeom prst="rect">
            <a:avLst/>
          </a:prstGeom>
        </p:spPr>
      </p:pic>
    </p:spTree>
    <p:extLst>
      <p:ext uri="{BB962C8B-B14F-4D97-AF65-F5344CB8AC3E}">
        <p14:creationId xmlns:p14="http://schemas.microsoft.com/office/powerpoint/2010/main" val="3758905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0FFD84-0B3C-6C86-DC22-5F63E219F15F}"/>
              </a:ext>
            </a:extLst>
          </p:cNvPr>
          <p:cNvSpPr>
            <a:spLocks noGrp="1"/>
          </p:cNvSpPr>
          <p:nvPr>
            <p:ph type="title"/>
          </p:nvPr>
        </p:nvSpPr>
        <p:spPr/>
        <p:txBody>
          <a:bodyPr/>
          <a:lstStyle/>
          <a:p>
            <a:r>
              <a:rPr lang="pt-BR" dirty="0"/>
              <a:t>Exercícios</a:t>
            </a:r>
          </a:p>
        </p:txBody>
      </p:sp>
      <p:sp>
        <p:nvSpPr>
          <p:cNvPr id="3" name="Espaço Reservado para Conteúdo 2">
            <a:extLst>
              <a:ext uri="{FF2B5EF4-FFF2-40B4-BE49-F238E27FC236}">
                <a16:creationId xmlns:a16="http://schemas.microsoft.com/office/drawing/2014/main" id="{AFEE3F3F-4E58-DEC3-B2AC-856E02EDE45A}"/>
              </a:ext>
            </a:extLst>
          </p:cNvPr>
          <p:cNvSpPr>
            <a:spLocks noGrp="1"/>
          </p:cNvSpPr>
          <p:nvPr>
            <p:ph idx="1"/>
          </p:nvPr>
        </p:nvSpPr>
        <p:spPr/>
        <p:txBody>
          <a:bodyPr/>
          <a:lstStyle/>
          <a:p>
            <a:pPr marL="514350" indent="-514350">
              <a:buAutoNum type="arabicPeriod"/>
            </a:pPr>
            <a:r>
              <a:rPr lang="pt-BR" dirty="0"/>
              <a:t>Apague a compra de ID igual a 1.</a:t>
            </a:r>
          </a:p>
          <a:p>
            <a:pPr marL="514350" indent="-514350">
              <a:buAutoNum type="arabicPeriod"/>
            </a:pPr>
            <a:endParaRPr lang="pt-BR" dirty="0"/>
          </a:p>
        </p:txBody>
      </p:sp>
      <p:pic>
        <p:nvPicPr>
          <p:cNvPr id="4" name="Imagem 3">
            <a:extLst>
              <a:ext uri="{FF2B5EF4-FFF2-40B4-BE49-F238E27FC236}">
                <a16:creationId xmlns:a16="http://schemas.microsoft.com/office/drawing/2014/main" id="{6CC439C2-F65F-2FA2-9A4A-48215A681013}"/>
              </a:ext>
            </a:extLst>
          </p:cNvPr>
          <p:cNvPicPr>
            <a:picLocks noChangeAspect="1"/>
          </p:cNvPicPr>
          <p:nvPr/>
        </p:nvPicPr>
        <p:blipFill>
          <a:blip r:embed="rId2"/>
          <a:stretch>
            <a:fillRect/>
          </a:stretch>
        </p:blipFill>
        <p:spPr>
          <a:xfrm>
            <a:off x="838199" y="2663377"/>
            <a:ext cx="9354069" cy="2783266"/>
          </a:xfrm>
          <a:prstGeom prst="rect">
            <a:avLst/>
          </a:prstGeom>
        </p:spPr>
      </p:pic>
    </p:spTree>
    <p:extLst>
      <p:ext uri="{BB962C8B-B14F-4D97-AF65-F5344CB8AC3E}">
        <p14:creationId xmlns:p14="http://schemas.microsoft.com/office/powerpoint/2010/main" val="878901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0FFD84-0B3C-6C86-DC22-5F63E219F15F}"/>
              </a:ext>
            </a:extLst>
          </p:cNvPr>
          <p:cNvSpPr>
            <a:spLocks noGrp="1"/>
          </p:cNvSpPr>
          <p:nvPr>
            <p:ph type="title"/>
          </p:nvPr>
        </p:nvSpPr>
        <p:spPr/>
        <p:txBody>
          <a:bodyPr/>
          <a:lstStyle/>
          <a:p>
            <a:r>
              <a:rPr lang="pt-BR" dirty="0"/>
              <a:t>Exercícios</a:t>
            </a:r>
          </a:p>
        </p:txBody>
      </p:sp>
      <p:sp>
        <p:nvSpPr>
          <p:cNvPr id="3" name="Espaço Reservado para Conteúdo 2">
            <a:extLst>
              <a:ext uri="{FF2B5EF4-FFF2-40B4-BE49-F238E27FC236}">
                <a16:creationId xmlns:a16="http://schemas.microsoft.com/office/drawing/2014/main" id="{AFEE3F3F-4E58-DEC3-B2AC-856E02EDE45A}"/>
              </a:ext>
            </a:extLst>
          </p:cNvPr>
          <p:cNvSpPr>
            <a:spLocks noGrp="1"/>
          </p:cNvSpPr>
          <p:nvPr>
            <p:ph idx="1"/>
          </p:nvPr>
        </p:nvSpPr>
        <p:spPr/>
        <p:txBody>
          <a:bodyPr/>
          <a:lstStyle/>
          <a:p>
            <a:pPr marL="0" indent="0">
              <a:buNone/>
            </a:pPr>
            <a:r>
              <a:rPr lang="pt-BR" dirty="0"/>
              <a:t>2.   Apague a tabela cliente.</a:t>
            </a:r>
          </a:p>
          <a:p>
            <a:pPr marL="0" indent="0" algn="just">
              <a:buNone/>
            </a:pPr>
            <a:r>
              <a:rPr lang="pt-BR" sz="1800" dirty="0"/>
              <a:t>/* PARA EXCLUIR CLIENTE É NECESSÁRIO EXCLUIR PRIMEIRO A TABELA COMPRA PORQUE TEM A CHAVE DE CLIENTE, MAS SE TENTAR EXCLUIR COMPRA NÃO VAI CONSEGUIR PORQUE PRODUTO_COMPRA TEM A CHAVE DE COMPRA, LOGO PARA EXCLUIR COMPRA PRECISA EXCLUIR PRODUTO_COMPRA PRIMEIRO*/</a:t>
            </a:r>
          </a:p>
          <a:p>
            <a:pPr marL="514350" indent="-514350">
              <a:buAutoNum type="arabicPeriod"/>
            </a:pPr>
            <a:endParaRPr lang="pt-BR" dirty="0"/>
          </a:p>
        </p:txBody>
      </p:sp>
      <p:pic>
        <p:nvPicPr>
          <p:cNvPr id="5" name="Imagem 4">
            <a:extLst>
              <a:ext uri="{FF2B5EF4-FFF2-40B4-BE49-F238E27FC236}">
                <a16:creationId xmlns:a16="http://schemas.microsoft.com/office/drawing/2014/main" id="{046C9E88-B771-E71A-4AA2-731B34E1DF7C}"/>
              </a:ext>
            </a:extLst>
          </p:cNvPr>
          <p:cNvPicPr>
            <a:picLocks noChangeAspect="1"/>
          </p:cNvPicPr>
          <p:nvPr/>
        </p:nvPicPr>
        <p:blipFill>
          <a:blip r:embed="rId2"/>
          <a:stretch>
            <a:fillRect/>
          </a:stretch>
        </p:blipFill>
        <p:spPr>
          <a:xfrm>
            <a:off x="838200" y="3591045"/>
            <a:ext cx="8452859" cy="1883780"/>
          </a:xfrm>
          <a:prstGeom prst="rect">
            <a:avLst/>
          </a:prstGeom>
        </p:spPr>
      </p:pic>
    </p:spTree>
    <p:extLst>
      <p:ext uri="{BB962C8B-B14F-4D97-AF65-F5344CB8AC3E}">
        <p14:creationId xmlns:p14="http://schemas.microsoft.com/office/powerpoint/2010/main" val="3481738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4EFB243-FDCE-457B-ABD4-34B1A491AB5D}"/>
              </a:ext>
            </a:extLst>
          </p:cNvPr>
          <p:cNvSpPr>
            <a:spLocks noGrp="1"/>
          </p:cNvSpPr>
          <p:nvPr>
            <p:ph idx="1"/>
          </p:nvPr>
        </p:nvSpPr>
        <p:spPr/>
        <p:txBody>
          <a:bodyPr>
            <a:normAutofit fontScale="92500" lnSpcReduction="10000"/>
          </a:bodyPr>
          <a:lstStyle/>
          <a:p>
            <a:pPr marL="0" indent="0" algn="ctr">
              <a:buNone/>
            </a:pPr>
            <a:r>
              <a:rPr lang="pt-BR" sz="34400" dirty="0"/>
              <a:t>FIM</a:t>
            </a:r>
          </a:p>
        </p:txBody>
      </p:sp>
    </p:spTree>
    <p:extLst>
      <p:ext uri="{BB962C8B-B14F-4D97-AF65-F5344CB8AC3E}">
        <p14:creationId xmlns:p14="http://schemas.microsoft.com/office/powerpoint/2010/main" val="2050194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9B3239-AB95-63FB-81A4-9D59E09B7629}"/>
              </a:ext>
            </a:extLst>
          </p:cNvPr>
          <p:cNvSpPr>
            <a:spLocks noGrp="1"/>
          </p:cNvSpPr>
          <p:nvPr>
            <p:ph type="title"/>
          </p:nvPr>
        </p:nvSpPr>
        <p:spPr/>
        <p:txBody>
          <a:bodyPr/>
          <a:lstStyle/>
          <a:p>
            <a:r>
              <a:rPr lang="pt-BR" dirty="0"/>
              <a:t>Atributos</a:t>
            </a:r>
          </a:p>
        </p:txBody>
      </p:sp>
      <p:sp>
        <p:nvSpPr>
          <p:cNvPr id="3" name="Espaço Reservado para Conteúdo 2">
            <a:extLst>
              <a:ext uri="{FF2B5EF4-FFF2-40B4-BE49-F238E27FC236}">
                <a16:creationId xmlns:a16="http://schemas.microsoft.com/office/drawing/2014/main" id="{CF16F61B-E391-02D9-57F8-87BBB2A1CFA2}"/>
              </a:ext>
            </a:extLst>
          </p:cNvPr>
          <p:cNvSpPr>
            <a:spLocks noGrp="1"/>
          </p:cNvSpPr>
          <p:nvPr>
            <p:ph idx="1"/>
          </p:nvPr>
        </p:nvSpPr>
        <p:spPr/>
        <p:txBody>
          <a:bodyPr>
            <a:normAutofit fontScale="92500" lnSpcReduction="10000"/>
          </a:bodyPr>
          <a:lstStyle/>
          <a:p>
            <a:r>
              <a:rPr lang="pt-BR" b="1" dirty="0"/>
              <a:t>Domínio: </a:t>
            </a:r>
            <a:r>
              <a:rPr lang="pt-BR" dirty="0"/>
              <a:t>Trata-se de um conjunto de valores que um atributo pode receber. Exemplo: o domínio do atributo sexo é {masculino ou feminino}; o domínio do atributo </a:t>
            </a:r>
            <a:r>
              <a:rPr lang="pt-BR" dirty="0" err="1"/>
              <a:t>carga_horaria</a:t>
            </a:r>
            <a:r>
              <a:rPr lang="pt-BR" dirty="0"/>
              <a:t> é {20, 30 ou 40}.</a:t>
            </a:r>
          </a:p>
          <a:p>
            <a:pPr algn="just"/>
            <a:r>
              <a:rPr lang="pt-BR" b="1" dirty="0" err="1"/>
              <a:t>Monovalorado</a:t>
            </a:r>
            <a:r>
              <a:rPr lang="pt-BR" b="1" dirty="0"/>
              <a:t>: </a:t>
            </a:r>
            <a:r>
              <a:rPr lang="pt-BR" dirty="0"/>
              <a:t>Assume um único valor. Exemplos: Nome, CPF, Sexo, Cor</a:t>
            </a:r>
          </a:p>
          <a:p>
            <a:pPr algn="just"/>
            <a:r>
              <a:rPr lang="pt-BR" b="1" dirty="0"/>
              <a:t>Multivalorado: </a:t>
            </a:r>
            <a:r>
              <a:rPr lang="pt-BR" dirty="0"/>
              <a:t>Assume vários valores. Exemplo: Telefone. Uma pessoa pode ter vários telefones.</a:t>
            </a:r>
          </a:p>
          <a:p>
            <a:pPr algn="just"/>
            <a:r>
              <a:rPr lang="pt-BR" b="1" dirty="0"/>
              <a:t>Simples: </a:t>
            </a:r>
            <a:r>
              <a:rPr lang="pt-BR" dirty="0"/>
              <a:t>atributo </a:t>
            </a:r>
            <a:r>
              <a:rPr lang="pt-BR" dirty="0" err="1"/>
              <a:t>indivisivel</a:t>
            </a:r>
            <a:r>
              <a:rPr lang="pt-BR" dirty="0"/>
              <a:t>. Exemplo: CPF</a:t>
            </a:r>
          </a:p>
          <a:p>
            <a:pPr algn="just"/>
            <a:r>
              <a:rPr lang="pt-BR" b="1" dirty="0"/>
              <a:t>Composto: </a:t>
            </a:r>
            <a:r>
              <a:rPr lang="pt-BR" dirty="0"/>
              <a:t>atributo que pode ser dividido. Exemplo: Endereço(Rua, Número, Complemento, Bairro)</a:t>
            </a:r>
          </a:p>
          <a:p>
            <a:r>
              <a:rPr lang="pt-BR" b="1" dirty="0"/>
              <a:t>Derivado: </a:t>
            </a:r>
            <a:r>
              <a:rPr lang="pt-BR" dirty="0"/>
              <a:t>Obtido de outro atributo. Exemplo: Idade, </a:t>
            </a:r>
            <a:r>
              <a:rPr lang="pt-BR" dirty="0" err="1"/>
              <a:t>Tempo_contribuição</a:t>
            </a:r>
            <a:r>
              <a:rPr lang="pt-BR" dirty="0"/>
              <a:t>.</a:t>
            </a:r>
          </a:p>
          <a:p>
            <a:r>
              <a:rPr lang="pt-BR" b="1" dirty="0"/>
              <a:t>Armazenado: </a:t>
            </a:r>
            <a:r>
              <a:rPr lang="pt-BR" dirty="0"/>
              <a:t>Atributo normal. Exemplo: </a:t>
            </a:r>
            <a:r>
              <a:rPr lang="pt-BR" dirty="0" err="1"/>
              <a:t>data_nascimento</a:t>
            </a:r>
            <a:r>
              <a:rPr lang="pt-BR" dirty="0"/>
              <a:t>, </a:t>
            </a:r>
            <a:r>
              <a:rPr lang="pt-BR" dirty="0" err="1"/>
              <a:t>data_exercicio</a:t>
            </a:r>
            <a:r>
              <a:rPr lang="pt-BR" dirty="0"/>
              <a:t>.</a:t>
            </a:r>
          </a:p>
          <a:p>
            <a:pPr algn="just"/>
            <a:endParaRPr lang="pt-BR" dirty="0"/>
          </a:p>
        </p:txBody>
      </p:sp>
    </p:spTree>
    <p:extLst>
      <p:ext uri="{BB962C8B-B14F-4D97-AF65-F5344CB8AC3E}">
        <p14:creationId xmlns:p14="http://schemas.microsoft.com/office/powerpoint/2010/main" val="2891368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C23BC8-9BA1-C2D0-53CF-0402695E9EF0}"/>
              </a:ext>
            </a:extLst>
          </p:cNvPr>
          <p:cNvSpPr>
            <a:spLocks noGrp="1"/>
          </p:cNvSpPr>
          <p:nvPr>
            <p:ph type="title"/>
          </p:nvPr>
        </p:nvSpPr>
        <p:spPr/>
        <p:txBody>
          <a:bodyPr/>
          <a:lstStyle/>
          <a:p>
            <a:r>
              <a:rPr lang="pt-BR" dirty="0"/>
              <a:t>Exemplos de Atributos</a:t>
            </a:r>
          </a:p>
        </p:txBody>
      </p:sp>
      <p:pic>
        <p:nvPicPr>
          <p:cNvPr id="4" name="Picture 2">
            <a:extLst>
              <a:ext uri="{FF2B5EF4-FFF2-40B4-BE49-F238E27FC236}">
                <a16:creationId xmlns:a16="http://schemas.microsoft.com/office/drawing/2014/main" id="{6E2F8119-1ED3-53A1-27C5-F322488DB4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9288" y="2183259"/>
            <a:ext cx="8229600" cy="3416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8778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F308D2-FACF-67A9-08CB-3941A9AAFDC2}"/>
              </a:ext>
            </a:extLst>
          </p:cNvPr>
          <p:cNvSpPr>
            <a:spLocks noGrp="1"/>
          </p:cNvSpPr>
          <p:nvPr>
            <p:ph type="title"/>
          </p:nvPr>
        </p:nvSpPr>
        <p:spPr/>
        <p:txBody>
          <a:bodyPr/>
          <a:lstStyle/>
          <a:p>
            <a:r>
              <a:rPr lang="pt-BR" dirty="0"/>
              <a:t>Exercício</a:t>
            </a:r>
          </a:p>
        </p:txBody>
      </p:sp>
      <p:sp>
        <p:nvSpPr>
          <p:cNvPr id="3" name="Espaço Reservado para Conteúdo 2">
            <a:extLst>
              <a:ext uri="{FF2B5EF4-FFF2-40B4-BE49-F238E27FC236}">
                <a16:creationId xmlns:a16="http://schemas.microsoft.com/office/drawing/2014/main" id="{E2D488EC-C419-6BB3-C6E4-C6C8C4462797}"/>
              </a:ext>
            </a:extLst>
          </p:cNvPr>
          <p:cNvSpPr>
            <a:spLocks noGrp="1"/>
          </p:cNvSpPr>
          <p:nvPr>
            <p:ph idx="1"/>
          </p:nvPr>
        </p:nvSpPr>
        <p:spPr/>
        <p:txBody>
          <a:bodyPr/>
          <a:lstStyle/>
          <a:p>
            <a:pPr marL="0" indent="0">
              <a:buNone/>
            </a:pPr>
            <a:r>
              <a:rPr lang="pt-BR" dirty="0"/>
              <a:t>Elabore 10 entidades. Que façam uso dos seguintes tipos de atributos: chave, </a:t>
            </a:r>
            <a:r>
              <a:rPr lang="pt-BR" dirty="0" err="1"/>
              <a:t>monovalorado</a:t>
            </a:r>
            <a:r>
              <a:rPr lang="pt-BR" dirty="0"/>
              <a:t>, multivalorado, composto e derivado.</a:t>
            </a:r>
          </a:p>
          <a:p>
            <a:pPr marL="0" indent="0">
              <a:buNone/>
            </a:pPr>
            <a:endParaRPr lang="pt-BR" dirty="0"/>
          </a:p>
        </p:txBody>
      </p:sp>
    </p:spTree>
    <p:extLst>
      <p:ext uri="{BB962C8B-B14F-4D97-AF65-F5344CB8AC3E}">
        <p14:creationId xmlns:p14="http://schemas.microsoft.com/office/powerpoint/2010/main" val="2519555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139253-CEFE-00EC-9EDC-2E8D1B9FE164}"/>
              </a:ext>
            </a:extLst>
          </p:cNvPr>
          <p:cNvSpPr>
            <a:spLocks noGrp="1"/>
          </p:cNvSpPr>
          <p:nvPr>
            <p:ph type="title"/>
          </p:nvPr>
        </p:nvSpPr>
        <p:spPr/>
        <p:txBody>
          <a:bodyPr/>
          <a:lstStyle/>
          <a:p>
            <a:r>
              <a:rPr lang="pt-BR" dirty="0"/>
              <a:t>Entidade</a:t>
            </a:r>
          </a:p>
        </p:txBody>
      </p:sp>
      <p:sp>
        <p:nvSpPr>
          <p:cNvPr id="3" name="Espaço Reservado para Conteúdo 2">
            <a:extLst>
              <a:ext uri="{FF2B5EF4-FFF2-40B4-BE49-F238E27FC236}">
                <a16:creationId xmlns:a16="http://schemas.microsoft.com/office/drawing/2014/main" id="{F0C27C2F-F8D7-5FF8-5771-595D34A64314}"/>
              </a:ext>
            </a:extLst>
          </p:cNvPr>
          <p:cNvSpPr>
            <a:spLocks noGrp="1"/>
          </p:cNvSpPr>
          <p:nvPr>
            <p:ph idx="1"/>
          </p:nvPr>
        </p:nvSpPr>
        <p:spPr/>
        <p:txBody>
          <a:bodyPr/>
          <a:lstStyle/>
          <a:p>
            <a:r>
              <a:rPr lang="pt-BR" b="1" dirty="0"/>
              <a:t>Entidade fraca: </a:t>
            </a:r>
            <a:r>
              <a:rPr lang="pt-BR" dirty="0"/>
              <a:t>uma entidade cuja existência depende de alguma outra entidade. Exemplo: Os dependentes de um servidor</a:t>
            </a:r>
          </a:p>
          <a:p>
            <a:r>
              <a:rPr lang="pt-BR" b="1" dirty="0"/>
              <a:t>Entidade regular ou forte: </a:t>
            </a:r>
            <a:r>
              <a:rPr lang="pt-BR" dirty="0"/>
              <a:t>pode ser definida como uma entidade não fraca. Exemplo: servidor é uma entidade forte em relação a dependentes.</a:t>
            </a:r>
          </a:p>
          <a:p>
            <a:endParaRPr lang="pt-BR" dirty="0"/>
          </a:p>
        </p:txBody>
      </p:sp>
      <p:pic>
        <p:nvPicPr>
          <p:cNvPr id="4" name="Picture 2">
            <a:extLst>
              <a:ext uri="{FF2B5EF4-FFF2-40B4-BE49-F238E27FC236}">
                <a16:creationId xmlns:a16="http://schemas.microsoft.com/office/drawing/2014/main" id="{DD82115B-40E2-DB1E-16F1-8A24347217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825" r="55651"/>
          <a:stretch/>
        </p:blipFill>
        <p:spPr bwMode="auto">
          <a:xfrm>
            <a:off x="1546433" y="4286250"/>
            <a:ext cx="5039546" cy="202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a:extLst>
              <a:ext uri="{FF2B5EF4-FFF2-40B4-BE49-F238E27FC236}">
                <a16:creationId xmlns:a16="http://schemas.microsoft.com/office/drawing/2014/main" id="{EF996E92-CE16-C80B-BE29-15CDCB3434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6993" y="4457563"/>
            <a:ext cx="4117290" cy="164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3960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C3DE82-F917-CF4E-63AD-CBA398ED3113}"/>
              </a:ext>
            </a:extLst>
          </p:cNvPr>
          <p:cNvSpPr>
            <a:spLocks noGrp="1"/>
          </p:cNvSpPr>
          <p:nvPr>
            <p:ph type="title"/>
          </p:nvPr>
        </p:nvSpPr>
        <p:spPr/>
        <p:txBody>
          <a:bodyPr/>
          <a:lstStyle/>
          <a:p>
            <a:r>
              <a:rPr lang="pt-BR" dirty="0"/>
              <a:t>Entidade</a:t>
            </a:r>
          </a:p>
        </p:txBody>
      </p:sp>
      <p:pic>
        <p:nvPicPr>
          <p:cNvPr id="4" name="Picture 2">
            <a:extLst>
              <a:ext uri="{FF2B5EF4-FFF2-40B4-BE49-F238E27FC236}">
                <a16:creationId xmlns:a16="http://schemas.microsoft.com/office/drawing/2014/main" id="{6A5CC184-430A-A1F5-DF2F-353EC1F451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43" t="6426"/>
          <a:stretch/>
        </p:blipFill>
        <p:spPr bwMode="auto">
          <a:xfrm>
            <a:off x="2044689" y="2050597"/>
            <a:ext cx="8102622" cy="2504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a:extLst>
              <a:ext uri="{FF2B5EF4-FFF2-40B4-BE49-F238E27FC236}">
                <a16:creationId xmlns:a16="http://schemas.microsoft.com/office/drawing/2014/main" id="{07154B7A-FA86-0B64-D16E-A19E4F75996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0998" y="4915253"/>
            <a:ext cx="8606246" cy="1685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2975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651C7B-65DB-83AE-2DCD-7259E6C240A5}"/>
              </a:ext>
            </a:extLst>
          </p:cNvPr>
          <p:cNvSpPr>
            <a:spLocks noGrp="1"/>
          </p:cNvSpPr>
          <p:nvPr>
            <p:ph type="title"/>
          </p:nvPr>
        </p:nvSpPr>
        <p:spPr/>
        <p:txBody>
          <a:bodyPr/>
          <a:lstStyle/>
          <a:p>
            <a:r>
              <a:rPr lang="pt-BR" dirty="0"/>
              <a:t>Exercícios</a:t>
            </a:r>
          </a:p>
        </p:txBody>
      </p:sp>
      <p:sp>
        <p:nvSpPr>
          <p:cNvPr id="3" name="Espaço Reservado para Conteúdo 2">
            <a:extLst>
              <a:ext uri="{FF2B5EF4-FFF2-40B4-BE49-F238E27FC236}">
                <a16:creationId xmlns:a16="http://schemas.microsoft.com/office/drawing/2014/main" id="{1992AABB-E61B-26AB-A063-FE5AF28DFF19}"/>
              </a:ext>
            </a:extLst>
          </p:cNvPr>
          <p:cNvSpPr>
            <a:spLocks noGrp="1"/>
          </p:cNvSpPr>
          <p:nvPr>
            <p:ph idx="1"/>
          </p:nvPr>
        </p:nvSpPr>
        <p:spPr/>
        <p:txBody>
          <a:bodyPr>
            <a:normAutofit fontScale="85000" lnSpcReduction="10000"/>
          </a:bodyPr>
          <a:lstStyle/>
          <a:p>
            <a:pPr marL="0" indent="0">
              <a:buNone/>
            </a:pPr>
            <a:r>
              <a:rPr lang="pt-BR" dirty="0"/>
              <a:t>Desenvolva o Diagrama Entidade-Relacionamento para as seguintes situações:</a:t>
            </a:r>
          </a:p>
          <a:p>
            <a:pPr marL="0" indent="0">
              <a:buNone/>
            </a:pPr>
            <a:endParaRPr lang="pt-BR" dirty="0"/>
          </a:p>
          <a:p>
            <a:pPr marL="342900" indent="-342900">
              <a:buFont typeface="+mj-lt"/>
              <a:buAutoNum type="arabicPeriod"/>
            </a:pPr>
            <a:r>
              <a:rPr lang="pt-BR" dirty="0"/>
              <a:t>Um aluno realiza  vários trabalhos.  Um trabalho é realizado  por um ou mais alunos.</a:t>
            </a:r>
          </a:p>
          <a:p>
            <a:pPr marL="342900" indent="-342900">
              <a:buFont typeface="+mj-lt"/>
              <a:buAutoNum type="arabicPeriod"/>
            </a:pPr>
            <a:r>
              <a:rPr lang="pt-BR" dirty="0"/>
              <a:t>Um diretor dirige no máximo um departamento. Um departamento  tem no máximo um diretor.</a:t>
            </a:r>
          </a:p>
          <a:p>
            <a:pPr marL="342900" indent="-342900">
              <a:buFont typeface="+mj-lt"/>
              <a:buAutoNum type="arabicPeriod"/>
            </a:pPr>
            <a:r>
              <a:rPr lang="pt-BR" dirty="0"/>
              <a:t>Um autor escreve  vários livros. Um livro pode ser escrito por vários autores.</a:t>
            </a:r>
          </a:p>
          <a:p>
            <a:pPr marL="342900" indent="-342900">
              <a:buFont typeface="+mj-lt"/>
              <a:buAutoNum type="arabicPeriod"/>
            </a:pPr>
            <a:r>
              <a:rPr lang="pt-BR" dirty="0"/>
              <a:t>Uma equipe é composta por vários jogadores.  Um jogador  joga apenas  em uma equipe.</a:t>
            </a:r>
          </a:p>
          <a:p>
            <a:pPr marL="342900" indent="-342900">
              <a:buFont typeface="+mj-lt"/>
              <a:buAutoNum type="arabicPeriod"/>
            </a:pPr>
            <a:r>
              <a:rPr lang="pt-BR" dirty="0"/>
              <a:t>Um cliente realiza  várias encomendas. Uma encomenda diz respeito apenas  a um cliente.</a:t>
            </a:r>
          </a:p>
        </p:txBody>
      </p:sp>
    </p:spTree>
    <p:extLst>
      <p:ext uri="{BB962C8B-B14F-4D97-AF65-F5344CB8AC3E}">
        <p14:creationId xmlns:p14="http://schemas.microsoft.com/office/powerpoint/2010/main" val="2322337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93D7BF-DA64-76F6-4FB2-FBD5C6DA1BBD}"/>
              </a:ext>
            </a:extLst>
          </p:cNvPr>
          <p:cNvSpPr>
            <a:spLocks noGrp="1"/>
          </p:cNvSpPr>
          <p:nvPr>
            <p:ph type="title"/>
          </p:nvPr>
        </p:nvSpPr>
        <p:spPr/>
        <p:txBody>
          <a:bodyPr/>
          <a:lstStyle/>
          <a:p>
            <a:r>
              <a:rPr lang="pt-BR" dirty="0"/>
              <a:t>Exercício 1 – Modelagem de banco de Dados</a:t>
            </a:r>
          </a:p>
        </p:txBody>
      </p:sp>
      <p:sp>
        <p:nvSpPr>
          <p:cNvPr id="3" name="Espaço Reservado para Conteúdo 2">
            <a:extLst>
              <a:ext uri="{FF2B5EF4-FFF2-40B4-BE49-F238E27FC236}">
                <a16:creationId xmlns:a16="http://schemas.microsoft.com/office/drawing/2014/main" id="{2B74D110-B296-066B-8E1F-B6BE12568000}"/>
              </a:ext>
            </a:extLst>
          </p:cNvPr>
          <p:cNvSpPr>
            <a:spLocks noGrp="1"/>
          </p:cNvSpPr>
          <p:nvPr>
            <p:ph idx="1"/>
          </p:nvPr>
        </p:nvSpPr>
        <p:spPr/>
        <p:txBody>
          <a:bodyPr>
            <a:normAutofit/>
          </a:bodyPr>
          <a:lstStyle/>
          <a:p>
            <a:pPr marL="0" indent="0" algn="just">
              <a:buNone/>
            </a:pPr>
            <a:r>
              <a:rPr lang="pt-BR" dirty="0"/>
              <a:t>Um berçário  deseja  informatizar  suas operações. Quando  um bebê  nasce,  algumas  informações são  armazenadas  sobre  ele,  tais como:  nome, data  do nascimento,  peso  do nascimento,  altura, a mãe  do  bebê  e o médico  que  fez o parto. Para  as mães,  o berçário  também  deseja  manter um controle,  guardando  informações  como: nome,  endereço,  telefone  e data  de nascimento. Para  os médicos,  é importante  saber:  CRM, nome,  telefone  celular  e especialidade.</a:t>
            </a:r>
          </a:p>
          <a:p>
            <a:pPr marL="0" indent="0">
              <a:buNone/>
            </a:pPr>
            <a:endParaRPr lang="pt-BR" dirty="0"/>
          </a:p>
        </p:txBody>
      </p:sp>
    </p:spTree>
    <p:extLst>
      <p:ext uri="{BB962C8B-B14F-4D97-AF65-F5344CB8AC3E}">
        <p14:creationId xmlns:p14="http://schemas.microsoft.com/office/powerpoint/2010/main" val="371537919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14682</TotalTime>
  <Words>1293</Words>
  <Application>Microsoft Macintosh PowerPoint</Application>
  <PresentationFormat>Widescreen</PresentationFormat>
  <Paragraphs>61</Paragraphs>
  <Slides>24</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24</vt:i4>
      </vt:variant>
    </vt:vector>
  </HeadingPairs>
  <TitlesOfParts>
    <vt:vector size="28" baseType="lpstr">
      <vt:lpstr>Arial</vt:lpstr>
      <vt:lpstr>Calibri</vt:lpstr>
      <vt:lpstr>Calibri Light</vt:lpstr>
      <vt:lpstr>Tema do Office</vt:lpstr>
      <vt:lpstr>Banco de Dados 1</vt:lpstr>
      <vt:lpstr>Modelo de Entidade de Relacionamento</vt:lpstr>
      <vt:lpstr>Atributos</vt:lpstr>
      <vt:lpstr>Exemplos de Atributos</vt:lpstr>
      <vt:lpstr>Exercício</vt:lpstr>
      <vt:lpstr>Entidade</vt:lpstr>
      <vt:lpstr>Entidade</vt:lpstr>
      <vt:lpstr>Exercícios</vt:lpstr>
      <vt:lpstr>Exercício 1 – Modelagem de banco de Dados</vt:lpstr>
      <vt:lpstr>Exercício 1 – Modelagem de banco de Dados</vt:lpstr>
      <vt:lpstr>Exercício 1 – Modelagem de banco de Dados</vt:lpstr>
      <vt:lpstr>Exercício 2 – Modelagem de banco de Dados</vt:lpstr>
      <vt:lpstr>Exercício 3 – Modelagem de banco de Dados</vt:lpstr>
      <vt:lpstr>Exercício 4 – Modelagem de banco de Dados</vt:lpstr>
      <vt:lpstr>Exercício 5 – Modelagem de banco de Dados</vt:lpstr>
      <vt:lpstr>IMPLEMENTANDO NA PRÁTICA</vt:lpstr>
      <vt:lpstr>Exercício 2 – Modelagem de banco de Dados</vt:lpstr>
      <vt:lpstr>Modelo Conceitual (versão 1)</vt:lpstr>
      <vt:lpstr>Modelo Conceitual (versão 2)</vt:lpstr>
      <vt:lpstr>Códigos SQL</vt:lpstr>
      <vt:lpstr>Apresentação do PowerPoint</vt:lpstr>
      <vt:lpstr>Exercícios</vt:lpstr>
      <vt:lpstr>Exercícios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Ricardo</dc:creator>
  <cp:lastModifiedBy>user733</cp:lastModifiedBy>
  <cp:revision>257</cp:revision>
  <dcterms:created xsi:type="dcterms:W3CDTF">2020-02-14T20:49:45Z</dcterms:created>
  <dcterms:modified xsi:type="dcterms:W3CDTF">2023-06-16T00:47:22Z</dcterms:modified>
</cp:coreProperties>
</file>