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07" r:id="rId3"/>
    <p:sldId id="488" r:id="rId4"/>
    <p:sldId id="489" r:id="rId5"/>
    <p:sldId id="492" r:id="rId6"/>
    <p:sldId id="493" r:id="rId7"/>
    <p:sldId id="494" r:id="rId8"/>
    <p:sldId id="524" r:id="rId9"/>
    <p:sldId id="525" r:id="rId10"/>
    <p:sldId id="495" r:id="rId11"/>
    <p:sldId id="496" r:id="rId12"/>
    <p:sldId id="497" r:id="rId13"/>
    <p:sldId id="498" r:id="rId14"/>
    <p:sldId id="491" r:id="rId15"/>
    <p:sldId id="499" r:id="rId16"/>
    <p:sldId id="500" r:id="rId17"/>
    <p:sldId id="502" r:id="rId18"/>
    <p:sldId id="503" r:id="rId19"/>
    <p:sldId id="505" r:id="rId20"/>
    <p:sldId id="506" r:id="rId21"/>
    <p:sldId id="504" r:id="rId22"/>
    <p:sldId id="508" r:id="rId23"/>
    <p:sldId id="523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2" r:id="rId37"/>
    <p:sldId id="521" r:id="rId38"/>
    <p:sldId id="26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94717"/>
  </p:normalViewPr>
  <p:slideViewPr>
    <p:cSldViewPr snapToGrid="0">
      <p:cViewPr varScale="1">
        <p:scale>
          <a:sx n="84" d="100"/>
          <a:sy n="84" d="100"/>
        </p:scale>
        <p:origin x="192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878-6908-4006-8D3B-65E25588F59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5397-0B0A-4572-9D0B-15CFA9F7C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5397-0B0A-4572-9D0B-15CFA9F7C8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D82B-F289-4275-9A2F-40545B11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649AB-B51B-4B5E-8703-75BFD8EC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C8DBB-1D95-478A-B512-37B689E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C9E39-D184-4B35-9DB8-EBB6C0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713D2-88CF-4A37-9498-E04F02A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4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09C5-6901-435E-975B-F19C0CD3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D86915-00C4-4952-ABE7-E63C5DF5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D14F3-487E-4D31-AC30-A8AFEAF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3BC4D-BD17-4FF1-9643-74946ECA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7793-09FE-43E3-AC23-7453C423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756BB-D7DF-4AFC-B7D9-24275228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4434-D766-4986-9294-03CEE9F1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18501-C19B-4B63-89FA-F86AB77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0503B-024C-4A58-9E1B-43D18E7E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5F971-0630-46FD-9E74-B2E630B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8937-1AA2-4144-A00E-6F7C723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5DDB5-9E3A-40A2-9AE4-D6C45C7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4E66C-30B4-45A9-891C-FB10FBA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C7F81-A0FC-41E1-B680-7B84B1C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9C05-D985-4035-847D-5D88EC2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F0DF-CF0B-4D09-A256-7D2EC42A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884AE-BD08-4813-83F7-661BEC34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BAD96-534A-409E-AE86-FDFC3329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0952F-2159-4A98-9DD2-DE69068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691CF-3ED5-4439-A5A6-4380D8E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90F7-1B15-4472-8075-55955E7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35FAE-7F20-4A93-AE69-F745DBE0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B811C-440A-45BB-99D6-8B1AEA0E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F540E-030E-41E5-9263-1444F13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D8BC8-15D0-4A49-B88E-96DAC1BF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BD9D2-FD5D-46D9-A6E3-A20575D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214-BB7F-4377-9556-BE43F5F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8AED8C-FC21-41C6-8804-9FF72E3F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BAB26-717C-4432-A915-3E477287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98362-00F1-42E2-B1C7-77130873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E9DB0-1426-4269-944A-F1971C23B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FAD52-2226-46E5-810C-56E176D8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9F557-FE0F-47BF-AACC-916C038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E0B1D-1E2A-41D3-A7AD-23E7FB67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E6D7-218F-4270-9085-5FC0DDF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66B03-FA1F-45E2-AF7C-DF3EACA2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648DC5-9F9C-4402-87CA-13620EE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C9EEF4-C463-47EB-B3B0-D3B7EF6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AFD85-8AD9-44E1-ACB9-9200222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00C032-4724-493D-9975-F7096080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86BE5-4CFD-4811-9446-D31BF42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084-530A-4306-8C76-EBDB3F1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18CD-691B-4EBA-809C-E2183E71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39F2C-1F29-4775-8CBC-B86C1555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A5872-68F5-416A-919D-E91DFDA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BDBBB-D45E-4ADA-9601-99F6C11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4D1A0-4F04-4AE5-B97A-A49168F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7686-D755-46BA-B99B-69481F1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EE5D9-4CE5-49E8-86C1-C579D4821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89EA-90CB-4283-8DC6-EE515D93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BC757-B00B-44C9-A32F-D4ABF06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97CFD-894C-476B-9034-68E856B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5B2398-4BBF-4DD6-B222-56B93E2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8B3396-7C87-44DA-A19B-A8FF14C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9B84E-EB26-445F-BD34-31551C2F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83BB2-592B-45F3-AD34-86CF8F55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A673-4CBA-42DB-9636-0C93131D0ED0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8EF59-7A02-44A3-B913-E4EBAC7B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44ADE-BED2-47BB-B0B9-8E6662B6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02DB-0A18-48E6-B077-124BA168C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F416F-7777-4B8C-BA48-6CC2B260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Prof. Dr. Ricardo Tavares</a:t>
            </a:r>
          </a:p>
          <a:p>
            <a:pPr algn="r"/>
            <a:r>
              <a:rPr lang="pt-BR" dirty="0"/>
              <a:t>ricardo.oliveira@ifms.edu.br</a:t>
            </a:r>
          </a:p>
        </p:txBody>
      </p:sp>
    </p:spTree>
    <p:extLst>
      <p:ext uri="{BB962C8B-B14F-4D97-AF65-F5344CB8AC3E}">
        <p14:creationId xmlns:p14="http://schemas.microsoft.com/office/powerpoint/2010/main" val="42273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Portanto, um funcionário pode ocupar nenhum cargo e no máximo um cargo.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C2DB9-CD31-43F5-B176-0D819D0C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9" y="3984463"/>
            <a:ext cx="6469219" cy="28735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6624736" y="5800817"/>
            <a:ext cx="578498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funcionário pode ocupar no mínimo nenhum cargo (por isso colocamos o zero aqui).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C2DB9-CD31-43F5-B176-0D819D0C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9" y="3191983"/>
            <a:ext cx="6469219" cy="28735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6774024" y="500833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>
            <a:off x="5171440" y="2428240"/>
            <a:ext cx="1541624" cy="2489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7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um funcionário pode ocupar no máximo um cargo (por isso colocamos o número 1 aqui).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C2DB9-CD31-43F5-B176-0D819D0C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9" y="3191983"/>
            <a:ext cx="6469219" cy="28735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6906104" y="500833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>
            <a:off x="5709920" y="2489200"/>
            <a:ext cx="1196184" cy="24484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6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C2DB9-CD31-43F5-B176-0D819D0C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89" y="1432017"/>
            <a:ext cx="8806219" cy="39116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4355944" y="395169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 flipH="1">
            <a:off x="4439920" y="2197801"/>
            <a:ext cx="781820" cy="166299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F0BC5F-9809-4169-8923-962F5DC57E3A}"/>
              </a:ext>
            </a:extLst>
          </p:cNvPr>
          <p:cNvSpPr txBox="1"/>
          <p:nvPr/>
        </p:nvSpPr>
        <p:spPr>
          <a:xfrm>
            <a:off x="3142569" y="1690688"/>
            <a:ext cx="415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Mínimo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016550-2D65-4498-93A9-BEA3DD16D779}"/>
              </a:ext>
            </a:extLst>
          </p:cNvPr>
          <p:cNvSpPr/>
          <p:nvPr/>
        </p:nvSpPr>
        <p:spPr>
          <a:xfrm>
            <a:off x="6898640" y="395169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E9E344E-E292-46DB-B75E-C7F3D0D72FEF}"/>
              </a:ext>
            </a:extLst>
          </p:cNvPr>
          <p:cNvCxnSpPr>
            <a:cxnSpLocks/>
          </p:cNvCxnSpPr>
          <p:nvPr/>
        </p:nvCxnSpPr>
        <p:spPr>
          <a:xfrm>
            <a:off x="5328235" y="2219821"/>
            <a:ext cx="1580506" cy="166440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EA4EEC-E952-448A-A9C9-BB798DB7E154}"/>
              </a:ext>
            </a:extLst>
          </p:cNvPr>
          <p:cNvSpPr txBox="1"/>
          <p:nvPr/>
        </p:nvSpPr>
        <p:spPr>
          <a:xfrm>
            <a:off x="3335609" y="6176963"/>
            <a:ext cx="415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Máximo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54AACCF-CB76-4350-87BD-F145C291AECC}"/>
              </a:ext>
            </a:extLst>
          </p:cNvPr>
          <p:cNvCxnSpPr>
            <a:cxnSpLocks/>
          </p:cNvCxnSpPr>
          <p:nvPr/>
        </p:nvCxnSpPr>
        <p:spPr>
          <a:xfrm flipH="1" flipV="1">
            <a:off x="4718909" y="4335362"/>
            <a:ext cx="498877" cy="173979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671FD3F-AE4D-44C1-8263-7CD791103375}"/>
              </a:ext>
            </a:extLst>
          </p:cNvPr>
          <p:cNvSpPr/>
          <p:nvPr/>
        </p:nvSpPr>
        <p:spPr>
          <a:xfrm>
            <a:off x="4579464" y="395169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B0E9EE-3FFD-4D3A-9814-89FAEB2A933B}"/>
              </a:ext>
            </a:extLst>
          </p:cNvPr>
          <p:cNvSpPr/>
          <p:nvPr/>
        </p:nvSpPr>
        <p:spPr>
          <a:xfrm>
            <a:off x="7129624" y="397201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4AC8DD6-3901-42F4-AD97-220A1D7DC15C}"/>
              </a:ext>
            </a:extLst>
          </p:cNvPr>
          <p:cNvCxnSpPr>
            <a:cxnSpLocks/>
          </p:cNvCxnSpPr>
          <p:nvPr/>
        </p:nvCxnSpPr>
        <p:spPr>
          <a:xfrm flipV="1">
            <a:off x="5801360" y="4358790"/>
            <a:ext cx="1328264" cy="17163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929-52BC-426D-8A21-3BF5935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89F966-A11B-4B94-9F40-61D06669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245872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167458-893D-4656-8A18-0ADFB7DE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262505"/>
            <a:ext cx="5753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6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BBA339-E86A-49F3-B6EE-0FC76426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77720"/>
            <a:ext cx="10372725" cy="3657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345436A-2944-4891-A4F2-14EEA0B6E006}"/>
              </a:ext>
            </a:extLst>
          </p:cNvPr>
          <p:cNvSpPr/>
          <p:nvPr/>
        </p:nvSpPr>
        <p:spPr>
          <a:xfrm>
            <a:off x="4975704" y="3906520"/>
            <a:ext cx="1120296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1DEAB59-307F-4639-AA48-B56E0637932B}"/>
              </a:ext>
            </a:extLst>
          </p:cNvPr>
          <p:cNvCxnSpPr>
            <a:cxnSpLocks/>
          </p:cNvCxnSpPr>
          <p:nvPr/>
        </p:nvCxnSpPr>
        <p:spPr>
          <a:xfrm flipH="1">
            <a:off x="6187440" y="2966720"/>
            <a:ext cx="1313021" cy="9398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E80621-C92F-46AB-BF0C-8FE005B19222}"/>
              </a:ext>
            </a:extLst>
          </p:cNvPr>
          <p:cNvSpPr txBox="1"/>
          <p:nvPr/>
        </p:nvSpPr>
        <p:spPr>
          <a:xfrm>
            <a:off x="6843950" y="1850275"/>
            <a:ext cx="4158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rgbClr val="FF0000"/>
                </a:solidFill>
              </a:rPr>
              <a:t>Este comando faz com que: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Não possa existir valores repetidos na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B4DE83-3419-4555-9927-42635570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7" y="1718310"/>
            <a:ext cx="6638925" cy="2828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D2F10F-6A81-46CF-8F9A-E7A53245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41800"/>
            <a:ext cx="56864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1C326BD-3A04-490D-A3EF-414C122474D5}"/>
              </a:ext>
            </a:extLst>
          </p:cNvPr>
          <p:cNvCxnSpPr>
            <a:cxnSpLocks/>
          </p:cNvCxnSpPr>
          <p:nvPr/>
        </p:nvCxnSpPr>
        <p:spPr>
          <a:xfrm>
            <a:off x="5775275" y="2402701"/>
            <a:ext cx="1580506" cy="166440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9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D0825A-78CB-4559-86FD-EE2837BC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4163524"/>
            <a:ext cx="6111240" cy="257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331A21A-3075-464B-A81C-F769FC68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5380"/>
            <a:ext cx="9715500" cy="1905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1C326BD-3A04-490D-A3EF-414C122474D5}"/>
              </a:ext>
            </a:extLst>
          </p:cNvPr>
          <p:cNvCxnSpPr>
            <a:cxnSpLocks/>
          </p:cNvCxnSpPr>
          <p:nvPr/>
        </p:nvCxnSpPr>
        <p:spPr>
          <a:xfrm>
            <a:off x="5775275" y="2402701"/>
            <a:ext cx="1265605" cy="163081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2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F57B58DA-55F9-451F-9D80-D29A187D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45" y="4378184"/>
            <a:ext cx="9675739" cy="5706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75C33B-96F5-49DE-BEBB-DC8FC293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5" y="3758247"/>
            <a:ext cx="11140440" cy="4695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F0004A1-4591-496F-A7A7-D5D7B030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" y="1690688"/>
            <a:ext cx="9725025" cy="1390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1C326BD-3A04-490D-A3EF-414C122474D5}"/>
              </a:ext>
            </a:extLst>
          </p:cNvPr>
          <p:cNvCxnSpPr>
            <a:cxnSpLocks/>
          </p:cNvCxnSpPr>
          <p:nvPr/>
        </p:nvCxnSpPr>
        <p:spPr>
          <a:xfrm>
            <a:off x="1310640" y="2956560"/>
            <a:ext cx="5354320" cy="156464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14A393-37C5-430E-B344-F5D679EFB255}"/>
              </a:ext>
            </a:extLst>
          </p:cNvPr>
          <p:cNvSpPr txBox="1"/>
          <p:nvPr/>
        </p:nvSpPr>
        <p:spPr>
          <a:xfrm>
            <a:off x="484777" y="5167312"/>
            <a:ext cx="4158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Está informando que não pode inserir porque senão existirá uma duplicação entre valores na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15EF55-3461-4A6A-A925-8EA8878ACDB9}"/>
              </a:ext>
            </a:extLst>
          </p:cNvPr>
          <p:cNvSpPr/>
          <p:nvPr/>
        </p:nvSpPr>
        <p:spPr>
          <a:xfrm>
            <a:off x="790592" y="2592296"/>
            <a:ext cx="66498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F0ECA-CC6A-4CCB-AD15-17D1E4A8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23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Cardinalidade 1 para 1</a:t>
            </a:r>
            <a:br>
              <a:rPr lang="pt-BR" sz="6000" dirty="0"/>
            </a:br>
            <a:br>
              <a:rPr lang="pt-BR" sz="6000" dirty="0"/>
            </a:br>
            <a:r>
              <a:rPr lang="pt-BR" sz="6000" dirty="0"/>
              <a:t>Cardinalidade (1:1)</a:t>
            </a:r>
            <a:br>
              <a:rPr lang="pt-BR" sz="6000" dirty="0"/>
            </a:br>
            <a:br>
              <a:rPr lang="pt-BR" sz="6000" dirty="0"/>
            </a:br>
            <a:r>
              <a:rPr lang="pt-BR" sz="6000" dirty="0"/>
              <a:t>Cardinalidade (0:1)</a:t>
            </a:r>
          </a:p>
        </p:txBody>
      </p:sp>
    </p:spTree>
    <p:extLst>
      <p:ext uri="{BB962C8B-B14F-4D97-AF65-F5344CB8AC3E}">
        <p14:creationId xmlns:p14="http://schemas.microsoft.com/office/powerpoint/2010/main" val="5538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A0A236-C948-4DF7-B6E4-45CC3285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25025" cy="1800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(0:1)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1C326BD-3A04-490D-A3EF-414C122474D5}"/>
              </a:ext>
            </a:extLst>
          </p:cNvPr>
          <p:cNvCxnSpPr>
            <a:cxnSpLocks/>
          </p:cNvCxnSpPr>
          <p:nvPr/>
        </p:nvCxnSpPr>
        <p:spPr>
          <a:xfrm>
            <a:off x="6760795" y="2363299"/>
            <a:ext cx="1265605" cy="163081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4C9EF17-8A82-4886-9BAA-E572A1C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4008579"/>
            <a:ext cx="6336347" cy="281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767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897E-C6D5-48A8-AFC4-115009C9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9661E-8410-4112-AEF5-9CF923180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29" r="15073"/>
          <a:stretch/>
        </p:blipFill>
        <p:spPr>
          <a:xfrm>
            <a:off x="5052465" y="3906979"/>
            <a:ext cx="7017616" cy="1955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45ACD5-105A-4FA0-BF6E-CE3E9764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69" t="45638" r="58665"/>
          <a:stretch/>
        </p:blipFill>
        <p:spPr>
          <a:xfrm>
            <a:off x="172719" y="3896819"/>
            <a:ext cx="4789323" cy="281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BD375B-1BB6-4173-9514-788707913943}"/>
              </a:ext>
            </a:extLst>
          </p:cNvPr>
          <p:cNvSpPr txBox="1">
            <a:spLocks/>
          </p:cNvSpPr>
          <p:nvPr/>
        </p:nvSpPr>
        <p:spPr>
          <a:xfrm>
            <a:off x="665480" y="1835785"/>
            <a:ext cx="11170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 funcionário pode ter no mínimo 0 cargos e no máximo 1 cargo;</a:t>
            </a:r>
          </a:p>
          <a:p>
            <a:endParaRPr lang="pt-BR" dirty="0"/>
          </a:p>
          <a:p>
            <a:r>
              <a:rPr lang="pt-BR" dirty="0"/>
              <a:t>Um cargo pode ter no mínimo 0 funcionários e no máximo 1 funcionário;</a:t>
            </a:r>
          </a:p>
        </p:txBody>
      </p:sp>
    </p:spTree>
    <p:extLst>
      <p:ext uri="{BB962C8B-B14F-4D97-AF65-F5344CB8AC3E}">
        <p14:creationId xmlns:p14="http://schemas.microsoft.com/office/powerpoint/2010/main" val="185300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10A8-3B85-4B2A-875A-FDD3B864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(1:1)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DADCB0-DFA9-4CD4-80BA-5A4EBF4A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72494"/>
            <a:ext cx="8115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10A8-3B85-4B2A-875A-FDD3B864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(1:1)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DADCB0-DFA9-4CD4-80BA-5A4EBF4A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72494"/>
            <a:ext cx="8115300" cy="36576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1C497CB-10D6-4CE0-8AB7-49A62571ED19}"/>
              </a:ext>
            </a:extLst>
          </p:cNvPr>
          <p:cNvSpPr/>
          <p:nvPr/>
        </p:nvSpPr>
        <p:spPr>
          <a:xfrm>
            <a:off x="6727370" y="4503679"/>
            <a:ext cx="757335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41BE3C-5A91-4308-952F-20967BF5B893}"/>
              </a:ext>
            </a:extLst>
          </p:cNvPr>
          <p:cNvSpPr txBox="1"/>
          <p:nvPr/>
        </p:nvSpPr>
        <p:spPr>
          <a:xfrm>
            <a:off x="6629425" y="3672682"/>
            <a:ext cx="953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(1,1)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OU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04214-E5CF-4B67-9088-275723E19E73}"/>
              </a:ext>
            </a:extLst>
          </p:cNvPr>
          <p:cNvSpPr txBox="1"/>
          <p:nvPr/>
        </p:nvSpPr>
        <p:spPr>
          <a:xfrm>
            <a:off x="352231" y="6189329"/>
            <a:ext cx="114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ESSA É NA PRÁTICA A CONFIGURAÇÃO (1:1) MAIS USADA!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7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10A8-3B85-4B2A-875A-FDD3B864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1F337A-0817-4987-A324-6376C523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2458720"/>
            <a:ext cx="8305800" cy="3505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84C508-1E6D-4CF9-AE00-19EEE07D5A21}"/>
              </a:ext>
            </a:extLst>
          </p:cNvPr>
          <p:cNvSpPr txBox="1"/>
          <p:nvPr/>
        </p:nvSpPr>
        <p:spPr>
          <a:xfrm>
            <a:off x="2675915" y="1729669"/>
            <a:ext cx="614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FICA IGUAL AO MER ANTERIOR</a:t>
            </a:r>
          </a:p>
        </p:txBody>
      </p:sp>
    </p:spTree>
    <p:extLst>
      <p:ext uri="{BB962C8B-B14F-4D97-AF65-F5344CB8AC3E}">
        <p14:creationId xmlns:p14="http://schemas.microsoft.com/office/powerpoint/2010/main" val="210110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3243-3DDD-4806-9946-9590F71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B7DC8-C1CE-457F-A228-79FD799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apagar/deletar o que fizemos anteriormente use os comandos: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5FFC6-7192-499E-BE7E-DB83DA91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185140"/>
            <a:ext cx="5019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3243-3DDD-4806-9946-9590F71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B6A891-039F-4A37-99F8-D01C5B16A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4466"/>
            <a:ext cx="5753100" cy="2800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15F270-BE3D-4A58-B6B4-DA2F0FF787A5}"/>
              </a:ext>
            </a:extLst>
          </p:cNvPr>
          <p:cNvSpPr txBox="1"/>
          <p:nvPr/>
        </p:nvSpPr>
        <p:spPr>
          <a:xfrm>
            <a:off x="2675915" y="1729669"/>
            <a:ext cx="614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FICA IGUAL AO MER ANTERIOR</a:t>
            </a:r>
          </a:p>
        </p:txBody>
      </p:sp>
    </p:spTree>
    <p:extLst>
      <p:ext uri="{BB962C8B-B14F-4D97-AF65-F5344CB8AC3E}">
        <p14:creationId xmlns:p14="http://schemas.microsoft.com/office/powerpoint/2010/main" val="149204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3243-3DDD-4806-9946-9590F71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6BD3D6-F37B-4E6C-98B2-AF7D7FA7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824"/>
            <a:ext cx="10848391" cy="35829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9B1AD9F-9412-4513-8585-862251D7D694}"/>
              </a:ext>
            </a:extLst>
          </p:cNvPr>
          <p:cNvSpPr/>
          <p:nvPr/>
        </p:nvSpPr>
        <p:spPr>
          <a:xfrm>
            <a:off x="5142099" y="3906520"/>
            <a:ext cx="1120296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56D02C-CAB2-4722-B577-384C63949C5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62396" y="2506662"/>
            <a:ext cx="1313020" cy="136563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475471-90CB-4E05-A5AE-B07F9DE3D209}"/>
              </a:ext>
            </a:extLst>
          </p:cNvPr>
          <p:cNvSpPr txBox="1"/>
          <p:nvPr/>
        </p:nvSpPr>
        <p:spPr>
          <a:xfrm>
            <a:off x="5496244" y="1675665"/>
            <a:ext cx="41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Não permite valores repetidos na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85235-E2E0-46E4-9FFF-534E9C608A1C}"/>
              </a:ext>
            </a:extLst>
          </p:cNvPr>
          <p:cNvSpPr txBox="1"/>
          <p:nvPr/>
        </p:nvSpPr>
        <p:spPr>
          <a:xfrm>
            <a:off x="8425022" y="2425792"/>
            <a:ext cx="415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Torna o preenchimento obrigatório para 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C2E311-5DF9-4E43-AA9B-3FCEA19D231F}"/>
              </a:ext>
            </a:extLst>
          </p:cNvPr>
          <p:cNvSpPr/>
          <p:nvPr/>
        </p:nvSpPr>
        <p:spPr>
          <a:xfrm>
            <a:off x="6455120" y="3872301"/>
            <a:ext cx="1475899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78A0969-E870-4DA5-9740-8B89D518BD63}"/>
              </a:ext>
            </a:extLst>
          </p:cNvPr>
          <p:cNvCxnSpPr>
            <a:cxnSpLocks/>
          </p:cNvCxnSpPr>
          <p:nvPr/>
        </p:nvCxnSpPr>
        <p:spPr>
          <a:xfrm flipH="1">
            <a:off x="8042988" y="3279311"/>
            <a:ext cx="993058" cy="62720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67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B3C48-951E-4351-BB78-0367A4E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F1EFD-7485-40E4-A29B-0A683EA6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Insere os dados na tabela funcionário normalmente.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2CC252-5613-482C-80EC-A7A4AAF6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7" y="2607906"/>
            <a:ext cx="10257265" cy="18334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B069AA9-EE12-436A-B298-1B226355F1C2}"/>
              </a:ext>
            </a:extLst>
          </p:cNvPr>
          <p:cNvSpPr/>
          <p:nvPr/>
        </p:nvSpPr>
        <p:spPr>
          <a:xfrm>
            <a:off x="967367" y="3524638"/>
            <a:ext cx="1120296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254A31-73B7-4280-8051-A6B0E86BFE91}"/>
              </a:ext>
            </a:extLst>
          </p:cNvPr>
          <p:cNvSpPr/>
          <p:nvPr/>
        </p:nvSpPr>
        <p:spPr>
          <a:xfrm>
            <a:off x="967367" y="4014323"/>
            <a:ext cx="1120296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D24A0E-3310-4948-9E28-26D20366B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1"/>
          <a:stretch/>
        </p:blipFill>
        <p:spPr>
          <a:xfrm>
            <a:off x="1527515" y="5477069"/>
            <a:ext cx="9370078" cy="70748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8322F9B-C322-4891-A848-DDBE9A1C63F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27515" y="4390469"/>
            <a:ext cx="991750" cy="10866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2FD1D4-61DE-40C1-9C01-A56D921439E7}"/>
              </a:ext>
            </a:extLst>
          </p:cNvPr>
          <p:cNvSpPr txBox="1"/>
          <p:nvPr/>
        </p:nvSpPr>
        <p:spPr>
          <a:xfrm>
            <a:off x="6647609" y="4441084"/>
            <a:ext cx="41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r>
              <a:rPr lang="pt-BR" sz="2400" b="1" dirty="0">
                <a:solidFill>
                  <a:srgbClr val="FF0000"/>
                </a:solidFill>
              </a:rPr>
              <a:t> é de preenchimento obrigatório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14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897E-C6D5-48A8-AFC4-115009C9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45ACD5-105A-4FA0-BF6E-CE3E9764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9" t="45638" r="58665"/>
          <a:stretch/>
        </p:blipFill>
        <p:spPr>
          <a:xfrm>
            <a:off x="172719" y="3896819"/>
            <a:ext cx="4789323" cy="281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BD375B-1BB6-4173-9514-788707913943}"/>
              </a:ext>
            </a:extLst>
          </p:cNvPr>
          <p:cNvSpPr txBox="1">
            <a:spLocks/>
          </p:cNvSpPr>
          <p:nvPr/>
        </p:nvSpPr>
        <p:spPr>
          <a:xfrm>
            <a:off x="665480" y="1835785"/>
            <a:ext cx="11170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 funcionário pode ter no mínimo 0 cargos e no máximo 1 cargo;</a:t>
            </a:r>
          </a:p>
          <a:p>
            <a:endParaRPr lang="pt-BR" dirty="0"/>
          </a:p>
          <a:p>
            <a:r>
              <a:rPr lang="pt-BR" dirty="0"/>
              <a:t>Um cargo pode ter no mínimo 1 funcionários e no máximo 1 funcionário;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9F987-4C25-48F1-81B5-390675CE7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8"/>
          <a:stretch/>
        </p:blipFill>
        <p:spPr>
          <a:xfrm>
            <a:off x="5113095" y="3896819"/>
            <a:ext cx="6736238" cy="134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8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0C2C-9149-4D15-80E7-9059D75F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3098" cy="1325563"/>
          </a:xfrm>
        </p:spPr>
        <p:txBody>
          <a:bodyPr/>
          <a:lstStyle/>
          <a:p>
            <a:r>
              <a:rPr lang="pt-BR" dirty="0"/>
              <a:t>Modelo de Entidade de Relacionamento Conceitual (MER)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68730-6CCB-497C-A30F-885D9115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82" y="1528762"/>
            <a:ext cx="8191500" cy="3638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A71BFD-8DEA-487D-A099-085E06D4C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07" y="5329238"/>
            <a:ext cx="7867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3AFA1-0E45-4937-B988-3F7C8F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(1:1)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99B71D-F2EF-4605-8B34-F55F74B5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225740"/>
            <a:ext cx="8067675" cy="36195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6220FBE-38DC-4599-B08B-ECEB5986E0B5}"/>
              </a:ext>
            </a:extLst>
          </p:cNvPr>
          <p:cNvSpPr/>
          <p:nvPr/>
        </p:nvSpPr>
        <p:spPr>
          <a:xfrm>
            <a:off x="6764693" y="4578997"/>
            <a:ext cx="699797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54636E-3E9D-4C60-B242-DD4CCE2633CE}"/>
              </a:ext>
            </a:extLst>
          </p:cNvPr>
          <p:cNvSpPr/>
          <p:nvPr/>
        </p:nvSpPr>
        <p:spPr>
          <a:xfrm>
            <a:off x="4416488" y="4573364"/>
            <a:ext cx="699797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8C2A8-238C-4399-840C-D550F6485216}"/>
              </a:ext>
            </a:extLst>
          </p:cNvPr>
          <p:cNvSpPr txBox="1"/>
          <p:nvPr/>
        </p:nvSpPr>
        <p:spPr>
          <a:xfrm>
            <a:off x="426876" y="5845240"/>
            <a:ext cx="11487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ESSA CONFIGURAÇÃO AQUI NÃO EXISTE NA PRÁTICA!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NOS PRÓXIMOS SLIDES VOU MOSTRAR PORQUE!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5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E59CC-7E9A-463B-A375-89A3FCBA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01CC04-305B-40CA-9C15-C0DBA5DF4960}"/>
              </a:ext>
            </a:extLst>
          </p:cNvPr>
          <p:cNvSpPr txBox="1"/>
          <p:nvPr/>
        </p:nvSpPr>
        <p:spPr>
          <a:xfrm>
            <a:off x="408993" y="5381960"/>
            <a:ext cx="1163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REPARE QUE COMO EXISTE CHAVE ESTRANGEIRA NAS DUAS TABELAS FICA CLARO QUE É OBRIGADO QUE TODO O FUNCIONÁRIO TENHA UM CARGO E TODO CARGO SEJA DE UM FUNCIONÁRIO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9227BF-7FA0-47F2-8FBA-D888D8CC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557337"/>
            <a:ext cx="7829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4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3243-3DDD-4806-9946-9590F71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B7DC8-C1CE-457F-A228-79FD799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apagar/deletar o que fizemos anteriormente use os comandos: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5FFC6-7192-499E-BE7E-DB83DA91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185140"/>
            <a:ext cx="5019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50E1-5478-4321-825E-74BB9DF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264C54-ECAC-4B80-8DE5-291D59DD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120"/>
            <a:ext cx="7620000" cy="3581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2DC210-9307-4A08-9E62-0E554F60559A}"/>
              </a:ext>
            </a:extLst>
          </p:cNvPr>
          <p:cNvSpPr txBox="1"/>
          <p:nvPr/>
        </p:nvSpPr>
        <p:spPr>
          <a:xfrm>
            <a:off x="7195457" y="2810645"/>
            <a:ext cx="4158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rgbClr val="FF0000"/>
                </a:solidFill>
              </a:rPr>
              <a:t>fk_cargo</a:t>
            </a:r>
            <a:r>
              <a:rPr lang="pt-BR" sz="2800" b="1" dirty="0">
                <a:solidFill>
                  <a:srgbClr val="FF0000"/>
                </a:solidFill>
              </a:rPr>
              <a:t> é uma coluna obrigatória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C2FB10B-AEC6-457F-99C7-D9C451836DAF}"/>
              </a:ext>
            </a:extLst>
          </p:cNvPr>
          <p:cNvSpPr/>
          <p:nvPr/>
        </p:nvSpPr>
        <p:spPr>
          <a:xfrm>
            <a:off x="1528556" y="4282847"/>
            <a:ext cx="5040195" cy="522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178964D-11A9-41AC-9BC5-F12BE94D7D54}"/>
              </a:ext>
            </a:extLst>
          </p:cNvPr>
          <p:cNvCxnSpPr>
            <a:cxnSpLocks/>
          </p:cNvCxnSpPr>
          <p:nvPr/>
        </p:nvCxnSpPr>
        <p:spPr>
          <a:xfrm flipH="1">
            <a:off x="6652728" y="3713584"/>
            <a:ext cx="1698170" cy="76605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47E47-0157-440A-8423-BA58FD4B8F88}"/>
              </a:ext>
            </a:extLst>
          </p:cNvPr>
          <p:cNvSpPr txBox="1"/>
          <p:nvPr/>
        </p:nvSpPr>
        <p:spPr>
          <a:xfrm>
            <a:off x="1287625" y="6013729"/>
            <a:ext cx="990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OBSERVE QUE NÃO FOI CRIADA A CHAVE ESTRANGEIRA AINDA!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6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3F2426-CFB0-4DA2-BBC1-8903C1BA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912"/>
            <a:ext cx="8382000" cy="3581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1F50E1-5478-4321-825E-74BB9DF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2DC210-9307-4A08-9E62-0E554F60559A}"/>
              </a:ext>
            </a:extLst>
          </p:cNvPr>
          <p:cNvSpPr txBox="1"/>
          <p:nvPr/>
        </p:nvSpPr>
        <p:spPr>
          <a:xfrm>
            <a:off x="7287208" y="2075911"/>
            <a:ext cx="4624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rgbClr val="FF0000"/>
                </a:solidFill>
              </a:rPr>
              <a:t>fk_funcionario</a:t>
            </a:r>
            <a:r>
              <a:rPr lang="pt-BR" sz="2800" b="1" dirty="0">
                <a:solidFill>
                  <a:srgbClr val="FF0000"/>
                </a:solidFill>
              </a:rPr>
              <a:t> deve ser único e seu preenchimento é obrigatório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C2FB10B-AEC6-457F-99C7-D9C451836DAF}"/>
              </a:ext>
            </a:extLst>
          </p:cNvPr>
          <p:cNvSpPr/>
          <p:nvPr/>
        </p:nvSpPr>
        <p:spPr>
          <a:xfrm>
            <a:off x="1528556" y="4282847"/>
            <a:ext cx="7764734" cy="522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178964D-11A9-41AC-9BC5-F12BE94D7D54}"/>
              </a:ext>
            </a:extLst>
          </p:cNvPr>
          <p:cNvCxnSpPr>
            <a:cxnSpLocks/>
          </p:cNvCxnSpPr>
          <p:nvPr/>
        </p:nvCxnSpPr>
        <p:spPr>
          <a:xfrm flipH="1">
            <a:off x="7893698" y="3200799"/>
            <a:ext cx="662473" cy="10352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6EE07F-C719-4100-89F5-EE880CEA06BC}"/>
              </a:ext>
            </a:extLst>
          </p:cNvPr>
          <p:cNvSpPr txBox="1"/>
          <p:nvPr/>
        </p:nvSpPr>
        <p:spPr>
          <a:xfrm>
            <a:off x="1287625" y="6013729"/>
            <a:ext cx="990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OBSERVE QUE NÃO FOI CRIADA A CHAVE ESTRANGEIRA AINDA!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40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54EDE-7200-4DD2-A11D-2F50579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EDDFB-3E17-44E9-BE13-A62D0080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chave estrangeira para a tabela funcionário: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Criação da chave estrangeira para a tabela cargo: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DDC4A6-ADED-4D56-948D-210E225A9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35"/>
          <a:stretch/>
        </p:blipFill>
        <p:spPr>
          <a:xfrm>
            <a:off x="1101496" y="2322157"/>
            <a:ext cx="9858375" cy="9808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28464C-9F41-4B94-B2E4-371BC4B58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35"/>
          <a:stretch/>
        </p:blipFill>
        <p:spPr>
          <a:xfrm>
            <a:off x="1101496" y="4385386"/>
            <a:ext cx="9858375" cy="9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7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54EDE-7200-4DD2-A11D-2F50579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(1:1)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EDDFB-3E17-44E9-BE13-A62D0080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72"/>
            <a:ext cx="10515600" cy="4351338"/>
          </a:xfrm>
        </p:spPr>
        <p:txBody>
          <a:bodyPr/>
          <a:lstStyle/>
          <a:p>
            <a:r>
              <a:rPr lang="pt-BR" dirty="0"/>
              <a:t>Essa inserção não funciona porque </a:t>
            </a:r>
            <a:r>
              <a:rPr lang="pt-BR" dirty="0" err="1"/>
              <a:t>fk_cargo</a:t>
            </a:r>
            <a:r>
              <a:rPr lang="pt-BR" dirty="0"/>
              <a:t> é obrigatório: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Essa inserção também não funciona porque nenhum cargo foi inserido: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5EE3DD-85A3-4021-A021-90F507D6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74" y="2389105"/>
            <a:ext cx="6810375" cy="1285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79C1D9-D25C-4CD5-AF8B-8854D77D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4" y="4833938"/>
            <a:ext cx="8229600" cy="13430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627C475-D79F-4304-B64A-82C52AFD01D8}"/>
              </a:ext>
            </a:extLst>
          </p:cNvPr>
          <p:cNvSpPr txBox="1"/>
          <p:nvPr/>
        </p:nvSpPr>
        <p:spPr>
          <a:xfrm>
            <a:off x="352231" y="6189329"/>
            <a:ext cx="114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O MESMO PROBLEMA VAI ACONTECER NA HORA DE INSERIR UM CARGO!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C1A49A-EBA4-4E7D-93E9-7EB2F3C0DFE6}"/>
              </a:ext>
            </a:extLst>
          </p:cNvPr>
          <p:cNvSpPr/>
          <p:nvPr/>
        </p:nvSpPr>
        <p:spPr>
          <a:xfrm>
            <a:off x="5803642" y="5726663"/>
            <a:ext cx="737118" cy="450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568AAA-3C8B-49DD-82C0-232A77FDFE35}"/>
              </a:ext>
            </a:extLst>
          </p:cNvPr>
          <p:cNvSpPr/>
          <p:nvPr/>
        </p:nvSpPr>
        <p:spPr>
          <a:xfrm>
            <a:off x="7784841" y="4727770"/>
            <a:ext cx="1489787" cy="450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94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2EA0E12-D87E-4E29-B9D4-D4874608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34" y="5048272"/>
            <a:ext cx="3885896" cy="17433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F26B5C-9A81-4D54-BE89-B6223ED9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81" y="2440311"/>
            <a:ext cx="4191387" cy="18890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B5B4E3-873E-43E0-B19D-A3D7BD89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59" y="2603265"/>
            <a:ext cx="3970061" cy="17634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0BADBA-D113-4C9D-A574-E3DC0CC9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13416-6839-408C-8478-3488778F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Descobrimos que na prática a cardinalidade (1:1) pode ser aplicada na prática dessas duas forma: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i="1" dirty="0"/>
          </a:p>
          <a:p>
            <a:pPr algn="just"/>
            <a:r>
              <a:rPr lang="pt-BR" dirty="0"/>
              <a:t>Vimos também que a cardinalidade (1:1) na prática não pode ser aplicada dessa forma: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DF038F-9A78-4ECE-93BB-6CEBEAAC179D}"/>
              </a:ext>
            </a:extLst>
          </p:cNvPr>
          <p:cNvSpPr txBox="1"/>
          <p:nvPr/>
        </p:nvSpPr>
        <p:spPr>
          <a:xfrm>
            <a:off x="5374820" y="3484988"/>
            <a:ext cx="129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468113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4809-5061-4797-910C-086700F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B243-FDCE-457B-ABD4-34B1A491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5019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da cardinalidade é definir como os dados irão se relacionar.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b="1" dirty="0"/>
              <a:t>Na tabela abaixo podemos afirmar que um cargo pode pertencer a quantos funcionários?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 cargo de presidente pode ser do Donald Trump e do Joe Biden?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E535AD-886B-45F6-AF36-834D3D8A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8" y="5074428"/>
            <a:ext cx="9416081" cy="16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cargo pode ser de nenhum ou apenas um funcionário!</a:t>
            </a:r>
          </a:p>
          <a:p>
            <a:endParaRPr lang="pt-BR" dirty="0"/>
          </a:p>
          <a:p>
            <a:r>
              <a:rPr lang="pt-BR" dirty="0"/>
              <a:t>Cada campo da coluna pode ter apenas um único valor!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E33B8E-3768-44E6-9C4B-CBC9C81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66" y="3559012"/>
            <a:ext cx="5504384" cy="14701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8677AF-4AC7-431B-880A-A39FBFAAF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7"/>
          <a:stretch/>
        </p:blipFill>
        <p:spPr>
          <a:xfrm>
            <a:off x="8751338" y="3382799"/>
            <a:ext cx="1454798" cy="154305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EB25449-52A8-4F8C-B37B-45A0972B5790}"/>
              </a:ext>
            </a:extLst>
          </p:cNvPr>
          <p:cNvSpPr/>
          <p:nvPr/>
        </p:nvSpPr>
        <p:spPr>
          <a:xfrm>
            <a:off x="2924758" y="3860147"/>
            <a:ext cx="1280334" cy="3501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Portanto, qualquer cargo pode ser de nenhum ou apenas um funcionário, por isso utilizamos essa cardinalidade aqui!</a:t>
            </a:r>
          </a:p>
          <a:p>
            <a:r>
              <a:rPr lang="pt-BR" dirty="0"/>
              <a:t>Para indicar que um cargo pode ser de nenhum (por isso utilizamos o 0) ou no máximo um (por isso usamos o 1) funcionário.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C2DB9-CD31-43F5-B176-0D819D0C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9" y="3984463"/>
            <a:ext cx="6469219" cy="28735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4758613" y="5800817"/>
            <a:ext cx="578498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Assuma que o campo </a:t>
            </a:r>
            <a:r>
              <a:rPr lang="pt-BR" dirty="0" err="1"/>
              <a:t>fk_funcionario</a:t>
            </a:r>
            <a:r>
              <a:rPr lang="pt-BR" dirty="0"/>
              <a:t> é único, ou seja, essa coluna não permite valores repetidos.</a:t>
            </a:r>
          </a:p>
          <a:p>
            <a:endParaRPr lang="pt-BR" dirty="0"/>
          </a:p>
          <a:p>
            <a:r>
              <a:rPr lang="pt-BR" b="1" dirty="0"/>
              <a:t>Desta forma, um funcionário pode ocupar quantos cargos?</a:t>
            </a:r>
          </a:p>
          <a:p>
            <a:endParaRPr lang="pt-BR" b="1" dirty="0"/>
          </a:p>
          <a:p>
            <a:r>
              <a:rPr lang="pt-BR" b="1" dirty="0"/>
              <a:t>Luciano Hulk pode ser Presidente e Diretor Executivo?</a:t>
            </a:r>
          </a:p>
          <a:p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E535AD-886B-45F6-AF36-834D3D8A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58" y="4839931"/>
            <a:ext cx="9416081" cy="16529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2EFB56-B796-45E7-9299-0B30AF613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" r="2864"/>
          <a:stretch/>
        </p:blipFill>
        <p:spPr>
          <a:xfrm>
            <a:off x="10230401" y="2252478"/>
            <a:ext cx="1147277" cy="12022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FD6E238-0857-462F-B697-419B09F93D3C}"/>
              </a:ext>
            </a:extLst>
          </p:cNvPr>
          <p:cNvSpPr/>
          <p:nvPr/>
        </p:nvSpPr>
        <p:spPr>
          <a:xfrm>
            <a:off x="10163872" y="2685685"/>
            <a:ext cx="1280334" cy="531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4ED5564-3CC2-4AC7-945A-B1EDB64FAC28}"/>
              </a:ext>
            </a:extLst>
          </p:cNvPr>
          <p:cNvCxnSpPr>
            <a:cxnSpLocks/>
          </p:cNvCxnSpPr>
          <p:nvPr/>
        </p:nvCxnSpPr>
        <p:spPr>
          <a:xfrm>
            <a:off x="5066522" y="2528596"/>
            <a:ext cx="5019870" cy="40121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D0C893FF-BD86-4386-AE7C-7BE0EBBB1E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7"/>
          <a:stretch/>
        </p:blipFill>
        <p:spPr>
          <a:xfrm>
            <a:off x="11510735" y="2695673"/>
            <a:ext cx="654625" cy="6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Assuma que o campo </a:t>
            </a:r>
            <a:r>
              <a:rPr lang="pt-BR" dirty="0" err="1"/>
              <a:t>fk_funcionario</a:t>
            </a:r>
            <a:r>
              <a:rPr lang="pt-BR" dirty="0"/>
              <a:t> é único, ou seja, essa coluna não permite valores repetidos.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Torna o campo único!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2EFB56-B796-45E7-9299-0B30AF613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4" r="2864"/>
          <a:stretch/>
        </p:blipFill>
        <p:spPr>
          <a:xfrm>
            <a:off x="10230401" y="2252478"/>
            <a:ext cx="1147277" cy="12022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FD6E238-0857-462F-B697-419B09F93D3C}"/>
              </a:ext>
            </a:extLst>
          </p:cNvPr>
          <p:cNvSpPr/>
          <p:nvPr/>
        </p:nvSpPr>
        <p:spPr>
          <a:xfrm>
            <a:off x="10163872" y="2685685"/>
            <a:ext cx="1280334" cy="531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4ED5564-3CC2-4AC7-945A-B1EDB64FAC28}"/>
              </a:ext>
            </a:extLst>
          </p:cNvPr>
          <p:cNvCxnSpPr>
            <a:cxnSpLocks/>
          </p:cNvCxnSpPr>
          <p:nvPr/>
        </p:nvCxnSpPr>
        <p:spPr>
          <a:xfrm>
            <a:off x="5066522" y="2528596"/>
            <a:ext cx="5019870" cy="40121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D0C893FF-BD86-4386-AE7C-7BE0EBBB1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7"/>
          <a:stretch/>
        </p:blipFill>
        <p:spPr>
          <a:xfrm>
            <a:off x="11510735" y="2695673"/>
            <a:ext cx="654625" cy="6943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4447EE-2D26-0C43-8C60-D27E2201D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52"/>
          <a:stretch/>
        </p:blipFill>
        <p:spPr>
          <a:xfrm>
            <a:off x="814322" y="4156949"/>
            <a:ext cx="5541846" cy="23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(0:1)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42" y="1835405"/>
            <a:ext cx="10515600" cy="4351338"/>
          </a:xfrm>
        </p:spPr>
        <p:txBody>
          <a:bodyPr/>
          <a:lstStyle/>
          <a:p>
            <a:r>
              <a:rPr lang="pt-BR" b="1" dirty="0"/>
              <a:t>Desta forma, um funcionário pode ocupar quantos cargos?</a:t>
            </a:r>
          </a:p>
          <a:p>
            <a:pPr marL="0" indent="0">
              <a:buNone/>
            </a:pPr>
            <a:r>
              <a:rPr lang="pt-BR" i="1" dirty="0"/>
              <a:t>    A resposta é que um funcionário pode ocupar um único cargo!</a:t>
            </a:r>
          </a:p>
          <a:p>
            <a:r>
              <a:rPr lang="pt-BR" b="1" dirty="0"/>
              <a:t>Luciano Hulk pode ser Presidente e Diretor Executivo?</a:t>
            </a:r>
          </a:p>
          <a:p>
            <a:pPr marL="0" indent="0">
              <a:buNone/>
            </a:pPr>
            <a:r>
              <a:rPr lang="pt-BR" b="1" dirty="0"/>
              <a:t>    </a:t>
            </a:r>
            <a:r>
              <a:rPr lang="pt-BR" i="1" dirty="0"/>
              <a:t>A resposta é não!</a:t>
            </a:r>
          </a:p>
          <a:p>
            <a:pPr marL="0" indent="0">
              <a:buNone/>
            </a:pPr>
            <a:r>
              <a:rPr lang="pt-BR" b="1" dirty="0"/>
              <a:t>Visto que isso não pode acontecer: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D54290B-DD66-48E5-853C-738D5BAA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4513529"/>
            <a:ext cx="8958166" cy="159811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0937B70-0125-41A1-BAD4-E2187CEFAC14}"/>
              </a:ext>
            </a:extLst>
          </p:cNvPr>
          <p:cNvSpPr/>
          <p:nvPr/>
        </p:nvSpPr>
        <p:spPr>
          <a:xfrm>
            <a:off x="5032035" y="5094514"/>
            <a:ext cx="1280334" cy="2612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C468968-A3EB-41D3-AF12-58E3BDD78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7"/>
          <a:stretch/>
        </p:blipFill>
        <p:spPr>
          <a:xfrm>
            <a:off x="10517485" y="5077040"/>
            <a:ext cx="1475073" cy="156455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6F643E75-B6FB-41CB-9EE0-A9947DEEBA96}"/>
              </a:ext>
            </a:extLst>
          </p:cNvPr>
          <p:cNvSpPr/>
          <p:nvPr/>
        </p:nvSpPr>
        <p:spPr>
          <a:xfrm>
            <a:off x="5032035" y="5598059"/>
            <a:ext cx="1280334" cy="2612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F8DED6-4758-4F45-A44E-645924710F28}"/>
              </a:ext>
            </a:extLst>
          </p:cNvPr>
          <p:cNvSpPr txBox="1"/>
          <p:nvPr/>
        </p:nvSpPr>
        <p:spPr>
          <a:xfrm>
            <a:off x="8345799" y="3168483"/>
            <a:ext cx="415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Não pode existir valores repetidos na coluna </a:t>
            </a:r>
            <a:r>
              <a:rPr lang="pt-BR" sz="2400" b="1" dirty="0" err="1">
                <a:solidFill>
                  <a:srgbClr val="FF0000"/>
                </a:solidFill>
              </a:rPr>
              <a:t>fk_funcionario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6728ABD-D9F1-457E-9CE1-C86B3402E6BD}"/>
              </a:ext>
            </a:extLst>
          </p:cNvPr>
          <p:cNvCxnSpPr>
            <a:cxnSpLocks/>
          </p:cNvCxnSpPr>
          <p:nvPr/>
        </p:nvCxnSpPr>
        <p:spPr>
          <a:xfrm flipH="1">
            <a:off x="6312369" y="3666792"/>
            <a:ext cx="2691673" cy="123757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93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23134</TotalTime>
  <Words>835</Words>
  <Application>Microsoft Macintosh PowerPoint</Application>
  <PresentationFormat>Widescreen</PresentationFormat>
  <Paragraphs>117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Banco de Dados 1</vt:lpstr>
      <vt:lpstr>Cardinalidade 1 para 1  Cardinalidade (1:1)  Cardinalidade (0:1)</vt:lpstr>
      <vt:lpstr>Modelo de Entidade de Relacionamento Conceitual (MER)</vt:lpstr>
      <vt:lpstr>Cardinalidade (0:1)</vt:lpstr>
      <vt:lpstr>Cardinalidade (0:1)</vt:lpstr>
      <vt:lpstr>Cardinalidade (0:1)</vt:lpstr>
      <vt:lpstr>Cardinalidade (0:1)</vt:lpstr>
      <vt:lpstr>Cardinalidade (0:1)</vt:lpstr>
      <vt:lpstr>Cardinalidade (0:1)</vt:lpstr>
      <vt:lpstr>Cardinalidade (0:1)</vt:lpstr>
      <vt:lpstr>Cardinalidade (0:1)</vt:lpstr>
      <vt:lpstr>Cardinalidade (0:1)</vt:lpstr>
      <vt:lpstr>Cardinalidade (0:1)</vt:lpstr>
      <vt:lpstr>Implementação da Cardinalidade (0:1)</vt:lpstr>
      <vt:lpstr>Implementação da Cardinalidade (0:1)</vt:lpstr>
      <vt:lpstr>Implementação da Cardinalidade (0:1)</vt:lpstr>
      <vt:lpstr>Implementação da Cardinalidade (0:1)</vt:lpstr>
      <vt:lpstr>Implementação da Cardinalidade (0:1)</vt:lpstr>
      <vt:lpstr>Implementação da Cardinalidade (0:1)</vt:lpstr>
      <vt:lpstr>Implementação da Cardinalidade (0:1)</vt:lpstr>
      <vt:lpstr>Conclusões</vt:lpstr>
      <vt:lpstr>Cardinalidade (1:1)</vt:lpstr>
      <vt:lpstr>Cardinalidade (1:1)</vt:lpstr>
      <vt:lpstr>Implementação da Cardinalidade (1:1)</vt:lpstr>
      <vt:lpstr>Implementação da Cardinalidade (1:1)</vt:lpstr>
      <vt:lpstr>Implementação da Cardinalidade (1:1)</vt:lpstr>
      <vt:lpstr>Implementação da Cardinalidade (1:1)</vt:lpstr>
      <vt:lpstr>Implementação da Cardinalidade (1:1)</vt:lpstr>
      <vt:lpstr>Conclusões</vt:lpstr>
      <vt:lpstr>Cardinalidade (1:1)</vt:lpstr>
      <vt:lpstr>Implementação da Cardinalidade (1:1)</vt:lpstr>
      <vt:lpstr>Implementação da Cardinalidade (1:1)</vt:lpstr>
      <vt:lpstr>Implementação da Cardinalidade (1:1)</vt:lpstr>
      <vt:lpstr>Implementação da Cardinalidade (1:1)</vt:lpstr>
      <vt:lpstr>Implementação da Cardinalidade (1:1)</vt:lpstr>
      <vt:lpstr>Implementação da Cardinalidade (1:1)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Ԭ����</cp:lastModifiedBy>
  <cp:revision>238</cp:revision>
  <dcterms:created xsi:type="dcterms:W3CDTF">2020-02-14T20:49:45Z</dcterms:created>
  <dcterms:modified xsi:type="dcterms:W3CDTF">2021-11-02T19:53:39Z</dcterms:modified>
</cp:coreProperties>
</file>