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514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44" r:id="rId21"/>
    <p:sldId id="260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0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A878-6908-4006-8D3B-65E25588F59A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5397-0B0A-4572-9D0B-15CFA9F7C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55397-0B0A-4572-9D0B-15CFA9F7C8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51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CD82B-F289-4275-9A2F-40545B118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8649AB-B51B-4B5E-8703-75BFD8EC8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C8DBB-1D95-478A-B512-37B689EA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C9E39-D184-4B35-9DB8-EBB6C0C0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713D2-88CF-4A37-9498-E04F02A1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4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09C5-6901-435E-975B-F19C0CD3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D86915-00C4-4952-ABE7-E63C5DF56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D14F3-487E-4D31-AC30-A8AFEAF8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3BC4D-BD17-4FF1-9643-74946ECA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97793-09FE-43E3-AC23-7453C423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C756BB-D7DF-4AFC-B7D9-24275228F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E4434-D766-4986-9294-03CEE9F1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18501-C19B-4B63-89FA-F86AB77B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40503B-024C-4A58-9E1B-43D18E7E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5F971-0630-46FD-9E74-B2E630B6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08937-1AA2-4144-A00E-6F7C723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5DDB5-9E3A-40A2-9AE4-D6C45C7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4E66C-30B4-45A9-891C-FB10FBA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C7F81-A0FC-41E1-B680-7B84B1C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29C05-D985-4035-847D-5D88EC25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2F0DF-CF0B-4D09-A256-7D2EC42A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5884AE-BD08-4813-83F7-661BEC34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BAD96-534A-409E-AE86-FDFC3329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0952F-2159-4A98-9DD2-DE690689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691CF-3ED5-4439-A5A6-4380D8E4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90F7-1B15-4472-8075-55955E70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35FAE-7F20-4A93-AE69-F745DBE0B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0B811C-440A-45BB-99D6-8B1AEA0E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F540E-030E-41E5-9263-1444F138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D8BC8-15D0-4A49-B88E-96DAC1BF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BD9D2-FD5D-46D9-A6E3-A20575DB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A214-BB7F-4377-9556-BE43F5FA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8AED8C-FC21-41C6-8804-9FF72E3F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6BAB26-717C-4432-A915-3E477287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A98362-00F1-42E2-B1C7-771308737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9E9DB0-1426-4269-944A-F1971C23B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CFAD52-2226-46E5-810C-56E176D8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69F557-FE0F-47BF-AACC-916C0386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CE0B1D-1E2A-41D3-A7AD-23E7FB67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7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6E6D7-218F-4270-9085-5FC0DDF6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666B03-FA1F-45E2-AF7C-DF3EACA2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648DC5-9F9C-4402-87CA-13620EEA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C9EEF4-C463-47EB-B3B0-D3B7EF6A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09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0AFD85-8AD9-44E1-ACB9-9200222C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00C032-4724-493D-9975-F7096080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86BE5-4CFD-4811-9446-D31BF42E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6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9084-530A-4306-8C76-EBDB3F1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418CD-691B-4EBA-809C-E2183E71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539F2C-1F29-4775-8CBC-B86C15558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AA5872-68F5-416A-919D-E91DFDA2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9BDBBB-D45E-4ADA-9601-99F6C11B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4D1A0-4F04-4AE5-B97A-A49168F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C7686-D755-46BA-B99B-69481F1E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7EE5D9-4CE5-49E8-86C1-C579D4821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489EA-90CB-4283-8DC6-EE515D93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BC757-B00B-44C9-A32F-D4ABF065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F97CFD-894C-476B-9034-68E856B5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5B2398-4BBF-4DD6-B222-56B93E20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5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8B3396-7C87-44DA-A19B-A8FF14C6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9B84E-EB26-445F-BD34-31551C2F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83BB2-592B-45F3-AD34-86CF8F551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A673-4CBA-42DB-9636-0C93131D0ED0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8EF59-7A02-44A3-B913-E4EBAC7B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144ADE-BED2-47BB-B0B9-8E6662B64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02DB-0A18-48E6-B077-124BA168C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F416F-7777-4B8C-BA48-6CC2B260B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Prof. Dr. Ricardo Tavares</a:t>
            </a:r>
          </a:p>
          <a:p>
            <a:pPr algn="r"/>
            <a:r>
              <a:rPr lang="pt-BR" dirty="0"/>
              <a:t>ricardo.oliveira@ifms.edu.br</a:t>
            </a:r>
          </a:p>
        </p:txBody>
      </p:sp>
    </p:spTree>
    <p:extLst>
      <p:ext uri="{BB962C8B-B14F-4D97-AF65-F5344CB8AC3E}">
        <p14:creationId xmlns:p14="http://schemas.microsoft.com/office/powerpoint/2010/main" val="42273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31929-52BC-426D-8A21-3BF5935D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5711C801-0464-4CBA-B8A5-1D6EF152B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460" y="1823721"/>
            <a:ext cx="7268361" cy="44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31929-52BC-426D-8A21-3BF5935D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D2B65B-2EB6-4C90-B8F2-D3D69B01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5" y="1590027"/>
            <a:ext cx="10590829" cy="4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167458-893D-4656-8A18-0ADFB7DE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262505"/>
            <a:ext cx="5753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9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D0307F-ACE2-4F27-8286-0F08FF22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827"/>
            <a:ext cx="6934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7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D2E43E-DDF1-4BC1-8D93-1A99C410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96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4740D5E-3775-42D5-8D4D-936E409E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5" y="1690688"/>
            <a:ext cx="8001000" cy="3076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0F9E55-C969-4301-86AD-991E2548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97" y="4303944"/>
            <a:ext cx="568642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1689569-BE53-4A53-A839-8BDA06778760}"/>
              </a:ext>
            </a:extLst>
          </p:cNvPr>
          <p:cNvCxnSpPr>
            <a:cxnSpLocks/>
          </p:cNvCxnSpPr>
          <p:nvPr/>
        </p:nvCxnSpPr>
        <p:spPr>
          <a:xfrm>
            <a:off x="6187736" y="2317633"/>
            <a:ext cx="1168045" cy="174947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9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57A269-DD07-409A-A918-A201892C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804"/>
            <a:ext cx="8353425" cy="3038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1689569-BE53-4A53-A839-8BDA06778760}"/>
              </a:ext>
            </a:extLst>
          </p:cNvPr>
          <p:cNvCxnSpPr>
            <a:cxnSpLocks/>
          </p:cNvCxnSpPr>
          <p:nvPr/>
        </p:nvCxnSpPr>
        <p:spPr>
          <a:xfrm>
            <a:off x="5784152" y="2596796"/>
            <a:ext cx="1877277" cy="19752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A163528-A28C-44E7-9C86-D2D2AAFC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51" y="4665647"/>
            <a:ext cx="5114925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38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C5EB88-5D08-4E81-9C70-B5232EAF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919287"/>
            <a:ext cx="11610975" cy="3019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31FE51-7B57-4D23-95C3-5EB0E8B2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1689569-BE53-4A53-A839-8BDA06778760}"/>
              </a:ext>
            </a:extLst>
          </p:cNvPr>
          <p:cNvCxnSpPr>
            <a:cxnSpLocks/>
          </p:cNvCxnSpPr>
          <p:nvPr/>
        </p:nvCxnSpPr>
        <p:spPr>
          <a:xfrm>
            <a:off x="5784152" y="2596796"/>
            <a:ext cx="1877277" cy="19752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0C4AF7DB-8994-4E0E-9268-8A76AA71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81" y="4636178"/>
            <a:ext cx="782955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378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C897E-C6D5-48A8-AFC4-115009C9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845ACD5-105A-4FA0-BF6E-CE3E97644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9" t="45638" r="58665"/>
          <a:stretch/>
        </p:blipFill>
        <p:spPr>
          <a:xfrm>
            <a:off x="172719" y="3896819"/>
            <a:ext cx="4346015" cy="2554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0BD375B-1BB6-4173-9514-788707913943}"/>
              </a:ext>
            </a:extLst>
          </p:cNvPr>
          <p:cNvSpPr txBox="1">
            <a:spLocks/>
          </p:cNvSpPr>
          <p:nvPr/>
        </p:nvSpPr>
        <p:spPr>
          <a:xfrm>
            <a:off x="665480" y="1835785"/>
            <a:ext cx="11170920" cy="185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 funcionário pode ter no mínimo 0 cargos e no máximo vários cargo;</a:t>
            </a:r>
          </a:p>
          <a:p>
            <a:endParaRPr lang="pt-BR" dirty="0"/>
          </a:p>
          <a:p>
            <a:r>
              <a:rPr lang="pt-BR" dirty="0"/>
              <a:t>Um cargo pode ter no mínimo 0 funcionários e no máximo </a:t>
            </a:r>
            <a:r>
              <a:rPr lang="pt-BR" b="1" i="1" dirty="0"/>
              <a:t>n</a:t>
            </a:r>
            <a:r>
              <a:rPr lang="pt-BR" dirty="0"/>
              <a:t> funcionário;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A88D64-4253-449C-A013-0D4C4349B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" t="47614" r="73317" b="-1836"/>
          <a:stretch/>
        </p:blipFill>
        <p:spPr>
          <a:xfrm>
            <a:off x="4604073" y="3896819"/>
            <a:ext cx="2912829" cy="1616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C0C42C-6944-4900-893C-D13E8DC4D8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17" r="44735"/>
          <a:stretch/>
        </p:blipFill>
        <p:spPr>
          <a:xfrm>
            <a:off x="7597054" y="3896818"/>
            <a:ext cx="4422228" cy="1616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448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31929-52BC-426D-8A21-3BF5935D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72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Tente Implementar o MER a seguir</a:t>
            </a:r>
            <a:br>
              <a:rPr lang="pt-BR" dirty="0"/>
            </a:br>
            <a:r>
              <a:rPr lang="pt-BR" b="1" dirty="0"/>
              <a:t>Os próximos slides apresenta a solução</a:t>
            </a:r>
          </a:p>
        </p:txBody>
      </p:sp>
    </p:spTree>
    <p:extLst>
      <p:ext uri="{BB962C8B-B14F-4D97-AF65-F5344CB8AC3E}">
        <p14:creationId xmlns:p14="http://schemas.microsoft.com/office/powerpoint/2010/main" val="34417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80C2C-9149-4D15-80E7-9059D75F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3098" cy="1325563"/>
          </a:xfrm>
        </p:spPr>
        <p:txBody>
          <a:bodyPr/>
          <a:lstStyle/>
          <a:p>
            <a:r>
              <a:rPr lang="pt-BR" dirty="0"/>
              <a:t>Modelo de Entidade de Relacionamento Conceitual (MER)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04562A-7E8F-4A2E-A5B3-D6DEE850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7" y="1633538"/>
            <a:ext cx="7993555" cy="35164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2FB20F-1393-4AD8-8AE5-36CEBEED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31294"/>
            <a:ext cx="10371908" cy="1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3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E4149-1EDB-244A-A619-6AAD64A8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82CAF3-6778-CC42-AC14-20403C62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03" y="2139828"/>
            <a:ext cx="9338393" cy="28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FB243-FDCE-457B-ABD4-34B1A491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44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05019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/>
              <a:t>RESPONDA AS PERGUNTAS: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Luciano  Hulk pode ter quantos cargos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cargo de Diretor Geral pode ser ocupado por quantos funcionários?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B9E456-A327-4B2B-A521-DAA74A83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46021"/>
            <a:ext cx="10371908" cy="16468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AC256C8-C81A-4386-81AD-E05D5FFD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54" y="0"/>
            <a:ext cx="4681946" cy="20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7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 Luciano  Hulk pode ter quantos cargos ?</a:t>
            </a:r>
          </a:p>
          <a:p>
            <a:pPr marL="0" indent="0">
              <a:buNone/>
            </a:pPr>
            <a:r>
              <a:rPr lang="pt-BR" dirty="0"/>
              <a:t>Um funcionário pode ter vários cargos.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 cargo de Diretor Geral pode ser ocupado por quantos funcionários?</a:t>
            </a:r>
          </a:p>
          <a:p>
            <a:pPr marL="0" indent="0">
              <a:buNone/>
            </a:pPr>
            <a:r>
              <a:rPr lang="pt-BR" dirty="0"/>
              <a:t>Um cargo pode ser ocupado por vários funcionários.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B9E456-A327-4B2B-A521-DAA74A83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46021"/>
            <a:ext cx="10371908" cy="16468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AC256C8-C81A-4386-81AD-E05D5FFD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54" y="0"/>
            <a:ext cx="4681946" cy="20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0A32B0-92DE-4111-9241-5A29F785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74" y="2795482"/>
            <a:ext cx="7993555" cy="3516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funcionário pode ocupar no mínimo </a:t>
            </a:r>
            <a:r>
              <a:rPr lang="pt-BR" b="1" i="1" dirty="0"/>
              <a:t>0</a:t>
            </a:r>
            <a:r>
              <a:rPr lang="pt-BR" dirty="0"/>
              <a:t> cargo.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BE3993-A521-405C-A4CC-D26FCA8ED8E6}"/>
              </a:ext>
            </a:extLst>
          </p:cNvPr>
          <p:cNvSpPr/>
          <p:nvPr/>
        </p:nvSpPr>
        <p:spPr>
          <a:xfrm>
            <a:off x="6774024" y="5008337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3451706-80AD-4178-92B5-7827441CC418}"/>
              </a:ext>
            </a:extLst>
          </p:cNvPr>
          <p:cNvCxnSpPr>
            <a:cxnSpLocks/>
          </p:cNvCxnSpPr>
          <p:nvPr/>
        </p:nvCxnSpPr>
        <p:spPr>
          <a:xfrm>
            <a:off x="5171440" y="2428240"/>
            <a:ext cx="1541624" cy="2489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1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0A32B0-92DE-4111-9241-5A29F785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74" y="2795482"/>
            <a:ext cx="7993555" cy="3516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funcionário pode ocupar no máximo </a:t>
            </a:r>
            <a:r>
              <a:rPr lang="pt-BR" b="1" i="1" dirty="0"/>
              <a:t>vários</a:t>
            </a:r>
            <a:r>
              <a:rPr lang="pt-BR" dirty="0"/>
              <a:t> cargo.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BE3993-A521-405C-A4CC-D26FCA8ED8E6}"/>
              </a:ext>
            </a:extLst>
          </p:cNvPr>
          <p:cNvSpPr/>
          <p:nvPr/>
        </p:nvSpPr>
        <p:spPr>
          <a:xfrm>
            <a:off x="6969333" y="5017214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3451706-80AD-4178-92B5-7827441CC418}"/>
              </a:ext>
            </a:extLst>
          </p:cNvPr>
          <p:cNvCxnSpPr>
            <a:cxnSpLocks/>
          </p:cNvCxnSpPr>
          <p:nvPr/>
        </p:nvCxnSpPr>
        <p:spPr>
          <a:xfrm>
            <a:off x="5171440" y="2428240"/>
            <a:ext cx="1797893" cy="253039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0A32B0-92DE-4111-9241-5A29F785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74" y="2795482"/>
            <a:ext cx="7993555" cy="3516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cargo pode ser ocupado por no mínimo </a:t>
            </a:r>
            <a:r>
              <a:rPr lang="pt-BR" b="1" i="1" dirty="0"/>
              <a:t>nenhum</a:t>
            </a:r>
            <a:r>
              <a:rPr lang="pt-BR" dirty="0"/>
              <a:t> funcionários.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BE3993-A521-405C-A4CC-D26FCA8ED8E6}"/>
              </a:ext>
            </a:extLst>
          </p:cNvPr>
          <p:cNvSpPr/>
          <p:nvPr/>
        </p:nvSpPr>
        <p:spPr>
          <a:xfrm>
            <a:off x="4443638" y="5042647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3451706-80AD-4178-92B5-7827441CC418}"/>
              </a:ext>
            </a:extLst>
          </p:cNvPr>
          <p:cNvCxnSpPr>
            <a:cxnSpLocks/>
          </p:cNvCxnSpPr>
          <p:nvPr/>
        </p:nvCxnSpPr>
        <p:spPr>
          <a:xfrm flipH="1">
            <a:off x="4509858" y="2428240"/>
            <a:ext cx="661582" cy="250898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9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0A32B0-92DE-4111-9241-5A29F785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74" y="2795482"/>
            <a:ext cx="7993555" cy="3516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4B76C5-540B-4B55-A919-CB2FE30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0B3-ECC6-4763-87F2-CA1FBA3B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cargo pode ser ocupado por no máximo </a:t>
            </a:r>
            <a:r>
              <a:rPr lang="pt-BR" b="1" i="1" dirty="0"/>
              <a:t>n </a:t>
            </a:r>
            <a:r>
              <a:rPr lang="pt-BR" dirty="0"/>
              <a:t>funcionários.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BE3993-A521-405C-A4CC-D26FCA8ED8E6}"/>
              </a:ext>
            </a:extLst>
          </p:cNvPr>
          <p:cNvSpPr/>
          <p:nvPr/>
        </p:nvSpPr>
        <p:spPr>
          <a:xfrm>
            <a:off x="4638949" y="5042647"/>
            <a:ext cx="167952" cy="376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3451706-80AD-4178-92B5-7827441CC418}"/>
              </a:ext>
            </a:extLst>
          </p:cNvPr>
          <p:cNvCxnSpPr>
            <a:cxnSpLocks/>
          </p:cNvCxnSpPr>
          <p:nvPr/>
        </p:nvCxnSpPr>
        <p:spPr>
          <a:xfrm flipH="1">
            <a:off x="4705166" y="2494625"/>
            <a:ext cx="101735" cy="246799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31929-52BC-426D-8A21-3BF5935D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Cardinalidade (</a:t>
            </a:r>
            <a:r>
              <a:rPr lang="pt-BR" dirty="0" err="1"/>
              <a:t>n:n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3704036-FBA4-42B3-A928-FE2AED65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REGRA:</a:t>
            </a:r>
          </a:p>
          <a:p>
            <a:pPr marL="0" indent="0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dirty="0"/>
              <a:t>Sempre que a cardinalidade for</a:t>
            </a:r>
            <a:r>
              <a:rPr lang="pt-BR" b="1" dirty="0"/>
              <a:t> (</a:t>
            </a:r>
            <a:r>
              <a:rPr lang="pt-BR" b="1" dirty="0" err="1"/>
              <a:t>n:n</a:t>
            </a:r>
            <a:r>
              <a:rPr lang="pt-BR" b="1" dirty="0"/>
              <a:t>) ou (</a:t>
            </a:r>
            <a:r>
              <a:rPr lang="pt-BR" b="1" dirty="0" err="1"/>
              <a:t>n:m</a:t>
            </a:r>
            <a:r>
              <a:rPr lang="pt-BR" b="1" dirty="0"/>
              <a:t>) </a:t>
            </a:r>
            <a:r>
              <a:rPr lang="pt-BR" dirty="0"/>
              <a:t>será criada uma terceira tabela que deverá guardar as chaves estrangeiras das duas tabelas que estão se relacionando.</a:t>
            </a:r>
          </a:p>
        </p:txBody>
      </p:sp>
    </p:spTree>
    <p:extLst>
      <p:ext uri="{BB962C8B-B14F-4D97-AF65-F5344CB8AC3E}">
        <p14:creationId xmlns:p14="http://schemas.microsoft.com/office/powerpoint/2010/main" val="3076073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13447</TotalTime>
  <Words>325</Words>
  <Application>Microsoft Macintosh PowerPoint</Application>
  <PresentationFormat>Widescreen</PresentationFormat>
  <Paragraphs>44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Banco de Dados 1</vt:lpstr>
      <vt:lpstr>Modelo de Entidade de Relacionamento Conceitual (MER)</vt:lpstr>
      <vt:lpstr>Cardinalidade (n:n)</vt:lpstr>
      <vt:lpstr>Cardinalidade (n:n)</vt:lpstr>
      <vt:lpstr>Cardinalidade (n:n)</vt:lpstr>
      <vt:lpstr>Cardinalidade (n:n)</vt:lpstr>
      <vt:lpstr>Cardinalidade (n:n)</vt:lpstr>
      <vt:lpstr>Cardinalidade (n:n)</vt:lpstr>
      <vt:lpstr>Implementação da Cardinalidade (n:n)</vt:lpstr>
      <vt:lpstr>Implementação da Cardinalidade (n:n)</vt:lpstr>
      <vt:lpstr>Implementação da Cardinalidade (n:n)</vt:lpstr>
      <vt:lpstr>Implementação da Cardinalidade (n:n)</vt:lpstr>
      <vt:lpstr>Implementação da Cardinalidade (n:n)</vt:lpstr>
      <vt:lpstr>Implementação da Cardinalidade (n:n)</vt:lpstr>
      <vt:lpstr>Implementação da Cardinalidade (n:n)</vt:lpstr>
      <vt:lpstr>Implementação da Cardinalidade (n:n)</vt:lpstr>
      <vt:lpstr>Implementação da Cardinalidade (n:n)</vt:lpstr>
      <vt:lpstr>Conclusões</vt:lpstr>
      <vt:lpstr>Tente Implementar o MER a seguir Os próximos slides apresenta a solução</vt:lpstr>
      <vt:lpstr>Implementação da Cardinalidade (n:n)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Ԭ����</cp:lastModifiedBy>
  <cp:revision>255</cp:revision>
  <dcterms:created xsi:type="dcterms:W3CDTF">2020-02-14T20:49:45Z</dcterms:created>
  <dcterms:modified xsi:type="dcterms:W3CDTF">2021-11-18T14:26:52Z</dcterms:modified>
</cp:coreProperties>
</file>