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540" r:id="rId2"/>
    <p:sldId id="289" r:id="rId3"/>
    <p:sldId id="513" r:id="rId4"/>
    <p:sldId id="469" r:id="rId5"/>
    <p:sldId id="490" r:id="rId6"/>
    <p:sldId id="492" r:id="rId7"/>
    <p:sldId id="493" r:id="rId8"/>
    <p:sldId id="543" r:id="rId9"/>
    <p:sldId id="544" r:id="rId10"/>
    <p:sldId id="491" r:id="rId11"/>
    <p:sldId id="494" r:id="rId12"/>
    <p:sldId id="495" r:id="rId13"/>
    <p:sldId id="496" r:id="rId14"/>
    <p:sldId id="497" r:id="rId15"/>
    <p:sldId id="532" r:id="rId16"/>
    <p:sldId id="533" r:id="rId17"/>
    <p:sldId id="516" r:id="rId18"/>
    <p:sldId id="498" r:id="rId19"/>
    <p:sldId id="510" r:id="rId20"/>
    <p:sldId id="499" r:id="rId21"/>
    <p:sldId id="500" r:id="rId22"/>
    <p:sldId id="517" r:id="rId23"/>
    <p:sldId id="518" r:id="rId24"/>
    <p:sldId id="534" r:id="rId25"/>
    <p:sldId id="523" r:id="rId26"/>
    <p:sldId id="542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8" r:id="rId36"/>
    <p:sldId id="535" r:id="rId37"/>
    <p:sldId id="51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2" autoAdjust="0"/>
    <p:restoredTop sz="96837" autoAdjust="0"/>
  </p:normalViewPr>
  <p:slideViewPr>
    <p:cSldViewPr>
      <p:cViewPr varScale="1">
        <p:scale>
          <a:sx n="127" d="100"/>
          <a:sy n="127" d="100"/>
        </p:scale>
        <p:origin x="78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814F1-5928-4397-81AB-5A8F674F679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ADC7A-8BAD-49D9-8FAD-FFF2A8F139D5}">
      <dgm:prSet custT="1"/>
      <dgm:spPr/>
      <dgm:t>
        <a:bodyPr/>
        <a:lstStyle/>
        <a:p>
          <a:pPr rtl="0"/>
          <a:r>
            <a:rPr lang="sr-Cyrl-CS" sz="4400" dirty="0" smtClean="0"/>
            <a:t>Лексичка анализа</a:t>
          </a:r>
          <a:endParaRPr lang="en-US" sz="4400" dirty="0"/>
        </a:p>
      </dgm:t>
    </dgm:pt>
    <dgm:pt modelId="{30D9F4C6-A988-475A-A9A9-EEF9AF2720A8}" type="parTrans" cxnId="{23D242EE-ACA8-43E1-B0E7-D562C74E2C08}">
      <dgm:prSet/>
      <dgm:spPr/>
      <dgm:t>
        <a:bodyPr/>
        <a:lstStyle/>
        <a:p>
          <a:endParaRPr lang="en-US"/>
        </a:p>
      </dgm:t>
    </dgm:pt>
    <dgm:pt modelId="{FAA11BC8-D244-4A3F-AA7C-8B3A1315648D}" type="sibTrans" cxnId="{23D242EE-ACA8-43E1-B0E7-D562C74E2C08}">
      <dgm:prSet/>
      <dgm:spPr/>
      <dgm:t>
        <a:bodyPr/>
        <a:lstStyle/>
        <a:p>
          <a:endParaRPr lang="en-US"/>
        </a:p>
      </dgm:t>
    </dgm:pt>
    <dgm:pt modelId="{2580D5D3-3505-4EB0-A30F-551C5A1E9472}" type="pres">
      <dgm:prSet presAssocID="{D21814F1-5928-4397-81AB-5A8F674F67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B0136-F080-42CD-9F92-2623B8556CF0}" type="pres">
      <dgm:prSet presAssocID="{FA9ADC7A-8BAD-49D9-8FAD-FFF2A8F139D5}" presName="linNode" presStyleCnt="0"/>
      <dgm:spPr/>
    </dgm:pt>
    <dgm:pt modelId="{C8E6804A-755D-408B-A065-F03B122D04E5}" type="pres">
      <dgm:prSet presAssocID="{FA9ADC7A-8BAD-49D9-8FAD-FFF2A8F139D5}" presName="parentText" presStyleLbl="node1" presStyleIdx="0" presStyleCnt="1" custScaleX="868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F327BE-6488-4D6F-AC0D-416954ACC10B}" type="presOf" srcId="{FA9ADC7A-8BAD-49D9-8FAD-FFF2A8F139D5}" destId="{C8E6804A-755D-408B-A065-F03B122D04E5}" srcOrd="0" destOrd="0" presId="urn:microsoft.com/office/officeart/2005/8/layout/vList5"/>
    <dgm:cxn modelId="{C71EFC10-0DFD-483A-87AF-8CE035CA232E}" type="presOf" srcId="{D21814F1-5928-4397-81AB-5A8F674F6794}" destId="{2580D5D3-3505-4EB0-A30F-551C5A1E9472}" srcOrd="0" destOrd="0" presId="urn:microsoft.com/office/officeart/2005/8/layout/vList5"/>
    <dgm:cxn modelId="{23D242EE-ACA8-43E1-B0E7-D562C74E2C08}" srcId="{D21814F1-5928-4397-81AB-5A8F674F6794}" destId="{FA9ADC7A-8BAD-49D9-8FAD-FFF2A8F139D5}" srcOrd="0" destOrd="0" parTransId="{30D9F4C6-A988-475A-A9A9-EEF9AF2720A8}" sibTransId="{FAA11BC8-D244-4A3F-AA7C-8B3A1315648D}"/>
    <dgm:cxn modelId="{EA29C650-A01D-4A81-87C3-EDA541355C4A}" type="presParOf" srcId="{2580D5D3-3505-4EB0-A30F-551C5A1E9472}" destId="{526B0136-F080-42CD-9F92-2623B8556CF0}" srcOrd="0" destOrd="0" presId="urn:microsoft.com/office/officeart/2005/8/layout/vList5"/>
    <dgm:cxn modelId="{C972205A-59D7-4846-A905-E3962C8EBCD6}" type="presParOf" srcId="{526B0136-F080-42CD-9F92-2623B8556CF0}" destId="{C8E6804A-755D-408B-A065-F03B122D04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67E4B-16E1-4E73-9B9F-9954C619B89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E655F-87CE-4CA6-885B-CBE759A14F14}">
      <dgm:prSet/>
      <dgm:spPr/>
      <dgm:t>
        <a:bodyPr/>
        <a:lstStyle/>
        <a:p>
          <a:pPr rtl="0"/>
          <a:r>
            <a:rPr lang="sr-Cyrl-CS" dirty="0" smtClean="0"/>
            <a:t>Крај</a:t>
          </a:r>
          <a:endParaRPr lang="en-US" dirty="0"/>
        </a:p>
      </dgm:t>
    </dgm:pt>
    <dgm:pt modelId="{F7674B1F-E895-4C48-B835-E36C502BB6AB}" type="parTrans" cxnId="{6D980295-6AD6-491D-A579-C9C7B040B6D5}">
      <dgm:prSet/>
      <dgm:spPr/>
      <dgm:t>
        <a:bodyPr/>
        <a:lstStyle/>
        <a:p>
          <a:endParaRPr lang="en-US"/>
        </a:p>
      </dgm:t>
    </dgm:pt>
    <dgm:pt modelId="{6A5D8E55-8E82-4B41-B379-DB9AE4495E5A}" type="sibTrans" cxnId="{6D980295-6AD6-491D-A579-C9C7B040B6D5}">
      <dgm:prSet/>
      <dgm:spPr/>
      <dgm:t>
        <a:bodyPr/>
        <a:lstStyle/>
        <a:p>
          <a:endParaRPr lang="en-US"/>
        </a:p>
      </dgm:t>
    </dgm:pt>
    <dgm:pt modelId="{F7349615-C802-4A72-9962-F3BE11CEB9EB}" type="pres">
      <dgm:prSet presAssocID="{37D67E4B-16E1-4E73-9B9F-9954C619B8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7F774D-E153-456F-9244-71A84E4883F7}" type="pres">
      <dgm:prSet presAssocID="{9A2E655F-87CE-4CA6-885B-CBE759A14F14}" presName="linNode" presStyleCnt="0"/>
      <dgm:spPr/>
    </dgm:pt>
    <dgm:pt modelId="{BE375930-A255-4843-827F-2207392145C2}" type="pres">
      <dgm:prSet presAssocID="{9A2E655F-87CE-4CA6-885B-CBE759A14F1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DB330-1F07-45ED-869E-1C31C6E40A97}" type="presOf" srcId="{9A2E655F-87CE-4CA6-885B-CBE759A14F14}" destId="{BE375930-A255-4843-827F-2207392145C2}" srcOrd="0" destOrd="0" presId="urn:microsoft.com/office/officeart/2005/8/layout/vList5"/>
    <dgm:cxn modelId="{6D980295-6AD6-491D-A579-C9C7B040B6D5}" srcId="{37D67E4B-16E1-4E73-9B9F-9954C619B89C}" destId="{9A2E655F-87CE-4CA6-885B-CBE759A14F14}" srcOrd="0" destOrd="0" parTransId="{F7674B1F-E895-4C48-B835-E36C502BB6AB}" sibTransId="{6A5D8E55-8E82-4B41-B379-DB9AE4495E5A}"/>
    <dgm:cxn modelId="{902EB197-39AC-4635-A21E-FD4C0466DCFE}" type="presOf" srcId="{37D67E4B-16E1-4E73-9B9F-9954C619B89C}" destId="{F7349615-C802-4A72-9962-F3BE11CEB9EB}" srcOrd="0" destOrd="0" presId="urn:microsoft.com/office/officeart/2005/8/layout/vList5"/>
    <dgm:cxn modelId="{363A162D-DC63-492E-A3FF-4298F33D431A}" type="presParOf" srcId="{F7349615-C802-4A72-9962-F3BE11CEB9EB}" destId="{347F774D-E153-456F-9244-71A84E4883F7}" srcOrd="0" destOrd="0" presId="urn:microsoft.com/office/officeart/2005/8/layout/vList5"/>
    <dgm:cxn modelId="{22CCB7AF-5D4A-4312-9656-7658C9714475}" type="presParOf" srcId="{347F774D-E153-456F-9244-71A84E4883F7}" destId="{BE375930-A255-4843-827F-2207392145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6804A-755D-408B-A065-F03B122D04E5}">
      <dsp:nvSpPr>
        <dsp:cNvPr id="0" name=""/>
        <dsp:cNvSpPr/>
      </dsp:nvSpPr>
      <dsp:spPr>
        <a:xfrm>
          <a:off x="3143242" y="717"/>
          <a:ext cx="2857514" cy="1468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CS" sz="4400" kern="1200" dirty="0" smtClean="0"/>
            <a:t>Лексичка анализа</a:t>
          </a:r>
          <a:endParaRPr lang="en-US" sz="4400" kern="1200" dirty="0"/>
        </a:p>
      </dsp:txBody>
      <dsp:txXfrm>
        <a:off x="3214933" y="72408"/>
        <a:ext cx="2714132" cy="1325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75930-A255-4843-827F-2207392145C2}">
      <dsp:nvSpPr>
        <dsp:cNvPr id="0" name=""/>
        <dsp:cNvSpPr/>
      </dsp:nvSpPr>
      <dsp:spPr>
        <a:xfrm>
          <a:off x="2487167" y="0"/>
          <a:ext cx="2798064" cy="1470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CS" sz="6500" kern="1200" dirty="0" smtClean="0"/>
            <a:t>Крај</a:t>
          </a:r>
          <a:endParaRPr lang="en-US" sz="6500" kern="1200" dirty="0"/>
        </a:p>
      </dsp:txBody>
      <dsp:txXfrm>
        <a:off x="2558928" y="71761"/>
        <a:ext cx="2654542" cy="132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E47D8-FC80-474F-B0C6-45885109BDE7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D3EE-3DAF-443D-9C3A-56F534027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D3EE-3DAF-443D-9C3A-56F5340270B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026A-24B1-47AD-9E61-5C6CF9F649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3EF7-DE0B-4352-B000-99F47B8AA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9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2130425"/>
          <a:ext cx="91440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0" y="4857760"/>
            <a:ext cx="9144000" cy="118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r-Cyrl-C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r-Cyrl-C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28728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Програмски преводиоци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9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sr-Cyrl-CS" smtClean="0"/>
              <a:t>Да ли дозволити називе променљивих који су и кључне речи?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CS" dirty="0" smtClean="0"/>
              <a:t>У </a:t>
            </a:r>
            <a:r>
              <a:rPr lang="en-US" i="1" dirty="0" smtClean="0"/>
              <a:t>IBM</a:t>
            </a:r>
            <a:r>
              <a:rPr lang="sr-Cyrl-CS" dirty="0" smtClean="0"/>
              <a:t>-овом програмском језику </a:t>
            </a:r>
            <a:r>
              <a:rPr lang="sr-Latn-CS" dirty="0" smtClean="0"/>
              <a:t>PL/1</a:t>
            </a:r>
            <a:r>
              <a:rPr lang="en-US" dirty="0" smtClean="0"/>
              <a:t> </a:t>
            </a:r>
            <a:r>
              <a:rPr lang="sr-Cyrl-CS" dirty="0" smtClean="0"/>
              <a:t>, биле су могуће конструкције:	</a:t>
            </a:r>
          </a:p>
          <a:p>
            <a:pPr lvl="1"/>
            <a:r>
              <a:rPr lang="en-US" sz="2200" dirty="0" smtClean="0"/>
              <a:t>IF ELSE THEN THEN = ELSE; ELSE </a:t>
            </a:r>
            <a:r>
              <a:rPr lang="en-US" sz="2200" dirty="0" err="1" smtClean="0"/>
              <a:t>ELSE</a:t>
            </a:r>
            <a:r>
              <a:rPr lang="en-US" sz="2200" dirty="0" smtClean="0"/>
              <a:t> = THEN</a:t>
            </a:r>
          </a:p>
          <a:p>
            <a:pPr lvl="2"/>
            <a:r>
              <a:rPr lang="sr-Cyrl-CS" sz="1800" dirty="0" smtClean="0"/>
              <a:t>Исти стрингови припадају различитим класама лексема – кључним речима и променљивама</a:t>
            </a:r>
            <a:r>
              <a:rPr lang="en-US" sz="1800" dirty="0" smtClean="0"/>
              <a:t>, </a:t>
            </a:r>
            <a:r>
              <a:rPr lang="sr-Cyrl-CS" sz="1800" dirty="0" smtClean="0"/>
              <a:t>што компликује лексичку анализу.</a:t>
            </a:r>
            <a:endParaRPr lang="en-US" sz="1800" dirty="0" smtClean="0"/>
          </a:p>
          <a:p>
            <a:pPr lvl="1"/>
            <a:r>
              <a:rPr lang="en-US" sz="2200" dirty="0" smtClean="0"/>
              <a:t>DECLARE(ARG1, …, </a:t>
            </a:r>
            <a:r>
              <a:rPr lang="en-US" sz="2200" dirty="0" err="1" smtClean="0"/>
              <a:t>ARGn</a:t>
            </a:r>
            <a:r>
              <a:rPr lang="en-US" sz="2200" dirty="0" smtClean="0"/>
              <a:t>)</a:t>
            </a:r>
            <a:endParaRPr lang="sr-Cyrl-CS" sz="2200" dirty="0" smtClean="0"/>
          </a:p>
          <a:p>
            <a:pPr lvl="2"/>
            <a:r>
              <a:rPr lang="sr-Cyrl-CS" sz="1800" dirty="0" smtClean="0"/>
              <a:t>Да ли је у питању кључна реч или назив низа моћи ће се сазнати тек када се погледа шта даље следи у улазном току</a:t>
            </a:r>
            <a:r>
              <a:rPr lang="en-US" sz="1800" dirty="0" smtClean="0"/>
              <a:t>.</a:t>
            </a:r>
            <a:r>
              <a:rPr lang="sr-Cyrl-CS" sz="1800" dirty="0" smtClean="0"/>
              <a:t> На пример ако следи знак додељивања, реч је о називу низа.</a:t>
            </a:r>
          </a:p>
          <a:p>
            <a:pPr lvl="3"/>
            <a:r>
              <a:rPr lang="sr-Cyrl-CS" sz="1400" dirty="0" smtClean="0"/>
              <a:t>Пошто је број аргумената неограничен, реч је о </a:t>
            </a:r>
            <a:r>
              <a:rPr lang="sr-Cyrl-CS" sz="1400" i="1" dirty="0" smtClean="0"/>
              <a:t>неограниченом </a:t>
            </a:r>
            <a:r>
              <a:rPr lang="sr-Cyrl-CS" sz="1400" i="1" smtClean="0"/>
              <a:t>гледању унапред</a:t>
            </a:r>
            <a:r>
              <a:rPr lang="sr-Cyrl-CS" sz="1400" i="1" dirty="0" smtClean="0"/>
              <a:t>.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5029200"/>
            <a:ext cx="82296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CS" sz="3200" dirty="0" smtClean="0"/>
              <a:t>Непостојање ограничења на називе који су кључне речи имало је концептуалну основу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Latn-CS" sz="2200" dirty="0" smtClean="0"/>
              <a:t>PL/1 </a:t>
            </a:r>
            <a:r>
              <a:rPr lang="sr-Cyrl-CS" sz="2200" dirty="0" smtClean="0"/>
              <a:t>је </a:t>
            </a:r>
            <a:r>
              <a:rPr lang="sr-Cyrl-CS" sz="2200" smtClean="0"/>
              <a:t>био амбициозно </a:t>
            </a:r>
            <a:r>
              <a:rPr kumimoji="0" lang="sr-Cyrl-C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осмишљен </a:t>
            </a:r>
            <a:r>
              <a:rPr kumimoji="0" lang="sr-Cyrl-C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да има генералну намену и мало рестрикција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 smtClean="0"/>
              <a:t>Превиђање комбинација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CS" dirty="0" smtClean="0"/>
              <a:t>У </a:t>
            </a:r>
            <a:r>
              <a:rPr lang="sr-Cyrl-CS" i="1" dirty="0" smtClean="0"/>
              <a:t>С++</a:t>
            </a:r>
            <a:r>
              <a:rPr lang="sr-Cyrl-CS" dirty="0" smtClean="0"/>
              <a:t>-у може доћи до комбинација знакова </a:t>
            </a:r>
            <a:r>
              <a:rPr lang="en-US" i="1" dirty="0" smtClean="0"/>
              <a:t>&lt;</a:t>
            </a:r>
            <a:r>
              <a:rPr lang="en-US" dirty="0" smtClean="0"/>
              <a:t> </a:t>
            </a:r>
            <a:r>
              <a:rPr lang="sr-Cyrl-CS" dirty="0" smtClean="0"/>
              <a:t>и</a:t>
            </a:r>
            <a:r>
              <a:rPr lang="en-US" dirty="0" smtClean="0"/>
              <a:t> </a:t>
            </a:r>
            <a:r>
              <a:rPr lang="en-US" i="1" dirty="0" smtClean="0"/>
              <a:t>&gt;</a:t>
            </a:r>
            <a:r>
              <a:rPr lang="sr-Cyrl-CS" dirty="0" smtClean="0"/>
              <a:t> које отежавају разумевање кода:</a:t>
            </a:r>
          </a:p>
          <a:p>
            <a:pPr lvl="1"/>
            <a:r>
              <a:rPr lang="sr-Cyrl-CS" sz="2200" dirty="0" smtClean="0"/>
              <a:t>Дефиниција темплејта: </a:t>
            </a:r>
            <a:r>
              <a:rPr lang="en-US" sz="2200" dirty="0" smtClean="0"/>
              <a:t>FOO &lt; BAR &gt;</a:t>
            </a:r>
          </a:p>
          <a:p>
            <a:pPr lvl="1"/>
            <a:r>
              <a:rPr lang="sr-Cyrl-CS" sz="2200" dirty="0" smtClean="0"/>
              <a:t>Унос:</a:t>
            </a:r>
            <a:r>
              <a:rPr lang="en-US" sz="2200" dirty="0" smtClean="0"/>
              <a:t> CIN &gt;&gt; VAR</a:t>
            </a:r>
          </a:p>
          <a:p>
            <a:pPr lvl="2"/>
            <a:r>
              <a:rPr lang="sr-Cyrl-CS" sz="1800" dirty="0" smtClean="0"/>
              <a:t>Међутим, остаје нејасно како тумачити</a:t>
            </a:r>
            <a:r>
              <a:rPr lang="sr-Cyrl-CS" sz="1800" i="1" dirty="0" smtClean="0"/>
              <a:t> </a:t>
            </a:r>
            <a:r>
              <a:rPr lang="en-US" sz="1800" i="1" dirty="0" smtClean="0"/>
              <a:t>&gt;&gt;</a:t>
            </a:r>
            <a:r>
              <a:rPr lang="sr-Cyrl-CS" sz="1800" i="1" dirty="0" smtClean="0"/>
              <a:t> </a:t>
            </a:r>
            <a:r>
              <a:rPr lang="sr-Cyrl-CS" sz="1800" dirty="0" smtClean="0"/>
              <a:t>у: </a:t>
            </a:r>
            <a:r>
              <a:rPr lang="en-US" sz="1800" dirty="0" smtClean="0"/>
              <a:t>FOO &lt; BAR &lt;BAZZ&gt;&gt;</a:t>
            </a:r>
            <a:endParaRPr lang="sr-Cyrl-CS" sz="1800" dirty="0" smtClean="0"/>
          </a:p>
          <a:p>
            <a:pPr lvl="3"/>
            <a:r>
              <a:rPr lang="sr-Cyrl-CS" sz="1400" dirty="0" smtClean="0"/>
              <a:t>Намера је да се дефинише угњеждење темплејта</a:t>
            </a:r>
          </a:p>
          <a:p>
            <a:pPr lvl="2"/>
            <a:r>
              <a:rPr lang="sr-Cyrl-CS" sz="1800" dirty="0" smtClean="0"/>
              <a:t>Накнадо се у новије верзије</a:t>
            </a:r>
            <a:r>
              <a:rPr lang="sr-Cyrl-CS" sz="1800" i="1" dirty="0" smtClean="0"/>
              <a:t> С++</a:t>
            </a:r>
            <a:r>
              <a:rPr lang="sr-Cyrl-CS" sz="1800" dirty="0" smtClean="0"/>
              <a:t>-а уводи правило да, уколико је реч о дефинисању темлејта, између последња два </a:t>
            </a:r>
            <a:r>
              <a:rPr lang="en-US" sz="1800" i="1" dirty="0" smtClean="0"/>
              <a:t>&gt;&gt;</a:t>
            </a:r>
            <a:r>
              <a:rPr lang="sr-Cyrl-CS" sz="1800" i="1" dirty="0" smtClean="0"/>
              <a:t> </a:t>
            </a:r>
            <a:r>
              <a:rPr lang="sr-Cyrl-CS" sz="1800" dirty="0" smtClean="0"/>
              <a:t>треба уметнути бланко:  </a:t>
            </a:r>
            <a:r>
              <a:rPr lang="en-US" sz="1800" i="1" dirty="0" smtClean="0"/>
              <a:t>&gt;</a:t>
            </a:r>
            <a:r>
              <a:rPr lang="sr-Cyrl-CS" sz="1800" i="1" dirty="0" smtClean="0"/>
              <a:t> </a:t>
            </a:r>
            <a:r>
              <a:rPr lang="en-US" sz="1800" i="1" dirty="0" smtClean="0"/>
              <a:t>&gt;</a:t>
            </a:r>
            <a:endParaRPr lang="sr-Cyrl-CS" sz="1800" i="1" dirty="0" smtClean="0"/>
          </a:p>
          <a:p>
            <a:pPr lvl="3"/>
            <a:r>
              <a:rPr lang="sr-Cyrl-CS" sz="1400" dirty="0" smtClean="0"/>
              <a:t>Ово није елегантно решење</a:t>
            </a:r>
            <a:r>
              <a:rPr lang="sr-Latn-CS" sz="1400" dirty="0" smtClean="0"/>
              <a:t>, </a:t>
            </a:r>
            <a:r>
              <a:rPr lang="sr-Cyrl-CS" sz="1400" dirty="0" smtClean="0"/>
              <a:t>будући да </a:t>
            </a:r>
            <a:r>
              <a:rPr lang="sr-Cyrl-CS" sz="1400" dirty="0"/>
              <a:t>програмер, </a:t>
            </a:r>
            <a:r>
              <a:rPr lang="sr-Cyrl-CS" sz="1400" dirty="0" smtClean="0"/>
              <a:t>код неких приказа </a:t>
            </a:r>
            <a:r>
              <a:rPr lang="sr-Cyrl-CS" sz="1400" dirty="0"/>
              <a:t>кода, </a:t>
            </a:r>
            <a:r>
              <a:rPr lang="sr-Cyrl-CS" sz="1400" dirty="0" smtClean="0"/>
              <a:t>на први поглед може бити несигуран у то има ли размака или не.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dirty="0" smtClean="0"/>
              <a:t>Лексичка спецификација празног простора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CS" dirty="0" smtClean="0"/>
              <a:t>Празан простор је непразна секвенца бланка, нових редова и табова:</a:t>
            </a:r>
          </a:p>
          <a:p>
            <a:pPr lvl="1"/>
            <a:r>
              <a:rPr lang="sr-Cyrl-CS" dirty="0" smtClean="0"/>
              <a:t>(</a:t>
            </a:r>
            <a:r>
              <a:rPr lang="en-US" dirty="0" smtClean="0"/>
              <a:t>‘ ‘ + ‘\n’ + ‘\t’</a:t>
            </a:r>
            <a:r>
              <a:rPr lang="sr-Cyrl-C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Лексичка спецификација цифре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CS" dirty="0" smtClean="0"/>
              <a:t>цифра </a:t>
            </a:r>
            <a:r>
              <a:rPr lang="en-US" dirty="0" smtClean="0"/>
              <a:t>= ‘0’ + ‘1’ + ‘2’ + ‘3’ + ‘4’ + ‘5’ + ‘6’ +      + ‘7’ + ‘8’ + ‘9’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dirty="0" smtClean="0"/>
              <a:t>Како партиционисати улазни ток на саставне делове?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CS" dirty="0" smtClean="0"/>
              <a:t>У улазном току могуће је препознавати </a:t>
            </a:r>
            <a:r>
              <a:rPr lang="sr-Cyrl-CS" i="1" dirty="0" smtClean="0"/>
              <a:t>регуларне изразе</a:t>
            </a:r>
          </a:p>
          <a:p>
            <a:r>
              <a:rPr lang="sr-Cyrl-CS" dirty="0" smtClean="0"/>
              <a:t>Програмски језик се може дефинисати специфицирањем шта су у </a:t>
            </a:r>
            <a:r>
              <a:rPr lang="sr-Cyrl-CS" smtClean="0"/>
              <a:t>њему регуларни изрази, то јест изрази у складу с правилима тог језика</a:t>
            </a:r>
            <a:endParaRPr lang="sr-Cyrl-CS" dirty="0" smtClean="0"/>
          </a:p>
          <a:p>
            <a:pPr lvl="1"/>
            <a:r>
              <a:rPr lang="sr-Cyrl-CS" sz="2200" dirty="0" smtClean="0"/>
              <a:t>На пример већ наведеним специфицирањем </a:t>
            </a:r>
            <a:r>
              <a:rPr lang="sr-Cyrl-CS" sz="2200" i="1" dirty="0" smtClean="0"/>
              <a:t>празног простора </a:t>
            </a:r>
            <a:r>
              <a:rPr lang="sr-Cyrl-CS" sz="2200" dirty="0" smtClean="0"/>
              <a:t>и </a:t>
            </a:r>
            <a:r>
              <a:rPr lang="sr-Cyrl-CS" sz="2200" i="1" dirty="0" smtClean="0"/>
              <a:t>цифре</a:t>
            </a:r>
            <a:r>
              <a:rPr lang="sr-Cyrl-CS" sz="2200" dirty="0" smtClean="0"/>
              <a:t>, али и специфицирањем </a:t>
            </a:r>
            <a:r>
              <a:rPr lang="sr-Cyrl-CS" sz="2200" i="1" dirty="0" smtClean="0"/>
              <a:t>броја, броја у покретном зарезу, слова, идентификатора, кључне речи,...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Регуларан израз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229600" cy="5043510"/>
          </a:xfrm>
        </p:spPr>
        <p:txBody>
          <a:bodyPr>
            <a:normAutofit/>
          </a:bodyPr>
          <a:lstStyle/>
          <a:p>
            <a:r>
              <a:rPr lang="sr-Cyrl-CS" sz="2800" dirty="0" smtClean="0">
                <a:solidFill>
                  <a:prstClr val="black"/>
                </a:solidFill>
              </a:rPr>
              <a:t>Регуларни </a:t>
            </a:r>
            <a:r>
              <a:rPr lang="sr-Cyrl-CS" sz="2800" smtClean="0">
                <a:solidFill>
                  <a:prstClr val="black"/>
                </a:solidFill>
              </a:rPr>
              <a:t>изрази су опис скупа стрингова који припадају регуларном језику</a:t>
            </a:r>
          </a:p>
          <a:p>
            <a:r>
              <a:rPr lang="sr-Cyrl-CS" sz="2800" smtClean="0">
                <a:solidFill>
                  <a:prstClr val="black"/>
                </a:solidFill>
              </a:rPr>
              <a:t>Регуларни изрази се граде од пет конструката:</a:t>
            </a:r>
          </a:p>
          <a:p>
            <a:pPr lvl="1"/>
            <a:r>
              <a:rPr lang="sr-Cyrl-CS" sz="2400" smtClean="0">
                <a:solidFill>
                  <a:prstClr val="black"/>
                </a:solidFill>
              </a:rPr>
              <a:t>Два основна случаја</a:t>
            </a:r>
          </a:p>
          <a:p>
            <a:pPr lvl="2"/>
            <a:r>
              <a:rPr lang="sr-Cyrl-CS" sz="2000" smtClean="0">
                <a:solidFill>
                  <a:prstClr val="black"/>
                </a:solidFill>
              </a:rPr>
              <a:t>Празан стринг</a:t>
            </a:r>
          </a:p>
          <a:p>
            <a:pPr lvl="2"/>
            <a:r>
              <a:rPr lang="sr-Cyrl-CS" sz="2000" smtClean="0">
                <a:solidFill>
                  <a:prstClr val="black"/>
                </a:solidFill>
              </a:rPr>
              <a:t>Стринг од једног карактера</a:t>
            </a:r>
          </a:p>
          <a:p>
            <a:pPr lvl="1"/>
            <a:r>
              <a:rPr lang="sr-Cyrl-CS" sz="2400" smtClean="0">
                <a:solidFill>
                  <a:prstClr val="black"/>
                </a:solidFill>
              </a:rPr>
              <a:t>Три сложена израза</a:t>
            </a:r>
          </a:p>
          <a:p>
            <a:pPr lvl="2"/>
            <a:r>
              <a:rPr lang="sr-Cyrl-CS" sz="2000" smtClean="0">
                <a:solidFill>
                  <a:prstClr val="black"/>
                </a:solidFill>
              </a:rPr>
              <a:t>Унија</a:t>
            </a:r>
          </a:p>
          <a:p>
            <a:pPr lvl="2"/>
            <a:r>
              <a:rPr lang="sr-Cyrl-CS" sz="2000" smtClean="0">
                <a:solidFill>
                  <a:prstClr val="black"/>
                </a:solidFill>
              </a:rPr>
              <a:t>Конкатенација</a:t>
            </a:r>
          </a:p>
          <a:p>
            <a:pPr lvl="2"/>
            <a:r>
              <a:rPr lang="sr-Cyrl-CS" sz="2000" smtClean="0">
                <a:solidFill>
                  <a:prstClr val="black"/>
                </a:solidFill>
              </a:rPr>
              <a:t>Итерација</a:t>
            </a:r>
          </a:p>
          <a:p>
            <a:pPr lvl="2"/>
            <a:endParaRPr lang="en-US" sz="1000" dirty="0" smtClean="0">
              <a:solidFill>
                <a:prstClr val="black"/>
              </a:solidFill>
            </a:endParaRPr>
          </a:p>
          <a:p>
            <a:pPr lvl="2"/>
            <a:endParaRPr lang="en-US" sz="1800" i="1" dirty="0" smtClean="0">
              <a:solidFill>
                <a:prstClr val="black"/>
              </a:solidFill>
            </a:endParaRPr>
          </a:p>
          <a:p>
            <a:pPr lvl="2"/>
            <a:endParaRPr lang="sr-Cyrl-CS" sz="1800" dirty="0" smtClean="0">
              <a:solidFill>
                <a:prstClr val="black"/>
              </a:solidFill>
            </a:endParaRPr>
          </a:p>
          <a:p>
            <a:pPr lvl="1"/>
            <a:endParaRPr lang="en-US" sz="2400" dirty="0" smtClean="0">
              <a:solidFill>
                <a:prstClr val="black"/>
              </a:solidFill>
            </a:endParaRPr>
          </a:p>
          <a:p>
            <a:endParaRPr lang="sr-Cyrl-CS" sz="160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Регуларан израз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229600" cy="5043510"/>
          </a:xfrm>
        </p:spPr>
        <p:txBody>
          <a:bodyPr>
            <a:normAutofit/>
          </a:bodyPr>
          <a:lstStyle/>
          <a:p>
            <a:r>
              <a:rPr lang="sr-Cyrl-CS" sz="2400" smtClean="0">
                <a:solidFill>
                  <a:prstClr val="black"/>
                </a:solidFill>
              </a:rPr>
              <a:t>Три сложена израза</a:t>
            </a:r>
          </a:p>
          <a:p>
            <a:pPr lvl="2"/>
            <a:r>
              <a:rPr lang="sr-Cyrl-CS" sz="2000" smtClean="0">
                <a:solidFill>
                  <a:prstClr val="black"/>
                </a:solidFill>
              </a:rPr>
              <a:t>Унија</a:t>
            </a:r>
          </a:p>
          <a:p>
            <a:pPr lvl="2"/>
            <a:endParaRPr lang="sr-Cyrl-CS" sz="2000" smtClean="0">
              <a:solidFill>
                <a:prstClr val="black"/>
              </a:solidFill>
            </a:endParaRPr>
          </a:p>
          <a:p>
            <a:pPr lvl="2"/>
            <a:endParaRPr lang="sr-Cyrl-CS" sz="2000" smtClean="0">
              <a:solidFill>
                <a:prstClr val="black"/>
              </a:solidFill>
            </a:endParaRPr>
          </a:p>
          <a:p>
            <a:pPr lvl="2"/>
            <a:r>
              <a:rPr lang="sr-Cyrl-CS" sz="2000" smtClean="0">
                <a:solidFill>
                  <a:prstClr val="black"/>
                </a:solidFill>
              </a:rPr>
              <a:t>Конкатенација</a:t>
            </a:r>
          </a:p>
          <a:p>
            <a:pPr lvl="2"/>
            <a:endParaRPr lang="sr-Cyrl-CS" sz="2000" smtClean="0">
              <a:solidFill>
                <a:prstClr val="black"/>
              </a:solidFill>
            </a:endParaRPr>
          </a:p>
          <a:p>
            <a:pPr lvl="2"/>
            <a:endParaRPr lang="sr-Cyrl-CS" sz="2000" smtClean="0">
              <a:solidFill>
                <a:prstClr val="black"/>
              </a:solidFill>
            </a:endParaRPr>
          </a:p>
          <a:p>
            <a:pPr lvl="2"/>
            <a:r>
              <a:rPr lang="sr-Cyrl-CS" sz="2000" smtClean="0">
                <a:solidFill>
                  <a:prstClr val="black"/>
                </a:solidFill>
              </a:rPr>
              <a:t>Итерација</a:t>
            </a:r>
          </a:p>
          <a:p>
            <a:endParaRPr lang="en-US" sz="1000" dirty="0" smtClean="0">
              <a:solidFill>
                <a:prstClr val="black"/>
              </a:solidFill>
            </a:endParaRPr>
          </a:p>
          <a:p>
            <a:pPr lvl="2"/>
            <a:endParaRPr lang="en-US" sz="1800" i="1" dirty="0" smtClean="0">
              <a:solidFill>
                <a:prstClr val="black"/>
              </a:solidFill>
            </a:endParaRPr>
          </a:p>
          <a:p>
            <a:pPr lvl="2"/>
            <a:endParaRPr lang="sr-Cyrl-CS" sz="1800" dirty="0" smtClean="0">
              <a:solidFill>
                <a:prstClr val="black"/>
              </a:solidFill>
            </a:endParaRPr>
          </a:p>
          <a:p>
            <a:pPr lvl="1"/>
            <a:endParaRPr lang="en-US" sz="2400" dirty="0" smtClean="0">
              <a:solidFill>
                <a:prstClr val="black"/>
              </a:solidFill>
            </a:endParaRPr>
          </a:p>
          <a:p>
            <a:endParaRPr lang="sr-Cyrl-CS" sz="160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904999" y="2374900"/>
          <a:ext cx="316304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4" name="Equation" r:id="rId4" imgW="1854000" imgH="215640" progId="Equation.3">
                  <p:embed/>
                </p:oleObj>
              </mc:Choice>
              <mc:Fallback>
                <p:oleObj name="Equation" r:id="rId4" imgW="18540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999" y="2374900"/>
                        <a:ext cx="3163047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13752"/>
              </p:ext>
            </p:extLst>
          </p:nvPr>
        </p:nvGraphicFramePr>
        <p:xfrm>
          <a:off x="1904999" y="3589338"/>
          <a:ext cx="2833619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5" name="Equation" r:id="rId6" imgW="1536480" imgH="203040" progId="Equation.3">
                  <p:embed/>
                </p:oleObj>
              </mc:Choice>
              <mc:Fallback>
                <p:oleObj name="Equation" r:id="rId6" imgW="1536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999" y="3589338"/>
                        <a:ext cx="2833619" cy="449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905000" y="4603750"/>
          <a:ext cx="36099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6" name="Equation" r:id="rId8" imgW="1892160" imgH="342720" progId="Equation.3">
                  <p:embed/>
                </p:oleObj>
              </mc:Choice>
              <mc:Fallback>
                <p:oleObj name="Equation" r:id="rId8" imgW="189216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03750"/>
                        <a:ext cx="360997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Регуларан израз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229600" cy="5043510"/>
          </a:xfrm>
        </p:spPr>
        <p:txBody>
          <a:bodyPr>
            <a:normAutofit/>
          </a:bodyPr>
          <a:lstStyle/>
          <a:p>
            <a:r>
              <a:rPr lang="sr-Cyrl-CS" sz="2800" dirty="0" smtClean="0">
                <a:solidFill>
                  <a:prstClr val="black"/>
                </a:solidFill>
              </a:rPr>
              <a:t>Регуларни изрази над азбуком ∑ описују се рекурзивно, на следећи начин:</a:t>
            </a:r>
          </a:p>
          <a:p>
            <a:pPr lvl="1"/>
            <a:r>
              <a:rPr lang="sr-Cyrl-CS" sz="2000" dirty="0" smtClean="0">
                <a:solidFill>
                  <a:prstClr val="black"/>
                </a:solidFill>
              </a:rPr>
              <a:t>1. Празан скуп је регуларан израз који се представља симболом </a:t>
            </a:r>
            <a:r>
              <a:rPr lang="en-US" sz="2000" dirty="0" smtClean="0">
                <a:solidFill>
                  <a:prstClr val="black"/>
                </a:solidFill>
              </a:rPr>
              <a:t>Ø</a:t>
            </a:r>
            <a:r>
              <a:rPr lang="sr-Cyrl-CS" sz="2000" dirty="0" smtClean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sr-Cyrl-CS" sz="2000" dirty="0" smtClean="0">
                <a:solidFill>
                  <a:prstClr val="black"/>
                </a:solidFill>
              </a:rPr>
              <a:t>2. Регуларан израз </a:t>
            </a:r>
            <a:r>
              <a:rPr lang="el-GR" sz="2000" i="1" dirty="0" smtClean="0">
                <a:solidFill>
                  <a:prstClr val="black"/>
                </a:solidFill>
              </a:rPr>
              <a:t>ε</a:t>
            </a:r>
            <a:r>
              <a:rPr lang="sr-Cyrl-CS" sz="2000" dirty="0" smtClean="0">
                <a:solidFill>
                  <a:prstClr val="black"/>
                </a:solidFill>
              </a:rPr>
              <a:t> представља језик </a:t>
            </a:r>
            <a:r>
              <a:rPr lang="en-US" sz="2000" dirty="0" smtClean="0">
                <a:solidFill>
                  <a:prstClr val="black"/>
                </a:solidFill>
              </a:rPr>
              <a:t>{</a:t>
            </a:r>
            <a:r>
              <a:rPr lang="el-GR" sz="2000" i="1" dirty="0" smtClean="0">
                <a:solidFill>
                  <a:prstClr val="black"/>
                </a:solidFill>
              </a:rPr>
              <a:t>ε</a:t>
            </a:r>
            <a:r>
              <a:rPr lang="en-US" sz="2000" dirty="0" smtClean="0">
                <a:solidFill>
                  <a:prstClr val="black"/>
                </a:solidFill>
              </a:rPr>
              <a:t>};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3. A</a:t>
            </a:r>
            <a:r>
              <a:rPr lang="sr-Cyrl-CS" sz="2000" dirty="0" smtClean="0">
                <a:solidFill>
                  <a:prstClr val="black"/>
                </a:solidFill>
              </a:rPr>
              <a:t>ко је </a:t>
            </a:r>
            <a:r>
              <a:rPr lang="sr-Cyrl-CS" sz="2000" i="1" dirty="0" smtClean="0">
                <a:solidFill>
                  <a:prstClr val="black"/>
                </a:solidFill>
              </a:rPr>
              <a:t>а</a:t>
            </a:r>
            <a:r>
              <a:rPr lang="sr-Cyrl-CS" sz="2000" dirty="0" smtClean="0">
                <a:solidFill>
                  <a:prstClr val="black"/>
                </a:solidFill>
              </a:rPr>
              <a:t>     ∑, онда регуларни израз </a:t>
            </a:r>
            <a:r>
              <a:rPr lang="sr-Cyrl-CS" sz="2000" i="1" dirty="0" smtClean="0">
                <a:solidFill>
                  <a:prstClr val="black"/>
                </a:solidFill>
              </a:rPr>
              <a:t>а </a:t>
            </a:r>
            <a:r>
              <a:rPr lang="sr-Cyrl-CS" sz="2000" dirty="0" smtClean="0">
                <a:solidFill>
                  <a:prstClr val="black"/>
                </a:solidFill>
              </a:rPr>
              <a:t> представља језик </a:t>
            </a:r>
            <a:r>
              <a:rPr lang="en-US" sz="2000" dirty="0" smtClean="0">
                <a:solidFill>
                  <a:prstClr val="black"/>
                </a:solidFill>
              </a:rPr>
              <a:t>{</a:t>
            </a:r>
            <a:r>
              <a:rPr lang="sr-Cyrl-CS" sz="2000" i="1" dirty="0" smtClean="0">
                <a:solidFill>
                  <a:prstClr val="black"/>
                </a:solidFill>
              </a:rPr>
              <a:t>а</a:t>
            </a:r>
            <a:r>
              <a:rPr lang="en-US" sz="2000" dirty="0" smtClean="0">
                <a:solidFill>
                  <a:prstClr val="black"/>
                </a:solidFill>
              </a:rPr>
              <a:t>}</a:t>
            </a:r>
            <a:r>
              <a:rPr lang="sr-Cyrl-CS" sz="2000" dirty="0" smtClean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sr-Cyrl-CS" sz="2000" dirty="0" smtClean="0">
                <a:solidFill>
                  <a:prstClr val="black"/>
                </a:solidFill>
              </a:rPr>
              <a:t>4. Ако су </a:t>
            </a:r>
            <a:r>
              <a:rPr lang="sr-Latn-CS" sz="2000" i="1" dirty="0" smtClean="0">
                <a:solidFill>
                  <a:prstClr val="black"/>
                </a:solidFill>
              </a:rPr>
              <a:t>p </a:t>
            </a:r>
            <a:r>
              <a:rPr lang="sr-Cyrl-CS" sz="2000" dirty="0" smtClean="0">
                <a:solidFill>
                  <a:prstClr val="black"/>
                </a:solidFill>
              </a:rPr>
              <a:t>и </a:t>
            </a:r>
            <a:r>
              <a:rPr lang="sr-Latn-CS" sz="2000" i="1" dirty="0" smtClean="0">
                <a:solidFill>
                  <a:prstClr val="black"/>
                </a:solidFill>
              </a:rPr>
              <a:t>q</a:t>
            </a:r>
            <a:r>
              <a:rPr lang="sr-Cyrl-CS" sz="2000" i="1" dirty="0" smtClean="0">
                <a:solidFill>
                  <a:prstClr val="black"/>
                </a:solidFill>
              </a:rPr>
              <a:t> </a:t>
            </a:r>
            <a:r>
              <a:rPr lang="sr-Cyrl-CS" sz="2000" dirty="0" smtClean="0">
                <a:solidFill>
                  <a:prstClr val="black"/>
                </a:solidFill>
              </a:rPr>
              <a:t>регуларни изрази језика </a:t>
            </a:r>
            <a:r>
              <a:rPr lang="sr-Latn-CS" sz="2000" i="1" dirty="0" smtClean="0">
                <a:solidFill>
                  <a:prstClr val="black"/>
                </a:solidFill>
              </a:rPr>
              <a:t>L</a:t>
            </a:r>
            <a:r>
              <a:rPr lang="en-US" sz="2000" i="1" dirty="0" smtClean="0">
                <a:solidFill>
                  <a:prstClr val="black"/>
                </a:solidFill>
              </a:rPr>
              <a:t>(p) </a:t>
            </a:r>
            <a:r>
              <a:rPr lang="sr-Cyrl-CS" sz="2000" dirty="0" smtClean="0">
                <a:solidFill>
                  <a:prstClr val="black"/>
                </a:solidFill>
              </a:rPr>
              <a:t>и </a:t>
            </a:r>
            <a:r>
              <a:rPr lang="sr-Latn-CS" sz="2000" i="1" dirty="0" smtClean="0">
                <a:solidFill>
                  <a:prstClr val="black"/>
                </a:solidFill>
              </a:rPr>
              <a:t>L</a:t>
            </a:r>
            <a:r>
              <a:rPr lang="en-US" sz="2000" i="1" dirty="0" smtClean="0">
                <a:solidFill>
                  <a:prstClr val="black"/>
                </a:solidFill>
              </a:rPr>
              <a:t>(</a:t>
            </a:r>
            <a:r>
              <a:rPr lang="sr-Latn-CS" sz="2000" i="1" dirty="0">
                <a:solidFill>
                  <a:prstClr val="black"/>
                </a:solidFill>
              </a:rPr>
              <a:t>q</a:t>
            </a:r>
            <a:r>
              <a:rPr lang="en-US" sz="2000" i="1" dirty="0" smtClean="0">
                <a:solidFill>
                  <a:prstClr val="black"/>
                </a:solidFill>
              </a:rPr>
              <a:t>)</a:t>
            </a:r>
            <a:r>
              <a:rPr lang="sr-Cyrl-CS" sz="2000" dirty="0" smtClean="0">
                <a:solidFill>
                  <a:prstClr val="black"/>
                </a:solidFill>
              </a:rPr>
              <a:t>, онда је:</a:t>
            </a:r>
          </a:p>
          <a:p>
            <a:pPr lvl="2"/>
            <a:r>
              <a:rPr lang="sr-Cyrl-CS" sz="1800" dirty="0" smtClean="0">
                <a:solidFill>
                  <a:prstClr val="black"/>
                </a:solidFill>
              </a:rPr>
              <a:t>(а) (</a:t>
            </a:r>
            <a:r>
              <a:rPr lang="sr-Latn-CS" sz="1800" i="1" dirty="0" smtClean="0">
                <a:solidFill>
                  <a:prstClr val="black"/>
                </a:solidFill>
              </a:rPr>
              <a:t>p </a:t>
            </a:r>
            <a:r>
              <a:rPr lang="sr-Cyrl-CS" sz="1800" dirty="0" smtClean="0">
                <a:solidFill>
                  <a:prstClr val="black"/>
                </a:solidFill>
              </a:rPr>
              <a:t>+ </a:t>
            </a:r>
            <a:r>
              <a:rPr lang="sr-Latn-CS" sz="1800" i="1" dirty="0" smtClean="0">
                <a:solidFill>
                  <a:prstClr val="black"/>
                </a:solidFill>
              </a:rPr>
              <a:t>q</a:t>
            </a:r>
            <a:r>
              <a:rPr lang="sr-Cyrl-CS" sz="1800" dirty="0" smtClean="0">
                <a:solidFill>
                  <a:prstClr val="black"/>
                </a:solidFill>
              </a:rPr>
              <a:t>) регуларан израз који представља језик </a:t>
            </a:r>
            <a:r>
              <a:rPr lang="sr-Latn-CS" sz="1800" i="1" dirty="0" smtClean="0">
                <a:solidFill>
                  <a:prstClr val="black"/>
                </a:solidFill>
              </a:rPr>
              <a:t>L</a:t>
            </a:r>
            <a:r>
              <a:rPr lang="en-US" sz="1800" i="1" dirty="0" smtClean="0">
                <a:solidFill>
                  <a:prstClr val="black"/>
                </a:solidFill>
              </a:rPr>
              <a:t>(p)       </a:t>
            </a:r>
            <a:r>
              <a:rPr lang="sr-Latn-CS" sz="1800" i="1" dirty="0" smtClean="0">
                <a:solidFill>
                  <a:prstClr val="black"/>
                </a:solidFill>
              </a:rPr>
              <a:t>L</a:t>
            </a:r>
            <a:r>
              <a:rPr lang="en-US" sz="1800" i="1" dirty="0" smtClean="0">
                <a:solidFill>
                  <a:prstClr val="black"/>
                </a:solidFill>
              </a:rPr>
              <a:t>(</a:t>
            </a:r>
            <a:r>
              <a:rPr lang="sr-Latn-CS" sz="1800" i="1" dirty="0">
                <a:solidFill>
                  <a:prstClr val="black"/>
                </a:solidFill>
              </a:rPr>
              <a:t>q</a:t>
            </a:r>
            <a:r>
              <a:rPr lang="en-US" sz="1800" i="1" dirty="0" smtClean="0">
                <a:solidFill>
                  <a:prstClr val="black"/>
                </a:solidFill>
              </a:rPr>
              <a:t>)</a:t>
            </a:r>
            <a:r>
              <a:rPr lang="sr-Cyrl-CS" sz="1800" i="1" dirty="0" smtClean="0">
                <a:solidFill>
                  <a:prstClr val="black"/>
                </a:solidFill>
              </a:rPr>
              <a:t>.</a:t>
            </a:r>
            <a:endParaRPr lang="en-US" sz="1800" i="1" dirty="0" smtClean="0">
              <a:solidFill>
                <a:prstClr val="black"/>
              </a:solidFill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</a:rPr>
              <a:t>(b) </a:t>
            </a:r>
            <a:r>
              <a:rPr lang="sr-Cyrl-CS" sz="1800" dirty="0" smtClean="0">
                <a:solidFill>
                  <a:prstClr val="black"/>
                </a:solidFill>
              </a:rPr>
              <a:t>(</a:t>
            </a:r>
            <a:r>
              <a:rPr lang="sr-Latn-CS" sz="1800" i="1" dirty="0" smtClean="0">
                <a:solidFill>
                  <a:prstClr val="black"/>
                </a:solidFill>
              </a:rPr>
              <a:t>pq</a:t>
            </a:r>
            <a:r>
              <a:rPr lang="sr-Cyrl-CS" sz="1800" dirty="0" smtClean="0">
                <a:solidFill>
                  <a:prstClr val="black"/>
                </a:solidFill>
              </a:rPr>
              <a:t>) регуларан израз који представља језик </a:t>
            </a:r>
            <a:r>
              <a:rPr lang="sr-Latn-CS" sz="1800" i="1" dirty="0" smtClean="0">
                <a:solidFill>
                  <a:prstClr val="black"/>
                </a:solidFill>
              </a:rPr>
              <a:t>L</a:t>
            </a:r>
            <a:r>
              <a:rPr lang="en-US" sz="1800" i="1" dirty="0" smtClean="0">
                <a:solidFill>
                  <a:prstClr val="black"/>
                </a:solidFill>
              </a:rPr>
              <a:t>(p) </a:t>
            </a:r>
            <a:r>
              <a:rPr lang="sr-Latn-CS" sz="1800" i="1" dirty="0" smtClean="0">
                <a:solidFill>
                  <a:prstClr val="black"/>
                </a:solidFill>
              </a:rPr>
              <a:t>L</a:t>
            </a:r>
            <a:r>
              <a:rPr lang="en-US" sz="1800" i="1" dirty="0" smtClean="0">
                <a:solidFill>
                  <a:prstClr val="black"/>
                </a:solidFill>
              </a:rPr>
              <a:t>(</a:t>
            </a:r>
            <a:r>
              <a:rPr lang="sr-Latn-CS" sz="1800" i="1" dirty="0">
                <a:solidFill>
                  <a:prstClr val="black"/>
                </a:solidFill>
              </a:rPr>
              <a:t>q</a:t>
            </a:r>
            <a:r>
              <a:rPr lang="en-US" sz="1800" i="1" dirty="0" smtClean="0">
                <a:solidFill>
                  <a:prstClr val="black"/>
                </a:solidFill>
              </a:rPr>
              <a:t>)</a:t>
            </a:r>
            <a:r>
              <a:rPr lang="sr-Cyrl-CS" sz="1800" i="1" dirty="0" smtClean="0">
                <a:solidFill>
                  <a:prstClr val="black"/>
                </a:solidFill>
              </a:rPr>
              <a:t>.</a:t>
            </a:r>
            <a:endParaRPr lang="en-US" sz="1800" i="1" dirty="0" smtClean="0">
              <a:solidFill>
                <a:prstClr val="black"/>
              </a:solidFill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</a:rPr>
              <a:t>(</a:t>
            </a:r>
            <a:r>
              <a:rPr lang="sr-Latn-CS" sz="1800" dirty="0" smtClean="0">
                <a:solidFill>
                  <a:prstClr val="black"/>
                </a:solidFill>
              </a:rPr>
              <a:t>c</a:t>
            </a:r>
            <a:r>
              <a:rPr lang="en-US" sz="1800" dirty="0" smtClean="0">
                <a:solidFill>
                  <a:prstClr val="black"/>
                </a:solidFill>
              </a:rPr>
              <a:t>) </a:t>
            </a:r>
            <a:r>
              <a:rPr lang="sr-Cyrl-CS" sz="1800" dirty="0" smtClean="0">
                <a:solidFill>
                  <a:prstClr val="black"/>
                </a:solidFill>
              </a:rPr>
              <a:t>(</a:t>
            </a:r>
            <a:r>
              <a:rPr lang="sr-Latn-CS" sz="1800" i="1" dirty="0" smtClean="0">
                <a:solidFill>
                  <a:prstClr val="black"/>
                </a:solidFill>
              </a:rPr>
              <a:t>p</a:t>
            </a:r>
            <a:r>
              <a:rPr lang="sr-Cyrl-CS" sz="1800" dirty="0" smtClean="0">
                <a:solidFill>
                  <a:prstClr val="black"/>
                </a:solidFill>
              </a:rPr>
              <a:t>)</a:t>
            </a:r>
            <a:r>
              <a:rPr lang="sr-Latn-CS" sz="1800" dirty="0" smtClean="0">
                <a:solidFill>
                  <a:prstClr val="black"/>
                </a:solidFill>
              </a:rPr>
              <a:t>*</a:t>
            </a:r>
            <a:r>
              <a:rPr lang="sr-Cyrl-CS" sz="1800" dirty="0" smtClean="0">
                <a:solidFill>
                  <a:prstClr val="black"/>
                </a:solidFill>
              </a:rPr>
              <a:t> регуларан израз који представља језик </a:t>
            </a:r>
            <a:r>
              <a:rPr lang="sr-Latn-CS" sz="1800" i="1" dirty="0" smtClean="0">
                <a:solidFill>
                  <a:prstClr val="black"/>
                </a:solidFill>
              </a:rPr>
              <a:t>(L</a:t>
            </a:r>
            <a:r>
              <a:rPr lang="en-US" sz="1800" i="1" dirty="0" smtClean="0">
                <a:solidFill>
                  <a:prstClr val="black"/>
                </a:solidFill>
              </a:rPr>
              <a:t>(p)</a:t>
            </a:r>
            <a:r>
              <a:rPr lang="sr-Latn-CS" sz="1800" i="1" dirty="0" smtClean="0">
                <a:solidFill>
                  <a:prstClr val="black"/>
                </a:solidFill>
              </a:rPr>
              <a:t>)*</a:t>
            </a:r>
            <a:r>
              <a:rPr lang="sr-Cyrl-CS" sz="1800" i="1" dirty="0" smtClean="0">
                <a:solidFill>
                  <a:prstClr val="black"/>
                </a:solidFill>
              </a:rPr>
              <a:t>.</a:t>
            </a:r>
            <a:endParaRPr lang="sr-Latn-CS" sz="1800" i="1" dirty="0" smtClean="0">
              <a:solidFill>
                <a:prstClr val="black"/>
              </a:solidFill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</a:rPr>
              <a:t>(</a:t>
            </a:r>
            <a:r>
              <a:rPr lang="sr-Latn-CS" sz="1800" dirty="0" smtClean="0">
                <a:solidFill>
                  <a:prstClr val="black"/>
                </a:solidFill>
              </a:rPr>
              <a:t>d</a:t>
            </a:r>
            <a:r>
              <a:rPr lang="en-US" sz="1800" dirty="0" smtClean="0">
                <a:solidFill>
                  <a:prstClr val="black"/>
                </a:solidFill>
              </a:rPr>
              <a:t>) </a:t>
            </a:r>
            <a:r>
              <a:rPr lang="sr-Cyrl-CS" sz="1800" dirty="0" smtClean="0">
                <a:solidFill>
                  <a:prstClr val="black"/>
                </a:solidFill>
              </a:rPr>
              <a:t>(</a:t>
            </a:r>
            <a:r>
              <a:rPr lang="sr-Latn-CS" sz="1800" i="1" dirty="0" smtClean="0">
                <a:solidFill>
                  <a:prstClr val="black"/>
                </a:solidFill>
              </a:rPr>
              <a:t>p</a:t>
            </a:r>
            <a:r>
              <a:rPr lang="sr-Cyrl-CS" sz="1800" dirty="0" smtClean="0">
                <a:solidFill>
                  <a:prstClr val="black"/>
                </a:solidFill>
              </a:rPr>
              <a:t>) регуларан израз који представља језик </a:t>
            </a:r>
            <a:r>
              <a:rPr lang="sr-Latn-CS" sz="1800" i="1" dirty="0" smtClean="0">
                <a:solidFill>
                  <a:prstClr val="black"/>
                </a:solidFill>
              </a:rPr>
              <a:t>L</a:t>
            </a:r>
            <a:r>
              <a:rPr lang="en-US" sz="1800" i="1" dirty="0" smtClean="0">
                <a:solidFill>
                  <a:prstClr val="black"/>
                </a:solidFill>
              </a:rPr>
              <a:t>(p)</a:t>
            </a:r>
            <a:r>
              <a:rPr lang="sr-Cyrl-CS" sz="1800" i="1" dirty="0" smtClean="0">
                <a:solidFill>
                  <a:prstClr val="black"/>
                </a:solidFill>
              </a:rPr>
              <a:t>.</a:t>
            </a:r>
            <a:endParaRPr lang="sr-Latn-CS" sz="1800" i="1" dirty="0" smtClean="0">
              <a:solidFill>
                <a:prstClr val="black"/>
              </a:solidFill>
            </a:endParaRPr>
          </a:p>
          <a:p>
            <a:pPr lvl="2"/>
            <a:endParaRPr lang="sr-Latn-CS" sz="1800" i="1" dirty="0" smtClean="0">
              <a:solidFill>
                <a:prstClr val="black"/>
              </a:solidFill>
            </a:endParaRPr>
          </a:p>
          <a:p>
            <a:pPr lvl="2">
              <a:buNone/>
            </a:pPr>
            <a:r>
              <a:rPr lang="sr-Cyrl-CS" sz="1800" i="1" dirty="0" smtClean="0">
                <a:solidFill>
                  <a:prstClr val="black"/>
                </a:solidFill>
              </a:rPr>
              <a:t>приоритет</a:t>
            </a:r>
            <a:r>
              <a:rPr lang="sr-Cyrl-CS" sz="1800" dirty="0" smtClean="0">
                <a:solidFill>
                  <a:prstClr val="black"/>
                </a:solidFill>
              </a:rPr>
              <a:t>(*) </a:t>
            </a:r>
            <a:r>
              <a:rPr lang="en-US" sz="1800" dirty="0" smtClean="0">
                <a:solidFill>
                  <a:prstClr val="black"/>
                </a:solidFill>
              </a:rPr>
              <a:t>&gt; </a:t>
            </a:r>
            <a:r>
              <a:rPr lang="sr-Cyrl-CS" sz="1800" i="1" dirty="0" smtClean="0">
                <a:solidFill>
                  <a:prstClr val="black"/>
                </a:solidFill>
              </a:rPr>
              <a:t>приоритет</a:t>
            </a:r>
            <a:r>
              <a:rPr lang="sr-Cyrl-CS" sz="1800" dirty="0" smtClean="0">
                <a:solidFill>
                  <a:prstClr val="black"/>
                </a:solidFill>
              </a:rPr>
              <a:t>(дописивање)</a:t>
            </a:r>
            <a:r>
              <a:rPr lang="en-US" sz="1800" dirty="0" smtClean="0">
                <a:solidFill>
                  <a:prstClr val="black"/>
                </a:solidFill>
              </a:rPr>
              <a:t> &gt; </a:t>
            </a:r>
            <a:r>
              <a:rPr lang="sr-Cyrl-CS" sz="1800" i="1" dirty="0" smtClean="0">
                <a:solidFill>
                  <a:prstClr val="black"/>
                </a:solidFill>
              </a:rPr>
              <a:t>приоритет</a:t>
            </a:r>
            <a:r>
              <a:rPr lang="sr-Cyrl-CS" sz="1800" dirty="0" smtClean="0">
                <a:solidFill>
                  <a:prstClr val="black"/>
                </a:solidFill>
              </a:rPr>
              <a:t>(+)</a:t>
            </a:r>
            <a:endParaRPr lang="en-US" sz="1800" dirty="0" smtClean="0">
              <a:solidFill>
                <a:prstClr val="black"/>
              </a:solidFill>
            </a:endParaRPr>
          </a:p>
          <a:p>
            <a:pPr lvl="2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lvl="2"/>
            <a:endParaRPr lang="en-US" sz="1800" i="1" dirty="0" smtClean="0">
              <a:solidFill>
                <a:prstClr val="black"/>
              </a:solidFill>
            </a:endParaRPr>
          </a:p>
          <a:p>
            <a:pPr lvl="2"/>
            <a:endParaRPr lang="sr-Cyrl-CS" sz="1800" dirty="0" smtClean="0">
              <a:solidFill>
                <a:prstClr val="black"/>
              </a:solidFill>
            </a:endParaRPr>
          </a:p>
          <a:p>
            <a:pPr lvl="1"/>
            <a:endParaRPr lang="en-US" sz="2400" dirty="0" smtClean="0">
              <a:solidFill>
                <a:prstClr val="black"/>
              </a:solidFill>
            </a:endParaRPr>
          </a:p>
          <a:p>
            <a:endParaRPr lang="sr-Cyrl-CS" sz="160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357422" y="3244081"/>
          <a:ext cx="285738" cy="32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4"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244081"/>
                        <a:ext cx="285738" cy="327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60036"/>
              </p:ext>
            </p:extLst>
          </p:nvPr>
        </p:nvGraphicFramePr>
        <p:xfrm>
          <a:off x="6934200" y="3960818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5" name="Equation" r:id="rId6" imgW="279360" imgH="253800" progId="Equation.3">
                  <p:embed/>
                </p:oleObj>
              </mc:Choice>
              <mc:Fallback>
                <p:oleObj name="Equation" r:id="rId6" imgW="2793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60818"/>
                        <a:ext cx="2794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>
            <a:normAutofit/>
          </a:bodyPr>
          <a:lstStyle/>
          <a:p>
            <a:r>
              <a:rPr lang="sr-Cyrl-CS" dirty="0" smtClean="0"/>
              <a:t>Регуларни изрази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sr-Cyrl-CS" dirty="0" smtClean="0"/>
              <a:t>Регуларни изрази специфицирају регуларне језике.</a:t>
            </a:r>
          </a:p>
          <a:p>
            <a:r>
              <a:rPr lang="sr-Cyrl-CS" dirty="0" smtClean="0"/>
              <a:t>Регуларни изрази су </a:t>
            </a:r>
            <a:r>
              <a:rPr lang="sr-Cyrl-CS" i="1" dirty="0" smtClean="0"/>
              <a:t>синтакса</a:t>
            </a:r>
            <a:r>
              <a:rPr lang="sr-Cyrl-CS" dirty="0" smtClean="0"/>
              <a:t>.</a:t>
            </a:r>
          </a:p>
          <a:p>
            <a:r>
              <a:rPr lang="sr-Cyrl-CS" dirty="0" smtClean="0"/>
              <a:t>Регуларни језик је функција која синтаксу пресликава на скуп стрингова.</a:t>
            </a:r>
          </a:p>
          <a:p>
            <a:r>
              <a:rPr lang="sr-Cyrl-CS" dirty="0" smtClean="0"/>
              <a:t>Различите синтаксе могу се пресликавати на исти скуп стрингова, али не и обратно.</a:t>
            </a:r>
          </a:p>
          <a:p>
            <a:pPr lvl="1"/>
            <a:r>
              <a:rPr lang="sr-Cyrl-CS" sz="2600" dirty="0" smtClean="0"/>
              <a:t>Одабир синтаксе може олакшати или отежати сналажење са језиком.</a:t>
            </a:r>
          </a:p>
          <a:p>
            <a:endParaRPr lang="sr-Cyrl-C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sr-Cyrl-CS" dirty="0" smtClean="0"/>
              <a:t>Честа помоћна нотација у записивању лексичке спецификације језика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CS" dirty="0" smtClean="0"/>
              <a:t>Бар један: А+    АА*</a:t>
            </a:r>
          </a:p>
          <a:p>
            <a:r>
              <a:rPr lang="sr-Cyrl-CS" dirty="0" smtClean="0"/>
              <a:t>Унија: А</a:t>
            </a:r>
            <a:r>
              <a:rPr lang="en-US" dirty="0" smtClean="0"/>
              <a:t>|B    A + B</a:t>
            </a:r>
          </a:p>
          <a:p>
            <a:r>
              <a:rPr lang="sr-Cyrl-CS" dirty="0" smtClean="0"/>
              <a:t>Опционост: А?     А + </a:t>
            </a:r>
            <a:r>
              <a:rPr lang="el-GR" dirty="0" smtClean="0"/>
              <a:t>ε</a:t>
            </a:r>
            <a:endParaRPr lang="sr-Cyrl-CS" dirty="0" smtClean="0"/>
          </a:p>
          <a:p>
            <a:r>
              <a:rPr lang="sr-Cyrl-CS" dirty="0" smtClean="0"/>
              <a:t>Ранг: </a:t>
            </a:r>
            <a:r>
              <a:rPr lang="en-US" dirty="0" smtClean="0"/>
              <a:t>[a - z]</a:t>
            </a:r>
            <a:r>
              <a:rPr lang="sr-Cyrl-CS" dirty="0" smtClean="0"/>
              <a:t>    </a:t>
            </a:r>
            <a:r>
              <a:rPr lang="en-US" dirty="0" smtClean="0"/>
              <a:t> ‘a’ + ‘b’ + ‘c’ + … + ‘z’</a:t>
            </a:r>
          </a:p>
          <a:p>
            <a:r>
              <a:rPr lang="sr-Cyrl-CS" dirty="0" smtClean="0"/>
              <a:t>Искључен ранг: </a:t>
            </a:r>
            <a:r>
              <a:rPr lang="en-US" dirty="0" smtClean="0"/>
              <a:t>^[a - z]</a:t>
            </a:r>
            <a:r>
              <a:rPr lang="sr-Cyrl-CS" dirty="0" smtClean="0"/>
              <a:t>  </a:t>
            </a:r>
            <a:r>
              <a:rPr lang="en-US" dirty="0" smtClean="0"/>
              <a:t>  [^a - </a:t>
            </a:r>
            <a:r>
              <a:rPr lang="en-US" dirty="0"/>
              <a:t>^z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51178" y="1713410"/>
          <a:ext cx="349252" cy="34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5" name="Equation" r:id="rId3" imgW="126780" imgH="114102" progId="Equation.3">
                  <p:embed/>
                </p:oleObj>
              </mc:Choice>
              <mc:Fallback>
                <p:oleObj name="Equation" r:id="rId3" imgW="126780" imgH="114102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78" y="1713410"/>
                        <a:ext cx="349252" cy="343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651114" y="2298695"/>
          <a:ext cx="3492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6" name="Equation" r:id="rId5" imgW="126780" imgH="114102" progId="Equation.3">
                  <p:embed/>
                </p:oleObj>
              </mc:Choice>
              <mc:Fallback>
                <p:oleObj name="Equation" r:id="rId5" imgW="126780" imgH="11410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14" y="2298695"/>
                        <a:ext cx="34925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3436932" y="2870198"/>
          <a:ext cx="3492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7" name="Equation" r:id="rId7" imgW="126780" imgH="114102" progId="Equation.3">
                  <p:embed/>
                </p:oleObj>
              </mc:Choice>
              <mc:Fallback>
                <p:oleObj name="Equation" r:id="rId7" imgW="126780" imgH="114102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2" y="2870198"/>
                        <a:ext cx="3492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2793990" y="3429000"/>
          <a:ext cx="3492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8" name="Equation" r:id="rId8" imgW="126780" imgH="114102" progId="Equation.3">
                  <p:embed/>
                </p:oleObj>
              </mc:Choice>
              <mc:Fallback>
                <p:oleObj name="Equation" r:id="rId8" imgW="126780" imgH="11410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0" y="3429000"/>
                        <a:ext cx="3492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82755"/>
              </p:ext>
            </p:extLst>
          </p:nvPr>
        </p:nvGraphicFramePr>
        <p:xfrm>
          <a:off x="4773966" y="4071942"/>
          <a:ext cx="3492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9" name="Equation" r:id="rId9" imgW="126780" imgH="114102" progId="Equation.3">
                  <p:embed/>
                </p:oleObj>
              </mc:Choice>
              <mc:Fallback>
                <p:oleObj name="Equation" r:id="rId9" imgW="126780" imgH="11410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966" y="4071942"/>
                        <a:ext cx="3492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CS" dirty="0" smtClean="0"/>
              <a:t>Основе лексичке анализе</a:t>
            </a:r>
          </a:p>
          <a:p>
            <a:r>
              <a:rPr lang="sr-Cyrl-CS" i="1" dirty="0" smtClean="0"/>
              <a:t>Гледање унапред</a:t>
            </a:r>
          </a:p>
          <a:p>
            <a:r>
              <a:rPr lang="sr-Cyrl-CS" dirty="0" smtClean="0"/>
              <a:t>Лексичка спецификација и регуларни изрази</a:t>
            </a:r>
          </a:p>
          <a:p>
            <a:r>
              <a:rPr lang="sr-Cyrl-CS" dirty="0" smtClean="0"/>
              <a:t>Алгоритам партиционисања</a:t>
            </a:r>
          </a:p>
          <a:p>
            <a:r>
              <a:rPr lang="sr-Cyrl-CS" smtClean="0"/>
              <a:t>Основне дилеме пред партиционисањем</a:t>
            </a:r>
            <a:endParaRPr lang="sr-Cyrl-CS" dirty="0" smtClean="0"/>
          </a:p>
          <a:p>
            <a:endParaRPr lang="sr-Cyrl-CS" dirty="0" smtClean="0"/>
          </a:p>
          <a:p>
            <a:endParaRPr lang="sr-Cyrl-C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dirty="0" smtClean="0"/>
              <a:t>Лексичка спецификација идентификатора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r>
              <a:rPr lang="sr-Cyrl-CS" i="1" dirty="0" smtClean="0"/>
              <a:t>Идентификатор</a:t>
            </a:r>
            <a:r>
              <a:rPr lang="sr-Cyrl-CS" dirty="0" smtClean="0"/>
              <a:t> </a:t>
            </a:r>
            <a:r>
              <a:rPr lang="sr-Cyrl-CS" smtClean="0"/>
              <a:t>је ниска </a:t>
            </a:r>
            <a:r>
              <a:rPr lang="sr-Cyrl-CS" dirty="0" smtClean="0"/>
              <a:t>слова или цифара, која почиње словом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3028960"/>
            <a:ext cx="8229600" cy="140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</a:pPr>
            <a:r>
              <a:rPr lang="en-US" sz="3200" dirty="0" smtClean="0"/>
              <a:t>c</a:t>
            </a:r>
            <a:r>
              <a:rPr kumimoji="0" lang="sr-Cyrl-C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лово </a:t>
            </a: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=[a-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</a:t>
            </a: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-Z]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r-Cyrl-C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идентификатор </a:t>
            </a: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sr-Cyrl-C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слово(слово + цифра)*</a:t>
            </a:r>
            <a:endParaRPr kumimoji="0" lang="en-US" sz="3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dirty="0" smtClean="0"/>
              <a:t>Лексичка спецификација броја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r>
              <a:rPr lang="sr-Cyrl-CS" dirty="0" smtClean="0"/>
              <a:t>цифре </a:t>
            </a:r>
            <a:r>
              <a:rPr lang="en-US" dirty="0" smtClean="0"/>
              <a:t>=</a:t>
            </a:r>
            <a:r>
              <a:rPr lang="sr-Cyrl-CS" dirty="0" smtClean="0"/>
              <a:t> цифра+</a:t>
            </a:r>
          </a:p>
          <a:p>
            <a:r>
              <a:rPr lang="sr-Cyrl-CS" dirty="0" smtClean="0"/>
              <a:t>опц</a:t>
            </a:r>
            <a:r>
              <a:rPr lang="en-US" dirty="0" smtClean="0"/>
              <a:t>_</a:t>
            </a:r>
            <a:r>
              <a:rPr lang="sr-Cyrl-CS" dirty="0" smtClean="0"/>
              <a:t>остатак </a:t>
            </a:r>
            <a:r>
              <a:rPr lang="en-US" dirty="0" smtClean="0"/>
              <a:t>=</a:t>
            </a:r>
            <a:r>
              <a:rPr lang="sr-Cyrl-CS" dirty="0" smtClean="0"/>
              <a:t> (</a:t>
            </a:r>
            <a:r>
              <a:rPr lang="en-US" dirty="0" smtClean="0"/>
              <a:t>‘,’ </a:t>
            </a:r>
            <a:r>
              <a:rPr lang="sr-Cyrl-CS" dirty="0" smtClean="0"/>
              <a:t>цифре) + </a:t>
            </a:r>
            <a:r>
              <a:rPr lang="el-GR" dirty="0" smtClean="0"/>
              <a:t>ε</a:t>
            </a:r>
            <a:r>
              <a:rPr lang="sr-Cyrl-CS" dirty="0" smtClean="0"/>
              <a:t>       (</a:t>
            </a:r>
            <a:r>
              <a:rPr lang="en-US" dirty="0" smtClean="0"/>
              <a:t>‘,’ </a:t>
            </a:r>
            <a:r>
              <a:rPr lang="sr-Cyrl-CS" dirty="0" smtClean="0"/>
              <a:t>цифре)</a:t>
            </a:r>
            <a:r>
              <a:rPr lang="en-US" dirty="0" smtClean="0"/>
              <a:t>?</a:t>
            </a:r>
          </a:p>
          <a:p>
            <a:r>
              <a:rPr lang="sr-Cyrl-CS" smtClean="0"/>
              <a:t>опц</a:t>
            </a:r>
            <a:r>
              <a:rPr lang="en-US" smtClean="0"/>
              <a:t>_</a:t>
            </a:r>
            <a:r>
              <a:rPr lang="sr-Cyrl-CS" dirty="0" smtClean="0"/>
              <a:t>експонент </a:t>
            </a:r>
            <a:r>
              <a:rPr lang="en-US" dirty="0" smtClean="0"/>
              <a:t>= (‘E’ (‘+’ + ‘-’ + </a:t>
            </a:r>
            <a:r>
              <a:rPr lang="el-GR" dirty="0" smtClean="0"/>
              <a:t>ε</a:t>
            </a:r>
            <a:r>
              <a:rPr lang="en-US" dirty="0" smtClean="0"/>
              <a:t>) </a:t>
            </a:r>
            <a:r>
              <a:rPr lang="sr-Cyrl-CS" dirty="0" smtClean="0"/>
              <a:t>цифре</a:t>
            </a:r>
            <a:r>
              <a:rPr lang="en-US" dirty="0" smtClean="0"/>
              <a:t>)</a:t>
            </a:r>
            <a:r>
              <a:rPr lang="sr-Cyrl-CS" dirty="0" smtClean="0"/>
              <a:t> </a:t>
            </a:r>
            <a:r>
              <a:rPr lang="en-US" dirty="0" smtClean="0"/>
              <a:t>+ </a:t>
            </a:r>
            <a:r>
              <a:rPr lang="el-GR" dirty="0" smtClean="0"/>
              <a:t>ε</a:t>
            </a:r>
            <a:r>
              <a:rPr lang="en-US" dirty="0" smtClean="0"/>
              <a:t>                                   			          (‘E’(‘+’ + ‘-’)? </a:t>
            </a:r>
            <a:r>
              <a:rPr lang="sr-Cyrl-CS" dirty="0" smtClean="0"/>
              <a:t>цифре</a:t>
            </a:r>
            <a:r>
              <a:rPr lang="en-US" dirty="0" smtClean="0"/>
              <a:t>)?</a:t>
            </a:r>
          </a:p>
          <a:p>
            <a:r>
              <a:rPr lang="sr-Cyrl-CS" dirty="0" smtClean="0"/>
              <a:t>број </a:t>
            </a:r>
            <a:r>
              <a:rPr lang="en-US" dirty="0" smtClean="0"/>
              <a:t>=</a:t>
            </a:r>
            <a:r>
              <a:rPr lang="sr-Cyrl-CS" dirty="0" smtClean="0"/>
              <a:t> цифре опц</a:t>
            </a:r>
            <a:r>
              <a:rPr lang="en-US" dirty="0" smtClean="0"/>
              <a:t>_</a:t>
            </a:r>
            <a:r>
              <a:rPr lang="sr-Cyrl-CS" dirty="0" smtClean="0"/>
              <a:t>остатак опц</a:t>
            </a:r>
            <a:r>
              <a:rPr lang="en-US" dirty="0" smtClean="0"/>
              <a:t> _ </a:t>
            </a:r>
            <a:r>
              <a:rPr lang="sr-Cyrl-CS" dirty="0" smtClean="0"/>
              <a:t>експонент </a:t>
            </a:r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5786446" y="2285992"/>
          <a:ext cx="3492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4" name="Equation" r:id="rId3" imgW="126780" imgH="114102" progId="Equation.3">
                  <p:embed/>
                </p:oleObj>
              </mc:Choice>
              <mc:Fallback>
                <p:oleObj name="Equation" r:id="rId3" imgW="126780" imgH="11410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285992"/>
                        <a:ext cx="3492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3794122" y="3357562"/>
          <a:ext cx="3492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Equation" r:id="rId5" imgW="126780" imgH="114102" progId="Equation.3">
                  <p:embed/>
                </p:oleObj>
              </mc:Choice>
              <mc:Fallback>
                <p:oleObj name="Equation" r:id="rId5" imgW="126780" imgH="11410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2" y="3357562"/>
                        <a:ext cx="3492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Регуларн</a:t>
            </a:r>
            <a:r>
              <a:rPr lang="en-US" dirty="0" smtClean="0"/>
              <a:t>e </a:t>
            </a:r>
            <a:r>
              <a:rPr lang="sr-Cyrl-CS" dirty="0" smtClean="0"/>
              <a:t>дефиниције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229600" cy="5043510"/>
          </a:xfrm>
        </p:spPr>
        <p:txBody>
          <a:bodyPr>
            <a:normAutofit/>
          </a:bodyPr>
          <a:lstStyle/>
          <a:p>
            <a:r>
              <a:rPr lang="sr-Cyrl-CS" sz="2800" dirty="0" smtClean="0">
                <a:solidFill>
                  <a:prstClr val="black"/>
                </a:solidFill>
              </a:rPr>
              <a:t>Рекурзивност формирања може регуларне изразе </a:t>
            </a:r>
            <a:r>
              <a:rPr lang="sr-Cyrl-CS" sz="2800" smtClean="0">
                <a:solidFill>
                  <a:prstClr val="black"/>
                </a:solidFill>
              </a:rPr>
              <a:t>учинити непрегледним</a:t>
            </a:r>
            <a:r>
              <a:rPr lang="sr-Latn-RS" sz="2800" smtClean="0">
                <a:solidFill>
                  <a:prstClr val="black"/>
                </a:solidFill>
              </a:rPr>
              <a:t>.</a:t>
            </a:r>
            <a:endParaRPr lang="sr-Cyrl-CS" sz="2800" dirty="0" smtClean="0">
              <a:solidFill>
                <a:prstClr val="black"/>
              </a:solidFill>
            </a:endParaRPr>
          </a:p>
          <a:p>
            <a:r>
              <a:rPr lang="sr-Cyrl-CS" sz="2800" dirty="0" smtClean="0">
                <a:solidFill>
                  <a:prstClr val="black"/>
                </a:solidFill>
              </a:rPr>
              <a:t>Ради прегледности, појединим регуларним изразима могу се доделити имена употребом </a:t>
            </a:r>
            <a:r>
              <a:rPr lang="sr-Cyrl-CS" sz="2800" i="1" dirty="0" smtClean="0">
                <a:solidFill>
                  <a:prstClr val="black"/>
                </a:solidFill>
              </a:rPr>
              <a:t>регуларних дефиниција</a:t>
            </a:r>
            <a:r>
              <a:rPr lang="sr-Cyrl-CS" sz="2800" dirty="0" smtClean="0">
                <a:solidFill>
                  <a:prstClr val="black"/>
                </a:solidFill>
              </a:rPr>
              <a:t>, које се записују у облику</a:t>
            </a:r>
            <a:r>
              <a:rPr lang="en-US" sz="2800" dirty="0" smtClean="0">
                <a:solidFill>
                  <a:prstClr val="black"/>
                </a:solidFill>
              </a:rPr>
              <a:t>:</a:t>
            </a:r>
            <a:endParaRPr lang="en-US" sz="1600" dirty="0" smtClean="0">
              <a:solidFill>
                <a:prstClr val="black"/>
              </a:solidFill>
            </a:endParaRPr>
          </a:p>
          <a:p>
            <a:pPr lvl="1"/>
            <a:endParaRPr lang="en-US" sz="1400" dirty="0" smtClean="0">
              <a:solidFill>
                <a:prstClr val="black"/>
              </a:solidFill>
            </a:endParaRPr>
          </a:p>
          <a:p>
            <a:pPr lvl="2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lvl="2"/>
            <a:endParaRPr lang="en-US" sz="1800" i="1" dirty="0" smtClean="0">
              <a:solidFill>
                <a:prstClr val="black"/>
              </a:solidFill>
            </a:endParaRPr>
          </a:p>
          <a:p>
            <a:pPr lvl="2"/>
            <a:endParaRPr lang="sr-Cyrl-CS" sz="1800" dirty="0" smtClean="0">
              <a:solidFill>
                <a:prstClr val="black"/>
              </a:solidFill>
            </a:endParaRPr>
          </a:p>
          <a:p>
            <a:pPr lvl="1"/>
            <a:endParaRPr lang="en-US" sz="2400" dirty="0" smtClean="0">
              <a:solidFill>
                <a:prstClr val="black"/>
              </a:solidFill>
            </a:endParaRPr>
          </a:p>
          <a:p>
            <a:endParaRPr lang="sr-Cyrl-CS" sz="160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500430" y="3982386"/>
          <a:ext cx="1474796" cy="258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3" name="Equation" r:id="rId4" imgW="520560" imgH="914400" progId="Equation.3">
                  <p:embed/>
                </p:oleObj>
              </mc:Choice>
              <mc:Fallback>
                <p:oleObj name="Equation" r:id="rId4" imgW="5205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982386"/>
                        <a:ext cx="1474796" cy="2589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5000628" y="3982386"/>
            <a:ext cx="4143372" cy="2875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je </a:t>
            </a:r>
            <a:r>
              <a:rPr kumimoji="0" lang="sr-Cyrl-C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ниска</a:t>
            </a:r>
            <a:r>
              <a:rPr kumimoji="0" lang="sr-Cyrl-C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над азбуком, различита од осталих ниски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sr-Cyrl-CS" sz="2400" dirty="0" smtClean="0">
                <a:solidFill>
                  <a:prstClr val="black"/>
                </a:solidFill>
              </a:rPr>
              <a:t>      је регуларни израз над азбуком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r-Cyrl-CS" sz="2400" dirty="0" smtClean="0">
                <a:solidFill>
                  <a:prstClr val="black"/>
                </a:solidFill>
              </a:rPr>
              <a:t>	 ∑     </a:t>
            </a:r>
            <a:r>
              <a:rPr lang="en-US" sz="2400" dirty="0" smtClean="0">
                <a:solidFill>
                  <a:prstClr val="black"/>
                </a:solidFill>
              </a:rPr>
              <a:t>{                            }</a:t>
            </a:r>
            <a:endParaRPr lang="sr-Cyrl-CS" sz="2400" dirty="0" smtClean="0">
              <a:solidFill>
                <a:prstClr val="black"/>
              </a:solidFill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sr-Cyrl-CS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sr-Cyrl-CS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Cyrl-C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Cyrl-C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5750727" y="4214818"/>
          <a:ext cx="535785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4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27" y="4214818"/>
                        <a:ext cx="535785" cy="64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786446" y="5429264"/>
          <a:ext cx="428628" cy="53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5" name="Equation" r:id="rId8" imgW="126720" imgH="228600" progId="Equation.3">
                  <p:embed/>
                </p:oleObj>
              </mc:Choice>
              <mc:Fallback>
                <p:oleObj name="Equation" r:id="rId8" imgW="1267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5429264"/>
                        <a:ext cx="428628" cy="531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6143636" y="6429396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6" name="Equation" r:id="rId10" imgW="279360" imgH="253800" progId="Equation.3">
                  <p:embed/>
                </p:oleObj>
              </mc:Choice>
              <mc:Fallback>
                <p:oleObj name="Equation" r:id="rId10" imgW="27936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6429396"/>
                        <a:ext cx="2794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6500826" y="6325910"/>
          <a:ext cx="2000264" cy="53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7" name="Equation" r:id="rId12" imgW="736560" imgH="228600" progId="Equation.3">
                  <p:embed/>
                </p:oleObj>
              </mc:Choice>
              <mc:Fallback>
                <p:oleObj name="Equation" r:id="rId12" imgW="7365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6325910"/>
                        <a:ext cx="2000264" cy="532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Пример регуларн</a:t>
            </a:r>
            <a:r>
              <a:rPr lang="en-US" dirty="0" smtClean="0"/>
              <a:t>e </a:t>
            </a:r>
            <a:r>
              <a:rPr lang="sr-Cyrl-CS" dirty="0" smtClean="0"/>
              <a:t>дефиниције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229600" cy="5043510"/>
          </a:xfrm>
        </p:spPr>
        <p:txBody>
          <a:bodyPr>
            <a:normAutofit/>
          </a:bodyPr>
          <a:lstStyle/>
          <a:p>
            <a:r>
              <a:rPr lang="sr-Cyrl-RS" sz="2800" dirty="0" smtClean="0">
                <a:solidFill>
                  <a:prstClr val="black"/>
                </a:solidFill>
                <a:latin typeface="Candara" pitchFamily="34" charset="0"/>
              </a:rPr>
              <a:t>Пример: Регуларне дефиниције </a:t>
            </a:r>
            <a:r>
              <a:rPr lang="en-US" sz="2800" dirty="0">
                <a:solidFill>
                  <a:prstClr val="black"/>
                </a:solidFill>
                <a:latin typeface="Candara" pitchFamily="34" charset="0"/>
              </a:rPr>
              <a:t>s</a:t>
            </a:r>
            <a:r>
              <a:rPr lang="sr-Latn-CS" sz="2800" dirty="0" smtClean="0">
                <a:solidFill>
                  <a:prstClr val="black"/>
                </a:solidFill>
                <a:latin typeface="Candara" pitchFamily="34" charset="0"/>
              </a:rPr>
              <a:t>lovo</a:t>
            </a:r>
            <a:r>
              <a:rPr lang="sr-Cyrl-RS" sz="2800" dirty="0" smtClean="0">
                <a:solidFill>
                  <a:prstClr val="black"/>
                </a:solidFill>
                <a:latin typeface="Candara" pitchFamily="34" charset="0"/>
              </a:rPr>
              <a:t> и </a:t>
            </a:r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cifra</a:t>
            </a:r>
            <a:endParaRPr lang="sr-Cyrl-RS" sz="2800" dirty="0" smtClean="0">
              <a:solidFill>
                <a:prstClr val="black"/>
              </a:solidFill>
              <a:latin typeface="Candara" pitchFamily="34" charset="0"/>
            </a:endParaRPr>
          </a:p>
          <a:p>
            <a:pPr lvl="1"/>
            <a:r>
              <a:rPr lang="sr-Cyrl-RS" sz="2400" dirty="0" smtClean="0">
                <a:solidFill>
                  <a:prstClr val="black"/>
                </a:solidFill>
                <a:latin typeface="Candara" pitchFamily="34" charset="0"/>
              </a:rPr>
              <a:t>као помоћ у дефинисању сложенијих регуларних израза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      </a:t>
            </a:r>
            <a:r>
              <a:rPr lang="sr-Cyrl-RS" sz="2800" dirty="0" smtClean="0">
                <a:solidFill>
                  <a:prstClr val="black"/>
                </a:solidFill>
                <a:latin typeface="Candara" pitchFamily="34" charset="0"/>
              </a:rPr>
              <a:t>	     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s</a:t>
            </a:r>
            <a:r>
              <a:rPr lang="sr-Latn-CS" sz="2800" dirty="0" smtClean="0">
                <a:solidFill>
                  <a:prstClr val="black"/>
                </a:solidFill>
                <a:latin typeface="Candara" pitchFamily="34" charset="0"/>
              </a:rPr>
              <a:t>lovo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             </a:t>
            </a:r>
            <a:r>
              <a:rPr lang="en-US" sz="2800" i="1" dirty="0" smtClean="0">
                <a:solidFill>
                  <a:prstClr val="black"/>
                </a:solidFill>
                <a:latin typeface="Candara" pitchFamily="34" charset="0"/>
              </a:rPr>
              <a:t>A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+</a:t>
            </a:r>
            <a:r>
              <a:rPr lang="en-US" sz="2800" i="1" dirty="0" smtClean="0">
                <a:solidFill>
                  <a:prstClr val="black"/>
                </a:solidFill>
                <a:latin typeface="Candara" pitchFamily="34" charset="0"/>
              </a:rPr>
              <a:t> B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+</a:t>
            </a:r>
            <a:r>
              <a:rPr lang="en-US" sz="2800" i="1" dirty="0" smtClean="0">
                <a:solidFill>
                  <a:prstClr val="black"/>
                </a:solidFill>
                <a:latin typeface="Candara" pitchFamily="34" charset="0"/>
              </a:rPr>
              <a:t> …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+</a:t>
            </a:r>
            <a:r>
              <a:rPr lang="en-US" sz="2800" i="1" dirty="0" smtClean="0">
                <a:solidFill>
                  <a:prstClr val="black"/>
                </a:solidFill>
                <a:latin typeface="Candara" pitchFamily="34" charset="0"/>
              </a:rPr>
              <a:t> Z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+</a:t>
            </a:r>
            <a:r>
              <a:rPr lang="en-US" sz="2800" i="1" dirty="0" smtClean="0">
                <a:solidFill>
                  <a:prstClr val="black"/>
                </a:solidFill>
                <a:latin typeface="Candara" pitchFamily="34" charset="0"/>
              </a:rPr>
              <a:t> a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+</a:t>
            </a:r>
            <a:r>
              <a:rPr lang="en-US" sz="2800" i="1" dirty="0" smtClean="0">
                <a:solidFill>
                  <a:prstClr val="black"/>
                </a:solidFill>
                <a:latin typeface="Candara" pitchFamily="34" charset="0"/>
              </a:rPr>
              <a:t> b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+</a:t>
            </a:r>
            <a:r>
              <a:rPr lang="en-US" sz="2800" i="1" dirty="0" smtClean="0">
                <a:solidFill>
                  <a:prstClr val="black"/>
                </a:solidFill>
                <a:latin typeface="Candara" pitchFamily="34" charset="0"/>
              </a:rPr>
              <a:t> …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+</a:t>
            </a:r>
            <a:r>
              <a:rPr lang="en-US" sz="2800" i="1" dirty="0" smtClean="0">
                <a:solidFill>
                  <a:prstClr val="black"/>
                </a:solidFill>
                <a:latin typeface="Candara" pitchFamily="34" charset="0"/>
              </a:rPr>
              <a:t> z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               </a:t>
            </a:r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cifra</a:t>
            </a:r>
            <a:r>
              <a:rPr lang="sr-Latn-CS" sz="2800" dirty="0" smtClean="0">
                <a:solidFill>
                  <a:prstClr val="black"/>
                </a:solidFill>
                <a:latin typeface="Candara" pitchFamily="34" charset="0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       </a:t>
            </a:r>
            <a:r>
              <a:rPr lang="sr-Latn-CS" sz="2800" dirty="0" smtClean="0">
                <a:solidFill>
                  <a:prstClr val="black"/>
                </a:solidFill>
                <a:latin typeface="Candara" pitchFamily="34" charset="0"/>
              </a:rPr>
              <a:t>   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0 + 1 + …+ 9</a:t>
            </a:r>
          </a:p>
          <a:p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identifikator</a:t>
            </a:r>
            <a:r>
              <a:rPr lang="sr-Latn-CS" sz="2800" dirty="0" smtClean="0">
                <a:solidFill>
                  <a:prstClr val="black"/>
                </a:solidFill>
                <a:latin typeface="Candara" pitchFamily="34" charset="0"/>
              </a:rPr>
              <a:t>        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  </a:t>
            </a:r>
            <a:r>
              <a:rPr lang="sr-Latn-CS" sz="2800" dirty="0" smtClean="0">
                <a:solidFill>
                  <a:prstClr val="black"/>
                </a:solidFill>
                <a:latin typeface="Candara" pitchFamily="34" charset="0"/>
              </a:rPr>
              <a:t>    </a:t>
            </a:r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slovo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slovo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 + </a:t>
            </a:r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cifra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)*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      </a:t>
            </a:r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ceo_broj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              </a:t>
            </a:r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cifra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  <a:latin typeface="Candara" pitchFamily="34" charset="0"/>
              </a:rPr>
              <a:t>cifra</a:t>
            </a:r>
            <a:r>
              <a:rPr lang="en-US" sz="2800" dirty="0" smtClean="0">
                <a:solidFill>
                  <a:prstClr val="black"/>
                </a:solidFill>
                <a:latin typeface="Candara" pitchFamily="34" charset="0"/>
              </a:rPr>
              <a:t>)*  </a:t>
            </a:r>
          </a:p>
          <a:p>
            <a:endParaRPr lang="en-US" sz="2800" dirty="0" smtClean="0">
              <a:solidFill>
                <a:prstClr val="black"/>
              </a:solidFill>
              <a:latin typeface="Candara" pitchFamily="34" charset="0"/>
            </a:endParaRPr>
          </a:p>
          <a:p>
            <a:endParaRPr lang="en-US" sz="2800" dirty="0" smtClean="0">
              <a:solidFill>
                <a:prstClr val="black"/>
              </a:solidFill>
              <a:latin typeface="Candara" pitchFamily="34" charset="0"/>
            </a:endParaRPr>
          </a:p>
          <a:p>
            <a:pPr lvl="2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lvl="2"/>
            <a:endParaRPr lang="en-US" sz="1800" i="1" dirty="0" smtClean="0">
              <a:solidFill>
                <a:prstClr val="black"/>
              </a:solidFill>
            </a:endParaRPr>
          </a:p>
          <a:p>
            <a:pPr lvl="2"/>
            <a:endParaRPr lang="sr-Cyrl-CS" sz="1800" dirty="0" smtClean="0">
              <a:solidFill>
                <a:prstClr val="black"/>
              </a:solidFill>
            </a:endParaRPr>
          </a:p>
          <a:p>
            <a:pPr lvl="1"/>
            <a:endParaRPr lang="en-US" sz="2400" dirty="0" smtClean="0">
              <a:solidFill>
                <a:prstClr val="black"/>
              </a:solidFill>
            </a:endParaRPr>
          </a:p>
          <a:p>
            <a:endParaRPr lang="sr-Cyrl-CS" sz="160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76948"/>
              </p:ext>
            </p:extLst>
          </p:nvPr>
        </p:nvGraphicFramePr>
        <p:xfrm>
          <a:off x="2928926" y="2947974"/>
          <a:ext cx="1143008" cy="35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8" name="Equation" r:id="rId4" imgW="190440" imgH="139680" progId="Equation.3">
                  <p:embed/>
                </p:oleObj>
              </mc:Choice>
              <mc:Fallback>
                <p:oleObj name="Equation" r:id="rId4" imgW="19044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947974"/>
                        <a:ext cx="1143008" cy="355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50162"/>
              </p:ext>
            </p:extLst>
          </p:nvPr>
        </p:nvGraphicFramePr>
        <p:xfrm>
          <a:off x="2928926" y="344963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9" name="Equation" r:id="rId6" imgW="190440" imgH="139680" progId="Equation.3">
                  <p:embed/>
                </p:oleObj>
              </mc:Choice>
              <mc:Fallback>
                <p:oleObj name="Equation" r:id="rId6" imgW="19044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44963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606864"/>
              </p:ext>
            </p:extLst>
          </p:nvPr>
        </p:nvGraphicFramePr>
        <p:xfrm>
          <a:off x="2928926" y="39878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0" name="Equation" r:id="rId8" imgW="190440" imgH="139680" progId="Equation.3">
                  <p:embed/>
                </p:oleObj>
              </mc:Choice>
              <mc:Fallback>
                <p:oleObj name="Equation" r:id="rId8" imgW="19044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9878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0416"/>
              </p:ext>
            </p:extLst>
          </p:nvPr>
        </p:nvGraphicFramePr>
        <p:xfrm>
          <a:off x="2928926" y="45212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1" name="Equation" r:id="rId9" imgW="190440" imgH="139680" progId="Equation.3">
                  <p:embed/>
                </p:oleObj>
              </mc:Choice>
              <mc:Fallback>
                <p:oleObj name="Equation" r:id="rId9" imgW="190440" imgH="139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5212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smtClean="0"/>
              <a:t>Мапирање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229600" cy="5329238"/>
          </a:xfrm>
        </p:spPr>
        <p:txBody>
          <a:bodyPr>
            <a:normAutofit/>
          </a:bodyPr>
          <a:lstStyle/>
          <a:p>
            <a:r>
              <a:rPr lang="sr-Cyrl-CS" sz="2800" dirty="0" smtClean="0">
                <a:solidFill>
                  <a:prstClr val="black"/>
                </a:solidFill>
              </a:rPr>
              <a:t>Могуће је формулисати више регуларних израза којима се описује исти скуп лексема – који се </a:t>
            </a:r>
            <a:r>
              <a:rPr lang="sr-Cyrl-CS" sz="2800" i="1" dirty="0" smtClean="0">
                <a:solidFill>
                  <a:prstClr val="black"/>
                </a:solidFill>
              </a:rPr>
              <a:t>мапирају </a:t>
            </a:r>
            <a:r>
              <a:rPr lang="sr-Cyrl-CS" sz="2800" dirty="0" smtClean="0">
                <a:solidFill>
                  <a:prstClr val="black"/>
                </a:solidFill>
              </a:rPr>
              <a:t>на исти скуп лексема.</a:t>
            </a:r>
          </a:p>
          <a:p>
            <a:pPr lvl="1"/>
            <a:r>
              <a:rPr lang="sr-Cyrl-CS" sz="2400" dirty="0" smtClean="0">
                <a:solidFill>
                  <a:prstClr val="black"/>
                </a:solidFill>
              </a:rPr>
              <a:t>Неки регуларни изрази </a:t>
            </a:r>
            <a:r>
              <a:rPr lang="sr-Cyrl-RS" sz="2400" dirty="0" smtClean="0">
                <a:solidFill>
                  <a:prstClr val="black"/>
                </a:solidFill>
              </a:rPr>
              <a:t>могу бити</a:t>
            </a:r>
            <a:r>
              <a:rPr lang="sr-Cyrl-CS" sz="2400" dirty="0" smtClean="0">
                <a:solidFill>
                  <a:prstClr val="black"/>
                </a:solidFill>
              </a:rPr>
              <a:t> погоднији за имплементацију од других!</a:t>
            </a:r>
          </a:p>
          <a:p>
            <a:pPr lvl="1"/>
            <a:endParaRPr lang="sr-Cyrl-CS" sz="2400" dirty="0" smtClean="0">
              <a:solidFill>
                <a:prstClr val="black"/>
              </a:solidFill>
            </a:endParaRPr>
          </a:p>
          <a:p>
            <a:pPr lvl="1"/>
            <a:endParaRPr lang="sr-Cyrl-CS" sz="2400" dirty="0" smtClean="0">
              <a:solidFill>
                <a:prstClr val="black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smtClean="0"/>
              <a:t>Примери нотација за </a:t>
            </a:r>
            <a:r>
              <a:rPr lang="sr-Cyrl-CS" dirty="0" smtClean="0"/>
              <a:t>описа програмског језика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229600" cy="5329238"/>
          </a:xfrm>
        </p:spPr>
        <p:txBody>
          <a:bodyPr>
            <a:normAutofit/>
          </a:bodyPr>
          <a:lstStyle/>
          <a:p>
            <a:r>
              <a:rPr lang="sr-Latn-CS" sz="2800" i="1" dirty="0" smtClean="0">
                <a:solidFill>
                  <a:prstClr val="black"/>
                </a:solidFill>
              </a:rPr>
              <a:t>BNF</a:t>
            </a:r>
            <a:r>
              <a:rPr lang="sr-Cyrl-CS" sz="2800" i="1" dirty="0" smtClean="0">
                <a:solidFill>
                  <a:prstClr val="black"/>
                </a:solidFill>
              </a:rPr>
              <a:t> -</a:t>
            </a:r>
            <a:r>
              <a:rPr lang="sr-Cyrl-CS" sz="2800" dirty="0" smtClean="0">
                <a:solidFill>
                  <a:prstClr val="black"/>
                </a:solidFill>
              </a:rPr>
              <a:t> Бакус-Наурова форма</a:t>
            </a:r>
          </a:p>
          <a:p>
            <a:pPr lvl="1"/>
            <a:r>
              <a:rPr lang="ru-RU" sz="2400" dirty="0" smtClean="0"/>
              <a:t>уместо симбола -&gt; користи се симбол ::=</a:t>
            </a:r>
          </a:p>
          <a:p>
            <a:pPr lvl="1"/>
            <a:r>
              <a:rPr lang="ru-RU" sz="2400" dirty="0" smtClean="0"/>
              <a:t>помоћни симболи се наводе међу заградама &lt; и &gt;</a:t>
            </a:r>
          </a:p>
          <a:p>
            <a:pPr lvl="2"/>
            <a:r>
              <a:rPr lang="ru-RU" sz="2000" dirty="0" smtClean="0"/>
              <a:t>Реч је о такозваним нетерминалним симболима.</a:t>
            </a:r>
          </a:p>
          <a:p>
            <a:pPr lvl="1"/>
            <a:r>
              <a:rPr lang="ru-RU" sz="2400" dirty="0" smtClean="0"/>
              <a:t>вертикална црта (избор) раздваја </a:t>
            </a:r>
            <a:r>
              <a:rPr lang="en-US" sz="2400" dirty="0" smtClean="0"/>
              <a:t>a</a:t>
            </a:r>
            <a:r>
              <a:rPr lang="sr-Cyrl-CS" sz="2400" dirty="0" smtClean="0"/>
              <a:t>лтернативне </a:t>
            </a:r>
            <a:r>
              <a:rPr lang="ru-RU" sz="2400" dirty="0" smtClean="0"/>
              <a:t>десне стране правила које одговарају истом симболу са леве стране правила</a:t>
            </a:r>
          </a:p>
          <a:p>
            <a:pPr lvl="1"/>
            <a:r>
              <a:rPr lang="ru-RU" sz="2400" dirty="0" smtClean="0"/>
              <a:t>празна ниска ε се записује као &lt;empty&gt;</a:t>
            </a:r>
          </a:p>
          <a:p>
            <a:r>
              <a:rPr lang="sr-Latn-CS" sz="2800" i="1" dirty="0" smtClean="0">
                <a:solidFill>
                  <a:prstClr val="black"/>
                </a:solidFill>
              </a:rPr>
              <a:t>EBNF</a:t>
            </a:r>
            <a:r>
              <a:rPr lang="sr-Cyrl-CS" sz="2800" i="1" dirty="0" smtClean="0">
                <a:solidFill>
                  <a:prstClr val="black"/>
                </a:solidFill>
              </a:rPr>
              <a:t> – </a:t>
            </a:r>
            <a:r>
              <a:rPr lang="sr-Cyrl-CS" sz="2800" dirty="0" smtClean="0">
                <a:solidFill>
                  <a:prstClr val="black"/>
                </a:solidFill>
              </a:rPr>
              <a:t>проширена Бакус-Наурова форма</a:t>
            </a:r>
            <a:endParaRPr lang="sr-Latn-CS" sz="2800" dirty="0" smtClean="0">
              <a:solidFill>
                <a:prstClr val="black"/>
              </a:solidFill>
            </a:endParaRPr>
          </a:p>
          <a:p>
            <a:r>
              <a:rPr lang="sr-Cyrl-CS" sz="2800" dirty="0" smtClean="0">
                <a:solidFill>
                  <a:prstClr val="black"/>
                </a:solidFill>
              </a:rPr>
              <a:t>синтаксички дијаграми</a:t>
            </a:r>
            <a:endParaRPr lang="sr-Latn-CS" sz="2800" dirty="0" smtClean="0">
              <a:solidFill>
                <a:prstClr val="black"/>
              </a:solidFill>
            </a:endParaRPr>
          </a:p>
          <a:p>
            <a:endParaRPr lang="en-US" sz="2800" i="1" dirty="0" smtClean="0">
              <a:solidFill>
                <a:prstClr val="black"/>
              </a:solidFill>
            </a:endParaRPr>
          </a:p>
          <a:p>
            <a:endParaRPr lang="sr-Cyrl-CS" sz="1200" dirty="0" smtClean="0">
              <a:solidFill>
                <a:prstClr val="black"/>
              </a:solidFill>
            </a:endParaRPr>
          </a:p>
          <a:p>
            <a:pPr lvl="1"/>
            <a:endParaRPr lang="sr-Cyrl-CS" sz="2400" dirty="0" smtClean="0">
              <a:solidFill>
                <a:prstClr val="black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/>
              <a:t>Примери нотација за описа програмског језика</a:t>
            </a:r>
            <a:endParaRPr lang="sr-Cyrl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1524000"/>
            <a:ext cx="40290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dirty="0" smtClean="0"/>
              <a:t>Алгоритам партиционисања улазног тока на саставне делове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txBody>
          <a:bodyPr>
            <a:normAutofit/>
          </a:bodyPr>
          <a:lstStyle/>
          <a:p>
            <a:r>
              <a:rPr lang="sr-Cyrl-CS" dirty="0" smtClean="0"/>
              <a:t>1) </a:t>
            </a:r>
            <a:r>
              <a:rPr lang="sr-Cyrl-CS" smtClean="0"/>
              <a:t>Написати регуларне </a:t>
            </a:r>
            <a:r>
              <a:rPr lang="sr-Cyrl-CS" dirty="0" smtClean="0"/>
              <a:t>изразе за лексеме по класама лексема</a:t>
            </a:r>
          </a:p>
          <a:p>
            <a:pPr lvl="1"/>
            <a:r>
              <a:rPr lang="sr-Cyrl-CS" sz="2200" dirty="0" smtClean="0"/>
              <a:t>На пример, већ написане изразе за број, идентификатор, празан простор</a:t>
            </a:r>
          </a:p>
          <a:p>
            <a:pPr lvl="1"/>
            <a:r>
              <a:rPr lang="sr-Cyrl-CS" sz="2200" dirty="0" smtClean="0"/>
              <a:t>Затим: </a:t>
            </a:r>
            <a:endParaRPr lang="en-US" sz="2200" dirty="0" smtClean="0"/>
          </a:p>
          <a:p>
            <a:pPr lvl="2"/>
            <a:r>
              <a:rPr lang="sr-Cyrl-CS" sz="1800" dirty="0" smtClean="0"/>
              <a:t>кључна</a:t>
            </a:r>
            <a:r>
              <a:rPr lang="en-US" sz="1800" dirty="0" smtClean="0"/>
              <a:t>_</a:t>
            </a:r>
            <a:r>
              <a:rPr lang="sr-Cyrl-CS" sz="1800" dirty="0" smtClean="0"/>
              <a:t>реч</a:t>
            </a:r>
            <a:r>
              <a:rPr lang="en-US" sz="1800" dirty="0" smtClean="0"/>
              <a:t> = ‘if’ + ‘else’ + ….</a:t>
            </a:r>
            <a:endParaRPr lang="sr-Cyrl-CS" sz="1800" dirty="0" smtClean="0"/>
          </a:p>
          <a:p>
            <a:pPr lvl="3"/>
            <a:r>
              <a:rPr lang="sr-Cyrl-CS" sz="1400" dirty="0" smtClean="0"/>
              <a:t>Реални израз за </a:t>
            </a:r>
            <a:r>
              <a:rPr lang="sr-Latn-CS" sz="1400" i="1" dirty="0" smtClean="0"/>
              <a:t>if </a:t>
            </a:r>
            <a:r>
              <a:rPr lang="sr-Latn-CS" sz="1400" dirty="0" smtClean="0"/>
              <a:t>je </a:t>
            </a:r>
            <a:r>
              <a:rPr lang="sr-Cyrl-CS" sz="1400" dirty="0" smtClean="0"/>
              <a:t>конкатенација константи </a:t>
            </a:r>
            <a:r>
              <a:rPr lang="sr-Latn-CS" sz="1400" i="1" dirty="0" smtClean="0"/>
              <a:t>i</a:t>
            </a:r>
            <a:r>
              <a:rPr lang="sr-Cyrl-CS" sz="1400" i="1" dirty="0" smtClean="0"/>
              <a:t> </a:t>
            </a:r>
            <a:r>
              <a:rPr lang="sr-Cyrl-CS" sz="1400" dirty="0" smtClean="0"/>
              <a:t>и </a:t>
            </a:r>
            <a:r>
              <a:rPr lang="sr-Latn-CS" sz="1400" i="1" dirty="0" smtClean="0"/>
              <a:t>f</a:t>
            </a:r>
            <a:r>
              <a:rPr lang="sr-Cyrl-CS" sz="1400" dirty="0" smtClean="0"/>
              <a:t>, и тако даље.</a:t>
            </a:r>
            <a:endParaRPr lang="en-US" sz="1400" dirty="0" smtClean="0"/>
          </a:p>
          <a:p>
            <a:pPr lvl="2"/>
            <a:r>
              <a:rPr lang="sr-Cyrl-CS" sz="1800" dirty="0" smtClean="0"/>
              <a:t>отворена</a:t>
            </a:r>
            <a:r>
              <a:rPr lang="en-US" sz="1800" dirty="0" smtClean="0"/>
              <a:t> _</a:t>
            </a:r>
            <a:r>
              <a:rPr lang="sr-Cyrl-CS" sz="1800" dirty="0" smtClean="0"/>
              <a:t>заграда</a:t>
            </a:r>
            <a:r>
              <a:rPr lang="en-US" sz="1800" dirty="0" smtClean="0"/>
              <a:t> = ‘(‘</a:t>
            </a:r>
            <a:r>
              <a:rPr lang="sr-Cyrl-CS" sz="1800" dirty="0" smtClean="0"/>
              <a:t>  (правописни знаци обично су токени за себе)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804" y="4672034"/>
            <a:ext cx="8229600" cy="297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Одредити конструкт </a:t>
            </a:r>
            <a:r>
              <a:rPr kumimoji="0" lang="sr-Latn-C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sr-Cyrl-C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као унију свих</a:t>
            </a:r>
            <a:r>
              <a:rPr kumimoji="0" lang="sr-Cyrl-C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написаних регуларних израза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dirty="0" smtClean="0">
                <a:solidFill>
                  <a:prstClr val="black"/>
                </a:solidFill>
              </a:rPr>
              <a:t>На пример: </a:t>
            </a:r>
            <a:r>
              <a:rPr lang="en-US" sz="2200" i="1" dirty="0" smtClean="0">
                <a:solidFill>
                  <a:prstClr val="black"/>
                </a:solidFill>
              </a:rPr>
              <a:t>R</a:t>
            </a:r>
            <a:r>
              <a:rPr lang="sr-Cyrl-CS" sz="2200" i="1" dirty="0" smtClean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= </a:t>
            </a:r>
            <a:r>
              <a:rPr lang="sr-Cyrl-CS" sz="2200" dirty="0" smtClean="0">
                <a:solidFill>
                  <a:prstClr val="black"/>
                </a:solidFill>
              </a:rPr>
              <a:t>кључна_реч + идентификатор + </a:t>
            </a:r>
            <a:r>
              <a:rPr lang="sr-Cyrl-CS" sz="2200" smtClean="0">
                <a:solidFill>
                  <a:prstClr val="black"/>
                </a:solidFill>
              </a:rPr>
              <a:t>број +... 	... + </a:t>
            </a:r>
            <a:r>
              <a:rPr lang="sr-Latn-CS" sz="2200" i="1" smtClean="0">
                <a:solidFill>
                  <a:prstClr val="black"/>
                </a:solidFill>
              </a:rPr>
              <a:t>R</a:t>
            </a:r>
            <a:r>
              <a:rPr lang="sr-Cyrl-CS" sz="1100" i="1" smtClean="0">
                <a:solidFill>
                  <a:prstClr val="black"/>
                </a:solidFill>
              </a:rPr>
              <a:t>ј</a:t>
            </a:r>
            <a:r>
              <a:rPr lang="sr-Latn-CS" sz="1100" i="1" smtClean="0">
                <a:solidFill>
                  <a:prstClr val="black"/>
                </a:solidFill>
              </a:rPr>
              <a:t> </a:t>
            </a:r>
            <a:r>
              <a:rPr lang="sr-Cyrl-CS" sz="2200" smtClean="0">
                <a:solidFill>
                  <a:prstClr val="black"/>
                </a:solidFill>
              </a:rPr>
              <a:t> +...</a:t>
            </a:r>
            <a:endParaRPr lang="sr-Cyrl-CS" sz="1100" dirty="0" smtClean="0">
              <a:solidFill>
                <a:prstClr val="black"/>
              </a:solidFill>
            </a:endParaRPr>
          </a:p>
          <a:p>
            <a:pPr marL="1200150" lvl="2" indent="-285750">
              <a:spcBef>
                <a:spcPct val="20000"/>
              </a:spcBef>
            </a:pPr>
            <a:endParaRPr lang="sr-Cyrl-CS" sz="2200" dirty="0" smtClean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Cyrl-CS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dirty="0" smtClean="0"/>
              <a:t>Алгоритам партиционисања улазног тока на саставне делове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229600" cy="1257296"/>
          </a:xfrm>
        </p:spPr>
        <p:txBody>
          <a:bodyPr/>
          <a:lstStyle/>
          <a:p>
            <a:r>
              <a:rPr lang="sr-Cyrl-CS" dirty="0" smtClean="0"/>
              <a:t>3) Прођи кроз цео улазни ток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sr-Cyrl-CS" dirty="0" smtClean="0"/>
              <a:t>1 </a:t>
            </a:r>
            <a:r>
              <a:rPr lang="en-US" i="1" dirty="0" smtClean="0"/>
              <a:t>to n: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919798" y="1571612"/>
          <a:ext cx="1500198" cy="69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5" name="Equation" r:id="rId3" imgW="495085" imgH="228501" progId="Equation.3">
                  <p:embed/>
                </p:oleObj>
              </mc:Choice>
              <mc:Fallback>
                <p:oleObj name="Equation" r:id="rId3" imgW="495085" imgH="228501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98" y="1571612"/>
                        <a:ext cx="1500198" cy="692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33404" y="2743200"/>
            <a:ext cx="9039196" cy="2238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 </a:t>
            </a: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Проверавај да </a:t>
            </a:r>
            <a:r>
              <a:rPr kumimoji="0" lang="sr-Cyrl-C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ли префиксни подстринг</a:t>
            </a:r>
            <a:r>
              <a:rPr kumimoji="0" lang="sr-Cyrl-CS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одговара 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језику дефинисаном регуларним изразима</a:t>
            </a: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Latn-CS" sz="2800" i="1" smtClean="0">
                <a:solidFill>
                  <a:prstClr val="black"/>
                </a:solidFill>
              </a:rPr>
              <a:t>If </a:t>
            </a:r>
            <a:r>
              <a:rPr lang="sr-Cyrl-CS" sz="2800" i="1" smtClean="0">
                <a:solidFill>
                  <a:prstClr val="black"/>
                </a:solidFill>
              </a:rPr>
              <a:t>                                       </a:t>
            </a:r>
            <a:r>
              <a:rPr lang="sr-Cyrl-CS" sz="2800" smtClean="0">
                <a:solidFill>
                  <a:prstClr val="black"/>
                </a:solidFill>
              </a:rPr>
              <a:t>за сваки регуларни израз </a:t>
            </a:r>
            <a:r>
              <a:rPr lang="sr-Cyrl-CS" sz="2800" i="1" smtClean="0">
                <a:solidFill>
                  <a:prstClr val="black"/>
                </a:solidFill>
              </a:rPr>
              <a:t>ј</a:t>
            </a:r>
          </a:p>
          <a:p>
            <a:pPr marL="1657350" lvl="3" indent="-285750">
              <a:spcBef>
                <a:spcPct val="20000"/>
              </a:spcBef>
            </a:pPr>
            <a:r>
              <a:rPr lang="sr-Cyrl-CS" sz="2800" i="1" smtClean="0">
                <a:solidFill>
                  <a:prstClr val="black"/>
                </a:solidFill>
              </a:rPr>
              <a:t>	</a:t>
            </a:r>
            <a:r>
              <a:rPr lang="sr-Cyrl-CS" sz="2800" smtClean="0">
                <a:solidFill>
                  <a:prstClr val="black"/>
                </a:solidFill>
              </a:rPr>
              <a:t>(ако одговара, значи да је коректно састављен)</a:t>
            </a:r>
          </a:p>
          <a:p>
            <a:pPr marL="1657350" lvl="3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i="1" dirty="0" smtClean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Cyrl-C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74769"/>
              </p:ext>
            </p:extLst>
          </p:nvPr>
        </p:nvGraphicFramePr>
        <p:xfrm>
          <a:off x="2298700" y="3657600"/>
          <a:ext cx="2984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6" name="Equation" r:id="rId5" imgW="990360" imgH="241200" progId="Equation.3">
                  <p:embed/>
                </p:oleObj>
              </mc:Choice>
              <mc:Fallback>
                <p:oleObj name="Equation" r:id="rId5" imgW="990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657600"/>
                        <a:ext cx="2984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33404" y="4638660"/>
            <a:ext cx="8658196" cy="214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C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sr-Latn-C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sr-Cyrl-C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</a:t>
            </a:r>
            <a:r>
              <a:rPr kumimoji="0" lang="sr-Cyrl-CS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одговара неком регуларном изразу, </a:t>
            </a:r>
            <a:r>
              <a:rPr kumimoji="0" lang="sr-Cyrl-C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уклони га из улазног тока и иди на корак </a:t>
            </a:r>
            <a:r>
              <a:rPr kumimoji="0" lang="sr-Cyrl-CS" sz="3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</a:t>
            </a:r>
          </a:p>
          <a:p>
            <a:pPr marL="2571750" lvl="5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i="1" dirty="0" smtClean="0">
                <a:solidFill>
                  <a:prstClr val="black"/>
                </a:solidFill>
              </a:rPr>
              <a:t>remove                    </a:t>
            </a:r>
            <a:r>
              <a:rPr lang="sr-Cyrl-CS" sz="2800" i="1" dirty="0" smtClean="0">
                <a:solidFill>
                  <a:prstClr val="black"/>
                </a:solidFill>
              </a:rPr>
              <a:t> </a:t>
            </a:r>
            <a:r>
              <a:rPr lang="en-US" sz="2800" i="1" dirty="0" smtClean="0">
                <a:solidFill>
                  <a:prstClr val="black"/>
                </a:solidFill>
              </a:rPr>
              <a:t>from </a:t>
            </a:r>
            <a:r>
              <a:rPr lang="sr-Cyrl-CS" sz="2800" dirty="0" smtClean="0">
                <a:solidFill>
                  <a:prstClr val="black"/>
                </a:solidFill>
              </a:rPr>
              <a:t>улазни</a:t>
            </a:r>
            <a:r>
              <a:rPr lang="en-US" sz="2800" smtClean="0">
                <a:solidFill>
                  <a:prstClr val="black"/>
                </a:solidFill>
              </a:rPr>
              <a:t>_</a:t>
            </a:r>
            <a:r>
              <a:rPr lang="sr-Cyrl-CS" sz="2800" smtClean="0">
                <a:solidFill>
                  <a:prstClr val="black"/>
                </a:solidFill>
              </a:rPr>
              <a:t>ток, придружи му класу токена</a:t>
            </a:r>
            <a:r>
              <a:rPr lang="en-US" sz="2800" smtClean="0">
                <a:solidFill>
                  <a:prstClr val="black"/>
                </a:solidFill>
              </a:rPr>
              <a:t> </a:t>
            </a:r>
            <a:r>
              <a:rPr lang="en-US" sz="2800" i="1" dirty="0" smtClean="0">
                <a:solidFill>
                  <a:prstClr val="black"/>
                </a:solidFill>
              </a:rPr>
              <a:t>and go </a:t>
            </a:r>
            <a:r>
              <a:rPr lang="en-US" sz="2800" i="1" smtClean="0">
                <a:solidFill>
                  <a:prstClr val="black"/>
                </a:solidFill>
              </a:rPr>
              <a:t>to </a:t>
            </a:r>
            <a:r>
              <a:rPr lang="en-US" sz="2800" smtClean="0">
                <a:solidFill>
                  <a:prstClr val="black"/>
                </a:solidFill>
              </a:rPr>
              <a:t>3</a:t>
            </a:r>
            <a:r>
              <a:rPr lang="sr-Cyrl-CS" sz="2800" smtClean="0">
                <a:solidFill>
                  <a:prstClr val="black"/>
                </a:solidFill>
              </a:rPr>
              <a:t>)</a:t>
            </a:r>
            <a:endParaRPr lang="en-US" sz="2800" i="1" dirty="0" smtClean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Cyrl-C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72496"/>
              </p:ext>
            </p:extLst>
          </p:nvPr>
        </p:nvGraphicFramePr>
        <p:xfrm>
          <a:off x="4224338" y="5562600"/>
          <a:ext cx="14605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7" name="Equation" r:id="rId7" imgW="482400" imgH="228600" progId="Equation.3">
                  <p:embed/>
                </p:oleObj>
              </mc:Choice>
              <mc:Fallback>
                <p:oleObj name="Equation" r:id="rId7" imgW="482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5562600"/>
                        <a:ext cx="14605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smtClean="0"/>
              <a:t>Основне дилеме пред партиционисањем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1571612"/>
            <a:ext cx="8229600" cy="757229"/>
          </a:xfrm>
        </p:spPr>
        <p:txBody>
          <a:bodyPr/>
          <a:lstStyle/>
          <a:p>
            <a:r>
              <a:rPr lang="sr-Cyrl-CS" dirty="0" smtClean="0"/>
              <a:t>Колико улазног тока користити?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804" y="2100266"/>
            <a:ext cx="8229600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Којој класи придружити лексему, ако је таква да задовољава регуларне изразе више класа?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5804" y="3600464"/>
            <a:ext cx="8229600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Шта радити када улаз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не одговара ни једном правилу, то јест ни једном регуларном изразу?</a:t>
            </a:r>
            <a:endParaRPr kumimoji="0" lang="sr-Cyrl-C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804" y="5643578"/>
            <a:ext cx="8229600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</a:t>
            </a:r>
            <a:r>
              <a:rPr kumimoji="0" lang="sr-Cyrl-C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одговарању на ова</a:t>
            </a:r>
            <a:r>
              <a:rPr kumimoji="0" lang="sr-Cyrl-CS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питања искристалисала се такозвана </a:t>
            </a:r>
            <a:r>
              <a:rPr kumimoji="0" lang="sr-Cyrl-CS" sz="26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добра пракса</a:t>
            </a:r>
            <a:r>
              <a:rPr kumimoji="0" lang="sr-Cyrl-CS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скенирања.</a:t>
            </a:r>
            <a:endParaRPr kumimoji="0" lang="sr-Cyrl-C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Лексичка анализа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372476" cy="2114552"/>
          </a:xfrm>
        </p:spPr>
        <p:txBody>
          <a:bodyPr>
            <a:normAutofit/>
          </a:bodyPr>
          <a:lstStyle/>
          <a:p>
            <a:pPr lvl="0"/>
            <a:r>
              <a:rPr lang="sr-Cyrl-CS" dirty="0" smtClean="0"/>
              <a:t>Циљеви лексичке анализе:</a:t>
            </a:r>
          </a:p>
          <a:p>
            <a:pPr lvl="1"/>
            <a:r>
              <a:rPr lang="sr-Cyrl-CS" sz="2200" i="1" dirty="0" smtClean="0"/>
              <a:t>Партиционисати</a:t>
            </a:r>
            <a:r>
              <a:rPr lang="sr-Cyrl-CS" sz="2200" dirty="0" smtClean="0"/>
              <a:t> улазни </a:t>
            </a:r>
            <a:r>
              <a:rPr lang="sr-Cyrl-CS" sz="2200" i="1" dirty="0" smtClean="0"/>
              <a:t>ток</a:t>
            </a:r>
            <a:r>
              <a:rPr lang="sr-Cyrl-CS" sz="2200" dirty="0" smtClean="0"/>
              <a:t> </a:t>
            </a:r>
            <a:r>
              <a:rPr lang="sr-Cyrl-CS" sz="2200" smtClean="0"/>
              <a:t>на подстрингове илити </a:t>
            </a:r>
            <a:r>
              <a:rPr lang="sr-Cyrl-CS" sz="2200" i="1" smtClean="0"/>
              <a:t>лексеме</a:t>
            </a:r>
            <a:endParaRPr lang="sr-Cyrl-CS" sz="2200" i="1" dirty="0" smtClean="0"/>
          </a:p>
          <a:p>
            <a:pPr lvl="1"/>
            <a:r>
              <a:rPr lang="sr-Cyrl-CS" sz="2200" dirty="0" smtClean="0"/>
              <a:t>Идентификовати класу за сваку партиционисањем добијену лексему</a:t>
            </a:r>
          </a:p>
          <a:p>
            <a:endParaRPr lang="sr-Cyrl-C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3429000"/>
            <a:ext cx="8229600" cy="164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CS" sz="3200" dirty="0" smtClean="0">
                <a:solidFill>
                  <a:prstClr val="black"/>
                </a:solidFill>
              </a:rPr>
              <a:t>Како </a:t>
            </a:r>
            <a:r>
              <a:rPr lang="sr-Cyrl-CS" sz="3200" smtClean="0">
                <a:solidFill>
                  <a:prstClr val="black"/>
                </a:solidFill>
              </a:rPr>
              <a:t>се врши </a:t>
            </a:r>
            <a:r>
              <a:rPr lang="sr-Cyrl-CS" sz="3200" dirty="0" smtClean="0">
                <a:solidFill>
                  <a:prstClr val="black"/>
                </a:solidFill>
              </a:rPr>
              <a:t>лексичка анализа?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i="1" dirty="0" smtClean="0">
                <a:solidFill>
                  <a:prstClr val="black"/>
                </a:solidFill>
              </a:rPr>
              <a:t>Скенирањем</a:t>
            </a:r>
            <a:r>
              <a:rPr lang="sr-Cyrl-CS" sz="2200" dirty="0" smtClean="0">
                <a:solidFill>
                  <a:prstClr val="black"/>
                </a:solidFill>
              </a:rPr>
              <a:t> улазног тока (илити услазног низа) с лева на десно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r-Cyrl-C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0034" y="4929198"/>
            <a:ext cx="8229600" cy="1643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CS" sz="3200" dirty="0" smtClean="0">
                <a:solidFill>
                  <a:prstClr val="black"/>
                </a:solidFill>
              </a:rPr>
              <a:t>Резултатом лексичке анализе могу се сматрати </a:t>
            </a:r>
            <a:r>
              <a:rPr lang="sr-Cyrl-CS" sz="3200" i="1" dirty="0" smtClean="0">
                <a:solidFill>
                  <a:prstClr val="black"/>
                </a:solidFill>
              </a:rPr>
              <a:t>токени</a:t>
            </a:r>
            <a:r>
              <a:rPr lang="sr-Cyrl-CS" sz="3200" dirty="0" smtClean="0">
                <a:solidFill>
                  <a:prstClr val="black"/>
                </a:solidFill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dirty="0" smtClean="0">
                <a:solidFill>
                  <a:prstClr val="black"/>
                </a:solidFill>
              </a:rPr>
              <a:t>Токен може бити уређени пар (</a:t>
            </a:r>
            <a:r>
              <a:rPr lang="sr-Cyrl-CS" sz="2200" i="1" dirty="0" smtClean="0">
                <a:solidFill>
                  <a:prstClr val="black"/>
                </a:solidFill>
              </a:rPr>
              <a:t>лексема</a:t>
            </a:r>
            <a:r>
              <a:rPr lang="sr-Cyrl-CS" sz="2200" dirty="0" smtClean="0">
                <a:solidFill>
                  <a:prstClr val="black"/>
                </a:solidFill>
              </a:rPr>
              <a:t>, </a:t>
            </a:r>
            <a:r>
              <a:rPr lang="sr-Cyrl-CS" sz="2200" i="1" dirty="0" smtClean="0">
                <a:solidFill>
                  <a:prstClr val="black"/>
                </a:solidFill>
              </a:rPr>
              <a:t>класа</a:t>
            </a:r>
            <a:r>
              <a:rPr lang="sr-Cyrl-CS" sz="2200" dirty="0" smtClean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dirty="0" smtClean="0">
                <a:solidFill>
                  <a:prstClr val="black"/>
                </a:solidFill>
              </a:rPr>
              <a:t>Токен може бити и сама лексема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r-Cyrl-C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Колико улазног тока користити?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72518" cy="1328734"/>
          </a:xfrm>
        </p:spPr>
        <p:txBody>
          <a:bodyPr/>
          <a:lstStyle/>
          <a:p>
            <a:r>
              <a:rPr lang="sr-Cyrl-CS" dirty="0" smtClean="0"/>
              <a:t>Шта радити у ситуацији када истовремено важи да:                                 и                                ?</a:t>
            </a:r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2500298" y="2071678"/>
          <a:ext cx="2844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0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071678"/>
                        <a:ext cx="28448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5724553" y="2055808"/>
          <a:ext cx="29194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1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53" y="2055808"/>
                        <a:ext cx="291941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0700" y="2952750"/>
            <a:ext cx="5562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286256"/>
            <a:ext cx="847251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пример, како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тумачити знак </a:t>
            </a:r>
            <a:r>
              <a:rPr lang="en-US" sz="3200" i="1" dirty="0" smtClean="0"/>
              <a:t>=</a:t>
            </a:r>
            <a:r>
              <a:rPr lang="en-US" sz="3200" dirty="0" smtClean="0"/>
              <a:t> </a:t>
            </a:r>
            <a:r>
              <a:rPr lang="sr-Cyrl-CS" sz="3200" dirty="0" smtClean="0"/>
              <a:t>у </a:t>
            </a:r>
            <a:r>
              <a:rPr lang="en-US" sz="3200" i="1" dirty="0" smtClean="0"/>
              <a:t>==</a:t>
            </a:r>
            <a:r>
              <a:rPr lang="en-US" sz="3200" dirty="0" smtClean="0"/>
              <a:t> 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000636"/>
            <a:ext cx="8472518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правилу највећег одгриска (енг. </a:t>
            </a:r>
            <a:r>
              <a:rPr kumimoji="0" lang="sr-Latn-C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Maximal munch</a:t>
            </a: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sr-Cyrl-CS" dirty="0" smtClean="0"/>
              <a:t>Којој класи придружити лексему, ако задовољава више регуларних израза?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472518" cy="20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Шта радити у ситуацији када истовремено важи да:                                 и                                 , где је                               ?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424113" y="2052638"/>
          <a:ext cx="29987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13" name="Equation" r:id="rId3" imgW="990170" imgH="241195" progId="Equation.3">
                  <p:embed/>
                </p:oleObj>
              </mc:Choice>
              <mc:Fallback>
                <p:oleObj name="Equation" r:id="rId3" imgW="990170" imgH="241195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052638"/>
                        <a:ext cx="29987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5697538" y="2074863"/>
          <a:ext cx="30368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14" name="Equation" r:id="rId5" imgW="1002865" imgH="228501" progId="Equation.3">
                  <p:embed/>
                </p:oleObj>
              </mc:Choice>
              <mc:Fallback>
                <p:oleObj name="Equation" r:id="rId5" imgW="1002865" imgH="22850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2074863"/>
                        <a:ext cx="303688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68471" y="2571744"/>
          <a:ext cx="2846405" cy="6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15" name="Equation" r:id="rId7" imgW="977900" imgH="228600" progId="Equation.3">
                  <p:embed/>
                </p:oleObj>
              </mc:Choice>
              <mc:Fallback>
                <p:oleObj name="Equation" r:id="rId7" imgW="9779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71" y="2571744"/>
                        <a:ext cx="2846405" cy="665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4686"/>
            <a:ext cx="8472518" cy="221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пример, како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тумачити ниску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r-Cyrl-C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будући да задовољава регуларне изразе: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CS" sz="2400" dirty="0" smtClean="0"/>
              <a:t>кључна</a:t>
            </a:r>
            <a:r>
              <a:rPr lang="en-US" sz="2400" dirty="0" smtClean="0"/>
              <a:t>_</a:t>
            </a:r>
            <a:r>
              <a:rPr lang="sr-Cyrl-CS" sz="2400" dirty="0" smtClean="0"/>
              <a:t>реч</a:t>
            </a:r>
            <a:r>
              <a:rPr lang="en-US" sz="2400" dirty="0" smtClean="0"/>
              <a:t> = ‘if’ + ‘else’ + ….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CS" sz="2400" dirty="0" smtClean="0"/>
              <a:t>идентификатор </a:t>
            </a:r>
            <a:r>
              <a:rPr lang="en-US" sz="2400" dirty="0" smtClean="0"/>
              <a:t>=</a:t>
            </a:r>
            <a:r>
              <a:rPr lang="sr-Cyrl-CS" sz="2400" dirty="0" smtClean="0"/>
              <a:t> слово(слово + цифра)*</a:t>
            </a:r>
            <a:endParaRPr kumimoji="0" lang="sr-Cyrl-CS" sz="2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74"/>
            <a:ext cx="91440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sr-Cyrl-CS" dirty="0" smtClean="0"/>
              <a:t>Којој класи придружити лексему, ако задовољава више регуларних израза?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472518" cy="20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многим програмским језицима важи да  ниска која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је кључна реч може бити само кључна реч.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143248"/>
            <a:ext cx="8472518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Кључне речи се могу експлицитно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искључити из регуларног израза за идентификаторе.</a:t>
            </a:r>
            <a:endParaRPr kumimoji="0" lang="sr-Cyrl-CS" sz="2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214818"/>
            <a:ext cx="8472518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Најчешће, кључне речи се имплицитно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искључују задавањем </a:t>
            </a:r>
            <a:r>
              <a:rPr kumimoji="0" lang="sr-Cyrl-C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приоритета.</a:t>
            </a:r>
            <a:endParaRPr kumimoji="0" lang="sr-Cyrl-CS" sz="2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357826"/>
            <a:ext cx="8472518" cy="1500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Правило приоритета: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Лексички анализатор додељује лексему првој од могућих класа која је наведена</a:t>
            </a:r>
            <a:r>
              <a:rPr kumimoji="0" lang="sr-Cyrl-C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r-Cyrl-CS" sz="2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sr-Cyrl-CS" dirty="0" smtClean="0"/>
              <a:t>Шта радити када улаз не одговара ни једном правилу?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72518" cy="1328734"/>
          </a:xfrm>
        </p:spPr>
        <p:txBody>
          <a:bodyPr/>
          <a:lstStyle/>
          <a:p>
            <a:r>
              <a:rPr lang="sr-Cyrl-CS" dirty="0" smtClean="0"/>
              <a:t>Шта радити у ситуацији када се деси да:                                                            			     ?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928662" y="2071678"/>
          <a:ext cx="2844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9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071678"/>
                        <a:ext cx="28448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743208"/>
            <a:ext cx="8472518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Cyrl-CS" sz="3200" dirty="0" smtClean="0"/>
              <a:t>Најбоље је да се то никада не деси!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386150"/>
            <a:ext cx="8472518" cy="1042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Cyrl-CS" sz="3200" dirty="0" smtClean="0"/>
              <a:t>Да се не би десило, дефинисаћемо регуларни израз за класу </a:t>
            </a:r>
            <a:r>
              <a:rPr lang="sr-Cyrl-CS" sz="3200" i="1" dirty="0" smtClean="0"/>
              <a:t>Грешке</a:t>
            </a:r>
            <a:r>
              <a:rPr lang="sr-Cyrl-CS" sz="3200" dirty="0" smtClean="0"/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sr-Cyrl-CS" dirty="0" smtClean="0"/>
              <a:t>Шта радити када улаз не одговара ни једном правилу?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24"/>
            <a:ext cx="8472518" cy="240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Cyrl-CS" sz="3200" dirty="0" smtClean="0"/>
              <a:t>Регуларни израз за класу </a:t>
            </a:r>
            <a:r>
              <a:rPr lang="sr-Cyrl-CS" sz="3200" i="1" dirty="0" smtClean="0"/>
              <a:t>Грешке</a:t>
            </a:r>
            <a:r>
              <a:rPr lang="sr-Cyrl-CS" sz="3200" dirty="0" smtClean="0"/>
              <a:t> треба да опише неправилне ниске. </a:t>
            </a:r>
            <a:endParaRPr kumimoji="0" 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743200"/>
            <a:ext cx="8472518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Cyrl-CS" sz="3200" dirty="0" smtClean="0"/>
              <a:t>Регуларни израз за класу </a:t>
            </a:r>
            <a:r>
              <a:rPr lang="sr-Cyrl-CS" sz="3200" i="1" dirty="0" smtClean="0"/>
              <a:t>Грешке</a:t>
            </a:r>
            <a:r>
              <a:rPr lang="sr-Cyrl-CS" sz="3200" dirty="0" smtClean="0"/>
              <a:t> треба да искључи регуларне изразе за друге класе (да не би потпали под грешке).</a:t>
            </a:r>
            <a:endParaRPr kumimoji="0" 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357694"/>
            <a:ext cx="8472518" cy="250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Cyrl-CS" sz="2800" dirty="0" smtClean="0"/>
              <a:t>Незахвално п</a:t>
            </a:r>
            <a:r>
              <a:rPr kumimoji="0" lang="sr-Cyrl-C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рецизно</a:t>
            </a:r>
            <a:r>
              <a:rPr kumimoji="0" lang="sr-Cyrl-C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искључивање регуларних израза за друге </a:t>
            </a:r>
            <a:r>
              <a:rPr kumimoji="0" lang="sr-Cyrl-CS" sz="28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класе при </a:t>
            </a:r>
            <a:r>
              <a:rPr kumimoji="0" lang="sr-Cyrl-C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дефинисању регуларног израза за класу </a:t>
            </a:r>
            <a:r>
              <a:rPr kumimoji="0" lang="sr-Cyrl-CS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Грешке </a:t>
            </a:r>
            <a:r>
              <a:rPr kumimoji="0" lang="sr-Cyrl-C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може се избећи тиме што се овој класи да најнижи приоритет.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sr-Cyrl-CS" dirty="0" smtClean="0"/>
              <a:t>Шта радити када улаз не одговара ни једном правилу?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24"/>
            <a:ext cx="8472518" cy="2971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Cyrl-CS" sz="3200" dirty="0" smtClean="0"/>
              <a:t>Зашто се не задовољимо тиме да подстринг који не задовољава ни један регуларни израз без провере прогласимо грешком?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Cyrl-RS" sz="2800" dirty="0" smtClean="0"/>
              <a:t>Изгубили бисмо могућност анализе типа грешке и предлагања исправке.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sr-Cyrl-R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Стога је</a:t>
            </a:r>
            <a:r>
              <a:rPr kumimoji="0" lang="sr-Cyrl-R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пожељно да постоји више регуларних израза за више различитих типова грешака!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4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sr-Cyrl-CS" smtClean="0"/>
              <a:t>Имплементација алгоритма партиционисања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24"/>
            <a:ext cx="8472518" cy="388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Cyrl-CS" sz="3200" dirty="0" smtClean="0"/>
              <a:t>Имплементација алгоритма партиционисања која узима у обзир основне дилеме које се постављају пред партиционисање није шаблонски јед</a:t>
            </a:r>
            <a:r>
              <a:rPr lang="sr-Cyrl-RS" sz="3200" dirty="0"/>
              <a:t>н</a:t>
            </a:r>
            <a:r>
              <a:rPr lang="sr-Cyrl-CS" sz="3200" dirty="0" smtClean="0"/>
              <a:t>оставна.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sr-Cyrl-C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Наиме, може</a:t>
            </a:r>
            <a:r>
              <a:rPr kumimoji="0" lang="sr-Cyrl-CS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се доћи у различите збуњујуће, конфликтне или </a:t>
            </a:r>
            <a:r>
              <a:rPr kumimoji="0" lang="sr-Cyrl-CS" sz="26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комплексне систуације.</a:t>
            </a:r>
            <a:endParaRPr kumimoji="0" lang="sr-Cyrl-CS" sz="26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Cyrl-CS" sz="2600" baseline="0" dirty="0" smtClean="0"/>
              <a:t>Ипак, искристалисале су се прилично ефикасне</a:t>
            </a:r>
            <a:r>
              <a:rPr lang="sr-Cyrl-CS" sz="2600" dirty="0" smtClean="0"/>
              <a:t> верзије овог алгоритма, које </a:t>
            </a:r>
            <a:r>
              <a:rPr lang="sr-Cyrl-CS" sz="2600" smtClean="0"/>
              <a:t>су често</a:t>
            </a:r>
            <a:r>
              <a:rPr lang="sr-Latn-RS" sz="2600" smtClean="0"/>
              <a:t>:</a:t>
            </a:r>
            <a:endParaRPr lang="sr-Cyrl-CS" sz="2600" dirty="0" smtClean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sr-Cyrl-C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Једнопролазне и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Cyrl-CS" sz="2600" dirty="0" smtClean="0"/>
              <a:t>Минимизују просечан број операција над карактером</a:t>
            </a:r>
            <a:endParaRPr kumimoji="0" lang="en-US" sz="2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2869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10" y="3886200"/>
            <a:ext cx="6400800" cy="1752600"/>
          </a:xfrm>
        </p:spPr>
        <p:txBody>
          <a:bodyPr/>
          <a:lstStyle/>
          <a:p>
            <a:r>
              <a:rPr lang="sr-Cyrl-CS" dirty="0" smtClean="0"/>
              <a:t>Лексичка анализа</a:t>
            </a:r>
          </a:p>
          <a:p>
            <a:pPr lvl="0"/>
            <a:r>
              <a:rPr lang="sr-Cyrl-CS" dirty="0" smtClean="0"/>
              <a:t>РАФ</a:t>
            </a:r>
            <a:r>
              <a:rPr lang="sr-Cyrl-CS" smtClean="0"/>
              <a:t>, 20</a:t>
            </a:r>
            <a:r>
              <a:rPr lang="sr-Latn-RS" smtClean="0"/>
              <a:t>2</a:t>
            </a:r>
            <a:r>
              <a:rPr lang="en-US"/>
              <a:t>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dirty="0" smtClean="0"/>
              <a:t>Лексичка анализа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04" y="1528762"/>
            <a:ext cx="8372476" cy="528638"/>
          </a:xfrm>
        </p:spPr>
        <p:txBody>
          <a:bodyPr>
            <a:normAutofit/>
          </a:bodyPr>
          <a:lstStyle/>
          <a:p>
            <a:pPr lvl="0"/>
            <a:r>
              <a:rPr lang="sr-Cyrl-CS" sz="2200" smtClean="0"/>
              <a:t>Пример улазног тока:</a:t>
            </a:r>
            <a:endParaRPr lang="sr-Cyrl-CS" sz="2200" dirty="0" smtClean="0"/>
          </a:p>
          <a:p>
            <a:endParaRPr lang="sr-Cyrl-C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19562"/>
            <a:ext cx="8372476" cy="528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Cyrl-C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улазног тока мало ближе ономе како га</a:t>
            </a:r>
            <a:r>
              <a:rPr kumimoji="0" lang="sr-Cyrl-CS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r-Cyrl-CS" sz="26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види</a:t>
            </a:r>
            <a:r>
              <a:rPr kumimoji="0" lang="sr-Cyrl-CS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машина</a:t>
            </a:r>
            <a:r>
              <a:rPr kumimoji="0" lang="sr-Cyrl-C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Cyrl-C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7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131" y="1461854"/>
            <a:ext cx="150341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800600"/>
            <a:ext cx="7881938" cy="44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214290"/>
            <a:ext cx="8229600" cy="1143000"/>
          </a:xfrm>
        </p:spPr>
        <p:txBody>
          <a:bodyPr/>
          <a:lstStyle/>
          <a:p>
            <a:r>
              <a:rPr lang="sr-Cyrl-CS" i="1" dirty="0" smtClean="0"/>
              <a:t>Гледање унапред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1511264"/>
            <a:ext cx="8229600" cy="2328866"/>
          </a:xfrm>
        </p:spPr>
        <p:txBody>
          <a:bodyPr>
            <a:normAutofit/>
          </a:bodyPr>
          <a:lstStyle/>
          <a:p>
            <a:r>
              <a:rPr lang="sr-Cyrl-CS" dirty="0" smtClean="0"/>
              <a:t>Лексичка анализа захтева </a:t>
            </a:r>
            <a:r>
              <a:rPr lang="sr-Cyrl-CS" i="1" dirty="0" smtClean="0"/>
              <a:t>гледање унапред</a:t>
            </a:r>
            <a:r>
              <a:rPr lang="sr-Cyrl-CS" dirty="0" smtClean="0"/>
              <a:t>, како би се утврдио:</a:t>
            </a:r>
          </a:p>
          <a:p>
            <a:pPr lvl="1"/>
            <a:r>
              <a:rPr lang="sr-Cyrl-CS" sz="2200" dirty="0" smtClean="0"/>
              <a:t>крај </a:t>
            </a:r>
            <a:r>
              <a:rPr lang="sr-Cyrl-RS" sz="2200" dirty="0" smtClean="0"/>
              <a:t>под</a:t>
            </a:r>
            <a:r>
              <a:rPr lang="sr-Cyrl-CS" sz="2200" dirty="0" smtClean="0"/>
              <a:t>стринга који означава лексему</a:t>
            </a:r>
          </a:p>
          <a:p>
            <a:pPr lvl="1"/>
            <a:r>
              <a:rPr lang="sr-Cyrl-CS" sz="2200" dirty="0" smtClean="0"/>
              <a:t>како би се, ако постоји дилема, из контекста разазнало којој од потенцијалних класа припада лексема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3654404"/>
            <a:ext cx="8229600" cy="314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r-Cyrl-C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Пожељно</a:t>
            </a:r>
            <a:r>
              <a:rPr kumimoji="0" lang="sr-Cyrl-C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је тако дефинисати програмски језик да се гледање унапред минимизује, како би се:</a:t>
            </a:r>
            <a:endParaRPr lang="sr-Cyrl-CS" sz="32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dirty="0" smtClean="0">
                <a:solidFill>
                  <a:prstClr val="black"/>
                </a:solidFill>
              </a:rPr>
              <a:t>Писао разумљивији код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dirty="0" smtClean="0">
                <a:solidFill>
                  <a:prstClr val="black"/>
                </a:solidFill>
              </a:rPr>
              <a:t>Избегле логичке грешке попут неограниченог </a:t>
            </a:r>
            <a:r>
              <a:rPr lang="sr-Cyrl-CS" sz="2200" smtClean="0">
                <a:solidFill>
                  <a:prstClr val="black"/>
                </a:solidFill>
              </a:rPr>
              <a:t>гледања унапред</a:t>
            </a:r>
            <a:endParaRPr lang="sr-Cyrl-CS" sz="22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dirty="0" smtClean="0">
                <a:solidFill>
                  <a:prstClr val="black"/>
                </a:solidFill>
              </a:rPr>
              <a:t>Штедели ресурси компајлирања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CS" dirty="0" smtClean="0"/>
              <a:t>Како минимизирати гледање у напред?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3357586"/>
          </a:xfrm>
        </p:spPr>
        <p:txBody>
          <a:bodyPr>
            <a:normAutofit/>
          </a:bodyPr>
          <a:lstStyle/>
          <a:p>
            <a:r>
              <a:rPr lang="sr-Cyrl-CS" dirty="0" smtClean="0"/>
              <a:t>Поједине дефиниције програмских језика непотребно </a:t>
            </a:r>
            <a:r>
              <a:rPr lang="sr-Cyrl-CS" smtClean="0"/>
              <a:t>компликују разумевање </a:t>
            </a:r>
            <a:r>
              <a:rPr lang="sr-Cyrl-CS" dirty="0" smtClean="0"/>
              <a:t>кода</a:t>
            </a:r>
            <a:r>
              <a:rPr lang="sr-Cyrl-CS" smtClean="0"/>
              <a:t>, то јест захтевају сувишно гледање унапред:</a:t>
            </a:r>
            <a:endParaRPr lang="sr-Cyrl-CS" dirty="0" smtClean="0"/>
          </a:p>
          <a:p>
            <a:pPr lvl="1"/>
            <a:r>
              <a:rPr lang="sr-Cyrl-RS" sz="2200" dirty="0"/>
              <a:t>у</a:t>
            </a:r>
            <a:r>
              <a:rPr lang="sr-Cyrl-CS" sz="2200" smtClean="0"/>
              <a:t>след </a:t>
            </a:r>
            <a:r>
              <a:rPr lang="sr-Cyrl-CS" sz="2200" dirty="0" smtClean="0"/>
              <a:t>тога што не препознају </a:t>
            </a:r>
            <a:r>
              <a:rPr lang="sr-Cyrl-CS" sz="2200" i="1" dirty="0" smtClean="0"/>
              <a:t>бланко </a:t>
            </a:r>
            <a:r>
              <a:rPr lang="sr-Cyrl-CS" sz="2200" dirty="0" smtClean="0"/>
              <a:t>као лексему, то јест не дају размаку у улазном току никакво семантичко значење</a:t>
            </a:r>
          </a:p>
          <a:p>
            <a:pPr lvl="1"/>
            <a:r>
              <a:rPr lang="sr-Cyrl-CS" sz="2200" dirty="0"/>
              <a:t>у</a:t>
            </a:r>
            <a:r>
              <a:rPr lang="sr-Cyrl-CS" sz="2200" smtClean="0"/>
              <a:t>след </a:t>
            </a:r>
            <a:r>
              <a:rPr lang="sr-Cyrl-CS" sz="2200" dirty="0" smtClean="0"/>
              <a:t>тога што допуштају да се променљивама дају називи који су кључне речи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714884"/>
            <a:ext cx="8229600" cy="2143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CS" sz="3000" dirty="0" smtClean="0">
                <a:solidFill>
                  <a:prstClr val="black"/>
                </a:solidFill>
              </a:rPr>
              <a:t>Реч је, углавном, о старијим програмским језицима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dirty="0" smtClean="0">
                <a:solidFill>
                  <a:prstClr val="black"/>
                </a:solidFill>
              </a:rPr>
              <a:t>На њиховим примерима стекло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sr-Cyrl-CS" sz="2200" dirty="0" smtClean="0">
                <a:solidFill>
                  <a:prstClr val="black"/>
                </a:solidFill>
              </a:rPr>
              <a:t>се искуство како минимизирати гледање у напред.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sr-Cyrl-CS" sz="2200" dirty="0" smtClean="0">
                <a:solidFill>
                  <a:prstClr val="black"/>
                </a:solidFill>
              </a:rPr>
              <a:t>Ипак, проблем се јавља и у новијим програмским језицима.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sr-Cyrl-CS" sz="3000" dirty="0" smtClean="0">
              <a:solidFill>
                <a:prstClr val="black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sr-Cyrl-CS" sz="2600" dirty="0" smtClean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CS" smtClean="0">
                <a:solidFill>
                  <a:prstClr val="black"/>
                </a:solidFill>
              </a:rPr>
              <a:t>Да ли занемарити значај бланка?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2928958"/>
          </a:xfrm>
        </p:spPr>
        <p:txBody>
          <a:bodyPr>
            <a:normAutofit/>
          </a:bodyPr>
          <a:lstStyle/>
          <a:p>
            <a:pPr lvl="0"/>
            <a:r>
              <a:rPr lang="sr-Cyrl-CS" sz="3000" dirty="0" smtClean="0">
                <a:solidFill>
                  <a:prstClr val="black"/>
                </a:solidFill>
              </a:rPr>
              <a:t>У Фортрану су могуће следеће наредбе:</a:t>
            </a:r>
            <a:endParaRPr lang="sr-Cyrl-CS" sz="1700" dirty="0" smtClean="0">
              <a:solidFill>
                <a:prstClr val="black"/>
              </a:solidFill>
            </a:endParaRPr>
          </a:p>
          <a:p>
            <a:pPr lvl="1"/>
            <a:r>
              <a:rPr lang="sr-Cyrl-CS" sz="2600" dirty="0" smtClean="0">
                <a:solidFill>
                  <a:prstClr val="black"/>
                </a:solidFill>
              </a:rPr>
              <a:t>Петља: </a:t>
            </a:r>
            <a:r>
              <a:rPr lang="en-US" sz="2600" dirty="0" smtClean="0">
                <a:solidFill>
                  <a:prstClr val="black"/>
                </a:solidFill>
              </a:rPr>
              <a:t>DO 5 I = 1,25</a:t>
            </a:r>
            <a:endParaRPr lang="sr-Cyrl-CS" sz="2600" dirty="0" smtClean="0">
              <a:solidFill>
                <a:prstClr val="black"/>
              </a:solidFill>
            </a:endParaRPr>
          </a:p>
          <a:p>
            <a:pPr lvl="1"/>
            <a:r>
              <a:rPr lang="sr-Cyrl-CS" sz="2600" dirty="0" smtClean="0">
                <a:solidFill>
                  <a:prstClr val="black"/>
                </a:solidFill>
              </a:rPr>
              <a:t>Додела вредности: </a:t>
            </a:r>
            <a:r>
              <a:rPr lang="en-US" sz="2600" dirty="0" smtClean="0">
                <a:solidFill>
                  <a:prstClr val="black"/>
                </a:solidFill>
              </a:rPr>
              <a:t>DO 5 I = 1.25</a:t>
            </a:r>
          </a:p>
          <a:p>
            <a:pPr lvl="2"/>
            <a:r>
              <a:rPr lang="en-US" sz="2200" dirty="0" smtClean="0">
                <a:solidFill>
                  <a:prstClr val="black"/>
                </a:solidFill>
              </a:rPr>
              <a:t>Te</a:t>
            </a:r>
            <a:r>
              <a:rPr lang="sr-Cyrl-CS" sz="2200" dirty="0" smtClean="0">
                <a:solidFill>
                  <a:prstClr val="black"/>
                </a:solidFill>
              </a:rPr>
              <a:t>к када се дође до зареза, односно тачке, може се утврдити смисао претходног дела наредбе, односно да ли је </a:t>
            </a:r>
            <a:r>
              <a:rPr lang="sr-Latn-CS" sz="2200" i="1" dirty="0" smtClean="0">
                <a:solidFill>
                  <a:prstClr val="black"/>
                </a:solidFill>
              </a:rPr>
              <a:t>DO</a:t>
            </a:r>
            <a:r>
              <a:rPr lang="sr-Cyrl-CS" sz="2200" dirty="0" smtClean="0">
                <a:solidFill>
                  <a:prstClr val="black"/>
                </a:solidFill>
              </a:rPr>
              <a:t> кључна реч или почетак </a:t>
            </a:r>
            <a:r>
              <a:rPr lang="sr-Cyrl-CS" sz="2200" smtClean="0">
                <a:solidFill>
                  <a:prstClr val="black"/>
                </a:solidFill>
              </a:rPr>
              <a:t>назива променљиве</a:t>
            </a:r>
            <a:r>
              <a:rPr lang="sr-Latn-RS" sz="2200" smtClean="0">
                <a:solidFill>
                  <a:prstClr val="black"/>
                </a:solidFill>
              </a:rPr>
              <a:t>.</a:t>
            </a:r>
            <a:endParaRPr lang="sr-Cyrl-CS" sz="22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sr-Cyrl-C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500570"/>
            <a:ext cx="8229600" cy="235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CS" sz="3000" dirty="0" smtClean="0">
                <a:solidFill>
                  <a:prstClr val="black"/>
                </a:solidFill>
              </a:rPr>
              <a:t>Занемаривање </a:t>
            </a:r>
            <a:r>
              <a:rPr lang="sr-Cyrl-CS" sz="3000" smtClean="0">
                <a:solidFill>
                  <a:prstClr val="black"/>
                </a:solidFill>
              </a:rPr>
              <a:t>значаја карактера бланко (размак, </a:t>
            </a:r>
            <a:r>
              <a:rPr lang="sr-Latn-CS" sz="3000" i="1" smtClean="0">
                <a:solidFill>
                  <a:prstClr val="black"/>
                </a:solidFill>
              </a:rPr>
              <a:t>whitespace</a:t>
            </a:r>
            <a:r>
              <a:rPr lang="sr-Cyrl-CS" sz="3000" smtClean="0">
                <a:solidFill>
                  <a:prstClr val="black"/>
                </a:solidFill>
              </a:rPr>
              <a:t>) </a:t>
            </a:r>
            <a:r>
              <a:rPr lang="sr-Cyrl-CS" sz="3000" dirty="0" smtClean="0">
                <a:solidFill>
                  <a:prstClr val="black"/>
                </a:solidFill>
              </a:rPr>
              <a:t>имало је </a:t>
            </a:r>
            <a:r>
              <a:rPr lang="sr-Cyrl-CS" sz="3000" smtClean="0">
                <a:solidFill>
                  <a:prstClr val="black"/>
                </a:solidFill>
              </a:rPr>
              <a:t>технолошку основу</a:t>
            </a:r>
            <a:r>
              <a:rPr lang="sr-Latn-RS" sz="3000" smtClean="0">
                <a:solidFill>
                  <a:prstClr val="black"/>
                </a:solidFill>
              </a:rPr>
              <a:t>.</a:t>
            </a:r>
            <a:endParaRPr lang="sr-Cyrl-CS" sz="3000" dirty="0" smtClean="0">
              <a:solidFill>
                <a:prstClr val="black"/>
              </a:solidFill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CS" sz="2200" dirty="0" smtClean="0">
                <a:solidFill>
                  <a:prstClr val="black"/>
                </a:solidFill>
              </a:rPr>
              <a:t>Фортран се уносио у рачунар бушењем картица, при чему се бланко често </a:t>
            </a:r>
            <a:r>
              <a:rPr lang="sr-Cyrl-CS" sz="2200" smtClean="0">
                <a:solidFill>
                  <a:prstClr val="black"/>
                </a:solidFill>
              </a:rPr>
              <a:t>појављивало грешком</a:t>
            </a:r>
            <a:r>
              <a:rPr lang="sr-Latn-RS" sz="2200" smtClean="0">
                <a:solidFill>
                  <a:prstClr val="black"/>
                </a:solidFill>
              </a:rPr>
              <a:t>.</a:t>
            </a:r>
            <a:endParaRPr lang="sr-Cyrl-CS" sz="2200" dirty="0" smtClean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>
                <a:solidFill>
                  <a:prstClr val="black"/>
                </a:solidFill>
              </a:rPr>
              <a:t>Да ли занемарити значај бланка?</a:t>
            </a:r>
            <a:endParaRPr lang="sr-Cyrl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9465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5576862"/>
            <a:ext cx="8229600" cy="128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RS" sz="2400" smtClean="0">
                <a:solidFill>
                  <a:prstClr val="black"/>
                </a:solidFill>
              </a:rPr>
              <a:t>Бушена картица, пример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88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876800"/>
            <a:ext cx="1905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r-Cyrl-RS" sz="2000" smtClean="0">
                <a:solidFill>
                  <a:prstClr val="black"/>
                </a:solidFill>
              </a:rPr>
              <a:t>Унос кода бушењем картица, 1970. година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6" y="0"/>
            <a:ext cx="7212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14896</TotalTime>
  <Words>1776</Words>
  <Application>Microsoft Office PowerPoint</Application>
  <PresentationFormat>On-screen Show (4:3)</PresentationFormat>
  <Paragraphs>247</Paragraphs>
  <Slides>37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Candara</vt:lpstr>
      <vt:lpstr>Office Theme</vt:lpstr>
      <vt:lpstr>Equation</vt:lpstr>
      <vt:lpstr>PowerPoint Presentation</vt:lpstr>
      <vt:lpstr>Садржај</vt:lpstr>
      <vt:lpstr>Лексичка анализа</vt:lpstr>
      <vt:lpstr>Лексичка анализа</vt:lpstr>
      <vt:lpstr>Гледање унапред</vt:lpstr>
      <vt:lpstr>Како минимизирати гледање у напред?</vt:lpstr>
      <vt:lpstr>Да ли занемарити значај бланка?</vt:lpstr>
      <vt:lpstr>Да ли занемарити значај бланка?</vt:lpstr>
      <vt:lpstr>PowerPoint Presentation</vt:lpstr>
      <vt:lpstr>Да ли дозволити називе променљивих који су и кључне речи?</vt:lpstr>
      <vt:lpstr>Превиђање комбинација</vt:lpstr>
      <vt:lpstr>Лексичка спецификација празног простора</vt:lpstr>
      <vt:lpstr>Лексичка спецификација цифре</vt:lpstr>
      <vt:lpstr>Како партиционисати улазни ток на саставне делове?</vt:lpstr>
      <vt:lpstr>Регуларан израз</vt:lpstr>
      <vt:lpstr>Регуларан израз</vt:lpstr>
      <vt:lpstr>Регуларан израз</vt:lpstr>
      <vt:lpstr>Регуларни изрази</vt:lpstr>
      <vt:lpstr>Честа помоћна нотација у записивању лексичке спецификације језика</vt:lpstr>
      <vt:lpstr>Лексичка спецификација идентификатора</vt:lpstr>
      <vt:lpstr>Лексичка спецификација броја</vt:lpstr>
      <vt:lpstr>Регуларнe дефиниције</vt:lpstr>
      <vt:lpstr>Пример регуларнe дефиниције</vt:lpstr>
      <vt:lpstr>Мапирање</vt:lpstr>
      <vt:lpstr>Примери нотација за описа програмског језика</vt:lpstr>
      <vt:lpstr>Примери нотација за описа програмског језика</vt:lpstr>
      <vt:lpstr>Алгоритам партиционисања улазног тока на саставне делове</vt:lpstr>
      <vt:lpstr>Алгоритам партиционисања улазног тока на саставне делове</vt:lpstr>
      <vt:lpstr>Основне дилеме пред партиционисањем</vt:lpstr>
      <vt:lpstr>Колико улазног тока користити?</vt:lpstr>
      <vt:lpstr>Којој класи придружити лексему, ако задовољава више регуларних израза?</vt:lpstr>
      <vt:lpstr>Којој класи придружити лексему, ако задовољава више регуларних израза?</vt:lpstr>
      <vt:lpstr>Шта радити када улаз не одговара ни једном правилу?</vt:lpstr>
      <vt:lpstr>Шта радити када улаз не одговара ни једном правилу?</vt:lpstr>
      <vt:lpstr>Шта радити када улаз не одговара ни једном правилу?</vt:lpstr>
      <vt:lpstr>Имплементација алгоритма партиционисања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pc2</dc:creator>
  <cp:lastModifiedBy>Windows User</cp:lastModifiedBy>
  <cp:revision>1149</cp:revision>
  <dcterms:created xsi:type="dcterms:W3CDTF">2013-09-03T15:52:29Z</dcterms:created>
  <dcterms:modified xsi:type="dcterms:W3CDTF">2022-10-10T18:21:45Z</dcterms:modified>
</cp:coreProperties>
</file>