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61" r:id="rId4"/>
    <p:sldId id="259" r:id="rId5"/>
    <p:sldId id="263" r:id="rId6"/>
    <p:sldId id="262" r:id="rId7"/>
    <p:sldId id="25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4"/>
    <p:restoredTop sz="90798"/>
  </p:normalViewPr>
  <p:slideViewPr>
    <p:cSldViewPr snapToGrid="0" snapToObjects="1">
      <p:cViewPr varScale="1">
        <p:scale>
          <a:sx n="192" d="100"/>
          <a:sy n="192" d="100"/>
        </p:scale>
        <p:origin x="3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176C8-711F-3F40-8E7B-D37CE9ADAA2F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7CF0D-E80C-B74E-940F-7037B636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4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7CF0D-E80C-B74E-940F-7037B636CC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5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A455-A9EA-624E-B171-AB12AC10ABC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27A9-0F15-0F4F-BF7E-6A9076B3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8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A455-A9EA-624E-B171-AB12AC10ABC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27A9-0F15-0F4F-BF7E-6A9076B3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4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A455-A9EA-624E-B171-AB12AC10ABC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27A9-0F15-0F4F-BF7E-6A9076B3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5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A455-A9EA-624E-B171-AB12AC10ABC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27A9-0F15-0F4F-BF7E-6A9076B3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0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A455-A9EA-624E-B171-AB12AC10ABC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27A9-0F15-0F4F-BF7E-6A9076B3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6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A455-A9EA-624E-B171-AB12AC10ABCC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27A9-0F15-0F4F-BF7E-6A9076B3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5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A455-A9EA-624E-B171-AB12AC10ABCC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27A9-0F15-0F4F-BF7E-6A9076B3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9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A455-A9EA-624E-B171-AB12AC10ABCC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27A9-0F15-0F4F-BF7E-6A9076B3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6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A455-A9EA-624E-B171-AB12AC10ABCC}" type="datetimeFigureOut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27A9-0F15-0F4F-BF7E-6A9076B3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9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A455-A9EA-624E-B171-AB12AC10ABCC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27A9-0F15-0F4F-BF7E-6A9076B3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2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A455-A9EA-624E-B171-AB12AC10ABCC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27A9-0F15-0F4F-BF7E-6A9076B3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3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EA455-A9EA-624E-B171-AB12AC10ABC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627A9-0F15-0F4F-BF7E-6A9076B3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4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y2cr3hv9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716F6EF-E582-D545-81E2-343A40EEA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4">
            <a:extLst>
              <a:ext uri="{FF2B5EF4-FFF2-40B4-BE49-F238E27FC236}">
                <a16:creationId xmlns:a16="http://schemas.microsoft.com/office/drawing/2014/main" id="{0766E94A-8ADE-764B-81B8-61DD8D1E7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8" t="14827" r="5780" b="18533"/>
          <a:stretch>
            <a:fillRect/>
          </a:stretch>
        </p:blipFill>
        <p:spPr bwMode="auto">
          <a:xfrm>
            <a:off x="610294" y="1931915"/>
            <a:ext cx="7923412" cy="332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7A6EC558-C48D-A141-9268-7788BE58C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290531"/>
            <a:ext cx="476124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b="0" i="0" u="none" strike="noStrike" cap="none" normalizeH="0" baseline="0" dirty="0">
                <a:ln>
                  <a:noFill/>
                </a:ln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27 – 29 AUGUST 2019</a:t>
            </a:r>
            <a:endParaRPr kumimoji="0" lang="en-US" altLang="ja-JP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4400" b="1" i="0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R SUMMER SCHOOL</a:t>
            </a:r>
            <a:endParaRPr kumimoji="0" lang="en-US" altLang="ja-JP" sz="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3DB781-E007-0B4D-9784-7B0012AB0EB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90066" y="290531"/>
            <a:ext cx="3719613" cy="6550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CC30F4-1B9C-3144-83FB-E3F6D0C2851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986" y="1147960"/>
            <a:ext cx="1925693" cy="8016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6D8844-729B-A742-9EE1-B0049F49917F}"/>
              </a:ext>
            </a:extLst>
          </p:cNvPr>
          <p:cNvSpPr/>
          <p:nvPr/>
        </p:nvSpPr>
        <p:spPr>
          <a:xfrm>
            <a:off x="3415775" y="5456562"/>
            <a:ext cx="56199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</a:t>
            </a:r>
            <a:r>
              <a:rPr lang="en-US" altLang="ja-JP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Sally Street (Durham University)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 Lisa </a:t>
            </a:r>
            <a:r>
              <a:rPr lang="en-US" altLang="ja-JP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DeBruine</a:t>
            </a:r>
            <a:r>
              <a:rPr lang="en-US" altLang="ja-JP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(University of Glasgow)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Prof Lynda Boothroyd (Durham University)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26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0168B6DF-335E-2A42-AE53-806FB1EBB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514" y="188580"/>
            <a:ext cx="322024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4400" b="1" i="0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Introductions</a:t>
            </a:r>
            <a:endParaRPr kumimoji="0" lang="en-US" altLang="ja-JP" sz="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9006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0168B6DF-335E-2A42-AE53-806FB1EBB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514" y="188580"/>
            <a:ext cx="294202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4400" b="1" i="0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Course aims</a:t>
            </a:r>
            <a:endParaRPr kumimoji="0" lang="en-US" altLang="ja-JP" sz="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2CB0786-5B9D-3645-B623-1C83054BE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55" y="1275968"/>
            <a:ext cx="7682872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ja-JP" sz="2800" b="1" i="0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Introduce the R statistical programming software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ja-JP" sz="2800" b="1" dirty="0">
                <a:solidFill>
                  <a:srgbClr val="44546A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Learn some of its basic functionality for: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800" b="1" dirty="0">
                <a:solidFill>
                  <a:srgbClr val="44546A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Managing data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800" b="1" dirty="0">
                <a:solidFill>
                  <a:srgbClr val="44546A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Running analyses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800" b="1" dirty="0">
                <a:solidFill>
                  <a:srgbClr val="44546A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Plotting results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ja-JP" sz="2800" b="1" i="0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Not exhaustive statistics or programming course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800" b="1" dirty="0">
                <a:solidFill>
                  <a:srgbClr val="44546A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Should inspire confidence &amp; curiosity about R</a:t>
            </a:r>
            <a:endParaRPr kumimoji="0" lang="en-US" altLang="ja-JP" sz="2800" b="1" i="0" u="none" strike="noStrike" cap="none" normalizeH="0" baseline="0" dirty="0">
              <a:ln>
                <a:noFill/>
              </a:ln>
              <a:solidFill>
                <a:srgbClr val="44546A"/>
              </a:solidFill>
              <a:effectLst/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ja-JP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1766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50661B1-B2CE-624D-B03F-6A05DBC3C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514" y="188580"/>
            <a:ext cx="395762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4400" b="1" i="0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Course structure</a:t>
            </a:r>
            <a:endParaRPr kumimoji="0" lang="en-US" altLang="ja-JP" sz="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5194175-B125-F44D-9B40-26BE7F05B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248" y="985566"/>
            <a:ext cx="837089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ja-JP" sz="2800" b="1" i="0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Sally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ja-JP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15379E-1E96-714A-A337-3FAD78164802}"/>
              </a:ext>
            </a:extLst>
          </p:cNvPr>
          <p:cNvSpPr/>
          <p:nvPr/>
        </p:nvSpPr>
        <p:spPr>
          <a:xfrm>
            <a:off x="407248" y="1755007"/>
            <a:ext cx="538307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 1</a:t>
            </a:r>
          </a:p>
          <a:p>
            <a:pPr>
              <a:spcAft>
                <a:spcPts val="0"/>
              </a:spcAft>
            </a:pPr>
            <a:endParaRPr lang="en-GB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09.00-10.30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introduction to R &amp;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RStudio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10.30-11:00: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coffee break 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11.00-12.30: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importing &amp; handling data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12.30-13.30: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lunch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13.30-15.00: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descriptive statistics &amp; exploratory plots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15.00-15.30: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coffee break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15.30-17.00: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inferential tests &amp; plotting results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29A228-DA66-2841-875D-29A356232899}"/>
              </a:ext>
            </a:extLst>
          </p:cNvPr>
          <p:cNvSpPr/>
          <p:nvPr/>
        </p:nvSpPr>
        <p:spPr>
          <a:xfrm>
            <a:off x="5665636" y="1755007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GB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 2</a:t>
            </a:r>
          </a:p>
          <a:p>
            <a:pPr>
              <a:spcAft>
                <a:spcPts val="0"/>
              </a:spcAft>
            </a:pPr>
            <a:endParaRPr lang="en-GB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09.00-10.30: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part 1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10.30-11.00: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coffee break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11.00-12.30: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part 2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27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50661B1-B2CE-624D-B03F-6A05DBC3C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514" y="188580"/>
            <a:ext cx="395762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4400" b="1" i="0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Course structure</a:t>
            </a:r>
            <a:endParaRPr kumimoji="0" lang="en-US" altLang="ja-JP" sz="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5194175-B125-F44D-9B40-26BE7F05B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44" y="885358"/>
            <a:ext cx="72487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ja-JP" sz="2800" b="1" i="0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Lisa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ja-JP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A9D6A7-8639-B649-AA18-C600E9BD0327}"/>
              </a:ext>
            </a:extLst>
          </p:cNvPr>
          <p:cNvSpPr/>
          <p:nvPr/>
        </p:nvSpPr>
        <p:spPr>
          <a:xfrm>
            <a:off x="427796" y="1654799"/>
            <a:ext cx="5838608" cy="4609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u="sng" dirty="0">
                <a:solidFill>
                  <a:srgbClr val="333333"/>
                </a:solidFill>
              </a:rPr>
              <a:t>Day 2 &amp;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solidFill>
                  <a:srgbClr val="333333"/>
                </a:solidFill>
              </a:rPr>
              <a:t>Introduction to 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b="0" i="0" dirty="0">
                <a:solidFill>
                  <a:srgbClr val="333333"/>
                </a:solidFill>
                <a:effectLst/>
              </a:rPr>
              <a:t>Working with data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solidFill>
                  <a:srgbClr val="333333"/>
                </a:solidFill>
              </a:rPr>
              <a:t>Data visualisation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b="0" i="0" dirty="0">
                <a:solidFill>
                  <a:srgbClr val="333333"/>
                </a:solidFill>
                <a:effectLst/>
              </a:rPr>
              <a:t>Tidy data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solidFill>
                  <a:srgbClr val="333333"/>
                </a:solidFill>
              </a:rPr>
              <a:t>Data wrangling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b="0" i="0" dirty="0">
                <a:solidFill>
                  <a:srgbClr val="333333"/>
                </a:solidFill>
                <a:effectLst/>
              </a:rPr>
              <a:t>Data relations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solidFill>
                  <a:srgbClr val="333333"/>
                </a:solidFill>
              </a:rPr>
              <a:t>Iteration &amp; functions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b="0" i="0" dirty="0">
                <a:solidFill>
                  <a:srgbClr val="333333"/>
                </a:solidFill>
                <a:effectLst/>
              </a:rPr>
              <a:t>Proba</a:t>
            </a:r>
            <a:r>
              <a:rPr lang="en-GB" dirty="0">
                <a:solidFill>
                  <a:srgbClr val="333333"/>
                </a:solidFill>
              </a:rPr>
              <a:t>bility &amp; simulation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b="0" i="0" dirty="0">
                <a:solidFill>
                  <a:srgbClr val="333333"/>
                </a:solidFill>
                <a:effectLst/>
              </a:rPr>
              <a:t>Introduction to GLM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b="0" i="0" dirty="0">
                <a:solidFill>
                  <a:srgbClr val="333333"/>
                </a:solidFill>
                <a:effectLst/>
              </a:rPr>
              <a:t>Reproducible workflows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E24F68-E520-8E46-9556-D6E53D6ADB36}"/>
              </a:ext>
            </a:extLst>
          </p:cNvPr>
          <p:cNvSpPr/>
          <p:nvPr/>
        </p:nvSpPr>
        <p:spPr>
          <a:xfrm>
            <a:off x="4203982" y="2054909"/>
            <a:ext cx="4572000" cy="29578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overlap but very different approaches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Sally: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basic level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mostly ‘base’ functions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Lisa: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advanced level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mostly ‘</a:t>
            </a: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tidyverse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 packages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5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6A5438D1-E49E-9344-AC48-87361B694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514" y="188580"/>
            <a:ext cx="319048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4400" b="1" i="0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Why learn R?</a:t>
            </a:r>
            <a:endParaRPr kumimoji="0" lang="en-US" altLang="ja-JP" sz="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6DD6ED1-1F34-7840-BA33-371C0CFB1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55" y="1762777"/>
            <a:ext cx="7671908" cy="325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ja-JP" sz="2800" b="1" i="0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Extremely powerful &amp; flexible software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ja-JP" sz="2800" b="1" dirty="0">
                <a:solidFill>
                  <a:srgbClr val="44546A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Open source and completely free to use</a:t>
            </a:r>
            <a:endParaRPr lang="en-US" altLang="ja-JP" sz="2800" b="1" dirty="0"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ja-JP" sz="2800" b="1" dirty="0">
                <a:solidFill>
                  <a:srgbClr val="44546A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Learn transferable skills in programing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800" b="1" dirty="0">
                <a:solidFill>
                  <a:srgbClr val="44546A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Encourages deeper-level understanding of stats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ja-JP" sz="2800" b="1" dirty="0">
                <a:solidFill>
                  <a:srgbClr val="44546A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Encourages more transparent research approach</a:t>
            </a:r>
          </a:p>
        </p:txBody>
      </p:sp>
    </p:spTree>
    <p:extLst>
      <p:ext uri="{BB962C8B-B14F-4D97-AF65-F5344CB8AC3E}">
        <p14:creationId xmlns:p14="http://schemas.microsoft.com/office/powerpoint/2010/main" val="572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42A301-E5B0-7D41-833A-3774942BDBD8}"/>
              </a:ext>
            </a:extLst>
          </p:cNvPr>
          <p:cNvSpPr/>
          <p:nvPr/>
        </p:nvSpPr>
        <p:spPr>
          <a:xfrm>
            <a:off x="880465" y="2972281"/>
            <a:ext cx="74925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800" b="1" i="0" dirty="0">
                <a:solidFill>
                  <a:srgbClr val="000000"/>
                </a:solidFill>
                <a:effectLst/>
                <a:latin typeface="+mj-lt"/>
                <a:hlinkClick r:id="rId2"/>
              </a:rPr>
              <a:t>https://tinyurl.com/y2cr3hv9</a:t>
            </a:r>
            <a:r>
              <a:rPr lang="en-GB" sz="4800" b="1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endParaRPr lang="en-US" sz="4800" dirty="0">
              <a:latin typeface="+mj-lt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F50586E-AA84-E249-A9D7-7D610D013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514" y="188580"/>
            <a:ext cx="273247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4400" b="1" i="0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Get started</a:t>
            </a:r>
            <a:endParaRPr kumimoji="0" lang="en-US" altLang="ja-JP" sz="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3113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186</Words>
  <Application>Microsoft Macintosh PowerPoint</Application>
  <PresentationFormat>On-screen Show (4:3)</PresentationFormat>
  <Paragraphs>67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游ゴシック</vt:lpstr>
      <vt:lpstr>Yu Gothic Light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Sally Street</dc:creator>
  <cp:lastModifiedBy>Sally Street</cp:lastModifiedBy>
  <cp:revision>16</cp:revision>
  <dcterms:created xsi:type="dcterms:W3CDTF">2019-08-27T06:58:13Z</dcterms:created>
  <dcterms:modified xsi:type="dcterms:W3CDTF">2019-09-03T12:52:29Z</dcterms:modified>
</cp:coreProperties>
</file>