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9" r:id="rId3"/>
    <p:sldId id="258" r:id="rId4"/>
    <p:sldId id="262" r:id="rId5"/>
    <p:sldId id="263" r:id="rId6"/>
    <p:sldId id="264" r:id="rId7"/>
    <p:sldId id="265" r:id="rId8"/>
    <p:sldId id="267" r:id="rId9"/>
    <p:sldId id="268" r:id="rId10"/>
    <p:sldId id="269" r:id="rId11"/>
    <p:sldId id="271" r:id="rId12"/>
    <p:sldId id="27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AFEE21B-24E1-4E85-A54A-4B7F39D629D7}">
          <p14:sldIdLst>
            <p14:sldId id="256"/>
            <p14:sldId id="259"/>
            <p14:sldId id="258"/>
            <p14:sldId id="262"/>
            <p14:sldId id="263"/>
            <p14:sldId id="264"/>
            <p14:sldId id="265"/>
            <p14:sldId id="267"/>
            <p14:sldId id="268"/>
            <p14:sldId id="269"/>
            <p14:sldId id="271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F8FD"/>
    <a:srgbClr val="F5AE45"/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323" autoAdjust="0"/>
  </p:normalViewPr>
  <p:slideViewPr>
    <p:cSldViewPr snapToGrid="0">
      <p:cViewPr varScale="1">
        <p:scale>
          <a:sx n="78" d="100"/>
          <a:sy n="78" d="100"/>
        </p:scale>
        <p:origin x="8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F666493-1570-3510-6758-222D2994AE2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2D2898-75CE-15C7-BB4E-DD9C2ECF2B2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D245FB-95FC-4396-9792-865CDEF2C587}" type="datetimeFigureOut">
              <a:rPr lang="de-DE" smtClean="0"/>
              <a:t>05.09.2024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2E7256-9A27-4F6D-309F-412F4DB0F6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8A02AE-159E-9FA0-2112-FAE3153DD0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8364CD-438B-4711-8B32-084EC9A91B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656850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213BF1-6C22-4C77-8877-44447EF90096}" type="datetimeFigureOut">
              <a:rPr lang="de-DE" smtClean="0"/>
              <a:t>05.09.2024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611CBF-9542-4BA3-9BDF-F93DA36BD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789095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AB5-78CB-4EC1-AE69-00AD13A33D5C}" type="datetime1">
              <a:rPr lang="de-DE" smtClean="0"/>
              <a:t>05.09.2024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Lena Borisow  "SmartArchive"   FIAN_16  Sommer 2024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D4C95-DD11-4B01-858E-2A22D765CD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3596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69A19-3522-4F61-90AC-DE7E19D0F7A1}" type="datetime1">
              <a:rPr lang="de-DE" smtClean="0"/>
              <a:t>05.09.2024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Lena Borisow  "SmartArchive"   FIAN_16  Sommer 2024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D4C95-DD11-4B01-858E-2A22D765CD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6591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C2A54-DA3A-49E6-ADB0-78DF72419B0C}" type="datetime1">
              <a:rPr lang="de-DE" smtClean="0"/>
              <a:t>05.09.2024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Lena Borisow  "SmartArchive"   FIAN_16  Sommer 2024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D4C95-DD11-4B01-858E-2A22D765CD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4133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00C43-B87F-4AB1-81C3-7D6019F56B68}" type="datetime1">
              <a:rPr lang="de-DE" smtClean="0"/>
              <a:t>05.09.2024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Lena Borisow  "SmartArchive"   FIAN_16  Sommer 2024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D4C95-DD11-4B01-858E-2A22D765CD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0605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81639-B3CB-4DF6-924D-0B021C55FD57}" type="datetime1">
              <a:rPr lang="de-DE" smtClean="0"/>
              <a:t>05.09.2024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Lena Borisow  "SmartArchive"   FIAN_16  Sommer 2024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D4C95-DD11-4B01-858E-2A22D765CD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1546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EECBA-5FCA-4AA5-BD0B-D4E73C23E997}" type="datetime1">
              <a:rPr lang="de-DE" smtClean="0"/>
              <a:t>05.09.2024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Lena Borisow  "SmartArchive"   FIAN_16  Sommer 2024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D4C95-DD11-4B01-858E-2A22D765CD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5711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37E47-0C9B-45C3-893C-28D980D65D88}" type="datetime1">
              <a:rPr lang="de-DE" smtClean="0"/>
              <a:t>05.09.2024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Lena Borisow  "SmartArchive"   FIAN_16  Sommer 2024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D4C95-DD11-4B01-858E-2A22D765CD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1130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34FD4-3553-4C64-9E58-BCDDE3CF579C}" type="datetime1">
              <a:rPr lang="de-DE" smtClean="0"/>
              <a:t>05.09.2024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Lena Borisow  "SmartArchive"   FIAN_16  Sommer 2024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D4C95-DD11-4B01-858E-2A22D765CD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117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D0F6C-BFD5-4A5B-A819-B2B4D7E60EF9}" type="datetime1">
              <a:rPr lang="de-DE" smtClean="0"/>
              <a:t>05.09.2024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Lena Borisow  "SmartArchive"   FIAN_16  Sommer 2024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D4C95-DD11-4B01-858E-2A22D765CD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3179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0152-4F96-4616-BDF5-5A647ABB3595}" type="datetime1">
              <a:rPr lang="de-DE" smtClean="0"/>
              <a:t>05.09.2024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Lena Borisow  "SmartArchive"   FIAN_16  Sommer 2024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D4C95-DD11-4B01-858E-2A22D765CD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9961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59945-8F20-4835-A052-41FA62AF4F0B}" type="datetime1">
              <a:rPr lang="de-DE" smtClean="0"/>
              <a:t>05.09.2024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Lena Borisow  "SmartArchive"   FIAN_16  Sommer 2024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D4C95-DD11-4B01-858E-2A22D765CD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8926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DF5CA0C-B8D3-4F55-940D-5FE92C285FDF}" type="datetime1">
              <a:rPr lang="de-DE" smtClean="0"/>
              <a:t>05.09.2024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de-DE" dirty="0"/>
              <a:t>Lena Borisow  "SmartArchive"   FIAN_16  Sommer 2024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3D4C95-DD11-4B01-858E-2A22D765CD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5248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8621E89-62E3-E865-A65E-16FD5FFFBEAF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dirty="0"/>
              <a:t>SmartArchive – </a:t>
            </a:r>
            <a:r>
              <a:rPr lang="de-DE" sz="2800" kern="100" dirty="0">
                <a:solidFill>
                  <a:srgbClr val="3B383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Python-Programm zur Speicherung </a:t>
            </a:r>
            <a:br>
              <a:rPr lang="de-DE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de-DE" sz="2800" dirty="0">
                <a:solidFill>
                  <a:srgbClr val="3B383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von HTML-Codes von Webseiten</a:t>
            </a:r>
            <a:endParaRPr lang="de-DE" sz="2800" dirty="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F9F6DECC-2683-89E9-787E-1EC4BAECDF2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402732"/>
            <a:ext cx="5066489" cy="34293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0099CC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Content Placeholder 11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4CB0E51F-8CE7-2F43-D88B-922C608B8CC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24626"/>
            <a:ext cx="5181600" cy="395333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chemeClr val="accent3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456BF48-F22C-F822-7341-FC4F477466DA}"/>
              </a:ext>
            </a:extLst>
          </p:cNvPr>
          <p:cNvSpPr txBox="1"/>
          <p:nvPr/>
        </p:nvSpPr>
        <p:spPr>
          <a:xfrm>
            <a:off x="5637229" y="2974156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5" name="Arrow: Curved Down 4">
            <a:extLst>
              <a:ext uri="{FF2B5EF4-FFF2-40B4-BE49-F238E27FC236}">
                <a16:creationId xmlns:a16="http://schemas.microsoft.com/office/drawing/2014/main" id="{72365586-B5F6-7B68-6671-EDD3DB1AD593}"/>
              </a:ext>
            </a:extLst>
          </p:cNvPr>
          <p:cNvSpPr/>
          <p:nvPr/>
        </p:nvSpPr>
        <p:spPr>
          <a:xfrm>
            <a:off x="5107021" y="2071991"/>
            <a:ext cx="2422188" cy="807396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7C0CA5-B3FB-55B1-A9CE-17E327879EB8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10800000">
            <a:off x="5077152" y="5506161"/>
            <a:ext cx="2420322" cy="82912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297815F-C6A5-34CF-0C19-7FA1A4CB0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D4C95-DD11-4B01-858E-2A22D765CD45}" type="slidenum">
              <a:rPr lang="de-DE" smtClean="0"/>
              <a:t>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6575D1-5045-CEF9-71AC-B5DD2DC5B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78914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CA263-7623-D863-4C9C-C35453D2E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690688"/>
          </a:xfrm>
        </p:spPr>
        <p:txBody>
          <a:bodyPr/>
          <a:lstStyle/>
          <a:p>
            <a:r>
              <a:rPr lang="de-DE" sz="2000" dirty="0"/>
              <a:t>Abschluss                          </a:t>
            </a:r>
            <a:r>
              <a:rPr lang="de-DE" b="1" dirty="0">
                <a:solidFill>
                  <a:srgbClr val="0070C0"/>
                </a:solidFill>
              </a:rPr>
              <a:t> Qualitätssicherung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5219A-5369-9FA6-DC4C-6BA68CADD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705" y="2157896"/>
            <a:ext cx="10867417" cy="4381016"/>
          </a:xfrm>
        </p:spPr>
        <p:txBody>
          <a:bodyPr>
            <a:normAutofit/>
          </a:bodyPr>
          <a:lstStyle/>
          <a:p>
            <a:pPr algn="just"/>
            <a:r>
              <a:rPr lang="de-DE" b="1" dirty="0">
                <a:solidFill>
                  <a:srgbClr val="0070C0"/>
                </a:solidFill>
              </a:rPr>
              <a:t>Erweiterbarkeit</a:t>
            </a:r>
            <a:r>
              <a:rPr lang="de-DE" dirty="0"/>
              <a:t> und </a:t>
            </a:r>
            <a:r>
              <a:rPr lang="de-DE" b="1" dirty="0">
                <a:solidFill>
                  <a:srgbClr val="0070C0"/>
                </a:solidFill>
              </a:rPr>
              <a:t>Wartbarkeit</a:t>
            </a:r>
            <a:r>
              <a:rPr lang="de-DE" dirty="0"/>
              <a:t>: Das Programm wurde in Form von einzelnen Funktionen geschrieben, die bei Bedarf überarbeitet und erweitert werden können.</a:t>
            </a:r>
          </a:p>
          <a:p>
            <a:pPr algn="just"/>
            <a:r>
              <a:rPr lang="de-DE" b="1" dirty="0">
                <a:solidFill>
                  <a:srgbClr val="0070C0"/>
                </a:solidFill>
              </a:rPr>
              <a:t>Wiederverwendbarkeit</a:t>
            </a:r>
            <a:r>
              <a:rPr lang="de-DE" dirty="0"/>
              <a:t>: Codekomponenten können in verschiedenen Teilen des Programms oder in zukünftigen Projekten wiederverwendet werden. </a:t>
            </a:r>
          </a:p>
          <a:p>
            <a:pPr algn="just"/>
            <a:r>
              <a:rPr lang="de-DE" b="1" dirty="0">
                <a:solidFill>
                  <a:srgbClr val="0070C0"/>
                </a:solidFill>
              </a:rPr>
              <a:t>Lesbarkeit des Codes</a:t>
            </a:r>
            <a:r>
              <a:rPr lang="de-DE" dirty="0"/>
              <a:t>: Das Programm ist mit ausführlichen Kommentaren versehen und eine detaillierte Beschreibung ist im GitLab verfügbar. 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2E8300-5054-C020-488B-E4A05B3AB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D4C95-DD11-4B01-858E-2A22D765CD45}" type="slidenum">
              <a:rPr lang="de-DE" smtClean="0"/>
              <a:t>10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28AEF1-D5B5-2208-7AAA-0EAB4DD0E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64336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CC4A2-03EB-12C0-00E1-CA1D1EB27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540328"/>
            <a:ext cx="10515600" cy="523702"/>
          </a:xfrm>
        </p:spPr>
        <p:txBody>
          <a:bodyPr>
            <a:noAutofit/>
          </a:bodyPr>
          <a:lstStyle/>
          <a:p>
            <a:pPr algn="ctr"/>
            <a:r>
              <a:rPr lang="de-DE" sz="40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FAZIT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A5167D-06F7-732E-6850-9331024220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745672"/>
            <a:ext cx="10515600" cy="3848793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de-DE" dirty="0">
                <a:solidFill>
                  <a:schemeClr val="tx1"/>
                </a:solidFill>
              </a:rPr>
              <a:t>Die Arbeit am Projekt verlief planmäßig.  Es kam zu kleineren Abweichungen. </a:t>
            </a:r>
          </a:p>
          <a:p>
            <a:r>
              <a:rPr lang="de-DE" dirty="0">
                <a:solidFill>
                  <a:schemeClr val="tx1"/>
                </a:solidFill>
              </a:rPr>
              <a:t>Einige Teile des Programms dauerten länger, andere waren einfacher als erwartet. Insgesamt konnte ich den Zeitrahmen einhalten. </a:t>
            </a:r>
            <a:br>
              <a:rPr lang="de-DE" dirty="0">
                <a:solidFill>
                  <a:schemeClr val="tx1"/>
                </a:solidFill>
              </a:rPr>
            </a:b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Persönlich habe ich meine Fähigkeiten in Python und PyCharm verbessert. </a:t>
            </a:r>
            <a:br>
              <a:rPr lang="de-DE" dirty="0">
                <a:solidFill>
                  <a:schemeClr val="tx1"/>
                </a:solidFill>
              </a:rPr>
            </a:b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Das Problem der Speicherung von Webinhalten wird im Internet vielfach diskutiert. Es gibt Lösungen, die auch Standardmodule von Python verwenden. Die Empfehlungen und Erklärungen aus diesen Diskussionen waren sehr hilfreich.</a:t>
            </a:r>
            <a:br>
              <a:rPr lang="de-DE" dirty="0"/>
            </a:br>
            <a:endParaRPr lang="de-DE" dirty="0"/>
          </a:p>
          <a:p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93C135-5472-9E58-4965-639C07D1F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D4C95-DD11-4B01-858E-2A22D765CD45}" type="slidenum">
              <a:rPr lang="de-DE" smtClean="0"/>
              <a:t>11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ED57AC-4FD3-D53A-6FA1-AD1495EED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61497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D2D4C-AECD-36CD-4C75-A1C898318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81327"/>
            <a:ext cx="10515600" cy="4075889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/>
            <a:br>
              <a:rPr lang="de-DE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de-DE" dirty="0">
                <a:solidFill>
                  <a:schemeClr val="accent2">
                    <a:lumMod val="50000"/>
                  </a:schemeClr>
                </a:solidFill>
              </a:rPr>
              <a:t>Vielen Dank für Ihre Aufmerksamkeit!</a:t>
            </a:r>
            <a:br>
              <a:rPr lang="de-DE" dirty="0">
                <a:solidFill>
                  <a:schemeClr val="accent2">
                    <a:lumMod val="50000"/>
                  </a:schemeClr>
                </a:solidFill>
              </a:rPr>
            </a:br>
            <a:br>
              <a:rPr lang="de-DE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de-DE" dirty="0">
                <a:solidFill>
                  <a:schemeClr val="accent2">
                    <a:lumMod val="50000"/>
                  </a:schemeClr>
                </a:solidFill>
              </a:rPr>
              <a:t>ENDE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62D111-BD06-B1C8-8760-1646314CD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D4C95-DD11-4B01-858E-2A22D765CD45}" type="slidenum">
              <a:rPr lang="de-DE" smtClean="0"/>
              <a:t>12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0A5A71-51A1-26E3-477F-D50AA2FD6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solidFill>
                  <a:schemeClr val="accent2">
                    <a:lumMod val="7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19230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2E9EF-5025-860B-0247-B2A7527B325B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de-DE" dirty="0"/>
              <a:t>Das Projekt  wurde gemäß dem klassischen  Wasserfallmodell mit vier Phasen durchgeführt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411C940B-FE8C-021C-2353-7922176ACF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8337" y="2183928"/>
            <a:ext cx="8315325" cy="3695700"/>
          </a:xfr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1B1E6FB2-F2A9-F442-748C-A74B003613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157" y="3789680"/>
            <a:ext cx="2802792" cy="18694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33673E2-50E0-6D75-6D31-E43FD70CBFFC}"/>
              </a:ext>
            </a:extLst>
          </p:cNvPr>
          <p:cNvSpPr txBox="1"/>
          <p:nvPr/>
        </p:nvSpPr>
        <p:spPr>
          <a:xfrm>
            <a:off x="905157" y="2315183"/>
            <a:ext cx="933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6 St.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FC5BEC-4AAF-E9CB-CC3D-A465E2125165}"/>
              </a:ext>
            </a:extLst>
          </p:cNvPr>
          <p:cNvSpPr txBox="1"/>
          <p:nvPr/>
        </p:nvSpPr>
        <p:spPr>
          <a:xfrm>
            <a:off x="4717915" y="2908570"/>
            <a:ext cx="787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9 St.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FBB7C3-3518-356D-D0DE-A78E23747653}"/>
              </a:ext>
            </a:extLst>
          </p:cNvPr>
          <p:cNvSpPr txBox="1"/>
          <p:nvPr/>
        </p:nvSpPr>
        <p:spPr>
          <a:xfrm>
            <a:off x="4717915" y="4724400"/>
            <a:ext cx="933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51 St.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C97848-7465-F91A-B908-234007B690A3}"/>
              </a:ext>
            </a:extLst>
          </p:cNvPr>
          <p:cNvSpPr txBox="1"/>
          <p:nvPr/>
        </p:nvSpPr>
        <p:spPr>
          <a:xfrm>
            <a:off x="10353471" y="5398851"/>
            <a:ext cx="759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14 St.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E38090-5B85-D733-3146-2558D570B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D4C95-DD11-4B01-858E-2A22D765CD45}" type="slidenum">
              <a:rPr lang="de-DE" smtClean="0"/>
              <a:t>2</a:t>
            </a:fld>
            <a:endParaRPr lang="de-DE"/>
          </a:p>
        </p:txBody>
      </p:sp>
      <p:pic>
        <p:nvPicPr>
          <p:cNvPr id="9" name="Picture 8" descr="A person using a computer&#10;&#10;Description automatically generated">
            <a:extLst>
              <a:ext uri="{FF2B5EF4-FFF2-40B4-BE49-F238E27FC236}">
                <a16:creationId xmlns:a16="http://schemas.microsoft.com/office/drawing/2014/main" id="{5E1BD17C-C683-9AD8-AC46-52EF826557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6876" y="2162546"/>
            <a:ext cx="1736544" cy="2063026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2348B5-552B-00E5-052E-38AC1CF62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36936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DFDB511-68FA-F606-DBDC-3E7ECA3FA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36525"/>
            <a:ext cx="10515600" cy="1208014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de-DE" sz="2200" dirty="0">
                <a:solidFill>
                  <a:schemeClr val="accent6">
                    <a:lumMod val="50000"/>
                  </a:schemeClr>
                </a:solidFill>
              </a:rPr>
              <a:t>Definitionsphase</a:t>
            </a:r>
            <a:br>
              <a:rPr lang="de-DE" sz="2200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de-DE" sz="3100" dirty="0">
                <a:solidFill>
                  <a:schemeClr val="accent6">
                    <a:lumMod val="50000"/>
                  </a:schemeClr>
                </a:solidFill>
              </a:rPr>
              <a:t> Ziel : Die vorhandenen </a:t>
            </a:r>
            <a:r>
              <a:rPr lang="de-DE" sz="3100" dirty="0">
                <a:solidFill>
                  <a:schemeClr val="accent6">
                    <a:lumMod val="50000"/>
                  </a:schemeClr>
                </a:solidFill>
                <a:effectLst/>
                <a:ea typeface="Aptos" panose="020B0004020202020204" pitchFamily="34" charset="0"/>
              </a:rPr>
              <a:t>Ressourcen optimal zu nutzen und </a:t>
            </a:r>
            <a:br>
              <a:rPr lang="de-DE" sz="3100" dirty="0">
                <a:solidFill>
                  <a:schemeClr val="accent6">
                    <a:lumMod val="50000"/>
                  </a:schemeClr>
                </a:solidFill>
                <a:effectLst/>
                <a:ea typeface="Aptos" panose="020B0004020202020204" pitchFamily="34" charset="0"/>
              </a:rPr>
            </a:br>
            <a:r>
              <a:rPr lang="de-DE" sz="3100" dirty="0">
                <a:solidFill>
                  <a:schemeClr val="accent6">
                    <a:lumMod val="50000"/>
                  </a:schemeClr>
                </a:solidFill>
                <a:effectLst/>
                <a:ea typeface="Aptos" panose="020B0004020202020204" pitchFamily="34" charset="0"/>
              </a:rPr>
              <a:t>weitere Kosten zu minimieren</a:t>
            </a:r>
            <a:endParaRPr lang="de-DE" sz="31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DD009F8-6CBA-0A22-C573-34C64AF06C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1644068"/>
            <a:ext cx="5181600" cy="4502732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0" indent="0">
              <a:buNone/>
            </a:pPr>
            <a:r>
              <a:rPr lang="de-DE" b="1" dirty="0">
                <a:ln/>
                <a:solidFill>
                  <a:schemeClr val="accent3"/>
                </a:solidFill>
              </a:rPr>
              <a:t>Anforderungen:</a:t>
            </a:r>
          </a:p>
          <a:p>
            <a:r>
              <a:rPr lang="de-DE" dirty="0"/>
              <a:t>Python, Module der Standartbibliothek </a:t>
            </a:r>
          </a:p>
          <a:p>
            <a:r>
              <a:rPr lang="de-DE" dirty="0"/>
              <a:t>PyCharm-Umgebung , Konsole</a:t>
            </a:r>
          </a:p>
          <a:p>
            <a:r>
              <a:rPr lang="de-DE" dirty="0"/>
              <a:t>Webseite und untergeordnete Seite  als eine HTML- Datei lokal speichern</a:t>
            </a:r>
          </a:p>
          <a:p>
            <a:r>
              <a:rPr lang="de-DE" dirty="0"/>
              <a:t>Rekursiver Algorithmus für die Seitenanalöse   </a:t>
            </a:r>
          </a:p>
          <a:p>
            <a:endParaRPr lang="de-DE" b="1" dirty="0">
              <a:ln/>
              <a:solidFill>
                <a:schemeClr val="accent3"/>
              </a:solidFill>
            </a:endParaRPr>
          </a:p>
          <a:p>
            <a:endParaRPr lang="de-DE" b="1" dirty="0">
              <a:ln/>
              <a:solidFill>
                <a:schemeClr val="accent3"/>
              </a:solidFill>
            </a:endParaRPr>
          </a:p>
          <a:p>
            <a:endParaRPr lang="de-DE" b="1" dirty="0">
              <a:ln/>
              <a:solidFill>
                <a:schemeClr val="accent3"/>
              </a:solidFill>
            </a:endParaRPr>
          </a:p>
          <a:p>
            <a:pPr marL="0" indent="0">
              <a:buNone/>
            </a:pPr>
            <a:endParaRPr lang="de-DE" b="1" dirty="0">
              <a:ln/>
              <a:solidFill>
                <a:schemeClr val="accent3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45F03AA-ED70-7478-BBAC-00F62B7117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644068"/>
            <a:ext cx="5181600" cy="4502732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0" indent="0">
              <a:buNone/>
            </a:pPr>
            <a:r>
              <a:rPr lang="de-DE" sz="2000" b="1" dirty="0">
                <a:ln/>
                <a:solidFill>
                  <a:schemeClr val="accent3"/>
                </a:solidFill>
              </a:rPr>
              <a:t>Der Benutzer muss eingeben: </a:t>
            </a:r>
          </a:p>
          <a:p>
            <a:r>
              <a:rPr lang="de-DE" sz="2000" dirty="0"/>
              <a:t>Linkadresse der Seite</a:t>
            </a:r>
          </a:p>
          <a:p>
            <a:r>
              <a:rPr lang="de-DE" sz="2000" dirty="0"/>
              <a:t>Pfad und Dateiname für Speichern</a:t>
            </a:r>
          </a:p>
          <a:p>
            <a:pPr marL="0" indent="0">
              <a:buNone/>
            </a:pPr>
            <a:r>
              <a:rPr lang="de-DE" b="1" dirty="0">
                <a:ln/>
                <a:solidFill>
                  <a:schemeClr val="accent3"/>
                </a:solidFill>
              </a:rPr>
              <a:t> </a:t>
            </a:r>
          </a:p>
          <a:p>
            <a:pPr marL="0" indent="0">
              <a:buNone/>
            </a:pPr>
            <a:endParaRPr lang="de-DE" b="1" dirty="0">
              <a:ln/>
              <a:solidFill>
                <a:schemeClr val="accent3"/>
              </a:solidFill>
            </a:endParaRPr>
          </a:p>
          <a:p>
            <a:pPr marL="0" indent="0">
              <a:buNone/>
            </a:pPr>
            <a:endParaRPr lang="de-DE" b="1" dirty="0">
              <a:ln/>
              <a:solidFill>
                <a:schemeClr val="accent3"/>
              </a:solidFill>
            </a:endParaRPr>
          </a:p>
          <a:p>
            <a:pPr marL="0" indent="0">
              <a:buNone/>
            </a:pPr>
            <a:endParaRPr lang="de-DE" sz="2000" b="1" dirty="0">
              <a:ln/>
              <a:solidFill>
                <a:schemeClr val="accent3"/>
              </a:solidFill>
            </a:endParaRPr>
          </a:p>
          <a:p>
            <a:pPr marL="0" indent="0">
              <a:buNone/>
            </a:pPr>
            <a:endParaRPr lang="de-DE" sz="2000" b="1" dirty="0">
              <a:ln/>
              <a:solidFill>
                <a:schemeClr val="accent3"/>
              </a:solidFill>
            </a:endParaRPr>
          </a:p>
          <a:p>
            <a:pPr marL="0" indent="0">
              <a:buNone/>
            </a:pPr>
            <a:endParaRPr lang="de-DE" sz="2000" b="1" dirty="0">
              <a:ln/>
              <a:solidFill>
                <a:schemeClr val="accent3"/>
              </a:solidFill>
            </a:endParaRPr>
          </a:p>
          <a:p>
            <a:pPr marL="0" indent="0">
              <a:buNone/>
            </a:pPr>
            <a:r>
              <a:rPr lang="de-DE" sz="2000" b="1" dirty="0">
                <a:ln/>
                <a:solidFill>
                  <a:schemeClr val="accent3"/>
                </a:solidFill>
              </a:rPr>
              <a:t>Ausgegeben: </a:t>
            </a:r>
            <a:r>
              <a:rPr lang="de-DE" sz="2000" dirty="0"/>
              <a:t>HTML-Datei</a:t>
            </a:r>
            <a:endParaRPr lang="de-DE" sz="2000" b="1" dirty="0">
              <a:ln/>
              <a:solidFill>
                <a:schemeClr val="accent3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18AFD2-DC0A-F93C-4D19-1CF21F453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D4C95-DD11-4B01-858E-2A22D765CD45}" type="slidenum">
              <a:rPr lang="de-DE" smtClean="0"/>
              <a:t>3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A004BB-5F60-CCF8-0C11-92A87F53D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56E1FEE-884E-D968-4CB3-5D44978F7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8774" y="2836738"/>
            <a:ext cx="4325579" cy="2726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139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E74B6-5A77-D4D2-DF70-815B34138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6203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de-DE" sz="2000" dirty="0">
                <a:solidFill>
                  <a:schemeClr val="accent2">
                    <a:lumMod val="50000"/>
                  </a:schemeClr>
                </a:solidFill>
              </a:rPr>
              <a:t>Planung</a:t>
            </a:r>
            <a:r>
              <a:rPr lang="de-DE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br>
              <a:rPr lang="de-DE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de-DE" sz="4000" dirty="0">
                <a:solidFill>
                  <a:schemeClr val="accent2">
                    <a:lumMod val="50000"/>
                  </a:schemeClr>
                </a:solidFill>
              </a:rPr>
              <a:t>Programmlogik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6E78F0A-347E-5C55-C962-81F7BBCE0E6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650999" y="2525600"/>
            <a:ext cx="4216240" cy="28542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FD42EFF-9F15-BED9-D8C9-896E6C431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D4C95-DD11-4B01-858E-2A22D765CD45}" type="slidenum">
              <a:rPr lang="de-DE" smtClean="0"/>
              <a:t>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4ADF8B-8A5F-E05C-0CC4-BD6A6E8E2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 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0EC20530-54A8-44D9-5C14-329E9340DBA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3112203" y="1777058"/>
            <a:ext cx="1550791" cy="43513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47072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370E7-CC89-1F5A-F6E2-D4989EF2B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932" y="136526"/>
            <a:ext cx="10515600" cy="1069902"/>
          </a:xfrm>
        </p:spPr>
        <p:txBody>
          <a:bodyPr>
            <a:normAutofit/>
          </a:bodyPr>
          <a:lstStyle/>
          <a:p>
            <a:r>
              <a:rPr lang="de-DE" sz="2000" dirty="0"/>
              <a:t>                               Umsetzung               </a:t>
            </a:r>
            <a:r>
              <a:rPr lang="de-DE" sz="2800" dirty="0">
                <a:solidFill>
                  <a:schemeClr val="accent2">
                    <a:lumMod val="50000"/>
                  </a:schemeClr>
                </a:solidFill>
              </a:rPr>
              <a:t>HTML-Dateierstellung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996D24F-D620-3552-DF4D-C1C0D2BB66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93493" y="4485011"/>
            <a:ext cx="6698507" cy="14370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67CF210-F6FA-1E21-51F5-91ADE2D95DE0}"/>
              </a:ext>
            </a:extLst>
          </p:cNvPr>
          <p:cNvSpPr txBox="1"/>
          <p:nvPr/>
        </p:nvSpPr>
        <p:spPr>
          <a:xfrm>
            <a:off x="0" y="3599732"/>
            <a:ext cx="114299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Datei bereits</a:t>
            </a:r>
          </a:p>
          <a:p>
            <a:r>
              <a:rPr lang="de-DE" dirty="0"/>
              <a:t>existiert?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6A1A2B-0329-E81E-12A7-E955E0BD0374}"/>
              </a:ext>
            </a:extLst>
          </p:cNvPr>
          <p:cNvSpPr txBox="1"/>
          <p:nvPr/>
        </p:nvSpPr>
        <p:spPr>
          <a:xfrm>
            <a:off x="6698509" y="1877438"/>
            <a:ext cx="5169236" cy="1200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import os</a:t>
            </a:r>
          </a:p>
          <a:p>
            <a:endParaRPr lang="de-DE" dirty="0"/>
          </a:p>
          <a:p>
            <a:r>
              <a:rPr lang="de-DE" dirty="0"/>
              <a:t>                                        os.path.join</a:t>
            </a:r>
          </a:p>
          <a:p>
            <a:r>
              <a:rPr lang="de-DE" dirty="0"/>
              <a:t>Pfad  + Dateiname                              vollständiger Pfad    </a:t>
            </a:r>
            <a:r>
              <a:rPr lang="de-DE" dirty="0">
                <a:sym typeface="Wingdings" panose="05000000000000000000" pitchFamily="2" charset="2"/>
              </a:rPr>
              <a:t> </a:t>
            </a:r>
            <a:endParaRPr lang="de-DE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6C9A257-CF99-2608-05DC-14C8088B0999}"/>
              </a:ext>
            </a:extLst>
          </p:cNvPr>
          <p:cNvCxnSpPr/>
          <p:nvPr/>
        </p:nvCxnSpPr>
        <p:spPr>
          <a:xfrm>
            <a:off x="8616782" y="2879387"/>
            <a:ext cx="133268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24F796-8A30-318A-7C4D-77F978CF1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D4C95-DD11-4B01-858E-2A22D765CD45}" type="slidenum">
              <a:rPr lang="de-DE" smtClean="0"/>
              <a:t>5</a:t>
            </a:fld>
            <a:endParaRPr lang="de-DE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8E89E05-EA67-BE28-7506-BD9BE95B3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589" y="828973"/>
            <a:ext cx="4351304" cy="5709939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4E6CB-7074-3F2D-752A-022B08469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16291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A8628-4F47-ACEC-1BB5-ABC0CCFFF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000" dirty="0"/>
              <a:t>Umsetzung</a:t>
            </a:r>
            <a:r>
              <a:rPr lang="de-DE" sz="3600" dirty="0"/>
              <a:t>   </a:t>
            </a:r>
            <a:r>
              <a:rPr lang="de-DE" sz="2800" dirty="0">
                <a:solidFill>
                  <a:schemeClr val="accent2">
                    <a:lumMod val="50000"/>
                  </a:schemeClr>
                </a:solidFill>
              </a:rPr>
              <a:t>Erhalten von HTML-Code</a:t>
            </a:r>
            <a:endParaRPr lang="de-DE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FC15D-C5AF-AF65-69E4-AD5DC221F5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1" y="1825625"/>
            <a:ext cx="2918298" cy="4511944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de-DE" sz="2200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de-DE" sz="2200" dirty="0">
                <a:highlight>
                  <a:srgbClr val="FFFF00"/>
                </a:highlight>
              </a:rPr>
              <a:t>import urllib.request</a:t>
            </a:r>
          </a:p>
          <a:p>
            <a:r>
              <a:rPr lang="de-DE" dirty="0"/>
              <a:t>Nimmt eine URL als Eingabe</a:t>
            </a:r>
          </a:p>
          <a:p>
            <a:r>
              <a:rPr lang="de-DE" dirty="0"/>
              <a:t>Öffnet eine Verbindung zum Server</a:t>
            </a:r>
          </a:p>
          <a:p>
            <a:r>
              <a:rPr lang="de-DE" dirty="0"/>
              <a:t>Sendet eine HTTP-Anfrage </a:t>
            </a:r>
          </a:p>
          <a:p>
            <a:r>
              <a:rPr lang="de-DE" dirty="0"/>
              <a:t>Empfängt die Antwort vom Server, die die Daten und Header enthält.</a:t>
            </a:r>
          </a:p>
          <a:p>
            <a:pPr marL="0" indent="0">
              <a:buNone/>
            </a:pPr>
            <a:r>
              <a:rPr lang="de-DE" dirty="0">
                <a:highlight>
                  <a:srgbClr val="00FFFF"/>
                </a:highlight>
              </a:rPr>
              <a:t>read()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4968FCF-F1C6-69B5-1088-95E0F2B57D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540869" y="1611613"/>
            <a:ext cx="8453335" cy="2055715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1800" b="1" kern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def 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get_html_code(this_url):</a:t>
            </a:r>
            <a:br>
              <a:rPr lang="en-US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800" b="1" kern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try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:</a:t>
            </a:r>
            <a:br>
              <a:rPr lang="en-US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    </a:t>
            </a:r>
            <a:r>
              <a:rPr lang="en-US" sz="1800" i="1" kern="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# Open the URL and read its contents</a:t>
            </a:r>
            <a:br>
              <a:rPr lang="en-US" sz="1800" i="1" kern="0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800" i="1" kern="0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    </a:t>
            </a:r>
            <a:r>
              <a:rPr lang="en-US" sz="1800" b="1" kern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with </a:t>
            </a:r>
            <a:r>
              <a:rPr lang="en-US" sz="1800" kern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urllib.request.urlopen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(this_url) </a:t>
            </a:r>
            <a:r>
              <a:rPr lang="en-US" sz="1800" b="1" kern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as 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response:</a:t>
            </a:r>
            <a:br>
              <a:rPr lang="en-US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        this_html_code = response.</a:t>
            </a:r>
            <a:r>
              <a:rPr lang="en-US" sz="1800" kern="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read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().decode(</a:t>
            </a:r>
            <a:r>
              <a:rPr lang="en-US" sz="1800" b="1" kern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'utf-8'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br>
              <a:rPr lang="en-US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        </a:t>
            </a:r>
            <a:r>
              <a:rPr lang="en-US" sz="1800" b="1" kern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return 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this_html_code</a:t>
            </a:r>
            <a:br>
              <a:rPr lang="en-US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800" b="1" kern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except </a:t>
            </a:r>
            <a:r>
              <a:rPr lang="en-US" sz="1800" kern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urllib.error.URLError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800" b="1" kern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as 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e:</a:t>
            </a:r>
            <a:br>
              <a:rPr lang="en-US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    </a:t>
            </a:r>
            <a:r>
              <a:rPr lang="en-US" sz="1800" kern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print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800" b="1" kern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"Error fetching the page: "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, e.reason)</a:t>
            </a:r>
            <a:br>
              <a:rPr lang="en-US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    </a:t>
            </a:r>
            <a:r>
              <a:rPr lang="en-US" sz="1800" b="1" kern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return None</a:t>
            </a:r>
            <a:br>
              <a:rPr lang="en-US" sz="1800" b="1" kern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endParaRPr lang="en-US" sz="1800" b="1" kern="0" dirty="0">
              <a:solidFill>
                <a:srgbClr val="000080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b="1" kern="0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5C43F84-979F-19E9-E312-7BC2164D8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1059" y="4411492"/>
            <a:ext cx="6226935" cy="192607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23C0B96-A974-54DA-7F8F-99B35A11D26B}"/>
              </a:ext>
            </a:extLst>
          </p:cNvPr>
          <p:cNvSpPr txBox="1"/>
          <p:nvPr/>
        </p:nvSpPr>
        <p:spPr>
          <a:xfrm>
            <a:off x="4708188" y="4001294"/>
            <a:ext cx="4413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highlight>
                  <a:srgbClr val="FFFF00"/>
                </a:highlight>
              </a:rPr>
              <a:t>import urllib.error</a:t>
            </a:r>
          </a:p>
        </p:txBody>
      </p:sp>
      <p:sp>
        <p:nvSpPr>
          <p:cNvPr id="20" name="Arrow: Curved Left 19">
            <a:extLst>
              <a:ext uri="{FF2B5EF4-FFF2-40B4-BE49-F238E27FC236}">
                <a16:creationId xmlns:a16="http://schemas.microsoft.com/office/drawing/2014/main" id="{00A4C196-B760-A7D0-D174-5ACA7351C3E0}"/>
              </a:ext>
            </a:extLst>
          </p:cNvPr>
          <p:cNvSpPr/>
          <p:nvPr/>
        </p:nvSpPr>
        <p:spPr>
          <a:xfrm rot="396986">
            <a:off x="6828817" y="2937176"/>
            <a:ext cx="603115" cy="1325563"/>
          </a:xfrm>
          <a:prstGeom prst="curvedLeftArrow">
            <a:avLst/>
          </a:prstGeom>
          <a:solidFill>
            <a:srgbClr val="FFC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3" name="Arrow: Curved Right 22">
            <a:extLst>
              <a:ext uri="{FF2B5EF4-FFF2-40B4-BE49-F238E27FC236}">
                <a16:creationId xmlns:a16="http://schemas.microsoft.com/office/drawing/2014/main" id="{90C0E5B7-185B-4308-69F9-D8948E058FD5}"/>
              </a:ext>
            </a:extLst>
          </p:cNvPr>
          <p:cNvSpPr/>
          <p:nvPr/>
        </p:nvSpPr>
        <p:spPr>
          <a:xfrm rot="4583555">
            <a:off x="3129172" y="1348728"/>
            <a:ext cx="440622" cy="1454329"/>
          </a:xfrm>
          <a:prstGeom prst="curvedRightArrow">
            <a:avLst/>
          </a:prstGeom>
          <a:solidFill>
            <a:srgbClr val="FFC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0B5F47-A590-391C-5072-7B713CFEB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D4C95-DD11-4B01-858E-2A22D765CD45}" type="slidenum">
              <a:rPr lang="de-DE" smtClean="0"/>
              <a:t>6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079EA-3A4D-FE1E-FCD1-8EEAF7D4E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51290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E92BA-45BE-B4CF-5743-2ECFA3424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3200" dirty="0">
                <a:solidFill>
                  <a:schemeClr val="accent2">
                    <a:lumMod val="50000"/>
                  </a:schemeClr>
                </a:solidFill>
              </a:rPr>
              <a:t>Generierung der Liste eindeutiger aktiver URLs:</a:t>
            </a:r>
            <a:br>
              <a:rPr lang="de-DE" sz="3200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de-DE" sz="3200" b="1" dirty="0" err="1">
                <a:solidFill>
                  <a:srgbClr val="C00000"/>
                </a:solidFill>
              </a:rPr>
              <a:t>creating_list_urls</a:t>
            </a:r>
            <a:r>
              <a:rPr lang="de-DE" sz="3200" b="1" dirty="0">
                <a:solidFill>
                  <a:srgbClr val="C00000"/>
                </a:solidFill>
              </a:rPr>
              <a:t>()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F91FAE-170C-02AB-41F6-37A7F1BA952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82990" y="1466245"/>
            <a:ext cx="2341108" cy="4102514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9CFEB5-32B0-0973-7F89-321FE63A1F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45328" y="1832812"/>
            <a:ext cx="7826698" cy="4381414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15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5089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800" b="1" kern="0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2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html.parser </a:t>
            </a:r>
            <a:r>
              <a:rPr lang="en-US" sz="2800" b="1" kern="0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2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HTMLParser</a:t>
            </a:r>
            <a:br>
              <a:rPr lang="en-US" sz="2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800" b="1" kern="0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2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LinkParser(HTMLParser):</a:t>
            </a:r>
            <a:br>
              <a:rPr lang="en-US" sz="2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800" b="1" kern="0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2800" kern="0" dirty="0">
                <a:solidFill>
                  <a:srgbClr val="B200B2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__init__</a:t>
            </a:r>
            <a:r>
              <a:rPr lang="en-US" sz="2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kern="0" dirty="0">
                <a:solidFill>
                  <a:srgbClr val="94558D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en-US" sz="2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br>
              <a:rPr lang="en-US" sz="2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# </a:t>
            </a:r>
            <a:r>
              <a:rPr lang="en-US" sz="2800" kern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Aufruf des Konstruktors der Elternklasse HTMLParser</a:t>
            </a:r>
            <a:r>
              <a:rPr lang="en-US" sz="2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2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kern="0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super</a:t>
            </a:r>
            <a:r>
              <a:rPr lang="en-US" sz="2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en-US" sz="2800" kern="0" dirty="0">
                <a:solidFill>
                  <a:srgbClr val="B200B2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__init__</a:t>
            </a:r>
            <a:r>
              <a:rPr lang="en-US" sz="2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            </a:t>
            </a:r>
            <a:endParaRPr lang="de-DE" sz="4000" kern="100" dirty="0">
              <a:effectLst/>
              <a:highlight>
                <a:srgbClr val="FFFFFF"/>
              </a:highlight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5089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de-DE" sz="2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# </a:t>
            </a:r>
            <a:r>
              <a:rPr lang="de-DE" sz="2800" kern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Initialisierung der leeren Liste zum Speichern der Links</a:t>
            </a:r>
            <a:endParaRPr lang="de-DE" sz="4000" kern="100" dirty="0">
              <a:effectLst/>
              <a:highlight>
                <a:srgbClr val="FFFFFF"/>
              </a:highlight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5089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de-DE" sz="2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de-DE" sz="2800" kern="0" dirty="0">
                <a:solidFill>
                  <a:srgbClr val="94558D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de-DE" sz="2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.links = []     </a:t>
            </a:r>
            <a:br>
              <a:rPr lang="de-DE" sz="2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sz="2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de-DE" sz="2800" b="1" kern="0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de-DE" sz="2800" kern="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handle_starttag(</a:t>
            </a:r>
            <a:r>
              <a:rPr lang="de-DE" sz="2800" kern="0" dirty="0">
                <a:solidFill>
                  <a:srgbClr val="94558D"/>
                </a:solidFill>
                <a:effectLst/>
                <a:highlight>
                  <a:srgbClr val="00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de-DE" sz="2800" kern="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tag, attrs):</a:t>
            </a:r>
            <a:br>
              <a:rPr lang="de-DE" sz="2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sz="2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de-DE" sz="2800" b="1" kern="0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de-DE" sz="2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tag == </a:t>
            </a:r>
            <a:r>
              <a:rPr lang="de-DE" sz="2800" b="1" kern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'a'</a:t>
            </a:r>
            <a:r>
              <a:rPr lang="de-DE" sz="2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 # </a:t>
            </a:r>
            <a:r>
              <a:rPr lang="de-DE" sz="2800" kern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Überprüfung, ob das Tag ein Link ist</a:t>
            </a:r>
            <a:br>
              <a:rPr lang="de-DE" sz="2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sz="2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de-DE" sz="2800" b="1" kern="0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de-DE" sz="2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attr, value </a:t>
            </a:r>
            <a:r>
              <a:rPr lang="de-DE" sz="2800" b="1" kern="0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de-DE" sz="2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attrs:</a:t>
            </a:r>
            <a:br>
              <a:rPr lang="de-DE" sz="2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sz="2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de-DE" sz="2800" b="1" kern="0" dirty="0">
                <a:solidFill>
                  <a:srgbClr val="000080"/>
                </a:solidFill>
                <a:effectLst/>
                <a:highlight>
                  <a:srgbClr val="00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de-DE" sz="2800" kern="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attr == </a:t>
            </a:r>
            <a:r>
              <a:rPr lang="de-DE" sz="2800" b="1" kern="0" dirty="0">
                <a:solidFill>
                  <a:srgbClr val="008000"/>
                </a:solidFill>
                <a:effectLst/>
                <a:highlight>
                  <a:srgbClr val="00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'href'</a:t>
            </a:r>
            <a:r>
              <a:rPr lang="de-DE" sz="2800" kern="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de-DE" sz="4000" kern="100" dirty="0">
              <a:effectLst/>
              <a:highlight>
                <a:srgbClr val="00FFFF"/>
              </a:highlight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# </a:t>
            </a:r>
            <a:r>
              <a:rPr lang="en-US" sz="2800" kern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Wenn  das Attribute ‘href’ ist, fügen seinen Wert zur Liste #hinzu</a:t>
            </a:r>
            <a:br>
              <a:rPr lang="en-US" sz="2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2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                    </a:t>
            </a:r>
            <a:r>
              <a:rPr lang="en-US" sz="2800" kern="0" dirty="0">
                <a:solidFill>
                  <a:srgbClr val="94558D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self</a:t>
            </a:r>
            <a:r>
              <a:rPr lang="en-US" sz="2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.links.append(value)</a:t>
            </a:r>
            <a:br>
              <a:rPr lang="en-US" sz="2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en-US" sz="2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endParaRPr lang="de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98FE67-C1A6-90A5-77DF-2C67DB734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D4C95-DD11-4B01-858E-2A22D765CD45}" type="slidenum">
              <a:rPr lang="de-DE" smtClean="0"/>
              <a:t>7</a:t>
            </a:fld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446AB6-216A-6296-5DF6-7BF4775F2F85}"/>
              </a:ext>
            </a:extLst>
          </p:cNvPr>
          <p:cNvSpPr txBox="1"/>
          <p:nvPr/>
        </p:nvSpPr>
        <p:spPr>
          <a:xfrm>
            <a:off x="2724098" y="2144539"/>
            <a:ext cx="168500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Analyse und Verarbeitung von Dokumenten;</a:t>
            </a:r>
          </a:p>
          <a:p>
            <a:r>
              <a:rPr lang="de-DE" sz="1600" dirty="0"/>
              <a:t>Parsen von HTML-Inhalte,</a:t>
            </a:r>
          </a:p>
          <a:p>
            <a:r>
              <a:rPr lang="de-DE" sz="1600" dirty="0"/>
              <a:t>Suchen nach bestimmten Tags und Attributes 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ED911FB-5DB5-59F2-D3FE-1E5E907055C4}"/>
              </a:ext>
            </a:extLst>
          </p:cNvPr>
          <p:cNvCxnSpPr/>
          <p:nvPr/>
        </p:nvCxnSpPr>
        <p:spPr>
          <a:xfrm flipH="1" flipV="1">
            <a:off x="1903615" y="1936865"/>
            <a:ext cx="806334" cy="4738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7BC4F97-A715-5D86-0BF3-DBA26A1EE66A}"/>
              </a:ext>
            </a:extLst>
          </p:cNvPr>
          <p:cNvCxnSpPr/>
          <p:nvPr/>
        </p:nvCxnSpPr>
        <p:spPr>
          <a:xfrm flipV="1">
            <a:off x="4015047" y="2061556"/>
            <a:ext cx="1546168" cy="5077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9CDD155-CE0B-6D2E-CF04-C85F99735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9942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806B1-95E0-1F59-DA72-44F8F9DB0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z="3200" b="0" i="0" u="none" strike="noStrike" kern="1200" cap="none" spc="0" normalizeH="0" baseline="0" noProof="0" dirty="0">
                <a:ln>
                  <a:noFill/>
                </a:ln>
                <a:solidFill>
                  <a:srgbClr val="E97132">
                    <a:lumMod val="50000"/>
                  </a:srgbClr>
                </a:solidFill>
                <a:effectLst/>
                <a:uLnTx/>
                <a:uFillTx/>
                <a:latin typeface="Aptos Display" panose="02110004020202020204"/>
                <a:ea typeface="+mj-ea"/>
                <a:cs typeface="+mj-cs"/>
              </a:rPr>
              <a:t>           Generierung der Liste eindeutiger aktiver URLs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29E5E-A2BE-D388-D5C5-4CF6E67F8C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00783"/>
            <a:ext cx="3539247" cy="477618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de-DE" kern="0" dirty="0"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3400" b="1" kern="0" dirty="0">
                <a:solidFill>
                  <a:schemeClr val="accent2">
                    <a:lumMod val="75000"/>
                  </a:schemeClr>
                </a:solidFill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creating_list_urls() </a:t>
            </a:r>
          </a:p>
          <a:p>
            <a:r>
              <a:rPr lang="de-DE" kern="0" dirty="0"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jede gefundene URL aus der Liste </a:t>
            </a:r>
            <a:r>
              <a:rPr lang="de-DE" kern="0" dirty="0" err="1"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parser.links</a:t>
            </a:r>
            <a:r>
              <a:rPr lang="de-DE" kern="0" dirty="0"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 wird verarbeitet.</a:t>
            </a:r>
          </a:p>
          <a:p>
            <a:r>
              <a:rPr lang="de-DE" kern="0" dirty="0"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Überprüft, ob der Link ein absolutes URL ist</a:t>
            </a:r>
          </a:p>
          <a:p>
            <a:r>
              <a:rPr lang="de-DE" kern="0" dirty="0"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 Ruft des HTML-Codes der Seite vom Link ab</a:t>
            </a:r>
          </a:p>
          <a:p>
            <a:r>
              <a:rPr lang="de-DE" kern="0" dirty="0"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Wenn der HTML-Code erfolgreich abgerufen wurde, werden  die Links zur allgemeinen Liste hinzugefügt</a:t>
            </a:r>
          </a:p>
          <a:p>
            <a:pPr marL="0" indent="0">
              <a:buNone/>
            </a:pPr>
            <a:r>
              <a:rPr lang="de-DE" kern="0" dirty="0"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Danach wird die Funktion creating_list_urls rekursiv aufgerufen, um interne Links zu verarbeiten.</a:t>
            </a:r>
            <a:endParaRPr lang="de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218D7B-4E4D-354E-71B9-10B5B8570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88732" y="1690688"/>
            <a:ext cx="6665068" cy="4486275"/>
          </a:xfrm>
        </p:spPr>
        <p:txBody>
          <a:bodyPr>
            <a:noAutofit/>
          </a:bodyPr>
          <a:lstStyle/>
          <a:p>
            <a:pPr marL="0" indent="0">
              <a:lnSpc>
                <a:spcPct val="115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5089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br>
              <a:rPr lang="de-DE" sz="1400" i="1" kern="0" dirty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sz="1400" i="1" kern="0" dirty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de-DE" sz="1400" b="1" kern="0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de-DE" sz="14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link </a:t>
            </a:r>
            <a:r>
              <a:rPr lang="de-DE" sz="1400" b="1" kern="0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de-DE" sz="14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parser.links:</a:t>
            </a:r>
            <a:br>
              <a:rPr lang="de-DE" sz="14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sz="14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de-DE" sz="1400" b="1" kern="0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de-DE" sz="14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de-DE" sz="14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sz="14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de-DE" sz="1400" b="1" kern="0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de-DE" sz="14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urllib.parse.urlparse(link).scheme == </a:t>
            </a:r>
            <a:r>
              <a:rPr lang="de-DE" sz="1400" b="1" kern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''</a:t>
            </a:r>
            <a:r>
              <a:rPr lang="de-DE" sz="14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de-DE" sz="14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sz="14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de-DE" sz="1400" b="1" kern="0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continue  </a:t>
            </a:r>
            <a:r>
              <a:rPr lang="de-DE" sz="1400" i="1" kern="0" dirty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Relative Links überspringen</a:t>
            </a:r>
            <a:br>
              <a:rPr lang="de-DE" sz="1400" i="1" kern="0" dirty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sz="1400" i="1" kern="0" dirty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br>
              <a:rPr lang="de-DE" sz="1400" i="1" kern="0" dirty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sz="1400" i="1" kern="0" dirty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de-DE" sz="14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this_html_code = get_html_code(link)</a:t>
            </a:r>
            <a:br>
              <a:rPr lang="de-DE" sz="14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sz="14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br>
              <a:rPr lang="de-DE" sz="1400" i="1" kern="0" dirty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sz="1400" i="1" kern="0" dirty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de-DE" sz="1400" b="1" kern="0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de-DE" sz="14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this_html_code:</a:t>
            </a:r>
            <a:br>
              <a:rPr lang="de-DE" sz="14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sz="14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all_links.append(link)</a:t>
            </a:r>
            <a:br>
              <a:rPr lang="de-DE" sz="14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inner_links = </a:t>
            </a:r>
            <a:r>
              <a:rPr lang="en-US" sz="1400" kern="0" dirty="0" err="1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creating_list_urls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(this_html_code, link, visited_urls, </a:t>
            </a:r>
            <a:r>
              <a:rPr lang="en-US" sz="1400" kern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depth + </a:t>
            </a:r>
            <a:r>
              <a:rPr lang="en-US" sz="1400" kern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1</a:t>
            </a:r>
            <a:r>
              <a:rPr lang="en-US" sz="1400" kern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max_depth)</a:t>
            </a:r>
            <a:b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            all_links.extend(inner_links)</a:t>
            </a:r>
            <a:b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    </a:t>
            </a:r>
            <a:r>
              <a:rPr lang="en-US" sz="1400" b="1" kern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except </a:t>
            </a:r>
            <a:r>
              <a:rPr lang="en-US" sz="1400" kern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Exception </a:t>
            </a:r>
            <a:r>
              <a:rPr lang="en-US" sz="1400" b="1" kern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as 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e:</a:t>
            </a:r>
            <a:b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        </a:t>
            </a:r>
            <a:r>
              <a:rPr lang="en-US" sz="1400" kern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print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400" b="1" kern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"Error processing URL:"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, link, e)</a:t>
            </a:r>
            <a:b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---</a:t>
            </a:r>
            <a:br>
              <a:rPr lang="en-US" sz="1400" b="1" kern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b="1" kern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return 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all_links_unique</a:t>
            </a:r>
            <a:b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endParaRPr lang="de-DE" sz="14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75D93A7-E9DC-BD03-1E93-FD443799553C}"/>
              </a:ext>
            </a:extLst>
          </p:cNvPr>
          <p:cNvCxnSpPr/>
          <p:nvPr/>
        </p:nvCxnSpPr>
        <p:spPr>
          <a:xfrm flipV="1">
            <a:off x="3978613" y="2616740"/>
            <a:ext cx="2003898" cy="3995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56048C2-5D92-B53A-3B4E-AB1B2A73C433}"/>
              </a:ext>
            </a:extLst>
          </p:cNvPr>
          <p:cNvCxnSpPr/>
          <p:nvPr/>
        </p:nvCxnSpPr>
        <p:spPr>
          <a:xfrm flipV="1">
            <a:off x="4173166" y="3356043"/>
            <a:ext cx="1922834" cy="1945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7B4ABAD-3554-70BE-40A2-9E32FD7DA52B}"/>
              </a:ext>
            </a:extLst>
          </p:cNvPr>
          <p:cNvCxnSpPr/>
          <p:nvPr/>
        </p:nvCxnSpPr>
        <p:spPr>
          <a:xfrm flipV="1">
            <a:off x="3978613" y="3939702"/>
            <a:ext cx="2117387" cy="3988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D9A36D4-B339-1DB9-8B82-2F1233BAE4A5}"/>
              </a:ext>
            </a:extLst>
          </p:cNvPr>
          <p:cNvCxnSpPr/>
          <p:nvPr/>
        </p:nvCxnSpPr>
        <p:spPr>
          <a:xfrm flipV="1">
            <a:off x="3978613" y="4435813"/>
            <a:ext cx="2801566" cy="8365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EF26AA-2199-F901-3AFE-1FE5A30BF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D4C95-DD11-4B01-858E-2A22D765CD45}" type="slidenum">
              <a:rPr lang="de-DE" smtClean="0"/>
              <a:t>8</a:t>
            </a:fld>
            <a:endParaRPr lang="de-DE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6E2E3E8-5C9C-869B-5188-7B00372D7FC6}"/>
              </a:ext>
            </a:extLst>
          </p:cNvPr>
          <p:cNvCxnSpPr/>
          <p:nvPr/>
        </p:nvCxnSpPr>
        <p:spPr>
          <a:xfrm>
            <a:off x="4173166" y="2071991"/>
            <a:ext cx="10408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153FF1C-B5B3-7B42-C1FB-EC1CAD007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98578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E5815-6940-AA2E-C7EC-5006842C3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1032436"/>
          </a:xfrm>
        </p:spPr>
        <p:txBody>
          <a:bodyPr/>
          <a:lstStyle/>
          <a:p>
            <a:r>
              <a:rPr lang="de-DE" dirty="0"/>
              <a:t>RUN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E8BBCA-7B4F-7794-1DF7-9A326EE03A8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00216" y="2469184"/>
            <a:ext cx="5181600" cy="3219855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9" name="Rectangle 1">
            <a:extLst>
              <a:ext uri="{FF2B5EF4-FFF2-40B4-BE49-F238E27FC236}">
                <a16:creationId xmlns:a16="http://schemas.microsoft.com/office/drawing/2014/main" id="{549745A9-D806-2BB1-FB3D-28F386441261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838200" y="1367703"/>
            <a:ext cx="5047211" cy="51755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Testing with depth = 2</a:t>
            </a:r>
            <a:b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base_url = get_user_input_url()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this_path 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input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"Enter the path to save the file: 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this_filename 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input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"Enter the file name: 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created_file = create_file_if_not_exists(this_path, 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                             this_filename)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html_code = get_html_code(base_url)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list_of_links = creating_list_urls(html_code, 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                       base_url,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JetBrains Mono"/>
              </a:rPr>
              <a:t>max_depth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=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2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(list_of_links)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save_html_codes(list_of_links, created_file)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7B60A3A-0A91-1F9D-F732-2317B1ABB17B}"/>
              </a:ext>
            </a:extLst>
          </p:cNvPr>
          <p:cNvSpPr/>
          <p:nvPr/>
        </p:nvSpPr>
        <p:spPr>
          <a:xfrm rot="5400000">
            <a:off x="2183858" y="352005"/>
            <a:ext cx="700392" cy="601479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751789-A405-46B7-B4D6-0E6C5E722196}"/>
              </a:ext>
            </a:extLst>
          </p:cNvPr>
          <p:cNvSpPr txBox="1"/>
          <p:nvPr/>
        </p:nvSpPr>
        <p:spPr>
          <a:xfrm>
            <a:off x="6838545" y="6157609"/>
            <a:ext cx="3035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RUN  läuft  ~10 Minuten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2C13F9-0034-72D7-D5EE-CC6B45755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D4C95-DD11-4B01-858E-2A22D765CD45}" type="slidenum">
              <a:rPr lang="de-DE" smtClean="0"/>
              <a:t>9</a:t>
            </a:fld>
            <a:endParaRPr lang="de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6D049E-A899-AB9D-8FD8-A5CF59A6AEF9}"/>
              </a:ext>
            </a:extLst>
          </p:cNvPr>
          <p:cNvSpPr txBox="1"/>
          <p:nvPr/>
        </p:nvSpPr>
        <p:spPr>
          <a:xfrm>
            <a:off x="6692630" y="739302"/>
            <a:ext cx="4766553" cy="923330"/>
          </a:xfrm>
          <a:prstGeom prst="rect">
            <a:avLst/>
          </a:prstGeom>
          <a:solidFill>
            <a:srgbClr val="E9F8FD"/>
          </a:solid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anose="02020603050405020304" pitchFamily="18" charset="0"/>
              </a:rPr>
              <a:t>Erweiterbarkeit </a:t>
            </a:r>
          </a:p>
          <a:p>
            <a:r>
              <a:rPr lang="de-DE" b="1" dirty="0">
                <a:solidFill>
                  <a:schemeClr val="accent6">
                    <a:lumMod val="75000"/>
                  </a:schemeClr>
                </a:solidFill>
                <a:cs typeface="Times New Roman" panose="02020603050405020304" pitchFamily="18" charset="0"/>
              </a:rPr>
              <a:t>                       </a:t>
            </a:r>
            <a:r>
              <a:rPr lang="de-DE" b="1" dirty="0">
                <a:solidFill>
                  <a:srgbClr val="C00000"/>
                </a:solidFill>
                <a:cs typeface="Times New Roman" panose="02020603050405020304" pitchFamily="18" charset="0"/>
              </a:rPr>
              <a:t>Wartbarkeit </a:t>
            </a:r>
          </a:p>
          <a:p>
            <a:r>
              <a:rPr lang="de-DE" sz="1800" b="1" dirty="0">
                <a:solidFill>
                  <a:schemeClr val="accent6">
                    <a:lumMod val="75000"/>
                  </a:schemeClr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                                   </a:t>
            </a:r>
            <a:r>
              <a:rPr lang="de-DE" sz="1800" b="1" dirty="0">
                <a:solidFill>
                  <a:srgbClr val="F5AE45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Wiederverwendbarkeit</a:t>
            </a:r>
            <a:r>
              <a:rPr lang="de-DE" b="1" dirty="0">
                <a:solidFill>
                  <a:schemeClr val="accent6">
                    <a:lumMod val="75000"/>
                  </a:schemeClr>
                </a:solidFill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612AE3-1B73-8326-C459-700482F7F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34093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972</Words>
  <Application>Microsoft Office PowerPoint</Application>
  <PresentationFormat>Breitbild</PresentationFormat>
  <Paragraphs>95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21" baseType="lpstr">
      <vt:lpstr>Aptos</vt:lpstr>
      <vt:lpstr>Aptos Display</vt:lpstr>
      <vt:lpstr>Arial</vt:lpstr>
      <vt:lpstr>Calibri</vt:lpstr>
      <vt:lpstr>Courier New</vt:lpstr>
      <vt:lpstr>JetBrains Mono</vt:lpstr>
      <vt:lpstr>Times New Roman</vt:lpstr>
      <vt:lpstr>Wingdings</vt:lpstr>
      <vt:lpstr>Office Theme</vt:lpstr>
      <vt:lpstr>SmartArchive – Python-Programm zur Speicherung   von HTML-Codes von Webseiten</vt:lpstr>
      <vt:lpstr>Das Projekt  wurde gemäß dem klassischen  Wasserfallmodell mit vier Phasen durchgeführt</vt:lpstr>
      <vt:lpstr>Definitionsphase  Ziel : Die vorhandenen Ressourcen optimal zu nutzen und  weitere Kosten zu minimieren</vt:lpstr>
      <vt:lpstr>Planung  Programmlogik</vt:lpstr>
      <vt:lpstr>                               Umsetzung               HTML-Dateierstellung</vt:lpstr>
      <vt:lpstr>Umsetzung   Erhalten von HTML-Code</vt:lpstr>
      <vt:lpstr>Generierung der Liste eindeutiger aktiver URLs: creating_list_urls()</vt:lpstr>
      <vt:lpstr>           Generierung der Liste eindeutiger aktiver URLs</vt:lpstr>
      <vt:lpstr>RUN</vt:lpstr>
      <vt:lpstr>Abschluss                           Qualitätssicherung </vt:lpstr>
      <vt:lpstr>FAZIT</vt:lpstr>
      <vt:lpstr> Vielen Dank für Ihre Aufmerksamkeit!  ENDE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SmartArchive – Python-Programm zur Speicherung   von HTML-Codes von Webseiten</dc:title>
  <dc:creator>Lena Borisow</dc:creator>
  <cp:lastModifiedBy>Lena Borisow</cp:lastModifiedBy>
  <cp:revision>69</cp:revision>
  <cp:lastPrinted>2024-06-19T08:32:57Z</cp:lastPrinted>
  <dcterms:created xsi:type="dcterms:W3CDTF">2024-05-31T07:53:26Z</dcterms:created>
  <dcterms:modified xsi:type="dcterms:W3CDTF">2024-09-05T08:01:37Z</dcterms:modified>
</cp:coreProperties>
</file>