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70" r:id="rId6"/>
    <p:sldId id="273" r:id="rId7"/>
    <p:sldId id="274" r:id="rId8"/>
    <p:sldId id="278" r:id="rId9"/>
    <p:sldId id="263" r:id="rId10"/>
    <p:sldId id="267" r:id="rId11"/>
    <p:sldId id="275" r:id="rId12"/>
    <p:sldId id="276" r:id="rId13"/>
    <p:sldId id="280" r:id="rId14"/>
    <p:sldId id="294"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0F26E-50B6-1964-EE08-41A3A7EC2538}" v="114" dt="2024-11-29T14:07:21.667"/>
    <p1510:client id="{2512B3FD-C37E-197C-0B05-363341E1ED90}" v="9" dt="2024-11-29T13:34:43.569"/>
    <p1510:client id="{40DEF033-47A4-4DC6-C009-2A2B231AA397}" v="2" dt="2024-11-29T01:53:22.804"/>
    <p1510:client id="{666286C4-7C4E-4078-BF0D-00A15E41D83E}" v="822" dt="2024-11-29T04:34:16.068"/>
    <p1510:client id="{F774990E-D941-42C3-B3A7-7B8BCB4609AB}" v="3158" dt="2024-11-29T14:38:24.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68E32-42C2-45CA-BA6C-580266E17C3F}" type="datetimeFigureOut">
              <a:rPr lang="es-CL" smtClean="0"/>
              <a:t>29-11-2024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31351-AE83-41A9-934B-C60E5C1A9FE2}" type="slidenum">
              <a:rPr lang="es-CL" smtClean="0"/>
              <a:t>‹Nº›</a:t>
            </a:fld>
            <a:endParaRPr lang="es-CL"/>
          </a:p>
        </p:txBody>
      </p:sp>
    </p:spTree>
    <p:extLst>
      <p:ext uri="{BB962C8B-B14F-4D97-AF65-F5344CB8AC3E}">
        <p14:creationId xmlns:p14="http://schemas.microsoft.com/office/powerpoint/2010/main" val="34851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D7131-4D4A-A7C0-613F-F81F342D34E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09BF56A5-FB0B-74FE-3317-7CAF9BC00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2999B1F8-5E16-5C8A-9942-508AF0949FBA}"/>
              </a:ext>
            </a:extLst>
          </p:cNvPr>
          <p:cNvSpPr>
            <a:spLocks noGrp="1"/>
          </p:cNvSpPr>
          <p:nvPr>
            <p:ph type="dt" sz="half" idx="10"/>
          </p:nvPr>
        </p:nvSpPr>
        <p:spPr/>
        <p:txBody>
          <a:bodyPr/>
          <a:lstStyle/>
          <a:p>
            <a:fld id="{22FA1186-A56C-4DCB-9CC9-E63611553297}" type="datetime1">
              <a:rPr lang="es-CL" smtClean="0"/>
              <a:t>29-11-2024</a:t>
            </a:fld>
            <a:endParaRPr lang="es-CL"/>
          </a:p>
        </p:txBody>
      </p:sp>
      <p:sp>
        <p:nvSpPr>
          <p:cNvPr id="5" name="Marcador de pie de página 4">
            <a:extLst>
              <a:ext uri="{FF2B5EF4-FFF2-40B4-BE49-F238E27FC236}">
                <a16:creationId xmlns:a16="http://schemas.microsoft.com/office/drawing/2014/main" id="{3AEFC79C-ED97-A8A9-7B8B-7E84D8B3CF8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D79AA13-344A-5E8E-A3E5-A993F97084C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4071936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C8DF5-ACE0-8F6F-9105-2BD49F48889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7EDDEBD-A857-D8D1-3B7F-208B2D3940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FE90572-F7C6-0212-79DC-4D20E53F5E90}"/>
              </a:ext>
            </a:extLst>
          </p:cNvPr>
          <p:cNvSpPr>
            <a:spLocks noGrp="1"/>
          </p:cNvSpPr>
          <p:nvPr>
            <p:ph type="dt" sz="half" idx="10"/>
          </p:nvPr>
        </p:nvSpPr>
        <p:spPr/>
        <p:txBody>
          <a:bodyPr/>
          <a:lstStyle/>
          <a:p>
            <a:fld id="{D9E2DCF6-5295-4345-8F63-1892BDD36F0F}" type="datetime1">
              <a:rPr lang="es-CL" smtClean="0"/>
              <a:t>29-11-2024</a:t>
            </a:fld>
            <a:endParaRPr lang="es-CL"/>
          </a:p>
        </p:txBody>
      </p:sp>
      <p:sp>
        <p:nvSpPr>
          <p:cNvPr id="5" name="Marcador de pie de página 4">
            <a:extLst>
              <a:ext uri="{FF2B5EF4-FFF2-40B4-BE49-F238E27FC236}">
                <a16:creationId xmlns:a16="http://schemas.microsoft.com/office/drawing/2014/main" id="{8D7BC9DC-A836-A260-5094-689982B2E8E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4F21DC4-C576-24C8-EBD8-DF54FB33673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126486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C0036A-DEC7-2127-1ACC-D3B95475CD2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23A0FE4-37DF-1E57-B7CF-FCDAC436401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7A728DE-3592-8AEF-47D7-9B927657FE8A}"/>
              </a:ext>
            </a:extLst>
          </p:cNvPr>
          <p:cNvSpPr>
            <a:spLocks noGrp="1"/>
          </p:cNvSpPr>
          <p:nvPr>
            <p:ph type="dt" sz="half" idx="10"/>
          </p:nvPr>
        </p:nvSpPr>
        <p:spPr/>
        <p:txBody>
          <a:bodyPr/>
          <a:lstStyle/>
          <a:p>
            <a:fld id="{9EC04E41-1C8C-48F4-B965-16CE76921DD8}" type="datetime1">
              <a:rPr lang="es-CL" smtClean="0"/>
              <a:t>29-11-2024</a:t>
            </a:fld>
            <a:endParaRPr lang="es-CL"/>
          </a:p>
        </p:txBody>
      </p:sp>
      <p:sp>
        <p:nvSpPr>
          <p:cNvPr id="5" name="Marcador de pie de página 4">
            <a:extLst>
              <a:ext uri="{FF2B5EF4-FFF2-40B4-BE49-F238E27FC236}">
                <a16:creationId xmlns:a16="http://schemas.microsoft.com/office/drawing/2014/main" id="{CC2F273A-20B5-CA34-1EDC-DD3203F0FE6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F2EF187-BD21-9309-25C4-0EA3C6A9300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325509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D7994-396D-B103-1E46-83D7523EE74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16F5C67-46B9-6D89-BAAF-BA64F58FBB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A9AE631-B444-FC0F-F2CE-49E2FC81DE37}"/>
              </a:ext>
            </a:extLst>
          </p:cNvPr>
          <p:cNvSpPr>
            <a:spLocks noGrp="1"/>
          </p:cNvSpPr>
          <p:nvPr>
            <p:ph type="dt" sz="half" idx="10"/>
          </p:nvPr>
        </p:nvSpPr>
        <p:spPr/>
        <p:txBody>
          <a:bodyPr/>
          <a:lstStyle/>
          <a:p>
            <a:fld id="{A43FE6D3-CFB9-4DC0-B843-E9D6158F0E54}" type="datetime1">
              <a:rPr lang="es-CL" smtClean="0"/>
              <a:t>29-11-2024</a:t>
            </a:fld>
            <a:endParaRPr lang="es-CL"/>
          </a:p>
        </p:txBody>
      </p:sp>
      <p:sp>
        <p:nvSpPr>
          <p:cNvPr id="5" name="Marcador de pie de página 4">
            <a:extLst>
              <a:ext uri="{FF2B5EF4-FFF2-40B4-BE49-F238E27FC236}">
                <a16:creationId xmlns:a16="http://schemas.microsoft.com/office/drawing/2014/main" id="{CDF5713B-F800-E4D2-C658-F52557D963A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A1FEBC2-271B-3F71-1D39-C9C987A99099}"/>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1195994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983AC-C1A5-1764-AA15-628304B4797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32ED6C8-9AE1-D3C5-FEB0-B27697979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A4ACD94-AF38-DA87-02B4-9A40EA4F0135}"/>
              </a:ext>
            </a:extLst>
          </p:cNvPr>
          <p:cNvSpPr>
            <a:spLocks noGrp="1"/>
          </p:cNvSpPr>
          <p:nvPr>
            <p:ph type="dt" sz="half" idx="10"/>
          </p:nvPr>
        </p:nvSpPr>
        <p:spPr/>
        <p:txBody>
          <a:bodyPr/>
          <a:lstStyle/>
          <a:p>
            <a:fld id="{734FE5D9-0476-4ED3-96C1-5858AD750373}" type="datetime1">
              <a:rPr lang="es-CL" smtClean="0"/>
              <a:t>29-11-2024</a:t>
            </a:fld>
            <a:endParaRPr lang="es-CL"/>
          </a:p>
        </p:txBody>
      </p:sp>
      <p:sp>
        <p:nvSpPr>
          <p:cNvPr id="5" name="Marcador de pie de página 4">
            <a:extLst>
              <a:ext uri="{FF2B5EF4-FFF2-40B4-BE49-F238E27FC236}">
                <a16:creationId xmlns:a16="http://schemas.microsoft.com/office/drawing/2014/main" id="{E4E84C44-13EF-195C-A466-1D6AA52EFD8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BAA3E1B-2B21-C9DB-C670-9BF9BC1A7372}"/>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113849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3B56E-94EB-BF2C-65E6-585CAE8A25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B7DF540-7F24-746A-BCD9-F0E9EA4FC62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BB00F9D-A317-1028-E037-9410E9CDAF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D691CD1D-C178-34E8-163F-8E1AA6ED3D30}"/>
              </a:ext>
            </a:extLst>
          </p:cNvPr>
          <p:cNvSpPr>
            <a:spLocks noGrp="1"/>
          </p:cNvSpPr>
          <p:nvPr>
            <p:ph type="dt" sz="half" idx="10"/>
          </p:nvPr>
        </p:nvSpPr>
        <p:spPr/>
        <p:txBody>
          <a:bodyPr/>
          <a:lstStyle/>
          <a:p>
            <a:fld id="{5196B23C-EF7E-4B6F-80EF-B01F9C0EA076}" type="datetime1">
              <a:rPr lang="es-CL" smtClean="0"/>
              <a:t>29-11-2024</a:t>
            </a:fld>
            <a:endParaRPr lang="es-CL"/>
          </a:p>
        </p:txBody>
      </p:sp>
      <p:sp>
        <p:nvSpPr>
          <p:cNvPr id="6" name="Marcador de pie de página 5">
            <a:extLst>
              <a:ext uri="{FF2B5EF4-FFF2-40B4-BE49-F238E27FC236}">
                <a16:creationId xmlns:a16="http://schemas.microsoft.com/office/drawing/2014/main" id="{FFBA1A75-1CDB-E4BB-F989-6F2E4F2863A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B620C8A-F6D0-2019-C570-AC12C541B3D1}"/>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504397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D4F29-E278-7E3F-C510-14AB35585A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435AC06-B86F-0416-9643-CA9AD3A16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7385944-83A4-8934-DE6D-A0450B1FE0E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1F85EF1F-2D61-3E98-8ABE-B54EA0DAD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1B1EAF-B240-929C-A883-14958445A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F51B192-3F6C-4584-F3FC-C2B813B21AD9}"/>
              </a:ext>
            </a:extLst>
          </p:cNvPr>
          <p:cNvSpPr>
            <a:spLocks noGrp="1"/>
          </p:cNvSpPr>
          <p:nvPr>
            <p:ph type="dt" sz="half" idx="10"/>
          </p:nvPr>
        </p:nvSpPr>
        <p:spPr/>
        <p:txBody>
          <a:bodyPr/>
          <a:lstStyle/>
          <a:p>
            <a:fld id="{F97CBE95-975F-4796-91D1-B9A75687D290}" type="datetime1">
              <a:rPr lang="es-CL" smtClean="0"/>
              <a:t>29-11-2024</a:t>
            </a:fld>
            <a:endParaRPr lang="es-CL"/>
          </a:p>
        </p:txBody>
      </p:sp>
      <p:sp>
        <p:nvSpPr>
          <p:cNvPr id="8" name="Marcador de pie de página 7">
            <a:extLst>
              <a:ext uri="{FF2B5EF4-FFF2-40B4-BE49-F238E27FC236}">
                <a16:creationId xmlns:a16="http://schemas.microsoft.com/office/drawing/2014/main" id="{37B9FB97-E789-6DC2-FE7D-51BF4464C06E}"/>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1DC41B28-1FA4-DAD4-FCAB-DC8D7A744A58}"/>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1181812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C8239-2DC7-04A9-55CB-13E1178DB42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C296179-EE17-F37A-0025-816ADAEBDF4E}"/>
              </a:ext>
            </a:extLst>
          </p:cNvPr>
          <p:cNvSpPr>
            <a:spLocks noGrp="1"/>
          </p:cNvSpPr>
          <p:nvPr>
            <p:ph type="dt" sz="half" idx="10"/>
          </p:nvPr>
        </p:nvSpPr>
        <p:spPr/>
        <p:txBody>
          <a:bodyPr/>
          <a:lstStyle/>
          <a:p>
            <a:fld id="{2A3EAB8F-1C7D-4511-B898-6EE9840DF8EC}" type="datetime1">
              <a:rPr lang="es-CL" smtClean="0"/>
              <a:t>29-11-2024</a:t>
            </a:fld>
            <a:endParaRPr lang="es-CL"/>
          </a:p>
        </p:txBody>
      </p:sp>
      <p:sp>
        <p:nvSpPr>
          <p:cNvPr id="4" name="Marcador de pie de página 3">
            <a:extLst>
              <a:ext uri="{FF2B5EF4-FFF2-40B4-BE49-F238E27FC236}">
                <a16:creationId xmlns:a16="http://schemas.microsoft.com/office/drawing/2014/main" id="{BB84F607-7828-44FF-E151-7FD7EA7BC56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20099AE-C8E9-CC5C-6A57-65684BE68CE6}"/>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723887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D13C6F2-2CF4-1E95-2B5B-9D783DA558E4}"/>
              </a:ext>
            </a:extLst>
          </p:cNvPr>
          <p:cNvSpPr>
            <a:spLocks noGrp="1"/>
          </p:cNvSpPr>
          <p:nvPr>
            <p:ph type="dt" sz="half" idx="10"/>
          </p:nvPr>
        </p:nvSpPr>
        <p:spPr/>
        <p:txBody>
          <a:bodyPr/>
          <a:lstStyle/>
          <a:p>
            <a:fld id="{95BB71D7-62F0-44BD-B9E7-3875569547DD}" type="datetime1">
              <a:rPr lang="es-CL" smtClean="0"/>
              <a:t>29-11-2024</a:t>
            </a:fld>
            <a:endParaRPr lang="es-CL"/>
          </a:p>
        </p:txBody>
      </p:sp>
      <p:sp>
        <p:nvSpPr>
          <p:cNvPr id="3" name="Marcador de pie de página 2">
            <a:extLst>
              <a:ext uri="{FF2B5EF4-FFF2-40B4-BE49-F238E27FC236}">
                <a16:creationId xmlns:a16="http://schemas.microsoft.com/office/drawing/2014/main" id="{834EF4C5-FFEF-F95C-3E00-40E7D63B068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51AD326-AD39-16E2-A29A-6C5AB2FAF1C5}"/>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89932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5CBF1-F346-09F8-E1AC-A6167E0380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E18B96F-F17E-DD59-2C13-7869CD451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36D0D0A-29D4-E54F-59EE-16919328D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EC3F7FC-F8AD-7FC8-C3E1-5F6C0FA84165}"/>
              </a:ext>
            </a:extLst>
          </p:cNvPr>
          <p:cNvSpPr>
            <a:spLocks noGrp="1"/>
          </p:cNvSpPr>
          <p:nvPr>
            <p:ph type="dt" sz="half" idx="10"/>
          </p:nvPr>
        </p:nvSpPr>
        <p:spPr/>
        <p:txBody>
          <a:bodyPr/>
          <a:lstStyle/>
          <a:p>
            <a:fld id="{788E8C60-1144-46C8-B6D8-36EBB2EF6D84}" type="datetime1">
              <a:rPr lang="es-CL" smtClean="0"/>
              <a:t>29-11-2024</a:t>
            </a:fld>
            <a:endParaRPr lang="es-CL"/>
          </a:p>
        </p:txBody>
      </p:sp>
      <p:sp>
        <p:nvSpPr>
          <p:cNvPr id="6" name="Marcador de pie de página 5">
            <a:extLst>
              <a:ext uri="{FF2B5EF4-FFF2-40B4-BE49-F238E27FC236}">
                <a16:creationId xmlns:a16="http://schemas.microsoft.com/office/drawing/2014/main" id="{098A0819-AAED-28F6-646B-D4BC407C0FB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6D26C20-93CA-3551-7087-07E0025644AE}"/>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409163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4F48E-30E5-B562-A1A9-5028958DE1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DF7632BE-C6C7-6A94-84A7-9C179C78A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F88C339F-48AF-4029-6A0A-0CD509D13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57CE21-5434-7388-43CB-26853C925DA4}"/>
              </a:ext>
            </a:extLst>
          </p:cNvPr>
          <p:cNvSpPr>
            <a:spLocks noGrp="1"/>
          </p:cNvSpPr>
          <p:nvPr>
            <p:ph type="dt" sz="half" idx="10"/>
          </p:nvPr>
        </p:nvSpPr>
        <p:spPr/>
        <p:txBody>
          <a:bodyPr/>
          <a:lstStyle/>
          <a:p>
            <a:fld id="{44B29B24-7110-4386-A3B3-5A503DDC7BB4}" type="datetime1">
              <a:rPr lang="es-CL" smtClean="0"/>
              <a:t>29-11-2024</a:t>
            </a:fld>
            <a:endParaRPr lang="es-CL"/>
          </a:p>
        </p:txBody>
      </p:sp>
      <p:sp>
        <p:nvSpPr>
          <p:cNvPr id="6" name="Marcador de pie de página 5">
            <a:extLst>
              <a:ext uri="{FF2B5EF4-FFF2-40B4-BE49-F238E27FC236}">
                <a16:creationId xmlns:a16="http://schemas.microsoft.com/office/drawing/2014/main" id="{B847E812-2C50-B234-E913-635BFDD62DB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D00A110-0727-0A89-59F7-5905CEBAF3F4}"/>
              </a:ext>
            </a:extLst>
          </p:cNvPr>
          <p:cNvSpPr>
            <a:spLocks noGrp="1"/>
          </p:cNvSpPr>
          <p:nvPr>
            <p:ph type="sldNum" sz="quarter" idx="12"/>
          </p:nvPr>
        </p:nvSpPr>
        <p:spPr/>
        <p:txBody>
          <a:bodyPr/>
          <a:lstStyle/>
          <a:p>
            <a:fld id="{5E147E61-C3DF-4692-9B0C-24DE0DA53091}" type="slidenum">
              <a:rPr lang="es-CL" smtClean="0"/>
              <a:t>‹Nº›</a:t>
            </a:fld>
            <a:endParaRPr lang="es-CL"/>
          </a:p>
        </p:txBody>
      </p:sp>
    </p:spTree>
    <p:extLst>
      <p:ext uri="{BB962C8B-B14F-4D97-AF65-F5344CB8AC3E}">
        <p14:creationId xmlns:p14="http://schemas.microsoft.com/office/powerpoint/2010/main" val="2136647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CBF9EDB-90FB-DE9E-EE8F-101272654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D025E97-3188-8A0F-55DE-70A3BDC61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742574A-F4AF-38D5-BDF9-E14C6D06B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A7FD01-54C9-41BB-A42F-4F4EB61E896C}" type="datetime1">
              <a:rPr lang="es-CL" smtClean="0"/>
              <a:t>29-11-2024</a:t>
            </a:fld>
            <a:endParaRPr lang="es-CL"/>
          </a:p>
        </p:txBody>
      </p:sp>
      <p:sp>
        <p:nvSpPr>
          <p:cNvPr id="5" name="Marcador de pie de página 4">
            <a:extLst>
              <a:ext uri="{FF2B5EF4-FFF2-40B4-BE49-F238E27FC236}">
                <a16:creationId xmlns:a16="http://schemas.microsoft.com/office/drawing/2014/main" id="{13C89009-975F-2710-ADA0-C70D7F56D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13D22A35-3773-0A56-8175-59E96DEB5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147E61-C3DF-4692-9B0C-24DE0DA53091}" type="slidenum">
              <a:rPr lang="es-CL" smtClean="0"/>
              <a:t>‹Nº›</a:t>
            </a:fld>
            <a:endParaRPr lang="es-CL"/>
          </a:p>
        </p:txBody>
      </p:sp>
    </p:spTree>
    <p:extLst>
      <p:ext uri="{BB962C8B-B14F-4D97-AF65-F5344CB8AC3E}">
        <p14:creationId xmlns:p14="http://schemas.microsoft.com/office/powerpoint/2010/main" val="384938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svg"/><Relationship Id="rId1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15.png"/><Relationship Id="rId1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svg"/><Relationship Id="rId1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0.sv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FA766A0-4AE7-E33C-C7E9-AAC21D7E5A1B}"/>
              </a:ext>
            </a:extLst>
          </p:cNvPr>
          <p:cNvSpPr txBox="1"/>
          <p:nvPr/>
        </p:nvSpPr>
        <p:spPr>
          <a:xfrm>
            <a:off x="169005" y="133392"/>
            <a:ext cx="3989443" cy="646331"/>
          </a:xfrm>
          <a:prstGeom prst="rect">
            <a:avLst/>
          </a:prstGeom>
          <a:noFill/>
        </p:spPr>
        <p:txBody>
          <a:bodyPr wrap="square">
            <a:spAutoFit/>
          </a:bodyPr>
          <a:lstStyle/>
          <a:p>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Course: Base de Datos </a:t>
            </a:r>
            <a:r>
              <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rPr>
              <a:t>ICIFF004</a:t>
            </a:r>
            <a:endPar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a:p>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Workshop 2</a:t>
            </a:r>
          </a:p>
        </p:txBody>
      </p:sp>
      <p:sp>
        <p:nvSpPr>
          <p:cNvPr id="12" name="Título 1">
            <a:extLst>
              <a:ext uri="{FF2B5EF4-FFF2-40B4-BE49-F238E27FC236}">
                <a16:creationId xmlns:a16="http://schemas.microsoft.com/office/drawing/2014/main" id="{2C18C536-473D-CE0C-E4CC-C7A46EC31ED1}"/>
              </a:ext>
            </a:extLst>
          </p:cNvPr>
          <p:cNvSpPr>
            <a:spLocks noGrp="1"/>
          </p:cNvSpPr>
          <p:nvPr>
            <p:ph type="ctrTitle"/>
          </p:nvPr>
        </p:nvSpPr>
        <p:spPr>
          <a:xfrm>
            <a:off x="3657596" y="2091966"/>
            <a:ext cx="4876800" cy="924079"/>
          </a:xfrm>
        </p:spPr>
        <p:txBody>
          <a:bodyPr/>
          <a:lstStyle/>
          <a:p>
            <a:r>
              <a:rPr lang="es-CL" dirty="0">
                <a:solidFill>
                  <a:schemeClr val="bg1"/>
                </a:solidFill>
                <a:latin typeface="Consolas" panose="020B0609020204030204" pitchFamily="49" charset="0"/>
                <a:ea typeface="Calibri" panose="020F0502020204030204" pitchFamily="34" charset="0"/>
                <a:cs typeface="Calibri" panose="020F0502020204030204" pitchFamily="34" charset="0"/>
              </a:rPr>
              <a:t>RRHH-</a:t>
            </a:r>
            <a:r>
              <a:rPr lang="es-CL" dirty="0" err="1">
                <a:solidFill>
                  <a:schemeClr val="bg1"/>
                </a:solidFill>
                <a:latin typeface="Consolas" panose="020B0609020204030204" pitchFamily="49" charset="0"/>
                <a:ea typeface="Calibri" panose="020F0502020204030204" pitchFamily="34" charset="0"/>
                <a:cs typeface="Calibri" panose="020F0502020204030204" pitchFamily="34" charset="0"/>
              </a:rPr>
              <a:t>system</a:t>
            </a:r>
            <a:endParaRPr lang="es-CL"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13" name="Subtítulo 2">
            <a:extLst>
              <a:ext uri="{FF2B5EF4-FFF2-40B4-BE49-F238E27FC236}">
                <a16:creationId xmlns:a16="http://schemas.microsoft.com/office/drawing/2014/main" id="{78C418F8-C46D-AAB5-3F96-593F08735BEF}"/>
              </a:ext>
            </a:extLst>
          </p:cNvPr>
          <p:cNvSpPr>
            <a:spLocks noGrp="1"/>
          </p:cNvSpPr>
          <p:nvPr>
            <p:ph type="subTitle" idx="1"/>
          </p:nvPr>
        </p:nvSpPr>
        <p:spPr>
          <a:xfrm>
            <a:off x="2954589" y="3086597"/>
            <a:ext cx="6282813" cy="369332"/>
          </a:xfrm>
        </p:spPr>
        <p:txBody>
          <a:bodyPr>
            <a:normAutofit fontScale="70000" lnSpcReduction="20000"/>
          </a:bodyPr>
          <a:lstStyle/>
          <a:p>
            <a:r>
              <a:rPr lang="en-US">
                <a:solidFill>
                  <a:schemeClr val="bg1"/>
                </a:solidFill>
                <a:latin typeface="Consolas" panose="020B0609020204030204" pitchFamily="49" charset="0"/>
                <a:ea typeface="Calibri" panose="020F0502020204030204" pitchFamily="34" charset="0"/>
                <a:cs typeface="Calibri" panose="020F0502020204030204" pitchFamily="34" charset="0"/>
              </a:rPr>
              <a:t>Simplifying HR Management, One Click at a Time</a:t>
            </a:r>
            <a:endParaRPr lang="es-CL">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1047D927-6982-5D4A-F51F-559D32021C07}"/>
              </a:ext>
            </a:extLst>
          </p:cNvPr>
          <p:cNvSpPr txBox="1"/>
          <p:nvPr/>
        </p:nvSpPr>
        <p:spPr>
          <a:xfrm>
            <a:off x="3413015" y="3798332"/>
            <a:ext cx="5365958" cy="369332"/>
          </a:xfrm>
          <a:prstGeom prst="rect">
            <a:avLst/>
          </a:prstGeom>
          <a:noFill/>
        </p:spPr>
        <p:txBody>
          <a:bodyPr wrap="square">
            <a:spAutoFit/>
          </a:bodyPr>
          <a:lstStyle/>
          <a:p>
            <a:r>
              <a:rPr lang="en-US">
                <a:solidFill>
                  <a:srgbClr val="FFC000"/>
                </a:solidFill>
                <a:latin typeface="Consolas" panose="020B0609020204030204" pitchFamily="49" charset="0"/>
                <a:ea typeface="Calibri" panose="020F0502020204030204" pitchFamily="34" charset="0"/>
                <a:cs typeface="Calibri" panose="020F0502020204030204" pitchFamily="34" charset="0"/>
              </a:rPr>
              <a:t>A</a:t>
            </a:r>
            <a:r>
              <a:rPr lang="en-US">
                <a:solidFill>
                  <a:schemeClr val="bg1"/>
                </a:solidFill>
                <a:latin typeface="Consolas" panose="020B0609020204030204" pitchFamily="49" charset="0"/>
                <a:ea typeface="Calibri" panose="020F0502020204030204" pitchFamily="34" charset="0"/>
                <a:cs typeface="Calibri" panose="020F0502020204030204" pitchFamily="34" charset="0"/>
              </a:rPr>
              <a:t>lan Silva, </a:t>
            </a:r>
            <a:r>
              <a:rPr lang="en-US">
                <a:solidFill>
                  <a:srgbClr val="FFC000"/>
                </a:solidFill>
                <a:latin typeface="Consolas" panose="020B0609020204030204" pitchFamily="49" charset="0"/>
                <a:ea typeface="Calibri" panose="020F0502020204030204" pitchFamily="34" charset="0"/>
                <a:cs typeface="Calibri" panose="020F0502020204030204" pitchFamily="34" charset="0"/>
              </a:rPr>
              <a:t>D</a:t>
            </a:r>
            <a:r>
              <a:rPr lang="en-US">
                <a:solidFill>
                  <a:schemeClr val="bg1"/>
                </a:solidFill>
                <a:latin typeface="Consolas" panose="020B0609020204030204" pitchFamily="49" charset="0"/>
                <a:ea typeface="Calibri" panose="020F0502020204030204" pitchFamily="34" charset="0"/>
                <a:cs typeface="Calibri" panose="020F0502020204030204" pitchFamily="34" charset="0"/>
              </a:rPr>
              <a:t>ante Quezada and </a:t>
            </a:r>
            <a:r>
              <a:rPr lang="en-US">
                <a:solidFill>
                  <a:srgbClr val="FFC000"/>
                </a:solidFill>
                <a:latin typeface="Consolas" panose="020B0609020204030204" pitchFamily="49" charset="0"/>
                <a:ea typeface="Calibri" panose="020F0502020204030204" pitchFamily="34" charset="0"/>
                <a:cs typeface="Calibri" panose="020F0502020204030204" pitchFamily="34" charset="0"/>
              </a:rPr>
              <a:t>L</a:t>
            </a:r>
            <a:r>
              <a:rPr lang="en-US">
                <a:solidFill>
                  <a:schemeClr val="bg1"/>
                </a:solidFill>
                <a:latin typeface="Consolas" panose="020B0609020204030204" pitchFamily="49" charset="0"/>
                <a:ea typeface="Calibri" panose="020F0502020204030204" pitchFamily="34" charset="0"/>
                <a:cs typeface="Calibri" panose="020F0502020204030204" pitchFamily="34" charset="0"/>
              </a:rPr>
              <a:t>ucas Brown</a:t>
            </a:r>
          </a:p>
        </p:txBody>
      </p:sp>
      <p:sp>
        <p:nvSpPr>
          <p:cNvPr id="15" name="CuadroTexto 14">
            <a:extLst>
              <a:ext uri="{FF2B5EF4-FFF2-40B4-BE49-F238E27FC236}">
                <a16:creationId xmlns:a16="http://schemas.microsoft.com/office/drawing/2014/main" id="{E2D08C96-368D-C8C4-927E-9D6240F157B7}"/>
              </a:ext>
            </a:extLst>
          </p:cNvPr>
          <p:cNvSpPr txBox="1"/>
          <p:nvPr/>
        </p:nvSpPr>
        <p:spPr>
          <a:xfrm>
            <a:off x="5877226" y="3429000"/>
            <a:ext cx="437537" cy="369332"/>
          </a:xfrm>
          <a:prstGeom prst="rect">
            <a:avLst/>
          </a:prstGeom>
          <a:noFill/>
        </p:spPr>
        <p:txBody>
          <a:bodyPr wrap="square">
            <a:spAutoFit/>
          </a:bodyPr>
          <a:lstStyle/>
          <a:p>
            <a:r>
              <a:rPr lang="en-US">
                <a:solidFill>
                  <a:schemeClr val="bg1"/>
                </a:solidFill>
                <a:latin typeface="Consolas" panose="020B0609020204030204" pitchFamily="49" charset="0"/>
                <a:ea typeface="Calibri" panose="020F0502020204030204" pitchFamily="34" charset="0"/>
                <a:cs typeface="Calibri" panose="020F0502020204030204" pitchFamily="34" charset="0"/>
              </a:rPr>
              <a:t>by</a:t>
            </a:r>
            <a:r>
              <a:rPr lang="en-US">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s-CL"/>
          </a:p>
        </p:txBody>
      </p:sp>
      <p:sp>
        <p:nvSpPr>
          <p:cNvPr id="16" name="Subtítulo 2">
            <a:extLst>
              <a:ext uri="{FF2B5EF4-FFF2-40B4-BE49-F238E27FC236}">
                <a16:creationId xmlns:a16="http://schemas.microsoft.com/office/drawing/2014/main" id="{3F98D708-0166-85AE-BFEC-E9075551ACA0}"/>
              </a:ext>
            </a:extLst>
          </p:cNvPr>
          <p:cNvSpPr txBox="1">
            <a:spLocks/>
          </p:cNvSpPr>
          <p:nvPr/>
        </p:nvSpPr>
        <p:spPr>
          <a:xfrm>
            <a:off x="2954589" y="5746222"/>
            <a:ext cx="6282813" cy="36933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solidFill>
                  <a:schemeClr val="bg1"/>
                </a:solidFill>
                <a:latin typeface="Consolas"/>
                <a:ea typeface="Calibri"/>
                <a:cs typeface="Calibri"/>
              </a:rPr>
              <a:t>Professor in charge: Cristhian Aguilera</a:t>
            </a:r>
            <a:endParaRPr lang="es-CL" sz="1800">
              <a:solidFill>
                <a:schemeClr val="bg1"/>
              </a:solidFill>
              <a:latin typeface="Consolas"/>
              <a:ea typeface="Calibri"/>
              <a:cs typeface="Calibri"/>
            </a:endParaRPr>
          </a:p>
        </p:txBody>
      </p:sp>
      <p:sp>
        <p:nvSpPr>
          <p:cNvPr id="17" name="Subtítulo 2">
            <a:extLst>
              <a:ext uri="{FF2B5EF4-FFF2-40B4-BE49-F238E27FC236}">
                <a16:creationId xmlns:a16="http://schemas.microsoft.com/office/drawing/2014/main" id="{B6849314-0AAB-E55B-1BB1-7C337D0E9638}"/>
              </a:ext>
            </a:extLst>
          </p:cNvPr>
          <p:cNvSpPr txBox="1">
            <a:spLocks/>
          </p:cNvSpPr>
          <p:nvPr/>
        </p:nvSpPr>
        <p:spPr>
          <a:xfrm>
            <a:off x="2954587" y="6115554"/>
            <a:ext cx="6282813"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November 29</a:t>
            </a:r>
            <a:r>
              <a:rPr lang="en-US" sz="1800" baseline="30000" dirty="0">
                <a:solidFill>
                  <a:schemeClr val="bg1"/>
                </a:solidFill>
                <a:latin typeface="Consolas" panose="020B0609020204030204" pitchFamily="49" charset="0"/>
                <a:ea typeface="Calibri" panose="020F0502020204030204" pitchFamily="34" charset="0"/>
                <a:cs typeface="Calibri" panose="020F0502020204030204" pitchFamily="34" charset="0"/>
              </a:rPr>
              <a:t>th</a:t>
            </a:r>
            <a:r>
              <a:rPr lang="en-US" sz="1800" dirty="0">
                <a:solidFill>
                  <a:schemeClr val="bg1"/>
                </a:solidFill>
                <a:latin typeface="Consolas" panose="020B0609020204030204" pitchFamily="49" charset="0"/>
                <a:ea typeface="Calibri" panose="020F0502020204030204" pitchFamily="34" charset="0"/>
                <a:cs typeface="Calibri" panose="020F0502020204030204" pitchFamily="34" charset="0"/>
              </a:rPr>
              <a:t>, 2024</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2" name="Picture 1" descr="A black and white sign with white text&#10;&#10;Description automatically generated">
            <a:extLst>
              <a:ext uri="{FF2B5EF4-FFF2-40B4-BE49-F238E27FC236}">
                <a16:creationId xmlns:a16="http://schemas.microsoft.com/office/drawing/2014/main" id="{E8555CE6-BEE8-4D11-6C4C-E2ED98FFAFFB}"/>
              </a:ext>
            </a:extLst>
          </p:cNvPr>
          <p:cNvPicPr>
            <a:picLocks noChangeAspect="1"/>
          </p:cNvPicPr>
          <p:nvPr/>
        </p:nvPicPr>
        <p:blipFill>
          <a:blip r:embed="rId2"/>
          <a:stretch>
            <a:fillRect/>
          </a:stretch>
        </p:blipFill>
        <p:spPr>
          <a:xfrm>
            <a:off x="8962594" y="138704"/>
            <a:ext cx="3048001" cy="939787"/>
          </a:xfrm>
          <a:prstGeom prst="rect">
            <a:avLst/>
          </a:prstGeom>
        </p:spPr>
      </p:pic>
    </p:spTree>
    <p:extLst>
      <p:ext uri="{BB962C8B-B14F-4D97-AF65-F5344CB8AC3E}">
        <p14:creationId xmlns:p14="http://schemas.microsoft.com/office/powerpoint/2010/main" val="151586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CF48A7C-7261-8494-57F9-08E0E64BABF3}"/>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5626F91B-E83B-7B6E-3302-787B5A9FC630}"/>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10/11</a:t>
            </a:r>
            <a:endParaRPr lang="es-CL" sz="1400" dirty="0"/>
          </a:p>
        </p:txBody>
      </p:sp>
      <p:sp>
        <p:nvSpPr>
          <p:cNvPr id="8" name="Título 1">
            <a:extLst>
              <a:ext uri="{FF2B5EF4-FFF2-40B4-BE49-F238E27FC236}">
                <a16:creationId xmlns:a16="http://schemas.microsoft.com/office/drawing/2014/main" id="{F0A843EB-2FFC-9EF2-1287-298BEF3D5F16}"/>
              </a:ext>
            </a:extLst>
          </p:cNvPr>
          <p:cNvSpPr txBox="1">
            <a:spLocks/>
          </p:cNvSpPr>
          <p:nvPr/>
        </p:nvSpPr>
        <p:spPr>
          <a:xfrm>
            <a:off x="274268" y="214650"/>
            <a:ext cx="7611202" cy="14911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MX" sz="5000" dirty="0">
                <a:solidFill>
                  <a:schemeClr val="bg1"/>
                </a:solidFill>
                <a:latin typeface="Consolas" panose="020B0609020204030204" pitchFamily="49" charset="0"/>
              </a:rPr>
              <a:t>Issues </a:t>
            </a:r>
            <a:r>
              <a:rPr lang="es-MX" sz="5000" dirty="0" err="1">
                <a:solidFill>
                  <a:schemeClr val="bg1"/>
                </a:solidFill>
                <a:latin typeface="Consolas" panose="020B0609020204030204" pitchFamily="49" charset="0"/>
              </a:rPr>
              <a:t>we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encountered</a:t>
            </a:r>
            <a:r>
              <a:rPr lang="es-MX" sz="5000" dirty="0">
                <a:solidFill>
                  <a:schemeClr val="bg1"/>
                </a:solidFill>
                <a:latin typeface="Consolas" panose="020B0609020204030204" pitchFamily="49" charset="0"/>
              </a:rPr>
              <a:t> in </a:t>
            </a:r>
            <a:r>
              <a:rPr lang="es-MX" sz="5000" dirty="0" err="1">
                <a:solidFill>
                  <a:schemeClr val="bg1"/>
                </a:solidFill>
                <a:latin typeface="Consolas" panose="020B0609020204030204" pitchFamily="49" charset="0"/>
              </a:rPr>
              <a:t>the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process</a:t>
            </a:r>
            <a:endParaRPr lang="es-CL" sz="5000" dirty="0">
              <a:solidFill>
                <a:schemeClr val="bg1"/>
              </a:solidFill>
              <a:latin typeface="Consolas" panose="020B0609020204030204" pitchFamily="49" charset="0"/>
            </a:endParaRPr>
          </a:p>
        </p:txBody>
      </p:sp>
      <p:sp>
        <p:nvSpPr>
          <p:cNvPr id="9" name="CuadroTexto 8">
            <a:extLst>
              <a:ext uri="{FF2B5EF4-FFF2-40B4-BE49-F238E27FC236}">
                <a16:creationId xmlns:a16="http://schemas.microsoft.com/office/drawing/2014/main" id="{473CC8C0-0FCA-4055-D6F1-156F5AF24657}"/>
              </a:ext>
            </a:extLst>
          </p:cNvPr>
          <p:cNvSpPr txBox="1"/>
          <p:nvPr/>
        </p:nvSpPr>
        <p:spPr>
          <a:xfrm>
            <a:off x="349045" y="2379406"/>
            <a:ext cx="6504039" cy="2862322"/>
          </a:xfrm>
          <a:prstGeom prst="rect">
            <a:avLst/>
          </a:prstGeom>
          <a:noFill/>
        </p:spPr>
        <p:txBody>
          <a:bodyPr wrap="square">
            <a:spAutoFit/>
          </a:bodyPr>
          <a:lstStyle/>
          <a:p>
            <a:pPr marL="285750" indent="-285750">
              <a:buFontTx/>
              <a:buChar char="-"/>
            </a:pPr>
            <a:r>
              <a:rPr lang="es-MX" dirty="0">
                <a:solidFill>
                  <a:srgbClr val="FFC000"/>
                </a:solidFill>
                <a:latin typeface="Consolas" panose="020B0609020204030204" pitchFamily="49" charset="0"/>
              </a:rPr>
              <a:t>Normal </a:t>
            </a:r>
            <a:r>
              <a:rPr lang="es-MX" dirty="0" err="1">
                <a:solidFill>
                  <a:srgbClr val="FFC000"/>
                </a:solidFill>
                <a:latin typeface="Consolas" panose="020B0609020204030204" pitchFamily="49" charset="0"/>
              </a:rPr>
              <a:t>form</a:t>
            </a:r>
            <a:r>
              <a:rPr lang="es-MX" dirty="0">
                <a:solidFill>
                  <a:srgbClr val="FFC000"/>
                </a:solidFill>
                <a:latin typeface="Consolas" panose="020B0609020204030204" pitchFamily="49" charset="0"/>
              </a:rPr>
              <a:t> </a:t>
            </a:r>
            <a:r>
              <a:rPr lang="es-MX" dirty="0" err="1">
                <a:solidFill>
                  <a:schemeClr val="bg1"/>
                </a:solidFill>
                <a:latin typeface="Consolas" panose="020B0609020204030204" pitchFamily="49" charset="0"/>
              </a:rPr>
              <a:t>problems</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within</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the</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database</a:t>
            </a:r>
            <a:r>
              <a:rPr lang="es-MX" dirty="0">
                <a:solidFill>
                  <a:schemeClr val="bg1"/>
                </a:solidFill>
                <a:latin typeface="Consolas" panose="020B0609020204030204" pitchFamily="49" charset="0"/>
              </a:rPr>
              <a:t>.</a:t>
            </a:r>
          </a:p>
          <a:p>
            <a:pPr marL="285750" indent="-285750">
              <a:buFontTx/>
              <a:buChar char="-"/>
            </a:pPr>
            <a:endParaRPr lang="es-MX" dirty="0">
              <a:solidFill>
                <a:schemeClr val="bg1"/>
              </a:solidFill>
              <a:latin typeface="Consolas" panose="020B0609020204030204" pitchFamily="49" charset="0"/>
            </a:endParaRPr>
          </a:p>
          <a:p>
            <a:pPr marL="285750" indent="-285750">
              <a:buFontTx/>
              <a:buChar char="-"/>
            </a:pPr>
            <a:r>
              <a:rPr lang="es-MX" dirty="0" err="1">
                <a:solidFill>
                  <a:schemeClr val="bg1"/>
                </a:solidFill>
                <a:latin typeface="Consolas" panose="020B0609020204030204" pitchFamily="49" charset="0"/>
              </a:rPr>
              <a:t>Lack</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of</a:t>
            </a:r>
            <a:r>
              <a:rPr lang="es-MX" dirty="0">
                <a:solidFill>
                  <a:schemeClr val="bg1"/>
                </a:solidFill>
                <a:latin typeface="Consolas" panose="020B0609020204030204" pitchFamily="49" charset="0"/>
              </a:rPr>
              <a:t> </a:t>
            </a:r>
            <a:r>
              <a:rPr lang="es-MX" dirty="0" err="1">
                <a:solidFill>
                  <a:srgbClr val="FFC000"/>
                </a:solidFill>
                <a:latin typeface="Consolas" panose="020B0609020204030204" pitchFamily="49" charset="0"/>
              </a:rPr>
              <a:t>coordination</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while</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working</a:t>
            </a:r>
            <a:r>
              <a:rPr lang="es-MX" dirty="0">
                <a:solidFill>
                  <a:schemeClr val="bg1"/>
                </a:solidFill>
                <a:latin typeface="Consolas" panose="020B0609020204030204" pitchFamily="49" charset="0"/>
              </a:rPr>
              <a:t>.</a:t>
            </a:r>
          </a:p>
          <a:p>
            <a:pPr marL="285750" indent="-285750">
              <a:buFontTx/>
              <a:buChar char="-"/>
            </a:pPr>
            <a:endParaRPr lang="en-US" dirty="0">
              <a:solidFill>
                <a:schemeClr val="bg1"/>
              </a:solidFill>
              <a:latin typeface="Consolas" panose="020B0609020204030204" pitchFamily="49" charset="0"/>
            </a:endParaRPr>
          </a:p>
          <a:p>
            <a:pPr marL="285750" indent="-285750">
              <a:buFontTx/>
              <a:buChar char="-"/>
            </a:pPr>
            <a:r>
              <a:rPr lang="en-US" dirty="0">
                <a:solidFill>
                  <a:schemeClr val="bg1"/>
                </a:solidFill>
                <a:latin typeface="Consolas" panose="020B0609020204030204" pitchFamily="49" charset="0"/>
              </a:rPr>
              <a:t>Huge </a:t>
            </a:r>
            <a:r>
              <a:rPr lang="en-US" dirty="0">
                <a:solidFill>
                  <a:srgbClr val="FFC000"/>
                </a:solidFill>
                <a:latin typeface="Consolas" panose="020B0609020204030204" pitchFamily="49" charset="0"/>
              </a:rPr>
              <a:t>merge conflicts </a:t>
            </a:r>
            <a:r>
              <a:rPr lang="en-US" dirty="0">
                <a:solidFill>
                  <a:schemeClr val="bg1"/>
                </a:solidFill>
                <a:latin typeface="Consolas" panose="020B0609020204030204" pitchFamily="49" charset="0"/>
              </a:rPr>
              <a:t>while working with GitHub.</a:t>
            </a:r>
          </a:p>
          <a:p>
            <a:pPr marL="285750" indent="-285750">
              <a:buFontTx/>
              <a:buChar char="-"/>
            </a:pPr>
            <a:endParaRPr lang="en-US" dirty="0">
              <a:solidFill>
                <a:schemeClr val="bg1"/>
              </a:solidFill>
              <a:latin typeface="Consolas" panose="020B0609020204030204" pitchFamily="49" charset="0"/>
            </a:endParaRPr>
          </a:p>
          <a:p>
            <a:pPr marL="285750" indent="-285750">
              <a:buFontTx/>
              <a:buChar char="-"/>
            </a:pPr>
            <a:r>
              <a:rPr lang="en-US" dirty="0">
                <a:solidFill>
                  <a:schemeClr val="bg1"/>
                </a:solidFill>
                <a:latin typeface="Consolas" panose="020B0609020204030204" pitchFamily="49" charset="0"/>
              </a:rPr>
              <a:t>Could have done things differently but was </a:t>
            </a:r>
            <a:r>
              <a:rPr lang="en-US" dirty="0">
                <a:solidFill>
                  <a:srgbClr val="FFC000"/>
                </a:solidFill>
                <a:latin typeface="Consolas" panose="020B0609020204030204" pitchFamily="49" charset="0"/>
              </a:rPr>
              <a:t>too late to retrace our steps</a:t>
            </a:r>
            <a:r>
              <a:rPr lang="en-US" dirty="0">
                <a:solidFill>
                  <a:schemeClr val="bg1"/>
                </a:solidFill>
                <a:latin typeface="Consolas" panose="020B0609020204030204" pitchFamily="49" charset="0"/>
              </a:rPr>
              <a:t>.</a:t>
            </a:r>
          </a:p>
          <a:p>
            <a:pPr marL="285750" indent="-285750">
              <a:buFontTx/>
              <a:buChar char="-"/>
            </a:pPr>
            <a:endParaRPr lang="en-US" dirty="0">
              <a:solidFill>
                <a:schemeClr val="bg1"/>
              </a:solidFill>
              <a:latin typeface="Consolas" panose="020B0609020204030204" pitchFamily="49" charset="0"/>
            </a:endParaRPr>
          </a:p>
          <a:p>
            <a:pPr marL="285750" indent="-285750">
              <a:buFontTx/>
              <a:buChar char="-"/>
            </a:pPr>
            <a:endParaRPr lang="es-MX" dirty="0">
              <a:solidFill>
                <a:schemeClr val="bg1"/>
              </a:solidFill>
              <a:latin typeface="Consolas" panose="020B0609020204030204" pitchFamily="49" charset="0"/>
            </a:endParaRPr>
          </a:p>
        </p:txBody>
      </p:sp>
      <p:pic>
        <p:nvPicPr>
          <p:cNvPr id="7" name="Imagen 6" descr="Imagen que contiene Diagrama&#10;&#10;Descripción generada automáticamente">
            <a:extLst>
              <a:ext uri="{FF2B5EF4-FFF2-40B4-BE49-F238E27FC236}">
                <a16:creationId xmlns:a16="http://schemas.microsoft.com/office/drawing/2014/main" id="{F1A4437F-61A2-4FBB-B3E9-12BE1A434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635" y="744050"/>
            <a:ext cx="4341674" cy="2039271"/>
          </a:xfrm>
          <a:prstGeom prst="rect">
            <a:avLst/>
          </a:prstGeom>
        </p:spPr>
      </p:pic>
      <p:pic>
        <p:nvPicPr>
          <p:cNvPr id="12" name="Imagen 11" descr="Diagrama">
            <a:extLst>
              <a:ext uri="{FF2B5EF4-FFF2-40B4-BE49-F238E27FC236}">
                <a16:creationId xmlns:a16="http://schemas.microsoft.com/office/drawing/2014/main" id="{3063249A-69E0-FD00-171A-A6A2CFD6CFC8}"/>
              </a:ext>
            </a:extLst>
          </p:cNvPr>
          <p:cNvPicPr>
            <a:picLocks noChangeAspect="1"/>
          </p:cNvPicPr>
          <p:nvPr/>
        </p:nvPicPr>
        <p:blipFill>
          <a:blip r:embed="rId3">
            <a:extLst>
              <a:ext uri="{28A0092B-C50C-407E-A947-70E740481C1C}">
                <a14:useLocalDpi xmlns:a14="http://schemas.microsoft.com/office/drawing/2010/main" val="0"/>
              </a:ext>
            </a:extLst>
          </a:blip>
          <a:srcRect l="17740" t="4749" r="16856" b="4749"/>
          <a:stretch/>
        </p:blipFill>
        <p:spPr>
          <a:xfrm>
            <a:off x="8334946" y="2741029"/>
            <a:ext cx="3097051" cy="18689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Imagen 16" descr="Imagen que contiene objeto, pelota, sostener, niña&#10;&#10;Descripción generada automáticamente">
            <a:extLst>
              <a:ext uri="{FF2B5EF4-FFF2-40B4-BE49-F238E27FC236}">
                <a16:creationId xmlns:a16="http://schemas.microsoft.com/office/drawing/2014/main" id="{8B651296-8A6E-BDB5-BBB9-60088209F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2411" y="4701923"/>
            <a:ext cx="2621544" cy="1642834"/>
          </a:xfrm>
          <a:prstGeom prst="rect">
            <a:avLst/>
          </a:prstGeom>
        </p:spPr>
      </p:pic>
    </p:spTree>
    <p:extLst>
      <p:ext uri="{BB962C8B-B14F-4D97-AF65-F5344CB8AC3E}">
        <p14:creationId xmlns:p14="http://schemas.microsoft.com/office/powerpoint/2010/main" val="54461471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F04596-EC02-A998-48D9-445C6437F2F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90FA045-AC44-4C49-0428-50AE05B03B54}"/>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11/11</a:t>
            </a:r>
            <a:endParaRPr lang="es-CL" sz="1400" dirty="0"/>
          </a:p>
        </p:txBody>
      </p:sp>
      <p:sp>
        <p:nvSpPr>
          <p:cNvPr id="8" name="Título 1">
            <a:extLst>
              <a:ext uri="{FF2B5EF4-FFF2-40B4-BE49-F238E27FC236}">
                <a16:creationId xmlns:a16="http://schemas.microsoft.com/office/drawing/2014/main" id="{BDB23125-29A1-EC0A-48B6-0A7264C7A0AB}"/>
              </a:ext>
            </a:extLst>
          </p:cNvPr>
          <p:cNvSpPr txBox="1">
            <a:spLocks/>
          </p:cNvSpPr>
          <p:nvPr/>
        </p:nvSpPr>
        <p:spPr>
          <a:xfrm>
            <a:off x="470913" y="353961"/>
            <a:ext cx="7562042" cy="1541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MX" sz="5000" dirty="0" err="1">
                <a:solidFill>
                  <a:schemeClr val="bg1"/>
                </a:solidFill>
                <a:latin typeface="Consolas" panose="020B0609020204030204" pitchFamily="49" charset="0"/>
              </a:rPr>
              <a:t>What</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we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gathered</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from</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the</a:t>
            </a:r>
            <a:r>
              <a:rPr lang="es-MX" sz="5000" dirty="0">
                <a:solidFill>
                  <a:schemeClr val="bg1"/>
                </a:solidFill>
                <a:latin typeface="Consolas" panose="020B0609020204030204" pitchFamily="49" charset="0"/>
              </a:rPr>
              <a:t> </a:t>
            </a:r>
            <a:r>
              <a:rPr lang="es-MX" sz="5000" dirty="0" err="1">
                <a:solidFill>
                  <a:schemeClr val="bg1"/>
                </a:solidFill>
                <a:latin typeface="Consolas" panose="020B0609020204030204" pitchFamily="49" charset="0"/>
              </a:rPr>
              <a:t>project</a:t>
            </a:r>
            <a:endParaRPr lang="es-CL" sz="5000" dirty="0">
              <a:solidFill>
                <a:schemeClr val="bg1"/>
              </a:solidFill>
              <a:latin typeface="Consolas" panose="020B0609020204030204" pitchFamily="49" charset="0"/>
            </a:endParaRPr>
          </a:p>
        </p:txBody>
      </p:sp>
      <p:sp>
        <p:nvSpPr>
          <p:cNvPr id="9" name="CuadroTexto 8">
            <a:extLst>
              <a:ext uri="{FF2B5EF4-FFF2-40B4-BE49-F238E27FC236}">
                <a16:creationId xmlns:a16="http://schemas.microsoft.com/office/drawing/2014/main" id="{6E8B2BDC-E632-6D82-7DF0-D5D7FFC32728}"/>
              </a:ext>
            </a:extLst>
          </p:cNvPr>
          <p:cNvSpPr txBox="1"/>
          <p:nvPr/>
        </p:nvSpPr>
        <p:spPr>
          <a:xfrm>
            <a:off x="445815" y="2649455"/>
            <a:ext cx="6504039" cy="3139321"/>
          </a:xfrm>
          <a:prstGeom prst="rect">
            <a:avLst/>
          </a:prstGeom>
          <a:noFill/>
        </p:spPr>
        <p:txBody>
          <a:bodyPr wrap="square">
            <a:spAutoFit/>
          </a:bodyPr>
          <a:lstStyle/>
          <a:p>
            <a:pPr marL="285750" indent="-285750">
              <a:buFontTx/>
              <a:buChar char="-"/>
            </a:pPr>
            <a:r>
              <a:rPr lang="en-US" b="1" dirty="0">
                <a:solidFill>
                  <a:srgbClr val="FFC000"/>
                </a:solidFill>
                <a:latin typeface="Consolas" panose="020B0609020204030204" pitchFamily="49" charset="0"/>
              </a:rPr>
              <a:t>Introduced</a:t>
            </a:r>
            <a:r>
              <a:rPr lang="en-US" dirty="0">
                <a:solidFill>
                  <a:schemeClr val="bg1"/>
                </a:solidFill>
                <a:latin typeface="Consolas" panose="020B0609020204030204" pitchFamily="49" charset="0"/>
              </a:rPr>
              <a:t> ourselves to Docker and Azure.</a:t>
            </a:r>
          </a:p>
          <a:p>
            <a:pPr marL="285750" indent="-285750">
              <a:buFontTx/>
              <a:buChar char="-"/>
            </a:pPr>
            <a:endParaRPr lang="en-US" b="1" dirty="0">
              <a:solidFill>
                <a:schemeClr val="bg1"/>
              </a:solidFill>
              <a:latin typeface="Consolas" panose="020B0609020204030204" pitchFamily="49" charset="0"/>
            </a:endParaRPr>
          </a:p>
          <a:p>
            <a:pPr marL="285750" indent="-285750">
              <a:buFontTx/>
              <a:buChar char="-"/>
            </a:pPr>
            <a:r>
              <a:rPr lang="es-MX" b="1" dirty="0" err="1">
                <a:solidFill>
                  <a:srgbClr val="FFC000"/>
                </a:solidFill>
                <a:latin typeface="Consolas" panose="020B0609020204030204" pitchFamily="49" charset="0"/>
              </a:rPr>
              <a:t>Learned</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how</a:t>
            </a:r>
            <a:r>
              <a:rPr lang="es-MX" dirty="0">
                <a:solidFill>
                  <a:schemeClr val="bg1"/>
                </a:solidFill>
                <a:latin typeface="Consolas" panose="020B0609020204030204" pitchFamily="49" charset="0"/>
              </a:rPr>
              <a:t> HTML, CSS and JS </a:t>
            </a:r>
            <a:r>
              <a:rPr lang="es-MX" dirty="0" err="1">
                <a:solidFill>
                  <a:schemeClr val="bg1"/>
                </a:solidFill>
                <a:latin typeface="Consolas" panose="020B0609020204030204" pitchFamily="49" charset="0"/>
              </a:rPr>
              <a:t>work</a:t>
            </a:r>
            <a:r>
              <a:rPr lang="es-MX" dirty="0">
                <a:solidFill>
                  <a:schemeClr val="bg1"/>
                </a:solidFill>
                <a:latin typeface="Consolas" panose="020B0609020204030204" pitchFamily="49" charset="0"/>
              </a:rPr>
              <a:t> </a:t>
            </a:r>
            <a:r>
              <a:rPr lang="es-MX" dirty="0" err="1">
                <a:solidFill>
                  <a:schemeClr val="bg1"/>
                </a:solidFill>
                <a:latin typeface="Consolas" panose="020B0609020204030204" pitchFamily="49" charset="0"/>
              </a:rPr>
              <a:t>together</a:t>
            </a:r>
            <a:r>
              <a:rPr lang="es-MX" dirty="0">
                <a:solidFill>
                  <a:schemeClr val="bg1"/>
                </a:solidFill>
                <a:latin typeface="Consolas" panose="020B0609020204030204" pitchFamily="49" charset="0"/>
              </a:rPr>
              <a:t>.</a:t>
            </a:r>
            <a:endParaRPr lang="en-US" b="1" dirty="0">
              <a:solidFill>
                <a:srgbClr val="FFC000"/>
              </a:solidFill>
              <a:latin typeface="Consolas" panose="020B0609020204030204" pitchFamily="49" charset="0"/>
            </a:endParaRPr>
          </a:p>
          <a:p>
            <a:pPr marL="285750" indent="-285750">
              <a:buFontTx/>
              <a:buChar char="-"/>
            </a:pPr>
            <a:endParaRPr lang="en-US" b="1" dirty="0">
              <a:solidFill>
                <a:srgbClr val="FFC000"/>
              </a:solidFill>
              <a:latin typeface="Consolas" panose="020B0609020204030204" pitchFamily="49" charset="0"/>
            </a:endParaRPr>
          </a:p>
          <a:p>
            <a:pPr marL="285750" indent="-285750">
              <a:buFontTx/>
              <a:buChar char="-"/>
            </a:pPr>
            <a:r>
              <a:rPr lang="en-US" b="1" dirty="0">
                <a:solidFill>
                  <a:srgbClr val="FFC000"/>
                </a:solidFill>
                <a:latin typeface="Consolas" panose="020B0609020204030204" pitchFamily="49" charset="0"/>
              </a:rPr>
              <a:t>Gained</a:t>
            </a:r>
            <a:r>
              <a:rPr lang="en-US" dirty="0">
                <a:solidFill>
                  <a:schemeClr val="bg1"/>
                </a:solidFill>
                <a:latin typeface="Consolas" panose="020B0609020204030204" pitchFamily="49" charset="0"/>
              </a:rPr>
              <a:t> a clear understanding of what to expect in the context of web apps with database integrations.</a:t>
            </a:r>
            <a:endParaRPr lang="es-MX" dirty="0">
              <a:solidFill>
                <a:schemeClr val="bg1"/>
              </a:solidFill>
              <a:latin typeface="Consolas" panose="020B0609020204030204" pitchFamily="49" charset="0"/>
            </a:endParaRPr>
          </a:p>
          <a:p>
            <a:endParaRPr lang="en-US" dirty="0">
              <a:solidFill>
                <a:schemeClr val="bg1"/>
              </a:solidFill>
              <a:latin typeface="Consolas" panose="020B0609020204030204" pitchFamily="49" charset="0"/>
            </a:endParaRPr>
          </a:p>
          <a:p>
            <a:pPr marL="285750" indent="-285750">
              <a:buFontTx/>
              <a:buChar char="-"/>
            </a:pPr>
            <a:r>
              <a:rPr lang="en-US" b="1" dirty="0">
                <a:solidFill>
                  <a:srgbClr val="FFC000"/>
                </a:solidFill>
                <a:latin typeface="Consolas" panose="020B0609020204030204" pitchFamily="49" charset="0"/>
              </a:rPr>
              <a:t>Reinforced</a:t>
            </a:r>
            <a:r>
              <a:rPr lang="en-US" dirty="0">
                <a:solidFill>
                  <a:schemeClr val="bg1"/>
                </a:solidFill>
                <a:latin typeface="Consolas" panose="020B0609020204030204" pitchFamily="49" charset="0"/>
              </a:rPr>
              <a:t> our relational databases knowledge.</a:t>
            </a:r>
          </a:p>
          <a:p>
            <a:endParaRPr lang="en-US" dirty="0">
              <a:solidFill>
                <a:schemeClr val="bg1"/>
              </a:solidFill>
              <a:latin typeface="Consolas" panose="020B0609020204030204" pitchFamily="49" charset="0"/>
            </a:endParaRPr>
          </a:p>
          <a:p>
            <a:pPr marL="285750" indent="-285750">
              <a:buFontTx/>
              <a:buChar char="-"/>
            </a:pPr>
            <a:endParaRPr lang="es-MX" dirty="0">
              <a:solidFill>
                <a:schemeClr val="bg1"/>
              </a:solidFill>
              <a:latin typeface="Consolas" panose="020B0609020204030204" pitchFamily="49" charset="0"/>
            </a:endParaRPr>
          </a:p>
        </p:txBody>
      </p:sp>
      <p:pic>
        <p:nvPicPr>
          <p:cNvPr id="5" name="Gráfico 4">
            <a:extLst>
              <a:ext uri="{FF2B5EF4-FFF2-40B4-BE49-F238E27FC236}">
                <a16:creationId xmlns:a16="http://schemas.microsoft.com/office/drawing/2014/main" id="{5658427E-ACC9-DD5F-76D9-BDA17240D1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4619" y="3789564"/>
            <a:ext cx="3776181" cy="859105"/>
          </a:xfrm>
          <a:prstGeom prst="rect">
            <a:avLst/>
          </a:prstGeom>
        </p:spPr>
      </p:pic>
      <p:pic>
        <p:nvPicPr>
          <p:cNvPr id="15" name="Imagen 14" descr="Logotipo&#10;&#10;Descripción generada automáticamente con confianza media">
            <a:extLst>
              <a:ext uri="{FF2B5EF4-FFF2-40B4-BE49-F238E27FC236}">
                <a16:creationId xmlns:a16="http://schemas.microsoft.com/office/drawing/2014/main" id="{5A52C78A-0031-1BB0-5973-23FC0994A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614" y="5152572"/>
            <a:ext cx="3498378" cy="1196445"/>
          </a:xfrm>
          <a:prstGeom prst="rect">
            <a:avLst/>
          </a:prstGeom>
        </p:spPr>
      </p:pic>
      <p:pic>
        <p:nvPicPr>
          <p:cNvPr id="16" name="Imagen 15" descr="Forma">
            <a:extLst>
              <a:ext uri="{FF2B5EF4-FFF2-40B4-BE49-F238E27FC236}">
                <a16:creationId xmlns:a16="http://schemas.microsoft.com/office/drawing/2014/main" id="{709F0E41-CE74-1552-0EC7-8D6C9599E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448" y="2174307"/>
            <a:ext cx="2895824" cy="1133443"/>
          </a:xfrm>
          <a:prstGeom prst="rect">
            <a:avLst/>
          </a:prstGeom>
          <a:noFill/>
          <a:ln>
            <a:solidFill>
              <a:schemeClr val="bg1"/>
            </a:solidFill>
          </a:ln>
          <a:effectLst>
            <a:glow rad="25400">
              <a:schemeClr val="bg1"/>
            </a:glow>
          </a:effectLst>
        </p:spPr>
      </p:pic>
      <p:pic>
        <p:nvPicPr>
          <p:cNvPr id="18" name="Imagen 17" descr="Logotipo&#10;&#10;Descripción generada automáticamente">
            <a:extLst>
              <a:ext uri="{FF2B5EF4-FFF2-40B4-BE49-F238E27FC236}">
                <a16:creationId xmlns:a16="http://schemas.microsoft.com/office/drawing/2014/main" id="{D48C0286-410F-1120-2712-CDECFFCDA7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9925" y="634905"/>
            <a:ext cx="2733293" cy="1366647"/>
          </a:xfrm>
          <a:prstGeom prst="rect">
            <a:avLst/>
          </a:prstGeom>
          <a:effectLst>
            <a:glow rad="25400">
              <a:schemeClr val="bg1"/>
            </a:glow>
          </a:effectLst>
        </p:spPr>
      </p:pic>
    </p:spTree>
    <p:extLst>
      <p:ext uri="{BB962C8B-B14F-4D97-AF65-F5344CB8AC3E}">
        <p14:creationId xmlns:p14="http://schemas.microsoft.com/office/powerpoint/2010/main" val="3637164134"/>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73EAF56-2540-A4EB-2EB2-B53EDD3D4ED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11C587-6070-1CB4-8F1D-1B572355C527}"/>
              </a:ext>
            </a:extLst>
          </p:cNvPr>
          <p:cNvSpPr>
            <a:spLocks noGrp="1"/>
          </p:cNvSpPr>
          <p:nvPr>
            <p:ph type="ctrTitle"/>
          </p:nvPr>
        </p:nvSpPr>
        <p:spPr>
          <a:xfrm>
            <a:off x="629696" y="619946"/>
            <a:ext cx="5057670" cy="917452"/>
          </a:xfrm>
        </p:spPr>
        <p:txBody>
          <a:bodyPr/>
          <a:lstStyle/>
          <a:p>
            <a:r>
              <a:rPr lang="es-CL" err="1">
                <a:solidFill>
                  <a:schemeClr val="bg1"/>
                </a:solidFill>
                <a:latin typeface="Consolas" panose="020B0609020204030204" pitchFamily="49" charset="0"/>
                <a:ea typeface="Calibri" panose="020F0502020204030204" pitchFamily="34" charset="0"/>
                <a:cs typeface="Calibri" panose="020F0502020204030204" pitchFamily="34" charset="0"/>
              </a:rPr>
              <a:t>What</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err="1">
                <a:solidFill>
                  <a:schemeClr val="bg1"/>
                </a:solidFill>
                <a:latin typeface="Consolas" panose="020B0609020204030204" pitchFamily="49" charset="0"/>
                <a:ea typeface="Calibri" panose="020F0502020204030204" pitchFamily="34" charset="0"/>
                <a:cs typeface="Calibri" panose="020F0502020204030204" pitchFamily="34" charset="0"/>
              </a:rPr>
              <a:t>is</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a:solidFill>
                  <a:srgbClr val="FFC000"/>
                </a:solidFill>
                <a:latin typeface="Consolas" panose="020B0609020204030204" pitchFamily="49" charset="0"/>
                <a:ea typeface="Calibri" panose="020F0502020204030204" pitchFamily="34" charset="0"/>
                <a:cs typeface="Calibri" panose="020F0502020204030204" pitchFamily="34" charset="0"/>
              </a:rPr>
              <a:t>HR</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a:t>
            </a:r>
          </a:p>
        </p:txBody>
      </p:sp>
      <p:sp>
        <p:nvSpPr>
          <p:cNvPr id="3" name="Subtítulo 2">
            <a:extLst>
              <a:ext uri="{FF2B5EF4-FFF2-40B4-BE49-F238E27FC236}">
                <a16:creationId xmlns:a16="http://schemas.microsoft.com/office/drawing/2014/main" id="{C687B84C-ECEE-159A-F8E4-A7D332A304F9}"/>
              </a:ext>
            </a:extLst>
          </p:cNvPr>
          <p:cNvSpPr>
            <a:spLocks noGrp="1"/>
          </p:cNvSpPr>
          <p:nvPr>
            <p:ph type="subTitle" idx="1"/>
          </p:nvPr>
        </p:nvSpPr>
        <p:spPr>
          <a:xfrm>
            <a:off x="722799" y="1775856"/>
            <a:ext cx="5154430" cy="836715"/>
          </a:xfrm>
        </p:spPr>
        <p:txBody>
          <a:bodyPr>
            <a:noAutofit/>
          </a:bodyPr>
          <a:lstStyle/>
          <a:p>
            <a:pPr algn="l"/>
            <a:r>
              <a:rPr lang="en-US" sz="1800">
                <a:solidFill>
                  <a:schemeClr val="bg1"/>
                </a:solidFill>
                <a:latin typeface="Consolas" panose="020B0609020204030204" pitchFamily="49" charset="0"/>
              </a:rPr>
              <a:t>Human Resources (HR) plays a pivotal role in managing an organization’s most valuable asset: its people.</a:t>
            </a:r>
            <a:endParaRPr lang="es-CL" sz="180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6" name="Imagen 5" descr="Un hombre con un traje de color negro con letras blancas">
            <a:extLst>
              <a:ext uri="{FF2B5EF4-FFF2-40B4-BE49-F238E27FC236}">
                <a16:creationId xmlns:a16="http://schemas.microsoft.com/office/drawing/2014/main" id="{0FADDD9C-391A-568D-3DB1-65A92D523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99" y="3012748"/>
            <a:ext cx="6163005" cy="3225306"/>
          </a:xfrm>
          <a:prstGeom prst="rect">
            <a:avLst/>
          </a:prstGeom>
        </p:spPr>
      </p:pic>
      <p:sp>
        <p:nvSpPr>
          <p:cNvPr id="9" name="CuadroTexto 8">
            <a:extLst>
              <a:ext uri="{FF2B5EF4-FFF2-40B4-BE49-F238E27FC236}">
                <a16:creationId xmlns:a16="http://schemas.microsoft.com/office/drawing/2014/main" id="{1841AAC5-5424-2B53-A6C2-4F245A6718B9}"/>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2/11</a:t>
            </a:r>
            <a:endParaRPr lang="es-CL" sz="1400" dirty="0">
              <a:solidFill>
                <a:schemeClr val="bg1"/>
              </a:solidFill>
            </a:endParaRPr>
          </a:p>
        </p:txBody>
      </p:sp>
      <p:sp>
        <p:nvSpPr>
          <p:cNvPr id="11" name="CuadroTexto 10">
            <a:extLst>
              <a:ext uri="{FF2B5EF4-FFF2-40B4-BE49-F238E27FC236}">
                <a16:creationId xmlns:a16="http://schemas.microsoft.com/office/drawing/2014/main" id="{A04A2520-E97C-83BF-2761-74843860B774}"/>
              </a:ext>
            </a:extLst>
          </p:cNvPr>
          <p:cNvSpPr txBox="1"/>
          <p:nvPr/>
        </p:nvSpPr>
        <p:spPr>
          <a:xfrm>
            <a:off x="7624613" y="1366684"/>
            <a:ext cx="3937691" cy="4278094"/>
          </a:xfrm>
          <a:prstGeom prst="rect">
            <a:avLst/>
          </a:prstGeom>
          <a:noFill/>
        </p:spPr>
        <p:txBody>
          <a:bodyPr wrap="square">
            <a:spAutoFit/>
          </a:bodyPr>
          <a:lstStyle/>
          <a:p>
            <a:r>
              <a:rPr lang="en-US" sz="2000" u="sng">
                <a:solidFill>
                  <a:schemeClr val="bg1"/>
                </a:solidFill>
                <a:latin typeface="Consolas" panose="020B0609020204030204" pitchFamily="49" charset="0"/>
              </a:rPr>
              <a:t>This </a:t>
            </a:r>
            <a:r>
              <a:rPr lang="en-US" sz="2000" u="sng">
                <a:solidFill>
                  <a:srgbClr val="FFC000"/>
                </a:solidFill>
                <a:latin typeface="Consolas" panose="020B0609020204030204" pitchFamily="49" charset="0"/>
              </a:rPr>
              <a:t>department</a:t>
            </a:r>
            <a:r>
              <a:rPr lang="en-US" sz="2000" u="sng">
                <a:solidFill>
                  <a:schemeClr val="bg1"/>
                </a:solidFill>
                <a:latin typeface="Consolas" panose="020B0609020204030204" pitchFamily="49" charset="0"/>
              </a:rPr>
              <a:t> manages: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Employees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Contracts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Remuneration</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Training</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Evaluations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Vacations</a:t>
            </a:r>
          </a:p>
          <a:p>
            <a:endParaRPr lang="en-US">
              <a:solidFill>
                <a:schemeClr val="bg1"/>
              </a:solidFill>
              <a:latin typeface="Consolas" panose="020B0609020204030204" pitchFamily="49" charset="0"/>
            </a:endParaRPr>
          </a:p>
          <a:p>
            <a:r>
              <a:rPr lang="en-US">
                <a:solidFill>
                  <a:schemeClr val="bg1"/>
                </a:solidFill>
                <a:latin typeface="Consolas" panose="020B0609020204030204" pitchFamily="49" charset="0"/>
              </a:rPr>
              <a:t>Health Plans, Pension Funds</a:t>
            </a:r>
            <a:endParaRPr lang="es-CL"/>
          </a:p>
        </p:txBody>
      </p:sp>
    </p:spTree>
    <p:extLst>
      <p:ext uri="{BB962C8B-B14F-4D97-AF65-F5344CB8AC3E}">
        <p14:creationId xmlns:p14="http://schemas.microsoft.com/office/powerpoint/2010/main" val="191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DDD7D28-E65A-3D47-9213-768ED8E3702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A1C79F-5AD2-0BD9-819D-930EDB81F6E8}"/>
              </a:ext>
            </a:extLst>
          </p:cNvPr>
          <p:cNvSpPr>
            <a:spLocks noGrp="1"/>
          </p:cNvSpPr>
          <p:nvPr>
            <p:ph type="ctrTitle"/>
          </p:nvPr>
        </p:nvSpPr>
        <p:spPr>
          <a:xfrm>
            <a:off x="629695" y="619946"/>
            <a:ext cx="8366821" cy="917452"/>
          </a:xfrm>
        </p:spPr>
        <p:txBody>
          <a:bodyPr>
            <a:normAutofit fontScale="90000"/>
          </a:bodyPr>
          <a:lstStyle/>
          <a:p>
            <a:r>
              <a:rPr lang="en-US">
                <a:solidFill>
                  <a:schemeClr val="bg1"/>
                </a:solidFill>
                <a:latin typeface="Consolas" panose="020B0609020204030204" pitchFamily="49" charset="0"/>
                <a:ea typeface="Calibri" panose="020F0502020204030204" pitchFamily="34" charset="0"/>
                <a:cs typeface="Calibri" panose="020F0502020204030204" pitchFamily="34" charset="0"/>
              </a:rPr>
              <a:t>Challenges</a:t>
            </a:r>
            <a:r>
              <a:rPr lang="es-CL">
                <a:solidFill>
                  <a:schemeClr val="bg1"/>
                </a:solidFill>
                <a:latin typeface="Consolas" panose="020B0609020204030204" pitchFamily="49" charset="0"/>
                <a:ea typeface="Calibri" panose="020F0502020204030204" pitchFamily="34" charset="0"/>
                <a:cs typeface="Calibri" panose="020F0502020204030204" pitchFamily="34" charset="0"/>
              </a:rPr>
              <a:t> HR faces:</a:t>
            </a:r>
          </a:p>
        </p:txBody>
      </p:sp>
      <p:sp>
        <p:nvSpPr>
          <p:cNvPr id="3" name="Subtítulo 2">
            <a:extLst>
              <a:ext uri="{FF2B5EF4-FFF2-40B4-BE49-F238E27FC236}">
                <a16:creationId xmlns:a16="http://schemas.microsoft.com/office/drawing/2014/main" id="{D3E098FD-4AFE-44FF-5EB3-427C18F5222E}"/>
              </a:ext>
            </a:extLst>
          </p:cNvPr>
          <p:cNvSpPr>
            <a:spLocks noGrp="1"/>
          </p:cNvSpPr>
          <p:nvPr>
            <p:ph type="subTitle" idx="1"/>
          </p:nvPr>
        </p:nvSpPr>
        <p:spPr>
          <a:xfrm>
            <a:off x="880582" y="2139649"/>
            <a:ext cx="5245382" cy="3769538"/>
          </a:xfrm>
        </p:spPr>
        <p:txBody>
          <a:bodyPr>
            <a:noAutofit/>
          </a:bodyPr>
          <a:lstStyle/>
          <a:p>
            <a:pPr algn="l"/>
            <a:r>
              <a:rPr lang="en-US" sz="1800">
                <a:solidFill>
                  <a:srgbClr val="FFC000"/>
                </a:solidFill>
                <a:latin typeface="Consolas" panose="020B0609020204030204" pitchFamily="49" charset="0"/>
              </a:rPr>
              <a:t>Manual processes </a:t>
            </a:r>
            <a:r>
              <a:rPr lang="en-US" sz="1800">
                <a:solidFill>
                  <a:schemeClr val="bg1"/>
                </a:solidFill>
                <a:latin typeface="Consolas" panose="020B0609020204030204" pitchFamily="49" charset="0"/>
              </a:rPr>
              <a:t>– All information is managed via time-consuming tasks for registering contracts, defining employees, etc.</a:t>
            </a:r>
          </a:p>
          <a:p>
            <a:pPr algn="l"/>
            <a:endParaRPr lang="en-US" sz="180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lgn="l"/>
            <a:r>
              <a:rPr lang="en-US" sz="1800">
                <a:solidFill>
                  <a:srgbClr val="FFC000"/>
                </a:solidFill>
                <a:latin typeface="Consolas" panose="020B0609020204030204" pitchFamily="49" charset="0"/>
              </a:rPr>
              <a:t>Inefficiencies</a:t>
            </a:r>
            <a:r>
              <a:rPr lang="en-US" sz="1800">
                <a:solidFill>
                  <a:schemeClr val="bg1"/>
                </a:solidFill>
                <a:latin typeface="Consolas" panose="020B0609020204030204" pitchFamily="49" charset="0"/>
                <a:ea typeface="Calibri" panose="020F0502020204030204" pitchFamily="34" charset="0"/>
                <a:cs typeface="Calibri" panose="020F0502020204030204" pitchFamily="34" charset="0"/>
              </a:rPr>
              <a:t> - Lack of a defined structure to so store and relate data on the company.</a:t>
            </a:r>
          </a:p>
          <a:p>
            <a:pPr algn="l"/>
            <a:endParaRPr lang="en-US" sz="1800">
              <a:solidFill>
                <a:schemeClr val="bg1"/>
              </a:solidFill>
              <a:latin typeface="Consolas" panose="020B0609020204030204" pitchFamily="49" charset="0"/>
              <a:ea typeface="Calibri" panose="020F0502020204030204" pitchFamily="34" charset="0"/>
              <a:cs typeface="Calibri" panose="020F0502020204030204" pitchFamily="34" charset="0"/>
            </a:endParaRPr>
          </a:p>
          <a:p>
            <a:pPr algn="l"/>
            <a:r>
              <a:rPr lang="en-US" sz="1800">
                <a:solidFill>
                  <a:srgbClr val="FFC000"/>
                </a:solidFill>
                <a:latin typeface="Consolas" panose="020B0609020204030204" pitchFamily="49" charset="0"/>
                <a:ea typeface="Calibri" panose="020F0502020204030204" pitchFamily="34" charset="0"/>
                <a:cs typeface="Calibri" panose="020F0502020204030204" pitchFamily="34" charset="0"/>
              </a:rPr>
              <a:t>Human errors </a:t>
            </a:r>
            <a:r>
              <a:rPr lang="en-US" sz="1800">
                <a:solidFill>
                  <a:schemeClr val="bg1"/>
                </a:solidFill>
                <a:latin typeface="Consolas" panose="020B0609020204030204" pitchFamily="49" charset="0"/>
                <a:ea typeface="Calibri" panose="020F0502020204030204" pitchFamily="34" charset="0"/>
                <a:cs typeface="Calibri" panose="020F0502020204030204" pitchFamily="34" charset="0"/>
              </a:rPr>
              <a:t>– Mistakes in calculations, saving the data, deleting vital information the government would need.</a:t>
            </a:r>
            <a:endParaRPr lang="es-CL" sz="180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BD3F58F7-2D29-0001-8650-CF36B67FF590}"/>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3/11</a:t>
            </a:r>
            <a:endParaRPr lang="es-CL" sz="1400" dirty="0"/>
          </a:p>
        </p:txBody>
      </p:sp>
      <p:pic>
        <p:nvPicPr>
          <p:cNvPr id="5" name="Imagen 4" descr="Hombre sentado en un escritorio">
            <a:extLst>
              <a:ext uri="{FF2B5EF4-FFF2-40B4-BE49-F238E27FC236}">
                <a16:creationId xmlns:a16="http://schemas.microsoft.com/office/drawing/2014/main" id="{D4F98FA6-0C66-B98E-1676-D80DBFB443A8}"/>
              </a:ext>
            </a:extLst>
          </p:cNvPr>
          <p:cNvPicPr>
            <a:picLocks noChangeAspect="1"/>
          </p:cNvPicPr>
          <p:nvPr/>
        </p:nvPicPr>
        <p:blipFill>
          <a:blip r:embed="rId2">
            <a:extLst>
              <a:ext uri="{28A0092B-C50C-407E-A947-70E740481C1C}">
                <a14:useLocalDpi xmlns:a14="http://schemas.microsoft.com/office/drawing/2010/main" val="0"/>
              </a:ext>
            </a:extLst>
          </a:blip>
          <a:srcRect b="7778"/>
          <a:stretch/>
        </p:blipFill>
        <p:spPr>
          <a:xfrm>
            <a:off x="7021706" y="2051158"/>
            <a:ext cx="4126600" cy="4098405"/>
          </a:xfrm>
          <a:prstGeom prst="rect">
            <a:avLst/>
          </a:prstGeom>
        </p:spPr>
      </p:pic>
    </p:spTree>
    <p:extLst>
      <p:ext uri="{BB962C8B-B14F-4D97-AF65-F5344CB8AC3E}">
        <p14:creationId xmlns:p14="http://schemas.microsoft.com/office/powerpoint/2010/main" val="3211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5C264C5-6C44-7785-9FAC-90B4614E838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DDA36B-B26E-FE0D-BE53-7A84C63E75B6}"/>
              </a:ext>
            </a:extLst>
          </p:cNvPr>
          <p:cNvSpPr>
            <a:spLocks noGrp="1"/>
          </p:cNvSpPr>
          <p:nvPr>
            <p:ph type="ctrTitle"/>
          </p:nvPr>
        </p:nvSpPr>
        <p:spPr>
          <a:xfrm>
            <a:off x="1912588" y="302144"/>
            <a:ext cx="8366821" cy="917452"/>
          </a:xfrm>
        </p:spPr>
        <p:txBody>
          <a:bodyPr>
            <a:normAutofit/>
          </a:bodyPr>
          <a:lstStyle/>
          <a:p>
            <a:r>
              <a:rPr lang="es-CL" err="1">
                <a:solidFill>
                  <a:schemeClr val="bg1"/>
                </a:solidFill>
                <a:latin typeface="Consolas" panose="020B0609020204030204" pitchFamily="49" charset="0"/>
                <a:ea typeface="Calibri" panose="020F0502020204030204" pitchFamily="34" charset="0"/>
                <a:cs typeface="Calibri" panose="020F0502020204030204" pitchFamily="34" charset="0"/>
              </a:rPr>
              <a:t>Solution</a:t>
            </a:r>
            <a:endParaRPr lang="es-CL" sz="180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F3DF229A-093D-13D2-DF38-7E37A0514444}"/>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4/11</a:t>
            </a:r>
            <a:endParaRPr lang="es-CL" sz="1400" dirty="0"/>
          </a:p>
        </p:txBody>
      </p:sp>
      <p:sp>
        <p:nvSpPr>
          <p:cNvPr id="5" name="CuadroTexto 4">
            <a:extLst>
              <a:ext uri="{FF2B5EF4-FFF2-40B4-BE49-F238E27FC236}">
                <a16:creationId xmlns:a16="http://schemas.microsoft.com/office/drawing/2014/main" id="{E1886ABE-44A2-9918-CCBA-FCBB48322983}"/>
              </a:ext>
            </a:extLst>
          </p:cNvPr>
          <p:cNvSpPr txBox="1"/>
          <p:nvPr/>
        </p:nvSpPr>
        <p:spPr>
          <a:xfrm>
            <a:off x="7015099" y="1034930"/>
            <a:ext cx="3264310" cy="369332"/>
          </a:xfrm>
          <a:prstGeom prst="rect">
            <a:avLst/>
          </a:prstGeom>
          <a:noFill/>
        </p:spPr>
        <p:txBody>
          <a:bodyPr wrap="square">
            <a:spAutoFit/>
          </a:bodyPr>
          <a:lstStyle/>
          <a:p>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imposed</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by</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this</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es-CL" sz="1800" err="1">
                <a:solidFill>
                  <a:schemeClr val="bg1"/>
                </a:solidFill>
                <a:latin typeface="Consolas" panose="020B0609020204030204" pitchFamily="49" charset="0"/>
                <a:ea typeface="Calibri" panose="020F0502020204030204" pitchFamily="34" charset="0"/>
                <a:cs typeface="Calibri" panose="020F0502020204030204" pitchFamily="34" charset="0"/>
              </a:rPr>
              <a:t>course</a:t>
            </a:r>
            <a:r>
              <a:rPr lang="es-CL" sz="1800">
                <a:solidFill>
                  <a:schemeClr val="bg1"/>
                </a:solidFill>
                <a:latin typeface="Consolas" panose="020B0609020204030204" pitchFamily="49" charset="0"/>
                <a:ea typeface="Calibri" panose="020F0502020204030204" pitchFamily="34" charset="0"/>
                <a:cs typeface="Calibri" panose="020F0502020204030204" pitchFamily="34" charset="0"/>
              </a:rPr>
              <a:t>)</a:t>
            </a:r>
            <a:endParaRPr lang="en-US"/>
          </a:p>
        </p:txBody>
      </p:sp>
      <p:pic>
        <p:nvPicPr>
          <p:cNvPr id="10" name="Imagen 9" descr="Captura de pantalla de computadora">
            <a:extLst>
              <a:ext uri="{FF2B5EF4-FFF2-40B4-BE49-F238E27FC236}">
                <a16:creationId xmlns:a16="http://schemas.microsoft.com/office/drawing/2014/main" id="{713AF707-FDFD-0AFA-2D34-2B4756288BAA}"/>
              </a:ext>
            </a:extLst>
          </p:cNvPr>
          <p:cNvPicPr>
            <a:picLocks noChangeAspect="1"/>
          </p:cNvPicPr>
          <p:nvPr/>
        </p:nvPicPr>
        <p:blipFill>
          <a:blip r:embed="rId2">
            <a:extLst>
              <a:ext uri="{28A0092B-C50C-407E-A947-70E740481C1C}">
                <a14:useLocalDpi xmlns:a14="http://schemas.microsoft.com/office/drawing/2010/main" val="0"/>
              </a:ext>
            </a:extLst>
          </a:blip>
          <a:srcRect b="9801"/>
          <a:stretch/>
        </p:blipFill>
        <p:spPr>
          <a:xfrm>
            <a:off x="898872" y="1487759"/>
            <a:ext cx="10394252" cy="4704825"/>
          </a:xfrm>
          <a:prstGeom prst="rect">
            <a:avLst/>
          </a:prstGeom>
        </p:spPr>
      </p:pic>
      <p:sp>
        <p:nvSpPr>
          <p:cNvPr id="3" name="CuadroTexto 4">
            <a:extLst>
              <a:ext uri="{FF2B5EF4-FFF2-40B4-BE49-F238E27FC236}">
                <a16:creationId xmlns:a16="http://schemas.microsoft.com/office/drawing/2014/main" id="{87F9172F-B9EA-F261-09BF-7D38002FEC2B}"/>
              </a:ext>
            </a:extLst>
          </p:cNvPr>
          <p:cNvSpPr txBox="1"/>
          <p:nvPr/>
        </p:nvSpPr>
        <p:spPr>
          <a:xfrm>
            <a:off x="780493" y="1053072"/>
            <a:ext cx="3514830" cy="369332"/>
          </a:xfrm>
          <a:prstGeom prst="rect">
            <a:avLst/>
          </a:prstGeom>
          <a:noFill/>
        </p:spPr>
        <p:txBody>
          <a:bodyPr wrap="square" lIns="91440" tIns="45720" rIns="91440" bIns="45720" anchor="t">
            <a:spAutoFit/>
          </a:bodyPr>
          <a:lstStyle/>
          <a:p>
            <a:r>
              <a:rPr lang="es-CL">
                <a:solidFill>
                  <a:schemeClr val="bg1"/>
                </a:solidFill>
                <a:latin typeface="Consolas"/>
                <a:ea typeface="+mn-lt"/>
                <a:cs typeface="+mn-lt"/>
              </a:rPr>
              <a:t>http://172.214.209.5:5000/</a:t>
            </a:r>
            <a:endParaRPr lang="en-US">
              <a:solidFill>
                <a:schemeClr val="bg1"/>
              </a:solidFill>
              <a:latin typeface="Consolas"/>
            </a:endParaRPr>
          </a:p>
        </p:txBody>
      </p:sp>
    </p:spTree>
    <p:extLst>
      <p:ext uri="{BB962C8B-B14F-4D97-AF65-F5344CB8AC3E}">
        <p14:creationId xmlns:p14="http://schemas.microsoft.com/office/powerpoint/2010/main" val="31390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55CACFB-85F9-2908-BD1C-3B14512DBA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EAADC8-4896-2B08-6191-3AA43B92EF8A}"/>
              </a:ext>
            </a:extLst>
          </p:cNvPr>
          <p:cNvSpPr>
            <a:spLocks noGrp="1"/>
          </p:cNvSpPr>
          <p:nvPr>
            <p:ph type="title"/>
          </p:nvPr>
        </p:nvSpPr>
        <p:spPr>
          <a:xfrm>
            <a:off x="2719848" y="2919617"/>
            <a:ext cx="6752303" cy="1018765"/>
          </a:xfrm>
        </p:spPr>
        <p:txBody>
          <a:bodyPr>
            <a:normAutofit fontScale="90000"/>
          </a:bodyPr>
          <a:lstStyle/>
          <a:p>
            <a:r>
              <a:rPr lang="es-CL">
                <a:solidFill>
                  <a:schemeClr val="bg1"/>
                </a:solidFill>
              </a:rPr>
              <a:t>(HERE WE SHOW THE WEBAPP)</a:t>
            </a:r>
          </a:p>
        </p:txBody>
      </p:sp>
      <p:sp>
        <p:nvSpPr>
          <p:cNvPr id="4" name="CuadroTexto 3">
            <a:extLst>
              <a:ext uri="{FF2B5EF4-FFF2-40B4-BE49-F238E27FC236}">
                <a16:creationId xmlns:a16="http://schemas.microsoft.com/office/drawing/2014/main" id="{7FD54676-62B9-06BB-BD80-67A852A07DAA}"/>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5/11</a:t>
            </a:r>
            <a:endParaRPr lang="es-CL" sz="1400" dirty="0"/>
          </a:p>
        </p:txBody>
      </p:sp>
    </p:spTree>
    <p:extLst>
      <p:ext uri="{BB962C8B-B14F-4D97-AF65-F5344CB8AC3E}">
        <p14:creationId xmlns:p14="http://schemas.microsoft.com/office/powerpoint/2010/main" val="930281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B7973AB-E400-6C09-D9FF-966EABE16FB1}"/>
              </a:ext>
            </a:extLst>
          </p:cNvPr>
          <p:cNvSpPr txBox="1"/>
          <p:nvPr/>
        </p:nvSpPr>
        <p:spPr>
          <a:xfrm>
            <a:off x="172553" y="2761954"/>
            <a:ext cx="4975104" cy="1512996"/>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5400" b="1">
                <a:solidFill>
                  <a:schemeClr val="bg1"/>
                </a:solidFill>
                <a:latin typeface="Consolas" panose="020B0609020204030204" pitchFamily="49" charset="0"/>
                <a:ea typeface="+mj-ea"/>
                <a:cs typeface="+mj-cs"/>
              </a:rPr>
              <a:t>Key Technologies</a:t>
            </a:r>
          </a:p>
        </p:txBody>
      </p:sp>
      <p:pic>
        <p:nvPicPr>
          <p:cNvPr id="9" name="Gráfico 8">
            <a:extLst>
              <a:ext uri="{FF2B5EF4-FFF2-40B4-BE49-F238E27FC236}">
                <a16:creationId xmlns:a16="http://schemas.microsoft.com/office/drawing/2014/main" id="{14A113F8-3925-06BC-3513-2AC8FCC99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4861" y="379578"/>
            <a:ext cx="2076500" cy="2076500"/>
          </a:xfrm>
          <a:prstGeom prst="rect">
            <a:avLst/>
          </a:prstGeom>
        </p:spPr>
      </p:pic>
      <p:pic>
        <p:nvPicPr>
          <p:cNvPr id="10" name="Gráfico 9">
            <a:extLst>
              <a:ext uri="{FF2B5EF4-FFF2-40B4-BE49-F238E27FC236}">
                <a16:creationId xmlns:a16="http://schemas.microsoft.com/office/drawing/2014/main" id="{104AED70-5CF8-725B-CEE6-298D6294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9955" y="562728"/>
            <a:ext cx="1710200" cy="1710200"/>
          </a:xfrm>
          <a:prstGeom prst="rect">
            <a:avLst/>
          </a:prstGeom>
        </p:spPr>
      </p:pic>
      <p:pic>
        <p:nvPicPr>
          <p:cNvPr id="11" name="Gráfico 10">
            <a:extLst>
              <a:ext uri="{FF2B5EF4-FFF2-40B4-BE49-F238E27FC236}">
                <a16:creationId xmlns:a16="http://schemas.microsoft.com/office/drawing/2014/main" id="{B1A1E213-C1EE-7DBB-47BE-C683E12122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60418" y="3048236"/>
            <a:ext cx="1967854" cy="1553980"/>
          </a:xfrm>
          <a:prstGeom prst="rect">
            <a:avLst/>
          </a:prstGeom>
        </p:spPr>
      </p:pic>
      <p:pic>
        <p:nvPicPr>
          <p:cNvPr id="12" name="Gráfico 11">
            <a:extLst>
              <a:ext uri="{FF2B5EF4-FFF2-40B4-BE49-F238E27FC236}">
                <a16:creationId xmlns:a16="http://schemas.microsoft.com/office/drawing/2014/main" id="{D5874A31-1EA5-A24B-1DAE-D77739598D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8749" y="562728"/>
            <a:ext cx="1710200" cy="1710200"/>
          </a:xfrm>
          <a:prstGeom prst="rect">
            <a:avLst/>
          </a:prstGeom>
        </p:spPr>
      </p:pic>
      <p:pic>
        <p:nvPicPr>
          <p:cNvPr id="13" name="Imagen 12" descr="Logotipo&#10;&#10;Descripción generada automáticamente">
            <a:extLst>
              <a:ext uri="{FF2B5EF4-FFF2-40B4-BE49-F238E27FC236}">
                <a16:creationId xmlns:a16="http://schemas.microsoft.com/office/drawing/2014/main" id="{FF781142-8106-2B87-9948-987F8F2911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87555" y="3126553"/>
            <a:ext cx="1475663" cy="1475663"/>
          </a:xfrm>
          <a:prstGeom prst="rect">
            <a:avLst/>
          </a:prstGeom>
          <a:ln>
            <a:noFill/>
          </a:ln>
          <a:effectLst>
            <a:softEdge rad="0"/>
          </a:effectLst>
        </p:spPr>
      </p:pic>
      <p:sp>
        <p:nvSpPr>
          <p:cNvPr id="14" name="CuadroTexto 13">
            <a:extLst>
              <a:ext uri="{FF2B5EF4-FFF2-40B4-BE49-F238E27FC236}">
                <a16:creationId xmlns:a16="http://schemas.microsoft.com/office/drawing/2014/main" id="{148979AB-5933-B291-EB75-C4948F41E7B7}"/>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6/11</a:t>
            </a:r>
            <a:endParaRPr lang="es-CL" sz="1400" dirty="0"/>
          </a:p>
        </p:txBody>
      </p:sp>
      <p:pic>
        <p:nvPicPr>
          <p:cNvPr id="16" name="Imagen 15" descr="Forma">
            <a:extLst>
              <a:ext uri="{FF2B5EF4-FFF2-40B4-BE49-F238E27FC236}">
                <a16:creationId xmlns:a16="http://schemas.microsoft.com/office/drawing/2014/main" id="{41D82C93-35E4-11D3-7644-46F6704715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37115" y="5272693"/>
            <a:ext cx="3080506" cy="1205729"/>
          </a:xfrm>
          <a:prstGeom prst="rect">
            <a:avLst/>
          </a:prstGeom>
          <a:noFill/>
          <a:ln>
            <a:solidFill>
              <a:schemeClr val="bg1"/>
            </a:solidFill>
          </a:ln>
          <a:effectLst>
            <a:glow rad="25400">
              <a:schemeClr val="bg1"/>
            </a:glow>
          </a:effectLst>
        </p:spPr>
      </p:pic>
      <p:pic>
        <p:nvPicPr>
          <p:cNvPr id="18" name="Imagen 17" descr="Logotipo&#10;&#10;Descripción generada automáticamente">
            <a:extLst>
              <a:ext uri="{FF2B5EF4-FFF2-40B4-BE49-F238E27FC236}">
                <a16:creationId xmlns:a16="http://schemas.microsoft.com/office/drawing/2014/main" id="{BE623CC6-76D9-133B-8384-C47C2710C5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22685" y="5418775"/>
            <a:ext cx="1716299" cy="858150"/>
          </a:xfrm>
          <a:prstGeom prst="rect">
            <a:avLst/>
          </a:prstGeom>
          <a:effectLst>
            <a:glow rad="25400">
              <a:schemeClr val="bg1"/>
            </a:glow>
          </a:effectLst>
        </p:spPr>
      </p:pic>
      <p:pic>
        <p:nvPicPr>
          <p:cNvPr id="20" name="Gráfico 19">
            <a:extLst>
              <a:ext uri="{FF2B5EF4-FFF2-40B4-BE49-F238E27FC236}">
                <a16:creationId xmlns:a16="http://schemas.microsoft.com/office/drawing/2014/main" id="{A9848B78-526C-0A3E-D029-7E05CD3F03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28272" y="2860955"/>
            <a:ext cx="2076500" cy="2076500"/>
          </a:xfrm>
          <a:prstGeom prst="rect">
            <a:avLst/>
          </a:prstGeom>
        </p:spPr>
      </p:pic>
    </p:spTree>
    <p:extLst>
      <p:ext uri="{BB962C8B-B14F-4D97-AF65-F5344CB8AC3E}">
        <p14:creationId xmlns:p14="http://schemas.microsoft.com/office/powerpoint/2010/main" val="145901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650D7E-7BBB-0236-82F4-5C9AC2EE7EF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7BDA59B2-9F82-7930-AE41-D55D3AAE9054}"/>
              </a:ext>
            </a:extLst>
          </p:cNvPr>
          <p:cNvSpPr txBox="1"/>
          <p:nvPr/>
        </p:nvSpPr>
        <p:spPr>
          <a:xfrm>
            <a:off x="11311418" y="6436681"/>
            <a:ext cx="703601" cy="523220"/>
          </a:xfrm>
          <a:prstGeom prst="rect">
            <a:avLst/>
          </a:prstGeom>
          <a:noFill/>
        </p:spPr>
        <p:txBody>
          <a:bodyPr wrap="square" lIns="91440" tIns="45720" rIns="91440" bIns="45720" anchor="t">
            <a:spAutoFit/>
          </a:bodyPr>
          <a:lstStyle/>
          <a:p>
            <a:r>
              <a:rPr lang="en-US" sz="1400" dirty="0">
                <a:solidFill>
                  <a:schemeClr val="bg1"/>
                </a:solidFill>
                <a:latin typeface="Consolas"/>
              </a:rPr>
              <a:t>7/11</a:t>
            </a:r>
            <a:endParaRPr lang="es-CL" sz="1400" dirty="0"/>
          </a:p>
          <a:p>
            <a:endParaRPr lang="es-CL" sz="1400" dirty="0"/>
          </a:p>
        </p:txBody>
      </p:sp>
      <p:pic>
        <p:nvPicPr>
          <p:cNvPr id="9" name="Gráfico 8">
            <a:extLst>
              <a:ext uri="{FF2B5EF4-FFF2-40B4-BE49-F238E27FC236}">
                <a16:creationId xmlns:a16="http://schemas.microsoft.com/office/drawing/2014/main" id="{90483490-6DAA-B8A2-CDDA-A70D2E209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316" y="145670"/>
            <a:ext cx="2354426" cy="2354426"/>
          </a:xfrm>
          <a:prstGeom prst="rect">
            <a:avLst/>
          </a:prstGeom>
        </p:spPr>
      </p:pic>
      <p:pic>
        <p:nvPicPr>
          <p:cNvPr id="10" name="Imagen 9" descr="Forma">
            <a:extLst>
              <a:ext uri="{FF2B5EF4-FFF2-40B4-BE49-F238E27FC236}">
                <a16:creationId xmlns:a16="http://schemas.microsoft.com/office/drawing/2014/main" id="{912B3B9C-06E0-1099-7C0D-9B4BC2A32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16" y="2826135"/>
            <a:ext cx="3080506" cy="1205729"/>
          </a:xfrm>
          <a:prstGeom prst="rect">
            <a:avLst/>
          </a:prstGeom>
          <a:noFill/>
          <a:ln>
            <a:solidFill>
              <a:schemeClr val="bg1"/>
            </a:solidFill>
          </a:ln>
          <a:effectLst>
            <a:glow rad="25400">
              <a:schemeClr val="bg1"/>
            </a:glow>
          </a:effectLst>
        </p:spPr>
      </p:pic>
      <p:pic>
        <p:nvPicPr>
          <p:cNvPr id="11" name="Imagen 10" descr="Logotipo&#10;&#10;Descripción generada automáticamente">
            <a:extLst>
              <a:ext uri="{FF2B5EF4-FFF2-40B4-BE49-F238E27FC236}">
                <a16:creationId xmlns:a16="http://schemas.microsoft.com/office/drawing/2014/main" id="{3538D26E-7D13-45BC-4CD8-3EF46E95F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922" y="4768648"/>
            <a:ext cx="2733293" cy="1366647"/>
          </a:xfrm>
          <a:prstGeom prst="rect">
            <a:avLst/>
          </a:prstGeom>
          <a:effectLst>
            <a:glow rad="25400">
              <a:schemeClr val="bg1"/>
            </a:glow>
          </a:effectLst>
        </p:spPr>
      </p:pic>
      <p:sp>
        <p:nvSpPr>
          <p:cNvPr id="12" name="Subtítulo 2">
            <a:extLst>
              <a:ext uri="{FF2B5EF4-FFF2-40B4-BE49-F238E27FC236}">
                <a16:creationId xmlns:a16="http://schemas.microsoft.com/office/drawing/2014/main" id="{A687ED0C-DAA3-AD67-7D7F-E58AD5C7D4C1}"/>
              </a:ext>
            </a:extLst>
          </p:cNvPr>
          <p:cNvSpPr txBox="1">
            <a:spLocks/>
          </p:cNvSpPr>
          <p:nvPr/>
        </p:nvSpPr>
        <p:spPr>
          <a:xfrm>
            <a:off x="2949415" y="769830"/>
            <a:ext cx="6686198" cy="13195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Python</a:t>
            </a:r>
            <a:r>
              <a:rPr lang="en-US" sz="1800" dirty="0">
                <a:solidFill>
                  <a:schemeClr val="bg1"/>
                </a:solidFill>
                <a:latin typeface="Consolas" panose="020B0609020204030204" pitchFamily="49" charset="0"/>
              </a:rPr>
              <a:t> is the primary programming language used for developing this application. Known for its simplicity and versatility, it enables rapid development and seamless integration with various tools and libraries.</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14" name="Gráfico 13">
            <a:extLst>
              <a:ext uri="{FF2B5EF4-FFF2-40B4-BE49-F238E27FC236}">
                <a16:creationId xmlns:a16="http://schemas.microsoft.com/office/drawing/2014/main" id="{6E6F50CB-536C-6605-B2E0-E58B8AFD49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13516" y="511979"/>
            <a:ext cx="763783" cy="763783"/>
          </a:xfrm>
          <a:prstGeom prst="rect">
            <a:avLst/>
          </a:prstGeom>
        </p:spPr>
      </p:pic>
      <p:pic>
        <p:nvPicPr>
          <p:cNvPr id="15" name="Gráfico 14">
            <a:extLst>
              <a:ext uri="{FF2B5EF4-FFF2-40B4-BE49-F238E27FC236}">
                <a16:creationId xmlns:a16="http://schemas.microsoft.com/office/drawing/2014/main" id="{91384F03-72E5-15BA-D128-A4B2334B9B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13516" y="3772313"/>
            <a:ext cx="967203" cy="763783"/>
          </a:xfrm>
          <a:prstGeom prst="rect">
            <a:avLst/>
          </a:prstGeom>
        </p:spPr>
      </p:pic>
      <p:pic>
        <p:nvPicPr>
          <p:cNvPr id="16" name="Gráfico 15">
            <a:extLst>
              <a:ext uri="{FF2B5EF4-FFF2-40B4-BE49-F238E27FC236}">
                <a16:creationId xmlns:a16="http://schemas.microsoft.com/office/drawing/2014/main" id="{52644F65-3E88-4463-C620-9A650BDEAA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13516" y="1589258"/>
            <a:ext cx="792280" cy="792280"/>
          </a:xfrm>
          <a:prstGeom prst="rect">
            <a:avLst/>
          </a:prstGeom>
        </p:spPr>
      </p:pic>
      <p:pic>
        <p:nvPicPr>
          <p:cNvPr id="17" name="Imagen 16" descr="Logotipo&#10;&#10;Descripción generada automáticamente">
            <a:extLst>
              <a:ext uri="{FF2B5EF4-FFF2-40B4-BE49-F238E27FC236}">
                <a16:creationId xmlns:a16="http://schemas.microsoft.com/office/drawing/2014/main" id="{23566BF9-1756-6219-72F8-AD13FA84285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01647" y="2724851"/>
            <a:ext cx="704149" cy="704149"/>
          </a:xfrm>
          <a:prstGeom prst="rect">
            <a:avLst/>
          </a:prstGeom>
          <a:ln>
            <a:noFill/>
          </a:ln>
          <a:effectLst>
            <a:softEdge rad="0"/>
          </a:effectLst>
        </p:spPr>
      </p:pic>
      <p:pic>
        <p:nvPicPr>
          <p:cNvPr id="18" name="Gráfico 17">
            <a:extLst>
              <a:ext uri="{FF2B5EF4-FFF2-40B4-BE49-F238E27FC236}">
                <a16:creationId xmlns:a16="http://schemas.microsoft.com/office/drawing/2014/main" id="{42F12D06-033A-8D81-EFFC-B3A6B8D91E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862234" y="4536096"/>
            <a:ext cx="1352021" cy="1352021"/>
          </a:xfrm>
          <a:prstGeom prst="rect">
            <a:avLst/>
          </a:prstGeom>
        </p:spPr>
      </p:pic>
      <p:sp>
        <p:nvSpPr>
          <p:cNvPr id="3" name="CuadroTexto 2">
            <a:extLst>
              <a:ext uri="{FF2B5EF4-FFF2-40B4-BE49-F238E27FC236}">
                <a16:creationId xmlns:a16="http://schemas.microsoft.com/office/drawing/2014/main" id="{059D3B5E-E75B-B92C-8ACC-E1A66158C370}"/>
              </a:ext>
            </a:extLst>
          </p:cNvPr>
          <p:cNvSpPr txBox="1"/>
          <p:nvPr/>
        </p:nvSpPr>
        <p:spPr>
          <a:xfrm>
            <a:off x="4016476" y="2676876"/>
            <a:ext cx="6268065" cy="1477328"/>
          </a:xfrm>
          <a:prstGeom prst="rect">
            <a:avLst/>
          </a:prstGeom>
          <a:noFill/>
        </p:spPr>
        <p:txBody>
          <a:bodyPr wrap="square">
            <a:spAutoFit/>
          </a:bodyPr>
          <a:lstStyle/>
          <a:p>
            <a:pPr marL="0" indent="0">
              <a:buNone/>
            </a:pPr>
            <a:r>
              <a:rPr lang="en-US" dirty="0">
                <a:solidFill>
                  <a:srgbClr val="FFC000"/>
                </a:solidFill>
                <a:latin typeface="Consolas" panose="020B0609020204030204" pitchFamily="49" charset="0"/>
              </a:rPr>
              <a:t>Flask</a:t>
            </a:r>
            <a:r>
              <a:rPr lang="en-US" dirty="0">
                <a:solidFill>
                  <a:schemeClr val="bg1"/>
                </a:solidFill>
                <a:latin typeface="Consolas" panose="020B0609020204030204" pitchFamily="49" charset="0"/>
              </a:rPr>
              <a:t> is a lightweight web framework for Python. It is used to handle routing, manage HTTP requests, and render HTML templates, making it ideal for building scalable and dynamic web applications.</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CAEF2BF-CA7A-C25C-0A44-9699DE202445}"/>
              </a:ext>
            </a:extLst>
          </p:cNvPr>
          <p:cNvSpPr txBox="1"/>
          <p:nvPr/>
        </p:nvSpPr>
        <p:spPr>
          <a:xfrm>
            <a:off x="3859161" y="4592493"/>
            <a:ext cx="6105832" cy="1754326"/>
          </a:xfrm>
          <a:prstGeom prst="rect">
            <a:avLst/>
          </a:prstGeom>
          <a:noFill/>
        </p:spPr>
        <p:txBody>
          <a:bodyPr wrap="square">
            <a:spAutoFit/>
          </a:bodyPr>
          <a:lstStyle/>
          <a:p>
            <a:pPr marL="0" indent="0">
              <a:buNone/>
            </a:pPr>
            <a:r>
              <a:rPr lang="en-US" dirty="0" err="1">
                <a:solidFill>
                  <a:srgbClr val="FFC000"/>
                </a:solidFill>
                <a:latin typeface="Consolas" panose="020B0609020204030204" pitchFamily="49" charset="0"/>
              </a:rPr>
              <a:t>SQLAlchemy</a:t>
            </a:r>
            <a:r>
              <a:rPr lang="en-US" dirty="0">
                <a:solidFill>
                  <a:schemeClr val="bg1"/>
                </a:solidFill>
                <a:latin typeface="Consolas" panose="020B0609020204030204" pitchFamily="49" charset="0"/>
              </a:rPr>
              <a:t> is an Object-Relational Mapping (ORM) library for Python. It simplifies database interactions by allowing us to work with Python objects instead of raw SQL queries, ensuring efficient and readable database management.</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9802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0582025-8A00-731C-74E1-CB2226BC7DE0}"/>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33A4F1A-780A-672E-B7A8-568A3BF26FCF}"/>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8/11</a:t>
            </a:r>
            <a:endParaRPr lang="es-CL" sz="1400" dirty="0"/>
          </a:p>
        </p:txBody>
      </p:sp>
      <p:pic>
        <p:nvPicPr>
          <p:cNvPr id="9" name="Gráfico 8">
            <a:extLst>
              <a:ext uri="{FF2B5EF4-FFF2-40B4-BE49-F238E27FC236}">
                <a16:creationId xmlns:a16="http://schemas.microsoft.com/office/drawing/2014/main" id="{9BD3A3AB-7489-3D91-629D-0CFECBE953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1469" y="3525819"/>
            <a:ext cx="1218363" cy="1218363"/>
          </a:xfrm>
          <a:prstGeom prst="rect">
            <a:avLst/>
          </a:prstGeom>
        </p:spPr>
      </p:pic>
      <p:pic>
        <p:nvPicPr>
          <p:cNvPr id="10" name="Imagen 9" descr="Forma">
            <a:extLst>
              <a:ext uri="{FF2B5EF4-FFF2-40B4-BE49-F238E27FC236}">
                <a16:creationId xmlns:a16="http://schemas.microsoft.com/office/drawing/2014/main" id="{CE38B76E-473F-71D5-34F2-7E279DF60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7969" y="5017775"/>
            <a:ext cx="565249" cy="221242"/>
          </a:xfrm>
          <a:prstGeom prst="rect">
            <a:avLst/>
          </a:prstGeom>
          <a:noFill/>
          <a:ln>
            <a:solidFill>
              <a:schemeClr val="bg1"/>
            </a:solidFill>
          </a:ln>
          <a:effectLst>
            <a:glow rad="25400">
              <a:schemeClr val="bg1"/>
            </a:glow>
          </a:effectLst>
        </p:spPr>
      </p:pic>
      <p:pic>
        <p:nvPicPr>
          <p:cNvPr id="11" name="Imagen 10" descr="Logotipo&#10;&#10;Descripción generada automáticamente">
            <a:extLst>
              <a:ext uri="{FF2B5EF4-FFF2-40B4-BE49-F238E27FC236}">
                <a16:creationId xmlns:a16="http://schemas.microsoft.com/office/drawing/2014/main" id="{C70B1727-CB01-5321-FDBA-426AC7EB3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1233" y="5268742"/>
            <a:ext cx="638720" cy="319360"/>
          </a:xfrm>
          <a:prstGeom prst="rect">
            <a:avLst/>
          </a:prstGeom>
          <a:effectLst>
            <a:glow rad="25400">
              <a:schemeClr val="bg1"/>
            </a:glow>
          </a:effectLst>
        </p:spPr>
      </p:pic>
      <p:sp>
        <p:nvSpPr>
          <p:cNvPr id="12" name="Subtítulo 2">
            <a:extLst>
              <a:ext uri="{FF2B5EF4-FFF2-40B4-BE49-F238E27FC236}">
                <a16:creationId xmlns:a16="http://schemas.microsoft.com/office/drawing/2014/main" id="{91895FB1-8B26-3613-FB25-2ED3121A0AEA}"/>
              </a:ext>
            </a:extLst>
          </p:cNvPr>
          <p:cNvSpPr txBox="1">
            <a:spLocks/>
          </p:cNvSpPr>
          <p:nvPr/>
        </p:nvSpPr>
        <p:spPr>
          <a:xfrm>
            <a:off x="2978912" y="3727571"/>
            <a:ext cx="7236804" cy="161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Docker</a:t>
            </a:r>
            <a:r>
              <a:rPr lang="en-US" sz="1800" dirty="0">
                <a:solidFill>
                  <a:schemeClr val="bg1"/>
                </a:solidFill>
                <a:latin typeface="Consolas" panose="020B0609020204030204" pitchFamily="49" charset="0"/>
              </a:rPr>
              <a:t> is used in this project to make sure that the application runs the same way on every machine and helps to connect the application to the MySQL database securely and reliably by managing the necessary ports and network settings.</a:t>
            </a:r>
            <a:r>
              <a:rPr lang="en-US" sz="1200" dirty="0">
                <a:solidFill>
                  <a:schemeClr val="bg1"/>
                </a:solidFill>
                <a:latin typeface="Consolas" panose="020B0609020204030204" pitchFamily="49" charset="0"/>
              </a:rPr>
              <a:t> </a:t>
            </a:r>
            <a:r>
              <a:rPr lang="en-US" sz="1800" dirty="0">
                <a:solidFill>
                  <a:schemeClr val="bg1"/>
                </a:solidFill>
                <a:latin typeface="Consolas" panose="020B0609020204030204" pitchFamily="49" charset="0"/>
              </a:rPr>
              <a:t>Docker helps ensure the MySQL version used by all team members is the same, making the development process smoother and avoiding compatibility issues.</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14" name="Gráfico 13">
            <a:extLst>
              <a:ext uri="{FF2B5EF4-FFF2-40B4-BE49-F238E27FC236}">
                <a16:creationId xmlns:a16="http://schemas.microsoft.com/office/drawing/2014/main" id="{A25B2792-6658-6129-B102-057276FDBA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13516" y="511979"/>
            <a:ext cx="763783" cy="763783"/>
          </a:xfrm>
          <a:prstGeom prst="rect">
            <a:avLst/>
          </a:prstGeom>
        </p:spPr>
      </p:pic>
      <p:pic>
        <p:nvPicPr>
          <p:cNvPr id="15" name="Gráfico 14">
            <a:extLst>
              <a:ext uri="{FF2B5EF4-FFF2-40B4-BE49-F238E27FC236}">
                <a16:creationId xmlns:a16="http://schemas.microsoft.com/office/drawing/2014/main" id="{149F4DC3-A737-099B-E2FF-190DA8C4A0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0002" y="3901494"/>
            <a:ext cx="1833197" cy="1447643"/>
          </a:xfrm>
          <a:prstGeom prst="rect">
            <a:avLst/>
          </a:prstGeom>
        </p:spPr>
      </p:pic>
      <p:pic>
        <p:nvPicPr>
          <p:cNvPr id="16" name="Gráfico 15">
            <a:extLst>
              <a:ext uri="{FF2B5EF4-FFF2-40B4-BE49-F238E27FC236}">
                <a16:creationId xmlns:a16="http://schemas.microsoft.com/office/drawing/2014/main" id="{14FBAD00-68FA-F17E-215A-F00A7E0F21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13516" y="1589258"/>
            <a:ext cx="792280" cy="792280"/>
          </a:xfrm>
          <a:prstGeom prst="rect">
            <a:avLst/>
          </a:prstGeom>
        </p:spPr>
      </p:pic>
      <p:pic>
        <p:nvPicPr>
          <p:cNvPr id="17" name="Imagen 16" descr="Logotipo&#10;&#10;Descripción generada automáticamente">
            <a:extLst>
              <a:ext uri="{FF2B5EF4-FFF2-40B4-BE49-F238E27FC236}">
                <a16:creationId xmlns:a16="http://schemas.microsoft.com/office/drawing/2014/main" id="{95B890C9-08E8-DE55-696E-E670218DFCA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01647" y="2724851"/>
            <a:ext cx="704149" cy="704149"/>
          </a:xfrm>
          <a:prstGeom prst="rect">
            <a:avLst/>
          </a:prstGeom>
          <a:ln>
            <a:noFill/>
          </a:ln>
          <a:effectLst>
            <a:softEdge rad="0"/>
          </a:effectLst>
        </p:spPr>
      </p:pic>
      <p:pic>
        <p:nvPicPr>
          <p:cNvPr id="18" name="Gráfico 17">
            <a:extLst>
              <a:ext uri="{FF2B5EF4-FFF2-40B4-BE49-F238E27FC236}">
                <a16:creationId xmlns:a16="http://schemas.microsoft.com/office/drawing/2014/main" id="{BC9D2B56-5645-2881-D226-B4212674A3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6118" y="1001354"/>
            <a:ext cx="2554779" cy="2554779"/>
          </a:xfrm>
          <a:prstGeom prst="rect">
            <a:avLst/>
          </a:prstGeom>
        </p:spPr>
      </p:pic>
      <p:sp>
        <p:nvSpPr>
          <p:cNvPr id="6" name="CuadroTexto 5">
            <a:extLst>
              <a:ext uri="{FF2B5EF4-FFF2-40B4-BE49-F238E27FC236}">
                <a16:creationId xmlns:a16="http://schemas.microsoft.com/office/drawing/2014/main" id="{1AC15AC6-C05E-9813-F47D-C3692B04716B}"/>
              </a:ext>
            </a:extLst>
          </p:cNvPr>
          <p:cNvSpPr txBox="1"/>
          <p:nvPr/>
        </p:nvSpPr>
        <p:spPr>
          <a:xfrm>
            <a:off x="2978912" y="1876596"/>
            <a:ext cx="6843514" cy="1200329"/>
          </a:xfrm>
          <a:prstGeom prst="rect">
            <a:avLst/>
          </a:prstGeom>
          <a:noFill/>
        </p:spPr>
        <p:txBody>
          <a:bodyPr wrap="square">
            <a:spAutoFit/>
          </a:bodyPr>
          <a:lstStyle/>
          <a:p>
            <a:pPr marL="0" indent="0">
              <a:buNone/>
            </a:pPr>
            <a:r>
              <a:rPr lang="en-US" dirty="0">
                <a:solidFill>
                  <a:srgbClr val="FFC000"/>
                </a:solidFill>
                <a:latin typeface="Consolas" panose="020B0609020204030204" pitchFamily="49" charset="0"/>
              </a:rPr>
              <a:t>MySQL</a:t>
            </a:r>
            <a:r>
              <a:rPr lang="en-US" dirty="0">
                <a:solidFill>
                  <a:schemeClr val="bg1"/>
                </a:solidFill>
                <a:latin typeface="Consolas" panose="020B0609020204030204" pitchFamily="49" charset="0"/>
              </a:rPr>
              <a:t> is the database used in this project to store all the HR-related data, such as employee records and vacation details. It allows the application to easily retrieve and store information in a structured way. </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8" name="Imagen 7" descr="Imagen que contiene lápiz&#10;&#10;Descripción generada automáticamente">
            <a:extLst>
              <a:ext uri="{FF2B5EF4-FFF2-40B4-BE49-F238E27FC236}">
                <a16:creationId xmlns:a16="http://schemas.microsoft.com/office/drawing/2014/main" id="{CE87FBD1-3D20-A679-A311-C98C278AB8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21469" y="4707348"/>
            <a:ext cx="1218364" cy="1218364"/>
          </a:xfrm>
          <a:prstGeom prst="rect">
            <a:avLst/>
          </a:prstGeom>
        </p:spPr>
      </p:pic>
    </p:spTree>
    <p:extLst>
      <p:ext uri="{BB962C8B-B14F-4D97-AF65-F5344CB8AC3E}">
        <p14:creationId xmlns:p14="http://schemas.microsoft.com/office/powerpoint/2010/main" val="3462129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87C03D4-727E-6BC3-82BB-BB7491D8167E}"/>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F7DEC28-FADF-7789-FC3D-77873BFB07B2}"/>
              </a:ext>
            </a:extLst>
          </p:cNvPr>
          <p:cNvSpPr txBox="1"/>
          <p:nvPr/>
        </p:nvSpPr>
        <p:spPr>
          <a:xfrm>
            <a:off x="11311418" y="6436681"/>
            <a:ext cx="703601" cy="307777"/>
          </a:xfrm>
          <a:prstGeom prst="rect">
            <a:avLst/>
          </a:prstGeom>
          <a:noFill/>
        </p:spPr>
        <p:txBody>
          <a:bodyPr wrap="square" lIns="91440" tIns="45720" rIns="91440" bIns="45720" anchor="t">
            <a:spAutoFit/>
          </a:bodyPr>
          <a:lstStyle/>
          <a:p>
            <a:r>
              <a:rPr lang="en-US" sz="1400" dirty="0">
                <a:solidFill>
                  <a:schemeClr val="bg1"/>
                </a:solidFill>
                <a:latin typeface="Consolas"/>
              </a:rPr>
              <a:t>9/11</a:t>
            </a:r>
            <a:endParaRPr lang="es-CL" sz="1400" dirty="0"/>
          </a:p>
        </p:txBody>
      </p:sp>
      <p:pic>
        <p:nvPicPr>
          <p:cNvPr id="9" name="Gráfico 8">
            <a:extLst>
              <a:ext uri="{FF2B5EF4-FFF2-40B4-BE49-F238E27FC236}">
                <a16:creationId xmlns:a16="http://schemas.microsoft.com/office/drawing/2014/main" id="{1E85A730-F317-C18C-C931-932F64812E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1469" y="3525819"/>
            <a:ext cx="1218363" cy="1218363"/>
          </a:xfrm>
          <a:prstGeom prst="rect">
            <a:avLst/>
          </a:prstGeom>
        </p:spPr>
      </p:pic>
      <p:pic>
        <p:nvPicPr>
          <p:cNvPr id="10" name="Imagen 9" descr="Forma">
            <a:extLst>
              <a:ext uri="{FF2B5EF4-FFF2-40B4-BE49-F238E27FC236}">
                <a16:creationId xmlns:a16="http://schemas.microsoft.com/office/drawing/2014/main" id="{B2CCDB0B-475E-28C3-D4A9-5F527F0FA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7969" y="5017775"/>
            <a:ext cx="565249" cy="221242"/>
          </a:xfrm>
          <a:prstGeom prst="rect">
            <a:avLst/>
          </a:prstGeom>
          <a:noFill/>
          <a:ln>
            <a:solidFill>
              <a:schemeClr val="bg1"/>
            </a:solidFill>
          </a:ln>
          <a:effectLst>
            <a:glow rad="25400">
              <a:schemeClr val="bg1"/>
            </a:glow>
          </a:effectLst>
        </p:spPr>
      </p:pic>
      <p:pic>
        <p:nvPicPr>
          <p:cNvPr id="11" name="Imagen 10" descr="Logotipo&#10;&#10;Descripción generada automáticamente">
            <a:extLst>
              <a:ext uri="{FF2B5EF4-FFF2-40B4-BE49-F238E27FC236}">
                <a16:creationId xmlns:a16="http://schemas.microsoft.com/office/drawing/2014/main" id="{E23C59E7-54A4-D644-D610-55E39D40DB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1233" y="5268742"/>
            <a:ext cx="638720" cy="319360"/>
          </a:xfrm>
          <a:prstGeom prst="rect">
            <a:avLst/>
          </a:prstGeom>
          <a:effectLst>
            <a:glow rad="25400">
              <a:schemeClr val="bg1"/>
            </a:glow>
          </a:effectLst>
        </p:spPr>
      </p:pic>
      <p:sp>
        <p:nvSpPr>
          <p:cNvPr id="12" name="Subtítulo 2">
            <a:extLst>
              <a:ext uri="{FF2B5EF4-FFF2-40B4-BE49-F238E27FC236}">
                <a16:creationId xmlns:a16="http://schemas.microsoft.com/office/drawing/2014/main" id="{F7286BA0-6643-F536-F170-077D1325CF67}"/>
              </a:ext>
            </a:extLst>
          </p:cNvPr>
          <p:cNvSpPr txBox="1">
            <a:spLocks/>
          </p:cNvSpPr>
          <p:nvPr/>
        </p:nvSpPr>
        <p:spPr>
          <a:xfrm>
            <a:off x="2477598" y="2828835"/>
            <a:ext cx="7236804" cy="161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CSS</a:t>
            </a:r>
            <a:r>
              <a:rPr lang="en-US" sz="1800" dirty="0">
                <a:solidFill>
                  <a:schemeClr val="bg1"/>
                </a:solidFill>
                <a:latin typeface="Consolas" panose="020B0609020204030204" pitchFamily="49" charset="0"/>
              </a:rPr>
              <a:t> is used to style the HTML content, giving it a visually appealing layout, colors, fonts, and other design elements. It controls the appearance of the page, like the spacing, borders, and alignment. Without CSS, the page would just be plain, </a:t>
            </a:r>
            <a:r>
              <a:rPr lang="en-US" sz="1800" dirty="0" err="1">
                <a:solidFill>
                  <a:schemeClr val="bg1"/>
                </a:solidFill>
                <a:latin typeface="Consolas" panose="020B0609020204030204" pitchFamily="49" charset="0"/>
              </a:rPr>
              <a:t>unstyled</a:t>
            </a:r>
            <a:r>
              <a:rPr lang="en-US" sz="1800" dirty="0">
                <a:solidFill>
                  <a:schemeClr val="bg1"/>
                </a:solidFill>
                <a:latin typeface="Consolas" panose="020B0609020204030204" pitchFamily="49" charset="0"/>
              </a:rPr>
              <a:t> content.</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14" name="Gráfico 13">
            <a:extLst>
              <a:ext uri="{FF2B5EF4-FFF2-40B4-BE49-F238E27FC236}">
                <a16:creationId xmlns:a16="http://schemas.microsoft.com/office/drawing/2014/main" id="{0F8CF3A8-022B-302A-AB7D-7948B75ABF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540" y="929030"/>
            <a:ext cx="1200329" cy="1200329"/>
          </a:xfrm>
          <a:prstGeom prst="rect">
            <a:avLst/>
          </a:prstGeom>
        </p:spPr>
      </p:pic>
      <p:pic>
        <p:nvPicPr>
          <p:cNvPr id="15" name="Gráfico 14">
            <a:extLst>
              <a:ext uri="{FF2B5EF4-FFF2-40B4-BE49-F238E27FC236}">
                <a16:creationId xmlns:a16="http://schemas.microsoft.com/office/drawing/2014/main" id="{4CBB562A-D1E9-AD94-C4A2-4F9DD5CFAF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57721" y="2456815"/>
            <a:ext cx="1065881" cy="841708"/>
          </a:xfrm>
          <a:prstGeom prst="rect">
            <a:avLst/>
          </a:prstGeom>
        </p:spPr>
      </p:pic>
      <p:pic>
        <p:nvPicPr>
          <p:cNvPr id="17" name="Imagen 16" descr="Logotipo&#10;&#10;Descripción generada automáticamente">
            <a:extLst>
              <a:ext uri="{FF2B5EF4-FFF2-40B4-BE49-F238E27FC236}">
                <a16:creationId xmlns:a16="http://schemas.microsoft.com/office/drawing/2014/main" id="{A17FF7CC-4471-E729-D3A7-4E41CDFF22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7511" y="4764355"/>
            <a:ext cx="1008773" cy="1008773"/>
          </a:xfrm>
          <a:prstGeom prst="rect">
            <a:avLst/>
          </a:prstGeom>
          <a:ln>
            <a:noFill/>
          </a:ln>
          <a:effectLst>
            <a:softEdge rad="0"/>
          </a:effectLst>
        </p:spPr>
      </p:pic>
      <p:pic>
        <p:nvPicPr>
          <p:cNvPr id="18" name="Gráfico 17">
            <a:extLst>
              <a:ext uri="{FF2B5EF4-FFF2-40B4-BE49-F238E27FC236}">
                <a16:creationId xmlns:a16="http://schemas.microsoft.com/office/drawing/2014/main" id="{67DBA0D1-EF57-B80E-3C29-EB969815529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57016" y="845349"/>
            <a:ext cx="1547268" cy="1547268"/>
          </a:xfrm>
          <a:prstGeom prst="rect">
            <a:avLst/>
          </a:prstGeom>
        </p:spPr>
      </p:pic>
      <p:sp>
        <p:nvSpPr>
          <p:cNvPr id="6" name="CuadroTexto 5">
            <a:extLst>
              <a:ext uri="{FF2B5EF4-FFF2-40B4-BE49-F238E27FC236}">
                <a16:creationId xmlns:a16="http://schemas.microsoft.com/office/drawing/2014/main" id="{EF76E641-1AB2-CFB9-B0A4-F47D6C4C8E92}"/>
              </a:ext>
            </a:extLst>
          </p:cNvPr>
          <p:cNvSpPr txBox="1"/>
          <p:nvPr/>
        </p:nvSpPr>
        <p:spPr>
          <a:xfrm>
            <a:off x="2546423" y="929030"/>
            <a:ext cx="6843514" cy="1200329"/>
          </a:xfrm>
          <a:prstGeom prst="rect">
            <a:avLst/>
          </a:prstGeom>
          <a:noFill/>
        </p:spPr>
        <p:txBody>
          <a:bodyPr wrap="square">
            <a:spAutoFit/>
          </a:bodyPr>
          <a:lstStyle/>
          <a:p>
            <a:pPr marL="0" indent="0">
              <a:buNone/>
            </a:pPr>
            <a:r>
              <a:rPr lang="en-US" dirty="0">
                <a:solidFill>
                  <a:srgbClr val="FFC000"/>
                </a:solidFill>
                <a:latin typeface="Consolas" panose="020B0609020204030204" pitchFamily="49" charset="0"/>
              </a:rPr>
              <a:t>HTML</a:t>
            </a:r>
            <a:r>
              <a:rPr lang="en-US" dirty="0">
                <a:solidFill>
                  <a:schemeClr val="bg1"/>
                </a:solidFill>
                <a:latin typeface="Consolas" panose="020B0609020204030204" pitchFamily="49" charset="0"/>
              </a:rPr>
              <a:t> is the foundation of any webpage. It defines the structure and content of the page, such as headings, paragraphs, images, and links. In other words, HTML gives the page its basic framework.</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pic>
        <p:nvPicPr>
          <p:cNvPr id="8" name="Imagen 7" descr="Imagen que contiene lápiz&#10;&#10;Descripción generada automáticamente">
            <a:extLst>
              <a:ext uri="{FF2B5EF4-FFF2-40B4-BE49-F238E27FC236}">
                <a16:creationId xmlns:a16="http://schemas.microsoft.com/office/drawing/2014/main" id="{C94D4DCA-5C03-7BB9-1068-BDB94BCAE6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21469" y="4707348"/>
            <a:ext cx="1218364" cy="1218364"/>
          </a:xfrm>
          <a:prstGeom prst="rect">
            <a:avLst/>
          </a:prstGeom>
        </p:spPr>
      </p:pic>
      <p:pic>
        <p:nvPicPr>
          <p:cNvPr id="5" name="Imagen 4">
            <a:extLst>
              <a:ext uri="{FF2B5EF4-FFF2-40B4-BE49-F238E27FC236}">
                <a16:creationId xmlns:a16="http://schemas.microsoft.com/office/drawing/2014/main" id="{DFE964E7-1B01-78F5-2B35-2658DDC49F09}"/>
              </a:ext>
            </a:extLst>
          </p:cNvPr>
          <p:cNvPicPr>
            <a:picLocks noChangeAspect="1"/>
          </p:cNvPicPr>
          <p:nvPr/>
        </p:nvPicPr>
        <p:blipFill>
          <a:blip r:embed="rId14"/>
          <a:stretch>
            <a:fillRect/>
          </a:stretch>
        </p:blipFill>
        <p:spPr>
          <a:xfrm>
            <a:off x="872540" y="2828835"/>
            <a:ext cx="1200329" cy="1200329"/>
          </a:xfrm>
          <a:prstGeom prst="rect">
            <a:avLst/>
          </a:prstGeom>
        </p:spPr>
      </p:pic>
      <p:sp>
        <p:nvSpPr>
          <p:cNvPr id="22" name="Subtítulo 2">
            <a:extLst>
              <a:ext uri="{FF2B5EF4-FFF2-40B4-BE49-F238E27FC236}">
                <a16:creationId xmlns:a16="http://schemas.microsoft.com/office/drawing/2014/main" id="{3944749F-9AA3-DA1C-FF1D-271A51863C52}"/>
              </a:ext>
            </a:extLst>
          </p:cNvPr>
          <p:cNvSpPr txBox="1">
            <a:spLocks/>
          </p:cNvSpPr>
          <p:nvPr/>
        </p:nvSpPr>
        <p:spPr>
          <a:xfrm>
            <a:off x="2477598" y="4707348"/>
            <a:ext cx="7236804" cy="161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Consolas" panose="020B0609020204030204" pitchFamily="49" charset="0"/>
              </a:rPr>
              <a:t>JavaScript</a:t>
            </a:r>
            <a:r>
              <a:rPr lang="en-US" sz="1800" dirty="0">
                <a:solidFill>
                  <a:schemeClr val="bg1"/>
                </a:solidFill>
                <a:latin typeface="Consolas" panose="020B0609020204030204" pitchFamily="49" charset="0"/>
              </a:rPr>
              <a:t> is used to add interactivity to the webpage. It allows for actions like responding to user input (clicks, form submissions), updating the content dynamically without refreshing the page, or handling events like showing a pop-up.</a:t>
            </a:r>
            <a:endParaRPr lang="es-CL" sz="1800" dirty="0">
              <a:solidFill>
                <a:schemeClr val="bg1"/>
              </a:solidFill>
              <a:latin typeface="Consolas" panose="020B0609020204030204" pitchFamily="49"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99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136823-716a-45ab-8d14-c3947f0ecbd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14E5F83D9F5F41AB51988DB0136076" ma:contentTypeVersion="18" ma:contentTypeDescription="Create a new document." ma:contentTypeScope="" ma:versionID="9822338e7dc8ac3ff3d236ad8c22fbed">
  <xsd:schema xmlns:xsd="http://www.w3.org/2001/XMLSchema" xmlns:xs="http://www.w3.org/2001/XMLSchema" xmlns:p="http://schemas.microsoft.com/office/2006/metadata/properties" xmlns:ns3="0e136823-716a-45ab-8d14-c3947f0ecbdd" xmlns:ns4="fec61982-e54d-494b-88a3-acff463f2006" targetNamespace="http://schemas.microsoft.com/office/2006/metadata/properties" ma:root="true" ma:fieldsID="e93a848333fc14cfa09b0dfdb68c6859" ns3:_="" ns4:_="">
    <xsd:import namespace="0e136823-716a-45ab-8d14-c3947f0ecbdd"/>
    <xsd:import namespace="fec61982-e54d-494b-88a3-acff463f200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CR"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36823-716a-45ab-8d14-c3947f0ecb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c61982-e54d-494b-88a3-acff463f200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A1EA2A-283A-4206-9A58-A89ADF1D7D3E}">
  <ds:schemaRefs>
    <ds:schemaRef ds:uri="http://schemas.openxmlformats.org/package/2006/metadata/core-properties"/>
    <ds:schemaRef ds:uri="http://schemas.microsoft.com/office/infopath/2007/PartnerControls"/>
    <ds:schemaRef ds:uri="http://purl.org/dc/dcmitype/"/>
    <ds:schemaRef ds:uri="http://purl.org/dc/terms/"/>
    <ds:schemaRef ds:uri="http://www.w3.org/XML/1998/namespace"/>
    <ds:schemaRef ds:uri="http://schemas.microsoft.com/office/2006/metadata/properties"/>
    <ds:schemaRef ds:uri="http://purl.org/dc/elements/1.1/"/>
    <ds:schemaRef ds:uri="0e136823-716a-45ab-8d14-c3947f0ecbdd"/>
    <ds:schemaRef ds:uri="http://schemas.microsoft.com/office/2006/documentManagement/types"/>
    <ds:schemaRef ds:uri="fec61982-e54d-494b-88a3-acff463f2006"/>
  </ds:schemaRefs>
</ds:datastoreItem>
</file>

<file path=customXml/itemProps2.xml><?xml version="1.0" encoding="utf-8"?>
<ds:datastoreItem xmlns:ds="http://schemas.openxmlformats.org/officeDocument/2006/customXml" ds:itemID="{CD5323B7-A61A-43B7-BA59-31889FFBAC8F}">
  <ds:schemaRefs>
    <ds:schemaRef ds:uri="http://schemas.microsoft.com/sharepoint/v3/contenttype/forms"/>
  </ds:schemaRefs>
</ds:datastoreItem>
</file>

<file path=customXml/itemProps3.xml><?xml version="1.0" encoding="utf-8"?>
<ds:datastoreItem xmlns:ds="http://schemas.openxmlformats.org/officeDocument/2006/customXml" ds:itemID="{D5DAD26D-AC8F-4CC1-A0CC-CB8EDC2C53FD}">
  <ds:schemaRefs>
    <ds:schemaRef ds:uri="0e136823-716a-45ab-8d14-c3947f0ecbdd"/>
    <ds:schemaRef ds:uri="fec61982-e54d-494b-88a3-acff463f20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25</TotalTime>
  <Words>600</Words>
  <Application>Microsoft Office PowerPoint</Application>
  <PresentationFormat>Panorámica</PresentationFormat>
  <Paragraphs>70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Arial</vt:lpstr>
      <vt:lpstr>Calibri</vt:lpstr>
      <vt:lpstr>Consolas</vt:lpstr>
      <vt:lpstr>Tema de Office</vt:lpstr>
      <vt:lpstr>RRHH-system</vt:lpstr>
      <vt:lpstr>What is HR?</vt:lpstr>
      <vt:lpstr>Challenges HR faces:</vt:lpstr>
      <vt:lpstr>Solution</vt:lpstr>
      <vt:lpstr>(HERE WE SHOW THE WEBAPP)</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BROWN IBIETA</dc:creator>
  <cp:lastModifiedBy>LUCAS BROWN IBIETA</cp:lastModifiedBy>
  <cp:revision>3</cp:revision>
  <dcterms:created xsi:type="dcterms:W3CDTF">2024-11-28T04:54:27Z</dcterms:created>
  <dcterms:modified xsi:type="dcterms:W3CDTF">2024-11-29T16:52:33Z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0x0101004514E5F83D9F5F41AB51988DB0136076</vt:lpwstr>
  </property>
  <property fmtid="{D5CDD505-2E9C-101B-9397-08002B2CF9AE}" pid="3" name="MSIP_Label_9f4e9a4a-eb20-4aad-9a64-8872817c1a6f_Enabled">
    <vt:lpwstr>true</vt:lpwstr>
  </property>
  <property fmtid="{D5CDD505-2E9C-101B-9397-08002B2CF9AE}" pid="4" name="MSIP_Label_9f4e9a4a-eb20-4aad-9a64-8872817c1a6f_SetDate">
    <vt:lpwstr>2024-11-28T21:33:40Z</vt:lpwstr>
  </property>
  <property fmtid="{D5CDD505-2E9C-101B-9397-08002B2CF9AE}" pid="5" name="MSIP_Label_9f4e9a4a-eb20-4aad-9a64-8872817c1a6f_Method">
    <vt:lpwstr>Standard</vt:lpwstr>
  </property>
  <property fmtid="{D5CDD505-2E9C-101B-9397-08002B2CF9AE}" pid="6" name="MSIP_Label_9f4e9a4a-eb20-4aad-9a64-8872817c1a6f_Name">
    <vt:lpwstr>defa4170-0d19-0005-0004-bc88714345d2</vt:lpwstr>
  </property>
  <property fmtid="{D5CDD505-2E9C-101B-9397-08002B2CF9AE}" pid="7" name="MSIP_Label_9f4e9a4a-eb20-4aad-9a64-8872817c1a6f_SiteId">
    <vt:lpwstr>7a599002-001c-432c-846e-1ddca9f6b299</vt:lpwstr>
  </property>
  <property fmtid="{D5CDD505-2E9C-101B-9397-08002B2CF9AE}" pid="8" name="MSIP_Label_9f4e9a4a-eb20-4aad-9a64-8872817c1a6f_ActionId">
    <vt:lpwstr>919507c7-45c0-4467-bc9a-64912fd81d3f</vt:lpwstr>
  </property>
  <property fmtid="{D5CDD505-2E9C-101B-9397-08002B2CF9AE}" pid="9" name="MSIP_Label_9f4e9a4a-eb20-4aad-9a64-8872817c1a6f_ContentBits">
    <vt:lpwstr>0</vt:lpwstr>
  </property>
</Properties>
</file>