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5" r:id="rId7"/>
    <p:sldId id="261" r:id="rId8"/>
    <p:sldId id="266" r:id="rId9"/>
    <p:sldId id="262" r:id="rId10"/>
    <p:sldId id="263" r:id="rId11"/>
    <p:sldId id="267" r:id="rId12"/>
  </p:sldIdLst>
  <p:sldSz cx="14630400" cy="8229600"/>
  <p:notesSz cx="8229600" cy="14630400"/>
  <p:embeddedFontLst>
    <p:embeddedFont>
      <p:font typeface="Roboto" panose="02000000000000000000" pitchFamily="2" charset="0"/>
      <p:regular r:id="rId14"/>
    </p:embeddedFont>
    <p:embeddedFont>
      <p:font typeface="Roboto Medium" panose="02000000000000000000" pitchFamily="2" charset="0"/>
      <p:regular r:id="rId1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840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243A-AB51-A64D-EBDD-54B4BB7BF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80B89-94B0-774F-C410-9A8DC032F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CB8D25-C87E-297E-1E60-6A26FC8B9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FB02F-D8A9-C3E1-20DE-F74019707C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2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2D001-CE43-0323-B31B-0C7CBF974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B21470-73CE-EC36-AC74-0E9633F09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729101-D3CC-6918-2D59-B8E5813F5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ACA4-9E13-8D49-7708-CB2DC3950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08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utual-10.hakunia.com:25050/books.php" TargetMode="External"/><Relationship Id="rId4" Type="http://schemas.openxmlformats.org/officeDocument/2006/relationships/hyperlink" Target="http://mutual-10.hakunia.com:25050/home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Examen "Expert(e) en sécurité des développements informatiques" P2025 bloc3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962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Nous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aborderons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les aspects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clés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 la conception et du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développement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d'applications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sécurisées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0275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6003012"/>
            <a:ext cx="349972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FD0D8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par Clément Rousseau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0774" y="30935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14454"/>
            <a:ext cx="13042821" cy="39144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Points clés du projet 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-Application intuitive et sécurisée pour la gestion des emprunts.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	- Fonctionnalités respectant le cahier des charges (emprunt, retour, alerte de retard).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	- Robustesse de l'application assurée par des tests complets.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Perspectives d'amélioration 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		 - Envoi automatique d'emails de rappel.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		- Interface plus moderne et notifications temps réel.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09027-0E7B-4373-83F6-3F1BB2D76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612DA36-7113-DD43-65C5-C9E907320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6158191B-2505-7282-3AC1-E93D381C63B6}"/>
              </a:ext>
            </a:extLst>
          </p:cNvPr>
          <p:cNvSpPr/>
          <p:nvPr/>
        </p:nvSpPr>
        <p:spPr>
          <a:xfrm>
            <a:off x="680774" y="30935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Q&amp;A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C22C6B08-D6CD-88EB-A8E7-2833682491B8}"/>
              </a:ext>
            </a:extLst>
          </p:cNvPr>
          <p:cNvSpPr/>
          <p:nvPr/>
        </p:nvSpPr>
        <p:spPr>
          <a:xfrm>
            <a:off x="793790" y="3914454"/>
            <a:ext cx="13042821" cy="39144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fr-FR" sz="60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Merci de votre attention</a:t>
            </a:r>
            <a:br>
              <a:rPr lang="fr-FR" sz="60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br>
              <a:rPr lang="fr-FR" sz="60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fr-FR" sz="600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 Questions ? Des Remarques ?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3074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1409" y="63411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Introduction : </a:t>
            </a:r>
            <a:r>
              <a:rPr lang="fr-FR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Gestion des Emprunts et Retours de la Librairie XYZ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01409" y="2485083"/>
            <a:ext cx="31484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Contexte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27543" y="312696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gestion efficace des emprunts et retours garantit la disponibilité des livres et assure un bon service aux utilisateurs.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45269" y="24850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Problème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17189" y="2949797"/>
            <a:ext cx="5130160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 suivi manuel des emprunts peut être source d'erreurs et entraîner des retards ou des pertes.</a:t>
            </a:r>
            <a:endParaRPr lang="en-US" sz="175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6B4CCB4F-3493-6C3D-E8B0-FD279BBD23A6}"/>
              </a:ext>
            </a:extLst>
          </p:cNvPr>
          <p:cNvSpPr/>
          <p:nvPr/>
        </p:nvSpPr>
        <p:spPr>
          <a:xfrm>
            <a:off x="801408" y="53806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Objectif</a:t>
            </a:r>
            <a:endParaRPr lang="en-US" sz="220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33AA18C2-896D-FECE-2790-BC96542D1593}"/>
              </a:ext>
            </a:extLst>
          </p:cNvPr>
          <p:cNvSpPr/>
          <p:nvPr/>
        </p:nvSpPr>
        <p:spPr>
          <a:xfrm>
            <a:off x="801408" y="590954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Développer une application pour automatiser la gestion des emprunts et des retours.</a:t>
            </a:r>
            <a:endParaRPr lang="en-US" sz="17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4282F0B3-1D3C-077E-D2AE-B700044F5C65}"/>
              </a:ext>
            </a:extLst>
          </p:cNvPr>
          <p:cNvSpPr/>
          <p:nvPr/>
        </p:nvSpPr>
        <p:spPr>
          <a:xfrm>
            <a:off x="7845269" y="50263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Cahier des charges :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60B6E99B-6234-B222-B9D5-B3AA31A3A245}"/>
              </a:ext>
            </a:extLst>
          </p:cNvPr>
          <p:cNvSpPr/>
          <p:nvPr/>
        </p:nvSpPr>
        <p:spPr>
          <a:xfrm>
            <a:off x="7685071" y="5555216"/>
            <a:ext cx="6939996" cy="16572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-Implémentation de la sécurité, confidentialité, intégrité des données,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Interface d'emprunt pour les utilisateurs authentifiés.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Durée maximale d'emprunt de 30 jours.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Historique des emprunts.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Retour de livres signalé par les utilisateurs.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5472"/>
            <a:ext cx="72469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Modélisation de l'application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77879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1028224" y="2504599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304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Architecture </a:t>
            </a:r>
            <a:r>
              <a:rPr lang="en-US" sz="220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principale</a:t>
            </a:r>
            <a:endParaRPr lang="fr-FR" sz="2400" dirty="0"/>
          </a:p>
        </p:txBody>
      </p:sp>
      <p:sp>
        <p:nvSpPr>
          <p:cNvPr id="6" name="Text 4"/>
          <p:cNvSpPr/>
          <p:nvPr/>
        </p:nvSpPr>
        <p:spPr>
          <a:xfrm>
            <a:off x="3203793" y="2553414"/>
            <a:ext cx="9673947" cy="733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Application PHP structurée autour de fichiers indépendants avec inclusion directe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pour organiser les fonctionnalités.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369588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Shape 6"/>
          <p:cNvSpPr/>
          <p:nvPr/>
        </p:nvSpPr>
        <p:spPr>
          <a:xfrm>
            <a:off x="793790" y="3498175"/>
            <a:ext cx="4347567" cy="1669852"/>
          </a:xfrm>
          <a:prstGeom prst="roundRect">
            <a:avLst>
              <a:gd name="adj" fmla="val 57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Text 7"/>
          <p:cNvSpPr/>
          <p:nvPr/>
        </p:nvSpPr>
        <p:spPr>
          <a:xfrm>
            <a:off x="1028224" y="4106347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3724989"/>
            <a:ext cx="33626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Base de données relationnelle (MySQL) :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215408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 utilisateur peut emprunter plusieurs livres</a:t>
            </a:r>
            <a:b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Il ne peut y avoir qu’un livre par emprunt</a:t>
            </a:r>
          </a:p>
        </p:txBody>
      </p:sp>
      <p:sp>
        <p:nvSpPr>
          <p:cNvPr id="12" name="Shape 10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3" name="Shape 11"/>
          <p:cNvSpPr/>
          <p:nvPr/>
        </p:nvSpPr>
        <p:spPr>
          <a:xfrm>
            <a:off x="793790" y="5281374"/>
            <a:ext cx="6521410" cy="2032754"/>
          </a:xfrm>
          <a:prstGeom prst="roundRect">
            <a:avLst>
              <a:gd name="adj" fmla="val 468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4" name="Text 12"/>
          <p:cNvSpPr/>
          <p:nvPr/>
        </p:nvSpPr>
        <p:spPr>
          <a:xfrm>
            <a:off x="1028224" y="6070997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508188"/>
            <a:ext cx="28808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Organisation</a:t>
            </a: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des </a:t>
            </a:r>
            <a:r>
              <a:rPr lang="en-US" sz="220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fichiers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998606"/>
            <a:ext cx="6687694" cy="1850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index.php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: Page d'accueil contenant la navigation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borrow_book.php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: Gestion des emprunts.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return_book.php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: Gestion des retours de livres.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security_header.php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security_csrf.php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etc. : Fichiers de sécurité réutilisables.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DE8A-7738-7E2C-64B2-A47A8E87B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873258A-E072-4376-92D6-A886B7C5D899}"/>
              </a:ext>
            </a:extLst>
          </p:cNvPr>
          <p:cNvSpPr/>
          <p:nvPr/>
        </p:nvSpPr>
        <p:spPr>
          <a:xfrm>
            <a:off x="793790" y="915472"/>
            <a:ext cx="72469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fr-FR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Schéma de la Base de Données</a:t>
            </a:r>
            <a:endParaRPr lang="en-US" sz="44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1BF64B2-FDCF-1E03-D286-A3FF0E415D2D}"/>
              </a:ext>
            </a:extLst>
          </p:cNvPr>
          <p:cNvSpPr/>
          <p:nvPr/>
        </p:nvSpPr>
        <p:spPr>
          <a:xfrm>
            <a:off x="1210606" y="6628471"/>
            <a:ext cx="9673947" cy="1371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Relations: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**Relation 1:N*entre `utilisateurs` et `emprunts`.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**Relation 1:N entre `livres` et `emprunts`.</a:t>
            </a:r>
            <a:endParaRPr lang="en-US" sz="175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740CD8F9-F581-7CF9-3016-8E2FB5704C41}"/>
              </a:ext>
            </a:extLst>
          </p:cNvPr>
          <p:cNvSpPr/>
          <p:nvPr/>
        </p:nvSpPr>
        <p:spPr>
          <a:xfrm>
            <a:off x="1847963" y="1768377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8" name="Image 17" descr="Une image contenant texte, nombre, Police, capture d’écran&#10;&#10;Description générée automatiquement">
            <a:extLst>
              <a:ext uri="{FF2B5EF4-FFF2-40B4-BE49-F238E27FC236}">
                <a16:creationId xmlns:a16="http://schemas.microsoft.com/office/drawing/2014/main" id="{606C12C2-AC01-B666-425C-3823F322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124" y="2372225"/>
            <a:ext cx="939296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81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02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Choix technologiques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119193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514624" y="2353628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Langages de Programmation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3" y="3062288"/>
            <a:ext cx="3195995" cy="2185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PHP pour la gestion des requêtes serveur.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SQL pour les opérations sur la base de données MySQL. HTML/CSS pour la structure et la mise en forme.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119193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10406301" y="2353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Cadres de Sécurité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2925088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Utilisation d’un fichier .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env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pour sécuriser les identifiants de la base de données. 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309" y="5464452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 dirty="0"/>
          </a:p>
        </p:txBody>
      </p:sp>
      <p:sp>
        <p:nvSpPr>
          <p:cNvPr id="11" name="Text 8"/>
          <p:cNvSpPr/>
          <p:nvPr/>
        </p:nvSpPr>
        <p:spPr>
          <a:xfrm>
            <a:off x="6514624" y="5708571"/>
            <a:ext cx="28628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Bibliothèques et Outils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743" y="6019102"/>
            <a:ext cx="7087553" cy="1194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</a:rPr>
              <a:t>Serveur Distant NGINX PHP 8.O</a:t>
            </a:r>
            <a:b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</a:rPr>
            </a:b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</a:rPr>
              <a:t>Serveur Local Apache PHP 8.0</a:t>
            </a:r>
            <a:b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</a:rPr>
            </a:b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</a:rPr>
              <a:t>Base De Données MySQL avec PHPMyAdmin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1640" y="750927"/>
            <a:ext cx="7050286" cy="662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Implémentation de la sécurité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39" y="1603893"/>
            <a:ext cx="529709" cy="5297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51785" y="1749339"/>
            <a:ext cx="264890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SQL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41638" y="2245289"/>
            <a:ext cx="3671411" cy="2715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Utilisation des requêtes préparées pour éviter les injections SQL (-&gt;</a:t>
            </a:r>
            <a:r>
              <a:rPr lang="fr-FR" sz="16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execute</a:t>
            </a: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()).</a:t>
            </a:r>
          </a:p>
          <a:p>
            <a:pPr marL="0" indent="0" algn="l">
              <a:lnSpc>
                <a:spcPts val="2650"/>
              </a:lnSpc>
              <a:buNone/>
            </a:pPr>
            <a:endParaRPr lang="fr-FR" sz="16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Fichier .</a:t>
            </a:r>
            <a:r>
              <a:rPr lang="fr-FR" sz="16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env</a:t>
            </a: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pour éviter le stockage en dur des identifiants dans le code.</a:t>
            </a:r>
            <a:b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b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828" y="1603893"/>
            <a:ext cx="529709" cy="52970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00354" y="1703190"/>
            <a:ext cx="264890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Contenu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4670255" y="2214363"/>
            <a:ext cx="4310430" cy="4312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Protection contre les attaques XSS grâce à </a:t>
            </a:r>
            <a:r>
              <a:rPr lang="fr-FR" sz="16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htmlspecialchars</a:t>
            </a: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() pour les champs affichés.</a:t>
            </a:r>
          </a:p>
          <a:p>
            <a:pPr marL="0" indent="0" algn="l">
              <a:lnSpc>
                <a:spcPts val="2650"/>
              </a:lnSpc>
              <a:buNone/>
            </a:pPr>
            <a:endParaRPr lang="fr-FR" sz="16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Implémentation de </a:t>
            </a:r>
            <a:r>
              <a:rPr lang="fr-FR" sz="16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tokens</a:t>
            </a: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CSRF dans les formulaires avec rotation automatique pour chaque requête ou session.</a:t>
            </a:r>
          </a:p>
          <a:p>
            <a:pPr marL="0" indent="0" algn="l">
              <a:lnSpc>
                <a:spcPts val="2650"/>
              </a:lnSpc>
              <a:buNone/>
            </a:pPr>
            <a:endParaRPr lang="fr-FR" sz="16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>
              <a:lnSpc>
                <a:spcPts val="2650"/>
              </a:lnSpc>
            </a:pP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Rotation automatique des sessions à chaque authentification pour renforcer la sécurité</a:t>
            </a:r>
            <a:b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endParaRPr lang="fr-FR" sz="1650" dirty="0">
              <a:solidFill>
                <a:srgbClr val="CFD0D8"/>
              </a:solidFill>
              <a:latin typeface="Roboto" pitchFamily="34" charset="0"/>
              <a:ea typeface="Roboto" pitchFamily="34" charset="-122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142" y="5334494"/>
            <a:ext cx="529709" cy="52970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0438" y="5923696"/>
            <a:ext cx="2648903" cy="331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Authentification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20440" y="5923696"/>
            <a:ext cx="7385218" cy="1477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50"/>
              </a:lnSpc>
            </a:pPr>
            <a:b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Limitation du nombre de tentatives de connexion avec des compteurs et délais progressifs.</a:t>
            </a:r>
          </a:p>
          <a:p>
            <a:pPr marL="0" indent="0" algn="l">
              <a:lnSpc>
                <a:spcPts val="2650"/>
              </a:lnSpc>
              <a:buNone/>
            </a:pPr>
            <a:endParaRPr lang="fr-FR" sz="16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 algn="l">
              <a:lnSpc>
                <a:spcPts val="2650"/>
              </a:lnSpc>
              <a:buNone/>
            </a:pPr>
            <a:r>
              <a:rPr lang="fr-FR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Blocage temporaire de l'adresse IP en cas de tentatives multiples suspectes.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01477" y="2094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Tests </a:t>
            </a:r>
            <a:r>
              <a:rPr lang="en-US" sz="4450" dirty="0" err="1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Fonctionnels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105466" y="128408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263938" y="1369099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842582" y="12840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Connexion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929884" y="1586149"/>
            <a:ext cx="6994148" cy="736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Validation des utilisateurs avec des identifiants corrects et incorrects.</a:t>
            </a:r>
            <a:endParaRPr lang="en-US" sz="175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6ADEC159-04E7-1A2E-4B6D-4894190817CC}"/>
              </a:ext>
            </a:extLst>
          </p:cNvPr>
          <p:cNvSpPr/>
          <p:nvPr/>
        </p:nvSpPr>
        <p:spPr>
          <a:xfrm>
            <a:off x="6105466" y="24824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87C20006-086F-F38B-2A38-964C51E8FE99}"/>
              </a:ext>
            </a:extLst>
          </p:cNvPr>
          <p:cNvSpPr/>
          <p:nvPr/>
        </p:nvSpPr>
        <p:spPr>
          <a:xfrm>
            <a:off x="6263938" y="2594248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D86D79E-4E26-EB56-638D-4C78B8545567}"/>
              </a:ext>
            </a:extLst>
          </p:cNvPr>
          <p:cNvSpPr/>
          <p:nvPr/>
        </p:nvSpPr>
        <p:spPr>
          <a:xfrm>
            <a:off x="6759269" y="24623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Emprunt</a:t>
            </a:r>
            <a:endParaRPr lang="en-US" sz="2400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626D14E9-4216-B711-22D4-53EC9E383620}"/>
              </a:ext>
            </a:extLst>
          </p:cNvPr>
          <p:cNvSpPr/>
          <p:nvPr/>
        </p:nvSpPr>
        <p:spPr>
          <a:xfrm>
            <a:off x="6846571" y="2764389"/>
            <a:ext cx="6994148" cy="1534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Vérification de l'ajout d'un emprunt uniquement si le livre est disponible.</a:t>
            </a:r>
            <a:endParaRPr lang="en-US" sz="1750" dirty="0"/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165EB4F4-D854-69AC-38A7-85AF45BCBC15}"/>
              </a:ext>
            </a:extLst>
          </p:cNvPr>
          <p:cNvSpPr/>
          <p:nvPr/>
        </p:nvSpPr>
        <p:spPr>
          <a:xfrm>
            <a:off x="6105466" y="41913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B3292AEC-416D-9008-ECA7-4172A7F6E8AD}"/>
              </a:ext>
            </a:extLst>
          </p:cNvPr>
          <p:cNvSpPr/>
          <p:nvPr/>
        </p:nvSpPr>
        <p:spPr>
          <a:xfrm>
            <a:off x="6263938" y="4276332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F0241EBD-20C9-DCA1-2C1C-A189445BAD83}"/>
              </a:ext>
            </a:extLst>
          </p:cNvPr>
          <p:cNvSpPr/>
          <p:nvPr/>
        </p:nvSpPr>
        <p:spPr>
          <a:xfrm>
            <a:off x="6842582" y="41913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Retour</a:t>
            </a:r>
            <a:endParaRPr lang="en-US" sz="2400" dirty="0"/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140B6BCD-A72E-660B-6F11-F87857996705}"/>
              </a:ext>
            </a:extLst>
          </p:cNvPr>
          <p:cNvSpPr/>
          <p:nvPr/>
        </p:nvSpPr>
        <p:spPr>
          <a:xfrm>
            <a:off x="6929884" y="4493382"/>
            <a:ext cx="6994148" cy="1534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Vérification de la mise à jour du statut du livre à "disponible".</a:t>
            </a:r>
            <a:endParaRPr lang="en-US" sz="1750" dirty="0"/>
          </a:p>
        </p:txBody>
      </p:sp>
      <p:sp>
        <p:nvSpPr>
          <p:cNvPr id="31" name="Shape 1">
            <a:extLst>
              <a:ext uri="{FF2B5EF4-FFF2-40B4-BE49-F238E27FC236}">
                <a16:creationId xmlns:a16="http://schemas.microsoft.com/office/drawing/2014/main" id="{D78595D8-90E3-C550-0F05-9FFE1D06B958}"/>
              </a:ext>
            </a:extLst>
          </p:cNvPr>
          <p:cNvSpPr/>
          <p:nvPr/>
        </p:nvSpPr>
        <p:spPr>
          <a:xfrm>
            <a:off x="6109455" y="549614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32" name="Text 2">
            <a:extLst>
              <a:ext uri="{FF2B5EF4-FFF2-40B4-BE49-F238E27FC236}">
                <a16:creationId xmlns:a16="http://schemas.microsoft.com/office/drawing/2014/main" id="{C2A1EBF4-EE6F-7269-3C5F-8935BB1FA431}"/>
              </a:ext>
            </a:extLst>
          </p:cNvPr>
          <p:cNvSpPr/>
          <p:nvPr/>
        </p:nvSpPr>
        <p:spPr>
          <a:xfrm>
            <a:off x="6267927" y="5581157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747AC7BA-E67C-2A3B-8DBB-97EA6DA1F390}"/>
              </a:ext>
            </a:extLst>
          </p:cNvPr>
          <p:cNvSpPr/>
          <p:nvPr/>
        </p:nvSpPr>
        <p:spPr>
          <a:xfrm>
            <a:off x="6846571" y="549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2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Erreurs</a:t>
            </a:r>
            <a:endParaRPr lang="en-US" sz="2400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EDBE824F-4C14-A4CF-E66D-634A7D9E85D8}"/>
              </a:ext>
            </a:extLst>
          </p:cNvPr>
          <p:cNvSpPr/>
          <p:nvPr/>
        </p:nvSpPr>
        <p:spPr>
          <a:xfrm>
            <a:off x="6933873" y="5798207"/>
            <a:ext cx="6994148" cy="856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Tests des messages d'erreurs en cas de retard ou de tentative non autorisée.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01477" y="2094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Tests </a:t>
            </a:r>
            <a:r>
              <a:rPr lang="en-US" sz="4450" dirty="0" err="1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Securité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105466" y="128408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263938" y="1369099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842582" y="12840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 authentication avec redirection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929884" y="1586149"/>
            <a:ext cx="6994148" cy="1534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Vérifier qu'un utilisateur non-authentifié est redirigé vers la page de connexion s'il tente d'accéder directement à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/>
              </a:rPr>
              <a:t>http://mutual-10.hakunia.com:25050/home.php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ou 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/>
              </a:rPr>
              <a:t>http://mutual-10.hakunia.com:25050/books.php</a:t>
            </a:r>
            <a:endParaRPr lang="en-US" sz="175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6ADEC159-04E7-1A2E-4B6D-4894190817CC}"/>
              </a:ext>
            </a:extLst>
          </p:cNvPr>
          <p:cNvSpPr/>
          <p:nvPr/>
        </p:nvSpPr>
        <p:spPr>
          <a:xfrm>
            <a:off x="6101477" y="32930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87C20006-086F-F38B-2A38-964C51E8FE99}"/>
              </a:ext>
            </a:extLst>
          </p:cNvPr>
          <p:cNvSpPr/>
          <p:nvPr/>
        </p:nvSpPr>
        <p:spPr>
          <a:xfrm>
            <a:off x="6259949" y="3404791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D86D79E-4E26-EB56-638D-4C78B8545567}"/>
              </a:ext>
            </a:extLst>
          </p:cNvPr>
          <p:cNvSpPr/>
          <p:nvPr/>
        </p:nvSpPr>
        <p:spPr>
          <a:xfrm>
            <a:off x="6755280" y="32728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 Injection </a:t>
            </a:r>
            <a:r>
              <a:rPr lang="en-US" sz="220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sql</a:t>
            </a: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admin</a:t>
            </a:r>
            <a:endParaRPr lang="en-US" sz="2200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626D14E9-4216-B711-22D4-53EC9E383620}"/>
              </a:ext>
            </a:extLst>
          </p:cNvPr>
          <p:cNvSpPr/>
          <p:nvPr/>
        </p:nvSpPr>
        <p:spPr>
          <a:xfrm>
            <a:off x="6842582" y="3574932"/>
            <a:ext cx="6994148" cy="1534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Dans le champ Email, saisir un payload SQL malveillant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‘ OR 1=1- -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Dans le champ Mot de passe, saisir un texte aléatoire (ex. : abc123).</a:t>
            </a:r>
          </a:p>
          <a:p>
            <a:pPr marL="0" indent="0">
              <a:lnSpc>
                <a:spcPts val="2850"/>
              </a:lnSpc>
              <a:buNone/>
            </a:pPr>
            <a:endParaRPr lang="fr-FR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24" name="Shape 1">
            <a:extLst>
              <a:ext uri="{FF2B5EF4-FFF2-40B4-BE49-F238E27FC236}">
                <a16:creationId xmlns:a16="http://schemas.microsoft.com/office/drawing/2014/main" id="{165EB4F4-D854-69AC-38A7-85AF45BCBC15}"/>
              </a:ext>
            </a:extLst>
          </p:cNvPr>
          <p:cNvSpPr/>
          <p:nvPr/>
        </p:nvSpPr>
        <p:spPr>
          <a:xfrm>
            <a:off x="6101477" y="500186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B3292AEC-416D-9008-ECA7-4172A7F6E8AD}"/>
              </a:ext>
            </a:extLst>
          </p:cNvPr>
          <p:cNvSpPr/>
          <p:nvPr/>
        </p:nvSpPr>
        <p:spPr>
          <a:xfrm>
            <a:off x="6259949" y="5086875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F0241EBD-20C9-DCA1-2C1C-A189445BAD83}"/>
              </a:ext>
            </a:extLst>
          </p:cNvPr>
          <p:cNvSpPr/>
          <p:nvPr/>
        </p:nvSpPr>
        <p:spPr>
          <a:xfrm>
            <a:off x="6838593" y="50018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 de Cross-Site Scripting (XSS)</a:t>
            </a:r>
            <a:endParaRPr lang="en-US" sz="2200" dirty="0"/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140B6BCD-A72E-660B-6F11-F87857996705}"/>
              </a:ext>
            </a:extLst>
          </p:cNvPr>
          <p:cNvSpPr/>
          <p:nvPr/>
        </p:nvSpPr>
        <p:spPr>
          <a:xfrm>
            <a:off x="6925895" y="5303925"/>
            <a:ext cx="6994148" cy="1534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Ajouter un véhicule en insérant le texte suivant dans un champ 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&lt;script&gt;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alert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(‘A')&lt;/script&gt;</a:t>
            </a:r>
          </a:p>
        </p:txBody>
      </p:sp>
      <p:sp>
        <p:nvSpPr>
          <p:cNvPr id="31" name="Shape 1">
            <a:extLst>
              <a:ext uri="{FF2B5EF4-FFF2-40B4-BE49-F238E27FC236}">
                <a16:creationId xmlns:a16="http://schemas.microsoft.com/office/drawing/2014/main" id="{D78595D8-90E3-C550-0F05-9FFE1D06B958}"/>
              </a:ext>
            </a:extLst>
          </p:cNvPr>
          <p:cNvSpPr/>
          <p:nvPr/>
        </p:nvSpPr>
        <p:spPr>
          <a:xfrm>
            <a:off x="6105466" y="630669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32" name="Text 2">
            <a:extLst>
              <a:ext uri="{FF2B5EF4-FFF2-40B4-BE49-F238E27FC236}">
                <a16:creationId xmlns:a16="http://schemas.microsoft.com/office/drawing/2014/main" id="{C2A1EBF4-EE6F-7269-3C5F-8935BB1FA431}"/>
              </a:ext>
            </a:extLst>
          </p:cNvPr>
          <p:cNvSpPr/>
          <p:nvPr/>
        </p:nvSpPr>
        <p:spPr>
          <a:xfrm>
            <a:off x="6263938" y="6391700"/>
            <a:ext cx="1933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747AC7BA-E67C-2A3B-8DBB-97EA6DA1F390}"/>
              </a:ext>
            </a:extLst>
          </p:cNvPr>
          <p:cNvSpPr/>
          <p:nvPr/>
        </p:nvSpPr>
        <p:spPr>
          <a:xfrm>
            <a:off x="6842582" y="63066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Test CRSF</a:t>
            </a:r>
            <a:endParaRPr lang="en-US" sz="2200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EDBE824F-4C14-A4CF-E66D-634A7D9E85D8}"/>
              </a:ext>
            </a:extLst>
          </p:cNvPr>
          <p:cNvSpPr/>
          <p:nvPr/>
        </p:nvSpPr>
        <p:spPr>
          <a:xfrm>
            <a:off x="6929884" y="6608750"/>
            <a:ext cx="6994148" cy="856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Utiliser le fichier de test « csrf.html » qui envois une demande de suppression sans  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csrf</a:t>
            </a:r>
            <a:r>
              <a:rPr lang="fr-FR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fr-FR" sz="175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token</a:t>
            </a:r>
            <a:endParaRPr lang="fr-FR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26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Démonstration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2995017"/>
            <a:ext cx="1614011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3830" y="3259336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3221831"/>
            <a:ext cx="11157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Scénario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18115" y="3816072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859649"/>
            <a:ext cx="3228022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3830" y="4036814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895261" y="4086463"/>
            <a:ext cx="19536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Fonctionnalités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724281"/>
            <a:ext cx="484203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3830" y="4901446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6702266" y="4951095"/>
            <a:ext cx="34924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Étapes de la Démonstration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32126" y="5545336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5588913"/>
            <a:ext cx="6456164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73711" y="5766078"/>
            <a:ext cx="1610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7509272" y="5815727"/>
            <a:ext cx="14197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773</Words>
  <Application>Microsoft Office PowerPoint</Application>
  <PresentationFormat>Personnalisé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Roboto Medium</vt:lpstr>
      <vt:lpstr>Roboto Bold</vt:lpstr>
      <vt:lpstr>Roboto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ROUSSEAU Clement</cp:lastModifiedBy>
  <cp:revision>6</cp:revision>
  <dcterms:created xsi:type="dcterms:W3CDTF">2025-01-07T13:13:41Z</dcterms:created>
  <dcterms:modified xsi:type="dcterms:W3CDTF">2025-01-09T11:06:06Z</dcterms:modified>
</cp:coreProperties>
</file>