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Fira Sans Extra Condensed"/>
      <p:regular r:id="rId37"/>
      <p:bold r:id="rId38"/>
      <p:italic r:id="rId39"/>
      <p:boldItalic r:id="rId40"/>
    </p:embeddedFont>
    <p:embeddedFont>
      <p:font typeface="Fira Sans Extra Condensed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mna Hussa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font" Target="fonts/Roboto-bold.fntdata"/><Relationship Id="rId42" Type="http://schemas.openxmlformats.org/officeDocument/2006/relationships/font" Target="fonts/FiraSansExtraCondensedSemiBold-bold.fntdata"/><Relationship Id="rId41" Type="http://schemas.openxmlformats.org/officeDocument/2006/relationships/font" Target="fonts/FiraSansExtraCondensedSemiBold-regular.fntdata"/><Relationship Id="rId22" Type="http://schemas.openxmlformats.org/officeDocument/2006/relationships/font" Target="fonts/Roboto-boldItalic.fntdata"/><Relationship Id="rId44" Type="http://schemas.openxmlformats.org/officeDocument/2006/relationships/font" Target="fonts/FiraSansExtraCondensedSemiBold-boldItalic.fntdata"/><Relationship Id="rId21" Type="http://schemas.openxmlformats.org/officeDocument/2006/relationships/font" Target="fonts/Roboto-italic.fntdata"/><Relationship Id="rId43" Type="http://schemas.openxmlformats.org/officeDocument/2006/relationships/font" Target="fonts/FiraSansExtraCondensedSemiBold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bold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-bold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7T18:19:36.984">
    <p:pos x="1324" y="761"/>
    <p:text>change to stack bar chart later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9d23d029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9d23d029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9d23d029d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9d23d029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9d23d029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9d23d029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9d23d0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9d23d0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9d23d02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9d23d02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9d23d029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9d23d029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9d23d029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9d23d029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9d23d029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9d23d029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9d23d029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9d23d029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9d23d029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9d23d029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d23d02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9d23d02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nario Planning Infographic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93150" y="1176307"/>
            <a:ext cx="41577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00950" y="3649493"/>
            <a:ext cx="3542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1235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pos="5442">
          <p15:clr>
            <a:srgbClr val="EA4335"/>
          </p15:clr>
        </p15:guide>
        <p15:guide id="4" orient="horz" pos="2928">
          <p15:clr>
            <a:srgbClr val="EA4335"/>
          </p15:clr>
        </p15:guide>
        <p15:guide id="5" pos="2880">
          <p15:clr>
            <a:srgbClr val="EA4335"/>
          </p15:clr>
        </p15:guide>
        <p15:guide id="6" pos="4161">
          <p15:clr>
            <a:srgbClr val="EA4335"/>
          </p15:clr>
        </p15:guide>
        <p15:guide id="7" pos="1599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LC-Conner/Project-1/39837a9dce82bc28ac372a632e26c2984ac8ff11/figures/figure_1.p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862" y="1733900"/>
            <a:ext cx="1898976" cy="17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4321950" y="1155657"/>
            <a:ext cx="41577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Impact of COVID-19 on Data Jobs</a:t>
            </a:r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937550" y="3639168"/>
            <a:ext cx="3542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project by Marcy Fang, Tisha Conner, Rosanna Chiu, Telmen Erdenebat &amp; Amna Hussain</a:t>
            </a:r>
            <a:endParaRPr sz="1200"/>
          </a:p>
        </p:txBody>
      </p:sp>
      <p:sp>
        <p:nvSpPr>
          <p:cNvPr id="54" name="Google Shape;54;p13"/>
          <p:cNvSpPr/>
          <p:nvPr/>
        </p:nvSpPr>
        <p:spPr>
          <a:xfrm>
            <a:off x="0" y="5210200"/>
            <a:ext cx="232200" cy="232200"/>
          </a:xfrm>
          <a:prstGeom prst="ellipse">
            <a:avLst/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2159" y="5210200"/>
            <a:ext cx="232200" cy="2322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64317" y="5210200"/>
            <a:ext cx="232200" cy="232200"/>
          </a:xfrm>
          <a:prstGeom prst="ellipse">
            <a:avLst/>
          </a:prstGeom>
          <a:solidFill>
            <a:srgbClr val="F59D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96476" y="5210200"/>
            <a:ext cx="232200" cy="232200"/>
          </a:xfrm>
          <a:prstGeom prst="ellipse">
            <a:avLst/>
          </a:prstGeom>
          <a:solidFill>
            <a:srgbClr val="EE5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28635" y="5210200"/>
            <a:ext cx="232200" cy="232200"/>
          </a:xfrm>
          <a:prstGeom prst="ellipse">
            <a:avLst/>
          </a:prstGeom>
          <a:solidFill>
            <a:srgbClr val="F06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60794" y="5210200"/>
            <a:ext cx="232200" cy="232200"/>
          </a:xfrm>
          <a:prstGeom prst="ellipse">
            <a:avLst/>
          </a:prstGeom>
          <a:solidFill>
            <a:srgbClr val="BD5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92952" y="5210200"/>
            <a:ext cx="232200" cy="232200"/>
          </a:xfrm>
          <a:prstGeom prst="ellipse">
            <a:avLst/>
          </a:prstGeom>
          <a:solidFill>
            <a:srgbClr val="896C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625111" y="5210200"/>
            <a:ext cx="232200" cy="232200"/>
          </a:xfrm>
          <a:prstGeom prst="ellipse">
            <a:avLst/>
          </a:prstGeom>
          <a:solidFill>
            <a:srgbClr val="918D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163477" y="1116115"/>
            <a:ext cx="4598" cy="4470"/>
          </a:xfrm>
          <a:custGeom>
            <a:rect b="b" l="l" r="r" t="t"/>
            <a:pathLst>
              <a:path extrusionOk="0" h="35" w="36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rgbClr val="F59D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144348" y="1733777"/>
            <a:ext cx="1277" cy="128"/>
          </a:xfrm>
          <a:custGeom>
            <a:rect b="b" l="l" r="r" t="t"/>
            <a:pathLst>
              <a:path extrusionOk="0" h="1" w="1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94050" y="534450"/>
            <a:ext cx="4074600" cy="4074600"/>
          </a:xfrm>
          <a:prstGeom prst="donut">
            <a:avLst>
              <a:gd fmla="val 13327" name="adj"/>
            </a:avLst>
          </a:prstGeom>
          <a:solidFill>
            <a:srgbClr val="3A82BA"/>
          </a:solidFill>
          <a:ln cap="flat" cmpd="sng" w="38100">
            <a:solidFill>
              <a:srgbClr val="3A82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94052" y="534555"/>
            <a:ext cx="4074600" cy="4074600"/>
          </a:xfrm>
          <a:prstGeom prst="blockArc">
            <a:avLst>
              <a:gd fmla="val 520356" name="adj1"/>
              <a:gd fmla="val 12716113" name="adj2"/>
              <a:gd fmla="val 13503" name="adj3"/>
            </a:avLst>
          </a:prstGeom>
          <a:solidFill>
            <a:srgbClr val="F59D43"/>
          </a:solidFill>
          <a:ln cap="flat" cmpd="sng" w="28575">
            <a:solidFill>
              <a:srgbClr val="F59D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 rot="9900055">
            <a:off x="594090" y="534585"/>
            <a:ext cx="4074519" cy="4074519"/>
          </a:xfrm>
          <a:prstGeom prst="blockArc">
            <a:avLst>
              <a:gd fmla="val 8183050" name="adj1"/>
              <a:gd fmla="val 12716113" name="adj2"/>
              <a:gd fmla="val 13503" name="adj3"/>
            </a:avLst>
          </a:prstGeom>
          <a:solidFill>
            <a:srgbClr val="F06393"/>
          </a:solidFill>
          <a:ln cap="flat" cmpd="sng" w="28575">
            <a:solidFill>
              <a:srgbClr val="F063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3599955">
            <a:off x="594090" y="534596"/>
            <a:ext cx="4074507" cy="4074507"/>
          </a:xfrm>
          <a:prstGeom prst="blockArc">
            <a:avLst>
              <a:gd fmla="val 8183050" name="adj1"/>
              <a:gd fmla="val 12716113" name="adj2"/>
              <a:gd fmla="val 13503" name="adj3"/>
            </a:avLst>
          </a:prstGeom>
          <a:solidFill>
            <a:srgbClr val="896CD1"/>
          </a:solidFill>
          <a:ln cap="flat" cmpd="sng" w="28575">
            <a:solidFill>
              <a:srgbClr val="896C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315746" y="2420432"/>
            <a:ext cx="127328" cy="148550"/>
          </a:xfrm>
          <a:custGeom>
            <a:rect b="b" l="l" r="r" t="t"/>
            <a:pathLst>
              <a:path extrusionOk="0" h="4790" w="4128">
                <a:moveTo>
                  <a:pt x="2048" y="694"/>
                </a:moveTo>
                <a:cubicBezTo>
                  <a:pt x="2458" y="694"/>
                  <a:pt x="2710" y="1009"/>
                  <a:pt x="2710" y="1387"/>
                </a:cubicBezTo>
                <a:cubicBezTo>
                  <a:pt x="2710" y="1765"/>
                  <a:pt x="2395" y="2048"/>
                  <a:pt x="2048" y="2048"/>
                </a:cubicBezTo>
                <a:cubicBezTo>
                  <a:pt x="1702" y="2048"/>
                  <a:pt x="1387" y="1733"/>
                  <a:pt x="1387" y="1387"/>
                </a:cubicBezTo>
                <a:cubicBezTo>
                  <a:pt x="1355" y="1009"/>
                  <a:pt x="1670" y="694"/>
                  <a:pt x="2048" y="694"/>
                </a:cubicBezTo>
                <a:close/>
                <a:moveTo>
                  <a:pt x="2363" y="2741"/>
                </a:moveTo>
                <a:cubicBezTo>
                  <a:pt x="2931" y="2741"/>
                  <a:pt x="3403" y="3214"/>
                  <a:pt x="3403" y="3781"/>
                </a:cubicBezTo>
                <a:lnTo>
                  <a:pt x="3403" y="4128"/>
                </a:lnTo>
                <a:lnTo>
                  <a:pt x="662" y="4128"/>
                </a:lnTo>
                <a:lnTo>
                  <a:pt x="662" y="3781"/>
                </a:lnTo>
                <a:cubicBezTo>
                  <a:pt x="662" y="3214"/>
                  <a:pt x="1135" y="2741"/>
                  <a:pt x="1702" y="2741"/>
                </a:cubicBezTo>
                <a:close/>
                <a:moveTo>
                  <a:pt x="2048" y="1"/>
                </a:moveTo>
                <a:cubicBezTo>
                  <a:pt x="1292" y="1"/>
                  <a:pt x="662" y="631"/>
                  <a:pt x="662" y="1387"/>
                </a:cubicBezTo>
                <a:cubicBezTo>
                  <a:pt x="662" y="1702"/>
                  <a:pt x="788" y="2017"/>
                  <a:pt x="977" y="2237"/>
                </a:cubicBezTo>
                <a:cubicBezTo>
                  <a:pt x="410" y="2521"/>
                  <a:pt x="1" y="3119"/>
                  <a:pt x="1" y="3781"/>
                </a:cubicBezTo>
                <a:lnTo>
                  <a:pt x="1" y="4443"/>
                </a:lnTo>
                <a:cubicBezTo>
                  <a:pt x="1" y="4632"/>
                  <a:pt x="158" y="4789"/>
                  <a:pt x="347" y="4789"/>
                </a:cubicBezTo>
                <a:lnTo>
                  <a:pt x="3781" y="4789"/>
                </a:lnTo>
                <a:cubicBezTo>
                  <a:pt x="3970" y="4789"/>
                  <a:pt x="4128" y="4632"/>
                  <a:pt x="4128" y="4443"/>
                </a:cubicBezTo>
                <a:lnTo>
                  <a:pt x="4128" y="3781"/>
                </a:lnTo>
                <a:cubicBezTo>
                  <a:pt x="4096" y="3119"/>
                  <a:pt x="3718" y="2521"/>
                  <a:pt x="3120" y="2237"/>
                </a:cubicBezTo>
                <a:cubicBezTo>
                  <a:pt x="3309" y="2017"/>
                  <a:pt x="3435" y="1733"/>
                  <a:pt x="3435" y="1387"/>
                </a:cubicBezTo>
                <a:cubicBezTo>
                  <a:pt x="3435" y="631"/>
                  <a:pt x="2805" y="1"/>
                  <a:pt x="2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does it all mean?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214162" y="1604375"/>
            <a:ext cx="723600" cy="776400"/>
          </a:xfrm>
          <a:prstGeom prst="ellipse">
            <a:avLst/>
          </a:prstGeom>
          <a:solidFill>
            <a:srgbClr val="F59D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3860875" y="2775675"/>
            <a:ext cx="1419300" cy="1299000"/>
          </a:xfrm>
          <a:prstGeom prst="ellipse">
            <a:avLst/>
          </a:prstGeom>
          <a:solidFill>
            <a:srgbClr val="BD5A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6571196" y="2775677"/>
            <a:ext cx="1292400" cy="1215600"/>
          </a:xfrm>
          <a:prstGeom prst="ellipse">
            <a:avLst/>
          </a:prstGeom>
          <a:solidFill>
            <a:srgbClr val="896C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161825" y="2775675"/>
            <a:ext cx="1419300" cy="1361400"/>
          </a:xfrm>
          <a:prstGeom prst="ellipse">
            <a:avLst/>
          </a:prstGeom>
          <a:solidFill>
            <a:srgbClr val="F06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More jobs in other </a:t>
            </a:r>
            <a:r>
              <a:rPr lang="en-GB"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occupations</a:t>
            </a:r>
            <a:r>
              <a:rPr lang="en-GB"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 but less pay  </a:t>
            </a:r>
            <a:endParaRPr sz="13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654050" y="1658600"/>
            <a:ext cx="1292400" cy="1299000"/>
          </a:xfrm>
          <a:prstGeom prst="ellipse">
            <a:avLst/>
          </a:prstGeom>
          <a:solidFill>
            <a:srgbClr val="918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197655" y="2032696"/>
            <a:ext cx="1047000" cy="1070400"/>
          </a:xfrm>
          <a:prstGeom prst="ellipse">
            <a:avLst/>
          </a:prstGeom>
          <a:solidFill>
            <a:srgbClr val="EE5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894000" y="2952050"/>
            <a:ext cx="13302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During the pandemic, data jobs were largely unaffected by unemployment</a:t>
            </a:r>
            <a:endParaRPr sz="11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6693900" y="3066100"/>
            <a:ext cx="1047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More remote positions available nationwide</a:t>
            </a:r>
            <a:endParaRPr sz="12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686750" y="1795175"/>
            <a:ext cx="12270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Higher employment rate, and higher pay in data field</a:t>
            </a:r>
            <a:endParaRPr sz="12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97555" y="2239608"/>
            <a:ext cx="1047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Fewer jobs and less pay in data  </a:t>
            </a:r>
            <a:endParaRPr sz="13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215" name="Google Shape;215;p22"/>
          <p:cNvCxnSpPr>
            <a:stCxn id="205" idx="4"/>
            <a:endCxn id="206" idx="0"/>
          </p:cNvCxnSpPr>
          <p:nvPr/>
        </p:nvCxnSpPr>
        <p:spPr>
          <a:xfrm flipH="1">
            <a:off x="4570562" y="2380775"/>
            <a:ext cx="5400" cy="394800"/>
          </a:xfrm>
          <a:prstGeom prst="straightConnector1">
            <a:avLst/>
          </a:prstGeom>
          <a:noFill/>
          <a:ln cap="flat" cmpd="sng" w="19050">
            <a:solidFill>
              <a:srgbClr val="AAAAAA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6" name="Google Shape;216;p22"/>
          <p:cNvCxnSpPr>
            <a:stCxn id="207" idx="2"/>
            <a:endCxn id="205" idx="6"/>
          </p:cNvCxnSpPr>
          <p:nvPr/>
        </p:nvCxnSpPr>
        <p:spPr>
          <a:xfrm rot="10800000">
            <a:off x="4937696" y="1992677"/>
            <a:ext cx="1633500" cy="13908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AAAAAA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7" name="Google Shape;217;p22"/>
          <p:cNvCxnSpPr>
            <a:stCxn id="209" idx="2"/>
            <a:endCxn id="205" idx="6"/>
          </p:cNvCxnSpPr>
          <p:nvPr/>
        </p:nvCxnSpPr>
        <p:spPr>
          <a:xfrm rot="10800000">
            <a:off x="4937850" y="1992500"/>
            <a:ext cx="2716200" cy="315600"/>
          </a:xfrm>
          <a:prstGeom prst="bentConnector3">
            <a:avLst>
              <a:gd fmla="val 37898" name="adj1"/>
            </a:avLst>
          </a:prstGeom>
          <a:noFill/>
          <a:ln cap="flat" cmpd="sng" w="19050">
            <a:solidFill>
              <a:srgbClr val="AAAAAA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8" name="Google Shape;218;p22"/>
          <p:cNvCxnSpPr>
            <a:stCxn id="205" idx="2"/>
            <a:endCxn id="210" idx="6"/>
          </p:cNvCxnSpPr>
          <p:nvPr/>
        </p:nvCxnSpPr>
        <p:spPr>
          <a:xfrm flipH="1">
            <a:off x="1244762" y="1992575"/>
            <a:ext cx="2969400" cy="5754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AAAAAA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19" name="Google Shape;219;p22"/>
          <p:cNvCxnSpPr>
            <a:stCxn id="205" idx="2"/>
            <a:endCxn id="208" idx="6"/>
          </p:cNvCxnSpPr>
          <p:nvPr/>
        </p:nvCxnSpPr>
        <p:spPr>
          <a:xfrm flipH="1">
            <a:off x="2581262" y="1992575"/>
            <a:ext cx="1632900" cy="1463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AAAAAA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20" name="Google Shape;220;p22"/>
          <p:cNvSpPr txBox="1"/>
          <p:nvPr/>
        </p:nvSpPr>
        <p:spPr>
          <a:xfrm>
            <a:off x="4162513" y="1792475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COVID -19</a:t>
            </a:r>
            <a:endParaRPr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019500" y="1678350"/>
            <a:ext cx="8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before</a:t>
            </a:r>
            <a:endParaRPr sz="12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5305550" y="1678350"/>
            <a:ext cx="8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after</a:t>
            </a:r>
            <a:endParaRPr sz="12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199450" y="2109150"/>
            <a:ext cx="40452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</a:t>
            </a:r>
            <a:r>
              <a:rPr lang="en-GB">
                <a:solidFill>
                  <a:srgbClr val="3A82BA"/>
                </a:solidFill>
              </a:rPr>
              <a:t>conclude…</a:t>
            </a:r>
            <a:endParaRPr>
              <a:solidFill>
                <a:srgbClr val="3A82BA"/>
              </a:solidFill>
            </a:endParaRPr>
          </a:p>
        </p:txBody>
      </p:sp>
      <p:sp>
        <p:nvSpPr>
          <p:cNvPr id="228" name="Google Shape;228;p23"/>
          <p:cNvSpPr txBox="1"/>
          <p:nvPr>
            <p:ph idx="2" type="body"/>
          </p:nvPr>
        </p:nvSpPr>
        <p:spPr>
          <a:xfrm>
            <a:off x="4958400" y="1118400"/>
            <a:ext cx="3837000" cy="29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aftermath of the COVID-19 pandemic increased the number of data jobs and those in the data field, increased the number of remote positions but still </a:t>
            </a:r>
            <a:r>
              <a:rPr lang="en-GB"/>
              <a:t>primarily</a:t>
            </a:r>
            <a:r>
              <a:rPr lang="en-GB"/>
              <a:t> require employees to be onsite, and increased the average salary of </a:t>
            </a:r>
            <a:r>
              <a:rPr lang="en-GB"/>
              <a:t>data analysts.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 Comments?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Let’s hear it!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4500" y="1198575"/>
            <a:ext cx="8520600" cy="78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Our </a:t>
            </a:r>
            <a:r>
              <a:rPr lang="en-GB" sz="4400">
                <a:solidFill>
                  <a:schemeClr val="accent3"/>
                </a:solidFill>
              </a:rPr>
              <a:t>focus</a:t>
            </a:r>
            <a:endParaRPr sz="36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64500" y="2439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data jobs before and after the COVID-19 pandemic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many of those jobs are remote or onsite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people employed in data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average wages of those with data jobs </a:t>
            </a:r>
            <a:r>
              <a:rPr lang="en-GB">
                <a:solidFill>
                  <a:schemeClr val="dk1"/>
                </a:solidFill>
              </a:rPr>
              <a:t>before and after the COVID-19 pandemic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00" y="235924"/>
            <a:ext cx="2179550" cy="1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50" y="566050"/>
            <a:ext cx="3344700" cy="267575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2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found based on the </a:t>
            </a:r>
            <a:r>
              <a:rPr lang="en-GB">
                <a:solidFill>
                  <a:schemeClr val="accent1"/>
                </a:solidFill>
              </a:rPr>
              <a:t>Bureau of Labor Statistics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956635" y="3697301"/>
            <a:ext cx="1519500" cy="1215300"/>
          </a:xfrm>
          <a:prstGeom prst="roundRect">
            <a:avLst>
              <a:gd fmla="val 11451" name="adj"/>
            </a:avLst>
          </a:prstGeom>
          <a:solidFill>
            <a:srgbClr val="F06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095359" y="3180765"/>
            <a:ext cx="732300" cy="732300"/>
          </a:xfrm>
          <a:prstGeom prst="ellipse">
            <a:avLst/>
          </a:prstGeom>
          <a:solidFill>
            <a:srgbClr val="F0639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79358" y="3724944"/>
            <a:ext cx="732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2021</a:t>
            </a:r>
            <a:endParaRPr sz="20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956613" y="4019850"/>
            <a:ext cx="1519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Saw a dramatic decrease in the number of employed data analysts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51255" y="4301969"/>
            <a:ext cx="6684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68%</a:t>
            </a:r>
            <a:endParaRPr sz="20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2285740" y="3368509"/>
            <a:ext cx="355535" cy="356433"/>
            <a:chOff x="-61783350" y="3743950"/>
            <a:chExt cx="316650" cy="317450"/>
          </a:xfrm>
        </p:grpSpPr>
        <p:sp>
          <p:nvSpPr>
            <p:cNvPr id="89" name="Google Shape;89;p15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/>
          <p:nvPr/>
        </p:nvSpPr>
        <p:spPr>
          <a:xfrm>
            <a:off x="3636776" y="3696225"/>
            <a:ext cx="1616700" cy="12681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709677" y="3180765"/>
            <a:ext cx="732300" cy="7323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636775" y="3716025"/>
            <a:ext cx="73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2020</a:t>
            </a:r>
            <a:endParaRPr sz="20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74478" y="4053825"/>
            <a:ext cx="15195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Surprisingly, the highest employed year for data analyst jobs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4898071" y="3381036"/>
            <a:ext cx="355535" cy="356433"/>
            <a:chOff x="-61784125" y="3377700"/>
            <a:chExt cx="316650" cy="317450"/>
          </a:xfrm>
        </p:grpSpPr>
        <p:sp>
          <p:nvSpPr>
            <p:cNvPr id="96" name="Google Shape;96;p15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881" y="566051"/>
            <a:ext cx="3344695" cy="26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317100" y="3710100"/>
            <a:ext cx="1616700" cy="1268100"/>
          </a:xfrm>
          <a:prstGeom prst="roundRect">
            <a:avLst>
              <a:gd fmla="val 11451" name="adj"/>
            </a:avLst>
          </a:prstGeom>
          <a:solidFill>
            <a:srgbClr val="F59D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317100" y="3724950"/>
            <a:ext cx="9162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Trends</a:t>
            </a:r>
            <a:endParaRPr sz="20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317100" y="3972200"/>
            <a:ext cx="16167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Strong negative </a:t>
            </a: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during pandemic of number </a:t>
            </a: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employed</a:t>
            </a: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by year in all occupations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456573" y="3241792"/>
            <a:ext cx="730800" cy="730800"/>
          </a:xfrm>
          <a:prstGeom prst="ellipse">
            <a:avLst/>
          </a:prstGeom>
          <a:solidFill>
            <a:srgbClr val="F59D4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7645353" y="3429235"/>
            <a:ext cx="357303" cy="355535"/>
            <a:chOff x="-62151950" y="4111775"/>
            <a:chExt cx="318225" cy="316650"/>
          </a:xfrm>
        </p:grpSpPr>
        <p:sp>
          <p:nvSpPr>
            <p:cNvPr id="109" name="Google Shape;109;p15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1102400" y="515038"/>
            <a:ext cx="81345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59994" y="265705"/>
            <a:ext cx="2294400" cy="1240200"/>
          </a:xfrm>
          <a:prstGeom prst="roundRect">
            <a:avLst>
              <a:gd fmla="val 16667" name="adj"/>
            </a:avLst>
          </a:prstGeom>
          <a:solidFill>
            <a:srgbClr val="3A8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1477647" y="265712"/>
            <a:ext cx="1365109" cy="1023493"/>
            <a:chOff x="1971154" y="1382543"/>
            <a:chExt cx="1220700" cy="915222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1971154" y="1382543"/>
              <a:ext cx="873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$93k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1971154" y="186126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 an average, the highest annual wage was $93k in 2021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16"/>
          <p:cNvSpPr/>
          <p:nvPr/>
        </p:nvSpPr>
        <p:spPr>
          <a:xfrm>
            <a:off x="646661" y="523459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427550" y="280493"/>
            <a:ext cx="2294400" cy="1240200"/>
          </a:xfrm>
          <a:prstGeom prst="roundRect">
            <a:avLst>
              <a:gd fmla="val 16667" name="adj"/>
            </a:avLst>
          </a:prstGeom>
          <a:solidFill>
            <a:srgbClr val="EE5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345544" y="280496"/>
            <a:ext cx="1365109" cy="1023496"/>
            <a:chOff x="4366908" y="1382540"/>
            <a:chExt cx="1220700" cy="915225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4366908" y="186126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lowest mean annual wage was $86k in 2019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366908" y="1382540"/>
              <a:ext cx="873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$86k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3514053" y="538247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26581" y="280430"/>
            <a:ext cx="2294400" cy="1240200"/>
          </a:xfrm>
          <a:prstGeom prst="roundRect">
            <a:avLst>
              <a:gd fmla="val 16667" name="adj"/>
            </a:avLst>
          </a:prstGeom>
          <a:solidFill>
            <a:srgbClr val="F06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025350" y="250975"/>
            <a:ext cx="1595577" cy="1169233"/>
            <a:chOff x="6566323" y="1356198"/>
            <a:chExt cx="1426788" cy="1045545"/>
          </a:xfrm>
        </p:grpSpPr>
        <p:sp>
          <p:nvSpPr>
            <p:cNvPr id="130" name="Google Shape;130;p16"/>
            <p:cNvSpPr txBox="1"/>
            <p:nvPr/>
          </p:nvSpPr>
          <p:spPr>
            <a:xfrm>
              <a:off x="6666811" y="1753744"/>
              <a:ext cx="1326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average annual wages in data jobs and all occupations are presenting a strong positive correlation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6566323" y="1356198"/>
              <a:ext cx="1383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Upward Trend</a:t>
              </a:r>
              <a:endParaRPr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6412929" y="538184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5855" y="702725"/>
            <a:ext cx="366269" cy="366269"/>
            <a:chOff x="-61354875" y="2671225"/>
            <a:chExt cx="316650" cy="316650"/>
          </a:xfrm>
        </p:grpSpPr>
        <p:sp>
          <p:nvSpPr>
            <p:cNvPr id="134" name="Google Shape;134;p16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3531463" y="703130"/>
            <a:ext cx="368987" cy="365459"/>
            <a:chOff x="-59889100" y="2671925"/>
            <a:chExt cx="319000" cy="315950"/>
          </a:xfrm>
        </p:grpSpPr>
        <p:sp>
          <p:nvSpPr>
            <p:cNvPr id="140" name="Google Shape;140;p16"/>
            <p:cNvSpPr/>
            <p:nvPr/>
          </p:nvSpPr>
          <p:spPr>
            <a:xfrm>
              <a:off x="-59889100" y="2672000"/>
              <a:ext cx="149675" cy="256025"/>
            </a:xfrm>
            <a:custGeom>
              <a:rect b="b" l="l" r="r" t="t"/>
              <a:pathLst>
                <a:path extrusionOk="0" h="10241" w="5987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59830825" y="2892525"/>
              <a:ext cx="201650" cy="95350"/>
            </a:xfrm>
            <a:custGeom>
              <a:rect b="b" l="l" r="r" t="t"/>
              <a:pathLst>
                <a:path extrusionOk="0" h="3814" w="8066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59719775" y="2671925"/>
              <a:ext cx="149675" cy="256425"/>
            </a:xfrm>
            <a:custGeom>
              <a:rect b="b" l="l" r="r" t="t"/>
              <a:pathLst>
                <a:path extrusionOk="0" h="10257" w="5987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59762300" y="2757075"/>
              <a:ext cx="63025" cy="145725"/>
            </a:xfrm>
            <a:custGeom>
              <a:rect b="b" l="l" r="r" t="t"/>
              <a:pathLst>
                <a:path extrusionOk="0" h="5829" w="2521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675" y="1764825"/>
            <a:ext cx="3625000" cy="289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6"/>
          <p:cNvGrpSpPr/>
          <p:nvPr/>
        </p:nvGrpSpPr>
        <p:grpSpPr>
          <a:xfrm>
            <a:off x="6877673" y="3924076"/>
            <a:ext cx="365344" cy="289753"/>
            <a:chOff x="-62882850" y="1999375"/>
            <a:chExt cx="315850" cy="250500"/>
          </a:xfrm>
        </p:grpSpPr>
        <p:sp>
          <p:nvSpPr>
            <p:cNvPr id="146" name="Google Shape;146;p1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6592248" y="755713"/>
            <a:ext cx="365344" cy="289753"/>
            <a:chOff x="-62882850" y="1999375"/>
            <a:chExt cx="315850" cy="250500"/>
          </a:xfrm>
        </p:grpSpPr>
        <p:sp>
          <p:nvSpPr>
            <p:cNvPr id="149" name="Google Shape;149;p1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274" y="1764825"/>
            <a:ext cx="3716050" cy="29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79" y="1209367"/>
            <a:ext cx="4939658" cy="32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found based on </a:t>
            </a:r>
            <a:r>
              <a:rPr lang="en-GB">
                <a:solidFill>
                  <a:schemeClr val="accent2"/>
                </a:solidFill>
              </a:rPr>
              <a:t>Kaggle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23" y="942249"/>
            <a:ext cx="5294150" cy="3970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found based on </a:t>
            </a:r>
            <a:r>
              <a:rPr lang="en-GB">
                <a:solidFill>
                  <a:schemeClr val="accent6"/>
                </a:solidFill>
              </a:rPr>
              <a:t>Glassdoor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79775" y="1113351"/>
            <a:ext cx="2160600" cy="1381800"/>
          </a:xfrm>
          <a:prstGeom prst="roundRect">
            <a:avLst>
              <a:gd fmla="val 12715" name="adj"/>
            </a:avLst>
          </a:prstGeom>
          <a:solidFill>
            <a:srgbClr val="F59D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724783" y="1173061"/>
            <a:ext cx="18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Onsite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79775" y="1391400"/>
            <a:ext cx="2010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Current job postings are shifting back to onsite positions after the pandemic.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79775" y="2784725"/>
            <a:ext cx="2160600" cy="1905300"/>
          </a:xfrm>
          <a:prstGeom prst="roundRect">
            <a:avLst>
              <a:gd fmla="val 12715" name="adj"/>
            </a:avLst>
          </a:prstGeom>
          <a:solidFill>
            <a:srgbClr val="3A8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24774" y="2784724"/>
            <a:ext cx="172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Remote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388500" y="3878875"/>
            <a:ext cx="774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Onsite</a:t>
            </a:r>
            <a:endParaRPr sz="11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819350" y="1113350"/>
            <a:ext cx="1173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Onsite</a:t>
            </a:r>
            <a:endParaRPr sz="12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24775" y="3044500"/>
            <a:ext cx="1912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Though more remote positions are available compared to before the pandemic, remote positions are still in the minority even in the data field.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1631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REMOTE</a:t>
            </a:r>
            <a:endParaRPr sz="3800">
              <a:solidFill>
                <a:schemeClr val="accent2"/>
              </a:solidFill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1700" y="2515800"/>
            <a:ext cx="2808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Based on Glassdoor job postings, remote data positions seem to be more prevalent than any other state onsite data positions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47886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/>
          <p:nvPr/>
        </p:nvSpPr>
        <p:spPr>
          <a:xfrm>
            <a:off x="2021522" y="1776869"/>
            <a:ext cx="461639" cy="56267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7360625" y="660825"/>
            <a:ext cx="1188951" cy="1375386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6201" r="6201" t="0"/>
          <a:stretch/>
        </p:blipFill>
        <p:spPr>
          <a:xfrm>
            <a:off x="256350" y="660825"/>
            <a:ext cx="4858076" cy="40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521000" y="1847925"/>
            <a:ext cx="2608800" cy="2028900"/>
          </a:xfrm>
          <a:prstGeom prst="rect">
            <a:avLst/>
          </a:prstGeom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900">
                <a:solidFill>
                  <a:schemeClr val="accent4"/>
                </a:solidFill>
              </a:rPr>
              <a:t>WASHINGTON</a:t>
            </a:r>
            <a:r>
              <a:rPr lang="en-GB" sz="1900"/>
              <a:t>, despite having fewer data job postings than most states in the top 10, offers a higher salary on average </a:t>
            </a:r>
            <a:endParaRPr sz="1900"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7593428" y="941531"/>
            <a:ext cx="723335" cy="727081"/>
            <a:chOff x="-62511900" y="4129100"/>
            <a:chExt cx="304050" cy="282000"/>
          </a:xfrm>
        </p:grpSpPr>
        <p:sp>
          <p:nvSpPr>
            <p:cNvPr id="195" name="Google Shape;195;p2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PI Report Deck Infographics by Slidesgo">
  <a:themeElements>
    <a:clrScheme name="Simple Light">
      <a:dk1>
        <a:srgbClr val="000000"/>
      </a:dk1>
      <a:lt1>
        <a:srgbClr val="FFFFFF"/>
      </a:lt1>
      <a:dk2>
        <a:srgbClr val="AAAAAA"/>
      </a:dk2>
      <a:lt2>
        <a:srgbClr val="DBDBDB"/>
      </a:lt2>
      <a:accent1>
        <a:srgbClr val="F59D43"/>
      </a:accent1>
      <a:accent2>
        <a:srgbClr val="EE5E3C"/>
      </a:accent2>
      <a:accent3>
        <a:srgbClr val="F06393"/>
      </a:accent3>
      <a:accent4>
        <a:srgbClr val="BD5AB7"/>
      </a:accent4>
      <a:accent5>
        <a:srgbClr val="896CD1"/>
      </a:accent5>
      <a:accent6>
        <a:srgbClr val="918D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