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14" autoAdjust="0"/>
    <p:restoredTop sz="94660"/>
  </p:normalViewPr>
  <p:slideViewPr>
    <p:cSldViewPr snapToGrid="0">
      <p:cViewPr>
        <p:scale>
          <a:sx n="75" d="100"/>
          <a:sy n="75" d="100"/>
        </p:scale>
        <p:origin x="10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850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752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92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082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958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421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5/9/2018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193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5/9/2018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419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5/9/2018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798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44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590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494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编</a:t>
            </a:r>
            <a:r>
              <a:rPr lang="zh-CN" altLang="en-US" dirty="0" smtClean="0"/>
              <a:t>译原理课程项目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5.9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7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</a:t>
            </a:r>
            <a:r>
              <a:rPr lang="zh-CN" altLang="en-US" dirty="0" smtClean="0"/>
              <a:t>流分析</a:t>
            </a:r>
            <a:endParaRPr lang="en-US" dirty="0"/>
          </a:p>
        </p:txBody>
      </p:sp>
      <p:pic>
        <p:nvPicPr>
          <p:cNvPr id="1026" name="Picture 2" descr="这里写图片描述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722" y="1886220"/>
            <a:ext cx="4487392" cy="441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91775" y="2253845"/>
            <a:ext cx="15696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活</a:t>
            </a:r>
            <a:r>
              <a:rPr lang="zh-CN" altLang="en-US" dirty="0" smtClean="0"/>
              <a:t>跃变量分析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可用表达式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2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变量范围分析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5405" y="2034791"/>
            <a:ext cx="6484284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2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6892" y="218440"/>
            <a:ext cx="5387683" cy="65684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17360" y="734814"/>
            <a:ext cx="4353560" cy="5620266"/>
          </a:xfrm>
          <a:prstGeom prst="rect">
            <a:avLst/>
          </a:prstGeom>
        </p:spPr>
        <p:txBody>
          <a:bodyPr vert="horz" lIns="45720" tIns="45720" rIns="45720" bIns="45720" rtlCol="0">
            <a:normAutofit fontScale="85000" lnSpcReduction="20000"/>
          </a:bodyPr>
          <a:lstStyle>
            <a:lvl1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 sz="2200"/>
            </a:lvl1pPr>
            <a:lvl2pPr marL="265176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</a:lvl2pPr>
            <a:lvl3pPr marL="448056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3pPr>
            <a:lvl4pPr marL="59436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4pPr>
            <a:lvl5pPr marL="77724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5pPr>
            <a:lvl6pPr marL="91440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6pPr>
            <a:lvl7pPr marL="1060704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7pPr>
            <a:lvl8pPr marL="1216152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8pPr>
            <a:lvl9pPr marL="1362456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9pPr>
          </a:lstStyle>
          <a:p>
            <a:r>
              <a:rPr lang="zh-CN" altLang="en-US" dirty="0"/>
              <a:t>解</a:t>
            </a:r>
            <a:r>
              <a:rPr lang="zh-CN" altLang="en-US" dirty="0" smtClean="0"/>
              <a:t>析</a:t>
            </a:r>
            <a:r>
              <a:rPr lang="zh-CN" altLang="en-US" dirty="0"/>
              <a:t>静</a:t>
            </a:r>
            <a:r>
              <a:rPr lang="zh-CN" altLang="en-US" dirty="0" smtClean="0"/>
              <a:t>态单赋值</a:t>
            </a:r>
            <a:r>
              <a:rPr lang="en-US" altLang="zh-CN" dirty="0" smtClean="0"/>
              <a:t>(SSA)</a:t>
            </a:r>
            <a:r>
              <a:rPr lang="zh-CN" altLang="en-US" dirty="0" smtClean="0"/>
              <a:t>形</a:t>
            </a:r>
            <a:r>
              <a:rPr lang="zh-CN" altLang="en-US" dirty="0"/>
              <a:t>式输</a:t>
            </a:r>
            <a:r>
              <a:rPr lang="zh-CN" altLang="en-US" dirty="0" smtClean="0"/>
              <a:t>入</a:t>
            </a:r>
            <a:endParaRPr lang="en-US" altLang="zh-CN" dirty="0" smtClean="0"/>
          </a:p>
          <a:p>
            <a:pPr lvl="1"/>
            <a:r>
              <a:rPr lang="zh-CN" altLang="en-US" dirty="0"/>
              <a:t>变</a:t>
            </a:r>
            <a:r>
              <a:rPr lang="zh-CN" altLang="en-US" dirty="0" smtClean="0"/>
              <a:t>量、常量</a:t>
            </a:r>
            <a:endParaRPr lang="en-US" altLang="zh-CN" dirty="0" smtClean="0"/>
          </a:p>
          <a:p>
            <a:pPr lvl="1"/>
            <a:r>
              <a:rPr lang="zh-CN" altLang="en-US" dirty="0"/>
              <a:t>基本</a:t>
            </a:r>
            <a:r>
              <a:rPr lang="zh-CN" altLang="en-US" dirty="0" smtClean="0"/>
              <a:t>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PHI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zh-CN" altLang="en-US" dirty="0"/>
              <a:t>运算语</a:t>
            </a:r>
            <a:r>
              <a:rPr lang="zh-CN" altLang="en-US" dirty="0" smtClean="0"/>
              <a:t>句、跳转语句</a:t>
            </a:r>
            <a:endParaRPr lang="en-US" altLang="zh-CN" dirty="0"/>
          </a:p>
          <a:p>
            <a:pPr lvl="1"/>
            <a:r>
              <a:rPr lang="zh-CN" altLang="en-US" dirty="0" smtClean="0"/>
              <a:t>返回值</a:t>
            </a:r>
            <a:endParaRPr lang="en-US" altLang="zh-CN" dirty="0" smtClean="0"/>
          </a:p>
          <a:p>
            <a:r>
              <a:rPr lang="zh-CN" altLang="en-US" dirty="0"/>
              <a:t>构</a:t>
            </a:r>
            <a:r>
              <a:rPr lang="zh-CN" altLang="en-US" dirty="0" smtClean="0"/>
              <a:t>造</a:t>
            </a:r>
            <a:r>
              <a:rPr lang="zh-CN" altLang="en-US" dirty="0"/>
              <a:t>控制</a:t>
            </a:r>
            <a:r>
              <a:rPr lang="zh-CN" altLang="en-US" dirty="0" smtClean="0"/>
              <a:t>流图</a:t>
            </a:r>
            <a:r>
              <a:rPr lang="en-US" altLang="zh-CN" dirty="0" smtClean="0"/>
              <a:t>(CFG)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使</a:t>
            </a:r>
            <a:r>
              <a:rPr lang="zh-CN" altLang="en-US" dirty="0" smtClean="0"/>
              <a:t>用数据流算法</a:t>
            </a:r>
            <a:endParaRPr lang="en-US" altLang="zh-CN" dirty="0"/>
          </a:p>
          <a:p>
            <a:pPr lvl="2"/>
            <a:r>
              <a:rPr lang="zh-CN" altLang="en-US" sz="1900" dirty="0" smtClean="0"/>
              <a:t>方向</a:t>
            </a:r>
            <a:endParaRPr lang="en-US" altLang="zh-CN" sz="1900" dirty="0" smtClean="0"/>
          </a:p>
          <a:p>
            <a:pPr lvl="2"/>
            <a:r>
              <a:rPr lang="zh-CN" altLang="en-US" sz="1900" dirty="0" smtClean="0"/>
              <a:t>半格（状态）</a:t>
            </a:r>
            <a:endParaRPr lang="en-US" altLang="zh-CN" sz="1900" dirty="0" smtClean="0"/>
          </a:p>
          <a:p>
            <a:pPr lvl="2"/>
            <a:r>
              <a:rPr lang="zh-CN" altLang="en-US" sz="1900" dirty="0"/>
              <a:t>转</a:t>
            </a:r>
            <a:r>
              <a:rPr lang="zh-CN" altLang="en-US" sz="1900" dirty="0" smtClean="0"/>
              <a:t>移函数</a:t>
            </a:r>
            <a:endParaRPr lang="en-US" altLang="zh-CN" sz="1900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9118127" y="2371606"/>
            <a:ext cx="2395220" cy="2860040"/>
            <a:chOff x="6976110" y="1620520"/>
            <a:chExt cx="2395220" cy="5008800"/>
          </a:xfrm>
        </p:grpSpPr>
        <p:sp>
          <p:nvSpPr>
            <p:cNvPr id="29" name="Oval 28"/>
            <p:cNvSpPr/>
            <p:nvPr/>
          </p:nvSpPr>
          <p:spPr>
            <a:xfrm>
              <a:off x="8031480" y="2292280"/>
              <a:ext cx="744220" cy="447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b2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952740" y="1620520"/>
              <a:ext cx="901700" cy="426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entry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110220" y="6202600"/>
              <a:ext cx="901700" cy="426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exit</a:t>
              </a:r>
              <a:endParaRPr lang="en-US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7659370" y="2984361"/>
              <a:ext cx="744220" cy="447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b3</a:t>
              </a:r>
              <a:endParaRPr lang="en-US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8561070" y="3470811"/>
              <a:ext cx="744220" cy="447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b4</a:t>
              </a:r>
              <a:endParaRPr lang="en-US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7580630" y="3996452"/>
              <a:ext cx="744220" cy="447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b5</a:t>
              </a:r>
              <a:endParaRPr lang="en-US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8627110" y="4495741"/>
              <a:ext cx="744220" cy="447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b6</a:t>
              </a:r>
              <a:endParaRPr lang="en-US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6976110" y="5008543"/>
              <a:ext cx="744220" cy="447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b7</a:t>
              </a:r>
              <a:endParaRPr lang="en-US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8188960" y="5597882"/>
              <a:ext cx="744220" cy="447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b8</a:t>
              </a:r>
              <a:endParaRPr lang="en-US" dirty="0"/>
            </a:p>
          </p:txBody>
        </p:sp>
        <p:cxnSp>
          <p:nvCxnSpPr>
            <p:cNvPr id="38" name="Straight Arrow Connector 37"/>
            <p:cNvCxnSpPr>
              <a:stCxn id="30" idx="2"/>
              <a:endCxn id="29" idx="0"/>
            </p:cNvCxnSpPr>
            <p:nvPr/>
          </p:nvCxnSpPr>
          <p:spPr>
            <a:xfrm>
              <a:off x="8403590" y="2047240"/>
              <a:ext cx="0" cy="2450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7" idx="4"/>
              <a:endCxn id="31" idx="0"/>
            </p:cNvCxnSpPr>
            <p:nvPr/>
          </p:nvCxnSpPr>
          <p:spPr>
            <a:xfrm>
              <a:off x="8561070" y="6044922"/>
              <a:ext cx="0" cy="1576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>
              <a:stCxn id="29" idx="2"/>
              <a:endCxn id="36" idx="2"/>
            </p:cNvCxnSpPr>
            <p:nvPr/>
          </p:nvCxnSpPr>
          <p:spPr>
            <a:xfrm rot="10800000" flipV="1">
              <a:off x="6976110" y="2515799"/>
              <a:ext cx="1055370" cy="2716263"/>
            </a:xfrm>
            <a:prstGeom prst="curvedConnector3">
              <a:avLst>
                <a:gd name="adj1" fmla="val 12166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urved Connector 40"/>
            <p:cNvCxnSpPr>
              <a:stCxn id="36" idx="0"/>
              <a:endCxn id="32" idx="2"/>
            </p:cNvCxnSpPr>
            <p:nvPr/>
          </p:nvCxnSpPr>
          <p:spPr>
            <a:xfrm rot="5400000" flipH="1" flipV="1">
              <a:off x="6603464" y="3952637"/>
              <a:ext cx="1800662" cy="31115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urved Connector 41"/>
            <p:cNvCxnSpPr>
              <a:stCxn id="36" idx="4"/>
              <a:endCxn id="37" idx="2"/>
            </p:cNvCxnSpPr>
            <p:nvPr/>
          </p:nvCxnSpPr>
          <p:spPr>
            <a:xfrm rot="16200000" flipH="1">
              <a:off x="7585681" y="5218122"/>
              <a:ext cx="365819" cy="84074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2" idx="4"/>
              <a:endCxn id="34" idx="0"/>
            </p:cNvCxnSpPr>
            <p:nvPr/>
          </p:nvCxnSpPr>
          <p:spPr>
            <a:xfrm flipH="1">
              <a:off x="7952740" y="3431401"/>
              <a:ext cx="78740" cy="5650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4" idx="4"/>
              <a:endCxn id="35" idx="2"/>
            </p:cNvCxnSpPr>
            <p:nvPr/>
          </p:nvCxnSpPr>
          <p:spPr>
            <a:xfrm>
              <a:off x="7952740" y="4443492"/>
              <a:ext cx="674370" cy="2757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3" idx="4"/>
              <a:endCxn id="34" idx="0"/>
            </p:cNvCxnSpPr>
            <p:nvPr/>
          </p:nvCxnSpPr>
          <p:spPr>
            <a:xfrm flipH="1">
              <a:off x="7952740" y="3917851"/>
              <a:ext cx="980440" cy="786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35" idx="4"/>
              <a:endCxn id="36" idx="6"/>
            </p:cNvCxnSpPr>
            <p:nvPr/>
          </p:nvCxnSpPr>
          <p:spPr>
            <a:xfrm flipH="1">
              <a:off x="7720330" y="4942781"/>
              <a:ext cx="1278890" cy="2892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urved Connector 46"/>
            <p:cNvCxnSpPr>
              <a:stCxn id="34" idx="4"/>
              <a:endCxn id="33" idx="6"/>
            </p:cNvCxnSpPr>
            <p:nvPr/>
          </p:nvCxnSpPr>
          <p:spPr>
            <a:xfrm rot="5400000" flipH="1" flipV="1">
              <a:off x="8254434" y="3392637"/>
              <a:ext cx="749161" cy="1352550"/>
            </a:xfrm>
            <a:prstGeom prst="curvedConnector4">
              <a:avLst>
                <a:gd name="adj1" fmla="val -5424"/>
                <a:gd name="adj2" fmla="val 12178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2090420" y="751840"/>
            <a:ext cx="3863989" cy="3515360"/>
            <a:chOff x="2090420" y="751840"/>
            <a:chExt cx="3863989" cy="3515360"/>
          </a:xfrm>
        </p:grpSpPr>
        <p:grpSp>
          <p:nvGrpSpPr>
            <p:cNvPr id="13" name="Group 12"/>
            <p:cNvGrpSpPr/>
            <p:nvPr/>
          </p:nvGrpSpPr>
          <p:grpSpPr>
            <a:xfrm>
              <a:off x="2451100" y="751840"/>
              <a:ext cx="2845922" cy="3515360"/>
              <a:chOff x="2451100" y="751840"/>
              <a:chExt cx="2845922" cy="3515360"/>
            </a:xfrm>
          </p:grpSpPr>
          <p:sp>
            <p:nvSpPr>
              <p:cNvPr id="7" name="Right Brace 6"/>
              <p:cNvSpPr/>
              <p:nvPr/>
            </p:nvSpPr>
            <p:spPr>
              <a:xfrm>
                <a:off x="2473960" y="751840"/>
                <a:ext cx="391160" cy="670560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ight Brace 7"/>
              <p:cNvSpPr/>
              <p:nvPr/>
            </p:nvSpPr>
            <p:spPr>
              <a:xfrm>
                <a:off x="3967480" y="3194090"/>
                <a:ext cx="391160" cy="951190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ight Brace 8"/>
              <p:cNvSpPr/>
              <p:nvPr/>
            </p:nvSpPr>
            <p:spPr>
              <a:xfrm>
                <a:off x="2451100" y="3855720"/>
                <a:ext cx="213360" cy="411480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992379" y="902454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变量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419859" y="3432294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基本块</a:t>
                </a:r>
                <a:endParaRPr 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637642" y="3855720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块间转移</a:t>
                </a:r>
                <a:endParaRPr lang="en-US" dirty="0"/>
              </a:p>
            </p:txBody>
          </p:sp>
        </p:grpSp>
        <p:sp>
          <p:nvSpPr>
            <p:cNvPr id="24" name="Oval 23"/>
            <p:cNvSpPr/>
            <p:nvPr/>
          </p:nvSpPr>
          <p:spPr>
            <a:xfrm>
              <a:off x="2090420" y="3354070"/>
              <a:ext cx="547222" cy="26289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>
              <a:stCxn id="24" idx="0"/>
            </p:cNvCxnSpPr>
            <p:nvPr/>
          </p:nvCxnSpPr>
          <p:spPr>
            <a:xfrm flipV="1">
              <a:off x="2364031" y="2783840"/>
              <a:ext cx="673809" cy="57023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195320" y="2585720"/>
              <a:ext cx="2759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变</a:t>
              </a:r>
              <a:r>
                <a:rPr lang="zh-CN" altLang="en-US" dirty="0" smtClean="0"/>
                <a:t>量名</a:t>
              </a:r>
              <a:r>
                <a:rPr lang="en-US" altLang="zh-CN" dirty="0" smtClean="0"/>
                <a:t>_</a:t>
              </a:r>
              <a:r>
                <a:rPr lang="zh-CN" altLang="en-US" dirty="0" smtClean="0"/>
                <a:t>下标</a:t>
              </a:r>
              <a:r>
                <a:rPr lang="en-US" altLang="zh-CN" dirty="0" smtClean="0"/>
                <a:t>(</a:t>
              </a:r>
              <a:r>
                <a:rPr lang="zh-CN" altLang="en-US" dirty="0" smtClean="0"/>
                <a:t>可忽略部分</a:t>
              </a:r>
              <a:r>
                <a:rPr lang="en-US" altLang="zh-CN" dirty="0" smtClean="0"/>
                <a:t>)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176879" y="2522331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常量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4714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评分标准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我们提供</a:t>
            </a:r>
            <a:r>
              <a:rPr lang="en-US" altLang="zh-CN" dirty="0"/>
              <a:t>10</a:t>
            </a:r>
            <a:r>
              <a:rPr lang="zh-CN" altLang="en-US" dirty="0"/>
              <a:t>组输入输出以便各位进行算法的测试验证，并保留</a:t>
            </a:r>
            <a:r>
              <a:rPr lang="en-US" altLang="zh-CN" dirty="0"/>
              <a:t>10</a:t>
            </a:r>
            <a:r>
              <a:rPr lang="zh-CN" altLang="en-US" dirty="0"/>
              <a:t>组数据。评价时，将对这</a:t>
            </a:r>
            <a:r>
              <a:rPr lang="en-US" altLang="zh-CN" dirty="0"/>
              <a:t>20</a:t>
            </a:r>
            <a:r>
              <a:rPr lang="zh-CN" altLang="en-US" dirty="0"/>
              <a:t>组数据进行测试，观察各位的算法得到的输出范围是否精确。提供的</a:t>
            </a:r>
            <a:r>
              <a:rPr lang="en-US" altLang="zh-CN" dirty="0"/>
              <a:t>10</a:t>
            </a:r>
            <a:r>
              <a:rPr lang="zh-CN" altLang="en-US" dirty="0"/>
              <a:t>组数据，每通过一组得</a:t>
            </a:r>
            <a:r>
              <a:rPr lang="en-US" altLang="zh-CN" dirty="0"/>
              <a:t>6</a:t>
            </a:r>
            <a:r>
              <a:rPr lang="zh-CN" altLang="en-US" dirty="0"/>
              <a:t>分；保留的</a:t>
            </a:r>
            <a:r>
              <a:rPr lang="en-US" altLang="zh-CN" dirty="0"/>
              <a:t>10</a:t>
            </a:r>
            <a:r>
              <a:rPr lang="zh-CN" altLang="en-US" dirty="0"/>
              <a:t>组数据，每过一组得</a:t>
            </a:r>
            <a:r>
              <a:rPr lang="en-US" altLang="zh-CN" dirty="0"/>
              <a:t>4</a:t>
            </a:r>
            <a:r>
              <a:rPr lang="zh-CN" altLang="en-US" dirty="0"/>
              <a:t>分。总分</a:t>
            </a:r>
            <a:r>
              <a:rPr lang="en-US" altLang="zh-CN" dirty="0"/>
              <a:t>100</a:t>
            </a:r>
            <a:r>
              <a:rPr lang="zh-CN" altLang="en-US" dirty="0"/>
              <a:t>分。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9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zh-CN" altLang="en-US" dirty="0" smtClean="0"/>
              <a:t>程</a:t>
            </a:r>
            <a:r>
              <a:rPr lang="zh-CN" altLang="en-US" dirty="0"/>
              <a:t>序中涉及的运算仅包括基本的加减乘除、比较操作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dirty="0" smtClean="0"/>
              <a:t>程</a:t>
            </a:r>
            <a:r>
              <a:rPr lang="zh-CN" altLang="en-US" dirty="0"/>
              <a:t>序中涉及的数据类型包含</a:t>
            </a:r>
            <a:r>
              <a:rPr lang="en-US" altLang="zh-CN" dirty="0" err="1"/>
              <a:t>int</a:t>
            </a:r>
            <a:r>
              <a:rPr lang="zh-CN" altLang="en-US" dirty="0"/>
              <a:t>和</a:t>
            </a:r>
            <a:r>
              <a:rPr lang="en-US" altLang="zh-CN" dirty="0"/>
              <a:t>float point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dirty="0" smtClean="0"/>
              <a:t>需</a:t>
            </a:r>
            <a:r>
              <a:rPr lang="zh-CN" altLang="en-US" dirty="0"/>
              <a:t>要提交的内容包括源码和安装使用说明文档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dirty="0" smtClean="0"/>
              <a:t>如</a:t>
            </a:r>
            <a:r>
              <a:rPr lang="zh-CN" altLang="en-US" dirty="0"/>
              <a:t>果函数返回值的取值范围为一组离散的值，区间为</a:t>
            </a:r>
            <a:r>
              <a:rPr lang="en-US" altLang="zh-CN" dirty="0"/>
              <a:t>[a, b]</a:t>
            </a:r>
            <a:r>
              <a:rPr lang="zh-CN" altLang="en-US" dirty="0"/>
              <a:t>，其中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分别为这组值中的最小最大值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dirty="0" smtClean="0"/>
              <a:t>不</a:t>
            </a:r>
            <a:r>
              <a:rPr lang="zh-CN" altLang="en-US" dirty="0"/>
              <a:t>同的数据流分析方法得到的结果可能不同，因此边界范围正确即可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dirty="0" smtClean="0"/>
              <a:t>提</a:t>
            </a:r>
            <a:r>
              <a:rPr lang="zh-CN" altLang="en-US" dirty="0"/>
              <a:t>交截至时间为</a:t>
            </a:r>
            <a:r>
              <a:rPr lang="en-US" altLang="zh-CN" dirty="0"/>
              <a:t>7.4</a:t>
            </a:r>
            <a:r>
              <a:rPr lang="zh-CN" altLang="en-US" dirty="0"/>
              <a:t>晚</a:t>
            </a:r>
            <a:r>
              <a:rPr lang="en-US" altLang="zh-CN" dirty="0"/>
              <a:t>24</a:t>
            </a:r>
            <a:r>
              <a:rPr lang="zh-CN" altLang="en-US" dirty="0"/>
              <a:t>时之前。邮件至</a:t>
            </a:r>
            <a:r>
              <a:rPr lang="en-US" altLang="zh-CN" dirty="0"/>
              <a:t>1601111271@pku.edu.cn</a:t>
            </a:r>
            <a:r>
              <a:rPr lang="zh-CN" altLang="en-US" dirty="0"/>
              <a:t>，注明姓名学号。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77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148</TotalTime>
  <Words>410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Tw Cen MT</vt:lpstr>
      <vt:lpstr>Tw Cen MT Condensed</vt:lpstr>
      <vt:lpstr>华文仿宋</vt:lpstr>
      <vt:lpstr>Arial</vt:lpstr>
      <vt:lpstr>Wingdings</vt:lpstr>
      <vt:lpstr>Wingdings 3</vt:lpstr>
      <vt:lpstr>Integral</vt:lpstr>
      <vt:lpstr>编译原理课程项目</vt:lpstr>
      <vt:lpstr>数据流分析</vt:lpstr>
      <vt:lpstr>变量范围分析</vt:lpstr>
      <vt:lpstr>PowerPoint Presentation</vt:lpstr>
      <vt:lpstr>评分标准</vt:lpstr>
      <vt:lpstr>注意事项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编译原理课程项目</dc:title>
  <dc:creator>walker shaw</dc:creator>
  <cp:lastModifiedBy>walker shaw</cp:lastModifiedBy>
  <cp:revision>9</cp:revision>
  <dcterms:created xsi:type="dcterms:W3CDTF">2018-05-09T05:45:03Z</dcterms:created>
  <dcterms:modified xsi:type="dcterms:W3CDTF">2018-05-09T08:13:32Z</dcterms:modified>
</cp:coreProperties>
</file>