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kv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881" r:id="rId4"/>
    <p:sldId id="875" r:id="rId5"/>
    <p:sldId id="883" r:id="rId6"/>
    <p:sldId id="884" r:id="rId7"/>
    <p:sldId id="887" r:id="rId8"/>
    <p:sldId id="888" r:id="rId9"/>
    <p:sldId id="889" r:id="rId10"/>
    <p:sldId id="890" r:id="rId11"/>
    <p:sldId id="877" r:id="rId12"/>
  </p:sldIdLst>
  <p:sldSz cx="12192000" cy="6858000"/>
  <p:notesSz cx="6797675" cy="9926638"/>
  <p:embeddedFontLst>
    <p:embeddedFont>
      <p:font typeface="한국외대체 B" panose="02020503020101020101" pitchFamily="18" charset="-127"/>
      <p:regular r:id="rId15"/>
    </p:embeddedFont>
    <p:embeddedFont>
      <p:font typeface="나눔바른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한국외대체 M" panose="02020503020101020101" pitchFamily="18" charset="-127"/>
      <p:regular r:id="rId20"/>
    </p:embeddedFont>
    <p:embeddedFont>
      <p:font typeface="한국외대체 L" panose="02020503020101020101" pitchFamily="18" charset="-127"/>
      <p:regular r:id="rId21"/>
    </p:embeddedFont>
    <p:embeddedFont>
      <p:font typeface="인터파크고딕 B" panose="020B0600000101010101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3566" userDrawn="1">
          <p15:clr>
            <a:srgbClr val="A4A3A4"/>
          </p15:clr>
        </p15:guide>
        <p15:guide id="3" orient="horz" pos="3702" userDrawn="1">
          <p15:clr>
            <a:srgbClr val="A4A3A4"/>
          </p15:clr>
        </p15:guide>
        <p15:guide id="4" pos="756" userDrawn="1">
          <p15:clr>
            <a:srgbClr val="A4A3A4"/>
          </p15:clr>
        </p15:guide>
        <p15:guide id="5" pos="3416" userDrawn="1">
          <p15:clr>
            <a:srgbClr val="A4A3A4"/>
          </p15:clr>
        </p15:guide>
        <p15:guide id="6" pos="1541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67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373"/>
    <a:srgbClr val="79BF69"/>
    <a:srgbClr val="72BB61"/>
    <a:srgbClr val="5498D0"/>
    <a:srgbClr val="F6AC40"/>
    <a:srgbClr val="F6B940"/>
    <a:srgbClr val="E7E74F"/>
    <a:srgbClr val="FA451B"/>
    <a:srgbClr val="53AFC8"/>
    <a:srgbClr val="B29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488" autoAdjust="0"/>
  </p:normalViewPr>
  <p:slideViewPr>
    <p:cSldViewPr showGuides="1">
      <p:cViewPr varScale="1">
        <p:scale>
          <a:sx n="87" d="100"/>
          <a:sy n="87" d="100"/>
        </p:scale>
        <p:origin x="132" y="522"/>
      </p:cViewPr>
      <p:guideLst>
        <p:guide orient="horz" pos="1071"/>
        <p:guide orient="horz" pos="3566"/>
        <p:guide orient="horz" pos="3702"/>
        <p:guide pos="756"/>
        <p:guide pos="3416"/>
        <p:guide pos="1541"/>
        <p:guide pos="3840"/>
        <p:guide pos="67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2082-8547-4621-8CD8-765031764EC1}" type="datetimeFigureOut">
              <a:rPr lang="ko-KR" altLang="en-US" smtClean="0"/>
              <a:pPr/>
              <a:t>2024-08-22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470A-E601-4457-BCCE-032F2EE537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1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D4D8-47CF-4D17-AB35-487CDF2348FF}" type="datetimeFigureOut">
              <a:rPr lang="ko-KR" altLang="en-US" smtClean="0"/>
              <a:pPr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2AA3-10D0-4EBB-A4CD-4BFE87A79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2AA3-10D0-4EBB-A4CD-4BFE87A797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8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5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5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5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1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239349" y="6490544"/>
            <a:ext cx="2571768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l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pPr algn="l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3"/>
          <p:cNvSpPr/>
          <p:nvPr/>
        </p:nvSpPr>
        <p:spPr>
          <a:xfrm>
            <a:off x="0" y="-27384"/>
            <a:ext cx="12192000" cy="68707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6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6"/>
                </a:lnTo>
                <a:lnTo>
                  <a:pt x="9144000" y="6857996"/>
                </a:lnTo>
                <a:close/>
              </a:path>
            </a:pathLst>
          </a:custGeom>
          <a:solidFill>
            <a:srgbClr val="292929">
              <a:alpha val="3686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/>
          <p:cNvSpPr txBox="1"/>
          <p:nvPr/>
        </p:nvSpPr>
        <p:spPr>
          <a:xfrm>
            <a:off x="5159896" y="6204611"/>
            <a:ext cx="52689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ko-KR" altLang="en-US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 찬</a:t>
            </a:r>
            <a:endParaRPr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3143672" y="908720"/>
            <a:ext cx="5904656" cy="3888432"/>
          </a:xfrm>
          <a:custGeom>
            <a:avLst/>
            <a:gdLst/>
            <a:ahLst/>
            <a:cxnLst/>
            <a:rect l="l" t="t" r="r" b="b"/>
            <a:pathLst>
              <a:path w="3636645" h="3352800">
                <a:moveTo>
                  <a:pt x="0" y="3352800"/>
                </a:moveTo>
                <a:lnTo>
                  <a:pt x="3636263" y="3352800"/>
                </a:lnTo>
                <a:lnTo>
                  <a:pt x="3636263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ln w="914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719736" y="2361074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5</a:t>
            </a:r>
            <a:r>
              <a:rPr lang="ko-KR" altLang="en-US" sz="4000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단계 타자 연습 게임</a:t>
            </a:r>
            <a:endParaRPr lang="ko-KR" altLang="en-US" sz="4000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30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71"/>
          <p:cNvGrpSpPr/>
          <p:nvPr/>
        </p:nvGrpSpPr>
        <p:grpSpPr>
          <a:xfrm>
            <a:off x="-2032000" y="-15994"/>
            <a:ext cx="16256000" cy="6857999"/>
            <a:chOff x="-1451992" y="1"/>
            <a:chExt cx="12192000" cy="6857999"/>
          </a:xfrm>
        </p:grpSpPr>
        <p:cxnSp>
          <p:nvCxnSpPr>
            <p:cNvPr id="238" name="직선 연결선 23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flipV="1">
              <a:off x="-1451992" y="3140968"/>
              <a:ext cx="12192000" cy="160012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/>
            <p:nvPr/>
          </p:nvCxnSpPr>
          <p:spPr>
            <a:xfrm>
              <a:off x="0" y="3429000"/>
              <a:ext cx="10740008" cy="15995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TextBox 25"/>
          <p:cNvSpPr txBox="1">
            <a:spLocks noChangeArrowheads="1"/>
          </p:cNvSpPr>
          <p:nvPr/>
        </p:nvSpPr>
        <p:spPr bwMode="auto">
          <a:xfrm>
            <a:off x="803412" y="26064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Index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2279577" y="1124744"/>
            <a:ext cx="8321663" cy="3384364"/>
            <a:chOff x="1801486" y="1340768"/>
            <a:chExt cx="6241248" cy="3384364"/>
          </a:xfrm>
        </p:grpSpPr>
        <p:grpSp>
          <p:nvGrpSpPr>
            <p:cNvPr id="3" name="그룹 374"/>
            <p:cNvGrpSpPr/>
            <p:nvPr/>
          </p:nvGrpSpPr>
          <p:grpSpPr>
            <a:xfrm>
              <a:off x="1875049" y="1340768"/>
              <a:ext cx="736526" cy="678269"/>
              <a:chOff x="2019065" y="1916832"/>
              <a:chExt cx="736526" cy="678269"/>
            </a:xfrm>
          </p:grpSpPr>
          <p:sp>
            <p:nvSpPr>
              <p:cNvPr id="376" name="이등변 삼각형 375"/>
              <p:cNvSpPr/>
              <p:nvPr/>
            </p:nvSpPr>
            <p:spPr>
              <a:xfrm>
                <a:off x="2212182" y="1969376"/>
                <a:ext cx="391724" cy="337693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2339752" y="1916832"/>
                <a:ext cx="144016" cy="144016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TextBox 25"/>
              <p:cNvSpPr txBox="1">
                <a:spLocks noChangeArrowheads="1"/>
              </p:cNvSpPr>
              <p:nvPr/>
            </p:nvSpPr>
            <p:spPr bwMode="auto">
              <a:xfrm>
                <a:off x="2019065" y="2348880"/>
                <a:ext cx="7365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First</a:t>
                </a:r>
              </a:p>
            </p:txBody>
          </p:sp>
        </p:grpSp>
        <p:grpSp>
          <p:nvGrpSpPr>
            <p:cNvPr id="4" name="그룹 378"/>
            <p:cNvGrpSpPr/>
            <p:nvPr/>
          </p:nvGrpSpPr>
          <p:grpSpPr>
            <a:xfrm>
              <a:off x="1801486" y="2636912"/>
              <a:ext cx="936104" cy="625725"/>
              <a:chOff x="1945502" y="3163315"/>
              <a:chExt cx="936104" cy="625725"/>
            </a:xfrm>
          </p:grpSpPr>
          <p:sp>
            <p:nvSpPr>
              <p:cNvPr id="380" name="이등변 삼각형 379"/>
              <p:cNvSpPr/>
              <p:nvPr/>
            </p:nvSpPr>
            <p:spPr>
              <a:xfrm>
                <a:off x="2212182" y="3163315"/>
                <a:ext cx="391724" cy="337693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2517676" y="3398803"/>
                <a:ext cx="144016" cy="144016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TextBox 25"/>
              <p:cNvSpPr txBox="1">
                <a:spLocks noChangeArrowheads="1"/>
              </p:cNvSpPr>
              <p:nvPr/>
            </p:nvSpPr>
            <p:spPr bwMode="auto">
              <a:xfrm>
                <a:off x="1945502" y="3542819"/>
                <a:ext cx="93610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Second</a:t>
                </a:r>
              </a:p>
            </p:txBody>
          </p:sp>
        </p:grpSp>
        <p:grpSp>
          <p:nvGrpSpPr>
            <p:cNvPr id="5" name="그룹 382"/>
            <p:cNvGrpSpPr/>
            <p:nvPr/>
          </p:nvGrpSpPr>
          <p:grpSpPr>
            <a:xfrm>
              <a:off x="1801486" y="4099407"/>
              <a:ext cx="936104" cy="625725"/>
              <a:chOff x="1945502" y="4625810"/>
              <a:chExt cx="936104" cy="625725"/>
            </a:xfrm>
          </p:grpSpPr>
          <p:sp>
            <p:nvSpPr>
              <p:cNvPr id="384" name="이등변 삼각형 383"/>
              <p:cNvSpPr/>
              <p:nvPr/>
            </p:nvSpPr>
            <p:spPr>
              <a:xfrm>
                <a:off x="2212182" y="4625810"/>
                <a:ext cx="391724" cy="337693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2171353" y="4861298"/>
                <a:ext cx="144016" cy="144016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TextBox 25"/>
              <p:cNvSpPr txBox="1">
                <a:spLocks noChangeArrowheads="1"/>
              </p:cNvSpPr>
              <p:nvPr/>
            </p:nvSpPr>
            <p:spPr bwMode="auto">
              <a:xfrm>
                <a:off x="1945502" y="5005314"/>
                <a:ext cx="93610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Third</a:t>
                </a:r>
              </a:p>
            </p:txBody>
          </p:sp>
        </p:grpSp>
        <p:sp>
          <p:nvSpPr>
            <p:cNvPr id="389" name="TextBox 25"/>
            <p:cNvSpPr txBox="1">
              <a:spLocks noChangeArrowheads="1"/>
            </p:cNvSpPr>
            <p:nvPr/>
          </p:nvSpPr>
          <p:spPr bwMode="auto">
            <a:xfrm>
              <a:off x="3203848" y="1383159"/>
              <a:ext cx="35283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게임의 주요 기능 소개</a:t>
              </a:r>
              <a:endParaRPr lang="en-US" altLang="ko-KR" sz="24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  <p:sp>
          <p:nvSpPr>
            <p:cNvPr id="390" name="TextBox 25"/>
            <p:cNvSpPr txBox="1">
              <a:spLocks noChangeArrowheads="1"/>
            </p:cNvSpPr>
            <p:nvPr/>
          </p:nvSpPr>
          <p:spPr bwMode="auto">
            <a:xfrm>
              <a:off x="3203848" y="2751311"/>
              <a:ext cx="48388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기능별 알고리즘 소개</a:t>
              </a:r>
              <a:endParaRPr lang="en-US" altLang="ko-KR" sz="24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  <p:sp>
          <p:nvSpPr>
            <p:cNvPr id="391" name="TextBox 25"/>
            <p:cNvSpPr txBox="1">
              <a:spLocks noChangeArrowheads="1"/>
            </p:cNvSpPr>
            <p:nvPr/>
          </p:nvSpPr>
          <p:spPr bwMode="auto">
            <a:xfrm>
              <a:off x="3203847" y="4077072"/>
              <a:ext cx="48388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한국외대체 L" panose="02020503020101020101" pitchFamily="18" charset="-127"/>
                  <a:ea typeface="한국외대체 L" panose="02020503020101020101" pitchFamily="18" charset="-127"/>
                  <a:cs typeface="한국외대체 L" panose="02020503020101020101" pitchFamily="18" charset="-127"/>
                </a:rPr>
                <a:t>실행 화면</a:t>
              </a:r>
              <a:endParaRPr lang="en-US" altLang="ko-KR" sz="2400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endParaRPr>
            </a:p>
          </p:txBody>
        </p:sp>
      </p:grpSp>
      <p:sp>
        <p:nvSpPr>
          <p:cNvPr id="138" name="TextBox 25"/>
          <p:cNvSpPr txBox="1">
            <a:spLocks noChangeArrowheads="1"/>
          </p:cNvSpPr>
          <p:nvPr/>
        </p:nvSpPr>
        <p:spPr bwMode="auto">
          <a:xfrm>
            <a:off x="4151784" y="5157192"/>
            <a:ext cx="64518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실행 화면</a:t>
            </a:r>
            <a:endParaRPr lang="en-US" altLang="ko-KR" sz="2400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>
            <a:off x="2635149" y="5157192"/>
            <a:ext cx="522299" cy="337693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580711" y="5392680"/>
            <a:ext cx="192021" cy="14401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4" name="TextBox 25"/>
          <p:cNvSpPr txBox="1">
            <a:spLocks noChangeArrowheads="1"/>
          </p:cNvSpPr>
          <p:nvPr/>
        </p:nvSpPr>
        <p:spPr bwMode="auto">
          <a:xfrm>
            <a:off x="2279576" y="5536696"/>
            <a:ext cx="1248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Fourth</a:t>
            </a:r>
            <a:endParaRPr lang="en-US" altLang="ko-KR" sz="1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479376" y="260648"/>
            <a:ext cx="11233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5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단계 타자 게임의 주요 기능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368" y="1312306"/>
            <a:ext cx="11305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본 타자 게임은 총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5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단계로 이루어진 게임이다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게임을 시작할 때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원하는 단계에서부터 시작이 가능하다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문제를 맞추면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틀리면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-10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점으로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총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14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문제에서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이상을 기록하면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다음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단계로 넘어가고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    점수가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30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이하면 레벨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부터 다시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점수가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30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이상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미만이라면 해당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레벨에서 다시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시작한다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레벨 이동의 유무와 별개로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레벨이 끝나면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무조건 총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질문 수에 비례한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답을 맞춘 비율을 표시해준다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게임을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5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레벨까지 클리어하면 축하 문구와 함께 게임이 끝난다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951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119336" y="260648"/>
            <a:ext cx="11881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기능별 알고리즘 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-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변수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908720"/>
            <a:ext cx="11881320" cy="54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3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119336" y="260648"/>
            <a:ext cx="11953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기능별 알고리즘 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레벨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/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난이도 선택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2104" y="489434"/>
            <a:ext cx="5040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시작할 때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1~5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까지 원하는 숫자를 입력할 수 있다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해당 숫자는 도전하는 레벨의 숫자이다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이후 해당 레벨의 총 수 만큼 문제를 낸다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각 레벨은 총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15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가지 문제를 갖고 있으며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15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번 동안 무작위의 문제를 낸다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이후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사용자는 문제에 대한 답변을 작성한다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 smtClean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sz="2000" u="sng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u="sng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※</a:t>
            </a:r>
            <a:r>
              <a:rPr lang="ko-KR" altLang="en-US" sz="2000" u="sng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해당 코드는 아래와 같은 결과로 나타난다</a:t>
            </a:r>
            <a:r>
              <a:rPr lang="en-US" altLang="ko-KR" sz="2000" u="sng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en-US" altLang="ko-KR" sz="2000" u="sng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83" y="4725144"/>
            <a:ext cx="2459648" cy="172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04" y="808986"/>
            <a:ext cx="6858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191344" y="260648"/>
            <a:ext cx="11809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기능별 알고리즘 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점수 계산 시스템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6040" y="1052736"/>
            <a:ext cx="57651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올바른 답변을 하게 되면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득점을 하게 되고 </a:t>
            </a:r>
            <a:endParaRPr lang="en-US" altLang="ko-KR" sz="2000" dirty="0" smtClean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제시된 문제를 세는 </a:t>
            </a:r>
            <a:r>
              <a:rPr lang="en-US" altLang="ko-KR" sz="2000" dirty="0" err="1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cnt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가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오른다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맞춘 문제에 해당하는 변수인 </a:t>
            </a:r>
            <a:r>
              <a:rPr lang="en-US" altLang="ko-KR" sz="2000" dirty="0" err="1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correctCnt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또한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오른다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틀린 답변을 한다면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감점된다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이와 같은 상황에서는 제시된 문제를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세는 </a:t>
            </a:r>
            <a:r>
              <a:rPr lang="en-US" altLang="ko-KR" sz="2000" dirty="0" err="1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cnt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오르게 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이후 지속적으로 점수를 확인할 수 있게 문제를 맞추던 틀리던 계속해서 점수를 표시한다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sz="2000" dirty="0" smtClean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u="sng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※ </a:t>
            </a:r>
            <a:r>
              <a:rPr lang="ko-KR" altLang="en-US" sz="2000" u="sng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해당 코드에 대한 결과는 왼쪽의 사진과 같다</a:t>
            </a:r>
            <a:r>
              <a:rPr lang="en-US" altLang="ko-KR" sz="2000" u="sng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en-US" altLang="ko-KR" sz="2000" u="sng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124744"/>
            <a:ext cx="6132338" cy="2357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31" y="3573016"/>
            <a:ext cx="2371725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214" y="3573517"/>
            <a:ext cx="2409825" cy="2686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7747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263352" y="241484"/>
            <a:ext cx="11737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기능별 알고리즘 소개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–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레벨 이동 방식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8048" y="644490"/>
            <a:ext cx="54726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점이 넘어가면 후속 질문을 </a:t>
            </a:r>
            <a:r>
              <a:rPr lang="ko-KR" altLang="en-US" sz="2000" dirty="0" err="1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스킵하고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바로 다음 레벨로 넘어간다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점이 넘는데 마지막 레벨이라면 다음 레벨로 넘어간다는 메시지는 나오지 않는다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점수가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30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이상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100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미만이면 해당 레벨을 다시 도전하게 되고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점수가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30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미만이라면 레벨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부터 다시 시작하게 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만약 마지막 레벨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&amp;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점수가 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100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점 이상이라면 축하 메시지가 띄워진다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그리고 게임을 마무리 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어느 레벨이던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해당 레벨이 마무리 되면 레벨 이동 문구와 함께 정답 비율을 출력한다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 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endParaRPr lang="en-US" altLang="ko-KR" sz="2000" dirty="0" smtClean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※ </a:t>
            </a:r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이번 코드에 대한 결과물은 아래와 같다</a:t>
            </a:r>
            <a:r>
              <a:rPr lang="en-US" altLang="ko-KR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77" y="5677405"/>
            <a:ext cx="4333231" cy="1063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852543"/>
            <a:ext cx="5686574" cy="160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30" y="2420888"/>
            <a:ext cx="5686574" cy="37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36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0" y="0"/>
            <a:ext cx="11737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작동 영상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한국외대체 M" panose="02020503020101020101" pitchFamily="18" charset="-127"/>
              <a:ea typeface="한국외대체 M" panose="02020503020101020101" pitchFamily="18" charset="-127"/>
              <a:cs typeface="한국외대체 M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015" y="5517232"/>
            <a:ext cx="883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작동 영상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5" name="2024-08-22 14-56-3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2015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2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943872" y="2060848"/>
            <a:ext cx="2304256" cy="2304256"/>
          </a:xfrm>
          <a:prstGeom prst="ellipse">
            <a:avLst/>
          </a:prstGeom>
          <a:solidFill>
            <a:schemeClr val="tx1">
              <a:alpha val="3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487488" y="2924944"/>
            <a:ext cx="9180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감사합니다</a:t>
            </a:r>
            <a:r>
              <a:rPr lang="en-US" altLang="ko-KR" sz="3000" b="1" i="1" dirty="0">
                <a:solidFill>
                  <a:schemeClr val="bg1"/>
                </a:solidFill>
                <a:latin typeface="한국외대체 M" panose="02020503020101020101" pitchFamily="18" charset="-127"/>
                <a:ea typeface="한국외대체 M" panose="02020503020101020101" pitchFamily="18" charset="-127"/>
                <a:cs typeface="한국외대체 M" panose="02020503020101020101" pitchFamily="18" charset="-127"/>
              </a:rPr>
              <a:t>!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24000" y="0"/>
            <a:ext cx="3563888" cy="2708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960096" y="4005064"/>
            <a:ext cx="3707904" cy="2852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D525440B82C4C8C8E559D4BDE8287" ma:contentTypeVersion="0" ma:contentTypeDescription="새 문서를 만듭니다." ma:contentTypeScope="" ma:versionID="919510133f2ae86e1debdd94492231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4E994-6BC7-43B5-A465-CA4F0A17A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A7913D-4047-4125-BE52-DACAE5599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374</Words>
  <Application>Microsoft Office PowerPoint</Application>
  <PresentationFormat>와이드스크린</PresentationFormat>
  <Paragraphs>68</Paragraphs>
  <Slides>9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한국외대체 B</vt:lpstr>
      <vt:lpstr>나눔바른고딕</vt:lpstr>
      <vt:lpstr>맑은 고딕</vt:lpstr>
      <vt:lpstr>한국외대체 M</vt:lpstr>
      <vt:lpstr>Arial</vt:lpstr>
      <vt:lpstr>한국외대체 L</vt:lpstr>
      <vt:lpstr>인터파크고딕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09</cp:lastModifiedBy>
  <cp:revision>1302</cp:revision>
  <dcterms:created xsi:type="dcterms:W3CDTF">2013-11-20T05:15:01Z</dcterms:created>
  <dcterms:modified xsi:type="dcterms:W3CDTF">2024-08-22T06:09:26Z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0x010100E28D525440B82C4C8C8E559D4BDE8287</vt:lpwstr>
  </property>
</Properties>
</file>