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9940-CD43-403B-AAB0-DAE3687C78E6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E002-511A-4C1B-A578-ED833A4FC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5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3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8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5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0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8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13/12015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Linked Lists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2377-B7D8-49B3-A4B3-07AB3A3C3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6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Linked%20Lists/linked%20lists.html" TargetMode="External"/><Relationship Id="rId2" Type="http://schemas.openxmlformats.org/officeDocument/2006/relationships/hyperlink" Target="http://cslibrary.stanford.edu/103/LinkedListBasic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unctionx.com/csharp1/examples/linkedlist.htm" TargetMode="External"/><Relationship Id="rId4" Type="http://schemas.openxmlformats.org/officeDocument/2006/relationships/hyperlink" Target="http://www.openbookproject.net/thinkcs/python/english2e/ch18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ktEmX4" TargetMode="External"/><Relationship Id="rId2" Type="http://schemas.openxmlformats.org/officeDocument/2006/relationships/hyperlink" Target="http://www.tutorialspoint.com/compile_c_online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Linked 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Inserting elements 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structs</a:t>
            </a:r>
            <a:r>
              <a:rPr lang="en-GB" dirty="0" smtClean="0"/>
              <a:t> and pointers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4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Inserting an element before head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10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722331" y="4164736"/>
            <a:ext cx="1800200" cy="900100"/>
            <a:chOff x="3059832" y="4581128"/>
            <a:chExt cx="1008112" cy="504056"/>
          </a:xfrm>
        </p:grpSpPr>
        <p:sp>
          <p:nvSpPr>
            <p:cNvPr id="8" name="Flowchart: Delay 7"/>
            <p:cNvSpPr/>
            <p:nvPr/>
          </p:nvSpPr>
          <p:spPr>
            <a:xfrm>
              <a:off x="3563888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Delay 8"/>
            <p:cNvSpPr/>
            <p:nvPr/>
          </p:nvSpPr>
          <p:spPr>
            <a:xfrm rot="10800000">
              <a:off x="3059832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6452" y="4430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06049" y="3834669"/>
            <a:ext cx="0" cy="23762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3"/>
            <a:endCxn id="9" idx="3"/>
          </p:cNvCxnSpPr>
          <p:nvPr/>
        </p:nvCxnSpPr>
        <p:spPr>
          <a:xfrm flipV="1">
            <a:off x="1691676" y="4614786"/>
            <a:ext cx="3030655" cy="139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56" y="4444104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1556" y="5274829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ail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62816" y="4178719"/>
            <a:ext cx="1800200" cy="900100"/>
            <a:chOff x="2835943" y="2197259"/>
            <a:chExt cx="1800200" cy="900100"/>
          </a:xfrm>
        </p:grpSpPr>
        <p:sp>
          <p:nvSpPr>
            <p:cNvPr id="18" name="Flowchart: Delay 17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owchart: Delay 18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NULL</a:t>
              </a:r>
              <a:endParaRPr lang="en-GB" dirty="0"/>
            </a:p>
          </p:txBody>
        </p:sp>
      </p:grpSp>
      <p:cxnSp>
        <p:nvCxnSpPr>
          <p:cNvPr id="22" name="Elbow Connector 21"/>
          <p:cNvCxnSpPr>
            <a:stCxn id="15" idx="3"/>
            <a:endCxn id="19" idx="0"/>
          </p:cNvCxnSpPr>
          <p:nvPr/>
        </p:nvCxnSpPr>
        <p:spPr>
          <a:xfrm flipV="1">
            <a:off x="1691676" y="5078819"/>
            <a:ext cx="5621190" cy="38067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 flipV="1">
            <a:off x="6417413" y="4628769"/>
            <a:ext cx="44540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lay 35"/>
          <p:cNvSpPr/>
          <p:nvPr/>
        </p:nvSpPr>
        <p:spPr>
          <a:xfrm>
            <a:off x="3207003" y="1916832"/>
            <a:ext cx="900100" cy="9001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Delay 36"/>
          <p:cNvSpPr/>
          <p:nvPr/>
        </p:nvSpPr>
        <p:spPr>
          <a:xfrm rot="10800000">
            <a:off x="2306903" y="1916832"/>
            <a:ext cx="900100" cy="9001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1024" y="2182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7003" y="2182216"/>
            <a:ext cx="8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NULL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66672" y="1828273"/>
            <a:ext cx="3096344" cy="1077218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*one; </a:t>
            </a:r>
          </a:p>
          <a:p>
            <a:r>
              <a:rPr lang="en-GB" sz="1600" dirty="0">
                <a:solidFill>
                  <a:schemeClr val="bg1"/>
                </a:solidFill>
              </a:rPr>
              <a:t>one = </a:t>
            </a:r>
            <a:r>
              <a:rPr lang="en-GB" sz="1600" dirty="0" err="1" smtClean="0">
                <a:solidFill>
                  <a:schemeClr val="accent6"/>
                </a:solidFill>
              </a:rPr>
              <a:t>malloc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6"/>
                </a:solidFill>
              </a:rPr>
              <a:t>sizeof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bg1"/>
                </a:solidFill>
              </a:rPr>
              <a:t> node)); </a:t>
            </a:r>
            <a:r>
              <a:rPr lang="en-GB" sz="1600" dirty="0">
                <a:solidFill>
                  <a:schemeClr val="bg1"/>
                </a:solidFill>
              </a:rPr>
              <a:t>one -&gt;</a:t>
            </a:r>
            <a:r>
              <a:rPr lang="en-GB" sz="1600" dirty="0" smtClean="0">
                <a:solidFill>
                  <a:schemeClr val="bg1"/>
                </a:solidFill>
              </a:rPr>
              <a:t>data = 1;    </a:t>
            </a:r>
          </a:p>
          <a:p>
            <a:r>
              <a:rPr lang="en-GB" sz="1600" dirty="0">
                <a:solidFill>
                  <a:schemeClr val="bg1"/>
                </a:solidFill>
              </a:rPr>
              <a:t>one -&gt;</a:t>
            </a:r>
            <a:r>
              <a:rPr lang="en-GB" sz="1600" dirty="0" smtClean="0">
                <a:solidFill>
                  <a:schemeClr val="bg1"/>
                </a:solidFill>
              </a:rPr>
              <a:t>next = </a:t>
            </a:r>
            <a:r>
              <a:rPr lang="en-GB" sz="1600" dirty="0" smtClean="0">
                <a:solidFill>
                  <a:schemeClr val="accent1"/>
                </a:solidFill>
              </a:rPr>
              <a:t>NULL</a:t>
            </a:r>
            <a:r>
              <a:rPr lang="en-GB" sz="1600" dirty="0" smtClean="0">
                <a:solidFill>
                  <a:schemeClr val="bg1"/>
                </a:solidFill>
              </a:rPr>
              <a:t>;  </a:t>
            </a:r>
          </a:p>
        </p:txBody>
      </p:sp>
      <p:cxnSp>
        <p:nvCxnSpPr>
          <p:cNvPr id="42" name="Elbow Connector 41"/>
          <p:cNvCxnSpPr>
            <a:stCxn id="39" idx="3"/>
            <a:endCxn id="9" idx="2"/>
          </p:cNvCxnSpPr>
          <p:nvPr/>
        </p:nvCxnSpPr>
        <p:spPr>
          <a:xfrm>
            <a:off x="4014739" y="2366882"/>
            <a:ext cx="1157642" cy="17978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3"/>
            <a:endCxn id="37" idx="0"/>
          </p:cNvCxnSpPr>
          <p:nvPr/>
        </p:nvCxnSpPr>
        <p:spPr>
          <a:xfrm flipV="1">
            <a:off x="1691676" y="2816932"/>
            <a:ext cx="1065277" cy="181183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6672" y="3018438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one-&gt;next = head;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11556" y="4164736"/>
            <a:ext cx="5910975" cy="900100"/>
            <a:chOff x="763956" y="4317136"/>
            <a:chExt cx="5910975" cy="900100"/>
          </a:xfrm>
        </p:grpSpPr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4874731" y="4317136"/>
              <a:ext cx="1800200" cy="900100"/>
              <a:chOff x="3059832" y="4581128"/>
              <a:chExt cx="1008112" cy="504056"/>
            </a:xfrm>
          </p:grpSpPr>
          <p:sp>
            <p:nvSpPr>
              <p:cNvPr id="48" name="Flowchart: Delay 47"/>
              <p:cNvSpPr/>
              <p:nvPr/>
            </p:nvSpPr>
            <p:spPr>
              <a:xfrm>
                <a:off x="3563888" y="4581128"/>
                <a:ext cx="504056" cy="504056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lowchart: Delay 48"/>
              <p:cNvSpPr/>
              <p:nvPr/>
            </p:nvSpPr>
            <p:spPr>
              <a:xfrm rot="10800000">
                <a:off x="3059832" y="4581128"/>
                <a:ext cx="504056" cy="504056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>
              <a:stCxn id="51" idx="3"/>
              <a:endCxn id="49" idx="3"/>
            </p:cNvCxnSpPr>
            <p:nvPr/>
          </p:nvCxnSpPr>
          <p:spPr>
            <a:xfrm flipV="1">
              <a:off x="1844076" y="4767186"/>
              <a:ext cx="3030655" cy="1398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3956" y="4596504"/>
              <a:ext cx="1080120" cy="369332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73696" y="4796168"/>
            <a:ext cx="1466614" cy="338554"/>
          </a:xfrm>
          <a:prstGeom prst="rect">
            <a:avLst/>
          </a:prstGeom>
          <a:solidFill>
            <a:schemeClr val="accent2"/>
          </a:solidFill>
          <a:ln w="92075">
            <a:noFill/>
          </a:ln>
          <a:effectLst>
            <a:glow rad="228600">
              <a:schemeClr val="accent2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head = three;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66672" y="3450486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head = one;</a:t>
            </a:r>
          </a:p>
        </p:txBody>
      </p:sp>
    </p:spTree>
    <p:extLst>
      <p:ext uri="{BB962C8B-B14F-4D97-AF65-F5344CB8AC3E}">
        <p14:creationId xmlns:p14="http://schemas.microsoft.com/office/powerpoint/2010/main" val="36089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39" grpId="1"/>
      <p:bldP spid="40" grpId="0" animBg="1"/>
      <p:bldP spid="46" grpId="0" animBg="1"/>
      <p:bldP spid="53" grpId="0" animBg="1"/>
      <p:bldP spid="5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Inserting an element after head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11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727298" y="4178720"/>
            <a:ext cx="1800200" cy="900100"/>
            <a:chOff x="3059832" y="4581128"/>
            <a:chExt cx="1008112" cy="504056"/>
          </a:xfrm>
        </p:grpSpPr>
        <p:sp>
          <p:nvSpPr>
            <p:cNvPr id="8" name="Flowchart: Delay 7"/>
            <p:cNvSpPr/>
            <p:nvPr/>
          </p:nvSpPr>
          <p:spPr>
            <a:xfrm>
              <a:off x="3563888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Delay 8"/>
            <p:cNvSpPr/>
            <p:nvPr/>
          </p:nvSpPr>
          <p:spPr>
            <a:xfrm rot="10800000">
              <a:off x="3059832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61419" y="4444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6049" y="3834669"/>
            <a:ext cx="0" cy="23762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56" y="4444104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1556" y="5274829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ail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67783" y="4192703"/>
            <a:ext cx="1800200" cy="900100"/>
            <a:chOff x="2835943" y="2197259"/>
            <a:chExt cx="1800200" cy="900100"/>
          </a:xfrm>
        </p:grpSpPr>
        <p:sp>
          <p:nvSpPr>
            <p:cNvPr id="16" name="Flowchart: Delay 15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Delay 16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NULL</a:t>
              </a:r>
              <a:endParaRPr lang="en-GB" dirty="0"/>
            </a:p>
          </p:txBody>
        </p:sp>
      </p:grpSp>
      <p:cxnSp>
        <p:nvCxnSpPr>
          <p:cNvPr id="20" name="Elbow Connector 19"/>
          <p:cNvCxnSpPr>
            <a:stCxn id="14" idx="3"/>
            <a:endCxn id="17" idx="0"/>
          </p:cNvCxnSpPr>
          <p:nvPr/>
        </p:nvCxnSpPr>
        <p:spPr>
          <a:xfrm flipV="1">
            <a:off x="1691676" y="5092803"/>
            <a:ext cx="5626157" cy="36669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3"/>
          </p:cNvCxnSpPr>
          <p:nvPr/>
        </p:nvCxnSpPr>
        <p:spPr>
          <a:xfrm flipV="1">
            <a:off x="6422380" y="4642753"/>
            <a:ext cx="44540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26263" y="4178720"/>
            <a:ext cx="1800200" cy="900100"/>
            <a:chOff x="2835943" y="2197259"/>
            <a:chExt cx="1800200" cy="900100"/>
          </a:xfrm>
        </p:grpSpPr>
        <p:sp>
          <p:nvSpPr>
            <p:cNvPr id="23" name="Flowchart: Delay 22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0" name="Straight Arrow Connector 39"/>
          <p:cNvCxnSpPr>
            <a:stCxn id="13" idx="3"/>
            <a:endCxn id="24" idx="3"/>
          </p:cNvCxnSpPr>
          <p:nvPr/>
        </p:nvCxnSpPr>
        <p:spPr>
          <a:xfrm>
            <a:off x="1691676" y="4628770"/>
            <a:ext cx="7345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9" idx="3"/>
          </p:cNvCxnSpPr>
          <p:nvPr/>
        </p:nvCxnSpPr>
        <p:spPr>
          <a:xfrm>
            <a:off x="4134099" y="4628770"/>
            <a:ext cx="5931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lay 43"/>
          <p:cNvSpPr/>
          <p:nvPr/>
        </p:nvSpPr>
        <p:spPr>
          <a:xfrm>
            <a:off x="4430698" y="1916832"/>
            <a:ext cx="900100" cy="9001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Delay 44"/>
          <p:cNvSpPr/>
          <p:nvPr/>
        </p:nvSpPr>
        <p:spPr>
          <a:xfrm rot="10800000">
            <a:off x="3530598" y="1916832"/>
            <a:ext cx="900100" cy="9001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64719" y="2182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430698" y="2182216"/>
            <a:ext cx="8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NULL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1819200"/>
            <a:ext cx="3096344" cy="1077218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*two; </a:t>
            </a:r>
          </a:p>
          <a:p>
            <a:r>
              <a:rPr lang="en-GB" sz="1600" dirty="0">
                <a:solidFill>
                  <a:schemeClr val="bg1"/>
                </a:solidFill>
              </a:rPr>
              <a:t>two </a:t>
            </a:r>
            <a:r>
              <a:rPr lang="en-GB" sz="1600" dirty="0" smtClean="0">
                <a:solidFill>
                  <a:schemeClr val="bg1"/>
                </a:solidFill>
              </a:rPr>
              <a:t>= </a:t>
            </a:r>
            <a:r>
              <a:rPr lang="en-GB" sz="1600" dirty="0" err="1" smtClean="0">
                <a:solidFill>
                  <a:schemeClr val="accent6"/>
                </a:solidFill>
              </a:rPr>
              <a:t>malloc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6"/>
                </a:solidFill>
              </a:rPr>
              <a:t>sizeof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bg1"/>
                </a:solidFill>
              </a:rPr>
              <a:t> node)); </a:t>
            </a:r>
            <a:r>
              <a:rPr lang="en-GB" sz="1600" dirty="0">
                <a:solidFill>
                  <a:schemeClr val="bg1"/>
                </a:solidFill>
              </a:rPr>
              <a:t>two </a:t>
            </a:r>
            <a:r>
              <a:rPr lang="en-GB" sz="1600" dirty="0" smtClean="0">
                <a:solidFill>
                  <a:schemeClr val="bg1"/>
                </a:solidFill>
              </a:rPr>
              <a:t>-&gt;data = </a:t>
            </a:r>
            <a:r>
              <a:rPr lang="en-GB" sz="1600" dirty="0">
                <a:solidFill>
                  <a:schemeClr val="bg1"/>
                </a:solidFill>
              </a:rPr>
              <a:t>2</a:t>
            </a:r>
            <a:r>
              <a:rPr lang="en-GB" sz="1600" dirty="0" smtClean="0">
                <a:solidFill>
                  <a:schemeClr val="bg1"/>
                </a:solidFill>
              </a:rPr>
              <a:t>;    </a:t>
            </a:r>
          </a:p>
          <a:p>
            <a:r>
              <a:rPr lang="en-GB" sz="1600" dirty="0">
                <a:solidFill>
                  <a:schemeClr val="bg1"/>
                </a:solidFill>
              </a:rPr>
              <a:t>two </a:t>
            </a:r>
            <a:r>
              <a:rPr lang="en-GB" sz="1600" dirty="0" smtClean="0">
                <a:solidFill>
                  <a:schemeClr val="bg1"/>
                </a:solidFill>
              </a:rPr>
              <a:t>-&gt;next = </a:t>
            </a:r>
            <a:r>
              <a:rPr lang="en-GB" sz="1600" dirty="0" smtClean="0">
                <a:solidFill>
                  <a:schemeClr val="accent1"/>
                </a:solidFill>
              </a:rPr>
              <a:t>NULL</a:t>
            </a:r>
            <a:r>
              <a:rPr lang="en-GB" sz="1600" dirty="0" smtClean="0">
                <a:solidFill>
                  <a:schemeClr val="bg1"/>
                </a:solidFill>
              </a:rPr>
              <a:t>; 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05148" y="4178720"/>
            <a:ext cx="3614907" cy="900100"/>
            <a:chOff x="71496" y="2192916"/>
            <a:chExt cx="3614907" cy="900100"/>
          </a:xfrm>
        </p:grpSpPr>
        <p:sp>
          <p:nvSpPr>
            <p:cNvPr id="49" name="TextBox 48"/>
            <p:cNvSpPr txBox="1"/>
            <p:nvPr/>
          </p:nvSpPr>
          <p:spPr>
            <a:xfrm>
              <a:off x="71496" y="2458300"/>
              <a:ext cx="1080120" cy="369332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86203" y="2192916"/>
              <a:ext cx="1800200" cy="900100"/>
              <a:chOff x="2835943" y="2197259"/>
              <a:chExt cx="1800200" cy="900100"/>
            </a:xfrm>
          </p:grpSpPr>
          <p:sp>
            <p:nvSpPr>
              <p:cNvPr id="51" name="Flowchart: Delay 50"/>
              <p:cNvSpPr/>
              <p:nvPr/>
            </p:nvSpPr>
            <p:spPr>
              <a:xfrm>
                <a:off x="3736043" y="2197259"/>
                <a:ext cx="900100" cy="900100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lowchart: Delay 51"/>
              <p:cNvSpPr/>
              <p:nvPr/>
            </p:nvSpPr>
            <p:spPr>
              <a:xfrm rot="10800000">
                <a:off x="2835943" y="2197259"/>
                <a:ext cx="900100" cy="900100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70064" y="2462643"/>
                <a:ext cx="648072" cy="369332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36043" y="2462643"/>
                <a:ext cx="807736" cy="369332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5" name="Straight Arrow Connector 54"/>
            <p:cNvCxnSpPr>
              <a:stCxn id="49" idx="3"/>
              <a:endCxn id="52" idx="3"/>
            </p:cNvCxnSpPr>
            <p:nvPr/>
          </p:nvCxnSpPr>
          <p:spPr>
            <a:xfrm>
              <a:off x="1151616" y="2642966"/>
              <a:ext cx="734587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11901" y="3665392"/>
            <a:ext cx="1466614" cy="338554"/>
          </a:xfrm>
          <a:prstGeom prst="rect">
            <a:avLst/>
          </a:prstGeom>
          <a:solidFill>
            <a:schemeClr val="accent2"/>
          </a:solidFill>
          <a:ln w="92075">
            <a:noFill/>
          </a:ln>
          <a:effectLst>
            <a:glow rad="228600">
              <a:schemeClr val="accent2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head = one;</a:t>
            </a:r>
          </a:p>
        </p:txBody>
      </p:sp>
      <p:cxnSp>
        <p:nvCxnSpPr>
          <p:cNvPr id="59" name="Elbow Connector 58"/>
          <p:cNvCxnSpPr>
            <a:stCxn id="54" idx="3"/>
            <a:endCxn id="45" idx="3"/>
          </p:cNvCxnSpPr>
          <p:nvPr/>
        </p:nvCxnSpPr>
        <p:spPr>
          <a:xfrm flipH="1" flipV="1">
            <a:off x="3530598" y="2366882"/>
            <a:ext cx="597093" cy="2261888"/>
          </a:xfrm>
          <a:prstGeom prst="bentConnector5">
            <a:avLst>
              <a:gd name="adj1" fmla="val -28266"/>
              <a:gd name="adj2" fmla="val 44134"/>
              <a:gd name="adj3" fmla="val 1382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3"/>
            <a:endCxn id="9" idx="3"/>
          </p:cNvCxnSpPr>
          <p:nvPr/>
        </p:nvCxnSpPr>
        <p:spPr>
          <a:xfrm flipH="1">
            <a:off x="4727298" y="2366882"/>
            <a:ext cx="511136" cy="2261888"/>
          </a:xfrm>
          <a:prstGeom prst="bentConnector5">
            <a:avLst>
              <a:gd name="adj1" fmla="val -44724"/>
              <a:gd name="adj2" fmla="val 55846"/>
              <a:gd name="adj3" fmla="val 1296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68144" y="3018438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two-&gt;next = head-&gt;next;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68144" y="3450486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head-&gt;next = two;</a:t>
            </a:r>
          </a:p>
        </p:txBody>
      </p:sp>
    </p:spTree>
    <p:extLst>
      <p:ext uri="{BB962C8B-B14F-4D97-AF65-F5344CB8AC3E}">
        <p14:creationId xmlns:p14="http://schemas.microsoft.com/office/powerpoint/2010/main" val="40217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7" grpId="1"/>
      <p:bldP spid="48" grpId="0" animBg="1"/>
      <p:bldP spid="57" grpId="0" animBg="1"/>
      <p:bldP spid="67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1 7"/>
          <p:cNvSpPr/>
          <p:nvPr/>
        </p:nvSpPr>
        <p:spPr>
          <a:xfrm rot="20726432">
            <a:off x="5761368" y="4716137"/>
            <a:ext cx="3096344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Order matters!</a:t>
            </a:r>
            <a:endParaRPr lang="en-GB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Nodes have to have a data field and a pointer to the next element</a:t>
            </a:r>
          </a:p>
          <a:p>
            <a:r>
              <a:rPr lang="en-GB" i="1" dirty="0"/>
              <a:t>h</a:t>
            </a:r>
            <a:r>
              <a:rPr lang="en-GB" i="1" dirty="0" smtClean="0"/>
              <a:t>ead</a:t>
            </a:r>
            <a:r>
              <a:rPr lang="en-GB" dirty="0" smtClean="0"/>
              <a:t> and </a:t>
            </a:r>
            <a:r>
              <a:rPr lang="en-GB" i="1" dirty="0" smtClean="0"/>
              <a:t>tail</a:t>
            </a:r>
            <a:r>
              <a:rPr lang="en-GB" dirty="0" smtClean="0"/>
              <a:t> are the only known pointers</a:t>
            </a:r>
          </a:p>
          <a:p>
            <a:r>
              <a:rPr lang="en-GB" dirty="0" smtClean="0"/>
              <a:t>Insertion rules: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Create new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Change the </a:t>
            </a:r>
            <a:r>
              <a:rPr lang="en-GB" i="1" dirty="0" smtClean="0"/>
              <a:t>next</a:t>
            </a:r>
            <a:r>
              <a:rPr lang="en-GB" dirty="0" smtClean="0"/>
              <a:t> pointer in the </a:t>
            </a:r>
            <a:r>
              <a:rPr lang="en-GB" b="1" dirty="0" smtClean="0"/>
              <a:t>new element </a:t>
            </a:r>
            <a:r>
              <a:rPr lang="en-GB" dirty="0" smtClean="0"/>
              <a:t>to point to the element after the point of 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Change the </a:t>
            </a:r>
            <a:r>
              <a:rPr lang="en-GB" i="1" dirty="0" smtClean="0"/>
              <a:t>next</a:t>
            </a:r>
            <a:r>
              <a:rPr lang="en-GB" dirty="0" smtClean="0"/>
              <a:t> pointer of the </a:t>
            </a:r>
            <a:r>
              <a:rPr lang="en-GB" b="1" dirty="0" smtClean="0"/>
              <a:t>element before </a:t>
            </a:r>
            <a:r>
              <a:rPr lang="en-GB" dirty="0" smtClean="0"/>
              <a:t>the point of insertion to point to the new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Update </a:t>
            </a:r>
            <a:r>
              <a:rPr lang="en-GB" i="1" dirty="0" smtClean="0"/>
              <a:t>head</a:t>
            </a:r>
            <a:r>
              <a:rPr lang="en-GB" dirty="0" smtClean="0"/>
              <a:t> and </a:t>
            </a:r>
            <a:r>
              <a:rPr lang="en-GB" i="1" dirty="0" smtClean="0"/>
              <a:t>tail</a:t>
            </a:r>
            <a:r>
              <a:rPr lang="en-GB" dirty="0" smtClean="0"/>
              <a:t> if needed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9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be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Next sessions:</a:t>
            </a:r>
          </a:p>
          <a:p>
            <a:r>
              <a:rPr lang="en-GB" dirty="0" smtClean="0"/>
              <a:t>List Iterators and other list types</a:t>
            </a:r>
          </a:p>
          <a:p>
            <a:r>
              <a:rPr lang="en-GB" dirty="0" smtClean="0"/>
              <a:t>Functions using pointers and return values</a:t>
            </a:r>
          </a:p>
          <a:p>
            <a:r>
              <a:rPr lang="en-GB" dirty="0" smtClean="0"/>
              <a:t>Smart list insertion using iterators and functions</a:t>
            </a:r>
          </a:p>
          <a:p>
            <a:r>
              <a:rPr lang="en-GB" dirty="0" smtClean="0"/>
              <a:t>Sorting lists and arrays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Recommended reading</a:t>
            </a:r>
          </a:p>
          <a:p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://cslibrary.stanford.edu/103/LinkedListBasics.pdf</a:t>
            </a:r>
            <a:endParaRPr lang="en-GB" sz="1800" dirty="0"/>
          </a:p>
          <a:p>
            <a:endParaRPr lang="en-GB" sz="1800" dirty="0" smtClean="0"/>
          </a:p>
          <a:p>
            <a:pPr marL="0" indent="0">
              <a:buNone/>
            </a:pPr>
            <a:r>
              <a:rPr lang="en-GB" dirty="0" smtClean="0"/>
              <a:t>Alternative programming languages</a:t>
            </a:r>
            <a:endParaRPr lang="en-GB" dirty="0"/>
          </a:p>
          <a:p>
            <a:r>
              <a:rPr lang="en-GB" sz="1800" dirty="0" smtClean="0"/>
              <a:t>Java: </a:t>
            </a:r>
            <a:r>
              <a:rPr lang="en-GB" sz="1800" dirty="0">
                <a:hlinkClick r:id="rId3"/>
              </a:rPr>
              <a:t>https://www.cs.cmu.edu/~</a:t>
            </a:r>
            <a:r>
              <a:rPr lang="en-GB" sz="1800" dirty="0" smtClean="0">
                <a:hlinkClick r:id="rId3"/>
              </a:rPr>
              <a:t>adamchik/15-121/lectures/Linked%20Lists/linked%20lists.html</a:t>
            </a:r>
            <a:endParaRPr lang="en-GB" sz="1800" dirty="0" smtClean="0"/>
          </a:p>
          <a:p>
            <a:r>
              <a:rPr lang="en-GB" sz="1800" dirty="0"/>
              <a:t>Python: </a:t>
            </a:r>
            <a:r>
              <a:rPr lang="en-GB" sz="1800" dirty="0">
                <a:hlinkClick r:id="rId4"/>
              </a:rPr>
              <a:t>http://www.openbookproject.net/thinkcs/python/english2e/ch18.html</a:t>
            </a:r>
            <a:endParaRPr lang="en-GB" sz="1800" dirty="0" smtClean="0"/>
          </a:p>
          <a:p>
            <a:r>
              <a:rPr lang="en-GB" sz="1800" dirty="0"/>
              <a:t>C#: </a:t>
            </a:r>
            <a:r>
              <a:rPr lang="en-GB" sz="1800" dirty="0">
                <a:hlinkClick r:id="rId5"/>
              </a:rPr>
              <a:t>http://www.functionx.com/csharp1/examples/linkedlist.htm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endParaRPr lang="en-GB" sz="1600" b="1" dirty="0" smtClean="0">
              <a:hlinkClick r:id="rId2"/>
            </a:endParaRPr>
          </a:p>
          <a:p>
            <a:pPr marL="0" lvl="2" indent="0">
              <a:buNone/>
            </a:pPr>
            <a:endParaRPr lang="en-GB" sz="1600" b="1" dirty="0">
              <a:hlinkClick r:id="rId2"/>
            </a:endParaRPr>
          </a:p>
          <a:p>
            <a:pPr marL="0" lvl="2" indent="0">
              <a:buNone/>
            </a:pPr>
            <a:endParaRPr lang="en-GB" sz="1600" b="1" dirty="0" smtClean="0">
              <a:hlinkClick r:id="rId2"/>
            </a:endParaRPr>
          </a:p>
          <a:p>
            <a:pPr marL="0" lvl="2" indent="0">
              <a:buNone/>
            </a:pPr>
            <a:endParaRPr lang="en-GB" sz="1600" b="1" dirty="0">
              <a:hlinkClick r:id="rId2"/>
            </a:endParaRPr>
          </a:p>
          <a:p>
            <a:pPr marL="0" lvl="2" indent="0">
              <a:buNone/>
            </a:pPr>
            <a:endParaRPr lang="en-GB" sz="1600" b="1" dirty="0" smtClean="0">
              <a:hlinkClick r:id="rId2"/>
            </a:endParaRPr>
          </a:p>
          <a:p>
            <a:pPr marL="0" lvl="2" indent="0">
              <a:buNone/>
            </a:pPr>
            <a:endParaRPr lang="en-GB" sz="1600" b="1" dirty="0">
              <a:hlinkClick r:id="rId2"/>
            </a:endParaRPr>
          </a:p>
          <a:p>
            <a:pPr marL="0" lvl="2" indent="0" algn="ctr">
              <a:buNone/>
            </a:pPr>
            <a:r>
              <a:rPr lang="en-GB" sz="1600" b="1" dirty="0" smtClean="0">
                <a:hlinkClick r:id="rId2"/>
              </a:rPr>
              <a:t>http</a:t>
            </a:r>
            <a:r>
              <a:rPr lang="en-GB" sz="1600" b="1" dirty="0">
                <a:hlinkClick r:id="rId2"/>
              </a:rPr>
              <a:t>://</a:t>
            </a:r>
            <a:r>
              <a:rPr lang="en-GB" sz="1600" b="1" dirty="0" smtClean="0">
                <a:hlinkClick r:id="rId2"/>
              </a:rPr>
              <a:t>www.tutorialspoint.com/compile_c_online.php</a:t>
            </a:r>
            <a:endParaRPr lang="en-GB" sz="1600" b="1" dirty="0" smtClean="0"/>
          </a:p>
          <a:p>
            <a:pPr marL="0" lvl="2" indent="0" algn="ctr">
              <a:buNone/>
            </a:pPr>
            <a:endParaRPr lang="en-GB" sz="1600" b="1" dirty="0"/>
          </a:p>
          <a:p>
            <a:pPr marL="0" lvl="2" indent="0" algn="ctr">
              <a:buNone/>
            </a:pPr>
            <a:r>
              <a:rPr lang="en-GB" sz="1600" b="1" dirty="0">
                <a:hlinkClick r:id="rId3"/>
              </a:rPr>
              <a:t>http://goo.gl/ktEmX4</a:t>
            </a:r>
            <a:endParaRPr lang="en-GB" sz="1600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 knowledge/Previous Lectures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Basics: Includes, prints, compiling and executing</a:t>
            </a:r>
          </a:p>
          <a:p>
            <a:r>
              <a:rPr lang="en-GB" dirty="0" smtClean="0"/>
              <a:t>Standard data types, variable declaration and initialisation</a:t>
            </a:r>
          </a:p>
          <a:p>
            <a:r>
              <a:rPr lang="en-GB" dirty="0" smtClean="0"/>
              <a:t>Loops &amp; Conditions: if, for, and while</a:t>
            </a:r>
          </a:p>
          <a:p>
            <a:r>
              <a:rPr lang="en-GB" dirty="0" smtClean="0"/>
              <a:t>Pointers and memory allocation</a:t>
            </a:r>
          </a:p>
          <a:p>
            <a:r>
              <a:rPr lang="en-GB" dirty="0" smtClean="0"/>
              <a:t>Custom data types: </a:t>
            </a:r>
            <a:r>
              <a:rPr lang="en-GB" dirty="0" err="1" smtClean="0"/>
              <a:t>struct</a:t>
            </a:r>
            <a:endParaRPr lang="en-GB" dirty="0" smtClean="0"/>
          </a:p>
          <a:p>
            <a:r>
              <a:rPr lang="en-GB" dirty="0" smtClean="0"/>
              <a:t>Data structures: array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After this lecture, you should know:</a:t>
            </a:r>
          </a:p>
          <a:p>
            <a:r>
              <a:rPr lang="en-GB" dirty="0" smtClean="0"/>
              <a:t>How to create list elements</a:t>
            </a:r>
          </a:p>
          <a:p>
            <a:r>
              <a:rPr lang="en-GB" dirty="0" smtClean="0"/>
              <a:t>How to concatenate elements into a list</a:t>
            </a:r>
          </a:p>
          <a:p>
            <a:r>
              <a:rPr lang="en-GB" dirty="0" smtClean="0"/>
              <a:t>How to insert elements at the end/the beginning</a:t>
            </a:r>
          </a:p>
          <a:p>
            <a:r>
              <a:rPr lang="en-GB" dirty="0" smtClean="0"/>
              <a:t>How to insert elements in between other elements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Lists?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Recap: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All variables are allocated blocks of memory</a:t>
            </a:r>
          </a:p>
          <a:p>
            <a:pPr lvl="1"/>
            <a:r>
              <a:rPr lang="en-GB" dirty="0" smtClean="0"/>
              <a:t>Arrays</a:t>
            </a:r>
          </a:p>
          <a:p>
            <a:pPr lvl="2"/>
            <a:r>
              <a:rPr lang="en-GB" dirty="0" smtClean="0"/>
              <a:t>One large block of memory</a:t>
            </a:r>
          </a:p>
          <a:p>
            <a:pPr lvl="2"/>
            <a:r>
              <a:rPr lang="en-GB" dirty="0" smtClean="0"/>
              <a:t>Not dynamic!</a:t>
            </a:r>
          </a:p>
          <a:p>
            <a:pPr lvl="3"/>
            <a:r>
              <a:rPr lang="en-GB" dirty="0" smtClean="0"/>
              <a:t>Breaks for more than 100 elements</a:t>
            </a:r>
          </a:p>
          <a:p>
            <a:pPr lvl="3"/>
            <a:r>
              <a:rPr lang="en-GB" dirty="0" smtClean="0"/>
              <a:t>Waste of memory for less than 100 elements </a:t>
            </a:r>
          </a:p>
          <a:p>
            <a:r>
              <a:rPr lang="en-GB" dirty="0" smtClean="0"/>
              <a:t>Lists are dynamic</a:t>
            </a:r>
          </a:p>
          <a:p>
            <a:pPr lvl="1"/>
            <a:r>
              <a:rPr lang="en-GB" dirty="0" smtClean="0"/>
              <a:t>Every node is allocated memory when necessary</a:t>
            </a:r>
          </a:p>
          <a:p>
            <a:pPr lvl="2"/>
            <a:r>
              <a:rPr lang="en-GB" dirty="0" smtClean="0"/>
              <a:t>Random memory assignment!</a:t>
            </a:r>
          </a:p>
          <a:p>
            <a:pPr lvl="1"/>
            <a:r>
              <a:rPr lang="en-GB" dirty="0" smtClean="0"/>
              <a:t>Every list element links to the next </a:t>
            </a:r>
            <a:r>
              <a:rPr lang="en-GB" i="1" dirty="0" smtClean="0"/>
              <a:t>(singly linked list)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76056" y="2780928"/>
            <a:ext cx="3600400" cy="584775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int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my_array</a:t>
            </a:r>
            <a:r>
              <a:rPr lang="en-GB" sz="1600" dirty="0" smtClean="0">
                <a:solidFill>
                  <a:schemeClr val="bg1"/>
                </a:solidFill>
              </a:rPr>
              <a:t>[100];</a:t>
            </a:r>
            <a:endParaRPr lang="en-GB" sz="1600" dirty="0" smtClean="0">
              <a:solidFill>
                <a:schemeClr val="accent3"/>
              </a:solidFill>
            </a:endParaRPr>
          </a:p>
          <a:p>
            <a:r>
              <a:rPr lang="en-GB" sz="1600" dirty="0" err="1" smtClean="0">
                <a:solidFill>
                  <a:schemeClr val="accent3"/>
                </a:solidFill>
              </a:rPr>
              <a:t>int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*</a:t>
            </a:r>
            <a:r>
              <a:rPr lang="en-GB" sz="1600" dirty="0" err="1" smtClean="0">
                <a:solidFill>
                  <a:schemeClr val="bg1"/>
                </a:solidFill>
              </a:rPr>
              <a:t>my_array</a:t>
            </a:r>
            <a:r>
              <a:rPr lang="en-GB" sz="1600" dirty="0" smtClean="0">
                <a:solidFill>
                  <a:schemeClr val="bg1"/>
                </a:solidFill>
              </a:rPr>
              <a:t> =</a:t>
            </a:r>
            <a:r>
              <a:rPr lang="en-GB" sz="1600" dirty="0" smtClean="0">
                <a:solidFill>
                  <a:schemeClr val="accent6"/>
                </a:solidFill>
              </a:rPr>
              <a:t> </a:t>
            </a:r>
            <a:r>
              <a:rPr lang="en-GB" sz="1600" dirty="0" err="1" smtClean="0">
                <a:solidFill>
                  <a:schemeClr val="accent6"/>
                </a:solidFill>
              </a:rPr>
              <a:t>malloc</a:t>
            </a:r>
            <a:r>
              <a:rPr lang="en-GB" sz="1600" dirty="0" smtClean="0">
                <a:solidFill>
                  <a:schemeClr val="bg1"/>
                </a:solidFill>
              </a:rPr>
              <a:t>(100*</a:t>
            </a:r>
            <a:r>
              <a:rPr lang="en-GB" sz="1600" dirty="0" err="1" smtClean="0">
                <a:solidFill>
                  <a:schemeClr val="accent6"/>
                </a:solidFill>
              </a:rPr>
              <a:t>sizeof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3"/>
                </a:solidFill>
              </a:rPr>
              <a:t>int</a:t>
            </a:r>
            <a:r>
              <a:rPr lang="en-GB" sz="1600" dirty="0" smtClean="0">
                <a:solidFill>
                  <a:schemeClr val="bg1"/>
                </a:solidFill>
              </a:rPr>
              <a:t>));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Elements in a list are called </a:t>
            </a:r>
            <a:r>
              <a:rPr lang="en-GB" i="1" dirty="0" smtClean="0"/>
              <a:t>node</a:t>
            </a:r>
          </a:p>
          <a:p>
            <a:pPr lvl="1"/>
            <a:r>
              <a:rPr lang="en-GB" dirty="0" smtClean="0"/>
              <a:t>Nodes contain the data to store and a pointer to the next node.</a:t>
            </a:r>
          </a:p>
          <a:p>
            <a:pPr lvl="1"/>
            <a:r>
              <a:rPr lang="en-GB" dirty="0" smtClean="0"/>
              <a:t>How can we create a node?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A: </a:t>
            </a:r>
            <a:r>
              <a:rPr lang="en-GB" b="1" dirty="0" err="1" smtClean="0">
                <a:solidFill>
                  <a:schemeClr val="accent2"/>
                </a:solidFill>
              </a:rPr>
              <a:t>Struct</a:t>
            </a:r>
            <a:endParaRPr lang="en-GB" b="1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Pointers to specific list elements</a:t>
            </a:r>
          </a:p>
          <a:p>
            <a:pPr lvl="1"/>
            <a:r>
              <a:rPr lang="en-GB" dirty="0" smtClean="0"/>
              <a:t>Head: start of the list</a:t>
            </a:r>
          </a:p>
          <a:p>
            <a:pPr lvl="1"/>
            <a:r>
              <a:rPr lang="en-GB" dirty="0" smtClean="0"/>
              <a:t>Tail: end of the list</a:t>
            </a:r>
          </a:p>
          <a:p>
            <a:r>
              <a:rPr lang="en-GB" dirty="0" smtClean="0"/>
              <a:t>No other pointers to nodes!</a:t>
            </a:r>
          </a:p>
          <a:p>
            <a:pPr marL="0" indent="0">
              <a:buNone/>
            </a:pP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82285" y="4027788"/>
            <a:ext cx="2448272" cy="1077218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accent3"/>
                </a:solidFill>
              </a:rPr>
              <a:t>   </a:t>
            </a:r>
            <a:r>
              <a:rPr lang="en-GB" sz="1600" dirty="0" err="1" smtClean="0">
                <a:solidFill>
                  <a:schemeClr val="accent3"/>
                </a:solidFill>
              </a:rPr>
              <a:t>int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data;</a:t>
            </a:r>
          </a:p>
          <a:p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accent3"/>
                </a:solidFill>
              </a:rPr>
              <a:t>   </a:t>
            </a:r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*next;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};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24128" y="2708920"/>
            <a:ext cx="1800200" cy="900100"/>
            <a:chOff x="5472100" y="4437112"/>
            <a:chExt cx="1800200" cy="900100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472100" y="4437112"/>
              <a:ext cx="1800200" cy="900100"/>
              <a:chOff x="3059832" y="4581128"/>
              <a:chExt cx="1008112" cy="504056"/>
            </a:xfrm>
          </p:grpSpPr>
          <p:sp>
            <p:nvSpPr>
              <p:cNvPr id="8" name="Flowchart: Delay 7"/>
              <p:cNvSpPr/>
              <p:nvPr/>
            </p:nvSpPr>
            <p:spPr>
              <a:xfrm>
                <a:off x="3563888" y="4581128"/>
                <a:ext cx="504056" cy="504056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lowchart: Delay 8"/>
              <p:cNvSpPr/>
              <p:nvPr/>
            </p:nvSpPr>
            <p:spPr>
              <a:xfrm rot="10800000">
                <a:off x="3059832" y="4581128"/>
                <a:ext cx="504056" cy="504056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606221" y="47024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2200" y="4702496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*next</a:t>
              </a:r>
              <a:endParaRPr lang="en-GB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82285" y="5466710"/>
            <a:ext cx="2448272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*head, *tail;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05064"/>
            <a:ext cx="8229600" cy="2409131"/>
          </a:xfrm>
        </p:spPr>
        <p:txBody>
          <a:bodyPr/>
          <a:lstStyle/>
          <a:p>
            <a:r>
              <a:rPr lang="en-GB" dirty="0" smtClean="0"/>
              <a:t>Every element points to the next in the list</a:t>
            </a:r>
          </a:p>
          <a:p>
            <a:r>
              <a:rPr lang="en-GB" i="1" dirty="0" smtClean="0"/>
              <a:t>head </a:t>
            </a:r>
            <a:r>
              <a:rPr lang="en-GB" dirty="0" smtClean="0"/>
              <a:t>points to the start</a:t>
            </a:r>
          </a:p>
          <a:p>
            <a:r>
              <a:rPr lang="en-GB" i="1" dirty="0" smtClean="0"/>
              <a:t>tail</a:t>
            </a:r>
            <a:r>
              <a:rPr lang="en-GB" dirty="0" smtClean="0"/>
              <a:t> points to the end</a:t>
            </a:r>
          </a:p>
          <a:p>
            <a:pPr lvl="1"/>
            <a:r>
              <a:rPr lang="en-GB" dirty="0" smtClean="0"/>
              <a:t>Only for speed-up of </a:t>
            </a:r>
            <a:r>
              <a:rPr lang="en-GB" dirty="0" smtClean="0"/>
              <a:t>insertion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6</a:t>
            </a:fld>
            <a:endParaRPr lang="en-GB"/>
          </a:p>
        </p:txBody>
      </p:sp>
      <p:grpSp>
        <p:nvGrpSpPr>
          <p:cNvPr id="55" name="Group 54"/>
          <p:cNvGrpSpPr/>
          <p:nvPr/>
        </p:nvGrpSpPr>
        <p:grpSpPr>
          <a:xfrm>
            <a:off x="228751" y="2682810"/>
            <a:ext cx="7558312" cy="477506"/>
            <a:chOff x="228751" y="2176612"/>
            <a:chExt cx="7558312" cy="477506"/>
          </a:xfrm>
        </p:grpSpPr>
        <p:sp>
          <p:nvSpPr>
            <p:cNvPr id="13" name="TextBox 12"/>
            <p:cNvSpPr txBox="1"/>
            <p:nvPr/>
          </p:nvSpPr>
          <p:spPr>
            <a:xfrm>
              <a:off x="228751" y="2338262"/>
              <a:ext cx="923728" cy="315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</a:t>
              </a:r>
              <a:r>
                <a:rPr lang="en-GB" dirty="0" smtClean="0"/>
                <a:t>ail</a:t>
              </a:r>
              <a:endParaRPr lang="en-GB" dirty="0"/>
            </a:p>
          </p:txBody>
        </p:sp>
        <p:cxnSp>
          <p:nvCxnSpPr>
            <p:cNvPr id="19" name="Elbow Connector 18"/>
            <p:cNvCxnSpPr>
              <a:stCxn id="13" idx="3"/>
              <a:endCxn id="16" idx="0"/>
            </p:cNvCxnSpPr>
            <p:nvPr/>
          </p:nvCxnSpPr>
          <p:spPr>
            <a:xfrm flipV="1">
              <a:off x="1152479" y="2176612"/>
              <a:ext cx="6634584" cy="31957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988909" y="1913037"/>
            <a:ext cx="1952814" cy="769773"/>
            <a:chOff x="6988909" y="1406839"/>
            <a:chExt cx="1952814" cy="769773"/>
          </a:xfrm>
        </p:grpSpPr>
        <p:grpSp>
          <p:nvGrpSpPr>
            <p:cNvPr id="14" name="Group 13"/>
            <p:cNvGrpSpPr/>
            <p:nvPr/>
          </p:nvGrpSpPr>
          <p:grpSpPr>
            <a:xfrm>
              <a:off x="7402176" y="1406839"/>
              <a:ext cx="1539547" cy="769773"/>
              <a:chOff x="2835943" y="2197259"/>
              <a:chExt cx="1800200" cy="900100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736043" y="2197259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lowchart: Delay 15"/>
              <p:cNvSpPr/>
              <p:nvPr/>
            </p:nvSpPr>
            <p:spPr>
              <a:xfrm rot="10800000">
                <a:off x="2835943" y="2197259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064" y="2462643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4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36043" y="2462643"/>
                <a:ext cx="80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NULL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stCxn id="62" idx="3"/>
              <a:endCxn id="16" idx="3"/>
            </p:cNvCxnSpPr>
            <p:nvPr/>
          </p:nvCxnSpPr>
          <p:spPr>
            <a:xfrm flipV="1">
              <a:off x="6988909" y="1791725"/>
              <a:ext cx="413267" cy="14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0705" y="1913037"/>
            <a:ext cx="1539547" cy="769773"/>
            <a:chOff x="2835943" y="2197259"/>
            <a:chExt cx="1800200" cy="900100"/>
          </a:xfrm>
        </p:grpSpPr>
        <p:sp>
          <p:nvSpPr>
            <p:cNvPr id="22" name="Flowchart: Delay 21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lowchart: Delay 22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751" y="1612822"/>
            <a:ext cx="1551954" cy="2032202"/>
            <a:chOff x="228751" y="1106624"/>
            <a:chExt cx="1551954" cy="20322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06855" y="1106624"/>
              <a:ext cx="0" cy="20322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751" y="1633798"/>
              <a:ext cx="923728" cy="315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head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12" idx="3"/>
              <a:endCxn id="23" idx="3"/>
            </p:cNvCxnSpPr>
            <p:nvPr/>
          </p:nvCxnSpPr>
          <p:spPr>
            <a:xfrm flipV="1">
              <a:off x="1152479" y="1791725"/>
              <a:ext cx="62822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41262" y="1913037"/>
            <a:ext cx="1952813" cy="769773"/>
            <a:chOff x="3241262" y="1406839"/>
            <a:chExt cx="1952813" cy="769773"/>
          </a:xfrm>
        </p:grpSpPr>
        <p:grpSp>
          <p:nvGrpSpPr>
            <p:cNvPr id="46" name="Group 45"/>
            <p:cNvGrpSpPr/>
            <p:nvPr/>
          </p:nvGrpSpPr>
          <p:grpSpPr>
            <a:xfrm>
              <a:off x="3654528" y="1406839"/>
              <a:ext cx="1539547" cy="769773"/>
              <a:chOff x="3530598" y="1916832"/>
              <a:chExt cx="1800200" cy="900100"/>
            </a:xfrm>
          </p:grpSpPr>
          <p:sp>
            <p:nvSpPr>
              <p:cNvPr id="28" name="Flowchart: Delay 27"/>
              <p:cNvSpPr/>
              <p:nvPr/>
            </p:nvSpPr>
            <p:spPr>
              <a:xfrm>
                <a:off x="4430698" y="1916832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lowchart: Delay 28"/>
              <p:cNvSpPr/>
              <p:nvPr/>
            </p:nvSpPr>
            <p:spPr>
              <a:xfrm rot="10800000">
                <a:off x="3530598" y="1916832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64719" y="218221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30698" y="2182216"/>
                <a:ext cx="80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8" name="Straight Arrow Connector 47"/>
            <p:cNvCxnSpPr>
              <a:stCxn id="25" idx="3"/>
              <a:endCxn id="29" idx="3"/>
            </p:cNvCxnSpPr>
            <p:nvPr/>
          </p:nvCxnSpPr>
          <p:spPr>
            <a:xfrm flipV="1">
              <a:off x="3241262" y="1791725"/>
              <a:ext cx="4132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15085" y="1913037"/>
            <a:ext cx="1952814" cy="769773"/>
            <a:chOff x="5115085" y="1406839"/>
            <a:chExt cx="1952814" cy="769773"/>
          </a:xfrm>
        </p:grpSpPr>
        <p:grpSp>
          <p:nvGrpSpPr>
            <p:cNvPr id="53" name="Group 52"/>
            <p:cNvGrpSpPr/>
            <p:nvPr/>
          </p:nvGrpSpPr>
          <p:grpSpPr>
            <a:xfrm>
              <a:off x="5528352" y="1406839"/>
              <a:ext cx="1539547" cy="769773"/>
              <a:chOff x="5528352" y="1406839"/>
              <a:chExt cx="1539547" cy="769773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5528352" y="1406839"/>
                <a:ext cx="1539547" cy="769773"/>
                <a:chOff x="3059832" y="4581128"/>
                <a:chExt cx="1008112" cy="504056"/>
              </a:xfrm>
            </p:grpSpPr>
            <p:sp>
              <p:nvSpPr>
                <p:cNvPr id="8" name="Flowchart: Delay 7"/>
                <p:cNvSpPr/>
                <p:nvPr/>
              </p:nvSpPr>
              <p:spPr>
                <a:xfrm>
                  <a:off x="3563888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Flowchart: Delay 8"/>
                <p:cNvSpPr/>
                <p:nvPr/>
              </p:nvSpPr>
              <p:spPr>
                <a:xfrm rot="10800000">
                  <a:off x="3059832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679381" y="1639777"/>
                <a:ext cx="554237" cy="31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</p:grpSp>
        <p:cxnSp>
          <p:nvCxnSpPr>
            <p:cNvPr id="50" name="Straight Arrow Connector 49"/>
            <p:cNvCxnSpPr>
              <a:stCxn id="31" idx="3"/>
              <a:endCxn id="9" idx="3"/>
            </p:cNvCxnSpPr>
            <p:nvPr/>
          </p:nvCxnSpPr>
          <p:spPr>
            <a:xfrm flipV="1">
              <a:off x="5115085" y="1791725"/>
              <a:ext cx="41326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298126" y="2154648"/>
            <a:ext cx="690783" cy="31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Insertion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56992"/>
            <a:ext cx="8229600" cy="3057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			   </a:t>
            </a:r>
            <a:r>
              <a:rPr lang="en-GB" sz="2800" b="1" dirty="0" smtClean="0">
                <a:solidFill>
                  <a:srgbClr val="FF0000"/>
                </a:solidFill>
              </a:rPr>
              <a:t>Group </a:t>
            </a:r>
            <a:r>
              <a:rPr lang="en-GB" sz="2800" b="1" dirty="0">
                <a:solidFill>
                  <a:srgbClr val="FF0000"/>
                </a:solidFill>
              </a:rPr>
              <a:t>exercise</a:t>
            </a:r>
            <a:r>
              <a:rPr lang="en-GB" sz="2800" b="1" dirty="0" smtClean="0">
                <a:solidFill>
                  <a:srgbClr val="FF0000"/>
                </a:solidFill>
              </a:rPr>
              <a:t>!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/>
              <a:t>new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</a:t>
            </a:r>
            <a:r>
              <a:rPr lang="en-GB" i="1" dirty="0"/>
              <a:t>next</a:t>
            </a:r>
            <a:r>
              <a:rPr lang="en-GB" dirty="0"/>
              <a:t> pointer in the </a:t>
            </a:r>
            <a:r>
              <a:rPr lang="en-GB" b="1" dirty="0"/>
              <a:t>new element </a:t>
            </a:r>
            <a:r>
              <a:rPr lang="en-GB" dirty="0"/>
              <a:t>to point to the element after the point of 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</a:t>
            </a:r>
            <a:r>
              <a:rPr lang="en-GB" i="1" dirty="0"/>
              <a:t>next</a:t>
            </a:r>
            <a:r>
              <a:rPr lang="en-GB" dirty="0"/>
              <a:t> pointer of the </a:t>
            </a:r>
            <a:r>
              <a:rPr lang="en-GB" b="1" dirty="0"/>
              <a:t>element before </a:t>
            </a:r>
            <a:r>
              <a:rPr lang="en-GB" dirty="0"/>
              <a:t>the point of insertion to point to the new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Update </a:t>
            </a:r>
            <a:r>
              <a:rPr lang="en-GB" i="1" dirty="0"/>
              <a:t>head</a:t>
            </a:r>
            <a:r>
              <a:rPr lang="en-GB" dirty="0"/>
              <a:t> and </a:t>
            </a:r>
            <a:r>
              <a:rPr lang="en-GB" i="1" dirty="0"/>
              <a:t>tail</a:t>
            </a:r>
            <a:r>
              <a:rPr lang="en-GB" dirty="0"/>
              <a:t> if </a:t>
            </a:r>
            <a:r>
              <a:rPr lang="en-GB" dirty="0" smtClean="0"/>
              <a:t>needed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7</a:t>
            </a:fld>
            <a:endParaRPr lang="en-GB"/>
          </a:p>
        </p:txBody>
      </p:sp>
      <p:grpSp>
        <p:nvGrpSpPr>
          <p:cNvPr id="55" name="Group 54"/>
          <p:cNvGrpSpPr/>
          <p:nvPr/>
        </p:nvGrpSpPr>
        <p:grpSpPr>
          <a:xfrm>
            <a:off x="228751" y="2176613"/>
            <a:ext cx="7558311" cy="477505"/>
            <a:chOff x="228751" y="2176613"/>
            <a:chExt cx="7558311" cy="477505"/>
          </a:xfrm>
        </p:grpSpPr>
        <p:sp>
          <p:nvSpPr>
            <p:cNvPr id="13" name="TextBox 12"/>
            <p:cNvSpPr txBox="1"/>
            <p:nvPr/>
          </p:nvSpPr>
          <p:spPr>
            <a:xfrm>
              <a:off x="228751" y="2338262"/>
              <a:ext cx="923728" cy="315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</a:t>
              </a:r>
              <a:r>
                <a:rPr lang="en-GB" dirty="0" smtClean="0"/>
                <a:t>ail</a:t>
              </a:r>
              <a:endParaRPr lang="en-GB" dirty="0"/>
            </a:p>
          </p:txBody>
        </p:sp>
        <p:cxnSp>
          <p:nvCxnSpPr>
            <p:cNvPr id="19" name="Elbow Connector 18"/>
            <p:cNvCxnSpPr>
              <a:stCxn id="13" idx="3"/>
              <a:endCxn id="16" idx="0"/>
            </p:cNvCxnSpPr>
            <p:nvPr/>
          </p:nvCxnSpPr>
          <p:spPr>
            <a:xfrm flipV="1">
              <a:off x="1152479" y="2176613"/>
              <a:ext cx="6634583" cy="31957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067900" y="1406839"/>
            <a:ext cx="1873823" cy="769773"/>
            <a:chOff x="7067900" y="1406839"/>
            <a:chExt cx="1873823" cy="769773"/>
          </a:xfrm>
        </p:grpSpPr>
        <p:grpSp>
          <p:nvGrpSpPr>
            <p:cNvPr id="14" name="Group 13"/>
            <p:cNvGrpSpPr/>
            <p:nvPr/>
          </p:nvGrpSpPr>
          <p:grpSpPr>
            <a:xfrm>
              <a:off x="7402176" y="1406839"/>
              <a:ext cx="1539547" cy="769773"/>
              <a:chOff x="2835943" y="2197259"/>
              <a:chExt cx="1800200" cy="900100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736043" y="2197259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lowchart: Delay 15"/>
              <p:cNvSpPr/>
              <p:nvPr/>
            </p:nvSpPr>
            <p:spPr>
              <a:xfrm rot="10800000">
                <a:off x="2835943" y="2197259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064" y="2462643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4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36043" y="2462643"/>
                <a:ext cx="80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NULL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stCxn id="8" idx="3"/>
              <a:endCxn id="16" idx="3"/>
            </p:cNvCxnSpPr>
            <p:nvPr/>
          </p:nvCxnSpPr>
          <p:spPr>
            <a:xfrm flipV="1">
              <a:off x="7067900" y="1791725"/>
              <a:ext cx="33427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0705" y="1406839"/>
            <a:ext cx="1539547" cy="769773"/>
            <a:chOff x="2835943" y="2197259"/>
            <a:chExt cx="1800200" cy="900100"/>
          </a:xfrm>
        </p:grpSpPr>
        <p:sp>
          <p:nvSpPr>
            <p:cNvPr id="22" name="Flowchart: Delay 21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lowchart: Delay 22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751" y="1106624"/>
            <a:ext cx="1551953" cy="2032202"/>
            <a:chOff x="228751" y="1106624"/>
            <a:chExt cx="1551953" cy="20322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06855" y="1106624"/>
              <a:ext cx="0" cy="20322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751" y="1633798"/>
              <a:ext cx="923728" cy="315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head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12" idx="3"/>
              <a:endCxn id="23" idx="3"/>
            </p:cNvCxnSpPr>
            <p:nvPr/>
          </p:nvCxnSpPr>
          <p:spPr>
            <a:xfrm>
              <a:off x="1152479" y="1791726"/>
              <a:ext cx="6282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41261" y="1406839"/>
            <a:ext cx="1952814" cy="769773"/>
            <a:chOff x="3241261" y="1406839"/>
            <a:chExt cx="1952814" cy="769773"/>
          </a:xfrm>
        </p:grpSpPr>
        <p:grpSp>
          <p:nvGrpSpPr>
            <p:cNvPr id="46" name="Group 45"/>
            <p:cNvGrpSpPr/>
            <p:nvPr/>
          </p:nvGrpSpPr>
          <p:grpSpPr>
            <a:xfrm>
              <a:off x="3654528" y="1406839"/>
              <a:ext cx="1539547" cy="769773"/>
              <a:chOff x="3530598" y="1916832"/>
              <a:chExt cx="1800200" cy="900100"/>
            </a:xfrm>
          </p:grpSpPr>
          <p:sp>
            <p:nvSpPr>
              <p:cNvPr id="28" name="Flowchart: Delay 27"/>
              <p:cNvSpPr/>
              <p:nvPr/>
            </p:nvSpPr>
            <p:spPr>
              <a:xfrm>
                <a:off x="4430698" y="1916832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lowchart: Delay 28"/>
              <p:cNvSpPr/>
              <p:nvPr/>
            </p:nvSpPr>
            <p:spPr>
              <a:xfrm rot="10800000">
                <a:off x="3530598" y="1916832"/>
                <a:ext cx="900100" cy="9001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64719" y="218221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30698" y="2182216"/>
                <a:ext cx="80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8" name="Straight Arrow Connector 47"/>
            <p:cNvCxnSpPr>
              <a:stCxn id="25" idx="3"/>
              <a:endCxn id="29" idx="3"/>
            </p:cNvCxnSpPr>
            <p:nvPr/>
          </p:nvCxnSpPr>
          <p:spPr>
            <a:xfrm>
              <a:off x="3241261" y="1791726"/>
              <a:ext cx="4132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15085" y="1406839"/>
            <a:ext cx="1952814" cy="769773"/>
            <a:chOff x="5115085" y="1406839"/>
            <a:chExt cx="1952814" cy="769773"/>
          </a:xfrm>
        </p:grpSpPr>
        <p:grpSp>
          <p:nvGrpSpPr>
            <p:cNvPr id="53" name="Group 52"/>
            <p:cNvGrpSpPr/>
            <p:nvPr/>
          </p:nvGrpSpPr>
          <p:grpSpPr>
            <a:xfrm>
              <a:off x="5528352" y="1406839"/>
              <a:ext cx="1539547" cy="769773"/>
              <a:chOff x="5528352" y="1406839"/>
              <a:chExt cx="1539547" cy="769773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5528352" y="1406839"/>
                <a:ext cx="1539547" cy="769773"/>
                <a:chOff x="3059832" y="4581128"/>
                <a:chExt cx="1008112" cy="504056"/>
              </a:xfrm>
            </p:grpSpPr>
            <p:sp>
              <p:nvSpPr>
                <p:cNvPr id="8" name="Flowchart: Delay 7"/>
                <p:cNvSpPr/>
                <p:nvPr/>
              </p:nvSpPr>
              <p:spPr>
                <a:xfrm>
                  <a:off x="3563888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Flowchart: Delay 8"/>
                <p:cNvSpPr/>
                <p:nvPr/>
              </p:nvSpPr>
              <p:spPr>
                <a:xfrm rot="10800000">
                  <a:off x="3059832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679381" y="1639777"/>
                <a:ext cx="554237" cy="31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</p:grpSp>
        <p:cxnSp>
          <p:nvCxnSpPr>
            <p:cNvPr id="50" name="Straight Arrow Connector 49"/>
            <p:cNvCxnSpPr>
              <a:stCxn id="31" idx="3"/>
              <a:endCxn id="9" idx="3"/>
            </p:cNvCxnSpPr>
            <p:nvPr/>
          </p:nvCxnSpPr>
          <p:spPr>
            <a:xfrm>
              <a:off x="5115085" y="1791726"/>
              <a:ext cx="4132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298126" y="1648450"/>
            <a:ext cx="690783" cy="31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One element List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8</a:t>
            </a:fld>
            <a:endParaRPr lang="en-GB"/>
          </a:p>
        </p:txBody>
      </p:sp>
      <p:grpSp>
        <p:nvGrpSpPr>
          <p:cNvPr id="35" name="Group 34"/>
          <p:cNvGrpSpPr/>
          <p:nvPr/>
        </p:nvGrpSpPr>
        <p:grpSpPr>
          <a:xfrm>
            <a:off x="2106053" y="2692931"/>
            <a:ext cx="2377690" cy="2376264"/>
            <a:chOff x="2106053" y="2692931"/>
            <a:chExt cx="2377690" cy="2376264"/>
          </a:xfrm>
        </p:grpSpPr>
        <p:grpSp>
          <p:nvGrpSpPr>
            <p:cNvPr id="7" name="Group 6"/>
            <p:cNvGrpSpPr/>
            <p:nvPr/>
          </p:nvGrpSpPr>
          <p:grpSpPr>
            <a:xfrm>
              <a:off x="2683543" y="3036982"/>
              <a:ext cx="1800200" cy="900100"/>
              <a:chOff x="5472100" y="4437112"/>
              <a:chExt cx="1800200" cy="900100"/>
            </a:xfrm>
          </p:grpSpPr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5472100" y="4437112"/>
                <a:ext cx="1800200" cy="900100"/>
                <a:chOff x="3059832" y="4581128"/>
                <a:chExt cx="1008112" cy="504056"/>
              </a:xfrm>
            </p:grpSpPr>
            <p:sp>
              <p:nvSpPr>
                <p:cNvPr id="11" name="Flowchart: Delay 10"/>
                <p:cNvSpPr/>
                <p:nvPr/>
              </p:nvSpPr>
              <p:spPr>
                <a:xfrm>
                  <a:off x="3563888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Flowchart: Delay 11"/>
                <p:cNvSpPr/>
                <p:nvPr/>
              </p:nvSpPr>
              <p:spPr>
                <a:xfrm rot="10800000">
                  <a:off x="3059832" y="4581128"/>
                  <a:ext cx="504056" cy="50405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606221" y="47024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72200" y="4702496"/>
                <a:ext cx="80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NULL</a:t>
                </a:r>
                <a:endParaRPr lang="en-GB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2106053" y="2692931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stCxn id="17" idx="3"/>
            <a:endCxn id="12" idx="3"/>
          </p:cNvCxnSpPr>
          <p:nvPr/>
        </p:nvCxnSpPr>
        <p:spPr>
          <a:xfrm>
            <a:off x="1691680" y="3487032"/>
            <a:ext cx="9918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11560" y="3302366"/>
            <a:ext cx="1080120" cy="1200057"/>
            <a:chOff x="611560" y="3302366"/>
            <a:chExt cx="1080120" cy="1200057"/>
          </a:xfrm>
        </p:grpSpPr>
        <p:sp>
          <p:nvSpPr>
            <p:cNvPr id="17" name="TextBox 16"/>
            <p:cNvSpPr txBox="1"/>
            <p:nvPr/>
          </p:nvSpPr>
          <p:spPr>
            <a:xfrm>
              <a:off x="611560" y="3302366"/>
              <a:ext cx="108012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head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4133091"/>
              <a:ext cx="108012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</a:t>
              </a:r>
              <a:r>
                <a:rPr lang="en-GB" dirty="0" smtClean="0"/>
                <a:t>ail</a:t>
              </a:r>
              <a:endParaRPr lang="en-GB" dirty="0"/>
            </a:p>
          </p:txBody>
        </p:sp>
      </p:grpSp>
      <p:cxnSp>
        <p:nvCxnSpPr>
          <p:cNvPr id="29" name="Elbow Connector 28"/>
          <p:cNvCxnSpPr>
            <a:stCxn id="27" idx="3"/>
            <a:endCxn id="12" idx="0"/>
          </p:cNvCxnSpPr>
          <p:nvPr/>
        </p:nvCxnSpPr>
        <p:spPr>
          <a:xfrm flipV="1">
            <a:off x="1691680" y="3937082"/>
            <a:ext cx="1441913" cy="38067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3527" y="3187103"/>
            <a:ext cx="3096344" cy="1077218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*three;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three = </a:t>
            </a:r>
            <a:r>
              <a:rPr lang="en-GB" sz="1600" dirty="0" err="1" smtClean="0">
                <a:solidFill>
                  <a:schemeClr val="accent6"/>
                </a:solidFill>
              </a:rPr>
              <a:t>malloc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6"/>
                </a:solidFill>
              </a:rPr>
              <a:t>sizeof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bg1"/>
                </a:solidFill>
              </a:rPr>
              <a:t> node));    three-&gt;data = 3;   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three-&gt;next = </a:t>
            </a:r>
            <a:r>
              <a:rPr lang="en-GB" sz="1600" dirty="0" smtClean="0">
                <a:solidFill>
                  <a:schemeClr val="accent1"/>
                </a:solidFill>
              </a:rPr>
              <a:t>NULL</a:t>
            </a:r>
            <a:r>
              <a:rPr lang="en-GB" sz="1600" dirty="0" smtClean="0">
                <a:solidFill>
                  <a:schemeClr val="bg1"/>
                </a:solidFill>
              </a:rPr>
              <a:t>;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3527" y="2780928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*head, *tail;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3527" y="4365104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head = three;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3527" y="4797152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tail = three;</a:t>
            </a:r>
          </a:p>
        </p:txBody>
      </p:sp>
    </p:spTree>
    <p:extLst>
      <p:ext uri="{BB962C8B-B14F-4D97-AF65-F5344CB8AC3E}">
        <p14:creationId xmlns:p14="http://schemas.microsoft.com/office/powerpoint/2010/main" val="29473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Inserting an element after tail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13/12015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Linked Lists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2377-B7D8-49B3-A4B3-07AB3A3C369D}" type="slidenum">
              <a:rPr lang="en-GB" smtClean="0"/>
              <a:t>9</a:t>
            </a:fld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711954" y="3950436"/>
            <a:ext cx="1800200" cy="900100"/>
            <a:chOff x="3059832" y="4581128"/>
            <a:chExt cx="1008112" cy="504056"/>
          </a:xfrm>
        </p:grpSpPr>
        <p:sp>
          <p:nvSpPr>
            <p:cNvPr id="13" name="Flowchart: Delay 12"/>
            <p:cNvSpPr/>
            <p:nvPr/>
          </p:nvSpPr>
          <p:spPr>
            <a:xfrm>
              <a:off x="3563888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Delay 13"/>
            <p:cNvSpPr/>
            <p:nvPr/>
          </p:nvSpPr>
          <p:spPr>
            <a:xfrm rot="10800000">
              <a:off x="3059832" y="4581128"/>
              <a:ext cx="504056" cy="50405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46075" y="42158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12054" y="4215820"/>
            <a:ext cx="8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NULL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34464" y="3606385"/>
            <a:ext cx="0" cy="23762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3"/>
            <a:endCxn id="14" idx="3"/>
          </p:cNvCxnSpPr>
          <p:nvPr/>
        </p:nvCxnSpPr>
        <p:spPr>
          <a:xfrm>
            <a:off x="2720091" y="4400486"/>
            <a:ext cx="9918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9971" y="4215820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head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639971" y="5046545"/>
            <a:ext cx="108012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ail</a:t>
            </a:r>
            <a:endParaRPr lang="en-GB" dirty="0"/>
          </a:p>
        </p:txBody>
      </p:sp>
      <p:cxnSp>
        <p:nvCxnSpPr>
          <p:cNvPr id="19" name="Elbow Connector 18"/>
          <p:cNvCxnSpPr>
            <a:stCxn id="18" idx="3"/>
            <a:endCxn id="14" idx="0"/>
          </p:cNvCxnSpPr>
          <p:nvPr/>
        </p:nvCxnSpPr>
        <p:spPr>
          <a:xfrm flipV="1">
            <a:off x="2720091" y="4850536"/>
            <a:ext cx="1441913" cy="38067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310596" y="3950435"/>
            <a:ext cx="1800200" cy="900100"/>
            <a:chOff x="2835943" y="2197259"/>
            <a:chExt cx="1800200" cy="900100"/>
          </a:xfrm>
        </p:grpSpPr>
        <p:sp>
          <p:nvSpPr>
            <p:cNvPr id="23" name="Flowchart: Delay 22"/>
            <p:cNvSpPr/>
            <p:nvPr/>
          </p:nvSpPr>
          <p:spPr>
            <a:xfrm>
              <a:off x="37360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/>
            <p:cNvSpPr/>
            <p:nvPr/>
          </p:nvSpPr>
          <p:spPr>
            <a:xfrm rot="10800000">
              <a:off x="2835943" y="2197259"/>
              <a:ext cx="900100" cy="9001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0064" y="24626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6043" y="2462643"/>
              <a:ext cx="80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NULL</a:t>
              </a:r>
              <a:endParaRPr lang="en-GB" dirty="0"/>
            </a:p>
          </p:txBody>
        </p:sp>
      </p:grpSp>
      <p:cxnSp>
        <p:nvCxnSpPr>
          <p:cNvPr id="31" name="Elbow Connector 30"/>
          <p:cNvCxnSpPr>
            <a:stCxn id="18" idx="3"/>
            <a:endCxn id="24" idx="0"/>
          </p:cNvCxnSpPr>
          <p:nvPr/>
        </p:nvCxnSpPr>
        <p:spPr>
          <a:xfrm flipV="1">
            <a:off x="2720091" y="4850535"/>
            <a:ext cx="4040555" cy="38067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24" idx="3"/>
          </p:cNvCxnSpPr>
          <p:nvPr/>
        </p:nvCxnSpPr>
        <p:spPr>
          <a:xfrm flipV="1">
            <a:off x="5419790" y="4400485"/>
            <a:ext cx="89080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39970" y="3956108"/>
            <a:ext cx="3872181" cy="1465440"/>
            <a:chOff x="169911" y="458750"/>
            <a:chExt cx="3872181" cy="1465440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2241894" y="458750"/>
              <a:ext cx="1800198" cy="900102"/>
              <a:chOff x="2727165" y="3607562"/>
              <a:chExt cx="1008111" cy="504057"/>
            </a:xfrm>
          </p:grpSpPr>
          <p:sp>
            <p:nvSpPr>
              <p:cNvPr id="37" name="Flowchart: Delay 36"/>
              <p:cNvSpPr/>
              <p:nvPr/>
            </p:nvSpPr>
            <p:spPr>
              <a:xfrm>
                <a:off x="3231220" y="3607563"/>
                <a:ext cx="504056" cy="504056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lowchart: Delay 37"/>
              <p:cNvSpPr/>
              <p:nvPr/>
            </p:nvSpPr>
            <p:spPr>
              <a:xfrm rot="10800000">
                <a:off x="2727165" y="3607562"/>
                <a:ext cx="504056" cy="504056"/>
              </a:xfrm>
              <a:prstGeom prst="flowChartDelay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69911" y="1554858"/>
              <a:ext cx="1080120" cy="369332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40" name="Elbow Connector 39"/>
            <p:cNvCxnSpPr>
              <a:stCxn id="39" idx="3"/>
              <a:endCxn id="38" idx="0"/>
            </p:cNvCxnSpPr>
            <p:nvPr/>
          </p:nvCxnSpPr>
          <p:spPr>
            <a:xfrm flipV="1">
              <a:off x="1250031" y="1358849"/>
              <a:ext cx="1441913" cy="380675"/>
            </a:xfrm>
            <a:prstGeom prst="bentConnector2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47864" y="1484784"/>
            <a:ext cx="3096344" cy="1077218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accent3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node *four;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four = </a:t>
            </a:r>
            <a:r>
              <a:rPr lang="en-GB" sz="1600" dirty="0" err="1" smtClean="0">
                <a:solidFill>
                  <a:schemeClr val="accent6"/>
                </a:solidFill>
              </a:rPr>
              <a:t>malloc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6"/>
                </a:solidFill>
              </a:rPr>
              <a:t>sizeof</a:t>
            </a:r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err="1" smtClean="0">
                <a:solidFill>
                  <a:schemeClr val="accent3"/>
                </a:solidFill>
              </a:rPr>
              <a:t>struct</a:t>
            </a:r>
            <a:r>
              <a:rPr lang="en-GB" sz="1600" dirty="0" smtClean="0">
                <a:solidFill>
                  <a:schemeClr val="bg1"/>
                </a:solidFill>
              </a:rPr>
              <a:t> node)); four-&gt;data = 4;   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four-&gt;next = </a:t>
            </a:r>
            <a:r>
              <a:rPr lang="en-GB" sz="1600" dirty="0" smtClean="0">
                <a:solidFill>
                  <a:schemeClr val="accent1"/>
                </a:solidFill>
              </a:rPr>
              <a:t>NULL</a:t>
            </a:r>
            <a:r>
              <a:rPr lang="en-GB" sz="1600" dirty="0" smtClean="0">
                <a:solidFill>
                  <a:schemeClr val="bg1"/>
                </a:solidFill>
              </a:rPr>
              <a:t>;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41047" y="5421548"/>
            <a:ext cx="1466614" cy="338554"/>
          </a:xfrm>
          <a:prstGeom prst="rect">
            <a:avLst/>
          </a:prstGeom>
          <a:solidFill>
            <a:schemeClr val="accent2"/>
          </a:solidFill>
          <a:ln w="92075">
            <a:noFill/>
          </a:ln>
          <a:effectLst>
            <a:glow rad="228600">
              <a:schemeClr val="accent2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tail = three;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7864" y="2658398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tail-&gt;next = four;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47864" y="3090446"/>
            <a:ext cx="3096344" cy="338554"/>
          </a:xfrm>
          <a:prstGeom prst="rect">
            <a:avLst/>
          </a:prstGeom>
          <a:solidFill>
            <a:schemeClr val="tx1"/>
          </a:solidFill>
          <a:ln w="92075">
            <a:noFill/>
          </a:ln>
          <a:effectLst>
            <a:glow rad="2286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tail = four;</a:t>
            </a:r>
          </a:p>
        </p:txBody>
      </p:sp>
    </p:spTree>
    <p:extLst>
      <p:ext uri="{BB962C8B-B14F-4D97-AF65-F5344CB8AC3E}">
        <p14:creationId xmlns:p14="http://schemas.microsoft.com/office/powerpoint/2010/main" val="27838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3" grpId="0" animBg="1"/>
      <p:bldP spid="44" grpId="0" animBg="1"/>
      <p:bldP spid="44" grpId="1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676</Words>
  <Application>Microsoft Office PowerPoint</Application>
  <PresentationFormat>On-screen Show (4:3)</PresentationFormat>
  <Paragraphs>200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Linked Lists</vt:lpstr>
      <vt:lpstr>Prior knowledge/Previous Lectures</vt:lpstr>
      <vt:lpstr>Learning Outcome</vt:lpstr>
      <vt:lpstr>What are Lists?</vt:lpstr>
      <vt:lpstr>List elements</vt:lpstr>
      <vt:lpstr>Singly linked list</vt:lpstr>
      <vt:lpstr>Insertion rules</vt:lpstr>
      <vt:lpstr>Creating a list</vt:lpstr>
      <vt:lpstr>Inserting an element after tail</vt:lpstr>
      <vt:lpstr>Inserting an element before head</vt:lpstr>
      <vt:lpstr>Inserting an element after head</vt:lpstr>
      <vt:lpstr>Summary</vt:lpstr>
      <vt:lpstr>To be continued</vt:lpstr>
      <vt:lpstr>Thank you!</vt:lpstr>
      <vt:lpstr>Live programming</vt:lpstr>
    </vt:vector>
  </TitlesOfParts>
  <Company>University of 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Christian Dondrup</dc:creator>
  <cp:lastModifiedBy>Christian Dondrup</cp:lastModifiedBy>
  <cp:revision>66</cp:revision>
  <dcterms:created xsi:type="dcterms:W3CDTF">2015-11-08T12:30:38Z</dcterms:created>
  <dcterms:modified xsi:type="dcterms:W3CDTF">2015-11-11T09:45:00Z</dcterms:modified>
</cp:coreProperties>
</file>