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handoutMasterIdLst>
    <p:handoutMasterId r:id="rId15"/>
  </p:handoutMasterIdLst>
  <p:sldIdLst>
    <p:sldId id="256" r:id="rId2"/>
    <p:sldId id="257" r:id="rId3"/>
    <p:sldId id="262" r:id="rId4"/>
    <p:sldId id="266" r:id="rId5"/>
    <p:sldId id="268" r:id="rId6"/>
    <p:sldId id="259" r:id="rId7"/>
    <p:sldId id="260" r:id="rId8"/>
    <p:sldId id="261" r:id="rId9"/>
    <p:sldId id="267" r:id="rId10"/>
    <p:sldId id="269" r:id="rId11"/>
    <p:sldId id="265" r:id="rId12"/>
    <p:sldId id="264" r:id="rId1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notesViewPr>
    <p:cSldViewPr>
      <p:cViewPr varScale="1">
        <p:scale>
          <a:sx n="81" d="100"/>
          <a:sy n="81" d="100"/>
        </p:scale>
        <p:origin x="-3972"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CF21EA1-0C41-4786-A36D-7109FAFD54A6}" type="datetimeFigureOut">
              <a:rPr lang="en-GB" smtClean="0"/>
              <a:t>12/11/2015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86A1DE2-F6AF-4FAC-A7AA-353688999E08}" type="slidenum">
              <a:rPr lang="en-GB" smtClean="0"/>
              <a:t>‹#›</a:t>
            </a:fld>
            <a:endParaRPr lang="en-GB"/>
          </a:p>
        </p:txBody>
      </p:sp>
    </p:spTree>
    <p:extLst>
      <p:ext uri="{BB962C8B-B14F-4D97-AF65-F5344CB8AC3E}">
        <p14:creationId xmlns:p14="http://schemas.microsoft.com/office/powerpoint/2010/main" val="2364781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D57CDFD-41BE-48BB-BD7B-6DE6C120679C}" type="datetimeFigureOut">
              <a:rPr lang="en-GB" smtClean="0"/>
              <a:t>12/11/2015</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6DFF622-704D-444F-B7CB-C33CA88E517B}" type="slidenum">
              <a:rPr lang="en-GB" smtClean="0"/>
              <a:t>‹#›</a:t>
            </a:fld>
            <a:endParaRPr lang="en-GB"/>
          </a:p>
        </p:txBody>
      </p:sp>
    </p:spTree>
    <p:extLst>
      <p:ext uri="{BB962C8B-B14F-4D97-AF65-F5344CB8AC3E}">
        <p14:creationId xmlns:p14="http://schemas.microsoft.com/office/powerpoint/2010/main" val="2310114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DFF622-704D-444F-B7CB-C33CA88E517B}" type="slidenum">
              <a:rPr lang="en-GB" smtClean="0"/>
              <a:t>1</a:t>
            </a:fld>
            <a:endParaRPr lang="en-GB"/>
          </a:p>
        </p:txBody>
      </p:sp>
    </p:spTree>
    <p:extLst>
      <p:ext uri="{BB962C8B-B14F-4D97-AF65-F5344CB8AC3E}">
        <p14:creationId xmlns:p14="http://schemas.microsoft.com/office/powerpoint/2010/main" val="8134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Looking at two examples of the current calls for H2020 concerning robotics, namely the “Advanced robot capabilities” and “Systems abilities, development and pilot installation”, these topics highlight the need for robots that are able to adapt to their human co-workers or inhabitants of the same environment. Especially things like the posted quotes fit my current work on creating an adaptive system that learns from human interaction with the robot using implicit or explicit feedback quite nicely. Realistically, since the deadline for these particular calls is the 12/4/2016 already, I won’t promise a  proposal by then but they show that there is the need for this kind of background and that there are funding opportunities to develop my research further.</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10</a:t>
            </a:fld>
            <a:endParaRPr lang="en-GB"/>
          </a:p>
        </p:txBody>
      </p:sp>
    </p:spTree>
    <p:extLst>
      <p:ext uri="{BB962C8B-B14F-4D97-AF65-F5344CB8AC3E}">
        <p14:creationId xmlns:p14="http://schemas.microsoft.com/office/powerpoint/2010/main" val="214302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a conclusion, my 5 year plan is split into more immediate and concrete actions for the first 12 month including the extension of my current involvement in different L-CAS projects but STRANDS  and the EPSRC early careers grant and possible follow-up projects of STRANDS.</a:t>
            </a:r>
          </a:p>
          <a:p>
            <a:r>
              <a:rPr lang="en-GB" dirty="0" smtClean="0"/>
              <a:t>For the more general long term plan, I aim to contribute to national and European projects based on the  previously shown fields which are almost identical for both national and international projects. Additionally, for the next REF, I will continue to publish to internationally renowned journals and conferences, as done previously, to enhance the schools external profile and increase the generated funding.</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11</a:t>
            </a:fld>
            <a:endParaRPr lang="en-GB"/>
          </a:p>
        </p:txBody>
      </p:sp>
    </p:spTree>
    <p:extLst>
      <p:ext uri="{BB962C8B-B14F-4D97-AF65-F5344CB8AC3E}">
        <p14:creationId xmlns:p14="http://schemas.microsoft.com/office/powerpoint/2010/main" val="378121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DFF622-704D-444F-B7CB-C33CA88E517B}" type="slidenum">
              <a:rPr lang="en-GB" smtClean="0"/>
              <a:t>12</a:t>
            </a:fld>
            <a:endParaRPr lang="en-GB"/>
          </a:p>
        </p:txBody>
      </p:sp>
    </p:spTree>
    <p:extLst>
      <p:ext uri="{BB962C8B-B14F-4D97-AF65-F5344CB8AC3E}">
        <p14:creationId xmlns:p14="http://schemas.microsoft.com/office/powerpoint/2010/main" val="1658706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DFF622-704D-444F-B7CB-C33CA88E517B}" type="slidenum">
              <a:rPr lang="en-GB" smtClean="0"/>
              <a:t>2</a:t>
            </a:fld>
            <a:endParaRPr lang="en-GB"/>
          </a:p>
        </p:txBody>
      </p:sp>
    </p:spTree>
    <p:extLst>
      <p:ext uri="{BB962C8B-B14F-4D97-AF65-F5344CB8AC3E}">
        <p14:creationId xmlns:p14="http://schemas.microsoft.com/office/powerpoint/2010/main" val="211326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current research I conducted at L-CAS together with my co-authors, has reached  considerable impact thanks to the STRANDS EU project and the active L- CAS research community. The people perception is used in 3 EU projects and one internal project and together with a colleague we might also try to integrating it into a second internal project. All of these use different robots or workspace set-ups.</a:t>
            </a:r>
          </a:p>
          <a:p>
            <a:r>
              <a:rPr lang="en-GB" dirty="0" smtClean="0"/>
              <a:t>The qualitative reasoning is another aspect of my work that is used throughout the STRANDS project and internally in L-CAS to reason about the state of the world given uncertainty of the observations.</a:t>
            </a:r>
          </a:p>
          <a:p>
            <a:r>
              <a:rPr lang="en-GB" dirty="0" smtClean="0"/>
              <a:t>Shaping human-aware navigation is the most recent part of my research and closes the loop of perception, learning, decision making and behaviour generation for autonomous robots. The additional shaping component for live-long learning of an autonomous robot is currently being developed and will be finished and evaluated until the end of my PhD.</a:t>
            </a:r>
          </a:p>
          <a:p>
            <a:endParaRPr lang="en-GB" dirty="0"/>
          </a:p>
          <a:p>
            <a:r>
              <a:rPr lang="en-GB" dirty="0" smtClean="0"/>
              <a:t>Focusing on healthcare and the wellbeing of older adults in permanent care, I assumed a key role in implementing a robotic therapy guide for a Nordic walking group consisting of patients suffering from dementia or Alzheimer’s disease. The initial results have been very promising and this kind of application could enrich the experience of the patients during the group and provide a focal point for therapists and discussion among the patients.</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3</a:t>
            </a:fld>
            <a:endParaRPr lang="en-GB" dirty="0"/>
          </a:p>
        </p:txBody>
      </p:sp>
    </p:spTree>
    <p:extLst>
      <p:ext uri="{BB962C8B-B14F-4D97-AF65-F5344CB8AC3E}">
        <p14:creationId xmlns:p14="http://schemas.microsoft.com/office/powerpoint/2010/main" val="151366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my time as a PhD student, I worked in developmental robotics and more classical HRI. The key question was to find a behaviour that could emulate human speech acquisition to abstract from the usual dictionary of words algorithms. As one of the aspects on how to achieve this, I developed a system that interprets so-called “looming” gestures which are child directed motions of parents to highlight an object and move it into the line of sight of an infant. This subconscious behaviour of humans while explaining was used to infer the most important words that describe an object without knowing their meaning a-priori. In a tutoring scenario, I recorded what was said during these gestures and used a fingerprinting method to find similar or the same words during the same interaction. Trying to prove the hypothesis that the more often a word was uttered, the more important it must be.</a:t>
            </a:r>
          </a:p>
          <a:p>
            <a:endParaRPr lang="en-GB" dirty="0"/>
          </a:p>
          <a:p>
            <a:r>
              <a:rPr lang="en-GB" dirty="0" smtClean="0"/>
              <a:t>This work on HRI would compliment the current focus of L-CAS on human-populated environments and coping with and exploiting the changes humans introduce to infer meaning and structure. The explicit teaching of these structures or meaning of actions to an autonomous system is currently not represented in L-CAS and could be a future direction to take.</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4</a:t>
            </a:fld>
            <a:endParaRPr lang="en-GB"/>
          </a:p>
        </p:txBody>
      </p:sp>
    </p:spTree>
    <p:extLst>
      <p:ext uri="{BB962C8B-B14F-4D97-AF65-F5344CB8AC3E}">
        <p14:creationId xmlns:p14="http://schemas.microsoft.com/office/powerpoint/2010/main" val="1828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My preferred research focus, therefore, is human-centred robotics which also becomes an ever more important aspect of current research projects. Looking at manipulation tasks in shared workspaces or navigation in human-populated environments, the human factor is often underestimated but an integral part of a successful robot deployment in real-world environments.</a:t>
            </a:r>
          </a:p>
          <a:p>
            <a:endParaRPr lang="en-GB" dirty="0"/>
          </a:p>
          <a:p>
            <a:r>
              <a:rPr lang="en-GB" dirty="0" smtClean="0"/>
              <a:t>I would like to put a special focus on Healthcare for older adults, assistive living, and live-long learning and combine these with my previous and current research. Also, the long-term autonomy aspect of my current work will play a big role in my future research, because in the STRANDS project we learned that this is an aspect of robotics that is crucial to the creation of useful applications for end-users.</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5</a:t>
            </a:fld>
            <a:endParaRPr lang="en-GB"/>
          </a:p>
        </p:txBody>
      </p:sp>
    </p:spTree>
    <p:extLst>
      <p:ext uri="{BB962C8B-B14F-4D97-AF65-F5344CB8AC3E}">
        <p14:creationId xmlns:p14="http://schemas.microsoft.com/office/powerpoint/2010/main" val="17719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generate immediate funding from my research, in the first 12 month I will apply for an EPSRC early career grant for which one is only eligible within the first 36 month of the first lecturer position. This funding is capped at £125,000 over two years and would have me as the principle investigator. The possible focus of the grant proposal would follow from my current work on health-care for the elderly using the physical therapy as a starting point and building on applications for mobile robots in care homes. This can be done together with one of the 83 care homes in Lincoln as already shown in the ENRICHME project. In contrast to the ENRICHME project, the focus on therapy instead of assistive living makes the decisive distinction and is an interesting new application for a mobile robot.</a:t>
            </a:r>
          </a:p>
          <a:p>
            <a:r>
              <a:rPr lang="en-GB" dirty="0" smtClean="0"/>
              <a:t>Another idea is to apply my current work on human-aware navigation to fleets of warehouse robots working with one of the local food producers. Creating automated warehouse solutions with robots that are able to work safely alongside humans is not only an interesting application but has the potential of benefiting the food producer by reducing the production costs as well as increasing their efficiency.</a:t>
            </a:r>
          </a:p>
          <a:p>
            <a:r>
              <a:rPr lang="en-GB" dirty="0" smtClean="0"/>
              <a:t>The final decision of the projects focus will depend on the possible end user and feasibility studies. Both options, however, follow quite naturally from my current work.</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6</a:t>
            </a:fld>
            <a:endParaRPr lang="en-GB"/>
          </a:p>
        </p:txBody>
      </p:sp>
    </p:spTree>
    <p:extLst>
      <p:ext uri="{BB962C8B-B14F-4D97-AF65-F5344CB8AC3E}">
        <p14:creationId xmlns:p14="http://schemas.microsoft.com/office/powerpoint/2010/main" val="210813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Apart from the EPSCR grant, I would also be able to contribute to the currently conducted research at L-CAS in regards to </a:t>
            </a:r>
            <a:r>
              <a:rPr lang="en-GB" dirty="0" err="1" smtClean="0"/>
              <a:t>Agri</a:t>
            </a:r>
            <a:r>
              <a:rPr lang="en-GB" dirty="0" smtClean="0"/>
              <a:t>-food technology and the automated harvesting. This could either be in form a new proposal for automated harvesting solutions or by contributing to one of the already existing projects like the “3D Vision Assisted Robotic Harvesting of Broccoli” for which my people tracking framework could be used. The detector currently developed in Lincoln would feed into the tracking framework using an IMU on the tractor to create a precise motion model for the prediction, this would be able to produce reliable Broccoli tracks and enhance the harvesting approach.</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7</a:t>
            </a:fld>
            <a:endParaRPr lang="en-GB"/>
          </a:p>
        </p:txBody>
      </p:sp>
    </p:spTree>
    <p:extLst>
      <p:ext uri="{BB962C8B-B14F-4D97-AF65-F5344CB8AC3E}">
        <p14:creationId xmlns:p14="http://schemas.microsoft.com/office/powerpoint/2010/main" val="104591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it comes to general funding opportunities, follow-up projects of STRANDS like the Iliad, which was sadly rejected, will hopefully see my involvement. Additionally, over the course of my </a:t>
            </a:r>
            <a:r>
              <a:rPr lang="en-GB" dirty="0" err="1" smtClean="0"/>
              <a:t>Diplom</a:t>
            </a:r>
            <a:r>
              <a:rPr lang="en-GB" dirty="0" smtClean="0"/>
              <a:t> and PhD time, I built an international network of peers working on robotics and other automation related topics. The map shows all the connections where the list on the side only highlights a few in no particular order. These connections mainly involve other research institutes but also a select few business partners.</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8</a:t>
            </a:fld>
            <a:endParaRPr lang="en-GB"/>
          </a:p>
        </p:txBody>
      </p:sp>
    </p:spTree>
    <p:extLst>
      <p:ext uri="{BB962C8B-B14F-4D97-AF65-F5344CB8AC3E}">
        <p14:creationId xmlns:p14="http://schemas.microsoft.com/office/powerpoint/2010/main" val="65566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key aspects of H2020 is to move research results out of academia and into the industry which is why the end user market domains defined by the Strategic Research Agenda and the Multi-Annual Roadmap of the partnership for robotics in Europe SPARC play a key role in project proposals. This slide shows the main end user market domains my current and previous research is applicable to where we already talked about the Healthcare, Logistics, and Agriculture side. The Consumer, or more specific the  Assistive Living domain, would mainly focus on mobile robots in privates homes to either support the elderly in being independent for longer or provide general services to the occupant. Work on adapting to the preferences and needs of the person living with the robot will be key in these projects which is why shaping might be a good solution to the problem.</a:t>
            </a:r>
          </a:p>
          <a:p>
            <a:endParaRPr lang="en-GB" dirty="0"/>
          </a:p>
          <a:p>
            <a:r>
              <a:rPr lang="en-GB" dirty="0" smtClean="0"/>
              <a:t>The SAR also lists specific robot abilities that are important for the future development of robots in H2020. The right side of the slide shows the categories that my work contributes to already. Especially the perception part is already used in a number of projects but also my work on human-aware and long-term navigation combined with shaping for adaptability fit these categories quite well. Lastly, the interaction ability of robots has been the focus of my studies since I picked up the field of robotics either in human-aware navigation or fields like tutoring scenarios using a human tutor and a robotic tutee.</a:t>
            </a:r>
          </a:p>
          <a:p>
            <a:endParaRPr lang="en-GB" dirty="0"/>
          </a:p>
          <a:p>
            <a:r>
              <a:rPr lang="en-GB" dirty="0" smtClean="0"/>
              <a:t>I am therefore confident that I am able to become an integral part to future H2020 proposals initiated by myself or in collaboration with previous co-workers and peers.</a:t>
            </a:r>
            <a:endParaRPr lang="en-GB" dirty="0"/>
          </a:p>
        </p:txBody>
      </p:sp>
      <p:sp>
        <p:nvSpPr>
          <p:cNvPr id="4" name="Slide Number Placeholder 3"/>
          <p:cNvSpPr>
            <a:spLocks noGrp="1"/>
          </p:cNvSpPr>
          <p:nvPr>
            <p:ph type="sldNum" sz="quarter" idx="10"/>
          </p:nvPr>
        </p:nvSpPr>
        <p:spPr/>
        <p:txBody>
          <a:bodyPr/>
          <a:lstStyle/>
          <a:p>
            <a:fld id="{16DFF622-704D-444F-B7CB-C33CA88E517B}" type="slidenum">
              <a:rPr lang="en-GB" smtClean="0"/>
              <a:t>9</a:t>
            </a:fld>
            <a:endParaRPr lang="en-GB"/>
          </a:p>
        </p:txBody>
      </p:sp>
    </p:spTree>
    <p:extLst>
      <p:ext uri="{BB962C8B-B14F-4D97-AF65-F5344CB8AC3E}">
        <p14:creationId xmlns:p14="http://schemas.microsoft.com/office/powerpoint/2010/main" val="192128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98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r>
              <a:rPr lang="en-US" smtClean="0"/>
              <a:t>13/11/2015</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37382827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13/11/2015</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277833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13/11/2015</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428743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13/11/2015</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338188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13/11/2015</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57757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13/11/2015</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214475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13/11/2015</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409760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r>
              <a:rPr lang="en-US" smtClean="0"/>
              <a:t>13/11/2015</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52996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13/11/2015</a:t>
            </a:r>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120127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13/11/2015</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29669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13/11/2015</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0C8B8E-E2DC-4DFE-A56C-3830CE56046A}" type="slidenum">
              <a:rPr lang="en-GB" smtClean="0"/>
              <a:t>‹#›</a:t>
            </a:fld>
            <a:endParaRPr lang="en-GB"/>
          </a:p>
        </p:txBody>
      </p:sp>
    </p:spTree>
    <p:extLst>
      <p:ext uri="{BB962C8B-B14F-4D97-AF65-F5344CB8AC3E}">
        <p14:creationId xmlns:p14="http://schemas.microsoft.com/office/powerpoint/2010/main" val="198407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8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13/11/2015</a:t>
            </a: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C8B8E-E2DC-4DFE-A56C-3830CE56046A}" type="slidenum">
              <a:rPr lang="en-GB" smtClean="0"/>
              <a:t>‹#›</a:t>
            </a:fld>
            <a:endParaRPr lang="en-GB"/>
          </a:p>
        </p:txBody>
      </p:sp>
    </p:spTree>
    <p:extLst>
      <p:ext uri="{BB962C8B-B14F-4D97-AF65-F5344CB8AC3E}">
        <p14:creationId xmlns:p14="http://schemas.microsoft.com/office/powerpoint/2010/main" val="41418644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540" y="2130425"/>
            <a:ext cx="8280920" cy="1470025"/>
          </a:xfrm>
        </p:spPr>
        <p:txBody>
          <a:bodyPr>
            <a:normAutofit/>
          </a:bodyPr>
          <a:lstStyle/>
          <a:p>
            <a:r>
              <a:rPr lang="en-GB" dirty="0" smtClean="0"/>
              <a:t>Growing impactful research and acquiring external funding </a:t>
            </a:r>
            <a:endParaRPr lang="en-GB" dirty="0"/>
          </a:p>
        </p:txBody>
      </p:sp>
      <p:sp>
        <p:nvSpPr>
          <p:cNvPr id="3" name="Subtitle 2"/>
          <p:cNvSpPr>
            <a:spLocks noGrp="1"/>
          </p:cNvSpPr>
          <p:nvPr>
            <p:ph type="subTitle" idx="1"/>
          </p:nvPr>
        </p:nvSpPr>
        <p:spPr/>
        <p:txBody>
          <a:bodyPr/>
          <a:lstStyle/>
          <a:p>
            <a:r>
              <a:rPr lang="en-GB" dirty="0" smtClean="0"/>
              <a:t>Christian </a:t>
            </a:r>
            <a:r>
              <a:rPr lang="en-GB" dirty="0" err="1" smtClean="0"/>
              <a:t>Dondrup</a:t>
            </a:r>
            <a:endParaRPr lang="en-GB" dirty="0"/>
          </a:p>
        </p:txBody>
      </p:sp>
    </p:spTree>
    <p:extLst>
      <p:ext uri="{BB962C8B-B14F-4D97-AF65-F5344CB8AC3E}">
        <p14:creationId xmlns:p14="http://schemas.microsoft.com/office/powerpoint/2010/main" val="3198027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H2020 – Current calls</a:t>
            </a:r>
            <a:endParaRPr lang="en-GB" dirty="0"/>
          </a:p>
        </p:txBody>
      </p:sp>
      <p:sp>
        <p:nvSpPr>
          <p:cNvPr id="3" name="Content Placeholder 2"/>
          <p:cNvSpPr>
            <a:spLocks noGrp="1"/>
          </p:cNvSpPr>
          <p:nvPr>
            <p:ph idx="1"/>
          </p:nvPr>
        </p:nvSpPr>
        <p:spPr/>
        <p:txBody>
          <a:bodyPr/>
          <a:lstStyle/>
          <a:p>
            <a:r>
              <a:rPr lang="en-GB" dirty="0" smtClean="0"/>
              <a:t>Advanced robot capabilities</a:t>
            </a:r>
          </a:p>
          <a:p>
            <a:pPr lvl="1"/>
            <a:r>
              <a:rPr lang="en-GB" i="1" dirty="0"/>
              <a:t>“to develop robots that respond more flexibly, robustly and efficiently to the everyday needs of workers and citizens in professional or domestic </a:t>
            </a:r>
            <a:r>
              <a:rPr lang="en-GB" i="1" dirty="0" smtClean="0"/>
              <a:t>environments”</a:t>
            </a:r>
          </a:p>
          <a:p>
            <a:pPr lvl="1"/>
            <a:r>
              <a:rPr lang="en-GB" i="1" dirty="0" smtClean="0"/>
              <a:t>“…</a:t>
            </a:r>
            <a:r>
              <a:rPr lang="en-GB" i="1" dirty="0"/>
              <a:t> moving from rigid to intuitive </a:t>
            </a:r>
            <a:r>
              <a:rPr lang="en-GB" i="1" dirty="0" smtClean="0"/>
              <a:t>human-robot </a:t>
            </a:r>
            <a:r>
              <a:rPr lang="en-GB" i="1" dirty="0"/>
              <a:t>interfaces</a:t>
            </a:r>
            <a:r>
              <a:rPr lang="en-GB" i="1" dirty="0" smtClean="0"/>
              <a:t>.”</a:t>
            </a:r>
          </a:p>
          <a:p>
            <a:r>
              <a:rPr lang="en-GB" dirty="0"/>
              <a:t>System abilities, development and pilot </a:t>
            </a:r>
            <a:r>
              <a:rPr lang="en-GB" dirty="0" smtClean="0"/>
              <a:t>installations</a:t>
            </a:r>
          </a:p>
          <a:p>
            <a:pPr lvl="1"/>
            <a:r>
              <a:rPr lang="en-GB" i="1" dirty="0" smtClean="0"/>
              <a:t>“</a:t>
            </a:r>
            <a:r>
              <a:rPr lang="en-GB" i="1" dirty="0"/>
              <a:t>To increase the system ability levels in terms of configurability, adaptability, motion, manipulation, decisional autonomy, dependability, interaction, perception and cognitive ability</a:t>
            </a:r>
            <a:r>
              <a:rPr lang="en-GB" i="1" dirty="0" smtClean="0"/>
              <a:t>.”</a:t>
            </a:r>
            <a:endParaRPr lang="en-GB" i="1" dirty="0"/>
          </a:p>
        </p:txBody>
      </p:sp>
    </p:spTree>
    <p:extLst>
      <p:ext uri="{BB962C8B-B14F-4D97-AF65-F5344CB8AC3E}">
        <p14:creationId xmlns:p14="http://schemas.microsoft.com/office/powerpoint/2010/main" val="1350625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Year Plan</a:t>
            </a:r>
            <a:endParaRPr lang="en-GB" dirty="0"/>
          </a:p>
        </p:txBody>
      </p:sp>
      <p:sp>
        <p:nvSpPr>
          <p:cNvPr id="3" name="Content Placeholder 2"/>
          <p:cNvSpPr>
            <a:spLocks noGrp="1"/>
          </p:cNvSpPr>
          <p:nvPr>
            <p:ph idx="1"/>
          </p:nvPr>
        </p:nvSpPr>
        <p:spPr/>
        <p:txBody>
          <a:bodyPr>
            <a:normAutofit lnSpcReduction="10000"/>
          </a:bodyPr>
          <a:lstStyle/>
          <a:p>
            <a:r>
              <a:rPr lang="en-GB" dirty="0" smtClean="0"/>
              <a:t>Immediate – within the next 12 month:</a:t>
            </a:r>
          </a:p>
          <a:p>
            <a:pPr lvl="1"/>
            <a:r>
              <a:rPr lang="en-GB" dirty="0" smtClean="0"/>
              <a:t>Extend contribution to existing projects</a:t>
            </a:r>
          </a:p>
          <a:p>
            <a:pPr lvl="1"/>
            <a:r>
              <a:rPr lang="en-GB" dirty="0"/>
              <a:t>Involvement in current and future </a:t>
            </a:r>
            <a:r>
              <a:rPr lang="en-GB" dirty="0" err="1"/>
              <a:t>Agri</a:t>
            </a:r>
            <a:r>
              <a:rPr lang="en-GB" dirty="0"/>
              <a:t>-Food </a:t>
            </a:r>
            <a:r>
              <a:rPr lang="en-GB" dirty="0" smtClean="0"/>
              <a:t>projects</a:t>
            </a:r>
          </a:p>
          <a:p>
            <a:pPr lvl="1"/>
            <a:r>
              <a:rPr lang="en-GB" dirty="0" smtClean="0"/>
              <a:t>EPSRC early career grant</a:t>
            </a:r>
          </a:p>
          <a:p>
            <a:pPr lvl="1"/>
            <a:r>
              <a:rPr lang="en-GB" dirty="0" smtClean="0"/>
              <a:t>Follow-up projects of STRANDS</a:t>
            </a:r>
          </a:p>
          <a:p>
            <a:r>
              <a:rPr lang="en-GB" dirty="0" smtClean="0"/>
              <a:t>General:</a:t>
            </a:r>
          </a:p>
          <a:p>
            <a:pPr lvl="1"/>
            <a:r>
              <a:rPr lang="en-GB" dirty="0" smtClean="0"/>
              <a:t>Contribution to National and H2020 projects</a:t>
            </a:r>
          </a:p>
          <a:p>
            <a:pPr lvl="2"/>
            <a:r>
              <a:rPr lang="en-GB" dirty="0" smtClean="0"/>
              <a:t>Long-term and human-centred robotics</a:t>
            </a:r>
          </a:p>
          <a:p>
            <a:pPr lvl="2"/>
            <a:r>
              <a:rPr lang="en-GB" dirty="0" smtClean="0"/>
              <a:t>Based on current and future contacts and network</a:t>
            </a:r>
          </a:p>
          <a:p>
            <a:pPr lvl="1"/>
            <a:r>
              <a:rPr lang="en-GB" dirty="0" smtClean="0"/>
              <a:t>REF output: Continue publishing  to internationally renowned conferences/journals</a:t>
            </a:r>
            <a:endParaRPr lang="en-GB" dirty="0"/>
          </a:p>
        </p:txBody>
      </p:sp>
    </p:spTree>
    <p:extLst>
      <p:ext uri="{BB962C8B-B14F-4D97-AF65-F5344CB8AC3E}">
        <p14:creationId xmlns:p14="http://schemas.microsoft.com/office/powerpoint/2010/main" val="45573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lstStyle/>
          <a:p>
            <a:r>
              <a:rPr lang="en-GB" dirty="0" smtClean="0"/>
              <a:t>Thank you!</a:t>
            </a:r>
            <a:endParaRPr lang="en-GB" dirty="0"/>
          </a:p>
        </p:txBody>
      </p:sp>
    </p:spTree>
    <p:extLst>
      <p:ext uri="{BB962C8B-B14F-4D97-AF65-F5344CB8AC3E}">
        <p14:creationId xmlns:p14="http://schemas.microsoft.com/office/powerpoint/2010/main" val="2599151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r>
              <a:rPr lang="en-GB" dirty="0" smtClean="0"/>
              <a:t>Current research and impact</a:t>
            </a:r>
          </a:p>
          <a:p>
            <a:r>
              <a:rPr lang="en-GB" dirty="0" smtClean="0"/>
              <a:t>Future research focus</a:t>
            </a:r>
          </a:p>
          <a:p>
            <a:r>
              <a:rPr lang="en-GB" dirty="0" smtClean="0"/>
              <a:t>Immediate funding opportunities</a:t>
            </a:r>
          </a:p>
          <a:p>
            <a:pPr lvl="1"/>
            <a:r>
              <a:rPr lang="en-GB" dirty="0" smtClean="0"/>
              <a:t>EPSRC early career </a:t>
            </a:r>
          </a:p>
          <a:p>
            <a:pPr lvl="1"/>
            <a:r>
              <a:rPr lang="en-GB" dirty="0" smtClean="0"/>
              <a:t>Contribution/Extension to current L-CAS research</a:t>
            </a:r>
          </a:p>
          <a:p>
            <a:r>
              <a:rPr lang="en-GB" dirty="0" smtClean="0"/>
              <a:t>General funding opportunities</a:t>
            </a:r>
          </a:p>
          <a:p>
            <a:pPr lvl="1"/>
            <a:r>
              <a:rPr lang="en-GB" dirty="0" smtClean="0"/>
              <a:t>H2020</a:t>
            </a:r>
          </a:p>
          <a:p>
            <a:r>
              <a:rPr lang="en-GB" dirty="0" smtClean="0"/>
              <a:t>5 year plan</a:t>
            </a:r>
          </a:p>
        </p:txBody>
      </p:sp>
    </p:spTree>
    <p:extLst>
      <p:ext uri="{BB962C8B-B14F-4D97-AF65-F5344CB8AC3E}">
        <p14:creationId xmlns:p14="http://schemas.microsoft.com/office/powerpoint/2010/main" val="80675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Current research and impact</a:t>
            </a:r>
            <a:endParaRPr lang="en-GB" dirty="0"/>
          </a:p>
        </p:txBody>
      </p:sp>
      <p:sp>
        <p:nvSpPr>
          <p:cNvPr id="3" name="Content Placeholder 2"/>
          <p:cNvSpPr>
            <a:spLocks noGrp="1"/>
          </p:cNvSpPr>
          <p:nvPr>
            <p:ph idx="1"/>
          </p:nvPr>
        </p:nvSpPr>
        <p:spPr>
          <a:xfrm>
            <a:off x="457200" y="1600201"/>
            <a:ext cx="8229600" cy="3773016"/>
          </a:xfrm>
        </p:spPr>
        <p:txBody>
          <a:bodyPr>
            <a:normAutofit fontScale="92500" lnSpcReduction="20000"/>
          </a:bodyPr>
          <a:lstStyle/>
          <a:p>
            <a:r>
              <a:rPr lang="en-GB" dirty="0" smtClean="0"/>
              <a:t>People detection and tracking [1]</a:t>
            </a:r>
          </a:p>
          <a:p>
            <a:pPr lvl="1"/>
            <a:r>
              <a:rPr lang="en-GB" dirty="0" smtClean="0"/>
              <a:t>Used in STRANDS (FP7), SPENCER (FP7), ENRICHME (H20), </a:t>
            </a:r>
            <a:r>
              <a:rPr lang="en-GB" dirty="0" err="1" smtClean="0"/>
              <a:t>McMan</a:t>
            </a:r>
            <a:r>
              <a:rPr lang="en-GB" dirty="0" smtClean="0"/>
              <a:t>, </a:t>
            </a:r>
            <a:r>
              <a:rPr lang="en-GB" dirty="0" err="1" smtClean="0"/>
              <a:t>FInCoR</a:t>
            </a:r>
            <a:r>
              <a:rPr lang="en-GB" dirty="0" smtClean="0"/>
              <a:t> (RIF)</a:t>
            </a:r>
          </a:p>
          <a:p>
            <a:r>
              <a:rPr lang="en-GB" dirty="0"/>
              <a:t>Qualitative Spatial Relations for reasoning under uncertainty </a:t>
            </a:r>
            <a:r>
              <a:rPr lang="en-GB" dirty="0" smtClean="0"/>
              <a:t>[</a:t>
            </a:r>
            <a:r>
              <a:rPr lang="en-GB" dirty="0"/>
              <a:t>2</a:t>
            </a:r>
            <a:r>
              <a:rPr lang="en-GB" dirty="0" smtClean="0"/>
              <a:t>]</a:t>
            </a:r>
            <a:endParaRPr lang="en-GB" dirty="0"/>
          </a:p>
          <a:p>
            <a:pPr lvl="1"/>
            <a:r>
              <a:rPr lang="en-GB" dirty="0"/>
              <a:t>Used in </a:t>
            </a:r>
            <a:r>
              <a:rPr lang="en-GB" dirty="0" err="1"/>
              <a:t>FInCoR</a:t>
            </a:r>
            <a:r>
              <a:rPr lang="en-GB" dirty="0"/>
              <a:t> RIF project on human-robot collaboration in a shared </a:t>
            </a:r>
            <a:r>
              <a:rPr lang="en-GB" dirty="0" smtClean="0"/>
              <a:t>workspace </a:t>
            </a:r>
            <a:r>
              <a:rPr lang="en-GB" dirty="0"/>
              <a:t>and the STRANDS (FP7) </a:t>
            </a:r>
            <a:r>
              <a:rPr lang="en-GB" dirty="0" smtClean="0"/>
              <a:t>project</a:t>
            </a:r>
          </a:p>
          <a:p>
            <a:r>
              <a:rPr lang="en-GB" dirty="0"/>
              <a:t>Shaping human-aware navigation </a:t>
            </a:r>
            <a:r>
              <a:rPr lang="en-GB" dirty="0" smtClean="0"/>
              <a:t>[3-4]</a:t>
            </a:r>
            <a:endParaRPr lang="en-GB" dirty="0"/>
          </a:p>
          <a:p>
            <a:pPr lvl="1"/>
            <a:r>
              <a:rPr lang="en-GB" dirty="0"/>
              <a:t>Learning over time based on QSRs</a:t>
            </a:r>
          </a:p>
          <a:p>
            <a:pPr marL="342900" lvl="1" indent="-342900">
              <a:buFont typeface="Arial" panose="020B0604020202020204" pitchFamily="34" charset="0"/>
              <a:buChar char="•"/>
            </a:pPr>
            <a:r>
              <a:rPr lang="en-GB" sz="2800" dirty="0"/>
              <a:t>Physical therapy for older adults in permanent care </a:t>
            </a:r>
            <a:r>
              <a:rPr lang="en-GB" sz="2800" dirty="0" smtClean="0"/>
              <a:t>[5]</a:t>
            </a:r>
          </a:p>
        </p:txBody>
      </p:sp>
      <p:sp>
        <p:nvSpPr>
          <p:cNvPr id="8" name="TextBox 7"/>
          <p:cNvSpPr txBox="1"/>
          <p:nvPr/>
        </p:nvSpPr>
        <p:spPr>
          <a:xfrm>
            <a:off x="371599" y="5072896"/>
            <a:ext cx="8352928" cy="1785104"/>
          </a:xfrm>
          <a:prstGeom prst="rect">
            <a:avLst/>
          </a:prstGeom>
          <a:noFill/>
        </p:spPr>
        <p:txBody>
          <a:bodyPr wrap="square" rtlCol="0">
            <a:spAutoFit/>
          </a:bodyPr>
          <a:lstStyle/>
          <a:p>
            <a:pPr lvl="0"/>
            <a:r>
              <a:rPr lang="en-GB" sz="1000" dirty="0" smtClean="0"/>
              <a:t>[1] </a:t>
            </a:r>
            <a:r>
              <a:rPr lang="en-GB" sz="1000" dirty="0" err="1"/>
              <a:t>Dondrup</a:t>
            </a:r>
            <a:r>
              <a:rPr lang="en-GB" sz="1000" dirty="0"/>
              <a:t>, C.; </a:t>
            </a:r>
            <a:r>
              <a:rPr lang="en-GB" sz="1000" dirty="0" err="1"/>
              <a:t>Bellotto</a:t>
            </a:r>
            <a:r>
              <a:rPr lang="en-GB" sz="1000" dirty="0"/>
              <a:t>, N.; Jovan, F; </a:t>
            </a:r>
            <a:r>
              <a:rPr lang="en-GB" sz="1000" dirty="0" err="1"/>
              <a:t>Hanheide</a:t>
            </a:r>
            <a:r>
              <a:rPr lang="en-GB" sz="1000" dirty="0"/>
              <a:t>, M. </a:t>
            </a:r>
            <a:r>
              <a:rPr lang="en-GB" sz="1000" b="1" dirty="0"/>
              <a:t>Real-time </a:t>
            </a:r>
            <a:r>
              <a:rPr lang="en-GB" sz="1000" b="1" dirty="0" err="1"/>
              <a:t>multisensor</a:t>
            </a:r>
            <a:r>
              <a:rPr lang="en-GB" sz="1000" b="1" dirty="0"/>
              <a:t> people tracking for human-robot spatial interaction</a:t>
            </a:r>
            <a:r>
              <a:rPr lang="en-GB" sz="1000" dirty="0"/>
              <a:t>. In: </a:t>
            </a:r>
            <a:r>
              <a:rPr lang="en-GB" sz="1000" i="1" dirty="0"/>
              <a:t>Workshop on Machine Learning for Social Robotics at International Conference on Robotics and Automation (ICRA),</a:t>
            </a:r>
            <a:r>
              <a:rPr lang="en-GB" sz="1000" dirty="0"/>
              <a:t> 2015</a:t>
            </a:r>
            <a:r>
              <a:rPr lang="en-GB" sz="1000" dirty="0" smtClean="0"/>
              <a:t>.</a:t>
            </a:r>
          </a:p>
          <a:p>
            <a:r>
              <a:rPr lang="en-GB" sz="1000" dirty="0" smtClean="0"/>
              <a:t>[2] </a:t>
            </a:r>
            <a:r>
              <a:rPr lang="en-GB" sz="1000" dirty="0" err="1" smtClean="0"/>
              <a:t>Dondrup</a:t>
            </a:r>
            <a:r>
              <a:rPr lang="en-GB" sz="1000" dirty="0"/>
              <a:t>, C.; </a:t>
            </a:r>
            <a:r>
              <a:rPr lang="en-GB" sz="1000" dirty="0" err="1"/>
              <a:t>Bellotto</a:t>
            </a:r>
            <a:r>
              <a:rPr lang="en-GB" sz="1000" dirty="0"/>
              <a:t>, N.; </a:t>
            </a:r>
            <a:r>
              <a:rPr lang="en-GB" sz="1000" dirty="0" err="1"/>
              <a:t>Hanheide</a:t>
            </a:r>
            <a:r>
              <a:rPr lang="en-GB" sz="1000" dirty="0"/>
              <a:t>, M.; Eder, K.; Leonards, U. </a:t>
            </a:r>
            <a:r>
              <a:rPr lang="en-GB" sz="1000" b="1" dirty="0"/>
              <a:t>A Computational Model of Human-Robot Spatial Interactions Based on a Qualitative Trajectory Calculus</a:t>
            </a:r>
            <a:r>
              <a:rPr lang="en-GB" sz="1000" dirty="0"/>
              <a:t>. In: </a:t>
            </a:r>
            <a:r>
              <a:rPr lang="en-GB" sz="1000" i="1" dirty="0"/>
              <a:t>Robotics 2015</a:t>
            </a:r>
            <a:r>
              <a:rPr lang="en-GB" sz="1000" dirty="0"/>
              <a:t>, 4, 63-102</a:t>
            </a:r>
            <a:r>
              <a:rPr lang="en-GB" sz="1000" dirty="0" smtClean="0"/>
              <a:t>.</a:t>
            </a:r>
          </a:p>
          <a:p>
            <a:r>
              <a:rPr lang="en-GB" sz="1000" dirty="0" smtClean="0"/>
              <a:t>[3] </a:t>
            </a:r>
            <a:r>
              <a:rPr lang="en-GB" sz="1000" dirty="0" err="1" smtClean="0"/>
              <a:t>Dondrup</a:t>
            </a:r>
            <a:r>
              <a:rPr lang="en-GB" sz="1000" dirty="0"/>
              <a:t>, C.; </a:t>
            </a:r>
            <a:r>
              <a:rPr lang="en-GB" sz="1000" dirty="0" err="1"/>
              <a:t>Hanheide</a:t>
            </a:r>
            <a:r>
              <a:rPr lang="en-GB" sz="1000" dirty="0"/>
              <a:t>, M. </a:t>
            </a:r>
            <a:r>
              <a:rPr lang="en-GB" sz="1000" b="1" dirty="0"/>
              <a:t>Qualitative Constraints for Human-aware Robot Navigation using Velocity </a:t>
            </a:r>
            <a:r>
              <a:rPr lang="en-GB" sz="1000" b="1" dirty="0" err="1"/>
              <a:t>Costmaps</a:t>
            </a:r>
            <a:r>
              <a:rPr lang="en-GB" sz="1000" dirty="0"/>
              <a:t>. In: </a:t>
            </a:r>
            <a:r>
              <a:rPr lang="en-GB" sz="1000" i="1" dirty="0"/>
              <a:t>International Conference on Robotics and Automation (ICRA).</a:t>
            </a:r>
            <a:r>
              <a:rPr lang="en-GB" sz="1000" dirty="0"/>
              <a:t> 2016.  (submitted)</a:t>
            </a:r>
          </a:p>
          <a:p>
            <a:r>
              <a:rPr lang="en-GB" sz="1000" dirty="0" smtClean="0"/>
              <a:t>[4] </a:t>
            </a:r>
            <a:r>
              <a:rPr lang="en-GB" sz="1000" dirty="0" err="1"/>
              <a:t>Dondrup</a:t>
            </a:r>
            <a:r>
              <a:rPr lang="en-GB" sz="1000" dirty="0"/>
              <a:t>, C.; </a:t>
            </a:r>
            <a:r>
              <a:rPr lang="en-GB" sz="1000" dirty="0" err="1"/>
              <a:t>Hanheide</a:t>
            </a:r>
            <a:r>
              <a:rPr lang="en-GB" sz="1000" dirty="0"/>
              <a:t>, M. </a:t>
            </a:r>
            <a:r>
              <a:rPr lang="en-GB" sz="1000" b="1" dirty="0"/>
              <a:t>Learning Qualitative Constraints from Demonstration for a Human-aware Local Planner</a:t>
            </a:r>
            <a:r>
              <a:rPr lang="en-GB" sz="1000" dirty="0"/>
              <a:t>. In: </a:t>
            </a:r>
            <a:r>
              <a:rPr lang="en-GB" sz="1000" i="1" dirty="0"/>
              <a:t>ACM/IEEE international conference on Human-robot interaction</a:t>
            </a:r>
            <a:r>
              <a:rPr lang="en-GB" sz="1000" dirty="0"/>
              <a:t>. ACM, 2016.  (submitted)</a:t>
            </a:r>
          </a:p>
          <a:p>
            <a:r>
              <a:rPr lang="en-GB" sz="1000" dirty="0" smtClean="0"/>
              <a:t>[5] </a:t>
            </a:r>
            <a:r>
              <a:rPr lang="en-GB" sz="1000" dirty="0" err="1"/>
              <a:t>Hebesberger</a:t>
            </a:r>
            <a:r>
              <a:rPr lang="en-GB" sz="1000" dirty="0"/>
              <a:t>, D.; </a:t>
            </a:r>
            <a:r>
              <a:rPr lang="en-GB" sz="1000" dirty="0" err="1"/>
              <a:t>Dondrup</a:t>
            </a:r>
            <a:r>
              <a:rPr lang="en-GB" sz="1000" dirty="0"/>
              <a:t>, C.; </a:t>
            </a:r>
            <a:r>
              <a:rPr lang="en-GB" sz="1000" dirty="0" err="1"/>
              <a:t>Koertner</a:t>
            </a:r>
            <a:r>
              <a:rPr lang="en-GB" sz="1000" dirty="0"/>
              <a:t>, T.; </a:t>
            </a:r>
            <a:r>
              <a:rPr lang="en-GB" sz="1000" dirty="0" err="1"/>
              <a:t>Gisinger</a:t>
            </a:r>
            <a:r>
              <a:rPr lang="en-GB" sz="1000" dirty="0"/>
              <a:t>, C.; </a:t>
            </a:r>
            <a:r>
              <a:rPr lang="en-GB" sz="1000" dirty="0" err="1"/>
              <a:t>Pripfl</a:t>
            </a:r>
            <a:r>
              <a:rPr lang="en-GB" sz="1000" dirty="0"/>
              <a:t>, J.; </a:t>
            </a:r>
            <a:r>
              <a:rPr lang="en-GB" sz="1000" b="1" dirty="0"/>
              <a:t>Lessons learned from the deployment of a long-term autonomous robot as companion in physical therapy for older adults with dementia. A Mixed Methods Study</a:t>
            </a:r>
            <a:r>
              <a:rPr lang="en-GB" sz="1000" dirty="0"/>
              <a:t>. In: </a:t>
            </a:r>
            <a:r>
              <a:rPr lang="en-GB" sz="1000" i="1" dirty="0"/>
              <a:t>ACM/IEEE international conference on Human-robot interaction</a:t>
            </a:r>
            <a:r>
              <a:rPr lang="en-GB" sz="1000" dirty="0"/>
              <a:t>. ACM, 2016.  (submitted</a:t>
            </a:r>
            <a:r>
              <a:rPr lang="en-GB" sz="1000" dirty="0" smtClean="0"/>
              <a:t>)</a:t>
            </a:r>
            <a:endParaRPr lang="en-GB" sz="1000" dirty="0"/>
          </a:p>
        </p:txBody>
      </p:sp>
    </p:spTree>
    <p:extLst>
      <p:ext uri="{BB962C8B-B14F-4D97-AF65-F5344CB8AC3E}">
        <p14:creationId xmlns:p14="http://schemas.microsoft.com/office/powerpoint/2010/main" val="6432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Previous research beyond L-CAS</a:t>
            </a:r>
            <a:endParaRPr lang="en-GB" dirty="0"/>
          </a:p>
        </p:txBody>
      </p:sp>
      <p:sp>
        <p:nvSpPr>
          <p:cNvPr id="3" name="Content Placeholder 2"/>
          <p:cNvSpPr>
            <a:spLocks noGrp="1"/>
          </p:cNvSpPr>
          <p:nvPr>
            <p:ph idx="1"/>
          </p:nvPr>
        </p:nvSpPr>
        <p:spPr/>
        <p:txBody>
          <a:bodyPr/>
          <a:lstStyle/>
          <a:p>
            <a:r>
              <a:rPr lang="en-GB" dirty="0" smtClean="0"/>
              <a:t>Developmental Robotics [1]</a:t>
            </a:r>
          </a:p>
          <a:p>
            <a:pPr lvl="1"/>
            <a:r>
              <a:rPr lang="en-GB" dirty="0" smtClean="0"/>
              <a:t>How do humans learn and how to apply this to robots</a:t>
            </a:r>
          </a:p>
          <a:p>
            <a:pPr lvl="1"/>
            <a:r>
              <a:rPr lang="en-GB" dirty="0" smtClean="0"/>
              <a:t>Tutoring scenarios</a:t>
            </a:r>
          </a:p>
          <a:p>
            <a:pPr lvl="2"/>
            <a:r>
              <a:rPr lang="en-GB" dirty="0" smtClean="0"/>
              <a:t>Human tutor and robotic tutee.</a:t>
            </a:r>
          </a:p>
          <a:p>
            <a:pPr lvl="2"/>
            <a:r>
              <a:rPr lang="en-GB" dirty="0" smtClean="0"/>
              <a:t>Transferring principles from infant directed behaviour of parents to robotic learning</a:t>
            </a:r>
          </a:p>
          <a:p>
            <a:r>
              <a:rPr lang="en-GB" dirty="0" smtClean="0"/>
              <a:t>Extending current work at L-CAS</a:t>
            </a:r>
          </a:p>
          <a:p>
            <a:pPr lvl="1"/>
            <a:r>
              <a:rPr lang="en-GB" dirty="0" smtClean="0"/>
              <a:t>Include explicit tutoring into live-long learning cycle</a:t>
            </a:r>
          </a:p>
          <a:p>
            <a:pPr lvl="2"/>
            <a:r>
              <a:rPr lang="en-GB" dirty="0" smtClean="0"/>
              <a:t>Complimenting learning from observation/environmental or human feedback</a:t>
            </a:r>
            <a:endParaRPr lang="en-GB" dirty="0"/>
          </a:p>
        </p:txBody>
      </p:sp>
      <p:sp>
        <p:nvSpPr>
          <p:cNvPr id="4" name="TextBox 3"/>
          <p:cNvSpPr txBox="1"/>
          <p:nvPr/>
        </p:nvSpPr>
        <p:spPr>
          <a:xfrm>
            <a:off x="371599" y="6237312"/>
            <a:ext cx="8352928" cy="400110"/>
          </a:xfrm>
          <a:prstGeom prst="rect">
            <a:avLst/>
          </a:prstGeom>
          <a:noFill/>
        </p:spPr>
        <p:txBody>
          <a:bodyPr wrap="square" rtlCol="0">
            <a:spAutoFit/>
          </a:bodyPr>
          <a:lstStyle/>
          <a:p>
            <a:r>
              <a:rPr lang="en-GB" sz="1000" dirty="0" smtClean="0"/>
              <a:t>[1] </a:t>
            </a:r>
            <a:r>
              <a:rPr lang="en-GB" sz="1000" dirty="0" err="1"/>
              <a:t>Dondrup</a:t>
            </a:r>
            <a:r>
              <a:rPr lang="en-GB" sz="1000" dirty="0"/>
              <a:t>, C.; Lohan, K.S.; Saunders, J.; Lehmann, H.; and </a:t>
            </a:r>
            <a:r>
              <a:rPr lang="en-GB" sz="1000" dirty="0" err="1"/>
              <a:t>Nehaniv</a:t>
            </a:r>
            <a:r>
              <a:rPr lang="en-GB" sz="1000" dirty="0"/>
              <a:t>, C.; </a:t>
            </a:r>
            <a:r>
              <a:rPr lang="en-GB" sz="1000" dirty="0" err="1"/>
              <a:t>Wrede</a:t>
            </a:r>
            <a:r>
              <a:rPr lang="en-GB" sz="1000" dirty="0"/>
              <a:t>, B. </a:t>
            </a:r>
            <a:r>
              <a:rPr lang="en-GB" sz="1000" b="1" dirty="0"/>
              <a:t>Keyword detection in human-robot tutoring scenarios.</a:t>
            </a:r>
            <a:r>
              <a:rPr lang="en-GB" sz="1000" dirty="0"/>
              <a:t> In:</a:t>
            </a:r>
            <a:r>
              <a:rPr lang="en-GB" sz="1000" i="1" dirty="0"/>
              <a:t> Humanoids,</a:t>
            </a:r>
            <a:r>
              <a:rPr lang="en-GB" sz="1000" dirty="0"/>
              <a:t> November 2012, Osaka, Japan. </a:t>
            </a:r>
          </a:p>
        </p:txBody>
      </p:sp>
    </p:spTree>
    <p:extLst>
      <p:ext uri="{BB962C8B-B14F-4D97-AF65-F5344CB8AC3E}">
        <p14:creationId xmlns:p14="http://schemas.microsoft.com/office/powerpoint/2010/main" val="3578722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research focus</a:t>
            </a:r>
            <a:endParaRPr lang="en-GB" dirty="0"/>
          </a:p>
        </p:txBody>
      </p:sp>
      <p:sp>
        <p:nvSpPr>
          <p:cNvPr id="3" name="Content Placeholder 2"/>
          <p:cNvSpPr>
            <a:spLocks noGrp="1"/>
          </p:cNvSpPr>
          <p:nvPr>
            <p:ph idx="1"/>
          </p:nvPr>
        </p:nvSpPr>
        <p:spPr/>
        <p:txBody>
          <a:bodyPr/>
          <a:lstStyle/>
          <a:p>
            <a:pPr marL="0" indent="0" algn="ctr">
              <a:buNone/>
            </a:pPr>
            <a:endParaRPr lang="en-GB" b="1" dirty="0" smtClean="0"/>
          </a:p>
          <a:p>
            <a:pPr marL="0" indent="0" algn="ctr">
              <a:buNone/>
            </a:pPr>
            <a:r>
              <a:rPr lang="en-GB" sz="3600" b="1" u="sng" dirty="0" smtClean="0"/>
              <a:t>Human-centred robotics</a:t>
            </a:r>
          </a:p>
          <a:p>
            <a:pPr marL="0" indent="0" algn="ctr">
              <a:buNone/>
            </a:pPr>
            <a:endParaRPr lang="en-GB" b="1" dirty="0" smtClean="0"/>
          </a:p>
          <a:p>
            <a:r>
              <a:rPr lang="en-GB" dirty="0" smtClean="0"/>
              <a:t>Human-Robot Interaction</a:t>
            </a:r>
          </a:p>
          <a:p>
            <a:pPr lvl="1"/>
            <a:r>
              <a:rPr lang="en-GB" dirty="0" smtClean="0"/>
              <a:t>Healthcare for older adults</a:t>
            </a:r>
          </a:p>
          <a:p>
            <a:pPr lvl="1"/>
            <a:r>
              <a:rPr lang="en-GB" dirty="0" smtClean="0"/>
              <a:t>Assistive Living/Robotics</a:t>
            </a:r>
          </a:p>
          <a:p>
            <a:pPr lvl="1"/>
            <a:r>
              <a:rPr lang="en-GB" dirty="0" smtClean="0"/>
              <a:t>Live-long learning and adaptation.</a:t>
            </a:r>
          </a:p>
          <a:p>
            <a:r>
              <a:rPr lang="en-GB" dirty="0" smtClean="0"/>
              <a:t>Long-term autonomy in populated environments</a:t>
            </a:r>
            <a:endParaRPr lang="en-GB" dirty="0"/>
          </a:p>
        </p:txBody>
      </p:sp>
    </p:spTree>
    <p:extLst>
      <p:ext uri="{BB962C8B-B14F-4D97-AF65-F5344CB8AC3E}">
        <p14:creationId xmlns:p14="http://schemas.microsoft.com/office/powerpoint/2010/main" val="3682391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Funding opportunities</a:t>
            </a:r>
            <a:br>
              <a:rPr lang="en-GB" dirty="0" smtClean="0"/>
            </a:br>
            <a:r>
              <a:rPr lang="en-GB" dirty="0" smtClean="0"/>
              <a:t>in the first 12 month</a:t>
            </a:r>
            <a:endParaRPr lang="en-GB" dirty="0"/>
          </a:p>
        </p:txBody>
      </p:sp>
      <p:sp>
        <p:nvSpPr>
          <p:cNvPr id="3" name="Content Placeholder 2"/>
          <p:cNvSpPr>
            <a:spLocks noGrp="1"/>
          </p:cNvSpPr>
          <p:nvPr>
            <p:ph idx="1"/>
          </p:nvPr>
        </p:nvSpPr>
        <p:spPr/>
        <p:txBody>
          <a:bodyPr>
            <a:normAutofit lnSpcReduction="10000"/>
          </a:bodyPr>
          <a:lstStyle/>
          <a:p>
            <a:r>
              <a:rPr lang="en-GB" dirty="0" smtClean="0"/>
              <a:t>EPSRC early careers researcher</a:t>
            </a:r>
          </a:p>
          <a:p>
            <a:pPr lvl="1"/>
            <a:r>
              <a:rPr lang="en-GB" dirty="0" smtClean="0"/>
              <a:t>Grant proposal within the first 36 month of lecturer employment</a:t>
            </a:r>
          </a:p>
          <a:p>
            <a:pPr lvl="2"/>
            <a:r>
              <a:rPr lang="en-GB" dirty="0" smtClean="0"/>
              <a:t>Funding capped at £125,000 for maximum of 2 years</a:t>
            </a:r>
          </a:p>
          <a:p>
            <a:pPr lvl="1"/>
            <a:r>
              <a:rPr lang="en-GB" dirty="0" smtClean="0"/>
              <a:t>Possible focus:</a:t>
            </a:r>
          </a:p>
          <a:p>
            <a:pPr lvl="2"/>
            <a:r>
              <a:rPr lang="en-GB" dirty="0" smtClean="0"/>
              <a:t>Health care for the elderly</a:t>
            </a:r>
          </a:p>
          <a:p>
            <a:pPr lvl="3"/>
            <a:r>
              <a:rPr lang="en-GB" dirty="0" smtClean="0"/>
              <a:t>Elder care home/s in the greater Lincoln area</a:t>
            </a:r>
          </a:p>
          <a:p>
            <a:pPr lvl="3"/>
            <a:r>
              <a:rPr lang="en-GB" dirty="0" smtClean="0"/>
              <a:t>Building on walking therapy and human-aware navigation for older adults</a:t>
            </a:r>
          </a:p>
          <a:p>
            <a:pPr lvl="2"/>
            <a:r>
              <a:rPr lang="en-GB" dirty="0" smtClean="0"/>
              <a:t>Automated warehouse scenarios</a:t>
            </a:r>
          </a:p>
          <a:p>
            <a:pPr lvl="3"/>
            <a:r>
              <a:rPr lang="en-GB" dirty="0" smtClean="0"/>
              <a:t>Food production in Lincolnshire</a:t>
            </a:r>
          </a:p>
          <a:p>
            <a:pPr lvl="3"/>
            <a:r>
              <a:rPr lang="en-GB" dirty="0" smtClean="0"/>
              <a:t>Applying previous work to fleets of robots</a:t>
            </a:r>
          </a:p>
          <a:p>
            <a:pPr lvl="2"/>
            <a:endParaRPr lang="en-GB" dirty="0"/>
          </a:p>
        </p:txBody>
      </p:sp>
    </p:spTree>
    <p:extLst>
      <p:ext uri="{BB962C8B-B14F-4D97-AF65-F5344CB8AC3E}">
        <p14:creationId xmlns:p14="http://schemas.microsoft.com/office/powerpoint/2010/main" val="2270448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Funding </a:t>
            </a:r>
            <a:r>
              <a:rPr lang="en-GB" dirty="0" smtClean="0"/>
              <a:t>opportunities</a:t>
            </a:r>
            <a:br>
              <a:rPr lang="en-GB" dirty="0" smtClean="0"/>
            </a:br>
            <a:r>
              <a:rPr lang="en-GB" dirty="0" smtClean="0"/>
              <a:t>in </a:t>
            </a:r>
            <a:r>
              <a:rPr lang="en-GB" dirty="0"/>
              <a:t>the first 12 month</a:t>
            </a:r>
          </a:p>
        </p:txBody>
      </p:sp>
      <p:sp>
        <p:nvSpPr>
          <p:cNvPr id="3" name="Content Placeholder 2"/>
          <p:cNvSpPr>
            <a:spLocks noGrp="1"/>
          </p:cNvSpPr>
          <p:nvPr>
            <p:ph idx="1"/>
          </p:nvPr>
        </p:nvSpPr>
        <p:spPr/>
        <p:txBody>
          <a:bodyPr>
            <a:normAutofit/>
          </a:bodyPr>
          <a:lstStyle/>
          <a:p>
            <a:r>
              <a:rPr lang="en-GB" dirty="0" smtClean="0"/>
              <a:t>Contributing to and extending current </a:t>
            </a:r>
            <a:r>
              <a:rPr lang="en-GB" dirty="0" err="1" smtClean="0"/>
              <a:t>Agri</a:t>
            </a:r>
            <a:r>
              <a:rPr lang="en-GB" dirty="0" smtClean="0"/>
              <a:t>-Food Technology projects</a:t>
            </a:r>
          </a:p>
          <a:p>
            <a:pPr lvl="1"/>
            <a:r>
              <a:rPr lang="en-GB" dirty="0" smtClean="0"/>
              <a:t>Automated harvesting</a:t>
            </a:r>
          </a:p>
          <a:p>
            <a:pPr lvl="1"/>
            <a:r>
              <a:rPr lang="en-GB" dirty="0" smtClean="0"/>
              <a:t>Possible funding bodies: BBSRC, Innovate UK, Local producers, etc.</a:t>
            </a:r>
          </a:p>
          <a:p>
            <a:pPr lvl="1"/>
            <a:r>
              <a:rPr lang="en-GB" dirty="0" smtClean="0"/>
              <a:t>Using computer vision detection and tracking pipeline</a:t>
            </a:r>
          </a:p>
          <a:p>
            <a:pPr lvl="2"/>
            <a:r>
              <a:rPr lang="en-GB" dirty="0" smtClean="0"/>
              <a:t>Developed for people detection and tracking</a:t>
            </a:r>
          </a:p>
          <a:p>
            <a:pPr lvl="2"/>
            <a:r>
              <a:rPr lang="en-GB" dirty="0" smtClean="0"/>
              <a:t>Simple algorithms transferrable to other applications</a:t>
            </a:r>
          </a:p>
          <a:p>
            <a:pPr lvl="2"/>
            <a:r>
              <a:rPr lang="en-GB" dirty="0" smtClean="0"/>
              <a:t>Tracking can be used in “3D Vision Assisted Robotic Harvesting of Broccoli” project</a:t>
            </a:r>
          </a:p>
        </p:txBody>
      </p:sp>
    </p:spTree>
    <p:extLst>
      <p:ext uri="{BB962C8B-B14F-4D97-AF65-F5344CB8AC3E}">
        <p14:creationId xmlns:p14="http://schemas.microsoft.com/office/powerpoint/2010/main" val="76005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funding opportunities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Follow-up projects of STRANDS</a:t>
            </a:r>
          </a:p>
          <a:p>
            <a:r>
              <a:rPr lang="en-GB" dirty="0" smtClean="0"/>
              <a:t>H2020/national projects</a:t>
            </a:r>
          </a:p>
          <a:p>
            <a:pPr lvl="1"/>
            <a:r>
              <a:rPr lang="en-GB" dirty="0" smtClean="0"/>
              <a:t>Birmingham</a:t>
            </a:r>
          </a:p>
          <a:p>
            <a:pPr lvl="1"/>
            <a:r>
              <a:rPr lang="en-GB" dirty="0" smtClean="0"/>
              <a:t>Bielefeld</a:t>
            </a:r>
          </a:p>
          <a:p>
            <a:pPr lvl="1"/>
            <a:r>
              <a:rPr lang="en-GB" dirty="0" smtClean="0"/>
              <a:t>Aachen</a:t>
            </a:r>
          </a:p>
          <a:p>
            <a:pPr lvl="1"/>
            <a:r>
              <a:rPr lang="en-GB" dirty="0" smtClean="0"/>
              <a:t>Munich</a:t>
            </a:r>
          </a:p>
          <a:p>
            <a:pPr lvl="1"/>
            <a:r>
              <a:rPr lang="en-GB" dirty="0" smtClean="0"/>
              <a:t>Vienna</a:t>
            </a:r>
          </a:p>
          <a:p>
            <a:pPr lvl="1"/>
            <a:r>
              <a:rPr lang="en-GB" dirty="0" smtClean="0"/>
              <a:t>BMW R&amp;D</a:t>
            </a:r>
            <a:endParaRPr lang="en-GB" dirty="0"/>
          </a:p>
          <a:p>
            <a:pPr lvl="1"/>
            <a:r>
              <a:rPr lang="en-GB" dirty="0" smtClean="0"/>
              <a:t>Freiburg</a:t>
            </a:r>
          </a:p>
          <a:p>
            <a:pPr lvl="1"/>
            <a:r>
              <a:rPr lang="en-GB" dirty="0" smtClean="0"/>
              <a:t>Edinburg</a:t>
            </a:r>
          </a:p>
          <a:p>
            <a:pPr lvl="1"/>
            <a:r>
              <a:rPr lang="en-GB" dirty="0" smtClean="0"/>
              <a:t>Stockholm</a:t>
            </a:r>
          </a:p>
          <a:p>
            <a:pPr lvl="1"/>
            <a:r>
              <a:rPr lang="en-GB" dirty="0" smtClean="0"/>
              <a:t>Bergen</a:t>
            </a:r>
          </a:p>
          <a:p>
            <a:pPr lvl="1"/>
            <a:r>
              <a:rPr lang="en-GB" dirty="0" smtClean="0"/>
              <a:t>Orebro</a:t>
            </a:r>
          </a:p>
          <a:p>
            <a:pPr lvl="1"/>
            <a:r>
              <a:rPr lang="en-GB" dirty="0" smtClean="0"/>
              <a:t>Etc.</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2780928"/>
            <a:ext cx="5952724" cy="3387729"/>
          </a:xfrm>
          <a:prstGeom prst="rect">
            <a:avLst/>
          </a:prstGeom>
        </p:spPr>
      </p:pic>
    </p:spTree>
    <p:extLst>
      <p:ext uri="{BB962C8B-B14F-4D97-AF65-F5344CB8AC3E}">
        <p14:creationId xmlns:p14="http://schemas.microsoft.com/office/powerpoint/2010/main" val="4042190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H2020 – SPARC</a:t>
            </a:r>
            <a:endParaRPr lang="en-GB" dirty="0"/>
          </a:p>
        </p:txBody>
      </p:sp>
      <p:sp>
        <p:nvSpPr>
          <p:cNvPr id="3" name="Content Placeholder 2"/>
          <p:cNvSpPr>
            <a:spLocks noGrp="1"/>
          </p:cNvSpPr>
          <p:nvPr>
            <p:ph idx="1"/>
          </p:nvPr>
        </p:nvSpPr>
        <p:spPr>
          <a:xfrm>
            <a:off x="457200" y="1578496"/>
            <a:ext cx="4114800" cy="4525963"/>
          </a:xfrm>
        </p:spPr>
        <p:txBody>
          <a:bodyPr>
            <a:normAutofit fontScale="92500" lnSpcReduction="10000"/>
          </a:bodyPr>
          <a:lstStyle/>
          <a:p>
            <a:pPr marL="0" indent="0">
              <a:buNone/>
            </a:pPr>
            <a:r>
              <a:rPr lang="en-GB" b="1" dirty="0"/>
              <a:t>End User Market Domains</a:t>
            </a:r>
            <a:endParaRPr lang="en-GB" b="1" dirty="0" smtClean="0"/>
          </a:p>
          <a:p>
            <a:r>
              <a:rPr lang="en-GB" dirty="0" smtClean="0"/>
              <a:t>Healthcare</a:t>
            </a:r>
          </a:p>
          <a:p>
            <a:pPr lvl="1"/>
            <a:r>
              <a:rPr lang="en-GB" dirty="0" smtClean="0"/>
              <a:t>Assistive Robotics, Therapy and Rehabilitation</a:t>
            </a:r>
          </a:p>
          <a:p>
            <a:r>
              <a:rPr lang="en-GB" dirty="0" smtClean="0"/>
              <a:t>Consumer</a:t>
            </a:r>
          </a:p>
          <a:p>
            <a:pPr lvl="1"/>
            <a:r>
              <a:rPr lang="en-GB" dirty="0" smtClean="0"/>
              <a:t>Assistive Living</a:t>
            </a:r>
          </a:p>
          <a:p>
            <a:r>
              <a:rPr lang="en-GB" dirty="0" smtClean="0"/>
              <a:t>Logistics &amp; Transport</a:t>
            </a:r>
          </a:p>
          <a:p>
            <a:pPr lvl="1"/>
            <a:r>
              <a:rPr lang="en-GB" dirty="0" smtClean="0"/>
              <a:t>Warehousing, Goods Transport</a:t>
            </a:r>
          </a:p>
          <a:p>
            <a:r>
              <a:rPr lang="en-GB" dirty="0" smtClean="0"/>
              <a:t>Agriculture</a:t>
            </a:r>
          </a:p>
          <a:p>
            <a:pPr lvl="1"/>
            <a:r>
              <a:rPr lang="en-GB" dirty="0" smtClean="0"/>
              <a:t>Agriculture</a:t>
            </a:r>
            <a:endParaRPr lang="en-GB" dirty="0"/>
          </a:p>
        </p:txBody>
      </p:sp>
      <p:sp>
        <p:nvSpPr>
          <p:cNvPr id="4" name="Content Placeholder 2"/>
          <p:cNvSpPr txBox="1">
            <a:spLocks/>
          </p:cNvSpPr>
          <p:nvPr/>
        </p:nvSpPr>
        <p:spPr>
          <a:xfrm>
            <a:off x="4716016" y="1578496"/>
            <a:ext cx="41148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b="1" dirty="0" smtClean="0"/>
              <a:t>Robot Abilities</a:t>
            </a:r>
          </a:p>
          <a:p>
            <a:r>
              <a:rPr lang="en-GB" dirty="0" smtClean="0"/>
              <a:t>Adaptability</a:t>
            </a:r>
          </a:p>
          <a:p>
            <a:pPr lvl="1"/>
            <a:r>
              <a:rPr lang="en-GB" dirty="0" smtClean="0"/>
              <a:t>Shaping of robot behaviour</a:t>
            </a:r>
          </a:p>
          <a:p>
            <a:r>
              <a:rPr lang="en-GB" dirty="0" smtClean="0"/>
              <a:t>Interaction Ability</a:t>
            </a:r>
          </a:p>
          <a:p>
            <a:pPr lvl="1"/>
            <a:r>
              <a:rPr lang="en-GB" dirty="0" smtClean="0"/>
              <a:t>Human-aware navigation</a:t>
            </a:r>
          </a:p>
          <a:p>
            <a:pPr lvl="1"/>
            <a:r>
              <a:rPr lang="en-GB" dirty="0" smtClean="0"/>
              <a:t>Tutoring</a:t>
            </a:r>
          </a:p>
          <a:p>
            <a:r>
              <a:rPr lang="en-GB" dirty="0" smtClean="0"/>
              <a:t>Motion Ability</a:t>
            </a:r>
          </a:p>
          <a:p>
            <a:pPr lvl="1"/>
            <a:r>
              <a:rPr lang="en-GB" dirty="0" smtClean="0"/>
              <a:t>Human-aware and long-term navigation</a:t>
            </a:r>
          </a:p>
          <a:p>
            <a:r>
              <a:rPr lang="en-GB" dirty="0" smtClean="0"/>
              <a:t>Perception Ability</a:t>
            </a:r>
          </a:p>
          <a:p>
            <a:pPr lvl="1"/>
            <a:r>
              <a:rPr lang="en-GB" dirty="0" smtClean="0"/>
              <a:t>People perception</a:t>
            </a:r>
            <a:endParaRPr lang="en-GB" dirty="0"/>
          </a:p>
        </p:txBody>
      </p:sp>
    </p:spTree>
    <p:extLst>
      <p:ext uri="{BB962C8B-B14F-4D97-AF65-F5344CB8AC3E}">
        <p14:creationId xmlns:p14="http://schemas.microsoft.com/office/powerpoint/2010/main" val="3505786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1379</TotalTime>
  <Words>2285</Words>
  <Application>Microsoft Office PowerPoint</Application>
  <PresentationFormat>On-screen Show (4:3)</PresentationFormat>
  <Paragraphs>151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Theme2</vt:lpstr>
      <vt:lpstr>Growing impactful research and acquiring external funding </vt:lpstr>
      <vt:lpstr>Outline</vt:lpstr>
      <vt:lpstr>Current research and impact</vt:lpstr>
      <vt:lpstr>Previous research beyond L-CAS</vt:lpstr>
      <vt:lpstr>Future research focus</vt:lpstr>
      <vt:lpstr>Funding opportunities in the first 12 month</vt:lpstr>
      <vt:lpstr>Funding opportunities in the first 12 month</vt:lpstr>
      <vt:lpstr>General funding opportunities</vt:lpstr>
      <vt:lpstr>H2020 – SPARC</vt:lpstr>
      <vt:lpstr>H2020 – Current calls</vt:lpstr>
      <vt:lpstr>5 Year Plan</vt:lpstr>
      <vt:lpstr>Thank you!</vt:lpstr>
    </vt:vector>
  </TitlesOfParts>
  <Company>University of Lincoln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Dondrup</dc:creator>
  <cp:lastModifiedBy>Christian Dondrup</cp:lastModifiedBy>
  <cp:revision>83</cp:revision>
  <dcterms:created xsi:type="dcterms:W3CDTF">2015-11-09T11:17:11Z</dcterms:created>
  <dcterms:modified xsi:type="dcterms:W3CDTF">2015-11-12T19:42:01Z</dcterms:modified>
</cp:coreProperties>
</file>