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1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9D19C9-4F97-4BF8-B2C4-B64C8B000168}" type="datetimeFigureOut">
              <a:rPr lang="en-US" smtClean="0"/>
              <a:pPr/>
              <a:t>9/30/2009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9D0EEB-711E-48D3-8A9E-4078191B224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9D0EEB-711E-48D3-8A9E-4078191B2246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9D0EEB-711E-48D3-8A9E-4078191B2246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9D0EEB-711E-48D3-8A9E-4078191B2246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9D0EEB-711E-48D3-8A9E-4078191B2246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9D0EEB-711E-48D3-8A9E-4078191B2246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9D0EEB-711E-48D3-8A9E-4078191B2246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ame Side Corner Rectangle 6"/>
          <p:cNvSpPr/>
          <p:nvPr/>
        </p:nvSpPr>
        <p:spPr>
          <a:xfrm flipV="1">
            <a:off x="228600" y="4724400"/>
            <a:ext cx="8686800" cy="1828800"/>
          </a:xfrm>
          <a:prstGeom prst="round2SameRect">
            <a:avLst>
              <a:gd name="adj1" fmla="val 10784"/>
              <a:gd name="adj2" fmla="val 0"/>
            </a:avLst>
          </a:prstGeom>
          <a:solidFill>
            <a:schemeClr val="tx2"/>
          </a:soli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 Same Side Corner Rectangle 7"/>
          <p:cNvSpPr/>
          <p:nvPr/>
        </p:nvSpPr>
        <p:spPr>
          <a:xfrm>
            <a:off x="228600" y="228600"/>
            <a:ext cx="8686800" cy="4419600"/>
          </a:xfrm>
          <a:prstGeom prst="round2SameRect">
            <a:avLst>
              <a:gd name="adj1" fmla="val 2821"/>
              <a:gd name="adj2" fmla="val 0"/>
            </a:avLst>
          </a:prstGeom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609600" y="533400"/>
            <a:ext cx="7924800" cy="3886201"/>
          </a:xfrm>
        </p:spPr>
        <p:txBody>
          <a:bodyPr>
            <a:norm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304800" y="4800600"/>
            <a:ext cx="8534400" cy="16002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>
                <a:solidFill>
                  <a:schemeClr val="bg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dt" sz="half" idx="10"/>
          </p:nvPr>
        </p:nvSpPr>
        <p:spPr>
          <a:xfrm>
            <a:off x="228600" y="6553200"/>
            <a:ext cx="2133600" cy="287782"/>
          </a:xfrm>
        </p:spPr>
        <p:txBody>
          <a:bodyPr/>
          <a:lstStyle/>
          <a:p>
            <a:fld id="{DA7F5D71-827C-4F79-808D-5DFF47F384E6}" type="datetimeFigureOut">
              <a:rPr lang="en-US" smtClean="0"/>
              <a:pPr/>
              <a:t>9/30/2009</a:t>
            </a:fld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11"/>
          </p:nvPr>
        </p:nvSpPr>
        <p:spPr>
          <a:xfrm>
            <a:off x="2895600" y="6553200"/>
            <a:ext cx="3429000" cy="287782"/>
          </a:xfrm>
        </p:spPr>
        <p:txBody>
          <a:bodyPr/>
          <a:lstStyle/>
          <a:p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2"/>
          </p:nvPr>
        </p:nvSpPr>
        <p:spPr>
          <a:xfrm>
            <a:off x="6858000" y="6553200"/>
            <a:ext cx="2057400" cy="287782"/>
          </a:xfrm>
        </p:spPr>
        <p:txBody>
          <a:bodyPr/>
          <a:lstStyle/>
          <a:p>
            <a:fld id="{8EA83720-82CA-4B14-BFDE-6465117083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F5D71-827C-4F79-808D-5DFF47F384E6}" type="datetimeFigureOut">
              <a:rPr lang="en-US" smtClean="0"/>
              <a:pPr/>
              <a:t>9/30/2009</a:t>
            </a:fld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83720-82CA-4B14-BFDE-6465117083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400800" cy="60499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F5D71-827C-4F79-808D-5DFF47F384E6}" type="datetimeFigureOut">
              <a:rPr lang="en-US" smtClean="0"/>
              <a:pPr/>
              <a:t>9/30/2009</a:t>
            </a:fld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83720-82CA-4B14-BFDE-6465117083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ound Same Side Corner Rectangle 6"/>
          <p:cNvSpPr/>
          <p:nvPr/>
        </p:nvSpPr>
        <p:spPr>
          <a:xfrm rot="5400000">
            <a:off x="4862513" y="2300287"/>
            <a:ext cx="6096000" cy="1952625"/>
          </a:xfrm>
          <a:prstGeom prst="round2SameRect">
            <a:avLst>
              <a:gd name="adj1" fmla="val 4902"/>
              <a:gd name="adj2" fmla="val 0"/>
            </a:avLst>
          </a:prstGeom>
          <a:solidFill>
            <a:schemeClr val="accent1"/>
          </a:soli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>
            <a:spLocks noGrp="1"/>
          </p:cNvSpPr>
          <p:nvPr>
            <p:ph type="title" orient="vert"/>
          </p:nvPr>
        </p:nvSpPr>
        <p:spPr>
          <a:xfrm>
            <a:off x="7029450" y="274638"/>
            <a:ext cx="1752600" cy="5973762"/>
          </a:xfrm>
        </p:spPr>
        <p:txBody>
          <a:bodyPr vert="eaVert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28600" y="6528816"/>
            <a:ext cx="8686800" cy="1588"/>
          </a:xfrm>
          <a:prstGeom prst="line">
            <a:avLst/>
          </a:prstGeom>
          <a:ln w="12700" cap="rnd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F5D71-827C-4F79-808D-5DFF47F384E6}" type="datetimeFigureOut">
              <a:rPr lang="en-US" smtClean="0"/>
              <a:pPr/>
              <a:t>9/30/2009</a:t>
            </a:fld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83720-82CA-4B14-BFDE-6465117083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Same Side Corner Rectangle 7"/>
          <p:cNvSpPr/>
          <p:nvPr/>
        </p:nvSpPr>
        <p:spPr>
          <a:xfrm>
            <a:off x="228600" y="228600"/>
            <a:ext cx="8686800" cy="4953000"/>
          </a:xfrm>
          <a:prstGeom prst="round2SameRect">
            <a:avLst>
              <a:gd name="adj1" fmla="val 2821"/>
              <a:gd name="adj2" fmla="val 0"/>
            </a:avLst>
          </a:prstGeom>
          <a:solidFill>
            <a:schemeClr val="tx2"/>
          </a:soli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 Same Side Corner Rectangle 6"/>
          <p:cNvSpPr/>
          <p:nvPr/>
        </p:nvSpPr>
        <p:spPr>
          <a:xfrm flipV="1">
            <a:off x="228600" y="5257800"/>
            <a:ext cx="8686800" cy="1295400"/>
          </a:xfrm>
          <a:prstGeom prst="round2SameRect">
            <a:avLst>
              <a:gd name="adj1" fmla="val 10784"/>
              <a:gd name="adj2" fmla="val 0"/>
            </a:avLst>
          </a:prstGeom>
          <a:solidFill>
            <a:schemeClr val="accent1"/>
          </a:soli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85800" y="838200"/>
            <a:ext cx="7772400" cy="4191000"/>
          </a:xfrm>
        </p:spPr>
        <p:txBody>
          <a:bodyPr anchor="ctr"/>
          <a:lstStyle>
            <a:lvl1pPr algn="ctr">
              <a:defRPr sz="4800" b="0" cap="none" baseline="0">
                <a:solidFill>
                  <a:schemeClr val="bg2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>
          <a:xfrm>
            <a:off x="722313" y="5410200"/>
            <a:ext cx="7772400" cy="104298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F5D71-827C-4F79-808D-5DFF47F384E6}" type="datetimeFigureOut">
              <a:rPr lang="en-US" smtClean="0"/>
              <a:pPr/>
              <a:t>9/30/2009</a:t>
            </a:fld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83720-82CA-4B14-BFDE-6465117083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sz="half" idx="1"/>
          </p:nvPr>
        </p:nvSpPr>
        <p:spPr>
          <a:xfrm>
            <a:off x="301752" y="1600200"/>
            <a:ext cx="4160520" cy="47548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160520" cy="47548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F5D71-827C-4F79-808D-5DFF47F384E6}" type="datetimeFigureOut">
              <a:rPr lang="en-US" smtClean="0"/>
              <a:pPr/>
              <a:t>9/30/2009</a:t>
            </a:fld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83720-82CA-4B14-BFDE-6465117083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>
          <a:xfrm>
            <a:off x="301752" y="1535112"/>
            <a:ext cx="4160520" cy="827087"/>
          </a:xfrm>
        </p:spPr>
        <p:txBody>
          <a:bodyPr anchor="ctr">
            <a:norm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accent2">
                  <a:shade val="75000"/>
                </a:schemeClr>
              </a:contourClr>
            </a:sp3d>
          </a:bodyPr>
          <a:lstStyle>
            <a:lvl1pPr marL="0" indent="0" algn="ctr">
              <a:buNone/>
              <a:defRPr lang="en-US" sz="2400" b="0" dirty="0" smtClean="0">
                <a:ln w="11430"/>
                <a:solidFill>
                  <a:schemeClr val="tx2"/>
                </a:solidFill>
                <a:effectLst/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/>
          </p:cNvSpPr>
          <p:nvPr>
            <p:ph sz="half" idx="2"/>
          </p:nvPr>
        </p:nvSpPr>
        <p:spPr>
          <a:xfrm>
            <a:off x="301752" y="2373312"/>
            <a:ext cx="41605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4"/>
          <p:cNvSpPr>
            <a:spLocks noGrp="1"/>
          </p:cNvSpPr>
          <p:nvPr>
            <p:ph type="body" sz="quarter" idx="3"/>
          </p:nvPr>
        </p:nvSpPr>
        <p:spPr>
          <a:xfrm>
            <a:off x="4645024" y="1535112"/>
            <a:ext cx="4160520" cy="827087"/>
          </a:xfrm>
        </p:spPr>
        <p:txBody>
          <a:bodyPr anchor="ctr">
            <a:norm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accent2">
                  <a:shade val="75000"/>
                </a:schemeClr>
              </a:contourClr>
            </a:sp3d>
          </a:bodyPr>
          <a:lstStyle>
            <a:lvl1pPr marL="0" indent="0" algn="ctr">
              <a:buNone/>
              <a:defRPr lang="en-US" sz="2400" b="0" dirty="0" smtClean="0">
                <a:ln w="11430"/>
                <a:solidFill>
                  <a:schemeClr val="tx2"/>
                </a:solidFill>
                <a:effectLst/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5"/>
          <p:cNvSpPr>
            <a:spLocks noGrp="1"/>
          </p:cNvSpPr>
          <p:nvPr>
            <p:ph sz="quarter" idx="4"/>
          </p:nvPr>
        </p:nvSpPr>
        <p:spPr>
          <a:xfrm>
            <a:off x="4645024" y="2373312"/>
            <a:ext cx="41605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F5D71-827C-4F79-808D-5DFF47F384E6}" type="datetimeFigureOut">
              <a:rPr lang="en-US" smtClean="0"/>
              <a:pPr/>
              <a:t>9/30/2009</a:t>
            </a:fld>
            <a:endParaRPr lang="en-US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83720-82CA-4B14-BFDE-6465117083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F5D71-827C-4F79-808D-5DFF47F384E6}" type="datetimeFigureOut">
              <a:rPr lang="en-US" smtClean="0"/>
              <a:pPr/>
              <a:t>9/30/2009</a:t>
            </a:fld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83720-82CA-4B14-BFDE-6465117083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F5D71-827C-4F79-808D-5DFF47F384E6}" type="datetimeFigureOut">
              <a:rPr lang="en-US" smtClean="0"/>
              <a:pPr/>
              <a:t>9/30/2009</a:t>
            </a:fld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83720-82CA-4B14-BFDE-6465117083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Same Side Corner Rectangle 7"/>
          <p:cNvSpPr/>
          <p:nvPr/>
        </p:nvSpPr>
        <p:spPr>
          <a:xfrm>
            <a:off x="228600" y="152400"/>
            <a:ext cx="8686800" cy="1295400"/>
          </a:xfrm>
          <a:prstGeom prst="round2SameRect">
            <a:avLst>
              <a:gd name="adj1" fmla="val 4902"/>
              <a:gd name="adj2" fmla="val 0"/>
            </a:avLst>
          </a:prstGeom>
          <a:solidFill>
            <a:schemeClr val="accent1"/>
          </a:soli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4495800" cy="1143000"/>
          </a:xfrm>
        </p:spPr>
        <p:txBody>
          <a:bodyPr anchor="ctr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7244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F5D71-827C-4F79-808D-5DFF47F384E6}" type="datetimeFigureOut">
              <a:rPr lang="en-US" smtClean="0"/>
              <a:pPr/>
              <a:t>9/30/2009</a:t>
            </a:fld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83720-82CA-4B14-BFDE-64651170838A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228600" y="6528816"/>
            <a:ext cx="8686800" cy="1588"/>
          </a:xfrm>
          <a:prstGeom prst="line">
            <a:avLst/>
          </a:prstGeom>
          <a:ln w="12700" cap="rnd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" name="Rectangle 9"/>
          <p:cNvSpPr/>
          <p:nvPr/>
        </p:nvSpPr>
        <p:spPr>
          <a:xfrm>
            <a:off x="4876800" y="152400"/>
            <a:ext cx="3581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967288" y="152400"/>
            <a:ext cx="3400425" cy="1295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body" sz="half" idx="2"/>
          </p:nvPr>
        </p:nvSpPr>
        <p:spPr>
          <a:xfrm>
            <a:off x="5105400" y="228600"/>
            <a:ext cx="3200400" cy="1143000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>
                <a:solidFill>
                  <a:schemeClr val="bg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Same Side Corner Rectangle 7"/>
          <p:cNvSpPr/>
          <p:nvPr/>
        </p:nvSpPr>
        <p:spPr>
          <a:xfrm>
            <a:off x="228600" y="152400"/>
            <a:ext cx="8686800" cy="1295400"/>
          </a:xfrm>
          <a:prstGeom prst="round2SameRect">
            <a:avLst>
              <a:gd name="adj1" fmla="val 4902"/>
              <a:gd name="adj2" fmla="val 0"/>
            </a:avLst>
          </a:prstGeom>
          <a:solidFill>
            <a:schemeClr val="accent1"/>
          </a:soli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pic" idx="1"/>
          </p:nvPr>
        </p:nvSpPr>
        <p:spPr>
          <a:xfrm>
            <a:off x="228600" y="1524000"/>
            <a:ext cx="8686800" cy="4910328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F5D71-827C-4F79-808D-5DFF47F384E6}" type="datetimeFigureOut">
              <a:rPr lang="en-US" smtClean="0"/>
              <a:pPr/>
              <a:t>9/30/2009</a:t>
            </a:fld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83720-82CA-4B14-BFDE-64651170838A}" type="slidenum">
              <a:rPr lang="en-US" smtClean="0"/>
              <a:pPr/>
              <a:t>‹#›</a:t>
            </a:fld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4876800" y="152400"/>
            <a:ext cx="3581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967288" y="152400"/>
            <a:ext cx="3400425" cy="1295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4495800" cy="1143000"/>
          </a:xfrm>
        </p:spPr>
        <p:txBody>
          <a:bodyPr anchor="ctr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body" sz="half" idx="2"/>
          </p:nvPr>
        </p:nvSpPr>
        <p:spPr>
          <a:xfrm>
            <a:off x="5105400" y="228600"/>
            <a:ext cx="3200400" cy="1143000"/>
          </a:xfrm>
        </p:spPr>
        <p:txBody>
          <a:bodyPr anchor="ctr">
            <a:normAutofit/>
          </a:bodyPr>
          <a:lstStyle>
            <a:lvl1pPr marL="0" indent="0">
              <a:buNone/>
              <a:defRPr sz="1600">
                <a:solidFill>
                  <a:schemeClr val="bg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228600" y="6528816"/>
            <a:ext cx="8686800" cy="1588"/>
          </a:xfrm>
          <a:prstGeom prst="line">
            <a:avLst/>
          </a:prstGeom>
          <a:ln w="12700" cap="rnd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ame Side Corner Rectangle 6"/>
          <p:cNvSpPr/>
          <p:nvPr/>
        </p:nvSpPr>
        <p:spPr>
          <a:xfrm>
            <a:off x="228600" y="152400"/>
            <a:ext cx="8686800" cy="1295400"/>
          </a:xfrm>
          <a:prstGeom prst="round2SameRect">
            <a:avLst>
              <a:gd name="adj1" fmla="val 4902"/>
              <a:gd name="adj2" fmla="val 0"/>
            </a:avLst>
          </a:prstGeom>
          <a:solidFill>
            <a:schemeClr val="accent1"/>
          </a:soli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534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600200"/>
            <a:ext cx="85344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8600" y="6520942"/>
            <a:ext cx="2133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DA7F5D71-827C-4F79-808D-5DFF47F384E6}" type="datetimeFigureOut">
              <a:rPr lang="en-US" smtClean="0"/>
              <a:pPr/>
              <a:t>9/30/2009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5600" y="6520942"/>
            <a:ext cx="34290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1800" y="6520942"/>
            <a:ext cx="2133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8EA83720-82CA-4B14-BFDE-64651170838A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228600" y="6524625"/>
            <a:ext cx="8686800" cy="1588"/>
          </a:xfrm>
          <a:prstGeom prst="line">
            <a:avLst/>
          </a:prstGeom>
          <a:ln w="12700" cap="rnd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rgbClr val="FFFFFF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Wingdings 2" pitchFamily="18" charset="2"/>
        <a:buChar char="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2"/>
        </a:buClr>
        <a:buSzPct val="100000"/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630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73736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2194560" indent="-182880" algn="l" defTabSz="914400" rtl="0" eaLnBrk="1" latinLnBrk="0" hangingPunct="1">
        <a:spcBef>
          <a:spcPts val="310"/>
        </a:spcBef>
        <a:buClr>
          <a:schemeClr val="accent2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CIS </a:t>
            </a:r>
            <a:r>
              <a:rPr lang="en-US" smtClean="0"/>
              <a:t>102: </a:t>
            </a:r>
            <a:r>
              <a:rPr lang="en-US" dirty="0" smtClean="0"/>
              <a:t>Problem Solving with Computers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Software developer for over ten years</a:t>
            </a:r>
          </a:p>
          <a:p>
            <a:r>
              <a:rPr lang="en-US" dirty="0" smtClean="0"/>
              <a:t>Contract Software Engineer for Intel, Nike, Tektronix, ESI, and other Portland area companies</a:t>
            </a:r>
          </a:p>
          <a:p>
            <a:r>
              <a:rPr lang="en-US" dirty="0" smtClean="0"/>
              <a:t>Software development business: </a:t>
            </a:r>
            <a:br>
              <a:rPr lang="en-US" dirty="0" smtClean="0"/>
            </a:br>
            <a:r>
              <a:rPr lang="en-US" dirty="0" smtClean="0"/>
              <a:t>Creative </a:t>
            </a:r>
            <a:r>
              <a:rPr lang="en-US" dirty="0" err="1" smtClean="0"/>
              <a:t>CyberSolutions</a:t>
            </a:r>
            <a:endParaRPr lang="en-US" dirty="0" smtClean="0"/>
          </a:p>
          <a:p>
            <a:r>
              <a:rPr lang="en-US" dirty="0" smtClean="0"/>
              <a:t>Third term teaching at LCC</a:t>
            </a:r>
          </a:p>
          <a:p>
            <a:r>
              <a:rPr lang="en-US" dirty="0" smtClean="0"/>
              <a:t>Household</a:t>
            </a:r>
          </a:p>
          <a:p>
            <a:pPr lvl="1"/>
            <a:r>
              <a:rPr lang="en-US" dirty="0" smtClean="0"/>
              <a:t>Wife</a:t>
            </a:r>
          </a:p>
          <a:p>
            <a:pPr lvl="1"/>
            <a:r>
              <a:rPr lang="en-US" dirty="0" smtClean="0"/>
              <a:t>Daughter </a:t>
            </a:r>
          </a:p>
          <a:p>
            <a:pPr lvl="1"/>
            <a:r>
              <a:rPr lang="en-US" dirty="0" smtClean="0"/>
              <a:t>Ten chickens</a:t>
            </a:r>
          </a:p>
          <a:p>
            <a:pPr lvl="1"/>
            <a:r>
              <a:rPr lang="en-US" dirty="0" smtClean="0"/>
              <a:t>50,000+ bees</a:t>
            </a:r>
          </a:p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Amanda and Brianna</a:t>
            </a:r>
            <a:endParaRPr lang="en-US" dirty="0"/>
          </a:p>
        </p:txBody>
      </p:sp>
      <p:pic>
        <p:nvPicPr>
          <p:cNvPr id="4" name="Content Placeholder 3" descr="P1000720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523307" y="1714500"/>
            <a:ext cx="6097385" cy="4572000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Brianna</a:t>
            </a:r>
            <a:endParaRPr lang="en-US" dirty="0"/>
          </a:p>
        </p:txBody>
      </p:sp>
      <p:pic>
        <p:nvPicPr>
          <p:cNvPr id="4" name="Content Placeholder 3" descr="P1000725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523307" y="1714500"/>
            <a:ext cx="6097385" cy="4572000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many CIS majors?</a:t>
            </a:r>
          </a:p>
          <a:p>
            <a:r>
              <a:rPr lang="en-US" dirty="0" smtClean="0"/>
              <a:t>How many have written a computer program?</a:t>
            </a:r>
          </a:p>
          <a:p>
            <a:r>
              <a:rPr lang="en-US" dirty="0" smtClean="0"/>
              <a:t>What language did you use?</a:t>
            </a:r>
          </a:p>
          <a:p>
            <a:r>
              <a:rPr lang="en-US" dirty="0" smtClean="0"/>
              <a:t>What do you want to be able to do after you finish this class?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Methodology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moodle</a:t>
            </a:r>
            <a:endParaRPr lang="en-US" dirty="0" smtClean="0"/>
          </a:p>
          <a:p>
            <a:r>
              <a:rPr lang="en-US" dirty="0" smtClean="0"/>
              <a:t>Syllabus</a:t>
            </a:r>
          </a:p>
          <a:p>
            <a:r>
              <a:rPr lang="en-US" dirty="0" smtClean="0"/>
              <a:t>Textbooks</a:t>
            </a:r>
          </a:p>
          <a:p>
            <a:r>
              <a:rPr lang="en-US" dirty="0" smtClean="0"/>
              <a:t>Small Basic</a:t>
            </a:r>
          </a:p>
          <a:p>
            <a:r>
              <a:rPr lang="en-US" dirty="0" smtClean="0"/>
              <a:t>Raptor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fab">
  <a:themeElements>
    <a:clrScheme name="Prefab">
      <a:dk1>
        <a:sysClr val="windowText" lastClr="000000"/>
      </a:dk1>
      <a:lt1>
        <a:sysClr val="window" lastClr="FFFFFF"/>
      </a:lt1>
      <a:dk2>
        <a:srgbClr val="5D5C64"/>
      </a:dk2>
      <a:lt2>
        <a:srgbClr val="E4D9BE"/>
      </a:lt2>
      <a:accent1>
        <a:srgbClr val="E0B62E"/>
      </a:accent1>
      <a:accent2>
        <a:srgbClr val="E6632E"/>
      </a:accent2>
      <a:accent3>
        <a:srgbClr val="73C1C7"/>
      </a:accent3>
      <a:accent4>
        <a:srgbClr val="75964C"/>
      </a:accent4>
      <a:accent5>
        <a:srgbClr val="C78C45"/>
      </a:accent5>
      <a:accent6>
        <a:srgbClr val="BCA076"/>
      </a:accent6>
      <a:hlink>
        <a:srgbClr val="CF3B0D"/>
      </a:hlink>
      <a:folHlink>
        <a:srgbClr val="7E756C"/>
      </a:folHlink>
    </a:clrScheme>
    <a:fontScheme name="Prefab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宋体"/>
        <a:font script="Hant" typeface="新細明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refab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00000"/>
              </a:schemeClr>
            </a:gs>
            <a:gs pos="30000">
              <a:schemeClr val="phClr">
                <a:tint val="60000"/>
                <a:satMod val="250000"/>
              </a:schemeClr>
            </a:gs>
            <a:gs pos="50000">
              <a:schemeClr val="phClr">
                <a:tint val="57000"/>
                <a:satMod val="250000"/>
              </a:schemeClr>
            </a:gs>
            <a:gs pos="100000">
              <a:schemeClr val="phClr">
                <a:tint val="17000"/>
                <a:satMod val="350000"/>
              </a:schemeClr>
            </a:gs>
          </a:gsLst>
          <a:lin ang="4000000" scaled="1"/>
        </a:gradFill>
        <a:gradFill rotWithShape="1">
          <a:gsLst>
            <a:gs pos="0">
              <a:schemeClr val="phClr">
                <a:tint val="75000"/>
                <a:satMod val="110000"/>
              </a:schemeClr>
            </a:gs>
            <a:gs pos="30000">
              <a:schemeClr val="phClr">
                <a:shade val="75000"/>
                <a:satMod val="130000"/>
              </a:schemeClr>
            </a:gs>
            <a:gs pos="50000">
              <a:schemeClr val="phClr">
                <a:shade val="70000"/>
                <a:satMod val="135000"/>
              </a:schemeClr>
            </a:gs>
            <a:gs pos="100000">
              <a:schemeClr val="phClr">
                <a:tint val="75000"/>
                <a:satMod val="110000"/>
              </a:schemeClr>
            </a:gs>
          </a:gsLst>
          <a:lin ang="40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0000" algn="ct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110000" algn="ctr" rotWithShape="0">
              <a:srgbClr val="000000">
                <a:alpha val="65000"/>
              </a:srgbClr>
            </a:outerShdw>
          </a:effectLst>
        </a:effectStyle>
        <a:effectStyle>
          <a:effectLst>
            <a:outerShdw blurRad="120000" algn="ctr" rotWithShape="0">
              <a:srgbClr val="000000">
                <a:alpha val="70000"/>
              </a:srgbClr>
            </a:outerShdw>
          </a:effectLst>
          <a:scene3d>
            <a:camera prst="orthographicFront"/>
            <a:lightRig rig="glow" dir="t">
              <a:rot lat="0" lon="0" rev="1800000"/>
            </a:lightRig>
          </a:scene3d>
          <a:sp3d contourW="12700" prstMaterial="dkEdge">
            <a:bevelT w="50800" h="44450" prst="angle"/>
            <a:contourClr>
              <a:schemeClr val="phClr">
                <a:shade val="4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110000"/>
              </a:schemeClr>
            </a:gs>
            <a:gs pos="30000">
              <a:schemeClr val="phClr">
                <a:shade val="75000"/>
                <a:satMod val="130000"/>
              </a:schemeClr>
            </a:gs>
            <a:gs pos="50000">
              <a:schemeClr val="phClr">
                <a:shade val="70000"/>
                <a:satMod val="135000"/>
              </a:schemeClr>
            </a:gs>
            <a:gs pos="100000">
              <a:schemeClr val="phClr">
                <a:tint val="75000"/>
                <a:satMod val="110000"/>
              </a:schemeClr>
            </a:gs>
          </a:gsLst>
          <a:lin ang="4000000" scaled="1"/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20000"/>
              </a:schemeClr>
              <a:schemeClr val="phClr">
                <a:tint val="94000"/>
                <a:satMod val="2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Prefab</Template>
  <TotalTime>118</TotalTime>
  <Words>91</Words>
  <Application>Microsoft Office PowerPoint</Application>
  <PresentationFormat>On-screen Show (4:3)</PresentationFormat>
  <Paragraphs>31</Paragraphs>
  <Slides>6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Prefab</vt:lpstr>
      <vt:lpstr>CIS 102: Problem Solving with Computers</vt:lpstr>
      <vt:lpstr>About Me</vt:lpstr>
      <vt:lpstr>Amanda and Brianna</vt:lpstr>
      <vt:lpstr>Brianna</vt:lpstr>
      <vt:lpstr>About You</vt:lpstr>
      <vt:lpstr>Course Methodology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 125H: XHTML</dc:title>
  <dc:creator>Brian</dc:creator>
  <cp:lastModifiedBy>student</cp:lastModifiedBy>
  <cp:revision>18</cp:revision>
  <dcterms:created xsi:type="dcterms:W3CDTF">2009-06-22T16:42:00Z</dcterms:created>
  <dcterms:modified xsi:type="dcterms:W3CDTF">2009-09-30T20:58:21Z</dcterms:modified>
</cp:coreProperties>
</file>