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9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94622" autoAdjust="0"/>
  </p:normalViewPr>
  <p:slideViewPr>
    <p:cSldViewPr>
      <p:cViewPr varScale="1">
        <p:scale>
          <a:sx n="70" d="100"/>
          <a:sy n="70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7273E7-FC1E-445F-8AB5-4F3AF3543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7165C5-59CA-4FAD-B705-760084730505}" type="datetimeFigureOut">
              <a:rPr lang="en-US"/>
              <a:pPr>
                <a:defRPr/>
              </a:pPr>
              <a:t>7/8/2009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A05662-3F10-42B3-892B-EEA272105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8C89D9-5F70-4927-806A-AB84252859B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3AE3122-1A18-482D-825F-106582FB7769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23F1BD-F811-47C9-A567-5BE8C8001225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846D41-A857-4EB4-824B-D038B7C0BE0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847ADF-A604-4209-80C0-669D1B79301D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92F61CD-F01E-435E-930F-16F9420AFA6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3F3141-E58C-4514-AF35-363ABFDBE5F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43EE6B-CFE9-42E0-B04B-6543BBFD00F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5C5CB5C-920B-4A21-9988-016299E8CB2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70E2EB-2F42-471B-A60E-D56B67D29A6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6F3EAF-B966-426A-AD45-034757E2DBAA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A8470C1-A154-4476-96A8-F645BC1D2EA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4601EA-73A1-4334-92A0-AD31E07CF36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01833A-7A4B-4FA5-98A2-0670EA831424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A8280-F1B6-41B6-A779-0D1208EFEB16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227846-04B1-416A-B8C9-978FBB97D92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D0A2B9-4086-40BD-9F75-EB02FFFB4AB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918AE1-FD34-46A0-BD0A-C3A2079AD05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7EB3AC-FCD8-4F24-97E4-75FAF2167DCD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6E3A50-FD3D-4F1A-B4F5-E8C4F40C3982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8B353B-E11E-460B-84C3-6698B9ED0C71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3CA7B9-4BB8-4ACC-83AA-BB0A954A8B6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EBFFF7-CEC6-4CE0-B9DA-711C6BEA3D99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9B666D-C2FD-4CCC-8B5C-B7D2059E7780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E37840-18F2-4941-9A06-F603E5C61A29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F1084B-720B-4DAC-AC94-6E13AEEE2D5F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F4F6E8-DCD0-4A03-9264-212C84823C00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B92D35-9C0A-472B-B9C4-BB5DD15044C5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F4A71-0339-44B0-8C14-5952740B3F7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8EC2EB-1BAF-4BD7-83DE-A2A098F569D5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A05662-3F10-42B3-892B-EEA2721056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23A772-05C4-4AE8-89EA-C9A5BDF02BB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E51315-15BD-4347-9216-D09DF9BE896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98D57B-42D2-42AA-B263-AFFD9460A11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0A0574-F10F-4672-A9C2-FA7F264E106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01E7DE-04E9-4FE4-9A0D-E0BAA26C5561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BA9D-9169-4C17-A73E-7EB4E5642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7C08C-9D6A-44F5-BC33-CEE3A66B2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53C0D-D521-4F81-8C6E-CB84E1A8C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1D4EB-18F4-4BA9-A173-4E451A5FB9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D089-2A16-4C21-9730-2BDEC3F7B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E1A71-94C8-4EAB-B1C0-79CD965FA8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1F4AB-F9A7-4915-AF4A-B787A7749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D0092-C943-4813-93F1-ECD147D6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FB54B-E6A2-45E8-AA8A-FCA92E101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E953F-192C-4B61-A262-2718A4BDD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FDCBE-0285-4D47-9A0C-2EDE58992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508E31E-2E0E-4BB7-AB5E-C851037B8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check.com/showme.s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udents.gov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llinois.gov/tech/" TargetMode="External"/><Relationship Id="rId4" Type="http://schemas.openxmlformats.org/officeDocument/2006/relationships/hyperlink" Target="http://energy.gov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anecc.edu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sameworkshop.org/sesamestreet" TargetMode="External"/><Relationship Id="rId5" Type="http://schemas.openxmlformats.org/officeDocument/2006/relationships/hyperlink" Target="http://www.mugglenet.com/" TargetMode="External"/><Relationship Id="rId4" Type="http://schemas.openxmlformats.org/officeDocument/2006/relationships/hyperlink" Target="http://www.walmart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://terryfelke.com/sparky/sparky1.htm" TargetMode="Externa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WCA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errymorris.net/bestpractic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a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s.go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7924800" cy="947738"/>
          </a:xfrm>
        </p:spPr>
        <p:txBody>
          <a:bodyPr/>
          <a:lstStyle/>
          <a:p>
            <a:r>
              <a:rPr lang="en-US" smtClean="0"/>
              <a:t>Web Development &amp; Design Foundations with XHTML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7924800" cy="895350"/>
          </a:xfrm>
        </p:spPr>
        <p:txBody>
          <a:bodyPr/>
          <a:lstStyle/>
          <a:p>
            <a:r>
              <a:rPr lang="en-US" smtClean="0"/>
              <a:t>Chapter 6</a:t>
            </a:r>
            <a:br>
              <a:rPr lang="en-US" smtClean="0"/>
            </a:br>
            <a:r>
              <a:rPr lang="en-US" smtClean="0"/>
              <a:t>Key Concepts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EBD37-CB85-4882-B0C5-66F3EBC546A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Random</a:t>
            </a:r>
            <a:br>
              <a:rPr lang="en-US" smtClean="0"/>
            </a:br>
            <a:r>
              <a:rPr lang="en-US" smtClean="0"/>
              <a:t>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3429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Sometimes called “Web” Organization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Usually there is no clear path through the site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May be used with artistic or concept sites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Not typically used for commercial sites.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3671888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2" name="Picture 8" descr="Figure6_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2133600"/>
            <a:ext cx="31718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8FD83-BD48-42C6-9B07-1404C1A083C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Site Navigation</a:t>
            </a:r>
            <a:br>
              <a:rPr lang="en-US" smtClean="0"/>
            </a:br>
            <a:r>
              <a:rPr lang="en-US" smtClean="0"/>
              <a:t>Best Practices(1)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391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Make your site easy to navigate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Provide clearly </a:t>
            </a:r>
            <a:r>
              <a:rPr lang="en-US" sz="2400" smtClean="0">
                <a:cs typeface="Times New Roman" pitchFamily="18" charset="0"/>
              </a:rPr>
              <a:t>labeled navigation in the same location on each page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Most common – across top or down left side</a:t>
            </a:r>
            <a:endParaRPr lang="en-US" sz="24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Provide “breadcrumb” navigation 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/>
              <a:t>Types of Navigation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Graphics-based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Text-based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Interactive Navigation Technologies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Image Roll-overs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Java Applet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Flash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DHTML fly-out or dropdown menus</a:t>
            </a:r>
            <a:br>
              <a:rPr lang="en-US" sz="1800" smtClean="0"/>
            </a:br>
            <a:endParaRPr lang="en-US" sz="1800" smtClean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222885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052ED3-9C49-4B96-9FD5-ADC6277FDFA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35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Site Navigation</a:t>
            </a:r>
            <a:br>
              <a:rPr lang="en-US" smtClean="0"/>
            </a:br>
            <a:r>
              <a:rPr lang="en-US" smtClean="0"/>
              <a:t>Best Practices(2)</a:t>
            </a:r>
          </a:p>
        </p:txBody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705600" cy="4038600"/>
          </a:xfrm>
        </p:spPr>
        <p:txBody>
          <a:bodyPr/>
          <a:lstStyle/>
          <a:p>
            <a:r>
              <a:rPr lang="en-US" smtClean="0"/>
              <a:t>Accessibility Tip</a:t>
            </a:r>
          </a:p>
          <a:p>
            <a:pPr lvl="1"/>
            <a:r>
              <a:rPr lang="en-US" smtClean="0"/>
              <a:t>Provide plain text links in the page footer when the main navigation is non-text media such as images, Flash, Java Applet or DHTML.</a:t>
            </a:r>
            <a:endParaRPr lang="en-US" sz="2400" smtClean="0"/>
          </a:p>
        </p:txBody>
      </p:sp>
      <p:sp>
        <p:nvSpPr>
          <p:cNvPr id="23557" name="Rectangle 1028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Rectangle 1029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Rectangle 1030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0" name="Rectangle 1031"/>
          <p:cNvSpPr>
            <a:spLocks noChangeArrowheads="1"/>
          </p:cNvSpPr>
          <p:nvPr/>
        </p:nvSpPr>
        <p:spPr bwMode="auto">
          <a:xfrm>
            <a:off x="2228850" y="208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C1E86E-6B31-4316-B1F0-B72AA2A89AC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Site Navigation</a:t>
            </a:r>
            <a:br>
              <a:rPr lang="en-US" smtClean="0"/>
            </a:br>
            <a:r>
              <a:rPr lang="en-US" smtClean="0"/>
              <a:t>Best Practices(3)</a:t>
            </a:r>
          </a:p>
        </p:txBody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6858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Use a Table of Contents (with links to other parts of the page) for long pages. 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Consider breaking long pages in to multiple shorter pages using Linear Organization.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400" smtClean="0"/>
              <a:t>Large sites may benefit from a site map</a:t>
            </a:r>
            <a:r>
              <a:rPr lang="en-US" sz="2800" smtClean="0"/>
              <a:t> </a:t>
            </a:r>
            <a:r>
              <a:rPr lang="en-US" sz="2400" smtClean="0"/>
              <a:t>or site search feature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24581" name="Rectangle 1028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2" name="Rectangle 1029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3" name="Rectangle 1030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4" name="Rectangle 1032"/>
          <p:cNvSpPr>
            <a:spLocks noChangeArrowheads="1"/>
          </p:cNvSpPr>
          <p:nvPr/>
        </p:nvSpPr>
        <p:spPr bwMode="auto">
          <a:xfrm>
            <a:off x="2628900" y="2014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90EE4D-EA65-47E6-B0E4-987A89CF5E9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304800"/>
            <a:ext cx="4572000" cy="609600"/>
          </a:xfrm>
        </p:spPr>
        <p:txBody>
          <a:bodyPr/>
          <a:lstStyle/>
          <a:p>
            <a:r>
              <a:rPr lang="en-US" sz="3600" smtClean="0"/>
              <a:t>Design Principles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143000"/>
            <a:ext cx="5105400" cy="5029200"/>
          </a:xfrm>
        </p:spPr>
        <p:txBody>
          <a:bodyPr/>
          <a:lstStyle/>
          <a:p>
            <a:r>
              <a:rPr lang="en-US" sz="2800" smtClean="0"/>
              <a:t>Repetition</a:t>
            </a:r>
          </a:p>
          <a:p>
            <a:pPr lvl="1"/>
            <a:r>
              <a:rPr lang="en-US" sz="2400" smtClean="0"/>
              <a:t>Repeat visual elements throughout design</a:t>
            </a:r>
          </a:p>
          <a:p>
            <a:r>
              <a:rPr lang="en-US" sz="2800" smtClean="0"/>
              <a:t>Contrast</a:t>
            </a:r>
          </a:p>
          <a:p>
            <a:pPr lvl="1"/>
            <a:r>
              <a:rPr lang="en-US" sz="2400" smtClean="0"/>
              <a:t>Add visual excitement and draw attention</a:t>
            </a:r>
          </a:p>
          <a:p>
            <a:r>
              <a:rPr lang="en-US" sz="2800" smtClean="0"/>
              <a:t>Proximity</a:t>
            </a:r>
          </a:p>
          <a:p>
            <a:pPr lvl="1"/>
            <a:r>
              <a:rPr lang="en-US" sz="2400" smtClean="0"/>
              <a:t>Group related items</a:t>
            </a:r>
          </a:p>
          <a:p>
            <a:r>
              <a:rPr lang="en-US" sz="2800" smtClean="0"/>
              <a:t>Alignment</a:t>
            </a:r>
          </a:p>
          <a:p>
            <a:pPr lvl="1"/>
            <a:r>
              <a:rPr lang="en-US" sz="2400" smtClean="0"/>
              <a:t>Align elements to create visual unity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230688" cy="6096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0CE8A1-EBBE-4EFF-B2E8-05F035AFAC1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Best Practices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6248400" cy="4191000"/>
          </a:xfrm>
        </p:spPr>
        <p:txBody>
          <a:bodyPr/>
          <a:lstStyle/>
          <a:p>
            <a:r>
              <a:rPr lang="en-US" smtClean="0"/>
              <a:t>Page layout design </a:t>
            </a:r>
          </a:p>
          <a:p>
            <a:r>
              <a:rPr lang="en-US" smtClean="0"/>
              <a:t>Text design</a:t>
            </a:r>
          </a:p>
          <a:p>
            <a:r>
              <a:rPr lang="en-US" smtClean="0"/>
              <a:t>Graphic design</a:t>
            </a:r>
          </a:p>
          <a:p>
            <a:r>
              <a:rPr lang="en-US" smtClean="0"/>
              <a:t>Accessibility considerations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A5FF26-C342-450F-A858-2B6458463D6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Load Time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9200" y="1752600"/>
            <a:ext cx="4114800" cy="4191000"/>
          </a:xfrm>
        </p:spPr>
        <p:txBody>
          <a:bodyPr/>
          <a:lstStyle/>
          <a:p>
            <a:r>
              <a:rPr lang="en-US" sz="2800" smtClean="0"/>
              <a:t>Watch the load time of your pages</a:t>
            </a:r>
            <a:br>
              <a:rPr lang="en-US" sz="2800" smtClean="0"/>
            </a:br>
            <a:endParaRPr lang="en-US" sz="2800" smtClean="0"/>
          </a:p>
          <a:p>
            <a:r>
              <a:rPr lang="en-US" sz="2800" smtClean="0"/>
              <a:t>Try to limit web page document and associated media to under 60K on the home page</a:t>
            </a:r>
          </a:p>
          <a:p>
            <a:pPr>
              <a:buFontTx/>
              <a:buNone/>
            </a:pPr>
            <a:endParaRPr lang="en-US" sz="2800" smtClean="0"/>
          </a:p>
          <a:p>
            <a:endParaRPr lang="en-US" sz="2800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828800" y="1552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9" name="Picture 11" descr="figure6_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487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DC9321-6C41-483D-A337-766C45B25D9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Target Audience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7391400" cy="4724400"/>
          </a:xfrm>
        </p:spPr>
        <p:txBody>
          <a:bodyPr/>
          <a:lstStyle/>
          <a:p>
            <a:r>
              <a:rPr lang="en-US" smtClean="0"/>
              <a:t>Design for your target audience</a:t>
            </a:r>
          </a:p>
          <a:p>
            <a:pPr lvl="1"/>
            <a:r>
              <a:rPr lang="en-US" smtClean="0"/>
              <a:t>Appropriate reading level of text </a:t>
            </a:r>
          </a:p>
          <a:p>
            <a:pPr lvl="1"/>
            <a:r>
              <a:rPr lang="en-US" smtClean="0"/>
              <a:t>Appropriate use of color </a:t>
            </a:r>
          </a:p>
          <a:p>
            <a:pPr lvl="1"/>
            <a:r>
              <a:rPr lang="en-US" smtClean="0"/>
              <a:t>Appropriate use of animation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84F0BA-3268-45F5-9254-45A1ACD2260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Colors &amp; Animation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239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Arial" pitchFamily="34" charset="0"/>
              </a:rPr>
              <a:t>Use colors and animation that appeal to your target audience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Arial" pitchFamily="34" charset="0"/>
              </a:rPr>
              <a:t>Kids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Bright, colorful, tons of animation</a:t>
            </a:r>
            <a:br>
              <a:rPr lang="en-US" sz="2000" smtClean="0">
                <a:cs typeface="Arial" pitchFamily="34" charset="0"/>
              </a:rPr>
            </a:br>
            <a:endParaRPr lang="en-US" sz="80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Arial" pitchFamily="34" charset="0"/>
              </a:rPr>
              <a:t>Generation X,Y,Z,etc.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Dark, often low contrast, more subtle animation</a:t>
            </a:r>
            <a:br>
              <a:rPr lang="en-US" sz="2000" smtClean="0">
                <a:cs typeface="Arial" pitchFamily="34" charset="0"/>
              </a:rPr>
            </a:br>
            <a:endParaRPr lang="en-US" sz="80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Arial" pitchFamily="34" charset="0"/>
              </a:rPr>
              <a:t>Everyone: 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Good contrast between background and text 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Easy to read</a:t>
            </a:r>
          </a:p>
          <a:p>
            <a:pPr lvl="2">
              <a:lnSpc>
                <a:spcPct val="90000"/>
              </a:lnSpc>
            </a:pPr>
            <a:r>
              <a:rPr lang="en-US" sz="2000" smtClean="0">
                <a:cs typeface="Arial" pitchFamily="34" charset="0"/>
              </a:rPr>
              <a:t>Avoid animation if it makes the page load too slowly </a:t>
            </a:r>
            <a:br>
              <a:rPr lang="en-US" sz="2000" smtClean="0">
                <a:cs typeface="Arial" pitchFamily="34" charset="0"/>
              </a:rPr>
            </a:br>
            <a:endParaRPr lang="en-US" sz="800" smtClean="0"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Arial" pitchFamily="34" charset="0"/>
              </a:rPr>
              <a:t>Accessibility Tip: Many individuals are unable to distinguish between certain colors.</a:t>
            </a:r>
          </a:p>
          <a:p>
            <a:pPr lvl="2">
              <a:lnSpc>
                <a:spcPct val="90000"/>
              </a:lnSpc>
            </a:pPr>
            <a:r>
              <a:rPr lang="en-US" sz="1800" smtClean="0">
                <a:cs typeface="Arial" pitchFamily="34" charset="0"/>
              </a:rPr>
              <a:t>See </a:t>
            </a:r>
            <a:r>
              <a:rPr lang="en-US" sz="1600" smtClean="0">
                <a:cs typeface="Arial" pitchFamily="34" charset="0"/>
                <a:hlinkClick r:id="rId3"/>
              </a:rPr>
              <a:t>http://www.vischeck.com/showme.shtml</a:t>
            </a:r>
            <a:r>
              <a:rPr lang="en-US" sz="1000" smtClean="0">
                <a:cs typeface="Arial" pitchFamily="34" charset="0"/>
              </a:rPr>
              <a:t> 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30AD2-1125-41C7-BD6E-C77AC2010BA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 Browser Compatibility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315200" cy="4724400"/>
          </a:xfrm>
        </p:spPr>
        <p:txBody>
          <a:bodyPr/>
          <a:lstStyle/>
          <a:p>
            <a:r>
              <a:rPr lang="en-US" sz="2800" dirty="0" smtClean="0">
                <a:cs typeface="Arial" pitchFamily="34" charset="0"/>
              </a:rPr>
              <a:t>Web pages do NOT look the same in all the major browsers</a:t>
            </a:r>
          </a:p>
          <a:p>
            <a:endParaRPr lang="en-US" sz="800" dirty="0" smtClean="0">
              <a:cs typeface="Arial" pitchFamily="34" charset="0"/>
            </a:endParaRPr>
          </a:p>
          <a:p>
            <a:r>
              <a:rPr lang="en-US" sz="2800" dirty="0" smtClean="0">
                <a:cs typeface="Arial" pitchFamily="34" charset="0"/>
              </a:rPr>
              <a:t>Test with current and recent versions of: 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Internet </a:t>
            </a:r>
            <a:r>
              <a:rPr lang="en-US" sz="2400" dirty="0" smtClean="0">
                <a:cs typeface="Arial" pitchFamily="34" charset="0"/>
              </a:rPr>
              <a:t>Explorer 8</a:t>
            </a:r>
            <a:endParaRPr lang="en-US" sz="2400" dirty="0" smtClean="0">
              <a:cs typeface="Arial" pitchFamily="34" charset="0"/>
            </a:endParaRPr>
          </a:p>
          <a:p>
            <a:pPr lvl="1"/>
            <a:r>
              <a:rPr lang="en-US" sz="2400" dirty="0" smtClean="0">
                <a:cs typeface="Arial" pitchFamily="34" charset="0"/>
              </a:rPr>
              <a:t>Firefox 3.5, Mozilla</a:t>
            </a:r>
            <a:endParaRPr lang="en-US" sz="2400" dirty="0" smtClean="0">
              <a:cs typeface="Arial" pitchFamily="34" charset="0"/>
            </a:endParaRPr>
          </a:p>
          <a:p>
            <a:pPr lvl="1"/>
            <a:r>
              <a:rPr lang="en-US" sz="2400" dirty="0" smtClean="0">
                <a:cs typeface="Arial" pitchFamily="34" charset="0"/>
              </a:rPr>
              <a:t>Opera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Mac </a:t>
            </a:r>
            <a:r>
              <a:rPr lang="en-US" sz="2400" dirty="0" smtClean="0">
                <a:cs typeface="Arial" pitchFamily="34" charset="0"/>
              </a:rPr>
              <a:t>versions (Safari)</a:t>
            </a:r>
          </a:p>
          <a:p>
            <a:pPr lvl="1"/>
            <a:r>
              <a:rPr lang="en-US" sz="2400" dirty="0" smtClean="0">
                <a:cs typeface="Arial" pitchFamily="34" charset="0"/>
              </a:rPr>
              <a:t>Google Chrome</a:t>
            </a:r>
            <a:r>
              <a:rPr lang="en-US" sz="2400" dirty="0" smtClean="0">
                <a:cs typeface="Arial" pitchFamily="34" charset="0"/>
              </a:rPr>
              <a:t/>
            </a:r>
            <a:br>
              <a:rPr lang="en-US" sz="2400" dirty="0" smtClean="0">
                <a:cs typeface="Arial" pitchFamily="34" charset="0"/>
              </a:rPr>
            </a:br>
            <a:r>
              <a:rPr lang="en-US" sz="800" dirty="0" smtClean="0">
                <a:cs typeface="Arial" pitchFamily="34" charset="0"/>
              </a:rPr>
              <a:t> </a:t>
            </a:r>
          </a:p>
          <a:p>
            <a:r>
              <a:rPr lang="en-US" sz="2400" dirty="0" smtClean="0"/>
              <a:t>Design to look best in one browser and degrade gracefully (look OK) in others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2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3" name="Rectangle 14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30F01A-493F-41A8-9D03-1E9CD1720C9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Learning </a:t>
            </a:r>
            <a:br>
              <a:rPr lang="en-US" smtClean="0"/>
            </a:br>
            <a:r>
              <a:rPr lang="en-US" smtClean="0"/>
              <a:t>Outcomes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74993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In this chapter, you will learn how to:</a:t>
            </a:r>
          </a:p>
          <a:p>
            <a:r>
              <a:rPr lang="en-US" sz="2000" smtClean="0"/>
              <a:t>Describe the most common types of Web site organization</a:t>
            </a:r>
          </a:p>
          <a:p>
            <a:r>
              <a:rPr lang="en-US" sz="2000" smtClean="0"/>
              <a:t>Create clear, easy Web site navigation</a:t>
            </a:r>
          </a:p>
          <a:p>
            <a:r>
              <a:rPr lang="en-US" sz="2000" smtClean="0"/>
              <a:t>Design user-friendly Web pages</a:t>
            </a:r>
          </a:p>
          <a:p>
            <a:r>
              <a:rPr lang="en-US" sz="2000" smtClean="0"/>
              <a:t>Improve the readability of the text on your Web pages</a:t>
            </a:r>
          </a:p>
          <a:p>
            <a:r>
              <a:rPr lang="en-US" sz="2000" smtClean="0"/>
              <a:t>Use graphics appropriately</a:t>
            </a:r>
          </a:p>
          <a:p>
            <a:r>
              <a:rPr lang="en-US" sz="2000" smtClean="0"/>
              <a:t>Create accessible Web pages</a:t>
            </a:r>
          </a:p>
          <a:p>
            <a:r>
              <a:rPr lang="en-US" sz="2000" smtClean="0"/>
              <a:t>Describe design principles</a:t>
            </a:r>
          </a:p>
          <a:p>
            <a:r>
              <a:rPr lang="en-US" sz="2000" smtClean="0"/>
              <a:t>Describe Web page design techniques</a:t>
            </a:r>
          </a:p>
          <a:p>
            <a:r>
              <a:rPr lang="en-US" sz="2000" smtClean="0"/>
              <a:t>Apply best practices of Web design</a:t>
            </a:r>
          </a:p>
          <a:p>
            <a:endParaRPr lang="en-US" sz="5400" smtClean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57AF8A-8D4A-4276-9562-45B994E517C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 Screen Resolution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7543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Arial" pitchFamily="34" charset="0"/>
              </a:rPr>
              <a:t>Test at various screen resolutions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pitchFamily="34" charset="0"/>
              </a:rPr>
              <a:t>Most widely used: </a:t>
            </a:r>
            <a:r>
              <a:rPr lang="en-US" sz="2400" u="sng" dirty="0" smtClean="0">
                <a:cs typeface="Arial" pitchFamily="34" charset="0"/>
              </a:rPr>
              <a:t>1024x768</a:t>
            </a:r>
            <a:r>
              <a:rPr lang="en-US" sz="2400" dirty="0" smtClean="0">
                <a:cs typeface="Arial" pitchFamily="34" charset="0"/>
              </a:rPr>
              <a:t>, 1280x1024, and 800x600 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Arial" pitchFamily="34" charset="0"/>
              </a:rPr>
              <a:t>Design to look good at various screen resolutions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pitchFamily="34" charset="0"/>
              </a:rPr>
              <a:t>Centered page content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Arial" pitchFamily="34" charset="0"/>
              </a:rPr>
              <a:t>Set to either a fixed or percentage width </a:t>
            </a:r>
            <a:r>
              <a:rPr lang="en-US" sz="2000" dirty="0" smtClean="0">
                <a:cs typeface="Arial" pitchFamily="34" charset="0"/>
              </a:rPr>
              <a:t/>
            </a:r>
            <a:br>
              <a:rPr lang="en-US" sz="2000" dirty="0" smtClean="0">
                <a:cs typeface="Arial" pitchFamily="34" charset="0"/>
              </a:rPr>
            </a:br>
            <a:endParaRPr lang="en-US" sz="2000" dirty="0" smtClean="0">
              <a:cs typeface="Arial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4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57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Wireframe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sketch of blueprint of a Web page</a:t>
            </a:r>
          </a:p>
          <a:p>
            <a:r>
              <a:rPr lang="en-US" smtClean="0"/>
              <a:t>Shows the structure of the basic page elements, including:</a:t>
            </a:r>
          </a:p>
          <a:p>
            <a:pPr lvl="1"/>
            <a:r>
              <a:rPr lang="en-US" smtClean="0"/>
              <a:t>Logo</a:t>
            </a:r>
          </a:p>
          <a:p>
            <a:pPr lvl="1"/>
            <a:r>
              <a:rPr lang="en-US" smtClean="0"/>
              <a:t>Navigation</a:t>
            </a:r>
          </a:p>
          <a:p>
            <a:pPr lvl="1"/>
            <a:r>
              <a:rPr lang="en-US" smtClean="0"/>
              <a:t>Content</a:t>
            </a:r>
          </a:p>
          <a:p>
            <a:pPr lvl="1"/>
            <a:r>
              <a:rPr lang="en-US" smtClean="0"/>
              <a:t>Footer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32772" name="Picture 1040" descr="Figure6_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3124200"/>
            <a:ext cx="34861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857D2-0A8B-4985-BDB0-DB5E12667F2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Page Layout(1)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Arial" pitchFamily="34" charset="0"/>
              </a:rPr>
              <a:t>Place the most important information "above the fold"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pitchFamily="34" charset="0"/>
              </a:rPr>
              <a:t>Use adequate "white" or blank space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Arial" pitchFamily="34" charset="0"/>
              </a:rPr>
              <a:t>Use an interesting page layout	</a:t>
            </a:r>
          </a:p>
        </p:txBody>
      </p:sp>
      <p:sp>
        <p:nvSpPr>
          <p:cNvPr id="33797" name="Rectangle 1028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Rectangle 1029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Rectangle 1030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0" name="Rectangle 1031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1" name="Rectangle 1032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2" name="Rectangle 1033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3" name="Text Box 1034"/>
          <p:cNvSpPr txBox="1">
            <a:spLocks noChangeArrowheads="1"/>
          </p:cNvSpPr>
          <p:nvPr/>
        </p:nvSpPr>
        <p:spPr bwMode="auto">
          <a:xfrm>
            <a:off x="6080125" y="3841750"/>
            <a:ext cx="26828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Verdana" pitchFamily="34" charset="0"/>
              </a:rPr>
              <a:t>This is usable, but a little boring. See the next slide for improvements in page layout.</a:t>
            </a:r>
          </a:p>
        </p:txBody>
      </p:sp>
      <p:sp>
        <p:nvSpPr>
          <p:cNvPr id="33804" name="Rectangle 1035"/>
          <p:cNvSpPr>
            <a:spLocks noChangeArrowheads="1"/>
          </p:cNvSpPr>
          <p:nvPr/>
        </p:nvSpPr>
        <p:spPr bwMode="auto">
          <a:xfrm>
            <a:off x="2847975" y="213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3805" name="Picture 1036" descr="Figure6_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34480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6" name="AutoShape 1037"/>
          <p:cNvSpPr>
            <a:spLocks noChangeArrowheads="1"/>
          </p:cNvSpPr>
          <p:nvPr/>
        </p:nvSpPr>
        <p:spPr bwMode="auto">
          <a:xfrm>
            <a:off x="4495800" y="4953000"/>
            <a:ext cx="1219200" cy="533400"/>
          </a:xfrm>
          <a:prstGeom prst="leftArrow">
            <a:avLst>
              <a:gd name="adj1" fmla="val 50000"/>
              <a:gd name="adj2" fmla="val 57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3CC0D-FDFC-4056-9EFD-9DE5A3552F2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Page Design</a:t>
            </a:r>
            <a:br>
              <a:rPr lang="en-US" smtClean="0"/>
            </a:br>
            <a:r>
              <a:rPr lang="en-US" smtClean="0"/>
              <a:t>Page Layout(2)</a:t>
            </a: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00200" y="1676400"/>
            <a:ext cx="1295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cs typeface="Arial" pitchFamily="34" charset="0"/>
              </a:rPr>
              <a:t>Better</a:t>
            </a:r>
            <a:endParaRPr lang="en-US" sz="2800" smtClean="0"/>
          </a:p>
        </p:txBody>
      </p:sp>
      <p:sp>
        <p:nvSpPr>
          <p:cNvPr id="34821" name="Rectangle 1028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2" name="Rectangle 1029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3" name="Rectangle 1030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4" name="Rectangle 1031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5" name="Rectangle 1032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6" name="Rectangle 1033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27" name="Rectangle 1034"/>
          <p:cNvSpPr>
            <a:spLocks noChangeArrowheads="1"/>
          </p:cNvSpPr>
          <p:nvPr/>
        </p:nvSpPr>
        <p:spPr bwMode="auto">
          <a:xfrm>
            <a:off x="6096000" y="441960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3200">
                <a:cs typeface="Arial" pitchFamily="34" charset="0"/>
              </a:rPr>
              <a:t>Best</a:t>
            </a:r>
            <a:endParaRPr lang="en-US" sz="2800">
              <a:latin typeface="Verdana" pitchFamily="34" charset="0"/>
            </a:endParaRPr>
          </a:p>
        </p:txBody>
      </p:sp>
      <p:sp>
        <p:nvSpPr>
          <p:cNvPr id="34828" name="Text Box 1035"/>
          <p:cNvSpPr txBox="1">
            <a:spLocks noChangeArrowheads="1"/>
          </p:cNvSpPr>
          <p:nvPr/>
        </p:nvSpPr>
        <p:spPr bwMode="auto">
          <a:xfrm>
            <a:off x="1660525" y="2209800"/>
            <a:ext cx="3140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Verdana" pitchFamily="34" charset="0"/>
              </a:rPr>
              <a:t>Columns make the page more interesting and it’s easier to read this way.</a:t>
            </a:r>
          </a:p>
        </p:txBody>
      </p:sp>
      <p:sp>
        <p:nvSpPr>
          <p:cNvPr id="34829" name="Text Box 1036"/>
          <p:cNvSpPr txBox="1">
            <a:spLocks noChangeArrowheads="1"/>
          </p:cNvSpPr>
          <p:nvPr/>
        </p:nvSpPr>
        <p:spPr bwMode="auto">
          <a:xfrm>
            <a:off x="4419600" y="5029200"/>
            <a:ext cx="4495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latin typeface="Verdana" pitchFamily="34" charset="0"/>
              </a:rPr>
              <a:t>Columns of different widths interspersed with graphics and headings create the most interesting, easy to read page.</a:t>
            </a:r>
          </a:p>
        </p:txBody>
      </p:sp>
      <p:sp>
        <p:nvSpPr>
          <p:cNvPr id="34830" name="Rectangle 1037"/>
          <p:cNvSpPr>
            <a:spLocks noChangeArrowheads="1"/>
          </p:cNvSpPr>
          <p:nvPr/>
        </p:nvSpPr>
        <p:spPr bwMode="auto">
          <a:xfrm>
            <a:off x="2838450" y="2124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31" name="Picture 1038" descr="Figure6_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76400"/>
            <a:ext cx="3467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2" name="Rectangle 1039"/>
          <p:cNvSpPr>
            <a:spLocks noChangeArrowheads="1"/>
          </p:cNvSpPr>
          <p:nvPr/>
        </p:nvSpPr>
        <p:spPr bwMode="auto">
          <a:xfrm>
            <a:off x="2828925" y="2138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33" name="Picture 1040" descr="Figure6_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114800"/>
            <a:ext cx="34861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4" name="AutoShape 1041"/>
          <p:cNvSpPr>
            <a:spLocks noChangeArrowheads="1"/>
          </p:cNvSpPr>
          <p:nvPr/>
        </p:nvSpPr>
        <p:spPr bwMode="auto">
          <a:xfrm>
            <a:off x="3048000" y="1905000"/>
            <a:ext cx="1676400" cy="3048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AutoShape 1042"/>
          <p:cNvSpPr>
            <a:spLocks noChangeArrowheads="1"/>
          </p:cNvSpPr>
          <p:nvPr/>
        </p:nvSpPr>
        <p:spPr bwMode="auto">
          <a:xfrm>
            <a:off x="4191000" y="4572000"/>
            <a:ext cx="1676400" cy="304800"/>
          </a:xfrm>
          <a:prstGeom prst="leftArrow">
            <a:avLst>
              <a:gd name="adj1" fmla="val 50000"/>
              <a:gd name="adj2" fmla="val 1375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FA7E4E-231E-417D-AFBC-359AF89524E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 Layout Design Techniques</a:t>
            </a:r>
          </a:p>
        </p:txBody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7086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Ice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AKA rigid or fixed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Fixed-width, usually at left </a:t>
            </a:r>
            <a:r>
              <a:rPr lang="en-US" sz="2400" dirty="0" smtClean="0"/>
              <a:t>margin </a:t>
            </a:r>
            <a:r>
              <a:rPr lang="en-US" sz="2400" dirty="0" smtClean="0">
                <a:hlinkClick r:id="rId3"/>
              </a:rPr>
              <a:t>www.students.gov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Jello</a:t>
            </a:r>
            <a:r>
              <a:rPr lang="en-US" sz="2800" dirty="0" smtClean="0"/>
              <a:t>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 content typically centered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Often configured with a fixed or percentage width such as </a:t>
            </a:r>
            <a:r>
              <a:rPr lang="en-US" sz="2400" dirty="0" smtClean="0"/>
              <a:t>80%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4"/>
              </a:rPr>
              <a:t>Department of Energy</a:t>
            </a: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Liquid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Page expands to fill the browser at all resolutions. </a:t>
            </a:r>
            <a:r>
              <a:rPr lang="en-US" sz="2400" dirty="0" smtClean="0">
                <a:hlinkClick r:id="rId5"/>
              </a:rPr>
              <a:t>State of Illinois</a:t>
            </a:r>
            <a:endParaRPr lang="en-US" sz="2400" dirty="0" smtClean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2B8B50-6AF2-4B18-B304-F1EC3FD63E5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6400800" cy="769938"/>
          </a:xfrm>
        </p:spPr>
        <p:txBody>
          <a:bodyPr/>
          <a:lstStyle/>
          <a:p>
            <a:r>
              <a:rPr lang="en-US" smtClean="0"/>
              <a:t>Checkpoint 5.1</a:t>
            </a:r>
          </a:p>
        </p:txBody>
      </p:sp>
      <p:sp>
        <p:nvSpPr>
          <p:cNvPr id="368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7315200" cy="4191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Frutiger-Italic" charset="0"/>
              </a:rPr>
              <a:t>1.    List the four basic principles of design. </a:t>
            </a:r>
            <a:br>
              <a:rPr lang="en-US" sz="2400" dirty="0" smtClean="0">
                <a:latin typeface="Frutiger-Italic" charset="0"/>
              </a:rPr>
            </a:br>
            <a:r>
              <a:rPr lang="en-US" sz="800" dirty="0" smtClean="0">
                <a:latin typeface="Frutiger-Italic" charset="0"/>
              </a:rPr>
              <a:t/>
            </a:r>
            <a:br>
              <a:rPr lang="en-US" sz="800" dirty="0" smtClean="0">
                <a:latin typeface="Frutiger-Italic" charset="0"/>
              </a:rPr>
            </a:br>
            <a:r>
              <a:rPr lang="en-US" sz="2400" dirty="0" smtClean="0">
                <a:latin typeface="Frutiger-Italic" charset="0"/>
              </a:rPr>
              <a:t>View the home page </a:t>
            </a:r>
            <a:r>
              <a:rPr lang="en-US" sz="2400" dirty="0" smtClean="0">
                <a:latin typeface="Frutiger-Italic" charset="0"/>
              </a:rPr>
              <a:t>for </a:t>
            </a:r>
            <a:r>
              <a:rPr lang="en-US" sz="2400" dirty="0" smtClean="0">
                <a:latin typeface="Frutiger-Italic" charset="0"/>
                <a:hlinkClick r:id="rId3"/>
              </a:rPr>
              <a:t>Lane</a:t>
            </a:r>
            <a:r>
              <a:rPr lang="en-US" sz="2400" dirty="0" smtClean="0">
                <a:latin typeface="Frutiger-Italic" charset="0"/>
              </a:rPr>
              <a:t> and </a:t>
            </a:r>
            <a:r>
              <a:rPr lang="en-US" sz="2400" dirty="0" smtClean="0">
                <a:latin typeface="Frutiger-Italic" charset="0"/>
              </a:rPr>
              <a:t>describe how each principle is applied.</a:t>
            </a:r>
            <a:br>
              <a:rPr lang="en-US" sz="2400" dirty="0" smtClean="0">
                <a:latin typeface="Frutiger-Italic" charset="0"/>
              </a:rPr>
            </a:br>
            <a:endParaRPr lang="en-US" sz="2400" dirty="0" smtClean="0">
              <a:latin typeface="Frutiger-Italic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Frutiger-Italic" charset="0"/>
              </a:rPr>
              <a:t>2.    View </a:t>
            </a:r>
            <a:r>
              <a:rPr lang="en-US" sz="2400" dirty="0" smtClean="0">
                <a:latin typeface="Frutiger-Italic" charset="0"/>
                <a:hlinkClick r:id="rId4"/>
              </a:rPr>
              <a:t>http://www.walmart.com</a:t>
            </a:r>
            <a:r>
              <a:rPr lang="en-US" sz="2400" dirty="0" smtClean="0">
                <a:latin typeface="Frutiger-Italic" charset="0"/>
              </a:rPr>
              <a:t>, </a:t>
            </a:r>
            <a:r>
              <a:rPr lang="en-US" sz="2400" dirty="0" smtClean="0">
                <a:latin typeface="Frutiger-Italic" charset="0"/>
                <a:hlinkClick r:id="rId5"/>
              </a:rPr>
              <a:t>http://www.mugglenet.com</a:t>
            </a:r>
            <a:r>
              <a:rPr lang="en-US" sz="2400" dirty="0" smtClean="0">
                <a:latin typeface="Frutiger-Italic" charset="0"/>
              </a:rPr>
              <a:t>, and </a:t>
            </a:r>
            <a:r>
              <a:rPr lang="en-US" sz="2400" dirty="0" smtClean="0">
                <a:latin typeface="Frutiger-Italic" charset="0"/>
                <a:hlinkClick r:id="rId6"/>
              </a:rPr>
              <a:t>http://www.sesameworkshop.org/sesamestreet</a:t>
            </a:r>
            <a:r>
              <a:rPr lang="en-US" sz="2400" dirty="0" smtClean="0">
                <a:latin typeface="Frutiger-Italic" charset="0"/>
              </a:rPr>
              <a:t>. </a:t>
            </a:r>
            <a:br>
              <a:rPr lang="en-US" sz="2400" dirty="0" smtClean="0">
                <a:latin typeface="Frutiger-Italic" charset="0"/>
              </a:rPr>
            </a:br>
            <a:r>
              <a:rPr lang="en-US" sz="800" dirty="0" smtClean="0">
                <a:latin typeface="Frutiger-Italic" charset="0"/>
              </a:rPr>
              <a:t/>
            </a:r>
            <a:br>
              <a:rPr lang="en-US" sz="800" dirty="0" smtClean="0">
                <a:latin typeface="Frutiger-Italic" charset="0"/>
              </a:rPr>
            </a:br>
            <a:r>
              <a:rPr lang="en-US" sz="2400" dirty="0" smtClean="0">
                <a:latin typeface="Frutiger-Italic" charset="0"/>
              </a:rPr>
              <a:t>Describe the target audience for each site. </a:t>
            </a:r>
            <a:br>
              <a:rPr lang="en-US" sz="2400" dirty="0" smtClean="0">
                <a:latin typeface="Frutiger-Italic" charset="0"/>
              </a:rPr>
            </a:br>
            <a:r>
              <a:rPr lang="en-US" sz="800" dirty="0" smtClean="0">
                <a:latin typeface="Frutiger-Italic" charset="0"/>
              </a:rPr>
              <a:t/>
            </a:r>
            <a:br>
              <a:rPr lang="en-US" sz="800" dirty="0" smtClean="0">
                <a:latin typeface="Frutiger-Italic" charset="0"/>
              </a:rPr>
            </a:br>
            <a:r>
              <a:rPr lang="en-US" sz="2400" dirty="0" smtClean="0">
                <a:latin typeface="Frutiger-Italic" charset="0"/>
              </a:rPr>
              <a:t>How do their designs differ? </a:t>
            </a:r>
            <a:br>
              <a:rPr lang="en-US" sz="2400" dirty="0" smtClean="0">
                <a:latin typeface="Frutiger-Italic" charset="0"/>
              </a:rPr>
            </a:br>
            <a:r>
              <a:rPr lang="en-US" sz="800" dirty="0" smtClean="0">
                <a:latin typeface="Frutiger-Italic" charset="0"/>
              </a:rPr>
              <a:t/>
            </a:r>
            <a:br>
              <a:rPr lang="en-US" sz="800" dirty="0" smtClean="0">
                <a:latin typeface="Frutiger-Italic" charset="0"/>
              </a:rPr>
            </a:br>
            <a:r>
              <a:rPr lang="en-US" sz="2400" dirty="0" smtClean="0">
                <a:latin typeface="Frutiger-Italic" charset="0"/>
              </a:rPr>
              <a:t>Do the sites meet the needs of their target audiences?</a:t>
            </a: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5A5928-F14E-4CD3-ADF5-7122118ADA8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400800" cy="769938"/>
          </a:xfrm>
        </p:spPr>
        <p:txBody>
          <a:bodyPr/>
          <a:lstStyle/>
          <a:p>
            <a:r>
              <a:rPr lang="en-US" smtClean="0"/>
              <a:t>Checkpoint 5.1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Frutiger-Italic" charset="0"/>
              </a:rPr>
              <a:t>3. View your favorite web site (or a URL provided by your instructor). </a:t>
            </a:r>
            <a:br>
              <a:rPr lang="en-US" sz="2400" dirty="0" smtClean="0">
                <a:latin typeface="Frutiger-Italic" charset="0"/>
              </a:rPr>
            </a:br>
            <a:endParaRPr lang="en-US" sz="2400" dirty="0" smtClean="0">
              <a:latin typeface="Frutiger-Italic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Frutiger-Italic" charset="0"/>
              </a:rPr>
              <a:t>Maximize and resize the browser window.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Frutiger-Italic" charset="0"/>
              </a:rPr>
              <a:t>Decide whether the site uses ice, </a:t>
            </a:r>
            <a:r>
              <a:rPr lang="en-US" sz="2400" dirty="0" err="1" smtClean="0">
                <a:latin typeface="Frutiger-Italic" charset="0"/>
              </a:rPr>
              <a:t>jello</a:t>
            </a:r>
            <a:r>
              <a:rPr lang="en-US" sz="2400" dirty="0" smtClean="0">
                <a:latin typeface="Frutiger-Italic" charset="0"/>
              </a:rPr>
              <a:t>, or liquid design</a:t>
            </a:r>
            <a:r>
              <a:rPr lang="en-US" sz="2400" dirty="0" smtClean="0">
                <a:latin typeface="Frutiger-Italic" charset="0"/>
              </a:rPr>
              <a:t>.</a:t>
            </a:r>
            <a:endParaRPr lang="en-US" sz="2400" dirty="0" smtClean="0">
              <a:latin typeface="Frutiger-Italic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Frutiger-Italic" charset="0"/>
              </a:rPr>
              <a:t>List two recommendations for improving the design of the site.</a:t>
            </a:r>
            <a:endParaRPr lang="en-US" sz="2400" dirty="0" smtClean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25BD2-0F24-4824-B9A1-3A62D0940B62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Text Design</a:t>
            </a:r>
            <a:br>
              <a:rPr lang="en-US" smtClean="0"/>
            </a:br>
            <a:r>
              <a:rPr lang="en-US" smtClean="0"/>
              <a:t>Best Practices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6096000" cy="4191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Avoid long blocks of text </a:t>
            </a:r>
          </a:p>
          <a:p>
            <a:r>
              <a:rPr lang="en-US" smtClean="0">
                <a:cs typeface="Times New Roman" pitchFamily="18" charset="0"/>
              </a:rPr>
              <a:t>Use bullet points </a:t>
            </a:r>
          </a:p>
          <a:p>
            <a:r>
              <a:rPr lang="en-US" smtClean="0">
                <a:cs typeface="Times New Roman" pitchFamily="18" charset="0"/>
              </a:rPr>
              <a:t>Use short paragraphs 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8926" name="Rectangle 15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B2B5AF-66B1-4431-8E66-58E175CE1C4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smtClean="0"/>
              <a:t>Text Design</a:t>
            </a:r>
            <a:br>
              <a:rPr lang="en-US" sz="3600" smtClean="0"/>
            </a:br>
            <a:r>
              <a:rPr lang="en-US" sz="3600" smtClean="0"/>
              <a:t>“Easy to Read” Text (1)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391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Use common fonts: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Arial, Helvetica, Verdana, Times New Roman</a:t>
            </a:r>
            <a:br>
              <a:rPr lang="en-US" sz="2400" smtClean="0">
                <a:cs typeface="Times New Roman" pitchFamily="18" charset="0"/>
              </a:rPr>
            </a:br>
            <a:endParaRPr lang="en-US" sz="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Use appropriate text size: 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medium, 1em, 16px, 12 pt, 100</a:t>
            </a:r>
            <a:br>
              <a:rPr lang="en-US" sz="2400" smtClean="0">
                <a:cs typeface="Times New Roman" pitchFamily="18" charset="0"/>
              </a:rPr>
            </a:br>
            <a:endParaRPr lang="en-US" sz="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Use strong contrast between text &amp; background </a:t>
            </a:r>
            <a:br>
              <a:rPr lang="en-US" sz="2800" smtClean="0">
                <a:cs typeface="Times New Roman" pitchFamily="18" charset="0"/>
              </a:rPr>
            </a:br>
            <a:endParaRPr lang="en-US" sz="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Use columns instead of wide areas of horizontal text 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6AAC33-5528-4733-AE83-8407845B23CE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smtClean="0"/>
              <a:t>Text Design</a:t>
            </a:r>
            <a:br>
              <a:rPr lang="en-US" sz="3600" smtClean="0"/>
            </a:br>
            <a:r>
              <a:rPr lang="en-US" sz="3600" smtClean="0"/>
              <a:t>“Easy to Read” Text (2)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7391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Bold text as needed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Avoid “click here”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Hyperlink key words or phrases, not entire sentences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Separate text with  “white space” or  empty space.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Chek yur spellin (Check your spelling)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3E908D-FB5D-4AE1-B36E-3B96F67E4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Design Is Related </a:t>
            </a:r>
            <a:br>
              <a:rPr lang="en-US" smtClean="0"/>
            </a:br>
            <a:r>
              <a:rPr lang="en-US" smtClean="0"/>
              <a:t>to the Site Purpose</a:t>
            </a:r>
          </a:p>
        </p:txBody>
      </p:sp>
      <p:pic>
        <p:nvPicPr>
          <p:cNvPr id="16388" name="Picture 20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205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20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205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205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205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905000"/>
            <a:ext cx="41052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205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3048000"/>
            <a:ext cx="3476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5" name="Text Box 2059"/>
          <p:cNvSpPr txBox="1">
            <a:spLocks noChangeArrowheads="1"/>
          </p:cNvSpPr>
          <p:nvPr/>
        </p:nvSpPr>
        <p:spPr bwMode="auto">
          <a:xfrm>
            <a:off x="1828800" y="5105400"/>
            <a:ext cx="2876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Verdana" pitchFamily="34" charset="0"/>
              </a:rPr>
              <a:t>Consider the </a:t>
            </a:r>
            <a:br>
              <a:rPr lang="en-US" b="1">
                <a:latin typeface="Verdana" pitchFamily="34" charset="0"/>
              </a:rPr>
            </a:br>
            <a:r>
              <a:rPr lang="en-US" b="1">
                <a:latin typeface="Verdana" pitchFamily="34" charset="0"/>
              </a:rPr>
              <a:t>target audience</a:t>
            </a:r>
          </a:p>
          <a:p>
            <a:pPr eaLnBrk="1" hangingPunct="1"/>
            <a:r>
              <a:rPr lang="en-US" b="1">
                <a:latin typeface="Verdana" pitchFamily="34" charset="0"/>
              </a:rPr>
              <a:t>of these sites.</a:t>
            </a: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659D3D-04D7-44A9-8357-4680D0300DF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Graphic Design</a:t>
            </a:r>
            <a:br>
              <a:rPr lang="en-US" smtClean="0"/>
            </a:br>
            <a:r>
              <a:rPr lang="en-US" smtClean="0"/>
              <a:t>Best Practices(1)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73152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cs typeface="Times New Roman" pitchFamily="18" charset="0"/>
              </a:rPr>
              <a:t>Be careful with large graphics! 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cs typeface="Times New Roman" pitchFamily="18" charset="0"/>
              </a:rPr>
              <a:t>Remember 60k recommendation 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cs typeface="Times New Roman" pitchFamily="18" charset="0"/>
              </a:rPr>
              <a:t>Use the alt attribute to supply descriptive alternate text </a:t>
            </a:r>
            <a:br>
              <a:rPr lang="en-US" sz="2800" smtClean="0">
                <a:cs typeface="Times New Roman" pitchFamily="18" charset="0"/>
              </a:rPr>
            </a:br>
            <a:endParaRPr lang="en-US" sz="280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cs typeface="Times New Roman" pitchFamily="18" charset="0"/>
              </a:rPr>
              <a:t>Be sure your message gets across even if images are not displayed. 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If using images for navigation provide plain text links at the bottom of the page.</a:t>
            </a:r>
            <a:br>
              <a:rPr lang="en-US" sz="2000" smtClean="0">
                <a:cs typeface="Times New Roman" pitchFamily="18" charset="0"/>
              </a:rPr>
            </a:br>
            <a:endParaRPr lang="en-US" sz="200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cs typeface="Times New Roman" pitchFamily="18" charset="0"/>
              </a:rPr>
              <a:t>Use animation only if it makes the page more effective and provide a text description.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998" name="Rectangle 13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BB525-5FA4-4018-A9CA-1643BB8584B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Graphic Design</a:t>
            </a:r>
            <a:br>
              <a:rPr lang="en-US" smtClean="0"/>
            </a:br>
            <a:r>
              <a:rPr lang="en-US" smtClean="0"/>
              <a:t>Recommended Practices(2)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391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Choose colors on the web palette if consistency across older Windows/Mac platforms is needed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Use anti-aliased text in images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Use only necessary images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Reuse images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Goal: image file size should be as small as possible</a:t>
            </a:r>
            <a:br>
              <a:rPr lang="en-US" sz="2400" smtClean="0">
                <a:cs typeface="Times New Roman" pitchFamily="18" charset="0"/>
              </a:rPr>
            </a:br>
            <a:endParaRPr lang="en-US" sz="2400" smtClean="0">
              <a:cs typeface="Times New Roman" pitchFamily="18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381375" y="300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614738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3786188" y="293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3557588" y="2924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3600450" y="3062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681413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3705225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790950" y="3081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3833813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023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3978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4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81200"/>
            <a:ext cx="38830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5" name="Picture 18" descr="Click here to see an Interview with ME!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3962400"/>
            <a:ext cx="10715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E93AAB-4686-4610-9DF2-20F7E641BD7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8805863" cy="754062"/>
          </a:xfrm>
        </p:spPr>
        <p:txBody>
          <a:bodyPr/>
          <a:lstStyle/>
          <a:p>
            <a:pPr algn="r"/>
            <a:r>
              <a:rPr lang="en-US" smtClean="0"/>
              <a:t>Designing for Accessibility(1)</a:t>
            </a:r>
            <a:br>
              <a:rPr lang="en-US" smtClean="0"/>
            </a:br>
            <a:r>
              <a:rPr lang="en-US" sz="3200" smtClean="0"/>
              <a:t>Quick Checklist Courtesy of W3C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7162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Images &amp; animations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Use the alt attribute to describe the function of each visual.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Image maps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Use the client-side map and text for hotspots.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Multimedia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Provide captioning and transcripts of audio, and descriptions of video.</a:t>
            </a:r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94F71E-78DD-4CCB-8DE8-3170390CE4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8805863" cy="677862"/>
          </a:xfrm>
        </p:spPr>
        <p:txBody>
          <a:bodyPr/>
          <a:lstStyle/>
          <a:p>
            <a:pPr algn="r"/>
            <a:r>
              <a:rPr lang="en-US" smtClean="0"/>
              <a:t>Designing for Accessibility(2)</a:t>
            </a:r>
            <a:br>
              <a:rPr lang="en-US" smtClean="0"/>
            </a:br>
            <a:r>
              <a:rPr lang="en-US" sz="3200" smtClean="0"/>
              <a:t>Quick Checklist Courtesy of W3C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828800"/>
            <a:ext cx="7315200" cy="4191000"/>
          </a:xfrm>
        </p:spPr>
        <p:txBody>
          <a:bodyPr/>
          <a:lstStyle/>
          <a:p>
            <a:r>
              <a:rPr lang="en-US" sz="2800" dirty="0" smtClean="0">
                <a:cs typeface="Times New Roman" pitchFamily="18" charset="0"/>
              </a:rPr>
              <a:t>Hypertext links 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Use text that makes sense when read out of context. For example, avoid "click here."</a:t>
            </a:r>
          </a:p>
          <a:p>
            <a:r>
              <a:rPr lang="en-US" sz="2800" dirty="0" smtClean="0">
                <a:cs typeface="Times New Roman" pitchFamily="18" charset="0"/>
              </a:rPr>
              <a:t>Page organization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Use headings, lists, and consistent structure.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Use CSS for layout and style where possible. </a:t>
            </a:r>
          </a:p>
          <a:p>
            <a:r>
              <a:rPr lang="en-US" sz="2800" dirty="0" smtClean="0">
                <a:cs typeface="Times New Roman" pitchFamily="18" charset="0"/>
              </a:rPr>
              <a:t>Graphs &amp; charts</a:t>
            </a:r>
          </a:p>
          <a:p>
            <a:pPr lvl="1"/>
            <a:r>
              <a:rPr lang="en-US" sz="2400" dirty="0" smtClean="0">
                <a:cs typeface="Times New Roman" pitchFamily="18" charset="0"/>
              </a:rPr>
              <a:t>Summarize or use the </a:t>
            </a:r>
            <a:r>
              <a:rPr lang="en-US" sz="2400" dirty="0" err="1" smtClean="0">
                <a:cs typeface="Times New Roman" pitchFamily="18" charset="0"/>
              </a:rPr>
              <a:t>longdesc</a:t>
            </a:r>
            <a:r>
              <a:rPr lang="en-US" sz="2400" dirty="0" smtClean="0">
                <a:cs typeface="Times New Roman" pitchFamily="18" charset="0"/>
              </a:rPr>
              <a:t> attribute.</a:t>
            </a:r>
          </a:p>
          <a:p>
            <a:pPr>
              <a:buFontTx/>
              <a:buNone/>
            </a:pP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743C3-3BAB-4543-A79C-13A5D9AFDBE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2738"/>
            <a:ext cx="8805863" cy="754062"/>
          </a:xfrm>
        </p:spPr>
        <p:txBody>
          <a:bodyPr/>
          <a:lstStyle/>
          <a:p>
            <a:pPr algn="r"/>
            <a:r>
              <a:rPr lang="en-US" smtClean="0"/>
              <a:t>Designing for Accessibility(4)</a:t>
            </a:r>
            <a:br>
              <a:rPr lang="en-US" smtClean="0"/>
            </a:br>
            <a:r>
              <a:rPr lang="en-US" sz="3200" smtClean="0"/>
              <a:t>Quick Checklist Courtesy of W3C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010400" cy="4191000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Check your work. </a:t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Validate. </a:t>
            </a:r>
            <a:r>
              <a:rPr lang="en-US" dirty="0" smtClean="0">
                <a:cs typeface="Times New Roman" pitchFamily="18" charset="0"/>
                <a:hlinkClick r:id="rId3"/>
              </a:rPr>
              <a:t>http://validator.w3.org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Test for Accessibility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Use tools, checklist, and guidelines at </a:t>
            </a:r>
            <a:r>
              <a:rPr lang="en-US" dirty="0" smtClean="0">
                <a:cs typeface="Times New Roman" pitchFamily="18" charset="0"/>
                <a:hlinkClick r:id="rId4"/>
              </a:rPr>
              <a:t>http://www.w3.org/TR/WCAG</a:t>
            </a: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CE05B6-AFD6-41B5-95B9-0DDE1B9F7C22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81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769938"/>
          </a:xfrm>
        </p:spPr>
        <p:txBody>
          <a:bodyPr/>
          <a:lstStyle/>
          <a:p>
            <a:pPr algn="r"/>
            <a:r>
              <a:rPr lang="en-US" smtClean="0"/>
              <a:t>Web Design </a:t>
            </a:r>
            <a:br>
              <a:rPr lang="en-US" smtClean="0"/>
            </a:br>
            <a:r>
              <a:rPr lang="en-US" smtClean="0"/>
              <a:t>Best Practices Checklist</a:t>
            </a:r>
          </a:p>
        </p:txBody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6934200" cy="40386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Table 5.1 in your Textbook</a:t>
            </a:r>
            <a:br>
              <a:rPr lang="en-US" smtClean="0"/>
            </a:br>
            <a:r>
              <a:rPr lang="en-US" smtClean="0">
                <a:hlinkClick r:id="rId3"/>
              </a:rPr>
              <a:t>http://terrymorris.net/bestpractices</a:t>
            </a:r>
            <a:endParaRPr lang="en-US" smtClean="0"/>
          </a:p>
        </p:txBody>
      </p:sp>
      <p:sp>
        <p:nvSpPr>
          <p:cNvPr id="48133" name="Text Box 1029"/>
          <p:cNvSpPr txBox="1">
            <a:spLocks noChangeArrowheads="1"/>
          </p:cNvSpPr>
          <p:nvPr/>
        </p:nvSpPr>
        <p:spPr bwMode="auto">
          <a:xfrm>
            <a:off x="2971800" y="2667000"/>
            <a:ext cx="3721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Page Layout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Browser Compatibility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Navigation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Color and Graphics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Multimedia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Content Presentation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Functionality</a:t>
            </a:r>
          </a:p>
          <a:p>
            <a:pPr eaLnBrk="1" hangingPunct="1">
              <a:buFontTx/>
              <a:buChar char="•"/>
            </a:pPr>
            <a:r>
              <a:rPr lang="en-US">
                <a:latin typeface="Verdana" pitchFamily="34" charset="0"/>
              </a:rPr>
              <a:t>Accessibility</a:t>
            </a:r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E1EEE-64C7-4EA8-BB73-5EF579510F2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6400800" cy="769938"/>
          </a:xfrm>
        </p:spPr>
        <p:txBody>
          <a:bodyPr/>
          <a:lstStyle/>
          <a:p>
            <a:r>
              <a:rPr lang="en-US" smtClean="0"/>
              <a:t>Checkpoint 5.2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7010400" cy="4038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400" smtClean="0">
                <a:latin typeface="Frutiger-Italic" charset="0"/>
              </a:rPr>
              <a:t>1.    View the home page of your school. Use the Best Practices Checklist (Table 5.1) to evaluate the page. Describe the results.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smtClean="0">
              <a:latin typeface="Frutiger-Italic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400" smtClean="0">
                <a:latin typeface="Frutiger-Italic" charset="0"/>
              </a:rPr>
              <a:t>2.    List three best practices of writing text for the Web. See your text for the rest of this question.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smtClean="0">
              <a:latin typeface="Frutiger-Italic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400" smtClean="0">
                <a:latin typeface="Frutiger-Italic" charset="0"/>
              </a:rPr>
              <a:t>3.    List three best practices of using graphics on web pages. View the home page of your school. Describe the use of graphic design best practices on this page.</a:t>
            </a:r>
          </a:p>
          <a:p>
            <a:pPr marL="609600" indent="-609600"/>
            <a:endParaRPr lang="en-US" sz="2800" smtClean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the 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NASA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Bureau of Labor Statistics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84E959-8D87-4CB1-9977-B168705CA4B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Web Site</a:t>
            </a:r>
            <a:br>
              <a:rPr lang="en-US" smtClean="0"/>
            </a:br>
            <a:r>
              <a:rPr lang="en-US" smtClean="0"/>
              <a:t>Organization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3600"/>
            <a:ext cx="7239000" cy="4191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Hierarchical</a:t>
            </a:r>
          </a:p>
          <a:p>
            <a:r>
              <a:rPr lang="en-US" smtClean="0">
                <a:cs typeface="Times New Roman" pitchFamily="18" charset="0"/>
              </a:rPr>
              <a:t>Linear</a:t>
            </a:r>
          </a:p>
          <a:p>
            <a:r>
              <a:rPr lang="en-US" smtClean="0">
                <a:cs typeface="Times New Roman" pitchFamily="18" charset="0"/>
              </a:rPr>
              <a:t>Random </a:t>
            </a:r>
            <a:br>
              <a:rPr lang="en-US" smtClean="0">
                <a:cs typeface="Times New Roman" pitchFamily="18" charset="0"/>
              </a:rPr>
            </a:br>
            <a:r>
              <a:rPr lang="en-US" sz="2400" i="1" smtClean="0">
                <a:cs typeface="Times New Roman" pitchFamily="18" charset="0"/>
              </a:rPr>
              <a:t>(sometimes called Web Organization)</a:t>
            </a:r>
            <a:endParaRPr lang="en-US" i="1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73EA23-8924-444B-927A-D7F953AF749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088"/>
            <a:ext cx="9034463" cy="950912"/>
          </a:xfrm>
        </p:spPr>
        <p:txBody>
          <a:bodyPr/>
          <a:lstStyle/>
          <a:p>
            <a:pPr algn="r"/>
            <a:r>
              <a:rPr lang="en-US" smtClean="0"/>
              <a:t>Hierarchical</a:t>
            </a:r>
            <a:br>
              <a:rPr lang="en-US" smtClean="0"/>
            </a:br>
            <a:r>
              <a:rPr lang="en-US" smtClean="0"/>
              <a:t>Organization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1981200"/>
            <a:ext cx="4572000" cy="40386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A clearly defined home page </a:t>
            </a:r>
          </a:p>
          <a:p>
            <a:r>
              <a:rPr lang="en-US" smtClean="0">
                <a:cs typeface="Times New Roman" pitchFamily="18" charset="0"/>
              </a:rPr>
              <a:t>Navigation links to major site sections</a:t>
            </a:r>
          </a:p>
          <a:p>
            <a:r>
              <a:rPr lang="en-US" smtClean="0">
                <a:cs typeface="Times New Roman" pitchFamily="18" charset="0"/>
              </a:rPr>
              <a:t>Often used for commercial and corporate Web sites</a:t>
            </a:r>
          </a:p>
          <a:p>
            <a:pPr>
              <a:buFontTx/>
              <a:buNone/>
            </a:pPr>
            <a:endParaRPr lang="en-US" smtClean="0">
              <a:cs typeface="Times New Roman" pitchFamily="18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519488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8" name="Picture 5" descr="Figure6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3600"/>
            <a:ext cx="4329113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925D4-6D49-4B77-A366-4E6508E2899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Hierarchical </a:t>
            </a:r>
            <a:br>
              <a:rPr lang="en-US" smtClean="0"/>
            </a:br>
            <a:r>
              <a:rPr lang="en-US" smtClean="0"/>
              <a:t>Too Shallow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915400" cy="2286000"/>
          </a:xfrm>
          <a:solidFill>
            <a:srgbClr val="EAEAEA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Be careful that the organization is not too shallow.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Too many choices </a:t>
            </a:r>
            <a:r>
              <a:rPr lang="en-US" sz="1800" smtClean="0">
                <a:sym typeface="Wingdings" pitchFamily="2" charset="2"/>
              </a:rPr>
              <a:t> a</a:t>
            </a:r>
            <a:r>
              <a:rPr lang="en-US" sz="1800" smtClean="0"/>
              <a:t> confusing and less usable web site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Information Chunking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cs typeface="Times New Roman" pitchFamily="18" charset="0"/>
              </a:rPr>
              <a:t>“seven plus or minus two” principle</a:t>
            </a:r>
          </a:p>
          <a:p>
            <a:pPr lvl="3">
              <a:lnSpc>
                <a:spcPct val="90000"/>
              </a:lnSpc>
            </a:pPr>
            <a:r>
              <a:rPr lang="en-US" sz="1200" smtClean="0">
                <a:cs typeface="Times New Roman" pitchFamily="18" charset="0"/>
              </a:rPr>
              <a:t>George A. Miller found that humans can store only five to nine chunks of information at a time in short-term memory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cs typeface="Times New Roman" pitchFamily="18" charset="0"/>
              </a:rPr>
              <a:t>Many web designers try not to place more than nine major navigation links on a page or in a well-defined page area.</a:t>
            </a:r>
            <a:endParaRPr lang="en-US" sz="2000" smtClean="0"/>
          </a:p>
        </p:txBody>
      </p:sp>
      <p:sp>
        <p:nvSpPr>
          <p:cNvPr id="19461" name="Rectangle 68"/>
          <p:cNvSpPr>
            <a:spLocks noChangeArrowheads="1"/>
          </p:cNvSpPr>
          <p:nvPr/>
        </p:nvSpPr>
        <p:spPr bwMode="auto">
          <a:xfrm>
            <a:off x="182880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9462" name="Picture 67" descr="Figure6_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6868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95CC7A-4751-401D-B140-DEDC83CE79A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470525" cy="990600"/>
          </a:xfrm>
        </p:spPr>
        <p:txBody>
          <a:bodyPr/>
          <a:lstStyle/>
          <a:p>
            <a:pPr algn="r"/>
            <a:r>
              <a:rPr lang="en-US" smtClean="0"/>
              <a:t>Hierarchical </a:t>
            </a:r>
            <a:br>
              <a:rPr lang="en-US" smtClean="0"/>
            </a:br>
            <a:r>
              <a:rPr lang="en-US" smtClean="0"/>
              <a:t>Too Deep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0" y="1219200"/>
            <a:ext cx="5638800" cy="4038600"/>
          </a:xfrm>
        </p:spPr>
        <p:txBody>
          <a:bodyPr/>
          <a:lstStyle/>
          <a:p>
            <a:r>
              <a:rPr lang="en-US" sz="2800" smtClean="0"/>
              <a:t>Be careful that the organization is not too deep.</a:t>
            </a:r>
            <a:br>
              <a:rPr lang="en-US" sz="2800" smtClean="0"/>
            </a:br>
            <a:endParaRPr lang="en-US" sz="2800" smtClean="0"/>
          </a:p>
          <a:p>
            <a:pPr lvl="1"/>
            <a:r>
              <a:rPr lang="en-US" sz="2400" smtClean="0"/>
              <a:t>This results in many “clicks” needed to drill down to the needed page.</a:t>
            </a:r>
            <a:br>
              <a:rPr lang="en-US" sz="2400" smtClean="0"/>
            </a:br>
            <a:endParaRPr lang="en-US" sz="2400" smtClean="0"/>
          </a:p>
          <a:p>
            <a:pPr lvl="1"/>
            <a:r>
              <a:rPr lang="en-US" sz="2400" smtClean="0"/>
              <a:t>User Interface “Three Click Rule”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A web page visitor should be able to get from any page on your site to any other page on your site with a maximum of three hyperlinks. </a:t>
            </a:r>
            <a:endParaRPr lang="en-US" sz="2000" smtClean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86100" y="118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6" name="Picture 4" descr="Figure6_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32813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35369D-0CE3-4771-BCF2-2BCDF577513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Linear</a:t>
            </a:r>
            <a:br>
              <a:rPr lang="en-US" smtClean="0"/>
            </a:br>
            <a:r>
              <a:rPr lang="en-US" smtClean="0"/>
              <a:t>Organization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962400"/>
            <a:ext cx="7043738" cy="2057400"/>
          </a:xfrm>
        </p:spPr>
        <p:txBody>
          <a:bodyPr/>
          <a:lstStyle/>
          <a:p>
            <a:r>
              <a:rPr lang="en-US" sz="2800" smtClean="0">
                <a:cs typeface="Times New Roman" pitchFamily="18" charset="0"/>
              </a:rPr>
              <a:t>A series of pages that provide a tutorial, tour, or presentation.</a:t>
            </a:r>
          </a:p>
          <a:p>
            <a:r>
              <a:rPr lang="en-US" sz="2800" smtClean="0">
                <a:cs typeface="Times New Roman" pitchFamily="18" charset="0"/>
              </a:rPr>
              <a:t>Sequential viewing</a:t>
            </a:r>
            <a:endParaRPr lang="en-US" sz="2400" smtClean="0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914525" y="2867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1000" y="1981200"/>
          <a:ext cx="8153400" cy="1724025"/>
        </p:xfrm>
        <a:graphic>
          <a:graphicData uri="http://schemas.openxmlformats.org/presentationml/2006/ole">
            <p:oleObj spid="_x0000_s1026" r:id="rId4" imgW="5315692" imgH="1123810" progId="PBrush">
              <p:embed/>
            </p:oleObj>
          </a:graphicData>
        </a:graphic>
      </p:graphicFrame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1008</Words>
  <Application>Microsoft Office PowerPoint</Application>
  <PresentationFormat>On-screen Show (4:3)</PresentationFormat>
  <Paragraphs>292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Bits and bytes design template</vt:lpstr>
      <vt:lpstr>Paintbrush Picture</vt:lpstr>
      <vt:lpstr>Web Development &amp; Design Foundations with XHTML</vt:lpstr>
      <vt:lpstr>Learning  Outcomes</vt:lpstr>
      <vt:lpstr>Overall Design Is Related  to the Site Purpose</vt:lpstr>
      <vt:lpstr>Examples from the Textbook</vt:lpstr>
      <vt:lpstr>Web Site Organization</vt:lpstr>
      <vt:lpstr>Hierarchical Organization</vt:lpstr>
      <vt:lpstr>Hierarchical  Too Shallow</vt:lpstr>
      <vt:lpstr>Hierarchical  Too Deep</vt:lpstr>
      <vt:lpstr>Linear Organization</vt:lpstr>
      <vt:lpstr>Random Organization</vt:lpstr>
      <vt:lpstr>Web Site Navigation Best Practices(1)</vt:lpstr>
      <vt:lpstr>Web Site Navigation Best Practices(2)</vt:lpstr>
      <vt:lpstr>Web Site Navigation Best Practices(3)</vt:lpstr>
      <vt:lpstr>Design Principles</vt:lpstr>
      <vt:lpstr>Web Page Design Best Practices</vt:lpstr>
      <vt:lpstr>Web Page Design Load Time</vt:lpstr>
      <vt:lpstr>Web Page Design Target Audience</vt:lpstr>
      <vt:lpstr>Web Page Design Colors &amp; Animation</vt:lpstr>
      <vt:lpstr>Web Page Design  Browser Compatibility</vt:lpstr>
      <vt:lpstr>Web Page Design  Screen Resolution</vt:lpstr>
      <vt:lpstr>Wireframe</vt:lpstr>
      <vt:lpstr>Web Page Design Page Layout(1)</vt:lpstr>
      <vt:lpstr>Web Page Design Page Layout(2)</vt:lpstr>
      <vt:lpstr>Page Layout Design Techniques</vt:lpstr>
      <vt:lpstr>Checkpoint 5.1</vt:lpstr>
      <vt:lpstr>Checkpoint 5.1</vt:lpstr>
      <vt:lpstr>Text Design Best Practices</vt:lpstr>
      <vt:lpstr>Text Design “Easy to Read” Text (1)</vt:lpstr>
      <vt:lpstr>Text Design “Easy to Read” Text (2)</vt:lpstr>
      <vt:lpstr>Graphic Design Best Practices(1)</vt:lpstr>
      <vt:lpstr>Graphic Design Recommended Practices(2)</vt:lpstr>
      <vt:lpstr>Designing for Accessibility(1) Quick Checklist Courtesy of W3C</vt:lpstr>
      <vt:lpstr>Designing for Accessibility(2) Quick Checklist Courtesy of W3C</vt:lpstr>
      <vt:lpstr>Designing for Accessibility(4) Quick Checklist Courtesy of W3C</vt:lpstr>
      <vt:lpstr>Web Design  Best Practices Checklist</vt:lpstr>
      <vt:lpstr>Checkpoint 5.2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150!</dc:title>
  <dc:creator>Terry Morris</dc:creator>
  <cp:lastModifiedBy>BirdB</cp:lastModifiedBy>
  <cp:revision>138</cp:revision>
  <dcterms:created xsi:type="dcterms:W3CDTF">2006-08-22T00:41:45Z</dcterms:created>
  <dcterms:modified xsi:type="dcterms:W3CDTF">2009-07-08T18:34:11Z</dcterms:modified>
</cp:coreProperties>
</file>