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8" r:id="rId1"/>
    <p:sldMasterId id="2147483665" r:id="rId2"/>
  </p:sldMasterIdLst>
  <p:notesMasterIdLst>
    <p:notesMasterId r:id="rId29"/>
  </p:notesMasterIdLst>
  <p:sldIdLst>
    <p:sldId id="258" r:id="rId3"/>
    <p:sldId id="380" r:id="rId4"/>
    <p:sldId id="309" r:id="rId5"/>
    <p:sldId id="310" r:id="rId6"/>
    <p:sldId id="314" r:id="rId7"/>
    <p:sldId id="316" r:id="rId8"/>
    <p:sldId id="318" r:id="rId9"/>
    <p:sldId id="319" r:id="rId10"/>
    <p:sldId id="326" r:id="rId11"/>
    <p:sldId id="280" r:id="rId12"/>
    <p:sldId id="329" r:id="rId13"/>
    <p:sldId id="332" r:id="rId14"/>
    <p:sldId id="331" r:id="rId15"/>
    <p:sldId id="330" r:id="rId16"/>
    <p:sldId id="336" r:id="rId17"/>
    <p:sldId id="378" r:id="rId18"/>
    <p:sldId id="362" r:id="rId19"/>
    <p:sldId id="358" r:id="rId20"/>
    <p:sldId id="357" r:id="rId21"/>
    <p:sldId id="359" r:id="rId22"/>
    <p:sldId id="360" r:id="rId23"/>
    <p:sldId id="364" r:id="rId24"/>
    <p:sldId id="367" r:id="rId25"/>
    <p:sldId id="371" r:id="rId26"/>
    <p:sldId id="372" r:id="rId27"/>
    <p:sldId id="374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33"/>
    <a:srgbClr val="CC0000"/>
    <a:srgbClr val="FFFFFF"/>
    <a:srgbClr val="EAEAEA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9682" autoAdjust="0"/>
  </p:normalViewPr>
  <p:slideViewPr>
    <p:cSldViewPr>
      <p:cViewPr varScale="1">
        <p:scale>
          <a:sx n="150" d="100"/>
          <a:sy n="150" d="100"/>
        </p:scale>
        <p:origin x="-120" y="-8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2EA459CB-62CA-4DD1-85F5-FABD49221C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850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A459CB-62CA-4DD1-85F5-FABD49221CA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036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A459CB-62CA-4DD1-85F5-FABD49221CA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19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A459CB-62CA-4DD1-85F5-FABD49221CA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84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Figures 2-11 – 2-12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A459CB-62CA-4DD1-85F5-FABD49221CA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96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A459CB-62CA-4DD1-85F5-FABD49221CA1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908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A459CB-62CA-4DD1-85F5-FABD49221CA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30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A459CB-62CA-4DD1-85F5-FABD49221CA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72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EA459CB-62CA-4DD1-85F5-FABD49221CA1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72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24114" y="3124200"/>
            <a:ext cx="9144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4DB848"/>
                </a:solidFill>
                <a:latin typeface="Century" pitchFamily="18" charset="0"/>
              </a:rPr>
              <a:t>HTML and CSS</a:t>
            </a:r>
            <a:br>
              <a:rPr lang="en-US" sz="5400" dirty="0" smtClean="0">
                <a:solidFill>
                  <a:srgbClr val="4DB848"/>
                </a:solidFill>
                <a:latin typeface="Century" pitchFamily="18" charset="0"/>
              </a:rPr>
            </a:br>
            <a:r>
              <a:rPr lang="en-US" sz="2000" dirty="0" smtClean="0">
                <a:solidFill>
                  <a:srgbClr val="4DB848"/>
                </a:solidFill>
                <a:latin typeface="Century" pitchFamily="18" charset="0"/>
              </a:rPr>
              <a:t>6</a:t>
            </a:r>
            <a:r>
              <a:rPr lang="en-US" sz="2000" baseline="30000" dirty="0" smtClean="0">
                <a:solidFill>
                  <a:srgbClr val="4DB848"/>
                </a:solidFill>
                <a:latin typeface="Century" pitchFamily="18" charset="0"/>
              </a:rPr>
              <a:t>TH</a:t>
            </a:r>
            <a:r>
              <a:rPr lang="en-US" sz="2000" dirty="0" smtClean="0">
                <a:solidFill>
                  <a:srgbClr val="4DB848"/>
                </a:solidFill>
                <a:latin typeface="Century" pitchFamily="18" charset="0"/>
              </a:rPr>
              <a:t> EDITION</a:t>
            </a:r>
            <a:endParaRPr lang="en-US" sz="5400" dirty="0">
              <a:solidFill>
                <a:srgbClr val="4DB848"/>
              </a:solidFill>
              <a:latin typeface="Century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4DB848"/>
          </a:solidFill>
          <a:ln>
            <a:solidFill>
              <a:srgbClr val="4DB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3800" y="228600"/>
            <a:ext cx="14478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7701" name="Title Placeholder 1"/>
          <p:cNvSpPr>
            <a:spLocks noGrp="1"/>
          </p:cNvSpPr>
          <p:nvPr>
            <p:ph type="ctrTitle"/>
          </p:nvPr>
        </p:nvSpPr>
        <p:spPr>
          <a:xfrm>
            <a:off x="0" y="914400"/>
            <a:ext cx="9144000" cy="1524000"/>
          </a:xfrm>
        </p:spPr>
        <p:txBody>
          <a:bodyPr/>
          <a:lstStyle>
            <a:lvl1pPr algn="ctr"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39" b="19964"/>
          <a:stretch/>
        </p:blipFill>
        <p:spPr bwMode="auto">
          <a:xfrm>
            <a:off x="0" y="4343401"/>
            <a:ext cx="9144000" cy="182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0E3A4-01D6-4927-AB27-24638F64E5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68308-05FC-4E0E-B40C-6888CC4CB7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2171700" cy="5973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362700" cy="5973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F1A2F-29E8-4233-ACB0-F4A9653797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3058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219200"/>
            <a:ext cx="42672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219200"/>
            <a:ext cx="42672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76FCD-123C-43DF-9841-58750E1848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374088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41101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26753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19200"/>
            <a:ext cx="42672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219200"/>
            <a:ext cx="42672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8824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75357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973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b="29265"/>
          <a:stretch>
            <a:fillRect/>
          </a:stretch>
        </p:blipFill>
        <p:spPr bwMode="auto">
          <a:xfrm>
            <a:off x="0" y="4343401"/>
            <a:ext cx="9143999" cy="182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4DB848"/>
          </a:solidFill>
          <a:ln>
            <a:solidFill>
              <a:srgbClr val="4DB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3800" y="228600"/>
            <a:ext cx="14478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7701" name="Title Placeholder 1"/>
          <p:cNvSpPr>
            <a:spLocks noGrp="1"/>
          </p:cNvSpPr>
          <p:nvPr>
            <p:ph type="ctrTitle"/>
          </p:nvPr>
        </p:nvSpPr>
        <p:spPr>
          <a:xfrm>
            <a:off x="0" y="914400"/>
            <a:ext cx="9144000" cy="1524000"/>
          </a:xfrm>
        </p:spPr>
        <p:txBody>
          <a:bodyPr/>
          <a:lstStyle>
            <a:lvl1pPr algn="ctr"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24114" y="2281298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4DB848"/>
                </a:solidFill>
                <a:latin typeface="Century" pitchFamily="18" charset="0"/>
              </a:rPr>
              <a:t>HTML,</a:t>
            </a:r>
            <a:r>
              <a:rPr lang="en-US" sz="5400" baseline="0" dirty="0" smtClean="0">
                <a:solidFill>
                  <a:srgbClr val="4DB848"/>
                </a:solidFill>
                <a:latin typeface="Century" pitchFamily="18" charset="0"/>
              </a:rPr>
              <a:t> </a:t>
            </a:r>
            <a:r>
              <a:rPr lang="en-US" sz="5400" dirty="0" smtClean="0">
                <a:solidFill>
                  <a:srgbClr val="4DB848"/>
                </a:solidFill>
                <a:latin typeface="Century" pitchFamily="18" charset="0"/>
              </a:rPr>
              <a:t>CSS, </a:t>
            </a:r>
            <a:br>
              <a:rPr lang="en-US" sz="5400" dirty="0" smtClean="0">
                <a:solidFill>
                  <a:srgbClr val="4DB848"/>
                </a:solidFill>
                <a:latin typeface="Century" pitchFamily="18" charset="0"/>
              </a:rPr>
            </a:br>
            <a:r>
              <a:rPr lang="en-US" sz="5400" dirty="0" smtClean="0">
                <a:solidFill>
                  <a:srgbClr val="4DB848"/>
                </a:solidFill>
                <a:latin typeface="Century" pitchFamily="18" charset="0"/>
              </a:rPr>
              <a:t>and Dynamic HTML</a:t>
            </a:r>
            <a:br>
              <a:rPr lang="en-US" sz="5400" dirty="0" smtClean="0">
                <a:solidFill>
                  <a:srgbClr val="4DB848"/>
                </a:solidFill>
                <a:latin typeface="Century" pitchFamily="18" charset="0"/>
              </a:rPr>
            </a:br>
            <a:r>
              <a:rPr lang="en-US" sz="2000" dirty="0" smtClean="0">
                <a:solidFill>
                  <a:srgbClr val="4DB848"/>
                </a:solidFill>
                <a:latin typeface="Century" pitchFamily="18" charset="0"/>
              </a:rPr>
              <a:t>5</a:t>
            </a:r>
            <a:r>
              <a:rPr lang="en-US" sz="2000" baseline="30000" dirty="0" smtClean="0">
                <a:solidFill>
                  <a:srgbClr val="4DB848"/>
                </a:solidFill>
                <a:latin typeface="Century" pitchFamily="18" charset="0"/>
              </a:rPr>
              <a:t>TH</a:t>
            </a:r>
            <a:r>
              <a:rPr lang="en-US" sz="2000" dirty="0" smtClean="0">
                <a:solidFill>
                  <a:srgbClr val="4DB848"/>
                </a:solidFill>
                <a:latin typeface="Century" pitchFamily="18" charset="0"/>
              </a:rPr>
              <a:t> EDITION</a:t>
            </a:r>
            <a:endParaRPr lang="en-US" sz="5400" dirty="0">
              <a:solidFill>
                <a:srgbClr val="4DB848"/>
              </a:solidFill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00500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24340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64626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85665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2171700" cy="5973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362700" cy="5973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383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00800"/>
            <a:ext cx="822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10600" y="6400800"/>
            <a:ext cx="533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67854-6943-4EA1-A35F-6D0D6AF6D2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19200"/>
            <a:ext cx="42672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219200"/>
            <a:ext cx="42672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69E21-BE48-430B-900D-611290B0DB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E895E-8795-47A2-AC5D-08DF663D8F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D0548-38AA-46C2-A9F1-2327DE3493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DDAD3-53C8-432F-AA8D-8B36CD6B77D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FCC15-0FF2-464A-88D5-4891C16B5D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13" Type="http://schemas.openxmlformats.org/officeDocument/2006/relationships/image" Target="../media/image4.jpeg"/><Relationship Id="rId14" Type="http://schemas.openxmlformats.org/officeDocument/2006/relationships/image" Target="../media/image1.png"/><Relationship Id="rId15" Type="http://schemas.openxmlformats.org/officeDocument/2006/relationships/image" Target="../media/image5.png"/><Relationship Id="rId16" Type="http://schemas.openxmlformats.org/officeDocument/2006/relationships/image" Target="../media/image6.png"/><Relationship Id="rId17" Type="http://schemas.openxmlformats.org/officeDocument/2006/relationships/image" Target="../media/image7.jpe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8763000" y="0"/>
            <a:ext cx="381000" cy="6858000"/>
          </a:xfrm>
          <a:prstGeom prst="rect">
            <a:avLst/>
          </a:prstGeom>
          <a:gradFill flip="none" rotWithShape="1">
            <a:gsLst>
              <a:gs pos="36000">
                <a:schemeClr val="bg1"/>
              </a:gs>
              <a:gs pos="100000">
                <a:srgbClr val="4DB848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gradFill flip="none" rotWithShape="1">
            <a:gsLst>
              <a:gs pos="0">
                <a:srgbClr val="4DB848"/>
              </a:gs>
              <a:gs pos="65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143000"/>
            <a:ext cx="8686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3058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5334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725BB79-D32A-467B-BABB-CD11575A6E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6683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6400800"/>
            <a:ext cx="8686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701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20409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13" cstate="print">
            <a:duotone>
              <a:schemeClr val="bg2">
                <a:shade val="45000"/>
                <a:satMod val="135000"/>
              </a:schemeClr>
              <a:prstClr val="white"/>
            </a:duotone>
            <a:lum bright="16000"/>
          </a:blip>
          <a:srcRect t="5253" r="6667" b="21206"/>
          <a:stretch>
            <a:fillRect/>
          </a:stretch>
        </p:blipFill>
        <p:spPr bwMode="auto">
          <a:xfrm>
            <a:off x="6349" y="6350"/>
            <a:ext cx="9144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Round Single Corner Rectangle 3"/>
          <p:cNvSpPr/>
          <p:nvPr/>
        </p:nvSpPr>
        <p:spPr>
          <a:xfrm flipH="1">
            <a:off x="4876800" y="6324600"/>
            <a:ext cx="4267200" cy="533400"/>
          </a:xfrm>
          <a:prstGeom prst="round1Rect">
            <a:avLst/>
          </a:prstGeom>
          <a:solidFill>
            <a:srgbClr val="588528"/>
          </a:solidFill>
          <a:ln>
            <a:solidFill>
              <a:srgbClr val="5885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b="1"/>
          </a:p>
        </p:txBody>
      </p:sp>
      <p:pic>
        <p:nvPicPr>
          <p:cNvPr id="13316" name="Picture 6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24600"/>
            <a:ext cx="1447800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2"/>
          <p:cNvPicPr>
            <a:picLocks noChangeAspect="1" noChangeArrowheads="1"/>
          </p:cNvPicPr>
          <p:nvPr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381000"/>
            <a:ext cx="31877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Picture 3"/>
          <p:cNvPicPr>
            <a:picLocks noChangeAspect="1" noChangeArrowheads="1"/>
          </p:cNvPicPr>
          <p:nvPr/>
        </p:nvPicPr>
        <p:blipFill>
          <a:blip r:embed="rId16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02"/>
          <a:stretch>
            <a:fillRect/>
          </a:stretch>
        </p:blipFill>
        <p:spPr bwMode="auto">
          <a:xfrm>
            <a:off x="0" y="1219200"/>
            <a:ext cx="17526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4"/>
          <p:cNvPicPr>
            <a:picLocks noChangeAspect="1" noChangeArrowheads="1"/>
          </p:cNvPicPr>
          <p:nvPr/>
        </p:nvPicPr>
        <p:blipFill>
          <a:blip r:embed="rId17" cstate="print">
            <a:clrChange>
              <a:clrFrom>
                <a:srgbClr val="FEFFFD"/>
              </a:clrFrom>
              <a:clrTo>
                <a:srgbClr val="FEFF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620"/>
          <a:stretch>
            <a:fillRect/>
          </a:stretch>
        </p:blipFill>
        <p:spPr bwMode="auto">
          <a:xfrm>
            <a:off x="6858000" y="2286000"/>
            <a:ext cx="2286000" cy="307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83058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2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0" y="1219200"/>
            <a:ext cx="86868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6" r:id="rId2"/>
    <p:sldLayoutId id="2147483685" r:id="rId3"/>
    <p:sldLayoutId id="2147483684" r:id="rId4"/>
    <p:sldLayoutId id="2147483683" r:id="rId5"/>
    <p:sldLayoutId id="2147483682" r:id="rId6"/>
    <p:sldLayoutId id="2147483681" r:id="rId7"/>
    <p:sldLayoutId id="2147483680" r:id="rId8"/>
    <p:sldLayoutId id="2147483679" r:id="rId9"/>
    <p:sldLayoutId id="2147483678" r:id="rId10"/>
    <p:sldLayoutId id="2147483677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609600"/>
            <a:ext cx="9144000" cy="1524000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Tutorial 2</a:t>
            </a:r>
            <a:br>
              <a:rPr lang="en-US" dirty="0" smtClean="0"/>
            </a:br>
            <a:r>
              <a:rPr lang="en-US" dirty="0" smtClean="0"/>
              <a:t>Developing a Basic Web Site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Specifying a Folder Path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55" y="1219200"/>
            <a:ext cx="4710090" cy="4906963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Specifying a Folder Path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0"/>
          <a:stretch>
            <a:fillRect/>
          </a:stretch>
        </p:blipFill>
        <p:spPr>
          <a:xfrm>
            <a:off x="1219200" y="2438400"/>
            <a:ext cx="6943834" cy="1703872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/>
          </a:p>
        </p:txBody>
      </p:sp>
      <p:sp>
        <p:nvSpPr>
          <p:cNvPr id="4710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Marking Locations with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id</a:t>
            </a:r>
            <a:r>
              <a:rPr lang="en-US" dirty="0" smtClean="0"/>
              <a:t> Attribute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To jump to a specific location within a document, you first need to mark that location</a:t>
            </a:r>
          </a:p>
          <a:p>
            <a:pPr eaLnBrk="1" hangingPunct="1"/>
            <a:r>
              <a:rPr lang="en-US" sz="2800" dirty="0" smtClean="0"/>
              <a:t>One way to identify elements in an HTML document is to use the </a:t>
            </a:r>
            <a:r>
              <a:rPr lang="en-US" sz="2800" b="1" dirty="0" smtClean="0"/>
              <a:t>id attribute</a:t>
            </a:r>
            <a:endParaRPr lang="en-US" sz="2800" dirty="0" smtClean="0"/>
          </a:p>
          <a:p>
            <a:pPr eaLnBrk="1" hangingPunct="1"/>
            <a:r>
              <a:rPr lang="en-US" sz="2800" b="1" dirty="0" smtClean="0"/>
              <a:t>Id</a:t>
            </a:r>
            <a:r>
              <a:rPr lang="en-US" sz="2800" dirty="0" smtClean="0"/>
              <a:t> </a:t>
            </a:r>
            <a:r>
              <a:rPr lang="en-US" sz="2800" b="1" dirty="0" smtClean="0"/>
              <a:t>names</a:t>
            </a:r>
            <a:r>
              <a:rPr lang="en-US" sz="2800" dirty="0" smtClean="0"/>
              <a:t> must be unique</a:t>
            </a:r>
          </a:p>
          <a:p>
            <a:pPr eaLnBrk="1" hangingPunct="1"/>
            <a:r>
              <a:rPr lang="en-US" sz="2800" b="1" dirty="0" smtClean="0"/>
              <a:t>Id</a:t>
            </a:r>
            <a:r>
              <a:rPr lang="en-US" sz="2800" dirty="0" smtClean="0"/>
              <a:t> </a:t>
            </a:r>
            <a:r>
              <a:rPr lang="en-US" sz="2800" b="1" dirty="0" smtClean="0"/>
              <a:t>names</a:t>
            </a:r>
            <a:r>
              <a:rPr lang="en-US" sz="2800" dirty="0" smtClean="0"/>
              <a:t> are not case sensitive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Linking to Locations within Documents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368" y="2123901"/>
            <a:ext cx="7341464" cy="3097561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/>
          </a:p>
        </p:txBody>
      </p:sp>
      <p:sp>
        <p:nvSpPr>
          <p:cNvPr id="48129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Linking to an id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4294967295"/>
          </p:nvPr>
        </p:nvSpPr>
        <p:spPr/>
        <p:txBody>
          <a:bodyPr/>
          <a:lstStyle/>
          <a:p>
            <a:r>
              <a:rPr lang="en-US" sz="2800" dirty="0"/>
              <a:t>Once you’ve marked an element using the id attribute, you can create a hypertext link </a:t>
            </a:r>
            <a:r>
              <a:rPr lang="en-US" sz="2800" dirty="0" smtClean="0"/>
              <a:t>to that </a:t>
            </a:r>
            <a:r>
              <a:rPr lang="en-US" sz="2800" dirty="0"/>
              <a:t>element using the a element</a:t>
            </a:r>
          </a:p>
          <a:p>
            <a:pPr marL="0" indent="0">
              <a:buNone/>
            </a:pPr>
            <a:r>
              <a:rPr lang="en-US" sz="2800" dirty="0" smtClean="0"/>
              <a:t>	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=”#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”&gt;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content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&lt;/a&gt;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Links between Documents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39" y="1584267"/>
            <a:ext cx="7695122" cy="4176829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Maps and External Links</a:t>
            </a:r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6" y="1219200"/>
            <a:ext cx="4192804" cy="4906963"/>
          </a:xfrm>
        </p:spPr>
      </p:pic>
      <p:pic>
        <p:nvPicPr>
          <p:cNvPr id="11" name="Content Placeholder 10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82224"/>
            <a:ext cx="4267200" cy="4180914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055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Applying an Image Map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3" r="12214"/>
          <a:stretch>
            <a:fillRect/>
          </a:stretch>
        </p:blipFill>
        <p:spPr>
          <a:xfrm>
            <a:off x="1371600" y="2362200"/>
            <a:ext cx="6477000" cy="2219169"/>
          </a:xfr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/>
          </a:p>
        </p:txBody>
      </p:sp>
      <p:sp>
        <p:nvSpPr>
          <p:cNvPr id="5836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a Circular Hotspot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A </a:t>
            </a:r>
            <a:r>
              <a:rPr lang="en-US" sz="2800" b="1" dirty="0" smtClean="0"/>
              <a:t>circular hotspot</a:t>
            </a:r>
            <a:r>
              <a:rPr lang="en-US" sz="2800" dirty="0" smtClean="0"/>
              <a:t> is defined by the location of its center and its radius</a:t>
            </a:r>
          </a:p>
          <a:p>
            <a:pPr eaLnBrk="1" hangingPunct="1"/>
            <a:r>
              <a:rPr lang="en-US" sz="2800" dirty="0" smtClean="0"/>
              <a:t>A sample code for a </a:t>
            </a:r>
            <a:r>
              <a:rPr lang="en-US" sz="2800" b="1" dirty="0" smtClean="0"/>
              <a:t>circular hotspot</a:t>
            </a:r>
            <a:r>
              <a:rPr lang="en-US" sz="2800" dirty="0" smtClean="0"/>
              <a:t> is:</a:t>
            </a:r>
          </a:p>
          <a:p>
            <a:pPr lvl="1"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&lt;area shape=“circle” </a:t>
            </a:r>
            <a:r>
              <a:rPr lang="en-US" sz="2400" b="1" dirty="0" err="1" smtClean="0">
                <a:latin typeface="Courier New" pitchFamily="49" charset="0"/>
              </a:rPr>
              <a:t>coords</a:t>
            </a:r>
            <a:r>
              <a:rPr lang="en-US" sz="2400" b="1" dirty="0" smtClean="0">
                <a:latin typeface="Courier New" pitchFamily="49" charset="0"/>
              </a:rPr>
              <a:t>=“307,137,66” </a:t>
            </a:r>
            <a:r>
              <a:rPr lang="en-US" sz="2400" b="1" dirty="0" err="1" smtClean="0">
                <a:latin typeface="Courier New" pitchFamily="49" charset="0"/>
              </a:rPr>
              <a:t>href</a:t>
            </a:r>
            <a:r>
              <a:rPr lang="en-US" sz="2400" b="1" dirty="0" smtClean="0">
                <a:latin typeface="Courier New" pitchFamily="49" charset="0"/>
              </a:rPr>
              <a:t>=“karts.htm”&gt;</a:t>
            </a:r>
          </a:p>
          <a:p>
            <a:pPr lvl="1" eaLnBrk="1" hangingPunct="1"/>
            <a:r>
              <a:rPr lang="en-US" b="1" i="1" dirty="0" smtClean="0"/>
              <a:t>Coordinates</a:t>
            </a:r>
            <a:r>
              <a:rPr lang="en-US" dirty="0" smtClean="0"/>
              <a:t> are (307, 137), and it has a radius of 66 pixels</a:t>
            </a:r>
          </a:p>
          <a:p>
            <a:pPr lvl="1" eaLnBrk="1" hangingPunct="1"/>
            <a:r>
              <a:rPr lang="en-US" dirty="0" smtClean="0"/>
              <a:t>The </a:t>
            </a:r>
            <a:r>
              <a:rPr lang="en-US" b="1" i="1" dirty="0" smtClean="0"/>
              <a:t>hotspot</a:t>
            </a:r>
            <a:r>
              <a:rPr lang="en-US" dirty="0" smtClean="0"/>
              <a:t> is a hypertext link to karts.htm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/>
          </a:p>
        </p:txBody>
      </p:sp>
      <p:sp>
        <p:nvSpPr>
          <p:cNvPr id="57345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a Rectangular Hotspot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Two points define a </a:t>
            </a:r>
            <a:r>
              <a:rPr lang="en-US" sz="2400" b="1" smtClean="0"/>
              <a:t>rectangular hotspot</a:t>
            </a:r>
            <a:r>
              <a:rPr lang="en-US" sz="2400" smtClean="0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upper-left corner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lower-right corner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A sample code for a </a:t>
            </a:r>
            <a:r>
              <a:rPr lang="en-US" sz="2400" b="1" smtClean="0"/>
              <a:t>rectangular hotspot</a:t>
            </a:r>
            <a:r>
              <a:rPr lang="en-US" sz="2400" smtClean="0"/>
              <a:t> is: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b="1" smtClean="0">
                <a:latin typeface="Courier New" pitchFamily="49" charset="0"/>
              </a:rPr>
              <a:t>&lt;area shape=“rect” coords=“384,61,499,271” href=“water.htm”&gt;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b="1" i="1" smtClean="0"/>
              <a:t>Coordinates</a:t>
            </a:r>
            <a:r>
              <a:rPr lang="en-US" sz="2400" smtClean="0"/>
              <a:t> are entered as a series of four numbers separated by commas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HTML expects that the first two numbers represent the coordinates for the upper-left corner of the rectangle, and the second two numbers indicate the location of the lower-right corner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The </a:t>
            </a:r>
            <a:r>
              <a:rPr lang="en-US" sz="2400" b="1" i="1" smtClean="0"/>
              <a:t>hotspot</a:t>
            </a:r>
            <a:r>
              <a:rPr lang="en-US" sz="2400" smtClean="0"/>
              <a:t> is a hypertext link to water.htm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838" y="1354494"/>
            <a:ext cx="4363962" cy="4741505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Hyperlinks</a:t>
            </a:r>
            <a:endParaRPr lang="en-US" dirty="0"/>
          </a:p>
        </p:txBody>
      </p:sp>
      <p:pic>
        <p:nvPicPr>
          <p:cNvPr id="13" name="Content Placeholder 12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56"/>
          <a:stretch>
            <a:fillRect/>
          </a:stretch>
        </p:blipFill>
        <p:spPr>
          <a:xfrm>
            <a:off x="441713" y="1295400"/>
            <a:ext cx="4206487" cy="4742444"/>
          </a:xfr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New Perspectives on HTML, CSS, and Dynamic HTML 5th Edition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406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/>
          </a:p>
        </p:txBody>
      </p:sp>
      <p:sp>
        <p:nvSpPr>
          <p:cNvPr id="5939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a Polygonal Hotspot</a:t>
            </a:r>
          </a:p>
        </p:txBody>
      </p:sp>
      <p:sp>
        <p:nvSpPr>
          <p:cNvPr id="59394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To create a polygonal hotspot, you enter the coordinates for each vertex in the shape</a:t>
            </a:r>
          </a:p>
          <a:p>
            <a:pPr eaLnBrk="1" hangingPunct="1"/>
            <a:r>
              <a:rPr lang="en-US" sz="2800" dirty="0" smtClean="0"/>
              <a:t>A sample code for a </a:t>
            </a:r>
            <a:r>
              <a:rPr lang="en-US" sz="2800" b="1" dirty="0" smtClean="0"/>
              <a:t>polygonal hotspot</a:t>
            </a:r>
            <a:r>
              <a:rPr lang="en-US" sz="2800" dirty="0" smtClean="0"/>
              <a:t> is:</a:t>
            </a:r>
          </a:p>
          <a:p>
            <a:pPr lvl="1" eaLnBrk="1" hangingPunct="1">
              <a:buFontTx/>
              <a:buNone/>
            </a:pPr>
            <a:r>
              <a:rPr lang="en-US" sz="2400" b="1" dirty="0" smtClean="0">
                <a:latin typeface="Courier New" pitchFamily="49" charset="0"/>
              </a:rPr>
              <a:t>&lt;area shape=“polygon” </a:t>
            </a:r>
            <a:r>
              <a:rPr lang="en-US" sz="2400" b="1" dirty="0" err="1" smtClean="0">
                <a:latin typeface="Courier New" pitchFamily="49" charset="0"/>
              </a:rPr>
              <a:t>coords</a:t>
            </a:r>
            <a:r>
              <a:rPr lang="en-US" sz="2400" b="1" dirty="0" smtClean="0">
                <a:latin typeface="Courier New" pitchFamily="49" charset="0"/>
              </a:rPr>
              <a:t>=“13,60,13,270,370,270,370,225,230,225, 230,60” </a:t>
            </a:r>
            <a:r>
              <a:rPr lang="en-US" sz="2400" b="1" dirty="0" err="1" smtClean="0">
                <a:latin typeface="Courier New" pitchFamily="49" charset="0"/>
              </a:rPr>
              <a:t>href</a:t>
            </a:r>
            <a:r>
              <a:rPr lang="en-US" sz="2400" b="1" dirty="0" smtClean="0">
                <a:latin typeface="Courier New" pitchFamily="49" charset="0"/>
              </a:rPr>
              <a:t>=“rides.htm”&gt;</a:t>
            </a:r>
          </a:p>
          <a:p>
            <a:pPr lvl="1" eaLnBrk="1" hangingPunct="1"/>
            <a:r>
              <a:rPr lang="en-US" b="1" i="1" dirty="0" smtClean="0"/>
              <a:t>Coordinates</a:t>
            </a:r>
            <a:r>
              <a:rPr lang="en-US" dirty="0" smtClean="0"/>
              <a:t> are for each vertex in the shape</a:t>
            </a:r>
          </a:p>
          <a:p>
            <a:pPr lvl="1" eaLnBrk="1" hangingPunct="1"/>
            <a:r>
              <a:rPr lang="en-US" dirty="0" smtClean="0"/>
              <a:t>The </a:t>
            </a:r>
            <a:r>
              <a:rPr lang="en-US" b="1" i="1" dirty="0" smtClean="0"/>
              <a:t>hotspot</a:t>
            </a:r>
            <a:r>
              <a:rPr lang="en-US" dirty="0" smtClean="0"/>
              <a:t> is a hypertext link to rides.htm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/>
          </a:p>
        </p:txBody>
      </p:sp>
      <p:sp>
        <p:nvSpPr>
          <p:cNvPr id="6041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a Default Hotspot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&lt;area shape="default" coords="0, 0, </a:t>
            </a:r>
            <a:r>
              <a:rPr lang="en-US" sz="2800" i="1" smtClean="0"/>
              <a:t>x, y" … /&gt;</a:t>
            </a:r>
          </a:p>
          <a:p>
            <a:pPr eaLnBrk="1" hangingPunct="1">
              <a:buFont typeface="Arial" charset="0"/>
              <a:buNone/>
            </a:pPr>
            <a:r>
              <a:rPr lang="en-US" sz="2800" smtClean="0"/>
              <a:t>	where x is the width of the inline image in pixels and y is the image’s height</a:t>
            </a:r>
          </a:p>
          <a:p>
            <a:pPr eaLnBrk="1" hangingPunct="1"/>
            <a:r>
              <a:rPr lang="en-US" sz="2800" smtClean="0"/>
              <a:t>Any spot that is not covered by another hotspot will activate the default hotspot link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/>
          </a:p>
        </p:txBody>
      </p:sp>
      <p:sp>
        <p:nvSpPr>
          <p:cNvPr id="6963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Linking to a Web Site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295400"/>
            <a:ext cx="6145659" cy="25692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129" y="4007178"/>
            <a:ext cx="5562600" cy="230596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Linking to an E-Mail Address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/>
          </a:p>
        </p:txBody>
      </p:sp>
      <p:pic>
        <p:nvPicPr>
          <p:cNvPr id="7783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6315075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/>
          </a:p>
        </p:txBody>
      </p:sp>
      <p:sp>
        <p:nvSpPr>
          <p:cNvPr id="86017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Working with Metadata</a:t>
            </a:r>
          </a:p>
        </p:txBody>
      </p:sp>
      <p:sp>
        <p:nvSpPr>
          <p:cNvPr id="86018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sz="2800" dirty="0"/>
              <a:t>Web authors often turn to </a:t>
            </a:r>
            <a:r>
              <a:rPr lang="en-US" sz="2800" b="1" dirty="0"/>
              <a:t>search engine optimization </a:t>
            </a:r>
            <a:r>
              <a:rPr lang="en-US" sz="2800" dirty="0"/>
              <a:t>(</a:t>
            </a:r>
            <a:r>
              <a:rPr lang="en-US" sz="2800" b="1" dirty="0"/>
              <a:t>SEO</a:t>
            </a:r>
            <a:r>
              <a:rPr lang="en-US" sz="2800" dirty="0"/>
              <a:t>) tools to </a:t>
            </a:r>
            <a:r>
              <a:rPr lang="en-US" sz="2800" dirty="0" smtClean="0"/>
              <a:t>make their </a:t>
            </a:r>
            <a:r>
              <a:rPr lang="en-US" sz="2800" dirty="0"/>
              <a:t>sites appear more prominently in search engines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Information about the site is called </a:t>
            </a:r>
            <a:r>
              <a:rPr lang="en-US" sz="2800" b="1" dirty="0" smtClean="0"/>
              <a:t>metadata</a:t>
            </a:r>
            <a:endParaRPr lang="en-US" sz="2800" dirty="0" smtClean="0"/>
          </a:p>
          <a:p>
            <a:pPr eaLnBrk="1" hangingPunct="1"/>
            <a:r>
              <a:rPr lang="en-US" sz="2800" dirty="0" smtClean="0"/>
              <a:t>Add metadata to your Web pages by adding a meta element to the head section of the document</a:t>
            </a:r>
          </a:p>
          <a:p>
            <a:pPr algn="ctr" eaLnBrk="1" hangingPunct="1">
              <a:buFont typeface="Arial" charset="0"/>
              <a:buNone/>
            </a:pP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algn="ctr" eaLnBrk="1" hangingPunct="1">
              <a:buFont typeface="Arial" charset="0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&lt;meta name="text" content="text" scheme="text" http-equiv="text" /&gt;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Working with Metadata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41" y="1495852"/>
            <a:ext cx="6957317" cy="435365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/>
          </a:p>
        </p:txBody>
      </p:sp>
      <p:sp>
        <p:nvSpPr>
          <p:cNvPr id="8908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Working with Metadata</a:t>
            </a:r>
          </a:p>
        </p:txBody>
      </p:sp>
      <p:sp>
        <p:nvSpPr>
          <p:cNvPr id="89090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You can add information and commands to this communication stream with the meta element’s http-</a:t>
            </a:r>
            <a:r>
              <a:rPr lang="en-US" sz="2800" dirty="0" err="1" smtClean="0"/>
              <a:t>equiv</a:t>
            </a:r>
            <a:r>
              <a:rPr lang="en-US" sz="2800" dirty="0" smtClean="0"/>
              <a:t> attribute of the meta element</a:t>
            </a:r>
          </a:p>
          <a:p>
            <a:pPr lvl="1" eaLnBrk="1" hangingPunct="1"/>
            <a:r>
              <a:rPr lang="en-US" dirty="0" smtClean="0"/>
              <a:t>Force the Web browser to refresh the Web page at timed intervals</a:t>
            </a:r>
          </a:p>
          <a:p>
            <a:pPr lvl="1" eaLnBrk="1" hangingPunct="1">
              <a:buFont typeface="Arial" charset="0"/>
              <a:buNone/>
            </a:pPr>
            <a:r>
              <a:rPr lang="en-US" sz="2200" dirty="0" smtClean="0"/>
              <a:t>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&lt;meta http-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equiv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="refresh" content="60" /&gt;</a:t>
            </a:r>
          </a:p>
          <a:p>
            <a:pPr lvl="1" eaLnBrk="1" hangingPunct="1"/>
            <a:r>
              <a:rPr lang="en-US" dirty="0" smtClean="0"/>
              <a:t>Redirect the browser from the current document to a new document</a:t>
            </a:r>
          </a:p>
          <a:p>
            <a:pPr lvl="1" eaLnBrk="1" hangingPunct="1">
              <a:buFont typeface="Arial" charset="0"/>
              <a:buNone/>
            </a:pPr>
            <a:r>
              <a:rPr lang="en-US" sz="2200" dirty="0" smtClean="0"/>
              <a:t>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&lt;meta http-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equiv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="refresh" content="5;url=www.camshots.com" /&gt;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/>
          </a:p>
        </p:txBody>
      </p:sp>
      <p:sp>
        <p:nvSpPr>
          <p:cNvPr id="27649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Explore how to storyboard </a:t>
            </a:r>
            <a:r>
              <a:rPr lang="en-US" dirty="0" smtClean="0"/>
              <a:t>a Web </a:t>
            </a:r>
            <a:r>
              <a:rPr lang="en-US" dirty="0"/>
              <a:t>site</a:t>
            </a:r>
          </a:p>
          <a:p>
            <a:r>
              <a:rPr lang="en-US" dirty="0" smtClean="0"/>
              <a:t>Create </a:t>
            </a:r>
            <a:r>
              <a:rPr lang="en-US" dirty="0"/>
              <a:t>navigation lists</a:t>
            </a:r>
          </a:p>
          <a:p>
            <a:r>
              <a:rPr lang="en-US" dirty="0" smtClean="0"/>
              <a:t>Create </a:t>
            </a:r>
            <a:r>
              <a:rPr lang="en-US" dirty="0"/>
              <a:t>links </a:t>
            </a:r>
            <a:r>
              <a:rPr lang="en-US" dirty="0" smtClean="0"/>
              <a:t>between documents </a:t>
            </a:r>
            <a:r>
              <a:rPr lang="en-US" dirty="0"/>
              <a:t>in a Web site</a:t>
            </a:r>
          </a:p>
          <a:p>
            <a:r>
              <a:rPr lang="en-US" dirty="0" smtClean="0"/>
              <a:t>Understand </a:t>
            </a:r>
            <a:r>
              <a:rPr lang="en-US" dirty="0"/>
              <a:t>absolute </a:t>
            </a:r>
            <a:r>
              <a:rPr lang="en-US" dirty="0" smtClean="0"/>
              <a:t>and relative </a:t>
            </a:r>
            <a:r>
              <a:rPr lang="en-US" dirty="0"/>
              <a:t>folder paths</a:t>
            </a:r>
          </a:p>
          <a:p>
            <a:r>
              <a:rPr lang="en-US" dirty="0" smtClean="0"/>
              <a:t>Set </a:t>
            </a:r>
            <a:r>
              <a:rPr lang="en-US" dirty="0"/>
              <a:t>a base path</a:t>
            </a:r>
          </a:p>
          <a:p>
            <a:r>
              <a:rPr lang="en-US" dirty="0" smtClean="0"/>
              <a:t>Mark </a:t>
            </a:r>
            <a:r>
              <a:rPr lang="en-US" dirty="0"/>
              <a:t>a location with the </a:t>
            </a:r>
            <a:r>
              <a:rPr lang="en-US" dirty="0" smtClean="0"/>
              <a:t>id attribute</a:t>
            </a:r>
            <a:endParaRPr lang="en-US" dirty="0"/>
          </a:p>
          <a:p>
            <a:r>
              <a:rPr lang="en-US" dirty="0" smtClean="0"/>
              <a:t>Create </a:t>
            </a:r>
            <a:r>
              <a:rPr lang="en-US" dirty="0"/>
              <a:t>a link to an </a:t>
            </a:r>
            <a:r>
              <a:rPr lang="en-US" dirty="0" smtClean="0"/>
              <a:t>id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/>
          </a:p>
        </p:txBody>
      </p:sp>
      <p:sp>
        <p:nvSpPr>
          <p:cNvPr id="28673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dirty="0"/>
              <a:t>Mark an image as a link</a:t>
            </a:r>
          </a:p>
          <a:p>
            <a:r>
              <a:rPr lang="en-US" dirty="0" smtClean="0"/>
              <a:t>Create </a:t>
            </a:r>
            <a:r>
              <a:rPr lang="en-US" dirty="0"/>
              <a:t>an image map</a:t>
            </a:r>
          </a:p>
          <a:p>
            <a:r>
              <a:rPr lang="en-US" dirty="0" smtClean="0"/>
              <a:t>Understand </a:t>
            </a:r>
            <a:r>
              <a:rPr lang="en-US" dirty="0"/>
              <a:t>URLs</a:t>
            </a:r>
          </a:p>
          <a:p>
            <a:r>
              <a:rPr lang="en-US" dirty="0" smtClean="0"/>
              <a:t>Link </a:t>
            </a:r>
            <a:r>
              <a:rPr lang="en-US" dirty="0"/>
              <a:t>to a resource on the Web</a:t>
            </a:r>
          </a:p>
          <a:p>
            <a:r>
              <a:rPr lang="en-US" dirty="0" smtClean="0"/>
              <a:t>Link </a:t>
            </a:r>
            <a:r>
              <a:rPr lang="en-US" dirty="0"/>
              <a:t>to an e-mail address</a:t>
            </a:r>
          </a:p>
          <a:p>
            <a:r>
              <a:rPr lang="en-US" dirty="0" smtClean="0"/>
              <a:t>Work </a:t>
            </a:r>
            <a:r>
              <a:rPr lang="en-US" dirty="0"/>
              <a:t>with hypertext attributes</a:t>
            </a:r>
          </a:p>
          <a:p>
            <a:r>
              <a:rPr lang="en-US" dirty="0" smtClean="0"/>
              <a:t>Work </a:t>
            </a:r>
            <a:r>
              <a:rPr lang="en-US" dirty="0"/>
              <a:t>with metadata</a:t>
            </a:r>
            <a:endParaRPr lang="en-US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/>
          </a:p>
        </p:txBody>
      </p:sp>
      <p:sp>
        <p:nvSpPr>
          <p:cNvPr id="3174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Linear Structures</a:t>
            </a:r>
          </a:p>
        </p:txBody>
      </p:sp>
      <p:sp>
        <p:nvSpPr>
          <p:cNvPr id="31748" name="Text Box 10"/>
          <p:cNvSpPr txBox="1">
            <a:spLocks noChangeArrowheads="1"/>
          </p:cNvSpPr>
          <p:nvPr/>
        </p:nvSpPr>
        <p:spPr bwMode="auto">
          <a:xfrm>
            <a:off x="424070" y="1295400"/>
            <a:ext cx="2209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>
                <a:latin typeface="Arial" charset="0"/>
              </a:rPr>
              <a:t>A linear structure</a:t>
            </a:r>
          </a:p>
        </p:txBody>
      </p:sp>
      <p:sp>
        <p:nvSpPr>
          <p:cNvPr id="31749" name="Text Box 11"/>
          <p:cNvSpPr txBox="1">
            <a:spLocks noChangeArrowheads="1"/>
          </p:cNvSpPr>
          <p:nvPr/>
        </p:nvSpPr>
        <p:spPr bwMode="auto">
          <a:xfrm>
            <a:off x="304800" y="3535362"/>
            <a:ext cx="28194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dirty="0">
                <a:latin typeface="Arial" charset="0"/>
              </a:rPr>
              <a:t>An augmented  linear structure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441" y="1828800"/>
            <a:ext cx="6957317" cy="15426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4495800"/>
            <a:ext cx="6477000" cy="177677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Hierarchical Structures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3"/>
          <a:stretch>
            <a:fillRect/>
          </a:stretch>
        </p:blipFill>
        <p:spPr>
          <a:xfrm>
            <a:off x="1066800" y="1524000"/>
            <a:ext cx="7342100" cy="4018531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Mixed Structures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23"/>
          <a:stretch>
            <a:fillRect/>
          </a:stretch>
        </p:blipFill>
        <p:spPr>
          <a:xfrm>
            <a:off x="1219200" y="1524000"/>
            <a:ext cx="6717158" cy="4403372"/>
          </a:xfrm>
        </p:spPr>
      </p:pic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Web Site with No Coherent Structure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3"/>
          <a:stretch>
            <a:fillRect/>
          </a:stretch>
        </p:blipFill>
        <p:spPr>
          <a:xfrm>
            <a:off x="1219200" y="1971891"/>
            <a:ext cx="7095168" cy="3228229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/>
          </a:p>
        </p:txBody>
      </p:sp>
      <p:sp>
        <p:nvSpPr>
          <p:cNvPr id="40961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Creating </a:t>
            </a:r>
            <a:r>
              <a:rPr lang="en-US" dirty="0" smtClean="0"/>
              <a:t>a </a:t>
            </a:r>
            <a:r>
              <a:rPr lang="en-US" dirty="0" err="1" smtClean="0"/>
              <a:t>Nav</a:t>
            </a:r>
            <a:r>
              <a:rPr lang="en-US" dirty="0" smtClean="0"/>
              <a:t> List with Hyperlinks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61" y="1676400"/>
            <a:ext cx="6957317" cy="135365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63" y="3733800"/>
            <a:ext cx="6957317" cy="18231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2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Office Theme">
  <a:themeElements>
    <a:clrScheme name="4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Internet7e</Template>
  <TotalTime>2780</TotalTime>
  <Words>913</Words>
  <Application>Microsoft Macintosh PowerPoint</Application>
  <PresentationFormat>On-screen Show (4:3)</PresentationFormat>
  <Paragraphs>114</Paragraphs>
  <Slides>26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2_Office Theme</vt:lpstr>
      <vt:lpstr>4_Office Theme</vt:lpstr>
      <vt:lpstr>Tutorial 2 Developing a Basic Web Site</vt:lpstr>
      <vt:lpstr>Creating Hyperlinks</vt:lpstr>
      <vt:lpstr>Objectives</vt:lpstr>
      <vt:lpstr>Objectives</vt:lpstr>
      <vt:lpstr>Linear Structures</vt:lpstr>
      <vt:lpstr>Hierarchical Structures</vt:lpstr>
      <vt:lpstr>Mixed Structures</vt:lpstr>
      <vt:lpstr>Web Site with No Coherent Structure</vt:lpstr>
      <vt:lpstr>Creating a Nav List with Hyperlinks</vt:lpstr>
      <vt:lpstr>Specifying a Folder Path</vt:lpstr>
      <vt:lpstr>Specifying a Folder Path</vt:lpstr>
      <vt:lpstr>Marking Locations with the id Attribute</vt:lpstr>
      <vt:lpstr>Linking to Locations within Documents</vt:lpstr>
      <vt:lpstr>Linking to an id</vt:lpstr>
      <vt:lpstr>Creating Links between Documents</vt:lpstr>
      <vt:lpstr>Image Maps and External Links</vt:lpstr>
      <vt:lpstr>Applying an Image Map</vt:lpstr>
      <vt:lpstr>Creating a Circular Hotspot</vt:lpstr>
      <vt:lpstr>Creating a Rectangular Hotspot</vt:lpstr>
      <vt:lpstr>Creating a Polygonal Hotspot</vt:lpstr>
      <vt:lpstr>Creating a Default Hotspot</vt:lpstr>
      <vt:lpstr>Linking to a Web Site</vt:lpstr>
      <vt:lpstr>Linking to an E-Mail Address</vt:lpstr>
      <vt:lpstr>Working with Metadata</vt:lpstr>
      <vt:lpstr>Working with Metadata</vt:lpstr>
      <vt:lpstr>Working with Metadata</vt:lpstr>
    </vt:vector>
  </TitlesOfParts>
  <Company>Course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Course Technology</dc:creator>
  <cp:lastModifiedBy>birdb</cp:lastModifiedBy>
  <cp:revision>156</cp:revision>
  <dcterms:created xsi:type="dcterms:W3CDTF">2001-08-29T21:35:42Z</dcterms:created>
  <dcterms:modified xsi:type="dcterms:W3CDTF">2014-10-14T17:53:08Z</dcterms:modified>
</cp:coreProperties>
</file>