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87" r:id="rId1"/>
  </p:sldMasterIdLst>
  <p:notesMasterIdLst>
    <p:notesMasterId r:id="rId36"/>
  </p:notesMasterIdLst>
  <p:handoutMasterIdLst>
    <p:handoutMasterId r:id="rId37"/>
  </p:handoutMasterIdLst>
  <p:sldIdLst>
    <p:sldId id="258" r:id="rId2"/>
    <p:sldId id="259" r:id="rId3"/>
    <p:sldId id="260" r:id="rId4"/>
    <p:sldId id="340" r:id="rId5"/>
    <p:sldId id="341" r:id="rId6"/>
    <p:sldId id="342" r:id="rId7"/>
    <p:sldId id="343" r:id="rId8"/>
    <p:sldId id="344" r:id="rId9"/>
    <p:sldId id="345" r:id="rId10"/>
    <p:sldId id="346" r:id="rId11"/>
    <p:sldId id="347" r:id="rId12"/>
    <p:sldId id="348" r:id="rId13"/>
    <p:sldId id="349" r:id="rId14"/>
    <p:sldId id="350" r:id="rId15"/>
    <p:sldId id="351" r:id="rId16"/>
    <p:sldId id="352" r:id="rId17"/>
    <p:sldId id="353" r:id="rId18"/>
    <p:sldId id="354" r:id="rId19"/>
    <p:sldId id="355" r:id="rId20"/>
    <p:sldId id="356" r:id="rId21"/>
    <p:sldId id="357" r:id="rId22"/>
    <p:sldId id="358" r:id="rId23"/>
    <p:sldId id="359" r:id="rId24"/>
    <p:sldId id="361" r:id="rId25"/>
    <p:sldId id="360" r:id="rId26"/>
    <p:sldId id="362" r:id="rId27"/>
    <p:sldId id="363" r:id="rId28"/>
    <p:sldId id="364" r:id="rId29"/>
    <p:sldId id="365" r:id="rId30"/>
    <p:sldId id="366" r:id="rId31"/>
    <p:sldId id="367" r:id="rId32"/>
    <p:sldId id="368" r:id="rId33"/>
    <p:sldId id="369" r:id="rId34"/>
    <p:sldId id="370" r:id="rId35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itchFamily="18" charset="0"/>
        <a:ea typeface="+mn-ea"/>
        <a:cs typeface="Arial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00"/>
    <a:srgbClr val="990033"/>
    <a:srgbClr val="CC0000"/>
    <a:srgbClr val="FFFFFF"/>
    <a:srgbClr val="EAEAEA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38" autoAdjust="0"/>
    <p:restoredTop sz="89635" autoAdjust="0"/>
  </p:normalViewPr>
  <p:slideViewPr>
    <p:cSldViewPr>
      <p:cViewPr varScale="1">
        <p:scale>
          <a:sx n="150" d="100"/>
          <a:sy n="150" d="100"/>
        </p:scale>
        <p:origin x="-120" y="-80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1" d="100"/>
          <a:sy n="81" d="100"/>
        </p:scale>
        <p:origin x="-2058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20" Type="http://schemas.openxmlformats.org/officeDocument/2006/relationships/slide" Target="slides/slide19.xml"/><Relationship Id="rId21" Type="http://schemas.openxmlformats.org/officeDocument/2006/relationships/slide" Target="slides/slide20.xml"/><Relationship Id="rId22" Type="http://schemas.openxmlformats.org/officeDocument/2006/relationships/slide" Target="slides/slide21.xml"/><Relationship Id="rId23" Type="http://schemas.openxmlformats.org/officeDocument/2006/relationships/slide" Target="slides/slide22.xml"/><Relationship Id="rId24" Type="http://schemas.openxmlformats.org/officeDocument/2006/relationships/slide" Target="slides/slide23.xml"/><Relationship Id="rId25" Type="http://schemas.openxmlformats.org/officeDocument/2006/relationships/slide" Target="slides/slide24.xml"/><Relationship Id="rId26" Type="http://schemas.openxmlformats.org/officeDocument/2006/relationships/slide" Target="slides/slide25.xml"/><Relationship Id="rId27" Type="http://schemas.openxmlformats.org/officeDocument/2006/relationships/slide" Target="slides/slide26.xml"/><Relationship Id="rId28" Type="http://schemas.openxmlformats.org/officeDocument/2006/relationships/slide" Target="slides/slide27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30" Type="http://schemas.openxmlformats.org/officeDocument/2006/relationships/slide" Target="slides/slide29.xml"/><Relationship Id="rId31" Type="http://schemas.openxmlformats.org/officeDocument/2006/relationships/slide" Target="slides/slide30.xml"/><Relationship Id="rId32" Type="http://schemas.openxmlformats.org/officeDocument/2006/relationships/slide" Target="slides/slide31.xml"/><Relationship Id="rId9" Type="http://schemas.openxmlformats.org/officeDocument/2006/relationships/slide" Target="slides/slide8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33" Type="http://schemas.openxmlformats.org/officeDocument/2006/relationships/slide" Target="slides/slide32.xml"/><Relationship Id="rId34" Type="http://schemas.openxmlformats.org/officeDocument/2006/relationships/slide" Target="slides/slide33.xml"/><Relationship Id="rId35" Type="http://schemas.openxmlformats.org/officeDocument/2006/relationships/slide" Target="slides/slide34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37" Type="http://schemas.openxmlformats.org/officeDocument/2006/relationships/handoutMaster" Target="handoutMasters/handoutMaster1.xml"/><Relationship Id="rId38" Type="http://schemas.openxmlformats.org/officeDocument/2006/relationships/printerSettings" Target="printerSettings/printerSettings1.bin"/><Relationship Id="rId39" Type="http://schemas.openxmlformats.org/officeDocument/2006/relationships/presProps" Target="presProps.xml"/><Relationship Id="rId40" Type="http://schemas.openxmlformats.org/officeDocument/2006/relationships/viewProps" Target="viewProps.xml"/><Relationship Id="rId41" Type="http://schemas.openxmlformats.org/officeDocument/2006/relationships/theme" Target="theme/theme1.xml"/><Relationship Id="rId4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91B3371-7B22-4B0E-A8F3-C04CDFD203F9}" type="datetimeFigureOut">
              <a:rPr lang="en-US" smtClean="0"/>
              <a:pPr/>
              <a:t>11/4/14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75E9FE0-9AED-416F-9D9B-929DB18B41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608818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560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cs typeface="+mn-cs"/>
              </a:defRPr>
            </a:lvl1pPr>
          </a:lstStyle>
          <a:p>
            <a:pPr>
              <a:defRPr/>
            </a:pPr>
            <a:fld id="{B8FD0BC6-8D0F-4AA6-92ED-A084BB254BA3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971061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jpeg"/><Relationship Id="rId3" Type="http://schemas.openxmlformats.org/officeDocument/2006/relationships/image" Target="../media/image1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-24114" y="3124200"/>
            <a:ext cx="9144000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HTML and CSS</a:t>
            </a:r>
            <a:b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6</a:t>
            </a:r>
            <a:r>
              <a:rPr lang="en-US" sz="2000" baseline="30000" dirty="0" smtClean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pic>
        <p:nvPicPr>
          <p:cNvPr id="2" name="Picture 2"/>
          <p:cNvPicPr>
            <a:picLocks noChangeAspect="1" noChangeArrowheads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639" b="19964"/>
          <a:stretch/>
        </p:blipFill>
        <p:spPr bwMode="auto">
          <a:xfrm>
            <a:off x="0" y="4343401"/>
            <a:ext cx="9144000" cy="182880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AD0E3A4-01D6-4927-AB27-24638F64E5B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7E68308-05FC-4E0E-B40C-6888CC4CB716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15100" y="152400"/>
            <a:ext cx="2171700" cy="597376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152400"/>
            <a:ext cx="6362700" cy="597376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DF1A2F-29E8-4233-ACB0-F4A96537972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152400"/>
            <a:ext cx="8305800" cy="944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8176FCD-123C-43DF-9841-58750E1848FB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2" cstate="print"/>
          <a:srcRect b="29265"/>
          <a:stretch>
            <a:fillRect/>
          </a:stretch>
        </p:blipFill>
        <p:spPr bwMode="auto">
          <a:xfrm>
            <a:off x="0" y="4343401"/>
            <a:ext cx="9143999" cy="182879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11" name="Rectangle 10"/>
          <p:cNvSpPr/>
          <p:nvPr/>
        </p:nvSpPr>
        <p:spPr>
          <a:xfrm>
            <a:off x="0" y="6324600"/>
            <a:ext cx="9144000" cy="533400"/>
          </a:xfrm>
          <a:prstGeom prst="rect">
            <a:avLst/>
          </a:prstGeom>
          <a:solidFill>
            <a:srgbClr val="4DB848"/>
          </a:solidFill>
          <a:ln>
            <a:solidFill>
              <a:srgbClr val="4DB84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6"/>
          <p:cNvPicPr>
            <a:picLocks noChangeAspect="1" noChangeArrowheads="1"/>
          </p:cNvPicPr>
          <p:nvPr/>
        </p:nvPicPr>
        <p:blipFill>
          <a:blip r:embed="rId3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7543800" y="228600"/>
            <a:ext cx="1447800" cy="1793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57701" name="Title Placeholder 1"/>
          <p:cNvSpPr>
            <a:spLocks noGrp="1"/>
          </p:cNvSpPr>
          <p:nvPr>
            <p:ph type="ctrTitle"/>
          </p:nvPr>
        </p:nvSpPr>
        <p:spPr>
          <a:xfrm>
            <a:off x="0" y="914400"/>
            <a:ext cx="9144000" cy="1524000"/>
          </a:xfrm>
        </p:spPr>
        <p:txBody>
          <a:bodyPr/>
          <a:lstStyle>
            <a:lvl1pPr algn="ctr">
              <a:defRPr sz="480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2" name="TextBox 11"/>
          <p:cNvSpPr txBox="1"/>
          <p:nvPr userDrawn="1"/>
        </p:nvSpPr>
        <p:spPr>
          <a:xfrm>
            <a:off x="-24114" y="2281298"/>
            <a:ext cx="9144000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HTML,</a:t>
            </a:r>
            <a:r>
              <a:rPr lang="en-US" sz="5400" baseline="0" dirty="0" smtClean="0">
                <a:solidFill>
                  <a:srgbClr val="4DB848"/>
                </a:solidFill>
                <a:latin typeface="Century" pitchFamily="18" charset="0"/>
              </a:rPr>
              <a:t> </a:t>
            </a:r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CSS, </a:t>
            </a:r>
            <a:b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  <a:t>and Dynamic HTML</a:t>
            </a:r>
            <a:br>
              <a:rPr lang="en-US" sz="5400" dirty="0" smtClean="0">
                <a:solidFill>
                  <a:srgbClr val="4DB848"/>
                </a:solidFill>
                <a:latin typeface="Century" pitchFamily="18" charset="0"/>
              </a:rPr>
            </a:b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5</a:t>
            </a:r>
            <a:r>
              <a:rPr lang="en-US" sz="2000" baseline="30000" dirty="0" smtClean="0">
                <a:solidFill>
                  <a:srgbClr val="4DB848"/>
                </a:solidFill>
                <a:latin typeface="Century" pitchFamily="18" charset="0"/>
              </a:rPr>
              <a:t>TH</a:t>
            </a:r>
            <a:r>
              <a:rPr lang="en-US" sz="2000" dirty="0" smtClean="0">
                <a:solidFill>
                  <a:srgbClr val="4DB848"/>
                </a:solidFill>
                <a:latin typeface="Century" pitchFamily="18" charset="0"/>
              </a:rPr>
              <a:t> EDITION</a:t>
            </a:r>
            <a:endParaRPr lang="en-US" sz="5400" dirty="0">
              <a:solidFill>
                <a:srgbClr val="4DB848"/>
              </a:solidFill>
              <a:latin typeface="Century" pitchFamily="18" charset="0"/>
            </a:endParaRP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305800" cy="4906963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0" y="6400800"/>
            <a:ext cx="82296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>
          <a:xfrm>
            <a:off x="8610600" y="6400800"/>
            <a:ext cx="5334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4267854-6943-4EA1-A35F-6D0D6AF6D24E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19600" y="1219200"/>
            <a:ext cx="4267200" cy="4906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BAE895E-8795-47A2-AC5D-08DF663D8F59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3D0548-38AA-46C2-A9F1-2327DE3493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3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DADDAD3-53C8-432F-AA8D-8B36CD6B77D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70FCC15-0FF2-464A-88D5-4891C16B5D2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8763000" y="0"/>
            <a:ext cx="381000" cy="6858000"/>
          </a:xfrm>
          <a:prstGeom prst="rect">
            <a:avLst/>
          </a:prstGeom>
          <a:gradFill flip="none" rotWithShape="1">
            <a:gsLst>
              <a:gs pos="36000">
                <a:schemeClr val="bg1"/>
              </a:gs>
              <a:gs pos="100000">
                <a:srgbClr val="4DB848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/>
          <p:cNvSpPr/>
          <p:nvPr/>
        </p:nvSpPr>
        <p:spPr>
          <a:xfrm>
            <a:off x="0" y="0"/>
            <a:ext cx="381000" cy="6858000"/>
          </a:xfrm>
          <a:prstGeom prst="rect">
            <a:avLst/>
          </a:prstGeom>
          <a:gradFill flip="none" rotWithShape="1">
            <a:gsLst>
              <a:gs pos="0">
                <a:srgbClr val="4DB848"/>
              </a:gs>
              <a:gs pos="65000">
                <a:schemeClr val="bg1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/>
          <p:cNvCxnSpPr/>
          <p:nvPr/>
        </p:nvCxnSpPr>
        <p:spPr>
          <a:xfrm>
            <a:off x="457200" y="1143000"/>
            <a:ext cx="8686800" cy="1588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305800" cy="9445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 smtClean="0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229600" cy="4906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 smtClean="0"/>
          </a:p>
        </p:txBody>
      </p:sp>
      <p:sp>
        <p:nvSpPr>
          <p:cNvPr id="10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0" y="6400800"/>
            <a:ext cx="8229600" cy="4572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b="1" smtClean="0">
                <a:solidFill>
                  <a:schemeClr val="tx1"/>
                </a:solidFill>
                <a:latin typeface="+mn-lt"/>
              </a:defRPr>
            </a:lvl1pPr>
          </a:lstStyle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400800"/>
            <a:ext cx="533400" cy="4572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 smtClean="0">
                <a:latin typeface="+mn-lt"/>
                <a:cs typeface="+mn-cs"/>
              </a:defRPr>
            </a:lvl1pPr>
          </a:lstStyle>
          <a:p>
            <a:pPr>
              <a:defRPr/>
            </a:pPr>
            <a:fld id="{B725BB79-D32A-467B-BABB-CD11575A6E1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5668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2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3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0" y="6400800"/>
            <a:ext cx="8686800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  <p:sp>
        <p:nvSpPr>
          <p:cNvPr id="18" name="Text Box 11"/>
          <p:cNvSpPr txBox="1">
            <a:spLocks noChangeArrowheads="1"/>
          </p:cNvSpPr>
          <p:nvPr/>
        </p:nvSpPr>
        <p:spPr bwMode="auto">
          <a:xfrm>
            <a:off x="8248650" y="381000"/>
            <a:ext cx="5905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>
              <a:defRPr/>
            </a:pPr>
            <a:r>
              <a:rPr lang="en-US" sz="2400" b="1">
                <a:solidFill>
                  <a:schemeClr val="bg1"/>
                </a:solidFill>
                <a:latin typeface="Times New Roman" pitchFamily="18" charset="0"/>
              </a:rPr>
              <a:t>XP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700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  <p:sldLayoutId id="2147483699" r:id="rId13"/>
  </p:sldLayoutIdLst>
  <p:hf hd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4400" b="1">
          <a:solidFill>
            <a:srgbClr val="20409A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rgbClr val="20409A"/>
        </a:buClr>
        <a:buFont typeface="Arial" charset="0"/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2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7.png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2.png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4.png"/><Relationship Id="rId3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5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pPr algn="ctr" eaLnBrk="1" hangingPunct="1"/>
            <a:r>
              <a:rPr lang="en-US" dirty="0" smtClean="0"/>
              <a:t>Tutorial 4</a:t>
            </a:r>
            <a:br>
              <a:rPr lang="en-US" dirty="0" smtClean="0"/>
            </a:br>
            <a:r>
              <a:rPr lang="en-US" dirty="0" smtClean="0"/>
              <a:t>Creating Page Layouts with CSS</a:t>
            </a:r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Adding a Page Background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1676400"/>
            <a:ext cx="7128049" cy="920732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4843" y="2819400"/>
            <a:ext cx="7128049" cy="3146342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9370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Exploring Browser Extensions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Browser extensions that are not part of the </a:t>
            </a:r>
            <a:r>
              <a:rPr lang="en-US" dirty="0" smtClean="0"/>
              <a:t>official CSS </a:t>
            </a:r>
            <a:r>
              <a:rPr lang="en-US" dirty="0"/>
              <a:t>specifications can be identified through the use of a </a:t>
            </a:r>
            <a:r>
              <a:rPr lang="en-US" b="1" dirty="0"/>
              <a:t>vendor prefix </a:t>
            </a:r>
            <a:r>
              <a:rPr lang="en-US" dirty="0"/>
              <a:t>that </a:t>
            </a:r>
            <a:r>
              <a:rPr lang="en-US" dirty="0" smtClean="0"/>
              <a:t>indicates the </a:t>
            </a:r>
            <a:r>
              <a:rPr lang="en-US" dirty="0"/>
              <a:t>browser vendor that created and supports the </a:t>
            </a:r>
            <a:r>
              <a:rPr lang="en-US" dirty="0" smtClean="0"/>
              <a:t>property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158" y="4191000"/>
            <a:ext cx="7128049" cy="1560976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9344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Fixed and Fluid Layouts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150"/>
          <a:stretch>
            <a:fillRect/>
          </a:stretch>
        </p:blipFill>
        <p:spPr>
          <a:xfrm>
            <a:off x="1066800" y="1752600"/>
            <a:ext cx="7039075" cy="37338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77424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Elastic Layouts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Some </a:t>
            </a:r>
            <a:r>
              <a:rPr lang="en-US" dirty="0"/>
              <a:t>designers propose the use of </a:t>
            </a:r>
            <a:r>
              <a:rPr lang="en-US" b="1" dirty="0"/>
              <a:t>elastic layouts</a:t>
            </a:r>
            <a:r>
              <a:rPr lang="en-US" dirty="0"/>
              <a:t>, in which all measurements </a:t>
            </a:r>
            <a:r>
              <a:rPr lang="en-US" dirty="0" smtClean="0"/>
              <a:t>are expressed </a:t>
            </a:r>
            <a:r>
              <a:rPr lang="en-US" dirty="0"/>
              <a:t>relative to the default font size using the </a:t>
            </a:r>
            <a:r>
              <a:rPr lang="en-US" dirty="0" err="1"/>
              <a:t>em</a:t>
            </a:r>
            <a:r>
              <a:rPr lang="en-US" dirty="0"/>
              <a:t> </a:t>
            </a:r>
            <a:r>
              <a:rPr lang="en-US" dirty="0" smtClean="0"/>
              <a:t>unit</a:t>
            </a:r>
          </a:p>
          <a:p>
            <a:r>
              <a:rPr lang="en-US" dirty="0"/>
              <a:t>If a user or the </a:t>
            </a:r>
            <a:r>
              <a:rPr lang="en-US" dirty="0" smtClean="0"/>
              <a:t>designer increases </a:t>
            </a:r>
            <a:r>
              <a:rPr lang="en-US" dirty="0"/>
              <a:t>the font size, </a:t>
            </a:r>
            <a:r>
              <a:rPr lang="en-US" dirty="0" smtClean="0"/>
              <a:t>the width</a:t>
            </a:r>
            <a:r>
              <a:rPr lang="en-US" dirty="0"/>
              <a:t>, height, and location of all of the other page </a:t>
            </a:r>
            <a:r>
              <a:rPr lang="en-US" dirty="0" smtClean="0"/>
              <a:t>elements, including </a:t>
            </a:r>
            <a:r>
              <a:rPr lang="en-US" dirty="0"/>
              <a:t>images, change to match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975957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Floating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Floating </a:t>
            </a:r>
            <a:r>
              <a:rPr lang="en-US" dirty="0"/>
              <a:t>an element takes that element out of the normal flow of the document </a:t>
            </a:r>
            <a:r>
              <a:rPr lang="en-US" dirty="0" smtClean="0"/>
              <a:t>and positions </a:t>
            </a:r>
            <a:r>
              <a:rPr lang="en-US" dirty="0"/>
              <a:t>it along the left or right edge of its containing </a:t>
            </a:r>
            <a:r>
              <a:rPr lang="en-US" dirty="0" smtClean="0"/>
              <a:t>element</a:t>
            </a:r>
          </a:p>
          <a:p>
            <a:pPr marL="0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float: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227" y="4286177"/>
            <a:ext cx="7128049" cy="1243902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506246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Floating Elements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Clearing a float</a:t>
            </a:r>
          </a:p>
          <a:p>
            <a:pPr marL="457200" lvl="1" indent="0">
              <a:buNone/>
            </a:pPr>
            <a:r>
              <a:rPr lang="en-US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clear: </a:t>
            </a:r>
            <a:r>
              <a:rPr lang="en-US" i="1" dirty="0" smtClean="0">
                <a:latin typeface="Courier New" pitchFamily="49" charset="0"/>
                <a:cs typeface="Courier New" pitchFamily="49" charset="0"/>
              </a:rPr>
              <a:t>position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  <a:endParaRPr lang="en-US" dirty="0">
              <a:latin typeface="Courier New" pitchFamily="49" charset="0"/>
              <a:cs typeface="Courier New" pitchFamily="49" charset="0"/>
            </a:endParaRPr>
          </a:p>
          <a:p>
            <a:pPr marL="457200" lvl="1" indent="0">
              <a:buNone/>
            </a:pPr>
            <a:endParaRPr lang="en-US" dirty="0" smtClean="0">
              <a:latin typeface="Courier New" pitchFamily="49" charset="0"/>
              <a:cs typeface="Courier New" pitchFamily="49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0296" y="2819400"/>
            <a:ext cx="7134147" cy="2725610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99605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71"/>
          <a:stretch>
            <a:fillRect/>
          </a:stretch>
        </p:blipFill>
        <p:spPr>
          <a:xfrm>
            <a:off x="609600" y="1371600"/>
            <a:ext cx="4267200" cy="4590254"/>
          </a:xfr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Margins, Padding, and Borders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72"/>
          <a:stretch>
            <a:fillRect/>
          </a:stretch>
        </p:blipFill>
        <p:spPr>
          <a:xfrm>
            <a:off x="4495800" y="1143000"/>
            <a:ext cx="4191001" cy="4801956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16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844790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Setting Margin and Padding Space in the Box Model</a:t>
            </a:r>
            <a:endParaRPr lang="en-US" dirty="0"/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0"/>
            <a:ext cx="8305800" cy="4906963"/>
          </a:xfrm>
        </p:spPr>
        <p:txBody>
          <a:bodyPr/>
          <a:lstStyle/>
          <a:p>
            <a:r>
              <a:rPr lang="en-US" sz="2600" dirty="0"/>
              <a:t>To set the margin space around an element, use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margin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where </a:t>
            </a:r>
            <a:r>
              <a:rPr lang="en-US" sz="2600" i="1" dirty="0"/>
              <a:t>length </a:t>
            </a:r>
            <a:r>
              <a:rPr lang="en-US" sz="2600" dirty="0"/>
              <a:t>is the size of the margin using one of the CSS units of </a:t>
            </a:r>
            <a:r>
              <a:rPr lang="en-US" sz="2600" dirty="0" smtClean="0"/>
              <a:t>measure</a:t>
            </a:r>
            <a:endParaRPr lang="en-US" sz="2600" dirty="0"/>
          </a:p>
          <a:p>
            <a:r>
              <a:rPr lang="en-US" sz="2600" dirty="0" smtClean="0"/>
              <a:t>To </a:t>
            </a:r>
            <a:r>
              <a:rPr lang="en-US" sz="2600" dirty="0"/>
              <a:t>set the padding space within an element, use the following: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padding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sz="2600" dirty="0" smtClean="0"/>
              <a:t>To </a:t>
            </a:r>
            <a:r>
              <a:rPr lang="en-US" sz="2600" dirty="0"/>
              <a:t>set a margin or padding for one side of the box model only, specify the </a:t>
            </a:r>
            <a:r>
              <a:rPr lang="en-US" sz="2600" dirty="0" smtClean="0"/>
              <a:t>direction (top</a:t>
            </a:r>
            <a:r>
              <a:rPr lang="en-US" sz="2600" dirty="0"/>
              <a:t>, right, bottom, or left). For example, use</a:t>
            </a:r>
          </a:p>
          <a:p>
            <a:pPr marL="0" indent="0">
              <a:buNone/>
            </a:pPr>
            <a:r>
              <a:rPr lang="en-US" sz="2600" dirty="0" smtClean="0">
                <a:latin typeface="Courier New" pitchFamily="49" charset="0"/>
                <a:cs typeface="Courier New" pitchFamily="49" charset="0"/>
              </a:rPr>
              <a:t>	margin-right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600" i="1" dirty="0">
                <a:latin typeface="Courier New" pitchFamily="49" charset="0"/>
                <a:cs typeface="Courier New" pitchFamily="49" charset="0"/>
              </a:rPr>
              <a:t>length</a:t>
            </a:r>
            <a:r>
              <a:rPr lang="en-US" sz="26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600" dirty="0"/>
              <a:t> </a:t>
            </a:r>
            <a:r>
              <a:rPr lang="en-US" sz="2600" dirty="0" smtClean="0"/>
              <a:t>    to </a:t>
            </a:r>
            <a:r>
              <a:rPr lang="en-US" sz="2600" dirty="0"/>
              <a:t>set the length of the right margin.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17</a:t>
            </a:fld>
            <a:endParaRPr 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07891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Setting Margin and Padding Space in the Box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458200" cy="4906963"/>
          </a:xfrm>
        </p:spPr>
        <p:txBody>
          <a:bodyPr/>
          <a:lstStyle/>
          <a:p>
            <a:r>
              <a:rPr lang="en-US" sz="2400" dirty="0"/>
              <a:t>To set multiple margin or padding spaces, specify the values in a </a:t>
            </a:r>
            <a:r>
              <a:rPr lang="en-US" sz="2400" dirty="0" smtClean="0"/>
              <a:t>space-separated list </a:t>
            </a:r>
            <a:r>
              <a:rPr lang="en-US" sz="2400" dirty="0"/>
              <a:t>starting from the top and moving clockwise around the element. For </a:t>
            </a:r>
            <a:r>
              <a:rPr lang="en-US" sz="2400" dirty="0" smtClean="0"/>
              <a:t>example, the </a:t>
            </a:r>
            <a:r>
              <a:rPr lang="en-US" sz="2400" dirty="0"/>
              <a:t>style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margin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top right bottom left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400" dirty="0"/>
              <a:t> </a:t>
            </a:r>
            <a:r>
              <a:rPr lang="en-US" sz="2400" dirty="0" smtClean="0"/>
              <a:t>   sets </a:t>
            </a:r>
            <a:r>
              <a:rPr lang="en-US" sz="2400" dirty="0"/>
              <a:t>margins for the top, right, bottom, and left sides of the </a:t>
            </a:r>
            <a:r>
              <a:rPr lang="en-US" sz="2400" dirty="0" smtClean="0"/>
              <a:t>element</a:t>
            </a:r>
            <a:r>
              <a:rPr lang="en-US" sz="2400" dirty="0"/>
              <a:t>, </a:t>
            </a:r>
            <a:r>
              <a:rPr lang="en-US" sz="2400" dirty="0" smtClean="0"/>
              <a:t>respectively</a:t>
            </a:r>
            <a:endParaRPr lang="en-US" sz="2400" dirty="0"/>
          </a:p>
          <a:p>
            <a:r>
              <a:rPr lang="en-US" sz="2400" dirty="0" smtClean="0"/>
              <a:t>To </a:t>
            </a:r>
            <a:r>
              <a:rPr lang="en-US" sz="2400" dirty="0"/>
              <a:t>set matching top and bottom values and matching right and left values for </a:t>
            </a:r>
            <a:r>
              <a:rPr lang="en-US" sz="2400" dirty="0" smtClean="0"/>
              <a:t>margins and </a:t>
            </a:r>
            <a:r>
              <a:rPr lang="en-US" sz="2400" dirty="0"/>
              <a:t>padding, enter only two values. For example, the style</a:t>
            </a:r>
          </a:p>
          <a:p>
            <a:pPr marL="0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margin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vertical horizontal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>
              <a:buNone/>
            </a:pPr>
            <a:r>
              <a:rPr lang="en-US" sz="2400" dirty="0" smtClean="0"/>
              <a:t>	sets </a:t>
            </a:r>
            <a:r>
              <a:rPr lang="en-US" sz="2400" dirty="0"/>
              <a:t>margins for the top and bottom sides of the element to the value specified </a:t>
            </a:r>
            <a:r>
              <a:rPr lang="en-US" sz="2400" dirty="0" smtClean="0"/>
              <a:t>by </a:t>
            </a:r>
            <a:r>
              <a:rPr lang="en-US" sz="2400" i="1" dirty="0" smtClean="0"/>
              <a:t>vertical</a:t>
            </a:r>
            <a:r>
              <a:rPr lang="en-US" sz="2400" dirty="0"/>
              <a:t>, and sets margins for the right and left sides of the element to the </a:t>
            </a:r>
            <a:r>
              <a:rPr lang="en-US" sz="2400" dirty="0" smtClean="0"/>
              <a:t>value specified </a:t>
            </a:r>
            <a:r>
              <a:rPr lang="en-US" sz="2400" dirty="0"/>
              <a:t>by </a:t>
            </a:r>
            <a:r>
              <a:rPr lang="en-US" sz="2400" i="1" dirty="0" smtClean="0"/>
              <a:t>horizontal</a:t>
            </a:r>
            <a:endParaRPr lang="en-US" sz="2400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37288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Borders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set the border width, use the property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border-width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width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where </a:t>
            </a:r>
            <a:r>
              <a:rPr lang="en-US" sz="2800" i="1" dirty="0"/>
              <a:t>width </a:t>
            </a:r>
            <a:r>
              <a:rPr lang="en-US" sz="2800" dirty="0"/>
              <a:t>is the thickness of the border using one of the CSS units of measure.</a:t>
            </a:r>
          </a:p>
          <a:p>
            <a:r>
              <a:rPr lang="en-US" sz="2800" dirty="0" smtClean="0"/>
              <a:t>To </a:t>
            </a:r>
            <a:r>
              <a:rPr lang="en-US" sz="2800" dirty="0"/>
              <a:t>set the border color, use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border-color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color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/>
              <a:t> </a:t>
            </a:r>
            <a:r>
              <a:rPr lang="en-US" sz="2800" dirty="0" smtClean="0"/>
              <a:t>   where </a:t>
            </a:r>
            <a:r>
              <a:rPr lang="en-US" sz="2800" i="1" dirty="0"/>
              <a:t>color </a:t>
            </a:r>
            <a:r>
              <a:rPr lang="en-US" sz="2800" dirty="0"/>
              <a:t>is a color name or value.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06690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4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7650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display properties</a:t>
            </a:r>
          </a:p>
          <a:p>
            <a:r>
              <a:rPr lang="en-US" dirty="0" smtClean="0"/>
              <a:t>Create </a:t>
            </a:r>
            <a:r>
              <a:rPr lang="en-US" dirty="0"/>
              <a:t>a reset style sheet</a:t>
            </a:r>
          </a:p>
          <a:p>
            <a:r>
              <a:rPr lang="en-US" dirty="0" smtClean="0"/>
              <a:t>Define </a:t>
            </a:r>
            <a:r>
              <a:rPr lang="en-US" dirty="0"/>
              <a:t>a background image</a:t>
            </a:r>
          </a:p>
          <a:p>
            <a:r>
              <a:rPr lang="en-US" dirty="0" smtClean="0"/>
              <a:t>Set </a:t>
            </a:r>
            <a:r>
              <a:rPr lang="en-US" dirty="0"/>
              <a:t>background </a:t>
            </a:r>
            <a:r>
              <a:rPr lang="en-US" dirty="0" smtClean="0"/>
              <a:t>image properties</a:t>
            </a:r>
            <a:endParaRPr lang="en-US" dirty="0"/>
          </a:p>
          <a:p>
            <a:r>
              <a:rPr lang="en-US" dirty="0" smtClean="0"/>
              <a:t>Use </a:t>
            </a:r>
            <a:r>
              <a:rPr lang="en-US" dirty="0"/>
              <a:t>browser extension styles</a:t>
            </a:r>
          </a:p>
          <a:p>
            <a:r>
              <a:rPr lang="en-US" dirty="0" smtClean="0"/>
              <a:t>Explore </a:t>
            </a:r>
            <a:r>
              <a:rPr lang="en-US" dirty="0"/>
              <a:t>fixed, fluid, and </a:t>
            </a:r>
            <a:r>
              <a:rPr lang="en-US" dirty="0" smtClean="0"/>
              <a:t>elastic layouts</a:t>
            </a:r>
            <a:endParaRPr lang="en-US" dirty="0"/>
          </a:p>
          <a:p>
            <a:r>
              <a:rPr lang="en-US" dirty="0" smtClean="0"/>
              <a:t>Float </a:t>
            </a:r>
            <a:r>
              <a:rPr lang="en-US" dirty="0"/>
              <a:t>elements in a Web page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Borders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set the border design, use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border-style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style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i="1" dirty="0"/>
              <a:t>style </a:t>
            </a:r>
            <a:r>
              <a:rPr lang="en-US" dirty="0"/>
              <a:t>is none, solid, dashed, dotted, double, outset, inset, groove, </a:t>
            </a:r>
            <a:r>
              <a:rPr lang="en-US" dirty="0" smtClean="0"/>
              <a:t>or ridge</a:t>
            </a:r>
            <a:endParaRPr lang="en-US" dirty="0"/>
          </a:p>
          <a:p>
            <a:r>
              <a:rPr lang="en-US" dirty="0" smtClean="0"/>
              <a:t>To </a:t>
            </a:r>
            <a:r>
              <a:rPr lang="en-US" dirty="0"/>
              <a:t>set all of the border options in one style, use the following: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border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width color style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474046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Rounded Corners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Rounded corners can be applied to any of the </a:t>
            </a:r>
            <a:r>
              <a:rPr lang="en-US" dirty="0" smtClean="0"/>
              <a:t>four corners </a:t>
            </a:r>
            <a:r>
              <a:rPr lang="en-US" dirty="0"/>
              <a:t>of a block element using the styles</a:t>
            </a:r>
          </a:p>
          <a:p>
            <a:pPr marL="457200" lvl="1" indent="0">
              <a:buNone/>
            </a:pPr>
            <a:r>
              <a:rPr lang="en-US" dirty="0" smtClean="0"/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border-top-left-radius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border-top-right-radius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border-bottom-right-radius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border-bottom-left-radius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457200" lvl="1" indent="0">
              <a:buNone/>
            </a:pP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	</a:t>
            </a:r>
          </a:p>
          <a:p>
            <a:pPr marL="457200" lvl="1" indent="0">
              <a:buNone/>
            </a:pPr>
            <a:r>
              <a:rPr lang="en-US" sz="2400" dirty="0">
                <a:latin typeface="Courier New" pitchFamily="49" charset="0"/>
                <a:cs typeface="Courier New" pitchFamily="49" charset="0"/>
              </a:rPr>
              <a:t>	</a:t>
            </a:r>
            <a:r>
              <a:rPr lang="en-US" sz="2400" dirty="0" smtClean="0">
                <a:latin typeface="Courier New" pitchFamily="49" charset="0"/>
                <a:cs typeface="Courier New" pitchFamily="49" charset="0"/>
              </a:rPr>
              <a:t>border-radius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400" i="1" dirty="0">
                <a:latin typeface="Courier New" pitchFamily="49" charset="0"/>
                <a:cs typeface="Courier New" pitchFamily="49" charset="0"/>
              </a:rPr>
              <a:t>top-left top-right bottom-right bottom-left</a:t>
            </a:r>
            <a:r>
              <a:rPr lang="en-US" sz="24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00804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Rounded Corners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5190" y="1219200"/>
            <a:ext cx="6329820" cy="490696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294344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Rounded Corners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981" r="7774"/>
          <a:stretch>
            <a:fillRect/>
          </a:stretch>
        </p:blipFill>
        <p:spPr>
          <a:xfrm>
            <a:off x="1371600" y="2133600"/>
            <a:ext cx="6611715" cy="2819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5337644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Managing Your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add an outline around an element, use the style property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outline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width color style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smtClean="0"/>
              <a:t>   where </a:t>
            </a:r>
            <a:r>
              <a:rPr lang="en-US" i="1" dirty="0"/>
              <a:t>width</a:t>
            </a:r>
            <a:r>
              <a:rPr lang="en-US" dirty="0"/>
              <a:t>, </a:t>
            </a:r>
            <a:r>
              <a:rPr lang="en-US" i="1" dirty="0"/>
              <a:t>color</a:t>
            </a:r>
            <a:r>
              <a:rPr lang="en-US" dirty="0"/>
              <a:t>, and </a:t>
            </a:r>
            <a:r>
              <a:rPr lang="en-US" i="1" dirty="0"/>
              <a:t>style </a:t>
            </a:r>
            <a:r>
              <a:rPr lang="en-US" dirty="0"/>
              <a:t>are the outline width, outline color, and outline </a:t>
            </a:r>
            <a:r>
              <a:rPr lang="en-US" dirty="0" smtClean="0"/>
              <a:t>style, respectively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869807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Managing Your Layout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075" y="2520242"/>
            <a:ext cx="7128049" cy="2304878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95725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Elements</a:t>
            </a:r>
            <a:endParaRPr lang="en-US" dirty="0"/>
          </a:p>
        </p:txBody>
      </p:sp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43400" y="1615088"/>
            <a:ext cx="4572000" cy="4409129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667"/>
          <a:stretch>
            <a:fillRect/>
          </a:stretch>
        </p:blipFill>
        <p:spPr>
          <a:xfrm>
            <a:off x="533400" y="1371600"/>
            <a:ext cx="4267200" cy="4668864"/>
          </a:xfr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89450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Positioning Objects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position an object at a specific coordinate, use the style properties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position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type;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top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value;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right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value;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bottom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value;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left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value;</a:t>
            </a:r>
          </a:p>
          <a:p>
            <a:pPr marL="0" indent="0">
              <a:buNone/>
            </a:pPr>
            <a:r>
              <a:rPr lang="en-US" sz="2800" dirty="0" smtClean="0"/>
              <a:t>    where </a:t>
            </a:r>
            <a:r>
              <a:rPr lang="en-US" sz="2800" dirty="0"/>
              <a:t>type indicates the type of positioning applied to the object (</a:t>
            </a:r>
            <a:r>
              <a:rPr lang="en-US" sz="2800" dirty="0" smtClean="0"/>
              <a:t>absolute, relative</a:t>
            </a:r>
            <a:r>
              <a:rPr lang="en-US" sz="2800" dirty="0"/>
              <a:t>, static, fixed, or inherit), and the top, right, bottom, and </a:t>
            </a:r>
            <a:r>
              <a:rPr lang="en-US" sz="2800" dirty="0" smtClean="0"/>
              <a:t>left properties </a:t>
            </a:r>
            <a:r>
              <a:rPr lang="en-US" sz="2800" dirty="0"/>
              <a:t>indicate the coordinates of the </a:t>
            </a:r>
            <a:r>
              <a:rPr lang="en-US" sz="2800" dirty="0" smtClean="0"/>
              <a:t>object</a:t>
            </a:r>
            <a:endParaRPr lang="en-US" sz="2800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556331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Positioning Objects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Absolute positioning </a:t>
            </a:r>
            <a:r>
              <a:rPr lang="en-US" dirty="0"/>
              <a:t>places an element at specific coordinates either in the page </a:t>
            </a:r>
            <a:r>
              <a:rPr lang="en-US" dirty="0" smtClean="0"/>
              <a:t>or within </a:t>
            </a:r>
            <a:r>
              <a:rPr lang="en-US" dirty="0"/>
              <a:t>a container </a:t>
            </a:r>
            <a:r>
              <a:rPr lang="en-US" dirty="0" smtClean="0"/>
              <a:t>element</a:t>
            </a:r>
          </a:p>
          <a:p>
            <a:r>
              <a:rPr lang="en-US" b="1" dirty="0"/>
              <a:t>Relative positioning</a:t>
            </a:r>
            <a:r>
              <a:rPr lang="en-US" dirty="0"/>
              <a:t> is used to move an element relative to where the browser </a:t>
            </a:r>
            <a:r>
              <a:rPr lang="en-US" dirty="0" smtClean="0"/>
              <a:t>would have </a:t>
            </a:r>
            <a:r>
              <a:rPr lang="en-US" dirty="0"/>
              <a:t>placed it if no positioning had been applied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253547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with Overflow and Clipping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When you force an element into a specified height and width, you can define </a:t>
            </a:r>
            <a:r>
              <a:rPr lang="en-US" dirty="0" smtClean="0"/>
              <a:t>how browsers </a:t>
            </a:r>
            <a:r>
              <a:rPr lang="en-US" dirty="0"/>
              <a:t>should handle content that overflows allotted space using the style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overflow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5400" y="3886200"/>
            <a:ext cx="5790126" cy="2365538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29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50301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mtClean="0"/>
              <a:t>Objectives</a:t>
            </a:r>
          </a:p>
        </p:txBody>
      </p:sp>
      <p:sp>
        <p:nvSpPr>
          <p:cNvPr id="28674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Set margin and padding spaces</a:t>
            </a:r>
          </a:p>
          <a:p>
            <a:r>
              <a:rPr lang="en-US" dirty="0" smtClean="0"/>
              <a:t>Format </a:t>
            </a:r>
            <a:r>
              <a:rPr lang="en-US" dirty="0"/>
              <a:t>an element border</a:t>
            </a:r>
          </a:p>
          <a:p>
            <a:r>
              <a:rPr lang="en-US" dirty="0" smtClean="0"/>
              <a:t>Create </a:t>
            </a:r>
            <a:r>
              <a:rPr lang="en-US" dirty="0"/>
              <a:t>rounded corners</a:t>
            </a:r>
          </a:p>
          <a:p>
            <a:r>
              <a:rPr lang="en-US" dirty="0" smtClean="0"/>
              <a:t>Display </a:t>
            </a:r>
            <a:r>
              <a:rPr lang="en-US" dirty="0"/>
              <a:t>an element </a:t>
            </a:r>
            <a:r>
              <a:rPr lang="en-US" dirty="0" smtClean="0"/>
              <a:t>outline</a:t>
            </a:r>
          </a:p>
          <a:p>
            <a:r>
              <a:rPr lang="en-US" dirty="0"/>
              <a:t>Explore absolute and </a:t>
            </a:r>
            <a:r>
              <a:rPr lang="en-US" dirty="0" smtClean="0"/>
              <a:t>relative positioning</a:t>
            </a:r>
            <a:endParaRPr lang="en-US" dirty="0"/>
          </a:p>
          <a:p>
            <a:r>
              <a:rPr lang="en-US" dirty="0" smtClean="0"/>
              <a:t>Work </a:t>
            </a:r>
            <a:r>
              <a:rPr lang="en-US" dirty="0"/>
              <a:t>with overflow content</a:t>
            </a:r>
          </a:p>
          <a:p>
            <a:r>
              <a:rPr lang="en-US" dirty="0" smtClean="0"/>
              <a:t>Explore </a:t>
            </a:r>
            <a:r>
              <a:rPr lang="en-US" dirty="0"/>
              <a:t>clipped objects</a:t>
            </a:r>
          </a:p>
          <a:p>
            <a:r>
              <a:rPr lang="en-US" dirty="0" smtClean="0"/>
              <a:t>Stack </a:t>
            </a:r>
            <a:r>
              <a:rPr lang="en-US" dirty="0"/>
              <a:t>objects in a page</a:t>
            </a:r>
            <a:endParaRPr lang="en-US" dirty="0" smtClean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Overflow and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/>
              <a:t>To specify how browsers should handle content that overflows an element’s </a:t>
            </a:r>
            <a:r>
              <a:rPr lang="en-US" sz="2800" dirty="0" smtClean="0"/>
              <a:t>boundary, use </a:t>
            </a:r>
            <a:r>
              <a:rPr lang="en-US" sz="2800" dirty="0"/>
              <a:t>the style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overflow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pPr marL="0" indent="0">
              <a:buNone/>
            </a:pPr>
            <a:r>
              <a:rPr lang="en-US" sz="2800" dirty="0" smtClean="0"/>
              <a:t>    where </a:t>
            </a:r>
            <a:r>
              <a:rPr lang="en-US" sz="2800" i="1" dirty="0"/>
              <a:t>type </a:t>
            </a:r>
            <a:r>
              <a:rPr lang="en-US" sz="2800" dirty="0"/>
              <a:t>is visible (to expand the element height to match the content), </a:t>
            </a:r>
            <a:r>
              <a:rPr lang="en-US" sz="2800" dirty="0" smtClean="0"/>
              <a:t>hidden (to </a:t>
            </a:r>
            <a:r>
              <a:rPr lang="en-US" sz="2800" dirty="0"/>
              <a:t>hide the excess content), scroll (to always display horizontal and vertical </a:t>
            </a:r>
            <a:r>
              <a:rPr lang="en-US" sz="2800" dirty="0" smtClean="0"/>
              <a:t>scroll bars</a:t>
            </a:r>
            <a:r>
              <a:rPr lang="en-US" sz="2800" dirty="0"/>
              <a:t>), or auto (to display scroll bars if needed</a:t>
            </a:r>
            <a:r>
              <a:rPr lang="en-US" sz="2800" dirty="0" smtClean="0"/>
              <a:t>)</a:t>
            </a:r>
            <a:endParaRPr lang="en-US" sz="2800" dirty="0"/>
          </a:p>
          <a:p>
            <a:r>
              <a:rPr lang="en-US" sz="2800" dirty="0" smtClean="0"/>
              <a:t>To </a:t>
            </a:r>
            <a:r>
              <a:rPr lang="en-US" sz="2800" dirty="0"/>
              <a:t>specify how browsers should handle content that overflows in the horizontal </a:t>
            </a:r>
            <a:r>
              <a:rPr lang="en-US" sz="2800" dirty="0" smtClean="0"/>
              <a:t>direction, use </a:t>
            </a:r>
            <a:r>
              <a:rPr lang="en-US" sz="2800" dirty="0"/>
              <a:t>the following style:</a:t>
            </a:r>
          </a:p>
          <a:p>
            <a:pPr marL="0" indent="0">
              <a:buNone/>
            </a:pPr>
            <a:r>
              <a:rPr lang="en-US" sz="2800" dirty="0" smtClean="0">
                <a:latin typeface="Courier New" pitchFamily="49" charset="0"/>
                <a:cs typeface="Courier New" pitchFamily="49" charset="0"/>
              </a:rPr>
              <a:t>	overflow-x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sz="2800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sz="2800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73893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Working with Overflow and Clipping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specify how browsers should handle content that overflows in the vertical </a:t>
            </a:r>
            <a:r>
              <a:rPr lang="en-US" dirty="0" smtClean="0"/>
              <a:t>direction, use </a:t>
            </a:r>
            <a:r>
              <a:rPr lang="en-US" dirty="0"/>
              <a:t>the following style: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overflow-y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type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 smtClean="0"/>
              <a:t>To </a:t>
            </a:r>
            <a:r>
              <a:rPr lang="en-US" dirty="0"/>
              <a:t>clip an element’s content, use the style</a:t>
            </a:r>
          </a:p>
          <a:p>
            <a:pPr marL="0" indent="0">
              <a:buNone/>
            </a:pPr>
            <a:r>
              <a:rPr lang="en-US" dirty="0" smtClean="0">
                <a:latin typeface="Courier New" pitchFamily="49" charset="0"/>
                <a:cs typeface="Courier New" pitchFamily="49" charset="0"/>
              </a:rPr>
              <a:t>	clip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rect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top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right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bottom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left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 </a:t>
            </a:r>
          </a:p>
          <a:p>
            <a:pPr marL="0" indent="0">
              <a:buNone/>
            </a:pPr>
            <a:r>
              <a:rPr lang="en-US" dirty="0" smtClean="0"/>
              <a:t>    where </a:t>
            </a:r>
            <a:r>
              <a:rPr lang="en-US" i="1" dirty="0"/>
              <a:t>top</a:t>
            </a:r>
            <a:r>
              <a:rPr lang="en-US" dirty="0"/>
              <a:t>, </a:t>
            </a:r>
            <a:r>
              <a:rPr lang="en-US" i="1" dirty="0"/>
              <a:t>right</a:t>
            </a:r>
            <a:r>
              <a:rPr lang="en-US" dirty="0"/>
              <a:t>, </a:t>
            </a:r>
            <a:r>
              <a:rPr lang="en-US" i="1" dirty="0"/>
              <a:t>bottom</a:t>
            </a:r>
            <a:r>
              <a:rPr lang="en-US" dirty="0"/>
              <a:t>, and </a:t>
            </a:r>
            <a:r>
              <a:rPr lang="en-US" i="1" dirty="0"/>
              <a:t>left </a:t>
            </a:r>
            <a:r>
              <a:rPr lang="en-US" dirty="0"/>
              <a:t>define the boundaries of the clipping rectangle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527440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Clipping an Element</a:t>
            </a:r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978" y="1886096"/>
            <a:ext cx="7140244" cy="3573171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562309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Stacking Elements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Positioning elements can sometimes lead to objects that overlap each </a:t>
            </a:r>
            <a:r>
              <a:rPr lang="en-US" dirty="0" smtClean="0"/>
              <a:t>other</a:t>
            </a:r>
          </a:p>
          <a:p>
            <a:r>
              <a:rPr lang="en-US" dirty="0" smtClean="0"/>
              <a:t>By default, elements </a:t>
            </a:r>
            <a:r>
              <a:rPr lang="en-US" dirty="0"/>
              <a:t>that are loaded later by the browser are displayed on top of elements that </a:t>
            </a:r>
            <a:r>
              <a:rPr lang="en-US" dirty="0" smtClean="0"/>
              <a:t>are loaded earlier</a:t>
            </a:r>
          </a:p>
          <a:p>
            <a:r>
              <a:rPr lang="en-US" dirty="0"/>
              <a:t>To specify a different stacking order, use the style property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z-index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9031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Stacking Elements</a:t>
            </a:r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912" r="4567"/>
          <a:stretch>
            <a:fillRect/>
          </a:stretch>
        </p:blipFill>
        <p:spPr>
          <a:xfrm>
            <a:off x="1142999" y="2209800"/>
            <a:ext cx="6874825" cy="2819400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34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0373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/>
          <p:cNvPicPr>
            <a:picLocks noGrp="1" noChangeAspect="1"/>
          </p:cNvPicPr>
          <p:nvPr>
            <p:ph sz="half" idx="2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404"/>
          <a:stretch>
            <a:fillRect/>
          </a:stretch>
        </p:blipFill>
        <p:spPr>
          <a:xfrm>
            <a:off x="4572000" y="1295399"/>
            <a:ext cx="4114800" cy="4648201"/>
          </a:xfrm>
        </p:spPr>
      </p:pic>
      <p:pic>
        <p:nvPicPr>
          <p:cNvPr id="8" name="Content Placeholder 7"/>
          <p:cNvPicPr>
            <a:picLocks noGrp="1" noChangeAspect="1"/>
          </p:cNvPicPr>
          <p:nvPr>
            <p:ph sz="half"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8928"/>
          <a:stretch>
            <a:fillRect/>
          </a:stretch>
        </p:blipFill>
        <p:spPr>
          <a:xfrm>
            <a:off x="381000" y="1600200"/>
            <a:ext cx="4248700" cy="4495800"/>
          </a:xfrm>
        </p:spPr>
      </p:pic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Backgrounds and Floating Objects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E9069E21-BE48-430B-900D-611290B0DBE4}" type="slidenum">
              <a:rPr lang="en-US" smtClean="0"/>
              <a:pPr>
                <a:defRPr/>
              </a:pPr>
              <a:t>4</a:t>
            </a:fld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7984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display</a:t>
            </a:r>
            <a:r>
              <a:rPr lang="en-US" dirty="0" smtClean="0"/>
              <a:t> style</a:t>
            </a:r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Most page elements are displayed in one of two ways</a:t>
            </a:r>
          </a:p>
          <a:p>
            <a:pPr lvl="1"/>
            <a:r>
              <a:rPr lang="en-US" sz="3200" b="1" dirty="0" smtClean="0"/>
              <a:t>Blocks </a:t>
            </a:r>
            <a:r>
              <a:rPr lang="en-US" sz="3200" dirty="0" smtClean="0"/>
              <a:t>occupy a defined rectangular area within a page</a:t>
            </a:r>
          </a:p>
          <a:p>
            <a:pPr lvl="1"/>
            <a:r>
              <a:rPr lang="en-US" sz="3200" b="1" dirty="0" smtClean="0"/>
              <a:t>Inline elements</a:t>
            </a:r>
            <a:r>
              <a:rPr lang="en-US" sz="3200" dirty="0" smtClean="0"/>
              <a:t> flow within a block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400" y="4114800"/>
            <a:ext cx="7128049" cy="2073171"/>
          </a:xfrm>
          <a:prstGeom prst="rect">
            <a:avLst/>
          </a:prstGeom>
        </p:spPr>
      </p:pic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232628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Box Model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Elements also are laid out in a Web page following the structure of the </a:t>
            </a:r>
            <a:r>
              <a:rPr lang="en-US" b="1" dirty="0"/>
              <a:t>box </a:t>
            </a:r>
            <a:r>
              <a:rPr lang="en-US" b="1" dirty="0" smtClean="0"/>
              <a:t>model</a:t>
            </a:r>
          </a:p>
          <a:p>
            <a:pPr lvl="1"/>
            <a:r>
              <a:rPr lang="en-US" sz="3200" dirty="0"/>
              <a:t>the content of the element itself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padding extending between the element’s content and the border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border of the box surrounding the padding space</a:t>
            </a:r>
          </a:p>
          <a:p>
            <a:pPr lvl="1"/>
            <a:r>
              <a:rPr lang="en-US" sz="3200" dirty="0" smtClean="0"/>
              <a:t>the </a:t>
            </a:r>
            <a:r>
              <a:rPr lang="en-US" sz="3200" dirty="0"/>
              <a:t>margin containing the space between the border and the next page element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33435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Creating a Reset Style Sheet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Many designers create a </a:t>
            </a:r>
            <a:r>
              <a:rPr lang="en-US" b="1" dirty="0" smtClean="0"/>
              <a:t>reset style sheet</a:t>
            </a:r>
            <a:r>
              <a:rPr lang="en-US" dirty="0" smtClean="0"/>
              <a:t> to define their own default styles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1410" y="2590800"/>
            <a:ext cx="7128049" cy="3298781"/>
          </a:xfrm>
          <a:prstGeom prst="rect">
            <a:avLst/>
          </a:prstGeom>
        </p:spPr>
      </p:pic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1969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Designing the Background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CSS also supports background images using</a:t>
            </a:r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background-image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);</a:t>
            </a:r>
          </a:p>
          <a:p>
            <a:r>
              <a:rPr lang="en-US" dirty="0" smtClean="0">
                <a:cs typeface="Courier New" pitchFamily="49" charset="0"/>
              </a:rPr>
              <a:t>Background Image Options:</a:t>
            </a:r>
          </a:p>
          <a:p>
            <a:pPr lvl="1"/>
            <a:r>
              <a:rPr lang="en-US" sz="3200" dirty="0" smtClean="0">
                <a:cs typeface="Courier New" pitchFamily="49" charset="0"/>
              </a:rPr>
              <a:t>background-repeat</a:t>
            </a:r>
          </a:p>
          <a:p>
            <a:pPr lvl="1"/>
            <a:r>
              <a:rPr lang="en-US" sz="3200" dirty="0" smtClean="0">
                <a:cs typeface="Courier New" pitchFamily="49" charset="0"/>
              </a:rPr>
              <a:t>background-position</a:t>
            </a:r>
          </a:p>
          <a:p>
            <a:pPr lvl="1"/>
            <a:r>
              <a:rPr lang="en-US" sz="3200" dirty="0" smtClean="0">
                <a:cs typeface="Courier New" pitchFamily="49" charset="0"/>
              </a:rPr>
              <a:t>background-attachment</a:t>
            </a:r>
          </a:p>
          <a:p>
            <a:pPr lvl="1"/>
            <a:r>
              <a:rPr lang="en-US" sz="3200" dirty="0" smtClean="0">
                <a:cs typeface="Courier New" pitchFamily="49" charset="0"/>
              </a:rPr>
              <a:t>background-size</a:t>
            </a:r>
            <a:endParaRPr lang="en-US" sz="3200" dirty="0">
              <a:cs typeface="Courier New" pitchFamily="49" charset="0"/>
            </a:endParaRPr>
          </a:p>
          <a:p>
            <a:pPr lvl="1"/>
            <a:r>
              <a:rPr lang="en-US" sz="3200" dirty="0" smtClean="0">
                <a:cs typeface="Courier New" pitchFamily="49" charset="0"/>
              </a:rPr>
              <a:t>background-clip</a:t>
            </a:r>
            <a:endParaRPr lang="en-US" sz="3200" dirty="0">
              <a:cs typeface="Courier New" pitchFamily="49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8608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Designing the Background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You </a:t>
            </a:r>
            <a:r>
              <a:rPr lang="en-US" dirty="0"/>
              <a:t>can combine the </a:t>
            </a:r>
            <a:r>
              <a:rPr lang="en-US" dirty="0" smtClean="0"/>
              <a:t>various background </a:t>
            </a:r>
            <a:r>
              <a:rPr lang="en-US" dirty="0"/>
              <a:t>properties into the shorthand property</a:t>
            </a:r>
          </a:p>
          <a:p>
            <a:pPr lvl="1"/>
            <a:r>
              <a:rPr lang="en-US" dirty="0">
                <a:latin typeface="Courier New" pitchFamily="49" charset="0"/>
                <a:cs typeface="Courier New" pitchFamily="49" charset="0"/>
              </a:rPr>
              <a:t>background: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color </a:t>
            </a:r>
            <a:r>
              <a:rPr lang="en-US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(</a:t>
            </a:r>
            <a:r>
              <a:rPr lang="en-US" i="1" dirty="0" err="1">
                <a:latin typeface="Courier New" pitchFamily="49" charset="0"/>
                <a:cs typeface="Courier New" pitchFamily="49" charset="0"/>
              </a:rPr>
              <a:t>url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)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attachment position repeat</a:t>
            </a:r>
            <a:r>
              <a:rPr lang="en-US" dirty="0" smtClean="0">
                <a:latin typeface="Courier New" pitchFamily="49" charset="0"/>
                <a:cs typeface="Courier New" pitchFamily="49" charset="0"/>
              </a:rPr>
              <a:t>;</a:t>
            </a:r>
          </a:p>
          <a:p>
            <a:r>
              <a:rPr lang="en-US" dirty="0"/>
              <a:t>CSS allows you to </a:t>
            </a:r>
            <a:r>
              <a:rPr lang="en-US" dirty="0" smtClean="0"/>
              <a:t>specify multiple </a:t>
            </a:r>
            <a:r>
              <a:rPr lang="en-US" dirty="0"/>
              <a:t>images and their properties in a comma-separated </a:t>
            </a:r>
            <a:r>
              <a:rPr lang="en-US" dirty="0" smtClean="0"/>
              <a:t>list</a:t>
            </a:r>
          </a:p>
          <a:p>
            <a:pPr lvl="1"/>
            <a:r>
              <a:rPr lang="en-US" i="1" dirty="0">
                <a:latin typeface="Courier New" pitchFamily="49" charset="0"/>
                <a:cs typeface="Courier New" pitchFamily="49" charset="0"/>
              </a:rPr>
              <a:t>background-property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: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value1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</a:t>
            </a:r>
            <a:r>
              <a:rPr lang="en-US" i="1" dirty="0">
                <a:latin typeface="Courier New" pitchFamily="49" charset="0"/>
                <a:cs typeface="Courier New" pitchFamily="49" charset="0"/>
              </a:rPr>
              <a:t>value2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, … ;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pPr>
              <a:defRPr/>
            </a:pPr>
            <a:fld id="{D088EE75-1E5F-46E6-9335-A082CDF6502C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New Perspectives on HTML, CSS, and Dynamic HTML 5th Edition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88754382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2_Office Theme 1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2_Office Theme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Office Theme 1">
        <a:dk1>
          <a:srgbClr val="000000"/>
        </a:dk1>
        <a:lt1>
          <a:srgbClr val="FFFFFF"/>
        </a:lt1>
        <a:dk2>
          <a:srgbClr val="1F497D"/>
        </a:dk2>
        <a:lt2>
          <a:srgbClr val="EEECE1"/>
        </a:lt2>
        <a:accent1>
          <a:srgbClr val="4F81BD"/>
        </a:accent1>
        <a:accent2>
          <a:srgbClr val="C0504D"/>
        </a:accent2>
        <a:accent3>
          <a:srgbClr val="FFFFFF"/>
        </a:accent3>
        <a:accent4>
          <a:srgbClr val="000000"/>
        </a:accent4>
        <a:accent5>
          <a:srgbClr val="B2C1DB"/>
        </a:accent5>
        <a:accent6>
          <a:srgbClr val="AE4845"/>
        </a:accent6>
        <a:hlink>
          <a:srgbClr val="0000FF"/>
        </a:hlink>
        <a:folHlink>
          <a:srgbClr val="800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Tutorial.01</Template>
  <TotalTime>5556</TotalTime>
  <Words>1123</Words>
  <Application>Microsoft Macintosh PowerPoint</Application>
  <PresentationFormat>On-screen Show (4:3)</PresentationFormat>
  <Paragraphs>203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2_Office Theme</vt:lpstr>
      <vt:lpstr>Tutorial 4 Creating Page Layouts with CSS</vt:lpstr>
      <vt:lpstr>Objectives</vt:lpstr>
      <vt:lpstr>Objectives</vt:lpstr>
      <vt:lpstr>Backgrounds and Floating Objects</vt:lpstr>
      <vt:lpstr>The display style</vt:lpstr>
      <vt:lpstr>The Box Model</vt:lpstr>
      <vt:lpstr>Creating a Reset Style Sheet</vt:lpstr>
      <vt:lpstr>Designing the Background</vt:lpstr>
      <vt:lpstr>Designing the Background</vt:lpstr>
      <vt:lpstr>Adding a Page Background</vt:lpstr>
      <vt:lpstr>Exploring Browser Extensions</vt:lpstr>
      <vt:lpstr>Fixed and Fluid Layouts</vt:lpstr>
      <vt:lpstr>Elastic Layouts</vt:lpstr>
      <vt:lpstr>Floating Elements</vt:lpstr>
      <vt:lpstr>Floating Elements</vt:lpstr>
      <vt:lpstr>Margins, Padding, and Borders</vt:lpstr>
      <vt:lpstr>Setting Margin and Padding Space in the Box Model</vt:lpstr>
      <vt:lpstr>Setting Margin and Padding Space in the Box Model</vt:lpstr>
      <vt:lpstr>Working with Borders</vt:lpstr>
      <vt:lpstr>Working with Borders</vt:lpstr>
      <vt:lpstr>Creating Rounded Corners</vt:lpstr>
      <vt:lpstr>Creating Rounded Corners</vt:lpstr>
      <vt:lpstr>Creating Rounded Corners</vt:lpstr>
      <vt:lpstr>Managing Your Layout</vt:lpstr>
      <vt:lpstr>Managing Your Layout</vt:lpstr>
      <vt:lpstr>Positioning Elements</vt:lpstr>
      <vt:lpstr>Positioning Objects</vt:lpstr>
      <vt:lpstr>Positioning Objects</vt:lpstr>
      <vt:lpstr>Working with Overflow and Clipping</vt:lpstr>
      <vt:lpstr>Working with Overflow and Clipping</vt:lpstr>
      <vt:lpstr>Working with Overflow and Clipping</vt:lpstr>
      <vt:lpstr>Clipping an Element</vt:lpstr>
      <vt:lpstr>Stacking Elements</vt:lpstr>
      <vt:lpstr>Stacking Elements</vt:lpstr>
    </vt:vector>
  </TitlesOfParts>
  <Company>Course Technology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Course Technology</dc:creator>
  <cp:lastModifiedBy>birdb</cp:lastModifiedBy>
  <cp:revision>522</cp:revision>
  <dcterms:created xsi:type="dcterms:W3CDTF">2001-08-29T21:35:42Z</dcterms:created>
  <dcterms:modified xsi:type="dcterms:W3CDTF">2014-11-04T18:27:15Z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Google.Documents.DocumentId">
    <vt:lpwstr>1-msZHeavFpns7XDBLQhy7D2HHxp6WyIPfkYnZeLjR4o</vt:lpwstr>
  </property>
  <property fmtid="{D5CDD505-2E9C-101B-9397-08002B2CF9AE}" pid="3" name="Google.Documents.RevisionId">
    <vt:lpwstr>08247036519663079581</vt:lpwstr>
  </property>
  <property fmtid="{D5CDD505-2E9C-101B-9397-08002B2CF9AE}" pid="4" name="Google.Documents.PluginVersion">
    <vt:lpwstr>2.0.2026.3768</vt:lpwstr>
  </property>
  <property fmtid="{D5CDD505-2E9C-101B-9397-08002B2CF9AE}" pid="5" name="Google.Documents.MergeIncapabilityFlags">
    <vt:i4>0</vt:i4>
  </property>
</Properties>
</file>