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304" r:id="rId4"/>
    <p:sldId id="262" r:id="rId5"/>
    <p:sldId id="287" r:id="rId6"/>
    <p:sldId id="292" r:id="rId7"/>
    <p:sldId id="289" r:id="rId8"/>
    <p:sldId id="291" r:id="rId9"/>
    <p:sldId id="293" r:id="rId10"/>
    <p:sldId id="294" r:id="rId11"/>
    <p:sldId id="295" r:id="rId12"/>
    <p:sldId id="296" r:id="rId13"/>
    <p:sldId id="305" r:id="rId14"/>
    <p:sldId id="264" r:id="rId15"/>
    <p:sldId id="265" r:id="rId16"/>
    <p:sldId id="266" r:id="rId17"/>
    <p:sldId id="267" r:id="rId18"/>
    <p:sldId id="306" r:id="rId19"/>
    <p:sldId id="268" r:id="rId20"/>
    <p:sldId id="269" r:id="rId21"/>
    <p:sldId id="270" r:id="rId22"/>
    <p:sldId id="297" r:id="rId23"/>
    <p:sldId id="307" r:id="rId24"/>
    <p:sldId id="271" r:id="rId25"/>
    <p:sldId id="308" r:id="rId26"/>
    <p:sldId id="273" r:id="rId27"/>
    <p:sldId id="299" r:id="rId28"/>
    <p:sldId id="300" r:id="rId29"/>
    <p:sldId id="298" r:id="rId30"/>
    <p:sldId id="302" r:id="rId31"/>
    <p:sldId id="303" r:id="rId32"/>
    <p:sldId id="277" r:id="rId33"/>
    <p:sldId id="278" r:id="rId34"/>
    <p:sldId id="279" r:id="rId35"/>
    <p:sldId id="283" r:id="rId3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8" autoAdjust="0"/>
    <p:restoredTop sz="94622" autoAdjust="0"/>
  </p:normalViewPr>
  <p:slideViewPr>
    <p:cSldViewPr>
      <p:cViewPr varScale="1">
        <p:scale>
          <a:sx n="89" d="100"/>
          <a:sy n="89" d="100"/>
        </p:scale>
        <p:origin x="-72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225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0C3D3A7A-D1AF-4871-A95D-1C011457F0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BB8953C-C598-472C-B0BD-60F9DCC8596D}" type="datetimeFigureOut">
              <a:rPr lang="en-US"/>
              <a:pPr>
                <a:defRPr/>
              </a:pPr>
              <a:t>7/6/2009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0D39F39-DE70-4E87-B4A1-F7910DB30B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F59C604-A910-43F9-AA2F-9B341C59B21D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CA24784-B6B4-4B16-A1C6-A7751E30C811}" type="slidenum">
              <a:rPr lang="en-US" smtClean="0"/>
              <a:pPr/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2C39189-7127-4698-902A-4F0C3DF9BE89}" type="slidenum">
              <a:rPr lang="en-US" smtClean="0"/>
              <a:pPr/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2312E96-EE5B-422D-8710-5709474F919F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3E372A9-C670-4866-8EF0-7F466FC45813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260035F-FE84-47CB-B960-1C97D57C24F4}" type="slidenum">
              <a:rPr lang="en-US" smtClean="0"/>
              <a:pPr/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9DD725B-CEA1-47F1-99FE-67371F4E448E}" type="slidenum">
              <a:rPr lang="en-US" smtClean="0"/>
              <a:pPr/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969CCA9-8721-4B7E-86CE-215709D9B038}" type="slidenum">
              <a:rPr lang="en-US" smtClean="0"/>
              <a:pPr/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86557AD-671E-4AAF-8F03-2EDC7622C86F}" type="slidenum">
              <a:rPr lang="en-US" smtClean="0"/>
              <a:pPr/>
              <a:t>20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126C2D2-718D-4269-8715-16143CD8FFCC}" type="slidenum">
              <a:rPr lang="en-US" smtClean="0"/>
              <a:pPr/>
              <a:t>21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5156CB5-672A-4252-882C-ECACF441A995}" type="slidenum">
              <a:rPr lang="en-US" smtClean="0"/>
              <a:pPr/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E262183-2B72-459F-98D8-3C4544AD6C97}" type="slidenum">
              <a:rPr lang="en-US" smtClean="0"/>
              <a:pPr/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C365D13-407F-47F5-AD9A-50D239E324E0}" type="slidenum">
              <a:rPr lang="en-US" smtClean="0"/>
              <a:pPr/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4124346-D7C5-4441-A6EF-C2821187FDCE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363C1FF-4384-44DF-AB0A-825AE52A297B}" type="slidenum">
              <a:rPr lang="en-US" smtClean="0"/>
              <a:pPr/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13DB696-4F40-4123-8868-DA64183E2A7B}" type="slidenum">
              <a:rPr lang="en-US" smtClean="0"/>
              <a:pPr/>
              <a:t>28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F86A8C4-7589-4C77-A1A5-F75233CF706D}" type="slidenum">
              <a:rPr lang="en-US" smtClean="0"/>
              <a:pPr/>
              <a:t>29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797DF06-5B6C-4DCB-AC4C-3E89397897AF}" type="slidenum">
              <a:rPr lang="en-US" smtClean="0"/>
              <a:pPr/>
              <a:t>30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5024C89-54F5-4EC0-B8FC-2FB2F53C51B3}" type="slidenum">
              <a:rPr lang="en-US" smtClean="0"/>
              <a:pPr/>
              <a:t>31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1FC95C2-7770-4749-B7F7-21744CE18347}" type="slidenum">
              <a:rPr lang="en-US" smtClean="0"/>
              <a:pPr/>
              <a:t>32</a:t>
            </a:fld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C86A602-CEA8-4DD2-BEEB-80955496F904}" type="slidenum">
              <a:rPr lang="en-US" smtClean="0"/>
              <a:pPr/>
              <a:t>33</a:t>
            </a:fld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5A4E5BC-0512-461B-96FB-C32ED72DBB76}" type="slidenum">
              <a:rPr lang="en-US" smtClean="0"/>
              <a:pPr/>
              <a:t>34</a:t>
            </a:fld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9BAEB17-C02C-4483-8CBA-34C975F3184E}" type="slidenum">
              <a:rPr lang="en-US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B6E6FFB-9EA6-47D8-AEDE-949D5EE4B57A}" type="slidenum">
              <a:rPr lang="en-US" smtClean="0"/>
              <a:pPr/>
              <a:t>35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E2CDC21-4E09-4BEF-A8B2-C2829B10E782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61F56F1-75A1-429A-A6F4-D406BBA88A0E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495B7FC-F93D-48F6-B14B-CA9820D524BB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695AA4A-29F3-43A6-A319-5BEBA7994722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9B5A73A-D909-4FB2-9183-9F1D8D62729B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B3F9851-8673-4485-9B57-43AEB6C34E45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4038600"/>
            <a:ext cx="7924800" cy="94773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4972050"/>
            <a:ext cx="7924800" cy="8953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6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D64B26-6F5B-4CFD-9061-095A2B7395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0AB186-C8B4-4B3F-898E-D8C85F5A9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67550" y="76200"/>
            <a:ext cx="1847850" cy="6477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76200"/>
            <a:ext cx="5391150" cy="6477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8F1A62-B9B6-4D88-B851-5B8009E236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50EB7C-8B42-48E8-B225-D8E606B0A3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51A5D0-DE0A-40AA-83A0-D667AE0519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295400"/>
            <a:ext cx="3619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95900" y="1295400"/>
            <a:ext cx="36195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FD1BFA-686A-4213-A2D6-9B80F4F3FA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AAB38-D7CE-4779-9161-575CB7A0A6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A0EE40-66A0-416E-B7A4-600B27629D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4A0DB-C2EF-4677-8499-92A5942A9F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25573F-DB4B-4BD3-BFE0-61D938387C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E80CA8-85EF-4CFA-A707-7316357AD3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0">
          <a:blip r:embed="rId13"/>
          <a:srcRect/>
          <a:stretch>
            <a:fillRect/>
          </a:stretch>
        </a:blip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76200"/>
            <a:ext cx="738187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white">
          <a:xfrm>
            <a:off x="1524000" y="1295400"/>
            <a:ext cx="7391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3A905CB-5F2E-4FEB-A1B9-7574D50C22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ransition spd="med"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3C605F"/>
        </a:buClr>
        <a:buSzPct val="7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ifs.net/gif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://www.ion.uillinois.edu/resources/tutorials/webdesign/WebGraphicsWorkshop/giftypes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yuiblog.com/blog/2008/12/05/imageopt-4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19200" y="1295400"/>
            <a:ext cx="7924800" cy="947738"/>
          </a:xfrm>
        </p:spPr>
        <p:txBody>
          <a:bodyPr/>
          <a:lstStyle/>
          <a:p>
            <a:r>
              <a:rPr lang="en-US" smtClean="0"/>
              <a:t>Web Development &amp; Design Foundations with XHTML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4343400"/>
            <a:ext cx="7924800" cy="895350"/>
          </a:xfrm>
        </p:spPr>
        <p:txBody>
          <a:bodyPr/>
          <a:lstStyle/>
          <a:p>
            <a:r>
              <a:rPr lang="en-US" smtClean="0"/>
              <a:t>Chapter 4</a:t>
            </a:r>
            <a:br>
              <a:rPr lang="en-US" smtClean="0"/>
            </a:br>
            <a:r>
              <a:rPr lang="en-US" smtClean="0"/>
              <a:t>Key Concepts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2362200" y="4800600"/>
            <a:ext cx="3657600" cy="1524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5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mtClean="0"/>
              <a:t>CSS padding Property Shorthand: two values</a:t>
            </a:r>
          </a:p>
        </p:txBody>
      </p:sp>
      <p:sp>
        <p:nvSpPr>
          <p:cNvPr id="22532" name="Content Placeholder 2"/>
          <p:cNvSpPr>
            <a:spLocks noGrp="1"/>
          </p:cNvSpPr>
          <p:nvPr>
            <p:ph idx="1"/>
          </p:nvPr>
        </p:nvSpPr>
        <p:spPr>
          <a:xfrm>
            <a:off x="1447800" y="1295400"/>
            <a:ext cx="7696200" cy="5257800"/>
          </a:xfrm>
        </p:spPr>
        <p:txBody>
          <a:bodyPr/>
          <a:lstStyle/>
          <a:p>
            <a:r>
              <a:rPr lang="en-US" sz="2800" smtClean="0"/>
              <a:t>Two numeric values or percentages</a:t>
            </a:r>
          </a:p>
          <a:p>
            <a:pPr lvl="1"/>
            <a:r>
              <a:rPr lang="en-US" sz="2400" smtClean="0"/>
              <a:t>first value configures top and bottom padding</a:t>
            </a:r>
          </a:p>
          <a:p>
            <a:pPr lvl="1"/>
            <a:r>
              <a:rPr lang="en-US" sz="2400" smtClean="0"/>
              <a:t>the second value configures left and right padding</a:t>
            </a:r>
          </a:p>
          <a:p>
            <a:pPr lvl="1"/>
            <a:endParaRPr lang="en-US" sz="2400" smtClean="0"/>
          </a:p>
          <a:p>
            <a:pPr lvl="1"/>
            <a:endParaRPr lang="en-US" sz="2400" smtClean="0"/>
          </a:p>
          <a:p>
            <a:pPr lvl="1"/>
            <a:endParaRPr lang="en-US" sz="2400" smtClean="0"/>
          </a:p>
          <a:p>
            <a:pPr lvl="1"/>
            <a:endParaRPr lang="en-US" sz="2400" smtClean="0"/>
          </a:p>
          <a:p>
            <a:pPr lvl="2">
              <a:buFont typeface="Wingdings" pitchFamily="2" charset="2"/>
              <a:buNone/>
            </a:pPr>
            <a:endParaRPr lang="en-US" sz="2000" b="1" smtClean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Wingdings" pitchFamily="2" charset="2"/>
              <a:buNone/>
            </a:pP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h2 { border: 2px solid #ff0000; </a:t>
            </a:r>
          </a:p>
          <a:p>
            <a:pPr lvl="2">
              <a:buFont typeface="Wingdings" pitchFamily="2" charset="2"/>
              <a:buNone/>
            </a:pP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       background-color: #cccccc;</a:t>
            </a:r>
          </a:p>
          <a:p>
            <a:pPr lvl="2">
              <a:buFont typeface="Wingdings" pitchFamily="2" charset="2"/>
              <a:buNone/>
            </a:pP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       padding: 20px 10px;</a:t>
            </a:r>
          </a:p>
          <a:p>
            <a:pPr lvl="2">
              <a:buFont typeface="Wingdings" pitchFamily="2" charset="2"/>
              <a:buNone/>
            </a:pP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mtClean="0"/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  <p:pic>
        <p:nvPicPr>
          <p:cNvPr id="952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2819400"/>
            <a:ext cx="400050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2286000" y="4343400"/>
            <a:ext cx="4114800" cy="2057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35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mtClean="0"/>
              <a:t>CSS padding Property Shorthand: four values</a:t>
            </a:r>
          </a:p>
        </p:txBody>
      </p:sp>
      <p:sp>
        <p:nvSpPr>
          <p:cNvPr id="2355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Four numeric values or percentages</a:t>
            </a:r>
          </a:p>
          <a:p>
            <a:pPr lvl="1"/>
            <a:r>
              <a:rPr lang="en-US" sz="2400" smtClean="0"/>
              <a:t>Configure top, right, bottom, and left padding</a:t>
            </a:r>
          </a:p>
          <a:p>
            <a:pPr lvl="1"/>
            <a:endParaRPr lang="en-US" sz="2400" smtClean="0"/>
          </a:p>
          <a:p>
            <a:pPr lvl="1"/>
            <a:endParaRPr lang="en-US" sz="2400" smtClean="0"/>
          </a:p>
          <a:p>
            <a:pPr lvl="1"/>
            <a:endParaRPr lang="en-US" sz="2400" smtClean="0"/>
          </a:p>
          <a:p>
            <a:pPr lvl="1"/>
            <a:endParaRPr lang="en-US" sz="2400" smtClean="0"/>
          </a:p>
          <a:p>
            <a:pPr lvl="1"/>
            <a:endParaRPr lang="en-US" sz="2400" smtClean="0"/>
          </a:p>
          <a:p>
            <a:pPr lvl="2">
              <a:buFont typeface="Wingdings" pitchFamily="2" charset="2"/>
              <a:buNone/>
            </a:pP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h2 { border: 2px solid #ff0000;</a:t>
            </a:r>
          </a:p>
          <a:p>
            <a:pPr lvl="2">
              <a:buFont typeface="Wingdings" pitchFamily="2" charset="2"/>
              <a:buNone/>
            </a:pP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  	    width: 250px; </a:t>
            </a:r>
          </a:p>
          <a:p>
            <a:pPr lvl="2">
              <a:buFont typeface="Wingdings" pitchFamily="2" charset="2"/>
              <a:buNone/>
            </a:pP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       background-color: #cccccc;</a:t>
            </a:r>
          </a:p>
          <a:p>
            <a:pPr lvl="2">
              <a:buFont typeface="Wingdings" pitchFamily="2" charset="2"/>
              <a:buNone/>
            </a:pP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       padding: 30px 10px 5px 20px;</a:t>
            </a:r>
          </a:p>
          <a:p>
            <a:pPr lvl="2">
              <a:buFont typeface="Wingdings" pitchFamily="2" charset="2"/>
              <a:buNone/>
            </a:pPr>
            <a:r>
              <a:rPr lang="en-US" sz="2000" b="1" smtClean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endParaRPr lang="en-US" smtClean="0"/>
          </a:p>
        </p:txBody>
      </p:sp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1905000" y="6096000"/>
            <a:ext cx="460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9626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2362200"/>
            <a:ext cx="410527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333875" cy="1066800"/>
          </a:xfrm>
        </p:spPr>
        <p:txBody>
          <a:bodyPr/>
          <a:lstStyle/>
          <a:p>
            <a:pPr algn="r"/>
            <a:r>
              <a:rPr lang="en-US" smtClean="0"/>
              <a:t>Hands-On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895600"/>
            <a:ext cx="7391400" cy="36576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h1 { background-color:#191970;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color:#E6E6FA;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padding: 15px;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font-family: Georgia, "Times New Roman", serif; }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h2 { background-color:#AEAED4;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color:#191970;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font-family: Georgia, "Times New Roman", serif;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   border-bottom: 2px dashed #191970; }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81500" y="0"/>
            <a:ext cx="4762500" cy="279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Graphics File Formats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Visual Elements and Graphics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2C24DA-2C52-4AF9-889B-EFA25C752F66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mtClean="0"/>
              <a:t>Types of </a:t>
            </a:r>
            <a:br>
              <a:rPr lang="en-US" smtClean="0"/>
            </a:br>
            <a:r>
              <a:rPr lang="en-US" smtClean="0"/>
              <a:t>Graphics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905000"/>
            <a:ext cx="7391400" cy="4191000"/>
          </a:xfrm>
        </p:spPr>
        <p:txBody>
          <a:bodyPr/>
          <a:lstStyle/>
          <a:p>
            <a:r>
              <a:rPr lang="en-US" smtClean="0"/>
              <a:t>Graphic types commonly used on Web pages:</a:t>
            </a:r>
          </a:p>
          <a:p>
            <a:pPr lvl="1"/>
            <a:r>
              <a:rPr lang="en-US" smtClean="0"/>
              <a:t>GIF</a:t>
            </a:r>
          </a:p>
          <a:p>
            <a:pPr lvl="1"/>
            <a:r>
              <a:rPr lang="en-US" smtClean="0"/>
              <a:t>JPG</a:t>
            </a:r>
          </a:p>
          <a:p>
            <a:pPr lvl="1"/>
            <a:r>
              <a:rPr lang="en-US" smtClean="0"/>
              <a:t>PNG</a:t>
            </a:r>
          </a:p>
        </p:txBody>
      </p:sp>
    </p:spTree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523A7D-BB31-4D9C-9C39-B17532E05E0D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0" y="228600"/>
            <a:ext cx="1414463" cy="762000"/>
          </a:xfrm>
        </p:spPr>
        <p:txBody>
          <a:bodyPr/>
          <a:lstStyle/>
          <a:p>
            <a:pPr algn="r"/>
            <a:r>
              <a:rPr lang="en-US" smtClean="0"/>
              <a:t>GIF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3276600"/>
            <a:ext cx="7239000" cy="2743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smtClean="0"/>
              <a:t>Graphics Interchange Format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Best used for line art and logos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Maximum of 256 colors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One color can be configured as transparent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Can be </a:t>
            </a:r>
            <a:r>
              <a:rPr lang="en-US" sz="2400" dirty="0" smtClean="0">
                <a:hlinkClick r:id="rId3"/>
              </a:rPr>
              <a:t>animated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400" dirty="0" smtClean="0"/>
              <a:t>Uses lossless compression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Can be </a:t>
            </a:r>
            <a:r>
              <a:rPr lang="en-US" sz="2400" dirty="0" smtClean="0">
                <a:hlinkClick r:id="rId4"/>
              </a:rPr>
              <a:t>interlaced</a:t>
            </a:r>
            <a:endParaRPr lang="en-US" sz="2400" dirty="0" smtClean="0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2043113" y="2114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7654" name="Picture 4" descr="figure4_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0"/>
            <a:ext cx="74676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6BE3ED-C087-4D7A-B50F-35D1C5AEA149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6400800" cy="769938"/>
          </a:xfrm>
        </p:spPr>
        <p:txBody>
          <a:bodyPr/>
          <a:lstStyle/>
          <a:p>
            <a:pPr algn="r"/>
            <a:r>
              <a:rPr lang="en-US" smtClean="0"/>
              <a:t>JPEG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371600"/>
            <a:ext cx="6815138" cy="4191000"/>
          </a:xfrm>
        </p:spPr>
        <p:txBody>
          <a:bodyPr/>
          <a:lstStyle/>
          <a:p>
            <a:r>
              <a:rPr lang="en-US" sz="2800" dirty="0" smtClean="0"/>
              <a:t>Joint Photographic Experts Group</a:t>
            </a:r>
          </a:p>
          <a:p>
            <a:r>
              <a:rPr lang="en-US" sz="2800" dirty="0" smtClean="0"/>
              <a:t>Best used for photographs</a:t>
            </a:r>
          </a:p>
          <a:p>
            <a:r>
              <a:rPr lang="en-US" sz="2800" dirty="0" smtClean="0"/>
              <a:t>Up to 16.7 million colors</a:t>
            </a:r>
          </a:p>
          <a:p>
            <a:r>
              <a:rPr lang="en-US" sz="2800" dirty="0" smtClean="0"/>
              <a:t>Use </a:t>
            </a:r>
            <a:r>
              <a:rPr lang="en-US" sz="2800" dirty="0" err="1" smtClean="0"/>
              <a:t>lossy</a:t>
            </a:r>
            <a:r>
              <a:rPr lang="en-US" sz="2800" dirty="0" smtClean="0"/>
              <a:t> compression</a:t>
            </a:r>
          </a:p>
          <a:p>
            <a:r>
              <a:rPr lang="en-US" sz="2800" dirty="0" smtClean="0"/>
              <a:t>Cannot be animated</a:t>
            </a:r>
          </a:p>
          <a:p>
            <a:r>
              <a:rPr lang="en-US" sz="2800" dirty="0" smtClean="0"/>
              <a:t>Cannot be made </a:t>
            </a:r>
            <a:br>
              <a:rPr lang="en-US" sz="2800" dirty="0" smtClean="0"/>
            </a:br>
            <a:r>
              <a:rPr lang="en-US" sz="2800" dirty="0" smtClean="0"/>
              <a:t>transparent</a:t>
            </a:r>
          </a:p>
          <a:p>
            <a:r>
              <a:rPr lang="en-US" sz="2800" dirty="0" smtClean="0">
                <a:hlinkClick r:id="rId3"/>
              </a:rPr>
              <a:t>Progressive JPEG </a:t>
            </a:r>
            <a:r>
              <a:rPr lang="en-US" sz="2800" dirty="0" smtClean="0"/>
              <a:t>– similar to interlaced display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847850" y="1647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3558" name="Picture 4" descr="figure4_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48400" y="2590800"/>
            <a:ext cx="2571750" cy="1681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009404-DB22-4441-AF96-A5ED78C6987F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6400800" cy="769938"/>
          </a:xfrm>
        </p:spPr>
        <p:txBody>
          <a:bodyPr/>
          <a:lstStyle/>
          <a:p>
            <a:pPr algn="r"/>
            <a:r>
              <a:rPr lang="en-US" smtClean="0"/>
              <a:t>PNG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447800"/>
            <a:ext cx="7620000" cy="4038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/>
              <a:t>Portable Network Graphic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Support millions of colors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Support multiple levels of transparency</a:t>
            </a:r>
            <a:br>
              <a:rPr lang="en-US" sz="2800" smtClean="0"/>
            </a:br>
            <a:r>
              <a:rPr lang="en-US" sz="1800" i="1" smtClean="0"/>
              <a:t>(but browsers do not -- </a:t>
            </a:r>
            <a:br>
              <a:rPr lang="en-US" sz="1800" i="1" smtClean="0"/>
            </a:br>
            <a:r>
              <a:rPr lang="en-US" sz="1800" i="1" smtClean="0"/>
              <a:t>so limit to one transparent color for Web display)</a:t>
            </a:r>
            <a:endParaRPr lang="en-US" i="1" smtClean="0"/>
          </a:p>
          <a:p>
            <a:pPr>
              <a:lnSpc>
                <a:spcPct val="90000"/>
              </a:lnSpc>
            </a:pPr>
            <a:r>
              <a:rPr lang="en-US" sz="2800" smtClean="0"/>
              <a:t>Support interlacing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Use lossless compression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Combines the best of GIF &amp; JPEG</a:t>
            </a:r>
          </a:p>
          <a:p>
            <a:pPr>
              <a:lnSpc>
                <a:spcPct val="90000"/>
              </a:lnSpc>
            </a:pPr>
            <a:r>
              <a:rPr lang="en-US" sz="2800" smtClean="0"/>
              <a:t>Browser support is growing</a:t>
            </a:r>
          </a:p>
        </p:txBody>
      </p:sp>
    </p:spTree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Images with XHTML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Visual Elements and Graphics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EC182FF-5300-4672-9E4E-835089E47788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0"/>
            <a:ext cx="6400800" cy="1447800"/>
          </a:xfrm>
        </p:spPr>
        <p:txBody>
          <a:bodyPr/>
          <a:lstStyle/>
          <a:p>
            <a:pPr algn="r"/>
            <a:r>
              <a:rPr lang="en-US" smtClean="0"/>
              <a:t>XHTML Image Element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219200"/>
            <a:ext cx="7543800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>
                <a:cs typeface="Times New Roman" pitchFamily="18" charset="0"/>
              </a:rPr>
              <a:t>Configures graphics on a Web page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smtClean="0">
              <a:cs typeface="Times New Roman" pitchFamily="18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40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smtClean="0">
                <a:cs typeface="Times New Roman" pitchFamily="18" charset="0"/>
              </a:rPr>
              <a:t>src Attribute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cs typeface="Times New Roman" pitchFamily="18" charset="0"/>
              </a:rPr>
              <a:t>File name of the graphic</a:t>
            </a:r>
          </a:p>
          <a:p>
            <a:pPr>
              <a:lnSpc>
                <a:spcPct val="90000"/>
              </a:lnSpc>
            </a:pPr>
            <a:r>
              <a:rPr lang="en-US" sz="2800" smtClean="0">
                <a:cs typeface="Times New Roman" pitchFamily="18" charset="0"/>
              </a:rPr>
              <a:t>alt Attribute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cs typeface="Times New Roman" pitchFamily="18" charset="0"/>
              </a:rPr>
              <a:t>Configures alternate text content (description) </a:t>
            </a:r>
          </a:p>
          <a:p>
            <a:pPr>
              <a:lnSpc>
                <a:spcPct val="90000"/>
              </a:lnSpc>
            </a:pPr>
            <a:r>
              <a:rPr lang="en-US" sz="2800" smtClean="0">
                <a:cs typeface="Times New Roman" pitchFamily="18" charset="0"/>
              </a:rPr>
              <a:t>height Attribute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cs typeface="Times New Roman" pitchFamily="18" charset="0"/>
              </a:rPr>
              <a:t>Height of the graphic in pixels</a:t>
            </a:r>
          </a:p>
          <a:p>
            <a:pPr>
              <a:lnSpc>
                <a:spcPct val="90000"/>
              </a:lnSpc>
            </a:pPr>
            <a:r>
              <a:rPr lang="en-US" sz="2800" smtClean="0">
                <a:cs typeface="Times New Roman" pitchFamily="18" charset="0"/>
              </a:rPr>
              <a:t>width Attribute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cs typeface="Times New Roman" pitchFamily="18" charset="0"/>
              </a:rPr>
              <a:t>Width of the graphic in pixels</a:t>
            </a:r>
          </a:p>
        </p:txBody>
      </p:sp>
      <p:sp>
        <p:nvSpPr>
          <p:cNvPr id="30725" name="Text Box 5"/>
          <p:cNvSpPr txBox="1">
            <a:spLocks noChangeArrowheads="1"/>
          </p:cNvSpPr>
          <p:nvPr/>
        </p:nvSpPr>
        <p:spPr bwMode="auto">
          <a:xfrm>
            <a:off x="381000" y="1828800"/>
            <a:ext cx="8645525" cy="3937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lang="en-US" sz="2200" b="1"/>
              <a:t>&lt;img src=“cake.gif” alt=“birthday cake” height=“100” width=“100” /&gt;</a:t>
            </a:r>
            <a:endParaRPr lang="en-US" sz="2200"/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77516B8-4D78-4E0E-A3DB-64ABB62EAAFD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mtClean="0"/>
              <a:t>Learning </a:t>
            </a:r>
            <a:br>
              <a:rPr lang="en-US" smtClean="0"/>
            </a:br>
            <a:r>
              <a:rPr lang="en-US" smtClean="0"/>
              <a:t>Outcomes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68450" y="1371600"/>
            <a:ext cx="7575550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 smtClean="0">
                <a:cs typeface="Times New Roman" pitchFamily="18" charset="0"/>
              </a:rPr>
              <a:t>In this chapter, you will learn to: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Create and format lines and borders on Web pages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Decide when to use graphics and what graphics are appropriate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Apply the image element to add graphics to Web pages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Configure images as backgrounds on Web page elements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Configure images as hyperlinks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Follow </a:t>
            </a:r>
            <a:r>
              <a:rPr lang="en-US" sz="2400" dirty="0" smtClean="0"/>
              <a:t>recommended Web design guidelines when using graphics on Web pages</a:t>
            </a: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mtClean="0"/>
              <a:t>XHTML&lt;img /&gt;</a:t>
            </a:r>
            <a:br>
              <a:rPr lang="en-US" smtClean="0"/>
            </a:br>
            <a:r>
              <a:rPr lang="en-US" smtClean="0"/>
              <a:t> Alignment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6096000"/>
            <a:ext cx="7543800" cy="381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z="1800" i="1" smtClean="0">
                <a:cs typeface="Times New Roman" pitchFamily="18" charset="0"/>
              </a:rPr>
              <a:t>Note: In Chapter 6 you’ll learn to use CSS to configure image alignment.</a:t>
            </a:r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3776663" y="2209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6630" name="Picture 6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52600" y="1447800"/>
            <a:ext cx="29718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266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5400" y="1447800"/>
            <a:ext cx="3697138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981075" y="336550"/>
            <a:ext cx="8162925" cy="654050"/>
          </a:xfrm>
        </p:spPr>
        <p:txBody>
          <a:bodyPr/>
          <a:lstStyle/>
          <a:p>
            <a:pPr algn="r"/>
            <a:r>
              <a:rPr lang="en-US" smtClean="0"/>
              <a:t>XHTML More&lt;img /&gt;</a:t>
            </a:r>
            <a:br>
              <a:rPr lang="en-US" smtClean="0"/>
            </a:br>
            <a:r>
              <a:rPr lang="en-US" smtClean="0"/>
              <a:t>Attributes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43400" y="1371600"/>
            <a:ext cx="4572000" cy="24971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smtClean="0">
                <a:cs typeface="Times New Roman" pitchFamily="18" charset="0"/>
              </a:rPr>
              <a:t>Adding Vertical Space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cs typeface="Times New Roman" pitchFamily="18" charset="0"/>
              </a:rPr>
              <a:t>vspace Attribute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sz="240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US" sz="2800" smtClean="0">
                <a:cs typeface="Times New Roman" pitchFamily="18" charset="0"/>
              </a:rPr>
              <a:t>Adding Horizontal Space</a:t>
            </a:r>
          </a:p>
          <a:p>
            <a:pPr lvl="1">
              <a:lnSpc>
                <a:spcPct val="90000"/>
              </a:lnSpc>
            </a:pPr>
            <a:r>
              <a:rPr lang="en-US" sz="2400" smtClean="0">
                <a:cs typeface="Times New Roman" pitchFamily="18" charset="0"/>
              </a:rPr>
              <a:t>hspace Attribute</a:t>
            </a:r>
          </a:p>
          <a:p>
            <a:pPr>
              <a:lnSpc>
                <a:spcPct val="90000"/>
              </a:lnSpc>
            </a:pPr>
            <a:endParaRPr lang="en-US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400" smtClean="0"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sz="2400" smtClean="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 i="1" smtClean="0">
                <a:cs typeface="Times New Roman" pitchFamily="18" charset="0"/>
              </a:rPr>
              <a:t>Note: A more modern approach is to use the CSS padding property</a:t>
            </a: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3776663" y="2209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773" name="Rectangle 7"/>
          <p:cNvSpPr>
            <a:spLocks noChangeArrowheads="1"/>
          </p:cNvSpPr>
          <p:nvPr/>
        </p:nvSpPr>
        <p:spPr bwMode="auto">
          <a:xfrm>
            <a:off x="3205163" y="15573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2774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1295400"/>
            <a:ext cx="4010025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Accessibility &amp; Images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Required: </a:t>
            </a:r>
          </a:p>
          <a:p>
            <a:pPr lvl="1"/>
            <a:r>
              <a:rPr lang="en-US" sz="2400" smtClean="0"/>
              <a:t>Configure the alt attribute</a:t>
            </a:r>
          </a:p>
          <a:p>
            <a:pPr lvl="2"/>
            <a:r>
              <a:rPr lang="en-US" sz="2000" smtClean="0"/>
              <a:t>Alternate text content to convey the meaning/intent of the image</a:t>
            </a:r>
          </a:p>
          <a:p>
            <a:pPr lvl="2"/>
            <a:r>
              <a:rPr lang="en-US" sz="2000" smtClean="0"/>
              <a:t>NOT the file name of the image</a:t>
            </a:r>
          </a:p>
          <a:p>
            <a:pPr lvl="2"/>
            <a:r>
              <a:rPr lang="en-US" sz="2000" smtClean="0"/>
              <a:t>Use alt=“” for purely decorative images</a:t>
            </a:r>
          </a:p>
          <a:p>
            <a:pPr lvl="1"/>
            <a:endParaRPr lang="en-US" sz="2400" smtClean="0"/>
          </a:p>
          <a:p>
            <a:r>
              <a:rPr lang="en-US" sz="2800" smtClean="0"/>
              <a:t>Optional:</a:t>
            </a:r>
          </a:p>
          <a:p>
            <a:pPr lvl="1"/>
            <a:r>
              <a:rPr lang="en-US" sz="2400" smtClean="0"/>
              <a:t>Configure the longdesc attribute</a:t>
            </a:r>
          </a:p>
          <a:p>
            <a:pPr lvl="2"/>
            <a:r>
              <a:rPr lang="en-US" sz="2000" smtClean="0"/>
              <a:t>Used when meaning cannot be conveyed in the alt text</a:t>
            </a:r>
          </a:p>
          <a:p>
            <a:pPr lvl="2"/>
            <a:r>
              <a:rPr lang="en-US" sz="2000" smtClean="0"/>
              <a:t>Usually a URL to a Web page with text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 Practice 4.3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dirty="0" smtClean="0"/>
              <a:t>Follow the instructions on page 135 to place a graphical logo banner on a web page.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1BF1C8-944A-48A7-984D-E85F3A92A9F7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mtClean="0"/>
              <a:t>Image </a:t>
            </a:r>
            <a:br>
              <a:rPr lang="en-US" smtClean="0"/>
            </a:br>
            <a:r>
              <a:rPr lang="en-US" smtClean="0"/>
              <a:t>Links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371600"/>
            <a:ext cx="7423150" cy="4724400"/>
          </a:xfrm>
        </p:spPr>
        <p:txBody>
          <a:bodyPr/>
          <a:lstStyle/>
          <a:p>
            <a:r>
              <a:rPr lang="en-US" sz="2800" smtClean="0"/>
              <a:t>To create an image link use an anchor element to contain an image element</a:t>
            </a:r>
          </a:p>
          <a:p>
            <a:endParaRPr lang="en-US" sz="2800" smtClean="0"/>
          </a:p>
          <a:p>
            <a:endParaRPr lang="en-US" sz="2800" smtClean="0"/>
          </a:p>
          <a:p>
            <a:endParaRPr lang="en-US" sz="2800" smtClean="0"/>
          </a:p>
          <a:p>
            <a:endParaRPr lang="en-US" sz="2800" smtClean="0"/>
          </a:p>
          <a:p>
            <a:r>
              <a:rPr lang="en-US" sz="2800" smtClean="0"/>
              <a:t>Browsers automatically add a border to image links. </a:t>
            </a:r>
          </a:p>
          <a:p>
            <a:r>
              <a:rPr lang="en-US" sz="2800" smtClean="0"/>
              <a:t>Configure CSS to eliminate the border</a:t>
            </a:r>
            <a:br>
              <a:rPr lang="en-US" sz="2800" smtClean="0"/>
            </a:br>
            <a:r>
              <a:rPr lang="en-US" sz="2800" smtClean="0"/>
              <a:t> </a:t>
            </a:r>
            <a:r>
              <a:rPr lang="en-US" sz="2800" b="1" smtClean="0">
                <a:latin typeface="Times New Roman" pitchFamily="18" charset="0"/>
                <a:cs typeface="Times New Roman" pitchFamily="18" charset="0"/>
              </a:rPr>
              <a:t>img {border:0 }</a:t>
            </a:r>
          </a:p>
          <a:p>
            <a:endParaRPr lang="en-US" sz="2800" smtClean="0"/>
          </a:p>
          <a:p>
            <a:endParaRPr lang="en-US" sz="2800" smtClean="0"/>
          </a:p>
          <a:p>
            <a:endParaRPr lang="en-US" sz="2800" smtClean="0"/>
          </a:p>
          <a:p>
            <a:pPr>
              <a:buFont typeface="Wingdings" pitchFamily="2" charset="2"/>
              <a:buNone/>
            </a:pPr>
            <a:endParaRPr lang="en-US" sz="2800" smtClean="0"/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>
              <a:buFontTx/>
              <a:buNone/>
            </a:pPr>
            <a:endParaRPr lang="en-US" sz="1800" b="1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endParaRPr lang="en-US" sz="1800" b="1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None/>
            </a:pPr>
            <a:endParaRPr lang="en-US" sz="1800" b="1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677" name="Oval 4"/>
          <p:cNvSpPr>
            <a:spLocks noChangeArrowheads="1"/>
          </p:cNvSpPr>
          <p:nvPr/>
        </p:nvSpPr>
        <p:spPr bwMode="auto">
          <a:xfrm>
            <a:off x="3657600" y="3581400"/>
            <a:ext cx="2514600" cy="685800"/>
          </a:xfrm>
          <a:prstGeom prst="ellipse">
            <a:avLst/>
          </a:prstGeom>
          <a:solidFill>
            <a:schemeClr val="hlink"/>
          </a:solidFill>
          <a:ln w="57150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800" b="1" dirty="0">
                <a:latin typeface="Verdana" pitchFamily="34" charset="0"/>
              </a:rPr>
              <a:t>Home</a:t>
            </a:r>
          </a:p>
        </p:txBody>
      </p:sp>
      <p:sp>
        <p:nvSpPr>
          <p:cNvPr id="34824" name="Text Box 6"/>
          <p:cNvSpPr txBox="1">
            <a:spLocks noChangeArrowheads="1"/>
          </p:cNvSpPr>
          <p:nvPr/>
        </p:nvSpPr>
        <p:spPr bwMode="auto">
          <a:xfrm>
            <a:off x="381000" y="2362200"/>
            <a:ext cx="8763000" cy="1066800"/>
          </a:xfrm>
          <a:prstGeom prst="rect">
            <a:avLst/>
          </a:prstGeom>
          <a:solidFill>
            <a:srgbClr val="EAEAEA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3200" b="1">
                <a:cs typeface="Times New Roman" pitchFamily="18" charset="0"/>
              </a:rPr>
              <a:t>&lt;a href="index.html"&gt;&lt;img src="home.gif" </a:t>
            </a:r>
            <a:br>
              <a:rPr lang="en-US" sz="3200" b="1">
                <a:cs typeface="Times New Roman" pitchFamily="18" charset="0"/>
              </a:rPr>
            </a:br>
            <a:r>
              <a:rPr lang="en-US" sz="3200" b="1">
                <a:cs typeface="Times New Roman" pitchFamily="18" charset="0"/>
              </a:rPr>
              <a:t>height="19" width="85" alt="Home" /&gt;&lt;/a&gt; </a:t>
            </a:r>
          </a:p>
        </p:txBody>
      </p:sp>
    </p:spTree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 on practice 4.4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dirty="0" smtClean="0"/>
              <a:t>Follow the instructions on pages 136 and 137 to add image links to a web page.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6400800" cy="1447800"/>
          </a:xfrm>
        </p:spPr>
        <p:txBody>
          <a:bodyPr/>
          <a:lstStyle/>
          <a:p>
            <a:pPr algn="r"/>
            <a:r>
              <a:rPr lang="en-US" smtClean="0"/>
              <a:t>CSS background-image Property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371600"/>
            <a:ext cx="7467600" cy="4191000"/>
          </a:xfrm>
        </p:spPr>
        <p:txBody>
          <a:bodyPr/>
          <a:lstStyle/>
          <a:p>
            <a:r>
              <a:rPr lang="en-US" sz="2800" smtClean="0"/>
              <a:t>Configures a background-image </a:t>
            </a:r>
          </a:p>
          <a:p>
            <a:r>
              <a:rPr lang="en-US" sz="2800" smtClean="0"/>
              <a:t>By default, background images tile (repeat)</a:t>
            </a:r>
            <a:br>
              <a:rPr lang="en-US" sz="2800" smtClean="0"/>
            </a:br>
            <a:endParaRPr lang="en-US" sz="800" smtClean="0"/>
          </a:p>
          <a:p>
            <a:pPr lvl="1">
              <a:buFont typeface="Wingdings" pitchFamily="2" charset="2"/>
              <a:buNone/>
            </a:pP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body { background-image: url(background1.gif); }</a:t>
            </a:r>
            <a:endParaRPr lang="en-US" b="1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844" name="Rectangle 5"/>
          <p:cNvSpPr>
            <a:spLocks noChangeArrowheads="1"/>
          </p:cNvSpPr>
          <p:nvPr/>
        </p:nvSpPr>
        <p:spPr bwMode="auto">
          <a:xfrm>
            <a:off x="2286000" y="1714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0725" name="Picture 4" descr="figure4_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200400"/>
            <a:ext cx="4572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35846" name="Rectangle 7"/>
          <p:cNvSpPr>
            <a:spLocks noChangeArrowheads="1"/>
          </p:cNvSpPr>
          <p:nvPr/>
        </p:nvSpPr>
        <p:spPr bwMode="auto">
          <a:xfrm>
            <a:off x="2757488" y="1609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0727" name="Picture 6" descr="figure4_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76800" y="3200400"/>
            <a:ext cx="3629025" cy="363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01075" cy="533400"/>
          </a:xfrm>
        </p:spPr>
        <p:txBody>
          <a:bodyPr/>
          <a:lstStyle/>
          <a:p>
            <a:r>
              <a:rPr lang="en-US" smtClean="0"/>
              <a:t>CSS background-repeat Property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3686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622300"/>
            <a:ext cx="7848600" cy="623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Using background-repeat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2057400"/>
            <a:ext cx="7239000" cy="3352800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h2 { background-color: #d5edb3;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	color: #5c743d;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	font-family: Georgia, "Times New Roman", serif;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	padding-left: 30px;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background-image: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url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(trilliumbullet.gif);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background-repeat: no-repeat; </a:t>
            </a:r>
          </a:p>
          <a:p>
            <a:pPr>
              <a:buFont typeface="Wingdings" pitchFamily="2" charset="2"/>
              <a:buNone/>
              <a:defRPr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}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5715000"/>
            <a:ext cx="40290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5" name="TextBox 4"/>
          <p:cNvSpPr txBox="1"/>
          <p:nvPr/>
        </p:nvSpPr>
        <p:spPr>
          <a:xfrm>
            <a:off x="1600200" y="1371600"/>
            <a:ext cx="249555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trilliumbullet.gif: </a:t>
            </a:r>
          </a:p>
        </p:txBody>
      </p:sp>
      <p:pic>
        <p:nvPicPr>
          <p:cNvPr id="37894" name="Picture 5" descr="trilliumbullet.gi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38600" y="1524000"/>
            <a:ext cx="2476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991475" cy="1066800"/>
          </a:xfrm>
        </p:spPr>
        <p:txBody>
          <a:bodyPr/>
          <a:lstStyle/>
          <a:p>
            <a:r>
              <a:rPr lang="en-US" smtClean="0"/>
              <a:t>Choosing Names for Image Files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1524000" y="1295400"/>
            <a:ext cx="7620000" cy="5257800"/>
          </a:xfrm>
        </p:spPr>
        <p:txBody>
          <a:bodyPr/>
          <a:lstStyle/>
          <a:p>
            <a:r>
              <a:rPr lang="en-US" sz="2800" smtClean="0"/>
              <a:t>Use all lowercase letters </a:t>
            </a:r>
          </a:p>
          <a:p>
            <a:r>
              <a:rPr lang="en-US" sz="2800" smtClean="0"/>
              <a:t>Do not use punctuation symbols and spaces</a:t>
            </a:r>
          </a:p>
          <a:p>
            <a:r>
              <a:rPr lang="en-US" sz="2800" smtClean="0"/>
              <a:t>Do not change the file extensions </a:t>
            </a:r>
            <a:br>
              <a:rPr lang="en-US" sz="2800" smtClean="0"/>
            </a:br>
            <a:r>
              <a:rPr lang="en-US" sz="2400" i="1" smtClean="0"/>
              <a:t>(should be .gif, .jpg, .jpeg, or .png)</a:t>
            </a:r>
            <a:endParaRPr lang="en-US" sz="2800" i="1" smtClean="0"/>
          </a:p>
          <a:p>
            <a:r>
              <a:rPr lang="en-US" sz="2800" smtClean="0"/>
              <a:t>Keep your file names short but descriptive</a:t>
            </a:r>
          </a:p>
          <a:p>
            <a:pPr lvl="1"/>
            <a:r>
              <a:rPr lang="en-US" sz="2400" smtClean="0"/>
              <a:t>i1.gif is probably too short</a:t>
            </a:r>
          </a:p>
          <a:p>
            <a:pPr lvl="1"/>
            <a:r>
              <a:rPr lang="en-US" sz="2400" smtClean="0"/>
              <a:t>myimagewithmydogonmybirthday.gif is too long</a:t>
            </a:r>
          </a:p>
          <a:p>
            <a:pPr lvl="1"/>
            <a:r>
              <a:rPr lang="en-US" sz="2400" smtClean="0"/>
              <a:t>dogbday.gif may be just about right</a:t>
            </a: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Lines and borders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Visual Elements and Graphics</a:t>
            </a:r>
            <a:endParaRPr lang="en-US" dirty="0"/>
          </a:p>
        </p:txBody>
      </p:sp>
    </p:spTree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26FF0D-B24F-4DBC-8341-E2BF811543F2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mtClean="0"/>
              <a:t>Organizing</a:t>
            </a:r>
            <a:br>
              <a:rPr lang="en-US" smtClean="0"/>
            </a:br>
            <a:r>
              <a:rPr lang="en-US" smtClean="0"/>
              <a:t>Your Site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8413750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endParaRPr lang="en-US" smtClean="0"/>
          </a:p>
          <a:p>
            <a:pPr>
              <a:lnSpc>
                <a:spcPct val="90000"/>
              </a:lnSpc>
            </a:pPr>
            <a:endParaRPr lang="en-US" smtClean="0"/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3200" b="1" smtClean="0">
                <a:latin typeface="Times New Roman" pitchFamily="18" charset="0"/>
                <a:cs typeface="Times New Roman" pitchFamily="18" charset="0"/>
              </a:rPr>
              <a:t>&lt;img src=“images/home.gif” alt=“Home” height=“100” width=“200”/&gt;</a:t>
            </a:r>
          </a:p>
        </p:txBody>
      </p:sp>
      <p:pic>
        <p:nvPicPr>
          <p:cNvPr id="152580" name="Picture 4" descr="figure4_1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304800"/>
            <a:ext cx="3868275" cy="434340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4800600" y="1524000"/>
            <a:ext cx="38100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buFont typeface="Arial" pitchFamily="34" charset="0"/>
              <a:buChar char="•"/>
            </a:pPr>
            <a:r>
              <a:rPr lang="en-US">
                <a:latin typeface="Verdana" pitchFamily="34" charset="0"/>
              </a:rPr>
              <a:t> </a:t>
            </a:r>
            <a:r>
              <a:rPr lang="en-US" sz="2800">
                <a:latin typeface="Verdana" pitchFamily="34" charset="0"/>
              </a:rPr>
              <a:t>Place images in their own folder</a:t>
            </a:r>
            <a:br>
              <a:rPr lang="en-US" sz="2800">
                <a:latin typeface="Verdana" pitchFamily="34" charset="0"/>
              </a:rPr>
            </a:br>
            <a:endParaRPr lang="en-US" sz="2800">
              <a:latin typeface="Verdana" pitchFamily="34" charset="0"/>
            </a:endParaRPr>
          </a:p>
          <a:p>
            <a:pPr eaLnBrk="1" hangingPunct="1">
              <a:buFont typeface="Arial" pitchFamily="34" charset="0"/>
              <a:buChar char="•"/>
            </a:pPr>
            <a:r>
              <a:rPr lang="en-US" sz="2800">
                <a:latin typeface="Verdana" pitchFamily="34" charset="0"/>
              </a:rPr>
              <a:t> Code the path to the file in the src atttribute</a:t>
            </a:r>
          </a:p>
        </p:txBody>
      </p:sp>
    </p:spTree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Image Topics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1600200" y="1295400"/>
            <a:ext cx="7391400" cy="5257800"/>
          </a:xfrm>
        </p:spPr>
        <p:txBody>
          <a:bodyPr/>
          <a:lstStyle/>
          <a:p>
            <a:r>
              <a:rPr lang="en-US" smtClean="0"/>
              <a:t>Thumbnail Images</a:t>
            </a:r>
          </a:p>
          <a:p>
            <a:r>
              <a:rPr lang="en-US" smtClean="0"/>
              <a:t>Image Maps</a:t>
            </a:r>
          </a:p>
          <a:p>
            <a:r>
              <a:rPr lang="en-US" smtClean="0"/>
              <a:t>Sources for Graphics</a:t>
            </a:r>
          </a:p>
          <a:p>
            <a:r>
              <a:rPr lang="en-US" smtClean="0"/>
              <a:t>Guidelines for Using Images</a:t>
            </a:r>
          </a:p>
          <a:p>
            <a:r>
              <a:rPr lang="en-US" smtClean="0"/>
              <a:t>Accessibility</a:t>
            </a:r>
          </a:p>
        </p:txBody>
      </p:sp>
    </p:spTree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DD8F24-50EC-4458-B57F-D77DB30D9628}" type="slidenum">
              <a:rPr lang="en-US" smtClean="0"/>
              <a:pPr/>
              <a:t>32</a:t>
            </a:fld>
            <a:endParaRPr lang="en-US" smtClean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6400800" cy="769938"/>
          </a:xfrm>
        </p:spPr>
        <p:txBody>
          <a:bodyPr/>
          <a:lstStyle/>
          <a:p>
            <a:r>
              <a:rPr lang="en-US" smtClean="0"/>
              <a:t>Thumbnail Image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371600"/>
            <a:ext cx="7391400" cy="5257800"/>
          </a:xfrm>
        </p:spPr>
        <p:txBody>
          <a:bodyPr/>
          <a:lstStyle/>
          <a:p>
            <a:r>
              <a:rPr lang="en-US" smtClean="0"/>
              <a:t>A small image configured to link to a larger version of that image.</a:t>
            </a:r>
          </a:p>
          <a:p>
            <a:pPr>
              <a:buFontTx/>
              <a:buNone/>
            </a:pPr>
            <a:endParaRPr lang="en-US" smtClean="0"/>
          </a:p>
          <a:p>
            <a:endParaRPr lang="en-US" smtClean="0"/>
          </a:p>
        </p:txBody>
      </p:sp>
      <p:pic>
        <p:nvPicPr>
          <p:cNvPr id="6" name="Picture 5" descr="figure4_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2819400"/>
            <a:ext cx="5944892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9" name="U-Turn Arrow 8"/>
          <p:cNvSpPr/>
          <p:nvPr/>
        </p:nvSpPr>
        <p:spPr bwMode="auto">
          <a:xfrm>
            <a:off x="2057400" y="2438400"/>
            <a:ext cx="1828800" cy="1524000"/>
          </a:xfrm>
          <a:prstGeom prst="uturnArrow">
            <a:avLst>
              <a:gd name="adj1" fmla="val 28419"/>
              <a:gd name="adj2" fmla="val 25000"/>
              <a:gd name="adj3" fmla="val 25000"/>
              <a:gd name="adj4" fmla="val 43750"/>
              <a:gd name="adj5" fmla="val 6823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5" name="Picture 4" descr="figure4_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3810000"/>
            <a:ext cx="116566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44DA7C-B2C2-4882-B097-A56FF7FA6223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mtClean="0"/>
              <a:t>Image</a:t>
            </a:r>
            <a:br>
              <a:rPr lang="en-US" smtClean="0"/>
            </a:br>
            <a:r>
              <a:rPr lang="en-US" smtClean="0"/>
              <a:t>Maps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&lt;map&gt; element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Defines the map</a:t>
            </a:r>
          </a:p>
          <a:p>
            <a:pPr>
              <a:lnSpc>
                <a:spcPct val="90000"/>
              </a:lnSpc>
            </a:pPr>
            <a:r>
              <a:rPr lang="en-US" smtClean="0"/>
              <a:t>&lt;area&gt; element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Defines a specific area on a map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Can be set to a rectangle, circle, or polygon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href Attibute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shape Attribute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coords Attribute</a:t>
            </a:r>
          </a:p>
        </p:txBody>
      </p:sp>
      <p:pic>
        <p:nvPicPr>
          <p:cNvPr id="5" name="Picture 4" descr="figure4_2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4038600"/>
            <a:ext cx="2209800" cy="1852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mtClean="0"/>
              <a:t>Sample </a:t>
            </a:r>
            <a:br>
              <a:rPr lang="en-US" smtClean="0"/>
            </a:br>
            <a:r>
              <a:rPr lang="en-US" smtClean="0"/>
              <a:t>Image Map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4267200"/>
            <a:ext cx="8686800" cy="2590800"/>
          </a:xfrm>
          <a:solidFill>
            <a:srgbClr val="EAEAEA"/>
          </a:solidFill>
        </p:spPr>
        <p:txBody>
          <a:bodyPr/>
          <a:lstStyle/>
          <a:p>
            <a:pPr>
              <a:buFontTx/>
              <a:buNone/>
            </a:pPr>
            <a:r>
              <a:rPr lang="en-US" sz="2400" b="1" smtClean="0">
                <a:latin typeface="Times New Roman" pitchFamily="18" charset="0"/>
              </a:rPr>
              <a:t>&lt;map name="boat" id="boat"&gt;</a:t>
            </a:r>
          </a:p>
          <a:p>
            <a:pPr>
              <a:buFontTx/>
              <a:buNone/>
            </a:pPr>
            <a:r>
              <a:rPr lang="en-US" sz="2400" b="1" smtClean="0">
                <a:latin typeface="Times New Roman" pitchFamily="18" charset="0"/>
              </a:rPr>
              <a:t>&lt;area href="http://boat.com" shape="rect" </a:t>
            </a:r>
            <a:br>
              <a:rPr lang="en-US" sz="2400" b="1" smtClean="0">
                <a:latin typeface="Times New Roman" pitchFamily="18" charset="0"/>
              </a:rPr>
            </a:br>
            <a:r>
              <a:rPr lang="en-US" sz="2400" b="1" smtClean="0">
                <a:latin typeface="Times New Roman" pitchFamily="18" charset="0"/>
              </a:rPr>
              <a:t>coords="24, 188, 339, 283" alt=“fishing boat" /&gt;</a:t>
            </a:r>
          </a:p>
          <a:p>
            <a:pPr>
              <a:buFontTx/>
              <a:buNone/>
            </a:pPr>
            <a:r>
              <a:rPr lang="en-US" sz="2400" b="1" smtClean="0">
                <a:latin typeface="Times New Roman" pitchFamily="18" charset="0"/>
              </a:rPr>
              <a:t>&lt;/map&gt;</a:t>
            </a:r>
          </a:p>
          <a:p>
            <a:pPr>
              <a:buFontTx/>
              <a:buNone/>
            </a:pPr>
            <a:r>
              <a:rPr lang="en-US" sz="2400" b="1" smtClean="0">
                <a:latin typeface="Times New Roman" pitchFamily="18" charset="0"/>
              </a:rPr>
              <a:t>&lt;img src="boat.jpg" usemap="#boat" alt=“Lake Michigan" width="416" height="350" /&gt;</a:t>
            </a:r>
          </a:p>
        </p:txBody>
      </p:sp>
      <p:sp>
        <p:nvSpPr>
          <p:cNvPr id="45060" name="Rectangle 5"/>
          <p:cNvSpPr>
            <a:spLocks noChangeArrowheads="1"/>
          </p:cNvSpPr>
          <p:nvPr/>
        </p:nvSpPr>
        <p:spPr bwMode="auto">
          <a:xfrm>
            <a:off x="2071688" y="13335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6869" name="Picture 4" descr="figure4_2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0"/>
            <a:ext cx="500062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F1C3C6-2145-4E0F-B4D5-5A21689AAAD8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7620000" cy="1447800"/>
          </a:xfrm>
        </p:spPr>
        <p:txBody>
          <a:bodyPr/>
          <a:lstStyle/>
          <a:p>
            <a:pPr algn="r"/>
            <a:r>
              <a:rPr lang="en-US" smtClean="0"/>
              <a:t>Images and Accessibility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219200"/>
            <a:ext cx="7270750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smtClean="0"/>
              <a:t>Don't rely on color alone. 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Some visitors may have color perception deficiencies. Use high contrast between background and text color. </a:t>
            </a:r>
            <a:br>
              <a:rPr lang="en-US" sz="2000" smtClean="0"/>
            </a:br>
            <a:r>
              <a:rPr lang="en-US" sz="2000" smtClean="0"/>
              <a:t/>
            </a:r>
            <a:br>
              <a:rPr lang="en-US" sz="2000" smtClean="0"/>
            </a:br>
            <a:endParaRPr lang="en-US" sz="2000" smtClean="0"/>
          </a:p>
          <a:p>
            <a:pPr>
              <a:lnSpc>
                <a:spcPct val="90000"/>
              </a:lnSpc>
            </a:pPr>
            <a:r>
              <a:rPr lang="en-US" sz="2400" b="1" smtClean="0"/>
              <a:t>Provide a text equivalent for non-text elements.</a:t>
            </a:r>
            <a:r>
              <a:rPr lang="en-US" sz="2400" smtClean="0"/>
              <a:t> </a:t>
            </a:r>
          </a:p>
          <a:p>
            <a:pPr lvl="1">
              <a:lnSpc>
                <a:spcPct val="90000"/>
              </a:lnSpc>
            </a:pPr>
            <a:r>
              <a:rPr lang="en-US" sz="2000" smtClean="0"/>
              <a:t>Use the alt attribute on your image elements</a:t>
            </a:r>
          </a:p>
          <a:p>
            <a:pPr lvl="1">
              <a:lnSpc>
                <a:spcPct val="90000"/>
              </a:lnSpc>
            </a:pPr>
            <a:endParaRPr lang="en-US" sz="2000" smtClean="0"/>
          </a:p>
          <a:p>
            <a:pPr>
              <a:lnSpc>
                <a:spcPct val="90000"/>
              </a:lnSpc>
            </a:pPr>
            <a:r>
              <a:rPr lang="en-US" sz="2400" b="1" smtClean="0"/>
              <a:t>If your site navigation uses image links, provide simple text links at the bottom of the page</a:t>
            </a:r>
            <a:r>
              <a:rPr lang="en-US" sz="2400" smtClean="0"/>
              <a:t>.</a:t>
            </a: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61DE4C-38D1-49F7-AB4D-D019BA5DAFCA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mtClean="0"/>
              <a:t>The Horizontal Rule</a:t>
            </a:r>
            <a:br>
              <a:rPr lang="en-US" smtClean="0"/>
            </a:br>
            <a:r>
              <a:rPr lang="en-US" smtClean="0"/>
              <a:t>Element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447800"/>
            <a:ext cx="711835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>
                <a:cs typeface="Times New Roman" pitchFamily="18" charset="0"/>
              </a:rPr>
              <a:t>Configures a horizontal line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mtClean="0"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    &lt;hr /&gt;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mtClean="0">
                <a:cs typeface="Times New Roman" pitchFamily="18" charset="0"/>
              </a:rPr>
              <a:t/>
            </a:r>
            <a:br>
              <a:rPr lang="en-US" smtClean="0">
                <a:cs typeface="Times New Roman" pitchFamily="18" charset="0"/>
              </a:rPr>
            </a:br>
            <a:endParaRPr lang="en-US" smtClean="0"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endParaRPr lang="en-US" sz="1800" i="1" smtClean="0">
              <a:cs typeface="Times New Roman" pitchFamily="18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800" i="1" smtClean="0">
                <a:cs typeface="Times New Roman" pitchFamily="18" charset="0"/>
              </a:rPr>
              <a:t>	</a:t>
            </a:r>
          </a:p>
        </p:txBody>
      </p:sp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3429000"/>
            <a:ext cx="5086350" cy="1794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mtClean="0"/>
              <a:t>The CSS border Property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1524000" y="1295400"/>
            <a:ext cx="7620000" cy="5257800"/>
          </a:xfrm>
        </p:spPr>
        <p:txBody>
          <a:bodyPr/>
          <a:lstStyle/>
          <a:p>
            <a:r>
              <a:rPr lang="en-US" sz="2800" smtClean="0"/>
              <a:t>Configures a border on the top, right, bottom, and left sides of an element</a:t>
            </a:r>
          </a:p>
          <a:p>
            <a:endParaRPr lang="en-US" sz="800" smtClean="0"/>
          </a:p>
          <a:p>
            <a:r>
              <a:rPr lang="en-US" sz="2800" smtClean="0"/>
              <a:t>Consists of </a:t>
            </a:r>
          </a:p>
          <a:p>
            <a:pPr lvl="1"/>
            <a:r>
              <a:rPr lang="en-US" sz="2400" smtClean="0"/>
              <a:t>border-width</a:t>
            </a:r>
          </a:p>
          <a:p>
            <a:pPr lvl="1"/>
            <a:r>
              <a:rPr lang="en-US" sz="2400" smtClean="0"/>
              <a:t>border-style</a:t>
            </a:r>
          </a:p>
          <a:p>
            <a:pPr lvl="1"/>
            <a:r>
              <a:rPr lang="en-US" sz="2400" smtClean="0"/>
              <a:t>border-color</a:t>
            </a:r>
          </a:p>
          <a:p>
            <a:pPr lvl="1"/>
            <a:endParaRPr lang="en-US" sz="800" smtClean="0"/>
          </a:p>
          <a:p>
            <a:pPr>
              <a:buFont typeface="Wingdings" pitchFamily="2" charset="2"/>
              <a:buNone/>
            </a:pPr>
            <a:endParaRPr lang="en-US" sz="2800" smtClean="0"/>
          </a:p>
          <a:p>
            <a:pPr>
              <a:buFont typeface="Wingdings" pitchFamily="2" charset="2"/>
              <a:buNone/>
            </a:pPr>
            <a:r>
              <a:rPr lang="en-US" sz="2800" smtClean="0"/>
              <a:t>	</a:t>
            </a:r>
            <a:r>
              <a:rPr lang="en-US" sz="2800" b="1" smtClean="0">
                <a:latin typeface="Times New Roman" pitchFamily="18" charset="0"/>
                <a:cs typeface="Times New Roman" pitchFamily="18" charset="0"/>
              </a:rPr>
              <a:t> h2 { border: 2px solid #ff0000 }</a:t>
            </a:r>
          </a:p>
          <a:p>
            <a:endParaRPr lang="en-US" smtClean="0"/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5715000"/>
            <a:ext cx="40671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mtClean="0"/>
              <a:t>CSS Borders: </a:t>
            </a:r>
            <a:br>
              <a:rPr lang="en-US" smtClean="0"/>
            </a:br>
            <a:r>
              <a:rPr lang="en-US" smtClean="0"/>
              <a:t>Block / Inline Elements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smtClean="0"/>
              <a:t>Block element</a:t>
            </a:r>
          </a:p>
          <a:p>
            <a:pPr lvl="1"/>
            <a:r>
              <a:rPr lang="en-US" sz="2400" smtClean="0"/>
              <a:t> default width of element content extends to browser margin (or specified width)</a:t>
            </a:r>
          </a:p>
          <a:p>
            <a:r>
              <a:rPr lang="en-US" sz="2800" smtClean="0"/>
              <a:t>Inline element </a:t>
            </a:r>
          </a:p>
          <a:p>
            <a:pPr lvl="1"/>
            <a:r>
              <a:rPr lang="en-US" sz="2400" smtClean="0"/>
              <a:t>Border closely outlines the element content</a:t>
            </a:r>
          </a:p>
          <a:p>
            <a:pPr lvl="1"/>
            <a:endParaRPr lang="en-US" sz="2400" smtClean="0"/>
          </a:p>
          <a:p>
            <a:pPr lvl="1"/>
            <a:endParaRPr lang="en-US" sz="2400" smtClean="0"/>
          </a:p>
          <a:p>
            <a:pPr lvl="1"/>
            <a:endParaRPr lang="en-US" sz="2400" smtClean="0"/>
          </a:p>
          <a:p>
            <a:pPr lvl="1"/>
            <a:endParaRPr lang="en-US" sz="2400" smtClean="0"/>
          </a:p>
          <a:p>
            <a:pPr lvl="1">
              <a:buFont typeface="Wingdings" pitchFamily="2" charset="2"/>
              <a:buNone/>
            </a:pPr>
            <a:r>
              <a:rPr lang="en-US" sz="800" smtClean="0"/>
              <a:t/>
            </a:r>
            <a:br>
              <a:rPr lang="en-US" sz="800" smtClean="0"/>
            </a:b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h2 { border: 2px solid #ff0000; }</a:t>
            </a:r>
          </a:p>
          <a:p>
            <a:pPr lvl="1">
              <a:buFont typeface="Wingdings" pitchFamily="2" charset="2"/>
              <a:buNone/>
            </a:pP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    a   { border: 2px solid #ff0000; }</a:t>
            </a:r>
          </a:p>
          <a:p>
            <a:pPr lvl="1"/>
            <a:endParaRPr lang="en-US" sz="2400" smtClean="0"/>
          </a:p>
          <a:p>
            <a:pPr>
              <a:buFont typeface="Wingdings" pitchFamily="2" charset="2"/>
              <a:buNone/>
            </a:pPr>
            <a:endParaRPr lang="en-US" smtClean="0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3581400"/>
            <a:ext cx="6837363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mtClean="0"/>
              <a:t>Configuring Specific </a:t>
            </a:r>
            <a:br>
              <a:rPr lang="en-US" smtClean="0"/>
            </a:br>
            <a:r>
              <a:rPr lang="en-US" smtClean="0"/>
              <a:t>Sides of a Border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524000" y="1295400"/>
            <a:ext cx="7620000" cy="5257800"/>
          </a:xfrm>
        </p:spPr>
        <p:txBody>
          <a:bodyPr/>
          <a:lstStyle/>
          <a:p>
            <a:r>
              <a:rPr lang="en-US" sz="2800" smtClean="0"/>
              <a:t>Use CSS to configure a line on one or more sides of an element</a:t>
            </a:r>
          </a:p>
          <a:p>
            <a:pPr lvl="1"/>
            <a:r>
              <a:rPr lang="en-US" sz="2400" smtClean="0"/>
              <a:t>border-bottom</a:t>
            </a:r>
          </a:p>
          <a:p>
            <a:pPr lvl="1"/>
            <a:r>
              <a:rPr lang="en-US" sz="2400" smtClean="0"/>
              <a:t>border-left</a:t>
            </a:r>
          </a:p>
          <a:p>
            <a:pPr lvl="1"/>
            <a:r>
              <a:rPr lang="en-US" sz="2400" smtClean="0"/>
              <a:t>border-right</a:t>
            </a:r>
          </a:p>
          <a:p>
            <a:pPr lvl="1"/>
            <a:r>
              <a:rPr lang="en-US" sz="2400" smtClean="0"/>
              <a:t>border-top</a:t>
            </a:r>
          </a:p>
          <a:p>
            <a:pPr lvl="1">
              <a:buFont typeface="Wingdings" pitchFamily="2" charset="2"/>
              <a:buNone/>
            </a:pPr>
            <a:r>
              <a:rPr lang="en-US" sz="800" smtClean="0"/>
              <a:t/>
            </a:r>
            <a:br>
              <a:rPr lang="en-US" sz="800" smtClean="0"/>
            </a:br>
            <a:r>
              <a:rPr lang="en-US" sz="800" smtClean="0"/>
              <a:t/>
            </a:r>
            <a:br>
              <a:rPr lang="en-US" sz="800" smtClean="0"/>
            </a:br>
            <a:r>
              <a:rPr lang="en-US" sz="800" smtClean="0"/>
              <a:t/>
            </a:r>
            <a:br>
              <a:rPr lang="en-US" sz="800" smtClean="0"/>
            </a:br>
            <a:endParaRPr lang="en-US" sz="800" smtClean="0"/>
          </a:p>
          <a:p>
            <a:pPr>
              <a:buFont typeface="Wingdings" pitchFamily="2" charset="2"/>
              <a:buNone/>
            </a:pPr>
            <a:r>
              <a:rPr lang="en-US" sz="2800" smtClean="0"/>
              <a:t>	</a:t>
            </a:r>
            <a:r>
              <a:rPr lang="en-US" sz="2800" b="1" smtClean="0">
                <a:latin typeface="Times New Roman" pitchFamily="18" charset="0"/>
                <a:cs typeface="Times New Roman" pitchFamily="18" charset="0"/>
              </a:rPr>
              <a:t> h2 { border-bottom: 2px solid #ff0000 }</a:t>
            </a:r>
          </a:p>
          <a:p>
            <a:endParaRPr lang="en-US" smtClean="0"/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7400" y="5181600"/>
            <a:ext cx="40767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mtClean="0"/>
              <a:t>The CSS padding Property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524000" y="1295400"/>
            <a:ext cx="7620000" cy="5257800"/>
          </a:xfrm>
        </p:spPr>
        <p:txBody>
          <a:bodyPr/>
          <a:lstStyle/>
          <a:p>
            <a:r>
              <a:rPr lang="en-US" sz="2800" smtClean="0"/>
              <a:t>Configures empty space between the content of the XHTML element and the border</a:t>
            </a:r>
          </a:p>
          <a:p>
            <a:endParaRPr lang="en-US" sz="800" smtClean="0"/>
          </a:p>
          <a:p>
            <a:r>
              <a:rPr lang="en-US" sz="2800" smtClean="0"/>
              <a:t>Set to 0px by default</a:t>
            </a:r>
            <a:endParaRPr lang="en-US" sz="800" smtClean="0"/>
          </a:p>
          <a:p>
            <a:pPr>
              <a:buFont typeface="Wingdings" pitchFamily="2" charset="2"/>
              <a:buNone/>
            </a:pPr>
            <a:r>
              <a:rPr lang="en-US" sz="2800" smtClean="0"/>
              <a:t>  </a:t>
            </a:r>
          </a:p>
          <a:p>
            <a:pPr>
              <a:buFont typeface="Wingdings" pitchFamily="2" charset="2"/>
              <a:buNone/>
            </a:pPr>
            <a:r>
              <a:rPr lang="en-US" sz="2800" smtClean="0"/>
              <a:t>	</a:t>
            </a:r>
            <a:r>
              <a:rPr lang="en-US" sz="2800" b="1" smtClean="0">
                <a:latin typeface="Times New Roman" pitchFamily="18" charset="0"/>
                <a:cs typeface="Times New Roman" pitchFamily="18" charset="0"/>
              </a:rPr>
              <a:t> h2 { border: 2px solid #ff0000;</a:t>
            </a:r>
          </a:p>
          <a:p>
            <a:pPr>
              <a:buFont typeface="Wingdings" pitchFamily="2" charset="2"/>
              <a:buNone/>
            </a:pPr>
            <a:r>
              <a:rPr lang="en-US" sz="2800" b="1" smtClean="0">
                <a:latin typeface="Times New Roman" pitchFamily="18" charset="0"/>
                <a:cs typeface="Times New Roman" pitchFamily="18" charset="0"/>
              </a:rPr>
              <a:t>             padding: 5px; }</a:t>
            </a:r>
          </a:p>
          <a:p>
            <a:pPr>
              <a:buFont typeface="Wingdings" pitchFamily="2" charset="2"/>
              <a:buNone/>
            </a:pPr>
            <a:endParaRPr lang="en-US" sz="2800" b="1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endParaRPr lang="en-US" sz="2800" b="1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2400" smtClean="0"/>
              <a:t>No padding configured: </a:t>
            </a:r>
          </a:p>
          <a:p>
            <a:endParaRPr lang="en-US" smtClean="0"/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5943600"/>
            <a:ext cx="40671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1200" y="5029200"/>
            <a:ext cx="40576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1828800" y="4267200"/>
            <a:ext cx="4572000" cy="2209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5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mtClean="0"/>
              <a:t>Configuring Padding on </a:t>
            </a:r>
            <a:br>
              <a:rPr lang="en-US" smtClean="0"/>
            </a:br>
            <a:r>
              <a:rPr lang="en-US" smtClean="0"/>
              <a:t>Specific Sides of an Element</a:t>
            </a:r>
          </a:p>
        </p:txBody>
      </p:sp>
      <p:sp>
        <p:nvSpPr>
          <p:cNvPr id="21508" name="Content Placeholder 2"/>
          <p:cNvSpPr>
            <a:spLocks noGrp="1"/>
          </p:cNvSpPr>
          <p:nvPr>
            <p:ph idx="1"/>
          </p:nvPr>
        </p:nvSpPr>
        <p:spPr>
          <a:xfrm>
            <a:off x="1524000" y="1295400"/>
            <a:ext cx="7620000" cy="5257800"/>
          </a:xfrm>
        </p:spPr>
        <p:txBody>
          <a:bodyPr/>
          <a:lstStyle/>
          <a:p>
            <a:r>
              <a:rPr lang="en-US" sz="2800" smtClean="0"/>
              <a:t>Use CSS to configure padding on one or more sides of an element</a:t>
            </a:r>
          </a:p>
          <a:p>
            <a:pPr lvl="1"/>
            <a:r>
              <a:rPr lang="en-US" sz="2400" smtClean="0"/>
              <a:t>padding-bottom</a:t>
            </a:r>
          </a:p>
          <a:p>
            <a:pPr lvl="1"/>
            <a:r>
              <a:rPr lang="en-US" sz="2400" smtClean="0"/>
              <a:t>padding-left</a:t>
            </a:r>
          </a:p>
          <a:p>
            <a:pPr lvl="1"/>
            <a:r>
              <a:rPr lang="en-US" sz="2400" smtClean="0"/>
              <a:t>padding-right</a:t>
            </a:r>
          </a:p>
          <a:p>
            <a:pPr lvl="1"/>
            <a:r>
              <a:rPr lang="en-US" sz="2400" smtClean="0"/>
              <a:t>padding-top</a:t>
            </a:r>
          </a:p>
          <a:p>
            <a:pPr lvl="1"/>
            <a:endParaRPr lang="en-US" sz="800" smtClean="0"/>
          </a:p>
          <a:p>
            <a:pPr>
              <a:buFont typeface="Wingdings" pitchFamily="2" charset="2"/>
              <a:buNone/>
            </a:pPr>
            <a:r>
              <a:rPr lang="en-US" sz="2800" smtClean="0"/>
              <a:t>	</a:t>
            </a: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 h2 { border: 2px solid #ff0000; </a:t>
            </a:r>
          </a:p>
          <a:p>
            <a:pPr>
              <a:buFont typeface="Wingdings" pitchFamily="2" charset="2"/>
              <a:buNone/>
            </a:pP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     	 background-color: #cccccc;</a:t>
            </a:r>
          </a:p>
          <a:p>
            <a:pPr>
              <a:buFont typeface="Wingdings" pitchFamily="2" charset="2"/>
              <a:buNone/>
            </a:pP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     	 padding-left: 5px;</a:t>
            </a:r>
          </a:p>
          <a:p>
            <a:pPr>
              <a:buFont typeface="Wingdings" pitchFamily="2" charset="2"/>
              <a:buNone/>
            </a:pP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    	  	 padding-bottom: 10px;</a:t>
            </a:r>
          </a:p>
          <a:p>
            <a:pPr>
              <a:buFont typeface="Wingdings" pitchFamily="2" charset="2"/>
              <a:buNone/>
            </a:pPr>
            <a:r>
              <a:rPr lang="en-US" sz="2400" b="1" smtClean="0">
                <a:latin typeface="Times New Roman" pitchFamily="18" charset="0"/>
                <a:cs typeface="Times New Roman" pitchFamily="18" charset="0"/>
              </a:rPr>
              <a:t>             padding-top: 10px;}</a:t>
            </a:r>
          </a:p>
          <a:p>
            <a:endParaRPr lang="en-US" smtClean="0"/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2438400"/>
            <a:ext cx="40005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Bits and bytes design template">
  <a:themeElements>
    <a:clrScheme name="Bits and bytes design template 1">
      <a:dk1>
        <a:srgbClr val="080808"/>
      </a:dk1>
      <a:lt1>
        <a:srgbClr val="7AA6B0"/>
      </a:lt1>
      <a:dk2>
        <a:srgbClr val="000000"/>
      </a:dk2>
      <a:lt2>
        <a:srgbClr val="080808"/>
      </a:lt2>
      <a:accent1>
        <a:srgbClr val="917AA4"/>
      </a:accent1>
      <a:accent2>
        <a:srgbClr val="76669A"/>
      </a:accent2>
      <a:accent3>
        <a:srgbClr val="BED0D4"/>
      </a:accent3>
      <a:accent4>
        <a:srgbClr val="060606"/>
      </a:accent4>
      <a:accent5>
        <a:srgbClr val="C7BECF"/>
      </a:accent5>
      <a:accent6>
        <a:srgbClr val="6A5C8B"/>
      </a:accent6>
      <a:hlink>
        <a:srgbClr val="377B89"/>
      </a:hlink>
      <a:folHlink>
        <a:srgbClr val="1A4E54"/>
      </a:folHlink>
    </a:clrScheme>
    <a:fontScheme name="Bits and bytes design 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its and bytes design template 1">
        <a:dk1>
          <a:srgbClr val="080808"/>
        </a:dk1>
        <a:lt1>
          <a:srgbClr val="7AA6B0"/>
        </a:lt1>
        <a:dk2>
          <a:srgbClr val="000000"/>
        </a:dk2>
        <a:lt2>
          <a:srgbClr val="080808"/>
        </a:lt2>
        <a:accent1>
          <a:srgbClr val="917AA4"/>
        </a:accent1>
        <a:accent2>
          <a:srgbClr val="76669A"/>
        </a:accent2>
        <a:accent3>
          <a:srgbClr val="BED0D4"/>
        </a:accent3>
        <a:accent4>
          <a:srgbClr val="060606"/>
        </a:accent4>
        <a:accent5>
          <a:srgbClr val="C7BECF"/>
        </a:accent5>
        <a:accent6>
          <a:srgbClr val="6A5C8B"/>
        </a:accent6>
        <a:hlink>
          <a:srgbClr val="377B89"/>
        </a:hlink>
        <a:folHlink>
          <a:srgbClr val="1A4E5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1409</TotalTime>
  <Words>925</Words>
  <Application>Microsoft Office PowerPoint</Application>
  <PresentationFormat>On-screen Show (4:3)</PresentationFormat>
  <Paragraphs>298</Paragraphs>
  <Slides>35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Times New Roman</vt:lpstr>
      <vt:lpstr>Arial</vt:lpstr>
      <vt:lpstr>Tahoma</vt:lpstr>
      <vt:lpstr>Wingdings</vt:lpstr>
      <vt:lpstr>Calibri</vt:lpstr>
      <vt:lpstr>Verdana</vt:lpstr>
      <vt:lpstr>Frutiger-Italic</vt:lpstr>
      <vt:lpstr>Bits and bytes design template</vt:lpstr>
      <vt:lpstr>Web Development &amp; Design Foundations with XHTML</vt:lpstr>
      <vt:lpstr>Learning  Outcomes</vt:lpstr>
      <vt:lpstr>Lines and borders</vt:lpstr>
      <vt:lpstr>The Horizontal Rule Element</vt:lpstr>
      <vt:lpstr>The CSS border Property</vt:lpstr>
      <vt:lpstr>CSS Borders:  Block / Inline Elements</vt:lpstr>
      <vt:lpstr>Configuring Specific  Sides of a Border</vt:lpstr>
      <vt:lpstr>The CSS padding Property</vt:lpstr>
      <vt:lpstr>Configuring Padding on  Specific Sides of an Element</vt:lpstr>
      <vt:lpstr>CSS padding Property Shorthand: two values</vt:lpstr>
      <vt:lpstr>CSS padding Property Shorthand: four values</vt:lpstr>
      <vt:lpstr>Hands-On Practice</vt:lpstr>
      <vt:lpstr>Graphics File Formats</vt:lpstr>
      <vt:lpstr>Types of  Graphics</vt:lpstr>
      <vt:lpstr>GIF</vt:lpstr>
      <vt:lpstr>JPEG</vt:lpstr>
      <vt:lpstr>PNG</vt:lpstr>
      <vt:lpstr>Images with XHTML</vt:lpstr>
      <vt:lpstr>XHTML Image Element</vt:lpstr>
      <vt:lpstr>XHTML&lt;img /&gt;  Alignment</vt:lpstr>
      <vt:lpstr>XHTML More&lt;img /&gt; Attributes</vt:lpstr>
      <vt:lpstr>Accessibility &amp; Images</vt:lpstr>
      <vt:lpstr>Hands on Practice 4.3</vt:lpstr>
      <vt:lpstr>Image  Links</vt:lpstr>
      <vt:lpstr>Hands on practice 4.4</vt:lpstr>
      <vt:lpstr>CSS background-image Property</vt:lpstr>
      <vt:lpstr>CSS background-repeat Property</vt:lpstr>
      <vt:lpstr>Using background-repeat</vt:lpstr>
      <vt:lpstr>Choosing Names for Image Files</vt:lpstr>
      <vt:lpstr>Organizing Your Site</vt:lpstr>
      <vt:lpstr>Other Image Topics</vt:lpstr>
      <vt:lpstr>Thumbnail Image</vt:lpstr>
      <vt:lpstr>Image Maps</vt:lpstr>
      <vt:lpstr>Sample  Image Map</vt:lpstr>
      <vt:lpstr>Images and Accessibility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WEB 150!</dc:title>
  <dc:creator>Terry Morris</dc:creator>
  <cp:lastModifiedBy>Brian</cp:lastModifiedBy>
  <cp:revision>169</cp:revision>
  <dcterms:created xsi:type="dcterms:W3CDTF">2006-08-22T00:41:45Z</dcterms:created>
  <dcterms:modified xsi:type="dcterms:W3CDTF">2009-07-06T17:45:06Z</dcterms:modified>
</cp:coreProperties>
</file>