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0" r:id="rId6"/>
    <p:sldId id="261" r:id="rId7"/>
    <p:sldId id="262"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0" d="100"/>
          <a:sy n="150" d="100"/>
        </p:scale>
        <p:origin x="-120" y="-1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11/23/11</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11/23/11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11/23/11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11/23/11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11/23/11</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11/23/11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11/23/11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11/23/11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941D58AA-1C84-40C9-BFEE-631CCB17636C}" type="datetime1">
              <a:rPr lang="en-US" smtClean="0"/>
              <a:pPr/>
              <a:t>11/23/11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11/23/11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11/23/11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11/23/11</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CS133G</a:t>
            </a:r>
            <a:br>
              <a:rPr lang="en-US" dirty="0" smtClean="0"/>
            </a:br>
            <a:r>
              <a:rPr lang="en-US" dirty="0" smtClean="0"/>
              <a:t>Beginning C++</a:t>
            </a:r>
            <a:endParaRPr lang="en-US" dirty="0"/>
          </a:p>
        </p:txBody>
      </p:sp>
      <p:sp>
        <p:nvSpPr>
          <p:cNvPr id="3" name="Title 2"/>
          <p:cNvSpPr>
            <a:spLocks noGrp="1"/>
          </p:cNvSpPr>
          <p:nvPr>
            <p:ph type="title"/>
          </p:nvPr>
        </p:nvSpPr>
        <p:spPr/>
        <p:txBody>
          <a:bodyPr/>
          <a:lstStyle/>
          <a:p>
            <a:r>
              <a:rPr lang="en-US" dirty="0" smtClean="0"/>
              <a:t>Stubs and Drivers</a:t>
            </a:r>
            <a:endParaRPr lang="en-US" dirty="0"/>
          </a:p>
        </p:txBody>
      </p:sp>
    </p:spTree>
    <p:extLst>
      <p:ext uri="{BB962C8B-B14F-4D97-AF65-F5344CB8AC3E}">
        <p14:creationId xmlns:p14="http://schemas.microsoft.com/office/powerpoint/2010/main" val="30461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 the next slide, there is an example of a main with a test driver and a partially finished function. </a:t>
            </a:r>
          </a:p>
          <a:p>
            <a:r>
              <a:rPr lang="en-US" dirty="0" smtClean="0"/>
              <a:t>You can write and debug your function more quickly if you write the test driver first, then start writing your function. </a:t>
            </a:r>
          </a:p>
          <a:p>
            <a:r>
              <a:rPr lang="en-US" dirty="0" smtClean="0"/>
              <a:t>Testing as you write, speeds up your programming because you will be able to test your function after every two or three lines of code and catch syntax and logic errors early.</a:t>
            </a:r>
          </a:p>
          <a:p>
            <a:r>
              <a:rPr lang="en-US" dirty="0" smtClean="0"/>
              <a:t>Testing your functions before you use them in your program speeds up your programming because it is easier to test one function at a time rather than trying to test them along with all the rest of the functions and code in the main of your program.</a:t>
            </a:r>
            <a:endParaRPr lang="en-US" dirty="0"/>
          </a:p>
        </p:txBody>
      </p:sp>
      <p:sp>
        <p:nvSpPr>
          <p:cNvPr id="3" name="Title 2"/>
          <p:cNvSpPr>
            <a:spLocks noGrp="1"/>
          </p:cNvSpPr>
          <p:nvPr>
            <p:ph type="title"/>
          </p:nvPr>
        </p:nvSpPr>
        <p:spPr/>
        <p:txBody>
          <a:bodyPr/>
          <a:lstStyle/>
          <a:p>
            <a:r>
              <a:rPr lang="en-US" dirty="0" smtClean="0"/>
              <a:t>Write the test driver first</a:t>
            </a:r>
            <a:endParaRPr lang="en-US" dirty="0"/>
          </a:p>
        </p:txBody>
      </p:sp>
    </p:spTree>
    <p:extLst>
      <p:ext uri="{BB962C8B-B14F-4D97-AF65-F5344CB8AC3E}">
        <p14:creationId xmlns:p14="http://schemas.microsoft.com/office/powerpoint/2010/main" val="355851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4067" y="524934"/>
            <a:ext cx="4207934" cy="4401204"/>
          </a:xfrm>
          <a:prstGeom prst="rect">
            <a:avLst/>
          </a:prstGeom>
          <a:noFill/>
        </p:spPr>
        <p:txBody>
          <a:bodyPr wrap="square" rtlCol="0">
            <a:spAutoFit/>
          </a:bodyPr>
          <a:lstStyle/>
          <a:p>
            <a:r>
              <a:rPr lang="en-US" sz="1400" dirty="0" smtClean="0">
                <a:latin typeface="Courier"/>
                <a:cs typeface="Courier"/>
              </a:rPr>
              <a:t>// Prototypes</a:t>
            </a:r>
          </a:p>
          <a:p>
            <a:r>
              <a:rPr lang="en-US" sz="1400" dirty="0" smtClean="0">
                <a:latin typeface="Courier"/>
                <a:cs typeface="Courier"/>
              </a:rPr>
              <a:t>int </a:t>
            </a:r>
            <a:r>
              <a:rPr lang="en-US" sz="1400" dirty="0">
                <a:latin typeface="Courier"/>
                <a:cs typeface="Courier"/>
              </a:rPr>
              <a:t>playerRoll(</a:t>
            </a:r>
            <a:r>
              <a:rPr lang="en-US" sz="1400" dirty="0" smtClean="0">
                <a:latin typeface="Courier"/>
                <a:cs typeface="Courier"/>
              </a:rPr>
              <a:t>int, int)</a:t>
            </a:r>
            <a:r>
              <a:rPr lang="en-US" sz="1400" dirty="0">
                <a:latin typeface="Courier"/>
                <a:cs typeface="Courier"/>
              </a:rPr>
              <a:t>;</a:t>
            </a:r>
          </a:p>
          <a:p>
            <a:r>
              <a:rPr lang="en-US" sz="1400" dirty="0">
                <a:latin typeface="Courier"/>
                <a:cs typeface="Courier"/>
              </a:rPr>
              <a:t>bool getYesNo(</a:t>
            </a:r>
            <a:r>
              <a:rPr lang="en-US" sz="1400" dirty="0" smtClean="0">
                <a:latin typeface="Courier"/>
                <a:cs typeface="Courier"/>
              </a:rPr>
              <a:t>string)</a:t>
            </a:r>
            <a:r>
              <a:rPr lang="en-US" sz="1400" dirty="0">
                <a:latin typeface="Courier"/>
                <a:cs typeface="Courier"/>
              </a:rPr>
              <a:t>;</a:t>
            </a:r>
          </a:p>
          <a:p>
            <a:r>
              <a:rPr lang="en-US" sz="1400" dirty="0">
                <a:latin typeface="Courier"/>
                <a:cs typeface="Courier"/>
              </a:rPr>
              <a:t>void showInstructions();</a:t>
            </a:r>
          </a:p>
          <a:p>
            <a:endParaRPr lang="en-US" sz="1400" dirty="0">
              <a:latin typeface="Courier"/>
              <a:cs typeface="Courier"/>
            </a:endParaRPr>
          </a:p>
          <a:p>
            <a:r>
              <a:rPr lang="en-US" sz="1400" dirty="0">
                <a:latin typeface="Courier"/>
                <a:cs typeface="Courier"/>
              </a:rPr>
              <a:t>int main()</a:t>
            </a:r>
          </a:p>
          <a:p>
            <a:r>
              <a:rPr lang="en-US" sz="1400" dirty="0">
                <a:latin typeface="Courier"/>
                <a:cs typeface="Courier"/>
              </a:rPr>
              <a:t>{</a:t>
            </a:r>
          </a:p>
          <a:p>
            <a:r>
              <a:rPr lang="en-US" sz="1400" dirty="0" smtClean="0">
                <a:latin typeface="Courier"/>
                <a:cs typeface="Courier"/>
              </a:rPr>
              <a:t>    /</a:t>
            </a:r>
            <a:r>
              <a:rPr lang="en-US" sz="1400" dirty="0">
                <a:latin typeface="Courier"/>
                <a:cs typeface="Courier"/>
              </a:rPr>
              <a:t>*</a:t>
            </a:r>
          </a:p>
          <a:p>
            <a:r>
              <a:rPr lang="en-US" sz="1400" dirty="0" smtClean="0">
                <a:latin typeface="Courier"/>
                <a:cs typeface="Courier"/>
              </a:rPr>
              <a:t>    /</a:t>
            </a:r>
            <a:r>
              <a:rPr lang="en-US" sz="1400" dirty="0">
                <a:latin typeface="Courier"/>
                <a:cs typeface="Courier"/>
              </a:rPr>
              <a:t>/ Main program</a:t>
            </a:r>
          </a:p>
          <a:p>
            <a:r>
              <a:rPr lang="en-US" sz="1400" dirty="0">
                <a:latin typeface="Courier"/>
                <a:cs typeface="Courier"/>
              </a:rPr>
              <a:t>    // </a:t>
            </a:r>
            <a:r>
              <a:rPr lang="en-US" sz="1400" dirty="0" smtClean="0">
                <a:latin typeface="Courier"/>
                <a:cs typeface="Courier"/>
              </a:rPr>
              <a:t>code </a:t>
            </a:r>
            <a:r>
              <a:rPr lang="en-US" sz="1400" dirty="0">
                <a:latin typeface="Courier"/>
                <a:cs typeface="Courier"/>
              </a:rPr>
              <a:t>not shown to save space</a:t>
            </a:r>
          </a:p>
          <a:p>
            <a:r>
              <a:rPr lang="en-US" sz="1400" dirty="0">
                <a:latin typeface="Courier"/>
                <a:cs typeface="Courier"/>
              </a:rPr>
              <a:t>    </a:t>
            </a:r>
            <a:r>
              <a:rPr lang="en-US" sz="1400" dirty="0" smtClean="0">
                <a:latin typeface="Courier"/>
                <a:cs typeface="Courier"/>
              </a:rPr>
              <a:t>*/</a:t>
            </a:r>
          </a:p>
          <a:p>
            <a:endParaRPr lang="en-US" sz="1400" dirty="0">
              <a:latin typeface="Courier"/>
              <a:cs typeface="Courier"/>
            </a:endParaRPr>
          </a:p>
          <a:p>
            <a:r>
              <a:rPr lang="en-US" sz="1400" dirty="0">
                <a:latin typeface="Courier"/>
                <a:cs typeface="Courier"/>
              </a:rPr>
              <a:t>    </a:t>
            </a:r>
            <a:r>
              <a:rPr lang="en-US" sz="1400" dirty="0" smtClean="0">
                <a:latin typeface="Courier"/>
                <a:cs typeface="Courier"/>
              </a:rPr>
              <a:t>/* </a:t>
            </a:r>
            <a:r>
              <a:rPr lang="en-US" sz="1400" dirty="0">
                <a:latin typeface="Courier"/>
                <a:cs typeface="Courier"/>
              </a:rPr>
              <a:t>Test </a:t>
            </a:r>
            <a:r>
              <a:rPr lang="en-US" sz="1400" dirty="0" smtClean="0">
                <a:latin typeface="Courier"/>
                <a:cs typeface="Courier"/>
              </a:rPr>
              <a:t>drivers */</a:t>
            </a:r>
            <a:endParaRPr lang="en-US" sz="1400" dirty="0">
              <a:latin typeface="Courier"/>
              <a:cs typeface="Courier"/>
            </a:endParaRPr>
          </a:p>
          <a:p>
            <a:r>
              <a:rPr lang="en-US" sz="1400" dirty="0">
                <a:latin typeface="Courier"/>
                <a:cs typeface="Courier"/>
              </a:rPr>
              <a:t>    cout &lt;&lt; playerRoll(6, 1) &lt;&lt; endl;</a:t>
            </a:r>
          </a:p>
          <a:p>
            <a:r>
              <a:rPr lang="en-US" sz="1400" dirty="0">
                <a:latin typeface="Courier"/>
                <a:cs typeface="Courier"/>
              </a:rPr>
              <a:t>    // showInstructions();</a:t>
            </a:r>
          </a:p>
          <a:p>
            <a:r>
              <a:rPr lang="en-US" sz="1400" dirty="0">
                <a:latin typeface="Courier"/>
                <a:cs typeface="Courier"/>
              </a:rPr>
              <a:t>    // cout &lt;&lt; getYesNo</a:t>
            </a:r>
            <a:r>
              <a:rPr lang="en-US" sz="1400" dirty="0" smtClean="0">
                <a:latin typeface="Courier"/>
                <a:cs typeface="Courier"/>
              </a:rPr>
              <a:t>(”Enter y/n"</a:t>
            </a:r>
            <a:r>
              <a:rPr lang="en-US" sz="1400" dirty="0">
                <a:latin typeface="Courier"/>
                <a:cs typeface="Courier"/>
              </a:rPr>
              <a:t>);</a:t>
            </a:r>
          </a:p>
          <a:p>
            <a:endParaRPr lang="en-US" sz="1400" dirty="0">
              <a:latin typeface="Courier"/>
              <a:cs typeface="Courier"/>
            </a:endParaRPr>
          </a:p>
          <a:p>
            <a:r>
              <a:rPr lang="en-US" sz="1400" dirty="0">
                <a:latin typeface="Courier"/>
                <a:cs typeface="Courier"/>
              </a:rPr>
              <a:t>    return 0;</a:t>
            </a:r>
          </a:p>
          <a:p>
            <a:r>
              <a:rPr lang="en-US" sz="1400" dirty="0" smtClean="0">
                <a:latin typeface="Courier"/>
                <a:cs typeface="Courier"/>
              </a:rPr>
              <a:t>}</a:t>
            </a:r>
          </a:p>
          <a:p>
            <a:endParaRPr lang="en-US" sz="1400" dirty="0">
              <a:latin typeface="Courier"/>
              <a:cs typeface="Courier"/>
            </a:endParaRPr>
          </a:p>
        </p:txBody>
      </p:sp>
      <p:sp>
        <p:nvSpPr>
          <p:cNvPr id="7" name="TextBox 6"/>
          <p:cNvSpPr txBox="1"/>
          <p:nvPr/>
        </p:nvSpPr>
        <p:spPr>
          <a:xfrm>
            <a:off x="4639736" y="1185333"/>
            <a:ext cx="4301066" cy="5262978"/>
          </a:xfrm>
          <a:prstGeom prst="rect">
            <a:avLst/>
          </a:prstGeom>
          <a:noFill/>
        </p:spPr>
        <p:txBody>
          <a:bodyPr wrap="square" rtlCol="0">
            <a:spAutoFit/>
          </a:bodyPr>
          <a:lstStyle/>
          <a:p>
            <a:r>
              <a:rPr lang="en-US" sz="1400" dirty="0" smtClean="0">
                <a:latin typeface="Courier"/>
                <a:cs typeface="Courier"/>
              </a:rPr>
              <a:t>// </a:t>
            </a:r>
            <a:r>
              <a:rPr lang="en-US" sz="1400" dirty="0">
                <a:latin typeface="Courier"/>
                <a:cs typeface="Courier"/>
              </a:rPr>
              <a:t>F</a:t>
            </a:r>
            <a:r>
              <a:rPr lang="en-US" sz="1400" dirty="0" smtClean="0">
                <a:latin typeface="Courier"/>
                <a:cs typeface="Courier"/>
              </a:rPr>
              <a:t>unction definitions</a:t>
            </a:r>
          </a:p>
          <a:p>
            <a:endParaRPr lang="en-US" sz="1400" dirty="0" smtClean="0">
              <a:latin typeface="Courier"/>
              <a:cs typeface="Courier"/>
            </a:endParaRPr>
          </a:p>
          <a:p>
            <a:r>
              <a:rPr lang="en-US" sz="1400" dirty="0" smtClean="0">
                <a:latin typeface="Courier"/>
                <a:cs typeface="Courier"/>
              </a:rPr>
              <a:t>int </a:t>
            </a:r>
            <a:r>
              <a:rPr lang="en-US" sz="1400" dirty="0">
                <a:latin typeface="Courier"/>
                <a:cs typeface="Courier"/>
              </a:rPr>
              <a:t>playerRoll(int numSides, int compRoll)</a:t>
            </a:r>
          </a:p>
          <a:p>
            <a:r>
              <a:rPr lang="en-US" sz="1400" dirty="0">
                <a:latin typeface="Courier"/>
                <a:cs typeface="Courier"/>
              </a:rPr>
              <a:t>{</a:t>
            </a:r>
          </a:p>
          <a:p>
            <a:r>
              <a:rPr lang="en-US" sz="1400" dirty="0">
                <a:latin typeface="Courier"/>
                <a:cs typeface="Courier"/>
              </a:rPr>
              <a:t>    int roll = 0, score = 0;</a:t>
            </a:r>
          </a:p>
          <a:p>
            <a:r>
              <a:rPr lang="en-US" sz="1400" dirty="0">
                <a:latin typeface="Courier"/>
                <a:cs typeface="Courier"/>
              </a:rPr>
              <a:t>    do</a:t>
            </a:r>
          </a:p>
          <a:p>
            <a:r>
              <a:rPr lang="en-US" sz="1400" dirty="0">
                <a:latin typeface="Courier"/>
                <a:cs typeface="Courier"/>
              </a:rPr>
              <a:t>    {</a:t>
            </a:r>
          </a:p>
          <a:p>
            <a:r>
              <a:rPr lang="en-US" sz="1400" dirty="0">
                <a:latin typeface="Courier"/>
                <a:cs typeface="Courier"/>
              </a:rPr>
              <a:t>        getYesNo("Do you want to roll the die (y or n) ?");</a:t>
            </a:r>
          </a:p>
          <a:p>
            <a:r>
              <a:rPr lang="en-US" sz="1400" dirty="0">
                <a:latin typeface="Courier"/>
                <a:cs typeface="Courier"/>
              </a:rPr>
              <a:t>        roll = rand() % numSides + 1;</a:t>
            </a:r>
          </a:p>
          <a:p>
            <a:r>
              <a:rPr lang="en-US" sz="1400" dirty="0">
                <a:latin typeface="Courier"/>
                <a:cs typeface="Courier"/>
              </a:rPr>
              <a:t>        score++;</a:t>
            </a:r>
          </a:p>
          <a:p>
            <a:r>
              <a:rPr lang="en-US" sz="1400" dirty="0">
                <a:latin typeface="Courier"/>
                <a:cs typeface="Courier"/>
              </a:rPr>
              <a:t>    } while (roll != compRoll);</a:t>
            </a:r>
          </a:p>
          <a:p>
            <a:r>
              <a:rPr lang="en-US" sz="1400" dirty="0">
                <a:latin typeface="Courier"/>
                <a:cs typeface="Courier"/>
              </a:rPr>
              <a:t>    return score;</a:t>
            </a:r>
          </a:p>
          <a:p>
            <a:r>
              <a:rPr lang="en-US" sz="1400" dirty="0">
                <a:latin typeface="Courier"/>
                <a:cs typeface="Courier"/>
              </a:rPr>
              <a:t>}</a:t>
            </a:r>
          </a:p>
          <a:p>
            <a:endParaRPr lang="en-US" sz="1400" dirty="0">
              <a:latin typeface="Courier"/>
              <a:cs typeface="Courier"/>
            </a:endParaRPr>
          </a:p>
          <a:p>
            <a:r>
              <a:rPr lang="en-US" sz="1400" dirty="0">
                <a:latin typeface="Courier"/>
                <a:cs typeface="Courier"/>
              </a:rPr>
              <a:t>void showInstructions()</a:t>
            </a:r>
          </a:p>
          <a:p>
            <a:r>
              <a:rPr lang="en-US" sz="1400" dirty="0">
                <a:latin typeface="Courier"/>
                <a:cs typeface="Courier"/>
              </a:rPr>
              <a:t>{</a:t>
            </a:r>
          </a:p>
          <a:p>
            <a:r>
              <a:rPr lang="en-US" sz="1400" dirty="0">
                <a:latin typeface="Courier"/>
                <a:cs typeface="Courier"/>
              </a:rPr>
              <a:t>}</a:t>
            </a:r>
          </a:p>
          <a:p>
            <a:endParaRPr lang="en-US" sz="1400" dirty="0">
              <a:latin typeface="Courier"/>
              <a:cs typeface="Courier"/>
            </a:endParaRPr>
          </a:p>
          <a:p>
            <a:r>
              <a:rPr lang="en-US" sz="1400" dirty="0">
                <a:latin typeface="Courier"/>
                <a:cs typeface="Courier"/>
              </a:rPr>
              <a:t>bool getYesNo(string question)</a:t>
            </a:r>
          </a:p>
          <a:p>
            <a:r>
              <a:rPr lang="en-US" sz="1400" dirty="0">
                <a:latin typeface="Courier"/>
                <a:cs typeface="Courier"/>
              </a:rPr>
              <a:t>{</a:t>
            </a:r>
          </a:p>
          <a:p>
            <a:r>
              <a:rPr lang="en-US" sz="1400" dirty="0">
                <a:latin typeface="Courier"/>
                <a:cs typeface="Courier"/>
              </a:rPr>
              <a:t>    return false;</a:t>
            </a:r>
          </a:p>
          <a:p>
            <a:r>
              <a:rPr lang="en-US" sz="1400" dirty="0">
                <a:latin typeface="Courier"/>
                <a:cs typeface="Courier"/>
              </a:rPr>
              <a:t>}</a:t>
            </a:r>
          </a:p>
        </p:txBody>
      </p:sp>
      <p:cxnSp>
        <p:nvCxnSpPr>
          <p:cNvPr id="19" name="Elbow Connector 18"/>
          <p:cNvCxnSpPr/>
          <p:nvPr/>
        </p:nvCxnSpPr>
        <p:spPr>
          <a:xfrm flipV="1">
            <a:off x="1642533" y="694268"/>
            <a:ext cx="4809070" cy="4605867"/>
          </a:xfrm>
          <a:prstGeom prst="bentConnector3">
            <a:avLst>
              <a:gd name="adj1" fmla="val 5968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39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it’s easy to finish the program</a:t>
            </a:r>
            <a:endParaRPr lang="en-US" dirty="0"/>
          </a:p>
        </p:txBody>
      </p:sp>
      <p:sp>
        <p:nvSpPr>
          <p:cNvPr id="3" name="Content Placeholder 2"/>
          <p:cNvSpPr>
            <a:spLocks noGrp="1"/>
          </p:cNvSpPr>
          <p:nvPr>
            <p:ph idx="1"/>
          </p:nvPr>
        </p:nvSpPr>
        <p:spPr/>
        <p:txBody>
          <a:bodyPr/>
          <a:lstStyle/>
          <a:p>
            <a:r>
              <a:rPr lang="en-US" dirty="0" smtClean="0"/>
              <a:t>Once you’ve finished writing and testing your function definitions you can comment out the test drivers and uncomment the skeletal main.</a:t>
            </a:r>
          </a:p>
          <a:p>
            <a:r>
              <a:rPr lang="en-US" dirty="0" smtClean="0"/>
              <a:t>Since you’ve tested all the functions and the skeletal main already, the program should compile without any syntax errors.</a:t>
            </a:r>
          </a:p>
          <a:p>
            <a:r>
              <a:rPr lang="en-US" dirty="0" smtClean="0"/>
              <a:t>Now all you have to do is test the logic and debug any problems in the program logic.</a:t>
            </a:r>
          </a:p>
          <a:p>
            <a:endParaRPr lang="en-US" dirty="0"/>
          </a:p>
          <a:p>
            <a:pPr marL="45720" indent="0">
              <a:buNone/>
            </a:pPr>
            <a:endParaRPr lang="en-US" dirty="0"/>
          </a:p>
        </p:txBody>
      </p:sp>
    </p:spTree>
    <p:extLst>
      <p:ext uri="{BB962C8B-B14F-4D97-AF65-F5344CB8AC3E}">
        <p14:creationId xmlns:p14="http://schemas.microsoft.com/office/powerpoint/2010/main" val="11343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reason for using stubs and drivers is to get your software working faster.</a:t>
            </a:r>
          </a:p>
          <a:p>
            <a:r>
              <a:rPr lang="en-US" dirty="0" smtClean="0"/>
              <a:t>You use stub functions to write a skeletal main. This is like the outline for your main program. Using stubs, you can compile your skeletal main and </a:t>
            </a:r>
            <a:r>
              <a:rPr lang="en-US" u="sng" dirty="0" smtClean="0"/>
              <a:t>check it for syntax errors</a:t>
            </a:r>
            <a:r>
              <a:rPr lang="en-US" dirty="0" smtClean="0"/>
              <a:t>.</a:t>
            </a:r>
          </a:p>
          <a:p>
            <a:r>
              <a:rPr lang="en-US" dirty="0" smtClean="0"/>
              <a:t>You use drivers to test your functions. This way, you can write a function </a:t>
            </a:r>
            <a:r>
              <a:rPr lang="en-US" u="sng" dirty="0" smtClean="0"/>
              <a:t>and test it</a:t>
            </a:r>
            <a:r>
              <a:rPr lang="en-US" dirty="0" smtClean="0"/>
              <a:t> before you have written the rest of the program.</a:t>
            </a:r>
          </a:p>
          <a:p>
            <a:r>
              <a:rPr lang="en-US" dirty="0" smtClean="0"/>
              <a:t>Once you have tested all your functions using the test drivers, you will be able to use those functions with your skeletal main. It will now be easier to flesh out your program and get it working since you won’t need to spend as much time debugging.</a:t>
            </a:r>
          </a:p>
          <a:p>
            <a:pPr marL="45720" indent="0">
              <a:buNone/>
            </a:pPr>
            <a:endParaRPr lang="en-US" dirty="0" smtClean="0"/>
          </a:p>
        </p:txBody>
      </p:sp>
      <p:sp>
        <p:nvSpPr>
          <p:cNvPr id="3" name="Title 2"/>
          <p:cNvSpPr>
            <a:spLocks noGrp="1"/>
          </p:cNvSpPr>
          <p:nvPr>
            <p:ph type="title"/>
          </p:nvPr>
        </p:nvSpPr>
        <p:spPr/>
        <p:txBody>
          <a:bodyPr/>
          <a:lstStyle/>
          <a:p>
            <a:r>
              <a:rPr lang="en-US" dirty="0" smtClean="0"/>
              <a:t>Purpose for stubs and drivers</a:t>
            </a:r>
            <a:endParaRPr lang="en-US" dirty="0"/>
          </a:p>
        </p:txBody>
      </p:sp>
    </p:spTree>
    <p:extLst>
      <p:ext uri="{BB962C8B-B14F-4D97-AF65-F5344CB8AC3E}">
        <p14:creationId xmlns:p14="http://schemas.microsoft.com/office/powerpoint/2010/main" val="338484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6333" y="304800"/>
            <a:ext cx="6502399" cy="5853113"/>
          </a:xfrm>
        </p:spPr>
        <p:txBody>
          <a:bodyPr>
            <a:normAutofit/>
          </a:bodyPr>
          <a:lstStyle/>
          <a:p>
            <a:r>
              <a:rPr lang="en-US" dirty="0"/>
              <a:t>Stubs are just empty </a:t>
            </a:r>
            <a:r>
              <a:rPr lang="en-US" dirty="0" smtClean="0"/>
              <a:t>function </a:t>
            </a:r>
            <a:r>
              <a:rPr lang="en-US" dirty="0"/>
              <a:t>definitions like this:</a:t>
            </a:r>
            <a:br>
              <a:rPr lang="en-US" dirty="0"/>
            </a:br>
            <a:r>
              <a:rPr lang="en-US" dirty="0"/>
              <a:t/>
            </a:r>
            <a:br>
              <a:rPr lang="en-US" dirty="0"/>
            </a:br>
            <a:r>
              <a:rPr lang="en-US" sz="1900" dirty="0">
                <a:latin typeface="Courier"/>
                <a:cs typeface="Courier"/>
              </a:rPr>
              <a:t>int getValidInteger(int min, int max)</a:t>
            </a:r>
            <a:br>
              <a:rPr lang="en-US" sz="1900" dirty="0">
                <a:latin typeface="Courier"/>
                <a:cs typeface="Courier"/>
              </a:rPr>
            </a:br>
            <a:r>
              <a:rPr lang="en-US" sz="1900" dirty="0">
                <a:latin typeface="Courier"/>
                <a:cs typeface="Courier"/>
              </a:rPr>
              <a:t>{</a:t>
            </a:r>
            <a:br>
              <a:rPr lang="en-US" sz="1900" dirty="0">
                <a:latin typeface="Courier"/>
                <a:cs typeface="Courier"/>
              </a:rPr>
            </a:br>
            <a:r>
              <a:rPr lang="en-US" sz="1900" dirty="0">
                <a:latin typeface="Courier"/>
                <a:cs typeface="Courier"/>
              </a:rPr>
              <a:t>	return 0;</a:t>
            </a:r>
            <a:br>
              <a:rPr lang="en-US" sz="1900" dirty="0">
                <a:latin typeface="Courier"/>
                <a:cs typeface="Courier"/>
              </a:rPr>
            </a:br>
            <a:r>
              <a:rPr lang="en-US" sz="1900" dirty="0">
                <a:latin typeface="Courier"/>
                <a:cs typeface="Courier"/>
              </a:rPr>
              <a:t>}</a:t>
            </a:r>
            <a:br>
              <a:rPr lang="en-US" sz="1900" dirty="0">
                <a:latin typeface="Courier"/>
                <a:cs typeface="Courier"/>
              </a:rPr>
            </a:br>
            <a:endParaRPr lang="en-US" sz="1900" dirty="0">
              <a:latin typeface="Courier"/>
              <a:cs typeface="Courier"/>
            </a:endParaRPr>
          </a:p>
          <a:p>
            <a:r>
              <a:rPr lang="en-US" dirty="0"/>
              <a:t>They are used so that you can write </a:t>
            </a:r>
            <a:r>
              <a:rPr lang="en-US" u="sng" dirty="0"/>
              <a:t>and compile</a:t>
            </a:r>
            <a:r>
              <a:rPr lang="en-US" dirty="0"/>
              <a:t> your program’s skeletal main without having to write the full definitions for all the functions.</a:t>
            </a:r>
          </a:p>
          <a:p>
            <a:pPr marL="45720" indent="0">
              <a:buNone/>
            </a:pPr>
            <a:endParaRPr lang="en-US" dirty="0"/>
          </a:p>
          <a:p>
            <a:endParaRPr lang="en-US" dirty="0"/>
          </a:p>
        </p:txBody>
      </p:sp>
      <p:sp>
        <p:nvSpPr>
          <p:cNvPr id="6" name="Text Placeholder 5"/>
          <p:cNvSpPr>
            <a:spLocks noGrp="1"/>
          </p:cNvSpPr>
          <p:nvPr>
            <p:ph type="body" sz="half" idx="2"/>
          </p:nvPr>
        </p:nvSpPr>
        <p:spPr/>
        <p:txBody>
          <a:bodyPr/>
          <a:lstStyle/>
          <a:p>
            <a:r>
              <a:rPr lang="en-US" dirty="0" smtClean="0"/>
              <a:t>Functions with an empty body</a:t>
            </a:r>
            <a:endParaRPr lang="en-US" dirty="0"/>
          </a:p>
        </p:txBody>
      </p:sp>
      <p:sp>
        <p:nvSpPr>
          <p:cNvPr id="4" name="Title 3"/>
          <p:cNvSpPr>
            <a:spLocks noGrp="1"/>
          </p:cNvSpPr>
          <p:nvPr>
            <p:ph type="title"/>
          </p:nvPr>
        </p:nvSpPr>
        <p:spPr/>
        <p:txBody>
          <a:bodyPr/>
          <a:lstStyle/>
          <a:p>
            <a:r>
              <a:rPr lang="en-US" dirty="0" smtClean="0"/>
              <a:t>Stubs</a:t>
            </a:r>
            <a:endParaRPr lang="en-US" dirty="0"/>
          </a:p>
        </p:txBody>
      </p:sp>
    </p:spTree>
    <p:extLst>
      <p:ext uri="{BB962C8B-B14F-4D97-AF65-F5344CB8AC3E}">
        <p14:creationId xmlns:p14="http://schemas.microsoft.com/office/powerpoint/2010/main" val="292786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skeletal main is kind of like an outline of your program. Here’s an example:</a:t>
            </a:r>
            <a:endParaRPr lang="en-US" dirty="0"/>
          </a:p>
        </p:txBody>
      </p:sp>
      <p:sp>
        <p:nvSpPr>
          <p:cNvPr id="3" name="Title 2"/>
          <p:cNvSpPr>
            <a:spLocks noGrp="1"/>
          </p:cNvSpPr>
          <p:nvPr>
            <p:ph type="title"/>
          </p:nvPr>
        </p:nvSpPr>
        <p:spPr/>
        <p:txBody>
          <a:bodyPr/>
          <a:lstStyle/>
          <a:p>
            <a:r>
              <a:rPr lang="en-US" dirty="0" smtClean="0"/>
              <a:t>A Skeletal main</a:t>
            </a:r>
            <a:endParaRPr lang="en-US" dirty="0"/>
          </a:p>
        </p:txBody>
      </p:sp>
      <p:sp>
        <p:nvSpPr>
          <p:cNvPr id="4" name="TextBox 3"/>
          <p:cNvSpPr txBox="1"/>
          <p:nvPr/>
        </p:nvSpPr>
        <p:spPr>
          <a:xfrm>
            <a:off x="803047" y="2465379"/>
            <a:ext cx="6909942" cy="3539431"/>
          </a:xfrm>
          <a:prstGeom prst="rect">
            <a:avLst/>
          </a:prstGeom>
          <a:noFill/>
        </p:spPr>
        <p:txBody>
          <a:bodyPr wrap="square" rtlCol="0">
            <a:spAutoFit/>
          </a:bodyPr>
          <a:lstStyle/>
          <a:p>
            <a:r>
              <a:rPr lang="en-US" sz="1400" dirty="0">
                <a:latin typeface="Courier"/>
                <a:cs typeface="Courier"/>
              </a:rPr>
              <a:t>int main()</a:t>
            </a:r>
          </a:p>
          <a:p>
            <a:r>
              <a:rPr lang="en-US" sz="1400" dirty="0">
                <a:latin typeface="Courier"/>
                <a:cs typeface="Courier"/>
              </a:rPr>
              <a:t>{</a:t>
            </a:r>
          </a:p>
          <a:p>
            <a:r>
              <a:rPr lang="en-US" sz="1400" dirty="0">
                <a:latin typeface="Courier"/>
                <a:cs typeface="Courier"/>
              </a:rPr>
              <a:t>    </a:t>
            </a:r>
            <a:r>
              <a:rPr lang="en-US" sz="1400" dirty="0" smtClean="0">
                <a:latin typeface="Courier"/>
                <a:cs typeface="Courier"/>
              </a:rPr>
              <a:t>showInstructions();</a:t>
            </a:r>
          </a:p>
          <a:p>
            <a:r>
              <a:rPr lang="en-US" sz="1400" dirty="0" smtClean="0">
                <a:latin typeface="Courier"/>
                <a:cs typeface="Courier"/>
              </a:rPr>
              <a:t>    const int NUM_SIDES = 6;   // number of sides on the die</a:t>
            </a:r>
          </a:p>
          <a:p>
            <a:r>
              <a:rPr lang="en-US" sz="1400" dirty="0" smtClean="0">
                <a:latin typeface="Courier"/>
                <a:cs typeface="Courier"/>
              </a:rPr>
              <a:t>    srand(time(NULL));		</a:t>
            </a:r>
          </a:p>
          <a:p>
            <a:r>
              <a:rPr lang="en-US" sz="1400" dirty="0" smtClean="0">
                <a:latin typeface="Courier"/>
                <a:cs typeface="Courier"/>
              </a:rPr>
              <a:t>    int score = 0;</a:t>
            </a:r>
          </a:p>
          <a:p>
            <a:r>
              <a:rPr lang="en-US" sz="1400" dirty="0" smtClean="0">
                <a:latin typeface="Courier"/>
                <a:cs typeface="Courier"/>
              </a:rPr>
              <a:t>    do</a:t>
            </a:r>
          </a:p>
          <a:p>
            <a:r>
              <a:rPr lang="en-US" sz="1400" dirty="0" smtClean="0">
                <a:latin typeface="Courier"/>
                <a:cs typeface="Courier"/>
              </a:rPr>
              <a:t>    {</a:t>
            </a:r>
          </a:p>
          <a:p>
            <a:r>
              <a:rPr lang="en-US" sz="1400" dirty="0" smtClean="0">
                <a:latin typeface="Courier"/>
                <a:cs typeface="Courier"/>
              </a:rPr>
              <a:t>        int compRoll = rand() % NUM_SIDES + 1;</a:t>
            </a:r>
          </a:p>
          <a:p>
            <a:r>
              <a:rPr lang="en-US" sz="1400" dirty="0" smtClean="0">
                <a:latin typeface="Courier"/>
                <a:cs typeface="Courier"/>
              </a:rPr>
              <a:t>        cout &lt;&lt; "Computer rolled " &lt;&lt; compRoll &lt;&lt; endl;</a:t>
            </a:r>
          </a:p>
          <a:p>
            <a:r>
              <a:rPr lang="en-US" sz="1400" dirty="0" smtClean="0">
                <a:latin typeface="Courier"/>
                <a:cs typeface="Courier"/>
              </a:rPr>
              <a:t>        score = playerRoll(NUM_SIDES, compRoll);</a:t>
            </a:r>
            <a:br>
              <a:rPr lang="en-US" sz="1400" dirty="0" smtClean="0">
                <a:latin typeface="Courier"/>
                <a:cs typeface="Courier"/>
              </a:rPr>
            </a:br>
            <a:r>
              <a:rPr lang="en-US" sz="1400" dirty="0" smtClean="0">
                <a:latin typeface="Courier"/>
                <a:cs typeface="Courier"/>
              </a:rPr>
              <a:t>        cout &lt;&lt; “It took you “ &lt;&lt; score &lt;&lt; “rolls!” &lt;&lt; endl;</a:t>
            </a:r>
          </a:p>
          <a:p>
            <a:r>
              <a:rPr lang="en-US" sz="1400" dirty="0" smtClean="0">
                <a:latin typeface="Courier"/>
                <a:cs typeface="Courier"/>
              </a:rPr>
              <a:t>    } while( getYesNo("Do you want to play again?") );</a:t>
            </a:r>
          </a:p>
          <a:p>
            <a:endParaRPr lang="en-US" sz="1400" dirty="0">
              <a:latin typeface="Courier"/>
              <a:cs typeface="Courier"/>
            </a:endParaRPr>
          </a:p>
          <a:p>
            <a:r>
              <a:rPr lang="en-US" sz="1400" dirty="0">
                <a:latin typeface="Courier"/>
                <a:cs typeface="Courier"/>
              </a:rPr>
              <a:t>    return 0;</a:t>
            </a:r>
          </a:p>
          <a:p>
            <a:r>
              <a:rPr lang="en-US" sz="1400" dirty="0">
                <a:latin typeface="Courier"/>
                <a:cs typeface="Courier"/>
              </a:rPr>
              <a:t>}</a:t>
            </a:r>
          </a:p>
        </p:txBody>
      </p:sp>
    </p:spTree>
    <p:extLst>
      <p:ext uri="{BB962C8B-B14F-4D97-AF65-F5344CB8AC3E}">
        <p14:creationId xmlns:p14="http://schemas.microsoft.com/office/powerpoint/2010/main" val="337794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27255"/>
          </a:xfrm>
        </p:spPr>
        <p:txBody>
          <a:bodyPr/>
          <a:lstStyle/>
          <a:p>
            <a:r>
              <a:rPr lang="en-US" dirty="0" smtClean="0"/>
              <a:t>You can compile the skeletal main to check for syntax errors by adding the function prototypes and stub functions. </a:t>
            </a:r>
          </a:p>
          <a:p>
            <a:r>
              <a:rPr lang="en-US" dirty="0" smtClean="0"/>
              <a:t>This is very useful since you will be able to catch any syntax errors early.</a:t>
            </a:r>
          </a:p>
          <a:p>
            <a:r>
              <a:rPr lang="en-US" dirty="0" smtClean="0"/>
              <a:t>It is extremely helpful to be able to debug your skeletal main so that when you have finished it, you know you are building on a syntactically correct framework.</a:t>
            </a:r>
          </a:p>
          <a:p>
            <a:r>
              <a:rPr lang="en-US" dirty="0" smtClean="0"/>
              <a:t>Note: while you can be sure there are no syntax errors, there could still be logic errors. </a:t>
            </a:r>
          </a:p>
          <a:p>
            <a:r>
              <a:rPr lang="en-US" dirty="0" smtClean="0"/>
              <a:t>There is an example of the main with prototypes and stub functions on the next slide:</a:t>
            </a:r>
            <a:endParaRPr lang="en-US" dirty="0"/>
          </a:p>
        </p:txBody>
      </p:sp>
      <p:sp>
        <p:nvSpPr>
          <p:cNvPr id="3" name="Title 2"/>
          <p:cNvSpPr>
            <a:spLocks noGrp="1"/>
          </p:cNvSpPr>
          <p:nvPr>
            <p:ph type="title"/>
          </p:nvPr>
        </p:nvSpPr>
        <p:spPr/>
        <p:txBody>
          <a:bodyPr/>
          <a:lstStyle/>
          <a:p>
            <a:r>
              <a:rPr lang="en-US" dirty="0" smtClean="0"/>
              <a:t>Establish an error free skeleton</a:t>
            </a:r>
            <a:endParaRPr lang="en-US" dirty="0"/>
          </a:p>
        </p:txBody>
      </p:sp>
    </p:spTree>
    <p:extLst>
      <p:ext uri="{BB962C8B-B14F-4D97-AF65-F5344CB8AC3E}">
        <p14:creationId xmlns:p14="http://schemas.microsoft.com/office/powerpoint/2010/main" val="197594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12333" y="252171"/>
            <a:ext cx="6891867" cy="6370973"/>
          </a:xfrm>
          <a:prstGeom prst="rect">
            <a:avLst/>
          </a:prstGeom>
        </p:spPr>
        <p:txBody>
          <a:bodyPr wrap="square">
            <a:spAutoFit/>
          </a:bodyPr>
          <a:lstStyle/>
          <a:p>
            <a:r>
              <a:rPr lang="en-US" sz="1200" dirty="0">
                <a:latin typeface="Courier"/>
                <a:cs typeface="Courier"/>
              </a:rPr>
              <a:t>int playerRoll(int numSides, int compRoll);</a:t>
            </a:r>
          </a:p>
          <a:p>
            <a:r>
              <a:rPr lang="en-US" sz="1200" dirty="0">
                <a:latin typeface="Courier"/>
                <a:cs typeface="Courier"/>
              </a:rPr>
              <a:t>bool getYesNo(string question);</a:t>
            </a:r>
          </a:p>
          <a:p>
            <a:r>
              <a:rPr lang="en-US" sz="1200" dirty="0">
                <a:latin typeface="Courier"/>
                <a:cs typeface="Courier"/>
              </a:rPr>
              <a:t>void showInstructions();</a:t>
            </a:r>
          </a:p>
          <a:p>
            <a:endParaRPr lang="en-US" sz="1200" dirty="0">
              <a:latin typeface="Courier"/>
              <a:cs typeface="Courier"/>
            </a:endParaRPr>
          </a:p>
          <a:p>
            <a:r>
              <a:rPr lang="en-US" sz="1200" dirty="0">
                <a:latin typeface="Courier"/>
                <a:cs typeface="Courier"/>
              </a:rPr>
              <a:t>int main()</a:t>
            </a:r>
          </a:p>
          <a:p>
            <a:r>
              <a:rPr lang="en-US" sz="1200" dirty="0">
                <a:latin typeface="Courier"/>
                <a:cs typeface="Courier"/>
              </a:rPr>
              <a:t>{</a:t>
            </a:r>
          </a:p>
          <a:p>
            <a:r>
              <a:rPr lang="en-US" sz="1200" dirty="0">
                <a:latin typeface="Courier"/>
                <a:cs typeface="Courier"/>
              </a:rPr>
              <a:t>    showInstructions();</a:t>
            </a:r>
          </a:p>
          <a:p>
            <a:r>
              <a:rPr lang="en-US" sz="1200" dirty="0">
                <a:latin typeface="Courier"/>
                <a:cs typeface="Courier"/>
              </a:rPr>
              <a:t>    const int NUM_SIDES = 6;   // number of sides on the die</a:t>
            </a:r>
          </a:p>
          <a:p>
            <a:r>
              <a:rPr lang="en-US" sz="1200" dirty="0">
                <a:latin typeface="Courier"/>
                <a:cs typeface="Courier"/>
              </a:rPr>
              <a:t>    srand(time(NULL));		</a:t>
            </a:r>
          </a:p>
          <a:p>
            <a:r>
              <a:rPr lang="en-US" sz="1200" dirty="0">
                <a:latin typeface="Courier"/>
                <a:cs typeface="Courier"/>
              </a:rPr>
              <a:t>    int score = 0;</a:t>
            </a:r>
          </a:p>
          <a:p>
            <a:r>
              <a:rPr lang="en-US" sz="1200" dirty="0">
                <a:latin typeface="Courier"/>
                <a:cs typeface="Courier"/>
              </a:rPr>
              <a:t>    do</a:t>
            </a:r>
          </a:p>
          <a:p>
            <a:r>
              <a:rPr lang="en-US" sz="1200" dirty="0">
                <a:latin typeface="Courier"/>
                <a:cs typeface="Courier"/>
              </a:rPr>
              <a:t>    {</a:t>
            </a:r>
          </a:p>
          <a:p>
            <a:r>
              <a:rPr lang="en-US" sz="1200" dirty="0">
                <a:latin typeface="Courier"/>
                <a:cs typeface="Courier"/>
              </a:rPr>
              <a:t>        int compRoll = rand() % NUM_SIDES + 1;</a:t>
            </a:r>
          </a:p>
          <a:p>
            <a:r>
              <a:rPr lang="en-US" sz="1200" dirty="0">
                <a:latin typeface="Courier"/>
                <a:cs typeface="Courier"/>
              </a:rPr>
              <a:t>        cout &lt;&lt; "Computer rolled " &lt;&lt; compRoll &lt;&lt; endl;</a:t>
            </a:r>
          </a:p>
          <a:p>
            <a:r>
              <a:rPr lang="en-US" sz="1200" dirty="0">
                <a:latin typeface="Courier"/>
                <a:cs typeface="Courier"/>
              </a:rPr>
              <a:t>        score = playerRoll(NUM_SIDES, compRoll);</a:t>
            </a:r>
            <a:br>
              <a:rPr lang="en-US" sz="1200" dirty="0">
                <a:latin typeface="Courier"/>
                <a:cs typeface="Courier"/>
              </a:rPr>
            </a:br>
            <a:r>
              <a:rPr lang="en-US" sz="1200" dirty="0">
                <a:latin typeface="Courier"/>
                <a:cs typeface="Courier"/>
              </a:rPr>
              <a:t>        cout &lt;&lt; “It took you “ &lt;&lt; score &lt;&lt; “rolls!” &lt;&lt; endl;</a:t>
            </a:r>
          </a:p>
          <a:p>
            <a:r>
              <a:rPr lang="en-US" sz="1200" dirty="0">
                <a:latin typeface="Courier"/>
                <a:cs typeface="Courier"/>
              </a:rPr>
              <a:t>    } while( getYesNo("Do you want to play again?") );</a:t>
            </a:r>
          </a:p>
          <a:p>
            <a:r>
              <a:rPr lang="en-US" sz="1200" dirty="0" smtClean="0">
                <a:latin typeface="Courier"/>
                <a:cs typeface="Courier"/>
              </a:rPr>
              <a:t>    </a:t>
            </a:r>
            <a:r>
              <a:rPr lang="en-US" sz="1200" dirty="0">
                <a:latin typeface="Courier"/>
                <a:cs typeface="Courier"/>
              </a:rPr>
              <a:t>return 0;</a:t>
            </a:r>
          </a:p>
          <a:p>
            <a:r>
              <a:rPr lang="en-US" sz="1200" dirty="0">
                <a:latin typeface="Courier"/>
                <a:cs typeface="Courier"/>
              </a:rPr>
              <a:t>}</a:t>
            </a:r>
          </a:p>
          <a:p>
            <a:endParaRPr lang="en-US" sz="1200" dirty="0">
              <a:latin typeface="Courier"/>
              <a:cs typeface="Courier"/>
            </a:endParaRPr>
          </a:p>
          <a:p>
            <a:r>
              <a:rPr lang="en-US" sz="1200" dirty="0" smtClean="0">
                <a:latin typeface="Courier"/>
                <a:cs typeface="Courier"/>
              </a:rPr>
              <a:t>// Stubs</a:t>
            </a:r>
            <a:endParaRPr lang="en-US" sz="1200" dirty="0">
              <a:latin typeface="Courier"/>
              <a:cs typeface="Courier"/>
            </a:endParaRPr>
          </a:p>
          <a:p>
            <a:r>
              <a:rPr lang="en-US" sz="1200" dirty="0">
                <a:latin typeface="Courier"/>
                <a:cs typeface="Courier"/>
              </a:rPr>
              <a:t>void showInstructions()</a:t>
            </a:r>
          </a:p>
          <a:p>
            <a:r>
              <a:rPr lang="en-US" sz="1200" dirty="0" smtClean="0">
                <a:latin typeface="Courier"/>
                <a:cs typeface="Courier"/>
              </a:rPr>
              <a:t>{</a:t>
            </a:r>
            <a:endParaRPr lang="en-US" sz="1200" dirty="0">
              <a:latin typeface="Courier"/>
              <a:cs typeface="Courier"/>
            </a:endParaRPr>
          </a:p>
          <a:p>
            <a:r>
              <a:rPr lang="en-US" sz="1200" dirty="0">
                <a:latin typeface="Courier"/>
                <a:cs typeface="Courier"/>
              </a:rPr>
              <a:t>}</a:t>
            </a:r>
          </a:p>
          <a:p>
            <a:endParaRPr lang="en-US" sz="1200" dirty="0">
              <a:latin typeface="Courier"/>
              <a:cs typeface="Courier"/>
            </a:endParaRPr>
          </a:p>
          <a:p>
            <a:r>
              <a:rPr lang="en-US" sz="1200" dirty="0">
                <a:latin typeface="Courier"/>
                <a:cs typeface="Courier"/>
              </a:rPr>
              <a:t>bool getYesNo(string question)</a:t>
            </a:r>
          </a:p>
          <a:p>
            <a:r>
              <a:rPr lang="en-US" sz="1200" dirty="0" smtClean="0">
                <a:latin typeface="Courier"/>
                <a:cs typeface="Courier"/>
              </a:rPr>
              <a:t>{</a:t>
            </a:r>
            <a:endParaRPr lang="en-US" sz="1200" dirty="0">
              <a:latin typeface="Courier"/>
              <a:cs typeface="Courier"/>
            </a:endParaRPr>
          </a:p>
          <a:p>
            <a:r>
              <a:rPr lang="en-US" sz="1200" dirty="0">
                <a:latin typeface="Courier"/>
                <a:cs typeface="Courier"/>
              </a:rPr>
              <a:t>    return false;</a:t>
            </a:r>
          </a:p>
          <a:p>
            <a:r>
              <a:rPr lang="en-US" sz="1200" dirty="0">
                <a:latin typeface="Courier"/>
                <a:cs typeface="Courier"/>
              </a:rPr>
              <a:t>}</a:t>
            </a:r>
          </a:p>
          <a:p>
            <a:endParaRPr lang="en-US" sz="1200" dirty="0">
              <a:latin typeface="Courier"/>
              <a:cs typeface="Courier"/>
            </a:endParaRPr>
          </a:p>
          <a:p>
            <a:r>
              <a:rPr lang="en-US" sz="1200" dirty="0">
                <a:latin typeface="Courier"/>
                <a:cs typeface="Courier"/>
              </a:rPr>
              <a:t>int playerRoll(int numSides)</a:t>
            </a:r>
          </a:p>
          <a:p>
            <a:r>
              <a:rPr lang="en-US" sz="1200" dirty="0">
                <a:latin typeface="Courier"/>
                <a:cs typeface="Courier"/>
              </a:rPr>
              <a:t>{</a:t>
            </a:r>
          </a:p>
          <a:p>
            <a:r>
              <a:rPr lang="en-US" sz="1200" dirty="0" smtClean="0">
                <a:latin typeface="Courier"/>
                <a:cs typeface="Courier"/>
              </a:rPr>
              <a:t>     return </a:t>
            </a:r>
            <a:r>
              <a:rPr lang="en-US" sz="1200" dirty="0">
                <a:latin typeface="Courier"/>
                <a:cs typeface="Courier"/>
              </a:rPr>
              <a:t>3;</a:t>
            </a:r>
          </a:p>
          <a:p>
            <a:r>
              <a:rPr lang="en-US" sz="1200" dirty="0">
                <a:latin typeface="Courier"/>
                <a:cs typeface="Courier"/>
              </a:rPr>
              <a:t>}</a:t>
            </a:r>
          </a:p>
        </p:txBody>
      </p:sp>
    </p:spTree>
    <p:extLst>
      <p:ext uri="{BB962C8B-B14F-4D97-AF65-F5344CB8AC3E}">
        <p14:creationId xmlns:p14="http://schemas.microsoft.com/office/powerpoint/2010/main" val="276110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You’re done with the stubs</a:t>
            </a:r>
            <a:endParaRPr lang="en-US" dirty="0"/>
          </a:p>
        </p:txBody>
      </p:sp>
      <p:sp>
        <p:nvSpPr>
          <p:cNvPr id="3" name="Content Placeholder 2"/>
          <p:cNvSpPr>
            <a:spLocks noGrp="1"/>
          </p:cNvSpPr>
          <p:nvPr>
            <p:ph idx="1"/>
          </p:nvPr>
        </p:nvSpPr>
        <p:spPr/>
        <p:txBody>
          <a:bodyPr/>
          <a:lstStyle/>
          <a:p>
            <a:r>
              <a:rPr lang="en-US" dirty="0" smtClean="0"/>
              <a:t>Once you finish your skeletal main and it compiles without errors, you are done with the stubs!</a:t>
            </a:r>
          </a:p>
          <a:p>
            <a:r>
              <a:rPr lang="en-US" dirty="0" smtClean="0"/>
              <a:t>Now you have a solid framework (or skeleton) on which to build your program. (Providing your logic was right.)</a:t>
            </a:r>
            <a:endParaRPr lang="en-US" dirty="0"/>
          </a:p>
        </p:txBody>
      </p:sp>
    </p:spTree>
    <p:extLst>
      <p:ext uri="{BB962C8B-B14F-4D97-AF65-F5344CB8AC3E}">
        <p14:creationId xmlns:p14="http://schemas.microsoft.com/office/powerpoint/2010/main" val="278296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867400" cy="2683933"/>
          </a:xfrm>
        </p:spPr>
        <p:txBody>
          <a:bodyPr/>
          <a:lstStyle/>
          <a:p>
            <a:r>
              <a:rPr lang="en-US" dirty="0" smtClean="0"/>
              <a:t>A driver (or test driver) is just one or more lines of code in the program main that are used to test a function. For example:</a:t>
            </a:r>
            <a:endParaRPr lang="en-US" dirty="0"/>
          </a:p>
        </p:txBody>
      </p:sp>
      <p:sp>
        <p:nvSpPr>
          <p:cNvPr id="6" name="Text Placeholder 5"/>
          <p:cNvSpPr>
            <a:spLocks noGrp="1"/>
          </p:cNvSpPr>
          <p:nvPr>
            <p:ph type="body" sz="half" idx="2"/>
          </p:nvPr>
        </p:nvSpPr>
        <p:spPr/>
        <p:txBody>
          <a:bodyPr/>
          <a:lstStyle/>
          <a:p>
            <a:r>
              <a:rPr lang="en-US" dirty="0" smtClean="0"/>
              <a:t>A short block of code for testing a function.</a:t>
            </a:r>
            <a:endParaRPr lang="en-US" dirty="0"/>
          </a:p>
        </p:txBody>
      </p:sp>
      <p:sp>
        <p:nvSpPr>
          <p:cNvPr id="4" name="Title 3"/>
          <p:cNvSpPr>
            <a:spLocks noGrp="1"/>
          </p:cNvSpPr>
          <p:nvPr>
            <p:ph type="title"/>
          </p:nvPr>
        </p:nvSpPr>
        <p:spPr/>
        <p:txBody>
          <a:bodyPr/>
          <a:lstStyle/>
          <a:p>
            <a:r>
              <a:rPr lang="en-US" dirty="0" smtClean="0"/>
              <a:t>Drivers</a:t>
            </a:r>
            <a:endParaRPr lang="en-US" dirty="0"/>
          </a:p>
        </p:txBody>
      </p:sp>
      <p:sp>
        <p:nvSpPr>
          <p:cNvPr id="7" name="TextBox 6"/>
          <p:cNvSpPr txBox="1"/>
          <p:nvPr/>
        </p:nvSpPr>
        <p:spPr>
          <a:xfrm>
            <a:off x="508001" y="3266533"/>
            <a:ext cx="5884332" cy="646331"/>
          </a:xfrm>
          <a:prstGeom prst="rect">
            <a:avLst/>
          </a:prstGeom>
          <a:noFill/>
        </p:spPr>
        <p:txBody>
          <a:bodyPr wrap="square" rtlCol="0">
            <a:spAutoFit/>
          </a:bodyPr>
          <a:lstStyle/>
          <a:p>
            <a:r>
              <a:rPr lang="en-US" dirty="0">
                <a:latin typeface="Courier"/>
                <a:cs typeface="Courier"/>
              </a:rPr>
              <a:t>cout &lt;&lt; getYesNo("Do you want this to be true (y or n)?");</a:t>
            </a:r>
          </a:p>
        </p:txBody>
      </p:sp>
    </p:spTree>
    <p:extLst>
      <p:ext uri="{BB962C8B-B14F-4D97-AF65-F5344CB8AC3E}">
        <p14:creationId xmlns:p14="http://schemas.microsoft.com/office/powerpoint/2010/main" val="8559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You will just use one test driver at a time to test one function as you are writing and debugging it.</a:t>
            </a:r>
          </a:p>
          <a:p>
            <a:r>
              <a:rPr lang="en-US" dirty="0" smtClean="0"/>
              <a:t>Comment out the skeletal code in your main before you write the first test driver. This way you can just run the driver by itself.</a:t>
            </a:r>
          </a:p>
          <a:p>
            <a:r>
              <a:rPr lang="en-US" dirty="0" smtClean="0"/>
              <a:t>If the function you are writing and testing doesn’t return anything, you can test it by just calling it. </a:t>
            </a:r>
            <a:r>
              <a:rPr lang="en-US" dirty="0"/>
              <a:t>Like this:</a:t>
            </a:r>
            <a:br>
              <a:rPr lang="en-US" dirty="0"/>
            </a:br>
            <a:r>
              <a:rPr lang="en-US" dirty="0" smtClean="0">
                <a:latin typeface="Courier"/>
                <a:cs typeface="Courier"/>
              </a:rPr>
              <a:t>showInstructions</a:t>
            </a:r>
            <a:r>
              <a:rPr lang="en-US" dirty="0">
                <a:latin typeface="Courier"/>
                <a:cs typeface="Courier"/>
              </a:rPr>
              <a:t>()</a:t>
            </a:r>
            <a:r>
              <a:rPr lang="en-US" dirty="0" smtClean="0">
                <a:latin typeface="Courier"/>
                <a:cs typeface="Courier"/>
              </a:rPr>
              <a:t>;</a:t>
            </a:r>
          </a:p>
          <a:p>
            <a:r>
              <a:rPr lang="en-US" dirty="0" smtClean="0">
                <a:cs typeface="Courier"/>
              </a:rPr>
              <a:t>If the function returns a value, you can test it inside a cout statement like this:</a:t>
            </a:r>
            <a:r>
              <a:rPr lang="en-US" dirty="0">
                <a:cs typeface="Courier"/>
              </a:rPr>
              <a:t/>
            </a:r>
            <a:br>
              <a:rPr lang="en-US" dirty="0">
                <a:cs typeface="Courier"/>
              </a:rPr>
            </a:br>
            <a:r>
              <a:rPr lang="en-US" dirty="0">
                <a:latin typeface="Courier"/>
                <a:cs typeface="Courier"/>
              </a:rPr>
              <a:t>cout &lt;&lt; playerRoll(6, 1) &lt;&lt; endl</a:t>
            </a:r>
            <a:r>
              <a:rPr lang="en-US" dirty="0" smtClean="0">
                <a:latin typeface="Courier"/>
                <a:cs typeface="Courier"/>
              </a:rPr>
              <a:t>;</a:t>
            </a:r>
          </a:p>
          <a:p>
            <a:r>
              <a:rPr lang="en-US" dirty="0" smtClean="0">
                <a:cs typeface="Courier"/>
              </a:rPr>
              <a:t>Note that if your function has parameters, you will need to pass in some arguments when you call the function.</a:t>
            </a:r>
            <a:endParaRPr lang="en-US" dirty="0">
              <a:cs typeface="Courier"/>
            </a:endParaRPr>
          </a:p>
        </p:txBody>
      </p:sp>
      <p:sp>
        <p:nvSpPr>
          <p:cNvPr id="5" name="Title 4"/>
          <p:cNvSpPr>
            <a:spLocks noGrp="1"/>
          </p:cNvSpPr>
          <p:nvPr>
            <p:ph type="title"/>
          </p:nvPr>
        </p:nvSpPr>
        <p:spPr/>
        <p:txBody>
          <a:bodyPr/>
          <a:lstStyle/>
          <a:p>
            <a:r>
              <a:rPr lang="en-US" dirty="0" smtClean="0"/>
              <a:t>Test functions as you write them</a:t>
            </a:r>
            <a:endParaRPr lang="en-US" dirty="0"/>
          </a:p>
        </p:txBody>
      </p:sp>
    </p:spTree>
    <p:extLst>
      <p:ext uri="{BB962C8B-B14F-4D97-AF65-F5344CB8AC3E}">
        <p14:creationId xmlns:p14="http://schemas.microsoft.com/office/powerpoint/2010/main" val="3173023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958</Words>
  <Application>Microsoft Macintosh PowerPoint</Application>
  <PresentationFormat>On-screen Show (4:3)</PresentationFormat>
  <Paragraphs>130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Grid</vt:lpstr>
      <vt:lpstr>Stubs and Drivers</vt:lpstr>
      <vt:lpstr>Purpose for stubs and drivers</vt:lpstr>
      <vt:lpstr>Stubs</vt:lpstr>
      <vt:lpstr>A Skeletal main</vt:lpstr>
      <vt:lpstr>Establish an error free skeleton</vt:lpstr>
      <vt:lpstr>PowerPoint Presentation</vt:lpstr>
      <vt:lpstr>You’re done with the stubs</vt:lpstr>
      <vt:lpstr>Drivers</vt:lpstr>
      <vt:lpstr>Test functions as you write them</vt:lpstr>
      <vt:lpstr>Write the test driver first</vt:lpstr>
      <vt:lpstr>PowerPoint Presentation</vt:lpstr>
      <vt:lpstr>Now it’s easy to finish the program</vt:lpstr>
    </vt:vector>
  </TitlesOfParts>
  <Company>LCC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Stubs and Drivers</dc:title>
  <dc:creator>birdb</dc:creator>
  <cp:lastModifiedBy>birdb</cp:lastModifiedBy>
  <cp:revision>13</cp:revision>
  <dcterms:created xsi:type="dcterms:W3CDTF">2011-11-23T17:15:22Z</dcterms:created>
  <dcterms:modified xsi:type="dcterms:W3CDTF">2011-11-23T23:22:20Z</dcterms:modified>
</cp:coreProperties>
</file>