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7"/>
  </p:notesMasterIdLst>
  <p:sldIdLst>
    <p:sldId id="256" r:id="rId2"/>
    <p:sldId id="264" r:id="rId3"/>
    <p:sldId id="281" r:id="rId4"/>
    <p:sldId id="280" r:id="rId5"/>
    <p:sldId id="282" r:id="rId6"/>
    <p:sldId id="286" r:id="rId7"/>
    <p:sldId id="289" r:id="rId8"/>
    <p:sldId id="283" r:id="rId9"/>
    <p:sldId id="287" r:id="rId10"/>
    <p:sldId id="284" r:id="rId11"/>
    <p:sldId id="285" r:id="rId12"/>
    <p:sldId id="288" r:id="rId13"/>
    <p:sldId id="290" r:id="rId14"/>
    <p:sldId id="292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BB4582-F63D-074F-A9EB-1938E514B76E}">
          <p14:sldIdLst>
            <p14:sldId id="256"/>
            <p14:sldId id="264"/>
            <p14:sldId id="281"/>
            <p14:sldId id="280"/>
            <p14:sldId id="282"/>
            <p14:sldId id="286"/>
            <p14:sldId id="289"/>
            <p14:sldId id="283"/>
            <p14:sldId id="287"/>
            <p14:sldId id="284"/>
            <p14:sldId id="285"/>
            <p14:sldId id="288"/>
            <p14:sldId id="290"/>
            <p14:sldId id="292"/>
            <p14:sldId id="279"/>
          </p14:sldIdLst>
        </p14:section>
        <p14:section name="Untitled Section" id="{40D5F567-697D-144C-AE61-72CA3F64225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9"/>
    <p:restoredTop sz="86395" autoAdjust="0"/>
  </p:normalViewPr>
  <p:slideViewPr>
    <p:cSldViewPr snapToGrid="0" snapToObjects="1">
      <p:cViewPr varScale="1">
        <p:scale>
          <a:sx n="86" d="100"/>
          <a:sy n="86" d="100"/>
        </p:scale>
        <p:origin x="64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55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6" d="100"/>
          <a:sy n="76" d="100"/>
        </p:scale>
        <p:origin x="312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6F58A-1DC9-9140-A6F1-5CAF629CE03F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675F0-C2CB-0246-91F1-0967C899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0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50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25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00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96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20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16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22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56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97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27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74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50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76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1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029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SQLite &amp; </a:t>
            </a:r>
            <a:r>
              <a:rPr lang="en-US" dirty="0" err="1"/>
              <a:t>SQLite.Net</a:t>
            </a:r>
            <a:br>
              <a:rPr lang="en-US" dirty="0"/>
            </a:br>
            <a:r>
              <a:rPr lang="en-US" dirty="0"/>
              <a:t>Part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4667"/>
            <a:ext cx="6400800" cy="1752600"/>
          </a:xfrm>
        </p:spPr>
        <p:txBody>
          <a:bodyPr/>
          <a:lstStyle/>
          <a:p>
            <a:r>
              <a:rPr lang="en-US" dirty="0"/>
              <a:t>CS235AM</a:t>
            </a:r>
          </a:p>
          <a:p>
            <a:r>
              <a:rPr lang="en-US" dirty="0"/>
              <a:t>Android App Development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3458" y="5065578"/>
            <a:ext cx="377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by Brian Bird</a:t>
            </a:r>
          </a:p>
          <a:p>
            <a:pPr algn="ctr"/>
            <a:r>
              <a:rPr lang="en-US" dirty="0"/>
              <a:t>Winter 2018 Lane Community College</a:t>
            </a:r>
          </a:p>
        </p:txBody>
      </p:sp>
    </p:spTree>
    <p:extLst>
      <p:ext uri="{BB962C8B-B14F-4D97-AF65-F5344CB8AC3E}">
        <p14:creationId xmlns:p14="http://schemas.microsoft.com/office/powerpoint/2010/main" val="2429706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popular Open Source RDBMS</a:t>
            </a:r>
          </a:p>
          <a:p>
            <a:r>
              <a:rPr lang="en-US" dirty="0"/>
              <a:t>Used mainly in embedded applications</a:t>
            </a:r>
          </a:p>
          <a:p>
            <a:r>
              <a:rPr lang="en-US" dirty="0"/>
              <a:t>Built into Android and iOS (as well as other operating systems)</a:t>
            </a:r>
          </a:p>
          <a:p>
            <a:r>
              <a:rPr lang="en-US" dirty="0"/>
              <a:t>Implements most of the SQL92 standard</a:t>
            </a:r>
          </a:p>
        </p:txBody>
      </p:sp>
    </p:spTree>
    <p:extLst>
      <p:ext uri="{BB962C8B-B14F-4D97-AF65-F5344CB8AC3E}">
        <p14:creationId xmlns:p14="http://schemas.microsoft.com/office/powerpoint/2010/main" val="1598106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SQLite.NET</a:t>
            </a:r>
            <a:r>
              <a:rPr lang="en-US" dirty="0"/>
              <a:t> 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Object Relational Mapper</a:t>
            </a:r>
          </a:p>
          <a:p>
            <a:r>
              <a:rPr lang="en-US" dirty="0"/>
              <a:t>A C# wrapper around the database API</a:t>
            </a:r>
          </a:p>
          <a:p>
            <a:r>
              <a:rPr lang="en-US" dirty="0"/>
              <a:t>Table Schema are represented by C# classes (data models)</a:t>
            </a:r>
          </a:p>
          <a:p>
            <a:r>
              <a:rPr lang="en-US"/>
              <a:t>Lets </a:t>
            </a:r>
            <a:r>
              <a:rPr lang="en-US" dirty="0"/>
              <a:t>you use C# (including LINQ) to perform database operations so you don’t need to learn SQL</a:t>
            </a:r>
          </a:p>
        </p:txBody>
      </p:sp>
    </p:spTree>
    <p:extLst>
      <p:ext uri="{BB962C8B-B14F-4D97-AF65-F5344CB8AC3E}">
        <p14:creationId xmlns:p14="http://schemas.microsoft.com/office/powerpoint/2010/main" val="2231752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UML Class Diagram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 Class Definition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3995860" y="2174875"/>
            <a:ext cx="5039969" cy="39512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[Table]</a:t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>
                <a:latin typeface="Courier"/>
                <a:cs typeface="Courier"/>
              </a:rPr>
              <a:t>public class Dictionary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 [PrimaryKey]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 public int ID {get; set;}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 public string English {get; set;}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 public string Spanish {get; set;}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 public string PartOfSpeech {get; set}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5645" y="5135038"/>
            <a:ext cx="2975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These are not public</a:t>
            </a:r>
            <a:br>
              <a:rPr lang="en-US" dirty="0"/>
            </a:br>
            <a:r>
              <a:rPr lang="en-US" dirty="0"/>
              <a:t> fields, they are C# properties</a:t>
            </a:r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9889" b="-9889"/>
          <a:stretch>
            <a:fillRect/>
          </a:stretch>
        </p:blipFill>
        <p:spPr>
          <a:xfrm>
            <a:off x="708031" y="2174876"/>
            <a:ext cx="2764694" cy="2703860"/>
          </a:xfrm>
        </p:spPr>
      </p:pic>
    </p:spTree>
    <p:extLst>
      <p:ext uri="{BB962C8B-B14F-4D97-AF65-F5344CB8AC3E}">
        <p14:creationId xmlns:p14="http://schemas.microsoft.com/office/powerpoint/2010/main" val="96638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Operations Using LINQ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LINQ is a part of all .NET languages</a:t>
            </a:r>
          </a:p>
          <a:p>
            <a:r>
              <a:rPr lang="en-US" dirty="0"/>
              <a:t>Language Integrated Query uses the syntax of a functional language – this is why it resembles SQL</a:t>
            </a:r>
          </a:p>
          <a:p>
            <a:r>
              <a:rPr lang="en-US" dirty="0"/>
              <a:t>LINQ can be used to query data from any class that implements </a:t>
            </a:r>
            <a:r>
              <a:rPr lang="en-US" dirty="0" err="1"/>
              <a:t>IQueryable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52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from w in </a:t>
            </a:r>
            <a:r>
              <a:rPr lang="en-US" dirty="0" err="1"/>
              <a:t>db.Table</a:t>
            </a:r>
            <a:r>
              <a:rPr lang="en-US" dirty="0"/>
              <a:t>&lt;Dictionary&gt; () </a:t>
            </a:r>
            <a:br>
              <a:rPr lang="en-US" dirty="0"/>
            </a:br>
            <a:r>
              <a:rPr lang="en-US" dirty="0"/>
              <a:t>where </a:t>
            </a:r>
            <a:r>
              <a:rPr lang="en-US" dirty="0" err="1"/>
              <a:t>w.English</a:t>
            </a:r>
            <a:r>
              <a:rPr lang="en-US" dirty="0"/>
              <a:t> == “dog” </a:t>
            </a:r>
            <a:br>
              <a:rPr lang="en-US" dirty="0"/>
            </a:br>
            <a:r>
              <a:rPr lang="en-US" dirty="0"/>
              <a:t>select </a:t>
            </a:r>
            <a:r>
              <a:rPr lang="en-US" dirty="0" err="1"/>
              <a:t>w.Spanish</a:t>
            </a:r>
            <a:r>
              <a:rPr lang="en-US" dirty="0"/>
              <a:t>;</a:t>
            </a:r>
            <a:br>
              <a:rPr lang="en-US" dirty="0"/>
            </a:br>
            <a:endParaRPr lang="en-US" dirty="0"/>
          </a:p>
          <a:p>
            <a:r>
              <a:rPr lang="en-US" dirty="0"/>
              <a:t>from w in </a:t>
            </a:r>
            <a:r>
              <a:rPr lang="en-US" dirty="0" err="1"/>
              <a:t>db.Table</a:t>
            </a:r>
            <a:r>
              <a:rPr lang="en-US" dirty="0"/>
              <a:t>&lt;Dictionary&gt;()</a:t>
            </a:r>
            <a:br>
              <a:rPr lang="en-US" dirty="0"/>
            </a:br>
            <a:r>
              <a:rPr lang="en-US" dirty="0"/>
              <a:t>where </a:t>
            </a:r>
            <a:r>
              <a:rPr lang="en-US" dirty="0" err="1"/>
              <a:t>w.PartOfSpeech</a:t>
            </a:r>
            <a:r>
              <a:rPr lang="en-US" dirty="0"/>
              <a:t> == “verb”</a:t>
            </a:r>
            <a:br>
              <a:rPr lang="en-US" dirty="0"/>
            </a:br>
            <a:r>
              <a:rPr lang="en-US" dirty="0"/>
              <a:t>select w;</a:t>
            </a:r>
          </a:p>
        </p:txBody>
      </p:sp>
    </p:spTree>
    <p:extLst>
      <p:ext uri="{BB962C8B-B14F-4D97-AF65-F5344CB8AC3E}">
        <p14:creationId xmlns:p14="http://schemas.microsoft.com/office/powerpoint/2010/main" val="3916594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Session 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session you were introduced to:</a:t>
            </a:r>
          </a:p>
          <a:p>
            <a:pPr lvl="1"/>
            <a:r>
              <a:rPr lang="en-US" dirty="0"/>
              <a:t> The SQLite RDBMS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SQLite.Net</a:t>
            </a:r>
            <a:r>
              <a:rPr lang="en-US" dirty="0"/>
              <a:t> ORM</a:t>
            </a:r>
          </a:p>
          <a:p>
            <a:r>
              <a:rPr lang="en-US" dirty="0"/>
              <a:t>In Part 2, we will dig deeper into using SQLite.Net in an Android application</a:t>
            </a:r>
          </a:p>
        </p:txBody>
      </p:sp>
    </p:spTree>
    <p:extLst>
      <p:ext uri="{BB962C8B-B14F-4D97-AF65-F5344CB8AC3E}">
        <p14:creationId xmlns:p14="http://schemas.microsoft.com/office/powerpoint/2010/main" val="136628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Schedule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87645139"/>
              </p:ext>
            </p:extLst>
          </p:nvPr>
        </p:nvGraphicFramePr>
        <p:xfrm>
          <a:off x="356277" y="2033752"/>
          <a:ext cx="3991801" cy="4298238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1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278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Intro</a:t>
                      </a:r>
                      <a:r>
                        <a:rPr lang="en-US" sz="2800" baseline="0" dirty="0"/>
                        <a:t> +</a:t>
                      </a:r>
                      <a:r>
                        <a:rPr lang="en-US" sz="2800" dirty="0"/>
                        <a:t> single-screen apps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Multi-screen (multi-activity) apps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Activity lifecycle</a:t>
                      </a:r>
                      <a:r>
                        <a:rPr lang="en-US" sz="2800" baseline="0" dirty="0"/>
                        <a:t> and state</a:t>
                      </a:r>
                      <a:endParaRPr lang="en-US" sz="2800" dirty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List</a:t>
                      </a:r>
                      <a:r>
                        <a:rPr lang="en-US" sz="2800" baseline="0" dirty="0"/>
                        <a:t> Views + Adapters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Layouts + </a:t>
                      </a:r>
                      <a:r>
                        <a:rPr lang="en-US" sz="2800" baseline="0" dirty="0"/>
                        <a:t>orientation</a:t>
                      </a:r>
                      <a:endParaRPr lang="en-US" sz="2800" dirty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17330267"/>
              </p:ext>
            </p:extLst>
          </p:nvPr>
        </p:nvGraphicFramePr>
        <p:xfrm>
          <a:off x="4507872" y="2033752"/>
          <a:ext cx="4297617" cy="4289142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46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0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056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Adapting to size and orientation: fragments</a:t>
                      </a:r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>
                    <a:solidFill>
                      <a:srgbClr val="FFFF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Managing data: SQLite</a:t>
                      </a:r>
                    </a:p>
                  </a:txBody>
                  <a:tcPr>
                    <a:solidFill>
                      <a:srgbClr val="FFFF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Consuming web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Geolocation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Publishing</a:t>
                      </a:r>
                      <a:r>
                        <a:rPr lang="en-US" sz="2800" baseline="0" dirty="0"/>
                        <a:t> to </a:t>
                      </a:r>
                      <a:r>
                        <a:rPr lang="en-US" sz="2800" dirty="0"/>
                        <a:t>the Google Play 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3373986"/>
              </p:ext>
            </p:extLst>
          </p:nvPr>
        </p:nvGraphicFramePr>
        <p:xfrm>
          <a:off x="4507872" y="2033752"/>
          <a:ext cx="4297617" cy="4291763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46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0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056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3339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Layouts + </a:t>
                      </a:r>
                      <a:r>
                        <a:rPr lang="en-US" sz="2800" baseline="0" dirty="0"/>
                        <a:t>orientation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8426"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Adapting to size and orientation: fragments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700"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Managing data: SQLite</a:t>
                      </a:r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Consuming web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0658"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/>
                        <a:t>Geolocation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5679281"/>
              </p:ext>
            </p:extLst>
          </p:nvPr>
        </p:nvGraphicFramePr>
        <p:xfrm>
          <a:off x="375131" y="1600200"/>
          <a:ext cx="3991801" cy="46634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1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148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Intro</a:t>
                      </a:r>
                      <a:r>
                        <a:rPr lang="en-US" sz="2800" baseline="0" dirty="0"/>
                        <a:t> +</a:t>
                      </a:r>
                      <a:r>
                        <a:rPr lang="en-US" sz="2800" dirty="0"/>
                        <a:t> single-screen apps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Multi-screen (multi-activity) apps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Activity lifecycle</a:t>
                      </a:r>
                      <a:r>
                        <a:rPr lang="en-US" sz="2800" baseline="0" dirty="0"/>
                        <a:t> + state</a:t>
                      </a:r>
                      <a:endParaRPr lang="en-US" sz="2800" dirty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Adapting to size and orientation:</a:t>
                      </a:r>
                      <a:r>
                        <a:rPr lang="en-US" sz="2800" baseline="0" dirty="0"/>
                        <a:t> Layouts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>
                    <a:solidFill>
                      <a:schemeClr val="tx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Fragments</a:t>
                      </a:r>
                    </a:p>
                  </a:txBody>
                  <a:tcPr>
                    <a:solidFill>
                      <a:schemeClr val="tx2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579014"/>
              </p:ext>
            </p:extLst>
          </p:nvPr>
        </p:nvGraphicFramePr>
        <p:xfrm>
          <a:off x="4471252" y="1600201"/>
          <a:ext cx="4297617" cy="4682299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46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0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900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372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List</a:t>
                      </a:r>
                      <a:r>
                        <a:rPr lang="en-US" sz="2800" baseline="0" dirty="0"/>
                        <a:t> Views</a:t>
                      </a:r>
                      <a:endParaRPr lang="en-US" sz="2800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7706"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Managing data: SQLite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182"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Geolocation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010"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Publishing</a:t>
                      </a:r>
                      <a:r>
                        <a:rPr lang="en-US" sz="2800" baseline="0" dirty="0"/>
                        <a:t> to </a:t>
                      </a:r>
                      <a:r>
                        <a:rPr lang="en-US" sz="2800" dirty="0"/>
                        <a:t>an App 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1269"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Term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61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using a DBMS (Database Management System) better than using a simple file (text, XML, or JSON) for persisting data?</a:t>
            </a:r>
          </a:p>
        </p:txBody>
      </p:sp>
    </p:spTree>
    <p:extLst>
      <p:ext uri="{BB962C8B-B14F-4D97-AF65-F5344CB8AC3E}">
        <p14:creationId xmlns:p14="http://schemas.microsoft.com/office/powerpoint/2010/main" val="3209749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Using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items can be found quickly (without having all of the data in memory)</a:t>
            </a:r>
          </a:p>
          <a:p>
            <a:r>
              <a:rPr lang="en-US" dirty="0"/>
              <a:t>Data can be filtered based on complex criteria</a:t>
            </a:r>
          </a:p>
          <a:p>
            <a:r>
              <a:rPr lang="en-US" dirty="0"/>
              <a:t>Data items can be added, changed, or deleted without rewriting the entire file. </a:t>
            </a:r>
          </a:p>
        </p:txBody>
      </p:sp>
    </p:spTree>
    <p:extLst>
      <p:ext uri="{BB962C8B-B14F-4D97-AF65-F5344CB8AC3E}">
        <p14:creationId xmlns:p14="http://schemas.microsoft.com/office/powerpoint/2010/main" val="142571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Features of a Relational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 an RDBMS (Relational Database Management System):</a:t>
            </a:r>
          </a:p>
          <a:p>
            <a:r>
              <a:rPr lang="en-US" dirty="0"/>
              <a:t>Data is stored in tables (also called relations) which organize data by column and row (like a spreadsheet)</a:t>
            </a:r>
          </a:p>
          <a:p>
            <a:r>
              <a:rPr lang="en-US" dirty="0"/>
              <a:t>Queries return rows of data based on column-oriented criteria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13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 schema of a database is the definition of the database’s tables and the names and types of each column in each table.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08733"/>
              </p:ext>
            </p:extLst>
          </p:nvPr>
        </p:nvGraphicFramePr>
        <p:xfrm>
          <a:off x="1209320" y="3138893"/>
          <a:ext cx="656778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1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1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PartOfSpeech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gato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perro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jump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saltar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grande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05294" y="6025021"/>
            <a:ext cx="184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Dictionary table</a:t>
            </a:r>
          </a:p>
        </p:txBody>
      </p:sp>
    </p:spTree>
    <p:extLst>
      <p:ext uri="{BB962C8B-B14F-4D97-AF65-F5344CB8AC3E}">
        <p14:creationId xmlns:p14="http://schemas.microsoft.com/office/powerpoint/2010/main" val="2923283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800" dirty="0"/>
              <a:t>Each row should have a</a:t>
            </a:r>
            <a:r>
              <a:rPr lang="en-US" sz="2800" i="1" dirty="0"/>
              <a:t> primary key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The PK is a unique identifier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Integers are often used, but strings can be used too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They don’t need to be in any particular sequence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Note: The rows in a table have no inherent order.</a:t>
            </a:r>
          </a:p>
          <a:p>
            <a:pPr>
              <a:lnSpc>
                <a:spcPct val="120000"/>
              </a:lnSpc>
            </a:pPr>
            <a:endParaRPr lang="en-US" sz="2800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141389"/>
              </p:ext>
            </p:extLst>
          </p:nvPr>
        </p:nvGraphicFramePr>
        <p:xfrm>
          <a:off x="1209320" y="4805718"/>
          <a:ext cx="65677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1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1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PartOfSpeech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gato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perro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10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SQL (pronounced sequel) is the most popular language for querying. </a:t>
            </a:r>
          </a:p>
          <a:p>
            <a:r>
              <a:rPr lang="en-US" dirty="0"/>
              <a:t>It has some attributes of a functional language</a:t>
            </a:r>
          </a:p>
          <a:p>
            <a:pPr lvl="1"/>
            <a:r>
              <a:rPr lang="en-US" dirty="0"/>
              <a:t>No state (no variables)</a:t>
            </a:r>
          </a:p>
          <a:p>
            <a:pPr lvl="1"/>
            <a:r>
              <a:rPr lang="en-US" dirty="0"/>
              <a:t>No sequence of operations (all at once operations)</a:t>
            </a:r>
          </a:p>
          <a:p>
            <a:r>
              <a:rPr lang="en-US" dirty="0"/>
              <a:t>Many popular RDBMS’s use SQL: Oracle, SQL Server, My SQL</a:t>
            </a:r>
          </a:p>
        </p:txBody>
      </p:sp>
    </p:spTree>
    <p:extLst>
      <p:ext uri="{BB962C8B-B14F-4D97-AF65-F5344CB8AC3E}">
        <p14:creationId xmlns:p14="http://schemas.microsoft.com/office/powerpoint/2010/main" val="123262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Select Spanish </a:t>
            </a:r>
            <a:br>
              <a:rPr lang="en-US" dirty="0"/>
            </a:br>
            <a:r>
              <a:rPr lang="en-US" dirty="0"/>
              <a:t>from Dictionary </a:t>
            </a:r>
            <a:br>
              <a:rPr lang="en-US" dirty="0"/>
            </a:br>
            <a:r>
              <a:rPr lang="en-US" dirty="0"/>
              <a:t>where English = “dog”</a:t>
            </a:r>
            <a:br>
              <a:rPr lang="en-US" dirty="0"/>
            </a:b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Select * </a:t>
            </a:r>
            <a:br>
              <a:rPr lang="en-US" dirty="0"/>
            </a:br>
            <a:r>
              <a:rPr lang="en-US" dirty="0"/>
              <a:t>from Dictionary </a:t>
            </a:r>
            <a:br>
              <a:rPr lang="en-US" dirty="0"/>
            </a:br>
            <a:r>
              <a:rPr lang="en-US" dirty="0"/>
              <a:t>where PartOfSpeech = “verb”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802442"/>
              </p:ext>
            </p:extLst>
          </p:nvPr>
        </p:nvGraphicFramePr>
        <p:xfrm>
          <a:off x="1377898" y="2835465"/>
          <a:ext cx="21510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Spanish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perro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985352"/>
              </p:ext>
            </p:extLst>
          </p:nvPr>
        </p:nvGraphicFramePr>
        <p:xfrm>
          <a:off x="1377898" y="5051697"/>
          <a:ext cx="64891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7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PartOfSpeech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jump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saltar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627468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7065</TotalTime>
  <Words>651</Words>
  <Application>Microsoft Macintosh PowerPoint</Application>
  <PresentationFormat>On-screen Show (4:3)</PresentationFormat>
  <Paragraphs>200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Corbel</vt:lpstr>
      <vt:lpstr>Courier</vt:lpstr>
      <vt:lpstr>Twilight</vt:lpstr>
      <vt:lpstr>SQLite &amp; SQLite.Net Part 1</vt:lpstr>
      <vt:lpstr>Course Schedule</vt:lpstr>
      <vt:lpstr>Why Use a Database?</vt:lpstr>
      <vt:lpstr>Advantages of Using a Database</vt:lpstr>
      <vt:lpstr>Features of a Relational Database</vt:lpstr>
      <vt:lpstr>Schema</vt:lpstr>
      <vt:lpstr>Primary Key</vt:lpstr>
      <vt:lpstr>SQL</vt:lpstr>
      <vt:lpstr>Example Query</vt:lpstr>
      <vt:lpstr>SQLite</vt:lpstr>
      <vt:lpstr>SQLite.NET ORM</vt:lpstr>
      <vt:lpstr>Data Model</vt:lpstr>
      <vt:lpstr>Data Operations Using LINQ</vt:lpstr>
      <vt:lpstr>LINQ Example</vt:lpstr>
      <vt:lpstr>Next Session …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Multiscreen Applications</dc:title>
  <dc:creator>Office</dc:creator>
  <cp:lastModifiedBy>Brian Bird</cp:lastModifiedBy>
  <cp:revision>120</cp:revision>
  <cp:lastPrinted>2018-03-16T23:38:21Z</cp:lastPrinted>
  <dcterms:created xsi:type="dcterms:W3CDTF">2016-04-03T17:10:44Z</dcterms:created>
  <dcterms:modified xsi:type="dcterms:W3CDTF">2018-03-16T23:49:05Z</dcterms:modified>
</cp:coreProperties>
</file>