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13"/>
  </p:notesMasterIdLst>
  <p:sldIdLst>
    <p:sldId id="256" r:id="rId2"/>
    <p:sldId id="264" r:id="rId3"/>
    <p:sldId id="271" r:id="rId4"/>
    <p:sldId id="273" r:id="rId5"/>
    <p:sldId id="274" r:id="rId6"/>
    <p:sldId id="267" r:id="rId7"/>
    <p:sldId id="277" r:id="rId8"/>
    <p:sldId id="275" r:id="rId9"/>
    <p:sldId id="276" r:id="rId10"/>
    <p:sldId id="278" r:id="rId11"/>
    <p:sldId id="27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BB4582-F63D-074F-A9EB-1938E514B76E}">
          <p14:sldIdLst>
            <p14:sldId id="256"/>
            <p14:sldId id="264"/>
            <p14:sldId id="271"/>
            <p14:sldId id="273"/>
            <p14:sldId id="274"/>
            <p14:sldId id="267"/>
            <p14:sldId id="277"/>
            <p14:sldId id="275"/>
            <p14:sldId id="276"/>
            <p14:sldId id="278"/>
            <p14:sldId id="279"/>
          </p14:sldIdLst>
        </p14:section>
        <p14:section name="Untitled Section" id="{40D5F567-697D-144C-AE61-72CA3F64225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6"/>
    <p:restoredTop sz="93197" autoAdjust="0"/>
  </p:normalViewPr>
  <p:slideViewPr>
    <p:cSldViewPr snapToGrid="0" snapToObjects="1">
      <p:cViewPr varScale="1">
        <p:scale>
          <a:sx n="90" d="100"/>
          <a:sy n="90" d="100"/>
        </p:scale>
        <p:origin x="216" y="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6F58A-1DC9-9140-A6F1-5CAF629CE03F}" type="datetimeFigureOut">
              <a:rPr lang="en-US" smtClean="0"/>
              <a:t>7/18/18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675F0-C2CB-0246-91F1-0967C899A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07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22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Tutorial:</a:t>
            </a:r>
            <a:r>
              <a:rPr lang="en-US" baseline="0" dirty="0"/>
              <a:t> https://</a:t>
            </a:r>
            <a:r>
              <a:rPr lang="en-US" baseline="0" dirty="0" err="1"/>
              <a:t>developer.android.com</a:t>
            </a:r>
            <a:r>
              <a:rPr lang="en-US" baseline="0" dirty="0"/>
              <a:t>/training/location/</a:t>
            </a:r>
            <a:r>
              <a:rPr lang="en-US" baseline="0" dirty="0" err="1"/>
              <a:t>index.html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50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/guide/topics/location/</a:t>
            </a:r>
            <a:r>
              <a:rPr lang="en-US" dirty="0" err="1"/>
              <a:t>strategies.html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23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Xamarin tutorial on the first</a:t>
            </a:r>
            <a:r>
              <a:rPr lang="en-US" baseline="0" dirty="0"/>
              <a:t> two APIs listed above: https://</a:t>
            </a:r>
            <a:r>
              <a:rPr lang="en-US" baseline="0" dirty="0" err="1"/>
              <a:t>developer.xamarin.com</a:t>
            </a:r>
            <a:r>
              <a:rPr lang="en-US" baseline="0" dirty="0"/>
              <a:t>/guides/android/</a:t>
            </a:r>
            <a:r>
              <a:rPr lang="en-US" baseline="0" dirty="0" err="1"/>
              <a:t>platform_features</a:t>
            </a:r>
            <a:r>
              <a:rPr lang="en-US" baseline="0" dirty="0"/>
              <a:t>/</a:t>
            </a:r>
            <a:r>
              <a:rPr lang="en-US" baseline="0" dirty="0" err="1"/>
              <a:t>maps_and_location</a:t>
            </a:r>
            <a:r>
              <a:rPr lang="en-US" baseline="0" dirty="0"/>
              <a:t>/location/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92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88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/training/location/retrieve-</a:t>
            </a:r>
            <a:r>
              <a:rPr lang="en-US" dirty="0" err="1"/>
              <a:t>current.html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26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7/18/18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7/18/18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7/18/18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7/18/18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7/18/18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7/18/18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029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Geolocation</a:t>
            </a:r>
            <a:br>
              <a:rPr lang="en-US" dirty="0"/>
            </a:br>
            <a:r>
              <a:rPr lang="en-US" dirty="0"/>
              <a:t>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4667"/>
            <a:ext cx="6400800" cy="1752600"/>
          </a:xfrm>
        </p:spPr>
        <p:txBody>
          <a:bodyPr/>
          <a:lstStyle/>
          <a:p>
            <a:r>
              <a:rPr lang="en-US" dirty="0"/>
              <a:t>CS235AM</a:t>
            </a:r>
          </a:p>
          <a:p>
            <a:r>
              <a:rPr lang="en-US" dirty="0"/>
              <a:t>Android App Development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93977" y="5065578"/>
            <a:ext cx="25744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by Brian Bird</a:t>
            </a:r>
          </a:p>
          <a:p>
            <a:pPr algn="ctr"/>
            <a:r>
              <a:rPr lang="en-US" dirty="0"/>
              <a:t>Winter 2018</a:t>
            </a:r>
          </a:p>
          <a:p>
            <a:pPr algn="ctr"/>
            <a:r>
              <a:rPr lang="en-US" dirty="0"/>
              <a:t>Lane Community College</a:t>
            </a:r>
          </a:p>
        </p:txBody>
      </p:sp>
    </p:spTree>
    <p:extLst>
      <p:ext uri="{BB962C8B-B14F-4D97-AF65-F5344CB8AC3E}">
        <p14:creationId xmlns:p14="http://schemas.microsoft.com/office/powerpoint/2010/main" val="2429706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86000">
              <a:schemeClr val="bg1">
                <a:lumMod val="75000"/>
                <a:lumOff val="25000"/>
              </a:schemeClr>
            </a:gs>
            <a:gs pos="0">
              <a:schemeClr val="tx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E19BE-DE32-9043-9603-4CB3A7122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Testing on an Emulator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20E13-07D9-BD49-9692-8ED1E34F9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466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Simulating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 Android Location Services API</a:t>
            </a:r>
          </a:p>
          <a:p>
            <a:pPr lvl="1"/>
            <a:r>
              <a:rPr lang="en-US" dirty="0"/>
              <a:t>The Google Emulator Control panel lets you send mock location points to the emulator. </a:t>
            </a:r>
          </a:p>
          <a:p>
            <a:r>
              <a:rPr lang="en-US" dirty="0"/>
              <a:t>Fused Location Provider</a:t>
            </a:r>
          </a:p>
          <a:p>
            <a:pPr lvl="1"/>
            <a:r>
              <a:rPr lang="en-US" dirty="0"/>
              <a:t>You have to publish mock locations programmatically.</a:t>
            </a:r>
          </a:p>
        </p:txBody>
      </p:sp>
    </p:spTree>
    <p:extLst>
      <p:ext uri="{BB962C8B-B14F-4D97-AF65-F5344CB8AC3E}">
        <p14:creationId xmlns:p14="http://schemas.microsoft.com/office/powerpoint/2010/main" val="3205566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F1EDC-0102-B747-A28C-F64192D5C2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BAD3706-37FA-8C4C-8F4F-350D394E43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8FBE885A-E0FB-2F42-A07E-D69C69C672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1594229"/>
              </p:ext>
            </p:extLst>
          </p:nvPr>
        </p:nvGraphicFramePr>
        <p:xfrm>
          <a:off x="375131" y="1600200"/>
          <a:ext cx="3991801" cy="466344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51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148">
                <a:tc>
                  <a:txBody>
                    <a:bodyPr/>
                    <a:lstStyle/>
                    <a:p>
                      <a:r>
                        <a:rPr lang="en-US" dirty="0"/>
                        <a:t>Wk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2660"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Intro</a:t>
                      </a:r>
                      <a:r>
                        <a:rPr lang="en-US" sz="2800" baseline="0" dirty="0"/>
                        <a:t> +</a:t>
                      </a:r>
                      <a:r>
                        <a:rPr lang="en-US" sz="2800" dirty="0"/>
                        <a:t> single-screen apps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2660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Multi-screen (multi-activity) apps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2660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Activity lifecycle</a:t>
                      </a:r>
                      <a:r>
                        <a:rPr lang="en-US" sz="2800" baseline="0" dirty="0"/>
                        <a:t> + state</a:t>
                      </a:r>
                      <a:endParaRPr lang="en-US" sz="2800" dirty="0"/>
                    </a:p>
                  </a:txBody>
                  <a:tcPr>
                    <a:solidFill>
                      <a:schemeClr val="accent4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942"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Adapting to size and orientation:</a:t>
                      </a:r>
                      <a:r>
                        <a:rPr lang="en-US" sz="2800" baseline="0" dirty="0"/>
                        <a:t> Layouts</a:t>
                      </a:r>
                      <a:endParaRPr lang="en-US" sz="2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942"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>
                    <a:solidFill>
                      <a:schemeClr val="tx2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Fragments</a:t>
                      </a:r>
                    </a:p>
                  </a:txBody>
                  <a:tcPr>
                    <a:solidFill>
                      <a:schemeClr val="tx2">
                        <a:lumMod val="7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7CADE29C-884D-BD46-9005-8D39B01B19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0495103"/>
              </p:ext>
            </p:extLst>
          </p:nvPr>
        </p:nvGraphicFramePr>
        <p:xfrm>
          <a:off x="4471252" y="1600201"/>
          <a:ext cx="4297617" cy="4682299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546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09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900">
                <a:tc>
                  <a:txBody>
                    <a:bodyPr/>
                    <a:lstStyle/>
                    <a:p>
                      <a:r>
                        <a:rPr lang="en-US" dirty="0"/>
                        <a:t>Wk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372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List</a:t>
                      </a:r>
                      <a:r>
                        <a:rPr lang="en-US" sz="2800" baseline="0" dirty="0"/>
                        <a:t> Views</a:t>
                      </a:r>
                      <a:endParaRPr lang="en-US" sz="2800" dirty="0"/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7706"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Managing data: SQLite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7182"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Geolocation</a:t>
                      </a:r>
                    </a:p>
                  </a:txBody>
                  <a:tcPr>
                    <a:solidFill>
                      <a:schemeClr val="accent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010"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Publishing</a:t>
                      </a:r>
                      <a:r>
                        <a:rPr lang="en-US" sz="2800" baseline="0" dirty="0"/>
                        <a:t> to </a:t>
                      </a:r>
                      <a:r>
                        <a:rPr lang="en-US" sz="2800" dirty="0"/>
                        <a:t>an App Store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1269"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Term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616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Geolocation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1337" b="13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63128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Geolocation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Information provided:</a:t>
            </a:r>
          </a:p>
          <a:p>
            <a:r>
              <a:rPr lang="en-US" dirty="0"/>
              <a:t>Latitude and longitude</a:t>
            </a:r>
          </a:p>
          <a:p>
            <a:r>
              <a:rPr lang="en-US" dirty="0"/>
              <a:t>Altitude</a:t>
            </a:r>
          </a:p>
          <a:p>
            <a:r>
              <a:rPr lang="en-US" dirty="0"/>
              <a:t>Speed</a:t>
            </a:r>
          </a:p>
          <a:p>
            <a:r>
              <a:rPr lang="en-US" dirty="0"/>
              <a:t>Heading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847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Data Sources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0366928"/>
              </p:ext>
            </p:extLst>
          </p:nvPr>
        </p:nvGraphicFramePr>
        <p:xfrm>
          <a:off x="457200" y="2235146"/>
          <a:ext cx="8229600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Battery</a:t>
                      </a:r>
                      <a:r>
                        <a:rPr lang="en-US" sz="2800" baseline="0" dirty="0"/>
                        <a:t> Drain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GPS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Highest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Cellular</a:t>
                      </a:r>
                      <a:r>
                        <a:rPr lang="en-US" sz="2800" baseline="0" dirty="0"/>
                        <a:t> Towers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Wi-Fi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Variable: medium to</a:t>
                      </a:r>
                      <a:r>
                        <a:rPr lang="en-US" sz="2800" baseline="0" dirty="0"/>
                        <a:t> l</a:t>
                      </a:r>
                      <a:r>
                        <a:rPr lang="en-US" sz="2800" dirty="0"/>
                        <a:t>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087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of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Android Location Services API</a:t>
            </a:r>
          </a:p>
          <a:p>
            <a:pPr lvl="1"/>
            <a:r>
              <a:rPr lang="en-US" dirty="0"/>
              <a:t>Lets you choose between: GPS, Cellular, Wi-Fi</a:t>
            </a:r>
          </a:p>
          <a:p>
            <a:pPr lvl="1"/>
            <a:r>
              <a:rPr lang="en-US" dirty="0"/>
              <a:t>No longer recommended by Google</a:t>
            </a:r>
          </a:p>
          <a:p>
            <a:r>
              <a:rPr lang="en-US" dirty="0"/>
              <a:t> Fused Location Provider</a:t>
            </a:r>
          </a:p>
          <a:p>
            <a:pPr lvl="1"/>
            <a:r>
              <a:rPr lang="en-US" dirty="0"/>
              <a:t>Dynamically chooses the best location provider</a:t>
            </a:r>
          </a:p>
          <a:p>
            <a:pPr lvl="1"/>
            <a:r>
              <a:rPr lang="en-US" dirty="0"/>
              <a:t>Preferred by Google, requires Google Play Services</a:t>
            </a:r>
            <a:br>
              <a:rPr lang="en-US" dirty="0"/>
            </a:br>
            <a:r>
              <a:rPr lang="en-US" dirty="0"/>
              <a:t>(Covered in separate </a:t>
            </a:r>
            <a:r>
              <a:rPr lang="en-US"/>
              <a:t>PPT slides)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089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13758"/>
          </a:xfrm>
        </p:spPr>
        <p:txBody>
          <a:bodyPr/>
          <a:lstStyle/>
          <a:p>
            <a:r>
              <a:rPr lang="en-US" dirty="0"/>
              <a:t>Fused Location Provider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38415"/>
            <a:ext cx="3816701" cy="388774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Balanced power/accuracy</a:t>
            </a:r>
          </a:p>
          <a:p>
            <a:pPr lvl="1"/>
            <a:r>
              <a:rPr lang="en-US" dirty="0"/>
              <a:t> ~100 m accuracy</a:t>
            </a:r>
          </a:p>
          <a:p>
            <a:pPr lvl="1"/>
            <a:r>
              <a:rPr lang="en-US" dirty="0"/>
              <a:t>medium power draw</a:t>
            </a:r>
          </a:p>
          <a:p>
            <a:r>
              <a:rPr lang="en-US" dirty="0"/>
              <a:t>High accuracy</a:t>
            </a:r>
          </a:p>
          <a:p>
            <a:pPr lvl="1"/>
            <a:r>
              <a:rPr lang="en-US" dirty="0"/>
              <a:t>~5 meter accuracy</a:t>
            </a:r>
          </a:p>
          <a:p>
            <a:pPr lvl="1"/>
            <a:r>
              <a:rPr lang="en-US" dirty="0"/>
              <a:t>highest power draw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41162" y="2238415"/>
            <a:ext cx="4145638" cy="4011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Low power</a:t>
            </a:r>
          </a:p>
          <a:p>
            <a:pPr lvl="1"/>
            <a:r>
              <a:rPr lang="en-US" dirty="0"/>
              <a:t>~10km accuracy</a:t>
            </a:r>
          </a:p>
          <a:p>
            <a:pPr lvl="1"/>
            <a:r>
              <a:rPr lang="en-US" dirty="0"/>
              <a:t>minimum power draw</a:t>
            </a:r>
          </a:p>
          <a:p>
            <a:r>
              <a:rPr lang="en-US" dirty="0"/>
              <a:t>No power</a:t>
            </a:r>
          </a:p>
          <a:p>
            <a:pPr lvl="1"/>
            <a:r>
              <a:rPr lang="en-US" dirty="0"/>
              <a:t>uses location data requested by other apps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470958"/>
            <a:ext cx="7720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Location sources are selected based on priorities:</a:t>
            </a:r>
          </a:p>
        </p:txBody>
      </p:sp>
    </p:spTree>
    <p:extLst>
      <p:ext uri="{BB962C8B-B14F-4D97-AF65-F5344CB8AC3E}">
        <p14:creationId xmlns:p14="http://schemas.microsoft.com/office/powerpoint/2010/main" val="4057280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Fused Location Provider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Gets the best available provider</a:t>
            </a:r>
          </a:p>
          <a:p>
            <a:r>
              <a:rPr lang="en-US" dirty="0"/>
              <a:t>Provides last known location (usually current)</a:t>
            </a:r>
          </a:p>
          <a:p>
            <a:r>
              <a:rPr lang="en-US" dirty="0"/>
              <a:t>Provides continuous location updates</a:t>
            </a:r>
          </a:p>
          <a:p>
            <a:r>
              <a:rPr lang="en-US" dirty="0"/>
              <a:t> Location client</a:t>
            </a:r>
          </a:p>
          <a:p>
            <a:pPr lvl="1"/>
            <a:r>
              <a:rPr lang="en-US" dirty="0"/>
              <a:t>Connects to Google Play Services</a:t>
            </a:r>
          </a:p>
          <a:p>
            <a:pPr lvl="1"/>
            <a:r>
              <a:rPr lang="en-US" dirty="0"/>
              <a:t>Developer needs to implement interfaces for callbacks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07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Geocoder</a:t>
            </a:r>
          </a:p>
          <a:p>
            <a:pPr lvl="1"/>
            <a:r>
              <a:rPr lang="en-US" dirty="0"/>
              <a:t>Get address from latitude and longitude</a:t>
            </a:r>
          </a:p>
          <a:p>
            <a:pPr lvl="1"/>
            <a:r>
              <a:rPr lang="en-US" dirty="0"/>
              <a:t>Get latitude and longitude from address</a:t>
            </a:r>
          </a:p>
          <a:p>
            <a:r>
              <a:rPr lang="en-US" dirty="0"/>
              <a:t>Geofencing</a:t>
            </a:r>
          </a:p>
          <a:p>
            <a:pPr lvl="1"/>
            <a:r>
              <a:rPr lang="en-US" dirty="0"/>
              <a:t>Monitor distance from a point of interest</a:t>
            </a:r>
          </a:p>
          <a:p>
            <a:pPr lvl="1"/>
            <a:r>
              <a:rPr lang="en-US" dirty="0"/>
              <a:t>Get notifications when entering or leaving area of interest</a:t>
            </a:r>
          </a:p>
        </p:txBody>
      </p:sp>
    </p:spTree>
    <p:extLst>
      <p:ext uri="{BB962C8B-B14F-4D97-AF65-F5344CB8AC3E}">
        <p14:creationId xmlns:p14="http://schemas.microsoft.com/office/powerpoint/2010/main" val="326238305"/>
      </p:ext>
    </p:extLst>
  </p:cSld>
  <p:clrMapOvr>
    <a:masterClrMapping/>
  </p:clrMapOvr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13051</TotalTime>
  <Words>348</Words>
  <Application>Microsoft Macintosh PowerPoint</Application>
  <PresentationFormat>On-screen Show (4:3)</PresentationFormat>
  <Paragraphs>101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Corbel</vt:lpstr>
      <vt:lpstr>Twilight</vt:lpstr>
      <vt:lpstr>Geolocation Overview</vt:lpstr>
      <vt:lpstr>Course Schedule</vt:lpstr>
      <vt:lpstr>Geolocation</vt:lpstr>
      <vt:lpstr>Geolocation APIs</vt:lpstr>
      <vt:lpstr>Location Data Sources</vt:lpstr>
      <vt:lpstr>Choice of APIs</vt:lpstr>
      <vt:lpstr>Fused Location Provider</vt:lpstr>
      <vt:lpstr>Fused Location Provider</vt:lpstr>
      <vt:lpstr>Related APIs</vt:lpstr>
      <vt:lpstr>Testing on an Emulator</vt:lpstr>
      <vt:lpstr>Simulating Location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Multiscreen Applications</dc:title>
  <dc:creator>Office</dc:creator>
  <cp:lastModifiedBy>Brian Bird</cp:lastModifiedBy>
  <cp:revision>154</cp:revision>
  <dcterms:created xsi:type="dcterms:W3CDTF">2016-04-03T17:10:44Z</dcterms:created>
  <dcterms:modified xsi:type="dcterms:W3CDTF">2018-07-18T23:27:16Z</dcterms:modified>
</cp:coreProperties>
</file>