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1" r:id="rId9"/>
    <p:sldId id="258" r:id="rId10"/>
    <p:sldId id="272" r:id="rId11"/>
    <p:sldId id="273" r:id="rId12"/>
    <p:sldId id="275" r:id="rId13"/>
    <p:sldId id="260" r:id="rId14"/>
    <p:sldId id="261" r:id="rId15"/>
    <p:sldId id="262" r:id="rId16"/>
    <p:sldId id="278" r:id="rId17"/>
    <p:sldId id="279" r:id="rId18"/>
    <p:sldId id="280" r:id="rId19"/>
    <p:sldId id="2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en-US" baseline="0" dirty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2010, Steve</a:t>
            </a:r>
            <a:r>
              <a:rPr lang="en-US" baseline="0" dirty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regon.ctepathways.org/c/post/2338/lcc-mobile-application-development-career-pathwa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android/application_fundamentals/understanding_android_api_leve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ider/" TargetMode="External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msft-android-emulator-vs.aspx" TargetMode="External"/><Relationship Id="rId2" Type="http://schemas.openxmlformats.org/officeDocument/2006/relationships/hyperlink" Target="https://www.genymotion.com/pricing-and-licen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18" y="1217745"/>
            <a:ext cx="8589173" cy="2671183"/>
          </a:xfrm>
        </p:spPr>
        <p:txBody>
          <a:bodyPr>
            <a:noAutofit/>
          </a:bodyPr>
          <a:lstStyle/>
          <a:p>
            <a:r>
              <a:rPr lang="en-US" sz="6600" dirty="0"/>
              <a:t>Mobile Application Development: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25" y="4327586"/>
            <a:ext cx="3338780" cy="8931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CS235AM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interesting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2. It’s fun and interesting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are more “personal”. They go with you everywhere</a:t>
            </a:r>
          </a:p>
          <a:p>
            <a:r>
              <a:rPr lang="en-US" dirty="0"/>
              <a:t>Mobile devices have interesting sensors: geolocation, temperature, accelerometers, touch, etc.</a:t>
            </a:r>
          </a:p>
          <a:p>
            <a:r>
              <a:rPr lang="en-US" dirty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differences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desktop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>
                <a:effectLst/>
              </a:rPr>
              <a:t>Lack of true multi-tasking requires different app lifecycle management (</a:t>
            </a:r>
            <a:r>
              <a:rPr lang="en-US" dirty="0"/>
              <a:t>prior to Android 5.0 </a:t>
            </a:r>
            <a:r>
              <a:rPr lang="mr-IN" dirty="0"/>
              <a:t>–</a:t>
            </a:r>
            <a:r>
              <a:rPr lang="en-US"/>
              <a:t> Lollypop)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A wide variety of sensors can be used by the app.</a:t>
            </a:r>
          </a:p>
          <a:p>
            <a:pPr lvl="2"/>
            <a:r>
              <a:rPr lang="en-US" dirty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effectLst/>
              </a:rPr>
              <a:t>iOS: Objective C or Swift using X-Code</a:t>
            </a:r>
          </a:p>
          <a:p>
            <a:pPr lvl="2"/>
            <a:r>
              <a:rPr lang="en-US" dirty="0">
                <a:effectLst/>
              </a:rPr>
              <a:t>Android: Java or Kotlin using Android Studio (</a:t>
            </a:r>
            <a:r>
              <a:rPr lang="en-US" dirty="0" err="1">
                <a:effectLst/>
              </a:rPr>
              <a:t>intelliJ</a:t>
            </a:r>
            <a:r>
              <a:rPr lang="en-US" dirty="0">
                <a:effectLst/>
              </a:rPr>
              <a:t>)</a:t>
            </a:r>
          </a:p>
          <a:p>
            <a:pPr lvl="2"/>
            <a:r>
              <a:rPr lang="en-US" dirty="0"/>
              <a:t>Cross-platform (Android and iOS) using Flutter and the Dart programming language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Cross-platform using HTML5 &amp; JavaScript: Apache Cordova (Phone-gap, etc.), React Native, Ionic</a:t>
            </a:r>
          </a:p>
          <a:p>
            <a:pPr lvl="2"/>
            <a:r>
              <a:rPr lang="en-US" dirty="0">
                <a:effectLst/>
              </a:rPr>
              <a:t>Cross-platform native code: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. All code except the UI is portable across Windows, Linux, Mac, iOS,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syllabus together on Moodle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Certificate in Mobile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LCC offers a Career Pathway Certificate in Mobile App Development which requires:	</a:t>
            </a:r>
          </a:p>
          <a:p>
            <a:r>
              <a:rPr lang="en-US" sz="3800" dirty="0"/>
              <a:t>Two terms of a programming language:</a:t>
            </a:r>
          </a:p>
          <a:p>
            <a:pPr lvl="1"/>
            <a:r>
              <a:rPr lang="en-US" sz="3200" dirty="0"/>
              <a:t>Beginning and Intermediate C# (CS 133N &amp; 233N)</a:t>
            </a:r>
          </a:p>
          <a:p>
            <a:pPr lvl="1"/>
            <a:r>
              <a:rPr lang="en-US" sz="3200" dirty="0"/>
              <a:t>Beginning and Intermediate C++ (CS 161C+ &amp; 162C+)</a:t>
            </a:r>
          </a:p>
          <a:p>
            <a:r>
              <a:rPr lang="en-US" sz="3800" dirty="0"/>
              <a:t>Intermediate Mobile App </a:t>
            </a:r>
            <a:r>
              <a:rPr lang="en-US" sz="3800" dirty="0" err="1"/>
              <a:t>Dev</a:t>
            </a:r>
            <a:r>
              <a:rPr lang="en-US" sz="3800" dirty="0"/>
              <a:t>: </a:t>
            </a:r>
            <a:r>
              <a:rPr lang="en-US" sz="3800" dirty="0" err="1"/>
              <a:t>iOS</a:t>
            </a:r>
            <a:r>
              <a:rPr lang="en-US" sz="3800" dirty="0"/>
              <a:t> (CS 235IM)</a:t>
            </a:r>
          </a:p>
          <a:p>
            <a:r>
              <a:rPr lang="en-US" sz="3800" dirty="0"/>
              <a:t>Intermediate Mobile App </a:t>
            </a:r>
            <a:r>
              <a:rPr lang="en-US" sz="3800" dirty="0" err="1"/>
              <a:t>Dev</a:t>
            </a:r>
            <a:r>
              <a:rPr lang="en-US" sz="3800" dirty="0"/>
              <a:t>: Android (CS 235AM)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/>
              <a:t>Career Pathways web page: </a:t>
            </a:r>
            <a:r>
              <a:rPr lang="en-US" sz="2300" dirty="0">
                <a:hlinkClick r:id="rId2"/>
              </a:rPr>
              <a:t>http://</a:t>
            </a:r>
            <a:r>
              <a:rPr lang="en-US" sz="2300" dirty="0" err="1">
                <a:hlinkClick r:id="rId2"/>
              </a:rPr>
              <a:t>oregon.ctepathways.org</a:t>
            </a:r>
            <a:r>
              <a:rPr lang="en-US" sz="2300" dirty="0">
                <a:hlinkClick r:id="rId2"/>
              </a:rPr>
              <a:t>/c/post/2338/</a:t>
            </a:r>
            <a:r>
              <a:rPr lang="en-US" sz="2300" dirty="0" err="1">
                <a:hlinkClick r:id="rId2"/>
              </a:rPr>
              <a:t>lcc</a:t>
            </a:r>
            <a:r>
              <a:rPr lang="en-US" sz="2300" dirty="0">
                <a:hlinkClick r:id="rId2"/>
              </a:rPr>
              <a:t>-mobile-application-development-career-</a:t>
            </a:r>
            <a:r>
              <a:rPr lang="en-US" sz="2300" dirty="0" err="1">
                <a:hlinkClick r:id="rId2"/>
              </a:rPr>
              <a:t>pathway.html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047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 Elective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This course (CS235AM) satisfies a </a:t>
            </a:r>
            <a:r>
              <a:rPr lang="en-US" sz="3600" dirty="0"/>
              <a:t>directed </a:t>
            </a:r>
            <a:r>
              <a:rPr lang="en-US" sz="3800" dirty="0"/>
              <a:t>elective requirement for following degrees:	</a:t>
            </a:r>
          </a:p>
          <a:p>
            <a:r>
              <a:rPr lang="en-US" sz="3800" dirty="0"/>
              <a:t>Computer Programming</a:t>
            </a:r>
          </a:p>
          <a:p>
            <a:r>
              <a:rPr lang="en-US" sz="3800" dirty="0"/>
              <a:t>Computer Simulation and Game Development?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382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52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Android Versions are named after deserts. The latest version is Pie.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94B04-799A-864C-B265-EE14BF84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60" y="3072945"/>
            <a:ext cx="4838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225"/>
          </a:xfrm>
        </p:spPr>
        <p:txBody>
          <a:bodyPr>
            <a:normAutofit/>
          </a:bodyPr>
          <a:lstStyle/>
          <a:p>
            <a:r>
              <a:rPr lang="en-US" dirty="0"/>
              <a:t>Android Versions and API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5086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There are version names, numbers and API levels</a:t>
            </a:r>
          </a:p>
          <a:p>
            <a:r>
              <a:rPr lang="en-US" sz="5100" b="1" dirty="0"/>
              <a:t>API28 (Android 9.0) </a:t>
            </a:r>
            <a:r>
              <a:rPr lang="en-US" sz="5100" dirty="0"/>
              <a:t>– </a:t>
            </a:r>
            <a:r>
              <a:rPr lang="en-US" sz="5100" i="1" dirty="0"/>
              <a:t>Pie</a:t>
            </a:r>
            <a:r>
              <a:rPr lang="en-US" sz="5100" dirty="0"/>
              <a:t>, released August 2018</a:t>
            </a:r>
            <a:endParaRPr lang="en-US" sz="5100" b="1" dirty="0"/>
          </a:p>
          <a:p>
            <a:r>
              <a:rPr lang="en-US" sz="5100" b="1" dirty="0"/>
              <a:t>API 27 (Android 8.1)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December 2017. </a:t>
            </a:r>
          </a:p>
          <a:p>
            <a:r>
              <a:rPr lang="en-US" sz="5100" b="1" dirty="0"/>
              <a:t>API 26 (Android 8.0)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August 2017. </a:t>
            </a:r>
          </a:p>
          <a:p>
            <a:r>
              <a:rPr lang="en-US" sz="5100" b="1" dirty="0"/>
              <a:t>API 25 (Android 7.1)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December 2016. </a:t>
            </a:r>
          </a:p>
          <a:p>
            <a:r>
              <a:rPr lang="en-US" sz="5100" b="1" dirty="0"/>
              <a:t>API 24 (Android 7.0)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August 2016. </a:t>
            </a:r>
          </a:p>
          <a:p>
            <a:r>
              <a:rPr lang="en-US" sz="5100" b="1" dirty="0"/>
              <a:t>API 23 (Android 6.0)</a:t>
            </a:r>
            <a:r>
              <a:rPr lang="en-US" sz="5100" dirty="0"/>
              <a:t> – </a:t>
            </a:r>
            <a:r>
              <a:rPr lang="en-US" sz="5100" i="1" dirty="0"/>
              <a:t>Marshmallow</a:t>
            </a:r>
            <a:r>
              <a:rPr lang="en-US" sz="5100" dirty="0"/>
              <a:t>, released August 2015. </a:t>
            </a:r>
          </a:p>
          <a:p>
            <a:r>
              <a:rPr lang="en-US" sz="5100" b="1" dirty="0"/>
              <a:t>API 22 (Android 5.1)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March 2015. </a:t>
            </a:r>
          </a:p>
          <a:p>
            <a:r>
              <a:rPr lang="en-US" sz="5100" b="1" dirty="0"/>
              <a:t>API 21 (Android 5.0)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November 2014. </a:t>
            </a:r>
          </a:p>
          <a:p>
            <a:r>
              <a:rPr lang="en-US" sz="5100" b="1" dirty="0"/>
              <a:t>API 20 (Android 4.4W)</a:t>
            </a:r>
            <a:r>
              <a:rPr lang="en-US" sz="5100" dirty="0"/>
              <a:t> – </a:t>
            </a:r>
            <a:r>
              <a:rPr lang="en-US" sz="5100" i="1" dirty="0"/>
              <a:t>Kitkat Watch</a:t>
            </a:r>
            <a:r>
              <a:rPr lang="en-US" sz="5100" dirty="0"/>
              <a:t>, released June 2014. </a:t>
            </a:r>
          </a:p>
          <a:p>
            <a:r>
              <a:rPr lang="en-US" sz="5100" b="1" dirty="0"/>
              <a:t>API 19 (Android 4.4)</a:t>
            </a:r>
            <a:r>
              <a:rPr lang="en-US" sz="5100" dirty="0"/>
              <a:t> – </a:t>
            </a:r>
            <a:r>
              <a:rPr lang="en-US" sz="5100" i="1" dirty="0"/>
              <a:t>Kitkat</a:t>
            </a:r>
            <a:r>
              <a:rPr lang="en-US" sz="5100" dirty="0"/>
              <a:t>, released October 2013. </a:t>
            </a:r>
          </a:p>
          <a:p>
            <a:pPr marL="0" indent="0">
              <a:buNone/>
            </a:pPr>
            <a:r>
              <a:rPr lang="en-US" sz="3800" dirty="0"/>
              <a:t>Source: </a:t>
            </a:r>
            <a:r>
              <a:rPr lang="en-US" sz="3800" dirty="0">
                <a:hlinkClick r:id="rId2"/>
              </a:rPr>
              <a:t>https://developer.xamarin.com/guides/android/application_fundamentals/understanding_android_api_levels/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753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373783"/>
              </p:ext>
            </p:extLst>
          </p:nvPr>
        </p:nvGraphicFramePr>
        <p:xfrm>
          <a:off x="457200" y="1600200"/>
          <a:ext cx="3811200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apps + activity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Navigation with the ActionBar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App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Menus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205518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 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the Google Play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Development Environment for Xamarin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sz="2800" dirty="0"/>
              <a:t>Uses Mono framework, Open-source, cross-platform port of a subset of Microsoft’s  .NET Libraries</a:t>
            </a:r>
          </a:p>
          <a:p>
            <a:pPr lvl="2"/>
            <a:r>
              <a:rPr lang="en-US" sz="2800" dirty="0"/>
              <a:t>IDEs:</a:t>
            </a:r>
          </a:p>
          <a:p>
            <a:pPr lvl="3"/>
            <a:r>
              <a:rPr lang="en-US" sz="2400" dirty="0">
                <a:effectLst/>
              </a:rPr>
              <a:t>Visual </a:t>
            </a:r>
            <a:r>
              <a:rPr lang="en-US" sz="2400" dirty="0"/>
              <a:t>Studio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www.visualstudio.com</a:t>
            </a:r>
            <a:endParaRPr lang="en-US" sz="2400" dirty="0">
              <a:effectLst/>
            </a:endParaRPr>
          </a:p>
          <a:p>
            <a:pPr lvl="4"/>
            <a:r>
              <a:rPr lang="en-US" sz="2400" dirty="0">
                <a:effectLst/>
              </a:rPr>
              <a:t> for Mac OS (Based on </a:t>
            </a:r>
            <a:r>
              <a:rPr lang="en-US" sz="2400" dirty="0" err="1">
                <a:effectLst/>
              </a:rPr>
              <a:t>MonoDevelop</a:t>
            </a:r>
            <a:r>
              <a:rPr lang="en-US" sz="2400" dirty="0"/>
              <a:t>)</a:t>
            </a:r>
          </a:p>
          <a:p>
            <a:pPr lvl="4"/>
            <a:r>
              <a:rPr lang="en-US" sz="2400" dirty="0"/>
              <a:t>for Windows</a:t>
            </a:r>
          </a:p>
          <a:p>
            <a:pPr lvl="3"/>
            <a:r>
              <a:rPr lang="en-US" sz="2400" dirty="0"/>
              <a:t>Jet Brains Rider (new in 2017) </a:t>
            </a:r>
            <a:r>
              <a:rPr lang="en-US" sz="2400" dirty="0">
                <a:hlinkClick r:id="rId3"/>
              </a:rPr>
              <a:t>https://www.jetbrains.com/rider/</a:t>
            </a:r>
            <a:endParaRPr lang="en-US" sz="2400" dirty="0"/>
          </a:p>
          <a:p>
            <a:pPr lvl="4"/>
            <a:r>
              <a:rPr lang="en-US" sz="2400" dirty="0"/>
              <a:t>for Windows</a:t>
            </a:r>
          </a:p>
          <a:p>
            <a:pPr lvl="4"/>
            <a:r>
              <a:rPr lang="en-US" sz="2400" dirty="0"/>
              <a:t>for Mac</a:t>
            </a:r>
          </a:p>
          <a:p>
            <a:pPr lvl="4"/>
            <a:r>
              <a:rPr lang="en-US" sz="2400" dirty="0"/>
              <a:t>for Linux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>
                <a:effectLst/>
              </a:rPr>
              <a:t>Android Debug Bridge (ADB) - part of the Android SDK </a:t>
            </a:r>
            <a:endParaRPr lang="en-US" sz="4400" dirty="0"/>
          </a:p>
          <a:p>
            <a:pPr lvl="1"/>
            <a:r>
              <a:rPr lang="en-US" sz="3600" dirty="0"/>
              <a:t>Connects the IDE to a device or Emulator</a:t>
            </a:r>
          </a:p>
          <a:p>
            <a:r>
              <a:rPr lang="en-US" sz="4400" dirty="0">
                <a:effectLst/>
              </a:rPr>
              <a:t>Google Emulator (part of the Android SDK)</a:t>
            </a:r>
          </a:p>
          <a:p>
            <a:pPr lvl="1"/>
            <a:r>
              <a:rPr lang="en-US" sz="3600" dirty="0"/>
              <a:t>Cross-platform (Windows, Mac, Linux)</a:t>
            </a:r>
          </a:p>
          <a:p>
            <a:pPr lvl="1"/>
            <a:r>
              <a:rPr lang="en-US" sz="3600" dirty="0"/>
              <a:t>Notoriously slow</a:t>
            </a:r>
            <a:endParaRPr lang="en-US" sz="3600" dirty="0">
              <a:effectLst/>
            </a:endParaRPr>
          </a:p>
          <a:p>
            <a:pPr lvl="1"/>
            <a:r>
              <a:rPr lang="en-US" sz="3600" dirty="0">
                <a:effectLst/>
              </a:rPr>
              <a:t>Intel </a:t>
            </a:r>
            <a:r>
              <a:rPr lang="en-US" sz="3600" dirty="0" err="1">
                <a:effectLst/>
              </a:rPr>
              <a:t>Haxm</a:t>
            </a:r>
            <a:r>
              <a:rPr lang="en-US" sz="3600" dirty="0">
                <a:effectLst/>
              </a:rPr>
              <a:t> </a:t>
            </a:r>
            <a:r>
              <a:rPr lang="mr-IN" sz="3600" dirty="0">
                <a:effectLst/>
              </a:rPr>
              <a:t>–</a:t>
            </a:r>
            <a:r>
              <a:rPr lang="en-US" sz="3600" dirty="0">
                <a:effectLst/>
              </a:rPr>
              <a:t> speeds up the Google emulators</a:t>
            </a:r>
            <a:endParaRPr lang="en-US" sz="3600" dirty="0"/>
          </a:p>
          <a:p>
            <a:pPr lvl="2"/>
            <a:r>
              <a:rPr lang="en-US" sz="2900" dirty="0"/>
              <a:t>Downloadable via the Android SDK Manager</a:t>
            </a:r>
            <a:endParaRPr lang="en-US" sz="2900" dirty="0">
              <a:effectLst/>
            </a:endParaRPr>
          </a:p>
          <a:p>
            <a:r>
              <a:rPr lang="en-US" sz="4400" dirty="0" err="1">
                <a:effectLst/>
              </a:rPr>
              <a:t>GenyMotion</a:t>
            </a:r>
            <a:endParaRPr lang="en-US" sz="4400" dirty="0">
              <a:effectLst/>
            </a:endParaRPr>
          </a:p>
          <a:p>
            <a:pPr lvl="1"/>
            <a:r>
              <a:rPr lang="en-US" sz="3600" dirty="0">
                <a:hlinkClick r:id="rId2"/>
              </a:rPr>
              <a:t>https://www.genymotion.com/pricing-and-licensing</a:t>
            </a:r>
            <a:r>
              <a:rPr lang="en-US" sz="3600" dirty="0"/>
              <a:t> </a:t>
            </a:r>
          </a:p>
          <a:p>
            <a:pPr lvl="1"/>
            <a:r>
              <a:rPr lang="en-US" sz="3600" dirty="0">
                <a:effectLst/>
              </a:rPr>
              <a:t>The Individual, Basic plan is free</a:t>
            </a:r>
          </a:p>
          <a:p>
            <a:r>
              <a:rPr lang="en-US" sz="4400" dirty="0">
                <a:effectLst/>
              </a:rPr>
              <a:t>Visual Studio </a:t>
            </a:r>
            <a:r>
              <a:rPr lang="en-US" sz="4400" dirty="0"/>
              <a:t>Android Emulator </a:t>
            </a:r>
          </a:p>
          <a:p>
            <a:pPr lvl="1"/>
            <a:r>
              <a:rPr lang="en-US" sz="3600" dirty="0">
                <a:hlinkClick r:id="rId3"/>
              </a:rPr>
              <a:t>https://www.visualstudio.com/en-us/features/msft-android-emulator-vs.aspx</a:t>
            </a:r>
            <a:endParaRPr lang="en-US" sz="3600" dirty="0"/>
          </a:p>
          <a:p>
            <a:pPr lvl="1"/>
            <a:r>
              <a:rPr lang="en-US" sz="3600" dirty="0">
                <a:effectLst/>
              </a:rPr>
              <a:t>Requires Windows 10</a:t>
            </a:r>
          </a:p>
          <a:p>
            <a:r>
              <a:rPr lang="en-US" sz="4400" dirty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BSEE from PSU, MA from UO</a:t>
            </a:r>
          </a:p>
          <a:p>
            <a:r>
              <a:rPr lang="en-US" dirty="0"/>
              <a:t>Worked as a EE at </a:t>
            </a:r>
            <a:r>
              <a:rPr lang="en-US" dirty="0" err="1"/>
              <a:t>TriQuint</a:t>
            </a:r>
            <a:r>
              <a:rPr lang="en-US" dirty="0"/>
              <a:t> Semiconductor, then morphed into a software engineer</a:t>
            </a:r>
          </a:p>
          <a:p>
            <a:r>
              <a:rPr lang="en-US" dirty="0"/>
              <a:t>Senior software engineer at </a:t>
            </a:r>
            <a:r>
              <a:rPr lang="en-US" dirty="0" err="1"/>
              <a:t>Axian</a:t>
            </a:r>
            <a:r>
              <a:rPr lang="en-US" dirty="0"/>
              <a:t> Inc.</a:t>
            </a:r>
          </a:p>
          <a:p>
            <a:r>
              <a:rPr lang="en-US" dirty="0"/>
              <a:t>Started Creative </a:t>
            </a:r>
            <a:r>
              <a:rPr lang="en-US" dirty="0" err="1"/>
              <a:t>CyberSolutions</a:t>
            </a:r>
            <a:r>
              <a:rPr lang="en-US" dirty="0"/>
              <a:t>, a software development business</a:t>
            </a:r>
          </a:p>
          <a:p>
            <a:r>
              <a:rPr lang="en-US" dirty="0"/>
              <a:t>Started teaching at LCC in 2009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degree or certificate are you pursuing?</a:t>
            </a:r>
          </a:p>
          <a:p>
            <a:r>
              <a:rPr lang="en-US" dirty="0"/>
              <a:t>What mobile devices do you own?</a:t>
            </a:r>
          </a:p>
          <a:p>
            <a:r>
              <a:rPr lang="en-US" dirty="0"/>
              <a:t>Programming experience?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learn to do mobile app development?</a:t>
            </a:r>
          </a:p>
          <a:p>
            <a:pPr lvl="1"/>
            <a:r>
              <a:rPr lang="en-US" dirty="0"/>
              <a:t>Why Android?</a:t>
            </a:r>
          </a:p>
          <a:p>
            <a:r>
              <a:rPr lang="en-US" dirty="0"/>
              <a:t>How is mobile app development different from other types of development?</a:t>
            </a:r>
          </a:p>
          <a:p>
            <a:r>
              <a:rPr lang="en-US" dirty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1. 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Mobile users outnumber desktop users</a:t>
            </a:r>
          </a:p>
          <a:p>
            <a:endParaRPr lang="en-US" dirty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Android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Android devices outnumber iOS devices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shipped, source: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Share of US Smartphone Operating Systems in Q3, 2015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Nielson Company, 12/17/2015 </a:t>
            </a:r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773</Words>
  <Application>Microsoft Macintosh PowerPoint</Application>
  <PresentationFormat>On-screen Show (4:3)</PresentationFormat>
  <Paragraphs>147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Mobile Application Development: Android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Android app development?</vt:lpstr>
      <vt:lpstr>Market Share of US Smartphone Operating Systems in Q3, 2015</vt:lpstr>
      <vt:lpstr>Why learn mobile app development?</vt:lpstr>
      <vt:lpstr>Why learn mobile app development? 2. It’s fun and interesting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Certificate in Mobile Application Development</vt:lpstr>
      <vt:lpstr>Degree Elective Requirements</vt:lpstr>
      <vt:lpstr>Android Versions</vt:lpstr>
      <vt:lpstr>Android Versions and API Levels</vt:lpstr>
      <vt:lpstr>Development Environment for Xamarin Android</vt:lpstr>
      <vt:lpstr>Testing and Emulators for Android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/>
  <cp:revision>47</cp:revision>
  <dcterms:created xsi:type="dcterms:W3CDTF">2016-03-27T03:55:45Z</dcterms:created>
  <dcterms:modified xsi:type="dcterms:W3CDTF">2018-09-24T20:40:57Z</dcterms:modified>
</cp:coreProperties>
</file>