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8"/>
  </p:notesMasterIdLst>
  <p:sldIdLst>
    <p:sldId id="256" r:id="rId2"/>
    <p:sldId id="264" r:id="rId3"/>
    <p:sldId id="267" r:id="rId4"/>
    <p:sldId id="265" r:id="rId5"/>
    <p:sldId id="268" r:id="rId6"/>
    <p:sldId id="266" r:id="rId7"/>
    <p:sldId id="272" r:id="rId8"/>
    <p:sldId id="273" r:id="rId9"/>
    <p:sldId id="274" r:id="rId10"/>
    <p:sldId id="275" r:id="rId11"/>
    <p:sldId id="276" r:id="rId12"/>
    <p:sldId id="269" r:id="rId13"/>
    <p:sldId id="270" r:id="rId14"/>
    <p:sldId id="277" r:id="rId15"/>
    <p:sldId id="27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5"/>
            <p14:sldId id="268"/>
            <p14:sldId id="266"/>
          </p14:sldIdLst>
        </p14:section>
        <p14:section name="Untitled Section" id="{40D5F567-697D-144C-AE61-72CA3F64225C}">
          <p14:sldIdLst>
            <p14:sldId id="272"/>
            <p14:sldId id="273"/>
            <p14:sldId id="274"/>
            <p14:sldId id="275"/>
            <p14:sldId id="276"/>
            <p14:sldId id="269"/>
            <p14:sldId id="270"/>
            <p14:sldId id="277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/>
    <p:restoredTop sz="93163" autoAdjust="0"/>
  </p:normalViewPr>
  <p:slideViewPr>
    <p:cSldViewPr snapToGrid="0" snapToObjects="1">
      <p:cViewPr varScale="1">
        <p:scale>
          <a:sx n="117" d="100"/>
          <a:sy n="117" d="100"/>
        </p:scale>
        <p:origin x="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linear.html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linear_layout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Relative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relative.html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relative_layout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Table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grid.html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table_layout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Grid Layout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gridlayout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GridLayout.html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widget/LinearLayout.html#attr_android:gravity" TargetMode="External"/><Relationship Id="rId3" Type="http://schemas.openxmlformats.org/officeDocument/2006/relationships/hyperlink" Target="https://developer.android.com/reference/android/widget/LinearLayout.LayoutParams.html#attr_android:layout_gravit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Layouts and Menus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/>
              <a:t>Spring </a:t>
            </a:r>
            <a:r>
              <a:rPr lang="en-US" smtClean="0"/>
              <a:t>2017</a:t>
            </a:r>
            <a:endParaRPr lang="en-US" dirty="0" smtClean="0"/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87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vertical layout </a:t>
            </a:r>
            <a:r>
              <a:rPr lang="en-US" b="1" dirty="0" smtClean="0"/>
              <a:t>with </a:t>
            </a:r>
            <a:r>
              <a:rPr lang="en-US" b="1"/>
              <a:t>buttons </a:t>
            </a:r>
            <a:r>
              <a:rPr lang="en-US" b="1" smtClean="0"/>
              <a:t>centered </a:t>
            </a:r>
            <a:r>
              <a:rPr lang="en-US" b="1" dirty="0"/>
              <a:t>horizontally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3828"/>
            <a:ext cx="8229600" cy="21523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gravity attribute for both </a:t>
            </a:r>
            <a:r>
              <a:rPr lang="en-US" dirty="0" smtClean="0"/>
              <a:t>buttons:</a:t>
            </a:r>
            <a:br>
              <a:rPr lang="en-US" dirty="0" smtClean="0"/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android:gravity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="center"</a:t>
            </a:r>
          </a:p>
          <a:p>
            <a:r>
              <a:rPr lang="en-US" dirty="0" smtClean="0">
                <a:latin typeface="Calibri"/>
                <a:cs typeface="Calibri"/>
              </a:rPr>
              <a:t>This </a:t>
            </a:r>
            <a:r>
              <a:rPr lang="en-US" dirty="0">
                <a:latin typeface="Calibri"/>
                <a:cs typeface="Calibri"/>
              </a:rPr>
              <a:t>an attribute of the LinearLayout, not the Button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5" y="2144486"/>
            <a:ext cx="3757930" cy="127063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5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vs. </a:t>
            </a:r>
            <a:r>
              <a:rPr lang="en-US" dirty="0" err="1"/>
              <a:t>layout_gravity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/>
              <a:t>gravity attribute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dirty="0"/>
              <a:t>Determines how the </a:t>
            </a:r>
            <a:r>
              <a:rPr lang="en-US" u="sng" dirty="0"/>
              <a:t>items contained</a:t>
            </a:r>
            <a:r>
              <a:rPr lang="en-US" dirty="0"/>
              <a:t> by this item will be positioned.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sz="2000" dirty="0">
                <a:hlinkClick r:id="rId2"/>
              </a:rPr>
              <a:t>https://developer.android.com/reference/android/widget/LinearLayout.html#attr_android:gravity</a:t>
            </a:r>
            <a:endParaRPr lang="en-US" sz="2000" dirty="0"/>
          </a:p>
          <a:p>
            <a:r>
              <a:rPr lang="en-US" dirty="0" err="1"/>
              <a:t>layout_gravity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Tells it’s parent how </a:t>
            </a:r>
            <a:r>
              <a:rPr lang="en-US" u="sng" dirty="0"/>
              <a:t>this item</a:t>
            </a:r>
            <a:r>
              <a:rPr lang="en-US" dirty="0"/>
              <a:t> should be positioned.</a:t>
            </a:r>
          </a:p>
          <a:p>
            <a:pPr lvl="1"/>
            <a:r>
              <a:rPr lang="en-US" sz="2000" dirty="0">
                <a:hlinkClick r:id="rId3"/>
              </a:rPr>
              <a:t>https://developer.android.com/reference/android/widget/LinearLayout.LayoutParams.html#attr_android:layout_gravity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2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259874" cy="1143000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widgets is relative to the layout or to other widgets</a:t>
            </a:r>
          </a:p>
          <a:p>
            <a:r>
              <a:rPr lang="en-US" dirty="0"/>
              <a:t>Eliminates the need for nested layouts (better performance)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17073" y="457200"/>
            <a:ext cx="1790541" cy="1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Positioning in a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of the available widget properties:</a:t>
            </a:r>
          </a:p>
          <a:p>
            <a:r>
              <a:rPr lang="en-US" dirty="0"/>
              <a:t>layout_alignTop – Aligns the top of this widget with the layout</a:t>
            </a:r>
          </a:p>
          <a:p>
            <a:r>
              <a:rPr lang="en-US" dirty="0"/>
              <a:t>layout_centerVertical – Centers this widget in the layout</a:t>
            </a:r>
          </a:p>
          <a:p>
            <a:r>
              <a:rPr lang="en-US" dirty="0"/>
              <a:t>layout below – Positions the top edge of this view below another widget</a:t>
            </a:r>
          </a:p>
        </p:txBody>
      </p:sp>
    </p:spTree>
    <p:extLst>
      <p:ext uri="{BB962C8B-B14F-4D97-AF65-F5344CB8AC3E}">
        <p14:creationId xmlns:p14="http://schemas.microsoft.com/office/powerpoint/2010/main" val="35683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2486"/>
          </a:xfrm>
        </p:spPr>
        <p:txBody>
          <a:bodyPr>
            <a:normAutofit fontScale="90000"/>
          </a:bodyPr>
          <a:lstStyle/>
          <a:p>
            <a:r>
              <a:rPr lang="en-US" smtClean="0"/>
              <a:t>Changing Layouts for Orientation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2906" y="2784294"/>
            <a:ext cx="2901587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00600" y="2590800"/>
            <a:ext cx="3113358" cy="17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Folder Names Identify </a:t>
            </a:r>
            <a:br>
              <a:rPr lang="en-US" dirty="0" smtClean="0"/>
            </a:br>
            <a:r>
              <a:rPr lang="en-US" dirty="0" smtClean="0"/>
              <a:t>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068763"/>
          </a:xfrm>
        </p:spPr>
        <p:txBody>
          <a:bodyPr/>
          <a:lstStyle/>
          <a:p>
            <a:r>
              <a:rPr lang="en-US" dirty="0"/>
              <a:t>Portrait</a:t>
            </a:r>
          </a:p>
          <a:p>
            <a:pPr lvl="1"/>
            <a:r>
              <a:rPr lang="en-US" dirty="0"/>
              <a:t>Default orientation</a:t>
            </a:r>
          </a:p>
          <a:p>
            <a:pPr lvl="1"/>
            <a:r>
              <a:rPr lang="en-US" dirty="0"/>
              <a:t>Folder name: layout or layout-port</a:t>
            </a:r>
          </a:p>
          <a:p>
            <a:r>
              <a:rPr lang="en-US" dirty="0"/>
              <a:t>Landscape</a:t>
            </a:r>
          </a:p>
          <a:p>
            <a:pPr lvl="1"/>
            <a:r>
              <a:rPr lang="en-US" dirty="0"/>
              <a:t>Folder name: </a:t>
            </a:r>
            <a:r>
              <a:rPr lang="en-US" dirty="0" smtClean="0"/>
              <a:t>layout-land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30" y="2788886"/>
            <a:ext cx="1943100" cy="292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08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7943"/>
          </a:xfrm>
        </p:spPr>
        <p:txBody>
          <a:bodyPr/>
          <a:lstStyle/>
          <a:p>
            <a:r>
              <a:rPr lang="en-US" dirty="0" smtClean="0"/>
              <a:t>Location of the XML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6258"/>
            <a:ext cx="8229600" cy="3959906"/>
          </a:xfrm>
        </p:spPr>
        <p:txBody>
          <a:bodyPr>
            <a:normAutofit/>
          </a:bodyPr>
          <a:lstStyle/>
          <a:p>
            <a:r>
              <a:rPr lang="en-US" b="1" dirty="0" smtClean="0"/>
              <a:t>Portrait</a:t>
            </a:r>
            <a:br>
              <a:rPr lang="en-US" b="1" dirty="0" smtClean="0"/>
            </a:br>
            <a:r>
              <a:rPr lang="en-US" dirty="0"/>
              <a:t>R</a:t>
            </a:r>
            <a:r>
              <a:rPr lang="en-US" dirty="0" smtClean="0"/>
              <a:t>esources/</a:t>
            </a:r>
            <a:r>
              <a:rPr lang="en-US" dirty="0" smtClean="0">
                <a:solidFill>
                  <a:srgbClr val="0070C0"/>
                </a:solidFill>
              </a:rPr>
              <a:t>layout</a:t>
            </a:r>
            <a:r>
              <a:rPr lang="en-US" dirty="0" smtClean="0"/>
              <a:t>/</a:t>
            </a:r>
            <a:r>
              <a:rPr lang="en-US" dirty="0" err="1" smtClean="0"/>
              <a:t>activity_main.xml</a:t>
            </a:r>
            <a:endParaRPr lang="en-US" dirty="0"/>
          </a:p>
          <a:p>
            <a:r>
              <a:rPr lang="en-US" b="1" dirty="0" smtClean="0"/>
              <a:t>Landscape</a:t>
            </a:r>
            <a:br>
              <a:rPr lang="en-US" b="1" dirty="0" smtClean="0"/>
            </a:br>
            <a:r>
              <a:rPr lang="en-US" dirty="0"/>
              <a:t>R</a:t>
            </a:r>
            <a:r>
              <a:rPr lang="en-US" dirty="0" smtClean="0"/>
              <a:t>esources/</a:t>
            </a:r>
            <a:r>
              <a:rPr lang="en-US" dirty="0" smtClean="0">
                <a:solidFill>
                  <a:srgbClr val="0070C0"/>
                </a:solidFill>
              </a:rPr>
              <a:t>layout-land</a:t>
            </a:r>
            <a:r>
              <a:rPr lang="en-US" dirty="0" smtClean="0"/>
              <a:t>/</a:t>
            </a:r>
            <a:r>
              <a:rPr lang="en-US" dirty="0" err="1" smtClean="0"/>
              <a:t>activity_main.xml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2588837"/>
              </p:ext>
            </p:extLst>
          </p:nvPr>
        </p:nvGraphicFramePr>
        <p:xfrm>
          <a:off x="356277" y="2033752"/>
          <a:ext cx="3991801" cy="42982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8745757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UI Layouts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Layout is a container that provides a way to arrange the location of UI controls (widgets)</a:t>
            </a:r>
          </a:p>
          <a:p>
            <a:r>
              <a:rPr lang="en-US" dirty="0" smtClean="0"/>
              <a:t>All layout classes inherit from the </a:t>
            </a:r>
            <a:r>
              <a:rPr lang="en-US" dirty="0" err="1" smtClean="0"/>
              <a:t>ViewGroup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Layouts can be nested</a:t>
            </a:r>
          </a:p>
          <a:p>
            <a:r>
              <a:rPr lang="en-US" dirty="0" smtClean="0"/>
              <a:t>Layouts can be specified in AXML or programmatically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Layouts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3566216" cy="4525963"/>
          </a:xfrm>
        </p:spPr>
        <p:txBody>
          <a:bodyPr/>
          <a:lstStyle/>
          <a:p>
            <a:r>
              <a:rPr lang="en-US" dirty="0" smtClean="0"/>
              <a:t>Linear Layout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Relative Layout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05528" y="1600200"/>
            <a:ext cx="4281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Grid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6487" y="2841530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36419"/>
            <a:ext cx="1969726" cy="118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79393" y="2500325"/>
            <a:ext cx="1006504" cy="172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possible linear layout orientations:</a:t>
            </a:r>
          </a:p>
          <a:p>
            <a:pPr lvl="1"/>
            <a:r>
              <a:rPr lang="en-US" dirty="0" smtClean="0"/>
              <a:t>Horizontal: </a:t>
            </a:r>
            <a:br>
              <a:rPr lang="en-US" dirty="0" smtClean="0"/>
            </a:br>
            <a:r>
              <a:rPr lang="en-US" dirty="0" smtClean="0"/>
              <a:t>Widgets are stacked side-by-side</a:t>
            </a:r>
          </a:p>
          <a:p>
            <a:pPr lvl="1"/>
            <a:r>
              <a:rPr lang="en-US" dirty="0" smtClean="0"/>
              <a:t>Vertical: </a:t>
            </a:r>
            <a:br>
              <a:rPr lang="en-US" dirty="0" smtClean="0"/>
            </a:br>
            <a:r>
              <a:rPr lang="en-US" dirty="0" smtClean="0"/>
              <a:t>Widgets are stacked one above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smtClean="0"/>
              <a:t>below another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83" y="2908958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490" y="4413247"/>
            <a:ext cx="1006504" cy="17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 Orientation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Horizontal and Vertical Orientations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&lt;LinearLayout</a:t>
            </a:r>
            <a:br>
              <a:rPr lang="en-US" dirty="0"/>
            </a:br>
            <a:r>
              <a:rPr lang="en-US" dirty="0"/>
              <a:t>        android:orientation="vertical"</a:t>
            </a:r>
            <a:br>
              <a:rPr lang="en-US" dirty="0"/>
            </a:br>
            <a:r>
              <a:rPr lang="en-US" dirty="0"/>
              <a:t>        android:layout_width="fill_parent"</a:t>
            </a:r>
            <a:br>
              <a:rPr lang="en-US" dirty="0"/>
            </a:br>
            <a:r>
              <a:rPr lang="en-US" dirty="0"/>
              <a:t>        android:layout_height="fill_parent"&gt;</a:t>
            </a:r>
            <a:br>
              <a:rPr lang="en-US" dirty="0"/>
            </a:br>
            <a:r>
              <a:rPr lang="en-US" dirty="0"/>
              <a:t>        &lt;ImageView</a:t>
            </a:r>
            <a:br>
              <a:rPr lang="en-US" dirty="0"/>
            </a:br>
            <a:r>
              <a:rPr lang="en-US" dirty="0"/>
              <a:t>          </a:t>
            </a:r>
            <a:r>
              <a:rPr lang="en-US" dirty="0" smtClean="0"/>
              <a:t>android:tag=”Details omitted"</a:t>
            </a:r>
            <a:r>
              <a:rPr lang="en-US" dirty="0"/>
              <a:t> /&gt;</a:t>
            </a:r>
            <a:br>
              <a:rPr lang="en-US" dirty="0"/>
            </a:br>
            <a:r>
              <a:rPr lang="en-US" dirty="0"/>
              <a:t>        &lt;Button</a:t>
            </a:r>
            <a:br>
              <a:rPr lang="en-US" dirty="0"/>
            </a:br>
            <a:r>
              <a:rPr lang="en-US" dirty="0"/>
              <a:t>           </a:t>
            </a:r>
            <a:r>
              <a:rPr lang="en-US" dirty="0" smtClean="0"/>
              <a:t>android:tag=”Details omitted" /&gt;</a:t>
            </a:r>
            <a:br>
              <a:rPr lang="en-US" dirty="0" smtClean="0"/>
            </a:br>
            <a:r>
              <a:rPr lang="en-US" dirty="0"/>
              <a:t>    &lt;/LinearLayout&gt;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Nested Linear Layouts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81" r="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2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LinearLayout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orientation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weight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gravity</a:t>
            </a: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6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65514"/>
          </a:xfrm>
        </p:spPr>
        <p:txBody>
          <a:bodyPr>
            <a:normAutofit fontScale="90000"/>
          </a:bodyPr>
          <a:lstStyle/>
          <a:p>
            <a:r>
              <a:rPr lang="en-US" b="1"/>
              <a:t>A horizontal layout where the buttons have no weight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9486"/>
            <a:ext cx="8229600" cy="207667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orientation attribute for the </a:t>
            </a:r>
            <a:r>
              <a:rPr lang="en-US" b="1" dirty="0" smtClean="0"/>
              <a:t>layout:</a:t>
            </a:r>
            <a:endParaRPr lang="en-US" b="1" dirty="0"/>
          </a:p>
          <a:p>
            <a:pPr marL="0" indent="0" algn="ctr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android:orientation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="horizontal"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2678793"/>
            <a:ext cx="3812540" cy="7493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502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horizontal layout where the buttons have equal weight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3429"/>
            <a:ext cx="8229600" cy="2642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weight attribute for both buttons:</a:t>
            </a:r>
            <a:r>
              <a:rPr lang="en-US" dirty="0">
                <a:solidFill>
                  <a:srgbClr val="2D2DB9"/>
                </a:solidFill>
                <a:latin typeface="Calibri"/>
                <a:cs typeface="Calibri"/>
              </a:rPr>
              <a:t/>
            </a:r>
            <a:br>
              <a:rPr lang="en-US" dirty="0">
                <a:solidFill>
                  <a:srgbClr val="2D2DB9"/>
                </a:solidFill>
                <a:latin typeface="Calibri"/>
                <a:cs typeface="Calibri"/>
              </a:rPr>
            </a:br>
            <a:r>
              <a:rPr lang="en-US" sz="28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android:layout_weight</a:t>
            </a:r>
            <a:r>
              <a:rPr lang="en-US" sz="28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"1</a:t>
            </a:r>
            <a:r>
              <a:rPr lang="en-US" sz="28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7" y="2565972"/>
            <a:ext cx="3776345" cy="80454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9516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5993</TotalTime>
  <Words>448</Words>
  <Application>Microsoft Macintosh PowerPoint</Application>
  <PresentationFormat>On-screen Show (4:3)</PresentationFormat>
  <Paragraphs>114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Corbel</vt:lpstr>
      <vt:lpstr>Courier</vt:lpstr>
      <vt:lpstr>Arial</vt:lpstr>
      <vt:lpstr>Twilight</vt:lpstr>
      <vt:lpstr>Layouts and Menus</vt:lpstr>
      <vt:lpstr>Course Schedule</vt:lpstr>
      <vt:lpstr>Android UI Layouts</vt:lpstr>
      <vt:lpstr>Types of Layouts</vt:lpstr>
      <vt:lpstr>Linear Layout</vt:lpstr>
      <vt:lpstr>Linear Layout Orientation</vt:lpstr>
      <vt:lpstr>Common LinearLayout Attributes</vt:lpstr>
      <vt:lpstr>A horizontal layout where the buttons have no weight </vt:lpstr>
      <vt:lpstr>A horizontal layout where the buttons have equal weight </vt:lpstr>
      <vt:lpstr>A vertical layout with buttons centered horizontally </vt:lpstr>
      <vt:lpstr>gravity vs. layout_gravity</vt:lpstr>
      <vt:lpstr>Relative Layout</vt:lpstr>
      <vt:lpstr>Positioning in a Relative Layout</vt:lpstr>
      <vt:lpstr>Changing Layouts for Orientation</vt:lpstr>
      <vt:lpstr>Folder Names Identify  the Layout</vt:lpstr>
      <vt:lpstr>Location of the XML Files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86</cp:revision>
  <dcterms:created xsi:type="dcterms:W3CDTF">2016-04-03T17:10:44Z</dcterms:created>
  <dcterms:modified xsi:type="dcterms:W3CDTF">2017-05-08T17:48:36Z</dcterms:modified>
</cp:coreProperties>
</file>