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8" r:id="rId3"/>
    <p:sldId id="276" r:id="rId4"/>
    <p:sldId id="277" r:id="rId5"/>
    <p:sldId id="269" r:id="rId6"/>
    <p:sldId id="270" r:id="rId7"/>
    <p:sldId id="274" r:id="rId8"/>
    <p:sldId id="271" r:id="rId9"/>
    <p:sldId id="258" r:id="rId10"/>
    <p:sldId id="272" r:id="rId11"/>
    <p:sldId id="273" r:id="rId12"/>
    <p:sldId id="275" r:id="rId13"/>
    <p:sldId id="260" r:id="rId14"/>
    <p:sldId id="261" r:id="rId15"/>
    <p:sldId id="262" r:id="rId16"/>
    <p:sldId id="278" r:id="rId17"/>
    <p:sldId id="279" r:id="rId18"/>
    <p:sldId id="280" r:id="rId19"/>
    <p:sldId id="281" r:id="rId20"/>
    <p:sldId id="264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740"/>
  </p:normalViewPr>
  <p:slideViewPr>
    <p:cSldViewPr snapToGrid="0" snapToObjects="1">
      <p:cViewPr varScale="1">
        <p:scale>
          <a:sx n="124" d="100"/>
          <a:sy n="124" d="100"/>
        </p:scale>
        <p:origin x="18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2AA1-1225-9048-80C3-2B6F58548154}" type="datetimeFigureOut">
              <a:rPr lang="en-US" smtClean="0"/>
              <a:t>1/8/18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6C7D-DFD8-944D-93E3-D07F7EB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roll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0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outline for</a:t>
            </a:r>
            <a:r>
              <a:rPr lang="en-US" baseline="0" dirty="0" smtClean="0"/>
              <a:t> today’s session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0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</a:t>
            </a:r>
            <a:r>
              <a:rPr lang="en-US" baseline="0" dirty="0" smtClean="0"/>
              <a:t> up the Collaborate whiteboard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0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2010, Steve</a:t>
            </a:r>
            <a:r>
              <a:rPr lang="en-US" baseline="0" dirty="0" smtClean="0"/>
              <a:t> Jobs famously announced the beginning of the “post-PC era”.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0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outline for</a:t>
            </a:r>
            <a:r>
              <a:rPr lang="en-US" baseline="0" dirty="0" smtClean="0"/>
              <a:t> today’s session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0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0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0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outline for</a:t>
            </a:r>
            <a:r>
              <a:rPr lang="en-US" baseline="0" dirty="0" smtClean="0"/>
              <a:t> today’s session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0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1/8/18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1/8/18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0144-19AD-4D4E-902D-E18AF93089D3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regon.ctepathways.org/c/post/2338/lcc-mobile-application-development-career-pathway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xamarin.com/guides/android/application_fundamentals/understanding_android_api_level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visualstudio.com/" TargetMode="External"/><Relationship Id="rId3" Type="http://schemas.openxmlformats.org/officeDocument/2006/relationships/hyperlink" Target="https://www.jetbrains.com/rider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enymotion.com/pricing-and-licensing" TargetMode="External"/><Relationship Id="rId3" Type="http://schemas.openxmlformats.org/officeDocument/2006/relationships/hyperlink" Target="https://www.visualstudio.com/en-us/features/msft-android-emulator-vs.asp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>
            <a:alphaModFix amt="31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1718" y="1217745"/>
            <a:ext cx="8589173" cy="2671183"/>
          </a:xfrm>
        </p:spPr>
        <p:txBody>
          <a:bodyPr>
            <a:noAutofit/>
          </a:bodyPr>
          <a:lstStyle/>
          <a:p>
            <a:r>
              <a:rPr lang="en-US" sz="6600" dirty="0" smtClean="0"/>
              <a:t>Mobile Application Development: Android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525" y="4327586"/>
            <a:ext cx="3338780" cy="893122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CS235AM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600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learn </a:t>
            </a:r>
            <a:r>
              <a:rPr lang="en-US" dirty="0" smtClean="0"/>
              <a:t>mobile </a:t>
            </a:r>
            <a:r>
              <a:rPr lang="en-US" dirty="0"/>
              <a:t>app development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It’s fun and </a:t>
            </a:r>
            <a:r>
              <a:rPr lang="en-US" dirty="0" smtClean="0"/>
              <a:t>interesting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is fun and interesting about it to you?</a:t>
            </a:r>
          </a:p>
        </p:txBody>
      </p:sp>
    </p:spTree>
    <p:extLst>
      <p:ext uri="{BB962C8B-B14F-4D97-AF65-F5344CB8AC3E}">
        <p14:creationId xmlns:p14="http://schemas.microsoft.com/office/powerpoint/2010/main" val="32220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learn </a:t>
            </a:r>
            <a:r>
              <a:rPr lang="en-US" dirty="0" smtClean="0"/>
              <a:t>mobile </a:t>
            </a:r>
            <a:r>
              <a:rPr lang="en-US" dirty="0"/>
              <a:t>app development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2. It’s fun and interesting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apps are more “personal”. They go with you everywhere</a:t>
            </a:r>
          </a:p>
          <a:p>
            <a:r>
              <a:rPr lang="en-US" dirty="0" smtClean="0"/>
              <a:t>Mobile devices have interesting sensors: geolocation, temperature, accelerometers, touch, etc.</a:t>
            </a:r>
          </a:p>
          <a:p>
            <a:r>
              <a:rPr lang="en-US" dirty="0" smtClean="0"/>
              <a:t>Mobile phone apps can incorporate communication features</a:t>
            </a:r>
          </a:p>
        </p:txBody>
      </p:sp>
    </p:spTree>
    <p:extLst>
      <p:ext uri="{BB962C8B-B14F-4D97-AF65-F5344CB8AC3E}">
        <p14:creationId xmlns:p14="http://schemas.microsoft.com/office/powerpoint/2010/main" val="33897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is mobile app development different from other types of development?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What differences can you think of?</a:t>
            </a:r>
          </a:p>
        </p:txBody>
      </p:sp>
    </p:spTree>
    <p:extLst>
      <p:ext uri="{BB962C8B-B14F-4D97-AF65-F5344CB8AC3E}">
        <p14:creationId xmlns:p14="http://schemas.microsoft.com/office/powerpoint/2010/main" val="1539861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Differences between desktop and mobile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 smtClean="0">
                <a:effectLst/>
              </a:rPr>
              <a:t>Low power devices require apps that use less memory and processor power.</a:t>
            </a:r>
          </a:p>
          <a:p>
            <a:pPr lvl="2"/>
            <a:r>
              <a:rPr lang="en-US" dirty="0" smtClean="0">
                <a:effectLst/>
              </a:rPr>
              <a:t>Small screens and a wide variety of form factors and screen rotation require flexible UI designs</a:t>
            </a:r>
          </a:p>
          <a:p>
            <a:pPr lvl="2"/>
            <a:r>
              <a:rPr lang="en-US" dirty="0" smtClean="0">
                <a:effectLst/>
              </a:rPr>
              <a:t>Lack of true multi-tasking requires different app lifecycle management (</a:t>
            </a:r>
            <a:r>
              <a:rPr lang="en-US" dirty="0" smtClean="0"/>
              <a:t>prior to Android 5.0 </a:t>
            </a:r>
            <a:r>
              <a:rPr lang="mr-IN" dirty="0" smtClean="0"/>
              <a:t>–</a:t>
            </a:r>
            <a:r>
              <a:rPr lang="en-US" smtClean="0"/>
              <a:t> Lollypop)</a:t>
            </a:r>
            <a:endParaRPr lang="en-US" dirty="0" smtClean="0">
              <a:effectLst/>
            </a:endParaRPr>
          </a:p>
          <a:p>
            <a:pPr lvl="2"/>
            <a:r>
              <a:rPr lang="en-US" dirty="0" smtClean="0">
                <a:effectLst/>
              </a:rPr>
              <a:t>A wide variety of sensors can be used by the app.</a:t>
            </a:r>
          </a:p>
          <a:p>
            <a:pPr lvl="2"/>
            <a:r>
              <a:rPr lang="en-US" dirty="0" smtClean="0">
                <a:effectLst/>
              </a:rPr>
              <a:t>Connectivity to the internet is not always assured- apps need to handle intermittent connectivity.</a:t>
            </a:r>
          </a:p>
          <a:p>
            <a:pPr lvl="2"/>
            <a:r>
              <a:rPr lang="en-US" dirty="0" smtClean="0">
                <a:effectLst/>
              </a:rPr>
              <a:t>Users have higher expectations for responsiveness of the UI.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073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3600" dirty="0" smtClean="0">
                <a:effectLst/>
              </a:rPr>
              <a:t>Development environments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 smtClean="0">
                <a:effectLst/>
              </a:rPr>
              <a:t>iOS: Objective C or Swift using X-Code</a:t>
            </a:r>
          </a:p>
          <a:p>
            <a:pPr lvl="2"/>
            <a:r>
              <a:rPr lang="en-US" dirty="0" smtClean="0">
                <a:effectLst/>
              </a:rPr>
              <a:t>Android: Java using Eclipse or Android Studio (</a:t>
            </a:r>
            <a:r>
              <a:rPr lang="en-US" dirty="0" err="1" smtClean="0">
                <a:effectLst/>
              </a:rPr>
              <a:t>intelliJ</a:t>
            </a:r>
            <a:r>
              <a:rPr lang="en-US" dirty="0" smtClean="0">
                <a:effectLst/>
              </a:rPr>
              <a:t>)</a:t>
            </a:r>
          </a:p>
          <a:p>
            <a:pPr lvl="2"/>
            <a:r>
              <a:rPr lang="en-US" dirty="0" smtClean="0">
                <a:effectLst/>
              </a:rPr>
              <a:t>Cross-platform using HTML5 &amp; JavaScript: Apache Cordova (Phone-gap, etc.), React Native, Iconic</a:t>
            </a:r>
          </a:p>
          <a:p>
            <a:pPr lvl="2"/>
            <a:r>
              <a:rPr lang="en-US" dirty="0" smtClean="0">
                <a:effectLst/>
              </a:rPr>
              <a:t>Cross-platform native code: </a:t>
            </a:r>
            <a:r>
              <a:rPr lang="en-US" dirty="0" err="1" smtClean="0">
                <a:effectLst/>
              </a:rPr>
              <a:t>Xamarin</a:t>
            </a:r>
            <a:r>
              <a:rPr lang="en-US" dirty="0" smtClean="0">
                <a:effectLst/>
              </a:rPr>
              <a:t>. All code except the UI is portable across Windows, Linux, Mac, iOS, and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060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look at the syllabus together on Moodle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35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Certificate in Mobile Application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800" dirty="0" smtClean="0"/>
              <a:t>LCC offers a Career Pathway Certificate in Mobile App Development which requires:	</a:t>
            </a:r>
          </a:p>
          <a:p>
            <a:r>
              <a:rPr lang="en-US" sz="3800" dirty="0" smtClean="0"/>
              <a:t>Two terms of a programming language:</a:t>
            </a:r>
          </a:p>
          <a:p>
            <a:pPr lvl="1"/>
            <a:r>
              <a:rPr lang="en-US" sz="3200" dirty="0" smtClean="0"/>
              <a:t>Beginning and Intermediate C# (CS 133N &amp; 233N)</a:t>
            </a:r>
          </a:p>
          <a:p>
            <a:pPr lvl="1"/>
            <a:r>
              <a:rPr lang="en-US" sz="3200" dirty="0" smtClean="0"/>
              <a:t>Beginning and Intermediate Java (CS 161J &amp; 162J)</a:t>
            </a:r>
          </a:p>
          <a:p>
            <a:pPr lvl="1"/>
            <a:r>
              <a:rPr lang="en-US" sz="3200" dirty="0" smtClean="0"/>
              <a:t>Beginning and Intermediate C++ (CS 161C+ &amp; 162C+)</a:t>
            </a:r>
          </a:p>
          <a:p>
            <a:r>
              <a:rPr lang="en-US" sz="3800" dirty="0" smtClean="0"/>
              <a:t>Intermediate Mobile App </a:t>
            </a:r>
            <a:r>
              <a:rPr lang="en-US" sz="3800" dirty="0" err="1" smtClean="0"/>
              <a:t>Dev</a:t>
            </a:r>
            <a:r>
              <a:rPr lang="en-US" sz="3800" dirty="0" smtClean="0"/>
              <a:t>: </a:t>
            </a:r>
            <a:r>
              <a:rPr lang="en-US" sz="3800" dirty="0" err="1" smtClean="0"/>
              <a:t>iOS</a:t>
            </a:r>
            <a:r>
              <a:rPr lang="en-US" sz="3800" dirty="0" smtClean="0"/>
              <a:t> (CS 235IM)</a:t>
            </a:r>
          </a:p>
          <a:p>
            <a:r>
              <a:rPr lang="en-US" sz="3800" dirty="0" smtClean="0"/>
              <a:t>Intermediate Mobile App </a:t>
            </a:r>
            <a:r>
              <a:rPr lang="en-US" sz="3800" dirty="0" err="1" smtClean="0"/>
              <a:t>Dev</a:t>
            </a:r>
            <a:r>
              <a:rPr lang="en-US" sz="3800" dirty="0" smtClean="0"/>
              <a:t>: Android (CS 235AM)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300" dirty="0" smtClean="0"/>
              <a:t>Career Pathways web </a:t>
            </a:r>
            <a:r>
              <a:rPr lang="en-US" sz="2300" dirty="0"/>
              <a:t>page: </a:t>
            </a:r>
            <a:r>
              <a:rPr lang="en-US" sz="2300" dirty="0" smtClean="0">
                <a:hlinkClick r:id="rId2"/>
              </a:rPr>
              <a:t>http</a:t>
            </a:r>
            <a:r>
              <a:rPr lang="en-US" sz="2300" dirty="0">
                <a:hlinkClick r:id="rId2"/>
              </a:rPr>
              <a:t>://</a:t>
            </a:r>
            <a:r>
              <a:rPr lang="en-US" sz="2300" dirty="0" err="1">
                <a:hlinkClick r:id="rId2"/>
              </a:rPr>
              <a:t>oregon.ctepathways.org</a:t>
            </a:r>
            <a:r>
              <a:rPr lang="en-US" sz="2300" dirty="0">
                <a:hlinkClick r:id="rId2"/>
              </a:rPr>
              <a:t>/c/post/2338/</a:t>
            </a:r>
            <a:r>
              <a:rPr lang="en-US" sz="2300" dirty="0" err="1">
                <a:hlinkClick r:id="rId2"/>
              </a:rPr>
              <a:t>lcc</a:t>
            </a:r>
            <a:r>
              <a:rPr lang="en-US" sz="2300" dirty="0">
                <a:hlinkClick r:id="rId2"/>
              </a:rPr>
              <a:t>-mobile-application-development-career-</a:t>
            </a:r>
            <a:r>
              <a:rPr lang="en-US" sz="2300" dirty="0" err="1">
                <a:hlinkClick r:id="rId2"/>
              </a:rPr>
              <a:t>pathway.html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704736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Degree Elective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dirty="0" smtClean="0"/>
              <a:t>This course (CS235AM) satisfies a </a:t>
            </a:r>
            <a:r>
              <a:rPr lang="en-US" sz="3600" dirty="0" smtClean="0"/>
              <a:t>directed </a:t>
            </a:r>
            <a:r>
              <a:rPr lang="en-US" sz="3800" dirty="0" smtClean="0"/>
              <a:t>elective requirement for following degrees:	</a:t>
            </a:r>
          </a:p>
          <a:p>
            <a:r>
              <a:rPr lang="en-US" sz="3800" dirty="0" smtClean="0"/>
              <a:t>Computer Programming</a:t>
            </a:r>
          </a:p>
          <a:p>
            <a:r>
              <a:rPr lang="en-US" sz="3800" dirty="0" smtClean="0"/>
              <a:t>Computer Simulation and Game Development?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33823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0438"/>
          </a:xfrm>
        </p:spPr>
        <p:txBody>
          <a:bodyPr>
            <a:normAutofit/>
          </a:bodyPr>
          <a:lstStyle/>
          <a:p>
            <a:r>
              <a:rPr lang="en-US" dirty="0" smtClean="0"/>
              <a:t>Android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17970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800" dirty="0" smtClean="0"/>
              <a:t>Android Versions are named after deserts. The latest version is Oreo</a:t>
            </a:r>
          </a:p>
          <a:p>
            <a:pPr marL="0" indent="0">
              <a:buNone/>
            </a:pPr>
            <a:r>
              <a:rPr lang="en-US" dirty="0" smtClean="0"/>
              <a:t>New Features introduced in Oreo:</a:t>
            </a:r>
          </a:p>
          <a:p>
            <a:pPr lvl="1"/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49" y="4223396"/>
            <a:ext cx="1600648" cy="24651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14563" y="3214689"/>
            <a:ext cx="64722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Picture-in-a picture </a:t>
            </a:r>
            <a:r>
              <a:rPr lang="mr-IN" sz="2800" dirty="0" smtClean="0"/>
              <a:t>–</a:t>
            </a:r>
            <a:r>
              <a:rPr lang="en-US" sz="2800" dirty="0" smtClean="0"/>
              <a:t> a small version of a video is show while using other apps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Notification dots on icons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Improved security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New Emojis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U</a:t>
            </a:r>
            <a:r>
              <a:rPr lang="en-US" sz="2800" dirty="0" smtClean="0"/>
              <a:t>X (User eXperience) enhancements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447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1225"/>
          </a:xfrm>
        </p:spPr>
        <p:txBody>
          <a:bodyPr>
            <a:normAutofit/>
          </a:bodyPr>
          <a:lstStyle/>
          <a:p>
            <a:r>
              <a:rPr lang="en-US" dirty="0" smtClean="0"/>
              <a:t>Android Versions and API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450"/>
            <a:ext cx="8229600" cy="508635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900" dirty="0" smtClean="0"/>
              <a:t>There are version names, numbers and API levels</a:t>
            </a:r>
          </a:p>
          <a:p>
            <a:r>
              <a:rPr lang="en-US" sz="5100" b="1" dirty="0"/>
              <a:t>API 27 (Android 8.1)</a:t>
            </a:r>
            <a:r>
              <a:rPr lang="en-US" sz="5100" dirty="0"/>
              <a:t> – </a:t>
            </a:r>
            <a:r>
              <a:rPr lang="en-US" sz="5100" i="1" dirty="0"/>
              <a:t>Oreo</a:t>
            </a:r>
            <a:r>
              <a:rPr lang="en-US" sz="5100" dirty="0"/>
              <a:t>, released December 2017. </a:t>
            </a:r>
            <a:endParaRPr lang="en-US" sz="5100" dirty="0" smtClean="0"/>
          </a:p>
          <a:p>
            <a:r>
              <a:rPr lang="en-US" sz="5100" b="1" dirty="0" smtClean="0"/>
              <a:t>API </a:t>
            </a:r>
            <a:r>
              <a:rPr lang="en-US" sz="5100" b="1" dirty="0"/>
              <a:t>26 (Android 8.0)</a:t>
            </a:r>
            <a:r>
              <a:rPr lang="en-US" sz="5100" dirty="0"/>
              <a:t> – </a:t>
            </a:r>
            <a:r>
              <a:rPr lang="en-US" sz="5100" i="1" dirty="0"/>
              <a:t>Oreo</a:t>
            </a:r>
            <a:r>
              <a:rPr lang="en-US" sz="5100" dirty="0"/>
              <a:t>, released August 2017. </a:t>
            </a:r>
            <a:endParaRPr lang="en-US" sz="5100" dirty="0" smtClean="0"/>
          </a:p>
          <a:p>
            <a:r>
              <a:rPr lang="en-US" sz="5100" b="1" dirty="0" smtClean="0"/>
              <a:t>API </a:t>
            </a:r>
            <a:r>
              <a:rPr lang="en-US" sz="5100" b="1" dirty="0"/>
              <a:t>25 (Android 7.1)</a:t>
            </a:r>
            <a:r>
              <a:rPr lang="en-US" sz="5100" dirty="0"/>
              <a:t> – </a:t>
            </a:r>
            <a:r>
              <a:rPr lang="en-US" sz="5100" i="1" dirty="0"/>
              <a:t>Nougat</a:t>
            </a:r>
            <a:r>
              <a:rPr lang="en-US" sz="5100" dirty="0"/>
              <a:t>, released December 2016. </a:t>
            </a:r>
            <a:endParaRPr lang="en-US" sz="5100" dirty="0" smtClean="0"/>
          </a:p>
          <a:p>
            <a:r>
              <a:rPr lang="en-US" sz="5100" b="1" dirty="0" smtClean="0"/>
              <a:t>API </a:t>
            </a:r>
            <a:r>
              <a:rPr lang="en-US" sz="5100" b="1" dirty="0"/>
              <a:t>24 (Android 7.0)</a:t>
            </a:r>
            <a:r>
              <a:rPr lang="en-US" sz="5100" dirty="0"/>
              <a:t> – </a:t>
            </a:r>
            <a:r>
              <a:rPr lang="en-US" sz="5100" i="1" dirty="0"/>
              <a:t>Nougat</a:t>
            </a:r>
            <a:r>
              <a:rPr lang="en-US" sz="5100" dirty="0"/>
              <a:t>, released August 2016. </a:t>
            </a:r>
            <a:endParaRPr lang="en-US" sz="5100" dirty="0" smtClean="0"/>
          </a:p>
          <a:p>
            <a:r>
              <a:rPr lang="en-US" sz="5100" b="1" dirty="0" smtClean="0"/>
              <a:t>API </a:t>
            </a:r>
            <a:r>
              <a:rPr lang="en-US" sz="5100" b="1" dirty="0"/>
              <a:t>23 (Android 6.0)</a:t>
            </a:r>
            <a:r>
              <a:rPr lang="en-US" sz="5100" dirty="0"/>
              <a:t> – </a:t>
            </a:r>
            <a:r>
              <a:rPr lang="en-US" sz="5100" i="1" dirty="0"/>
              <a:t>Marshmallow</a:t>
            </a:r>
            <a:r>
              <a:rPr lang="en-US" sz="5100" dirty="0"/>
              <a:t>, released August 2015. </a:t>
            </a:r>
            <a:endParaRPr lang="en-US" sz="5100" dirty="0" smtClean="0"/>
          </a:p>
          <a:p>
            <a:r>
              <a:rPr lang="en-US" sz="5100" b="1" dirty="0" smtClean="0"/>
              <a:t>API </a:t>
            </a:r>
            <a:r>
              <a:rPr lang="en-US" sz="5100" b="1" dirty="0"/>
              <a:t>22 (Android 5.1)</a:t>
            </a:r>
            <a:r>
              <a:rPr lang="en-US" sz="5100" dirty="0"/>
              <a:t> – </a:t>
            </a:r>
            <a:r>
              <a:rPr lang="en-US" sz="5100" i="1" dirty="0"/>
              <a:t>Lollipop</a:t>
            </a:r>
            <a:r>
              <a:rPr lang="en-US" sz="5100" dirty="0"/>
              <a:t>, released March 2015. </a:t>
            </a:r>
            <a:endParaRPr lang="en-US" sz="5100" dirty="0" smtClean="0"/>
          </a:p>
          <a:p>
            <a:r>
              <a:rPr lang="en-US" sz="5100" b="1" dirty="0" smtClean="0"/>
              <a:t>API </a:t>
            </a:r>
            <a:r>
              <a:rPr lang="en-US" sz="5100" b="1" dirty="0"/>
              <a:t>21 (Android 5.0)</a:t>
            </a:r>
            <a:r>
              <a:rPr lang="en-US" sz="5100" dirty="0"/>
              <a:t> – </a:t>
            </a:r>
            <a:r>
              <a:rPr lang="en-US" sz="5100" i="1" dirty="0"/>
              <a:t>Lollipop</a:t>
            </a:r>
            <a:r>
              <a:rPr lang="en-US" sz="5100" dirty="0"/>
              <a:t>, released November 2014. </a:t>
            </a:r>
            <a:endParaRPr lang="en-US" sz="5100" dirty="0" smtClean="0"/>
          </a:p>
          <a:p>
            <a:r>
              <a:rPr lang="en-US" sz="5100" b="1" dirty="0" smtClean="0"/>
              <a:t>API </a:t>
            </a:r>
            <a:r>
              <a:rPr lang="en-US" sz="5100" b="1" dirty="0"/>
              <a:t>20 (Android 4.4W)</a:t>
            </a:r>
            <a:r>
              <a:rPr lang="en-US" sz="5100" dirty="0"/>
              <a:t> – </a:t>
            </a:r>
            <a:r>
              <a:rPr lang="en-US" sz="5100" i="1" dirty="0"/>
              <a:t>Kitkat Watch</a:t>
            </a:r>
            <a:r>
              <a:rPr lang="en-US" sz="5100" dirty="0"/>
              <a:t>, released June 2014. </a:t>
            </a:r>
            <a:endParaRPr lang="en-US" sz="5100" dirty="0" smtClean="0"/>
          </a:p>
          <a:p>
            <a:r>
              <a:rPr lang="en-US" sz="5100" b="1" dirty="0" smtClean="0"/>
              <a:t>API </a:t>
            </a:r>
            <a:r>
              <a:rPr lang="en-US" sz="5100" b="1" dirty="0"/>
              <a:t>19 (Android 4.4)</a:t>
            </a:r>
            <a:r>
              <a:rPr lang="en-US" sz="5100" dirty="0"/>
              <a:t> – </a:t>
            </a:r>
            <a:r>
              <a:rPr lang="en-US" sz="5100" i="1" dirty="0"/>
              <a:t>Kitkat</a:t>
            </a:r>
            <a:r>
              <a:rPr lang="en-US" sz="5100" dirty="0"/>
              <a:t>, released October 2013. </a:t>
            </a:r>
            <a:endParaRPr lang="en-US" sz="5100" dirty="0" smtClean="0"/>
          </a:p>
          <a:p>
            <a:pPr marL="0" indent="0">
              <a:buNone/>
            </a:pPr>
            <a:r>
              <a:rPr lang="en-US" sz="3800" dirty="0"/>
              <a:t>Source: </a:t>
            </a:r>
            <a:r>
              <a:rPr lang="en-US" sz="3800" dirty="0">
                <a:hlinkClick r:id="rId2"/>
              </a:rPr>
              <a:t>https://developer.xamarin.com/guides/android/application_fundamentals/understanding_android_api_levels</a:t>
            </a:r>
            <a:r>
              <a:rPr lang="en-US" sz="3800" dirty="0" smtClean="0">
                <a:hlinkClick r:id="rId2"/>
              </a:rPr>
              <a:t>/</a:t>
            </a:r>
            <a:endParaRPr lang="en-US" sz="3800" dirty="0" smtClean="0"/>
          </a:p>
        </p:txBody>
      </p:sp>
    </p:spTree>
    <p:extLst>
      <p:ext uri="{BB962C8B-B14F-4D97-AF65-F5344CB8AC3E}">
        <p14:creationId xmlns:p14="http://schemas.microsoft.com/office/powerpoint/2010/main" val="147536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1373783"/>
              </p:ext>
            </p:extLst>
          </p:nvPr>
        </p:nvGraphicFramePr>
        <p:xfrm>
          <a:off x="457200" y="1600200"/>
          <a:ext cx="3811200" cy="4299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1"/>
                <a:gridCol w="3299499"/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Intro</a:t>
                      </a:r>
                      <a:r>
                        <a:rPr lang="en-US" sz="2800" baseline="0" dirty="0" smtClean="0"/>
                        <a:t> +</a:t>
                      </a:r>
                      <a:r>
                        <a:rPr lang="en-US" sz="2800" dirty="0" smtClean="0"/>
                        <a:t> single-screen apps</a:t>
                      </a:r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Multi-screen apps + activity state</a:t>
                      </a:r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List</a:t>
                      </a:r>
                      <a:r>
                        <a:rPr lang="en-US" sz="2800" baseline="0" dirty="0" smtClean="0"/>
                        <a:t> Views</a:t>
                      </a:r>
                      <a:endParaRPr lang="en-US" sz="2800" dirty="0" smtClean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Navigation with the ActionBar</a:t>
                      </a:r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App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smtClean="0"/>
                        <a:t>Menus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80205518"/>
              </p:ext>
            </p:extLst>
          </p:nvPr>
        </p:nvGraphicFramePr>
        <p:xfrm>
          <a:off x="4412426" y="1600200"/>
          <a:ext cx="4274374" cy="4299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96"/>
                <a:gridCol w="3685178"/>
              </a:tblGrid>
              <a:tr h="375862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Adapting to size and orientation: Fragments</a:t>
                      </a:r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Managing Data: SQLite</a:t>
                      </a:r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Consuming Web Services</a:t>
                      </a:r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Geolocation</a:t>
                      </a:r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Publishing</a:t>
                      </a:r>
                      <a:r>
                        <a:rPr lang="en-US" sz="2800" baseline="0" dirty="0" smtClean="0"/>
                        <a:t> to </a:t>
                      </a:r>
                      <a:r>
                        <a:rPr lang="en-US" sz="2800" dirty="0" smtClean="0"/>
                        <a:t>the Google Play Store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89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effectLst/>
              </a:rPr>
              <a:t>Development Environment for Xamarin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2"/>
            <a:r>
              <a:rPr lang="en-US" sz="2800" dirty="0"/>
              <a:t>Uses Mono framework, </a:t>
            </a:r>
            <a:r>
              <a:rPr lang="en-US" sz="2800" dirty="0" smtClean="0"/>
              <a:t>Open-source, cross-platform </a:t>
            </a:r>
            <a:r>
              <a:rPr lang="en-US" sz="2800" dirty="0"/>
              <a:t>port </a:t>
            </a:r>
            <a:r>
              <a:rPr lang="en-US" sz="2800" dirty="0" smtClean="0"/>
              <a:t>of a subset of Microsoft’s  </a:t>
            </a:r>
            <a:r>
              <a:rPr lang="en-US" sz="2800" dirty="0"/>
              <a:t>.</a:t>
            </a:r>
            <a:r>
              <a:rPr lang="en-US" sz="2800" dirty="0" smtClean="0"/>
              <a:t>NET Libraries</a:t>
            </a:r>
          </a:p>
          <a:p>
            <a:pPr lvl="2"/>
            <a:r>
              <a:rPr lang="en-US" sz="2800" dirty="0" smtClean="0"/>
              <a:t>IDEs:</a:t>
            </a:r>
          </a:p>
          <a:p>
            <a:pPr lvl="3"/>
            <a:r>
              <a:rPr lang="en-US" sz="2400" dirty="0" smtClean="0">
                <a:effectLst/>
              </a:rPr>
              <a:t>Visual </a:t>
            </a:r>
            <a:r>
              <a:rPr lang="en-US" sz="2400" dirty="0"/>
              <a:t>Studio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err="1">
                <a:hlinkClick r:id="rId2"/>
              </a:rPr>
              <a:t>www.visualstudio.com</a:t>
            </a:r>
            <a:endParaRPr lang="en-US" sz="2400" dirty="0" smtClean="0">
              <a:effectLst/>
            </a:endParaRPr>
          </a:p>
          <a:p>
            <a:pPr lvl="4"/>
            <a:r>
              <a:rPr lang="en-US" sz="2400" dirty="0" smtClean="0">
                <a:effectLst/>
              </a:rPr>
              <a:t> </a:t>
            </a:r>
            <a:r>
              <a:rPr lang="en-US" sz="2400" dirty="0" smtClean="0">
                <a:effectLst/>
              </a:rPr>
              <a:t>for Mac (Based on </a:t>
            </a:r>
            <a:r>
              <a:rPr lang="en-US" sz="2400" dirty="0" err="1" smtClean="0">
                <a:effectLst/>
              </a:rPr>
              <a:t>MonoDevelop</a:t>
            </a:r>
            <a:r>
              <a:rPr lang="en-US" sz="2400" dirty="0" smtClean="0"/>
              <a:t>)</a:t>
            </a:r>
          </a:p>
          <a:p>
            <a:pPr lvl="4"/>
            <a:r>
              <a:rPr lang="en-US" sz="2400" dirty="0" smtClean="0"/>
              <a:t>for </a:t>
            </a:r>
            <a:r>
              <a:rPr lang="en-US" sz="2400" dirty="0" smtClean="0"/>
              <a:t>Windows</a:t>
            </a:r>
          </a:p>
          <a:p>
            <a:pPr lvl="3"/>
            <a:r>
              <a:rPr lang="en-US" sz="2400" dirty="0" smtClean="0"/>
              <a:t>Jet Brains </a:t>
            </a:r>
            <a:r>
              <a:rPr lang="en-US" sz="2400" dirty="0" smtClean="0"/>
              <a:t>Rider (new in 2017) </a:t>
            </a:r>
            <a:r>
              <a:rPr lang="en-US" sz="2400" dirty="0">
                <a:hlinkClick r:id="rId3"/>
              </a:rPr>
              <a:t>https://www.jetbrains.com/rider/</a:t>
            </a:r>
            <a:endParaRPr lang="en-US" sz="2400" dirty="0"/>
          </a:p>
          <a:p>
            <a:pPr lvl="4"/>
            <a:r>
              <a:rPr lang="en-US" sz="2400" dirty="0" smtClean="0"/>
              <a:t>for Windows</a:t>
            </a:r>
          </a:p>
          <a:p>
            <a:pPr lvl="4"/>
            <a:r>
              <a:rPr lang="en-US" sz="2400" dirty="0"/>
              <a:t>f</a:t>
            </a:r>
            <a:r>
              <a:rPr lang="en-US" sz="2400" dirty="0" smtClean="0"/>
              <a:t>or </a:t>
            </a:r>
            <a:r>
              <a:rPr lang="en-US" sz="2400" dirty="0" smtClean="0"/>
              <a:t>Mac</a:t>
            </a:r>
          </a:p>
          <a:p>
            <a:pPr lvl="4"/>
            <a:r>
              <a:rPr lang="en-US" sz="2400" dirty="0"/>
              <a:t>f</a:t>
            </a:r>
            <a:r>
              <a:rPr lang="en-US" sz="2400" dirty="0" smtClean="0"/>
              <a:t>or </a:t>
            </a:r>
            <a:r>
              <a:rPr lang="en-US" sz="2400" dirty="0" smtClean="0"/>
              <a:t>Linux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14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3600" dirty="0"/>
              <a:t>T</a:t>
            </a:r>
            <a:r>
              <a:rPr lang="en-US" sz="3600" dirty="0" smtClean="0">
                <a:effectLst/>
              </a:rPr>
              <a:t>esting and Emulators for Android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400" dirty="0" smtClean="0">
                <a:effectLst/>
              </a:rPr>
              <a:t>Android Debug Bridge (ADB) - part of the Android SDK </a:t>
            </a:r>
            <a:endParaRPr lang="en-US" sz="4400" dirty="0"/>
          </a:p>
          <a:p>
            <a:pPr lvl="1"/>
            <a:r>
              <a:rPr lang="en-US" sz="3600" dirty="0" smtClean="0"/>
              <a:t>Connects the IDE to a device or Emulator</a:t>
            </a:r>
          </a:p>
          <a:p>
            <a:r>
              <a:rPr lang="en-US" sz="4400" dirty="0" smtClean="0">
                <a:effectLst/>
              </a:rPr>
              <a:t>Google Emulator (part of the Android SDK)</a:t>
            </a:r>
          </a:p>
          <a:p>
            <a:pPr lvl="1"/>
            <a:r>
              <a:rPr lang="en-US" sz="3600" dirty="0" smtClean="0"/>
              <a:t>Cross-platform (Windows, Mac, Linux)</a:t>
            </a:r>
          </a:p>
          <a:p>
            <a:pPr lvl="1"/>
            <a:r>
              <a:rPr lang="en-US" sz="3600" dirty="0" smtClean="0"/>
              <a:t>Notoriously slow</a:t>
            </a:r>
            <a:endParaRPr lang="en-US" sz="3600" dirty="0" smtClean="0">
              <a:effectLst/>
            </a:endParaRPr>
          </a:p>
          <a:p>
            <a:pPr lvl="1"/>
            <a:r>
              <a:rPr lang="en-US" sz="3600" dirty="0" smtClean="0">
                <a:effectLst/>
              </a:rPr>
              <a:t>Intel </a:t>
            </a:r>
            <a:r>
              <a:rPr lang="en-US" sz="3600" dirty="0" err="1" smtClean="0">
                <a:effectLst/>
              </a:rPr>
              <a:t>Haxm</a:t>
            </a:r>
            <a:r>
              <a:rPr lang="en-US" sz="3600" dirty="0" smtClean="0">
                <a:effectLst/>
              </a:rPr>
              <a:t> </a:t>
            </a:r>
            <a:r>
              <a:rPr lang="mr-IN" sz="3600" dirty="0" smtClean="0">
                <a:effectLst/>
              </a:rPr>
              <a:t>–</a:t>
            </a:r>
            <a:r>
              <a:rPr lang="en-US" sz="3600" dirty="0" smtClean="0">
                <a:effectLst/>
              </a:rPr>
              <a:t> speeds up the Google emulators</a:t>
            </a:r>
            <a:endParaRPr lang="en-US" sz="3600" dirty="0" smtClean="0"/>
          </a:p>
          <a:p>
            <a:pPr lvl="2"/>
            <a:r>
              <a:rPr lang="en-US" sz="2900" dirty="0" smtClean="0"/>
              <a:t>Downloadable via the Android SDK Manager</a:t>
            </a:r>
            <a:endParaRPr lang="en-US" sz="2900" dirty="0" smtClean="0">
              <a:effectLst/>
            </a:endParaRPr>
          </a:p>
          <a:p>
            <a:r>
              <a:rPr lang="en-US" sz="4400" dirty="0" err="1" smtClean="0">
                <a:effectLst/>
              </a:rPr>
              <a:t>GenyMotion</a:t>
            </a:r>
            <a:endParaRPr lang="en-US" sz="4400" dirty="0" smtClean="0">
              <a:effectLst/>
            </a:endParaRPr>
          </a:p>
          <a:p>
            <a:pPr lvl="1"/>
            <a:r>
              <a:rPr lang="en-US" sz="3600" dirty="0">
                <a:hlinkClick r:id="rId2"/>
              </a:rPr>
              <a:t>https://www.genymotion.com/pricing-and-</a:t>
            </a:r>
            <a:r>
              <a:rPr lang="en-US" sz="3600" dirty="0" smtClean="0">
                <a:hlinkClick r:id="rId2"/>
              </a:rPr>
              <a:t>licensing</a:t>
            </a:r>
            <a:r>
              <a:rPr lang="en-US" sz="3600" dirty="0" smtClean="0"/>
              <a:t> </a:t>
            </a:r>
            <a:endParaRPr lang="en-US" sz="3600" dirty="0"/>
          </a:p>
          <a:p>
            <a:pPr lvl="1"/>
            <a:r>
              <a:rPr lang="en-US" sz="3600" dirty="0" smtClean="0">
                <a:effectLst/>
              </a:rPr>
              <a:t>The Individual, Basic plan is free</a:t>
            </a:r>
          </a:p>
          <a:p>
            <a:r>
              <a:rPr lang="en-US" sz="4400" dirty="0" smtClean="0">
                <a:effectLst/>
              </a:rPr>
              <a:t>Visual Studio </a:t>
            </a:r>
            <a:r>
              <a:rPr lang="en-US" sz="4400" dirty="0"/>
              <a:t>Android Emulator </a:t>
            </a:r>
            <a:endParaRPr lang="en-US" sz="4400" dirty="0" smtClean="0"/>
          </a:p>
          <a:p>
            <a:pPr lvl="1"/>
            <a:r>
              <a:rPr lang="en-US" sz="3600" dirty="0" smtClean="0">
                <a:hlinkClick r:id="rId3"/>
              </a:rPr>
              <a:t>https</a:t>
            </a:r>
            <a:r>
              <a:rPr lang="en-US" sz="3600" dirty="0">
                <a:hlinkClick r:id="rId3"/>
              </a:rPr>
              <a:t>://</a:t>
            </a:r>
            <a:r>
              <a:rPr lang="en-US" sz="3600" dirty="0" smtClean="0">
                <a:hlinkClick r:id="rId3"/>
              </a:rPr>
              <a:t>www.visualstudio.com/en-us/features/msft-android-emulator-vs.aspx</a:t>
            </a:r>
            <a:endParaRPr lang="en-US" sz="3600" dirty="0" smtClean="0"/>
          </a:p>
          <a:p>
            <a:pPr lvl="1"/>
            <a:r>
              <a:rPr lang="en-US" sz="3600" dirty="0" smtClean="0">
                <a:effectLst/>
              </a:rPr>
              <a:t>Requires Windows 10</a:t>
            </a:r>
          </a:p>
          <a:p>
            <a:r>
              <a:rPr lang="en-US" sz="4400" dirty="0" smtClean="0">
                <a:effectLst/>
              </a:rPr>
              <a:t>Actual Android device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486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BSEE from PSU, MA from UO</a:t>
            </a:r>
          </a:p>
          <a:p>
            <a:r>
              <a:rPr lang="en-US" dirty="0" smtClean="0"/>
              <a:t>Worked as a EE at </a:t>
            </a:r>
            <a:r>
              <a:rPr lang="en-US" dirty="0" err="1" smtClean="0"/>
              <a:t>TriQuint</a:t>
            </a:r>
            <a:r>
              <a:rPr lang="en-US" dirty="0" smtClean="0"/>
              <a:t> Semiconductor, then morphed into a software engineer</a:t>
            </a:r>
          </a:p>
          <a:p>
            <a:r>
              <a:rPr lang="en-US" dirty="0" smtClean="0"/>
              <a:t>Senior software engineer at </a:t>
            </a:r>
            <a:r>
              <a:rPr lang="en-US" dirty="0" err="1" smtClean="0"/>
              <a:t>Axian</a:t>
            </a:r>
            <a:r>
              <a:rPr lang="en-US" dirty="0" smtClean="0"/>
              <a:t> Inc.</a:t>
            </a:r>
          </a:p>
          <a:p>
            <a:r>
              <a:rPr lang="en-US" dirty="0" smtClean="0"/>
              <a:t>Started Creative </a:t>
            </a:r>
            <a:r>
              <a:rPr lang="en-US" dirty="0" err="1" smtClean="0"/>
              <a:t>CyberSolutions</a:t>
            </a:r>
            <a:r>
              <a:rPr lang="en-US" dirty="0" smtClean="0"/>
              <a:t>, a software development business</a:t>
            </a:r>
          </a:p>
          <a:p>
            <a:r>
              <a:rPr lang="en-US" dirty="0" smtClean="0"/>
              <a:t>Started teaching at LCC in 2009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5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degree or certificate are you pursuing?</a:t>
            </a:r>
          </a:p>
          <a:p>
            <a:r>
              <a:rPr lang="en-US" dirty="0" smtClean="0"/>
              <a:t>What mobile devices do you own?</a:t>
            </a:r>
          </a:p>
          <a:p>
            <a:r>
              <a:rPr lang="en-US" dirty="0"/>
              <a:t>Programming experience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9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learn to do mobile app development?</a:t>
            </a:r>
          </a:p>
          <a:p>
            <a:pPr lvl="1"/>
            <a:r>
              <a:rPr lang="en-US" dirty="0" smtClean="0"/>
              <a:t>Why Android?</a:t>
            </a:r>
          </a:p>
          <a:p>
            <a:r>
              <a:rPr lang="en-US" dirty="0" smtClean="0"/>
              <a:t>How is mobile app development different from other types of development?</a:t>
            </a:r>
          </a:p>
          <a:p>
            <a:r>
              <a:rPr lang="en-US" dirty="0" smtClean="0"/>
              <a:t>What tools and frameworks can be used for mobile app development?</a:t>
            </a:r>
          </a:p>
        </p:txBody>
      </p:sp>
    </p:spTree>
    <p:extLst>
      <p:ext uri="{BB962C8B-B14F-4D97-AF65-F5344CB8AC3E}">
        <p14:creationId xmlns:p14="http://schemas.microsoft.com/office/powerpoint/2010/main" val="97122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learn </a:t>
            </a:r>
            <a:r>
              <a:rPr lang="en-US" dirty="0" smtClean="0"/>
              <a:t>mobile </a:t>
            </a:r>
            <a:r>
              <a:rPr lang="en-US" dirty="0"/>
              <a:t>app development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What reasons can you think of?</a:t>
            </a:r>
          </a:p>
        </p:txBody>
      </p:sp>
    </p:spTree>
    <p:extLst>
      <p:ext uri="{BB962C8B-B14F-4D97-AF65-F5344CB8AC3E}">
        <p14:creationId xmlns:p14="http://schemas.microsoft.com/office/powerpoint/2010/main" val="1761825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learn </a:t>
            </a:r>
            <a:r>
              <a:rPr lang="en-US" dirty="0" smtClean="0"/>
              <a:t>mobile </a:t>
            </a:r>
            <a:r>
              <a:rPr lang="en-US" dirty="0"/>
              <a:t>app development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1. Business opportunity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Mobile users outnumber desktop users</a:t>
            </a:r>
          </a:p>
          <a:p>
            <a:endParaRPr lang="en-US" dirty="0" smtClean="0"/>
          </a:p>
        </p:txBody>
      </p:sp>
      <p:pic>
        <p:nvPicPr>
          <p:cNvPr id="4" name="Picture 3" descr="Mobile-stats-vs-desktop-users-glob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72" y="2224800"/>
            <a:ext cx="6289671" cy="463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1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learn Android app development?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Android devices outnumber iOS devices</a:t>
            </a:r>
          </a:p>
          <a:p>
            <a:endParaRPr lang="en-US" dirty="0" smtClean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/>
          <a:srcRect t="16418" r="4051" b="1243"/>
          <a:stretch/>
        </p:blipFill>
        <p:spPr>
          <a:xfrm>
            <a:off x="457200" y="2173610"/>
            <a:ext cx="8166846" cy="39525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3647" y="6340211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Units shipped, </a:t>
            </a:r>
            <a:r>
              <a:rPr lang="en-US" dirty="0"/>
              <a:t>s</a:t>
            </a:r>
            <a:r>
              <a:rPr lang="en-US" dirty="0" smtClean="0"/>
              <a:t>ource: IDC</a:t>
            </a:r>
          </a:p>
        </p:txBody>
      </p:sp>
    </p:spTree>
    <p:extLst>
      <p:ext uri="{BB962C8B-B14F-4D97-AF65-F5344CB8AC3E}">
        <p14:creationId xmlns:p14="http://schemas.microsoft.com/office/powerpoint/2010/main" val="485961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Market Share of US Smartphone Operating Systems in Q3, 2015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51" t="21060" r="6037" b="16740"/>
          <a:stretch/>
        </p:blipFill>
        <p:spPr>
          <a:xfrm>
            <a:off x="1390038" y="1509296"/>
            <a:ext cx="6256422" cy="4396113"/>
          </a:xfrm>
        </p:spPr>
      </p:pic>
      <p:sp>
        <p:nvSpPr>
          <p:cNvPr id="6" name="TextBox 5"/>
          <p:cNvSpPr txBox="1"/>
          <p:nvPr/>
        </p:nvSpPr>
        <p:spPr>
          <a:xfrm>
            <a:off x="2160387" y="6206572"/>
            <a:ext cx="420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The Nielson Company, 12/17/2015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26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754</Words>
  <Application>Microsoft Macintosh PowerPoint</Application>
  <PresentationFormat>On-screen Show (4:3)</PresentationFormat>
  <Paragraphs>152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Mangal</vt:lpstr>
      <vt:lpstr>Office Theme</vt:lpstr>
      <vt:lpstr>Mobile Application Development: Android</vt:lpstr>
      <vt:lpstr>Course Overview</vt:lpstr>
      <vt:lpstr>About me</vt:lpstr>
      <vt:lpstr>About you</vt:lpstr>
      <vt:lpstr>Introduction</vt:lpstr>
      <vt:lpstr>Why learn mobile app development?</vt:lpstr>
      <vt:lpstr>Why learn mobile app development? 1. Business opportunity</vt:lpstr>
      <vt:lpstr>Why learn Android app development?</vt:lpstr>
      <vt:lpstr>Market Share of US Smartphone Operating Systems in Q3, 2015</vt:lpstr>
      <vt:lpstr>Why learn mobile app development?</vt:lpstr>
      <vt:lpstr>Why learn mobile app development? 2. It’s fun and interesting</vt:lpstr>
      <vt:lpstr>How is mobile app development different from other types of development?</vt:lpstr>
      <vt:lpstr>Differences between desktop and mobile development</vt:lpstr>
      <vt:lpstr>Development environments</vt:lpstr>
      <vt:lpstr>Syllabus</vt:lpstr>
      <vt:lpstr>Certificate in Mobile Application Development</vt:lpstr>
      <vt:lpstr>Degree Elective Requirements</vt:lpstr>
      <vt:lpstr>Android Versions</vt:lpstr>
      <vt:lpstr>Android Versions and API Levels</vt:lpstr>
      <vt:lpstr>Development Environment for Xamarin Android</vt:lpstr>
      <vt:lpstr>Testing and Emulators for Android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Brian Bird</cp:lastModifiedBy>
  <cp:revision>44</cp:revision>
  <dcterms:created xsi:type="dcterms:W3CDTF">2016-03-27T03:55:45Z</dcterms:created>
  <dcterms:modified xsi:type="dcterms:W3CDTF">2018-01-09T00:55:02Z</dcterms:modified>
</cp:coreProperties>
</file>