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76" r:id="rId4"/>
    <p:sldId id="277" r:id="rId5"/>
    <p:sldId id="269" r:id="rId6"/>
    <p:sldId id="270" r:id="rId7"/>
    <p:sldId id="274" r:id="rId8"/>
    <p:sldId id="271" r:id="rId9"/>
    <p:sldId id="258" r:id="rId10"/>
    <p:sldId id="272" r:id="rId11"/>
    <p:sldId id="273" r:id="rId12"/>
    <p:sldId id="275" r:id="rId13"/>
    <p:sldId id="260" r:id="rId14"/>
    <p:sldId id="261" r:id="rId15"/>
    <p:sldId id="262" r:id="rId16"/>
    <p:sldId id="264" r:id="rId17"/>
    <p:sldId id="265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5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roll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outline for</a:t>
            </a:r>
            <a:r>
              <a:rPr lang="en-US" baseline="0" dirty="0" smtClean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r>
              <a:rPr lang="en-US" baseline="0" dirty="0" smtClean="0"/>
              <a:t> up the Collaborate whiteboard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2010, Steve</a:t>
            </a:r>
            <a:r>
              <a:rPr lang="en-US" baseline="0" dirty="0" smtClean="0"/>
              <a:t> Jobs famously announced the beginning of the “post-PC era”.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outline for</a:t>
            </a:r>
            <a:r>
              <a:rPr lang="en-US" baseline="0" dirty="0" smtClean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outline for</a:t>
            </a:r>
            <a:r>
              <a:rPr lang="en-US" baseline="0" dirty="0" smtClean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nymotion.com/pricing-and-licensing" TargetMode="External"/><Relationship Id="rId3" Type="http://schemas.openxmlformats.org/officeDocument/2006/relationships/hyperlink" Target="https://www.xamarin.com/android-play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718" y="1217745"/>
            <a:ext cx="8589173" cy="2671183"/>
          </a:xfrm>
        </p:spPr>
        <p:txBody>
          <a:bodyPr>
            <a:noAutofit/>
          </a:bodyPr>
          <a:lstStyle/>
          <a:p>
            <a:r>
              <a:rPr lang="en-US" sz="6600" dirty="0" smtClean="0"/>
              <a:t>Mobile Application Development: Android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525" y="4327586"/>
            <a:ext cx="3338780" cy="89312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CS235AM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It’s fun and </a:t>
            </a:r>
            <a:r>
              <a:rPr lang="en-US" dirty="0" smtClean="0"/>
              <a:t>interesting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fun and interesting about it to you?</a:t>
            </a:r>
          </a:p>
        </p:txBody>
      </p:sp>
    </p:spTree>
    <p:extLst>
      <p:ext uri="{BB962C8B-B14F-4D97-AF65-F5344CB8AC3E}">
        <p14:creationId xmlns:p14="http://schemas.microsoft.com/office/powerpoint/2010/main" val="322202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2. It’s fun and interesting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apps are more “personal”. They go with you everywhere</a:t>
            </a:r>
          </a:p>
          <a:p>
            <a:r>
              <a:rPr lang="en-US" dirty="0" smtClean="0"/>
              <a:t>Mobile devices have interesting sensors: </a:t>
            </a:r>
            <a:r>
              <a:rPr lang="en-US" dirty="0" err="1" smtClean="0"/>
              <a:t>geolocation</a:t>
            </a:r>
            <a:r>
              <a:rPr lang="en-US" dirty="0" smtClean="0"/>
              <a:t>, temperature, accelerometers, touch, etc.</a:t>
            </a:r>
          </a:p>
          <a:p>
            <a:r>
              <a:rPr lang="en-US" dirty="0" smtClean="0"/>
              <a:t>Mobile phone apps can incorporate communication features</a:t>
            </a:r>
          </a:p>
        </p:txBody>
      </p:sp>
    </p:spTree>
    <p:extLst>
      <p:ext uri="{BB962C8B-B14F-4D97-AF65-F5344CB8AC3E}">
        <p14:creationId xmlns:p14="http://schemas.microsoft.com/office/powerpoint/2010/main" val="33897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mobile app development different from other types of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differences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53986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desktop and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>
                <a:effectLst/>
              </a:rPr>
              <a:t>Low power devices require apps that use less memory and processor power.</a:t>
            </a:r>
          </a:p>
          <a:p>
            <a:pPr lvl="2"/>
            <a:r>
              <a:rPr lang="en-US" dirty="0" smtClean="0">
                <a:effectLst/>
              </a:rPr>
              <a:t>Small screens and a wide variety of form factors and screen rotation require flexible UI designs</a:t>
            </a:r>
          </a:p>
          <a:p>
            <a:pPr lvl="2"/>
            <a:r>
              <a:rPr lang="en-US" dirty="0" smtClean="0">
                <a:effectLst/>
              </a:rPr>
              <a:t>Lack of true multi-tasking requires different app lifecycle management (this is changing)</a:t>
            </a:r>
          </a:p>
          <a:p>
            <a:pPr lvl="2"/>
            <a:r>
              <a:rPr lang="en-US" dirty="0" smtClean="0">
                <a:effectLst/>
              </a:rPr>
              <a:t>A wide variety of sensors can be used by the app.</a:t>
            </a:r>
          </a:p>
          <a:p>
            <a:pPr lvl="2"/>
            <a:r>
              <a:rPr lang="en-US" dirty="0" smtClean="0">
                <a:effectLst/>
              </a:rPr>
              <a:t>Connectivity to the internet is not always assured- apps need to handle intermittent connectivity.</a:t>
            </a:r>
          </a:p>
          <a:p>
            <a:pPr lvl="2"/>
            <a:r>
              <a:rPr lang="en-US" dirty="0" smtClean="0">
                <a:effectLst/>
              </a:rPr>
              <a:t>Users have higher expectations for responsiveness of the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7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 smtClean="0">
                <a:effectLst/>
              </a:rPr>
              <a:t>Development environments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effectLst/>
              </a:rPr>
              <a:t>iOS: Objective C or Swift using X-Code</a:t>
            </a:r>
          </a:p>
          <a:p>
            <a:pPr lvl="2"/>
            <a:r>
              <a:rPr lang="en-US" dirty="0" smtClean="0">
                <a:effectLst/>
              </a:rPr>
              <a:t>Android: Java using Eclipse or Android Studio (</a:t>
            </a:r>
            <a:r>
              <a:rPr lang="en-US" dirty="0" err="1" smtClean="0">
                <a:effectLst/>
              </a:rPr>
              <a:t>intelliJ</a:t>
            </a:r>
            <a:r>
              <a:rPr lang="en-US" dirty="0" smtClean="0">
                <a:effectLst/>
              </a:rPr>
              <a:t>)</a:t>
            </a:r>
          </a:p>
          <a:p>
            <a:pPr lvl="2"/>
            <a:r>
              <a:rPr lang="en-US" dirty="0" smtClean="0">
                <a:effectLst/>
              </a:rPr>
              <a:t>Cross-platform using HTML5 &amp; JavaScript: Apache Cordova (Phone-gap, etc.)</a:t>
            </a:r>
          </a:p>
          <a:p>
            <a:pPr lvl="2"/>
            <a:r>
              <a:rPr lang="en-US" dirty="0" smtClean="0">
                <a:effectLst/>
              </a:rPr>
              <a:t>Cross-platform native code: </a:t>
            </a:r>
            <a:r>
              <a:rPr lang="en-US" dirty="0" err="1" smtClean="0">
                <a:effectLst/>
              </a:rPr>
              <a:t>Xamarin</a:t>
            </a:r>
            <a:r>
              <a:rPr lang="en-US" dirty="0" smtClean="0">
                <a:effectLst/>
              </a:rPr>
              <a:t>. All code except the UI is portable across Windows, Linux, Mac, iOS, Android, Windows Phone, and Windows 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6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the syllabus together on Moodle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3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effectLst/>
              </a:rPr>
              <a:t>Development Environment for </a:t>
            </a:r>
            <a:r>
              <a:rPr lang="en-US" dirty="0" err="1" smtClean="0">
                <a:effectLst/>
              </a:rPr>
              <a:t>Xamarin</a:t>
            </a:r>
            <a:r>
              <a:rPr lang="en-US" dirty="0" smtClean="0">
                <a:effectLst/>
              </a:rPr>
              <a:t>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 smtClean="0">
                <a:effectLst/>
              </a:rPr>
              <a:t>Xamarin</a:t>
            </a:r>
            <a:r>
              <a:rPr lang="en-US" dirty="0" smtClean="0">
                <a:effectLst/>
              </a:rPr>
              <a:t> Studio or Visual Studio</a:t>
            </a:r>
          </a:p>
          <a:p>
            <a:pPr lvl="2"/>
            <a:r>
              <a:rPr lang="en-US" dirty="0" smtClean="0">
                <a:effectLst/>
              </a:rPr>
              <a:t>Based on </a:t>
            </a:r>
            <a:r>
              <a:rPr lang="en-US" dirty="0" err="1" smtClean="0">
                <a:effectLst/>
              </a:rPr>
              <a:t>MonoDevelop</a:t>
            </a:r>
            <a:r>
              <a:rPr lang="en-US" dirty="0" smtClean="0">
                <a:effectLst/>
              </a:rPr>
              <a:t> (Windows, Linux, OS-X)</a:t>
            </a:r>
          </a:p>
          <a:p>
            <a:pPr lvl="2"/>
            <a:r>
              <a:rPr lang="en-US" dirty="0" smtClean="0">
                <a:effectLst/>
              </a:rPr>
              <a:t>Uses Mono framework, Open-source port of .NET</a:t>
            </a:r>
          </a:p>
          <a:p>
            <a:pPr lvl="2"/>
            <a:r>
              <a:rPr lang="en-US" dirty="0" err="1" smtClean="0">
                <a:effectLst/>
              </a:rPr>
              <a:t>Xamarin.Android</a:t>
            </a:r>
            <a:r>
              <a:rPr lang="en-US" dirty="0" smtClean="0">
                <a:effectLst/>
              </a:rPr>
              <a:t>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/>
              <a:t>T</a:t>
            </a:r>
            <a:r>
              <a:rPr lang="en-US" sz="3600" dirty="0" smtClean="0">
                <a:effectLst/>
              </a:rPr>
              <a:t>esting and Emulators for Android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effectLst/>
              </a:rPr>
              <a:t>Android Debug Bridge (part of the Android SDK)</a:t>
            </a:r>
            <a:endParaRPr lang="en-US" dirty="0"/>
          </a:p>
          <a:p>
            <a:pPr lvl="1"/>
            <a:r>
              <a:rPr lang="en-US" dirty="0" smtClean="0"/>
              <a:t>Connects the IDE to a device or Emulator</a:t>
            </a:r>
          </a:p>
          <a:p>
            <a:r>
              <a:rPr lang="en-US" dirty="0" smtClean="0">
                <a:effectLst/>
              </a:rPr>
              <a:t>Google Emulator (part of the Android SDK)</a:t>
            </a:r>
          </a:p>
          <a:p>
            <a:pPr lvl="1"/>
            <a:r>
              <a:rPr lang="en-US" dirty="0" smtClean="0"/>
              <a:t>Notoriously slow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Intel </a:t>
            </a:r>
            <a:r>
              <a:rPr lang="en-US" dirty="0" err="1" smtClean="0">
                <a:effectLst/>
              </a:rPr>
              <a:t>Haxm</a:t>
            </a:r>
            <a:endParaRPr lang="en-US" dirty="0" smtClean="0"/>
          </a:p>
          <a:p>
            <a:pPr lvl="1"/>
            <a:r>
              <a:rPr lang="en-US" dirty="0" smtClean="0"/>
              <a:t>Downloadable via the Android SDK Manager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GenyMotion</a:t>
            </a:r>
            <a:endParaRPr lang="en-US" dirty="0" smtClean="0">
              <a:effectLst/>
            </a:endParaRPr>
          </a:p>
          <a:p>
            <a:pPr lvl="1"/>
            <a:r>
              <a:rPr lang="en-US" dirty="0">
                <a:hlinkClick r:id="rId2"/>
              </a:rPr>
              <a:t>https://www.genymotion.com/pricing-and-</a:t>
            </a:r>
            <a:r>
              <a:rPr lang="en-US" dirty="0" smtClean="0">
                <a:hlinkClick r:id="rId2"/>
              </a:rPr>
              <a:t>licensing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effectLst/>
              </a:rPr>
              <a:t>The Individual, Basic plan is free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Emulator (preview)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://www.xamarin.com/android-player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Visual Studio </a:t>
            </a:r>
            <a:r>
              <a:rPr lang="en-US" dirty="0"/>
              <a:t>Android Emulator 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://www.visualstudio.com/en-us/features/msft-android-emulator-vs.aspx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Actual Android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Certificate in Mobile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dirty="0" smtClean="0"/>
              <a:t>LCC offers a Career Pathway Certificate in Mobile App Development which requires:	</a:t>
            </a:r>
          </a:p>
          <a:p>
            <a:r>
              <a:rPr lang="en-US" sz="3800" dirty="0" smtClean="0"/>
              <a:t>Two terms of a programming language:</a:t>
            </a:r>
          </a:p>
          <a:p>
            <a:pPr lvl="1"/>
            <a:r>
              <a:rPr lang="en-US" sz="3200" dirty="0" smtClean="0"/>
              <a:t>Beginning and Intermediate C# (CS 133N &amp; 233N)</a:t>
            </a:r>
          </a:p>
          <a:p>
            <a:pPr lvl="1"/>
            <a:r>
              <a:rPr lang="en-US" sz="3200" dirty="0" smtClean="0"/>
              <a:t>Beginning and Intermediate Java (CS 161J &amp; 162J)</a:t>
            </a:r>
          </a:p>
          <a:p>
            <a:pPr lvl="1"/>
            <a:r>
              <a:rPr lang="en-US" sz="3200" dirty="0" smtClean="0"/>
              <a:t>Beginning and Intermediate C++ (CS 161C+ &amp; 162C+)</a:t>
            </a:r>
          </a:p>
          <a:p>
            <a:r>
              <a:rPr lang="en-US" sz="3800" dirty="0" smtClean="0"/>
              <a:t>Intermediate Mobile App </a:t>
            </a:r>
            <a:r>
              <a:rPr lang="en-US" sz="3800" dirty="0" err="1" smtClean="0"/>
              <a:t>Dev</a:t>
            </a:r>
            <a:r>
              <a:rPr lang="en-US" sz="3800" dirty="0" smtClean="0"/>
              <a:t>: </a:t>
            </a:r>
            <a:r>
              <a:rPr lang="en-US" sz="3800" dirty="0" err="1" smtClean="0"/>
              <a:t>iOS</a:t>
            </a:r>
            <a:r>
              <a:rPr lang="en-US" sz="3800" dirty="0" smtClean="0"/>
              <a:t> (CS 235IM)</a:t>
            </a:r>
          </a:p>
          <a:p>
            <a:r>
              <a:rPr lang="en-US" sz="3800" dirty="0" smtClean="0"/>
              <a:t>Intermediate Mobile App </a:t>
            </a:r>
            <a:r>
              <a:rPr lang="en-US" sz="3800" dirty="0" err="1" smtClean="0"/>
              <a:t>Dev</a:t>
            </a:r>
            <a:r>
              <a:rPr lang="en-US" sz="3800" dirty="0" smtClean="0"/>
              <a:t>: Android (CS 235AM)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 smtClean="0"/>
              <a:t>Career Pathways web </a:t>
            </a:r>
            <a:r>
              <a:rPr lang="en-US" sz="2300" dirty="0"/>
              <a:t>page: </a:t>
            </a:r>
            <a:r>
              <a:rPr lang="en-US" sz="2300" dirty="0" smtClean="0"/>
              <a:t>http</a:t>
            </a:r>
            <a:r>
              <a:rPr lang="en-US" sz="2300" dirty="0"/>
              <a:t>://</a:t>
            </a:r>
            <a:r>
              <a:rPr lang="en-US" sz="2300" dirty="0" err="1"/>
              <a:t>oregon.ctepathways.org</a:t>
            </a:r>
            <a:r>
              <a:rPr lang="en-US" sz="2300" dirty="0"/>
              <a:t>/c/post/2338/</a:t>
            </a:r>
            <a:r>
              <a:rPr lang="en-US" sz="2300" dirty="0" err="1"/>
              <a:t>lcc</a:t>
            </a:r>
            <a:r>
              <a:rPr lang="en-US" sz="2300" dirty="0"/>
              <a:t>-mobile-application-development-career-</a:t>
            </a:r>
            <a:r>
              <a:rPr lang="en-US" sz="2300" dirty="0" err="1"/>
              <a:t>pathway.html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0473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Degree Elective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 smtClean="0"/>
              <a:t>This course (CS235AM) satisfies </a:t>
            </a:r>
            <a:r>
              <a:rPr lang="en-US" sz="3800" smtClean="0"/>
              <a:t>a </a:t>
            </a:r>
            <a:r>
              <a:rPr lang="en-US" sz="3600" smtClean="0"/>
              <a:t>directed </a:t>
            </a:r>
            <a:r>
              <a:rPr lang="en-US" sz="3800" dirty="0" smtClean="0"/>
              <a:t>elective requirement for following degrees:	</a:t>
            </a:r>
          </a:p>
          <a:p>
            <a:r>
              <a:rPr lang="en-US" sz="3800" dirty="0" smtClean="0"/>
              <a:t>Computer Programming</a:t>
            </a:r>
          </a:p>
          <a:p>
            <a:r>
              <a:rPr lang="en-US" sz="3800" dirty="0" smtClean="0"/>
              <a:t>Computer Simulation and Game Development?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3382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373783"/>
              </p:ext>
            </p:extLst>
          </p:nvPr>
        </p:nvGraphicFramePr>
        <p:xfrm>
          <a:off x="457200" y="1600200"/>
          <a:ext cx="3811200" cy="429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apps + activity state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Navigation with the ActionBar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App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Menus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0205518"/>
              </p:ext>
            </p:extLst>
          </p:nvPr>
        </p:nvGraphicFramePr>
        <p:xfrm>
          <a:off x="4412426" y="1600200"/>
          <a:ext cx="4274374" cy="429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BSEE from PSU</a:t>
            </a:r>
          </a:p>
          <a:p>
            <a:r>
              <a:rPr lang="en-US" dirty="0" smtClean="0"/>
              <a:t>Worked as a EE at </a:t>
            </a:r>
            <a:r>
              <a:rPr lang="en-US" dirty="0" err="1" smtClean="0"/>
              <a:t>TriQuint</a:t>
            </a:r>
            <a:r>
              <a:rPr lang="en-US" dirty="0" smtClean="0"/>
              <a:t> Semiconductor, then morphed into a software </a:t>
            </a:r>
            <a:r>
              <a:rPr lang="en-US" dirty="0" smtClean="0"/>
              <a:t>engineer</a:t>
            </a:r>
            <a:endParaRPr lang="en-US" dirty="0" smtClean="0"/>
          </a:p>
          <a:p>
            <a:r>
              <a:rPr lang="en-US" dirty="0" smtClean="0"/>
              <a:t>Senior software engineer at </a:t>
            </a:r>
            <a:r>
              <a:rPr lang="en-US" dirty="0" err="1" smtClean="0"/>
              <a:t>Axian</a:t>
            </a:r>
            <a:r>
              <a:rPr lang="en-US" dirty="0" smtClean="0"/>
              <a:t> Inc.</a:t>
            </a:r>
            <a:endParaRPr lang="en-US" dirty="0" smtClean="0"/>
          </a:p>
          <a:p>
            <a:r>
              <a:rPr lang="en-US" dirty="0" smtClean="0"/>
              <a:t>Started Creative </a:t>
            </a:r>
            <a:r>
              <a:rPr lang="en-US" dirty="0" err="1" smtClean="0"/>
              <a:t>CyberSolutions</a:t>
            </a:r>
            <a:r>
              <a:rPr lang="en-US" dirty="0" smtClean="0"/>
              <a:t>, a software development business</a:t>
            </a:r>
          </a:p>
          <a:p>
            <a:r>
              <a:rPr lang="en-US" dirty="0" smtClean="0"/>
              <a:t>Started teaching at LCC in 2009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degree or </a:t>
            </a:r>
            <a:r>
              <a:rPr lang="en-US" dirty="0" smtClean="0"/>
              <a:t>certificate are </a:t>
            </a:r>
            <a:r>
              <a:rPr lang="en-US" dirty="0" smtClean="0"/>
              <a:t>you pursuing?</a:t>
            </a:r>
          </a:p>
          <a:p>
            <a:r>
              <a:rPr lang="en-US" dirty="0" smtClean="0"/>
              <a:t>What mobile devices do you own?</a:t>
            </a:r>
          </a:p>
          <a:p>
            <a:r>
              <a:rPr lang="en-US" dirty="0"/>
              <a:t>Programming experience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to do mobile app development?</a:t>
            </a:r>
          </a:p>
          <a:p>
            <a:pPr lvl="1"/>
            <a:r>
              <a:rPr lang="en-US" dirty="0" smtClean="0"/>
              <a:t>Why Android?</a:t>
            </a:r>
          </a:p>
          <a:p>
            <a:r>
              <a:rPr lang="en-US" dirty="0" smtClean="0"/>
              <a:t>How is mobile app development different from other types of development?</a:t>
            </a:r>
          </a:p>
          <a:p>
            <a:r>
              <a:rPr lang="en-US" dirty="0" smtClean="0"/>
              <a:t>What tools and frameworks can be used for mobile app development?</a:t>
            </a:r>
          </a:p>
        </p:txBody>
      </p:sp>
    </p:spTree>
    <p:extLst>
      <p:ext uri="{BB962C8B-B14F-4D97-AF65-F5344CB8AC3E}">
        <p14:creationId xmlns:p14="http://schemas.microsoft.com/office/powerpoint/2010/main" val="97122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reasons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76182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1. Business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Mobile users outnumber desktop users</a:t>
            </a:r>
          </a:p>
          <a:p>
            <a:endParaRPr lang="en-US" dirty="0" smtClean="0"/>
          </a:p>
        </p:txBody>
      </p:sp>
      <p:pic>
        <p:nvPicPr>
          <p:cNvPr id="4" name="Picture 3" descr="Mobile-stats-vs-desktop-users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2" y="2224800"/>
            <a:ext cx="6289671" cy="46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learn Android app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Android users outnumber iOS users</a:t>
            </a:r>
          </a:p>
          <a:p>
            <a:endParaRPr lang="en-US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t="16418" r="4051" b="1243"/>
          <a:stretch/>
        </p:blipFill>
        <p:spPr>
          <a:xfrm>
            <a:off x="457200" y="2173610"/>
            <a:ext cx="8166846" cy="3952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3647" y="634021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Units shipped, </a:t>
            </a:r>
            <a:r>
              <a:rPr lang="en-US" dirty="0"/>
              <a:t>s</a:t>
            </a:r>
            <a:r>
              <a:rPr lang="en-US" dirty="0" smtClean="0"/>
              <a:t>ource: IDC</a:t>
            </a:r>
          </a:p>
        </p:txBody>
      </p:sp>
    </p:spTree>
    <p:extLst>
      <p:ext uri="{BB962C8B-B14F-4D97-AF65-F5344CB8AC3E}">
        <p14:creationId xmlns:p14="http://schemas.microsoft.com/office/powerpoint/2010/main" val="48596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 Share of US Smartphone Operating Systems in Q3, 2015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51" t="21060" r="6037" b="16740"/>
          <a:stretch/>
        </p:blipFill>
        <p:spPr>
          <a:xfrm>
            <a:off x="1390038" y="1509296"/>
            <a:ext cx="6256422" cy="4396113"/>
          </a:xfrm>
        </p:spPr>
      </p:pic>
      <p:sp>
        <p:nvSpPr>
          <p:cNvPr id="6" name="TextBox 5"/>
          <p:cNvSpPr txBox="1"/>
          <p:nvPr/>
        </p:nvSpPr>
        <p:spPr>
          <a:xfrm>
            <a:off x="2160387" y="6206572"/>
            <a:ext cx="420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The Nielson Company, 12/17/2015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2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703</Words>
  <Application>Microsoft Macintosh PowerPoint</Application>
  <PresentationFormat>On-screen Show (4:3)</PresentationFormat>
  <Paragraphs>127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Mobile Application Development: Android</vt:lpstr>
      <vt:lpstr>Course Overview</vt:lpstr>
      <vt:lpstr>About me</vt:lpstr>
      <vt:lpstr>About you</vt:lpstr>
      <vt:lpstr>Introduction</vt:lpstr>
      <vt:lpstr>Why learn mobile app development?</vt:lpstr>
      <vt:lpstr>Why learn mobile app development? 1. Business opportunity</vt:lpstr>
      <vt:lpstr>Why learn Android app development?</vt:lpstr>
      <vt:lpstr>Market Share of US Smartphone Operating Systems in Q3, 2015</vt:lpstr>
      <vt:lpstr>Why learn mobile app development?</vt:lpstr>
      <vt:lpstr>Why learn mobile app development? 2. It’s fun and interesting</vt:lpstr>
      <vt:lpstr>How is mobile app development different from other types of development?</vt:lpstr>
      <vt:lpstr>Differences between desktop and mobile development</vt:lpstr>
      <vt:lpstr>Development environments</vt:lpstr>
      <vt:lpstr>Syllabus</vt:lpstr>
      <vt:lpstr>Development Environment for Xamarin Android</vt:lpstr>
      <vt:lpstr>Testing and Emulators for Android</vt:lpstr>
      <vt:lpstr>Certificate in Mobile Application Development</vt:lpstr>
      <vt:lpstr>Degree Elective 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35</cp:revision>
  <dcterms:created xsi:type="dcterms:W3CDTF">2016-03-27T03:55:45Z</dcterms:created>
  <dcterms:modified xsi:type="dcterms:W3CDTF">2016-06-19T22:07:29Z</dcterms:modified>
</cp:coreProperties>
</file>