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6"/>
  </p:notesMasterIdLst>
  <p:sldIdLst>
    <p:sldId id="256" r:id="rId2"/>
    <p:sldId id="264" r:id="rId3"/>
    <p:sldId id="267" r:id="rId4"/>
    <p:sldId id="268" r:id="rId5"/>
    <p:sldId id="269" r:id="rId6"/>
    <p:sldId id="278" r:id="rId7"/>
    <p:sldId id="270" r:id="rId8"/>
    <p:sldId id="276" r:id="rId9"/>
    <p:sldId id="277" r:id="rId10"/>
    <p:sldId id="271" r:id="rId11"/>
    <p:sldId id="272" r:id="rId12"/>
    <p:sldId id="273" r:id="rId13"/>
    <p:sldId id="274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8"/>
            <p14:sldId id="269"/>
            <p14:sldId id="278"/>
            <p14:sldId id="270"/>
            <p14:sldId id="276"/>
            <p14:sldId id="277"/>
            <p14:sldId id="271"/>
            <p14:sldId id="272"/>
            <p14:sldId id="273"/>
            <p14:sldId id="274"/>
            <p14:sldId id="279"/>
          </p14:sldIdLst>
        </p14:section>
        <p14:section name="Untitled Section" id="{40D5F567-697D-144C-AE61-72CA3F64225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9" autoAdjust="0"/>
  </p:normalViewPr>
  <p:slideViewPr>
    <p:cSldViewPr snapToGrid="0" snapToObjects="1">
      <p:cViewPr varScale="1">
        <p:scale>
          <a:sx n="82" d="100"/>
          <a:sy n="82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/>
      <dgm:t>
        <a:bodyPr/>
        <a:lstStyle/>
        <a:p>
          <a:r>
            <a:rPr lang="en-US" dirty="0" smtClean="0"/>
            <a:t>Activity AXML layout: instantiates a Fragment object</a:t>
          </a:r>
          <a:endParaRPr lang="en-US" dirty="0"/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/>
        </a:p>
      </dgm:t>
    </dgm:pt>
    <dgm:pt modelId="{2171B556-8616-4B42-A3E2-D633C856F111}">
      <dgm:prSet phldrT="[Text]"/>
      <dgm:spPr/>
      <dgm:t>
        <a:bodyPr/>
        <a:lstStyle/>
        <a:p>
          <a:r>
            <a:rPr lang="en-US" dirty="0" smtClean="0"/>
            <a:t>Fragment object: inflates fragment AXML UI layout</a:t>
          </a:r>
          <a:endParaRPr lang="en-US" dirty="0"/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/>
        </a:p>
      </dgm:t>
    </dgm:pt>
    <dgm:pt modelId="{2F497F24-7D62-D243-9D7C-D71FBF849C60}">
      <dgm:prSet phldrT="[Text]"/>
      <dgm:spPr/>
      <dgm:t>
        <a:bodyPr/>
        <a:lstStyle/>
        <a:p>
          <a:r>
            <a:rPr lang="en-US" dirty="0" smtClean="0"/>
            <a:t>Fragment AXML UI layout is displayed by the activity</a:t>
          </a:r>
          <a:endParaRPr lang="en-US" dirty="0"/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/>
      <dgm:t>
        <a:bodyPr/>
        <a:lstStyle/>
        <a:p>
          <a:r>
            <a:rPr lang="en-US" dirty="0" smtClean="0"/>
            <a:t>Activity: loads an AXML layout</a:t>
          </a:r>
          <a:endParaRPr lang="en-US" dirty="0"/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5BE7-A71F-8640-BF06-45FF71F56605}" type="pres">
      <dgm:prSet presAssocID="{31D9515E-CD53-DC47-B5F6-7ACA25DC17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EFCE15-DF21-C74F-978D-85F916CB86E5}" type="pres">
      <dgm:prSet presAssocID="{31D9515E-CD53-DC47-B5F6-7ACA25DC17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BC8A6-F383-8147-A607-EB2356A6E6D2}" type="pres">
      <dgm:prSet presAssocID="{65E8FAC2-393D-4E47-B85F-03905BCED5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387960-99B1-F845-A794-2E8D53C13DB7}" type="pres">
      <dgm:prSet presAssocID="{65E8FAC2-393D-4E47-B85F-03905BCED5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1C96E-D90D-8148-919F-21F58109AFF3}" type="pres">
      <dgm:prSet presAssocID="{1D202CD0-3C23-B145-B8D0-B5A6B9949A7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09F8A1B-7DCE-DE4C-984F-F7DD98E5CE1B}" type="pres">
      <dgm:prSet presAssocID="{1D202CD0-3C23-B145-B8D0-B5A6B9949A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C40A2DCF-823D-E344-B2BB-EBE473153FA5}" type="presOf" srcId="{AA1181C7-1C97-1843-B8B0-526235D0A15D}" destId="{6DAC00C0-E92C-9241-8E91-E23BC30A6B6D}" srcOrd="0" destOrd="0" presId="urn:microsoft.com/office/officeart/2005/8/layout/process2"/>
    <dgm:cxn modelId="{6C751BC9-8D23-EF4D-9212-B77B8446267A}" type="presOf" srcId="{2F497F24-7D62-D243-9D7C-D71FBF849C60}" destId="{0F899AD6-01EA-5F41-84E4-2559C5EFFF02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8C7BE139-6624-C645-818B-683FF0E471DE}" type="presOf" srcId="{65E8FAC2-393D-4E47-B85F-03905BCED5B8}" destId="{BD387960-99B1-F845-A794-2E8D53C13DB7}" srcOrd="1" destOrd="0" presId="urn:microsoft.com/office/officeart/2005/8/layout/process2"/>
    <dgm:cxn modelId="{7DFC4FF9-6AED-D645-AB62-703268A2EE85}" type="presOf" srcId="{03ECD48F-D3FA-754C-894F-BBE707DCEFCC}" destId="{B9AA4314-4148-6D4E-A5FD-4963495833CB}" srcOrd="0" destOrd="0" presId="urn:microsoft.com/office/officeart/2005/8/layout/process2"/>
    <dgm:cxn modelId="{15EBDDFE-9371-1F40-A888-A19B9A30BB99}" type="presOf" srcId="{31D9515E-CD53-DC47-B5F6-7ACA25DC1715}" destId="{0F1A5BE7-A71F-8640-BF06-45FF71F56605}" srcOrd="0" destOrd="0" presId="urn:microsoft.com/office/officeart/2005/8/layout/process2"/>
    <dgm:cxn modelId="{07A29B58-DB75-284F-A537-C8F6F87C57D9}" type="presOf" srcId="{1D202CD0-3C23-B145-B8D0-B5A6B9949A75}" destId="{E09F8A1B-7DCE-DE4C-984F-F7DD98E5CE1B}" srcOrd="1" destOrd="0" presId="urn:microsoft.com/office/officeart/2005/8/layout/process2"/>
    <dgm:cxn modelId="{537F23AA-8422-0346-A69D-C0089514873F}" type="presOf" srcId="{65E8FAC2-393D-4E47-B85F-03905BCED5B8}" destId="{0B3BC8A6-F383-8147-A607-EB2356A6E6D2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8AF0C694-8B4F-4A41-B160-CCC0D666BCDA}" type="presOf" srcId="{1D202CD0-3C23-B145-B8D0-B5A6B9949A75}" destId="{1671C96E-D90D-8148-919F-21F58109AFF3}" srcOrd="0" destOrd="0" presId="urn:microsoft.com/office/officeart/2005/8/layout/process2"/>
    <dgm:cxn modelId="{C023C164-7C0E-0343-937E-11207BEA110F}" type="presOf" srcId="{2171B556-8616-4B42-A3E2-D633C856F111}" destId="{B46F7BD8-C3B8-8045-A05F-4396BDC0253F}" srcOrd="0" destOrd="0" presId="urn:microsoft.com/office/officeart/2005/8/layout/process2"/>
    <dgm:cxn modelId="{9E5F1FA7-1456-5048-A9DF-C3997C2626D5}" type="presOf" srcId="{31D9515E-CD53-DC47-B5F6-7ACA25DC1715}" destId="{6BEFCE15-DF21-C74F-978D-85F916CB86E5}" srcOrd="1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ED797663-AC4B-734F-BFCC-C8D87B59BF21}" type="presOf" srcId="{CC67F7D0-3191-B641-BF66-F48DF3519CDF}" destId="{B1A08DAC-B0FD-414E-A1FD-8679092E8C3B}" srcOrd="0" destOrd="0" presId="urn:microsoft.com/office/officeart/2005/8/layout/process2"/>
    <dgm:cxn modelId="{355925C7-3DB0-7745-8865-E4A2554DD027}" type="presParOf" srcId="{B9AA4314-4148-6D4E-A5FD-4963495833CB}" destId="{6DAC00C0-E92C-9241-8E91-E23BC30A6B6D}" srcOrd="0" destOrd="0" presId="urn:microsoft.com/office/officeart/2005/8/layout/process2"/>
    <dgm:cxn modelId="{9F399120-4E24-D94E-8D42-07AFADECED21}" type="presParOf" srcId="{B9AA4314-4148-6D4E-A5FD-4963495833CB}" destId="{0F1A5BE7-A71F-8640-BF06-45FF71F56605}" srcOrd="1" destOrd="0" presId="urn:microsoft.com/office/officeart/2005/8/layout/process2"/>
    <dgm:cxn modelId="{AE2610BF-8496-6640-9459-235ACC019144}" type="presParOf" srcId="{0F1A5BE7-A71F-8640-BF06-45FF71F56605}" destId="{6BEFCE15-DF21-C74F-978D-85F916CB86E5}" srcOrd="0" destOrd="0" presId="urn:microsoft.com/office/officeart/2005/8/layout/process2"/>
    <dgm:cxn modelId="{3AC2BBAA-B1D3-0144-ADB2-4D53727D69A9}" type="presParOf" srcId="{B9AA4314-4148-6D4E-A5FD-4963495833CB}" destId="{B1A08DAC-B0FD-414E-A1FD-8679092E8C3B}" srcOrd="2" destOrd="0" presId="urn:microsoft.com/office/officeart/2005/8/layout/process2"/>
    <dgm:cxn modelId="{65739172-17C2-DE42-8BD4-7F7D99ACD34E}" type="presParOf" srcId="{B9AA4314-4148-6D4E-A5FD-4963495833CB}" destId="{0B3BC8A6-F383-8147-A607-EB2356A6E6D2}" srcOrd="3" destOrd="0" presId="urn:microsoft.com/office/officeart/2005/8/layout/process2"/>
    <dgm:cxn modelId="{7CAF9BFC-496A-0D43-ABF7-B00F3C444284}" type="presParOf" srcId="{0B3BC8A6-F383-8147-A607-EB2356A6E6D2}" destId="{BD387960-99B1-F845-A794-2E8D53C13DB7}" srcOrd="0" destOrd="0" presId="urn:microsoft.com/office/officeart/2005/8/layout/process2"/>
    <dgm:cxn modelId="{4A4B3624-AC48-4A46-8157-15D8D2F36059}" type="presParOf" srcId="{B9AA4314-4148-6D4E-A5FD-4963495833CB}" destId="{B46F7BD8-C3B8-8045-A05F-4396BDC0253F}" srcOrd="4" destOrd="0" presId="urn:microsoft.com/office/officeart/2005/8/layout/process2"/>
    <dgm:cxn modelId="{BED43CD3-4214-9743-B91C-254C5A2D7288}" type="presParOf" srcId="{B9AA4314-4148-6D4E-A5FD-4963495833CB}" destId="{1671C96E-D90D-8148-919F-21F58109AFF3}" srcOrd="5" destOrd="0" presId="urn:microsoft.com/office/officeart/2005/8/layout/process2"/>
    <dgm:cxn modelId="{F06ED689-44D8-384E-9573-A6BEDD46ABDE}" type="presParOf" srcId="{1671C96E-D90D-8148-919F-21F58109AFF3}" destId="{E09F8A1B-7DCE-DE4C-984F-F7DD98E5CE1B}" srcOrd="0" destOrd="0" presId="urn:microsoft.com/office/officeart/2005/8/layout/process2"/>
    <dgm:cxn modelId="{FE757461-8A77-A54B-AD6F-1E27C4A31DF1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690342" y="2209"/>
          <a:ext cx="6848914" cy="8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Activity: loads an AXML layout</a:t>
          </a:r>
          <a:endParaRPr lang="en-US" sz="1800" kern="1200" dirty="0"/>
        </a:p>
      </dsp:txBody>
      <dsp:txXfrm>
        <a:off x="714420" y="26287"/>
        <a:ext cx="6800758" cy="773942"/>
      </dsp:txXfrm>
    </dsp:sp>
    <dsp:sp modelId="{0F1A5BE7-A71F-8640-BF06-45FF71F56605}">
      <dsp:nvSpPr>
        <dsp:cNvPr id="0" name=""/>
        <dsp:cNvSpPr/>
      </dsp:nvSpPr>
      <dsp:spPr>
        <a:xfrm rot="5400000">
          <a:off x="3960656" y="844861"/>
          <a:ext cx="308287" cy="369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003817" y="875689"/>
        <a:ext cx="221966" cy="215801"/>
      </dsp:txXfrm>
    </dsp:sp>
    <dsp:sp modelId="{B1A08DAC-B0FD-414E-A1FD-8679092E8C3B}">
      <dsp:nvSpPr>
        <dsp:cNvPr id="0" name=""/>
        <dsp:cNvSpPr/>
      </dsp:nvSpPr>
      <dsp:spPr>
        <a:xfrm>
          <a:off x="690342" y="1235358"/>
          <a:ext cx="6848914" cy="8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 AXML layout: instantiates a Fragment object</a:t>
          </a:r>
          <a:endParaRPr lang="en-US" sz="1800" kern="1200" dirty="0"/>
        </a:p>
      </dsp:txBody>
      <dsp:txXfrm>
        <a:off x="714420" y="1259436"/>
        <a:ext cx="6800758" cy="773942"/>
      </dsp:txXfrm>
    </dsp:sp>
    <dsp:sp modelId="{0B3BC8A6-F383-8147-A607-EB2356A6E6D2}">
      <dsp:nvSpPr>
        <dsp:cNvPr id="0" name=""/>
        <dsp:cNvSpPr/>
      </dsp:nvSpPr>
      <dsp:spPr>
        <a:xfrm rot="5400000">
          <a:off x="3960656" y="2078009"/>
          <a:ext cx="308287" cy="369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003817" y="2108837"/>
        <a:ext cx="221966" cy="215801"/>
      </dsp:txXfrm>
    </dsp:sp>
    <dsp:sp modelId="{B46F7BD8-C3B8-8045-A05F-4396BDC0253F}">
      <dsp:nvSpPr>
        <dsp:cNvPr id="0" name=""/>
        <dsp:cNvSpPr/>
      </dsp:nvSpPr>
      <dsp:spPr>
        <a:xfrm>
          <a:off x="690342" y="2468506"/>
          <a:ext cx="6848914" cy="8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object: inflates fragment AXML UI layout</a:t>
          </a:r>
          <a:endParaRPr lang="en-US" sz="1800" kern="1200" dirty="0"/>
        </a:p>
      </dsp:txBody>
      <dsp:txXfrm>
        <a:off x="714420" y="2492584"/>
        <a:ext cx="6800758" cy="773942"/>
      </dsp:txXfrm>
    </dsp:sp>
    <dsp:sp modelId="{1671C96E-D90D-8148-919F-21F58109AFF3}">
      <dsp:nvSpPr>
        <dsp:cNvPr id="0" name=""/>
        <dsp:cNvSpPr/>
      </dsp:nvSpPr>
      <dsp:spPr>
        <a:xfrm rot="5400000">
          <a:off x="3960656" y="3311157"/>
          <a:ext cx="308287" cy="369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003817" y="3341985"/>
        <a:ext cx="221966" cy="215801"/>
      </dsp:txXfrm>
    </dsp:sp>
    <dsp:sp modelId="{0F899AD6-01EA-5F41-84E4-2559C5EFFF02}">
      <dsp:nvSpPr>
        <dsp:cNvPr id="0" name=""/>
        <dsp:cNvSpPr/>
      </dsp:nvSpPr>
      <dsp:spPr>
        <a:xfrm>
          <a:off x="690342" y="3701654"/>
          <a:ext cx="6848914" cy="8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AXML UI layout is displayed by the activity</a:t>
          </a:r>
          <a:endParaRPr lang="en-US" sz="1800" kern="1200" dirty="0"/>
        </a:p>
      </dsp:txBody>
      <dsp:txXfrm>
        <a:off x="714420" y="3725732"/>
        <a:ext cx="6800758" cy="77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Fragments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 Fragment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file to the project using the Android, Fragment template</a:t>
            </a:r>
          </a:p>
          <a:p>
            <a:r>
              <a:rPr lang="en-US" dirty="0" smtClean="0"/>
              <a:t>Name the file </a:t>
            </a:r>
            <a:r>
              <a:rPr lang="en-US" dirty="0" err="1" smtClean="0"/>
              <a:t>HelloFragment.cs</a:t>
            </a:r>
            <a:endParaRPr lang="en-US" dirty="0" smtClean="0"/>
          </a:p>
          <a:p>
            <a:r>
              <a:rPr lang="en-US" dirty="0"/>
              <a:t>public class HelloFragment : Fragment </a:t>
            </a:r>
          </a:p>
        </p:txBody>
      </p:sp>
    </p:spTree>
    <p:extLst>
      <p:ext uri="{BB962C8B-B14F-4D97-AF65-F5344CB8AC3E}">
        <p14:creationId xmlns:p14="http://schemas.microsoft.com/office/powerpoint/2010/main" val="143003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AXML UI for the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Main.axml and rename the copy: </a:t>
            </a:r>
            <a:r>
              <a:rPr lang="en-US" dirty="0" err="1" smtClean="0"/>
              <a:t>HelloFragmentUI.axml</a:t>
            </a:r>
            <a:endParaRPr lang="en-US" dirty="0" smtClean="0"/>
          </a:p>
          <a:p>
            <a:r>
              <a:rPr lang="en-US" dirty="0" smtClean="0"/>
              <a:t>You don’t need to change it’s contents!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2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AXML for the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Main.axml</a:t>
            </a:r>
            <a:r>
              <a:rPr lang="en-US" dirty="0" smtClean="0"/>
              <a:t> will become just a container for a Fragment: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&lt;?xml version="1.0" encoding="utf-8"?&gt;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LinearLayout</a:t>
            </a: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err="1">
                <a:latin typeface="Courier"/>
                <a:cs typeface="Courier"/>
              </a:rPr>
              <a:t>xmlns:android</a:t>
            </a:r>
            <a:r>
              <a:rPr lang="en-US" dirty="0">
                <a:latin typeface="Courier"/>
                <a:cs typeface="Courier"/>
              </a:rPr>
              <a:t>="http://</a:t>
            </a:r>
            <a:r>
              <a:rPr lang="en-US" dirty="0" err="1">
                <a:latin typeface="Courier"/>
                <a:cs typeface="Courier"/>
              </a:rPr>
              <a:t>schemas.android.com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apk</a:t>
            </a:r>
            <a:r>
              <a:rPr lang="en-US" dirty="0">
                <a:latin typeface="Courier"/>
                <a:cs typeface="Courier"/>
              </a:rPr>
              <a:t>/res/android"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</a:t>
            </a:r>
            <a:r>
              <a:rPr lang="en-US" dirty="0" err="1">
                <a:latin typeface="Courier"/>
                <a:cs typeface="Courier"/>
              </a:rPr>
              <a:t>android:orientation</a:t>
            </a:r>
            <a:r>
              <a:rPr lang="en-US" dirty="0">
                <a:latin typeface="Courier"/>
                <a:cs typeface="Courier"/>
              </a:rPr>
              <a:t>="vertical"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android:layout_width="match_parent"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</a:t>
            </a:r>
            <a:r>
              <a:rPr lang="en-US" dirty="0" err="1">
                <a:latin typeface="Courier"/>
                <a:cs typeface="Courier"/>
              </a:rPr>
              <a:t>android:layout_height</a:t>
            </a:r>
            <a:r>
              <a:rPr lang="en-US" dirty="0">
                <a:latin typeface="Courier"/>
                <a:cs typeface="Courier"/>
              </a:rPr>
              <a:t>="match_parent"&gt;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&lt;fragment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   android:name="FragmentPractice.HelloFragment"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   android:id="@+id/HelloFragment"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   android:layout_width="match_parent"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   </a:t>
            </a:r>
            <a:r>
              <a:rPr lang="en-US" dirty="0" err="1">
                <a:latin typeface="Courier"/>
                <a:cs typeface="Courier"/>
              </a:rPr>
              <a:t>android:layout_height</a:t>
            </a:r>
            <a:r>
              <a:rPr lang="en-US" dirty="0">
                <a:latin typeface="Courier"/>
                <a:cs typeface="Courier"/>
              </a:rPr>
              <a:t>="match_parent" /&gt;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&lt;/</a:t>
            </a:r>
            <a:r>
              <a:rPr lang="en-US" dirty="0" err="1">
                <a:latin typeface="Courier"/>
                <a:cs typeface="Courier"/>
              </a:rPr>
              <a:t>LinearLayout</a:t>
            </a:r>
            <a:r>
              <a:rPr lang="en-US" dirty="0">
                <a:latin typeface="Courier"/>
                <a:cs typeface="Courier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85379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AXML Fragment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Courier"/>
              </a:rPr>
              <a:t>The attribute, </a:t>
            </a:r>
            <a:r>
              <a:rPr lang="en-US" i="1" dirty="0" smtClean="0">
                <a:cs typeface="Courier"/>
              </a:rPr>
              <a:t>android:name</a:t>
            </a:r>
            <a:r>
              <a:rPr lang="en-US" dirty="0" smtClean="0">
                <a:cs typeface="Courier"/>
              </a:rPr>
              <a:t>, specifies the Fragment </a:t>
            </a:r>
            <a:r>
              <a:rPr lang="en-US" u="sng" dirty="0" smtClean="0">
                <a:cs typeface="Courier"/>
              </a:rPr>
              <a:t>class</a:t>
            </a:r>
            <a:r>
              <a:rPr lang="en-US" dirty="0" smtClean="0">
                <a:cs typeface="Courier"/>
              </a:rPr>
              <a:t> to load. Use the namespace and class name.</a:t>
            </a:r>
            <a:endParaRPr lang="en-US" dirty="0">
              <a:cs typeface="Courier"/>
            </a:endParaRP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pPr marL="400050" lvl="1" indent="0">
              <a:buNone/>
            </a:pPr>
            <a:r>
              <a:rPr lang="en-US" dirty="0">
                <a:latin typeface="Courier"/>
                <a:cs typeface="Courier"/>
              </a:rPr>
              <a:t> &lt;fragment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	android:name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FragmentPractice.HelloFragment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	android:id</a:t>
            </a:r>
            <a:r>
              <a:rPr lang="en-US" dirty="0">
                <a:latin typeface="Courier"/>
                <a:cs typeface="Courier"/>
              </a:rPr>
              <a:t>="@+id/</a:t>
            </a:r>
            <a:r>
              <a:rPr lang="en-US" dirty="0" smtClean="0">
                <a:latin typeface="Courier"/>
                <a:cs typeface="Courier"/>
              </a:rPr>
              <a:t>HelloFragment”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	android:layout_width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smtClean="0">
                <a:latin typeface="Courier"/>
                <a:cs typeface="Courier"/>
              </a:rPr>
              <a:t>match_parent”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	android:layout_height</a:t>
            </a:r>
            <a:r>
              <a:rPr lang="en-US" dirty="0">
                <a:latin typeface="Courier"/>
                <a:cs typeface="Courier"/>
              </a:rPr>
              <a:t>="match_parent" /&gt;</a:t>
            </a:r>
            <a:br>
              <a:rPr lang="en-US" dirty="0">
                <a:latin typeface="Courier"/>
                <a:cs typeface="Courie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8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you learned in this session isn’t useful by itself. You need to use two or more fragments to make an adaptive UI.</a:t>
            </a:r>
          </a:p>
          <a:p>
            <a:r>
              <a:rPr lang="en-US" dirty="0" smtClean="0"/>
              <a:t>In Part 2, you will learn to use two fragments that will be loaded differently depending on the screen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7645139"/>
              </p:ext>
            </p:extLst>
          </p:nvPr>
        </p:nvGraphicFramePr>
        <p:xfrm>
          <a:off x="356277" y="2033752"/>
          <a:ext cx="3991801" cy="429823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0314533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UI Fragments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Fragments allow apps to adapt to different screen sizes, densities, and orientations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17863"/>
            <a:ext cx="7442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app will use fragments that are subclasses of Fragment</a:t>
            </a:r>
          </a:p>
          <a:p>
            <a:r>
              <a:rPr lang="en-US" dirty="0" smtClean="0"/>
              <a:t>The Fragment’s UI can be declared in AXML or programmatically</a:t>
            </a:r>
          </a:p>
          <a:p>
            <a:r>
              <a:rPr lang="en-US" dirty="0" smtClean="0"/>
              <a:t>Fragment UIs are declared just like Activity 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Fragments are loaded into an Activity at runtime</a:t>
            </a:r>
          </a:p>
          <a:p>
            <a:r>
              <a:rPr lang="en-US" dirty="0" smtClean="0"/>
              <a:t>The Fragment to load can be determined programmatically by the Activity’s C# code</a:t>
            </a:r>
          </a:p>
          <a:p>
            <a:r>
              <a:rPr lang="en-US" dirty="0" smtClean="0"/>
              <a:t>Or the Fragment’s name can be hard-coded into the AXML loaded by the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of Displaying a 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1640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04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70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/>
              <a:t>Hello Fragment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97" y="2750200"/>
            <a:ext cx="2256970" cy="37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Fragment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just going to add one fragment to the Hello Android example so we can see how a Fragment is declared and loaded into an Activity</a:t>
            </a:r>
          </a:p>
          <a:p>
            <a:r>
              <a:rPr lang="en-US" dirty="0" smtClean="0"/>
              <a:t>(Normally, to adapt to different screens, we would have two or more Fragments)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7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Steps to set up an Activity to use a Fragment:</a:t>
            </a:r>
          </a:p>
          <a:p>
            <a:r>
              <a:rPr lang="en-US" dirty="0" smtClean="0"/>
              <a:t>Declare a Fragment class</a:t>
            </a:r>
          </a:p>
          <a:p>
            <a:r>
              <a:rPr lang="en-US" dirty="0" smtClean="0"/>
              <a:t>Make an AXML UI layout for the fragment</a:t>
            </a:r>
          </a:p>
          <a:p>
            <a:r>
              <a:rPr lang="en-US" dirty="0" smtClean="0"/>
              <a:t>Modify the AXML layout for the Activity so that it instantiates a Fragment object</a:t>
            </a:r>
          </a:p>
          <a:p>
            <a:r>
              <a:rPr lang="en-US" dirty="0" smtClean="0"/>
              <a:t>Add code to inflate the UI </a:t>
            </a:r>
            <a:r>
              <a:rPr lang="en-US" dirty="0" smtClean="0"/>
              <a:t>in the </a:t>
            </a:r>
            <a:r>
              <a:rPr lang="en-US" dirty="0" smtClean="0"/>
              <a:t>OnCreateView </a:t>
            </a:r>
            <a:r>
              <a:rPr lang="en-US" smtClean="0"/>
              <a:t>method </a:t>
            </a:r>
            <a:r>
              <a:rPr lang="en-US" smtClean="0"/>
              <a:t>of the </a:t>
            </a:r>
            <a:r>
              <a:rPr lang="en-US" dirty="0" smtClean="0"/>
              <a:t>Fragment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252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6794</TotalTime>
  <Words>433</Words>
  <Application>Microsoft Macintosh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Twilight</vt:lpstr>
      <vt:lpstr>Fragments Part 1</vt:lpstr>
      <vt:lpstr>Course Schedule</vt:lpstr>
      <vt:lpstr>Android UI Fragments</vt:lpstr>
      <vt:lpstr>Declaring a Fragment</vt:lpstr>
      <vt:lpstr>Loading a Fragment</vt:lpstr>
      <vt:lpstr>Process of Displaying a Fragment</vt:lpstr>
      <vt:lpstr>Example: Hello Fragment </vt:lpstr>
      <vt:lpstr>Hello Fragment Example</vt:lpstr>
      <vt:lpstr>Implementing a Fragment</vt:lpstr>
      <vt:lpstr>Declare a Fragment Class</vt:lpstr>
      <vt:lpstr>AXML UI for the Fragment</vt:lpstr>
      <vt:lpstr>AXML for the Activity</vt:lpstr>
      <vt:lpstr>AXML Fragment Element</vt:lpstr>
      <vt:lpstr>Next Session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Office</cp:lastModifiedBy>
  <cp:revision>96</cp:revision>
  <dcterms:created xsi:type="dcterms:W3CDTF">2016-04-03T17:10:44Z</dcterms:created>
  <dcterms:modified xsi:type="dcterms:W3CDTF">2016-05-04T02:52:29Z</dcterms:modified>
</cp:coreProperties>
</file>