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3"/>
  </p:notesMasterIdLst>
  <p:sldIdLst>
    <p:sldId id="256" r:id="rId2"/>
    <p:sldId id="277" r:id="rId3"/>
    <p:sldId id="278" r:id="rId4"/>
    <p:sldId id="267" r:id="rId5"/>
    <p:sldId id="281" r:id="rId6"/>
    <p:sldId id="282" r:id="rId7"/>
    <p:sldId id="280" r:id="rId8"/>
    <p:sldId id="283" r:id="rId9"/>
    <p:sldId id="284" r:id="rId10"/>
    <p:sldId id="286" r:id="rId11"/>
    <p:sldId id="285" r:id="rId12"/>
    <p:sldId id="288" r:id="rId13"/>
    <p:sldId id="290" r:id="rId14"/>
    <p:sldId id="291" r:id="rId15"/>
    <p:sldId id="287" r:id="rId16"/>
    <p:sldId id="289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77"/>
            <p14:sldId id="278"/>
          </p14:sldIdLst>
        </p14:section>
        <p14:section name="Untitled Section" id="{40D5F567-697D-144C-AE61-72CA3F64225C}">
          <p14:sldIdLst>
            <p14:sldId id="267"/>
            <p14:sldId id="281"/>
            <p14:sldId id="282"/>
            <p14:sldId id="280"/>
            <p14:sldId id="283"/>
            <p14:sldId id="284"/>
            <p14:sldId id="286"/>
            <p14:sldId id="285"/>
            <p14:sldId id="288"/>
            <p14:sldId id="290"/>
            <p14:sldId id="291"/>
            <p14:sldId id="287"/>
            <p14:sldId id="289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149" d="100"/>
          <a:sy n="149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/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/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/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/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7A2E6-7DAD-4B41-AC14-A78A5B7901A8}" type="presOf" srcId="{AA1181C7-1C97-1843-B8B0-526235D0A15D}" destId="{6DAC00C0-E92C-9241-8E91-E23BC30A6B6D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5DDB77A-3ED7-C546-8564-B366DFE0EB8F}" type="presOf" srcId="{31D9515E-CD53-DC47-B5F6-7ACA25DC1715}" destId="{0F1A5BE7-A71F-8640-BF06-45FF71F56605}" srcOrd="0" destOrd="0" presId="urn:microsoft.com/office/officeart/2005/8/layout/process2"/>
    <dgm:cxn modelId="{9459826D-EFC3-7043-A90D-C96705FF0E7C}" type="presOf" srcId="{03ECD48F-D3FA-754C-894F-BBE707DCEFCC}" destId="{B9AA4314-4148-6D4E-A5FD-4963495833C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A604EEFA-031D-5C4E-B2B0-399E63ED421F}" type="presOf" srcId="{65E8FAC2-393D-4E47-B85F-03905BCED5B8}" destId="{BD387960-99B1-F845-A794-2E8D53C13DB7}" srcOrd="1" destOrd="0" presId="urn:microsoft.com/office/officeart/2005/8/layout/process2"/>
    <dgm:cxn modelId="{57EADF83-5079-9546-972C-3C5C8B1720E0}" type="presOf" srcId="{1D202CD0-3C23-B145-B8D0-B5A6B9949A75}" destId="{E09F8A1B-7DCE-DE4C-984F-F7DD98E5CE1B}" srcOrd="1" destOrd="0" presId="urn:microsoft.com/office/officeart/2005/8/layout/process2"/>
    <dgm:cxn modelId="{F64E16A4-8A27-6847-A6D3-F42DDB6A0E41}" type="presOf" srcId="{1D202CD0-3C23-B145-B8D0-B5A6B9949A75}" destId="{1671C96E-D90D-8148-919F-21F58109AFF3}" srcOrd="0" destOrd="0" presId="urn:microsoft.com/office/officeart/2005/8/layout/process2"/>
    <dgm:cxn modelId="{5D7C01B3-643A-7E48-89F7-97448CD9CD72}" type="presOf" srcId="{65E8FAC2-393D-4E47-B85F-03905BCED5B8}" destId="{0B3BC8A6-F383-8147-A607-EB2356A6E6D2}" srcOrd="0" destOrd="0" presId="urn:microsoft.com/office/officeart/2005/8/layout/process2"/>
    <dgm:cxn modelId="{7D10B951-F8C7-1740-B029-A1EB66E081D4}" type="presOf" srcId="{2171B556-8616-4B42-A3E2-D633C856F111}" destId="{B46F7BD8-C3B8-8045-A05F-4396BDC0253F}" srcOrd="0" destOrd="0" presId="urn:microsoft.com/office/officeart/2005/8/layout/process2"/>
    <dgm:cxn modelId="{1BD2BF27-B2F9-2A45-87CC-6F2877D2FC60}" type="presOf" srcId="{31D9515E-CD53-DC47-B5F6-7ACA25DC1715}" destId="{6BEFCE15-DF21-C74F-978D-85F916CB86E5}" srcOrd="1" destOrd="0" presId="urn:microsoft.com/office/officeart/2005/8/layout/process2"/>
    <dgm:cxn modelId="{32522602-1A0D-2F4A-AF92-D81703F01CD8}" type="presOf" srcId="{2F497F24-7D62-D243-9D7C-D71FBF849C60}" destId="{0F899AD6-01EA-5F41-84E4-2559C5EFFF0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41C0CD72-EF1B-2942-8BE8-8EDED76D893B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1AD8F1B2-324B-F949-AB79-08A5D142B868}" type="presParOf" srcId="{B9AA4314-4148-6D4E-A5FD-4963495833CB}" destId="{6DAC00C0-E92C-9241-8E91-E23BC30A6B6D}" srcOrd="0" destOrd="0" presId="urn:microsoft.com/office/officeart/2005/8/layout/process2"/>
    <dgm:cxn modelId="{68CD35E7-196E-A148-A918-7350D2129066}" type="presParOf" srcId="{B9AA4314-4148-6D4E-A5FD-4963495833CB}" destId="{0F1A5BE7-A71F-8640-BF06-45FF71F56605}" srcOrd="1" destOrd="0" presId="urn:microsoft.com/office/officeart/2005/8/layout/process2"/>
    <dgm:cxn modelId="{28E2CC85-B860-0F45-B92C-188B7C5151D1}" type="presParOf" srcId="{0F1A5BE7-A71F-8640-BF06-45FF71F56605}" destId="{6BEFCE15-DF21-C74F-978D-85F916CB86E5}" srcOrd="0" destOrd="0" presId="urn:microsoft.com/office/officeart/2005/8/layout/process2"/>
    <dgm:cxn modelId="{7477ADBD-932D-9540-A5A3-6831AC914923}" type="presParOf" srcId="{B9AA4314-4148-6D4E-A5FD-4963495833CB}" destId="{B1A08DAC-B0FD-414E-A1FD-8679092E8C3B}" srcOrd="2" destOrd="0" presId="urn:microsoft.com/office/officeart/2005/8/layout/process2"/>
    <dgm:cxn modelId="{6399E0DC-DD8C-7E44-AD9D-18AED9A70231}" type="presParOf" srcId="{B9AA4314-4148-6D4E-A5FD-4963495833CB}" destId="{0B3BC8A6-F383-8147-A607-EB2356A6E6D2}" srcOrd="3" destOrd="0" presId="urn:microsoft.com/office/officeart/2005/8/layout/process2"/>
    <dgm:cxn modelId="{4DE667C2-9216-AF44-B145-FEFE139809F1}" type="presParOf" srcId="{0B3BC8A6-F383-8147-A607-EB2356A6E6D2}" destId="{BD387960-99B1-F845-A794-2E8D53C13DB7}" srcOrd="0" destOrd="0" presId="urn:microsoft.com/office/officeart/2005/8/layout/process2"/>
    <dgm:cxn modelId="{FFCC1C51-2671-9F43-B1E5-CBBCA0A59A63}" type="presParOf" srcId="{B9AA4314-4148-6D4E-A5FD-4963495833CB}" destId="{B46F7BD8-C3B8-8045-A05F-4396BDC0253F}" srcOrd="4" destOrd="0" presId="urn:microsoft.com/office/officeart/2005/8/layout/process2"/>
    <dgm:cxn modelId="{8E0D628A-CAA5-E343-BEF3-C595E8B6424E}" type="presParOf" srcId="{B9AA4314-4148-6D4E-A5FD-4963495833CB}" destId="{1671C96E-D90D-8148-919F-21F58109AFF3}" srcOrd="5" destOrd="0" presId="urn:microsoft.com/office/officeart/2005/8/layout/process2"/>
    <dgm:cxn modelId="{AB823E56-3CAA-8F40-9232-53A55B38CC9C}" type="presParOf" srcId="{1671C96E-D90D-8148-919F-21F58109AFF3}" destId="{E09F8A1B-7DCE-DE4C-984F-F7DD98E5CE1B}" srcOrd="0" destOrd="0" presId="urn:microsoft.com/office/officeart/2005/8/layout/process2"/>
    <dgm:cxn modelId="{74E2AFA0-B16D-0C47-810D-5D07BFF74193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Steps to </a:t>
            </a:r>
            <a:r>
              <a:rPr lang="en-US" dirty="0" smtClean="0"/>
              <a:t>set up the app to use Fragments on a small screen:</a:t>
            </a:r>
            <a:endParaRPr lang="en-US" dirty="0"/>
          </a:p>
          <a:p>
            <a:r>
              <a:rPr lang="en-US" dirty="0"/>
              <a:t>Declare two Fragment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Make a UI layout for each fragment</a:t>
            </a:r>
          </a:p>
          <a:p>
            <a:r>
              <a:rPr lang="en-US" dirty="0"/>
              <a:t>Make an layout </a:t>
            </a:r>
            <a:r>
              <a:rPr lang="en-US" dirty="0" smtClean="0"/>
              <a:t>with a fragment element for each Activity</a:t>
            </a:r>
            <a:endParaRPr lang="en-US" dirty="0"/>
          </a:p>
          <a:p>
            <a:r>
              <a:rPr lang="en-US" dirty="0"/>
              <a:t>Put </a:t>
            </a:r>
            <a:r>
              <a:rPr lang="en-US" dirty="0" smtClean="0"/>
              <a:t>both Activity’s layouts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-small</a:t>
            </a:r>
            <a:endParaRPr lang="en-US" i="1" dirty="0"/>
          </a:p>
          <a:p>
            <a:r>
              <a:rPr lang="en-US" dirty="0"/>
              <a:t>Add code to inflate the UI in the OnCreateView method of each Fragment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 to set up the app to use Fragments </a:t>
            </a:r>
            <a:r>
              <a:rPr lang="en-US" dirty="0" smtClean="0"/>
              <a:t>on a </a:t>
            </a:r>
            <a:r>
              <a:rPr lang="en-US" dirty="0"/>
              <a:t>small </a:t>
            </a:r>
            <a:r>
              <a:rPr lang="en-US" dirty="0" smtClean="0"/>
              <a:t>large: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an </a:t>
            </a:r>
            <a:r>
              <a:rPr lang="en-US" dirty="0" smtClean="0"/>
              <a:t>layout for the main Activity </a:t>
            </a:r>
            <a:r>
              <a:rPr lang="en-US" dirty="0"/>
              <a:t>with </a:t>
            </a:r>
            <a:r>
              <a:rPr lang="en-US" dirty="0" smtClean="0"/>
              <a:t>two fragment elements</a:t>
            </a:r>
          </a:p>
          <a:p>
            <a:r>
              <a:rPr lang="en-US" dirty="0" smtClean="0"/>
              <a:t>Put the Activity’s layout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-large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73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Fragment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63" r="-25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36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Layout for 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"/>
              </a:rPr>
              <a:t>&lt;?xml version="1.0" encoding="utf-8"?&gt;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&lt;LinearLayout xmlns:android="http://schemas.android.com/</a:t>
            </a:r>
            <a:r>
              <a:rPr lang="en-US" sz="1100" dirty="0" err="1">
                <a:latin typeface="Courier"/>
              </a:rPr>
              <a:t>apk</a:t>
            </a:r>
            <a:r>
              <a:rPr lang="en-US" sz="1100" dirty="0">
                <a:latin typeface="Courier"/>
              </a:rPr>
              <a:t>/res/android"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android:orientation="vertical"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android:layout_width="match_parent"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android:layout_height="match_parent"&gt;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&lt;fragment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android:name="MathFlashCards.FrontFragment"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android:id="@+id/frontFragment"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android:layout_width="match_parent"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android:layout_height="wrap_content" 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android:layout_weight="1"/&gt;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&lt;fragment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android:name="MathFlashCards.BackFragment"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android:id="@+id/backFragment"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android:layout_width="match_parent"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android:layout_height="wrap_content" 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        android:layout_weight="1"/&gt;</a:t>
            </a:r>
            <a:br>
              <a:rPr lang="en-US" sz="1100" dirty="0">
                <a:latin typeface="Courier"/>
              </a:rPr>
            </a:br>
            <a:r>
              <a:rPr lang="en-US" sz="1100" dirty="0">
                <a:latin typeface="Courier"/>
              </a:rPr>
              <a:t>&lt;/LinearLayout&gt; </a:t>
            </a:r>
          </a:p>
        </p:txBody>
      </p:sp>
    </p:spTree>
    <p:extLst>
      <p:ext uri="{BB962C8B-B14F-4D97-AF65-F5344CB8AC3E}">
        <p14:creationId xmlns:p14="http://schemas.microsoft.com/office/powerpoint/2010/main" val="110824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</a:rPr>
              <a:t>    &lt;</a:t>
            </a:r>
            <a:r>
              <a:rPr lang="en-US" sz="1600" dirty="0">
                <a:latin typeface="Courier"/>
              </a:rPr>
              <a:t>fragment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        </a:t>
            </a:r>
            <a:r>
              <a:rPr lang="en-US" sz="1600" dirty="0" smtClean="0">
                <a:latin typeface="Courier"/>
              </a:rPr>
              <a:t>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FrontFragment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android:id="@+id/frontFragment"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&lt;fragment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BackFragment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android:id="@+id/backFragment"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0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Fragment Layouts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018" r="-48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59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Code to Detect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"/>
                <a:cs typeface="Courier"/>
              </a:rPr>
              <a:t>// See if we're loading two </a:t>
            </a:r>
            <a:r>
              <a:rPr lang="en-US" i="1" dirty="0" smtClean="0">
                <a:latin typeface="Courier"/>
                <a:cs typeface="Courier"/>
              </a:rPr>
              <a:t>fragments</a:t>
            </a:r>
            <a:r>
              <a:rPr lang="en-US" dirty="0">
                <a:latin typeface="Courier"/>
                <a:cs typeface="Courier"/>
              </a:rPr>
              <a:t> 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bool </a:t>
            </a:r>
            <a:r>
              <a:rPr lang="en-US" dirty="0">
                <a:latin typeface="Courier"/>
                <a:cs typeface="Courier"/>
              </a:rPr>
              <a:t> isDualPane = false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/</a:t>
            </a:r>
            <a:r>
              <a:rPr lang="en-US" i="1" dirty="0">
                <a:latin typeface="Courier"/>
                <a:cs typeface="Courier"/>
              </a:rPr>
              <a:t>/ Only the dual pane layout has a </a:t>
            </a:r>
            <a:r>
              <a:rPr lang="en-US" i="1" dirty="0" smtClean="0">
                <a:latin typeface="Courier"/>
                <a:cs typeface="Courier"/>
              </a:rPr>
              <a:t>reset</a:t>
            </a:r>
            <a:r>
              <a:rPr lang="en-US" i="1" dirty="0">
                <a:latin typeface="Courier"/>
                <a:cs typeface="Courier"/>
              </a:rPr>
              <a:t> button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resetButton</a:t>
            </a:r>
            <a:r>
              <a:rPr lang="en-US" dirty="0">
                <a:latin typeface="Courier"/>
                <a:cs typeface="Courier"/>
              </a:rPr>
              <a:t> = 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FindViewById</a:t>
            </a:r>
            <a:r>
              <a:rPr lang="en-US" dirty="0">
                <a:latin typeface="Courier"/>
                <a:cs typeface="Courier"/>
              </a:rPr>
              <a:t>&lt;Button</a:t>
            </a:r>
            <a:r>
              <a:rPr lang="en-US" dirty="0" smtClean="0">
                <a:latin typeface="Courier"/>
                <a:cs typeface="Courier"/>
              </a:rPr>
              <a:t>&gt;(Resource.Id.resetButton</a:t>
            </a:r>
            <a:r>
              <a:rPr lang="en-US" dirty="0">
                <a:latin typeface="Courier"/>
                <a:cs typeface="Courier"/>
              </a:rPr>
              <a:t>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(resetButton</a:t>
            </a:r>
            <a:r>
              <a:rPr lang="en-US" dirty="0">
                <a:latin typeface="Courier"/>
                <a:cs typeface="Courier"/>
              </a:rPr>
              <a:t> != null)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isDualPane = true; </a:t>
            </a:r>
          </a:p>
        </p:txBody>
      </p:sp>
    </p:spTree>
    <p:extLst>
      <p:ext uri="{BB962C8B-B14F-4D97-AF65-F5344CB8AC3E}">
        <p14:creationId xmlns:p14="http://schemas.microsoft.com/office/powerpoint/2010/main" val="373982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Code for Dual-Pane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dual-pane layout you need to do the things that would have been done by the second activity.</a:t>
            </a:r>
          </a:p>
          <a:p>
            <a:r>
              <a:rPr lang="en-US" dirty="0" smtClean="0"/>
              <a:t>For MathFlashCards, you need to:</a:t>
            </a:r>
          </a:p>
          <a:p>
            <a:pPr lvl="1"/>
            <a:r>
              <a:rPr lang="en-US" dirty="0" smtClean="0"/>
              <a:t>Handle the Show Answer button differently</a:t>
            </a:r>
          </a:p>
          <a:p>
            <a:pPr lvl="1"/>
            <a:r>
              <a:rPr lang="en-US" dirty="0" smtClean="0"/>
              <a:t>Handle the Show Front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Answer 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57" y="1600200"/>
            <a:ext cx="8619549" cy="48778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showAnswerButton.Click += delegate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if(isDualPane)                  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 answerTextView.Text =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            quiz.CalcSum().ToString();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else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var back = 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new Intent(this, typeof(BackActivity));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back.PutExtra("Answer", quiz.CalcSum());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StartActivity(back);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};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595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Front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Button text to “New Problem”</a:t>
            </a:r>
          </a:p>
          <a:p>
            <a:r>
              <a:rPr lang="en-US" dirty="0" smtClean="0">
                <a:latin typeface="Courier"/>
                <a:cs typeface="Courier"/>
              </a:rPr>
              <a:t>if (resetButton != null 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isDualPane = true;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resetButton.Click += delegate 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answerTextView.Text = "";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ShowNewQuestion();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};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94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learned how to declare and load one fragment.  But you need to use two or more fragments to make an adaptive UI. That’s what we’ll cover in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315124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Landscape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Resources Folder add:</a:t>
            </a:r>
          </a:p>
          <a:p>
            <a:pPr lvl="1"/>
            <a:r>
              <a:rPr lang="en-US" dirty="0" smtClean="0"/>
              <a:t> layout-normal-land</a:t>
            </a:r>
          </a:p>
          <a:p>
            <a:pPr lvl="1"/>
            <a:r>
              <a:rPr lang="en-US" dirty="0" smtClean="0"/>
              <a:t>layout-large-land</a:t>
            </a:r>
          </a:p>
          <a:p>
            <a:r>
              <a:rPr lang="en-US" dirty="0" smtClean="0"/>
              <a:t>Put a copy of FrontActivity.axml in each folder</a:t>
            </a:r>
          </a:p>
          <a:p>
            <a:pPr lvl="1"/>
            <a:r>
              <a:rPr lang="en-US" dirty="0" smtClean="0"/>
              <a:t>Change the orientation of the LinearLayout to horizontal</a:t>
            </a:r>
          </a:p>
          <a:p>
            <a:pPr lvl="1"/>
            <a:r>
              <a:rPr lang="en-US" dirty="0" smtClean="0"/>
              <a:t>Change the width and height of the fragment elements. (reverse match_parent and wrap_content).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topic: Loading </a:t>
            </a:r>
            <a:r>
              <a:rPr lang="en-US" smtClean="0"/>
              <a:t>fragments programmatically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2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learn to define two C# fragment classes and the AXML UI layouts for them.</a:t>
            </a:r>
          </a:p>
          <a:p>
            <a:r>
              <a:rPr lang="en-US" dirty="0" smtClean="0"/>
              <a:t>You will set up the Activities so that:</a:t>
            </a:r>
          </a:p>
          <a:p>
            <a:pPr lvl="1"/>
            <a:r>
              <a:rPr lang="en-US" dirty="0" smtClean="0"/>
              <a:t>On a small (or normal) sized screen, each fragment will be loaded in a separate activity</a:t>
            </a:r>
          </a:p>
          <a:p>
            <a:pPr lvl="1"/>
            <a:r>
              <a:rPr lang="en-US" dirty="0" smtClean="0"/>
              <a:t>On a large screen, both fragments will be loaded side-by-side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Fragments on Large and Small Screens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Large Screen	</a:t>
            </a:r>
            <a:r>
              <a:rPr lang="en-US" dirty="0"/>
              <a:t>	</a:t>
            </a:r>
            <a:r>
              <a:rPr lang="en-US" dirty="0" smtClean="0"/>
              <a:t>     Small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23" y="3093947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079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 (just like in part 1)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46628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Screen Sequence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96" r="-2696"/>
          <a:stretch>
            <a:fillRect/>
          </a:stretch>
        </p:blipFill>
        <p:spPr>
          <a:xfrm>
            <a:off x="110811" y="1600200"/>
            <a:ext cx="9013631" cy="4957150"/>
          </a:xfrm>
          <a:solidFill>
            <a:schemeClr val="tx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4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Math Flash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MathFlashCards project (which currently has two activities) to adapt to devices with both large and small screens.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4870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7244</TotalTime>
  <Words>490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Twilight</vt:lpstr>
      <vt:lpstr>Fragments Part 2</vt:lpstr>
      <vt:lpstr>In Part 1 …</vt:lpstr>
      <vt:lpstr>In Part 2 …</vt:lpstr>
      <vt:lpstr>Fragments on Large and Small Screens</vt:lpstr>
      <vt:lpstr>Small Screen</vt:lpstr>
      <vt:lpstr>Large Screen</vt:lpstr>
      <vt:lpstr>Large Screen Sequence</vt:lpstr>
      <vt:lpstr>Example: Math Flash Cards</vt:lpstr>
      <vt:lpstr>Mission</vt:lpstr>
      <vt:lpstr>Small Screen</vt:lpstr>
      <vt:lpstr>Large Screen</vt:lpstr>
      <vt:lpstr>Activity and Fragment Classes</vt:lpstr>
      <vt:lpstr>Activity Layout for Large Screen</vt:lpstr>
      <vt:lpstr>Fragment Elements</vt:lpstr>
      <vt:lpstr>Activity and Fragment Layouts</vt:lpstr>
      <vt:lpstr>Add Code to Detect Layout</vt:lpstr>
      <vt:lpstr>Add Code for Dual-Pane Layout</vt:lpstr>
      <vt:lpstr>Show Answer Button</vt:lpstr>
      <vt:lpstr>Show Front Button</vt:lpstr>
      <vt:lpstr>Add a Landscape Layout</vt:lpstr>
      <vt:lpstr>All Done!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Lane CC User</cp:lastModifiedBy>
  <cp:revision>114</cp:revision>
  <dcterms:created xsi:type="dcterms:W3CDTF">2016-04-03T17:10:44Z</dcterms:created>
  <dcterms:modified xsi:type="dcterms:W3CDTF">2016-05-04T23:33:13Z</dcterms:modified>
</cp:coreProperties>
</file>