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4"/>
  </p:notesMasterIdLst>
  <p:sldIdLst>
    <p:sldId id="256" r:id="rId2"/>
    <p:sldId id="264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86"/>
          </p14:sldIdLst>
        </p14:section>
        <p14:section name="Untitled Section" id="{40D5F567-697D-144C-AE61-72CA3F64225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9" autoAdjust="0"/>
  </p:normalViewPr>
  <p:slideViewPr>
    <p:cSldViewPr snapToGrid="0" snapToObjects="1">
      <p:cViewPr varScale="1">
        <p:scale>
          <a:sx n="113" d="100"/>
          <a:sy n="113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a Web 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Contains the actual SOAP message. </a:t>
            </a:r>
          </a:p>
          <a:p>
            <a:r>
              <a:rPr lang="en-US" dirty="0"/>
              <a:t>Example request message (w3schools),</a:t>
            </a:r>
            <a:br>
              <a:rPr lang="en-US" dirty="0"/>
            </a:br>
            <a:r>
              <a:rPr lang="en-US" dirty="0"/>
              <a:t>requests the price of apples</a:t>
            </a:r>
          </a:p>
          <a:p>
            <a:pPr marL="400050" lvl="1" indent="0">
              <a:buNone/>
            </a:pPr>
            <a:r>
              <a:rPr lang="ro-RO" sz="2400" dirty="0"/>
              <a:t>&lt;soap:Body&gt;</a:t>
            </a:r>
          </a:p>
          <a:p>
            <a:pPr marL="800100" lvl="2" indent="0">
              <a:buNone/>
            </a:pPr>
            <a:r>
              <a:rPr lang="nl-NL" dirty="0"/>
              <a:t>&lt;</a:t>
            </a:r>
            <a:r>
              <a:rPr lang="nl-NL" dirty="0" err="1"/>
              <a:t>m:GetPrice</a:t>
            </a:r>
            <a:r>
              <a:rPr lang="nl-NL" dirty="0"/>
              <a:t> </a:t>
            </a:r>
            <a:r>
              <a:rPr lang="nl-NL" dirty="0" err="1"/>
              <a:t>xmlns:m</a:t>
            </a:r>
            <a:r>
              <a:rPr lang="nl-NL" dirty="0"/>
              <a:t>="http://www.w3schools.com/</a:t>
            </a:r>
            <a:r>
              <a:rPr lang="nl-NL" dirty="0" err="1"/>
              <a:t>prices</a:t>
            </a:r>
            <a:r>
              <a:rPr lang="nl-NL" dirty="0"/>
              <a:t>"&gt;</a:t>
            </a:r>
          </a:p>
          <a:p>
            <a:pPr marL="1257300" lvl="3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m:Item</a:t>
            </a:r>
            <a:r>
              <a:rPr lang="en-US" sz="2400" dirty="0"/>
              <a:t>&gt;Apples&lt;/</a:t>
            </a:r>
            <a:r>
              <a:rPr lang="en-US" sz="2400" dirty="0" err="1"/>
              <a:t>m:Item</a:t>
            </a:r>
            <a:r>
              <a:rPr lang="en-US" sz="2400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&lt;/</a:t>
            </a:r>
            <a:r>
              <a:rPr lang="en-US" dirty="0" err="1"/>
              <a:t>m:GetPrice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ro-RO" sz="2400" dirty="0"/>
              <a:t>&lt;/soap:Body&gt;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Response message example (w3schools),</a:t>
            </a:r>
            <a:br>
              <a:rPr lang="en-US" dirty="0"/>
            </a:br>
            <a:r>
              <a:rPr lang="en-US" dirty="0"/>
              <a:t>returns the price of apples</a:t>
            </a:r>
          </a:p>
          <a:p>
            <a:pPr marL="400050" lvl="1" indent="0">
              <a:buNone/>
            </a:pPr>
            <a:r>
              <a:rPr lang="ro-RO" sz="2400" dirty="0"/>
              <a:t>&lt;soap:Body&gt;</a:t>
            </a:r>
          </a:p>
          <a:p>
            <a:pPr marL="800100" lvl="2" indent="0">
              <a:buNone/>
            </a:pPr>
            <a:r>
              <a:rPr lang="nl-NL" dirty="0"/>
              <a:t>&lt;</a:t>
            </a:r>
            <a:r>
              <a:rPr lang="nl-NL" dirty="0" err="1"/>
              <a:t>m:GetPriceResponsexmlns:m</a:t>
            </a:r>
            <a:r>
              <a:rPr lang="nl-NL" dirty="0"/>
              <a:t>="http://www.w3schools.com/</a:t>
            </a:r>
            <a:r>
              <a:rPr lang="nl-NL" dirty="0" err="1"/>
              <a:t>prices</a:t>
            </a:r>
            <a:r>
              <a:rPr lang="nl-NL" dirty="0"/>
              <a:t>"&gt;</a:t>
            </a:r>
          </a:p>
          <a:p>
            <a:pPr marL="1257300" lvl="3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m:Price</a:t>
            </a:r>
            <a:r>
              <a:rPr lang="en-US" sz="2400" dirty="0"/>
              <a:t>&gt;1.90&lt;/</a:t>
            </a:r>
            <a:r>
              <a:rPr lang="en-US" sz="2400" dirty="0" err="1"/>
              <a:t>m:Price</a:t>
            </a:r>
            <a:r>
              <a:rPr lang="en-US" sz="2400" dirty="0"/>
              <a:t>&gt;</a:t>
            </a:r>
          </a:p>
          <a:p>
            <a:pPr marL="800100" lvl="2" indent="0">
              <a:buNone/>
            </a:pPr>
            <a:r>
              <a:rPr lang="en-US" dirty="0"/>
              <a:t> &lt;/</a:t>
            </a:r>
            <a:r>
              <a:rPr lang="en-US" dirty="0" err="1"/>
              <a:t>m:GetPriceResponse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ro-RO" sz="2400" dirty="0"/>
              <a:t>&lt;/soap:Body&gt;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Service and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8"/>
            <a:ext cx="8229600" cy="2292873"/>
          </a:xfrm>
        </p:spPr>
        <p:txBody>
          <a:bodyPr>
            <a:normAutofit/>
          </a:bodyPr>
          <a:lstStyle/>
          <a:p>
            <a:r>
              <a:rPr lang="en-US" dirty="0" smtClean="0"/>
              <a:t>A SOAP client consists of:</a:t>
            </a:r>
          </a:p>
          <a:p>
            <a:pPr lvl="1"/>
            <a:r>
              <a:rPr lang="en-US" dirty="0" smtClean="0"/>
              <a:t>A proxy that represents the web service</a:t>
            </a:r>
          </a:p>
          <a:p>
            <a:pPr lvl="1"/>
            <a:r>
              <a:rPr lang="en-US" dirty="0" smtClean="0"/>
              <a:t>Client code that communicates with the proxy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239341"/>
            <a:ext cx="4936420" cy="196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666" y="4404434"/>
            <a:ext cx="1990134" cy="16164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SOAP Web Service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35533" y="4635228"/>
            <a:ext cx="1779660" cy="1253663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 code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429945" y="4635229"/>
            <a:ext cx="1651144" cy="1253662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Proxy object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15192" y="4985582"/>
            <a:ext cx="7147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15192" y="5517380"/>
            <a:ext cx="714753" cy="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81089" y="4910990"/>
            <a:ext cx="16155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81090" y="5517380"/>
            <a:ext cx="1615576" cy="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5641034" y="3975413"/>
            <a:ext cx="758735" cy="2507315"/>
          </a:xfrm>
          <a:prstGeom prst="cloud">
            <a:avLst/>
          </a:prstGeom>
          <a:solidFill>
            <a:schemeClr val="tx2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8414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7645139"/>
              </p:ext>
            </p:extLst>
          </p:nvPr>
        </p:nvGraphicFramePr>
        <p:xfrm>
          <a:off x="356277" y="2033752"/>
          <a:ext cx="3991801" cy="429823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9768915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chemeClr val="tx2">
                        <a:alpha val="40000"/>
                      </a:scheme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Web Services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889" cy="2903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Web Service provides </a:t>
            </a:r>
            <a:r>
              <a:rPr lang="en-US" dirty="0" smtClean="0"/>
              <a:t>information or computing services to other computers over a  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8619" y="4767197"/>
            <a:ext cx="1913332" cy="1336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server</a:t>
            </a:r>
          </a:p>
          <a:p>
            <a:pPr algn="ctr"/>
            <a:r>
              <a:rPr lang="en-US" sz="2400" dirty="0" smtClean="0"/>
              <a:t>Provides a</a:t>
            </a:r>
          </a:p>
          <a:p>
            <a:pPr algn="ctr"/>
            <a:r>
              <a:rPr lang="en-US" sz="2400" dirty="0" smtClean="0"/>
              <a:t>Web Service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548217" y="1600200"/>
            <a:ext cx="1933780" cy="1600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1</a:t>
            </a:r>
          </a:p>
          <a:p>
            <a:pPr algn="ctr"/>
            <a:r>
              <a:rPr lang="en-US" sz="2400" dirty="0" smtClean="0"/>
              <a:t>consuming the service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61607" y="4503264"/>
            <a:ext cx="1620389" cy="1600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2 consuming the service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0733" y="4767197"/>
            <a:ext cx="1744439" cy="1336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3 consuming the service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5172" y="5113599"/>
            <a:ext cx="1583447" cy="445380"/>
          </a:xfrm>
          <a:prstGeom prst="rightArrow">
            <a:avLst/>
          </a:prstGeom>
          <a:solidFill>
            <a:schemeClr val="accent2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871951" y="5163086"/>
            <a:ext cx="989656" cy="511363"/>
          </a:xfrm>
          <a:prstGeom prst="leftArrow">
            <a:avLst/>
          </a:prstGeom>
          <a:solidFill>
            <a:schemeClr val="accent2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5476089" y="2210393"/>
            <a:ext cx="1072124" cy="2556801"/>
          </a:xfrm>
          <a:prstGeom prst="bentUpArrow">
            <a:avLst>
              <a:gd name="adj1" fmla="val 21401"/>
              <a:gd name="adj2" fmla="val 21154"/>
              <a:gd name="adj3" fmla="val 17159"/>
            </a:avLst>
          </a:prstGeom>
          <a:solidFill>
            <a:schemeClr val="accent2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Allows computing services to be distributed across:</a:t>
            </a:r>
          </a:p>
          <a:p>
            <a:pPr lvl="1"/>
            <a:r>
              <a:rPr lang="en-US" dirty="0" smtClean="0"/>
              <a:t>Multiple machines</a:t>
            </a:r>
          </a:p>
          <a:p>
            <a:pPr lvl="1"/>
            <a:r>
              <a:rPr lang="en-US" dirty="0" smtClean="0"/>
              <a:t>Any distance</a:t>
            </a:r>
          </a:p>
          <a:p>
            <a:r>
              <a:rPr lang="en-US" dirty="0" smtClean="0"/>
              <a:t>Provides a service that is:</a:t>
            </a:r>
          </a:p>
          <a:p>
            <a:pPr lvl="1"/>
            <a:r>
              <a:rPr lang="en-US" dirty="0" smtClean="0"/>
              <a:t>OS independent</a:t>
            </a:r>
          </a:p>
          <a:p>
            <a:pPr lvl="1"/>
            <a:r>
              <a:rPr lang="en-US" dirty="0" smtClean="0"/>
              <a:t>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193095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Two Main Standards:</a:t>
            </a:r>
          </a:p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Newer, simpler, client code easier to write</a:t>
            </a:r>
          </a:p>
          <a:p>
            <a:r>
              <a:rPr lang="en-US" dirty="0" smtClean="0"/>
              <a:t>SOAP: Simple Object Access Protocol</a:t>
            </a:r>
          </a:p>
          <a:p>
            <a:pPr lvl="1"/>
            <a:r>
              <a:rPr lang="en-US" dirty="0" smtClean="0"/>
              <a:t>Older, more complex, client harder to write</a:t>
            </a:r>
          </a:p>
          <a:p>
            <a:pPr lvl="1"/>
            <a:r>
              <a:rPr lang="en-US" dirty="0" smtClean="0"/>
              <a:t>Lots of legacy SOAP services out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7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TheSimpleObjectAccessProtocol</a:t>
            </a:r>
            <a:r>
              <a:rPr lang="en-US" dirty="0"/>
              <a:t>(SOAP)</a:t>
            </a:r>
            <a:r>
              <a:rPr lang="en-US" dirty="0" err="1"/>
              <a:t>isaplatform-independentprotocolthatuses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XMLtomakeremoteprocedurecalls,typicallyoverHTTP.Eachrequestandresponseis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packagedinaSOAPmessage</a:t>
            </a:r>
            <a:r>
              <a:rPr lang="en-US" dirty="0"/>
              <a:t>—</a:t>
            </a:r>
            <a:r>
              <a:rPr lang="en-US" dirty="0" err="1"/>
              <a:t>anXMLmessagecontainingtheinformationthataweb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servicerequirestoprocessthemessage.SOAPmessagesarewritteninXMLsothatthey’re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computerreadable,humanreadableandplatformindependent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61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Web Services Description Layer</a:t>
            </a:r>
          </a:p>
          <a:p>
            <a:r>
              <a:rPr lang="en-US" dirty="0"/>
              <a:t>An XML document that describes a web service</a:t>
            </a:r>
          </a:p>
          <a:p>
            <a:r>
              <a:rPr lang="en-US" dirty="0"/>
              <a:t>The main elements in a WSDL document:</a:t>
            </a:r>
          </a:p>
          <a:p>
            <a:pPr marL="457200" lvl="1" indent="0">
              <a:buNone/>
            </a:pPr>
            <a:r>
              <a:rPr lang="en-US" dirty="0"/>
              <a:t>&lt;types&gt; 		Contains data type definitions</a:t>
            </a:r>
          </a:p>
          <a:p>
            <a:pPr marL="457200" lvl="1" indent="0">
              <a:buNone/>
            </a:pPr>
            <a:r>
              <a:rPr lang="en-US" dirty="0"/>
              <a:t>&lt;message&gt;	Definition of the data being sent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portType</a:t>
            </a:r>
            <a:r>
              <a:rPr lang="en-US" dirty="0"/>
              <a:t>&gt;	List of operations </a:t>
            </a:r>
          </a:p>
          <a:p>
            <a:pPr marL="457200" lvl="1" indent="0">
              <a:buNone/>
            </a:pPr>
            <a:r>
              <a:rPr lang="en-US" dirty="0"/>
              <a:t>&lt;binding&gt;	Protocol and data format for port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8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for Request and Response</a:t>
            </a:r>
            <a:endParaRPr lang="en-US" dirty="0"/>
          </a:p>
          <a:p>
            <a:r>
              <a:rPr lang="en-US" dirty="0"/>
              <a:t>A SOAP message is an XML document (not a file) with these elements:</a:t>
            </a:r>
          </a:p>
          <a:p>
            <a:pPr lvl="1">
              <a:buFont typeface="Courier New"/>
              <a:buChar char="o"/>
            </a:pPr>
            <a:r>
              <a:rPr lang="en-US" dirty="0"/>
              <a:t>Header</a:t>
            </a:r>
          </a:p>
          <a:p>
            <a:pPr lvl="1">
              <a:buFont typeface="Courier New"/>
              <a:buChar char="o"/>
            </a:pPr>
            <a:r>
              <a:rPr lang="en-US" dirty="0"/>
              <a:t>Body</a:t>
            </a:r>
          </a:p>
          <a:p>
            <a:pPr lvl="1">
              <a:buFont typeface="Courier New"/>
              <a:buChar char="o"/>
            </a:pPr>
            <a:r>
              <a:rPr lang="en-US" dirty="0"/>
              <a:t>Fault</a:t>
            </a:r>
          </a:p>
          <a:p>
            <a:pPr lvl="1">
              <a:buFont typeface="Courier New"/>
              <a:buChar char="o"/>
            </a:pPr>
            <a:r>
              <a:rPr lang="en-US" dirty="0"/>
              <a:t>Envelope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3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SOAP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dirty="0"/>
              <a:t>&lt;?xml version="1.0"?&gt;</a:t>
            </a:r>
          </a:p>
          <a:p>
            <a:pPr marL="400050" lvl="1" indent="0">
              <a:buNone/>
            </a:pPr>
            <a:r>
              <a:rPr lang="ro-RO" dirty="0"/>
              <a:t>&lt;soap:Envelope</a:t>
            </a:r>
          </a:p>
          <a:p>
            <a:pPr marL="400050" lvl="1" indent="0">
              <a:buNone/>
            </a:pPr>
            <a:r>
              <a:rPr lang="ro-RO" dirty="0"/>
              <a:t>xmlns:soap="http://www.w3.org/2001/12/soap-envelope"</a:t>
            </a:r>
          </a:p>
          <a:p>
            <a:pPr marL="400050" lvl="1" indent="0">
              <a:buNone/>
            </a:pPr>
            <a:r>
              <a:rPr lang="ro-RO" dirty="0"/>
              <a:t>soap:encodingStyle="http://www.w3.org/2001/12/soap-encoding"&gt;</a:t>
            </a:r>
          </a:p>
          <a:p>
            <a:pPr marL="400050" lvl="1" indent="0">
              <a:buNone/>
            </a:pPr>
            <a:endParaRPr lang="en-US" sz="1100" dirty="0"/>
          </a:p>
          <a:p>
            <a:pPr marL="400050" lvl="1" indent="0">
              <a:buNone/>
            </a:pPr>
            <a:r>
              <a:rPr lang="ro-RO" dirty="0"/>
              <a:t>&lt;soap:Header&gt;</a:t>
            </a:r>
          </a:p>
          <a:p>
            <a:pPr marL="400050" lvl="1" indent="0">
              <a:buNone/>
            </a:pPr>
            <a:r>
              <a:rPr lang="en-US" sz="2200" dirty="0"/>
              <a:t>...</a:t>
            </a:r>
          </a:p>
          <a:p>
            <a:pPr marL="400050" lvl="1" indent="0">
              <a:buNone/>
            </a:pPr>
            <a:r>
              <a:rPr lang="ro-RO" dirty="0"/>
              <a:t>&lt;/soap:Header&gt;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ro-RO" dirty="0"/>
              <a:t>&lt;soap:Body&gt;</a:t>
            </a:r>
          </a:p>
          <a:p>
            <a:pPr marL="400050" lvl="1" indent="0">
              <a:buNone/>
            </a:pPr>
            <a:r>
              <a:rPr lang="en-US" sz="2200" dirty="0"/>
              <a:t>...</a:t>
            </a:r>
          </a:p>
          <a:p>
            <a:pPr marL="400050" lvl="1" indent="0">
              <a:buNone/>
            </a:pPr>
            <a:r>
              <a:rPr lang="ro-RO" dirty="0"/>
              <a:t>  &lt;soap:Fault&gt;</a:t>
            </a:r>
          </a:p>
          <a:p>
            <a:pPr marL="400050" lvl="1" indent="0">
              <a:buNone/>
            </a:pPr>
            <a:r>
              <a:rPr lang="en-US" sz="2200" dirty="0"/>
              <a:t>  ...</a:t>
            </a:r>
          </a:p>
          <a:p>
            <a:pPr marL="400050" lvl="1" indent="0">
              <a:buNone/>
            </a:pPr>
            <a:r>
              <a:rPr lang="ro-RO" dirty="0"/>
              <a:t>  &lt;/soap:Fault&gt;</a:t>
            </a:r>
          </a:p>
          <a:p>
            <a:pPr marL="400050" lvl="1" indent="0">
              <a:buNone/>
            </a:pPr>
            <a:r>
              <a:rPr lang="ro-RO" dirty="0"/>
              <a:t>&lt;/soap:Body&gt;</a:t>
            </a:r>
            <a:endParaRPr lang="en-US" dirty="0"/>
          </a:p>
          <a:p>
            <a:pPr marL="400050" lvl="1" indent="0">
              <a:buNone/>
            </a:pPr>
            <a:r>
              <a:rPr lang="ro-RO" dirty="0"/>
              <a:t>&lt;/soap:Envelope&gt;</a:t>
            </a:r>
          </a:p>
          <a:p>
            <a:pPr marL="400050" lvl="1" indent="0">
              <a:buNone/>
            </a:pPr>
            <a:endParaRPr lang="ro-RO" sz="1300" dirty="0"/>
          </a:p>
          <a:p>
            <a:pPr marL="400050" lvl="1" indent="0">
              <a:buNone/>
            </a:pPr>
            <a:r>
              <a:rPr lang="ro-RO" dirty="0"/>
              <a:t>(From w3schools)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74860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10676</TotalTime>
  <Words>320</Words>
  <Application>Microsoft Macintosh PowerPoint</Application>
  <PresentationFormat>On-screen Show (4:3)</PresentationFormat>
  <Paragraphs>123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Twilight</vt:lpstr>
      <vt:lpstr>Consuming a Web Service Part 1</vt:lpstr>
      <vt:lpstr>Course Schedule</vt:lpstr>
      <vt:lpstr>How Web Services are Used</vt:lpstr>
      <vt:lpstr>Advantages of Web Services</vt:lpstr>
      <vt:lpstr>Protocols</vt:lpstr>
      <vt:lpstr>SOAP Protocol</vt:lpstr>
      <vt:lpstr>WSDL</vt:lpstr>
      <vt:lpstr>SOAP Messages</vt:lpstr>
      <vt:lpstr>Skeleton SOAP Message</vt:lpstr>
      <vt:lpstr>Request Body</vt:lpstr>
      <vt:lpstr>Response Body</vt:lpstr>
      <vt:lpstr>SOAP Service and Client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Office</cp:lastModifiedBy>
  <cp:revision>124</cp:revision>
  <dcterms:created xsi:type="dcterms:W3CDTF">2016-04-03T17:10:44Z</dcterms:created>
  <dcterms:modified xsi:type="dcterms:W3CDTF">2016-05-16T14:16:23Z</dcterms:modified>
</cp:coreProperties>
</file>