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7" r:id="rId1"/>
  </p:sldMasterIdLst>
  <p:notesMasterIdLst>
    <p:notesMasterId r:id="rId9"/>
  </p:notesMasterIdLst>
  <p:sldIdLst>
    <p:sldId id="256" r:id="rId2"/>
    <p:sldId id="275" r:id="rId3"/>
    <p:sldId id="276" r:id="rId4"/>
    <p:sldId id="277" r:id="rId5"/>
    <p:sldId id="278" r:id="rId6"/>
    <p:sldId id="279" r:id="rId7"/>
    <p:sldId id="280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DBB4582-F63D-074F-A9EB-1938E514B76E}">
          <p14:sldIdLst>
            <p14:sldId id="256"/>
            <p14:sldId id="275"/>
            <p14:sldId id="276"/>
            <p14:sldId id="277"/>
            <p14:sldId id="278"/>
          </p14:sldIdLst>
        </p14:section>
        <p14:section name="Untitled Section" id="{40D5F567-697D-144C-AE61-72CA3F64225C}">
          <p14:sldIdLst>
            <p14:sldId id="279"/>
            <p14:sldId id="28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139" autoAdjust="0"/>
  </p:normalViewPr>
  <p:slideViewPr>
    <p:cSldViewPr snapToGrid="0" snapToObjects="1">
      <p:cViewPr varScale="1">
        <p:scale>
          <a:sx n="139" d="100"/>
          <a:sy n="139" d="100"/>
        </p:scale>
        <p:origin x="-5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B6F58A-1DC9-9140-A6F1-5CAF629CE03F}" type="datetimeFigureOut">
              <a:rPr lang="en-US" smtClean="0"/>
              <a:t>5/23/16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4675F0-C2CB-0246-91F1-0967C899A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207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developer.android.com</a:t>
            </a:r>
            <a:r>
              <a:rPr lang="en-US" dirty="0" smtClean="0"/>
              <a:t>/training/location/retrieve-</a:t>
            </a:r>
            <a:r>
              <a:rPr lang="en-US" dirty="0" err="1" smtClean="0"/>
              <a:t>current.html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4675F0-C2CB-0246-91F1-0967C899A5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226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5/23/16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5/23/16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5/23/16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5/23/16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5/23/16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5/23/16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5/23/16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5/23/16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5/23/16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5/23/16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 anchor="t"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5/23/16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E38E4D-051A-41E1-86A4-E56916468FD0}" type="datetimeFigureOut">
              <a:rPr lang="en-US" smtClean="0"/>
              <a:t>5/23/16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10298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Geolocation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Fused Location Provider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4667"/>
            <a:ext cx="6400800" cy="1752600"/>
          </a:xfrm>
        </p:spPr>
        <p:txBody>
          <a:bodyPr/>
          <a:lstStyle/>
          <a:p>
            <a:r>
              <a:rPr lang="en-US" dirty="0" smtClean="0"/>
              <a:t>CS235AM</a:t>
            </a:r>
          </a:p>
          <a:p>
            <a:r>
              <a:rPr lang="en-US" dirty="0" smtClean="0"/>
              <a:t>Android App Development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193977" y="5065578"/>
            <a:ext cx="25744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</a:t>
            </a:r>
            <a:r>
              <a:rPr lang="en-US" dirty="0" smtClean="0"/>
              <a:t>y Brian Bird</a:t>
            </a:r>
          </a:p>
          <a:p>
            <a:pPr algn="ctr"/>
            <a:r>
              <a:rPr lang="en-US" dirty="0"/>
              <a:t>Spring </a:t>
            </a:r>
            <a:r>
              <a:rPr lang="en-US" dirty="0" smtClean="0"/>
              <a:t>2016</a:t>
            </a:r>
          </a:p>
          <a:p>
            <a:pPr algn="ctr"/>
            <a:r>
              <a:rPr lang="en-US" dirty="0" smtClean="0"/>
              <a:t>Lane Community College</a:t>
            </a:r>
          </a:p>
        </p:txBody>
      </p:sp>
    </p:spTree>
    <p:extLst>
      <p:ext uri="{BB962C8B-B14F-4D97-AF65-F5344CB8AC3E}">
        <p14:creationId xmlns:p14="http://schemas.microsoft.com/office/powerpoint/2010/main" val="24297063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Fused Location Provider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Gets the best available provider</a:t>
            </a:r>
          </a:p>
          <a:p>
            <a:r>
              <a:rPr lang="en-US" dirty="0" smtClean="0"/>
              <a:t>Provides last known location (usually current)</a:t>
            </a:r>
          </a:p>
          <a:p>
            <a:r>
              <a:rPr lang="en-US" dirty="0" smtClean="0"/>
              <a:t>Provides continuous location updates</a:t>
            </a:r>
          </a:p>
          <a:p>
            <a:r>
              <a:rPr lang="en-US" dirty="0" smtClean="0"/>
              <a:t> Location client</a:t>
            </a:r>
          </a:p>
          <a:p>
            <a:pPr lvl="1"/>
            <a:r>
              <a:rPr lang="en-US" dirty="0" smtClean="0"/>
              <a:t>Connects to Google Play Services</a:t>
            </a:r>
          </a:p>
          <a:p>
            <a:pPr lvl="1"/>
            <a:r>
              <a:rPr lang="en-US" dirty="0" smtClean="0"/>
              <a:t>Developer needs to implement interfaces for callbacks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07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Implementation</a:t>
            </a:r>
            <a:br>
              <a:rPr lang="en-US" dirty="0" smtClean="0"/>
            </a:br>
            <a:r>
              <a:rPr lang="en-US" sz="3100" dirty="0" smtClean="0"/>
              <a:t>1. Add Google Play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83664"/>
            <a:ext cx="8229600" cy="434249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Use </a:t>
            </a:r>
            <a:r>
              <a:rPr lang="en-US" dirty="0" err="1" smtClean="0"/>
              <a:t>NuGet</a:t>
            </a:r>
            <a:endParaRPr lang="en-US" dirty="0"/>
          </a:p>
          <a:p>
            <a:r>
              <a:rPr lang="en-US" dirty="0" smtClean="0"/>
              <a:t>Add Xamarin Google Play Services – Location to your project</a:t>
            </a:r>
          </a:p>
          <a:p>
            <a:r>
              <a:rPr lang="en-US" dirty="0" smtClean="0"/>
              <a:t>Dependencies will be automatically added</a:t>
            </a:r>
          </a:p>
          <a:p>
            <a:pPr lvl="1"/>
            <a:r>
              <a:rPr lang="en-US" dirty="0" smtClean="0"/>
              <a:t>Google Play  Services – Base</a:t>
            </a:r>
          </a:p>
          <a:p>
            <a:pPr lvl="1"/>
            <a:r>
              <a:rPr lang="en-US" dirty="0" smtClean="0"/>
              <a:t>Google </a:t>
            </a:r>
            <a:r>
              <a:rPr lang="en-US" dirty="0"/>
              <a:t>Play Services – </a:t>
            </a:r>
            <a:r>
              <a:rPr lang="en-US" dirty="0" smtClean="0"/>
              <a:t>Basement</a:t>
            </a:r>
            <a:endParaRPr lang="en-US" dirty="0"/>
          </a:p>
          <a:p>
            <a:pPr lvl="2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2733" y="1783664"/>
            <a:ext cx="5308600" cy="85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442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Implementation</a:t>
            </a:r>
            <a:br>
              <a:rPr lang="en-US" dirty="0" smtClean="0"/>
            </a:br>
            <a:r>
              <a:rPr lang="en-US" sz="3100" dirty="0" smtClean="0"/>
              <a:t>2. </a:t>
            </a:r>
            <a:r>
              <a:rPr lang="en-US" sz="3100" dirty="0" smtClean="0"/>
              <a:t>Add interfaces to the 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83664"/>
            <a:ext cx="8229600" cy="4342499"/>
          </a:xfrm>
          <a:solidFill>
            <a:schemeClr val="tx1">
              <a:lumMod val="95000"/>
            </a:schemeClr>
          </a:solidFill>
        </p:spPr>
        <p:txBody>
          <a:bodyPr>
            <a:normAutofit/>
          </a:bodyPr>
          <a:lstStyle/>
          <a:p>
            <a:pPr marL="457200"/>
            <a:r>
              <a:rPr lang="en-US" sz="2000" dirty="0">
                <a:solidFill>
                  <a:schemeClr val="bg1"/>
                </a:solidFill>
              </a:rPr>
              <a:t>namespaces and interfaces</a:t>
            </a:r>
          </a:p>
          <a:p>
            <a:pPr marL="857250" lvl="1"/>
            <a:r>
              <a:rPr lang="en-US" sz="1600" dirty="0">
                <a:solidFill>
                  <a:schemeClr val="bg1"/>
                </a:solidFill>
                <a:latin typeface="Menlo Regular"/>
                <a:cs typeface="Menlo Regular"/>
              </a:rPr>
              <a:t>Android.Gms.Location</a:t>
            </a:r>
            <a:r>
              <a:rPr lang="en-US" sz="1600" dirty="0">
                <a:solidFill>
                  <a:srgbClr val="3366FF"/>
                </a:solidFill>
                <a:latin typeface="Menlo Regular"/>
                <a:cs typeface="Menlo Regular"/>
              </a:rPr>
              <a:t>.ILocationListener</a:t>
            </a:r>
          </a:p>
          <a:p>
            <a:pPr marL="857250" lvl="1"/>
            <a:r>
              <a:rPr lang="en-US" sz="1600" dirty="0">
                <a:solidFill>
                  <a:schemeClr val="bg1"/>
                </a:solidFill>
                <a:latin typeface="Menlo Regular"/>
                <a:cs typeface="Menlo Regular"/>
              </a:rPr>
              <a:t>Android.Gms.Common.Apis</a:t>
            </a:r>
            <a:r>
              <a:rPr lang="en-US" sz="1600" dirty="0">
                <a:solidFill>
                  <a:srgbClr val="3366FF"/>
                </a:solidFill>
                <a:latin typeface="Menlo Regular"/>
                <a:cs typeface="Menlo Regular"/>
              </a:rPr>
              <a:t>.</a:t>
            </a:r>
            <a:r>
              <a:rPr lang="en-US" sz="1600" dirty="0">
                <a:solidFill>
                  <a:srgbClr val="3366FF"/>
                </a:solidFill>
              </a:rPr>
              <a:t>GoogleApiClient.IConnectionCallbacks </a:t>
            </a:r>
          </a:p>
          <a:p>
            <a:pPr marL="857250" lvl="1"/>
            <a:r>
              <a:rPr lang="en-US" sz="1600" dirty="0">
                <a:solidFill>
                  <a:schemeClr val="bg1"/>
                </a:solidFill>
                <a:latin typeface="Menlo Regular"/>
                <a:cs typeface="Menlo Regular"/>
              </a:rPr>
              <a:t>Android.Gms.Common.Apis</a:t>
            </a:r>
            <a:r>
              <a:rPr lang="en-US" sz="1600" dirty="0">
                <a:solidFill>
                  <a:srgbClr val="3366FF"/>
                </a:solidFill>
                <a:latin typeface="Menlo Regular"/>
                <a:cs typeface="Menlo Regular"/>
              </a:rPr>
              <a:t>.</a:t>
            </a:r>
            <a:r>
              <a:rPr lang="en-US" sz="1600" dirty="0">
                <a:solidFill>
                  <a:srgbClr val="3366FF"/>
                </a:solidFill>
              </a:rPr>
              <a:t>GoogleApiClient.IOnConnectionFailedListener  </a:t>
            </a:r>
            <a:endParaRPr lang="en-US" sz="1600" dirty="0">
              <a:solidFill>
                <a:srgbClr val="3366FF"/>
              </a:solidFill>
              <a:latin typeface="Menlo Regular"/>
              <a:cs typeface="Menlo Regular"/>
            </a:endParaRPr>
          </a:p>
          <a:p>
            <a:pPr marL="457200"/>
            <a:r>
              <a:rPr lang="en-US" sz="2000" dirty="0" smtClean="0">
                <a:solidFill>
                  <a:srgbClr val="000000"/>
                </a:solidFill>
                <a:latin typeface="+mj-lt"/>
              </a:rPr>
              <a:t>Activity declaration</a:t>
            </a:r>
          </a:p>
          <a:p>
            <a:pPr marL="571500" lvl="1" indent="0">
              <a:buNone/>
            </a:pPr>
            <a:r>
              <a:rPr lang="en-US" sz="1600" dirty="0" smtClean="0">
                <a:solidFill>
                  <a:srgbClr val="009695"/>
                </a:solidFill>
                <a:latin typeface="Menlo"/>
              </a:rPr>
              <a:t>public</a:t>
            </a:r>
            <a:r>
              <a:rPr lang="en-US" sz="1600" dirty="0">
                <a:solidFill>
                  <a:srgbClr val="333333"/>
                </a:solidFill>
                <a:latin typeface="Menlo"/>
              </a:rPr>
              <a:t> </a:t>
            </a:r>
            <a:r>
              <a:rPr lang="en-US" sz="1600" dirty="0">
                <a:solidFill>
                  <a:srgbClr val="009695"/>
                </a:solidFill>
                <a:latin typeface="Menlo"/>
              </a:rPr>
              <a:t>class</a:t>
            </a:r>
            <a:r>
              <a:rPr lang="en-US" sz="1600" dirty="0">
                <a:solidFill>
                  <a:srgbClr val="333333"/>
                </a:solidFill>
                <a:latin typeface="Menlo"/>
              </a:rPr>
              <a:t> </a:t>
            </a:r>
            <a:r>
              <a:rPr lang="en-US" sz="1600" dirty="0">
                <a:solidFill>
                  <a:srgbClr val="3366FF"/>
                </a:solidFill>
                <a:latin typeface="Menlo"/>
              </a:rPr>
              <a:t>MainActivity : Activity, </a:t>
            </a:r>
            <a:r>
              <a:rPr lang="en-US" sz="1600" dirty="0" smtClean="0">
                <a:solidFill>
                  <a:srgbClr val="3366FF"/>
                </a:solidFill>
                <a:latin typeface="Menlo"/>
              </a:rPr>
              <a:t/>
            </a:r>
            <a:br>
              <a:rPr lang="en-US" sz="1600" dirty="0" smtClean="0">
                <a:solidFill>
                  <a:srgbClr val="3366FF"/>
                </a:solidFill>
                <a:latin typeface="Menlo"/>
              </a:rPr>
            </a:br>
            <a:r>
              <a:rPr lang="en-US" sz="1600" dirty="0" smtClean="0">
                <a:solidFill>
                  <a:srgbClr val="3366FF"/>
                </a:solidFill>
                <a:latin typeface="Menlo"/>
              </a:rPr>
              <a:t>     GoogleApiClient.IConnectionCallbacks,</a:t>
            </a:r>
            <a:br>
              <a:rPr lang="en-US" sz="1600" dirty="0" smtClean="0">
                <a:solidFill>
                  <a:srgbClr val="3366FF"/>
                </a:solidFill>
                <a:latin typeface="Menlo"/>
              </a:rPr>
            </a:br>
            <a:r>
              <a:rPr lang="en-US" sz="1600" dirty="0" smtClean="0">
                <a:solidFill>
                  <a:srgbClr val="3366FF"/>
                </a:solidFill>
                <a:latin typeface="Menlo"/>
              </a:rPr>
              <a:t>     GoogleApiClient.IOnConnectionFailedListener</a:t>
            </a:r>
            <a:r>
              <a:rPr lang="en-US" sz="1600" dirty="0">
                <a:solidFill>
                  <a:srgbClr val="3366FF"/>
                </a:solidFill>
                <a:latin typeface="Menlo"/>
              </a:rPr>
              <a:t>, </a:t>
            </a:r>
            <a:r>
              <a:rPr lang="en-US" sz="1600" dirty="0" smtClean="0">
                <a:solidFill>
                  <a:srgbClr val="3366FF"/>
                </a:solidFill>
                <a:latin typeface="Menlo"/>
              </a:rPr>
              <a:t/>
            </a:r>
            <a:br>
              <a:rPr lang="en-US" sz="1600" dirty="0" smtClean="0">
                <a:solidFill>
                  <a:srgbClr val="3366FF"/>
                </a:solidFill>
                <a:latin typeface="Menlo"/>
              </a:rPr>
            </a:br>
            <a:r>
              <a:rPr lang="en-US" sz="1600" dirty="0" smtClean="0">
                <a:solidFill>
                  <a:srgbClr val="3366FF"/>
                </a:solidFill>
                <a:latin typeface="Menlo"/>
              </a:rPr>
              <a:t>     ILocationListener</a:t>
            </a:r>
            <a:r>
              <a:rPr lang="en-US" sz="1600" dirty="0" smtClean="0">
                <a:solidFill>
                  <a:srgbClr val="3366FF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87063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Implementation</a:t>
            </a:r>
            <a:br>
              <a:rPr lang="en-US" dirty="0" smtClean="0"/>
            </a:br>
            <a:r>
              <a:rPr lang="en-US" sz="3100" dirty="0" smtClean="0"/>
              <a:t>2. </a:t>
            </a:r>
            <a:r>
              <a:rPr lang="en-US" sz="3100" dirty="0" smtClean="0"/>
              <a:t>Implement the interfaces with stub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233599"/>
            <a:ext cx="8229600" cy="3061371"/>
          </a:xfrm>
          <a:noFill/>
        </p:spPr>
        <p:txBody>
          <a:bodyPr>
            <a:normAutofit/>
          </a:bodyPr>
          <a:lstStyle/>
          <a:p>
            <a:pPr marL="457200"/>
            <a:r>
              <a:rPr lang="en-US" sz="1600" dirty="0" smtClean="0"/>
              <a:t>IConnectionCallbacks:</a:t>
            </a:r>
          </a:p>
          <a:p>
            <a:pPr marL="857250" lvl="1"/>
            <a:r>
              <a:rPr lang="en-US" sz="1200" dirty="0"/>
              <a:t>public void OnConnected (Bundle connectionHint)</a:t>
            </a:r>
            <a:r>
              <a:rPr lang="en-US" sz="1200" dirty="0"/>
              <a:t> </a:t>
            </a:r>
            <a:endParaRPr lang="en-US" sz="1200" dirty="0" smtClean="0"/>
          </a:p>
          <a:p>
            <a:pPr marL="857250" lvl="1"/>
            <a:r>
              <a:rPr lang="en-US" sz="1200" dirty="0"/>
              <a:t>public void OnConnectionSuspended (int cause)</a:t>
            </a:r>
            <a:r>
              <a:rPr lang="en-US" sz="1200" dirty="0"/>
              <a:t> </a:t>
            </a:r>
            <a:endParaRPr lang="en-US" sz="1200" dirty="0" smtClean="0"/>
          </a:p>
          <a:p>
            <a:pPr marL="457200"/>
            <a:r>
              <a:rPr lang="en-US" sz="1600" dirty="0"/>
              <a:t>IOnConnectionFailedListener</a:t>
            </a:r>
            <a:r>
              <a:rPr lang="en-US" sz="1600" dirty="0"/>
              <a:t> </a:t>
            </a:r>
            <a:endParaRPr lang="en-US" sz="1600" dirty="0" smtClean="0"/>
          </a:p>
          <a:p>
            <a:pPr marL="857250" lvl="1"/>
            <a:r>
              <a:rPr lang="en-US" sz="1200" dirty="0"/>
              <a:t>public void OnConnectionFailed (Android.Gms.Common.ConnectionResult result)</a:t>
            </a:r>
            <a:r>
              <a:rPr lang="en-US" sz="1200" dirty="0"/>
              <a:t> </a:t>
            </a:r>
            <a:endParaRPr lang="en-US" sz="1200" dirty="0" smtClean="0"/>
          </a:p>
          <a:p>
            <a:pPr marL="457200"/>
            <a:r>
              <a:rPr lang="en-US" sz="1600" dirty="0"/>
              <a:t>ILocationListener </a:t>
            </a:r>
            <a:r>
              <a:rPr lang="en-US" sz="1600" dirty="0"/>
              <a:t> </a:t>
            </a:r>
            <a:endParaRPr lang="en-US" sz="1600" dirty="0" smtClean="0"/>
          </a:p>
          <a:p>
            <a:pPr marL="857250" lvl="1"/>
            <a:r>
              <a:rPr lang="en-US" sz="1200" dirty="0" smtClean="0"/>
              <a:t>public</a:t>
            </a:r>
            <a:r>
              <a:rPr lang="en-US" sz="1200" dirty="0"/>
              <a:t> void OnLocationChanged (Android.Locations.Location location)</a:t>
            </a:r>
            <a:r>
              <a:rPr lang="en-US" sz="1200" dirty="0"/>
              <a:t> </a:t>
            </a:r>
            <a:endParaRPr lang="en-US" sz="1200" dirty="0" smtClean="0"/>
          </a:p>
          <a:p>
            <a:pPr marL="857250" lvl="1"/>
            <a:endParaRPr lang="en-US" sz="1200" dirty="0" smtClean="0">
              <a:solidFill>
                <a:srgbClr val="3366FF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805" y="2446199"/>
            <a:ext cx="6146800" cy="787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1735913"/>
            <a:ext cx="77936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Xamarin Studio, right-click on the interface name, </a:t>
            </a:r>
          </a:p>
          <a:p>
            <a:r>
              <a:rPr lang="en-US" dirty="0" smtClean="0"/>
              <a:t>choose Refactor, Implement Interface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900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Implementation</a:t>
            </a:r>
            <a:br>
              <a:rPr lang="en-US" dirty="0" smtClean="0"/>
            </a:br>
            <a:r>
              <a:rPr lang="en-US" sz="3100" dirty="0"/>
              <a:t>3</a:t>
            </a:r>
            <a:r>
              <a:rPr lang="en-US" sz="3100" dirty="0" smtClean="0"/>
              <a:t>. Add code to IConnectionCallbacks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83664"/>
            <a:ext cx="8229600" cy="4342499"/>
          </a:xfrm>
          <a:solidFill>
            <a:schemeClr val="tx1">
              <a:lumMod val="95000"/>
            </a:schemeClr>
          </a:solidFill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1600" dirty="0">
                <a:solidFill>
                  <a:srgbClr val="009695"/>
                </a:solidFill>
                <a:latin typeface="Menlo"/>
              </a:rPr>
              <a:t>public</a:t>
            </a:r>
            <a:r>
              <a:rPr lang="en-US" sz="16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009695"/>
                </a:solidFill>
                <a:latin typeface="Menlo"/>
              </a:rPr>
              <a:t>void</a:t>
            </a:r>
            <a:r>
              <a:rPr lang="en-US" sz="16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sz="1600" dirty="0" smtClean="0">
                <a:solidFill>
                  <a:srgbClr val="333333"/>
                </a:solidFill>
                <a:latin typeface="Menlo"/>
              </a:rPr>
              <a:t>OnConnected </a:t>
            </a:r>
            <a:r>
              <a:rPr lang="en-US" sz="1600" dirty="0">
                <a:solidFill>
                  <a:srgbClr val="333333"/>
                </a:solidFill>
                <a:latin typeface="Menlo"/>
              </a:rPr>
              <a:t>(</a:t>
            </a:r>
            <a:r>
              <a:rPr lang="en-US" sz="1600" dirty="0">
                <a:solidFill>
                  <a:srgbClr val="3364A4"/>
                </a:solidFill>
                <a:latin typeface="Menlo"/>
              </a:rPr>
              <a:t>Bundle</a:t>
            </a:r>
            <a:r>
              <a:rPr lang="en-US" sz="1600" dirty="0">
                <a:solidFill>
                  <a:srgbClr val="333333"/>
                </a:solidFill>
                <a:latin typeface="Menlo"/>
              </a:rPr>
              <a:t> bundle</a:t>
            </a:r>
            <a:r>
              <a:rPr lang="en-US" sz="1600" dirty="0" smtClean="0">
                <a:solidFill>
                  <a:srgbClr val="333333"/>
                </a:solidFill>
                <a:latin typeface="Menlo"/>
              </a:rPr>
              <a:t>) {</a:t>
            </a:r>
            <a:r>
              <a:rPr lang="en-US" sz="1600" dirty="0">
                <a:solidFill>
                  <a:srgbClr val="333333"/>
                </a:solidFill>
                <a:latin typeface="Menlo"/>
              </a:rPr>
              <a:t/>
            </a:r>
            <a:br>
              <a:rPr lang="en-US" sz="1600" dirty="0">
                <a:solidFill>
                  <a:srgbClr val="333333"/>
                </a:solidFill>
                <a:latin typeface="Menlo"/>
              </a:rPr>
            </a:br>
            <a:r>
              <a:rPr lang="en-US" sz="1600" dirty="0" smtClean="0">
                <a:solidFill>
                  <a:srgbClr val="333333"/>
                </a:solidFill>
                <a:latin typeface="Menlo"/>
              </a:rPr>
              <a:t>  </a:t>
            </a:r>
            <a:r>
              <a:rPr lang="en-US" sz="1600" i="1" dirty="0" smtClean="0">
                <a:solidFill>
                  <a:srgbClr val="888888"/>
                </a:solidFill>
                <a:latin typeface="Menlo"/>
              </a:rPr>
              <a:t>/</a:t>
            </a:r>
            <a:r>
              <a:rPr lang="en-US" sz="1600" i="1" dirty="0">
                <a:solidFill>
                  <a:srgbClr val="888888"/>
                </a:solidFill>
                <a:latin typeface="Menlo"/>
              </a:rPr>
              <a:t>/ </a:t>
            </a:r>
            <a:r>
              <a:rPr lang="en-US" sz="1600" i="1" dirty="0" smtClean="0">
                <a:solidFill>
                  <a:srgbClr val="888888"/>
                </a:solidFill>
                <a:latin typeface="Menlo"/>
              </a:rPr>
              <a:t>Called </a:t>
            </a:r>
            <a:r>
              <a:rPr lang="en-US" sz="1600" i="1" dirty="0">
                <a:solidFill>
                  <a:srgbClr val="888888"/>
                </a:solidFill>
                <a:latin typeface="Menlo"/>
              </a:rPr>
              <a:t>when we connect to the </a:t>
            </a:r>
            <a:r>
              <a:rPr lang="en-US" sz="1600" i="1" dirty="0" smtClean="0">
                <a:solidFill>
                  <a:srgbClr val="888888"/>
                </a:solidFill>
                <a:latin typeface="Menlo"/>
              </a:rPr>
              <a:t>LocationClient.</a:t>
            </a:r>
            <a:endParaRPr lang="en-US" sz="1600" dirty="0">
              <a:solidFill>
                <a:srgbClr val="333333"/>
              </a:solidFill>
              <a:latin typeface="Menlo"/>
            </a:endParaRPr>
          </a:p>
          <a:p>
            <a:pPr marL="114300" indent="0">
              <a:buNone/>
            </a:pPr>
            <a:r>
              <a:rPr lang="en-US" sz="1600" dirty="0" smtClean="0">
                <a:solidFill>
                  <a:srgbClr val="333333"/>
                </a:solidFill>
                <a:latin typeface="Menlo"/>
              </a:rPr>
              <a:t>  </a:t>
            </a:r>
            <a:r>
              <a:rPr lang="en-US" sz="1600" dirty="0" smtClean="0">
                <a:solidFill>
                  <a:srgbClr val="3364A4"/>
                </a:solidFill>
                <a:latin typeface="Menlo"/>
              </a:rPr>
              <a:t>Log</a:t>
            </a:r>
            <a:r>
              <a:rPr lang="en-US" sz="1600" dirty="0" smtClean="0">
                <a:solidFill>
                  <a:srgbClr val="333333"/>
                </a:solidFill>
                <a:latin typeface="Menlo"/>
              </a:rPr>
              <a:t>.Info</a:t>
            </a:r>
            <a:r>
              <a:rPr lang="en-US" sz="1600" dirty="0">
                <a:solidFill>
                  <a:srgbClr val="333333"/>
                </a:solidFill>
                <a:latin typeface="Menlo"/>
              </a:rPr>
              <a:t>(</a:t>
            </a:r>
            <a:r>
              <a:rPr lang="en-US" sz="1600" dirty="0">
                <a:solidFill>
                  <a:srgbClr val="F57D00"/>
                </a:solidFill>
                <a:latin typeface="Menlo"/>
              </a:rPr>
              <a:t>"LocationClient"</a:t>
            </a:r>
            <a:r>
              <a:rPr lang="en-US" sz="1600" dirty="0">
                <a:solidFill>
                  <a:srgbClr val="333333"/>
                </a:solidFill>
                <a:latin typeface="Menlo"/>
              </a:rPr>
              <a:t>, </a:t>
            </a:r>
            <a:r>
              <a:rPr lang="en-US" sz="1600" dirty="0">
                <a:solidFill>
                  <a:srgbClr val="F57D00"/>
                </a:solidFill>
                <a:latin typeface="Menlo"/>
              </a:rPr>
              <a:t>"Now connected to client"</a:t>
            </a:r>
            <a:r>
              <a:rPr lang="en-US" sz="1600" dirty="0">
                <a:solidFill>
                  <a:srgbClr val="333333"/>
                </a:solidFill>
                <a:latin typeface="Menlo"/>
              </a:rPr>
              <a:t>);</a:t>
            </a:r>
            <a:br>
              <a:rPr lang="en-US" sz="1600" dirty="0">
                <a:solidFill>
                  <a:srgbClr val="333333"/>
                </a:solidFill>
                <a:latin typeface="Menlo"/>
              </a:rPr>
            </a:br>
            <a:r>
              <a:rPr lang="en-US" sz="1600" dirty="0" smtClean="0">
                <a:solidFill>
                  <a:srgbClr val="333333"/>
                </a:solidFill>
                <a:latin typeface="Menlo"/>
              </a:rPr>
              <a:t>}</a:t>
            </a:r>
            <a:r>
              <a:rPr lang="en-US" sz="1600" dirty="0">
                <a:solidFill>
                  <a:srgbClr val="333333"/>
                </a:solidFill>
                <a:latin typeface="Menlo"/>
              </a:rPr>
              <a:t/>
            </a:r>
            <a:br>
              <a:rPr lang="en-US" sz="1600" dirty="0">
                <a:solidFill>
                  <a:srgbClr val="333333"/>
                </a:solidFill>
                <a:latin typeface="Menlo"/>
              </a:rPr>
            </a:br>
            <a:r>
              <a:rPr lang="en-US" sz="1600" dirty="0">
                <a:solidFill>
                  <a:srgbClr val="333333"/>
                </a:solidFill>
                <a:latin typeface="Menlo"/>
              </a:rPr>
              <a:t/>
            </a:r>
            <a:br>
              <a:rPr lang="en-US" sz="1600" dirty="0">
                <a:solidFill>
                  <a:srgbClr val="333333"/>
                </a:solidFill>
                <a:latin typeface="Menlo"/>
              </a:rPr>
            </a:br>
            <a:r>
              <a:rPr lang="en-US" sz="1600" dirty="0" smtClean="0">
                <a:solidFill>
                  <a:srgbClr val="009695"/>
                </a:solidFill>
                <a:latin typeface="Menlo"/>
              </a:rPr>
              <a:t>public</a:t>
            </a:r>
            <a:r>
              <a:rPr lang="en-US" sz="1600" dirty="0" smtClean="0">
                <a:solidFill>
                  <a:srgbClr val="333333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009695"/>
                </a:solidFill>
                <a:latin typeface="Menlo"/>
              </a:rPr>
              <a:t>void</a:t>
            </a:r>
            <a:r>
              <a:rPr lang="en-US" sz="1600" dirty="0">
                <a:solidFill>
                  <a:srgbClr val="333333"/>
                </a:solidFill>
                <a:latin typeface="Menlo"/>
              </a:rPr>
              <a:t> OnDisconnected (</a:t>
            </a:r>
            <a:r>
              <a:rPr lang="en-US" sz="1600" dirty="0" smtClean="0">
                <a:solidFill>
                  <a:srgbClr val="333333"/>
                </a:solidFill>
                <a:latin typeface="Menlo"/>
              </a:rPr>
              <a:t>) {</a:t>
            </a:r>
            <a:r>
              <a:rPr lang="en-US" sz="1600" dirty="0">
                <a:solidFill>
                  <a:srgbClr val="333333"/>
                </a:solidFill>
                <a:latin typeface="Menlo"/>
              </a:rPr>
              <a:t/>
            </a:r>
            <a:br>
              <a:rPr lang="en-US" sz="1600" dirty="0">
                <a:solidFill>
                  <a:srgbClr val="333333"/>
                </a:solidFill>
                <a:latin typeface="Menlo"/>
              </a:rPr>
            </a:br>
            <a:r>
              <a:rPr lang="en-US" sz="1600" dirty="0" smtClean="0">
                <a:solidFill>
                  <a:srgbClr val="333333"/>
                </a:solidFill>
                <a:latin typeface="Menlo"/>
              </a:rPr>
              <a:t>  </a:t>
            </a:r>
            <a:r>
              <a:rPr lang="en-US" sz="1600" i="1" dirty="0" smtClean="0">
                <a:solidFill>
                  <a:srgbClr val="888888"/>
                </a:solidFill>
                <a:latin typeface="Menlo"/>
              </a:rPr>
              <a:t>/</a:t>
            </a:r>
            <a:r>
              <a:rPr lang="en-US" sz="1600" i="1" dirty="0">
                <a:solidFill>
                  <a:srgbClr val="888888"/>
                </a:solidFill>
                <a:latin typeface="Menlo"/>
              </a:rPr>
              <a:t>/ C</a:t>
            </a:r>
            <a:r>
              <a:rPr lang="en-US" sz="1600" i="1" dirty="0" smtClean="0">
                <a:solidFill>
                  <a:srgbClr val="888888"/>
                </a:solidFill>
                <a:latin typeface="Menlo"/>
              </a:rPr>
              <a:t>alled </a:t>
            </a:r>
            <a:r>
              <a:rPr lang="en-US" sz="1600" i="1" dirty="0">
                <a:solidFill>
                  <a:srgbClr val="888888"/>
                </a:solidFill>
                <a:latin typeface="Menlo"/>
              </a:rPr>
              <a:t>when we disconnect from the LocationClient.</a:t>
            </a:r>
            <a:br>
              <a:rPr lang="en-US" sz="1600" i="1" dirty="0">
                <a:solidFill>
                  <a:srgbClr val="888888"/>
                </a:solidFill>
                <a:latin typeface="Menlo"/>
              </a:rPr>
            </a:br>
            <a:r>
              <a:rPr lang="en-US" sz="1600" i="1" dirty="0" smtClean="0">
                <a:solidFill>
                  <a:srgbClr val="888888"/>
                </a:solidFill>
                <a:latin typeface="Menlo"/>
              </a:rPr>
              <a:t>  </a:t>
            </a:r>
            <a:r>
              <a:rPr lang="en-US" sz="1600" dirty="0" smtClean="0">
                <a:solidFill>
                  <a:srgbClr val="3364A4"/>
                </a:solidFill>
                <a:latin typeface="Menlo"/>
              </a:rPr>
              <a:t>Log</a:t>
            </a:r>
            <a:r>
              <a:rPr lang="en-US" sz="1600" dirty="0" smtClean="0">
                <a:solidFill>
                  <a:srgbClr val="333333"/>
                </a:solidFill>
                <a:latin typeface="Menlo"/>
              </a:rPr>
              <a:t>.Info</a:t>
            </a:r>
            <a:r>
              <a:rPr lang="en-US" sz="1600" dirty="0">
                <a:solidFill>
                  <a:srgbClr val="333333"/>
                </a:solidFill>
                <a:latin typeface="Menlo"/>
              </a:rPr>
              <a:t>(</a:t>
            </a:r>
            <a:r>
              <a:rPr lang="en-US" sz="1600" dirty="0">
                <a:solidFill>
                  <a:srgbClr val="F57D00"/>
                </a:solidFill>
                <a:latin typeface="Menlo"/>
              </a:rPr>
              <a:t>"LocationClient"</a:t>
            </a:r>
            <a:r>
              <a:rPr lang="en-US" sz="1600" dirty="0">
                <a:solidFill>
                  <a:srgbClr val="333333"/>
                </a:solidFill>
                <a:latin typeface="Menlo"/>
              </a:rPr>
              <a:t>, </a:t>
            </a:r>
            <a:r>
              <a:rPr lang="en-US" sz="1600" dirty="0">
                <a:solidFill>
                  <a:srgbClr val="F57D00"/>
                </a:solidFill>
                <a:latin typeface="Menlo"/>
              </a:rPr>
              <a:t>"Now disconnected from client"</a:t>
            </a:r>
            <a:r>
              <a:rPr lang="en-US" sz="1600" dirty="0">
                <a:solidFill>
                  <a:srgbClr val="333333"/>
                </a:solidFill>
                <a:latin typeface="Menlo"/>
              </a:rPr>
              <a:t>);</a:t>
            </a:r>
            <a:br>
              <a:rPr lang="en-US" sz="1600" dirty="0">
                <a:solidFill>
                  <a:srgbClr val="333333"/>
                </a:solidFill>
                <a:latin typeface="Menlo"/>
              </a:rPr>
            </a:br>
            <a:r>
              <a:rPr lang="en-US" sz="1600" dirty="0" smtClean="0">
                <a:solidFill>
                  <a:srgbClr val="333333"/>
                </a:solidFill>
                <a:latin typeface="Menlo"/>
              </a:rPr>
              <a:t>}</a:t>
            </a:r>
            <a:r>
              <a:rPr lang="en-US" sz="1600" dirty="0">
                <a:solidFill>
                  <a:srgbClr val="333333"/>
                </a:solidFill>
                <a:latin typeface="Menlo"/>
              </a:rPr>
              <a:t/>
            </a:r>
            <a:br>
              <a:rPr lang="en-US" sz="1600" dirty="0">
                <a:solidFill>
                  <a:srgbClr val="333333"/>
                </a:solidFill>
                <a:latin typeface="Menlo"/>
              </a:rPr>
            </a:br>
            <a:endParaRPr lang="en-US" sz="1600" dirty="0" smtClean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1533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Implementation</a:t>
            </a:r>
            <a:br>
              <a:rPr lang="en-US" dirty="0" smtClean="0"/>
            </a:br>
            <a:r>
              <a:rPr lang="en-US" sz="3100" dirty="0" smtClean="0"/>
              <a:t>4</a:t>
            </a:r>
            <a:r>
              <a:rPr lang="en-US" sz="3100" dirty="0" smtClean="0"/>
              <a:t>. Add code to IOnConnectionFailedListner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83664"/>
            <a:ext cx="8229600" cy="4342499"/>
          </a:xfrm>
          <a:solidFill>
            <a:schemeClr val="tx1">
              <a:lumMod val="95000"/>
            </a:schemeClr>
          </a:solidFill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1600" dirty="0">
                <a:solidFill>
                  <a:srgbClr val="009695"/>
                </a:solidFill>
                <a:latin typeface="Menlo"/>
              </a:rPr>
              <a:t>public</a:t>
            </a:r>
            <a:r>
              <a:rPr lang="en-US" sz="16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009695"/>
                </a:solidFill>
                <a:latin typeface="Menlo"/>
              </a:rPr>
              <a:t>void</a:t>
            </a:r>
            <a:r>
              <a:rPr lang="en-US" sz="1600" dirty="0">
                <a:solidFill>
                  <a:srgbClr val="333333"/>
                </a:solidFill>
                <a:latin typeface="Menlo"/>
              </a:rPr>
              <a:t> OnConnectionFailed (</a:t>
            </a:r>
            <a:r>
              <a:rPr lang="en-US" sz="1600" dirty="0">
                <a:solidFill>
                  <a:srgbClr val="3364A4"/>
                </a:solidFill>
                <a:latin typeface="Menlo"/>
              </a:rPr>
              <a:t>ConnectionResult</a:t>
            </a:r>
            <a:r>
              <a:rPr lang="en-US" sz="1600" dirty="0">
                <a:solidFill>
                  <a:srgbClr val="333333"/>
                </a:solidFill>
                <a:latin typeface="Menlo"/>
              </a:rPr>
              <a:t> bundle</a:t>
            </a:r>
            <a:r>
              <a:rPr lang="en-US" sz="1600" dirty="0" smtClean="0">
                <a:solidFill>
                  <a:srgbClr val="333333"/>
                </a:solidFill>
                <a:latin typeface="Menlo"/>
              </a:rPr>
              <a:t>) {</a:t>
            </a:r>
            <a:r>
              <a:rPr lang="en-US" sz="1600" dirty="0">
                <a:solidFill>
                  <a:srgbClr val="333333"/>
                </a:solidFill>
                <a:latin typeface="Menlo"/>
              </a:rPr>
              <a:t/>
            </a:r>
            <a:br>
              <a:rPr lang="en-US" sz="1600" dirty="0">
                <a:solidFill>
                  <a:srgbClr val="333333"/>
                </a:solidFill>
                <a:latin typeface="Menlo"/>
              </a:rPr>
            </a:br>
            <a:r>
              <a:rPr lang="en-US" sz="1600" dirty="0" smtClean="0">
                <a:solidFill>
                  <a:srgbClr val="333333"/>
                </a:solidFill>
                <a:latin typeface="Menlo"/>
              </a:rPr>
              <a:t>  </a:t>
            </a:r>
            <a:r>
              <a:rPr lang="en-US" sz="1600" i="1" dirty="0" smtClean="0">
                <a:solidFill>
                  <a:srgbClr val="888888"/>
                </a:solidFill>
                <a:latin typeface="Menlo"/>
              </a:rPr>
              <a:t>/</a:t>
            </a:r>
            <a:r>
              <a:rPr lang="en-US" sz="1600" i="1" dirty="0">
                <a:solidFill>
                  <a:srgbClr val="888888"/>
                </a:solidFill>
                <a:latin typeface="Menlo"/>
              </a:rPr>
              <a:t>/ This method is used to handle connection issues with </a:t>
            </a:r>
            <a:endParaRPr lang="en-US" sz="1600" i="1" dirty="0" smtClean="0">
              <a:solidFill>
                <a:srgbClr val="888888"/>
              </a:solidFill>
              <a:latin typeface="Menlo"/>
            </a:endParaRPr>
          </a:p>
          <a:p>
            <a:pPr marL="114300" indent="0">
              <a:buNone/>
            </a:pPr>
            <a:r>
              <a:rPr lang="en-US" sz="1600" i="1" dirty="0">
                <a:solidFill>
                  <a:srgbClr val="888888"/>
                </a:solidFill>
                <a:latin typeface="Menlo"/>
              </a:rPr>
              <a:t> </a:t>
            </a:r>
            <a:r>
              <a:rPr lang="en-US" sz="1600" i="1" dirty="0" smtClean="0">
                <a:solidFill>
                  <a:srgbClr val="888888"/>
                </a:solidFill>
                <a:latin typeface="Menlo"/>
              </a:rPr>
              <a:t> // the Google </a:t>
            </a:r>
            <a:r>
              <a:rPr lang="en-US" sz="1600" i="1" dirty="0">
                <a:solidFill>
                  <a:srgbClr val="888888"/>
                </a:solidFill>
                <a:latin typeface="Menlo"/>
              </a:rPr>
              <a:t>Play Services Client (LocationClient). </a:t>
            </a:r>
            <a:br>
              <a:rPr lang="en-US" sz="1600" i="1" dirty="0">
                <a:solidFill>
                  <a:srgbClr val="888888"/>
                </a:solidFill>
                <a:latin typeface="Menlo"/>
              </a:rPr>
            </a:br>
            <a:r>
              <a:rPr lang="en-US" sz="1600" i="1" dirty="0" smtClean="0">
                <a:solidFill>
                  <a:srgbClr val="888888"/>
                </a:solidFill>
                <a:latin typeface="Menlo"/>
              </a:rPr>
              <a:t>  /</a:t>
            </a:r>
            <a:r>
              <a:rPr lang="en-US" sz="1600" i="1" dirty="0">
                <a:solidFill>
                  <a:srgbClr val="888888"/>
                </a:solidFill>
                <a:latin typeface="Menlo"/>
              </a:rPr>
              <a:t>/ You can check if the connection has a </a:t>
            </a:r>
            <a:r>
              <a:rPr lang="en-US" sz="1600" i="1" dirty="0" smtClean="0">
                <a:solidFill>
                  <a:srgbClr val="888888"/>
                </a:solidFill>
                <a:latin typeface="Menlo"/>
              </a:rPr>
              <a:t>resolution</a:t>
            </a:r>
          </a:p>
          <a:p>
            <a:pPr marL="114300" indent="0">
              <a:buNone/>
            </a:pPr>
            <a:r>
              <a:rPr lang="en-US" sz="1600" i="1" dirty="0">
                <a:solidFill>
                  <a:srgbClr val="888888"/>
                </a:solidFill>
                <a:latin typeface="Menlo"/>
              </a:rPr>
              <a:t> </a:t>
            </a:r>
            <a:r>
              <a:rPr lang="en-US" sz="1600" i="1" dirty="0" smtClean="0">
                <a:solidFill>
                  <a:srgbClr val="888888"/>
                </a:solidFill>
                <a:latin typeface="Menlo"/>
              </a:rPr>
              <a:t> // (</a:t>
            </a:r>
            <a:r>
              <a:rPr lang="en-US" sz="1600" i="1" dirty="0">
                <a:solidFill>
                  <a:srgbClr val="888888"/>
                </a:solidFill>
                <a:latin typeface="Menlo"/>
              </a:rPr>
              <a:t>bundle.HasResolution) and attempt to resolve it</a:t>
            </a:r>
            <a:br>
              <a:rPr lang="en-US" sz="1600" i="1" dirty="0">
                <a:solidFill>
                  <a:srgbClr val="888888"/>
                </a:solidFill>
                <a:latin typeface="Menlo"/>
              </a:rPr>
            </a:br>
            <a:r>
              <a:rPr lang="en-US" sz="1600" i="1" dirty="0">
                <a:solidFill>
                  <a:srgbClr val="888888"/>
                </a:solidFill>
                <a:latin typeface="Menlo"/>
              </a:rPr>
              <a:t/>
            </a:r>
            <a:br>
              <a:rPr lang="en-US" sz="1600" i="1" dirty="0">
                <a:solidFill>
                  <a:srgbClr val="888888"/>
                </a:solidFill>
                <a:latin typeface="Menlo"/>
              </a:rPr>
            </a:br>
            <a:r>
              <a:rPr lang="en-US" sz="1600" i="1" dirty="0" smtClean="0">
                <a:solidFill>
                  <a:srgbClr val="888888"/>
                </a:solidFill>
                <a:latin typeface="Menlo"/>
              </a:rPr>
              <a:t>  </a:t>
            </a:r>
            <a:r>
              <a:rPr lang="en-US" sz="1600" dirty="0" smtClean="0">
                <a:solidFill>
                  <a:srgbClr val="3364A4"/>
                </a:solidFill>
                <a:latin typeface="Menlo"/>
              </a:rPr>
              <a:t>Log</a:t>
            </a:r>
            <a:r>
              <a:rPr lang="en-US" sz="1600" dirty="0" smtClean="0">
                <a:solidFill>
                  <a:srgbClr val="333333"/>
                </a:solidFill>
                <a:latin typeface="Menlo"/>
              </a:rPr>
              <a:t>.Info</a:t>
            </a:r>
            <a:r>
              <a:rPr lang="en-US" sz="1600" dirty="0">
                <a:solidFill>
                  <a:srgbClr val="333333"/>
                </a:solidFill>
                <a:latin typeface="Menlo"/>
              </a:rPr>
              <a:t>(</a:t>
            </a:r>
            <a:r>
              <a:rPr lang="en-US" sz="1600" dirty="0">
                <a:solidFill>
                  <a:srgbClr val="F57D00"/>
                </a:solidFill>
                <a:latin typeface="Menlo"/>
              </a:rPr>
              <a:t>"LocationClient"</a:t>
            </a:r>
            <a:r>
              <a:rPr lang="en-US" sz="1600" dirty="0">
                <a:solidFill>
                  <a:srgbClr val="333333"/>
                </a:solidFill>
                <a:latin typeface="Menlo"/>
              </a:rPr>
              <a:t>, </a:t>
            </a:r>
            <a:endParaRPr lang="en-US" sz="1600" dirty="0" smtClean="0">
              <a:solidFill>
                <a:srgbClr val="333333"/>
              </a:solidFill>
              <a:latin typeface="Menlo"/>
            </a:endParaRPr>
          </a:p>
          <a:p>
            <a:pPr marL="114300" indent="0">
              <a:buNone/>
            </a:pPr>
            <a:r>
              <a:rPr lang="en-US" sz="16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sz="1600" dirty="0" smtClean="0">
                <a:solidFill>
                  <a:srgbClr val="333333"/>
                </a:solidFill>
                <a:latin typeface="Menlo"/>
              </a:rPr>
              <a:t> </a:t>
            </a:r>
            <a:r>
              <a:rPr lang="en-US" sz="1600" dirty="0" smtClean="0">
                <a:solidFill>
                  <a:srgbClr val="F57D00"/>
                </a:solidFill>
                <a:latin typeface="Menlo"/>
              </a:rPr>
              <a:t>"</a:t>
            </a:r>
            <a:r>
              <a:rPr lang="en-US" sz="1600" dirty="0">
                <a:solidFill>
                  <a:srgbClr val="F57D00"/>
                </a:solidFill>
                <a:latin typeface="Menlo"/>
              </a:rPr>
              <a:t>Connection failed, attempting to reach </a:t>
            </a:r>
            <a:r>
              <a:rPr lang="en-US" sz="1600" dirty="0" smtClean="0">
                <a:solidFill>
                  <a:srgbClr val="F57D00"/>
                </a:solidFill>
                <a:latin typeface="Menlo"/>
              </a:rPr>
              <a:t>Google </a:t>
            </a:r>
            <a:r>
              <a:rPr lang="en-US" sz="1600" dirty="0">
                <a:solidFill>
                  <a:srgbClr val="F57D00"/>
                </a:solidFill>
                <a:latin typeface="Menlo"/>
              </a:rPr>
              <a:t>P</a:t>
            </a:r>
            <a:r>
              <a:rPr lang="en-US" sz="1600" dirty="0" smtClean="0">
                <a:solidFill>
                  <a:srgbClr val="F57D00"/>
                </a:solidFill>
                <a:latin typeface="Menlo"/>
              </a:rPr>
              <a:t>lay </a:t>
            </a:r>
            <a:r>
              <a:rPr lang="en-US" sz="1600" dirty="0" err="1">
                <a:solidFill>
                  <a:srgbClr val="F57D00"/>
                </a:solidFill>
                <a:latin typeface="Menlo"/>
              </a:rPr>
              <a:t>S</a:t>
            </a:r>
            <a:r>
              <a:rPr lang="en-US" sz="1600" dirty="0" err="1" smtClean="0">
                <a:solidFill>
                  <a:srgbClr val="F57D00"/>
                </a:solidFill>
                <a:latin typeface="Menlo"/>
              </a:rPr>
              <a:t>vcs</a:t>
            </a:r>
            <a:r>
              <a:rPr lang="en-US" sz="1600" dirty="0" smtClean="0">
                <a:solidFill>
                  <a:srgbClr val="F57D00"/>
                </a:solidFill>
                <a:latin typeface="Menlo"/>
              </a:rPr>
              <a:t>"</a:t>
            </a:r>
            <a:r>
              <a:rPr lang="en-US" sz="1600" dirty="0">
                <a:solidFill>
                  <a:srgbClr val="333333"/>
                </a:solidFill>
                <a:latin typeface="Menlo"/>
              </a:rPr>
              <a:t>);</a:t>
            </a:r>
            <a:br>
              <a:rPr lang="en-US" sz="1600" dirty="0">
                <a:solidFill>
                  <a:srgbClr val="333333"/>
                </a:solidFill>
                <a:latin typeface="Menlo"/>
              </a:rPr>
            </a:br>
            <a:r>
              <a:rPr lang="en-US" sz="1600" dirty="0" smtClean="0">
                <a:solidFill>
                  <a:srgbClr val="333333"/>
                </a:solidFill>
                <a:latin typeface="Menlo"/>
              </a:rPr>
              <a:t>}</a:t>
            </a:r>
            <a:r>
              <a:rPr lang="en-US" sz="1600" dirty="0">
                <a:solidFill>
                  <a:srgbClr val="333333"/>
                </a:solidFill>
                <a:latin typeface="Menlo"/>
              </a:rPr>
              <a:t/>
            </a:r>
            <a:br>
              <a:rPr lang="en-US" sz="1600" dirty="0">
                <a:solidFill>
                  <a:srgbClr val="333333"/>
                </a:solidFill>
                <a:latin typeface="Menlo"/>
              </a:rPr>
            </a:br>
            <a:endParaRPr lang="en-US" sz="1600" dirty="0" smtClean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724073"/>
      </p:ext>
    </p:extLst>
  </p:cSld>
  <p:clrMapOvr>
    <a:masterClrMapping/>
  </p:clrMapOvr>
</p:sld>
</file>

<file path=ppt/theme/theme1.xml><?xml version="1.0" encoding="utf-8"?>
<a:theme xmlns:a="http://schemas.openxmlformats.org/drawingml/2006/main" name="Twilight">
  <a:themeElements>
    <a:clrScheme name="Twilight">
      <a:dk1>
        <a:sysClr val="windowText" lastClr="000000"/>
      </a:dk1>
      <a:lt1>
        <a:sysClr val="window" lastClr="FFFFFF"/>
      </a:lt1>
      <a:dk2>
        <a:srgbClr val="24213E"/>
      </a:dk2>
      <a:lt2>
        <a:srgbClr val="E9EAF0"/>
      </a:lt2>
      <a:accent1>
        <a:srgbClr val="E8BC4A"/>
      </a:accent1>
      <a:accent2>
        <a:srgbClr val="83C1C6"/>
      </a:accent2>
      <a:accent3>
        <a:srgbClr val="E78D35"/>
      </a:accent3>
      <a:accent4>
        <a:srgbClr val="909CE1"/>
      </a:accent4>
      <a:accent5>
        <a:srgbClr val="839C41"/>
      </a:accent5>
      <a:accent6>
        <a:srgbClr val="CC5439"/>
      </a:accent6>
      <a:hlink>
        <a:srgbClr val="1C6CF1"/>
      </a:hlink>
      <a:folHlink>
        <a:srgbClr val="C649E0"/>
      </a:folHlink>
    </a:clrScheme>
    <a:fontScheme name="Twilight">
      <a:maj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wi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 fov="600000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300000"/>
              </a:schemeClr>
            </a:gs>
            <a:gs pos="31000">
              <a:schemeClr val="bg1">
                <a:tint val="100000"/>
                <a:satMod val="300000"/>
              </a:schemeClr>
            </a:gs>
            <a:gs pos="62000">
              <a:schemeClr val="phClr">
                <a:tint val="100000"/>
                <a:shade val="100000"/>
                <a:satMod val="100000"/>
              </a:schemeClr>
            </a:gs>
            <a:gs pos="100000">
              <a:schemeClr val="phClr">
                <a:shade val="100000"/>
                <a:hueMod val="93000"/>
                <a:satMod val="50000"/>
                <a:lumMod val="2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atMod val="100000"/>
              </a:schemeClr>
            </a:gs>
            <a:gs pos="100000">
              <a:schemeClr val="phClr">
                <a:tint val="100000"/>
                <a:shade val="100000"/>
                <a:alpha val="100000"/>
                <a:hueMod val="100000"/>
                <a:satMod val="150000"/>
                <a:lumMod val="5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Twilight.thmx</Template>
  <TotalTime>13089</TotalTime>
  <Words>140</Words>
  <Application>Microsoft Macintosh PowerPoint</Application>
  <PresentationFormat>On-screen Show (4:3)</PresentationFormat>
  <Paragraphs>46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Twilight</vt:lpstr>
      <vt:lpstr>Geolocation: Fused Location Provider</vt:lpstr>
      <vt:lpstr>Fused Location Provider</vt:lpstr>
      <vt:lpstr>Implementation 1. Add Google Play Services</vt:lpstr>
      <vt:lpstr>Implementation 2. Add interfaces to the Activity</vt:lpstr>
      <vt:lpstr>Implementation 2. Implement the interfaces with stub methods</vt:lpstr>
      <vt:lpstr>Implementation 3. Add code to IConnectionCallbacks methods</vt:lpstr>
      <vt:lpstr>Implementation 4. Add code to IOnConnectionFailedListner method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Multiscreen Applications</dc:title>
  <dc:creator>Office</dc:creator>
  <cp:lastModifiedBy>Lane CC User</cp:lastModifiedBy>
  <cp:revision>153</cp:revision>
  <dcterms:created xsi:type="dcterms:W3CDTF">2016-04-03T17:10:44Z</dcterms:created>
  <dcterms:modified xsi:type="dcterms:W3CDTF">2016-05-23T20:55:05Z</dcterms:modified>
</cp:coreProperties>
</file>