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6"/>
  </p:notesMasterIdLst>
  <p:sldIdLst>
    <p:sldId id="256" r:id="rId2"/>
    <p:sldId id="264" r:id="rId3"/>
    <p:sldId id="265" r:id="rId4"/>
    <p:sldId id="267" r:id="rId5"/>
    <p:sldId id="266" r:id="rId6"/>
    <p:sldId id="289" r:id="rId7"/>
    <p:sldId id="275" r:id="rId8"/>
    <p:sldId id="270" r:id="rId9"/>
    <p:sldId id="269" r:id="rId10"/>
    <p:sldId id="284" r:id="rId11"/>
    <p:sldId id="286" r:id="rId12"/>
    <p:sldId id="282" r:id="rId13"/>
    <p:sldId id="287" r:id="rId14"/>
    <p:sldId id="285" r:id="rId15"/>
    <p:sldId id="279" r:id="rId16"/>
    <p:sldId id="280" r:id="rId17"/>
    <p:sldId id="288" r:id="rId18"/>
    <p:sldId id="281" r:id="rId19"/>
    <p:sldId id="283" r:id="rId20"/>
    <p:sldId id="271" r:id="rId21"/>
    <p:sldId id="273" r:id="rId22"/>
    <p:sldId id="274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5"/>
            <p14:sldId id="267"/>
            <p14:sldId id="266"/>
            <p14:sldId id="289"/>
            <p14:sldId id="275"/>
            <p14:sldId id="270"/>
            <p14:sldId id="269"/>
            <p14:sldId id="284"/>
            <p14:sldId id="286"/>
            <p14:sldId id="282"/>
            <p14:sldId id="287"/>
            <p14:sldId id="285"/>
            <p14:sldId id="279"/>
            <p14:sldId id="280"/>
            <p14:sldId id="288"/>
            <p14:sldId id="281"/>
            <p14:sldId id="283"/>
          </p14:sldIdLst>
        </p14:section>
        <p14:section name="Untitled Section" id="{40D5F567-697D-144C-AE61-72CA3F64225C}">
          <p14:sldIdLst>
            <p14:sldId id="271"/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5"/>
    <p:restoredTop sz="81008" autoAdjust="0"/>
  </p:normalViewPr>
  <p:slideViewPr>
    <p:cSldViewPr snapToGrid="0" snapToObjects="1">
      <p:cViewPr varScale="1">
        <p:scale>
          <a:sx n="101" d="100"/>
          <a:sy n="101" d="100"/>
        </p:scale>
        <p:origin x="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r>
              <a:rPr lang="en-US" dirty="0" smtClean="0"/>
              <a:t>/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/LCC-CIT/CS235AM-Demos/tree/master/</a:t>
            </a:r>
            <a:r>
              <a:rPr lang="en-US" dirty="0" err="1" smtClean="0"/>
              <a:t>ListActivityDemo-VocabParseSecIndex</a:t>
            </a:r>
            <a:r>
              <a:rPr lang="en-US" dirty="0" smtClean="0"/>
              <a:t>/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Android.Widget.SimpleAdapter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Xamarin API</a:t>
            </a:r>
            <a:r>
              <a:rPr lang="en-US" baseline="0" dirty="0" smtClean="0"/>
              <a:t> documentation:</a:t>
            </a:r>
            <a:br>
              <a:rPr lang="en-US" baseline="0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developer.xamarin.com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</a:t>
            </a:r>
            <a:r>
              <a:rPr lang="en-US" dirty="0" err="1" smtClean="0"/>
              <a:t>Android.Widget.ArrayAdapter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Android Developer’s API documentation: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ArrayAdapter.html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ListViews and Adapters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BaseAdapter</a:t>
            </a:r>
            <a:r>
              <a:rPr lang="en-US" dirty="0" smtClean="0">
                <a:solidFill>
                  <a:srgbClr val="000000"/>
                </a:solidFill>
              </a:rPr>
              <a:t>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custom adapter by sub-classing </a:t>
            </a:r>
            <a:r>
              <a:rPr lang="en-US" dirty="0" err="1" smtClean="0">
                <a:solidFill>
                  <a:schemeClr val="bg1"/>
                </a:solidFill>
              </a:rPr>
              <a:t>BaseAdapter</a:t>
            </a:r>
            <a:r>
              <a:rPr lang="en-US" dirty="0" smtClean="0">
                <a:solidFill>
                  <a:schemeClr val="bg1"/>
                </a:solidFill>
              </a:rPr>
              <a:t>&lt;T&gt;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 generic class)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also be used as a data adapter for Spinner widgets</a:t>
            </a:r>
          </a:p>
        </p:txBody>
      </p:sp>
    </p:spTree>
    <p:extLst>
      <p:ext uri="{BB962C8B-B14F-4D97-AF65-F5344CB8AC3E}">
        <p14:creationId xmlns:p14="http://schemas.microsoft.com/office/powerpoint/2010/main" val="13261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BaseAdapter</a:t>
            </a:r>
            <a:r>
              <a:rPr lang="en-US" dirty="0" smtClean="0"/>
              <a:t>&lt;T&gt;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Object</a:t>
            </a:r>
          </a:p>
          <a:p>
            <a:pPr lvl="1"/>
            <a:r>
              <a:rPr lang="en-US" sz="3600" dirty="0" smtClean="0"/>
              <a:t>abstract Android.Widget.BaseAdapter</a:t>
            </a:r>
          </a:p>
          <a:p>
            <a:pPr lvl="2"/>
            <a:r>
              <a:rPr lang="en-US" sz="3200" dirty="0" smtClean="0"/>
              <a:t>abstract Android.Widget.BaseAdapter&lt;T&gt;</a:t>
            </a:r>
          </a:p>
          <a:p>
            <a:pPr marL="114300" indent="0">
              <a:buNone/>
            </a:pPr>
            <a:r>
              <a:rPr lang="en-US" sz="3000" i="1" dirty="0"/>
              <a:t/>
            </a:r>
            <a:br>
              <a:rPr lang="en-US" sz="3000" i="1" dirty="0"/>
            </a:br>
            <a:r>
              <a:rPr lang="en-US" sz="3000" i="1" dirty="0" smtClean="0"/>
              <a:t>Note: All abstract methods in an abstract class must be implemented by the inheriting class.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1084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228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BaseAdapter </a:t>
            </a:r>
            <a:br>
              <a:rPr lang="en-US" dirty="0" smtClean="0"/>
            </a:br>
            <a:r>
              <a:rPr lang="en-US" sz="3200" dirty="0" smtClean="0"/>
              <a:t>Public Overridable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 Object  </a:t>
            </a:r>
            <a:r>
              <a:rPr lang="en-US" sz="2800" dirty="0" err="1" smtClean="0"/>
              <a:t>GetItem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specified </a:t>
            </a:r>
            <a:r>
              <a:rPr lang="en-US" sz="2400" dirty="0"/>
              <a:t>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Int64 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View</a:t>
            </a:r>
            <a:r>
              <a:rPr lang="en-US" sz="2800" dirty="0" smtClean="0"/>
              <a:t>  </a:t>
            </a:r>
            <a:r>
              <a:rPr lang="en-US" sz="2800" dirty="0" err="1" smtClean="0"/>
              <a:t>GetView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with the </a:t>
            </a:r>
            <a:r>
              <a:rPr lang="en-US" sz="2400" dirty="0"/>
              <a:t>data at the specified position in the data </a:t>
            </a:r>
            <a:r>
              <a:rPr lang="en-US" sz="2400" dirty="0" smtClean="0"/>
              <a:t>set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09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114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BaseAdapter </a:t>
            </a:r>
            <a:br>
              <a:rPr lang="en-US" dirty="0" smtClean="0"/>
            </a:br>
            <a:r>
              <a:rPr lang="en-US" sz="3200" dirty="0" smtClean="0"/>
              <a:t>Public Overridable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abstract  </a:t>
            </a:r>
            <a:r>
              <a:rPr lang="en-US" sz="2800" dirty="0" smtClean="0">
                <a:solidFill>
                  <a:srgbClr val="B5DADD"/>
                </a:solidFill>
              </a:rPr>
              <a:t>Int32 </a:t>
            </a:r>
            <a:r>
              <a:rPr lang="en-US" sz="2800" dirty="0" smtClean="0"/>
              <a:t>Count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</a:t>
            </a:r>
            <a:r>
              <a:rPr lang="en-US" sz="2400" dirty="0" smtClean="0"/>
              <a:t>count of the items in the data set</a:t>
            </a:r>
          </a:p>
          <a:p>
            <a:r>
              <a:rPr lang="en-US" sz="2800" dirty="0"/>
              <a:t>override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dirty="0" smtClean="0"/>
              <a:t> this[</a:t>
            </a:r>
            <a:r>
              <a:rPr lang="en-US" sz="2800" dirty="0" err="1" smtClean="0">
                <a:solidFill>
                  <a:srgbClr val="B5DADD"/>
                </a:solidFill>
              </a:rPr>
              <a:t>i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position</a:t>
            </a:r>
            <a:r>
              <a:rPr lang="en-US" sz="2800" dirty="0" smtClean="0"/>
              <a:t>]</a:t>
            </a:r>
          </a:p>
          <a:p>
            <a:pPr lvl="1"/>
            <a:r>
              <a:rPr lang="en-US" sz="2400" dirty="0" smtClean="0"/>
              <a:t>Indexer for the data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3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2500"/>
          </a:xfrm>
        </p:spPr>
        <p:txBody>
          <a:bodyPr/>
          <a:lstStyle/>
          <a:p>
            <a:r>
              <a:rPr lang="en-US" dirty="0" err="1" smtClean="0"/>
              <a:t>BaseAdapter</a:t>
            </a:r>
            <a:r>
              <a:rPr lang="en-US" dirty="0" smtClean="0"/>
              <a:t>&lt;T&gt;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467" y="1511300"/>
            <a:ext cx="8739065" cy="47164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CustomAdapterDemo</a:t>
            </a:r>
            <a:endParaRPr lang="en-US" dirty="0" smtClean="0"/>
          </a:p>
          <a:p>
            <a:r>
              <a:rPr lang="en-US" dirty="0" smtClean="0"/>
              <a:t>Define a custom class that inherits from BaseAdapter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 smtClean="0"/>
              <a:t>OnCreate</a:t>
            </a:r>
            <a:r>
              <a:rPr lang="en-US" dirty="0" smtClean="0"/>
              <a:t> method of an Activity that sub-classes ListActivity: </a:t>
            </a:r>
          </a:p>
          <a:p>
            <a:pPr lvl="1"/>
            <a:r>
              <a:rPr lang="en-US" dirty="0"/>
              <a:t>Create an instance of the custom adapter</a:t>
            </a:r>
          </a:p>
          <a:p>
            <a:pPr lvl="1"/>
            <a:r>
              <a:rPr lang="en-US" dirty="0"/>
              <a:t>Add data to the data set in the custom adapter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custom adapter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Array Adapter&lt;T&gt;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 an Array&lt;T&gt; as a data source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(Generic array)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 used for Spinner widgets</a:t>
            </a:r>
          </a:p>
        </p:txBody>
      </p:sp>
    </p:spTree>
    <p:extLst>
      <p:ext uri="{BB962C8B-B14F-4D97-AF65-F5344CB8AC3E}">
        <p14:creationId xmlns:p14="http://schemas.microsoft.com/office/powerpoint/2010/main" val="32175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Object</a:t>
            </a:r>
            <a:endParaRPr lang="en-US" sz="4400" dirty="0" smtClean="0"/>
          </a:p>
          <a:p>
            <a:pPr lvl="1"/>
            <a:r>
              <a:rPr lang="en-US" sz="3600" dirty="0" smtClean="0"/>
              <a:t>abstract </a:t>
            </a:r>
            <a:r>
              <a:rPr lang="en-US" sz="3600" dirty="0" err="1" smtClean="0"/>
              <a:t>Android.Widget.BaseAdapter</a:t>
            </a:r>
            <a:endParaRPr lang="en-US" sz="3600" dirty="0" smtClean="0"/>
          </a:p>
          <a:p>
            <a:pPr lvl="2"/>
            <a:r>
              <a:rPr lang="en-US" sz="3600" dirty="0" err="1" smtClean="0"/>
              <a:t>Android.Widget.ArrayAdapter</a:t>
            </a:r>
            <a:endParaRPr lang="en-US" dirty="0" smtClean="0"/>
          </a:p>
          <a:p>
            <a:pPr lvl="3"/>
            <a:r>
              <a:rPr lang="en-US" sz="2800" dirty="0" err="1" smtClean="0"/>
              <a:t>Android.Widget.ArrayAdapter</a:t>
            </a:r>
            <a:r>
              <a:rPr lang="en-US" sz="2800" dirty="0" smtClean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5189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12287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</a:t>
            </a:r>
            <a:br>
              <a:rPr lang="en-US" dirty="0" smtClean="0"/>
            </a:br>
            <a:r>
              <a:rPr lang="en-US" sz="3200" dirty="0" smtClean="0"/>
              <a:t>Public Overridable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50165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T  </a:t>
            </a:r>
            <a:r>
              <a:rPr lang="en-US" sz="2800" dirty="0" err="1" smtClean="0"/>
              <a:t>GetItem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specified </a:t>
            </a:r>
            <a:r>
              <a:rPr lang="en-US" sz="2400" dirty="0"/>
              <a:t>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Int64 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/>
              <a:t>override</a:t>
            </a:r>
            <a:r>
              <a:rPr lang="en-US" sz="2800" dirty="0" smtClean="0">
                <a:solidFill>
                  <a:srgbClr val="B5DADD"/>
                </a:solidFill>
              </a:rPr>
              <a:t> View</a:t>
            </a:r>
            <a:r>
              <a:rPr lang="en-US" sz="2800" dirty="0" smtClean="0"/>
              <a:t>  </a:t>
            </a:r>
            <a:r>
              <a:rPr lang="en-US" sz="2800" dirty="0" err="1" smtClean="0"/>
              <a:t>GetView</a:t>
            </a:r>
            <a:r>
              <a:rPr lang="en-US" sz="2800" dirty="0" smtClean="0"/>
              <a:t>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with the </a:t>
            </a:r>
            <a:r>
              <a:rPr lang="en-US" sz="2400" dirty="0"/>
              <a:t>data at the specified position in the data </a:t>
            </a:r>
            <a:r>
              <a:rPr lang="en-US" sz="2400" dirty="0" smtClean="0"/>
              <a:t>set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3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2539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Constructor</a:t>
            </a:r>
            <a:br>
              <a:rPr lang="en-US" dirty="0" smtClean="0"/>
            </a:br>
            <a:r>
              <a:rPr lang="en-US" sz="3600" dirty="0" smtClean="0"/>
              <a:t>(just one of 6 overrides)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02"/>
            <a:ext cx="8229600" cy="4369317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1800" dirty="0" smtClean="0"/>
              <a:t> context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/>
              <a:t>R</a:t>
            </a:r>
            <a:r>
              <a:rPr lang="en-US" sz="1600" dirty="0" smtClean="0"/>
              <a:t>eference to the Activity that uses this adapter</a:t>
            </a:r>
          </a:p>
          <a:p>
            <a:pPr lvl="1"/>
            <a:r>
              <a:rPr lang="en-US" sz="2400" dirty="0" smtClean="0">
                <a:solidFill>
                  <a:srgbClr val="B5DADD"/>
                </a:solidFill>
              </a:rPr>
              <a:t>Int32</a:t>
            </a:r>
            <a:r>
              <a:rPr lang="en-US" sz="2400" dirty="0" smtClean="0"/>
              <a:t> resource</a:t>
            </a:r>
          </a:p>
          <a:p>
            <a:pPr lvl="2"/>
            <a:r>
              <a:rPr lang="en-US" sz="1800" dirty="0"/>
              <a:t>Resource identifier of </a:t>
            </a:r>
            <a:r>
              <a:rPr lang="en-US" sz="1800" dirty="0" smtClean="0"/>
              <a:t>layout for the rows</a:t>
            </a:r>
          </a:p>
          <a:p>
            <a:pPr lvl="1"/>
            <a:r>
              <a:rPr lang="en-US" sz="2400" dirty="0" smtClean="0">
                <a:solidFill>
                  <a:srgbClr val="B5DADD"/>
                </a:solidFill>
              </a:rPr>
              <a:t>Object[ ] </a:t>
            </a:r>
            <a:r>
              <a:rPr lang="en-US" sz="2400" dirty="0" smtClean="0"/>
              <a:t>objects</a:t>
            </a:r>
          </a:p>
          <a:p>
            <a:pPr lvl="2"/>
            <a:r>
              <a:rPr lang="en-US" sz="1800" dirty="0" smtClean="0"/>
              <a:t>The array data source to which the ListView will be bound</a:t>
            </a:r>
          </a:p>
        </p:txBody>
      </p:sp>
    </p:spTree>
    <p:extLst>
      <p:ext uri="{BB962C8B-B14F-4D97-AF65-F5344CB8AC3E}">
        <p14:creationId xmlns:p14="http://schemas.microsoft.com/office/powerpoint/2010/main" val="27905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25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&lt;T&gt;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467" y="1511300"/>
            <a:ext cx="8739065" cy="47164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ListActivityDemo</a:t>
            </a:r>
            <a:endParaRPr lang="en-US" dirty="0" smtClean="0"/>
          </a:p>
          <a:p>
            <a:r>
              <a:rPr lang="en-US" dirty="0" smtClean="0"/>
              <a:t>In the ListActivity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an array of data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In </a:t>
            </a:r>
            <a:r>
              <a:rPr lang="en-US" dirty="0"/>
              <a:t>the activity’s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 smtClean="0"/>
              <a:t>Instantiate an </a:t>
            </a:r>
            <a:r>
              <a:rPr lang="en-US" dirty="0" err="1" smtClean="0"/>
              <a:t>ArrayAdapter</a:t>
            </a:r>
            <a:r>
              <a:rPr lang="en-US" dirty="0" smtClean="0"/>
              <a:t>&lt;T&gt; object passing the array of data items into the constructor.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</a:t>
            </a:r>
            <a:r>
              <a:rPr lang="en-US" dirty="0" err="1" smtClean="0"/>
              <a:t>ArrayAdapter</a:t>
            </a:r>
            <a:r>
              <a:rPr lang="en-US" dirty="0" smtClean="0"/>
              <a:t>&lt;T&gt; instance you just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705397"/>
              </p:ext>
            </p:extLst>
          </p:nvPr>
        </p:nvGraphicFramePr>
        <p:xfrm>
          <a:off x="457200" y="2024656"/>
          <a:ext cx="3811200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299499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m</a:t>
                      </a:r>
                      <a:r>
                        <a:rPr lang="en-US" sz="2800" dirty="0" smtClean="0"/>
                        <a:t>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096039"/>
              </p:ext>
            </p:extLst>
          </p:nvPr>
        </p:nvGraphicFramePr>
        <p:xfrm>
          <a:off x="4412426" y="2033752"/>
          <a:ext cx="4274374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9196"/>
                <a:gridCol w="3685178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26093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+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</a:t>
                      </a:r>
                      <a:r>
                        <a:rPr lang="en-US" sz="2800" baseline="0" dirty="0" smtClean="0"/>
                        <a:t> Layouts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693909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Views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an App Store</a:t>
                      </a:r>
                    </a:p>
                  </a:txBody>
                  <a:tcPr/>
                </a:tc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Term Project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Simple Adapter&lt;T&gt;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 a List of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ictionary objects as a data 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especially well with the .NET </a:t>
            </a:r>
            <a:r>
              <a:rPr lang="en-US" dirty="0" err="1" smtClean="0">
                <a:solidFill>
                  <a:schemeClr val="bg1"/>
                </a:solidFill>
              </a:rPr>
              <a:t>XmlReader</a:t>
            </a:r>
            <a:r>
              <a:rPr lang="en-US" dirty="0" smtClean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673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Adapter&lt;T&gt;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</a:t>
            </a:r>
          </a:p>
          <a:p>
            <a:pPr lvl="1"/>
            <a:r>
              <a:rPr lang="en-US" sz="3600" dirty="0" smtClean="0"/>
              <a:t>abstract </a:t>
            </a:r>
            <a:r>
              <a:rPr lang="en-US" sz="3600" dirty="0" err="1" smtClean="0"/>
              <a:t>Android.Widget.BaseAdapter</a:t>
            </a:r>
            <a:endParaRPr lang="en-US" sz="3600" dirty="0" smtClean="0"/>
          </a:p>
          <a:p>
            <a:pPr lvl="2"/>
            <a:r>
              <a:rPr lang="en-US" sz="3600" dirty="0" err="1" smtClean="0"/>
              <a:t>Android.Widget.SimpleAdapter</a:t>
            </a:r>
            <a:r>
              <a:rPr lang="en-US" sz="3600" dirty="0" smtClean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4536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Adapter&lt;T&gt;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5900"/>
            <a:ext cx="8372475" cy="496122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sz="2800" dirty="0" smtClean="0"/>
              <a:t> context </a:t>
            </a:r>
            <a:r>
              <a:rPr lang="mr-IN" sz="2800" dirty="0" smtClean="0"/>
              <a:t>–</a:t>
            </a:r>
            <a:r>
              <a:rPr lang="en-US" sz="2800" dirty="0" smtClean="0"/>
              <a:t> Reference to the host Activity</a:t>
            </a:r>
          </a:p>
          <a:p>
            <a:r>
              <a:rPr lang="en-US" sz="2800" dirty="0" err="1" smtClean="0">
                <a:solidFill>
                  <a:srgbClr val="B5DADD"/>
                </a:solidFill>
              </a:rPr>
              <a:t>IList</a:t>
            </a:r>
            <a:r>
              <a:rPr lang="en-US" sz="2800" dirty="0" smtClean="0">
                <a:solidFill>
                  <a:srgbClr val="B5DADD"/>
                </a:solidFill>
              </a:rPr>
              <a:t>&lt;</a:t>
            </a:r>
            <a:r>
              <a:rPr lang="en-US" sz="2800" dirty="0" err="1" smtClean="0">
                <a:solidFill>
                  <a:srgbClr val="B5DADD"/>
                </a:solidFill>
              </a:rPr>
              <a:t>IDictionary</a:t>
            </a:r>
            <a:r>
              <a:rPr lang="en-US" sz="2800" dirty="0" smtClean="0">
                <a:solidFill>
                  <a:srgbClr val="B5DADD"/>
                </a:solidFill>
              </a:rPr>
              <a:t>&lt;string</a:t>
            </a:r>
            <a:r>
              <a:rPr lang="en-US" sz="2800" dirty="0">
                <a:solidFill>
                  <a:srgbClr val="B5DADD"/>
                </a:solidFill>
              </a:rPr>
              <a:t>, object&gt;</a:t>
            </a:r>
            <a:r>
              <a:rPr lang="en-US" sz="2800" dirty="0" smtClean="0">
                <a:solidFill>
                  <a:srgbClr val="B5DADD"/>
                </a:solidFill>
              </a:rPr>
              <a:t>&gt; </a:t>
            </a:r>
            <a:r>
              <a:rPr lang="en-US" sz="2800" dirty="0" smtClean="0"/>
              <a:t>data </a:t>
            </a:r>
            <a:r>
              <a:rPr lang="mr-IN" sz="2800" dirty="0" smtClean="0"/>
              <a:t>–</a:t>
            </a:r>
            <a:r>
              <a:rPr lang="en-US" sz="2800" dirty="0" smtClean="0"/>
              <a:t> The data set  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Int32</a:t>
            </a:r>
            <a:r>
              <a:rPr lang="en-US" sz="2800" dirty="0" smtClean="0"/>
              <a:t> resource </a:t>
            </a:r>
            <a:r>
              <a:rPr lang="mr-IN" sz="2800" dirty="0" smtClean="0"/>
              <a:t>–</a:t>
            </a:r>
            <a:r>
              <a:rPr lang="en-US" sz="2800" dirty="0" smtClean="0"/>
              <a:t> Resource identifier for a row layout 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String[ ] </a:t>
            </a:r>
            <a:r>
              <a:rPr lang="en-US" sz="2800" dirty="0" smtClean="0"/>
              <a:t>from </a:t>
            </a:r>
            <a:r>
              <a:rPr lang="mr-IN" sz="2800" dirty="0" smtClean="0"/>
              <a:t>–</a:t>
            </a:r>
            <a:r>
              <a:rPr lang="en-US" sz="2800" dirty="0" smtClean="0"/>
              <a:t> Dictionary keys for columns</a:t>
            </a:r>
          </a:p>
          <a:p>
            <a:r>
              <a:rPr lang="en-US" sz="2800" dirty="0" smtClean="0">
                <a:solidFill>
                  <a:srgbClr val="B5DADD"/>
                </a:solidFill>
              </a:rPr>
              <a:t>Int32[ ] </a:t>
            </a:r>
            <a:r>
              <a:rPr lang="en-US" sz="2800" dirty="0" smtClean="0"/>
              <a:t>to </a:t>
            </a:r>
            <a:r>
              <a:rPr lang="mr-IN" sz="2800" dirty="0" smtClean="0"/>
              <a:t>–</a:t>
            </a:r>
            <a:r>
              <a:rPr lang="en-US" sz="2800" dirty="0" smtClean="0"/>
              <a:t> Resource ID of each column’s  </a:t>
            </a:r>
            <a:r>
              <a:rPr lang="en-US" sz="2800" dirty="0" err="1" smtClean="0"/>
              <a:t>TextViews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69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4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Adapter&lt;T&gt;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000" dirty="0" smtClean="0"/>
              <a:t>Overridable Methods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363"/>
            <a:ext cx="8229600" cy="469975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B5DADD"/>
                </a:solidFill>
              </a:rPr>
              <a:t>Object </a:t>
            </a:r>
            <a:r>
              <a:rPr lang="en-US" sz="2800" dirty="0" smtClean="0"/>
              <a:t>GetItem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data item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data </a:t>
            </a:r>
            <a:r>
              <a:rPr lang="en-US" sz="2400" dirty="0" smtClean="0"/>
              <a:t>set</a:t>
            </a:r>
            <a:endParaRPr lang="en-US" sz="2400" dirty="0"/>
          </a:p>
          <a:p>
            <a:r>
              <a:rPr lang="en-US" sz="2800" dirty="0">
                <a:solidFill>
                  <a:srgbClr val="B5DADD"/>
                </a:solidFill>
              </a:rPr>
              <a:t>Int64 </a:t>
            </a:r>
            <a:r>
              <a:rPr lang="en-US" sz="2800" dirty="0" smtClean="0"/>
              <a:t>GetItemId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the row id </a:t>
            </a:r>
            <a:r>
              <a:rPr lang="en-US" sz="2400" dirty="0" smtClean="0"/>
              <a:t>for the </a:t>
            </a:r>
            <a:r>
              <a:rPr lang="en-US" sz="2400" dirty="0"/>
              <a:t>specified position in the </a:t>
            </a:r>
            <a:r>
              <a:rPr lang="en-US" sz="2400" dirty="0" smtClean="0"/>
              <a:t>data set</a:t>
            </a:r>
            <a:endParaRPr lang="en-US" sz="2400" dirty="0"/>
          </a:p>
          <a:p>
            <a:r>
              <a:rPr lang="en-US" sz="2800" dirty="0" smtClean="0">
                <a:solidFill>
                  <a:srgbClr val="B5DADD"/>
                </a:solidFill>
              </a:rPr>
              <a:t>View</a:t>
            </a:r>
            <a:r>
              <a:rPr lang="en-US" sz="2800" dirty="0" smtClean="0"/>
              <a:t> GetView (</a:t>
            </a:r>
            <a:r>
              <a:rPr lang="en-US" sz="2800" dirty="0">
                <a:solidFill>
                  <a:srgbClr val="B5DADD"/>
                </a:solidFill>
              </a:rPr>
              <a:t>Int32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B5DADD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Get </a:t>
            </a:r>
            <a:r>
              <a:rPr lang="en-US" sz="2400" dirty="0"/>
              <a:t>a View </a:t>
            </a:r>
            <a:r>
              <a:rPr lang="en-US" sz="2400" dirty="0" smtClean="0"/>
              <a:t>for the </a:t>
            </a:r>
            <a:r>
              <a:rPr lang="en-US" sz="2400" dirty="0"/>
              <a:t>data at the specified position </a:t>
            </a:r>
            <a:endParaRPr lang="en-US" sz="2400" dirty="0" smtClean="0"/>
          </a:p>
          <a:p>
            <a:pPr marL="57150" indent="0">
              <a:buNone/>
            </a:pPr>
            <a:r>
              <a:rPr lang="en-US" sz="3200" i="1" dirty="0" smtClean="0"/>
              <a:t>Note: Overriding these methods is optional</a:t>
            </a:r>
          </a:p>
        </p:txBody>
      </p:sp>
    </p:spTree>
    <p:extLst>
      <p:ext uri="{BB962C8B-B14F-4D97-AF65-F5344CB8AC3E}">
        <p14:creationId xmlns:p14="http://schemas.microsoft.com/office/powerpoint/2010/main" val="20383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Adapter&lt;T&gt;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773" y="1600200"/>
            <a:ext cx="8739065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ListActivityDemo</a:t>
            </a:r>
            <a:r>
              <a:rPr lang="en-US" dirty="0" err="1"/>
              <a:t>-VocabularyParseSectionIndex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err="1" smtClean="0"/>
              <a:t>ListActivity+SimpleAdapter+XmlFile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activity’s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smtClean="0"/>
              <a:t>method: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nstantiate </a:t>
            </a:r>
            <a:r>
              <a:rPr lang="en-US" dirty="0"/>
              <a:t>a </a:t>
            </a:r>
            <a:r>
              <a:rPr lang="en-US" dirty="0" err="1" smtClean="0"/>
              <a:t>SimpleAdapter</a:t>
            </a:r>
            <a:r>
              <a:rPr lang="en-US" dirty="0" smtClean="0"/>
              <a:t>&lt;T&gt; object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ListAdapter</a:t>
            </a:r>
            <a:r>
              <a:rPr lang="en-US" dirty="0" smtClean="0"/>
              <a:t> property to the </a:t>
            </a:r>
            <a:r>
              <a:rPr lang="en-US" dirty="0" err="1" smtClean="0"/>
              <a:t>SimpleAdapter</a:t>
            </a:r>
            <a:r>
              <a:rPr lang="en-US" dirty="0" smtClean="0"/>
              <a:t>&lt;T&gt; instance you just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13000">
              <a:schemeClr val="bg1">
                <a:tint val="100000"/>
                <a:satMod val="300000"/>
              </a:schemeClr>
            </a:gs>
            <a:gs pos="23000">
              <a:schemeClr val="bg2">
                <a:tint val="100000"/>
                <a:shade val="100000"/>
                <a:satMod val="100000"/>
              </a:schemeClr>
            </a:gs>
            <a:gs pos="100000">
              <a:schemeClr val="bg2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ListView</a:t>
            </a:r>
            <a:r>
              <a:rPr lang="en-US" dirty="0"/>
              <a:t>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9249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ListView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457655" cy="4238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Scrolling</a:t>
            </a:r>
          </a:p>
          <a:p>
            <a:pPr lvl="1"/>
            <a:r>
              <a:rPr lang="en-US" dirty="0" smtClean="0"/>
              <a:t>Drag a scroll-bar</a:t>
            </a:r>
          </a:p>
          <a:p>
            <a:pPr lvl="1"/>
            <a:r>
              <a:rPr lang="en-US" dirty="0" smtClean="0"/>
              <a:t>Customizable in API 11+</a:t>
            </a:r>
          </a:p>
          <a:p>
            <a:r>
              <a:rPr lang="en-US" dirty="0" smtClean="0"/>
              <a:t>Section Index</a:t>
            </a:r>
          </a:p>
          <a:p>
            <a:pPr lvl="1"/>
            <a:r>
              <a:rPr lang="en-US" dirty="0" smtClean="0"/>
              <a:t>Section titles appear while scrolling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ListView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ListView displays a list of scrollable View objects.</a:t>
            </a:r>
          </a:p>
          <a:p>
            <a:pPr lvl="1"/>
            <a:r>
              <a:rPr lang="en-US" dirty="0" smtClean="0"/>
              <a:t>Each View object is a row in the list</a:t>
            </a:r>
          </a:p>
          <a:p>
            <a:r>
              <a:rPr lang="en-US" dirty="0" smtClean="0"/>
              <a:t>A ListView requires a data adapter</a:t>
            </a:r>
          </a:p>
          <a:p>
            <a:pPr lvl="1"/>
            <a:r>
              <a:rPr lang="en-US" dirty="0" smtClean="0"/>
              <a:t>An adapter is a non-visible object that binds a data source to a ListView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class that </a:t>
            </a:r>
            <a:r>
              <a:rPr lang="en-US" dirty="0" smtClean="0"/>
              <a:t>inherits from </a:t>
            </a:r>
            <a:r>
              <a:rPr lang="en-US" dirty="0" smtClean="0"/>
              <a:t>the Activity class and has a ListView filling the entire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ListView displays a list of scrollable View objects.</a:t>
            </a:r>
          </a:p>
          <a:p>
            <a:pPr lvl="1"/>
            <a:r>
              <a:rPr lang="en-US" dirty="0" smtClean="0"/>
              <a:t>Each View object is a row in the list</a:t>
            </a:r>
          </a:p>
          <a:p>
            <a:r>
              <a:rPr lang="en-US" dirty="0" smtClean="0"/>
              <a:t>A ListView requires a data adapter</a:t>
            </a:r>
          </a:p>
          <a:p>
            <a:pPr lvl="1"/>
            <a:r>
              <a:rPr lang="en-US" dirty="0" smtClean="0"/>
              <a:t>An adapter is a non-visible object that binds a data source to a ListView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4105"/>
            <a:ext cx="8188657" cy="48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Five types of adapters:</a:t>
            </a:r>
          </a:p>
          <a:p>
            <a:r>
              <a:rPr lang="en-US" dirty="0" err="1" smtClean="0"/>
              <a:t>BaseAdapter</a:t>
            </a:r>
            <a:r>
              <a:rPr lang="en-US" dirty="0" smtClean="0"/>
              <a:t>&lt;T&gt; </a:t>
            </a:r>
            <a:r>
              <a:rPr lang="en-US" dirty="0"/>
              <a:t>– abstract class, needs to be </a:t>
            </a:r>
            <a:r>
              <a:rPr lang="en-US" dirty="0" smtClean="0"/>
              <a:t>sub-classed</a:t>
            </a:r>
            <a:endParaRPr lang="en-US" dirty="0"/>
          </a:p>
          <a:p>
            <a:r>
              <a:rPr lang="en-US" dirty="0" err="1" smtClean="0"/>
              <a:t>SimpleAdapter</a:t>
            </a:r>
            <a:r>
              <a:rPr lang="en-US" dirty="0" smtClean="0"/>
              <a:t>&lt;T&gt; – source is a List of Dictionary objects </a:t>
            </a:r>
          </a:p>
          <a:p>
            <a:r>
              <a:rPr lang="en-US" dirty="0" smtClean="0"/>
              <a:t>ArrayAdapter</a:t>
            </a:r>
            <a:r>
              <a:rPr lang="en-US" dirty="0"/>
              <a:t>&lt;T&gt; – </a:t>
            </a:r>
            <a:r>
              <a:rPr lang="en-US" dirty="0" smtClean="0"/>
              <a:t>source is an array of type T</a:t>
            </a:r>
            <a:endParaRPr lang="en-US" dirty="0"/>
          </a:p>
          <a:p>
            <a:r>
              <a:rPr lang="en-US" dirty="0" err="1" smtClean="0"/>
              <a:t>CursorAdapter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abstract class, needs to be sub-classed</a:t>
            </a:r>
          </a:p>
          <a:p>
            <a:r>
              <a:rPr lang="en-US" dirty="0" err="1" smtClean="0"/>
              <a:t>SimpleCursorAdapter</a:t>
            </a:r>
            <a:r>
              <a:rPr lang="en-US" dirty="0" smtClean="0"/>
              <a:t> – source is a </a:t>
            </a:r>
            <a:r>
              <a:rPr lang="en-US" dirty="0"/>
              <a:t>SQLite </a:t>
            </a:r>
            <a:r>
              <a:rPr lang="en-US" dirty="0" smtClean="0"/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35281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806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4637</TotalTime>
  <Words>867</Words>
  <Application>Microsoft Macintosh PowerPoint</Application>
  <PresentationFormat>On-screen Show (4:3)</PresentationFormat>
  <Paragraphs>217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Corbel</vt:lpstr>
      <vt:lpstr>Mangal</vt:lpstr>
      <vt:lpstr>Arial</vt:lpstr>
      <vt:lpstr>Twilight</vt:lpstr>
      <vt:lpstr>ListViews and Adapters</vt:lpstr>
      <vt:lpstr>Course Schedule</vt:lpstr>
      <vt:lpstr>Examples of ListViews</vt:lpstr>
      <vt:lpstr>ListView Features</vt:lpstr>
      <vt:lpstr>Parts of a ListView</vt:lpstr>
      <vt:lpstr>ListActivity</vt:lpstr>
      <vt:lpstr>ListActivity</vt:lpstr>
      <vt:lpstr>Adapters</vt:lpstr>
      <vt:lpstr>Adapters </vt:lpstr>
      <vt:lpstr>BaseAdapter&lt;T&gt;</vt:lpstr>
      <vt:lpstr>BaseAdapter&lt;T&gt; Inheritance </vt:lpstr>
      <vt:lpstr>BaseAdapter  Public Overridable Methods </vt:lpstr>
      <vt:lpstr>BaseAdapter  Public Overridable Properties</vt:lpstr>
      <vt:lpstr>BaseAdapter&lt;T&gt; Example</vt:lpstr>
      <vt:lpstr>Array Adapter&lt;T&gt;</vt:lpstr>
      <vt:lpstr>ArrayAdapter&lt;T&gt; Inheritance </vt:lpstr>
      <vt:lpstr>ArrayAdapter&lt;T&gt;  Public Overridable Methods </vt:lpstr>
      <vt:lpstr>ArrayAdapter&lt;T&gt; Constructor (just one of 6 overrides)</vt:lpstr>
      <vt:lpstr>ArrayAdapter&lt;T&gt; Example</vt:lpstr>
      <vt:lpstr>Simple Adapter&lt;T&gt;</vt:lpstr>
      <vt:lpstr>Simple Adapter&lt;T&gt; Inheritance </vt:lpstr>
      <vt:lpstr>Simple Adapter&lt;T&gt; Constructor</vt:lpstr>
      <vt:lpstr>Simple Adapter&lt;T&gt;  Overridable Methods</vt:lpstr>
      <vt:lpstr>Simple Adapter&lt;T&gt; Example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101</cp:revision>
  <dcterms:created xsi:type="dcterms:W3CDTF">2016-04-03T17:10:44Z</dcterms:created>
  <dcterms:modified xsi:type="dcterms:W3CDTF">2018-02-12T18:45:14Z</dcterms:modified>
</cp:coreProperties>
</file>