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64" r:id="rId3"/>
    <p:sldId id="262" r:id="rId4"/>
    <p:sldId id="267" r:id="rId5"/>
    <p:sldId id="268" r:id="rId6"/>
    <p:sldId id="274" r:id="rId7"/>
    <p:sldId id="269" r:id="rId8"/>
    <p:sldId id="271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2"/>
            <p14:sldId id="267"/>
            <p14:sldId id="268"/>
            <p14:sldId id="274"/>
            <p14:sldId id="269"/>
          </p14:sldIdLst>
        </p14:section>
        <p14:section name="Untitled Section" id="{40D5F567-697D-144C-AE61-72CA3F64225C}">
          <p14:sldIdLst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1"/>
    <p:restoredTop sz="90677"/>
  </p:normalViewPr>
  <p:slideViewPr>
    <p:cSldViewPr snapToGrid="0" snapToObjects="1">
      <p:cViewPr varScale="1">
        <p:scale>
          <a:sx n="90" d="100"/>
          <a:sy n="90" d="100"/>
        </p:scale>
        <p:origin x="192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week we are going</a:t>
            </a:r>
            <a:r>
              <a:rPr lang="en-US" baseline="0" dirty="0" smtClean="0"/>
              <a:t> deeper into the activity lifecycle and we’ll be exploring ways to save and retrieve activity </a:t>
            </a:r>
            <a:r>
              <a:rPr lang="en-US" baseline="0" smtClean="0"/>
              <a:t>state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cover this in more detail</a:t>
            </a:r>
            <a:r>
              <a:rPr lang="en-US" baseline="0" dirty="0" smtClean="0"/>
              <a:t> next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Count</a:t>
            </a:r>
            <a:r>
              <a:rPr lang="en-US" baseline="0" dirty="0" smtClean="0"/>
              <a:t> lost, 2. Count retained (activity still in back-stack), 3. Count retained, 4. Count retained? 5. Count lost, 6. Count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Deprecated</a:t>
            </a:r>
            <a:r>
              <a:rPr lang="en-US" baseline="0" dirty="0" smtClean="0"/>
              <a:t> in API 13! Use the new Fragment API </a:t>
            </a:r>
            <a:r>
              <a:rPr lang="en-US" baseline="0" dirty="0" err="1" smtClean="0"/>
              <a:t>setRetainInstance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) instead.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developer.android.com</a:t>
            </a:r>
            <a:r>
              <a:rPr lang="en-US" baseline="0" dirty="0" smtClean="0"/>
              <a:t>/reference/android/app/</a:t>
            </a:r>
            <a:r>
              <a:rPr lang="en-US" baseline="0" dirty="0" err="1" smtClean="0"/>
              <a:t>Activity.html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/member/</a:t>
            </a:r>
            <a:r>
              <a:rPr lang="en-US" dirty="0" err="1" smtClean="0"/>
              <a:t>Android.OS.Bundle.PutInt</a:t>
            </a:r>
            <a:r>
              <a:rPr lang="en-US" dirty="0" smtClean="0"/>
              <a:t>/p/</a:t>
            </a:r>
            <a:r>
              <a:rPr lang="en-US" dirty="0" err="1" smtClean="0"/>
              <a:t>System.String</a:t>
            </a:r>
            <a:r>
              <a:rPr lang="en-US" dirty="0" smtClean="0"/>
              <a:t>/System.Int32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 documentation: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developer.xamarin.com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/type/</a:t>
            </a:r>
            <a:r>
              <a:rPr lang="en-US" baseline="0" dirty="0" err="1" smtClean="0"/>
              <a:t>Android.OS.Bundle</a:t>
            </a:r>
            <a:endParaRPr lang="en-US" baseline="0" dirty="0" smtClean="0"/>
          </a:p>
          <a:p>
            <a:r>
              <a:rPr lang="en-US" baseline="0" dirty="0" smtClean="0"/>
              <a:t>Google Android docs: http://developer.android.com/reference/android/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Bundle.html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/member/</a:t>
            </a:r>
            <a:r>
              <a:rPr lang="en-US" dirty="0" err="1" smtClean="0"/>
              <a:t>Android.OS.Bundle.GetInt</a:t>
            </a:r>
            <a:r>
              <a:rPr lang="en-US" dirty="0" smtClean="0"/>
              <a:t>/p/</a:t>
            </a:r>
            <a:r>
              <a:rPr lang="en-US" dirty="0" err="1" smtClean="0"/>
              <a:t>System.String</a:t>
            </a:r>
            <a:r>
              <a:rPr lang="en-US" dirty="0" smtClean="0"/>
              <a:t>/System.Int32/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/member/</a:t>
            </a:r>
            <a:r>
              <a:rPr lang="en-US" dirty="0" err="1" smtClean="0"/>
              <a:t>Android.OS.Bundle.GetInt</a:t>
            </a:r>
            <a:r>
              <a:rPr lang="en-US" dirty="0" smtClean="0"/>
              <a:t>/p/</a:t>
            </a:r>
            <a:r>
              <a:rPr lang="en-US" dirty="0" err="1" smtClean="0"/>
              <a:t>System.String</a:t>
            </a:r>
            <a:r>
              <a:rPr lang="en-US" dirty="0" smtClean="0"/>
              <a:t>/System.Int32/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Android Activity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</a:t>
            </a:r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it: Save the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the code shown in the previous slides to the click counter app.</a:t>
            </a:r>
          </a:p>
          <a:p>
            <a:r>
              <a:rPr lang="en-US" dirty="0" smtClean="0"/>
              <a:t>Test it:</a:t>
            </a:r>
          </a:p>
          <a:p>
            <a:pPr lvl="1"/>
            <a:r>
              <a:rPr lang="en-US" dirty="0" smtClean="0"/>
              <a:t>Rotate the device</a:t>
            </a:r>
          </a:p>
          <a:p>
            <a:pPr lvl="1"/>
            <a:r>
              <a:rPr lang="en-US" dirty="0" smtClean="0"/>
              <a:t>Force stop the app</a:t>
            </a:r>
            <a:br>
              <a:rPr lang="en-US" dirty="0" smtClean="0"/>
            </a:br>
            <a:r>
              <a:rPr lang="en-US" dirty="0" smtClean="0"/>
              <a:t>and restart it</a:t>
            </a:r>
          </a:p>
          <a:p>
            <a:r>
              <a:rPr lang="en-US" dirty="0" smtClean="0"/>
              <a:t>The count should be maintained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90" y="2820274"/>
            <a:ext cx="1907459" cy="3170621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262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Course Agenda</a:t>
            </a:r>
            <a:br>
              <a:rPr lang="en-US" dirty="0" smtClean="0"/>
            </a:br>
            <a:r>
              <a:rPr lang="en-US" dirty="0" smtClean="0"/>
              <a:t>(Syllabus updated)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8653625"/>
              </p:ext>
            </p:extLst>
          </p:nvPr>
        </p:nvGraphicFramePr>
        <p:xfrm>
          <a:off x="457200" y="2024656"/>
          <a:ext cx="3811200" cy="471618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299499"/>
              </a:tblGrid>
              <a:tr h="418507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</a:t>
                      </a:r>
                      <a:r>
                        <a:rPr lang="en-US" sz="2800" baseline="0" dirty="0" smtClean="0"/>
                        <a:t> Layouts</a:t>
                      </a:r>
                      <a:endParaRPr lang="en-US" sz="2800" dirty="0" smtClean="0"/>
                    </a:p>
                  </a:txBody>
                  <a:tcPr/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5201648"/>
              </p:ext>
            </p:extLst>
          </p:nvPr>
        </p:nvGraphicFramePr>
        <p:xfrm>
          <a:off x="4412426" y="2033753"/>
          <a:ext cx="4274374" cy="471586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9196"/>
                <a:gridCol w="3685178"/>
              </a:tblGrid>
              <a:tr h="39622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8261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</a:t>
                      </a:r>
                      <a:endParaRPr lang="en-US" sz="2800" dirty="0" smtClean="0"/>
                    </a:p>
                  </a:txBody>
                  <a:tcPr/>
                </a:tc>
              </a:tr>
              <a:tr h="8846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83485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111682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an App Store</a:t>
                      </a:r>
                    </a:p>
                  </a:txBody>
                  <a:tcPr/>
                </a:tc>
              </a:tr>
              <a:tr h="65722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Term Project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25000">
              <a:schemeClr val="tx1"/>
            </a:gs>
            <a:gs pos="81000">
              <a:schemeClr val="tx2"/>
            </a:gs>
            <a:gs pos="100000">
              <a:schemeClr val="bg2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http://developer.android.com/training/basics/activity-lifecycle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588" b="-1784"/>
          <a:stretch/>
        </p:blipFill>
        <p:spPr>
          <a:xfrm>
            <a:off x="457200" y="1720474"/>
            <a:ext cx="8229600" cy="3864240"/>
          </a:xfrm>
        </p:spPr>
      </p:pic>
    </p:spTree>
    <p:extLst>
      <p:ext uri="{BB962C8B-B14F-4D97-AF65-F5344CB8AC3E}">
        <p14:creationId xmlns:p14="http://schemas.microsoft.com/office/powerpoint/2010/main" val="1223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and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Values stored in variables or objects in an Activity are not retained when an Activity is destroyed and then re-created.</a:t>
            </a:r>
          </a:p>
          <a:p>
            <a:r>
              <a:rPr lang="en-US" dirty="0" smtClean="0"/>
              <a:t>Activities are destroyed when:</a:t>
            </a:r>
          </a:p>
          <a:p>
            <a:pPr lvl="1"/>
            <a:r>
              <a:rPr lang="en-US" dirty="0" smtClean="0"/>
              <a:t>The device is rotated.</a:t>
            </a:r>
          </a:p>
          <a:p>
            <a:pPr lvl="1"/>
            <a:r>
              <a:rPr lang="en-US" dirty="0" smtClean="0"/>
              <a:t>The Activity is removed from the back-stack (system back button)</a:t>
            </a:r>
          </a:p>
          <a:p>
            <a:pPr lvl="1"/>
            <a:r>
              <a:rPr lang="en-US" dirty="0" smtClean="0"/>
              <a:t>The Activity has stopped and subsequently the system needs to allocate some of its resources (like memory).</a:t>
            </a:r>
          </a:p>
          <a:p>
            <a:pPr lvl="1"/>
            <a:r>
              <a:rPr lang="en-US" dirty="0" smtClean="0"/>
              <a:t>Code in an activity explicitly destroys it (uncommon).</a:t>
            </a:r>
          </a:p>
        </p:txBody>
      </p:sp>
    </p:spTree>
    <p:extLst>
      <p:ext uri="{BB962C8B-B14F-4D97-AF65-F5344CB8AC3E}">
        <p14:creationId xmlns:p14="http://schemas.microsoft.com/office/powerpoint/2010/main" val="22413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Experiment: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Build and run the default click-counter app</a:t>
            </a:r>
          </a:p>
          <a:p>
            <a:r>
              <a:rPr lang="en-US" dirty="0" smtClean="0"/>
              <a:t>See what happens to the count when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Tap (click) the back button, then resume the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Tap (click) the home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another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(sleep) the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Rotate the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Force-stop the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16" y="3556000"/>
            <a:ext cx="1786267" cy="29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Means for 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Values in input widgets (EditText, Spinner, RaidoButton, etc.) are automatically retained. </a:t>
            </a:r>
            <a:br>
              <a:rPr lang="en-US" dirty="0" smtClean="0"/>
            </a:br>
            <a:r>
              <a:rPr lang="en-US" dirty="0" smtClean="0"/>
              <a:t>(Similar to the behavior or HTML input elements).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OnSaveInstanceState to save data in a Bundle object. Mainly for configuration changes, like rotation.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Use </a:t>
            </a:r>
            <a:r>
              <a:rPr lang="en-US" strike="sngStrike" dirty="0" err="1" smtClean="0"/>
              <a:t>OnRetainNonConfigurationInstance</a:t>
            </a:r>
            <a:r>
              <a:rPr lang="en-US" strike="sngStrike" dirty="0" smtClean="0"/>
              <a:t> to save custom objects. Used when saving larger data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0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State in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the state in OnSaveInstanceState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protected override void </a:t>
            </a:r>
            <a:r>
              <a:rPr lang="en-US" sz="1600" dirty="0" smtClean="0">
                <a:latin typeface="Courier"/>
                <a:cs typeface="Courier"/>
              </a:rPr>
              <a:t>OnSaveInstanceState(</a:t>
            </a:r>
            <a:r>
              <a:rPr lang="en-US" sz="1600" dirty="0">
                <a:latin typeface="Courier"/>
                <a:cs typeface="Courier"/>
              </a:rPr>
              <a:t>Bundle s</a:t>
            </a:r>
            <a:r>
              <a:rPr lang="en-US" sz="1600" dirty="0" smtClean="0">
                <a:latin typeface="Courier"/>
                <a:cs typeface="Courier"/>
              </a:rPr>
              <a:t>tate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s</a:t>
            </a:r>
            <a:r>
              <a:rPr lang="en-US" sz="1600" dirty="0" smtClean="0">
                <a:latin typeface="Courier"/>
                <a:cs typeface="Courier"/>
              </a:rPr>
              <a:t>tate.PutInt(</a:t>
            </a:r>
            <a:r>
              <a:rPr lang="en-US" sz="1600" dirty="0">
                <a:latin typeface="Courier"/>
                <a:cs typeface="Courier"/>
              </a:rPr>
              <a:t>"counter", c);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base.OnSaveInstanceState(</a:t>
            </a:r>
            <a:r>
              <a:rPr lang="en-US" sz="1600" dirty="0">
                <a:latin typeface="Courier"/>
                <a:cs typeface="Courier"/>
              </a:rPr>
              <a:t>s</a:t>
            </a:r>
            <a:r>
              <a:rPr lang="en-US" sz="1600" dirty="0" smtClean="0">
                <a:latin typeface="Courier"/>
                <a:cs typeface="Courier"/>
              </a:rPr>
              <a:t>tate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285750">
              <a:lnSpc>
                <a:spcPct val="100000"/>
              </a:lnSpc>
            </a:pPr>
            <a:r>
              <a:rPr lang="en-US" dirty="0" smtClean="0">
                <a:cs typeface="Courier"/>
              </a:rPr>
              <a:t>Bundle class PutInt method</a:t>
            </a:r>
          </a:p>
          <a:p>
            <a:pPr marL="685800" lvl="1">
              <a:lnSpc>
                <a:spcPct val="100000"/>
              </a:lnSpc>
            </a:pPr>
            <a:r>
              <a:rPr lang="en-US" dirty="0">
                <a:cs typeface="Courier"/>
              </a:rPr>
              <a:t>F</a:t>
            </a:r>
            <a:r>
              <a:rPr lang="en-US" dirty="0" smtClean="0">
                <a:cs typeface="Courier"/>
              </a:rPr>
              <a:t>irst parameter: key</a:t>
            </a:r>
          </a:p>
          <a:p>
            <a:pPr marL="685800" lvl="1">
              <a:lnSpc>
                <a:spcPct val="100000"/>
              </a:lnSpc>
            </a:pPr>
            <a:r>
              <a:rPr lang="en-US" dirty="0">
                <a:cs typeface="Courier"/>
              </a:rPr>
              <a:t>S</a:t>
            </a:r>
            <a:r>
              <a:rPr lang="en-US" dirty="0" smtClean="0">
                <a:cs typeface="Courier"/>
              </a:rPr>
              <a:t>econd parameter: value</a:t>
            </a:r>
          </a:p>
        </p:txBody>
      </p:sp>
    </p:spTree>
    <p:extLst>
      <p:ext uri="{BB962C8B-B14F-4D97-AF65-F5344CB8AC3E}">
        <p14:creationId xmlns:p14="http://schemas.microsoft.com/office/powerpoint/2010/main" val="12432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97848"/>
              </p:ext>
            </p:extLst>
          </p:nvPr>
        </p:nvGraphicFramePr>
        <p:xfrm>
          <a:off x="937170" y="2802759"/>
          <a:ext cx="6989382" cy="27764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94691"/>
                <a:gridCol w="3494691"/>
              </a:tblGrid>
              <a:tr h="46274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Primitive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Arrays of primitive types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float[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int[ ]</a:t>
                      </a:r>
                      <a:endParaRPr lang="en-US" sz="2000" dirty="0"/>
                    </a:p>
                  </a:txBody>
                  <a:tcPr/>
                </a:tc>
              </a:tr>
              <a:tr h="4627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67"/>
            <a:ext cx="8229600" cy="13137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Stores information as key-value pairs (like a Dictionary or Map)</a:t>
            </a:r>
          </a:p>
          <a:p>
            <a:r>
              <a:rPr lang="en-US" dirty="0" smtClean="0"/>
              <a:t>Has Put and Get methods for:</a:t>
            </a:r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103" y="5798207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more </a:t>
            </a:r>
            <a:r>
              <a:rPr lang="en-US" dirty="0"/>
              <a:t>(see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 smtClean="0"/>
              <a:t>Android.OS.Bundle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2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State from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</a:t>
            </a:r>
            <a:r>
              <a:rPr lang="en-US" dirty="0"/>
              <a:t>state in OnCreate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  <a:cs typeface="Courier"/>
              </a:rPr>
              <a:t>c = bundle.GetInt ("counter", -1)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dirty="0"/>
              <a:t>Bundle class GetInt method</a:t>
            </a:r>
          </a:p>
          <a:p>
            <a:pPr lvl="1"/>
            <a:r>
              <a:rPr lang="en-US" dirty="0" smtClean="0"/>
              <a:t>First parameter: key</a:t>
            </a:r>
          </a:p>
          <a:p>
            <a:pPr lvl="1"/>
            <a:r>
              <a:rPr lang="en-US" dirty="0" smtClean="0"/>
              <a:t>Second parameter: default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1664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1202</TotalTime>
  <Words>498</Words>
  <Application>Microsoft Macintosh PowerPoint</Application>
  <PresentationFormat>On-screen Show (4:3)</PresentationFormat>
  <Paragraphs>110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Courier</vt:lpstr>
      <vt:lpstr>Arial</vt:lpstr>
      <vt:lpstr>Twilight</vt:lpstr>
      <vt:lpstr>Android Activity Lifecycle</vt:lpstr>
      <vt:lpstr>New Course Agenda (Syllabus updated)</vt:lpstr>
      <vt:lpstr>Activity Lifecycle</vt:lpstr>
      <vt:lpstr>Lifecycle and Activity State</vt:lpstr>
      <vt:lpstr>Experiment: Activity State</vt:lpstr>
      <vt:lpstr>Means for Saving Activity State</vt:lpstr>
      <vt:lpstr>Save State in a Bundle</vt:lpstr>
      <vt:lpstr>Bundle Class</vt:lpstr>
      <vt:lpstr>Retrieve State from a Bundle</vt:lpstr>
      <vt:lpstr>Do it: Save the Count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51</cp:revision>
  <dcterms:created xsi:type="dcterms:W3CDTF">2016-04-03T17:10:44Z</dcterms:created>
  <dcterms:modified xsi:type="dcterms:W3CDTF">2018-01-24T18:32:11Z</dcterms:modified>
</cp:coreProperties>
</file>