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4" r:id="rId8"/>
    <p:sldId id="265" r:id="rId9"/>
    <p:sldId id="266" r:id="rId10"/>
    <p:sldId id="267" r:id="rId11"/>
    <p:sldId id="268" r:id="rId12"/>
    <p:sldId id="269" r:id="rId13"/>
    <p:sldId id="270" r:id="rId14"/>
    <p:sldId id="262"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1E700B27-DE4C-4B9E-BB11-B9027034A00F}" type="datetimeFigureOut">
              <a:rPr lang="en-US" dirty="0"/>
              <a:pPr/>
              <a:t>6/3/2022</a:t>
            </a:fld>
            <a:endParaRPr lang="en-US" dirty="0"/>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r>
              <a:rPr lang="en-US" dirty="0"/>
              <a:t>
              </a:t>
            </a:r>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0F4739-9812-4A9F-890D-2AD6BA5F6EE8}" type="datetimeFigureOut">
              <a:rPr lang="en-US" dirty="0"/>
              <a:t>6/3/2022</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8845AC5-A3F8-44AA-BA8F-596CDCC976D3}" type="datetimeFigureOut">
              <a:rPr lang="en-US" dirty="0"/>
              <a:t>6/3/2022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873B183-A821-4095-A363-9EC968635539}" type="datetimeFigureOut">
              <a:rPr lang="en-US" dirty="0"/>
              <a:t>6/3/2022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74D01B4-0AA5-45E6-B2E6-5FA4078AEBCF}" type="datetimeFigureOut">
              <a:rPr lang="en-US" dirty="0"/>
              <a:t>6/3/2022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147335C-0450-40D7-8612-B3203BED4F28}" type="datetimeFigureOut">
              <a:rPr lang="en-US" dirty="0"/>
              <a:t>6/3/2022</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246A105-2A1C-4284-B4EA-07CF89B1A393}" type="datetimeFigureOut">
              <a:rPr lang="en-US" dirty="0"/>
              <a:t>6/3/2022</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DBE609-F3F2-45E6-BD6A-E03A8C86C1AE}" type="datetimeFigureOut">
              <a:rPr lang="en-US" dirty="0"/>
              <a:t>6/3/2022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24AD68-089C-4467-A8F3-EA2BBCA6B44E}" type="datetimeFigureOut">
              <a:rPr lang="en-US" dirty="0"/>
              <a:t>6/3/2022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C51FCE-E4BB-4680-8E50-3C0E348D2609}" type="datetimeFigureOut">
              <a:rPr lang="en-US" dirty="0"/>
              <a:t>6/3/2022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AA073D-A903-47F8-8D16-77642FB0DF1F}" type="datetimeFigureOut">
              <a:rPr lang="en-US" dirty="0"/>
              <a:t>6/3/2022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B91FA40-626B-4CA1-85D0-7A9016E395BA}" type="datetimeFigureOut">
              <a:rPr lang="en-US" dirty="0"/>
              <a:t>6/3/2022</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3F425EA-B9DC-48A7-991E-9A82573B1B21}" type="datetimeFigureOut">
              <a:rPr lang="en-US" dirty="0"/>
              <a:t>6/3/2022</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6CB97F8-6CEB-469B-AFCC-889F2A2B1D5A}" type="datetimeFigureOut">
              <a:rPr lang="en-US" dirty="0"/>
              <a:t>6/3/2022</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A9179F-009E-4FA5-B091-7EBB82A185BD}" type="datetimeFigureOut">
              <a:rPr lang="en-US" dirty="0"/>
              <a:t>6/3/2022</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665CEB-0076-4E37-B880-BCEA9784DE0A}" type="datetimeFigureOut">
              <a:rPr lang="en-US" dirty="0"/>
              <a:t>6/3/2022</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6149E5E-3896-4118-99A7-7B85668F1C5E}" type="datetimeFigureOut">
              <a:rPr lang="en-US" dirty="0"/>
              <a:t>6/3/2022</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7E0D914D-B099-4142-A885-11F276715148}" type="datetimeFigureOut">
              <a:rPr lang="en-US" dirty="0"/>
              <a:t>6/3/2022</a:t>
            </a:fld>
            <a:endParaRPr lang="en-US" dirty="0"/>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r>
              <a:rPr lang="en-US" dirty="0"/>
              <a:t>
              </a:t>
            </a:r>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B3E5339-00C5-0A37-D54B-95A9C8602E34}"/>
              </a:ext>
            </a:extLst>
          </p:cNvPr>
          <p:cNvPicPr>
            <a:picLocks noChangeAspect="1"/>
          </p:cNvPicPr>
          <p:nvPr/>
        </p:nvPicPr>
        <p:blipFill>
          <a:blip r:embed="rId2"/>
          <a:stretch>
            <a:fillRect/>
          </a:stretch>
        </p:blipFill>
        <p:spPr>
          <a:xfrm>
            <a:off x="4181602" y="1233694"/>
            <a:ext cx="3695642" cy="1803025"/>
          </a:xfrm>
          <a:prstGeom prst="rect">
            <a:avLst/>
          </a:prstGeom>
        </p:spPr>
      </p:pic>
      <p:sp>
        <p:nvSpPr>
          <p:cNvPr id="2" name="Title 1">
            <a:extLst>
              <a:ext uri="{FF2B5EF4-FFF2-40B4-BE49-F238E27FC236}">
                <a16:creationId xmlns:a16="http://schemas.microsoft.com/office/drawing/2014/main" id="{4C5C1C2A-4FD7-37BA-B61A-B0557E8A2CDD}"/>
              </a:ext>
            </a:extLst>
          </p:cNvPr>
          <p:cNvSpPr>
            <a:spLocks noGrp="1"/>
          </p:cNvSpPr>
          <p:nvPr>
            <p:ph type="ctrTitle"/>
          </p:nvPr>
        </p:nvSpPr>
        <p:spPr>
          <a:xfrm>
            <a:off x="1616594" y="3784633"/>
            <a:ext cx="8825658" cy="861420"/>
          </a:xfrm>
        </p:spPr>
        <p:txBody>
          <a:bodyPr/>
          <a:lstStyle/>
          <a:p>
            <a:pPr algn="ctr"/>
            <a:r>
              <a:rPr lang="en-GB" sz="5400" dirty="0"/>
              <a:t>Data Analyst Bootcamp</a:t>
            </a:r>
            <a:endParaRPr lang="en-GB" dirty="0"/>
          </a:p>
        </p:txBody>
      </p:sp>
      <p:sp>
        <p:nvSpPr>
          <p:cNvPr id="3" name="Subtitle 2">
            <a:extLst>
              <a:ext uri="{FF2B5EF4-FFF2-40B4-BE49-F238E27FC236}">
                <a16:creationId xmlns:a16="http://schemas.microsoft.com/office/drawing/2014/main" id="{85A49109-7638-D361-95D8-D6EBEFE721A2}"/>
              </a:ext>
            </a:extLst>
          </p:cNvPr>
          <p:cNvSpPr>
            <a:spLocks noGrp="1"/>
          </p:cNvSpPr>
          <p:nvPr>
            <p:ph type="subTitle" idx="1"/>
          </p:nvPr>
        </p:nvSpPr>
        <p:spPr>
          <a:xfrm>
            <a:off x="1683171" y="4762886"/>
            <a:ext cx="8825658" cy="861420"/>
          </a:xfrm>
        </p:spPr>
        <p:txBody>
          <a:bodyPr/>
          <a:lstStyle/>
          <a:p>
            <a:pPr algn="ctr"/>
            <a:r>
              <a:rPr lang="en-GB" dirty="0"/>
              <a:t>WEEK 2 PRESENTATION</a:t>
            </a:r>
          </a:p>
          <a:p>
            <a:endParaRPr lang="en-GB" dirty="0"/>
          </a:p>
        </p:txBody>
      </p:sp>
    </p:spTree>
    <p:extLst>
      <p:ext uri="{BB962C8B-B14F-4D97-AF65-F5344CB8AC3E}">
        <p14:creationId xmlns:p14="http://schemas.microsoft.com/office/powerpoint/2010/main" val="29019467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36CD1-8B74-E361-4FC7-F496BAE89389}"/>
              </a:ext>
            </a:extLst>
          </p:cNvPr>
          <p:cNvSpPr>
            <a:spLocks noGrp="1"/>
          </p:cNvSpPr>
          <p:nvPr>
            <p:ph type="title"/>
          </p:nvPr>
        </p:nvSpPr>
        <p:spPr/>
        <p:txBody>
          <a:bodyPr/>
          <a:lstStyle/>
          <a:p>
            <a:r>
              <a:rPr lang="en-GB" dirty="0"/>
              <a:t>Top 5’s Serie A:</a:t>
            </a:r>
            <a:br>
              <a:rPr lang="en-GB" sz="1400" dirty="0"/>
            </a:br>
            <a:r>
              <a:rPr lang="en-GB" sz="1400" dirty="0"/>
              <a:t>Avg. Transfer Fee: Napoli, AS Roma, Juventus, Atalanta, AC Milan.</a:t>
            </a:r>
            <a:br>
              <a:rPr lang="en-GB" sz="1400" dirty="0"/>
            </a:br>
            <a:r>
              <a:rPr lang="en-GB" sz="1400" dirty="0"/>
              <a:t>Sum of Transfer Fee’s: AS Roma, Atalanta, AC Milan, Juventus, Genoa.</a:t>
            </a:r>
          </a:p>
        </p:txBody>
      </p:sp>
      <p:pic>
        <p:nvPicPr>
          <p:cNvPr id="5" name="Picture 4">
            <a:extLst>
              <a:ext uri="{FF2B5EF4-FFF2-40B4-BE49-F238E27FC236}">
                <a16:creationId xmlns:a16="http://schemas.microsoft.com/office/drawing/2014/main" id="{7F125CF8-C37A-587C-AAC7-A5B6DC9C42BF}"/>
              </a:ext>
            </a:extLst>
          </p:cNvPr>
          <p:cNvPicPr>
            <a:picLocks noChangeAspect="1"/>
          </p:cNvPicPr>
          <p:nvPr/>
        </p:nvPicPr>
        <p:blipFill>
          <a:blip r:embed="rId2"/>
          <a:stretch>
            <a:fillRect/>
          </a:stretch>
        </p:blipFill>
        <p:spPr>
          <a:xfrm>
            <a:off x="1436913" y="2521258"/>
            <a:ext cx="8648189" cy="4003458"/>
          </a:xfrm>
          <a:prstGeom prst="rect">
            <a:avLst/>
          </a:prstGeom>
        </p:spPr>
      </p:pic>
    </p:spTree>
    <p:extLst>
      <p:ext uri="{BB962C8B-B14F-4D97-AF65-F5344CB8AC3E}">
        <p14:creationId xmlns:p14="http://schemas.microsoft.com/office/powerpoint/2010/main" val="962961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6BA9F83-8EBE-F40E-8085-B465F1878B52}"/>
              </a:ext>
            </a:extLst>
          </p:cNvPr>
          <p:cNvSpPr>
            <a:spLocks noGrp="1"/>
          </p:cNvSpPr>
          <p:nvPr>
            <p:ph type="title"/>
          </p:nvPr>
        </p:nvSpPr>
        <p:spPr>
          <a:xfrm>
            <a:off x="1155700" y="973138"/>
            <a:ext cx="8761413" cy="708025"/>
          </a:xfrm>
        </p:spPr>
        <p:txBody>
          <a:bodyPr/>
          <a:lstStyle/>
          <a:p>
            <a:r>
              <a:rPr lang="en-GB" dirty="0"/>
              <a:t>Top 5’s Bundesliga:</a:t>
            </a:r>
            <a:br>
              <a:rPr lang="en-GB" sz="1400" dirty="0"/>
            </a:br>
            <a:r>
              <a:rPr lang="en-GB" sz="1400" dirty="0"/>
              <a:t>Avg. Transfer Fee: FC Bayern, Bor. Dortmund, RB Leipzig, </a:t>
            </a:r>
            <a:r>
              <a:rPr lang="en-GB" sz="1400" dirty="0" err="1"/>
              <a:t>Vfl</a:t>
            </a:r>
            <a:r>
              <a:rPr lang="en-GB" sz="1400" dirty="0"/>
              <a:t> Wolfsburg, Bay. Leverkusen.</a:t>
            </a:r>
            <a:br>
              <a:rPr lang="en-GB" sz="1400" dirty="0"/>
            </a:br>
            <a:r>
              <a:rPr lang="en-GB" sz="1400" dirty="0"/>
              <a:t>Sum of Transfer Fee’s: RB Leipzig, Bay. Leverkusen, FC Bayern, </a:t>
            </a:r>
            <a:r>
              <a:rPr lang="en-GB" sz="1400" dirty="0" err="1"/>
              <a:t>Vfl</a:t>
            </a:r>
            <a:r>
              <a:rPr lang="en-GB" sz="1400" dirty="0"/>
              <a:t> Wolfsburg, Bor. Dortmund.</a:t>
            </a:r>
          </a:p>
        </p:txBody>
      </p:sp>
      <p:pic>
        <p:nvPicPr>
          <p:cNvPr id="6" name="Picture 5">
            <a:extLst>
              <a:ext uri="{FF2B5EF4-FFF2-40B4-BE49-F238E27FC236}">
                <a16:creationId xmlns:a16="http://schemas.microsoft.com/office/drawing/2014/main" id="{9604B1AD-8741-5346-0FBB-5DE7E4EC13A6}"/>
              </a:ext>
            </a:extLst>
          </p:cNvPr>
          <p:cNvPicPr>
            <a:picLocks noChangeAspect="1"/>
          </p:cNvPicPr>
          <p:nvPr/>
        </p:nvPicPr>
        <p:blipFill>
          <a:blip r:embed="rId2"/>
          <a:stretch>
            <a:fillRect/>
          </a:stretch>
        </p:blipFill>
        <p:spPr>
          <a:xfrm>
            <a:off x="1155700" y="2735107"/>
            <a:ext cx="9900007" cy="3776292"/>
          </a:xfrm>
          <a:prstGeom prst="rect">
            <a:avLst/>
          </a:prstGeom>
        </p:spPr>
      </p:pic>
    </p:spTree>
    <p:extLst>
      <p:ext uri="{BB962C8B-B14F-4D97-AF65-F5344CB8AC3E}">
        <p14:creationId xmlns:p14="http://schemas.microsoft.com/office/powerpoint/2010/main" val="33358280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BAAEBAA-4C4B-5AF5-C257-D43511FED088}"/>
              </a:ext>
            </a:extLst>
          </p:cNvPr>
          <p:cNvSpPr>
            <a:spLocks noGrp="1"/>
          </p:cNvSpPr>
          <p:nvPr>
            <p:ph type="title"/>
          </p:nvPr>
        </p:nvSpPr>
        <p:spPr>
          <a:xfrm>
            <a:off x="1155700" y="973138"/>
            <a:ext cx="8761413" cy="708025"/>
          </a:xfrm>
        </p:spPr>
        <p:txBody>
          <a:bodyPr/>
          <a:lstStyle/>
          <a:p>
            <a:r>
              <a:rPr lang="en-GB" dirty="0"/>
              <a:t>Top 5’s Ligue 1:</a:t>
            </a:r>
            <a:br>
              <a:rPr lang="en-GB" sz="1400" dirty="0"/>
            </a:br>
            <a:r>
              <a:rPr lang="en-GB" sz="1400" dirty="0"/>
              <a:t>Avg. Transfer Fee: Paris SG, Monaco, Stade </a:t>
            </a:r>
            <a:r>
              <a:rPr lang="en-GB" sz="1400" dirty="0" err="1"/>
              <a:t>Rennais</a:t>
            </a:r>
            <a:r>
              <a:rPr lang="en-GB" sz="1400" dirty="0"/>
              <a:t>, OGC Nice, Marseille.</a:t>
            </a:r>
            <a:br>
              <a:rPr lang="en-GB" sz="1400" dirty="0"/>
            </a:br>
            <a:r>
              <a:rPr lang="en-GB" sz="1400" dirty="0"/>
              <a:t>Sum of Transfer Fee’s: Paris SG, Stade </a:t>
            </a:r>
            <a:r>
              <a:rPr lang="en-GB" sz="1400" dirty="0" err="1"/>
              <a:t>Rennais</a:t>
            </a:r>
            <a:r>
              <a:rPr lang="en-GB" sz="1400" dirty="0"/>
              <a:t>, Monaco, OGC Nice, Marseille.</a:t>
            </a:r>
          </a:p>
        </p:txBody>
      </p:sp>
      <p:pic>
        <p:nvPicPr>
          <p:cNvPr id="6" name="Picture 5">
            <a:extLst>
              <a:ext uri="{FF2B5EF4-FFF2-40B4-BE49-F238E27FC236}">
                <a16:creationId xmlns:a16="http://schemas.microsoft.com/office/drawing/2014/main" id="{26EE86B7-C40B-7B21-4C3C-4C3EFA69329D}"/>
              </a:ext>
            </a:extLst>
          </p:cNvPr>
          <p:cNvPicPr>
            <a:picLocks noChangeAspect="1"/>
          </p:cNvPicPr>
          <p:nvPr/>
        </p:nvPicPr>
        <p:blipFill>
          <a:blip r:embed="rId2"/>
          <a:stretch>
            <a:fillRect/>
          </a:stretch>
        </p:blipFill>
        <p:spPr>
          <a:xfrm>
            <a:off x="1155700" y="2679280"/>
            <a:ext cx="10096730" cy="3933702"/>
          </a:xfrm>
          <a:prstGeom prst="rect">
            <a:avLst/>
          </a:prstGeom>
        </p:spPr>
      </p:pic>
    </p:spTree>
    <p:extLst>
      <p:ext uri="{BB962C8B-B14F-4D97-AF65-F5344CB8AC3E}">
        <p14:creationId xmlns:p14="http://schemas.microsoft.com/office/powerpoint/2010/main" val="2603993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495A7EB-C466-DFFF-F7D8-873A9BE0B47A}"/>
              </a:ext>
            </a:extLst>
          </p:cNvPr>
          <p:cNvSpPr>
            <a:spLocks noGrp="1"/>
          </p:cNvSpPr>
          <p:nvPr>
            <p:ph type="title"/>
          </p:nvPr>
        </p:nvSpPr>
        <p:spPr>
          <a:xfrm>
            <a:off x="1155700" y="973138"/>
            <a:ext cx="8761413" cy="708025"/>
          </a:xfrm>
        </p:spPr>
        <p:txBody>
          <a:bodyPr/>
          <a:lstStyle/>
          <a:p>
            <a:r>
              <a:rPr lang="en-GB" dirty="0"/>
              <a:t>Top 5’s La Liga:</a:t>
            </a:r>
            <a:br>
              <a:rPr lang="en-GB" sz="1400" dirty="0"/>
            </a:br>
            <a:r>
              <a:rPr lang="en-GB" sz="1400" dirty="0"/>
              <a:t>Avg. Transfer Fee: Real Madrid, Atletico Madrid, Barcelona, Villarreal, Sevilla FC.</a:t>
            </a:r>
            <a:br>
              <a:rPr lang="en-GB" sz="1400" dirty="0"/>
            </a:br>
            <a:r>
              <a:rPr lang="en-GB" sz="1400" dirty="0"/>
              <a:t>Sum of Transfer Fee’s: Atletico Madrid, Villarreal, Sevilla, Real Madrid, Getafe.</a:t>
            </a:r>
          </a:p>
        </p:txBody>
      </p:sp>
      <p:pic>
        <p:nvPicPr>
          <p:cNvPr id="6" name="Picture 5">
            <a:extLst>
              <a:ext uri="{FF2B5EF4-FFF2-40B4-BE49-F238E27FC236}">
                <a16:creationId xmlns:a16="http://schemas.microsoft.com/office/drawing/2014/main" id="{EC800BA2-4F98-7C78-BC7D-5C2E15D8B46F}"/>
              </a:ext>
            </a:extLst>
          </p:cNvPr>
          <p:cNvPicPr>
            <a:picLocks noChangeAspect="1"/>
          </p:cNvPicPr>
          <p:nvPr/>
        </p:nvPicPr>
        <p:blipFill>
          <a:blip r:embed="rId2"/>
          <a:stretch>
            <a:fillRect/>
          </a:stretch>
        </p:blipFill>
        <p:spPr>
          <a:xfrm>
            <a:off x="1296139" y="2506296"/>
            <a:ext cx="10014435" cy="4136108"/>
          </a:xfrm>
          <a:prstGeom prst="rect">
            <a:avLst/>
          </a:prstGeom>
        </p:spPr>
      </p:pic>
    </p:spTree>
    <p:extLst>
      <p:ext uri="{BB962C8B-B14F-4D97-AF65-F5344CB8AC3E}">
        <p14:creationId xmlns:p14="http://schemas.microsoft.com/office/powerpoint/2010/main" val="11443224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8A512-0A1D-1A59-E25B-48650C3FE8F8}"/>
              </a:ext>
            </a:extLst>
          </p:cNvPr>
          <p:cNvSpPr>
            <a:spLocks noGrp="1"/>
          </p:cNvSpPr>
          <p:nvPr>
            <p:ph type="title"/>
          </p:nvPr>
        </p:nvSpPr>
        <p:spPr/>
        <p:txBody>
          <a:bodyPr/>
          <a:lstStyle/>
          <a:p>
            <a:r>
              <a:rPr lang="en-GB" sz="3600" dirty="0">
                <a:effectLst/>
                <a:latin typeface="Calibri" panose="020F0502020204030204" pitchFamily="34" charset="0"/>
                <a:ea typeface="Calibri" panose="020F0502020204030204" pitchFamily="34" charset="0"/>
                <a:cs typeface="Times New Roman" panose="02020603050405020304" pitchFamily="18" charset="0"/>
              </a:rPr>
              <a:t>Limitations</a:t>
            </a:r>
            <a:endParaRPr lang="en-GB" dirty="0"/>
          </a:p>
        </p:txBody>
      </p:sp>
      <p:sp>
        <p:nvSpPr>
          <p:cNvPr id="3" name="Content Placeholder 2">
            <a:extLst>
              <a:ext uri="{FF2B5EF4-FFF2-40B4-BE49-F238E27FC236}">
                <a16:creationId xmlns:a16="http://schemas.microsoft.com/office/drawing/2014/main" id="{B72D8D49-BD78-B3BB-CCA1-9BE47B883313}"/>
              </a:ext>
            </a:extLst>
          </p:cNvPr>
          <p:cNvSpPr>
            <a:spLocks noGrp="1"/>
          </p:cNvSpPr>
          <p:nvPr>
            <p:ph idx="1"/>
          </p:nvPr>
        </p:nvSpPr>
        <p:spPr/>
        <p:txBody>
          <a:bodyPr/>
          <a:lstStyle/>
          <a:p>
            <a:r>
              <a:rPr lang="en-GB" sz="1800" dirty="0">
                <a:effectLst/>
                <a:latin typeface="Calibri" panose="020F0502020204030204" pitchFamily="34" charset="0"/>
                <a:ea typeface="Calibri" panose="020F0502020204030204" pitchFamily="34" charset="0"/>
                <a:cs typeface="Times New Roman" panose="02020603050405020304" pitchFamily="18" charset="0"/>
              </a:rPr>
              <a:t>My laptop unable to delete large amounts of Excel worksheet data in one go without crashing, so it took me a long time to delete the unwanted data in batches of around 250-500 rows at a time.</a:t>
            </a:r>
          </a:p>
          <a:p>
            <a:pPr marL="0" indent="0">
              <a:buNone/>
            </a:pPr>
            <a:endParaRPr lang="en-GB" dirty="0"/>
          </a:p>
        </p:txBody>
      </p:sp>
    </p:spTree>
    <p:extLst>
      <p:ext uri="{BB962C8B-B14F-4D97-AF65-F5344CB8AC3E}">
        <p14:creationId xmlns:p14="http://schemas.microsoft.com/office/powerpoint/2010/main" val="17983381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7AF60-F6F0-0F85-37B3-DE961EDD4988}"/>
              </a:ext>
            </a:extLst>
          </p:cNvPr>
          <p:cNvSpPr>
            <a:spLocks noGrp="1"/>
          </p:cNvSpPr>
          <p:nvPr>
            <p:ph type="title"/>
          </p:nvPr>
        </p:nvSpPr>
        <p:spPr/>
        <p:txBody>
          <a:bodyPr/>
          <a:lstStyle/>
          <a:p>
            <a:r>
              <a:rPr lang="en-GB" dirty="0"/>
              <a:t>Initial Concept</a:t>
            </a:r>
            <a:br>
              <a:rPr lang="en-GB" dirty="0"/>
            </a:br>
            <a:r>
              <a:rPr lang="en-GB" dirty="0"/>
              <a:t>&amp; Finding Data</a:t>
            </a:r>
          </a:p>
        </p:txBody>
      </p:sp>
      <p:sp>
        <p:nvSpPr>
          <p:cNvPr id="3" name="Content Placeholder 2">
            <a:extLst>
              <a:ext uri="{FF2B5EF4-FFF2-40B4-BE49-F238E27FC236}">
                <a16:creationId xmlns:a16="http://schemas.microsoft.com/office/drawing/2014/main" id="{DED15F8F-8E67-523A-7B46-8DC05E225F8D}"/>
              </a:ext>
            </a:extLst>
          </p:cNvPr>
          <p:cNvSpPr>
            <a:spLocks noGrp="1"/>
          </p:cNvSpPr>
          <p:nvPr>
            <p:ph idx="1"/>
          </p:nvPr>
        </p:nvSpPr>
        <p:spPr>
          <a:xfrm>
            <a:off x="1154953" y="2750111"/>
            <a:ext cx="8761412" cy="2900656"/>
          </a:xfrm>
        </p:spPr>
        <p:txBody>
          <a:bodyPr>
            <a:normAutofit/>
          </a:bodyPr>
          <a:lstStyle/>
          <a:p>
            <a:pPr>
              <a:buFontTx/>
              <a:buChar char="-"/>
            </a:pPr>
            <a:endParaRPr lang="en-GB" dirty="0"/>
          </a:p>
          <a:p>
            <a:r>
              <a:rPr lang="en-GB" sz="1400" dirty="0"/>
              <a:t>Subject of interest </a:t>
            </a:r>
          </a:p>
          <a:p>
            <a:pPr marL="0" indent="0">
              <a:buNone/>
            </a:pPr>
            <a:endParaRPr lang="en-GB" sz="1400" dirty="0"/>
          </a:p>
          <a:p>
            <a:r>
              <a:rPr lang="en-GB" sz="1400" dirty="0"/>
              <a:t>Requirements: Unclean data, 10 variables, 100 records min.</a:t>
            </a:r>
          </a:p>
          <a:p>
            <a:endParaRPr lang="en-GB" sz="1400" dirty="0"/>
          </a:p>
          <a:p>
            <a:r>
              <a:rPr lang="en-GB" sz="1400" dirty="0"/>
              <a:t>Dataset: Football Transfers 2021 (Kaggle)</a:t>
            </a:r>
          </a:p>
          <a:p>
            <a:endParaRPr lang="en-GB" dirty="0"/>
          </a:p>
          <a:p>
            <a:endParaRPr lang="en-GB" dirty="0"/>
          </a:p>
        </p:txBody>
      </p:sp>
      <p:pic>
        <p:nvPicPr>
          <p:cNvPr id="5" name="Picture 4">
            <a:extLst>
              <a:ext uri="{FF2B5EF4-FFF2-40B4-BE49-F238E27FC236}">
                <a16:creationId xmlns:a16="http://schemas.microsoft.com/office/drawing/2014/main" id="{77FBAB96-D778-D5BC-C655-CC0E79C07EFB}"/>
              </a:ext>
            </a:extLst>
          </p:cNvPr>
          <p:cNvPicPr>
            <a:picLocks noChangeAspect="1"/>
          </p:cNvPicPr>
          <p:nvPr/>
        </p:nvPicPr>
        <p:blipFill>
          <a:blip r:embed="rId2"/>
          <a:stretch>
            <a:fillRect/>
          </a:stretch>
        </p:blipFill>
        <p:spPr>
          <a:xfrm>
            <a:off x="5164942" y="432693"/>
            <a:ext cx="2070359" cy="1827738"/>
          </a:xfrm>
          <a:prstGeom prst="rect">
            <a:avLst/>
          </a:prstGeom>
        </p:spPr>
      </p:pic>
      <p:pic>
        <p:nvPicPr>
          <p:cNvPr id="6" name="Picture 5">
            <a:extLst>
              <a:ext uri="{FF2B5EF4-FFF2-40B4-BE49-F238E27FC236}">
                <a16:creationId xmlns:a16="http://schemas.microsoft.com/office/drawing/2014/main" id="{52FD0E91-4E41-7078-4B83-D0B80015453E}"/>
              </a:ext>
            </a:extLst>
          </p:cNvPr>
          <p:cNvPicPr>
            <a:picLocks noChangeAspect="1"/>
          </p:cNvPicPr>
          <p:nvPr/>
        </p:nvPicPr>
        <p:blipFill>
          <a:blip r:embed="rId3"/>
          <a:stretch>
            <a:fillRect/>
          </a:stretch>
        </p:blipFill>
        <p:spPr>
          <a:xfrm>
            <a:off x="8867907" y="4771423"/>
            <a:ext cx="2879354" cy="1776443"/>
          </a:xfrm>
          <a:prstGeom prst="rect">
            <a:avLst/>
          </a:prstGeom>
        </p:spPr>
      </p:pic>
    </p:spTree>
    <p:extLst>
      <p:ext uri="{BB962C8B-B14F-4D97-AF65-F5344CB8AC3E}">
        <p14:creationId xmlns:p14="http://schemas.microsoft.com/office/powerpoint/2010/main" val="9978224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7B478-24F6-1188-09F7-667FB91A5DC3}"/>
              </a:ext>
            </a:extLst>
          </p:cNvPr>
          <p:cNvSpPr>
            <a:spLocks noGrp="1"/>
          </p:cNvSpPr>
          <p:nvPr>
            <p:ph type="title"/>
          </p:nvPr>
        </p:nvSpPr>
        <p:spPr/>
        <p:txBody>
          <a:bodyPr/>
          <a:lstStyle/>
          <a:p>
            <a:r>
              <a:rPr lang="en-GB" dirty="0"/>
              <a:t>Data Cleaning</a:t>
            </a:r>
            <a:br>
              <a:rPr lang="en-GB" dirty="0"/>
            </a:br>
            <a:r>
              <a:rPr lang="en-GB" dirty="0"/>
              <a:t>Process</a:t>
            </a:r>
          </a:p>
        </p:txBody>
      </p:sp>
      <p:sp>
        <p:nvSpPr>
          <p:cNvPr id="3" name="Content Placeholder 2">
            <a:extLst>
              <a:ext uri="{FF2B5EF4-FFF2-40B4-BE49-F238E27FC236}">
                <a16:creationId xmlns:a16="http://schemas.microsoft.com/office/drawing/2014/main" id="{B395BE76-8FB9-9130-832B-5435D8386596}"/>
              </a:ext>
            </a:extLst>
          </p:cNvPr>
          <p:cNvSpPr>
            <a:spLocks noGrp="1"/>
          </p:cNvSpPr>
          <p:nvPr>
            <p:ph idx="1"/>
          </p:nvPr>
        </p:nvSpPr>
        <p:spPr>
          <a:xfrm>
            <a:off x="1083934" y="2610034"/>
            <a:ext cx="8761412" cy="2983637"/>
          </a:xfrm>
        </p:spPr>
        <p:txBody>
          <a:bodyPr>
            <a:normAutofit/>
          </a:bodyPr>
          <a:lstStyle/>
          <a:p>
            <a:pPr marL="0" lvl="0" indent="0">
              <a:lnSpc>
                <a:spcPct val="107000"/>
              </a:lnSpc>
              <a:buNone/>
            </a:pPr>
            <a:r>
              <a:rPr lang="en-GB" sz="1800" dirty="0">
                <a:effectLst/>
                <a:latin typeface="Calibri" panose="020F0502020204030204" pitchFamily="34" charset="0"/>
                <a:ea typeface="Calibri" panose="020F0502020204030204" pitchFamily="34" charset="0"/>
                <a:cs typeface="Times New Roman" panose="02020603050405020304" pitchFamily="18" charset="0"/>
              </a:rPr>
              <a:t> </a:t>
            </a:r>
          </a:p>
          <a:p>
            <a:pPr marL="0" lvl="0" indent="0">
              <a:lnSpc>
                <a:spcPct val="107000"/>
              </a:lnSpc>
              <a:buNone/>
            </a:pPr>
            <a:r>
              <a:rPr lang="en-GB" sz="1400" dirty="0">
                <a:effectLst/>
                <a:latin typeface="Calibri" panose="020F0502020204030204" pitchFamily="34" charset="0"/>
                <a:ea typeface="Calibri" panose="020F0502020204030204" pitchFamily="34" charset="0"/>
                <a:cs typeface="Times New Roman" panose="02020603050405020304" pitchFamily="18" charset="0"/>
              </a:rPr>
              <a:t>Filtered ‘</a:t>
            </a:r>
            <a:r>
              <a:rPr lang="en-GB" sz="1400" dirty="0" err="1">
                <a:effectLst/>
                <a:latin typeface="Calibri" panose="020F0502020204030204" pitchFamily="34" charset="0"/>
                <a:ea typeface="Calibri" panose="020F0502020204030204" pitchFamily="34" charset="0"/>
                <a:cs typeface="Times New Roman" panose="02020603050405020304" pitchFamily="18" charset="0"/>
              </a:rPr>
              <a:t>Team_dest</a:t>
            </a:r>
            <a:r>
              <a:rPr lang="en-GB" sz="1400" dirty="0">
                <a:effectLst/>
                <a:latin typeface="Calibri" panose="020F0502020204030204" pitchFamily="34" charset="0"/>
                <a:ea typeface="Calibri" panose="020F0502020204030204" pitchFamily="34" charset="0"/>
                <a:cs typeface="Times New Roman" panose="02020603050405020304" pitchFamily="18" charset="0"/>
              </a:rPr>
              <a:t>’ (Team Destination) column multiple times to remove each of following:</a:t>
            </a:r>
          </a:p>
          <a:p>
            <a:pPr marL="0" lvl="0" indent="0">
              <a:lnSpc>
                <a:spcPct val="107000"/>
              </a:lnSpc>
              <a:buNone/>
            </a:pPr>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GB" sz="1400" dirty="0">
                <a:effectLst/>
                <a:latin typeface="Calibri" panose="020F0502020204030204" pitchFamily="34" charset="0"/>
                <a:ea typeface="Calibri" panose="020F0502020204030204" pitchFamily="34" charset="0"/>
                <a:cs typeface="Times New Roman" panose="02020603050405020304" pitchFamily="18" charset="0"/>
              </a:rPr>
              <a:t>Omitted </a:t>
            </a:r>
            <a:r>
              <a:rPr lang="en-GB" sz="1400" b="1" dirty="0">
                <a:effectLst/>
                <a:latin typeface="Calibri" panose="020F0502020204030204" pitchFamily="34" charset="0"/>
                <a:ea typeface="Calibri" panose="020F0502020204030204" pitchFamily="34" charset="0"/>
                <a:cs typeface="Times New Roman" panose="02020603050405020304" pitchFamily="18" charset="0"/>
              </a:rPr>
              <a:t>8,900 x ‘Without club’</a:t>
            </a:r>
            <a:r>
              <a:rPr lang="en-GB" sz="1400" dirty="0">
                <a:effectLst/>
                <a:latin typeface="Calibri" panose="020F0502020204030204" pitchFamily="34" charset="0"/>
                <a:ea typeface="Calibri" panose="020F0502020204030204" pitchFamily="34" charset="0"/>
                <a:cs typeface="Times New Roman" panose="02020603050405020304" pitchFamily="18" charset="0"/>
              </a:rPr>
              <a:t> records found. </a:t>
            </a:r>
            <a:r>
              <a:rPr lang="en-GB" sz="1400" b="1" dirty="0">
                <a:effectLst/>
                <a:latin typeface="Calibri" panose="020F0502020204030204" pitchFamily="34" charset="0"/>
                <a:ea typeface="Calibri" panose="020F0502020204030204" pitchFamily="34" charset="0"/>
                <a:cs typeface="Times New Roman" panose="02020603050405020304" pitchFamily="18" charset="0"/>
              </a:rPr>
              <a:t>Reason: No Transfer Fee</a:t>
            </a:r>
            <a:r>
              <a:rPr lang="en-GB" sz="1400" dirty="0">
                <a:effectLst/>
                <a:latin typeface="Calibri" panose="020F0502020204030204" pitchFamily="34" charset="0"/>
                <a:ea typeface="Calibri" panose="020F0502020204030204" pitchFamily="34" charset="0"/>
                <a:cs typeface="Times New Roman" panose="02020603050405020304" pitchFamily="18" charset="0"/>
              </a:rPr>
              <a:t>.</a:t>
            </a:r>
          </a:p>
          <a:p>
            <a:pPr>
              <a:lnSpc>
                <a:spcPct val="107000"/>
              </a:lnSpc>
            </a:pPr>
            <a:r>
              <a:rPr lang="en-GB" sz="1400" dirty="0">
                <a:effectLst/>
                <a:latin typeface="Calibri" panose="020F0502020204030204" pitchFamily="34" charset="0"/>
                <a:ea typeface="Calibri" panose="020F0502020204030204" pitchFamily="34" charset="0"/>
                <a:cs typeface="Times New Roman" panose="02020603050405020304" pitchFamily="18" charset="0"/>
              </a:rPr>
              <a:t>Omitted </a:t>
            </a:r>
            <a:r>
              <a:rPr lang="en-GB" sz="1400" b="1" dirty="0">
                <a:effectLst/>
                <a:latin typeface="Calibri" panose="020F0502020204030204" pitchFamily="34" charset="0"/>
                <a:ea typeface="Calibri" panose="020F0502020204030204" pitchFamily="34" charset="0"/>
                <a:cs typeface="Times New Roman" panose="02020603050405020304" pitchFamily="18" charset="0"/>
              </a:rPr>
              <a:t>653 x ‘Unknown’</a:t>
            </a:r>
            <a:r>
              <a:rPr lang="en-GB" sz="1400" dirty="0">
                <a:effectLst/>
                <a:latin typeface="Calibri" panose="020F0502020204030204" pitchFamily="34" charset="0"/>
                <a:ea typeface="Calibri" panose="020F0502020204030204" pitchFamily="34" charset="0"/>
                <a:cs typeface="Times New Roman" panose="02020603050405020304" pitchFamily="18" charset="0"/>
              </a:rPr>
              <a:t> records found. </a:t>
            </a:r>
            <a:r>
              <a:rPr lang="en-GB" sz="1400" b="1" dirty="0">
                <a:effectLst/>
                <a:latin typeface="Calibri" panose="020F0502020204030204" pitchFamily="34" charset="0"/>
                <a:ea typeface="Calibri" panose="020F0502020204030204" pitchFamily="34" charset="0"/>
                <a:cs typeface="Times New Roman" panose="02020603050405020304" pitchFamily="18" charset="0"/>
              </a:rPr>
              <a:t>Reason: Uncertain &amp; inaccurate</a:t>
            </a:r>
            <a:r>
              <a:rPr lang="en-GB" sz="1400" dirty="0">
                <a:effectLst/>
                <a:latin typeface="Calibri" panose="020F0502020204030204" pitchFamily="34" charset="0"/>
                <a:ea typeface="Calibri" panose="020F0502020204030204" pitchFamily="34" charset="0"/>
                <a:cs typeface="Times New Roman" panose="02020603050405020304" pitchFamily="18" charset="0"/>
              </a:rPr>
              <a:t>.</a:t>
            </a:r>
          </a:p>
          <a:p>
            <a:pPr>
              <a:lnSpc>
                <a:spcPct val="107000"/>
              </a:lnSpc>
            </a:pPr>
            <a:r>
              <a:rPr lang="en-GB" sz="1400" dirty="0">
                <a:effectLst/>
                <a:latin typeface="Calibri" panose="020F0502020204030204" pitchFamily="34" charset="0"/>
                <a:ea typeface="Calibri" panose="020F0502020204030204" pitchFamily="34" charset="0"/>
                <a:cs typeface="Times New Roman" panose="02020603050405020304" pitchFamily="18" charset="0"/>
              </a:rPr>
              <a:t>Omitted </a:t>
            </a:r>
            <a:r>
              <a:rPr lang="en-GB" sz="1400" b="1" dirty="0">
                <a:effectLst/>
                <a:latin typeface="Calibri" panose="020F0502020204030204" pitchFamily="34" charset="0"/>
                <a:ea typeface="Calibri" panose="020F0502020204030204" pitchFamily="34" charset="0"/>
                <a:cs typeface="Times New Roman" panose="02020603050405020304" pitchFamily="18" charset="0"/>
              </a:rPr>
              <a:t>133 x ‘Retired’ </a:t>
            </a:r>
            <a:r>
              <a:rPr lang="en-GB" sz="1400" dirty="0">
                <a:effectLst/>
                <a:latin typeface="Calibri" panose="020F0502020204030204" pitchFamily="34" charset="0"/>
                <a:ea typeface="Calibri" panose="020F0502020204030204" pitchFamily="34" charset="0"/>
                <a:cs typeface="Times New Roman" panose="02020603050405020304" pitchFamily="18" charset="0"/>
              </a:rPr>
              <a:t>records found. </a:t>
            </a:r>
            <a:r>
              <a:rPr lang="en-GB" sz="1400" b="1" dirty="0">
                <a:effectLst/>
                <a:latin typeface="Calibri" panose="020F0502020204030204" pitchFamily="34" charset="0"/>
                <a:ea typeface="Calibri" panose="020F0502020204030204" pitchFamily="34" charset="0"/>
                <a:cs typeface="Times New Roman" panose="02020603050405020304" pitchFamily="18" charset="0"/>
              </a:rPr>
              <a:t>Reason: No Transfer Fee</a:t>
            </a:r>
            <a:r>
              <a:rPr lang="en-GB" sz="1400" dirty="0">
                <a:effectLst/>
                <a:latin typeface="Calibri" panose="020F0502020204030204" pitchFamily="34" charset="0"/>
                <a:ea typeface="Calibri" panose="020F0502020204030204" pitchFamily="34" charset="0"/>
                <a:cs typeface="Times New Roman" panose="02020603050405020304" pitchFamily="18" charset="0"/>
              </a:rPr>
              <a:t>.</a:t>
            </a:r>
          </a:p>
          <a:p>
            <a:pPr>
              <a:lnSpc>
                <a:spcPct val="107000"/>
              </a:lnSpc>
            </a:pPr>
            <a:r>
              <a:rPr lang="en-GB" sz="1400" dirty="0">
                <a:effectLst/>
                <a:latin typeface="Calibri" panose="020F0502020204030204" pitchFamily="34" charset="0"/>
                <a:ea typeface="Calibri" panose="020F0502020204030204" pitchFamily="34" charset="0"/>
                <a:cs typeface="Times New Roman" panose="02020603050405020304" pitchFamily="18" charset="0"/>
              </a:rPr>
              <a:t>Omitted </a:t>
            </a:r>
            <a:r>
              <a:rPr lang="en-GB" sz="1400" b="1" dirty="0">
                <a:effectLst/>
                <a:latin typeface="Calibri" panose="020F0502020204030204" pitchFamily="34" charset="0"/>
                <a:ea typeface="Calibri" panose="020F0502020204030204" pitchFamily="34" charset="0"/>
                <a:cs typeface="Times New Roman" panose="02020603050405020304" pitchFamily="18" charset="0"/>
              </a:rPr>
              <a:t>47 x ‘Career break’</a:t>
            </a:r>
            <a:r>
              <a:rPr lang="en-GB" sz="1400" dirty="0">
                <a:effectLst/>
                <a:latin typeface="Calibri" panose="020F0502020204030204" pitchFamily="34" charset="0"/>
                <a:ea typeface="Calibri" panose="020F0502020204030204" pitchFamily="34" charset="0"/>
                <a:cs typeface="Times New Roman" panose="02020603050405020304" pitchFamily="18" charset="0"/>
              </a:rPr>
              <a:t> records found. </a:t>
            </a:r>
            <a:r>
              <a:rPr lang="en-GB" sz="1400" b="1" dirty="0">
                <a:effectLst/>
                <a:latin typeface="Calibri" panose="020F0502020204030204" pitchFamily="34" charset="0"/>
                <a:ea typeface="Calibri" panose="020F0502020204030204" pitchFamily="34" charset="0"/>
                <a:cs typeface="Times New Roman" panose="02020603050405020304" pitchFamily="18" charset="0"/>
              </a:rPr>
              <a:t>Reason: No Transfer Fee.</a:t>
            </a:r>
          </a:p>
          <a:p>
            <a:endParaRPr lang="en-GB" dirty="0"/>
          </a:p>
        </p:txBody>
      </p:sp>
      <p:pic>
        <p:nvPicPr>
          <p:cNvPr id="5" name="Picture 4">
            <a:extLst>
              <a:ext uri="{FF2B5EF4-FFF2-40B4-BE49-F238E27FC236}">
                <a16:creationId xmlns:a16="http://schemas.microsoft.com/office/drawing/2014/main" id="{41BEE5FA-0A65-9F68-B165-E5E8CAABD5CB}"/>
              </a:ext>
            </a:extLst>
          </p:cNvPr>
          <p:cNvPicPr>
            <a:picLocks noChangeAspect="1"/>
          </p:cNvPicPr>
          <p:nvPr/>
        </p:nvPicPr>
        <p:blipFill>
          <a:blip r:embed="rId2"/>
          <a:stretch>
            <a:fillRect/>
          </a:stretch>
        </p:blipFill>
        <p:spPr>
          <a:xfrm>
            <a:off x="4678557" y="470517"/>
            <a:ext cx="3178182" cy="1793289"/>
          </a:xfrm>
          <a:prstGeom prst="rect">
            <a:avLst/>
          </a:prstGeom>
        </p:spPr>
      </p:pic>
    </p:spTree>
    <p:extLst>
      <p:ext uri="{BB962C8B-B14F-4D97-AF65-F5344CB8AC3E}">
        <p14:creationId xmlns:p14="http://schemas.microsoft.com/office/powerpoint/2010/main" val="7698982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0D40F-9A87-C26B-9AF9-1D564F3AE122}"/>
              </a:ext>
            </a:extLst>
          </p:cNvPr>
          <p:cNvSpPr>
            <a:spLocks noGrp="1"/>
          </p:cNvSpPr>
          <p:nvPr>
            <p:ph type="title"/>
          </p:nvPr>
        </p:nvSpPr>
        <p:spPr/>
        <p:txBody>
          <a:bodyPr/>
          <a:lstStyle/>
          <a:p>
            <a:r>
              <a:rPr lang="en-GB" dirty="0"/>
              <a:t>Data Cleaning </a:t>
            </a:r>
            <a:br>
              <a:rPr lang="en-GB" dirty="0"/>
            </a:br>
            <a:r>
              <a:rPr lang="en-GB" dirty="0"/>
              <a:t>Continued…(2)</a:t>
            </a:r>
          </a:p>
        </p:txBody>
      </p:sp>
      <p:sp>
        <p:nvSpPr>
          <p:cNvPr id="3" name="Content Placeholder 2">
            <a:extLst>
              <a:ext uri="{FF2B5EF4-FFF2-40B4-BE49-F238E27FC236}">
                <a16:creationId xmlns:a16="http://schemas.microsoft.com/office/drawing/2014/main" id="{2F3CFF2E-9843-049C-D33A-9AB987AAD31C}"/>
              </a:ext>
            </a:extLst>
          </p:cNvPr>
          <p:cNvSpPr>
            <a:spLocks noGrp="1"/>
          </p:cNvSpPr>
          <p:nvPr>
            <p:ph idx="1"/>
          </p:nvPr>
        </p:nvSpPr>
        <p:spPr>
          <a:xfrm>
            <a:off x="1154954" y="2887584"/>
            <a:ext cx="8761412" cy="3788485"/>
          </a:xfrm>
        </p:spPr>
        <p:txBody>
          <a:bodyPr>
            <a:normAutofit fontScale="47500" lnSpcReduction="20000"/>
          </a:bodyPr>
          <a:lstStyle/>
          <a:p>
            <a:pPr marL="0" indent="0">
              <a:lnSpc>
                <a:spcPct val="107000"/>
              </a:lnSpc>
              <a:buNone/>
            </a:pPr>
            <a:r>
              <a:rPr lang="en-GB" sz="2500" dirty="0">
                <a:latin typeface="Calibri" panose="020F0502020204030204" pitchFamily="34" charset="0"/>
                <a:ea typeface="Calibri" panose="020F0502020204030204" pitchFamily="34" charset="0"/>
                <a:cs typeface="Times New Roman" panose="02020603050405020304" pitchFamily="18" charset="0"/>
              </a:rPr>
              <a:t>F</a:t>
            </a:r>
            <a:r>
              <a:rPr lang="en-GB" sz="2500" dirty="0">
                <a:effectLst/>
                <a:latin typeface="Calibri" panose="020F0502020204030204" pitchFamily="34" charset="0"/>
                <a:ea typeface="Calibri" panose="020F0502020204030204" pitchFamily="34" charset="0"/>
                <a:cs typeface="Times New Roman" panose="02020603050405020304" pitchFamily="18" charset="0"/>
              </a:rPr>
              <a:t>iltered ‘Transfer Fee’ column multiple times to remove each of following:</a:t>
            </a:r>
          </a:p>
          <a:p>
            <a:pPr marL="0" indent="0">
              <a:lnSpc>
                <a:spcPct val="107000"/>
              </a:lnSpc>
              <a:buNone/>
            </a:pPr>
            <a:endParaRPr lang="en-GB" sz="25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GB" sz="2500" dirty="0">
                <a:effectLst/>
                <a:latin typeface="Calibri" panose="020F0502020204030204" pitchFamily="34" charset="0"/>
                <a:ea typeface="Calibri" panose="020F0502020204030204" pitchFamily="34" charset="0"/>
                <a:cs typeface="Times New Roman" panose="02020603050405020304" pitchFamily="18" charset="0"/>
              </a:rPr>
              <a:t>Omitted </a:t>
            </a:r>
            <a:r>
              <a:rPr lang="en-GB" sz="2500" b="1" dirty="0">
                <a:effectLst/>
                <a:latin typeface="Calibri" panose="020F0502020204030204" pitchFamily="34" charset="0"/>
                <a:ea typeface="Calibri" panose="020F0502020204030204" pitchFamily="34" charset="0"/>
                <a:cs typeface="Times New Roman" panose="02020603050405020304" pitchFamily="18" charset="0"/>
              </a:rPr>
              <a:t>7,311 x ‘-‘</a:t>
            </a:r>
            <a:r>
              <a:rPr lang="en-GB" sz="2500" dirty="0">
                <a:effectLst/>
                <a:latin typeface="Calibri" panose="020F0502020204030204" pitchFamily="34" charset="0"/>
                <a:ea typeface="Calibri" panose="020F0502020204030204" pitchFamily="34" charset="0"/>
                <a:cs typeface="Times New Roman" panose="02020603050405020304" pitchFamily="18" charset="0"/>
              </a:rPr>
              <a:t> records found. </a:t>
            </a:r>
            <a:r>
              <a:rPr lang="en-GB" sz="2500" b="1" dirty="0">
                <a:effectLst/>
                <a:latin typeface="Calibri" panose="020F0502020204030204" pitchFamily="34" charset="0"/>
                <a:ea typeface="Calibri" panose="020F0502020204030204" pitchFamily="34" charset="0"/>
                <a:cs typeface="Times New Roman" panose="02020603050405020304" pitchFamily="18" charset="0"/>
              </a:rPr>
              <a:t>Reason: Uncertain &amp; inaccurate.</a:t>
            </a:r>
          </a:p>
          <a:p>
            <a:pPr marL="457200">
              <a:lnSpc>
                <a:spcPct val="107000"/>
              </a:lnSpc>
            </a:pPr>
            <a:r>
              <a:rPr lang="en-GB" sz="2500" dirty="0">
                <a:effectLst/>
                <a:latin typeface="Calibri" panose="020F0502020204030204" pitchFamily="34" charset="0"/>
                <a:ea typeface="Calibri" panose="020F0502020204030204" pitchFamily="34" charset="0"/>
                <a:cs typeface="Times New Roman" panose="02020603050405020304" pitchFamily="18" charset="0"/>
              </a:rPr>
              <a:t>Omitted </a:t>
            </a:r>
            <a:r>
              <a:rPr lang="en-GB" sz="2500" b="1" dirty="0">
                <a:effectLst/>
                <a:latin typeface="Calibri" panose="020F0502020204030204" pitchFamily="34" charset="0"/>
                <a:ea typeface="Calibri" panose="020F0502020204030204" pitchFamily="34" charset="0"/>
                <a:cs typeface="Times New Roman" panose="02020603050405020304" pitchFamily="18" charset="0"/>
              </a:rPr>
              <a:t>7,120 x ‘?’ </a:t>
            </a:r>
            <a:r>
              <a:rPr lang="en-GB" sz="2500" dirty="0">
                <a:effectLst/>
                <a:latin typeface="Calibri" panose="020F0502020204030204" pitchFamily="34" charset="0"/>
                <a:ea typeface="Calibri" panose="020F0502020204030204" pitchFamily="34" charset="0"/>
                <a:cs typeface="Times New Roman" panose="02020603050405020304" pitchFamily="18" charset="0"/>
              </a:rPr>
              <a:t>records found. </a:t>
            </a:r>
            <a:r>
              <a:rPr lang="en-GB" sz="2500" b="1" dirty="0">
                <a:effectLst/>
                <a:latin typeface="Calibri" panose="020F0502020204030204" pitchFamily="34" charset="0"/>
                <a:ea typeface="Calibri" panose="020F0502020204030204" pitchFamily="34" charset="0"/>
                <a:cs typeface="Times New Roman" panose="02020603050405020304" pitchFamily="18" charset="0"/>
              </a:rPr>
              <a:t>Reason: Uncertain &amp; inaccurate.</a:t>
            </a:r>
          </a:p>
          <a:p>
            <a:pPr marL="457200">
              <a:lnSpc>
                <a:spcPct val="107000"/>
              </a:lnSpc>
            </a:pPr>
            <a:r>
              <a:rPr lang="en-GB" sz="2500" dirty="0">
                <a:effectLst/>
                <a:latin typeface="Calibri" panose="020F0502020204030204" pitchFamily="34" charset="0"/>
                <a:ea typeface="Calibri" panose="020F0502020204030204" pitchFamily="34" charset="0"/>
                <a:cs typeface="Times New Roman" panose="02020603050405020304" pitchFamily="18" charset="0"/>
              </a:rPr>
              <a:t>Omitted </a:t>
            </a:r>
            <a:r>
              <a:rPr lang="en-GB" sz="2500" b="1" dirty="0">
                <a:effectLst/>
                <a:latin typeface="Calibri" panose="020F0502020204030204" pitchFamily="34" charset="0"/>
                <a:ea typeface="Calibri" panose="020F0502020204030204" pitchFamily="34" charset="0"/>
                <a:cs typeface="Times New Roman" panose="02020603050405020304" pitchFamily="18" charset="0"/>
              </a:rPr>
              <a:t>3 x ‘blank’ </a:t>
            </a:r>
            <a:r>
              <a:rPr lang="en-GB" sz="2500" dirty="0">
                <a:effectLst/>
                <a:latin typeface="Calibri" panose="020F0502020204030204" pitchFamily="34" charset="0"/>
                <a:ea typeface="Calibri" panose="020F0502020204030204" pitchFamily="34" charset="0"/>
                <a:cs typeface="Times New Roman" panose="02020603050405020304" pitchFamily="18" charset="0"/>
              </a:rPr>
              <a:t>records found. </a:t>
            </a:r>
            <a:r>
              <a:rPr lang="en-GB" sz="2500" b="1" dirty="0">
                <a:effectLst/>
                <a:latin typeface="Calibri" panose="020F0502020204030204" pitchFamily="34" charset="0"/>
                <a:ea typeface="Calibri" panose="020F0502020204030204" pitchFamily="34" charset="0"/>
                <a:cs typeface="Times New Roman" panose="02020603050405020304" pitchFamily="18" charset="0"/>
              </a:rPr>
              <a:t>Reason: Missing data.</a:t>
            </a:r>
          </a:p>
          <a:p>
            <a:pPr marL="114300" indent="0">
              <a:lnSpc>
                <a:spcPct val="107000"/>
              </a:lnSpc>
              <a:buNone/>
            </a:pPr>
            <a:endParaRPr lang="en-GB" sz="25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07000"/>
              </a:lnSpc>
              <a:buNone/>
            </a:pPr>
            <a:r>
              <a:rPr lang="en-GB" sz="2500" dirty="0">
                <a:latin typeface="Calibri" panose="020F0502020204030204" pitchFamily="34" charset="0"/>
                <a:ea typeface="Calibri" panose="020F0502020204030204" pitchFamily="34" charset="0"/>
                <a:cs typeface="Times New Roman" panose="02020603050405020304" pitchFamily="18" charset="0"/>
              </a:rPr>
              <a:t>F</a:t>
            </a:r>
            <a:r>
              <a:rPr lang="en-GB" sz="2500" dirty="0">
                <a:effectLst/>
                <a:latin typeface="Calibri" panose="020F0502020204030204" pitchFamily="34" charset="0"/>
                <a:ea typeface="Calibri" panose="020F0502020204030204" pitchFamily="34" charset="0"/>
                <a:cs typeface="Times New Roman" panose="02020603050405020304" pitchFamily="18" charset="0"/>
              </a:rPr>
              <a:t>iltered data by ‘Transfer Fee’ column to identify and remove all non-monetary transfers:</a:t>
            </a:r>
          </a:p>
          <a:p>
            <a:pPr marL="0" lvl="0" indent="0">
              <a:lnSpc>
                <a:spcPct val="107000"/>
              </a:lnSpc>
              <a:buNone/>
            </a:pPr>
            <a:endParaRPr lang="en-GB" sz="25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GB" sz="2500" dirty="0">
                <a:effectLst/>
                <a:latin typeface="Calibri" panose="020F0502020204030204" pitchFamily="34" charset="0"/>
                <a:ea typeface="Calibri" panose="020F0502020204030204" pitchFamily="34" charset="0"/>
                <a:cs typeface="Times New Roman" panose="02020603050405020304" pitchFamily="18" charset="0"/>
              </a:rPr>
              <a:t>Omitted </a:t>
            </a:r>
            <a:r>
              <a:rPr lang="en-GB" sz="2500" b="1" dirty="0">
                <a:effectLst/>
                <a:latin typeface="Calibri" panose="020F0502020204030204" pitchFamily="34" charset="0"/>
                <a:ea typeface="Calibri" panose="020F0502020204030204" pitchFamily="34" charset="0"/>
                <a:cs typeface="Times New Roman" panose="02020603050405020304" pitchFamily="18" charset="0"/>
              </a:rPr>
              <a:t>30,896 x ‘free transfer’ </a:t>
            </a:r>
            <a:r>
              <a:rPr lang="en-GB" sz="2500" dirty="0">
                <a:effectLst/>
                <a:latin typeface="Calibri" panose="020F0502020204030204" pitchFamily="34" charset="0"/>
                <a:ea typeface="Calibri" panose="020F0502020204030204" pitchFamily="34" charset="0"/>
                <a:cs typeface="Times New Roman" panose="02020603050405020304" pitchFamily="18" charset="0"/>
              </a:rPr>
              <a:t>records found. </a:t>
            </a:r>
            <a:r>
              <a:rPr lang="en-GB" sz="2500" b="1" dirty="0">
                <a:effectLst/>
                <a:latin typeface="Calibri" panose="020F0502020204030204" pitchFamily="34" charset="0"/>
                <a:ea typeface="Calibri" panose="020F0502020204030204" pitchFamily="34" charset="0"/>
                <a:cs typeface="Times New Roman" panose="02020603050405020304" pitchFamily="18" charset="0"/>
              </a:rPr>
              <a:t>Reason: No Transfer Fee.</a:t>
            </a:r>
          </a:p>
          <a:p>
            <a:pPr marL="457200">
              <a:lnSpc>
                <a:spcPct val="107000"/>
              </a:lnSpc>
            </a:pPr>
            <a:r>
              <a:rPr lang="en-GB" sz="2500" dirty="0">
                <a:effectLst/>
                <a:latin typeface="Calibri" panose="020F0502020204030204" pitchFamily="34" charset="0"/>
                <a:ea typeface="Calibri" panose="020F0502020204030204" pitchFamily="34" charset="0"/>
                <a:cs typeface="Times New Roman" panose="02020603050405020304" pitchFamily="18" charset="0"/>
              </a:rPr>
              <a:t>Omitted </a:t>
            </a:r>
            <a:r>
              <a:rPr lang="en-GB" sz="2500" b="1" dirty="0">
                <a:effectLst/>
                <a:latin typeface="Calibri" panose="020F0502020204030204" pitchFamily="34" charset="0"/>
                <a:ea typeface="Calibri" panose="020F0502020204030204" pitchFamily="34" charset="0"/>
                <a:cs typeface="Times New Roman" panose="02020603050405020304" pitchFamily="18" charset="0"/>
              </a:rPr>
              <a:t>8,470 x ‘loan transfer’</a:t>
            </a:r>
            <a:r>
              <a:rPr lang="en-GB" sz="2500" dirty="0">
                <a:effectLst/>
                <a:latin typeface="Calibri" panose="020F0502020204030204" pitchFamily="34" charset="0"/>
                <a:ea typeface="Calibri" panose="020F0502020204030204" pitchFamily="34" charset="0"/>
                <a:cs typeface="Times New Roman" panose="02020603050405020304" pitchFamily="18" charset="0"/>
              </a:rPr>
              <a:t> records found. </a:t>
            </a:r>
            <a:r>
              <a:rPr lang="en-GB" sz="2500" b="1" dirty="0">
                <a:effectLst/>
                <a:latin typeface="Calibri" panose="020F0502020204030204" pitchFamily="34" charset="0"/>
                <a:ea typeface="Calibri" panose="020F0502020204030204" pitchFamily="34" charset="0"/>
                <a:cs typeface="Times New Roman" panose="02020603050405020304" pitchFamily="18" charset="0"/>
              </a:rPr>
              <a:t>Reason: No Transfer Fee.</a:t>
            </a:r>
          </a:p>
          <a:p>
            <a:pPr marL="457200">
              <a:lnSpc>
                <a:spcPct val="107000"/>
              </a:lnSpc>
            </a:pPr>
            <a:r>
              <a:rPr lang="en-GB" sz="2500" dirty="0">
                <a:effectLst/>
                <a:latin typeface="Calibri" panose="020F0502020204030204" pitchFamily="34" charset="0"/>
                <a:ea typeface="Calibri" panose="020F0502020204030204" pitchFamily="34" charset="0"/>
                <a:cs typeface="Times New Roman" panose="02020603050405020304" pitchFamily="18" charset="0"/>
              </a:rPr>
              <a:t>Omitted </a:t>
            </a:r>
            <a:r>
              <a:rPr lang="en-GB" sz="2500" b="1" dirty="0">
                <a:effectLst/>
                <a:latin typeface="Calibri" panose="020F0502020204030204" pitchFamily="34" charset="0"/>
                <a:ea typeface="Calibri" panose="020F0502020204030204" pitchFamily="34" charset="0"/>
                <a:cs typeface="Times New Roman" panose="02020603050405020304" pitchFamily="18" charset="0"/>
              </a:rPr>
              <a:t>23 x ‘draft’ </a:t>
            </a:r>
            <a:r>
              <a:rPr lang="en-GB" sz="2500" dirty="0">
                <a:effectLst/>
                <a:latin typeface="Calibri" panose="020F0502020204030204" pitchFamily="34" charset="0"/>
                <a:ea typeface="Calibri" panose="020F0502020204030204" pitchFamily="34" charset="0"/>
                <a:cs typeface="Times New Roman" panose="02020603050405020304" pitchFamily="18" charset="0"/>
              </a:rPr>
              <a:t>records found. </a:t>
            </a:r>
            <a:r>
              <a:rPr lang="en-GB" sz="2500" b="1" dirty="0">
                <a:effectLst/>
                <a:latin typeface="Calibri" panose="020F0502020204030204" pitchFamily="34" charset="0"/>
                <a:ea typeface="Calibri" panose="020F0502020204030204" pitchFamily="34" charset="0"/>
                <a:cs typeface="Times New Roman" panose="02020603050405020304" pitchFamily="18" charset="0"/>
              </a:rPr>
              <a:t>Reason: No Transfer Fee.</a:t>
            </a:r>
          </a:p>
          <a:p>
            <a:pPr marL="457200">
              <a:lnSpc>
                <a:spcPct val="107000"/>
              </a:lnSpc>
              <a:spcAft>
                <a:spcPts val="800"/>
              </a:spcAft>
            </a:pPr>
            <a:r>
              <a:rPr lang="en-GB" sz="2500" dirty="0">
                <a:effectLst/>
                <a:latin typeface="Calibri" panose="020F0502020204030204" pitchFamily="34" charset="0"/>
                <a:ea typeface="Calibri" panose="020F0502020204030204" pitchFamily="34" charset="0"/>
                <a:cs typeface="Times New Roman" panose="02020603050405020304" pitchFamily="18" charset="0"/>
              </a:rPr>
              <a:t>Omitted </a:t>
            </a:r>
            <a:r>
              <a:rPr lang="en-GB" sz="2500" b="1" dirty="0">
                <a:effectLst/>
                <a:latin typeface="Calibri" panose="020F0502020204030204" pitchFamily="34" charset="0"/>
                <a:ea typeface="Calibri" panose="020F0502020204030204" pitchFamily="34" charset="0"/>
                <a:cs typeface="Times New Roman" panose="02020603050405020304" pitchFamily="18" charset="0"/>
              </a:rPr>
              <a:t>5 x ‘0’ </a:t>
            </a:r>
            <a:r>
              <a:rPr lang="en-GB" sz="2500" dirty="0">
                <a:effectLst/>
                <a:latin typeface="Calibri" panose="020F0502020204030204" pitchFamily="34" charset="0"/>
                <a:ea typeface="Calibri" panose="020F0502020204030204" pitchFamily="34" charset="0"/>
                <a:cs typeface="Times New Roman" panose="02020603050405020304" pitchFamily="18" charset="0"/>
              </a:rPr>
              <a:t>records found. </a:t>
            </a:r>
            <a:r>
              <a:rPr lang="en-GB" sz="2500" b="1" dirty="0">
                <a:effectLst/>
                <a:latin typeface="Calibri" panose="020F0502020204030204" pitchFamily="34" charset="0"/>
                <a:ea typeface="Calibri" panose="020F0502020204030204" pitchFamily="34" charset="0"/>
                <a:cs typeface="Times New Roman" panose="02020603050405020304" pitchFamily="18" charset="0"/>
              </a:rPr>
              <a:t>Reason: No Transfer Fee.</a:t>
            </a:r>
          </a:p>
          <a:p>
            <a:endParaRPr lang="en-GB" sz="5600" dirty="0"/>
          </a:p>
        </p:txBody>
      </p:sp>
      <p:pic>
        <p:nvPicPr>
          <p:cNvPr id="5" name="Picture 4">
            <a:extLst>
              <a:ext uri="{FF2B5EF4-FFF2-40B4-BE49-F238E27FC236}">
                <a16:creationId xmlns:a16="http://schemas.microsoft.com/office/drawing/2014/main" id="{15649D3F-EA4D-AA97-990A-EA184E123936}"/>
              </a:ext>
            </a:extLst>
          </p:cNvPr>
          <p:cNvPicPr>
            <a:picLocks noChangeAspect="1"/>
          </p:cNvPicPr>
          <p:nvPr/>
        </p:nvPicPr>
        <p:blipFill>
          <a:blip r:embed="rId2"/>
          <a:stretch>
            <a:fillRect/>
          </a:stretch>
        </p:blipFill>
        <p:spPr>
          <a:xfrm>
            <a:off x="4855010" y="466015"/>
            <a:ext cx="2707117" cy="1788913"/>
          </a:xfrm>
          <a:prstGeom prst="rect">
            <a:avLst/>
          </a:prstGeom>
        </p:spPr>
      </p:pic>
    </p:spTree>
    <p:extLst>
      <p:ext uri="{BB962C8B-B14F-4D97-AF65-F5344CB8AC3E}">
        <p14:creationId xmlns:p14="http://schemas.microsoft.com/office/powerpoint/2010/main" val="8752911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5724743-EBEB-7C21-394C-477E89161E4E}"/>
              </a:ext>
            </a:extLst>
          </p:cNvPr>
          <p:cNvSpPr>
            <a:spLocks noGrp="1"/>
          </p:cNvSpPr>
          <p:nvPr>
            <p:ph idx="1"/>
          </p:nvPr>
        </p:nvSpPr>
        <p:spPr>
          <a:xfrm>
            <a:off x="1154955" y="3053918"/>
            <a:ext cx="8761412" cy="2965882"/>
          </a:xfrm>
        </p:spPr>
        <p:txBody>
          <a:bodyPr>
            <a:normAutofit/>
          </a:bodyPr>
          <a:lstStyle/>
          <a:p>
            <a:pPr>
              <a:lnSpc>
                <a:spcPct val="107000"/>
              </a:lnSpc>
            </a:pPr>
            <a:r>
              <a:rPr lang="en-GB" sz="1200" dirty="0">
                <a:effectLst/>
                <a:latin typeface="Calibri" panose="020F0502020204030204" pitchFamily="34" charset="0"/>
                <a:ea typeface="Calibri" panose="020F0502020204030204" pitchFamily="34" charset="0"/>
                <a:cs typeface="Times New Roman" panose="02020603050405020304" pitchFamily="18" charset="0"/>
              </a:rPr>
              <a:t>Created new ‘Transfer Fee 2’ column to remove unwanted text </a:t>
            </a:r>
            <a:r>
              <a:rPr lang="en-GB" sz="1200" b="1" dirty="0">
                <a:effectLst/>
                <a:latin typeface="Calibri" panose="020F0502020204030204" pitchFamily="34" charset="0"/>
                <a:ea typeface="Calibri" panose="020F0502020204030204" pitchFamily="34" charset="0"/>
                <a:cs typeface="Times New Roman" panose="02020603050405020304" pitchFamily="18" charset="0"/>
              </a:rPr>
              <a:t>“â‚¬” </a:t>
            </a:r>
            <a:r>
              <a:rPr lang="en-GB" sz="1200" dirty="0">
                <a:effectLst/>
                <a:latin typeface="Calibri" panose="020F0502020204030204" pitchFamily="34" charset="0"/>
                <a:ea typeface="Calibri" panose="020F0502020204030204" pitchFamily="34" charset="0"/>
                <a:cs typeface="Times New Roman" panose="02020603050405020304" pitchFamily="18" charset="0"/>
              </a:rPr>
              <a:t>from start of each players’ transfer fee cell. Used </a:t>
            </a:r>
            <a:r>
              <a:rPr lang="en-GB" sz="1200" b="1" dirty="0">
                <a:effectLst/>
                <a:latin typeface="Calibri" panose="020F0502020204030204" pitchFamily="34" charset="0"/>
                <a:ea typeface="Calibri" panose="020F0502020204030204" pitchFamily="34" charset="0"/>
                <a:cs typeface="Times New Roman" panose="02020603050405020304" pitchFamily="18" charset="0"/>
              </a:rPr>
              <a:t>formula ‘=MID(J2,FIND("¬",J2)+1,7)’ </a:t>
            </a:r>
            <a:r>
              <a:rPr lang="en-GB" sz="1200" dirty="0">
                <a:effectLst/>
                <a:latin typeface="Calibri" panose="020F0502020204030204" pitchFamily="34" charset="0"/>
                <a:ea typeface="Calibri" panose="020F0502020204030204" pitchFamily="34" charset="0"/>
                <a:cs typeface="Times New Roman" panose="02020603050405020304" pitchFamily="18" charset="0"/>
              </a:rPr>
              <a:t>to extract only the numbers and text after the unwanted text from each cell.</a:t>
            </a:r>
          </a:p>
          <a:p>
            <a:pPr marL="0" indent="0">
              <a:lnSpc>
                <a:spcPct val="107000"/>
              </a:lnSpc>
              <a:buNone/>
            </a:pP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200" dirty="0">
                <a:effectLst/>
                <a:latin typeface="Calibri" panose="020F0502020204030204" pitchFamily="34" charset="0"/>
                <a:ea typeface="Calibri" panose="020F0502020204030204" pitchFamily="34" charset="0"/>
                <a:cs typeface="Times New Roman" panose="02020603050405020304" pitchFamily="18" charset="0"/>
              </a:rPr>
              <a:t>Created/inserted new ‘Loan’ column to identify and separate/remove loan fees from transfer fees using </a:t>
            </a:r>
            <a:r>
              <a:rPr lang="en-GB" sz="1200" b="1" dirty="0">
                <a:effectLst/>
                <a:latin typeface="Calibri" panose="020F0502020204030204" pitchFamily="34" charset="0"/>
                <a:ea typeface="Calibri" panose="020F0502020204030204" pitchFamily="34" charset="0"/>
                <a:cs typeface="Times New Roman" panose="02020603050405020304" pitchFamily="18" charset="0"/>
              </a:rPr>
              <a:t>formula =IF(FIND("L",J2),"Loan",K2).</a:t>
            </a:r>
            <a:r>
              <a:rPr lang="en-GB" sz="1200" dirty="0">
                <a:effectLst/>
                <a:latin typeface="Calibri" panose="020F0502020204030204" pitchFamily="34" charset="0"/>
                <a:ea typeface="Calibri" panose="020F0502020204030204" pitchFamily="34" charset="0"/>
                <a:cs typeface="Times New Roman" panose="02020603050405020304" pitchFamily="18" charset="0"/>
              </a:rPr>
              <a:t> Filtered this column by ‘Loan’ and deleted all applicable rows. </a:t>
            </a:r>
          </a:p>
          <a:p>
            <a:pPr>
              <a:lnSpc>
                <a:spcPct val="107000"/>
              </a:lnSpc>
              <a:spcAft>
                <a:spcPts val="800"/>
              </a:spcAft>
            </a:pPr>
            <a:r>
              <a:rPr lang="en-GB" sz="1200" dirty="0">
                <a:effectLst/>
                <a:latin typeface="Calibri" panose="020F0502020204030204" pitchFamily="34" charset="0"/>
                <a:ea typeface="Calibri" panose="020F0502020204030204" pitchFamily="34" charset="0"/>
                <a:cs typeface="Times New Roman" panose="02020603050405020304" pitchFamily="18" charset="0"/>
              </a:rPr>
              <a:t>Omitted</a:t>
            </a:r>
            <a:r>
              <a:rPr lang="en-GB" sz="1200" b="1" dirty="0">
                <a:effectLst/>
                <a:latin typeface="Calibri" panose="020F0502020204030204" pitchFamily="34" charset="0"/>
                <a:ea typeface="Calibri" panose="020F0502020204030204" pitchFamily="34" charset="0"/>
                <a:cs typeface="Times New Roman" panose="02020603050405020304" pitchFamily="18" charset="0"/>
              </a:rPr>
              <a:t> 264 x ‘Loan fees’ </a:t>
            </a:r>
            <a:r>
              <a:rPr lang="en-GB" sz="1200" dirty="0">
                <a:effectLst/>
                <a:latin typeface="Calibri" panose="020F0502020204030204" pitchFamily="34" charset="0"/>
                <a:ea typeface="Calibri" panose="020F0502020204030204" pitchFamily="34" charset="0"/>
                <a:cs typeface="Times New Roman" panose="02020603050405020304" pitchFamily="18" charset="0"/>
              </a:rPr>
              <a:t>records. </a:t>
            </a:r>
            <a:r>
              <a:rPr lang="en-GB" sz="1200" b="1" dirty="0">
                <a:effectLst/>
                <a:latin typeface="Calibri" panose="020F0502020204030204" pitchFamily="34" charset="0"/>
                <a:ea typeface="Calibri" panose="020F0502020204030204" pitchFamily="34" charset="0"/>
                <a:cs typeface="Times New Roman" panose="02020603050405020304" pitchFamily="18" charset="0"/>
              </a:rPr>
              <a:t>Reason: Not a permanent transfer fee.</a:t>
            </a:r>
          </a:p>
          <a:p>
            <a:pPr marL="0" indent="0">
              <a:lnSpc>
                <a:spcPct val="107000"/>
              </a:lnSpc>
              <a:spcAft>
                <a:spcPts val="800"/>
              </a:spcAft>
              <a:buNone/>
            </a:pPr>
            <a:endParaRPr lang="en-GB" sz="1200" b="1"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200" dirty="0">
                <a:effectLst/>
                <a:latin typeface="Calibri" panose="020F0502020204030204" pitchFamily="34" charset="0"/>
                <a:ea typeface="Calibri" panose="020F0502020204030204" pitchFamily="34" charset="0"/>
                <a:cs typeface="Times New Roman" panose="02020603050405020304" pitchFamily="18" charset="0"/>
              </a:rPr>
              <a:t>Assumptions made about data: In original ‘Transfer Fee’ column, I am presuming that the </a:t>
            </a:r>
            <a:r>
              <a:rPr lang="en-GB" sz="1200" b="1" dirty="0">
                <a:effectLst/>
                <a:latin typeface="Calibri" panose="020F0502020204030204" pitchFamily="34" charset="0"/>
                <a:ea typeface="Calibri" panose="020F0502020204030204" pitchFamily="34" charset="0"/>
                <a:cs typeface="Times New Roman" panose="02020603050405020304" pitchFamily="18" charset="0"/>
              </a:rPr>
              <a:t>‘m’ stands for millions </a:t>
            </a:r>
            <a:r>
              <a:rPr lang="en-GB" sz="1200" dirty="0">
                <a:effectLst/>
                <a:latin typeface="Calibri" panose="020F0502020204030204" pitchFamily="34" charset="0"/>
                <a:ea typeface="Calibri" panose="020F0502020204030204" pitchFamily="34" charset="0"/>
                <a:cs typeface="Times New Roman" panose="02020603050405020304" pitchFamily="18" charset="0"/>
              </a:rPr>
              <a:t>and the</a:t>
            </a:r>
            <a:r>
              <a:rPr lang="en-GB" sz="1200" b="1" dirty="0">
                <a:effectLst/>
                <a:latin typeface="Calibri" panose="020F0502020204030204" pitchFamily="34" charset="0"/>
                <a:ea typeface="Calibri" panose="020F0502020204030204" pitchFamily="34" charset="0"/>
                <a:cs typeface="Times New Roman" panose="02020603050405020304" pitchFamily="18" charset="0"/>
              </a:rPr>
              <a:t> ‘</a:t>
            </a:r>
            <a:r>
              <a:rPr lang="en-GB" sz="1200" b="1" dirty="0" err="1">
                <a:effectLst/>
                <a:latin typeface="Calibri" panose="020F0502020204030204" pitchFamily="34" charset="0"/>
                <a:ea typeface="Calibri" panose="020F0502020204030204" pitchFamily="34" charset="0"/>
                <a:cs typeface="Times New Roman" panose="02020603050405020304" pitchFamily="18" charset="0"/>
              </a:rPr>
              <a:t>th</a:t>
            </a:r>
            <a:r>
              <a:rPr lang="en-GB" sz="1200" b="1" dirty="0">
                <a:effectLst/>
                <a:latin typeface="Calibri" panose="020F0502020204030204" pitchFamily="34" charset="0"/>
                <a:ea typeface="Calibri" panose="020F0502020204030204" pitchFamily="34" charset="0"/>
                <a:cs typeface="Times New Roman" panose="02020603050405020304" pitchFamily="18" charset="0"/>
              </a:rPr>
              <a:t>’ stands for thousands.</a:t>
            </a:r>
          </a:p>
          <a:p>
            <a:pPr marL="342900" lvl="0" indent="-342900">
              <a:lnSpc>
                <a:spcPct val="107000"/>
              </a:lnSpc>
              <a:spcAft>
                <a:spcPts val="800"/>
              </a:spcAft>
              <a:buFont typeface="+mj-lt"/>
              <a:buAutoNum type="arabicPeriod"/>
            </a:pP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GB" dirty="0"/>
          </a:p>
        </p:txBody>
      </p:sp>
      <p:sp>
        <p:nvSpPr>
          <p:cNvPr id="4" name="Title 1">
            <a:extLst>
              <a:ext uri="{FF2B5EF4-FFF2-40B4-BE49-F238E27FC236}">
                <a16:creationId xmlns:a16="http://schemas.microsoft.com/office/drawing/2014/main" id="{FD175E85-2A88-14AE-92AA-7303D2F2A926}"/>
              </a:ext>
            </a:extLst>
          </p:cNvPr>
          <p:cNvSpPr>
            <a:spLocks noGrp="1"/>
          </p:cNvSpPr>
          <p:nvPr>
            <p:ph type="title"/>
          </p:nvPr>
        </p:nvSpPr>
        <p:spPr>
          <a:xfrm>
            <a:off x="1155700" y="973138"/>
            <a:ext cx="8761413" cy="708025"/>
          </a:xfrm>
        </p:spPr>
        <p:txBody>
          <a:bodyPr/>
          <a:lstStyle/>
          <a:p>
            <a:r>
              <a:rPr lang="en-GB" dirty="0"/>
              <a:t>Data Cleaning </a:t>
            </a:r>
            <a:br>
              <a:rPr lang="en-GB" dirty="0"/>
            </a:br>
            <a:r>
              <a:rPr lang="en-GB" dirty="0"/>
              <a:t>Continued…(3)</a:t>
            </a:r>
          </a:p>
        </p:txBody>
      </p:sp>
      <p:pic>
        <p:nvPicPr>
          <p:cNvPr id="6" name="Picture 5">
            <a:extLst>
              <a:ext uri="{FF2B5EF4-FFF2-40B4-BE49-F238E27FC236}">
                <a16:creationId xmlns:a16="http://schemas.microsoft.com/office/drawing/2014/main" id="{5039356B-E985-655B-B496-4E4EA5BFED3F}"/>
              </a:ext>
            </a:extLst>
          </p:cNvPr>
          <p:cNvPicPr>
            <a:picLocks noChangeAspect="1"/>
          </p:cNvPicPr>
          <p:nvPr/>
        </p:nvPicPr>
        <p:blipFill>
          <a:blip r:embed="rId2"/>
          <a:stretch>
            <a:fillRect/>
          </a:stretch>
        </p:blipFill>
        <p:spPr>
          <a:xfrm>
            <a:off x="5033638" y="471243"/>
            <a:ext cx="2484114" cy="1810318"/>
          </a:xfrm>
          <a:prstGeom prst="rect">
            <a:avLst/>
          </a:prstGeom>
        </p:spPr>
      </p:pic>
    </p:spTree>
    <p:extLst>
      <p:ext uri="{BB962C8B-B14F-4D97-AF65-F5344CB8AC3E}">
        <p14:creationId xmlns:p14="http://schemas.microsoft.com/office/powerpoint/2010/main" val="18647660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619FD2-A05A-744F-BDE7-ECA250919335}"/>
              </a:ext>
            </a:extLst>
          </p:cNvPr>
          <p:cNvSpPr>
            <a:spLocks noGrp="1"/>
          </p:cNvSpPr>
          <p:nvPr>
            <p:ph idx="1"/>
          </p:nvPr>
        </p:nvSpPr>
        <p:spPr>
          <a:xfrm>
            <a:off x="1154955" y="2831976"/>
            <a:ext cx="8761412" cy="3187823"/>
          </a:xfrm>
        </p:spPr>
        <p:txBody>
          <a:bodyPr>
            <a:normAutofit/>
          </a:bodyPr>
          <a:lstStyle/>
          <a:p>
            <a:pPr>
              <a:lnSpc>
                <a:spcPct val="107000"/>
              </a:lnSpc>
            </a:pPr>
            <a:r>
              <a:rPr lang="en-GB" sz="1200" dirty="0">
                <a:effectLst/>
                <a:latin typeface="Calibri" panose="020F0502020204030204" pitchFamily="34" charset="0"/>
                <a:ea typeface="Calibri" panose="020F0502020204030204" pitchFamily="34" charset="0"/>
                <a:cs typeface="Times New Roman" panose="02020603050405020304" pitchFamily="18" charset="0"/>
              </a:rPr>
              <a:t>Created 2 x new columns to split ‘Transfer Fee 2’ records between </a:t>
            </a:r>
            <a:r>
              <a:rPr lang="en-GB" sz="1200" b="1" dirty="0">
                <a:effectLst/>
                <a:latin typeface="Calibri" panose="020F0502020204030204" pitchFamily="34" charset="0"/>
                <a:ea typeface="Calibri" panose="020F0502020204030204" pitchFamily="34" charset="0"/>
                <a:cs typeface="Times New Roman" panose="02020603050405020304" pitchFamily="18" charset="0"/>
              </a:rPr>
              <a:t>millions with ‘Transfer Fee (m)’</a:t>
            </a:r>
            <a:r>
              <a:rPr lang="en-GB" sz="1200" dirty="0">
                <a:effectLst/>
                <a:latin typeface="Calibri" panose="020F0502020204030204" pitchFamily="34" charset="0"/>
                <a:ea typeface="Calibri" panose="020F0502020204030204" pitchFamily="34" charset="0"/>
                <a:cs typeface="Times New Roman" panose="02020603050405020304" pitchFamily="18" charset="0"/>
              </a:rPr>
              <a:t>,</a:t>
            </a:r>
            <a:r>
              <a:rPr lang="en-GB" sz="1200" b="1" dirty="0">
                <a:effectLst/>
                <a:latin typeface="Calibri" panose="020F0502020204030204" pitchFamily="34" charset="0"/>
                <a:ea typeface="Calibri" panose="020F0502020204030204" pitchFamily="34" charset="0"/>
                <a:cs typeface="Times New Roman" panose="02020603050405020304" pitchFamily="18" charset="0"/>
              </a:rPr>
              <a:t> </a:t>
            </a:r>
            <a:r>
              <a:rPr lang="en-GB" sz="1200" dirty="0">
                <a:effectLst/>
                <a:latin typeface="Calibri" panose="020F0502020204030204" pitchFamily="34" charset="0"/>
                <a:ea typeface="Calibri" panose="020F0502020204030204" pitchFamily="34" charset="0"/>
                <a:cs typeface="Times New Roman" panose="02020603050405020304" pitchFamily="18" charset="0"/>
              </a:rPr>
              <a:t>and </a:t>
            </a:r>
            <a:r>
              <a:rPr lang="en-GB" sz="1200" b="1" dirty="0">
                <a:effectLst/>
                <a:latin typeface="Calibri" panose="020F0502020204030204" pitchFamily="34" charset="0"/>
                <a:ea typeface="Calibri" panose="020F0502020204030204" pitchFamily="34" charset="0"/>
                <a:cs typeface="Times New Roman" panose="02020603050405020304" pitchFamily="18" charset="0"/>
              </a:rPr>
              <a:t>thousands with ‘Transfer Fee (Th.)’</a:t>
            </a:r>
            <a:r>
              <a:rPr lang="en-GB" sz="1200" dirty="0">
                <a:effectLst/>
                <a:latin typeface="Calibri" panose="020F0502020204030204" pitchFamily="34" charset="0"/>
                <a:ea typeface="Calibri" panose="020F0502020204030204" pitchFamily="34" charset="0"/>
                <a:cs typeface="Times New Roman" panose="02020603050405020304" pitchFamily="18" charset="0"/>
              </a:rPr>
              <a:t>.</a:t>
            </a:r>
            <a:r>
              <a:rPr lang="en-GB" sz="1200" b="1" dirty="0">
                <a:effectLst/>
                <a:latin typeface="Calibri" panose="020F0502020204030204" pitchFamily="34" charset="0"/>
                <a:ea typeface="Calibri" panose="020F0502020204030204" pitchFamily="34" charset="0"/>
                <a:cs typeface="Times New Roman" panose="02020603050405020304" pitchFamily="18" charset="0"/>
              </a:rPr>
              <a:t> </a:t>
            </a:r>
            <a:r>
              <a:rPr lang="en-GB" sz="1200" dirty="0">
                <a:effectLst/>
                <a:latin typeface="Calibri" panose="020F0502020204030204" pitchFamily="34" charset="0"/>
                <a:ea typeface="Calibri" panose="020F0502020204030204" pitchFamily="34" charset="0"/>
                <a:cs typeface="Times New Roman" panose="02020603050405020304" pitchFamily="18" charset="0"/>
              </a:rPr>
              <a:t>I made the following formulas:</a:t>
            </a:r>
          </a:p>
          <a:p>
            <a:pPr>
              <a:lnSpc>
                <a:spcPct val="107000"/>
              </a:lnSpc>
            </a:pPr>
            <a:r>
              <a:rPr lang="en-GB" sz="1200" b="1" dirty="0">
                <a:effectLst/>
                <a:latin typeface="Calibri" panose="020F0502020204030204" pitchFamily="34" charset="0"/>
                <a:ea typeface="Calibri" panose="020F0502020204030204" pitchFamily="34" charset="0"/>
                <a:cs typeface="Times New Roman" panose="02020603050405020304" pitchFamily="18" charset="0"/>
              </a:rPr>
              <a:t>Millions: =MID(K2,FIND("m",K2)-(LEN(K2)-1),(LEN(K2)-1))</a:t>
            </a:r>
          </a:p>
          <a:p>
            <a:pPr>
              <a:lnSpc>
                <a:spcPct val="107000"/>
              </a:lnSpc>
            </a:pPr>
            <a:r>
              <a:rPr lang="en-GB" sz="1200" b="1" dirty="0">
                <a:effectLst/>
                <a:latin typeface="Calibri" panose="020F0502020204030204" pitchFamily="34" charset="0"/>
                <a:ea typeface="Calibri" panose="020F0502020204030204" pitchFamily="34" charset="0"/>
                <a:cs typeface="Times New Roman" panose="02020603050405020304" pitchFamily="18" charset="0"/>
              </a:rPr>
              <a:t>Thousands:</a:t>
            </a:r>
            <a:r>
              <a:rPr lang="en-GB" sz="1200" dirty="0">
                <a:effectLst/>
                <a:latin typeface="Calibri" panose="020F0502020204030204" pitchFamily="34" charset="0"/>
                <a:ea typeface="Calibri" panose="020F0502020204030204" pitchFamily="34" charset="0"/>
                <a:cs typeface="Times New Roman" panose="02020603050405020304" pitchFamily="18" charset="0"/>
              </a:rPr>
              <a:t> </a:t>
            </a:r>
            <a:r>
              <a:rPr lang="en-GB" sz="1200" b="1" dirty="0">
                <a:effectLst/>
                <a:latin typeface="Calibri" panose="020F0502020204030204" pitchFamily="34" charset="0"/>
                <a:ea typeface="Calibri" panose="020F0502020204030204" pitchFamily="34" charset="0"/>
                <a:cs typeface="Times New Roman" panose="02020603050405020304" pitchFamily="18" charset="0"/>
              </a:rPr>
              <a:t>=MID(K2,FIND("T",K2)-(LEN(K2)-3),(LEN(K2)-3))</a:t>
            </a:r>
          </a:p>
          <a:p>
            <a:pPr marL="0" indent="0">
              <a:lnSpc>
                <a:spcPct val="107000"/>
              </a:lnSpc>
              <a:buNone/>
            </a:pPr>
            <a:endParaRPr lang="en-GB" sz="1200" b="1"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GB" sz="1200" dirty="0">
                <a:effectLst/>
                <a:latin typeface="Calibri" panose="020F0502020204030204" pitchFamily="34" charset="0"/>
                <a:ea typeface="Calibri" panose="020F0502020204030204" pitchFamily="34" charset="0"/>
                <a:cs typeface="Times New Roman" panose="02020603050405020304" pitchFamily="18" charset="0"/>
              </a:rPr>
              <a:t>Filtered both new columns to remove all formula in </a:t>
            </a:r>
            <a:r>
              <a:rPr lang="en-GB" sz="1200" b="1" dirty="0">
                <a:effectLst/>
                <a:latin typeface="Calibri" panose="020F0502020204030204" pitchFamily="34" charset="0"/>
                <a:ea typeface="Calibri" panose="020F0502020204030204" pitchFamily="34" charset="0"/>
                <a:cs typeface="Times New Roman" panose="02020603050405020304" pitchFamily="18" charset="0"/>
              </a:rPr>
              <a:t>‘#VALUE!’ </a:t>
            </a:r>
            <a:r>
              <a:rPr lang="en-GB" sz="1200" dirty="0">
                <a:effectLst/>
                <a:latin typeface="Calibri" panose="020F0502020204030204" pitchFamily="34" charset="0"/>
                <a:ea typeface="Calibri" panose="020F0502020204030204" pitchFamily="34" charset="0"/>
                <a:cs typeface="Times New Roman" panose="02020603050405020304" pitchFamily="18" charset="0"/>
              </a:rPr>
              <a:t>cells so they will show up as </a:t>
            </a:r>
            <a:r>
              <a:rPr lang="en-GB" sz="1200" b="1" dirty="0">
                <a:effectLst/>
                <a:latin typeface="Calibri" panose="020F0502020204030204" pitchFamily="34" charset="0"/>
                <a:ea typeface="Calibri" panose="020F0502020204030204" pitchFamily="34" charset="0"/>
                <a:cs typeface="Times New Roman" panose="02020603050405020304" pitchFamily="18" charset="0"/>
              </a:rPr>
              <a:t>‘Blank’ </a:t>
            </a:r>
            <a:r>
              <a:rPr lang="en-GB" sz="1200" dirty="0">
                <a:effectLst/>
                <a:latin typeface="Calibri" panose="020F0502020204030204" pitchFamily="34" charset="0"/>
                <a:ea typeface="Calibri" panose="020F0502020204030204" pitchFamily="34" charset="0"/>
                <a:cs typeface="Times New Roman" panose="02020603050405020304" pitchFamily="18" charset="0"/>
              </a:rPr>
              <a:t>when filtered</a:t>
            </a:r>
          </a:p>
          <a:p>
            <a:pPr marL="0" lvl="0" indent="0">
              <a:lnSpc>
                <a:spcPct val="107000"/>
              </a:lnSpc>
              <a:buNone/>
            </a:pPr>
            <a:endParaRPr lang="en-GB"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GB" sz="1200" dirty="0">
                <a:effectLst/>
                <a:latin typeface="Calibri" panose="020F0502020204030204" pitchFamily="34" charset="0"/>
                <a:ea typeface="Calibri" panose="020F0502020204030204" pitchFamily="34" charset="0"/>
                <a:cs typeface="Times New Roman" panose="02020603050405020304" pitchFamily="18" charset="0"/>
              </a:rPr>
              <a:t>Created new column ‘Transfer Fee Main’ to incorporate both transfer fee columns together with same unit of measurement to enable comparison.</a:t>
            </a:r>
          </a:p>
          <a:p>
            <a:pPr>
              <a:lnSpc>
                <a:spcPct val="107000"/>
              </a:lnSpc>
            </a:pPr>
            <a:r>
              <a:rPr lang="en-GB" sz="1200" dirty="0">
                <a:effectLst/>
                <a:latin typeface="Calibri" panose="020F0502020204030204" pitchFamily="34" charset="0"/>
                <a:ea typeface="Calibri" panose="020F0502020204030204" pitchFamily="34" charset="0"/>
                <a:cs typeface="Times New Roman" panose="02020603050405020304" pitchFamily="18" charset="0"/>
              </a:rPr>
              <a:t>Multiplied all </a:t>
            </a:r>
            <a:r>
              <a:rPr lang="en-GB" sz="1200" b="1" dirty="0">
                <a:effectLst/>
                <a:latin typeface="Calibri" panose="020F0502020204030204" pitchFamily="34" charset="0"/>
                <a:ea typeface="Calibri" panose="020F0502020204030204" pitchFamily="34" charset="0"/>
                <a:cs typeface="Times New Roman" panose="02020603050405020304" pitchFamily="18" charset="0"/>
              </a:rPr>
              <a:t>‘Th.’ Cells by 1,000 </a:t>
            </a:r>
            <a:r>
              <a:rPr lang="en-GB" sz="1200" dirty="0">
                <a:effectLst/>
                <a:latin typeface="Calibri" panose="020F0502020204030204" pitchFamily="34" charset="0"/>
                <a:ea typeface="Calibri" panose="020F0502020204030204" pitchFamily="34" charset="0"/>
                <a:cs typeface="Times New Roman" panose="02020603050405020304" pitchFamily="18" charset="0"/>
              </a:rPr>
              <a:t>and all </a:t>
            </a:r>
            <a:r>
              <a:rPr lang="en-GB" sz="1200" b="1" dirty="0">
                <a:effectLst/>
                <a:latin typeface="Calibri" panose="020F0502020204030204" pitchFamily="34" charset="0"/>
                <a:ea typeface="Calibri" panose="020F0502020204030204" pitchFamily="34" charset="0"/>
                <a:cs typeface="Times New Roman" panose="02020603050405020304" pitchFamily="18" charset="0"/>
              </a:rPr>
              <a:t>‘m’ cells by 1,000,000 </a:t>
            </a:r>
            <a:r>
              <a:rPr lang="en-GB" sz="1200" dirty="0">
                <a:effectLst/>
                <a:latin typeface="Calibri" panose="020F0502020204030204" pitchFamily="34" charset="0"/>
                <a:ea typeface="Calibri" panose="020F0502020204030204" pitchFamily="34" charset="0"/>
                <a:cs typeface="Times New Roman" panose="02020603050405020304" pitchFamily="18" charset="0"/>
              </a:rPr>
              <a:t>with the </a:t>
            </a:r>
            <a:r>
              <a:rPr lang="en-GB" sz="1200" b="1" dirty="0">
                <a:effectLst/>
                <a:latin typeface="Calibri" panose="020F0502020204030204" pitchFamily="34" charset="0"/>
                <a:ea typeface="Calibri" panose="020F0502020204030204" pitchFamily="34" charset="0"/>
                <a:cs typeface="Times New Roman" panose="02020603050405020304" pitchFamily="18" charset="0"/>
              </a:rPr>
              <a:t>formula: =IF(L2="",M2*1000,L2*1000000)</a:t>
            </a:r>
          </a:p>
        </p:txBody>
      </p:sp>
      <p:sp>
        <p:nvSpPr>
          <p:cNvPr id="4" name="Title 1">
            <a:extLst>
              <a:ext uri="{FF2B5EF4-FFF2-40B4-BE49-F238E27FC236}">
                <a16:creationId xmlns:a16="http://schemas.microsoft.com/office/drawing/2014/main" id="{A8AADF39-38B4-CBA3-DB2E-74F91D884D02}"/>
              </a:ext>
            </a:extLst>
          </p:cNvPr>
          <p:cNvSpPr>
            <a:spLocks noGrp="1"/>
          </p:cNvSpPr>
          <p:nvPr>
            <p:ph type="title"/>
          </p:nvPr>
        </p:nvSpPr>
        <p:spPr>
          <a:xfrm>
            <a:off x="1155700" y="973138"/>
            <a:ext cx="8761413" cy="708025"/>
          </a:xfrm>
        </p:spPr>
        <p:txBody>
          <a:bodyPr/>
          <a:lstStyle/>
          <a:p>
            <a:r>
              <a:rPr lang="en-GB" dirty="0"/>
              <a:t>Data Cleaning </a:t>
            </a:r>
            <a:br>
              <a:rPr lang="en-GB" dirty="0"/>
            </a:br>
            <a:r>
              <a:rPr lang="en-GB" dirty="0"/>
              <a:t>Continued…(4)</a:t>
            </a:r>
          </a:p>
        </p:txBody>
      </p:sp>
      <p:pic>
        <p:nvPicPr>
          <p:cNvPr id="6" name="Picture 5">
            <a:extLst>
              <a:ext uri="{FF2B5EF4-FFF2-40B4-BE49-F238E27FC236}">
                <a16:creationId xmlns:a16="http://schemas.microsoft.com/office/drawing/2014/main" id="{02FDE18D-05D1-0905-5B2E-D6B0B498AFE3}"/>
              </a:ext>
            </a:extLst>
          </p:cNvPr>
          <p:cNvPicPr>
            <a:picLocks noChangeAspect="1"/>
          </p:cNvPicPr>
          <p:nvPr/>
        </p:nvPicPr>
        <p:blipFill>
          <a:blip r:embed="rId2"/>
          <a:stretch>
            <a:fillRect/>
          </a:stretch>
        </p:blipFill>
        <p:spPr>
          <a:xfrm>
            <a:off x="4656560" y="466320"/>
            <a:ext cx="3573040" cy="1797486"/>
          </a:xfrm>
          <a:prstGeom prst="rect">
            <a:avLst/>
          </a:prstGeom>
        </p:spPr>
      </p:pic>
    </p:spTree>
    <p:extLst>
      <p:ext uri="{BB962C8B-B14F-4D97-AF65-F5344CB8AC3E}">
        <p14:creationId xmlns:p14="http://schemas.microsoft.com/office/powerpoint/2010/main" val="36366461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585D1-CA41-CC0E-B7CB-64396E6F823C}"/>
              </a:ext>
            </a:extLst>
          </p:cNvPr>
          <p:cNvSpPr>
            <a:spLocks noGrp="1"/>
          </p:cNvSpPr>
          <p:nvPr>
            <p:ph type="title"/>
          </p:nvPr>
        </p:nvSpPr>
        <p:spPr/>
        <p:txBody>
          <a:bodyPr/>
          <a:lstStyle/>
          <a:p>
            <a:r>
              <a:rPr lang="en-GB" dirty="0"/>
              <a:t>What is the Question?</a:t>
            </a:r>
          </a:p>
        </p:txBody>
      </p:sp>
      <p:sp>
        <p:nvSpPr>
          <p:cNvPr id="3" name="Content Placeholder 2">
            <a:extLst>
              <a:ext uri="{FF2B5EF4-FFF2-40B4-BE49-F238E27FC236}">
                <a16:creationId xmlns:a16="http://schemas.microsoft.com/office/drawing/2014/main" id="{CC5C4AAB-F4B6-2CC0-20A7-04A730602C9F}"/>
              </a:ext>
            </a:extLst>
          </p:cNvPr>
          <p:cNvSpPr>
            <a:spLocks noGrp="1"/>
          </p:cNvSpPr>
          <p:nvPr>
            <p:ph idx="1"/>
          </p:nvPr>
        </p:nvSpPr>
        <p:spPr>
          <a:xfrm>
            <a:off x="1154955" y="2947386"/>
            <a:ext cx="8761412" cy="3072414"/>
          </a:xfrm>
        </p:spPr>
        <p:txBody>
          <a:bodyPr>
            <a:normAutofit/>
          </a:bodyPr>
          <a:lstStyle/>
          <a:p>
            <a:pPr marL="0" indent="0">
              <a:buNone/>
            </a:pPr>
            <a:r>
              <a:rPr lang="en-GB" sz="1200" dirty="0">
                <a:effectLst/>
                <a:latin typeface="Calibri" panose="020F0502020204030204" pitchFamily="34" charset="0"/>
                <a:ea typeface="Calibri" panose="020F0502020204030204" pitchFamily="34" charset="0"/>
                <a:cs typeface="Times New Roman" panose="02020603050405020304" pitchFamily="18" charset="0"/>
              </a:rPr>
              <a:t>Analyse 2021 global transfer fees paid in order to identify and compare each of the following, for both highest average transfer fee paid per player and highest total sum of transfers:</a:t>
            </a:r>
          </a:p>
          <a:p>
            <a:pPr marL="0" indent="0">
              <a:buNone/>
            </a:pP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GB" sz="1200" b="1" dirty="0">
                <a:effectLst/>
                <a:latin typeface="Calibri" panose="020F0502020204030204" pitchFamily="34" charset="0"/>
                <a:ea typeface="Calibri" panose="020F0502020204030204" pitchFamily="34" charset="0"/>
                <a:cs typeface="Times New Roman" panose="02020603050405020304" pitchFamily="18" charset="0"/>
              </a:rPr>
              <a:t>Top 5 countries/leagues</a:t>
            </a:r>
          </a:p>
          <a:p>
            <a:pPr>
              <a:lnSpc>
                <a:spcPct val="107000"/>
              </a:lnSpc>
            </a:pPr>
            <a:r>
              <a:rPr lang="en-GB" sz="1200" b="1" dirty="0">
                <a:effectLst/>
                <a:latin typeface="Calibri" panose="020F0502020204030204" pitchFamily="34" charset="0"/>
                <a:ea typeface="Calibri" panose="020F0502020204030204" pitchFamily="34" charset="0"/>
                <a:cs typeface="Times New Roman" panose="02020603050405020304" pitchFamily="18" charset="0"/>
              </a:rPr>
              <a:t>Top 5 clubs per league</a:t>
            </a:r>
          </a:p>
          <a:p>
            <a:pPr>
              <a:lnSpc>
                <a:spcPct val="107000"/>
              </a:lnSpc>
            </a:pPr>
            <a:r>
              <a:rPr lang="en-GB" sz="1200" b="1" dirty="0">
                <a:effectLst/>
                <a:latin typeface="Calibri" panose="020F0502020204030204" pitchFamily="34" charset="0"/>
                <a:ea typeface="Calibri" panose="020F0502020204030204" pitchFamily="34" charset="0"/>
                <a:cs typeface="Times New Roman" panose="02020603050405020304" pitchFamily="18" charset="0"/>
              </a:rPr>
              <a:t>Most expensive position</a:t>
            </a:r>
          </a:p>
          <a:p>
            <a:pPr>
              <a:lnSpc>
                <a:spcPct val="107000"/>
              </a:lnSpc>
              <a:spcAft>
                <a:spcPts val="800"/>
              </a:spcAft>
            </a:pPr>
            <a:r>
              <a:rPr lang="en-GB" sz="1200" b="1" dirty="0">
                <a:effectLst/>
                <a:latin typeface="Calibri" panose="020F0502020204030204" pitchFamily="34" charset="0"/>
                <a:ea typeface="Calibri" panose="020F0502020204030204" pitchFamily="34" charset="0"/>
                <a:cs typeface="Times New Roman" panose="02020603050405020304" pitchFamily="18" charset="0"/>
              </a:rPr>
              <a:t>Most expensive age range</a:t>
            </a:r>
          </a:p>
        </p:txBody>
      </p:sp>
      <p:pic>
        <p:nvPicPr>
          <p:cNvPr id="6" name="Picture 5">
            <a:extLst>
              <a:ext uri="{FF2B5EF4-FFF2-40B4-BE49-F238E27FC236}">
                <a16:creationId xmlns:a16="http://schemas.microsoft.com/office/drawing/2014/main" id="{F234E424-AD5D-6FBD-65F4-CAC937DF4F6B}"/>
              </a:ext>
            </a:extLst>
          </p:cNvPr>
          <p:cNvPicPr>
            <a:picLocks noChangeAspect="1"/>
          </p:cNvPicPr>
          <p:nvPr/>
        </p:nvPicPr>
        <p:blipFill>
          <a:blip r:embed="rId2"/>
          <a:stretch>
            <a:fillRect/>
          </a:stretch>
        </p:blipFill>
        <p:spPr>
          <a:xfrm>
            <a:off x="5240599" y="3781888"/>
            <a:ext cx="4436061" cy="2764728"/>
          </a:xfrm>
          <a:prstGeom prst="rect">
            <a:avLst/>
          </a:prstGeom>
        </p:spPr>
      </p:pic>
    </p:spTree>
    <p:extLst>
      <p:ext uri="{BB962C8B-B14F-4D97-AF65-F5344CB8AC3E}">
        <p14:creationId xmlns:p14="http://schemas.microsoft.com/office/powerpoint/2010/main" val="28884487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DF602-2B48-4FF3-7262-C032AE738431}"/>
              </a:ext>
            </a:extLst>
          </p:cNvPr>
          <p:cNvSpPr>
            <a:spLocks noGrp="1"/>
          </p:cNvSpPr>
          <p:nvPr>
            <p:ph type="title"/>
          </p:nvPr>
        </p:nvSpPr>
        <p:spPr/>
        <p:txBody>
          <a:bodyPr/>
          <a:lstStyle/>
          <a:p>
            <a:r>
              <a:rPr lang="en-GB" dirty="0"/>
              <a:t>Top 5 Countries/Leagues:</a:t>
            </a:r>
            <a:br>
              <a:rPr lang="en-GB" dirty="0"/>
            </a:br>
            <a:endParaRPr lang="en-GB" dirty="0"/>
          </a:p>
        </p:txBody>
      </p:sp>
      <p:pic>
        <p:nvPicPr>
          <p:cNvPr id="7" name="Picture 6">
            <a:extLst>
              <a:ext uri="{FF2B5EF4-FFF2-40B4-BE49-F238E27FC236}">
                <a16:creationId xmlns:a16="http://schemas.microsoft.com/office/drawing/2014/main" id="{1952CABB-C1A7-9611-5CCB-8F59E99C59C4}"/>
              </a:ext>
            </a:extLst>
          </p:cNvPr>
          <p:cNvPicPr>
            <a:picLocks noChangeAspect="1"/>
          </p:cNvPicPr>
          <p:nvPr/>
        </p:nvPicPr>
        <p:blipFill>
          <a:blip r:embed="rId2"/>
          <a:stretch>
            <a:fillRect/>
          </a:stretch>
        </p:blipFill>
        <p:spPr>
          <a:xfrm>
            <a:off x="532918" y="3032607"/>
            <a:ext cx="11126164" cy="2674852"/>
          </a:xfrm>
          <a:prstGeom prst="rect">
            <a:avLst/>
          </a:prstGeom>
        </p:spPr>
      </p:pic>
    </p:spTree>
    <p:extLst>
      <p:ext uri="{BB962C8B-B14F-4D97-AF65-F5344CB8AC3E}">
        <p14:creationId xmlns:p14="http://schemas.microsoft.com/office/powerpoint/2010/main" val="35388518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17016-3A3A-C96A-6555-8A97AA902D6E}"/>
              </a:ext>
            </a:extLst>
          </p:cNvPr>
          <p:cNvSpPr>
            <a:spLocks noGrp="1"/>
          </p:cNvSpPr>
          <p:nvPr>
            <p:ph type="title"/>
          </p:nvPr>
        </p:nvSpPr>
        <p:spPr/>
        <p:txBody>
          <a:bodyPr/>
          <a:lstStyle/>
          <a:p>
            <a:r>
              <a:rPr lang="en-GB" dirty="0"/>
              <a:t>Top 5’s Premier League:</a:t>
            </a:r>
            <a:br>
              <a:rPr lang="en-GB" dirty="0"/>
            </a:br>
            <a:r>
              <a:rPr lang="en-GB" sz="1400" dirty="0"/>
              <a:t>Avg. Transfer Fee: Chelsea, Man City, Man Utd, Newcastle, Aston Villa.</a:t>
            </a:r>
            <a:br>
              <a:rPr lang="en-GB" sz="1400" dirty="0"/>
            </a:br>
            <a:r>
              <a:rPr lang="en-GB" sz="1400" dirty="0"/>
              <a:t>Sum of Transfer Fee’s: Arsenal, Man Utd, Man City, Aston Villa, Chelsea.</a:t>
            </a:r>
          </a:p>
        </p:txBody>
      </p:sp>
      <p:sp>
        <p:nvSpPr>
          <p:cNvPr id="3" name="Content Placeholder 2">
            <a:extLst>
              <a:ext uri="{FF2B5EF4-FFF2-40B4-BE49-F238E27FC236}">
                <a16:creationId xmlns:a16="http://schemas.microsoft.com/office/drawing/2014/main" id="{C27218D6-80B1-BF36-D456-38DD79E0C4CE}"/>
              </a:ext>
            </a:extLst>
          </p:cNvPr>
          <p:cNvSpPr>
            <a:spLocks noGrp="1"/>
          </p:cNvSpPr>
          <p:nvPr>
            <p:ph idx="1"/>
          </p:nvPr>
        </p:nvSpPr>
        <p:spPr/>
        <p:txBody>
          <a:bodyPr/>
          <a:lstStyle/>
          <a:p>
            <a:pPr marL="0" indent="0">
              <a:buNone/>
            </a:pPr>
            <a:endParaRPr lang="en-GB" dirty="0"/>
          </a:p>
        </p:txBody>
      </p:sp>
      <p:pic>
        <p:nvPicPr>
          <p:cNvPr id="5" name="Picture 4">
            <a:extLst>
              <a:ext uri="{FF2B5EF4-FFF2-40B4-BE49-F238E27FC236}">
                <a16:creationId xmlns:a16="http://schemas.microsoft.com/office/drawing/2014/main" id="{8CB36E59-7907-3E09-C319-50F8746445A7}"/>
              </a:ext>
            </a:extLst>
          </p:cNvPr>
          <p:cNvPicPr>
            <a:picLocks noChangeAspect="1"/>
          </p:cNvPicPr>
          <p:nvPr/>
        </p:nvPicPr>
        <p:blipFill>
          <a:blip r:embed="rId2"/>
          <a:stretch>
            <a:fillRect/>
          </a:stretch>
        </p:blipFill>
        <p:spPr>
          <a:xfrm>
            <a:off x="965341" y="2303716"/>
            <a:ext cx="10477975" cy="4176986"/>
          </a:xfrm>
          <a:prstGeom prst="rect">
            <a:avLst/>
          </a:prstGeom>
        </p:spPr>
      </p:pic>
    </p:spTree>
    <p:extLst>
      <p:ext uri="{BB962C8B-B14F-4D97-AF65-F5344CB8AC3E}">
        <p14:creationId xmlns:p14="http://schemas.microsoft.com/office/powerpoint/2010/main" val="269497915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docProps/app.xml><?xml version="1.0" encoding="utf-8"?>
<Properties xmlns="http://schemas.openxmlformats.org/officeDocument/2006/extended-properties" xmlns:vt="http://schemas.openxmlformats.org/officeDocument/2006/docPropsVTypes">
  <Template>Ion Boardroom</Template>
  <TotalTime>0</TotalTime>
  <Words>909</Words>
  <Application>Microsoft Office PowerPoint</Application>
  <PresentationFormat>Widescreen</PresentationFormat>
  <Paragraphs>61</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Century Gothic</vt:lpstr>
      <vt:lpstr>Wingdings 3</vt:lpstr>
      <vt:lpstr>Ion Boardroom</vt:lpstr>
      <vt:lpstr>Data Analyst Bootcamp</vt:lpstr>
      <vt:lpstr>Initial Concept &amp; Finding Data</vt:lpstr>
      <vt:lpstr>Data Cleaning Process</vt:lpstr>
      <vt:lpstr>Data Cleaning  Continued…(2)</vt:lpstr>
      <vt:lpstr>Data Cleaning  Continued…(3)</vt:lpstr>
      <vt:lpstr>Data Cleaning  Continued…(4)</vt:lpstr>
      <vt:lpstr>What is the Question?</vt:lpstr>
      <vt:lpstr>Top 5 Countries/Leagues: </vt:lpstr>
      <vt:lpstr>Top 5’s Premier League: Avg. Transfer Fee: Chelsea, Man City, Man Utd, Newcastle, Aston Villa. Sum of Transfer Fee’s: Arsenal, Man Utd, Man City, Aston Villa, Chelsea.</vt:lpstr>
      <vt:lpstr>Top 5’s Serie A: Avg. Transfer Fee: Napoli, AS Roma, Juventus, Atalanta, AC Milan. Sum of Transfer Fee’s: AS Roma, Atalanta, AC Milan, Juventus, Genoa.</vt:lpstr>
      <vt:lpstr>Top 5’s Bundesliga: Avg. Transfer Fee: FC Bayern, Bor. Dortmund, RB Leipzig, Vfl Wolfsburg, Bay. Leverkusen. Sum of Transfer Fee’s: RB Leipzig, Bay. Leverkusen, FC Bayern, Vfl Wolfsburg, Bor. Dortmund.</vt:lpstr>
      <vt:lpstr>Top 5’s Ligue 1: Avg. Transfer Fee: Paris SG, Monaco, Stade Rennais, OGC Nice, Marseille. Sum of Transfer Fee’s: Paris SG, Stade Rennais, Monaco, OGC Nice, Marseille.</vt:lpstr>
      <vt:lpstr>Top 5’s La Liga: Avg. Transfer Fee: Real Madrid, Atletico Madrid, Barcelona, Villarreal, Sevilla FC. Sum of Transfer Fee’s: Atletico Madrid, Villarreal, Sevilla, Real Madrid, Getafe.</vt:lpstr>
      <vt:lpstr>Limitations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Lee Coyne</dc:creator>
  <cp:lastModifiedBy>Lee Coyne</cp:lastModifiedBy>
  <cp:revision>45</cp:revision>
  <dcterms:created xsi:type="dcterms:W3CDTF">2022-06-02T22:34:46Z</dcterms:created>
  <dcterms:modified xsi:type="dcterms:W3CDTF">2022-06-03T09:31:12Z</dcterms:modified>
</cp:coreProperties>
</file>