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2" r:id="rId4"/>
    <p:sldId id="363" r:id="rId5"/>
    <p:sldId id="368" r:id="rId6"/>
    <p:sldId id="364" r:id="rId7"/>
    <p:sldId id="365" r:id="rId8"/>
    <p:sldId id="366" r:id="rId9"/>
    <p:sldId id="367" r:id="rId10"/>
    <p:sldId id="369" r:id="rId11"/>
    <p:sldId id="371" r:id="rId12"/>
    <p:sldId id="373" r:id="rId13"/>
    <p:sldId id="374" r:id="rId14"/>
    <p:sldId id="372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6" r:id="rId26"/>
    <p:sldId id="385" r:id="rId27"/>
    <p:sldId id="387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D3490-0678-8913-0B87-F5551F5BA97B}" v="709" dt="2024-09-26T11:00:23.794"/>
    <p1510:client id="{AEC5B560-211D-F632-020A-DAABF0B6B21B}" v="421" dt="2024-09-25T21:04:03.104"/>
    <p1510:client id="{C3C08B1F-3C4A-F814-B940-708D9715DBBA}" v="53" dt="2024-09-26T20:09:2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pytorch.io/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github.com/hunkim/PyTorchZeroToAl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to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Manual </a:t>
            </a:r>
            <a:r>
              <a:rPr lang="pt-PT" sz="3000" dirty="0" err="1">
                <a:ea typeface="+mn-lt"/>
                <a:cs typeface="+mn-lt"/>
              </a:rPr>
              <a:t>Weight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Update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E01AD98C-2A94-BC22-F5C0-4D7688F5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02" y="1934140"/>
            <a:ext cx="5564377" cy="4629958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56F33D9-91B2-796B-A4EC-84D59B4E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847" y="3831553"/>
            <a:ext cx="4562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8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05802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Optimizers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optim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subpackage</a:t>
            </a:r>
            <a:r>
              <a:rPr lang="pt-PT" sz="3000" dirty="0">
                <a:ea typeface="+mn-lt"/>
                <a:cs typeface="+mn-lt"/>
              </a:rPr>
              <a:t>):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Adam, </a:t>
            </a:r>
            <a:r>
              <a:rPr lang="pt-PT" sz="2600" err="1">
                <a:ea typeface="+mn-lt"/>
                <a:cs typeface="+mn-lt"/>
              </a:rPr>
              <a:t>Adagrad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Adadelta</a:t>
            </a:r>
            <a:r>
              <a:rPr lang="pt-PT" sz="2600" dirty="0">
                <a:ea typeface="+mn-lt"/>
                <a:cs typeface="+mn-lt"/>
              </a:rPr>
              <a:t>, SGD, </a:t>
            </a:r>
            <a:r>
              <a:rPr lang="pt-PT" sz="2600" err="1">
                <a:ea typeface="+mn-lt"/>
                <a:cs typeface="+mn-lt"/>
              </a:rPr>
              <a:t>etc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Manually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ok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small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weights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Imagine </a:t>
            </a:r>
            <a:r>
              <a:rPr lang="pt-PT" sz="2200" err="1">
                <a:ea typeface="+mn-lt"/>
                <a:cs typeface="+mn-lt"/>
              </a:rPr>
              <a:t>updating</a:t>
            </a:r>
            <a:r>
              <a:rPr lang="pt-PT" sz="2200" dirty="0">
                <a:ea typeface="+mn-lt"/>
                <a:cs typeface="+mn-lt"/>
              </a:rPr>
              <a:t> 100k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!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optimizer</a:t>
            </a:r>
            <a:r>
              <a:rPr lang="pt-PT" sz="2600" dirty="0">
                <a:ea typeface="+mn-lt"/>
                <a:cs typeface="+mn-lt"/>
              </a:rPr>
              <a:t> takes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parameters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learning</a:t>
            </a:r>
            <a:r>
              <a:rPr lang="pt-PT" sz="2600" b="1" dirty="0">
                <a:ea typeface="+mn-lt"/>
                <a:cs typeface="+mn-lt"/>
              </a:rPr>
              <a:t> rate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use (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possibly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many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hyper-parameters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well</a:t>
            </a:r>
            <a:r>
              <a:rPr lang="pt-PT" sz="2600" dirty="0">
                <a:ea typeface="+mn-lt"/>
                <a:cs typeface="+mn-lt"/>
              </a:rPr>
              <a:t>!)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performs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updates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9" name="Imagem 8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52E26CE5-94C3-2FF8-216C-665C7E0D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323975"/>
            <a:ext cx="4162425" cy="3848100"/>
          </a:xfrm>
          <a:prstGeom prst="rect">
            <a:avLst/>
          </a:prstGeom>
        </p:spPr>
      </p:pic>
      <p:pic>
        <p:nvPicPr>
          <p:cNvPr id="10" name="Imagem 9" descr="Uma imagem com texto, captura de ecrã, Tipo de letra, tipografia&#10;&#10;Descrição gerada automaticamente">
            <a:extLst>
              <a:ext uri="{FF2B5EF4-FFF2-40B4-BE49-F238E27FC236}">
                <a16:creationId xmlns:a16="http://schemas.microsoft.com/office/drawing/2014/main" id="{72A23CD5-0841-386E-4D69-65AE371F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5186363"/>
            <a:ext cx="19812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9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L1 (MAE), MSE, </a:t>
            </a:r>
            <a:r>
              <a:rPr lang="pt-PT" sz="2600" dirty="0" err="1">
                <a:ea typeface="+mn-lt"/>
                <a:cs typeface="+mn-lt"/>
              </a:rPr>
              <a:t>CrossEntropy</a:t>
            </a:r>
            <a:r>
              <a:rPr lang="pt-PT" sz="2600" dirty="0">
                <a:ea typeface="+mn-lt"/>
                <a:cs typeface="+mn-lt"/>
              </a:rPr>
              <a:t>, BCE, </a:t>
            </a:r>
            <a:r>
              <a:rPr lang="pt-PT" sz="2600" dirty="0" err="1">
                <a:ea typeface="+mn-lt"/>
                <a:cs typeface="+mn-lt"/>
              </a:rPr>
              <a:t>etc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CCD5990C-5CB2-28F7-06E9-35D2A6D7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21" y="2401018"/>
            <a:ext cx="4019737" cy="4155057"/>
          </a:xfrm>
          <a:prstGeom prst="rect">
            <a:avLst/>
          </a:prstGeom>
        </p:spPr>
      </p:pic>
      <p:pic>
        <p:nvPicPr>
          <p:cNvPr id="9" name="Imagem 8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ECFA9506-BF60-3C02-E156-82D3A3613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56" y="4179318"/>
            <a:ext cx="35433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ftom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Module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components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/>
            <a:r>
              <a:rPr lang="pt-PT" sz="2200" i="1" dirty="0">
                <a:ea typeface="+mn-lt"/>
                <a:cs typeface="+mn-lt"/>
              </a:rPr>
              <a:t>__</a:t>
            </a:r>
            <a:r>
              <a:rPr lang="pt-PT" sz="2200" i="1" dirty="0" err="1">
                <a:ea typeface="+mn-lt"/>
                <a:cs typeface="+mn-lt"/>
              </a:rPr>
              <a:t>init</a:t>
            </a:r>
            <a:r>
              <a:rPr lang="pt-PT" sz="2200" i="1" dirty="0">
                <a:ea typeface="+mn-lt"/>
                <a:cs typeface="+mn-lt"/>
              </a:rPr>
              <a:t>__(self):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defines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make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- in </a:t>
            </a:r>
            <a:r>
              <a:rPr lang="pt-PT" sz="2200" dirty="0" err="1">
                <a:ea typeface="+mn-lt"/>
                <a:cs typeface="+mn-lt"/>
              </a:rPr>
              <a:t>our</a:t>
            </a:r>
            <a:r>
              <a:rPr lang="pt-PT" sz="2200" dirty="0">
                <a:ea typeface="+mn-lt"/>
                <a:cs typeface="+mn-lt"/>
              </a:rPr>
              <a:t> case, </a:t>
            </a:r>
            <a:r>
              <a:rPr lang="pt-PT" sz="2200" dirty="0" err="1">
                <a:ea typeface="+mn-lt"/>
                <a:cs typeface="+mn-lt"/>
              </a:rPr>
              <a:t>two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, w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b (</a:t>
            </a:r>
            <a:r>
              <a:rPr lang="pt-PT" sz="2200" dirty="0" err="1">
                <a:ea typeface="+mn-lt"/>
                <a:cs typeface="+mn-lt"/>
              </a:rPr>
              <a:t>but</a:t>
            </a:r>
            <a:r>
              <a:rPr lang="pt-PT" sz="2200" dirty="0">
                <a:ea typeface="+mn-lt"/>
                <a:cs typeface="+mn-lt"/>
              </a:rPr>
              <a:t> can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anything</a:t>
            </a:r>
            <a:r>
              <a:rPr lang="pt-PT" sz="2200" dirty="0">
                <a:ea typeface="+mn-lt"/>
                <a:cs typeface="+mn-lt"/>
              </a:rPr>
              <a:t>!)</a:t>
            </a:r>
          </a:p>
          <a:p>
            <a:pPr lvl="2" algn="just"/>
            <a:r>
              <a:rPr lang="pt-PT" sz="2200" i="1" dirty="0" err="1"/>
              <a:t>forward</a:t>
            </a:r>
            <a:r>
              <a:rPr lang="pt-PT" sz="2200" i="1" dirty="0"/>
              <a:t>(self, x):</a:t>
            </a:r>
            <a:r>
              <a:rPr lang="pt-PT" sz="2200" dirty="0"/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performs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actual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is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outputs a </a:t>
            </a:r>
            <a:r>
              <a:rPr lang="pt-PT" sz="2200" dirty="0" err="1">
                <a:ea typeface="+mn-lt"/>
                <a:cs typeface="+mn-lt"/>
              </a:rPr>
              <a:t>prediction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given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input x</a:t>
            </a:r>
            <a:endParaRPr lang="pt-PT" sz="2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07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Properties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model</a:t>
            </a:r>
            <a:r>
              <a:rPr lang="pt-PT" sz="2600" dirty="0">
                <a:ea typeface="+mn-lt"/>
                <a:cs typeface="+mn-lt"/>
              </a:rPr>
              <a:t> = </a:t>
            </a:r>
            <a:r>
              <a:rPr lang="pt-PT" sz="2600" dirty="0" err="1">
                <a:ea typeface="+mn-lt"/>
                <a:cs typeface="+mn-lt"/>
              </a:rPr>
              <a:t>ManualLinearRegression</a:t>
            </a:r>
            <a:r>
              <a:rPr lang="pt-PT" sz="26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model.state_dic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dictionary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with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their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current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values</a:t>
            </a:r>
            <a:endParaRPr lang="pt-PT" sz="2200" dirty="0" err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model.parameters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list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model.train</a:t>
            </a:r>
            <a:r>
              <a:rPr lang="pt-PT" sz="2200" dirty="0">
                <a:ea typeface="+mn-lt"/>
                <a:cs typeface="+mn-lt"/>
              </a:rPr>
              <a:t>()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model.eval</a:t>
            </a:r>
            <a:r>
              <a:rPr lang="pt-PT" sz="22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D17C2A1E-4ECA-57C7-8628-A606C72B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6" y="1868875"/>
            <a:ext cx="3744719" cy="23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Putting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Thinghs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Together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3" name="Marcador de Posição de Conteúdo 12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7C4059D5-4182-0406-B2A8-AA38CBD5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871" y="1184430"/>
            <a:ext cx="5045916" cy="5131923"/>
          </a:xfrm>
        </p:spPr>
      </p:pic>
      <p:pic>
        <p:nvPicPr>
          <p:cNvPr id="14" name="Imagem 1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187F719-43DE-5883-A863-8BC4FB8F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20" y="4540637"/>
            <a:ext cx="5830927" cy="17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1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"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"</a:t>
            </a:r>
            <a:r>
              <a:rPr lang="pt-PT" sz="3000" dirty="0" err="1">
                <a:ea typeface="+mn-lt"/>
                <a:cs typeface="+mn-lt"/>
              </a:rPr>
              <a:t>Sequential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484A126-E207-CE3B-D59D-19535163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1985731"/>
            <a:ext cx="5029200" cy="2143125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0A539419-271E-138F-DC10-E36C48E8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17" y="3430162"/>
            <a:ext cx="5029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304548" cy="53110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/>
              <a:t>3 </a:t>
            </a:r>
            <a:r>
              <a:rPr lang="pt-PT" sz="3000" err="1"/>
              <a:t>components</a:t>
            </a:r>
            <a:r>
              <a:rPr lang="pt-PT" sz="3000"/>
              <a:t>:</a:t>
            </a:r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init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get_item</a:t>
            </a:r>
            <a:r>
              <a:rPr lang="pt-PT" sz="2600" i="1"/>
              <a:t>__(self, </a:t>
            </a:r>
            <a:r>
              <a:rPr lang="pt-PT" sz="2600" i="1" err="1"/>
              <a:t>index</a:t>
            </a:r>
            <a:r>
              <a:rPr lang="pt-PT" sz="2600" i="1"/>
              <a:t>)</a:t>
            </a:r>
            <a:endParaRPr lang="pt-PT" sz="2600" i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len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err="1">
                <a:ea typeface="+mn-lt"/>
                <a:cs typeface="+mn-lt"/>
              </a:rPr>
              <a:t>Unless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cannot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fit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memory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don’t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explictly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define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 Use </a:t>
            </a:r>
            <a:r>
              <a:rPr lang="pt-PT" sz="3000" b="1" i="1" err="1">
                <a:ea typeface="+mn-lt"/>
                <a:cs typeface="+mn-lt"/>
              </a:rPr>
              <a:t>TensorDataset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6C4C9DDF-251F-B3C8-5718-21DEBCF8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81" y="1102059"/>
            <a:ext cx="4134018" cy="4653882"/>
          </a:xfrm>
          <a:prstGeom prst="rect">
            <a:avLst/>
          </a:prstGeom>
        </p:spPr>
      </p:pic>
      <p:pic>
        <p:nvPicPr>
          <p:cNvPr id="9" name="Imagem 8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1E4D3E03-CD60-B8D5-70B8-0D8EB071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08" y="5933740"/>
            <a:ext cx="4588878" cy="6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?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in '</a:t>
            </a:r>
            <a:r>
              <a:rPr lang="pt-PT" sz="3000" b="1" dirty="0" err="1">
                <a:ea typeface="+mn-lt"/>
                <a:cs typeface="+mn-lt"/>
              </a:rPr>
              <a:t>batches</a:t>
            </a:r>
            <a:r>
              <a:rPr lang="pt-PT" sz="3000" dirty="0">
                <a:ea typeface="+mn-lt"/>
                <a:cs typeface="+mn-lt"/>
              </a:rPr>
              <a:t>'!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Use </a:t>
            </a:r>
            <a:r>
              <a:rPr lang="pt-PT" sz="3000" err="1">
                <a:ea typeface="+mn-lt"/>
                <a:cs typeface="+mn-lt"/>
              </a:rPr>
              <a:t>PyTorch's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Dataloader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which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dataset</a:t>
            </a:r>
            <a:r>
              <a:rPr lang="pt-PT" sz="2600" dirty="0">
                <a:ea typeface="+mn-lt"/>
                <a:cs typeface="+mn-lt"/>
              </a:rPr>
              <a:t> to use,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desired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mini-batch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size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we’d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 err="1">
                <a:ea typeface="+mn-lt"/>
                <a:cs typeface="+mn-lt"/>
              </a:rPr>
              <a:t>shuffle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. </a:t>
            </a:r>
            <a:r>
              <a:rPr lang="pt-PT" sz="2600" dirty="0" err="1">
                <a:ea typeface="+mn-lt"/>
                <a:cs typeface="+mn-lt"/>
              </a:rPr>
              <a:t>That’s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Our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loader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iterator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loop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fetch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mini-batch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every</a:t>
            </a:r>
            <a:r>
              <a:rPr lang="pt-PT" sz="2600" dirty="0">
                <a:ea typeface="+mn-lt"/>
                <a:cs typeface="+mn-lt"/>
              </a:rPr>
              <a:t> time.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F34A54E-8B92-43FC-3BBA-99D8982A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" y="5107824"/>
            <a:ext cx="6496050" cy="866775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7BA0967-C38C-CD6A-C740-D10F82F1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88" y="4885405"/>
            <a:ext cx="4871286" cy="13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F0CF5FD-1087-2666-E7D9-925A70CA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97" y="1323472"/>
            <a:ext cx="4359859" cy="4932949"/>
          </a:xfrm>
          <a:prstGeom prst="rect">
            <a:avLst/>
          </a:prstGeom>
        </p:spPr>
      </p:pic>
      <p:pic>
        <p:nvPicPr>
          <p:cNvPr id="11" name="Marcador de Posição de Conteúdo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438DE95-DCB3-DF81-C934-75697814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5642" y="4371265"/>
            <a:ext cx="5940927" cy="1880269"/>
          </a:xfrm>
        </p:spPr>
      </p:pic>
    </p:spTree>
    <p:extLst>
      <p:ext uri="{BB962C8B-B14F-4D97-AF65-F5344CB8AC3E}">
        <p14:creationId xmlns:p14="http://schemas.microsoft.com/office/powerpoint/2010/main" val="17494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Open-</a:t>
            </a:r>
            <a:r>
              <a:rPr lang="pt-PT" b="1" err="1">
                <a:ea typeface="+mn-lt"/>
                <a:cs typeface="+mn-lt"/>
              </a:rPr>
              <a:t>source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framework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developed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Facebook's</a:t>
            </a:r>
            <a:r>
              <a:rPr lang="pt-PT" dirty="0">
                <a:ea typeface="+mn-lt"/>
                <a:cs typeface="+mn-lt"/>
              </a:rPr>
              <a:t> AI Research </a:t>
            </a:r>
            <a:r>
              <a:rPr lang="pt-PT" err="1">
                <a:ea typeface="+mn-lt"/>
                <a:cs typeface="+mn-lt"/>
              </a:rPr>
              <a:t>lab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flexible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building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debugging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Pythonic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intuitive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APIs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Extensive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tutorials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community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Optimized</a:t>
            </a:r>
            <a:r>
              <a:rPr lang="pt-PT" b="1" dirty="0">
                <a:ea typeface="+mn-lt"/>
                <a:cs typeface="+mn-lt"/>
              </a:rPr>
              <a:t> for </a:t>
            </a:r>
            <a:r>
              <a:rPr lang="pt-PT" b="1" dirty="0" err="1">
                <a:ea typeface="+mn-lt"/>
                <a:cs typeface="+mn-lt"/>
              </a:rPr>
              <a:t>both</a:t>
            </a:r>
            <a:r>
              <a:rPr lang="pt-PT" b="1" dirty="0">
                <a:ea typeface="+mn-lt"/>
                <a:cs typeface="+mn-lt"/>
              </a:rPr>
              <a:t> CPU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GPU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Split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Random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validationa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split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random_split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E27520A-832D-7DFA-FA91-410BD45C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513848"/>
            <a:ext cx="85915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01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1: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inference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i="1" err="1">
                <a:ea typeface="+mn-lt"/>
                <a:cs typeface="+mn-lt"/>
              </a:rPr>
              <a:t>state_dict</a:t>
            </a: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Save:</a:t>
            </a:r>
          </a:p>
          <a:p>
            <a:pPr marL="457200" lvl="1" indent="0" algn="just">
              <a:buNone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Load</a:t>
            </a:r>
            <a:r>
              <a:rPr lang="pt-PT" sz="2600" i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convention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pth</a:t>
            </a:r>
            <a:r>
              <a:rPr lang="pt-PT" sz="3000" dirty="0">
                <a:ea typeface="+mn-lt"/>
                <a:cs typeface="+mn-lt"/>
              </a:rPr>
              <a:t> file </a:t>
            </a:r>
            <a:r>
              <a:rPr lang="pt-PT" sz="3000" dirty="0" err="1">
                <a:ea typeface="+mn-lt"/>
                <a:cs typeface="+mn-lt"/>
              </a:rPr>
              <a:t>extension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i="1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endParaRPr lang="pt-PT" sz="2200" i="1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A72CA5-97C6-08F9-94B5-56B95C2C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21" y="2606341"/>
            <a:ext cx="4615948" cy="549107"/>
          </a:xfrm>
          <a:prstGeom prst="rect">
            <a:avLst/>
          </a:prstGeom>
        </p:spPr>
      </p:pic>
      <p:pic>
        <p:nvPicPr>
          <p:cNvPr id="9" name="Imagem 8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D3B896C8-106E-3F5D-7BE9-0B033121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92" y="3428916"/>
            <a:ext cx="7298488" cy="10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2: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Checkpoints – to resume training / </a:t>
            </a:r>
            <a:r>
              <a:rPr lang="pt-PT" sz="2600" dirty="0" err="1">
                <a:ea typeface="+mn-lt"/>
                <a:cs typeface="+mn-lt"/>
              </a:rPr>
              <a:t>inference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Save: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 err="1"/>
              <a:t>Load</a:t>
            </a:r>
            <a:r>
              <a:rPr lang="pt-PT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A11D08CC-1E75-E673-0A0B-C05298DF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8" y="2681288"/>
            <a:ext cx="4743116" cy="1401848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B049B11-DDB2-0FB2-7DF8-4FDF0D78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24" y="4248567"/>
            <a:ext cx="4755983" cy="230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important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things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torch.no_grad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Don't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store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history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computations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model.eval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Tell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compliler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which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run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on</a:t>
            </a:r>
            <a:r>
              <a:rPr lang="pt-PT" sz="2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menu, Tipo de letra&#10;&#10;Descrição gerada automaticamente">
            <a:extLst>
              <a:ext uri="{FF2B5EF4-FFF2-40B4-BE49-F238E27FC236}">
                <a16:creationId xmlns:a16="http://schemas.microsoft.com/office/drawing/2014/main" id="{94E500DD-46A5-EDE5-D73A-1CFA127E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32" y="1133559"/>
            <a:ext cx="43434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TensorboardX</a:t>
            </a:r>
            <a:r>
              <a:rPr lang="pt-PT" sz="3000" dirty="0">
                <a:ea typeface="+mn-lt"/>
                <a:cs typeface="+mn-lt"/>
              </a:rPr>
              <a:t> (visualize training)</a:t>
            </a:r>
          </a:p>
          <a:p>
            <a:pPr marL="0" indent="0" algn="just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23B6141A-D484-6E8F-9EBF-FC31DD61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05" y="1823696"/>
            <a:ext cx="8996947" cy="52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PyTorchViz</a:t>
            </a:r>
            <a:r>
              <a:rPr lang="pt-PT" sz="3000" dirty="0">
                <a:ea typeface="+mn-lt"/>
                <a:cs typeface="+mn-lt"/>
              </a:rPr>
              <a:t> (visualize </a:t>
            </a:r>
            <a:r>
              <a:rPr lang="pt-PT" sz="3000" dirty="0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graph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1D355F0B-162D-7134-B298-6200996A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35" y="2180389"/>
            <a:ext cx="617753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9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https://github.com/pytorch/pytorch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Tutorials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4"/>
              </a:rPr>
              <a:t>https://github.com/hunkim/PyTorchZeroToAll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5"/>
              </a:rPr>
              <a:t>https://pytorch.org/tutorials/beginner/deep_learning_60min_blitz.html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6"/>
              </a:rPr>
              <a:t>https://www.learnpytorch.io/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218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-to-</a:t>
            </a:r>
            <a:r>
              <a:rPr lang="pt-PT" sz="300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exercise</a:t>
            </a:r>
            <a:endParaRPr lang="pt-PT" err="1"/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  1. </a:t>
            </a:r>
            <a:r>
              <a:rPr lang="pt-PT" sz="2600" err="1">
                <a:ea typeface="+mn-lt"/>
                <a:cs typeface="+mn-lt"/>
              </a:rPr>
              <a:t>Load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data</a:t>
            </a:r>
            <a:endParaRPr lang="pt-PT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  2.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model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  3.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loss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function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  4.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optimizer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  5. </a:t>
            </a: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model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>
                <a:ea typeface="+mn-lt"/>
                <a:cs typeface="+mn-lt"/>
              </a:rPr>
              <a:t>  6. </a:t>
            </a:r>
            <a:r>
              <a:rPr lang="pt-PT" sz="2600" err="1">
                <a:ea typeface="+mn-lt"/>
                <a:cs typeface="+mn-lt"/>
              </a:rPr>
              <a:t>Make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predictions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358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Libraries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0" name="Marcador de Posição de Conteúdo 9" descr="Uma imagem com texto, Tipo de letra, captura de ecrã, Marca&#10;&#10;Descrição gerada automaticamente">
            <a:extLst>
              <a:ext uri="{FF2B5EF4-FFF2-40B4-BE49-F238E27FC236}">
                <a16:creationId xmlns:a16="http://schemas.microsoft.com/office/drawing/2014/main" id="{574E2FFE-D893-5A4C-6F35-E935D688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193" y="988553"/>
            <a:ext cx="8248984" cy="5330323"/>
          </a:xfrm>
        </p:spPr>
      </p:pic>
    </p:spTree>
    <p:extLst>
      <p:ext uri="{BB962C8B-B14F-4D97-AF65-F5344CB8AC3E}">
        <p14:creationId xmlns:p14="http://schemas.microsoft.com/office/powerpoint/2010/main" val="17908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Started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https://pytorch.org/get-started/locally/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depends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: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OS: Linux, Mac, Windows 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Package manager: Conda, </a:t>
            </a:r>
            <a:r>
              <a:rPr lang="pt-PT" sz="2600" dirty="0" err="1">
                <a:ea typeface="+mn-lt"/>
                <a:cs typeface="+mn-lt"/>
              </a:rPr>
              <a:t>Pip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LibTorch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Source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Language</a:t>
            </a:r>
            <a:r>
              <a:rPr lang="pt-PT" sz="2600" dirty="0"/>
              <a:t>: </a:t>
            </a:r>
            <a:r>
              <a:rPr lang="pt-PT" sz="2600" dirty="0" err="1"/>
              <a:t>Python</a:t>
            </a:r>
            <a:r>
              <a:rPr lang="pt-PT" sz="2600" dirty="0"/>
              <a:t>, C++/Java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Cimpute</a:t>
            </a:r>
            <a:r>
              <a:rPr lang="pt-PT" sz="2600" dirty="0"/>
              <a:t> </a:t>
            </a:r>
            <a:r>
              <a:rPr lang="pt-PT" sz="2600" dirty="0" err="1"/>
              <a:t>Platform</a:t>
            </a:r>
            <a:r>
              <a:rPr lang="pt-PT" sz="2600" dirty="0"/>
              <a:t>: CPU, CUDA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70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10" name="Marcador de Posição de Conteúdo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C17F8F7D-F3C7-FE74-A9CF-F0714A1D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0" r="-155"/>
          <a:stretch/>
        </p:blipFill>
        <p:spPr>
          <a:xfrm>
            <a:off x="847198" y="1526234"/>
            <a:ext cx="10501230" cy="3983288"/>
          </a:xfrm>
        </p:spPr>
      </p:pic>
    </p:spTree>
    <p:extLst>
      <p:ext uri="{BB962C8B-B14F-4D97-AF65-F5344CB8AC3E}">
        <p14:creationId xmlns:p14="http://schemas.microsoft.com/office/powerpoint/2010/main" val="76538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A tensor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multi-dimensional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generalizes </a:t>
            </a:r>
            <a:r>
              <a:rPr lang="pt-PT" sz="3000" err="1">
                <a:ea typeface="+mn-lt"/>
                <a:cs typeface="+mn-lt"/>
              </a:rPr>
              <a:t>scalars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matrices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b="1" dirty="0">
                <a:ea typeface="+mn-lt"/>
                <a:cs typeface="+mn-lt"/>
              </a:rPr>
              <a:t>similar to </a:t>
            </a:r>
            <a:r>
              <a:rPr lang="pt-PT" sz="3000" b="1" err="1">
                <a:ea typeface="+mn-lt"/>
                <a:cs typeface="+mn-lt"/>
              </a:rPr>
              <a:t>numpy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Easy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integration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GPU for </a:t>
            </a:r>
            <a:r>
              <a:rPr lang="pt-PT" sz="3000" b="1" err="1">
                <a:ea typeface="+mn-lt"/>
                <a:cs typeface="+mn-lt"/>
              </a:rPr>
              <a:t>accelerated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unlike</a:t>
            </a:r>
            <a:r>
              <a:rPr lang="pt-PT" sz="3000" dirty="0">
                <a:ea typeface="+mn-lt"/>
                <a:cs typeface="+mn-lt"/>
              </a:rPr>
              <a:t> standard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Tensor </a:t>
            </a:r>
            <a:r>
              <a:rPr lang="pt-PT" sz="3000" b="1" dirty="0" err="1">
                <a:ea typeface="+mn-lt"/>
                <a:cs typeface="+mn-lt"/>
              </a:rPr>
              <a:t>operations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also</a:t>
            </a:r>
            <a:r>
              <a:rPr lang="pt-PT" sz="3000" b="1" dirty="0">
                <a:ea typeface="+mn-lt"/>
                <a:cs typeface="+mn-lt"/>
              </a:rPr>
              <a:t> similar to </a:t>
            </a:r>
            <a:r>
              <a:rPr lang="pt-PT" sz="3000" b="1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(rand, </a:t>
            </a:r>
            <a:r>
              <a:rPr lang="pt-PT" sz="3000" dirty="0" err="1">
                <a:ea typeface="+mn-lt"/>
                <a:cs typeface="+mn-lt"/>
              </a:rPr>
              <a:t>ones</a:t>
            </a:r>
            <a:r>
              <a:rPr lang="pt-PT" sz="3000" dirty="0">
                <a:ea typeface="+mn-lt"/>
                <a:cs typeface="+mn-lt"/>
              </a:rPr>
              <a:t>, zeros, </a:t>
            </a:r>
            <a:r>
              <a:rPr lang="pt-PT" sz="3000" dirty="0" err="1">
                <a:ea typeface="+mn-lt"/>
                <a:cs typeface="+mn-lt"/>
              </a:rPr>
              <a:t>indexing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slicing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reshape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transpose</a:t>
            </a:r>
            <a:r>
              <a:rPr lang="pt-PT" sz="3000" dirty="0">
                <a:ea typeface="+mn-lt"/>
                <a:cs typeface="+mn-lt"/>
              </a:rPr>
              <a:t>, cross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multiplication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35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Attributes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tensor: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</a:t>
            </a:r>
            <a:r>
              <a:rPr lang="pt-PT" sz="2600" i="1" dirty="0">
                <a:ea typeface="+mn-lt"/>
                <a:cs typeface="+mn-lt"/>
              </a:rPr>
              <a:t> = </a:t>
            </a:r>
            <a:r>
              <a:rPr lang="pt-PT" sz="2600" i="1" err="1">
                <a:ea typeface="+mn-lt"/>
                <a:cs typeface="+mn-lt"/>
              </a:rPr>
              <a:t>torch.randn</a:t>
            </a:r>
            <a:r>
              <a:rPr lang="pt-PT" sz="2600" i="1" dirty="0">
                <a:ea typeface="+mn-lt"/>
                <a:cs typeface="+mn-lt"/>
              </a:rPr>
              <a:t>(1)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requires_grad</a:t>
            </a:r>
            <a:r>
              <a:rPr lang="pt-PT" sz="3000" i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– </a:t>
            </a:r>
            <a:r>
              <a:rPr lang="pt-PT" sz="3000" dirty="0" err="1">
                <a:ea typeface="+mn-lt"/>
                <a:cs typeface="+mn-lt"/>
              </a:rPr>
              <a:t>making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trainable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parameter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default</a:t>
            </a:r>
            <a:r>
              <a:rPr lang="pt-PT" sz="2600" dirty="0">
                <a:ea typeface="+mn-lt"/>
                <a:cs typeface="+mn-lt"/>
              </a:rPr>
              <a:t> False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turn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t.requires_grad</a:t>
            </a:r>
            <a:r>
              <a:rPr lang="pt-PT" sz="2200" i="1" dirty="0">
                <a:ea typeface="+mn-lt"/>
                <a:cs typeface="+mn-lt"/>
              </a:rPr>
              <a:t>_()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>
                <a:ea typeface="+mn-lt"/>
                <a:cs typeface="+mn-lt"/>
              </a:rPr>
              <a:t>t = </a:t>
            </a:r>
            <a:r>
              <a:rPr lang="pt-PT" sz="2200" i="1" dirty="0" err="1">
                <a:ea typeface="+mn-lt"/>
                <a:cs typeface="+mn-lt"/>
              </a:rPr>
              <a:t>torch.randn</a:t>
            </a:r>
            <a:r>
              <a:rPr lang="pt-PT" sz="2200" i="1" dirty="0">
                <a:ea typeface="+mn-lt"/>
                <a:cs typeface="+mn-lt"/>
              </a:rPr>
              <a:t>(1, </a:t>
            </a:r>
            <a:r>
              <a:rPr lang="pt-PT" sz="2200" i="1" dirty="0" err="1">
                <a:ea typeface="+mn-lt"/>
                <a:cs typeface="+mn-lt"/>
              </a:rPr>
              <a:t>requires_grad</a:t>
            </a:r>
            <a:r>
              <a:rPr lang="pt-PT" sz="2200" i="1" dirty="0">
                <a:ea typeface="+mn-lt"/>
                <a:cs typeface="+mn-lt"/>
              </a:rPr>
              <a:t>=</a:t>
            </a:r>
            <a:r>
              <a:rPr lang="pt-PT" sz="2200" i="1" dirty="0" err="1">
                <a:ea typeface="+mn-lt"/>
                <a:cs typeface="+mn-lt"/>
              </a:rPr>
              <a:t>True</a:t>
            </a:r>
            <a:r>
              <a:rPr lang="pt-PT" sz="2200" i="1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Accessing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t.data</a:t>
            </a:r>
            <a:endParaRPr lang="pt-PT" sz="22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Accessin</a:t>
            </a:r>
            <a:r>
              <a:rPr lang="pt-PT" sz="2600" err="1">
                <a:ea typeface="+mn-lt"/>
                <a:cs typeface="+mn-lt"/>
              </a:rPr>
              <a:t>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err="1">
                <a:ea typeface="+mn-lt"/>
                <a:cs typeface="+mn-lt"/>
              </a:rPr>
              <a:t>gradient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t.grad</a:t>
            </a:r>
            <a:endParaRPr lang="pt-PT" sz="2200" i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grad_fn</a:t>
            </a:r>
            <a:r>
              <a:rPr lang="pt-PT" sz="3000" dirty="0">
                <a:ea typeface="+mn-lt"/>
                <a:cs typeface="+mn-lt"/>
              </a:rPr>
              <a:t> – </a:t>
            </a:r>
            <a:r>
              <a:rPr lang="pt-PT" sz="3000" dirty="0" err="1">
                <a:ea typeface="+mn-lt"/>
                <a:cs typeface="+mn-lt"/>
              </a:rPr>
              <a:t>hystory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operations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autograd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t.grad_fn</a:t>
            </a:r>
            <a:endParaRPr lang="pt-PT" sz="2600" i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D01085B-D246-E48C-3D1E-1CBAA05CE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09" y="1323138"/>
            <a:ext cx="3904749" cy="3356143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1042A5D9-B473-B364-B32D-24F7732D5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307" y="4954838"/>
            <a:ext cx="33051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1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Data,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Devices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CUDA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tensors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torch.from_numpy</a:t>
            </a:r>
            <a:r>
              <a:rPr lang="pt-PT" sz="2600" i="1" dirty="0">
                <a:ea typeface="+mn-lt"/>
                <a:cs typeface="+mn-lt"/>
              </a:rPr>
              <a:t>(x)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returns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 tensor!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>
                <a:ea typeface="+mn-lt"/>
                <a:cs typeface="+mn-lt"/>
              </a:rPr>
              <a:t> tensor to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t.numpy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Using</a:t>
            </a:r>
            <a:r>
              <a:rPr lang="pt-PT" sz="3000">
                <a:ea typeface="+mn-lt"/>
                <a:cs typeface="+mn-lt"/>
              </a:rPr>
              <a:t> GPU </a:t>
            </a:r>
            <a:r>
              <a:rPr lang="pt-PT" sz="3000" err="1">
                <a:ea typeface="+mn-lt"/>
                <a:cs typeface="+mn-lt"/>
              </a:rPr>
              <a:t>acceleration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t.to()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Sends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chosen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device</a:t>
            </a:r>
            <a:r>
              <a:rPr lang="pt-PT" sz="2600" dirty="0">
                <a:ea typeface="+mn-lt"/>
                <a:cs typeface="+mn-lt"/>
              </a:rPr>
              <a:t> (cuda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Fallback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cpu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unavailable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torch.cuda.is_available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1E5B0A0-5763-2223-B19D-23B58FCE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14" y="2386013"/>
            <a:ext cx="5772150" cy="2085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A97EC4-230B-3E72-2D63-FE01A749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695" y="4689976"/>
            <a:ext cx="1676400" cy="419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C76954-E93B-8464-5736-00DDB857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713" y="6023035"/>
            <a:ext cx="6448425" cy="419100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52739969-981A-3071-5950-FBDC511AEC70}"/>
              </a:ext>
            </a:extLst>
          </p:cNvPr>
          <p:cNvSpPr/>
          <p:nvPr/>
        </p:nvSpPr>
        <p:spPr>
          <a:xfrm>
            <a:off x="8181473" y="5267158"/>
            <a:ext cx="160421" cy="6416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68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Automatic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b="1" dirty="0">
                <a:ea typeface="+mn-lt"/>
                <a:cs typeface="+mn-lt"/>
              </a:rPr>
              <a:t> Package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worry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partial</a:t>
            </a:r>
            <a:r>
              <a:rPr lang="pt-PT" sz="3000" b="1" dirty="0">
                <a:ea typeface="+mn-lt"/>
                <a:cs typeface="+mn-lt"/>
              </a:rPr>
              <a:t> </a:t>
            </a:r>
          </a:p>
          <a:p>
            <a:pPr marL="0" indent="0" algn="just">
              <a:buNone/>
            </a:pP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b="1" dirty="0" err="1">
                <a:ea typeface="+mn-lt"/>
                <a:cs typeface="+mn-lt"/>
              </a:rPr>
              <a:t>chain</a:t>
            </a:r>
            <a:r>
              <a:rPr lang="pt-PT" sz="3000" b="1" dirty="0">
                <a:ea typeface="+mn-lt"/>
                <a:cs typeface="+mn-lt"/>
              </a:rPr>
              <a:t> rule</a:t>
            </a:r>
            <a:r>
              <a:rPr lang="pt-PT" sz="3000" dirty="0">
                <a:ea typeface="+mn-lt"/>
                <a:cs typeface="+mn-lt"/>
              </a:rPr>
              <a:t>, etc.</a:t>
            </a:r>
            <a:endParaRPr lang="pt-PT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backward</a:t>
            </a:r>
            <a:r>
              <a:rPr lang="pt-PT" sz="3000" i="1" dirty="0">
                <a:ea typeface="+mn-lt"/>
                <a:cs typeface="+mn-lt"/>
              </a:rPr>
              <a:t>() </a:t>
            </a:r>
            <a:r>
              <a:rPr lang="pt-PT" sz="3000" dirty="0">
                <a:ea typeface="+mn-lt"/>
                <a:cs typeface="+mn-lt"/>
              </a:rPr>
              <a:t>does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trick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loss.backward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Gradients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accumulated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step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default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zero out </a:t>
            </a:r>
            <a:r>
              <a:rPr lang="pt-PT" sz="2600" dirty="0" err="1">
                <a:ea typeface="+mn-lt"/>
                <a:cs typeface="+mn-lt"/>
              </a:rPr>
              <a:t>gradients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after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t.zero_grad</a:t>
            </a:r>
            <a:r>
              <a:rPr lang="pt-PT" sz="22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3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50CA9B6-13A6-72A7-87D3-1C279F6A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38" y="1162718"/>
            <a:ext cx="3981450" cy="3543300"/>
          </a:xfrm>
          <a:prstGeom prst="rect">
            <a:avLst/>
          </a:prstGeom>
        </p:spPr>
      </p:pic>
      <p:pic>
        <p:nvPicPr>
          <p:cNvPr id="9" name="Imagem 8" descr="Uma imagem com Tipo de letra, texto, captura de ecrã, Gráficos&#10;&#10;Descrição gerada automaticamente">
            <a:extLst>
              <a:ext uri="{FF2B5EF4-FFF2-40B4-BE49-F238E27FC236}">
                <a16:creationId xmlns:a16="http://schemas.microsoft.com/office/drawing/2014/main" id="{08DDA781-5EFC-4C6C-2BD5-631D1701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92" y="4888832"/>
            <a:ext cx="8096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54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What is PyTorch?</vt:lpstr>
      <vt:lpstr>Other Libraries</vt:lpstr>
      <vt:lpstr>Getting Started with PyTorch</vt:lpstr>
      <vt:lpstr>Pytorch Preview</vt:lpstr>
      <vt:lpstr>Tensors </vt:lpstr>
      <vt:lpstr>Tensors </vt:lpstr>
      <vt:lpstr>Loading Data, Devices and CUDA </vt:lpstr>
      <vt:lpstr>Autograd</vt:lpstr>
      <vt:lpstr>Autograd</vt:lpstr>
      <vt:lpstr>Optimizers</vt:lpstr>
      <vt:lpstr>Loss</vt:lpstr>
      <vt:lpstr>Model</vt:lpstr>
      <vt:lpstr>Model</vt:lpstr>
      <vt:lpstr>Putting Thinghs Together</vt:lpstr>
      <vt:lpstr>Complex Models</vt:lpstr>
      <vt:lpstr>Dataset</vt:lpstr>
      <vt:lpstr>DataLoader</vt:lpstr>
      <vt:lpstr>DataLoader in Practice</vt:lpstr>
      <vt:lpstr>Split Data</vt:lpstr>
      <vt:lpstr>Saving/Loading Weights</vt:lpstr>
      <vt:lpstr>Saving/Loading Weights</vt:lpstr>
      <vt:lpstr>Evaluation</vt:lpstr>
      <vt:lpstr>Visualization</vt:lpstr>
      <vt:lpstr>Visualization</vt:lpstr>
      <vt:lpstr>Resources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548</cp:revision>
  <dcterms:created xsi:type="dcterms:W3CDTF">2024-09-23T19:50:01Z</dcterms:created>
  <dcterms:modified xsi:type="dcterms:W3CDTF">2024-09-26T20:09:50Z</dcterms:modified>
</cp:coreProperties>
</file>