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  <p:sldId id="393" r:id="rId4"/>
    <p:sldId id="411" r:id="rId5"/>
    <p:sldId id="394" r:id="rId6"/>
    <p:sldId id="412" r:id="rId7"/>
    <p:sldId id="395" r:id="rId8"/>
    <p:sldId id="413" r:id="rId9"/>
    <p:sldId id="396" r:id="rId10"/>
    <p:sldId id="375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10" r:id="rId21"/>
    <p:sldId id="406" r:id="rId22"/>
    <p:sldId id="407" r:id="rId23"/>
    <p:sldId id="408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075"/>
    <a:srgbClr val="6C3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FDD89-A4CB-B14D-E427-5BFF2C00F99A}" v="360" dt="2024-10-12T11:17:0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mote-synthetic-data-augmentation-for-tabular-data-1ce28090deb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bellerr.com/blog/what-is-data-augmentation-techniques-examples-benefi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talyzex.com/paper/auggpt-leveraging-chatgpt-for-text-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ea typeface="+mn-lt"/>
                <a:cs typeface="+mn-lt"/>
              </a:rPr>
              <a:t>Key</a:t>
            </a:r>
            <a:r>
              <a:rPr lang="pt-PT" b="1" dirty="0">
                <a:ea typeface="+mn-lt"/>
                <a:cs typeface="+mn-lt"/>
              </a:rPr>
              <a:t> Insight: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sign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 err="1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Solution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</a:t>
            </a:r>
            <a:r>
              <a:rPr lang="pt-PT" dirty="0">
                <a:ea typeface="+mn-lt"/>
                <a:cs typeface="+mn-lt"/>
              </a:rPr>
              <a:t> a penalty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Analogy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tightening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belt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oversized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pants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900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b="1" err="1"/>
              <a:t>Idea</a:t>
            </a:r>
            <a:r>
              <a:rPr lang="pt-PT" b="1" dirty="0"/>
              <a:t>:</a:t>
            </a:r>
            <a:r>
              <a:rPr lang="pt-PT" dirty="0"/>
              <a:t> Penalize </a:t>
            </a:r>
            <a:r>
              <a:rPr lang="pt-PT" err="1"/>
              <a:t>large</a:t>
            </a:r>
            <a:r>
              <a:rPr lang="pt-PT" dirty="0"/>
              <a:t> </a:t>
            </a:r>
            <a:r>
              <a:rPr lang="pt-PT" err="1"/>
              <a:t>weights</a:t>
            </a:r>
            <a:r>
              <a:rPr lang="pt-PT" dirty="0"/>
              <a:t> 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objective</a:t>
            </a:r>
            <a:r>
              <a:rPr lang="pt-PT" dirty="0"/>
              <a:t> </a:t>
            </a:r>
            <a:r>
              <a:rPr lang="pt-PT" err="1"/>
              <a:t>function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e.g.,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minimize 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sum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squared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examples</a:t>
            </a:r>
            <a:endParaRPr lang="pt-PT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L2 </a:t>
            </a:r>
            <a:r>
              <a:rPr lang="pt-PT" b="1" dirty="0" err="1">
                <a:ea typeface="+mn-lt"/>
                <a:cs typeface="+mn-lt"/>
              </a:rPr>
              <a:t>norm</a:t>
            </a:r>
            <a:r>
              <a:rPr lang="pt-PT" b="1" dirty="0">
                <a:ea typeface="+mn-lt"/>
                <a:cs typeface="+mn-lt"/>
              </a:rPr>
              <a:t> (</a:t>
            </a:r>
            <a:r>
              <a:rPr lang="pt-PT" b="1" dirty="0" err="1">
                <a:ea typeface="+mn-lt"/>
                <a:cs typeface="+mn-lt"/>
              </a:rPr>
              <a:t>Ridge</a:t>
            </a:r>
            <a:r>
              <a:rPr lang="pt-PT" b="1" dirty="0">
                <a:ea typeface="+mn-lt"/>
                <a:cs typeface="+mn-lt"/>
              </a:rPr>
              <a:t>):</a:t>
            </a:r>
            <a:r>
              <a:rPr lang="pt-PT" dirty="0">
                <a:ea typeface="+mn-lt"/>
                <a:cs typeface="+mn-lt"/>
              </a:rPr>
              <a:t> penalize </a:t>
            </a:r>
            <a:r>
              <a:rPr lang="pt-PT" dirty="0" err="1">
                <a:ea typeface="+mn-lt"/>
                <a:cs typeface="+mn-lt"/>
              </a:rPr>
              <a:t>squated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L1 </a:t>
            </a:r>
            <a:r>
              <a:rPr lang="pt-PT" b="1" dirty="0" err="1">
                <a:ea typeface="+mn-lt"/>
                <a:cs typeface="+mn-lt"/>
              </a:rPr>
              <a:t>norm</a:t>
            </a:r>
            <a:r>
              <a:rPr lang="pt-PT" b="1" dirty="0">
                <a:ea typeface="+mn-lt"/>
                <a:cs typeface="+mn-lt"/>
              </a:rPr>
              <a:t> (Lasso): </a:t>
            </a:r>
            <a:r>
              <a:rPr lang="pt-PT" dirty="0">
                <a:ea typeface="+mn-lt"/>
                <a:cs typeface="+mn-lt"/>
              </a:rPr>
              <a:t>penalize </a:t>
            </a:r>
            <a:r>
              <a:rPr lang="pt-PT" dirty="0" err="1">
                <a:ea typeface="+mn-lt"/>
                <a:cs typeface="+mn-lt"/>
              </a:rPr>
              <a:t>absolute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Note: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penalized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terms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F70B9269-A65F-04D4-0EB0-379FC325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14" y="3460002"/>
            <a:ext cx="5524500" cy="714375"/>
          </a:xfrm>
          <a:prstGeom prst="rect">
            <a:avLst/>
          </a:prstGeom>
        </p:spPr>
      </p:pic>
      <p:pic>
        <p:nvPicPr>
          <p:cNvPr id="9" name="Imagem 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BEC78E50-7FD2-5400-F8F0-6BE9DB13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241" y="4998379"/>
            <a:ext cx="5524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dirty="0">
                <a:ea typeface="+mn-lt"/>
                <a:cs typeface="+mn-lt"/>
              </a:rPr>
              <a:t>e.g., </a:t>
            </a:r>
            <a:r>
              <a:rPr lang="pt-PT" dirty="0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minimize sum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squared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sz="2600" b="1">
                <a:ea typeface="+mn-lt"/>
                <a:cs typeface="+mn-lt"/>
              </a:rPr>
              <a:t>L2 </a:t>
            </a:r>
            <a:r>
              <a:rPr lang="pt-PT" sz="2600" b="1" err="1">
                <a:ea typeface="+mn-lt"/>
                <a:cs typeface="+mn-lt"/>
              </a:rPr>
              <a:t>norm</a:t>
            </a:r>
            <a:r>
              <a:rPr lang="pt-PT" sz="2600" b="1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Ridge</a:t>
            </a:r>
            <a:r>
              <a:rPr lang="pt-PT" sz="2600" b="1">
                <a:ea typeface="+mn-lt"/>
                <a:cs typeface="+mn-lt"/>
              </a:rPr>
              <a:t>):</a:t>
            </a:r>
            <a:r>
              <a:rPr lang="pt-PT" sz="2600">
                <a:ea typeface="+mn-lt"/>
                <a:cs typeface="+mn-lt"/>
              </a:rPr>
              <a:t> penalize </a:t>
            </a:r>
            <a:r>
              <a:rPr lang="pt-PT" sz="2600" err="1">
                <a:ea typeface="+mn-lt"/>
                <a:cs typeface="+mn-lt"/>
              </a:rPr>
              <a:t>squated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weight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values</a:t>
            </a:r>
            <a:endParaRPr lang="pt-PT" sz="2600" dirty="0" err="1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r>
              <a:rPr lang="pt-PT" sz="2600" b="1" dirty="0">
                <a:ea typeface="+mn-lt"/>
                <a:cs typeface="+mn-lt"/>
              </a:rPr>
              <a:t>L1 </a:t>
            </a:r>
            <a:r>
              <a:rPr lang="pt-PT" sz="2600" b="1" dirty="0" err="1">
                <a:ea typeface="+mn-lt"/>
                <a:cs typeface="+mn-lt"/>
              </a:rPr>
              <a:t>norm</a:t>
            </a:r>
            <a:r>
              <a:rPr lang="pt-PT" sz="2600" b="1" dirty="0">
                <a:ea typeface="+mn-lt"/>
                <a:cs typeface="+mn-lt"/>
              </a:rPr>
              <a:t> (Lasso): </a:t>
            </a:r>
            <a:r>
              <a:rPr lang="pt-PT" sz="2600" dirty="0">
                <a:ea typeface="+mn-lt"/>
                <a:cs typeface="+mn-lt"/>
              </a:rPr>
              <a:t>penalize </a:t>
            </a:r>
            <a:r>
              <a:rPr lang="pt-PT" sz="2600" dirty="0" err="1">
                <a:ea typeface="+mn-lt"/>
                <a:cs typeface="+mn-lt"/>
              </a:rPr>
              <a:t>absolute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weight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endParaRPr lang="pt-PT" sz="2600" dirty="0" err="1"/>
          </a:p>
          <a:p>
            <a:endParaRPr lang="pt-PT" sz="2600" dirty="0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r>
              <a:rPr lang="pt-PT" err="1">
                <a:solidFill>
                  <a:schemeClr val="accent6"/>
                </a:solidFill>
                <a:ea typeface="+mn-lt"/>
                <a:cs typeface="+mn-lt"/>
              </a:rPr>
              <a:t>Hyperparameter</a:t>
            </a:r>
            <a:r>
              <a:rPr lang="pt-PT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determines </a:t>
            </a:r>
            <a:r>
              <a:rPr lang="pt-PT" err="1">
                <a:ea typeface="+mn-lt"/>
                <a:cs typeface="+mn-lt"/>
              </a:rPr>
              <a:t>relative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norm</a:t>
            </a:r>
            <a:r>
              <a:rPr lang="pt-PT" dirty="0">
                <a:ea typeface="+mn-lt"/>
                <a:cs typeface="+mn-lt"/>
              </a:rPr>
              <a:t> penalty </a:t>
            </a:r>
            <a:r>
              <a:rPr lang="pt-PT" err="1">
                <a:ea typeface="+mn-lt"/>
                <a:cs typeface="+mn-lt"/>
              </a:rPr>
              <a:t>term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sz="2600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35A3D248-3F23-F820-521C-24EBE463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41" y="3229964"/>
            <a:ext cx="5524500" cy="714375"/>
          </a:xfrm>
          <a:prstGeom prst="rect">
            <a:avLst/>
          </a:prstGeom>
        </p:spPr>
      </p:pic>
      <p:pic>
        <p:nvPicPr>
          <p:cNvPr id="9" name="Imagem 8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60E5F9A0-C5A6-9949-52F4-7F5D5FBE5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14" y="4840228"/>
            <a:ext cx="5524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Set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Alpha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Shown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neural network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levels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alpha</a:t>
            </a:r>
            <a:r>
              <a:rPr lang="pt-PT" dirty="0">
                <a:ea typeface="+mn-lt"/>
                <a:cs typeface="+mn-lt"/>
              </a:rPr>
              <a:t> (i.e., </a:t>
            </a:r>
            <a:r>
              <a:rPr lang="pt-PT" dirty="0" err="1">
                <a:ea typeface="+mn-lt"/>
                <a:cs typeface="+mn-lt"/>
              </a:rPr>
              <a:t>largest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</a:t>
            </a:r>
            <a:r>
              <a:rPr lang="pt-PT" dirty="0">
                <a:ea typeface="+mn-lt"/>
                <a:cs typeface="+mn-lt"/>
              </a:rPr>
              <a:t> penalty </a:t>
            </a:r>
            <a:r>
              <a:rPr lang="pt-PT" dirty="0" err="1">
                <a:ea typeface="+mn-lt"/>
                <a:cs typeface="+mn-lt"/>
              </a:rPr>
              <a:t>contribution</a:t>
            </a:r>
            <a:r>
              <a:rPr lang="pt-PT" dirty="0">
                <a:ea typeface="+mn-lt"/>
                <a:cs typeface="+mn-lt"/>
              </a:rPr>
              <a:t>)?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diagrama, mapa, file&#10;&#10;Descrição gerada automaticamente">
            <a:extLst>
              <a:ext uri="{FF2B5EF4-FFF2-40B4-BE49-F238E27FC236}">
                <a16:creationId xmlns:a16="http://schemas.microsoft.com/office/drawing/2014/main" id="{D7DF6A1C-503B-2217-0ED6-2A0D2979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5" y="2647860"/>
            <a:ext cx="9759890" cy="37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Dropout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stochastic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. 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forward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pass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randomly</a:t>
            </a:r>
            <a:r>
              <a:rPr lang="pt-PT" dirty="0">
                <a:ea typeface="+mn-lt"/>
                <a:cs typeface="+mn-lt"/>
              </a:rPr>
              <a:t> set some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to zero for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pass</a:t>
            </a:r>
            <a:r>
              <a:rPr lang="pt-PT" dirty="0">
                <a:ea typeface="+mn-lt"/>
                <a:cs typeface="+mn-lt"/>
              </a:rPr>
              <a:t>. 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Forces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network to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single node.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dropping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dirty="0" err="1">
                <a:ea typeface="+mn-lt"/>
                <a:cs typeface="+mn-lt"/>
              </a:rPr>
              <a:t>neuron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defined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; 0.5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commonly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Note: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33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Dropout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1" name="Marcador de Posição de Conteúdo 10" descr="Uma imagem com diagrama, file, branco, origami&#10;&#10;Descrição gerada automaticamente">
            <a:extLst>
              <a:ext uri="{FF2B5EF4-FFF2-40B4-BE49-F238E27FC236}">
                <a16:creationId xmlns:a16="http://schemas.microsoft.com/office/drawing/2014/main" id="{5D80BB0E-4376-47DF-E780-EC0AAE2B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887" y="1549955"/>
            <a:ext cx="8985849" cy="4859547"/>
          </a:xfrm>
        </p:spPr>
      </p:pic>
    </p:spTree>
    <p:extLst>
      <p:ext uri="{BB962C8B-B14F-4D97-AF65-F5344CB8AC3E}">
        <p14:creationId xmlns:p14="http://schemas.microsoft.com/office/powerpoint/2010/main" val="408669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Dropout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escrita à mão, diagrama&#10;&#10;Descrição gerada automaticamente">
            <a:extLst>
              <a:ext uri="{FF2B5EF4-FFF2-40B4-BE49-F238E27FC236}">
                <a16:creationId xmlns:a16="http://schemas.microsoft.com/office/drawing/2014/main" id="{5E179361-E2A1-45CF-9EEF-9918F04F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5061" y="836838"/>
            <a:ext cx="5921876" cy="5796950"/>
          </a:xfrm>
        </p:spPr>
      </p:pic>
    </p:spTree>
    <p:extLst>
      <p:ext uri="{BB962C8B-B14F-4D97-AF65-F5344CB8AC3E}">
        <p14:creationId xmlns:p14="http://schemas.microsoft.com/office/powerpoint/2010/main" val="20533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Batch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/>
              <a:t>Motivation</a:t>
            </a:r>
            <a:r>
              <a:rPr lang="pt-PT" b="1" dirty="0"/>
              <a:t>: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can cause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slower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performance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normalize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training data </a:t>
            </a:r>
            <a:r>
              <a:rPr lang="pt-PT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resembles</a:t>
            </a:r>
            <a:r>
              <a:rPr lang="pt-PT" dirty="0">
                <a:ea typeface="+mn-lt"/>
                <a:cs typeface="+mn-lt"/>
              </a:rPr>
              <a:t> a normal </a:t>
            </a:r>
            <a:r>
              <a:rPr lang="pt-PT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, zero </a:t>
            </a:r>
            <a:r>
              <a:rPr lang="pt-PT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unitary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intermediate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constantly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slows </a:t>
            </a:r>
            <a:r>
              <a:rPr lang="pt-PT" dirty="0" err="1">
                <a:ea typeface="+mn-lt"/>
                <a:cs typeface="+mn-lt"/>
              </a:rPr>
              <a:t>down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because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must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adapt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themselves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training step.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use to normalize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inputs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, in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covariate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shift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845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Batch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041187" cy="52739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time, a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Calculate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input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Normalize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inputs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statistics</a:t>
            </a:r>
            <a:endParaRPr lang="pt-PT" dirty="0" err="1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Scale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shift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obtain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γ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β are </a:t>
            </a:r>
            <a:r>
              <a:rPr lang="pt-PT" err="1">
                <a:ea typeface="+mn-lt"/>
                <a:cs typeface="+mn-lt"/>
              </a:rPr>
              <a:t>learned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along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network.</a:t>
            </a:r>
            <a:endParaRPr lang="pt-PT"/>
          </a:p>
          <a:p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fixed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8F07624B-1856-7B8F-0F91-B1575C0A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23" y="1150188"/>
            <a:ext cx="4930224" cy="50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Ensemble Methods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/>
              <a:t>Idea</a:t>
            </a:r>
            <a:r>
              <a:rPr lang="pt-PT" b="1" dirty="0"/>
              <a:t>:</a:t>
            </a:r>
            <a:r>
              <a:rPr lang="pt-PT" dirty="0"/>
              <a:t> Use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wisdom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crowd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Why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Choose</a:t>
            </a:r>
            <a:r>
              <a:rPr lang="pt-PT" b="1" dirty="0">
                <a:ea typeface="+mn-lt"/>
                <a:cs typeface="+mn-lt"/>
              </a:rPr>
              <a:t> Ensemble </a:t>
            </a:r>
            <a:r>
              <a:rPr lang="pt-PT" b="1" dirty="0" err="1">
                <a:ea typeface="+mn-lt"/>
                <a:cs typeface="+mn-lt"/>
              </a:rPr>
              <a:t>vs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One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Predictor</a:t>
            </a:r>
            <a:r>
              <a:rPr lang="pt-PT" b="1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Reduces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wrong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endParaRPr lang="pt-PT" b="1" dirty="0" err="1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captura de ecrã, círculo, Tipo de letra&#10;&#10;Descrição gerada automaticamente">
            <a:extLst>
              <a:ext uri="{FF2B5EF4-FFF2-40B4-BE49-F238E27FC236}">
                <a16:creationId xmlns:a16="http://schemas.microsoft.com/office/drawing/2014/main" id="{57B7ABED-4CED-5652-C931-BCA61BAE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380"/>
          <a:stretch/>
        </p:blipFill>
        <p:spPr>
          <a:xfrm>
            <a:off x="2942548" y="3430802"/>
            <a:ext cx="6305617" cy="27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technique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discourage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limiting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preventing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noise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balancing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ensuring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captures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captura de ecrã, Azul elétrico&#10;&#10;Descrição gerada automaticamente">
            <a:extLst>
              <a:ext uri="{FF2B5EF4-FFF2-40B4-BE49-F238E27FC236}">
                <a16:creationId xmlns:a16="http://schemas.microsoft.com/office/drawing/2014/main" id="{CA98297A-4341-78C0-848D-550F1D25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71" y="2943225"/>
            <a:ext cx="7867650" cy="15621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Ensemble Methods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ea typeface="+mn-lt"/>
                <a:cs typeface="+mn-lt"/>
              </a:rPr>
              <a:t>Suppose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 </a:t>
            </a:r>
            <a:r>
              <a:rPr lang="pt-PT" dirty="0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</a:t>
            </a: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error rate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practice</a:t>
            </a:r>
            <a:r>
              <a:rPr lang="pt-PT" dirty="0">
                <a:ea typeface="+mn-lt"/>
                <a:cs typeface="+mn-lt"/>
              </a:rPr>
              <a:t>!)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indicates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ensemble: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e.g., n = 11,    = 0.25; k = 6: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~0.034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lower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single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(0.25)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Gráficos, captura de ecrã&#10;&#10;Descrição gerada automaticamente">
            <a:extLst>
              <a:ext uri="{FF2B5EF4-FFF2-40B4-BE49-F238E27FC236}">
                <a16:creationId xmlns:a16="http://schemas.microsoft.com/office/drawing/2014/main" id="{61CEDD8B-0471-6E81-2F2B-E5A0E499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3724275"/>
            <a:ext cx="9725025" cy="12382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1FD702-B02A-EDA2-45FD-4F37C4228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8" y="2176463"/>
            <a:ext cx="333375" cy="3143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C43245-2C6B-CC7E-7B55-54BC79CB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88" y="5443538"/>
            <a:ext cx="333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Produce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Ensemble?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0" name="Marcador de Posição de Conteúdo 9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527ECCB9-7613-76C9-4912-B878D085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975" y="1077119"/>
            <a:ext cx="9544050" cy="5410200"/>
          </a:xfrm>
        </p:spPr>
      </p:pic>
    </p:spTree>
    <p:extLst>
      <p:ext uri="{BB962C8B-B14F-4D97-AF65-F5344CB8AC3E}">
        <p14:creationId xmlns:p14="http://schemas.microsoft.com/office/powerpoint/2010/main" val="271633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Ensembles for Neural Networks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could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ensembling</a:t>
            </a:r>
            <a:r>
              <a:rPr lang="pt-PT" dirty="0">
                <a:ea typeface="+mn-lt"/>
                <a:cs typeface="+mn-lt"/>
              </a:rPr>
              <a:t> neural networks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difficult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Hyperparameter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Tuning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time-</a:t>
            </a:r>
            <a:r>
              <a:rPr lang="pt-PT" dirty="0" err="1">
                <a:ea typeface="+mn-lt"/>
                <a:cs typeface="+mn-lt"/>
              </a:rPr>
              <a:t>consuming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High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Resource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Usage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Ensembles </a:t>
            </a:r>
            <a:r>
              <a:rPr lang="pt-PT" dirty="0" err="1">
                <a:ea typeface="+mn-lt"/>
                <a:cs typeface="+mn-lt"/>
              </a:rPr>
              <a:t>require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significant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memory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power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Extended</a:t>
            </a:r>
            <a:r>
              <a:rPr lang="pt-PT" b="1" dirty="0">
                <a:ea typeface="+mn-lt"/>
                <a:cs typeface="+mn-lt"/>
              </a:rPr>
              <a:t> Training Time: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total time.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Increased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Complexity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Managing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architectures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data pipelines </a:t>
            </a:r>
            <a:r>
              <a:rPr lang="pt-PT" dirty="0" err="1">
                <a:ea typeface="+mn-lt"/>
                <a:cs typeface="+mn-lt"/>
              </a:rPr>
              <a:t>adds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Diminishing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Returns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slightly</a:t>
            </a:r>
            <a:r>
              <a:rPr lang="pt-PT" dirty="0">
                <a:ea typeface="+mn-lt"/>
                <a:cs typeface="+mn-lt"/>
              </a:rPr>
              <a:t> improve performance.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Deployment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Issues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 time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hardware </a:t>
            </a:r>
            <a:r>
              <a:rPr lang="pt-PT" dirty="0" err="1">
                <a:ea typeface="+mn-lt"/>
                <a:cs typeface="+mn-lt"/>
              </a:rPr>
              <a:t>needs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630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Ensembles for Neural Networks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ea typeface="+mn-lt"/>
                <a:cs typeface="+mn-lt"/>
              </a:rPr>
              <a:t>Idea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approximate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70C0"/>
                </a:solidFill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6C3C8D"/>
                </a:solidFill>
                <a:ea typeface="+mn-lt"/>
                <a:cs typeface="+mn-lt"/>
              </a:rPr>
              <a:t>different</a:t>
            </a:r>
            <a:r>
              <a:rPr lang="pt-PT" dirty="0">
                <a:solidFill>
                  <a:srgbClr val="6C3C8D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6C3C8D"/>
                </a:solidFill>
                <a:ea typeface="+mn-lt"/>
                <a:cs typeface="+mn-lt"/>
              </a:rPr>
              <a:t>sub-models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network are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26A075"/>
                </a:solidFill>
                <a:ea typeface="+mn-lt"/>
                <a:cs typeface="+mn-lt"/>
              </a:rPr>
              <a:t>different</a:t>
            </a:r>
            <a:r>
              <a:rPr lang="pt-PT" dirty="0">
                <a:solidFill>
                  <a:srgbClr val="26A075"/>
                </a:solidFill>
                <a:ea typeface="+mn-lt"/>
                <a:cs typeface="+mn-lt"/>
              </a:rPr>
              <a:t> training data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diagrama, file, branco, texto&#10;&#10;Descrição gerada automaticamente">
            <a:extLst>
              <a:ext uri="{FF2B5EF4-FFF2-40B4-BE49-F238E27FC236}">
                <a16:creationId xmlns:a16="http://schemas.microsoft.com/office/drawing/2014/main" id="{31E4CA27-BF2E-1F64-9CFD-FAEEDAE8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2486025"/>
            <a:ext cx="104298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PT" b="1" err="1"/>
              <a:t>Get</a:t>
            </a:r>
            <a:r>
              <a:rPr lang="pt-PT" b="1" dirty="0"/>
              <a:t> more data:</a:t>
            </a:r>
            <a:r>
              <a:rPr lang="pt-PT" dirty="0"/>
              <a:t> </a:t>
            </a:r>
            <a:r>
              <a:rPr lang="pt-PT" err="1">
                <a:ea typeface="+mn-lt"/>
                <a:cs typeface="+mn-lt"/>
              </a:rPr>
              <a:t>Increasing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helps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generalize </a:t>
            </a:r>
            <a:r>
              <a:rPr lang="pt-PT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b="1" dirty="0">
                <a:ea typeface="+mn-lt"/>
                <a:cs typeface="+mn-lt"/>
              </a:rPr>
              <a:t>Use a </a:t>
            </a:r>
            <a:r>
              <a:rPr lang="pt-PT" b="1" err="1">
                <a:ea typeface="+mn-lt"/>
                <a:cs typeface="+mn-lt"/>
              </a:rPr>
              <a:t>model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with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right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capacity</a:t>
            </a:r>
            <a:r>
              <a:rPr lang="pt-PT" b="1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Too </a:t>
            </a:r>
            <a:r>
              <a:rPr lang="pt-PT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becomes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learns</a:t>
            </a:r>
            <a:r>
              <a:rPr lang="pt-PT" dirty="0">
                <a:ea typeface="+mn-lt"/>
                <a:cs typeface="+mn-lt"/>
              </a:rPr>
              <a:t> noise (</a:t>
            </a:r>
            <a:r>
              <a:rPr lang="pt-PT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Too </a:t>
            </a:r>
            <a:r>
              <a:rPr lang="pt-PT" dirty="0" err="1">
                <a:ea typeface="+mn-lt"/>
                <a:cs typeface="+mn-lt"/>
              </a:rPr>
              <a:t>little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fails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underfitting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ea typeface="+mn-lt"/>
                <a:cs typeface="+mn-lt"/>
              </a:rPr>
              <a:t>Early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stopping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Stop training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starts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overfit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performance.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ea typeface="+mn-lt"/>
                <a:cs typeface="+mn-lt"/>
              </a:rPr>
              <a:t>Parameter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Norm</a:t>
            </a:r>
            <a:r>
              <a:rPr lang="pt-PT" b="1" dirty="0">
                <a:ea typeface="+mn-lt"/>
                <a:cs typeface="+mn-lt"/>
              </a:rPr>
              <a:t> Penalty: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Add</a:t>
            </a:r>
            <a:r>
              <a:rPr lang="pt-PT" dirty="0">
                <a:ea typeface="+mn-lt"/>
                <a:cs typeface="+mn-lt"/>
              </a:rPr>
              <a:t> a penalty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discouraging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714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ea typeface="+mn-lt"/>
                <a:cs typeface="+mn-lt"/>
              </a:rPr>
              <a:t>Droput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to </a:t>
            </a:r>
            <a:r>
              <a:rPr lang="pt-PT" dirty="0" err="1">
                <a:ea typeface="+mn-lt"/>
                <a:cs typeface="+mn-lt"/>
              </a:rPr>
              <a:t>prevent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co-adaptation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Batch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Normalization</a:t>
            </a:r>
            <a:r>
              <a:rPr lang="pt-PT" b="1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</a:rPr>
              <a:t>Normalize </a:t>
            </a:r>
            <a:r>
              <a:rPr lang="pt-PT" dirty="0" err="1">
                <a:ea typeface="+mn-lt"/>
                <a:cs typeface="+mn-lt"/>
              </a:rPr>
              <a:t>activations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stabilizing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acting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dirty="0" err="1">
                <a:ea typeface="+mn-lt"/>
                <a:cs typeface="+mn-lt"/>
              </a:rPr>
              <a:t>regularizer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Ensemble </a:t>
            </a:r>
            <a:r>
              <a:rPr lang="pt-PT" b="1" dirty="0" err="1">
                <a:ea typeface="+mn-lt"/>
                <a:cs typeface="+mn-lt"/>
              </a:rPr>
              <a:t>methods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Combine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) to 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improve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69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More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, </a:t>
            </a:r>
            <a:r>
              <a:rPr lang="pt-PT" b="1" dirty="0" err="1"/>
              <a:t>gathering</a:t>
            </a:r>
            <a:r>
              <a:rPr lang="pt-PT" b="1" dirty="0"/>
              <a:t> more data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!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data </a:t>
            </a:r>
            <a:r>
              <a:rPr lang="pt-PT" dirty="0" err="1">
                <a:ea typeface="+mn-lt"/>
                <a:cs typeface="+mn-lt"/>
              </a:rPr>
              <a:t>collection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time-</a:t>
            </a:r>
            <a:r>
              <a:rPr lang="pt-PT" dirty="0" err="1">
                <a:ea typeface="+mn-lt"/>
                <a:cs typeface="+mn-lt"/>
              </a:rPr>
              <a:t>consuming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More data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Data </a:t>
            </a:r>
            <a:r>
              <a:rPr lang="pt-PT" b="1" dirty="0" err="1">
                <a:ea typeface="+mn-lt"/>
                <a:cs typeface="+mn-lt"/>
              </a:rPr>
              <a:t>Augmentation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augmentation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involves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transformations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existing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artificially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diversity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Leverage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Pre-trained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Models</a:t>
            </a:r>
            <a:r>
              <a:rPr lang="pt-PT" b="1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Transfer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help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gathering</a:t>
            </a:r>
            <a:r>
              <a:rPr lang="pt-PT" dirty="0">
                <a:ea typeface="+mn-lt"/>
                <a:cs typeface="+mn-lt"/>
              </a:rPr>
              <a:t> more 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difficult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92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Augmentation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9" name="Marcador de Posição de Conteúdo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0F70E36C-85FC-B00F-C460-8045E87D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650" y="1474571"/>
            <a:ext cx="10172700" cy="430097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EEAF1F-B119-B3BA-52C4-88249139B3C7}"/>
              </a:ext>
            </a:extLst>
          </p:cNvPr>
          <p:cNvSpPr txBox="1"/>
          <p:nvPr/>
        </p:nvSpPr>
        <p:spPr>
          <a:xfrm>
            <a:off x="1005273" y="5835220"/>
            <a:ext cx="101727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https://towardsdatascience.com/smote-synthetic-data-augmentation-for-tabular-data-1ce28090debc</a:t>
            </a:r>
            <a:endParaRPr lang="pt-PT" sz="1100"/>
          </a:p>
          <a:p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58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Augmentation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0" name="Marcador de Posição de Conteúdo 9" descr="Uma imagem com borboleta, Traças e borboletas, invertebrado, inseto&#10;&#10;Descrição gerada automaticamente">
            <a:extLst>
              <a:ext uri="{FF2B5EF4-FFF2-40B4-BE49-F238E27FC236}">
                <a16:creationId xmlns:a16="http://schemas.microsoft.com/office/drawing/2014/main" id="{650DAB96-CD55-6029-4243-CF427485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7375" y="1047616"/>
            <a:ext cx="7528862" cy="529497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768E31-02F6-664B-4723-B6E05A50E685}"/>
              </a:ext>
            </a:extLst>
          </p:cNvPr>
          <p:cNvSpPr txBox="1"/>
          <p:nvPr/>
        </p:nvSpPr>
        <p:spPr>
          <a:xfrm>
            <a:off x="1665845" y="6307094"/>
            <a:ext cx="752475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https://www.labellerr.com/blog/what-is-data-augmentation-techniques-examples-benefits/</a:t>
            </a:r>
            <a:endParaRPr lang="pt-PT" sz="1100" dirty="0">
              <a:ea typeface="+mn-lt"/>
              <a:cs typeface="+mn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Augmentation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9" name="Marcador de Posição de Conteúdo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80169CD-7841-7DBC-3C50-8D5253BA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8929" b="36990"/>
          <a:stretch/>
        </p:blipFill>
        <p:spPr>
          <a:xfrm>
            <a:off x="962025" y="1848644"/>
            <a:ext cx="10172700" cy="3371857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059084-4868-B690-74EA-9DE7CD0579D5}"/>
              </a:ext>
            </a:extLst>
          </p:cNvPr>
          <p:cNvSpPr txBox="1"/>
          <p:nvPr/>
        </p:nvSpPr>
        <p:spPr>
          <a:xfrm>
            <a:off x="2284970" y="5221244"/>
            <a:ext cx="75247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https://www.catalyzex.com/paper/auggpt-leveraging-chatgpt-for-text-data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2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Early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Stopping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Stop training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a chance to </a:t>
            </a:r>
            <a:r>
              <a:rPr lang="pt-PT" dirty="0" err="1"/>
              <a:t>overfit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63A8F2F-29B5-3A4B-2807-E75D60AC9893}"/>
              </a:ext>
            </a:extLst>
          </p:cNvPr>
          <p:cNvGrpSpPr/>
          <p:nvPr/>
        </p:nvGrpSpPr>
        <p:grpSpPr>
          <a:xfrm>
            <a:off x="1324440" y="1970901"/>
            <a:ext cx="9450889" cy="4585619"/>
            <a:chOff x="4105740" y="2666226"/>
            <a:chExt cx="5478964" cy="3109244"/>
          </a:xfrm>
        </p:grpSpPr>
        <p:pic>
          <p:nvPicPr>
            <p:cNvPr id="8" name="Imagem 7" descr="Uma imagem com texto, diagrama, file, Gráfico&#10;&#10;Descrição gerada automaticamente">
              <a:extLst>
                <a:ext uri="{FF2B5EF4-FFF2-40B4-BE49-F238E27FC236}">
                  <a16:creationId xmlns:a16="http://schemas.microsoft.com/office/drawing/2014/main" id="{2EBDB074-70C2-BA1B-CA07-789521894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6" t="14136" r="5000" b="262"/>
            <a:stretch/>
          </p:blipFill>
          <p:spPr>
            <a:xfrm>
              <a:off x="4105740" y="2666226"/>
              <a:ext cx="5476880" cy="3109244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D5BB43-A977-6512-B007-B81802EE51B1}"/>
                </a:ext>
              </a:extLst>
            </p:cNvPr>
            <p:cNvSpPr/>
            <p:nvPr/>
          </p:nvSpPr>
          <p:spPr>
            <a:xfrm>
              <a:off x="8636851" y="5272901"/>
              <a:ext cx="947853" cy="50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59554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Regularization</vt:lpstr>
      <vt:lpstr>Preventing Overfitting</vt:lpstr>
      <vt:lpstr>Preventing Overfitting</vt:lpstr>
      <vt:lpstr>Get More Data</vt:lpstr>
      <vt:lpstr>Data Augmentation</vt:lpstr>
      <vt:lpstr>Data Augmentation</vt:lpstr>
      <vt:lpstr>Data Augmentation</vt:lpstr>
      <vt:lpstr>Early Stopping</vt:lpstr>
      <vt:lpstr>Parameter Norm Penalty</vt:lpstr>
      <vt:lpstr>Parameter Norm Penalty</vt:lpstr>
      <vt:lpstr>Parameter Norm Penalty</vt:lpstr>
      <vt:lpstr>Parameter Norm Penalty: How to Set Alpha?</vt:lpstr>
      <vt:lpstr>Dropout</vt:lpstr>
      <vt:lpstr>Dropout</vt:lpstr>
      <vt:lpstr>Dropout</vt:lpstr>
      <vt:lpstr>Batch Normalization</vt:lpstr>
      <vt:lpstr>Batch Normalization</vt:lpstr>
      <vt:lpstr>Ensemble Methods</vt:lpstr>
      <vt:lpstr>Ensemble Methods</vt:lpstr>
      <vt:lpstr>How to Produce an Ensemble?</vt:lpstr>
      <vt:lpstr>Ensembles for Neural Networks</vt:lpstr>
      <vt:lpstr>Ensembles for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407</cp:revision>
  <dcterms:created xsi:type="dcterms:W3CDTF">2024-10-09T18:33:49Z</dcterms:created>
  <dcterms:modified xsi:type="dcterms:W3CDTF">2024-10-15T21:18:17Z</dcterms:modified>
</cp:coreProperties>
</file>