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75" r:id="rId3"/>
    <p:sldId id="376" r:id="rId4"/>
    <p:sldId id="381" r:id="rId5"/>
    <p:sldId id="382" r:id="rId6"/>
    <p:sldId id="374" r:id="rId7"/>
    <p:sldId id="377" r:id="rId8"/>
    <p:sldId id="383" r:id="rId9"/>
    <p:sldId id="384" r:id="rId10"/>
    <p:sldId id="379" r:id="rId11"/>
    <p:sldId id="385" r:id="rId12"/>
    <p:sldId id="378" r:id="rId13"/>
    <p:sldId id="386" r:id="rId14"/>
    <p:sldId id="380" r:id="rId15"/>
    <p:sldId id="391" r:id="rId16"/>
    <p:sldId id="387" r:id="rId17"/>
    <p:sldId id="388" r:id="rId18"/>
    <p:sldId id="389" r:id="rId19"/>
    <p:sldId id="390" r:id="rId20"/>
    <p:sldId id="393" r:id="rId21"/>
    <p:sldId id="395" r:id="rId22"/>
    <p:sldId id="396" r:id="rId23"/>
    <p:sldId id="397" r:id="rId24"/>
    <p:sldId id="398" r:id="rId25"/>
    <p:sldId id="399" r:id="rId26"/>
    <p:sldId id="400" r:id="rId27"/>
    <p:sldId id="401" r:id="rId28"/>
    <p:sldId id="402" r:id="rId29"/>
    <p:sldId id="403" r:id="rId30"/>
    <p:sldId id="392" r:id="rId3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FC038A-649F-A6E4-1667-74842C19478A}" v="2" dt="2024-10-06T09:00:02.835"/>
    <p1510:client id="{98EA1F2A-3893-0F1D-020F-87E9B1ED83BC}" v="2479" dt="2024-10-07T21:08:05.9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08/10/2024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08/10/2024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08/10/2024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08/10/2024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 dirty="0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 dirty="0"/>
              <a:t>2024/2025</a:t>
            </a:r>
            <a:endParaRPr lang="pt-PT" sz="2000" b="1" dirty="0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 7 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3965796"/>
            <a:ext cx="72428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Model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Selection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and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Hyperparameter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Tuning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How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to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Avoid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Overfitting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?</a:t>
            </a:r>
            <a:endParaRPr lang="pt-PT" sz="3600" b="1" dirty="0">
              <a:solidFill>
                <a:srgbClr val="092953"/>
              </a:solidFill>
              <a:latin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10" name="Marcador de Posição de Conteúdo 9" descr="Uma imagem com texto, diagrama, captura de ecrã, file&#10;&#10;Descrição gerada automaticamente">
            <a:extLst>
              <a:ext uri="{FF2B5EF4-FFF2-40B4-BE49-F238E27FC236}">
                <a16:creationId xmlns:a16="http://schemas.microsoft.com/office/drawing/2014/main" id="{BD1D5362-4EFB-861F-B3D6-2DD87BFDA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015" y="1331355"/>
            <a:ext cx="11743672" cy="5123635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632B2C3-2FB4-2B6A-F2C4-D8A37C5097BA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1315793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Underfitting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8" name="Imagem 7" descr="Uma imagem com texto, file, captura de ecrã, diagrama&#10;&#10;Descrição gerada automaticamente">
            <a:extLst>
              <a:ext uri="{FF2B5EF4-FFF2-40B4-BE49-F238E27FC236}">
                <a16:creationId xmlns:a16="http://schemas.microsoft.com/office/drawing/2014/main" id="{4D73F811-01EE-E80B-9C12-7DE683B04D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29" r="602" b="42105"/>
          <a:stretch/>
        </p:blipFill>
        <p:spPr>
          <a:xfrm>
            <a:off x="998838" y="2310655"/>
            <a:ext cx="10189318" cy="323667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F799B01-7975-06EB-F958-BB9AFA4A5000}"/>
              </a:ext>
            </a:extLst>
          </p:cNvPr>
          <p:cNvSpPr txBox="1"/>
          <p:nvPr/>
        </p:nvSpPr>
        <p:spPr>
          <a:xfrm>
            <a:off x="1225378" y="1657864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b="1" err="1"/>
              <a:t>Underfits</a:t>
            </a:r>
            <a:r>
              <a:rPr lang="pt-PT" dirty="0"/>
              <a:t>: too </a:t>
            </a:r>
            <a:r>
              <a:rPr lang="pt-PT" err="1"/>
              <a:t>simple</a:t>
            </a:r>
            <a:r>
              <a:rPr lang="pt-PT" dirty="0"/>
              <a:t> to </a:t>
            </a:r>
            <a:r>
              <a:rPr lang="pt-PT" err="1"/>
              <a:t>explain</a:t>
            </a:r>
            <a:r>
              <a:rPr lang="pt-PT" dirty="0"/>
              <a:t> </a:t>
            </a:r>
            <a:r>
              <a:rPr lang="pt-PT" err="1"/>
              <a:t>the</a:t>
            </a:r>
            <a:r>
              <a:rPr lang="pt-PT" dirty="0"/>
              <a:t> data!</a:t>
            </a:r>
            <a:endParaRPr lang="pt-PT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10C5CCC-2FE9-2F00-5629-7F866844704A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2628691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Underfitting</a:t>
            </a:r>
            <a:endParaRPr lang="pt-PT" sz="3600" b="1" dirty="0" err="1">
              <a:solidFill>
                <a:srgbClr val="092953"/>
              </a:solidFill>
              <a:latin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6305808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ea typeface="+mn-lt"/>
                <a:cs typeface="+mn-lt"/>
              </a:rPr>
              <a:t>To </a:t>
            </a:r>
            <a:r>
              <a:rPr lang="pt-PT" dirty="0" err="1">
                <a:ea typeface="+mn-lt"/>
                <a:cs typeface="+mn-lt"/>
              </a:rPr>
              <a:t>detect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overfitting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analyze</a:t>
            </a:r>
            <a:r>
              <a:rPr lang="pt-PT" dirty="0">
                <a:ea typeface="+mn-lt"/>
                <a:cs typeface="+mn-lt"/>
              </a:rPr>
              <a:t> error/</a:t>
            </a:r>
            <a:r>
              <a:rPr lang="pt-PT" dirty="0" err="1">
                <a:ea typeface="+mn-lt"/>
                <a:cs typeface="+mn-lt"/>
              </a:rPr>
              <a:t>loss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tested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>
                <a:solidFill>
                  <a:srgbClr val="0070C0"/>
                </a:solidFill>
                <a:ea typeface="+mn-lt"/>
                <a:cs typeface="+mn-lt"/>
              </a:rPr>
              <a:t>training data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optionally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FF0000"/>
                </a:solidFill>
                <a:ea typeface="+mn-lt"/>
                <a:cs typeface="+mn-lt"/>
              </a:rPr>
              <a:t>test</a:t>
            </a:r>
            <a:r>
              <a:rPr lang="pt-PT" dirty="0">
                <a:solidFill>
                  <a:srgbClr val="FF0000"/>
                </a:solidFill>
                <a:ea typeface="+mn-lt"/>
                <a:cs typeface="+mn-lt"/>
              </a:rPr>
              <a:t>/</a:t>
            </a:r>
            <a:r>
              <a:rPr lang="pt-PT" dirty="0" err="1">
                <a:solidFill>
                  <a:srgbClr val="FF0000"/>
                </a:solidFill>
                <a:ea typeface="+mn-lt"/>
                <a:cs typeface="+mn-lt"/>
              </a:rPr>
              <a:t>validation</a:t>
            </a:r>
            <a:r>
              <a:rPr lang="pt-PT" dirty="0">
                <a:solidFill>
                  <a:srgbClr val="FF0000"/>
                </a:solidFill>
                <a:ea typeface="+mn-lt"/>
                <a:cs typeface="+mn-lt"/>
              </a:rPr>
              <a:t> data</a:t>
            </a:r>
            <a:r>
              <a:rPr lang="pt-PT" dirty="0">
                <a:ea typeface="+mn-lt"/>
                <a:cs typeface="+mn-lt"/>
              </a:rPr>
              <a:t>):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What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happens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>
                <a:solidFill>
                  <a:srgbClr val="0070C0"/>
                </a:solidFill>
                <a:ea typeface="+mn-lt"/>
                <a:cs typeface="+mn-lt"/>
              </a:rPr>
              <a:t>training data</a:t>
            </a:r>
            <a:r>
              <a:rPr lang="pt-PT" dirty="0">
                <a:ea typeface="+mn-lt"/>
                <a:cs typeface="+mn-lt"/>
              </a:rPr>
              <a:t> error as </a:t>
            </a:r>
            <a:r>
              <a:rPr lang="pt-PT" dirty="0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training steps </a:t>
            </a:r>
            <a:r>
              <a:rPr lang="pt-PT" dirty="0" err="1">
                <a:ea typeface="+mn-lt"/>
                <a:cs typeface="+mn-lt"/>
              </a:rPr>
              <a:t>increases</a:t>
            </a:r>
            <a:r>
              <a:rPr lang="pt-PT" dirty="0">
                <a:ea typeface="+mn-lt"/>
                <a:cs typeface="+mn-lt"/>
              </a:rPr>
              <a:t>?</a:t>
            </a:r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8" name="Imagem 7" descr="Uma imagem com texto, captura de ecrã, file, Tipo de letra&#10;&#10;Descrição gerada automaticamente">
            <a:extLst>
              <a:ext uri="{FF2B5EF4-FFF2-40B4-BE49-F238E27FC236}">
                <a16:creationId xmlns:a16="http://schemas.microsoft.com/office/drawing/2014/main" id="{F4710958-A80D-FF69-B3B9-80BAE3ED0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574" y="1876168"/>
            <a:ext cx="5143500" cy="41148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CE3C3BE-2A82-1C66-38BF-1EDE747FB44E}"/>
              </a:ext>
            </a:extLst>
          </p:cNvPr>
          <p:cNvSpPr txBox="1"/>
          <p:nvPr/>
        </p:nvSpPr>
        <p:spPr>
          <a:xfrm>
            <a:off x="2533135" y="386148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000" b="1" dirty="0"/>
              <a:t>Error </a:t>
            </a:r>
            <a:r>
              <a:rPr lang="pt-PT" sz="2000" b="1" err="1"/>
              <a:t>remains</a:t>
            </a:r>
            <a:r>
              <a:rPr lang="pt-PT" sz="2000" b="1" dirty="0"/>
              <a:t> </a:t>
            </a:r>
            <a:r>
              <a:rPr lang="pt-PT" sz="2000" b="1" err="1"/>
              <a:t>high</a:t>
            </a:r>
            <a:r>
              <a:rPr lang="pt-PT" sz="2000" b="1" dirty="0"/>
              <a:t>!</a:t>
            </a:r>
            <a:endParaRPr lang="pt-PT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33F4DCB-F88D-9A78-38F5-8A9929EF0D0C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3964509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Underfitting</a:t>
            </a:r>
            <a:endParaRPr lang="pt-PT" sz="3600" b="1" dirty="0" err="1">
              <a:solidFill>
                <a:srgbClr val="092953"/>
              </a:solidFill>
              <a:latin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6305808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ea typeface="+mn-lt"/>
                <a:cs typeface="+mn-lt"/>
              </a:rPr>
              <a:t>To </a:t>
            </a:r>
            <a:r>
              <a:rPr lang="pt-PT" dirty="0" err="1">
                <a:ea typeface="+mn-lt"/>
                <a:cs typeface="+mn-lt"/>
              </a:rPr>
              <a:t>detect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overfitting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analyze</a:t>
            </a:r>
            <a:r>
              <a:rPr lang="pt-PT" dirty="0">
                <a:ea typeface="+mn-lt"/>
                <a:cs typeface="+mn-lt"/>
              </a:rPr>
              <a:t> error/</a:t>
            </a:r>
            <a:r>
              <a:rPr lang="pt-PT" dirty="0" err="1">
                <a:ea typeface="+mn-lt"/>
                <a:cs typeface="+mn-lt"/>
              </a:rPr>
              <a:t>loss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tested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>
                <a:solidFill>
                  <a:srgbClr val="0070C0"/>
                </a:solidFill>
                <a:ea typeface="+mn-lt"/>
                <a:cs typeface="+mn-lt"/>
              </a:rPr>
              <a:t>training data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optionally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FF0000"/>
                </a:solidFill>
                <a:ea typeface="+mn-lt"/>
                <a:cs typeface="+mn-lt"/>
              </a:rPr>
              <a:t>test</a:t>
            </a:r>
            <a:r>
              <a:rPr lang="pt-PT" dirty="0">
                <a:solidFill>
                  <a:srgbClr val="FF0000"/>
                </a:solidFill>
                <a:ea typeface="+mn-lt"/>
                <a:cs typeface="+mn-lt"/>
              </a:rPr>
              <a:t>/</a:t>
            </a:r>
            <a:r>
              <a:rPr lang="pt-PT" dirty="0" err="1">
                <a:solidFill>
                  <a:srgbClr val="FF0000"/>
                </a:solidFill>
                <a:ea typeface="+mn-lt"/>
                <a:cs typeface="+mn-lt"/>
              </a:rPr>
              <a:t>validation</a:t>
            </a:r>
            <a:r>
              <a:rPr lang="pt-PT" dirty="0">
                <a:solidFill>
                  <a:srgbClr val="FF0000"/>
                </a:solidFill>
                <a:ea typeface="+mn-lt"/>
                <a:cs typeface="+mn-lt"/>
              </a:rPr>
              <a:t> data</a:t>
            </a:r>
            <a:r>
              <a:rPr lang="pt-PT" dirty="0">
                <a:ea typeface="+mn-lt"/>
                <a:cs typeface="+mn-lt"/>
              </a:rPr>
              <a:t>):</a:t>
            </a:r>
          </a:p>
          <a:p>
            <a:pPr algn="just"/>
            <a:r>
              <a:rPr lang="pt-PT" err="1">
                <a:ea typeface="+mn-lt"/>
                <a:cs typeface="+mn-lt"/>
              </a:rPr>
              <a:t>What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happens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solidFill>
                  <a:srgbClr val="FF0000"/>
                </a:solidFill>
                <a:ea typeface="+mn-lt"/>
                <a:cs typeface="+mn-lt"/>
              </a:rPr>
              <a:t>test</a:t>
            </a:r>
            <a:r>
              <a:rPr lang="pt-PT" dirty="0">
                <a:solidFill>
                  <a:srgbClr val="FF0000"/>
                </a:solidFill>
                <a:ea typeface="+mn-lt"/>
                <a:cs typeface="+mn-lt"/>
              </a:rPr>
              <a:t>/</a:t>
            </a:r>
            <a:r>
              <a:rPr lang="pt-PT" err="1">
                <a:solidFill>
                  <a:srgbClr val="FF0000"/>
                </a:solidFill>
                <a:ea typeface="+mn-lt"/>
                <a:cs typeface="+mn-lt"/>
              </a:rPr>
              <a:t>validation</a:t>
            </a:r>
            <a:r>
              <a:rPr lang="pt-PT" dirty="0">
                <a:solidFill>
                  <a:srgbClr val="FF0000"/>
                </a:solidFill>
                <a:ea typeface="+mn-lt"/>
                <a:cs typeface="+mn-lt"/>
              </a:rPr>
              <a:t> data</a:t>
            </a:r>
            <a:r>
              <a:rPr lang="pt-PT" dirty="0">
                <a:ea typeface="+mn-lt"/>
                <a:cs typeface="+mn-lt"/>
              </a:rPr>
              <a:t> error as </a:t>
            </a:r>
            <a:r>
              <a:rPr lang="pt-PT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training steps </a:t>
            </a:r>
            <a:r>
              <a:rPr lang="pt-PT" err="1">
                <a:ea typeface="+mn-lt"/>
                <a:cs typeface="+mn-lt"/>
              </a:rPr>
              <a:t>increases</a:t>
            </a:r>
            <a:r>
              <a:rPr lang="pt-PT" dirty="0">
                <a:ea typeface="+mn-lt"/>
                <a:cs typeface="+mn-lt"/>
              </a:rPr>
              <a:t>?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8" name="Imagem 7" descr="Uma imagem com texto, captura de ecrã, file, Tipo de letra&#10;&#10;Descrição gerada automaticamente">
            <a:extLst>
              <a:ext uri="{FF2B5EF4-FFF2-40B4-BE49-F238E27FC236}">
                <a16:creationId xmlns:a16="http://schemas.microsoft.com/office/drawing/2014/main" id="{F4710958-A80D-FF69-B3B9-80BAE3ED0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574" y="1876168"/>
            <a:ext cx="5143500" cy="41148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CE3C3BE-2A82-1C66-38BF-1EDE747FB44E}"/>
              </a:ext>
            </a:extLst>
          </p:cNvPr>
          <p:cNvSpPr txBox="1"/>
          <p:nvPr/>
        </p:nvSpPr>
        <p:spPr>
          <a:xfrm>
            <a:off x="2533135" y="4376351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000" b="1" dirty="0"/>
              <a:t>Error </a:t>
            </a:r>
            <a:r>
              <a:rPr lang="pt-PT" sz="2000" b="1" err="1"/>
              <a:t>remains</a:t>
            </a:r>
            <a:r>
              <a:rPr lang="pt-PT" sz="2000" b="1" dirty="0"/>
              <a:t> </a:t>
            </a:r>
            <a:r>
              <a:rPr lang="pt-PT" sz="2000" b="1" err="1"/>
              <a:t>high</a:t>
            </a:r>
            <a:r>
              <a:rPr lang="pt-PT" sz="2000" b="1" dirty="0"/>
              <a:t>!</a:t>
            </a:r>
            <a:endParaRPr lang="pt-PT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488CA7F-2EEC-3455-27CE-FA749C571887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847598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How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to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Avoid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Underfitting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?</a:t>
            </a:r>
            <a:endParaRPr lang="pt-PT" sz="3600" b="1" dirty="0">
              <a:solidFill>
                <a:srgbClr val="092953"/>
              </a:solidFill>
              <a:latin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PT" dirty="0">
              <a:ea typeface="+mn-lt"/>
              <a:cs typeface="+mn-lt"/>
            </a:endParaRPr>
          </a:p>
          <a:p>
            <a:endParaRPr lang="pt-PT" dirty="0"/>
          </a:p>
          <a:p>
            <a:endParaRPr lang="pt-PT" dirty="0">
              <a:ea typeface="+mn-lt"/>
              <a:cs typeface="+mn-lt"/>
            </a:endParaRPr>
          </a:p>
          <a:p>
            <a:endParaRPr lang="pt-PT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pt-PT" b="1" err="1">
                <a:ea typeface="+mn-lt"/>
                <a:cs typeface="+mn-lt"/>
              </a:rPr>
              <a:t>Increase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representational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complexity</a:t>
            </a:r>
            <a:r>
              <a:rPr lang="pt-PT" b="1" dirty="0">
                <a:ea typeface="+mn-lt"/>
                <a:cs typeface="+mn-lt"/>
              </a:rPr>
              <a:t>, for </a:t>
            </a:r>
            <a:r>
              <a:rPr lang="pt-PT" b="1" err="1">
                <a:ea typeface="+mn-lt"/>
                <a:cs typeface="+mn-lt"/>
              </a:rPr>
              <a:t>example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increase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the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number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of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layers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and</a:t>
            </a:r>
            <a:r>
              <a:rPr lang="pt-PT" b="1" dirty="0">
                <a:ea typeface="+mn-lt"/>
                <a:cs typeface="+mn-lt"/>
              </a:rPr>
              <a:t>/</a:t>
            </a:r>
            <a:r>
              <a:rPr lang="pt-PT" b="1" err="1">
                <a:ea typeface="+mn-lt"/>
                <a:cs typeface="+mn-lt"/>
              </a:rPr>
              <a:t>or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units</a:t>
            </a:r>
            <a:r>
              <a:rPr lang="pt-PT" b="1" dirty="0">
                <a:ea typeface="+mn-lt"/>
                <a:cs typeface="+mn-lt"/>
              </a:rPr>
              <a:t> in a neural network.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A343F58-E0AF-9B4A-FCCD-7FDAF7D2147A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197354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Underfitting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Overfitting</a:t>
            </a:r>
            <a:endParaRPr lang="pt-PT" sz="3600" b="1" dirty="0" err="1">
              <a:solidFill>
                <a:srgbClr val="092953"/>
              </a:solidFill>
              <a:latin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PT" dirty="0">
              <a:ea typeface="+mn-lt"/>
              <a:cs typeface="+mn-lt"/>
            </a:endParaRPr>
          </a:p>
          <a:p>
            <a:endParaRPr lang="pt-PT" dirty="0"/>
          </a:p>
          <a:p>
            <a:endParaRPr lang="pt-PT" dirty="0">
              <a:ea typeface="+mn-lt"/>
              <a:cs typeface="+mn-lt"/>
            </a:endParaRPr>
          </a:p>
          <a:p>
            <a:endParaRPr lang="pt-PT" b="1" dirty="0">
              <a:solidFill>
                <a:srgbClr val="0070C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pt-PT" b="1" err="1">
                <a:solidFill>
                  <a:srgbClr val="0070C0"/>
                </a:solidFill>
                <a:ea typeface="+mn-lt"/>
                <a:cs typeface="+mn-lt"/>
              </a:rPr>
              <a:t>Goal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: </a:t>
            </a:r>
            <a:r>
              <a:rPr lang="pt-PT" b="1" err="1">
                <a:solidFill>
                  <a:srgbClr val="0070C0"/>
                </a:solidFill>
                <a:ea typeface="+mn-lt"/>
                <a:cs typeface="+mn-lt"/>
              </a:rPr>
              <a:t>learn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a </a:t>
            </a:r>
            <a:r>
              <a:rPr lang="pt-PT" b="1" err="1">
                <a:solidFill>
                  <a:srgbClr val="0070C0"/>
                </a:solidFill>
                <a:ea typeface="+mn-lt"/>
                <a:cs typeface="+mn-lt"/>
              </a:rPr>
              <a:t>model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070C0"/>
                </a:solidFill>
                <a:ea typeface="+mn-lt"/>
                <a:cs typeface="+mn-lt"/>
              </a:rPr>
              <a:t>with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a </a:t>
            </a:r>
            <a:r>
              <a:rPr lang="pt-PT" b="1" err="1">
                <a:solidFill>
                  <a:srgbClr val="0070C0"/>
                </a:solidFill>
                <a:ea typeface="+mn-lt"/>
                <a:cs typeface="+mn-lt"/>
              </a:rPr>
              <a:t>capacity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070C0"/>
                </a:solidFill>
                <a:ea typeface="+mn-lt"/>
                <a:cs typeface="+mn-lt"/>
              </a:rPr>
              <a:t>that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070C0"/>
                </a:solidFill>
                <a:ea typeface="+mn-lt"/>
                <a:cs typeface="+mn-lt"/>
              </a:rPr>
              <a:t>is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070C0"/>
                </a:solidFill>
                <a:ea typeface="+mn-lt"/>
                <a:cs typeface="+mn-lt"/>
              </a:rPr>
              <a:t>neither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too </a:t>
            </a:r>
            <a:r>
              <a:rPr lang="pt-PT" b="1" err="1">
                <a:solidFill>
                  <a:srgbClr val="0070C0"/>
                </a:solidFill>
                <a:ea typeface="+mn-lt"/>
                <a:cs typeface="+mn-lt"/>
              </a:rPr>
              <a:t>small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070C0"/>
                </a:solidFill>
                <a:ea typeface="+mn-lt"/>
                <a:cs typeface="+mn-lt"/>
              </a:rPr>
              <a:t>nor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too </a:t>
            </a:r>
            <a:r>
              <a:rPr lang="pt-PT" b="1" err="1">
                <a:solidFill>
                  <a:srgbClr val="0070C0"/>
                </a:solidFill>
                <a:ea typeface="+mn-lt"/>
                <a:cs typeface="+mn-lt"/>
              </a:rPr>
              <a:t>large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070C0"/>
                </a:solidFill>
                <a:ea typeface="+mn-lt"/>
                <a:cs typeface="+mn-lt"/>
              </a:rPr>
              <a:t>so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070C0"/>
                </a:solidFill>
                <a:ea typeface="+mn-lt"/>
                <a:cs typeface="+mn-lt"/>
              </a:rPr>
              <a:t>it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can generalize </a:t>
            </a:r>
            <a:r>
              <a:rPr lang="pt-PT" b="1" err="1">
                <a:solidFill>
                  <a:srgbClr val="0070C0"/>
                </a:solidFill>
                <a:ea typeface="+mn-lt"/>
                <a:cs typeface="+mn-lt"/>
              </a:rPr>
              <a:t>well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070C0"/>
                </a:solidFill>
                <a:ea typeface="+mn-lt"/>
                <a:cs typeface="+mn-lt"/>
              </a:rPr>
              <a:t>when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070C0"/>
                </a:solidFill>
                <a:ea typeface="+mn-lt"/>
                <a:cs typeface="+mn-lt"/>
              </a:rPr>
              <a:t>predicting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070C0"/>
                </a:solidFill>
                <a:ea typeface="+mn-lt"/>
                <a:cs typeface="+mn-lt"/>
              </a:rPr>
              <a:t>on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070C0"/>
                </a:solidFill>
                <a:ea typeface="+mn-lt"/>
                <a:cs typeface="+mn-lt"/>
              </a:rPr>
              <a:t>previously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070C0"/>
                </a:solidFill>
                <a:ea typeface="+mn-lt"/>
                <a:cs typeface="+mn-lt"/>
              </a:rPr>
              <a:t>unseen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070C0"/>
                </a:solidFill>
                <a:ea typeface="+mn-lt"/>
                <a:cs typeface="+mn-lt"/>
              </a:rPr>
              <a:t>test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data.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0CDDCB9-89F2-A112-3BD2-C1307561AF0E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3067224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Selecting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Model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Hyperparameters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ea typeface="+mn-lt"/>
                <a:cs typeface="+mn-lt"/>
              </a:rPr>
              <a:t>Our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goal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to design </a:t>
            </a:r>
            <a:r>
              <a:rPr lang="pt-PT" dirty="0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generalize </a:t>
            </a:r>
            <a:r>
              <a:rPr lang="pt-PT" dirty="0" err="1">
                <a:ea typeface="+mn-lt"/>
                <a:cs typeface="+mn-lt"/>
              </a:rPr>
              <a:t>well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new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previously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unseen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examples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Test</a:t>
            </a:r>
            <a:r>
              <a:rPr lang="pt-PT" dirty="0">
                <a:ea typeface="+mn-lt"/>
                <a:cs typeface="+mn-lt"/>
              </a:rPr>
              <a:t> Data).</a:t>
            </a:r>
          </a:p>
          <a:p>
            <a:pPr algn="just"/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8" name="Imagem 7" descr="Uma imagem com texto, captura de ecrã&#10;&#10;Descrição gerada automaticamente">
            <a:extLst>
              <a:ext uri="{FF2B5EF4-FFF2-40B4-BE49-F238E27FC236}">
                <a16:creationId xmlns:a16="http://schemas.microsoft.com/office/drawing/2014/main" id="{147F6575-1579-60EA-C62A-3461BB01D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72" y="2341084"/>
            <a:ext cx="10545433" cy="397300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2BAA01A-020D-8CB8-9E70-9C08B5888382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845751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Model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Design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PT" dirty="0">
              <a:ea typeface="+mn-lt"/>
              <a:cs typeface="+mn-lt"/>
            </a:endParaRPr>
          </a:p>
          <a:p>
            <a:pPr algn="just"/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8" name="Imagem 7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64048B4C-7E42-BD93-EB01-67473BD07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13" y="1321100"/>
            <a:ext cx="12170073" cy="490591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82DD23A-BE5C-3EB6-7BBA-8C3469D027C1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3371450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Hyperparameter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Tuning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145148" cy="5273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ea typeface="+mn-lt"/>
                <a:cs typeface="+mn-lt"/>
              </a:rPr>
              <a:t>Split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training set </a:t>
            </a:r>
            <a:r>
              <a:rPr lang="pt-PT" dirty="0" err="1">
                <a:ea typeface="+mn-lt"/>
                <a:cs typeface="+mn-lt"/>
              </a:rPr>
              <a:t>so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dirty="0" err="1">
                <a:ea typeface="+mn-lt"/>
                <a:cs typeface="+mn-lt"/>
              </a:rPr>
              <a:t>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used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test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different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hyperparameters</a:t>
            </a:r>
          </a:p>
          <a:p>
            <a:endParaRPr lang="pt-PT" dirty="0"/>
          </a:p>
          <a:p>
            <a:pPr marL="2286000" lvl="5" indent="0">
              <a:buNone/>
            </a:pPr>
            <a:r>
              <a:rPr lang="pt-PT" dirty="0">
                <a:ea typeface="+mn-lt"/>
                <a:cs typeface="+mn-lt"/>
              </a:rPr>
              <a:t>                                         For </a:t>
            </a:r>
            <a:r>
              <a:rPr lang="pt-PT" dirty="0" err="1">
                <a:ea typeface="+mn-lt"/>
                <a:cs typeface="+mn-lt"/>
              </a:rPr>
              <a:t>statistically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strong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results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EF9AD13F-3FAE-1A53-E8BD-A4219BD867AD}"/>
              </a:ext>
            </a:extLst>
          </p:cNvPr>
          <p:cNvGrpSpPr/>
          <p:nvPr/>
        </p:nvGrpSpPr>
        <p:grpSpPr>
          <a:xfrm>
            <a:off x="745197" y="3194290"/>
            <a:ext cx="10753814" cy="3026793"/>
            <a:chOff x="903348" y="3122403"/>
            <a:chExt cx="7935852" cy="2135397"/>
          </a:xfrm>
        </p:grpSpPr>
        <p:pic>
          <p:nvPicPr>
            <p:cNvPr id="8" name="Imagem 7" descr="Uma imagem com texto, captura de ecrã, Tipo de letra, número&#10;&#10;Descrição gerada automaticamente">
              <a:extLst>
                <a:ext uri="{FF2B5EF4-FFF2-40B4-BE49-F238E27FC236}">
                  <a16:creationId xmlns:a16="http://schemas.microsoft.com/office/drawing/2014/main" id="{CAAB74B8-5E87-F04B-5EDC-3D9CDDB32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3348" y="3124200"/>
              <a:ext cx="3800475" cy="2133600"/>
            </a:xfrm>
            <a:prstGeom prst="rect">
              <a:avLst/>
            </a:prstGeom>
          </p:spPr>
        </p:pic>
        <p:pic>
          <p:nvPicPr>
            <p:cNvPr id="9" name="Imagem 8" descr="Uma imagem com captura de ecrã, texto, file, Tipo de letra&#10;&#10;Descrição gerada automaticamente">
              <a:extLst>
                <a:ext uri="{FF2B5EF4-FFF2-40B4-BE49-F238E27FC236}">
                  <a16:creationId xmlns:a16="http://schemas.microsoft.com/office/drawing/2014/main" id="{DE3CE0A3-0752-430F-9F7C-DD8CCD9C6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76800" y="3122403"/>
              <a:ext cx="3962400" cy="1562100"/>
            </a:xfrm>
            <a:prstGeom prst="rect">
              <a:avLst/>
            </a:prstGeom>
          </p:spPr>
        </p:pic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76AFEEA-06B9-E0D6-1C19-C39935434411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2935782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Cross-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Validation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ea typeface="+mn-lt"/>
                <a:cs typeface="+mn-lt"/>
              </a:rPr>
              <a:t>Limit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influence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dataset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split</a:t>
            </a:r>
          </a:p>
          <a:p>
            <a:pPr algn="just"/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8" name="Imagem 7" descr="Uma imagem com texto, captura de ecrã, número, Tipo de letra&#10;&#10;Descrição gerada automaticamente">
            <a:extLst>
              <a:ext uri="{FF2B5EF4-FFF2-40B4-BE49-F238E27FC236}">
                <a16:creationId xmlns:a16="http://schemas.microsoft.com/office/drawing/2014/main" id="{F0C862A0-DC60-9CE0-F5A1-C843604A5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694" y="1987131"/>
            <a:ext cx="6760233" cy="456588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5F8A70E-5C8F-352A-F96B-FD3CCE94B0EB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122684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</a:t>
            </a:r>
            <a:endParaRPr lang="pt-PT" sz="3600" b="1" dirty="0" err="1">
              <a:solidFill>
                <a:srgbClr val="092953"/>
              </a:solidFill>
              <a:latin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/>
              <a:t>Separate</a:t>
            </a:r>
            <a:r>
              <a:rPr lang="pt-PT" dirty="0"/>
              <a:t>         </a:t>
            </a:r>
            <a:r>
              <a:rPr lang="pt-PT" dirty="0" err="1"/>
              <a:t>from</a:t>
            </a:r>
            <a:r>
              <a:rPr lang="pt-PT" dirty="0"/>
              <a:t> </a:t>
            </a:r>
          </a:p>
          <a:p>
            <a:endParaRPr lang="pt-PT" dirty="0">
              <a:ea typeface="+mn-lt"/>
              <a:cs typeface="+mn-lt"/>
            </a:endParaRPr>
          </a:p>
          <a:p>
            <a:pPr lvl="4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10" name="Imagem 9" descr="Uma imagem com file, padrão, Retângulo, círculo&#10;&#10;Descrição gerada automaticamente">
            <a:extLst>
              <a:ext uri="{FF2B5EF4-FFF2-40B4-BE49-F238E27FC236}">
                <a16:creationId xmlns:a16="http://schemas.microsoft.com/office/drawing/2014/main" id="{CF289197-FE2C-9250-0523-F63DE50A3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91" y="2241722"/>
            <a:ext cx="3924300" cy="37338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89D240E-A9E9-1DAB-AA25-92A45E128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288" y="1348559"/>
            <a:ext cx="419100" cy="3714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18868C0-9DF4-BBD1-C359-6A778FED5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3720" y="1317667"/>
            <a:ext cx="419100" cy="371475"/>
          </a:xfrm>
          <a:prstGeom prst="rect">
            <a:avLst/>
          </a:prstGeom>
        </p:spPr>
      </p:pic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DFCF38DB-E1BC-7F9B-CF2C-3EB208C79DD7}"/>
              </a:ext>
            </a:extLst>
          </p:cNvPr>
          <p:cNvSpPr txBox="1">
            <a:spLocks/>
          </p:cNvSpPr>
          <p:nvPr/>
        </p:nvSpPr>
        <p:spPr>
          <a:xfrm>
            <a:off x="5025690" y="2245899"/>
            <a:ext cx="6532349" cy="3964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pt-PT" dirty="0" err="1"/>
              <a:t>Using</a:t>
            </a:r>
            <a:r>
              <a:rPr lang="pt-PT" dirty="0"/>
              <a:t> a straight </a:t>
            </a:r>
            <a:r>
              <a:rPr lang="pt-PT" dirty="0" err="1"/>
              <a:t>line</a:t>
            </a:r>
            <a:r>
              <a:rPr lang="pt-PT" dirty="0"/>
              <a:t> (linear </a:t>
            </a:r>
            <a:r>
              <a:rPr lang="pt-PT" dirty="0" err="1"/>
              <a:t>function</a:t>
            </a:r>
            <a:r>
              <a:rPr lang="pt-PT" dirty="0"/>
              <a:t>)</a:t>
            </a:r>
          </a:p>
          <a:p>
            <a:pPr marL="514350" indent="-514350">
              <a:buAutoNum type="arabicPeriod"/>
            </a:pPr>
            <a:endParaRPr lang="pt-PT" dirty="0"/>
          </a:p>
          <a:p>
            <a:pPr marL="514350" indent="-514350">
              <a:buAutoNum type="arabicPeriod"/>
            </a:pPr>
            <a:r>
              <a:rPr lang="pt-PT" dirty="0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parabola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quadratic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function</a:t>
            </a:r>
            <a:r>
              <a:rPr lang="pt-PT" dirty="0">
                <a:ea typeface="+mn-lt"/>
                <a:cs typeface="+mn-lt"/>
              </a:rPr>
              <a:t>)</a:t>
            </a:r>
          </a:p>
          <a:p>
            <a:pPr marL="514350" indent="-514350">
              <a:buAutoNum type="arabicPeriod"/>
            </a:pPr>
            <a:endParaRPr lang="pt-PT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pt-PT" dirty="0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any</a:t>
            </a:r>
            <a:r>
              <a:rPr lang="pt-PT" dirty="0">
                <a:ea typeface="+mn-lt"/>
                <a:cs typeface="+mn-lt"/>
              </a:rPr>
              <a:t> curve</a:t>
            </a:r>
          </a:p>
          <a:p>
            <a:pPr algn="just">
              <a:buAutoNum type="arabicPeriod"/>
            </a:pPr>
            <a:endParaRPr lang="pt-PT" dirty="0">
              <a:ea typeface="+mn-lt"/>
              <a:cs typeface="+mn-lt"/>
            </a:endParaRPr>
          </a:p>
          <a:p>
            <a:pPr algn="just">
              <a:buAutoNum type="arabicPeriod"/>
            </a:pPr>
            <a:endParaRPr lang="pt-PT" dirty="0">
              <a:ea typeface="+mn-lt"/>
              <a:cs typeface="+mn-lt"/>
            </a:endParaRPr>
          </a:p>
          <a:p>
            <a:pPr algn="just">
              <a:buAutoNum type="arabicPeriod"/>
            </a:pPr>
            <a:endParaRPr lang="pt-PT" dirty="0"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AutoNum type="arabicPeriod"/>
            </a:pPr>
            <a:endParaRPr lang="pt-PT" dirty="0"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AutoNum type="arabicPeriod"/>
            </a:pPr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AutoNum type="arabicPeriod"/>
            </a:pPr>
            <a:endParaRPr lang="pt-PT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9004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Validation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Split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ea typeface="+mn-lt"/>
                <a:cs typeface="+mn-lt"/>
              </a:rPr>
              <a:t>Split data </a:t>
            </a:r>
            <a:r>
              <a:rPr lang="pt-PT" dirty="0" err="1">
                <a:ea typeface="+mn-lt"/>
                <a:cs typeface="+mn-lt"/>
              </a:rPr>
              <a:t>into</a:t>
            </a:r>
            <a:r>
              <a:rPr lang="pt-PT" dirty="0">
                <a:ea typeface="+mn-lt"/>
                <a:cs typeface="+mn-lt"/>
              </a:rPr>
              <a:t> "</a:t>
            </a:r>
            <a:r>
              <a:rPr lang="pt-PT" dirty="0" err="1">
                <a:ea typeface="+mn-lt"/>
                <a:cs typeface="+mn-lt"/>
              </a:rPr>
              <a:t>train</a:t>
            </a:r>
            <a:r>
              <a:rPr lang="pt-PT" dirty="0">
                <a:ea typeface="+mn-lt"/>
                <a:cs typeface="+mn-lt"/>
              </a:rPr>
              <a:t>"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"</a:t>
            </a:r>
            <a:r>
              <a:rPr lang="pt-PT" dirty="0" err="1">
                <a:ea typeface="+mn-lt"/>
                <a:cs typeface="+mn-lt"/>
              </a:rPr>
              <a:t>validation</a:t>
            </a:r>
            <a:r>
              <a:rPr lang="pt-PT" dirty="0">
                <a:ea typeface="+mn-lt"/>
                <a:cs typeface="+mn-lt"/>
              </a:rPr>
              <a:t>" </a:t>
            </a:r>
            <a:r>
              <a:rPr lang="pt-PT" dirty="0" err="1">
                <a:ea typeface="+mn-lt"/>
                <a:cs typeface="+mn-lt"/>
              </a:rPr>
              <a:t>datasets</a:t>
            </a:r>
          </a:p>
          <a:p>
            <a:endParaRPr lang="pt-PT" dirty="0"/>
          </a:p>
          <a:p>
            <a:endParaRPr lang="pt-PT" dirty="0">
              <a:ea typeface="+mn-lt"/>
              <a:cs typeface="+mn-lt"/>
            </a:endParaRPr>
          </a:p>
          <a:p>
            <a:endParaRPr lang="pt-PT" dirty="0">
              <a:ea typeface="+mn-lt"/>
              <a:cs typeface="+mn-lt"/>
            </a:endParaRPr>
          </a:p>
          <a:p>
            <a:r>
              <a:rPr lang="pt-PT" dirty="0" err="1">
                <a:ea typeface="+mn-lt"/>
                <a:cs typeface="+mn-lt"/>
              </a:rPr>
              <a:t>Hyperparameter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selection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 err="1">
                <a:ea typeface="+mn-lt"/>
                <a:cs typeface="+mn-lt"/>
              </a:rPr>
              <a:t>test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trained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different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hyperparameter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values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validation</a:t>
            </a:r>
            <a:r>
              <a:rPr lang="pt-PT" dirty="0">
                <a:ea typeface="+mn-lt"/>
                <a:cs typeface="+mn-lt"/>
              </a:rPr>
              <a:t> set to </a:t>
            </a:r>
            <a:r>
              <a:rPr lang="pt-PT" dirty="0" err="1">
                <a:ea typeface="+mn-lt"/>
                <a:cs typeface="+mn-lt"/>
              </a:rPr>
              <a:t>find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best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one</a:t>
            </a:r>
            <a:endParaRPr lang="pt-PT">
              <a:ea typeface="+mn-lt"/>
              <a:cs typeface="+mn-lt"/>
            </a:endParaRPr>
          </a:p>
          <a:p>
            <a:endParaRPr lang="pt-PT" dirty="0">
              <a:ea typeface="+mn-lt"/>
              <a:cs typeface="+mn-lt"/>
            </a:endParaRPr>
          </a:p>
          <a:p>
            <a:r>
              <a:rPr lang="pt-PT" dirty="0">
                <a:ea typeface="+mn-lt"/>
                <a:cs typeface="+mn-lt"/>
              </a:rPr>
              <a:t>Final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 err="1">
                <a:ea typeface="+mn-lt"/>
                <a:cs typeface="+mn-lt"/>
              </a:rPr>
              <a:t>retrain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hyperparameters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selected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validation</a:t>
            </a:r>
            <a:r>
              <a:rPr lang="pt-PT" dirty="0">
                <a:ea typeface="+mn-lt"/>
                <a:cs typeface="+mn-lt"/>
              </a:rPr>
              <a:t> set </a:t>
            </a:r>
            <a:r>
              <a:rPr lang="pt-PT" dirty="0" err="1">
                <a:ea typeface="+mn-lt"/>
                <a:cs typeface="+mn-lt"/>
              </a:rPr>
              <a:t>testing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data in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training AND </a:t>
            </a:r>
            <a:r>
              <a:rPr lang="pt-PT" dirty="0" err="1">
                <a:ea typeface="+mn-lt"/>
                <a:cs typeface="+mn-lt"/>
              </a:rPr>
              <a:t>validation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splits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8" name="Imagem 7" descr="Uma imagem com texto, captura de ecrã, Retângulo, file&#10;&#10;Descrição gerada automaticamente">
            <a:extLst>
              <a:ext uri="{FF2B5EF4-FFF2-40B4-BE49-F238E27FC236}">
                <a16:creationId xmlns:a16="http://schemas.microsoft.com/office/drawing/2014/main" id="{6619325E-45FA-B0CB-0928-1B80C93BC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496" y="2223818"/>
            <a:ext cx="10053008" cy="91511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09F5F22-39A4-4D8D-6526-55391F4EDDDD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164727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Hyperparameters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Summary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PT" dirty="0" err="1">
                <a:ea typeface="+mn-lt"/>
                <a:cs typeface="+mn-lt"/>
              </a:rPr>
              <a:t>So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far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found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following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hyperparameters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endParaRPr lang="pt-PT" dirty="0"/>
          </a:p>
          <a:p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Network </a:t>
            </a:r>
            <a:r>
              <a:rPr lang="pt-PT" dirty="0" err="1">
                <a:ea typeface="+mn-lt"/>
                <a:cs typeface="+mn-lt"/>
              </a:rPr>
              <a:t>depth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width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layers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neurons</a:t>
            </a:r>
            <a:r>
              <a:rPr lang="pt-PT" dirty="0">
                <a:ea typeface="+mn-lt"/>
                <a:cs typeface="+mn-lt"/>
              </a:rPr>
              <a:t> per </a:t>
            </a:r>
            <a:r>
              <a:rPr lang="pt-PT" dirty="0" err="1">
                <a:ea typeface="+mn-lt"/>
                <a:cs typeface="+mn-lt"/>
              </a:rPr>
              <a:t>layer</a:t>
            </a:r>
            <a:r>
              <a:rPr lang="pt-PT" dirty="0">
                <a:ea typeface="+mn-lt"/>
                <a:cs typeface="+mn-lt"/>
              </a:rPr>
              <a:t>);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Type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activation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functions</a:t>
            </a:r>
            <a:r>
              <a:rPr lang="pt-PT" dirty="0">
                <a:ea typeface="+mn-lt"/>
                <a:cs typeface="+mn-lt"/>
              </a:rPr>
              <a:t> (e.g., </a:t>
            </a:r>
            <a:r>
              <a:rPr lang="pt-PT" dirty="0" err="1">
                <a:ea typeface="+mn-lt"/>
                <a:cs typeface="+mn-lt"/>
              </a:rPr>
              <a:t>ReLU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Tanh</a:t>
            </a:r>
            <a:r>
              <a:rPr lang="pt-PT" dirty="0">
                <a:ea typeface="+mn-lt"/>
                <a:cs typeface="+mn-lt"/>
              </a:rPr>
              <a:t>).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r>
              <a:rPr lang="pt-PT" dirty="0">
                <a:ea typeface="+mn-lt"/>
                <a:cs typeface="+mn-lt"/>
              </a:rPr>
              <a:t>Training </a:t>
            </a:r>
            <a:r>
              <a:rPr lang="pt-PT" dirty="0" err="1">
                <a:ea typeface="+mn-lt"/>
                <a:cs typeface="+mn-lt"/>
              </a:rPr>
              <a:t>process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Optimizer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settings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rate, </a:t>
            </a:r>
            <a:r>
              <a:rPr lang="pt-PT" dirty="0" err="1">
                <a:ea typeface="+mn-lt"/>
                <a:cs typeface="+mn-lt"/>
              </a:rPr>
              <a:t>momentum</a:t>
            </a:r>
            <a:r>
              <a:rPr lang="pt-PT" dirty="0">
                <a:ea typeface="+mn-lt"/>
                <a:cs typeface="+mn-lt"/>
              </a:rPr>
              <a:t>, etc.);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epochs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batch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size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Validation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strategy</a:t>
            </a:r>
            <a:r>
              <a:rPr lang="pt-PT" dirty="0">
                <a:ea typeface="+mn-lt"/>
                <a:cs typeface="+mn-lt"/>
              </a:rPr>
              <a:t> (cross-</a:t>
            </a:r>
            <a:r>
              <a:rPr lang="pt-PT" dirty="0" err="1">
                <a:ea typeface="+mn-lt"/>
                <a:cs typeface="+mn-lt"/>
              </a:rPr>
              <a:t>validation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holdout</a:t>
            </a:r>
            <a:r>
              <a:rPr lang="pt-PT" dirty="0">
                <a:ea typeface="+mn-lt"/>
                <a:cs typeface="+mn-lt"/>
              </a:rPr>
              <a:t>).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r>
              <a:rPr lang="pt-PT" dirty="0" err="1">
                <a:ea typeface="+mn-lt"/>
                <a:cs typeface="+mn-lt"/>
              </a:rPr>
              <a:t>Dataset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Considerations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Data </a:t>
            </a:r>
            <a:r>
              <a:rPr lang="pt-PT" dirty="0" err="1">
                <a:ea typeface="+mn-lt"/>
                <a:cs typeface="+mn-lt"/>
              </a:rPr>
              <a:t>size</a:t>
            </a:r>
            <a:r>
              <a:rPr lang="pt-PT" dirty="0">
                <a:ea typeface="+mn-lt"/>
                <a:cs typeface="+mn-lt"/>
              </a:rPr>
              <a:t> (do </a:t>
            </a:r>
            <a:r>
              <a:rPr lang="pt-PT" dirty="0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need</a:t>
            </a:r>
            <a:r>
              <a:rPr lang="pt-PT" dirty="0">
                <a:ea typeface="+mn-lt"/>
                <a:cs typeface="+mn-lt"/>
              </a:rPr>
              <a:t> more samples?);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Handling </a:t>
            </a:r>
            <a:r>
              <a:rPr lang="pt-PT" dirty="0" err="1">
                <a:ea typeface="+mn-lt"/>
                <a:cs typeface="+mn-lt"/>
              </a:rPr>
              <a:t>class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imbalance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25227B0-958E-148C-88A1-09ED9152CB47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1173262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Manual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Hyperparameter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Tuning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ea typeface="+mn-lt"/>
                <a:cs typeface="+mn-lt"/>
              </a:rPr>
              <a:t>Manual </a:t>
            </a:r>
            <a:r>
              <a:rPr lang="pt-PT" dirty="0" err="1">
                <a:ea typeface="+mn-lt"/>
                <a:cs typeface="+mn-lt"/>
              </a:rPr>
              <a:t>approach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goal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 err="1">
                <a:ea typeface="+mn-lt"/>
                <a:cs typeface="+mn-lt"/>
              </a:rPr>
              <a:t>achieve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good</a:t>
            </a:r>
            <a:r>
              <a:rPr lang="pt-PT" dirty="0">
                <a:ea typeface="+mn-lt"/>
                <a:cs typeface="+mn-lt"/>
              </a:rPr>
              <a:t> performance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test</a:t>
            </a:r>
            <a:r>
              <a:rPr lang="pt-PT" dirty="0">
                <a:ea typeface="+mn-lt"/>
                <a:cs typeface="+mn-lt"/>
              </a:rPr>
              <a:t> set</a:t>
            </a:r>
          </a:p>
          <a:p>
            <a:endParaRPr lang="pt-PT" dirty="0"/>
          </a:p>
          <a:p>
            <a:r>
              <a:rPr lang="pt-PT" dirty="0">
                <a:ea typeface="+mn-lt"/>
                <a:cs typeface="+mn-lt"/>
              </a:rPr>
              <a:t>Some </a:t>
            </a:r>
            <a:r>
              <a:rPr lang="pt-PT" dirty="0" err="1">
                <a:ea typeface="+mn-lt"/>
                <a:cs typeface="+mn-lt"/>
              </a:rPr>
              <a:t>examples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effect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hyperparamaters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capacity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layers</a:t>
            </a:r>
            <a:r>
              <a:rPr lang="pt-PT" dirty="0">
                <a:ea typeface="+mn-lt"/>
                <a:cs typeface="+mn-lt"/>
              </a:rPr>
              <a:t>/nodes: </a:t>
            </a:r>
            <a:r>
              <a:rPr lang="pt-PT" dirty="0" err="1">
                <a:ea typeface="+mn-lt"/>
                <a:cs typeface="+mn-lt"/>
              </a:rPr>
              <a:t>increases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capacity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when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increased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rate: </a:t>
            </a:r>
            <a:r>
              <a:rPr lang="pt-PT" dirty="0" err="1">
                <a:ea typeface="+mn-lt"/>
                <a:cs typeface="+mn-lt"/>
              </a:rPr>
              <a:t>increases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capacity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when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tuned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optimally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Weight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decay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 err="1">
                <a:ea typeface="+mn-lt"/>
                <a:cs typeface="+mn-lt"/>
              </a:rPr>
              <a:t>increases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capacity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when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decreased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Dropout</a:t>
            </a:r>
            <a:r>
              <a:rPr lang="pt-PT" dirty="0">
                <a:ea typeface="+mn-lt"/>
                <a:cs typeface="+mn-lt"/>
              </a:rPr>
              <a:t> rate: </a:t>
            </a:r>
            <a:r>
              <a:rPr lang="pt-PT" dirty="0" err="1">
                <a:ea typeface="+mn-lt"/>
                <a:cs typeface="+mn-lt"/>
              </a:rPr>
              <a:t>increases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capacity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when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decreased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A18EB04-5780-68CA-3ADC-8A01D5013285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3049412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Automatic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Hyperparameter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Optimization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Algorithms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err="1">
                <a:ea typeface="+mn-lt"/>
                <a:cs typeface="+mn-lt"/>
              </a:rPr>
              <a:t>Hyperparameter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tuning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optimization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problem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thus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err="1">
                <a:ea typeface="+mn-lt"/>
                <a:cs typeface="+mn-lt"/>
              </a:rPr>
              <a:t>automate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process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endParaRPr lang="pt-PT" dirty="0"/>
          </a:p>
          <a:p>
            <a:r>
              <a:rPr lang="pt-PT" dirty="0" err="1">
                <a:ea typeface="+mn-lt"/>
                <a:cs typeface="+mn-lt"/>
              </a:rPr>
              <a:t>Common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algorithms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Grid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Search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Random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Search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Bayesian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Optimization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Gradient-Based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Optimization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Evolutionary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Optimization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8" name="Imagem 7" descr="Uma imagem com texto, captura de ecrã, diagrama, design&#10;&#10;Descrição gerada automaticamente">
            <a:extLst>
              <a:ext uri="{FF2B5EF4-FFF2-40B4-BE49-F238E27FC236}">
                <a16:creationId xmlns:a16="http://schemas.microsoft.com/office/drawing/2014/main" id="{48708E8E-1432-6792-5596-201CAD075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435" y="2624408"/>
            <a:ext cx="6621132" cy="370827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FA0AC88-3BE9-4858-B734-A744C8287A5D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2494910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Grid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Search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ea typeface="+mn-lt"/>
                <a:cs typeface="+mn-lt"/>
              </a:rPr>
              <a:t>Grid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search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 err="1">
                <a:ea typeface="+mn-lt"/>
                <a:cs typeface="+mn-lt"/>
              </a:rPr>
              <a:t>searching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through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manually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subset</a:t>
            </a:r>
            <a:r>
              <a:rPr lang="pt-PT" dirty="0">
                <a:ea typeface="+mn-lt"/>
                <a:cs typeface="+mn-lt"/>
              </a:rPr>
              <a:t> range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hyperparameter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space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endParaRPr lang="pt-PT" dirty="0"/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Train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every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grid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point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hyperparameter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space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Monitor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best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validation</a:t>
            </a:r>
            <a:r>
              <a:rPr lang="pt-PT" dirty="0">
                <a:ea typeface="+mn-lt"/>
                <a:cs typeface="+mn-lt"/>
              </a:rPr>
              <a:t> set error → </a:t>
            </a:r>
            <a:r>
              <a:rPr lang="pt-PT" dirty="0" err="1">
                <a:ea typeface="+mn-lt"/>
                <a:cs typeface="+mn-lt"/>
              </a:rPr>
              <a:t>best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hyperparameter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values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4A0C258A-602D-2AFC-F72C-9500C64B6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868" y="3940205"/>
            <a:ext cx="7620000" cy="254317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00BC443-8F8E-B200-7258-D876E8D9AD47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2956191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Random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Search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ea typeface="+mn-lt"/>
                <a:cs typeface="+mn-lt"/>
              </a:rPr>
              <a:t>Random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search</a:t>
            </a:r>
            <a:r>
              <a:rPr lang="pt-PT" dirty="0">
                <a:ea typeface="+mn-lt"/>
                <a:cs typeface="+mn-lt"/>
              </a:rPr>
              <a:t>: sample trial </a:t>
            </a:r>
            <a:r>
              <a:rPr lang="pt-PT" dirty="0" err="1">
                <a:ea typeface="+mn-lt"/>
                <a:cs typeface="+mn-lt"/>
              </a:rPr>
              <a:t>points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a marginal </a:t>
            </a:r>
            <a:r>
              <a:rPr lang="pt-PT" dirty="0" err="1">
                <a:ea typeface="+mn-lt"/>
                <a:cs typeface="+mn-lt"/>
              </a:rPr>
              <a:t>distribution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hyperparameter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endParaRPr lang="pt-PT" dirty="0"/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Do </a:t>
            </a:r>
            <a:r>
              <a:rPr lang="pt-PT" dirty="0" err="1">
                <a:ea typeface="+mn-lt"/>
                <a:cs typeface="+mn-lt"/>
              </a:rPr>
              <a:t>not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discretize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bin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values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hyperparameters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marginal </a:t>
            </a:r>
            <a:r>
              <a:rPr lang="pt-PT" dirty="0" err="1">
                <a:ea typeface="+mn-lt"/>
                <a:cs typeface="+mn-lt"/>
              </a:rPr>
              <a:t>distribution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perform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independent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explorations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hyperparameters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B2581BC-966C-A5F0-6892-FBAADCD59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673" y="3574851"/>
            <a:ext cx="4943475" cy="29051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75E4D9C-DEBC-85DA-982A-55535BA944DB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2736316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Model-Based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Hyperparameter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Optimization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ea typeface="+mn-lt"/>
                <a:cs typeface="+mn-lt"/>
              </a:rPr>
              <a:t>Idea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Perform</a:t>
            </a:r>
            <a:r>
              <a:rPr lang="pt-PT" dirty="0">
                <a:ea typeface="+mn-lt"/>
                <a:cs typeface="+mn-lt"/>
              </a:rPr>
              <a:t> a training </a:t>
            </a:r>
            <a:r>
              <a:rPr lang="pt-PT" dirty="0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 a set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hyperparameters</a:t>
            </a:r>
            <a:endParaRPr lang="pt-PT" dirty="0" err="1"/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Define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function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optimize</a:t>
            </a:r>
            <a:r>
              <a:rPr lang="pt-PT" dirty="0">
                <a:ea typeface="+mn-lt"/>
                <a:cs typeface="+mn-lt"/>
              </a:rPr>
              <a:t> as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validation</a:t>
            </a:r>
            <a:r>
              <a:rPr lang="pt-PT" dirty="0">
                <a:ea typeface="+mn-lt"/>
                <a:cs typeface="+mn-lt"/>
              </a:rPr>
              <a:t> set error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Use </a:t>
            </a:r>
            <a:r>
              <a:rPr lang="pt-PT" dirty="0" err="1">
                <a:ea typeface="+mn-lt"/>
                <a:cs typeface="+mn-lt"/>
              </a:rPr>
              <a:t>sequential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model-based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optimization</a:t>
            </a:r>
            <a:r>
              <a:rPr lang="pt-PT" dirty="0">
                <a:ea typeface="+mn-lt"/>
                <a:cs typeface="+mn-lt"/>
              </a:rPr>
              <a:t> (SMBO) </a:t>
            </a:r>
            <a:r>
              <a:rPr lang="pt-PT" dirty="0" err="1">
                <a:ea typeface="+mn-lt"/>
                <a:cs typeface="+mn-lt"/>
              </a:rPr>
              <a:t>approach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algorithms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which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monitors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numerical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gradient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loss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function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r>
              <a:rPr lang="pt-PT" dirty="0" err="1">
                <a:ea typeface="+mn-lt"/>
                <a:cs typeface="+mn-lt"/>
              </a:rPr>
              <a:t>Example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 err="1">
                <a:ea typeface="+mn-lt"/>
                <a:cs typeface="+mn-lt"/>
              </a:rPr>
              <a:t>Tree-structured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Parzen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Estimator</a:t>
            </a:r>
            <a:r>
              <a:rPr lang="pt-PT" dirty="0">
                <a:ea typeface="+mn-lt"/>
                <a:cs typeface="+mn-lt"/>
              </a:rPr>
              <a:t> (TPE)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8" name="Imagem 7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21EC4FAF-469E-CA7C-C31D-8D8C3BDAE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028" y="3935083"/>
            <a:ext cx="3267075" cy="24384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718F2E1-A88D-3152-0292-2CB16711D555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1908364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SMBO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8" name="Imagem 7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EF5BE6AA-53B6-AB3C-B5E1-46AEB055B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990" y="1143000"/>
            <a:ext cx="10122019" cy="521898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6A41C1B-1251-2AD2-7536-D8FE69DDED2B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2338487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TPE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Tree-structured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Parzen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Estimator</a:t>
            </a:r>
            <a:r>
              <a:rPr lang="pt-PT" dirty="0">
                <a:ea typeface="+mn-lt"/>
                <a:cs typeface="+mn-lt"/>
              </a:rPr>
              <a:t> (TPE) </a:t>
            </a:r>
            <a:r>
              <a:rPr lang="pt-PT" dirty="0" err="1">
                <a:ea typeface="+mn-lt"/>
                <a:cs typeface="+mn-lt"/>
              </a:rPr>
              <a:t>algorithm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a SMBO </a:t>
            </a:r>
            <a:r>
              <a:rPr lang="pt-PT" dirty="0" err="1">
                <a:ea typeface="+mn-lt"/>
                <a:cs typeface="+mn-lt"/>
              </a:rPr>
              <a:t>where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surrogate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probabilistic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             </a:t>
            </a:r>
            <a:r>
              <a:rPr lang="pt-PT" dirty="0" err="1">
                <a:ea typeface="+mn-lt"/>
                <a:cs typeface="+mn-lt"/>
              </a:rPr>
              <a:t>which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chooses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next</a:t>
            </a:r>
            <a:r>
              <a:rPr lang="pt-PT" dirty="0">
                <a:ea typeface="+mn-lt"/>
                <a:cs typeface="+mn-lt"/>
              </a:rPr>
              <a:t> trial </a:t>
            </a:r>
            <a:r>
              <a:rPr lang="pt-PT" dirty="0" err="1">
                <a:ea typeface="+mn-lt"/>
                <a:cs typeface="+mn-lt"/>
              </a:rPr>
              <a:t>point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optimizing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Expected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Improvement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criterion</a:t>
            </a:r>
            <a:r>
              <a:rPr lang="pt-PT" dirty="0">
                <a:ea typeface="+mn-lt"/>
                <a:cs typeface="+mn-lt"/>
              </a:rPr>
              <a:t>:</a:t>
            </a:r>
            <a:endParaRPr lang="pt-PT" dirty="0" err="1"/>
          </a:p>
          <a:p>
            <a:pPr algn="just"/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9821219-3C69-9040-BE0F-F7F5B5E6A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590" y="1788663"/>
            <a:ext cx="826584" cy="333142"/>
          </a:xfrm>
          <a:prstGeom prst="rect">
            <a:avLst/>
          </a:prstGeom>
        </p:spPr>
      </p:pic>
      <p:pic>
        <p:nvPicPr>
          <p:cNvPr id="9" name="Imagem 8" descr="Uma imagem com texto, Tipo de letra, captura de ecrã, file&#10;&#10;Descrição gerada automaticamente">
            <a:extLst>
              <a:ext uri="{FF2B5EF4-FFF2-40B4-BE49-F238E27FC236}">
                <a16:creationId xmlns:a16="http://schemas.microsoft.com/office/drawing/2014/main" id="{8960ED67-354B-29D0-F2A3-3B90F88D1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320" y="3632510"/>
            <a:ext cx="10745361" cy="190685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B07AB84-C223-320B-881C-FC4669F61BF7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4221015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TPE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PT"/>
          </a:p>
          <a:p>
            <a:pPr algn="just"/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10" name="Imagem 9" descr="Uma imagem com texto, Tipo de letra, captura de ecrã, número&#10;&#10;Descrição gerada automaticamente">
            <a:extLst>
              <a:ext uri="{FF2B5EF4-FFF2-40B4-BE49-F238E27FC236}">
                <a16:creationId xmlns:a16="http://schemas.microsoft.com/office/drawing/2014/main" id="{5305B316-79C1-3ECC-7E60-53D3B28A3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46" y="1542353"/>
            <a:ext cx="11581703" cy="401490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045B905-780B-983A-50A5-099CC5F812C8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191621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</a:t>
            </a:r>
            <a:endParaRPr lang="pt-PT" sz="3600" b="1" dirty="0" err="1">
              <a:solidFill>
                <a:srgbClr val="092953"/>
              </a:solidFill>
              <a:latin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/>
              <a:t>Which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would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choose</a:t>
            </a:r>
            <a:r>
              <a:rPr lang="pt-PT" dirty="0"/>
              <a:t>?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8" name="Imagem 7" descr="Uma imagem com texto, file, captura de ecrã, diagrama&#10;&#10;Descrição gerada automaticamente">
            <a:extLst>
              <a:ext uri="{FF2B5EF4-FFF2-40B4-BE49-F238E27FC236}">
                <a16:creationId xmlns:a16="http://schemas.microsoft.com/office/drawing/2014/main" id="{4D73F811-01EE-E80B-9C12-7DE683B04D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29" r="602" b="42105"/>
          <a:stretch/>
        </p:blipFill>
        <p:spPr>
          <a:xfrm>
            <a:off x="998838" y="2310655"/>
            <a:ext cx="10189318" cy="323667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2A639A9-88E8-E086-34E3-AA8BC435C4AA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3449750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Next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Session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Regularization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ea typeface="+mn-lt"/>
                <a:cs typeface="+mn-lt"/>
              </a:rPr>
              <a:t>What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?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/>
              <a:t>Technique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constrains</a:t>
            </a:r>
            <a:r>
              <a:rPr lang="pt-PT" dirty="0"/>
              <a:t> </a:t>
            </a:r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optimization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 to </a:t>
            </a:r>
            <a:r>
              <a:rPr lang="pt-PT" dirty="0" err="1"/>
              <a:t>discourage</a:t>
            </a:r>
            <a:r>
              <a:rPr lang="pt-PT" dirty="0"/>
              <a:t> </a:t>
            </a:r>
            <a:r>
              <a:rPr lang="pt-PT" dirty="0" err="1"/>
              <a:t>complex</a:t>
            </a:r>
            <a:r>
              <a:rPr lang="pt-PT" dirty="0"/>
              <a:t> </a:t>
            </a:r>
            <a:r>
              <a:rPr lang="pt-PT" dirty="0" err="1"/>
              <a:t>models</a:t>
            </a:r>
            <a:r>
              <a:rPr lang="pt-PT" dirty="0"/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r>
              <a:rPr lang="pt-PT" dirty="0" err="1">
                <a:ea typeface="+mn-lt"/>
                <a:cs typeface="+mn-lt"/>
              </a:rPr>
              <a:t>Why</a:t>
            </a:r>
            <a:r>
              <a:rPr lang="pt-PT" dirty="0">
                <a:ea typeface="+mn-lt"/>
                <a:cs typeface="+mn-lt"/>
              </a:rPr>
              <a:t> do </a:t>
            </a:r>
            <a:r>
              <a:rPr lang="pt-PT" dirty="0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need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?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Improve </a:t>
            </a:r>
            <a:r>
              <a:rPr lang="pt-PT" dirty="0" err="1">
                <a:ea typeface="+mn-lt"/>
                <a:cs typeface="+mn-lt"/>
              </a:rPr>
              <a:t>generalization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our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unseen</a:t>
            </a:r>
            <a:r>
              <a:rPr lang="pt-PT" dirty="0">
                <a:ea typeface="+mn-lt"/>
                <a:cs typeface="+mn-lt"/>
              </a:rPr>
              <a:t> data.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8" name="Imagem 7" descr="Uma imagem com texto, Tipo de letra, captura de ecrã, Azul elétrico&#10;&#10;Descrição gerada automaticamente">
            <a:extLst>
              <a:ext uri="{FF2B5EF4-FFF2-40B4-BE49-F238E27FC236}">
                <a16:creationId xmlns:a16="http://schemas.microsoft.com/office/drawing/2014/main" id="{CA98297A-4341-78C0-848D-550F1D25A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571" y="2647950"/>
            <a:ext cx="7867650" cy="15621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5058D52-77D7-0C67-B91F-44BD92AE5751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3262995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</a:t>
            </a:r>
            <a:endParaRPr lang="pt-PT" sz="3600" b="1" dirty="0" err="1">
              <a:solidFill>
                <a:srgbClr val="092953"/>
              </a:solidFill>
              <a:latin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/>
              <a:t>Which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would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choose</a:t>
            </a:r>
            <a:r>
              <a:rPr lang="pt-PT" dirty="0"/>
              <a:t>?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8" name="Imagem 7" descr="Uma imagem com texto, file, captura de ecrã, diagrama&#10;&#10;Descrição gerada automaticamente">
            <a:extLst>
              <a:ext uri="{FF2B5EF4-FFF2-40B4-BE49-F238E27FC236}">
                <a16:creationId xmlns:a16="http://schemas.microsoft.com/office/drawing/2014/main" id="{4D73F811-01EE-E80B-9C12-7DE683B04D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29" r="602" b="42105"/>
          <a:stretch/>
        </p:blipFill>
        <p:spPr>
          <a:xfrm>
            <a:off x="998838" y="2310655"/>
            <a:ext cx="10189318" cy="323667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F799B01-7975-06EB-F958-BB9AFA4A5000}"/>
              </a:ext>
            </a:extLst>
          </p:cNvPr>
          <p:cNvSpPr txBox="1"/>
          <p:nvPr/>
        </p:nvSpPr>
        <p:spPr>
          <a:xfrm>
            <a:off x="895864" y="5694405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b="1" err="1"/>
              <a:t>Underfits</a:t>
            </a:r>
            <a:r>
              <a:rPr lang="pt-PT" dirty="0"/>
              <a:t>: too </a:t>
            </a:r>
            <a:r>
              <a:rPr lang="pt-PT" err="1"/>
              <a:t>simple</a:t>
            </a:r>
            <a:r>
              <a:rPr lang="pt-PT" dirty="0"/>
              <a:t> to </a:t>
            </a:r>
            <a:r>
              <a:rPr lang="pt-PT" err="1"/>
              <a:t>explain</a:t>
            </a:r>
            <a:r>
              <a:rPr lang="pt-PT" dirty="0"/>
              <a:t> </a:t>
            </a:r>
            <a:r>
              <a:rPr lang="pt-PT" err="1"/>
              <a:t>the</a:t>
            </a:r>
            <a:r>
              <a:rPr lang="pt-PT" dirty="0"/>
              <a:t> data!</a:t>
            </a:r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597FA6-C330-638F-2F28-1174AE588BF7}"/>
              </a:ext>
            </a:extLst>
          </p:cNvPr>
          <p:cNvSpPr txBox="1"/>
          <p:nvPr/>
        </p:nvSpPr>
        <p:spPr>
          <a:xfrm>
            <a:off x="8299621" y="5694405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b="1" dirty="0" err="1"/>
              <a:t>Overfits</a:t>
            </a:r>
            <a:r>
              <a:rPr lang="pt-PT" dirty="0"/>
              <a:t>: too </a:t>
            </a:r>
            <a:r>
              <a:rPr lang="pt-PT" dirty="0" err="1"/>
              <a:t>complex</a:t>
            </a:r>
            <a:r>
              <a:rPr lang="pt-PT" dirty="0"/>
              <a:t> to generalize to </a:t>
            </a:r>
            <a:r>
              <a:rPr lang="pt-PT" dirty="0" err="1"/>
              <a:t>new</a:t>
            </a:r>
            <a:r>
              <a:rPr lang="pt-PT" dirty="0"/>
              <a:t> data!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A5C2EE9-6BEF-1BCC-3F21-2C1C0F2B72D5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499994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</a:t>
            </a:r>
            <a:endParaRPr lang="pt-PT" sz="3600" b="1" dirty="0" err="1">
              <a:solidFill>
                <a:srgbClr val="092953"/>
              </a:solidFill>
              <a:latin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/>
              <a:t>Which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would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choose</a:t>
            </a:r>
            <a:r>
              <a:rPr lang="pt-PT" dirty="0"/>
              <a:t>?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8" name="Imagem 7" descr="Uma imagem com texto, file, captura de ecrã, diagrama&#10;&#10;Descrição gerada automaticamente">
            <a:extLst>
              <a:ext uri="{FF2B5EF4-FFF2-40B4-BE49-F238E27FC236}">
                <a16:creationId xmlns:a16="http://schemas.microsoft.com/office/drawing/2014/main" id="{4D73F811-01EE-E80B-9C12-7DE683B04D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29" r="602" b="42105"/>
          <a:stretch/>
        </p:blipFill>
        <p:spPr>
          <a:xfrm>
            <a:off x="998838" y="2310655"/>
            <a:ext cx="10189318" cy="323667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F799B01-7975-06EB-F958-BB9AFA4A5000}"/>
              </a:ext>
            </a:extLst>
          </p:cNvPr>
          <p:cNvSpPr txBox="1"/>
          <p:nvPr/>
        </p:nvSpPr>
        <p:spPr>
          <a:xfrm>
            <a:off x="895864" y="5694405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b="1" err="1"/>
              <a:t>Underfits</a:t>
            </a:r>
            <a:r>
              <a:rPr lang="pt-PT" dirty="0"/>
              <a:t>: too </a:t>
            </a:r>
            <a:r>
              <a:rPr lang="pt-PT" err="1"/>
              <a:t>simple</a:t>
            </a:r>
            <a:r>
              <a:rPr lang="pt-PT" dirty="0"/>
              <a:t> to </a:t>
            </a:r>
            <a:r>
              <a:rPr lang="pt-PT" err="1"/>
              <a:t>explain</a:t>
            </a:r>
            <a:r>
              <a:rPr lang="pt-PT" dirty="0"/>
              <a:t> </a:t>
            </a:r>
            <a:r>
              <a:rPr lang="pt-PT" err="1"/>
              <a:t>the</a:t>
            </a:r>
            <a:r>
              <a:rPr lang="pt-PT" dirty="0"/>
              <a:t> data!</a:t>
            </a:r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597FA6-C330-638F-2F28-1174AE588BF7}"/>
              </a:ext>
            </a:extLst>
          </p:cNvPr>
          <p:cNvSpPr txBox="1"/>
          <p:nvPr/>
        </p:nvSpPr>
        <p:spPr>
          <a:xfrm>
            <a:off x="8299621" y="5694405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b="1" dirty="0" err="1"/>
              <a:t>Overfits</a:t>
            </a:r>
            <a:r>
              <a:rPr lang="pt-PT" dirty="0"/>
              <a:t>: too </a:t>
            </a:r>
            <a:r>
              <a:rPr lang="pt-PT" dirty="0" err="1"/>
              <a:t>complex</a:t>
            </a:r>
            <a:r>
              <a:rPr lang="pt-PT" dirty="0"/>
              <a:t> to generalize to </a:t>
            </a:r>
            <a:r>
              <a:rPr lang="pt-PT" dirty="0" err="1"/>
              <a:t>new</a:t>
            </a:r>
            <a:r>
              <a:rPr lang="pt-PT" dirty="0"/>
              <a:t> data!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82EFBC7-FAE8-B695-99B8-37EE21E46BB9}"/>
              </a:ext>
            </a:extLst>
          </p:cNvPr>
          <p:cNvSpPr txBox="1"/>
          <p:nvPr/>
        </p:nvSpPr>
        <p:spPr>
          <a:xfrm>
            <a:off x="8299621" y="1451918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b="1" dirty="0" err="1"/>
              <a:t>Key</a:t>
            </a:r>
            <a:r>
              <a:rPr lang="pt-PT" b="1" dirty="0"/>
              <a:t> </a:t>
            </a:r>
            <a:r>
              <a:rPr lang="pt-PT" b="1" dirty="0" err="1"/>
              <a:t>challenge</a:t>
            </a:r>
            <a:r>
              <a:rPr lang="pt-PT" b="1" dirty="0"/>
              <a:t> for neural networks </a:t>
            </a:r>
            <a:r>
              <a:rPr lang="pt-PT" b="1" dirty="0" err="1"/>
              <a:t>since</a:t>
            </a:r>
            <a:r>
              <a:rPr lang="pt-PT" b="1" dirty="0"/>
              <a:t> </a:t>
            </a:r>
            <a:r>
              <a:rPr lang="pt-PT" b="1" dirty="0" err="1"/>
              <a:t>they</a:t>
            </a:r>
            <a:r>
              <a:rPr lang="pt-PT" b="1" dirty="0"/>
              <a:t> </a:t>
            </a:r>
            <a:r>
              <a:rPr lang="pt-PT" b="1" dirty="0" err="1"/>
              <a:t>have</a:t>
            </a:r>
            <a:r>
              <a:rPr lang="pt-PT" b="1" dirty="0"/>
              <a:t> </a:t>
            </a:r>
            <a:r>
              <a:rPr lang="pt-PT" b="1" dirty="0" err="1"/>
              <a:t>many</a:t>
            </a:r>
            <a:r>
              <a:rPr lang="pt-PT" b="1" dirty="0"/>
              <a:t> </a:t>
            </a:r>
            <a:r>
              <a:rPr lang="pt-PT" b="1" dirty="0" err="1"/>
              <a:t>parameters</a:t>
            </a:r>
            <a:r>
              <a:rPr lang="pt-PT" b="1" dirty="0"/>
              <a:t>!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A3B957D-0C65-4324-2BEA-2F68BB2A064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48917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The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Problem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Overfitting</a:t>
            </a:r>
            <a:endParaRPr lang="pt-PT" sz="3600" b="1" dirty="0" err="1">
              <a:solidFill>
                <a:srgbClr val="092953"/>
              </a:solidFill>
              <a:latin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13" name="Marcador de Posição de Conteúdo 12" descr="Uma imagem com texto, diagrama, file, Tipo de letra&#10;&#10;Descrição gerada automaticamente">
            <a:extLst>
              <a:ext uri="{FF2B5EF4-FFF2-40B4-BE49-F238E27FC236}">
                <a16:creationId xmlns:a16="http://schemas.microsoft.com/office/drawing/2014/main" id="{F56CB07C-D352-DE01-2307-4CD8E5669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2703" t="18862" r="7636" b="14371"/>
          <a:stretch/>
        </p:blipFill>
        <p:spPr>
          <a:xfrm>
            <a:off x="1060622" y="1317290"/>
            <a:ext cx="10068639" cy="4237697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CC502BE-AE92-1DC1-B9FB-90A66DD11F97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179735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Overfitting</a:t>
            </a:r>
            <a:endParaRPr lang="pt-PT" sz="3600" b="1" dirty="0" err="1">
              <a:solidFill>
                <a:srgbClr val="092953"/>
              </a:solidFill>
              <a:latin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5389348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/>
              <a:t>To </a:t>
            </a:r>
            <a:r>
              <a:rPr lang="pt-PT" dirty="0" err="1"/>
              <a:t>detect</a:t>
            </a:r>
            <a:r>
              <a:rPr lang="pt-PT" dirty="0"/>
              <a:t> </a:t>
            </a:r>
            <a:r>
              <a:rPr lang="pt-PT" dirty="0" err="1"/>
              <a:t>overfitting</a:t>
            </a:r>
            <a:r>
              <a:rPr lang="pt-PT" dirty="0"/>
              <a:t>, </a:t>
            </a:r>
            <a:r>
              <a:rPr lang="pt-PT" dirty="0" err="1"/>
              <a:t>analyze</a:t>
            </a:r>
            <a:r>
              <a:rPr lang="pt-PT" dirty="0"/>
              <a:t> error/</a:t>
            </a:r>
            <a:r>
              <a:rPr lang="pt-PT" dirty="0" err="1"/>
              <a:t>loss</a:t>
            </a:r>
            <a:r>
              <a:rPr lang="pt-PT" dirty="0"/>
              <a:t> for </a:t>
            </a:r>
            <a:r>
              <a:rPr lang="pt-PT" dirty="0" err="1"/>
              <a:t>models</a:t>
            </a:r>
            <a:r>
              <a:rPr lang="pt-PT" dirty="0"/>
              <a:t> </a:t>
            </a:r>
            <a:r>
              <a:rPr lang="pt-PT" dirty="0" err="1"/>
              <a:t>tested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>
                <a:solidFill>
                  <a:srgbClr val="0070C0"/>
                </a:solidFill>
              </a:rPr>
              <a:t>training data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>
                <a:solidFill>
                  <a:srgbClr val="FF0000"/>
                </a:solidFill>
              </a:rPr>
              <a:t>test</a:t>
            </a:r>
            <a:r>
              <a:rPr lang="pt-PT" dirty="0">
                <a:solidFill>
                  <a:srgbClr val="FF0000"/>
                </a:solidFill>
              </a:rPr>
              <a:t>/</a:t>
            </a:r>
            <a:r>
              <a:rPr lang="pt-PT" dirty="0" err="1">
                <a:solidFill>
                  <a:srgbClr val="FF0000"/>
                </a:solidFill>
              </a:rPr>
              <a:t>validation</a:t>
            </a:r>
            <a:r>
              <a:rPr lang="pt-PT" dirty="0">
                <a:solidFill>
                  <a:srgbClr val="FF0000"/>
                </a:solidFill>
              </a:rPr>
              <a:t> data</a:t>
            </a:r>
            <a:r>
              <a:rPr lang="pt-PT" dirty="0"/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What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happens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>
                <a:solidFill>
                  <a:srgbClr val="0070C0"/>
                </a:solidFill>
                <a:ea typeface="+mn-lt"/>
                <a:cs typeface="+mn-lt"/>
              </a:rPr>
              <a:t>training data error</a:t>
            </a:r>
            <a:r>
              <a:rPr lang="pt-PT" dirty="0">
                <a:ea typeface="+mn-lt"/>
                <a:cs typeface="+mn-lt"/>
              </a:rPr>
              <a:t> as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training steps </a:t>
            </a:r>
            <a:r>
              <a:rPr lang="pt-PT" err="1">
                <a:ea typeface="+mn-lt"/>
                <a:cs typeface="+mn-lt"/>
              </a:rPr>
              <a:t>increases</a:t>
            </a:r>
            <a:r>
              <a:rPr lang="pt-PT" dirty="0">
                <a:ea typeface="+mn-lt"/>
                <a:cs typeface="+mn-lt"/>
              </a:rPr>
              <a:t>?</a:t>
            </a:r>
          </a:p>
          <a:p>
            <a:pPr marL="914400" lvl="2" indent="0">
              <a:buNone/>
            </a:pPr>
            <a:endParaRPr lang="pt-PT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8" name="Imagem 7" descr="Uma imagem com texto, Tipo de letra, file, diagrama&#10;&#10;Descrição gerada automaticamente">
            <a:extLst>
              <a:ext uri="{FF2B5EF4-FFF2-40B4-BE49-F238E27FC236}">
                <a16:creationId xmlns:a16="http://schemas.microsoft.com/office/drawing/2014/main" id="{9D24CD05-C7C5-F49C-6EA5-51BB5F23B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785" y="1689971"/>
            <a:ext cx="6096000" cy="347805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A37F30A-D63B-4022-04C1-B88BE57B343D}"/>
              </a:ext>
            </a:extLst>
          </p:cNvPr>
          <p:cNvSpPr txBox="1"/>
          <p:nvPr/>
        </p:nvSpPr>
        <p:spPr>
          <a:xfrm>
            <a:off x="2265405" y="4355756"/>
            <a:ext cx="17340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000" b="1" dirty="0"/>
              <a:t>Error </a:t>
            </a:r>
            <a:r>
              <a:rPr lang="pt-PT" sz="2000" b="1" err="1"/>
              <a:t>shrinks</a:t>
            </a:r>
            <a:r>
              <a:rPr lang="pt-PT" sz="2000" b="1" dirty="0"/>
              <a:t>!</a:t>
            </a:r>
            <a:endParaRPr lang="pt-PT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EA04DD4-0594-4B8D-BBF6-E7ABEE5D51E5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298432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Overfitting</a:t>
            </a:r>
            <a:endParaRPr lang="pt-PT" sz="3600" b="1" dirty="0" err="1">
              <a:solidFill>
                <a:srgbClr val="092953"/>
              </a:solidFill>
              <a:latin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5389348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/>
              <a:t>To </a:t>
            </a:r>
            <a:r>
              <a:rPr lang="pt-PT" err="1"/>
              <a:t>detect</a:t>
            </a:r>
            <a:r>
              <a:rPr lang="pt-PT" dirty="0"/>
              <a:t> </a:t>
            </a:r>
            <a:r>
              <a:rPr lang="pt-PT" err="1"/>
              <a:t>overfitting</a:t>
            </a:r>
            <a:r>
              <a:rPr lang="pt-PT" dirty="0"/>
              <a:t>, </a:t>
            </a:r>
            <a:r>
              <a:rPr lang="pt-PT" err="1"/>
              <a:t>analyze</a:t>
            </a:r>
            <a:r>
              <a:rPr lang="pt-PT" dirty="0"/>
              <a:t> error/</a:t>
            </a:r>
            <a:r>
              <a:rPr lang="pt-PT" err="1"/>
              <a:t>loss</a:t>
            </a:r>
            <a:r>
              <a:rPr lang="pt-PT" dirty="0"/>
              <a:t> for </a:t>
            </a:r>
            <a:r>
              <a:rPr lang="pt-PT" err="1"/>
              <a:t>models</a:t>
            </a:r>
            <a:r>
              <a:rPr lang="pt-PT" dirty="0"/>
              <a:t> </a:t>
            </a:r>
            <a:r>
              <a:rPr lang="pt-PT" err="1"/>
              <a:t>tested</a:t>
            </a:r>
            <a:r>
              <a:rPr lang="pt-PT" dirty="0"/>
              <a:t> </a:t>
            </a:r>
            <a:r>
              <a:rPr lang="pt-PT" err="1"/>
              <a:t>on</a:t>
            </a:r>
            <a:r>
              <a:rPr lang="pt-PT" dirty="0"/>
              <a:t> </a:t>
            </a:r>
            <a:r>
              <a:rPr lang="pt-PT" dirty="0">
                <a:solidFill>
                  <a:srgbClr val="0070C0"/>
                </a:solidFill>
              </a:rPr>
              <a:t>training data</a:t>
            </a:r>
            <a:r>
              <a:rPr lang="pt-PT" dirty="0"/>
              <a:t> </a:t>
            </a:r>
            <a:r>
              <a:rPr lang="pt-PT" err="1"/>
              <a:t>and</a:t>
            </a:r>
            <a:r>
              <a:rPr lang="pt-PT" dirty="0"/>
              <a:t> </a:t>
            </a:r>
            <a:r>
              <a:rPr lang="pt-PT" err="1">
                <a:solidFill>
                  <a:srgbClr val="FF0000"/>
                </a:solidFill>
              </a:rPr>
              <a:t>test</a:t>
            </a:r>
            <a:r>
              <a:rPr lang="pt-PT" dirty="0">
                <a:solidFill>
                  <a:srgbClr val="FF0000"/>
                </a:solidFill>
              </a:rPr>
              <a:t>/</a:t>
            </a:r>
            <a:r>
              <a:rPr lang="pt-PT" err="1">
                <a:solidFill>
                  <a:srgbClr val="FF0000"/>
                </a:solidFill>
              </a:rPr>
              <a:t>validation</a:t>
            </a:r>
            <a:r>
              <a:rPr lang="pt-PT" dirty="0">
                <a:solidFill>
                  <a:srgbClr val="FF0000"/>
                </a:solidFill>
              </a:rPr>
              <a:t> data</a:t>
            </a:r>
            <a:r>
              <a:rPr lang="pt-PT" dirty="0"/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What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happens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solidFill>
                  <a:srgbClr val="FF0000"/>
                </a:solidFill>
                <a:ea typeface="+mn-lt"/>
                <a:cs typeface="+mn-lt"/>
              </a:rPr>
              <a:t>test</a:t>
            </a:r>
            <a:r>
              <a:rPr lang="pt-PT" dirty="0">
                <a:solidFill>
                  <a:srgbClr val="FF0000"/>
                </a:solidFill>
                <a:ea typeface="+mn-lt"/>
                <a:cs typeface="+mn-lt"/>
              </a:rPr>
              <a:t>/</a:t>
            </a:r>
            <a:r>
              <a:rPr lang="pt-PT" err="1">
                <a:solidFill>
                  <a:srgbClr val="FF0000"/>
                </a:solidFill>
                <a:ea typeface="+mn-lt"/>
                <a:cs typeface="+mn-lt"/>
              </a:rPr>
              <a:t>validation</a:t>
            </a:r>
            <a:r>
              <a:rPr lang="pt-PT" dirty="0">
                <a:solidFill>
                  <a:srgbClr val="FF0000"/>
                </a:solidFill>
                <a:ea typeface="+mn-lt"/>
                <a:cs typeface="+mn-lt"/>
              </a:rPr>
              <a:t>  error</a:t>
            </a:r>
            <a:r>
              <a:rPr lang="pt-PT" dirty="0">
                <a:ea typeface="+mn-lt"/>
                <a:cs typeface="+mn-lt"/>
              </a:rPr>
              <a:t> as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training steps </a:t>
            </a:r>
            <a:r>
              <a:rPr lang="pt-PT" err="1">
                <a:ea typeface="+mn-lt"/>
                <a:cs typeface="+mn-lt"/>
              </a:rPr>
              <a:t>increases</a:t>
            </a:r>
            <a:r>
              <a:rPr lang="pt-PT" dirty="0">
                <a:ea typeface="+mn-lt"/>
                <a:cs typeface="+mn-lt"/>
              </a:rPr>
              <a:t>?</a:t>
            </a:r>
          </a:p>
          <a:p>
            <a:pPr marL="914400" lvl="2" indent="0">
              <a:buNone/>
            </a:pPr>
            <a:endParaRPr lang="pt-PT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8" name="Imagem 7" descr="Uma imagem com texto, Tipo de letra, file, diagrama&#10;&#10;Descrição gerada automaticamente">
            <a:extLst>
              <a:ext uri="{FF2B5EF4-FFF2-40B4-BE49-F238E27FC236}">
                <a16:creationId xmlns:a16="http://schemas.microsoft.com/office/drawing/2014/main" id="{9D24CD05-C7C5-F49C-6EA5-51BB5F23B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785" y="1689971"/>
            <a:ext cx="6096000" cy="347805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657C4B9-CEEE-B8C9-5377-DF1E76B4F4C2}"/>
              </a:ext>
            </a:extLst>
          </p:cNvPr>
          <p:cNvSpPr txBox="1"/>
          <p:nvPr/>
        </p:nvSpPr>
        <p:spPr>
          <a:xfrm>
            <a:off x="1482811" y="4345459"/>
            <a:ext cx="394798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000" b="1" dirty="0"/>
              <a:t>Error </a:t>
            </a:r>
            <a:r>
              <a:rPr lang="pt-PT" sz="2000" b="1" err="1"/>
              <a:t>shrinks</a:t>
            </a:r>
            <a:r>
              <a:rPr lang="pt-PT" sz="2000" b="1" dirty="0"/>
              <a:t> </a:t>
            </a:r>
            <a:r>
              <a:rPr lang="pt-PT" sz="2000" b="1" err="1"/>
              <a:t>and</a:t>
            </a:r>
            <a:r>
              <a:rPr lang="pt-PT" sz="2000" b="1" dirty="0"/>
              <a:t> </a:t>
            </a:r>
            <a:r>
              <a:rPr lang="pt-PT" sz="2000" b="1" err="1"/>
              <a:t>then</a:t>
            </a:r>
            <a:r>
              <a:rPr lang="pt-PT" sz="2000" b="1" dirty="0"/>
              <a:t> </a:t>
            </a:r>
            <a:r>
              <a:rPr lang="pt-PT" sz="2000" b="1" err="1"/>
              <a:t>grows</a:t>
            </a:r>
            <a:r>
              <a:rPr lang="pt-PT" sz="2000" b="1" dirty="0"/>
              <a:t>!</a:t>
            </a:r>
            <a:endParaRPr lang="pt-PT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FD50F00-3B64-1413-230A-0594D6A38F1F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371174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m texto, Tipo de letra, file, diagrama&#10;&#10;Descrição gerada automaticamente">
            <a:extLst>
              <a:ext uri="{FF2B5EF4-FFF2-40B4-BE49-F238E27FC236}">
                <a16:creationId xmlns:a16="http://schemas.microsoft.com/office/drawing/2014/main" id="{9D24CD05-C7C5-F49C-6EA5-51BB5F23B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785" y="1689971"/>
            <a:ext cx="6096000" cy="347805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Overfitting</a:t>
            </a:r>
            <a:endParaRPr lang="pt-PT" sz="3600" b="1" dirty="0" err="1">
              <a:solidFill>
                <a:srgbClr val="092953"/>
              </a:solidFill>
              <a:latin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5389348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/>
              <a:t>To </a:t>
            </a:r>
            <a:r>
              <a:rPr lang="pt-PT" dirty="0" err="1"/>
              <a:t>detect</a:t>
            </a:r>
            <a:r>
              <a:rPr lang="pt-PT" dirty="0"/>
              <a:t> </a:t>
            </a:r>
            <a:r>
              <a:rPr lang="pt-PT" dirty="0" err="1"/>
              <a:t>overfitting</a:t>
            </a:r>
            <a:r>
              <a:rPr lang="pt-PT" dirty="0"/>
              <a:t>, </a:t>
            </a:r>
            <a:r>
              <a:rPr lang="pt-PT" dirty="0" err="1"/>
              <a:t>analyze</a:t>
            </a:r>
            <a:r>
              <a:rPr lang="pt-PT" dirty="0"/>
              <a:t> error/</a:t>
            </a:r>
            <a:r>
              <a:rPr lang="pt-PT" dirty="0" err="1"/>
              <a:t>loss</a:t>
            </a:r>
            <a:r>
              <a:rPr lang="pt-PT" dirty="0"/>
              <a:t> for </a:t>
            </a:r>
            <a:r>
              <a:rPr lang="pt-PT" dirty="0" err="1"/>
              <a:t>models</a:t>
            </a:r>
            <a:r>
              <a:rPr lang="pt-PT" dirty="0"/>
              <a:t> </a:t>
            </a:r>
            <a:r>
              <a:rPr lang="pt-PT" dirty="0" err="1"/>
              <a:t>tested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>
                <a:solidFill>
                  <a:srgbClr val="0070C0"/>
                </a:solidFill>
              </a:rPr>
              <a:t>training data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>
                <a:solidFill>
                  <a:srgbClr val="FF0000"/>
                </a:solidFill>
              </a:rPr>
              <a:t>test</a:t>
            </a:r>
            <a:r>
              <a:rPr lang="pt-PT" dirty="0">
                <a:solidFill>
                  <a:srgbClr val="FF0000"/>
                </a:solidFill>
              </a:rPr>
              <a:t>/</a:t>
            </a:r>
            <a:r>
              <a:rPr lang="pt-PT" dirty="0" err="1">
                <a:solidFill>
                  <a:srgbClr val="FF0000"/>
                </a:solidFill>
              </a:rPr>
              <a:t>validation</a:t>
            </a:r>
            <a:r>
              <a:rPr lang="pt-PT" dirty="0">
                <a:solidFill>
                  <a:srgbClr val="FF0000"/>
                </a:solidFill>
              </a:rPr>
              <a:t> data</a:t>
            </a:r>
            <a:r>
              <a:rPr lang="pt-PT" dirty="0"/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/>
              <a:t>Why</a:t>
            </a:r>
            <a:r>
              <a:rPr lang="pt-PT" dirty="0"/>
              <a:t> does </a:t>
            </a:r>
            <a:r>
              <a:rPr lang="pt-PT" dirty="0">
                <a:solidFill>
                  <a:srgbClr val="0070C0"/>
                </a:solidFill>
              </a:rPr>
              <a:t>training error </a:t>
            </a:r>
            <a:r>
              <a:rPr lang="pt-PT" b="1" dirty="0" err="1"/>
              <a:t>shrink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>
                <a:solidFill>
                  <a:srgbClr val="FF0000"/>
                </a:solidFill>
              </a:rPr>
              <a:t>test</a:t>
            </a:r>
            <a:r>
              <a:rPr lang="pt-PT" dirty="0">
                <a:solidFill>
                  <a:srgbClr val="FF0000"/>
                </a:solidFill>
              </a:rPr>
              <a:t>/</a:t>
            </a:r>
            <a:r>
              <a:rPr lang="pt-PT" dirty="0" err="1">
                <a:solidFill>
                  <a:srgbClr val="FF0000"/>
                </a:solidFill>
              </a:rPr>
              <a:t>validation</a:t>
            </a:r>
            <a:r>
              <a:rPr lang="pt-PT" dirty="0">
                <a:solidFill>
                  <a:srgbClr val="FF0000"/>
                </a:solidFill>
              </a:rPr>
              <a:t> error</a:t>
            </a:r>
            <a:r>
              <a:rPr lang="pt-PT" dirty="0"/>
              <a:t> </a:t>
            </a:r>
            <a:r>
              <a:rPr lang="pt-PT" b="1" dirty="0" err="1"/>
              <a:t>grow</a:t>
            </a:r>
            <a:r>
              <a:rPr lang="pt-PT" dirty="0"/>
              <a:t>?</a:t>
            </a:r>
          </a:p>
          <a:p>
            <a:pPr algn="just"/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9A44D06-E0E3-314F-EF52-72E6B0EA548B}"/>
              </a:ext>
            </a:extLst>
          </p:cNvPr>
          <p:cNvSpPr txBox="1"/>
          <p:nvPr/>
        </p:nvSpPr>
        <p:spPr>
          <a:xfrm>
            <a:off x="1245973" y="3943864"/>
            <a:ext cx="4431954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000" b="1" err="1"/>
              <a:t>Modeling</a:t>
            </a:r>
            <a:r>
              <a:rPr lang="pt-PT" sz="2000" b="1" dirty="0"/>
              <a:t> noise in </a:t>
            </a:r>
            <a:r>
              <a:rPr lang="pt-PT" sz="2000" b="1" err="1"/>
              <a:t>the</a:t>
            </a:r>
            <a:r>
              <a:rPr lang="pt-PT" sz="2000" b="1" dirty="0"/>
              <a:t> training data (i.e., </a:t>
            </a:r>
            <a:r>
              <a:rPr lang="pt-PT" sz="2000" b="1" err="1"/>
              <a:t>overfitting</a:t>
            </a:r>
            <a:r>
              <a:rPr lang="pt-PT" sz="2000" b="1" dirty="0"/>
              <a:t>) </a:t>
            </a:r>
            <a:r>
              <a:rPr lang="pt-PT" sz="2000" b="1" err="1"/>
              <a:t>reduces</a:t>
            </a:r>
            <a:r>
              <a:rPr lang="pt-PT" sz="2000" b="1" dirty="0"/>
              <a:t> training error </a:t>
            </a:r>
            <a:r>
              <a:rPr lang="pt-PT" sz="2000" b="1" err="1"/>
              <a:t>and</a:t>
            </a:r>
            <a:r>
              <a:rPr lang="pt-PT" sz="2000" b="1" dirty="0"/>
              <a:t> </a:t>
            </a:r>
            <a:r>
              <a:rPr lang="pt-PT" sz="2000" b="1" err="1"/>
              <a:t>the</a:t>
            </a:r>
            <a:r>
              <a:rPr lang="pt-PT" sz="2000" b="1" dirty="0"/>
              <a:t> </a:t>
            </a:r>
            <a:r>
              <a:rPr lang="pt-PT" sz="2000" b="1" err="1"/>
              <a:t>expense</a:t>
            </a:r>
            <a:r>
              <a:rPr lang="pt-PT" sz="2000" b="1" dirty="0"/>
              <a:t> </a:t>
            </a:r>
            <a:r>
              <a:rPr lang="pt-PT" sz="2000" b="1" err="1"/>
              <a:t>of</a:t>
            </a:r>
            <a:r>
              <a:rPr lang="pt-PT" sz="2000" b="1" dirty="0"/>
              <a:t> </a:t>
            </a:r>
            <a:r>
              <a:rPr lang="pt-PT" sz="2000" b="1" err="1"/>
              <a:t>losing</a:t>
            </a:r>
            <a:r>
              <a:rPr lang="pt-PT" sz="2000" b="1" dirty="0"/>
              <a:t> </a:t>
            </a:r>
            <a:r>
              <a:rPr lang="pt-PT" sz="2000" b="1" err="1"/>
              <a:t>knowledge</a:t>
            </a:r>
            <a:r>
              <a:rPr lang="pt-PT" sz="2000" b="1" dirty="0"/>
              <a:t> </a:t>
            </a:r>
            <a:r>
              <a:rPr lang="pt-PT" sz="2000" b="1" err="1"/>
              <a:t>that</a:t>
            </a:r>
            <a:r>
              <a:rPr lang="pt-PT" sz="2000" b="1" dirty="0"/>
              <a:t> generalizes to </a:t>
            </a:r>
            <a:r>
              <a:rPr lang="pt-PT" sz="2000" b="1" err="1"/>
              <a:t>unobserved</a:t>
            </a:r>
            <a:r>
              <a:rPr lang="pt-PT" sz="2000" b="1" dirty="0"/>
              <a:t> </a:t>
            </a:r>
            <a:r>
              <a:rPr lang="pt-PT" sz="2000" b="1" err="1"/>
              <a:t>test</a:t>
            </a:r>
            <a:r>
              <a:rPr lang="pt-PT" sz="2000" b="1" dirty="0"/>
              <a:t> data.</a:t>
            </a:r>
            <a:endParaRPr lang="pt-PT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11D39A5-5339-22A8-BF25-CB38F6BBB204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326458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30</vt:i4>
      </vt:variant>
    </vt:vector>
  </HeadingPairs>
  <TitlesOfParts>
    <vt:vector size="31" baseType="lpstr">
      <vt:lpstr>Tema do Office</vt:lpstr>
      <vt:lpstr>Apresentação do PowerPoint</vt:lpstr>
      <vt:lpstr>Exercise</vt:lpstr>
      <vt:lpstr>Exercise</vt:lpstr>
      <vt:lpstr>Exercise</vt:lpstr>
      <vt:lpstr>Exercise</vt:lpstr>
      <vt:lpstr>The Problem of Overfitting</vt:lpstr>
      <vt:lpstr>Overfitting</vt:lpstr>
      <vt:lpstr>Overfitting</vt:lpstr>
      <vt:lpstr>Overfitting</vt:lpstr>
      <vt:lpstr>How to Avoid Overfitting?</vt:lpstr>
      <vt:lpstr>Underfitting</vt:lpstr>
      <vt:lpstr>Underfitting</vt:lpstr>
      <vt:lpstr>Underfitting</vt:lpstr>
      <vt:lpstr>How to Avoid Underfitting?</vt:lpstr>
      <vt:lpstr>Underfitting vs Overfitting</vt:lpstr>
      <vt:lpstr>Selecting Model Hyperparameters</vt:lpstr>
      <vt:lpstr>Model Design</vt:lpstr>
      <vt:lpstr>Hyperparameter Tuning</vt:lpstr>
      <vt:lpstr>Cross-Validation</vt:lpstr>
      <vt:lpstr>Validation Split</vt:lpstr>
      <vt:lpstr>Hyperparameters Summary</vt:lpstr>
      <vt:lpstr>Manual Hyperparameter Tuning</vt:lpstr>
      <vt:lpstr>Automatic Hyperparameter Optimization Algorithms</vt:lpstr>
      <vt:lpstr>Grid Search</vt:lpstr>
      <vt:lpstr>Random Search</vt:lpstr>
      <vt:lpstr>Model-Based Hyperparameter Optimization</vt:lpstr>
      <vt:lpstr>SMBO</vt:lpstr>
      <vt:lpstr>TPE</vt:lpstr>
      <vt:lpstr>TPE</vt:lpstr>
      <vt:lpstr>Next Session: Regularization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577</cp:revision>
  <dcterms:created xsi:type="dcterms:W3CDTF">2024-10-06T08:59:44Z</dcterms:created>
  <dcterms:modified xsi:type="dcterms:W3CDTF">2024-10-08T19:55:42Z</dcterms:modified>
</cp:coreProperties>
</file>