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2" r:id="rId2"/>
    <p:sldId id="361" r:id="rId3"/>
    <p:sldId id="362" r:id="rId4"/>
    <p:sldId id="363" r:id="rId5"/>
    <p:sldId id="368" r:id="rId6"/>
    <p:sldId id="364" r:id="rId7"/>
    <p:sldId id="365" r:id="rId8"/>
    <p:sldId id="366" r:id="rId9"/>
    <p:sldId id="367" r:id="rId10"/>
    <p:sldId id="369" r:id="rId11"/>
    <p:sldId id="371" r:id="rId12"/>
    <p:sldId id="373" r:id="rId13"/>
    <p:sldId id="374" r:id="rId14"/>
    <p:sldId id="372" r:id="rId15"/>
    <p:sldId id="375" r:id="rId16"/>
    <p:sldId id="376" r:id="rId17"/>
    <p:sldId id="377" r:id="rId18"/>
    <p:sldId id="378" r:id="rId19"/>
    <p:sldId id="379" r:id="rId20"/>
    <p:sldId id="380" r:id="rId21"/>
    <p:sldId id="381" r:id="rId22"/>
    <p:sldId id="382" r:id="rId23"/>
    <p:sldId id="383" r:id="rId24"/>
    <p:sldId id="384" r:id="rId25"/>
    <p:sldId id="386" r:id="rId26"/>
    <p:sldId id="385" r:id="rId27"/>
    <p:sldId id="387" r:id="rId28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46D3490-0678-8913-0B87-F5551F5BA97B}" v="709" dt="2024-09-26T11:00:23.794"/>
    <p1510:client id="{4FAC4888-B431-FF2C-CD8D-074399130B4C}" v="68" dt="2024-09-27T15:43:41.493"/>
    <p1510:client id="{AEC5B560-211D-F632-020A-DAABF0B6B21B}" v="421" dt="2024-09-25T21:04:03.104"/>
    <p1510:client id="{C3C08B1F-3C4A-F814-B940-708D9715DBBA}" v="55" dt="2024-09-27T11:43:18.61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75" autoAdjust="0"/>
    <p:restoredTop sz="94660"/>
  </p:normalViewPr>
  <p:slideViewPr>
    <p:cSldViewPr snapToGrid="0">
      <p:cViewPr varScale="1">
        <p:scale>
          <a:sx n="86" d="100"/>
          <a:sy n="86" d="100"/>
        </p:scale>
        <p:origin x="66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Faça clique para editar o estilo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35360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425109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51718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c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3056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4626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56420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4" name="Marcador de Posição de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5" name="Marcador de Posição do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6" name="Marcador de Posição de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7" name="Marcador de Posição d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8" name="Marcador de Posição do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Marcador de Posição do Número do Diapositivo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8491493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4" name="Marcador de Posição do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Marcador de Posição do Número do Diapositivo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555076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3" name="Marcador de Posição do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699347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e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89164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Marcador de Posição do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</a:t>
            </a:r>
          </a:p>
        </p:txBody>
      </p:sp>
      <p:sp>
        <p:nvSpPr>
          <p:cNvPr id="5" name="Marcador de Posição d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806623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</a:t>
            </a:r>
          </a:p>
        </p:txBody>
      </p:sp>
      <p:sp>
        <p:nvSpPr>
          <p:cNvPr id="3" name="Marcador de Posição do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</a:p>
        </p:txBody>
      </p:sp>
      <p:sp>
        <p:nvSpPr>
          <p:cNvPr id="4" name="Marcador de Posição d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31C0BB-DC71-4713-A787-95011EDB8CA8}" type="datetimeFigureOut">
              <a:rPr lang="pt-PT" smtClean="0"/>
              <a:t>27/09/2024</a:t>
            </a:fld>
            <a:endParaRPr lang="pt-PT"/>
          </a:p>
        </p:txBody>
      </p:sp>
      <p:sp>
        <p:nvSpPr>
          <p:cNvPr id="5" name="Marcador de Posição do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Marcador de Posição do Número do Diapositivo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A16595-07AD-4646-803E-1CCE41789BEC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132066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ytorch/pytorch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pytorch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learnpytorch.io/" TargetMode="External"/><Relationship Id="rId5" Type="http://schemas.openxmlformats.org/officeDocument/2006/relationships/hyperlink" Target="https://pytorch.org/tutorials/beginner/deep_learning_60min_blitz.html" TargetMode="External"/><Relationship Id="rId4" Type="http://schemas.openxmlformats.org/officeDocument/2006/relationships/hyperlink" Target="https://github.com/hunkim/PyTorchZeroToAll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orch.org/get-started/locally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E0053499-3647-36B4-C2DB-60949CBC284A}"/>
              </a:ext>
            </a:extLst>
          </p:cNvPr>
          <p:cNvSpPr>
            <a:spLocks noGrp="1"/>
          </p:cNvSpPr>
          <p:nvPr/>
        </p:nvSpPr>
        <p:spPr>
          <a:xfrm>
            <a:off x="562550" y="2327702"/>
            <a:ext cx="11067585" cy="1037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Deep</a:t>
            </a:r>
            <a:r>
              <a:rPr lang="pt-PT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b="1" dirty="0" err="1">
                <a:solidFill>
                  <a:srgbClr val="092953"/>
                </a:solidFill>
                <a:latin typeface="Cambria"/>
                <a:ea typeface="Cambria"/>
              </a:rPr>
              <a:t>Learning</a:t>
            </a:r>
            <a:endParaRPr lang="pt-PT" b="1" dirty="0">
              <a:solidFill>
                <a:srgbClr val="092953"/>
              </a:solidFill>
              <a:latin typeface="Cambria"/>
              <a:ea typeface="Cambria"/>
            </a:endParaRPr>
          </a:p>
        </p:txBody>
      </p:sp>
      <p:sp>
        <p:nvSpPr>
          <p:cNvPr id="8" name="Subtítulo 2">
            <a:extLst>
              <a:ext uri="{FF2B5EF4-FFF2-40B4-BE49-F238E27FC236}">
                <a16:creationId xmlns:a16="http://schemas.microsoft.com/office/drawing/2014/main" id="{F56B029F-39A9-47C6-AC5F-828B5B6B4CB9}"/>
              </a:ext>
            </a:extLst>
          </p:cNvPr>
          <p:cNvSpPr>
            <a:spLocks noGrp="1"/>
          </p:cNvSpPr>
          <p:nvPr/>
        </p:nvSpPr>
        <p:spPr>
          <a:xfrm>
            <a:off x="1521732" y="500827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PT" sz="2000" b="1" err="1">
                <a:ea typeface="+mn-lt"/>
                <a:cs typeface="+mn-lt"/>
              </a:rPr>
              <a:t>Applied</a:t>
            </a:r>
            <a:r>
              <a:rPr lang="pt-PT" sz="2000" b="1" dirty="0">
                <a:ea typeface="+mn-lt"/>
                <a:cs typeface="+mn-lt"/>
              </a:rPr>
              <a:t> Data </a:t>
            </a:r>
            <a:r>
              <a:rPr lang="pt-PT" sz="2000" b="1" err="1">
                <a:ea typeface="+mn-lt"/>
                <a:cs typeface="+mn-lt"/>
              </a:rPr>
              <a:t>Science</a:t>
            </a:r>
            <a:endParaRPr lang="pt-PT" b="1" err="1"/>
          </a:p>
          <a:p>
            <a:r>
              <a:rPr lang="pt-PT" sz="2000" b="1" dirty="0"/>
              <a:t>2024/2025</a:t>
            </a:r>
            <a:endParaRPr lang="pt-PT" sz="2000" b="1" dirty="0">
              <a:cs typeface="Calibri"/>
            </a:endParaRPr>
          </a:p>
        </p:txBody>
      </p:sp>
      <p:pic>
        <p:nvPicPr>
          <p:cNvPr id="9" name="Imagem 8" descr="Portal do Colaborador">
            <a:extLst>
              <a:ext uri="{FF2B5EF4-FFF2-40B4-BE49-F238E27FC236}">
                <a16:creationId xmlns:a16="http://schemas.microsoft.com/office/drawing/2014/main" id="{2B601A01-9B7B-BA13-BEF4-FEC8884D31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901" y="130979"/>
            <a:ext cx="3561239" cy="1650054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553200"/>
            <a:ext cx="12192000" cy="304800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5" name="Retângulo 14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4330246" y="150133"/>
            <a:ext cx="7859486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6" name="Retângulo 15">
            <a:extLst>
              <a:ext uri="{FF2B5EF4-FFF2-40B4-BE49-F238E27FC236}">
                <a16:creationId xmlns:a16="http://schemas.microsoft.com/office/drawing/2014/main" id="{D7851EF0-06B4-C9BF-8969-A919CD805DF2}"/>
              </a:ext>
            </a:extLst>
          </p:cNvPr>
          <p:cNvSpPr/>
          <p:nvPr/>
        </p:nvSpPr>
        <p:spPr>
          <a:xfrm>
            <a:off x="-198212" y="150132"/>
            <a:ext cx="283029" cy="1603828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sp>
        <p:nvSpPr>
          <p:cNvPr id="17" name="CaixaDeTexto 16">
            <a:extLst>
              <a:ext uri="{FF2B5EF4-FFF2-40B4-BE49-F238E27FC236}">
                <a16:creationId xmlns:a16="http://schemas.microsoft.com/office/drawing/2014/main" id="{1B8E3643-4B25-37B8-1D83-D8BB0F05358F}"/>
              </a:ext>
            </a:extLst>
          </p:cNvPr>
          <p:cNvSpPr txBox="1"/>
          <p:nvPr/>
        </p:nvSpPr>
        <p:spPr>
          <a:xfrm>
            <a:off x="1494971" y="3369062"/>
            <a:ext cx="9202057" cy="52322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2800" b="1">
                <a:solidFill>
                  <a:srgbClr val="595959"/>
                </a:solidFill>
                <a:latin typeface="Calibri"/>
                <a:cs typeface="Calibri"/>
              </a:rPr>
              <a:t>Session 4</a:t>
            </a:r>
          </a:p>
        </p:txBody>
      </p:sp>
      <p:sp>
        <p:nvSpPr>
          <p:cNvPr id="18" name="CaixaDeTexto 17">
            <a:extLst>
              <a:ext uri="{FF2B5EF4-FFF2-40B4-BE49-F238E27FC236}">
                <a16:creationId xmlns:a16="http://schemas.microsoft.com/office/drawing/2014/main" id="{69666F2D-333D-FE50-82D2-088CE3443EB8}"/>
              </a:ext>
            </a:extLst>
          </p:cNvPr>
          <p:cNvSpPr txBox="1"/>
          <p:nvPr/>
        </p:nvSpPr>
        <p:spPr>
          <a:xfrm>
            <a:off x="2479200" y="4242795"/>
            <a:ext cx="7242892" cy="64633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pt-PT" sz="3600" b="1" dirty="0" err="1">
                <a:latin typeface="Calibri"/>
                <a:ea typeface="Calibri"/>
                <a:cs typeface="Calibri"/>
              </a:rPr>
              <a:t>Introduction</a:t>
            </a:r>
            <a:r>
              <a:rPr lang="pt-PT" sz="3600" b="1" dirty="0">
                <a:latin typeface="Calibri"/>
                <a:ea typeface="Calibri"/>
                <a:cs typeface="Calibri"/>
              </a:rPr>
              <a:t> to </a:t>
            </a:r>
            <a:r>
              <a:rPr lang="pt-PT" sz="3600" b="1" dirty="0" err="1">
                <a:latin typeface="Calibri"/>
                <a:ea typeface="Calibri"/>
                <a:cs typeface="Calibri"/>
              </a:rPr>
              <a:t>PyTorch</a:t>
            </a:r>
          </a:p>
        </p:txBody>
      </p:sp>
    </p:spTree>
    <p:extLst>
      <p:ext uri="{BB962C8B-B14F-4D97-AF65-F5344CB8AC3E}">
        <p14:creationId xmlns:p14="http://schemas.microsoft.com/office/powerpoint/2010/main" val="2334531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Autograd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Manual </a:t>
            </a:r>
            <a:r>
              <a:rPr lang="pt-PT" sz="3000" dirty="0" err="1">
                <a:ea typeface="+mn-lt"/>
                <a:cs typeface="+mn-lt"/>
              </a:rPr>
              <a:t>Weight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Update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Example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E01AD98C-2A94-BC22-F5C0-4D7688F5BC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5302" y="1934140"/>
            <a:ext cx="5564377" cy="4629958"/>
          </a:xfrm>
          <a:prstGeom prst="rect">
            <a:avLst/>
          </a:prstGeom>
        </p:spPr>
      </p:pic>
      <p:pic>
        <p:nvPicPr>
          <p:cNvPr id="10" name="Imagem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56F33D9-91B2-796B-A4EC-84D59B4E42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9847" y="3831553"/>
            <a:ext cx="4562475" cy="27336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5B4EC97-7621-D5C6-9966-53F47073712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2158887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Optimizers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7058025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Optimizers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dirty="0" err="1">
                <a:ea typeface="+mn-lt"/>
                <a:cs typeface="+mn-lt"/>
              </a:rPr>
              <a:t>optim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subpackage</a:t>
            </a:r>
            <a:r>
              <a:rPr lang="pt-PT" sz="3000" dirty="0">
                <a:ea typeface="+mn-lt"/>
                <a:cs typeface="+mn-lt"/>
              </a:rPr>
              <a:t>):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Adam, </a:t>
            </a:r>
            <a:r>
              <a:rPr lang="pt-PT" sz="2600" err="1">
                <a:ea typeface="+mn-lt"/>
                <a:cs typeface="+mn-lt"/>
              </a:rPr>
              <a:t>Adagrad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err="1">
                <a:ea typeface="+mn-lt"/>
                <a:cs typeface="+mn-lt"/>
              </a:rPr>
              <a:t>Adadelta</a:t>
            </a:r>
            <a:r>
              <a:rPr lang="pt-PT" sz="2600" dirty="0">
                <a:ea typeface="+mn-lt"/>
                <a:cs typeface="+mn-lt"/>
              </a:rPr>
              <a:t>, SGD, </a:t>
            </a:r>
            <a:r>
              <a:rPr lang="pt-PT" sz="2600" err="1">
                <a:ea typeface="+mn-lt"/>
                <a:cs typeface="+mn-lt"/>
              </a:rPr>
              <a:t>etc</a:t>
            </a:r>
            <a:endParaRPr lang="pt-PT" sz="260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Manually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updating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is</a:t>
            </a:r>
            <a:r>
              <a:rPr lang="pt-PT" sz="2600" dirty="0">
                <a:ea typeface="+mn-lt"/>
                <a:cs typeface="+mn-lt"/>
              </a:rPr>
              <a:t> ok 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small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number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weights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>
                <a:ea typeface="+mn-lt"/>
                <a:cs typeface="+mn-lt"/>
              </a:rPr>
              <a:t>Imagine </a:t>
            </a:r>
            <a:r>
              <a:rPr lang="pt-PT" sz="2200" err="1">
                <a:ea typeface="+mn-lt"/>
                <a:cs typeface="+mn-lt"/>
              </a:rPr>
              <a:t>updating</a:t>
            </a:r>
            <a:r>
              <a:rPr lang="pt-PT" sz="2200" dirty="0">
                <a:ea typeface="+mn-lt"/>
                <a:cs typeface="+mn-lt"/>
              </a:rPr>
              <a:t> 100k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!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optimizer</a:t>
            </a:r>
            <a:r>
              <a:rPr lang="pt-PT" sz="2600" dirty="0">
                <a:ea typeface="+mn-lt"/>
                <a:cs typeface="+mn-lt"/>
              </a:rPr>
              <a:t> takes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parameters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want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dirty="0" err="1">
                <a:ea typeface="+mn-lt"/>
                <a:cs typeface="+mn-lt"/>
              </a:rPr>
              <a:t>update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learning</a:t>
            </a:r>
            <a:r>
              <a:rPr lang="pt-PT" sz="2600" b="1" dirty="0">
                <a:ea typeface="+mn-lt"/>
                <a:cs typeface="+mn-lt"/>
              </a:rPr>
              <a:t> rate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want</a:t>
            </a:r>
            <a:r>
              <a:rPr lang="pt-PT" sz="2600" dirty="0">
                <a:ea typeface="+mn-lt"/>
                <a:cs typeface="+mn-lt"/>
              </a:rPr>
              <a:t> to use (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possibly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many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other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hyper-parameters</a:t>
            </a:r>
            <a:r>
              <a:rPr lang="pt-PT" sz="2600" dirty="0">
                <a:ea typeface="+mn-lt"/>
                <a:cs typeface="+mn-lt"/>
              </a:rPr>
              <a:t> as </a:t>
            </a:r>
            <a:r>
              <a:rPr lang="pt-PT" sz="2600" dirty="0" err="1">
                <a:ea typeface="+mn-lt"/>
                <a:cs typeface="+mn-lt"/>
              </a:rPr>
              <a:t>well</a:t>
            </a:r>
            <a:r>
              <a:rPr lang="pt-PT" sz="2600" dirty="0">
                <a:ea typeface="+mn-lt"/>
                <a:cs typeface="+mn-lt"/>
              </a:rPr>
              <a:t>!)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performs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updates</a:t>
            </a:r>
            <a:r>
              <a:rPr lang="pt-PT" sz="2600" b="1" dirty="0">
                <a:ea typeface="+mn-lt"/>
                <a:cs typeface="+mn-lt"/>
              </a:rPr>
              <a:t>.</a:t>
            </a:r>
            <a:endParaRPr lang="pt-PT" b="1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9" name="Imagem 8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52E26CE5-94C3-2FF8-216C-665C7E0D5B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91450" y="1323975"/>
            <a:ext cx="4162425" cy="3848100"/>
          </a:xfrm>
          <a:prstGeom prst="rect">
            <a:avLst/>
          </a:prstGeom>
        </p:spPr>
      </p:pic>
      <p:pic>
        <p:nvPicPr>
          <p:cNvPr id="10" name="Imagem 9" descr="Uma imagem com texto, captura de ecrã, Tipo de letra, tipografia&#10;&#10;Descrição gerada automaticamente">
            <a:extLst>
              <a:ext uri="{FF2B5EF4-FFF2-40B4-BE49-F238E27FC236}">
                <a16:creationId xmlns:a16="http://schemas.microsoft.com/office/drawing/2014/main" id="{72A23CD5-0841-386E-4D69-65AE371FA6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34350" y="5186363"/>
            <a:ext cx="1981200" cy="1362075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83517C2-142F-80D2-3241-81640039DDE0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86793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Loss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Various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predefined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loss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functions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L1 (MAE), MSE, </a:t>
            </a:r>
            <a:r>
              <a:rPr lang="pt-PT" sz="2600" dirty="0" err="1">
                <a:ea typeface="+mn-lt"/>
                <a:cs typeface="+mn-lt"/>
              </a:rPr>
              <a:t>CrossEntropy</a:t>
            </a:r>
            <a:r>
              <a:rPr lang="pt-PT" sz="2600" dirty="0">
                <a:ea typeface="+mn-lt"/>
                <a:cs typeface="+mn-lt"/>
              </a:rPr>
              <a:t>, BCE, </a:t>
            </a:r>
            <a:r>
              <a:rPr lang="pt-PT" sz="2600" dirty="0" err="1">
                <a:ea typeface="+mn-lt"/>
                <a:cs typeface="+mn-lt"/>
              </a:rPr>
              <a:t>etc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software&#10;&#10;Descrição gerada automaticamente">
            <a:extLst>
              <a:ext uri="{FF2B5EF4-FFF2-40B4-BE49-F238E27FC236}">
                <a16:creationId xmlns:a16="http://schemas.microsoft.com/office/drawing/2014/main" id="{CCD5990C-5CB2-28F7-06E9-35D2A6D7D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321" y="2401018"/>
            <a:ext cx="4019737" cy="4155057"/>
          </a:xfrm>
          <a:prstGeom prst="rect">
            <a:avLst/>
          </a:prstGeom>
        </p:spPr>
      </p:pic>
      <p:pic>
        <p:nvPicPr>
          <p:cNvPr id="9" name="Imagem 8" descr="Uma imagem com texto, captura de ecrã, Tipo de letra, design&#10;&#10;Descrição gerada automaticamente">
            <a:extLst>
              <a:ext uri="{FF2B5EF4-FFF2-40B4-BE49-F238E27FC236}">
                <a16:creationId xmlns:a16="http://schemas.microsoft.com/office/drawing/2014/main" id="{ECFA9506-BF60-3C02-E156-82D3A36132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73256" y="4179318"/>
            <a:ext cx="3543300" cy="23812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60948C3E-23C7-1701-2DCF-7B8C9FC94361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695814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, a </a:t>
            </a:r>
            <a:r>
              <a:rPr lang="pt-PT" sz="3000" err="1">
                <a:ea typeface="+mn-lt"/>
                <a:cs typeface="+mn-lt"/>
              </a:rPr>
              <a:t>model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regular 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inherits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ftom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Module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Two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components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/>
            <a:r>
              <a:rPr lang="pt-PT" sz="2200" i="1" dirty="0">
                <a:ea typeface="+mn-lt"/>
                <a:cs typeface="+mn-lt"/>
              </a:rPr>
              <a:t>__</a:t>
            </a:r>
            <a:r>
              <a:rPr lang="pt-PT" sz="2200" i="1" dirty="0" err="1">
                <a:ea typeface="+mn-lt"/>
                <a:cs typeface="+mn-lt"/>
              </a:rPr>
              <a:t>init</a:t>
            </a:r>
            <a:r>
              <a:rPr lang="pt-PT" sz="2200" i="1" dirty="0">
                <a:ea typeface="+mn-lt"/>
                <a:cs typeface="+mn-lt"/>
              </a:rPr>
              <a:t>__(self):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defines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parts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make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up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model</a:t>
            </a:r>
            <a:r>
              <a:rPr lang="pt-PT" sz="2200" dirty="0">
                <a:ea typeface="+mn-lt"/>
                <a:cs typeface="+mn-lt"/>
              </a:rPr>
              <a:t> - in </a:t>
            </a:r>
            <a:r>
              <a:rPr lang="pt-PT" sz="2200" dirty="0" err="1">
                <a:ea typeface="+mn-lt"/>
                <a:cs typeface="+mn-lt"/>
              </a:rPr>
              <a:t>our</a:t>
            </a:r>
            <a:r>
              <a:rPr lang="pt-PT" sz="2200" dirty="0">
                <a:ea typeface="+mn-lt"/>
                <a:cs typeface="+mn-lt"/>
              </a:rPr>
              <a:t> case, </a:t>
            </a:r>
            <a:r>
              <a:rPr lang="pt-PT" sz="2200" dirty="0" err="1">
                <a:ea typeface="+mn-lt"/>
                <a:cs typeface="+mn-lt"/>
              </a:rPr>
              <a:t>two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, w </a:t>
            </a:r>
            <a:r>
              <a:rPr lang="pt-PT" sz="2200" dirty="0" err="1">
                <a:ea typeface="+mn-lt"/>
                <a:cs typeface="+mn-lt"/>
              </a:rPr>
              <a:t>and</a:t>
            </a:r>
            <a:r>
              <a:rPr lang="pt-PT" sz="2200" dirty="0">
                <a:ea typeface="+mn-lt"/>
                <a:cs typeface="+mn-lt"/>
              </a:rPr>
              <a:t> b (</a:t>
            </a:r>
            <a:r>
              <a:rPr lang="pt-PT" sz="2200" dirty="0" err="1">
                <a:ea typeface="+mn-lt"/>
                <a:cs typeface="+mn-lt"/>
              </a:rPr>
              <a:t>but</a:t>
            </a:r>
            <a:r>
              <a:rPr lang="pt-PT" sz="2200" dirty="0">
                <a:ea typeface="+mn-lt"/>
                <a:cs typeface="+mn-lt"/>
              </a:rPr>
              <a:t> can </a:t>
            </a:r>
            <a:r>
              <a:rPr lang="pt-PT" sz="2200" dirty="0" err="1">
                <a:ea typeface="+mn-lt"/>
                <a:cs typeface="+mn-lt"/>
              </a:rPr>
              <a:t>be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anything</a:t>
            </a:r>
            <a:r>
              <a:rPr lang="pt-PT" sz="2200" dirty="0">
                <a:ea typeface="+mn-lt"/>
                <a:cs typeface="+mn-lt"/>
              </a:rPr>
              <a:t>!)</a:t>
            </a:r>
          </a:p>
          <a:p>
            <a:pPr lvl="2" algn="just"/>
            <a:r>
              <a:rPr lang="pt-PT" sz="2200" i="1" dirty="0" err="1"/>
              <a:t>forward</a:t>
            </a:r>
            <a:r>
              <a:rPr lang="pt-PT" sz="2200" i="1" dirty="0"/>
              <a:t>(self, x):</a:t>
            </a:r>
            <a:r>
              <a:rPr lang="pt-PT" sz="2200" dirty="0"/>
              <a:t>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performs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actual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computation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that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is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it</a:t>
            </a:r>
            <a:r>
              <a:rPr lang="pt-PT" sz="2200" dirty="0">
                <a:ea typeface="+mn-lt"/>
                <a:cs typeface="+mn-lt"/>
              </a:rPr>
              <a:t> outputs a </a:t>
            </a:r>
            <a:r>
              <a:rPr lang="pt-PT" sz="2200" dirty="0" err="1">
                <a:ea typeface="+mn-lt"/>
                <a:cs typeface="+mn-lt"/>
              </a:rPr>
              <a:t>prediction</a:t>
            </a:r>
            <a:r>
              <a:rPr lang="pt-PT" sz="2200" dirty="0">
                <a:ea typeface="+mn-lt"/>
                <a:cs typeface="+mn-lt"/>
              </a:rPr>
              <a:t>, </a:t>
            </a:r>
            <a:r>
              <a:rPr lang="pt-PT" sz="2200" dirty="0" err="1">
                <a:ea typeface="+mn-lt"/>
                <a:cs typeface="+mn-lt"/>
              </a:rPr>
              <a:t>given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input x</a:t>
            </a:r>
            <a:endParaRPr lang="pt-PT" sz="2200" dirty="0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680210B2-C250-6C9C-BC9C-495487CE66D7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07216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Example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Properties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model</a:t>
            </a:r>
            <a:r>
              <a:rPr lang="pt-PT" sz="2600" dirty="0">
                <a:ea typeface="+mn-lt"/>
                <a:cs typeface="+mn-lt"/>
              </a:rPr>
              <a:t> = </a:t>
            </a:r>
            <a:r>
              <a:rPr lang="pt-PT" sz="2600" dirty="0" err="1">
                <a:ea typeface="+mn-lt"/>
                <a:cs typeface="+mn-lt"/>
              </a:rPr>
              <a:t>ManualLinearRegression</a:t>
            </a:r>
            <a:r>
              <a:rPr lang="pt-PT" sz="2600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model.state_dic</a:t>
            </a:r>
            <a:r>
              <a:rPr lang="pt-PT" sz="2200" dirty="0">
                <a:ea typeface="+mn-lt"/>
                <a:cs typeface="+mn-lt"/>
              </a:rPr>
              <a:t>() - </a:t>
            </a:r>
            <a:r>
              <a:rPr lang="pt-PT" sz="2200" err="1">
                <a:ea typeface="+mn-lt"/>
                <a:cs typeface="+mn-lt"/>
              </a:rPr>
              <a:t>returns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err="1">
                <a:ea typeface="+mn-lt"/>
                <a:cs typeface="+mn-lt"/>
              </a:rPr>
              <a:t>dictionary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trainable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with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their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current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values</a:t>
            </a:r>
            <a:endParaRPr lang="pt-PT" sz="2200" dirty="0" err="1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err="1">
                <a:ea typeface="+mn-lt"/>
                <a:cs typeface="+mn-lt"/>
              </a:rPr>
              <a:t>model.parameters</a:t>
            </a:r>
            <a:r>
              <a:rPr lang="pt-PT" sz="2200" dirty="0">
                <a:ea typeface="+mn-lt"/>
                <a:cs typeface="+mn-lt"/>
              </a:rPr>
              <a:t>() - </a:t>
            </a:r>
            <a:r>
              <a:rPr lang="pt-PT" sz="2200" err="1">
                <a:ea typeface="+mn-lt"/>
                <a:cs typeface="+mn-lt"/>
              </a:rPr>
              <a:t>returns</a:t>
            </a:r>
            <a:r>
              <a:rPr lang="pt-PT" sz="2200" dirty="0">
                <a:ea typeface="+mn-lt"/>
                <a:cs typeface="+mn-lt"/>
              </a:rPr>
              <a:t> a </a:t>
            </a:r>
            <a:r>
              <a:rPr lang="pt-PT" sz="2200" err="1">
                <a:ea typeface="+mn-lt"/>
                <a:cs typeface="+mn-lt"/>
              </a:rPr>
              <a:t>list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trainable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parameters</a:t>
            </a:r>
            <a:r>
              <a:rPr lang="pt-PT" sz="2200" dirty="0">
                <a:ea typeface="+mn-lt"/>
                <a:cs typeface="+mn-lt"/>
              </a:rPr>
              <a:t> in </a:t>
            </a:r>
            <a:r>
              <a:rPr lang="pt-PT" sz="220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err="1">
                <a:ea typeface="+mn-lt"/>
                <a:cs typeface="+mn-lt"/>
              </a:rPr>
              <a:t>model</a:t>
            </a:r>
            <a:r>
              <a:rPr lang="pt-PT" sz="2200" dirty="0">
                <a:ea typeface="+mn-lt"/>
                <a:cs typeface="+mn-lt"/>
              </a:rPr>
              <a:t> 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model.train</a:t>
            </a:r>
            <a:r>
              <a:rPr lang="pt-PT" sz="2200" dirty="0">
                <a:ea typeface="+mn-lt"/>
                <a:cs typeface="+mn-lt"/>
              </a:rPr>
              <a:t>() </a:t>
            </a:r>
            <a:r>
              <a:rPr lang="pt-PT" sz="2200" dirty="0" err="1">
                <a:ea typeface="+mn-lt"/>
                <a:cs typeface="+mn-lt"/>
              </a:rPr>
              <a:t>or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model.eval</a:t>
            </a:r>
            <a:r>
              <a:rPr lang="pt-PT" sz="2200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Tipo de letra, software&#10;&#10;Descrição gerada automaticamente">
            <a:extLst>
              <a:ext uri="{FF2B5EF4-FFF2-40B4-BE49-F238E27FC236}">
                <a16:creationId xmlns:a16="http://schemas.microsoft.com/office/drawing/2014/main" id="{D17C2A1E-4ECA-57C7-8628-A606C72BA8F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336" y="1868875"/>
            <a:ext cx="3744719" cy="2311788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FB64A31-6DDE-C546-73C5-55AE319349F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574037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Putting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Thinghs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Together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13" name="Marcador de Posição de Conteúdo 12" descr="Uma imagem com texto, captura de ecrã, software, Sistema operativo&#10;&#10;Descrição gerada automaticamente">
            <a:extLst>
              <a:ext uri="{FF2B5EF4-FFF2-40B4-BE49-F238E27FC236}">
                <a16:creationId xmlns:a16="http://schemas.microsoft.com/office/drawing/2014/main" id="{7C4059D5-4182-0406-B2A8-AA38CBD577A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68871" y="1184430"/>
            <a:ext cx="5045916" cy="5131923"/>
          </a:xfrm>
        </p:spPr>
      </p:pic>
      <p:pic>
        <p:nvPicPr>
          <p:cNvPr id="14" name="Imagem 13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187F719-43DE-5883-A863-8BC4FB8FCC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6220" y="4540637"/>
            <a:ext cx="5830927" cy="1753994"/>
          </a:xfrm>
          <a:prstGeom prst="rect">
            <a:avLst/>
          </a:prstGeo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0271EFFE-2F44-BC2A-C217-8C1D76D20FF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9059100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Complex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Models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Predefined</a:t>
            </a:r>
            <a:r>
              <a:rPr lang="pt-PT" sz="3000" dirty="0">
                <a:ea typeface="+mn-lt"/>
                <a:cs typeface="+mn-lt"/>
              </a:rPr>
              <a:t> "</a:t>
            </a:r>
            <a:r>
              <a:rPr lang="pt-PT" sz="3000" dirty="0" err="1">
                <a:ea typeface="+mn-lt"/>
                <a:cs typeface="+mn-lt"/>
              </a:rPr>
              <a:t>layer</a:t>
            </a:r>
            <a:r>
              <a:rPr lang="pt-PT" sz="3000" dirty="0">
                <a:ea typeface="+mn-lt"/>
                <a:cs typeface="+mn-lt"/>
              </a:rPr>
              <a:t>" modules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"</a:t>
            </a:r>
            <a:r>
              <a:rPr lang="pt-PT" sz="3000" dirty="0" err="1">
                <a:ea typeface="+mn-lt"/>
                <a:cs typeface="+mn-lt"/>
              </a:rPr>
              <a:t>Sequential</a:t>
            </a:r>
            <a:r>
              <a:rPr lang="pt-PT" sz="3000" dirty="0">
                <a:ea typeface="+mn-lt"/>
                <a:cs typeface="+mn-lt"/>
              </a:rPr>
              <a:t>" </a:t>
            </a:r>
            <a:r>
              <a:rPr lang="pt-PT" sz="3000" dirty="0" err="1">
                <a:ea typeface="+mn-lt"/>
                <a:cs typeface="+mn-lt"/>
              </a:rPr>
              <a:t>layer</a:t>
            </a:r>
            <a:r>
              <a:rPr lang="pt-PT" sz="3000" dirty="0">
                <a:ea typeface="+mn-lt"/>
                <a:cs typeface="+mn-lt"/>
              </a:rPr>
              <a:t> modules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endParaRPr lang="pt-PT" sz="30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484A126-E207-CE3B-D59D-1953516380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0059" y="1985731"/>
            <a:ext cx="5029200" cy="2143125"/>
          </a:xfrm>
          <a:prstGeom prst="rect">
            <a:avLst/>
          </a:prstGeom>
        </p:spPr>
      </p:pic>
      <p:pic>
        <p:nvPicPr>
          <p:cNvPr id="9" name="Imagem 8" descr="Uma imagem com texto, captura de ecrã, software, Tipo de letra&#10;&#10;Descrição gerada automaticamente">
            <a:extLst>
              <a:ext uri="{FF2B5EF4-FFF2-40B4-BE49-F238E27FC236}">
                <a16:creationId xmlns:a16="http://schemas.microsoft.com/office/drawing/2014/main" id="{0A539419-271E-138F-DC10-E36C48E871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0717" y="3430162"/>
            <a:ext cx="5029200" cy="29527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FBBD9D8-DE8F-50E5-9955-801791E9F869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36147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Dataset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6304548" cy="531103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In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, a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represented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a regular </a:t>
            </a:r>
            <a:r>
              <a:rPr lang="pt-PT" sz="3000" err="1">
                <a:ea typeface="+mn-lt"/>
                <a:cs typeface="+mn-lt"/>
              </a:rPr>
              <a:t>Python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inherits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from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i="1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/>
          </a:p>
          <a:p>
            <a:pPr algn="just"/>
            <a:r>
              <a:rPr lang="pt-PT" sz="3000"/>
              <a:t>3 </a:t>
            </a:r>
            <a:r>
              <a:rPr lang="pt-PT" sz="3000" err="1"/>
              <a:t>components</a:t>
            </a:r>
            <a:r>
              <a:rPr lang="pt-PT" sz="3000"/>
              <a:t>:</a:t>
            </a:r>
            <a:endParaRPr lang="pt-PT" sz="30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init</a:t>
            </a:r>
            <a:r>
              <a:rPr lang="pt-PT" sz="2600" i="1" dirty="0"/>
              <a:t>__(self)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get_item</a:t>
            </a:r>
            <a:r>
              <a:rPr lang="pt-PT" sz="2600" i="1"/>
              <a:t>__(self, </a:t>
            </a:r>
            <a:r>
              <a:rPr lang="pt-PT" sz="2600" i="1" err="1"/>
              <a:t>index</a:t>
            </a:r>
            <a:r>
              <a:rPr lang="pt-PT" sz="2600" i="1"/>
              <a:t>)</a:t>
            </a:r>
            <a:endParaRPr lang="pt-PT" sz="2600" i="1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/>
              <a:t>__</a:t>
            </a:r>
            <a:r>
              <a:rPr lang="pt-PT" sz="2600" i="1" err="1"/>
              <a:t>len</a:t>
            </a:r>
            <a:r>
              <a:rPr lang="pt-PT" sz="2600" i="1" dirty="0"/>
              <a:t>__(self)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algn="just"/>
            <a:r>
              <a:rPr lang="pt-PT" sz="3000" err="1">
                <a:ea typeface="+mn-lt"/>
                <a:cs typeface="+mn-lt"/>
              </a:rPr>
              <a:t>Unless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huge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cannot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fit</a:t>
            </a:r>
            <a:r>
              <a:rPr lang="pt-PT" sz="3000" dirty="0">
                <a:ea typeface="+mn-lt"/>
                <a:cs typeface="+mn-lt"/>
              </a:rPr>
              <a:t> in </a:t>
            </a:r>
            <a:r>
              <a:rPr lang="pt-PT" sz="3000" err="1">
                <a:ea typeface="+mn-lt"/>
                <a:cs typeface="+mn-lt"/>
              </a:rPr>
              <a:t>memory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you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don’t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explictly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define </a:t>
            </a:r>
            <a:r>
              <a:rPr lang="pt-PT" sz="3000" err="1">
                <a:ea typeface="+mn-lt"/>
                <a:cs typeface="+mn-lt"/>
              </a:rPr>
              <a:t>this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. Use </a:t>
            </a:r>
            <a:r>
              <a:rPr lang="pt-PT" sz="3000" b="1" i="1" err="1">
                <a:ea typeface="+mn-lt"/>
                <a:cs typeface="+mn-lt"/>
              </a:rPr>
              <a:t>TensorDataset</a:t>
            </a:r>
            <a:r>
              <a:rPr lang="pt-PT" sz="3000" dirty="0">
                <a:ea typeface="+mn-lt"/>
                <a:cs typeface="+mn-lt"/>
              </a:rPr>
              <a:t>!</a:t>
            </a:r>
            <a:endParaRPr lang="pt-PT" dirty="0" err="1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&#10;&#10;Descrição gerada automaticamente">
            <a:extLst>
              <a:ext uri="{FF2B5EF4-FFF2-40B4-BE49-F238E27FC236}">
                <a16:creationId xmlns:a16="http://schemas.microsoft.com/office/drawing/2014/main" id="{6C4C9DDF-251F-B3C8-5718-21DEBCF808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781" y="1102059"/>
            <a:ext cx="4134018" cy="4653882"/>
          </a:xfrm>
          <a:prstGeom prst="rect">
            <a:avLst/>
          </a:prstGeom>
        </p:spPr>
      </p:pic>
      <p:pic>
        <p:nvPicPr>
          <p:cNvPr id="9" name="Imagem 8" descr="Uma imagem com texto, Tipo de letra, captura de ecrã&#10;&#10;Descrição gerada automaticamente">
            <a:extLst>
              <a:ext uri="{FF2B5EF4-FFF2-40B4-BE49-F238E27FC236}">
                <a16:creationId xmlns:a16="http://schemas.microsoft.com/office/drawing/2014/main" id="{1E4D3E03-CD60-B8D5-70B8-0D8EB0714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4508" y="5933740"/>
            <a:ext cx="4588878" cy="605256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B9C01B-D6C2-3F65-42BF-DBBA6FB86A04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155373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DataLoader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But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have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huge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dataset</a:t>
            </a:r>
            <a:r>
              <a:rPr lang="pt-PT" sz="3000" dirty="0">
                <a:ea typeface="+mn-lt"/>
                <a:cs typeface="+mn-lt"/>
              </a:rPr>
              <a:t>? </a:t>
            </a:r>
            <a:r>
              <a:rPr lang="pt-PT" sz="3000" dirty="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 in '</a:t>
            </a:r>
            <a:r>
              <a:rPr lang="pt-PT" sz="3000" b="1" dirty="0" err="1">
                <a:ea typeface="+mn-lt"/>
                <a:cs typeface="+mn-lt"/>
              </a:rPr>
              <a:t>batches</a:t>
            </a:r>
            <a:r>
              <a:rPr lang="pt-PT" sz="3000" dirty="0">
                <a:ea typeface="+mn-lt"/>
                <a:cs typeface="+mn-lt"/>
              </a:rPr>
              <a:t>'!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Use </a:t>
            </a:r>
            <a:r>
              <a:rPr lang="pt-PT" sz="3000" err="1">
                <a:ea typeface="+mn-lt"/>
                <a:cs typeface="+mn-lt"/>
              </a:rPr>
              <a:t>PyTorch's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i="1" err="1">
                <a:ea typeface="+mn-lt"/>
                <a:cs typeface="+mn-lt"/>
              </a:rPr>
              <a:t>Dataloader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class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tell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which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dataset</a:t>
            </a:r>
            <a:r>
              <a:rPr lang="pt-PT" sz="2600" dirty="0">
                <a:ea typeface="+mn-lt"/>
                <a:cs typeface="+mn-lt"/>
              </a:rPr>
              <a:t> to use,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desired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mini-batch</a:t>
            </a:r>
            <a:r>
              <a:rPr lang="pt-PT" sz="2600" b="1" dirty="0">
                <a:ea typeface="+mn-lt"/>
                <a:cs typeface="+mn-lt"/>
              </a:rPr>
              <a:t> </a:t>
            </a:r>
            <a:r>
              <a:rPr lang="pt-PT" sz="2600" b="1" dirty="0" err="1">
                <a:ea typeface="+mn-lt"/>
                <a:cs typeface="+mn-lt"/>
              </a:rPr>
              <a:t>size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if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we’d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b="1" dirty="0" err="1">
                <a:ea typeface="+mn-lt"/>
                <a:cs typeface="+mn-lt"/>
              </a:rPr>
              <a:t>shuffle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not</a:t>
            </a:r>
            <a:r>
              <a:rPr lang="pt-PT" sz="2600" dirty="0">
                <a:ea typeface="+mn-lt"/>
                <a:cs typeface="+mn-lt"/>
              </a:rPr>
              <a:t>. </a:t>
            </a:r>
            <a:r>
              <a:rPr lang="pt-PT" sz="2600" dirty="0" err="1">
                <a:ea typeface="+mn-lt"/>
                <a:cs typeface="+mn-lt"/>
              </a:rPr>
              <a:t>That’s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Our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loader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will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behave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like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iterator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so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can </a:t>
            </a:r>
            <a:r>
              <a:rPr lang="pt-PT" sz="2600" dirty="0" err="1">
                <a:ea typeface="+mn-lt"/>
                <a:cs typeface="+mn-lt"/>
              </a:rPr>
              <a:t>loop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over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it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and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fetch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dirty="0" err="1">
                <a:ea typeface="+mn-lt"/>
                <a:cs typeface="+mn-lt"/>
              </a:rPr>
              <a:t>different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mini-batch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every</a:t>
            </a:r>
            <a:r>
              <a:rPr lang="pt-PT" sz="2600" dirty="0">
                <a:ea typeface="+mn-lt"/>
                <a:cs typeface="+mn-lt"/>
              </a:rPr>
              <a:t> time.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F34A54E-8B92-43FC-3BBA-99D8982AAC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607" y="5107824"/>
            <a:ext cx="6496050" cy="866775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77BA0967-C38C-CD6A-C740-D10F82F1F5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02988" y="4885405"/>
            <a:ext cx="4871286" cy="131161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C6C967-36A6-6FC5-5C37-891D80ABA287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0410852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DataLoader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in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Practice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software, Software de multimédia&#10;&#10;Descrição gerada automaticamente">
            <a:extLst>
              <a:ext uri="{FF2B5EF4-FFF2-40B4-BE49-F238E27FC236}">
                <a16:creationId xmlns:a16="http://schemas.microsoft.com/office/drawing/2014/main" id="{BF0CF5FD-1087-2666-E7D9-925A70CAA6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597" y="1323472"/>
            <a:ext cx="4359859" cy="4932949"/>
          </a:xfrm>
          <a:prstGeom prst="rect">
            <a:avLst/>
          </a:prstGeom>
        </p:spPr>
      </p:pic>
      <p:pic>
        <p:nvPicPr>
          <p:cNvPr id="11" name="Marcador de Posição de Conteúdo 10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438DE95-DCB3-DF81-C934-756978145C7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5705642" y="4371265"/>
            <a:ext cx="5940927" cy="1880269"/>
          </a:xfrm>
        </p:spPr>
      </p:pic>
      <p:sp>
        <p:nvSpPr>
          <p:cNvPr id="9" name="CaixaDeTexto 8">
            <a:extLst>
              <a:ext uri="{FF2B5EF4-FFF2-40B4-BE49-F238E27FC236}">
                <a16:creationId xmlns:a16="http://schemas.microsoft.com/office/drawing/2014/main" id="{A6904D90-149E-23FA-D43C-BC18AB82B676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49401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What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is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?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b="1" dirty="0">
                <a:ea typeface="+mn-lt"/>
                <a:cs typeface="+mn-lt"/>
              </a:rPr>
              <a:t>Open-</a:t>
            </a:r>
            <a:r>
              <a:rPr lang="pt-PT" b="1" err="1">
                <a:ea typeface="+mn-lt"/>
                <a:cs typeface="+mn-lt"/>
              </a:rPr>
              <a:t>source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deep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learning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framework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developed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by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err="1">
                <a:ea typeface="+mn-lt"/>
                <a:cs typeface="+mn-lt"/>
              </a:rPr>
              <a:t>Facebook's</a:t>
            </a:r>
            <a:r>
              <a:rPr lang="pt-PT" dirty="0">
                <a:ea typeface="+mn-lt"/>
                <a:cs typeface="+mn-lt"/>
              </a:rPr>
              <a:t> AI Research </a:t>
            </a:r>
            <a:r>
              <a:rPr lang="pt-PT" err="1">
                <a:ea typeface="+mn-lt"/>
                <a:cs typeface="+mn-lt"/>
              </a:rPr>
              <a:t>lab</a:t>
            </a:r>
            <a:r>
              <a:rPr lang="pt-PT" dirty="0">
                <a:ea typeface="+mn-lt"/>
                <a:cs typeface="+mn-lt"/>
              </a:rPr>
              <a:t>.</a:t>
            </a:r>
            <a:endParaRPr lang="pt-PT"/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Allows</a:t>
            </a:r>
            <a:r>
              <a:rPr lang="pt-PT" dirty="0">
                <a:ea typeface="+mn-lt"/>
                <a:cs typeface="+mn-lt"/>
              </a:rPr>
              <a:t> for </a:t>
            </a:r>
            <a:r>
              <a:rPr lang="pt-PT" dirty="0" err="1">
                <a:ea typeface="+mn-lt"/>
                <a:cs typeface="+mn-lt"/>
              </a:rPr>
              <a:t>flexible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model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building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debugging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dirty="0" err="1">
                <a:ea typeface="+mn-lt"/>
                <a:cs typeface="+mn-lt"/>
              </a:rPr>
              <a:t>Pythonic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nature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with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intuitive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APIs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Extensive</a:t>
            </a:r>
            <a:r>
              <a:rPr lang="pt-PT" b="1" dirty="0">
                <a:ea typeface="+mn-lt"/>
                <a:cs typeface="+mn-lt"/>
              </a:rPr>
              <a:t> </a:t>
            </a:r>
            <a:r>
              <a:rPr lang="pt-PT" b="1" dirty="0" err="1">
                <a:ea typeface="+mn-lt"/>
                <a:cs typeface="+mn-lt"/>
              </a:rPr>
              <a:t>resources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tutorials</a:t>
            </a:r>
            <a:r>
              <a:rPr lang="pt-PT" dirty="0">
                <a:ea typeface="+mn-lt"/>
                <a:cs typeface="+mn-lt"/>
              </a:rPr>
              <a:t>, </a:t>
            </a:r>
            <a:r>
              <a:rPr lang="pt-PT" dirty="0" err="1">
                <a:ea typeface="+mn-lt"/>
                <a:cs typeface="+mn-lt"/>
              </a:rPr>
              <a:t>and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an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active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user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community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r>
              <a:rPr lang="pt-PT" b="1" dirty="0" err="1">
                <a:ea typeface="+mn-lt"/>
                <a:cs typeface="+mn-lt"/>
              </a:rPr>
              <a:t>Optimized</a:t>
            </a:r>
            <a:r>
              <a:rPr lang="pt-PT" b="1" dirty="0">
                <a:ea typeface="+mn-lt"/>
                <a:cs typeface="+mn-lt"/>
              </a:rPr>
              <a:t> for </a:t>
            </a:r>
            <a:r>
              <a:rPr lang="pt-PT" b="1" dirty="0" err="1">
                <a:ea typeface="+mn-lt"/>
                <a:cs typeface="+mn-lt"/>
              </a:rPr>
              <a:t>both</a:t>
            </a:r>
            <a:r>
              <a:rPr lang="pt-PT" b="1" dirty="0">
                <a:ea typeface="+mn-lt"/>
                <a:cs typeface="+mn-lt"/>
              </a:rPr>
              <a:t> CPU </a:t>
            </a:r>
            <a:r>
              <a:rPr lang="pt-PT" b="1" dirty="0" err="1">
                <a:ea typeface="+mn-lt"/>
                <a:cs typeface="+mn-lt"/>
              </a:rPr>
              <a:t>and</a:t>
            </a:r>
            <a:r>
              <a:rPr lang="pt-PT" b="1" dirty="0">
                <a:ea typeface="+mn-lt"/>
                <a:cs typeface="+mn-lt"/>
              </a:rPr>
              <a:t> GPU</a:t>
            </a:r>
            <a:r>
              <a:rPr lang="pt-PT" dirty="0">
                <a:ea typeface="+mn-lt"/>
                <a:cs typeface="+mn-lt"/>
              </a:rPr>
              <a:t> </a:t>
            </a:r>
            <a:r>
              <a:rPr lang="pt-PT" dirty="0" err="1">
                <a:ea typeface="+mn-lt"/>
                <a:cs typeface="+mn-lt"/>
              </a:rPr>
              <a:t>computation</a:t>
            </a:r>
            <a:r>
              <a:rPr lang="pt-PT" dirty="0">
                <a:ea typeface="+mn-lt"/>
                <a:cs typeface="+mn-lt"/>
              </a:rPr>
              <a:t>.</a:t>
            </a: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  <a:p>
            <a:pPr lvl="1" algn="just">
              <a:buFont typeface="Wingdings" panose="020B0604020202020204" pitchFamily="34" charset="0"/>
              <a:buChar char="§"/>
            </a:pPr>
            <a:endParaRPr lang="pt-PT" dirty="0">
              <a:ea typeface="+mn-lt"/>
              <a:cs typeface="+mn-lt"/>
            </a:endParaRPr>
          </a:p>
          <a:p>
            <a:pPr algn="just"/>
            <a:endParaRPr lang="pt-PT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750621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Split Data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Random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train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validationa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test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split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random_split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BE27520A-832D-7DFA-FA91-410BD45C6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0225" y="2513848"/>
            <a:ext cx="8591550" cy="3514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6C2E653B-B0C3-1314-63C8-D65DC043F011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450193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Saving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/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Method</a:t>
            </a:r>
            <a:r>
              <a:rPr lang="pt-PT" sz="3000" dirty="0">
                <a:ea typeface="+mn-lt"/>
                <a:cs typeface="+mn-lt"/>
              </a:rPr>
              <a:t> 1: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inference</a:t>
            </a:r>
            <a:r>
              <a:rPr lang="pt-PT" sz="2600" dirty="0">
                <a:ea typeface="+mn-lt"/>
                <a:cs typeface="+mn-lt"/>
              </a:rPr>
              <a:t>/</a:t>
            </a:r>
            <a:r>
              <a:rPr lang="pt-PT" sz="2600" err="1">
                <a:ea typeface="+mn-lt"/>
                <a:cs typeface="+mn-lt"/>
              </a:rPr>
              <a:t>evaluation</a:t>
            </a:r>
            <a:r>
              <a:rPr lang="pt-PT" sz="2600" dirty="0">
                <a:ea typeface="+mn-lt"/>
                <a:cs typeface="+mn-lt"/>
              </a:rPr>
              <a:t> - </a:t>
            </a:r>
            <a:r>
              <a:rPr lang="pt-PT" sz="2600" err="1">
                <a:ea typeface="+mn-lt"/>
                <a:cs typeface="+mn-lt"/>
              </a:rPr>
              <a:t>we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only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i="1" err="1">
                <a:ea typeface="+mn-lt"/>
                <a:cs typeface="+mn-lt"/>
              </a:rPr>
              <a:t>state_dict</a:t>
            </a: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>
                <a:ea typeface="+mn-lt"/>
                <a:cs typeface="+mn-lt"/>
              </a:rPr>
              <a:t>Save:</a:t>
            </a:r>
          </a:p>
          <a:p>
            <a:pPr marL="457200" lvl="1" indent="0" algn="just">
              <a:buNone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Load</a:t>
            </a:r>
            <a:r>
              <a:rPr lang="pt-PT" sz="2600" i="1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i="1" dirty="0">
              <a:ea typeface="+mn-lt"/>
              <a:cs typeface="+mn-lt"/>
            </a:endParaRPr>
          </a:p>
          <a:p>
            <a:pPr algn="just"/>
            <a:r>
              <a:rPr lang="pt-PT" sz="3000" dirty="0">
                <a:ea typeface="+mn-lt"/>
                <a:cs typeface="+mn-lt"/>
              </a:rPr>
              <a:t>A </a:t>
            </a:r>
            <a:r>
              <a:rPr lang="pt-PT" sz="3000" dirty="0" err="1">
                <a:ea typeface="+mn-lt"/>
                <a:cs typeface="+mn-lt"/>
              </a:rPr>
              <a:t>common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convention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dirty="0" err="1">
                <a:ea typeface="+mn-lt"/>
                <a:cs typeface="+mn-lt"/>
              </a:rPr>
              <a:t>save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models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using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either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i="1" dirty="0">
                <a:ea typeface="+mn-lt"/>
                <a:cs typeface="+mn-lt"/>
              </a:rPr>
              <a:t>.</a:t>
            </a:r>
            <a:r>
              <a:rPr lang="pt-PT" sz="3000" i="1" dirty="0" err="1">
                <a:ea typeface="+mn-lt"/>
                <a:cs typeface="+mn-lt"/>
              </a:rPr>
              <a:t>pt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or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i="1" dirty="0">
                <a:ea typeface="+mn-lt"/>
                <a:cs typeface="+mn-lt"/>
              </a:rPr>
              <a:t>.</a:t>
            </a:r>
            <a:r>
              <a:rPr lang="pt-PT" sz="3000" i="1" dirty="0" err="1">
                <a:ea typeface="+mn-lt"/>
                <a:cs typeface="+mn-lt"/>
              </a:rPr>
              <a:t>pth</a:t>
            </a:r>
            <a:r>
              <a:rPr lang="pt-PT" sz="3000" dirty="0">
                <a:ea typeface="+mn-lt"/>
                <a:cs typeface="+mn-lt"/>
              </a:rPr>
              <a:t> file </a:t>
            </a:r>
            <a:r>
              <a:rPr lang="pt-PT" sz="3000" dirty="0" err="1">
                <a:ea typeface="+mn-lt"/>
                <a:cs typeface="+mn-lt"/>
              </a:rPr>
              <a:t>extension</a:t>
            </a:r>
            <a:r>
              <a:rPr lang="pt-PT" sz="3000" dirty="0">
                <a:ea typeface="+mn-lt"/>
                <a:cs typeface="+mn-lt"/>
              </a:rPr>
              <a:t>.</a:t>
            </a:r>
            <a:endParaRPr lang="pt-PT" sz="3000" i="1" dirty="0">
              <a:ea typeface="+mn-lt"/>
              <a:cs typeface="+mn-lt"/>
            </a:endParaRPr>
          </a:p>
          <a:p>
            <a:pPr marL="914400" lvl="2" indent="0" algn="just">
              <a:buNone/>
            </a:pPr>
            <a:endParaRPr lang="pt-PT" sz="2200" i="1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6CA72CA5-97C6-08F9-94B5-56B95C2C92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3921" y="2606341"/>
            <a:ext cx="4615948" cy="549107"/>
          </a:xfrm>
          <a:prstGeom prst="rect">
            <a:avLst/>
          </a:prstGeom>
        </p:spPr>
      </p:pic>
      <p:pic>
        <p:nvPicPr>
          <p:cNvPr id="9" name="Imagem 8" descr="Uma imagem com texto, Tipo de letra, branco&#10;&#10;Descrição gerada automaticamente">
            <a:extLst>
              <a:ext uri="{FF2B5EF4-FFF2-40B4-BE49-F238E27FC236}">
                <a16:creationId xmlns:a16="http://schemas.microsoft.com/office/drawing/2014/main" id="{D3B896C8-106E-3F5D-7BE9-0B0331213C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492" y="3428916"/>
            <a:ext cx="7298488" cy="1056271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4C50BDA6-4AF2-051C-C05E-608C165F777D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31748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Saving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/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Weights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Method</a:t>
            </a:r>
            <a:r>
              <a:rPr lang="pt-PT" sz="3000" dirty="0">
                <a:ea typeface="+mn-lt"/>
                <a:cs typeface="+mn-lt"/>
              </a:rPr>
              <a:t> 2: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Checkpoints – to resume training / </a:t>
            </a:r>
            <a:r>
              <a:rPr lang="pt-PT" sz="2600" dirty="0" err="1">
                <a:ea typeface="+mn-lt"/>
                <a:cs typeface="+mn-lt"/>
              </a:rPr>
              <a:t>inference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Save: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/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dirty="0" err="1"/>
              <a:t>Load</a:t>
            </a:r>
            <a:r>
              <a:rPr lang="pt-PT" dirty="0"/>
              <a:t>: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Tipo de letra, captura de ecrã, file&#10;&#10;Descrição gerada automaticamente">
            <a:extLst>
              <a:ext uri="{FF2B5EF4-FFF2-40B4-BE49-F238E27FC236}">
                <a16:creationId xmlns:a16="http://schemas.microsoft.com/office/drawing/2014/main" id="{A11D08CC-1E75-E673-0A0B-C05298DFB9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0758" y="2681288"/>
            <a:ext cx="4743116" cy="1401848"/>
          </a:xfrm>
          <a:prstGeom prst="rect">
            <a:avLst/>
          </a:prstGeom>
        </p:spPr>
      </p:pic>
      <p:pic>
        <p:nvPicPr>
          <p:cNvPr id="9" name="Imagem 8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9B049B11-DDB2-0FB2-7DF8-4FDF0D7852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4324" y="4248567"/>
            <a:ext cx="4755983" cy="2304549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C5D6B97-39D9-A141-43FC-33BBE81C2076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74942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Evaluation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Two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important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things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torch.no_grad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Don't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store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history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of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all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computations</a:t>
            </a:r>
            <a:r>
              <a:rPr lang="pt-PT" sz="2200" dirty="0">
                <a:ea typeface="+mn-lt"/>
                <a:cs typeface="+mn-lt"/>
              </a:rPr>
              <a:t>.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model.eval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dirty="0" err="1">
                <a:ea typeface="+mn-lt"/>
                <a:cs typeface="+mn-lt"/>
              </a:rPr>
              <a:t>Tell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the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compliler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which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mode</a:t>
            </a:r>
            <a:r>
              <a:rPr lang="pt-PT" sz="2200" dirty="0">
                <a:ea typeface="+mn-lt"/>
                <a:cs typeface="+mn-lt"/>
              </a:rPr>
              <a:t> to </a:t>
            </a:r>
            <a:r>
              <a:rPr lang="pt-PT" sz="2200" dirty="0" err="1">
                <a:ea typeface="+mn-lt"/>
                <a:cs typeface="+mn-lt"/>
              </a:rPr>
              <a:t>run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on</a:t>
            </a:r>
            <a:r>
              <a:rPr lang="pt-PT" sz="2200" dirty="0">
                <a:ea typeface="+mn-lt"/>
                <a:cs typeface="+mn-lt"/>
              </a:rPr>
              <a:t>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menu, Tipo de letra&#10;&#10;Descrição gerada automaticamente">
            <a:extLst>
              <a:ext uri="{FF2B5EF4-FFF2-40B4-BE49-F238E27FC236}">
                <a16:creationId xmlns:a16="http://schemas.microsoft.com/office/drawing/2014/main" id="{94E500DD-46A5-EDE5-D73A-1CFA127E28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2932" y="1133559"/>
            <a:ext cx="4343400" cy="5419725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E824ACF-3D20-9F3F-F9AA-92A561AA5EB2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3447951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Visualization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TensorboardX</a:t>
            </a:r>
            <a:r>
              <a:rPr lang="pt-PT" sz="3000" dirty="0">
                <a:ea typeface="+mn-lt"/>
                <a:cs typeface="+mn-lt"/>
              </a:rPr>
              <a:t> (visualize training)</a:t>
            </a:r>
          </a:p>
          <a:p>
            <a:pPr marL="0" indent="0" algn="just">
              <a:buNone/>
            </a:pPr>
            <a:endParaRPr lang="pt-PT" sz="30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software, ecrã&#10;&#10;Descrição gerada automaticamente">
            <a:extLst>
              <a:ext uri="{FF2B5EF4-FFF2-40B4-BE49-F238E27FC236}">
                <a16:creationId xmlns:a16="http://schemas.microsoft.com/office/drawing/2014/main" id="{23B6141A-D484-6E8F-9EBF-FC31DD6167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0105" y="1823696"/>
            <a:ext cx="8996947" cy="5215871"/>
          </a:xfrm>
          <a:prstGeom prst="rect">
            <a:avLst/>
          </a:prstGeom>
        </p:spPr>
      </p:pic>
      <p:sp>
        <p:nvSpPr>
          <p:cNvPr id="12" name="CaixaDeTexto 11">
            <a:extLst>
              <a:ext uri="{FF2B5EF4-FFF2-40B4-BE49-F238E27FC236}">
                <a16:creationId xmlns:a16="http://schemas.microsoft.com/office/drawing/2014/main" id="{88E0370E-AC84-74E9-C65C-EAD02BB2EAB6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19892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Visualization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PyTorchViz</a:t>
            </a:r>
            <a:r>
              <a:rPr lang="pt-PT" sz="3000" dirty="0">
                <a:ea typeface="+mn-lt"/>
                <a:cs typeface="+mn-lt"/>
              </a:rPr>
              <a:t> (visualize </a:t>
            </a:r>
            <a:r>
              <a:rPr lang="pt-PT" sz="3000" dirty="0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graph</a:t>
            </a:r>
            <a:r>
              <a:rPr lang="pt-PT" sz="3000" dirty="0">
                <a:ea typeface="+mn-lt"/>
                <a:cs typeface="+mn-lt"/>
              </a:rPr>
              <a:t>)</a:t>
            </a:r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diagrama, Tipo de letra&#10;&#10;Descrição gerada automaticamente">
            <a:extLst>
              <a:ext uri="{FF2B5EF4-FFF2-40B4-BE49-F238E27FC236}">
                <a16:creationId xmlns:a16="http://schemas.microsoft.com/office/drawing/2014/main" id="{1D355F0B-162D-7134-B298-6200996A5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7235" y="2180389"/>
            <a:ext cx="6177530" cy="4368800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EEBA3116-EE7F-E321-440A-ECFF188090D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90279217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Resources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Documentation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2"/>
              </a:rPr>
              <a:t>https://pytorch.org/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3"/>
              </a:rPr>
              <a:t>https://github.com/pytorch/pytorch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Tutorials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4"/>
              </a:rPr>
              <a:t>https://github.com/hunkim/PyTorchZeroToAll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5"/>
              </a:rPr>
              <a:t>https://pytorch.org/tutorials/beginner/deep_learning_60min_blitz.html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6"/>
              </a:rPr>
              <a:t>https://www.learnpytorch.io/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B61C5A48-C66E-FDB4-D12A-CA8750CC06F9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5218187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Exercise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End</a:t>
            </a:r>
            <a:r>
              <a:rPr lang="pt-PT" sz="3000" dirty="0">
                <a:ea typeface="+mn-lt"/>
                <a:cs typeface="+mn-lt"/>
              </a:rPr>
              <a:t>-to-</a:t>
            </a:r>
            <a:r>
              <a:rPr lang="pt-PT" sz="3000" err="1">
                <a:ea typeface="+mn-lt"/>
                <a:cs typeface="+mn-lt"/>
              </a:rPr>
              <a:t>End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exercise</a:t>
            </a:r>
            <a:endParaRPr lang="pt-PT" err="1"/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  1. </a:t>
            </a:r>
            <a:r>
              <a:rPr lang="pt-PT" sz="2600" dirty="0" err="1">
                <a:ea typeface="+mn-lt"/>
                <a:cs typeface="+mn-lt"/>
              </a:rPr>
              <a:t>Load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data</a:t>
            </a:r>
            <a:endParaRPr lang="pt-PT" dirty="0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  2. Define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model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  3. Define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loss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function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  4. Define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optimizer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  5. </a:t>
            </a:r>
            <a:r>
              <a:rPr lang="pt-PT" sz="2600" dirty="0" err="1">
                <a:ea typeface="+mn-lt"/>
                <a:cs typeface="+mn-lt"/>
              </a:rPr>
              <a:t>Train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model</a:t>
            </a:r>
            <a:endParaRPr lang="pt-PT" dirty="0" err="1">
              <a:ea typeface="+mn-lt"/>
              <a:cs typeface="+mn-lt"/>
            </a:endParaRPr>
          </a:p>
          <a:p>
            <a:pPr marL="0" indent="0" algn="just">
              <a:buNone/>
            </a:pPr>
            <a:r>
              <a:rPr lang="pt-PT" sz="2600" dirty="0">
                <a:ea typeface="+mn-lt"/>
                <a:cs typeface="+mn-lt"/>
              </a:rPr>
              <a:t>  6. </a:t>
            </a:r>
            <a:r>
              <a:rPr lang="pt-PT" sz="2600" dirty="0" err="1">
                <a:ea typeface="+mn-lt"/>
                <a:cs typeface="+mn-lt"/>
              </a:rPr>
              <a:t>Make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predictions</a:t>
            </a:r>
            <a:endParaRPr lang="pt-PT" dirty="0"/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F2A3412A-E792-3E64-CDF5-7F290E069337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3583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Other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Libraries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6" name="CaixaDeTexto 5">
            <a:extLst>
              <a:ext uri="{FF2B5EF4-FFF2-40B4-BE49-F238E27FC236}">
                <a16:creationId xmlns:a16="http://schemas.microsoft.com/office/drawing/2014/main" id="{AE4BAC88-6A2B-E578-4ABE-EF35CB42086C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  <p:pic>
        <p:nvPicPr>
          <p:cNvPr id="10" name="Marcador de Posição de Conteúdo 9" descr="Uma imagem com texto, Tipo de letra, captura de ecrã, Marca&#10;&#10;Descrição gerada automaticamente">
            <a:extLst>
              <a:ext uri="{FF2B5EF4-FFF2-40B4-BE49-F238E27FC236}">
                <a16:creationId xmlns:a16="http://schemas.microsoft.com/office/drawing/2014/main" id="{574E2FFE-D893-5A4C-6F35-E935D68879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78193" y="988553"/>
            <a:ext cx="8248984" cy="5330323"/>
          </a:xfrm>
        </p:spPr>
      </p:pic>
    </p:spTree>
    <p:extLst>
      <p:ext uri="{BB962C8B-B14F-4D97-AF65-F5344CB8AC3E}">
        <p14:creationId xmlns:p14="http://schemas.microsoft.com/office/powerpoint/2010/main" val="179087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Getting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Started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with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Installation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  <a:hlinkClick r:id="rId2"/>
              </a:rPr>
              <a:t>https://pytorch.org/get-started/locally/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installation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depends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on</a:t>
            </a:r>
            <a:r>
              <a:rPr lang="pt-PT" sz="3000" dirty="0">
                <a:ea typeface="+mn-lt"/>
                <a:cs typeface="+mn-lt"/>
              </a:rPr>
              <a:t>: 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OS: Linux, Mac, Windows </a:t>
            </a:r>
            <a:endParaRPr lang="pt-PT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Package manager: Conda, </a:t>
            </a:r>
            <a:r>
              <a:rPr lang="pt-PT" sz="2600" dirty="0" err="1">
                <a:ea typeface="+mn-lt"/>
                <a:cs typeface="+mn-lt"/>
              </a:rPr>
              <a:t>Pip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LibTorch</a:t>
            </a:r>
            <a:r>
              <a:rPr lang="pt-PT" sz="2600" dirty="0">
                <a:ea typeface="+mn-lt"/>
                <a:cs typeface="+mn-lt"/>
              </a:rPr>
              <a:t>, </a:t>
            </a:r>
            <a:r>
              <a:rPr lang="pt-PT" sz="2600" dirty="0" err="1">
                <a:ea typeface="+mn-lt"/>
                <a:cs typeface="+mn-lt"/>
              </a:rPr>
              <a:t>from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Source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Language</a:t>
            </a:r>
            <a:r>
              <a:rPr lang="pt-PT" sz="2600" dirty="0"/>
              <a:t>: </a:t>
            </a:r>
            <a:r>
              <a:rPr lang="pt-PT" sz="2600" dirty="0" err="1"/>
              <a:t>Python</a:t>
            </a:r>
            <a:r>
              <a:rPr lang="pt-PT" sz="2600" dirty="0"/>
              <a:t>, C++/Java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/>
              <a:t>Cimpute</a:t>
            </a:r>
            <a:r>
              <a:rPr lang="pt-PT" sz="2600" dirty="0"/>
              <a:t> </a:t>
            </a:r>
            <a:r>
              <a:rPr lang="pt-PT" sz="2600" dirty="0" err="1"/>
              <a:t>Platform</a:t>
            </a:r>
            <a:r>
              <a:rPr lang="pt-PT" sz="2600" dirty="0"/>
              <a:t>: CPU, CUDA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44CB7285-7F4C-3B20-7EED-8B002111FFAD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941704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Pytorch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Preview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10" name="Marcador de Posição de Conteúdo 9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C17F8F7D-F3C7-FE74-A9CF-F0714A1D89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rcRect l="310" r="-155"/>
          <a:stretch/>
        </p:blipFill>
        <p:spPr>
          <a:xfrm>
            <a:off x="847198" y="1526234"/>
            <a:ext cx="10501230" cy="3983288"/>
          </a:xfrm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D47DBCED-8DE1-13DC-C7C9-1E95E2BE4F9E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7653818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Tensors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/>
            <a:r>
              <a:rPr lang="pt-PT" sz="3000" dirty="0">
                <a:ea typeface="+mn-lt"/>
                <a:cs typeface="+mn-lt"/>
              </a:rPr>
              <a:t>A tensor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err="1">
                <a:ea typeface="+mn-lt"/>
                <a:cs typeface="+mn-lt"/>
              </a:rPr>
              <a:t>multi-dimensional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that</a:t>
            </a:r>
            <a:r>
              <a:rPr lang="pt-PT" sz="3000" dirty="0">
                <a:ea typeface="+mn-lt"/>
                <a:cs typeface="+mn-lt"/>
              </a:rPr>
              <a:t> generalizes </a:t>
            </a:r>
            <a:r>
              <a:rPr lang="pt-PT" sz="3000" err="1">
                <a:ea typeface="+mn-lt"/>
                <a:cs typeface="+mn-lt"/>
              </a:rPr>
              <a:t>scalars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vectors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and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matrices</a:t>
            </a:r>
            <a:r>
              <a:rPr lang="pt-PT" sz="3000" dirty="0">
                <a:ea typeface="+mn-lt"/>
                <a:cs typeface="+mn-lt"/>
              </a:rPr>
              <a:t> (</a:t>
            </a:r>
            <a:r>
              <a:rPr lang="pt-PT" sz="3000" b="1" dirty="0">
                <a:ea typeface="+mn-lt"/>
                <a:cs typeface="+mn-lt"/>
              </a:rPr>
              <a:t>similar to </a:t>
            </a:r>
            <a:r>
              <a:rPr lang="pt-PT" sz="3000" b="1" err="1">
                <a:ea typeface="+mn-lt"/>
                <a:cs typeface="+mn-lt"/>
              </a:rPr>
              <a:t>numpy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).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Easy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integration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with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dirty="0">
                <a:ea typeface="+mn-lt"/>
                <a:cs typeface="+mn-lt"/>
              </a:rPr>
              <a:t>GPU for </a:t>
            </a:r>
            <a:r>
              <a:rPr lang="pt-PT" sz="3000" b="1" err="1">
                <a:ea typeface="+mn-lt"/>
                <a:cs typeface="+mn-lt"/>
              </a:rPr>
              <a:t>accelerated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computation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err="1">
                <a:ea typeface="+mn-lt"/>
                <a:cs typeface="+mn-lt"/>
              </a:rPr>
              <a:t>unlike</a:t>
            </a:r>
            <a:r>
              <a:rPr lang="pt-PT" sz="3000" dirty="0">
                <a:ea typeface="+mn-lt"/>
                <a:cs typeface="+mn-lt"/>
              </a:rPr>
              <a:t> standard </a:t>
            </a:r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.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b="1" dirty="0">
                <a:ea typeface="+mn-lt"/>
                <a:cs typeface="+mn-lt"/>
              </a:rPr>
              <a:t>Tensor </a:t>
            </a:r>
            <a:r>
              <a:rPr lang="pt-PT" sz="3000" b="1" dirty="0" err="1">
                <a:ea typeface="+mn-lt"/>
                <a:cs typeface="+mn-lt"/>
              </a:rPr>
              <a:t>operations</a:t>
            </a:r>
            <a:r>
              <a:rPr lang="pt-PT" sz="3000" b="1" dirty="0">
                <a:ea typeface="+mn-lt"/>
                <a:cs typeface="+mn-lt"/>
              </a:rPr>
              <a:t> are </a:t>
            </a:r>
            <a:r>
              <a:rPr lang="pt-PT" sz="3000" b="1" dirty="0" err="1">
                <a:ea typeface="+mn-lt"/>
                <a:cs typeface="+mn-lt"/>
              </a:rPr>
              <a:t>also</a:t>
            </a:r>
            <a:r>
              <a:rPr lang="pt-PT" sz="3000" b="1" dirty="0">
                <a:ea typeface="+mn-lt"/>
                <a:cs typeface="+mn-lt"/>
              </a:rPr>
              <a:t> similar to </a:t>
            </a:r>
            <a:r>
              <a:rPr lang="pt-PT" sz="3000" b="1" dirty="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(rand, </a:t>
            </a:r>
            <a:r>
              <a:rPr lang="pt-PT" sz="3000" dirty="0" err="1">
                <a:ea typeface="+mn-lt"/>
                <a:cs typeface="+mn-lt"/>
              </a:rPr>
              <a:t>ones</a:t>
            </a:r>
            <a:r>
              <a:rPr lang="pt-PT" sz="3000" dirty="0">
                <a:ea typeface="+mn-lt"/>
                <a:cs typeface="+mn-lt"/>
              </a:rPr>
              <a:t>, zeros, </a:t>
            </a:r>
            <a:r>
              <a:rPr lang="pt-PT" sz="3000" dirty="0" err="1">
                <a:ea typeface="+mn-lt"/>
                <a:cs typeface="+mn-lt"/>
              </a:rPr>
              <a:t>indexing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slicing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reshape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transpose</a:t>
            </a:r>
            <a:r>
              <a:rPr lang="pt-PT" sz="3000" dirty="0">
                <a:ea typeface="+mn-lt"/>
                <a:cs typeface="+mn-lt"/>
              </a:rPr>
              <a:t>, cross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matrix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product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element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wise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multiplication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dirty="0" err="1">
                <a:ea typeface="+mn-lt"/>
                <a:cs typeface="+mn-lt"/>
              </a:rPr>
              <a:t>etc</a:t>
            </a:r>
            <a:r>
              <a:rPr lang="pt-PT" sz="3000" dirty="0">
                <a:ea typeface="+mn-lt"/>
                <a:cs typeface="+mn-lt"/>
              </a:rPr>
              <a:t>).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sp>
        <p:nvSpPr>
          <p:cNvPr id="9" name="CaixaDeTexto 8">
            <a:extLst>
              <a:ext uri="{FF2B5EF4-FFF2-40B4-BE49-F238E27FC236}">
                <a16:creationId xmlns:a16="http://schemas.microsoft.com/office/drawing/2014/main" id="{3EAA1FE3-8DE5-9D11-5321-84C04BAFBA6F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79356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Tensors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algn="just"/>
            <a:r>
              <a:rPr lang="pt-PT" sz="3000" dirty="0" err="1">
                <a:ea typeface="+mn-lt"/>
                <a:cs typeface="+mn-lt"/>
              </a:rPr>
              <a:t>Attributes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a tensor: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</a:t>
            </a:r>
            <a:r>
              <a:rPr lang="pt-PT" sz="2600" i="1" dirty="0">
                <a:ea typeface="+mn-lt"/>
                <a:cs typeface="+mn-lt"/>
              </a:rPr>
              <a:t> = </a:t>
            </a:r>
            <a:r>
              <a:rPr lang="pt-PT" sz="2600" i="1" err="1">
                <a:ea typeface="+mn-lt"/>
                <a:cs typeface="+mn-lt"/>
              </a:rPr>
              <a:t>torch.randn</a:t>
            </a:r>
            <a:r>
              <a:rPr lang="pt-PT" sz="2600" i="1" dirty="0">
                <a:ea typeface="+mn-lt"/>
                <a:cs typeface="+mn-lt"/>
              </a:rPr>
              <a:t>(1)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requires_grad</a:t>
            </a:r>
            <a:r>
              <a:rPr lang="pt-PT" sz="3000" i="1" dirty="0">
                <a:ea typeface="+mn-lt"/>
                <a:cs typeface="+mn-lt"/>
              </a:rPr>
              <a:t> </a:t>
            </a:r>
            <a:r>
              <a:rPr lang="pt-PT" sz="3000" dirty="0">
                <a:ea typeface="+mn-lt"/>
                <a:cs typeface="+mn-lt"/>
              </a:rPr>
              <a:t>– </a:t>
            </a:r>
            <a:r>
              <a:rPr lang="pt-PT" sz="3000" dirty="0" err="1">
                <a:ea typeface="+mn-lt"/>
                <a:cs typeface="+mn-lt"/>
              </a:rPr>
              <a:t>making</a:t>
            </a:r>
            <a:r>
              <a:rPr lang="pt-PT" sz="3000" dirty="0">
                <a:ea typeface="+mn-lt"/>
                <a:cs typeface="+mn-lt"/>
              </a:rPr>
              <a:t> a </a:t>
            </a:r>
            <a:r>
              <a:rPr lang="pt-PT" sz="3000" dirty="0" err="1">
                <a:ea typeface="+mn-lt"/>
                <a:cs typeface="+mn-lt"/>
              </a:rPr>
              <a:t>trainable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parameter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By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default</a:t>
            </a:r>
            <a:r>
              <a:rPr lang="pt-PT" sz="2600" dirty="0">
                <a:ea typeface="+mn-lt"/>
                <a:cs typeface="+mn-lt"/>
              </a:rPr>
              <a:t> False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>
                <a:ea typeface="+mn-lt"/>
                <a:cs typeface="+mn-lt"/>
              </a:rPr>
              <a:t>To </a:t>
            </a:r>
            <a:r>
              <a:rPr lang="pt-PT" sz="2600" dirty="0" err="1">
                <a:ea typeface="+mn-lt"/>
                <a:cs typeface="+mn-lt"/>
              </a:rPr>
              <a:t>turn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on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 err="1">
                <a:ea typeface="+mn-lt"/>
                <a:cs typeface="+mn-lt"/>
              </a:rPr>
              <a:t>t.requires_grad</a:t>
            </a:r>
            <a:r>
              <a:rPr lang="pt-PT" sz="2200" i="1" dirty="0">
                <a:ea typeface="+mn-lt"/>
                <a:cs typeface="+mn-lt"/>
              </a:rPr>
              <a:t>_()</a:t>
            </a:r>
            <a:r>
              <a:rPr lang="pt-PT" sz="2200" dirty="0">
                <a:ea typeface="+mn-lt"/>
                <a:cs typeface="+mn-lt"/>
              </a:rPr>
              <a:t> </a:t>
            </a:r>
            <a:r>
              <a:rPr lang="pt-PT" sz="2200" dirty="0" err="1">
                <a:ea typeface="+mn-lt"/>
                <a:cs typeface="+mn-lt"/>
              </a:rPr>
              <a:t>or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>
                <a:ea typeface="+mn-lt"/>
                <a:cs typeface="+mn-lt"/>
              </a:rPr>
              <a:t>t = </a:t>
            </a:r>
            <a:r>
              <a:rPr lang="pt-PT" sz="2200" i="1" dirty="0" err="1">
                <a:ea typeface="+mn-lt"/>
                <a:cs typeface="+mn-lt"/>
              </a:rPr>
              <a:t>torch.randn</a:t>
            </a:r>
            <a:r>
              <a:rPr lang="pt-PT" sz="2200" i="1" dirty="0">
                <a:ea typeface="+mn-lt"/>
                <a:cs typeface="+mn-lt"/>
              </a:rPr>
              <a:t>(1, </a:t>
            </a:r>
            <a:r>
              <a:rPr lang="pt-PT" sz="2200" i="1" dirty="0" err="1">
                <a:ea typeface="+mn-lt"/>
                <a:cs typeface="+mn-lt"/>
              </a:rPr>
              <a:t>requires_grad</a:t>
            </a:r>
            <a:r>
              <a:rPr lang="pt-PT" sz="2200" i="1" dirty="0">
                <a:ea typeface="+mn-lt"/>
                <a:cs typeface="+mn-lt"/>
              </a:rPr>
              <a:t>=</a:t>
            </a:r>
            <a:r>
              <a:rPr lang="pt-PT" sz="2200" i="1" dirty="0" err="1">
                <a:ea typeface="+mn-lt"/>
                <a:cs typeface="+mn-lt"/>
              </a:rPr>
              <a:t>True</a:t>
            </a:r>
            <a:r>
              <a:rPr lang="pt-PT" sz="2200" i="1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Accessing</a:t>
            </a:r>
            <a:r>
              <a:rPr lang="pt-PT" sz="2600" dirty="0">
                <a:ea typeface="+mn-lt"/>
                <a:cs typeface="+mn-lt"/>
              </a:rPr>
              <a:t> tensor </a:t>
            </a:r>
            <a:r>
              <a:rPr lang="pt-PT" sz="2600" dirty="0" err="1">
                <a:ea typeface="+mn-lt"/>
                <a:cs typeface="+mn-lt"/>
              </a:rPr>
              <a:t>values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err="1">
                <a:ea typeface="+mn-lt"/>
                <a:cs typeface="+mn-lt"/>
              </a:rPr>
              <a:t>t.data</a:t>
            </a:r>
            <a:endParaRPr lang="pt-PT" sz="2200" i="1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Accessin</a:t>
            </a:r>
            <a:r>
              <a:rPr lang="pt-PT" sz="2600" err="1">
                <a:ea typeface="+mn-lt"/>
                <a:cs typeface="+mn-lt"/>
              </a:rPr>
              <a:t>g</a:t>
            </a:r>
            <a:r>
              <a:rPr lang="pt-PT" sz="2600" dirty="0">
                <a:ea typeface="+mn-lt"/>
                <a:cs typeface="+mn-lt"/>
              </a:rPr>
              <a:t> tensor </a:t>
            </a:r>
            <a:r>
              <a:rPr lang="pt-PT" sz="2600" err="1">
                <a:ea typeface="+mn-lt"/>
                <a:cs typeface="+mn-lt"/>
              </a:rPr>
              <a:t>gradient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err="1">
                <a:ea typeface="+mn-lt"/>
                <a:cs typeface="+mn-lt"/>
              </a:rPr>
              <a:t>t.grad</a:t>
            </a:r>
            <a:endParaRPr lang="pt-PT" sz="2200" i="1">
              <a:ea typeface="+mn-lt"/>
              <a:cs typeface="+mn-lt"/>
            </a:endParaRPr>
          </a:p>
          <a:p>
            <a:pPr lvl="2" algn="just">
              <a:buFont typeface="Wingdings" panose="020B0604020202020204" pitchFamily="34" charset="0"/>
              <a:buChar char="§"/>
            </a:pPr>
            <a:endParaRPr lang="pt-PT" sz="22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grad_fn</a:t>
            </a:r>
            <a:r>
              <a:rPr lang="pt-PT" sz="3000" dirty="0">
                <a:ea typeface="+mn-lt"/>
                <a:cs typeface="+mn-lt"/>
              </a:rPr>
              <a:t> – </a:t>
            </a:r>
            <a:r>
              <a:rPr lang="pt-PT" sz="3000" dirty="0" err="1">
                <a:ea typeface="+mn-lt"/>
                <a:cs typeface="+mn-lt"/>
              </a:rPr>
              <a:t>hystory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operations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autograd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t.grad_fn</a:t>
            </a:r>
            <a:endParaRPr lang="pt-PT" sz="2600" i="1">
              <a:ea typeface="+mn-lt"/>
              <a:cs typeface="+mn-lt"/>
            </a:endParaRP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DD01085B-D246-E48C-3D1E-1CBAA05CEB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0309" y="1323138"/>
            <a:ext cx="3904749" cy="3356143"/>
          </a:xfrm>
          <a:prstGeom prst="rect">
            <a:avLst/>
          </a:prstGeom>
        </p:spPr>
      </p:pic>
      <p:pic>
        <p:nvPicPr>
          <p:cNvPr id="9" name="Imagem 8" descr="Uma imagem com texto, Tipo de letra, captura de ecrã, número&#10;&#10;Descrição gerada automaticamente">
            <a:extLst>
              <a:ext uri="{FF2B5EF4-FFF2-40B4-BE49-F238E27FC236}">
                <a16:creationId xmlns:a16="http://schemas.microsoft.com/office/drawing/2014/main" id="{1042A5D9-B473-B364-B32D-24F7732D5A6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59307" y="4954838"/>
            <a:ext cx="3305175" cy="146685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5405BED2-F52E-5955-A456-E20815A601A2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908119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Loading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Data,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Devices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</a:t>
            </a:r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and</a:t>
            </a:r>
            <a:r>
              <a:rPr lang="pt-PT" sz="3600" b="1" dirty="0">
                <a:solidFill>
                  <a:srgbClr val="092953"/>
                </a:solidFill>
                <a:latin typeface="Cambria"/>
                <a:ea typeface="Cambria"/>
              </a:rPr>
              <a:t> CUDA 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arrays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tensors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torch.from_numpy</a:t>
            </a:r>
            <a:r>
              <a:rPr lang="pt-PT" sz="2600" i="1" dirty="0">
                <a:ea typeface="+mn-lt"/>
                <a:cs typeface="+mn-lt"/>
              </a:rPr>
              <a:t>(x)</a:t>
            </a:r>
            <a:r>
              <a:rPr lang="pt-PT" sz="2600" dirty="0">
                <a:ea typeface="+mn-lt"/>
                <a:cs typeface="+mn-lt"/>
              </a:rPr>
              <a:t> - </a:t>
            </a:r>
            <a:r>
              <a:rPr lang="pt-PT" sz="2600" err="1">
                <a:ea typeface="+mn-lt"/>
                <a:cs typeface="+mn-lt"/>
              </a:rPr>
              <a:t>returns</a:t>
            </a:r>
            <a:r>
              <a:rPr lang="pt-PT" sz="2600" dirty="0">
                <a:ea typeface="+mn-lt"/>
                <a:cs typeface="+mn-lt"/>
              </a:rPr>
              <a:t> a </a:t>
            </a:r>
            <a:r>
              <a:rPr lang="pt-PT" sz="2600" err="1">
                <a:ea typeface="+mn-lt"/>
                <a:cs typeface="+mn-lt"/>
              </a:rPr>
              <a:t>cpu</a:t>
            </a:r>
            <a:r>
              <a:rPr lang="pt-PT" sz="2600" dirty="0">
                <a:ea typeface="+mn-lt"/>
                <a:cs typeface="+mn-lt"/>
              </a:rPr>
              <a:t> tensor!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PyTorch</a:t>
            </a:r>
            <a:r>
              <a:rPr lang="pt-PT" sz="3000">
                <a:ea typeface="+mn-lt"/>
                <a:cs typeface="+mn-lt"/>
              </a:rPr>
              <a:t> tensor to </a:t>
            </a:r>
            <a:r>
              <a:rPr lang="pt-PT" sz="3000" err="1">
                <a:ea typeface="+mn-lt"/>
                <a:cs typeface="+mn-lt"/>
              </a:rPr>
              <a:t>numpy</a:t>
            </a:r>
            <a:r>
              <a:rPr lang="pt-PT" sz="300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t.numpy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Using</a:t>
            </a:r>
            <a:r>
              <a:rPr lang="pt-PT" sz="3000">
                <a:ea typeface="+mn-lt"/>
                <a:cs typeface="+mn-lt"/>
              </a:rPr>
              <a:t> GPU </a:t>
            </a:r>
            <a:r>
              <a:rPr lang="pt-PT" sz="3000" err="1">
                <a:ea typeface="+mn-lt"/>
                <a:cs typeface="+mn-lt"/>
              </a:rPr>
              <a:t>acceleration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>
                <a:ea typeface="+mn-lt"/>
                <a:cs typeface="+mn-lt"/>
              </a:rPr>
              <a:t>t.to()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err="1">
                <a:ea typeface="+mn-lt"/>
                <a:cs typeface="+mn-lt"/>
              </a:rPr>
              <a:t>Sends</a:t>
            </a:r>
            <a:r>
              <a:rPr lang="pt-PT" sz="2600" dirty="0">
                <a:ea typeface="+mn-lt"/>
                <a:cs typeface="+mn-lt"/>
              </a:rPr>
              <a:t> to </a:t>
            </a:r>
            <a:r>
              <a:rPr lang="pt-PT" sz="2600" err="1">
                <a:ea typeface="+mn-lt"/>
                <a:cs typeface="+mn-lt"/>
              </a:rPr>
              <a:t>the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chosen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device</a:t>
            </a:r>
            <a:r>
              <a:rPr lang="pt-PT" sz="2600" dirty="0">
                <a:ea typeface="+mn-lt"/>
                <a:cs typeface="+mn-lt"/>
              </a:rPr>
              <a:t> (cuda </a:t>
            </a:r>
            <a:r>
              <a:rPr lang="pt-PT" sz="2600" err="1">
                <a:ea typeface="+mn-lt"/>
                <a:cs typeface="+mn-lt"/>
              </a:rPr>
              <a:t>or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err="1">
                <a:ea typeface="+mn-lt"/>
                <a:cs typeface="+mn-lt"/>
              </a:rPr>
              <a:t>cpu</a:t>
            </a:r>
            <a:r>
              <a:rPr lang="pt-PT" sz="2600" dirty="0">
                <a:ea typeface="+mn-lt"/>
                <a:cs typeface="+mn-lt"/>
              </a:rPr>
              <a:t>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Fallback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cpu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if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gpu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is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unavailable</a:t>
            </a:r>
            <a:r>
              <a:rPr lang="pt-PT" sz="3000">
                <a:ea typeface="+mn-lt"/>
                <a:cs typeface="+mn-lt"/>
              </a:rPr>
              <a:t>:</a:t>
            </a:r>
            <a:endParaRPr lang="pt-PT" sz="3000" dirty="0">
              <a:ea typeface="+mn-lt"/>
              <a:cs typeface="+mn-lt"/>
            </a:endParaRP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dirty="0" err="1">
                <a:ea typeface="+mn-lt"/>
                <a:cs typeface="+mn-lt"/>
              </a:rPr>
              <a:t>torch.cuda.is_available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31E5B0A0-5763-2223-B19D-23B58FCEB1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23714" y="2386013"/>
            <a:ext cx="5772150" cy="2085975"/>
          </a:xfrm>
          <a:prstGeom prst="rect">
            <a:avLst/>
          </a:prstGeom>
        </p:spPr>
      </p:pic>
      <p:pic>
        <p:nvPicPr>
          <p:cNvPr id="9" name="Imagem 8">
            <a:extLst>
              <a:ext uri="{FF2B5EF4-FFF2-40B4-BE49-F238E27FC236}">
                <a16:creationId xmlns:a16="http://schemas.microsoft.com/office/drawing/2014/main" id="{66A97EC4-230B-3E72-2D63-FE01A749747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03695" y="4689976"/>
            <a:ext cx="1676400" cy="419100"/>
          </a:xfrm>
          <a:prstGeom prst="rect">
            <a:avLst/>
          </a:prstGeom>
        </p:spPr>
      </p:pic>
      <p:pic>
        <p:nvPicPr>
          <p:cNvPr id="10" name="Imagem 9">
            <a:extLst>
              <a:ext uri="{FF2B5EF4-FFF2-40B4-BE49-F238E27FC236}">
                <a16:creationId xmlns:a16="http://schemas.microsoft.com/office/drawing/2014/main" id="{74C76954-E93B-8464-5736-00DDB857231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9713" y="6023035"/>
            <a:ext cx="6448425" cy="419100"/>
          </a:xfrm>
          <a:prstGeom prst="rect">
            <a:avLst/>
          </a:prstGeom>
        </p:spPr>
      </p:pic>
      <p:sp>
        <p:nvSpPr>
          <p:cNvPr id="12" name="Seta: Para Cima 11">
            <a:extLst>
              <a:ext uri="{FF2B5EF4-FFF2-40B4-BE49-F238E27FC236}">
                <a16:creationId xmlns:a16="http://schemas.microsoft.com/office/drawing/2014/main" id="{52739969-981A-3071-5950-FBDC511AEC70}"/>
              </a:ext>
            </a:extLst>
          </p:cNvPr>
          <p:cNvSpPr/>
          <p:nvPr/>
        </p:nvSpPr>
        <p:spPr>
          <a:xfrm>
            <a:off x="8181473" y="5267158"/>
            <a:ext cx="160421" cy="641684"/>
          </a:xfrm>
          <a:prstGeom prst="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CC1A6D07-92D6-BE11-A425-3FE4E730AADB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7068587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56E20A-6DB5-4A6B-9EEB-FA9732C725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048" y="-177"/>
            <a:ext cx="10515600" cy="1325563"/>
          </a:xfrm>
        </p:spPr>
        <p:txBody>
          <a:bodyPr>
            <a:normAutofit/>
          </a:bodyPr>
          <a:lstStyle/>
          <a:p>
            <a:r>
              <a:rPr lang="pt-PT" sz="3600" b="1" dirty="0" err="1">
                <a:solidFill>
                  <a:srgbClr val="092953"/>
                </a:solidFill>
                <a:latin typeface="Cambria"/>
                <a:ea typeface="Cambria"/>
              </a:rPr>
              <a:t>Autograd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1B32614E-E287-1059-727D-571681FEAF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426" y="1321203"/>
            <a:ext cx="10515600" cy="5230829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algn="just"/>
            <a:r>
              <a:rPr lang="pt-PT" sz="3000" b="1" dirty="0" err="1">
                <a:ea typeface="+mn-lt"/>
                <a:cs typeface="+mn-lt"/>
              </a:rPr>
              <a:t>Automatic</a:t>
            </a:r>
            <a:r>
              <a:rPr lang="pt-PT" sz="3000" b="1" dirty="0">
                <a:ea typeface="+mn-lt"/>
                <a:cs typeface="+mn-lt"/>
              </a:rPr>
              <a:t> </a:t>
            </a:r>
            <a:r>
              <a:rPr lang="pt-PT" sz="3000" b="1" dirty="0" err="1">
                <a:ea typeface="+mn-lt"/>
                <a:cs typeface="+mn-lt"/>
              </a:rPr>
              <a:t>Differentiation</a:t>
            </a:r>
            <a:r>
              <a:rPr lang="pt-PT" sz="3000" b="1" dirty="0">
                <a:ea typeface="+mn-lt"/>
                <a:cs typeface="+mn-lt"/>
              </a:rPr>
              <a:t> Package</a:t>
            </a:r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err="1">
                <a:ea typeface="+mn-lt"/>
                <a:cs typeface="+mn-lt"/>
              </a:rPr>
              <a:t>We</a:t>
            </a:r>
            <a:r>
              <a:rPr lang="pt-PT" sz="3000" dirty="0">
                <a:ea typeface="+mn-lt"/>
                <a:cs typeface="+mn-lt"/>
              </a:rPr>
              <a:t> do </a:t>
            </a:r>
            <a:r>
              <a:rPr lang="pt-PT" sz="3000" err="1">
                <a:ea typeface="+mn-lt"/>
                <a:cs typeface="+mn-lt"/>
              </a:rPr>
              <a:t>not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need</a:t>
            </a:r>
            <a:r>
              <a:rPr lang="pt-PT" sz="3000" dirty="0">
                <a:ea typeface="+mn-lt"/>
                <a:cs typeface="+mn-lt"/>
              </a:rPr>
              <a:t> to </a:t>
            </a:r>
            <a:r>
              <a:rPr lang="pt-PT" sz="3000" err="1">
                <a:ea typeface="+mn-lt"/>
                <a:cs typeface="+mn-lt"/>
              </a:rPr>
              <a:t>worry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err="1">
                <a:ea typeface="+mn-lt"/>
                <a:cs typeface="+mn-lt"/>
              </a:rPr>
              <a:t>about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b="1" err="1">
                <a:ea typeface="+mn-lt"/>
                <a:cs typeface="+mn-lt"/>
              </a:rPr>
              <a:t>partial</a:t>
            </a:r>
            <a:r>
              <a:rPr lang="pt-PT" sz="3000" b="1" dirty="0">
                <a:ea typeface="+mn-lt"/>
                <a:cs typeface="+mn-lt"/>
              </a:rPr>
              <a:t> </a:t>
            </a:r>
          </a:p>
          <a:p>
            <a:pPr marL="0" indent="0" algn="just">
              <a:buNone/>
            </a:pPr>
            <a:r>
              <a:rPr lang="pt-PT" sz="3000" b="1" dirty="0" err="1">
                <a:ea typeface="+mn-lt"/>
                <a:cs typeface="+mn-lt"/>
              </a:rPr>
              <a:t>differentiation</a:t>
            </a:r>
            <a:r>
              <a:rPr lang="pt-PT" sz="3000" dirty="0">
                <a:ea typeface="+mn-lt"/>
                <a:cs typeface="+mn-lt"/>
              </a:rPr>
              <a:t>, </a:t>
            </a:r>
            <a:r>
              <a:rPr lang="pt-PT" sz="3000" b="1" dirty="0" err="1">
                <a:ea typeface="+mn-lt"/>
                <a:cs typeface="+mn-lt"/>
              </a:rPr>
              <a:t>chain</a:t>
            </a:r>
            <a:r>
              <a:rPr lang="pt-PT" sz="3000" b="1" dirty="0">
                <a:ea typeface="+mn-lt"/>
                <a:cs typeface="+mn-lt"/>
              </a:rPr>
              <a:t> rule</a:t>
            </a:r>
            <a:r>
              <a:rPr lang="pt-PT" sz="3000" dirty="0">
                <a:ea typeface="+mn-lt"/>
                <a:cs typeface="+mn-lt"/>
              </a:rPr>
              <a:t>, etc.</a:t>
            </a:r>
            <a:endParaRPr lang="pt-PT"/>
          </a:p>
          <a:p>
            <a:pPr algn="just"/>
            <a:endParaRPr lang="pt-PT" sz="3000" dirty="0">
              <a:ea typeface="+mn-lt"/>
              <a:cs typeface="+mn-lt"/>
            </a:endParaRPr>
          </a:p>
          <a:p>
            <a:pPr algn="just"/>
            <a:r>
              <a:rPr lang="pt-PT" sz="3000" i="1" dirty="0" err="1">
                <a:ea typeface="+mn-lt"/>
                <a:cs typeface="+mn-lt"/>
              </a:rPr>
              <a:t>backward</a:t>
            </a:r>
            <a:r>
              <a:rPr lang="pt-PT" sz="3000" i="1" dirty="0">
                <a:ea typeface="+mn-lt"/>
                <a:cs typeface="+mn-lt"/>
              </a:rPr>
              <a:t>() </a:t>
            </a:r>
            <a:r>
              <a:rPr lang="pt-PT" sz="3000" dirty="0">
                <a:ea typeface="+mn-lt"/>
                <a:cs typeface="+mn-lt"/>
              </a:rPr>
              <a:t>does </a:t>
            </a:r>
            <a:r>
              <a:rPr lang="pt-PT" sz="3000" dirty="0" err="1">
                <a:ea typeface="+mn-lt"/>
                <a:cs typeface="+mn-lt"/>
              </a:rPr>
              <a:t>the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trick</a:t>
            </a:r>
            <a:r>
              <a:rPr lang="pt-PT" sz="3000" dirty="0">
                <a:ea typeface="+mn-lt"/>
                <a:cs typeface="+mn-lt"/>
              </a:rPr>
              <a:t>!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i="1" err="1">
                <a:ea typeface="+mn-lt"/>
                <a:cs typeface="+mn-lt"/>
              </a:rPr>
              <a:t>loss.backward</a:t>
            </a:r>
            <a:r>
              <a:rPr lang="pt-PT" sz="2600" i="1" dirty="0">
                <a:ea typeface="+mn-lt"/>
                <a:cs typeface="+mn-lt"/>
              </a:rPr>
              <a:t>()</a:t>
            </a:r>
          </a:p>
          <a:p>
            <a:pPr lvl="1" algn="just">
              <a:buFont typeface="Courier New" panose="020B0604020202020204" pitchFamily="34" charset="0"/>
              <a:buChar char="o"/>
            </a:pPr>
            <a:endParaRPr lang="pt-PT" sz="2600" dirty="0">
              <a:ea typeface="+mn-lt"/>
              <a:cs typeface="+mn-lt"/>
            </a:endParaRPr>
          </a:p>
          <a:p>
            <a:pPr algn="just"/>
            <a:r>
              <a:rPr lang="pt-PT" sz="3000" dirty="0" err="1">
                <a:ea typeface="+mn-lt"/>
                <a:cs typeface="+mn-lt"/>
              </a:rPr>
              <a:t>Gradients</a:t>
            </a:r>
            <a:r>
              <a:rPr lang="pt-PT" sz="3000" dirty="0">
                <a:ea typeface="+mn-lt"/>
                <a:cs typeface="+mn-lt"/>
              </a:rPr>
              <a:t> are </a:t>
            </a:r>
            <a:r>
              <a:rPr lang="pt-PT" sz="3000" dirty="0" err="1">
                <a:ea typeface="+mn-lt"/>
                <a:cs typeface="+mn-lt"/>
              </a:rPr>
              <a:t>accumulated</a:t>
            </a:r>
            <a:r>
              <a:rPr lang="pt-PT" sz="3000" dirty="0">
                <a:ea typeface="+mn-lt"/>
                <a:cs typeface="+mn-lt"/>
              </a:rPr>
              <a:t> for </a:t>
            </a:r>
            <a:r>
              <a:rPr lang="pt-PT" sz="3000" dirty="0" err="1">
                <a:ea typeface="+mn-lt"/>
                <a:cs typeface="+mn-lt"/>
              </a:rPr>
              <a:t>each</a:t>
            </a:r>
            <a:r>
              <a:rPr lang="pt-PT" sz="3000" dirty="0">
                <a:ea typeface="+mn-lt"/>
                <a:cs typeface="+mn-lt"/>
              </a:rPr>
              <a:t> step </a:t>
            </a:r>
            <a:r>
              <a:rPr lang="pt-PT" sz="3000" dirty="0" err="1">
                <a:ea typeface="+mn-lt"/>
                <a:cs typeface="+mn-lt"/>
              </a:rPr>
              <a:t>by</a:t>
            </a:r>
            <a:r>
              <a:rPr lang="pt-PT" sz="3000" dirty="0">
                <a:ea typeface="+mn-lt"/>
                <a:cs typeface="+mn-lt"/>
              </a:rPr>
              <a:t> </a:t>
            </a:r>
            <a:r>
              <a:rPr lang="pt-PT" sz="3000" dirty="0" err="1">
                <a:ea typeface="+mn-lt"/>
                <a:cs typeface="+mn-lt"/>
              </a:rPr>
              <a:t>default</a:t>
            </a:r>
            <a:r>
              <a:rPr lang="pt-PT" sz="3000" dirty="0">
                <a:ea typeface="+mn-lt"/>
                <a:cs typeface="+mn-lt"/>
              </a:rPr>
              <a:t>:</a:t>
            </a:r>
          </a:p>
          <a:p>
            <a:pPr lvl="1" algn="just">
              <a:buFont typeface="Courier New" panose="020B0604020202020204" pitchFamily="34" charset="0"/>
              <a:buChar char="o"/>
            </a:pPr>
            <a:r>
              <a:rPr lang="pt-PT" sz="2600" dirty="0" err="1">
                <a:ea typeface="+mn-lt"/>
                <a:cs typeface="+mn-lt"/>
              </a:rPr>
              <a:t>Need</a:t>
            </a:r>
            <a:r>
              <a:rPr lang="pt-PT" sz="2600" dirty="0">
                <a:ea typeface="+mn-lt"/>
                <a:cs typeface="+mn-lt"/>
              </a:rPr>
              <a:t> to zero out </a:t>
            </a:r>
            <a:r>
              <a:rPr lang="pt-PT" sz="2600" dirty="0" err="1">
                <a:ea typeface="+mn-lt"/>
                <a:cs typeface="+mn-lt"/>
              </a:rPr>
              <a:t>gradients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after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each</a:t>
            </a:r>
            <a:r>
              <a:rPr lang="pt-PT" sz="2600" dirty="0">
                <a:ea typeface="+mn-lt"/>
                <a:cs typeface="+mn-lt"/>
              </a:rPr>
              <a:t> </a:t>
            </a:r>
            <a:r>
              <a:rPr lang="pt-PT" sz="2600" dirty="0" err="1">
                <a:ea typeface="+mn-lt"/>
                <a:cs typeface="+mn-lt"/>
              </a:rPr>
              <a:t>update</a:t>
            </a:r>
            <a:r>
              <a:rPr lang="pt-PT" sz="2600" dirty="0">
                <a:ea typeface="+mn-lt"/>
                <a:cs typeface="+mn-lt"/>
              </a:rPr>
              <a:t>:</a:t>
            </a:r>
          </a:p>
          <a:p>
            <a:pPr lvl="2" algn="just">
              <a:buFont typeface="Wingdings" panose="020B0604020202020204" pitchFamily="34" charset="0"/>
              <a:buChar char="§"/>
            </a:pPr>
            <a:r>
              <a:rPr lang="pt-PT" sz="2200" i="1" dirty="0" err="1">
                <a:ea typeface="+mn-lt"/>
                <a:cs typeface="+mn-lt"/>
              </a:rPr>
              <a:t>t.zero_grad</a:t>
            </a:r>
            <a:r>
              <a:rPr lang="pt-PT" sz="2200" i="1" dirty="0">
                <a:ea typeface="+mn-lt"/>
                <a:cs typeface="+mn-lt"/>
              </a:rPr>
              <a:t>()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C49AACF5-CCF4-E6B6-98B5-BF66BBB3419C}"/>
              </a:ext>
            </a:extLst>
          </p:cNvPr>
          <p:cNvSpPr/>
          <p:nvPr/>
        </p:nvSpPr>
        <p:spPr>
          <a:xfrm>
            <a:off x="0" y="6626645"/>
            <a:ext cx="12192000" cy="231355"/>
          </a:xfrm>
          <a:prstGeom prst="rect">
            <a:avLst/>
          </a:prstGeom>
          <a:solidFill>
            <a:srgbClr val="092953"/>
          </a:solidFill>
          <a:ln>
            <a:solidFill>
              <a:srgbClr val="09295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PT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pt-PT"/>
          </a:p>
        </p:txBody>
      </p:sp>
      <p:pic>
        <p:nvPicPr>
          <p:cNvPr id="7" name="Imagem 6" descr="Portal do Colaborador">
            <a:extLst>
              <a:ext uri="{FF2B5EF4-FFF2-40B4-BE49-F238E27FC236}">
                <a16:creationId xmlns:a16="http://schemas.microsoft.com/office/drawing/2014/main" id="{A59B6DA3-4BA1-94F4-4AA2-59A6261305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99775" y="117119"/>
            <a:ext cx="1877314" cy="869240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57F2B5C7-69A2-D265-A0CC-A46D2F230199}"/>
              </a:ext>
            </a:extLst>
          </p:cNvPr>
          <p:cNvSpPr txBox="1"/>
          <p:nvPr/>
        </p:nvSpPr>
        <p:spPr>
          <a:xfrm>
            <a:off x="60594" y="6624809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pt-PT" sz="900" dirty="0" err="1">
                <a:solidFill>
                  <a:srgbClr val="FFFFFF"/>
                </a:solidFill>
              </a:rPr>
              <a:t>Introduction</a:t>
            </a:r>
            <a:r>
              <a:rPr lang="pt-PT" sz="900" dirty="0">
                <a:solidFill>
                  <a:srgbClr val="FFFFFF"/>
                </a:solidFill>
              </a:rPr>
              <a:t> to </a:t>
            </a:r>
            <a:r>
              <a:rPr lang="pt-PT" sz="900" dirty="0" err="1">
                <a:solidFill>
                  <a:srgbClr val="FFFFFF"/>
                </a:solidFill>
              </a:rPr>
              <a:t>PyTorch</a:t>
            </a:r>
          </a:p>
        </p:txBody>
      </p:sp>
      <p:pic>
        <p:nvPicPr>
          <p:cNvPr id="8" name="Imagem 7" descr="Uma imagem com texto, captura de ecrã, Tipo de letra&#10;&#10;Descrição gerada automaticamente">
            <a:extLst>
              <a:ext uri="{FF2B5EF4-FFF2-40B4-BE49-F238E27FC236}">
                <a16:creationId xmlns:a16="http://schemas.microsoft.com/office/drawing/2014/main" id="{450CA9B6-13A6-72A7-87D3-1C279F6A1D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34538" y="1162718"/>
            <a:ext cx="3981450" cy="3543300"/>
          </a:xfrm>
          <a:prstGeom prst="rect">
            <a:avLst/>
          </a:prstGeom>
        </p:spPr>
      </p:pic>
      <p:pic>
        <p:nvPicPr>
          <p:cNvPr id="9" name="Imagem 8" descr="Uma imagem com Tipo de letra, texto, captura de ecrã, Gráficos&#10;&#10;Descrição gerada automaticamente">
            <a:extLst>
              <a:ext uri="{FF2B5EF4-FFF2-40B4-BE49-F238E27FC236}">
                <a16:creationId xmlns:a16="http://schemas.microsoft.com/office/drawing/2014/main" id="{08DDA781-5EFC-4C6C-2BD5-631D17018B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95292" y="4888832"/>
            <a:ext cx="809625" cy="609600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CE1B86DF-F8FB-CA91-2EEB-FFE8697C81A4}"/>
              </a:ext>
            </a:extLst>
          </p:cNvPr>
          <p:cNvSpPr txBox="1"/>
          <p:nvPr/>
        </p:nvSpPr>
        <p:spPr>
          <a:xfrm>
            <a:off x="5275244" y="6624808"/>
            <a:ext cx="6801079" cy="2308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r"/>
            <a:r>
              <a:rPr lang="pt-PT" sz="900" dirty="0" err="1">
                <a:solidFill>
                  <a:srgbClr val="FFFFFF"/>
                </a:solidFill>
                <a:latin typeface="Times New Roman"/>
                <a:cs typeface="Times New Roman"/>
              </a:rPr>
              <a:t>Session</a:t>
            </a:r>
            <a:r>
              <a:rPr lang="pt-PT" sz="900" dirty="0">
                <a:solidFill>
                  <a:srgbClr val="FFFFFF"/>
                </a:solidFill>
                <a:latin typeface="Times New Roman"/>
                <a:cs typeface="Times New Roman"/>
              </a:rPr>
              <a:t> 4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56525488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Ecrã Panorâmico</PresentationFormat>
  <Paragraphs>0</Paragraphs>
  <Slides>27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dos diapositivos</vt:lpstr>
      </vt:variant>
      <vt:variant>
        <vt:i4>27</vt:i4>
      </vt:variant>
    </vt:vector>
  </HeadingPairs>
  <TitlesOfParts>
    <vt:vector size="28" baseType="lpstr">
      <vt:lpstr>Tema do Office</vt:lpstr>
      <vt:lpstr>Apresentação do PowerPoint</vt:lpstr>
      <vt:lpstr>What is PyTorch?</vt:lpstr>
      <vt:lpstr>Other Libraries</vt:lpstr>
      <vt:lpstr>Getting Started with PyTorch</vt:lpstr>
      <vt:lpstr>Pytorch Preview</vt:lpstr>
      <vt:lpstr>Tensors </vt:lpstr>
      <vt:lpstr>Tensors </vt:lpstr>
      <vt:lpstr>Loading Data, Devices and CUDA </vt:lpstr>
      <vt:lpstr>Autograd</vt:lpstr>
      <vt:lpstr>Autograd</vt:lpstr>
      <vt:lpstr>Optimizers</vt:lpstr>
      <vt:lpstr>Loss</vt:lpstr>
      <vt:lpstr>Model</vt:lpstr>
      <vt:lpstr>Model</vt:lpstr>
      <vt:lpstr>Putting Thinghs Together</vt:lpstr>
      <vt:lpstr>Complex Models</vt:lpstr>
      <vt:lpstr>Dataset</vt:lpstr>
      <vt:lpstr>DataLoader</vt:lpstr>
      <vt:lpstr>DataLoader in Practice</vt:lpstr>
      <vt:lpstr>Split Data</vt:lpstr>
      <vt:lpstr>Saving/Loading Weights</vt:lpstr>
      <vt:lpstr>Saving/Loading Weights</vt:lpstr>
      <vt:lpstr>Evaluation</vt:lpstr>
      <vt:lpstr>Visualization</vt:lpstr>
      <vt:lpstr>Visualization</vt:lpstr>
      <vt:lpstr>Resources</vt:lpstr>
      <vt:lpstr>Exercise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572</cp:revision>
  <dcterms:created xsi:type="dcterms:W3CDTF">2024-09-23T19:50:01Z</dcterms:created>
  <dcterms:modified xsi:type="dcterms:W3CDTF">2024-09-27T15:43:56Z</dcterms:modified>
</cp:coreProperties>
</file>