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7" r:id="rId3"/>
    <p:sldId id="293" r:id="rId4"/>
    <p:sldId id="29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298" r:id="rId23"/>
    <p:sldId id="299" r:id="rId24"/>
    <p:sldId id="300" r:id="rId25"/>
    <p:sldId id="302" r:id="rId26"/>
    <p:sldId id="297" r:id="rId27"/>
    <p:sldId id="304" r:id="rId28"/>
    <p:sldId id="305" r:id="rId29"/>
    <p:sldId id="294" r:id="rId30"/>
    <p:sldId id="295" r:id="rId31"/>
    <p:sldId id="303" r:id="rId32"/>
    <p:sldId id="306" r:id="rId33"/>
    <p:sldId id="307" r:id="rId3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C0A0A9-3E76-0E33-676B-D064B6F8CB07}" v="1" dt="2024-09-19T20:46:05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CDA-UCP/tac-hands-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3965796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Deep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Learning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Fundamentals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with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Python</a:t>
            </a:r>
            <a:endParaRPr lang="pt-PT" sz="36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r>
              <a:rPr lang="pt-PT" sz="3000" b="1" dirty="0"/>
              <a:t>: </a:t>
            </a:r>
            <a:r>
              <a:rPr lang="pt-PT" sz="3000" b="1" dirty="0" err="1"/>
              <a:t>Indexing</a:t>
            </a:r>
            <a:endParaRPr lang="pt-PT" sz="3000" b="1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extract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specific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values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arrays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using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indexing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sz="2600" b="1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10" name="Imagem 9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37C8754D-8A4A-A920-CD39-3597A9EA3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509838"/>
            <a:ext cx="3629025" cy="3286125"/>
          </a:xfrm>
          <a:prstGeom prst="rect">
            <a:avLst/>
          </a:prstGeom>
        </p:spPr>
      </p:pic>
      <p:pic>
        <p:nvPicPr>
          <p:cNvPr id="11" name="Imagem 10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AD62A802-F783-C927-2BBE-C6168076D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857500"/>
            <a:ext cx="42672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6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r>
              <a:rPr lang="pt-PT" sz="3000" b="1" dirty="0"/>
              <a:t>: </a:t>
            </a:r>
            <a:r>
              <a:rPr lang="pt-PT" sz="3000" b="1" dirty="0" err="1"/>
              <a:t>Indexing</a:t>
            </a:r>
            <a:endParaRPr lang="pt-PT" sz="3000" b="1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extract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specific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values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arrays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using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indexing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sz="2600" b="1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10" name="Imagem 9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37C8754D-8A4A-A920-CD39-3597A9EA3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509838"/>
            <a:ext cx="3629025" cy="3286125"/>
          </a:xfrm>
          <a:prstGeom prst="rect">
            <a:avLst/>
          </a:prstGeom>
        </p:spPr>
      </p:pic>
      <p:pic>
        <p:nvPicPr>
          <p:cNvPr id="8" name="Imagem 7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E8252E3E-963F-125A-8DFA-1F89F057A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424" y="3116832"/>
            <a:ext cx="6071378" cy="20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3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r>
              <a:rPr lang="pt-PT" sz="3000" b="1" dirty="0"/>
              <a:t>: </a:t>
            </a:r>
            <a:r>
              <a:rPr lang="pt-PT" sz="3000" b="1" dirty="0" err="1"/>
              <a:t>Indexing</a:t>
            </a:r>
            <a:endParaRPr lang="pt-PT" sz="3000" b="1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extract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specific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values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arrays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using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indexing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sz="2600" b="1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10" name="Imagem 9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37C8754D-8A4A-A920-CD39-3597A9EA3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509838"/>
            <a:ext cx="3629025" cy="3286125"/>
          </a:xfrm>
          <a:prstGeom prst="rect">
            <a:avLst/>
          </a:prstGeom>
        </p:spPr>
      </p:pic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86036510-2479-D906-1198-60DDCB704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696" y="3285945"/>
            <a:ext cx="61912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8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r>
              <a:rPr lang="pt-PT" sz="3000" b="1" dirty="0"/>
              <a:t>: </a:t>
            </a:r>
            <a:r>
              <a:rPr lang="pt-PT" sz="3000" b="1" dirty="0" err="1"/>
              <a:t>Indexing</a:t>
            </a:r>
            <a:endParaRPr lang="pt-PT" sz="3000" b="1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extract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specific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values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arrays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using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indexing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sz="2600" b="1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10" name="Imagem 9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37C8754D-8A4A-A920-CD39-3597A9EA3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509838"/>
            <a:ext cx="3629025" cy="3286125"/>
          </a:xfrm>
          <a:prstGeom prst="rect">
            <a:avLst/>
          </a:prstGeom>
        </p:spPr>
      </p:pic>
      <p:pic>
        <p:nvPicPr>
          <p:cNvPr id="8" name="Imagem 7" descr="Uma imagem com texto, Tipo de letra, captura de ecrã, escrita à mão&#10;&#10;Descrição gerada automaticamente">
            <a:extLst>
              <a:ext uri="{FF2B5EF4-FFF2-40B4-BE49-F238E27FC236}">
                <a16:creationId xmlns:a16="http://schemas.microsoft.com/office/drawing/2014/main" id="{F74D21E6-1701-0C5E-3419-161610602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3224213"/>
            <a:ext cx="51816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4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r>
              <a:rPr lang="pt-PT" sz="3000" b="1" dirty="0"/>
              <a:t>: </a:t>
            </a:r>
            <a:r>
              <a:rPr lang="pt-PT" sz="3000" b="1" dirty="0" err="1"/>
              <a:t>Arithmetic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9" name="Imagem 8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82ECAA4C-F940-9C20-78B7-D2194E1C3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8" y="2652713"/>
            <a:ext cx="82772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2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r>
              <a:rPr lang="pt-PT" sz="3000" b="1" dirty="0"/>
              <a:t>: </a:t>
            </a:r>
            <a:r>
              <a:rPr lang="pt-PT" sz="3000" b="1" dirty="0" err="1"/>
              <a:t>Dot</a:t>
            </a:r>
            <a:r>
              <a:rPr lang="pt-PT" sz="3000" b="1" dirty="0"/>
              <a:t> </a:t>
            </a:r>
            <a:r>
              <a:rPr lang="pt-PT" sz="3000" b="1" dirty="0" err="1"/>
              <a:t>Product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8" name="Imagem 7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B1DDBAB9-A774-3145-0E00-A7820FB2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" y="2276475"/>
            <a:ext cx="5314950" cy="3152775"/>
          </a:xfrm>
          <a:prstGeom prst="rect">
            <a:avLst/>
          </a:prstGeom>
        </p:spPr>
      </p:pic>
      <p:pic>
        <p:nvPicPr>
          <p:cNvPr id="10" name="Imagem 9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9FB318C5-AA66-E04B-BC03-5127EE89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166" y="3214688"/>
            <a:ext cx="66484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50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r>
              <a:rPr lang="pt-PT" sz="3000" b="1" dirty="0"/>
              <a:t>: Axis </a:t>
            </a:r>
            <a:r>
              <a:rPr lang="pt-PT" sz="3000" b="1" dirty="0" err="1"/>
              <a:t>Operations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9" name="Imagem 8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3AFBF1E5-B87D-9D5E-8762-3DD6258E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46" y="2399991"/>
            <a:ext cx="5715000" cy="2886075"/>
          </a:xfrm>
          <a:prstGeom prst="rect">
            <a:avLst/>
          </a:prstGeom>
        </p:spPr>
      </p:pic>
      <p:pic>
        <p:nvPicPr>
          <p:cNvPr id="11" name="Imagem 10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062552D8-2071-9C46-AEED-DDD199B12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594" y="3131120"/>
            <a:ext cx="5599981" cy="14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9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r>
              <a:rPr lang="pt-PT" sz="3000" b="1" dirty="0"/>
              <a:t>: </a:t>
            </a:r>
            <a:r>
              <a:rPr lang="pt-PT" sz="3000" b="1" dirty="0" err="1"/>
              <a:t>Brodcast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10" name="Imagem 9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318F7DB2-515F-912B-8086-D82F2BD2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19" y="2007117"/>
            <a:ext cx="4232108" cy="4114800"/>
          </a:xfrm>
          <a:prstGeom prst="rect">
            <a:avLst/>
          </a:prstGeom>
        </p:spPr>
      </p:pic>
      <p:pic>
        <p:nvPicPr>
          <p:cNvPr id="11" name="Imagem 10" descr="Uma imagem com texto, Tipo de letra, captura de ecrã, quadro preto&#10;&#10;Descrição gerada automaticamente">
            <a:extLst>
              <a:ext uri="{FF2B5EF4-FFF2-40B4-BE49-F238E27FC236}">
                <a16:creationId xmlns:a16="http://schemas.microsoft.com/office/drawing/2014/main" id="{5666AB7B-67F4-FB5C-A64D-85AC303D5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729" y="2842853"/>
            <a:ext cx="5224013" cy="243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8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r>
              <a:rPr lang="pt-PT" sz="3000" b="1" dirty="0"/>
              <a:t>: </a:t>
            </a:r>
            <a:r>
              <a:rPr lang="pt-PT" sz="3000" b="1" dirty="0" err="1"/>
              <a:t>Transpose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8" name="Imagem 7" descr="Uma imagem com texto, captura de ecrã, diagrama, file&#10;&#10;Descrição gerada automaticamente">
            <a:extLst>
              <a:ext uri="{FF2B5EF4-FFF2-40B4-BE49-F238E27FC236}">
                <a16:creationId xmlns:a16="http://schemas.microsoft.com/office/drawing/2014/main" id="{7D6F4F01-9E4F-F5A3-DB3A-71CECAA2F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41" y="2361115"/>
            <a:ext cx="5191665" cy="2660351"/>
          </a:xfrm>
          <a:prstGeom prst="rect">
            <a:avLst/>
          </a:prstGeom>
        </p:spPr>
      </p:pic>
      <p:pic>
        <p:nvPicPr>
          <p:cNvPr id="9" name="Imagem 8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6EFA0C54-87DF-F6CD-8C25-89CE89E80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107" y="2997680"/>
            <a:ext cx="5327709" cy="171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2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r>
              <a:rPr lang="pt-PT" sz="3000" b="1" dirty="0"/>
              <a:t>: </a:t>
            </a:r>
            <a:r>
              <a:rPr lang="pt-PT" sz="3000" b="1" dirty="0" err="1"/>
              <a:t>Reshape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317EF464-0F87-7376-B429-91CEBBF9E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5" y="2147888"/>
            <a:ext cx="4667250" cy="4219575"/>
          </a:xfrm>
          <a:prstGeom prst="rect">
            <a:avLst/>
          </a:prstGeom>
        </p:spPr>
      </p:pic>
      <p:pic>
        <p:nvPicPr>
          <p:cNvPr id="9" name="Imagem 8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EF82E069-9838-47E9-04FA-BE4EA7EDE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05" y="2642197"/>
            <a:ext cx="6096000" cy="322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7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10" name="Imagem 9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ED2FD1AF-B9F2-7B10-6344-6F670A07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8" y="2566471"/>
            <a:ext cx="11326143" cy="13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79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r>
              <a:rPr lang="pt-PT" sz="3000" b="1" dirty="0"/>
              <a:t>: </a:t>
            </a:r>
            <a:r>
              <a:rPr lang="pt-PT" sz="3000" b="1" dirty="0" err="1"/>
              <a:t>Joining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join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arrays</a:t>
            </a:r>
            <a:r>
              <a:rPr lang="pt-PT" sz="2600" dirty="0">
                <a:ea typeface="+mn-lt"/>
                <a:cs typeface="+mn-lt"/>
              </a:rPr>
              <a:t> via </a:t>
            </a:r>
            <a:r>
              <a:rPr lang="pt-PT" sz="2600" dirty="0" err="1">
                <a:ea typeface="+mn-lt"/>
                <a:cs typeface="+mn-lt"/>
              </a:rPr>
              <a:t>concatentation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stacking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sz="2600" b="1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10" name="Imagem 9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FB0BC620-046F-E32A-B6AD-BAE796C3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743325"/>
            <a:ext cx="3429000" cy="962025"/>
          </a:xfrm>
          <a:prstGeom prst="rect">
            <a:avLst/>
          </a:prstGeom>
        </p:spPr>
      </p:pic>
      <p:pic>
        <p:nvPicPr>
          <p:cNvPr id="11" name="Imagem 10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5DB7CACF-5886-3DFD-9956-67F364621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0" y="2705100"/>
            <a:ext cx="6305550" cy="1133475"/>
          </a:xfrm>
          <a:prstGeom prst="rect">
            <a:avLst/>
          </a:prstGeom>
        </p:spPr>
      </p:pic>
      <p:pic>
        <p:nvPicPr>
          <p:cNvPr id="12" name="Imagem 11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594E308B-6DD5-1413-743B-053331DA0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4705350"/>
            <a:ext cx="49434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r>
              <a:rPr lang="pt-PT" sz="3000" b="1" dirty="0"/>
              <a:t>: </a:t>
            </a:r>
            <a:r>
              <a:rPr lang="pt-PT" sz="3000" b="1" dirty="0" err="1"/>
              <a:t>Expanding</a:t>
            </a:r>
            <a:r>
              <a:rPr lang="pt-PT" sz="3000" b="1" dirty="0"/>
              <a:t>/</a:t>
            </a:r>
            <a:r>
              <a:rPr lang="pt-PT" sz="3000" b="1" dirty="0" err="1"/>
              <a:t>Reducing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also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easily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add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remove </a:t>
            </a:r>
            <a:r>
              <a:rPr lang="pt-PT" sz="2600" dirty="0" err="1">
                <a:ea typeface="+mn-lt"/>
                <a:cs typeface="+mn-lt"/>
              </a:rPr>
              <a:t>dimensions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our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arrays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sz="2600" b="1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61215227-32A3-33B3-DC60-9B9C26DA1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" y="2395538"/>
            <a:ext cx="6848475" cy="1847850"/>
          </a:xfrm>
          <a:prstGeom prst="rect">
            <a:avLst/>
          </a:prstGeom>
        </p:spPr>
      </p:pic>
      <p:pic>
        <p:nvPicPr>
          <p:cNvPr id="9" name="Imagem 8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071B41D9-F513-C794-3FDC-7A9DABC2B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088" y="4424363"/>
            <a:ext cx="65246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35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r>
              <a:rPr lang="pt-PT" sz="3000" b="1" dirty="0"/>
              <a:t> </a:t>
            </a:r>
            <a:r>
              <a:rPr lang="pt-PT" sz="3000" b="1" dirty="0" err="1"/>
              <a:t>Arrays</a:t>
            </a:r>
            <a:r>
              <a:rPr lang="pt-PT" sz="3000" b="1" dirty="0"/>
              <a:t> </a:t>
            </a:r>
            <a:r>
              <a:rPr lang="pt-PT" sz="3000" b="1" dirty="0" err="1"/>
              <a:t>vs</a:t>
            </a:r>
            <a:r>
              <a:rPr lang="pt-PT" sz="3000" b="1" dirty="0"/>
              <a:t> </a:t>
            </a:r>
            <a:r>
              <a:rPr lang="pt-PT" sz="3000" b="1" dirty="0" err="1"/>
              <a:t>Lists</a:t>
            </a:r>
            <a:endParaRPr lang="pt-PT" sz="3000" b="1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b="1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9" name="Imagem 8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F6E5726F-B160-5A85-361E-0EDEDFD6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02" y="2157914"/>
            <a:ext cx="4956007" cy="389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64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endParaRPr lang="pt-PT" sz="3000" b="1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b="1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11" name="Imagem 10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C64CFEA1-813F-EE2B-4142-BE4ACE81D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02" y="2157914"/>
            <a:ext cx="4956007" cy="3892382"/>
          </a:xfrm>
          <a:prstGeom prst="rect">
            <a:avLst/>
          </a:prstGeom>
        </p:spPr>
      </p:pic>
      <p:pic>
        <p:nvPicPr>
          <p:cNvPr id="12" name="Imagem 11" descr="Uma imagem com texto, Tipo de letra, captura de ecrã, design&#10;&#10;Descrição gerada automaticamente">
            <a:extLst>
              <a:ext uri="{FF2B5EF4-FFF2-40B4-BE49-F238E27FC236}">
                <a16:creationId xmlns:a16="http://schemas.microsoft.com/office/drawing/2014/main" id="{0AEEDFC3-6EB2-48E0-AF90-689603E1F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14" y="2664076"/>
            <a:ext cx="4461877" cy="23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33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endParaRPr lang="pt-PT" sz="3000" b="1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b="1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12" name="Imagem 11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5A8EB8A2-21D8-E4EB-14EB-1825777C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1" y="2206124"/>
            <a:ext cx="4807117" cy="1643647"/>
          </a:xfrm>
          <a:prstGeom prst="rect">
            <a:avLst/>
          </a:prstGeom>
        </p:spPr>
      </p:pic>
      <p:pic>
        <p:nvPicPr>
          <p:cNvPr id="13" name="Imagem 12" descr="Uma imagem com texto, Tipo de letra, escrita à mão, captura de ecrã&#10;&#10;Descrição gerada automaticamente">
            <a:extLst>
              <a:ext uri="{FF2B5EF4-FFF2-40B4-BE49-F238E27FC236}">
                <a16:creationId xmlns:a16="http://schemas.microsoft.com/office/drawing/2014/main" id="{1410F6EC-EA0D-E432-5315-78AD183A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843" y="2213476"/>
            <a:ext cx="3933156" cy="165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64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endParaRPr lang="pt-PT" sz="3000" b="1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b="1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12" name="Imagem 11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5A8EB8A2-21D8-E4EB-14EB-1825777C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1" y="2206124"/>
            <a:ext cx="4807117" cy="1643647"/>
          </a:xfrm>
          <a:prstGeom prst="rect">
            <a:avLst/>
          </a:prstGeom>
        </p:spPr>
      </p:pic>
      <p:pic>
        <p:nvPicPr>
          <p:cNvPr id="13" name="Imagem 12" descr="Uma imagem com texto, Tipo de letra, escrita à mão, captura de ecrã&#10;&#10;Descrição gerada automaticamente">
            <a:extLst>
              <a:ext uri="{FF2B5EF4-FFF2-40B4-BE49-F238E27FC236}">
                <a16:creationId xmlns:a16="http://schemas.microsoft.com/office/drawing/2014/main" id="{1410F6EC-EA0D-E432-5315-78AD183A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843" y="2213476"/>
            <a:ext cx="3933156" cy="1655678"/>
          </a:xfrm>
          <a:prstGeom prst="rect">
            <a:avLst/>
          </a:prstGeom>
        </p:spPr>
      </p:pic>
      <p:pic>
        <p:nvPicPr>
          <p:cNvPr id="8" name="Imagem 7" descr="Uma imagem com texto, Tipo de letra, captura de ecrã, design&#10;&#10;Descrição gerada automaticamente">
            <a:extLst>
              <a:ext uri="{FF2B5EF4-FFF2-40B4-BE49-F238E27FC236}">
                <a16:creationId xmlns:a16="http://schemas.microsoft.com/office/drawing/2014/main" id="{A1BB99AE-775C-EDBE-E341-48C556548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007" y="4160837"/>
            <a:ext cx="2661986" cy="1771482"/>
          </a:xfrm>
          <a:prstGeom prst="rect">
            <a:avLst/>
          </a:prstGeom>
        </p:spPr>
      </p:pic>
      <p:pic>
        <p:nvPicPr>
          <p:cNvPr id="9" name="Imagem 8" descr="Uma imagem com texto, Tipo de letra, captura de ecrã, design&#10;&#10;Descrição gerada automaticamente">
            <a:extLst>
              <a:ext uri="{FF2B5EF4-FFF2-40B4-BE49-F238E27FC236}">
                <a16:creationId xmlns:a16="http://schemas.microsoft.com/office/drawing/2014/main" id="{0BA85054-C33A-355A-41D9-274B29AD4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755" y="4245310"/>
            <a:ext cx="2566068" cy="170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56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Type-hints</a:t>
            </a:r>
            <a:r>
              <a:rPr lang="pt-PT" sz="3000" b="1" dirty="0"/>
              <a:t> </a:t>
            </a:r>
            <a:r>
              <a:rPr lang="pt-PT" sz="3000" b="1" dirty="0" err="1"/>
              <a:t>and</a:t>
            </a:r>
            <a:r>
              <a:rPr lang="pt-PT" sz="3000" b="1" dirty="0"/>
              <a:t> </a:t>
            </a:r>
            <a:r>
              <a:rPr lang="pt-PT" sz="3000" b="1" dirty="0" err="1"/>
              <a:t>docstings</a:t>
            </a:r>
            <a:r>
              <a:rPr lang="pt-PT" sz="3000" b="1" dirty="0"/>
              <a:t> in </a:t>
            </a:r>
            <a:r>
              <a:rPr lang="pt-PT" sz="3000" b="1" dirty="0" err="1"/>
              <a:t>Python</a:t>
            </a:r>
            <a:endParaRPr lang="pt-PT" dirty="0" err="1"/>
          </a:p>
          <a:p>
            <a:pPr algn="just"/>
            <a:endParaRPr lang="pt-PT" sz="3000" b="1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/>
              <a:t>If</a:t>
            </a:r>
            <a:r>
              <a:rPr lang="pt-PT" sz="2600" dirty="0"/>
              <a:t> </a:t>
            </a:r>
            <a:r>
              <a:rPr lang="pt-PT" sz="2600" dirty="0" err="1"/>
              <a:t>you</a:t>
            </a:r>
            <a:r>
              <a:rPr lang="pt-PT" sz="2600" dirty="0"/>
              <a:t> are </a:t>
            </a:r>
            <a:r>
              <a:rPr lang="pt-PT" sz="2600" dirty="0" err="1"/>
              <a:t>given</a:t>
            </a:r>
            <a:r>
              <a:rPr lang="pt-PT" sz="2600" dirty="0"/>
              <a:t> </a:t>
            </a:r>
            <a:r>
              <a:rPr lang="pt-PT" sz="2600" dirty="0" err="1"/>
              <a:t>this</a:t>
            </a:r>
            <a:r>
              <a:rPr lang="pt-PT" sz="2600" dirty="0"/>
              <a:t> </a:t>
            </a:r>
            <a:r>
              <a:rPr lang="pt-PT" sz="2600" dirty="0" err="1"/>
              <a:t>function</a:t>
            </a:r>
            <a:r>
              <a:rPr lang="pt-PT" sz="2600" dirty="0"/>
              <a:t> </a:t>
            </a:r>
            <a:r>
              <a:rPr lang="pt-PT" sz="2600" dirty="0" err="1"/>
              <a:t>what</a:t>
            </a:r>
            <a:r>
              <a:rPr lang="pt-PT" sz="2600" dirty="0"/>
              <a:t> </a:t>
            </a:r>
            <a:r>
              <a:rPr lang="pt-PT" sz="2600" dirty="0" err="1"/>
              <a:t>assumptions</a:t>
            </a:r>
            <a:r>
              <a:rPr lang="pt-PT" sz="2600" dirty="0"/>
              <a:t> can </a:t>
            </a:r>
            <a:r>
              <a:rPr lang="pt-PT" sz="2600" dirty="0" err="1"/>
              <a:t>you</a:t>
            </a:r>
            <a:r>
              <a:rPr lang="pt-PT" sz="2600" dirty="0"/>
              <a:t> </a:t>
            </a:r>
            <a:r>
              <a:rPr lang="pt-PT" sz="2600" dirty="0" err="1"/>
              <a:t>make</a:t>
            </a:r>
            <a:r>
              <a:rPr lang="pt-PT" sz="2600" dirty="0"/>
              <a:t>?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9B9D778-38D8-0322-D837-86B782B0B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71" y="3046580"/>
            <a:ext cx="3152941" cy="77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28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Type-hints</a:t>
            </a:r>
            <a:r>
              <a:rPr lang="pt-PT" sz="3000" b="1" dirty="0"/>
              <a:t> </a:t>
            </a:r>
            <a:r>
              <a:rPr lang="pt-PT" sz="3000" b="1" dirty="0" err="1"/>
              <a:t>and</a:t>
            </a:r>
            <a:r>
              <a:rPr lang="pt-PT" sz="3000" b="1" dirty="0"/>
              <a:t> </a:t>
            </a:r>
            <a:r>
              <a:rPr lang="pt-PT" sz="3000" b="1" dirty="0" err="1"/>
              <a:t>docstings</a:t>
            </a:r>
            <a:r>
              <a:rPr lang="pt-PT" sz="3000" b="1" dirty="0"/>
              <a:t> in </a:t>
            </a:r>
            <a:r>
              <a:rPr lang="pt-PT" sz="3000" b="1" dirty="0" err="1"/>
              <a:t>Python</a:t>
            </a:r>
            <a:endParaRPr lang="pt-PT" dirty="0" err="1"/>
          </a:p>
          <a:p>
            <a:pPr algn="just"/>
            <a:endParaRPr lang="pt-PT" sz="3000" b="1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/>
              <a:t>If</a:t>
            </a:r>
            <a:r>
              <a:rPr lang="pt-PT" sz="2600" dirty="0"/>
              <a:t> </a:t>
            </a:r>
            <a:r>
              <a:rPr lang="pt-PT" sz="2600" dirty="0" err="1"/>
              <a:t>you</a:t>
            </a:r>
            <a:r>
              <a:rPr lang="pt-PT" sz="2600" dirty="0"/>
              <a:t> are </a:t>
            </a:r>
            <a:r>
              <a:rPr lang="pt-PT" sz="2600" dirty="0" err="1"/>
              <a:t>given</a:t>
            </a:r>
            <a:r>
              <a:rPr lang="pt-PT" sz="2600" dirty="0"/>
              <a:t> </a:t>
            </a:r>
            <a:r>
              <a:rPr lang="pt-PT" sz="2600" dirty="0" err="1"/>
              <a:t>this</a:t>
            </a:r>
            <a:r>
              <a:rPr lang="pt-PT" sz="2600" dirty="0"/>
              <a:t> </a:t>
            </a:r>
            <a:r>
              <a:rPr lang="pt-PT" sz="2600" dirty="0" err="1"/>
              <a:t>function</a:t>
            </a:r>
            <a:r>
              <a:rPr lang="pt-PT" sz="2600" dirty="0"/>
              <a:t> </a:t>
            </a:r>
            <a:r>
              <a:rPr lang="pt-PT" sz="2600" dirty="0" err="1"/>
              <a:t>what</a:t>
            </a:r>
            <a:r>
              <a:rPr lang="pt-PT" sz="2600" dirty="0"/>
              <a:t> </a:t>
            </a:r>
            <a:r>
              <a:rPr lang="pt-PT" sz="2600" dirty="0" err="1"/>
              <a:t>assumptions</a:t>
            </a:r>
            <a:r>
              <a:rPr lang="pt-PT" sz="2600" dirty="0"/>
              <a:t> can </a:t>
            </a:r>
            <a:r>
              <a:rPr lang="pt-PT" sz="2600" dirty="0" err="1"/>
              <a:t>you</a:t>
            </a:r>
            <a:r>
              <a:rPr lang="pt-PT" sz="2600" dirty="0"/>
              <a:t> </a:t>
            </a:r>
            <a:r>
              <a:rPr lang="pt-PT" sz="2600" dirty="0" err="1"/>
              <a:t>make</a:t>
            </a:r>
            <a:r>
              <a:rPr lang="pt-PT" sz="2600" dirty="0"/>
              <a:t>?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/>
              <a:t>What</a:t>
            </a:r>
            <a:r>
              <a:rPr lang="pt-PT" sz="2600" dirty="0"/>
              <a:t> </a:t>
            </a:r>
            <a:r>
              <a:rPr lang="pt-PT" sz="2600" dirty="0" err="1"/>
              <a:t>about</a:t>
            </a:r>
            <a:r>
              <a:rPr lang="pt-PT" sz="2600" dirty="0"/>
              <a:t> </a:t>
            </a:r>
            <a:r>
              <a:rPr lang="pt-PT" sz="2600" dirty="0" err="1"/>
              <a:t>this</a:t>
            </a:r>
            <a:r>
              <a:rPr lang="pt-PT" sz="2600" dirty="0"/>
              <a:t> </a:t>
            </a:r>
            <a:r>
              <a:rPr lang="pt-PT" sz="2600" dirty="0" err="1"/>
              <a:t>one</a:t>
            </a:r>
            <a:r>
              <a:rPr lang="pt-PT" sz="2600" dirty="0"/>
              <a:t>?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9B9D778-38D8-0322-D837-86B782B0B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71" y="3046580"/>
            <a:ext cx="3152941" cy="778209"/>
          </a:xfrm>
          <a:prstGeom prst="rect">
            <a:avLst/>
          </a:prstGeom>
        </p:spPr>
      </p:pic>
      <p:pic>
        <p:nvPicPr>
          <p:cNvPr id="8" name="Imagem 7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A24B05D6-4FD3-5702-9D84-2AEBE6B4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695" y="2925512"/>
            <a:ext cx="3981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10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Type-hints</a:t>
            </a:r>
            <a:r>
              <a:rPr lang="pt-PT" sz="3000" b="1" dirty="0"/>
              <a:t> </a:t>
            </a:r>
            <a:r>
              <a:rPr lang="pt-PT" sz="3000" b="1" dirty="0" err="1"/>
              <a:t>and</a:t>
            </a:r>
            <a:r>
              <a:rPr lang="pt-PT" sz="3000" b="1" dirty="0"/>
              <a:t> </a:t>
            </a:r>
            <a:r>
              <a:rPr lang="pt-PT" sz="3000" b="1" dirty="0" err="1"/>
              <a:t>docstings</a:t>
            </a:r>
            <a:r>
              <a:rPr lang="pt-PT" sz="3000" b="1" dirty="0"/>
              <a:t> in </a:t>
            </a:r>
            <a:r>
              <a:rPr lang="pt-PT" sz="3000" b="1" dirty="0" err="1"/>
              <a:t>Python</a:t>
            </a:r>
            <a:endParaRPr lang="pt-PT" dirty="0" err="1"/>
          </a:p>
          <a:p>
            <a:pPr algn="just"/>
            <a:endParaRPr lang="pt-PT" sz="3000" b="1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Type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hints</a:t>
            </a:r>
            <a:r>
              <a:rPr lang="pt-PT" sz="2600" dirty="0">
                <a:ea typeface="+mn-lt"/>
                <a:cs typeface="+mn-lt"/>
              </a:rPr>
              <a:t> improve </a:t>
            </a:r>
            <a:r>
              <a:rPr lang="pt-PT" sz="2600" err="1">
                <a:ea typeface="+mn-lt"/>
                <a:cs typeface="+mn-lt"/>
              </a:rPr>
              <a:t>code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clarity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indicating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expected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argument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return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types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Docstrings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explain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function's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purpose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usage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aiding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readability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maintenance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22582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err="1"/>
              <a:t>Functions</a:t>
            </a:r>
            <a:r>
              <a:rPr lang="pt-PT" sz="3000" b="1" dirty="0"/>
              <a:t>:</a:t>
            </a:r>
            <a:r>
              <a:rPr lang="pt-PT" sz="3000" dirty="0"/>
              <a:t> </a:t>
            </a:r>
            <a:r>
              <a:rPr lang="pt-PT" sz="3000" dirty="0">
                <a:ea typeface="+mn-lt"/>
                <a:cs typeface="+mn-lt"/>
              </a:rPr>
              <a:t>A </a:t>
            </a:r>
            <a:r>
              <a:rPr lang="pt-PT" sz="3000" err="1">
                <a:ea typeface="+mn-lt"/>
                <a:cs typeface="+mn-lt"/>
              </a:rPr>
              <a:t>reusable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block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code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performs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specific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task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b="1" dirty="0" err="1"/>
              <a:t>Math</a:t>
            </a:r>
            <a:r>
              <a:rPr lang="pt-PT" sz="2600" b="1" dirty="0"/>
              <a:t>: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err="1"/>
              <a:t>These</a:t>
            </a:r>
            <a:r>
              <a:rPr lang="pt-PT" sz="2200" dirty="0"/>
              <a:t> </a:t>
            </a:r>
            <a:r>
              <a:rPr lang="pt-PT" sz="2200" err="1"/>
              <a:t>functions</a:t>
            </a:r>
            <a:r>
              <a:rPr lang="pt-PT" sz="2200" dirty="0"/>
              <a:t> </a:t>
            </a:r>
            <a:r>
              <a:rPr lang="pt-PT" sz="2200" err="1"/>
              <a:t>will</a:t>
            </a:r>
            <a:r>
              <a:rPr lang="pt-PT" sz="2200" dirty="0"/>
              <a:t> take as input x </a:t>
            </a:r>
            <a:r>
              <a:rPr lang="pt-PT" sz="2200" err="1"/>
              <a:t>and</a:t>
            </a:r>
            <a:r>
              <a:rPr lang="pt-PT" sz="2200" dirty="0"/>
              <a:t> </a:t>
            </a:r>
            <a:r>
              <a:rPr lang="pt-PT" sz="2200" err="1"/>
              <a:t>transform</a:t>
            </a:r>
            <a:r>
              <a:rPr lang="pt-PT" sz="2200" dirty="0"/>
              <a:t> </a:t>
            </a:r>
            <a:r>
              <a:rPr lang="pt-PT" sz="2200" err="1"/>
              <a:t>it</a:t>
            </a:r>
            <a:r>
              <a:rPr lang="pt-PT" sz="2200" dirty="0"/>
              <a:t> to x², in </a:t>
            </a:r>
            <a:r>
              <a:rPr lang="pt-PT" sz="2200" err="1"/>
              <a:t>the</a:t>
            </a:r>
            <a:r>
              <a:rPr lang="pt-PT" sz="2200" dirty="0"/>
              <a:t> case </a:t>
            </a:r>
            <a:r>
              <a:rPr lang="pt-PT" sz="2200" err="1"/>
              <a:t>of</a:t>
            </a:r>
            <a:r>
              <a:rPr lang="pt-PT" sz="2200" dirty="0"/>
              <a:t> f</a:t>
            </a:r>
            <a:r>
              <a:rPr lang="pt-PT" sz="2200" baseline="-25000" dirty="0"/>
              <a:t>1</a:t>
            </a:r>
            <a:r>
              <a:rPr lang="pt-PT" sz="2200" dirty="0"/>
              <a:t>, </a:t>
            </a:r>
            <a:r>
              <a:rPr lang="pt-PT" sz="2200" err="1"/>
              <a:t>and</a:t>
            </a:r>
            <a:r>
              <a:rPr lang="pt-PT" sz="2200" dirty="0"/>
              <a:t> </a:t>
            </a:r>
            <a:r>
              <a:rPr lang="pt-PT" sz="2200" err="1"/>
              <a:t>max</a:t>
            </a:r>
            <a:r>
              <a:rPr lang="pt-PT" sz="2200" dirty="0"/>
              <a:t>(x, 0), in </a:t>
            </a:r>
            <a:r>
              <a:rPr lang="pt-PT" sz="2200" err="1"/>
              <a:t>the</a:t>
            </a:r>
            <a:r>
              <a:rPr lang="pt-PT" sz="2200" dirty="0"/>
              <a:t> case </a:t>
            </a:r>
            <a:r>
              <a:rPr lang="pt-PT" sz="2200" err="1"/>
              <a:t>of</a:t>
            </a:r>
            <a:r>
              <a:rPr lang="pt-PT" sz="2200" dirty="0"/>
              <a:t> f</a:t>
            </a:r>
            <a:r>
              <a:rPr lang="pt-PT" sz="2200" baseline="-25000" dirty="0"/>
              <a:t>2</a:t>
            </a:r>
            <a:r>
              <a:rPr lang="pt-PT" sz="2200" dirty="0"/>
              <a:t>. </a:t>
            </a:r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algn="just"/>
            <a:r>
              <a:rPr lang="pt-PT" sz="3000" b="1" dirty="0" err="1"/>
              <a:t>Exercise</a:t>
            </a:r>
            <a:r>
              <a:rPr lang="pt-PT" sz="3000" b="1" dirty="0"/>
              <a:t> 1:</a:t>
            </a:r>
            <a:r>
              <a:rPr lang="pt-PT" sz="3000" dirty="0"/>
              <a:t> </a:t>
            </a:r>
            <a:r>
              <a:rPr lang="pt-PT" sz="3000" dirty="0" err="1"/>
              <a:t>Implement</a:t>
            </a:r>
            <a:r>
              <a:rPr lang="pt-PT" sz="3000" dirty="0"/>
              <a:t> </a:t>
            </a:r>
            <a:r>
              <a:rPr lang="pt-PT" sz="3000" dirty="0" err="1"/>
              <a:t>the</a:t>
            </a:r>
            <a:r>
              <a:rPr lang="pt-PT" sz="3000" dirty="0"/>
              <a:t> f</a:t>
            </a:r>
            <a:r>
              <a:rPr lang="pt-PT" sz="2000" baseline="-25000" dirty="0"/>
              <a:t>1</a:t>
            </a:r>
            <a:r>
              <a:rPr lang="pt-PT" sz="3000" dirty="0"/>
              <a:t> </a:t>
            </a:r>
            <a:r>
              <a:rPr lang="pt-PT" sz="3000" dirty="0" err="1"/>
              <a:t>and</a:t>
            </a:r>
            <a:r>
              <a:rPr lang="pt-PT" sz="3000" dirty="0"/>
              <a:t> f</a:t>
            </a:r>
            <a:r>
              <a:rPr lang="pt-PT" sz="2000" baseline="-25000" dirty="0"/>
              <a:t>2</a:t>
            </a:r>
            <a:r>
              <a:rPr lang="pt-PT" sz="3000" dirty="0"/>
              <a:t> </a:t>
            </a:r>
            <a:r>
              <a:rPr lang="pt-PT" sz="3000" dirty="0" err="1"/>
              <a:t>functions</a:t>
            </a:r>
            <a:r>
              <a:rPr lang="pt-PT" sz="3000" dirty="0"/>
              <a:t> </a:t>
            </a:r>
            <a:r>
              <a:rPr lang="pt-PT" sz="3000" dirty="0" err="1"/>
              <a:t>with</a:t>
            </a:r>
            <a:r>
              <a:rPr lang="pt-PT" sz="3000" dirty="0"/>
              <a:t> </a:t>
            </a:r>
            <a:r>
              <a:rPr lang="pt-PT" sz="3000" dirty="0" err="1"/>
              <a:t>Python</a:t>
            </a:r>
            <a:r>
              <a:rPr lang="pt-PT" sz="3000" dirty="0"/>
              <a:t> </a:t>
            </a:r>
            <a:r>
              <a:rPr lang="pt-PT" sz="3000" dirty="0" err="1"/>
              <a:t>and</a:t>
            </a:r>
            <a:r>
              <a:rPr lang="pt-PT" sz="3000" dirty="0"/>
              <a:t> </a:t>
            </a:r>
            <a:r>
              <a:rPr lang="pt-PT" sz="3000" dirty="0" err="1"/>
              <a:t>NumPy</a:t>
            </a:r>
            <a:r>
              <a:rPr lang="pt-PT" sz="3000" dirty="0"/>
              <a:t> (</a:t>
            </a:r>
            <a:r>
              <a:rPr lang="pt-PT" sz="3000" dirty="0" err="1"/>
              <a:t>python_intro_for_dl.ipynb</a:t>
            </a:r>
            <a:r>
              <a:rPr lang="pt-PT" sz="3000" dirty="0"/>
              <a:t>)</a:t>
            </a:r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8" name="Imagem 7" descr="Uma imagem com Tipo de letra, escrita à mão, caligrafia, texto&#10;&#10;Descrição gerada automaticamente">
            <a:extLst>
              <a:ext uri="{FF2B5EF4-FFF2-40B4-BE49-F238E27FC236}">
                <a16:creationId xmlns:a16="http://schemas.microsoft.com/office/drawing/2014/main" id="{8DC54358-56A1-696B-2372-FE2AD5EC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450" y="2399785"/>
            <a:ext cx="2519492" cy="10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0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GitHub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SetUp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/>
              <a:t>Lectures</a:t>
            </a:r>
            <a:r>
              <a:rPr lang="pt-PT" sz="3000" dirty="0"/>
              <a:t> </a:t>
            </a:r>
            <a:r>
              <a:rPr lang="pt-PT" sz="3000" dirty="0" err="1"/>
              <a:t>will</a:t>
            </a:r>
            <a:r>
              <a:rPr lang="pt-PT" sz="3000" dirty="0"/>
              <a:t> </a:t>
            </a:r>
            <a:r>
              <a:rPr lang="pt-PT" sz="3000" dirty="0" err="1"/>
              <a:t>be</a:t>
            </a:r>
            <a:r>
              <a:rPr lang="pt-PT" sz="3000" dirty="0"/>
              <a:t> </a:t>
            </a:r>
            <a:r>
              <a:rPr lang="pt-PT" sz="3000" dirty="0" err="1"/>
              <a:t>provided</a:t>
            </a:r>
            <a:r>
              <a:rPr lang="pt-PT" sz="3000" dirty="0"/>
              <a:t> </a:t>
            </a:r>
            <a:r>
              <a:rPr lang="pt-PT" sz="3000" dirty="0" err="1"/>
              <a:t>both</a:t>
            </a:r>
            <a:r>
              <a:rPr lang="pt-PT" sz="3000" dirty="0"/>
              <a:t> </a:t>
            </a:r>
            <a:r>
              <a:rPr lang="pt-PT" sz="3000" dirty="0" err="1"/>
              <a:t>on</a:t>
            </a:r>
            <a:r>
              <a:rPr lang="pt-PT" sz="3000" dirty="0"/>
              <a:t> GitHub </a:t>
            </a:r>
            <a:r>
              <a:rPr lang="pt-PT" sz="3000" dirty="0" err="1"/>
              <a:t>and</a:t>
            </a:r>
            <a:r>
              <a:rPr lang="pt-PT" sz="3000" dirty="0"/>
              <a:t> Moodle.</a:t>
            </a:r>
            <a:endParaRPr lang="en-US" sz="30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>
                <a:hlinkClick r:id="rId2"/>
              </a:rPr>
              <a:t>https://github.com/LCDA-UCP/tac-hands-on</a:t>
            </a:r>
            <a:endParaRPr lang="pt-PT" sz="260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3000" dirty="0"/>
          </a:p>
          <a:p>
            <a:pPr algn="just"/>
            <a:r>
              <a:rPr lang="pt-PT" sz="3400" dirty="0" err="1"/>
              <a:t>You</a:t>
            </a:r>
            <a:r>
              <a:rPr lang="pt-PT" sz="3400" dirty="0"/>
              <a:t> </a:t>
            </a:r>
            <a:r>
              <a:rPr lang="pt-PT" sz="3400" dirty="0" err="1"/>
              <a:t>will</a:t>
            </a:r>
            <a:r>
              <a:rPr lang="pt-PT" sz="3400" dirty="0"/>
              <a:t> </a:t>
            </a:r>
            <a:r>
              <a:rPr lang="pt-PT" sz="3400" dirty="0" err="1"/>
              <a:t>need</a:t>
            </a:r>
            <a:r>
              <a:rPr lang="pt-PT" sz="3400" dirty="0"/>
              <a:t> to </a:t>
            </a:r>
            <a:r>
              <a:rPr lang="pt-PT" sz="3400" dirty="0" err="1"/>
              <a:t>fork</a:t>
            </a:r>
            <a:r>
              <a:rPr lang="pt-PT" sz="3400" dirty="0"/>
              <a:t> </a:t>
            </a:r>
            <a:r>
              <a:rPr lang="pt-PT" sz="3400" dirty="0" err="1"/>
              <a:t>the</a:t>
            </a:r>
            <a:r>
              <a:rPr lang="pt-PT" sz="3400" dirty="0"/>
              <a:t> </a:t>
            </a:r>
            <a:r>
              <a:rPr lang="pt-PT" sz="3400" dirty="0" err="1"/>
              <a:t>repository</a:t>
            </a:r>
            <a:r>
              <a:rPr lang="pt-PT" sz="3400" dirty="0"/>
              <a:t> </a:t>
            </a:r>
            <a:r>
              <a:rPr lang="pt-PT" sz="3400" dirty="0" err="1"/>
              <a:t>and</a:t>
            </a:r>
            <a:r>
              <a:rPr lang="pt-PT" sz="3400" dirty="0"/>
              <a:t> </a:t>
            </a:r>
            <a:r>
              <a:rPr lang="pt-PT" sz="3400" dirty="0" err="1"/>
              <a:t>then</a:t>
            </a:r>
            <a:r>
              <a:rPr lang="pt-PT" sz="3400" dirty="0"/>
              <a:t> clone </a:t>
            </a:r>
            <a:r>
              <a:rPr lang="pt-PT" sz="3400" dirty="0" err="1"/>
              <a:t>it</a:t>
            </a:r>
            <a:r>
              <a:rPr lang="pt-PT" sz="3400" dirty="0"/>
              <a:t> to </a:t>
            </a:r>
            <a:r>
              <a:rPr lang="pt-PT" sz="3400" dirty="0" err="1"/>
              <a:t>your</a:t>
            </a:r>
            <a:r>
              <a:rPr lang="pt-PT" sz="3400" dirty="0"/>
              <a:t> local </a:t>
            </a:r>
            <a:r>
              <a:rPr lang="pt-PT" sz="3400" dirty="0" err="1"/>
              <a:t>machine</a:t>
            </a:r>
            <a:r>
              <a:rPr lang="pt-PT" sz="3400" dirty="0"/>
              <a:t>.</a:t>
            </a:r>
            <a:endParaRPr lang="en-US" sz="3400"/>
          </a:p>
          <a:p>
            <a:pPr algn="just"/>
            <a:endParaRPr lang="pt-PT" sz="3000" dirty="0"/>
          </a:p>
          <a:p>
            <a:pPr algn="just"/>
            <a:r>
              <a:rPr lang="pt-PT" sz="3400" dirty="0"/>
              <a:t>Setup a </a:t>
            </a:r>
            <a:r>
              <a:rPr lang="pt-PT" sz="3400" dirty="0" err="1"/>
              <a:t>python</a:t>
            </a:r>
            <a:r>
              <a:rPr lang="pt-PT" sz="3400" dirty="0"/>
              <a:t>/conda </a:t>
            </a:r>
            <a:r>
              <a:rPr lang="pt-PT" sz="3400" dirty="0" err="1"/>
              <a:t>environment</a:t>
            </a:r>
            <a:r>
              <a:rPr lang="pt-PT" sz="3400" dirty="0"/>
              <a:t> </a:t>
            </a:r>
            <a:r>
              <a:rPr lang="pt-PT" sz="3400" dirty="0" err="1"/>
              <a:t>and</a:t>
            </a:r>
            <a:r>
              <a:rPr lang="pt-PT" sz="3400" dirty="0"/>
              <a:t> </a:t>
            </a:r>
            <a:r>
              <a:rPr lang="pt-PT" sz="3400" dirty="0" err="1"/>
              <a:t>install</a:t>
            </a:r>
            <a:r>
              <a:rPr lang="pt-PT" sz="3400" dirty="0"/>
              <a:t> </a:t>
            </a:r>
            <a:r>
              <a:rPr lang="pt-PT" sz="3400" dirty="0" err="1"/>
              <a:t>the</a:t>
            </a:r>
            <a:r>
              <a:rPr lang="pt-PT" sz="3400" dirty="0"/>
              <a:t> </a:t>
            </a:r>
            <a:r>
              <a:rPr lang="pt-PT" sz="3400" dirty="0" err="1"/>
              <a:t>requirements</a:t>
            </a:r>
            <a:r>
              <a:rPr lang="pt-PT" sz="3400" dirty="0"/>
              <a:t>.</a:t>
            </a:r>
            <a:endParaRPr lang="en-US" sz="34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/>
              <a:t>$ </a:t>
            </a:r>
            <a:r>
              <a:rPr lang="pt-PT" sz="2600" dirty="0" err="1"/>
              <a:t>pip</a:t>
            </a:r>
            <a:r>
              <a:rPr lang="pt-PT" sz="2600" dirty="0"/>
              <a:t> </a:t>
            </a:r>
            <a:r>
              <a:rPr lang="pt-PT" sz="2600" dirty="0" err="1"/>
              <a:t>install</a:t>
            </a:r>
            <a:r>
              <a:rPr lang="pt-PT" sz="2600" dirty="0"/>
              <a:t> –r requirements.txt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8052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Functions</a:t>
            </a:r>
            <a:r>
              <a:rPr lang="pt-PT" sz="3000" b="1" dirty="0"/>
              <a:t>:</a:t>
            </a:r>
            <a:r>
              <a:rPr lang="pt-PT" sz="3000" dirty="0"/>
              <a:t> </a:t>
            </a:r>
            <a:r>
              <a:rPr lang="pt-PT" sz="3000" dirty="0">
                <a:ea typeface="+mn-lt"/>
                <a:cs typeface="+mn-lt"/>
              </a:rPr>
              <a:t>A </a:t>
            </a:r>
            <a:r>
              <a:rPr lang="pt-PT" sz="3000" dirty="0" err="1">
                <a:ea typeface="+mn-lt"/>
                <a:cs typeface="+mn-lt"/>
              </a:rPr>
              <a:t>reusable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block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code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performs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specific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task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b="1" dirty="0" err="1"/>
              <a:t>Diagrams</a:t>
            </a:r>
            <a:r>
              <a:rPr lang="pt-PT" sz="2600" b="1" dirty="0"/>
              <a:t>:</a:t>
            </a:r>
            <a:r>
              <a:rPr lang="pt-PT" sz="2600" dirty="0"/>
              <a:t> </a:t>
            </a:r>
            <a:r>
              <a:rPr lang="pt-PT" sz="2600" dirty="0">
                <a:ea typeface="+mn-lt"/>
                <a:cs typeface="+mn-lt"/>
              </a:rPr>
              <a:t>To </a:t>
            </a:r>
            <a:r>
              <a:rPr lang="pt-PT" sz="2600" dirty="0" err="1">
                <a:ea typeface="+mn-lt"/>
                <a:cs typeface="+mn-lt"/>
              </a:rPr>
              <a:t>depict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function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dra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x-y plane, </a:t>
            </a:r>
            <a:r>
              <a:rPr lang="pt-PT" sz="2600" dirty="0" err="1">
                <a:ea typeface="+mn-lt"/>
                <a:cs typeface="+mn-lt"/>
              </a:rPr>
              <a:t>plot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points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x-</a:t>
            </a:r>
            <a:r>
              <a:rPr lang="pt-PT" sz="2600" dirty="0" err="1">
                <a:ea typeface="+mn-lt"/>
                <a:cs typeface="+mn-lt"/>
              </a:rPr>
              <a:t>coordinates</a:t>
            </a:r>
            <a:r>
              <a:rPr lang="pt-PT" sz="2600" dirty="0">
                <a:ea typeface="+mn-lt"/>
                <a:cs typeface="+mn-lt"/>
              </a:rPr>
              <a:t> as inputs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y-</a:t>
            </a:r>
            <a:r>
              <a:rPr lang="pt-PT" sz="2600" dirty="0" err="1">
                <a:ea typeface="+mn-lt"/>
                <a:cs typeface="+mn-lt"/>
              </a:rPr>
              <a:t>coordinates</a:t>
            </a:r>
            <a:r>
              <a:rPr lang="pt-PT" sz="2600" dirty="0">
                <a:ea typeface="+mn-lt"/>
                <a:cs typeface="+mn-lt"/>
              </a:rPr>
              <a:t> as outputs.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r>
              <a:rPr lang="pt-PT" sz="3000" b="1" err="1"/>
              <a:t>Exercise</a:t>
            </a:r>
            <a:r>
              <a:rPr lang="pt-PT" sz="3000" b="1" dirty="0"/>
              <a:t> 2: </a:t>
            </a:r>
            <a:r>
              <a:rPr lang="pt-PT" sz="3000" err="1"/>
              <a:t>Plot</a:t>
            </a:r>
            <a:r>
              <a:rPr lang="pt-PT" sz="3000" dirty="0"/>
              <a:t> </a:t>
            </a:r>
            <a:r>
              <a:rPr lang="pt-PT" sz="3000" err="1"/>
              <a:t>these</a:t>
            </a:r>
            <a:r>
              <a:rPr lang="pt-PT" sz="3000" dirty="0"/>
              <a:t>  </a:t>
            </a:r>
            <a:r>
              <a:rPr lang="pt-PT" sz="3000" err="1"/>
              <a:t>functions</a:t>
            </a:r>
            <a:r>
              <a:rPr lang="pt-PT" sz="3000" dirty="0"/>
              <a:t> </a:t>
            </a:r>
          </a:p>
          <a:p>
            <a:pPr marL="0" indent="0" algn="just">
              <a:buNone/>
            </a:pPr>
            <a:r>
              <a:rPr lang="pt-PT" sz="3000" dirty="0" err="1"/>
              <a:t>using</a:t>
            </a:r>
            <a:r>
              <a:rPr lang="pt-PT" sz="3000" dirty="0"/>
              <a:t> </a:t>
            </a:r>
            <a:r>
              <a:rPr lang="pt-PT" sz="3000" dirty="0" err="1"/>
              <a:t>Python</a:t>
            </a:r>
            <a:r>
              <a:rPr lang="pt-PT" sz="3000" dirty="0"/>
              <a:t> </a:t>
            </a:r>
            <a:r>
              <a:rPr lang="pt-PT" sz="3000" dirty="0" err="1"/>
              <a:t>and</a:t>
            </a:r>
            <a:r>
              <a:rPr lang="pt-PT" sz="3000" dirty="0"/>
              <a:t> </a:t>
            </a:r>
            <a:r>
              <a:rPr lang="pt-PT" sz="3000" dirty="0" err="1"/>
              <a:t>matplotlib</a:t>
            </a:r>
            <a:r>
              <a:rPr lang="pt-PT" sz="3000" dirty="0"/>
              <a:t>.</a:t>
            </a:r>
            <a:endParaRPr lang="pt-PT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marL="0" indent="0" algn="just">
              <a:buNone/>
            </a:pPr>
            <a:endParaRPr lang="pt-PT" sz="3000" dirty="0" err="1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8" name="Imagem 7" descr="Uma imagem com diagrama, Gráfico, file, texto&#10;&#10;Descrição gerada automaticamente">
            <a:extLst>
              <a:ext uri="{FF2B5EF4-FFF2-40B4-BE49-F238E27FC236}">
                <a16:creationId xmlns:a16="http://schemas.microsoft.com/office/drawing/2014/main" id="{BECC1DA1-5B04-87A9-A945-6AAE5BCAF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310" y="3520657"/>
            <a:ext cx="5528010" cy="29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79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err="1"/>
              <a:t>Derivatives</a:t>
            </a:r>
            <a:r>
              <a:rPr lang="pt-PT" sz="3000" b="1" dirty="0"/>
              <a:t>: </a:t>
            </a:r>
            <a:r>
              <a:rPr lang="pt-PT" sz="3000" dirty="0">
                <a:ea typeface="+mn-lt"/>
                <a:cs typeface="+mn-lt"/>
              </a:rPr>
              <a:t>A </a:t>
            </a:r>
            <a:r>
              <a:rPr lang="pt-PT" sz="3000" err="1">
                <a:ea typeface="+mn-lt"/>
                <a:cs typeface="+mn-lt"/>
              </a:rPr>
              <a:t>measure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function's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output </a:t>
            </a:r>
            <a:r>
              <a:rPr lang="pt-PT" sz="3000" b="1" err="1">
                <a:ea typeface="+mn-lt"/>
                <a:cs typeface="+mn-lt"/>
              </a:rPr>
              <a:t>changes</a:t>
            </a:r>
            <a:r>
              <a:rPr lang="pt-PT" sz="3000" b="1" dirty="0">
                <a:ea typeface="+mn-lt"/>
                <a:cs typeface="+mn-lt"/>
              </a:rPr>
              <a:t> as </a:t>
            </a:r>
            <a:r>
              <a:rPr lang="pt-PT" sz="3000" b="1" err="1">
                <a:ea typeface="+mn-lt"/>
                <a:cs typeface="+mn-lt"/>
              </a:rPr>
              <a:t>its</a:t>
            </a:r>
            <a:r>
              <a:rPr lang="pt-PT" sz="3000" b="1" dirty="0">
                <a:ea typeface="+mn-lt"/>
                <a:cs typeface="+mn-lt"/>
              </a:rPr>
              <a:t> input </a:t>
            </a:r>
            <a:r>
              <a:rPr lang="pt-PT" sz="3000" b="1" err="1">
                <a:ea typeface="+mn-lt"/>
                <a:cs typeface="+mn-lt"/>
              </a:rPr>
              <a:t>changes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represented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slope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the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tangent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line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at</a:t>
            </a:r>
            <a:r>
              <a:rPr lang="pt-PT" sz="3000" b="1" dirty="0">
                <a:ea typeface="+mn-lt"/>
                <a:cs typeface="+mn-lt"/>
              </a:rPr>
              <a:t> a </a:t>
            </a:r>
            <a:r>
              <a:rPr lang="pt-PT" sz="3000" b="1" err="1">
                <a:ea typeface="+mn-lt"/>
                <a:cs typeface="+mn-lt"/>
              </a:rPr>
              <a:t>specific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point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 b="1" dirty="0"/>
          </a:p>
          <a:p>
            <a:pPr algn="just"/>
            <a:endParaRPr lang="pt-PT" sz="30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b="1" err="1"/>
              <a:t>Math</a:t>
            </a:r>
            <a:r>
              <a:rPr lang="pt-PT" sz="2600" b="1" dirty="0"/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This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limit</a:t>
            </a:r>
            <a:r>
              <a:rPr lang="pt-PT" sz="2200" dirty="0">
                <a:ea typeface="+mn-lt"/>
                <a:cs typeface="+mn-lt"/>
              </a:rPr>
              <a:t> can </a:t>
            </a:r>
            <a:r>
              <a:rPr lang="pt-PT" sz="2200" dirty="0" err="1">
                <a:ea typeface="+mn-lt"/>
                <a:cs typeface="+mn-lt"/>
              </a:rPr>
              <a:t>be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approximated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numerically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by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setting</a:t>
            </a:r>
            <a:r>
              <a:rPr lang="pt-PT" sz="2200" dirty="0">
                <a:ea typeface="+mn-lt"/>
                <a:cs typeface="+mn-lt"/>
              </a:rPr>
              <a:t> a </a:t>
            </a:r>
            <a:r>
              <a:rPr lang="pt-PT" sz="2200" dirty="0" err="1">
                <a:ea typeface="+mn-lt"/>
                <a:cs typeface="+mn-lt"/>
              </a:rPr>
              <a:t>very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small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value</a:t>
            </a:r>
            <a:r>
              <a:rPr lang="pt-PT" sz="2200" dirty="0">
                <a:ea typeface="+mn-lt"/>
                <a:cs typeface="+mn-lt"/>
              </a:rPr>
              <a:t> for Δ, </a:t>
            </a:r>
            <a:r>
              <a:rPr lang="pt-PT" sz="2200" dirty="0" err="1">
                <a:ea typeface="+mn-lt"/>
                <a:cs typeface="+mn-lt"/>
              </a:rPr>
              <a:t>such</a:t>
            </a:r>
            <a:r>
              <a:rPr lang="pt-PT" sz="2200" dirty="0">
                <a:ea typeface="+mn-lt"/>
                <a:cs typeface="+mn-lt"/>
              </a:rPr>
              <a:t> as 0.001, </a:t>
            </a:r>
            <a:r>
              <a:rPr lang="pt-PT" sz="2200" dirty="0" err="1">
                <a:ea typeface="+mn-lt"/>
                <a:cs typeface="+mn-lt"/>
              </a:rPr>
              <a:t>so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we</a:t>
            </a:r>
            <a:r>
              <a:rPr lang="pt-PT" sz="2200" dirty="0">
                <a:ea typeface="+mn-lt"/>
                <a:cs typeface="+mn-lt"/>
              </a:rPr>
              <a:t> can compute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derivative</a:t>
            </a:r>
            <a:r>
              <a:rPr lang="pt-PT" sz="2200" dirty="0">
                <a:ea typeface="+mn-lt"/>
                <a:cs typeface="+mn-lt"/>
              </a:rPr>
              <a:t> as:</a:t>
            </a:r>
            <a:endParaRPr lang="pt-PT" sz="2200" dirty="0"/>
          </a:p>
          <a:p>
            <a:pPr lvl="2" algn="just"/>
            <a:endParaRPr lang="pt-PT" sz="220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8" name="Imagem 7" descr="Uma imagem com Tipo de letra, branco, texto, file&#10;&#10;Descrição gerada automaticamente">
            <a:extLst>
              <a:ext uri="{FF2B5EF4-FFF2-40B4-BE49-F238E27FC236}">
                <a16:creationId xmlns:a16="http://schemas.microsoft.com/office/drawing/2014/main" id="{550A728E-8773-32BB-E2E7-187B17A40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3090863"/>
            <a:ext cx="3048000" cy="676275"/>
          </a:xfrm>
          <a:prstGeom prst="rect">
            <a:avLst/>
          </a:prstGeom>
        </p:spPr>
      </p:pic>
      <p:pic>
        <p:nvPicPr>
          <p:cNvPr id="9" name="Imagem 8" descr="Uma imagem com Tipo de letra, texto, file, branco&#10;&#10;Descrição gerada automaticamente">
            <a:extLst>
              <a:ext uri="{FF2B5EF4-FFF2-40B4-BE49-F238E27FC236}">
                <a16:creationId xmlns:a16="http://schemas.microsoft.com/office/drawing/2014/main" id="{FF4C5FB8-3C06-F383-39D4-10901728A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525" y="4929188"/>
            <a:ext cx="31242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16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err="1"/>
              <a:t>Derivatives</a:t>
            </a:r>
            <a:r>
              <a:rPr lang="pt-PT" sz="3000" b="1" dirty="0"/>
              <a:t>: </a:t>
            </a:r>
            <a:r>
              <a:rPr lang="pt-PT" sz="3000" dirty="0">
                <a:ea typeface="+mn-lt"/>
                <a:cs typeface="+mn-lt"/>
              </a:rPr>
              <a:t>A </a:t>
            </a:r>
            <a:r>
              <a:rPr lang="pt-PT" sz="3000" err="1">
                <a:ea typeface="+mn-lt"/>
                <a:cs typeface="+mn-lt"/>
              </a:rPr>
              <a:t>measure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function's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output </a:t>
            </a:r>
            <a:r>
              <a:rPr lang="pt-PT" sz="3000" b="1" err="1">
                <a:ea typeface="+mn-lt"/>
                <a:cs typeface="+mn-lt"/>
              </a:rPr>
              <a:t>changes</a:t>
            </a:r>
            <a:r>
              <a:rPr lang="pt-PT" sz="3000" b="1" dirty="0">
                <a:ea typeface="+mn-lt"/>
                <a:cs typeface="+mn-lt"/>
              </a:rPr>
              <a:t> as </a:t>
            </a:r>
            <a:r>
              <a:rPr lang="pt-PT" sz="3000" b="1" err="1">
                <a:ea typeface="+mn-lt"/>
                <a:cs typeface="+mn-lt"/>
              </a:rPr>
              <a:t>its</a:t>
            </a:r>
            <a:r>
              <a:rPr lang="pt-PT" sz="3000" b="1" dirty="0">
                <a:ea typeface="+mn-lt"/>
                <a:cs typeface="+mn-lt"/>
              </a:rPr>
              <a:t> input </a:t>
            </a:r>
            <a:r>
              <a:rPr lang="pt-PT" sz="3000" b="1" err="1">
                <a:ea typeface="+mn-lt"/>
                <a:cs typeface="+mn-lt"/>
              </a:rPr>
              <a:t>changes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represented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slope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the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tangent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line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at</a:t>
            </a:r>
            <a:r>
              <a:rPr lang="pt-PT" sz="3000" b="1" dirty="0">
                <a:ea typeface="+mn-lt"/>
                <a:cs typeface="+mn-lt"/>
              </a:rPr>
              <a:t> a </a:t>
            </a:r>
            <a:r>
              <a:rPr lang="pt-PT" sz="3000" b="1" err="1">
                <a:ea typeface="+mn-lt"/>
                <a:cs typeface="+mn-lt"/>
              </a:rPr>
              <a:t>specific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point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 b="1" dirty="0"/>
          </a:p>
          <a:p>
            <a:pPr algn="just"/>
            <a:endParaRPr lang="pt-PT" sz="30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b="1" dirty="0" err="1"/>
              <a:t>Diagrams</a:t>
            </a:r>
            <a:r>
              <a:rPr lang="pt-PT" sz="2600" b="1" dirty="0"/>
              <a:t>: </a:t>
            </a:r>
            <a:r>
              <a:rPr lang="pt-PT" sz="2600" dirty="0" err="1">
                <a:ea typeface="+mn-lt"/>
                <a:cs typeface="+mn-lt"/>
              </a:rPr>
              <a:t>Like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functions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derivatives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be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depicted</a:t>
            </a:r>
            <a:r>
              <a:rPr lang="pt-PT" sz="2600" dirty="0">
                <a:ea typeface="+mn-lt"/>
                <a:cs typeface="+mn-lt"/>
              </a:rPr>
              <a:t> in a </a:t>
            </a:r>
            <a:r>
              <a:rPr lang="pt-PT" sz="2600" dirty="0" err="1">
                <a:ea typeface="+mn-lt"/>
                <a:cs typeface="+mn-lt"/>
              </a:rPr>
              <a:t>graphic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2" algn="just"/>
            <a:endParaRPr lang="pt-PT" sz="2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10" name="Imagem 9" descr="Uma imagem com texto, file, diagrama, Tipo de letra&#10;&#10;Descrição gerada automaticamente">
            <a:extLst>
              <a:ext uri="{FF2B5EF4-FFF2-40B4-BE49-F238E27FC236}">
                <a16:creationId xmlns:a16="http://schemas.microsoft.com/office/drawing/2014/main" id="{1E9BCA02-2EDC-0535-B5F3-BB464A0E4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88" y="3848100"/>
            <a:ext cx="40100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46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sz="3000" b="1" dirty="0" err="1"/>
              <a:t>Derivatives</a:t>
            </a:r>
            <a:r>
              <a:rPr lang="pt-PT" sz="3000" b="1" dirty="0"/>
              <a:t>: </a:t>
            </a:r>
            <a:endParaRPr lang="pt-PT" sz="3000" dirty="0"/>
          </a:p>
          <a:p>
            <a:pPr algn="just"/>
            <a:endParaRPr lang="pt-PT" sz="3000" b="1" dirty="0"/>
          </a:p>
          <a:p>
            <a:pPr algn="just"/>
            <a:endParaRPr lang="pt-PT" sz="3000" b="1" dirty="0">
              <a:ea typeface="+mn-lt"/>
              <a:cs typeface="+mn-lt"/>
            </a:endParaRPr>
          </a:p>
          <a:p>
            <a:pPr algn="just"/>
            <a:endParaRPr lang="pt-PT" sz="3000" b="1" dirty="0">
              <a:ea typeface="+mn-lt"/>
              <a:cs typeface="+mn-lt"/>
            </a:endParaRPr>
          </a:p>
          <a:p>
            <a:pPr algn="just"/>
            <a:endParaRPr lang="pt-PT" sz="3000" b="1" dirty="0">
              <a:ea typeface="+mn-lt"/>
              <a:cs typeface="+mn-lt"/>
            </a:endParaRPr>
          </a:p>
          <a:p>
            <a:pPr algn="just"/>
            <a:endParaRPr lang="pt-PT" sz="3000" b="1" dirty="0">
              <a:ea typeface="+mn-lt"/>
              <a:cs typeface="+mn-lt"/>
            </a:endParaRPr>
          </a:p>
          <a:p>
            <a:pPr algn="just"/>
            <a:r>
              <a:rPr lang="pt-PT" sz="3000" b="1" err="1">
                <a:ea typeface="+mn-lt"/>
                <a:cs typeface="+mn-lt"/>
              </a:rPr>
              <a:t>Exercise</a:t>
            </a:r>
            <a:r>
              <a:rPr lang="pt-PT" sz="3000" b="1" dirty="0">
                <a:ea typeface="+mn-lt"/>
                <a:cs typeface="+mn-lt"/>
              </a:rPr>
              <a:t>: </a:t>
            </a:r>
            <a:r>
              <a:rPr lang="pt-PT" sz="3000" err="1">
                <a:ea typeface="+mn-lt"/>
                <a:cs typeface="+mn-lt"/>
              </a:rPr>
              <a:t>Implement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function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returns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derivative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input </a:t>
            </a:r>
            <a:r>
              <a:rPr lang="pt-PT" sz="3000" err="1">
                <a:ea typeface="+mn-lt"/>
                <a:cs typeface="+mn-lt"/>
              </a:rPr>
              <a:t>function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input </a:t>
            </a:r>
            <a:r>
              <a:rPr lang="pt-PT" sz="3000" err="1">
                <a:ea typeface="+mn-lt"/>
                <a:cs typeface="+mn-lt"/>
              </a:rPr>
              <a:t>value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 b="1" dirty="0">
              <a:ea typeface="+mn-lt"/>
              <a:cs typeface="+mn-lt"/>
            </a:endParaRPr>
          </a:p>
          <a:p>
            <a:pPr algn="just"/>
            <a:r>
              <a:rPr lang="pt-PT" sz="3000" b="1" err="1">
                <a:ea typeface="+mn-lt"/>
                <a:cs typeface="+mn-lt"/>
              </a:rPr>
              <a:t>Exercise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 </a:t>
            </a:r>
            <a:r>
              <a:rPr lang="pt-PT" sz="3000" err="1">
                <a:ea typeface="+mn-lt"/>
                <a:cs typeface="+mn-lt"/>
              </a:rPr>
              <a:t>Test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f1 </a:t>
            </a:r>
            <a:r>
              <a:rPr lang="pt-PT" sz="3000" err="1">
                <a:ea typeface="+mn-lt"/>
                <a:cs typeface="+mn-lt"/>
              </a:rPr>
              <a:t>function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point</a:t>
            </a:r>
            <a:r>
              <a:rPr lang="pt-PT" sz="3000" dirty="0">
                <a:ea typeface="+mn-lt"/>
                <a:cs typeface="+mn-lt"/>
              </a:rPr>
              <a:t> x=1.0.</a:t>
            </a:r>
          </a:p>
          <a:p>
            <a:pPr algn="just"/>
            <a:r>
              <a:rPr lang="pt-PT" sz="3000" dirty="0" err="1">
                <a:ea typeface="+mn-lt"/>
                <a:cs typeface="+mn-lt"/>
              </a:rPr>
              <a:t>What</a:t>
            </a:r>
            <a:r>
              <a:rPr lang="pt-PT" sz="3000" dirty="0">
                <a:ea typeface="+mn-lt"/>
                <a:cs typeface="+mn-lt"/>
              </a:rPr>
              <a:t> do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expect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derivative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point</a:t>
            </a:r>
            <a:r>
              <a:rPr lang="pt-PT" sz="3000" dirty="0">
                <a:ea typeface="+mn-lt"/>
                <a:cs typeface="+mn-lt"/>
              </a:rPr>
              <a:t> x=0.0 to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?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lvl="2" algn="just"/>
            <a:endParaRPr lang="pt-PT" sz="2200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10" name="Imagem 9" descr="Uma imagem com texto, file, diagrama, Tipo de letra&#10;&#10;Descrição gerada automaticamente">
            <a:extLst>
              <a:ext uri="{FF2B5EF4-FFF2-40B4-BE49-F238E27FC236}">
                <a16:creationId xmlns:a16="http://schemas.microsoft.com/office/drawing/2014/main" id="{1E9BCA02-2EDC-0535-B5F3-BB464A0E4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883" y="1481890"/>
            <a:ext cx="4010025" cy="2609850"/>
          </a:xfrm>
          <a:prstGeom prst="rect">
            <a:avLst/>
          </a:prstGeom>
        </p:spPr>
      </p:pic>
      <p:pic>
        <p:nvPicPr>
          <p:cNvPr id="9" name="Imagem 8" descr="Uma imagem com Tipo de letra, branco, texto, file&#10;&#10;Descrição gerada automaticamente">
            <a:extLst>
              <a:ext uri="{FF2B5EF4-FFF2-40B4-BE49-F238E27FC236}">
                <a16:creationId xmlns:a16="http://schemas.microsoft.com/office/drawing/2014/main" id="{400C78D1-A6F8-A1E7-55A9-815F60E59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841" y="2008021"/>
            <a:ext cx="3048000" cy="676275"/>
          </a:xfrm>
          <a:prstGeom prst="rect">
            <a:avLst/>
          </a:prstGeom>
        </p:spPr>
      </p:pic>
      <p:pic>
        <p:nvPicPr>
          <p:cNvPr id="12" name="Imagem 11" descr="Uma imagem com Tipo de letra, texto, file, branco&#10;&#10;Descrição gerada automaticamente">
            <a:extLst>
              <a:ext uri="{FF2B5EF4-FFF2-40B4-BE49-F238E27FC236}">
                <a16:creationId xmlns:a16="http://schemas.microsoft.com/office/drawing/2014/main" id="{B4F0C6AD-D0C3-0D45-CC5E-F392F128D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841" y="2950662"/>
            <a:ext cx="31242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5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b="1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NumPy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a fast </a:t>
            </a:r>
            <a:r>
              <a:rPr lang="pt-PT" sz="2600" dirty="0" err="1">
                <a:ea typeface="+mn-lt"/>
                <a:cs typeface="+mn-lt"/>
              </a:rPr>
              <a:t>Python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library</a:t>
            </a:r>
            <a:r>
              <a:rPr lang="pt-PT" sz="2600" dirty="0">
                <a:ea typeface="+mn-lt"/>
                <a:cs typeface="+mn-lt"/>
              </a:rPr>
              <a:t> for </a:t>
            </a:r>
            <a:r>
              <a:rPr lang="pt-PT" sz="2600" dirty="0" err="1">
                <a:ea typeface="+mn-lt"/>
                <a:cs typeface="+mn-lt"/>
              </a:rPr>
              <a:t>numeric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computation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primarily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using</a:t>
            </a:r>
            <a:r>
              <a:rPr lang="pt-PT" sz="2600" dirty="0">
                <a:ea typeface="+mn-lt"/>
                <a:cs typeface="+mn-lt"/>
              </a:rPr>
              <a:t> multidimensional </a:t>
            </a:r>
            <a:r>
              <a:rPr lang="pt-PT" sz="2600" dirty="0" err="1">
                <a:ea typeface="+mn-lt"/>
                <a:cs typeface="+mn-lt"/>
              </a:rPr>
              <a:t>arrays</a:t>
            </a:r>
            <a:r>
              <a:rPr lang="pt-PT" sz="2600" dirty="0">
                <a:ea typeface="+mn-lt"/>
                <a:cs typeface="+mn-lt"/>
              </a:rPr>
              <a:t> (</a:t>
            </a:r>
            <a:r>
              <a:rPr lang="pt-PT" sz="2600" dirty="0" err="1">
                <a:ea typeface="+mn-lt"/>
                <a:cs typeface="+mn-lt"/>
              </a:rPr>
              <a:t>especially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two</a:t>
            </a:r>
            <a:r>
              <a:rPr lang="pt-PT" sz="2600" dirty="0">
                <a:ea typeface="+mn-lt"/>
                <a:cs typeface="+mn-lt"/>
              </a:rPr>
              <a:t>-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three</a:t>
            </a:r>
            <a:r>
              <a:rPr lang="pt-PT" sz="2600" dirty="0">
                <a:ea typeface="+mn-lt"/>
                <a:cs typeface="+mn-lt"/>
              </a:rPr>
              <a:t>-dimensional) to </a:t>
            </a:r>
            <a:r>
              <a:rPr lang="pt-PT" sz="2600" dirty="0" err="1">
                <a:ea typeface="+mn-lt"/>
                <a:cs typeface="+mn-lt"/>
              </a:rPr>
              <a:t>handle</a:t>
            </a:r>
            <a:r>
              <a:rPr lang="pt-PT" sz="2600" dirty="0">
                <a:ea typeface="+mn-lt"/>
                <a:cs typeface="+mn-lt"/>
              </a:rPr>
              <a:t> data in neural networks.</a:t>
            </a:r>
            <a:endParaRPr lang="pt-PT" sz="2600" b="1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i="1" err="1">
                <a:ea typeface="+mn-lt"/>
                <a:cs typeface="+mn-lt"/>
              </a:rPr>
              <a:t>ndarray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class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enables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intuitive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efficient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operations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these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arrays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6531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endParaRPr lang="pt-PT" sz="3000" b="1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b="1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First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need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import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NumPy</a:t>
            </a:r>
            <a:r>
              <a:rPr lang="pt-PT" sz="2600" dirty="0">
                <a:ea typeface="+mn-lt"/>
                <a:cs typeface="+mn-lt"/>
              </a:rPr>
              <a:t> package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set </a:t>
            </a:r>
            <a:r>
              <a:rPr lang="pt-PT" sz="2600" dirty="0" err="1">
                <a:ea typeface="+mn-lt"/>
                <a:cs typeface="+mn-lt"/>
              </a:rPr>
              <a:t>seeds</a:t>
            </a:r>
            <a:r>
              <a:rPr lang="pt-PT" sz="2600" dirty="0">
                <a:ea typeface="+mn-lt"/>
                <a:cs typeface="+mn-lt"/>
              </a:rPr>
              <a:t> for </a:t>
            </a:r>
            <a:r>
              <a:rPr lang="pt-PT" sz="2600" dirty="0" err="1">
                <a:ea typeface="+mn-lt"/>
                <a:cs typeface="+mn-lt"/>
              </a:rPr>
              <a:t>reproducibility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that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get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exact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same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results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every</a:t>
            </a:r>
            <a:r>
              <a:rPr lang="pt-PT" sz="2600" dirty="0">
                <a:ea typeface="+mn-lt"/>
                <a:cs typeface="+mn-lt"/>
              </a:rPr>
              <a:t> time.</a:t>
            </a: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8" name="Imagem 7" descr="Uma imagem com texto, Tipo de letra, captura de ecrã, design&#10;&#10;Descrição gerada automaticamente">
            <a:extLst>
              <a:ext uri="{FF2B5EF4-FFF2-40B4-BE49-F238E27FC236}">
                <a16:creationId xmlns:a16="http://schemas.microsoft.com/office/drawing/2014/main" id="{B7B78446-65BE-CCA5-CD9A-CB5E8469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583" y="3610245"/>
            <a:ext cx="42195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5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r>
              <a:rPr lang="pt-PT" sz="3000" b="1" dirty="0"/>
              <a:t>: Basics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9" name="Imagem 8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CBD7A41D-DA6A-9634-7DD1-EE42F8446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628" y="1327121"/>
            <a:ext cx="6904366" cy="2679759"/>
          </a:xfrm>
          <a:prstGeom prst="rect">
            <a:avLst/>
          </a:prstGeom>
        </p:spPr>
      </p:pic>
      <p:pic>
        <p:nvPicPr>
          <p:cNvPr id="10" name="Imagem 9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0A38C212-79A9-26AF-8175-EC8EEB934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116" y="4234132"/>
            <a:ext cx="5199391" cy="214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8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r>
              <a:rPr lang="pt-PT" sz="3000" b="1" dirty="0"/>
              <a:t>: Basics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9" name="Imagem 8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CBD7A41D-DA6A-9634-7DD1-EE42F8446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628" y="1327121"/>
            <a:ext cx="6904366" cy="2679759"/>
          </a:xfrm>
          <a:prstGeom prst="rect">
            <a:avLst/>
          </a:prstGeom>
        </p:spPr>
      </p:pic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F8DE3FC8-738D-B5AB-6933-CD9DB116C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827" y="4191000"/>
            <a:ext cx="6408347" cy="21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6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r>
              <a:rPr lang="pt-PT" sz="3000" b="1" dirty="0"/>
              <a:t>: Basics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9" name="Imagem 8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CBD7A41D-DA6A-9634-7DD1-EE42F8446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628" y="1327121"/>
            <a:ext cx="6904366" cy="2679759"/>
          </a:xfrm>
          <a:prstGeom prst="rect">
            <a:avLst/>
          </a:prstGeom>
        </p:spPr>
      </p:pic>
      <p:pic>
        <p:nvPicPr>
          <p:cNvPr id="8" name="Imagem 7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C0EE05DC-5F65-075B-8E97-33DC79F23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713" y="4010025"/>
            <a:ext cx="3829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1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Fundamentals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Python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/>
              <a:t>NumPy</a:t>
            </a:r>
            <a:r>
              <a:rPr lang="pt-PT" sz="3000" b="1" dirty="0"/>
              <a:t>: Basics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b="1" dirty="0"/>
          </a:p>
          <a:p>
            <a:pPr algn="just"/>
            <a:endParaRPr lang="pt-PT" sz="3000" b="1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Deep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Learning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Fundamentals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with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Python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 dirty="0"/>
          </a:p>
        </p:txBody>
      </p:sp>
      <p:pic>
        <p:nvPicPr>
          <p:cNvPr id="9" name="Imagem 8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CBD7A41D-DA6A-9634-7DD1-EE42F8446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628" y="1327121"/>
            <a:ext cx="6904366" cy="2679759"/>
          </a:xfrm>
          <a:prstGeom prst="rect">
            <a:avLst/>
          </a:prstGeom>
        </p:spPr>
      </p:pic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2B3CE7D8-C223-5C25-6804-B52C036A8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689" y="4143016"/>
            <a:ext cx="4924244" cy="22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20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4" baseType="lpstr">
      <vt:lpstr>Tema do Office</vt:lpstr>
      <vt:lpstr>Apresentação do PowerPoint</vt:lpstr>
      <vt:lpstr>Deep Learning Fundamentals with Python</vt:lpstr>
      <vt:lpstr>GitHub SetUp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  <vt:lpstr>Deep Learning Fundamentals with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408</cp:revision>
  <dcterms:created xsi:type="dcterms:W3CDTF">2024-09-15T10:14:15Z</dcterms:created>
  <dcterms:modified xsi:type="dcterms:W3CDTF">2024-09-19T20:46:35Z</dcterms:modified>
</cp:coreProperties>
</file>