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5" r:id="rId3"/>
    <p:sldId id="376" r:id="rId4"/>
    <p:sldId id="381" r:id="rId5"/>
    <p:sldId id="382" r:id="rId6"/>
    <p:sldId id="374" r:id="rId7"/>
    <p:sldId id="377" r:id="rId8"/>
    <p:sldId id="383" r:id="rId9"/>
    <p:sldId id="384" r:id="rId10"/>
    <p:sldId id="379" r:id="rId11"/>
    <p:sldId id="385" r:id="rId12"/>
    <p:sldId id="378" r:id="rId13"/>
    <p:sldId id="386" r:id="rId14"/>
    <p:sldId id="380" r:id="rId15"/>
    <p:sldId id="391" r:id="rId16"/>
    <p:sldId id="387" r:id="rId17"/>
    <p:sldId id="388" r:id="rId18"/>
    <p:sldId id="389" r:id="rId19"/>
    <p:sldId id="390" r:id="rId20"/>
    <p:sldId id="393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2" r:id="rId30"/>
    <p:sldId id="406" r:id="rId31"/>
    <p:sldId id="407" r:id="rId32"/>
    <p:sldId id="405" r:id="rId33"/>
    <p:sldId id="403" r:id="rId34"/>
    <p:sldId id="408" r:id="rId35"/>
    <p:sldId id="392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77AFA-A68A-EC62-909B-91CAB114CA2E}" v="761" dt="2024-10-10T12:43:5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10/10/2024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7 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Model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Selection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Hyperparameter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Marcador de Posição de Conteúdo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BD1D5362-4EFB-861F-B3D6-2DD87BFD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5" y="1331355"/>
            <a:ext cx="11743672" cy="5123635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632B2C3-2FB4-2B6A-F2C4-D8A37C5097B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3157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1225378" y="165786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0C5CCC-2FE9-2F00-5629-7F866844704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62869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3861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remains</a:t>
            </a:r>
            <a:r>
              <a:rPr lang="pt-PT" sz="2000" b="1" dirty="0"/>
              <a:t> </a:t>
            </a:r>
            <a:r>
              <a:rPr lang="pt-PT" sz="2000" b="1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3F4DCB-F88D-9A78-38F5-8A9929EF0D0C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9645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algn="just"/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437635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remains</a:t>
            </a:r>
            <a:r>
              <a:rPr lang="pt-PT" sz="2000" b="1" dirty="0"/>
              <a:t> </a:t>
            </a:r>
            <a:r>
              <a:rPr lang="pt-PT" sz="2000" b="1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88CA7F-2EEC-3455-27CE-FA749C57188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759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representational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complexity</a:t>
            </a:r>
            <a:r>
              <a:rPr lang="pt-PT" b="1" dirty="0">
                <a:ea typeface="+mn-lt"/>
                <a:cs typeface="+mn-lt"/>
              </a:rPr>
              <a:t>, for </a:t>
            </a:r>
            <a:r>
              <a:rPr lang="pt-PT" b="1" err="1">
                <a:ea typeface="+mn-lt"/>
                <a:cs typeface="+mn-lt"/>
              </a:rPr>
              <a:t>example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number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layers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/</a:t>
            </a:r>
            <a:r>
              <a:rPr lang="pt-PT" b="1" err="1">
                <a:ea typeface="+mn-lt"/>
                <a:cs typeface="+mn-lt"/>
              </a:rPr>
              <a:t>or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units</a:t>
            </a:r>
            <a:r>
              <a:rPr lang="pt-PT" b="1" dirty="0">
                <a:ea typeface="+mn-lt"/>
                <a:cs typeface="+mn-lt"/>
              </a:rPr>
              <a:t> in a neural network.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43F58-E0AF-9B4A-FCCD-7FDAF7D2147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735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Goal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learn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capacity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is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neither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nor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so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it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can generalize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well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predicting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previously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unseen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err="1">
                <a:solidFill>
                  <a:srgbClr val="0070C0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CDDCB9-89F2-A112-3BD2-C1307561AF0E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6722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design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Data).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147F6575-1579-60EA-C62A-3461BB01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2" y="2341084"/>
            <a:ext cx="10545433" cy="39730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BAA01A-020D-8CB8-9E70-9C08B5888382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575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4048B4C-7E42-BD93-EB01-67473BD0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3" y="1321100"/>
            <a:ext cx="12170073" cy="490591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2DD23A-BE5C-3EB6-7BBA-8C3469D027C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7145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45148" cy="5273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</a:p>
          <a:p>
            <a:endParaRPr lang="pt-PT" dirty="0"/>
          </a:p>
          <a:p>
            <a:pPr marL="2286000" lvl="5" indent="0">
              <a:buNone/>
            </a:pPr>
            <a:r>
              <a:rPr lang="pt-PT" dirty="0">
                <a:ea typeface="+mn-lt"/>
                <a:cs typeface="+mn-lt"/>
              </a:rPr>
              <a:t>                                         For </a:t>
            </a:r>
            <a:r>
              <a:rPr lang="pt-PT" dirty="0" err="1">
                <a:ea typeface="+mn-lt"/>
                <a:cs typeface="+mn-lt"/>
              </a:rPr>
              <a:t>statistically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F9AD13F-3FAE-1A53-E8BD-A4219BD867AD}"/>
              </a:ext>
            </a:extLst>
          </p:cNvPr>
          <p:cNvGrpSpPr/>
          <p:nvPr/>
        </p:nvGrpSpPr>
        <p:grpSpPr>
          <a:xfrm>
            <a:off x="745197" y="3194290"/>
            <a:ext cx="10753814" cy="3026793"/>
            <a:chOff x="903348" y="3122403"/>
            <a:chExt cx="7935852" cy="2135397"/>
          </a:xfrm>
        </p:grpSpPr>
        <p:pic>
          <p:nvPicPr>
            <p:cNvPr id="8" name="Imagem 7" descr="Uma imagem com texto, captura de ecrã, Tipo de letra, número&#10;&#10;Descrição gerada automaticamente">
              <a:extLst>
                <a:ext uri="{FF2B5EF4-FFF2-40B4-BE49-F238E27FC236}">
                  <a16:creationId xmlns:a16="http://schemas.microsoft.com/office/drawing/2014/main" id="{CAAB74B8-5E87-F04B-5EDC-3D9CDDB3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348" y="3124200"/>
              <a:ext cx="3800475" cy="2133600"/>
            </a:xfrm>
            <a:prstGeom prst="rect">
              <a:avLst/>
            </a:prstGeom>
          </p:spPr>
        </p:pic>
        <p:pic>
          <p:nvPicPr>
            <p:cNvPr id="9" name="Imagem 8" descr="Uma imagem com captura de ecrã, texto, file, Tipo de letra&#10;&#10;Descrição gerada automaticamente">
              <a:extLst>
                <a:ext uri="{FF2B5EF4-FFF2-40B4-BE49-F238E27FC236}">
                  <a16:creationId xmlns:a16="http://schemas.microsoft.com/office/drawing/2014/main" id="{DE3CE0A3-0752-430F-9F7C-DD8CCD9C6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800" y="3122403"/>
              <a:ext cx="3962400" cy="1562100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6AFEEA-06B9-E0D6-1C19-C3993543441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3578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Limit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F0C862A0-DC60-9CE0-F5A1-C843604A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987131"/>
            <a:ext cx="6760233" cy="456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5F8A70E-5C8F-352A-F96B-FD3CCE94B0E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226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Separate</a:t>
            </a:r>
            <a:r>
              <a:rPr lang="pt-PT" dirty="0"/>
              <a:t>         </a:t>
            </a:r>
            <a:r>
              <a:rPr lang="pt-PT" dirty="0" err="1"/>
              <a:t>from</a:t>
            </a:r>
            <a:r>
              <a:rPr lang="pt-PT" dirty="0"/>
              <a:t> 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Imagem 9" descr="Uma imagem com file, padrão, Retângulo, círculo&#10;&#10;Descrição gerada automaticamente">
            <a:extLst>
              <a:ext uri="{FF2B5EF4-FFF2-40B4-BE49-F238E27FC236}">
                <a16:creationId xmlns:a16="http://schemas.microsoft.com/office/drawing/2014/main" id="{CF289197-FE2C-9250-0523-F63DE50A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2241722"/>
            <a:ext cx="3924300" cy="3733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9D240E-A9E9-1DAB-AA25-92A45E12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88" y="1348559"/>
            <a:ext cx="419100" cy="371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8868C0-9DF4-BBD1-C359-6A778FED5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720" y="1317667"/>
            <a:ext cx="419100" cy="371475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FCF38DB-E1BC-7F9B-CF2C-3EB208C79DD7}"/>
              </a:ext>
            </a:extLst>
          </p:cNvPr>
          <p:cNvSpPr txBox="1">
            <a:spLocks/>
          </p:cNvSpPr>
          <p:nvPr/>
        </p:nvSpPr>
        <p:spPr>
          <a:xfrm>
            <a:off x="5025690" y="2245899"/>
            <a:ext cx="6532349" cy="3964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pt-PT" dirty="0" err="1"/>
              <a:t>Using</a:t>
            </a:r>
            <a:r>
              <a:rPr lang="pt-PT" dirty="0"/>
              <a:t> a straight </a:t>
            </a:r>
            <a:r>
              <a:rPr lang="pt-PT" dirty="0" err="1"/>
              <a:t>line</a:t>
            </a:r>
            <a:r>
              <a:rPr lang="pt-PT" dirty="0"/>
              <a:t> (linear </a:t>
            </a:r>
            <a:r>
              <a:rPr lang="pt-PT" dirty="0" err="1"/>
              <a:t>function</a:t>
            </a:r>
            <a:r>
              <a:rPr lang="pt-PT" dirty="0"/>
              <a:t>)</a:t>
            </a:r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parabola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quadratic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curve</a:t>
            </a: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00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Split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datasets</a:t>
            </a: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endParaRPr lang="pt-PT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Final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dirty="0" err="1">
                <a:ea typeface="+mn-lt"/>
                <a:cs typeface="+mn-lt"/>
              </a:rPr>
              <a:t>testing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AND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Retângulo, file&#10;&#10;Descrição gerada automaticamente">
            <a:extLst>
              <a:ext uri="{FF2B5EF4-FFF2-40B4-BE49-F238E27FC236}">
                <a16:creationId xmlns:a16="http://schemas.microsoft.com/office/drawing/2014/main" id="{6619325E-45FA-B0CB-0928-1B80C93B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96" y="2223818"/>
            <a:ext cx="10053008" cy="9151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09F5F22-39A4-4D8D-6526-55391F4EDDD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6472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Summary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found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Network </a:t>
            </a:r>
            <a:r>
              <a:rPr lang="pt-PT" dirty="0" err="1">
                <a:ea typeface="+mn-lt"/>
                <a:cs typeface="+mn-lt"/>
              </a:rPr>
              <a:t>depth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width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per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ReLU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Tanh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Training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Optimizer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settings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momentum</a:t>
            </a:r>
            <a:r>
              <a:rPr lang="pt-PT" dirty="0">
                <a:ea typeface="+mn-lt"/>
                <a:cs typeface="+mn-lt"/>
              </a:rPr>
              <a:t>, etc.);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epochs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strategy</a:t>
            </a:r>
            <a:r>
              <a:rPr lang="pt-PT" dirty="0">
                <a:ea typeface="+mn-lt"/>
                <a:cs typeface="+mn-lt"/>
              </a:rPr>
              <a:t> (cross-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(do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more samples?);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227B0-958E-148C-88A1-09ED9152CB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1732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Manual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Manual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</a:t>
            </a:r>
          </a:p>
          <a:p>
            <a:endParaRPr lang="pt-PT" dirty="0"/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hyperparamaters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/nodes: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decay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8EB04-5780-68CA-3ADC-8A01D501328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4941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tuning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automate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Gradient-Based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Evolutionary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48708E8E-1432-6792-5596-201CAD07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5" y="2624408"/>
            <a:ext cx="6621132" cy="37082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FA0AC88-3BE9-4858-B734-A744C8287A5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49491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searching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manually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Monitor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 →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A0C258A-602D-2AFC-F72C-9500C64B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8" y="3940205"/>
            <a:ext cx="7620000" cy="25431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BC443-8F8E-B200-7258-D876E8D9AD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561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sample trial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discretize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bin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explorations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2581BC-966C-A5F0-6892-FBAADCD5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73" y="3574851"/>
            <a:ext cx="4943475" cy="29051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5E4D9C-DEBC-85DA-982A-55535BA944D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73631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a training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endParaRPr lang="pt-PT" dirty="0" err="1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Define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sequential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(SMBO)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monitors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numerical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gradient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: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Tree-structured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Parzen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Estimator</a:t>
            </a:r>
            <a:r>
              <a:rPr lang="pt-PT" dirty="0">
                <a:ea typeface="+mn-lt"/>
                <a:cs typeface="+mn-lt"/>
              </a:rPr>
              <a:t> (TPE)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1EC4FAF-469E-CA7C-C31D-8D8C3BDA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28" y="3935083"/>
            <a:ext cx="3267075" cy="2438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18F2E1-A88D-3152-0292-2CB16711D55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0836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SMBO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F5BE6AA-53B6-AB3C-B5E1-46AEB055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1143000"/>
            <a:ext cx="10122019" cy="52189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6A41C1B-1251-2AD2-7536-D8FE69DDED2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3384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197023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trying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(e.g. </a:t>
            </a:r>
            <a:r>
              <a:rPr lang="pt-PT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complicated</a:t>
            </a:r>
            <a:r>
              <a:rPr lang="pt-PT" dirty="0">
                <a:ea typeface="+mn-lt"/>
                <a:cs typeface="+mn-lt"/>
              </a:rPr>
              <a:t>. 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 tries to </a:t>
            </a:r>
            <a:r>
              <a:rPr lang="pt-PT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simpler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file, diagrama, Gráfico&#10;&#10;Descrição gerada automaticamente">
            <a:extLst>
              <a:ext uri="{FF2B5EF4-FFF2-40B4-BE49-F238E27FC236}">
                <a16:creationId xmlns:a16="http://schemas.microsoft.com/office/drawing/2014/main" id="{C211894A-4645-A9AD-A245-8942D5F4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86" y="3660817"/>
            <a:ext cx="3495675" cy="2543175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AFE7D311-96FB-8888-93AE-692F6782C677}"/>
              </a:ext>
            </a:extLst>
          </p:cNvPr>
          <p:cNvSpPr txBox="1">
            <a:spLocks/>
          </p:cNvSpPr>
          <p:nvPr/>
        </p:nvSpPr>
        <p:spPr>
          <a:xfrm>
            <a:off x="546367" y="4089116"/>
            <a:ext cx="771653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After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tried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certian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combinations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condition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infer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posterior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 err="1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choose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query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must define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acquisition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tells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promising</a:t>
            </a:r>
            <a:r>
              <a:rPr lang="pt-PT" dirty="0">
                <a:ea typeface="+mn-lt"/>
                <a:cs typeface="+mn-lt"/>
              </a:rPr>
              <a:t> a candidate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dirty="0">
                <a:ea typeface="+mn-lt"/>
                <a:cs typeface="+mn-lt"/>
              </a:rPr>
              <a:t>Candidate 1: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(PI)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(PI):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queries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confident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imporvement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Usually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already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AB098F7A-A1E4-C037-EE35-0BCC9509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40" y="3343790"/>
            <a:ext cx="5705475" cy="12001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0811D5-4C5E-875D-ECB2-ED2C542BBD4B}"/>
              </a:ext>
            </a:extLst>
          </p:cNvPr>
          <p:cNvSpPr txBox="1"/>
          <p:nvPr/>
        </p:nvSpPr>
        <p:spPr>
          <a:xfrm>
            <a:off x="7753864" y="2440459"/>
            <a:ext cx="4050955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ea typeface="+mn-lt"/>
                <a:cs typeface="+mn-lt"/>
              </a:rPr>
              <a:t>PI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err="1">
                <a:ea typeface="+mn-lt"/>
                <a:cs typeface="+mn-lt"/>
              </a:rPr>
              <a:t>Probability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 err="1">
                <a:ea typeface="+mn-lt"/>
                <a:cs typeface="+mn-lt"/>
              </a:rPr>
              <a:t>Pr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Probability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f(θ)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objective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specific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point</a:t>
            </a:r>
            <a:r>
              <a:rPr lang="pt-PT" sz="1200" dirty="0">
                <a:ea typeface="+mn-lt"/>
                <a:cs typeface="+mn-lt"/>
              </a:rPr>
              <a:t> θ in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parameter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space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This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represents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performance </a:t>
            </a:r>
            <a:r>
              <a:rPr lang="pt-PT" sz="1200" dirty="0" err="1">
                <a:ea typeface="+mn-lt"/>
                <a:cs typeface="+mn-lt"/>
              </a:rPr>
              <a:t>measure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being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optimized</a:t>
            </a:r>
            <a:r>
              <a:rPr lang="pt-PT" sz="1200" dirty="0">
                <a:ea typeface="+mn-lt"/>
                <a:cs typeface="+mn-lt"/>
              </a:rPr>
              <a:t> (e.g., </a:t>
            </a:r>
            <a:r>
              <a:rPr lang="pt-PT" sz="1200" dirty="0" err="1">
                <a:ea typeface="+mn-lt"/>
                <a:cs typeface="+mn-lt"/>
              </a:rPr>
              <a:t>accuracy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loss</a:t>
            </a:r>
            <a:r>
              <a:rPr lang="pt-PT" sz="1200" dirty="0">
                <a:ea typeface="+mn-lt"/>
                <a:cs typeface="+mn-lt"/>
              </a:rPr>
              <a:t>).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obtained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so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far</a:t>
            </a:r>
            <a:r>
              <a:rPr lang="pt-PT" sz="1200" dirty="0">
                <a:ea typeface="+mn-lt"/>
                <a:cs typeface="+mn-lt"/>
              </a:rPr>
              <a:t> (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optimal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) </a:t>
            </a:r>
            <a:r>
              <a:rPr lang="pt-PT" sz="1200" dirty="0" err="1">
                <a:ea typeface="+mn-lt"/>
                <a:cs typeface="+mn-lt"/>
              </a:rPr>
              <a:t>during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optimization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process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ε</a:t>
            </a:r>
            <a:r>
              <a:rPr lang="pt-PT" sz="1200" dirty="0">
                <a:ea typeface="+mn-lt"/>
                <a:cs typeface="+mn-lt"/>
              </a:rPr>
              <a:t>: A </a:t>
            </a:r>
            <a:r>
              <a:rPr lang="pt-PT" sz="1200" dirty="0" err="1">
                <a:ea typeface="+mn-lt"/>
                <a:cs typeface="+mn-lt"/>
              </a:rPr>
              <a:t>small</a:t>
            </a:r>
            <a:r>
              <a:rPr lang="pt-PT" sz="1200" dirty="0">
                <a:ea typeface="+mn-lt"/>
                <a:cs typeface="+mn-lt"/>
              </a:rPr>
              <a:t> positive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that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represents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margin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It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used</a:t>
            </a:r>
            <a:r>
              <a:rPr lang="pt-PT" sz="1200" dirty="0">
                <a:ea typeface="+mn-lt"/>
                <a:cs typeface="+mn-lt"/>
              </a:rPr>
              <a:t> to define </a:t>
            </a:r>
            <a:r>
              <a:rPr lang="pt-PT" sz="1200" dirty="0" err="1">
                <a:ea typeface="+mn-lt"/>
                <a:cs typeface="+mn-lt"/>
              </a:rPr>
              <a:t>how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much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better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new</a:t>
            </a:r>
            <a:r>
              <a:rPr lang="pt-PT" sz="1200" dirty="0">
                <a:ea typeface="+mn-lt"/>
                <a:cs typeface="+mn-lt"/>
              </a:rPr>
              <a:t> sample must </a:t>
            </a:r>
            <a:r>
              <a:rPr lang="pt-PT" sz="1200" dirty="0" err="1">
                <a:ea typeface="+mn-lt"/>
                <a:cs typeface="+mn-lt"/>
              </a:rPr>
              <a:t>be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compared</a:t>
            </a:r>
            <a:r>
              <a:rPr lang="pt-PT" sz="1200" dirty="0">
                <a:ea typeface="+mn-lt"/>
                <a:cs typeface="+mn-lt"/>
              </a:rPr>
              <a:t> to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current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γ to </a:t>
            </a:r>
            <a:r>
              <a:rPr lang="pt-PT" sz="1200" dirty="0" err="1">
                <a:ea typeface="+mn-lt"/>
                <a:cs typeface="+mn-lt"/>
              </a:rPr>
              <a:t>be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considered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2101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A639A9-88E8-E086-34E3-AA8BC435C4A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449750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A 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choice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err="1">
                <a:ea typeface="+mn-lt"/>
                <a:cs typeface="+mn-lt"/>
              </a:rPr>
              <a:t>Expected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Improvement</a:t>
            </a:r>
            <a:r>
              <a:rPr lang="pt-PT" b="1" dirty="0">
                <a:ea typeface="+mn-lt"/>
                <a:cs typeface="+mn-lt"/>
              </a:rPr>
              <a:t> (EI)</a:t>
            </a:r>
            <a:endParaRPr lang="pt-PT" b="1" dirty="0"/>
          </a:p>
          <a:p>
            <a:endParaRPr lang="pt-PT" b="1" dirty="0"/>
          </a:p>
          <a:p>
            <a:endParaRPr lang="pt-PT" b="1" dirty="0">
              <a:ea typeface="+mn-lt"/>
              <a:cs typeface="+mn-lt"/>
            </a:endParaRPr>
          </a:p>
          <a:p>
            <a:endParaRPr lang="pt-PT" b="1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lot</a:t>
            </a:r>
            <a:r>
              <a:rPr lang="pt-PT" dirty="0">
                <a:ea typeface="+mn-lt"/>
                <a:cs typeface="+mn-lt"/>
              </a:rPr>
              <a:t>;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it’s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worse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haven’t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anything</a:t>
            </a:r>
            <a:endParaRPr lang="pt-PT" dirty="0" err="1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(EI) </a:t>
            </a:r>
            <a:r>
              <a:rPr lang="pt-PT" dirty="0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balances </a:t>
            </a:r>
            <a:r>
              <a:rPr lang="pt-PT" dirty="0" err="1">
                <a:ea typeface="+mn-lt"/>
                <a:cs typeface="+mn-lt"/>
              </a:rPr>
              <a:t>exploitation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sampling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performance)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exploration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sampling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uncertainty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6231CB28-F945-61CA-F1F0-7733066B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51" y="1926624"/>
            <a:ext cx="3143250" cy="533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9DEC5E7-121F-ABCC-E4CD-FF722120E950}"/>
              </a:ext>
            </a:extLst>
          </p:cNvPr>
          <p:cNvSpPr txBox="1"/>
          <p:nvPr/>
        </p:nvSpPr>
        <p:spPr>
          <a:xfrm>
            <a:off x="7825946" y="1719648"/>
            <a:ext cx="4050955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ea typeface="+mn-lt"/>
                <a:cs typeface="+mn-lt"/>
              </a:rPr>
              <a:t>EI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Expected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1200" b="1" dirty="0">
                <a:ea typeface="+mn-lt"/>
                <a:cs typeface="+mn-lt"/>
              </a:rPr>
              <a:t>E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Expectation</a:t>
            </a:r>
            <a:r>
              <a:rPr lang="pt-PT" sz="1200" dirty="0">
                <a:ea typeface="+mn-lt"/>
                <a:cs typeface="+mn-lt"/>
              </a:rPr>
              <a:t> (</a:t>
            </a:r>
            <a:r>
              <a:rPr lang="pt-PT" sz="1200" dirty="0" err="1">
                <a:ea typeface="+mn-lt"/>
                <a:cs typeface="+mn-lt"/>
              </a:rPr>
              <a:t>or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average</a:t>
            </a:r>
            <a:r>
              <a:rPr lang="pt-PT" sz="1200" dirty="0">
                <a:ea typeface="+mn-lt"/>
                <a:cs typeface="+mn-lt"/>
              </a:rPr>
              <a:t>) </a:t>
            </a:r>
            <a:r>
              <a:rPr lang="pt-PT" sz="1200" dirty="0" err="1">
                <a:ea typeface="+mn-lt"/>
                <a:cs typeface="+mn-lt"/>
              </a:rPr>
              <a:t>over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distribution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possible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θ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1200" b="1" dirty="0" err="1">
                <a:ea typeface="+mn-lt"/>
                <a:cs typeface="+mn-lt"/>
              </a:rPr>
              <a:t>max</a:t>
            </a:r>
            <a:r>
              <a:rPr lang="pt-PT" sz="1200" b="1" dirty="0">
                <a:ea typeface="+mn-lt"/>
                <a:cs typeface="+mn-lt"/>
              </a:rPr>
              <a:t>(γ - f(θ), 0)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a particular </a:t>
            </a:r>
            <a:r>
              <a:rPr lang="pt-PT" sz="1200" dirty="0" err="1">
                <a:ea typeface="+mn-lt"/>
                <a:cs typeface="+mn-lt"/>
              </a:rPr>
              <a:t>point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θ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which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difference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between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and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predicted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f(θ)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If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predicted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worse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than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set to 0 (i.e., no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).</a:t>
            </a:r>
            <a:endParaRPr lang="pt-PT" dirty="0"/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08924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10" name="Marcador de Posição de Conteúdo 9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988D5FC9-2F05-BAB8-AB14-954789BBE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901" y="1197489"/>
            <a:ext cx="7100494" cy="5092743"/>
          </a:xfrm>
        </p:spPr>
      </p:pic>
    </p:spTree>
    <p:extLst>
      <p:ext uri="{BB962C8B-B14F-4D97-AF65-F5344CB8AC3E}">
        <p14:creationId xmlns:p14="http://schemas.microsoft.com/office/powerpoint/2010/main" val="30170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Also a SMBO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surrogates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x =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single </a:t>
            </a:r>
            <a:r>
              <a:rPr lang="pt-PT" dirty="0" err="1">
                <a:ea typeface="+mn-lt"/>
                <a:cs typeface="+mn-lt"/>
              </a:rPr>
              <a:t>hyperparameter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y = </a:t>
            </a:r>
            <a:r>
              <a:rPr lang="pt-PT" dirty="0" err="1">
                <a:ea typeface="+mn-lt"/>
                <a:cs typeface="+mn-lt"/>
              </a:rPr>
              <a:t>loss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mantained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y* : </a:t>
            </a: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determines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ipo de letra, texto, tipografia, caligrafia&#10;&#10;Descrição gerada automaticamente">
            <a:extLst>
              <a:ext uri="{FF2B5EF4-FFF2-40B4-BE49-F238E27FC236}">
                <a16:creationId xmlns:a16="http://schemas.microsoft.com/office/drawing/2014/main" id="{5AA8A054-966F-3C76-15A3-7BCCC0B0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2" y="2284713"/>
            <a:ext cx="4484472" cy="589520"/>
          </a:xfrm>
          <a:prstGeom prst="rect">
            <a:avLst/>
          </a:prstGeom>
        </p:spPr>
      </p:pic>
      <p:pic>
        <p:nvPicPr>
          <p:cNvPr id="10" name="Imagem 9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CBE67759-A0C0-1F85-DEAC-0DC123034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47" y="4772475"/>
            <a:ext cx="3286125" cy="504825"/>
          </a:xfrm>
          <a:prstGeom prst="rect">
            <a:avLst/>
          </a:prstGeom>
        </p:spPr>
      </p:pic>
      <p:pic>
        <p:nvPicPr>
          <p:cNvPr id="12" name="Imagem 11" descr="Uma imagem com Tipo de letra, escrita à mão, tipografia, texto&#10;&#10;Descrição gerada automaticamente">
            <a:extLst>
              <a:ext uri="{FF2B5EF4-FFF2-40B4-BE49-F238E27FC236}">
                <a16:creationId xmlns:a16="http://schemas.microsoft.com/office/drawing/2014/main" id="{27B5D347-EBFD-61E8-6426-F2EFA042A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79" y="5275682"/>
            <a:ext cx="3362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promising</a:t>
            </a:r>
            <a:r>
              <a:rPr lang="pt-PT" dirty="0"/>
              <a:t> candidates?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 a </a:t>
            </a:r>
            <a:r>
              <a:rPr lang="pt-PT" dirty="0" err="1">
                <a:ea typeface="+mn-lt"/>
                <a:cs typeface="+mn-lt"/>
              </a:rPr>
              <a:t>promising</a:t>
            </a:r>
            <a:r>
              <a:rPr lang="pt-PT" dirty="0">
                <a:ea typeface="+mn-lt"/>
                <a:cs typeface="+mn-lt"/>
              </a:rPr>
              <a:t> candidate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likely</a:t>
            </a:r>
            <a:r>
              <a:rPr lang="pt-PT" dirty="0">
                <a:ea typeface="+mn-lt"/>
                <a:cs typeface="+mn-lt"/>
              </a:rPr>
              <a:t> to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45B905-780B-983A-50A5-099CC5F812C8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F0096-91E3-D296-1987-1F0DF7EF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1" y="2691070"/>
            <a:ext cx="1285875" cy="466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BE851D-A51E-934B-88B4-866B3110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41" y="3463367"/>
            <a:ext cx="1419225" cy="466725"/>
          </a:xfrm>
          <a:prstGeom prst="rect">
            <a:avLst/>
          </a:prstGeom>
        </p:spPr>
      </p:pic>
      <p:pic>
        <p:nvPicPr>
          <p:cNvPr id="9" name="Imagem 8" descr="Uma imagem com texto, Tipo de letra, escrita à mão, branco&#10;&#10;Descrição gerada automaticamente">
            <a:extLst>
              <a:ext uri="{FF2B5EF4-FFF2-40B4-BE49-F238E27FC236}">
                <a16:creationId xmlns:a16="http://schemas.microsoft.com/office/drawing/2014/main" id="{D94357EE-BC6D-A9BD-22AD-2DF1DC016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338" y="4657338"/>
            <a:ext cx="3876675" cy="962025"/>
          </a:xfrm>
          <a:prstGeom prst="rect">
            <a:avLst/>
          </a:prstGeom>
        </p:spPr>
      </p:pic>
      <p:pic>
        <p:nvPicPr>
          <p:cNvPr id="11" name="Imagem 10" descr="Uma imagem com texto, Tipo de letra, branco, Gráficos&#10;&#10;Descrição gerada automaticamente">
            <a:extLst>
              <a:ext uri="{FF2B5EF4-FFF2-40B4-BE49-F238E27FC236}">
                <a16:creationId xmlns:a16="http://schemas.microsoft.com/office/drawing/2014/main" id="{DE767096-ABA0-1DA6-EECA-9FA64AFB0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555" y="4815274"/>
            <a:ext cx="2800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45B905-780B-983A-50A5-099CC5F812C8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13" name="Imagem 12" descr="Uma imagem com texto, Gráfico, diagrama, file&#10;&#10;Descrição gerada automaticamente">
            <a:extLst>
              <a:ext uri="{FF2B5EF4-FFF2-40B4-BE49-F238E27FC236}">
                <a16:creationId xmlns:a16="http://schemas.microsoft.com/office/drawing/2014/main" id="{52DEDEBE-4BE9-95A6-24FD-FAEF9E15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92" y="851368"/>
            <a:ext cx="8166014" cy="54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Technique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constrains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to </a:t>
            </a:r>
            <a:r>
              <a:rPr lang="pt-PT" dirty="0" err="1"/>
              <a:t>discourage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captura de ecrã, Azul elétrico&#10;&#10;Descrição gerada automaticamente">
            <a:extLst>
              <a:ext uri="{FF2B5EF4-FFF2-40B4-BE49-F238E27FC236}">
                <a16:creationId xmlns:a16="http://schemas.microsoft.com/office/drawing/2014/main" id="{CA98297A-4341-78C0-848D-550F1D25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71" y="2647950"/>
            <a:ext cx="7867650" cy="15621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5C2EE9-6BEF-1BCC-3F21-2C1C0F2B72D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9999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2EFBC7-FAE8-B695-99B8-37EE21E46BB9}"/>
              </a:ext>
            </a:extLst>
          </p:cNvPr>
          <p:cNvSpPr txBox="1"/>
          <p:nvPr/>
        </p:nvSpPr>
        <p:spPr>
          <a:xfrm>
            <a:off x="8299621" y="145191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Key</a:t>
            </a:r>
            <a:r>
              <a:rPr lang="pt-PT" b="1" dirty="0"/>
              <a:t> </a:t>
            </a:r>
            <a:r>
              <a:rPr lang="pt-PT" b="1" dirty="0" err="1"/>
              <a:t>challenge</a:t>
            </a:r>
            <a:r>
              <a:rPr lang="pt-PT" b="1" dirty="0"/>
              <a:t> for neural networks </a:t>
            </a:r>
            <a:r>
              <a:rPr lang="pt-PT" b="1" dirty="0" err="1"/>
              <a:t>since</a:t>
            </a:r>
            <a:r>
              <a:rPr lang="pt-PT" b="1" dirty="0"/>
              <a:t> </a:t>
            </a:r>
            <a:r>
              <a:rPr lang="pt-PT" b="1" dirty="0" err="1"/>
              <a:t>they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many</a:t>
            </a:r>
            <a:r>
              <a:rPr lang="pt-PT" b="1" dirty="0"/>
              <a:t> </a:t>
            </a:r>
            <a:r>
              <a:rPr lang="pt-PT" b="1" dirty="0" err="1"/>
              <a:t>parameters</a:t>
            </a:r>
            <a:r>
              <a:rPr lang="pt-PT" b="1" dirty="0"/>
              <a:t>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3B957D-0C65-4324-2BEA-2F68BB2A064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891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Problem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3" name="Marcador de Posição de Conteúdo 12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56CB07C-D352-DE01-2307-4CD8E566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703" t="18862" r="7636" b="14371"/>
          <a:stretch/>
        </p:blipFill>
        <p:spPr>
          <a:xfrm>
            <a:off x="1060622" y="1317290"/>
            <a:ext cx="10068639" cy="42376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C502BE-AE92-1DC1-B9FB-90A66DD11F9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797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37F30A-D63B-4022-04C1-B88BE57B343D}"/>
              </a:ext>
            </a:extLst>
          </p:cNvPr>
          <p:cNvSpPr txBox="1"/>
          <p:nvPr/>
        </p:nvSpPr>
        <p:spPr>
          <a:xfrm>
            <a:off x="2265405" y="4355756"/>
            <a:ext cx="1734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shrinks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A04DD4-0594-4B8D-BBF6-E7ABEE5D51E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843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err="1"/>
              <a:t>detect</a:t>
            </a:r>
            <a:r>
              <a:rPr lang="pt-PT" dirty="0"/>
              <a:t> </a:t>
            </a:r>
            <a:r>
              <a:rPr lang="pt-PT" err="1"/>
              <a:t>overfitting</a:t>
            </a:r>
            <a:r>
              <a:rPr lang="pt-PT" dirty="0"/>
              <a:t>, </a:t>
            </a:r>
            <a:r>
              <a:rPr lang="pt-PT" err="1"/>
              <a:t>analyze</a:t>
            </a:r>
            <a:r>
              <a:rPr lang="pt-PT" dirty="0"/>
              <a:t> error/</a:t>
            </a:r>
            <a:r>
              <a:rPr lang="pt-PT" err="1"/>
              <a:t>loss</a:t>
            </a:r>
            <a:r>
              <a:rPr lang="pt-PT" dirty="0"/>
              <a:t> for </a:t>
            </a:r>
            <a:r>
              <a:rPr lang="pt-PT" err="1"/>
              <a:t>models</a:t>
            </a:r>
            <a:r>
              <a:rPr lang="pt-PT" dirty="0"/>
              <a:t> </a:t>
            </a:r>
            <a:r>
              <a:rPr lang="pt-PT" err="1"/>
              <a:t>tested</a:t>
            </a:r>
            <a:r>
              <a:rPr lang="pt-PT" dirty="0"/>
              <a:t> </a:t>
            </a:r>
            <a:r>
              <a:rPr lang="pt-PT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err="1"/>
              <a:t>and</a:t>
            </a:r>
            <a:r>
              <a:rPr lang="pt-PT" dirty="0"/>
              <a:t> </a:t>
            </a:r>
            <a:r>
              <a:rPr lang="pt-PT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 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57C4B9-CEEE-B8C9-5377-DF1E76B4F4C2}"/>
              </a:ext>
            </a:extLst>
          </p:cNvPr>
          <p:cNvSpPr txBox="1"/>
          <p:nvPr/>
        </p:nvSpPr>
        <p:spPr>
          <a:xfrm>
            <a:off x="1482811" y="4345459"/>
            <a:ext cx="39479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err="1"/>
              <a:t>shrinks</a:t>
            </a:r>
            <a:r>
              <a:rPr lang="pt-PT" sz="2000" b="1" dirty="0"/>
              <a:t> </a:t>
            </a:r>
            <a:r>
              <a:rPr lang="pt-PT" sz="2000" b="1" err="1"/>
              <a:t>and</a:t>
            </a:r>
            <a:r>
              <a:rPr lang="pt-PT" sz="2000" b="1" dirty="0"/>
              <a:t> </a:t>
            </a:r>
            <a:r>
              <a:rPr lang="pt-PT" sz="2000" b="1" err="1"/>
              <a:t>then</a:t>
            </a:r>
            <a:r>
              <a:rPr lang="pt-PT" sz="2000" b="1" dirty="0"/>
              <a:t> </a:t>
            </a:r>
            <a:r>
              <a:rPr lang="pt-PT" sz="2000" b="1" err="1"/>
              <a:t>grows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D50F00-3B64-1413-230A-0594D6A38F1F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7117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Why</a:t>
            </a:r>
            <a:r>
              <a:rPr lang="pt-PT" dirty="0"/>
              <a:t> does </a:t>
            </a:r>
            <a:r>
              <a:rPr lang="pt-PT" dirty="0">
                <a:solidFill>
                  <a:srgbClr val="0070C0"/>
                </a:solidFill>
              </a:rPr>
              <a:t>training error </a:t>
            </a:r>
            <a:r>
              <a:rPr lang="pt-PT" b="1" dirty="0" err="1"/>
              <a:t>shrink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error</a:t>
            </a:r>
            <a:r>
              <a:rPr lang="pt-PT" dirty="0"/>
              <a:t> </a:t>
            </a:r>
            <a:r>
              <a:rPr lang="pt-PT" b="1" dirty="0" err="1"/>
              <a:t>grow</a:t>
            </a:r>
            <a:r>
              <a:rPr lang="pt-PT" dirty="0"/>
              <a:t>?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4D06-E0E3-314F-EF52-72E6B0EA548B}"/>
              </a:ext>
            </a:extLst>
          </p:cNvPr>
          <p:cNvSpPr txBox="1"/>
          <p:nvPr/>
        </p:nvSpPr>
        <p:spPr>
          <a:xfrm>
            <a:off x="1245973" y="3943864"/>
            <a:ext cx="44319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b="1" err="1"/>
              <a:t>Modeling</a:t>
            </a:r>
            <a:r>
              <a:rPr lang="pt-PT" sz="2000" b="1" dirty="0"/>
              <a:t> noise in </a:t>
            </a:r>
            <a:r>
              <a:rPr lang="pt-PT" sz="2000" b="1" err="1"/>
              <a:t>the</a:t>
            </a:r>
            <a:r>
              <a:rPr lang="pt-PT" sz="2000" b="1" dirty="0"/>
              <a:t> training data (i.e., </a:t>
            </a:r>
            <a:r>
              <a:rPr lang="pt-PT" sz="2000" b="1" err="1"/>
              <a:t>overfitting</a:t>
            </a:r>
            <a:r>
              <a:rPr lang="pt-PT" sz="2000" b="1" dirty="0"/>
              <a:t>) </a:t>
            </a:r>
            <a:r>
              <a:rPr lang="pt-PT" sz="2000" b="1" err="1"/>
              <a:t>reduces</a:t>
            </a:r>
            <a:r>
              <a:rPr lang="pt-PT" sz="2000" b="1" dirty="0"/>
              <a:t> training error </a:t>
            </a:r>
            <a:r>
              <a:rPr lang="pt-PT" sz="2000" b="1" err="1"/>
              <a:t>and</a:t>
            </a:r>
            <a:r>
              <a:rPr lang="pt-PT" sz="2000" b="1" dirty="0"/>
              <a:t> </a:t>
            </a:r>
            <a:r>
              <a:rPr lang="pt-PT" sz="2000" b="1" err="1"/>
              <a:t>the</a:t>
            </a:r>
            <a:r>
              <a:rPr lang="pt-PT" sz="2000" b="1" dirty="0"/>
              <a:t> </a:t>
            </a:r>
            <a:r>
              <a:rPr lang="pt-PT" sz="2000" b="1" err="1"/>
              <a:t>expense</a:t>
            </a:r>
            <a:r>
              <a:rPr lang="pt-PT" sz="2000" b="1" dirty="0"/>
              <a:t> </a:t>
            </a:r>
            <a:r>
              <a:rPr lang="pt-PT" sz="2000" b="1" err="1"/>
              <a:t>of</a:t>
            </a:r>
            <a:r>
              <a:rPr lang="pt-PT" sz="2000" b="1" dirty="0"/>
              <a:t> </a:t>
            </a:r>
            <a:r>
              <a:rPr lang="pt-PT" sz="2000" b="1" err="1"/>
              <a:t>losing</a:t>
            </a:r>
            <a:r>
              <a:rPr lang="pt-PT" sz="2000" b="1" dirty="0"/>
              <a:t> </a:t>
            </a:r>
            <a:r>
              <a:rPr lang="pt-PT" sz="2000" b="1" err="1"/>
              <a:t>knowledge</a:t>
            </a:r>
            <a:r>
              <a:rPr lang="pt-PT" sz="2000" b="1" dirty="0"/>
              <a:t> </a:t>
            </a:r>
            <a:r>
              <a:rPr lang="pt-PT" sz="2000" b="1" err="1"/>
              <a:t>that</a:t>
            </a:r>
            <a:r>
              <a:rPr lang="pt-PT" sz="2000" b="1" dirty="0"/>
              <a:t> generalizes to </a:t>
            </a:r>
            <a:r>
              <a:rPr lang="pt-PT" sz="2000" b="1" err="1"/>
              <a:t>unobserved</a:t>
            </a:r>
            <a:r>
              <a:rPr lang="pt-PT" sz="2000" b="1" dirty="0"/>
              <a:t> </a:t>
            </a:r>
            <a:r>
              <a:rPr lang="pt-PT" sz="2000" b="1" err="1"/>
              <a:t>test</a:t>
            </a:r>
            <a:r>
              <a:rPr lang="pt-PT" sz="2000" b="1" dirty="0"/>
              <a:t> data.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1D39A5-5339-22A8-BF25-CB38F6BBB204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45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36" baseType="lpstr">
      <vt:lpstr>Tema do Office</vt:lpstr>
      <vt:lpstr>Apresentação do PowerPoint</vt:lpstr>
      <vt:lpstr>Exercise</vt:lpstr>
      <vt:lpstr>Exercise</vt:lpstr>
      <vt:lpstr>Exercise</vt:lpstr>
      <vt:lpstr>Exercise</vt:lpstr>
      <vt:lpstr>The Problem of Overfitting</vt:lpstr>
      <vt:lpstr>Overfitting</vt:lpstr>
      <vt:lpstr>Overfitting</vt:lpstr>
      <vt:lpstr>Overfitting</vt:lpstr>
      <vt:lpstr>How to Avoid Overfitting?</vt:lpstr>
      <vt:lpstr>Underfitting</vt:lpstr>
      <vt:lpstr>Underfitting</vt:lpstr>
      <vt:lpstr>Underfitting</vt:lpstr>
      <vt:lpstr>How to Avoid Underfitting?</vt:lpstr>
      <vt:lpstr>Underfitting vs Overfitting</vt:lpstr>
      <vt:lpstr>Selecting Model Hyperparameters</vt:lpstr>
      <vt:lpstr>Model Design</vt:lpstr>
      <vt:lpstr>Hyperparameter Tuning</vt:lpstr>
      <vt:lpstr>Cross-Validation</vt:lpstr>
      <vt:lpstr>Validation Split</vt:lpstr>
      <vt:lpstr>Hyperparameters Summary</vt:lpstr>
      <vt:lpstr>Manual Hyperparameter Tuning</vt:lpstr>
      <vt:lpstr>Automatic Hyperparameter Optimization Algorithms</vt:lpstr>
      <vt:lpstr>Grid Search</vt:lpstr>
      <vt:lpstr>Random Search</vt:lpstr>
      <vt:lpstr>Model-Based Hyperparameter Optimization</vt:lpstr>
      <vt:lpstr>SMBO</vt:lpstr>
      <vt:lpstr>Bayesian Optimization</vt:lpstr>
      <vt:lpstr>Bayesian Optimization</vt:lpstr>
      <vt:lpstr>Bayesian Optimization</vt:lpstr>
      <vt:lpstr>Bayesian Optimization</vt:lpstr>
      <vt:lpstr>TPE</vt:lpstr>
      <vt:lpstr>TPE</vt:lpstr>
      <vt:lpstr>TPE</vt:lpstr>
      <vt:lpstr>Next Session: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728</cp:revision>
  <dcterms:created xsi:type="dcterms:W3CDTF">2024-10-06T08:59:44Z</dcterms:created>
  <dcterms:modified xsi:type="dcterms:W3CDTF">2024-10-10T13:08:25Z</dcterms:modified>
</cp:coreProperties>
</file>