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7" r:id="rId3"/>
    <p:sldId id="262" r:id="rId4"/>
    <p:sldId id="263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AE0342-0969-4A25-A212-AF475F6405D6}" v="80" dt="2025-01-22T19:06:00.980"/>
    <p1510:client id="{9F2879D6-A773-89B3-E024-78D0930CF2B0}" v="26" dt="2025-01-22T19:02:48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22/01/2025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22/01/2025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22/01/2025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22/01/2025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22/01/2025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22/01/2025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22/01/2025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22/01/2025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22/01/2025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22/01/2025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22/01/2025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22/01/2025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hyperlink" Target="https://docs.conda.io/projects/miniconda/en/lates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-scm.com/download/ma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dirty="0" err="1">
                <a:ea typeface="+mn-lt"/>
                <a:cs typeface="+mn-lt"/>
              </a:rPr>
              <a:t>Degree</a:t>
            </a:r>
            <a:r>
              <a:rPr lang="pt-PT" sz="2000" b="1">
                <a:ea typeface="+mn-lt"/>
                <a:cs typeface="+mn-lt"/>
              </a:rPr>
              <a:t> in </a:t>
            </a:r>
            <a:r>
              <a:rPr lang="pt-PT" sz="2000" b="1" dirty="0" err="1">
                <a:ea typeface="+mn-lt"/>
                <a:cs typeface="+mn-lt"/>
              </a:rPr>
              <a:t>Applied</a:t>
            </a:r>
            <a:r>
              <a:rPr lang="pt-PT" sz="2000" b="1" dirty="0">
                <a:ea typeface="+mn-lt"/>
                <a:cs typeface="+mn-lt"/>
              </a:rPr>
              <a:t> Data </a:t>
            </a:r>
            <a:r>
              <a:rPr lang="pt-PT" sz="2000" b="1" dirty="0" err="1">
                <a:ea typeface="+mn-lt"/>
                <a:cs typeface="+mn-lt"/>
              </a:rPr>
              <a:t>Science</a:t>
            </a:r>
          </a:p>
          <a:p>
            <a:r>
              <a:rPr lang="pt-PT" sz="2000" b="1" dirty="0"/>
              <a:t>2024/2025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1 - PL​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748688" y="4279966"/>
            <a:ext cx="66946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>
                <a:latin typeface="Calibri"/>
                <a:cs typeface="Calibri"/>
              </a:rPr>
              <a:t>Introduction to Machine Learning</a:t>
            </a:r>
            <a:endParaRPr lang="pt-PT" sz="2000" b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Setting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Up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the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Development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Environment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Install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miniconda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optional</a:t>
            </a:r>
            <a:r>
              <a:rPr lang="pt-PT" dirty="0">
                <a:ea typeface="+mn-lt"/>
                <a:cs typeface="+mn-lt"/>
              </a:rPr>
              <a:t>): </a:t>
            </a:r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Follow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right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instructions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your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operating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system</a:t>
            </a:r>
            <a:r>
              <a:rPr lang="pt-PT" dirty="0">
                <a:ea typeface="+mn-lt"/>
                <a:cs typeface="+mn-lt"/>
              </a:rPr>
              <a:t>: </a:t>
            </a:r>
          </a:p>
          <a:p>
            <a:pPr lvl="2" algn="just">
              <a:buFont typeface="Wingdings" panose="020B0604020202020204" pitchFamily="34" charset="0"/>
              <a:buChar char="q"/>
            </a:pPr>
            <a:r>
              <a:rPr lang="pt-PT" dirty="0">
                <a:ea typeface="+mn-lt"/>
                <a:cs typeface="+mn-lt"/>
                <a:hlinkClick r:id="rId2"/>
              </a:rPr>
              <a:t>https://docs.conda.io/projects/miniconda/en/latest/</a:t>
            </a:r>
            <a:r>
              <a:rPr lang="pt-PT" dirty="0">
                <a:ea typeface="+mn-lt"/>
                <a:cs typeface="+mn-lt"/>
              </a:rPr>
              <a:t> </a:t>
            </a:r>
            <a:endParaRPr lang="pt-PT"/>
          </a:p>
          <a:p>
            <a:pPr algn="just"/>
            <a:endParaRPr lang="pt-PT"/>
          </a:p>
          <a:p>
            <a:pPr algn="just"/>
            <a:r>
              <a:rPr lang="pt-PT" dirty="0" err="1">
                <a:ea typeface="+mn-lt"/>
                <a:cs typeface="+mn-lt"/>
              </a:rPr>
              <a:t>Install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Git</a:t>
            </a:r>
            <a:r>
              <a:rPr lang="pt-PT" dirty="0">
                <a:ea typeface="+mn-lt"/>
                <a:cs typeface="+mn-lt"/>
              </a:rPr>
              <a:t>: </a:t>
            </a:r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Windows: </a:t>
            </a:r>
            <a:endParaRPr lang="pt-PT" dirty="0"/>
          </a:p>
          <a:p>
            <a:pPr lvl="2" algn="just">
              <a:buFont typeface="Wingdings" panose="020B0604020202020204" pitchFamily="34" charset="0"/>
              <a:buChar char="q"/>
            </a:pPr>
            <a:r>
              <a:rPr lang="pt-PT" dirty="0">
                <a:ea typeface="+mn-lt"/>
                <a:cs typeface="+mn-lt"/>
              </a:rPr>
              <a:t>Download </a:t>
            </a:r>
            <a:r>
              <a:rPr lang="pt-PT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run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installer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>
                <a:ea typeface="+mn-lt"/>
                <a:cs typeface="+mn-lt"/>
                <a:hlinkClick r:id="rId3"/>
              </a:rPr>
              <a:t>https://git-scm.com/download/win</a:t>
            </a:r>
            <a:r>
              <a:rPr lang="pt-PT" dirty="0">
                <a:ea typeface="+mn-lt"/>
                <a:cs typeface="+mn-lt"/>
              </a:rPr>
              <a:t> 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MacOS</a:t>
            </a:r>
            <a:r>
              <a:rPr lang="pt-PT" dirty="0">
                <a:ea typeface="+mn-lt"/>
                <a:cs typeface="+mn-lt"/>
              </a:rPr>
              <a:t>: </a:t>
            </a:r>
            <a:endParaRPr lang="pt-PT" dirty="0"/>
          </a:p>
          <a:p>
            <a:pPr lvl="2" algn="just">
              <a:buFont typeface="Wingdings" panose="020B0604020202020204" pitchFamily="34" charset="0"/>
              <a:buChar char="q"/>
            </a:pPr>
            <a:r>
              <a:rPr lang="pt-PT" err="1">
                <a:ea typeface="+mn-lt"/>
                <a:cs typeface="+mn-lt"/>
              </a:rPr>
              <a:t>Follow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instructions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>
                <a:ea typeface="+mn-lt"/>
                <a:cs typeface="+mn-lt"/>
                <a:hlinkClick r:id="rId4"/>
              </a:rPr>
              <a:t>https://git-scm.com/download/mac</a:t>
            </a:r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Linux: </a:t>
            </a:r>
            <a:endParaRPr lang="pt-PT" dirty="0"/>
          </a:p>
          <a:p>
            <a:pPr lvl="2" algn="just">
              <a:buFont typeface="Wingdings" panose="020B0604020202020204" pitchFamily="34" charset="0"/>
              <a:buChar char="q"/>
            </a:pPr>
            <a:r>
              <a:rPr lang="pt-PT" dirty="0">
                <a:ea typeface="+mn-lt"/>
                <a:cs typeface="+mn-lt"/>
              </a:rPr>
              <a:t>$ </a:t>
            </a:r>
            <a:r>
              <a:rPr lang="pt-PT" err="1">
                <a:ea typeface="+mn-lt"/>
                <a:cs typeface="+mn-lt"/>
              </a:rPr>
              <a:t>sudo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apt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install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git-all</a:t>
            </a:r>
            <a:endParaRPr lang="pt-PT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SetUp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7917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Setting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Up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the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Development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Environment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Creating</a:t>
            </a:r>
            <a:r>
              <a:rPr lang="pt-PT" dirty="0">
                <a:ea typeface="+mn-lt"/>
                <a:cs typeface="+mn-lt"/>
              </a:rPr>
              <a:t> a virtual </a:t>
            </a:r>
            <a:r>
              <a:rPr lang="pt-PT" dirty="0" err="1">
                <a:ea typeface="+mn-lt"/>
                <a:cs typeface="+mn-lt"/>
              </a:rPr>
              <a:t>environment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conda (</a:t>
            </a:r>
            <a:r>
              <a:rPr lang="pt-PT" dirty="0" err="1">
                <a:ea typeface="+mn-lt"/>
                <a:cs typeface="+mn-lt"/>
              </a:rPr>
              <a:t>optional</a:t>
            </a:r>
            <a:r>
              <a:rPr lang="pt-PT" dirty="0">
                <a:ea typeface="+mn-lt"/>
                <a:cs typeface="+mn-lt"/>
              </a:rPr>
              <a:t>):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Create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environment</a:t>
            </a:r>
            <a:r>
              <a:rPr lang="pt-PT" dirty="0">
                <a:ea typeface="+mn-lt"/>
                <a:cs typeface="+mn-lt"/>
              </a:rPr>
              <a:t>  </a:t>
            </a:r>
            <a:r>
              <a:rPr lang="pt-PT" dirty="0" err="1">
                <a:ea typeface="+mn-lt"/>
                <a:cs typeface="+mn-lt"/>
              </a:rPr>
              <a:t>called</a:t>
            </a:r>
            <a:r>
              <a:rPr lang="pt-PT" dirty="0">
                <a:ea typeface="+mn-lt"/>
                <a:cs typeface="+mn-lt"/>
              </a:rPr>
              <a:t> ml-</a:t>
            </a:r>
            <a:r>
              <a:rPr lang="pt-PT" dirty="0" err="1">
                <a:ea typeface="+mn-lt"/>
                <a:cs typeface="+mn-lt"/>
              </a:rPr>
              <a:t>hands</a:t>
            </a:r>
            <a:r>
              <a:rPr lang="pt-PT" dirty="0">
                <a:ea typeface="+mn-lt"/>
                <a:cs typeface="+mn-lt"/>
              </a:rPr>
              <a:t>-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python</a:t>
            </a:r>
            <a:r>
              <a:rPr lang="pt-PT" dirty="0">
                <a:ea typeface="+mn-lt"/>
                <a:cs typeface="+mn-lt"/>
              </a:rPr>
              <a:t> 3.10: </a:t>
            </a:r>
            <a:endParaRPr lang="pt-PT"/>
          </a:p>
          <a:p>
            <a:pPr lvl="2" algn="just">
              <a:buFont typeface="Wingdings" panose="020B0604020202020204" pitchFamily="34" charset="0"/>
              <a:buChar char="q"/>
            </a:pPr>
            <a:r>
              <a:rPr lang="pt-PT" dirty="0">
                <a:ea typeface="+mn-lt"/>
                <a:cs typeface="+mn-lt"/>
              </a:rPr>
              <a:t>$ conda </a:t>
            </a:r>
            <a:r>
              <a:rPr lang="pt-PT" dirty="0" err="1">
                <a:ea typeface="+mn-lt"/>
                <a:cs typeface="+mn-lt"/>
              </a:rPr>
              <a:t>create</a:t>
            </a:r>
            <a:r>
              <a:rPr lang="pt-PT" dirty="0">
                <a:ea typeface="+mn-lt"/>
                <a:cs typeface="+mn-lt"/>
              </a:rPr>
              <a:t> -n ml-</a:t>
            </a:r>
            <a:r>
              <a:rPr lang="pt-PT" dirty="0" err="1">
                <a:ea typeface="+mn-lt"/>
                <a:cs typeface="+mn-lt"/>
              </a:rPr>
              <a:t>hands</a:t>
            </a:r>
            <a:r>
              <a:rPr lang="pt-PT" dirty="0">
                <a:ea typeface="+mn-lt"/>
                <a:cs typeface="+mn-lt"/>
              </a:rPr>
              <a:t>-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python</a:t>
            </a:r>
            <a:r>
              <a:rPr lang="pt-PT" dirty="0">
                <a:ea typeface="+mn-lt"/>
                <a:cs typeface="+mn-lt"/>
              </a:rPr>
              <a:t>=3.10 </a:t>
            </a:r>
          </a:p>
          <a:p>
            <a:pPr lvl="2" algn="just">
              <a:buFont typeface="Wingdings" panose="020B0604020202020204" pitchFamily="34" charset="0"/>
              <a:buChar char="q"/>
            </a:pPr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To </a:t>
            </a:r>
            <a:r>
              <a:rPr lang="pt-PT" dirty="0" err="1">
                <a:ea typeface="+mn-lt"/>
                <a:cs typeface="+mn-lt"/>
              </a:rPr>
              <a:t>activate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environment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run</a:t>
            </a:r>
            <a:r>
              <a:rPr lang="pt-PT" dirty="0">
                <a:ea typeface="+mn-lt"/>
                <a:cs typeface="+mn-lt"/>
              </a:rPr>
              <a:t>: </a:t>
            </a:r>
          </a:p>
          <a:p>
            <a:pPr lvl="2" algn="just">
              <a:buFont typeface="Wingdings" panose="020B0604020202020204" pitchFamily="34" charset="0"/>
              <a:buChar char="q"/>
            </a:pPr>
            <a:r>
              <a:rPr lang="pt-PT" dirty="0">
                <a:ea typeface="+mn-lt"/>
                <a:cs typeface="+mn-lt"/>
              </a:rPr>
              <a:t>$ conda </a:t>
            </a:r>
            <a:r>
              <a:rPr lang="pt-PT" dirty="0" err="1">
                <a:ea typeface="+mn-lt"/>
                <a:cs typeface="+mn-lt"/>
              </a:rPr>
              <a:t>activate</a:t>
            </a:r>
            <a:r>
              <a:rPr lang="pt-PT" dirty="0">
                <a:ea typeface="+mn-lt"/>
                <a:cs typeface="+mn-lt"/>
              </a:rPr>
              <a:t> ml-</a:t>
            </a:r>
            <a:r>
              <a:rPr lang="pt-PT" dirty="0" err="1">
                <a:ea typeface="+mn-lt"/>
                <a:cs typeface="+mn-lt"/>
              </a:rPr>
              <a:t>hands</a:t>
            </a:r>
            <a:r>
              <a:rPr lang="pt-PT" dirty="0">
                <a:ea typeface="+mn-lt"/>
                <a:cs typeface="+mn-lt"/>
              </a:rPr>
              <a:t>-</a:t>
            </a:r>
            <a:r>
              <a:rPr lang="pt-PT" dirty="0" err="1">
                <a:ea typeface="+mn-lt"/>
                <a:cs typeface="+mn-lt"/>
              </a:rPr>
              <a:t>on</a:t>
            </a:r>
          </a:p>
          <a:p>
            <a:pPr lvl="2" algn="just">
              <a:buFont typeface="Wingdings" panose="020B0604020202020204" pitchFamily="34" charset="0"/>
              <a:buChar char="q"/>
            </a:pPr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To </a:t>
            </a:r>
            <a:r>
              <a:rPr lang="pt-PT" dirty="0" err="1">
                <a:ea typeface="+mn-lt"/>
                <a:cs typeface="+mn-lt"/>
              </a:rPr>
              <a:t>deactivate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environment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run</a:t>
            </a:r>
            <a:r>
              <a:rPr lang="pt-PT" dirty="0">
                <a:ea typeface="+mn-lt"/>
                <a:cs typeface="+mn-lt"/>
              </a:rPr>
              <a:t>: </a:t>
            </a:r>
            <a:endParaRPr lang="pt-PT"/>
          </a:p>
          <a:p>
            <a:pPr lvl="2" algn="just">
              <a:buFont typeface="Wingdings" panose="020B0604020202020204" pitchFamily="34" charset="0"/>
              <a:buChar char="q"/>
            </a:pPr>
            <a:r>
              <a:rPr lang="pt-PT" dirty="0">
                <a:ea typeface="+mn-lt"/>
                <a:cs typeface="+mn-lt"/>
              </a:rPr>
              <a:t>$ conda </a:t>
            </a:r>
            <a:r>
              <a:rPr lang="pt-PT" err="1">
                <a:ea typeface="+mn-lt"/>
                <a:cs typeface="+mn-lt"/>
              </a:rPr>
              <a:t>deactivate</a:t>
            </a:r>
            <a:endParaRPr lang="pt-PT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SetUp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8359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Setting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Up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the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Development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Environment</a:t>
            </a:r>
            <a:endParaRPr lang="pt-PT" dirty="0" err="1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r>
              <a:rPr lang="pt-PT" dirty="0">
                <a:ea typeface="+mn-lt"/>
                <a:cs typeface="+mn-lt"/>
              </a:rPr>
              <a:t>Clone 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following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repository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your</a:t>
            </a:r>
            <a:r>
              <a:rPr lang="pt-PT" dirty="0">
                <a:ea typeface="+mn-lt"/>
                <a:cs typeface="+mn-lt"/>
              </a:rPr>
              <a:t> local </a:t>
            </a:r>
            <a:r>
              <a:rPr lang="pt-PT" dirty="0" err="1">
                <a:ea typeface="+mn-lt"/>
                <a:cs typeface="+mn-lt"/>
              </a:rPr>
              <a:t>machine</a:t>
            </a:r>
            <a:r>
              <a:rPr lang="pt-PT" dirty="0">
                <a:ea typeface="+mn-lt"/>
                <a:cs typeface="+mn-lt"/>
              </a:rPr>
              <a:t>: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$ </a:t>
            </a:r>
            <a:r>
              <a:rPr lang="pt-PT" dirty="0" err="1">
                <a:ea typeface="+mn-lt"/>
                <a:cs typeface="+mn-lt"/>
              </a:rPr>
              <a:t>git</a:t>
            </a:r>
            <a:r>
              <a:rPr lang="pt-PT" dirty="0">
                <a:ea typeface="+mn-lt"/>
                <a:cs typeface="+mn-lt"/>
              </a:rPr>
              <a:t> clone https://github.com/LCDA-UCP/ml-hands-on.git</a:t>
            </a:r>
            <a:endParaRPr lang="pt-PT">
              <a:ea typeface="+mn-lt"/>
              <a:cs typeface="+mn-lt"/>
            </a:endParaRPr>
          </a:p>
          <a:p>
            <a:pPr algn="just"/>
            <a:endParaRPr lang="pt-PT"/>
          </a:p>
          <a:p>
            <a:pPr algn="just"/>
            <a:r>
              <a:rPr lang="pt-PT" dirty="0">
                <a:ea typeface="+mn-lt"/>
                <a:cs typeface="+mn-lt"/>
              </a:rPr>
              <a:t>Open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project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your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favorite</a:t>
            </a:r>
            <a:r>
              <a:rPr lang="pt-PT" dirty="0">
                <a:ea typeface="+mn-lt"/>
                <a:cs typeface="+mn-lt"/>
              </a:rPr>
              <a:t> IDE: </a:t>
            </a:r>
            <a:endParaRPr lang="pt-PT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Pycharm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Visual </a:t>
            </a:r>
            <a:r>
              <a:rPr lang="pt-PT" dirty="0" err="1">
                <a:ea typeface="+mn-lt"/>
                <a:cs typeface="+mn-lt"/>
              </a:rPr>
              <a:t>Studio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Code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dirty="0" err="1">
                <a:ea typeface="+mn-lt"/>
                <a:cs typeface="+mn-lt"/>
              </a:rPr>
              <a:t>recommended</a:t>
            </a:r>
            <a:r>
              <a:rPr lang="pt-PT" dirty="0">
                <a:ea typeface="+mn-lt"/>
                <a:cs typeface="+mn-lt"/>
              </a:rPr>
              <a:t> </a:t>
            </a:r>
            <a:endParaRPr lang="pt-PT"/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r>
              <a:rPr lang="pt-PT" dirty="0">
                <a:ea typeface="+mn-lt"/>
                <a:cs typeface="+mn-lt"/>
              </a:rPr>
              <a:t>Set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project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interpreter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previous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environment</a:t>
            </a:r>
            <a:r>
              <a:rPr lang="pt-PT" dirty="0">
                <a:ea typeface="+mn-lt"/>
                <a:cs typeface="+mn-lt"/>
              </a:rPr>
              <a:t>. </a:t>
            </a:r>
            <a:endParaRPr lang="pt-PT"/>
          </a:p>
          <a:p>
            <a:pPr algn="just"/>
            <a:endParaRPr lang="pt-PT"/>
          </a:p>
          <a:p>
            <a:pPr algn="just"/>
            <a:r>
              <a:rPr lang="pt-PT" dirty="0" err="1">
                <a:ea typeface="+mn-lt"/>
                <a:cs typeface="+mn-lt"/>
              </a:rPr>
              <a:t>Install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requirements</a:t>
            </a:r>
            <a:r>
              <a:rPr lang="pt-PT" dirty="0">
                <a:ea typeface="+mn-lt"/>
                <a:cs typeface="+mn-lt"/>
              </a:rPr>
              <a:t>: </a:t>
            </a:r>
            <a:endParaRPr lang="pt-PT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$ </a:t>
            </a:r>
            <a:r>
              <a:rPr lang="pt-PT" dirty="0" err="1">
                <a:ea typeface="+mn-lt"/>
                <a:cs typeface="+mn-lt"/>
              </a:rPr>
              <a:t>pip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install</a:t>
            </a:r>
            <a:r>
              <a:rPr lang="pt-PT" dirty="0">
                <a:ea typeface="+mn-lt"/>
                <a:cs typeface="+mn-lt"/>
              </a:rPr>
              <a:t> -r requirements.txt</a:t>
            </a:r>
            <a:endParaRPr lang="pt-PT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SetUp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198490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Setting Up the Development Environment</vt:lpstr>
      <vt:lpstr>Setting Up the Development Environment</vt:lpstr>
      <vt:lpstr>Setting Up the Development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20</cp:revision>
  <dcterms:created xsi:type="dcterms:W3CDTF">2025-01-22T19:00:34Z</dcterms:created>
  <dcterms:modified xsi:type="dcterms:W3CDTF">2025-01-22T19:06:13Z</dcterms:modified>
</cp:coreProperties>
</file>