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76" r:id="rId4"/>
    <p:sldId id="277" r:id="rId5"/>
    <p:sldId id="394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396" r:id="rId17"/>
    <p:sldId id="288" r:id="rId18"/>
    <p:sldId id="395" r:id="rId19"/>
    <p:sldId id="289" r:id="rId20"/>
    <p:sldId id="397" r:id="rId21"/>
    <p:sldId id="290" r:id="rId22"/>
    <p:sldId id="291" r:id="rId2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C0319-860D-C4C1-554A-1E333BB4A83F}" v="343" dt="2025-01-22T18:58:19.235"/>
    <p1510:client id="{209E21FF-3520-DC8F-1399-1B01A2FF4F2F}" v="39" dt="2025-01-22T18:24:12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22/01/2025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joyalgorithms.com/blogs/supervised-unsupervised-and-semisupervised-learning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joyalgorithms.com/blogs/supervised-unsupervised-and-semisupervised-learni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njoyalgorithms.com/blogs/supervised-unsupervised-and-semisupervised-learn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pidops.com/blog/generative-ai-tool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*https:/news.wildintelligence.xyz/p/328-million-terabytes-of-dat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minebozkus.medium.com/exploring-the-iris-flower-dataset-4e000bcc266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dirty="0" err="1">
                <a:ea typeface="+mn-lt"/>
                <a:cs typeface="+mn-lt"/>
              </a:rPr>
              <a:t>Degree</a:t>
            </a:r>
            <a:r>
              <a:rPr lang="pt-PT" sz="2000" b="1" dirty="0">
                <a:ea typeface="+mn-lt"/>
                <a:cs typeface="+mn-lt"/>
              </a:rPr>
              <a:t> in </a:t>
            </a:r>
            <a:r>
              <a:rPr lang="pt-PT" sz="2000" b="1" dirty="0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dirty="0" err="1">
                <a:ea typeface="+mn-lt"/>
                <a:cs typeface="+mn-lt"/>
              </a:rPr>
              <a:t>Science</a:t>
            </a:r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 1 - T​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748688" y="4279966"/>
            <a:ext cx="6694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cs typeface="Calibri"/>
              </a:rPr>
              <a:t>Introduction to Machine Learning</a:t>
            </a:r>
            <a:endParaRPr lang="pt-PT" sz="2000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Text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D53172C3-888C-9868-9047-C68010841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67" b="11779"/>
          <a:stretch/>
        </p:blipFill>
        <p:spPr>
          <a:xfrm>
            <a:off x="4733066" y="3380829"/>
            <a:ext cx="4614787" cy="2482517"/>
          </a:xfrm>
          <a:prstGeom prst="rect">
            <a:avLst/>
          </a:prstGeom>
        </p:spPr>
      </p:pic>
      <p:pic>
        <p:nvPicPr>
          <p:cNvPr id="12" name="Imagem 11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00775A46-6C30-DDBC-7B71-6591C8FBEF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5" t="25083" r="-182" b="30361"/>
          <a:stretch/>
        </p:blipFill>
        <p:spPr>
          <a:xfrm>
            <a:off x="4728561" y="1816918"/>
            <a:ext cx="4610074" cy="155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Audio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10" name="Imagem 9" descr="Uma imagem com design, Gráficos, vestuário, ilustração&#10;&#10;Descrição gerada automaticamente">
            <a:extLst>
              <a:ext uri="{FF2B5EF4-FFF2-40B4-BE49-F238E27FC236}">
                <a16:creationId xmlns:a16="http://schemas.microsoft.com/office/drawing/2014/main" id="{9D7BDC47-A960-C5B6-61A0-1FEAD590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552" y="1691971"/>
            <a:ext cx="575622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67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>
                <a:latin typeface="Aptos"/>
                <a:cs typeface="Arial"/>
              </a:rPr>
              <a:t>Time series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78E7AB52-F2C6-0874-192F-ADF377C4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448" y="1588900"/>
            <a:ext cx="7144987" cy="44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1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Graph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10" name="Imagem 9" descr="Uma imagem com diagrama, captura de ecrã, texto, círculo&#10;&#10;Descrição gerada automaticamente">
            <a:extLst>
              <a:ext uri="{FF2B5EF4-FFF2-40B4-BE49-F238E27FC236}">
                <a16:creationId xmlns:a16="http://schemas.microsoft.com/office/drawing/2014/main" id="{5C954E73-5603-855B-95F9-53D26673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446" y="1571063"/>
            <a:ext cx="544605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8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Components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335"/>
            <a:ext cx="10579865" cy="458085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pPr algn="just"/>
            <a:endParaRPr lang="pt-PT">
              <a:latin typeface="Aptos"/>
              <a:cs typeface="Arial"/>
            </a:endParaRPr>
          </a:p>
          <a:p>
            <a:pPr algn="just"/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Data </a:t>
            </a:r>
            <a:r>
              <a:rPr lang="pt-PT" sz="2000" b="1" dirty="0" err="1">
                <a:solidFill>
                  <a:srgbClr val="092953"/>
                </a:solidFill>
                <a:ea typeface="+mn-lt"/>
                <a:cs typeface="+mn-lt"/>
              </a:rPr>
              <a:t>storage</a:t>
            </a:r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: </a:t>
            </a:r>
            <a:r>
              <a:rPr lang="pt-PT" sz="2000" dirty="0" err="1">
                <a:solidFill>
                  <a:srgbClr val="000000"/>
                </a:solidFill>
                <a:ea typeface="+mn-lt"/>
                <a:cs typeface="+mn-lt"/>
              </a:rPr>
              <a:t>every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learning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process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starts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with</a:t>
            </a:r>
            <a:r>
              <a:rPr lang="pt-PT" sz="2000" dirty="0">
                <a:ea typeface="+mn-lt"/>
                <a:cs typeface="+mn-lt"/>
              </a:rPr>
              <a:t> data. Both </a:t>
            </a:r>
            <a:r>
              <a:rPr lang="pt-PT" sz="2000" dirty="0" err="1">
                <a:ea typeface="+mn-lt"/>
                <a:cs typeface="+mn-lt"/>
              </a:rPr>
              <a:t>humans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computers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on</a:t>
            </a:r>
            <a:r>
              <a:rPr lang="pt-PT" sz="2000" dirty="0">
                <a:ea typeface="+mn-lt"/>
                <a:cs typeface="+mn-lt"/>
              </a:rPr>
              <a:t> data </a:t>
            </a:r>
            <a:r>
              <a:rPr lang="pt-PT" sz="2000" dirty="0" err="1">
                <a:ea typeface="+mn-lt"/>
                <a:cs typeface="+mn-lt"/>
              </a:rPr>
              <a:t>storage</a:t>
            </a:r>
            <a:r>
              <a:rPr lang="pt-PT" sz="2000" dirty="0">
                <a:ea typeface="+mn-lt"/>
                <a:cs typeface="+mn-lt"/>
              </a:rPr>
              <a:t> as a fundamental </a:t>
            </a:r>
            <a:r>
              <a:rPr lang="pt-PT" sz="2000" dirty="0" err="1">
                <a:ea typeface="+mn-lt"/>
                <a:cs typeface="+mn-lt"/>
              </a:rPr>
              <a:t>basis</a:t>
            </a:r>
            <a:r>
              <a:rPr lang="pt-PT" sz="2000" dirty="0">
                <a:ea typeface="+mn-lt"/>
                <a:cs typeface="+mn-lt"/>
              </a:rPr>
              <a:t> for more </a:t>
            </a:r>
            <a:r>
              <a:rPr lang="pt-PT" sz="2000" dirty="0" err="1">
                <a:ea typeface="+mn-lt"/>
                <a:cs typeface="+mn-lt"/>
              </a:rPr>
              <a:t>advanced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reasoning</a:t>
            </a:r>
            <a:r>
              <a:rPr lang="pt-PT" sz="2000" dirty="0">
                <a:ea typeface="+mn-lt"/>
                <a:cs typeface="+mn-lt"/>
              </a:rPr>
              <a:t>..</a:t>
            </a:r>
            <a:endParaRPr lang="en-US" sz="2000" dirty="0">
              <a:latin typeface="Aptos"/>
              <a:cs typeface="Arial"/>
            </a:endParaRPr>
          </a:p>
          <a:p>
            <a:pPr algn="just"/>
            <a:r>
              <a:rPr lang="pt-PT" sz="2000" b="1" dirty="0" err="1">
                <a:solidFill>
                  <a:srgbClr val="092953"/>
                </a:solidFill>
                <a:ea typeface="+mn-lt"/>
                <a:cs typeface="+mn-lt"/>
              </a:rPr>
              <a:t>Abstraction</a:t>
            </a:r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involves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extracting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knowledge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from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stored</a:t>
            </a:r>
            <a:r>
              <a:rPr lang="pt-PT" sz="2000" dirty="0">
                <a:ea typeface="+mn-lt"/>
                <a:cs typeface="+mn-lt"/>
              </a:rPr>
              <a:t> data </a:t>
            </a:r>
            <a:r>
              <a:rPr lang="pt-PT" sz="2000" dirty="0" err="1">
                <a:ea typeface="+mn-lt"/>
                <a:cs typeface="+mn-lt"/>
              </a:rPr>
              <a:t>by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forming</a:t>
            </a:r>
            <a:r>
              <a:rPr lang="pt-PT" sz="2000" dirty="0">
                <a:ea typeface="+mn-lt"/>
                <a:cs typeface="+mn-lt"/>
              </a:rPr>
              <a:t> general </a:t>
            </a:r>
            <a:r>
              <a:rPr lang="pt-PT" sz="2000" dirty="0" err="1">
                <a:ea typeface="+mn-lt"/>
                <a:cs typeface="+mn-lt"/>
              </a:rPr>
              <a:t>concepts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that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represent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data as a </a:t>
            </a:r>
            <a:r>
              <a:rPr lang="pt-PT" sz="2000" dirty="0" err="1">
                <a:ea typeface="+mn-lt"/>
                <a:cs typeface="+mn-lt"/>
              </a:rPr>
              <a:t>whole</a:t>
            </a:r>
            <a:r>
              <a:rPr lang="pt-PT" sz="2000" dirty="0">
                <a:ea typeface="+mn-lt"/>
                <a:cs typeface="+mn-lt"/>
              </a:rPr>
              <a:t>. </a:t>
            </a:r>
            <a:endParaRPr lang="pt-PT" sz="2000"/>
          </a:p>
          <a:p>
            <a:pPr algn="just"/>
            <a:r>
              <a:rPr lang="pt-PT" sz="2000" b="1" err="1">
                <a:solidFill>
                  <a:srgbClr val="092953"/>
                </a:solidFill>
                <a:ea typeface="+mn-lt"/>
                <a:cs typeface="+mn-lt"/>
              </a:rPr>
              <a:t>Generalization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involves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leveraging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abstracted</a:t>
            </a:r>
            <a:r>
              <a:rPr lang="pt-PT" sz="2000" dirty="0">
                <a:ea typeface="+mn-lt"/>
                <a:cs typeface="+mn-lt"/>
              </a:rPr>
              <a:t> data to </a:t>
            </a:r>
            <a:r>
              <a:rPr lang="pt-PT" sz="2000" err="1">
                <a:ea typeface="+mn-lt"/>
                <a:cs typeface="+mn-lt"/>
              </a:rPr>
              <a:t>generate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knowledge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inferences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err="1">
                <a:ea typeface="+mn-lt"/>
                <a:cs typeface="+mn-lt"/>
              </a:rPr>
              <a:t>which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subsequently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inform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err="1">
                <a:ea typeface="+mn-lt"/>
                <a:cs typeface="+mn-lt"/>
              </a:rPr>
              <a:t>actions</a:t>
            </a:r>
            <a:r>
              <a:rPr lang="pt-PT" sz="2000" dirty="0">
                <a:ea typeface="+mn-lt"/>
                <a:cs typeface="+mn-lt"/>
              </a:rPr>
              <a:t> in novel </a:t>
            </a:r>
            <a:r>
              <a:rPr lang="pt-PT" sz="2000" err="1">
                <a:ea typeface="+mn-lt"/>
                <a:cs typeface="+mn-lt"/>
              </a:rPr>
              <a:t>situations</a:t>
            </a:r>
            <a:r>
              <a:rPr lang="pt-PT" sz="2000" dirty="0">
                <a:ea typeface="+mn-lt"/>
                <a:cs typeface="+mn-lt"/>
              </a:rPr>
              <a:t>. </a:t>
            </a:r>
            <a:endParaRPr lang="pt-PT" sz="2000"/>
          </a:p>
          <a:p>
            <a:pPr algn="just"/>
            <a:r>
              <a:rPr lang="pt-PT" sz="2000" b="1" dirty="0" err="1">
                <a:solidFill>
                  <a:srgbClr val="092953"/>
                </a:solidFill>
                <a:ea typeface="+mn-lt"/>
                <a:cs typeface="+mn-lt"/>
              </a:rPr>
              <a:t>Evaluation</a:t>
            </a:r>
            <a:r>
              <a:rPr lang="pt-PT" sz="2000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sz="2000" dirty="0">
                <a:ea typeface="+mn-lt"/>
                <a:cs typeface="+mn-lt"/>
              </a:rPr>
              <a:t> serves as a feedback </a:t>
            </a:r>
            <a:r>
              <a:rPr lang="pt-PT" sz="2000" dirty="0" err="1">
                <a:ea typeface="+mn-lt"/>
                <a:cs typeface="+mn-lt"/>
              </a:rPr>
              <a:t>mechanism</a:t>
            </a:r>
            <a:r>
              <a:rPr lang="pt-PT" sz="2000" dirty="0">
                <a:ea typeface="+mn-lt"/>
                <a:cs typeface="+mn-lt"/>
              </a:rPr>
              <a:t>, </a:t>
            </a:r>
            <a:r>
              <a:rPr lang="pt-PT" sz="2000" dirty="0" err="1">
                <a:ea typeface="+mn-lt"/>
                <a:cs typeface="+mn-lt"/>
              </a:rPr>
              <a:t>measuring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the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effectiveness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acquired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knowledge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and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offering</a:t>
            </a:r>
            <a:r>
              <a:rPr lang="pt-PT" sz="2000" dirty="0">
                <a:ea typeface="+mn-lt"/>
                <a:cs typeface="+mn-lt"/>
              </a:rPr>
              <a:t> insights for </a:t>
            </a:r>
            <a:r>
              <a:rPr lang="pt-PT" sz="2000" dirty="0" err="1">
                <a:ea typeface="+mn-lt"/>
                <a:cs typeface="+mn-lt"/>
              </a:rPr>
              <a:t>possible</a:t>
            </a:r>
            <a:r>
              <a:rPr lang="pt-PT" sz="2000" dirty="0">
                <a:ea typeface="+mn-lt"/>
                <a:cs typeface="+mn-lt"/>
              </a:rPr>
              <a:t> </a:t>
            </a:r>
            <a:r>
              <a:rPr lang="pt-PT" sz="2000" dirty="0" err="1">
                <a:ea typeface="+mn-lt"/>
                <a:cs typeface="+mn-lt"/>
              </a:rPr>
              <a:t>enhancements</a:t>
            </a:r>
            <a:r>
              <a:rPr lang="pt-PT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9" name="Fluxograma: Documento 8">
            <a:extLst>
              <a:ext uri="{FF2B5EF4-FFF2-40B4-BE49-F238E27FC236}">
                <a16:creationId xmlns:a16="http://schemas.microsoft.com/office/drawing/2014/main" id="{D1D0CF5B-C6BC-4438-73BC-FA54089548B2}"/>
              </a:ext>
            </a:extLst>
          </p:cNvPr>
          <p:cNvSpPr/>
          <p:nvPr/>
        </p:nvSpPr>
        <p:spPr>
          <a:xfrm>
            <a:off x="7135091" y="1391870"/>
            <a:ext cx="1237012" cy="1217220"/>
          </a:xfrm>
          <a:prstGeom prst="flowChartDocumen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" name="Marcador de Posição de Conteúdo 7" descr="Uma imagem com mola, círculo, natureza&#10;&#10;Descrição gerada automaticamente">
            <a:extLst>
              <a:ext uri="{FF2B5EF4-FFF2-40B4-BE49-F238E27FC236}">
                <a16:creationId xmlns:a16="http://schemas.microsoft.com/office/drawing/2014/main" id="{60263F08-0CBE-4FEE-72F1-C4DD76B1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696" y="1357477"/>
            <a:ext cx="1292061" cy="129206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5450559-89D3-AD40-3AF6-8DA7DAB6415B}"/>
              </a:ext>
            </a:extLst>
          </p:cNvPr>
          <p:cNvSpPr txBox="1"/>
          <p:nvPr/>
        </p:nvSpPr>
        <p:spPr>
          <a:xfrm>
            <a:off x="1880259" y="2035117"/>
            <a:ext cx="7639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Data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398ACDF-E037-69D0-40F7-BB71C1D9D094}"/>
              </a:ext>
            </a:extLst>
          </p:cNvPr>
          <p:cNvSpPr txBox="1"/>
          <p:nvPr/>
        </p:nvSpPr>
        <p:spPr>
          <a:xfrm>
            <a:off x="1514104" y="2747636"/>
            <a:ext cx="14764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/>
              <a:t>Data </a:t>
            </a:r>
            <a:r>
              <a:rPr lang="pt-PT" err="1"/>
              <a:t>Storage</a:t>
            </a:r>
          </a:p>
        </p:txBody>
      </p:sp>
      <p:pic>
        <p:nvPicPr>
          <p:cNvPr id="18" name="Imagem 17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81911C84-F50E-9DE2-6C0D-B7F977A7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665" y="1170197"/>
            <a:ext cx="1739736" cy="173973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327664-BEE9-4EA9-2FDC-C202EDD4C826}"/>
              </a:ext>
            </a:extLst>
          </p:cNvPr>
          <p:cNvSpPr txBox="1"/>
          <p:nvPr/>
        </p:nvSpPr>
        <p:spPr>
          <a:xfrm>
            <a:off x="4324597" y="2717948"/>
            <a:ext cx="134785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Abstraction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7422B2D-4434-94AB-3BD1-5CDCCEA1C314}"/>
              </a:ext>
            </a:extLst>
          </p:cNvPr>
          <p:cNvSpPr txBox="1"/>
          <p:nvPr/>
        </p:nvSpPr>
        <p:spPr>
          <a:xfrm>
            <a:off x="6937168" y="2737740"/>
            <a:ext cx="1634837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Generalization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727E6C4-6A2E-C5C3-9301-030F3B2C34FD}"/>
              </a:ext>
            </a:extLst>
          </p:cNvPr>
          <p:cNvSpPr txBox="1"/>
          <p:nvPr/>
        </p:nvSpPr>
        <p:spPr>
          <a:xfrm>
            <a:off x="9527171" y="2717948"/>
            <a:ext cx="1238993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Evaluation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3C140D5-859D-CB46-D204-063398817B27}"/>
              </a:ext>
            </a:extLst>
          </p:cNvPr>
          <p:cNvSpPr txBox="1"/>
          <p:nvPr/>
        </p:nvSpPr>
        <p:spPr>
          <a:xfrm>
            <a:off x="4413662" y="2005428"/>
            <a:ext cx="116972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Concepts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2D6961-6AA9-B59B-9FC2-3458F8A505C4}"/>
              </a:ext>
            </a:extLst>
          </p:cNvPr>
          <p:cNvSpPr txBox="1"/>
          <p:nvPr/>
        </p:nvSpPr>
        <p:spPr>
          <a:xfrm>
            <a:off x="7135090" y="1837194"/>
            <a:ext cx="1238993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err="1"/>
              <a:t>Inferences</a:t>
            </a:r>
          </a:p>
        </p:txBody>
      </p:sp>
      <p:pic>
        <p:nvPicPr>
          <p:cNvPr id="30" name="Imagem 29" descr="Uma imagem com preto, escuridão&#10;&#10;Descrição gerada automaticamente">
            <a:extLst>
              <a:ext uri="{FF2B5EF4-FFF2-40B4-BE49-F238E27FC236}">
                <a16:creationId xmlns:a16="http://schemas.microsoft.com/office/drawing/2014/main" id="{F6913592-0645-250A-77B7-73B4D6CF1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094" y="1259263"/>
            <a:ext cx="1413165" cy="1442853"/>
          </a:xfrm>
          <a:prstGeom prst="rect">
            <a:avLst/>
          </a:prstGeom>
        </p:spPr>
      </p:pic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19526EC2-CE1F-E670-5D6A-8E5FDCC7BA28}"/>
              </a:ext>
            </a:extLst>
          </p:cNvPr>
          <p:cNvCxnSpPr/>
          <p:nvPr/>
        </p:nvCxnSpPr>
        <p:spPr>
          <a:xfrm flipV="1">
            <a:off x="2996194" y="2059559"/>
            <a:ext cx="1072375" cy="14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xão reta unidirecional 33">
            <a:extLst>
              <a:ext uri="{FF2B5EF4-FFF2-40B4-BE49-F238E27FC236}">
                <a16:creationId xmlns:a16="http://schemas.microsoft.com/office/drawing/2014/main" id="{558015F3-9549-D2A5-2F62-2AD3934DB78C}"/>
              </a:ext>
            </a:extLst>
          </p:cNvPr>
          <p:cNvCxnSpPr>
            <a:cxnSpLocks/>
          </p:cNvCxnSpPr>
          <p:nvPr/>
        </p:nvCxnSpPr>
        <p:spPr>
          <a:xfrm flipV="1">
            <a:off x="5960560" y="2050266"/>
            <a:ext cx="1072375" cy="14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xão reta unidirecional 35">
            <a:extLst>
              <a:ext uri="{FF2B5EF4-FFF2-40B4-BE49-F238E27FC236}">
                <a16:creationId xmlns:a16="http://schemas.microsoft.com/office/drawing/2014/main" id="{7F7009C3-34D9-C128-73C4-E5D406EAB1D9}"/>
              </a:ext>
            </a:extLst>
          </p:cNvPr>
          <p:cNvCxnSpPr>
            <a:cxnSpLocks/>
          </p:cNvCxnSpPr>
          <p:nvPr/>
        </p:nvCxnSpPr>
        <p:spPr>
          <a:xfrm flipV="1">
            <a:off x="8469584" y="1985217"/>
            <a:ext cx="1072375" cy="148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84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pt-PT"/>
          </a:p>
          <a:p>
            <a:pPr>
              <a:buNone/>
            </a:pPr>
            <a:r>
              <a:rPr lang="en-US" i="1">
                <a:ea typeface="+mn-lt"/>
                <a:cs typeface="+mn-lt"/>
              </a:rPr>
              <a:t>“A computer program is said to learn from experience E with respect to some class of tasks T and performance measure P, if its performance at tasks in T, as measured by P, improves with experience E. ” 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           Tom Mitchell. Machine Learning 1997.</a:t>
            </a: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48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Supervised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labeled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paired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corresponding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labels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mapping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inputs to outputs, </a:t>
            </a:r>
            <a:r>
              <a:rPr lang="pt-PT" dirty="0" err="1">
                <a:ea typeface="+mn-lt"/>
                <a:cs typeface="+mn-lt"/>
              </a:rPr>
              <a:t>allowing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make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 </a:t>
            </a:r>
            <a:endParaRPr lang="pt-PT" dirty="0"/>
          </a:p>
          <a:p>
            <a:pPr algn="just"/>
            <a:endParaRPr lang="pt-PT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diagrama&#10;&#10;Os conteúdos gerados pela IA podem estar incorretos.">
            <a:extLst>
              <a:ext uri="{FF2B5EF4-FFF2-40B4-BE49-F238E27FC236}">
                <a16:creationId xmlns:a16="http://schemas.microsoft.com/office/drawing/2014/main" id="{C7C033FE-41A7-40AE-BB86-CF1CED2E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12"/>
          <a:stretch/>
        </p:blipFill>
        <p:spPr>
          <a:xfrm>
            <a:off x="2141837" y="3434148"/>
            <a:ext cx="6569675" cy="30891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68436A6-96CF-27EE-A9EB-76600A8333DE}"/>
              </a:ext>
            </a:extLst>
          </p:cNvPr>
          <p:cNvSpPr txBox="1"/>
          <p:nvPr/>
        </p:nvSpPr>
        <p:spPr>
          <a:xfrm>
            <a:off x="2327189" y="6384323"/>
            <a:ext cx="596625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50" dirty="0">
                <a:ea typeface="+mn-lt"/>
                <a:cs typeface="+mn-lt"/>
                <a:hlinkClick r:id="rId4"/>
              </a:rPr>
              <a:t>https://www.enjoyalgorithms.com/blogs/supervised-unsupervised-and-semisupervised-learning</a:t>
            </a:r>
            <a:endParaRPr lang="pt-PT" sz="1050" dirty="0">
              <a:ea typeface="+mn-lt"/>
              <a:cs typeface="+mn-lt"/>
            </a:endParaRP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948761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Unsupervised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involves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working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unlabeled</a:t>
            </a:r>
            <a:r>
              <a:rPr lang="pt-PT" dirty="0">
                <a:ea typeface="+mn-lt"/>
                <a:cs typeface="+mn-lt"/>
              </a:rPr>
              <a:t> data,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</a:t>
            </a:r>
            <a:r>
              <a:rPr lang="pt-PT" dirty="0">
                <a:ea typeface="+mn-lt"/>
                <a:cs typeface="+mn-lt"/>
              </a:rPr>
              <a:t> explores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inherent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structure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patterns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</a:t>
            </a:r>
            <a:r>
              <a:rPr lang="pt-PT" dirty="0" err="1">
                <a:ea typeface="+mn-lt"/>
                <a:cs typeface="+mn-lt"/>
              </a:rPr>
              <a:t>without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explicit</a:t>
            </a:r>
            <a:r>
              <a:rPr lang="pt-PT" dirty="0">
                <a:ea typeface="+mn-lt"/>
                <a:cs typeface="+mn-lt"/>
              </a:rPr>
              <a:t> output </a:t>
            </a:r>
            <a:r>
              <a:rPr lang="pt-PT" dirty="0" err="1">
                <a:ea typeface="+mn-lt"/>
                <a:cs typeface="+mn-lt"/>
              </a:rPr>
              <a:t>guidance</a:t>
            </a:r>
            <a:r>
              <a:rPr lang="pt-PT" dirty="0">
                <a:ea typeface="+mn-lt"/>
                <a:cs typeface="+mn-lt"/>
              </a:rPr>
              <a:t>. </a:t>
            </a:r>
            <a:endParaRPr lang="pt-PT" dirty="0"/>
          </a:p>
          <a:p>
            <a:pPr algn="just"/>
            <a:endParaRPr lang="pt-PT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8" name="Imagem 7" descr="Uma imagem com texto, captura de ecrã&#10;&#10;Os conteúdos gerados pela IA podem estar incorretos.">
            <a:extLst>
              <a:ext uri="{FF2B5EF4-FFF2-40B4-BE49-F238E27FC236}">
                <a16:creationId xmlns:a16="http://schemas.microsoft.com/office/drawing/2014/main" id="{2BA04532-2738-089C-E857-B1F9EA7EA9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09" t="30631" r="4981" b="12913"/>
          <a:stretch/>
        </p:blipFill>
        <p:spPr>
          <a:xfrm>
            <a:off x="2481649" y="3516526"/>
            <a:ext cx="7223704" cy="250224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F12C98B-CFB2-2B4B-5F51-29CC12FBED36}"/>
              </a:ext>
            </a:extLst>
          </p:cNvPr>
          <p:cNvSpPr txBox="1"/>
          <p:nvPr/>
        </p:nvSpPr>
        <p:spPr>
          <a:xfrm>
            <a:off x="3120081" y="6106296"/>
            <a:ext cx="596625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50" dirty="0">
                <a:ea typeface="+mn-lt"/>
                <a:cs typeface="+mn-lt"/>
                <a:hlinkClick r:id="rId4"/>
              </a:rPr>
              <a:t>https://www.enjoyalgorithms.com/blogs/supervised-unsupervised-and-semisupervised-learning</a:t>
            </a:r>
            <a:endParaRPr lang="pt-PT" sz="1050" dirty="0">
              <a:ea typeface="+mn-lt"/>
              <a:cs typeface="+mn-lt"/>
            </a:endParaRP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112982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Semi-supervised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combines </a:t>
            </a:r>
            <a:r>
              <a:rPr lang="pt-PT" dirty="0" err="1">
                <a:ea typeface="+mn-lt"/>
                <a:cs typeface="+mn-lt"/>
              </a:rPr>
              <a:t>labeled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unlabeled</a:t>
            </a:r>
            <a:r>
              <a:rPr lang="pt-PT" dirty="0">
                <a:ea typeface="+mn-lt"/>
                <a:cs typeface="+mn-lt"/>
              </a:rPr>
              <a:t> data for training.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aims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leverage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benefits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both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unsupervised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often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useful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obtaining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labeled</a:t>
            </a:r>
            <a:r>
              <a:rPr lang="pt-PT" dirty="0">
                <a:ea typeface="+mn-lt"/>
                <a:cs typeface="+mn-lt"/>
              </a:rPr>
              <a:t> data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costly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time-</a:t>
            </a:r>
            <a:r>
              <a:rPr lang="pt-PT" dirty="0" err="1">
                <a:ea typeface="+mn-lt"/>
                <a:cs typeface="+mn-lt"/>
              </a:rPr>
              <a:t>consuming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Tipo de letra, diagrama&#10;&#10;Os conteúdos gerados pela IA podem estar incorretos.">
            <a:extLst>
              <a:ext uri="{FF2B5EF4-FFF2-40B4-BE49-F238E27FC236}">
                <a16:creationId xmlns:a16="http://schemas.microsoft.com/office/drawing/2014/main" id="{4E21C4CD-1F8A-541A-8103-2CFE6CDF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8" t="19820" b="7050"/>
          <a:stretch/>
        </p:blipFill>
        <p:spPr>
          <a:xfrm>
            <a:off x="2739081" y="3427253"/>
            <a:ext cx="6713842" cy="285277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F8640B-9F80-3E66-5419-C15B86D9A4AC}"/>
              </a:ext>
            </a:extLst>
          </p:cNvPr>
          <p:cNvSpPr txBox="1"/>
          <p:nvPr/>
        </p:nvSpPr>
        <p:spPr>
          <a:xfrm>
            <a:off x="3120081" y="6188674"/>
            <a:ext cx="5966253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050" dirty="0">
                <a:ea typeface="+mn-lt"/>
                <a:cs typeface="+mn-lt"/>
                <a:hlinkClick r:id="rId4"/>
              </a:rPr>
              <a:t>https://www.enjoyalgorithms.com/blogs/supervised-unsupervised-and-semisupervised-learning</a:t>
            </a:r>
            <a:endParaRPr lang="pt-PT" sz="1050" dirty="0">
              <a:ea typeface="+mn-lt"/>
              <a:cs typeface="+mn-lt"/>
            </a:endParaRPr>
          </a:p>
          <a:p>
            <a:endParaRPr lang="pt-PT" sz="1050" dirty="0"/>
          </a:p>
        </p:txBody>
      </p:sp>
    </p:spTree>
    <p:extLst>
      <p:ext uri="{BB962C8B-B14F-4D97-AF65-F5344CB8AC3E}">
        <p14:creationId xmlns:p14="http://schemas.microsoft.com/office/powerpoint/2010/main" val="315014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círculo, Tipo de letra, CD&#10;&#10;Os conteúdos gerados pela IA podem estar incorretos.">
            <a:extLst>
              <a:ext uri="{FF2B5EF4-FFF2-40B4-BE49-F238E27FC236}">
                <a16:creationId xmlns:a16="http://schemas.microsoft.com/office/drawing/2014/main" id="{B47E01FD-8E59-C8D8-9DB1-364F4D7A4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2" t="4511" r="2775" b="-251"/>
          <a:stretch/>
        </p:blipFill>
        <p:spPr>
          <a:xfrm>
            <a:off x="6753639" y="671385"/>
            <a:ext cx="5228471" cy="571062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914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Generative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focus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underlying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input data.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generate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synthetic</a:t>
            </a:r>
            <a:r>
              <a:rPr lang="pt-PT" dirty="0">
                <a:ea typeface="+mn-lt"/>
                <a:cs typeface="+mn-lt"/>
              </a:rPr>
              <a:t> samples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resemble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data. </a:t>
            </a:r>
            <a:endParaRPr lang="pt-PT" dirty="0"/>
          </a:p>
          <a:p>
            <a:pPr marL="0" indent="0" algn="just">
              <a:buNone/>
            </a:pPr>
            <a:endParaRPr lang="pt-PT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4904E6D-6FC3-2D70-8A5A-B2CD04476024}"/>
              </a:ext>
            </a:extLst>
          </p:cNvPr>
          <p:cNvSpPr txBox="1"/>
          <p:nvPr/>
        </p:nvSpPr>
        <p:spPr>
          <a:xfrm>
            <a:off x="6755027" y="6178378"/>
            <a:ext cx="537930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1100" dirty="0">
                <a:ea typeface="+mn-lt"/>
                <a:cs typeface="+mn-lt"/>
                <a:hlinkClick r:id="rId4"/>
              </a:rPr>
              <a:t>https://www.rapidops.com/blog/generative-ai-tools/</a:t>
            </a:r>
            <a:endParaRPr lang="pt-PT" sz="1100">
              <a:ea typeface="+mn-lt"/>
              <a:cs typeface="+mn-lt"/>
            </a:endParaRPr>
          </a:p>
          <a:p>
            <a:pPr algn="ctr"/>
            <a:endParaRPr lang="pt-PT" sz="1100" dirty="0"/>
          </a:p>
        </p:txBody>
      </p:sp>
    </p:spTree>
    <p:extLst>
      <p:ext uri="{BB962C8B-B14F-4D97-AF65-F5344CB8AC3E}">
        <p14:creationId xmlns:p14="http://schemas.microsoft.com/office/powerpoint/2010/main" val="158177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Objectives</a:t>
            </a:r>
            <a:endParaRPr lang="pt-PT" sz="3600" b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/>
              <a:t>Learn</a:t>
            </a:r>
            <a:r>
              <a:rPr lang="pt-PT" dirty="0"/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theoretical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foundations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advanced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concepts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Implement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advanced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Paradigms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Reinforcement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92953"/>
                </a:solidFill>
                <a:ea typeface="+mn-lt"/>
                <a:cs typeface="+mn-lt"/>
              </a:rPr>
              <a:t>Learning</a:t>
            </a:r>
            <a:r>
              <a:rPr lang="pt-PT" b="1" dirty="0">
                <a:solidFill>
                  <a:srgbClr val="092953"/>
                </a:solidFill>
                <a:ea typeface="+mn-lt"/>
                <a:cs typeface="+mn-lt"/>
              </a:rPr>
              <a:t>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agent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learns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make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decisions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interacting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environment</a:t>
            </a:r>
            <a:r>
              <a:rPr lang="pt-PT" dirty="0">
                <a:ea typeface="+mn-lt"/>
                <a:cs typeface="+mn-lt"/>
              </a:rPr>
              <a:t>.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agent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receives</a:t>
            </a:r>
            <a:r>
              <a:rPr lang="pt-PT" dirty="0">
                <a:ea typeface="+mn-lt"/>
                <a:cs typeface="+mn-lt"/>
              </a:rPr>
              <a:t> feedback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rewards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penalties, </a:t>
            </a:r>
            <a:r>
              <a:rPr lang="pt-PT" dirty="0" err="1">
                <a:ea typeface="+mn-lt"/>
                <a:cs typeface="+mn-lt"/>
              </a:rPr>
              <a:t>enabling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learn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strategies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time. </a:t>
            </a:r>
            <a:endParaRPr lang="pt-PT" dirty="0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8" name="Imagem 7" descr="Uma imagem com texto, captura de ecrã, diagrama, Tipo de letra&#10;&#10;Os conteúdos gerados pela IA podem estar incorretos.">
            <a:extLst>
              <a:ext uri="{FF2B5EF4-FFF2-40B4-BE49-F238E27FC236}">
                <a16:creationId xmlns:a16="http://schemas.microsoft.com/office/drawing/2014/main" id="{1AA0DEF7-A592-EFBB-CB7E-ECD96E7171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91" t="25313" r="207" b="6266"/>
          <a:stretch/>
        </p:blipFill>
        <p:spPr>
          <a:xfrm>
            <a:off x="5275245" y="3039763"/>
            <a:ext cx="5860149" cy="357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098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Machine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 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Applications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pt-PT">
                <a:ea typeface="+mn-lt"/>
                <a:cs typeface="+mn-lt"/>
              </a:rPr>
              <a:t>Spam </a:t>
            </a:r>
            <a:r>
              <a:rPr lang="pt-PT" err="1">
                <a:ea typeface="+mn-lt"/>
                <a:cs typeface="+mn-lt"/>
              </a:rPr>
              <a:t>filtering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Fraud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Disease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Drug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discovery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Recommendation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systems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Forecasting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Autonomous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Vehicles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Chatbots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Object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Anomaly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detection</a:t>
            </a:r>
            <a:r>
              <a:rPr lang="pt-PT">
                <a:ea typeface="+mn-lt"/>
                <a:cs typeface="+mn-lt"/>
              </a:rPr>
              <a:t>; </a:t>
            </a:r>
            <a:endParaRPr lang="pt-PT"/>
          </a:p>
          <a:p>
            <a:pPr algn="just"/>
            <a:r>
              <a:rPr lang="pt-PT">
                <a:ea typeface="+mn-lt"/>
                <a:cs typeface="+mn-lt"/>
              </a:rPr>
              <a:t>...</a:t>
            </a:r>
            <a:endParaRPr lang="pt-PT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0010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Kelleher</a:t>
            </a:r>
            <a:r>
              <a:rPr lang="pt-PT">
                <a:ea typeface="+mn-lt"/>
                <a:cs typeface="+mn-lt"/>
              </a:rPr>
              <a:t>, J. D., </a:t>
            </a:r>
            <a:r>
              <a:rPr lang="pt-PT" err="1">
                <a:ea typeface="+mn-lt"/>
                <a:cs typeface="+mn-lt"/>
              </a:rPr>
              <a:t>Namee</a:t>
            </a:r>
            <a:r>
              <a:rPr lang="pt-PT">
                <a:ea typeface="+mn-lt"/>
                <a:cs typeface="+mn-lt"/>
              </a:rPr>
              <a:t>, B. M., &amp; D’</a:t>
            </a:r>
            <a:r>
              <a:rPr lang="pt-PT" err="1">
                <a:ea typeface="+mn-lt"/>
                <a:cs typeface="+mn-lt"/>
              </a:rPr>
              <a:t>Arcy</a:t>
            </a:r>
            <a:r>
              <a:rPr lang="pt-PT">
                <a:ea typeface="+mn-lt"/>
                <a:cs typeface="+mn-lt"/>
              </a:rPr>
              <a:t>, A. (2015). Fundamentals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predictive</a:t>
            </a:r>
            <a:r>
              <a:rPr lang="pt-PT">
                <a:ea typeface="+mn-lt"/>
                <a:cs typeface="+mn-lt"/>
              </a:rPr>
              <a:t> data </a:t>
            </a:r>
            <a:r>
              <a:rPr lang="pt-PT" err="1">
                <a:ea typeface="+mn-lt"/>
                <a:cs typeface="+mn-lt"/>
              </a:rPr>
              <a:t>analytics</a:t>
            </a:r>
            <a:r>
              <a:rPr lang="pt-PT">
                <a:ea typeface="+mn-lt"/>
                <a:cs typeface="+mn-lt"/>
              </a:rPr>
              <a:t>. London, </a:t>
            </a:r>
            <a:r>
              <a:rPr lang="pt-PT" err="1">
                <a:ea typeface="+mn-lt"/>
                <a:cs typeface="+mn-lt"/>
              </a:rPr>
              <a:t>England</a:t>
            </a:r>
            <a:r>
              <a:rPr lang="pt-PT">
                <a:ea typeface="+mn-lt"/>
                <a:cs typeface="+mn-lt"/>
              </a:rPr>
              <a:t>: MIT </a:t>
            </a:r>
            <a:r>
              <a:rPr lang="pt-PT" err="1">
                <a:ea typeface="+mn-lt"/>
                <a:cs typeface="+mn-lt"/>
              </a:rPr>
              <a:t>Press</a:t>
            </a:r>
            <a:r>
              <a:rPr lang="pt-PT">
                <a:ea typeface="+mn-lt"/>
                <a:cs typeface="+mn-lt"/>
              </a:rPr>
              <a:t>. </a:t>
            </a:r>
            <a:endParaRPr lang="pt-PT"/>
          </a:p>
          <a:p>
            <a:pPr algn="just"/>
            <a:endParaRPr lang="pt-PT">
              <a:ea typeface="+mn-lt"/>
              <a:cs typeface="+mn-lt"/>
            </a:endParaRPr>
          </a:p>
          <a:p>
            <a:pPr algn="just"/>
            <a:r>
              <a:rPr lang="pt-PT">
                <a:ea typeface="+mn-lt"/>
                <a:cs typeface="+mn-lt"/>
              </a:rPr>
              <a:t>Guido, S., &amp; Mueller, A. C. (2016). </a:t>
            </a:r>
            <a:r>
              <a:rPr lang="pt-PT" err="1">
                <a:ea typeface="+mn-lt"/>
                <a:cs typeface="+mn-lt"/>
              </a:rPr>
              <a:t>Introduction</a:t>
            </a:r>
            <a:r>
              <a:rPr lang="pt-PT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machine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python</a:t>
            </a:r>
            <a:r>
              <a:rPr lang="pt-PT">
                <a:ea typeface="+mn-lt"/>
                <a:cs typeface="+mn-lt"/>
              </a:rPr>
              <a:t>. Sebastopol, CA: O’Reilly Media.</a:t>
            </a:r>
            <a:endParaRPr lang="pt-PT"/>
          </a:p>
          <a:p>
            <a:pPr marL="0" indent="0">
              <a:buNone/>
            </a:pPr>
            <a:endParaRPr lang="en-US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929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latin typeface="Aptos"/>
                <a:cs typeface="Arial"/>
              </a:rPr>
              <a:t>Typically</a:t>
            </a:r>
            <a:r>
              <a:rPr lang="pt-PT" dirty="0">
                <a:latin typeface="Aptos"/>
                <a:ea typeface="+mn-lt"/>
                <a:cs typeface="Arial"/>
              </a:rPr>
              <a:t>, classes </a:t>
            </a:r>
            <a:r>
              <a:rPr lang="pt-PT" dirty="0" err="1">
                <a:latin typeface="Aptos"/>
                <a:ea typeface="+mn-lt"/>
                <a:cs typeface="Arial"/>
              </a:rPr>
              <a:t>will</a:t>
            </a:r>
            <a:r>
              <a:rPr lang="pt-PT" dirty="0">
                <a:latin typeface="Aptos"/>
                <a:ea typeface="+mn-lt"/>
                <a:cs typeface="Arial"/>
              </a:rPr>
              <a:t> </a:t>
            </a:r>
            <a:r>
              <a:rPr lang="pt-PT" dirty="0" err="1">
                <a:latin typeface="Aptos"/>
                <a:ea typeface="+mn-lt"/>
                <a:cs typeface="Arial"/>
              </a:rPr>
              <a:t>be</a:t>
            </a:r>
            <a:r>
              <a:rPr lang="pt-PT" dirty="0">
                <a:latin typeface="Aptos"/>
                <a:ea typeface="+mn-lt"/>
                <a:cs typeface="Arial"/>
              </a:rPr>
              <a:t> </a:t>
            </a:r>
            <a:r>
              <a:rPr lang="pt-PT" dirty="0" err="1">
                <a:latin typeface="Aptos"/>
                <a:ea typeface="+mn-lt"/>
                <a:cs typeface="Arial"/>
              </a:rPr>
              <a:t>divided</a:t>
            </a:r>
            <a:r>
              <a:rPr lang="pt-PT" dirty="0">
                <a:latin typeface="Aptos"/>
                <a:ea typeface="+mn-lt"/>
                <a:cs typeface="Arial"/>
              </a:rPr>
              <a:t> in </a:t>
            </a:r>
            <a:r>
              <a:rPr lang="pt-PT" dirty="0" err="1">
                <a:latin typeface="Aptos"/>
                <a:ea typeface="+mn-lt"/>
                <a:cs typeface="Arial"/>
              </a:rPr>
              <a:t>two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parts</a:t>
            </a:r>
            <a:r>
              <a:rPr lang="pt-PT" dirty="0">
                <a:latin typeface="Aptos"/>
                <a:ea typeface="+mn-lt"/>
                <a:cs typeface="Arial"/>
              </a:rPr>
              <a:t>:</a:t>
            </a:r>
            <a:endParaRPr lang="en-US" dirty="0">
              <a:latin typeface="Aptos"/>
              <a:ea typeface="+mn-lt"/>
              <a:cs typeface="Arial"/>
            </a:endParaRPr>
          </a:p>
          <a:p>
            <a:pPr algn="just"/>
            <a:endParaRPr lang="pt-PT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Foundations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of</a:t>
            </a:r>
            <a:r>
              <a:rPr lang="pt-PT" dirty="0">
                <a:latin typeface="Aptos"/>
                <a:ea typeface="+mn-lt"/>
                <a:cs typeface="Arial"/>
              </a:rPr>
              <a:t> Data </a:t>
            </a:r>
            <a:r>
              <a:rPr lang="pt-PT" dirty="0" err="1">
                <a:latin typeface="Aptos"/>
                <a:ea typeface="+mn-lt"/>
                <a:cs typeface="Arial"/>
              </a:rPr>
              <a:t>Science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and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Machine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Learning</a:t>
            </a:r>
            <a:r>
              <a:rPr lang="pt-PT" dirty="0">
                <a:latin typeface="Aptos"/>
                <a:ea typeface="+mn-lt"/>
                <a:cs typeface="Arial"/>
              </a:rPr>
              <a:t> (1 </a:t>
            </a:r>
            <a:r>
              <a:rPr lang="pt-PT" dirty="0" err="1">
                <a:latin typeface="Aptos"/>
                <a:ea typeface="+mn-lt"/>
                <a:cs typeface="Arial"/>
              </a:rPr>
              <a:t>hour</a:t>
            </a:r>
            <a:r>
              <a:rPr lang="pt-PT" dirty="0">
                <a:latin typeface="Aptos"/>
                <a:ea typeface="+mn-lt"/>
                <a:cs typeface="Arial"/>
              </a:rPr>
              <a:t>).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Hands-on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Implementation</a:t>
            </a:r>
            <a:r>
              <a:rPr lang="pt-PT" dirty="0">
                <a:latin typeface="Aptos"/>
                <a:ea typeface="+mn-lt"/>
                <a:cs typeface="Arial"/>
              </a:rPr>
              <a:t> in </a:t>
            </a:r>
            <a:r>
              <a:rPr lang="pt-PT" dirty="0" err="1">
                <a:latin typeface="Aptos"/>
                <a:ea typeface="+mn-lt"/>
                <a:cs typeface="Arial"/>
              </a:rPr>
              <a:t>Python</a:t>
            </a:r>
            <a:r>
              <a:rPr lang="pt-PT" dirty="0">
                <a:latin typeface="Aptos"/>
                <a:ea typeface="+mn-lt"/>
                <a:cs typeface="Arial"/>
              </a:rPr>
              <a:t> (1 </a:t>
            </a:r>
            <a:r>
              <a:rPr lang="pt-PT" dirty="0" err="1">
                <a:latin typeface="Aptos"/>
                <a:ea typeface="+mn-lt"/>
                <a:cs typeface="Arial"/>
              </a:rPr>
              <a:t>hour</a:t>
            </a:r>
            <a:r>
              <a:rPr lang="pt-PT" dirty="0">
                <a:latin typeface="Aptos"/>
                <a:ea typeface="+mn-lt"/>
                <a:cs typeface="Arial"/>
              </a:rPr>
              <a:t>).</a:t>
            </a:r>
            <a:endParaRPr lang="pt-PT" dirty="0">
              <a:latin typeface="Aptos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589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dirty="0">
                <a:latin typeface="Aptos"/>
                <a:cs typeface="Arial"/>
              </a:rPr>
              <a:t>Exam (35%)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cs typeface="Arial"/>
              </a:rPr>
              <a:t>Minimum</a:t>
            </a:r>
            <a:r>
              <a:rPr lang="pt-PT" dirty="0">
                <a:latin typeface="Aptos"/>
                <a:cs typeface="Arial"/>
              </a:rPr>
              <a:t> </a:t>
            </a:r>
            <a:r>
              <a:rPr lang="pt-PT" dirty="0" err="1">
                <a:latin typeface="Aptos"/>
                <a:cs typeface="Arial"/>
              </a:rPr>
              <a:t>passing</a:t>
            </a:r>
            <a:r>
              <a:rPr lang="pt-PT" dirty="0">
                <a:latin typeface="Aptos"/>
                <a:cs typeface="Arial"/>
              </a:rPr>
              <a:t> grade </a:t>
            </a:r>
            <a:r>
              <a:rPr lang="pt-PT" dirty="0" err="1">
                <a:latin typeface="Aptos"/>
                <a:cs typeface="Arial"/>
              </a:rPr>
              <a:t>of</a:t>
            </a:r>
            <a:r>
              <a:rPr lang="pt-PT" dirty="0">
                <a:latin typeface="Aptos"/>
                <a:cs typeface="Arial"/>
              </a:rPr>
              <a:t> 9.5</a:t>
            </a:r>
            <a:endParaRPr lang="en-US" dirty="0">
              <a:latin typeface="Aptos"/>
              <a:ea typeface="+mn-lt"/>
              <a:cs typeface="Arial"/>
            </a:endParaRPr>
          </a:p>
          <a:p>
            <a:pPr algn="just"/>
            <a:endParaRPr lang="pt-PT">
              <a:latin typeface="Aptos"/>
              <a:ea typeface="+mn-lt"/>
              <a:cs typeface="Arial"/>
            </a:endParaRPr>
          </a:p>
          <a:p>
            <a:pPr algn="just"/>
            <a:r>
              <a:rPr lang="pt-PT" dirty="0" err="1">
                <a:latin typeface="Aptos"/>
                <a:ea typeface="+mn-lt"/>
                <a:cs typeface="Arial"/>
              </a:rPr>
              <a:t>Group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project</a:t>
            </a:r>
            <a:r>
              <a:rPr lang="pt-PT" dirty="0">
                <a:latin typeface="Aptos"/>
                <a:ea typeface="+mn-lt"/>
                <a:cs typeface="Arial"/>
              </a:rPr>
              <a:t> (35%)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Groups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dirty="0" err="1">
                <a:latin typeface="Aptos"/>
                <a:ea typeface="+mn-lt"/>
                <a:cs typeface="Arial"/>
              </a:rPr>
              <a:t>of</a:t>
            </a:r>
            <a:r>
              <a:rPr lang="pt-PT" dirty="0">
                <a:latin typeface="Aptos"/>
                <a:ea typeface="+mn-lt"/>
                <a:cs typeface="Arial"/>
              </a:rPr>
              <a:t> 3 </a:t>
            </a:r>
            <a:r>
              <a:rPr lang="pt-PT" dirty="0" err="1">
                <a:latin typeface="Aptos"/>
                <a:ea typeface="+mn-lt"/>
                <a:cs typeface="Arial"/>
              </a:rPr>
              <a:t>students</a:t>
            </a:r>
            <a:r>
              <a:rPr lang="pt-PT" dirty="0">
                <a:latin typeface="Aptos"/>
                <a:ea typeface="+mn-lt"/>
                <a:cs typeface="Arial"/>
              </a:rPr>
              <a:t>;</a:t>
            </a:r>
            <a:endParaRPr lang="en-US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Presentation</a:t>
            </a:r>
            <a:r>
              <a:rPr lang="pt-PT" dirty="0">
                <a:latin typeface="Aptos"/>
                <a:ea typeface="+mn-lt"/>
                <a:cs typeface="Arial"/>
              </a:rPr>
              <a:t>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ea typeface="+mn-lt"/>
                <a:cs typeface="Arial"/>
              </a:rPr>
              <a:t>Jupyter</a:t>
            </a:r>
            <a:r>
              <a:rPr lang="pt-PT" dirty="0">
                <a:latin typeface="Aptos"/>
                <a:ea typeface="+mn-lt"/>
                <a:cs typeface="Arial"/>
              </a:rPr>
              <a:t> Notebook;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latin typeface="Aptos"/>
                <a:ea typeface="+mn-lt"/>
                <a:cs typeface="Arial"/>
              </a:rPr>
              <a:t>Minimum</a:t>
            </a:r>
            <a:r>
              <a:rPr lang="pt-PT" dirty="0">
                <a:latin typeface="Aptos"/>
                <a:ea typeface="+mn-lt"/>
                <a:cs typeface="Arial"/>
              </a:rPr>
              <a:t> </a:t>
            </a:r>
            <a:r>
              <a:rPr lang="pt-PT" err="1">
                <a:latin typeface="Aptos"/>
                <a:ea typeface="+mn-lt"/>
                <a:cs typeface="Arial"/>
              </a:rPr>
              <a:t>passing</a:t>
            </a:r>
            <a:r>
              <a:rPr lang="pt-PT" dirty="0">
                <a:latin typeface="Aptos"/>
                <a:ea typeface="+mn-lt"/>
                <a:cs typeface="Arial"/>
              </a:rPr>
              <a:t> grade </a:t>
            </a:r>
            <a:r>
              <a:rPr lang="pt-PT" err="1">
                <a:latin typeface="Aptos"/>
                <a:ea typeface="+mn-lt"/>
                <a:cs typeface="Arial"/>
              </a:rPr>
              <a:t>of</a:t>
            </a:r>
            <a:r>
              <a:rPr lang="pt-PT">
                <a:latin typeface="Aptos"/>
                <a:ea typeface="+mn-lt"/>
                <a:cs typeface="Arial"/>
              </a:rPr>
              <a:t> 9.5.</a:t>
            </a:r>
            <a:endParaRPr lang="pt-PT" dirty="0">
              <a:latin typeface="Aptos"/>
              <a:ea typeface="+mn-lt"/>
              <a:cs typeface="Arial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latin typeface="Aptos"/>
              <a:cs typeface="Arial"/>
            </a:endParaRPr>
          </a:p>
          <a:p>
            <a:pPr algn="just"/>
            <a:r>
              <a:rPr lang="pt-PT" dirty="0">
                <a:latin typeface="Aptos"/>
                <a:cs typeface="Arial"/>
              </a:rPr>
              <a:t>ML package (30%)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latin typeface="Aptos"/>
                <a:cs typeface="Arial"/>
              </a:rPr>
              <a:t>Group</a:t>
            </a:r>
            <a:r>
              <a:rPr lang="pt-PT" dirty="0">
                <a:latin typeface="Aptos"/>
                <a:cs typeface="Arial"/>
              </a:rPr>
              <a:t> </a:t>
            </a:r>
            <a:r>
              <a:rPr lang="pt-PT" dirty="0" err="1">
                <a:latin typeface="Aptos"/>
                <a:cs typeface="Arial"/>
              </a:rPr>
              <a:t>development</a:t>
            </a:r>
            <a:r>
              <a:rPr lang="pt-PT" dirty="0">
                <a:latin typeface="Aptos"/>
                <a:cs typeface="Arial"/>
              </a:rPr>
              <a:t> </a:t>
            </a:r>
            <a:r>
              <a:rPr lang="pt-PT" dirty="0" err="1">
                <a:latin typeface="Aptos"/>
                <a:cs typeface="Arial"/>
              </a:rPr>
              <a:t>of</a:t>
            </a:r>
            <a:r>
              <a:rPr lang="pt-PT" dirty="0">
                <a:latin typeface="Aptos"/>
                <a:cs typeface="Arial"/>
              </a:rPr>
              <a:t> </a:t>
            </a:r>
            <a:r>
              <a:rPr lang="pt-PT" dirty="0" err="1">
                <a:latin typeface="Aptos"/>
                <a:cs typeface="Arial"/>
              </a:rPr>
              <a:t>an</a:t>
            </a:r>
            <a:r>
              <a:rPr lang="pt-PT" dirty="0">
                <a:latin typeface="Aptos"/>
                <a:cs typeface="Arial"/>
              </a:rPr>
              <a:t> ML package </a:t>
            </a:r>
            <a:r>
              <a:rPr lang="pt-PT" dirty="0" err="1">
                <a:latin typeface="Aptos"/>
                <a:cs typeface="Arial"/>
              </a:rPr>
              <a:t>from</a:t>
            </a:r>
            <a:r>
              <a:rPr lang="pt-PT" dirty="0">
                <a:latin typeface="Aptos"/>
                <a:cs typeface="Arial"/>
              </a:rPr>
              <a:t> </a:t>
            </a:r>
            <a:r>
              <a:rPr lang="pt-PT" dirty="0" err="1">
                <a:latin typeface="Aptos"/>
                <a:cs typeface="Arial"/>
              </a:rPr>
              <a:t>scratch</a:t>
            </a:r>
            <a:r>
              <a:rPr lang="pt-PT" dirty="0">
                <a:latin typeface="Aptos"/>
                <a:cs typeface="Arial"/>
              </a:rPr>
              <a:t> </a:t>
            </a:r>
            <a:r>
              <a:rPr lang="pt-PT" dirty="0" err="1">
                <a:latin typeface="Aptos"/>
                <a:cs typeface="Arial"/>
              </a:rPr>
              <a:t>on</a:t>
            </a:r>
            <a:r>
              <a:rPr lang="pt-PT" dirty="0">
                <a:latin typeface="Aptos"/>
                <a:cs typeface="Arial"/>
              </a:rPr>
              <a:t> GitHub.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376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55E7AE39-063A-E15A-88E0-7F9BF1636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5425"/>
            <a:ext cx="10515600" cy="1325563"/>
          </a:xfrm>
        </p:spPr>
        <p:txBody>
          <a:bodyPr/>
          <a:lstStyle/>
          <a:p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22AFD88-206F-AF2C-A96C-CCD432B8CE23}"/>
              </a:ext>
            </a:extLst>
          </p:cNvPr>
          <p:cNvSpPr/>
          <p:nvPr/>
        </p:nvSpPr>
        <p:spPr>
          <a:xfrm>
            <a:off x="-3629" y="1359808"/>
            <a:ext cx="12193361" cy="4147003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5900" b="1" dirty="0" err="1">
                <a:solidFill>
                  <a:schemeClr val="bg1"/>
                </a:solidFill>
                <a:latin typeface="Cambria"/>
                <a:ea typeface="Cambria"/>
              </a:rPr>
              <a:t>Introduction</a:t>
            </a:r>
            <a:r>
              <a:rPr lang="pt-PT" sz="5900" b="1" dirty="0">
                <a:solidFill>
                  <a:schemeClr val="bg1"/>
                </a:solidFill>
                <a:latin typeface="Cambria"/>
                <a:ea typeface="Cambria"/>
              </a:rPr>
              <a:t> to </a:t>
            </a:r>
            <a:r>
              <a:rPr lang="pt-PT" sz="5900" b="1" dirty="0" err="1">
                <a:solidFill>
                  <a:schemeClr val="bg1"/>
                </a:solidFill>
                <a:latin typeface="Cambria"/>
                <a:ea typeface="Cambria"/>
              </a:rPr>
              <a:t>Machine</a:t>
            </a:r>
            <a:r>
              <a:rPr lang="pt-PT" sz="5900" b="1" dirty="0">
                <a:solidFill>
                  <a:schemeClr val="bg1"/>
                </a:solidFill>
                <a:latin typeface="Cambria"/>
                <a:ea typeface="Cambria"/>
              </a:rPr>
              <a:t> </a:t>
            </a:r>
            <a:r>
              <a:rPr lang="pt-PT" sz="5900" b="1" dirty="0" err="1">
                <a:solidFill>
                  <a:schemeClr val="bg1"/>
                </a:solidFill>
                <a:latin typeface="Cambria"/>
                <a:ea typeface="Cambria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93458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Terminology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Marcador de Posição de Conteúdo 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5910A5F6-C0A4-8657-89A5-806A63EED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52" t="22139" r="20792" b="26454"/>
          <a:stretch/>
        </p:blipFill>
        <p:spPr>
          <a:xfrm>
            <a:off x="849396" y="812853"/>
            <a:ext cx="10731204" cy="569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9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everywhere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!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79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>
                <a:ea typeface="+mn-lt"/>
                <a:cs typeface="+mn-lt"/>
              </a:rPr>
              <a:t>328.77 </a:t>
            </a:r>
            <a:r>
              <a:rPr lang="pt-PT" err="1">
                <a:ea typeface="+mn-lt"/>
                <a:cs typeface="+mn-lt"/>
              </a:rPr>
              <a:t>million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terabytes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data are </a:t>
            </a:r>
            <a:r>
              <a:rPr lang="pt-PT" err="1">
                <a:ea typeface="+mn-lt"/>
                <a:cs typeface="+mn-lt"/>
              </a:rPr>
              <a:t>created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day.</a:t>
            </a:r>
            <a:r>
              <a:rPr lang="pt-PT" baseline="30000" dirty="0">
                <a:ea typeface="+mn-lt"/>
                <a:cs typeface="+mn-lt"/>
              </a:rPr>
              <a:t>*</a:t>
            </a:r>
            <a:endParaRPr lang="en-US" baseline="30000" dirty="0">
              <a:ea typeface="+mn-lt"/>
              <a:cs typeface="+mn-lt"/>
            </a:endParaRP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2025,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expected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skyrocket</a:t>
            </a:r>
            <a:r>
              <a:rPr lang="pt-PT" dirty="0">
                <a:ea typeface="+mn-lt"/>
                <a:cs typeface="+mn-lt"/>
              </a:rPr>
              <a:t> to a </a:t>
            </a:r>
            <a:r>
              <a:rPr lang="pt-PT" err="1">
                <a:ea typeface="+mn-lt"/>
                <a:cs typeface="+mn-lt"/>
              </a:rPr>
              <a:t>staggering</a:t>
            </a:r>
            <a:r>
              <a:rPr lang="pt-PT" dirty="0">
                <a:ea typeface="+mn-lt"/>
                <a:cs typeface="+mn-lt"/>
              </a:rPr>
              <a:t> 181 zettabytes.</a:t>
            </a:r>
            <a:r>
              <a:rPr lang="pt-PT" baseline="30000" dirty="0">
                <a:ea typeface="+mn-lt"/>
                <a:cs typeface="+mn-lt"/>
              </a:rPr>
              <a:t>*</a:t>
            </a:r>
            <a:endParaRPr lang="en-US" baseline="30000" dirty="0">
              <a:ea typeface="+mn-lt"/>
              <a:cs typeface="+mn-lt"/>
            </a:endParaRPr>
          </a:p>
          <a:p>
            <a:pPr algn="just"/>
            <a:endParaRPr lang="pt-PT"/>
          </a:p>
          <a:p>
            <a:pPr algn="just"/>
            <a:r>
              <a:rPr lang="pt-PT" err="1">
                <a:ea typeface="+mn-lt"/>
                <a:cs typeface="+mn-lt"/>
              </a:rPr>
              <a:t>Last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years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alone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account</a:t>
            </a:r>
            <a:r>
              <a:rPr lang="pt-PT" dirty="0">
                <a:ea typeface="+mn-lt"/>
                <a:cs typeface="+mn-lt"/>
              </a:rPr>
              <a:t> for 90%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world's</a:t>
            </a:r>
            <a:r>
              <a:rPr lang="pt-PT" dirty="0">
                <a:ea typeface="+mn-lt"/>
                <a:cs typeface="+mn-lt"/>
              </a:rPr>
              <a:t> data.</a:t>
            </a:r>
            <a:r>
              <a:rPr lang="pt-PT" baseline="30000" dirty="0">
                <a:ea typeface="+mn-lt"/>
                <a:cs typeface="+mn-lt"/>
              </a:rPr>
              <a:t>*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desenho, Animação, brinquedo, Desenho animado&#10;&#10;Descrição gerada automaticamente">
            <a:extLst>
              <a:ext uri="{FF2B5EF4-FFF2-40B4-BE49-F238E27FC236}">
                <a16:creationId xmlns:a16="http://schemas.microsoft.com/office/drawing/2014/main" id="{2400D3BA-D0E8-3542-168A-AAC5FF5C16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3" r="13146" b="267"/>
          <a:stretch/>
        </p:blipFill>
        <p:spPr>
          <a:xfrm>
            <a:off x="6736993" y="1713302"/>
            <a:ext cx="5327038" cy="414316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1F8FE42-185B-6D2B-7DC2-B9BBDBB676AF}"/>
              </a:ext>
            </a:extLst>
          </p:cNvPr>
          <p:cNvSpPr txBox="1"/>
          <p:nvPr/>
        </p:nvSpPr>
        <p:spPr>
          <a:xfrm>
            <a:off x="926756" y="6044513"/>
            <a:ext cx="7057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aseline="30000" dirty="0">
                <a:ea typeface="+mn-lt"/>
                <a:cs typeface="+mn-lt"/>
              </a:rPr>
              <a:t>* </a:t>
            </a:r>
            <a:r>
              <a:rPr lang="pt-PT" dirty="0">
                <a:ea typeface="+mn-lt"/>
                <a:cs typeface="+mn-lt"/>
                <a:hlinkClick r:id="rId4"/>
              </a:rPr>
              <a:t>https://news.wildintelligence.xyz/p/328-million-terabytes-of-data</a:t>
            </a:r>
            <a:endParaRPr lang="pt-PT" dirty="0">
              <a:hlinkClick r:id=""/>
            </a:endParaRPr>
          </a:p>
          <a:p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534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>
                <a:latin typeface="Aptos"/>
                <a:cs typeface="Arial"/>
              </a:rPr>
              <a:t>Tabular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origami&#10;&#10;Descrição gerada automaticamente">
            <a:extLst>
              <a:ext uri="{FF2B5EF4-FFF2-40B4-BE49-F238E27FC236}">
                <a16:creationId xmlns:a16="http://schemas.microsoft.com/office/drawing/2014/main" id="{2C989789-5393-44EB-7DBA-8157805721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19" t="16071" r="9743" b="4554"/>
          <a:stretch/>
        </p:blipFill>
        <p:spPr>
          <a:xfrm>
            <a:off x="4784055" y="1598115"/>
            <a:ext cx="5640288" cy="41302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025175-4C19-6FEF-3345-548FD319489F}"/>
              </a:ext>
            </a:extLst>
          </p:cNvPr>
          <p:cNvSpPr txBox="1"/>
          <p:nvPr/>
        </p:nvSpPr>
        <p:spPr>
          <a:xfrm>
            <a:off x="4782372" y="5668648"/>
            <a:ext cx="567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PT" sz="1200">
                <a:ea typeface="+mn-lt"/>
                <a:cs typeface="+mn-lt"/>
                <a:hlinkClick r:id="rId4"/>
              </a:rPr>
              <a:t>https://eminebozkus.medium.com/exploring-the-iris-flower-dataset-4e000bcc266c</a:t>
            </a:r>
            <a:endParaRPr lang="pt-PT" sz="1200"/>
          </a:p>
        </p:txBody>
      </p:sp>
    </p:spTree>
    <p:extLst>
      <p:ext uri="{BB962C8B-B14F-4D97-AF65-F5344CB8AC3E}">
        <p14:creationId xmlns:p14="http://schemas.microsoft.com/office/powerpoint/2010/main" val="308427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Data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Types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endParaRPr lang="pt-PT">
              <a:latin typeface="Aptos"/>
              <a:cs typeface="Arial"/>
            </a:endParaRPr>
          </a:p>
          <a:p>
            <a:r>
              <a:rPr lang="pt-PT" err="1">
                <a:latin typeface="Aptos"/>
                <a:cs typeface="Arial"/>
              </a:rPr>
              <a:t>Image</a:t>
            </a:r>
            <a:r>
              <a:rPr lang="pt-PT">
                <a:latin typeface="Aptos"/>
                <a:cs typeface="Arial"/>
              </a:rPr>
              <a:t> data:</a:t>
            </a:r>
            <a:endParaRPr lang="en-US">
              <a:latin typeface="Aptos"/>
              <a:cs typeface="Arial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Introduction to Machine Learning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10" name="Imagem 9" descr="Uma imagem com ar livre, Veículo terrestre, veículo, texto&#10;&#10;Descrição gerada automaticamente">
            <a:extLst>
              <a:ext uri="{FF2B5EF4-FFF2-40B4-BE49-F238E27FC236}">
                <a16:creationId xmlns:a16="http://schemas.microsoft.com/office/drawing/2014/main" id="{B636EC09-4E2A-0EA6-365C-75ED55B6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67" y="2071260"/>
            <a:ext cx="6775373" cy="33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33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22</vt:i4>
      </vt:variant>
    </vt:vector>
  </HeadingPairs>
  <TitlesOfParts>
    <vt:vector size="23" baseType="lpstr">
      <vt:lpstr>Tema do Office</vt:lpstr>
      <vt:lpstr>Apresentação do PowerPoint</vt:lpstr>
      <vt:lpstr>Objectives</vt:lpstr>
      <vt:lpstr>Classes</vt:lpstr>
      <vt:lpstr>Evaluation</vt:lpstr>
      <vt:lpstr>Apresentação do PowerPoint</vt:lpstr>
      <vt:lpstr>Terminology</vt:lpstr>
      <vt:lpstr>Data everywhere!</vt:lpstr>
      <vt:lpstr>Data Types</vt:lpstr>
      <vt:lpstr>Data Types</vt:lpstr>
      <vt:lpstr>Data Types</vt:lpstr>
      <vt:lpstr>Data Types</vt:lpstr>
      <vt:lpstr>Data Types</vt:lpstr>
      <vt:lpstr>Data Types</vt:lpstr>
      <vt:lpstr>The Components of Learning</vt:lpstr>
      <vt:lpstr>Machine Learning</vt:lpstr>
      <vt:lpstr>Machine Learning Paradigms</vt:lpstr>
      <vt:lpstr>Machine Learning Paradigms</vt:lpstr>
      <vt:lpstr>Machine Learning Paradigms</vt:lpstr>
      <vt:lpstr>Machine Learning Paradigms</vt:lpstr>
      <vt:lpstr>Machine Learning Paradigms</vt:lpstr>
      <vt:lpstr>Machine Learning Applications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115</cp:revision>
  <dcterms:created xsi:type="dcterms:W3CDTF">2025-01-22T18:23:27Z</dcterms:created>
  <dcterms:modified xsi:type="dcterms:W3CDTF">2025-01-22T18:59:26Z</dcterms:modified>
</cp:coreProperties>
</file>