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6" r:id="rId15"/>
    <p:sldId id="377" r:id="rId16"/>
    <p:sldId id="378" r:id="rId17"/>
    <p:sldId id="379" r:id="rId18"/>
    <p:sldId id="380" r:id="rId19"/>
    <p:sldId id="373" r:id="rId20"/>
    <p:sldId id="381" r:id="rId21"/>
    <p:sldId id="383" r:id="rId22"/>
    <p:sldId id="382" r:id="rId23"/>
    <p:sldId id="384" r:id="rId24"/>
    <p:sldId id="385" r:id="rId25"/>
    <p:sldId id="374" r:id="rId26"/>
    <p:sldId id="375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B96B3-D4DD-3E02-F765-40548AEEC67F}" v="16" dt="2024-10-14T18:02:50.988"/>
    <p1510:client id="{A1EBA676-7181-A461-1122-F0207B347368}" v="338" dt="2024-10-15T20:40:49.249"/>
    <p1510:client id="{DE801ED3-9AE3-E471-9728-27D65963EF78}" v="1191" dt="2024-10-14T20:58:46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com/tag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9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Data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Collection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Scrapping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HTML/XML Files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format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web (</a:t>
            </a:r>
            <a:r>
              <a:rPr lang="pt-PT" sz="3000" dirty="0" err="1">
                <a:ea typeface="+mn-lt"/>
                <a:cs typeface="+mn-lt"/>
              </a:rPr>
              <a:t>though</a:t>
            </a:r>
            <a:r>
              <a:rPr lang="pt-PT" sz="3000" dirty="0">
                <a:ea typeface="+mn-lt"/>
                <a:cs typeface="+mn-lt"/>
              </a:rPr>
              <a:t> XML </a:t>
            </a:r>
            <a:r>
              <a:rPr lang="pt-PT" sz="3000" dirty="0" err="1">
                <a:ea typeface="+mn-lt"/>
                <a:cs typeface="+mn-lt"/>
              </a:rPr>
              <a:t>seems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loosing</a:t>
            </a:r>
            <a:r>
              <a:rPr lang="pt-PT" sz="3000" dirty="0">
                <a:ea typeface="+mn-lt"/>
                <a:cs typeface="+mn-lt"/>
              </a:rPr>
              <a:t> a bit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popularity</a:t>
            </a:r>
            <a:r>
              <a:rPr lang="pt-PT" sz="3000" dirty="0">
                <a:ea typeface="+mn-lt"/>
                <a:cs typeface="+mn-lt"/>
              </a:rPr>
              <a:t> to JSON for use in </a:t>
            </a:r>
            <a:r>
              <a:rPr lang="pt-PT" sz="3000" dirty="0" err="1">
                <a:ea typeface="+mn-lt"/>
                <a:cs typeface="+mn-lt"/>
              </a:rPr>
              <a:t>APIs</a:t>
            </a:r>
            <a:r>
              <a:rPr lang="pt-PT" sz="3000" dirty="0">
                <a:ea typeface="+mn-lt"/>
                <a:cs typeface="+mn-lt"/>
              </a:rPr>
              <a:t> / file </a:t>
            </a:r>
            <a:r>
              <a:rPr lang="pt-PT" sz="3000" dirty="0" err="1">
                <a:ea typeface="+mn-lt"/>
                <a:cs typeface="+mn-lt"/>
              </a:rPr>
              <a:t>formats</a:t>
            </a:r>
            <a:r>
              <a:rPr lang="pt-PT" sz="3000" dirty="0">
                <a:ea typeface="+mn-lt"/>
                <a:cs typeface="+mn-lt"/>
              </a:rPr>
              <a:t>)</a:t>
            </a:r>
          </a:p>
          <a:p>
            <a:r>
              <a:rPr lang="pt-PT" sz="3000" dirty="0">
                <a:ea typeface="+mn-lt"/>
                <a:cs typeface="+mn-lt"/>
              </a:rPr>
              <a:t>XML files </a:t>
            </a:r>
            <a:r>
              <a:rPr lang="pt-PT" sz="3000" dirty="0" err="1">
                <a:ea typeface="+mn-lt"/>
                <a:cs typeface="+mn-lt"/>
              </a:rPr>
              <a:t>contain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hiearchical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content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delineated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tags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HTML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syntactically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like</a:t>
            </a:r>
            <a:r>
              <a:rPr lang="pt-PT" sz="3000" dirty="0">
                <a:ea typeface="+mn-lt"/>
                <a:cs typeface="+mn-lt"/>
              </a:rPr>
              <a:t> XML </a:t>
            </a:r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horrible</a:t>
            </a:r>
            <a:r>
              <a:rPr lang="pt-PT" sz="3000" dirty="0">
                <a:ea typeface="+mn-lt"/>
                <a:cs typeface="+mn-lt"/>
              </a:rPr>
              <a:t> (e.g., open </a:t>
            </a:r>
            <a:r>
              <a:rPr lang="pt-PT" sz="3000" dirty="0" err="1">
                <a:ea typeface="+mn-lt"/>
                <a:cs typeface="+mn-lt"/>
              </a:rPr>
              <a:t>tags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always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closed</a:t>
            </a:r>
            <a:r>
              <a:rPr lang="pt-PT" sz="3000" dirty="0">
                <a:ea typeface="+mn-lt"/>
                <a:cs typeface="+mn-lt"/>
              </a:rPr>
              <a:t>), more </a:t>
            </a:r>
            <a:r>
              <a:rPr lang="pt-PT" sz="3000" dirty="0" err="1">
                <a:ea typeface="+mn-lt"/>
                <a:cs typeface="+mn-lt"/>
              </a:rPr>
              <a:t>fundamentally</a:t>
            </a:r>
            <a:r>
              <a:rPr lang="pt-PT" sz="3000" dirty="0">
                <a:ea typeface="+mn-lt"/>
                <a:cs typeface="+mn-lt"/>
              </a:rPr>
              <a:t>, HTML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mean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describe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appearance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texto, Tipo de letra, recibo, branco&#10;&#10;Descrição gerada automaticamente">
            <a:extLst>
              <a:ext uri="{FF2B5EF4-FFF2-40B4-BE49-F238E27FC236}">
                <a16:creationId xmlns:a16="http://schemas.microsoft.com/office/drawing/2014/main" id="{A5D8CEE7-0D6E-979C-71C5-822B64C7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06" y="2996512"/>
            <a:ext cx="4790715" cy="16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3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JSON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XML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Which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better</a:t>
            </a:r>
            <a:r>
              <a:rPr lang="pt-PT" sz="3000" dirty="0">
                <a:ea typeface="+mn-lt"/>
                <a:cs typeface="+mn-lt"/>
              </a:rPr>
              <a:t>?</a:t>
            </a:r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JSON </a:t>
            </a:r>
            <a:r>
              <a:rPr lang="pt-PT" sz="2600" dirty="0" err="1">
                <a:ea typeface="+mn-lt"/>
                <a:cs typeface="+mn-lt"/>
              </a:rPr>
              <a:t>has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largely</a:t>
            </a:r>
            <a:r>
              <a:rPr lang="pt-PT" sz="2600" dirty="0">
                <a:ea typeface="+mn-lt"/>
                <a:cs typeface="+mn-lt"/>
              </a:rPr>
              <a:t> won </a:t>
            </a:r>
            <a:r>
              <a:rPr lang="pt-PT" sz="2600" dirty="0" err="1">
                <a:ea typeface="+mn-lt"/>
                <a:cs typeface="+mn-lt"/>
              </a:rPr>
              <a:t>over</a:t>
            </a:r>
            <a:r>
              <a:rPr lang="pt-PT" sz="2600" dirty="0">
                <a:ea typeface="+mn-lt"/>
                <a:cs typeface="+mn-lt"/>
              </a:rPr>
              <a:t> XML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You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occasionally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still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find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hierarchical</a:t>
            </a:r>
            <a:r>
              <a:rPr lang="pt-PT" sz="2600" dirty="0">
                <a:ea typeface="+mn-lt"/>
                <a:cs typeface="+mn-lt"/>
              </a:rPr>
              <a:t> data as XML, </a:t>
            </a:r>
            <a:r>
              <a:rPr lang="pt-PT" sz="2600" dirty="0" err="1">
                <a:ea typeface="+mn-lt"/>
                <a:cs typeface="+mn-lt"/>
              </a:rPr>
              <a:t>but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usually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JSON.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XML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still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relevant</a:t>
            </a:r>
            <a:r>
              <a:rPr lang="pt-PT" sz="2600" dirty="0">
                <a:ea typeface="+mn-lt"/>
                <a:cs typeface="+mn-lt"/>
              </a:rPr>
              <a:t> in data </a:t>
            </a:r>
            <a:r>
              <a:rPr lang="pt-PT" sz="2600" dirty="0" err="1">
                <a:ea typeface="+mn-lt"/>
                <a:cs typeface="+mn-lt"/>
              </a:rPr>
              <a:t>science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dirty="0" err="1">
                <a:ea typeface="+mn-lt"/>
                <a:cs typeface="+mn-lt"/>
              </a:rPr>
              <a:t>one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reason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generalization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HTML,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language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used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specify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webpages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067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Web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Scrapping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Web </a:t>
            </a:r>
            <a:r>
              <a:rPr lang="pt-PT" sz="300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process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automatically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extracting</a:t>
            </a:r>
            <a:r>
              <a:rPr lang="pt-PT" sz="3000" b="1" dirty="0">
                <a:ea typeface="+mn-lt"/>
                <a:cs typeface="+mn-lt"/>
              </a:rPr>
              <a:t> data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websites.</a:t>
            </a:r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Why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Web </a:t>
            </a:r>
            <a:r>
              <a:rPr lang="pt-PT" sz="3000" dirty="0" err="1">
                <a:ea typeface="+mn-lt"/>
                <a:cs typeface="+mn-lt"/>
              </a:rPr>
              <a:t>Scapping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Useful</a:t>
            </a:r>
            <a:r>
              <a:rPr lang="pt-PT" sz="3000" dirty="0">
                <a:ea typeface="+mn-lt"/>
                <a:cs typeface="+mn-lt"/>
              </a:rPr>
              <a:t>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Collect</a:t>
            </a:r>
            <a:r>
              <a:rPr lang="pt-PT" sz="2600" dirty="0">
                <a:ea typeface="+mn-lt"/>
                <a:cs typeface="+mn-lt"/>
              </a:rPr>
              <a:t> data for research, </a:t>
            </a:r>
            <a:r>
              <a:rPr lang="pt-PT" sz="2600" err="1">
                <a:ea typeface="+mn-lt"/>
                <a:cs typeface="+mn-lt"/>
              </a:rPr>
              <a:t>analysis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insights.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Track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prices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news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trends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Gather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large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datasets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err="1">
                <a:ea typeface="+mn-lt"/>
                <a:cs typeface="+mn-lt"/>
              </a:rPr>
              <a:t>machine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learning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statistical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models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Common</a:t>
            </a:r>
            <a:r>
              <a:rPr lang="pt-PT" sz="3000" dirty="0">
                <a:ea typeface="+mn-lt"/>
                <a:cs typeface="+mn-lt"/>
              </a:rPr>
              <a:t> use cases: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Price </a:t>
            </a:r>
            <a:r>
              <a:rPr lang="pt-PT" sz="2600" dirty="0" err="1">
                <a:ea typeface="+mn-lt"/>
                <a:cs typeface="+mn-lt"/>
              </a:rPr>
              <a:t>comparison</a:t>
            </a:r>
            <a:r>
              <a:rPr lang="pt-PT" sz="2600" dirty="0">
                <a:ea typeface="+mn-lt"/>
                <a:cs typeface="+mn-lt"/>
              </a:rPr>
              <a:t> websites.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Sentiment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analysis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social media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reviews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Market</a:t>
            </a:r>
            <a:r>
              <a:rPr lang="pt-PT" sz="2600" dirty="0">
                <a:ea typeface="+mn-lt"/>
                <a:cs typeface="+mn-lt"/>
              </a:rPr>
              <a:t> research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extracting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competitor</a:t>
            </a:r>
            <a:r>
              <a:rPr lang="pt-PT" sz="2600" dirty="0">
                <a:ea typeface="+mn-lt"/>
                <a:cs typeface="+mn-lt"/>
              </a:rPr>
              <a:t> data.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Academic</a:t>
            </a:r>
            <a:r>
              <a:rPr lang="pt-PT" sz="2600" dirty="0">
                <a:ea typeface="+mn-lt"/>
                <a:cs typeface="+mn-lt"/>
              </a:rPr>
              <a:t> research in data </a:t>
            </a:r>
            <a:r>
              <a:rPr lang="pt-PT" sz="2600" dirty="0" err="1">
                <a:ea typeface="+mn-lt"/>
                <a:cs typeface="+mn-lt"/>
              </a:rPr>
              <a:t>mining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behavior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analysis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541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Web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Scrapping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Before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Started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Warnings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Ethical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Considerations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Respect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>
                <a:latin typeface="Consolas"/>
                <a:ea typeface="+mn-lt"/>
                <a:cs typeface="+mn-lt"/>
              </a:rPr>
              <a:t>robots.txt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Terms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Service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Always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check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if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website </a:t>
            </a:r>
            <a:r>
              <a:rPr lang="pt-PT" sz="2200" dirty="0" err="1">
                <a:ea typeface="+mn-lt"/>
                <a:cs typeface="+mn-lt"/>
              </a:rPr>
              <a:t>allows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scraping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by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reviewing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>
                <a:latin typeface="Consolas"/>
                <a:ea typeface="+mn-lt"/>
                <a:cs typeface="+mn-lt"/>
              </a:rPr>
              <a:t>robots.txt</a:t>
            </a:r>
            <a:r>
              <a:rPr lang="pt-PT" sz="2200" dirty="0">
                <a:ea typeface="+mn-lt"/>
                <a:cs typeface="+mn-lt"/>
              </a:rPr>
              <a:t> file </a:t>
            </a:r>
            <a:r>
              <a:rPr lang="pt-PT" sz="2200" dirty="0" err="1">
                <a:ea typeface="+mn-lt"/>
                <a:cs typeface="+mn-lt"/>
              </a:rPr>
              <a:t>and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terms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service</a:t>
            </a:r>
            <a:r>
              <a:rPr lang="pt-PT" sz="2200" dirty="0">
                <a:ea typeface="+mn-lt"/>
                <a:cs typeface="+mn-lt"/>
              </a:rPr>
              <a:t>. - </a:t>
            </a:r>
            <a:r>
              <a:rPr lang="pt-PT" sz="2200" dirty="0" err="1">
                <a:ea typeface="+mn-lt"/>
                <a:cs typeface="+mn-lt"/>
              </a:rPr>
              <a:t>add</a:t>
            </a:r>
            <a:r>
              <a:rPr lang="pt-PT" sz="2200" dirty="0">
                <a:ea typeface="+mn-lt"/>
                <a:cs typeface="+mn-lt"/>
              </a:rPr>
              <a:t> /robots.txt to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end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URL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Avoid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Overloading</a:t>
            </a:r>
            <a:r>
              <a:rPr lang="pt-PT" sz="2600" dirty="0">
                <a:ea typeface="+mn-lt"/>
                <a:cs typeface="+mn-lt"/>
              </a:rPr>
              <a:t> Servers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Be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considerate</a:t>
            </a:r>
            <a:r>
              <a:rPr lang="pt-PT" sz="2200" dirty="0">
                <a:ea typeface="+mn-lt"/>
                <a:cs typeface="+mn-lt"/>
              </a:rPr>
              <a:t>: Use rate </a:t>
            </a:r>
            <a:r>
              <a:rPr lang="pt-PT" sz="2200" dirty="0" err="1">
                <a:ea typeface="+mn-lt"/>
                <a:cs typeface="+mn-lt"/>
              </a:rPr>
              <a:t>limiting</a:t>
            </a:r>
            <a:r>
              <a:rPr lang="pt-PT" sz="2200" dirty="0">
                <a:ea typeface="+mn-lt"/>
                <a:cs typeface="+mn-lt"/>
              </a:rPr>
              <a:t> to </a:t>
            </a:r>
            <a:r>
              <a:rPr lang="pt-PT" sz="2200" dirty="0" err="1">
                <a:ea typeface="+mn-lt"/>
                <a:cs typeface="+mn-lt"/>
              </a:rPr>
              <a:t>prevent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sending</a:t>
            </a:r>
            <a:r>
              <a:rPr lang="pt-PT" sz="2200" dirty="0">
                <a:ea typeface="+mn-lt"/>
                <a:cs typeface="+mn-lt"/>
              </a:rPr>
              <a:t> too </a:t>
            </a:r>
            <a:r>
              <a:rPr lang="pt-PT" sz="2200" dirty="0" err="1">
                <a:ea typeface="+mn-lt"/>
                <a:cs typeface="+mn-lt"/>
              </a:rPr>
              <a:t>many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requests</a:t>
            </a:r>
            <a:r>
              <a:rPr lang="pt-PT" sz="2200" dirty="0">
                <a:ea typeface="+mn-lt"/>
                <a:cs typeface="+mn-lt"/>
              </a:rPr>
              <a:t> too </a:t>
            </a:r>
            <a:r>
              <a:rPr lang="pt-PT" sz="2200" dirty="0" err="1">
                <a:ea typeface="+mn-lt"/>
                <a:cs typeface="+mn-lt"/>
              </a:rPr>
              <a:t>quickly</a:t>
            </a:r>
            <a:r>
              <a:rPr lang="pt-PT" sz="2200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Data </a:t>
            </a:r>
            <a:r>
              <a:rPr lang="pt-PT" sz="2600" dirty="0" err="1">
                <a:ea typeface="+mn-lt"/>
                <a:cs typeface="+mn-lt"/>
              </a:rPr>
              <a:t>Privacy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Avoid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scraping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personal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sensitive</a:t>
            </a:r>
            <a:r>
              <a:rPr lang="pt-PT" sz="2200" dirty="0">
                <a:ea typeface="+mn-lt"/>
                <a:cs typeface="+mn-lt"/>
              </a:rPr>
              <a:t> data </a:t>
            </a:r>
            <a:r>
              <a:rPr lang="pt-PT" sz="2200" dirty="0" err="1">
                <a:ea typeface="+mn-lt"/>
                <a:cs typeface="+mn-lt"/>
              </a:rPr>
              <a:t>that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is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not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publicly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available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intended</a:t>
            </a:r>
            <a:r>
              <a:rPr lang="pt-PT" sz="2200" dirty="0">
                <a:ea typeface="+mn-lt"/>
                <a:cs typeface="+mn-lt"/>
              </a:rPr>
              <a:t> for </a:t>
            </a:r>
            <a:r>
              <a:rPr lang="pt-PT" sz="2200" dirty="0" err="1">
                <a:ea typeface="+mn-lt"/>
                <a:cs typeface="+mn-lt"/>
              </a:rPr>
              <a:t>scraping</a:t>
            </a:r>
            <a:r>
              <a:rPr lang="pt-PT" sz="2200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Legal </a:t>
            </a:r>
            <a:r>
              <a:rPr lang="pt-PT" sz="2600" dirty="0" err="1">
                <a:ea typeface="+mn-lt"/>
                <a:cs typeface="+mn-lt"/>
              </a:rPr>
              <a:t>Risks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>
                <a:ea typeface="+mn-lt"/>
                <a:cs typeface="+mn-lt"/>
              </a:rPr>
              <a:t>Some sites </a:t>
            </a:r>
            <a:r>
              <a:rPr lang="pt-PT" sz="2200" dirty="0" err="1">
                <a:ea typeface="+mn-lt"/>
                <a:cs typeface="+mn-lt"/>
              </a:rPr>
              <a:t>explicitly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prohibit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scraping</a:t>
            </a:r>
            <a:r>
              <a:rPr lang="pt-PT" sz="2200" dirty="0">
                <a:ea typeface="+mn-lt"/>
                <a:cs typeface="+mn-lt"/>
              </a:rPr>
              <a:t>. </a:t>
            </a:r>
            <a:r>
              <a:rPr lang="pt-PT" sz="2200" dirty="0" err="1">
                <a:ea typeface="+mn-lt"/>
                <a:cs typeface="+mn-lt"/>
              </a:rPr>
              <a:t>Ignoring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this</a:t>
            </a:r>
            <a:r>
              <a:rPr lang="pt-PT" sz="2200" dirty="0">
                <a:ea typeface="+mn-lt"/>
                <a:cs typeface="+mn-lt"/>
              </a:rPr>
              <a:t> can lead to legal </a:t>
            </a:r>
            <a:r>
              <a:rPr lang="pt-PT" sz="2200" dirty="0" err="1">
                <a:ea typeface="+mn-lt"/>
                <a:cs typeface="+mn-lt"/>
              </a:rPr>
              <a:t>consequences</a:t>
            </a:r>
            <a:r>
              <a:rPr lang="pt-PT" sz="2200" dirty="0">
                <a:ea typeface="+mn-lt"/>
                <a:cs typeface="+mn-lt"/>
              </a:rPr>
              <a:t> (e.g., </a:t>
            </a:r>
            <a:r>
              <a:rPr lang="pt-PT" sz="2200" dirty="0" err="1">
                <a:ea typeface="+mn-lt"/>
                <a:cs typeface="+mn-lt"/>
              </a:rPr>
              <a:t>bans</a:t>
            </a:r>
            <a:r>
              <a:rPr lang="pt-PT" sz="2200" dirty="0">
                <a:ea typeface="+mn-lt"/>
                <a:cs typeface="+mn-lt"/>
              </a:rPr>
              <a:t>, </a:t>
            </a:r>
            <a:r>
              <a:rPr lang="pt-PT" sz="2200" dirty="0" err="1">
                <a:ea typeface="+mn-lt"/>
                <a:cs typeface="+mn-lt"/>
              </a:rPr>
              <a:t>lawsuits</a:t>
            </a:r>
            <a:r>
              <a:rPr lang="pt-PT" sz="2200" dirty="0">
                <a:ea typeface="+mn-lt"/>
                <a:cs typeface="+mn-lt"/>
              </a:rPr>
              <a:t>).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Consider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using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APIs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Many</a:t>
            </a:r>
            <a:r>
              <a:rPr lang="pt-PT" sz="2200" dirty="0">
                <a:ea typeface="+mn-lt"/>
                <a:cs typeface="+mn-lt"/>
              </a:rPr>
              <a:t> websites </a:t>
            </a:r>
            <a:r>
              <a:rPr lang="pt-PT" sz="2200" dirty="0" err="1">
                <a:ea typeface="+mn-lt"/>
                <a:cs typeface="+mn-lt"/>
              </a:rPr>
              <a:t>offer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public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APIs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that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provide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structured</a:t>
            </a:r>
            <a:r>
              <a:rPr lang="pt-PT" sz="2200" dirty="0">
                <a:ea typeface="+mn-lt"/>
                <a:cs typeface="+mn-lt"/>
              </a:rPr>
              <a:t> data </a:t>
            </a:r>
            <a:r>
              <a:rPr lang="pt-PT" sz="2200" dirty="0" err="1">
                <a:ea typeface="+mn-lt"/>
                <a:cs typeface="+mn-lt"/>
              </a:rPr>
              <a:t>legally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and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efficiently</a:t>
            </a:r>
            <a:r>
              <a:rPr lang="pt-PT" sz="22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266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Web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Scrapping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Web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Crawling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Web </a:t>
            </a:r>
            <a:r>
              <a:rPr lang="pt-PT" sz="3000" dirty="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crawling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often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interchangeably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refer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different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techniques</a:t>
            </a:r>
            <a:r>
              <a:rPr lang="pt-PT" sz="3000" dirty="0">
                <a:ea typeface="+mn-lt"/>
                <a:cs typeface="+mn-lt"/>
              </a:rPr>
              <a:t>.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D90EA68-6E4E-BA1A-CB8A-27DF9C939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1530" y="2257168"/>
            <a:ext cx="5495048" cy="4114800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C2CC3B4-6A3B-B090-7046-F1BEBE1175BE}"/>
              </a:ext>
            </a:extLst>
          </p:cNvPr>
          <p:cNvSpPr txBox="1">
            <a:spLocks/>
          </p:cNvSpPr>
          <p:nvPr/>
        </p:nvSpPr>
        <p:spPr>
          <a:xfrm>
            <a:off x="611660" y="2804140"/>
            <a:ext cx="6716831" cy="3568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dirty="0">
                <a:ea typeface="+mn-lt"/>
                <a:cs typeface="+mn-lt"/>
              </a:rPr>
              <a:t>Web </a:t>
            </a:r>
            <a:r>
              <a:rPr lang="pt-PT" sz="3000" b="1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err="1">
                <a:ea typeface="+mn-lt"/>
                <a:cs typeface="+mn-lt"/>
              </a:rPr>
              <a:t>Any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automated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process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collects</a:t>
            </a:r>
            <a:r>
              <a:rPr lang="pt-PT" sz="3000" dirty="0">
                <a:ea typeface="+mn-lt"/>
                <a:cs typeface="+mn-lt"/>
              </a:rPr>
              <a:t> data </a:t>
            </a:r>
            <a:r>
              <a:rPr lang="pt-PT" sz="300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websites.</a:t>
            </a:r>
            <a:endParaRPr lang="pt-PT">
              <a:ea typeface="+mn-lt"/>
              <a:cs typeface="+mn-lt"/>
            </a:endParaRPr>
          </a:p>
          <a:p>
            <a:endParaRPr lang="pt-PT" sz="3000" dirty="0"/>
          </a:p>
          <a:p>
            <a:r>
              <a:rPr lang="pt-PT" sz="3000" b="1" dirty="0">
                <a:ea typeface="+mn-lt"/>
                <a:cs typeface="+mn-lt"/>
              </a:rPr>
              <a:t>Web </a:t>
            </a:r>
            <a:r>
              <a:rPr lang="pt-PT" sz="3000" b="1" dirty="0" err="1">
                <a:ea typeface="+mn-lt"/>
                <a:cs typeface="+mn-lt"/>
              </a:rPr>
              <a:t>crawling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specific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form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web </a:t>
            </a:r>
            <a:r>
              <a:rPr lang="pt-PT" sz="3000" dirty="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involves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systematically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exploring</a:t>
            </a:r>
            <a:r>
              <a:rPr lang="pt-PT" sz="3000" dirty="0">
                <a:ea typeface="+mn-lt"/>
                <a:cs typeface="+mn-lt"/>
              </a:rPr>
              <a:t> websites, </a:t>
            </a:r>
            <a:r>
              <a:rPr lang="pt-PT" sz="3000" dirty="0" err="1">
                <a:ea typeface="+mn-lt"/>
                <a:cs typeface="+mn-lt"/>
              </a:rPr>
              <a:t>often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indexing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purposes</a:t>
            </a:r>
            <a:r>
              <a:rPr lang="pt-PT" sz="3000" dirty="0">
                <a:ea typeface="+mn-lt"/>
                <a:cs typeface="+mn-lt"/>
              </a:rPr>
              <a:t> (e.g., </a:t>
            </a:r>
            <a:r>
              <a:rPr lang="pt-PT" sz="3000" dirty="0" err="1">
                <a:ea typeface="+mn-lt"/>
                <a:cs typeface="+mn-lt"/>
              </a:rPr>
              <a:t>search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engines</a:t>
            </a:r>
            <a:r>
              <a:rPr lang="pt-PT" sz="3000" dirty="0">
                <a:ea typeface="+mn-lt"/>
                <a:cs typeface="+mn-lt"/>
              </a:rPr>
              <a:t>).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385552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Devtools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Reverse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Engineering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first</a:t>
            </a:r>
            <a:r>
              <a:rPr lang="pt-PT" sz="3000" dirty="0">
                <a:ea typeface="+mn-lt"/>
                <a:cs typeface="+mn-lt"/>
              </a:rPr>
              <a:t> step in web </a:t>
            </a:r>
            <a:r>
              <a:rPr lang="pt-PT" sz="3000" dirty="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understanding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target website </a:t>
            </a:r>
            <a:r>
              <a:rPr lang="pt-PT" sz="3000" dirty="0" err="1">
                <a:ea typeface="+mn-lt"/>
                <a:cs typeface="+mn-lt"/>
              </a:rPr>
              <a:t>works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often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referred</a:t>
            </a:r>
            <a:r>
              <a:rPr lang="pt-PT" sz="3000" dirty="0">
                <a:ea typeface="+mn-lt"/>
                <a:cs typeface="+mn-lt"/>
              </a:rPr>
              <a:t> to as </a:t>
            </a:r>
            <a:r>
              <a:rPr lang="pt-PT" sz="3000" b="1" dirty="0">
                <a:ea typeface="+mn-lt"/>
                <a:cs typeface="+mn-lt"/>
              </a:rPr>
              <a:t>reverse </a:t>
            </a:r>
            <a:r>
              <a:rPr lang="pt-PT" sz="3000" b="1" dirty="0" err="1">
                <a:ea typeface="+mn-lt"/>
                <a:cs typeface="+mn-lt"/>
              </a:rPr>
              <a:t>engineering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DevTools</a:t>
            </a:r>
            <a:r>
              <a:rPr lang="pt-PT" sz="3000" dirty="0">
                <a:ea typeface="+mn-lt"/>
                <a:cs typeface="+mn-lt"/>
              </a:rPr>
              <a:t>: A </a:t>
            </a:r>
            <a:r>
              <a:rPr lang="pt-PT" sz="3000" err="1">
                <a:ea typeface="+mn-lt"/>
                <a:cs typeface="+mn-lt"/>
              </a:rPr>
              <a:t>development</a:t>
            </a:r>
            <a:r>
              <a:rPr lang="pt-PT" sz="3000" dirty="0">
                <a:ea typeface="+mn-lt"/>
                <a:cs typeface="+mn-lt"/>
              </a:rPr>
              <a:t> suite </a:t>
            </a:r>
            <a:r>
              <a:rPr lang="pt-PT" sz="3000" err="1">
                <a:ea typeface="+mn-lt"/>
                <a:cs typeface="+mn-lt"/>
              </a:rPr>
              <a:t>built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into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modern</a:t>
            </a:r>
            <a:r>
              <a:rPr lang="pt-PT" sz="3000" dirty="0">
                <a:ea typeface="+mn-lt"/>
                <a:cs typeface="+mn-lt"/>
              </a:rPr>
              <a:t> browsers </a:t>
            </a:r>
            <a:r>
              <a:rPr lang="pt-PT" sz="3000" err="1">
                <a:ea typeface="+mn-lt"/>
                <a:cs typeface="+mn-lt"/>
              </a:rPr>
              <a:t>used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debugging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inspecting</a:t>
            </a:r>
            <a:r>
              <a:rPr lang="pt-PT" sz="3000" dirty="0">
                <a:ea typeface="+mn-lt"/>
                <a:cs typeface="+mn-lt"/>
              </a:rPr>
              <a:t> web </a:t>
            </a:r>
            <a:r>
              <a:rPr lang="pt-PT" sz="3000" err="1">
                <a:ea typeface="+mn-lt"/>
                <a:cs typeface="+mn-lt"/>
              </a:rPr>
              <a:t>pages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DevTools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essential</a:t>
            </a:r>
            <a:r>
              <a:rPr lang="pt-PT" sz="2600" dirty="0">
                <a:ea typeface="+mn-lt"/>
                <a:cs typeface="+mn-lt"/>
              </a:rPr>
              <a:t> for reverse </a:t>
            </a:r>
            <a:r>
              <a:rPr lang="pt-PT" sz="2600" dirty="0" err="1">
                <a:ea typeface="+mn-lt"/>
                <a:cs typeface="+mn-lt"/>
              </a:rPr>
              <a:t>engineering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crucial in web </a:t>
            </a:r>
            <a:r>
              <a:rPr lang="pt-PT" sz="2600" dirty="0" err="1">
                <a:ea typeface="+mn-lt"/>
                <a:cs typeface="+mn-lt"/>
              </a:rPr>
              <a:t>scraping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projects</a:t>
            </a:r>
            <a:r>
              <a:rPr lang="pt-PT" sz="2600" dirty="0">
                <a:ea typeface="+mn-lt"/>
                <a:cs typeface="+mn-lt"/>
              </a:rPr>
              <a:t>.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601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Devtools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Reverse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Engineering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DevTools</a:t>
            </a:r>
            <a:r>
              <a:rPr lang="pt-PT" sz="3000" b="1" dirty="0">
                <a:ea typeface="+mn-lt"/>
                <a:cs typeface="+mn-lt"/>
              </a:rPr>
              <a:t> console</a:t>
            </a:r>
            <a:r>
              <a:rPr lang="pt-PT" sz="3000" dirty="0">
                <a:ea typeface="+mn-lt"/>
                <a:cs typeface="+mn-lt"/>
              </a:rPr>
              <a:t> can </a:t>
            </a:r>
            <a:r>
              <a:rPr lang="pt-PT" sz="3000" dirty="0" err="1">
                <a:ea typeface="+mn-lt"/>
                <a:cs typeface="+mn-lt"/>
              </a:rPr>
              <a:t>typically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opened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F12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key</a:t>
            </a:r>
            <a:r>
              <a:rPr lang="pt-PT" sz="3000" dirty="0">
                <a:ea typeface="+mn-lt"/>
                <a:cs typeface="+mn-lt"/>
              </a:rPr>
              <a:t> (in Chrome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Firefox)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right-clicking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selecting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"</a:t>
            </a:r>
            <a:r>
              <a:rPr lang="pt-PT" sz="3000" b="1" dirty="0" err="1">
                <a:ea typeface="+mn-lt"/>
                <a:cs typeface="+mn-lt"/>
              </a:rPr>
              <a:t>Inspect</a:t>
            </a:r>
            <a:r>
              <a:rPr lang="pt-PT" sz="3000" b="1" dirty="0">
                <a:ea typeface="+mn-lt"/>
                <a:cs typeface="+mn-lt"/>
              </a:rPr>
              <a:t>"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tool</a:t>
            </a:r>
            <a:r>
              <a:rPr lang="pt-PT" sz="3000" dirty="0">
                <a:ea typeface="+mn-lt"/>
                <a:cs typeface="+mn-lt"/>
              </a:rPr>
              <a:t> suite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divided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into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multiple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tabs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offering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different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functionalities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For web </a:t>
            </a:r>
            <a:r>
              <a:rPr lang="pt-PT" sz="3000" dirty="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relevant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tab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Elements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tab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which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allows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inspect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analyze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structure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webpage's</a:t>
            </a:r>
            <a:r>
              <a:rPr lang="pt-PT" sz="3000" dirty="0">
                <a:ea typeface="+mn-lt"/>
                <a:cs typeface="+mn-lt"/>
              </a:rPr>
              <a:t> HTML.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510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Elements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Tab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In web </a:t>
            </a:r>
            <a:r>
              <a:rPr lang="pt-PT" sz="3000" dirty="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Elements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tab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DevTools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helps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understanding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website's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structure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can use </a:t>
            </a:r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tool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b="1" dirty="0" err="1">
                <a:ea typeface="+mn-lt"/>
                <a:cs typeface="+mn-lt"/>
              </a:rPr>
              <a:t>build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parsing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logic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your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scraper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inspecting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HTML </a:t>
            </a:r>
            <a:r>
              <a:rPr lang="pt-PT" sz="3000" dirty="0" err="1">
                <a:ea typeface="+mn-lt"/>
                <a:cs typeface="+mn-lt"/>
              </a:rPr>
              <a:t>elements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identifying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patterns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texto, eletrónica, captura de ecrã, software&#10;&#10;Descrição gerada automaticamente">
            <a:extLst>
              <a:ext uri="{FF2B5EF4-FFF2-40B4-BE49-F238E27FC236}">
                <a16:creationId xmlns:a16="http://schemas.microsoft.com/office/drawing/2014/main" id="{268CFF96-439D-7FCD-48F7-F058B7B7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317679"/>
            <a:ext cx="6096000" cy="31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4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Elements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Tab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pt-PT" sz="2000" dirty="0" err="1">
                <a:latin typeface="Aptos"/>
                <a:ea typeface="Roboto"/>
                <a:cs typeface="Roboto"/>
              </a:rPr>
              <a:t>The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navigation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tree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where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we</a:t>
            </a:r>
            <a:r>
              <a:rPr lang="pt-PT" sz="2000" dirty="0">
                <a:latin typeface="Aptos"/>
                <a:ea typeface="Roboto"/>
                <a:cs typeface="Roboto"/>
              </a:rPr>
              <a:t> can </a:t>
            </a:r>
            <a:r>
              <a:rPr lang="pt-PT" sz="2000" dirty="0" err="1">
                <a:latin typeface="Aptos"/>
                <a:ea typeface="Roboto"/>
                <a:cs typeface="Roboto"/>
              </a:rPr>
              <a:t>see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and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interact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with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all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of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the</a:t>
            </a:r>
            <a:r>
              <a:rPr lang="pt-PT" sz="2000" dirty="0">
                <a:latin typeface="Aptos"/>
                <a:ea typeface="Roboto"/>
                <a:cs typeface="Roboto"/>
              </a:rPr>
              <a:t> HTML </a:t>
            </a:r>
            <a:r>
              <a:rPr lang="pt-PT" sz="2000" dirty="0" err="1">
                <a:latin typeface="Aptos"/>
                <a:ea typeface="Roboto"/>
                <a:cs typeface="Roboto"/>
              </a:rPr>
              <a:t>elements</a:t>
            </a:r>
            <a:r>
              <a:rPr lang="pt-PT" sz="2000" dirty="0">
                <a:latin typeface="Aptos"/>
                <a:ea typeface="Roboto"/>
                <a:cs typeface="Roboto"/>
              </a:rPr>
              <a:t>.</a:t>
            </a:r>
            <a:endParaRPr lang="pt-PT" sz="2000" dirty="0">
              <a:latin typeface="Apto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PT" sz="2000" dirty="0" err="1">
                <a:latin typeface="Aptos"/>
                <a:ea typeface="Roboto"/>
                <a:cs typeface="Roboto"/>
              </a:rPr>
              <a:t>The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selected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elements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will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be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highlighted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on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the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page</a:t>
            </a:r>
            <a:r>
              <a:rPr lang="pt-PT" sz="2000" dirty="0">
                <a:latin typeface="Aptos"/>
                <a:ea typeface="Roboto"/>
                <a:cs typeface="Roboto"/>
              </a:rPr>
              <a:t>.</a:t>
            </a:r>
          </a:p>
          <a:p>
            <a:pPr marL="342900" indent="-342900">
              <a:buAutoNum type="arabicPeriod"/>
            </a:pPr>
            <a:r>
              <a:rPr lang="pt-PT" sz="2000" err="1">
                <a:latin typeface="Aptos"/>
                <a:ea typeface="Roboto"/>
                <a:cs typeface="Roboto"/>
              </a:rPr>
              <a:t>We</a:t>
            </a:r>
            <a:r>
              <a:rPr lang="pt-PT" sz="2000" dirty="0">
                <a:latin typeface="Aptos"/>
                <a:ea typeface="Roboto"/>
                <a:cs typeface="Roboto"/>
              </a:rPr>
              <a:t> can </a:t>
            </a:r>
            <a:r>
              <a:rPr lang="pt-PT" sz="2000" err="1">
                <a:latin typeface="Aptos"/>
                <a:ea typeface="Roboto"/>
                <a:cs typeface="Roboto"/>
              </a:rPr>
              <a:t>search</a:t>
            </a:r>
            <a:r>
              <a:rPr lang="pt-PT" sz="2000" dirty="0">
                <a:latin typeface="Aptos"/>
                <a:ea typeface="Roboto"/>
                <a:cs typeface="Roboto"/>
              </a:rPr>
              <a:t> for </a:t>
            </a:r>
            <a:r>
              <a:rPr lang="pt-PT" sz="2000" err="1">
                <a:latin typeface="Aptos"/>
                <a:ea typeface="Roboto"/>
                <a:cs typeface="Roboto"/>
              </a:rPr>
              <a:t>elements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err="1">
                <a:latin typeface="Aptos"/>
                <a:ea typeface="Roboto"/>
                <a:cs typeface="Roboto"/>
              </a:rPr>
              <a:t>by</a:t>
            </a:r>
            <a:r>
              <a:rPr lang="pt-PT" sz="2000" dirty="0">
                <a:latin typeface="Aptos"/>
                <a:ea typeface="Roboto"/>
                <a:cs typeface="Roboto"/>
              </a:rPr>
              <a:t> CSS </a:t>
            </a:r>
            <a:r>
              <a:rPr lang="pt-PT" sz="2000" err="1">
                <a:latin typeface="Aptos"/>
                <a:ea typeface="Roboto"/>
                <a:cs typeface="Roboto"/>
              </a:rPr>
              <a:t>selectors</a:t>
            </a:r>
            <a:r>
              <a:rPr lang="pt-PT" sz="2000" dirty="0">
                <a:latin typeface="Aptos"/>
                <a:ea typeface="Roboto"/>
                <a:cs typeface="Roboto"/>
              </a:rPr>
              <a:t>, </a:t>
            </a:r>
            <a:r>
              <a:rPr lang="pt-PT" sz="2000" err="1">
                <a:latin typeface="Aptos"/>
                <a:ea typeface="Roboto"/>
                <a:cs typeface="Roboto"/>
              </a:rPr>
              <a:t>XPath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err="1">
                <a:latin typeface="Aptos"/>
                <a:ea typeface="Roboto"/>
                <a:cs typeface="Roboto"/>
              </a:rPr>
              <a:t>or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err="1">
                <a:latin typeface="Aptos"/>
                <a:ea typeface="Roboto"/>
                <a:cs typeface="Roboto"/>
              </a:rPr>
              <a:t>just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err="1">
                <a:latin typeface="Aptos"/>
                <a:ea typeface="Roboto"/>
                <a:cs typeface="Roboto"/>
              </a:rPr>
              <a:t>text</a:t>
            </a:r>
            <a:r>
              <a:rPr lang="pt-PT" sz="2000" dirty="0">
                <a:latin typeface="Aptos"/>
                <a:ea typeface="Roboto"/>
                <a:cs typeface="Roboto"/>
              </a:rPr>
              <a:t>.</a:t>
            </a:r>
          </a:p>
          <a:p>
            <a:pPr>
              <a:buAutoNum type="arabicPeriod"/>
            </a:pPr>
            <a:endParaRPr lang="pt-PT" sz="3000" dirty="0">
              <a:ea typeface="+mn-lt"/>
              <a:cs typeface="+mn-lt"/>
            </a:endParaRPr>
          </a:p>
          <a:p>
            <a:pPr>
              <a:buAutoNum type="arabicPeriod"/>
            </a:pPr>
            <a:endParaRPr lang="pt-PT" sz="3000" dirty="0"/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texto, eletrónica, captura de ecrã, software&#10;&#10;Descrição gerada automaticamente">
            <a:extLst>
              <a:ext uri="{FF2B5EF4-FFF2-40B4-BE49-F238E27FC236}">
                <a16:creationId xmlns:a16="http://schemas.microsoft.com/office/drawing/2014/main" id="{268CFF96-439D-7FCD-48F7-F058B7B7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68" y="2607166"/>
            <a:ext cx="7558216" cy="39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6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HTTP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dirty="0" err="1">
                <a:ea typeface="+mn-lt"/>
                <a:cs typeface="+mn-lt"/>
              </a:rPr>
              <a:t>HyperText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Transfer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Protocol</a:t>
            </a:r>
            <a:r>
              <a:rPr lang="pt-PT" sz="3000" b="1" dirty="0">
                <a:ea typeface="+mn-lt"/>
                <a:cs typeface="+mn-lt"/>
              </a:rPr>
              <a:t> (HTTP)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foundation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web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essential</a:t>
            </a:r>
            <a:r>
              <a:rPr lang="pt-PT" sz="3000" dirty="0">
                <a:ea typeface="+mn-lt"/>
                <a:cs typeface="+mn-lt"/>
              </a:rPr>
              <a:t> for web </a:t>
            </a:r>
            <a:r>
              <a:rPr lang="pt-PT" sz="3000" dirty="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r>
              <a:rPr lang="pt-PT" sz="3000" dirty="0" err="1">
                <a:ea typeface="+mn-lt"/>
                <a:cs typeface="+mn-lt"/>
              </a:rPr>
              <a:t>Understanding</a:t>
            </a:r>
            <a:r>
              <a:rPr lang="pt-PT" sz="3000" dirty="0">
                <a:ea typeface="+mn-lt"/>
                <a:cs typeface="+mn-lt"/>
              </a:rPr>
              <a:t> HTTP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key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writing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effective</a:t>
            </a:r>
            <a:r>
              <a:rPr lang="pt-PT" sz="3000" dirty="0">
                <a:ea typeface="+mn-lt"/>
                <a:cs typeface="+mn-lt"/>
              </a:rPr>
              <a:t> web </a:t>
            </a:r>
            <a:r>
              <a:rPr lang="pt-PT" sz="3000" dirty="0" err="1">
                <a:ea typeface="+mn-lt"/>
                <a:cs typeface="+mn-lt"/>
              </a:rPr>
              <a:t>scrapers</a:t>
            </a:r>
            <a:r>
              <a:rPr lang="pt-PT" sz="3000" dirty="0">
                <a:ea typeface="+mn-lt"/>
                <a:cs typeface="+mn-lt"/>
              </a:rPr>
              <a:t>, as </a:t>
            </a:r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governs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retrieve</a:t>
            </a:r>
            <a:r>
              <a:rPr lang="pt-PT" sz="3000" dirty="0">
                <a:ea typeface="+mn-lt"/>
                <a:cs typeface="+mn-lt"/>
              </a:rPr>
              <a:t> web </a:t>
            </a:r>
            <a:r>
              <a:rPr lang="pt-PT" sz="3000" dirty="0" err="1">
                <a:ea typeface="+mn-lt"/>
                <a:cs typeface="+mn-lt"/>
              </a:rPr>
              <a:t>pages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r>
              <a:rPr lang="pt-PT" sz="3000" dirty="0">
                <a:ea typeface="+mn-lt"/>
                <a:cs typeface="+mn-lt"/>
              </a:rPr>
              <a:t>In </a:t>
            </a:r>
            <a:r>
              <a:rPr lang="pt-PT" sz="3000" dirty="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can use HTTP to </a:t>
            </a:r>
            <a:r>
              <a:rPr lang="pt-PT" sz="3000" dirty="0" err="1">
                <a:ea typeface="+mn-lt"/>
                <a:cs typeface="+mn-lt"/>
              </a:rPr>
              <a:t>retrieve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webpage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a script </a:t>
            </a:r>
            <a:r>
              <a:rPr lang="pt-PT" sz="3000" dirty="0" err="1">
                <a:ea typeface="+mn-lt"/>
                <a:cs typeface="+mn-lt"/>
              </a:rPr>
              <a:t>like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one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script </a:t>
            </a:r>
            <a:r>
              <a:rPr lang="pt-PT" sz="3000" err="1">
                <a:ea typeface="+mn-lt"/>
                <a:cs typeface="+mn-lt"/>
              </a:rPr>
              <a:t>above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sending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err="1">
                <a:ea typeface="+mn-lt"/>
                <a:cs typeface="+mn-lt"/>
              </a:rPr>
              <a:t>request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dirty="0">
                <a:ea typeface="+mn-lt"/>
                <a:cs typeface="+mn-lt"/>
              </a:rPr>
              <a:t>to URL http://httpbin.org/html. In </a:t>
            </a:r>
            <a:r>
              <a:rPr lang="pt-PT" sz="3000" err="1">
                <a:ea typeface="+mn-lt"/>
                <a:cs typeface="+mn-lt"/>
              </a:rPr>
              <a:t>return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get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>
                <a:ea typeface="+mn-lt"/>
                <a:cs typeface="+mn-lt"/>
              </a:rPr>
              <a:t>response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server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web </a:t>
            </a:r>
            <a:r>
              <a:rPr lang="pt-PT" sz="3000" err="1">
                <a:ea typeface="+mn-lt"/>
                <a:cs typeface="+mn-lt"/>
              </a:rPr>
              <a:t>page</a:t>
            </a:r>
            <a:r>
              <a:rPr lang="pt-PT" sz="3000" dirty="0">
                <a:ea typeface="+mn-lt"/>
                <a:cs typeface="+mn-lt"/>
              </a:rPr>
              <a:t> data.</a:t>
            </a:r>
          </a:p>
          <a:p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5F67CD0E-8C62-D24B-F571-310AD430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06" y="3850417"/>
            <a:ext cx="10671089" cy="11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0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First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Step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Science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The</a:t>
            </a:r>
            <a:r>
              <a:rPr lang="pt-PT" sz="3000" dirty="0"/>
              <a:t> </a:t>
            </a:r>
            <a:r>
              <a:rPr lang="pt-PT" sz="3000" dirty="0" err="1"/>
              <a:t>first</a:t>
            </a:r>
            <a:r>
              <a:rPr lang="pt-PT" sz="3000" dirty="0"/>
              <a:t> step in data </a:t>
            </a:r>
            <a:r>
              <a:rPr lang="pt-PT" sz="3000" dirty="0" err="1"/>
              <a:t>science</a:t>
            </a:r>
            <a:r>
              <a:rPr lang="pt-PT" sz="3000" dirty="0"/>
              <a:t>...</a:t>
            </a:r>
          </a:p>
          <a:p>
            <a:pPr marL="0" indent="0">
              <a:buNone/>
            </a:pPr>
            <a:r>
              <a:rPr lang="pt-PT" sz="3000" dirty="0"/>
              <a:t>             … </a:t>
            </a:r>
            <a:r>
              <a:rPr lang="pt-PT" sz="3000" dirty="0" err="1"/>
              <a:t>is</a:t>
            </a:r>
            <a:r>
              <a:rPr lang="pt-PT" sz="3000" dirty="0"/>
              <a:t> to </a:t>
            </a:r>
            <a:r>
              <a:rPr lang="pt-PT" sz="3000" dirty="0" err="1"/>
              <a:t>get</a:t>
            </a:r>
            <a:r>
              <a:rPr lang="pt-PT" sz="3000" dirty="0"/>
              <a:t> some data!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typically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get</a:t>
            </a:r>
            <a:r>
              <a:rPr lang="pt-PT" sz="3000" dirty="0">
                <a:ea typeface="+mn-lt"/>
                <a:cs typeface="+mn-lt"/>
              </a:rPr>
              <a:t> data in </a:t>
            </a:r>
            <a:r>
              <a:rPr lang="pt-PT" sz="3000" dirty="0" err="1">
                <a:ea typeface="+mn-lt"/>
                <a:cs typeface="+mn-lt"/>
              </a:rPr>
              <a:t>one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four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ways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marL="971550" lvl="1" indent="-514350">
              <a:buAutoNum type="arabicPeriod"/>
            </a:pPr>
            <a:r>
              <a:rPr lang="pt-PT" sz="2600" dirty="0" err="1">
                <a:ea typeface="+mn-lt"/>
                <a:cs typeface="+mn-lt"/>
              </a:rPr>
              <a:t>Directly</a:t>
            </a:r>
            <a:r>
              <a:rPr lang="pt-PT" sz="2600" dirty="0">
                <a:ea typeface="+mn-lt"/>
                <a:cs typeface="+mn-lt"/>
              </a:rPr>
              <a:t> download a data file(s) </a:t>
            </a:r>
            <a:r>
              <a:rPr lang="pt-PT" sz="2600" dirty="0" err="1">
                <a:ea typeface="+mn-lt"/>
                <a:cs typeface="+mn-lt"/>
              </a:rPr>
              <a:t>manually</a:t>
            </a:r>
            <a:r>
              <a:rPr lang="pt-PT" sz="2600" dirty="0">
                <a:ea typeface="+mn-lt"/>
                <a:cs typeface="+mn-lt"/>
              </a:rPr>
              <a:t>!</a:t>
            </a:r>
          </a:p>
          <a:p>
            <a:pPr marL="971550" lvl="1" indent="-514350">
              <a:buAutoNum type="arabicPeriod"/>
            </a:pPr>
            <a:r>
              <a:rPr lang="pt-PT" sz="2600" dirty="0" err="1">
                <a:ea typeface="+mn-lt"/>
                <a:cs typeface="+mn-lt"/>
              </a:rPr>
              <a:t>Query</a:t>
            </a:r>
            <a:r>
              <a:rPr lang="pt-PT" sz="2600" dirty="0">
                <a:ea typeface="+mn-lt"/>
                <a:cs typeface="+mn-lt"/>
              </a:rPr>
              <a:t> data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database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pt-PT" sz="2600" dirty="0" err="1">
                <a:ea typeface="+mn-lt"/>
                <a:cs typeface="+mn-lt"/>
              </a:rPr>
              <a:t>Query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API (</a:t>
            </a:r>
            <a:r>
              <a:rPr lang="pt-PT" sz="2600" dirty="0" err="1">
                <a:ea typeface="+mn-lt"/>
                <a:cs typeface="+mn-lt"/>
              </a:rPr>
              <a:t>Application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Programming</a:t>
            </a:r>
            <a:r>
              <a:rPr lang="pt-PT" sz="2600" dirty="0">
                <a:ea typeface="+mn-lt"/>
                <a:cs typeface="+mn-lt"/>
              </a:rPr>
              <a:t> Interface).</a:t>
            </a:r>
          </a:p>
          <a:p>
            <a:pPr marL="971550" lvl="1" indent="-514350">
              <a:buAutoNum type="arabicPeriod"/>
            </a:pPr>
            <a:r>
              <a:rPr lang="pt-PT" sz="2600" dirty="0" err="1">
                <a:ea typeface="+mn-lt"/>
                <a:cs typeface="+mn-lt"/>
              </a:rPr>
              <a:t>Scrap</a:t>
            </a:r>
            <a:r>
              <a:rPr lang="pt-PT" sz="2600" dirty="0">
                <a:ea typeface="+mn-lt"/>
                <a:cs typeface="+mn-lt"/>
              </a:rPr>
              <a:t> data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webpage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AutoNum type="arabicPeriod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AutoNum type="arabicPeriod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1792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HTTP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goal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a web </a:t>
            </a:r>
            <a:r>
              <a:rPr lang="pt-PT" sz="3000" dirty="0" err="1">
                <a:ea typeface="+mn-lt"/>
                <a:cs typeface="+mn-lt"/>
              </a:rPr>
              <a:t>scraper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send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valid</a:t>
            </a:r>
            <a:r>
              <a:rPr lang="pt-PT" sz="3000" b="1" dirty="0">
                <a:ea typeface="+mn-lt"/>
                <a:cs typeface="+mn-lt"/>
              </a:rPr>
              <a:t> HTTP </a:t>
            </a:r>
            <a:r>
              <a:rPr lang="pt-PT" sz="3000" b="1" dirty="0" err="1">
                <a:ea typeface="+mn-lt"/>
                <a:cs typeface="+mn-lt"/>
              </a:rPr>
              <a:t>request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receive</a:t>
            </a:r>
            <a:r>
              <a:rPr lang="pt-PT" sz="3000" dirty="0">
                <a:ea typeface="+mn-lt"/>
                <a:cs typeface="+mn-lt"/>
              </a:rPr>
              <a:t> response data </a:t>
            </a:r>
            <a:r>
              <a:rPr lang="pt-PT" sz="3000" dirty="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server.</a:t>
            </a:r>
            <a:endParaRPr lang="pt-PT" sz="3000" dirty="0" err="1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To </a:t>
            </a:r>
            <a:r>
              <a:rPr lang="pt-PT" sz="3000" dirty="0" err="1">
                <a:ea typeface="+mn-lt"/>
                <a:cs typeface="+mn-lt"/>
              </a:rPr>
              <a:t>ensure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request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valid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must </a:t>
            </a:r>
            <a:r>
              <a:rPr lang="pt-PT" sz="3000" b="1" dirty="0">
                <a:ea typeface="+mn-lt"/>
                <a:cs typeface="+mn-lt"/>
              </a:rPr>
              <a:t>match </a:t>
            </a:r>
            <a:r>
              <a:rPr lang="pt-PT" sz="3000" b="1" dirty="0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server’s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expectations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means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requests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should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appear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if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they</a:t>
            </a:r>
            <a:r>
              <a:rPr lang="pt-PT" sz="3000" dirty="0">
                <a:ea typeface="+mn-lt"/>
                <a:cs typeface="+mn-lt"/>
              </a:rPr>
              <a:t> are coming </a:t>
            </a:r>
            <a:r>
              <a:rPr lang="pt-PT" sz="3000" dirty="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>
                <a:ea typeface="+mn-lt"/>
                <a:cs typeface="+mn-lt"/>
              </a:rPr>
              <a:t>real </a:t>
            </a:r>
            <a:r>
              <a:rPr lang="pt-PT" sz="3000" b="1" dirty="0" err="1">
                <a:ea typeface="+mn-lt"/>
                <a:cs typeface="+mn-lt"/>
              </a:rPr>
              <a:t>user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a web browser.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331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URL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b="1" dirty="0">
                <a:ea typeface="+mn-lt"/>
                <a:cs typeface="+mn-lt"/>
              </a:rPr>
              <a:t>Universal </a:t>
            </a:r>
            <a:r>
              <a:rPr lang="pt-PT" sz="3000" b="1" err="1">
                <a:ea typeface="+mn-lt"/>
                <a:cs typeface="+mn-lt"/>
              </a:rPr>
              <a:t>Resource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Locator</a:t>
            </a:r>
            <a:r>
              <a:rPr lang="pt-PT" sz="3000" b="1" dirty="0">
                <a:ea typeface="+mn-lt"/>
                <a:cs typeface="+mn-lt"/>
              </a:rPr>
              <a:t> (URL)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indicates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address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a web </a:t>
            </a:r>
            <a:r>
              <a:rPr lang="pt-PT" sz="3000" err="1">
                <a:ea typeface="+mn-lt"/>
                <a:cs typeface="+mn-lt"/>
              </a:rPr>
              <a:t>resource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 dirty="0" err="1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consists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several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key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parts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a role in web </a:t>
            </a:r>
            <a:r>
              <a:rPr lang="pt-PT" sz="3000" dirty="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Protocol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Specifies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how</a:t>
            </a:r>
            <a:r>
              <a:rPr lang="pt-PT" sz="2600" dirty="0">
                <a:ea typeface="+mn-lt"/>
                <a:cs typeface="+mn-lt"/>
              </a:rPr>
              <a:t> data </a:t>
            </a:r>
            <a:r>
              <a:rPr lang="pt-PT" sz="260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transferred</a:t>
            </a:r>
            <a:r>
              <a:rPr lang="pt-PT" sz="2600" dirty="0">
                <a:ea typeface="+mn-lt"/>
                <a:cs typeface="+mn-lt"/>
              </a:rPr>
              <a:t> (e.g., HTTP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HTTPS).</a:t>
            </a:r>
            <a:endParaRPr lang="pt-PT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Domain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Identifies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website (e.g., </a:t>
            </a:r>
            <a:r>
              <a:rPr lang="pt-PT" sz="2600" dirty="0">
                <a:ea typeface="+mn-lt"/>
                <a:cs typeface="+mn-lt"/>
                <a:hlinkClick r:id="rId3"/>
              </a:rPr>
              <a:t>www.example.com</a:t>
            </a:r>
            <a:r>
              <a:rPr lang="pt-PT" sz="2600" dirty="0">
                <a:ea typeface="+mn-lt"/>
                <a:cs typeface="+mn-lt"/>
              </a:rPr>
              <a:t>).</a:t>
            </a:r>
            <a:endParaRPr lang="pt-PT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Path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Points</a:t>
            </a:r>
            <a:r>
              <a:rPr lang="pt-PT" sz="2600" dirty="0">
                <a:ea typeface="+mn-lt"/>
                <a:cs typeface="+mn-lt"/>
              </a:rPr>
              <a:t> to a </a:t>
            </a:r>
            <a:r>
              <a:rPr lang="pt-PT" sz="2600" err="1">
                <a:ea typeface="+mn-lt"/>
                <a:cs typeface="+mn-lt"/>
              </a:rPr>
              <a:t>specific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page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resource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website.</a:t>
            </a:r>
            <a:endParaRPr lang="pt-PT" sz="260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Query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Parameters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Provide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additional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information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filters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request</a:t>
            </a:r>
            <a:r>
              <a:rPr lang="pt-PT" sz="2600" dirty="0">
                <a:ea typeface="+mn-lt"/>
                <a:cs typeface="+mn-lt"/>
              </a:rPr>
              <a:t> (e.g., ?id=123).</a:t>
            </a:r>
            <a:endParaRPr lang="pt-PT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Anchor</a:t>
            </a:r>
            <a:r>
              <a:rPr lang="pt-PT" sz="2600" b="1" dirty="0">
                <a:ea typeface="+mn-lt"/>
                <a:cs typeface="+mn-lt"/>
              </a:rPr>
              <a:t>/</a:t>
            </a:r>
            <a:r>
              <a:rPr lang="pt-PT" sz="2600" b="1" dirty="0" err="1">
                <a:ea typeface="+mn-lt"/>
                <a:cs typeface="+mn-lt"/>
              </a:rPr>
              <a:t>Fragment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Refers</a:t>
            </a:r>
            <a:r>
              <a:rPr lang="pt-PT" sz="2600" dirty="0">
                <a:ea typeface="+mn-lt"/>
                <a:cs typeface="+mn-lt"/>
              </a:rPr>
              <a:t> to a </a:t>
            </a:r>
            <a:r>
              <a:rPr lang="pt-PT" sz="2600" dirty="0" err="1">
                <a:ea typeface="+mn-lt"/>
                <a:cs typeface="+mn-lt"/>
              </a:rPr>
              <a:t>specific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section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page</a:t>
            </a:r>
            <a:r>
              <a:rPr lang="pt-PT" sz="2600" dirty="0">
                <a:ea typeface="+mn-lt"/>
                <a:cs typeface="+mn-lt"/>
              </a:rPr>
              <a:t> (e.g., #section1).</a:t>
            </a:r>
            <a:endParaRPr lang="pt-PT"/>
          </a:p>
          <a:p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F05873A9-5E6B-04DE-410A-8CB4B9CF4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50" y="1978496"/>
            <a:ext cx="7277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59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Request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There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various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types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HTTP </a:t>
            </a:r>
            <a:r>
              <a:rPr lang="pt-PT" sz="3000" dirty="0" err="1">
                <a:ea typeface="+mn-lt"/>
                <a:cs typeface="+mn-lt"/>
              </a:rPr>
              <a:t>requests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in web </a:t>
            </a:r>
            <a:r>
              <a:rPr lang="pt-PT" sz="3000" dirty="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primarily</a:t>
            </a:r>
            <a:r>
              <a:rPr lang="pt-PT" sz="3000" dirty="0">
                <a:ea typeface="+mn-lt"/>
                <a:cs typeface="+mn-lt"/>
              </a:rPr>
              <a:t> use: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b="1" dirty="0">
                <a:ea typeface="+mn-lt"/>
                <a:cs typeface="+mn-lt"/>
              </a:rPr>
              <a:t>GET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Requests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specified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resource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commonly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retrieve</a:t>
            </a:r>
            <a:r>
              <a:rPr lang="pt-PT" dirty="0">
                <a:ea typeface="+mn-lt"/>
                <a:cs typeface="+mn-lt"/>
              </a:rPr>
              <a:t> web </a:t>
            </a:r>
            <a:r>
              <a:rPr lang="pt-PT" dirty="0" err="1">
                <a:ea typeface="+mn-lt"/>
                <a:cs typeface="+mn-lt"/>
              </a:rPr>
              <a:t>pages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b="1" dirty="0">
                <a:ea typeface="+mn-lt"/>
                <a:cs typeface="+mn-lt"/>
              </a:rPr>
              <a:t>POST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Sends</a:t>
            </a:r>
            <a:r>
              <a:rPr lang="pt-PT" dirty="0">
                <a:ea typeface="+mn-lt"/>
                <a:cs typeface="+mn-lt"/>
              </a:rPr>
              <a:t> data to a server to </a:t>
            </a:r>
            <a:r>
              <a:rPr lang="pt-PT" dirty="0" err="1">
                <a:ea typeface="+mn-lt"/>
                <a:cs typeface="+mn-lt"/>
              </a:rPr>
              <a:t>create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update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resource</a:t>
            </a:r>
            <a:r>
              <a:rPr lang="pt-PT" dirty="0">
                <a:ea typeface="+mn-lt"/>
                <a:cs typeface="+mn-lt"/>
              </a:rPr>
              <a:t> (e.g., </a:t>
            </a:r>
            <a:r>
              <a:rPr lang="pt-PT" dirty="0" err="1">
                <a:ea typeface="+mn-lt"/>
                <a:cs typeface="+mn-lt"/>
              </a:rPr>
              <a:t>submitting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forms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b="1" dirty="0">
                <a:ea typeface="+mn-lt"/>
                <a:cs typeface="+mn-lt"/>
              </a:rPr>
              <a:t>HEAD</a:t>
            </a:r>
            <a:r>
              <a:rPr lang="pt-PT" dirty="0">
                <a:ea typeface="+mn-lt"/>
                <a:cs typeface="+mn-lt"/>
              </a:rPr>
              <a:t>: Similar to GET, </a:t>
            </a:r>
            <a:r>
              <a:rPr lang="pt-PT" dirty="0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retrieves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metadata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actual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content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>
              <a:buFont typeface="Courier New" panose="020B0604020202020204" pitchFamily="34" charset="0"/>
              <a:buChar char="o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7430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Response Status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Code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After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sending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request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receive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either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success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b="1" dirty="0" err="1">
                <a:ea typeface="+mn-lt"/>
                <a:cs typeface="+mn-lt"/>
              </a:rPr>
              <a:t>failure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timeout</a:t>
            </a:r>
            <a:r>
              <a:rPr lang="pt-PT" sz="3000" dirty="0">
                <a:ea typeface="+mn-lt"/>
                <a:cs typeface="+mn-lt"/>
              </a:rPr>
              <a:t> response (servers can </a:t>
            </a:r>
            <a:r>
              <a:rPr lang="pt-PT" sz="3000" dirty="0" err="1">
                <a:ea typeface="+mn-lt"/>
                <a:cs typeface="+mn-lt"/>
              </a:rPr>
              <a:t>also</a:t>
            </a:r>
            <a:r>
              <a:rPr lang="pt-PT" sz="3000" dirty="0">
                <a:ea typeface="+mn-lt"/>
                <a:cs typeface="+mn-lt"/>
              </a:rPr>
              <a:t> ignore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request</a:t>
            </a:r>
            <a:r>
              <a:rPr lang="pt-PT" sz="3000" dirty="0">
                <a:ea typeface="+mn-lt"/>
                <a:cs typeface="+mn-lt"/>
              </a:rPr>
              <a:t>).</a:t>
            </a:r>
            <a:endParaRPr lang="pt-PT" dirty="0"/>
          </a:p>
          <a:p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response </a:t>
            </a:r>
            <a:r>
              <a:rPr lang="pt-PT" sz="3000" dirty="0" err="1">
                <a:ea typeface="+mn-lt"/>
                <a:cs typeface="+mn-lt"/>
              </a:rPr>
              <a:t>includes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>
                <a:ea typeface="+mn-lt"/>
                <a:cs typeface="+mn-lt"/>
              </a:rPr>
              <a:t>status </a:t>
            </a:r>
            <a:r>
              <a:rPr lang="pt-PT" sz="3000" b="1" dirty="0" err="1">
                <a:ea typeface="+mn-lt"/>
                <a:cs typeface="+mn-lt"/>
              </a:rPr>
              <a:t>code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indicating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outcome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200 range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b="1" dirty="0" err="1">
                <a:ea typeface="+mn-lt"/>
                <a:cs typeface="+mn-lt"/>
              </a:rPr>
              <a:t>Success</a:t>
            </a:r>
            <a:r>
              <a:rPr lang="pt-PT" sz="2600" b="1" dirty="0">
                <a:ea typeface="+mn-lt"/>
                <a:cs typeface="+mn-lt"/>
              </a:rPr>
              <a:t>!</a:t>
            </a:r>
            <a:endParaRPr lang="pt-PT" b="1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600" dirty="0" err="1">
                <a:ea typeface="+mn-lt"/>
                <a:cs typeface="+mn-lt"/>
              </a:rPr>
              <a:t>However</a:t>
            </a:r>
            <a:r>
              <a:rPr lang="pt-PT" sz="2600" dirty="0">
                <a:ea typeface="+mn-lt"/>
                <a:cs typeface="+mn-lt"/>
              </a:rPr>
              <a:t>, for websites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anti-scraping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protection</a:t>
            </a:r>
            <a:r>
              <a:rPr lang="pt-PT" sz="2600" dirty="0">
                <a:ea typeface="+mn-lt"/>
                <a:cs typeface="+mn-lt"/>
              </a:rPr>
              <a:t>, a 200 response </a:t>
            </a:r>
            <a:r>
              <a:rPr lang="pt-PT" sz="2600" dirty="0" err="1">
                <a:ea typeface="+mn-lt"/>
                <a:cs typeface="+mn-lt"/>
              </a:rPr>
              <a:t>may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misleading</a:t>
            </a:r>
            <a:r>
              <a:rPr lang="pt-PT" sz="2600" dirty="0">
                <a:ea typeface="+mn-lt"/>
                <a:cs typeface="+mn-lt"/>
              </a:rPr>
              <a:t>—HTML </a:t>
            </a:r>
            <a:r>
              <a:rPr lang="pt-PT" sz="2600" dirty="0" err="1">
                <a:ea typeface="+mn-lt"/>
                <a:cs typeface="+mn-lt"/>
              </a:rPr>
              <a:t>content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might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indicate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blocking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300 range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b="1" dirty="0" err="1">
                <a:ea typeface="+mn-lt"/>
                <a:cs typeface="+mn-lt"/>
              </a:rPr>
              <a:t>Redirection</a:t>
            </a:r>
            <a:r>
              <a:rPr lang="pt-PT" sz="2600" b="1" dirty="0">
                <a:ea typeface="+mn-lt"/>
                <a:cs typeface="+mn-lt"/>
              </a:rPr>
              <a:t>.</a:t>
            </a:r>
            <a:endParaRPr lang="pt-PT" b="1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page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location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has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changed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but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most</a:t>
            </a:r>
            <a:r>
              <a:rPr lang="pt-PT" sz="2600" dirty="0">
                <a:ea typeface="+mn-lt"/>
                <a:cs typeface="+mn-lt"/>
              </a:rPr>
              <a:t> HTTP </a:t>
            </a:r>
            <a:r>
              <a:rPr lang="pt-PT" sz="2600" err="1">
                <a:ea typeface="+mn-lt"/>
                <a:cs typeface="+mn-lt"/>
              </a:rPr>
              <a:t>clients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handle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redirects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automatically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400 range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b="1" dirty="0" err="1">
                <a:ea typeface="+mn-lt"/>
                <a:cs typeface="+mn-lt"/>
              </a:rPr>
              <a:t>Client-side</a:t>
            </a:r>
            <a:r>
              <a:rPr lang="pt-PT" sz="2600" b="1" dirty="0">
                <a:ea typeface="+mn-lt"/>
                <a:cs typeface="+mn-lt"/>
              </a:rPr>
              <a:t> error </a:t>
            </a:r>
            <a:r>
              <a:rPr lang="pt-PT" sz="2600" b="1" dirty="0" err="1">
                <a:ea typeface="+mn-lt"/>
                <a:cs typeface="+mn-lt"/>
              </a:rPr>
              <a:t>or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blocking</a:t>
            </a:r>
            <a:r>
              <a:rPr lang="pt-PT" sz="2600" b="1" dirty="0">
                <a:ea typeface="+mn-lt"/>
                <a:cs typeface="+mn-lt"/>
              </a:rPr>
              <a:t>.</a:t>
            </a:r>
            <a:endParaRPr lang="pt-PT" b="1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600" dirty="0" err="1">
                <a:ea typeface="+mn-lt"/>
                <a:cs typeface="+mn-lt"/>
              </a:rPr>
              <a:t>This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indicate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server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blocking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scraper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that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there's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issue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request</a:t>
            </a:r>
            <a:r>
              <a:rPr lang="pt-PT" sz="2600" dirty="0">
                <a:ea typeface="+mn-lt"/>
                <a:cs typeface="+mn-lt"/>
              </a:rPr>
              <a:t> (e.g., </a:t>
            </a:r>
            <a:r>
              <a:rPr lang="pt-PT" sz="2600" dirty="0" err="1">
                <a:ea typeface="+mn-lt"/>
                <a:cs typeface="+mn-lt"/>
              </a:rPr>
              <a:t>missing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headers</a:t>
            </a:r>
            <a:r>
              <a:rPr lang="pt-PT" sz="2600" dirty="0">
                <a:ea typeface="+mn-lt"/>
                <a:cs typeface="+mn-lt"/>
              </a:rPr>
              <a:t>, cookies,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bad</a:t>
            </a:r>
            <a:r>
              <a:rPr lang="pt-PT" sz="2600" dirty="0">
                <a:ea typeface="+mn-lt"/>
                <a:cs typeface="+mn-lt"/>
              </a:rPr>
              <a:t> URL).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500 range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b="1" dirty="0">
                <a:ea typeface="+mn-lt"/>
                <a:cs typeface="+mn-lt"/>
              </a:rPr>
              <a:t>Server-</a:t>
            </a:r>
            <a:r>
              <a:rPr lang="pt-PT" sz="2600" b="1" dirty="0" err="1">
                <a:ea typeface="+mn-lt"/>
                <a:cs typeface="+mn-lt"/>
              </a:rPr>
              <a:t>side</a:t>
            </a:r>
            <a:r>
              <a:rPr lang="pt-PT" sz="2600" b="1" dirty="0">
                <a:ea typeface="+mn-lt"/>
                <a:cs typeface="+mn-lt"/>
              </a:rPr>
              <a:t> error </a:t>
            </a:r>
            <a:r>
              <a:rPr lang="pt-PT" sz="2600" b="1" dirty="0" err="1">
                <a:ea typeface="+mn-lt"/>
                <a:cs typeface="+mn-lt"/>
              </a:rPr>
              <a:t>or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blocking</a:t>
            </a:r>
            <a:r>
              <a:rPr lang="pt-PT" sz="2600" b="1" dirty="0">
                <a:ea typeface="+mn-lt"/>
                <a:cs typeface="+mn-lt"/>
              </a:rPr>
              <a:t>.</a:t>
            </a:r>
            <a:endParaRPr lang="pt-PT" b="1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600" dirty="0" err="1">
                <a:ea typeface="+mn-lt"/>
                <a:cs typeface="+mn-lt"/>
              </a:rPr>
              <a:t>This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typically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means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server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unable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process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request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due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internal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issues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blocking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client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sz="2600" dirty="0"/>
          </a:p>
          <a:p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5994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HTML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Hypertext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Markup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Language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language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provides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template</a:t>
            </a:r>
            <a:r>
              <a:rPr lang="pt-PT" sz="3000" dirty="0">
                <a:ea typeface="+mn-lt"/>
                <a:cs typeface="+mn-lt"/>
              </a:rPr>
              <a:t> for web </a:t>
            </a:r>
            <a:r>
              <a:rPr lang="pt-PT" sz="3000" dirty="0" err="1">
                <a:ea typeface="+mn-lt"/>
                <a:cs typeface="+mn-lt"/>
              </a:rPr>
              <a:t>pages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See</a:t>
            </a:r>
            <a:r>
              <a:rPr lang="pt-PT" sz="3000" dirty="0">
                <a:ea typeface="+mn-lt"/>
                <a:cs typeface="+mn-lt"/>
              </a:rPr>
              <a:t> HTML </a:t>
            </a:r>
            <a:r>
              <a:rPr lang="pt-PT" sz="3000" dirty="0" err="1">
                <a:ea typeface="+mn-lt"/>
                <a:cs typeface="+mn-lt"/>
              </a:rPr>
              <a:t>when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inspecting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source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webpage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Made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up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tags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represent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different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elements</a:t>
            </a:r>
            <a:r>
              <a:rPr lang="pt-PT" sz="3000" dirty="0">
                <a:ea typeface="+mn-lt"/>
                <a:cs typeface="+mn-lt"/>
              </a:rPr>
              <a:t> (links, 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photos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etc</a:t>
            </a:r>
            <a:r>
              <a:rPr lang="pt-PT" sz="3000" dirty="0">
                <a:ea typeface="+mn-lt"/>
                <a:cs typeface="+mn-lt"/>
              </a:rPr>
              <a:t>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7693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HTML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Tags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&lt;html&gt;, </a:t>
            </a:r>
            <a:r>
              <a:rPr lang="pt-PT" sz="3000" dirty="0" err="1">
                <a:ea typeface="+mn-lt"/>
                <a:cs typeface="+mn-lt"/>
              </a:rPr>
              <a:t>indicates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start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html </a:t>
            </a:r>
            <a:r>
              <a:rPr lang="pt-PT" sz="3000" dirty="0" err="1">
                <a:ea typeface="+mn-lt"/>
                <a:cs typeface="+mn-lt"/>
              </a:rPr>
              <a:t>page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end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tag</a:t>
            </a:r>
            <a:r>
              <a:rPr lang="pt-PT" sz="3000" dirty="0">
                <a:ea typeface="+mn-lt"/>
                <a:cs typeface="+mn-lt"/>
              </a:rPr>
              <a:t> &lt;/html&gt;)</a:t>
            </a:r>
            <a:endParaRPr lang="pt-PT" sz="3000" dirty="0"/>
          </a:p>
          <a:p>
            <a:r>
              <a:rPr lang="pt-PT" sz="3000" dirty="0">
                <a:ea typeface="+mn-lt"/>
                <a:cs typeface="+mn-lt"/>
              </a:rPr>
              <a:t>&lt;body&gt;, </a:t>
            </a:r>
            <a:r>
              <a:rPr lang="pt-PT" sz="3000" dirty="0" err="1">
                <a:ea typeface="+mn-lt"/>
                <a:cs typeface="+mn-lt"/>
              </a:rPr>
              <a:t>contains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items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actual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webpage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, links, </a:t>
            </a:r>
            <a:r>
              <a:rPr lang="pt-PT" sz="3000" dirty="0" err="1">
                <a:ea typeface="+mn-lt"/>
                <a:cs typeface="+mn-lt"/>
              </a:rPr>
              <a:t>images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etc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 sz="3000" dirty="0"/>
          </a:p>
          <a:p>
            <a:r>
              <a:rPr lang="pt-PT" sz="3000" dirty="0">
                <a:ea typeface="+mn-lt"/>
                <a:cs typeface="+mn-lt"/>
              </a:rPr>
              <a:t>&lt;p&gt;,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paragraph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tag</a:t>
            </a:r>
            <a:r>
              <a:rPr lang="pt-PT" sz="3000" dirty="0">
                <a:ea typeface="+mn-lt"/>
                <a:cs typeface="+mn-lt"/>
              </a:rPr>
              <a:t>. Can </a:t>
            </a:r>
            <a:r>
              <a:rPr lang="pt-PT" sz="3000" dirty="0" err="1">
                <a:ea typeface="+mn-lt"/>
                <a:cs typeface="+mn-lt"/>
              </a:rPr>
              <a:t>contain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links</a:t>
            </a:r>
          </a:p>
          <a:p>
            <a:r>
              <a:rPr lang="pt-PT" sz="3000" dirty="0">
                <a:ea typeface="+mn-lt"/>
                <a:cs typeface="+mn-lt"/>
              </a:rPr>
              <a:t>&lt;a&gt;,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link </a:t>
            </a:r>
            <a:r>
              <a:rPr lang="pt-PT" sz="3000" dirty="0" err="1">
                <a:ea typeface="+mn-lt"/>
                <a:cs typeface="+mn-lt"/>
              </a:rPr>
              <a:t>tag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dirty="0" err="1">
                <a:ea typeface="+mn-lt"/>
                <a:cs typeface="+mn-lt"/>
              </a:rPr>
              <a:t>Contains</a:t>
            </a:r>
            <a:r>
              <a:rPr lang="pt-PT" sz="3000" dirty="0">
                <a:ea typeface="+mn-lt"/>
                <a:cs typeface="+mn-lt"/>
              </a:rPr>
              <a:t> a link </a:t>
            </a:r>
            <a:r>
              <a:rPr lang="pt-PT" sz="3000" dirty="0" err="1">
                <a:ea typeface="+mn-lt"/>
                <a:cs typeface="+mn-lt"/>
              </a:rPr>
              <a:t>url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possibly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description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link</a:t>
            </a:r>
          </a:p>
          <a:p>
            <a:r>
              <a:rPr lang="pt-PT" sz="3000" dirty="0">
                <a:ea typeface="+mn-lt"/>
                <a:cs typeface="+mn-lt"/>
              </a:rPr>
              <a:t>&lt;input&gt;, a </a:t>
            </a:r>
            <a:r>
              <a:rPr lang="pt-PT" sz="3000" dirty="0" err="1">
                <a:ea typeface="+mn-lt"/>
                <a:cs typeface="+mn-lt"/>
              </a:rPr>
              <a:t>form</a:t>
            </a:r>
            <a:r>
              <a:rPr lang="pt-PT" sz="3000" dirty="0">
                <a:ea typeface="+mn-lt"/>
                <a:cs typeface="+mn-lt"/>
              </a:rPr>
              <a:t> input </a:t>
            </a:r>
            <a:r>
              <a:rPr lang="pt-PT" sz="3000" dirty="0" err="1">
                <a:ea typeface="+mn-lt"/>
                <a:cs typeface="+mn-lt"/>
              </a:rPr>
              <a:t>tag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dirty="0" err="1">
                <a:ea typeface="+mn-lt"/>
                <a:cs typeface="+mn-lt"/>
              </a:rPr>
              <a:t>Used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boxes,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other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user</a:t>
            </a:r>
            <a:r>
              <a:rPr lang="pt-PT" sz="3000" dirty="0">
                <a:ea typeface="+mn-lt"/>
                <a:cs typeface="+mn-lt"/>
              </a:rPr>
              <a:t> input</a:t>
            </a:r>
          </a:p>
          <a:p>
            <a:r>
              <a:rPr lang="pt-PT" sz="3000" dirty="0">
                <a:ea typeface="+mn-lt"/>
                <a:cs typeface="+mn-lt"/>
              </a:rPr>
              <a:t>&lt;</a:t>
            </a:r>
            <a:r>
              <a:rPr lang="pt-PT" sz="3000" dirty="0" err="1">
                <a:ea typeface="+mn-lt"/>
                <a:cs typeface="+mn-lt"/>
              </a:rPr>
              <a:t>form</a:t>
            </a:r>
            <a:r>
              <a:rPr lang="pt-PT" sz="3000" dirty="0">
                <a:ea typeface="+mn-lt"/>
                <a:cs typeface="+mn-lt"/>
              </a:rPr>
              <a:t>&gt;, a </a:t>
            </a:r>
            <a:r>
              <a:rPr lang="pt-PT" sz="3000" dirty="0" err="1">
                <a:ea typeface="+mn-lt"/>
                <a:cs typeface="+mn-lt"/>
              </a:rPr>
              <a:t>form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start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tag</a:t>
            </a:r>
            <a:r>
              <a:rPr lang="pt-PT" sz="3000" dirty="0">
                <a:ea typeface="+mn-lt"/>
                <a:cs typeface="+mn-lt"/>
              </a:rPr>
              <a:t>, to </a:t>
            </a:r>
            <a:r>
              <a:rPr lang="pt-PT" sz="3000" dirty="0" err="1">
                <a:ea typeface="+mn-lt"/>
                <a:cs typeface="+mn-lt"/>
              </a:rPr>
              <a:t>indicate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start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form</a:t>
            </a:r>
          </a:p>
          <a:p>
            <a:r>
              <a:rPr lang="pt-PT" sz="3000" dirty="0">
                <a:ea typeface="+mn-lt"/>
                <a:cs typeface="+mn-lt"/>
              </a:rPr>
              <a:t>&lt;</a:t>
            </a:r>
            <a:r>
              <a:rPr lang="pt-PT" sz="3000" dirty="0" err="1">
                <a:ea typeface="+mn-lt"/>
                <a:cs typeface="+mn-lt"/>
              </a:rPr>
              <a:t>img</a:t>
            </a:r>
            <a:r>
              <a:rPr lang="pt-PT" sz="3000" dirty="0">
                <a:ea typeface="+mn-lt"/>
                <a:cs typeface="+mn-lt"/>
              </a:rPr>
              <a:t>&gt;,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image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containing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link to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image</a:t>
            </a:r>
          </a:p>
          <a:p>
            <a:r>
              <a:rPr lang="pt-PT" sz="3000" dirty="0" err="1">
                <a:ea typeface="+mn-lt"/>
                <a:cs typeface="+mn-lt"/>
              </a:rPr>
              <a:t>Many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other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tags</a:t>
            </a:r>
            <a:r>
              <a:rPr lang="pt-PT" sz="3000" dirty="0">
                <a:ea typeface="+mn-lt"/>
                <a:cs typeface="+mn-lt"/>
              </a:rPr>
              <a:t>! </a:t>
            </a:r>
            <a:r>
              <a:rPr lang="pt-PT" sz="3000" dirty="0" err="1">
                <a:ea typeface="+mn-lt"/>
                <a:cs typeface="+mn-lt"/>
              </a:rPr>
              <a:t>Check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out: </a:t>
            </a:r>
            <a:r>
              <a:rPr lang="pt-PT" sz="3000" dirty="0">
                <a:ea typeface="+mn-lt"/>
                <a:cs typeface="+mn-lt"/>
                <a:hlinkClick r:id="rId3"/>
              </a:rPr>
              <a:t>https://html.com/tags/</a:t>
            </a:r>
          </a:p>
          <a:p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0143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Web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Scrapping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Let's</a:t>
            </a:r>
            <a:r>
              <a:rPr lang="pt-PT" sz="3000" dirty="0"/>
              <a:t> </a:t>
            </a:r>
            <a:r>
              <a:rPr lang="pt-PT" sz="3000" dirty="0" err="1"/>
              <a:t>build</a:t>
            </a:r>
            <a:r>
              <a:rPr lang="pt-PT" sz="3000" dirty="0"/>
              <a:t> </a:t>
            </a:r>
            <a:r>
              <a:rPr lang="pt-PT" sz="3000" dirty="0" err="1"/>
              <a:t>our</a:t>
            </a:r>
            <a:r>
              <a:rPr lang="pt-PT" sz="3000" dirty="0"/>
              <a:t> </a:t>
            </a:r>
            <a:r>
              <a:rPr lang="pt-PT" sz="3000" dirty="0" err="1"/>
              <a:t>first</a:t>
            </a:r>
            <a:r>
              <a:rPr lang="pt-PT" sz="3000" dirty="0"/>
              <a:t> web </a:t>
            </a:r>
            <a:r>
              <a:rPr lang="pt-PT" sz="3000" dirty="0" err="1"/>
              <a:t>scraper</a:t>
            </a:r>
            <a:r>
              <a:rPr lang="pt-PT" sz="3000" dirty="0"/>
              <a:t>!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 "</a:t>
            </a:r>
            <a:r>
              <a:rPr lang="pt-PT" sz="3000" b="1" err="1">
                <a:ea typeface="+mn-lt"/>
                <a:cs typeface="+mn-lt"/>
              </a:rPr>
              <a:t>web_scraping_exercises.ipynb</a:t>
            </a:r>
            <a:r>
              <a:rPr lang="pt-PT" sz="3000" dirty="0">
                <a:ea typeface="+mn-lt"/>
                <a:cs typeface="+mn-lt"/>
              </a:rPr>
              <a:t>".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12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Formats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three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common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formats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CSV - </a:t>
            </a:r>
            <a:r>
              <a:rPr lang="pt-PT" sz="2600" dirty="0" err="1">
                <a:ea typeface="+mn-lt"/>
                <a:cs typeface="+mn-lt"/>
              </a:rPr>
              <a:t>Comma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Separate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Values</a:t>
            </a: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JSON - JavaScript </a:t>
            </a:r>
            <a:r>
              <a:rPr lang="pt-PT" sz="2600" dirty="0" err="1">
                <a:ea typeface="+mn-lt"/>
                <a:cs typeface="+mn-lt"/>
              </a:rPr>
              <a:t>Object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Notation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dirty="0">
                <a:ea typeface="+mn-lt"/>
                <a:cs typeface="+mn-lt"/>
              </a:rPr>
              <a:t>HTML/XML - </a:t>
            </a:r>
            <a:r>
              <a:rPr lang="pt-PT" dirty="0" err="1">
                <a:ea typeface="+mn-lt"/>
                <a:cs typeface="+mn-lt"/>
              </a:rPr>
              <a:t>HyperText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Markup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Language</a:t>
            </a:r>
            <a:r>
              <a:rPr lang="pt-PT" dirty="0">
                <a:ea typeface="+mn-lt"/>
                <a:cs typeface="+mn-lt"/>
              </a:rPr>
              <a:t> / </a:t>
            </a:r>
            <a:r>
              <a:rPr lang="pt-PT" dirty="0" err="1">
                <a:ea typeface="+mn-lt"/>
                <a:cs typeface="+mn-lt"/>
              </a:rPr>
              <a:t>eXtensible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Markup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Language</a:t>
            </a:r>
            <a:r>
              <a:rPr lang="pt-PT" dirty="0">
                <a:ea typeface="+mn-lt"/>
                <a:cs typeface="+mn-lt"/>
              </a:rPr>
              <a:t> 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820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CSV Files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A CSV file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file </a:t>
            </a:r>
            <a:r>
              <a:rPr lang="pt-PT" sz="3000" err="1">
                <a:ea typeface="+mn-lt"/>
                <a:cs typeface="+mn-lt"/>
              </a:rPr>
              <a:t>where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information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separated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commas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Well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not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always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commas</a:t>
            </a:r>
            <a:r>
              <a:rPr lang="pt-PT" sz="2600" dirty="0">
                <a:ea typeface="+mn-lt"/>
                <a:cs typeface="+mn-lt"/>
              </a:rPr>
              <a:t>!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CSVs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err="1">
                <a:ea typeface="+mn-lt"/>
                <a:cs typeface="+mn-lt"/>
              </a:rPr>
              <a:t>plain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files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Data can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saved</a:t>
            </a:r>
            <a:r>
              <a:rPr lang="pt-PT" sz="3000" dirty="0">
                <a:ea typeface="+mn-lt"/>
                <a:cs typeface="+mn-lt"/>
              </a:rPr>
              <a:t> in tabular </a:t>
            </a:r>
            <a:r>
              <a:rPr lang="pt-PT" sz="3000" dirty="0" err="1">
                <a:ea typeface="+mn-lt"/>
                <a:cs typeface="+mn-lt"/>
              </a:rPr>
              <a:t>format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meaning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table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rows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columns</a:t>
            </a:r>
            <a:r>
              <a:rPr lang="pt-PT" sz="3000" dirty="0">
                <a:ea typeface="+mn-lt"/>
                <a:cs typeface="+mn-lt"/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8C7F3941-4528-98D7-83D9-6DEE3D2C5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765" y="4617468"/>
            <a:ext cx="7353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1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CSV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Structure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Document</a:t>
            </a:r>
            <a:endParaRPr lang="pt-PT" sz="3000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Optional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header</a:t>
            </a:r>
            <a:r>
              <a:rPr lang="pt-PT" sz="2600" dirty="0">
                <a:ea typeface="+mn-lt"/>
                <a:cs typeface="+mn-lt"/>
              </a:rPr>
              <a:t> + </a:t>
            </a:r>
            <a:r>
              <a:rPr lang="pt-PT" sz="2600" err="1">
                <a:ea typeface="+mn-lt"/>
                <a:cs typeface="+mn-lt"/>
              </a:rPr>
              <a:t>list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>
                <a:ea typeface="+mn-lt"/>
                <a:cs typeface="+mn-lt"/>
              </a:rPr>
              <a:t>records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Record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Comma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separated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list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fields</a:t>
            </a:r>
            <a:endParaRPr lang="pt-PT" sz="2600" b="1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captura de ecrã, texto, file, diagrama&#10;&#10;Descrição gerada automaticamente">
            <a:extLst>
              <a:ext uri="{FF2B5EF4-FFF2-40B4-BE49-F238E27FC236}">
                <a16:creationId xmlns:a16="http://schemas.microsoft.com/office/drawing/2014/main" id="{D7C70C20-3F62-ECA5-9CB5-6FD84C816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718" y="2364267"/>
            <a:ext cx="4506942" cy="1640636"/>
          </a:xfrm>
          <a:prstGeom prst="rect">
            <a:avLst/>
          </a:prstGeom>
        </p:spPr>
      </p:pic>
      <p:pic>
        <p:nvPicPr>
          <p:cNvPr id="8" name="Imagem 7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92BBCECC-6AF8-141A-F826-82B349C31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920" y="5218442"/>
            <a:ext cx="3734159" cy="10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JSON Files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JSON </a:t>
            </a:r>
            <a:r>
              <a:rPr lang="pt-PT" sz="3000" dirty="0" err="1">
                <a:ea typeface="+mn-lt"/>
                <a:cs typeface="+mn-lt"/>
              </a:rPr>
              <a:t>originated</a:t>
            </a:r>
            <a:r>
              <a:rPr lang="pt-PT" sz="3000" dirty="0">
                <a:ea typeface="+mn-lt"/>
                <a:cs typeface="+mn-lt"/>
              </a:rPr>
              <a:t> as a </a:t>
            </a:r>
            <a:r>
              <a:rPr lang="pt-PT" sz="3000" dirty="0" err="1">
                <a:ea typeface="+mn-lt"/>
                <a:cs typeface="+mn-lt"/>
              </a:rPr>
              <a:t>way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encapsulating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Javascript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objects</a:t>
            </a:r>
            <a:endParaRPr lang="pt-PT" sz="3000" dirty="0" err="1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JSON files are </a:t>
            </a:r>
            <a:r>
              <a:rPr lang="pt-PT" sz="3000" dirty="0" err="1">
                <a:ea typeface="+mn-lt"/>
                <a:cs typeface="+mn-lt"/>
              </a:rPr>
              <a:t>often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used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transmitting</a:t>
            </a:r>
            <a:r>
              <a:rPr lang="pt-PT" sz="3000" dirty="0">
                <a:ea typeface="+mn-lt"/>
                <a:cs typeface="+mn-lt"/>
              </a:rPr>
              <a:t> data in web </a:t>
            </a:r>
            <a:r>
              <a:rPr lang="pt-PT" sz="3000" dirty="0" err="1">
                <a:ea typeface="+mn-lt"/>
                <a:cs typeface="+mn-lt"/>
              </a:rPr>
              <a:t>applications</a:t>
            </a:r>
            <a:r>
              <a:rPr lang="pt-PT" sz="3000" dirty="0">
                <a:ea typeface="+mn-lt"/>
                <a:cs typeface="+mn-lt"/>
              </a:rPr>
              <a:t> (e.g. </a:t>
            </a:r>
            <a:r>
              <a:rPr lang="pt-PT" sz="3000" dirty="0" err="1">
                <a:ea typeface="+mn-lt"/>
                <a:cs typeface="+mn-lt"/>
              </a:rPr>
              <a:t>sending</a:t>
            </a:r>
            <a:r>
              <a:rPr lang="pt-PT" sz="3000" dirty="0">
                <a:ea typeface="+mn-lt"/>
                <a:cs typeface="+mn-lt"/>
              </a:rPr>
              <a:t> some data </a:t>
            </a:r>
            <a:r>
              <a:rPr lang="pt-PT" sz="3000" dirty="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server to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client</a:t>
            </a:r>
            <a:r>
              <a:rPr lang="pt-PT" sz="3000" dirty="0">
                <a:ea typeface="+mn-lt"/>
                <a:cs typeface="+mn-lt"/>
              </a:rPr>
              <a:t>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4B84F3DF-3C43-3445-75E3-36051E2F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58" y="3432415"/>
            <a:ext cx="5727759" cy="306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JSON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Structure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Unordered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collection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name‐value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pairs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properties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Correspond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structures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such</a:t>
            </a:r>
            <a:r>
              <a:rPr lang="pt-PT" sz="2600" dirty="0">
                <a:ea typeface="+mn-lt"/>
                <a:cs typeface="+mn-lt"/>
              </a:rPr>
              <a:t> as </a:t>
            </a:r>
            <a:r>
              <a:rPr lang="pt-PT" sz="2600" dirty="0" err="1">
                <a:ea typeface="+mn-lt"/>
                <a:cs typeface="+mn-lt"/>
              </a:rPr>
              <a:t>objects</a:t>
            </a:r>
            <a:r>
              <a:rPr lang="pt-PT" sz="2600" dirty="0">
                <a:ea typeface="+mn-lt"/>
                <a:cs typeface="+mn-lt"/>
              </a:rPr>
              <a:t>, records, </a:t>
            </a:r>
            <a:r>
              <a:rPr lang="pt-PT" sz="2600" dirty="0" err="1">
                <a:ea typeface="+mn-lt"/>
                <a:cs typeface="+mn-lt"/>
              </a:rPr>
              <a:t>structs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dictionaries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hash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tables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keyed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lists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associative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arrays</a:t>
            </a:r>
            <a:r>
              <a:rPr lang="pt-PT" sz="2600" dirty="0">
                <a:ea typeface="+mn-lt"/>
                <a:cs typeface="+mn-lt"/>
              </a:rPr>
              <a:t>, …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Values</a:t>
            </a:r>
            <a:r>
              <a:rPr lang="pt-PT" sz="3000" dirty="0">
                <a:ea typeface="+mn-lt"/>
                <a:cs typeface="+mn-lt"/>
              </a:rPr>
              <a:t> can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different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types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names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should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unique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Examples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captura de ecrã, file, diagrama&#10;&#10;Descrição gerada automaticamente">
            <a:extLst>
              <a:ext uri="{FF2B5EF4-FFF2-40B4-BE49-F238E27FC236}">
                <a16:creationId xmlns:a16="http://schemas.microsoft.com/office/drawing/2014/main" id="{FC0A6D3B-2C4C-3454-36B4-23909B96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307" y="3609077"/>
            <a:ext cx="5758671" cy="1508903"/>
          </a:xfrm>
          <a:prstGeom prst="rect">
            <a:avLst/>
          </a:prstGeom>
        </p:spPr>
      </p:pic>
      <p:pic>
        <p:nvPicPr>
          <p:cNvPr id="8" name="Imagem 7" descr="Uma imagem com texto, Tipo de letra, file, escrita à mão&#10;&#10;Descrição gerada automaticamente">
            <a:extLst>
              <a:ext uri="{FF2B5EF4-FFF2-40B4-BE49-F238E27FC236}">
                <a16:creationId xmlns:a16="http://schemas.microsoft.com/office/drawing/2014/main" id="{2722C16C-8432-45F3-F90B-0F704CCC2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598" y="5545078"/>
            <a:ext cx="57340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0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JSON 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There</a:t>
            </a:r>
            <a:r>
              <a:rPr lang="pt-PT" sz="3000" dirty="0"/>
              <a:t> are 6 data </a:t>
            </a:r>
            <a:r>
              <a:rPr lang="pt-PT" sz="3000" dirty="0" err="1"/>
              <a:t>types</a:t>
            </a:r>
            <a:r>
              <a:rPr lang="pt-PT" sz="3000" dirty="0"/>
              <a:t> in JSON</a:t>
            </a:r>
          </a:p>
          <a:p>
            <a:endParaRPr lang="pt-PT" sz="30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Strings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Numbers</a:t>
            </a:r>
            <a:endParaRPr lang="pt-PT" sz="26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Booleans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Null</a:t>
            </a:r>
            <a:endParaRPr lang="pt-PT" sz="26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Array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Object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CE1A328E-A5CA-0B67-3A0D-379E19B6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842" y="2113651"/>
            <a:ext cx="8365825" cy="408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4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JSON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Example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…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Again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Scrapping</a:t>
            </a:r>
            <a:endParaRPr lang="pt-PT" dirty="0" err="1"/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3D420E01-8159-9161-A1DE-41D9FA8E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995" y="660281"/>
            <a:ext cx="4098086" cy="56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02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The First Step of Data Science</vt:lpstr>
      <vt:lpstr>Data Formats</vt:lpstr>
      <vt:lpstr>CSV Files</vt:lpstr>
      <vt:lpstr>CSV Structure</vt:lpstr>
      <vt:lpstr>JSON Files</vt:lpstr>
      <vt:lpstr>JSON Structure</vt:lpstr>
      <vt:lpstr>JSON Data Types</vt:lpstr>
      <vt:lpstr>JSON Example … Again</vt:lpstr>
      <vt:lpstr>HTML/XML Files</vt:lpstr>
      <vt:lpstr>JSON vs XML</vt:lpstr>
      <vt:lpstr>Web Scrapping</vt:lpstr>
      <vt:lpstr>Web Scrapping – Before Getting Started</vt:lpstr>
      <vt:lpstr>Web Scrapping vs Web Crawling</vt:lpstr>
      <vt:lpstr>Devtools and Reverse Engineering</vt:lpstr>
      <vt:lpstr>Devtools and Reverse Engineering</vt:lpstr>
      <vt:lpstr>Elements Tab</vt:lpstr>
      <vt:lpstr>Elements Tab</vt:lpstr>
      <vt:lpstr>HTTP</vt:lpstr>
      <vt:lpstr>HTTP</vt:lpstr>
      <vt:lpstr>URL</vt:lpstr>
      <vt:lpstr>Request Types</vt:lpstr>
      <vt:lpstr>Response Status Code</vt:lpstr>
      <vt:lpstr>HTML</vt:lpstr>
      <vt:lpstr>HTML Tags</vt:lpstr>
      <vt:lpstr>Web Scrapping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696</cp:revision>
  <dcterms:created xsi:type="dcterms:W3CDTF">2024-10-14T18:02:25Z</dcterms:created>
  <dcterms:modified xsi:type="dcterms:W3CDTF">2024-10-15T20:41:09Z</dcterms:modified>
</cp:coreProperties>
</file>