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07" r:id="rId3"/>
    <p:sldId id="317" r:id="rId4"/>
    <p:sldId id="337" r:id="rId5"/>
    <p:sldId id="338" r:id="rId6"/>
    <p:sldId id="339" r:id="rId7"/>
    <p:sldId id="340" r:id="rId8"/>
    <p:sldId id="341" r:id="rId9"/>
    <p:sldId id="321" r:id="rId10"/>
    <p:sldId id="323" r:id="rId11"/>
    <p:sldId id="324" r:id="rId12"/>
    <p:sldId id="325" r:id="rId13"/>
    <p:sldId id="306" r:id="rId14"/>
    <p:sldId id="326" r:id="rId15"/>
    <p:sldId id="327" r:id="rId16"/>
    <p:sldId id="328" r:id="rId17"/>
    <p:sldId id="330" r:id="rId18"/>
    <p:sldId id="331" r:id="rId19"/>
    <p:sldId id="318" r:id="rId20"/>
    <p:sldId id="332" r:id="rId21"/>
    <p:sldId id="319" r:id="rId22"/>
    <p:sldId id="333" r:id="rId23"/>
    <p:sldId id="334" r:id="rId24"/>
    <p:sldId id="335" r:id="rId25"/>
    <p:sldId id="320" r:id="rId26"/>
    <p:sldId id="322" r:id="rId2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016344-09BB-BCA9-43DC-DE654386A5A9}" v="297" dt="2024-09-21T11:05:24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CDA-UCP/tac-hands-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Behavior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Analysis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Technologies</a:t>
            </a:r>
            <a:endParaRPr lang="pt-PT" b="1">
              <a:latin typeface="Cambria"/>
              <a:ea typeface="+mj-lt"/>
              <a:cs typeface="+mj-lt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/>
              <a:t>2024/2025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3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Representing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One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-Hot-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Encoding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Representing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endParaRPr lang="pt-PT" dirty="0" err="1">
              <a:ea typeface="+mn-lt"/>
              <a:cs typeface="+mn-l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3</a:t>
            </a:r>
            <a:endParaRPr lang="pt-PT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355"/>
            <a:ext cx="11040761" cy="5041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err="1">
                <a:ea typeface="+mn-lt"/>
                <a:cs typeface="+mn-lt"/>
              </a:rPr>
              <a:t>Each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word</a:t>
            </a:r>
            <a:r>
              <a:rPr lang="pt-PT" sz="3000">
                <a:ea typeface="+mn-lt"/>
                <a:cs typeface="+mn-lt"/>
              </a:rPr>
              <a:t> in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vocabulary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is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represented</a:t>
            </a:r>
            <a:r>
              <a:rPr lang="pt-PT" sz="3000">
                <a:ea typeface="+mn-lt"/>
                <a:cs typeface="+mn-lt"/>
              </a:rPr>
              <a:t> as </a:t>
            </a:r>
            <a:r>
              <a:rPr lang="pt-PT" sz="3000" b="1">
                <a:ea typeface="+mn-lt"/>
                <a:cs typeface="+mn-lt"/>
              </a:rPr>
              <a:t>a </a:t>
            </a:r>
            <a:r>
              <a:rPr lang="pt-PT" sz="3000" b="1" err="1">
                <a:ea typeface="+mn-lt"/>
                <a:cs typeface="+mn-lt"/>
              </a:rPr>
              <a:t>vector</a:t>
            </a:r>
            <a:r>
              <a:rPr lang="pt-PT" sz="3000" b="1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where</a:t>
            </a:r>
            <a:r>
              <a:rPr lang="pt-PT" sz="3000" b="1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all</a:t>
            </a:r>
            <a:r>
              <a:rPr lang="pt-PT" sz="3000" b="1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elements</a:t>
            </a:r>
            <a:r>
              <a:rPr lang="pt-PT" sz="3000" b="1">
                <a:ea typeface="+mn-lt"/>
                <a:cs typeface="+mn-lt"/>
              </a:rPr>
              <a:t> are zero </a:t>
            </a:r>
            <a:r>
              <a:rPr lang="pt-PT" sz="3000" b="1" err="1">
                <a:ea typeface="+mn-lt"/>
                <a:cs typeface="+mn-lt"/>
              </a:rPr>
              <a:t>except</a:t>
            </a:r>
            <a:r>
              <a:rPr lang="pt-PT" sz="3000" b="1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one</a:t>
            </a:r>
            <a:r>
              <a:rPr lang="pt-PT" sz="3000">
                <a:ea typeface="+mn-lt"/>
                <a:cs typeface="+mn-lt"/>
              </a:rPr>
              <a:t> (</a:t>
            </a:r>
            <a:r>
              <a:rPr lang="pt-PT" sz="3000" err="1">
                <a:ea typeface="+mn-lt"/>
                <a:cs typeface="+mn-lt"/>
              </a:rPr>
              <a:t>corresponding</a:t>
            </a:r>
            <a:r>
              <a:rPr lang="pt-PT" sz="3000">
                <a:ea typeface="+mn-lt"/>
                <a:cs typeface="+mn-lt"/>
              </a:rPr>
              <a:t> to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index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of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word</a:t>
            </a:r>
            <a:r>
              <a:rPr lang="pt-PT" sz="3000">
                <a:ea typeface="+mn-lt"/>
                <a:cs typeface="+mn-lt"/>
              </a:rPr>
              <a:t>).</a:t>
            </a:r>
          </a:p>
          <a:p>
            <a:pPr algn="just"/>
            <a:r>
              <a:rPr lang="pt-PT" sz="3000" b="1" err="1">
                <a:ea typeface="+mn-lt"/>
                <a:cs typeface="+mn-lt"/>
              </a:rPr>
              <a:t>Very</a:t>
            </a:r>
            <a:r>
              <a:rPr lang="pt-PT" sz="3000" b="1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sparse</a:t>
            </a:r>
            <a:r>
              <a:rPr lang="pt-PT" sz="3000">
                <a:ea typeface="+mn-lt"/>
                <a:cs typeface="+mn-lt"/>
              </a:rPr>
              <a:t>, </a:t>
            </a:r>
            <a:r>
              <a:rPr lang="pt-PT" sz="3000" b="1" err="1">
                <a:ea typeface="+mn-lt"/>
                <a:cs typeface="+mn-lt"/>
              </a:rPr>
              <a:t>high</a:t>
            </a:r>
            <a:r>
              <a:rPr lang="pt-PT" sz="3000" b="1">
                <a:ea typeface="+mn-lt"/>
                <a:cs typeface="+mn-lt"/>
              </a:rPr>
              <a:t>-dimensional</a:t>
            </a:r>
            <a:r>
              <a:rPr lang="pt-PT" sz="300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and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lacks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information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about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semantic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relationships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between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words</a:t>
            </a:r>
            <a:r>
              <a:rPr lang="pt-PT" sz="3000">
                <a:ea typeface="+mn-lt"/>
                <a:cs typeface="+mn-lt"/>
              </a:rPr>
              <a:t>.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340B4D7D-A7CE-D77D-8639-F072B4698A90}"/>
              </a:ext>
            </a:extLst>
          </p:cNvPr>
          <p:cNvGraphicFramePr>
            <a:graphicFrameLocks noGrp="1"/>
          </p:cNvGraphicFramePr>
          <p:nvPr/>
        </p:nvGraphicFramePr>
        <p:xfrm>
          <a:off x="925830" y="4094226"/>
          <a:ext cx="2412232" cy="2225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116">
                  <a:extLst>
                    <a:ext uri="{9D8B030D-6E8A-4147-A177-3AD203B41FA5}">
                      <a16:colId xmlns:a16="http://schemas.microsoft.com/office/drawing/2014/main" val="4059633076"/>
                    </a:ext>
                  </a:extLst>
                </a:gridCol>
                <a:gridCol w="1206116">
                  <a:extLst>
                    <a:ext uri="{9D8B030D-6E8A-4147-A177-3AD203B41FA5}">
                      <a16:colId xmlns:a16="http://schemas.microsoft.com/office/drawing/2014/main" val="1610078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74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679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36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218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11142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797551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692359BE-0767-D2F7-0AED-EE5F556D0360}"/>
              </a:ext>
            </a:extLst>
          </p:cNvPr>
          <p:cNvGraphicFramePr>
            <a:graphicFrameLocks noGrp="1"/>
          </p:cNvGraphicFramePr>
          <p:nvPr/>
        </p:nvGraphicFramePr>
        <p:xfrm>
          <a:off x="5735955" y="4094226"/>
          <a:ext cx="539856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640">
                  <a:extLst>
                    <a:ext uri="{9D8B030D-6E8A-4147-A177-3AD203B41FA5}">
                      <a16:colId xmlns:a16="http://schemas.microsoft.com/office/drawing/2014/main" val="3554275201"/>
                    </a:ext>
                  </a:extLst>
                </a:gridCol>
                <a:gridCol w="1349640">
                  <a:extLst>
                    <a:ext uri="{9D8B030D-6E8A-4147-A177-3AD203B41FA5}">
                      <a16:colId xmlns:a16="http://schemas.microsoft.com/office/drawing/2014/main" val="3820217734"/>
                    </a:ext>
                  </a:extLst>
                </a:gridCol>
                <a:gridCol w="1349640">
                  <a:extLst>
                    <a:ext uri="{9D8B030D-6E8A-4147-A177-3AD203B41FA5}">
                      <a16:colId xmlns:a16="http://schemas.microsoft.com/office/drawing/2014/main" val="2530550378"/>
                    </a:ext>
                  </a:extLst>
                </a:gridCol>
                <a:gridCol w="1349640">
                  <a:extLst>
                    <a:ext uri="{9D8B030D-6E8A-4147-A177-3AD203B41FA5}">
                      <a16:colId xmlns:a16="http://schemas.microsoft.com/office/drawing/2014/main" val="3868050545"/>
                    </a:ext>
                  </a:extLst>
                </a:gridCol>
              </a:tblGrid>
              <a:tr h="272591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105724"/>
                  </a:ext>
                </a:extLst>
              </a:tr>
              <a:tr h="272591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599631"/>
                  </a:ext>
                </a:extLst>
              </a:tr>
              <a:tr h="272591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034307"/>
                  </a:ext>
                </a:extLst>
              </a:tr>
              <a:tr h="272591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60812"/>
                  </a:ext>
                </a:extLst>
              </a:tr>
              <a:tr h="272591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82355"/>
                  </a:ext>
                </a:extLst>
              </a:tr>
              <a:tr h="2725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869902"/>
                  </a:ext>
                </a:extLst>
              </a:tr>
            </a:tbl>
          </a:graphicData>
        </a:graphic>
      </p:graphicFrame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D8889542-79BE-C931-51B7-99561369366B}"/>
              </a:ext>
            </a:extLst>
          </p:cNvPr>
          <p:cNvSpPr/>
          <p:nvPr/>
        </p:nvSpPr>
        <p:spPr>
          <a:xfrm>
            <a:off x="3727621" y="4819134"/>
            <a:ext cx="1544594" cy="7722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496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One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-Hot-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Encoding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Representing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3</a:t>
            </a:r>
            <a:endParaRPr lang="pt-PT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355"/>
            <a:ext cx="11040761" cy="5041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 err="1">
                <a:ea typeface="+mn-lt"/>
                <a:cs typeface="+mn-lt"/>
              </a:rPr>
              <a:t>The</a:t>
            </a:r>
            <a:r>
              <a:rPr lang="pt-PT" sz="3000" b="1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Dummy</a:t>
            </a:r>
            <a:r>
              <a:rPr lang="pt-PT" sz="3000" b="1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Variable</a:t>
            </a:r>
            <a:r>
              <a:rPr lang="pt-PT" sz="3000" b="1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Trap</a:t>
            </a:r>
            <a:r>
              <a:rPr lang="pt-PT" sz="3000" b="1">
                <a:ea typeface="+mn-lt"/>
                <a:cs typeface="+mn-lt"/>
              </a:rPr>
              <a:t>:</a:t>
            </a:r>
            <a:endParaRPr lang="pt-PT" b="1" err="1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Occurs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when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two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or</a:t>
            </a:r>
            <a:r>
              <a:rPr lang="pt-PT" sz="2600">
                <a:ea typeface="+mn-lt"/>
                <a:cs typeface="+mn-lt"/>
              </a:rPr>
              <a:t> more </a:t>
            </a:r>
            <a:r>
              <a:rPr lang="pt-PT" sz="2600" err="1">
                <a:ea typeface="+mn-lt"/>
                <a:cs typeface="+mn-lt"/>
              </a:rPr>
              <a:t>dummy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variables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created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by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one</a:t>
            </a:r>
            <a:r>
              <a:rPr lang="pt-PT" sz="2600">
                <a:ea typeface="+mn-lt"/>
                <a:cs typeface="+mn-lt"/>
              </a:rPr>
              <a:t>-hot </a:t>
            </a:r>
            <a:r>
              <a:rPr lang="pt-PT" sz="2600" err="1">
                <a:ea typeface="+mn-lt"/>
                <a:cs typeface="+mn-lt"/>
              </a:rPr>
              <a:t>encoding</a:t>
            </a:r>
            <a:r>
              <a:rPr lang="pt-PT" sz="2600">
                <a:ea typeface="+mn-lt"/>
                <a:cs typeface="+mn-lt"/>
              </a:rPr>
              <a:t> are </a:t>
            </a:r>
            <a:r>
              <a:rPr lang="pt-PT" sz="2600" err="1">
                <a:ea typeface="+mn-lt"/>
                <a:cs typeface="+mn-lt"/>
              </a:rPr>
              <a:t>highly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correlated</a:t>
            </a:r>
            <a:r>
              <a:rPr lang="pt-PT" sz="2600">
                <a:ea typeface="+mn-lt"/>
                <a:cs typeface="+mn-lt"/>
              </a:rPr>
              <a:t> (</a:t>
            </a:r>
            <a:r>
              <a:rPr lang="pt-PT" sz="2600" b="1" err="1">
                <a:ea typeface="+mn-lt"/>
                <a:cs typeface="+mn-lt"/>
              </a:rPr>
              <a:t>multi-collinear</a:t>
            </a:r>
            <a:r>
              <a:rPr lang="pt-PT" sz="2600">
                <a:ea typeface="+mn-lt"/>
                <a:cs typeface="+mn-lt"/>
              </a:rPr>
              <a:t>);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This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means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that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one</a:t>
            </a:r>
            <a:r>
              <a:rPr lang="pt-PT" sz="2600" b="1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variable</a:t>
            </a:r>
            <a:r>
              <a:rPr lang="pt-PT" sz="2600" b="1">
                <a:ea typeface="+mn-lt"/>
                <a:cs typeface="+mn-lt"/>
              </a:rPr>
              <a:t> can </a:t>
            </a:r>
            <a:r>
              <a:rPr lang="pt-PT" sz="2600" b="1" err="1">
                <a:ea typeface="+mn-lt"/>
                <a:cs typeface="+mn-lt"/>
              </a:rPr>
              <a:t>be</a:t>
            </a:r>
            <a:r>
              <a:rPr lang="pt-PT" sz="2600" b="1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predicted</a:t>
            </a:r>
            <a:r>
              <a:rPr lang="pt-PT" sz="2600" b="1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from</a:t>
            </a:r>
            <a:r>
              <a:rPr lang="pt-PT" sz="2600" b="1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the</a:t>
            </a:r>
            <a:r>
              <a:rPr lang="pt-PT" sz="2600" b="1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others</a:t>
            </a:r>
            <a:r>
              <a:rPr lang="pt-PT" sz="2600">
                <a:ea typeface="+mn-lt"/>
                <a:cs typeface="+mn-lt"/>
              </a:rPr>
              <a:t>.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340B4D7D-A7CE-D77D-8639-F072B4698A90}"/>
              </a:ext>
            </a:extLst>
          </p:cNvPr>
          <p:cNvGraphicFramePr>
            <a:graphicFrameLocks noGrp="1"/>
          </p:cNvGraphicFramePr>
          <p:nvPr/>
        </p:nvGraphicFramePr>
        <p:xfrm>
          <a:off x="1883479" y="3847091"/>
          <a:ext cx="2412232" cy="2225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116">
                  <a:extLst>
                    <a:ext uri="{9D8B030D-6E8A-4147-A177-3AD203B41FA5}">
                      <a16:colId xmlns:a16="http://schemas.microsoft.com/office/drawing/2014/main" val="4059633076"/>
                    </a:ext>
                  </a:extLst>
                </a:gridCol>
                <a:gridCol w="1206116">
                  <a:extLst>
                    <a:ext uri="{9D8B030D-6E8A-4147-A177-3AD203B41FA5}">
                      <a16:colId xmlns:a16="http://schemas.microsoft.com/office/drawing/2014/main" val="1610078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74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679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36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218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11142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797551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692359BE-0767-D2F7-0AED-EE5F556D0360}"/>
              </a:ext>
            </a:extLst>
          </p:cNvPr>
          <p:cNvGraphicFramePr>
            <a:graphicFrameLocks noGrp="1"/>
          </p:cNvGraphicFramePr>
          <p:nvPr/>
        </p:nvGraphicFramePr>
        <p:xfrm>
          <a:off x="6693604" y="3847091"/>
          <a:ext cx="404892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640">
                  <a:extLst>
                    <a:ext uri="{9D8B030D-6E8A-4147-A177-3AD203B41FA5}">
                      <a16:colId xmlns:a16="http://schemas.microsoft.com/office/drawing/2014/main" val="3554275201"/>
                    </a:ext>
                  </a:extLst>
                </a:gridCol>
                <a:gridCol w="1349640">
                  <a:extLst>
                    <a:ext uri="{9D8B030D-6E8A-4147-A177-3AD203B41FA5}">
                      <a16:colId xmlns:a16="http://schemas.microsoft.com/office/drawing/2014/main" val="3820217734"/>
                    </a:ext>
                  </a:extLst>
                </a:gridCol>
                <a:gridCol w="1349640">
                  <a:extLst>
                    <a:ext uri="{9D8B030D-6E8A-4147-A177-3AD203B41FA5}">
                      <a16:colId xmlns:a16="http://schemas.microsoft.com/office/drawing/2014/main" val="2530550378"/>
                    </a:ext>
                  </a:extLst>
                </a:gridCol>
              </a:tblGrid>
              <a:tr h="272591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105724"/>
                  </a:ext>
                </a:extLst>
              </a:tr>
              <a:tr h="272591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599631"/>
                  </a:ext>
                </a:extLst>
              </a:tr>
              <a:tr h="272591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034307"/>
                  </a:ext>
                </a:extLst>
              </a:tr>
              <a:tr h="272591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60812"/>
                  </a:ext>
                </a:extLst>
              </a:tr>
              <a:tr h="272591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82355"/>
                  </a:ext>
                </a:extLst>
              </a:tr>
              <a:tr h="2725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869902"/>
                  </a:ext>
                </a:extLst>
              </a:tr>
            </a:tbl>
          </a:graphicData>
        </a:graphic>
      </p:graphicFrame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D8889542-79BE-C931-51B7-99561369366B}"/>
              </a:ext>
            </a:extLst>
          </p:cNvPr>
          <p:cNvSpPr/>
          <p:nvPr/>
        </p:nvSpPr>
        <p:spPr>
          <a:xfrm>
            <a:off x="4685270" y="4571999"/>
            <a:ext cx="1544594" cy="7722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9470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Exercise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One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-Hot-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Encoding</a:t>
            </a:r>
            <a:endParaRPr lang="pt-PT" sz="3600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Representing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3</a:t>
            </a:r>
            <a:endParaRPr lang="pt-PT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355"/>
            <a:ext cx="11040761" cy="5041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err="1">
                <a:ea typeface="+mn-lt"/>
                <a:cs typeface="+mn-lt"/>
              </a:rPr>
              <a:t>Follow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instrunction</a:t>
            </a:r>
            <a:r>
              <a:rPr lang="pt-PT" sz="3000">
                <a:ea typeface="+mn-lt"/>
                <a:cs typeface="+mn-lt"/>
              </a:rPr>
              <a:t> in:</a:t>
            </a:r>
            <a:r>
              <a:rPr lang="pt-PT" sz="3000" b="1">
                <a:ea typeface="+mn-lt"/>
                <a:cs typeface="+mn-lt"/>
              </a:rPr>
              <a:t> </a:t>
            </a:r>
            <a:r>
              <a:rPr lang="pt-PT" sz="3000">
                <a:ea typeface="+mn-lt"/>
                <a:cs typeface="+mn-lt"/>
                <a:hlinkClick r:id="rId3"/>
              </a:rPr>
              <a:t>https://github.com/LCDA-UCP/tac-hands-on</a:t>
            </a:r>
            <a:endParaRPr lang="pt-PT" sz="3000" b="1">
              <a:ea typeface="+mn-lt"/>
              <a:cs typeface="+mn-lt"/>
            </a:endParaRPr>
          </a:p>
          <a:p>
            <a:pPr algn="just"/>
            <a:endParaRPr lang="pt-PT" sz="3000">
              <a:ea typeface="+mn-lt"/>
              <a:cs typeface="+mn-lt"/>
            </a:endParaRPr>
          </a:p>
          <a:p>
            <a:pPr algn="just"/>
            <a:r>
              <a:rPr lang="pt-PT" sz="3000" b="1" err="1">
                <a:ea typeface="+mn-lt"/>
                <a:cs typeface="+mn-lt"/>
              </a:rPr>
              <a:t>Exercise</a:t>
            </a:r>
            <a:r>
              <a:rPr lang="pt-PT" sz="3000" b="1">
                <a:ea typeface="+mn-lt"/>
                <a:cs typeface="+mn-lt"/>
              </a:rPr>
              <a:t>: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Implement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One</a:t>
            </a:r>
            <a:r>
              <a:rPr lang="pt-PT" sz="3000">
                <a:ea typeface="+mn-lt"/>
                <a:cs typeface="+mn-lt"/>
              </a:rPr>
              <a:t>-Hot-</a:t>
            </a:r>
            <a:r>
              <a:rPr lang="pt-PT" sz="3000" err="1">
                <a:ea typeface="+mn-lt"/>
                <a:cs typeface="+mn-lt"/>
              </a:rPr>
              <a:t>Encoding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with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Python</a:t>
            </a:r>
            <a:r>
              <a:rPr lang="pt-PT" sz="3000">
                <a:ea typeface="+mn-lt"/>
                <a:cs typeface="+mn-lt"/>
              </a:rPr>
              <a:t> (</a:t>
            </a:r>
            <a:r>
              <a:rPr lang="pt-PT" sz="3000" err="1">
                <a:ea typeface="+mn-lt"/>
                <a:cs typeface="+mn-lt"/>
              </a:rPr>
              <a:t>using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only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numpy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library</a:t>
            </a:r>
            <a:r>
              <a:rPr lang="pt-PT" sz="3000">
                <a:ea typeface="+mn-lt"/>
                <a:cs typeface="+mn-lt"/>
              </a:rPr>
              <a:t>)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>
                <a:ea typeface="+mn-lt"/>
                <a:cs typeface="+mn-lt"/>
              </a:rPr>
              <a:t>Use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>
                <a:ea typeface="+mn-lt"/>
                <a:cs typeface="+mn-lt"/>
              </a:rPr>
              <a:t> one_hot_encoding.py script as base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>
              <a:ea typeface="+mn-lt"/>
              <a:cs typeface="+mn-lt"/>
            </a:endParaRPr>
          </a:p>
          <a:p>
            <a:pPr algn="just"/>
            <a:r>
              <a:rPr lang="pt-PT" sz="3000" b="1">
                <a:ea typeface="+mn-lt"/>
                <a:cs typeface="+mn-lt"/>
              </a:rPr>
              <a:t>Take-</a:t>
            </a:r>
            <a:r>
              <a:rPr lang="pt-PT" sz="3000" b="1" err="1">
                <a:ea typeface="+mn-lt"/>
                <a:cs typeface="+mn-lt"/>
              </a:rPr>
              <a:t>home</a:t>
            </a:r>
            <a:r>
              <a:rPr lang="pt-PT" sz="3000" b="1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assignment</a:t>
            </a:r>
            <a:r>
              <a:rPr lang="pt-PT" sz="3000" b="1">
                <a:ea typeface="+mn-lt"/>
                <a:cs typeface="+mn-lt"/>
              </a:rPr>
              <a:t>: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Add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support</a:t>
            </a:r>
            <a:r>
              <a:rPr lang="pt-PT" sz="3000">
                <a:ea typeface="+mn-lt"/>
                <a:cs typeface="+mn-lt"/>
              </a:rPr>
              <a:t> for </a:t>
            </a:r>
            <a:r>
              <a:rPr lang="pt-PT" sz="3000" err="1">
                <a:ea typeface="+mn-lt"/>
                <a:cs typeface="+mn-lt"/>
              </a:rPr>
              <a:t>dealing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with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dummy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variable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trap</a:t>
            </a:r>
            <a:endParaRPr lang="pt-PT" sz="3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4712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Bag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Words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Representing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3</a:t>
            </a:r>
            <a:endParaRPr lang="pt-PT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355"/>
            <a:ext cx="11040761" cy="504125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>
                <a:ea typeface="+mn-lt"/>
                <a:cs typeface="+mn-lt"/>
              </a:rPr>
              <a:t>A </a:t>
            </a:r>
            <a:r>
              <a:rPr lang="pt-PT" sz="3000" err="1">
                <a:ea typeface="+mn-lt"/>
                <a:cs typeface="+mn-lt"/>
              </a:rPr>
              <a:t>simple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commonly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used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text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representation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method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algn="just"/>
            <a:endParaRPr lang="pt-PT" sz="3000" dirty="0"/>
          </a:p>
          <a:p>
            <a:pPr algn="just"/>
            <a:r>
              <a:rPr lang="pt-PT" sz="3000" dirty="0" err="1">
                <a:ea typeface="+mn-lt"/>
                <a:cs typeface="+mn-lt"/>
              </a:rPr>
              <a:t>Represents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document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counting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the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occurrences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of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each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word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disregarding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grammar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word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order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sz="3000" dirty="0"/>
          </a:p>
          <a:p>
            <a:pPr algn="just"/>
            <a:endParaRPr lang="pt-PT" sz="3000"/>
          </a:p>
          <a:p>
            <a:pPr algn="just"/>
            <a:r>
              <a:rPr lang="pt-PT" sz="3000" b="1" err="1"/>
              <a:t>How</a:t>
            </a:r>
            <a:r>
              <a:rPr lang="pt-PT" sz="3000" b="1" dirty="0"/>
              <a:t> </a:t>
            </a:r>
            <a:r>
              <a:rPr lang="pt-PT" sz="3000" b="1" err="1"/>
              <a:t>it</a:t>
            </a:r>
            <a:r>
              <a:rPr lang="pt-PT" sz="3000" b="1" dirty="0"/>
              <a:t> </a:t>
            </a:r>
            <a:r>
              <a:rPr lang="pt-PT" sz="3000" b="1" err="1"/>
              <a:t>works</a:t>
            </a:r>
            <a:r>
              <a:rPr lang="pt-PT" sz="3000" b="1" dirty="0"/>
              <a:t>?</a:t>
            </a:r>
          </a:p>
          <a:p>
            <a:pPr marL="971550" lvl="1" indent="-514350" algn="just">
              <a:buAutoNum type="arabicPeriod"/>
            </a:pPr>
            <a:r>
              <a:rPr lang="pt-PT" sz="2600" b="1" dirty="0" err="1"/>
              <a:t>Tokenization</a:t>
            </a:r>
            <a:r>
              <a:rPr lang="pt-PT" sz="2600" b="1" dirty="0"/>
              <a:t>:</a:t>
            </a:r>
            <a:r>
              <a:rPr lang="pt-PT" sz="2600" dirty="0"/>
              <a:t> </a:t>
            </a:r>
            <a:r>
              <a:rPr lang="pt-PT" sz="2600" dirty="0">
                <a:ea typeface="+mn-lt"/>
                <a:cs typeface="+mn-lt"/>
              </a:rPr>
              <a:t>Split </a:t>
            </a:r>
            <a:r>
              <a:rPr lang="pt-PT" sz="2600" dirty="0" err="1">
                <a:ea typeface="+mn-lt"/>
                <a:cs typeface="+mn-lt"/>
              </a:rPr>
              <a:t>text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into</a:t>
            </a:r>
            <a:r>
              <a:rPr lang="pt-PT" sz="2600" dirty="0">
                <a:ea typeface="+mn-lt"/>
                <a:cs typeface="+mn-lt"/>
              </a:rPr>
              <a:t> individual </a:t>
            </a:r>
            <a:r>
              <a:rPr lang="pt-PT" sz="2600" dirty="0" err="1">
                <a:ea typeface="+mn-lt"/>
                <a:cs typeface="+mn-lt"/>
              </a:rPr>
              <a:t>words</a:t>
            </a:r>
            <a:r>
              <a:rPr lang="pt-PT" sz="2600" dirty="0">
                <a:ea typeface="+mn-lt"/>
                <a:cs typeface="+mn-lt"/>
              </a:rPr>
              <a:t> (</a:t>
            </a:r>
            <a:r>
              <a:rPr lang="pt-PT" sz="2600" dirty="0" err="1">
                <a:ea typeface="+mn-lt"/>
                <a:cs typeface="+mn-lt"/>
              </a:rPr>
              <a:t>tokens</a:t>
            </a:r>
            <a:r>
              <a:rPr lang="pt-PT" sz="2600" dirty="0">
                <a:ea typeface="+mn-lt"/>
                <a:cs typeface="+mn-lt"/>
              </a:rPr>
              <a:t>).</a:t>
            </a:r>
            <a:endParaRPr lang="pt-PT" sz="2600" dirty="0"/>
          </a:p>
          <a:p>
            <a:pPr marL="971550" lvl="1" indent="-514350" algn="just">
              <a:buAutoNum type="arabicPeriod"/>
            </a:pPr>
            <a:r>
              <a:rPr lang="pt-PT" sz="2600" b="1" err="1"/>
              <a:t>Vocabulary</a:t>
            </a:r>
            <a:r>
              <a:rPr lang="pt-PT" sz="2600" b="1" dirty="0"/>
              <a:t> </a:t>
            </a:r>
            <a:r>
              <a:rPr lang="pt-PT" sz="2600" b="1" err="1"/>
              <a:t>Creation</a:t>
            </a:r>
            <a:r>
              <a:rPr lang="pt-PT" sz="2600" b="1" dirty="0"/>
              <a:t>:</a:t>
            </a:r>
            <a:r>
              <a:rPr lang="pt-PT" sz="2600" dirty="0"/>
              <a:t> </a:t>
            </a:r>
            <a:r>
              <a:rPr lang="pt-PT" sz="2600" err="1">
                <a:ea typeface="+mn-lt"/>
                <a:cs typeface="+mn-lt"/>
              </a:rPr>
              <a:t>Build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err="1">
                <a:ea typeface="+mn-lt"/>
                <a:cs typeface="+mn-lt"/>
              </a:rPr>
              <a:t>list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unique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words</a:t>
            </a:r>
            <a:r>
              <a:rPr lang="pt-PT" sz="2600" dirty="0">
                <a:ea typeface="+mn-lt"/>
                <a:cs typeface="+mn-lt"/>
              </a:rPr>
              <a:t> (</a:t>
            </a:r>
            <a:r>
              <a:rPr lang="pt-PT" sz="2600" err="1">
                <a:ea typeface="+mn-lt"/>
                <a:cs typeface="+mn-lt"/>
              </a:rPr>
              <a:t>vocabulary</a:t>
            </a:r>
            <a:r>
              <a:rPr lang="pt-PT" sz="2600" dirty="0">
                <a:ea typeface="+mn-lt"/>
                <a:cs typeface="+mn-lt"/>
              </a:rPr>
              <a:t>) </a:t>
            </a:r>
            <a:r>
              <a:rPr lang="pt-PT" sz="2600" err="1">
                <a:ea typeface="+mn-lt"/>
                <a:cs typeface="+mn-lt"/>
              </a:rPr>
              <a:t>from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entire</a:t>
            </a:r>
            <a:r>
              <a:rPr lang="pt-PT" sz="2600" dirty="0">
                <a:ea typeface="+mn-lt"/>
                <a:cs typeface="+mn-lt"/>
              </a:rPr>
              <a:t> corpus.</a:t>
            </a:r>
            <a:endParaRPr lang="pt-PT" sz="2600" dirty="0"/>
          </a:p>
          <a:p>
            <a:pPr marL="971550" lvl="1" indent="-514350" algn="just">
              <a:buAutoNum type="arabicPeriod"/>
            </a:pPr>
            <a:r>
              <a:rPr lang="pt-PT" sz="2600" b="1" dirty="0" err="1"/>
              <a:t>Vector</a:t>
            </a:r>
            <a:r>
              <a:rPr lang="pt-PT" sz="2600" b="1" dirty="0"/>
              <a:t> </a:t>
            </a:r>
            <a:r>
              <a:rPr lang="pt-PT" sz="2600" b="1" dirty="0" err="1"/>
              <a:t>Representation</a:t>
            </a:r>
            <a:r>
              <a:rPr lang="pt-PT" sz="2600" b="1" dirty="0"/>
              <a:t>:</a:t>
            </a:r>
            <a:r>
              <a:rPr lang="pt-PT" sz="2600" dirty="0"/>
              <a:t> </a:t>
            </a:r>
            <a:r>
              <a:rPr lang="pt-PT" sz="2600" dirty="0" err="1">
                <a:ea typeface="+mn-lt"/>
                <a:cs typeface="+mn-lt"/>
              </a:rPr>
              <a:t>Each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document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represented</a:t>
            </a:r>
            <a:r>
              <a:rPr lang="pt-PT" sz="2600" dirty="0">
                <a:ea typeface="+mn-lt"/>
                <a:cs typeface="+mn-lt"/>
              </a:rPr>
              <a:t> as a </a:t>
            </a:r>
            <a:r>
              <a:rPr lang="pt-PT" sz="2600" dirty="0" err="1">
                <a:ea typeface="+mn-lt"/>
                <a:cs typeface="+mn-lt"/>
              </a:rPr>
              <a:t>vector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word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counts</a:t>
            </a:r>
            <a:r>
              <a:rPr lang="pt-PT" sz="2600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7184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Bag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Words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Representing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3</a:t>
            </a:r>
            <a:endParaRPr lang="pt-PT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355"/>
            <a:ext cx="11040761" cy="5041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>
                <a:ea typeface="+mn-lt"/>
                <a:cs typeface="+mn-lt"/>
              </a:rPr>
              <a:t>Let's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consider</a:t>
            </a:r>
            <a:r>
              <a:rPr lang="pt-PT" sz="3000" dirty="0">
                <a:ea typeface="+mn-lt"/>
                <a:cs typeface="+mn-lt"/>
              </a:rPr>
              <a:t> 3 </a:t>
            </a:r>
            <a:r>
              <a:rPr lang="pt-PT" sz="3000" dirty="0" err="1">
                <a:ea typeface="+mn-lt"/>
                <a:cs typeface="+mn-lt"/>
              </a:rPr>
              <a:t>documents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dirty="0" err="1">
                <a:ea typeface="+mn-lt"/>
                <a:cs typeface="+mn-lt"/>
              </a:rPr>
              <a:t>sentences</a:t>
            </a:r>
            <a:r>
              <a:rPr lang="pt-PT" sz="3000" dirty="0">
                <a:ea typeface="+mn-lt"/>
                <a:cs typeface="+mn-lt"/>
              </a:rPr>
              <a:t>):</a:t>
            </a:r>
            <a:endParaRPr lang="pt-PT" dirty="0"/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80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cat</a:t>
            </a:r>
            <a:r>
              <a:rPr lang="pt-PT" sz="2600" dirty="0">
                <a:ea typeface="+mn-lt"/>
                <a:cs typeface="+mn-lt"/>
              </a:rPr>
              <a:t> in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hat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dog</a:t>
            </a:r>
            <a:r>
              <a:rPr lang="pt-PT" sz="2600" dirty="0">
                <a:ea typeface="+mn-lt"/>
                <a:cs typeface="+mn-lt"/>
              </a:rPr>
              <a:t> in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house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bird</a:t>
            </a:r>
            <a:r>
              <a:rPr lang="pt-PT" sz="2600" dirty="0">
                <a:ea typeface="+mn-lt"/>
                <a:cs typeface="+mn-lt"/>
              </a:rPr>
              <a:t> in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sky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marL="457200" lvl="1" indent="0" algn="just">
              <a:buNone/>
            </a:pPr>
            <a:r>
              <a:rPr lang="pt-PT" sz="2600" dirty="0">
                <a:ea typeface="+mn-lt"/>
                <a:cs typeface="+mn-lt"/>
              </a:rPr>
              <a:t> 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7977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Bag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Words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Representing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3</a:t>
            </a:r>
            <a:endParaRPr lang="pt-PT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355"/>
            <a:ext cx="11040761" cy="5041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 dirty="0" err="1">
                <a:ea typeface="+mn-lt"/>
                <a:cs typeface="+mn-lt"/>
              </a:rPr>
              <a:t>Tokenization</a:t>
            </a:r>
            <a:endParaRPr lang="pt-PT" sz="3000" dirty="0" err="1"/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80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cat</a:t>
            </a:r>
            <a:r>
              <a:rPr lang="pt-PT" sz="2600" dirty="0">
                <a:ea typeface="+mn-lt"/>
                <a:cs typeface="+mn-lt"/>
              </a:rPr>
              <a:t> in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hat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dog</a:t>
            </a:r>
            <a:r>
              <a:rPr lang="pt-PT" sz="2600" dirty="0">
                <a:ea typeface="+mn-lt"/>
                <a:cs typeface="+mn-lt"/>
              </a:rPr>
              <a:t> in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house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bird</a:t>
            </a:r>
            <a:r>
              <a:rPr lang="pt-PT" sz="2600" dirty="0">
                <a:ea typeface="+mn-lt"/>
                <a:cs typeface="+mn-lt"/>
              </a:rPr>
              <a:t> in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sky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marL="457200" lvl="1" indent="0" algn="just">
              <a:buNone/>
            </a:pPr>
            <a:r>
              <a:rPr lang="pt-PT" sz="2600" dirty="0">
                <a:ea typeface="+mn-lt"/>
                <a:cs typeface="+mn-lt"/>
              </a:rPr>
              <a:t> 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F7448B9-99EC-4EC4-A37D-B54F300D4C73}"/>
              </a:ext>
            </a:extLst>
          </p:cNvPr>
          <p:cNvSpPr/>
          <p:nvPr/>
        </p:nvSpPr>
        <p:spPr>
          <a:xfrm>
            <a:off x="5855368" y="2225841"/>
            <a:ext cx="551447" cy="4612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>
                <a:solidFill>
                  <a:schemeClr val="tx1"/>
                </a:solidFill>
              </a:rPr>
              <a:t>The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EC9C757-C8BC-DF20-6CB4-79CE6EBF3244}"/>
              </a:ext>
            </a:extLst>
          </p:cNvPr>
          <p:cNvSpPr/>
          <p:nvPr/>
        </p:nvSpPr>
        <p:spPr>
          <a:xfrm>
            <a:off x="6557210" y="2225841"/>
            <a:ext cx="551447" cy="4612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dirty="0" err="1">
                <a:solidFill>
                  <a:schemeClr val="tx1"/>
                </a:solidFill>
              </a:rPr>
              <a:t>cat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9C1DA51-FC26-D55C-FBD3-0891CF15DB44}"/>
              </a:ext>
            </a:extLst>
          </p:cNvPr>
          <p:cNvSpPr/>
          <p:nvPr/>
        </p:nvSpPr>
        <p:spPr>
          <a:xfrm>
            <a:off x="7259052" y="2225840"/>
            <a:ext cx="551447" cy="4612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A94C5D0-EFC5-E86F-D39A-77C2931D4A0C}"/>
              </a:ext>
            </a:extLst>
          </p:cNvPr>
          <p:cNvSpPr/>
          <p:nvPr/>
        </p:nvSpPr>
        <p:spPr>
          <a:xfrm>
            <a:off x="7960894" y="2225841"/>
            <a:ext cx="551447" cy="4612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dirty="0" err="1">
                <a:solidFill>
                  <a:schemeClr val="tx1"/>
                </a:solidFill>
              </a:rPr>
              <a:t>the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B0CE64D-1BEC-81A1-9D10-D82E332507A8}"/>
              </a:ext>
            </a:extLst>
          </p:cNvPr>
          <p:cNvSpPr/>
          <p:nvPr/>
        </p:nvSpPr>
        <p:spPr>
          <a:xfrm>
            <a:off x="8662735" y="2225840"/>
            <a:ext cx="551447" cy="4612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dirty="0" err="1">
                <a:solidFill>
                  <a:schemeClr val="tx1"/>
                </a:solidFill>
              </a:rPr>
              <a:t>hat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0FB3662-D60E-E6F6-7900-9501553A332C}"/>
              </a:ext>
            </a:extLst>
          </p:cNvPr>
          <p:cNvSpPr/>
          <p:nvPr/>
        </p:nvSpPr>
        <p:spPr>
          <a:xfrm>
            <a:off x="5865393" y="3118182"/>
            <a:ext cx="551447" cy="4612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>
                <a:solidFill>
                  <a:schemeClr val="tx1"/>
                </a:solidFill>
              </a:rPr>
              <a:t>The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7B0B610-3D4A-5829-A051-66A28CF94780}"/>
              </a:ext>
            </a:extLst>
          </p:cNvPr>
          <p:cNvSpPr/>
          <p:nvPr/>
        </p:nvSpPr>
        <p:spPr>
          <a:xfrm>
            <a:off x="6538660" y="3118182"/>
            <a:ext cx="637172" cy="4612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dirty="0" err="1">
                <a:solidFill>
                  <a:schemeClr val="tx1"/>
                </a:solidFill>
              </a:rPr>
              <a:t>dog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46FAC52-94D1-52FF-905A-826F0B3983B3}"/>
              </a:ext>
            </a:extLst>
          </p:cNvPr>
          <p:cNvSpPr/>
          <p:nvPr/>
        </p:nvSpPr>
        <p:spPr>
          <a:xfrm>
            <a:off x="7269077" y="3118181"/>
            <a:ext cx="551447" cy="4612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1596814-440C-18CE-5AD1-6E4532BCFFDA}"/>
              </a:ext>
            </a:extLst>
          </p:cNvPr>
          <p:cNvSpPr/>
          <p:nvPr/>
        </p:nvSpPr>
        <p:spPr>
          <a:xfrm>
            <a:off x="7970919" y="3118182"/>
            <a:ext cx="551447" cy="4612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dirty="0" err="1">
                <a:solidFill>
                  <a:schemeClr val="tx1"/>
                </a:solidFill>
              </a:rPr>
              <a:t>the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6C4EDBC-B98D-5BCD-BBD9-F44E7EA63175}"/>
              </a:ext>
            </a:extLst>
          </p:cNvPr>
          <p:cNvSpPr/>
          <p:nvPr/>
        </p:nvSpPr>
        <p:spPr>
          <a:xfrm>
            <a:off x="8662734" y="3118181"/>
            <a:ext cx="812130" cy="4612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dirty="0" err="1">
                <a:solidFill>
                  <a:schemeClr val="tx1"/>
                </a:solidFill>
              </a:rPr>
              <a:t>house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A3A4CE0-B59B-01C6-20E5-88777EA08D2A}"/>
              </a:ext>
            </a:extLst>
          </p:cNvPr>
          <p:cNvSpPr/>
          <p:nvPr/>
        </p:nvSpPr>
        <p:spPr>
          <a:xfrm>
            <a:off x="5825289" y="4030578"/>
            <a:ext cx="551447" cy="4612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>
                <a:solidFill>
                  <a:schemeClr val="tx1"/>
                </a:solidFill>
              </a:rPr>
              <a:t>The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5C4494D-FE90-619B-2EA7-01F2A8DA3270}"/>
              </a:ext>
            </a:extLst>
          </p:cNvPr>
          <p:cNvSpPr/>
          <p:nvPr/>
        </p:nvSpPr>
        <p:spPr>
          <a:xfrm>
            <a:off x="6557209" y="4030578"/>
            <a:ext cx="631658" cy="4612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dirty="0" err="1">
                <a:solidFill>
                  <a:schemeClr val="tx1"/>
                </a:solidFill>
              </a:rPr>
              <a:t>bird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73ED8F67-2947-A053-1E65-B7D613060BAB}"/>
              </a:ext>
            </a:extLst>
          </p:cNvPr>
          <p:cNvSpPr/>
          <p:nvPr/>
        </p:nvSpPr>
        <p:spPr>
          <a:xfrm>
            <a:off x="7299157" y="4030577"/>
            <a:ext cx="551447" cy="4612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FFF45C74-2315-E5DD-1EBB-560498A1B23D}"/>
              </a:ext>
            </a:extLst>
          </p:cNvPr>
          <p:cNvSpPr/>
          <p:nvPr/>
        </p:nvSpPr>
        <p:spPr>
          <a:xfrm>
            <a:off x="8000999" y="4030578"/>
            <a:ext cx="551447" cy="4612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dirty="0" err="1">
                <a:solidFill>
                  <a:schemeClr val="tx1"/>
                </a:solidFill>
              </a:rPr>
              <a:t>the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B884A2A9-228F-1958-C2B4-258B561FFE20}"/>
              </a:ext>
            </a:extLst>
          </p:cNvPr>
          <p:cNvSpPr/>
          <p:nvPr/>
        </p:nvSpPr>
        <p:spPr>
          <a:xfrm>
            <a:off x="8702840" y="4030577"/>
            <a:ext cx="551447" cy="4612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dirty="0" err="1">
                <a:solidFill>
                  <a:schemeClr val="tx1"/>
                </a:solidFill>
              </a:rPr>
              <a:t>sky</a:t>
            </a:r>
          </a:p>
        </p:txBody>
      </p:sp>
    </p:spTree>
    <p:extLst>
      <p:ext uri="{BB962C8B-B14F-4D97-AF65-F5344CB8AC3E}">
        <p14:creationId xmlns:p14="http://schemas.microsoft.com/office/powerpoint/2010/main" val="45451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4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355"/>
            <a:ext cx="11040761" cy="5041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 dirty="0" err="1"/>
              <a:t>Vocabulary</a:t>
            </a:r>
            <a:r>
              <a:rPr lang="pt-PT" sz="3000" b="1" dirty="0"/>
              <a:t> </a:t>
            </a:r>
            <a:r>
              <a:rPr lang="pt-PT" sz="3000" b="1" dirty="0" err="1"/>
              <a:t>Creation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80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cat</a:t>
            </a:r>
            <a:r>
              <a:rPr lang="pt-PT" sz="2600" dirty="0">
                <a:ea typeface="+mn-lt"/>
                <a:cs typeface="+mn-lt"/>
              </a:rPr>
              <a:t> in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hat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dog</a:t>
            </a:r>
            <a:r>
              <a:rPr lang="pt-PT" sz="2600" dirty="0">
                <a:ea typeface="+mn-lt"/>
                <a:cs typeface="+mn-lt"/>
              </a:rPr>
              <a:t> in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house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bird</a:t>
            </a:r>
            <a:r>
              <a:rPr lang="pt-PT" sz="2600" dirty="0">
                <a:ea typeface="+mn-lt"/>
                <a:cs typeface="+mn-lt"/>
              </a:rPr>
              <a:t> in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sky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marL="457200" lvl="1" indent="0" algn="just">
              <a:buNone/>
            </a:pPr>
            <a:r>
              <a:rPr lang="pt-PT" sz="2600" dirty="0">
                <a:ea typeface="+mn-lt"/>
                <a:cs typeface="+mn-lt"/>
              </a:rPr>
              <a:t> 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Bag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Words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Representing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3</a:t>
            </a:r>
            <a:endParaRPr lang="pt-PT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F7448B9-99EC-4EC4-A37D-B54F300D4C73}"/>
              </a:ext>
            </a:extLst>
          </p:cNvPr>
          <p:cNvSpPr/>
          <p:nvPr/>
        </p:nvSpPr>
        <p:spPr>
          <a:xfrm>
            <a:off x="5263815" y="3118183"/>
            <a:ext cx="551447" cy="4612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>
                <a:solidFill>
                  <a:schemeClr val="tx1"/>
                </a:solidFill>
              </a:rPr>
              <a:t>The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EC9C757-C8BC-DF20-6CB4-79CE6EBF3244}"/>
              </a:ext>
            </a:extLst>
          </p:cNvPr>
          <p:cNvSpPr/>
          <p:nvPr/>
        </p:nvSpPr>
        <p:spPr>
          <a:xfrm>
            <a:off x="5965657" y="3118183"/>
            <a:ext cx="551447" cy="4612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dirty="0" err="1">
                <a:solidFill>
                  <a:schemeClr val="tx1"/>
                </a:solidFill>
              </a:rPr>
              <a:t>cat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9C1DA51-FC26-D55C-FBD3-0891CF15DB44}"/>
              </a:ext>
            </a:extLst>
          </p:cNvPr>
          <p:cNvSpPr/>
          <p:nvPr/>
        </p:nvSpPr>
        <p:spPr>
          <a:xfrm>
            <a:off x="6667499" y="3118182"/>
            <a:ext cx="551447" cy="4612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B0CE64D-1BEC-81A1-9D10-D82E332507A8}"/>
              </a:ext>
            </a:extLst>
          </p:cNvPr>
          <p:cNvSpPr/>
          <p:nvPr/>
        </p:nvSpPr>
        <p:spPr>
          <a:xfrm>
            <a:off x="7379366" y="3118182"/>
            <a:ext cx="551447" cy="4612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dirty="0" err="1">
                <a:solidFill>
                  <a:schemeClr val="tx1"/>
                </a:solidFill>
              </a:rPr>
              <a:t>hat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7B0B610-3D4A-5829-A051-66A28CF94780}"/>
              </a:ext>
            </a:extLst>
          </p:cNvPr>
          <p:cNvSpPr/>
          <p:nvPr/>
        </p:nvSpPr>
        <p:spPr>
          <a:xfrm>
            <a:off x="8071182" y="3118182"/>
            <a:ext cx="551447" cy="4612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dirty="0" err="1">
                <a:solidFill>
                  <a:schemeClr val="tx1"/>
                </a:solidFill>
              </a:rPr>
              <a:t>dog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6C4EDBC-B98D-5BCD-BBD9-F44E7EA63175}"/>
              </a:ext>
            </a:extLst>
          </p:cNvPr>
          <p:cNvSpPr/>
          <p:nvPr/>
        </p:nvSpPr>
        <p:spPr>
          <a:xfrm>
            <a:off x="8793076" y="3118181"/>
            <a:ext cx="812130" cy="4612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dirty="0" err="1">
                <a:solidFill>
                  <a:schemeClr val="tx1"/>
                </a:solidFill>
              </a:rPr>
              <a:t>house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5C4494D-FE90-619B-2EA7-01F2A8DA3270}"/>
              </a:ext>
            </a:extLst>
          </p:cNvPr>
          <p:cNvSpPr/>
          <p:nvPr/>
        </p:nvSpPr>
        <p:spPr>
          <a:xfrm>
            <a:off x="9775656" y="3118183"/>
            <a:ext cx="631658" cy="4612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dirty="0" err="1">
                <a:solidFill>
                  <a:schemeClr val="tx1"/>
                </a:solidFill>
              </a:rPr>
              <a:t>bird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B884A2A9-228F-1958-C2B4-258B561FFE20}"/>
              </a:ext>
            </a:extLst>
          </p:cNvPr>
          <p:cNvSpPr/>
          <p:nvPr/>
        </p:nvSpPr>
        <p:spPr>
          <a:xfrm>
            <a:off x="10547682" y="3118182"/>
            <a:ext cx="551447" cy="4612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dirty="0" err="1">
                <a:solidFill>
                  <a:schemeClr val="tx1"/>
                </a:solidFill>
              </a:rPr>
              <a:t>sky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97C11F8-6F1D-94A0-2A00-2A850B563F8B}"/>
              </a:ext>
            </a:extLst>
          </p:cNvPr>
          <p:cNvSpPr/>
          <p:nvPr/>
        </p:nvSpPr>
        <p:spPr>
          <a:xfrm>
            <a:off x="6857999" y="1814762"/>
            <a:ext cx="2015289" cy="461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PT" sz="2800" err="1">
                <a:solidFill>
                  <a:schemeClr val="tx1"/>
                </a:solidFill>
              </a:rPr>
              <a:t>Vocabulary</a:t>
            </a:r>
            <a:endParaRPr lang="pt-PT" sz="2800">
              <a:solidFill>
                <a:schemeClr val="tx1"/>
              </a:solidFill>
            </a:endParaRPr>
          </a:p>
        </p:txBody>
      </p:sp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BC65FCA4-1434-DCE3-BE14-4FA27F5485DA}"/>
              </a:ext>
            </a:extLst>
          </p:cNvPr>
          <p:cNvSpPr/>
          <p:nvPr/>
        </p:nvSpPr>
        <p:spPr>
          <a:xfrm>
            <a:off x="7750342" y="2376237"/>
            <a:ext cx="360947" cy="4511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759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4" grpId="0" animBg="1"/>
      <p:bldP spid="22" grpId="0" animBg="1"/>
      <p:bldP spid="25" grpId="0" animBg="1"/>
      <p:bldP spid="27" grpId="0" animBg="1"/>
      <p:bldP spid="30" grpId="0" animBg="1"/>
      <p:bldP spid="16" grpId="0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355"/>
            <a:ext cx="11040761" cy="5041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 dirty="0" err="1"/>
              <a:t>Vector</a:t>
            </a:r>
            <a:r>
              <a:rPr lang="pt-PT" sz="3000" b="1" dirty="0"/>
              <a:t> </a:t>
            </a:r>
            <a:r>
              <a:rPr lang="pt-PT" sz="3000" b="1" dirty="0" err="1"/>
              <a:t>Representation</a:t>
            </a:r>
            <a:endParaRPr lang="pt-PT" sz="3000" b="1"/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800">
              <a:ea typeface="+mn-lt"/>
              <a:cs typeface="+mn-lt"/>
            </a:endParaRPr>
          </a:p>
          <a:p>
            <a:pPr marL="457200" lvl="1" indent="0" algn="just">
              <a:buNone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marL="457200" lvl="1" indent="0" algn="just">
              <a:buNone/>
            </a:pPr>
            <a:r>
              <a:rPr lang="pt-PT" sz="2600" dirty="0">
                <a:ea typeface="+mn-lt"/>
                <a:cs typeface="+mn-lt"/>
              </a:rPr>
              <a:t> 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Bag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Words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Representing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3</a:t>
            </a:r>
            <a:endParaRPr lang="pt-PT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486DB33-9A9C-0FDE-4F70-35F9DCB67577}"/>
              </a:ext>
            </a:extLst>
          </p:cNvPr>
          <p:cNvGraphicFramePr>
            <a:graphicFrameLocks noGrp="1"/>
          </p:cNvGraphicFramePr>
          <p:nvPr/>
        </p:nvGraphicFramePr>
        <p:xfrm>
          <a:off x="1634289" y="2817395"/>
          <a:ext cx="918636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447">
                  <a:extLst>
                    <a:ext uri="{9D8B030D-6E8A-4147-A177-3AD203B41FA5}">
                      <a16:colId xmlns:a16="http://schemas.microsoft.com/office/drawing/2014/main" val="874319530"/>
                    </a:ext>
                  </a:extLst>
                </a:gridCol>
                <a:gridCol w="751972">
                  <a:extLst>
                    <a:ext uri="{9D8B030D-6E8A-4147-A177-3AD203B41FA5}">
                      <a16:colId xmlns:a16="http://schemas.microsoft.com/office/drawing/2014/main" val="888237503"/>
                    </a:ext>
                  </a:extLst>
                </a:gridCol>
                <a:gridCol w="684062">
                  <a:extLst>
                    <a:ext uri="{9D8B030D-6E8A-4147-A177-3AD203B41FA5}">
                      <a16:colId xmlns:a16="http://schemas.microsoft.com/office/drawing/2014/main" val="4012226540"/>
                    </a:ext>
                  </a:extLst>
                </a:gridCol>
                <a:gridCol w="501315">
                  <a:extLst>
                    <a:ext uri="{9D8B030D-6E8A-4147-A177-3AD203B41FA5}">
                      <a16:colId xmlns:a16="http://schemas.microsoft.com/office/drawing/2014/main" val="3963220269"/>
                    </a:ext>
                  </a:extLst>
                </a:gridCol>
                <a:gridCol w="711867">
                  <a:extLst>
                    <a:ext uri="{9D8B030D-6E8A-4147-A177-3AD203B41FA5}">
                      <a16:colId xmlns:a16="http://schemas.microsoft.com/office/drawing/2014/main" val="1014150191"/>
                    </a:ext>
                  </a:extLst>
                </a:gridCol>
                <a:gridCol w="792077">
                  <a:extLst>
                    <a:ext uri="{9D8B030D-6E8A-4147-A177-3AD203B41FA5}">
                      <a16:colId xmlns:a16="http://schemas.microsoft.com/office/drawing/2014/main" val="3636441834"/>
                    </a:ext>
                  </a:extLst>
                </a:gridCol>
                <a:gridCol w="1072814">
                  <a:extLst>
                    <a:ext uri="{9D8B030D-6E8A-4147-A177-3AD203B41FA5}">
                      <a16:colId xmlns:a16="http://schemas.microsoft.com/office/drawing/2014/main" val="1187528101"/>
                    </a:ext>
                  </a:extLst>
                </a:gridCol>
                <a:gridCol w="751972">
                  <a:extLst>
                    <a:ext uri="{9D8B030D-6E8A-4147-A177-3AD203B41FA5}">
                      <a16:colId xmlns:a16="http://schemas.microsoft.com/office/drawing/2014/main" val="3955055079"/>
                    </a:ext>
                  </a:extLst>
                </a:gridCol>
                <a:gridCol w="701842">
                  <a:extLst>
                    <a:ext uri="{9D8B030D-6E8A-4147-A177-3AD203B41FA5}">
                      <a16:colId xmlns:a16="http://schemas.microsoft.com/office/drawing/2014/main" val="3578152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2400" err="1"/>
                        <a:t>Text</a:t>
                      </a:r>
                      <a:endParaRPr lang="pt-PT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err="1"/>
                        <a:t>the</a:t>
                      </a:r>
                      <a:endParaRPr lang="pt-PT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err="1"/>
                        <a:t>cat</a:t>
                      </a:r>
                      <a:endParaRPr lang="pt-PT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err="1"/>
                        <a:t>hat</a:t>
                      </a:r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err="1"/>
                        <a:t>dog</a:t>
                      </a:r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err="1"/>
                        <a:t>house</a:t>
                      </a:r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err="1"/>
                        <a:t>bird</a:t>
                      </a:r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err="1"/>
                        <a:t>sky</a:t>
                      </a:r>
                      <a:endParaRPr lang="pt-P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85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err="1"/>
                        <a:t>The</a:t>
                      </a:r>
                      <a:r>
                        <a:rPr lang="pt-PT" sz="2400" dirty="0"/>
                        <a:t> </a:t>
                      </a:r>
                      <a:r>
                        <a:rPr lang="pt-PT" sz="2400" dirty="0" err="1"/>
                        <a:t>cat</a:t>
                      </a:r>
                      <a:r>
                        <a:rPr lang="pt-PT" sz="2400" dirty="0"/>
                        <a:t> in </a:t>
                      </a:r>
                      <a:r>
                        <a:rPr lang="pt-PT" sz="2400" dirty="0" err="1"/>
                        <a:t>the</a:t>
                      </a:r>
                      <a:r>
                        <a:rPr lang="pt-PT" sz="2400" dirty="0"/>
                        <a:t> </a:t>
                      </a:r>
                      <a:r>
                        <a:rPr lang="pt-PT" sz="2400" dirty="0" err="1"/>
                        <a:t>hat</a:t>
                      </a:r>
                      <a:r>
                        <a:rPr lang="pt-PT" sz="2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/>
                        <a:t>2</a:t>
                      </a:r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/>
                        <a:t>1</a:t>
                      </a:r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/>
                        <a:t>1</a:t>
                      </a:r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/>
                        <a:t>1</a:t>
                      </a:r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/>
                        <a:t>0</a:t>
                      </a:r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/>
                        <a:t>0</a:t>
                      </a:r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/>
                        <a:t>0</a:t>
                      </a:r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/>
                        <a:t>0</a:t>
                      </a:r>
                      <a:endParaRPr lang="pt-P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01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err="1"/>
                        <a:t>The</a:t>
                      </a:r>
                      <a:r>
                        <a:rPr lang="pt-PT" sz="2400" dirty="0"/>
                        <a:t> </a:t>
                      </a:r>
                      <a:r>
                        <a:rPr lang="pt-PT" sz="2400" dirty="0" err="1"/>
                        <a:t>dog</a:t>
                      </a:r>
                      <a:r>
                        <a:rPr lang="pt-PT" sz="2400" dirty="0"/>
                        <a:t> in </a:t>
                      </a:r>
                      <a:r>
                        <a:rPr lang="pt-PT" sz="2400" dirty="0" err="1"/>
                        <a:t>the</a:t>
                      </a:r>
                      <a:r>
                        <a:rPr lang="pt-PT" sz="2400" dirty="0"/>
                        <a:t> </a:t>
                      </a:r>
                      <a:r>
                        <a:rPr lang="pt-PT" sz="2400" dirty="0" err="1"/>
                        <a:t>house</a:t>
                      </a:r>
                      <a:r>
                        <a:rPr lang="pt-PT" sz="2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/>
                        <a:t>2</a:t>
                      </a:r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/>
                        <a:t>0</a:t>
                      </a:r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/>
                        <a:t>1</a:t>
                      </a:r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/>
                        <a:t>0</a:t>
                      </a:r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/>
                        <a:t>1</a:t>
                      </a:r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/>
                        <a:t>1</a:t>
                      </a:r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/>
                        <a:t>0</a:t>
                      </a:r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/>
                        <a:t>0</a:t>
                      </a:r>
                      <a:endParaRPr lang="pt-PT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311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2400" dirty="0" err="1"/>
                        <a:t>The</a:t>
                      </a:r>
                      <a:r>
                        <a:rPr lang="pt-PT" sz="2400" dirty="0"/>
                        <a:t> </a:t>
                      </a:r>
                      <a:r>
                        <a:rPr lang="pt-PT" sz="2400" dirty="0" err="1"/>
                        <a:t>bird</a:t>
                      </a:r>
                      <a:r>
                        <a:rPr lang="pt-PT" sz="2400" dirty="0"/>
                        <a:t> in </a:t>
                      </a:r>
                      <a:r>
                        <a:rPr lang="pt-PT" sz="2400" dirty="0" err="1"/>
                        <a:t>the</a:t>
                      </a:r>
                      <a:r>
                        <a:rPr lang="pt-PT" sz="2400" dirty="0"/>
                        <a:t> </a:t>
                      </a:r>
                      <a:r>
                        <a:rPr lang="pt-PT" sz="2400" dirty="0" err="1"/>
                        <a:t>sky</a:t>
                      </a:r>
                      <a:r>
                        <a:rPr lang="pt-PT" sz="2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/>
                        <a:t>2</a:t>
                      </a:r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/>
                        <a:t>0</a:t>
                      </a:r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/>
                        <a:t>1</a:t>
                      </a:r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/>
                        <a:t>0</a:t>
                      </a:r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/>
                        <a:t>0</a:t>
                      </a:r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/>
                        <a:t>0</a:t>
                      </a:r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/>
                        <a:t>1</a:t>
                      </a:r>
                      <a:endParaRPr lang="pt-PT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70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86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Bag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Words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Representing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3</a:t>
            </a:r>
            <a:endParaRPr lang="pt-PT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355"/>
            <a:ext cx="11040761" cy="5041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 dirty="0" err="1">
                <a:ea typeface="+mn-lt"/>
                <a:cs typeface="+mn-lt"/>
              </a:rPr>
              <a:t>Exercise</a:t>
            </a:r>
            <a:r>
              <a:rPr lang="pt-PT" sz="3000" b="1" dirty="0">
                <a:ea typeface="+mn-lt"/>
                <a:cs typeface="+mn-lt"/>
              </a:rPr>
              <a:t>: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Implement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Bag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Python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dirty="0" err="1">
                <a:ea typeface="+mn-lt"/>
                <a:cs typeface="+mn-lt"/>
              </a:rPr>
              <a:t>using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numpy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library</a:t>
            </a:r>
            <a:r>
              <a:rPr lang="pt-PT" sz="3000" dirty="0">
                <a:ea typeface="+mn-lt"/>
                <a:cs typeface="+mn-lt"/>
              </a:rPr>
              <a:t>)</a:t>
            </a:r>
            <a:endParaRPr lang="pt-PT"/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Use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bag_of_words.py script as base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>
              <a:ea typeface="+mn-lt"/>
              <a:cs typeface="+mn-lt"/>
            </a:endParaRPr>
          </a:p>
          <a:p>
            <a:pPr algn="just"/>
            <a:r>
              <a:rPr lang="pt-PT" sz="3000" b="1" dirty="0">
                <a:ea typeface="+mn-lt"/>
                <a:cs typeface="+mn-lt"/>
              </a:rPr>
              <a:t>Take-</a:t>
            </a:r>
            <a:r>
              <a:rPr lang="pt-PT" sz="3000" b="1" dirty="0" err="1">
                <a:ea typeface="+mn-lt"/>
                <a:cs typeface="+mn-lt"/>
              </a:rPr>
              <a:t>home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assignment</a:t>
            </a:r>
            <a:r>
              <a:rPr lang="pt-PT" sz="3000" b="1" dirty="0">
                <a:ea typeface="+mn-lt"/>
                <a:cs typeface="+mn-lt"/>
              </a:rPr>
              <a:t>:</a:t>
            </a:r>
            <a:r>
              <a:rPr lang="pt-PT" sz="3000" dirty="0">
                <a:ea typeface="+mn-lt"/>
                <a:cs typeface="+mn-lt"/>
              </a:rPr>
              <a:t> explore </a:t>
            </a:r>
            <a:r>
              <a:rPr lang="pt-PT" sz="3000" dirty="0" err="1">
                <a:ea typeface="+mn-lt"/>
                <a:cs typeface="+mn-lt"/>
              </a:rPr>
              <a:t>scikit-learn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find</a:t>
            </a:r>
            <a:r>
              <a:rPr lang="pt-PT" sz="3000" dirty="0">
                <a:ea typeface="+mn-lt"/>
                <a:cs typeface="+mn-lt"/>
              </a:rPr>
              <a:t> out </a:t>
            </a:r>
            <a:r>
              <a:rPr lang="pt-PT" sz="3000" dirty="0" err="1">
                <a:ea typeface="+mn-lt"/>
                <a:cs typeface="+mn-lt"/>
              </a:rPr>
              <a:t>how</a:t>
            </a:r>
            <a:r>
              <a:rPr lang="pt-PT" sz="3000" dirty="0">
                <a:ea typeface="+mn-lt"/>
                <a:cs typeface="+mn-lt"/>
              </a:rPr>
              <a:t> can </a:t>
            </a:r>
            <a:r>
              <a:rPr lang="pt-PT" sz="3000" dirty="0" err="1">
                <a:ea typeface="+mn-lt"/>
                <a:cs typeface="+mn-lt"/>
              </a:rPr>
              <a:t>you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create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bag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it</a:t>
            </a:r>
            <a:r>
              <a:rPr lang="pt-PT" sz="3000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0194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N-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gram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Representing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3</a:t>
            </a:r>
            <a:endParaRPr lang="pt-PT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355"/>
            <a:ext cx="11040761" cy="5041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>
                <a:ea typeface="+mn-lt"/>
                <a:cs typeface="+mn-lt"/>
              </a:rPr>
              <a:t>A </a:t>
            </a:r>
            <a:r>
              <a:rPr lang="pt-PT" sz="3000" b="1" dirty="0" err="1">
                <a:ea typeface="+mn-lt"/>
                <a:cs typeface="+mn-lt"/>
              </a:rPr>
              <a:t>contiguous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sequence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of</a:t>
            </a:r>
            <a:r>
              <a:rPr lang="pt-PT" sz="3000" b="1" dirty="0">
                <a:ea typeface="+mn-lt"/>
                <a:cs typeface="+mn-lt"/>
              </a:rPr>
              <a:t> N </a:t>
            </a:r>
            <a:r>
              <a:rPr lang="pt-PT" sz="3000" b="1" dirty="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 in a </a:t>
            </a:r>
            <a:r>
              <a:rPr lang="pt-PT" sz="3000" dirty="0" err="1">
                <a:ea typeface="+mn-lt"/>
                <a:cs typeface="+mn-lt"/>
              </a:rPr>
              <a:t>text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algn="just"/>
            <a:endParaRPr lang="pt-PT" sz="3000"/>
          </a:p>
          <a:p>
            <a:pPr algn="just"/>
            <a:r>
              <a:rPr lang="pt-PT" sz="3000" dirty="0">
                <a:ea typeface="+mn-lt"/>
                <a:cs typeface="+mn-lt"/>
              </a:rPr>
              <a:t>Captures some </a:t>
            </a:r>
            <a:r>
              <a:rPr lang="pt-PT" sz="3000" b="1" err="1">
                <a:ea typeface="+mn-lt"/>
                <a:cs typeface="+mn-lt"/>
              </a:rPr>
              <a:t>word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order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and</a:t>
            </a:r>
            <a:r>
              <a:rPr lang="pt-PT" sz="3000" b="1" dirty="0">
                <a:ea typeface="+mn-lt"/>
                <a:cs typeface="+mn-lt"/>
              </a:rPr>
              <a:t> contextual </a:t>
            </a:r>
            <a:r>
              <a:rPr lang="pt-PT" sz="3000" b="1" err="1">
                <a:ea typeface="+mn-lt"/>
                <a:cs typeface="+mn-lt"/>
              </a:rPr>
              <a:t>relationships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between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err="1">
                <a:ea typeface="+mn-lt"/>
                <a:cs typeface="+mn-lt"/>
              </a:rPr>
              <a:t>unlike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Bag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).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b="1" dirty="0" err="1">
                <a:ea typeface="+mn-lt"/>
                <a:cs typeface="+mn-lt"/>
              </a:rPr>
              <a:t>Unigrams</a:t>
            </a:r>
            <a:r>
              <a:rPr lang="pt-PT" sz="3000" b="1" dirty="0">
                <a:ea typeface="+mn-lt"/>
                <a:cs typeface="+mn-lt"/>
              </a:rPr>
              <a:t> (N=1)</a:t>
            </a:r>
            <a:r>
              <a:rPr lang="pt-PT" sz="3000" dirty="0">
                <a:ea typeface="+mn-lt"/>
                <a:cs typeface="+mn-lt"/>
              </a:rPr>
              <a:t>: Single </a:t>
            </a:r>
            <a:r>
              <a:rPr lang="pt-PT" sz="3000" dirty="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 (["I", "</a:t>
            </a:r>
            <a:r>
              <a:rPr lang="pt-PT" sz="3000" dirty="0" err="1">
                <a:ea typeface="+mn-lt"/>
                <a:cs typeface="+mn-lt"/>
              </a:rPr>
              <a:t>love</a:t>
            </a:r>
            <a:r>
              <a:rPr lang="pt-PT" sz="3000" dirty="0">
                <a:ea typeface="+mn-lt"/>
                <a:cs typeface="+mn-lt"/>
              </a:rPr>
              <a:t>", "</a:t>
            </a:r>
            <a:r>
              <a:rPr lang="pt-PT" sz="3000" dirty="0" err="1">
                <a:ea typeface="+mn-lt"/>
                <a:cs typeface="+mn-lt"/>
              </a:rPr>
              <a:t>my</a:t>
            </a:r>
            <a:r>
              <a:rPr lang="pt-PT" sz="3000" dirty="0">
                <a:ea typeface="+mn-lt"/>
                <a:cs typeface="+mn-lt"/>
              </a:rPr>
              <a:t>", "</a:t>
            </a:r>
            <a:r>
              <a:rPr lang="pt-PT" sz="3000" dirty="0" err="1">
                <a:ea typeface="+mn-lt"/>
                <a:cs typeface="+mn-lt"/>
              </a:rPr>
              <a:t>dog</a:t>
            </a:r>
            <a:r>
              <a:rPr lang="pt-PT" sz="3000" dirty="0">
                <a:ea typeface="+mn-lt"/>
                <a:cs typeface="+mn-lt"/>
              </a:rPr>
              <a:t>"]).</a:t>
            </a:r>
          </a:p>
          <a:p>
            <a:pPr algn="just"/>
            <a:r>
              <a:rPr lang="pt-PT" sz="3000" b="1" dirty="0" err="1">
                <a:ea typeface="+mn-lt"/>
                <a:cs typeface="+mn-lt"/>
              </a:rPr>
              <a:t>Bigrams</a:t>
            </a:r>
            <a:r>
              <a:rPr lang="pt-PT" sz="3000" b="1" dirty="0">
                <a:ea typeface="+mn-lt"/>
                <a:cs typeface="+mn-lt"/>
              </a:rPr>
              <a:t> (N=2)</a:t>
            </a:r>
            <a:r>
              <a:rPr lang="pt-PT" sz="3000" dirty="0">
                <a:ea typeface="+mn-lt"/>
                <a:cs typeface="+mn-lt"/>
              </a:rPr>
              <a:t>: </a:t>
            </a:r>
            <a:r>
              <a:rPr lang="pt-PT" sz="3000" dirty="0" err="1">
                <a:ea typeface="+mn-lt"/>
                <a:cs typeface="+mn-lt"/>
              </a:rPr>
              <a:t>Pairs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consecutive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 (["I </a:t>
            </a:r>
            <a:r>
              <a:rPr lang="pt-PT" sz="3000" dirty="0" err="1">
                <a:ea typeface="+mn-lt"/>
                <a:cs typeface="+mn-lt"/>
              </a:rPr>
              <a:t>love</a:t>
            </a:r>
            <a:r>
              <a:rPr lang="pt-PT" sz="3000" dirty="0">
                <a:ea typeface="+mn-lt"/>
                <a:cs typeface="+mn-lt"/>
              </a:rPr>
              <a:t>", "</a:t>
            </a:r>
            <a:r>
              <a:rPr lang="pt-PT" sz="3000" dirty="0" err="1">
                <a:ea typeface="+mn-lt"/>
                <a:cs typeface="+mn-lt"/>
              </a:rPr>
              <a:t>love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my</a:t>
            </a:r>
            <a:r>
              <a:rPr lang="pt-PT" sz="3000" dirty="0">
                <a:ea typeface="+mn-lt"/>
                <a:cs typeface="+mn-lt"/>
              </a:rPr>
              <a:t>", "</a:t>
            </a:r>
            <a:r>
              <a:rPr lang="pt-PT" sz="3000" dirty="0" err="1">
                <a:ea typeface="+mn-lt"/>
                <a:cs typeface="+mn-lt"/>
              </a:rPr>
              <a:t>my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dog</a:t>
            </a:r>
            <a:r>
              <a:rPr lang="pt-PT" sz="3000" dirty="0">
                <a:ea typeface="+mn-lt"/>
                <a:cs typeface="+mn-lt"/>
              </a:rPr>
              <a:t>"]).</a:t>
            </a:r>
            <a:endParaRPr lang="pt-PT" dirty="0"/>
          </a:p>
          <a:p>
            <a:pPr algn="just"/>
            <a:r>
              <a:rPr lang="pt-PT" sz="3000" b="1" dirty="0" err="1">
                <a:ea typeface="+mn-lt"/>
                <a:cs typeface="+mn-lt"/>
              </a:rPr>
              <a:t>Trigrams</a:t>
            </a:r>
            <a:r>
              <a:rPr lang="pt-PT" sz="3000" b="1" dirty="0">
                <a:ea typeface="+mn-lt"/>
                <a:cs typeface="+mn-lt"/>
              </a:rPr>
              <a:t> (N=3)</a:t>
            </a:r>
            <a:r>
              <a:rPr lang="pt-PT" sz="3000" dirty="0">
                <a:ea typeface="+mn-lt"/>
                <a:cs typeface="+mn-lt"/>
              </a:rPr>
              <a:t>: </a:t>
            </a:r>
            <a:r>
              <a:rPr lang="pt-PT" sz="3000" dirty="0" err="1">
                <a:ea typeface="+mn-lt"/>
                <a:cs typeface="+mn-lt"/>
              </a:rPr>
              <a:t>Triplets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consecutive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 (["I </a:t>
            </a:r>
            <a:r>
              <a:rPr lang="pt-PT" sz="3000" dirty="0" err="1">
                <a:ea typeface="+mn-lt"/>
                <a:cs typeface="+mn-lt"/>
              </a:rPr>
              <a:t>love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my</a:t>
            </a:r>
            <a:r>
              <a:rPr lang="pt-PT" sz="3000" dirty="0">
                <a:ea typeface="+mn-lt"/>
                <a:cs typeface="+mn-lt"/>
              </a:rPr>
              <a:t>", "</a:t>
            </a:r>
            <a:r>
              <a:rPr lang="pt-PT" sz="3000" dirty="0" err="1">
                <a:ea typeface="+mn-lt"/>
                <a:cs typeface="+mn-lt"/>
              </a:rPr>
              <a:t>love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dog</a:t>
            </a:r>
            <a:r>
              <a:rPr lang="pt-PT" sz="3000" dirty="0">
                <a:ea typeface="+mn-lt"/>
                <a:cs typeface="+mn-lt"/>
              </a:rPr>
              <a:t>"]).</a:t>
            </a:r>
            <a:endParaRPr lang="pt-PT" dirty="0"/>
          </a:p>
          <a:p>
            <a:pPr algn="just"/>
            <a:endParaRPr lang="pt-PT" sz="3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292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Representing</a:t>
            </a:r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endParaRPr lang="pt-PT" sz="90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3</a:t>
            </a:r>
            <a:endParaRPr lang="pt-PT" dirty="0"/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0798B572-2B6A-4C70-4DA5-49CD1E2B9834}"/>
              </a:ext>
            </a:extLst>
          </p:cNvPr>
          <p:cNvGraphicFramePr>
            <a:graphicFrameLocks noGrp="1"/>
          </p:cNvGraphicFramePr>
          <p:nvPr/>
        </p:nvGraphicFramePr>
        <p:xfrm>
          <a:off x="1012657" y="2586789"/>
          <a:ext cx="10166683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6683">
                  <a:extLst>
                    <a:ext uri="{9D8B030D-6E8A-4147-A177-3AD203B41FA5}">
                      <a16:colId xmlns:a16="http://schemas.microsoft.com/office/drawing/2014/main" val="2337494380"/>
                    </a:ext>
                  </a:extLst>
                </a:gridCol>
              </a:tblGrid>
              <a:tr h="398770">
                <a:tc>
                  <a:txBody>
                    <a:bodyPr/>
                    <a:lstStyle/>
                    <a:p>
                      <a:r>
                        <a:rPr lang="pt-PT" sz="3200"/>
                        <a:t>Question 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39482"/>
                  </a:ext>
                </a:extLst>
              </a:tr>
              <a:tr h="39877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3200" b="1" i="0" u="none" strike="noStrike" noProof="0" err="1"/>
                        <a:t>How</a:t>
                      </a:r>
                      <a:r>
                        <a:rPr lang="pt-PT" sz="3200" b="1" i="0" u="none" strike="noStrike" noProof="0"/>
                        <a:t> can </a:t>
                      </a:r>
                      <a:r>
                        <a:rPr lang="pt-PT" sz="3200" b="1" i="0" u="none" strike="noStrike" noProof="0" err="1"/>
                        <a:t>text</a:t>
                      </a:r>
                      <a:r>
                        <a:rPr lang="pt-PT" sz="3200" b="1" i="0" u="none" strike="noStrike" noProof="0"/>
                        <a:t> </a:t>
                      </a:r>
                      <a:r>
                        <a:rPr lang="pt-PT" sz="3200" b="1" i="0" u="none" strike="noStrike" noProof="0" err="1"/>
                        <a:t>be</a:t>
                      </a:r>
                      <a:r>
                        <a:rPr lang="pt-PT" sz="3200" b="1" i="0" u="none" strike="noStrike" noProof="0"/>
                        <a:t> </a:t>
                      </a:r>
                      <a:r>
                        <a:rPr lang="pt-PT" sz="3200" b="1" i="0" u="none" strike="noStrike" noProof="0" err="1"/>
                        <a:t>encoded</a:t>
                      </a:r>
                      <a:r>
                        <a:rPr lang="pt-PT" sz="3200" b="1" i="0" u="none" strike="noStrike" noProof="0"/>
                        <a:t> for </a:t>
                      </a:r>
                      <a:r>
                        <a:rPr lang="pt-PT" sz="3200" b="1" i="0" u="none" strike="noStrike" noProof="0" err="1"/>
                        <a:t>machine</a:t>
                      </a:r>
                      <a:r>
                        <a:rPr lang="pt-PT" sz="3200" b="1" i="0" u="none" strike="noStrike" noProof="0"/>
                        <a:t> </a:t>
                      </a:r>
                      <a:r>
                        <a:rPr lang="pt-PT" sz="3200" b="1" i="0" u="none" strike="noStrike" noProof="0" err="1"/>
                        <a:t>interpretation</a:t>
                      </a:r>
                      <a:r>
                        <a:rPr lang="pt-PT" sz="3200" b="1" i="0" u="none" strike="noStrike" noProof="0"/>
                        <a:t>?</a:t>
                      </a:r>
                      <a:endParaRPr lang="pt-PT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9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044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N-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gram</a:t>
            </a:r>
            <a:endParaRPr lang="pt-PT" sz="3600" b="1" err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Representing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3</a:t>
            </a:r>
            <a:endParaRPr lang="pt-PT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355"/>
            <a:ext cx="11040761" cy="5041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 dirty="0" err="1">
                <a:ea typeface="+mn-lt"/>
                <a:cs typeface="+mn-lt"/>
              </a:rPr>
              <a:t>Exercise</a:t>
            </a:r>
            <a:r>
              <a:rPr lang="pt-PT" sz="3000" b="1" dirty="0">
                <a:ea typeface="+mn-lt"/>
                <a:cs typeface="+mn-lt"/>
              </a:rPr>
              <a:t>: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Implement</a:t>
            </a:r>
            <a:r>
              <a:rPr lang="pt-PT" sz="3000" dirty="0">
                <a:ea typeface="+mn-lt"/>
                <a:cs typeface="+mn-lt"/>
              </a:rPr>
              <a:t> n-</a:t>
            </a:r>
            <a:r>
              <a:rPr lang="pt-PT" sz="3000" dirty="0" err="1">
                <a:ea typeface="+mn-lt"/>
                <a:cs typeface="+mn-lt"/>
              </a:rPr>
              <a:t>gram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Python</a:t>
            </a:r>
            <a:endParaRPr lang="pt-PT" sz="3000" dirty="0" err="1"/>
          </a:p>
          <a:p>
            <a:pPr lvl="1" algn="just">
              <a:buFont typeface="Courier New,monospace" panose="020B0604020202020204" pitchFamily="34" charset="0"/>
              <a:buChar char="o"/>
            </a:pPr>
            <a:r>
              <a:rPr lang="pt-PT" sz="2600" dirty="0"/>
              <a:t>Use </a:t>
            </a:r>
            <a:r>
              <a:rPr lang="pt-PT" sz="2600" dirty="0" err="1"/>
              <a:t>the</a:t>
            </a:r>
            <a:r>
              <a:rPr lang="pt-PT" sz="2600" dirty="0"/>
              <a:t> n_grams.py script as base</a:t>
            </a:r>
            <a:endParaRPr lang="en-US" sz="26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algn="just">
              <a:buFont typeface="Courier New,monospace" panose="020B0604020202020204" pitchFamily="34" charset="0"/>
              <a:buChar char="o"/>
            </a:pPr>
            <a:r>
              <a:rPr lang="pt-PT" sz="3000" b="1" dirty="0">
                <a:ea typeface="+mn-lt"/>
                <a:cs typeface="+mn-lt"/>
              </a:rPr>
              <a:t>Take-</a:t>
            </a:r>
            <a:r>
              <a:rPr lang="pt-PT" sz="3000" b="1" dirty="0" err="1">
                <a:ea typeface="+mn-lt"/>
                <a:cs typeface="+mn-lt"/>
              </a:rPr>
              <a:t>home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assignment</a:t>
            </a:r>
            <a:r>
              <a:rPr lang="pt-PT" sz="3000" b="1" dirty="0">
                <a:ea typeface="+mn-lt"/>
                <a:cs typeface="+mn-lt"/>
              </a:rPr>
              <a:t>: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Extend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NGram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class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include</a:t>
            </a:r>
            <a:r>
              <a:rPr lang="pt-PT" sz="3000" dirty="0">
                <a:ea typeface="+mn-lt"/>
                <a:cs typeface="+mn-lt"/>
              </a:rPr>
              <a:t> some </a:t>
            </a:r>
            <a:r>
              <a:rPr lang="pt-PT" sz="3000" dirty="0" err="1">
                <a:ea typeface="+mn-lt"/>
                <a:cs typeface="+mn-lt"/>
              </a:rPr>
              <a:t>preprocessing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like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converting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text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lowercase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removing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punctuation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stop </a:t>
            </a:r>
            <a:r>
              <a:rPr lang="pt-PT" sz="3000" dirty="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algn="just"/>
            <a:endParaRPr lang="pt-PT" sz="3000" dirty="0"/>
          </a:p>
          <a:p>
            <a:pPr algn="just"/>
            <a:endParaRPr lang="pt-PT" sz="3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1737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TF-IDF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Representing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3</a:t>
            </a:r>
            <a:endParaRPr lang="pt-PT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355"/>
            <a:ext cx="11040761" cy="5041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>
                <a:ea typeface="+mn-lt"/>
                <a:cs typeface="+mn-lt"/>
              </a:rPr>
              <a:t>TF-IDF (</a:t>
            </a:r>
            <a:r>
              <a:rPr lang="pt-PT" sz="3000" dirty="0" err="1">
                <a:ea typeface="+mn-lt"/>
                <a:cs typeface="+mn-lt"/>
              </a:rPr>
              <a:t>Term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Frequency</a:t>
            </a:r>
            <a:r>
              <a:rPr lang="pt-PT" sz="3000" dirty="0">
                <a:ea typeface="+mn-lt"/>
                <a:cs typeface="+mn-lt"/>
              </a:rPr>
              <a:t> - </a:t>
            </a:r>
            <a:r>
              <a:rPr lang="pt-PT" sz="3000" dirty="0" err="1">
                <a:ea typeface="+mn-lt"/>
                <a:cs typeface="+mn-lt"/>
              </a:rPr>
              <a:t>Inverse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Document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Frequency</a:t>
            </a:r>
            <a:r>
              <a:rPr lang="pt-PT" sz="3000" dirty="0">
                <a:ea typeface="+mn-lt"/>
                <a:cs typeface="+mn-lt"/>
              </a:rPr>
              <a:t>)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numerical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statistic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reflects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importance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of</a:t>
            </a:r>
            <a:r>
              <a:rPr lang="pt-PT" sz="3000" b="1" dirty="0">
                <a:ea typeface="+mn-lt"/>
                <a:cs typeface="+mn-lt"/>
              </a:rPr>
              <a:t> a </a:t>
            </a:r>
            <a:r>
              <a:rPr lang="pt-PT" sz="3000" b="1" dirty="0" err="1">
                <a:ea typeface="+mn-lt"/>
                <a:cs typeface="+mn-lt"/>
              </a:rPr>
              <a:t>word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within</a:t>
            </a:r>
            <a:r>
              <a:rPr lang="pt-PT" sz="3000" b="1" dirty="0">
                <a:ea typeface="+mn-lt"/>
                <a:cs typeface="+mn-lt"/>
              </a:rPr>
              <a:t> a </a:t>
            </a:r>
            <a:r>
              <a:rPr lang="pt-PT" sz="3000" b="1" dirty="0" err="1">
                <a:ea typeface="+mn-lt"/>
                <a:cs typeface="+mn-lt"/>
              </a:rPr>
              <a:t>document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relative</a:t>
            </a:r>
            <a:r>
              <a:rPr lang="pt-PT" sz="3000" b="1" dirty="0">
                <a:ea typeface="+mn-lt"/>
                <a:cs typeface="+mn-lt"/>
              </a:rPr>
              <a:t> to a </a:t>
            </a:r>
            <a:r>
              <a:rPr lang="pt-PT" sz="3000" b="1" dirty="0" err="1">
                <a:ea typeface="+mn-lt"/>
                <a:cs typeface="+mn-lt"/>
              </a:rPr>
              <a:t>collection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of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documents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known</a:t>
            </a:r>
            <a:r>
              <a:rPr lang="pt-PT" sz="3000" dirty="0">
                <a:ea typeface="+mn-lt"/>
                <a:cs typeface="+mn-lt"/>
              </a:rPr>
              <a:t> as a </a:t>
            </a:r>
            <a:r>
              <a:rPr lang="pt-PT" sz="3000" b="1" dirty="0">
                <a:ea typeface="+mn-lt"/>
                <a:cs typeface="+mn-lt"/>
              </a:rPr>
              <a:t>corpus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algn="just"/>
            <a:endParaRPr lang="pt-PT" sz="3000" dirty="0"/>
          </a:p>
          <a:p>
            <a:pPr algn="just"/>
            <a:r>
              <a:rPr lang="pt-PT" sz="3000" b="1" err="1"/>
              <a:t>Term</a:t>
            </a:r>
            <a:r>
              <a:rPr lang="pt-PT" sz="3000" b="1" dirty="0"/>
              <a:t> </a:t>
            </a:r>
            <a:r>
              <a:rPr lang="pt-PT" sz="3000" b="1" err="1"/>
              <a:t>Frequency</a:t>
            </a:r>
            <a:r>
              <a:rPr lang="pt-PT" sz="3000" dirty="0"/>
              <a:t> (TF)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Measures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frequency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dirty="0" err="1">
                <a:ea typeface="+mn-lt"/>
                <a:cs typeface="+mn-lt"/>
              </a:rPr>
              <a:t>term</a:t>
            </a:r>
            <a:r>
              <a:rPr lang="pt-PT" sz="2600" dirty="0">
                <a:ea typeface="+mn-lt"/>
                <a:cs typeface="+mn-lt"/>
              </a:rPr>
              <a:t> (t) </a:t>
            </a:r>
            <a:r>
              <a:rPr lang="pt-PT" sz="2600" dirty="0" err="1">
                <a:ea typeface="+mn-lt"/>
                <a:cs typeface="+mn-lt"/>
              </a:rPr>
              <a:t>within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dirty="0" err="1">
                <a:ea typeface="+mn-lt"/>
                <a:cs typeface="+mn-lt"/>
              </a:rPr>
              <a:t>document</a:t>
            </a:r>
            <a:r>
              <a:rPr lang="pt-PT" sz="2600" dirty="0">
                <a:ea typeface="+mn-lt"/>
                <a:cs typeface="+mn-lt"/>
              </a:rPr>
              <a:t> (d).</a:t>
            </a:r>
            <a:endParaRPr lang="pt-PT" sz="2600" dirty="0"/>
          </a:p>
          <a:p>
            <a:pPr algn="just"/>
            <a:endParaRPr lang="pt-PT" sz="3000" dirty="0"/>
          </a:p>
          <a:p>
            <a:pPr algn="just"/>
            <a:endParaRPr lang="pt-PT" sz="30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BBD2D10-5250-DCF4-7341-BB6A8EEC0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328" y="2908969"/>
            <a:ext cx="6778290" cy="425115"/>
          </a:xfrm>
          <a:prstGeom prst="rect">
            <a:avLst/>
          </a:prstGeom>
        </p:spPr>
      </p:pic>
      <p:pic>
        <p:nvPicPr>
          <p:cNvPr id="17" name="Imagem 16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2CF6439D-D4C4-FC2C-4AA0-41D0E34B9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531" y="5015640"/>
            <a:ext cx="8380997" cy="92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59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TF-IDF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Representing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3</a:t>
            </a:r>
            <a:endParaRPr lang="pt-PT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355"/>
            <a:ext cx="11040761" cy="5041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>
                <a:ea typeface="+mn-lt"/>
                <a:cs typeface="+mn-lt"/>
              </a:rPr>
              <a:t>TF-IDF (</a:t>
            </a:r>
            <a:r>
              <a:rPr lang="pt-PT" sz="3000" dirty="0" err="1">
                <a:ea typeface="+mn-lt"/>
                <a:cs typeface="+mn-lt"/>
              </a:rPr>
              <a:t>Term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Frequency</a:t>
            </a:r>
            <a:r>
              <a:rPr lang="pt-PT" sz="3000" dirty="0">
                <a:ea typeface="+mn-lt"/>
                <a:cs typeface="+mn-lt"/>
              </a:rPr>
              <a:t> - </a:t>
            </a:r>
            <a:r>
              <a:rPr lang="pt-PT" sz="3000" dirty="0" err="1">
                <a:ea typeface="+mn-lt"/>
                <a:cs typeface="+mn-lt"/>
              </a:rPr>
              <a:t>Inverse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Document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Frequency</a:t>
            </a:r>
            <a:r>
              <a:rPr lang="pt-PT" sz="3000" dirty="0">
                <a:ea typeface="+mn-lt"/>
                <a:cs typeface="+mn-lt"/>
              </a:rPr>
              <a:t>)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numerical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statistic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reflects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importance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of</a:t>
            </a:r>
            <a:r>
              <a:rPr lang="pt-PT" sz="3000" b="1" dirty="0">
                <a:ea typeface="+mn-lt"/>
                <a:cs typeface="+mn-lt"/>
              </a:rPr>
              <a:t> a </a:t>
            </a:r>
            <a:r>
              <a:rPr lang="pt-PT" sz="3000" b="1" dirty="0" err="1">
                <a:ea typeface="+mn-lt"/>
                <a:cs typeface="+mn-lt"/>
              </a:rPr>
              <a:t>word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within</a:t>
            </a:r>
            <a:r>
              <a:rPr lang="pt-PT" sz="3000" b="1" dirty="0">
                <a:ea typeface="+mn-lt"/>
                <a:cs typeface="+mn-lt"/>
              </a:rPr>
              <a:t> a </a:t>
            </a:r>
            <a:r>
              <a:rPr lang="pt-PT" sz="3000" b="1" dirty="0" err="1">
                <a:ea typeface="+mn-lt"/>
                <a:cs typeface="+mn-lt"/>
              </a:rPr>
              <a:t>document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relative</a:t>
            </a:r>
            <a:r>
              <a:rPr lang="pt-PT" sz="3000" b="1" dirty="0">
                <a:ea typeface="+mn-lt"/>
                <a:cs typeface="+mn-lt"/>
              </a:rPr>
              <a:t> to a </a:t>
            </a:r>
            <a:r>
              <a:rPr lang="pt-PT" sz="3000" b="1" dirty="0" err="1">
                <a:ea typeface="+mn-lt"/>
                <a:cs typeface="+mn-lt"/>
              </a:rPr>
              <a:t>collection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of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documents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known</a:t>
            </a:r>
            <a:r>
              <a:rPr lang="pt-PT" sz="3000" dirty="0">
                <a:ea typeface="+mn-lt"/>
                <a:cs typeface="+mn-lt"/>
              </a:rPr>
              <a:t> as a </a:t>
            </a:r>
            <a:r>
              <a:rPr lang="pt-PT" sz="3000" b="1" dirty="0">
                <a:ea typeface="+mn-lt"/>
                <a:cs typeface="+mn-lt"/>
              </a:rPr>
              <a:t>corpus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algn="just"/>
            <a:endParaRPr lang="pt-PT" sz="3000" dirty="0"/>
          </a:p>
          <a:p>
            <a:pPr algn="just"/>
            <a:r>
              <a:rPr lang="pt-PT" sz="3000" b="1" dirty="0" err="1">
                <a:ea typeface="+mn-lt"/>
                <a:cs typeface="+mn-lt"/>
              </a:rPr>
              <a:t>Inverse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Document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Frequency</a:t>
            </a:r>
            <a:r>
              <a:rPr lang="pt-PT" sz="3000" dirty="0">
                <a:ea typeface="+mn-lt"/>
                <a:cs typeface="+mn-lt"/>
              </a:rPr>
              <a:t> (IDF)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Measures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rarity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dirty="0" err="1">
                <a:ea typeface="+mn-lt"/>
                <a:cs typeface="+mn-lt"/>
              </a:rPr>
              <a:t>term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across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dirty="0" err="1">
                <a:ea typeface="+mn-lt"/>
                <a:cs typeface="+mn-lt"/>
              </a:rPr>
              <a:t>collection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documents</a:t>
            </a:r>
            <a:r>
              <a:rPr lang="pt-PT" sz="2600" dirty="0">
                <a:ea typeface="+mn-lt"/>
                <a:cs typeface="+mn-lt"/>
              </a:rPr>
              <a:t>.</a:t>
            </a:r>
            <a:endParaRPr lang="pt-PT" sz="2600" dirty="0"/>
          </a:p>
          <a:p>
            <a:pPr algn="just"/>
            <a:endParaRPr lang="pt-PT" sz="3000" dirty="0"/>
          </a:p>
          <a:p>
            <a:pPr algn="just"/>
            <a:endParaRPr lang="pt-PT" sz="30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BBD2D10-5250-DCF4-7341-BB6A8EEC0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328" y="2908969"/>
            <a:ext cx="6778290" cy="425115"/>
          </a:xfrm>
          <a:prstGeom prst="rect">
            <a:avLst/>
          </a:prstGeom>
        </p:spPr>
      </p:pic>
      <p:pic>
        <p:nvPicPr>
          <p:cNvPr id="3" name="Imagem 2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1FF12325-8485-D7AD-9D8F-B4A8C0C5C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842" y="5074596"/>
            <a:ext cx="10026315" cy="87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24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TF-IDF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Representing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3</a:t>
            </a:r>
            <a:endParaRPr lang="pt-PT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355"/>
            <a:ext cx="11040761" cy="5041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>
                <a:ea typeface="+mn-lt"/>
                <a:cs typeface="+mn-lt"/>
              </a:rPr>
              <a:t>TF-IDF (</a:t>
            </a:r>
            <a:r>
              <a:rPr lang="pt-PT" sz="3000" dirty="0" err="1">
                <a:ea typeface="+mn-lt"/>
                <a:cs typeface="+mn-lt"/>
              </a:rPr>
              <a:t>Term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Frequency</a:t>
            </a:r>
            <a:r>
              <a:rPr lang="pt-PT" sz="3000" dirty="0">
                <a:ea typeface="+mn-lt"/>
                <a:cs typeface="+mn-lt"/>
              </a:rPr>
              <a:t> - </a:t>
            </a:r>
            <a:r>
              <a:rPr lang="pt-PT" sz="3000" dirty="0" err="1">
                <a:ea typeface="+mn-lt"/>
                <a:cs typeface="+mn-lt"/>
              </a:rPr>
              <a:t>Inverse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Document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Frequency</a:t>
            </a:r>
            <a:r>
              <a:rPr lang="pt-PT" sz="3000" dirty="0">
                <a:ea typeface="+mn-lt"/>
                <a:cs typeface="+mn-lt"/>
              </a:rPr>
              <a:t>)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numerical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statistic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reflects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importance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of</a:t>
            </a:r>
            <a:r>
              <a:rPr lang="pt-PT" sz="3000" b="1" dirty="0">
                <a:ea typeface="+mn-lt"/>
                <a:cs typeface="+mn-lt"/>
              </a:rPr>
              <a:t> a </a:t>
            </a:r>
            <a:r>
              <a:rPr lang="pt-PT" sz="3000" b="1" dirty="0" err="1">
                <a:ea typeface="+mn-lt"/>
                <a:cs typeface="+mn-lt"/>
              </a:rPr>
              <a:t>word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within</a:t>
            </a:r>
            <a:r>
              <a:rPr lang="pt-PT" sz="3000" b="1" dirty="0">
                <a:ea typeface="+mn-lt"/>
                <a:cs typeface="+mn-lt"/>
              </a:rPr>
              <a:t> a </a:t>
            </a:r>
            <a:r>
              <a:rPr lang="pt-PT" sz="3000" b="1" dirty="0" err="1">
                <a:ea typeface="+mn-lt"/>
                <a:cs typeface="+mn-lt"/>
              </a:rPr>
              <a:t>document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relative</a:t>
            </a:r>
            <a:r>
              <a:rPr lang="pt-PT" sz="3000" b="1" dirty="0">
                <a:ea typeface="+mn-lt"/>
                <a:cs typeface="+mn-lt"/>
              </a:rPr>
              <a:t> to a </a:t>
            </a:r>
            <a:r>
              <a:rPr lang="pt-PT" sz="3000" b="1" dirty="0" err="1">
                <a:ea typeface="+mn-lt"/>
                <a:cs typeface="+mn-lt"/>
              </a:rPr>
              <a:t>collection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of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documents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known</a:t>
            </a:r>
            <a:r>
              <a:rPr lang="pt-PT" sz="3000" dirty="0">
                <a:ea typeface="+mn-lt"/>
                <a:cs typeface="+mn-lt"/>
              </a:rPr>
              <a:t> as a </a:t>
            </a:r>
            <a:r>
              <a:rPr lang="pt-PT" sz="3000" b="1" dirty="0">
                <a:ea typeface="+mn-lt"/>
                <a:cs typeface="+mn-lt"/>
              </a:rPr>
              <a:t>corpus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algn="just"/>
            <a:endParaRPr lang="pt-PT" sz="3000" dirty="0"/>
          </a:p>
          <a:p>
            <a:pPr algn="just"/>
            <a:endParaRPr lang="pt-PT" sz="3000" dirty="0"/>
          </a:p>
          <a:p>
            <a:pPr algn="just"/>
            <a:endParaRPr lang="pt-PT" sz="3000" dirty="0"/>
          </a:p>
          <a:p>
            <a:pPr algn="just"/>
            <a:endParaRPr lang="pt-PT" sz="3000" dirty="0"/>
          </a:p>
          <a:p>
            <a:pPr algn="just"/>
            <a:r>
              <a:rPr lang="pt-PT" sz="3000" b="1" dirty="0"/>
              <a:t>Note:</a:t>
            </a:r>
            <a:r>
              <a:rPr lang="pt-PT" sz="3000" dirty="0"/>
              <a:t> some </a:t>
            </a:r>
            <a:r>
              <a:rPr lang="pt-PT" sz="3000" dirty="0" err="1"/>
              <a:t>libraries</a:t>
            </a:r>
            <a:r>
              <a:rPr lang="pt-PT" sz="3000" dirty="0"/>
              <a:t> </a:t>
            </a:r>
            <a:r>
              <a:rPr lang="pt-PT" sz="3000" dirty="0" err="1"/>
              <a:t>including</a:t>
            </a:r>
            <a:r>
              <a:rPr lang="pt-PT" sz="3000" dirty="0"/>
              <a:t> </a:t>
            </a:r>
            <a:r>
              <a:rPr lang="pt-PT" sz="3000" dirty="0" err="1"/>
              <a:t>sklearn</a:t>
            </a:r>
            <a:r>
              <a:rPr lang="pt-PT" sz="3000" dirty="0"/>
              <a:t> use a </a:t>
            </a:r>
            <a:r>
              <a:rPr lang="pt-PT" sz="3000" dirty="0" err="1"/>
              <a:t>slightly</a:t>
            </a:r>
            <a:r>
              <a:rPr lang="pt-PT" sz="3000" dirty="0"/>
              <a:t> </a:t>
            </a:r>
            <a:r>
              <a:rPr lang="pt-PT" sz="3000" dirty="0" err="1"/>
              <a:t>different</a:t>
            </a:r>
            <a:r>
              <a:rPr lang="pt-PT" sz="3000" dirty="0"/>
              <a:t> formula for </a:t>
            </a:r>
            <a:r>
              <a:rPr lang="pt-PT" sz="3000" dirty="0" err="1"/>
              <a:t>the</a:t>
            </a:r>
            <a:r>
              <a:rPr lang="pt-PT" sz="3000" dirty="0"/>
              <a:t> IDF</a:t>
            </a:r>
          </a:p>
          <a:p>
            <a:pPr algn="just"/>
            <a:endParaRPr lang="pt-PT" sz="3000" dirty="0"/>
          </a:p>
          <a:p>
            <a:pPr algn="just"/>
            <a:endParaRPr lang="pt-PT" sz="3000" dirty="0"/>
          </a:p>
          <a:p>
            <a:pPr algn="just"/>
            <a:endParaRPr lang="pt-PT" sz="30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BBD2D10-5250-DCF4-7341-BB6A8EEC0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591" y="3216443"/>
            <a:ext cx="6778290" cy="425115"/>
          </a:xfrm>
          <a:prstGeom prst="rect">
            <a:avLst/>
          </a:prstGeom>
        </p:spPr>
      </p:pic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74C4166-E074-72DC-AC2C-48B097F1DF98}"/>
              </a:ext>
            </a:extLst>
          </p:cNvPr>
          <p:cNvGrpSpPr/>
          <p:nvPr/>
        </p:nvGrpSpPr>
        <p:grpSpPr>
          <a:xfrm>
            <a:off x="327275" y="4018548"/>
            <a:ext cx="11597031" cy="879543"/>
            <a:chOff x="407485" y="4312653"/>
            <a:chExt cx="11998084" cy="732491"/>
          </a:xfrm>
        </p:grpSpPr>
        <p:pic>
          <p:nvPicPr>
            <p:cNvPr id="9" name="Imagem 8" descr="Uma imagem com preto, escuridão&#10;&#10;Descrição gerada automaticamente">
              <a:extLst>
                <a:ext uri="{FF2B5EF4-FFF2-40B4-BE49-F238E27FC236}">
                  <a16:creationId xmlns:a16="http://schemas.microsoft.com/office/drawing/2014/main" id="{49806FFF-44DF-8A55-9F4C-00CDAD54C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5040" r="1059"/>
            <a:stretch/>
          </p:blipFill>
          <p:spPr>
            <a:xfrm>
              <a:off x="2167320" y="4521008"/>
              <a:ext cx="4308705" cy="508335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21B39D41-3762-FBA1-81D1-BCF9C6B6C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52663" b="-6250"/>
            <a:stretch/>
          </p:blipFill>
          <p:spPr>
            <a:xfrm>
              <a:off x="407485" y="4660232"/>
              <a:ext cx="1764870" cy="237792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FCDC6270-D515-D0AD-3122-484779629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71724" r="21373" b="3125"/>
            <a:stretch/>
          </p:blipFill>
          <p:spPr>
            <a:xfrm>
              <a:off x="6471951" y="4526548"/>
              <a:ext cx="374361" cy="291515"/>
            </a:xfrm>
            <a:prstGeom prst="rect">
              <a:avLst/>
            </a:prstGeom>
          </p:spPr>
        </p:pic>
        <p:pic>
          <p:nvPicPr>
            <p:cNvPr id="15" name="Imagem 14" descr="Uma imagem com preto, escuridão&#10;&#10;Descrição gerada automaticamente">
              <a:extLst>
                <a:ext uri="{FF2B5EF4-FFF2-40B4-BE49-F238E27FC236}">
                  <a16:creationId xmlns:a16="http://schemas.microsoft.com/office/drawing/2014/main" id="{9C3AB5F6-5A04-7305-BA20-3CE41740F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0800" t="-7569" r="-263" b="1515"/>
            <a:stretch/>
          </p:blipFill>
          <p:spPr>
            <a:xfrm>
              <a:off x="6858000" y="4312653"/>
              <a:ext cx="5547569" cy="732491"/>
            </a:xfrm>
            <a:prstGeom prst="rect">
              <a:avLst/>
            </a:prstGeom>
          </p:spPr>
        </p:pic>
      </p:grpSp>
      <p:pic>
        <p:nvPicPr>
          <p:cNvPr id="17" name="Imagem 16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82531501-E045-BC54-E049-4F24A7C7EA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9895" y="5889933"/>
            <a:ext cx="6096000" cy="49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962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Exercide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TF-IDF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Representing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3</a:t>
            </a:r>
            <a:endParaRPr lang="pt-PT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355"/>
            <a:ext cx="11040761" cy="5041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 dirty="0" err="1">
                <a:ea typeface="+mn-lt"/>
                <a:cs typeface="+mn-lt"/>
              </a:rPr>
              <a:t>Exercise</a:t>
            </a:r>
            <a:r>
              <a:rPr lang="pt-PT" sz="3000" b="1" dirty="0">
                <a:ea typeface="+mn-lt"/>
                <a:cs typeface="+mn-lt"/>
              </a:rPr>
              <a:t>: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Manualy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calculate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TF-IDF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b="1" dirty="0" err="1">
                <a:ea typeface="+mn-lt"/>
                <a:cs typeface="+mn-lt"/>
              </a:rPr>
              <a:t>Exercise</a:t>
            </a:r>
            <a:r>
              <a:rPr lang="pt-PT" sz="3000" b="1" dirty="0">
                <a:ea typeface="+mn-lt"/>
                <a:cs typeface="+mn-lt"/>
              </a:rPr>
              <a:t>: </a:t>
            </a:r>
            <a:r>
              <a:rPr lang="pt-PT" sz="3000" dirty="0" err="1">
                <a:ea typeface="+mn-lt"/>
                <a:cs typeface="+mn-lt"/>
              </a:rPr>
              <a:t>Implement</a:t>
            </a:r>
            <a:r>
              <a:rPr lang="pt-PT" sz="3000" dirty="0">
                <a:ea typeface="+mn-lt"/>
                <a:cs typeface="+mn-lt"/>
              </a:rPr>
              <a:t> TF-IDF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Python</a:t>
            </a:r>
            <a:r>
              <a:rPr lang="pt-PT" sz="3000" dirty="0">
                <a:ea typeface="+mn-lt"/>
                <a:cs typeface="+mn-lt"/>
              </a:rPr>
              <a:t> </a:t>
            </a:r>
            <a:endParaRPr lang="pt-PT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Use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tf_idf.py script as base</a:t>
            </a:r>
            <a:endParaRPr lang="pt-PT" dirty="0"/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/>
          </a:p>
          <a:p>
            <a:pPr algn="just"/>
            <a:r>
              <a:rPr lang="pt-PT" sz="3000" b="1" dirty="0"/>
              <a:t>Take-</a:t>
            </a:r>
            <a:r>
              <a:rPr lang="pt-PT" sz="3000" b="1" dirty="0" err="1"/>
              <a:t>home</a:t>
            </a:r>
            <a:r>
              <a:rPr lang="pt-PT" sz="3000" b="1" dirty="0"/>
              <a:t> </a:t>
            </a:r>
            <a:r>
              <a:rPr lang="pt-PT" sz="3000" b="1" dirty="0" err="1"/>
              <a:t>assignment</a:t>
            </a:r>
            <a:r>
              <a:rPr lang="pt-PT" sz="3000" b="1" dirty="0"/>
              <a:t>:</a:t>
            </a:r>
            <a:r>
              <a:rPr lang="pt-PT" sz="3000" dirty="0"/>
              <a:t> </a:t>
            </a:r>
            <a:r>
              <a:rPr lang="pt-PT" sz="3000" dirty="0" err="1"/>
              <a:t>Extend</a:t>
            </a:r>
            <a:r>
              <a:rPr lang="pt-PT" sz="3000" dirty="0"/>
              <a:t> </a:t>
            </a:r>
            <a:r>
              <a:rPr lang="pt-PT" sz="3000" dirty="0" err="1"/>
              <a:t>the</a:t>
            </a:r>
            <a:r>
              <a:rPr lang="pt-PT" sz="3000"/>
              <a:t> TFIDF class</a:t>
            </a:r>
            <a:r>
              <a:rPr lang="pt-PT" sz="3000" dirty="0"/>
              <a:t> to </a:t>
            </a:r>
            <a:r>
              <a:rPr lang="pt-PT" sz="3000" dirty="0" err="1"/>
              <a:t>include</a:t>
            </a:r>
            <a:r>
              <a:rPr lang="pt-PT" sz="3000" dirty="0"/>
              <a:t> some </a:t>
            </a:r>
            <a:r>
              <a:rPr lang="pt-PT" sz="3000" dirty="0" err="1"/>
              <a:t>preprocessing</a:t>
            </a:r>
            <a:r>
              <a:rPr lang="pt-PT" sz="3000" dirty="0"/>
              <a:t> </a:t>
            </a:r>
            <a:r>
              <a:rPr lang="pt-PT" sz="3000" dirty="0" err="1"/>
              <a:t>like</a:t>
            </a:r>
            <a:r>
              <a:rPr lang="pt-PT" sz="3000" dirty="0"/>
              <a:t> </a:t>
            </a:r>
            <a:r>
              <a:rPr lang="pt-PT" sz="3000" dirty="0" err="1"/>
              <a:t>converting</a:t>
            </a:r>
            <a:r>
              <a:rPr lang="pt-PT" sz="3000" dirty="0"/>
              <a:t> </a:t>
            </a:r>
            <a:r>
              <a:rPr lang="pt-PT" sz="3000" dirty="0" err="1"/>
              <a:t>text</a:t>
            </a:r>
            <a:r>
              <a:rPr lang="pt-PT" sz="3000" dirty="0"/>
              <a:t> to </a:t>
            </a:r>
            <a:r>
              <a:rPr lang="pt-PT" sz="3000" dirty="0" err="1"/>
              <a:t>lowercase</a:t>
            </a:r>
            <a:r>
              <a:rPr lang="pt-PT" sz="3000" dirty="0"/>
              <a:t>, </a:t>
            </a:r>
            <a:r>
              <a:rPr lang="pt-PT" sz="3000" dirty="0" err="1"/>
              <a:t>removing</a:t>
            </a:r>
            <a:r>
              <a:rPr lang="pt-PT" sz="3000" dirty="0"/>
              <a:t> </a:t>
            </a:r>
            <a:r>
              <a:rPr lang="pt-PT" sz="3000" dirty="0" err="1"/>
              <a:t>punctuation</a:t>
            </a:r>
            <a:r>
              <a:rPr lang="pt-PT" sz="3000" dirty="0"/>
              <a:t> </a:t>
            </a:r>
            <a:r>
              <a:rPr lang="pt-PT" sz="3000" dirty="0" err="1"/>
              <a:t>and</a:t>
            </a:r>
            <a:r>
              <a:rPr lang="pt-PT" sz="3000" dirty="0"/>
              <a:t> stop </a:t>
            </a:r>
            <a:r>
              <a:rPr lang="pt-PT" sz="3000" dirty="0" err="1"/>
              <a:t>words</a:t>
            </a:r>
            <a:r>
              <a:rPr lang="pt-PT" sz="3000" dirty="0"/>
              <a:t>.</a:t>
            </a:r>
          </a:p>
          <a:p>
            <a:pPr algn="just"/>
            <a:endParaRPr lang="pt-PT" sz="3000" dirty="0"/>
          </a:p>
          <a:p>
            <a:pPr algn="just"/>
            <a:endParaRPr lang="pt-PT" sz="3000" dirty="0"/>
          </a:p>
          <a:p>
            <a:pPr algn="just"/>
            <a:endParaRPr lang="pt-PT" sz="3000" dirty="0"/>
          </a:p>
          <a:p>
            <a:pPr algn="just"/>
            <a:endParaRPr lang="pt-PT" sz="3000" dirty="0"/>
          </a:p>
          <a:p>
            <a:pPr algn="just"/>
            <a:endParaRPr lang="pt-PT" sz="3000" dirty="0"/>
          </a:p>
          <a:p>
            <a:pPr algn="just"/>
            <a:endParaRPr lang="pt-PT" sz="3000" dirty="0"/>
          </a:p>
          <a:p>
            <a:pPr algn="just"/>
            <a:endParaRPr lang="pt-PT" sz="3000" dirty="0"/>
          </a:p>
          <a:p>
            <a:pPr algn="just"/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200308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Vector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Embedding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Words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Representing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3</a:t>
            </a:r>
            <a:endParaRPr lang="pt-PT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355"/>
            <a:ext cx="11040761" cy="5041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 dirty="0">
                <a:ea typeface="+mn-lt"/>
                <a:cs typeface="+mn-lt"/>
              </a:rPr>
              <a:t>To </a:t>
            </a:r>
            <a:r>
              <a:rPr lang="pt-PT" sz="3000" b="1" err="1">
                <a:ea typeface="+mn-lt"/>
                <a:cs typeface="+mn-lt"/>
              </a:rPr>
              <a:t>be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covered</a:t>
            </a:r>
            <a:r>
              <a:rPr lang="pt-PT" sz="3000" b="1" dirty="0">
                <a:ea typeface="+mn-lt"/>
                <a:cs typeface="+mn-lt"/>
              </a:rPr>
              <a:t> in </a:t>
            </a:r>
            <a:r>
              <a:rPr lang="pt-PT" sz="3000" b="1" err="1">
                <a:ea typeface="+mn-lt"/>
                <a:cs typeface="+mn-lt"/>
              </a:rPr>
              <a:t>detail</a:t>
            </a:r>
            <a:r>
              <a:rPr lang="pt-PT" sz="3000" b="1" dirty="0">
                <a:ea typeface="+mn-lt"/>
                <a:cs typeface="+mn-lt"/>
              </a:rPr>
              <a:t> later!</a:t>
            </a:r>
          </a:p>
          <a:p>
            <a:pPr algn="just"/>
            <a:endParaRPr lang="pt-PT" sz="3000" b="1" dirty="0"/>
          </a:p>
          <a:p>
            <a:pPr algn="just"/>
            <a:r>
              <a:rPr lang="pt-PT" sz="3000" dirty="0" err="1"/>
              <a:t>Mapping</a:t>
            </a:r>
            <a:r>
              <a:rPr lang="pt-PT" sz="3000" dirty="0"/>
              <a:t> a </a:t>
            </a:r>
            <a:r>
              <a:rPr lang="pt-PT" sz="3000" dirty="0" err="1"/>
              <a:t>word</a:t>
            </a:r>
            <a:r>
              <a:rPr lang="pt-PT" sz="3000" dirty="0"/>
              <a:t> to a </a:t>
            </a:r>
            <a:r>
              <a:rPr lang="pt-PT" sz="3000" b="1" dirty="0" err="1"/>
              <a:t>vector</a:t>
            </a:r>
            <a:r>
              <a:rPr lang="pt-PT" sz="3000" dirty="0"/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/>
              <a:t>The</a:t>
            </a:r>
            <a:r>
              <a:rPr lang="pt-PT" sz="2600" dirty="0"/>
              <a:t> </a:t>
            </a:r>
            <a:r>
              <a:rPr lang="pt-PT" sz="2600" dirty="0" err="1"/>
              <a:t>semantic</a:t>
            </a:r>
            <a:r>
              <a:rPr lang="pt-PT" sz="2600" dirty="0"/>
              <a:t> </a:t>
            </a:r>
            <a:r>
              <a:rPr lang="pt-PT" sz="2600" dirty="0" err="1"/>
              <a:t>of</a:t>
            </a:r>
            <a:r>
              <a:rPr lang="pt-PT" sz="2600" dirty="0"/>
              <a:t> </a:t>
            </a:r>
            <a:r>
              <a:rPr lang="pt-PT" sz="2600" dirty="0" err="1"/>
              <a:t>the</a:t>
            </a:r>
            <a:r>
              <a:rPr lang="pt-PT" sz="2600" dirty="0"/>
              <a:t> </a:t>
            </a:r>
            <a:r>
              <a:rPr lang="pt-PT" sz="2600" dirty="0" err="1"/>
              <a:t>word</a:t>
            </a:r>
            <a:r>
              <a:rPr lang="pt-PT" sz="2600" dirty="0"/>
              <a:t> </a:t>
            </a:r>
            <a:r>
              <a:rPr lang="pt-PT" sz="2600" dirty="0" err="1"/>
              <a:t>is</a:t>
            </a:r>
            <a:r>
              <a:rPr lang="pt-PT" sz="2600" dirty="0"/>
              <a:t> </a:t>
            </a:r>
            <a:r>
              <a:rPr lang="pt-PT" sz="2600" dirty="0" err="1"/>
              <a:t>embedded</a:t>
            </a:r>
            <a:r>
              <a:rPr lang="pt-PT" sz="2600" dirty="0"/>
              <a:t> in </a:t>
            </a:r>
            <a:r>
              <a:rPr lang="pt-PT" sz="2600" dirty="0" err="1"/>
              <a:t>the</a:t>
            </a:r>
            <a:r>
              <a:rPr lang="pt-PT" sz="2600" dirty="0"/>
              <a:t> </a:t>
            </a:r>
            <a:r>
              <a:rPr lang="pt-PT" sz="2600" dirty="0" err="1"/>
              <a:t>vector</a:t>
            </a:r>
            <a:r>
              <a:rPr lang="pt-PT" sz="2600" dirty="0"/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/>
          </a:p>
          <a:p>
            <a:pPr algn="just"/>
            <a:r>
              <a:rPr lang="pt-PT" sz="3000" dirty="0"/>
              <a:t>Word </a:t>
            </a:r>
            <a:r>
              <a:rPr lang="pt-PT" sz="3000" dirty="0" err="1"/>
              <a:t>embeddings</a:t>
            </a:r>
            <a:r>
              <a:rPr lang="pt-PT" sz="3000" dirty="0"/>
              <a:t> </a:t>
            </a:r>
            <a:r>
              <a:rPr lang="pt-PT" sz="3000" dirty="0" err="1"/>
              <a:t>depeng</a:t>
            </a:r>
            <a:r>
              <a:rPr lang="pt-PT" sz="3000" dirty="0"/>
              <a:t> </a:t>
            </a:r>
            <a:r>
              <a:rPr lang="pt-PT" sz="3000" dirty="0" err="1"/>
              <a:t>on</a:t>
            </a:r>
            <a:r>
              <a:rPr lang="pt-PT" sz="3000" dirty="0"/>
              <a:t> </a:t>
            </a:r>
            <a:r>
              <a:rPr lang="pt-PT" sz="3000" b="1" dirty="0" err="1"/>
              <a:t>word</a:t>
            </a:r>
            <a:r>
              <a:rPr lang="pt-PT" sz="3000" b="1" dirty="0"/>
              <a:t> </a:t>
            </a:r>
            <a:r>
              <a:rPr lang="pt-PT" sz="3000" b="1" dirty="0" err="1"/>
              <a:t>similarity</a:t>
            </a:r>
            <a:r>
              <a:rPr lang="pt-PT" sz="3000" dirty="0"/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/>
              <a:t>Similar </a:t>
            </a:r>
            <a:r>
              <a:rPr lang="pt-PT" sz="2600" err="1"/>
              <a:t>words</a:t>
            </a:r>
            <a:r>
              <a:rPr lang="pt-PT" sz="2600" dirty="0"/>
              <a:t> </a:t>
            </a:r>
            <a:r>
              <a:rPr lang="pt-PT" sz="2600" err="1"/>
              <a:t>occur</a:t>
            </a:r>
            <a:r>
              <a:rPr lang="pt-PT" sz="2600" dirty="0"/>
              <a:t> in similar </a:t>
            </a:r>
            <a:r>
              <a:rPr lang="pt-PT" sz="2600" err="1"/>
              <a:t>contexts</a:t>
            </a:r>
            <a:r>
              <a:rPr lang="pt-PT" sz="2600" dirty="0"/>
              <a:t> – </a:t>
            </a:r>
            <a:r>
              <a:rPr lang="pt-PT" sz="2600" err="1"/>
              <a:t>they</a:t>
            </a:r>
            <a:r>
              <a:rPr lang="pt-PT" sz="2600" dirty="0"/>
              <a:t> are </a:t>
            </a:r>
            <a:r>
              <a:rPr lang="pt-PT" sz="2600" err="1"/>
              <a:t>exchangable</a:t>
            </a:r>
            <a:r>
              <a:rPr lang="pt-PT" sz="2600" dirty="0"/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/>
          </a:p>
          <a:p>
            <a:pPr algn="just"/>
            <a:r>
              <a:rPr lang="pt-PT" sz="3000" dirty="0" err="1"/>
              <a:t>Transfer</a:t>
            </a:r>
            <a:r>
              <a:rPr lang="pt-PT" sz="3000" dirty="0"/>
              <a:t> </a:t>
            </a:r>
            <a:r>
              <a:rPr lang="pt-PT" sz="3000" dirty="0" err="1"/>
              <a:t>learning</a:t>
            </a:r>
            <a:r>
              <a:rPr lang="pt-PT" sz="3000" dirty="0"/>
              <a:t> for </a:t>
            </a:r>
            <a:r>
              <a:rPr lang="pt-PT" sz="3000" dirty="0" err="1"/>
              <a:t>text</a:t>
            </a:r>
            <a:r>
              <a:rPr lang="pt-PT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5243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Word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Embeddings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Representing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3</a:t>
            </a:r>
            <a:endParaRPr lang="pt-PT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355"/>
            <a:ext cx="11040761" cy="5041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err="1">
                <a:ea typeface="+mn-lt"/>
                <a:cs typeface="+mn-lt"/>
              </a:rPr>
              <a:t>Stores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each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word</a:t>
            </a:r>
            <a:r>
              <a:rPr lang="pt-PT" sz="3000" dirty="0">
                <a:ea typeface="+mn-lt"/>
                <a:cs typeface="+mn-lt"/>
              </a:rPr>
              <a:t> in as </a:t>
            </a:r>
            <a:r>
              <a:rPr lang="pt-PT" sz="3000" b="1" dirty="0">
                <a:ea typeface="+mn-lt"/>
                <a:cs typeface="+mn-lt"/>
              </a:rPr>
              <a:t>a </a:t>
            </a:r>
            <a:r>
              <a:rPr lang="pt-PT" sz="3000" b="1" err="1">
                <a:ea typeface="+mn-lt"/>
                <a:cs typeface="+mn-lt"/>
              </a:rPr>
              <a:t>point</a:t>
            </a:r>
            <a:r>
              <a:rPr lang="pt-PT" sz="3000" b="1" dirty="0">
                <a:ea typeface="+mn-lt"/>
                <a:cs typeface="+mn-lt"/>
              </a:rPr>
              <a:t> in </a:t>
            </a:r>
            <a:r>
              <a:rPr lang="pt-PT" sz="3000" b="1" err="1">
                <a:ea typeface="+mn-lt"/>
                <a:cs typeface="+mn-lt"/>
              </a:rPr>
              <a:t>space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where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represented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by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b="1" dirty="0">
                <a:ea typeface="+mn-lt"/>
                <a:cs typeface="+mn-lt"/>
              </a:rPr>
              <a:t>dense </a:t>
            </a:r>
            <a:r>
              <a:rPr lang="pt-PT" sz="3000" b="1" err="1">
                <a:ea typeface="+mn-lt"/>
                <a:cs typeface="+mn-lt"/>
              </a:rPr>
              <a:t>vector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fixed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number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dimensions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dirty="0" err="1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/>
              <a:t>For </a:t>
            </a:r>
            <a:r>
              <a:rPr lang="pt-PT" sz="2600" err="1"/>
              <a:t>example</a:t>
            </a:r>
            <a:r>
              <a:rPr lang="pt-PT" sz="2600" dirty="0"/>
              <a:t>, "</a:t>
            </a:r>
            <a:r>
              <a:rPr lang="pt-PT" sz="2600" err="1"/>
              <a:t>cat</a:t>
            </a:r>
            <a:r>
              <a:rPr lang="pt-PT" sz="2600" dirty="0"/>
              <a:t>" </a:t>
            </a:r>
            <a:r>
              <a:rPr lang="pt-PT" sz="2600" err="1"/>
              <a:t>might</a:t>
            </a:r>
            <a:r>
              <a:rPr lang="pt-PT" sz="2600" dirty="0"/>
              <a:t> </a:t>
            </a:r>
            <a:r>
              <a:rPr lang="pt-PT" sz="2600" err="1"/>
              <a:t>be</a:t>
            </a:r>
            <a:r>
              <a:rPr lang="pt-PT" sz="2600" dirty="0"/>
              <a:t> </a:t>
            </a:r>
            <a:r>
              <a:rPr lang="pt-PT" sz="2600" err="1"/>
              <a:t>represented</a:t>
            </a:r>
            <a:r>
              <a:rPr lang="pt-PT" sz="2600" dirty="0"/>
              <a:t> as: , [0.4, -0.11, 0.55, …, 0.1, 0.002]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/>
          </a:p>
          <a:p>
            <a:pPr algn="just"/>
            <a:r>
              <a:rPr lang="pt-PT" sz="3000" b="1" dirty="0" err="1"/>
              <a:t>Unsupervised</a:t>
            </a:r>
            <a:r>
              <a:rPr lang="pt-PT" sz="3000" dirty="0"/>
              <a:t>, </a:t>
            </a:r>
            <a:r>
              <a:rPr lang="pt-PT" sz="3000" dirty="0" err="1"/>
              <a:t>built</a:t>
            </a:r>
            <a:r>
              <a:rPr lang="pt-PT" sz="3000" dirty="0"/>
              <a:t> </a:t>
            </a:r>
            <a:r>
              <a:rPr lang="pt-PT" sz="3000" dirty="0" err="1"/>
              <a:t>by</a:t>
            </a:r>
            <a:r>
              <a:rPr lang="pt-PT" sz="3000" dirty="0"/>
              <a:t> </a:t>
            </a:r>
            <a:r>
              <a:rPr lang="pt-PT" sz="3000" dirty="0" err="1"/>
              <a:t>processing</a:t>
            </a:r>
            <a:r>
              <a:rPr lang="pt-PT" sz="3000" dirty="0"/>
              <a:t> </a:t>
            </a:r>
            <a:r>
              <a:rPr lang="pt-PT" sz="3000" dirty="0" err="1"/>
              <a:t>large</a:t>
            </a:r>
            <a:r>
              <a:rPr lang="pt-PT" sz="3000" dirty="0"/>
              <a:t> corpus.</a:t>
            </a:r>
          </a:p>
          <a:p>
            <a:pPr algn="just"/>
            <a:endParaRPr lang="pt-PT" sz="3000" dirty="0"/>
          </a:p>
          <a:p>
            <a:pPr algn="just"/>
            <a:r>
              <a:rPr lang="pt-PT" sz="3000" dirty="0"/>
              <a:t>Assumes </a:t>
            </a:r>
            <a:r>
              <a:rPr lang="pt-PT" sz="3000" b="1" err="1"/>
              <a:t>dependence</a:t>
            </a:r>
            <a:r>
              <a:rPr lang="pt-PT" sz="3000" b="1" dirty="0"/>
              <a:t> </a:t>
            </a:r>
            <a:r>
              <a:rPr lang="pt-PT" sz="3000" b="1" err="1"/>
              <a:t>between</a:t>
            </a:r>
            <a:r>
              <a:rPr lang="pt-PT" sz="3000" b="1" dirty="0"/>
              <a:t> </a:t>
            </a:r>
            <a:r>
              <a:rPr lang="pt-PT" sz="3000" b="1" err="1"/>
              <a:t>words</a:t>
            </a:r>
            <a:r>
              <a:rPr lang="pt-PT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572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Representing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Text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Representing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3</a:t>
            </a:r>
            <a:endParaRPr lang="pt-PT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err="1">
                <a:ea typeface="+mn-lt"/>
                <a:cs typeface="+mn-lt"/>
              </a:rPr>
              <a:t>How</a:t>
            </a:r>
            <a:r>
              <a:rPr lang="pt-PT" sz="3000">
                <a:ea typeface="+mn-lt"/>
                <a:cs typeface="+mn-lt"/>
              </a:rPr>
              <a:t> to </a:t>
            </a:r>
            <a:r>
              <a:rPr lang="pt-PT" sz="3000" err="1">
                <a:ea typeface="+mn-lt"/>
                <a:cs typeface="+mn-lt"/>
              </a:rPr>
              <a:t>efficiently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represent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text</a:t>
            </a:r>
            <a:r>
              <a:rPr lang="pt-PT" sz="3000">
                <a:ea typeface="+mn-lt"/>
                <a:cs typeface="+mn-lt"/>
              </a:rPr>
              <a:t> for </a:t>
            </a:r>
            <a:r>
              <a:rPr lang="pt-PT" sz="3000" err="1">
                <a:ea typeface="+mn-lt"/>
                <a:cs typeface="+mn-lt"/>
              </a:rPr>
              <a:t>machine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processing</a:t>
            </a:r>
            <a:r>
              <a:rPr lang="pt-PT" sz="3000">
                <a:ea typeface="+mn-lt"/>
                <a:cs typeface="+mn-lt"/>
              </a:rPr>
              <a:t>?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>
                <a:ea typeface="+mn-lt"/>
                <a:cs typeface="+mn-lt"/>
              </a:rPr>
              <a:t>To </a:t>
            </a:r>
            <a:r>
              <a:rPr lang="pt-PT" sz="2600" err="1">
                <a:ea typeface="+mn-lt"/>
                <a:cs typeface="+mn-lt"/>
              </a:rPr>
              <a:t>measure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similarity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between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texts</a:t>
            </a:r>
            <a:r>
              <a:rPr lang="pt-PT" sz="2600">
                <a:ea typeface="+mn-lt"/>
                <a:cs typeface="+mn-lt"/>
              </a:rPr>
              <a:t> (</a:t>
            </a:r>
            <a:r>
              <a:rPr lang="pt-PT" sz="2600" b="1" err="1">
                <a:ea typeface="+mn-lt"/>
                <a:cs typeface="+mn-lt"/>
              </a:rPr>
              <a:t>text</a:t>
            </a:r>
            <a:r>
              <a:rPr lang="pt-PT" sz="2600" b="1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similarity</a:t>
            </a:r>
            <a:r>
              <a:rPr lang="pt-PT" sz="2600">
                <a:ea typeface="+mn-lt"/>
                <a:cs typeface="+mn-lt"/>
              </a:rPr>
              <a:t>);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>
                <a:ea typeface="+mn-lt"/>
                <a:cs typeface="+mn-lt"/>
              </a:rPr>
              <a:t>To categorize </a:t>
            </a:r>
            <a:r>
              <a:rPr lang="pt-PT" sz="2600" err="1">
                <a:ea typeface="+mn-lt"/>
                <a:cs typeface="+mn-lt"/>
              </a:rPr>
              <a:t>documents</a:t>
            </a:r>
            <a:r>
              <a:rPr lang="pt-PT" sz="2600">
                <a:ea typeface="+mn-lt"/>
                <a:cs typeface="+mn-lt"/>
              </a:rPr>
              <a:t> (</a:t>
            </a:r>
            <a:r>
              <a:rPr lang="pt-PT" sz="2600" b="1" err="1">
                <a:ea typeface="+mn-lt"/>
                <a:cs typeface="+mn-lt"/>
              </a:rPr>
              <a:t>text</a:t>
            </a:r>
            <a:r>
              <a:rPr lang="pt-PT" sz="2600" b="1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classification</a:t>
            </a:r>
            <a:r>
              <a:rPr lang="pt-PT" sz="2600">
                <a:ea typeface="+mn-lt"/>
                <a:cs typeface="+mn-lt"/>
              </a:rPr>
              <a:t>);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>
                <a:ea typeface="+mn-lt"/>
                <a:cs typeface="+mn-lt"/>
              </a:rPr>
              <a:t>To </a:t>
            </a:r>
            <a:r>
              <a:rPr lang="pt-PT" sz="2600" err="1">
                <a:ea typeface="+mn-lt"/>
                <a:cs typeface="+mn-lt"/>
              </a:rPr>
              <a:t>group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documents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together</a:t>
            </a:r>
            <a:r>
              <a:rPr lang="pt-PT" sz="2600">
                <a:ea typeface="+mn-lt"/>
                <a:cs typeface="+mn-lt"/>
              </a:rPr>
              <a:t> (</a:t>
            </a:r>
            <a:r>
              <a:rPr lang="pt-PT" sz="2600" b="1" err="1">
                <a:ea typeface="+mn-lt"/>
                <a:cs typeface="+mn-lt"/>
              </a:rPr>
              <a:t>text</a:t>
            </a:r>
            <a:r>
              <a:rPr lang="pt-PT" sz="2600" b="1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clustering</a:t>
            </a:r>
            <a:r>
              <a:rPr lang="pt-PT" sz="2600">
                <a:ea typeface="+mn-lt"/>
                <a:cs typeface="+mn-lt"/>
              </a:rPr>
              <a:t>);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>
                <a:ea typeface="+mn-lt"/>
                <a:cs typeface="+mn-lt"/>
              </a:rPr>
              <a:t>To decide </a:t>
            </a:r>
            <a:r>
              <a:rPr lang="pt-PT" sz="2600" err="1">
                <a:ea typeface="+mn-lt"/>
                <a:cs typeface="+mn-lt"/>
              </a:rPr>
              <a:t>if</a:t>
            </a:r>
            <a:r>
              <a:rPr lang="pt-PT" sz="2600">
                <a:ea typeface="+mn-lt"/>
                <a:cs typeface="+mn-lt"/>
              </a:rPr>
              <a:t> a </a:t>
            </a:r>
            <a:r>
              <a:rPr lang="pt-PT" sz="2600" err="1">
                <a:ea typeface="+mn-lt"/>
                <a:cs typeface="+mn-lt"/>
              </a:rPr>
              <a:t>document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is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relevant</a:t>
            </a:r>
            <a:r>
              <a:rPr lang="pt-PT" sz="2600">
                <a:ea typeface="+mn-lt"/>
                <a:cs typeface="+mn-lt"/>
              </a:rPr>
              <a:t> to a </a:t>
            </a:r>
            <a:r>
              <a:rPr lang="pt-PT" sz="2600" err="1">
                <a:ea typeface="+mn-lt"/>
                <a:cs typeface="+mn-lt"/>
              </a:rPr>
              <a:t>search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query</a:t>
            </a:r>
            <a:r>
              <a:rPr lang="pt-PT" sz="2600">
                <a:ea typeface="+mn-lt"/>
                <a:cs typeface="+mn-lt"/>
              </a:rPr>
              <a:t> (</a:t>
            </a:r>
            <a:r>
              <a:rPr lang="pt-PT" sz="2600" b="1" err="1">
                <a:ea typeface="+mn-lt"/>
                <a:cs typeface="+mn-lt"/>
              </a:rPr>
              <a:t>search</a:t>
            </a:r>
            <a:r>
              <a:rPr lang="pt-PT" sz="2600">
                <a:ea typeface="+mn-lt"/>
                <a:cs typeface="+mn-lt"/>
              </a:rPr>
              <a:t>).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>
              <a:ea typeface="+mn-lt"/>
              <a:cs typeface="+mn-lt"/>
            </a:endParaRPr>
          </a:p>
          <a:p>
            <a:pPr algn="just"/>
            <a:r>
              <a:rPr lang="pt-PT" sz="3000" err="1">
                <a:ea typeface="+mn-lt"/>
                <a:cs typeface="+mn-lt"/>
              </a:rPr>
              <a:t>We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need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methematical</a:t>
            </a:r>
            <a:r>
              <a:rPr lang="pt-PT" sz="3000" b="1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representations</a:t>
            </a:r>
            <a:r>
              <a:rPr lang="pt-PT" sz="3000">
                <a:ea typeface="+mn-lt"/>
                <a:cs typeface="+mn-lt"/>
              </a:rPr>
              <a:t> for </a:t>
            </a:r>
            <a:r>
              <a:rPr lang="pt-PT" sz="3000" err="1">
                <a:ea typeface="+mn-lt"/>
                <a:cs typeface="+mn-lt"/>
              </a:rPr>
              <a:t>words</a:t>
            </a:r>
            <a:r>
              <a:rPr lang="pt-PT" sz="3000">
                <a:ea typeface="+mn-lt"/>
                <a:cs typeface="+mn-lt"/>
              </a:rPr>
              <a:t> (</a:t>
            </a:r>
            <a:r>
              <a:rPr lang="pt-PT" sz="3000" err="1">
                <a:ea typeface="+mn-lt"/>
                <a:cs typeface="+mn-lt"/>
              </a:rPr>
              <a:t>aka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terms</a:t>
            </a:r>
            <a:r>
              <a:rPr lang="pt-PT" sz="3000">
                <a:ea typeface="+mn-lt"/>
                <a:cs typeface="+mn-lt"/>
              </a:rPr>
              <a:t>) </a:t>
            </a:r>
            <a:r>
              <a:rPr lang="pt-PT" sz="3000" err="1">
                <a:ea typeface="+mn-lt"/>
                <a:cs typeface="+mn-lt"/>
              </a:rPr>
              <a:t>and</a:t>
            </a:r>
            <a:r>
              <a:rPr lang="pt-PT" sz="3000">
                <a:ea typeface="+mn-lt"/>
                <a:cs typeface="+mn-lt"/>
              </a:rPr>
              <a:t> for </a:t>
            </a:r>
            <a:r>
              <a:rPr lang="pt-PT" sz="3000" err="1">
                <a:ea typeface="+mn-lt"/>
                <a:cs typeface="+mn-lt"/>
              </a:rPr>
              <a:t>sequences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of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words</a:t>
            </a:r>
            <a:r>
              <a:rPr lang="pt-PT" sz="3000">
                <a:ea typeface="+mn-lt"/>
                <a:cs typeface="+mn-lt"/>
              </a:rPr>
              <a:t> (</a:t>
            </a:r>
            <a:r>
              <a:rPr lang="pt-PT" sz="3000" err="1">
                <a:ea typeface="+mn-lt"/>
                <a:cs typeface="+mn-lt"/>
              </a:rPr>
              <a:t>aka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documents</a:t>
            </a:r>
            <a:r>
              <a:rPr lang="pt-PT" sz="3000">
                <a:ea typeface="+mn-lt"/>
                <a:cs typeface="+mn-l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5302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Representing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Words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Representing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3</a:t>
            </a:r>
            <a:endParaRPr lang="pt-PT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8062946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 dirty="0" err="1">
                <a:ea typeface="+mn-lt"/>
                <a:cs typeface="+mn-lt"/>
              </a:rPr>
              <a:t>Discrete</a:t>
            </a:r>
            <a:r>
              <a:rPr lang="pt-PT" sz="3000" b="1" dirty="0">
                <a:ea typeface="+mn-lt"/>
                <a:cs typeface="+mn-lt"/>
              </a:rPr>
              <a:t> (</a:t>
            </a:r>
            <a:r>
              <a:rPr lang="pt-PT" sz="3000" b="1" dirty="0" err="1">
                <a:ea typeface="+mn-lt"/>
                <a:cs typeface="+mn-lt"/>
              </a:rPr>
              <a:t>sparse</a:t>
            </a:r>
            <a:r>
              <a:rPr lang="pt-PT" sz="3000" b="1" dirty="0">
                <a:ea typeface="+mn-lt"/>
                <a:cs typeface="+mn-lt"/>
              </a:rPr>
              <a:t>) </a:t>
            </a:r>
            <a:r>
              <a:rPr lang="pt-PT" sz="3000" b="1" dirty="0" err="1">
                <a:ea typeface="+mn-lt"/>
                <a:cs typeface="+mn-lt"/>
              </a:rPr>
              <a:t>representation</a:t>
            </a:r>
            <a:r>
              <a:rPr lang="pt-PT" sz="3000" b="1" dirty="0">
                <a:ea typeface="+mn-lt"/>
                <a:cs typeface="+mn-lt"/>
              </a:rPr>
              <a:t>:</a:t>
            </a:r>
            <a:endParaRPr lang="pt-PT" sz="2600" b="1">
              <a:ea typeface="+mn-lt"/>
              <a:cs typeface="+mn-lt"/>
            </a:endParaRP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Each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word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assigned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dirty="0" err="1">
                <a:ea typeface="+mn-lt"/>
                <a:cs typeface="+mn-lt"/>
              </a:rPr>
              <a:t>unique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term</a:t>
            </a:r>
            <a:r>
              <a:rPr lang="pt-PT" sz="2600" b="1" dirty="0">
                <a:ea typeface="+mn-lt"/>
                <a:cs typeface="+mn-lt"/>
              </a:rPr>
              <a:t> ID</a:t>
            </a:r>
            <a:r>
              <a:rPr lang="pt-PT" sz="2600" dirty="0">
                <a:ea typeface="+mn-lt"/>
                <a:cs typeface="+mn-lt"/>
              </a:rPr>
              <a:t> (</a:t>
            </a:r>
            <a:r>
              <a:rPr lang="pt-PT" sz="2600" dirty="0" err="1">
                <a:ea typeface="+mn-lt"/>
                <a:cs typeface="+mn-lt"/>
              </a:rPr>
              <a:t>an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integer</a:t>
            </a:r>
            <a:r>
              <a:rPr lang="pt-PT" sz="2600" dirty="0">
                <a:ea typeface="+mn-lt"/>
                <a:cs typeface="+mn-lt"/>
              </a:rPr>
              <a:t>).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vocabulary</a:t>
            </a:r>
            <a:r>
              <a:rPr lang="pt-PT" sz="2600" dirty="0">
                <a:ea typeface="+mn-lt"/>
                <a:cs typeface="+mn-lt"/>
              </a:rPr>
              <a:t> V </a:t>
            </a:r>
            <a:r>
              <a:rPr lang="pt-PT" sz="2600" dirty="0" err="1">
                <a:ea typeface="+mn-lt"/>
                <a:cs typeface="+mn-lt"/>
              </a:rPr>
              <a:t>consists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b="1" dirty="0" err="1">
                <a:ea typeface="+mn-lt"/>
                <a:cs typeface="+mn-lt"/>
              </a:rPr>
              <a:t>mapping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between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words</a:t>
            </a:r>
            <a:r>
              <a:rPr lang="pt-PT" sz="2600" b="1" dirty="0">
                <a:ea typeface="+mn-lt"/>
                <a:cs typeface="+mn-lt"/>
              </a:rPr>
              <a:t> (</a:t>
            </a:r>
            <a:r>
              <a:rPr lang="pt-PT" sz="2600" b="1" dirty="0" err="1">
                <a:ea typeface="+mn-lt"/>
                <a:cs typeface="+mn-lt"/>
              </a:rPr>
              <a:t>terms</a:t>
            </a:r>
            <a:r>
              <a:rPr lang="pt-PT" sz="2600" b="1" dirty="0">
                <a:ea typeface="+mn-lt"/>
                <a:cs typeface="+mn-lt"/>
              </a:rPr>
              <a:t>) </a:t>
            </a:r>
            <a:r>
              <a:rPr lang="pt-PT" sz="2600" b="1" dirty="0" err="1">
                <a:ea typeface="+mn-lt"/>
                <a:cs typeface="+mn-lt"/>
              </a:rPr>
              <a:t>and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their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corresponding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IDs</a:t>
            </a:r>
            <a:r>
              <a:rPr lang="pt-PT" sz="2600" dirty="0">
                <a:ea typeface="+mn-lt"/>
                <a:cs typeface="+mn-lt"/>
              </a:rPr>
              <a:t>.</a:t>
            </a:r>
            <a:endParaRPr lang="pt-PT"/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48102B8-7FF6-FEDC-0AFA-F2CF814D97A6}"/>
              </a:ext>
            </a:extLst>
          </p:cNvPr>
          <p:cNvGraphicFramePr>
            <a:graphicFrameLocks noGrp="1"/>
          </p:cNvGraphicFramePr>
          <p:nvPr/>
        </p:nvGraphicFramePr>
        <p:xfrm>
          <a:off x="9630577" y="2129927"/>
          <a:ext cx="1852006" cy="2595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01">
                  <a:extLst>
                    <a:ext uri="{9D8B030D-6E8A-4147-A177-3AD203B41FA5}">
                      <a16:colId xmlns:a16="http://schemas.microsoft.com/office/drawing/2014/main" val="2062540408"/>
                    </a:ext>
                  </a:extLst>
                </a:gridCol>
                <a:gridCol w="1349705">
                  <a:extLst>
                    <a:ext uri="{9D8B030D-6E8A-4147-A177-3AD203B41FA5}">
                      <a16:colId xmlns:a16="http://schemas.microsoft.com/office/drawing/2014/main" val="3407610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Term</a:t>
                      </a:r>
                      <a:endParaRPr lang="pt-PT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93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each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400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word</a:t>
                      </a:r>
                      <a:endParaRPr lang="pt-PT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assigned</a:t>
                      </a:r>
                      <a:endParaRPr lang="pt-PT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142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unique</a:t>
                      </a:r>
                      <a:endParaRPr lang="pt-PT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149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97271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573844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F4CA1FED-40DF-8C97-9360-547489D5145A}"/>
              </a:ext>
            </a:extLst>
          </p:cNvPr>
          <p:cNvSpPr txBox="1"/>
          <p:nvPr/>
        </p:nvSpPr>
        <p:spPr>
          <a:xfrm>
            <a:off x="9795710" y="1604210"/>
            <a:ext cx="1524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err="1"/>
              <a:t>Vocabulary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49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Representing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Words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Representing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3</a:t>
            </a:r>
            <a:endParaRPr lang="pt-PT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60551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 dirty="0" err="1">
                <a:ea typeface="+mn-lt"/>
                <a:cs typeface="+mn-lt"/>
              </a:rPr>
              <a:t>Continuous</a:t>
            </a:r>
            <a:r>
              <a:rPr lang="pt-PT" sz="3000" b="1" dirty="0">
                <a:ea typeface="+mn-lt"/>
                <a:cs typeface="+mn-lt"/>
              </a:rPr>
              <a:t> (dense) </a:t>
            </a:r>
            <a:r>
              <a:rPr lang="pt-PT" sz="3000" b="1" dirty="0" err="1">
                <a:ea typeface="+mn-lt"/>
                <a:cs typeface="+mn-lt"/>
              </a:rPr>
              <a:t>representation</a:t>
            </a:r>
            <a:r>
              <a:rPr lang="pt-PT" sz="3000" b="1" dirty="0">
                <a:ea typeface="+mn-lt"/>
                <a:cs typeface="+mn-lt"/>
              </a:rPr>
              <a:t>:</a:t>
            </a:r>
            <a:endParaRPr lang="pt-PT" sz="2600" b="1">
              <a:ea typeface="+mn-lt"/>
              <a:cs typeface="+mn-lt"/>
            </a:endParaRP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Each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word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represented</a:t>
            </a:r>
            <a:r>
              <a:rPr lang="pt-PT" sz="2600" dirty="0">
                <a:ea typeface="+mn-lt"/>
                <a:cs typeface="+mn-lt"/>
              </a:rPr>
              <a:t> as a real-</a:t>
            </a:r>
            <a:r>
              <a:rPr lang="pt-PT" sz="2600" dirty="0" err="1">
                <a:ea typeface="+mn-lt"/>
                <a:cs typeface="+mn-lt"/>
              </a:rPr>
              <a:t>valued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vector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within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dirty="0" err="1">
                <a:ea typeface="+mn-lt"/>
                <a:cs typeface="+mn-lt"/>
              </a:rPr>
              <a:t>lower</a:t>
            </a:r>
            <a:r>
              <a:rPr lang="pt-PT" sz="2600" dirty="0">
                <a:ea typeface="+mn-lt"/>
                <a:cs typeface="+mn-lt"/>
              </a:rPr>
              <a:t>-dimensional </a:t>
            </a:r>
            <a:r>
              <a:rPr lang="pt-PT" sz="2600" dirty="0" err="1">
                <a:ea typeface="+mn-lt"/>
                <a:cs typeface="+mn-lt"/>
              </a:rPr>
              <a:t>latent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space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known</a:t>
            </a:r>
            <a:r>
              <a:rPr lang="pt-PT" sz="2600" dirty="0">
                <a:ea typeface="+mn-lt"/>
                <a:cs typeface="+mn-lt"/>
              </a:rPr>
              <a:t> as </a:t>
            </a:r>
            <a:r>
              <a:rPr lang="pt-PT" sz="2600" dirty="0" err="1">
                <a:ea typeface="+mn-lt"/>
                <a:cs typeface="+mn-lt"/>
              </a:rPr>
              <a:t>an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embedding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vector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Words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with</a:t>
            </a:r>
            <a:r>
              <a:rPr lang="pt-PT" sz="2600" dirty="0">
                <a:ea typeface="+mn-lt"/>
                <a:cs typeface="+mn-lt"/>
              </a:rPr>
              <a:t> similar </a:t>
            </a:r>
            <a:r>
              <a:rPr lang="pt-PT" sz="2600" dirty="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related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meanings</a:t>
            </a:r>
            <a:r>
              <a:rPr lang="pt-PT" sz="2600" dirty="0">
                <a:ea typeface="+mn-lt"/>
                <a:cs typeface="+mn-lt"/>
              </a:rPr>
              <a:t> are </a:t>
            </a:r>
            <a:r>
              <a:rPr lang="pt-PT" sz="2600" dirty="0" err="1">
                <a:ea typeface="+mn-lt"/>
                <a:cs typeface="+mn-lt"/>
              </a:rPr>
              <a:t>positioned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close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dirty="0" err="1">
                <a:ea typeface="+mn-lt"/>
                <a:cs typeface="+mn-lt"/>
              </a:rPr>
              <a:t>each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other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within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this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embedding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space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We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will</a:t>
            </a:r>
            <a:r>
              <a:rPr lang="pt-PT" sz="2600" dirty="0">
                <a:ea typeface="+mn-lt"/>
                <a:cs typeface="+mn-lt"/>
              </a:rPr>
              <a:t> cover </a:t>
            </a:r>
            <a:r>
              <a:rPr lang="pt-PT" sz="2600" dirty="0" err="1">
                <a:ea typeface="+mn-lt"/>
                <a:cs typeface="+mn-lt"/>
              </a:rPr>
              <a:t>this</a:t>
            </a:r>
            <a:r>
              <a:rPr lang="pt-PT" sz="2600" dirty="0">
                <a:ea typeface="+mn-lt"/>
                <a:cs typeface="+mn-lt"/>
              </a:rPr>
              <a:t> later!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pic>
        <p:nvPicPr>
          <p:cNvPr id="8" name="Imagem 7" descr="Uma imagem com texto, Tipo de letra, captura de ecrã, file&#10;&#10;Descrição gerada automaticamente">
            <a:extLst>
              <a:ext uri="{FF2B5EF4-FFF2-40B4-BE49-F238E27FC236}">
                <a16:creationId xmlns:a16="http://schemas.microsoft.com/office/drawing/2014/main" id="{03B8E940-A5F1-2C84-A866-8743A7C95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101" y="4681037"/>
            <a:ext cx="52768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7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Representing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Documents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Representing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3</a:t>
            </a:r>
            <a:endParaRPr lang="pt-PT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60551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 are </a:t>
            </a:r>
            <a:r>
              <a:rPr lang="pt-PT" sz="3000" dirty="0" err="1">
                <a:ea typeface="+mn-lt"/>
                <a:cs typeface="+mn-lt"/>
              </a:rPr>
              <a:t>represented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their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respective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IDs</a:t>
            </a:r>
            <a:r>
              <a:rPr lang="pt-PT" sz="3000" dirty="0">
                <a:ea typeface="+mn-lt"/>
                <a:cs typeface="+mn-lt"/>
              </a:rPr>
              <a:t> in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vocabulary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Some </a:t>
            </a:r>
            <a:r>
              <a:rPr lang="pt-PT" sz="2600" dirty="0" err="1">
                <a:ea typeface="+mn-lt"/>
                <a:cs typeface="+mn-lt"/>
              </a:rPr>
              <a:t>words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may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be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>
                <a:ea typeface="+mn-lt"/>
                <a:cs typeface="+mn-lt"/>
              </a:rPr>
              <a:t>out </a:t>
            </a:r>
            <a:r>
              <a:rPr lang="pt-PT" sz="2600" b="1" dirty="0" err="1">
                <a:ea typeface="+mn-lt"/>
                <a:cs typeface="+mn-lt"/>
              </a:rPr>
              <a:t>of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vocabulary</a:t>
            </a:r>
            <a:r>
              <a:rPr lang="pt-PT" sz="2600" dirty="0">
                <a:ea typeface="+mn-lt"/>
                <a:cs typeface="+mn-lt"/>
              </a:rPr>
              <a:t> (OOV).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OOV </a:t>
            </a:r>
            <a:r>
              <a:rPr lang="pt-PT" sz="2600" dirty="0" err="1">
                <a:ea typeface="+mn-lt"/>
                <a:cs typeface="+mn-lt"/>
              </a:rPr>
              <a:t>words</a:t>
            </a:r>
            <a:r>
              <a:rPr lang="pt-PT" sz="2600" dirty="0">
                <a:ea typeface="+mn-lt"/>
                <a:cs typeface="+mn-lt"/>
              </a:rPr>
              <a:t> can </a:t>
            </a:r>
            <a:r>
              <a:rPr lang="pt-PT" sz="2600" dirty="0" err="1">
                <a:ea typeface="+mn-lt"/>
                <a:cs typeface="+mn-lt"/>
              </a:rPr>
              <a:t>be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replaced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by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dirty="0" err="1">
                <a:ea typeface="+mn-lt"/>
                <a:cs typeface="+mn-lt"/>
              </a:rPr>
              <a:t>special</a:t>
            </a:r>
            <a:r>
              <a:rPr lang="pt-PT" sz="2600" dirty="0">
                <a:ea typeface="+mn-lt"/>
                <a:cs typeface="+mn-lt"/>
              </a:rPr>
              <a:t> OOV </a:t>
            </a:r>
            <a:r>
              <a:rPr lang="pt-PT" sz="2600" dirty="0" err="1">
                <a:ea typeface="+mn-lt"/>
                <a:cs typeface="+mn-lt"/>
              </a:rPr>
              <a:t>token</a:t>
            </a:r>
            <a:r>
              <a:rPr lang="pt-PT" sz="2600" dirty="0">
                <a:ea typeface="+mn-lt"/>
                <a:cs typeface="+mn-lt"/>
              </a:rPr>
              <a:t> (</a:t>
            </a:r>
            <a:r>
              <a:rPr lang="pt-PT" sz="2600" dirty="0" err="1">
                <a:ea typeface="+mn-lt"/>
                <a:cs typeface="+mn-lt"/>
              </a:rPr>
              <a:t>if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word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position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matters</a:t>
            </a:r>
            <a:r>
              <a:rPr lang="pt-PT" sz="2600" dirty="0">
                <a:ea typeface="+mn-lt"/>
                <a:cs typeface="+mn-lt"/>
              </a:rPr>
              <a:t>) </a:t>
            </a:r>
            <a:r>
              <a:rPr lang="pt-PT" sz="2600" dirty="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simply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ignored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algn="just"/>
            <a:r>
              <a:rPr lang="pt-PT" sz="3000" dirty="0">
                <a:ea typeface="+mn-lt"/>
                <a:cs typeface="+mn-lt"/>
              </a:rPr>
              <a:t>A </a:t>
            </a:r>
            <a:r>
              <a:rPr lang="pt-PT" sz="3000" dirty="0" err="1">
                <a:ea typeface="+mn-lt"/>
                <a:cs typeface="+mn-lt"/>
              </a:rPr>
              <a:t>document</a:t>
            </a:r>
            <a:r>
              <a:rPr lang="pt-PT" sz="3000" dirty="0">
                <a:ea typeface="+mn-lt"/>
                <a:cs typeface="+mn-lt"/>
              </a:rPr>
              <a:t> can </a:t>
            </a:r>
            <a:r>
              <a:rPr lang="pt-PT" sz="3000" dirty="0" err="1">
                <a:ea typeface="+mn-lt"/>
                <a:cs typeface="+mn-lt"/>
              </a:rPr>
              <a:t>be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represented</a:t>
            </a:r>
            <a:r>
              <a:rPr lang="pt-PT" sz="3000" dirty="0">
                <a:ea typeface="+mn-lt"/>
                <a:cs typeface="+mn-lt"/>
              </a:rPr>
              <a:t> as a </a:t>
            </a:r>
            <a:r>
              <a:rPr lang="pt-PT" sz="3000" b="1" dirty="0" err="1">
                <a:ea typeface="+mn-lt"/>
                <a:cs typeface="+mn-lt"/>
              </a:rPr>
              <a:t>sequence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of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or</a:t>
            </a:r>
            <a:r>
              <a:rPr lang="pt-PT" sz="3000" dirty="0">
                <a:ea typeface="+mn-lt"/>
                <a:cs typeface="+mn-lt"/>
              </a:rPr>
              <a:t> as a </a:t>
            </a:r>
            <a:r>
              <a:rPr lang="pt-PT" sz="3000" b="1" dirty="0" err="1">
                <a:ea typeface="+mn-lt"/>
                <a:cs typeface="+mn-lt"/>
              </a:rPr>
              <a:t>term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vector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In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term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vector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err="1">
                <a:ea typeface="+mn-lt"/>
                <a:cs typeface="+mn-lt"/>
              </a:rPr>
              <a:t>each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element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corresponds</a:t>
            </a:r>
            <a:r>
              <a:rPr lang="pt-PT" sz="2600" dirty="0">
                <a:ea typeface="+mn-lt"/>
                <a:cs typeface="+mn-lt"/>
              </a:rPr>
              <a:t> to a </a:t>
            </a:r>
            <a:r>
              <a:rPr lang="pt-PT" sz="2600" err="1">
                <a:ea typeface="+mn-lt"/>
                <a:cs typeface="+mn-lt"/>
              </a:rPr>
              <a:t>word</a:t>
            </a:r>
            <a:r>
              <a:rPr lang="pt-PT" sz="2600" dirty="0">
                <a:ea typeface="+mn-lt"/>
                <a:cs typeface="+mn-lt"/>
              </a:rPr>
              <a:t> in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vocabulary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value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each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element</a:t>
            </a:r>
            <a:r>
              <a:rPr lang="pt-PT" sz="2600" dirty="0">
                <a:ea typeface="+mn-lt"/>
                <a:cs typeface="+mn-lt"/>
              </a:rPr>
              <a:t> can </a:t>
            </a:r>
            <a:r>
              <a:rPr lang="pt-PT" sz="2600" dirty="0" err="1">
                <a:ea typeface="+mn-lt"/>
                <a:cs typeface="+mn-lt"/>
              </a:rPr>
              <a:t>indicate</a:t>
            </a:r>
            <a:r>
              <a:rPr lang="pt-PT" sz="2600" dirty="0">
                <a:ea typeface="+mn-lt"/>
                <a:cs typeface="+mn-lt"/>
              </a:rPr>
              <a:t>: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dirty="0" err="1">
                <a:ea typeface="+mn-lt"/>
                <a:cs typeface="+mn-lt"/>
              </a:rPr>
              <a:t>The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b="1" dirty="0" err="1">
                <a:ea typeface="+mn-lt"/>
                <a:cs typeface="+mn-lt"/>
              </a:rPr>
              <a:t>presence</a:t>
            </a:r>
            <a:r>
              <a:rPr lang="pt-PT" sz="2200" b="1" dirty="0">
                <a:ea typeface="+mn-lt"/>
                <a:cs typeface="+mn-lt"/>
              </a:rPr>
              <a:t> </a:t>
            </a:r>
            <a:r>
              <a:rPr lang="pt-PT" sz="2200" b="1" dirty="0" err="1">
                <a:ea typeface="+mn-lt"/>
                <a:cs typeface="+mn-lt"/>
              </a:rPr>
              <a:t>or</a:t>
            </a:r>
            <a:r>
              <a:rPr lang="pt-PT" sz="2200" b="1" dirty="0">
                <a:ea typeface="+mn-lt"/>
                <a:cs typeface="+mn-lt"/>
              </a:rPr>
              <a:t> </a:t>
            </a:r>
            <a:r>
              <a:rPr lang="pt-PT" sz="2200" b="1" dirty="0" err="1">
                <a:ea typeface="+mn-lt"/>
                <a:cs typeface="+mn-lt"/>
              </a:rPr>
              <a:t>absence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of</a:t>
            </a:r>
            <a:r>
              <a:rPr lang="pt-PT" sz="2200" dirty="0">
                <a:ea typeface="+mn-lt"/>
                <a:cs typeface="+mn-lt"/>
              </a:rPr>
              <a:t> a </a:t>
            </a:r>
            <a:r>
              <a:rPr lang="pt-PT" sz="2200" dirty="0" err="1">
                <a:ea typeface="+mn-lt"/>
                <a:cs typeface="+mn-lt"/>
              </a:rPr>
              <a:t>word</a:t>
            </a:r>
            <a:r>
              <a:rPr lang="pt-PT" sz="2200" dirty="0">
                <a:ea typeface="+mn-lt"/>
                <a:cs typeface="+mn-lt"/>
              </a:rPr>
              <a:t> (</a:t>
            </a:r>
            <a:r>
              <a:rPr lang="pt-PT" sz="2200" dirty="0" err="1">
                <a:ea typeface="+mn-lt"/>
                <a:cs typeface="+mn-lt"/>
              </a:rPr>
              <a:t>binary</a:t>
            </a:r>
            <a:r>
              <a:rPr lang="pt-PT" sz="2200" dirty="0">
                <a:ea typeface="+mn-lt"/>
                <a:cs typeface="+mn-lt"/>
              </a:rPr>
              <a:t>: 0/1)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dirty="0" err="1">
                <a:ea typeface="+mn-lt"/>
                <a:cs typeface="+mn-lt"/>
              </a:rPr>
              <a:t>The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b="1" dirty="0" err="1">
                <a:ea typeface="+mn-lt"/>
                <a:cs typeface="+mn-lt"/>
              </a:rPr>
              <a:t>frequency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of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the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word</a:t>
            </a:r>
            <a:r>
              <a:rPr lang="pt-PT" sz="2200" dirty="0">
                <a:ea typeface="+mn-lt"/>
                <a:cs typeface="+mn-lt"/>
              </a:rPr>
              <a:t> (</a:t>
            </a:r>
            <a:r>
              <a:rPr lang="pt-PT" sz="2200" dirty="0" err="1">
                <a:ea typeface="+mn-lt"/>
                <a:cs typeface="+mn-lt"/>
              </a:rPr>
              <a:t>integer</a:t>
            </a:r>
            <a:r>
              <a:rPr lang="pt-PT" sz="2200" dirty="0">
                <a:ea typeface="+mn-lt"/>
                <a:cs typeface="+mn-lt"/>
              </a:rPr>
              <a:t>)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dirty="0" err="1">
                <a:ea typeface="+mn-lt"/>
                <a:cs typeface="+mn-lt"/>
              </a:rPr>
              <a:t>The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b="1" dirty="0" err="1">
                <a:ea typeface="+mn-lt"/>
                <a:cs typeface="+mn-lt"/>
              </a:rPr>
              <a:t>importance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of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the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word</a:t>
            </a:r>
            <a:r>
              <a:rPr lang="pt-PT" sz="2200" dirty="0">
                <a:ea typeface="+mn-lt"/>
                <a:cs typeface="+mn-lt"/>
              </a:rPr>
              <a:t> (real-</a:t>
            </a:r>
            <a:r>
              <a:rPr lang="pt-PT" sz="2200" dirty="0" err="1">
                <a:ea typeface="+mn-lt"/>
                <a:cs typeface="+mn-lt"/>
              </a:rPr>
              <a:t>valued</a:t>
            </a:r>
            <a:r>
              <a:rPr lang="pt-PT" sz="2200" dirty="0">
                <a:ea typeface="+mn-lt"/>
                <a:cs typeface="+mn-lt"/>
              </a:rPr>
              <a:t> score).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5336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Representing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Documents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Representing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3</a:t>
            </a:r>
            <a:endParaRPr lang="pt-PT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730C6A78-F26E-795C-09F2-4D8A219DAC71}"/>
              </a:ext>
            </a:extLst>
          </p:cNvPr>
          <p:cNvGraphicFramePr>
            <a:graphicFrameLocks noGrp="1"/>
          </p:cNvGraphicFramePr>
          <p:nvPr/>
        </p:nvGraphicFramePr>
        <p:xfrm>
          <a:off x="4858051" y="1849190"/>
          <a:ext cx="1852006" cy="2595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01">
                  <a:extLst>
                    <a:ext uri="{9D8B030D-6E8A-4147-A177-3AD203B41FA5}">
                      <a16:colId xmlns:a16="http://schemas.microsoft.com/office/drawing/2014/main" val="2062540408"/>
                    </a:ext>
                  </a:extLst>
                </a:gridCol>
                <a:gridCol w="1349705">
                  <a:extLst>
                    <a:ext uri="{9D8B030D-6E8A-4147-A177-3AD203B41FA5}">
                      <a16:colId xmlns:a16="http://schemas.microsoft.com/office/drawing/2014/main" val="3407610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Term</a:t>
                      </a:r>
                      <a:endParaRPr lang="pt-PT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93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each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400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word</a:t>
                      </a:r>
                      <a:endParaRPr lang="pt-PT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assigned</a:t>
                      </a:r>
                      <a:endParaRPr lang="pt-PT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142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unique</a:t>
                      </a:r>
                      <a:endParaRPr lang="pt-PT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149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97271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573844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160591BB-2A41-BCDB-360D-75D0418E2415}"/>
              </a:ext>
            </a:extLst>
          </p:cNvPr>
          <p:cNvSpPr txBox="1"/>
          <p:nvPr/>
        </p:nvSpPr>
        <p:spPr>
          <a:xfrm>
            <a:off x="4862763" y="1323474"/>
            <a:ext cx="18548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400" err="1"/>
              <a:t>Vocabulary</a:t>
            </a:r>
            <a:endParaRPr lang="pt-PT" sz="240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2877295-A7B3-F6EF-A62A-713F5A162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646" y="5759868"/>
            <a:ext cx="2505075" cy="3714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C2054E7-0509-DA59-FA9E-A0A940649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971" y="4639176"/>
            <a:ext cx="3400425" cy="2667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E77626-95C5-DCE0-B68B-DF3A83197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647" y="5161547"/>
            <a:ext cx="25050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4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Representing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a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Collection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Documents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Representing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3</a:t>
            </a:r>
            <a:endParaRPr lang="pt-PT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60551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err="1">
                <a:ea typeface="+mn-lt"/>
                <a:cs typeface="+mn-lt"/>
              </a:rPr>
              <a:t>Document-term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matrix</a:t>
            </a:r>
            <a:r>
              <a:rPr lang="pt-PT" sz="300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where</a:t>
            </a:r>
            <a:r>
              <a:rPr lang="pt-PT" sz="3000">
                <a:ea typeface="+mn-lt"/>
                <a:cs typeface="+mn-lt"/>
              </a:rPr>
              <a:t>:</a:t>
            </a:r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Rows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correspond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dirty="0" err="1">
                <a:ea typeface="+mn-lt"/>
                <a:cs typeface="+mn-lt"/>
              </a:rPr>
              <a:t>documents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Columns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correspond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dirty="0" err="1">
                <a:ea typeface="+mn-lt"/>
                <a:cs typeface="+mn-lt"/>
              </a:rPr>
              <a:t>terms</a:t>
            </a:r>
            <a:r>
              <a:rPr lang="pt-PT" sz="2600" dirty="0">
                <a:ea typeface="+mn-lt"/>
                <a:cs typeface="+mn-lt"/>
              </a:rPr>
              <a:t> in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vocabulary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algn="just"/>
            <a:r>
              <a:rPr lang="pt-PT" sz="3000" dirty="0" err="1">
                <a:ea typeface="+mn-lt"/>
                <a:cs typeface="+mn-lt"/>
              </a:rPr>
              <a:t>Generally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obtained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matrix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huge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but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most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values</a:t>
            </a:r>
            <a:r>
              <a:rPr lang="pt-PT" sz="3000" dirty="0">
                <a:ea typeface="+mn-lt"/>
                <a:cs typeface="+mn-lt"/>
              </a:rPr>
              <a:t> are zeros (</a:t>
            </a:r>
            <a:r>
              <a:rPr lang="pt-PT" sz="3000" dirty="0" err="1">
                <a:ea typeface="+mn-lt"/>
                <a:cs typeface="+mn-lt"/>
              </a:rPr>
              <a:t>sparse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matrix</a:t>
            </a:r>
            <a:r>
              <a:rPr lang="pt-PT" sz="3000" dirty="0">
                <a:ea typeface="+mn-lt"/>
                <a:cs typeface="+mn-lt"/>
              </a:rPr>
              <a:t>).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pic>
        <p:nvPicPr>
          <p:cNvPr id="3" name="Imagem 2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C4BB51E3-8386-B8F1-A910-E6A0E62BC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988" y="4110288"/>
            <a:ext cx="32480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5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One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-Hot-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Encoding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Representing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3</a:t>
            </a:r>
            <a:endParaRPr lang="pt-PT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355"/>
            <a:ext cx="11040761" cy="5041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err="1">
                <a:ea typeface="+mn-lt"/>
                <a:cs typeface="+mn-lt"/>
              </a:rPr>
              <a:t>Each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word</a:t>
            </a:r>
            <a:r>
              <a:rPr lang="pt-PT" sz="3000">
                <a:ea typeface="+mn-lt"/>
                <a:cs typeface="+mn-lt"/>
              </a:rPr>
              <a:t> in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vocabulary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is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represented</a:t>
            </a:r>
            <a:r>
              <a:rPr lang="pt-PT" sz="3000">
                <a:ea typeface="+mn-lt"/>
                <a:cs typeface="+mn-lt"/>
              </a:rPr>
              <a:t> as </a:t>
            </a:r>
            <a:r>
              <a:rPr lang="pt-PT" sz="3000" b="1">
                <a:ea typeface="+mn-lt"/>
                <a:cs typeface="+mn-lt"/>
              </a:rPr>
              <a:t>a </a:t>
            </a:r>
            <a:r>
              <a:rPr lang="pt-PT" sz="3000" b="1" err="1">
                <a:ea typeface="+mn-lt"/>
                <a:cs typeface="+mn-lt"/>
              </a:rPr>
              <a:t>vector</a:t>
            </a:r>
            <a:r>
              <a:rPr lang="pt-PT" sz="3000" b="1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where</a:t>
            </a:r>
            <a:r>
              <a:rPr lang="pt-PT" sz="3000" b="1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all</a:t>
            </a:r>
            <a:r>
              <a:rPr lang="pt-PT" sz="3000" b="1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elements</a:t>
            </a:r>
            <a:r>
              <a:rPr lang="pt-PT" sz="3000" b="1">
                <a:ea typeface="+mn-lt"/>
                <a:cs typeface="+mn-lt"/>
              </a:rPr>
              <a:t> are zero </a:t>
            </a:r>
            <a:r>
              <a:rPr lang="pt-PT" sz="3000" b="1" err="1">
                <a:ea typeface="+mn-lt"/>
                <a:cs typeface="+mn-lt"/>
              </a:rPr>
              <a:t>except</a:t>
            </a:r>
            <a:r>
              <a:rPr lang="pt-PT" sz="3000" b="1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one</a:t>
            </a:r>
            <a:r>
              <a:rPr lang="pt-PT" sz="3000">
                <a:ea typeface="+mn-lt"/>
                <a:cs typeface="+mn-lt"/>
              </a:rPr>
              <a:t> (</a:t>
            </a:r>
            <a:r>
              <a:rPr lang="pt-PT" sz="3000" err="1">
                <a:ea typeface="+mn-lt"/>
                <a:cs typeface="+mn-lt"/>
              </a:rPr>
              <a:t>corresponding</a:t>
            </a:r>
            <a:r>
              <a:rPr lang="pt-PT" sz="3000">
                <a:ea typeface="+mn-lt"/>
                <a:cs typeface="+mn-lt"/>
              </a:rPr>
              <a:t> to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index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of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word</a:t>
            </a:r>
            <a:r>
              <a:rPr lang="pt-PT" sz="3000">
                <a:ea typeface="+mn-lt"/>
                <a:cs typeface="+mn-lt"/>
              </a:rPr>
              <a:t>).</a:t>
            </a:r>
          </a:p>
          <a:p>
            <a:pPr algn="just"/>
            <a:r>
              <a:rPr lang="pt-PT" sz="3000" b="1" err="1">
                <a:ea typeface="+mn-lt"/>
                <a:cs typeface="+mn-lt"/>
              </a:rPr>
              <a:t>Very</a:t>
            </a:r>
            <a:r>
              <a:rPr lang="pt-PT" sz="3000" b="1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sparse</a:t>
            </a:r>
            <a:r>
              <a:rPr lang="pt-PT" sz="3000">
                <a:ea typeface="+mn-lt"/>
                <a:cs typeface="+mn-lt"/>
              </a:rPr>
              <a:t>, </a:t>
            </a:r>
            <a:r>
              <a:rPr lang="pt-PT" sz="3000" b="1" err="1">
                <a:ea typeface="+mn-lt"/>
                <a:cs typeface="+mn-lt"/>
              </a:rPr>
              <a:t>high</a:t>
            </a:r>
            <a:r>
              <a:rPr lang="pt-PT" sz="3000" b="1">
                <a:ea typeface="+mn-lt"/>
                <a:cs typeface="+mn-lt"/>
              </a:rPr>
              <a:t>-dimensional</a:t>
            </a:r>
            <a:r>
              <a:rPr lang="pt-PT" sz="300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and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lacks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information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about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semantic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relationships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between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words</a:t>
            </a:r>
            <a:r>
              <a:rPr lang="pt-PT" sz="3000">
                <a:ea typeface="+mn-lt"/>
                <a:cs typeface="+mn-lt"/>
              </a:rPr>
              <a:t>.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340B4D7D-A7CE-D77D-8639-F072B4698A90}"/>
              </a:ext>
            </a:extLst>
          </p:cNvPr>
          <p:cNvGraphicFramePr>
            <a:graphicFrameLocks noGrp="1"/>
          </p:cNvGraphicFramePr>
          <p:nvPr/>
        </p:nvGraphicFramePr>
        <p:xfrm>
          <a:off x="925830" y="4094226"/>
          <a:ext cx="2412232" cy="2225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116">
                  <a:extLst>
                    <a:ext uri="{9D8B030D-6E8A-4147-A177-3AD203B41FA5}">
                      <a16:colId xmlns:a16="http://schemas.microsoft.com/office/drawing/2014/main" val="4059633076"/>
                    </a:ext>
                  </a:extLst>
                </a:gridCol>
                <a:gridCol w="1206116">
                  <a:extLst>
                    <a:ext uri="{9D8B030D-6E8A-4147-A177-3AD203B41FA5}">
                      <a16:colId xmlns:a16="http://schemas.microsoft.com/office/drawing/2014/main" val="1610078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74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679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36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218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11142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797551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692359BE-0767-D2F7-0AED-EE5F556D0360}"/>
              </a:ext>
            </a:extLst>
          </p:cNvPr>
          <p:cNvGraphicFramePr>
            <a:graphicFrameLocks noGrp="1"/>
          </p:cNvGraphicFramePr>
          <p:nvPr/>
        </p:nvGraphicFramePr>
        <p:xfrm>
          <a:off x="5735955" y="4094226"/>
          <a:ext cx="539856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640">
                  <a:extLst>
                    <a:ext uri="{9D8B030D-6E8A-4147-A177-3AD203B41FA5}">
                      <a16:colId xmlns:a16="http://schemas.microsoft.com/office/drawing/2014/main" val="3554275201"/>
                    </a:ext>
                  </a:extLst>
                </a:gridCol>
                <a:gridCol w="1349640">
                  <a:extLst>
                    <a:ext uri="{9D8B030D-6E8A-4147-A177-3AD203B41FA5}">
                      <a16:colId xmlns:a16="http://schemas.microsoft.com/office/drawing/2014/main" val="3820217734"/>
                    </a:ext>
                  </a:extLst>
                </a:gridCol>
                <a:gridCol w="1349640">
                  <a:extLst>
                    <a:ext uri="{9D8B030D-6E8A-4147-A177-3AD203B41FA5}">
                      <a16:colId xmlns:a16="http://schemas.microsoft.com/office/drawing/2014/main" val="2530550378"/>
                    </a:ext>
                  </a:extLst>
                </a:gridCol>
                <a:gridCol w="1349640">
                  <a:extLst>
                    <a:ext uri="{9D8B030D-6E8A-4147-A177-3AD203B41FA5}">
                      <a16:colId xmlns:a16="http://schemas.microsoft.com/office/drawing/2014/main" val="3868050545"/>
                    </a:ext>
                  </a:extLst>
                </a:gridCol>
              </a:tblGrid>
              <a:tr h="272591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err="1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105724"/>
                  </a:ext>
                </a:extLst>
              </a:tr>
              <a:tr h="272591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599631"/>
                  </a:ext>
                </a:extLst>
              </a:tr>
              <a:tr h="272591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034307"/>
                  </a:ext>
                </a:extLst>
              </a:tr>
              <a:tr h="272591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60812"/>
                  </a:ext>
                </a:extLst>
              </a:tr>
              <a:tr h="272591"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82355"/>
                  </a:ext>
                </a:extLst>
              </a:tr>
              <a:tr h="2725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869902"/>
                  </a:ext>
                </a:extLst>
              </a:tr>
            </a:tbl>
          </a:graphicData>
        </a:graphic>
      </p:graphicFrame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D8889542-79BE-C931-51B7-99561369366B}"/>
              </a:ext>
            </a:extLst>
          </p:cNvPr>
          <p:cNvSpPr/>
          <p:nvPr/>
        </p:nvSpPr>
        <p:spPr>
          <a:xfrm>
            <a:off x="3727621" y="4819134"/>
            <a:ext cx="1544594" cy="7722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41150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26</vt:i4>
      </vt:variant>
    </vt:vector>
  </HeadingPairs>
  <TitlesOfParts>
    <vt:vector size="27" baseType="lpstr">
      <vt:lpstr>Tema do Office</vt:lpstr>
      <vt:lpstr>Apresentação do PowerPoint</vt:lpstr>
      <vt:lpstr>Apresentação do PowerPoint</vt:lpstr>
      <vt:lpstr>Representing Text</vt:lpstr>
      <vt:lpstr>Representing Words</vt:lpstr>
      <vt:lpstr>Representing Words</vt:lpstr>
      <vt:lpstr>Representing Documents</vt:lpstr>
      <vt:lpstr>Representing Documents</vt:lpstr>
      <vt:lpstr>Representing a Collection of Documents</vt:lpstr>
      <vt:lpstr>One-Hot-Encoding</vt:lpstr>
      <vt:lpstr>One-Hot-Encoding</vt:lpstr>
      <vt:lpstr>One-Hot-Encoding</vt:lpstr>
      <vt:lpstr>Exercise: One-Hot-Encoding</vt:lpstr>
      <vt:lpstr>Bag of Words</vt:lpstr>
      <vt:lpstr>Bag of Words</vt:lpstr>
      <vt:lpstr>Bag of Words</vt:lpstr>
      <vt:lpstr>Bag of Words</vt:lpstr>
      <vt:lpstr>Bag of Words</vt:lpstr>
      <vt:lpstr>Exercise: Bag of Words</vt:lpstr>
      <vt:lpstr>N-gram</vt:lpstr>
      <vt:lpstr>Exercise: N-gram</vt:lpstr>
      <vt:lpstr>TF-IDF</vt:lpstr>
      <vt:lpstr>TF-IDF</vt:lpstr>
      <vt:lpstr>TF-IDF</vt:lpstr>
      <vt:lpstr>Exercide: TF-IDF</vt:lpstr>
      <vt:lpstr> Vector Embedding of Words</vt:lpstr>
      <vt:lpstr>Word Embeddings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116</cp:revision>
  <dcterms:created xsi:type="dcterms:W3CDTF">2024-09-13T10:38:43Z</dcterms:created>
  <dcterms:modified xsi:type="dcterms:W3CDTF">2024-09-26T12:32:11Z</dcterms:modified>
</cp:coreProperties>
</file>