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317" r:id="rId3"/>
    <p:sldId id="319" r:id="rId4"/>
    <p:sldId id="320" r:id="rId5"/>
    <p:sldId id="321" r:id="rId6"/>
    <p:sldId id="322" r:id="rId7"/>
    <p:sldId id="326" r:id="rId8"/>
    <p:sldId id="324" r:id="rId9"/>
    <p:sldId id="325" r:id="rId10"/>
    <p:sldId id="331" r:id="rId11"/>
    <p:sldId id="332" r:id="rId12"/>
    <p:sldId id="327" r:id="rId13"/>
    <p:sldId id="328" r:id="rId14"/>
    <p:sldId id="318" r:id="rId15"/>
    <p:sldId id="333" r:id="rId1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A4C28C-AE32-0211-8D32-73DA8BBCF05D}" v="1383" dt="2024-09-23T19:49:52.5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26/09/2024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26/09/2024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26/09/2024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26/09/2024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26/09/2024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26/09/2024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26/09/2024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26/09/2024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26/09/2024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26/09/2024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26/09/2024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26/09/2024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0053499-3647-36B4-C2DB-60949CBC284A}"/>
              </a:ext>
            </a:extLst>
          </p:cNvPr>
          <p:cNvSpPr>
            <a:spLocks noGrp="1"/>
          </p:cNvSpPr>
          <p:nvPr/>
        </p:nvSpPr>
        <p:spPr>
          <a:xfrm>
            <a:off x="562550" y="2327702"/>
            <a:ext cx="11067585" cy="1037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err="1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Behavior</a:t>
            </a:r>
            <a:r>
              <a:rPr lang="pt-PT" b="1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 </a:t>
            </a:r>
            <a:r>
              <a:rPr lang="pt-PT" b="1" err="1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Analysis</a:t>
            </a:r>
            <a:r>
              <a:rPr lang="pt-PT" b="1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 Technologies</a:t>
            </a:r>
            <a:endParaRPr lang="pt-PT" b="1">
              <a:latin typeface="Cambria"/>
              <a:ea typeface="+mj-lt"/>
              <a:cs typeface="+mj-lt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F56B029F-39A9-47C6-AC5F-828B5B6B4CB9}"/>
              </a:ext>
            </a:extLst>
          </p:cNvPr>
          <p:cNvSpPr>
            <a:spLocks noGrp="1"/>
          </p:cNvSpPr>
          <p:nvPr/>
        </p:nvSpPr>
        <p:spPr>
          <a:xfrm>
            <a:off x="1521732" y="500827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000" b="1" err="1">
                <a:ea typeface="+mn-lt"/>
                <a:cs typeface="+mn-lt"/>
              </a:rPr>
              <a:t>Applied</a:t>
            </a:r>
            <a:r>
              <a:rPr lang="pt-PT" sz="2000" b="1">
                <a:ea typeface="+mn-lt"/>
                <a:cs typeface="+mn-lt"/>
              </a:rPr>
              <a:t> Data </a:t>
            </a:r>
            <a:r>
              <a:rPr lang="pt-PT" sz="2000" b="1" err="1">
                <a:ea typeface="+mn-lt"/>
                <a:cs typeface="+mn-lt"/>
              </a:rPr>
              <a:t>Science</a:t>
            </a:r>
            <a:endParaRPr lang="pt-PT" b="1" err="1"/>
          </a:p>
          <a:p>
            <a:r>
              <a:rPr lang="pt-PT" sz="2000" b="1"/>
              <a:t>2024/2025</a:t>
            </a:r>
            <a:endParaRPr lang="pt-PT" sz="2000" b="1">
              <a:cs typeface="Calibri"/>
            </a:endParaRPr>
          </a:p>
        </p:txBody>
      </p:sp>
      <p:pic>
        <p:nvPicPr>
          <p:cNvPr id="9" name="Imagem 8" descr="Portal do Colaborador">
            <a:extLst>
              <a:ext uri="{FF2B5EF4-FFF2-40B4-BE49-F238E27FC236}">
                <a16:creationId xmlns:a16="http://schemas.microsoft.com/office/drawing/2014/main" id="{2B601A01-9B7B-BA13-BEF4-FEC8884D3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01" y="130979"/>
            <a:ext cx="3561239" cy="1650054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4330246" y="150133"/>
            <a:ext cx="7859486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7851EF0-06B4-C9BF-8969-A919CD805DF2}"/>
              </a:ext>
            </a:extLst>
          </p:cNvPr>
          <p:cNvSpPr/>
          <p:nvPr/>
        </p:nvSpPr>
        <p:spPr>
          <a:xfrm>
            <a:off x="-198212" y="150132"/>
            <a:ext cx="283029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B8E3643-4B25-37B8-1D83-D8BB0F05358F}"/>
              </a:ext>
            </a:extLst>
          </p:cNvPr>
          <p:cNvSpPr txBox="1"/>
          <p:nvPr/>
        </p:nvSpPr>
        <p:spPr>
          <a:xfrm>
            <a:off x="1494971" y="3369062"/>
            <a:ext cx="92020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2800" b="1" dirty="0" err="1">
                <a:solidFill>
                  <a:srgbClr val="595959"/>
                </a:solidFill>
                <a:latin typeface="Calibri"/>
                <a:cs typeface="Calibri"/>
              </a:rPr>
              <a:t>Session</a:t>
            </a:r>
            <a:r>
              <a:rPr lang="pt-PT" sz="2800" b="1" dirty="0">
                <a:solidFill>
                  <a:srgbClr val="595959"/>
                </a:solidFill>
                <a:latin typeface="Calibri"/>
                <a:cs typeface="Calibri"/>
              </a:rPr>
              <a:t> 4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9666F2D-333D-FE50-82D2-088CE3443EB8}"/>
              </a:ext>
            </a:extLst>
          </p:cNvPr>
          <p:cNvSpPr txBox="1"/>
          <p:nvPr/>
        </p:nvSpPr>
        <p:spPr>
          <a:xfrm>
            <a:off x="2479200" y="4242795"/>
            <a:ext cx="724289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600" b="1" dirty="0" err="1">
                <a:latin typeface="Calibri"/>
                <a:ea typeface="Calibri"/>
                <a:cs typeface="Calibri"/>
              </a:rPr>
              <a:t>Text</a:t>
            </a:r>
            <a:r>
              <a:rPr lang="pt-PT" sz="3600" b="1" dirty="0">
                <a:latin typeface="Calibri"/>
                <a:ea typeface="Calibri"/>
                <a:cs typeface="Calibri"/>
              </a:rPr>
              <a:t> 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Similarity</a:t>
            </a:r>
          </a:p>
        </p:txBody>
      </p:sp>
    </p:spTree>
    <p:extLst>
      <p:ext uri="{BB962C8B-B14F-4D97-AF65-F5344CB8AC3E}">
        <p14:creationId xmlns:p14="http://schemas.microsoft.com/office/powerpoint/2010/main" val="2334531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Cosine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Similarity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–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Geometric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Interpretation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Text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Similarity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4</a:t>
            </a:r>
            <a:endParaRPr lang="pt-PT" dirty="0"/>
          </a:p>
        </p:txBody>
      </p:sp>
      <p:pic>
        <p:nvPicPr>
          <p:cNvPr id="8" name="Imagem 7" descr="Uma imagem com texto, diagrama, file, Tipo de letra&#10;&#10;Descrição gerada automaticamente">
            <a:extLst>
              <a:ext uri="{FF2B5EF4-FFF2-40B4-BE49-F238E27FC236}">
                <a16:creationId xmlns:a16="http://schemas.microsoft.com/office/drawing/2014/main" id="{23BAEC6B-ED51-05FD-AADD-E800FAC8B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650" y="1938337"/>
            <a:ext cx="864870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734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Cosine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Similarity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–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Geometric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Interpretation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Text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Similarity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4</a:t>
            </a:r>
            <a:endParaRPr lang="pt-PT" dirty="0"/>
          </a:p>
        </p:txBody>
      </p:sp>
      <p:pic>
        <p:nvPicPr>
          <p:cNvPr id="3" name="Imagem 2" descr="Uma imagem com texto, file, diagrama, Tipo de letra&#10;&#10;Descrição gerada automaticamente">
            <a:extLst>
              <a:ext uri="{FF2B5EF4-FFF2-40B4-BE49-F238E27FC236}">
                <a16:creationId xmlns:a16="http://schemas.microsoft.com/office/drawing/2014/main" id="{F7876FA3-265E-1F98-642C-1E6611BF0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650" y="1938337"/>
            <a:ext cx="864870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181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Cosine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Similarity</a:t>
            </a:r>
            <a:endParaRPr lang="pt-PT" sz="3600" b="1" dirty="0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Text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Similarity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4</a:t>
            </a:r>
            <a:endParaRPr lang="pt-PT" dirty="0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1110945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 dirty="0" err="1">
                <a:ea typeface="+mn-lt"/>
                <a:cs typeface="+mn-lt"/>
              </a:rPr>
              <a:t>Example</a:t>
            </a:r>
            <a:r>
              <a:rPr lang="pt-PT" sz="3000" dirty="0">
                <a:ea typeface="+mn-lt"/>
                <a:cs typeface="+mn-lt"/>
              </a:rPr>
              <a:t>:</a:t>
            </a:r>
          </a:p>
        </p:txBody>
      </p:sp>
      <p:pic>
        <p:nvPicPr>
          <p:cNvPr id="3" name="Imagem 2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DD187650-9CBA-C68D-528C-19D2D0256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637" y="1714757"/>
            <a:ext cx="8848725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658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Edit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(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Levenshtein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)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Distance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Text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Similarity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4</a:t>
            </a:r>
            <a:endParaRPr lang="pt-PT" dirty="0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1110945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minimum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number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single-</a:t>
            </a:r>
            <a:r>
              <a:rPr lang="pt-PT" sz="3000" dirty="0" err="1">
                <a:ea typeface="+mn-lt"/>
                <a:cs typeface="+mn-lt"/>
              </a:rPr>
              <a:t>character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edits</a:t>
            </a:r>
            <a:r>
              <a:rPr lang="pt-PT" sz="3000" dirty="0">
                <a:ea typeface="+mn-lt"/>
                <a:cs typeface="+mn-lt"/>
              </a:rPr>
              <a:t> (</a:t>
            </a:r>
            <a:r>
              <a:rPr lang="pt-PT" sz="3000" dirty="0" err="1">
                <a:ea typeface="+mn-lt"/>
                <a:cs typeface="+mn-lt"/>
              </a:rPr>
              <a:t>insertions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dirty="0" err="1">
                <a:ea typeface="+mn-lt"/>
                <a:cs typeface="+mn-lt"/>
              </a:rPr>
              <a:t>deletions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dirty="0" err="1">
                <a:ea typeface="+mn-lt"/>
                <a:cs typeface="+mn-lt"/>
              </a:rPr>
              <a:t>substitutions</a:t>
            </a:r>
            <a:r>
              <a:rPr lang="pt-PT" sz="3000" dirty="0">
                <a:ea typeface="+mn-lt"/>
                <a:cs typeface="+mn-lt"/>
              </a:rPr>
              <a:t>) </a:t>
            </a:r>
            <a:r>
              <a:rPr lang="pt-PT" sz="3000" dirty="0" err="1">
                <a:ea typeface="+mn-lt"/>
                <a:cs typeface="+mn-lt"/>
              </a:rPr>
              <a:t>required</a:t>
            </a:r>
            <a:r>
              <a:rPr lang="pt-PT" sz="3000" dirty="0">
                <a:ea typeface="+mn-lt"/>
                <a:cs typeface="+mn-lt"/>
              </a:rPr>
              <a:t> to </a:t>
            </a:r>
            <a:r>
              <a:rPr lang="pt-PT" sz="3000" dirty="0" err="1">
                <a:ea typeface="+mn-lt"/>
                <a:cs typeface="+mn-lt"/>
              </a:rPr>
              <a:t>transform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one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string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into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another</a:t>
            </a:r>
            <a:r>
              <a:rPr lang="pt-PT" sz="3000" dirty="0">
                <a:ea typeface="+mn-lt"/>
                <a:cs typeface="+mn-lt"/>
              </a:rPr>
              <a:t>.</a:t>
            </a:r>
          </a:p>
          <a:p>
            <a:pPr algn="just"/>
            <a:endParaRPr lang="pt-PT" sz="3000" dirty="0">
              <a:ea typeface="+mn-lt"/>
              <a:cs typeface="+mn-lt"/>
            </a:endParaRPr>
          </a:p>
          <a:p>
            <a:pPr algn="just"/>
            <a:endParaRPr lang="pt-PT" sz="3000" dirty="0">
              <a:ea typeface="+mn-lt"/>
              <a:cs typeface="+mn-lt"/>
            </a:endParaRPr>
          </a:p>
        </p:txBody>
      </p:sp>
      <p:pic>
        <p:nvPicPr>
          <p:cNvPr id="3" name="Imagem 2" descr="Uma imagem com texto, Tipo de letra, número, branco&#10;&#10;Descrição gerada automaticamente">
            <a:extLst>
              <a:ext uri="{FF2B5EF4-FFF2-40B4-BE49-F238E27FC236}">
                <a16:creationId xmlns:a16="http://schemas.microsoft.com/office/drawing/2014/main" id="{E8BB23E9-A871-7C45-48C1-D6F37CA96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3764" y="3009901"/>
            <a:ext cx="4474175" cy="250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812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Text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Similarity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Text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Similarity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4</a:t>
            </a:r>
            <a:endParaRPr lang="pt-PT" dirty="0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1110945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 dirty="0" err="1">
                <a:ea typeface="+mn-lt"/>
                <a:cs typeface="+mn-lt"/>
              </a:rPr>
              <a:t>Tasks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requiring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text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similarity</a:t>
            </a:r>
            <a:endParaRPr lang="pt-PT" sz="3000">
              <a:ea typeface="+mn-lt"/>
              <a:cs typeface="+mn-lt"/>
            </a:endParaRPr>
          </a:p>
          <a:p>
            <a:pPr algn="just"/>
            <a:endParaRPr lang="pt-PT" sz="30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Clustering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Documents</a:t>
            </a: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Recommending</a:t>
            </a:r>
            <a:r>
              <a:rPr lang="pt-PT" sz="2600" dirty="0">
                <a:ea typeface="+mn-lt"/>
                <a:cs typeface="+mn-lt"/>
              </a:rPr>
              <a:t> Similar </a:t>
            </a:r>
            <a:r>
              <a:rPr lang="pt-PT" sz="2600" dirty="0" err="1">
                <a:ea typeface="+mn-lt"/>
                <a:cs typeface="+mn-lt"/>
              </a:rPr>
              <a:t>Products</a:t>
            </a: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Detecting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Plagiarism</a:t>
            </a: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Search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Engines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and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Information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Retrieval</a:t>
            </a:r>
            <a:endParaRPr lang="pt-PT" sz="26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45511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Exercises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Text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Similarity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4</a:t>
            </a:r>
            <a:endParaRPr lang="pt-PT" dirty="0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1110945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 dirty="0" err="1">
                <a:ea typeface="+mn-lt"/>
                <a:cs typeface="+mn-lt"/>
              </a:rPr>
              <a:t>Implement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jaccard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and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cosine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similarity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with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numpy</a:t>
            </a:r>
            <a:r>
              <a:rPr lang="pt-PT" sz="3000" dirty="0">
                <a:ea typeface="+mn-lt"/>
                <a:cs typeface="+mn-lt"/>
              </a:rPr>
              <a:t>.</a:t>
            </a:r>
          </a:p>
          <a:p>
            <a:pPr algn="just"/>
            <a:endParaRPr lang="pt-PT" sz="3000" dirty="0">
              <a:ea typeface="+mn-lt"/>
              <a:cs typeface="+mn-lt"/>
            </a:endParaRPr>
          </a:p>
          <a:p>
            <a:pPr algn="just"/>
            <a:r>
              <a:rPr lang="pt-PT" sz="3000" err="1">
                <a:ea typeface="+mn-lt"/>
                <a:cs typeface="+mn-lt"/>
              </a:rPr>
              <a:t>Test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implemented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functions</a:t>
            </a:r>
            <a:r>
              <a:rPr lang="pt-PT" sz="3000" dirty="0">
                <a:ea typeface="+mn-lt"/>
                <a:cs typeface="+mn-lt"/>
              </a:rPr>
              <a:t>. </a:t>
            </a:r>
            <a:r>
              <a:rPr lang="pt-PT" sz="3000" err="1">
                <a:ea typeface="+mn-lt"/>
                <a:cs typeface="+mn-lt"/>
              </a:rPr>
              <a:t>Create</a:t>
            </a:r>
            <a:r>
              <a:rPr lang="pt-PT" sz="3000" dirty="0">
                <a:ea typeface="+mn-lt"/>
                <a:cs typeface="+mn-lt"/>
              </a:rPr>
              <a:t> na </a:t>
            </a:r>
            <a:r>
              <a:rPr lang="pt-PT" sz="3000" err="1">
                <a:ea typeface="+mn-lt"/>
                <a:cs typeface="+mn-lt"/>
              </a:rPr>
              <a:t>heat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map</a:t>
            </a:r>
            <a:r>
              <a:rPr lang="pt-PT" sz="3000" dirty="0">
                <a:ea typeface="+mn-lt"/>
                <a:cs typeface="+mn-lt"/>
              </a:rPr>
              <a:t> to compare </a:t>
            </a:r>
            <a:r>
              <a:rPr lang="pt-PT" sz="3000" err="1">
                <a:ea typeface="+mn-lt"/>
                <a:cs typeface="+mn-lt"/>
              </a:rPr>
              <a:t>sentence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similarity</a:t>
            </a:r>
            <a:r>
              <a:rPr lang="pt-PT" sz="3000" dirty="0">
                <a:ea typeface="+mn-lt"/>
                <a:cs typeface="+mn-lt"/>
              </a:rPr>
              <a:t>.</a:t>
            </a:r>
          </a:p>
          <a:p>
            <a:pPr algn="just"/>
            <a:endParaRPr lang="pt-PT" sz="3000" dirty="0">
              <a:ea typeface="+mn-lt"/>
              <a:cs typeface="+mn-lt"/>
            </a:endParaRPr>
          </a:p>
          <a:p>
            <a:pPr algn="just"/>
            <a:r>
              <a:rPr lang="pt-PT" sz="3000" dirty="0" err="1">
                <a:ea typeface="+mn-lt"/>
                <a:cs typeface="+mn-lt"/>
              </a:rPr>
              <a:t>Implement</a:t>
            </a:r>
            <a:r>
              <a:rPr lang="pt-PT" sz="3000" dirty="0">
                <a:ea typeface="+mn-lt"/>
                <a:cs typeface="+mn-lt"/>
              </a:rPr>
              <a:t> a </a:t>
            </a:r>
            <a:r>
              <a:rPr lang="pt-PT" sz="3000" dirty="0" err="1">
                <a:ea typeface="+mn-lt"/>
                <a:cs typeface="+mn-lt"/>
              </a:rPr>
              <a:t>simple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spell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checker</a:t>
            </a:r>
            <a:r>
              <a:rPr lang="pt-PT" sz="3000" dirty="0"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1135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Text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Similarity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Text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Similarity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4</a:t>
            </a:r>
            <a:endParaRPr lang="pt-PT" dirty="0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1110945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 err="1">
                <a:ea typeface="+mn-lt"/>
                <a:cs typeface="+mn-lt"/>
              </a:rPr>
              <a:t>Text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similarity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is</a:t>
            </a:r>
            <a:r>
              <a:rPr lang="pt-PT" sz="3000" dirty="0">
                <a:ea typeface="+mn-lt"/>
                <a:cs typeface="+mn-lt"/>
              </a:rPr>
              <a:t> a </a:t>
            </a:r>
            <a:r>
              <a:rPr lang="pt-PT" sz="3000" b="1" err="1">
                <a:ea typeface="+mn-lt"/>
                <a:cs typeface="+mn-lt"/>
              </a:rPr>
              <a:t>measure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of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how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closely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related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two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pieces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of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text</a:t>
            </a:r>
            <a:r>
              <a:rPr lang="pt-PT" sz="3000" b="1" dirty="0">
                <a:ea typeface="+mn-lt"/>
                <a:cs typeface="+mn-lt"/>
              </a:rPr>
              <a:t> are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err="1">
                <a:ea typeface="+mn-lt"/>
                <a:cs typeface="+mn-lt"/>
              </a:rPr>
              <a:t>either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based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on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their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form</a:t>
            </a:r>
            <a:r>
              <a:rPr lang="pt-PT" sz="3000" dirty="0">
                <a:ea typeface="+mn-lt"/>
                <a:cs typeface="+mn-lt"/>
              </a:rPr>
              <a:t> (lexical </a:t>
            </a:r>
            <a:r>
              <a:rPr lang="pt-PT" sz="3000" err="1">
                <a:ea typeface="+mn-lt"/>
                <a:cs typeface="+mn-lt"/>
              </a:rPr>
              <a:t>similarity</a:t>
            </a:r>
            <a:r>
              <a:rPr lang="pt-PT" sz="3000" dirty="0">
                <a:ea typeface="+mn-lt"/>
                <a:cs typeface="+mn-lt"/>
              </a:rPr>
              <a:t>) </a:t>
            </a:r>
            <a:r>
              <a:rPr lang="pt-PT" sz="3000" err="1">
                <a:ea typeface="+mn-lt"/>
                <a:cs typeface="+mn-lt"/>
              </a:rPr>
              <a:t>or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their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meaning</a:t>
            </a:r>
            <a:r>
              <a:rPr lang="pt-PT" sz="3000" dirty="0">
                <a:ea typeface="+mn-lt"/>
                <a:cs typeface="+mn-lt"/>
              </a:rPr>
              <a:t> (</a:t>
            </a:r>
            <a:r>
              <a:rPr lang="pt-PT" sz="3000" err="1">
                <a:ea typeface="+mn-lt"/>
                <a:cs typeface="+mn-lt"/>
              </a:rPr>
              <a:t>semantic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similarity</a:t>
            </a:r>
            <a:r>
              <a:rPr lang="pt-PT" sz="3000" dirty="0">
                <a:ea typeface="+mn-lt"/>
                <a:cs typeface="+mn-lt"/>
              </a:rPr>
              <a:t>).</a:t>
            </a:r>
          </a:p>
          <a:p>
            <a:pPr algn="just"/>
            <a:endParaRPr lang="pt-PT" sz="3000" dirty="0">
              <a:ea typeface="+mn-lt"/>
              <a:cs typeface="+mn-lt"/>
            </a:endParaRPr>
          </a:p>
          <a:p>
            <a:pPr algn="just"/>
            <a:r>
              <a:rPr lang="pt-PT" sz="3000" b="1" dirty="0">
                <a:ea typeface="+mn-lt"/>
                <a:cs typeface="+mn-lt"/>
              </a:rPr>
              <a:t>Lexical </a:t>
            </a:r>
            <a:r>
              <a:rPr lang="pt-PT" sz="3000" b="1" dirty="0" err="1">
                <a:ea typeface="+mn-lt"/>
                <a:cs typeface="+mn-lt"/>
              </a:rPr>
              <a:t>Similarity</a:t>
            </a:r>
            <a:r>
              <a:rPr lang="pt-PT" sz="3000" b="1" dirty="0">
                <a:ea typeface="+mn-lt"/>
                <a:cs typeface="+mn-lt"/>
              </a:rPr>
              <a:t>: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Based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on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surface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forms</a:t>
            </a:r>
            <a:r>
              <a:rPr lang="pt-PT" sz="2600" dirty="0">
                <a:ea typeface="+mn-lt"/>
                <a:cs typeface="+mn-lt"/>
              </a:rPr>
              <a:t> (e.g., </a:t>
            </a:r>
            <a:r>
              <a:rPr lang="pt-PT" sz="2600" dirty="0" err="1">
                <a:ea typeface="+mn-lt"/>
                <a:cs typeface="+mn-lt"/>
              </a:rPr>
              <a:t>common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words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or</a:t>
            </a:r>
            <a:r>
              <a:rPr lang="pt-PT" sz="2600" dirty="0">
                <a:ea typeface="+mn-lt"/>
                <a:cs typeface="+mn-lt"/>
              </a:rPr>
              <a:t> n-</a:t>
            </a:r>
            <a:r>
              <a:rPr lang="pt-PT" sz="2600" dirty="0" err="1">
                <a:ea typeface="+mn-lt"/>
                <a:cs typeface="+mn-lt"/>
              </a:rPr>
              <a:t>grams</a:t>
            </a:r>
            <a:r>
              <a:rPr lang="pt-PT" sz="2600" dirty="0">
                <a:ea typeface="+mn-lt"/>
                <a:cs typeface="+mn-lt"/>
              </a:rPr>
              <a:t>);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Example</a:t>
            </a:r>
            <a:r>
              <a:rPr lang="pt-PT" sz="2600" dirty="0">
                <a:ea typeface="+mn-lt"/>
                <a:cs typeface="+mn-lt"/>
              </a:rPr>
              <a:t>: </a:t>
            </a:r>
            <a:r>
              <a:rPr lang="pt-PT" sz="2600" dirty="0" err="1">
                <a:ea typeface="+mn-lt"/>
                <a:cs typeface="+mn-lt"/>
              </a:rPr>
              <a:t>Comparing</a:t>
            </a:r>
            <a:r>
              <a:rPr lang="pt-PT" sz="2600" dirty="0">
                <a:ea typeface="+mn-lt"/>
                <a:cs typeface="+mn-lt"/>
              </a:rPr>
              <a:t> “</a:t>
            </a:r>
            <a:r>
              <a:rPr lang="pt-PT" sz="2600" dirty="0" err="1">
                <a:ea typeface="+mn-lt"/>
                <a:cs typeface="+mn-lt"/>
              </a:rPr>
              <a:t>quick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brown</a:t>
            </a:r>
            <a:r>
              <a:rPr lang="pt-PT" sz="2600" dirty="0">
                <a:ea typeface="+mn-lt"/>
                <a:cs typeface="+mn-lt"/>
              </a:rPr>
              <a:t> fox” </a:t>
            </a:r>
            <a:r>
              <a:rPr lang="pt-PT" sz="2600" dirty="0" err="1">
                <a:ea typeface="+mn-lt"/>
                <a:cs typeface="+mn-lt"/>
              </a:rPr>
              <a:t>vs</a:t>
            </a:r>
            <a:r>
              <a:rPr lang="pt-PT" sz="2600" dirty="0">
                <a:ea typeface="+mn-lt"/>
                <a:cs typeface="+mn-lt"/>
              </a:rPr>
              <a:t> “</a:t>
            </a:r>
            <a:r>
              <a:rPr lang="pt-PT" sz="2600" dirty="0" err="1">
                <a:ea typeface="+mn-lt"/>
                <a:cs typeface="+mn-lt"/>
              </a:rPr>
              <a:t>quick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blue</a:t>
            </a:r>
            <a:r>
              <a:rPr lang="pt-PT" sz="2600" dirty="0">
                <a:ea typeface="+mn-lt"/>
                <a:cs typeface="+mn-lt"/>
              </a:rPr>
              <a:t> fox”</a:t>
            </a: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b="1" dirty="0">
              <a:ea typeface="+mn-lt"/>
              <a:cs typeface="+mn-lt"/>
            </a:endParaRPr>
          </a:p>
          <a:p>
            <a:pPr algn="just"/>
            <a:r>
              <a:rPr lang="pt-PT" sz="3000" b="1" err="1">
                <a:ea typeface="+mn-lt"/>
                <a:cs typeface="+mn-lt"/>
              </a:rPr>
              <a:t>Semantic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Similarity</a:t>
            </a:r>
            <a:r>
              <a:rPr lang="pt-PT" sz="3000" b="1" dirty="0">
                <a:ea typeface="+mn-lt"/>
                <a:cs typeface="+mn-lt"/>
              </a:rPr>
              <a:t>: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Focuses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on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meaning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and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context</a:t>
            </a:r>
            <a:r>
              <a:rPr lang="pt-PT" sz="2600" dirty="0">
                <a:ea typeface="+mn-lt"/>
                <a:cs typeface="+mn-lt"/>
              </a:rPr>
              <a:t>.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Example</a:t>
            </a:r>
            <a:r>
              <a:rPr lang="pt-PT" sz="2600" dirty="0">
                <a:ea typeface="+mn-lt"/>
                <a:cs typeface="+mn-lt"/>
              </a:rPr>
              <a:t>: “</a:t>
            </a:r>
            <a:r>
              <a:rPr lang="pt-PT" sz="2600" dirty="0" err="1">
                <a:ea typeface="+mn-lt"/>
                <a:cs typeface="+mn-lt"/>
              </a:rPr>
              <a:t>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bought</a:t>
            </a:r>
            <a:r>
              <a:rPr lang="pt-PT" sz="2600" dirty="0">
                <a:ea typeface="+mn-lt"/>
                <a:cs typeface="+mn-lt"/>
              </a:rPr>
              <a:t> a </a:t>
            </a:r>
            <a:r>
              <a:rPr lang="pt-PT" sz="2600" dirty="0" err="1">
                <a:ea typeface="+mn-lt"/>
                <a:cs typeface="+mn-lt"/>
              </a:rPr>
              <a:t>car</a:t>
            </a:r>
            <a:r>
              <a:rPr lang="pt-PT" sz="2600" dirty="0">
                <a:ea typeface="+mn-lt"/>
                <a:cs typeface="+mn-lt"/>
              </a:rPr>
              <a:t>” vs. “</a:t>
            </a:r>
            <a:r>
              <a:rPr lang="pt-PT" sz="2600" dirty="0" err="1">
                <a:ea typeface="+mn-lt"/>
                <a:cs typeface="+mn-lt"/>
              </a:rPr>
              <a:t>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purchased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an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automobile</a:t>
            </a:r>
            <a:r>
              <a:rPr lang="pt-PT" sz="2600" dirty="0">
                <a:ea typeface="+mn-lt"/>
                <a:cs typeface="+mn-lt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3021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Lexical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vs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Semantic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Similarity</a:t>
            </a:r>
            <a:endParaRPr lang="pt-PT" sz="3600" b="1" dirty="0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Text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Similarity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4</a:t>
            </a:r>
            <a:endParaRPr lang="pt-PT" dirty="0"/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3FF67876-9740-D45D-4A5F-76A92937AD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727149"/>
              </p:ext>
            </p:extLst>
          </p:nvPr>
        </p:nvGraphicFramePr>
        <p:xfrm>
          <a:off x="2011680" y="2684526"/>
          <a:ext cx="816864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4320">
                  <a:extLst>
                    <a:ext uri="{9D8B030D-6E8A-4147-A177-3AD203B41FA5}">
                      <a16:colId xmlns:a16="http://schemas.microsoft.com/office/drawing/2014/main" val="2227064023"/>
                    </a:ext>
                  </a:extLst>
                </a:gridCol>
                <a:gridCol w="4084320">
                  <a:extLst>
                    <a:ext uri="{9D8B030D-6E8A-4147-A177-3AD203B41FA5}">
                      <a16:colId xmlns:a16="http://schemas.microsoft.com/office/drawing/2014/main" val="29595519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Lexical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err="1"/>
                        <a:t>Semantic</a:t>
                      </a:r>
                      <a:endParaRPr lang="pt-PT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778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err="1"/>
                        <a:t>Quick</a:t>
                      </a:r>
                      <a:r>
                        <a:rPr lang="pt-PT" dirty="0"/>
                        <a:t> </a:t>
                      </a:r>
                      <a:r>
                        <a:rPr lang="pt-PT" err="1"/>
                        <a:t>and</a:t>
                      </a:r>
                      <a:r>
                        <a:rPr lang="pt-PT" dirty="0"/>
                        <a:t> </a:t>
                      </a:r>
                      <a:r>
                        <a:rPr lang="pt-PT" err="1"/>
                        <a:t>Easy</a:t>
                      </a:r>
                      <a:endParaRPr lang="pt-PT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err="1"/>
                        <a:t>Rich</a:t>
                      </a:r>
                      <a:r>
                        <a:rPr lang="pt-PT" dirty="0"/>
                        <a:t> in </a:t>
                      </a:r>
                      <a:r>
                        <a:rPr lang="pt-PT" dirty="0" err="1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184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Surface-</a:t>
                      </a:r>
                      <a:r>
                        <a:rPr lang="pt-PT" err="1"/>
                        <a:t>level</a:t>
                      </a:r>
                      <a:endParaRPr lang="pt-PT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err="1"/>
                        <a:t>Context-aware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51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err="1"/>
                        <a:t>Example</a:t>
                      </a:r>
                      <a:r>
                        <a:rPr lang="pt-PT" dirty="0"/>
                        <a:t>: "</a:t>
                      </a:r>
                      <a:r>
                        <a:rPr lang="pt-PT" err="1"/>
                        <a:t>big</a:t>
                      </a:r>
                      <a:r>
                        <a:rPr lang="pt-PT" dirty="0"/>
                        <a:t>" </a:t>
                      </a:r>
                      <a:r>
                        <a:rPr lang="pt-PT" err="1"/>
                        <a:t>vs</a:t>
                      </a:r>
                      <a:r>
                        <a:rPr lang="pt-PT" dirty="0"/>
                        <a:t> "</a:t>
                      </a:r>
                      <a:r>
                        <a:rPr lang="pt-PT" err="1"/>
                        <a:t>large</a:t>
                      </a:r>
                      <a:r>
                        <a:rPr lang="pt-PT" dirty="0"/>
                        <a:t>" (</a:t>
                      </a:r>
                      <a:r>
                        <a:rPr lang="pt-PT" err="1"/>
                        <a:t>not</a:t>
                      </a:r>
                      <a:r>
                        <a:rPr lang="pt-PT" dirty="0"/>
                        <a:t> similar </a:t>
                      </a:r>
                      <a:r>
                        <a:rPr lang="pt-PT" err="1"/>
                        <a:t>lexically</a:t>
                      </a:r>
                      <a:r>
                        <a:rPr lang="pt-PT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err="1"/>
                        <a:t>Example</a:t>
                      </a:r>
                      <a:r>
                        <a:rPr lang="pt-PT" dirty="0"/>
                        <a:t>: </a:t>
                      </a:r>
                      <a:r>
                        <a:rPr lang="pt-PT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"</a:t>
                      </a:r>
                      <a:r>
                        <a:rPr lang="pt-PT" sz="1800" b="0" i="0" u="none" strike="noStrike" noProof="0" dirty="0" err="1">
                          <a:solidFill>
                            <a:srgbClr val="000000"/>
                          </a:solidFill>
                          <a:latin typeface="Aptos"/>
                        </a:rPr>
                        <a:t>big</a:t>
                      </a:r>
                      <a:r>
                        <a:rPr lang="pt-PT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" </a:t>
                      </a:r>
                      <a:r>
                        <a:rPr lang="pt-PT" sz="1800" b="0" i="0" u="none" strike="noStrike" noProof="0" dirty="0" err="1">
                          <a:solidFill>
                            <a:srgbClr val="000000"/>
                          </a:solidFill>
                          <a:latin typeface="Aptos"/>
                        </a:rPr>
                        <a:t>vs</a:t>
                      </a:r>
                      <a:r>
                        <a:rPr lang="pt-PT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 "</a:t>
                      </a:r>
                      <a:r>
                        <a:rPr lang="pt-PT" sz="1800" b="0" i="0" u="none" strike="noStrike" noProof="0" dirty="0" err="1">
                          <a:solidFill>
                            <a:srgbClr val="000000"/>
                          </a:solidFill>
                          <a:latin typeface="Aptos"/>
                        </a:rPr>
                        <a:t>large</a:t>
                      </a:r>
                      <a:r>
                        <a:rPr lang="pt-PT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" (</a:t>
                      </a:r>
                      <a:r>
                        <a:rPr lang="pt-PT" sz="1800" b="0" i="0" u="none" strike="noStrike" noProof="0" dirty="0" err="1">
                          <a:solidFill>
                            <a:srgbClr val="000000"/>
                          </a:solidFill>
                          <a:latin typeface="Aptos"/>
                        </a:rPr>
                        <a:t>semantically</a:t>
                      </a:r>
                      <a:r>
                        <a:rPr lang="pt-PT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 similar)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271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5947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Measures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of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Lexical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Similarity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Text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Similarity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4</a:t>
            </a:r>
            <a:endParaRPr lang="pt-PT" dirty="0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1110945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 dirty="0">
                <a:ea typeface="+mn-lt"/>
                <a:cs typeface="+mn-lt"/>
              </a:rPr>
              <a:t>Lexical </a:t>
            </a:r>
            <a:r>
              <a:rPr lang="pt-PT" sz="3000" dirty="0" err="1">
                <a:ea typeface="+mn-lt"/>
                <a:cs typeface="+mn-lt"/>
              </a:rPr>
              <a:t>similarity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measures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how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much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surface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forms</a:t>
            </a:r>
            <a:r>
              <a:rPr lang="pt-PT" sz="3000" dirty="0">
                <a:ea typeface="+mn-lt"/>
                <a:cs typeface="+mn-lt"/>
              </a:rPr>
              <a:t> (i.e., </a:t>
            </a:r>
            <a:r>
              <a:rPr lang="pt-PT" sz="3000" dirty="0" err="1">
                <a:ea typeface="+mn-lt"/>
                <a:cs typeface="+mn-lt"/>
              </a:rPr>
              <a:t>words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dirty="0" err="1">
                <a:ea typeface="+mn-lt"/>
                <a:cs typeface="+mn-lt"/>
              </a:rPr>
              <a:t>characters</a:t>
            </a:r>
            <a:r>
              <a:rPr lang="pt-PT" sz="3000" dirty="0">
                <a:ea typeface="+mn-lt"/>
                <a:cs typeface="+mn-lt"/>
              </a:rPr>
              <a:t>) </a:t>
            </a:r>
            <a:r>
              <a:rPr lang="pt-PT" sz="3000" dirty="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two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texts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overlap</a:t>
            </a:r>
            <a:r>
              <a:rPr lang="pt-PT" sz="3000" dirty="0">
                <a:ea typeface="+mn-lt"/>
                <a:cs typeface="+mn-lt"/>
              </a:rPr>
              <a:t>.</a:t>
            </a:r>
          </a:p>
          <a:p>
            <a:pPr algn="just"/>
            <a:endParaRPr lang="pt-PT" sz="3000" dirty="0">
              <a:ea typeface="+mn-lt"/>
              <a:cs typeface="+mn-lt"/>
            </a:endParaRPr>
          </a:p>
          <a:p>
            <a:pPr algn="just"/>
            <a:r>
              <a:rPr lang="pt-PT" sz="3000" dirty="0" err="1">
                <a:ea typeface="+mn-lt"/>
                <a:cs typeface="+mn-lt"/>
              </a:rPr>
              <a:t>Quick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and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straightforward</a:t>
            </a:r>
            <a:r>
              <a:rPr lang="pt-PT" sz="3000" dirty="0">
                <a:ea typeface="+mn-lt"/>
                <a:cs typeface="+mn-lt"/>
              </a:rPr>
              <a:t> to </a:t>
            </a:r>
            <a:r>
              <a:rPr lang="pt-PT" sz="3000" dirty="0" err="1">
                <a:ea typeface="+mn-lt"/>
                <a:cs typeface="+mn-lt"/>
              </a:rPr>
              <a:t>implement</a:t>
            </a:r>
            <a:r>
              <a:rPr lang="pt-PT" sz="3000" dirty="0">
                <a:ea typeface="+mn-lt"/>
                <a:cs typeface="+mn-lt"/>
              </a:rPr>
              <a:t>.</a:t>
            </a:r>
          </a:p>
          <a:p>
            <a:pPr algn="just"/>
            <a:endParaRPr lang="pt-PT" sz="3000" dirty="0">
              <a:ea typeface="+mn-lt"/>
              <a:cs typeface="+mn-lt"/>
            </a:endParaRPr>
          </a:p>
          <a:p>
            <a:pPr algn="just"/>
            <a:r>
              <a:rPr lang="pt-PT" sz="3000" dirty="0" err="1">
                <a:ea typeface="+mn-lt"/>
                <a:cs typeface="+mn-lt"/>
              </a:rPr>
              <a:t>Useful</a:t>
            </a:r>
            <a:r>
              <a:rPr lang="pt-PT" sz="3000" dirty="0">
                <a:ea typeface="+mn-lt"/>
                <a:cs typeface="+mn-lt"/>
              </a:rPr>
              <a:t> for </a:t>
            </a:r>
            <a:r>
              <a:rPr lang="pt-PT" sz="3000" dirty="0" err="1">
                <a:ea typeface="+mn-lt"/>
                <a:cs typeface="+mn-lt"/>
              </a:rPr>
              <a:t>tasks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like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duplicate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detection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dirty="0" err="1">
                <a:ea typeface="+mn-lt"/>
                <a:cs typeface="+mn-lt"/>
              </a:rPr>
              <a:t>spell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checking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dirty="0" err="1">
                <a:ea typeface="+mn-lt"/>
                <a:cs typeface="+mn-lt"/>
              </a:rPr>
              <a:t>and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clustering</a:t>
            </a:r>
            <a:r>
              <a:rPr lang="pt-PT" sz="3000" dirty="0">
                <a:ea typeface="+mn-lt"/>
                <a:cs typeface="+mn-lt"/>
              </a:rPr>
              <a:t> similar </a:t>
            </a:r>
            <a:r>
              <a:rPr lang="pt-PT" sz="3000" dirty="0" err="1">
                <a:ea typeface="+mn-lt"/>
                <a:cs typeface="+mn-lt"/>
              </a:rPr>
              <a:t>documents</a:t>
            </a:r>
          </a:p>
        </p:txBody>
      </p:sp>
    </p:spTree>
    <p:extLst>
      <p:ext uri="{BB962C8B-B14F-4D97-AF65-F5344CB8AC3E}">
        <p14:creationId xmlns:p14="http://schemas.microsoft.com/office/powerpoint/2010/main" val="1555950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Lexical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Similarity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Metrics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Text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Similarity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4</a:t>
            </a:r>
            <a:endParaRPr lang="pt-PT" dirty="0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1110945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 dirty="0" err="1">
                <a:ea typeface="+mn-lt"/>
                <a:cs typeface="+mn-lt"/>
              </a:rPr>
              <a:t>Jaccard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Similarity</a:t>
            </a:r>
          </a:p>
          <a:p>
            <a:pPr algn="just"/>
            <a:endParaRPr lang="pt-PT" sz="3000" dirty="0">
              <a:ea typeface="+mn-lt"/>
              <a:cs typeface="+mn-lt"/>
            </a:endParaRPr>
          </a:p>
          <a:p>
            <a:pPr algn="just"/>
            <a:r>
              <a:rPr lang="pt-PT" sz="3000" dirty="0" err="1">
                <a:ea typeface="+mn-lt"/>
                <a:cs typeface="+mn-lt"/>
              </a:rPr>
              <a:t>Cosine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Similarity</a:t>
            </a:r>
          </a:p>
          <a:p>
            <a:pPr algn="just"/>
            <a:endParaRPr lang="pt-PT" sz="3000" dirty="0">
              <a:ea typeface="+mn-lt"/>
              <a:cs typeface="+mn-lt"/>
            </a:endParaRPr>
          </a:p>
          <a:p>
            <a:pPr algn="just"/>
            <a:r>
              <a:rPr lang="pt-PT" sz="3000" dirty="0" err="1">
                <a:ea typeface="+mn-lt"/>
                <a:cs typeface="+mn-lt"/>
              </a:rPr>
              <a:t>Edit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Distance</a:t>
            </a:r>
            <a:r>
              <a:rPr lang="pt-PT" sz="3000" dirty="0">
                <a:ea typeface="+mn-lt"/>
                <a:cs typeface="+mn-lt"/>
              </a:rPr>
              <a:t> (</a:t>
            </a:r>
            <a:r>
              <a:rPr lang="pt-PT" sz="3000" dirty="0" err="1">
                <a:ea typeface="+mn-lt"/>
                <a:cs typeface="+mn-lt"/>
              </a:rPr>
              <a:t>Levenshtein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Distance</a:t>
            </a:r>
            <a:r>
              <a:rPr lang="pt-PT" sz="3000" dirty="0">
                <a:ea typeface="+mn-lt"/>
                <a:cs typeface="+mn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04864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Jaccard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Similarity</a:t>
            </a:r>
            <a:endParaRPr lang="pt-PT" sz="3600" b="1" dirty="0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Text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Similarity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4</a:t>
            </a:r>
            <a:endParaRPr lang="pt-PT" dirty="0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1110945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 dirty="0" err="1">
                <a:ea typeface="+mn-lt"/>
                <a:cs typeface="+mn-lt"/>
              </a:rPr>
              <a:t>Jaccard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similarity</a:t>
            </a:r>
            <a:r>
              <a:rPr lang="pt-PT" sz="3000" dirty="0">
                <a:ea typeface="+mn-lt"/>
                <a:cs typeface="+mn-lt"/>
              </a:rPr>
              <a:t>: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Measures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b="1" dirty="0" err="1">
                <a:ea typeface="+mn-lt"/>
                <a:cs typeface="+mn-lt"/>
              </a:rPr>
              <a:t>overlap</a:t>
            </a:r>
            <a:r>
              <a:rPr lang="pt-PT" sz="2600" b="1" dirty="0">
                <a:ea typeface="+mn-lt"/>
                <a:cs typeface="+mn-lt"/>
              </a:rPr>
              <a:t> </a:t>
            </a:r>
            <a:r>
              <a:rPr lang="pt-PT" sz="2600" b="1" dirty="0" err="1">
                <a:ea typeface="+mn-lt"/>
                <a:cs typeface="+mn-lt"/>
              </a:rPr>
              <a:t>between</a:t>
            </a:r>
            <a:r>
              <a:rPr lang="pt-PT" sz="2600" b="1" dirty="0">
                <a:ea typeface="+mn-lt"/>
                <a:cs typeface="+mn-lt"/>
              </a:rPr>
              <a:t> </a:t>
            </a:r>
            <a:r>
              <a:rPr lang="pt-PT" sz="2600" b="1" dirty="0" err="1">
                <a:ea typeface="+mn-lt"/>
                <a:cs typeface="+mn-lt"/>
              </a:rPr>
              <a:t>two</a:t>
            </a:r>
            <a:r>
              <a:rPr lang="pt-PT" sz="2600" b="1" dirty="0">
                <a:ea typeface="+mn-lt"/>
                <a:cs typeface="+mn-lt"/>
              </a:rPr>
              <a:t> sets </a:t>
            </a:r>
            <a:r>
              <a:rPr lang="pt-PT" sz="2600" b="1" dirty="0" err="1">
                <a:ea typeface="+mn-lt"/>
                <a:cs typeface="+mn-lt"/>
              </a:rPr>
              <a:t>of</a:t>
            </a:r>
            <a:r>
              <a:rPr lang="pt-PT" sz="2600" b="1" dirty="0">
                <a:ea typeface="+mn-lt"/>
                <a:cs typeface="+mn-lt"/>
              </a:rPr>
              <a:t> </a:t>
            </a:r>
            <a:r>
              <a:rPr lang="pt-PT" sz="2600" b="1" dirty="0" err="1">
                <a:ea typeface="+mn-lt"/>
                <a:cs typeface="+mn-lt"/>
              </a:rPr>
              <a:t>tokens</a:t>
            </a:r>
            <a:r>
              <a:rPr lang="pt-PT" sz="2600" dirty="0">
                <a:ea typeface="+mn-lt"/>
                <a:cs typeface="+mn-lt"/>
              </a:rPr>
              <a:t> (e.g., </a:t>
            </a:r>
            <a:r>
              <a:rPr lang="pt-PT" sz="2600" dirty="0" err="1">
                <a:ea typeface="+mn-lt"/>
                <a:cs typeface="+mn-lt"/>
              </a:rPr>
              <a:t>words</a:t>
            </a:r>
            <a:r>
              <a:rPr lang="pt-PT" sz="2600" dirty="0">
                <a:ea typeface="+mn-lt"/>
                <a:cs typeface="+mn-lt"/>
              </a:rPr>
              <a:t>).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Values</a:t>
            </a:r>
            <a:r>
              <a:rPr lang="pt-PT" sz="2600" dirty="0">
                <a:ea typeface="+mn-lt"/>
                <a:cs typeface="+mn-lt"/>
              </a:rPr>
              <a:t> range </a:t>
            </a:r>
            <a:r>
              <a:rPr lang="pt-PT" sz="2600" dirty="0" err="1">
                <a:ea typeface="+mn-lt"/>
                <a:cs typeface="+mn-lt"/>
              </a:rPr>
              <a:t>from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b="1" dirty="0">
                <a:ea typeface="+mn-lt"/>
                <a:cs typeface="+mn-lt"/>
              </a:rPr>
              <a:t>0 (no </a:t>
            </a:r>
            <a:r>
              <a:rPr lang="pt-PT" sz="2600" b="1" dirty="0" err="1">
                <a:ea typeface="+mn-lt"/>
                <a:cs typeface="+mn-lt"/>
              </a:rPr>
              <a:t>overlap</a:t>
            </a:r>
            <a:r>
              <a:rPr lang="pt-PT" sz="2600" b="1" dirty="0">
                <a:ea typeface="+mn-lt"/>
                <a:cs typeface="+mn-lt"/>
              </a:rPr>
              <a:t>)</a:t>
            </a:r>
            <a:r>
              <a:rPr lang="pt-PT" sz="2600" dirty="0">
                <a:ea typeface="+mn-lt"/>
                <a:cs typeface="+mn-lt"/>
              </a:rPr>
              <a:t> to </a:t>
            </a:r>
            <a:r>
              <a:rPr lang="pt-PT" sz="2600" b="1" dirty="0">
                <a:ea typeface="+mn-lt"/>
                <a:cs typeface="+mn-lt"/>
              </a:rPr>
              <a:t>1 (complete </a:t>
            </a:r>
            <a:r>
              <a:rPr lang="pt-PT" sz="2600" b="1" dirty="0" err="1">
                <a:ea typeface="+mn-lt"/>
                <a:cs typeface="+mn-lt"/>
              </a:rPr>
              <a:t>overlap</a:t>
            </a:r>
            <a:r>
              <a:rPr lang="pt-PT" sz="2600" b="1" dirty="0">
                <a:ea typeface="+mn-lt"/>
                <a:cs typeface="+mn-lt"/>
              </a:rPr>
              <a:t>)</a:t>
            </a:r>
            <a:r>
              <a:rPr lang="pt-PT" sz="2600" dirty="0">
                <a:ea typeface="+mn-lt"/>
                <a:cs typeface="+mn-lt"/>
              </a:rPr>
              <a:t>.</a:t>
            </a: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algn="just"/>
            <a:r>
              <a:rPr lang="pt-PT" sz="3000" dirty="0" err="1">
                <a:ea typeface="+mn-lt"/>
                <a:cs typeface="+mn-lt"/>
              </a:rPr>
              <a:t>Defined</a:t>
            </a:r>
            <a:r>
              <a:rPr lang="pt-PT" sz="3000" dirty="0">
                <a:ea typeface="+mn-lt"/>
                <a:cs typeface="+mn-lt"/>
              </a:rPr>
              <a:t> as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ratio </a:t>
            </a:r>
            <a:r>
              <a:rPr lang="pt-PT" sz="3000" dirty="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shared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tokens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and</a:t>
            </a:r>
            <a:r>
              <a:rPr lang="pt-PT" sz="3000" dirty="0">
                <a:ea typeface="+mn-lt"/>
                <a:cs typeface="+mn-lt"/>
              </a:rPr>
              <a:t> total </a:t>
            </a:r>
            <a:r>
              <a:rPr lang="pt-PT" sz="3000" dirty="0" err="1">
                <a:ea typeface="+mn-lt"/>
                <a:cs typeface="+mn-lt"/>
              </a:rPr>
              <a:t>tokens</a:t>
            </a:r>
            <a:r>
              <a:rPr lang="pt-PT" sz="3000" dirty="0">
                <a:ea typeface="+mn-lt"/>
                <a:cs typeface="+mn-lt"/>
              </a:rPr>
              <a:t> in </a:t>
            </a:r>
            <a:r>
              <a:rPr lang="pt-PT" sz="3000" dirty="0" err="1">
                <a:ea typeface="+mn-lt"/>
                <a:cs typeface="+mn-lt"/>
              </a:rPr>
              <a:t>two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documents</a:t>
            </a:r>
            <a:r>
              <a:rPr lang="pt-PT" sz="3000" dirty="0">
                <a:ea typeface="+mn-lt"/>
                <a:cs typeface="+mn-lt"/>
              </a:rPr>
              <a:t>:</a:t>
            </a:r>
          </a:p>
          <a:p>
            <a:pPr algn="just"/>
            <a:endParaRPr lang="pt-PT" sz="3000" dirty="0">
              <a:ea typeface="+mn-lt"/>
              <a:cs typeface="+mn-lt"/>
            </a:endParaRPr>
          </a:p>
          <a:p>
            <a:pPr algn="just"/>
            <a:endParaRPr lang="pt-PT" sz="3000" dirty="0">
              <a:ea typeface="+mn-lt"/>
              <a:cs typeface="+mn-lt"/>
            </a:endParaRPr>
          </a:p>
          <a:p>
            <a:pPr marL="914400" lvl="2" indent="0" algn="just">
              <a:buNone/>
            </a:pPr>
            <a:r>
              <a:rPr lang="pt-PT" sz="2200" dirty="0" err="1">
                <a:ea typeface="+mn-lt"/>
                <a:cs typeface="+mn-lt"/>
              </a:rPr>
              <a:t>where</a:t>
            </a:r>
            <a:r>
              <a:rPr lang="pt-PT" sz="2200" dirty="0">
                <a:ea typeface="+mn-lt"/>
                <a:cs typeface="+mn-lt"/>
              </a:rPr>
              <a:t> X </a:t>
            </a:r>
            <a:r>
              <a:rPr lang="pt-PT" sz="2200" dirty="0" err="1">
                <a:ea typeface="+mn-lt"/>
                <a:cs typeface="+mn-lt"/>
              </a:rPr>
              <a:t>and</a:t>
            </a:r>
            <a:r>
              <a:rPr lang="pt-PT" sz="2200" dirty="0">
                <a:ea typeface="+mn-lt"/>
                <a:cs typeface="+mn-lt"/>
              </a:rPr>
              <a:t> y </a:t>
            </a:r>
            <a:r>
              <a:rPr lang="pt-PT" sz="2200" dirty="0" err="1">
                <a:ea typeface="+mn-lt"/>
                <a:cs typeface="+mn-lt"/>
              </a:rPr>
              <a:t>represent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the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terms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that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appear</a:t>
            </a:r>
            <a:r>
              <a:rPr lang="pt-PT" sz="2200" dirty="0">
                <a:ea typeface="+mn-lt"/>
                <a:cs typeface="+mn-lt"/>
              </a:rPr>
              <a:t> in </a:t>
            </a:r>
            <a:r>
              <a:rPr lang="pt-PT" sz="2200" dirty="0" err="1">
                <a:ea typeface="+mn-lt"/>
                <a:cs typeface="+mn-lt"/>
              </a:rPr>
              <a:t>documents</a:t>
            </a:r>
            <a:r>
              <a:rPr lang="pt-PT" sz="2200" dirty="0">
                <a:ea typeface="+mn-lt"/>
                <a:cs typeface="+mn-lt"/>
              </a:rPr>
              <a:t> d</a:t>
            </a:r>
            <a:r>
              <a:rPr lang="pt-PT" sz="2200" baseline="-25000" dirty="0">
                <a:ea typeface="+mn-lt"/>
                <a:cs typeface="+mn-lt"/>
              </a:rPr>
              <a:t>1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and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baseline="-25000" dirty="0">
                <a:ea typeface="+mn-lt"/>
                <a:cs typeface="+mn-lt"/>
              </a:rPr>
              <a:t>d2</a:t>
            </a:r>
            <a:r>
              <a:rPr lang="pt-PT" sz="2200" dirty="0">
                <a:ea typeface="+mn-lt"/>
                <a:cs typeface="+mn-lt"/>
              </a:rPr>
              <a:t>, </a:t>
            </a:r>
            <a:r>
              <a:rPr lang="pt-PT" sz="2200" dirty="0" err="1">
                <a:ea typeface="+mn-lt"/>
                <a:cs typeface="+mn-lt"/>
              </a:rPr>
              <a:t>respectively</a:t>
            </a:r>
            <a:r>
              <a:rPr lang="pt-PT" sz="2200" dirty="0">
                <a:ea typeface="+mn-lt"/>
                <a:cs typeface="+mn-lt"/>
              </a:rPr>
              <a:t>.</a:t>
            </a:r>
          </a:p>
          <a:p>
            <a:pPr marL="914400" lvl="2" indent="0" algn="just">
              <a:buNone/>
            </a:pPr>
            <a:endParaRPr lang="pt-PT" sz="2200" dirty="0">
              <a:ea typeface="+mn-lt"/>
              <a:cs typeface="+mn-lt"/>
            </a:endParaRPr>
          </a:p>
        </p:txBody>
      </p:sp>
      <p:pic>
        <p:nvPicPr>
          <p:cNvPr id="3" name="Imagem 2" descr="Uma imagem com Tipo de letra, texto, branco, caligrafia&#10;&#10;Descrição gerada automaticamente">
            <a:extLst>
              <a:ext uri="{FF2B5EF4-FFF2-40B4-BE49-F238E27FC236}">
                <a16:creationId xmlns:a16="http://schemas.microsoft.com/office/drawing/2014/main" id="{E85B4EB0-CAEB-3223-8FA5-960C10821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803" y="3950816"/>
            <a:ext cx="355282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921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Jaccard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Similarity</a:t>
            </a:r>
            <a:endParaRPr lang="pt-PT" sz="3600" b="1" dirty="0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Text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Similarity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4</a:t>
            </a:r>
            <a:endParaRPr lang="pt-PT" dirty="0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1110945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 dirty="0" err="1">
                <a:ea typeface="+mn-lt"/>
                <a:cs typeface="+mn-lt"/>
              </a:rPr>
              <a:t>Jaccard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similarity</a:t>
            </a:r>
            <a:r>
              <a:rPr lang="pt-PT" sz="3000" dirty="0">
                <a:ea typeface="+mn-lt"/>
                <a:cs typeface="+mn-lt"/>
              </a:rPr>
              <a:t> for </a:t>
            </a:r>
            <a:r>
              <a:rPr lang="pt-PT" sz="3000" dirty="0" err="1">
                <a:ea typeface="+mn-lt"/>
                <a:cs typeface="+mn-lt"/>
              </a:rPr>
              <a:t>term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vector-based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representations</a:t>
            </a:r>
            <a:r>
              <a:rPr lang="pt-PT" sz="3000" dirty="0">
                <a:ea typeface="+mn-lt"/>
                <a:cs typeface="+mn-lt"/>
              </a:rPr>
              <a:t>:</a:t>
            </a:r>
          </a:p>
          <a:p>
            <a:pPr algn="just"/>
            <a:endParaRPr lang="pt-PT" sz="3000" dirty="0">
              <a:ea typeface="+mn-lt"/>
              <a:cs typeface="+mn-lt"/>
            </a:endParaRPr>
          </a:p>
          <a:p>
            <a:pPr algn="just"/>
            <a:endParaRPr lang="pt-PT" sz="3000" dirty="0">
              <a:ea typeface="+mn-lt"/>
              <a:cs typeface="+mn-lt"/>
            </a:endParaRPr>
          </a:p>
          <a:p>
            <a:pPr marL="1371600" lvl="3" indent="0" algn="just">
              <a:buNone/>
            </a:pPr>
            <a:r>
              <a:rPr lang="pt-PT" sz="2000" dirty="0" err="1">
                <a:ea typeface="+mn-lt"/>
                <a:cs typeface="+mn-lt"/>
              </a:rPr>
              <a:t>here</a:t>
            </a:r>
            <a:r>
              <a:rPr lang="pt-PT" sz="2000" dirty="0">
                <a:ea typeface="+mn-lt"/>
                <a:cs typeface="+mn-lt"/>
              </a:rPr>
              <a:t>        </a:t>
            </a:r>
            <a:r>
              <a:rPr lang="pt-PT" sz="2000" dirty="0" err="1">
                <a:ea typeface="+mn-lt"/>
                <a:cs typeface="+mn-lt"/>
              </a:rPr>
              <a:t>is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an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indicator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function</a:t>
            </a:r>
            <a:r>
              <a:rPr lang="pt-PT" sz="2000" dirty="0">
                <a:ea typeface="+mn-lt"/>
                <a:cs typeface="+mn-lt"/>
              </a:rPr>
              <a:t> (1 </a:t>
            </a:r>
            <a:r>
              <a:rPr lang="pt-PT" sz="2000" dirty="0" err="1">
                <a:ea typeface="+mn-lt"/>
                <a:cs typeface="+mn-lt"/>
              </a:rPr>
              <a:t>if</a:t>
            </a:r>
            <a:r>
              <a:rPr lang="pt-PT" sz="2000" dirty="0">
                <a:ea typeface="+mn-lt"/>
                <a:cs typeface="+mn-lt"/>
              </a:rPr>
              <a:t> x &gt; 0 </a:t>
            </a:r>
            <a:r>
              <a:rPr lang="pt-PT" sz="2000" dirty="0" err="1">
                <a:ea typeface="+mn-lt"/>
                <a:cs typeface="+mn-lt"/>
              </a:rPr>
              <a:t>and</a:t>
            </a:r>
            <a:r>
              <a:rPr lang="pt-PT" sz="2000" dirty="0">
                <a:ea typeface="+mn-lt"/>
                <a:cs typeface="+mn-lt"/>
              </a:rPr>
              <a:t> 0 </a:t>
            </a:r>
            <a:r>
              <a:rPr lang="pt-PT" sz="2000" dirty="0" err="1">
                <a:ea typeface="+mn-lt"/>
                <a:cs typeface="+mn-lt"/>
              </a:rPr>
              <a:t>otherwise</a:t>
            </a:r>
            <a:r>
              <a:rPr lang="pt-PT" sz="2000" dirty="0">
                <a:ea typeface="+mn-lt"/>
                <a:cs typeface="+mn-lt"/>
              </a:rPr>
              <a:t>).</a:t>
            </a:r>
            <a:endParaRPr lang="pt-PT"/>
          </a:p>
          <a:p>
            <a:pPr algn="just"/>
            <a:endParaRPr lang="pt-PT" sz="3000" dirty="0">
              <a:ea typeface="+mn-lt"/>
              <a:cs typeface="+mn-lt"/>
            </a:endParaRPr>
          </a:p>
          <a:p>
            <a:pPr algn="just"/>
            <a:r>
              <a:rPr lang="pt-PT" sz="3000" dirty="0" err="1">
                <a:ea typeface="+mn-lt"/>
                <a:cs typeface="+mn-lt"/>
              </a:rPr>
              <a:t>Example</a:t>
            </a:r>
            <a:r>
              <a:rPr lang="pt-PT" sz="3000" dirty="0">
                <a:ea typeface="+mn-lt"/>
                <a:cs typeface="+mn-lt"/>
              </a:rPr>
              <a:t>:</a:t>
            </a:r>
          </a:p>
          <a:p>
            <a:pPr algn="just"/>
            <a:endParaRPr lang="pt-PT" sz="3000" dirty="0">
              <a:ea typeface="+mn-lt"/>
              <a:cs typeface="+mn-lt"/>
            </a:endParaRPr>
          </a:p>
          <a:p>
            <a:pPr algn="just"/>
            <a:endParaRPr lang="pt-PT" sz="3000" dirty="0">
              <a:ea typeface="+mn-lt"/>
              <a:cs typeface="+mn-lt"/>
            </a:endParaRPr>
          </a:p>
          <a:p>
            <a:pPr marL="1371600" lvl="3" indent="0" algn="just">
              <a:buNone/>
            </a:pPr>
            <a:endParaRPr lang="pt-PT" sz="3000" dirty="0">
              <a:ea typeface="+mn-lt"/>
              <a:cs typeface="+mn-lt"/>
            </a:endParaRPr>
          </a:p>
          <a:p>
            <a:pPr marL="1371600" lvl="3" indent="0" algn="just">
              <a:buNone/>
            </a:pPr>
            <a:r>
              <a:rPr lang="pt-PT" sz="3000" dirty="0">
                <a:ea typeface="+mn-lt"/>
                <a:cs typeface="+mn-lt"/>
              </a:rPr>
              <a:t> </a:t>
            </a:r>
            <a:endParaRPr lang="pt-PT" sz="3000" dirty="0"/>
          </a:p>
          <a:p>
            <a:pPr marL="1371600" lvl="3" indent="0" algn="just">
              <a:buNone/>
            </a:pPr>
            <a:endParaRPr lang="pt-PT" sz="2000" dirty="0">
              <a:ea typeface="+mn-lt"/>
              <a:cs typeface="+mn-lt"/>
            </a:endParaRPr>
          </a:p>
        </p:txBody>
      </p:sp>
      <p:pic>
        <p:nvPicPr>
          <p:cNvPr id="3" name="Imagem 2" descr="Uma imagem com texto, Tipo de letra, branco, escrita à mão&#10;&#10;Descrição gerada automaticamente">
            <a:extLst>
              <a:ext uri="{FF2B5EF4-FFF2-40B4-BE49-F238E27FC236}">
                <a16:creationId xmlns:a16="http://schemas.microsoft.com/office/drawing/2014/main" id="{89F2824C-8ACD-F480-6E00-EF6DBE11E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726" y="1981071"/>
            <a:ext cx="4400550" cy="73342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CB8412B-6CC7-0690-7DE2-072E09E7B7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6424" y="2928809"/>
            <a:ext cx="346505" cy="248680"/>
          </a:xfrm>
          <a:prstGeom prst="rect">
            <a:avLst/>
          </a:prstGeom>
        </p:spPr>
      </p:pic>
      <p:pic>
        <p:nvPicPr>
          <p:cNvPr id="9" name="Imagem 8" descr="Uma imagem com texto, Tipo de letra, captura de ecrã, número&#10;&#10;Descrição gerada automaticamente">
            <a:extLst>
              <a:ext uri="{FF2B5EF4-FFF2-40B4-BE49-F238E27FC236}">
                <a16:creationId xmlns:a16="http://schemas.microsoft.com/office/drawing/2014/main" id="{041B247B-14D2-D312-80A0-69EBB4C975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8303" y="3664035"/>
            <a:ext cx="5699555" cy="271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43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Cosine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Similarity</a:t>
            </a:r>
            <a:endParaRPr lang="pt-PT" sz="3600" b="1" dirty="0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Text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Similarity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4</a:t>
            </a:r>
            <a:endParaRPr lang="pt-PT" dirty="0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1110945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 dirty="0" err="1">
                <a:ea typeface="+mn-lt"/>
                <a:cs typeface="+mn-lt"/>
              </a:rPr>
              <a:t>Cosine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Similarity</a:t>
            </a:r>
            <a:r>
              <a:rPr lang="pt-PT" sz="3000" dirty="0">
                <a:ea typeface="+mn-lt"/>
                <a:cs typeface="+mn-lt"/>
              </a:rPr>
              <a:t>: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Measures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b="1" dirty="0" err="1">
                <a:ea typeface="+mn-lt"/>
                <a:cs typeface="+mn-lt"/>
              </a:rPr>
              <a:t>cosine</a:t>
            </a:r>
            <a:r>
              <a:rPr lang="pt-PT" sz="2600" b="1" dirty="0">
                <a:ea typeface="+mn-lt"/>
                <a:cs typeface="+mn-lt"/>
              </a:rPr>
              <a:t> </a:t>
            </a:r>
            <a:r>
              <a:rPr lang="pt-PT" sz="2600" b="1" dirty="0" err="1">
                <a:ea typeface="+mn-lt"/>
                <a:cs typeface="+mn-lt"/>
              </a:rPr>
              <a:t>of</a:t>
            </a:r>
            <a:r>
              <a:rPr lang="pt-PT" sz="2600" b="1" dirty="0">
                <a:ea typeface="+mn-lt"/>
                <a:cs typeface="+mn-lt"/>
              </a:rPr>
              <a:t> </a:t>
            </a:r>
            <a:r>
              <a:rPr lang="pt-PT" sz="2600" b="1" dirty="0" err="1">
                <a:ea typeface="+mn-lt"/>
                <a:cs typeface="+mn-lt"/>
              </a:rPr>
              <a:t>the</a:t>
            </a:r>
            <a:r>
              <a:rPr lang="pt-PT" sz="2600" b="1" dirty="0">
                <a:ea typeface="+mn-lt"/>
                <a:cs typeface="+mn-lt"/>
              </a:rPr>
              <a:t> </a:t>
            </a:r>
            <a:r>
              <a:rPr lang="pt-PT" sz="2600" b="1" dirty="0" err="1">
                <a:ea typeface="+mn-lt"/>
                <a:cs typeface="+mn-lt"/>
              </a:rPr>
              <a:t>angle</a:t>
            </a:r>
            <a:r>
              <a:rPr lang="pt-PT" sz="2600" b="1" dirty="0">
                <a:ea typeface="+mn-lt"/>
                <a:cs typeface="+mn-lt"/>
              </a:rPr>
              <a:t> </a:t>
            </a:r>
            <a:r>
              <a:rPr lang="pt-PT" sz="2600" b="1" dirty="0" err="1">
                <a:ea typeface="+mn-lt"/>
                <a:cs typeface="+mn-lt"/>
              </a:rPr>
              <a:t>between</a:t>
            </a:r>
            <a:r>
              <a:rPr lang="pt-PT" sz="2600" b="1" dirty="0">
                <a:ea typeface="+mn-lt"/>
                <a:cs typeface="+mn-lt"/>
              </a:rPr>
              <a:t> </a:t>
            </a:r>
            <a:r>
              <a:rPr lang="pt-PT" sz="2600" b="1" dirty="0" err="1">
                <a:ea typeface="+mn-lt"/>
                <a:cs typeface="+mn-lt"/>
              </a:rPr>
              <a:t>two</a:t>
            </a:r>
            <a:r>
              <a:rPr lang="pt-PT" sz="2600" b="1" dirty="0">
                <a:ea typeface="+mn-lt"/>
                <a:cs typeface="+mn-lt"/>
              </a:rPr>
              <a:t> </a:t>
            </a:r>
            <a:r>
              <a:rPr lang="pt-PT" sz="2600" b="1" dirty="0" err="1">
                <a:ea typeface="+mn-lt"/>
                <a:cs typeface="+mn-lt"/>
              </a:rPr>
              <a:t>vectors</a:t>
            </a:r>
            <a:r>
              <a:rPr lang="pt-PT" sz="2600" dirty="0">
                <a:ea typeface="+mn-lt"/>
                <a:cs typeface="+mn-lt"/>
              </a:rPr>
              <a:t> (</a:t>
            </a:r>
            <a:r>
              <a:rPr lang="pt-PT" sz="2600" dirty="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larger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angle</a:t>
            </a:r>
            <a:r>
              <a:rPr lang="pt-PT" sz="2600" dirty="0">
                <a:ea typeface="+mn-lt"/>
                <a:cs typeface="+mn-lt"/>
              </a:rPr>
              <a:t>, </a:t>
            </a:r>
            <a:r>
              <a:rPr lang="pt-PT" sz="2600" dirty="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more dissimilar </a:t>
            </a:r>
            <a:r>
              <a:rPr lang="pt-PT" sz="2600" dirty="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documents</a:t>
            </a:r>
            <a:r>
              <a:rPr lang="pt-PT" sz="2600" dirty="0">
                <a:ea typeface="+mn-lt"/>
                <a:cs typeface="+mn-lt"/>
              </a:rPr>
              <a:t> are).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Typically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applied</a:t>
            </a:r>
            <a:r>
              <a:rPr lang="pt-PT" sz="2600" dirty="0">
                <a:ea typeface="+mn-lt"/>
                <a:cs typeface="+mn-lt"/>
              </a:rPr>
              <a:t> to </a:t>
            </a:r>
            <a:r>
              <a:rPr lang="pt-PT" sz="2600" b="1" dirty="0">
                <a:ea typeface="+mn-lt"/>
                <a:cs typeface="+mn-lt"/>
              </a:rPr>
              <a:t>TF-IDF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or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b="1" dirty="0" err="1">
                <a:ea typeface="+mn-lt"/>
                <a:cs typeface="+mn-lt"/>
              </a:rPr>
              <a:t>Bag-of-Words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vectors</a:t>
            </a:r>
            <a:r>
              <a:rPr lang="pt-PT" sz="2600" dirty="0">
                <a:ea typeface="+mn-lt"/>
                <a:cs typeface="+mn-lt"/>
              </a:rPr>
              <a:t>.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>
                <a:ea typeface="+mn-lt"/>
                <a:cs typeface="+mn-lt"/>
              </a:rPr>
              <a:t>Ranges </a:t>
            </a:r>
            <a:r>
              <a:rPr lang="pt-PT" sz="2600" dirty="0" err="1">
                <a:ea typeface="+mn-lt"/>
                <a:cs typeface="+mn-lt"/>
              </a:rPr>
              <a:t>from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b="1" dirty="0">
                <a:ea typeface="+mn-lt"/>
                <a:cs typeface="+mn-lt"/>
              </a:rPr>
              <a:t>0 to 1</a:t>
            </a:r>
            <a:r>
              <a:rPr lang="pt-PT" sz="2600" dirty="0">
                <a:ea typeface="+mn-lt"/>
                <a:cs typeface="+mn-lt"/>
              </a:rPr>
              <a:t>, </a:t>
            </a:r>
            <a:r>
              <a:rPr lang="pt-PT" sz="2600" dirty="0" err="1">
                <a:ea typeface="+mn-lt"/>
                <a:cs typeface="+mn-lt"/>
              </a:rPr>
              <a:t>where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b="1" dirty="0">
                <a:ea typeface="+mn-lt"/>
                <a:cs typeface="+mn-lt"/>
              </a:rPr>
              <a:t>1 </a:t>
            </a:r>
            <a:r>
              <a:rPr lang="pt-PT" sz="2600" b="1" dirty="0" err="1">
                <a:ea typeface="+mn-lt"/>
                <a:cs typeface="+mn-lt"/>
              </a:rPr>
              <a:t>means</a:t>
            </a:r>
            <a:r>
              <a:rPr lang="pt-PT" sz="2600" b="1" dirty="0">
                <a:ea typeface="+mn-lt"/>
                <a:cs typeface="+mn-lt"/>
              </a:rPr>
              <a:t> </a:t>
            </a:r>
            <a:r>
              <a:rPr lang="pt-PT" sz="2600" b="1" dirty="0" err="1">
                <a:ea typeface="+mn-lt"/>
                <a:cs typeface="+mn-lt"/>
              </a:rPr>
              <a:t>identical</a:t>
            </a:r>
            <a:r>
              <a:rPr lang="pt-PT" sz="2600" b="1" dirty="0">
                <a:ea typeface="+mn-lt"/>
                <a:cs typeface="+mn-lt"/>
              </a:rPr>
              <a:t> </a:t>
            </a:r>
            <a:r>
              <a:rPr lang="pt-PT" sz="2600" b="1" dirty="0" err="1">
                <a:ea typeface="+mn-lt"/>
                <a:cs typeface="+mn-lt"/>
              </a:rPr>
              <a:t>vectors</a:t>
            </a:r>
            <a:r>
              <a:rPr lang="pt-PT" sz="2600" dirty="0">
                <a:ea typeface="+mn-lt"/>
                <a:cs typeface="+mn-lt"/>
              </a:rPr>
              <a:t>.</a:t>
            </a: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lvl="3" algn="just"/>
            <a:endParaRPr lang="pt-PT" sz="2000" dirty="0">
              <a:ea typeface="+mn-lt"/>
              <a:cs typeface="+mn-lt"/>
            </a:endParaRPr>
          </a:p>
          <a:p>
            <a:pPr marL="1371600" lvl="3" indent="0" algn="just">
              <a:buNone/>
            </a:pPr>
            <a:r>
              <a:rPr lang="pt-PT" sz="2000" err="1">
                <a:ea typeface="+mn-lt"/>
                <a:cs typeface="+mn-lt"/>
              </a:rPr>
              <a:t>where</a:t>
            </a:r>
            <a:r>
              <a:rPr lang="pt-PT" sz="2000" dirty="0">
                <a:ea typeface="+mn-lt"/>
                <a:cs typeface="+mn-lt"/>
              </a:rPr>
              <a:t> x </a:t>
            </a:r>
            <a:r>
              <a:rPr lang="pt-PT" sz="2000" err="1">
                <a:ea typeface="+mn-lt"/>
                <a:cs typeface="+mn-lt"/>
              </a:rPr>
              <a:t>and</a:t>
            </a:r>
            <a:r>
              <a:rPr lang="pt-PT" sz="2000" dirty="0">
                <a:ea typeface="+mn-lt"/>
                <a:cs typeface="+mn-lt"/>
              </a:rPr>
              <a:t> y are </a:t>
            </a:r>
            <a:r>
              <a:rPr lang="pt-PT" sz="2000" err="1">
                <a:ea typeface="+mn-lt"/>
                <a:cs typeface="+mn-lt"/>
              </a:rPr>
              <a:t>the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err="1">
                <a:ea typeface="+mn-lt"/>
                <a:cs typeface="+mn-lt"/>
              </a:rPr>
              <a:t>term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err="1">
                <a:ea typeface="+mn-lt"/>
                <a:cs typeface="+mn-lt"/>
              </a:rPr>
              <a:t>vectors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err="1">
                <a:ea typeface="+mn-lt"/>
                <a:cs typeface="+mn-lt"/>
              </a:rPr>
              <a:t>corresponding</a:t>
            </a:r>
            <a:r>
              <a:rPr lang="pt-PT" sz="2000" dirty="0">
                <a:ea typeface="+mn-lt"/>
                <a:cs typeface="+mn-lt"/>
              </a:rPr>
              <a:t> to </a:t>
            </a:r>
            <a:r>
              <a:rPr lang="pt-PT" sz="2000" err="1">
                <a:ea typeface="+mn-lt"/>
                <a:cs typeface="+mn-lt"/>
              </a:rPr>
              <a:t>documents</a:t>
            </a:r>
            <a:r>
              <a:rPr lang="pt-PT" sz="2000" dirty="0">
                <a:ea typeface="+mn-lt"/>
                <a:cs typeface="+mn-lt"/>
              </a:rPr>
              <a:t> d</a:t>
            </a:r>
            <a:r>
              <a:rPr lang="pt-PT" sz="2000" baseline="-25000" dirty="0">
                <a:ea typeface="+mn-lt"/>
                <a:cs typeface="+mn-lt"/>
              </a:rPr>
              <a:t>1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err="1">
                <a:ea typeface="+mn-lt"/>
                <a:cs typeface="+mn-lt"/>
              </a:rPr>
              <a:t>and</a:t>
            </a:r>
            <a:r>
              <a:rPr lang="pt-PT" sz="2000" dirty="0">
                <a:ea typeface="+mn-lt"/>
                <a:cs typeface="+mn-lt"/>
              </a:rPr>
              <a:t> d</a:t>
            </a:r>
            <a:r>
              <a:rPr lang="pt-PT" sz="2000" baseline="-25000" dirty="0">
                <a:ea typeface="+mn-lt"/>
                <a:cs typeface="+mn-lt"/>
              </a:rPr>
              <a:t>2</a:t>
            </a:r>
            <a:r>
              <a:rPr lang="pt-PT" sz="2000" dirty="0">
                <a:ea typeface="+mn-lt"/>
                <a:cs typeface="+mn-lt"/>
              </a:rPr>
              <a:t>, </a:t>
            </a:r>
            <a:r>
              <a:rPr lang="pt-PT" sz="2000" err="1">
                <a:ea typeface="+mn-lt"/>
                <a:cs typeface="+mn-lt"/>
              </a:rPr>
              <a:t>respectively</a:t>
            </a:r>
            <a:r>
              <a:rPr lang="pt-PT" sz="2000" dirty="0">
                <a:ea typeface="+mn-lt"/>
                <a:cs typeface="+mn-lt"/>
              </a:rPr>
              <a:t>.</a:t>
            </a:r>
          </a:p>
          <a:p>
            <a:pPr marL="1371600" lvl="3" indent="0" algn="just">
              <a:buNone/>
            </a:pPr>
            <a:endParaRPr lang="pt-PT" sz="2000" dirty="0">
              <a:ea typeface="+mn-lt"/>
              <a:cs typeface="+mn-lt"/>
            </a:endParaRPr>
          </a:p>
        </p:txBody>
      </p:sp>
      <p:pic>
        <p:nvPicPr>
          <p:cNvPr id="3" name="Imagem 2" descr="Uma imagem com Tipo de letra, texto, file, branco&#10;&#10;Descrição gerada automaticamente">
            <a:extLst>
              <a:ext uri="{FF2B5EF4-FFF2-40B4-BE49-F238E27FC236}">
                <a16:creationId xmlns:a16="http://schemas.microsoft.com/office/drawing/2014/main" id="{F885CFAF-186C-B789-E9F4-7360DF9E3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7525" y="3620401"/>
            <a:ext cx="607695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588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Cosine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Similarity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–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Geometric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Interpretation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Text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Similarity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4</a:t>
            </a:r>
            <a:endParaRPr lang="pt-PT" dirty="0"/>
          </a:p>
        </p:txBody>
      </p:sp>
      <p:pic>
        <p:nvPicPr>
          <p:cNvPr id="3" name="Imagem 2" descr="Uma imagem com texto, diagrama, file, captura de ecrã&#10;&#10;Descrição gerada automaticamente">
            <a:extLst>
              <a:ext uri="{FF2B5EF4-FFF2-40B4-BE49-F238E27FC236}">
                <a16:creationId xmlns:a16="http://schemas.microsoft.com/office/drawing/2014/main" id="{3D1096FF-CA13-E411-CC94-CA425BA7D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650" y="1938337"/>
            <a:ext cx="864870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606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Ecrã Panorâmico</PresentationFormat>
  <Paragraphs>0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15</vt:i4>
      </vt:variant>
    </vt:vector>
  </HeadingPairs>
  <TitlesOfParts>
    <vt:vector size="16" baseType="lpstr">
      <vt:lpstr>Tema do Office</vt:lpstr>
      <vt:lpstr>Apresentação do PowerPoint</vt:lpstr>
      <vt:lpstr>Text Similarity</vt:lpstr>
      <vt:lpstr>Lexical vs Semantic Similarity</vt:lpstr>
      <vt:lpstr>Measures of Lexical Similarity</vt:lpstr>
      <vt:lpstr>Lexical Similarity Metrics</vt:lpstr>
      <vt:lpstr>Jaccard Similarity</vt:lpstr>
      <vt:lpstr>Jaccard Similarity</vt:lpstr>
      <vt:lpstr>Cosine Similarity</vt:lpstr>
      <vt:lpstr>Cosine Similarity – Geometric Interpretation</vt:lpstr>
      <vt:lpstr>Cosine Similarity – Geometric Interpretation</vt:lpstr>
      <vt:lpstr>Cosine Similarity – Geometric Interpretation</vt:lpstr>
      <vt:lpstr>Cosine Similarity</vt:lpstr>
      <vt:lpstr>Edit (Levenshtein) Distance </vt:lpstr>
      <vt:lpstr>Text Similarity</vt:lpstr>
      <vt:lpstr>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255</cp:revision>
  <dcterms:created xsi:type="dcterms:W3CDTF">2024-09-21T11:08:37Z</dcterms:created>
  <dcterms:modified xsi:type="dcterms:W3CDTF">2024-09-26T20:01:32Z</dcterms:modified>
</cp:coreProperties>
</file>